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57" r:id="rId2"/>
    <p:sldId id="258" r:id="rId3"/>
    <p:sldId id="259" r:id="rId4"/>
    <p:sldId id="260" r:id="rId5"/>
    <p:sldId id="278" r:id="rId6"/>
    <p:sldId id="277" r:id="rId7"/>
    <p:sldId id="261" r:id="rId8"/>
    <p:sldId id="262" r:id="rId9"/>
    <p:sldId id="263" r:id="rId10"/>
    <p:sldId id="293" r:id="rId11"/>
    <p:sldId id="264" r:id="rId12"/>
    <p:sldId id="281" r:id="rId13"/>
    <p:sldId id="265" r:id="rId14"/>
    <p:sldId id="282" r:id="rId15"/>
    <p:sldId id="283" r:id="rId16"/>
    <p:sldId id="266" r:id="rId17"/>
    <p:sldId id="284" r:id="rId18"/>
    <p:sldId id="294" r:id="rId19"/>
    <p:sldId id="267" r:id="rId20"/>
    <p:sldId id="295" r:id="rId21"/>
    <p:sldId id="268" r:id="rId22"/>
    <p:sldId id="285" r:id="rId23"/>
    <p:sldId id="296" r:id="rId24"/>
    <p:sldId id="297" r:id="rId25"/>
    <p:sldId id="286" r:id="rId26"/>
    <p:sldId id="287" r:id="rId27"/>
    <p:sldId id="304" r:id="rId28"/>
    <p:sldId id="303" r:id="rId29"/>
    <p:sldId id="302" r:id="rId30"/>
    <p:sldId id="269" r:id="rId31"/>
    <p:sldId id="270" r:id="rId32"/>
    <p:sldId id="288" r:id="rId33"/>
    <p:sldId id="271" r:id="rId34"/>
    <p:sldId id="289" r:id="rId35"/>
    <p:sldId id="272" r:id="rId36"/>
    <p:sldId id="290" r:id="rId37"/>
    <p:sldId id="273" r:id="rId38"/>
    <p:sldId id="291" r:id="rId39"/>
    <p:sldId id="274" r:id="rId40"/>
    <p:sldId id="292" r:id="rId41"/>
    <p:sldId id="299" r:id="rId42"/>
    <p:sldId id="300" r:id="rId43"/>
    <p:sldId id="301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FF"/>
    <a:srgbClr val="CC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1" autoAdjust="0"/>
    <p:restoredTop sz="99852" autoAdjust="0"/>
  </p:normalViewPr>
  <p:slideViewPr>
    <p:cSldViewPr>
      <p:cViewPr varScale="1">
        <p:scale>
          <a:sx n="89" d="100"/>
          <a:sy n="89" d="100"/>
        </p:scale>
        <p:origin x="-1248" y="-108"/>
      </p:cViewPr>
      <p:guideLst>
        <p:guide orient="horz" pos="2232"/>
        <p:guide orient="horz" pos="4186"/>
        <p:guide orient="horz" pos="1008"/>
        <p:guide pos="2880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Tx/>
              <a:buNone/>
              <a:defRPr sz="12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Tx/>
              <a:buNone/>
              <a:defRPr sz="12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 noProof="1"/>
            </a:lvl1pPr>
          </a:lstStyle>
          <a:p>
            <a:pPr>
              <a:defRPr/>
            </a:pPr>
            <a:fld id="{8551BF68-7851-4324-B805-578E1DE66530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8321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Tx/>
              <a:buNone/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 noProof="1">
                <a:latin typeface="Times" charset="0"/>
              </a:defRPr>
            </a:lvl1pPr>
          </a:lstStyle>
          <a:p>
            <a:pPr>
              <a:defRPr/>
            </a:pPr>
            <a:fld id="{7B014F1B-79E9-4661-BAC6-B976E545D9F9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12718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7107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47108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74D65F9F-4FC8-44A7-B15A-6864D447204F}" type="slidenum">
              <a:rPr altLang="zh-CN" sz="1200" smtClean="0">
                <a:latin typeface="Times" charset="0"/>
                <a:ea typeface="宋体" pitchFamily="2" charset="-122"/>
              </a:rPr>
              <a:pPr>
                <a:buFontTx/>
                <a:buNone/>
              </a:pPr>
              <a:t>1</a:t>
            </a:fld>
            <a:endParaRPr lang="zh-CN" altLang="zh-CN" sz="1200" smtClean="0">
              <a:latin typeface="Times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7347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57348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C8472F1E-53A1-4FBF-8E74-F52F873F72E5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10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8371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58372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2383B213-A924-463B-BBC6-EC2B991048B8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11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9395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59396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034AA51E-A915-4F5D-A7C3-D15CB4C8BC52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12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0419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 dirty="0" smtClean="0"/>
              <a:t>operating system</a:t>
            </a:r>
            <a:r>
              <a:rPr lang="zh-CN" altLang="en-US" smtClean="0">
                <a:ea typeface="宋体" pitchFamily="2" charset="-122"/>
              </a:rPr>
              <a:t>：操作系统</a:t>
            </a:r>
          </a:p>
          <a:p>
            <a:r>
              <a:rPr lang="en-US" altLang="zh-CN" dirty="0" smtClean="0">
                <a:ea typeface="宋体" pitchFamily="2" charset="-122"/>
              </a:rPr>
              <a:t>application program</a:t>
            </a:r>
            <a:r>
              <a:rPr lang="zh-CN" altLang="en-US" smtClean="0">
                <a:ea typeface="宋体" pitchFamily="2" charset="-122"/>
              </a:rPr>
              <a:t>：应用程序</a:t>
            </a:r>
            <a:endParaRPr lang="zh-CN" altLang="zh-CN" smtClean="0"/>
          </a:p>
        </p:txBody>
      </p:sp>
      <p:sp>
        <p:nvSpPr>
          <p:cNvPr id="60420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38A833A0-230D-4246-AB83-B7292F91D06A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13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1443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61444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74CD08CB-7852-41E5-B462-54316F34A1F2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14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2467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 dirty="0" smtClean="0"/>
              <a:t>Single Contiguous MM</a:t>
            </a:r>
            <a:r>
              <a:rPr lang="zh-CN" altLang="en-US" smtClean="0">
                <a:ea typeface="宋体" pitchFamily="2" charset="-122"/>
              </a:rPr>
              <a:t>：单块内存管理</a:t>
            </a:r>
            <a:endParaRPr lang="en-US" altLang="zh-CN" dirty="0" smtClean="0"/>
          </a:p>
          <a:p>
            <a:r>
              <a:rPr lang="en-US" altLang="zh-CN" dirty="0" smtClean="0"/>
              <a:t>operating system</a:t>
            </a:r>
            <a:r>
              <a:rPr lang="zh-CN" altLang="en-US" smtClean="0">
                <a:ea typeface="宋体" pitchFamily="2" charset="-122"/>
              </a:rPr>
              <a:t>：操作系统</a:t>
            </a:r>
          </a:p>
          <a:p>
            <a:r>
              <a:rPr lang="en-US" altLang="zh-CN" dirty="0" smtClean="0">
                <a:ea typeface="宋体" pitchFamily="2" charset="-122"/>
              </a:rPr>
              <a:t>application program</a:t>
            </a:r>
            <a:r>
              <a:rPr lang="zh-CN" altLang="en-US" smtClean="0">
                <a:ea typeface="宋体" pitchFamily="2" charset="-122"/>
              </a:rPr>
              <a:t>：应用程序</a:t>
            </a:r>
          </a:p>
          <a:p>
            <a:r>
              <a:rPr lang="en-US" altLang="zh-CN" dirty="0" smtClean="0">
                <a:ea typeface="宋体" pitchFamily="2" charset="-122"/>
              </a:rPr>
              <a:t>logical address L</a:t>
            </a:r>
            <a:r>
              <a:rPr lang="zh-CN" altLang="en-US" smtClean="0">
                <a:ea typeface="宋体" pitchFamily="2" charset="-122"/>
              </a:rPr>
              <a:t>：逻辑地址</a:t>
            </a:r>
            <a:r>
              <a:rPr lang="en-US" altLang="zh-CN" dirty="0" smtClean="0">
                <a:ea typeface="宋体" pitchFamily="2" charset="-122"/>
              </a:rPr>
              <a:t>L</a:t>
            </a:r>
          </a:p>
          <a:p>
            <a:r>
              <a:rPr lang="en-US" altLang="zh-CN" dirty="0" smtClean="0">
                <a:ea typeface="宋体" pitchFamily="2" charset="-122"/>
              </a:rPr>
              <a:t>translates to</a:t>
            </a:r>
            <a:r>
              <a:rPr lang="zh-CN" altLang="en-US" smtClean="0">
                <a:ea typeface="宋体" pitchFamily="2" charset="-122"/>
              </a:rPr>
              <a:t>：转换成</a:t>
            </a:r>
          </a:p>
          <a:p>
            <a:r>
              <a:rPr lang="en-US" altLang="zh-CN" dirty="0" smtClean="0">
                <a:ea typeface="宋体" pitchFamily="2" charset="-122"/>
              </a:rPr>
              <a:t>physical addressA+L</a:t>
            </a:r>
            <a:r>
              <a:rPr lang="zh-CN" altLang="en-US" smtClean="0">
                <a:ea typeface="宋体" pitchFamily="2" charset="-122"/>
              </a:rPr>
              <a:t>：物理地址</a:t>
            </a:r>
            <a:r>
              <a:rPr lang="en-US" altLang="zh-CN" dirty="0" smtClean="0">
                <a:ea typeface="宋体" pitchFamily="2" charset="-122"/>
              </a:rPr>
              <a:t>A+L</a:t>
            </a:r>
            <a:r>
              <a:rPr lang="zh-CN" altLang="en-US" smtClean="0">
                <a:ea typeface="宋体" pitchFamily="2" charset="-122"/>
              </a:rPr>
              <a:t>、</a:t>
            </a:r>
            <a:endParaRPr lang="zh-CN" altLang="en-US" b="1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2468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EE3B6B14-59B9-4E9B-AE7D-A05EE6254B22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15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3491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63492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20D631F7-8DE0-409B-8D5F-8B594E144DEC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16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4515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64516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F6A6AF49-9DE0-4E08-9D0B-401781118788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17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5539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 dirty="0" smtClean="0"/>
              <a:t>Partition Memory Management</a:t>
            </a:r>
            <a:r>
              <a:rPr lang="zh-CN" altLang="en-US" smtClean="0">
                <a:ea typeface="宋体" pitchFamily="2" charset="-122"/>
              </a:rPr>
              <a:t>：分区内存管理</a:t>
            </a:r>
          </a:p>
          <a:p>
            <a:r>
              <a:rPr lang="en-US" altLang="zh-CN" dirty="0" smtClean="0">
                <a:ea typeface="宋体" pitchFamily="2" charset="-122"/>
              </a:rPr>
              <a:t>operating system</a:t>
            </a:r>
            <a:r>
              <a:rPr lang="zh-CN" altLang="en-US" smtClean="0">
                <a:ea typeface="宋体" pitchFamily="2" charset="-122"/>
              </a:rPr>
              <a:t>：操作系统</a:t>
            </a:r>
          </a:p>
          <a:p>
            <a:r>
              <a:rPr lang="en-US" altLang="zh-CN" dirty="0" smtClean="0">
                <a:ea typeface="宋体" pitchFamily="2" charset="-122"/>
              </a:rPr>
              <a:t>process 1</a:t>
            </a:r>
            <a:r>
              <a:rPr lang="zh-CN" altLang="en-US" smtClean="0">
                <a:ea typeface="宋体" pitchFamily="2" charset="-122"/>
              </a:rPr>
              <a:t>：进程</a:t>
            </a:r>
            <a:r>
              <a:rPr lang="en-US" altLang="zh-CN" dirty="0" smtClean="0">
                <a:ea typeface="宋体" pitchFamily="2" charset="-122"/>
              </a:rPr>
              <a:t>1</a:t>
            </a:r>
          </a:p>
          <a:p>
            <a:r>
              <a:rPr lang="en-US" altLang="zh-CN" dirty="0" smtClean="0">
                <a:ea typeface="宋体" pitchFamily="2" charset="-122"/>
              </a:rPr>
              <a:t>empty</a:t>
            </a:r>
            <a:r>
              <a:rPr lang="zh-CN" altLang="en-US" smtClean="0">
                <a:ea typeface="宋体" pitchFamily="2" charset="-122"/>
              </a:rPr>
              <a:t>：空白</a:t>
            </a:r>
          </a:p>
          <a:p>
            <a:r>
              <a:rPr lang="en-US" altLang="zh-CN" dirty="0" smtClean="0">
                <a:ea typeface="宋体" pitchFamily="2" charset="-122"/>
              </a:rPr>
              <a:t>process 2</a:t>
            </a:r>
            <a:r>
              <a:rPr lang="zh-CN" altLang="en-US" smtClean="0">
                <a:ea typeface="宋体" pitchFamily="2" charset="-122"/>
              </a:rPr>
              <a:t>：进程</a:t>
            </a:r>
            <a:r>
              <a:rPr lang="en-US" altLang="zh-CN" dirty="0" smtClean="0">
                <a:ea typeface="宋体" pitchFamily="2" charset="-122"/>
              </a:rPr>
              <a:t>2</a:t>
            </a:r>
          </a:p>
          <a:p>
            <a:r>
              <a:rPr lang="en-US" altLang="zh-CN" dirty="0" smtClean="0">
                <a:ea typeface="宋体" pitchFamily="2" charset="-122"/>
              </a:rPr>
              <a:t>process 3</a:t>
            </a:r>
            <a:r>
              <a:rPr lang="zh-CN" altLang="en-US" smtClean="0">
                <a:ea typeface="宋体" pitchFamily="2" charset="-122"/>
              </a:rPr>
              <a:t>：进程</a:t>
            </a:r>
            <a:r>
              <a:rPr lang="en-US" altLang="zh-CN" dirty="0" smtClean="0">
                <a:ea typeface="宋体" pitchFamily="2" charset="-122"/>
              </a:rPr>
              <a:t>3</a:t>
            </a:r>
          </a:p>
          <a:p>
            <a:r>
              <a:rPr lang="en-US" altLang="zh-CN" dirty="0" smtClean="0">
                <a:ea typeface="宋体" pitchFamily="2" charset="-122"/>
              </a:rPr>
              <a:t>empty</a:t>
            </a:r>
            <a:r>
              <a:rPr lang="zh-CN" altLang="en-US" smtClean="0">
                <a:ea typeface="宋体" pitchFamily="2" charset="-122"/>
              </a:rPr>
              <a:t>：空白</a:t>
            </a:r>
          </a:p>
          <a:p>
            <a:r>
              <a:rPr lang="en-US" altLang="zh-CN" dirty="0" smtClean="0">
                <a:ea typeface="宋体" pitchFamily="2" charset="-122"/>
              </a:rPr>
              <a:t>base register</a:t>
            </a:r>
            <a:r>
              <a:rPr lang="zh-CN" altLang="en-US" smtClean="0">
                <a:ea typeface="宋体" pitchFamily="2" charset="-122"/>
              </a:rPr>
              <a:t>：基址寄存器</a:t>
            </a:r>
          </a:p>
          <a:p>
            <a:r>
              <a:rPr lang="en-US" altLang="zh-CN" dirty="0" smtClean="0">
                <a:ea typeface="宋体" pitchFamily="2" charset="-122"/>
              </a:rPr>
              <a:t>bounds register</a:t>
            </a:r>
            <a:r>
              <a:rPr lang="zh-CN" altLang="en-US" smtClean="0">
                <a:ea typeface="宋体" pitchFamily="2" charset="-122"/>
              </a:rPr>
              <a:t>：界限寄存器</a:t>
            </a:r>
          </a:p>
        </p:txBody>
      </p:sp>
      <p:sp>
        <p:nvSpPr>
          <p:cNvPr id="65540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E301163F-9DAB-44C2-9466-5DD15C969C63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18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6563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66564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86557449-25CB-4F1B-B49F-E61662151C4E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19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8131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endParaRPr lang="zh-CN" altLang="en-US" smtClean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48132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CE33448A-D1CC-459E-ADB2-742A6E96A51B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2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7587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67588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24DD392D-D55E-4797-93F7-3EB9601CEF86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20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8611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68612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1D14072E-F33E-49FB-A3FD-A9231455EE3B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21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9635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en-US" altLang="zh-CN" b="1" dirty="0" smtClean="0">
              <a:latin typeface="Arial" pitchFamily="34" charset="0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69636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86195DA5-BEDD-4F31-B41B-6E16E0993095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22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0659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70660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2FB9E16A-CA75-47A6-88A2-FB2C0D4057C9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23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1683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en-US" altLang="zh-CN" dirty="0" smtClean="0">
              <a:latin typeface="Arial" pitchFamily="34" charset="0"/>
            </a:endParaRPr>
          </a:p>
          <a:p>
            <a:endParaRPr lang="zh-CN" altLang="zh-CN" smtClean="0"/>
          </a:p>
        </p:txBody>
      </p:sp>
      <p:sp>
        <p:nvSpPr>
          <p:cNvPr id="71684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1CC10CB0-7AB6-42DE-B4A6-630820A4B3B7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24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2707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en-US" altLang="zh-CN" dirty="0" smtClean="0"/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72708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41D28439-D4B8-48E5-A944-53712DDDA4DC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25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altLang="zh-CN" i="1" noProof="1">
              <a:latin typeface="Arial" panose="020B0604020202020204" pitchFamily="34" charset="0"/>
            </a:endParaRPr>
          </a:p>
          <a:p>
            <a:pPr marL="63500" eaLnBrk="1" hangingPunct="1">
              <a:defRPr/>
            </a:pPr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73732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72719D39-72FC-4BE5-A00D-25D91B4C75DC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26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altLang="zh-CN" i="1" noProof="1">
              <a:latin typeface="Arial" panose="020B0604020202020204" pitchFamily="34" charset="0"/>
            </a:endParaRPr>
          </a:p>
          <a:p>
            <a:pPr marL="63500" eaLnBrk="1" hangingPunct="1">
              <a:defRPr/>
            </a:pPr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73732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72719D39-72FC-4BE5-A00D-25D91B4C75DC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27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4755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74756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495643A1-5496-431E-9E44-0091A828F06C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29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5779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 dirty="0" smtClean="0">
                <a:ea typeface="宋体" pitchFamily="2" charset="-122"/>
              </a:rPr>
              <a:t>waiting</a:t>
            </a:r>
            <a:r>
              <a:rPr lang="zh-CN" altLang="en-US" dirty="0" smtClean="0">
                <a:ea typeface="宋体" pitchFamily="2" charset="-122"/>
              </a:rPr>
              <a:t>：等待</a:t>
            </a:r>
          </a:p>
          <a:p>
            <a:r>
              <a:rPr lang="en-US" altLang="zh-CN" dirty="0" smtClean="0">
                <a:ea typeface="宋体" pitchFamily="2" charset="-122"/>
              </a:rPr>
              <a:t>ready</a:t>
            </a:r>
            <a:r>
              <a:rPr lang="zh-CN" altLang="en-US" dirty="0" smtClean="0">
                <a:ea typeface="宋体" pitchFamily="2" charset="-122"/>
              </a:rPr>
              <a:t>：准备就绪</a:t>
            </a:r>
          </a:p>
          <a:p>
            <a:r>
              <a:rPr lang="en-US" altLang="zh-CN" dirty="0" smtClean="0">
                <a:ea typeface="宋体" pitchFamily="2" charset="-122"/>
              </a:rPr>
              <a:t>running</a:t>
            </a:r>
            <a:r>
              <a:rPr lang="zh-CN" altLang="en-US" dirty="0" smtClean="0">
                <a:ea typeface="宋体" pitchFamily="2" charset="-122"/>
              </a:rPr>
              <a:t>：运行</a:t>
            </a:r>
          </a:p>
          <a:p>
            <a:r>
              <a:rPr lang="en-US" altLang="zh-CN" dirty="0" smtClean="0">
                <a:ea typeface="宋体" pitchFamily="2" charset="-122"/>
              </a:rPr>
              <a:t>new</a:t>
            </a:r>
            <a:r>
              <a:rPr lang="zh-CN" altLang="en-US" dirty="0" smtClean="0">
                <a:ea typeface="宋体" pitchFamily="2" charset="-122"/>
              </a:rPr>
              <a:t>：创建</a:t>
            </a:r>
          </a:p>
          <a:p>
            <a:r>
              <a:rPr lang="en-US" altLang="zh-CN" dirty="0" smtClean="0">
                <a:ea typeface="宋体" pitchFamily="2" charset="-122"/>
              </a:rPr>
              <a:t>terminanted</a:t>
            </a:r>
            <a:r>
              <a:rPr lang="zh-CN" altLang="en-US" dirty="0" smtClean="0">
                <a:ea typeface="宋体" pitchFamily="2" charset="-122"/>
              </a:rPr>
              <a:t>：终止</a:t>
            </a:r>
          </a:p>
          <a:p>
            <a:r>
              <a:rPr lang="en-US" altLang="zh-CN" dirty="0" smtClean="0">
                <a:ea typeface="宋体" pitchFamily="2" charset="-122"/>
              </a:rPr>
              <a:t>input/output or event completion</a:t>
            </a:r>
            <a:r>
              <a:rPr lang="zh-CN" altLang="en-US" dirty="0" smtClean="0">
                <a:ea typeface="宋体" pitchFamily="2" charset="-122"/>
              </a:rPr>
              <a:t>：输入</a:t>
            </a:r>
            <a:r>
              <a:rPr lang="en-US" altLang="zh-CN" dirty="0" smtClean="0">
                <a:ea typeface="宋体" pitchFamily="2" charset="-122"/>
              </a:rPr>
              <a:t>/</a:t>
            </a:r>
            <a:r>
              <a:rPr lang="zh-CN" altLang="en-US" dirty="0" smtClean="0">
                <a:ea typeface="宋体" pitchFamily="2" charset="-122"/>
              </a:rPr>
              <a:t>输出或事件完成</a:t>
            </a:r>
          </a:p>
          <a:p>
            <a:r>
              <a:rPr lang="en-US" altLang="zh-CN" dirty="0" smtClean="0">
                <a:ea typeface="宋体" pitchFamily="2" charset="-122"/>
                <a:sym typeface="宋体" pitchFamily="2" charset="-122"/>
              </a:rPr>
              <a:t>input/output or event wait</a:t>
            </a:r>
            <a:r>
              <a:rPr lang="zh-CN" altLang="en-US" dirty="0" smtClean="0">
                <a:ea typeface="宋体" pitchFamily="2" charset="-122"/>
                <a:sym typeface="宋体" pitchFamily="2" charset="-122"/>
              </a:rPr>
              <a:t>：输入</a:t>
            </a:r>
            <a:r>
              <a:rPr lang="en-US" altLang="zh-CN" dirty="0" smtClean="0">
                <a:ea typeface="宋体" pitchFamily="2" charset="-122"/>
                <a:sym typeface="宋体" pitchFamily="2" charset="-122"/>
              </a:rPr>
              <a:t>/</a:t>
            </a:r>
            <a:r>
              <a:rPr lang="zh-CN" altLang="en-US" dirty="0" smtClean="0">
                <a:ea typeface="宋体" pitchFamily="2" charset="-122"/>
                <a:sym typeface="宋体" pitchFamily="2" charset="-122"/>
              </a:rPr>
              <a:t>输出或事件等待</a:t>
            </a:r>
          </a:p>
          <a:p>
            <a:r>
              <a:rPr lang="en-US" altLang="zh-CN" dirty="0" smtClean="0">
                <a:ea typeface="宋体" pitchFamily="2" charset="-122"/>
              </a:rPr>
              <a:t>interrupt</a:t>
            </a:r>
            <a:r>
              <a:rPr lang="zh-CN" altLang="en-US" dirty="0" smtClean="0">
                <a:ea typeface="宋体" pitchFamily="2" charset="-122"/>
              </a:rPr>
              <a:t>：中断</a:t>
            </a:r>
          </a:p>
          <a:p>
            <a:r>
              <a:rPr lang="en-US" altLang="zh-CN" dirty="0" smtClean="0">
                <a:ea typeface="宋体" pitchFamily="2" charset="-122"/>
              </a:rPr>
              <a:t>dispatch</a:t>
            </a:r>
            <a:r>
              <a:rPr lang="zh-CN" altLang="en-US" dirty="0" smtClean="0">
                <a:ea typeface="宋体" pitchFamily="2" charset="-122"/>
              </a:rPr>
              <a:t>：分派</a:t>
            </a:r>
          </a:p>
          <a:p>
            <a:r>
              <a:rPr lang="en-US" altLang="zh-CN" dirty="0" smtClean="0">
                <a:ea typeface="宋体" pitchFamily="2" charset="-122"/>
              </a:rPr>
              <a:t>admitted</a:t>
            </a:r>
            <a:r>
              <a:rPr lang="zh-CN" altLang="en-US" dirty="0" smtClean="0">
                <a:ea typeface="宋体" pitchFamily="2" charset="-122"/>
              </a:rPr>
              <a:t>：被接受</a:t>
            </a:r>
          </a:p>
          <a:p>
            <a:r>
              <a:rPr lang="en-US" altLang="zh-CN" dirty="0" smtClean="0">
                <a:ea typeface="宋体" pitchFamily="2" charset="-122"/>
              </a:rPr>
              <a:t>exit</a:t>
            </a:r>
            <a:r>
              <a:rPr lang="zh-CN" altLang="en-US" dirty="0" smtClean="0">
                <a:ea typeface="宋体" pitchFamily="2" charset="-122"/>
              </a:rPr>
              <a:t>：退出</a:t>
            </a:r>
          </a:p>
          <a:p>
            <a:endParaRPr lang="zh-CN" altLang="en-US" b="1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5780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41C92778-757E-4333-85A8-BFCD137D6367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30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9155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marL="63500" eaLnBrk="1" hangingPunct="1"/>
            <a:endParaRPr lang="zh-CN" altLang="en-US" i="1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9156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55D8A2EE-0325-44D3-A85E-2FC846074C4A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3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6803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76804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AFEFD391-4343-499E-BCD2-5CFF3A8655BB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31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7827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endParaRPr lang="en-US" altLang="zh-CN" b="1" dirty="0" smtClean="0"/>
          </a:p>
          <a:p>
            <a:endParaRPr lang="zh-CN" altLang="zh-CN" smtClean="0"/>
          </a:p>
        </p:txBody>
      </p:sp>
      <p:sp>
        <p:nvSpPr>
          <p:cNvPr id="77828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B9345174-02AF-4B3F-A433-076ECBC504BB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32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8851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i="1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8852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36354F45-0F51-4734-BCFC-A644C0EC8C73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33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9875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endParaRPr lang="en-US" altLang="zh-CN" dirty="0" smtClean="0"/>
          </a:p>
          <a:p>
            <a:pPr eaLnBrk="1" hangingPunct="1"/>
            <a:endParaRPr lang="zh-CN" altLang="zh-CN" smtClean="0"/>
          </a:p>
        </p:txBody>
      </p:sp>
      <p:sp>
        <p:nvSpPr>
          <p:cNvPr id="79876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73E04AB9-A26C-4BD4-B93F-FEE917B54F9B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34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0899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80900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F4FB5CD4-8DA3-4ED2-A6FE-7D385E3440EA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35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1923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 dirty="0" smtClean="0"/>
              <a:t>process</a:t>
            </a:r>
            <a:r>
              <a:rPr lang="zh-CN" altLang="en-US" smtClean="0">
                <a:ea typeface="宋体" pitchFamily="2" charset="-122"/>
              </a:rPr>
              <a:t>：进程</a:t>
            </a:r>
          </a:p>
          <a:p>
            <a:r>
              <a:rPr lang="en-US" altLang="zh-CN" dirty="0" smtClean="0">
                <a:ea typeface="宋体" pitchFamily="2" charset="-122"/>
              </a:rPr>
              <a:t>service time</a:t>
            </a:r>
            <a:r>
              <a:rPr lang="zh-CN" altLang="en-US" smtClean="0">
                <a:ea typeface="宋体" pitchFamily="2" charset="-122"/>
              </a:rPr>
              <a:t>：服务时间</a:t>
            </a:r>
            <a:endParaRPr lang="en-US" altLang="zh-CN" i="1" dirty="0" smtClean="0">
              <a:latin typeface="Arial" pitchFamily="34" charset="0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81924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31EE9F40-0B13-4106-A539-CFBED36538EC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36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2947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82948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E44EDDF5-75A5-4B38-8276-A704BDFCA94A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37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3971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83972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C8CF0EE4-EB22-4E85-A907-2EE56EB70F1E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38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4995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en-US" altLang="zh-CN" dirty="0" smtClean="0"/>
          </a:p>
          <a:p>
            <a:endParaRPr lang="zh-CN" altLang="zh-CN" smtClean="0"/>
          </a:p>
        </p:txBody>
      </p:sp>
      <p:sp>
        <p:nvSpPr>
          <p:cNvPr id="84996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A7841661-0290-4CE3-B9F9-9BC2488733AE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39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6019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endParaRPr lang="zh-CN" altLang="en-US" i="1" smtClean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86020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8C9C8623-7ED9-4FDD-B4E1-D913385305D0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40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0179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0180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D255D475-904C-47D2-A905-36049414A9F0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4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7043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>
              <a:spcBef>
                <a:spcPts val="1075"/>
              </a:spcBef>
            </a:pPr>
            <a:endParaRPr lang="zh-CN" altLang="zh-CN" smtClean="0"/>
          </a:p>
        </p:txBody>
      </p:sp>
      <p:sp>
        <p:nvSpPr>
          <p:cNvPr id="87044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1643D71A-28A3-4FBC-BB5C-B16EC46EF39A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41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8067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en-US" altLang="zh-CN" i="1" dirty="0" smtClean="0">
              <a:latin typeface="Arial" pitchFamily="34" charset="0"/>
            </a:endParaRPr>
          </a:p>
          <a:p>
            <a:endParaRPr lang="zh-CN" altLang="zh-CN" dirty="0" smtClean="0"/>
          </a:p>
        </p:txBody>
      </p:sp>
      <p:sp>
        <p:nvSpPr>
          <p:cNvPr id="88068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B493CBEF-5510-4A69-8666-D499A027BAE7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42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9091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CN" altLang="en-US" i="1" smtClean="0">
              <a:latin typeface="Arial" pitchFamily="34" charset="0"/>
              <a:ea typeface="宋体" pitchFamily="2" charset="-122"/>
            </a:endParaRPr>
          </a:p>
          <a:p>
            <a:endParaRPr lang="zh-CN" altLang="zh-CN" smtClean="0"/>
          </a:p>
        </p:txBody>
      </p:sp>
      <p:sp>
        <p:nvSpPr>
          <p:cNvPr id="89092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7DC50E32-8E0C-4DE0-817C-5C1A912644E7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43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1203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 dirty="0" smtClean="0">
                <a:ea typeface="宋体" pitchFamily="2" charset="-122"/>
              </a:rPr>
              <a:t>Human users</a:t>
            </a:r>
            <a:r>
              <a:rPr lang="zh-CN" altLang="en-US" smtClean="0">
                <a:ea typeface="宋体" pitchFamily="2" charset="-122"/>
              </a:rPr>
              <a:t>：人类用户</a:t>
            </a:r>
          </a:p>
          <a:p>
            <a:r>
              <a:rPr lang="en-US" altLang="zh-CN" dirty="0" smtClean="0">
                <a:ea typeface="宋体" pitchFamily="2" charset="-122"/>
              </a:rPr>
              <a:t>Application software</a:t>
            </a:r>
            <a:r>
              <a:rPr lang="zh-CN" altLang="en-US" smtClean="0">
                <a:ea typeface="宋体" pitchFamily="2" charset="-122"/>
              </a:rPr>
              <a:t>：应用软件</a:t>
            </a:r>
          </a:p>
          <a:p>
            <a:r>
              <a:rPr lang="en-US" altLang="zh-CN" dirty="0" smtClean="0">
                <a:ea typeface="宋体" pitchFamily="2" charset="-122"/>
              </a:rPr>
              <a:t>Operating system</a:t>
            </a:r>
            <a:r>
              <a:rPr lang="zh-CN" altLang="en-US" smtClean="0">
                <a:ea typeface="宋体" pitchFamily="2" charset="-122"/>
              </a:rPr>
              <a:t>：操作系统</a:t>
            </a:r>
          </a:p>
          <a:p>
            <a:r>
              <a:rPr lang="en-US" altLang="zh-CN" dirty="0" smtClean="0">
                <a:ea typeface="宋体" pitchFamily="2" charset="-122"/>
              </a:rPr>
              <a:t>Other system software</a:t>
            </a:r>
            <a:r>
              <a:rPr lang="zh-CN" altLang="en-US" smtClean="0">
                <a:ea typeface="宋体" pitchFamily="2" charset="-122"/>
              </a:rPr>
              <a:t>：其他系统软件</a:t>
            </a:r>
          </a:p>
          <a:p>
            <a:r>
              <a:rPr lang="en-US" altLang="zh-CN" dirty="0" smtClean="0">
                <a:ea typeface="宋体" pitchFamily="2" charset="-122"/>
              </a:rPr>
              <a:t>Hardware</a:t>
            </a:r>
            <a:r>
              <a:rPr lang="zh-CN" altLang="en-US" smtClean="0">
                <a:ea typeface="宋体" pitchFamily="2" charset="-122"/>
              </a:rPr>
              <a:t>：硬件</a:t>
            </a:r>
          </a:p>
        </p:txBody>
      </p:sp>
      <p:sp>
        <p:nvSpPr>
          <p:cNvPr id="51204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3AFF3729-7DF4-4F0D-B168-EAA3629BCAF6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5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2227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2228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FD89D1C1-2A5C-471D-85BF-32C78F59DACF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6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3251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53252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525978B0-AE2C-4748-B067-7331240D00FA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7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5299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5300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B3F340A6-9991-41AF-8F54-9E3FB1DAA430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8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6323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6324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fld id="{32069AD7-2DD3-4342-80D7-80BB5CE2F5B0}" type="slidenum">
              <a:rPr altLang="zh-CN" sz="1200" smtClean="0">
                <a:latin typeface="Times" charset="0"/>
              </a:rPr>
              <a:pPr>
                <a:buFontTx/>
                <a:buNone/>
              </a:pPr>
              <a:t>9</a:t>
            </a:fld>
            <a:endParaRPr lang="zh-CN" altLang="zh-CN" sz="1200" smtClean="0">
              <a:latin typeface="Time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noProof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590800"/>
            <a:ext cx="7772400" cy="1470025"/>
          </a:xfrm>
        </p:spPr>
        <p:txBody>
          <a:bodyPr/>
          <a:lstStyle>
            <a:lvl1pPr>
              <a:defRPr sz="4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9863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4F6F0-3D12-40F7-90F4-42B4CA02ABD3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152400"/>
            <a:ext cx="215265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30555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9DF1E-8BF9-4128-9F79-0FEEDCE8F662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4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F41A3-6BB4-40E9-AE6D-C72E0A8A235B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62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66632-1612-4CCC-8AF1-5A50A8D1B909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28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C14A1-FD8C-495B-9EA8-0FB8031DA1A6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4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92323-4CD0-4A01-B4AC-0502245126FC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52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EEBD0-F2FE-462C-B6E2-538C00D508C5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89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F7075-0D2C-4DE4-98DD-15A31BC9BD00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28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27E82-DC99-4448-862F-B7B1548C16E3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5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224F8-9EFC-419E-8337-4DEEDA4DCA43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3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7652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172200"/>
            <a:ext cx="457200" cy="3206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1D2D980-89F6-4AFA-B0B8-536A870FE65B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29" name="矩形 1"/>
          <p:cNvSpPr>
            <a:spLocks noChangeArrowheads="1"/>
          </p:cNvSpPr>
          <p:nvPr/>
        </p:nvSpPr>
        <p:spPr bwMode="auto">
          <a:xfrm>
            <a:off x="3733800" y="6324600"/>
            <a:ext cx="533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" name="TextBox 7"/>
          <p:cNvSpPr txBox="1">
            <a:spLocks noChangeArrowheads="1"/>
          </p:cNvSpPr>
          <p:nvPr/>
        </p:nvSpPr>
        <p:spPr bwMode="auto">
          <a:xfrm>
            <a:off x="1076325" y="6172200"/>
            <a:ext cx="7991475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zh-CN" altLang="en-US" sz="1200" smtClean="0">
                <a:latin typeface="隶书" pitchFamily="49" charset="-122"/>
                <a:ea typeface="隶书" pitchFamily="49" charset="-122"/>
              </a:rPr>
              <a:t>                          </a:t>
            </a:r>
            <a:r>
              <a:rPr lang="en-US" altLang="zh-CN" sz="1200" i="1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Computer Science Illuminated by School of Computer and Information Technology</a:t>
            </a:r>
            <a:endParaRPr lang="zh-CN" altLang="en-US" sz="1200" i="1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031" name="Line 5"/>
          <p:cNvSpPr>
            <a:spLocks noChangeShapeType="1"/>
          </p:cNvSpPr>
          <p:nvPr userDrawn="1"/>
        </p:nvSpPr>
        <p:spPr bwMode="auto">
          <a:xfrm>
            <a:off x="-1524000" y="2209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838200"/>
          </a:xfrm>
        </p:spPr>
        <p:txBody>
          <a:bodyPr/>
          <a:lstStyle/>
          <a:p>
            <a:pPr eaLnBrk="1" hangingPunct="1"/>
            <a:r>
              <a:rPr lang="zh-CN" altLang="en-US" sz="4400" smtClean="0">
                <a:latin typeface="宋体" pitchFamily="2" charset="-122"/>
                <a:ea typeface="宋体" pitchFamily="2" charset="-122"/>
              </a:rPr>
              <a:t>操作系统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259080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章</a:t>
            </a:r>
            <a:endParaRPr lang="en-US" altLang="zh-CN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304912" y="1676446"/>
            <a:ext cx="8686800" cy="3886098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实时系统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(real-time system):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应用程序的特性决定了响应时间至关重要的系统；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响应时间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(response time):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收到信号和生成响应之间的延迟时间；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驱动程序</a:t>
            </a:r>
            <a:r>
              <a:rPr lang="en-US" altLang="zh-CN" sz="2400" b="1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一个小程序，它“知道”特定设备接收和传递信息的方式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4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315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9BC95CF5-818D-465D-91E8-078309B2C7BF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10</a:t>
            </a:fld>
            <a:endParaRPr lang="zh-CN" altLang="zh-CN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10.1 </a:t>
            </a:r>
            <a:r>
              <a:rPr lang="zh-CN" altLang="en-US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操作系统的角色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其他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OS</a:t>
            </a:r>
            <a:r>
              <a:rPr lang="zh-CN" altLang="en-US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要素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idx="1"/>
          </p:nvPr>
        </p:nvSpPr>
        <p:spPr>
          <a:xfrm>
            <a:off x="381110" y="1371654"/>
            <a:ext cx="8458200" cy="4343286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操作系统必须采用下列技术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跟踪一个程序驻留在内存的什么位置以及是如何驻留的</a:t>
            </a:r>
            <a:endParaRPr lang="en-US" altLang="zh-CN" sz="2400" dirty="0" smtClean="0">
              <a:latin typeface="Times New Roman" pitchFamily="18" charset="0"/>
              <a:ea typeface="宋体" pitchFamily="2" charset="-122"/>
            </a:endParaRP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把逻辑地址转换成实际的内存地址</a:t>
            </a:r>
            <a:endParaRPr lang="en-US" altLang="zh-CN" sz="2400" dirty="0" smtClean="0">
              <a:latin typeface="Times New Roman" pitchFamily="18" charset="0"/>
              <a:ea typeface="宋体" pitchFamily="2" charset="-122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逻辑地址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(logical address):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对一个存储值的引用，是相对于引用它的程序的。</a:t>
            </a:r>
            <a:endParaRPr lang="en-US" altLang="zh-CN" sz="2400" dirty="0" smtClean="0">
              <a:latin typeface="Times New Roman" pitchFamily="18" charset="0"/>
              <a:ea typeface="宋体" pitchFamily="2" charset="-122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物理地址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(physical address):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主储存设备中的真实地址。</a:t>
            </a:r>
            <a:endParaRPr lang="en-US" altLang="zh-CN" sz="2400" dirty="0" smtClean="0">
              <a:latin typeface="Times New Roman" pitchFamily="18" charset="0"/>
              <a:ea typeface="宋体" pitchFamily="2" charset="-122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地址联编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(address binding): 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逻辑地址和物理地址间的映射。</a:t>
            </a:r>
            <a:endParaRPr lang="en-US" altLang="zh-CN" sz="24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339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B26CD0EF-BA22-4DCE-81D5-3A1DD74A87B8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11</a:t>
            </a:fld>
            <a:endParaRPr lang="zh-CN" altLang="zh-CN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10.2 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内存管理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6556BAC7-CD31-4D51-BC1D-6F073C5A98FE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12</a:t>
            </a:fld>
            <a:endParaRPr lang="zh-CN" altLang="zh-CN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685800" y="5443538"/>
            <a:ext cx="3352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zh-CN" altLang="en-US" sz="1400" b="1">
                <a:latin typeface="宋体" pitchFamily="2" charset="-122"/>
                <a:ea typeface="宋体" pitchFamily="2" charset="-122"/>
              </a:rPr>
              <a:t>主存是由特定地址引用的连续的位集合</a:t>
            </a:r>
            <a:endParaRPr lang="en-US" altLang="zh-CN" sz="14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5364" name="Picture 5" descr="17606_02_0194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3657600" cy="384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5638800" y="1481138"/>
            <a:ext cx="30480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1800">
                <a:latin typeface="宋体" pitchFamily="2" charset="-122"/>
                <a:ea typeface="宋体" pitchFamily="2" charset="-122"/>
              </a:rPr>
              <a:t>程序</a:t>
            </a:r>
            <a:r>
              <a:rPr lang="en-US" altLang="zh-CN" sz="1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1800"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18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1800">
                <a:latin typeface="宋体" pitchFamily="2" charset="-122"/>
                <a:ea typeface="宋体" pitchFamily="2" charset="-122"/>
              </a:rPr>
              <a:t>总和被分配存储器</a:t>
            </a:r>
            <a:endParaRPr lang="en-US" altLang="zh-CN" sz="18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1800">
                <a:latin typeface="宋体" pitchFamily="2" charset="-122"/>
                <a:ea typeface="宋体" pitchFamily="2" charset="-122"/>
              </a:rPr>
              <a:t>位置</a:t>
            </a:r>
            <a:r>
              <a:rPr lang="en-US" altLang="zh-CN" sz="1800" dirty="0">
                <a:latin typeface="Times New Roman" pitchFamily="18" charset="0"/>
                <a:ea typeface="宋体" pitchFamily="2" charset="-122"/>
              </a:rPr>
              <a:t>23</a:t>
            </a:r>
            <a:r>
              <a:rPr lang="zh-CN" altLang="en-US" sz="1800">
                <a:latin typeface="宋体" pitchFamily="2" charset="-122"/>
                <a:ea typeface="宋体" pitchFamily="2" charset="-122"/>
              </a:rPr>
              <a:t>，相对于</a:t>
            </a:r>
            <a:endParaRPr lang="en-US" altLang="zh-CN" sz="18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1800">
                <a:latin typeface="宋体" pitchFamily="2" charset="-122"/>
                <a:ea typeface="宋体" pitchFamily="2" charset="-122"/>
              </a:rPr>
              <a:t>程序</a:t>
            </a:r>
            <a:r>
              <a:rPr lang="en-US" altLang="zh-CN" sz="18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1800">
                <a:latin typeface="宋体" pitchFamily="2" charset="-122"/>
                <a:ea typeface="宋体" pitchFamily="2" charset="-122"/>
              </a:rPr>
              <a:t>的位置</a:t>
            </a:r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366" name="AutoShape 9"/>
          <p:cNvSpPr>
            <a:spLocks noChangeArrowheads="1"/>
          </p:cNvSpPr>
          <p:nvPr/>
        </p:nvSpPr>
        <p:spPr bwMode="auto">
          <a:xfrm>
            <a:off x="2667000" y="3005138"/>
            <a:ext cx="5867400" cy="1295400"/>
          </a:xfrm>
          <a:prstGeom prst="leftArrow">
            <a:avLst>
              <a:gd name="adj1" fmla="val 50000"/>
              <a:gd name="adj2" fmla="val 1131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OS</a:t>
            </a:r>
            <a:r>
              <a:rPr lang="zh-CN" altLang="en-US" sz="1800">
                <a:latin typeface="宋体" pitchFamily="2" charset="-122"/>
                <a:ea typeface="宋体" pitchFamily="2" charset="-122"/>
                <a:cs typeface="Times New Roman" pitchFamily="18" charset="0"/>
              </a:rPr>
              <a:t>必须将</a:t>
            </a:r>
            <a:r>
              <a:rPr lang="en-US" altLang="zh-CN" sz="1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sum</a:t>
            </a:r>
            <a:r>
              <a:rPr lang="zh-CN" altLang="en-US" sz="1800">
                <a:latin typeface="宋体" pitchFamily="2" charset="-122"/>
                <a:ea typeface="宋体" pitchFamily="2" charset="-122"/>
                <a:cs typeface="Times New Roman" pitchFamily="18" charset="0"/>
              </a:rPr>
              <a:t>（相对位置</a:t>
            </a:r>
            <a:r>
              <a:rPr lang="en-US" altLang="zh-CN" sz="1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23</a:t>
            </a:r>
            <a:r>
              <a:rPr lang="zh-CN" altLang="en-US" sz="1800"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1800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algn="ctr"/>
            <a:r>
              <a:rPr lang="zh-CN" altLang="en-US" sz="1800">
                <a:latin typeface="宋体" pitchFamily="2" charset="-122"/>
                <a:ea typeface="宋体" pitchFamily="2" charset="-122"/>
                <a:cs typeface="Times New Roman" pitchFamily="18" charset="0"/>
              </a:rPr>
              <a:t>映射到特定的物理地址</a:t>
            </a:r>
            <a:endParaRPr lang="en-US" altLang="zh-CN" sz="1800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367" name="Rectangle 10"/>
          <p:cNvSpPr>
            <a:spLocks noChangeArrowheads="1"/>
          </p:cNvSpPr>
          <p:nvPr/>
        </p:nvSpPr>
        <p:spPr bwMode="auto">
          <a:xfrm>
            <a:off x="4114800" y="4833938"/>
            <a:ext cx="4648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sum</a:t>
            </a:r>
            <a:r>
              <a:rPr lang="zh-CN" altLang="en-US" sz="18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1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23</a:t>
            </a:r>
            <a:r>
              <a:rPr lang="zh-CN" altLang="en-US" sz="18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sz="1800">
                <a:latin typeface="宋体" pitchFamily="2" charset="-122"/>
                <a:ea typeface="宋体" pitchFamily="2" charset="-122"/>
                <a:cs typeface="Times New Roman" pitchFamily="18" charset="0"/>
              </a:rPr>
              <a:t>的逻辑地址在程序运行之前</a:t>
            </a:r>
            <a:endParaRPr lang="en-US" altLang="zh-CN" sz="1800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1800">
                <a:latin typeface="宋体" pitchFamily="2" charset="-122"/>
                <a:ea typeface="宋体" pitchFamily="2" charset="-122"/>
                <a:cs typeface="Times New Roman" pitchFamily="18" charset="0"/>
              </a:rPr>
              <a:t>绑定到内存中的物理地址</a:t>
            </a:r>
            <a:endParaRPr lang="en-US" altLang="zh-CN" sz="1800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36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10.2 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内存管理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/>
      <p:bldP spid="153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idx="1"/>
          </p:nvPr>
        </p:nvSpPr>
        <p:spPr>
          <a:xfrm>
            <a:off x="4038600" y="1727200"/>
            <a:ext cx="3962400" cy="414020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内存中只有两个程序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操作系统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要执行的应用程序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这种方法被称为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单块内存管理法</a:t>
            </a:r>
            <a:endParaRPr lang="en-US" altLang="zh-CN" sz="2800" b="1" dirty="0" smtClean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387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789803BD-B34B-406E-B2B5-1CA54E1EEFD2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13</a:t>
            </a:fld>
            <a:endParaRPr lang="zh-CN" altLang="zh-CN" sz="14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8" name="Text Box 7"/>
          <p:cNvSpPr txBox="1">
            <a:spLocks noChangeArrowheads="1"/>
          </p:cNvSpPr>
          <p:nvPr/>
        </p:nvSpPr>
        <p:spPr bwMode="auto">
          <a:xfrm>
            <a:off x="990600" y="5486400"/>
            <a:ext cx="243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分成了两部分的主存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b="1" dirty="0">
              <a:ea typeface="微软雅黑" pitchFamily="34" charset="-122"/>
            </a:endParaRPr>
          </a:p>
        </p:txBody>
      </p:sp>
      <p:pic>
        <p:nvPicPr>
          <p:cNvPr id="16389" name="Picture 8" descr="17606_02_0195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2895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10.2 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内存管理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单块内存管理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82000" cy="419100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36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具体而言</a:t>
            </a:r>
            <a:r>
              <a:rPr lang="en-US" altLang="zh-CN" sz="36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:</a:t>
            </a:r>
            <a:endParaRPr lang="en-US" altLang="zh-CN" sz="3600" dirty="0" smtClean="0">
              <a:latin typeface="宋体" pitchFamily="2" charset="-122"/>
              <a:ea typeface="宋体" pitchFamily="2" charset="-122"/>
            </a:endParaRP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逻辑地址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只是一个相对于程序</a:t>
            </a:r>
            <a:r>
              <a:rPr lang="zh-CN" altLang="en-US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起始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位置的</a:t>
            </a:r>
            <a:r>
              <a:rPr lang="zh-CN" altLang="en-US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整数值</a:t>
            </a:r>
            <a:endParaRPr lang="en-US" altLang="zh-CN" dirty="0" smtClean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物理地址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就是用逻辑地址加上程序在物理主存中的起始地址</a:t>
            </a:r>
          </a:p>
        </p:txBody>
      </p:sp>
      <p:sp>
        <p:nvSpPr>
          <p:cNvPr id="17411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79D75F74-5D53-4308-9E0F-1A6FBD8801B8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14</a:t>
            </a:fld>
            <a:endParaRPr lang="zh-CN" altLang="zh-CN" sz="14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10.2 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内存管理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单块内存管理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C1B2DE80-0A6A-4634-B409-4BD08A8E2A12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15</a:t>
            </a:fld>
            <a:endParaRPr lang="zh-CN" altLang="zh-CN" sz="14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1000125" y="5640388"/>
            <a:ext cx="3505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逻辑地址和物理地址的联编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436" name="Picture 5" descr="17606_02_0196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81150"/>
            <a:ext cx="40386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5562600" y="2667000"/>
            <a:ext cx="26670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Times New Roman" pitchFamily="18" charset="0"/>
                <a:ea typeface="宋体" pitchFamily="2" charset="-122"/>
              </a:rPr>
              <a:t>如果</a:t>
            </a:r>
            <a:r>
              <a:rPr lang="en-US" altLang="zh-CN" sz="1800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en-US" sz="1800" dirty="0">
                <a:latin typeface="Times New Roman" pitchFamily="18" charset="0"/>
                <a:ea typeface="宋体" pitchFamily="2" charset="-122"/>
              </a:rPr>
              <a:t>是位置</a:t>
            </a:r>
            <a:r>
              <a:rPr lang="en-US" altLang="zh-CN" sz="1800" dirty="0">
                <a:latin typeface="Times New Roman" pitchFamily="18" charset="0"/>
                <a:ea typeface="宋体" pitchFamily="2" charset="-122"/>
              </a:rPr>
              <a:t>100</a:t>
            </a:r>
            <a:r>
              <a:rPr lang="zh-CN" altLang="en-US" sz="1800" dirty="0">
                <a:latin typeface="Times New Roman" pitchFamily="18" charset="0"/>
                <a:ea typeface="宋体" pitchFamily="2" charset="-122"/>
              </a:rPr>
              <a:t>，</a:t>
            </a:r>
            <a:endParaRPr lang="en-US" altLang="zh-CN" sz="1800" dirty="0">
              <a:latin typeface="Times New Roman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Times New Roman" pitchFamily="18" charset="0"/>
                <a:ea typeface="宋体" pitchFamily="2" charset="-122"/>
              </a:rPr>
              <a:t>并且应用程序是程序</a:t>
            </a:r>
            <a:r>
              <a:rPr lang="en-US" altLang="zh-CN" sz="18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1800" dirty="0">
                <a:latin typeface="Times New Roman" pitchFamily="18" charset="0"/>
                <a:ea typeface="宋体" pitchFamily="2" charset="-122"/>
              </a:rPr>
              <a:t>，</a:t>
            </a:r>
            <a:endParaRPr lang="en-US" altLang="zh-CN" sz="1800" dirty="0">
              <a:latin typeface="Times New Roman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Times New Roman" pitchFamily="18" charset="0"/>
                <a:ea typeface="宋体" pitchFamily="2" charset="-122"/>
              </a:rPr>
              <a:t>则将和存储在位置</a:t>
            </a:r>
            <a:r>
              <a:rPr lang="en-US" altLang="zh-CN" sz="1800" dirty="0">
                <a:latin typeface="Times New Roman" pitchFamily="18" charset="0"/>
                <a:ea typeface="宋体" pitchFamily="2" charset="-122"/>
              </a:rPr>
              <a:t>123</a:t>
            </a:r>
            <a:r>
              <a:rPr lang="zh-CN" altLang="en-US" sz="1800" dirty="0"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18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10.2 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内存管理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单块内存管理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idx="1"/>
          </p:nvPr>
        </p:nvSpPr>
        <p:spPr>
          <a:xfrm>
            <a:off x="304912" y="1143060"/>
            <a:ext cx="8610374" cy="48768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单块内存管理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是只将内存分为操作系统和应用程序两部分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分区内存管理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是同时在内存中驻留多个应用程序和操作系统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固定分区法</a:t>
            </a:r>
            <a:r>
              <a:rPr lang="en-US" altLang="zh-CN" sz="24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把内存分成特定数目的分区以载入程序的内存管理方法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动态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分区</a:t>
            </a:r>
            <a:r>
              <a:rPr lang="zh-CN" altLang="en-US" sz="24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法</a:t>
            </a:r>
            <a:r>
              <a:rPr lang="en-US" altLang="zh-CN" sz="24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根据容纳程序的需要对内存分区的内存管理方法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	</a:t>
            </a:r>
          </a:p>
        </p:txBody>
      </p:sp>
      <p:sp>
        <p:nvSpPr>
          <p:cNvPr id="19459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F658A3D6-91BD-4A54-A326-C09F5AF07FDB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16</a:t>
            </a:fld>
            <a:endParaRPr lang="zh-CN" altLang="zh-CN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10.2 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内存管理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分区内存管理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426720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    内存都是被划分为一组分区，有些是空的，有些是分配给了程序。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基址寄存器：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存放当前分区的起始地址寄存器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界限寄存器：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存放当前分区的长度的寄存器</a:t>
            </a:r>
          </a:p>
        </p:txBody>
      </p:sp>
      <p:sp>
        <p:nvSpPr>
          <p:cNvPr id="20483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BC092317-01CA-4078-93B0-5DE0BEB75978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17</a:t>
            </a:fld>
            <a:endParaRPr lang="zh-CN" altLang="zh-CN" sz="14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10.2 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内存管理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分区内存管理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FE2FB44D-B360-4C9F-B4E4-57271D20BF01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18</a:t>
            </a:fld>
            <a:endParaRPr lang="zh-CN" altLang="zh-CN" sz="14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3352800" y="5286375"/>
            <a:ext cx="2971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just" eaLnBrk="1" hangingPunct="1"/>
            <a:r>
              <a:rPr lang="zh-CN" altLang="en-US" sz="1400" b="1">
                <a:latin typeface="宋体" pitchFamily="2" charset="-122"/>
                <a:ea typeface="宋体" pitchFamily="2" charset="-122"/>
              </a:rPr>
              <a:t>分区内存管理法中的地址解析</a:t>
            </a:r>
            <a:endParaRPr lang="zh-CN" altLang="en-US" sz="140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1508" name="Picture 5" descr="17606_02_0197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38" y="1371600"/>
            <a:ext cx="46482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10.2 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内存管理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分区内存管理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229600" cy="41910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zh-CN" altLang="en-US" sz="2800" i="1" smtClean="0">
                <a:latin typeface="宋体" pitchFamily="2" charset="-122"/>
                <a:ea typeface="宋体" pitchFamily="2" charset="-122"/>
              </a:rPr>
              <a:t>对于一个新程序，应该分配给它哪个分区呢？</a:t>
            </a:r>
            <a:endParaRPr lang="en-US" altLang="zh-CN" sz="2800" b="1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最先匹配  </a:t>
            </a:r>
            <a:r>
              <a:rPr lang="zh-CN" altLang="en-US" sz="2400" smtClean="0">
                <a:latin typeface="宋体" pitchFamily="2" charset="-122"/>
                <a:ea typeface="宋体" pitchFamily="2" charset="-122"/>
              </a:rPr>
              <a:t>即把第一个足够容纳程序的分区匹配给它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最佳匹配  </a:t>
            </a:r>
            <a:r>
              <a:rPr lang="zh-CN" altLang="en-US" sz="2400" smtClean="0">
                <a:latin typeface="宋体" pitchFamily="2" charset="-122"/>
                <a:ea typeface="宋体" pitchFamily="2" charset="-122"/>
              </a:rPr>
              <a:t>即把最小的能够容纳程序的分区匹配给它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最差匹配  </a:t>
            </a:r>
            <a:r>
              <a:rPr lang="zh-CN" altLang="en-US" sz="2400" smtClean="0">
                <a:latin typeface="宋体" pitchFamily="2" charset="-122"/>
                <a:ea typeface="宋体" pitchFamily="2" charset="-122"/>
              </a:rPr>
              <a:t>即把最大的能够容纳程序的分区匹配给它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531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5B5172F7-AAC0-49C1-8BDF-B24C20EDE9A3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19</a:t>
            </a:fld>
            <a:endParaRPr lang="zh-CN" altLang="zh-CN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1676400" y="5029200"/>
            <a:ext cx="5181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i="1">
                <a:latin typeface="微软雅黑" pitchFamily="34" charset="-122"/>
                <a:ea typeface="微软雅黑" pitchFamily="34" charset="-122"/>
              </a:rPr>
              <a:t>你能为每种方法给出理由吗？</a:t>
            </a:r>
            <a:endParaRPr lang="en-US" altLang="zh-CN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10.2 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内存管理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分区内存管理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533400" y="1295400"/>
            <a:ext cx="2514600" cy="6096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分区选择算法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3813"/>
            <a:ext cx="82296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章节目标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2296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>描述操作系统的两个主要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责任</a:t>
            </a:r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>定义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内存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进程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>管理</a:t>
            </a:r>
            <a:endParaRPr lang="en-US" altLang="zh-CN" sz="2000" dirty="0" smtClean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>解释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分时操作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>是如何创建虚拟机假象的</a:t>
            </a:r>
            <a:endParaRPr lang="en-US" altLang="zh-CN" sz="2000" dirty="0" smtClean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>解释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逻辑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>地址和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物理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>地址之间的关系</a:t>
            </a:r>
            <a:endParaRPr lang="en-US" altLang="zh-CN" sz="2000" dirty="0" smtClean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>比较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内存管理方法</a:t>
            </a:r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sym typeface="宋体" pitchFamily="2" charset="-122"/>
              </a:rPr>
              <a:t>区别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宋体" pitchFamily="2" charset="-122"/>
              </a:rPr>
              <a:t>固定分区法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sym typeface="宋体" pitchFamily="2" charset="-122"/>
              </a:rPr>
              <a:t>和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宋体" pitchFamily="2" charset="-122"/>
              </a:rPr>
              <a:t>动态分区法</a:t>
            </a:r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sym typeface="宋体" pitchFamily="2" charset="-122"/>
              </a:rPr>
              <a:t>定义和应用分区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宋体" pitchFamily="2" charset="-122"/>
              </a:rPr>
              <a:t>选择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sym typeface="宋体" pitchFamily="2" charset="-122"/>
              </a:rPr>
              <a:t>算法</a:t>
            </a:r>
            <a:endParaRPr lang="en-US" altLang="zh-CN" sz="2000" dirty="0" smtClean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sym typeface="宋体" pitchFamily="2" charset="-122"/>
              </a:rPr>
              <a:t>解释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宋体" pitchFamily="2" charset="-122"/>
              </a:rPr>
              <a:t>请求分页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sym typeface="宋体" pitchFamily="2" charset="-122"/>
              </a:rPr>
              <a:t>是如何创建虚拟机假象的</a:t>
            </a:r>
            <a:endParaRPr lang="en-US" altLang="zh-CN" sz="2000" dirty="0" smtClean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sym typeface="宋体" pitchFamily="2" charset="-122"/>
              </a:rPr>
              <a:t>解释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宋体" pitchFamily="2" charset="-122"/>
              </a:rPr>
              <a:t>进程生存周期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sym typeface="宋体" pitchFamily="2" charset="-122"/>
              </a:rPr>
              <a:t>的各个阶段和过渡</a:t>
            </a:r>
            <a:endParaRPr lang="en-US" altLang="zh-CN" sz="2000" dirty="0" smtClean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sym typeface="宋体" pitchFamily="2" charset="-122"/>
              </a:rPr>
              <a:t>解释各种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宋体" pitchFamily="2" charset="-122"/>
              </a:rPr>
              <a:t>CPU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宋体" pitchFamily="2" charset="-122"/>
              </a:rPr>
              <a:t>调度算法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sym typeface="宋体" pitchFamily="2" charset="-122"/>
              </a:rPr>
              <a:t>的处理</a:t>
            </a:r>
            <a:endParaRPr lang="en-US" altLang="zh-CN" sz="2000" dirty="0" smtClean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000" dirty="0" smtClean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0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ED2A7DB3-731E-4022-83CE-AE5824D0BC20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2</a:t>
            </a:fld>
            <a:endParaRPr lang="zh-CN" altLang="zh-CN" sz="14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B2FDAC33-DFD3-4CDD-80CD-66896E796CA0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20</a:t>
            </a:fld>
            <a:endParaRPr lang="zh-CN" altLang="zh-CN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943526" y="1752644"/>
            <a:ext cx="1447800" cy="4038600"/>
            <a:chOff x="2209800" y="1752600"/>
            <a:chExt cx="1447800" cy="4038600"/>
          </a:xfrm>
        </p:grpSpPr>
        <p:sp>
          <p:nvSpPr>
            <p:cNvPr id="23555" name="Rectangle 4"/>
            <p:cNvSpPr>
              <a:spLocks noChangeArrowheads="1"/>
            </p:cNvSpPr>
            <p:nvPr/>
          </p:nvSpPr>
          <p:spPr bwMode="auto">
            <a:xfrm>
              <a:off x="2209800" y="1752600"/>
              <a:ext cx="1447800" cy="403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r>
                <a:rPr lang="en-US" altLang="zh-CN" sz="2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A: 1000</a:t>
              </a:r>
            </a:p>
            <a:p>
              <a:endPara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r>
                <a:rPr lang="en-US" altLang="zh-CN" sz="2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B: 700</a:t>
              </a:r>
            </a:p>
            <a:p>
              <a:endPara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endPara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r>
                <a:rPr lang="en-US" altLang="zh-CN" sz="2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C: 750</a:t>
              </a:r>
            </a:p>
            <a:p>
              <a:endPara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endPara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r>
                <a:rPr lang="en-US" altLang="zh-CN" sz="2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D: 1500</a:t>
              </a:r>
            </a:p>
            <a:p>
              <a:endPara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r>
                <a:rPr lang="en-US" altLang="zh-CN" sz="2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E: 300</a:t>
              </a:r>
            </a:p>
            <a:p>
              <a:endPara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r>
                <a:rPr lang="en-US" altLang="zh-CN" sz="2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F: 350</a:t>
              </a:r>
            </a:p>
          </p:txBody>
        </p:sp>
        <p:sp>
          <p:nvSpPr>
            <p:cNvPr id="23556" name="Line 5"/>
            <p:cNvSpPr>
              <a:spLocks noChangeShapeType="1"/>
            </p:cNvSpPr>
            <p:nvPr/>
          </p:nvSpPr>
          <p:spPr bwMode="auto">
            <a:xfrm>
              <a:off x="2209800" y="2362200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7" name="Line 7"/>
            <p:cNvSpPr>
              <a:spLocks noChangeShapeType="1"/>
            </p:cNvSpPr>
            <p:nvPr/>
          </p:nvSpPr>
          <p:spPr bwMode="auto">
            <a:xfrm>
              <a:off x="2209800" y="3048000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8" name="Line 8"/>
            <p:cNvSpPr>
              <a:spLocks noChangeShapeType="1"/>
            </p:cNvSpPr>
            <p:nvPr/>
          </p:nvSpPr>
          <p:spPr bwMode="auto">
            <a:xfrm>
              <a:off x="2209800" y="3810000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9" name="Line 10"/>
            <p:cNvSpPr>
              <a:spLocks noChangeShapeType="1"/>
            </p:cNvSpPr>
            <p:nvPr/>
          </p:nvSpPr>
          <p:spPr bwMode="auto">
            <a:xfrm>
              <a:off x="2209800" y="4800600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0" name="Line 11"/>
            <p:cNvSpPr>
              <a:spLocks noChangeShapeType="1"/>
            </p:cNvSpPr>
            <p:nvPr/>
          </p:nvSpPr>
          <p:spPr bwMode="auto">
            <a:xfrm>
              <a:off x="2209800" y="5334000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63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10.2 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内存管理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分区内存管理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541338" y="1104900"/>
            <a:ext cx="2514600" cy="6096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分区选择算法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506" y="1905040"/>
            <a:ext cx="5105266" cy="279384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内存空白分区块如下：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1000, 25, 780, 1600, 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325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，分别采用三种分区算法对左侧程序块进行分区；假设每个任务都是相互独立的。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41954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页式内存管理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(paged memory technique): 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把进程划分为大小固定的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页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，载入内存是存储在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帧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中的内存管理方法。</a:t>
            </a:r>
            <a:endParaRPr lang="en-US" altLang="zh-CN" sz="2400" dirty="0" smtClean="0">
              <a:latin typeface="Times New Roman" pitchFamily="18" charset="0"/>
              <a:ea typeface="宋体" pitchFamily="2" charset="-122"/>
            </a:endParaRPr>
          </a:p>
          <a:p>
            <a:pPr marL="0" indent="0" algn="just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帧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(frame)</a:t>
            </a:r>
            <a:r>
              <a:rPr lang="en-US" altLang="zh-CN" sz="2400" b="1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大小固定的一部分主存，用于存放进程页。</a:t>
            </a:r>
            <a:endParaRPr lang="en-US" altLang="zh-CN" sz="2400" dirty="0" smtClean="0">
              <a:latin typeface="Times New Roman" pitchFamily="18" charset="0"/>
              <a:ea typeface="宋体" pitchFamily="2" charset="-122"/>
            </a:endParaRPr>
          </a:p>
          <a:p>
            <a:pPr marL="0" indent="0" algn="just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页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(page):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大小固定的一部分进程，存储在内存帧中。</a:t>
            </a:r>
            <a:endParaRPr lang="en-US" altLang="zh-CN" sz="2400" dirty="0" smtClean="0">
              <a:latin typeface="Times New Roman" pitchFamily="18" charset="0"/>
              <a:ea typeface="宋体" pitchFamily="2" charset="-122"/>
            </a:endParaRPr>
          </a:p>
          <a:p>
            <a:pPr marL="0" indent="0" algn="just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页面映表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(Page Map Table, PMT): 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操作系统用于记录页和帧之间的关系的表。</a:t>
            </a:r>
            <a:endParaRPr lang="en-US" altLang="zh-CN" sz="2400" dirty="0" smtClean="0">
              <a:latin typeface="Times New Roman" pitchFamily="18" charset="0"/>
              <a:ea typeface="宋体" pitchFamily="2" charset="-122"/>
            </a:endParaRPr>
          </a:p>
          <a:p>
            <a:pPr marL="0" indent="0"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我们认为一帧和一页是同样大的。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579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2D39EBD0-8022-4BE9-9080-3CC9C7FF26B5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21</a:t>
            </a:fld>
            <a:endParaRPr lang="zh-CN" altLang="zh-CN" sz="14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10.2 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内存管理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页式内存管理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96A0404D-60C7-40A9-AC2D-EE41A121F7D3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22</a:t>
            </a:fld>
            <a:endParaRPr lang="zh-CN" altLang="zh-CN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1828800" y="5410200"/>
            <a:ext cx="1676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zh-CN" sz="1400" b="1" dirty="0">
                <a:latin typeface="宋体" pitchFamily="2" charset="-122"/>
                <a:ea typeface="宋体" pitchFamily="2" charset="-122"/>
              </a:rPr>
              <a:t>页</a:t>
            </a:r>
            <a:r>
              <a:rPr lang="zh-CN" altLang="en-US" sz="1400" b="1" dirty="0">
                <a:latin typeface="宋体" pitchFamily="2" charset="-122"/>
                <a:ea typeface="宋体" pitchFamily="2" charset="-122"/>
              </a:rPr>
              <a:t>式内存管理法</a:t>
            </a:r>
          </a:p>
        </p:txBody>
      </p:sp>
      <p:pic>
        <p:nvPicPr>
          <p:cNvPr id="25604" name="Picture 6" descr="41493_CH10_FIG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143000"/>
            <a:ext cx="37338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AutoShape 7"/>
          <p:cNvSpPr>
            <a:spLocks noChangeArrowheads="1"/>
          </p:cNvSpPr>
          <p:nvPr/>
        </p:nvSpPr>
        <p:spPr bwMode="auto">
          <a:xfrm>
            <a:off x="5257800" y="3048000"/>
            <a:ext cx="2057400" cy="304800"/>
          </a:xfrm>
          <a:prstGeom prst="leftArrow">
            <a:avLst>
              <a:gd name="adj1" fmla="val 100000"/>
              <a:gd name="adj2" fmla="val 1426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i="1" dirty="0">
                <a:latin typeface="Times New Roman" pitchFamily="18" charset="0"/>
                <a:ea typeface="宋体" pitchFamily="2" charset="-122"/>
              </a:rPr>
              <a:t>Prog. 1, Page 3</a:t>
            </a:r>
          </a:p>
        </p:txBody>
      </p:sp>
      <p:sp>
        <p:nvSpPr>
          <p:cNvPr id="25606" name="AutoShape 9"/>
          <p:cNvSpPr>
            <a:spLocks noChangeArrowheads="1"/>
          </p:cNvSpPr>
          <p:nvPr/>
        </p:nvSpPr>
        <p:spPr bwMode="auto">
          <a:xfrm>
            <a:off x="5257800" y="1752600"/>
            <a:ext cx="2057400" cy="304800"/>
          </a:xfrm>
          <a:prstGeom prst="leftArrow">
            <a:avLst>
              <a:gd name="adj1" fmla="val 100000"/>
              <a:gd name="adj2" fmla="val 1426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i="1" dirty="0">
                <a:latin typeface="Times New Roman" pitchFamily="18" charset="0"/>
                <a:ea typeface="宋体" pitchFamily="2" charset="-122"/>
              </a:rPr>
              <a:t>Prog. 2, Page 2</a:t>
            </a:r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4876800" y="3962400"/>
            <a:ext cx="36576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/>
            <a:r>
              <a:rPr lang="en-US" altLang="zh-CN" sz="2000" i="1" dirty="0">
                <a:latin typeface="Times New Roman" pitchFamily="18" charset="0"/>
                <a:ea typeface="宋体" pitchFamily="2" charset="-122"/>
              </a:rPr>
              <a:t>如果是Prog .1正在运行并需</a:t>
            </a:r>
          </a:p>
          <a:p>
            <a:pPr algn="just"/>
            <a:r>
              <a:rPr lang="en-US" altLang="zh-CN" sz="2000" i="1" dirty="0">
                <a:latin typeface="Times New Roman" pitchFamily="18" charset="0"/>
                <a:ea typeface="宋体" pitchFamily="2" charset="-122"/>
              </a:rPr>
              <a:t>要逻辑地址2566，如何计算实</a:t>
            </a:r>
          </a:p>
          <a:p>
            <a:pPr algn="just"/>
            <a:r>
              <a:rPr lang="en-US" altLang="zh-CN" sz="2000" i="1" dirty="0">
                <a:latin typeface="Times New Roman" pitchFamily="18" charset="0"/>
                <a:ea typeface="宋体" pitchFamily="2" charset="-122"/>
              </a:rPr>
              <a:t>际地址？</a:t>
            </a:r>
          </a:p>
        </p:txBody>
      </p:sp>
      <p:sp>
        <p:nvSpPr>
          <p:cNvPr id="2560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10.2 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内存管理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页式内存管理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B8E1ACB5-2A03-4B44-BFD5-75758A9F74B4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23</a:t>
            </a:fld>
            <a:endParaRPr lang="zh-CN" altLang="zh-CN" sz="14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7" name="Text Box 12"/>
          <p:cNvSpPr txBox="1">
            <a:spLocks noChangeArrowheads="1"/>
          </p:cNvSpPr>
          <p:nvPr/>
        </p:nvSpPr>
        <p:spPr bwMode="auto">
          <a:xfrm>
            <a:off x="533400" y="1219200"/>
            <a:ext cx="82296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逻辑地址通常被表示为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&lt;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页编号，偏移量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&gt;</a:t>
            </a:r>
          </a:p>
          <a:p>
            <a:pPr>
              <a:spcBef>
                <a:spcPct val="50000"/>
              </a:spcBef>
            </a:pPr>
            <a:endParaRPr lang="en-US" altLang="zh-CN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页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编号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用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页面大小除逻辑地址得到的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商。</a:t>
            </a:r>
            <a:endParaRPr lang="en-US" altLang="zh-CN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偏移量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sym typeface="宋体" pitchFamily="2" charset="-122"/>
              </a:rPr>
              <a:t>用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sym typeface="宋体" pitchFamily="2" charset="-122"/>
              </a:rPr>
              <a:t>页面大小除逻辑地址得到的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余数。</a:t>
            </a:r>
            <a:endParaRPr lang="en-US" altLang="zh-CN" dirty="0">
              <a:latin typeface="Times New Roman" pitchFamily="18" charset="0"/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dirty="0">
                <a:solidFill>
                  <a:srgbClr val="CC0033"/>
                </a:solidFill>
                <a:latin typeface="Times New Roman" pitchFamily="18" charset="0"/>
                <a:ea typeface="宋体" pitchFamily="2" charset="-122"/>
              </a:rPr>
              <a:t>2566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DIV 1024 = 2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dirty="0">
                <a:solidFill>
                  <a:srgbClr val="CC0033"/>
                </a:solidFill>
                <a:latin typeface="Times New Roman" pitchFamily="18" charset="0"/>
                <a:ea typeface="宋体" pitchFamily="2" charset="-122"/>
              </a:rPr>
              <a:t>2566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MOD 1024 = 518  ==&gt; &lt;</a:t>
            </a:r>
            <a:r>
              <a:rPr lang="en-US" altLang="zh-CN" dirty="0">
                <a:solidFill>
                  <a:srgbClr val="CC0033"/>
                </a:solidFill>
                <a:latin typeface="Times New Roman" pitchFamily="18" charset="0"/>
                <a:ea typeface="宋体" pitchFamily="2" charset="-122"/>
              </a:rPr>
              <a:t>2, 518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&gt;</a:t>
            </a:r>
            <a:endParaRPr lang="en-US" altLang="zh-CN" dirty="0">
              <a:solidFill>
                <a:srgbClr val="CC0033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10.2 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内存管理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页式内存管理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269C97AE-D277-4CF5-AAD7-A9446BB3AACB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24</a:t>
            </a:fld>
            <a:endParaRPr lang="zh-CN" altLang="zh-CN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800594" y="1295456"/>
            <a:ext cx="36576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这个新的逻辑地址通过页面映射表(PMT)映射到一个物理地址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每个程序都有一个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PMT，它显示程序的每个页面存储在哪个帧中</a:t>
            </a:r>
          </a:p>
        </p:txBody>
      </p:sp>
      <p:pic>
        <p:nvPicPr>
          <p:cNvPr id="27652" name="Picture 5" descr="41493_CH10_FIG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3657600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4572000" y="5257752"/>
            <a:ext cx="3276600" cy="733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just"/>
            <a:r>
              <a:rPr lang="en-US" altLang="zh-CN" sz="2000" i="1" dirty="0">
                <a:latin typeface="Times New Roman" pitchFamily="18" charset="0"/>
                <a:ea typeface="宋体" pitchFamily="2" charset="-122"/>
              </a:rPr>
              <a:t>&lt;</a:t>
            </a:r>
            <a:r>
              <a:rPr lang="en-US" altLang="zh-CN" sz="2000" i="1" dirty="0">
                <a:solidFill>
                  <a:srgbClr val="CC0033"/>
                </a:solidFill>
                <a:latin typeface="Times New Roman" pitchFamily="18" charset="0"/>
                <a:ea typeface="宋体" pitchFamily="2" charset="-122"/>
              </a:rPr>
              <a:t>2, 518</a:t>
            </a:r>
            <a:r>
              <a:rPr lang="en-US" altLang="zh-CN" sz="2000" i="1" dirty="0">
                <a:latin typeface="Times New Roman" pitchFamily="18" charset="0"/>
                <a:ea typeface="宋体" pitchFamily="2" charset="-122"/>
              </a:rPr>
              <a:t>&gt;</a:t>
            </a:r>
            <a:r>
              <a:rPr lang="zh-CN" altLang="en-US" sz="2000" i="1">
                <a:latin typeface="Times New Roman" pitchFamily="18" charset="0"/>
                <a:ea typeface="宋体" pitchFamily="2" charset="-122"/>
              </a:rPr>
              <a:t>的物理地址是什</a:t>
            </a:r>
          </a:p>
          <a:p>
            <a:pPr algn="just"/>
            <a:r>
              <a:rPr lang="zh-CN" altLang="en-US" sz="2000" i="1">
                <a:latin typeface="Times New Roman" pitchFamily="18" charset="0"/>
                <a:ea typeface="宋体" pitchFamily="2" charset="-122"/>
              </a:rPr>
              <a:t>么</a:t>
            </a:r>
            <a:r>
              <a:rPr lang="en-US" altLang="zh-CN" sz="2000" i="1" dirty="0">
                <a:latin typeface="Times New Roman" pitchFamily="18" charset="0"/>
                <a:ea typeface="宋体" pitchFamily="2" charset="-122"/>
              </a:rPr>
              <a:t>?</a:t>
            </a:r>
          </a:p>
        </p:txBody>
      </p:sp>
      <p:sp>
        <p:nvSpPr>
          <p:cNvPr id="2765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10.2 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内存管理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页式内存管理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3"/>
          <p:cNvSpPr>
            <a:spLocks noGrp="1"/>
          </p:cNvSpPr>
          <p:nvPr>
            <p:ph idx="1"/>
          </p:nvPr>
        </p:nvSpPr>
        <p:spPr>
          <a:xfrm>
            <a:off x="381110" y="1676446"/>
            <a:ext cx="8458200" cy="3505166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b="1" noProof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</a:rPr>
              <a:t>请求分</a:t>
            </a:r>
            <a:r>
              <a:rPr lang="zh-CN" altLang="en-US" b="1" noProof="1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</a:rPr>
              <a:t>页</a:t>
            </a:r>
            <a:r>
              <a:rPr lang="en-US" altLang="zh-CN" b="1" noProof="1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</a:rPr>
              <a:t>(demand paging):</a:t>
            </a:r>
            <a:r>
              <a:rPr lang="zh-CN" altLang="en-US" sz="2800" noProof="1" smtClean="0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页式</a:t>
            </a:r>
            <a:r>
              <a:rPr lang="zh-CN" altLang="en-US" sz="2800" noProof="1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内存管理法的扩展，只有当页面被</a:t>
            </a:r>
            <a:r>
              <a:rPr lang="zh-CN" altLang="en-US" sz="2800" noProof="1" smtClean="0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引用（请求）时才</a:t>
            </a:r>
            <a:r>
              <a:rPr lang="zh-CN" altLang="en-US" sz="2800" noProof="1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会被载入</a:t>
            </a:r>
            <a:r>
              <a:rPr lang="zh-CN" altLang="en-US" sz="2800" noProof="1" smtClean="0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内存。</a:t>
            </a:r>
            <a:endParaRPr lang="en-US" altLang="zh-CN" sz="2800" noProof="1">
              <a:latin typeface="Times New Roman" pitchFamily="18" charset="0"/>
              <a:ea typeface="宋体" pitchFamily="2" charset="-122"/>
              <a:cs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b="1" noProof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</a:rPr>
              <a:t>页面</a:t>
            </a:r>
            <a:r>
              <a:rPr lang="zh-CN" altLang="en-US" b="1" noProof="1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</a:rPr>
              <a:t>交换</a:t>
            </a:r>
            <a:r>
              <a:rPr lang="en-US" altLang="zh-CN" b="1" noProof="1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</a:rPr>
              <a:t>(page swap):</a:t>
            </a:r>
            <a:r>
              <a:rPr lang="zh-CN" altLang="en-US" sz="2800" noProof="1" smtClean="0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把</a:t>
            </a:r>
            <a:r>
              <a:rPr lang="zh-CN" altLang="en-US" sz="2800" noProof="1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一个页面从二级存储设备载入</a:t>
            </a:r>
            <a:r>
              <a:rPr lang="zh-CN" altLang="en-US" sz="2800" noProof="1" smtClean="0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内存，通常</a:t>
            </a:r>
            <a:r>
              <a:rPr lang="zh-CN" altLang="en-US" sz="2800" noProof="1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会使另一个页面从内存中</a:t>
            </a:r>
            <a:r>
              <a:rPr lang="zh-CN" altLang="en-US" sz="2800" noProof="1" smtClean="0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删除。</a:t>
            </a:r>
            <a:endParaRPr lang="en-US" altLang="zh-CN" sz="2800" noProof="1">
              <a:latin typeface="Times New Roman" pitchFamily="18" charset="0"/>
              <a:ea typeface="宋体" pitchFamily="2" charset="-122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zh-CN" altLang="en-US" sz="2800" noProof="1">
              <a:latin typeface="Times New Roman" pitchFamily="18" charset="0"/>
              <a:ea typeface="宋体" pitchFamily="2" charset="-122"/>
            </a:endParaRPr>
          </a:p>
          <a:p>
            <a:pPr marL="0" indent="0" algn="just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noProof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675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ADCB026A-1F0C-45B2-97D3-34D0C0842A3C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25</a:t>
            </a:fld>
            <a:endParaRPr lang="zh-CN" altLang="zh-CN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10.2 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内存管理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页式内存管理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/>
          </p:cNvSpPr>
          <p:nvPr>
            <p:ph idx="1"/>
          </p:nvPr>
        </p:nvSpPr>
        <p:spPr>
          <a:xfrm>
            <a:off x="533506" y="1752644"/>
            <a:ext cx="8229600" cy="3352770"/>
          </a:xfrm>
        </p:spPr>
        <p:txBody>
          <a:bodyPr/>
          <a:lstStyle/>
          <a:p>
            <a:pPr marL="63500" indent="0" algn="just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800" b="1" noProof="1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虚拟</a:t>
            </a:r>
            <a:r>
              <a:rPr lang="zh-CN" altLang="en-US" sz="2800" b="1" noProof="1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内存</a:t>
            </a:r>
            <a:r>
              <a:rPr lang="en-US" altLang="zh-CN" sz="2800" b="1" noProof="1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b="1" noProof="1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virtual memory</a:t>
            </a:r>
            <a:r>
              <a:rPr lang="en-US" altLang="zh-CN" sz="2800" b="1" noProof="1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800" b="1" noProof="1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2800" kern="1200" noProof="1" smtClean="0">
                <a:latin typeface="宋体" pitchFamily="2" charset="-122"/>
                <a:ea typeface="宋体" pitchFamily="2" charset="-122"/>
                <a:sym typeface="+mn-ea"/>
              </a:rPr>
              <a:t>由于</a:t>
            </a:r>
            <a:r>
              <a:rPr lang="zh-CN" altLang="en-US" sz="2800" kern="1200" noProof="1">
                <a:latin typeface="宋体" pitchFamily="2" charset="-122"/>
                <a:ea typeface="宋体" pitchFamily="2" charset="-122"/>
                <a:sym typeface="+mn-ea"/>
              </a:rPr>
              <a:t>整个程序不必同时处于内存而造成的程序大小没有限制的</a:t>
            </a:r>
            <a:r>
              <a:rPr lang="zh-CN" altLang="en-US" sz="2800" kern="1200" noProof="1" smtClean="0">
                <a:latin typeface="宋体" pitchFamily="2" charset="-122"/>
                <a:ea typeface="宋体" pitchFamily="2" charset="-122"/>
                <a:sym typeface="+mn-ea"/>
              </a:rPr>
              <a:t>假象。</a:t>
            </a:r>
            <a:endParaRPr lang="en-US" altLang="zh-CN" sz="2800" noProof="1">
              <a:latin typeface="宋体" pitchFamily="2" charset="-122"/>
              <a:ea typeface="宋体" pitchFamily="2" charset="-122"/>
            </a:endParaRPr>
          </a:p>
          <a:p>
            <a:pPr marL="63500" indent="0" algn="just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800" b="1" noProof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系统</a:t>
            </a:r>
            <a:r>
              <a:rPr lang="zh-CN" altLang="en-US" sz="2800" b="1" noProof="1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颠簸</a:t>
            </a:r>
            <a:r>
              <a:rPr lang="en-US" altLang="zh-CN" sz="2800" b="1" noProof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(thrashing)</a:t>
            </a:r>
            <a:r>
              <a:rPr lang="zh-CN" altLang="en-US" sz="2800" b="1" noProof="1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2800" kern="1200" noProof="1" smtClean="0">
                <a:latin typeface="宋体" pitchFamily="2" charset="-122"/>
                <a:ea typeface="宋体" pitchFamily="2" charset="-122"/>
                <a:sym typeface="+mn-ea"/>
              </a:rPr>
              <a:t>频繁</a:t>
            </a:r>
            <a:r>
              <a:rPr lang="zh-CN" altLang="en-US" sz="2800" kern="1200" noProof="1">
                <a:latin typeface="宋体" pitchFamily="2" charset="-122"/>
                <a:ea typeface="宋体" pitchFamily="2" charset="-122"/>
                <a:sym typeface="+mn-ea"/>
              </a:rPr>
              <a:t>的页面交换造成的低效</a:t>
            </a:r>
            <a:r>
              <a:rPr lang="zh-CN" altLang="en-US" sz="2800" kern="1200" noProof="1" smtClean="0">
                <a:latin typeface="宋体" pitchFamily="2" charset="-122"/>
                <a:ea typeface="宋体" pitchFamily="2" charset="-122"/>
                <a:sym typeface="+mn-ea"/>
              </a:rPr>
              <a:t>处理。</a:t>
            </a:r>
            <a:endParaRPr lang="en-US" altLang="zh-CN" sz="2800" noProof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9699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2764A974-F32B-4C30-909C-1C2E498042E5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26</a:t>
            </a:fld>
            <a:endParaRPr lang="zh-CN" altLang="zh-CN" sz="14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01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10.2 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内存管理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页式内存管理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/>
          </p:cNvSpPr>
          <p:nvPr>
            <p:ph idx="1"/>
          </p:nvPr>
        </p:nvSpPr>
        <p:spPr>
          <a:xfrm>
            <a:off x="304912" y="1371654"/>
            <a:ext cx="8534176" cy="4038494"/>
          </a:xfrm>
          <a:ln>
            <a:solidFill>
              <a:srgbClr val="3333FF"/>
            </a:solidFill>
          </a:ln>
        </p:spPr>
        <p:txBody>
          <a:bodyPr/>
          <a:lstStyle/>
          <a:p>
            <a:pPr marL="63500" indent="0" algn="just" eaLnBrk="1" hangingPunct="1">
              <a:lnSpc>
                <a:spcPct val="150000"/>
              </a:lnSpc>
              <a:buNone/>
              <a:defRPr/>
            </a:pPr>
            <a:r>
              <a:rPr lang="zh-CN" altLang="en-US" sz="2800" noProof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练习</a:t>
            </a:r>
            <a:r>
              <a:rPr lang="en-US" altLang="zh-CN" sz="2800" noProof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:</a:t>
            </a:r>
          </a:p>
          <a:p>
            <a:pPr marL="63500" indent="0" algn="just" eaLnBrk="1" hangingPunct="1">
              <a:lnSpc>
                <a:spcPct val="150000"/>
              </a:lnSpc>
              <a:buNone/>
              <a:defRPr/>
            </a:pPr>
            <a:r>
              <a:rPr lang="en-US" altLang="zh-CN" sz="2000" noProof="1" smtClean="0">
                <a:latin typeface="宋体" pitchFamily="2" charset="-122"/>
                <a:ea typeface="宋体" pitchFamily="2" charset="-122"/>
              </a:rPr>
              <a:t>1. </a:t>
            </a:r>
            <a:r>
              <a:rPr lang="zh-CN" altLang="en-US" sz="2000" noProof="1" smtClean="0">
                <a:latin typeface="宋体" pitchFamily="2" charset="-122"/>
                <a:ea typeface="宋体" pitchFamily="2" charset="-122"/>
              </a:rPr>
              <a:t>如果使用了多个分区，那么基址寄存器存放的是什么？</a:t>
            </a:r>
            <a:endParaRPr lang="en-US" altLang="zh-CN" sz="2000" noProof="1" smtClean="0">
              <a:latin typeface="宋体" pitchFamily="2" charset="-122"/>
              <a:ea typeface="宋体" pitchFamily="2" charset="-122"/>
            </a:endParaRPr>
          </a:p>
          <a:p>
            <a:pPr marL="63500" indent="0" algn="just" eaLnBrk="1" hangingPunct="1">
              <a:lnSpc>
                <a:spcPct val="150000"/>
              </a:lnSpc>
              <a:buNone/>
              <a:defRPr/>
            </a:pPr>
            <a:r>
              <a:rPr lang="en-US" altLang="zh-CN" sz="2000" noProof="1" smtClean="0">
                <a:latin typeface="宋体" pitchFamily="2" charset="-122"/>
                <a:ea typeface="宋体" pitchFamily="2" charset="-122"/>
              </a:rPr>
              <a:t>2. </a:t>
            </a:r>
            <a:r>
              <a:rPr lang="zh-CN" altLang="en-US" sz="2000" noProof="1" smtClean="0">
                <a:latin typeface="宋体" pitchFamily="2" charset="-122"/>
                <a:ea typeface="宋体" pitchFamily="2" charset="-122"/>
              </a:rPr>
              <a:t>在动态分区内存管理系统中，如果基址寄存器的当前值是</a:t>
            </a:r>
            <a:r>
              <a:rPr lang="en-US" altLang="zh-CN" sz="2000" noProof="1" smtClean="0">
                <a:latin typeface="宋体" pitchFamily="2" charset="-122"/>
                <a:ea typeface="宋体" pitchFamily="2" charset="-122"/>
              </a:rPr>
              <a:t>42993</a:t>
            </a:r>
            <a:r>
              <a:rPr lang="zh-CN" altLang="en-US" sz="2000" noProof="1" smtClean="0">
                <a:latin typeface="宋体" pitchFamily="2" charset="-122"/>
                <a:ea typeface="宋体" pitchFamily="2" charset="-122"/>
              </a:rPr>
              <a:t>，界限寄存器的当前值是</a:t>
            </a:r>
            <a:r>
              <a:rPr lang="en-US" altLang="zh-CN" sz="2000" noProof="1" smtClean="0">
                <a:latin typeface="宋体" pitchFamily="2" charset="-122"/>
                <a:ea typeface="宋体" pitchFamily="2" charset="-122"/>
              </a:rPr>
              <a:t>2031</a:t>
            </a:r>
            <a:r>
              <a:rPr lang="zh-CN" altLang="en-US" sz="2000" noProof="1" smtClean="0">
                <a:latin typeface="宋体" pitchFamily="2" charset="-122"/>
                <a:ea typeface="宋体" pitchFamily="2" charset="-122"/>
              </a:rPr>
              <a:t>，请计算下列逻辑地址对应的物理地址：</a:t>
            </a:r>
            <a:endParaRPr lang="en-US" altLang="zh-CN" sz="2000" noProof="1" smtClean="0">
              <a:latin typeface="宋体" pitchFamily="2" charset="-122"/>
              <a:ea typeface="宋体" pitchFamily="2" charset="-122"/>
            </a:endParaRPr>
          </a:p>
          <a:p>
            <a:pPr marL="520700" indent="-457200" algn="just" eaLnBrk="1" hangingPunct="1">
              <a:lnSpc>
                <a:spcPct val="150000"/>
              </a:lnSpc>
              <a:buAutoNum type="alphaLcParenR"/>
              <a:defRPr/>
            </a:pPr>
            <a:r>
              <a:rPr lang="en-US" altLang="zh-CN" sz="2000" noProof="1" smtClean="0">
                <a:latin typeface="宋体" pitchFamily="2" charset="-122"/>
                <a:ea typeface="宋体" pitchFamily="2" charset="-122"/>
              </a:rPr>
              <a:t>104                  b) 1755              c) 3041</a:t>
            </a:r>
          </a:p>
          <a:p>
            <a:pPr marL="63500" indent="0" algn="just" eaLnBrk="1" hangingPunct="1">
              <a:lnSpc>
                <a:spcPct val="150000"/>
              </a:lnSpc>
              <a:buNone/>
              <a:defRPr/>
            </a:pPr>
            <a:r>
              <a:rPr lang="en-US" altLang="zh-CN" sz="2000" noProof="1" smtClean="0">
                <a:latin typeface="宋体" pitchFamily="2" charset="-122"/>
                <a:ea typeface="宋体" pitchFamily="2" charset="-122"/>
              </a:rPr>
              <a:t>3. </a:t>
            </a:r>
            <a:r>
              <a:rPr lang="zh-CN" altLang="en-US" sz="2000" noProof="1" smtClean="0">
                <a:latin typeface="宋体" pitchFamily="2" charset="-122"/>
                <a:ea typeface="宋体" pitchFamily="2" charset="-122"/>
              </a:rPr>
              <a:t>在页式内存管理系统中，逻辑地址</a:t>
            </a:r>
            <a:r>
              <a:rPr lang="en-US" altLang="zh-CN" sz="2000" noProof="1" smtClean="0">
                <a:latin typeface="宋体" pitchFamily="2" charset="-122"/>
                <a:ea typeface="宋体" pitchFamily="2" charset="-122"/>
              </a:rPr>
              <a:t>&lt;2,133&gt;</a:t>
            </a:r>
            <a:r>
              <a:rPr lang="zh-CN" altLang="en-US" sz="2000" noProof="1" smtClean="0">
                <a:latin typeface="宋体" pitchFamily="2" charset="-122"/>
                <a:ea typeface="宋体" pitchFamily="2" charset="-122"/>
              </a:rPr>
              <a:t>的含义是什么？</a:t>
            </a:r>
            <a:endParaRPr lang="en-US" altLang="zh-CN" sz="2000" noProof="1" smtClean="0">
              <a:latin typeface="宋体" pitchFamily="2" charset="-122"/>
              <a:ea typeface="宋体" pitchFamily="2" charset="-122"/>
            </a:endParaRPr>
          </a:p>
          <a:p>
            <a:pPr marL="63500" indent="0" algn="just" eaLnBrk="1" hangingPunct="1">
              <a:lnSpc>
                <a:spcPct val="150000"/>
              </a:lnSpc>
              <a:buNone/>
              <a:defRPr/>
            </a:pPr>
            <a:r>
              <a:rPr lang="en-US" altLang="zh-CN" sz="2000" noProof="1" smtClean="0">
                <a:latin typeface="宋体" pitchFamily="2" charset="-122"/>
                <a:ea typeface="宋体" pitchFamily="2" charset="-122"/>
              </a:rPr>
              <a:t>4. </a:t>
            </a:r>
            <a:r>
              <a:rPr lang="zh-CN" altLang="en-US" sz="2000" noProof="1" smtClean="0">
                <a:latin typeface="宋体" pitchFamily="2" charset="-122"/>
                <a:ea typeface="宋体" pitchFamily="2" charset="-122"/>
              </a:rPr>
              <a:t>如果帧大小是</a:t>
            </a:r>
            <a:r>
              <a:rPr lang="en-US" altLang="zh-CN" sz="2000" noProof="1" smtClean="0">
                <a:latin typeface="宋体" pitchFamily="2" charset="-122"/>
                <a:ea typeface="宋体" pitchFamily="2" charset="-122"/>
              </a:rPr>
              <a:t>1024</a:t>
            </a:r>
            <a:r>
              <a:rPr lang="zh-CN" altLang="en-US" sz="2000" noProof="1" smtClean="0">
                <a:latin typeface="宋体" pitchFamily="2" charset="-122"/>
                <a:ea typeface="宋体" pitchFamily="2" charset="-122"/>
              </a:rPr>
              <a:t>，那么逻辑地址</a:t>
            </a:r>
            <a:r>
              <a:rPr lang="en-US" altLang="zh-CN" sz="2000" noProof="1" smtClean="0">
                <a:latin typeface="宋体" pitchFamily="2" charset="-122"/>
                <a:ea typeface="宋体" pitchFamily="2" charset="-122"/>
              </a:rPr>
              <a:t>&lt;2,85&gt;</a:t>
            </a:r>
            <a:r>
              <a:rPr lang="zh-CN" altLang="en-US" sz="2000" noProof="1" smtClean="0">
                <a:latin typeface="宋体" pitchFamily="2" charset="-122"/>
                <a:ea typeface="宋体" pitchFamily="2" charset="-122"/>
              </a:rPr>
              <a:t>对应的物理地址是什么？</a:t>
            </a:r>
            <a:endParaRPr lang="en-US" altLang="zh-CN" sz="2000" noProof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9699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2764A974-F32B-4C30-909C-1C2E498042E5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27</a:t>
            </a:fld>
            <a:endParaRPr lang="zh-CN" altLang="zh-CN" sz="14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01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10.2 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内存管理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4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Webdings"/>
              </a:rPr>
              <a:t>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进程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线程</a:t>
            </a:r>
            <a:r>
              <a:rPr lang="zh-CN" altLang="en-US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Webdings"/>
              </a:rPr>
              <a:t></a:t>
            </a:r>
            <a:endParaRPr lang="en-US" altLang="zh-CN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3335" y="1219258"/>
            <a:ext cx="8534176" cy="4543341"/>
            <a:chOff x="343335" y="1219258"/>
            <a:chExt cx="8534176" cy="454334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78" y="1219258"/>
              <a:ext cx="6020291" cy="388609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43335" y="5362489"/>
              <a:ext cx="8534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宋体" pitchFamily="2" charset="-122"/>
                  <a:ea typeface="宋体" pitchFamily="2" charset="-122"/>
                </a:rPr>
                <a:t>计算机的核心</a:t>
              </a:r>
              <a:r>
                <a:rPr lang="en-US" altLang="zh-CN" sz="2000" dirty="0" smtClean="0">
                  <a:latin typeface="宋体" pitchFamily="2" charset="-122"/>
                  <a:ea typeface="宋体" pitchFamily="2" charset="-122"/>
                </a:rPr>
                <a:t>CPU</a:t>
              </a:r>
              <a:r>
                <a:rPr lang="zh-CN" altLang="en-US" sz="2000" dirty="0" smtClean="0">
                  <a:latin typeface="宋体" pitchFamily="2" charset="-122"/>
                  <a:ea typeface="宋体" pitchFamily="2" charset="-122"/>
                </a:rPr>
                <a:t>，它承担了所有的计算任务，就像一座工厂，时刻在运行</a:t>
              </a:r>
              <a:endParaRPr lang="zh-CN" altLang="en-US" sz="2000" dirty="0"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81110" y="1009612"/>
            <a:ext cx="8457978" cy="5067479"/>
            <a:chOff x="457308" y="1009612"/>
            <a:chExt cx="8457978" cy="5067479"/>
          </a:xfrm>
        </p:grpSpPr>
        <p:pic>
          <p:nvPicPr>
            <p:cNvPr id="9" name="Picture 3" descr="C:\Users\lynn\Desktop\daad4338e46fcd8aed6bf9277a7afe26_v2-e71dabedac8a20973539df8dfee367fb_b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447" y="1009612"/>
              <a:ext cx="5219700" cy="3867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457308" y="4876762"/>
              <a:ext cx="845797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dirty="0">
                  <a:latin typeface="宋体" pitchFamily="2" charset="-122"/>
                  <a:ea typeface="宋体" pitchFamily="2" charset="-122"/>
                </a:rPr>
                <a:t>假定工厂的电力有限，一次只能供给一个车间使用。也就是说，一个车间开工的时候，其他车间都必须停工。背后的含义就是，单个</a:t>
              </a:r>
              <a:r>
                <a:rPr lang="en-US" altLang="zh-CN" dirty="0">
                  <a:latin typeface="宋体" pitchFamily="2" charset="-122"/>
                  <a:ea typeface="宋体" pitchFamily="2" charset="-122"/>
                </a:rPr>
                <a:t>CPU</a:t>
              </a:r>
              <a:r>
                <a:rPr lang="zh-CN" altLang="en-US" dirty="0">
                  <a:latin typeface="宋体" pitchFamily="2" charset="-122"/>
                  <a:ea typeface="宋体" pitchFamily="2" charset="-122"/>
                </a:rPr>
                <a:t>一次只能运行一个任务。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62100" y="968272"/>
            <a:ext cx="7924592" cy="5143440"/>
            <a:chOff x="762100" y="968272"/>
            <a:chExt cx="7924592" cy="5143440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100" y="968272"/>
              <a:ext cx="5143440" cy="5143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矩形 12"/>
            <p:cNvSpPr/>
            <p:nvPr/>
          </p:nvSpPr>
          <p:spPr>
            <a:xfrm>
              <a:off x="6172158" y="2016498"/>
              <a:ext cx="2514534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dirty="0">
                  <a:latin typeface="宋体" pitchFamily="2" charset="-122"/>
                  <a:ea typeface="宋体" pitchFamily="2" charset="-122"/>
                </a:rPr>
                <a:t>进程就好比工厂的车间，它代表</a:t>
              </a:r>
              <a:r>
                <a:rPr lang="en-US" altLang="zh-CN" dirty="0">
                  <a:latin typeface="宋体" pitchFamily="2" charset="-122"/>
                  <a:ea typeface="宋体" pitchFamily="2" charset="-122"/>
                </a:rPr>
                <a:t>CPU</a:t>
              </a:r>
              <a:r>
                <a:rPr lang="zh-CN" altLang="en-US" dirty="0">
                  <a:latin typeface="宋体" pitchFamily="2" charset="-122"/>
                  <a:ea typeface="宋体" pitchFamily="2" charset="-122"/>
                </a:rPr>
                <a:t>所能处理的单个任务。任一时刻，</a:t>
              </a:r>
              <a:r>
                <a:rPr lang="en-US" altLang="zh-CN" dirty="0">
                  <a:latin typeface="宋体" pitchFamily="2" charset="-122"/>
                  <a:ea typeface="宋体" pitchFamily="2" charset="-122"/>
                </a:rPr>
                <a:t>CPU</a:t>
              </a:r>
              <a:r>
                <a:rPr lang="zh-CN" altLang="en-US" dirty="0">
                  <a:latin typeface="宋体" pitchFamily="2" charset="-122"/>
                  <a:ea typeface="宋体" pitchFamily="2" charset="-122"/>
                </a:rPr>
                <a:t>总是运行一个进程，其他进程处于非运行状态。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57308" y="909989"/>
            <a:ext cx="8153186" cy="5109743"/>
            <a:chOff x="742302" y="1141690"/>
            <a:chExt cx="8153186" cy="5109743"/>
          </a:xfrm>
        </p:grpSpPr>
        <p:pic>
          <p:nvPicPr>
            <p:cNvPr id="15" name="Picture 6" descr="https://pic4.zhimg.com/v2-5164b9b2257871df965d078f9a8177df_b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58" y="1141690"/>
              <a:ext cx="4648078" cy="4648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矩形 15"/>
            <p:cNvSpPr/>
            <p:nvPr/>
          </p:nvSpPr>
          <p:spPr>
            <a:xfrm>
              <a:off x="742302" y="5789768"/>
              <a:ext cx="815318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dirty="0">
                  <a:latin typeface="宋体" pitchFamily="2" charset="-122"/>
                  <a:ea typeface="宋体" pitchFamily="2" charset="-122"/>
                </a:rPr>
                <a:t>一个车间里，可以有很多工人。他们协同完成一个任务。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11668" y="1600248"/>
            <a:ext cx="7924592" cy="4043814"/>
            <a:chOff x="911668" y="1600248"/>
            <a:chExt cx="7924592" cy="4043814"/>
          </a:xfrm>
        </p:grpSpPr>
        <p:pic>
          <p:nvPicPr>
            <p:cNvPr id="18" name="Picture 7" descr="C:\Users\lynn\Desktop\d1ca0da006e80d6e8931b7c138cb3c75_v2-d089b9c95a87956c81b7090cb6eeaec3_r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62" y="1600248"/>
              <a:ext cx="4772025" cy="3209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矩形 18"/>
            <p:cNvSpPr/>
            <p:nvPr/>
          </p:nvSpPr>
          <p:spPr>
            <a:xfrm>
              <a:off x="911668" y="5182397"/>
              <a:ext cx="79245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宋体" pitchFamily="2" charset="-122"/>
                  <a:ea typeface="宋体" pitchFamily="2" charset="-122"/>
                </a:rPr>
                <a:t>线程就好比车间里的工人。一个进程可以包括多个线程。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81110" y="1371654"/>
            <a:ext cx="8534176" cy="3714863"/>
            <a:chOff x="381110" y="1371654"/>
            <a:chExt cx="8534176" cy="3714863"/>
          </a:xfrm>
        </p:grpSpPr>
        <p:pic>
          <p:nvPicPr>
            <p:cNvPr id="21" name="Picture 8" descr="C:\Users\lynn\Desktop\f68f65ef70e3be9d43221891d8e91f2f_v2-56d1349b7090880bcf2bbb962328d2fa_b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1371654"/>
              <a:ext cx="5715000" cy="1914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381110" y="3886188"/>
              <a:ext cx="8534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latin typeface="宋体" pitchFamily="2" charset="-122"/>
                  <a:ea typeface="宋体" pitchFamily="2" charset="-122"/>
                </a:rPr>
                <a:t>车间的空间（车间内的住宅，游乐设施）是工人们共享的，比如许多房间和房屋是每个工人都可以进出的。这象征一个进程的内存空间是共享的，每个线程都可以使用这些共享内存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28714" y="1009612"/>
            <a:ext cx="8762770" cy="4922372"/>
            <a:chOff x="303123" y="1371654"/>
            <a:chExt cx="8762770" cy="4922372"/>
          </a:xfrm>
        </p:grpSpPr>
        <p:pic>
          <p:nvPicPr>
            <p:cNvPr id="24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2066" y="1371654"/>
              <a:ext cx="5715000" cy="3143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303123" y="4724366"/>
              <a:ext cx="876277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latin typeface="宋体" pitchFamily="2" charset="-122"/>
                  <a:ea typeface="宋体" pitchFamily="2" charset="-122"/>
                </a:rPr>
                <a:t>可是，每间房间的大小不同，有些房间最多只能容纳一个人，比如厕所。里面有人的时候，其他人就不能进去了。这代表一个线程使用某些共享内存时，其他线程必须等它结束，才能使用这一块内存。</a:t>
              </a:r>
            </a:p>
          </p:txBody>
        </p:sp>
      </p:grpSp>
      <p:sp>
        <p:nvSpPr>
          <p:cNvPr id="26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172200"/>
            <a:ext cx="45720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B2FDAC33-DFD3-4CDD-80CD-66896E796CA0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28</a:t>
            </a:fld>
            <a:endParaRPr lang="zh-CN" altLang="zh-CN" sz="1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08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05800" cy="44196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进程管理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CN" altLang="en-US" smtClean="0">
                <a:latin typeface="宋体" pitchFamily="2" charset="-122"/>
                <a:ea typeface="宋体" pitchFamily="2" charset="-122"/>
              </a:rPr>
              <a:t>管理每个进程使用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CPU</a:t>
            </a:r>
            <a:r>
              <a:rPr lang="zh-CN" altLang="en-US" smtClean="0">
                <a:latin typeface="宋体" pitchFamily="2" charset="-122"/>
                <a:ea typeface="宋体" pitchFamily="2" charset="-122"/>
              </a:rPr>
              <a:t>的过程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CN" altLang="en-US" smtClean="0">
                <a:latin typeface="宋体" pitchFamily="2" charset="-122"/>
                <a:ea typeface="宋体" pitchFamily="2" charset="-122"/>
              </a:rPr>
              <a:t>回想一下，进程是一个正在执行的程序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</a:t>
            </a:r>
          </a:p>
        </p:txBody>
      </p:sp>
      <p:sp>
        <p:nvSpPr>
          <p:cNvPr id="30723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B6B9F1E4-6623-49E9-ABD9-685B4D05C673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29</a:t>
            </a:fld>
            <a:endParaRPr lang="zh-CN" altLang="zh-CN" sz="14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10.3 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进程管理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idx="1"/>
          </p:nvPr>
        </p:nvSpPr>
        <p:spPr>
          <a:xfrm>
            <a:off x="381110" y="1295456"/>
            <a:ext cx="8381890" cy="4648144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应用软件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(application software)</a:t>
            </a:r>
            <a:r>
              <a:rPr lang="zh-CN" altLang="en-US" b="1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应用软件是为了满足特定需要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解决真实世界问题的软件；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系统软件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(system software)</a:t>
            </a:r>
            <a:r>
              <a:rPr lang="zh-CN" altLang="en-US" b="1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系统软件是在基础层上管理计算机系统。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sz="3200" dirty="0" smtClean="0">
                <a:latin typeface="宋体" pitchFamily="2" charset="-122"/>
                <a:ea typeface="宋体" pitchFamily="2" charset="-122"/>
              </a:rPr>
              <a:t>	</a:t>
            </a:r>
          </a:p>
        </p:txBody>
      </p:sp>
      <p:sp>
        <p:nvSpPr>
          <p:cNvPr id="5123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FEA850E4-7E25-4CE0-9880-7CE37197C371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3</a:t>
            </a:fld>
            <a:endParaRPr lang="zh-CN" altLang="zh-CN" sz="14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10.1 </a:t>
            </a:r>
            <a:r>
              <a:rPr lang="zh-CN" altLang="en-US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操作系统的角色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8D091D59-85D8-4167-B49E-4BA0ADF80C33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30</a:t>
            </a:fld>
            <a:endParaRPr lang="zh-CN" altLang="zh-CN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47" name="Picture 6" descr="c10f08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84" y="1524050"/>
            <a:ext cx="5929248" cy="334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 Box 7"/>
          <p:cNvSpPr txBox="1">
            <a:spLocks noChangeArrowheads="1"/>
          </p:cNvSpPr>
          <p:nvPr/>
        </p:nvSpPr>
        <p:spPr bwMode="auto">
          <a:xfrm>
            <a:off x="3733822" y="5257752"/>
            <a:ext cx="1441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进程的生命周期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10.3 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进程管理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进程状态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5"/>
          <p:cNvSpPr>
            <a:spLocks noGrp="1"/>
          </p:cNvSpPr>
          <p:nvPr>
            <p:ph idx="1"/>
          </p:nvPr>
        </p:nvSpPr>
        <p:spPr>
          <a:xfrm>
            <a:off x="304804" y="1371654"/>
            <a:ext cx="8686680" cy="457200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400" b="1" noProof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</a:rPr>
              <a:t>进程控制</a:t>
            </a:r>
            <a:r>
              <a:rPr lang="zh-CN" altLang="en-US" sz="2400" b="1" noProof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</a:rPr>
              <a:t>块</a:t>
            </a:r>
            <a:r>
              <a:rPr lang="en-US" altLang="zh-CN" sz="2400" b="1" noProof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</a:rPr>
              <a:t>(process control block, PCB):</a:t>
            </a:r>
            <a:r>
              <a:rPr lang="zh-CN" altLang="en-US" sz="2400" noProof="1" smtClean="0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操作系统</a:t>
            </a:r>
            <a:r>
              <a:rPr lang="zh-CN" altLang="en-US" sz="2400" noProof="1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管理进程信息使用的数据结构，</a:t>
            </a:r>
            <a:r>
              <a:rPr lang="zh-CN" altLang="en-US" sz="2400" noProof="1" smtClean="0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包括</a:t>
            </a:r>
            <a:r>
              <a:rPr lang="en-US" altLang="zh-CN" sz="2400" noProof="1" smtClean="0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sz="2400" noProof="1">
              <a:latin typeface="Times New Roman" pitchFamily="18" charset="0"/>
              <a:ea typeface="宋体" pitchFamily="2" charset="-122"/>
              <a:cs typeface="微软雅黑" panose="020B0503020204020204" pitchFamily="34" charset="-122"/>
            </a:endParaRPr>
          </a:p>
          <a:p>
            <a:pPr marL="806450" lvl="1" algn="just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400" noProof="1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程序计数器当前</a:t>
            </a:r>
            <a:r>
              <a:rPr lang="zh-CN" altLang="en-US" sz="2400" noProof="1" smtClean="0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值</a:t>
            </a:r>
            <a:r>
              <a:rPr lang="en-US" altLang="zh-CN" sz="2400" noProof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+mn-ea"/>
              </a:rPr>
              <a:t>(</a:t>
            </a:r>
            <a:r>
              <a:rPr lang="zh-CN" altLang="en-US" sz="2400" noProof="1" smtClean="0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说明了进程中下一条要执行的指令</a:t>
            </a:r>
            <a:r>
              <a:rPr lang="en-US" altLang="zh-CN" sz="2400" noProof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+mn-ea"/>
              </a:rPr>
              <a:t>)</a:t>
            </a:r>
            <a:r>
              <a:rPr lang="zh-CN" altLang="en-US" sz="2400" noProof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+mn-ea"/>
              </a:rPr>
              <a:t>；</a:t>
            </a:r>
            <a:endParaRPr lang="en-US" altLang="zh-CN" sz="2400" noProof="1">
              <a:latin typeface="Times New Roman" pitchFamily="18" charset="0"/>
              <a:ea typeface="宋体" pitchFamily="2" charset="-122"/>
              <a:cs typeface="微软雅黑" panose="020B0503020204020204" pitchFamily="34" charset="-122"/>
            </a:endParaRPr>
          </a:p>
          <a:p>
            <a:pPr marL="806450" lvl="1" algn="just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400" noProof="1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进程在其他所有</a:t>
            </a:r>
            <a:r>
              <a:rPr lang="en-US" altLang="zh-CN" sz="2400" noProof="1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CPU</a:t>
            </a:r>
            <a:r>
              <a:rPr lang="zh-CN" altLang="en-US" sz="2400" noProof="1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寄存器中的</a:t>
            </a:r>
            <a:r>
              <a:rPr lang="zh-CN" altLang="en-US" sz="2400" noProof="1" smtClean="0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值</a:t>
            </a:r>
            <a:r>
              <a:rPr lang="en-US" altLang="zh-CN" sz="2400" noProof="1" smtClean="0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;</a:t>
            </a:r>
            <a:endParaRPr lang="en-US" altLang="zh-CN" sz="2400" noProof="1">
              <a:latin typeface="Times New Roman" pitchFamily="18" charset="0"/>
              <a:ea typeface="宋体" pitchFamily="2" charset="-122"/>
              <a:cs typeface="微软雅黑" panose="020B0503020204020204" pitchFamily="34" charset="-122"/>
            </a:endParaRPr>
          </a:p>
          <a:p>
            <a:pPr marL="806450" lvl="1" algn="just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400" noProof="1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基址寄存器和界限寄存器的值或（页式系统）的</a:t>
            </a:r>
            <a:r>
              <a:rPr lang="zh-CN" altLang="en-US" sz="2400" noProof="1" smtClean="0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页表</a:t>
            </a:r>
            <a:r>
              <a:rPr lang="en-US" altLang="zh-CN" sz="2400" noProof="1" smtClean="0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;</a:t>
            </a:r>
            <a:endParaRPr lang="en-US" altLang="zh-CN" sz="2400" noProof="1">
              <a:latin typeface="Times New Roman" pitchFamily="18" charset="0"/>
              <a:ea typeface="宋体" pitchFamily="2" charset="-122"/>
              <a:cs typeface="微软雅黑" panose="020B0503020204020204" pitchFamily="34" charset="-122"/>
            </a:endParaRPr>
          </a:p>
          <a:p>
            <a:pPr marL="806450" lvl="1" algn="just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400" noProof="1" smtClean="0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核算信息，如账户、时间限制、迄今为止使用的</a:t>
            </a:r>
            <a:r>
              <a:rPr lang="en-US" altLang="zh-CN" sz="2400" noProof="1" smtClean="0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CPU</a:t>
            </a:r>
            <a:r>
              <a:rPr lang="zh-CN" altLang="en-US" sz="2400" noProof="1" smtClean="0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时间。</a:t>
            </a:r>
            <a:endParaRPr lang="zh-CN" altLang="en-US" sz="2400" noProof="1">
              <a:latin typeface="Times New Roman" pitchFamily="18" charset="0"/>
              <a:ea typeface="宋体" pitchFamily="2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2771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C4C663E9-8F18-480F-B2D6-631B8C76D7EF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31</a:t>
            </a:fld>
            <a:endParaRPr lang="zh-CN" altLang="zh-CN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10.3 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进程管理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进程控制块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3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495300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noProof="1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只有一个</a:t>
            </a:r>
            <a:r>
              <a:rPr lang="en-US" altLang="zh-CN" noProof="1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CPU</a:t>
            </a:r>
            <a:r>
              <a:rPr lang="zh-CN" altLang="en-US" noProof="1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，因此只有一套</a:t>
            </a:r>
            <a:r>
              <a:rPr lang="en-US" altLang="zh-CN" noProof="1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CPU</a:t>
            </a:r>
            <a:r>
              <a:rPr lang="zh-CN" altLang="en-US" noProof="1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寄存器，这些寄存器存放的是当前执行的进程的</a:t>
            </a:r>
            <a:r>
              <a:rPr lang="zh-CN" altLang="en-US" noProof="1" smtClean="0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值</a:t>
            </a:r>
            <a:r>
              <a:rPr lang="en-US" altLang="zh-CN" noProof="1" smtClean="0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</a:rPr>
              <a:t> </a:t>
            </a:r>
            <a:endParaRPr lang="en-US" altLang="zh-CN" noProof="1">
              <a:latin typeface="Times New Roman" pitchFamily="18" charset="0"/>
              <a:ea typeface="宋体" pitchFamily="2" charset="-122"/>
              <a:cs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70000"/>
              </a:spcBef>
              <a:buFontTx/>
              <a:buNone/>
              <a:defRPr/>
            </a:pPr>
            <a:r>
              <a:rPr lang="en-US" altLang="zh-CN" sz="2400" noProof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每次进程被移动到运行状态</a:t>
            </a:r>
            <a:r>
              <a:rPr lang="zh-CN" altLang="en-US" sz="2400" noProof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：</a:t>
            </a:r>
            <a:endParaRPr lang="en-US" altLang="zh-CN" sz="2800" noProof="1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微软雅黑" panose="020B0503020204020204" pitchFamily="34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zh-CN" altLang="en-US" sz="2100" noProof="1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当前运行进程的寄存器值存储在其PCB中</a:t>
            </a:r>
            <a:endParaRPr lang="zh-CN" altLang="en-US" sz="2100" noProof="1">
              <a:latin typeface="Times New Roman" pitchFamily="18" charset="0"/>
              <a:ea typeface="宋体" pitchFamily="2" charset="-122"/>
              <a:cs typeface="微软雅黑" panose="020B0503020204020204" pitchFamily="34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zh-CN" altLang="en-US" sz="2100" noProof="1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它的PCB被移动到它进入的状态列表</a:t>
            </a:r>
            <a:endParaRPr lang="zh-CN" altLang="en-US" sz="2100" noProof="1">
              <a:latin typeface="Times New Roman" pitchFamily="18" charset="0"/>
              <a:ea typeface="宋体" pitchFamily="2" charset="-122"/>
              <a:cs typeface="微软雅黑" panose="020B0503020204020204" pitchFamily="34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zh-CN" altLang="en-US" sz="2100" noProof="1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进入运行状态的新进程的寄存器值被加载到CPU中</a:t>
            </a:r>
          </a:p>
          <a:p>
            <a:pPr lvl="1" algn="just" eaLnBrk="1" hangingPunct="1">
              <a:lnSpc>
                <a:spcPct val="150000"/>
              </a:lnSpc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n-US" altLang="zh-CN" sz="2100" noProof="1"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交换注册信息称为</a:t>
            </a:r>
            <a:r>
              <a:rPr lang="en-US" altLang="zh-CN" sz="2100" b="1" noProof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微软雅黑" panose="020B0503020204020204" pitchFamily="34" charset="-122"/>
                <a:sym typeface="+mn-ea"/>
              </a:rPr>
              <a:t>上下文切换</a:t>
            </a:r>
            <a:endParaRPr lang="en-US" altLang="zh-CN" sz="2100" b="1" noProof="1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150000"/>
              </a:lnSpc>
              <a:spcBef>
                <a:spcPct val="40000"/>
              </a:spcBef>
              <a:buFontTx/>
              <a:buNone/>
              <a:defRPr/>
            </a:pPr>
            <a:endParaRPr lang="en-US" altLang="zh-CN" noProof="1">
              <a:latin typeface="Times New Roman" pitchFamily="18" charset="0"/>
              <a:ea typeface="宋体" pitchFamily="2" charset="-122"/>
              <a:cs typeface="微软雅黑" panose="020B0503020204020204" pitchFamily="34" charset="-122"/>
            </a:endParaRPr>
          </a:p>
        </p:txBody>
      </p:sp>
      <p:sp>
        <p:nvSpPr>
          <p:cNvPr id="33795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98D830A9-F9BC-464C-8D92-E248A6105586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32</a:t>
            </a:fld>
            <a:endParaRPr lang="zh-CN" altLang="zh-CN" sz="14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10.3 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进程管理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进程控制块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idx="1"/>
          </p:nvPr>
        </p:nvSpPr>
        <p:spPr>
          <a:xfrm>
            <a:off x="457308" y="1600248"/>
            <a:ext cx="8229600" cy="4114754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CPU调度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zh-CN" sz="2800" dirty="0" smtClean="0">
                <a:latin typeface="Times New Roman" pitchFamily="18" charset="0"/>
                <a:ea typeface="宋体" pitchFamily="2" charset="-122"/>
              </a:rPr>
              <a:t>决定将处于就绪状态的哪个进程移动到运行状态的行为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800" dirty="0" smtClean="0">
              <a:latin typeface="Times New Roman" pitchFamily="18" charset="0"/>
              <a:ea typeface="宋体" pitchFamily="2" charset="-122"/>
            </a:endParaRP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400" dirty="0" smtClean="0">
                <a:latin typeface="Times New Roman" pitchFamily="18" charset="0"/>
                <a:ea typeface="宋体" pitchFamily="2" charset="-122"/>
              </a:rPr>
              <a:t>许多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进程</a:t>
            </a:r>
            <a:r>
              <a:rPr lang="zh-CN" altLang="zh-CN" sz="2400" dirty="0" smtClean="0">
                <a:latin typeface="Times New Roman" pitchFamily="18" charset="0"/>
                <a:ea typeface="宋体" pitchFamily="2" charset="-122"/>
              </a:rPr>
              <a:t>可能处于就绪状态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；</a:t>
            </a:r>
            <a:endParaRPr lang="en-US" altLang="zh-CN" sz="2400" dirty="0" smtClean="0">
              <a:latin typeface="Times New Roman" pitchFamily="18" charset="0"/>
              <a:ea typeface="宋体" pitchFamily="2" charset="-122"/>
            </a:endParaRP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400" dirty="0" smtClean="0">
                <a:latin typeface="Times New Roman" pitchFamily="18" charset="0"/>
                <a:ea typeface="宋体" pitchFamily="2" charset="-122"/>
              </a:rPr>
              <a:t>只有一个进程可以处于运行状态，任何时候都可以取得进展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4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819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C7ACFDFB-D534-47A6-B476-DE1DA7131478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33</a:t>
            </a:fld>
            <a:endParaRPr lang="zh-CN" altLang="zh-CN" sz="14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1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10.3 CPU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调度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534400" cy="419100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ct val="70000"/>
              </a:spcBef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非抢先调度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当当前执行的进程自愿放弃了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CPU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时发生的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CPU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调度；</a:t>
            </a:r>
            <a:endParaRPr lang="en-US" altLang="zh-CN" sz="2400" dirty="0" smtClean="0">
              <a:latin typeface="Times New Roman" pitchFamily="18" charset="0"/>
              <a:ea typeface="宋体" pitchFamily="2" charset="-122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70000"/>
              </a:spcBef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抢先调度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：当操作系统决定照顾另一个进程，抢占当前执行进程的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CPU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资源时发生的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CPU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调度；</a:t>
            </a:r>
            <a:endParaRPr lang="en-US" altLang="zh-CN" sz="2400" dirty="0" smtClean="0">
              <a:latin typeface="Times New Roman" pitchFamily="18" charset="0"/>
              <a:ea typeface="宋体" pitchFamily="2" charset="-122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70000"/>
              </a:spcBef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周转周期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：从进程进入准备就绪状态到它完成之间的时间间隔，是评估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CPU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调度算法的标准之一。</a:t>
            </a:r>
            <a:endParaRPr lang="en-US" altLang="zh-CN" sz="24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843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F3870C92-D8F4-4620-9B55-15507B46CED4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34</a:t>
            </a:fld>
            <a:endParaRPr lang="zh-CN" altLang="zh-CN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10.3 CPU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调度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Grp="1" noChangeArrowheads="1"/>
          </p:cNvSpPr>
          <p:nvPr>
            <p:ph idx="1"/>
          </p:nvPr>
        </p:nvSpPr>
        <p:spPr>
          <a:xfrm>
            <a:off x="304912" y="1524050"/>
            <a:ext cx="8534176" cy="4038494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先到先服务：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进程按照它们到达准备就绪状态的顺序转移到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CPU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；</a:t>
            </a:r>
            <a:endParaRPr lang="en-US" altLang="zh-CN" sz="2400" dirty="0" smtClean="0">
              <a:latin typeface="Times New Roman" pitchFamily="18" charset="0"/>
              <a:ea typeface="宋体" pitchFamily="2" charset="-122"/>
            </a:endParaRPr>
          </a:p>
          <a:p>
            <a:pPr marL="0" indent="0" algn="just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最短作业优先：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查看所有处于准备就绪状态的进程，分派一个具有最短服务时间的；</a:t>
            </a:r>
            <a:endParaRPr lang="en-US" altLang="zh-CN" sz="2400" dirty="0" smtClean="0">
              <a:latin typeface="Times New Roman" pitchFamily="18" charset="0"/>
              <a:ea typeface="宋体" pitchFamily="2" charset="-122"/>
            </a:endParaRPr>
          </a:p>
          <a:p>
            <a:pPr marL="0" indent="0" algn="just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循环调度法：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每个进程运行一个指定的时间片，并从运行状态移动到就绪状态，等待下一个未完成的回合。</a:t>
            </a:r>
          </a:p>
          <a:p>
            <a:pPr marL="0" indent="0" algn="just" eaLnBrk="1" hangingPunct="1">
              <a:lnSpc>
                <a:spcPct val="150000"/>
              </a:lnSpc>
              <a:buFontTx/>
              <a:buNone/>
            </a:pPr>
            <a:endParaRPr lang="en-US" altLang="zh-CN" sz="24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867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C9699E45-7FDE-4DCA-92BE-1D2FD2B03DCA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35</a:t>
            </a:fld>
            <a:endParaRPr lang="zh-CN" altLang="zh-CN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6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10.3 CPU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调度算法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91ACD972-DC41-46DB-889F-45011B780F21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36</a:t>
            </a:fld>
            <a:endParaRPr lang="zh-CN" altLang="zh-CN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7891" name="Picture 5" descr="c10p336b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04" y="3886188"/>
            <a:ext cx="8229600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ext Box 6"/>
          <p:cNvSpPr txBox="1">
            <a:spLocks noChangeArrowheads="1"/>
          </p:cNvSpPr>
          <p:nvPr/>
        </p:nvSpPr>
        <p:spPr bwMode="auto">
          <a:xfrm>
            <a:off x="533400" y="63246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zh-CN" altLang="zh-CN" sz="1400" b="1"/>
          </a:p>
        </p:txBody>
      </p:sp>
      <p:pic>
        <p:nvPicPr>
          <p:cNvPr id="37893" name="Picture 7" descr="17606_02_0200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46" y="1447852"/>
            <a:ext cx="3486150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Rectangle 8"/>
          <p:cNvSpPr>
            <a:spLocks noChangeArrowheads="1"/>
          </p:cNvSpPr>
          <p:nvPr/>
        </p:nvSpPr>
        <p:spPr bwMode="auto">
          <a:xfrm>
            <a:off x="762100" y="5333950"/>
            <a:ext cx="7848394" cy="60958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zh-CN" altLang="en-US" i="1" dirty="0">
                <a:latin typeface="微软雅黑" pitchFamily="34" charset="-122"/>
                <a:ea typeface="微软雅黑" pitchFamily="34" charset="-122"/>
              </a:rPr>
              <a:t>平均周转</a:t>
            </a:r>
            <a:r>
              <a:rPr lang="zh-CN" altLang="en-US" i="1" dirty="0" smtClean="0">
                <a:latin typeface="微软雅黑" pitchFamily="34" charset="-122"/>
                <a:ea typeface="微软雅黑" pitchFamily="34" charset="-122"/>
              </a:rPr>
              <a:t>周期时间</a:t>
            </a:r>
            <a:r>
              <a:rPr lang="zh-CN" altLang="en-US" i="1" dirty="0">
                <a:latin typeface="微软雅黑" pitchFamily="34" charset="-122"/>
                <a:ea typeface="微软雅黑" pitchFamily="34" charset="-122"/>
              </a:rPr>
              <a:t>是多少？</a:t>
            </a:r>
            <a:endParaRPr lang="en-US" altLang="zh-CN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10.3 CPU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调度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先到先服务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F98CFDCE-C07E-4D29-B11A-76BA88909088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37</a:t>
            </a:fld>
            <a:endParaRPr lang="zh-CN" altLang="zh-CN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8915" name="Picture 6" descr="c10p337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06" y="3962386"/>
            <a:ext cx="8229600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Text Box 7"/>
          <p:cNvSpPr txBox="1">
            <a:spLocks noChangeArrowheads="1"/>
          </p:cNvSpPr>
          <p:nvPr/>
        </p:nvSpPr>
        <p:spPr bwMode="auto">
          <a:xfrm>
            <a:off x="457200" y="63246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zh-CN" altLang="zh-CN" sz="1400" b="1"/>
          </a:p>
        </p:txBody>
      </p:sp>
      <p:pic>
        <p:nvPicPr>
          <p:cNvPr id="38917" name="Picture 8" descr="17606_02_0200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46" y="1295456"/>
            <a:ext cx="2971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981268" y="5410148"/>
            <a:ext cx="5562454" cy="53338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平均周转时间是多少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sp>
        <p:nvSpPr>
          <p:cNvPr id="38919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10.3 CPU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调度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最短作业优先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41960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时间片：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每个进程在被抢占并返回到就绪状态之前接收到的时间量，以允许另一个进程执行该操作。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 algn="just" eaLnBrk="1" hangingPunct="1"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每个进程都是平等的！</a:t>
            </a:r>
          </a:p>
          <a:p>
            <a:pPr marL="0" indent="0" algn="just" eaLnBrk="1" hangingPunct="1">
              <a:lnSpc>
                <a:spcPct val="150000"/>
              </a:lnSpc>
              <a:buFontTx/>
              <a:buNone/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9939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1206D0F2-57EA-46C3-8883-D7AD7DE9D8BD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38</a:t>
            </a:fld>
            <a:endParaRPr lang="zh-CN" altLang="zh-CN" sz="14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10.3 CPU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调度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轮询法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idx="1"/>
          </p:nvPr>
        </p:nvSpPr>
        <p:spPr>
          <a:xfrm>
            <a:off x="609704" y="1524050"/>
            <a:ext cx="8229600" cy="838200"/>
          </a:xfrm>
        </p:spPr>
        <p:txBody>
          <a:bodyPr anchor="ctr"/>
          <a:lstStyle/>
          <a:p>
            <a:pPr eaLnBrk="1" hangingPunct="1">
              <a:buFontTx/>
              <a:buNone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假设时间片长度为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50</a:t>
            </a:r>
          </a:p>
          <a:p>
            <a:pPr eaLnBrk="1" hangingPunct="1">
              <a:buFontTx/>
              <a:buNone/>
            </a:pPr>
            <a:endParaRPr lang="en-US" altLang="zh-CN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963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49B1B3ED-7524-42BF-A4F8-3B9C4AEF7AEA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39</a:t>
            </a:fld>
            <a:endParaRPr lang="zh-CN" altLang="zh-CN" sz="140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64" name="Picture 6" descr="c10p339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822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 Box 7"/>
          <p:cNvSpPr txBox="1">
            <a:spLocks noChangeArrowheads="1"/>
          </p:cNvSpPr>
          <p:nvPr/>
        </p:nvSpPr>
        <p:spPr bwMode="auto">
          <a:xfrm>
            <a:off x="457200" y="49530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zh-CN" altLang="zh-CN" sz="1400" b="1"/>
          </a:p>
        </p:txBody>
      </p:sp>
      <p:sp>
        <p:nvSpPr>
          <p:cNvPr id="40966" name="Rectangle 8"/>
          <p:cNvSpPr>
            <a:spLocks noChangeArrowheads="1"/>
          </p:cNvSpPr>
          <p:nvPr/>
        </p:nvSpPr>
        <p:spPr bwMode="auto">
          <a:xfrm>
            <a:off x="1828872" y="5029158"/>
            <a:ext cx="5791048" cy="60961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平均周转时间是多少？</a:t>
            </a:r>
          </a:p>
        </p:txBody>
      </p:sp>
      <p:sp>
        <p:nvSpPr>
          <p:cNvPr id="40967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10.3 CPU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调度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轮询法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10.1 </a:t>
            </a:r>
            <a:r>
              <a:rPr lang="zh-CN" altLang="en-US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操作系统的角色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14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操作系统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(operating system)</a:t>
            </a:r>
            <a:r>
              <a:rPr lang="en-US" altLang="zh-CN" b="1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管理计算机资源并为系统交互提供界面的系统软件。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最底层的软件，它控制所有计算机运行的程序并管理整个计算机的资源，是计算机裸机与应用程序及用户之间的桥梁；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计算机系统的控制和管理中心，从资源角度来看，它具有处理机、存储器管理、设备管理、文件管理等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项功能。</a:t>
            </a:r>
          </a:p>
        </p:txBody>
      </p:sp>
      <p:sp>
        <p:nvSpPr>
          <p:cNvPr id="6148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D960C6F7-1807-4170-B46F-FF9E50487C23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4</a:t>
            </a:fld>
            <a:endParaRPr lang="zh-CN" altLang="zh-CN" sz="14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343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CN" altLang="en-US" i="1" dirty="0" smtClean="0">
                <a:latin typeface="宋体" pitchFamily="2" charset="-122"/>
                <a:ea typeface="宋体" pitchFamily="2" charset="-122"/>
              </a:rPr>
              <a:t>这些调度算法是抢先的还是非抢先的？</a:t>
            </a:r>
            <a:r>
              <a:rPr lang="zh-CN" altLang="en-US" i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解释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CN" i="1" dirty="0" smtClean="0">
              <a:latin typeface="宋体" pitchFamily="2" charset="-122"/>
              <a:ea typeface="宋体" pitchFamily="2" charset="-122"/>
            </a:endParaRPr>
          </a:p>
          <a:p>
            <a:pPr marL="400050" lvl="1" indent="0" eaLnBrk="1" hangingPunct="1">
              <a:lnSpc>
                <a:spcPct val="60000"/>
              </a:lnSpc>
              <a:buFont typeface="Wingdings" pitchFamily="2" charset="2"/>
              <a:buChar char="Ø"/>
            </a:pPr>
            <a:r>
              <a:rPr lang="en-US" altLang="zh-CN" sz="3200" i="1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3200" i="1" dirty="0" smtClean="0">
                <a:latin typeface="宋体" pitchFamily="2" charset="-122"/>
                <a:ea typeface="宋体" pitchFamily="2" charset="-122"/>
              </a:rPr>
              <a:t>先到先服务？</a:t>
            </a:r>
          </a:p>
          <a:p>
            <a:pPr marL="400050" lvl="1" indent="0" eaLnBrk="1" hangingPunct="1">
              <a:lnSpc>
                <a:spcPct val="60000"/>
              </a:lnSpc>
              <a:buFont typeface="Wingdings" pitchFamily="2" charset="2"/>
              <a:buChar char="Ø"/>
            </a:pPr>
            <a:endParaRPr lang="en-US" altLang="zh-CN" sz="3200" i="1" dirty="0" smtClean="0">
              <a:latin typeface="宋体" pitchFamily="2" charset="-122"/>
              <a:ea typeface="宋体" pitchFamily="2" charset="-122"/>
            </a:endParaRPr>
          </a:p>
          <a:p>
            <a:pPr marL="400050" lvl="1" indent="0" eaLnBrk="1" hangingPunct="1">
              <a:lnSpc>
                <a:spcPct val="60000"/>
              </a:lnSpc>
              <a:buFont typeface="Wingdings" pitchFamily="2" charset="2"/>
              <a:buChar char="Ø"/>
            </a:pPr>
            <a:r>
              <a:rPr lang="en-US" altLang="zh-CN" sz="3200" i="1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3200" i="1" dirty="0" smtClean="0">
                <a:latin typeface="宋体" pitchFamily="2" charset="-122"/>
                <a:ea typeface="宋体" pitchFamily="2" charset="-122"/>
              </a:rPr>
              <a:t>最短工作优先？</a:t>
            </a:r>
          </a:p>
          <a:p>
            <a:pPr marL="400050" lvl="1" indent="0" eaLnBrk="1" hangingPunct="1">
              <a:lnSpc>
                <a:spcPct val="60000"/>
              </a:lnSpc>
              <a:buFont typeface="Wingdings" pitchFamily="2" charset="2"/>
              <a:buChar char="Ø"/>
            </a:pPr>
            <a:endParaRPr lang="en-US" altLang="zh-CN" sz="3200" i="1" dirty="0" smtClean="0">
              <a:latin typeface="宋体" pitchFamily="2" charset="-122"/>
              <a:ea typeface="宋体" pitchFamily="2" charset="-122"/>
            </a:endParaRPr>
          </a:p>
          <a:p>
            <a:pPr marL="400050" lvl="1" indent="0" eaLnBrk="1" hangingPunct="1">
              <a:lnSpc>
                <a:spcPct val="60000"/>
              </a:lnSpc>
              <a:buFont typeface="Wingdings" pitchFamily="2" charset="2"/>
              <a:buChar char="Ø"/>
            </a:pPr>
            <a:r>
              <a:rPr lang="en-US" altLang="zh-CN" sz="3200" i="1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3200" i="1" dirty="0" smtClean="0">
                <a:latin typeface="宋体" pitchFamily="2" charset="-122"/>
                <a:ea typeface="宋体" pitchFamily="2" charset="-122"/>
              </a:rPr>
              <a:t>轮询调度法？</a:t>
            </a:r>
            <a:endParaRPr lang="en-US" altLang="zh-CN" sz="3200" i="1" dirty="0" smtClean="0">
              <a:latin typeface="宋体" pitchFamily="2" charset="-122"/>
              <a:ea typeface="宋体" pitchFamily="2" charset="-122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altLang="zh-CN" i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987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EDC648B6-92B7-4C45-BA61-2ADC17A874AC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40</a:t>
            </a:fld>
            <a:endParaRPr lang="zh-CN" altLang="zh-CN" sz="14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10.3 CPU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调度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492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  <a:ea typeface="宋体" pitchFamily="2" charset="-122"/>
              </a:rPr>
              <a:t>道德问题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19100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1075"/>
              </a:spcBef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HIPAA:健康保险可携性和责任法案</a:t>
            </a:r>
          </a:p>
          <a:p>
            <a:pPr marL="400050" lvl="1" indent="0" algn="just" eaLnBrk="1" hangingPunct="1">
              <a:lnSpc>
                <a:spcPct val="150000"/>
              </a:lnSpc>
              <a:spcBef>
                <a:spcPts val="1075"/>
              </a:spcBef>
              <a:buFontTx/>
              <a:buNone/>
            </a:pPr>
            <a:r>
              <a:rPr lang="zh-CN" altLang="en-US" i="1" dirty="0" smtClean="0">
                <a:latin typeface="Times New Roman" pitchFamily="18" charset="0"/>
                <a:ea typeface="宋体" pitchFamily="2" charset="-122"/>
              </a:rPr>
              <a:t>这个法案的目的是什么?</a:t>
            </a:r>
          </a:p>
          <a:p>
            <a:pPr marL="400050" lvl="1" indent="0" algn="just" eaLnBrk="1" hangingPunct="1">
              <a:lnSpc>
                <a:spcPct val="150000"/>
              </a:lnSpc>
              <a:spcBef>
                <a:spcPts val="1075"/>
              </a:spcBef>
              <a:buFontTx/>
              <a:buNone/>
            </a:pPr>
            <a:r>
              <a:rPr lang="zh-CN" altLang="en-US" i="1" dirty="0" smtClean="0">
                <a:latin typeface="Times New Roman" pitchFamily="18" charset="0"/>
                <a:ea typeface="宋体" pitchFamily="2" charset="-122"/>
              </a:rPr>
              <a:t>你曾经在医生的办公室签过HIPAA表格吗?</a:t>
            </a:r>
            <a:endParaRPr lang="en-US" altLang="zh-CN" i="1" dirty="0" smtClean="0">
              <a:latin typeface="Times New Roman" pitchFamily="18" charset="0"/>
              <a:ea typeface="宋体" pitchFamily="2" charset="-122"/>
            </a:endParaRPr>
          </a:p>
          <a:p>
            <a:pPr marL="400050" lvl="1" indent="0" algn="just" eaLnBrk="1" hangingPunct="1">
              <a:lnSpc>
                <a:spcPct val="150000"/>
              </a:lnSpc>
              <a:spcBef>
                <a:spcPts val="1075"/>
              </a:spcBef>
              <a:buFontTx/>
              <a:buNone/>
            </a:pPr>
            <a:r>
              <a:rPr lang="zh-CN" altLang="en-US" i="1" dirty="0" smtClean="0">
                <a:latin typeface="Times New Roman" pitchFamily="18" charset="0"/>
                <a:ea typeface="宋体" pitchFamily="2" charset="-122"/>
              </a:rPr>
              <a:t>什么是"去识别"信息?</a:t>
            </a:r>
          </a:p>
          <a:p>
            <a:pPr marL="400050" lvl="1" indent="0" algn="just" eaLnBrk="1" hangingPunct="1">
              <a:lnSpc>
                <a:spcPct val="150000"/>
              </a:lnSpc>
              <a:spcBef>
                <a:spcPts val="1075"/>
              </a:spcBef>
              <a:buFontTx/>
              <a:buNone/>
            </a:pP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这部法律有什么问题和好处?</a:t>
            </a:r>
          </a:p>
        </p:txBody>
      </p:sp>
      <p:sp>
        <p:nvSpPr>
          <p:cNvPr id="43012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7E7045C2-7787-4C44-8E88-F0E32F0C0839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41</a:t>
            </a:fld>
            <a:endParaRPr lang="zh-CN" altLang="zh-CN" sz="14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Who am I ?</a:t>
            </a:r>
          </a:p>
        </p:txBody>
      </p:sp>
      <p:sp>
        <p:nvSpPr>
          <p:cNvPr id="44035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136DA677-09BB-4CFD-B703-17FD6A35A492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42</a:t>
            </a:fld>
            <a:endParaRPr lang="zh-CN" altLang="zh-CN" sz="14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5562600" y="1282700"/>
            <a:ext cx="2362200" cy="441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just"/>
            <a:r>
              <a:rPr lang="en-US" altLang="zh-CN" i="1" dirty="0">
                <a:latin typeface="宋体" pitchFamily="2" charset="-122"/>
                <a:ea typeface="宋体" pitchFamily="2" charset="-122"/>
              </a:rPr>
              <a:t>我总是和</a:t>
            </a:r>
            <a:r>
              <a:rPr lang="zh-CN" altLang="en-US" i="1" dirty="0">
                <a:latin typeface="宋体" pitchFamily="2" charset="-122"/>
                <a:ea typeface="宋体" pitchFamily="2" charset="-122"/>
              </a:rPr>
              <a:t>一个公</a:t>
            </a:r>
          </a:p>
          <a:p>
            <a:pPr algn="just"/>
            <a:r>
              <a:rPr lang="zh-CN" altLang="en-US" i="1" dirty="0">
                <a:latin typeface="宋体" pitchFamily="2" charset="-122"/>
                <a:ea typeface="宋体" pitchFamily="2" charset="-122"/>
              </a:rPr>
              <a:t>司</a:t>
            </a:r>
            <a:r>
              <a:rPr lang="en-US" altLang="zh-CN" i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i="1" dirty="0">
                <a:latin typeface="宋体" pitchFamily="2" charset="-122"/>
                <a:ea typeface="宋体" pitchFamily="2" charset="-122"/>
              </a:rPr>
              <a:t>一种</a:t>
            </a:r>
            <a:r>
              <a:rPr lang="en-US" altLang="zh-CN" i="1" dirty="0">
                <a:latin typeface="宋体" pitchFamily="2" charset="-122"/>
                <a:ea typeface="宋体" pitchFamily="2" charset="-122"/>
              </a:rPr>
              <a:t>水果联</a:t>
            </a:r>
          </a:p>
          <a:p>
            <a:pPr algn="just"/>
            <a:r>
              <a:rPr lang="en-US" altLang="zh-CN" i="1" dirty="0">
                <a:latin typeface="宋体" pitchFamily="2" charset="-122"/>
                <a:ea typeface="宋体" pitchFamily="2" charset="-122"/>
              </a:rPr>
              <a:t>系在一起。你知</a:t>
            </a:r>
          </a:p>
          <a:p>
            <a:pPr algn="just"/>
            <a:r>
              <a:rPr lang="en-US" altLang="zh-CN" i="1" dirty="0">
                <a:latin typeface="宋体" pitchFamily="2" charset="-122"/>
                <a:ea typeface="宋体" pitchFamily="2" charset="-122"/>
              </a:rPr>
              <a:t>道</a:t>
            </a:r>
            <a:r>
              <a:rPr lang="zh-CN" altLang="en-US" i="1" dirty="0"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i="1" dirty="0">
                <a:latin typeface="宋体" pitchFamily="2" charset="-122"/>
                <a:ea typeface="宋体" pitchFamily="2" charset="-122"/>
              </a:rPr>
              <a:t>哪种水果吗</a:t>
            </a:r>
          </a:p>
          <a:p>
            <a:pPr algn="just"/>
            <a:r>
              <a:rPr lang="en-US" altLang="zh-CN" i="1" dirty="0">
                <a:latin typeface="宋体" pitchFamily="2" charset="-122"/>
                <a:ea typeface="宋体" pitchFamily="2" charset="-122"/>
              </a:rPr>
              <a:t>?</a:t>
            </a:r>
          </a:p>
          <a:p>
            <a:pPr algn="just"/>
            <a:r>
              <a:rPr lang="en-US" altLang="zh-CN" i="1" dirty="0">
                <a:latin typeface="宋体" pitchFamily="2" charset="-122"/>
                <a:ea typeface="宋体" pitchFamily="2" charset="-122"/>
              </a:rPr>
              <a:t>自1976年以来，</a:t>
            </a:r>
          </a:p>
          <a:p>
            <a:pPr algn="just"/>
            <a:r>
              <a:rPr lang="en-US" altLang="zh-CN" i="1" dirty="0">
                <a:latin typeface="宋体" pitchFamily="2" charset="-122"/>
                <a:ea typeface="宋体" pitchFamily="2" charset="-122"/>
              </a:rPr>
              <a:t>我一直是新闻人</a:t>
            </a:r>
          </a:p>
          <a:p>
            <a:pPr algn="just"/>
            <a:r>
              <a:rPr lang="en-US" altLang="zh-CN" i="1" dirty="0">
                <a:latin typeface="宋体" pitchFamily="2" charset="-122"/>
                <a:ea typeface="宋体" pitchFamily="2" charset="-122"/>
              </a:rPr>
              <a:t>物。</a:t>
            </a:r>
          </a:p>
          <a:p>
            <a:pPr algn="just"/>
            <a:endParaRPr lang="en-US" altLang="zh-CN" i="1" dirty="0">
              <a:latin typeface="宋体" pitchFamily="2" charset="-122"/>
              <a:ea typeface="宋体" pitchFamily="2" charset="-122"/>
            </a:endParaRPr>
          </a:p>
          <a:p>
            <a:pPr algn="just"/>
            <a:r>
              <a:rPr lang="en-US" altLang="zh-CN" i="1" dirty="0">
                <a:latin typeface="宋体" pitchFamily="2" charset="-122"/>
                <a:ea typeface="宋体" pitchFamily="2" charset="-122"/>
              </a:rPr>
              <a:t>为什么我在2011</a:t>
            </a:r>
          </a:p>
          <a:p>
            <a:pPr algn="just"/>
            <a:r>
              <a:rPr lang="en-US" altLang="zh-CN" i="1" dirty="0">
                <a:latin typeface="宋体" pitchFamily="2" charset="-122"/>
                <a:ea typeface="宋体" pitchFamily="2" charset="-122"/>
              </a:rPr>
              <a:t>年</a:t>
            </a:r>
            <a:r>
              <a:rPr lang="zh-CN" altLang="en-US" i="1" dirty="0">
                <a:latin typeface="宋体" pitchFamily="2" charset="-122"/>
                <a:ea typeface="宋体" pitchFamily="2" charset="-122"/>
              </a:rPr>
              <a:t>突然出现在新</a:t>
            </a:r>
          </a:p>
          <a:p>
            <a:pPr algn="just"/>
            <a:r>
              <a:rPr lang="zh-CN" altLang="en-US" i="1" dirty="0">
                <a:latin typeface="宋体" pitchFamily="2" charset="-122"/>
                <a:ea typeface="宋体" pitchFamily="2" charset="-122"/>
              </a:rPr>
              <a:t>闻里</a:t>
            </a:r>
            <a:r>
              <a:rPr lang="en-US" altLang="zh-CN" i="1" dirty="0">
                <a:latin typeface="宋体" pitchFamily="2" charset="-122"/>
                <a:ea typeface="宋体" pitchFamily="2" charset="-122"/>
              </a:rPr>
              <a:t>?</a:t>
            </a:r>
          </a:p>
        </p:txBody>
      </p:sp>
      <p:sp>
        <p:nvSpPr>
          <p:cNvPr id="44037" name="TextBox 2"/>
          <p:cNvSpPr txBox="1">
            <a:spLocks noChangeArrowheads="1"/>
          </p:cNvSpPr>
          <p:nvPr/>
        </p:nvSpPr>
        <p:spPr bwMode="auto">
          <a:xfrm>
            <a:off x="1828800" y="5867400"/>
            <a:ext cx="3048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altLang="zh-CN" sz="1100" dirty="0"/>
              <a:t>© Christophe Ena/AP Photos</a:t>
            </a:r>
          </a:p>
        </p:txBody>
      </p:sp>
      <p:pic>
        <p:nvPicPr>
          <p:cNvPr id="44038" name="Picture 1" descr="65739_CH10_FTRUN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19200"/>
            <a:ext cx="30480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Home Work</a:t>
            </a:r>
            <a:r>
              <a:rPr lang="zh-CN" altLang="en-US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？</a:t>
            </a:r>
          </a:p>
        </p:txBody>
      </p:sp>
      <p:sp>
        <p:nvSpPr>
          <p:cNvPr id="45059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EF2ED2FC-90A0-425F-A0A8-C198AE2698E1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43</a:t>
            </a:fld>
            <a:endParaRPr lang="zh-CN" altLang="zh-CN" sz="140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5060" name="Picture 5" descr="41493_DSGN_questionb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1600200"/>
            <a:ext cx="6858000" cy="407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1574800" y="2514624"/>
            <a:ext cx="6172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9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17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18</a:t>
            </a:r>
            <a:r>
              <a:rPr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30</a:t>
            </a:r>
            <a:r>
              <a:rPr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44-48</a:t>
            </a:r>
            <a:r>
              <a:rPr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64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66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68-71</a:t>
            </a:r>
            <a:endParaRPr lang="en-US" altLang="zh-CN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53C50F85-BAB1-45EB-9B2B-11A4FD963AD6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5</a:t>
            </a:fld>
            <a:endParaRPr lang="zh-CN" altLang="zh-CN" sz="140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1" name="Picture 3" descr="c10f01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42703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541963" y="5464175"/>
            <a:ext cx="213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just" eaLnBrk="1" hangingPunct="1"/>
            <a:r>
              <a:rPr lang="zh-CN" altLang="en-US" sz="1400" dirty="0">
                <a:latin typeface="宋体" pitchFamily="2" charset="-122"/>
                <a:ea typeface="宋体" pitchFamily="2" charset="-122"/>
              </a:rPr>
              <a:t>操作系统能与计算机系统的多个元素进行交互</a:t>
            </a:r>
            <a:endParaRPr lang="en-US" altLang="zh-CN" sz="1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172158" y="2362228"/>
            <a:ext cx="23622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i="1">
                <a:latin typeface="微软雅黑" pitchFamily="34" charset="-122"/>
                <a:ea typeface="微软雅黑" pitchFamily="34" charset="-122"/>
              </a:rPr>
              <a:t>你使用过</a:t>
            </a:r>
            <a:endParaRPr lang="en-US" altLang="zh-CN" i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i="1">
                <a:latin typeface="微软雅黑" pitchFamily="34" charset="-122"/>
                <a:ea typeface="微软雅黑" pitchFamily="34" charset="-122"/>
              </a:rPr>
              <a:t>什么</a:t>
            </a:r>
            <a:endParaRPr lang="en-US" altLang="zh-CN" i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i="1">
                <a:latin typeface="微软雅黑" pitchFamily="34" charset="-122"/>
                <a:ea typeface="微软雅黑" pitchFamily="34" charset="-122"/>
              </a:rPr>
              <a:t>操作系统？</a:t>
            </a:r>
            <a:endParaRPr lang="en-US" altLang="zh-CN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10.1 </a:t>
            </a:r>
            <a:r>
              <a:rPr lang="zh-CN" altLang="en-US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操作系统的角色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05800" cy="40386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ja-JP" dirty="0" smtClean="0">
                <a:latin typeface="宋体" pitchFamily="2" charset="-122"/>
                <a:ea typeface="宋体" pitchFamily="2" charset="-122"/>
              </a:rPr>
              <a:t>操作系统的各种角色通常都围绕着一个中心思想</a:t>
            </a:r>
            <a:r>
              <a:rPr lang="zh-CN" altLang="en-US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“良好的共享”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；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操作系统负责管理计算机的资源，而这些资源通常是由使用他们的程序共享的。</a:t>
            </a:r>
          </a:p>
        </p:txBody>
      </p:sp>
      <p:sp>
        <p:nvSpPr>
          <p:cNvPr id="8195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EC408E82-2A87-4996-BCE0-00BADCEF209E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6</a:t>
            </a:fld>
            <a:endParaRPr lang="zh-CN" altLang="zh-CN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10.1 </a:t>
            </a:r>
            <a:r>
              <a:rPr lang="zh-CN" altLang="en-US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操作系统的角色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idx="1"/>
          </p:nvPr>
        </p:nvSpPr>
        <p:spPr>
          <a:xfrm>
            <a:off x="304912" y="1371654"/>
            <a:ext cx="8610374" cy="449568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n"/>
              <a:tabLst>
                <a:tab pos="0" algn="l"/>
              </a:tabLst>
            </a:pPr>
            <a:r>
              <a:rPr lang="zh-CN" altLang="en-US" sz="24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多道程序设计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同时在主存中驻留多个程序，由它们竞争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CPU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的技术；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n"/>
              <a:tabLst>
                <a:tab pos="0" algn="l"/>
              </a:tabLst>
            </a:pPr>
            <a:r>
              <a:rPr lang="zh-CN" altLang="en-US" sz="24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内存管理：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了解主存中载有多少个程序以及它们的位置的动作；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n"/>
              <a:tabLst>
                <a:tab pos="0" algn="l"/>
              </a:tabLst>
            </a:pPr>
            <a:r>
              <a:rPr lang="zh-CN" altLang="en-US" sz="2400" b="1" noProof="1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  <a:sym typeface="+mn-ea"/>
              </a:rPr>
              <a:t>进程</a:t>
            </a:r>
            <a:r>
              <a:rPr lang="zh-CN" altLang="en-US" sz="2400" b="1" noProof="1">
                <a:solidFill>
                  <a:srgbClr val="3333FF"/>
                </a:solidFill>
                <a:latin typeface="宋体" pitchFamily="2" charset="-122"/>
                <a:ea typeface="宋体" pitchFamily="2" charset="-122"/>
                <a:sym typeface="+mn-ea"/>
              </a:rPr>
              <a:t>：</a:t>
            </a:r>
            <a:r>
              <a:rPr lang="zh-CN" altLang="en-US" sz="2400" noProof="1">
                <a:latin typeface="宋体" pitchFamily="2" charset="-122"/>
                <a:ea typeface="宋体" pitchFamily="2" charset="-122"/>
                <a:sym typeface="+mn-ea"/>
              </a:rPr>
              <a:t>程序执行过程中的动态表示法；</a:t>
            </a:r>
            <a:endParaRPr lang="en-US" altLang="zh-CN" sz="2000" noProof="1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400" b="1" noProof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+mn-ea"/>
              </a:rPr>
              <a:t>进程管理：</a:t>
            </a:r>
            <a:r>
              <a:rPr lang="zh-CN" altLang="en-US" sz="2400" noProof="1">
                <a:latin typeface="宋体" pitchFamily="2" charset="-122"/>
                <a:ea typeface="宋体" pitchFamily="2" charset="-122"/>
                <a:sym typeface="+mn-ea"/>
              </a:rPr>
              <a:t>了解活动进程的信息的动作；</a:t>
            </a:r>
            <a:endParaRPr lang="en-US" altLang="zh-CN" sz="2400" noProof="1">
              <a:latin typeface="宋体" pitchFamily="2" charset="-122"/>
              <a:ea typeface="宋体" pitchFamily="2" charset="-122"/>
              <a:sym typeface="+mn-ea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altLang="zh-CN" sz="2400" b="1" noProof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+mn-ea"/>
              </a:rPr>
              <a:t>CPU</a:t>
            </a:r>
            <a:r>
              <a:rPr lang="zh-CN" altLang="en-US" sz="2400" b="1" noProof="1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+mn-ea"/>
              </a:rPr>
              <a:t>调度：</a:t>
            </a:r>
            <a:r>
              <a:rPr lang="zh-CN" altLang="en-US" sz="2000" noProof="1">
                <a:latin typeface="宋体" pitchFamily="2" charset="-122"/>
                <a:ea typeface="宋体" pitchFamily="2" charset="-122"/>
                <a:sym typeface="+mn-ea"/>
              </a:rPr>
              <a:t>确定主存中的哪个进程可以访问</a:t>
            </a:r>
            <a:r>
              <a:rPr lang="en-US" altLang="zh-CN" sz="2000" noProof="1">
                <a:latin typeface="Times New Roman" pitchFamily="18" charset="0"/>
                <a:ea typeface="宋体" pitchFamily="2" charset="-122"/>
                <a:cs typeface="Times New Roman" pitchFamily="18" charset="0"/>
                <a:sym typeface="+mn-ea"/>
              </a:rPr>
              <a:t>CPU</a:t>
            </a:r>
            <a:r>
              <a:rPr lang="zh-CN" altLang="en-US" sz="2000" noProof="1">
                <a:latin typeface="宋体" pitchFamily="2" charset="-122"/>
                <a:ea typeface="宋体" pitchFamily="2" charset="-122"/>
                <a:sym typeface="+mn-ea"/>
              </a:rPr>
              <a:t>以便执行的</a:t>
            </a:r>
            <a:r>
              <a:rPr lang="zh-CN" altLang="en-US" sz="2000" noProof="1" smtClean="0">
                <a:latin typeface="宋体" pitchFamily="2" charset="-122"/>
                <a:ea typeface="宋体" pitchFamily="2" charset="-122"/>
                <a:sym typeface="+mn-ea"/>
              </a:rPr>
              <a:t>动作</a:t>
            </a:r>
            <a:r>
              <a:rPr lang="zh-CN" altLang="en-US" sz="2400" noProof="1">
                <a:latin typeface="宋体" pitchFamily="2" charset="-122"/>
                <a:ea typeface="宋体" pitchFamily="2" charset="-122"/>
                <a:sym typeface="+mn-ea"/>
              </a:rPr>
              <a:t>。</a:t>
            </a:r>
            <a:endParaRPr lang="en-US" altLang="zh-CN" sz="2000" noProof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19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87917738-078F-44FB-8D5B-00535BD15B3A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7</a:t>
            </a:fld>
            <a:endParaRPr lang="zh-CN" altLang="zh-CN" sz="14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10.1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操作系统的角色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资源管理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195388"/>
            <a:ext cx="8229600" cy="487680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    第一个操作系统是由</a:t>
            </a:r>
            <a:r>
              <a:rPr lang="zh-CN" altLang="en-US" sz="24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操作员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管理的，操作员会把来自多个用户的作业组织分批，一个分批包含一组需要相同或相似资源的作业。</a:t>
            </a:r>
          </a:p>
          <a:p>
            <a:pPr marL="0" indent="0" algn="just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</a:t>
            </a:r>
          </a:p>
        </p:txBody>
      </p:sp>
      <p:sp>
        <p:nvSpPr>
          <p:cNvPr id="11267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58E28D16-4B93-4052-B8AD-625CF1F1FE87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8</a:t>
            </a:fld>
            <a:endParaRPr lang="zh-CN" altLang="zh-CN" sz="140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8" name="Picture 6" descr="17606_02_0193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971800"/>
            <a:ext cx="6324600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10.1 </a:t>
            </a:r>
            <a:r>
              <a:rPr lang="zh-CN" altLang="en-US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操作系统的角色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批处理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idx="1"/>
          </p:nvPr>
        </p:nvSpPr>
        <p:spPr>
          <a:xfrm>
            <a:off x="381110" y="1371654"/>
            <a:ext cx="8534176" cy="4648078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分时系统</a:t>
            </a:r>
            <a:r>
              <a:rPr lang="en-US" altLang="zh-CN" sz="2400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(timesharing)</a:t>
            </a:r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多个交互用户同时共享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CPU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时间的系统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;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虚拟机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(virtual machine):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分时系统创建的每个用户都有专有机器的假象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;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主机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(mainframe):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一个大型的多用户计算机，通常与早期的分时系统相关；</a:t>
            </a:r>
            <a:endParaRPr lang="en-US" altLang="zh-CN" sz="2400" dirty="0" smtClean="0">
              <a:latin typeface="Times New Roman" pitchFamily="18" charset="0"/>
              <a:ea typeface="宋体" pitchFamily="2" charset="-122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哑终端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(dumb terminal):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在早期的分时系统中用户用于访问主机的一套显示器和键盘。</a:t>
            </a:r>
          </a:p>
        </p:txBody>
      </p:sp>
      <p:sp>
        <p:nvSpPr>
          <p:cNvPr id="12291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/>
            <a:fld id="{B30E6E68-D546-4A0B-8CE6-0163615DFF18}" type="slidenum">
              <a:rPr lang="zh-CN" altLang="zh-CN" sz="1400" smtClean="0">
                <a:latin typeface="Times New Roman" pitchFamily="18" charset="0"/>
                <a:cs typeface="Times New Roman" pitchFamily="18" charset="0"/>
              </a:rPr>
              <a:pPr eaLnBrk="0" hangingPunct="0"/>
              <a:t>9</a:t>
            </a:fld>
            <a:endParaRPr lang="zh-CN" altLang="zh-CN" sz="14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title"/>
          </p:nvPr>
        </p:nvSpPr>
        <p:spPr>
          <a:xfrm>
            <a:off x="533506" y="228684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10.1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操作系统的角色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分时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5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主题5</Template>
  <TotalTime>7648</TotalTime>
  <Words>2497</Words>
  <Application>Microsoft Office PowerPoint</Application>
  <PresentationFormat>全屏显示(4:3)</PresentationFormat>
  <Paragraphs>351</Paragraphs>
  <Slides>43</Slides>
  <Notes>42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主题5</vt:lpstr>
      <vt:lpstr>第10章</vt:lpstr>
      <vt:lpstr>章节目标</vt:lpstr>
      <vt:lpstr>10.1 操作系统的角色</vt:lpstr>
      <vt:lpstr>10.1 操作系统的角色</vt:lpstr>
      <vt:lpstr>10.1 操作系统的角色</vt:lpstr>
      <vt:lpstr>10.1 操作系统的角色</vt:lpstr>
      <vt:lpstr>10.1操作系统的角色—资源管理</vt:lpstr>
      <vt:lpstr>10.1 操作系统的角色—批处理</vt:lpstr>
      <vt:lpstr>10.1 操作系统的角色—分时</vt:lpstr>
      <vt:lpstr>10.1 操作系统的角色—其他OS要素</vt:lpstr>
      <vt:lpstr>10.2 内存管理</vt:lpstr>
      <vt:lpstr>10.2 内存管理</vt:lpstr>
      <vt:lpstr>10.2 内存管理—单块内存管理</vt:lpstr>
      <vt:lpstr>10.2 内存管理—单块内存管理</vt:lpstr>
      <vt:lpstr>10.2 内存管理—单块内存管理</vt:lpstr>
      <vt:lpstr>10.2 内存管理—分区内存管理</vt:lpstr>
      <vt:lpstr>10.2 内存管理—分区内存管理</vt:lpstr>
      <vt:lpstr>10.2 内存管理—分区内存管理</vt:lpstr>
      <vt:lpstr>10.2 内存管理—分区内存管理</vt:lpstr>
      <vt:lpstr>10.2 内存管理—分区内存管理</vt:lpstr>
      <vt:lpstr>10.2 内存管理—页式内存管理</vt:lpstr>
      <vt:lpstr>10.2 内存管理—页式内存管理</vt:lpstr>
      <vt:lpstr>10.2 内存管理—页式内存管理</vt:lpstr>
      <vt:lpstr>10.2 内存管理—页式内存管理</vt:lpstr>
      <vt:lpstr>10.2 内存管理—页式内存管理</vt:lpstr>
      <vt:lpstr>10.2 内存管理—页式内存管理</vt:lpstr>
      <vt:lpstr>10.2 内存管理</vt:lpstr>
      <vt:lpstr>进程-线程</vt:lpstr>
      <vt:lpstr>10.3 进程管理</vt:lpstr>
      <vt:lpstr>10.3 进程管理—进程状态</vt:lpstr>
      <vt:lpstr>10.3 进程管理—进程控制块</vt:lpstr>
      <vt:lpstr>10.3 进程管理—进程控制块</vt:lpstr>
      <vt:lpstr>10.3 CPU调度</vt:lpstr>
      <vt:lpstr>10.3 CPU调度</vt:lpstr>
      <vt:lpstr>10.3 CPU调度算法</vt:lpstr>
      <vt:lpstr>10.3 CPU调度—先到先服务</vt:lpstr>
      <vt:lpstr>10.3 CPU调度—最短作业优先</vt:lpstr>
      <vt:lpstr>10.3 CPU调度—轮询法</vt:lpstr>
      <vt:lpstr>10.3 CPU调度—轮询法</vt:lpstr>
      <vt:lpstr>10.3 CPU调度</vt:lpstr>
      <vt:lpstr>道德问题</vt:lpstr>
      <vt:lpstr>Who am I ?</vt:lpstr>
      <vt:lpstr>Home Work？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 &amp; Bartlett Publishers</dc:creator>
  <cp:lastModifiedBy>lynn</cp:lastModifiedBy>
  <cp:revision>115</cp:revision>
  <dcterms:created xsi:type="dcterms:W3CDTF">2002-06-09T19:56:00Z</dcterms:created>
  <dcterms:modified xsi:type="dcterms:W3CDTF">2019-11-01T01:47:57Z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