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9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9" r:id="rId3"/>
    <p:sldId id="260" r:id="rId4"/>
    <p:sldId id="292" r:id="rId5"/>
    <p:sldId id="271" r:id="rId6"/>
    <p:sldId id="262" r:id="rId7"/>
    <p:sldId id="272" r:id="rId8"/>
    <p:sldId id="273" r:id="rId9"/>
    <p:sldId id="263" r:id="rId10"/>
    <p:sldId id="274" r:id="rId11"/>
    <p:sldId id="264" r:id="rId12"/>
    <p:sldId id="277" r:id="rId13"/>
    <p:sldId id="293" r:id="rId14"/>
    <p:sldId id="265" r:id="rId15"/>
    <p:sldId id="285" r:id="rId16"/>
    <p:sldId id="278" r:id="rId17"/>
    <p:sldId id="266" r:id="rId18"/>
    <p:sldId id="279" r:id="rId19"/>
    <p:sldId id="267" r:id="rId20"/>
    <p:sldId id="280" r:id="rId21"/>
    <p:sldId id="268" r:id="rId22"/>
    <p:sldId id="286" r:id="rId23"/>
    <p:sldId id="294" r:id="rId24"/>
    <p:sldId id="295" r:id="rId25"/>
    <p:sldId id="298" r:id="rId26"/>
    <p:sldId id="299" r:id="rId27"/>
    <p:sldId id="30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00FF"/>
    <a:srgbClr val="0033CC"/>
    <a:srgbClr val="FF0066"/>
    <a:srgbClr val="147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963" autoAdjust="0"/>
  </p:normalViewPr>
  <p:slideViewPr>
    <p:cSldViewPr>
      <p:cViewPr varScale="1">
        <p:scale>
          <a:sx n="88" d="100"/>
          <a:sy n="88" d="100"/>
        </p:scale>
        <p:origin x="-1062" y="-114"/>
      </p:cViewPr>
      <p:guideLst>
        <p:guide orient="horz" pos="2160"/>
        <p:guide orient="horz" pos="4176"/>
        <p:guide orient="horz" pos="1008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2269D88-4EC3-44AA-A9DE-2B5228B78DFD}" type="datetimeFigureOut">
              <a:rPr lang="en-US" altLang="zh-CN"/>
              <a:pPr>
                <a:defRPr/>
              </a:pPr>
              <a:t>11/1/2019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30A10CF-9937-4334-BC9B-74E91E4B1C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127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" charset="0"/>
              </a:defRPr>
            </a:lvl1pPr>
          </a:lstStyle>
          <a:p>
            <a:pPr>
              <a:defRPr/>
            </a:pPr>
            <a:fld id="{A72052ED-5E73-4C18-9922-D2DCD1CC6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5408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6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39127E2-BA96-4040-A263-2B3C4BB6FAD4}" type="slidenum">
              <a:rPr lang="en-US" altLang="zh-CN" sz="1200" i="0" smtClean="0">
                <a:latin typeface="Times" charset="0"/>
              </a:rPr>
              <a:pPr/>
              <a:t>1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B6CE6D5-CBC9-41A3-A743-76E422907A62}" type="slidenum">
              <a:rPr lang="en-US" altLang="zh-CN" sz="1200" i="0" smtClean="0">
                <a:latin typeface="Times" charset="0"/>
              </a:rPr>
              <a:pPr/>
              <a:t>11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mtClean="0">
              <a:latin typeface="Times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E0E49DD-DA6A-463B-BF16-5BE0A6A42B2C}" type="slidenum">
              <a:rPr lang="en-US" altLang="zh-CN" sz="1200" i="0" smtClean="0">
                <a:latin typeface="Times" charset="0"/>
              </a:rPr>
              <a:pPr/>
              <a:t>12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7054B2D-03D4-441D-B4B3-D132FF290F76}" type="slidenum">
              <a:rPr lang="en-US" altLang="zh-CN" sz="1200" i="0" smtClean="0">
                <a:latin typeface="Times" charset="0"/>
              </a:rPr>
              <a:pPr/>
              <a:t>14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0648686-086A-4E8F-B2C2-036A79CB9710}" type="slidenum">
              <a:rPr lang="en-US" altLang="zh-CN" sz="1200" i="0" smtClean="0">
                <a:latin typeface="Times" charset="0"/>
              </a:rPr>
              <a:pPr/>
              <a:t>15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80AFE9D-EE41-426D-A90B-D65D2E85E0FD}" type="slidenum">
              <a:rPr lang="en-US" altLang="zh-CN" sz="1200" i="0" smtClean="0">
                <a:latin typeface="Times" charset="0"/>
              </a:rPr>
              <a:pPr/>
              <a:t>16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4884DC1-C05F-404B-B917-17A225E2AB5D}" type="slidenum">
              <a:rPr lang="en-US" altLang="zh-CN" sz="1200" i="0" smtClean="0">
                <a:latin typeface="Times" charset="0"/>
              </a:rPr>
              <a:pPr/>
              <a:t>17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05018C0-F78D-4D00-ACE2-C95D1E50F402}" type="slidenum">
              <a:rPr lang="en-US" altLang="zh-CN" sz="1200" i="0" smtClean="0">
                <a:latin typeface="Times" charset="0"/>
              </a:rPr>
              <a:pPr/>
              <a:t>18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9C3E678-5730-465A-B0DD-CB76DA1C7557}" type="slidenum">
              <a:rPr lang="en-US" altLang="zh-CN" sz="1200" i="0" smtClean="0">
                <a:latin typeface="Times" charset="0"/>
              </a:rPr>
              <a:pPr/>
              <a:t>19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FE01254-5C43-4CC2-954F-46E8F325F15D}" type="slidenum">
              <a:rPr lang="en-US" altLang="zh-CN" sz="1200" i="0" smtClean="0">
                <a:latin typeface="Times" charset="0"/>
              </a:rPr>
              <a:pPr/>
              <a:t>20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Times" charset="0"/>
              </a:rPr>
              <a:t>Interrupt: </a:t>
            </a:r>
            <a:r>
              <a:rPr lang="zh-CN" altLang="en-US" smtClean="0">
                <a:latin typeface="Times" charset="0"/>
              </a:rPr>
              <a:t>中断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Dispatch: </a:t>
            </a:r>
            <a:r>
              <a:rPr lang="zh-CN" altLang="en-US" smtClean="0">
                <a:latin typeface="Times" charset="0"/>
              </a:rPr>
              <a:t>调度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Admitted: </a:t>
            </a:r>
            <a:r>
              <a:rPr lang="zh-CN" altLang="en-US" smtClean="0">
                <a:latin typeface="Times" charset="0"/>
              </a:rPr>
              <a:t>确认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Exit</a:t>
            </a:r>
            <a:r>
              <a:rPr lang="zh-CN" altLang="en-US" smtClean="0">
                <a:latin typeface="Times" charset="0"/>
              </a:rPr>
              <a:t>：退出</a:t>
            </a:r>
            <a:endParaRPr lang="en-US" altLang="zh-CN" smtClean="0">
              <a:latin typeface="Times" charset="0"/>
            </a:endParaRPr>
          </a:p>
          <a:p>
            <a:endParaRPr lang="zh-CN" altLang="zh-CN" smtClean="0">
              <a:latin typeface="Times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1BC7B8E-53DD-4660-95D1-A711E4E14E9E}" type="slidenum">
              <a:rPr lang="en-US" altLang="zh-CN" sz="1200" i="0" smtClean="0">
                <a:latin typeface="Times" charset="0"/>
              </a:rPr>
              <a:pPr/>
              <a:t>21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74C73F2-9B8C-47B6-8899-85A13BBCDF59}" type="slidenum">
              <a:rPr lang="en-US" altLang="zh-CN" sz="1200" i="0" smtClean="0">
                <a:latin typeface="Times" charset="0"/>
              </a:rPr>
              <a:pPr/>
              <a:t>2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98FCEE9-B0E7-43D7-83DE-A4FBBB820AB9}" type="slidenum">
              <a:rPr lang="en-US" altLang="zh-CN" sz="1200" i="0" smtClean="0">
                <a:latin typeface="Times" charset="0"/>
              </a:rPr>
              <a:pPr/>
              <a:t>22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AF99675-12DD-4EAE-90EB-128C86E8B038}" type="slidenum">
              <a:rPr lang="en-US" altLang="zh-CN" sz="1200" i="0" smtClean="0">
                <a:latin typeface="Times" charset="0"/>
              </a:rPr>
              <a:pPr/>
              <a:t>3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C1EB3DA-BB58-44D8-88B1-7EE8EA780B41}" type="slidenum">
              <a:rPr lang="en-US" altLang="zh-CN" sz="1200" i="0" smtClean="0">
                <a:latin typeface="Times" charset="0"/>
              </a:rPr>
              <a:pPr/>
              <a:t>5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CC71067-9CCF-4C2C-8D11-2A45ABE17660}" type="slidenum">
              <a:rPr lang="en-US" altLang="zh-CN" sz="1200" i="0" smtClean="0">
                <a:latin typeface="Times" charset="0"/>
              </a:rPr>
              <a:pPr/>
              <a:t>6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Times" charset="0"/>
              </a:rPr>
              <a:t>Extensions</a:t>
            </a:r>
            <a:r>
              <a:rPr lang="zh-CN" altLang="en-US" smtClean="0">
                <a:latin typeface="Times" charset="0"/>
              </a:rPr>
              <a:t>：扩展名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File</a:t>
            </a:r>
            <a:r>
              <a:rPr lang="zh-CN" altLang="en-US" smtClean="0">
                <a:latin typeface="Times" charset="0"/>
              </a:rPr>
              <a:t> </a:t>
            </a:r>
            <a:r>
              <a:rPr lang="en-US" altLang="zh-CN" smtClean="0">
                <a:latin typeface="Times" charset="0"/>
              </a:rPr>
              <a:t>type: </a:t>
            </a:r>
            <a:r>
              <a:rPr lang="zh-CN" altLang="en-US" smtClean="0">
                <a:latin typeface="Times" charset="0"/>
              </a:rPr>
              <a:t>文件类型</a:t>
            </a:r>
            <a:endParaRPr lang="zh-CN" altLang="zh-CN" smtClean="0">
              <a:latin typeface="Times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A2D98E5-6BAE-4803-8019-361EB9060370}" type="slidenum">
              <a:rPr lang="en-US" altLang="zh-CN" sz="1200" i="0" smtClean="0">
                <a:latin typeface="Times" charset="0"/>
              </a:rPr>
              <a:pPr/>
              <a:t>7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A944D3C-A758-4B38-82C8-D42024439586}" type="slidenum">
              <a:rPr lang="en-US" altLang="zh-CN" sz="1200" i="0" smtClean="0">
                <a:latin typeface="Times" charset="0"/>
              </a:rPr>
              <a:pPr/>
              <a:t>8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F503612-BC3F-4481-8A0E-C31923B13855}" type="slidenum">
              <a:rPr lang="en-US" altLang="zh-CN" sz="1200" i="0" smtClean="0">
                <a:latin typeface="Times" charset="0"/>
              </a:rPr>
              <a:pPr/>
              <a:t>9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latin typeface="Times" charset="0"/>
              </a:rPr>
              <a:t>Rewind: </a:t>
            </a:r>
            <a:r>
              <a:rPr lang="zh-CN" altLang="en-US" smtClean="0">
                <a:latin typeface="Times" charset="0"/>
              </a:rPr>
              <a:t>倒带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Read or write: </a:t>
            </a:r>
            <a:r>
              <a:rPr lang="zh-CN" altLang="en-US" smtClean="0">
                <a:latin typeface="Times" charset="0"/>
              </a:rPr>
              <a:t>读或写</a:t>
            </a:r>
            <a:endParaRPr lang="en-US" altLang="zh-CN" smtClean="0">
              <a:latin typeface="Times" charset="0"/>
            </a:endParaRPr>
          </a:p>
          <a:p>
            <a:r>
              <a:rPr lang="en-US" altLang="zh-CN" smtClean="0">
                <a:latin typeface="Times" charset="0"/>
              </a:rPr>
              <a:t>Current file pointer: </a:t>
            </a:r>
            <a:r>
              <a:rPr lang="zh-CN" altLang="en-US" smtClean="0">
                <a:latin typeface="Times" charset="0"/>
              </a:rPr>
              <a:t>当前文件指针</a:t>
            </a:r>
            <a:endParaRPr lang="zh-CN" altLang="zh-CN" smtClean="0">
              <a:latin typeface="Times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D8BD906-E34A-4ED0-B99A-9A2F5173D01B}" type="slidenum">
              <a:rPr lang="en-US" altLang="zh-CN" sz="1200" i="0" smtClean="0">
                <a:latin typeface="Times" charset="0"/>
              </a:rPr>
              <a:pPr/>
              <a:t>10</a:t>
            </a:fld>
            <a:endParaRPr lang="en-US" altLang="zh-CN" sz="1200" i="0" smtClean="0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en-US" noProof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590800"/>
            <a:ext cx="7772400" cy="1470025"/>
          </a:xfrm>
        </p:spPr>
        <p:txBody>
          <a:bodyPr/>
          <a:lstStyle>
            <a:lvl1pPr>
              <a:defRPr sz="4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573284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6BBD7-BDDD-41C3-86EC-50D6D6B4D5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2664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152400"/>
            <a:ext cx="2152650" cy="6172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305550" cy="6172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86FC8-E826-4DA0-9043-F5529E6C4F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10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10F32-73DC-4428-BE6B-93DD1BCD2F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2170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21C21-13AE-4D76-B2C3-7E74A788B7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1258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B3DC1-018C-48F2-BE82-C1AFD4A09C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5258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5EF04-9CB3-4762-98AB-B3CDD019D6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85857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4DD26-FF64-4D85-A635-447C0B3B9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8076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8A5F9-D537-44FE-98F5-6B87C28005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8512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5AE0B-37D4-4956-997C-10DC32DEA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3406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B1BC5-48B3-4DDD-8BA4-C630BF29A1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27813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27652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172200"/>
            <a:ext cx="457200" cy="3206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i="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60BC619C-2470-41C6-9995-F3F9DF602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矩形 1"/>
          <p:cNvSpPr>
            <a:spLocks noChangeArrowheads="1"/>
          </p:cNvSpPr>
          <p:nvPr/>
        </p:nvSpPr>
        <p:spPr bwMode="auto">
          <a:xfrm>
            <a:off x="3733800" y="6324600"/>
            <a:ext cx="5334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i="0">
              <a:solidFill>
                <a:srgbClr val="000000"/>
              </a:solidFill>
            </a:endParaRPr>
          </a:p>
        </p:txBody>
      </p:sp>
      <p:sp>
        <p:nvSpPr>
          <p:cNvPr id="1030" name="TextBox 7"/>
          <p:cNvSpPr txBox="1">
            <a:spLocks noChangeArrowheads="1"/>
          </p:cNvSpPr>
          <p:nvPr/>
        </p:nvSpPr>
        <p:spPr bwMode="auto">
          <a:xfrm>
            <a:off x="1076325" y="6172200"/>
            <a:ext cx="7991475" cy="276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200" i="0">
                <a:latin typeface="隶书" pitchFamily="49" charset="-122"/>
                <a:ea typeface="隶书" pitchFamily="49" charset="-122"/>
              </a:rPr>
              <a:t>                          </a:t>
            </a:r>
            <a:r>
              <a:rPr lang="en-US" altLang="zh-CN" sz="120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Computer Science Illuminated by School of Computer and Information Technology</a:t>
            </a:r>
            <a:endParaRPr lang="zh-CN" altLang="en-US" sz="1200"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600200"/>
          </a:xfrm>
        </p:spPr>
        <p:txBody>
          <a:bodyPr anchor="ctr"/>
          <a:lstStyle/>
          <a:p>
            <a:r>
              <a:rPr lang="zh-CN" altLang="en-US" sz="4400" smtClean="0">
                <a:latin typeface="宋体" pitchFamily="2" charset="-122"/>
                <a:ea typeface="宋体" pitchFamily="2" charset="-122"/>
              </a:rPr>
              <a:t>文件系统和目录</a:t>
            </a:r>
            <a:endParaRPr lang="en-US" altLang="zh-CN" sz="440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lang="en-US" altLang="zh-CN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11</a:t>
            </a:r>
            <a:r>
              <a:rPr lang="zh-CN" altLang="en-US" dirty="0" smtClean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章</a:t>
            </a:r>
            <a:endParaRPr lang="en-US" altLang="zh-CN" dirty="0" smtClean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5F02CF8-0573-4320-B59C-DEFB5CCF8C2C}" type="slidenum">
              <a:rPr lang="en-US" altLang="zh-CN" sz="1400" i="0">
                <a:latin typeface="Times New Roman" pitchFamily="18" charset="0"/>
                <a:ea typeface="微软雅黑" pitchFamily="34" charset="-122"/>
              </a:rPr>
              <a:pPr/>
              <a:t>10</a:t>
            </a:fld>
            <a:endParaRPr lang="en-US" altLang="zh-CN" sz="1400" i="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381000" y="1828800"/>
            <a:ext cx="240052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400" b="1" i="0" dirty="0" smtClean="0">
                <a:latin typeface="宋体" pitchFamily="2" charset="-122"/>
                <a:ea typeface="宋体" pitchFamily="2" charset="-122"/>
              </a:rPr>
              <a:t>顺序文件</a:t>
            </a:r>
            <a:r>
              <a:rPr lang="zh-CN" altLang="en-US" sz="1400" b="1" i="0" dirty="0">
                <a:latin typeface="宋体" pitchFamily="2" charset="-122"/>
                <a:ea typeface="宋体" pitchFamily="2" charset="-122"/>
              </a:rPr>
              <a:t>访问</a:t>
            </a:r>
            <a:endParaRPr lang="en-US" altLang="zh-CN" sz="1400" b="1" i="0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2292" name="Picture 5" descr="17606_02_0205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19200"/>
            <a:ext cx="5334000" cy="1557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文件访问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pic>
        <p:nvPicPr>
          <p:cNvPr id="6" name="Picture 3" descr="c11f0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598" y="2971800"/>
            <a:ext cx="5867400" cy="248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4060659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zh-CN" altLang="zh-CN" sz="1400" i="0" dirty="0" smtClean="0">
                <a:latin typeface="宋体" pitchFamily="2" charset="-122"/>
                <a:ea typeface="宋体" pitchFamily="2" charset="-122"/>
              </a:rPr>
              <a:t>直接</a:t>
            </a:r>
            <a:r>
              <a:rPr lang="zh-CN" altLang="zh-CN" sz="1400" i="0" dirty="0">
                <a:latin typeface="宋体" pitchFamily="2" charset="-122"/>
                <a:ea typeface="宋体" pitchFamily="2" charset="-122"/>
              </a:rPr>
              <a:t>文件访问</a:t>
            </a:r>
            <a:endParaRPr lang="en-US" altLang="zh-CN" sz="1400" b="1" i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5471735"/>
            <a:ext cx="8124598" cy="46166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i="0" dirty="0" smtClean="0">
                <a:latin typeface="宋体" pitchFamily="2" charset="-122"/>
                <a:ea typeface="宋体" pitchFamily="2" charset="-122"/>
              </a:rPr>
              <a:t>思考：两种访问方式的优缺点，哪种访问方式更容易实现？</a:t>
            </a:r>
            <a:endParaRPr lang="zh-CN" altLang="en-US" i="0" dirty="0"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19100" y="1447800"/>
            <a:ext cx="8229600" cy="4572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文件保护</a:t>
            </a:r>
            <a:r>
              <a:rPr lang="zh-CN" altLang="en-US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dirty="0" smtClean="0">
                <a:latin typeface="宋体" pitchFamily="2" charset="-122"/>
                <a:ea typeface="宋体" pitchFamily="2" charset="-122"/>
              </a:rPr>
              <a:t>限制文件访问的过程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在多用户系统中，文件保护至关重要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除非特别允许访问，否则我们不希望一个用户能够访问其他用户的文件</a:t>
            </a:r>
            <a:endParaRPr lang="en-US" altLang="ja-JP" sz="2400" dirty="0" smtClean="0"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文件保护机制确定谁可以使用文件以及用于什么目的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C0D79B4-10F9-4F41-AE60-D6B517FB75F2}" type="slidenum">
              <a:rPr lang="en-US" altLang="zh-CN" sz="1400" i="0">
                <a:latin typeface="Times New Roman" pitchFamily="18" charset="0"/>
              </a:rPr>
              <a:pPr/>
              <a:t>11</a:t>
            </a:fld>
            <a:endParaRPr lang="en-US" altLang="zh-CN" sz="1400" i="0" dirty="0">
              <a:latin typeface="Times New Roman" pitchFamily="18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文件保护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idx="1"/>
          </p:nvPr>
        </p:nvSpPr>
        <p:spPr>
          <a:xfrm>
            <a:off x="341313" y="1219200"/>
            <a:ext cx="8497887" cy="48768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Tx/>
              <a:buNone/>
            </a:pPr>
            <a:r>
              <a:rPr lang="zh-CN" altLang="en-US" dirty="0" smtClean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例：</a:t>
            </a:r>
            <a:r>
              <a:rPr lang="en-US" altLang="zh-CN" dirty="0" smtClean="0">
                <a:solidFill>
                  <a:srgbClr val="212121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UNIX</a:t>
            </a:r>
            <a:r>
              <a:rPr lang="zh-CN" altLang="en-US" dirty="0" smtClean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操作系统中的文件保护设置有三类，它们分别为：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marL="806450" lvl="1" algn="just">
              <a:lnSpc>
                <a:spcPct val="150000"/>
              </a:lnSpc>
              <a:buFontTx/>
              <a:buNone/>
            </a:pPr>
            <a:endParaRPr lang="en-US" altLang="zh-CN" dirty="0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806D337-F365-4CCB-BC64-749E47C234AB}" type="slidenum">
              <a:rPr lang="en-US" altLang="zh-CN" sz="1400"/>
              <a:pPr/>
              <a:t>12</a:t>
            </a:fld>
            <a:endParaRPr lang="en-US" altLang="zh-CN" sz="1400"/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1371600" y="6400800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endParaRPr lang="zh-CN" altLang="zh-CN" sz="1400" b="1" i="0"/>
          </a:p>
        </p:txBody>
      </p:sp>
      <p:pic>
        <p:nvPicPr>
          <p:cNvPr id="16389" name="Picture 8" descr="17606_02_0207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25" y="3352800"/>
            <a:ext cx="444976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文件保护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目录：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文件的有名集合，是一种按照逻辑方式对文件分组的方法。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大多数操作系统都用文件表示目录；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目录文件存放的是关于目录中的其他文件的数据；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对于任何指定的文件，目录中存放有文件名、文件类型、文件存储在硬盘上的地址以及文件的当前大小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……</a:t>
            </a:r>
            <a:endParaRPr lang="zh-CN" altLang="en-US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691B79-DB96-4583-9BE0-F15342552923}" type="slidenum">
              <a:rPr lang="en-US" altLang="zh-CN" sz="1400" i="0">
                <a:latin typeface="Times New Roman" pitchFamily="18" charset="0"/>
              </a:rPr>
              <a:pPr/>
              <a:t>13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09687"/>
            <a:ext cx="8229600" cy="4633913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目录是一组</a:t>
            </a:r>
            <a:r>
              <a:rPr lang="zh-CN" altLang="zh-CN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命名的文件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zh-CN" sz="2400" dirty="0" smtClean="0">
                <a:latin typeface="宋体" pitchFamily="2" charset="-122"/>
                <a:ea typeface="宋体" pitchFamily="2" charset="-122"/>
              </a:rPr>
              <a:t>目录可以包含在另一个目录中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8BF5850-E908-4BA0-B70B-9284EDB1A6B0}" type="slidenum">
              <a:rPr lang="en-US" altLang="zh-CN" sz="1400" i="0">
                <a:latin typeface="Times New Roman" pitchFamily="18" charset="0"/>
              </a:rPr>
              <a:pPr/>
              <a:t>14</a:t>
            </a:fld>
            <a:endParaRPr lang="en-US" altLang="zh-CN" sz="1400" i="0" dirty="0">
              <a:latin typeface="Times New Roman" pitchFamily="18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3352800" y="35814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CSI PP Slides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524000" y="5029200"/>
            <a:ext cx="1524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Chapter01.ppt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181600" y="5029200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Chapter17.ppt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429000" y="47244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   …</a:t>
            </a:r>
          </a:p>
        </p:txBody>
      </p:sp>
      <p:sp>
        <p:nvSpPr>
          <p:cNvPr id="18441" name="Line 10"/>
          <p:cNvSpPr>
            <a:spLocks noChangeShapeType="1"/>
          </p:cNvSpPr>
          <p:nvPr/>
        </p:nvSpPr>
        <p:spPr bwMode="auto">
          <a:xfrm>
            <a:off x="2057400" y="4495800"/>
            <a:ext cx="40386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42" name="Line 11"/>
          <p:cNvSpPr>
            <a:spLocks noChangeShapeType="1"/>
          </p:cNvSpPr>
          <p:nvPr/>
        </p:nvSpPr>
        <p:spPr bwMode="auto">
          <a:xfrm>
            <a:off x="20574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43" name="Line 12"/>
          <p:cNvSpPr>
            <a:spLocks noChangeShapeType="1"/>
          </p:cNvSpPr>
          <p:nvPr/>
        </p:nvSpPr>
        <p:spPr bwMode="auto">
          <a:xfrm>
            <a:off x="6096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44" name="Line 13"/>
          <p:cNvSpPr>
            <a:spLocks noChangeShapeType="1"/>
          </p:cNvSpPr>
          <p:nvPr/>
        </p:nvSpPr>
        <p:spPr bwMode="auto">
          <a:xfrm>
            <a:off x="40386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45" name="Rectangle 14"/>
          <p:cNvSpPr>
            <a:spLocks noChangeArrowheads="1"/>
          </p:cNvSpPr>
          <p:nvPr/>
        </p:nvSpPr>
        <p:spPr bwMode="auto">
          <a:xfrm>
            <a:off x="3276600" y="2819400"/>
            <a:ext cx="1676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Edition 3</a:t>
            </a:r>
          </a:p>
        </p:txBody>
      </p:sp>
      <p:sp>
        <p:nvSpPr>
          <p:cNvPr id="18446" name="Line 17"/>
          <p:cNvSpPr>
            <a:spLocks noChangeShapeType="1"/>
          </p:cNvSpPr>
          <p:nvPr/>
        </p:nvSpPr>
        <p:spPr bwMode="auto">
          <a:xfrm>
            <a:off x="4038600" y="3200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47" name="AutoShape 19"/>
          <p:cNvSpPr>
            <a:spLocks noChangeArrowheads="1"/>
          </p:cNvSpPr>
          <p:nvPr/>
        </p:nvSpPr>
        <p:spPr bwMode="auto">
          <a:xfrm>
            <a:off x="5334000" y="2667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Directory</a:t>
            </a:r>
          </a:p>
        </p:txBody>
      </p:sp>
      <p:sp>
        <p:nvSpPr>
          <p:cNvPr id="18448" name="AutoShape 20"/>
          <p:cNvSpPr>
            <a:spLocks noChangeArrowheads="1"/>
          </p:cNvSpPr>
          <p:nvPr/>
        </p:nvSpPr>
        <p:spPr bwMode="auto">
          <a:xfrm>
            <a:off x="5334000" y="3505200"/>
            <a:ext cx="1143000" cy="485775"/>
          </a:xfrm>
          <a:prstGeom prst="leftArrow">
            <a:avLst>
              <a:gd name="adj1" fmla="val 50000"/>
              <a:gd name="adj2" fmla="val 588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Directory</a:t>
            </a:r>
          </a:p>
        </p:txBody>
      </p:sp>
      <p:sp>
        <p:nvSpPr>
          <p:cNvPr id="18449" name="AutoShape 21"/>
          <p:cNvSpPr>
            <a:spLocks noChangeArrowheads="1"/>
          </p:cNvSpPr>
          <p:nvPr/>
        </p:nvSpPr>
        <p:spPr bwMode="auto">
          <a:xfrm>
            <a:off x="7239000" y="4953000"/>
            <a:ext cx="976313" cy="485775"/>
          </a:xfrm>
          <a:prstGeom prst="lef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itchFamily="18" charset="0"/>
                <a:ea typeface="宋体" pitchFamily="2" charset="-122"/>
              </a:rPr>
              <a:t>Files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目录树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45720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目录树</a:t>
            </a:r>
            <a:r>
              <a:rPr lang="en-US" altLang="zh-CN" sz="2800" b="1" dirty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(directory tree): </a:t>
            </a:r>
            <a:r>
              <a:rPr lang="zh-CN" altLang="en-US" sz="2800" dirty="0" smtClean="0">
                <a:solidFill>
                  <a:srgbClr val="212121"/>
                </a:solidFill>
                <a:latin typeface="Times New Roman" pitchFamily="18" charset="0"/>
                <a:ea typeface="宋体" pitchFamily="2" charset="-122"/>
              </a:rPr>
              <a:t>展示文件系统的嵌套目录组织的结构。</a:t>
            </a:r>
            <a:endParaRPr lang="en-US" altLang="zh-CN" sz="2800" b="1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根目录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(root directory):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包含其他所有目录的最高层目录。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父目录：包含其他目录的目录。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子目录</a:t>
            </a: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：被包含的目录。</a:t>
            </a:r>
            <a:endParaRPr lang="en-US" altLang="zh-CN" sz="2800" b="1" dirty="0" smtClean="0">
              <a:solidFill>
                <a:srgbClr val="0000FF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BA135CE-E802-423D-B6ED-8BDC3E422852}" type="slidenum">
              <a:rPr lang="en-US" altLang="zh-CN" sz="1400" i="0">
                <a:latin typeface="Times New Roman" pitchFamily="18" charset="0"/>
              </a:rPr>
              <a:pPr/>
              <a:t>15</a:t>
            </a:fld>
            <a:endParaRPr lang="en-US" altLang="zh-CN" sz="1400" i="0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目录树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0EF4A78-ED68-44C9-A126-E49E65951627}" type="slidenum">
              <a:rPr lang="en-US" altLang="zh-CN" sz="1400" i="0">
                <a:latin typeface="Times New Roman" pitchFamily="18" charset="0"/>
              </a:rPr>
              <a:pPr/>
              <a:t>16</a:t>
            </a:fld>
            <a:endParaRPr lang="en-US" altLang="zh-CN" sz="1400" i="0">
              <a:latin typeface="Times New Roman" pitchFamily="18" charset="0"/>
            </a:endParaRPr>
          </a:p>
        </p:txBody>
      </p:sp>
      <p:pic>
        <p:nvPicPr>
          <p:cNvPr id="20484" name="Picture 5" descr="c11f04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8200"/>
            <a:ext cx="6705600" cy="582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6"/>
          <p:cNvSpPr txBox="1">
            <a:spLocks noChangeArrowheads="1"/>
          </p:cNvSpPr>
          <p:nvPr/>
        </p:nvSpPr>
        <p:spPr bwMode="auto">
          <a:xfrm>
            <a:off x="990600" y="838200"/>
            <a:ext cx="1351652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 b="1" i="0" dirty="0" smtClean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Windows</a:t>
            </a:r>
            <a:r>
              <a:rPr lang="zh-CN" altLang="en-US" sz="1400" b="1" i="0" dirty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目录</a:t>
            </a:r>
            <a:r>
              <a:rPr lang="zh-CN" altLang="en-US" sz="1400" b="1" i="0" dirty="0" smtClean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树</a:t>
            </a:r>
            <a:endParaRPr lang="en-US" altLang="zh-CN" sz="1400" b="1" i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目录树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3DB01AB-976F-4638-AA48-949830D796F8}" type="slidenum">
              <a:rPr lang="en-US" altLang="zh-CN" sz="1400" i="0">
                <a:latin typeface="Times New Roman" pitchFamily="18" charset="0"/>
                <a:ea typeface="微软雅黑" pitchFamily="34" charset="-122"/>
              </a:rPr>
              <a:pPr/>
              <a:t>17</a:t>
            </a:fld>
            <a:endParaRPr lang="en-US" altLang="zh-CN" sz="1400" i="0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2532" name="Text Box 9"/>
          <p:cNvSpPr txBox="1">
            <a:spLocks noChangeArrowheads="1"/>
          </p:cNvSpPr>
          <p:nvPr/>
        </p:nvSpPr>
        <p:spPr bwMode="auto">
          <a:xfrm>
            <a:off x="1066800" y="57150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i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2533" name="Picture 11" descr="c11f05"/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88130"/>
            <a:ext cx="6705600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12"/>
          <p:cNvSpPr txBox="1">
            <a:spLocks noChangeArrowheads="1"/>
          </p:cNvSpPr>
          <p:nvPr/>
        </p:nvSpPr>
        <p:spPr bwMode="auto">
          <a:xfrm>
            <a:off x="1038225" y="1066800"/>
            <a:ext cx="1371600" cy="3079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 i="0" dirty="0" smtClean="0">
                <a:latin typeface="微软雅黑" pitchFamily="34" charset="-122"/>
                <a:ea typeface="微软雅黑" pitchFamily="34" charset="-122"/>
              </a:rPr>
              <a:t>UNIX </a:t>
            </a:r>
            <a:r>
              <a:rPr lang="zh-CN" altLang="en-US" sz="1400" b="1" i="0" dirty="0">
                <a:latin typeface="微软雅黑" pitchFamily="34" charset="-122"/>
                <a:ea typeface="微软雅黑" pitchFamily="34" charset="-122"/>
              </a:rPr>
              <a:t>目录树</a:t>
            </a:r>
            <a:endParaRPr lang="en-US" altLang="zh-CN" sz="1400" b="1" i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目录树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267200"/>
          </a:xfrm>
        </p:spPr>
        <p:txBody>
          <a:bodyPr/>
          <a:lstStyle/>
          <a:p>
            <a:pPr marL="520700" indent="-4572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工作目录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(working directory):</a:t>
            </a: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当前活动的</a:t>
            </a:r>
            <a:r>
              <a:rPr lang="zh-CN" altLang="zh-CN" b="1" dirty="0" smtClean="0">
                <a:latin typeface="Times New Roman" pitchFamily="18" charset="0"/>
                <a:ea typeface="宋体" pitchFamily="2" charset="-122"/>
              </a:rPr>
              <a:t>子目录</a:t>
            </a:r>
            <a:endParaRPr lang="en-US" altLang="zh-CN" b="1" dirty="0" smtClean="0">
              <a:latin typeface="Times New Roman" pitchFamily="18" charset="0"/>
              <a:ea typeface="宋体" pitchFamily="2" charset="-122"/>
            </a:endParaRPr>
          </a:p>
          <a:p>
            <a:pPr marL="92075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无论何时，你都可以认为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自己在文件系统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的某个特定位置（即特定的子目录）工作。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BFAFD2A-986D-4680-B699-65BD5CD04C50}" type="slidenum">
              <a:rPr lang="en-US" altLang="zh-CN" sz="1400" i="0">
                <a:latin typeface="Times New Roman" pitchFamily="18" charset="0"/>
              </a:rPr>
              <a:pPr/>
              <a:t>18</a:t>
            </a:fld>
            <a:endParaRPr lang="en-US" altLang="zh-CN" sz="1400" i="0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目录树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4038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路径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(path):</a:t>
            </a:r>
            <a:r>
              <a:rPr lang="zh-CN" altLang="en-US" sz="2800" dirty="0" smtClean="0">
                <a:solidFill>
                  <a:srgbClr val="212121"/>
                </a:solidFill>
                <a:latin typeface="Times New Roman" pitchFamily="18" charset="0"/>
                <a:ea typeface="宋体" pitchFamily="2" charset="-122"/>
              </a:rPr>
              <a:t>文件或子目录在文件系统中的位置的文本名称。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绝对路径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(absolute path):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zh-CN" sz="2800" dirty="0" smtClean="0">
                <a:latin typeface="Times New Roman" pitchFamily="18" charset="0"/>
                <a:ea typeface="宋体" pitchFamily="2" charset="-122"/>
              </a:rPr>
              <a:t>从根开始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zh-CN" sz="2800" dirty="0" smtClean="0">
                <a:latin typeface="Times New Roman" pitchFamily="18" charset="0"/>
                <a:ea typeface="宋体" pitchFamily="2" charset="-122"/>
              </a:rPr>
              <a:t>包含所有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后继</a:t>
            </a:r>
            <a:r>
              <a:rPr lang="zh-CN" altLang="zh-CN" sz="2800" dirty="0" smtClean="0">
                <a:latin typeface="Times New Roman" pitchFamily="18" charset="0"/>
                <a:ea typeface="宋体" pitchFamily="2" charset="-122"/>
              </a:rPr>
              <a:t>子目录的路径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相对路径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(relative path):</a:t>
            </a:r>
            <a:r>
              <a:rPr lang="zh-CN" altLang="zh-CN" sz="2800" dirty="0" smtClean="0">
                <a:latin typeface="Times New Roman" pitchFamily="18" charset="0"/>
                <a:ea typeface="宋体" pitchFamily="2" charset="-122"/>
              </a:rPr>
              <a:t>当前工作目录开始的路径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B957E21-80F1-47C8-B804-3C9106689F51}" type="slidenum">
              <a:rPr lang="en-US" altLang="zh-CN" sz="1400" i="0">
                <a:latin typeface="Times New Roman" pitchFamily="18" charset="0"/>
              </a:rPr>
              <a:pPr/>
              <a:t>19</a:t>
            </a:fld>
            <a:endParaRPr lang="en-US" altLang="zh-CN" sz="1400" i="0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路径名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章节目标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229600" cy="5257800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描述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文件系统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的用途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区分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文本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二进制文件</a:t>
            </a:r>
            <a:endParaRPr lang="en-US" altLang="zh-CN" sz="24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通过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扩展名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识别各种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文件类型</a:t>
            </a:r>
            <a:endParaRPr lang="en-US" altLang="zh-CN" sz="24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说明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文件类型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如何提高文件使用率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定义对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文件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的基本操作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比较和对比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顺序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和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直接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文件访问</a:t>
            </a:r>
            <a:endParaRPr lang="en-US" altLang="zh-CN" sz="2400" dirty="0" smtClean="0">
              <a:solidFill>
                <a:srgbClr val="0000FF"/>
              </a:solidFill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讨论与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文件保护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相关的问题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描述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目录树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为目录树创建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绝对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路径和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相对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路径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描述几种</a:t>
            </a:r>
            <a:r>
              <a:rPr lang="zh-CN" altLang="en-US" sz="2400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磁盘调度</a:t>
            </a: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算法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8C93D42-EBDF-4DEE-85EC-21034564743F}" type="slidenum">
              <a:rPr lang="en-US" altLang="zh-CN" sz="1400" i="0">
                <a:latin typeface="Times New Roman" pitchFamily="18" charset="0"/>
              </a:rPr>
              <a:pPr/>
              <a:t>2</a:t>
            </a:fld>
            <a:endParaRPr lang="en-US" altLang="zh-CN" sz="140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229600" cy="4953000"/>
          </a:xfrm>
        </p:spPr>
        <p:txBody>
          <a:bodyPr/>
          <a:lstStyle/>
          <a:p>
            <a:pPr algn="just"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绝对路径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lvl="1" algn="just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C:\Program Files\MS Office\WinWord.exe</a:t>
            </a:r>
          </a:p>
          <a:p>
            <a:pPr lvl="1" algn="just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C:\My Documents\letters\applications\vaTech.doc</a:t>
            </a:r>
          </a:p>
          <a:p>
            <a:pPr lvl="1" algn="just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C:\Windows\System\QuickTime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buFontTx/>
              <a:buNone/>
            </a:pPr>
            <a:r>
              <a:rPr lang="zh-CN" altLang="zh-CN" dirty="0" smtClean="0">
                <a:latin typeface="Times New Roman" pitchFamily="18" charset="0"/>
                <a:ea typeface="宋体" pitchFamily="2" charset="-122"/>
              </a:rPr>
              <a:t>如果当前工作目录是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lvl="1" algn="just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C:\My Documents\letters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buFont typeface="Wingdings" pitchFamily="2" charset="2"/>
              <a:buChar char="n"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相对路径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 lvl="1" algn="just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cancelMag.doc</a:t>
            </a:r>
          </a:p>
          <a:p>
            <a:pPr lvl="1" algn="just">
              <a:buFontTx/>
              <a:buNone/>
            </a:pP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applications\calState.doc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1740A92-E5D5-4508-BA0D-3CB287DC5570}" type="slidenum">
              <a:rPr lang="en-US" altLang="zh-CN" sz="1400" i="0">
                <a:latin typeface="Times New Roman" pitchFamily="18" charset="0"/>
              </a:rPr>
              <a:pPr/>
              <a:t>20</a:t>
            </a:fld>
            <a:endParaRPr lang="en-US" altLang="zh-CN" sz="1400" i="0" dirty="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4615543" y="4648200"/>
            <a:ext cx="3124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i="0">
                <a:latin typeface="宋体" pitchFamily="2" charset="-122"/>
                <a:ea typeface="宋体" pitchFamily="2" charset="-122"/>
              </a:rPr>
              <a:t>区分绝对路径和相对路径</a:t>
            </a:r>
            <a:endParaRPr lang="en-US" altLang="zh-CN" sz="2000" i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11.2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路径名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6A6BDC5-5190-4406-863E-0DE98B4073C1}" type="slidenum">
              <a:rPr lang="en-US" altLang="zh-CN" sz="1400" i="0">
                <a:latin typeface="Times New Roman" pitchFamily="18" charset="0"/>
              </a:rPr>
              <a:pPr/>
              <a:t>21</a:t>
            </a:fld>
            <a:endParaRPr lang="en-US" altLang="zh-CN" sz="1400" i="0" dirty="0">
              <a:latin typeface="Times New Roman" pitchFamily="18" charset="0"/>
            </a:endParaRPr>
          </a:p>
        </p:txBody>
      </p:sp>
      <p:pic>
        <p:nvPicPr>
          <p:cNvPr id="25604" name="Picture 5" descr="c10f0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143000"/>
            <a:ext cx="5334000" cy="349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磁盘调度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4953000"/>
            <a:ext cx="8077200" cy="1138773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进程正在等待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I/O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执行下一步应该执行哪些等待？</a:t>
            </a:r>
            <a:endParaRPr lang="en-US" altLang="zh-CN" sz="2000" i="0" dirty="0" smtClean="0">
              <a:latin typeface="Times New Roman" pitchFamily="18" charset="0"/>
              <a:ea typeface="宋体" pitchFamily="2" charset="-122"/>
            </a:endParaRPr>
          </a:p>
          <a:p>
            <a:pPr algn="just"/>
            <a:r>
              <a:rPr lang="zh-CN" altLang="en-US" sz="2000" dirty="0" smtClean="0">
                <a:latin typeface="Times New Roman" pitchFamily="18" charset="0"/>
                <a:ea typeface="宋体" pitchFamily="2" charset="-122"/>
              </a:rPr>
              <a:t/>
            </a:r>
            <a:br>
              <a:rPr lang="zh-CN" altLang="en-US" sz="2000" dirty="0" smtClean="0">
                <a:latin typeface="Times New Roman" pitchFamily="18" charset="0"/>
                <a:ea typeface="宋体" pitchFamily="2" charset="-122"/>
              </a:rPr>
            </a:b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回想一下，</a:t>
            </a:r>
            <a:r>
              <a:rPr lang="en-US" altLang="zh-CN" i="0" dirty="0" smtClean="0">
                <a:latin typeface="Times New Roman" pitchFamily="18" charset="0"/>
                <a:ea typeface="宋体" pitchFamily="2" charset="-122"/>
              </a:rPr>
              <a:t>I/O</a:t>
            </a:r>
            <a:r>
              <a:rPr lang="zh-CN" altLang="en-US" i="0" dirty="0" smtClean="0">
                <a:latin typeface="Times New Roman" pitchFamily="18" charset="0"/>
                <a:ea typeface="宋体" pitchFamily="2" charset="-122"/>
              </a:rPr>
              <a:t>是任何计算系统中最慢的方面</a:t>
            </a:r>
            <a:endParaRPr lang="en-US" altLang="zh-CN" sz="2000" dirty="0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38862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sz="2800" dirty="0" smtClean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当计算机在一段时间内处理多个进程时，会建立访问磁盘的请求列表。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3333FF"/>
                </a:solidFill>
                <a:latin typeface="宋体" pitchFamily="2" charset="-122"/>
                <a:ea typeface="宋体" pitchFamily="2" charset="-122"/>
              </a:rPr>
              <a:t>磁盘调度</a:t>
            </a:r>
            <a:r>
              <a:rPr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(disk scheduling):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决定先满足哪个磁盘</a:t>
            </a:r>
            <a:r>
              <a:rPr lang="en-US" altLang="zh-CN" sz="28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I/O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  <a:cs typeface="Times New Roman" pitchFamily="18" charset="0"/>
              </a:rPr>
              <a:t>请求的操作。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3B51781-F174-4956-9AC9-D02FE311665F}" type="slidenum">
              <a:rPr lang="en-US" altLang="zh-CN" sz="1400" i="0">
                <a:latin typeface="Times New Roman" pitchFamily="18" charset="0"/>
              </a:rPr>
              <a:pPr/>
              <a:t>22</a:t>
            </a:fld>
            <a:endParaRPr lang="en-US" altLang="zh-CN" sz="1400" i="0" dirty="0">
              <a:latin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磁盘调度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10F32-73DC-4428-BE6B-93DD1BCD2F6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5" name="Picture 7" descr="41493_CH11_FIG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1090002"/>
            <a:ext cx="71628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86200" y="5010348"/>
            <a:ext cx="1143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zh-CN" altLang="en-US" sz="1400" b="1" i="0" dirty="0" smtClean="0">
                <a:latin typeface="宋体" pitchFamily="2" charset="-122"/>
                <a:ea typeface="宋体" pitchFamily="2" charset="-122"/>
              </a:rPr>
              <a:t>磁盘驱动器</a:t>
            </a:r>
            <a:endParaRPr lang="en-US" altLang="zh-CN" sz="1400" b="1" i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198914" y="5600700"/>
            <a:ext cx="487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zh-CN" sz="2000">
                <a:latin typeface="宋体" pitchFamily="2" charset="-122"/>
                <a:ea typeface="宋体" pitchFamily="2" charset="-122"/>
              </a:rPr>
              <a:t>还记得寻找时间和延迟</a:t>
            </a:r>
            <a:r>
              <a:rPr lang="zh-CN" altLang="en-US" sz="2000">
                <a:latin typeface="宋体" pitchFamily="2" charset="-122"/>
                <a:ea typeface="宋体" pitchFamily="2" charset="-122"/>
              </a:rPr>
              <a:t>吗</a:t>
            </a:r>
            <a:r>
              <a:rPr lang="zh-CN" altLang="zh-CN" sz="2000">
                <a:latin typeface="宋体" pitchFamily="2" charset="-122"/>
                <a:ea typeface="宋体" pitchFamily="2" charset="-122"/>
              </a:rPr>
              <a:t>？</a:t>
            </a:r>
            <a:endParaRPr lang="en-US" altLang="zh-CN" sz="200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磁盘调度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9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10F32-73DC-4428-BE6B-93DD1BCD2F6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磁盘调度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先到先得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(FCFS)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按照请求到达的顺序处理它们</a:t>
            </a:r>
            <a:r>
              <a:rPr lang="zh-CN" altLang="en-US" sz="2800" dirty="0" smtClean="0">
                <a:solidFill>
                  <a:srgbClr val="212121"/>
                </a:solidFill>
                <a:latin typeface="Times New Roman" pitchFamily="18" charset="0"/>
                <a:ea typeface="宋体" pitchFamily="2" charset="-122"/>
              </a:rPr>
              <a:t>，而不考虑磁头的当前位置</a:t>
            </a:r>
            <a:r>
              <a:rPr lang="en-US" altLang="zh-CN" sz="2800" dirty="0" smtClean="0">
                <a:solidFill>
                  <a:srgbClr val="212121"/>
                </a:solidFill>
                <a:latin typeface="Times New Roman" pitchFamily="18" charset="0"/>
                <a:ea typeface="宋体" pitchFamily="2" charset="-122"/>
              </a:rPr>
              <a:t>;</a:t>
            </a:r>
            <a:endParaRPr lang="en-US" altLang="zh-CN" sz="2800" dirty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最短寻道时间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(SSTF)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通过尽可能少的读写头移动满足所有未解决的请求</a:t>
            </a:r>
            <a:r>
              <a:rPr lang="en-US" altLang="zh-CN" sz="2800" dirty="0" smtClean="0">
                <a:solidFill>
                  <a:srgbClr val="21212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扫描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(SCAN)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读写头向轴心移动，然后再向盘片边缘移动，就这样在轴心和盘片边缘之间来回移动。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72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10F32-73DC-4428-BE6B-93DD1BCD2F6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11.3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目录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磁盘调度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4876800"/>
          </a:xfrm>
        </p:spPr>
        <p:txBody>
          <a:bodyPr/>
          <a:lstStyle/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假设某个时刻的柱面请求顺序如下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: 49, 91, 22, 61, 7, 62, 33, 35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，读写头当前位于柱面</a:t>
            </a:r>
            <a:r>
              <a:rPr lang="en-US" altLang="zh-CN" sz="2400" dirty="0" smtClean="0">
                <a:latin typeface="Times New Roman" pitchFamily="18" charset="0"/>
                <a:ea typeface="宋体" pitchFamily="2" charset="-122"/>
              </a:rPr>
              <a:t>26</a:t>
            </a: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处。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  <a:ea typeface="宋体" pitchFamily="2" charset="-122"/>
              </a:rPr>
              <a:t>磁头下一步要移到哪个柱面？</a:t>
            </a:r>
            <a:endParaRPr lang="en-US" altLang="zh-CN" sz="24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200400"/>
            <a:ext cx="7772400" cy="2590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i="0" dirty="0">
                <a:solidFill>
                  <a:srgbClr val="212121"/>
                </a:solidFill>
                <a:latin typeface="Times New Roman" pitchFamily="18" charset="0"/>
                <a:ea typeface="宋体" pitchFamily="2" charset="-122"/>
              </a:rPr>
              <a:t>如果没有更多请求到达，他们将以什么顺序提供服务？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FCFS: 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49, 91, 22, 61, 7, 62, 33, 35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SSTF: 22, 33, 35, 49, 61, 62, 91, 7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SCAN</a:t>
            </a:r>
            <a:r>
              <a:rPr lang="zh-CN" altLang="en-US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22, 7, 33, 35, 49, 61, 62, 91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2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10F32-73DC-4428-BE6B-93DD1BCD2F6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伦理道德问题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8229600" cy="4876800"/>
          </a:xfrm>
        </p:spPr>
        <p:txBody>
          <a:bodyPr/>
          <a:lstStyle/>
          <a:p>
            <a:pPr marL="63500" indent="0">
              <a:buFontTx/>
              <a:buNone/>
            </a:pPr>
            <a:r>
              <a:rPr lang="zh-CN" altLang="en-US" b="1" dirty="0" smtClean="0">
                <a:latin typeface="Times New Roman" pitchFamily="18" charset="0"/>
                <a:ea typeface="宋体" pitchFamily="2" charset="-122"/>
              </a:rPr>
              <a:t>垃圾邮件</a:t>
            </a:r>
            <a:r>
              <a:rPr lang="en-US" altLang="zh-CN" dirty="0" smtClean="0">
                <a:latin typeface="Times New Roman" pitchFamily="18" charset="0"/>
                <a:ea typeface="宋体" pitchFamily="2" charset="-122"/>
              </a:rPr>
              <a:t>	</a:t>
            </a:r>
          </a:p>
          <a:p>
            <a:pPr marL="92075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你有多少垃圾邮件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?</a:t>
            </a:r>
          </a:p>
          <a:p>
            <a:pPr marL="92075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今天收到了吗？</a:t>
            </a:r>
            <a:endParaRPr lang="en-US" altLang="zh-CN" i="1" dirty="0" smtClean="0">
              <a:latin typeface="Times New Roman" pitchFamily="18" charset="0"/>
              <a:ea typeface="宋体" pitchFamily="2" charset="-122"/>
            </a:endParaRPr>
          </a:p>
          <a:p>
            <a:pPr marL="92075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为什么垃圾邮件很贵？</a:t>
            </a:r>
            <a:endParaRPr lang="en-US" altLang="zh-CN" i="1" dirty="0" smtClean="0">
              <a:latin typeface="Times New Roman" pitchFamily="18" charset="0"/>
              <a:ea typeface="宋体" pitchFamily="2" charset="-122"/>
            </a:endParaRPr>
          </a:p>
          <a:p>
            <a:pPr marL="92075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你有没有发过垃圾邮件？</a:t>
            </a:r>
            <a:endParaRPr lang="en-US" altLang="zh-CN" i="1" dirty="0" smtClean="0">
              <a:latin typeface="Times New Roman" pitchFamily="18" charset="0"/>
              <a:ea typeface="宋体" pitchFamily="2" charset="-122"/>
            </a:endParaRPr>
          </a:p>
          <a:p>
            <a:pPr marL="920750" lvl="1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你能解释一下</a:t>
            </a:r>
            <a:r>
              <a:rPr lang="en-US" altLang="zh-CN" i="1" dirty="0" smtClean="0">
                <a:latin typeface="Times New Roman" pitchFamily="18" charset="0"/>
                <a:ea typeface="宋体" pitchFamily="2" charset="-122"/>
              </a:rPr>
              <a:t>CAN-SPAM</a:t>
            </a:r>
            <a:r>
              <a:rPr lang="zh-CN" altLang="en-US" i="1" dirty="0" smtClean="0">
                <a:latin typeface="Times New Roman" pitchFamily="18" charset="0"/>
                <a:ea typeface="宋体" pitchFamily="2" charset="-122"/>
              </a:rPr>
              <a:t>法吗？</a:t>
            </a:r>
            <a:endParaRPr lang="en-US" altLang="zh-CN" dirty="0" smtClean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210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810F32-73DC-4428-BE6B-93DD1BCD2F6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25413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你知道吗</a:t>
            </a: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pic>
        <p:nvPicPr>
          <p:cNvPr id="6" name="Picture 4" descr="41493_DSGN_question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6553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7800" y="2286000"/>
            <a:ext cx="6629400" cy="27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什么是RFID标签？它是干什么用的？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什么是HRV？如何使用软件来监控和减轻压力？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什么是eNeighbor系统？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zh-CN" dirty="0">
                <a:latin typeface="Times New Roman" pitchFamily="18" charset="0"/>
                <a:ea typeface="宋体" pitchFamily="2" charset="-122"/>
              </a:rPr>
              <a:t>如何用它来监测老年人的状况？</a:t>
            </a:r>
            <a:endParaRPr lang="en-US" altLang="zh-CN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45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10600" cy="3581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文件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(file): 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数据的有名集合，用于组织二级存储设备。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文件系统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(file system):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操作系统为它管理的文件提供的逻辑视图。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目录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(directory):</a:t>
            </a:r>
            <a:r>
              <a:rPr lang="zh-CN" altLang="en-US" sz="2800" dirty="0" smtClean="0">
                <a:latin typeface="Times New Roman" pitchFamily="18" charset="0"/>
                <a:ea typeface="宋体" pitchFamily="2" charset="-122"/>
              </a:rPr>
              <a:t>文件的有名分组。</a:t>
            </a:r>
            <a:endParaRPr lang="en-US" altLang="zh-CN" sz="28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BCE9253-7175-41D9-A78E-6053F3013DDD}" type="slidenum">
              <a:rPr lang="en-US" altLang="zh-CN" sz="1400" i="0">
                <a:latin typeface="Times New Roman" pitchFamily="18" charset="0"/>
              </a:rPr>
              <a:pPr/>
              <a:t>3</a:t>
            </a:fld>
            <a:endParaRPr lang="en-US" altLang="zh-CN" sz="1400" i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1091B85-1050-405C-93FF-2EA63BFB3CF4}" type="slidenum">
              <a:rPr lang="en-US" altLang="zh-CN" sz="1400" i="0">
                <a:latin typeface="Times New Roman" pitchFamily="18" charset="0"/>
              </a:rPr>
              <a:pPr/>
              <a:t>4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文本文件和二进制文件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572000"/>
          </a:xfrm>
        </p:spPr>
        <p:txBody>
          <a:bodyPr/>
          <a:lstStyle/>
          <a:p>
            <a:pPr marL="520700" indent="-4572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文本文件</a:t>
            </a:r>
            <a:r>
              <a:rPr lang="en-US" altLang="zh-CN" b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(text file): 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包含字符的文件。</a:t>
            </a:r>
            <a:r>
              <a:rPr lang="en-US" altLang="zh-CN" b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  <a:p>
            <a:pPr marL="92075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ASCII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或</a:t>
            </a:r>
            <a:r>
              <a:rPr lang="en-US" altLang="zh-CN" smtClean="0">
                <a:latin typeface="Times New Roman" pitchFamily="18" charset="0"/>
                <a:ea typeface="宋体" pitchFamily="2" charset="-122"/>
              </a:rPr>
              <a:t>Unicode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字符集中的字符</a:t>
            </a:r>
            <a:endParaRPr lang="en-US" altLang="zh-CN" smtClean="0">
              <a:latin typeface="Times New Roman" pitchFamily="18" charset="0"/>
              <a:ea typeface="宋体" pitchFamily="2" charset="-122"/>
            </a:endParaRPr>
          </a:p>
          <a:p>
            <a:pPr marL="520700" indent="-45720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b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二进制文件</a:t>
            </a:r>
            <a:r>
              <a:rPr lang="en-US" altLang="zh-CN" b="1" smtClean="0">
                <a:solidFill>
                  <a:srgbClr val="3333FF"/>
                </a:solidFill>
                <a:latin typeface="Times New Roman" pitchFamily="18" charset="0"/>
                <a:ea typeface="宋体" pitchFamily="2" charset="-122"/>
              </a:rPr>
              <a:t>(binary file):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>包含特定格式的数据的文件，需要给位串一个特定的解释。</a:t>
            </a:r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610600" cy="3352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zh-CN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文本文件</a:t>
            </a:r>
            <a:r>
              <a:rPr lang="zh-CN" altLang="zh-CN" b="1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zh-CN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二进制文件</a:t>
            </a:r>
            <a:r>
              <a:rPr lang="zh-CN" altLang="en-US" b="1" smtClean="0">
                <a:latin typeface="Times New Roman" pitchFamily="18" charset="0"/>
                <a:ea typeface="宋体" pitchFamily="2" charset="-122"/>
              </a:rPr>
              <a:t>可能产生误导</a:t>
            </a:r>
            <a:endParaRPr lang="en-US" altLang="zh-CN" b="1" smtClean="0">
              <a:latin typeface="Times New Roman" pitchFamily="18" charset="0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计算机上的所有数据最终都是以二进制数字存储的</a:t>
            </a:r>
            <a:endParaRPr lang="en-US" altLang="zh-CN" sz="2400" b="1" smtClean="0">
              <a:latin typeface="Times New Roman" pitchFamily="18" charset="0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1" smtClean="0">
                <a:latin typeface="Times New Roman" pitchFamily="18" charset="0"/>
                <a:ea typeface="宋体" pitchFamily="2" charset="-122"/>
              </a:rPr>
              <a:t>文本文件格式为8或16位的块，解释为字符</a:t>
            </a:r>
            <a:endParaRPr lang="en-US" altLang="zh-CN" sz="2400" b="1" smtClean="0">
              <a:latin typeface="Times New Roman" pitchFamily="18" charset="0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Clr>
                <a:srgbClr val="0000FF"/>
              </a:buClr>
              <a:buFont typeface="Wingdings" pitchFamily="2" charset="2"/>
              <a:buChar char="l"/>
            </a:pPr>
            <a:r>
              <a:rPr lang="zh-CN" altLang="zh-CN" sz="2400" b="1" smtClean="0">
                <a:latin typeface="Times New Roman" pitchFamily="18" charset="0"/>
                <a:ea typeface="宋体" pitchFamily="2" charset="-122"/>
              </a:rPr>
              <a:t>二进制文件以其他一些特殊格式格式化</a:t>
            </a:r>
            <a:endParaRPr lang="en-US" altLang="zh-CN" sz="2400" b="1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6DB9DB2-7C23-4372-955A-8E4279DD8BD4}" type="slidenum">
              <a:rPr lang="en-US" altLang="zh-CN" sz="1400" i="0">
                <a:latin typeface="Times New Roman" pitchFamily="18" charset="0"/>
              </a:rPr>
              <a:pPr/>
              <a:t>5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文本文件和二进制文件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458200" cy="4876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文件类型：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</a:rPr>
              <a:t>文档中包含的信息的种类。</a:t>
            </a:r>
            <a:endParaRPr lang="en-US" altLang="zh-CN" sz="2800" smtClean="0">
              <a:latin typeface="Times New Roman" pitchFamily="18" charset="0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一个文件可能包含有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Java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程序、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JPEG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图像或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MP3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音频片段。</a:t>
            </a:r>
            <a:endParaRPr lang="en-US" altLang="zh-CN" sz="2400" b="1" smtClean="0">
              <a:latin typeface="Times New Roman" pitchFamily="18" charset="0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有些文件可能包含有其他应用程序创建的文件，如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Microsoft Word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文档或</a:t>
            </a:r>
            <a:r>
              <a:rPr lang="en-US" altLang="zh-CN" sz="2400" b="1" smtClean="0">
                <a:latin typeface="Times New Roman" pitchFamily="18" charset="0"/>
                <a:ea typeface="宋体" pitchFamily="2" charset="-122"/>
              </a:rPr>
              <a:t>Visio</a:t>
            </a: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图片。</a:t>
            </a:r>
            <a:endParaRPr lang="en-US" altLang="zh-CN" sz="2400" b="1" smtClean="0"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文件扩展名：</a:t>
            </a:r>
            <a:r>
              <a:rPr lang="zh-CN" altLang="en-US" sz="2800" b="1" smtClean="0">
                <a:latin typeface="Times New Roman" pitchFamily="18" charset="0"/>
                <a:ea typeface="宋体" pitchFamily="2" charset="-122"/>
              </a:rPr>
              <a:t>文件名中说明文件类型的部分。</a:t>
            </a:r>
            <a:endParaRPr lang="en-US" altLang="zh-CN" sz="2800" b="1" smtClean="0">
              <a:latin typeface="Times New Roman" pitchFamily="18" charset="0"/>
              <a:ea typeface="宋体" pitchFamily="2" charset="-122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b="1" smtClean="0">
                <a:latin typeface="Times New Roman" pitchFamily="18" charset="0"/>
                <a:ea typeface="宋体" pitchFamily="2" charset="-122"/>
              </a:rPr>
              <a:t>文件名通常分为两部分： 文件名 、文件扩展名。</a:t>
            </a:r>
            <a:r>
              <a:rPr lang="zh-CN" altLang="en-US" smtClean="0">
                <a:latin typeface="Times New Roman" pitchFamily="18" charset="0"/>
                <a:ea typeface="宋体" pitchFamily="2" charset="-122"/>
              </a:rPr>
              <a:t/>
            </a:r>
            <a:br>
              <a:rPr lang="zh-CN" altLang="en-US" smtClean="0">
                <a:latin typeface="Times New Roman" pitchFamily="18" charset="0"/>
                <a:ea typeface="宋体" pitchFamily="2" charset="-122"/>
              </a:rPr>
            </a:br>
            <a:endParaRPr lang="en-US" altLang="zh-CN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E47C1CA-CE0B-4C18-A48B-704010D33F6E}" type="slidenum">
              <a:rPr lang="en-US" altLang="zh-CN" sz="1400" i="0">
                <a:latin typeface="Times New Roman" pitchFamily="18" charset="0"/>
              </a:rPr>
              <a:pPr/>
              <a:t>6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文件类型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2359025"/>
            <a:ext cx="2743200" cy="1984375"/>
          </a:xfrm>
          <a:solidFill>
            <a:schemeClr val="accent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000" i="1" smtClean="0">
                <a:latin typeface="Times New Roman" pitchFamily="18" charset="0"/>
                <a:ea typeface="宋体" pitchFamily="2" charset="-122"/>
              </a:rPr>
              <a:t>下列文件是什么类型</a:t>
            </a: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?</a:t>
            </a:r>
          </a:p>
          <a:p>
            <a:pPr marL="228600" lvl="1" indent="292100">
              <a:lnSpc>
                <a:spcPct val="90000"/>
              </a:lnSpc>
            </a:pP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Chapter.doc</a:t>
            </a:r>
          </a:p>
          <a:p>
            <a:pPr marL="228600" lvl="1" indent="292100">
              <a:lnSpc>
                <a:spcPct val="90000"/>
              </a:lnSpc>
            </a:pP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Figure1.jpg</a:t>
            </a:r>
          </a:p>
          <a:p>
            <a:pPr marL="228600" lvl="1" indent="292100">
              <a:lnSpc>
                <a:spcPct val="90000"/>
              </a:lnSpc>
            </a:pP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Interview.wav</a:t>
            </a:r>
          </a:p>
          <a:p>
            <a:pPr marL="228600" lvl="1" indent="292100">
              <a:lnSpc>
                <a:spcPct val="90000"/>
              </a:lnSpc>
            </a:pPr>
            <a:r>
              <a:rPr lang="en-US" altLang="zh-CN" sz="2000" i="1" smtClean="0">
                <a:latin typeface="Times New Roman" pitchFamily="18" charset="0"/>
                <a:ea typeface="宋体" pitchFamily="2" charset="-122"/>
              </a:rPr>
              <a:t>MyFavorite.mp3</a:t>
            </a:r>
            <a:endParaRPr lang="en-US" altLang="zh-CN" sz="200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3F3DB31-AED3-4262-A60E-E1289E9F1916}" type="slidenum">
              <a:rPr lang="en-US" altLang="zh-CN" sz="1400" i="0">
                <a:latin typeface="Times New Roman" pitchFamily="18" charset="0"/>
              </a:rPr>
              <a:pPr/>
              <a:t>7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429000" y="4343400"/>
            <a:ext cx="2514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zh-CN" altLang="en-US" sz="1400" b="1" i="0">
                <a:latin typeface="宋体" pitchFamily="2" charset="-122"/>
                <a:ea typeface="宋体" pitchFamily="2" charset="-122"/>
              </a:rPr>
              <a:t>一些常见的文件类型及其扩展</a:t>
            </a:r>
            <a:endParaRPr lang="en-US" altLang="zh-CN" sz="1400" b="1" i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2166938" y="5105400"/>
            <a:ext cx="51054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>
                <a:latin typeface="宋体" pitchFamily="2" charset="-122"/>
                <a:ea typeface="宋体" pitchFamily="2" charset="-122"/>
              </a:rPr>
              <a:t>使用适当的扩展名有什么好处</a:t>
            </a:r>
            <a:r>
              <a:rPr lang="en-US" altLang="zh-CN">
                <a:latin typeface="宋体" pitchFamily="2" charset="-122"/>
                <a:ea typeface="宋体" pitchFamily="2" charset="-122"/>
              </a:rPr>
              <a:t>?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文件类型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86000" y="1752600"/>
          <a:ext cx="4572000" cy="23368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6000"/>
                <a:gridCol w="2286000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扩展名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文件类型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txt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文本数据文件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mp3, au, wav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音频文件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gif, tiff, jpg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图像文件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doc, wp3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字处理文档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java, c, </a:t>
                      </a:r>
                      <a:r>
                        <a:rPr lang="en-US" altLang="zh-CN" sz="1800" baseline="0" dirty="0" err="1" smtClean="0">
                          <a:latin typeface="Times New Roman" pitchFamily="18" charset="0"/>
                          <a:ea typeface="宋体" pitchFamily="2" charset="-122"/>
                        </a:rPr>
                        <a:t>cpp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aseline="0" dirty="0" smtClean="0">
                          <a:latin typeface="Times New Roman" pitchFamily="18" charset="0"/>
                          <a:ea typeface="宋体" pitchFamily="2" charset="-122"/>
                        </a:rPr>
                        <a:t>程序源文件</a:t>
                      </a:r>
                      <a:endParaRPr lang="zh-CN" altLang="en-US" sz="1800" baseline="0" dirty="0"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  <p:bldP spid="10245" grpId="0"/>
      <p:bldP spid="102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AC65001-4E8E-4EF4-A5CB-449F90A5A67F}" type="slidenum">
              <a:rPr lang="en-US" altLang="zh-CN" sz="1400" i="0">
                <a:latin typeface="Times New Roman" pitchFamily="18" charset="0"/>
              </a:rPr>
              <a:pPr/>
              <a:t>8</a:t>
            </a:fld>
            <a:endParaRPr lang="en-US" altLang="zh-CN" sz="1400" i="0">
              <a:latin typeface="Times New Roman" pitchFamily="18" charset="0"/>
            </a:endParaRP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822960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zh-CN" altLang="en-US" sz="2800" i="0" dirty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你可以对文件执行哪些操作？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创建、删除文件</a:t>
            </a:r>
            <a:endParaRPr lang="en-US" altLang="zh-CN" sz="2000" i="0" dirty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打开、关闭文件</a:t>
            </a:r>
            <a:endParaRPr lang="en-US" altLang="zh-CN" sz="2000" i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从文件中读取数据</a:t>
            </a:r>
            <a:endParaRPr lang="en-US" altLang="zh-CN" sz="2000" i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把数据写入文件</a:t>
            </a:r>
            <a:endParaRPr lang="en-US" altLang="zh-CN" sz="2000" i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重定位文件中的当前文件指针</a:t>
            </a:r>
            <a:endParaRPr lang="en-US" altLang="zh-CN" sz="2000" i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把数据附加到文件结尾</a:t>
            </a:r>
            <a:endParaRPr lang="en-US" altLang="zh-CN" sz="2000" i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删减文件（删除它的内容）</a:t>
            </a:r>
            <a:endParaRPr lang="en-US" altLang="zh-CN" sz="2000" i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重命名文件</a:t>
            </a:r>
            <a:endParaRPr lang="en-US" altLang="zh-CN" sz="2000" i="0" dirty="0" smtClean="0">
              <a:latin typeface="宋体" pitchFamily="2" charset="-122"/>
              <a:ea typeface="宋体" pitchFamily="2" charset="-122"/>
            </a:endParaRP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l"/>
            </a:pPr>
            <a:r>
              <a:rPr lang="zh-CN" altLang="en-US" sz="2000" i="0" dirty="0" smtClean="0">
                <a:latin typeface="宋体" pitchFamily="2" charset="-122"/>
                <a:ea typeface="宋体" pitchFamily="2" charset="-122"/>
              </a:rPr>
              <a:t>复制文件</a:t>
            </a:r>
            <a:endParaRPr lang="en-US" altLang="zh-CN" sz="2000" i="0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文件操作</a:t>
            </a:r>
            <a:endParaRPr lang="en-US" altLang="zh-CN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37338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zh-CN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顺序访问</a:t>
            </a: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en-US" sz="2800" dirty="0" smtClean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以线性方式访问文件中的数据的方法；</a:t>
            </a:r>
            <a:endParaRPr lang="en-US" altLang="zh-CN" sz="2800" dirty="0" smtClean="0">
              <a:solidFill>
                <a:srgbClr val="212121"/>
              </a:solidFill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solidFill>
                  <a:srgbClr val="212121"/>
                </a:solidFill>
                <a:latin typeface="宋体" pitchFamily="2" charset="-122"/>
                <a:ea typeface="宋体" pitchFamily="2" charset="-122"/>
              </a:rPr>
              <a:t>要获得最后一条记录，您必须阅读所有记录</a:t>
            </a:r>
            <a:endParaRPr lang="en-US" altLang="zh-CN" sz="2400" dirty="0" smtClean="0"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1" dirty="0" smtClean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直接访问</a:t>
            </a:r>
            <a:r>
              <a:rPr lang="zh-CN" altLang="en-US" sz="2800" b="1" dirty="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：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通过指定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逻辑记录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编</a:t>
            </a:r>
            <a:r>
              <a:rPr lang="zh-CN" altLang="zh-CN" sz="2800" dirty="0" smtClean="0">
                <a:latin typeface="宋体" pitchFamily="2" charset="-122"/>
                <a:ea typeface="宋体" pitchFamily="2" charset="-122"/>
              </a:rPr>
              <a:t>号</a:t>
            </a:r>
            <a:r>
              <a:rPr lang="zh-CN" altLang="en-US" sz="2800" dirty="0" smtClean="0">
                <a:latin typeface="宋体" pitchFamily="2" charset="-122"/>
                <a:ea typeface="宋体" pitchFamily="2" charset="-122"/>
              </a:rPr>
              <a:t>直接访问文件中的数据的方法。</a:t>
            </a:r>
            <a:endParaRPr lang="en-US" altLang="zh-CN" sz="2800" dirty="0" smtClean="0">
              <a:latin typeface="宋体" pitchFamily="2" charset="-122"/>
              <a:ea typeface="宋体" pitchFamily="2" charset="-122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400" dirty="0" smtClean="0">
                <a:latin typeface="宋体" pitchFamily="2" charset="-122"/>
                <a:ea typeface="宋体" pitchFamily="2" charset="-122"/>
              </a:rPr>
              <a:t>文件被概念性地划分为带编号的逻辑记录</a:t>
            </a:r>
            <a:r>
              <a:rPr lang="en-US" altLang="zh-CN" sz="2400" dirty="0" smtClean="0">
                <a:latin typeface="宋体" pitchFamily="2" charset="-122"/>
                <a:ea typeface="宋体" pitchFamily="2" charset="-122"/>
              </a:rPr>
              <a:t>	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52A454C-8D00-4E06-8C53-5A3A8167AE18}" type="slidenum">
              <a:rPr lang="en-US" altLang="zh-CN" sz="1400" i="0">
                <a:latin typeface="Times New Roman" pitchFamily="18" charset="0"/>
                <a:ea typeface="微软雅黑" pitchFamily="34" charset="-122"/>
              </a:rPr>
              <a:pPr/>
              <a:t>9</a:t>
            </a:fld>
            <a:endParaRPr lang="en-US" altLang="zh-CN" sz="1400" i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11.1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文件系统</a:t>
            </a:r>
            <a:r>
              <a:rPr lang="en-US" altLang="zh-CN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—</a:t>
            </a:r>
            <a:r>
              <a:rPr lang="zh-CN" altLang="en-US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Times New Roman" pitchFamily="18" charset="0"/>
              </a:rPr>
              <a:t>文件访问</a:t>
            </a:r>
            <a:endParaRPr lang="en-US" altLang="zh-CN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5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1219</Words>
  <Application>Microsoft Office PowerPoint</Application>
  <PresentationFormat>全屏显示(4:3)</PresentationFormat>
  <Paragraphs>208</Paragraphs>
  <Slides>27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主题5</vt:lpstr>
      <vt:lpstr>第11章</vt:lpstr>
      <vt:lpstr>章节目标</vt:lpstr>
      <vt:lpstr>11.1 文件系统</vt:lpstr>
      <vt:lpstr>11.1 文件系统—文本文件和二进制文件</vt:lpstr>
      <vt:lpstr>11.1 文件系统—文本文件和二进制文件</vt:lpstr>
      <vt:lpstr>11.1 文件系统—文件类型</vt:lpstr>
      <vt:lpstr>11.1 文件系统—文件类型</vt:lpstr>
      <vt:lpstr>11.1 文件系统—文件操作</vt:lpstr>
      <vt:lpstr>11.1 文件系统—文件访问</vt:lpstr>
      <vt:lpstr>11.1 文件系统—文件访问</vt:lpstr>
      <vt:lpstr>11.1 文件系统—文件保护</vt:lpstr>
      <vt:lpstr>11.1 文件系统—文件保护</vt:lpstr>
      <vt:lpstr>11.2 目录</vt:lpstr>
      <vt:lpstr>11.2 目录—目录树</vt:lpstr>
      <vt:lpstr>11.2 目录—目录树</vt:lpstr>
      <vt:lpstr>11.2 目录—目录树</vt:lpstr>
      <vt:lpstr>11.2 目录—目录树</vt:lpstr>
      <vt:lpstr>11.2 目录—目录树</vt:lpstr>
      <vt:lpstr>11.2 目录—路径名</vt:lpstr>
      <vt:lpstr>11.2 目录—路径名</vt:lpstr>
      <vt:lpstr>11.3 目录—磁盘调度</vt:lpstr>
      <vt:lpstr>11.3 目录—磁盘调度</vt:lpstr>
      <vt:lpstr>11.3 目录—磁盘调度</vt:lpstr>
      <vt:lpstr>11.3 目录—磁盘调度</vt:lpstr>
      <vt:lpstr>11.3 目录—磁盘调度</vt:lpstr>
      <vt:lpstr>伦理道德问题</vt:lpstr>
      <vt:lpstr>你知道吗?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 &amp; Bartlett Publishers</dc:creator>
  <cp:lastModifiedBy>lynn</cp:lastModifiedBy>
  <cp:revision>75</cp:revision>
  <dcterms:created xsi:type="dcterms:W3CDTF">2002-06-09T19:56:08Z</dcterms:created>
  <dcterms:modified xsi:type="dcterms:W3CDTF">2019-11-01T01:33:49Z</dcterms:modified>
</cp:coreProperties>
</file>