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7" r:id="rId22"/>
    <p:sldId id="276" r:id="rId23"/>
    <p:sldId id="280" r:id="rId24"/>
    <p:sldId id="278" r:id="rId25"/>
    <p:sldId id="281" r:id="rId26"/>
    <p:sldId id="279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6" y="-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FB5809B-93C3-45A7-B6BA-C91BAD1CF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B88D0D9-8C5F-4CD8-9C87-C899231D1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5FC2D34-E4AB-4CC3-A5AC-4EE2FD42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C91-278D-41CC-AF6B-4C26AD9DC54B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BD8B6DA-4F68-49FE-A474-123018F0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65A8158-9F7E-4D90-BBB5-748465E2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B658-59D6-4023-BDAB-2E33B2C0D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46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C0A843C-374F-465F-8A7D-CFFE46FB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9A0F89D-5E3B-4CDE-BB8E-205971F9A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737646B-3B82-435C-A68F-0775C673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C91-278D-41CC-AF6B-4C26AD9DC54B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C4B9EA1-D342-4907-8AA4-E5DC2826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D566825-E8CB-467B-8802-AB5A86B1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B658-59D6-4023-BDAB-2E33B2C0D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35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8F55111A-8F66-4433-BD2A-BDFCF26AC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EA17A73-0119-4345-97A3-7432FFE6A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AA55914-253C-44B6-909E-E93DEA31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C91-278D-41CC-AF6B-4C26AD9DC54B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79B8202-6341-44D2-90AE-3C834841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AE0007A-1D5B-4A4C-B94C-E660808A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B658-59D6-4023-BDAB-2E33B2C0D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62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334E102-D0AC-49D1-B9F1-1C141F82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DF560DD-4D9C-4A15-9925-2D248BE70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F3E5E9F-BA83-430D-8231-79A94CCC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C91-278D-41CC-AF6B-4C26AD9DC54B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4876879-2888-4678-BAA5-1B2C6750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52BD12-5396-44AD-B510-BF593B9F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B658-59D6-4023-BDAB-2E33B2C0D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04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BB35550-B305-43F5-BBEF-D72F69C9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985C881-A0BC-4DDD-9585-D6F5DF299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DD6C459-8DB5-476D-A5EB-2E8052C5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C91-278D-41CC-AF6B-4C26AD9DC54B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036D393-D0B4-48C5-AA0F-69A9C9BC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6806261-FB73-45AD-826F-74787E64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B658-59D6-4023-BDAB-2E33B2C0D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73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F2133E-52E7-481F-A047-32F0F623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5124465-7002-4D39-8B00-724D151FD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DA01534-BAE3-4F07-BB8F-8816ABF26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A9D256A-E888-4EBE-9370-348E68B8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C91-278D-41CC-AF6B-4C26AD9DC54B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892934D-0E5D-4289-98E9-792A304D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27BA005-BAF1-4891-8757-1B54ED81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B658-59D6-4023-BDAB-2E33B2C0D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8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3DCEADF-212A-4EB7-8EC0-96ADA630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A3B38AC-7AEB-447D-B40C-BF7E21D0D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D39BC685-95CB-4A43-8038-E5340E90A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5C4C2C02-C28E-471B-92AE-70C434C95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152CD8C5-2007-4CCB-867F-96E927040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C9993889-E7AF-4B3B-A052-5C1703DF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C91-278D-41CC-AF6B-4C26AD9DC54B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493A43AF-3EB5-4E33-BEEB-6DD2141E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0D7E2793-B72F-4F3A-B732-8B25D426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B658-59D6-4023-BDAB-2E33B2C0D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46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A312AC6-B653-4EBB-AEA4-DA21E2CC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B32052D-2A4F-4B79-AB73-CD907122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C91-278D-41CC-AF6B-4C26AD9DC54B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028BE17-0031-4B0C-926E-F77DC393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038E3EC1-B444-42CE-A1BE-245082EC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B658-59D6-4023-BDAB-2E33B2C0D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20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5B404BD3-5D58-427E-B9AF-FB90E5809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C91-278D-41CC-AF6B-4C26AD9DC54B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1551D9AB-1F78-4424-8E38-E711AC26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78BFD47-88DD-4DE1-AA8C-1D86D604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B658-59D6-4023-BDAB-2E33B2C0D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89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EC2634-91B7-4D2B-8345-8736EF79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55056A8-61AA-4985-B03F-57D699530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78088C5C-B138-444F-BD14-7B084ECD7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D0EC7D2-BD0F-415B-ACFD-86050903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C91-278D-41CC-AF6B-4C26AD9DC54B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E4174F0-A421-48E0-BC67-3662B689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BD8EE3E-72C4-465A-8322-9FEED89F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B658-59D6-4023-BDAB-2E33B2C0D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01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F7C16EC-F5D6-4EDD-9EE0-AB78D0619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3A7B2BF8-1D22-4896-8EEA-94CF1D4CF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946071E-0A6A-4A86-A387-0C78D23E0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A437EBE-5187-4801-958B-4051431E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1C91-278D-41CC-AF6B-4C26AD9DC54B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3FC5E13-892E-48B5-A79D-25A921B5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FEC5043-8770-43C4-997A-3E970986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B658-59D6-4023-BDAB-2E33B2C0D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65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C61B6AFB-EA00-4FFF-95F3-415FBB7B4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3F96FDB-055A-4D7E-BDEF-8530956D1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137A83C-895A-433E-91AE-C81505748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E1C91-278D-41CC-AF6B-4C26AD9DC54B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5E3414C-D7EC-41CD-BB00-18F16F160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7447099-DE07-4704-B717-6E0A4AA8B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BB658-59D6-4023-BDAB-2E33B2C0D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51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2746ACF-6BBA-459A-A238-396F5CAEB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II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FB72CD0-A23F-4C70-A437-1773E7C84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35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4DDAE9E-B8C7-4F56-AD54-C51385938FD4}"/>
              </a:ext>
            </a:extLst>
          </p:cNvPr>
          <p:cNvSpPr txBox="1"/>
          <p:nvPr/>
        </p:nvSpPr>
        <p:spPr>
          <a:xfrm>
            <a:off x="2156179" y="1018528"/>
            <a:ext cx="826346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(int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m,int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k);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//void fun(int </a:t>
            </a:r>
            <a:r>
              <a:rPr lang="en-US" altLang="zh-CN" sz="2400" b="0" i="0" u="none" strike="noStrike" baseline="0" dirty="0" err="1">
                <a:solidFill>
                  <a:srgbClr val="AB5500"/>
                </a:solidFill>
                <a:latin typeface="Consolas" panose="020B0609020204030204" pitchFamily="49" charset="0"/>
              </a:rPr>
              <a:t>m,int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 k)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aa[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for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;m;i++)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aa[i]=m/k; </a:t>
            </a:r>
            <a:r>
              <a:rPr lang="nn-NO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//aa[i]=m % k;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m/=k;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for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(;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i;i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‐‐)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"%</a:t>
            </a:r>
            <a:r>
              <a:rPr lang="en-US" altLang="zh-CN" sz="2400" b="0" i="0" u="none" strike="noStrike" baseline="0" dirty="0" err="1">
                <a:solidFill>
                  <a:srgbClr val="AB1111"/>
                </a:solidFill>
                <a:latin typeface="Consolas" panose="020B0609020204030204" pitchFamily="49" charset="0"/>
              </a:rPr>
              <a:t>d"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,aa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]);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2400" b="0" i="0" u="none" strike="noStrike" baseline="0" dirty="0" err="1">
                <a:solidFill>
                  <a:srgbClr val="AB55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("%</a:t>
            </a:r>
            <a:r>
              <a:rPr lang="en-US" altLang="zh-CN" sz="2400" b="0" i="0" u="none" strike="noStrike" baseline="0" dirty="0" err="1">
                <a:solidFill>
                  <a:srgbClr val="AB5500"/>
                </a:solidFill>
                <a:latin typeface="Consolas" panose="020B0609020204030204" pitchFamily="49" charset="0"/>
              </a:rPr>
              <a:t>d",aa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[i‐1]);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101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1375FD-932E-44D4-B32A-D8BFA73D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18977B-2A74-46CB-B459-9368E3FBD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找出一个大于给定数</a:t>
            </a:r>
            <a:r>
              <a:rPr lang="en-US" altLang="zh-CN" dirty="0"/>
              <a:t>m</a:t>
            </a:r>
            <a:r>
              <a:rPr lang="zh-CN" altLang="en-US" dirty="0"/>
              <a:t>且紧随其后的素数</a:t>
            </a:r>
          </a:p>
        </p:txBody>
      </p:sp>
    </p:spTree>
    <p:extLst>
      <p:ext uri="{BB962C8B-B14F-4D97-AF65-F5344CB8AC3E}">
        <p14:creationId xmlns:p14="http://schemas.microsoft.com/office/powerpoint/2010/main" val="968961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2998532-0926-4BE1-8689-CE934F31AE43}"/>
              </a:ext>
            </a:extLst>
          </p:cNvPr>
          <p:cNvSpPr txBox="1"/>
          <p:nvPr/>
        </p:nvSpPr>
        <p:spPr>
          <a:xfrm>
            <a:off x="2709333" y="1207406"/>
            <a:ext cx="697653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 int m)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i,k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for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=m+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;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</a:p>
          <a:p>
            <a:pPr algn="l"/>
            <a:r>
              <a:rPr lang="nn-NO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for 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(k=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;k&lt;i;k++)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 if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i%k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altLang="zh-CN" sz="2400" b="0" i="0" u="none" strike="noStrike" baseline="0" dirty="0">
              <a:solidFill>
                <a:srgbClr val="AB55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    break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if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(k&lt;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2400" b="0" i="0" u="none" strike="noStrike" baseline="0" dirty="0">
              <a:solidFill>
                <a:srgbClr val="AB55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return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487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2998532-0926-4BE1-8689-CE934F31AE43}"/>
              </a:ext>
            </a:extLst>
          </p:cNvPr>
          <p:cNvSpPr txBox="1"/>
          <p:nvPr/>
        </p:nvSpPr>
        <p:spPr>
          <a:xfrm>
            <a:off x="2709333" y="1207406"/>
            <a:ext cx="697653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 int m)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i,k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for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=m+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;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</a:p>
          <a:p>
            <a:pPr algn="l"/>
            <a:r>
              <a:rPr lang="nn-NO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for 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(k=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;k&lt;i;k++)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 if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i%k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//if (</a:t>
            </a:r>
            <a:r>
              <a:rPr lang="en-US" altLang="zh-CN" sz="2400" b="0" i="0" u="none" strike="noStrike" baseline="0" dirty="0" err="1">
                <a:solidFill>
                  <a:srgbClr val="AB55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 % k == 0)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    break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if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(k&lt;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//if (k==</a:t>
            </a:r>
            <a:r>
              <a:rPr lang="en-US" altLang="zh-CN" sz="2400" b="0" i="0" u="none" strike="noStrike" baseline="0" dirty="0" err="1">
                <a:solidFill>
                  <a:srgbClr val="AB55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return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888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9D3AB11-A18E-4381-8FED-C7BACE480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D2DBF8A-0051-454A-A0C6-4522242A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数列整数不重复，删除数列中等于</a:t>
            </a:r>
            <a:r>
              <a:rPr lang="en-US" altLang="zh-CN" dirty="0"/>
              <a:t>x</a:t>
            </a:r>
            <a:r>
              <a:rPr lang="zh-CN" altLang="en-US" dirty="0"/>
              <a:t>的元素，数列大小为</a:t>
            </a:r>
            <a:r>
              <a:rPr lang="en-US" altLang="zh-CN" dirty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49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71AFB30-1C26-46E7-9756-9ABEBF29DD0F}"/>
              </a:ext>
            </a:extLst>
          </p:cNvPr>
          <p:cNvSpPr txBox="1"/>
          <p:nvPr/>
        </p:nvSpPr>
        <p:spPr>
          <a:xfrm>
            <a:off x="2957688" y="982176"/>
            <a:ext cx="853440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fr-FR" altLang="zh-C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fr-F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(int *a,int n,int x)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p=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,i;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a[n]=x;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while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 x!=a[p] 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p=p+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if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(P==n) </a:t>
            </a:r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return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‐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else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{ </a:t>
            </a:r>
          </a:p>
          <a:p>
            <a:pPr algn="l"/>
            <a:r>
              <a:rPr lang="nn-NO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(i=p;i&lt;n‐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;i++)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a[i+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]=a[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endParaRPr lang="en-US" altLang="zh-CN" sz="2400" b="0" i="0" u="none" strike="noStrike" baseline="0" dirty="0">
              <a:solidFill>
                <a:srgbClr val="AB55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return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n‐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3142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71AFB30-1C26-46E7-9756-9ABEBF29DD0F}"/>
              </a:ext>
            </a:extLst>
          </p:cNvPr>
          <p:cNvSpPr txBox="1"/>
          <p:nvPr/>
        </p:nvSpPr>
        <p:spPr>
          <a:xfrm>
            <a:off x="2957688" y="982176"/>
            <a:ext cx="853440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fr-FR" altLang="zh-C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fr-F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(int *a,int n,int x)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p=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,i;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a[n]=x;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while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 x!=a[p] 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p=p+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if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(P==n) </a:t>
            </a:r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return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‐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 if(p==n) return ‐1;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else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{ </a:t>
            </a:r>
          </a:p>
          <a:p>
            <a:pPr algn="l"/>
            <a:r>
              <a:rPr lang="nn-NO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(i=p;i&lt;n‐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;i++)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a[i+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]=a[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//a[</a:t>
            </a:r>
            <a:r>
              <a:rPr lang="en-US" altLang="zh-CN" sz="2400" b="0" i="0" u="none" strike="noStrike" baseline="0" dirty="0" err="1">
                <a:solidFill>
                  <a:srgbClr val="AB55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]=a[i+1];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return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n‐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4000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2F1163-C123-447D-A59A-05BD1633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0A952AC-BC7C-4921-9596-FA699A31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给定偶数，将其分解为两个素数，并将结果返回</a:t>
            </a:r>
          </a:p>
        </p:txBody>
      </p:sp>
    </p:spTree>
    <p:extLst>
      <p:ext uri="{BB962C8B-B14F-4D97-AF65-F5344CB8AC3E}">
        <p14:creationId xmlns:p14="http://schemas.microsoft.com/office/powerpoint/2010/main" val="3541960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E6EE1A4F-D1E0-477D-954E-382E3747F501}"/>
              </a:ext>
            </a:extLst>
          </p:cNvPr>
          <p:cNvSpPr txBox="1"/>
          <p:nvPr/>
        </p:nvSpPr>
        <p:spPr>
          <a:xfrm>
            <a:off x="2370665" y="117693"/>
            <a:ext cx="8477957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(int a, int *b, int *c)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i,j,d,y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for 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3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;i&lt;=a/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;i=i+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y=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altLang="zh-CN" sz="2400" b="0" i="0" u="none" strike="noStrike" baseline="0" dirty="0">
              <a:solidFill>
                <a:srgbClr val="AB55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for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(j=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;j&lt;=sqrt((double)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   if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i%j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y=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if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(y==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d=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‐a; </a:t>
            </a:r>
            <a:endParaRPr lang="en-US" altLang="zh-CN" sz="2400" b="0" i="0" u="none" strike="noStrike" baseline="0" dirty="0">
              <a:solidFill>
                <a:srgbClr val="AB55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    for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(j=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;j&lt;=sqrt((double)d );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         if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d%j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y=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    if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(y==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{*b=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*c=d;}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6024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E6EE1A4F-D1E0-477D-954E-382E3747F501}"/>
              </a:ext>
            </a:extLst>
          </p:cNvPr>
          <p:cNvSpPr txBox="1"/>
          <p:nvPr/>
        </p:nvSpPr>
        <p:spPr>
          <a:xfrm>
            <a:off x="2370665" y="117693"/>
            <a:ext cx="8477957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(int a, int *b, int *c)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i,j,d,y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for 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3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;i&lt;=a/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;i=i+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y=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//y=1;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for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(j=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;j&lt;=sqrt((double)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   if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i%j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y=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if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(y==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d=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‐a;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//d=a‐</a:t>
            </a:r>
            <a:r>
              <a:rPr lang="en-US" altLang="zh-CN" sz="2400" b="0" i="0" u="none" strike="noStrike" baseline="0" dirty="0" err="1">
                <a:solidFill>
                  <a:srgbClr val="AB55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    for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(j=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;j&lt;=sqrt((double)d );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         if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d%j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y=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    if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(y==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{*b=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*c=d;}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663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CFB4646-39C8-4023-84F5-912B5040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程序修改题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0409229-E0C3-45D2-A565-7E1884880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读入一行英文，将每个单词首字母改为大写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I am a student</a:t>
            </a:r>
          </a:p>
          <a:p>
            <a:pPr marL="0" indent="0">
              <a:buNone/>
            </a:pPr>
            <a:r>
              <a:rPr lang="en-US" altLang="zh-CN" dirty="0"/>
              <a:t> I Am A Student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10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85ACB06-B9C0-4ABA-96CA-4E06D89B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57B90FD-2B99-4F54-BA34-68EB0CF90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用二分法求方程的根，要求误差不超过</a:t>
            </a:r>
            <a:r>
              <a:rPr lang="en-US" altLang="zh-CN" dirty="0"/>
              <a:t>0.001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383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E74749B-0FCD-4390-9171-786490F10829}"/>
              </a:ext>
            </a:extLst>
          </p:cNvPr>
          <p:cNvSpPr txBox="1"/>
          <p:nvPr/>
        </p:nvSpPr>
        <p:spPr>
          <a:xfrm>
            <a:off x="2020711" y="1166842"/>
            <a:ext cx="901982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double </a:t>
            </a:r>
            <a:r>
              <a:rPr lang="fr-FR" altLang="zh-C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fr-F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 double m, double n)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int r; </a:t>
            </a:r>
            <a:endParaRPr lang="en-US" altLang="zh-CN" sz="2400" b="0" i="0" u="none" strike="noStrike" baseline="0" dirty="0">
              <a:solidFill>
                <a:srgbClr val="AB55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r=(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m+n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)/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while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(fabs(n‐m)&lt;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0.001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  </a:t>
            </a:r>
            <a:endParaRPr lang="en-US" altLang="zh-CN" sz="2400" b="0" i="0" u="none" strike="noStrike" baseline="0" dirty="0">
              <a:solidFill>
                <a:srgbClr val="AB5500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</a:p>
          <a:p>
            <a:pPr algn="l"/>
            <a:r>
              <a:rPr lang="pt-B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if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(funx(r)*funx(n)&lt;</a:t>
            </a:r>
            <a:r>
              <a:rPr lang="pt-BR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algn="l"/>
            <a:r>
              <a:rPr lang="pt-B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m=r;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else </a:t>
            </a:r>
          </a:p>
          <a:p>
            <a:pPr algn="l"/>
            <a:r>
              <a:rPr lang="en-US" altLang="zh-CN" sz="2400" dirty="0">
                <a:solidFill>
                  <a:srgbClr val="770089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n=r;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r=(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m+n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)/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return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r;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9729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E74749B-0FCD-4390-9171-786490F10829}"/>
              </a:ext>
            </a:extLst>
          </p:cNvPr>
          <p:cNvSpPr txBox="1"/>
          <p:nvPr/>
        </p:nvSpPr>
        <p:spPr>
          <a:xfrm>
            <a:off x="2020711" y="1166842"/>
            <a:ext cx="901982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double </a:t>
            </a:r>
            <a:r>
              <a:rPr lang="fr-FR" altLang="zh-C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fr-F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 double m, double n)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int r;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//double r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r=(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m+n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)/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while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(fabs(n‐m)&lt;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0.001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 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//while(fabs(n‐m)&gt;0.001)</a:t>
            </a:r>
          </a:p>
          <a:p>
            <a:pPr algn="l"/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</a:p>
          <a:p>
            <a:pPr algn="l"/>
            <a:r>
              <a:rPr lang="pt-B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if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(funx(r)*funx(n)&lt;</a:t>
            </a:r>
            <a:r>
              <a:rPr lang="pt-BR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algn="l"/>
            <a:r>
              <a:rPr lang="pt-B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m=r;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else </a:t>
            </a:r>
          </a:p>
          <a:p>
            <a:pPr algn="l"/>
            <a:r>
              <a:rPr lang="en-US" altLang="zh-CN" sz="2400" dirty="0">
                <a:solidFill>
                  <a:srgbClr val="770089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n=r;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r=(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m+n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)/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return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r;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2873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AEA9CF6-7F88-4A54-97C9-75655052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E15FEF2-AC79-4CCD-BC02-32A1106A7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1 2 3 4 </a:t>
            </a:r>
            <a:r>
              <a:rPr lang="zh-CN" altLang="en-US" dirty="0"/>
              <a:t>构造如下矩阵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4 1 2 3</a:t>
            </a:r>
          </a:p>
          <a:p>
            <a:pPr marL="0" indent="0">
              <a:buNone/>
            </a:pPr>
            <a:r>
              <a:rPr lang="en-US" altLang="zh-CN" dirty="0"/>
              <a:t>  3 4 1 2</a:t>
            </a:r>
          </a:p>
          <a:p>
            <a:pPr marL="0" indent="0">
              <a:buNone/>
            </a:pPr>
            <a:r>
              <a:rPr lang="en-US" altLang="zh-CN" dirty="0"/>
              <a:t>  2 3 4 1</a:t>
            </a:r>
          </a:p>
          <a:p>
            <a:pPr marL="0" indent="0">
              <a:buNone/>
            </a:pPr>
            <a:r>
              <a:rPr lang="en-US" altLang="zh-CN" dirty="0"/>
              <a:t>  1 2 3 4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3956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B4938AE-7B19-4085-9061-353C7FFF3F90}"/>
              </a:ext>
            </a:extLst>
          </p:cNvPr>
          <p:cNvSpPr txBox="1"/>
          <p:nvPr/>
        </p:nvSpPr>
        <p:spPr>
          <a:xfrm>
            <a:off x="2449690" y="243512"/>
            <a:ext cx="75184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(int a) </a:t>
            </a:r>
            <a:endParaRPr lang="en-US" altLang="zh-CN" sz="2400" b="0" i="0" u="none" strike="noStrike" baseline="0" dirty="0">
              <a:solidFill>
                <a:srgbClr val="AB55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I,j,k,m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"Enter 4 number: "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for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;I&lt;M;I++)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"%</a:t>
            </a:r>
            <a:r>
              <a:rPr lang="en-US" altLang="zh-CN" sz="2400" b="0" i="0" u="none" strike="noStrike" baseline="0" dirty="0" err="1">
                <a:solidFill>
                  <a:srgbClr val="AB1111"/>
                </a:solidFill>
                <a:latin typeface="Consolas" panose="020B0609020204030204" pitchFamily="49" charset="0"/>
              </a:rPr>
              <a:t>d"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,&amp;a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[I]);</a:t>
            </a:r>
          </a:p>
          <a:p>
            <a:pPr algn="l"/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printf(</a:t>
            </a:r>
            <a:r>
              <a:rPr lang="pt-BR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"\n\nThe result :\n\n "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for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(I=M;I&gt;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;I‐‐)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k=a[M‐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for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(j=M‐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;j&gt;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;j‐‐)</a:t>
            </a:r>
          </a:p>
          <a:p>
            <a:pPr algn="l"/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a[j]=a[j+</a:t>
            </a:r>
            <a:r>
              <a:rPr lang="pt-BR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endParaRPr lang="pt-BR" altLang="zh-CN" sz="2400" b="0" i="0" u="none" strike="noStrike" baseline="0" dirty="0">
              <a:solidFill>
                <a:srgbClr val="AB55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a[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]=k;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for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(m=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;m&lt;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M;m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"%d "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,a[m]);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"\n "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3520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B4938AE-7B19-4085-9061-353C7FFF3F90}"/>
              </a:ext>
            </a:extLst>
          </p:cNvPr>
          <p:cNvSpPr txBox="1"/>
          <p:nvPr/>
        </p:nvSpPr>
        <p:spPr>
          <a:xfrm>
            <a:off x="2449690" y="243512"/>
            <a:ext cx="75184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(int a)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//void fun(int *a)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I,j,k,m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"Enter 4 number: "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for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;I&lt;M;I++)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"%</a:t>
            </a:r>
            <a:r>
              <a:rPr lang="en-US" altLang="zh-CN" sz="2400" b="0" i="0" u="none" strike="noStrike" baseline="0" dirty="0" err="1">
                <a:solidFill>
                  <a:srgbClr val="AB1111"/>
                </a:solidFill>
                <a:latin typeface="Consolas" panose="020B0609020204030204" pitchFamily="49" charset="0"/>
              </a:rPr>
              <a:t>d"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,&amp;a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[I]);</a:t>
            </a:r>
          </a:p>
          <a:p>
            <a:pPr algn="l"/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printf(</a:t>
            </a:r>
            <a:r>
              <a:rPr lang="pt-BR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"\n\nThe result :\n\n "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for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(I=M;I&gt;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;I‐‐)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k=a[M‐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for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(j=M‐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;j&gt;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;j‐‐)</a:t>
            </a:r>
          </a:p>
          <a:p>
            <a:pPr algn="l"/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a[j]=a[j+</a:t>
            </a:r>
            <a:r>
              <a:rPr lang="pt-BR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pt-BR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//a[j]=a[j‐1];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a[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]=k;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for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(m=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;m&lt;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M;m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"%d "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,a[m]);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"\n "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2751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186249-6E91-402A-AEE7-1DC09D70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16759D0-610C-48B2-A40D-FA82DB0B7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个红球，</a:t>
            </a:r>
            <a:r>
              <a:rPr lang="en-US" altLang="zh-CN" dirty="0"/>
              <a:t>5</a:t>
            </a:r>
            <a:r>
              <a:rPr lang="zh-CN" altLang="en-US" dirty="0"/>
              <a:t>个白球，</a:t>
            </a:r>
            <a:r>
              <a:rPr lang="en-US" altLang="zh-CN" dirty="0"/>
              <a:t>6</a:t>
            </a:r>
            <a:r>
              <a:rPr lang="zh-CN" altLang="en-US" dirty="0"/>
              <a:t>个黑球取</a:t>
            </a:r>
            <a:r>
              <a:rPr lang="en-US" altLang="zh-CN" dirty="0"/>
              <a:t>8</a:t>
            </a:r>
            <a:r>
              <a:rPr lang="zh-CN" altLang="en-US" dirty="0"/>
              <a:t>个一组进行输出。可以没有黑球，但必要有红球和白球。组合数作为返回值返回。</a:t>
            </a:r>
          </a:p>
        </p:txBody>
      </p:sp>
    </p:spTree>
    <p:extLst>
      <p:ext uri="{BB962C8B-B14F-4D97-AF65-F5344CB8AC3E}">
        <p14:creationId xmlns:p14="http://schemas.microsoft.com/office/powerpoint/2010/main" val="3074440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EFB33C4-1132-41AE-B0D4-80FA2A91EC8F}"/>
              </a:ext>
            </a:extLst>
          </p:cNvPr>
          <p:cNvSpPr txBox="1"/>
          <p:nvPr/>
        </p:nvSpPr>
        <p:spPr>
          <a:xfrm>
            <a:off x="1501421" y="213689"/>
            <a:ext cx="1027288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nn-NO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i,j,k,sum=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printf(</a:t>
            </a:r>
            <a:r>
              <a:rPr lang="pt-BR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"\nThe result :\n\n "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for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;i&lt;=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;i++) </a:t>
            </a:r>
            <a:endParaRPr lang="en-US" altLang="zh-CN" sz="2400" b="0" i="0" u="none" strike="noStrike" baseline="0" dirty="0">
              <a:solidFill>
                <a:srgbClr val="AB55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(j=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;j&lt;=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;j++)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k=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‐i‐j;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   if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(k&gt;=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&amp;&amp;k&lt;=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altLang="zh-CN" sz="2400" b="0" i="0" u="none" strike="noStrike" baseline="0" dirty="0">
              <a:solidFill>
                <a:srgbClr val="AB55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sum=sum+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"red:%4d white:%4dblack:%4d\n "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i,j,k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return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sum;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5459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EFB33C4-1132-41AE-B0D4-80FA2A91EC8F}"/>
              </a:ext>
            </a:extLst>
          </p:cNvPr>
          <p:cNvSpPr txBox="1"/>
          <p:nvPr/>
        </p:nvSpPr>
        <p:spPr>
          <a:xfrm>
            <a:off x="1501421" y="213689"/>
            <a:ext cx="1027288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nn-NO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i,j,k,sum=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printf(</a:t>
            </a:r>
            <a:r>
              <a:rPr lang="pt-BR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"\nThe result :\n\n "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for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;i&lt;=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;i++)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//for(</a:t>
            </a:r>
            <a:r>
              <a:rPr lang="en-US" altLang="zh-CN" sz="2400" b="0" i="0" u="none" strike="noStrike" baseline="0" dirty="0" err="1">
                <a:solidFill>
                  <a:srgbClr val="AB55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=1;i&lt;=3;i++)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(j=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;j&lt;=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;j++)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k=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‐i‐j;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   if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(k&gt;=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&amp;&amp;k&lt;=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//if(k&gt;=0 &amp;&amp; k&lt;=6)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sum=sum+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"red:%4d white:%4dblack:%4d\n "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i,j,k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return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sum;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515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C419D4D-A674-4E35-99CA-3E2D3B9A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4517120-5693-461B-946D-69B2458E4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3</a:t>
            </a:r>
            <a:r>
              <a:rPr lang="zh-CN" altLang="en-US" dirty="0"/>
              <a:t>个数的最小公倍数</a:t>
            </a:r>
          </a:p>
        </p:txBody>
      </p:sp>
    </p:spTree>
    <p:extLst>
      <p:ext uri="{BB962C8B-B14F-4D97-AF65-F5344CB8AC3E}">
        <p14:creationId xmlns:p14="http://schemas.microsoft.com/office/powerpoint/2010/main" val="79013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BD2EC3C5-DACC-498D-BCA6-D8A8E1A029B4}"/>
              </a:ext>
            </a:extLst>
          </p:cNvPr>
          <p:cNvSpPr txBox="1"/>
          <p:nvPr/>
        </p:nvSpPr>
        <p:spPr>
          <a:xfrm>
            <a:off x="2003777" y="117693"/>
            <a:ext cx="818444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24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upfst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(char p) 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int k=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for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 ;*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p;p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if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(k)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if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(*p==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' ‘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k=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else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if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(*p!=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' ‘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k=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*p=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toupper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(*p);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401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D92B4EB-9E4A-45B8-B1F0-F03E38C4D035}"/>
              </a:ext>
            </a:extLst>
          </p:cNvPr>
          <p:cNvSpPr txBox="1"/>
          <p:nvPr/>
        </p:nvSpPr>
        <p:spPr>
          <a:xfrm>
            <a:off x="1670756" y="612844"/>
            <a:ext cx="909884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fun(int x, y, z )</a:t>
            </a:r>
            <a:endParaRPr lang="en-US" altLang="zh-CN" sz="2400" b="0" i="0" u="none" strike="noStrike" baseline="0" dirty="0">
              <a:solidFill>
                <a:srgbClr val="AB55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j,t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,n ,m;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j = 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t=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j%x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m=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j%y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n=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j%z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while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(t!=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||m!=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||n!=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j = j+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t=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j%x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m=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j%y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n=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j%z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return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400" b="0" i="0" u="none" strike="noStrike" baseline="0" dirty="0">
              <a:solidFill>
                <a:srgbClr val="AB55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3621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D92B4EB-9E4A-45B8-B1F0-F03E38C4D035}"/>
              </a:ext>
            </a:extLst>
          </p:cNvPr>
          <p:cNvSpPr txBox="1"/>
          <p:nvPr/>
        </p:nvSpPr>
        <p:spPr>
          <a:xfrm>
            <a:off x="1670756" y="612844"/>
            <a:ext cx="909884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fun(int x, y, z )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//int fun(int x, int y, int z 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j,t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,n ,m;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j = 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t=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j%x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m=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j%y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n=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j%z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while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(t!=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||m!=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||n!=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j = j+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t=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j%x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m=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j%y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n=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j%z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return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//return j;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1877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674666D-98D2-4FE8-AC49-0A6240EB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1FC1FF8-0162-4994-BFD7-C03E5D96F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折半查找</a:t>
            </a:r>
          </a:p>
        </p:txBody>
      </p:sp>
    </p:spTree>
    <p:extLst>
      <p:ext uri="{BB962C8B-B14F-4D97-AF65-F5344CB8AC3E}">
        <p14:creationId xmlns:p14="http://schemas.microsoft.com/office/powerpoint/2010/main" val="2374795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EA42CAA-07DC-4B6C-85FD-79A39EB4CBB3}"/>
              </a:ext>
            </a:extLst>
          </p:cNvPr>
          <p:cNvSpPr txBox="1"/>
          <p:nvPr/>
        </p:nvSpPr>
        <p:spPr>
          <a:xfrm>
            <a:off x="1659468" y="882219"/>
            <a:ext cx="936977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(int a[], int m ) </a:t>
            </a:r>
            <a:endParaRPr lang="en-US" altLang="zh-CN" sz="2400" b="0" i="0" u="none" strike="noStrike" baseline="0" dirty="0">
              <a:solidFill>
                <a:srgbClr val="AB55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low=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,high=N‐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,mid;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while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(low&lt;=high)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mid=(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low+high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)/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(m&lt;a[mid])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high=mid‐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else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If(m &gt; a[mid]) </a:t>
            </a:r>
            <a:endParaRPr lang="en-US" altLang="zh-CN" sz="2400" b="0" i="0" u="none" strike="noStrike" baseline="0" dirty="0">
              <a:solidFill>
                <a:srgbClr val="AB55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low=mid+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else return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(mid);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(‐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1671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EA42CAA-07DC-4B6C-85FD-79A39EB4CBB3}"/>
              </a:ext>
            </a:extLst>
          </p:cNvPr>
          <p:cNvSpPr txBox="1"/>
          <p:nvPr/>
        </p:nvSpPr>
        <p:spPr>
          <a:xfrm>
            <a:off x="1659468" y="882219"/>
            <a:ext cx="936977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(int a[], int m )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//int fun(int a[], int m 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low=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,high=N‐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,mid;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while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(low&lt;=high)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mid=(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low+high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)/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(m&lt;a[mid])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high=mid‐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else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If(m &gt; a[mid])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 else if(m &gt; a[mid])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low=mid+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else return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(mid);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(‐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6464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6B6436D-1251-4CE4-A09E-387C9B1B3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F750846-E846-40D5-A1D1-8084FE294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递归计算</a:t>
            </a:r>
            <a:r>
              <a:rPr lang="en-US" altLang="zh-CN" dirty="0"/>
              <a:t>a</a:t>
            </a:r>
            <a:r>
              <a:rPr lang="zh-CN" altLang="en-US" dirty="0"/>
              <a:t>的平方根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x1=1/2*(x0+a/x0)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335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EA79AA0C-E887-4110-B942-DBF738F7436E}"/>
              </a:ext>
            </a:extLst>
          </p:cNvPr>
          <p:cNvSpPr txBox="1"/>
          <p:nvPr/>
        </p:nvSpPr>
        <p:spPr>
          <a:xfrm>
            <a:off x="1343377" y="1524885"/>
            <a:ext cx="1027288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fun(double a, dounle x0) </a:t>
            </a:r>
            <a:endParaRPr lang="fr-FR" altLang="zh-CN" sz="2400" b="0" i="0" u="none" strike="noStrike" baseline="0" dirty="0">
              <a:solidFill>
                <a:srgbClr val="AB55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double x1, y;</a:t>
            </a:r>
          </a:p>
          <a:p>
            <a:pPr algn="l"/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x1=(x0+ a/x0)/</a:t>
            </a:r>
            <a:r>
              <a:rPr lang="pt-BR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2.0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if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 fabs(x1‐x0)&lt;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0.00001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altLang="zh-CN" sz="2400" b="0" i="0" u="none" strike="noStrike" baseline="0" dirty="0">
              <a:solidFill>
                <a:srgbClr val="AB55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y=fun(a,x1);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else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y=x1;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return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y;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0354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EA79AA0C-E887-4110-B942-DBF738F7436E}"/>
              </a:ext>
            </a:extLst>
          </p:cNvPr>
          <p:cNvSpPr txBox="1"/>
          <p:nvPr/>
        </p:nvSpPr>
        <p:spPr>
          <a:xfrm>
            <a:off x="1343377" y="1524885"/>
            <a:ext cx="1027288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fun(double a, dounle x0) </a:t>
            </a:r>
            <a:r>
              <a:rPr lang="fr-FR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//double fun(double a, dounle x0)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double x1, y;</a:t>
            </a:r>
          </a:p>
          <a:p>
            <a:pPr algn="l"/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x1=(x0+ a/x0)/</a:t>
            </a:r>
            <a:r>
              <a:rPr lang="pt-BR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2.0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if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 fabs(x1‐x0)&lt;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0.00001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//if( fabs(x1‐x0) &gt;= 0.00001 )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y=fun(a,x1);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else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y=x1;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return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y;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7256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C125125-A3B0-4DF6-98C9-F71AE45B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A273B51-777A-4CA9-A327-2C9A3FAF2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判断输入一个正整数能否写成一组连续正整数之和如</a:t>
            </a:r>
            <a:endParaRPr lang="en-US" altLang="zh-CN" dirty="0"/>
          </a:p>
          <a:p>
            <a:r>
              <a:rPr lang="en-US" altLang="zh-CN" dirty="0"/>
              <a:t>100=9+10+11+…+14+15+16</a:t>
            </a:r>
          </a:p>
          <a:p>
            <a:r>
              <a:rPr lang="en-US" altLang="zh-CN" dirty="0"/>
              <a:t>100=18+19+20+…+22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7229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698DEEAE-0637-4A0A-83A2-ED2E2EDECC16}"/>
              </a:ext>
            </a:extLst>
          </p:cNvPr>
          <p:cNvSpPr txBox="1"/>
          <p:nvPr/>
        </p:nvSpPr>
        <p:spPr>
          <a:xfrm>
            <a:off x="1072444" y="0"/>
            <a:ext cx="8082844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 int n 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j, b, c, m, flag=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for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(b=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b&lt;=n/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b++)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n = m; </a:t>
            </a:r>
            <a:endParaRPr lang="en-US" altLang="zh-CN" sz="2400" b="0" i="0" u="none" strike="noStrike" baseline="0" dirty="0">
              <a:solidFill>
                <a:srgbClr val="AB55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c = b;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while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(m !=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&amp;&amp; m&gt;=c)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m = m ‐ c;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endParaRPr lang="en-US" altLang="zh-CN" sz="2400" b="0" i="0" u="none" strike="noStrike" baseline="0" dirty="0">
              <a:solidFill>
                <a:srgbClr val="AB55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if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 m!=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"%d="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 for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(j=b; j&lt;c‐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"%d+"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j );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"%d\n"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j);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flag=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DF413A1-ADD8-40DC-AF3E-C7793DBDE322}"/>
              </a:ext>
            </a:extLst>
          </p:cNvPr>
          <p:cNvSpPr txBox="1"/>
          <p:nvPr/>
        </p:nvSpPr>
        <p:spPr>
          <a:xfrm>
            <a:off x="7439378" y="61642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(flag==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0" i="0" u="none" strike="noStrike" baseline="0" dirty="0">
                <a:solidFill>
                  <a:srgbClr val="AB111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不能分解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\n"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360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BD2EC3C5-DACC-498D-BCA6-D8A8E1A029B4}"/>
              </a:ext>
            </a:extLst>
          </p:cNvPr>
          <p:cNvSpPr txBox="1"/>
          <p:nvPr/>
        </p:nvSpPr>
        <p:spPr>
          <a:xfrm>
            <a:off x="2003777" y="117693"/>
            <a:ext cx="818444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24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upfst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(char p)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//void </a:t>
            </a:r>
            <a:r>
              <a:rPr lang="en-US" altLang="zh-CN" sz="2400" b="0" i="0" u="none" strike="noStrike" baseline="0" dirty="0" err="1">
                <a:solidFill>
                  <a:srgbClr val="AB5500"/>
                </a:solidFill>
                <a:latin typeface="Consolas" panose="020B0609020204030204" pitchFamily="49" charset="0"/>
              </a:rPr>
              <a:t>upfst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(char *p)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int k=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for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 ;*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p;p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if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(k)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if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(*p==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' ‘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k=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else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if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(*p!=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' ‘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k=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*p=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toupper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(*p);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461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698DEEAE-0637-4A0A-83A2-ED2E2EDECC16}"/>
              </a:ext>
            </a:extLst>
          </p:cNvPr>
          <p:cNvSpPr txBox="1"/>
          <p:nvPr/>
        </p:nvSpPr>
        <p:spPr>
          <a:xfrm>
            <a:off x="1072444" y="0"/>
            <a:ext cx="8082844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 int n 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j, b, c, m, flag=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for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(b=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b&lt;=n/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b++)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n = m;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//m = n;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c = b;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while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(m !=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&amp;&amp; m&gt;=c)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m = m ‐ c;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//m = m ‐ c; </a:t>
            </a:r>
            <a:r>
              <a:rPr lang="en-US" altLang="zh-CN" sz="2400" b="0" i="0" u="none" strike="noStrike" baseline="0" dirty="0" err="1">
                <a:solidFill>
                  <a:srgbClr val="AB5500"/>
                </a:solidFill>
                <a:latin typeface="Consolas" panose="020B0609020204030204" pitchFamily="49" charset="0"/>
              </a:rPr>
              <a:t>c++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if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 m!=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//if ( m==0)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{ 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"%d="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 for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(j=b; j&lt;c‐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"%d+"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j );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"%d\n"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j);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flag=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DF413A1-ADD8-40DC-AF3E-C7793DBDE322}"/>
              </a:ext>
            </a:extLst>
          </p:cNvPr>
          <p:cNvSpPr txBox="1"/>
          <p:nvPr/>
        </p:nvSpPr>
        <p:spPr>
          <a:xfrm>
            <a:off x="7439378" y="61642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(flag==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0" i="0" u="none" strike="noStrike" baseline="0" dirty="0">
                <a:solidFill>
                  <a:srgbClr val="AB111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不能分解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\n"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622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AE34728-DF1D-4049-8364-64EB0066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022E79C-ADD3-4805-AC02-EB69BAA94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统计字符串中元音的个数（</a:t>
            </a:r>
            <a:r>
              <a:rPr lang="en-US" altLang="zh-CN" dirty="0" err="1"/>
              <a:t>aeiou</a:t>
            </a:r>
            <a:r>
              <a:rPr lang="zh-CN" altLang="en-US" dirty="0"/>
              <a:t>），字母不区分大小写</a:t>
            </a:r>
          </a:p>
        </p:txBody>
      </p:sp>
    </p:spTree>
    <p:extLst>
      <p:ext uri="{BB962C8B-B14F-4D97-AF65-F5344CB8AC3E}">
        <p14:creationId xmlns:p14="http://schemas.microsoft.com/office/powerpoint/2010/main" val="25757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74DAE75-C3E6-4B0B-A83C-B7B2AA8A00D5}"/>
              </a:ext>
            </a:extLst>
          </p:cNvPr>
          <p:cNvSpPr txBox="1"/>
          <p:nvPr/>
        </p:nvSpPr>
        <p:spPr>
          <a:xfrm>
            <a:off x="1371600" y="0"/>
            <a:ext cx="9939867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fun(char *s, int num[</a:t>
            </a:r>
            <a:r>
              <a:rPr lang="pt-BR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5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pt-BR" altLang="zh-CN" sz="2400" b="0" i="0" u="none" strike="noStrike" baseline="0" dirty="0">
              <a:solidFill>
                <a:srgbClr val="AB55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k,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for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(k=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;k&lt;i;k++)</a:t>
            </a:r>
          </a:p>
          <a:p>
            <a:pPr algn="l"/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num[i]=</a:t>
            </a:r>
            <a:r>
              <a:rPr lang="pt-BR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pt-BR" altLang="zh-CN" sz="2400" b="0" i="0" u="none" strike="noStrike" baseline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altLang="zh-CN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zh-CN" sz="240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altLang="zh-CN" sz="2400" b="0" i="0" u="none" strike="noStrike" baseline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(;*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s;s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algn="l"/>
            <a:r>
              <a:rPr lang="en-US" altLang="zh-CN" sz="2400" dirty="0">
                <a:solidFill>
                  <a:srgbClr val="9A9A9A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=‐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switch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(s) </a:t>
            </a:r>
            <a:endParaRPr lang="en-US" altLang="zh-CN" sz="2400" b="0" i="0" u="none" strike="noStrike" baseline="0" dirty="0">
              <a:solidFill>
                <a:srgbClr val="AB55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case 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0" i="0" u="none" strike="noStrike" baseline="0" dirty="0" err="1">
                <a:solidFill>
                  <a:srgbClr val="770089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2400" b="0" i="0" u="none" strike="noStrike" baseline="0" dirty="0" err="1">
                <a:solidFill>
                  <a:srgbClr val="AB1111"/>
                </a:solidFill>
                <a:latin typeface="Consolas" panose="020B0609020204030204" pitchFamily="49" charset="0"/>
              </a:rPr>
              <a:t>'A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:{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  case 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'e'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case 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'E'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:{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  case 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0" i="0" u="none" strike="noStrike" baseline="0" dirty="0" err="1">
                <a:solidFill>
                  <a:srgbClr val="AB111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case 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'I'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:{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  case 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'o'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case 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'O'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:{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  case 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'u'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case 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'U'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:{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num[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]++;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01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74DAE75-C3E6-4B0B-A83C-B7B2AA8A00D5}"/>
              </a:ext>
            </a:extLst>
          </p:cNvPr>
          <p:cNvSpPr txBox="1"/>
          <p:nvPr/>
        </p:nvSpPr>
        <p:spPr>
          <a:xfrm>
            <a:off x="1371600" y="0"/>
            <a:ext cx="9939867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fun(char *s, int num[</a:t>
            </a:r>
            <a:r>
              <a:rPr lang="pt-BR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5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pt-BR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//void fun(char *s, int num[5])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k,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for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(k=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;k&lt;i;k++)</a:t>
            </a:r>
          </a:p>
          <a:p>
            <a:pPr algn="l"/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num[i]=</a:t>
            </a:r>
            <a:r>
              <a:rPr lang="pt-BR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//num[k]=0;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for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(;*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s;s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algn="l"/>
            <a:r>
              <a:rPr lang="en-US" altLang="zh-CN" sz="2400" dirty="0">
                <a:solidFill>
                  <a:srgbClr val="9A9A9A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=‐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switch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(s)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//switch(*s)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case 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0" i="0" u="none" strike="noStrike" baseline="0" dirty="0" err="1">
                <a:solidFill>
                  <a:srgbClr val="770089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2400" b="0" i="0" u="none" strike="noStrike" baseline="0" dirty="0" err="1">
                <a:solidFill>
                  <a:srgbClr val="AB1111"/>
                </a:solidFill>
                <a:latin typeface="Consolas" panose="020B0609020204030204" pitchFamily="49" charset="0"/>
              </a:rPr>
              <a:t>'A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:{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  case 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'e'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case 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'E'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:{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  case 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0" i="0" u="none" strike="noStrike" baseline="0" dirty="0" err="1">
                <a:solidFill>
                  <a:srgbClr val="AB111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case 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'I'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:{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  case 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'o'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case 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'O'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:{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  case 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'u'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case 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'U'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:{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num[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]++;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478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F84897C-2A2D-4DD1-840D-6DF957AC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5DB9A3D-1177-4FC4-9675-05B9DB0ED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将十进制正整数</a:t>
            </a:r>
            <a:r>
              <a:rPr lang="en-US" altLang="zh-CN" dirty="0"/>
              <a:t>m</a:t>
            </a:r>
            <a:r>
              <a:rPr lang="zh-CN" altLang="en-US" dirty="0"/>
              <a:t>转化为</a:t>
            </a:r>
            <a:r>
              <a:rPr lang="en-US" altLang="zh-CN" dirty="0"/>
              <a:t>k</a:t>
            </a:r>
            <a:r>
              <a:rPr lang="zh-CN" altLang="en-US" dirty="0"/>
              <a:t>进制数</a:t>
            </a:r>
          </a:p>
        </p:txBody>
      </p:sp>
    </p:spTree>
    <p:extLst>
      <p:ext uri="{BB962C8B-B14F-4D97-AF65-F5344CB8AC3E}">
        <p14:creationId xmlns:p14="http://schemas.microsoft.com/office/powerpoint/2010/main" val="85200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4DDAE9E-B8C7-4F56-AD54-C51385938FD4}"/>
              </a:ext>
            </a:extLst>
          </p:cNvPr>
          <p:cNvSpPr txBox="1"/>
          <p:nvPr/>
        </p:nvSpPr>
        <p:spPr>
          <a:xfrm>
            <a:off x="2156179" y="1018528"/>
            <a:ext cx="826346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(int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m,int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k); 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aa[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for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;m;i++)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aa[i]=m/k; </a:t>
            </a:r>
          </a:p>
          <a:p>
            <a:pPr algn="l"/>
            <a:r>
              <a:rPr lang="nn-NO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m/=k;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for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(;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i;i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‐‐)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"%</a:t>
            </a:r>
            <a:r>
              <a:rPr lang="en-US" altLang="zh-CN" sz="2400" b="0" i="0" u="none" strike="noStrike" baseline="0" dirty="0" err="1">
                <a:solidFill>
                  <a:srgbClr val="AB1111"/>
                </a:solidFill>
                <a:latin typeface="Consolas" panose="020B0609020204030204" pitchFamily="49" charset="0"/>
              </a:rPr>
              <a:t>d"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,aa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]); </a:t>
            </a:r>
            <a:endParaRPr lang="en-US" altLang="zh-CN" sz="2400" b="0" i="0" u="none" strike="noStrike" baseline="0" dirty="0">
              <a:solidFill>
                <a:srgbClr val="AB55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030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2170</Words>
  <Application>Microsoft Office PowerPoint</Application>
  <PresentationFormat>自定义</PresentationFormat>
  <Paragraphs>428</Paragraphs>
  <Slides>40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主题​​</vt:lpstr>
      <vt:lpstr>习题II</vt:lpstr>
      <vt:lpstr>程序修改题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习题II</dc:title>
  <dc:creator> </dc:creator>
  <cp:lastModifiedBy>PC</cp:lastModifiedBy>
  <cp:revision>57</cp:revision>
  <dcterms:created xsi:type="dcterms:W3CDTF">2020-12-03T00:17:58Z</dcterms:created>
  <dcterms:modified xsi:type="dcterms:W3CDTF">2020-12-03T10:08:58Z</dcterms:modified>
</cp:coreProperties>
</file>