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83" r:id="rId24"/>
    <p:sldId id="284" r:id="rId25"/>
    <p:sldId id="297" r:id="rId26"/>
    <p:sldId id="285" r:id="rId27"/>
    <p:sldId id="277" r:id="rId28"/>
    <p:sldId id="278" r:id="rId29"/>
    <p:sldId id="279" r:id="rId30"/>
    <p:sldId id="280" r:id="rId31"/>
    <p:sldId id="281" r:id="rId32"/>
    <p:sldId id="286" r:id="rId33"/>
    <p:sldId id="287" r:id="rId34"/>
    <p:sldId id="288" r:id="rId35"/>
    <p:sldId id="289" r:id="rId36"/>
    <p:sldId id="291" r:id="rId37"/>
    <p:sldId id="290" r:id="rId38"/>
    <p:sldId id="298" r:id="rId39"/>
    <p:sldId id="292" r:id="rId40"/>
    <p:sldId id="293" r:id="rId41"/>
    <p:sldId id="294" r:id="rId42"/>
    <p:sldId id="295" r:id="rId43"/>
    <p:sldId id="296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2017/4/18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85800" y="1143000"/>
            <a:ext cx="7924800" cy="2439988"/>
          </a:xfrm>
          <a:prstGeom prst="rect">
            <a:avLst/>
          </a:prstGeom>
        </p:spPr>
        <p:txBody>
          <a:bodyPr/>
          <a:lstStyle/>
          <a:p>
            <a:pPr algn="ctr" eaLnBrk="0" fontAlgn="auto" hangingPunct="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</a:t>
            </a: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外部性</a:t>
            </a:r>
            <a:endParaRPr lang="zh-CN" alt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762000" y="3886200"/>
            <a:ext cx="7772400" cy="1200150"/>
          </a:xfrm>
          <a:prstGeom prst="rect">
            <a:avLst/>
          </a:prstGeom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zh-CN" altLang="en-US" sz="2800" b="1" kern="0">
                <a:latin typeface="楷体" pitchFamily="49" charset="-122"/>
                <a:ea typeface="楷体" pitchFamily="49" charset="-122"/>
              </a:rPr>
              <a:t>李苗</a:t>
            </a:r>
            <a:endParaRPr lang="en-US" altLang="zh-CN" sz="2800" b="1" kern="0">
              <a:latin typeface="楷体" pitchFamily="49" charset="-122"/>
              <a:ea typeface="楷体" pitchFamily="49" charset="-122"/>
            </a:endParaRPr>
          </a:p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lang="en-US" altLang="zh-CN" sz="2800" b="1" ker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limiao@sxu.edu.cn</a:t>
            </a:r>
            <a:endParaRPr lang="zh-CN" altLang="en-US" sz="2800" b="1" ker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外部性内在化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3" y="1008063"/>
            <a:ext cx="8313737" cy="5118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外部性内在化：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改变激励，以使人们考虑到自己行为的外部效应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本例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中，对卖者征税$1/每加仑使卖者的成本 = 社会成本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当市场参与者必须支付社会成本时，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        市场均衡= 社会均衡 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（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对买者征税也能达到相同的结果；市场均衡量等于社会最优量）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548680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正外部性的例子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412776"/>
            <a:ext cx="8280151" cy="49959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接种预防传染病的疫苗不仅保护你自己，而且也保护在你之后到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餐厅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或者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工作单位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的人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研究与发展创造出了别人也可以使用的知识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人们上大学提高了教育水平，并减少了犯罪和改善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社会治安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正外部性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9512" y="1124744"/>
            <a:ext cx="8856984" cy="51188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在存在正外部性的情况下，一种物品的</a:t>
            </a:r>
            <a:r>
              <a:rPr kumimoji="0" 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社会价值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包括：</a:t>
            </a:r>
          </a:p>
          <a:p>
            <a:pPr marL="621792" marR="0" lvl="1" indent="-228600" algn="l" defTabSz="914400" rtl="0" eaLnBrk="1" fontAlgn="auto" latinLnBrk="0" hangingPunct="1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私人价值</a:t>
            </a: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对于买者的直接价值</a:t>
            </a:r>
          </a:p>
          <a:p>
            <a:pPr marL="621792" marR="0" lvl="1" indent="-228600" algn="l" defTabSz="914400" rtl="0" eaLnBrk="1" fontAlgn="auto" latinLnBrk="0" hangingPunct="1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外部利益</a:t>
            </a: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正外部性对于旁观者的价值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6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社会最优数量是社会福利最大化：</a:t>
            </a:r>
          </a:p>
          <a:p>
            <a:pPr marL="621792" marR="0" lvl="1" indent="-228600" algn="l" defTabSz="914400" rtl="0" eaLnBrk="1" fontAlgn="auto" latinLnBrk="0" hangingPunct="1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低于社会最优数量，增加一单位物品的社会价值大于它的成本</a:t>
            </a:r>
          </a:p>
          <a:p>
            <a:pPr marL="621792" marR="0" lvl="1" indent="-228600" algn="l" defTabSz="914400" rtl="0" eaLnBrk="1" fontAlgn="auto" latinLnBrk="0" hangingPunct="1">
              <a:lnSpc>
                <a:spcPct val="13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高于社会最优数量，最后一单位物品的成本高于它的社会价值</a:t>
            </a:r>
            <a:endParaRPr kumimoji="0" 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87375" y="319088"/>
            <a:ext cx="8208963" cy="954087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</a:t>
            </a: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1</a:t>
            </a:r>
            <a:r>
              <a:rPr kumimoji="0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正外部性的分析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593725" y="257175"/>
            <a:ext cx="8207375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2"/>
          <p:cNvSpPr>
            <a:spLocks noChangeAspect="1" noChangeArrowheads="1" noTextEdit="1"/>
          </p:cNvSpPr>
          <p:nvPr/>
        </p:nvSpPr>
        <p:spPr bwMode="auto">
          <a:xfrm>
            <a:off x="463550" y="1169988"/>
            <a:ext cx="4860925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92213" y="1520825"/>
            <a:ext cx="3821112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>
              <a:ea typeface="宋体" pitchFamily="2" charset="-122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125538" y="6180138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25538" y="53149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125538" y="44513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1125538" y="35877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1125538" y="27225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125538" y="18716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120650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232727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V="1">
            <a:off x="344805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58152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1376363" y="1268413"/>
            <a:ext cx="2089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500">
                <a:ea typeface="宋体" pitchFamily="2" charset="-122"/>
              </a:rPr>
              <a:t>流感疫苗市场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1206500" y="2725738"/>
            <a:ext cx="3521075" cy="2689225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1206500" y="3479800"/>
            <a:ext cx="3503613" cy="2695575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4668838" y="52911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D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656138" y="3128963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514350" y="1123950"/>
            <a:ext cx="4900613" cy="5568950"/>
            <a:chOff x="0" y="0"/>
            <a:chExt cx="3087" cy="3508"/>
          </a:xfrm>
        </p:grpSpPr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108" y="0"/>
              <a:ext cx="2979" cy="3508"/>
              <a:chOff x="0" y="0"/>
              <a:chExt cx="2979" cy="3508"/>
            </a:xfrm>
          </p:grpSpPr>
          <p:grpSp>
            <p:nvGrpSpPr>
              <p:cNvPr id="26" name="Group 25"/>
              <p:cNvGrpSpPr>
                <a:grpSpLocks/>
              </p:cNvGrpSpPr>
              <p:nvPr/>
            </p:nvGrpSpPr>
            <p:grpSpPr bwMode="auto">
              <a:xfrm>
                <a:off x="328" y="471"/>
                <a:ext cx="2122" cy="2442"/>
                <a:chOff x="0" y="0"/>
                <a:chExt cx="2407" cy="2442"/>
              </a:xfrm>
            </p:grpSpPr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0" y="244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30"/>
                <p:cNvSpPr>
                  <a:spLocks noChangeShapeType="1"/>
                </p:cNvSpPr>
                <p:nvPr/>
              </p:nvSpPr>
              <p:spPr bwMode="auto">
                <a:xfrm>
                  <a:off x="0" y="1897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" name="Line 31"/>
                <p:cNvSpPr>
                  <a:spLocks noChangeShapeType="1"/>
                </p:cNvSpPr>
                <p:nvPr/>
              </p:nvSpPr>
              <p:spPr bwMode="auto">
                <a:xfrm>
                  <a:off x="0" y="135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32"/>
                <p:cNvSpPr>
                  <a:spLocks noChangeShapeType="1"/>
                </p:cNvSpPr>
                <p:nvPr/>
              </p:nvSpPr>
              <p:spPr bwMode="auto">
                <a:xfrm>
                  <a:off x="0" y="808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33"/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>
                  <a:off x="0" y="2169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>
                  <a:off x="0" y="1625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>
                  <a:off x="0" y="108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>
                  <a:off x="0" y="536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6"/>
              <p:cNvGrpSpPr>
                <a:grpSpLocks/>
              </p:cNvGrpSpPr>
              <p:nvPr/>
            </p:nvGrpSpPr>
            <p:grpSpPr bwMode="auto">
              <a:xfrm>
                <a:off x="685" y="470"/>
                <a:ext cx="1770" cy="2715"/>
                <a:chOff x="0" y="0"/>
                <a:chExt cx="1770" cy="2935"/>
              </a:xfrm>
            </p:grpSpPr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706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1412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349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1055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1769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Line 46"/>
              <p:cNvSpPr>
                <a:spLocks noChangeShapeType="1"/>
              </p:cNvSpPr>
              <p:nvPr/>
            </p:nvSpPr>
            <p:spPr bwMode="auto">
              <a:xfrm>
                <a:off x="328" y="250"/>
                <a:ext cx="1" cy="2935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7"/>
              <p:cNvSpPr>
                <a:spLocks noChangeShapeType="1"/>
              </p:cNvSpPr>
              <p:nvPr/>
            </p:nvSpPr>
            <p:spPr bwMode="auto">
              <a:xfrm>
                <a:off x="277" y="2912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48"/>
              <p:cNvSpPr>
                <a:spLocks noChangeShapeType="1"/>
              </p:cNvSpPr>
              <p:nvPr/>
            </p:nvSpPr>
            <p:spPr bwMode="auto">
              <a:xfrm>
                <a:off x="277" y="2368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49"/>
              <p:cNvSpPr>
                <a:spLocks noChangeShapeType="1"/>
              </p:cNvSpPr>
              <p:nvPr/>
            </p:nvSpPr>
            <p:spPr bwMode="auto">
              <a:xfrm>
                <a:off x="277" y="1824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50"/>
              <p:cNvSpPr>
                <a:spLocks noChangeShapeType="1"/>
              </p:cNvSpPr>
              <p:nvPr/>
            </p:nvSpPr>
            <p:spPr bwMode="auto">
              <a:xfrm>
                <a:off x="277" y="1279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1"/>
              <p:cNvSpPr>
                <a:spLocks noChangeShapeType="1"/>
              </p:cNvSpPr>
              <p:nvPr/>
            </p:nvSpPr>
            <p:spPr bwMode="auto">
              <a:xfrm>
                <a:off x="277" y="735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52"/>
              <p:cNvSpPr>
                <a:spLocks noChangeShapeType="1"/>
              </p:cNvSpPr>
              <p:nvPr/>
            </p:nvSpPr>
            <p:spPr bwMode="auto">
              <a:xfrm>
                <a:off x="260" y="3185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3"/>
              <p:cNvSpPr>
                <a:spLocks noChangeShapeType="1"/>
              </p:cNvSpPr>
              <p:nvPr/>
            </p:nvSpPr>
            <p:spPr bwMode="auto">
              <a:xfrm>
                <a:off x="260" y="2640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260" y="2096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55"/>
              <p:cNvSpPr>
                <a:spLocks noChangeShapeType="1"/>
              </p:cNvSpPr>
              <p:nvPr/>
            </p:nvSpPr>
            <p:spPr bwMode="auto">
              <a:xfrm>
                <a:off x="260" y="1552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56"/>
              <p:cNvSpPr>
                <a:spLocks noChangeShapeType="1"/>
              </p:cNvSpPr>
              <p:nvPr/>
            </p:nvSpPr>
            <p:spPr bwMode="auto">
              <a:xfrm>
                <a:off x="260" y="1007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57"/>
              <p:cNvSpPr>
                <a:spLocks noChangeShapeType="1"/>
              </p:cNvSpPr>
              <p:nvPr/>
            </p:nvSpPr>
            <p:spPr bwMode="auto">
              <a:xfrm>
                <a:off x="260" y="471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58"/>
              <p:cNvSpPr>
                <a:spLocks noChangeShapeType="1"/>
              </p:cNvSpPr>
              <p:nvPr/>
            </p:nvSpPr>
            <p:spPr bwMode="auto">
              <a:xfrm>
                <a:off x="328" y="3185"/>
                <a:ext cx="2407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59"/>
              <p:cNvSpPr>
                <a:spLocks noChangeShapeType="1"/>
              </p:cNvSpPr>
              <p:nvPr/>
            </p:nvSpPr>
            <p:spPr bwMode="auto">
              <a:xfrm flipV="1">
                <a:off x="685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V="1">
                <a:off x="1391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61"/>
              <p:cNvSpPr>
                <a:spLocks noChangeShapeType="1"/>
              </p:cNvSpPr>
              <p:nvPr/>
            </p:nvSpPr>
            <p:spPr bwMode="auto">
              <a:xfrm flipV="1">
                <a:off x="2097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2"/>
              <p:cNvSpPr>
                <a:spLocks noChangeShapeType="1"/>
              </p:cNvSpPr>
              <p:nvPr/>
            </p:nvSpPr>
            <p:spPr bwMode="auto">
              <a:xfrm flipV="1">
                <a:off x="328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63"/>
              <p:cNvSpPr>
                <a:spLocks noChangeShapeType="1"/>
              </p:cNvSpPr>
              <p:nvPr/>
            </p:nvSpPr>
            <p:spPr bwMode="auto">
              <a:xfrm flipV="1">
                <a:off x="1034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 flipV="1">
                <a:off x="1740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V="1">
                <a:off x="2454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66"/>
              <p:cNvSpPr>
                <a:spLocks noChangeArrowheads="1"/>
              </p:cNvSpPr>
              <p:nvPr/>
            </p:nvSpPr>
            <p:spPr bwMode="auto">
              <a:xfrm>
                <a:off x="110" y="3062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49" name="Rectangle 67"/>
              <p:cNvSpPr>
                <a:spLocks noChangeArrowheads="1"/>
              </p:cNvSpPr>
              <p:nvPr/>
            </p:nvSpPr>
            <p:spPr bwMode="auto">
              <a:xfrm>
                <a:off x="0" y="2517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0" name="Rectangle 68"/>
              <p:cNvSpPr>
                <a:spLocks noChangeArrowheads="1"/>
              </p:cNvSpPr>
              <p:nvPr/>
            </p:nvSpPr>
            <p:spPr bwMode="auto">
              <a:xfrm>
                <a:off x="0" y="1973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51" name="Rectangle 69"/>
              <p:cNvSpPr>
                <a:spLocks noChangeArrowheads="1"/>
              </p:cNvSpPr>
              <p:nvPr/>
            </p:nvSpPr>
            <p:spPr bwMode="auto">
              <a:xfrm>
                <a:off x="0" y="142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52" name="Rectangle 70"/>
              <p:cNvSpPr>
                <a:spLocks noChangeArrowheads="1"/>
              </p:cNvSpPr>
              <p:nvPr/>
            </p:nvSpPr>
            <p:spPr bwMode="auto">
              <a:xfrm>
                <a:off x="0" y="884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3" name="Rectangle 71"/>
              <p:cNvSpPr>
                <a:spLocks noChangeArrowheads="1"/>
              </p:cNvSpPr>
              <p:nvPr/>
            </p:nvSpPr>
            <p:spPr bwMode="auto">
              <a:xfrm>
                <a:off x="0" y="34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50</a:t>
                </a:r>
              </a:p>
            </p:txBody>
          </p:sp>
          <p:sp>
            <p:nvSpPr>
              <p:cNvPr id="54" name="Rectangle 72"/>
              <p:cNvSpPr>
                <a:spLocks noChangeArrowheads="1"/>
              </p:cNvSpPr>
              <p:nvPr/>
            </p:nvSpPr>
            <p:spPr bwMode="auto">
              <a:xfrm>
                <a:off x="277" y="3278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" name="Rectangle 73"/>
              <p:cNvSpPr>
                <a:spLocks noChangeArrowheads="1"/>
              </p:cNvSpPr>
              <p:nvPr/>
            </p:nvSpPr>
            <p:spPr bwMode="auto">
              <a:xfrm>
                <a:off x="923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6" name="Rectangle 74"/>
              <p:cNvSpPr>
                <a:spLocks noChangeArrowheads="1"/>
              </p:cNvSpPr>
              <p:nvPr/>
            </p:nvSpPr>
            <p:spPr bwMode="auto">
              <a:xfrm>
                <a:off x="1629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57" name="Rectangle 75"/>
              <p:cNvSpPr>
                <a:spLocks noChangeArrowheads="1"/>
              </p:cNvSpPr>
              <p:nvPr/>
            </p:nvSpPr>
            <p:spPr bwMode="auto">
              <a:xfrm>
                <a:off x="2343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58" name="Rectangle 76"/>
              <p:cNvSpPr>
                <a:spLocks noChangeArrowheads="1"/>
              </p:cNvSpPr>
              <p:nvPr/>
            </p:nvSpPr>
            <p:spPr bwMode="auto">
              <a:xfrm>
                <a:off x="195" y="0"/>
                <a:ext cx="24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>
                    <a:ea typeface="宋体" pitchFamily="2" charset="-122"/>
                  </a:rPr>
                  <a:t>P</a:t>
                </a:r>
              </a:p>
            </p:txBody>
          </p:sp>
          <p:sp>
            <p:nvSpPr>
              <p:cNvPr id="59" name="Rectangle 77"/>
              <p:cNvSpPr>
                <a:spLocks noChangeArrowheads="1"/>
              </p:cNvSpPr>
              <p:nvPr/>
            </p:nvSpPr>
            <p:spPr bwMode="auto">
              <a:xfrm>
                <a:off x="2707" y="3042"/>
                <a:ext cx="27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>
                    <a:ea typeface="宋体" pitchFamily="2" charset="-122"/>
                  </a:rPr>
                  <a:t>Q</a:t>
                </a:r>
              </a:p>
            </p:txBody>
          </p:sp>
        </p:grpSp>
        <p:sp>
          <p:nvSpPr>
            <p:cNvPr id="25" name="Rectangle 78"/>
            <p:cNvSpPr>
              <a:spLocks noChangeArrowheads="1"/>
            </p:cNvSpPr>
            <p:nvPr/>
          </p:nvSpPr>
          <p:spPr bwMode="auto">
            <a:xfrm>
              <a:off x="0" y="351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$</a:t>
              </a:r>
            </a:p>
          </p:txBody>
        </p:sp>
      </p:grp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5292081" y="1350963"/>
            <a:ext cx="3426470" cy="4543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39725" indent="-339725"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itchFamily="2" charset="2"/>
              <a:buNone/>
            </a:pPr>
            <a:r>
              <a:rPr lang="zh-CN" sz="2500" dirty="0">
                <a:ea typeface="宋体" pitchFamily="2" charset="-122"/>
              </a:rPr>
              <a:t>外部利益 </a:t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= $10/每支疫苗</a:t>
            </a:r>
          </a:p>
          <a:p>
            <a:pPr marL="339725" indent="-339725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zh-CN" sz="2500" dirty="0">
                <a:ea typeface="宋体" pitchFamily="2" charset="-122"/>
              </a:rPr>
              <a:t>画出社会价值曲线</a:t>
            </a:r>
          </a:p>
          <a:p>
            <a:pPr marL="339725" indent="-339725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zh-CN" sz="2500" dirty="0">
                <a:ea typeface="宋体" pitchFamily="2" charset="-122"/>
              </a:rPr>
              <a:t>找出社会最优数量</a:t>
            </a:r>
            <a:r>
              <a:rPr lang="zh-CN" sz="2500" b="1" i="1" dirty="0">
                <a:ea typeface="宋体" pitchFamily="2" charset="-122"/>
              </a:rPr>
              <a:t>Q</a:t>
            </a:r>
            <a:endParaRPr lang="zh-CN" sz="2500" dirty="0">
              <a:ea typeface="宋体" pitchFamily="2" charset="-122"/>
            </a:endParaRPr>
          </a:p>
          <a:p>
            <a:pPr marL="339725" indent="-339725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itchFamily="2" charset="2"/>
              <a:buChar char="§"/>
            </a:pPr>
            <a:r>
              <a:rPr lang="zh-CN" sz="2500" dirty="0">
                <a:ea typeface="宋体" pitchFamily="2" charset="-122"/>
              </a:rPr>
              <a:t>应该用什么政策来使外部性内在化？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73088" y="319088"/>
            <a:ext cx="8208962" cy="882650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1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 </a:t>
            </a:r>
            <a:b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参考答案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Line 10"/>
          <p:cNvSpPr>
            <a:spLocks noChangeShapeType="1"/>
          </p:cNvSpPr>
          <p:nvPr/>
        </p:nvSpPr>
        <p:spPr bwMode="auto">
          <a:xfrm>
            <a:off x="593725" y="257175"/>
            <a:ext cx="8207375" cy="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spect="1" noChangeArrowheads="1" noTextEdit="1"/>
          </p:cNvSpPr>
          <p:nvPr/>
        </p:nvSpPr>
        <p:spPr bwMode="auto">
          <a:xfrm>
            <a:off x="463550" y="1169988"/>
            <a:ext cx="4860925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92080" y="1772816"/>
            <a:ext cx="3600400" cy="151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itchFamily="2" charset="2"/>
              <a:buNone/>
            </a:pPr>
            <a:r>
              <a:rPr lang="zh-CN" sz="2400" dirty="0">
                <a:ea typeface="宋体" pitchFamily="2" charset="-122"/>
              </a:rPr>
              <a:t>社会最优数量 </a:t>
            </a:r>
            <a:r>
              <a:rPr lang="zh-CN" sz="2400" b="1" i="1" dirty="0">
                <a:ea typeface="宋体" pitchFamily="2" charset="-122"/>
              </a:rPr>
              <a:t>Q</a:t>
            </a:r>
            <a:r>
              <a:rPr lang="zh-CN" sz="2400" dirty="0">
                <a:ea typeface="宋体" pitchFamily="2" charset="-122"/>
              </a:rPr>
              <a:t> </a:t>
            </a:r>
            <a:r>
              <a:rPr lang="zh-CN" sz="2400" dirty="0" smtClean="0">
                <a:ea typeface="宋体" pitchFamily="2" charset="-122"/>
              </a:rPr>
              <a:t>=25 </a:t>
            </a:r>
            <a:r>
              <a:rPr lang="zh-CN" sz="2400" dirty="0">
                <a:ea typeface="宋体" pitchFamily="2" charset="-122"/>
              </a:rPr>
              <a:t>支</a:t>
            </a:r>
          </a:p>
          <a:p>
            <a:pPr>
              <a:lnSpc>
                <a:spcPct val="105000"/>
              </a:lnSpc>
              <a:spcBef>
                <a:spcPct val="45000"/>
              </a:spcBef>
              <a:buClr>
                <a:srgbClr val="669900"/>
              </a:buClr>
              <a:buSzPct val="120000"/>
              <a:buFont typeface="Wingdings" pitchFamily="2" charset="2"/>
              <a:buNone/>
            </a:pPr>
            <a:r>
              <a:rPr lang="zh-CN" sz="2400" dirty="0">
                <a:ea typeface="宋体" pitchFamily="2" charset="-122"/>
              </a:rPr>
              <a:t>为使外部性内在化，需要补贴</a:t>
            </a:r>
            <a:r>
              <a:rPr lang="zh-CN" sz="2400" dirty="0" smtClean="0">
                <a:ea typeface="宋体" pitchFamily="2" charset="-122"/>
              </a:rPr>
              <a:t>=$</a:t>
            </a:r>
            <a:r>
              <a:rPr lang="zh-CN" sz="2400" dirty="0">
                <a:ea typeface="宋体" pitchFamily="2" charset="-122"/>
              </a:rPr>
              <a:t>10/每支疫苗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06500" y="1520825"/>
            <a:ext cx="3821113" cy="465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>
              <a:ea typeface="宋体" pitchFamily="2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125538" y="6180138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1125538" y="53149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125538" y="44513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125538" y="3587750"/>
            <a:ext cx="80962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1125538" y="27225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1125538" y="1871663"/>
            <a:ext cx="80962" cy="1587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120650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232727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3448050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4581525" y="6180138"/>
            <a:ext cx="1588" cy="809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376363" y="1268413"/>
            <a:ext cx="20891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500">
                <a:ea typeface="宋体" pitchFamily="2" charset="-122"/>
              </a:rPr>
              <a:t>流感疫苗市场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206500" y="2725738"/>
            <a:ext cx="3521075" cy="2689225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206500" y="3479800"/>
            <a:ext cx="3503613" cy="2695575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4668838" y="52911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D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656138" y="3128963"/>
            <a:ext cx="388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</a:t>
            </a:r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5059363" y="4221088"/>
            <a:ext cx="40846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zh-CN" sz="2500" dirty="0">
                <a:ea typeface="宋体" pitchFamily="2" charset="-122"/>
              </a:rPr>
              <a:t>社会价值 </a:t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= </a:t>
            </a:r>
            <a:r>
              <a:rPr lang="zh-CN" sz="2500" dirty="0" smtClean="0">
                <a:ea typeface="宋体" pitchFamily="2" charset="-122"/>
              </a:rPr>
              <a:t>私人价值</a:t>
            </a:r>
            <a:r>
              <a:rPr lang="en-US" altLang="zh-CN" sz="2500" dirty="0" smtClean="0">
                <a:ea typeface="宋体" pitchFamily="2" charset="-122"/>
              </a:rPr>
              <a:t> </a:t>
            </a:r>
            <a:r>
              <a:rPr lang="zh-CN" sz="2500" dirty="0" smtClean="0">
                <a:ea typeface="宋体" pitchFamily="2" charset="-122"/>
              </a:rPr>
              <a:t>+ $10外部利益</a:t>
            </a:r>
            <a:endParaRPr lang="zh-CN" sz="2500" dirty="0">
              <a:ea typeface="宋体" pitchFamily="2" charset="-122"/>
            </a:endParaRPr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514350" y="1123950"/>
            <a:ext cx="4900613" cy="5568950"/>
            <a:chOff x="0" y="0"/>
            <a:chExt cx="3087" cy="3508"/>
          </a:xfrm>
        </p:grpSpPr>
        <p:grpSp>
          <p:nvGrpSpPr>
            <p:cNvPr id="26" name="Group 26"/>
            <p:cNvGrpSpPr>
              <a:grpSpLocks/>
            </p:cNvGrpSpPr>
            <p:nvPr/>
          </p:nvGrpSpPr>
          <p:grpSpPr bwMode="auto">
            <a:xfrm>
              <a:off x="108" y="0"/>
              <a:ext cx="2979" cy="3508"/>
              <a:chOff x="0" y="0"/>
              <a:chExt cx="2979" cy="3508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328" y="471"/>
                <a:ext cx="2122" cy="2442"/>
                <a:chOff x="0" y="0"/>
                <a:chExt cx="2407" cy="2442"/>
              </a:xfrm>
            </p:grpSpPr>
            <p:sp>
              <p:nvSpPr>
                <p:cNvPr id="68" name="Line 30"/>
                <p:cNvSpPr>
                  <a:spLocks noChangeShapeType="1"/>
                </p:cNvSpPr>
                <p:nvPr/>
              </p:nvSpPr>
              <p:spPr bwMode="auto">
                <a:xfrm>
                  <a:off x="0" y="244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Line 31"/>
                <p:cNvSpPr>
                  <a:spLocks noChangeShapeType="1"/>
                </p:cNvSpPr>
                <p:nvPr/>
              </p:nvSpPr>
              <p:spPr bwMode="auto">
                <a:xfrm>
                  <a:off x="0" y="1897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" name="Line 32"/>
                <p:cNvSpPr>
                  <a:spLocks noChangeShapeType="1"/>
                </p:cNvSpPr>
                <p:nvPr/>
              </p:nvSpPr>
              <p:spPr bwMode="auto">
                <a:xfrm>
                  <a:off x="0" y="1353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Line 33"/>
                <p:cNvSpPr>
                  <a:spLocks noChangeShapeType="1"/>
                </p:cNvSpPr>
                <p:nvPr/>
              </p:nvSpPr>
              <p:spPr bwMode="auto">
                <a:xfrm>
                  <a:off x="0" y="808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" name="Line 34"/>
                <p:cNvSpPr>
                  <a:spLocks noChangeShapeType="1"/>
                </p:cNvSpPr>
                <p:nvPr/>
              </p:nvSpPr>
              <p:spPr bwMode="auto">
                <a:xfrm>
                  <a:off x="0" y="264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Line 35"/>
                <p:cNvSpPr>
                  <a:spLocks noChangeShapeType="1"/>
                </p:cNvSpPr>
                <p:nvPr/>
              </p:nvSpPr>
              <p:spPr bwMode="auto">
                <a:xfrm>
                  <a:off x="0" y="2169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Line 36"/>
                <p:cNvSpPr>
                  <a:spLocks noChangeShapeType="1"/>
                </p:cNvSpPr>
                <p:nvPr/>
              </p:nvSpPr>
              <p:spPr bwMode="auto">
                <a:xfrm>
                  <a:off x="0" y="1625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Line 37"/>
                <p:cNvSpPr>
                  <a:spLocks noChangeShapeType="1"/>
                </p:cNvSpPr>
                <p:nvPr/>
              </p:nvSpPr>
              <p:spPr bwMode="auto">
                <a:xfrm>
                  <a:off x="0" y="1081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Line 38"/>
                <p:cNvSpPr>
                  <a:spLocks noChangeShapeType="1"/>
                </p:cNvSpPr>
                <p:nvPr/>
              </p:nvSpPr>
              <p:spPr bwMode="auto">
                <a:xfrm>
                  <a:off x="0" y="536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Line 3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2407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8"/>
              <p:cNvGrpSpPr>
                <a:grpSpLocks/>
              </p:cNvGrpSpPr>
              <p:nvPr/>
            </p:nvGrpSpPr>
            <p:grpSpPr bwMode="auto">
              <a:xfrm>
                <a:off x="685" y="470"/>
                <a:ext cx="1770" cy="2715"/>
                <a:chOff x="0" y="0"/>
                <a:chExt cx="1770" cy="2935"/>
              </a:xfrm>
            </p:grpSpPr>
            <p:sp>
              <p:nvSpPr>
                <p:cNvPr id="62" name="Line 4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42"/>
                <p:cNvSpPr>
                  <a:spLocks noChangeShapeType="1"/>
                </p:cNvSpPr>
                <p:nvPr/>
              </p:nvSpPr>
              <p:spPr bwMode="auto">
                <a:xfrm>
                  <a:off x="706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Line 43"/>
                <p:cNvSpPr>
                  <a:spLocks noChangeShapeType="1"/>
                </p:cNvSpPr>
                <p:nvPr/>
              </p:nvSpPr>
              <p:spPr bwMode="auto">
                <a:xfrm>
                  <a:off x="1412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Line 44"/>
                <p:cNvSpPr>
                  <a:spLocks noChangeShapeType="1"/>
                </p:cNvSpPr>
                <p:nvPr/>
              </p:nvSpPr>
              <p:spPr bwMode="auto">
                <a:xfrm>
                  <a:off x="349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Line 45"/>
                <p:cNvSpPr>
                  <a:spLocks noChangeShapeType="1"/>
                </p:cNvSpPr>
                <p:nvPr/>
              </p:nvSpPr>
              <p:spPr bwMode="auto">
                <a:xfrm>
                  <a:off x="1055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" name="Line 46"/>
                <p:cNvSpPr>
                  <a:spLocks noChangeShapeType="1"/>
                </p:cNvSpPr>
                <p:nvPr/>
              </p:nvSpPr>
              <p:spPr bwMode="auto">
                <a:xfrm>
                  <a:off x="1769" y="0"/>
                  <a:ext cx="1" cy="29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328" y="250"/>
                <a:ext cx="1" cy="2935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48"/>
              <p:cNvSpPr>
                <a:spLocks noChangeShapeType="1"/>
              </p:cNvSpPr>
              <p:nvPr/>
            </p:nvSpPr>
            <p:spPr bwMode="auto">
              <a:xfrm>
                <a:off x="277" y="2912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49"/>
              <p:cNvSpPr>
                <a:spLocks noChangeShapeType="1"/>
              </p:cNvSpPr>
              <p:nvPr/>
            </p:nvSpPr>
            <p:spPr bwMode="auto">
              <a:xfrm>
                <a:off x="277" y="2368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50"/>
              <p:cNvSpPr>
                <a:spLocks noChangeShapeType="1"/>
              </p:cNvSpPr>
              <p:nvPr/>
            </p:nvSpPr>
            <p:spPr bwMode="auto">
              <a:xfrm>
                <a:off x="277" y="1824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51"/>
              <p:cNvSpPr>
                <a:spLocks noChangeShapeType="1"/>
              </p:cNvSpPr>
              <p:nvPr/>
            </p:nvSpPr>
            <p:spPr bwMode="auto">
              <a:xfrm>
                <a:off x="277" y="1279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52"/>
              <p:cNvSpPr>
                <a:spLocks noChangeShapeType="1"/>
              </p:cNvSpPr>
              <p:nvPr/>
            </p:nvSpPr>
            <p:spPr bwMode="auto">
              <a:xfrm>
                <a:off x="277" y="735"/>
                <a:ext cx="51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53"/>
              <p:cNvSpPr>
                <a:spLocks noChangeShapeType="1"/>
              </p:cNvSpPr>
              <p:nvPr/>
            </p:nvSpPr>
            <p:spPr bwMode="auto">
              <a:xfrm>
                <a:off x="260" y="3185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54"/>
              <p:cNvSpPr>
                <a:spLocks noChangeShapeType="1"/>
              </p:cNvSpPr>
              <p:nvPr/>
            </p:nvSpPr>
            <p:spPr bwMode="auto">
              <a:xfrm>
                <a:off x="260" y="2640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55"/>
              <p:cNvSpPr>
                <a:spLocks noChangeShapeType="1"/>
              </p:cNvSpPr>
              <p:nvPr/>
            </p:nvSpPr>
            <p:spPr bwMode="auto">
              <a:xfrm>
                <a:off x="260" y="2096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56"/>
              <p:cNvSpPr>
                <a:spLocks noChangeShapeType="1"/>
              </p:cNvSpPr>
              <p:nvPr/>
            </p:nvSpPr>
            <p:spPr bwMode="auto">
              <a:xfrm>
                <a:off x="260" y="1552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57"/>
              <p:cNvSpPr>
                <a:spLocks noChangeShapeType="1"/>
              </p:cNvSpPr>
              <p:nvPr/>
            </p:nvSpPr>
            <p:spPr bwMode="auto">
              <a:xfrm>
                <a:off x="260" y="1007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58"/>
              <p:cNvSpPr>
                <a:spLocks noChangeShapeType="1"/>
              </p:cNvSpPr>
              <p:nvPr/>
            </p:nvSpPr>
            <p:spPr bwMode="auto">
              <a:xfrm>
                <a:off x="260" y="471"/>
                <a:ext cx="68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328" y="3185"/>
                <a:ext cx="2407" cy="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 flipV="1">
                <a:off x="685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1"/>
              <p:cNvSpPr>
                <a:spLocks noChangeShapeType="1"/>
              </p:cNvSpPr>
              <p:nvPr/>
            </p:nvSpPr>
            <p:spPr bwMode="auto">
              <a:xfrm flipV="1">
                <a:off x="1391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62"/>
              <p:cNvSpPr>
                <a:spLocks noChangeShapeType="1"/>
              </p:cNvSpPr>
              <p:nvPr/>
            </p:nvSpPr>
            <p:spPr bwMode="auto">
              <a:xfrm flipV="1">
                <a:off x="2097" y="3185"/>
                <a:ext cx="1" cy="51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63"/>
              <p:cNvSpPr>
                <a:spLocks noChangeShapeType="1"/>
              </p:cNvSpPr>
              <p:nvPr/>
            </p:nvSpPr>
            <p:spPr bwMode="auto">
              <a:xfrm flipV="1">
                <a:off x="328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4"/>
              <p:cNvSpPr>
                <a:spLocks noChangeShapeType="1"/>
              </p:cNvSpPr>
              <p:nvPr/>
            </p:nvSpPr>
            <p:spPr bwMode="auto">
              <a:xfrm flipV="1">
                <a:off x="1034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65"/>
              <p:cNvSpPr>
                <a:spLocks noChangeShapeType="1"/>
              </p:cNvSpPr>
              <p:nvPr/>
            </p:nvSpPr>
            <p:spPr bwMode="auto">
              <a:xfrm flipV="1">
                <a:off x="1740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66"/>
              <p:cNvSpPr>
                <a:spLocks noChangeShapeType="1"/>
              </p:cNvSpPr>
              <p:nvPr/>
            </p:nvSpPr>
            <p:spPr bwMode="auto">
              <a:xfrm flipV="1">
                <a:off x="2454" y="3185"/>
                <a:ext cx="1" cy="68"/>
              </a:xfrm>
              <a:prstGeom prst="line">
                <a:avLst/>
              </a:prstGeom>
              <a:noFill/>
              <a:ln w="269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67"/>
              <p:cNvSpPr>
                <a:spLocks noChangeArrowheads="1"/>
              </p:cNvSpPr>
              <p:nvPr/>
            </p:nvSpPr>
            <p:spPr bwMode="auto">
              <a:xfrm>
                <a:off x="110" y="3062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1" name="Rectangle 68"/>
              <p:cNvSpPr>
                <a:spLocks noChangeArrowheads="1"/>
              </p:cNvSpPr>
              <p:nvPr/>
            </p:nvSpPr>
            <p:spPr bwMode="auto">
              <a:xfrm>
                <a:off x="0" y="2517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2" name="Rectangle 69"/>
              <p:cNvSpPr>
                <a:spLocks noChangeArrowheads="1"/>
              </p:cNvSpPr>
              <p:nvPr/>
            </p:nvSpPr>
            <p:spPr bwMode="auto">
              <a:xfrm>
                <a:off x="0" y="1973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53" name="Rectangle 70"/>
              <p:cNvSpPr>
                <a:spLocks noChangeArrowheads="1"/>
              </p:cNvSpPr>
              <p:nvPr/>
            </p:nvSpPr>
            <p:spPr bwMode="auto">
              <a:xfrm>
                <a:off x="0" y="142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54" name="Rectangle 71"/>
              <p:cNvSpPr>
                <a:spLocks noChangeArrowheads="1"/>
              </p:cNvSpPr>
              <p:nvPr/>
            </p:nvSpPr>
            <p:spPr bwMode="auto">
              <a:xfrm>
                <a:off x="0" y="884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" name="Rectangle 72"/>
              <p:cNvSpPr>
                <a:spLocks noChangeArrowheads="1"/>
              </p:cNvSpPr>
              <p:nvPr/>
            </p:nvSpPr>
            <p:spPr bwMode="auto">
              <a:xfrm>
                <a:off x="0" y="34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50</a:t>
                </a:r>
              </a:p>
            </p:txBody>
          </p:sp>
          <p:sp>
            <p:nvSpPr>
              <p:cNvPr id="56" name="Rectangle 73"/>
              <p:cNvSpPr>
                <a:spLocks noChangeArrowheads="1"/>
              </p:cNvSpPr>
              <p:nvPr/>
            </p:nvSpPr>
            <p:spPr bwMode="auto">
              <a:xfrm>
                <a:off x="277" y="3278"/>
                <a:ext cx="107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7" name="Rectangle 74"/>
              <p:cNvSpPr>
                <a:spLocks noChangeArrowheads="1"/>
              </p:cNvSpPr>
              <p:nvPr/>
            </p:nvSpPr>
            <p:spPr bwMode="auto">
              <a:xfrm>
                <a:off x="923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58" name="Rectangle 75"/>
              <p:cNvSpPr>
                <a:spLocks noChangeArrowheads="1"/>
              </p:cNvSpPr>
              <p:nvPr/>
            </p:nvSpPr>
            <p:spPr bwMode="auto">
              <a:xfrm>
                <a:off x="1629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59" name="Rectangle 76"/>
              <p:cNvSpPr>
                <a:spLocks noChangeArrowheads="1"/>
              </p:cNvSpPr>
              <p:nvPr/>
            </p:nvSpPr>
            <p:spPr bwMode="auto">
              <a:xfrm>
                <a:off x="2343" y="3278"/>
                <a:ext cx="21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60" name="Rectangle 77"/>
              <p:cNvSpPr>
                <a:spLocks noChangeArrowheads="1"/>
              </p:cNvSpPr>
              <p:nvPr/>
            </p:nvSpPr>
            <p:spPr bwMode="auto">
              <a:xfrm>
                <a:off x="195" y="0"/>
                <a:ext cx="249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>
                    <a:ea typeface="宋体" pitchFamily="2" charset="-122"/>
                  </a:rPr>
                  <a:t>P</a:t>
                </a:r>
              </a:p>
            </p:txBody>
          </p:sp>
          <p:sp>
            <p:nvSpPr>
              <p:cNvPr id="61" name="Rectangle 78"/>
              <p:cNvSpPr>
                <a:spLocks noChangeArrowheads="1"/>
              </p:cNvSpPr>
              <p:nvPr/>
            </p:nvSpPr>
            <p:spPr bwMode="auto">
              <a:xfrm>
                <a:off x="2707" y="3042"/>
                <a:ext cx="272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>
                    <a:ea typeface="宋体" pitchFamily="2" charset="-122"/>
                  </a:rPr>
                  <a:t>Q</a:t>
                </a:r>
              </a:p>
            </p:txBody>
          </p:sp>
        </p:grpSp>
        <p:sp>
          <p:nvSpPr>
            <p:cNvPr id="27" name="Rectangle 79"/>
            <p:cNvSpPr>
              <a:spLocks noChangeArrowheads="1"/>
            </p:cNvSpPr>
            <p:nvPr/>
          </p:nvSpPr>
          <p:spPr bwMode="auto">
            <a:xfrm>
              <a:off x="0" y="351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$</a:t>
              </a:r>
            </a:p>
          </p:txBody>
        </p: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1208088" y="1873250"/>
            <a:ext cx="3795712" cy="3000375"/>
            <a:chOff x="0" y="0"/>
            <a:chExt cx="2391" cy="1890"/>
          </a:xfrm>
        </p:grpSpPr>
        <p:sp>
          <p:nvSpPr>
            <p:cNvPr id="79" name="Line 23"/>
            <p:cNvSpPr>
              <a:spLocks noChangeShapeType="1"/>
            </p:cNvSpPr>
            <p:nvPr/>
          </p:nvSpPr>
          <p:spPr bwMode="auto">
            <a:xfrm>
              <a:off x="0" y="0"/>
              <a:ext cx="2218" cy="1694"/>
            </a:xfrm>
            <a:prstGeom prst="line">
              <a:avLst/>
            </a:prstGeom>
            <a:noFill/>
            <a:ln w="4445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80"/>
            <p:cNvSpPr>
              <a:spLocks/>
            </p:cNvSpPr>
            <p:nvPr/>
          </p:nvSpPr>
          <p:spPr bwMode="auto">
            <a:xfrm>
              <a:off x="2255" y="1524"/>
              <a:ext cx="136" cy="366"/>
            </a:xfrm>
            <a:prstGeom prst="leftBrace">
              <a:avLst>
                <a:gd name="adj1" fmla="val 481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1773238" y="2324100"/>
            <a:ext cx="1587" cy="8001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2" name="Group 82"/>
          <p:cNvGrpSpPr>
            <a:grpSpLocks/>
          </p:cNvGrpSpPr>
          <p:nvPr/>
        </p:nvGrpSpPr>
        <p:grpSpPr bwMode="auto">
          <a:xfrm>
            <a:off x="1870075" y="2041525"/>
            <a:ext cx="2557463" cy="792163"/>
            <a:chOff x="0" y="0"/>
            <a:chExt cx="1611" cy="499"/>
          </a:xfrm>
        </p:grpSpPr>
        <p:sp>
          <p:nvSpPr>
            <p:cNvPr id="83" name="Line 83"/>
            <p:cNvSpPr>
              <a:spLocks noChangeShapeType="1"/>
            </p:cNvSpPr>
            <p:nvPr/>
          </p:nvSpPr>
          <p:spPr bwMode="auto">
            <a:xfrm flipV="1">
              <a:off x="0" y="337"/>
              <a:ext cx="642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559" y="0"/>
              <a:ext cx="1052" cy="30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sz="2400" dirty="0">
                  <a:ea typeface="宋体" pitchFamily="2" charset="-122"/>
                </a:rPr>
                <a:t>外部利益</a:t>
              </a:r>
            </a:p>
          </p:txBody>
        </p:sp>
      </p:grpSp>
      <p:grpSp>
        <p:nvGrpSpPr>
          <p:cNvPr id="85" name="Group 85"/>
          <p:cNvGrpSpPr>
            <a:grpSpLocks/>
          </p:cNvGrpSpPr>
          <p:nvPr/>
        </p:nvGrpSpPr>
        <p:grpSpPr bwMode="auto">
          <a:xfrm>
            <a:off x="3752850" y="3948113"/>
            <a:ext cx="523875" cy="2800350"/>
            <a:chOff x="0" y="0"/>
            <a:chExt cx="330" cy="1764"/>
          </a:xfrm>
        </p:grpSpPr>
        <p:sp>
          <p:nvSpPr>
            <p:cNvPr id="86" name="Line 87"/>
            <p:cNvSpPr>
              <a:spLocks noChangeShapeType="1"/>
            </p:cNvSpPr>
            <p:nvPr/>
          </p:nvSpPr>
          <p:spPr bwMode="auto">
            <a:xfrm flipV="1">
              <a:off x="166" y="68"/>
              <a:ext cx="0" cy="1433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88"/>
            <p:cNvSpPr>
              <a:spLocks noChangeArrowheads="1"/>
            </p:cNvSpPr>
            <p:nvPr/>
          </p:nvSpPr>
          <p:spPr bwMode="auto">
            <a:xfrm>
              <a:off x="122" y="0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20" y="1504"/>
              <a:ext cx="294" cy="228"/>
            </a:xfrm>
            <a:prstGeom prst="rect">
              <a:avLst/>
            </a:prstGeom>
            <a:noFill/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0" y="147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ea typeface="宋体" pitchFamily="2" charset="-122"/>
                </a:rPr>
                <a:t>25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 animBg="1" autoUpdateAnimBg="0"/>
      <p:bldP spid="24" grpId="0" autoUpdateAnimBg="0"/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1052736"/>
            <a:ext cx="7967662" cy="5550346"/>
          </a:xfrm>
          <a:prstGeom prst="rect">
            <a:avLst/>
          </a:prstGeom>
          <a:noFill/>
          <a:ln>
            <a:noFill/>
          </a:ln>
          <a:effectLst>
            <a:outerShdw dist="89803" dir="2700000" algn="ctr" rotWithShape="0">
              <a:schemeClr val="bg2"/>
            </a:outerShdw>
          </a:effectLst>
        </p:spPr>
        <p:txBody>
          <a:bodyPr vert="horz">
            <a:normAutofit/>
          </a:bodyPr>
          <a:lstStyle/>
          <a:p>
            <a:pPr marL="58738" marR="0" lvl="0" indent="0" algn="l" defTabSz="914400" rtl="0" eaLnBrk="1" fontAlgn="auto" latinLnBrk="0" hangingPunct="1">
              <a:lnSpc>
                <a:spcPct val="150000"/>
              </a:lnSpc>
              <a:spcBef>
                <a:spcPct val="75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如果存在负外部性</a:t>
            </a:r>
          </a:p>
          <a:p>
            <a:pPr marL="571500" marR="0" lvl="1" indent="-34925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006666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市场生产的数量大于社会合意的数量</a:t>
            </a:r>
          </a:p>
          <a:p>
            <a:pPr marL="58738" marR="0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如果存在正外部性</a:t>
            </a:r>
          </a:p>
          <a:p>
            <a:pPr marL="571500" marR="0" lvl="1" indent="-34925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006666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市场生产的数量小于社会合意的数量</a:t>
            </a:r>
          </a:p>
          <a:p>
            <a:pPr marL="58738" marR="0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为了解决这个问题，可以使“外部性内在化”</a:t>
            </a:r>
          </a:p>
          <a:p>
            <a:pPr marL="571500" marR="0" lvl="1" indent="-34925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006666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对有负外部性的物品征税</a:t>
            </a:r>
          </a:p>
          <a:p>
            <a:pPr marL="571500" marR="0" lvl="1" indent="-34925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rgbClr val="006666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对有正外部性的物品补贴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260648"/>
            <a:ext cx="8229600" cy="64928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外部性的影响：总结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针对外部性的公共政策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7513" y="1008063"/>
            <a:ext cx="8255000" cy="53324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两种方法：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命令与控制政策：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直接管制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例如：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限制排放的污染数量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强制企业采取某种技术来减少排放量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以市场为基础的政策：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向私人决策者提供由他们自己来解决问题的激励。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例如：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矫正性税收与补贴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可交易的污染许可证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矫正性税收与补贴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3" y="1114425"/>
            <a:ext cx="8313737" cy="53673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矫正税：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旨在引导私人决策者考虑负外部性引起的社会成本的税收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这种税也被称为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庇古税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，它是以最早主张采用这种税收的经济学家阿瑟·庇古（Arthur Pigou，1877-1959）的名字命名的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理想的矫正税= 外部成本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对于有正外部性的活动，理想的矫正补贴=外部利益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矫正性税收与补贴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3" y="1114425"/>
            <a:ext cx="8313737" cy="50117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其他税收与补贴会扭曲激励，并使经济远离社会最优数量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矫正性税收与补贴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使私人激励与社会的利益结合在一起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使私人决策者做决策时考虑到他们行为的外部利益与外部成本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使经济向一个资源配置更有效率的方向移动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矫正性税收与管制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51520" y="1041400"/>
            <a:ext cx="8712968" cy="544671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矫正税与管理措施在达到既定减排数量这一目标上均可行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不同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企业削减污染的成本不同  </a:t>
            </a:r>
          </a:p>
          <a:p>
            <a:pPr marL="822960" lvl="1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有效率的结果：减排成本最低的企业减少最多的污染   </a:t>
            </a:r>
          </a:p>
          <a:p>
            <a:pPr marL="822960" lvl="1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污染税是有效率的：</a:t>
            </a:r>
          </a:p>
          <a:p>
            <a:pPr marL="1078992" lvl="2" indent="-2286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减排成本低的企业会减少污染，进而降低税收负担</a:t>
            </a:r>
          </a:p>
          <a:p>
            <a:pPr marL="1078992" lvl="2" indent="-228600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减排成本高的企业更愿意支付税收.</a:t>
            </a:r>
          </a:p>
          <a:p>
            <a:pPr marL="822960" lvl="1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管制需要所有企业都减少一定数量的污染，这是没有效率的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Mankiw_PaintingArt.jpg"/>
          <p:cNvPicPr>
            <a:picLocks noChangeAspect="1" noChangeArrowheads="1"/>
          </p:cNvPicPr>
          <p:nvPr/>
        </p:nvPicPr>
        <p:blipFill>
          <a:blip r:embed="rId2" cstate="print"/>
          <a:srcRect b="16696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0"/>
            <a:ext cx="9144000" cy="1954213"/>
          </a:xfrm>
          <a:prstGeom prst="rect">
            <a:avLst/>
          </a:prstGeom>
          <a:noFill/>
        </p:spPr>
        <p:txBody>
          <a:bodyPr lIns="365760" tIns="182880"/>
          <a:lstStyle/>
          <a:p>
            <a:pPr algn="ctr" eaLnBrk="0" fontAlgn="auto" hangingPunct="0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  <a:cs typeface="+mj-cs"/>
              </a:rPr>
              <a:t>本章我们将探索这些问题的答案：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43608" y="1988840"/>
            <a:ext cx="763284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996633"/>
              </a:buClr>
              <a:buFont typeface="Wingdings" pitchFamily="2" charset="2"/>
              <a:buChar char="u"/>
            </a:pPr>
            <a:r>
              <a:rPr lang="zh-CN" altLang="zh-CN" sz="2400" dirty="0" smtClean="0">
                <a:ea typeface="宋体" pitchFamily="2" charset="-122"/>
              </a:rPr>
              <a:t>什么是外部性？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996633"/>
              </a:buClr>
              <a:buFont typeface="Wingdings" pitchFamily="2" charset="2"/>
              <a:buChar char="u"/>
            </a:pPr>
            <a:r>
              <a:rPr lang="zh-CN" altLang="zh-CN" sz="2400" dirty="0" smtClean="0">
                <a:ea typeface="宋体" pitchFamily="2" charset="-122"/>
              </a:rPr>
              <a:t>为什么外部性的存在使市场结果无效率</a:t>
            </a:r>
            <a:r>
              <a:rPr lang="zh-CN" altLang="en-US" sz="2400" dirty="0" smtClean="0">
                <a:ea typeface="宋体" pitchFamily="2" charset="-122"/>
              </a:rPr>
              <a:t>？</a:t>
            </a:r>
            <a:endParaRPr lang="zh-CN" altLang="zh-CN" sz="2400" dirty="0" smtClean="0">
              <a:ea typeface="宋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996633"/>
              </a:buClr>
              <a:buFont typeface="Wingdings" pitchFamily="2" charset="2"/>
              <a:buChar char="u"/>
            </a:pPr>
            <a:r>
              <a:rPr lang="zh-CN" altLang="zh-CN" sz="2400" dirty="0" smtClean="0">
                <a:ea typeface="宋体" pitchFamily="2" charset="-122"/>
              </a:rPr>
              <a:t>什么公共政策能够解决外部性问题？</a:t>
            </a:r>
          </a:p>
          <a:p>
            <a:pPr>
              <a:lnSpc>
                <a:spcPct val="150000"/>
              </a:lnSpc>
              <a:spcBef>
                <a:spcPts val="600"/>
              </a:spcBef>
              <a:buClr>
                <a:srgbClr val="996633"/>
              </a:buClr>
              <a:buFont typeface="Wingdings" pitchFamily="2" charset="2"/>
              <a:buChar char="u"/>
            </a:pPr>
            <a:r>
              <a:rPr lang="zh-CN" altLang="zh-CN" sz="2400" dirty="0" smtClean="0">
                <a:ea typeface="宋体" pitchFamily="2" charset="-122"/>
              </a:rPr>
              <a:t>人们有时如何自己来解决外部性问题？为什么私人解决方法并不总是有效？</a:t>
            </a:r>
            <a:endParaRPr lang="zh-CN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矫正性税收与管制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73063" y="1114425"/>
            <a:ext cx="8313737" cy="50117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Char char="u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矫正性税收对环境更有利：</a:t>
            </a:r>
          </a:p>
          <a:p>
            <a:pPr marL="822960" lvl="1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矫正性税收给企业以激励，使他们减少污染，只要减少污染的成本低于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税收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清洁技术可用，税收给企业去采用这种技术的激励</a:t>
            </a:r>
          </a:p>
          <a:p>
            <a:pPr marL="822960" lvl="1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作为对比，管制并没有给已经减少一定数量污染的企业继续减排的激励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19075"/>
            <a:ext cx="91440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矫正性税收的例子：汽油税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74725"/>
            <a:ext cx="8229600" cy="4991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汽油税的目标在于消除三种负外部性：</a:t>
            </a:r>
          </a:p>
          <a:p>
            <a:pPr marL="463550" marR="0" lvl="1" indent="-3492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拥挤</a:t>
            </a: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你驾车越多，你对拥挤的贡献便越大</a:t>
            </a:r>
          </a:p>
          <a:p>
            <a:pPr marL="463550" marR="0" lvl="1" indent="-3492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车祸</a:t>
            </a: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一辆更大的车在车祸中造成的损害也更大</a:t>
            </a:r>
          </a:p>
          <a:p>
            <a:pPr marL="463550" marR="0" lvl="1" indent="-3492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3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污染</a:t>
            </a: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燃烧矿物燃料会排放出温室气体</a:t>
            </a:r>
            <a:endParaRPr kumimoji="0" 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476672"/>
            <a:ext cx="8410575" cy="6810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可交易的污染许可证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484784"/>
            <a:ext cx="8496944" cy="4785395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可交易的污染许可证制度能比管制以更低的成本降低污染   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减少污染成本低的企业可以出售他们的污染许可证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减少污染成本高的企业可以购买污染许可证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结果：污染的减少主要集中在那些降低污染成本低的企业 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30188"/>
            <a:ext cx="8229600" cy="113347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现实世界中可交易的污染许可证</a:t>
            </a:r>
            <a:endParaRPr kumimoji="0" lang="zh-CN" sz="3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4500" y="1484313"/>
            <a:ext cx="8369300" cy="46370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美国SO</a:t>
            </a:r>
            <a:r>
              <a:rPr kumimoji="0" 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污染许可证从199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年便开始可以进行交易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在美国东北部，氮氧化物污染许可证从1999年开始可以进行交易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欧洲从2005年1月开始允许碳排放量的交易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在2008年1月，巴拉克·奥巴马和约翰·麦卡恩分别提出“限制和贸易”方案来减少温室气体的排放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3540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矫正性税收与可交易的污染许可证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47775"/>
            <a:ext cx="8229600" cy="508952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像大多数需求曲线一样，企业对污染的需求也是污染价格的减函数  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矫正税税收增加了污染的价格，因此也减少了企业污染需求的数量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可交易的污染许可证制度限制了供给污染的权利，与税收也同样的效果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ct val="55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当政策制定者不知道需求曲线的位置时，这种许可证制度能更好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地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达到减少污染的目标</a:t>
            </a: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171"/>
          <p:cNvSpPr>
            <a:spLocks noChangeShapeType="1"/>
          </p:cNvSpPr>
          <p:nvPr/>
        </p:nvSpPr>
        <p:spPr bwMode="auto">
          <a:xfrm flipH="1">
            <a:off x="5422900" y="3041104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2111"/>
          <p:cNvSpPr>
            <a:spLocks noChangeArrowheads="1"/>
          </p:cNvSpPr>
          <p:nvPr/>
        </p:nvSpPr>
        <p:spPr bwMode="auto">
          <a:xfrm>
            <a:off x="976313" y="1821904"/>
            <a:ext cx="326072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2112"/>
          <p:cNvSpPr>
            <a:spLocks noChangeArrowheads="1"/>
          </p:cNvSpPr>
          <p:nvPr/>
        </p:nvSpPr>
        <p:spPr bwMode="auto">
          <a:xfrm>
            <a:off x="3549650" y="4219029"/>
            <a:ext cx="8588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Quantity of</a:t>
            </a:r>
          </a:p>
        </p:txBody>
      </p:sp>
      <p:sp>
        <p:nvSpPr>
          <p:cNvPr id="6" name="Rectangle 2113"/>
          <p:cNvSpPr>
            <a:spLocks noChangeArrowheads="1"/>
          </p:cNvSpPr>
          <p:nvPr/>
        </p:nvSpPr>
        <p:spPr bwMode="auto">
          <a:xfrm>
            <a:off x="3694113" y="4395242"/>
            <a:ext cx="682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Pollution</a:t>
            </a:r>
          </a:p>
        </p:txBody>
      </p:sp>
      <p:sp>
        <p:nvSpPr>
          <p:cNvPr id="7" name="Rectangle 2114"/>
          <p:cNvSpPr>
            <a:spLocks noChangeArrowheads="1"/>
          </p:cNvSpPr>
          <p:nvPr/>
        </p:nvSpPr>
        <p:spPr bwMode="auto">
          <a:xfrm>
            <a:off x="831850" y="4219029"/>
            <a:ext cx="968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0</a:t>
            </a:r>
          </a:p>
        </p:txBody>
      </p:sp>
      <p:sp>
        <p:nvSpPr>
          <p:cNvPr id="8" name="Rectangle 2115"/>
          <p:cNvSpPr>
            <a:spLocks noChangeArrowheads="1"/>
          </p:cNvSpPr>
          <p:nvPr/>
        </p:nvSpPr>
        <p:spPr bwMode="auto">
          <a:xfrm>
            <a:off x="355600" y="1772692"/>
            <a:ext cx="5810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Price of</a:t>
            </a:r>
          </a:p>
        </p:txBody>
      </p:sp>
      <p:sp>
        <p:nvSpPr>
          <p:cNvPr id="9" name="Rectangle 2116"/>
          <p:cNvSpPr>
            <a:spLocks noChangeArrowheads="1"/>
          </p:cNvSpPr>
          <p:nvPr/>
        </p:nvSpPr>
        <p:spPr bwMode="auto">
          <a:xfrm>
            <a:off x="292100" y="1948904"/>
            <a:ext cx="682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Pollution</a:t>
            </a:r>
          </a:p>
        </p:txBody>
      </p:sp>
      <p:sp>
        <p:nvSpPr>
          <p:cNvPr id="10" name="Rectangle 2117"/>
          <p:cNvSpPr>
            <a:spLocks noChangeArrowheads="1"/>
          </p:cNvSpPr>
          <p:nvPr/>
        </p:nvSpPr>
        <p:spPr bwMode="auto">
          <a:xfrm>
            <a:off x="774700" y="2888704"/>
            <a:ext cx="15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 b="1" i="1">
                <a:solidFill>
                  <a:srgbClr val="000000"/>
                </a:solidFill>
                <a:effectLst/>
                <a:ea typeface="宋体" charset="-122"/>
              </a:rPr>
              <a:t>P</a:t>
            </a:r>
          </a:p>
        </p:txBody>
      </p:sp>
      <p:sp>
        <p:nvSpPr>
          <p:cNvPr id="11" name="Line 2118"/>
          <p:cNvSpPr>
            <a:spLocks noChangeShapeType="1"/>
          </p:cNvSpPr>
          <p:nvPr/>
        </p:nvSpPr>
        <p:spPr bwMode="auto">
          <a:xfrm flipV="1">
            <a:off x="2298700" y="2964904"/>
            <a:ext cx="0" cy="1219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2119"/>
          <p:cNvSpPr>
            <a:spLocks noChangeArrowheads="1"/>
          </p:cNvSpPr>
          <p:nvPr/>
        </p:nvSpPr>
        <p:spPr bwMode="auto">
          <a:xfrm>
            <a:off x="2195736" y="4221088"/>
            <a:ext cx="176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800" b="1" i="1" dirty="0">
                <a:solidFill>
                  <a:srgbClr val="000000"/>
                </a:solidFill>
                <a:effectLst/>
                <a:ea typeface="宋体" charset="-122"/>
              </a:rPr>
              <a:t>Q</a:t>
            </a:r>
          </a:p>
        </p:txBody>
      </p:sp>
      <p:sp>
        <p:nvSpPr>
          <p:cNvPr id="15" name="Rectangle 2122"/>
          <p:cNvSpPr>
            <a:spLocks noChangeArrowheads="1"/>
          </p:cNvSpPr>
          <p:nvPr/>
        </p:nvSpPr>
        <p:spPr bwMode="auto">
          <a:xfrm>
            <a:off x="3502025" y="2891879"/>
            <a:ext cx="6203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矫正税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  <p:sp>
        <p:nvSpPr>
          <p:cNvPr id="17" name="Line 2124"/>
          <p:cNvSpPr>
            <a:spLocks noChangeShapeType="1"/>
          </p:cNvSpPr>
          <p:nvPr/>
        </p:nvSpPr>
        <p:spPr bwMode="auto">
          <a:xfrm>
            <a:off x="1231900" y="2279104"/>
            <a:ext cx="2247900" cy="151288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2125"/>
          <p:cNvSpPr>
            <a:spLocks noChangeArrowheads="1"/>
          </p:cNvSpPr>
          <p:nvPr/>
        </p:nvSpPr>
        <p:spPr bwMode="auto">
          <a:xfrm>
            <a:off x="1628180" y="1368152"/>
            <a:ext cx="934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ea typeface="宋体" charset="-122"/>
              </a:rPr>
              <a:t>(a) </a:t>
            </a:r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矫正税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  <p:sp>
        <p:nvSpPr>
          <p:cNvPr id="19" name="Line 2126"/>
          <p:cNvSpPr>
            <a:spLocks noChangeShapeType="1"/>
          </p:cNvSpPr>
          <p:nvPr/>
        </p:nvSpPr>
        <p:spPr bwMode="auto">
          <a:xfrm>
            <a:off x="982663" y="3006179"/>
            <a:ext cx="2454275" cy="158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Freeform 2128"/>
          <p:cNvSpPr>
            <a:spLocks/>
          </p:cNvSpPr>
          <p:nvPr/>
        </p:nvSpPr>
        <p:spPr bwMode="auto">
          <a:xfrm>
            <a:off x="976313" y="1821904"/>
            <a:ext cx="3262312" cy="2366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90"/>
              </a:cxn>
              <a:cxn ang="0">
                <a:pos x="2054" y="1490"/>
              </a:cxn>
            </a:cxnLst>
            <a:rect l="0" t="0" r="r" b="b"/>
            <a:pathLst>
              <a:path w="2055" h="1491">
                <a:moveTo>
                  <a:pt x="0" y="0"/>
                </a:moveTo>
                <a:lnTo>
                  <a:pt x="0" y="1490"/>
                </a:lnTo>
                <a:lnTo>
                  <a:pt x="2054" y="149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2141"/>
          <p:cNvSpPr>
            <a:spLocks noChangeArrowheads="1"/>
          </p:cNvSpPr>
          <p:nvPr/>
        </p:nvSpPr>
        <p:spPr bwMode="auto">
          <a:xfrm>
            <a:off x="5468938" y="1834604"/>
            <a:ext cx="3260725" cy="23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142"/>
          <p:cNvSpPr>
            <a:spLocks noChangeArrowheads="1"/>
          </p:cNvSpPr>
          <p:nvPr/>
        </p:nvSpPr>
        <p:spPr bwMode="auto">
          <a:xfrm>
            <a:off x="8042275" y="4231729"/>
            <a:ext cx="8588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Quantity of</a:t>
            </a:r>
          </a:p>
        </p:txBody>
      </p:sp>
      <p:sp>
        <p:nvSpPr>
          <p:cNvPr id="27" name="Rectangle 2143"/>
          <p:cNvSpPr>
            <a:spLocks noChangeArrowheads="1"/>
          </p:cNvSpPr>
          <p:nvPr/>
        </p:nvSpPr>
        <p:spPr bwMode="auto">
          <a:xfrm>
            <a:off x="8170863" y="4407942"/>
            <a:ext cx="68262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Pollution</a:t>
            </a:r>
          </a:p>
        </p:txBody>
      </p:sp>
      <p:sp>
        <p:nvSpPr>
          <p:cNvPr id="28" name="Rectangle 2144"/>
          <p:cNvSpPr>
            <a:spLocks noChangeArrowheads="1"/>
          </p:cNvSpPr>
          <p:nvPr/>
        </p:nvSpPr>
        <p:spPr bwMode="auto">
          <a:xfrm>
            <a:off x="5308600" y="4231729"/>
            <a:ext cx="968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0</a:t>
            </a:r>
          </a:p>
        </p:txBody>
      </p:sp>
      <p:sp>
        <p:nvSpPr>
          <p:cNvPr id="29" name="Rectangle 2146"/>
          <p:cNvSpPr>
            <a:spLocks noChangeArrowheads="1"/>
          </p:cNvSpPr>
          <p:nvPr/>
        </p:nvSpPr>
        <p:spPr bwMode="auto">
          <a:xfrm>
            <a:off x="6746875" y="4231729"/>
            <a:ext cx="1571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600" b="1" i="1">
                <a:solidFill>
                  <a:srgbClr val="000000"/>
                </a:solidFill>
                <a:effectLst/>
                <a:ea typeface="宋体" charset="-122"/>
              </a:rPr>
              <a:t>Q</a:t>
            </a:r>
          </a:p>
        </p:txBody>
      </p:sp>
      <p:sp>
        <p:nvSpPr>
          <p:cNvPr id="30" name="Rectangle 2147"/>
          <p:cNvSpPr>
            <a:spLocks noChangeArrowheads="1"/>
          </p:cNvSpPr>
          <p:nvPr/>
        </p:nvSpPr>
        <p:spPr bwMode="auto">
          <a:xfrm>
            <a:off x="7524328" y="3789040"/>
            <a:ext cx="14475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污染权需求曲线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  <p:sp>
        <p:nvSpPr>
          <p:cNvPr id="33" name="Rectangle 2150"/>
          <p:cNvSpPr>
            <a:spLocks noChangeArrowheads="1"/>
          </p:cNvSpPr>
          <p:nvPr/>
        </p:nvSpPr>
        <p:spPr bwMode="auto">
          <a:xfrm>
            <a:off x="6184900" y="1974304"/>
            <a:ext cx="186108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污染许可证供给曲线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  <p:sp>
        <p:nvSpPr>
          <p:cNvPr id="34" name="Line 2151"/>
          <p:cNvSpPr>
            <a:spLocks noChangeShapeType="1"/>
          </p:cNvSpPr>
          <p:nvPr/>
        </p:nvSpPr>
        <p:spPr bwMode="auto">
          <a:xfrm>
            <a:off x="5681663" y="2239417"/>
            <a:ext cx="2255837" cy="14874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2152"/>
          <p:cNvSpPr>
            <a:spLocks noChangeArrowheads="1"/>
          </p:cNvSpPr>
          <p:nvPr/>
        </p:nvSpPr>
        <p:spPr bwMode="auto">
          <a:xfrm>
            <a:off x="6020668" y="1296144"/>
            <a:ext cx="21913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ea typeface="宋体" charset="-122"/>
              </a:rPr>
              <a:t>(b) </a:t>
            </a:r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可交易的污染许可证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  <p:sp>
        <p:nvSpPr>
          <p:cNvPr id="36" name="Line 2153"/>
          <p:cNvSpPr>
            <a:spLocks noChangeShapeType="1"/>
          </p:cNvSpPr>
          <p:nvPr/>
        </p:nvSpPr>
        <p:spPr bwMode="auto">
          <a:xfrm flipV="1">
            <a:off x="6827838" y="2236242"/>
            <a:ext cx="1587" cy="19446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Freeform 2155"/>
          <p:cNvSpPr>
            <a:spLocks/>
          </p:cNvSpPr>
          <p:nvPr/>
        </p:nvSpPr>
        <p:spPr bwMode="auto">
          <a:xfrm>
            <a:off x="5468938" y="1834604"/>
            <a:ext cx="3262312" cy="23669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90"/>
              </a:cxn>
              <a:cxn ang="0">
                <a:pos x="2054" y="1490"/>
              </a:cxn>
            </a:cxnLst>
            <a:rect l="0" t="0" r="r" b="b"/>
            <a:pathLst>
              <a:path w="2055" h="1491">
                <a:moveTo>
                  <a:pt x="0" y="0"/>
                </a:moveTo>
                <a:lnTo>
                  <a:pt x="0" y="1490"/>
                </a:lnTo>
                <a:lnTo>
                  <a:pt x="2054" y="1490"/>
                </a:lnTo>
              </a:path>
            </a:pathLst>
          </a:cu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2158"/>
          <p:cNvSpPr>
            <a:spLocks noChangeArrowheads="1"/>
          </p:cNvSpPr>
          <p:nvPr/>
        </p:nvSpPr>
        <p:spPr bwMode="auto">
          <a:xfrm>
            <a:off x="4889500" y="1593304"/>
            <a:ext cx="5810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Price of</a:t>
            </a:r>
          </a:p>
        </p:txBody>
      </p:sp>
      <p:sp>
        <p:nvSpPr>
          <p:cNvPr id="41" name="Rectangle 2159"/>
          <p:cNvSpPr>
            <a:spLocks noChangeArrowheads="1"/>
          </p:cNvSpPr>
          <p:nvPr/>
        </p:nvSpPr>
        <p:spPr bwMode="auto">
          <a:xfrm>
            <a:off x="4737100" y="1821904"/>
            <a:ext cx="682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200" b="1">
                <a:solidFill>
                  <a:srgbClr val="000000"/>
                </a:solidFill>
                <a:effectLst/>
                <a:ea typeface="宋体" charset="-122"/>
              </a:rPr>
              <a:t>Pollution</a:t>
            </a:r>
          </a:p>
        </p:txBody>
      </p:sp>
      <p:sp>
        <p:nvSpPr>
          <p:cNvPr id="42" name="Rectangle 2160"/>
          <p:cNvSpPr>
            <a:spLocks noChangeArrowheads="1"/>
          </p:cNvSpPr>
          <p:nvPr/>
        </p:nvSpPr>
        <p:spPr bwMode="auto">
          <a:xfrm>
            <a:off x="5194300" y="2888704"/>
            <a:ext cx="133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altLang="zh-CN" sz="1600" b="1" i="1">
                <a:solidFill>
                  <a:srgbClr val="000000"/>
                </a:solidFill>
                <a:effectLst/>
                <a:ea typeface="宋体" charset="-122"/>
              </a:rPr>
              <a:t>P</a:t>
            </a:r>
          </a:p>
        </p:txBody>
      </p:sp>
      <p:sp>
        <p:nvSpPr>
          <p:cNvPr id="45" name="AutoShape 2173"/>
          <p:cNvSpPr>
            <a:spLocks noChangeArrowheads="1"/>
          </p:cNvSpPr>
          <p:nvPr/>
        </p:nvSpPr>
        <p:spPr bwMode="auto">
          <a:xfrm>
            <a:off x="2222500" y="2964904"/>
            <a:ext cx="152400" cy="76200"/>
          </a:xfrm>
          <a:prstGeom prst="flowChartConnector">
            <a:avLst/>
          </a:prstGeom>
          <a:solidFill>
            <a:srgbClr val="000807"/>
          </a:solidFill>
          <a:ln w="12700">
            <a:solidFill>
              <a:srgbClr val="00080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2174"/>
          <p:cNvSpPr>
            <a:spLocks noChangeArrowheads="1"/>
          </p:cNvSpPr>
          <p:nvPr/>
        </p:nvSpPr>
        <p:spPr bwMode="auto">
          <a:xfrm>
            <a:off x="6794500" y="2964904"/>
            <a:ext cx="76200" cy="76200"/>
          </a:xfrm>
          <a:prstGeom prst="flowChartConnector">
            <a:avLst/>
          </a:prstGeom>
          <a:solidFill>
            <a:srgbClr val="000807"/>
          </a:solidFill>
          <a:ln w="12700">
            <a:solidFill>
              <a:srgbClr val="00080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2147"/>
          <p:cNvSpPr>
            <a:spLocks noChangeArrowheads="1"/>
          </p:cNvSpPr>
          <p:nvPr/>
        </p:nvSpPr>
        <p:spPr bwMode="auto">
          <a:xfrm>
            <a:off x="3491880" y="3645024"/>
            <a:ext cx="14475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000000"/>
                </a:solidFill>
                <a:effectLst/>
                <a:ea typeface="宋体" charset="-122"/>
              </a:rPr>
              <a:t>污染权需求曲线</a:t>
            </a:r>
            <a:endParaRPr lang="en-US" altLang="zh-CN" sz="1600" b="1" dirty="0">
              <a:solidFill>
                <a:srgbClr val="000000"/>
              </a:solidFill>
              <a:effectLst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3540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对关于污染的经济分析的批评</a:t>
            </a:r>
            <a:endParaRPr kumimoji="0" lang="zh-CN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281113"/>
            <a:ext cx="7931224" cy="46497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一些政客以及许多环保主义者宣称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没有人拥有“购买”污染的权利，也不能对环境标价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然而，人们面临权衡取舍。清新的空气与清洁的水的价值必须与它们的成本进行比较 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以市场为基础的方法降低了保护环境的成本，因此能增加公众对于清洁环境的需求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3563" y="1392238"/>
            <a:ext cx="8324850" cy="5168900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Acme公司与美国电气公司都用煤做燃料，每家公司每个月排放40吨的SO</a:t>
            </a:r>
            <a:r>
              <a:rPr kumimoji="0" 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，总排放量=80吨/每月  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目标：减少25%的SO</a:t>
            </a:r>
            <a:r>
              <a:rPr kumimoji="0" 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排放，实现60 吨/每月的排放目标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减少排放的成本：Acme公司$100/每吨，美国电气公司$200/每吨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政策选项 1：管制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每个企业必须减少25%的排放（10吨）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计算每个企业的成本和使用管制政策完成目标的总成本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A.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降低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SO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的排放量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4675" y="1470025"/>
            <a:ext cx="8324850" cy="477361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>
                <a:tab pos="7089775" algn="r"/>
              </a:tabLst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每个企业必须减少10吨SO</a:t>
            </a:r>
            <a:r>
              <a:rPr kumimoji="0" 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的排放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>
                <a:tab pos="7089775" algn="r"/>
              </a:tabLst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减少排放的成本：Acme公司$100/每吨，美国电气公司$200/每吨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>
                <a:tab pos="7089775" algn="r"/>
              </a:tabLst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计算每个企业的成本和使用管制政策完成目标的总成本：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>
                <a:tab pos="7089775" algn="r"/>
              </a:tabLst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Acme公司的成本：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(10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x ($100/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每吨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$1000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>
                <a:tab pos="7089775" algn="r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美国电气公司的成本：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>
                <a:tab pos="7089775" algn="r"/>
              </a:tabLst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(10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x ($200/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每吨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) = $2000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>
                <a:tab pos="7089775" algn="r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完成目标的总成本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$3000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</a:t>
            </a:r>
            <a:r>
              <a:rPr kumimoji="0" lang="zh-CN" alt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r>
              <a:rPr kumimoji="0" lang="en-US" altLang="zh-CN" sz="27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A.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参考答案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51520" y="1196752"/>
            <a:ext cx="8569325" cy="5451475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4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最初，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Acme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公司与美国电气公司每个月分别排放40吨的SO</a:t>
            </a:r>
            <a:r>
              <a:rPr kumimoji="0" 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目标：减少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的排放，实现60 吨/每月的排放目标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政策选项</a:t>
            </a:r>
            <a:r>
              <a:rPr kumimoji="0" lang="zh-CN" alt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：可交易的污染许可证</a:t>
            </a:r>
            <a:endParaRPr kumimoji="0" lang="zh-CN" altLang="en-US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发放总共60吨的污染许可证，每个企业分别发放30吨。建立可交易的污染许可证市场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每个企业既可以用光它的许可证，排放30吨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；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也可以排放小于30吨的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，然后出售剩余的许可证；或者购买许可证，排放大于30吨的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任务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：如果Acme公司排放20吨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SO</a:t>
            </a:r>
            <a:r>
              <a:rPr kumimoji="0" lang="en-US" alt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，然后以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$150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/每吨的价格出售10吨的许可证给美国电气公司。计算在这种情况下完成排放目标的成本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/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B.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可交易的污染许可证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39552" y="260649"/>
            <a:ext cx="8210550" cy="864096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介绍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>
          <a:xfrm>
            <a:off x="287338" y="979488"/>
            <a:ext cx="8770937" cy="5568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第一章的经济学十大原理之一： 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市场通常是一种组织经济活动的好方法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如果没有市场失灵，竞争市场的结果是有效率的，并最大化了总剩余 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一种市场失灵：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外部性：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一个人的行为对旁观者福利的无补偿的影响</a:t>
            </a: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外部性有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负外部性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或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正外部性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之分，这取决于对旁观者福利的影响是有利的还是不利的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23528" y="1343025"/>
            <a:ext cx="8525197" cy="5210175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目标：减少排放量，实现60 吨/每月的排放目标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减少排放的成本：Acme公司$100/每吨，美国电气公司$200/每吨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计算完成目标的成本：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Acme公司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$150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/每吨的价格出售10吨的许可证给美国电气公司，得到$1500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使用20吨的许可证，排放20吨的SO</a:t>
            </a:r>
            <a:r>
              <a:rPr kumimoji="0" 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花费$2000减少20吨的排放</a:t>
            </a:r>
          </a:p>
          <a:p>
            <a:pPr marL="621792" marR="0" lvl="1" indent="-2286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Acme公司的净成本：$2000 - $1500 = </a:t>
            </a:r>
            <a:r>
              <a:rPr kumimoji="0" 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$500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endParaRPr kumimoji="0" lang="zh-CN" sz="2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B.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参考答案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7544" y="1340768"/>
            <a:ext cx="8208912" cy="5339433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Char char="Ø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美国电气公司：</a:t>
            </a:r>
            <a:endParaRPr kumimoji="0" lang="zh-CN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从Acme公司购买10吨的排放许可证，花费$1500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使用购买的10吨许可证和最初的30吨许可证，排放40吨的SO</a:t>
            </a:r>
            <a:r>
              <a:rPr kumimoji="0" lang="zh-CN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endParaRPr kumimoji="0" 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没有花钱在减排上</a:t>
            </a:r>
          </a:p>
          <a:p>
            <a:pPr marL="621792" marR="0" lvl="1" indent="-22860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Verdana"/>
              <a:buChar char="◦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美国电气公司的净成本 = </a:t>
            </a:r>
            <a:r>
              <a:rPr kumimoji="0" 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$1500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完成目标的总成本 = $500 + $1500 = </a:t>
            </a:r>
            <a:r>
              <a:rPr kumimoji="0" 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$2000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Wingdings" pitchFamily="2" charset="2"/>
              <a:buNone/>
              <a:tabLst/>
              <a:defRPr/>
            </a:pPr>
            <a:r>
              <a:rPr kumimoji="0" lang="zh-C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	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按照可交易的许可证政策，可以以更低的总成本完成目标，并且每个企业的成本都低于管制政策下的成本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B.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参考答案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3725" y="290513"/>
            <a:ext cx="8210550" cy="906239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外部性的私人解决方法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87624" y="1268760"/>
            <a:ext cx="6624736" cy="485740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私人解决方法的类型：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道德规范和社会约束</a:t>
            </a:r>
            <a:b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比如：“金科玉律”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慈善行为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市场的参与者与受影响的旁观者之间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整合经营或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签订合约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92696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外部性的私人解决方法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4" y="1700807"/>
            <a:ext cx="7488832" cy="442535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科斯定理：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b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如果私人各方可以无成本地就资源配置进行协商，那么他们就可以自己解决外部性问题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190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科斯定理：一个例子</a:t>
            </a:r>
            <a:endParaRPr kumimoji="0" lang="zh-CN" sz="3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1638" y="874713"/>
            <a:ext cx="8229600" cy="54800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 有一条名为Spot的狗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负外部性： 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Spot的狂吠干扰了Dick的邻居Jane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社会有效率的结果：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最大化Dick与Jane的福利  </a:t>
            </a:r>
          </a:p>
          <a:p>
            <a:pPr marL="458788" marR="0" lvl="1" indent="-228600" algn="l" defTabSz="914400" rtl="0" eaLnBrk="1" fontAlgn="auto" latinLnBrk="0" hangingPunct="1">
              <a:lnSpc>
                <a:spcPct val="150000"/>
              </a:lnSpc>
              <a:spcBef>
                <a:spcPct val="1000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如果Dick对Spot的评价比Jane对平静与安宁的评价要高，那Dick应该养狗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300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科斯定理：私人市场可以自己达到有效率的结果…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…</a:t>
            </a:r>
            <a:r>
              <a:rPr kumimoji="0" 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</a:t>
            </a:r>
            <a:endParaRPr kumimoji="0" lang="zh-CN" sz="24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7" name="Picture 4" descr="stk26125dcs barking dog"/>
          <p:cNvPicPr>
            <a:picLocks noChangeAspect="1" noChangeArrowheads="1"/>
          </p:cNvPicPr>
          <p:nvPr/>
        </p:nvPicPr>
        <p:blipFill>
          <a:blip r:embed="rId2" cstate="print"/>
          <a:srcRect l="6429" r="4286" b="22678"/>
          <a:stretch>
            <a:fillRect/>
          </a:stretch>
        </p:blipFill>
        <p:spPr bwMode="auto">
          <a:xfrm>
            <a:off x="6732588" y="320675"/>
            <a:ext cx="2041525" cy="2671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190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科斯定理：一个例子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567" y="1196751"/>
            <a:ext cx="8014345" cy="519452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例1：   </a:t>
            </a:r>
            <a:b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Dick有养Spot的权利  </a:t>
            </a:r>
            <a:b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Dick养Spot的利益 = $500</a:t>
            </a:r>
            <a:b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Jane承受Spot狂吠的成本= $800</a:t>
            </a:r>
          </a:p>
          <a:p>
            <a:pPr marL="365760" lvl="0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社会有效率的结果：</a:t>
            </a:r>
            <a:r>
              <a:rPr lang="zh-CN" altLang="zh-CN" sz="2000" dirty="0" smtClean="0">
                <a:ea typeface="宋体" pitchFamily="2" charset="-122"/>
              </a:rPr>
              <a:t> Dick</a:t>
            </a: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放弃养Spot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私人结果： </a:t>
            </a:r>
            <a:b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Jane支付给Dick $600，让他放弃养Spot，Jane和Dick都会更好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私人结果=有效率的结果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190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科斯定理：一个例子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27583" y="1124743"/>
            <a:ext cx="7632849" cy="4680521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 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Jane拥有平静与安宁的权利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Dick养Spot的利益 =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Jane承受Spot狂吠的成本=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8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社会有效率的结果：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放弃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养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Spot</a:t>
            </a:r>
          </a:p>
          <a:p>
            <a:pPr marL="365760" lvl="0" indent="-256032"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不愿支付给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高于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5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00，</a:t>
            </a:r>
            <a:r>
              <a:rPr lang="zh-CN" altLang="zh-CN" sz="2400" dirty="0" smtClean="0">
                <a:ea typeface="宋体" pitchFamily="2" charset="-122"/>
              </a:rPr>
              <a:t> </a:t>
            </a:r>
            <a:r>
              <a:rPr lang="zh-CN" altLang="zh-CN" sz="2400" dirty="0" smtClean="0">
                <a:ea typeface="宋体" pitchFamily="2" charset="-122"/>
              </a:rPr>
              <a:t>Jane</a:t>
            </a:r>
            <a:r>
              <a:rPr lang="zh-CN" altLang="en-US" sz="2400" dirty="0" smtClean="0">
                <a:ea typeface="宋体" pitchFamily="2" charset="-122"/>
              </a:rPr>
              <a:t>不愿接受低于</a:t>
            </a:r>
            <a:r>
              <a:rPr lang="zh-CN" altLang="zh-CN" sz="2400" dirty="0" smtClean="0">
                <a:ea typeface="宋体" pitchFamily="2" charset="-122"/>
              </a:rPr>
              <a:t>$</a:t>
            </a:r>
            <a:r>
              <a:rPr lang="en-US" altLang="zh-CN" sz="2400" dirty="0" smtClean="0">
                <a:ea typeface="宋体" pitchFamily="2" charset="-122"/>
              </a:rPr>
              <a:t>8</a:t>
            </a:r>
            <a:r>
              <a:rPr lang="zh-CN" altLang="zh-CN" sz="2400" dirty="0" smtClean="0">
                <a:ea typeface="宋体" pitchFamily="2" charset="-122"/>
              </a:rPr>
              <a:t>00</a:t>
            </a:r>
            <a:r>
              <a:rPr lang="zh-CN" altLang="en-US" sz="2400" dirty="0" smtClean="0">
                <a:ea typeface="宋体" pitchFamily="2" charset="-122"/>
              </a:rPr>
              <a:t>的价格，因而</a:t>
            </a:r>
            <a:r>
              <a:rPr lang="zh-CN" altLang="zh-CN" sz="2400" dirty="0" smtClean="0">
                <a:ea typeface="宋体" pitchFamily="2" charset="-122"/>
              </a:rPr>
              <a:t>Dick</a:t>
            </a:r>
            <a:r>
              <a:rPr lang="zh-CN" altLang="en-US" sz="2400" dirty="0" smtClean="0">
                <a:ea typeface="宋体" pitchFamily="2" charset="-122"/>
              </a:rPr>
              <a:t>放弃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养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狗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 = 有效率的结果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190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科斯定理：一个例子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957263"/>
            <a:ext cx="8229600" cy="55054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例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 有养Spot的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权利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Dick养Spot的利益=$1000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Jane承受Spot狂吠的成本=$800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社会有效率的结果：Dick继续养Spot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私人结果： Jane不愿意支付超过 $800的价格，Dick也不愿意接受少于 $1000的价格，因此Dick继续养Spot 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私人结果=有效率的结果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190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科斯定理：一个例子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68313" y="957263"/>
            <a:ext cx="8229600" cy="434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4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 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Jane拥有平静与安宁的权利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Dick养Spot的利益 =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/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Jane承受Spot狂吠的成本=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8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</a:t>
            </a:r>
            <a:endParaRPr kumimoji="0" 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社会有效率的结果：Dick继续养Spot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私人结果：Dick支付给Jane 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$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9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00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，并继续养狗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私人结果 = 有效率的结果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67744" y="5157192"/>
            <a:ext cx="6392317" cy="1255728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40000"/>
              </a:spcBef>
              <a:buClr>
                <a:srgbClr val="00B85C"/>
              </a:buClr>
              <a:buSzPct val="120000"/>
              <a:buFont typeface="Wingdings" pitchFamily="2" charset="2"/>
              <a:buNone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    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无论</a:t>
            </a:r>
            <a:r>
              <a:rPr 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最初的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权利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配置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如何，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只要没有交易成本，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私人</a:t>
            </a:r>
            <a:r>
              <a:rPr 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市场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最后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都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能</a:t>
            </a:r>
            <a:r>
              <a:rPr lang="zh-CN" sz="2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达到有效率的</a:t>
            </a:r>
            <a:r>
              <a:rPr lang="zh-CN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结果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楷体" pitchFamily="49" charset="-122"/>
                <a:ea typeface="楷体" pitchFamily="49" charset="-122"/>
              </a:rPr>
              <a:t>。（权利的初始配置仅影响谁付钱给谁）</a:t>
            </a:r>
            <a:endParaRPr lang="zh-CN" sz="2400" b="1" dirty="0">
              <a:effectLst>
                <a:outerShdw blurRad="38100" dist="38100" dir="2700000" algn="tl">
                  <a:srgbClr val="FFFFFF"/>
                </a:outerShdw>
              </a:effectLst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74675" y="1470025"/>
            <a:ext cx="8218488" cy="47736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00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总的来说，1000个绿谷的居民觉得能在蓝湖中游泳价值$100,000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00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一个附近的工厂污染了湖水，只愿意花$50,000购买可以无污染的设备  </a:t>
            </a:r>
          </a:p>
          <a:p>
            <a:pPr marL="690563" marR="0" lvl="1" indent="-57626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A.	</a:t>
            </a:r>
            <a:r>
              <a:rPr kumimoji="0" 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描述科斯定理的私人解决办法  </a:t>
            </a:r>
          </a:p>
          <a:p>
            <a:pPr marL="690563" marR="0" lvl="1" indent="-576263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B.	</a:t>
            </a:r>
            <a:r>
              <a:rPr kumimoji="0" lang="zh-CN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你认为在现实世界中这种解决办法不起作用的原因是什么？</a:t>
            </a:r>
            <a:endParaRPr kumimoji="0" lang="zh-CN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87375" y="352425"/>
            <a:ext cx="8208963" cy="954088"/>
          </a:xfrm>
          <a:prstGeom prst="rect">
            <a:avLst/>
          </a:prstGeom>
          <a:ln/>
        </p:spPr>
        <p:txBody>
          <a:bodyPr tIns="0" bIns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主动学习   </a:t>
            </a: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  <a:t> </a:t>
            </a:r>
            <a:b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ahoma" pitchFamily="34" charset="0"/>
                <a:ea typeface="宋体" pitchFamily="2" charset="-122"/>
                <a:cs typeface="+mj-cs"/>
              </a:rPr>
            </a:b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科斯定理的应用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介绍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379413" y="1001713"/>
            <a:ext cx="8229600" cy="51244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由于自利的买者与卖者忽略了他们行为的外部成本或收益，因此市场结果没有效率  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CN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经济学十大原理之一：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 政府行为有时可以改善市场结果</a:t>
            </a: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zh-CN" sz="2700" b="1" i="0" u="none" strike="noStrike" kern="1200" cap="none" spc="0" normalizeH="0" baseline="0" noProof="0" dirty="0" smtClean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在存在外部性的情况下，公共政策能提高效率 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252413"/>
            <a:ext cx="9144000" cy="64928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为什么私人解决方法并不总是有效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935038"/>
            <a:ext cx="8229600" cy="54292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1.	</a:t>
            </a: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交易成本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：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各方在达成协议与遵守协议过程中所发生的成本，这些成本可能最终使双方达不成对双方都有利的结果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2.	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固执：  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即使协议对双方都是有利的，双方也可能不会达成协议，而是等待一个对自己更好的交易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itchFamily="2" charset="2"/>
              <a:buNone/>
              <a:tabLst/>
              <a:defRPr/>
            </a:pPr>
            <a:r>
              <a:rPr kumimoji="0" 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3.	</a:t>
            </a: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协调问题：</a:t>
            </a:r>
            <a:b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r>
              <a:rPr kumimoji="0" 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当利益各方人数众多时，协调各方变得成本高昂，甚至不可能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Mankiw_PaintingArt.jpg"/>
          <p:cNvPicPr>
            <a:picLocks noChangeAspect="1" noChangeArrowheads="1"/>
          </p:cNvPicPr>
          <p:nvPr/>
        </p:nvPicPr>
        <p:blipFill>
          <a:blip r:embed="rId2" cstate="print"/>
          <a:srcRect b="16696"/>
          <a:stretch>
            <a:fillRect/>
          </a:stretch>
        </p:blipFill>
        <p:spPr bwMode="auto">
          <a:xfrm>
            <a:off x="0" y="0"/>
            <a:ext cx="91440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0"/>
            <a:ext cx="9144000" cy="1954213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lIns="365760" tIns="182880" anchor="t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内容提要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73063" y="1908175"/>
            <a:ext cx="8313737" cy="4262438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当市场交易影响第三方的福利时，会产生外部性。如果一项活动产生了负外部性，例如污染，市场的社会最适量将小于均衡量。如果一项活动产生了正外部性，例如技术溢出效应，社会最适量将大于均衡量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 </a:t>
            </a:r>
            <a:b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</a:b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Mankiw_PaintingArt.jpg"/>
          <p:cNvPicPr>
            <a:picLocks noChangeAspect="1" noChangeArrowheads="1"/>
          </p:cNvPicPr>
          <p:nvPr/>
        </p:nvPicPr>
        <p:blipFill>
          <a:blip r:embed="rId2" cstate="print"/>
          <a:srcRect b="16696"/>
          <a:stretch>
            <a:fillRect/>
          </a:stretch>
        </p:blipFill>
        <p:spPr bwMode="auto">
          <a:xfrm>
            <a:off x="0" y="0"/>
            <a:ext cx="91440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0"/>
            <a:ext cx="9144000" cy="1954213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lIns="365760" tIns="182880" anchor="t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内容提要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73063" y="1908175"/>
            <a:ext cx="8313737" cy="4262438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有时，人们靠自己来解决外部性问题。科斯定理说，如果人们能够无成本地谈判，那么，私人市场总可以达成一个资源有效配置的协议。在实际情况中，在许多利益各方间达成协议是高成本或者困难的，科斯定理并不适用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 descr="Mankiw_PaintingArt.jpg"/>
          <p:cNvPicPr>
            <a:picLocks noChangeAspect="1" noChangeArrowheads="1"/>
          </p:cNvPicPr>
          <p:nvPr/>
        </p:nvPicPr>
        <p:blipFill>
          <a:blip r:embed="rId2" cstate="print"/>
          <a:srcRect b="16696"/>
          <a:stretch>
            <a:fillRect/>
          </a:stretch>
        </p:blipFill>
        <p:spPr bwMode="auto">
          <a:xfrm>
            <a:off x="0" y="0"/>
            <a:ext cx="9144000" cy="205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0"/>
            <a:ext cx="9144000" cy="1954213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lIns="365760" tIns="182880" anchor="t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内容提要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373063" y="1930400"/>
            <a:ext cx="8313737" cy="4262438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996633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政府用各种政策来解决外部性问题。政府可以通过矫正税来使外部性内部化，也可以通过可交易的污染许可证市场。这些政策能够比直接管制更低的社会成本来保护环境</a:t>
            </a:r>
            <a:r>
              <a:rPr kumimoji="0" lang="zh-CN" alt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。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42900" y="252413"/>
            <a:ext cx="8410575" cy="68103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负外部性的例子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>
          <a:xfrm>
            <a:off x="395536" y="1340768"/>
            <a:ext cx="8291264" cy="46761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工厂对空气的污染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邻居的狗叫声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深夜里邻居吵闹的立体声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建设工地的噪声污染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二手烟对健康的危害</a:t>
            </a: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zh-CN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驾车时打电话使路人更不安全</a:t>
            </a:r>
            <a:endParaRPr kumimoji="0" lang="zh-CN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pic>
        <p:nvPicPr>
          <p:cNvPr id="6" name="Picture 4" descr="AA012661 smoke rising from smokestac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484784"/>
            <a:ext cx="2773362" cy="379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673100"/>
            <a:ext cx="4867275" cy="5870575"/>
            <a:chOff x="0" y="0"/>
            <a:chExt cx="3066" cy="36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3066" cy="3698"/>
              <a:chOff x="0" y="0"/>
              <a:chExt cx="3066" cy="3698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15" y="0"/>
                <a:ext cx="3022" cy="3650"/>
                <a:chOff x="0" y="0"/>
                <a:chExt cx="3022" cy="3650"/>
              </a:xfrm>
            </p:grpSpPr>
            <p:sp>
              <p:nvSpPr>
                <p:cNvPr id="11" name="AutoShape 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7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13" name="Line 8"/>
                <p:cNvSpPr>
                  <a:spLocks noChangeShapeType="1"/>
                </p:cNvSpPr>
                <p:nvPr/>
              </p:nvSpPr>
              <p:spPr bwMode="auto">
                <a:xfrm>
                  <a:off x="409" y="286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9"/>
                <p:cNvSpPr>
                  <a:spLocks noChangeShapeType="1"/>
                </p:cNvSpPr>
                <p:nvPr/>
              </p:nvSpPr>
              <p:spPr bwMode="auto">
                <a:xfrm>
                  <a:off x="409" y="23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10"/>
                <p:cNvSpPr>
                  <a:spLocks noChangeShapeType="1"/>
                </p:cNvSpPr>
                <p:nvPr/>
              </p:nvSpPr>
              <p:spPr bwMode="auto">
                <a:xfrm>
                  <a:off x="409" y="18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1"/>
                <p:cNvSpPr>
                  <a:spLocks noChangeShapeType="1"/>
                </p:cNvSpPr>
                <p:nvPr/>
              </p:nvSpPr>
              <p:spPr bwMode="auto">
                <a:xfrm>
                  <a:off x="409" y="127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409" y="74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3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409" y="2598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5"/>
                <p:cNvSpPr>
                  <a:spLocks noChangeShapeType="1"/>
                </p:cNvSpPr>
                <p:nvPr/>
              </p:nvSpPr>
              <p:spPr bwMode="auto">
                <a:xfrm>
                  <a:off x="409" y="20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6"/>
                <p:cNvSpPr>
                  <a:spLocks noChangeShapeType="1"/>
                </p:cNvSpPr>
                <p:nvPr/>
              </p:nvSpPr>
              <p:spPr bwMode="auto">
                <a:xfrm>
                  <a:off x="409" y="153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7"/>
                <p:cNvSpPr>
                  <a:spLocks noChangeShapeType="1"/>
                </p:cNvSpPr>
                <p:nvPr/>
              </p:nvSpPr>
              <p:spPr bwMode="auto">
                <a:xfrm>
                  <a:off x="409" y="101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8"/>
                <p:cNvSpPr>
                  <a:spLocks noChangeShapeType="1"/>
                </p:cNvSpPr>
                <p:nvPr/>
              </p:nvSpPr>
              <p:spPr bwMode="auto">
                <a:xfrm>
                  <a:off x="409" y="47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9"/>
                <p:cNvSpPr>
                  <a:spLocks noChangeShapeType="1"/>
                </p:cNvSpPr>
                <p:nvPr/>
              </p:nvSpPr>
              <p:spPr bwMode="auto">
                <a:xfrm>
                  <a:off x="7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20"/>
                <p:cNvSpPr>
                  <a:spLocks noChangeShapeType="1"/>
                </p:cNvSpPr>
                <p:nvPr/>
              </p:nvSpPr>
              <p:spPr bwMode="auto">
                <a:xfrm>
                  <a:off x="14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1"/>
                <p:cNvSpPr>
                  <a:spLocks noChangeShapeType="1"/>
                </p:cNvSpPr>
                <p:nvPr/>
              </p:nvSpPr>
              <p:spPr bwMode="auto">
                <a:xfrm>
                  <a:off x="2148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2849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1110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24"/>
                <p:cNvSpPr>
                  <a:spLocks noChangeShapeType="1"/>
                </p:cNvSpPr>
                <p:nvPr/>
              </p:nvSpPr>
              <p:spPr bwMode="auto">
                <a:xfrm>
                  <a:off x="1802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25"/>
                <p:cNvSpPr>
                  <a:spLocks noChangeShapeType="1"/>
                </p:cNvSpPr>
                <p:nvPr/>
              </p:nvSpPr>
              <p:spPr bwMode="auto">
                <a:xfrm>
                  <a:off x="2503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6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32" name="Line 27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8"/>
                <p:cNvSpPr>
                  <a:spLocks noChangeShapeType="1"/>
                </p:cNvSpPr>
                <p:nvPr/>
              </p:nvSpPr>
              <p:spPr bwMode="auto">
                <a:xfrm>
                  <a:off x="362" y="312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9"/>
                <p:cNvSpPr>
                  <a:spLocks noChangeShapeType="1"/>
                </p:cNvSpPr>
                <p:nvPr/>
              </p:nvSpPr>
              <p:spPr bwMode="auto">
                <a:xfrm>
                  <a:off x="362" y="286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30"/>
                <p:cNvSpPr>
                  <a:spLocks noChangeShapeType="1"/>
                </p:cNvSpPr>
                <p:nvPr/>
              </p:nvSpPr>
              <p:spPr bwMode="auto">
                <a:xfrm>
                  <a:off x="362" y="2598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1"/>
                <p:cNvSpPr>
                  <a:spLocks noChangeShapeType="1"/>
                </p:cNvSpPr>
                <p:nvPr/>
              </p:nvSpPr>
              <p:spPr bwMode="auto">
                <a:xfrm>
                  <a:off x="362" y="23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362" y="20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3"/>
                <p:cNvSpPr>
                  <a:spLocks noChangeShapeType="1"/>
                </p:cNvSpPr>
                <p:nvPr/>
              </p:nvSpPr>
              <p:spPr bwMode="auto">
                <a:xfrm>
                  <a:off x="362" y="18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4"/>
                <p:cNvSpPr>
                  <a:spLocks noChangeShapeType="1"/>
                </p:cNvSpPr>
                <p:nvPr/>
              </p:nvSpPr>
              <p:spPr bwMode="auto">
                <a:xfrm>
                  <a:off x="362" y="153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5"/>
                <p:cNvSpPr>
                  <a:spLocks noChangeShapeType="1"/>
                </p:cNvSpPr>
                <p:nvPr/>
              </p:nvSpPr>
              <p:spPr bwMode="auto">
                <a:xfrm>
                  <a:off x="362" y="127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6"/>
                <p:cNvSpPr>
                  <a:spLocks noChangeShapeType="1"/>
                </p:cNvSpPr>
                <p:nvPr/>
              </p:nvSpPr>
              <p:spPr bwMode="auto">
                <a:xfrm>
                  <a:off x="362" y="101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7"/>
                <p:cNvSpPr>
                  <a:spLocks noChangeShapeType="1"/>
                </p:cNvSpPr>
                <p:nvPr/>
              </p:nvSpPr>
              <p:spPr bwMode="auto">
                <a:xfrm>
                  <a:off x="362" y="74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8"/>
                <p:cNvSpPr>
                  <a:spLocks noChangeShapeType="1"/>
                </p:cNvSpPr>
                <p:nvPr/>
              </p:nvSpPr>
              <p:spPr bwMode="auto">
                <a:xfrm>
                  <a:off x="362" y="47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9"/>
                <p:cNvSpPr>
                  <a:spLocks noChangeShapeType="1"/>
                </p:cNvSpPr>
                <p:nvPr/>
              </p:nvSpPr>
              <p:spPr bwMode="auto">
                <a:xfrm>
                  <a:off x="362" y="21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40"/>
                <p:cNvSpPr>
                  <a:spLocks noChangeShapeType="1"/>
                </p:cNvSpPr>
                <p:nvPr/>
              </p:nvSpPr>
              <p:spPr bwMode="auto">
                <a:xfrm>
                  <a:off x="346" y="3124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346" y="2598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2"/>
                <p:cNvSpPr>
                  <a:spLocks noChangeShapeType="1"/>
                </p:cNvSpPr>
                <p:nvPr/>
              </p:nvSpPr>
              <p:spPr bwMode="auto">
                <a:xfrm>
                  <a:off x="346" y="206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3"/>
                <p:cNvSpPr>
                  <a:spLocks noChangeShapeType="1"/>
                </p:cNvSpPr>
                <p:nvPr/>
              </p:nvSpPr>
              <p:spPr bwMode="auto">
                <a:xfrm>
                  <a:off x="346" y="153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4"/>
                <p:cNvSpPr>
                  <a:spLocks noChangeShapeType="1"/>
                </p:cNvSpPr>
                <p:nvPr/>
              </p:nvSpPr>
              <p:spPr bwMode="auto">
                <a:xfrm>
                  <a:off x="346" y="1011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45"/>
                <p:cNvSpPr>
                  <a:spLocks noChangeShapeType="1"/>
                </p:cNvSpPr>
                <p:nvPr/>
              </p:nvSpPr>
              <p:spPr bwMode="auto">
                <a:xfrm>
                  <a:off x="346" y="47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46"/>
                <p:cNvSpPr>
                  <a:spLocks noChangeShapeType="1"/>
                </p:cNvSpPr>
                <p:nvPr/>
              </p:nvSpPr>
              <p:spPr bwMode="auto">
                <a:xfrm>
                  <a:off x="409" y="3124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4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48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284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Rectangle 59"/>
                <p:cNvSpPr>
                  <a:spLocks noChangeArrowheads="1"/>
                </p:cNvSpPr>
                <p:nvPr/>
              </p:nvSpPr>
              <p:spPr bwMode="auto">
                <a:xfrm>
                  <a:off x="171" y="302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5" name="Rectangle 60"/>
                <p:cNvSpPr>
                  <a:spLocks noChangeArrowheads="1"/>
                </p:cNvSpPr>
                <p:nvPr/>
              </p:nvSpPr>
              <p:spPr bwMode="auto">
                <a:xfrm>
                  <a:off x="171" y="249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6" name="Rectangle 61"/>
                <p:cNvSpPr>
                  <a:spLocks noChangeArrowheads="1"/>
                </p:cNvSpPr>
                <p:nvPr/>
              </p:nvSpPr>
              <p:spPr bwMode="auto">
                <a:xfrm>
                  <a:off x="171" y="196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7" name="Rectangle 62"/>
                <p:cNvSpPr>
                  <a:spLocks noChangeArrowheads="1"/>
                </p:cNvSpPr>
                <p:nvPr/>
              </p:nvSpPr>
              <p:spPr bwMode="auto">
                <a:xfrm>
                  <a:off x="171" y="143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8" name="Rectangle 63"/>
                <p:cNvSpPr>
                  <a:spLocks noChangeArrowheads="1"/>
                </p:cNvSpPr>
                <p:nvPr/>
              </p:nvSpPr>
              <p:spPr bwMode="auto">
                <a:xfrm>
                  <a:off x="171" y="91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69" name="Rectangle 64"/>
                <p:cNvSpPr>
                  <a:spLocks noChangeArrowheads="1"/>
                </p:cNvSpPr>
                <p:nvPr/>
              </p:nvSpPr>
              <p:spPr bwMode="auto">
                <a:xfrm>
                  <a:off x="171" y="378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70" name="Rectangle 65"/>
                <p:cNvSpPr>
                  <a:spLocks noChangeArrowheads="1"/>
                </p:cNvSpPr>
                <p:nvPr/>
              </p:nvSpPr>
              <p:spPr bwMode="auto">
                <a:xfrm>
                  <a:off x="362" y="3203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1" name="Rectangle 66"/>
                <p:cNvSpPr>
                  <a:spLocks noChangeArrowheads="1"/>
                </p:cNvSpPr>
                <p:nvPr/>
              </p:nvSpPr>
              <p:spPr bwMode="auto">
                <a:xfrm>
                  <a:off x="1007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72" name="Rectangle 67"/>
                <p:cNvSpPr>
                  <a:spLocks noChangeArrowheads="1"/>
                </p:cNvSpPr>
                <p:nvPr/>
              </p:nvSpPr>
              <p:spPr bwMode="auto">
                <a:xfrm>
                  <a:off x="17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20</a:t>
                  </a:r>
                </a:p>
              </p:txBody>
            </p:sp>
            <p:sp>
              <p:nvSpPr>
                <p:cNvPr id="73" name="Rectangle 68"/>
                <p:cNvSpPr>
                  <a:spLocks noChangeArrowheads="1"/>
                </p:cNvSpPr>
                <p:nvPr/>
              </p:nvSpPr>
              <p:spPr bwMode="auto">
                <a:xfrm>
                  <a:off x="24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30</a:t>
                  </a:r>
                </a:p>
              </p:txBody>
            </p:sp>
          </p:grpSp>
          <p:sp>
            <p:nvSpPr>
              <p:cNvPr id="8" name="Text Box 69"/>
              <p:cNvSpPr txBox="1">
                <a:spLocks noChangeArrowheads="1"/>
              </p:cNvSpPr>
              <p:nvPr/>
            </p:nvSpPr>
            <p:spPr bwMode="auto">
              <a:xfrm>
                <a:off x="2123" y="3170"/>
                <a:ext cx="943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zh-CN" sz="2500" b="1" i="1">
                    <a:ea typeface="宋体" pitchFamily="2" charset="-122"/>
                  </a:rPr>
                  <a:t>Q</a:t>
                </a:r>
                <a:r>
                  <a:rPr lang="zh-CN" sz="2500">
                    <a:ea typeface="宋体" pitchFamily="2" charset="-122"/>
                  </a:rPr>
                  <a:t> </a:t>
                </a:r>
                <a:br>
                  <a:rPr lang="zh-CN" sz="2500">
                    <a:ea typeface="宋体" pitchFamily="2" charset="-122"/>
                  </a:rPr>
                </a:br>
                <a:r>
                  <a:rPr lang="zh-CN" sz="2400">
                    <a:ea typeface="宋体" pitchFamily="2" charset="-122"/>
                  </a:rPr>
                  <a:t>(加仑)</a:t>
                </a:r>
              </a:p>
            </p:txBody>
          </p:sp>
          <p:sp>
            <p:nvSpPr>
              <p:cNvPr id="9" name="Text Box 70"/>
              <p:cNvSpPr txBox="1">
                <a:spLocks noChangeArrowheads="1"/>
              </p:cNvSpPr>
              <p:nvPr/>
            </p:nvSpPr>
            <p:spPr bwMode="auto">
              <a:xfrm>
                <a:off x="109" y="72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500" b="1" i="1">
                    <a:ea typeface="宋体" pitchFamily="2" charset="-122"/>
                  </a:rPr>
                  <a:t>P</a:t>
                </a:r>
                <a:r>
                  <a:rPr lang="en-US" altLang="zh-CN" sz="2500">
                    <a:ea typeface="宋体" pitchFamily="2" charset="-122"/>
                  </a:rPr>
                  <a:t> 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10" name="Text Box 71"/>
              <p:cNvSpPr txBox="1">
                <a:spLocks noChangeArrowheads="1"/>
              </p:cNvSpPr>
              <p:nvPr/>
            </p:nvSpPr>
            <p:spPr bwMode="auto">
              <a:xfrm>
                <a:off x="0" y="3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" name="Text Box 75"/>
            <p:cNvSpPr txBox="1">
              <a:spLocks noChangeArrowheads="1"/>
            </p:cNvSpPr>
            <p:nvPr/>
          </p:nvSpPr>
          <p:spPr bwMode="auto">
            <a:xfrm>
              <a:off x="435" y="68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sz="2800" u="sng">
                  <a:ea typeface="宋体" pitchFamily="2" charset="-122"/>
                </a:rPr>
                <a:t>汽油市场</a:t>
              </a:r>
            </a:p>
          </p:txBody>
        </p:sp>
      </p:grpSp>
      <p:sp>
        <p:nvSpPr>
          <p:cNvPr id="74" name="Rectangle 2"/>
          <p:cNvSpPr txBox="1">
            <a:spLocks noChangeArrowheads="1"/>
          </p:cNvSpPr>
          <p:nvPr/>
        </p:nvSpPr>
        <p:spPr>
          <a:xfrm>
            <a:off x="457200" y="130175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福利经济学：回顾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5292080" y="4149080"/>
            <a:ext cx="3851920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400" dirty="0">
                <a:ea typeface="宋体" pitchFamily="2" charset="-122"/>
              </a:rPr>
              <a:t>需求曲线表示</a:t>
            </a:r>
            <a:r>
              <a:rPr lang="zh-CN" sz="2400" b="1" dirty="0">
                <a:solidFill>
                  <a:srgbClr val="9900CC"/>
                </a:solidFill>
                <a:ea typeface="宋体" pitchFamily="2" charset="-122"/>
              </a:rPr>
              <a:t>私人价值</a:t>
            </a:r>
            <a:r>
              <a:rPr lang="zh-CN" sz="2400" dirty="0">
                <a:ea typeface="宋体" pitchFamily="2" charset="-122"/>
              </a:rPr>
              <a:t>：对于买者的价值（也就是他们的支付意愿）</a:t>
            </a:r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5181600" y="2924944"/>
            <a:ext cx="3962400" cy="8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sz="2400" dirty="0">
                <a:ea typeface="宋体" pitchFamily="2" charset="-122"/>
              </a:rPr>
              <a:t>供给曲线表示</a:t>
            </a:r>
            <a:r>
              <a:rPr lang="zh-CN" sz="2400" b="1" dirty="0">
                <a:solidFill>
                  <a:srgbClr val="9900CC"/>
                </a:solidFill>
                <a:ea typeface="宋体" pitchFamily="2" charset="-122"/>
              </a:rPr>
              <a:t>私人成本</a:t>
            </a:r>
            <a:r>
              <a:rPr lang="zh-CN" sz="2400" dirty="0">
                <a:ea typeface="宋体" pitchFamily="2" charset="-122"/>
              </a:rPr>
              <a:t>：卖者直接承担的成本</a:t>
            </a:r>
          </a:p>
        </p:txBody>
      </p:sp>
      <p:sp>
        <p:nvSpPr>
          <p:cNvPr id="77" name="Rectangle 85"/>
          <p:cNvSpPr>
            <a:spLocks noChangeArrowheads="1"/>
          </p:cNvSpPr>
          <p:nvPr/>
        </p:nvSpPr>
        <p:spPr bwMode="auto">
          <a:xfrm>
            <a:off x="5220072" y="1628800"/>
            <a:ext cx="3744416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400" dirty="0">
                <a:ea typeface="宋体" pitchFamily="2" charset="-122"/>
              </a:rPr>
              <a:t>市场均衡结果最大化了消费者剩余+生产者剩余</a:t>
            </a:r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 flipV="1">
            <a:off x="1090613" y="2692400"/>
            <a:ext cx="3870325" cy="293211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3"/>
          <p:cNvSpPr>
            <a:spLocks noChangeShapeType="1"/>
          </p:cNvSpPr>
          <p:nvPr/>
        </p:nvSpPr>
        <p:spPr bwMode="auto">
          <a:xfrm>
            <a:off x="1100138" y="1430338"/>
            <a:ext cx="3870325" cy="292893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78"/>
          <p:cNvGrpSpPr>
            <a:grpSpLocks/>
          </p:cNvGrpSpPr>
          <p:nvPr/>
        </p:nvGrpSpPr>
        <p:grpSpPr bwMode="auto">
          <a:xfrm>
            <a:off x="131763" y="3321050"/>
            <a:ext cx="4016375" cy="2808288"/>
            <a:chOff x="0" y="0"/>
            <a:chExt cx="2530" cy="1769"/>
          </a:xfrm>
        </p:grpSpPr>
        <p:grpSp>
          <p:nvGrpSpPr>
            <p:cNvPr id="81" name="Group 79"/>
            <p:cNvGrpSpPr>
              <a:grpSpLocks/>
            </p:cNvGrpSpPr>
            <p:nvPr/>
          </p:nvGrpSpPr>
          <p:grpSpPr bwMode="auto">
            <a:xfrm>
              <a:off x="0" y="0"/>
              <a:ext cx="2530" cy="1769"/>
              <a:chOff x="0" y="0"/>
              <a:chExt cx="2530" cy="1769"/>
            </a:xfrm>
          </p:grpSpPr>
          <p:sp>
            <p:nvSpPr>
              <p:cNvPr id="83" name="Text Box 8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53" cy="24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500" dirty="0">
                    <a:ea typeface="宋体" pitchFamily="2" charset="-122"/>
                  </a:rPr>
                  <a:t>$</a:t>
                </a:r>
                <a:r>
                  <a:rPr lang="en-US" altLang="zh-CN" sz="2500" dirty="0" smtClean="0">
                    <a:ea typeface="宋体" pitchFamily="2" charset="-122"/>
                  </a:rPr>
                  <a:t>2.5</a:t>
                </a:r>
                <a:endParaRPr lang="en-US" altLang="zh-CN" sz="2500" dirty="0">
                  <a:ea typeface="宋体" pitchFamily="2" charset="-122"/>
                </a:endParaRPr>
              </a:p>
            </p:txBody>
          </p:sp>
          <p:sp>
            <p:nvSpPr>
              <p:cNvPr id="84" name="Text Box 87"/>
              <p:cNvSpPr txBox="1">
                <a:spLocks noChangeArrowheads="1"/>
              </p:cNvSpPr>
              <p:nvPr/>
            </p:nvSpPr>
            <p:spPr bwMode="auto">
              <a:xfrm>
                <a:off x="2165" y="1523"/>
                <a:ext cx="365" cy="24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500" dirty="0">
                    <a:ea typeface="宋体" pitchFamily="2" charset="-122"/>
                  </a:rPr>
                  <a:t>25</a:t>
                </a:r>
              </a:p>
            </p:txBody>
          </p:sp>
          <p:grpSp>
            <p:nvGrpSpPr>
              <p:cNvPr id="85" name="Group 82"/>
              <p:cNvGrpSpPr>
                <a:grpSpLocks/>
              </p:cNvGrpSpPr>
              <p:nvPr/>
            </p:nvGrpSpPr>
            <p:grpSpPr bwMode="auto">
              <a:xfrm>
                <a:off x="604" y="131"/>
                <a:ext cx="1743" cy="1318"/>
                <a:chOff x="0" y="0"/>
                <a:chExt cx="795" cy="646"/>
              </a:xfrm>
            </p:grpSpPr>
            <p:sp>
              <p:nvSpPr>
                <p:cNvPr id="86" name="Line 8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795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7" name="Line 90"/>
                <p:cNvSpPr>
                  <a:spLocks noChangeShapeType="1"/>
                </p:cNvSpPr>
                <p:nvPr/>
              </p:nvSpPr>
              <p:spPr bwMode="auto">
                <a:xfrm>
                  <a:off x="795" y="1"/>
                  <a:ext cx="0" cy="645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2" name="Oval 74"/>
            <p:cNvSpPr>
              <a:spLocks noChangeArrowheads="1"/>
            </p:cNvSpPr>
            <p:nvPr/>
          </p:nvSpPr>
          <p:spPr bwMode="auto">
            <a:xfrm>
              <a:off x="2304" y="88"/>
              <a:ext cx="88" cy="8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utoUpdateAnimBg="0"/>
      <p:bldP spid="76" grpId="0" autoUpdateAnimBg="0"/>
      <p:bldP spid="77" grpId="0" autoUpdateAnimBg="0"/>
      <p:bldP spid="78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673100"/>
            <a:ext cx="4867275" cy="5870575"/>
            <a:chOff x="0" y="0"/>
            <a:chExt cx="3066" cy="36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3066" cy="3698"/>
              <a:chOff x="0" y="0"/>
              <a:chExt cx="3066" cy="3698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15" y="0"/>
                <a:ext cx="3022" cy="3650"/>
                <a:chOff x="0" y="0"/>
                <a:chExt cx="3022" cy="3650"/>
              </a:xfrm>
            </p:grpSpPr>
            <p:sp>
              <p:nvSpPr>
                <p:cNvPr id="11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409" y="286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409" y="23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>
                  <a:off x="409" y="18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409" y="127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409" y="74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409" y="2598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09" y="20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409" y="153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409" y="101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>
                  <a:off x="409" y="47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>
                  <a:off x="7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14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>
                  <a:off x="2148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>
                  <a:off x="2849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2"/>
                <p:cNvSpPr>
                  <a:spLocks noChangeShapeType="1"/>
                </p:cNvSpPr>
                <p:nvPr/>
              </p:nvSpPr>
              <p:spPr bwMode="auto">
                <a:xfrm>
                  <a:off x="1110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1802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2503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32" name="Line 26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7"/>
                <p:cNvSpPr>
                  <a:spLocks noChangeShapeType="1"/>
                </p:cNvSpPr>
                <p:nvPr/>
              </p:nvSpPr>
              <p:spPr bwMode="auto">
                <a:xfrm>
                  <a:off x="362" y="312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62" y="286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>
                  <a:off x="362" y="2598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362" y="23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>
                  <a:off x="362" y="20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362" y="18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>
                  <a:off x="362" y="153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362" y="127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>
                  <a:off x="362" y="101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362" y="74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362" y="47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362" y="21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>
                  <a:off x="346" y="3124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346" y="2598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>
                  <a:off x="346" y="206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>
                  <a:off x="346" y="153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346" y="1011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>
                  <a:off x="346" y="47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>
                  <a:off x="409" y="3124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4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148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Rectangle 58"/>
                <p:cNvSpPr>
                  <a:spLocks noChangeArrowheads="1"/>
                </p:cNvSpPr>
                <p:nvPr/>
              </p:nvSpPr>
              <p:spPr bwMode="auto">
                <a:xfrm>
                  <a:off x="171" y="302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71" y="249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1" y="196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1" y="143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8" name="Rectangle 62"/>
                <p:cNvSpPr>
                  <a:spLocks noChangeArrowheads="1"/>
                </p:cNvSpPr>
                <p:nvPr/>
              </p:nvSpPr>
              <p:spPr bwMode="auto">
                <a:xfrm>
                  <a:off x="171" y="91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6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1" y="378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7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" y="3203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7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72" name="Rectangle 66"/>
                <p:cNvSpPr>
                  <a:spLocks noChangeArrowheads="1"/>
                </p:cNvSpPr>
                <p:nvPr/>
              </p:nvSpPr>
              <p:spPr bwMode="auto">
                <a:xfrm>
                  <a:off x="17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20</a:t>
                  </a:r>
                </a:p>
              </p:txBody>
            </p:sp>
            <p:sp>
              <p:nvSpPr>
                <p:cNvPr id="73" name="Rectangle 67"/>
                <p:cNvSpPr>
                  <a:spLocks noChangeArrowheads="1"/>
                </p:cNvSpPr>
                <p:nvPr/>
              </p:nvSpPr>
              <p:spPr bwMode="auto">
                <a:xfrm>
                  <a:off x="24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30</a:t>
                  </a:r>
                </a:p>
              </p:txBody>
            </p:sp>
          </p:grpSp>
          <p:sp>
            <p:nvSpPr>
              <p:cNvPr id="8" name="Text Box 68"/>
              <p:cNvSpPr txBox="1">
                <a:spLocks noChangeArrowheads="1"/>
              </p:cNvSpPr>
              <p:nvPr/>
            </p:nvSpPr>
            <p:spPr bwMode="auto">
              <a:xfrm>
                <a:off x="2123" y="3170"/>
                <a:ext cx="943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zh-CN" sz="2500" b="1" i="1">
                    <a:ea typeface="宋体" pitchFamily="2" charset="-122"/>
                  </a:rPr>
                  <a:t>Q</a:t>
                </a:r>
                <a:r>
                  <a:rPr lang="zh-CN" sz="2500">
                    <a:ea typeface="宋体" pitchFamily="2" charset="-122"/>
                  </a:rPr>
                  <a:t> </a:t>
                </a:r>
                <a:br>
                  <a:rPr lang="zh-CN" sz="2500">
                    <a:ea typeface="宋体" pitchFamily="2" charset="-122"/>
                  </a:rPr>
                </a:br>
                <a:r>
                  <a:rPr lang="zh-CN" sz="2400">
                    <a:ea typeface="宋体" pitchFamily="2" charset="-122"/>
                  </a:rPr>
                  <a:t>(加仑)</a:t>
                </a:r>
              </a:p>
            </p:txBody>
          </p:sp>
          <p:sp>
            <p:nvSpPr>
              <p:cNvPr id="9" name="Text Box 69"/>
              <p:cNvSpPr txBox="1">
                <a:spLocks noChangeArrowheads="1"/>
              </p:cNvSpPr>
              <p:nvPr/>
            </p:nvSpPr>
            <p:spPr bwMode="auto">
              <a:xfrm>
                <a:off x="109" y="72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500" b="1" i="1">
                    <a:ea typeface="宋体" pitchFamily="2" charset="-122"/>
                  </a:rPr>
                  <a:t>P</a:t>
                </a:r>
                <a:r>
                  <a:rPr lang="en-US" altLang="zh-CN" sz="2500">
                    <a:ea typeface="宋体" pitchFamily="2" charset="-122"/>
                  </a:rPr>
                  <a:t> 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10" name="Text Box 70"/>
              <p:cNvSpPr txBox="1">
                <a:spLocks noChangeArrowheads="1"/>
              </p:cNvSpPr>
              <p:nvPr/>
            </p:nvSpPr>
            <p:spPr bwMode="auto">
              <a:xfrm>
                <a:off x="0" y="3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" name="Text Box 71"/>
            <p:cNvSpPr txBox="1">
              <a:spLocks noChangeArrowheads="1"/>
            </p:cNvSpPr>
            <p:nvPr/>
          </p:nvSpPr>
          <p:spPr bwMode="auto">
            <a:xfrm>
              <a:off x="435" y="68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sz="2400" u="sng" dirty="0">
                  <a:ea typeface="宋体" pitchFamily="2" charset="-122"/>
                </a:rPr>
                <a:t>汽油市场</a:t>
              </a:r>
            </a:p>
          </p:txBody>
        </p:sp>
      </p:grpSp>
      <p:sp>
        <p:nvSpPr>
          <p:cNvPr id="74" name="Rectangle 73"/>
          <p:cNvSpPr txBox="1">
            <a:spLocks noChangeArrowheads="1"/>
          </p:cNvSpPr>
          <p:nvPr/>
        </p:nvSpPr>
        <p:spPr>
          <a:xfrm>
            <a:off x="457200" y="119063"/>
            <a:ext cx="8229600" cy="64928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负外部性的分析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5" name="Line 74"/>
          <p:cNvSpPr>
            <a:spLocks noChangeShapeType="1"/>
          </p:cNvSpPr>
          <p:nvPr/>
        </p:nvSpPr>
        <p:spPr bwMode="auto">
          <a:xfrm flipV="1">
            <a:off x="1090613" y="2692400"/>
            <a:ext cx="3870325" cy="293211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4960938" y="2335213"/>
            <a:ext cx="298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400">
                <a:ea typeface="宋体" pitchFamily="2" charset="-122"/>
              </a:rPr>
              <a:t>供给 (私人成本)</a:t>
            </a:r>
          </a:p>
        </p:txBody>
      </p:sp>
      <p:sp>
        <p:nvSpPr>
          <p:cNvPr id="77" name="Rectangle 83"/>
          <p:cNvSpPr>
            <a:spLocks noChangeArrowheads="1"/>
          </p:cNvSpPr>
          <p:nvPr/>
        </p:nvSpPr>
        <p:spPr bwMode="auto">
          <a:xfrm>
            <a:off x="5443538" y="2943225"/>
            <a:ext cx="352095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>
              <a:lnSpc>
                <a:spcPct val="105000"/>
              </a:lnSpc>
              <a:spcBef>
                <a:spcPct val="20000"/>
              </a:spcBef>
            </a:pPr>
            <a:r>
              <a:rPr lang="zh-CN" sz="2500" b="1" dirty="0">
                <a:solidFill>
                  <a:srgbClr val="800080"/>
                </a:solidFill>
                <a:ea typeface="宋体" pitchFamily="2" charset="-122"/>
              </a:rPr>
              <a:t>外部成本</a:t>
            </a:r>
            <a:r>
              <a:rPr lang="zh-CN" sz="2500" dirty="0">
                <a:ea typeface="宋体" pitchFamily="2" charset="-122"/>
              </a:rPr>
              <a:t> </a:t>
            </a:r>
          </a:p>
          <a:p>
            <a:pPr marL="287338" indent="-287338">
              <a:lnSpc>
                <a:spcPct val="105000"/>
              </a:lnSpc>
              <a:spcBef>
                <a:spcPct val="10000"/>
              </a:spcBef>
            </a:pPr>
            <a:r>
              <a:rPr lang="zh-CN" sz="2500" dirty="0">
                <a:ea typeface="宋体" pitchFamily="2" charset="-122"/>
              </a:rPr>
              <a:t>= 对旁观者负外部性影响的价值</a:t>
            </a:r>
          </a:p>
          <a:p>
            <a:pPr marL="287338" indent="-287338">
              <a:lnSpc>
                <a:spcPct val="105000"/>
              </a:lnSpc>
              <a:spcBef>
                <a:spcPct val="20000"/>
              </a:spcBef>
            </a:pPr>
            <a:r>
              <a:rPr lang="zh-CN" sz="2500" dirty="0">
                <a:ea typeface="宋体" pitchFamily="2" charset="-122"/>
              </a:rPr>
              <a:t>= $1/每加仑</a:t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（烟雾，温室气体等造成的损害的价值）</a:t>
            </a:r>
          </a:p>
        </p:txBody>
      </p:sp>
      <p:sp>
        <p:nvSpPr>
          <p:cNvPr id="78" name="Line 86"/>
          <p:cNvSpPr>
            <a:spLocks noChangeShapeType="1"/>
          </p:cNvSpPr>
          <p:nvPr/>
        </p:nvSpPr>
        <p:spPr bwMode="auto">
          <a:xfrm flipV="1">
            <a:off x="3857625" y="2713038"/>
            <a:ext cx="0" cy="800100"/>
          </a:xfrm>
          <a:prstGeom prst="line">
            <a:avLst/>
          </a:prstGeom>
          <a:noFill/>
          <a:ln w="31750">
            <a:solidFill>
              <a:srgbClr val="CC00CC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82"/>
          <p:cNvSpPr>
            <a:spLocks noChangeArrowheads="1"/>
          </p:cNvSpPr>
          <p:nvPr/>
        </p:nvSpPr>
        <p:spPr bwMode="auto">
          <a:xfrm>
            <a:off x="5441950" y="1314450"/>
            <a:ext cx="3684588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2500" b="1" dirty="0">
                <a:solidFill>
                  <a:srgbClr val="00B050"/>
                </a:solidFill>
                <a:ea typeface="宋体" pitchFamily="2" charset="-122"/>
              </a:rPr>
              <a:t>社会成本</a:t>
            </a:r>
            <a:r>
              <a:rPr lang="zh-CN" sz="2500" dirty="0">
                <a:solidFill>
                  <a:srgbClr val="00B050"/>
                </a:solidFill>
                <a:ea typeface="宋体" pitchFamily="2" charset="-122"/>
              </a:rPr>
              <a:t> </a:t>
            </a:r>
            <a:r>
              <a:rPr lang="zh-CN" sz="2500" dirty="0">
                <a:ea typeface="宋体" pitchFamily="2" charset="-122"/>
              </a:rPr>
              <a:t/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= 私人成本 + 外部成本</a:t>
            </a:r>
          </a:p>
        </p:txBody>
      </p:sp>
      <p:grpSp>
        <p:nvGrpSpPr>
          <p:cNvPr id="80" name="Group 78"/>
          <p:cNvGrpSpPr>
            <a:grpSpLocks/>
          </p:cNvGrpSpPr>
          <p:nvPr/>
        </p:nvGrpSpPr>
        <p:grpSpPr bwMode="auto">
          <a:xfrm>
            <a:off x="1095375" y="1325563"/>
            <a:ext cx="4437063" cy="3465512"/>
            <a:chOff x="0" y="0"/>
            <a:chExt cx="2795" cy="2183"/>
          </a:xfrm>
        </p:grpSpPr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0" y="336"/>
              <a:ext cx="2438" cy="1847"/>
            </a:xfrm>
            <a:prstGeom prst="line">
              <a:avLst/>
            </a:prstGeom>
            <a:noFill/>
            <a:ln w="4445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AutoShape 93"/>
            <p:cNvSpPr>
              <a:spLocks/>
            </p:cNvSpPr>
            <p:nvPr/>
          </p:nvSpPr>
          <p:spPr bwMode="auto">
            <a:xfrm>
              <a:off x="2635" y="0"/>
              <a:ext cx="160" cy="517"/>
            </a:xfrm>
            <a:prstGeom prst="leftBrace">
              <a:avLst>
                <a:gd name="adj1" fmla="val 4051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H="1">
              <a:off x="2466" y="261"/>
              <a:ext cx="14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" name="Group 82"/>
          <p:cNvGrpSpPr>
            <a:grpSpLocks/>
          </p:cNvGrpSpPr>
          <p:nvPr/>
        </p:nvGrpSpPr>
        <p:grpSpPr bwMode="auto">
          <a:xfrm>
            <a:off x="1763713" y="2205038"/>
            <a:ext cx="1989138" cy="955675"/>
            <a:chOff x="11" y="74"/>
            <a:chExt cx="1253" cy="602"/>
          </a:xfrm>
        </p:grpSpPr>
        <p:sp>
          <p:nvSpPr>
            <p:cNvPr id="85" name="Line 88"/>
            <p:cNvSpPr>
              <a:spLocks noChangeShapeType="1"/>
            </p:cNvSpPr>
            <p:nvPr/>
          </p:nvSpPr>
          <p:spPr bwMode="auto">
            <a:xfrm>
              <a:off x="675" y="428"/>
              <a:ext cx="589" cy="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11" y="74"/>
              <a:ext cx="1009" cy="30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zh-CN" sz="2400" dirty="0">
                  <a:ea typeface="宋体" pitchFamily="2" charset="-122"/>
                </a:rPr>
                <a:t>外部成本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 autoUpdateAnimBg="0"/>
      <p:bldP spid="78" grpId="0" animBg="1"/>
      <p:bldP spid="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673100"/>
            <a:ext cx="4867275" cy="5870575"/>
            <a:chOff x="0" y="0"/>
            <a:chExt cx="3066" cy="36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3066" cy="3698"/>
              <a:chOff x="0" y="0"/>
              <a:chExt cx="3066" cy="3698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15" y="0"/>
                <a:ext cx="3022" cy="3650"/>
                <a:chOff x="0" y="0"/>
                <a:chExt cx="3022" cy="3650"/>
              </a:xfrm>
            </p:grpSpPr>
            <p:sp>
              <p:nvSpPr>
                <p:cNvPr id="11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409" y="286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409" y="23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>
                  <a:off x="409" y="18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409" y="127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409" y="74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409" y="2598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09" y="20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409" y="153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409" y="101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>
                  <a:off x="409" y="47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>
                  <a:off x="7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14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>
                  <a:off x="2148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>
                  <a:off x="2849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2"/>
                <p:cNvSpPr>
                  <a:spLocks noChangeShapeType="1"/>
                </p:cNvSpPr>
                <p:nvPr/>
              </p:nvSpPr>
              <p:spPr bwMode="auto">
                <a:xfrm>
                  <a:off x="1110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1802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2503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32" name="Line 26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7"/>
                <p:cNvSpPr>
                  <a:spLocks noChangeShapeType="1"/>
                </p:cNvSpPr>
                <p:nvPr/>
              </p:nvSpPr>
              <p:spPr bwMode="auto">
                <a:xfrm>
                  <a:off x="362" y="312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62" y="286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>
                  <a:off x="362" y="2598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362" y="23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>
                  <a:off x="362" y="20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362" y="18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>
                  <a:off x="362" y="153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362" y="127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>
                  <a:off x="362" y="101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362" y="74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362" y="47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362" y="21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>
                  <a:off x="346" y="3124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346" y="2598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>
                  <a:off x="346" y="206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>
                  <a:off x="346" y="153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346" y="1011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>
                  <a:off x="346" y="47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>
                  <a:off x="409" y="3124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4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148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Rectangle 58"/>
                <p:cNvSpPr>
                  <a:spLocks noChangeArrowheads="1"/>
                </p:cNvSpPr>
                <p:nvPr/>
              </p:nvSpPr>
              <p:spPr bwMode="auto">
                <a:xfrm>
                  <a:off x="171" y="302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71" y="249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1" y="196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1" y="143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8" name="Rectangle 62"/>
                <p:cNvSpPr>
                  <a:spLocks noChangeArrowheads="1"/>
                </p:cNvSpPr>
                <p:nvPr/>
              </p:nvSpPr>
              <p:spPr bwMode="auto">
                <a:xfrm>
                  <a:off x="171" y="91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6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1" y="378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7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" y="3203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7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72" name="Rectangle 66"/>
                <p:cNvSpPr>
                  <a:spLocks noChangeArrowheads="1"/>
                </p:cNvSpPr>
                <p:nvPr/>
              </p:nvSpPr>
              <p:spPr bwMode="auto">
                <a:xfrm>
                  <a:off x="17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20</a:t>
                  </a:r>
                </a:p>
              </p:txBody>
            </p:sp>
            <p:sp>
              <p:nvSpPr>
                <p:cNvPr id="73" name="Rectangle 67"/>
                <p:cNvSpPr>
                  <a:spLocks noChangeArrowheads="1"/>
                </p:cNvSpPr>
                <p:nvPr/>
              </p:nvSpPr>
              <p:spPr bwMode="auto">
                <a:xfrm>
                  <a:off x="24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30</a:t>
                  </a:r>
                </a:p>
              </p:txBody>
            </p:sp>
          </p:grpSp>
          <p:sp>
            <p:nvSpPr>
              <p:cNvPr id="8" name="Text Box 68"/>
              <p:cNvSpPr txBox="1">
                <a:spLocks noChangeArrowheads="1"/>
              </p:cNvSpPr>
              <p:nvPr/>
            </p:nvSpPr>
            <p:spPr bwMode="auto">
              <a:xfrm>
                <a:off x="2123" y="3170"/>
                <a:ext cx="943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zh-CN" sz="2500" b="1" i="1">
                    <a:ea typeface="宋体" pitchFamily="2" charset="-122"/>
                  </a:rPr>
                  <a:t>Q</a:t>
                </a:r>
                <a:r>
                  <a:rPr lang="zh-CN" sz="2500">
                    <a:ea typeface="宋体" pitchFamily="2" charset="-122"/>
                  </a:rPr>
                  <a:t> </a:t>
                </a:r>
                <a:br>
                  <a:rPr lang="zh-CN" sz="2500">
                    <a:ea typeface="宋体" pitchFamily="2" charset="-122"/>
                  </a:rPr>
                </a:br>
                <a:r>
                  <a:rPr lang="zh-CN" sz="2400">
                    <a:ea typeface="宋体" pitchFamily="2" charset="-122"/>
                  </a:rPr>
                  <a:t>(加仑)</a:t>
                </a:r>
              </a:p>
            </p:txBody>
          </p:sp>
          <p:sp>
            <p:nvSpPr>
              <p:cNvPr id="9" name="Text Box 69"/>
              <p:cNvSpPr txBox="1">
                <a:spLocks noChangeArrowheads="1"/>
              </p:cNvSpPr>
              <p:nvPr/>
            </p:nvSpPr>
            <p:spPr bwMode="auto">
              <a:xfrm>
                <a:off x="109" y="72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500" b="1" i="1">
                    <a:ea typeface="宋体" pitchFamily="2" charset="-122"/>
                  </a:rPr>
                  <a:t>P</a:t>
                </a:r>
                <a:r>
                  <a:rPr lang="en-US" altLang="zh-CN" sz="2500">
                    <a:ea typeface="宋体" pitchFamily="2" charset="-122"/>
                  </a:rPr>
                  <a:t> 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10" name="Text Box 70"/>
              <p:cNvSpPr txBox="1">
                <a:spLocks noChangeArrowheads="1"/>
              </p:cNvSpPr>
              <p:nvPr/>
            </p:nvSpPr>
            <p:spPr bwMode="auto">
              <a:xfrm>
                <a:off x="0" y="3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" name="Text Box 71"/>
            <p:cNvSpPr txBox="1">
              <a:spLocks noChangeArrowheads="1"/>
            </p:cNvSpPr>
            <p:nvPr/>
          </p:nvSpPr>
          <p:spPr bwMode="auto">
            <a:xfrm>
              <a:off x="435" y="68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sz="2500" u="sng">
                  <a:ea typeface="宋体" pitchFamily="2" charset="-122"/>
                </a:rPr>
                <a:t>汽油市场</a:t>
              </a:r>
            </a:p>
          </p:txBody>
        </p:sp>
      </p:grp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1095375" y="1858963"/>
            <a:ext cx="3870325" cy="2932112"/>
          </a:xfrm>
          <a:prstGeom prst="line">
            <a:avLst/>
          </a:prstGeom>
          <a:noFill/>
          <a:ln w="44450">
            <a:solidFill>
              <a:srgbClr val="00CC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73"/>
          <p:cNvSpPr txBox="1">
            <a:spLocks noChangeArrowheads="1"/>
          </p:cNvSpPr>
          <p:nvPr/>
        </p:nvSpPr>
        <p:spPr>
          <a:xfrm>
            <a:off x="444500" y="0"/>
            <a:ext cx="8229600" cy="64928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负外部性的分析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6" name="Line 74"/>
          <p:cNvSpPr>
            <a:spLocks noChangeShapeType="1"/>
          </p:cNvSpPr>
          <p:nvPr/>
        </p:nvSpPr>
        <p:spPr bwMode="auto">
          <a:xfrm flipV="1">
            <a:off x="1090613" y="2692400"/>
            <a:ext cx="3870325" cy="293211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5"/>
          <p:cNvSpPr>
            <a:spLocks noChangeShapeType="1"/>
          </p:cNvSpPr>
          <p:nvPr/>
        </p:nvSpPr>
        <p:spPr bwMode="auto">
          <a:xfrm>
            <a:off x="1100138" y="1430338"/>
            <a:ext cx="3870325" cy="292893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76"/>
          <p:cNvSpPr>
            <a:spLocks noChangeArrowheads="1"/>
          </p:cNvSpPr>
          <p:nvPr/>
        </p:nvSpPr>
        <p:spPr bwMode="auto">
          <a:xfrm>
            <a:off x="4956175" y="42402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D</a:t>
            </a:r>
          </a:p>
        </p:txBody>
      </p:sp>
      <p:sp>
        <p:nvSpPr>
          <p:cNvPr id="79" name="Rectangle 77"/>
          <p:cNvSpPr>
            <a:spLocks noChangeArrowheads="1"/>
          </p:cNvSpPr>
          <p:nvPr/>
        </p:nvSpPr>
        <p:spPr bwMode="auto">
          <a:xfrm>
            <a:off x="4949825" y="2390775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</a:t>
            </a: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4941888" y="1500188"/>
            <a:ext cx="1502320" cy="36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sz="2000" dirty="0">
                <a:solidFill>
                  <a:srgbClr val="00B050"/>
                </a:solidFill>
                <a:ea typeface="宋体" pitchFamily="2" charset="-122"/>
              </a:rPr>
              <a:t>社会成本</a:t>
            </a:r>
          </a:p>
        </p:txBody>
      </p:sp>
      <p:grpSp>
        <p:nvGrpSpPr>
          <p:cNvPr id="81" name="Group 79"/>
          <p:cNvGrpSpPr>
            <a:grpSpLocks/>
          </p:cNvGrpSpPr>
          <p:nvPr/>
        </p:nvGrpSpPr>
        <p:grpSpPr bwMode="auto">
          <a:xfrm>
            <a:off x="3074988" y="3036888"/>
            <a:ext cx="466725" cy="3084512"/>
            <a:chOff x="0" y="0"/>
            <a:chExt cx="294" cy="1943"/>
          </a:xfrm>
        </p:grpSpPr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149" y="51"/>
              <a:ext cx="0" cy="15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05" y="0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0" y="1715"/>
              <a:ext cx="294" cy="2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189663" y="1454150"/>
            <a:ext cx="2846833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500" dirty="0">
                <a:ea typeface="宋体" pitchFamily="2" charset="-122"/>
              </a:rPr>
              <a:t>市场均衡数量 </a:t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  (</a:t>
            </a:r>
            <a:r>
              <a:rPr lang="zh-CN" sz="2500" b="1" i="1" dirty="0">
                <a:ea typeface="宋体" pitchFamily="2" charset="-122"/>
              </a:rPr>
              <a:t>Q</a:t>
            </a:r>
            <a:r>
              <a:rPr lang="zh-CN" sz="2500" dirty="0">
                <a:ea typeface="宋体" pitchFamily="2" charset="-122"/>
              </a:rPr>
              <a:t> = 25)</a:t>
            </a:r>
          </a:p>
          <a:p>
            <a:pPr>
              <a:lnSpc>
                <a:spcPct val="105000"/>
              </a:lnSpc>
            </a:pPr>
            <a:r>
              <a:rPr lang="zh-CN" sz="2500" dirty="0">
                <a:ea typeface="宋体" pitchFamily="2" charset="-122"/>
              </a:rPr>
              <a:t>大于社会均衡数量(</a:t>
            </a:r>
            <a:r>
              <a:rPr lang="zh-CN" sz="2500" b="1" i="1" dirty="0">
                <a:ea typeface="宋体" pitchFamily="2" charset="-122"/>
              </a:rPr>
              <a:t>Q</a:t>
            </a:r>
            <a:r>
              <a:rPr lang="zh-CN" sz="2500" dirty="0">
                <a:ea typeface="宋体" pitchFamily="2" charset="-122"/>
              </a:rPr>
              <a:t> = 20)</a:t>
            </a:r>
          </a:p>
        </p:txBody>
      </p:sp>
      <p:sp>
        <p:nvSpPr>
          <p:cNvPr id="86" name="Text Box 91"/>
          <p:cNvSpPr txBox="1">
            <a:spLocks noChangeArrowheads="1"/>
          </p:cNvSpPr>
          <p:nvPr/>
        </p:nvSpPr>
        <p:spPr bwMode="auto">
          <a:xfrm>
            <a:off x="3568700" y="5738813"/>
            <a:ext cx="579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500">
                <a:ea typeface="宋体" pitchFamily="2" charset="-122"/>
              </a:rPr>
              <a:t>25</a:t>
            </a:r>
          </a:p>
        </p:txBody>
      </p:sp>
      <p:sp>
        <p:nvSpPr>
          <p:cNvPr id="87" name="Oval 97"/>
          <p:cNvSpPr>
            <a:spLocks noChangeArrowheads="1"/>
          </p:cNvSpPr>
          <p:nvPr/>
        </p:nvSpPr>
        <p:spPr bwMode="auto">
          <a:xfrm>
            <a:off x="3786188" y="3457575"/>
            <a:ext cx="139700" cy="1381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>
              <a:ea typeface="宋体" pitchFamily="2" charset="-122"/>
            </a:endParaRPr>
          </a:p>
        </p:txBody>
      </p:sp>
      <p:sp>
        <p:nvSpPr>
          <p:cNvPr id="88" name="Rectangle 98"/>
          <p:cNvSpPr>
            <a:spLocks noChangeArrowheads="1"/>
          </p:cNvSpPr>
          <p:nvPr/>
        </p:nvSpPr>
        <p:spPr bwMode="auto">
          <a:xfrm>
            <a:off x="6012160" y="3717032"/>
            <a:ext cx="3024336" cy="17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500" dirty="0">
                <a:ea typeface="宋体" pitchFamily="2" charset="-122"/>
              </a:rPr>
              <a:t>一种解决方法：  </a:t>
            </a:r>
            <a:br>
              <a:rPr lang="zh-CN" sz="2500" dirty="0">
                <a:ea typeface="宋体" pitchFamily="2" charset="-122"/>
              </a:rPr>
            </a:br>
            <a:r>
              <a:rPr lang="zh-CN" sz="2500" dirty="0">
                <a:ea typeface="宋体" pitchFamily="2" charset="-122"/>
              </a:rPr>
              <a:t>对卖者</a:t>
            </a:r>
            <a:r>
              <a:rPr lang="zh-CN" sz="2500" dirty="0" smtClean="0">
                <a:ea typeface="宋体" pitchFamily="2" charset="-122"/>
              </a:rPr>
              <a:t>征税$</a:t>
            </a:r>
            <a:r>
              <a:rPr lang="zh-CN" sz="2500" dirty="0">
                <a:ea typeface="宋体" pitchFamily="2" charset="-122"/>
              </a:rPr>
              <a:t>1/每加仑,使供给曲线向上</a:t>
            </a:r>
            <a:r>
              <a:rPr lang="zh-CN" sz="2500" dirty="0" smtClean="0">
                <a:ea typeface="宋体" pitchFamily="2" charset="-122"/>
              </a:rPr>
              <a:t>移动$</a:t>
            </a:r>
            <a:r>
              <a:rPr lang="zh-CN" sz="2500" dirty="0">
                <a:ea typeface="宋体" pitchFamily="2" charset="-122"/>
              </a:rPr>
              <a:t>1</a:t>
            </a:r>
          </a:p>
        </p:txBody>
      </p:sp>
      <p:sp>
        <p:nvSpPr>
          <p:cNvPr id="89" name="Line 100"/>
          <p:cNvSpPr>
            <a:spLocks noChangeShapeType="1"/>
          </p:cNvSpPr>
          <p:nvPr/>
        </p:nvSpPr>
        <p:spPr bwMode="auto">
          <a:xfrm flipV="1">
            <a:off x="3857625" y="3541713"/>
            <a:ext cx="0" cy="2079625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Oval 102"/>
          <p:cNvSpPr>
            <a:spLocks noChangeArrowheads="1"/>
          </p:cNvSpPr>
          <p:nvPr/>
        </p:nvSpPr>
        <p:spPr bwMode="auto">
          <a:xfrm>
            <a:off x="3787775" y="3457575"/>
            <a:ext cx="139700" cy="138113"/>
          </a:xfrm>
          <a:prstGeom prst="ellipse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>
              <a:ea typeface="宋体" pitchFamily="2" charset="-122"/>
            </a:endParaRPr>
          </a:p>
        </p:txBody>
      </p:sp>
      <p:sp>
        <p:nvSpPr>
          <p:cNvPr id="91" name="Rectangle 103"/>
          <p:cNvSpPr>
            <a:spLocks noChangeArrowheads="1"/>
          </p:cNvSpPr>
          <p:nvPr/>
        </p:nvSpPr>
        <p:spPr bwMode="auto">
          <a:xfrm>
            <a:off x="3625850" y="5749925"/>
            <a:ext cx="466725" cy="36195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utoUpdateAnimBg="0"/>
      <p:bldP spid="8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863" y="673100"/>
            <a:ext cx="4867275" cy="5870575"/>
            <a:chOff x="0" y="0"/>
            <a:chExt cx="3066" cy="3698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3066" cy="3698"/>
              <a:chOff x="0" y="0"/>
              <a:chExt cx="3066" cy="3698"/>
            </a:xfrm>
          </p:grpSpPr>
          <p:grpSp>
            <p:nvGrpSpPr>
              <p:cNvPr id="7" name="Group 4"/>
              <p:cNvGrpSpPr>
                <a:grpSpLocks/>
              </p:cNvGrpSpPr>
              <p:nvPr/>
            </p:nvGrpSpPr>
            <p:grpSpPr bwMode="auto">
              <a:xfrm>
                <a:off x="15" y="0"/>
                <a:ext cx="3022" cy="3650"/>
                <a:chOff x="0" y="0"/>
                <a:chExt cx="3022" cy="3650"/>
              </a:xfrm>
            </p:grpSpPr>
            <p:sp>
              <p:nvSpPr>
                <p:cNvPr id="11" name="AutoShape 5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0" y="0"/>
                  <a:ext cx="3022" cy="3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409" y="286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409" y="2326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>
                  <a:off x="409" y="180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409" y="127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409" y="740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409" y="2598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409" y="2063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409" y="153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409" y="1011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>
                  <a:off x="409" y="477"/>
                  <a:ext cx="2440" cy="1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>
                  <a:off x="7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1456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>
                  <a:off x="2148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>
                  <a:off x="2849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2"/>
                <p:cNvSpPr>
                  <a:spLocks noChangeShapeType="1"/>
                </p:cNvSpPr>
                <p:nvPr/>
              </p:nvSpPr>
              <p:spPr bwMode="auto">
                <a:xfrm>
                  <a:off x="1110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23"/>
                <p:cNvSpPr>
                  <a:spLocks noChangeShapeType="1"/>
                </p:cNvSpPr>
                <p:nvPr/>
              </p:nvSpPr>
              <p:spPr bwMode="auto">
                <a:xfrm>
                  <a:off x="1802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24"/>
                <p:cNvSpPr>
                  <a:spLocks noChangeShapeType="1"/>
                </p:cNvSpPr>
                <p:nvPr/>
              </p:nvSpPr>
              <p:spPr bwMode="auto">
                <a:xfrm>
                  <a:off x="2503" y="214"/>
                  <a:ext cx="1" cy="2910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409" y="214"/>
                  <a:ext cx="2440" cy="291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>
                    <a:ea typeface="宋体" pitchFamily="2" charset="-122"/>
                  </a:endParaRPr>
                </a:p>
              </p:txBody>
            </p:sp>
            <p:sp>
              <p:nvSpPr>
                <p:cNvPr id="32" name="Line 26"/>
                <p:cNvSpPr>
                  <a:spLocks noChangeShapeType="1"/>
                </p:cNvSpPr>
                <p:nvPr/>
              </p:nvSpPr>
              <p:spPr bwMode="auto">
                <a:xfrm>
                  <a:off x="409" y="214"/>
                  <a:ext cx="1" cy="291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7"/>
                <p:cNvSpPr>
                  <a:spLocks noChangeShapeType="1"/>
                </p:cNvSpPr>
                <p:nvPr/>
              </p:nvSpPr>
              <p:spPr bwMode="auto">
                <a:xfrm>
                  <a:off x="362" y="312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8"/>
                <p:cNvSpPr>
                  <a:spLocks noChangeShapeType="1"/>
                </p:cNvSpPr>
                <p:nvPr/>
              </p:nvSpPr>
              <p:spPr bwMode="auto">
                <a:xfrm>
                  <a:off x="362" y="286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9"/>
                <p:cNvSpPr>
                  <a:spLocks noChangeShapeType="1"/>
                </p:cNvSpPr>
                <p:nvPr/>
              </p:nvSpPr>
              <p:spPr bwMode="auto">
                <a:xfrm>
                  <a:off x="362" y="2598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30"/>
                <p:cNvSpPr>
                  <a:spLocks noChangeShapeType="1"/>
                </p:cNvSpPr>
                <p:nvPr/>
              </p:nvSpPr>
              <p:spPr bwMode="auto">
                <a:xfrm>
                  <a:off x="362" y="2326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31"/>
                <p:cNvSpPr>
                  <a:spLocks noChangeShapeType="1"/>
                </p:cNvSpPr>
                <p:nvPr/>
              </p:nvSpPr>
              <p:spPr bwMode="auto">
                <a:xfrm>
                  <a:off x="362" y="2063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32"/>
                <p:cNvSpPr>
                  <a:spLocks noChangeShapeType="1"/>
                </p:cNvSpPr>
                <p:nvPr/>
              </p:nvSpPr>
              <p:spPr bwMode="auto">
                <a:xfrm>
                  <a:off x="362" y="180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33"/>
                <p:cNvSpPr>
                  <a:spLocks noChangeShapeType="1"/>
                </p:cNvSpPr>
                <p:nvPr/>
              </p:nvSpPr>
              <p:spPr bwMode="auto">
                <a:xfrm>
                  <a:off x="362" y="153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34"/>
                <p:cNvSpPr>
                  <a:spLocks noChangeShapeType="1"/>
                </p:cNvSpPr>
                <p:nvPr/>
              </p:nvSpPr>
              <p:spPr bwMode="auto">
                <a:xfrm>
                  <a:off x="362" y="127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35"/>
                <p:cNvSpPr>
                  <a:spLocks noChangeShapeType="1"/>
                </p:cNvSpPr>
                <p:nvPr/>
              </p:nvSpPr>
              <p:spPr bwMode="auto">
                <a:xfrm>
                  <a:off x="362" y="1011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362" y="740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37"/>
                <p:cNvSpPr>
                  <a:spLocks noChangeShapeType="1"/>
                </p:cNvSpPr>
                <p:nvPr/>
              </p:nvSpPr>
              <p:spPr bwMode="auto">
                <a:xfrm>
                  <a:off x="362" y="477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38"/>
                <p:cNvSpPr>
                  <a:spLocks noChangeShapeType="1"/>
                </p:cNvSpPr>
                <p:nvPr/>
              </p:nvSpPr>
              <p:spPr bwMode="auto">
                <a:xfrm>
                  <a:off x="362" y="214"/>
                  <a:ext cx="47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39"/>
                <p:cNvSpPr>
                  <a:spLocks noChangeShapeType="1"/>
                </p:cNvSpPr>
                <p:nvPr/>
              </p:nvSpPr>
              <p:spPr bwMode="auto">
                <a:xfrm>
                  <a:off x="346" y="3124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40"/>
                <p:cNvSpPr>
                  <a:spLocks noChangeShapeType="1"/>
                </p:cNvSpPr>
                <p:nvPr/>
              </p:nvSpPr>
              <p:spPr bwMode="auto">
                <a:xfrm>
                  <a:off x="346" y="2598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41"/>
                <p:cNvSpPr>
                  <a:spLocks noChangeShapeType="1"/>
                </p:cNvSpPr>
                <p:nvPr/>
              </p:nvSpPr>
              <p:spPr bwMode="auto">
                <a:xfrm>
                  <a:off x="346" y="2063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42"/>
                <p:cNvSpPr>
                  <a:spLocks noChangeShapeType="1"/>
                </p:cNvSpPr>
                <p:nvPr/>
              </p:nvSpPr>
              <p:spPr bwMode="auto">
                <a:xfrm>
                  <a:off x="346" y="153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346" y="1011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>
                  <a:off x="346" y="477"/>
                  <a:ext cx="63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>
                  <a:off x="409" y="3124"/>
                  <a:ext cx="2440" cy="1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7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456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148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849" y="3124"/>
                  <a:ext cx="1" cy="49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409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10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802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503" y="3124"/>
                  <a:ext cx="1" cy="6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Rectangle 58"/>
                <p:cNvSpPr>
                  <a:spLocks noChangeArrowheads="1"/>
                </p:cNvSpPr>
                <p:nvPr/>
              </p:nvSpPr>
              <p:spPr bwMode="auto">
                <a:xfrm>
                  <a:off x="171" y="302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65" name="Rectangle 59"/>
                <p:cNvSpPr>
                  <a:spLocks noChangeArrowheads="1"/>
                </p:cNvSpPr>
                <p:nvPr/>
              </p:nvSpPr>
              <p:spPr bwMode="auto">
                <a:xfrm>
                  <a:off x="171" y="249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66" name="Rectangle 60"/>
                <p:cNvSpPr>
                  <a:spLocks noChangeArrowheads="1"/>
                </p:cNvSpPr>
                <p:nvPr/>
              </p:nvSpPr>
              <p:spPr bwMode="auto">
                <a:xfrm>
                  <a:off x="171" y="1965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67" name="Rectangle 61"/>
                <p:cNvSpPr>
                  <a:spLocks noChangeArrowheads="1"/>
                </p:cNvSpPr>
                <p:nvPr/>
              </p:nvSpPr>
              <p:spPr bwMode="auto">
                <a:xfrm>
                  <a:off x="171" y="1439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68" name="Rectangle 62"/>
                <p:cNvSpPr>
                  <a:spLocks noChangeArrowheads="1"/>
                </p:cNvSpPr>
                <p:nvPr/>
              </p:nvSpPr>
              <p:spPr bwMode="auto">
                <a:xfrm>
                  <a:off x="171" y="912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69" name="Rectangle 63"/>
                <p:cNvSpPr>
                  <a:spLocks noChangeArrowheads="1"/>
                </p:cNvSpPr>
                <p:nvPr/>
              </p:nvSpPr>
              <p:spPr bwMode="auto">
                <a:xfrm>
                  <a:off x="171" y="378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70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" y="3203"/>
                  <a:ext cx="107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7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72" name="Rectangle 66"/>
                <p:cNvSpPr>
                  <a:spLocks noChangeArrowheads="1"/>
                </p:cNvSpPr>
                <p:nvPr/>
              </p:nvSpPr>
              <p:spPr bwMode="auto">
                <a:xfrm>
                  <a:off x="17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20</a:t>
                  </a:r>
                </a:p>
              </p:txBody>
            </p:sp>
            <p:sp>
              <p:nvSpPr>
                <p:cNvPr id="73" name="Rectangle 67"/>
                <p:cNvSpPr>
                  <a:spLocks noChangeArrowheads="1"/>
                </p:cNvSpPr>
                <p:nvPr/>
              </p:nvSpPr>
              <p:spPr bwMode="auto">
                <a:xfrm>
                  <a:off x="2400" y="3203"/>
                  <a:ext cx="21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400">
                      <a:ea typeface="宋体" pitchFamily="2" charset="-122"/>
                    </a:rPr>
                    <a:t>30</a:t>
                  </a:r>
                </a:p>
              </p:txBody>
            </p:sp>
          </p:grpSp>
          <p:sp>
            <p:nvSpPr>
              <p:cNvPr id="8" name="Text Box 68"/>
              <p:cNvSpPr txBox="1">
                <a:spLocks noChangeArrowheads="1"/>
              </p:cNvSpPr>
              <p:nvPr/>
            </p:nvSpPr>
            <p:spPr bwMode="auto">
              <a:xfrm>
                <a:off x="2123" y="3170"/>
                <a:ext cx="943" cy="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zh-CN" sz="2500" b="1" i="1">
                    <a:ea typeface="宋体" pitchFamily="2" charset="-122"/>
                  </a:rPr>
                  <a:t>Q</a:t>
                </a:r>
                <a:r>
                  <a:rPr lang="zh-CN" sz="2500">
                    <a:ea typeface="宋体" pitchFamily="2" charset="-122"/>
                  </a:rPr>
                  <a:t> </a:t>
                </a:r>
                <a:br>
                  <a:rPr lang="zh-CN" sz="2500">
                    <a:ea typeface="宋体" pitchFamily="2" charset="-122"/>
                  </a:rPr>
                </a:br>
                <a:r>
                  <a:rPr lang="zh-CN" sz="2400">
                    <a:ea typeface="宋体" pitchFamily="2" charset="-122"/>
                  </a:rPr>
                  <a:t>(加仑)</a:t>
                </a:r>
              </a:p>
            </p:txBody>
          </p:sp>
          <p:sp>
            <p:nvSpPr>
              <p:cNvPr id="9" name="Text Box 69"/>
              <p:cNvSpPr txBox="1">
                <a:spLocks noChangeArrowheads="1"/>
              </p:cNvSpPr>
              <p:nvPr/>
            </p:nvSpPr>
            <p:spPr bwMode="auto">
              <a:xfrm>
                <a:off x="109" y="72"/>
                <a:ext cx="263" cy="2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500" b="1" i="1">
                    <a:ea typeface="宋体" pitchFamily="2" charset="-122"/>
                  </a:rPr>
                  <a:t>P</a:t>
                </a:r>
                <a:r>
                  <a:rPr lang="en-US" altLang="zh-CN" sz="2500">
                    <a:ea typeface="宋体" pitchFamily="2" charset="-122"/>
                  </a:rPr>
                  <a:t> </a:t>
                </a:r>
                <a:endParaRPr lang="en-US" altLang="zh-CN" sz="2400">
                  <a:ea typeface="宋体" pitchFamily="2" charset="-122"/>
                </a:endParaRPr>
              </a:p>
            </p:txBody>
          </p:sp>
          <p:sp>
            <p:nvSpPr>
              <p:cNvPr id="10" name="Text Box 70"/>
              <p:cNvSpPr txBox="1">
                <a:spLocks noChangeArrowheads="1"/>
              </p:cNvSpPr>
              <p:nvPr/>
            </p:nvSpPr>
            <p:spPr bwMode="auto">
              <a:xfrm>
                <a:off x="0" y="3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altLang="zh-CN" sz="2400">
                    <a:ea typeface="宋体" pitchFamily="2" charset="-122"/>
                  </a:rPr>
                  <a:t>$</a:t>
                </a:r>
              </a:p>
            </p:txBody>
          </p:sp>
        </p:grpSp>
        <p:sp>
          <p:nvSpPr>
            <p:cNvPr id="6" name="Text Box 71"/>
            <p:cNvSpPr txBox="1">
              <a:spLocks noChangeArrowheads="1"/>
            </p:cNvSpPr>
            <p:nvPr/>
          </p:nvSpPr>
          <p:spPr bwMode="auto">
            <a:xfrm>
              <a:off x="435" y="68"/>
              <a:ext cx="2460" cy="40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zh-CN" sz="2400" u="sng" dirty="0">
                  <a:ea typeface="宋体" pitchFamily="2" charset="-122"/>
                </a:rPr>
                <a:t>汽油市场</a:t>
              </a:r>
            </a:p>
          </p:txBody>
        </p:sp>
      </p:grpSp>
      <p:sp>
        <p:nvSpPr>
          <p:cNvPr id="74" name="Line 75"/>
          <p:cNvSpPr>
            <a:spLocks noChangeShapeType="1"/>
          </p:cNvSpPr>
          <p:nvPr/>
        </p:nvSpPr>
        <p:spPr bwMode="auto">
          <a:xfrm>
            <a:off x="1100138" y="1430338"/>
            <a:ext cx="3870325" cy="292893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73"/>
          <p:cNvSpPr txBox="1">
            <a:spLocks noChangeArrowheads="1"/>
          </p:cNvSpPr>
          <p:nvPr/>
        </p:nvSpPr>
        <p:spPr>
          <a:xfrm>
            <a:off x="457200" y="119063"/>
            <a:ext cx="8229600" cy="649287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宋体" pitchFamily="2" charset="-122"/>
                <a:cs typeface="+mj-cs"/>
              </a:rPr>
              <a:t>负外部性的分析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76" name="Line 80"/>
          <p:cNvSpPr>
            <a:spLocks noChangeShapeType="1"/>
          </p:cNvSpPr>
          <p:nvPr/>
        </p:nvSpPr>
        <p:spPr bwMode="auto">
          <a:xfrm flipV="1">
            <a:off x="1095375" y="1858963"/>
            <a:ext cx="3870325" cy="2932112"/>
          </a:xfrm>
          <a:prstGeom prst="line">
            <a:avLst/>
          </a:prstGeom>
          <a:noFill/>
          <a:ln w="44450">
            <a:solidFill>
              <a:srgbClr val="00CC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4"/>
          <p:cNvSpPr>
            <a:spLocks noChangeShapeType="1"/>
          </p:cNvSpPr>
          <p:nvPr/>
        </p:nvSpPr>
        <p:spPr bwMode="auto">
          <a:xfrm flipV="1">
            <a:off x="1090613" y="2692400"/>
            <a:ext cx="3870325" cy="293211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4956175" y="424021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D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4949825" y="2390775"/>
            <a:ext cx="388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ea typeface="宋体" pitchFamily="2" charset="-122"/>
              </a:rPr>
              <a:t>S</a:t>
            </a:r>
          </a:p>
        </p:txBody>
      </p:sp>
      <p:sp>
        <p:nvSpPr>
          <p:cNvPr id="80" name="Rectangle 82"/>
          <p:cNvSpPr>
            <a:spLocks noChangeArrowheads="1"/>
          </p:cNvSpPr>
          <p:nvPr/>
        </p:nvSpPr>
        <p:spPr bwMode="auto">
          <a:xfrm>
            <a:off x="4932040" y="1556792"/>
            <a:ext cx="1574328" cy="36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zh-CN" sz="2000" dirty="0">
                <a:solidFill>
                  <a:srgbClr val="00B050"/>
                </a:solidFill>
                <a:ea typeface="宋体" pitchFamily="2" charset="-122"/>
              </a:rPr>
              <a:t>社会成本</a:t>
            </a:r>
          </a:p>
        </p:txBody>
      </p:sp>
      <p:sp>
        <p:nvSpPr>
          <p:cNvPr id="81" name="Rectangle 99"/>
          <p:cNvSpPr>
            <a:spLocks noChangeArrowheads="1"/>
          </p:cNvSpPr>
          <p:nvPr/>
        </p:nvSpPr>
        <p:spPr bwMode="auto">
          <a:xfrm>
            <a:off x="6226175" y="965200"/>
            <a:ext cx="2468563" cy="89217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sz="2500">
                <a:ea typeface="宋体" pitchFamily="2" charset="-122"/>
              </a:rPr>
              <a:t>社会最优数量是20 加仑</a:t>
            </a:r>
          </a:p>
        </p:txBody>
      </p:sp>
      <p:grpSp>
        <p:nvGrpSpPr>
          <p:cNvPr id="82" name="Group 80"/>
          <p:cNvGrpSpPr>
            <a:grpSpLocks/>
          </p:cNvGrpSpPr>
          <p:nvPr/>
        </p:nvGrpSpPr>
        <p:grpSpPr bwMode="auto">
          <a:xfrm>
            <a:off x="3074988" y="3036888"/>
            <a:ext cx="466725" cy="3084512"/>
            <a:chOff x="0" y="0"/>
            <a:chExt cx="294" cy="1943"/>
          </a:xfrm>
        </p:grpSpPr>
        <p:sp>
          <p:nvSpPr>
            <p:cNvPr id="83" name="Line 106"/>
            <p:cNvSpPr>
              <a:spLocks noChangeShapeType="1"/>
            </p:cNvSpPr>
            <p:nvPr/>
          </p:nvSpPr>
          <p:spPr bwMode="auto">
            <a:xfrm>
              <a:off x="149" y="51"/>
              <a:ext cx="0" cy="15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Oval 81"/>
            <p:cNvSpPr>
              <a:spLocks noChangeArrowheads="1"/>
            </p:cNvSpPr>
            <p:nvPr/>
          </p:nvSpPr>
          <p:spPr bwMode="auto">
            <a:xfrm>
              <a:off x="105" y="0"/>
              <a:ext cx="88" cy="87"/>
            </a:xfrm>
            <a:prstGeom prst="ellipse">
              <a:avLst/>
            </a:prstGeom>
            <a:solidFill>
              <a:srgbClr val="0099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auto">
            <a:xfrm>
              <a:off x="0" y="1715"/>
              <a:ext cx="294" cy="22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  <p:sp>
        <p:nvSpPr>
          <p:cNvPr id="86" name="Rectangle 111"/>
          <p:cNvSpPr>
            <a:spLocks noChangeArrowheads="1"/>
          </p:cNvSpPr>
          <p:nvPr/>
        </p:nvSpPr>
        <p:spPr bwMode="auto">
          <a:xfrm>
            <a:off x="5508104" y="2564904"/>
            <a:ext cx="3456384" cy="900246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500" dirty="0">
                <a:ea typeface="宋体" pitchFamily="2" charset="-122"/>
              </a:rPr>
              <a:t>任意 </a:t>
            </a:r>
            <a:r>
              <a:rPr lang="zh-CN" sz="2500" b="1" i="1" dirty="0">
                <a:ea typeface="宋体" pitchFamily="2" charset="-122"/>
              </a:rPr>
              <a:t>Q</a:t>
            </a:r>
            <a:r>
              <a:rPr lang="zh-CN" sz="2500" dirty="0">
                <a:ea typeface="宋体" pitchFamily="2" charset="-122"/>
              </a:rPr>
              <a:t> &lt; </a:t>
            </a:r>
            <a:r>
              <a:rPr lang="zh-CN" sz="2500" dirty="0" smtClean="0">
                <a:ea typeface="宋体" pitchFamily="2" charset="-122"/>
              </a:rPr>
              <a:t>20</a:t>
            </a:r>
            <a:r>
              <a:rPr lang="zh-CN" altLang="en-US" sz="2500" dirty="0" smtClean="0">
                <a:ea typeface="宋体" pitchFamily="2" charset="-122"/>
              </a:rPr>
              <a:t>，</a:t>
            </a:r>
            <a:r>
              <a:rPr lang="zh-CN" sz="2500" dirty="0" smtClean="0">
                <a:ea typeface="宋体" pitchFamily="2" charset="-122"/>
              </a:rPr>
              <a:t>增加</a:t>
            </a:r>
            <a:r>
              <a:rPr lang="zh-CN" sz="2500" dirty="0">
                <a:ea typeface="宋体" pitchFamily="2" charset="-122"/>
              </a:rPr>
              <a:t>汽油的价值大于社会成本 </a:t>
            </a:r>
          </a:p>
        </p:txBody>
      </p:sp>
      <p:sp>
        <p:nvSpPr>
          <p:cNvPr id="87" name="Rectangle 114"/>
          <p:cNvSpPr>
            <a:spLocks noChangeArrowheads="1"/>
          </p:cNvSpPr>
          <p:nvPr/>
        </p:nvSpPr>
        <p:spPr bwMode="auto">
          <a:xfrm>
            <a:off x="5554662" y="3795713"/>
            <a:ext cx="3409826" cy="12922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sz="2500" dirty="0">
                <a:ea typeface="宋体" pitchFamily="2" charset="-122"/>
              </a:rPr>
              <a:t>任意</a:t>
            </a:r>
            <a:r>
              <a:rPr lang="zh-CN" sz="2500" b="1" i="1" dirty="0">
                <a:ea typeface="宋体" pitchFamily="2" charset="-122"/>
              </a:rPr>
              <a:t>Q</a:t>
            </a:r>
            <a:r>
              <a:rPr lang="zh-CN" sz="2500" dirty="0">
                <a:ea typeface="宋体" pitchFamily="2" charset="-122"/>
              </a:rPr>
              <a:t> &gt; </a:t>
            </a:r>
            <a:r>
              <a:rPr lang="zh-CN" sz="2500" dirty="0" smtClean="0">
                <a:ea typeface="宋体" pitchFamily="2" charset="-122"/>
              </a:rPr>
              <a:t>20</a:t>
            </a:r>
            <a:r>
              <a:rPr lang="zh-CN" altLang="en-US" sz="2500" dirty="0" smtClean="0">
                <a:ea typeface="宋体" pitchFamily="2" charset="-122"/>
              </a:rPr>
              <a:t>，</a:t>
            </a:r>
            <a:r>
              <a:rPr lang="zh-CN" sz="2500" dirty="0" smtClean="0">
                <a:ea typeface="宋体" pitchFamily="2" charset="-122"/>
              </a:rPr>
              <a:t>最后</a:t>
            </a:r>
            <a:r>
              <a:rPr lang="zh-CN" sz="2500" dirty="0">
                <a:ea typeface="宋体" pitchFamily="2" charset="-122"/>
              </a:rPr>
              <a:t>一单位汽油的社会成本大于它的社会价值</a:t>
            </a:r>
          </a:p>
        </p:txBody>
      </p:sp>
      <p:grpSp>
        <p:nvGrpSpPr>
          <p:cNvPr id="88" name="Group 86"/>
          <p:cNvGrpSpPr>
            <a:grpSpLocks/>
          </p:cNvGrpSpPr>
          <p:nvPr/>
        </p:nvGrpSpPr>
        <p:grpSpPr bwMode="auto">
          <a:xfrm>
            <a:off x="1976438" y="2206625"/>
            <a:ext cx="466725" cy="3906838"/>
            <a:chOff x="0" y="0"/>
            <a:chExt cx="294" cy="2461"/>
          </a:xfrm>
        </p:grpSpPr>
        <p:sp>
          <p:nvSpPr>
            <p:cNvPr id="89" name="Line 115"/>
            <p:cNvSpPr>
              <a:spLocks noChangeShapeType="1"/>
            </p:cNvSpPr>
            <p:nvPr/>
          </p:nvSpPr>
          <p:spPr bwMode="auto">
            <a:xfrm flipV="1">
              <a:off x="149" y="37"/>
              <a:ext cx="0" cy="2119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Oval 117"/>
            <p:cNvSpPr>
              <a:spLocks noChangeArrowheads="1"/>
            </p:cNvSpPr>
            <p:nvPr/>
          </p:nvSpPr>
          <p:spPr bwMode="auto">
            <a:xfrm>
              <a:off x="102" y="0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91" name="Oval 118"/>
            <p:cNvSpPr>
              <a:spLocks noChangeArrowheads="1"/>
            </p:cNvSpPr>
            <p:nvPr/>
          </p:nvSpPr>
          <p:spPr bwMode="auto">
            <a:xfrm>
              <a:off x="105" y="1052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92" name="Rectangle 121"/>
            <p:cNvSpPr>
              <a:spLocks noChangeArrowheads="1"/>
            </p:cNvSpPr>
            <p:nvPr/>
          </p:nvSpPr>
          <p:spPr bwMode="auto">
            <a:xfrm>
              <a:off x="0" y="2233"/>
              <a:ext cx="294" cy="22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3568700" y="5738813"/>
            <a:ext cx="5794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500">
                <a:ea typeface="宋体" pitchFamily="2" charset="-122"/>
              </a:rPr>
              <a:t>25</a:t>
            </a:r>
          </a:p>
        </p:txBody>
      </p:sp>
      <p:grpSp>
        <p:nvGrpSpPr>
          <p:cNvPr id="94" name="Group 92"/>
          <p:cNvGrpSpPr>
            <a:grpSpLocks/>
          </p:cNvGrpSpPr>
          <p:nvPr/>
        </p:nvGrpSpPr>
        <p:grpSpPr bwMode="auto">
          <a:xfrm>
            <a:off x="3625850" y="2627313"/>
            <a:ext cx="466725" cy="3484562"/>
            <a:chOff x="0" y="0"/>
            <a:chExt cx="294" cy="2195"/>
          </a:xfrm>
        </p:grpSpPr>
        <p:sp>
          <p:nvSpPr>
            <p:cNvPr id="95" name="Line 116"/>
            <p:cNvSpPr>
              <a:spLocks noChangeShapeType="1"/>
            </p:cNvSpPr>
            <p:nvPr/>
          </p:nvSpPr>
          <p:spPr bwMode="auto">
            <a:xfrm flipV="1">
              <a:off x="146" y="39"/>
              <a:ext cx="0" cy="1847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119"/>
            <p:cNvSpPr>
              <a:spLocks noChangeArrowheads="1"/>
            </p:cNvSpPr>
            <p:nvPr/>
          </p:nvSpPr>
          <p:spPr bwMode="auto">
            <a:xfrm>
              <a:off x="98" y="0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97" name="Oval 120"/>
            <p:cNvSpPr>
              <a:spLocks noChangeArrowheads="1"/>
            </p:cNvSpPr>
            <p:nvPr/>
          </p:nvSpPr>
          <p:spPr bwMode="auto">
            <a:xfrm>
              <a:off x="102" y="523"/>
              <a:ext cx="88" cy="87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  <p:sp>
          <p:nvSpPr>
            <p:cNvPr id="98" name="Rectangle 123"/>
            <p:cNvSpPr>
              <a:spLocks noChangeArrowheads="1"/>
            </p:cNvSpPr>
            <p:nvPr/>
          </p:nvSpPr>
          <p:spPr bwMode="auto">
            <a:xfrm>
              <a:off x="0" y="1967"/>
              <a:ext cx="294" cy="228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 autoUpdateAnimBg="0"/>
      <p:bldP spid="86" grpId="0" animBg="1" autoUpdateAnimBg="0"/>
      <p:bldP spid="86" grpId="1" animBg="1" autoUpdateAnimBg="0"/>
      <p:bldP spid="87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</TotalTime>
  <Words>2064</Words>
  <Application>Microsoft Office PowerPoint</Application>
  <PresentationFormat>全屏显示(4:3)</PresentationFormat>
  <Paragraphs>343</Paragraphs>
  <Slides>43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thtfpc</dc:creator>
  <cp:lastModifiedBy>thtfpc</cp:lastModifiedBy>
  <cp:revision>39</cp:revision>
  <dcterms:created xsi:type="dcterms:W3CDTF">2016-05-26T06:44:42Z</dcterms:created>
  <dcterms:modified xsi:type="dcterms:W3CDTF">2017-04-18T08:49:05Z</dcterms:modified>
</cp:coreProperties>
</file>