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4" r:id="rId28"/>
  </p:sldIdLst>
  <p:sldSz cx="9144000" cy="6858000" type="screen4x3"/>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30820CF-B880-4189-942D-D702A7CBA730}"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85800" y="1143000"/>
            <a:ext cx="7924800" cy="2439988"/>
          </a:xfrm>
          <a:prstGeom prst="rect">
            <a:avLst/>
          </a:prstGeom>
        </p:spPr>
        <p:txBody>
          <a:bodyPr/>
          <a:lstStyle/>
          <a:p>
            <a:pPr algn="ctr" eaLnBrk="0" fontAlgn="auto" hangingPunct="0">
              <a:lnSpc>
                <a:spcPct val="150000"/>
              </a:lnSpc>
              <a:spcAft>
                <a:spcPts val="0"/>
              </a:spcAft>
              <a:defRPr/>
            </a:pPr>
            <a:r>
              <a:rPr lang="zh-CN" altLang="en-US" sz="4400" kern="0" dirty="0">
                <a:solidFill>
                  <a:schemeClr val="tx2"/>
                </a:solidFill>
                <a:latin typeface="+mj-lt"/>
                <a:ea typeface="+mj-ea"/>
                <a:cs typeface="+mj-cs"/>
              </a:rPr>
              <a:t>第</a:t>
            </a:r>
            <a:r>
              <a:rPr lang="en-US" altLang="zh-CN" sz="4400" kern="0" dirty="0" smtClean="0">
                <a:solidFill>
                  <a:schemeClr val="tx2"/>
                </a:solidFill>
                <a:latin typeface="+mj-lt"/>
                <a:ea typeface="+mj-ea"/>
                <a:cs typeface="+mj-cs"/>
              </a:rPr>
              <a:t>15</a:t>
            </a:r>
            <a:r>
              <a:rPr lang="zh-CN" altLang="en-US" sz="4400" kern="0" dirty="0" smtClean="0">
                <a:solidFill>
                  <a:schemeClr val="tx2"/>
                </a:solidFill>
                <a:latin typeface="+mj-lt"/>
                <a:ea typeface="+mj-ea"/>
                <a:cs typeface="+mj-cs"/>
              </a:rPr>
              <a:t>章</a:t>
            </a:r>
            <a:br>
              <a:rPr lang="en-US" altLang="zh-CN" sz="4400" kern="0" dirty="0">
                <a:solidFill>
                  <a:schemeClr val="tx2"/>
                </a:solidFill>
                <a:latin typeface="+mj-lt"/>
                <a:ea typeface="+mj-ea"/>
                <a:cs typeface="+mj-cs"/>
              </a:rPr>
            </a:br>
            <a:r>
              <a:rPr lang="zh-CN" altLang="en-US" sz="4400" kern="0" dirty="0" smtClean="0">
                <a:solidFill>
                  <a:schemeClr val="tx2"/>
                </a:solidFill>
                <a:latin typeface="+mj-lt"/>
                <a:ea typeface="+mj-ea"/>
                <a:cs typeface="+mj-cs"/>
              </a:rPr>
              <a:t>垄      断</a:t>
            </a:r>
            <a:endParaRPr lang="zh-CN" altLang="en-US" sz="4400" kern="0" dirty="0">
              <a:solidFill>
                <a:schemeClr val="tx2"/>
              </a:solidFill>
              <a:latin typeface="+mj-lt"/>
              <a:ea typeface="+mj-ea"/>
              <a:cs typeface="+mj-cs"/>
            </a:endParaRPr>
          </a:p>
        </p:txBody>
      </p:sp>
      <p:sp>
        <p:nvSpPr>
          <p:cNvPr id="5" name="副标题 2"/>
          <p:cNvSpPr txBox="1"/>
          <p:nvPr/>
        </p:nvSpPr>
        <p:spPr>
          <a:xfrm>
            <a:off x="762000" y="3886200"/>
            <a:ext cx="7772400" cy="1200150"/>
          </a:xfrm>
          <a:prstGeom prst="rect">
            <a:avLst/>
          </a:prstGeom>
        </p:spPr>
        <p:txBody>
          <a:bodyPr/>
          <a:lstStyle/>
          <a:p>
            <a:pPr marL="342900" indent="-342900" algn="ctr" eaLnBrk="0" hangingPunct="0">
              <a:spcBef>
                <a:spcPct val="20000"/>
              </a:spcBef>
              <a:defRPr/>
            </a:pPr>
            <a:r>
              <a:rPr lang="zh-CN" altLang="en-US" sz="2800" b="1" kern="0">
                <a:latin typeface="楷体" panose="02010609060101010101" pitchFamily="49" charset="-122"/>
                <a:ea typeface="楷体" panose="02010609060101010101" pitchFamily="49" charset="-122"/>
              </a:rPr>
              <a:t>李苗</a:t>
            </a:r>
            <a:endParaRPr lang="en-US" altLang="zh-CN" sz="2800" b="1" kern="0">
              <a:latin typeface="楷体" panose="02010609060101010101" pitchFamily="49" charset="-122"/>
              <a:ea typeface="楷体" panose="02010609060101010101" pitchFamily="49" charset="-122"/>
            </a:endParaRPr>
          </a:p>
          <a:p>
            <a:pPr marL="342900" indent="-342900" algn="ctr" eaLnBrk="0" hangingPunct="0">
              <a:spcBef>
                <a:spcPct val="20000"/>
              </a:spcBef>
              <a:defRPr/>
            </a:pPr>
            <a:r>
              <a:rPr lang="en-US" altLang="zh-CN" sz="2800" b="1" kern="0">
                <a:latin typeface="Times New Roman" panose="02020603050405020304" pitchFamily="18" charset="0"/>
                <a:ea typeface="楷体" panose="02010609060101010101" pitchFamily="49" charset="-122"/>
                <a:cs typeface="Times New Roman" panose="02020603050405020304" pitchFamily="18" charset="0"/>
              </a:rPr>
              <a:t>limiao@sxu.edu.cn</a:t>
            </a:r>
            <a:endParaRPr lang="zh-CN" altLang="en-US" sz="2800" b="1" kern="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14281" y="254000"/>
            <a:ext cx="8894793" cy="776288"/>
          </a:xfrm>
          <a:prstGeom prst="rect">
            <a:avLst/>
          </a:prstGeom>
        </p:spPr>
        <p:txBody>
          <a:bodyPr vert="horz"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zh-CN"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Common Grounds</a:t>
            </a:r>
            <a:r>
              <a:rPr kumimoji="0" lang="zh-CN"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的需求曲线与边际收益曲线</a:t>
            </a:r>
            <a:endParaRPr kumimoji="0" lang="zh-CN"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Line 8"/>
          <p:cNvSpPr>
            <a:spLocks noChangeShapeType="1"/>
          </p:cNvSpPr>
          <p:nvPr/>
        </p:nvSpPr>
        <p:spPr bwMode="auto">
          <a:xfrm>
            <a:off x="3924300" y="5500688"/>
            <a:ext cx="4713288" cy="1587"/>
          </a:xfrm>
          <a:prstGeom prst="line">
            <a:avLst/>
          </a:prstGeom>
          <a:noFill/>
          <a:ln w="0">
            <a:solidFill>
              <a:srgbClr val="808080"/>
            </a:solidFill>
            <a:round/>
          </a:ln>
        </p:spPr>
        <p:txBody>
          <a:bodyPr/>
          <a:lstStyle/>
          <a:p>
            <a:endParaRPr lang="zh-CN" altLang="en-US"/>
          </a:p>
        </p:txBody>
      </p:sp>
      <p:sp>
        <p:nvSpPr>
          <p:cNvPr id="6" name="Line 9"/>
          <p:cNvSpPr>
            <a:spLocks noChangeShapeType="1"/>
          </p:cNvSpPr>
          <p:nvPr/>
        </p:nvSpPr>
        <p:spPr bwMode="auto">
          <a:xfrm>
            <a:off x="3924300" y="5030788"/>
            <a:ext cx="4713288" cy="1587"/>
          </a:xfrm>
          <a:prstGeom prst="line">
            <a:avLst/>
          </a:prstGeom>
          <a:noFill/>
          <a:ln w="0">
            <a:solidFill>
              <a:srgbClr val="808080"/>
            </a:solidFill>
            <a:round/>
          </a:ln>
        </p:spPr>
        <p:txBody>
          <a:bodyPr/>
          <a:lstStyle/>
          <a:p>
            <a:endParaRPr lang="zh-CN" altLang="en-US"/>
          </a:p>
        </p:txBody>
      </p:sp>
      <p:sp>
        <p:nvSpPr>
          <p:cNvPr id="7" name="Line 10"/>
          <p:cNvSpPr>
            <a:spLocks noChangeShapeType="1"/>
          </p:cNvSpPr>
          <p:nvPr/>
        </p:nvSpPr>
        <p:spPr bwMode="auto">
          <a:xfrm>
            <a:off x="3924300" y="4575175"/>
            <a:ext cx="4713288" cy="1588"/>
          </a:xfrm>
          <a:prstGeom prst="line">
            <a:avLst/>
          </a:prstGeom>
          <a:noFill/>
          <a:ln w="0">
            <a:solidFill>
              <a:srgbClr val="808080"/>
            </a:solidFill>
            <a:round/>
          </a:ln>
        </p:spPr>
        <p:txBody>
          <a:bodyPr/>
          <a:lstStyle/>
          <a:p>
            <a:endParaRPr lang="zh-CN" altLang="en-US"/>
          </a:p>
        </p:txBody>
      </p:sp>
      <p:sp>
        <p:nvSpPr>
          <p:cNvPr id="8" name="Line 11"/>
          <p:cNvSpPr>
            <a:spLocks noChangeShapeType="1"/>
          </p:cNvSpPr>
          <p:nvPr/>
        </p:nvSpPr>
        <p:spPr bwMode="auto">
          <a:xfrm>
            <a:off x="3924300" y="4106863"/>
            <a:ext cx="4713288" cy="1587"/>
          </a:xfrm>
          <a:prstGeom prst="line">
            <a:avLst/>
          </a:prstGeom>
          <a:noFill/>
          <a:ln w="0">
            <a:solidFill>
              <a:srgbClr val="808080"/>
            </a:solidFill>
            <a:round/>
          </a:ln>
        </p:spPr>
        <p:txBody>
          <a:bodyPr/>
          <a:lstStyle/>
          <a:p>
            <a:endParaRPr lang="zh-CN" altLang="en-US"/>
          </a:p>
        </p:txBody>
      </p:sp>
      <p:sp>
        <p:nvSpPr>
          <p:cNvPr id="9" name="Line 12"/>
          <p:cNvSpPr>
            <a:spLocks noChangeShapeType="1"/>
          </p:cNvSpPr>
          <p:nvPr/>
        </p:nvSpPr>
        <p:spPr bwMode="auto">
          <a:xfrm>
            <a:off x="3924300" y="3636963"/>
            <a:ext cx="4713288" cy="1587"/>
          </a:xfrm>
          <a:prstGeom prst="line">
            <a:avLst/>
          </a:prstGeom>
          <a:noFill/>
          <a:ln w="0">
            <a:solidFill>
              <a:srgbClr val="808080"/>
            </a:solidFill>
            <a:round/>
          </a:ln>
        </p:spPr>
        <p:txBody>
          <a:bodyPr/>
          <a:lstStyle/>
          <a:p>
            <a:endParaRPr lang="zh-CN" altLang="en-US"/>
          </a:p>
        </p:txBody>
      </p:sp>
      <p:sp>
        <p:nvSpPr>
          <p:cNvPr id="10" name="Line 13"/>
          <p:cNvSpPr>
            <a:spLocks noChangeShapeType="1"/>
          </p:cNvSpPr>
          <p:nvPr/>
        </p:nvSpPr>
        <p:spPr bwMode="auto">
          <a:xfrm>
            <a:off x="3924300" y="3181350"/>
            <a:ext cx="4713288" cy="1588"/>
          </a:xfrm>
          <a:prstGeom prst="line">
            <a:avLst/>
          </a:prstGeom>
          <a:noFill/>
          <a:ln w="0">
            <a:solidFill>
              <a:srgbClr val="808080"/>
            </a:solidFill>
            <a:round/>
          </a:ln>
        </p:spPr>
        <p:txBody>
          <a:bodyPr/>
          <a:lstStyle/>
          <a:p>
            <a:endParaRPr lang="zh-CN" altLang="en-US"/>
          </a:p>
        </p:txBody>
      </p:sp>
      <p:sp>
        <p:nvSpPr>
          <p:cNvPr id="11" name="Line 14"/>
          <p:cNvSpPr>
            <a:spLocks noChangeShapeType="1"/>
          </p:cNvSpPr>
          <p:nvPr/>
        </p:nvSpPr>
        <p:spPr bwMode="auto">
          <a:xfrm>
            <a:off x="3924300" y="2711450"/>
            <a:ext cx="4713288" cy="1588"/>
          </a:xfrm>
          <a:prstGeom prst="line">
            <a:avLst/>
          </a:prstGeom>
          <a:noFill/>
          <a:ln w="0">
            <a:solidFill>
              <a:srgbClr val="808080"/>
            </a:solidFill>
            <a:round/>
          </a:ln>
        </p:spPr>
        <p:txBody>
          <a:bodyPr/>
          <a:lstStyle/>
          <a:p>
            <a:endParaRPr lang="zh-CN" altLang="en-US"/>
          </a:p>
        </p:txBody>
      </p:sp>
      <p:sp>
        <p:nvSpPr>
          <p:cNvPr id="12" name="Line 15"/>
          <p:cNvSpPr>
            <a:spLocks noChangeShapeType="1"/>
          </p:cNvSpPr>
          <p:nvPr/>
        </p:nvSpPr>
        <p:spPr bwMode="auto">
          <a:xfrm>
            <a:off x="3924300" y="2241550"/>
            <a:ext cx="4713288" cy="1588"/>
          </a:xfrm>
          <a:prstGeom prst="line">
            <a:avLst/>
          </a:prstGeom>
          <a:noFill/>
          <a:ln w="0">
            <a:solidFill>
              <a:srgbClr val="808080"/>
            </a:solidFill>
            <a:round/>
          </a:ln>
        </p:spPr>
        <p:txBody>
          <a:bodyPr/>
          <a:lstStyle/>
          <a:p>
            <a:endParaRPr lang="zh-CN" altLang="en-US"/>
          </a:p>
        </p:txBody>
      </p:sp>
      <p:sp>
        <p:nvSpPr>
          <p:cNvPr id="13" name="Line 16"/>
          <p:cNvSpPr>
            <a:spLocks noChangeShapeType="1"/>
          </p:cNvSpPr>
          <p:nvPr/>
        </p:nvSpPr>
        <p:spPr bwMode="auto">
          <a:xfrm>
            <a:off x="3924300" y="1785938"/>
            <a:ext cx="4713288" cy="1587"/>
          </a:xfrm>
          <a:prstGeom prst="line">
            <a:avLst/>
          </a:prstGeom>
          <a:noFill/>
          <a:ln w="0">
            <a:solidFill>
              <a:srgbClr val="808080"/>
            </a:solidFill>
            <a:round/>
          </a:ln>
        </p:spPr>
        <p:txBody>
          <a:bodyPr/>
          <a:lstStyle/>
          <a:p>
            <a:endParaRPr lang="zh-CN" altLang="en-US"/>
          </a:p>
        </p:txBody>
      </p:sp>
      <p:sp>
        <p:nvSpPr>
          <p:cNvPr id="14" name="Line 17"/>
          <p:cNvSpPr>
            <a:spLocks noChangeShapeType="1"/>
          </p:cNvSpPr>
          <p:nvPr/>
        </p:nvSpPr>
        <p:spPr bwMode="auto">
          <a:xfrm>
            <a:off x="3924300" y="1316038"/>
            <a:ext cx="4713288" cy="1587"/>
          </a:xfrm>
          <a:prstGeom prst="line">
            <a:avLst/>
          </a:prstGeom>
          <a:noFill/>
          <a:ln w="0">
            <a:solidFill>
              <a:srgbClr val="808080"/>
            </a:solidFill>
            <a:round/>
          </a:ln>
        </p:spPr>
        <p:txBody>
          <a:bodyPr/>
          <a:lstStyle/>
          <a:p>
            <a:endParaRPr lang="zh-CN" altLang="en-US"/>
          </a:p>
        </p:txBody>
      </p:sp>
      <p:sp>
        <p:nvSpPr>
          <p:cNvPr id="15" name="Line 18"/>
          <p:cNvSpPr>
            <a:spLocks noChangeShapeType="1"/>
          </p:cNvSpPr>
          <p:nvPr/>
        </p:nvSpPr>
        <p:spPr bwMode="auto">
          <a:xfrm>
            <a:off x="3924300" y="1316038"/>
            <a:ext cx="1588" cy="4184650"/>
          </a:xfrm>
          <a:prstGeom prst="line">
            <a:avLst/>
          </a:prstGeom>
          <a:noFill/>
          <a:ln w="0">
            <a:solidFill>
              <a:srgbClr val="808080"/>
            </a:solidFill>
            <a:round/>
          </a:ln>
        </p:spPr>
        <p:txBody>
          <a:bodyPr/>
          <a:lstStyle/>
          <a:p>
            <a:endParaRPr lang="zh-CN" altLang="en-US"/>
          </a:p>
        </p:txBody>
      </p:sp>
      <p:sp>
        <p:nvSpPr>
          <p:cNvPr id="16" name="Line 19"/>
          <p:cNvSpPr>
            <a:spLocks noChangeShapeType="1"/>
          </p:cNvSpPr>
          <p:nvPr/>
        </p:nvSpPr>
        <p:spPr bwMode="auto">
          <a:xfrm>
            <a:off x="4519613" y="1316038"/>
            <a:ext cx="1587" cy="4184650"/>
          </a:xfrm>
          <a:prstGeom prst="line">
            <a:avLst/>
          </a:prstGeom>
          <a:noFill/>
          <a:ln w="0">
            <a:solidFill>
              <a:srgbClr val="808080"/>
            </a:solidFill>
            <a:round/>
          </a:ln>
        </p:spPr>
        <p:txBody>
          <a:bodyPr/>
          <a:lstStyle/>
          <a:p>
            <a:endParaRPr lang="zh-CN" altLang="en-US"/>
          </a:p>
        </p:txBody>
      </p:sp>
      <p:sp>
        <p:nvSpPr>
          <p:cNvPr id="17" name="Line 20"/>
          <p:cNvSpPr>
            <a:spLocks noChangeShapeType="1"/>
          </p:cNvSpPr>
          <p:nvPr/>
        </p:nvSpPr>
        <p:spPr bwMode="auto">
          <a:xfrm>
            <a:off x="5099050" y="1316038"/>
            <a:ext cx="1588" cy="4184650"/>
          </a:xfrm>
          <a:prstGeom prst="line">
            <a:avLst/>
          </a:prstGeom>
          <a:noFill/>
          <a:ln w="0">
            <a:solidFill>
              <a:srgbClr val="808080"/>
            </a:solidFill>
            <a:round/>
          </a:ln>
        </p:spPr>
        <p:txBody>
          <a:bodyPr/>
          <a:lstStyle/>
          <a:p>
            <a:endParaRPr lang="zh-CN" altLang="en-US"/>
          </a:p>
        </p:txBody>
      </p:sp>
      <p:sp>
        <p:nvSpPr>
          <p:cNvPr id="18" name="Line 21"/>
          <p:cNvSpPr>
            <a:spLocks noChangeShapeType="1"/>
          </p:cNvSpPr>
          <p:nvPr/>
        </p:nvSpPr>
        <p:spPr bwMode="auto">
          <a:xfrm>
            <a:off x="5694363" y="1316038"/>
            <a:ext cx="1587" cy="4184650"/>
          </a:xfrm>
          <a:prstGeom prst="line">
            <a:avLst/>
          </a:prstGeom>
          <a:noFill/>
          <a:ln w="0">
            <a:solidFill>
              <a:srgbClr val="808080"/>
            </a:solidFill>
            <a:round/>
          </a:ln>
        </p:spPr>
        <p:txBody>
          <a:bodyPr/>
          <a:lstStyle/>
          <a:p>
            <a:endParaRPr lang="zh-CN" altLang="en-US"/>
          </a:p>
        </p:txBody>
      </p:sp>
      <p:sp>
        <p:nvSpPr>
          <p:cNvPr id="19" name="Line 22"/>
          <p:cNvSpPr>
            <a:spLocks noChangeShapeType="1"/>
          </p:cNvSpPr>
          <p:nvPr/>
        </p:nvSpPr>
        <p:spPr bwMode="auto">
          <a:xfrm>
            <a:off x="6288088" y="1316038"/>
            <a:ext cx="1587" cy="4184650"/>
          </a:xfrm>
          <a:prstGeom prst="line">
            <a:avLst/>
          </a:prstGeom>
          <a:noFill/>
          <a:ln w="0">
            <a:solidFill>
              <a:srgbClr val="808080"/>
            </a:solidFill>
            <a:round/>
          </a:ln>
        </p:spPr>
        <p:txBody>
          <a:bodyPr/>
          <a:lstStyle/>
          <a:p>
            <a:endParaRPr lang="zh-CN" altLang="en-US"/>
          </a:p>
        </p:txBody>
      </p:sp>
      <p:sp>
        <p:nvSpPr>
          <p:cNvPr id="20" name="Line 23"/>
          <p:cNvSpPr>
            <a:spLocks noChangeShapeType="1"/>
          </p:cNvSpPr>
          <p:nvPr/>
        </p:nvSpPr>
        <p:spPr bwMode="auto">
          <a:xfrm>
            <a:off x="6869113" y="1316038"/>
            <a:ext cx="1587" cy="4184650"/>
          </a:xfrm>
          <a:prstGeom prst="line">
            <a:avLst/>
          </a:prstGeom>
          <a:noFill/>
          <a:ln w="0">
            <a:solidFill>
              <a:srgbClr val="808080"/>
            </a:solidFill>
            <a:round/>
          </a:ln>
        </p:spPr>
        <p:txBody>
          <a:bodyPr/>
          <a:lstStyle/>
          <a:p>
            <a:endParaRPr lang="zh-CN" altLang="en-US"/>
          </a:p>
        </p:txBody>
      </p:sp>
      <p:sp>
        <p:nvSpPr>
          <p:cNvPr id="21" name="Line 24"/>
          <p:cNvSpPr>
            <a:spLocks noChangeShapeType="1"/>
          </p:cNvSpPr>
          <p:nvPr/>
        </p:nvSpPr>
        <p:spPr bwMode="auto">
          <a:xfrm>
            <a:off x="7462838" y="1316038"/>
            <a:ext cx="1587" cy="4184650"/>
          </a:xfrm>
          <a:prstGeom prst="line">
            <a:avLst/>
          </a:prstGeom>
          <a:noFill/>
          <a:ln w="0">
            <a:solidFill>
              <a:srgbClr val="808080"/>
            </a:solidFill>
            <a:round/>
          </a:ln>
        </p:spPr>
        <p:txBody>
          <a:bodyPr/>
          <a:lstStyle/>
          <a:p>
            <a:endParaRPr lang="zh-CN" altLang="en-US"/>
          </a:p>
        </p:txBody>
      </p:sp>
      <p:sp>
        <p:nvSpPr>
          <p:cNvPr id="22" name="Line 25"/>
          <p:cNvSpPr>
            <a:spLocks noChangeShapeType="1"/>
          </p:cNvSpPr>
          <p:nvPr/>
        </p:nvSpPr>
        <p:spPr bwMode="auto">
          <a:xfrm>
            <a:off x="8043863" y="1316038"/>
            <a:ext cx="1587" cy="4184650"/>
          </a:xfrm>
          <a:prstGeom prst="line">
            <a:avLst/>
          </a:prstGeom>
          <a:noFill/>
          <a:ln w="0">
            <a:solidFill>
              <a:srgbClr val="808080"/>
            </a:solidFill>
            <a:round/>
          </a:ln>
        </p:spPr>
        <p:txBody>
          <a:bodyPr/>
          <a:lstStyle/>
          <a:p>
            <a:endParaRPr lang="zh-CN" altLang="en-US"/>
          </a:p>
        </p:txBody>
      </p:sp>
      <p:sp>
        <p:nvSpPr>
          <p:cNvPr id="23" name="Line 26"/>
          <p:cNvSpPr>
            <a:spLocks noChangeShapeType="1"/>
          </p:cNvSpPr>
          <p:nvPr/>
        </p:nvSpPr>
        <p:spPr bwMode="auto">
          <a:xfrm>
            <a:off x="8637588" y="1316038"/>
            <a:ext cx="1587" cy="4184650"/>
          </a:xfrm>
          <a:prstGeom prst="line">
            <a:avLst/>
          </a:prstGeom>
          <a:noFill/>
          <a:ln w="0">
            <a:solidFill>
              <a:srgbClr val="808080"/>
            </a:solidFill>
            <a:round/>
          </a:ln>
        </p:spPr>
        <p:txBody>
          <a:bodyPr/>
          <a:lstStyle/>
          <a:p>
            <a:endParaRPr lang="zh-CN" altLang="en-US"/>
          </a:p>
        </p:txBody>
      </p:sp>
      <p:sp>
        <p:nvSpPr>
          <p:cNvPr id="24" name="Rectangle 46"/>
          <p:cNvSpPr>
            <a:spLocks noChangeArrowheads="1"/>
          </p:cNvSpPr>
          <p:nvPr/>
        </p:nvSpPr>
        <p:spPr bwMode="auto">
          <a:xfrm>
            <a:off x="3490913" y="5316538"/>
            <a:ext cx="282575" cy="381000"/>
          </a:xfrm>
          <a:prstGeom prst="rect">
            <a:avLst/>
          </a:prstGeom>
          <a:noFill/>
          <a:ln w="9525">
            <a:noFill/>
            <a:miter lim="800000"/>
          </a:ln>
        </p:spPr>
        <p:txBody>
          <a:bodyPr wrap="none" lIns="0" tIns="0" rIns="0" bIns="0">
            <a:spAutoFit/>
          </a:bodyPr>
          <a:lstStyle/>
          <a:p>
            <a:r>
              <a:rPr lang="en-US" altLang="zh-CN" sz="2500">
                <a:ea typeface="宋体" panose="02010600030101010101" pitchFamily="2" charset="-122"/>
              </a:rPr>
              <a:t>-3</a:t>
            </a:r>
            <a:endParaRPr lang="en-US" altLang="zh-CN" sz="2500">
              <a:ea typeface="宋体" panose="02010600030101010101" pitchFamily="2" charset="-122"/>
            </a:endParaRPr>
          </a:p>
        </p:txBody>
      </p:sp>
      <p:sp>
        <p:nvSpPr>
          <p:cNvPr id="25" name="Rectangle 47"/>
          <p:cNvSpPr>
            <a:spLocks noChangeArrowheads="1"/>
          </p:cNvSpPr>
          <p:nvPr/>
        </p:nvSpPr>
        <p:spPr bwMode="auto">
          <a:xfrm>
            <a:off x="3490913" y="4846638"/>
            <a:ext cx="282575" cy="381000"/>
          </a:xfrm>
          <a:prstGeom prst="rect">
            <a:avLst/>
          </a:prstGeom>
          <a:noFill/>
          <a:ln w="9525">
            <a:noFill/>
            <a:miter lim="800000"/>
          </a:ln>
        </p:spPr>
        <p:txBody>
          <a:bodyPr wrap="none" lIns="0" tIns="0" rIns="0" bIns="0">
            <a:spAutoFit/>
          </a:bodyPr>
          <a:lstStyle/>
          <a:p>
            <a:r>
              <a:rPr lang="en-US" altLang="zh-CN" sz="2500">
                <a:ea typeface="宋体" panose="02010600030101010101" pitchFamily="2" charset="-122"/>
              </a:rPr>
              <a:t>-2</a:t>
            </a:r>
            <a:endParaRPr lang="en-US" altLang="zh-CN" sz="2500">
              <a:ea typeface="宋体" panose="02010600030101010101" pitchFamily="2" charset="-122"/>
            </a:endParaRPr>
          </a:p>
        </p:txBody>
      </p:sp>
      <p:sp>
        <p:nvSpPr>
          <p:cNvPr id="26" name="Rectangle 48"/>
          <p:cNvSpPr>
            <a:spLocks noChangeArrowheads="1"/>
          </p:cNvSpPr>
          <p:nvPr/>
        </p:nvSpPr>
        <p:spPr bwMode="auto">
          <a:xfrm>
            <a:off x="3490913" y="4391025"/>
            <a:ext cx="282575" cy="381000"/>
          </a:xfrm>
          <a:prstGeom prst="rect">
            <a:avLst/>
          </a:prstGeom>
          <a:noFill/>
          <a:ln w="9525">
            <a:noFill/>
            <a:miter lim="800000"/>
          </a:ln>
        </p:spPr>
        <p:txBody>
          <a:bodyPr wrap="none" lIns="0" tIns="0" rIns="0" bIns="0">
            <a:spAutoFit/>
          </a:bodyPr>
          <a:lstStyle/>
          <a:p>
            <a:r>
              <a:rPr lang="en-US" altLang="zh-CN" sz="2500">
                <a:ea typeface="宋体" panose="02010600030101010101" pitchFamily="2" charset="-122"/>
              </a:rPr>
              <a:t>-1</a:t>
            </a:r>
            <a:endParaRPr lang="en-US" altLang="zh-CN" sz="2500">
              <a:ea typeface="宋体" panose="02010600030101010101" pitchFamily="2" charset="-122"/>
            </a:endParaRPr>
          </a:p>
        </p:txBody>
      </p:sp>
      <p:sp>
        <p:nvSpPr>
          <p:cNvPr id="27" name="Rectangle 49"/>
          <p:cNvSpPr>
            <a:spLocks noChangeArrowheads="1"/>
          </p:cNvSpPr>
          <p:nvPr/>
        </p:nvSpPr>
        <p:spPr bwMode="auto">
          <a:xfrm>
            <a:off x="3598863" y="3921125"/>
            <a:ext cx="176212" cy="381000"/>
          </a:xfrm>
          <a:prstGeom prst="rect">
            <a:avLst/>
          </a:prstGeom>
          <a:noFill/>
          <a:ln w="9525">
            <a:noFill/>
            <a:miter lim="800000"/>
          </a:ln>
        </p:spPr>
        <p:txBody>
          <a:bodyPr wrap="none" lIns="0" tIns="0" rIns="0" bIns="0">
            <a:spAutoFit/>
          </a:bodyPr>
          <a:lstStyle/>
          <a:p>
            <a:r>
              <a:rPr lang="en-US" altLang="zh-CN" sz="2500">
                <a:ea typeface="宋体" panose="02010600030101010101" pitchFamily="2" charset="-122"/>
              </a:rPr>
              <a:t>0</a:t>
            </a:r>
            <a:endParaRPr lang="en-US" altLang="zh-CN" sz="2500">
              <a:ea typeface="宋体" panose="02010600030101010101" pitchFamily="2" charset="-122"/>
            </a:endParaRPr>
          </a:p>
        </p:txBody>
      </p:sp>
      <p:sp>
        <p:nvSpPr>
          <p:cNvPr id="28" name="Rectangle 50"/>
          <p:cNvSpPr>
            <a:spLocks noChangeArrowheads="1"/>
          </p:cNvSpPr>
          <p:nvPr/>
        </p:nvSpPr>
        <p:spPr bwMode="auto">
          <a:xfrm>
            <a:off x="3598863" y="3451225"/>
            <a:ext cx="176212" cy="381000"/>
          </a:xfrm>
          <a:prstGeom prst="rect">
            <a:avLst/>
          </a:prstGeom>
          <a:noFill/>
          <a:ln w="9525">
            <a:noFill/>
            <a:miter lim="800000"/>
          </a:ln>
        </p:spPr>
        <p:txBody>
          <a:bodyPr wrap="none" lIns="0" tIns="0" rIns="0" bIns="0">
            <a:spAutoFit/>
          </a:bodyPr>
          <a:lstStyle/>
          <a:p>
            <a:r>
              <a:rPr lang="en-US" altLang="zh-CN" sz="2500">
                <a:ea typeface="宋体" panose="02010600030101010101" pitchFamily="2" charset="-122"/>
              </a:rPr>
              <a:t>1</a:t>
            </a:r>
            <a:endParaRPr lang="en-US" altLang="zh-CN" sz="2500">
              <a:ea typeface="宋体" panose="02010600030101010101" pitchFamily="2" charset="-122"/>
            </a:endParaRPr>
          </a:p>
        </p:txBody>
      </p:sp>
      <p:sp>
        <p:nvSpPr>
          <p:cNvPr id="29" name="Rectangle 51"/>
          <p:cNvSpPr>
            <a:spLocks noChangeArrowheads="1"/>
          </p:cNvSpPr>
          <p:nvPr/>
        </p:nvSpPr>
        <p:spPr bwMode="auto">
          <a:xfrm>
            <a:off x="3598863" y="2995613"/>
            <a:ext cx="176212" cy="381000"/>
          </a:xfrm>
          <a:prstGeom prst="rect">
            <a:avLst/>
          </a:prstGeom>
          <a:noFill/>
          <a:ln w="9525">
            <a:noFill/>
            <a:miter lim="800000"/>
          </a:ln>
        </p:spPr>
        <p:txBody>
          <a:bodyPr wrap="none" lIns="0" tIns="0" rIns="0" bIns="0">
            <a:spAutoFit/>
          </a:bodyPr>
          <a:lstStyle/>
          <a:p>
            <a:r>
              <a:rPr lang="en-US" altLang="zh-CN" sz="2500">
                <a:ea typeface="宋体" panose="02010600030101010101" pitchFamily="2" charset="-122"/>
              </a:rPr>
              <a:t>2</a:t>
            </a:r>
            <a:endParaRPr lang="en-US" altLang="zh-CN" sz="2500">
              <a:ea typeface="宋体" panose="02010600030101010101" pitchFamily="2" charset="-122"/>
            </a:endParaRPr>
          </a:p>
        </p:txBody>
      </p:sp>
      <p:sp>
        <p:nvSpPr>
          <p:cNvPr id="30" name="Rectangle 52"/>
          <p:cNvSpPr>
            <a:spLocks noChangeArrowheads="1"/>
          </p:cNvSpPr>
          <p:nvPr/>
        </p:nvSpPr>
        <p:spPr bwMode="auto">
          <a:xfrm>
            <a:off x="3598863" y="2525713"/>
            <a:ext cx="176212" cy="381000"/>
          </a:xfrm>
          <a:prstGeom prst="rect">
            <a:avLst/>
          </a:prstGeom>
          <a:noFill/>
          <a:ln w="9525">
            <a:noFill/>
            <a:miter lim="800000"/>
          </a:ln>
        </p:spPr>
        <p:txBody>
          <a:bodyPr wrap="none" lIns="0" tIns="0" rIns="0" bIns="0">
            <a:spAutoFit/>
          </a:bodyPr>
          <a:lstStyle/>
          <a:p>
            <a:r>
              <a:rPr lang="en-US" altLang="zh-CN" sz="2500">
                <a:ea typeface="宋体" panose="02010600030101010101" pitchFamily="2" charset="-122"/>
              </a:rPr>
              <a:t>3</a:t>
            </a:r>
            <a:endParaRPr lang="en-US" altLang="zh-CN" sz="2500">
              <a:ea typeface="宋体" panose="02010600030101010101" pitchFamily="2" charset="-122"/>
            </a:endParaRPr>
          </a:p>
        </p:txBody>
      </p:sp>
      <p:sp>
        <p:nvSpPr>
          <p:cNvPr id="31" name="Rectangle 53"/>
          <p:cNvSpPr>
            <a:spLocks noChangeArrowheads="1"/>
          </p:cNvSpPr>
          <p:nvPr/>
        </p:nvSpPr>
        <p:spPr bwMode="auto">
          <a:xfrm>
            <a:off x="3598863" y="2055813"/>
            <a:ext cx="176212" cy="381000"/>
          </a:xfrm>
          <a:prstGeom prst="rect">
            <a:avLst/>
          </a:prstGeom>
          <a:noFill/>
          <a:ln w="9525">
            <a:noFill/>
            <a:miter lim="800000"/>
          </a:ln>
        </p:spPr>
        <p:txBody>
          <a:bodyPr wrap="none" lIns="0" tIns="0" rIns="0" bIns="0">
            <a:spAutoFit/>
          </a:bodyPr>
          <a:lstStyle/>
          <a:p>
            <a:r>
              <a:rPr lang="en-US" altLang="zh-CN" sz="2500">
                <a:ea typeface="宋体" panose="02010600030101010101" pitchFamily="2" charset="-122"/>
              </a:rPr>
              <a:t>4</a:t>
            </a:r>
            <a:endParaRPr lang="en-US" altLang="zh-CN" sz="2500">
              <a:ea typeface="宋体" panose="02010600030101010101" pitchFamily="2" charset="-122"/>
            </a:endParaRPr>
          </a:p>
        </p:txBody>
      </p:sp>
      <p:sp>
        <p:nvSpPr>
          <p:cNvPr id="32" name="Rectangle 54"/>
          <p:cNvSpPr>
            <a:spLocks noChangeArrowheads="1"/>
          </p:cNvSpPr>
          <p:nvPr/>
        </p:nvSpPr>
        <p:spPr bwMode="auto">
          <a:xfrm>
            <a:off x="3598863" y="1600200"/>
            <a:ext cx="176212" cy="381000"/>
          </a:xfrm>
          <a:prstGeom prst="rect">
            <a:avLst/>
          </a:prstGeom>
          <a:noFill/>
          <a:ln w="9525">
            <a:noFill/>
            <a:miter lim="800000"/>
          </a:ln>
        </p:spPr>
        <p:txBody>
          <a:bodyPr wrap="none" lIns="0" tIns="0" rIns="0" bIns="0">
            <a:spAutoFit/>
          </a:bodyPr>
          <a:lstStyle/>
          <a:p>
            <a:r>
              <a:rPr lang="en-US" altLang="zh-CN" sz="2500">
                <a:ea typeface="宋体" panose="02010600030101010101" pitchFamily="2" charset="-122"/>
              </a:rPr>
              <a:t>5</a:t>
            </a:r>
            <a:endParaRPr lang="en-US" altLang="zh-CN" sz="2500">
              <a:ea typeface="宋体" panose="02010600030101010101" pitchFamily="2" charset="-122"/>
            </a:endParaRPr>
          </a:p>
        </p:txBody>
      </p:sp>
      <p:sp>
        <p:nvSpPr>
          <p:cNvPr id="33" name="Rectangle 56"/>
          <p:cNvSpPr>
            <a:spLocks noChangeArrowheads="1"/>
          </p:cNvSpPr>
          <p:nvPr/>
        </p:nvSpPr>
        <p:spPr bwMode="auto">
          <a:xfrm>
            <a:off x="3830638" y="5627688"/>
            <a:ext cx="176212" cy="381000"/>
          </a:xfrm>
          <a:prstGeom prst="rect">
            <a:avLst/>
          </a:prstGeom>
          <a:solidFill>
            <a:srgbClr val="FFFFFF"/>
          </a:solidFill>
          <a:ln w="9525">
            <a:noFill/>
            <a:miter lim="800000"/>
          </a:ln>
        </p:spPr>
        <p:txBody>
          <a:bodyPr wrap="none" lIns="0" tIns="0" rIns="0" bIns="0">
            <a:spAutoFit/>
          </a:bodyPr>
          <a:lstStyle/>
          <a:p>
            <a:r>
              <a:rPr lang="en-US" altLang="zh-CN" sz="2500">
                <a:ea typeface="宋体" panose="02010600030101010101" pitchFamily="2" charset="-122"/>
              </a:rPr>
              <a:t>0</a:t>
            </a:r>
            <a:endParaRPr lang="en-US" altLang="zh-CN" sz="2500">
              <a:ea typeface="宋体" panose="02010600030101010101" pitchFamily="2" charset="-122"/>
            </a:endParaRPr>
          </a:p>
        </p:txBody>
      </p:sp>
      <p:sp>
        <p:nvSpPr>
          <p:cNvPr id="34" name="Rectangle 57"/>
          <p:cNvSpPr>
            <a:spLocks noChangeArrowheads="1"/>
          </p:cNvSpPr>
          <p:nvPr/>
        </p:nvSpPr>
        <p:spPr bwMode="auto">
          <a:xfrm>
            <a:off x="4424363" y="5627688"/>
            <a:ext cx="176212" cy="381000"/>
          </a:xfrm>
          <a:prstGeom prst="rect">
            <a:avLst/>
          </a:prstGeom>
          <a:solidFill>
            <a:srgbClr val="FFFFFF"/>
          </a:solidFill>
          <a:ln w="9525">
            <a:noFill/>
            <a:miter lim="800000"/>
          </a:ln>
        </p:spPr>
        <p:txBody>
          <a:bodyPr wrap="none" lIns="0" tIns="0" rIns="0" bIns="0">
            <a:spAutoFit/>
          </a:bodyPr>
          <a:lstStyle/>
          <a:p>
            <a:r>
              <a:rPr lang="en-US" altLang="zh-CN" sz="2500">
                <a:ea typeface="宋体" panose="02010600030101010101" pitchFamily="2" charset="-122"/>
              </a:rPr>
              <a:t>1</a:t>
            </a:r>
            <a:endParaRPr lang="en-US" altLang="zh-CN" sz="2500">
              <a:ea typeface="宋体" panose="02010600030101010101" pitchFamily="2" charset="-122"/>
            </a:endParaRPr>
          </a:p>
        </p:txBody>
      </p:sp>
      <p:sp>
        <p:nvSpPr>
          <p:cNvPr id="35" name="Rectangle 58"/>
          <p:cNvSpPr>
            <a:spLocks noChangeArrowheads="1"/>
          </p:cNvSpPr>
          <p:nvPr/>
        </p:nvSpPr>
        <p:spPr bwMode="auto">
          <a:xfrm>
            <a:off x="5005388" y="5627688"/>
            <a:ext cx="176212" cy="381000"/>
          </a:xfrm>
          <a:prstGeom prst="rect">
            <a:avLst/>
          </a:prstGeom>
          <a:solidFill>
            <a:srgbClr val="FFFFFF"/>
          </a:solidFill>
          <a:ln w="9525">
            <a:noFill/>
            <a:miter lim="800000"/>
          </a:ln>
        </p:spPr>
        <p:txBody>
          <a:bodyPr wrap="none" lIns="0" tIns="0" rIns="0" bIns="0">
            <a:spAutoFit/>
          </a:bodyPr>
          <a:lstStyle/>
          <a:p>
            <a:r>
              <a:rPr lang="en-US" altLang="zh-CN" sz="2500">
                <a:ea typeface="宋体" panose="02010600030101010101" pitchFamily="2" charset="-122"/>
              </a:rPr>
              <a:t>2</a:t>
            </a:r>
            <a:endParaRPr lang="en-US" altLang="zh-CN" sz="2500">
              <a:ea typeface="宋体" panose="02010600030101010101" pitchFamily="2" charset="-122"/>
            </a:endParaRPr>
          </a:p>
        </p:txBody>
      </p:sp>
      <p:sp>
        <p:nvSpPr>
          <p:cNvPr id="36" name="Rectangle 59"/>
          <p:cNvSpPr>
            <a:spLocks noChangeArrowheads="1"/>
          </p:cNvSpPr>
          <p:nvPr/>
        </p:nvSpPr>
        <p:spPr bwMode="auto">
          <a:xfrm>
            <a:off x="5599113" y="5627688"/>
            <a:ext cx="176212" cy="381000"/>
          </a:xfrm>
          <a:prstGeom prst="rect">
            <a:avLst/>
          </a:prstGeom>
          <a:solidFill>
            <a:srgbClr val="FFFFFF"/>
          </a:solidFill>
          <a:ln w="9525">
            <a:noFill/>
            <a:miter lim="800000"/>
          </a:ln>
        </p:spPr>
        <p:txBody>
          <a:bodyPr wrap="none" lIns="0" tIns="0" rIns="0" bIns="0">
            <a:spAutoFit/>
          </a:bodyPr>
          <a:lstStyle/>
          <a:p>
            <a:r>
              <a:rPr lang="en-US" altLang="zh-CN" sz="2500">
                <a:ea typeface="宋体" panose="02010600030101010101" pitchFamily="2" charset="-122"/>
              </a:rPr>
              <a:t>3</a:t>
            </a:r>
            <a:endParaRPr lang="en-US" altLang="zh-CN" sz="2500">
              <a:ea typeface="宋体" panose="02010600030101010101" pitchFamily="2" charset="-122"/>
            </a:endParaRPr>
          </a:p>
        </p:txBody>
      </p:sp>
      <p:sp>
        <p:nvSpPr>
          <p:cNvPr id="37" name="Rectangle 60"/>
          <p:cNvSpPr>
            <a:spLocks noChangeArrowheads="1"/>
          </p:cNvSpPr>
          <p:nvPr/>
        </p:nvSpPr>
        <p:spPr bwMode="auto">
          <a:xfrm>
            <a:off x="6192838" y="5627688"/>
            <a:ext cx="176212" cy="381000"/>
          </a:xfrm>
          <a:prstGeom prst="rect">
            <a:avLst/>
          </a:prstGeom>
          <a:solidFill>
            <a:srgbClr val="FFFFFF"/>
          </a:solidFill>
          <a:ln w="9525">
            <a:noFill/>
            <a:miter lim="800000"/>
          </a:ln>
        </p:spPr>
        <p:txBody>
          <a:bodyPr wrap="none" lIns="0" tIns="0" rIns="0" bIns="0">
            <a:spAutoFit/>
          </a:bodyPr>
          <a:lstStyle/>
          <a:p>
            <a:r>
              <a:rPr lang="en-US" altLang="zh-CN" sz="2500">
                <a:ea typeface="宋体" panose="02010600030101010101" pitchFamily="2" charset="-122"/>
              </a:rPr>
              <a:t>4</a:t>
            </a:r>
            <a:endParaRPr lang="en-US" altLang="zh-CN" sz="2500">
              <a:ea typeface="宋体" panose="02010600030101010101" pitchFamily="2" charset="-122"/>
            </a:endParaRPr>
          </a:p>
        </p:txBody>
      </p:sp>
      <p:sp>
        <p:nvSpPr>
          <p:cNvPr id="38" name="Rectangle 61"/>
          <p:cNvSpPr>
            <a:spLocks noChangeArrowheads="1"/>
          </p:cNvSpPr>
          <p:nvPr/>
        </p:nvSpPr>
        <p:spPr bwMode="auto">
          <a:xfrm>
            <a:off x="6773863" y="5627688"/>
            <a:ext cx="176212" cy="381000"/>
          </a:xfrm>
          <a:prstGeom prst="rect">
            <a:avLst/>
          </a:prstGeom>
          <a:solidFill>
            <a:srgbClr val="FFFFFF"/>
          </a:solidFill>
          <a:ln w="9525">
            <a:noFill/>
            <a:miter lim="800000"/>
          </a:ln>
        </p:spPr>
        <p:txBody>
          <a:bodyPr wrap="none" lIns="0" tIns="0" rIns="0" bIns="0">
            <a:spAutoFit/>
          </a:bodyPr>
          <a:lstStyle/>
          <a:p>
            <a:r>
              <a:rPr lang="en-US" altLang="zh-CN" sz="2500">
                <a:ea typeface="宋体" panose="02010600030101010101" pitchFamily="2" charset="-122"/>
              </a:rPr>
              <a:t>5</a:t>
            </a:r>
            <a:endParaRPr lang="en-US" altLang="zh-CN" sz="2500">
              <a:ea typeface="宋体" panose="02010600030101010101" pitchFamily="2" charset="-122"/>
            </a:endParaRPr>
          </a:p>
        </p:txBody>
      </p:sp>
      <p:sp>
        <p:nvSpPr>
          <p:cNvPr id="39" name="Rectangle 62"/>
          <p:cNvSpPr>
            <a:spLocks noChangeArrowheads="1"/>
          </p:cNvSpPr>
          <p:nvPr/>
        </p:nvSpPr>
        <p:spPr bwMode="auto">
          <a:xfrm>
            <a:off x="7369175" y="5627688"/>
            <a:ext cx="176213" cy="381000"/>
          </a:xfrm>
          <a:prstGeom prst="rect">
            <a:avLst/>
          </a:prstGeom>
          <a:solidFill>
            <a:srgbClr val="FFFFFF"/>
          </a:solidFill>
          <a:ln w="9525">
            <a:noFill/>
            <a:miter lim="800000"/>
          </a:ln>
        </p:spPr>
        <p:txBody>
          <a:bodyPr wrap="none" lIns="0" tIns="0" rIns="0" bIns="0">
            <a:spAutoFit/>
          </a:bodyPr>
          <a:lstStyle/>
          <a:p>
            <a:r>
              <a:rPr lang="en-US" altLang="zh-CN" sz="2500">
                <a:ea typeface="宋体" panose="02010600030101010101" pitchFamily="2" charset="-122"/>
              </a:rPr>
              <a:t>6</a:t>
            </a:r>
            <a:endParaRPr lang="en-US" altLang="zh-CN" sz="2500">
              <a:ea typeface="宋体" panose="02010600030101010101" pitchFamily="2" charset="-122"/>
            </a:endParaRPr>
          </a:p>
        </p:txBody>
      </p:sp>
      <p:sp>
        <p:nvSpPr>
          <p:cNvPr id="40" name="Rectangle 63"/>
          <p:cNvSpPr>
            <a:spLocks noChangeArrowheads="1"/>
          </p:cNvSpPr>
          <p:nvPr/>
        </p:nvSpPr>
        <p:spPr bwMode="auto">
          <a:xfrm>
            <a:off x="7948613" y="5627688"/>
            <a:ext cx="176212" cy="381000"/>
          </a:xfrm>
          <a:prstGeom prst="rect">
            <a:avLst/>
          </a:prstGeom>
          <a:solidFill>
            <a:srgbClr val="FFFFFF"/>
          </a:solidFill>
          <a:ln w="9525">
            <a:noFill/>
            <a:miter lim="800000"/>
          </a:ln>
        </p:spPr>
        <p:txBody>
          <a:bodyPr wrap="none" lIns="0" tIns="0" rIns="0" bIns="0">
            <a:spAutoFit/>
          </a:bodyPr>
          <a:lstStyle/>
          <a:p>
            <a:r>
              <a:rPr lang="en-US" altLang="zh-CN" sz="2500">
                <a:ea typeface="宋体" panose="02010600030101010101" pitchFamily="2" charset="-122"/>
              </a:rPr>
              <a:t>7</a:t>
            </a:r>
            <a:endParaRPr lang="en-US" altLang="zh-CN" sz="2500">
              <a:ea typeface="宋体" panose="02010600030101010101" pitchFamily="2" charset="-122"/>
            </a:endParaRPr>
          </a:p>
        </p:txBody>
      </p:sp>
      <p:sp>
        <p:nvSpPr>
          <p:cNvPr id="41" name="Rectangle 65"/>
          <p:cNvSpPr>
            <a:spLocks noChangeArrowheads="1"/>
          </p:cNvSpPr>
          <p:nvPr/>
        </p:nvSpPr>
        <p:spPr bwMode="auto">
          <a:xfrm>
            <a:off x="8504238" y="5551488"/>
            <a:ext cx="247650" cy="381000"/>
          </a:xfrm>
          <a:prstGeom prst="rect">
            <a:avLst/>
          </a:prstGeom>
          <a:noFill/>
          <a:ln w="9525">
            <a:noFill/>
            <a:miter lim="800000"/>
          </a:ln>
        </p:spPr>
        <p:txBody>
          <a:bodyPr wrap="none" lIns="0" tIns="0" rIns="0" bIns="0">
            <a:spAutoFit/>
          </a:bodyPr>
          <a:lstStyle/>
          <a:p>
            <a:r>
              <a:rPr lang="en-US" altLang="zh-CN" sz="2500" b="1" i="1">
                <a:ea typeface="宋体" panose="02010600030101010101" pitchFamily="2" charset="-122"/>
              </a:rPr>
              <a:t>Q</a:t>
            </a:r>
            <a:endParaRPr lang="en-US" altLang="zh-CN" sz="2500" i="1">
              <a:ea typeface="宋体" panose="02010600030101010101" pitchFamily="2" charset="-122"/>
            </a:endParaRPr>
          </a:p>
        </p:txBody>
      </p:sp>
      <p:sp>
        <p:nvSpPr>
          <p:cNvPr id="42" name="Rectangle 66"/>
          <p:cNvSpPr>
            <a:spLocks noChangeArrowheads="1"/>
          </p:cNvSpPr>
          <p:nvPr/>
        </p:nvSpPr>
        <p:spPr bwMode="auto">
          <a:xfrm>
            <a:off x="2960688" y="1130300"/>
            <a:ext cx="882650" cy="381000"/>
          </a:xfrm>
          <a:prstGeom prst="rect">
            <a:avLst/>
          </a:prstGeom>
          <a:noFill/>
          <a:ln w="9525">
            <a:noFill/>
            <a:miter lim="800000"/>
          </a:ln>
        </p:spPr>
        <p:txBody>
          <a:bodyPr wrap="none" lIns="0" tIns="0" rIns="0" bIns="0">
            <a:spAutoFit/>
          </a:bodyPr>
          <a:lstStyle/>
          <a:p>
            <a:r>
              <a:rPr lang="en-US" altLang="zh-CN" sz="2500" b="1" i="1">
                <a:ea typeface="宋体" panose="02010600030101010101" pitchFamily="2" charset="-122"/>
              </a:rPr>
              <a:t>P</a:t>
            </a:r>
            <a:r>
              <a:rPr lang="en-US" altLang="zh-CN" sz="2500">
                <a:ea typeface="宋体" panose="02010600030101010101" pitchFamily="2" charset="-122"/>
              </a:rPr>
              <a:t>, </a:t>
            </a:r>
            <a:r>
              <a:rPr lang="en-US" altLang="zh-CN" sz="2500" b="1" i="1">
                <a:ea typeface="宋体" panose="02010600030101010101" pitchFamily="2" charset="-122"/>
              </a:rPr>
              <a:t>MR</a:t>
            </a:r>
            <a:endParaRPr lang="en-US" altLang="zh-CN" sz="2500" i="1">
              <a:ea typeface="宋体" panose="02010600030101010101" pitchFamily="2" charset="-122"/>
            </a:endParaRPr>
          </a:p>
        </p:txBody>
      </p:sp>
      <p:sp>
        <p:nvSpPr>
          <p:cNvPr id="43" name="Line 69"/>
          <p:cNvSpPr>
            <a:spLocks noChangeShapeType="1"/>
          </p:cNvSpPr>
          <p:nvPr/>
        </p:nvSpPr>
        <p:spPr bwMode="auto">
          <a:xfrm>
            <a:off x="3921125" y="1323975"/>
            <a:ext cx="0" cy="4178300"/>
          </a:xfrm>
          <a:prstGeom prst="line">
            <a:avLst/>
          </a:prstGeom>
          <a:noFill/>
          <a:ln w="19050">
            <a:solidFill>
              <a:schemeClr val="tx1"/>
            </a:solidFill>
            <a:round/>
          </a:ln>
        </p:spPr>
        <p:txBody>
          <a:bodyPr/>
          <a:lstStyle/>
          <a:p>
            <a:endParaRPr lang="zh-CN" altLang="en-US"/>
          </a:p>
        </p:txBody>
      </p:sp>
      <p:sp>
        <p:nvSpPr>
          <p:cNvPr id="44" name="Line 70"/>
          <p:cNvSpPr>
            <a:spLocks noChangeShapeType="1"/>
          </p:cNvSpPr>
          <p:nvPr/>
        </p:nvSpPr>
        <p:spPr bwMode="auto">
          <a:xfrm>
            <a:off x="3921125" y="4110038"/>
            <a:ext cx="4721225" cy="0"/>
          </a:xfrm>
          <a:prstGeom prst="line">
            <a:avLst/>
          </a:prstGeom>
          <a:noFill/>
          <a:ln w="19050">
            <a:solidFill>
              <a:schemeClr val="tx1"/>
            </a:solidFill>
            <a:round/>
          </a:ln>
        </p:spPr>
        <p:txBody>
          <a:bodyPr/>
          <a:lstStyle/>
          <a:p>
            <a:endParaRPr lang="zh-CN" altLang="en-US"/>
          </a:p>
        </p:txBody>
      </p:sp>
      <p:grpSp>
        <p:nvGrpSpPr>
          <p:cNvPr id="45" name="Group 45"/>
          <p:cNvGrpSpPr/>
          <p:nvPr/>
        </p:nvGrpSpPr>
        <p:grpSpPr bwMode="auto">
          <a:xfrm>
            <a:off x="4154488" y="2170113"/>
            <a:ext cx="4240212" cy="3387725"/>
            <a:chOff x="0" y="0"/>
            <a:chExt cx="2671" cy="2134"/>
          </a:xfrm>
        </p:grpSpPr>
        <p:grpSp>
          <p:nvGrpSpPr>
            <p:cNvPr id="46" name="Group 46"/>
            <p:cNvGrpSpPr/>
            <p:nvPr/>
          </p:nvGrpSpPr>
          <p:grpSpPr bwMode="auto">
            <a:xfrm>
              <a:off x="0" y="0"/>
              <a:ext cx="2671" cy="2134"/>
              <a:chOff x="0" y="0"/>
              <a:chExt cx="2671" cy="2134"/>
            </a:xfrm>
          </p:grpSpPr>
          <p:sp>
            <p:nvSpPr>
              <p:cNvPr id="48" name="Freeform 28"/>
              <p:cNvSpPr/>
              <p:nvPr/>
            </p:nvSpPr>
            <p:spPr bwMode="auto">
              <a:xfrm>
                <a:off x="42" y="45"/>
                <a:ext cx="2595" cy="2053"/>
              </a:xfrm>
              <a:custGeom>
                <a:avLst/>
                <a:gdLst>
                  <a:gd name="T0" fmla="*/ 0 w 305"/>
                  <a:gd name="T1" fmla="*/ 0 h 229"/>
                  <a:gd name="T2" fmla="*/ 43 w 305"/>
                  <a:gd name="T3" fmla="*/ 33 h 229"/>
                  <a:gd name="T4" fmla="*/ 87 w 305"/>
                  <a:gd name="T5" fmla="*/ 66 h 229"/>
                  <a:gd name="T6" fmla="*/ 131 w 305"/>
                  <a:gd name="T7" fmla="*/ 98 h 229"/>
                  <a:gd name="T8" fmla="*/ 174 w 305"/>
                  <a:gd name="T9" fmla="*/ 131 h 229"/>
                  <a:gd name="T10" fmla="*/ 218 w 305"/>
                  <a:gd name="T11" fmla="*/ 164 h 229"/>
                  <a:gd name="T12" fmla="*/ 262 w 305"/>
                  <a:gd name="T13" fmla="*/ 196 h 229"/>
                  <a:gd name="T14" fmla="*/ 305 w 305"/>
                  <a:gd name="T15" fmla="*/ 229 h 229"/>
                  <a:gd name="T16" fmla="*/ 0 60000 65536"/>
                  <a:gd name="T17" fmla="*/ 0 60000 65536"/>
                  <a:gd name="T18" fmla="*/ 0 60000 65536"/>
                  <a:gd name="T19" fmla="*/ 0 60000 65536"/>
                  <a:gd name="T20" fmla="*/ 0 60000 65536"/>
                  <a:gd name="T21" fmla="*/ 0 60000 65536"/>
                  <a:gd name="T22" fmla="*/ 0 60000 65536"/>
                  <a:gd name="T23" fmla="*/ 0 60000 65536"/>
                  <a:gd name="T24" fmla="*/ 0 w 305"/>
                  <a:gd name="T25" fmla="*/ 0 h 229"/>
                  <a:gd name="T26" fmla="*/ 305 w 305"/>
                  <a:gd name="T27" fmla="*/ 229 h 2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 h="229">
                    <a:moveTo>
                      <a:pt x="0" y="0"/>
                    </a:moveTo>
                    <a:lnTo>
                      <a:pt x="43" y="33"/>
                    </a:lnTo>
                    <a:lnTo>
                      <a:pt x="87" y="66"/>
                    </a:lnTo>
                    <a:lnTo>
                      <a:pt x="131" y="98"/>
                    </a:lnTo>
                    <a:lnTo>
                      <a:pt x="174" y="131"/>
                    </a:lnTo>
                    <a:lnTo>
                      <a:pt x="218" y="164"/>
                    </a:lnTo>
                    <a:lnTo>
                      <a:pt x="262" y="196"/>
                    </a:lnTo>
                    <a:lnTo>
                      <a:pt x="305" y="229"/>
                    </a:lnTo>
                  </a:path>
                </a:pathLst>
              </a:custGeom>
              <a:noFill/>
              <a:ln w="41275" cmpd="sng">
                <a:solidFill>
                  <a:srgbClr val="FF0000"/>
                </a:solidFill>
                <a:round/>
              </a:ln>
            </p:spPr>
            <p:txBody>
              <a:bodyPr/>
              <a:lstStyle/>
              <a:p>
                <a:endParaRPr lang="zh-CN" altLang="en-US"/>
              </a:p>
            </p:txBody>
          </p:sp>
          <p:sp>
            <p:nvSpPr>
              <p:cNvPr id="49" name="Oval 38"/>
              <p:cNvSpPr>
                <a:spLocks noChangeArrowheads="1"/>
              </p:cNvSpPr>
              <p:nvPr/>
            </p:nvSpPr>
            <p:spPr bwMode="auto">
              <a:xfrm>
                <a:off x="0" y="0"/>
                <a:ext cx="76" cy="81"/>
              </a:xfrm>
              <a:prstGeom prst="ellipse">
                <a:avLst/>
              </a:prstGeom>
              <a:solidFill>
                <a:srgbClr val="FF0000"/>
              </a:solidFill>
              <a:ln w="14288">
                <a:solidFill>
                  <a:srgbClr val="FF0000"/>
                </a:solidFill>
                <a:round/>
              </a:ln>
            </p:spPr>
            <p:txBody>
              <a:bodyPr/>
              <a:lstStyle/>
              <a:p>
                <a:endParaRPr lang="zh-CN" altLang="zh-CN">
                  <a:ea typeface="宋体" panose="02010600030101010101" pitchFamily="2" charset="-122"/>
                </a:endParaRPr>
              </a:p>
            </p:txBody>
          </p:sp>
          <p:sp>
            <p:nvSpPr>
              <p:cNvPr id="50" name="Oval 39"/>
              <p:cNvSpPr>
                <a:spLocks noChangeArrowheads="1"/>
              </p:cNvSpPr>
              <p:nvPr/>
            </p:nvSpPr>
            <p:spPr bwMode="auto">
              <a:xfrm>
                <a:off x="366" y="296"/>
                <a:ext cx="76" cy="81"/>
              </a:xfrm>
              <a:prstGeom prst="ellipse">
                <a:avLst/>
              </a:prstGeom>
              <a:solidFill>
                <a:srgbClr val="FF0000"/>
              </a:solidFill>
              <a:ln w="14288">
                <a:solidFill>
                  <a:srgbClr val="FF0000"/>
                </a:solidFill>
                <a:round/>
              </a:ln>
            </p:spPr>
            <p:txBody>
              <a:bodyPr/>
              <a:lstStyle/>
              <a:p>
                <a:endParaRPr lang="zh-CN" altLang="zh-CN">
                  <a:ea typeface="宋体" panose="02010600030101010101" pitchFamily="2" charset="-122"/>
                </a:endParaRPr>
              </a:p>
            </p:txBody>
          </p:sp>
          <p:sp>
            <p:nvSpPr>
              <p:cNvPr id="51" name="Oval 40"/>
              <p:cNvSpPr>
                <a:spLocks noChangeArrowheads="1"/>
              </p:cNvSpPr>
              <p:nvPr/>
            </p:nvSpPr>
            <p:spPr bwMode="auto">
              <a:xfrm>
                <a:off x="740" y="592"/>
                <a:ext cx="77" cy="81"/>
              </a:xfrm>
              <a:prstGeom prst="ellipse">
                <a:avLst/>
              </a:prstGeom>
              <a:solidFill>
                <a:srgbClr val="FF0000"/>
              </a:solidFill>
              <a:ln w="14288">
                <a:solidFill>
                  <a:srgbClr val="FF0000"/>
                </a:solidFill>
                <a:round/>
              </a:ln>
            </p:spPr>
            <p:txBody>
              <a:bodyPr/>
              <a:lstStyle/>
              <a:p>
                <a:endParaRPr lang="zh-CN" altLang="zh-CN">
                  <a:ea typeface="宋体" panose="02010600030101010101" pitchFamily="2" charset="-122"/>
                </a:endParaRPr>
              </a:p>
            </p:txBody>
          </p:sp>
          <p:sp>
            <p:nvSpPr>
              <p:cNvPr id="52" name="Oval 41"/>
              <p:cNvSpPr>
                <a:spLocks noChangeArrowheads="1"/>
              </p:cNvSpPr>
              <p:nvPr/>
            </p:nvSpPr>
            <p:spPr bwMode="auto">
              <a:xfrm>
                <a:off x="1114" y="879"/>
                <a:ext cx="77" cy="81"/>
              </a:xfrm>
              <a:prstGeom prst="ellipse">
                <a:avLst/>
              </a:prstGeom>
              <a:solidFill>
                <a:srgbClr val="FF0000"/>
              </a:solidFill>
              <a:ln w="14288">
                <a:solidFill>
                  <a:srgbClr val="FF0000"/>
                </a:solidFill>
                <a:round/>
              </a:ln>
            </p:spPr>
            <p:txBody>
              <a:bodyPr/>
              <a:lstStyle/>
              <a:p>
                <a:endParaRPr lang="zh-CN" altLang="zh-CN">
                  <a:ea typeface="宋体" panose="02010600030101010101" pitchFamily="2" charset="-122"/>
                </a:endParaRPr>
              </a:p>
            </p:txBody>
          </p:sp>
          <p:sp>
            <p:nvSpPr>
              <p:cNvPr id="53" name="Oval 42"/>
              <p:cNvSpPr>
                <a:spLocks noChangeArrowheads="1"/>
              </p:cNvSpPr>
              <p:nvPr/>
            </p:nvSpPr>
            <p:spPr bwMode="auto">
              <a:xfrm>
                <a:off x="1480" y="1175"/>
                <a:ext cx="77" cy="80"/>
              </a:xfrm>
              <a:prstGeom prst="ellipse">
                <a:avLst/>
              </a:prstGeom>
              <a:solidFill>
                <a:srgbClr val="FF0000"/>
              </a:solidFill>
              <a:ln w="14288">
                <a:solidFill>
                  <a:srgbClr val="FF0000"/>
                </a:solidFill>
                <a:round/>
              </a:ln>
            </p:spPr>
            <p:txBody>
              <a:bodyPr/>
              <a:lstStyle/>
              <a:p>
                <a:endParaRPr lang="zh-CN" altLang="zh-CN">
                  <a:ea typeface="宋体" panose="02010600030101010101" pitchFamily="2" charset="-122"/>
                </a:endParaRPr>
              </a:p>
            </p:txBody>
          </p:sp>
          <p:sp>
            <p:nvSpPr>
              <p:cNvPr id="54" name="Oval 43"/>
              <p:cNvSpPr>
                <a:spLocks noChangeArrowheads="1"/>
              </p:cNvSpPr>
              <p:nvPr/>
            </p:nvSpPr>
            <p:spPr bwMode="auto">
              <a:xfrm>
                <a:off x="1854" y="1471"/>
                <a:ext cx="77" cy="80"/>
              </a:xfrm>
              <a:prstGeom prst="ellipse">
                <a:avLst/>
              </a:prstGeom>
              <a:solidFill>
                <a:srgbClr val="FF0000"/>
              </a:solidFill>
              <a:ln w="14288">
                <a:solidFill>
                  <a:srgbClr val="FF0000"/>
                </a:solidFill>
                <a:round/>
              </a:ln>
            </p:spPr>
            <p:txBody>
              <a:bodyPr/>
              <a:lstStyle/>
              <a:p>
                <a:endParaRPr lang="zh-CN" altLang="zh-CN">
                  <a:ea typeface="宋体" panose="02010600030101010101" pitchFamily="2" charset="-122"/>
                </a:endParaRPr>
              </a:p>
            </p:txBody>
          </p:sp>
          <p:sp>
            <p:nvSpPr>
              <p:cNvPr id="55" name="Oval 44"/>
              <p:cNvSpPr>
                <a:spLocks noChangeArrowheads="1"/>
              </p:cNvSpPr>
              <p:nvPr/>
            </p:nvSpPr>
            <p:spPr bwMode="auto">
              <a:xfrm>
                <a:off x="2229" y="1757"/>
                <a:ext cx="76" cy="81"/>
              </a:xfrm>
              <a:prstGeom prst="ellipse">
                <a:avLst/>
              </a:prstGeom>
              <a:solidFill>
                <a:srgbClr val="FF0000"/>
              </a:solidFill>
              <a:ln w="14288">
                <a:solidFill>
                  <a:srgbClr val="FF0000"/>
                </a:solidFill>
                <a:round/>
              </a:ln>
            </p:spPr>
            <p:txBody>
              <a:bodyPr/>
              <a:lstStyle/>
              <a:p>
                <a:endParaRPr lang="zh-CN" altLang="zh-CN">
                  <a:ea typeface="宋体" panose="02010600030101010101" pitchFamily="2" charset="-122"/>
                </a:endParaRPr>
              </a:p>
            </p:txBody>
          </p:sp>
          <p:sp>
            <p:nvSpPr>
              <p:cNvPr id="56" name="Oval 45"/>
              <p:cNvSpPr>
                <a:spLocks noChangeArrowheads="1"/>
              </p:cNvSpPr>
              <p:nvPr/>
            </p:nvSpPr>
            <p:spPr bwMode="auto">
              <a:xfrm>
                <a:off x="2595" y="2053"/>
                <a:ext cx="76" cy="81"/>
              </a:xfrm>
              <a:prstGeom prst="ellipse">
                <a:avLst/>
              </a:prstGeom>
              <a:solidFill>
                <a:srgbClr val="FF0000"/>
              </a:solidFill>
              <a:ln w="14288">
                <a:solidFill>
                  <a:srgbClr val="FF0000"/>
                </a:solidFill>
                <a:round/>
              </a:ln>
            </p:spPr>
            <p:txBody>
              <a:bodyPr/>
              <a:lstStyle/>
              <a:p>
                <a:endParaRPr lang="zh-CN" altLang="zh-CN">
                  <a:ea typeface="宋体" panose="02010600030101010101" pitchFamily="2" charset="-122"/>
                </a:endParaRPr>
              </a:p>
            </p:txBody>
          </p:sp>
        </p:grpSp>
        <p:sp>
          <p:nvSpPr>
            <p:cNvPr id="47" name="Rectangle 72"/>
            <p:cNvSpPr>
              <a:spLocks noChangeArrowheads="1"/>
            </p:cNvSpPr>
            <p:nvPr/>
          </p:nvSpPr>
          <p:spPr bwMode="auto">
            <a:xfrm>
              <a:off x="1297" y="1386"/>
              <a:ext cx="427" cy="298"/>
            </a:xfrm>
            <a:prstGeom prst="rect">
              <a:avLst/>
            </a:prstGeom>
            <a:noFill/>
            <a:ln w="9525">
              <a:noFill/>
              <a:miter lim="800000"/>
            </a:ln>
          </p:spPr>
          <p:txBody>
            <a:bodyPr wrap="none">
              <a:spAutoFit/>
            </a:bodyPr>
            <a:lstStyle/>
            <a:p>
              <a:r>
                <a:rPr lang="en-US" altLang="zh-CN" sz="2500" b="1" i="1">
                  <a:ea typeface="宋体" panose="02010600030101010101" pitchFamily="2" charset="-122"/>
                </a:rPr>
                <a:t>MR</a:t>
              </a:r>
              <a:endParaRPr lang="en-US" altLang="zh-CN" sz="2500">
                <a:ea typeface="宋体" panose="02010600030101010101" pitchFamily="2" charset="-122"/>
              </a:endParaRPr>
            </a:p>
          </p:txBody>
        </p:sp>
      </p:grpSp>
      <p:sp>
        <p:nvSpPr>
          <p:cNvPr id="57" name="Rectangle 75"/>
          <p:cNvSpPr>
            <a:spLocks noChangeArrowheads="1"/>
          </p:cNvSpPr>
          <p:nvPr/>
        </p:nvSpPr>
        <p:spPr bwMode="auto">
          <a:xfrm>
            <a:off x="3409950" y="1597025"/>
            <a:ext cx="176213" cy="381000"/>
          </a:xfrm>
          <a:prstGeom prst="rect">
            <a:avLst/>
          </a:prstGeom>
          <a:noFill/>
          <a:ln w="9525">
            <a:noFill/>
            <a:miter lim="800000"/>
          </a:ln>
        </p:spPr>
        <p:txBody>
          <a:bodyPr wrap="none" lIns="0" tIns="0" rIns="0" bIns="0">
            <a:spAutoFit/>
          </a:bodyPr>
          <a:lstStyle/>
          <a:p>
            <a:r>
              <a:rPr lang="en-US" altLang="zh-CN" sz="2500">
                <a:ea typeface="宋体" panose="02010600030101010101" pitchFamily="2" charset="-122"/>
              </a:rPr>
              <a:t>$</a:t>
            </a:r>
            <a:endParaRPr lang="en-US" altLang="zh-CN" sz="2500">
              <a:ea typeface="宋体" panose="02010600030101010101" pitchFamily="2" charset="-122"/>
            </a:endParaRPr>
          </a:p>
        </p:txBody>
      </p:sp>
      <p:grpSp>
        <p:nvGrpSpPr>
          <p:cNvPr id="58" name="Group 58"/>
          <p:cNvGrpSpPr/>
          <p:nvPr/>
        </p:nvGrpSpPr>
        <p:grpSpPr bwMode="auto">
          <a:xfrm>
            <a:off x="3857625" y="1943100"/>
            <a:ext cx="4833938" cy="1992313"/>
            <a:chOff x="0" y="0"/>
            <a:chExt cx="3045" cy="1255"/>
          </a:xfrm>
        </p:grpSpPr>
        <p:grpSp>
          <p:nvGrpSpPr>
            <p:cNvPr id="59" name="Group 59"/>
            <p:cNvGrpSpPr/>
            <p:nvPr/>
          </p:nvGrpSpPr>
          <p:grpSpPr bwMode="auto">
            <a:xfrm>
              <a:off x="0" y="0"/>
              <a:ext cx="3045" cy="1255"/>
              <a:chOff x="0" y="0"/>
              <a:chExt cx="3045" cy="1255"/>
            </a:xfrm>
          </p:grpSpPr>
          <p:sp>
            <p:nvSpPr>
              <p:cNvPr id="61" name="Freeform 27"/>
              <p:cNvSpPr/>
              <p:nvPr/>
            </p:nvSpPr>
            <p:spPr bwMode="auto">
              <a:xfrm>
                <a:off x="42" y="44"/>
                <a:ext cx="2969" cy="1175"/>
              </a:xfrm>
              <a:custGeom>
                <a:avLst/>
                <a:gdLst>
                  <a:gd name="T0" fmla="*/ 0 w 349"/>
                  <a:gd name="T1" fmla="*/ 0 h 131"/>
                  <a:gd name="T2" fmla="*/ 44 w 349"/>
                  <a:gd name="T3" fmla="*/ 16 h 131"/>
                  <a:gd name="T4" fmla="*/ 87 w 349"/>
                  <a:gd name="T5" fmla="*/ 33 h 131"/>
                  <a:gd name="T6" fmla="*/ 131 w 349"/>
                  <a:gd name="T7" fmla="*/ 49 h 131"/>
                  <a:gd name="T8" fmla="*/ 175 w 349"/>
                  <a:gd name="T9" fmla="*/ 65 h 131"/>
                  <a:gd name="T10" fmla="*/ 218 w 349"/>
                  <a:gd name="T11" fmla="*/ 82 h 131"/>
                  <a:gd name="T12" fmla="*/ 262 w 349"/>
                  <a:gd name="T13" fmla="*/ 98 h 131"/>
                  <a:gd name="T14" fmla="*/ 305 w 349"/>
                  <a:gd name="T15" fmla="*/ 114 h 131"/>
                  <a:gd name="T16" fmla="*/ 349 w 349"/>
                  <a:gd name="T17" fmla="*/ 131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9"/>
                  <a:gd name="T28" fmla="*/ 0 h 131"/>
                  <a:gd name="T29" fmla="*/ 349 w 349"/>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9" h="131">
                    <a:moveTo>
                      <a:pt x="0" y="0"/>
                    </a:moveTo>
                    <a:lnTo>
                      <a:pt x="44" y="16"/>
                    </a:lnTo>
                    <a:lnTo>
                      <a:pt x="87" y="33"/>
                    </a:lnTo>
                    <a:lnTo>
                      <a:pt x="131" y="49"/>
                    </a:lnTo>
                    <a:lnTo>
                      <a:pt x="175" y="65"/>
                    </a:lnTo>
                    <a:lnTo>
                      <a:pt x="218" y="82"/>
                    </a:lnTo>
                    <a:lnTo>
                      <a:pt x="262" y="98"/>
                    </a:lnTo>
                    <a:lnTo>
                      <a:pt x="305" y="114"/>
                    </a:lnTo>
                    <a:lnTo>
                      <a:pt x="349" y="131"/>
                    </a:lnTo>
                  </a:path>
                </a:pathLst>
              </a:custGeom>
              <a:noFill/>
              <a:ln w="41275" cmpd="sng">
                <a:solidFill>
                  <a:srgbClr val="0000FF"/>
                </a:solidFill>
                <a:round/>
              </a:ln>
            </p:spPr>
            <p:txBody>
              <a:bodyPr/>
              <a:lstStyle/>
              <a:p>
                <a:endParaRPr lang="zh-CN" altLang="en-US"/>
              </a:p>
            </p:txBody>
          </p:sp>
          <p:sp>
            <p:nvSpPr>
              <p:cNvPr id="62" name="Oval 29"/>
              <p:cNvSpPr>
                <a:spLocks noChangeArrowheads="1"/>
              </p:cNvSpPr>
              <p:nvPr/>
            </p:nvSpPr>
            <p:spPr bwMode="auto">
              <a:xfrm>
                <a:off x="0" y="0"/>
                <a:ext cx="76" cy="80"/>
              </a:xfrm>
              <a:prstGeom prst="ellipse">
                <a:avLst/>
              </a:prstGeom>
              <a:solidFill>
                <a:srgbClr val="0000FF"/>
              </a:solidFill>
              <a:ln w="14288">
                <a:solidFill>
                  <a:srgbClr val="0000FF"/>
                </a:solidFill>
                <a:round/>
              </a:ln>
            </p:spPr>
            <p:txBody>
              <a:bodyPr/>
              <a:lstStyle/>
              <a:p>
                <a:endParaRPr lang="zh-CN" altLang="zh-CN">
                  <a:ea typeface="宋体" panose="02010600030101010101" pitchFamily="2" charset="-122"/>
                </a:endParaRPr>
              </a:p>
            </p:txBody>
          </p:sp>
          <p:sp>
            <p:nvSpPr>
              <p:cNvPr id="63" name="Oval 30"/>
              <p:cNvSpPr>
                <a:spLocks noChangeArrowheads="1"/>
              </p:cNvSpPr>
              <p:nvPr/>
            </p:nvSpPr>
            <p:spPr bwMode="auto">
              <a:xfrm>
                <a:off x="374" y="143"/>
                <a:ext cx="77" cy="81"/>
              </a:xfrm>
              <a:prstGeom prst="ellipse">
                <a:avLst/>
              </a:prstGeom>
              <a:solidFill>
                <a:srgbClr val="0000FF"/>
              </a:solidFill>
              <a:ln w="14288">
                <a:solidFill>
                  <a:srgbClr val="0000FF"/>
                </a:solidFill>
                <a:round/>
              </a:ln>
            </p:spPr>
            <p:txBody>
              <a:bodyPr/>
              <a:lstStyle/>
              <a:p>
                <a:endParaRPr lang="zh-CN" altLang="zh-CN">
                  <a:ea typeface="宋体" panose="02010600030101010101" pitchFamily="2" charset="-122"/>
                </a:endParaRPr>
              </a:p>
            </p:txBody>
          </p:sp>
          <p:sp>
            <p:nvSpPr>
              <p:cNvPr id="64" name="Oval 31"/>
              <p:cNvSpPr>
                <a:spLocks noChangeArrowheads="1"/>
              </p:cNvSpPr>
              <p:nvPr/>
            </p:nvSpPr>
            <p:spPr bwMode="auto">
              <a:xfrm>
                <a:off x="740" y="296"/>
                <a:ext cx="76" cy="80"/>
              </a:xfrm>
              <a:prstGeom prst="ellipse">
                <a:avLst/>
              </a:prstGeom>
              <a:solidFill>
                <a:srgbClr val="0000FF"/>
              </a:solidFill>
              <a:ln w="14288">
                <a:solidFill>
                  <a:srgbClr val="0000FF"/>
                </a:solidFill>
                <a:round/>
              </a:ln>
            </p:spPr>
            <p:txBody>
              <a:bodyPr/>
              <a:lstStyle/>
              <a:p>
                <a:endParaRPr lang="zh-CN" altLang="zh-CN">
                  <a:ea typeface="宋体" panose="02010600030101010101" pitchFamily="2" charset="-122"/>
                </a:endParaRPr>
              </a:p>
            </p:txBody>
          </p:sp>
          <p:sp>
            <p:nvSpPr>
              <p:cNvPr id="65" name="Oval 32"/>
              <p:cNvSpPr>
                <a:spLocks noChangeArrowheads="1"/>
              </p:cNvSpPr>
              <p:nvPr/>
            </p:nvSpPr>
            <p:spPr bwMode="auto">
              <a:xfrm>
                <a:off x="1114" y="439"/>
                <a:ext cx="77" cy="81"/>
              </a:xfrm>
              <a:prstGeom prst="ellipse">
                <a:avLst/>
              </a:prstGeom>
              <a:solidFill>
                <a:srgbClr val="0000FF"/>
              </a:solidFill>
              <a:ln w="14288">
                <a:solidFill>
                  <a:srgbClr val="0000FF"/>
                </a:solidFill>
                <a:round/>
              </a:ln>
            </p:spPr>
            <p:txBody>
              <a:bodyPr/>
              <a:lstStyle/>
              <a:p>
                <a:endParaRPr lang="zh-CN" altLang="zh-CN">
                  <a:ea typeface="宋体" panose="02010600030101010101" pitchFamily="2" charset="-122"/>
                </a:endParaRPr>
              </a:p>
            </p:txBody>
          </p:sp>
          <p:sp>
            <p:nvSpPr>
              <p:cNvPr id="66" name="Oval 33"/>
              <p:cNvSpPr>
                <a:spLocks noChangeArrowheads="1"/>
              </p:cNvSpPr>
              <p:nvPr/>
            </p:nvSpPr>
            <p:spPr bwMode="auto">
              <a:xfrm>
                <a:off x="1488" y="582"/>
                <a:ext cx="77" cy="81"/>
              </a:xfrm>
              <a:prstGeom prst="ellipse">
                <a:avLst/>
              </a:prstGeom>
              <a:solidFill>
                <a:srgbClr val="0000FF"/>
              </a:solidFill>
              <a:ln w="14288">
                <a:solidFill>
                  <a:srgbClr val="0000FF"/>
                </a:solidFill>
                <a:round/>
              </a:ln>
            </p:spPr>
            <p:txBody>
              <a:bodyPr/>
              <a:lstStyle/>
              <a:p>
                <a:endParaRPr lang="zh-CN" altLang="zh-CN">
                  <a:ea typeface="宋体" panose="02010600030101010101" pitchFamily="2" charset="-122"/>
                </a:endParaRPr>
              </a:p>
            </p:txBody>
          </p:sp>
          <p:sp>
            <p:nvSpPr>
              <p:cNvPr id="67" name="Oval 34"/>
              <p:cNvSpPr>
                <a:spLocks noChangeArrowheads="1"/>
              </p:cNvSpPr>
              <p:nvPr/>
            </p:nvSpPr>
            <p:spPr bwMode="auto">
              <a:xfrm>
                <a:off x="1854" y="735"/>
                <a:ext cx="77" cy="81"/>
              </a:xfrm>
              <a:prstGeom prst="ellipse">
                <a:avLst/>
              </a:prstGeom>
              <a:solidFill>
                <a:srgbClr val="0000FF"/>
              </a:solidFill>
              <a:ln w="14288">
                <a:solidFill>
                  <a:srgbClr val="0000FF"/>
                </a:solidFill>
                <a:round/>
              </a:ln>
            </p:spPr>
            <p:txBody>
              <a:bodyPr/>
              <a:lstStyle/>
              <a:p>
                <a:endParaRPr lang="zh-CN" altLang="zh-CN">
                  <a:ea typeface="宋体" panose="02010600030101010101" pitchFamily="2" charset="-122"/>
                </a:endParaRPr>
              </a:p>
            </p:txBody>
          </p:sp>
          <p:sp>
            <p:nvSpPr>
              <p:cNvPr id="68" name="Oval 35"/>
              <p:cNvSpPr>
                <a:spLocks noChangeArrowheads="1"/>
              </p:cNvSpPr>
              <p:nvPr/>
            </p:nvSpPr>
            <p:spPr bwMode="auto">
              <a:xfrm>
                <a:off x="2229" y="878"/>
                <a:ext cx="76" cy="81"/>
              </a:xfrm>
              <a:prstGeom prst="ellipse">
                <a:avLst/>
              </a:prstGeom>
              <a:solidFill>
                <a:srgbClr val="0000FF"/>
              </a:solidFill>
              <a:ln w="14288">
                <a:solidFill>
                  <a:srgbClr val="0000FF"/>
                </a:solidFill>
                <a:round/>
              </a:ln>
            </p:spPr>
            <p:txBody>
              <a:bodyPr/>
              <a:lstStyle/>
              <a:p>
                <a:endParaRPr lang="zh-CN" altLang="zh-CN">
                  <a:ea typeface="宋体" panose="02010600030101010101" pitchFamily="2" charset="-122"/>
                </a:endParaRPr>
              </a:p>
            </p:txBody>
          </p:sp>
          <p:sp>
            <p:nvSpPr>
              <p:cNvPr id="69" name="Oval 36"/>
              <p:cNvSpPr>
                <a:spLocks noChangeArrowheads="1"/>
              </p:cNvSpPr>
              <p:nvPr/>
            </p:nvSpPr>
            <p:spPr bwMode="auto">
              <a:xfrm>
                <a:off x="2594" y="1022"/>
                <a:ext cx="77" cy="81"/>
              </a:xfrm>
              <a:prstGeom prst="ellipse">
                <a:avLst/>
              </a:prstGeom>
              <a:solidFill>
                <a:srgbClr val="0000FF"/>
              </a:solidFill>
              <a:ln w="14288">
                <a:solidFill>
                  <a:srgbClr val="0000FF"/>
                </a:solidFill>
                <a:round/>
              </a:ln>
            </p:spPr>
            <p:txBody>
              <a:bodyPr/>
              <a:lstStyle/>
              <a:p>
                <a:endParaRPr lang="zh-CN" altLang="zh-CN">
                  <a:ea typeface="宋体" panose="02010600030101010101" pitchFamily="2" charset="-122"/>
                </a:endParaRPr>
              </a:p>
            </p:txBody>
          </p:sp>
          <p:sp>
            <p:nvSpPr>
              <p:cNvPr id="70" name="Oval 37"/>
              <p:cNvSpPr>
                <a:spLocks noChangeArrowheads="1"/>
              </p:cNvSpPr>
              <p:nvPr/>
            </p:nvSpPr>
            <p:spPr bwMode="auto">
              <a:xfrm>
                <a:off x="2969" y="1174"/>
                <a:ext cx="76" cy="81"/>
              </a:xfrm>
              <a:prstGeom prst="ellipse">
                <a:avLst/>
              </a:prstGeom>
              <a:solidFill>
                <a:srgbClr val="0000FF"/>
              </a:solidFill>
              <a:ln w="14288">
                <a:solidFill>
                  <a:srgbClr val="0000FF"/>
                </a:solidFill>
                <a:round/>
              </a:ln>
            </p:spPr>
            <p:txBody>
              <a:bodyPr/>
              <a:lstStyle/>
              <a:p>
                <a:endParaRPr lang="zh-CN" altLang="zh-CN">
                  <a:ea typeface="宋体" panose="02010600030101010101" pitchFamily="2" charset="-122"/>
                </a:endParaRPr>
              </a:p>
            </p:txBody>
          </p:sp>
        </p:grpSp>
        <p:sp>
          <p:nvSpPr>
            <p:cNvPr id="60" name="Rectangle 71"/>
            <p:cNvSpPr>
              <a:spLocks noChangeArrowheads="1"/>
            </p:cNvSpPr>
            <p:nvPr/>
          </p:nvSpPr>
          <p:spPr bwMode="auto">
            <a:xfrm>
              <a:off x="1289" y="187"/>
              <a:ext cx="1739" cy="298"/>
            </a:xfrm>
            <a:prstGeom prst="rect">
              <a:avLst/>
            </a:prstGeom>
            <a:noFill/>
            <a:ln w="9525">
              <a:noFill/>
              <a:miter lim="800000"/>
            </a:ln>
          </p:spPr>
          <p:txBody>
            <a:bodyPr wrap="none">
              <a:spAutoFit/>
            </a:bodyPr>
            <a:lstStyle/>
            <a:p>
              <a:r>
                <a:rPr lang="zh-CN" sz="2500">
                  <a:ea typeface="宋体" panose="02010600030101010101" pitchFamily="2" charset="-122"/>
                </a:rPr>
                <a:t>需求曲线</a:t>
              </a:r>
              <a:r>
                <a:rPr lang="zh-CN" altLang="zh-CN" sz="2500">
                  <a:ea typeface="宋体" panose="02010600030101010101" pitchFamily="2" charset="-122"/>
                </a:rPr>
                <a:t>(</a:t>
              </a:r>
              <a:r>
                <a:rPr lang="zh-CN" altLang="zh-CN" sz="2500" b="1" i="1">
                  <a:ea typeface="宋体" panose="02010600030101010101" pitchFamily="2" charset="-122"/>
                </a:rPr>
                <a:t>P</a:t>
              </a:r>
              <a:r>
                <a:rPr lang="zh-CN" altLang="zh-CN" sz="2500">
                  <a:ea typeface="宋体" panose="02010600030101010101" pitchFamily="2" charset="-122"/>
                </a:rPr>
                <a:t>)</a:t>
              </a:r>
              <a:endParaRPr lang="zh-CN" altLang="zh-CN" sz="2500">
                <a:ea typeface="宋体" panose="02010600030101010101" pitchFamily="2" charset="-122"/>
              </a:endParaRPr>
            </a:p>
          </p:txBody>
        </p:sp>
      </p:grpSp>
      <p:grpSp>
        <p:nvGrpSpPr>
          <p:cNvPr id="71" name="Group 71"/>
          <p:cNvGrpSpPr/>
          <p:nvPr/>
        </p:nvGrpSpPr>
        <p:grpSpPr bwMode="auto">
          <a:xfrm>
            <a:off x="331788" y="1704975"/>
            <a:ext cx="2665412" cy="4587875"/>
            <a:chOff x="0" y="0"/>
            <a:chExt cx="1751" cy="2890"/>
          </a:xfrm>
        </p:grpSpPr>
        <p:sp>
          <p:nvSpPr>
            <p:cNvPr id="72" name="Rectangle 79"/>
            <p:cNvSpPr>
              <a:spLocks noChangeArrowheads="1"/>
            </p:cNvSpPr>
            <p:nvPr/>
          </p:nvSpPr>
          <p:spPr bwMode="auto">
            <a:xfrm>
              <a:off x="473" y="2528"/>
              <a:ext cx="683"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1.50</a:t>
              </a:r>
              <a:endParaRPr lang="en-US" altLang="zh-CN" sz="2400">
                <a:ea typeface="宋体" panose="02010600030101010101" pitchFamily="2" charset="-122"/>
              </a:endParaRPr>
            </a:p>
          </p:txBody>
        </p:sp>
        <p:sp>
          <p:nvSpPr>
            <p:cNvPr id="73" name="Rectangle 80"/>
            <p:cNvSpPr>
              <a:spLocks noChangeArrowheads="1"/>
            </p:cNvSpPr>
            <p:nvPr/>
          </p:nvSpPr>
          <p:spPr bwMode="auto">
            <a:xfrm>
              <a:off x="0" y="2528"/>
              <a:ext cx="473"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6</a:t>
              </a:r>
              <a:endParaRPr lang="en-US" altLang="zh-CN" sz="2400">
                <a:ea typeface="宋体" panose="02010600030101010101" pitchFamily="2" charset="-122"/>
              </a:endParaRPr>
            </a:p>
          </p:txBody>
        </p:sp>
        <p:sp>
          <p:nvSpPr>
            <p:cNvPr id="74" name="Rectangle 81"/>
            <p:cNvSpPr>
              <a:spLocks noChangeArrowheads="1"/>
            </p:cNvSpPr>
            <p:nvPr/>
          </p:nvSpPr>
          <p:spPr bwMode="auto">
            <a:xfrm>
              <a:off x="473" y="2168"/>
              <a:ext cx="683"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2.00</a:t>
              </a:r>
              <a:endParaRPr lang="en-US" altLang="zh-CN" sz="2400">
                <a:ea typeface="宋体" panose="02010600030101010101" pitchFamily="2" charset="-122"/>
              </a:endParaRPr>
            </a:p>
          </p:txBody>
        </p:sp>
        <p:sp>
          <p:nvSpPr>
            <p:cNvPr id="75" name="Rectangle 82"/>
            <p:cNvSpPr>
              <a:spLocks noChangeArrowheads="1"/>
            </p:cNvSpPr>
            <p:nvPr/>
          </p:nvSpPr>
          <p:spPr bwMode="auto">
            <a:xfrm>
              <a:off x="0" y="2168"/>
              <a:ext cx="473"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a:t>
              </a:r>
              <a:endParaRPr lang="en-US" altLang="zh-CN" sz="2400">
                <a:ea typeface="宋体" panose="02010600030101010101" pitchFamily="2" charset="-122"/>
              </a:endParaRPr>
            </a:p>
          </p:txBody>
        </p:sp>
        <p:sp>
          <p:nvSpPr>
            <p:cNvPr id="76" name="Rectangle 83"/>
            <p:cNvSpPr>
              <a:spLocks noChangeArrowheads="1"/>
            </p:cNvSpPr>
            <p:nvPr/>
          </p:nvSpPr>
          <p:spPr bwMode="auto">
            <a:xfrm>
              <a:off x="473" y="1807"/>
              <a:ext cx="683"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2.50</a:t>
              </a:r>
              <a:endParaRPr lang="en-US" altLang="zh-CN" sz="2400">
                <a:ea typeface="宋体" panose="02010600030101010101" pitchFamily="2" charset="-122"/>
              </a:endParaRPr>
            </a:p>
          </p:txBody>
        </p:sp>
        <p:sp>
          <p:nvSpPr>
            <p:cNvPr id="77" name="Rectangle 84"/>
            <p:cNvSpPr>
              <a:spLocks noChangeArrowheads="1"/>
            </p:cNvSpPr>
            <p:nvPr/>
          </p:nvSpPr>
          <p:spPr bwMode="auto">
            <a:xfrm>
              <a:off x="0" y="1807"/>
              <a:ext cx="473"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a:t>
              </a:r>
              <a:endParaRPr lang="en-US" altLang="zh-CN" sz="2400">
                <a:ea typeface="宋体" panose="02010600030101010101" pitchFamily="2" charset="-122"/>
              </a:endParaRPr>
            </a:p>
          </p:txBody>
        </p:sp>
        <p:sp>
          <p:nvSpPr>
            <p:cNvPr id="78" name="Rectangle 85"/>
            <p:cNvSpPr>
              <a:spLocks noChangeArrowheads="1"/>
            </p:cNvSpPr>
            <p:nvPr/>
          </p:nvSpPr>
          <p:spPr bwMode="auto">
            <a:xfrm>
              <a:off x="473" y="1444"/>
              <a:ext cx="683" cy="363"/>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3.00</a:t>
              </a:r>
              <a:endParaRPr lang="en-US" altLang="zh-CN" sz="2400">
                <a:ea typeface="宋体" panose="02010600030101010101" pitchFamily="2" charset="-122"/>
              </a:endParaRPr>
            </a:p>
          </p:txBody>
        </p:sp>
        <p:sp>
          <p:nvSpPr>
            <p:cNvPr id="79" name="Rectangle 86"/>
            <p:cNvSpPr>
              <a:spLocks noChangeArrowheads="1"/>
            </p:cNvSpPr>
            <p:nvPr/>
          </p:nvSpPr>
          <p:spPr bwMode="auto">
            <a:xfrm>
              <a:off x="0" y="1444"/>
              <a:ext cx="473" cy="363"/>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a:t>
              </a:r>
              <a:endParaRPr lang="en-US" altLang="zh-CN" sz="2400">
                <a:ea typeface="宋体" panose="02010600030101010101" pitchFamily="2" charset="-122"/>
              </a:endParaRPr>
            </a:p>
          </p:txBody>
        </p:sp>
        <p:sp>
          <p:nvSpPr>
            <p:cNvPr id="80" name="Rectangle 87"/>
            <p:cNvSpPr>
              <a:spLocks noChangeArrowheads="1"/>
            </p:cNvSpPr>
            <p:nvPr/>
          </p:nvSpPr>
          <p:spPr bwMode="auto">
            <a:xfrm>
              <a:off x="473" y="1083"/>
              <a:ext cx="683"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3.50</a:t>
              </a:r>
              <a:endParaRPr lang="en-US" altLang="zh-CN" sz="2400">
                <a:ea typeface="宋体" panose="02010600030101010101" pitchFamily="2" charset="-122"/>
              </a:endParaRPr>
            </a:p>
          </p:txBody>
        </p:sp>
        <p:sp>
          <p:nvSpPr>
            <p:cNvPr id="81" name="Rectangle 88"/>
            <p:cNvSpPr>
              <a:spLocks noChangeArrowheads="1"/>
            </p:cNvSpPr>
            <p:nvPr/>
          </p:nvSpPr>
          <p:spPr bwMode="auto">
            <a:xfrm>
              <a:off x="0" y="1083"/>
              <a:ext cx="473"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a:t>
              </a:r>
              <a:endParaRPr lang="en-US" altLang="zh-CN" sz="2400">
                <a:ea typeface="宋体" panose="02010600030101010101" pitchFamily="2" charset="-122"/>
              </a:endParaRPr>
            </a:p>
          </p:txBody>
        </p:sp>
        <p:sp>
          <p:nvSpPr>
            <p:cNvPr id="82" name="Rectangle 89"/>
            <p:cNvSpPr>
              <a:spLocks noChangeArrowheads="1"/>
            </p:cNvSpPr>
            <p:nvPr/>
          </p:nvSpPr>
          <p:spPr bwMode="auto">
            <a:xfrm>
              <a:off x="473" y="723"/>
              <a:ext cx="683"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4.00</a:t>
              </a:r>
              <a:endParaRPr lang="en-US" altLang="zh-CN" sz="2400">
                <a:ea typeface="宋体" panose="02010600030101010101" pitchFamily="2" charset="-122"/>
              </a:endParaRPr>
            </a:p>
          </p:txBody>
        </p:sp>
        <p:sp>
          <p:nvSpPr>
            <p:cNvPr id="83" name="Rectangle 90"/>
            <p:cNvSpPr>
              <a:spLocks noChangeArrowheads="1"/>
            </p:cNvSpPr>
            <p:nvPr/>
          </p:nvSpPr>
          <p:spPr bwMode="auto">
            <a:xfrm>
              <a:off x="0" y="723"/>
              <a:ext cx="473"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a:t>
              </a:r>
              <a:endParaRPr lang="en-US" altLang="zh-CN" sz="2400">
                <a:ea typeface="宋体" panose="02010600030101010101" pitchFamily="2" charset="-122"/>
              </a:endParaRPr>
            </a:p>
          </p:txBody>
        </p:sp>
        <p:sp>
          <p:nvSpPr>
            <p:cNvPr id="84" name="Rectangle 91"/>
            <p:cNvSpPr>
              <a:spLocks noChangeArrowheads="1"/>
            </p:cNvSpPr>
            <p:nvPr/>
          </p:nvSpPr>
          <p:spPr bwMode="auto">
            <a:xfrm>
              <a:off x="392" y="361"/>
              <a:ext cx="764"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rPr>
                <a:t>$4.50</a:t>
              </a:r>
              <a:endParaRPr lang="en-US" altLang="zh-CN" sz="2400" dirty="0">
                <a:ea typeface="宋体" panose="02010600030101010101" pitchFamily="2" charset="-122"/>
              </a:endParaRPr>
            </a:p>
          </p:txBody>
        </p:sp>
        <p:sp>
          <p:nvSpPr>
            <p:cNvPr id="85" name="Rectangle 92"/>
            <p:cNvSpPr>
              <a:spLocks noChangeArrowheads="1"/>
            </p:cNvSpPr>
            <p:nvPr/>
          </p:nvSpPr>
          <p:spPr bwMode="auto">
            <a:xfrm>
              <a:off x="0" y="361"/>
              <a:ext cx="473"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0</a:t>
              </a:r>
              <a:endParaRPr lang="en-US" altLang="zh-CN" sz="2400">
                <a:ea typeface="宋体" panose="02010600030101010101" pitchFamily="2" charset="-122"/>
              </a:endParaRPr>
            </a:p>
          </p:txBody>
        </p:sp>
        <p:sp>
          <p:nvSpPr>
            <p:cNvPr id="86" name="Rectangle 93"/>
            <p:cNvSpPr>
              <a:spLocks noChangeArrowheads="1"/>
            </p:cNvSpPr>
            <p:nvPr/>
          </p:nvSpPr>
          <p:spPr bwMode="auto">
            <a:xfrm>
              <a:off x="1155" y="0"/>
              <a:ext cx="596" cy="361"/>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MR</a:t>
              </a:r>
              <a:endParaRPr lang="en-US" altLang="zh-CN" sz="2400" b="1" i="1">
                <a:ea typeface="宋体" panose="02010600030101010101" pitchFamily="2" charset="-122"/>
              </a:endParaRPr>
            </a:p>
          </p:txBody>
        </p:sp>
        <p:sp>
          <p:nvSpPr>
            <p:cNvPr id="87" name="Rectangle 94"/>
            <p:cNvSpPr>
              <a:spLocks noChangeArrowheads="1"/>
            </p:cNvSpPr>
            <p:nvPr/>
          </p:nvSpPr>
          <p:spPr bwMode="auto">
            <a:xfrm>
              <a:off x="473" y="0"/>
              <a:ext cx="683" cy="361"/>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P</a:t>
              </a:r>
              <a:endParaRPr lang="en-US" altLang="zh-CN" sz="2400" b="1" i="1">
                <a:ea typeface="宋体" panose="02010600030101010101" pitchFamily="2" charset="-122"/>
              </a:endParaRPr>
            </a:p>
          </p:txBody>
        </p:sp>
        <p:sp>
          <p:nvSpPr>
            <p:cNvPr id="88" name="Rectangle 95"/>
            <p:cNvSpPr>
              <a:spLocks noChangeArrowheads="1"/>
            </p:cNvSpPr>
            <p:nvPr/>
          </p:nvSpPr>
          <p:spPr bwMode="auto">
            <a:xfrm>
              <a:off x="0" y="0"/>
              <a:ext cx="473" cy="361"/>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Q</a:t>
              </a:r>
              <a:endParaRPr lang="en-US" altLang="zh-CN" sz="2400" b="1" i="1">
                <a:ea typeface="宋体" panose="02010600030101010101" pitchFamily="2" charset="-122"/>
              </a:endParaRPr>
            </a:p>
          </p:txBody>
        </p:sp>
        <p:grpSp>
          <p:nvGrpSpPr>
            <p:cNvPr id="89" name="Group 89"/>
            <p:cNvGrpSpPr/>
            <p:nvPr/>
          </p:nvGrpSpPr>
          <p:grpSpPr bwMode="auto">
            <a:xfrm>
              <a:off x="0" y="0"/>
              <a:ext cx="1747" cy="2890"/>
              <a:chOff x="0" y="0"/>
              <a:chExt cx="3011" cy="2890"/>
            </a:xfrm>
          </p:grpSpPr>
          <p:sp>
            <p:nvSpPr>
              <p:cNvPr id="103" name="Line 97"/>
              <p:cNvSpPr>
                <a:spLocks noChangeShapeType="1"/>
              </p:cNvSpPr>
              <p:nvPr/>
            </p:nvSpPr>
            <p:spPr bwMode="auto">
              <a:xfrm>
                <a:off x="0" y="1444"/>
                <a:ext cx="3011" cy="0"/>
              </a:xfrm>
              <a:prstGeom prst="line">
                <a:avLst/>
              </a:prstGeom>
              <a:noFill/>
              <a:ln w="12700">
                <a:solidFill>
                  <a:schemeClr val="tx1"/>
                </a:solidFill>
                <a:round/>
              </a:ln>
            </p:spPr>
            <p:txBody>
              <a:bodyPr/>
              <a:lstStyle/>
              <a:p>
                <a:endParaRPr lang="zh-CN" altLang="en-US"/>
              </a:p>
            </p:txBody>
          </p:sp>
          <p:grpSp>
            <p:nvGrpSpPr>
              <p:cNvPr id="104" name="Group 91"/>
              <p:cNvGrpSpPr/>
              <p:nvPr/>
            </p:nvGrpSpPr>
            <p:grpSpPr bwMode="auto">
              <a:xfrm>
                <a:off x="0" y="0"/>
                <a:ext cx="3011" cy="2890"/>
                <a:chOff x="0" y="0"/>
                <a:chExt cx="3011" cy="2890"/>
              </a:xfrm>
            </p:grpSpPr>
            <p:sp>
              <p:nvSpPr>
                <p:cNvPr id="105" name="Line 99"/>
                <p:cNvSpPr>
                  <a:spLocks noChangeShapeType="1"/>
                </p:cNvSpPr>
                <p:nvPr/>
              </p:nvSpPr>
              <p:spPr bwMode="auto">
                <a:xfrm>
                  <a:off x="0" y="0"/>
                  <a:ext cx="3011" cy="0"/>
                </a:xfrm>
                <a:prstGeom prst="line">
                  <a:avLst/>
                </a:prstGeom>
                <a:noFill/>
                <a:ln w="12700" cap="sq">
                  <a:solidFill>
                    <a:schemeClr val="tx1"/>
                  </a:solidFill>
                  <a:round/>
                </a:ln>
              </p:spPr>
              <p:txBody>
                <a:bodyPr/>
                <a:lstStyle/>
                <a:p>
                  <a:endParaRPr lang="zh-CN" altLang="en-US"/>
                </a:p>
              </p:txBody>
            </p:sp>
            <p:sp>
              <p:nvSpPr>
                <p:cNvPr id="106" name="Line 100"/>
                <p:cNvSpPr>
                  <a:spLocks noChangeShapeType="1"/>
                </p:cNvSpPr>
                <p:nvPr/>
              </p:nvSpPr>
              <p:spPr bwMode="auto">
                <a:xfrm>
                  <a:off x="0" y="361"/>
                  <a:ext cx="3011" cy="0"/>
                </a:xfrm>
                <a:prstGeom prst="line">
                  <a:avLst/>
                </a:prstGeom>
                <a:noFill/>
                <a:ln w="12700">
                  <a:solidFill>
                    <a:schemeClr val="tx1"/>
                  </a:solidFill>
                  <a:round/>
                </a:ln>
              </p:spPr>
              <p:txBody>
                <a:bodyPr/>
                <a:lstStyle/>
                <a:p>
                  <a:endParaRPr lang="zh-CN" altLang="en-US"/>
                </a:p>
              </p:txBody>
            </p:sp>
            <p:sp>
              <p:nvSpPr>
                <p:cNvPr id="107" name="Line 101"/>
                <p:cNvSpPr>
                  <a:spLocks noChangeShapeType="1"/>
                </p:cNvSpPr>
                <p:nvPr/>
              </p:nvSpPr>
              <p:spPr bwMode="auto">
                <a:xfrm>
                  <a:off x="0" y="723"/>
                  <a:ext cx="3011" cy="0"/>
                </a:xfrm>
                <a:prstGeom prst="line">
                  <a:avLst/>
                </a:prstGeom>
                <a:noFill/>
                <a:ln w="12700">
                  <a:solidFill>
                    <a:schemeClr val="tx1"/>
                  </a:solidFill>
                  <a:round/>
                </a:ln>
              </p:spPr>
              <p:txBody>
                <a:bodyPr/>
                <a:lstStyle/>
                <a:p>
                  <a:endParaRPr lang="zh-CN" altLang="en-US"/>
                </a:p>
              </p:txBody>
            </p:sp>
            <p:sp>
              <p:nvSpPr>
                <p:cNvPr id="108" name="Line 102"/>
                <p:cNvSpPr>
                  <a:spLocks noChangeShapeType="1"/>
                </p:cNvSpPr>
                <p:nvPr/>
              </p:nvSpPr>
              <p:spPr bwMode="auto">
                <a:xfrm>
                  <a:off x="0" y="1083"/>
                  <a:ext cx="3011" cy="0"/>
                </a:xfrm>
                <a:prstGeom prst="line">
                  <a:avLst/>
                </a:prstGeom>
                <a:noFill/>
                <a:ln w="12700">
                  <a:solidFill>
                    <a:schemeClr val="tx1"/>
                  </a:solidFill>
                  <a:round/>
                </a:ln>
              </p:spPr>
              <p:txBody>
                <a:bodyPr/>
                <a:lstStyle/>
                <a:p>
                  <a:endParaRPr lang="zh-CN" altLang="en-US"/>
                </a:p>
              </p:txBody>
            </p:sp>
            <p:sp>
              <p:nvSpPr>
                <p:cNvPr id="109" name="Line 103"/>
                <p:cNvSpPr>
                  <a:spLocks noChangeShapeType="1"/>
                </p:cNvSpPr>
                <p:nvPr/>
              </p:nvSpPr>
              <p:spPr bwMode="auto">
                <a:xfrm>
                  <a:off x="0" y="1807"/>
                  <a:ext cx="3011" cy="0"/>
                </a:xfrm>
                <a:prstGeom prst="line">
                  <a:avLst/>
                </a:prstGeom>
                <a:noFill/>
                <a:ln w="12700">
                  <a:solidFill>
                    <a:schemeClr val="tx1"/>
                  </a:solidFill>
                  <a:round/>
                </a:ln>
              </p:spPr>
              <p:txBody>
                <a:bodyPr/>
                <a:lstStyle/>
                <a:p>
                  <a:endParaRPr lang="zh-CN" altLang="en-US"/>
                </a:p>
              </p:txBody>
            </p:sp>
            <p:sp>
              <p:nvSpPr>
                <p:cNvPr id="110" name="Line 104"/>
                <p:cNvSpPr>
                  <a:spLocks noChangeShapeType="1"/>
                </p:cNvSpPr>
                <p:nvPr/>
              </p:nvSpPr>
              <p:spPr bwMode="auto">
                <a:xfrm>
                  <a:off x="0" y="2168"/>
                  <a:ext cx="3011" cy="0"/>
                </a:xfrm>
                <a:prstGeom prst="line">
                  <a:avLst/>
                </a:prstGeom>
                <a:noFill/>
                <a:ln w="12700">
                  <a:solidFill>
                    <a:schemeClr val="tx1"/>
                  </a:solidFill>
                  <a:round/>
                </a:ln>
              </p:spPr>
              <p:txBody>
                <a:bodyPr/>
                <a:lstStyle/>
                <a:p>
                  <a:endParaRPr lang="zh-CN" altLang="en-US"/>
                </a:p>
              </p:txBody>
            </p:sp>
            <p:sp>
              <p:nvSpPr>
                <p:cNvPr id="111" name="Line 105"/>
                <p:cNvSpPr>
                  <a:spLocks noChangeShapeType="1"/>
                </p:cNvSpPr>
                <p:nvPr/>
              </p:nvSpPr>
              <p:spPr bwMode="auto">
                <a:xfrm>
                  <a:off x="0" y="2528"/>
                  <a:ext cx="3011" cy="0"/>
                </a:xfrm>
                <a:prstGeom prst="line">
                  <a:avLst/>
                </a:prstGeom>
                <a:noFill/>
                <a:ln w="12700">
                  <a:solidFill>
                    <a:schemeClr val="tx1"/>
                  </a:solidFill>
                  <a:round/>
                </a:ln>
              </p:spPr>
              <p:txBody>
                <a:bodyPr/>
                <a:lstStyle/>
                <a:p>
                  <a:endParaRPr lang="zh-CN" altLang="en-US"/>
                </a:p>
              </p:txBody>
            </p:sp>
            <p:sp>
              <p:nvSpPr>
                <p:cNvPr id="112" name="Line 106"/>
                <p:cNvSpPr>
                  <a:spLocks noChangeShapeType="1"/>
                </p:cNvSpPr>
                <p:nvPr/>
              </p:nvSpPr>
              <p:spPr bwMode="auto">
                <a:xfrm>
                  <a:off x="0" y="2890"/>
                  <a:ext cx="3011" cy="0"/>
                </a:xfrm>
                <a:prstGeom prst="line">
                  <a:avLst/>
                </a:prstGeom>
                <a:noFill/>
                <a:ln w="12700" cap="sq">
                  <a:solidFill>
                    <a:schemeClr val="tx1"/>
                  </a:solidFill>
                  <a:round/>
                </a:ln>
              </p:spPr>
              <p:txBody>
                <a:bodyPr/>
                <a:lstStyle/>
                <a:p>
                  <a:endParaRPr lang="zh-CN" altLang="en-US"/>
                </a:p>
              </p:txBody>
            </p:sp>
          </p:grpSp>
        </p:grpSp>
        <p:sp>
          <p:nvSpPr>
            <p:cNvPr id="90" name="Line 107"/>
            <p:cNvSpPr>
              <a:spLocks noChangeShapeType="1"/>
            </p:cNvSpPr>
            <p:nvPr/>
          </p:nvSpPr>
          <p:spPr bwMode="auto">
            <a:xfrm>
              <a:off x="0" y="0"/>
              <a:ext cx="0" cy="2890"/>
            </a:xfrm>
            <a:prstGeom prst="line">
              <a:avLst/>
            </a:prstGeom>
            <a:noFill/>
            <a:ln w="12700" cap="sq">
              <a:solidFill>
                <a:schemeClr val="tx1"/>
              </a:solidFill>
              <a:round/>
            </a:ln>
          </p:spPr>
          <p:txBody>
            <a:bodyPr/>
            <a:lstStyle/>
            <a:p>
              <a:endParaRPr lang="zh-CN" altLang="en-US"/>
            </a:p>
          </p:txBody>
        </p:sp>
        <p:sp>
          <p:nvSpPr>
            <p:cNvPr id="91" name="Line 108"/>
            <p:cNvSpPr>
              <a:spLocks noChangeShapeType="1"/>
            </p:cNvSpPr>
            <p:nvPr/>
          </p:nvSpPr>
          <p:spPr bwMode="auto">
            <a:xfrm>
              <a:off x="473" y="0"/>
              <a:ext cx="0" cy="2890"/>
            </a:xfrm>
            <a:prstGeom prst="line">
              <a:avLst/>
            </a:prstGeom>
            <a:noFill/>
            <a:ln w="12700">
              <a:solidFill>
                <a:schemeClr val="tx1"/>
              </a:solidFill>
              <a:round/>
            </a:ln>
          </p:spPr>
          <p:txBody>
            <a:bodyPr/>
            <a:lstStyle/>
            <a:p>
              <a:endParaRPr lang="zh-CN" altLang="en-US"/>
            </a:p>
          </p:txBody>
        </p:sp>
        <p:sp>
          <p:nvSpPr>
            <p:cNvPr id="92" name="Line 109"/>
            <p:cNvSpPr>
              <a:spLocks noChangeShapeType="1"/>
            </p:cNvSpPr>
            <p:nvPr/>
          </p:nvSpPr>
          <p:spPr bwMode="auto">
            <a:xfrm>
              <a:off x="1156" y="0"/>
              <a:ext cx="0" cy="2890"/>
            </a:xfrm>
            <a:prstGeom prst="line">
              <a:avLst/>
            </a:prstGeom>
            <a:noFill/>
            <a:ln w="12700">
              <a:solidFill>
                <a:schemeClr val="tx1"/>
              </a:solidFill>
              <a:round/>
            </a:ln>
          </p:spPr>
          <p:txBody>
            <a:bodyPr/>
            <a:lstStyle/>
            <a:p>
              <a:endParaRPr lang="zh-CN" altLang="en-US"/>
            </a:p>
          </p:txBody>
        </p:sp>
        <p:sp>
          <p:nvSpPr>
            <p:cNvPr id="93" name="Line 110"/>
            <p:cNvSpPr>
              <a:spLocks noChangeShapeType="1"/>
            </p:cNvSpPr>
            <p:nvPr/>
          </p:nvSpPr>
          <p:spPr bwMode="auto">
            <a:xfrm>
              <a:off x="1747" y="0"/>
              <a:ext cx="0" cy="2890"/>
            </a:xfrm>
            <a:prstGeom prst="line">
              <a:avLst/>
            </a:prstGeom>
            <a:noFill/>
            <a:ln w="12700" cap="sq">
              <a:solidFill>
                <a:schemeClr val="tx1"/>
              </a:solidFill>
              <a:round/>
            </a:ln>
          </p:spPr>
          <p:txBody>
            <a:bodyPr/>
            <a:lstStyle/>
            <a:p>
              <a:endParaRPr lang="zh-CN" altLang="en-US"/>
            </a:p>
          </p:txBody>
        </p:sp>
        <p:sp>
          <p:nvSpPr>
            <p:cNvPr id="94" name="Rectangle 111"/>
            <p:cNvSpPr>
              <a:spLocks noChangeArrowheads="1"/>
            </p:cNvSpPr>
            <p:nvPr/>
          </p:nvSpPr>
          <p:spPr bwMode="auto">
            <a:xfrm>
              <a:off x="1159" y="366"/>
              <a:ext cx="581" cy="168"/>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ltLang="zh-CN">
                <a:ea typeface="宋体" panose="02010600030101010101" pitchFamily="2" charset="-122"/>
              </a:endParaRPr>
            </a:p>
          </p:txBody>
        </p:sp>
        <p:sp>
          <p:nvSpPr>
            <p:cNvPr id="95" name="Rectangle 112"/>
            <p:cNvSpPr>
              <a:spLocks noChangeArrowheads="1"/>
            </p:cNvSpPr>
            <p:nvPr/>
          </p:nvSpPr>
          <p:spPr bwMode="auto">
            <a:xfrm>
              <a:off x="1160" y="2710"/>
              <a:ext cx="581" cy="171"/>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ltLang="zh-CN">
                <a:ea typeface="宋体" panose="02010600030101010101" pitchFamily="2" charset="-122"/>
              </a:endParaRPr>
            </a:p>
          </p:txBody>
        </p:sp>
        <p:grpSp>
          <p:nvGrpSpPr>
            <p:cNvPr id="96" name="Group 106"/>
            <p:cNvGrpSpPr/>
            <p:nvPr/>
          </p:nvGrpSpPr>
          <p:grpSpPr bwMode="auto">
            <a:xfrm>
              <a:off x="1156" y="537"/>
              <a:ext cx="590" cy="2167"/>
              <a:chOff x="0" y="0"/>
              <a:chExt cx="590" cy="2167"/>
            </a:xfrm>
          </p:grpSpPr>
          <p:sp>
            <p:nvSpPr>
              <p:cNvPr id="97" name="Rectangle 114"/>
              <p:cNvSpPr>
                <a:spLocks noChangeArrowheads="1"/>
              </p:cNvSpPr>
              <p:nvPr/>
            </p:nvSpPr>
            <p:spPr bwMode="auto">
              <a:xfrm>
                <a:off x="0" y="1805"/>
                <a:ext cx="590" cy="362"/>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a:t>
                </a:r>
                <a:endParaRPr lang="en-US" altLang="zh-CN" sz="2400">
                  <a:ea typeface="宋体" panose="02010600030101010101" pitchFamily="2" charset="-122"/>
                </a:endParaRPr>
              </a:p>
            </p:txBody>
          </p:sp>
          <p:sp>
            <p:nvSpPr>
              <p:cNvPr id="98" name="Rectangle 115"/>
              <p:cNvSpPr>
                <a:spLocks noChangeArrowheads="1"/>
              </p:cNvSpPr>
              <p:nvPr/>
            </p:nvSpPr>
            <p:spPr bwMode="auto">
              <a:xfrm>
                <a:off x="0" y="1445"/>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0</a:t>
                </a:r>
                <a:endParaRPr lang="en-US" altLang="zh-CN" sz="2400">
                  <a:ea typeface="宋体" panose="02010600030101010101" pitchFamily="2" charset="-122"/>
                </a:endParaRPr>
              </a:p>
            </p:txBody>
          </p:sp>
          <p:sp>
            <p:nvSpPr>
              <p:cNvPr id="99" name="Rectangle 116"/>
              <p:cNvSpPr>
                <a:spLocks noChangeArrowheads="1"/>
              </p:cNvSpPr>
              <p:nvPr/>
            </p:nvSpPr>
            <p:spPr bwMode="auto">
              <a:xfrm>
                <a:off x="0" y="1084"/>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a:t>
                </a:r>
                <a:endParaRPr lang="en-US" altLang="zh-CN" sz="2400">
                  <a:ea typeface="宋体" panose="02010600030101010101" pitchFamily="2" charset="-122"/>
                </a:endParaRPr>
              </a:p>
            </p:txBody>
          </p:sp>
          <p:sp>
            <p:nvSpPr>
              <p:cNvPr id="100" name="Rectangle 117"/>
              <p:cNvSpPr>
                <a:spLocks noChangeArrowheads="1"/>
              </p:cNvSpPr>
              <p:nvPr/>
            </p:nvSpPr>
            <p:spPr bwMode="auto">
              <a:xfrm>
                <a:off x="0" y="721"/>
                <a:ext cx="590" cy="363"/>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a:t>
                </a:r>
                <a:endParaRPr lang="en-US" altLang="zh-CN" sz="2400">
                  <a:ea typeface="宋体" panose="02010600030101010101" pitchFamily="2" charset="-122"/>
                </a:endParaRPr>
              </a:p>
            </p:txBody>
          </p:sp>
          <p:sp>
            <p:nvSpPr>
              <p:cNvPr id="101" name="Rectangle 118"/>
              <p:cNvSpPr>
                <a:spLocks noChangeArrowheads="1"/>
              </p:cNvSpPr>
              <p:nvPr/>
            </p:nvSpPr>
            <p:spPr bwMode="auto">
              <a:xfrm>
                <a:off x="0" y="360"/>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a:t>
                </a:r>
                <a:endParaRPr lang="en-US" altLang="zh-CN" sz="2400">
                  <a:ea typeface="宋体" panose="02010600030101010101" pitchFamily="2" charset="-122"/>
                </a:endParaRPr>
              </a:p>
            </p:txBody>
          </p:sp>
          <p:sp>
            <p:nvSpPr>
              <p:cNvPr id="102" name="Rectangle 119"/>
              <p:cNvSpPr>
                <a:spLocks noChangeArrowheads="1"/>
              </p:cNvSpPr>
              <p:nvPr/>
            </p:nvSpPr>
            <p:spPr bwMode="auto">
              <a:xfrm>
                <a:off x="0" y="0"/>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a:t>
                </a:r>
                <a:endParaRPr lang="en-US" altLang="zh-CN" sz="2400">
                  <a:ea typeface="宋体" panose="02010600030101010101" pitchFamily="2" charset="-122"/>
                </a:endParaRPr>
              </a:p>
            </p:txBody>
          </p:sp>
        </p:grpSp>
      </p:grpSp>
      <p:sp>
        <p:nvSpPr>
          <p:cNvPr id="113" name="Rectangle 120"/>
          <p:cNvSpPr>
            <a:spLocks noChangeArrowheads="1"/>
          </p:cNvSpPr>
          <p:nvPr/>
        </p:nvSpPr>
        <p:spPr bwMode="auto">
          <a:xfrm>
            <a:off x="1054100" y="1727200"/>
            <a:ext cx="1016000" cy="4559300"/>
          </a:xfrm>
          <a:prstGeom prst="rect">
            <a:avLst/>
          </a:prstGeom>
          <a:noFill/>
          <a:ln w="38100">
            <a:solidFill>
              <a:srgbClr val="0000FF"/>
            </a:solidFill>
            <a:miter lim="800000"/>
          </a:ln>
        </p:spPr>
        <p:txBody>
          <a:bodyPr wrap="none" anchor="ctr"/>
          <a:lstStyle/>
          <a:p>
            <a:endParaRPr lang="zh-CN" altLang="zh-CN">
              <a:ea typeface="宋体" panose="02010600030101010101" pitchFamily="2" charset="-122"/>
            </a:endParaRPr>
          </a:p>
        </p:txBody>
      </p:sp>
      <p:sp>
        <p:nvSpPr>
          <p:cNvPr id="114" name="Rectangle 121"/>
          <p:cNvSpPr>
            <a:spLocks noChangeArrowheads="1"/>
          </p:cNvSpPr>
          <p:nvPr/>
        </p:nvSpPr>
        <p:spPr bwMode="auto">
          <a:xfrm>
            <a:off x="2070100" y="1727200"/>
            <a:ext cx="901700" cy="4559300"/>
          </a:xfrm>
          <a:prstGeom prst="rect">
            <a:avLst/>
          </a:prstGeom>
          <a:noFill/>
          <a:ln w="38100">
            <a:solidFill>
              <a:srgbClr val="FF0000"/>
            </a:solidFill>
            <a:miter lim="800000"/>
          </a:ln>
        </p:spPr>
        <p:txBody>
          <a:bodyPr wrap="none" anchor="ctr"/>
          <a:lstStyle/>
          <a:p>
            <a:endParaRPr lang="zh-CN"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strips(downRight)">
                                      <p:cBhvr>
                                        <p:cTn id="7" dur="500"/>
                                        <p:tgtEl>
                                          <p:spTgt spid="5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dissolve">
                                      <p:cBhvr>
                                        <p:cTn id="10" dur="500"/>
                                        <p:tgtEl>
                                          <p:spTgt spid="113"/>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strips(downRight)">
                                      <p:cBhvr>
                                        <p:cTn id="15" dur="500"/>
                                        <p:tgtEl>
                                          <p:spTgt spid="45"/>
                                        </p:tgtEl>
                                      </p:cBhvr>
                                    </p:animEffect>
                                  </p:childTnLst>
                                </p:cTn>
                              </p:par>
                              <p:par>
                                <p:cTn id="16" presetID="9" presetClass="exit" presetSubtype="0" fill="hold" grpId="1" nodeType="withEffect">
                                  <p:stCondLst>
                                    <p:cond delay="0"/>
                                  </p:stCondLst>
                                  <p:childTnLst>
                                    <p:animEffect transition="out" filter="dissolve">
                                      <p:cBhvr>
                                        <p:cTn id="17" dur="500"/>
                                        <p:tgtEl>
                                          <p:spTgt spid="113"/>
                                        </p:tgtEl>
                                      </p:cBhvr>
                                    </p:animEffect>
                                    <p:set>
                                      <p:cBhvr>
                                        <p:cTn id="18" dur="1" fill="hold">
                                          <p:stCondLst>
                                            <p:cond delay="499"/>
                                          </p:stCondLst>
                                        </p:cTn>
                                        <p:tgtEl>
                                          <p:spTgt spid="113"/>
                                        </p:tgtEl>
                                        <p:attrNameLst>
                                          <p:attrName>style.visibility</p:attrName>
                                        </p:attrNameLst>
                                      </p:cBhvr>
                                      <p:to>
                                        <p:strVal val="hidden"/>
                                      </p:to>
                                    </p:set>
                                  </p:childTnLst>
                                </p:cTn>
                              </p:par>
                              <p:par>
                                <p:cTn id="19" presetID="9" presetClass="entr" presetSubtype="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dissolve">
                                      <p:cBhvr>
                                        <p:cTn id="21" dur="500"/>
                                        <p:tgtEl>
                                          <p:spTgt spid="1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grpId="1" nodeType="clickEffect">
                                  <p:stCondLst>
                                    <p:cond delay="0"/>
                                  </p:stCondLst>
                                  <p:childTnLst>
                                    <p:animEffect transition="out" filter="dissolve">
                                      <p:cBhvr>
                                        <p:cTn id="25" dur="500"/>
                                        <p:tgtEl>
                                          <p:spTgt spid="114"/>
                                        </p:tgtEl>
                                      </p:cBhvr>
                                    </p:animEffect>
                                    <p:set>
                                      <p:cBhvr>
                                        <p:cTn id="26" dur="1" fill="hold">
                                          <p:stCondLst>
                                            <p:cond delay="499"/>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autoUpdateAnimBg="0"/>
      <p:bldP spid="113" grpId="1" animBg="1" autoUpdateAnimBg="0"/>
      <p:bldP spid="114" grpId="0" animBg="1" autoUpdateAnimBg="0"/>
      <p:bldP spid="114" grpId="1"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57158" y="428604"/>
            <a:ext cx="8410575" cy="681037"/>
          </a:xfrm>
          <a:prstGeom prst="rect">
            <a:avLst/>
          </a:prstGeom>
        </p:spPr>
        <p:txBody>
          <a:bodyPr vert="horz" anchor="ctr">
            <a:normAutofit lnSpcReduction="1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利润最大化</a:t>
            </a:r>
            <a:endParaRPr kumimoji="0" lang="zh-CN" alt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285720" y="1428736"/>
            <a:ext cx="8858280" cy="4071966"/>
          </a:xfrm>
          <a:prstGeom prst="rect">
            <a:avLst/>
          </a:prstGeom>
        </p:spPr>
        <p:txBody>
          <a:bodyPr vert="horz">
            <a:noAutofit/>
          </a:bodyPr>
          <a:lstStyle/>
          <a:p>
            <a:pPr marL="365760" marR="0" lvl="0" indent="-255905" defTabSz="914400" rtl="0" eaLnBrk="1" fontAlgn="auto" latinLnBrk="0" hangingPunct="1">
              <a:lnSpc>
                <a:spcPct val="150000"/>
              </a:lnSpc>
              <a:spcBef>
                <a:spcPts val="300"/>
              </a:spcBef>
              <a:spcAft>
                <a:spcPts val="0"/>
              </a:spcAft>
              <a:buClr>
                <a:schemeClr val="accent1"/>
              </a:buClr>
              <a:buSzPct val="68000"/>
              <a:buFont typeface="Wingdings" panose="05000000000000000000" pitchFamily="2" charset="2"/>
              <a:buChar char="u"/>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与竞争性企业一样，垄断者最大化它的利润直到</a:t>
            </a:r>
            <a:r>
              <a:rPr kumimoji="0" lang="zh-CN" altLang="zh-CN" sz="24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MR</a:t>
            </a:r>
            <a:r>
              <a:rPr kumimoji="0" lang="zh-CN"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altLang="zh-CN" sz="24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endParaRPr kumimoji="0" lang="zh-CN" altLang="zh-CN" sz="24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defTabSz="914400" rtl="0" eaLnBrk="1" fontAlgn="auto" latinLnBrk="0" hangingPunct="1">
              <a:lnSpc>
                <a:spcPct val="150000"/>
              </a:lnSpc>
              <a:spcBef>
                <a:spcPts val="300"/>
              </a:spcBef>
              <a:spcAft>
                <a:spcPts val="0"/>
              </a:spcAft>
              <a:buClr>
                <a:schemeClr val="accent1"/>
              </a:buClr>
              <a:buSzPct val="68000"/>
              <a:buFont typeface="Wingdings" panose="05000000000000000000" pitchFamily="2" charset="2"/>
              <a:buChar char="u"/>
              <a:defRPr/>
            </a:pPr>
            <a:endParaRPr kumimoji="0" lang="zh-CN"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defTabSz="914400" rtl="0" eaLnBrk="1" fontAlgn="auto" latinLnBrk="0" hangingPunct="1">
              <a:lnSpc>
                <a:spcPct val="150000"/>
              </a:lnSpc>
              <a:spcBef>
                <a:spcPts val="300"/>
              </a:spcBef>
              <a:spcAft>
                <a:spcPts val="0"/>
              </a:spcAft>
              <a:buClr>
                <a:schemeClr val="accent1"/>
              </a:buClr>
              <a:buSzPct val="68000"/>
              <a:buFont typeface="Wingdings" panose="05000000000000000000" pitchFamily="2" charset="2"/>
              <a:buChar char="u"/>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一旦垄断者决定好生产数量，它将把消费者为那个数量所愿意支付的最高价格作为市场价格</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defTabSz="914400" rtl="0" eaLnBrk="1" fontAlgn="auto" latinLnBrk="0" hangingPunct="1">
              <a:lnSpc>
                <a:spcPct val="150000"/>
              </a:lnSpc>
              <a:spcBef>
                <a:spcPts val="300"/>
              </a:spcBef>
              <a:spcAft>
                <a:spcPts val="0"/>
              </a:spcAft>
              <a:buClr>
                <a:schemeClr val="accent1"/>
              </a:buClr>
              <a:buSzPct val="68000"/>
              <a:buFont typeface="Wingdings" panose="05000000000000000000" pitchFamily="2" charset="2"/>
              <a:buChar char="u"/>
              <a:defRPr/>
            </a:pPr>
            <a:endParaRPr kumimoji="0" lang="zh-CN"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defTabSz="914400" rtl="0" eaLnBrk="1" fontAlgn="auto" latinLnBrk="0" hangingPunct="1">
              <a:lnSpc>
                <a:spcPct val="150000"/>
              </a:lnSpc>
              <a:spcBef>
                <a:spcPts val="300"/>
              </a:spcBef>
              <a:spcAft>
                <a:spcPts val="0"/>
              </a:spcAft>
              <a:buClr>
                <a:schemeClr val="accent1"/>
              </a:buClr>
              <a:buSzPct val="68000"/>
              <a:buFont typeface="Wingdings" panose="05000000000000000000" pitchFamily="2" charset="2"/>
              <a:buChar char="u"/>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垄断者从需求曲线上找出</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该</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价格</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利润最大化</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142845" y="1928801"/>
            <a:ext cx="3279806" cy="4197361"/>
          </a:xfrm>
          <a:prstGeom prst="rect">
            <a:avLst/>
          </a:prstGeom>
        </p:spPr>
        <p:txBody>
          <a:bodyPr vert="horz">
            <a:normAutofit/>
          </a:bodyPr>
          <a:lstStyle/>
          <a:p>
            <a:pPr marL="405130" marR="0" lvl="0" indent="-405130"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zh-CN" altLang="zh-CN" sz="2500" b="1" i="0" u="none" strike="noStrike" kern="1200" cap="none" spc="0" normalizeH="0" baseline="0" noProof="0" dirty="0" smtClean="0">
                <a:ln>
                  <a:noFill/>
                </a:ln>
                <a:solidFill>
                  <a:srgbClr val="339966"/>
                </a:solidFill>
                <a:effectLst/>
                <a:uLnTx/>
                <a:uFillTx/>
                <a:latin typeface="+mn-lt"/>
                <a:ea typeface="宋体" panose="02010600030101010101" pitchFamily="2" charset="-122"/>
                <a:cs typeface="+mn-cs"/>
              </a:rPr>
              <a:t>1.	</a:t>
            </a:r>
            <a:r>
              <a:rPr kumimoji="0" lang="zh-CN" sz="2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利润最大化的产量直到</a:t>
            </a:r>
            <a:r>
              <a:rPr kumimoji="0" lang="zh-CN" altLang="zh-CN" sz="26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MR</a:t>
            </a:r>
            <a:r>
              <a:rPr kumimoji="0" lang="zh-CN" altLang="zh-CN" sz="2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altLang="zh-CN" sz="26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r>
              <a:rPr kumimoji="0" lang="zh-CN" altLang="en-US" sz="2600" b="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altLang="zh-CN" sz="2600" b="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405130" marR="0" lvl="0" indent="-405130"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zh-CN" altLang="zh-CN" sz="2500" b="1" i="0" u="none" strike="noStrike" kern="1200" cap="none" spc="0" normalizeH="0" baseline="0" noProof="0" dirty="0" smtClean="0">
                <a:ln>
                  <a:noFill/>
                </a:ln>
                <a:solidFill>
                  <a:srgbClr val="339966"/>
                </a:solidFill>
                <a:effectLst/>
                <a:uLnTx/>
                <a:uFillTx/>
                <a:latin typeface="+mn-lt"/>
                <a:ea typeface="宋体" panose="02010600030101010101" pitchFamily="2" charset="-122"/>
                <a:cs typeface="+mn-cs"/>
              </a:rPr>
              <a:t>2.	</a:t>
            </a:r>
            <a:r>
              <a:rPr kumimoji="0" lang="zh-CN" sz="2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从需求曲线上找出这个产量所对应的价格</a:t>
            </a:r>
            <a:endParaRPr kumimoji="0" lang="zh-CN" sz="2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grpSp>
        <p:nvGrpSpPr>
          <p:cNvPr id="6" name="Group 6"/>
          <p:cNvGrpSpPr/>
          <p:nvPr/>
        </p:nvGrpSpPr>
        <p:grpSpPr bwMode="auto">
          <a:xfrm>
            <a:off x="3571876" y="1465263"/>
            <a:ext cx="5214938" cy="4183062"/>
            <a:chOff x="237" y="0"/>
            <a:chExt cx="3285" cy="2635"/>
          </a:xfrm>
        </p:grpSpPr>
        <p:grpSp>
          <p:nvGrpSpPr>
            <p:cNvPr id="7" name="Group 7"/>
            <p:cNvGrpSpPr/>
            <p:nvPr/>
          </p:nvGrpSpPr>
          <p:grpSpPr bwMode="auto">
            <a:xfrm>
              <a:off x="1012" y="66"/>
              <a:ext cx="2510" cy="2296"/>
              <a:chOff x="0" y="0"/>
              <a:chExt cx="2510" cy="2505"/>
            </a:xfrm>
          </p:grpSpPr>
          <p:sp>
            <p:nvSpPr>
              <p:cNvPr id="10" name="Line 5"/>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1" name="Line 6"/>
              <p:cNvSpPr>
                <a:spLocks noChangeShapeType="1"/>
              </p:cNvSpPr>
              <p:nvPr/>
            </p:nvSpPr>
            <p:spPr bwMode="auto">
              <a:xfrm>
                <a:off x="0" y="2492"/>
                <a:ext cx="2510" cy="13"/>
              </a:xfrm>
              <a:prstGeom prst="line">
                <a:avLst/>
              </a:prstGeom>
              <a:noFill/>
              <a:ln w="9525">
                <a:solidFill>
                  <a:schemeClr val="tx1"/>
                </a:solidFill>
                <a:round/>
              </a:ln>
            </p:spPr>
            <p:txBody>
              <a:bodyPr/>
              <a:lstStyle/>
              <a:p>
                <a:endParaRPr lang="zh-CN" altLang="en-US"/>
              </a:p>
            </p:txBody>
          </p:sp>
        </p:grpSp>
        <p:sp>
          <p:nvSpPr>
            <p:cNvPr id="8" name="Text Box 7"/>
            <p:cNvSpPr txBox="1">
              <a:spLocks noChangeArrowheads="1"/>
            </p:cNvSpPr>
            <p:nvPr/>
          </p:nvSpPr>
          <p:spPr bwMode="auto">
            <a:xfrm>
              <a:off x="2653" y="2402"/>
              <a:ext cx="781" cy="233"/>
            </a:xfrm>
            <a:prstGeom prst="rect">
              <a:avLst/>
            </a:prstGeom>
            <a:noFill/>
            <a:ln w="9525">
              <a:noFill/>
              <a:miter lim="800000"/>
            </a:ln>
          </p:spPr>
          <p:txBody>
            <a:bodyPr lIns="0" tIns="0" rIns="0" bIns="0">
              <a:spAutoFit/>
            </a:bodyPr>
            <a:lstStyle/>
            <a:p>
              <a:pPr algn="r">
                <a:spcBef>
                  <a:spcPct val="50000"/>
                </a:spcBef>
              </a:pPr>
              <a:r>
                <a:rPr lang="zh-CN" sz="2400">
                  <a:ea typeface="宋体" panose="02010600030101010101" pitchFamily="2" charset="-122"/>
                </a:rPr>
                <a:t>产量</a:t>
              </a:r>
              <a:endParaRPr lang="zh-CN" sz="2400">
                <a:ea typeface="宋体" panose="02010600030101010101" pitchFamily="2" charset="-122"/>
              </a:endParaRPr>
            </a:p>
          </p:txBody>
        </p:sp>
        <p:sp>
          <p:nvSpPr>
            <p:cNvPr id="9" name="Text Box 8"/>
            <p:cNvSpPr txBox="1">
              <a:spLocks noChangeArrowheads="1"/>
            </p:cNvSpPr>
            <p:nvPr/>
          </p:nvSpPr>
          <p:spPr bwMode="auto">
            <a:xfrm>
              <a:off x="237" y="0"/>
              <a:ext cx="764" cy="523"/>
            </a:xfrm>
            <a:prstGeom prst="rect">
              <a:avLst/>
            </a:prstGeom>
            <a:noFill/>
            <a:ln w="9525">
              <a:noFill/>
              <a:miter lim="800000"/>
            </a:ln>
          </p:spPr>
          <p:txBody>
            <a:bodyPr wrap="square">
              <a:spAutoFit/>
            </a:bodyPr>
            <a:lstStyle/>
            <a:p>
              <a:pPr algn="ctr">
                <a:spcBef>
                  <a:spcPct val="50000"/>
                </a:spcBef>
              </a:pPr>
              <a:r>
                <a:rPr lang="zh-CN" sz="2400" dirty="0">
                  <a:ea typeface="宋体" panose="02010600030101010101" pitchFamily="2" charset="-122"/>
                </a:rPr>
                <a:t>成本与收益</a:t>
              </a:r>
              <a:endParaRPr lang="zh-CN" sz="2400" dirty="0">
                <a:ea typeface="宋体" panose="02010600030101010101" pitchFamily="2" charset="-122"/>
              </a:endParaRPr>
            </a:p>
          </p:txBody>
        </p:sp>
      </p:grpSp>
      <p:grpSp>
        <p:nvGrpSpPr>
          <p:cNvPr id="12" name="Group 12"/>
          <p:cNvGrpSpPr/>
          <p:nvPr/>
        </p:nvGrpSpPr>
        <p:grpSpPr bwMode="auto">
          <a:xfrm>
            <a:off x="4810125" y="1922463"/>
            <a:ext cx="2600325" cy="3024187"/>
            <a:chOff x="0" y="0"/>
            <a:chExt cx="1638" cy="1905"/>
          </a:xfrm>
        </p:grpSpPr>
        <p:sp>
          <p:nvSpPr>
            <p:cNvPr id="13" name="Line 14"/>
            <p:cNvSpPr>
              <a:spLocks noChangeShapeType="1"/>
            </p:cNvSpPr>
            <p:nvPr/>
          </p:nvSpPr>
          <p:spPr bwMode="auto">
            <a:xfrm>
              <a:off x="0" y="0"/>
              <a:ext cx="1299" cy="1704"/>
            </a:xfrm>
            <a:prstGeom prst="line">
              <a:avLst/>
            </a:prstGeom>
            <a:noFill/>
            <a:ln w="38100">
              <a:solidFill>
                <a:srgbClr val="CC0000"/>
              </a:solidFill>
              <a:round/>
            </a:ln>
          </p:spPr>
          <p:txBody>
            <a:bodyPr/>
            <a:lstStyle/>
            <a:p>
              <a:endParaRPr lang="zh-CN" altLang="en-US"/>
            </a:p>
          </p:txBody>
        </p:sp>
        <p:sp>
          <p:nvSpPr>
            <p:cNvPr id="14" name="Text Box 22"/>
            <p:cNvSpPr txBox="1">
              <a:spLocks noChangeArrowheads="1"/>
            </p:cNvSpPr>
            <p:nvPr/>
          </p:nvSpPr>
          <p:spPr bwMode="auto">
            <a:xfrm>
              <a:off x="1264" y="1675"/>
              <a:ext cx="3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MR</a:t>
              </a:r>
              <a:endParaRPr lang="en-US" altLang="zh-CN" sz="2400" i="1">
                <a:ea typeface="宋体" panose="02010600030101010101" pitchFamily="2" charset="-122"/>
              </a:endParaRPr>
            </a:p>
          </p:txBody>
        </p:sp>
      </p:grpSp>
      <p:grpSp>
        <p:nvGrpSpPr>
          <p:cNvPr id="15" name="Group 15"/>
          <p:cNvGrpSpPr/>
          <p:nvPr/>
        </p:nvGrpSpPr>
        <p:grpSpPr bwMode="auto">
          <a:xfrm>
            <a:off x="4799013" y="1906588"/>
            <a:ext cx="3595687" cy="2457450"/>
            <a:chOff x="0" y="0"/>
            <a:chExt cx="2265" cy="1548"/>
          </a:xfrm>
        </p:grpSpPr>
        <p:sp>
          <p:nvSpPr>
            <p:cNvPr id="16" name="Line 18"/>
            <p:cNvSpPr>
              <a:spLocks noChangeShapeType="1"/>
            </p:cNvSpPr>
            <p:nvPr/>
          </p:nvSpPr>
          <p:spPr bwMode="auto">
            <a:xfrm>
              <a:off x="0" y="0"/>
              <a:ext cx="2055" cy="1368"/>
            </a:xfrm>
            <a:prstGeom prst="line">
              <a:avLst/>
            </a:prstGeom>
            <a:noFill/>
            <a:ln w="38100">
              <a:solidFill>
                <a:schemeClr val="accent2"/>
              </a:solidFill>
              <a:round/>
            </a:ln>
          </p:spPr>
          <p:txBody>
            <a:bodyPr/>
            <a:lstStyle/>
            <a:p>
              <a:endParaRPr lang="zh-CN" altLang="en-US"/>
            </a:p>
          </p:txBody>
        </p:sp>
        <p:sp>
          <p:nvSpPr>
            <p:cNvPr id="17" name="Text Box 19"/>
            <p:cNvSpPr txBox="1">
              <a:spLocks noChangeArrowheads="1"/>
            </p:cNvSpPr>
            <p:nvPr/>
          </p:nvSpPr>
          <p:spPr bwMode="auto">
            <a:xfrm>
              <a:off x="1991" y="1318"/>
              <a:ext cx="2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D</a:t>
              </a:r>
              <a:endParaRPr lang="en-US" altLang="zh-CN" sz="2400" i="1">
                <a:ea typeface="宋体" panose="02010600030101010101" pitchFamily="2" charset="-122"/>
              </a:endParaRPr>
            </a:p>
          </p:txBody>
        </p:sp>
      </p:grpSp>
      <p:grpSp>
        <p:nvGrpSpPr>
          <p:cNvPr id="18" name="Group 18"/>
          <p:cNvGrpSpPr/>
          <p:nvPr/>
        </p:nvGrpSpPr>
        <p:grpSpPr bwMode="auto">
          <a:xfrm>
            <a:off x="5114925" y="1865313"/>
            <a:ext cx="2722563" cy="3014662"/>
            <a:chOff x="0" y="0"/>
            <a:chExt cx="1715" cy="1899"/>
          </a:xfrm>
        </p:grpSpPr>
        <p:sp>
          <p:nvSpPr>
            <p:cNvPr id="19" name="Line 23"/>
            <p:cNvSpPr>
              <a:spLocks noChangeShapeType="1"/>
            </p:cNvSpPr>
            <p:nvPr/>
          </p:nvSpPr>
          <p:spPr bwMode="auto">
            <a:xfrm flipV="1">
              <a:off x="0" y="213"/>
              <a:ext cx="1409" cy="1686"/>
            </a:xfrm>
            <a:prstGeom prst="line">
              <a:avLst/>
            </a:prstGeom>
            <a:noFill/>
            <a:ln w="38100">
              <a:solidFill>
                <a:srgbClr val="CC0000"/>
              </a:solidFill>
              <a:round/>
            </a:ln>
          </p:spPr>
          <p:txBody>
            <a:bodyPr/>
            <a:lstStyle/>
            <a:p>
              <a:endParaRPr lang="zh-CN" altLang="en-US"/>
            </a:p>
          </p:txBody>
        </p:sp>
        <p:sp>
          <p:nvSpPr>
            <p:cNvPr id="20" name="Text Box 24"/>
            <p:cNvSpPr txBox="1">
              <a:spLocks noChangeArrowheads="1"/>
            </p:cNvSpPr>
            <p:nvPr/>
          </p:nvSpPr>
          <p:spPr bwMode="auto">
            <a:xfrm>
              <a:off x="1341" y="0"/>
              <a:ext cx="3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MC</a:t>
              </a:r>
              <a:endParaRPr lang="en-US" altLang="zh-CN" sz="2400" i="1">
                <a:ea typeface="宋体" panose="02010600030101010101" pitchFamily="2" charset="-122"/>
              </a:endParaRPr>
            </a:p>
          </p:txBody>
        </p:sp>
      </p:grpSp>
      <p:sp>
        <p:nvSpPr>
          <p:cNvPr id="22" name="Rectangle 48"/>
          <p:cNvSpPr>
            <a:spLocks noChangeArrowheads="1"/>
          </p:cNvSpPr>
          <p:nvPr/>
        </p:nvSpPr>
        <p:spPr bwMode="auto">
          <a:xfrm>
            <a:off x="5000628" y="5643578"/>
            <a:ext cx="2338388" cy="461963"/>
          </a:xfrm>
          <a:prstGeom prst="rect">
            <a:avLst/>
          </a:prstGeom>
          <a:noFill/>
          <a:ln w="9525">
            <a:noFill/>
            <a:miter lim="800000"/>
          </a:ln>
        </p:spPr>
        <p:txBody>
          <a:bodyPr wrap="none">
            <a:spAutoFit/>
          </a:bodyPr>
          <a:lstStyle/>
          <a:p>
            <a:r>
              <a:rPr lang="zh-CN" sz="2400" dirty="0">
                <a:ea typeface="宋体" panose="02010600030101010101" pitchFamily="2" charset="-122"/>
              </a:rPr>
              <a:t>利润最大化产量</a:t>
            </a:r>
            <a:endParaRPr lang="zh-CN" sz="2400" dirty="0">
              <a:ea typeface="宋体" panose="02010600030101010101" pitchFamily="2" charset="-122"/>
            </a:endParaRPr>
          </a:p>
        </p:txBody>
      </p:sp>
      <p:grpSp>
        <p:nvGrpSpPr>
          <p:cNvPr id="24" name="Group 24"/>
          <p:cNvGrpSpPr/>
          <p:nvPr/>
        </p:nvGrpSpPr>
        <p:grpSpPr bwMode="auto">
          <a:xfrm>
            <a:off x="4360863" y="2552700"/>
            <a:ext cx="1843087" cy="1127125"/>
            <a:chOff x="0" y="0"/>
            <a:chExt cx="1161" cy="710"/>
          </a:xfrm>
        </p:grpSpPr>
        <p:grpSp>
          <p:nvGrpSpPr>
            <p:cNvPr id="25" name="Group 25"/>
            <p:cNvGrpSpPr/>
            <p:nvPr/>
          </p:nvGrpSpPr>
          <p:grpSpPr bwMode="auto">
            <a:xfrm>
              <a:off x="277" y="148"/>
              <a:ext cx="840" cy="646"/>
              <a:chOff x="0" y="0"/>
              <a:chExt cx="795" cy="646"/>
            </a:xfrm>
          </p:grpSpPr>
          <p:sp>
            <p:nvSpPr>
              <p:cNvPr id="28" name="Line 37"/>
              <p:cNvSpPr>
                <a:spLocks noChangeShapeType="1"/>
              </p:cNvSpPr>
              <p:nvPr/>
            </p:nvSpPr>
            <p:spPr bwMode="auto">
              <a:xfrm>
                <a:off x="0" y="0"/>
                <a:ext cx="795" cy="0"/>
              </a:xfrm>
              <a:prstGeom prst="line">
                <a:avLst/>
              </a:prstGeom>
              <a:noFill/>
              <a:ln w="9525">
                <a:solidFill>
                  <a:schemeClr val="bg2">
                    <a:lumMod val="25000"/>
                  </a:schemeClr>
                </a:solidFill>
                <a:prstDash val="lgDash"/>
                <a:round/>
              </a:ln>
            </p:spPr>
            <p:txBody>
              <a:bodyPr/>
              <a:lstStyle/>
              <a:p>
                <a:endParaRPr lang="zh-CN" altLang="en-US"/>
              </a:p>
            </p:txBody>
          </p:sp>
          <p:sp>
            <p:nvSpPr>
              <p:cNvPr id="29" name="Line 38"/>
              <p:cNvSpPr>
                <a:spLocks noChangeShapeType="1"/>
              </p:cNvSpPr>
              <p:nvPr/>
            </p:nvSpPr>
            <p:spPr bwMode="auto">
              <a:xfrm>
                <a:off x="795" y="1"/>
                <a:ext cx="0" cy="645"/>
              </a:xfrm>
              <a:prstGeom prst="line">
                <a:avLst/>
              </a:prstGeom>
              <a:noFill/>
              <a:ln w="9525">
                <a:solidFill>
                  <a:srgbClr val="0070C0"/>
                </a:solidFill>
                <a:prstDash val="lgDash"/>
                <a:round/>
              </a:ln>
            </p:spPr>
            <p:txBody>
              <a:bodyPr/>
              <a:lstStyle/>
              <a:p>
                <a:endParaRPr lang="zh-CN" altLang="en-US"/>
              </a:p>
            </p:txBody>
          </p:sp>
        </p:grpSp>
        <p:sp>
          <p:nvSpPr>
            <p:cNvPr id="26" name="Oval 35"/>
            <p:cNvSpPr>
              <a:spLocks noChangeAspect="1" noChangeArrowheads="1"/>
            </p:cNvSpPr>
            <p:nvPr/>
          </p:nvSpPr>
          <p:spPr bwMode="auto">
            <a:xfrm>
              <a:off x="1075" y="104"/>
              <a:ext cx="86" cy="85"/>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sp>
          <p:nvSpPr>
            <p:cNvPr id="27" name="Text Box 45"/>
            <p:cNvSpPr txBox="1">
              <a:spLocks noChangeArrowheads="1"/>
            </p:cNvSpPr>
            <p:nvPr/>
          </p:nvSpPr>
          <p:spPr bwMode="auto">
            <a:xfrm>
              <a:off x="0" y="0"/>
              <a:ext cx="252" cy="298"/>
            </a:xfrm>
            <a:prstGeom prst="rect">
              <a:avLst/>
            </a:prstGeom>
            <a:noFill/>
            <a:ln w="9525">
              <a:noFill/>
              <a:miter lim="800000"/>
            </a:ln>
          </p:spPr>
          <p:txBody>
            <a:bodyPr>
              <a:spAutoFit/>
            </a:bodyPr>
            <a:lstStyle/>
            <a:p>
              <a:pPr algn="ctr">
                <a:spcBef>
                  <a:spcPct val="50000"/>
                </a:spcBef>
              </a:pPr>
              <a:r>
                <a:rPr lang="en-US" altLang="zh-CN" sz="2500" b="1" i="1">
                  <a:ea typeface="宋体" panose="02010600030101010101" pitchFamily="2" charset="-122"/>
                </a:rPr>
                <a:t>P</a:t>
              </a:r>
              <a:endParaRPr lang="en-US" altLang="zh-CN" sz="2500" b="1" i="1">
                <a:ea typeface="宋体" panose="02010600030101010101" pitchFamily="2" charset="-122"/>
              </a:endParaRPr>
            </a:p>
          </p:txBody>
        </p:sp>
      </p:grpSp>
      <p:grpSp>
        <p:nvGrpSpPr>
          <p:cNvPr id="30" name="Group 30"/>
          <p:cNvGrpSpPr/>
          <p:nvPr/>
        </p:nvGrpSpPr>
        <p:grpSpPr bwMode="auto">
          <a:xfrm>
            <a:off x="5875338" y="3598863"/>
            <a:ext cx="517525" cy="2070100"/>
            <a:chOff x="0" y="0"/>
            <a:chExt cx="326" cy="1304"/>
          </a:xfrm>
        </p:grpSpPr>
        <p:sp>
          <p:nvSpPr>
            <p:cNvPr id="31" name="Line 32"/>
            <p:cNvSpPr>
              <a:spLocks noChangeShapeType="1"/>
            </p:cNvSpPr>
            <p:nvPr/>
          </p:nvSpPr>
          <p:spPr bwMode="auto">
            <a:xfrm>
              <a:off x="164" y="43"/>
              <a:ext cx="0" cy="964"/>
            </a:xfrm>
            <a:prstGeom prst="line">
              <a:avLst/>
            </a:prstGeom>
            <a:noFill/>
            <a:ln w="9525">
              <a:solidFill>
                <a:srgbClr val="0070C0"/>
              </a:solidFill>
              <a:prstDash val="lgDash"/>
              <a:round/>
            </a:ln>
          </p:spPr>
          <p:txBody>
            <a:bodyPr/>
            <a:lstStyle/>
            <a:p>
              <a:endParaRPr lang="zh-CN" altLang="en-US"/>
            </a:p>
          </p:txBody>
        </p:sp>
        <p:sp>
          <p:nvSpPr>
            <p:cNvPr id="32" name="Oval 33"/>
            <p:cNvSpPr>
              <a:spLocks noChangeAspect="1" noChangeArrowheads="1"/>
            </p:cNvSpPr>
            <p:nvPr/>
          </p:nvSpPr>
          <p:spPr bwMode="auto">
            <a:xfrm>
              <a:off x="121" y="0"/>
              <a:ext cx="86" cy="85"/>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sp>
          <p:nvSpPr>
            <p:cNvPr id="33" name="Text Box 34"/>
            <p:cNvSpPr txBox="1">
              <a:spLocks noChangeArrowheads="1"/>
            </p:cNvSpPr>
            <p:nvPr/>
          </p:nvSpPr>
          <p:spPr bwMode="auto">
            <a:xfrm>
              <a:off x="0" y="1006"/>
              <a:ext cx="326" cy="298"/>
            </a:xfrm>
            <a:prstGeom prst="rect">
              <a:avLst/>
            </a:prstGeom>
            <a:noFill/>
            <a:ln w="9525">
              <a:noFill/>
              <a:miter lim="800000"/>
            </a:ln>
          </p:spPr>
          <p:txBody>
            <a:bodyPr>
              <a:spAutoFit/>
            </a:bodyPr>
            <a:lstStyle/>
            <a:p>
              <a:pPr algn="ct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9"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strips(upLeft)">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803775" y="2790825"/>
            <a:ext cx="1325563" cy="509588"/>
          </a:xfrm>
          <a:prstGeom prst="rect">
            <a:avLst/>
          </a:prstGeom>
          <a:solidFill>
            <a:srgbClr val="FFCC99"/>
          </a:solidFill>
          <a:ln w="9525">
            <a:noFill/>
            <a:miter lim="800000"/>
          </a:ln>
        </p:spPr>
        <p:txBody>
          <a:bodyPr wrap="none" anchor="ctr"/>
          <a:lstStyle/>
          <a:p>
            <a:endParaRPr lang="zh-CN" altLang="zh-CN">
              <a:ea typeface="宋体" panose="02010600030101010101" pitchFamily="2" charset="-122"/>
            </a:endParaRPr>
          </a:p>
        </p:txBody>
      </p:sp>
      <p:grpSp>
        <p:nvGrpSpPr>
          <p:cNvPr id="5" name="Group 5"/>
          <p:cNvGrpSpPr/>
          <p:nvPr/>
        </p:nvGrpSpPr>
        <p:grpSpPr bwMode="auto">
          <a:xfrm>
            <a:off x="4800600" y="2787650"/>
            <a:ext cx="1333500" cy="892175"/>
            <a:chOff x="0" y="0"/>
            <a:chExt cx="795" cy="646"/>
          </a:xfrm>
        </p:grpSpPr>
        <p:sp>
          <p:nvSpPr>
            <p:cNvPr id="6" name="Line 4"/>
            <p:cNvSpPr>
              <a:spLocks noChangeShapeType="1"/>
            </p:cNvSpPr>
            <p:nvPr/>
          </p:nvSpPr>
          <p:spPr bwMode="auto">
            <a:xfrm>
              <a:off x="0" y="0"/>
              <a:ext cx="795" cy="0"/>
            </a:xfrm>
            <a:prstGeom prst="line">
              <a:avLst/>
            </a:prstGeom>
            <a:noFill/>
            <a:ln w="9525">
              <a:solidFill>
                <a:srgbClr val="0070C0"/>
              </a:solidFill>
              <a:prstDash val="lgDash"/>
              <a:round/>
            </a:ln>
          </p:spPr>
          <p:txBody>
            <a:bodyPr/>
            <a:lstStyle/>
            <a:p>
              <a:endParaRPr lang="zh-CN" altLang="en-US"/>
            </a:p>
          </p:txBody>
        </p:sp>
        <p:sp>
          <p:nvSpPr>
            <p:cNvPr id="7" name="Line 5"/>
            <p:cNvSpPr>
              <a:spLocks noChangeShapeType="1"/>
            </p:cNvSpPr>
            <p:nvPr/>
          </p:nvSpPr>
          <p:spPr bwMode="auto">
            <a:xfrm>
              <a:off x="795" y="1"/>
              <a:ext cx="0" cy="645"/>
            </a:xfrm>
            <a:prstGeom prst="line">
              <a:avLst/>
            </a:prstGeom>
            <a:noFill/>
            <a:ln w="9525">
              <a:solidFill>
                <a:srgbClr val="0070C0"/>
              </a:solidFill>
              <a:prstDash val="lgDash"/>
              <a:round/>
            </a:ln>
          </p:spPr>
          <p:txBody>
            <a:bodyPr/>
            <a:lstStyle/>
            <a:p>
              <a:endParaRPr lang="zh-CN" altLang="en-US"/>
            </a:p>
          </p:txBody>
        </p:sp>
      </p:grpSp>
      <p:sp>
        <p:nvSpPr>
          <p:cNvPr id="8" name="Rectangle 6"/>
          <p:cNvSpPr txBox="1">
            <a:spLocks noChangeArrowheads="1"/>
          </p:cNvSpPr>
          <p:nvPr/>
        </p:nvSpPr>
        <p:spPr>
          <a:xfrm>
            <a:off x="298450" y="266700"/>
            <a:ext cx="8410575" cy="681038"/>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垄断者的利润</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9" name="Rectangle 7"/>
          <p:cNvSpPr txBox="1">
            <a:spLocks noChangeArrowheads="1"/>
          </p:cNvSpPr>
          <p:nvPr/>
        </p:nvSpPr>
        <p:spPr>
          <a:xfrm>
            <a:off x="357158" y="2571744"/>
            <a:ext cx="2889250" cy="2527300"/>
          </a:xfrm>
          <a:prstGeom prst="rect">
            <a:avLst/>
          </a:prstGeom>
        </p:spPr>
        <p:txBody>
          <a:bodyPr vert="horz">
            <a:normAutofit/>
          </a:bodyPr>
          <a:lstStyle/>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像竞争性企业一样，垄断者的利润</a:t>
            </a:r>
            <a:endParaRPr kumimoji="0" lang="zh-CN" sz="2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altLang="zh-CN" sz="2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altLang="zh-CN" sz="26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altLang="zh-CN" sz="2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altLang="zh-CN" sz="26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ATC</a:t>
            </a:r>
            <a:r>
              <a:rPr kumimoji="0" lang="zh-CN" altLang="zh-CN" sz="26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x </a:t>
            </a:r>
            <a:r>
              <a:rPr kumimoji="0" lang="zh-CN" altLang="zh-CN" sz="26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Q</a:t>
            </a:r>
            <a:endParaRPr kumimoji="0" lang="zh-CN" altLang="zh-CN" sz="26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grpSp>
        <p:nvGrpSpPr>
          <p:cNvPr id="10" name="Group 10"/>
          <p:cNvGrpSpPr/>
          <p:nvPr/>
        </p:nvGrpSpPr>
        <p:grpSpPr bwMode="auto">
          <a:xfrm>
            <a:off x="3429001" y="1465263"/>
            <a:ext cx="5357813" cy="4183062"/>
            <a:chOff x="147" y="0"/>
            <a:chExt cx="3375" cy="2635"/>
          </a:xfrm>
        </p:grpSpPr>
        <p:grpSp>
          <p:nvGrpSpPr>
            <p:cNvPr id="11" name="Group 11"/>
            <p:cNvGrpSpPr/>
            <p:nvPr/>
          </p:nvGrpSpPr>
          <p:grpSpPr bwMode="auto">
            <a:xfrm>
              <a:off x="1012" y="66"/>
              <a:ext cx="2510" cy="2296"/>
              <a:chOff x="0" y="0"/>
              <a:chExt cx="2510" cy="2505"/>
            </a:xfrm>
          </p:grpSpPr>
          <p:sp>
            <p:nvSpPr>
              <p:cNvPr id="14" name="Line 10"/>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5" name="Line 11"/>
              <p:cNvSpPr>
                <a:spLocks noChangeShapeType="1"/>
              </p:cNvSpPr>
              <p:nvPr/>
            </p:nvSpPr>
            <p:spPr bwMode="auto">
              <a:xfrm>
                <a:off x="0" y="2492"/>
                <a:ext cx="2510" cy="13"/>
              </a:xfrm>
              <a:prstGeom prst="line">
                <a:avLst/>
              </a:prstGeom>
              <a:noFill/>
              <a:ln w="9525">
                <a:solidFill>
                  <a:schemeClr val="tx1"/>
                </a:solidFill>
                <a:round/>
              </a:ln>
            </p:spPr>
            <p:txBody>
              <a:bodyPr/>
              <a:lstStyle/>
              <a:p>
                <a:endParaRPr lang="zh-CN" altLang="en-US"/>
              </a:p>
            </p:txBody>
          </p:sp>
        </p:grpSp>
        <p:sp>
          <p:nvSpPr>
            <p:cNvPr id="12" name="Text Box 12"/>
            <p:cNvSpPr txBox="1">
              <a:spLocks noChangeArrowheads="1"/>
            </p:cNvSpPr>
            <p:nvPr/>
          </p:nvSpPr>
          <p:spPr bwMode="auto">
            <a:xfrm>
              <a:off x="2653" y="2402"/>
              <a:ext cx="781" cy="233"/>
            </a:xfrm>
            <a:prstGeom prst="rect">
              <a:avLst/>
            </a:prstGeom>
            <a:noFill/>
            <a:ln w="9525">
              <a:noFill/>
              <a:miter lim="800000"/>
            </a:ln>
          </p:spPr>
          <p:txBody>
            <a:bodyPr lIns="0" tIns="0" rIns="0" bIns="0">
              <a:spAutoFit/>
            </a:bodyPr>
            <a:lstStyle/>
            <a:p>
              <a:pPr algn="r">
                <a:spcBef>
                  <a:spcPct val="50000"/>
                </a:spcBef>
              </a:pPr>
              <a:r>
                <a:rPr lang="zh-CN" sz="2400">
                  <a:ea typeface="宋体" panose="02010600030101010101" pitchFamily="2" charset="-122"/>
                </a:rPr>
                <a:t>产量</a:t>
              </a:r>
              <a:endParaRPr lang="zh-CN" sz="2400">
                <a:ea typeface="宋体" panose="02010600030101010101" pitchFamily="2" charset="-122"/>
              </a:endParaRPr>
            </a:p>
          </p:txBody>
        </p:sp>
        <p:sp>
          <p:nvSpPr>
            <p:cNvPr id="13" name="Text Box 13"/>
            <p:cNvSpPr txBox="1">
              <a:spLocks noChangeArrowheads="1"/>
            </p:cNvSpPr>
            <p:nvPr/>
          </p:nvSpPr>
          <p:spPr bwMode="auto">
            <a:xfrm>
              <a:off x="147" y="0"/>
              <a:ext cx="854" cy="523"/>
            </a:xfrm>
            <a:prstGeom prst="rect">
              <a:avLst/>
            </a:prstGeom>
            <a:noFill/>
            <a:ln w="9525">
              <a:noFill/>
              <a:miter lim="800000"/>
            </a:ln>
          </p:spPr>
          <p:txBody>
            <a:bodyPr wrap="square">
              <a:spAutoFit/>
            </a:bodyPr>
            <a:lstStyle/>
            <a:p>
              <a:pPr algn="ctr">
                <a:spcBef>
                  <a:spcPct val="50000"/>
                </a:spcBef>
              </a:pPr>
              <a:r>
                <a:rPr lang="zh-CN" sz="2400" dirty="0">
                  <a:ea typeface="宋体" panose="02010600030101010101" pitchFamily="2" charset="-122"/>
                </a:rPr>
                <a:t>成本与收益</a:t>
              </a:r>
              <a:endParaRPr lang="zh-CN" sz="2400" dirty="0">
                <a:ea typeface="宋体" panose="02010600030101010101" pitchFamily="2" charset="-122"/>
              </a:endParaRPr>
            </a:p>
          </p:txBody>
        </p:sp>
      </p:grpSp>
      <p:grpSp>
        <p:nvGrpSpPr>
          <p:cNvPr id="16" name="Group 16"/>
          <p:cNvGrpSpPr/>
          <p:nvPr/>
        </p:nvGrpSpPr>
        <p:grpSpPr bwMode="auto">
          <a:xfrm>
            <a:off x="4889500" y="1808163"/>
            <a:ext cx="3179763" cy="1516062"/>
            <a:chOff x="0" y="0"/>
            <a:chExt cx="2003" cy="955"/>
          </a:xfrm>
        </p:grpSpPr>
        <p:sp>
          <p:nvSpPr>
            <p:cNvPr id="17" name="Arc 15"/>
            <p:cNvSpPr/>
            <p:nvPr/>
          </p:nvSpPr>
          <p:spPr bwMode="auto">
            <a:xfrm flipH="1" flipV="1">
              <a:off x="0" y="0"/>
              <a:ext cx="1537" cy="955"/>
            </a:xfrm>
            <a:custGeom>
              <a:avLst/>
              <a:gdLst>
                <a:gd name="T0" fmla="*/ -1 w 31233"/>
                <a:gd name="T1" fmla="*/ 3618 h 21600"/>
                <a:gd name="T2" fmla="*/ 11968 w 31233"/>
                <a:gd name="T3" fmla="*/ 0 h 21600"/>
                <a:gd name="T4" fmla="*/ 31233 w 31233"/>
                <a:gd name="T5" fmla="*/ 11831 h 21600"/>
                <a:gd name="T6" fmla="*/ -1 w 31233"/>
                <a:gd name="T7" fmla="*/ 3618 h 21600"/>
                <a:gd name="T8" fmla="*/ 11968 w 31233"/>
                <a:gd name="T9" fmla="*/ 0 h 21600"/>
                <a:gd name="T10" fmla="*/ 31233 w 31233"/>
                <a:gd name="T11" fmla="*/ 11831 h 21600"/>
                <a:gd name="T12" fmla="*/ 11968 w 31233"/>
                <a:gd name="T13" fmla="*/ 21600 h 21600"/>
                <a:gd name="T14" fmla="*/ 0 60000 65536"/>
                <a:gd name="T15" fmla="*/ 0 60000 65536"/>
                <a:gd name="T16" fmla="*/ 0 60000 65536"/>
                <a:gd name="T17" fmla="*/ 0 60000 65536"/>
                <a:gd name="T18" fmla="*/ 0 60000 65536"/>
                <a:gd name="T19" fmla="*/ 0 60000 65536"/>
                <a:gd name="T20" fmla="*/ 0 60000 65536"/>
                <a:gd name="T21" fmla="*/ 0 w 31233"/>
                <a:gd name="T22" fmla="*/ 0 h 21600"/>
                <a:gd name="T23" fmla="*/ 31233 w 31233"/>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233" h="21600" fill="none" extrusionOk="0">
                  <a:moveTo>
                    <a:pt x="-1" y="3618"/>
                  </a:moveTo>
                  <a:cubicBezTo>
                    <a:pt x="3545" y="1259"/>
                    <a:pt x="7709" y="-1"/>
                    <a:pt x="11968" y="0"/>
                  </a:cubicBezTo>
                  <a:cubicBezTo>
                    <a:pt x="20105" y="0"/>
                    <a:pt x="27552" y="4573"/>
                    <a:pt x="31233" y="11831"/>
                  </a:cubicBezTo>
                </a:path>
                <a:path w="31233" h="21600" stroke="0" extrusionOk="0">
                  <a:moveTo>
                    <a:pt x="-1" y="3618"/>
                  </a:moveTo>
                  <a:cubicBezTo>
                    <a:pt x="3545" y="1259"/>
                    <a:pt x="7709" y="-1"/>
                    <a:pt x="11968" y="0"/>
                  </a:cubicBezTo>
                  <a:cubicBezTo>
                    <a:pt x="20105" y="0"/>
                    <a:pt x="27552" y="4573"/>
                    <a:pt x="31233" y="11831"/>
                  </a:cubicBezTo>
                  <a:lnTo>
                    <a:pt x="11968" y="21600"/>
                  </a:lnTo>
                  <a:close/>
                </a:path>
              </a:pathLst>
            </a:custGeom>
            <a:noFill/>
            <a:ln w="38100" cmpd="sng">
              <a:solidFill>
                <a:schemeClr val="accent2"/>
              </a:solidFill>
              <a:round/>
            </a:ln>
          </p:spPr>
          <p:txBody>
            <a:bodyPr wrap="none" anchor="ctr"/>
            <a:lstStyle/>
            <a:p>
              <a:endParaRPr lang="zh-CN" altLang="en-US"/>
            </a:p>
          </p:txBody>
        </p:sp>
        <p:sp>
          <p:nvSpPr>
            <p:cNvPr id="18" name="Text Box 16"/>
            <p:cNvSpPr txBox="1">
              <a:spLocks noChangeArrowheads="1"/>
            </p:cNvSpPr>
            <p:nvPr/>
          </p:nvSpPr>
          <p:spPr bwMode="auto">
            <a:xfrm>
              <a:off x="1538" y="638"/>
              <a:ext cx="465"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ATC</a:t>
              </a:r>
              <a:endParaRPr lang="en-US" altLang="zh-CN" sz="2400" i="1">
                <a:ea typeface="宋体" panose="02010600030101010101" pitchFamily="2" charset="-122"/>
              </a:endParaRPr>
            </a:p>
          </p:txBody>
        </p:sp>
      </p:grpSp>
      <p:grpSp>
        <p:nvGrpSpPr>
          <p:cNvPr id="19" name="Group 19"/>
          <p:cNvGrpSpPr/>
          <p:nvPr/>
        </p:nvGrpSpPr>
        <p:grpSpPr bwMode="auto">
          <a:xfrm>
            <a:off x="4799013" y="1906588"/>
            <a:ext cx="3595687" cy="2457450"/>
            <a:chOff x="0" y="0"/>
            <a:chExt cx="2265" cy="1548"/>
          </a:xfrm>
        </p:grpSpPr>
        <p:sp>
          <p:nvSpPr>
            <p:cNvPr id="20" name="Line 18"/>
            <p:cNvSpPr>
              <a:spLocks noChangeShapeType="1"/>
            </p:cNvSpPr>
            <p:nvPr/>
          </p:nvSpPr>
          <p:spPr bwMode="auto">
            <a:xfrm>
              <a:off x="0" y="0"/>
              <a:ext cx="2055" cy="1368"/>
            </a:xfrm>
            <a:prstGeom prst="line">
              <a:avLst/>
            </a:prstGeom>
            <a:noFill/>
            <a:ln w="38100">
              <a:solidFill>
                <a:schemeClr val="accent2"/>
              </a:solidFill>
              <a:round/>
            </a:ln>
          </p:spPr>
          <p:txBody>
            <a:bodyPr/>
            <a:lstStyle/>
            <a:p>
              <a:endParaRPr lang="zh-CN" altLang="en-US"/>
            </a:p>
          </p:txBody>
        </p:sp>
        <p:sp>
          <p:nvSpPr>
            <p:cNvPr id="21" name="Text Box 19"/>
            <p:cNvSpPr txBox="1">
              <a:spLocks noChangeArrowheads="1"/>
            </p:cNvSpPr>
            <p:nvPr/>
          </p:nvSpPr>
          <p:spPr bwMode="auto">
            <a:xfrm>
              <a:off x="1991" y="1318"/>
              <a:ext cx="2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D</a:t>
              </a:r>
              <a:endParaRPr lang="en-US" altLang="zh-CN" sz="2400" i="1">
                <a:ea typeface="宋体" panose="02010600030101010101" pitchFamily="2" charset="-122"/>
              </a:endParaRPr>
            </a:p>
          </p:txBody>
        </p:sp>
      </p:grpSp>
      <p:grpSp>
        <p:nvGrpSpPr>
          <p:cNvPr id="22" name="Group 22"/>
          <p:cNvGrpSpPr/>
          <p:nvPr/>
        </p:nvGrpSpPr>
        <p:grpSpPr bwMode="auto">
          <a:xfrm>
            <a:off x="4810125" y="1922463"/>
            <a:ext cx="2600325" cy="3024187"/>
            <a:chOff x="0" y="0"/>
            <a:chExt cx="1638" cy="1905"/>
          </a:xfrm>
        </p:grpSpPr>
        <p:sp>
          <p:nvSpPr>
            <p:cNvPr id="23" name="Line 21"/>
            <p:cNvSpPr>
              <a:spLocks noChangeShapeType="1"/>
            </p:cNvSpPr>
            <p:nvPr/>
          </p:nvSpPr>
          <p:spPr bwMode="auto">
            <a:xfrm>
              <a:off x="0" y="0"/>
              <a:ext cx="1299" cy="1704"/>
            </a:xfrm>
            <a:prstGeom prst="line">
              <a:avLst/>
            </a:prstGeom>
            <a:noFill/>
            <a:ln w="38100">
              <a:solidFill>
                <a:srgbClr val="CC0000"/>
              </a:solidFill>
              <a:round/>
            </a:ln>
          </p:spPr>
          <p:txBody>
            <a:bodyPr/>
            <a:lstStyle/>
            <a:p>
              <a:endParaRPr lang="zh-CN" altLang="en-US"/>
            </a:p>
          </p:txBody>
        </p:sp>
        <p:sp>
          <p:nvSpPr>
            <p:cNvPr id="24" name="Text Box 22"/>
            <p:cNvSpPr txBox="1">
              <a:spLocks noChangeArrowheads="1"/>
            </p:cNvSpPr>
            <p:nvPr/>
          </p:nvSpPr>
          <p:spPr bwMode="auto">
            <a:xfrm>
              <a:off x="1264" y="1675"/>
              <a:ext cx="3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MR</a:t>
              </a:r>
              <a:endParaRPr lang="en-US" altLang="zh-CN" sz="2400" i="1">
                <a:ea typeface="宋体" panose="02010600030101010101" pitchFamily="2" charset="-122"/>
              </a:endParaRPr>
            </a:p>
          </p:txBody>
        </p:sp>
      </p:grpSp>
      <p:grpSp>
        <p:nvGrpSpPr>
          <p:cNvPr id="25" name="Group 25"/>
          <p:cNvGrpSpPr/>
          <p:nvPr/>
        </p:nvGrpSpPr>
        <p:grpSpPr bwMode="auto">
          <a:xfrm>
            <a:off x="5114925" y="1865313"/>
            <a:ext cx="2722563" cy="3014662"/>
            <a:chOff x="0" y="0"/>
            <a:chExt cx="1715" cy="1899"/>
          </a:xfrm>
        </p:grpSpPr>
        <p:sp>
          <p:nvSpPr>
            <p:cNvPr id="26" name="Line 24"/>
            <p:cNvSpPr>
              <a:spLocks noChangeShapeType="1"/>
            </p:cNvSpPr>
            <p:nvPr/>
          </p:nvSpPr>
          <p:spPr bwMode="auto">
            <a:xfrm flipV="1">
              <a:off x="0" y="213"/>
              <a:ext cx="1409" cy="1686"/>
            </a:xfrm>
            <a:prstGeom prst="line">
              <a:avLst/>
            </a:prstGeom>
            <a:noFill/>
            <a:ln w="38100">
              <a:solidFill>
                <a:srgbClr val="CC0000"/>
              </a:solidFill>
              <a:round/>
            </a:ln>
          </p:spPr>
          <p:txBody>
            <a:bodyPr/>
            <a:lstStyle/>
            <a:p>
              <a:endParaRPr lang="zh-CN" altLang="en-US"/>
            </a:p>
          </p:txBody>
        </p:sp>
        <p:sp>
          <p:nvSpPr>
            <p:cNvPr id="27" name="Text Box 25"/>
            <p:cNvSpPr txBox="1">
              <a:spLocks noChangeArrowheads="1"/>
            </p:cNvSpPr>
            <p:nvPr/>
          </p:nvSpPr>
          <p:spPr bwMode="auto">
            <a:xfrm>
              <a:off x="1341" y="0"/>
              <a:ext cx="3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MC</a:t>
              </a:r>
              <a:endParaRPr lang="en-US" altLang="zh-CN" sz="2400" i="1">
                <a:ea typeface="宋体" panose="02010600030101010101" pitchFamily="2" charset="-122"/>
              </a:endParaRPr>
            </a:p>
          </p:txBody>
        </p:sp>
      </p:grpSp>
      <p:sp>
        <p:nvSpPr>
          <p:cNvPr id="28" name="Line 26"/>
          <p:cNvSpPr>
            <a:spLocks noChangeShapeType="1"/>
          </p:cNvSpPr>
          <p:nvPr/>
        </p:nvSpPr>
        <p:spPr bwMode="auto">
          <a:xfrm>
            <a:off x="6135688" y="3667125"/>
            <a:ext cx="0" cy="1530350"/>
          </a:xfrm>
          <a:prstGeom prst="line">
            <a:avLst/>
          </a:prstGeom>
          <a:noFill/>
          <a:ln w="9525">
            <a:solidFill>
              <a:srgbClr val="0070C0"/>
            </a:solidFill>
            <a:prstDash val="lgDash"/>
            <a:round/>
          </a:ln>
        </p:spPr>
        <p:txBody>
          <a:bodyPr/>
          <a:lstStyle/>
          <a:p>
            <a:endParaRPr lang="zh-CN" altLang="en-US"/>
          </a:p>
        </p:txBody>
      </p:sp>
      <p:sp>
        <p:nvSpPr>
          <p:cNvPr id="29" name="Oval 27"/>
          <p:cNvSpPr>
            <a:spLocks noChangeAspect="1" noChangeArrowheads="1"/>
          </p:cNvSpPr>
          <p:nvPr/>
        </p:nvSpPr>
        <p:spPr bwMode="auto">
          <a:xfrm>
            <a:off x="6067425" y="3598863"/>
            <a:ext cx="136525" cy="134937"/>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sp>
        <p:nvSpPr>
          <p:cNvPr id="30" name="Text Box 28"/>
          <p:cNvSpPr txBox="1">
            <a:spLocks noChangeArrowheads="1"/>
          </p:cNvSpPr>
          <p:nvPr/>
        </p:nvSpPr>
        <p:spPr bwMode="auto">
          <a:xfrm>
            <a:off x="5875338" y="5195888"/>
            <a:ext cx="517525" cy="473075"/>
          </a:xfrm>
          <a:prstGeom prst="rect">
            <a:avLst/>
          </a:prstGeom>
          <a:noFill/>
          <a:ln w="9525">
            <a:noFill/>
            <a:miter lim="800000"/>
          </a:ln>
        </p:spPr>
        <p:txBody>
          <a:bodyPr>
            <a:spAutoFit/>
          </a:bodyPr>
          <a:lstStyle/>
          <a:p>
            <a:pPr algn="ct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sp>
        <p:nvSpPr>
          <p:cNvPr id="31" name="Oval 29"/>
          <p:cNvSpPr>
            <a:spLocks noChangeAspect="1" noChangeArrowheads="1"/>
          </p:cNvSpPr>
          <p:nvPr/>
        </p:nvSpPr>
        <p:spPr bwMode="auto">
          <a:xfrm>
            <a:off x="6067425" y="2717800"/>
            <a:ext cx="136525" cy="134938"/>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sp>
        <p:nvSpPr>
          <p:cNvPr id="32" name="Rectangle 34"/>
          <p:cNvSpPr>
            <a:spLocks noChangeArrowheads="1"/>
          </p:cNvSpPr>
          <p:nvPr/>
        </p:nvSpPr>
        <p:spPr bwMode="auto">
          <a:xfrm>
            <a:off x="4362450" y="2549525"/>
            <a:ext cx="395288" cy="473075"/>
          </a:xfrm>
          <a:prstGeom prst="rect">
            <a:avLst/>
          </a:prstGeom>
          <a:noFill/>
          <a:ln w="9525">
            <a:noFill/>
            <a:miter lim="800000"/>
          </a:ln>
        </p:spPr>
        <p:txBody>
          <a:bodyPr wrap="none">
            <a:spAutoFit/>
          </a:bodyPr>
          <a:lstStyle/>
          <a:p>
            <a:r>
              <a:rPr lang="en-US" altLang="zh-CN" sz="2500" b="1" i="1">
                <a:ea typeface="宋体" panose="02010600030101010101" pitchFamily="2" charset="-122"/>
              </a:rPr>
              <a:t>P</a:t>
            </a:r>
            <a:endParaRPr lang="en-US" altLang="zh-CN" sz="2500" b="1" i="1">
              <a:ea typeface="宋体" panose="02010600030101010101" pitchFamily="2" charset="-122"/>
            </a:endParaRPr>
          </a:p>
        </p:txBody>
      </p:sp>
      <p:grpSp>
        <p:nvGrpSpPr>
          <p:cNvPr id="33" name="Group 33"/>
          <p:cNvGrpSpPr/>
          <p:nvPr/>
        </p:nvGrpSpPr>
        <p:grpSpPr bwMode="auto">
          <a:xfrm>
            <a:off x="3924300" y="3063875"/>
            <a:ext cx="2279650" cy="473075"/>
            <a:chOff x="0" y="0"/>
            <a:chExt cx="1436" cy="298"/>
          </a:xfrm>
        </p:grpSpPr>
        <p:grpSp>
          <p:nvGrpSpPr>
            <p:cNvPr id="34" name="Group 34"/>
            <p:cNvGrpSpPr/>
            <p:nvPr/>
          </p:nvGrpSpPr>
          <p:grpSpPr bwMode="auto">
            <a:xfrm>
              <a:off x="552" y="106"/>
              <a:ext cx="884" cy="85"/>
              <a:chOff x="0" y="0"/>
              <a:chExt cx="884" cy="85"/>
            </a:xfrm>
          </p:grpSpPr>
          <p:sp>
            <p:nvSpPr>
              <p:cNvPr id="36" name="Line 31"/>
              <p:cNvSpPr>
                <a:spLocks noChangeShapeType="1"/>
              </p:cNvSpPr>
              <p:nvPr/>
            </p:nvSpPr>
            <p:spPr bwMode="auto">
              <a:xfrm>
                <a:off x="0" y="44"/>
                <a:ext cx="840" cy="0"/>
              </a:xfrm>
              <a:prstGeom prst="line">
                <a:avLst/>
              </a:prstGeom>
              <a:noFill/>
              <a:ln w="9525">
                <a:solidFill>
                  <a:srgbClr val="7030A0"/>
                </a:solidFill>
                <a:prstDash val="lgDash"/>
                <a:round/>
              </a:ln>
            </p:spPr>
            <p:txBody>
              <a:bodyPr/>
              <a:lstStyle/>
              <a:p>
                <a:endParaRPr lang="zh-CN" altLang="en-US"/>
              </a:p>
            </p:txBody>
          </p:sp>
          <p:sp>
            <p:nvSpPr>
              <p:cNvPr id="37" name="Oval 32"/>
              <p:cNvSpPr>
                <a:spLocks noChangeAspect="1" noChangeArrowheads="1"/>
              </p:cNvSpPr>
              <p:nvPr/>
            </p:nvSpPr>
            <p:spPr bwMode="auto">
              <a:xfrm>
                <a:off x="798" y="0"/>
                <a:ext cx="86" cy="85"/>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grpSp>
        <p:sp>
          <p:nvSpPr>
            <p:cNvPr id="35" name="Rectangle 35"/>
            <p:cNvSpPr>
              <a:spLocks noChangeArrowheads="1"/>
            </p:cNvSpPr>
            <p:nvPr/>
          </p:nvSpPr>
          <p:spPr bwMode="auto">
            <a:xfrm>
              <a:off x="0" y="0"/>
              <a:ext cx="537" cy="298"/>
            </a:xfrm>
            <a:prstGeom prst="rect">
              <a:avLst/>
            </a:prstGeom>
            <a:noFill/>
            <a:ln w="9525">
              <a:noFill/>
              <a:miter lim="800000"/>
            </a:ln>
          </p:spPr>
          <p:txBody>
            <a:bodyPr>
              <a:spAutoFit/>
            </a:bodyPr>
            <a:lstStyle/>
            <a:p>
              <a:r>
                <a:rPr lang="en-US" altLang="zh-CN" sz="2500" b="1" i="1">
                  <a:ea typeface="宋体" panose="02010600030101010101" pitchFamily="2" charset="-122"/>
                </a:rPr>
                <a:t>ATC</a:t>
              </a:r>
              <a:endParaRPr lang="en-US" altLang="zh-CN" sz="2500" b="1" i="1">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left)">
                                      <p:cBhvr>
                                        <p:cTn id="17" dur="500"/>
                                        <p:tgtEl>
                                          <p:spTgt spid="9">
                                            <p:txEl>
                                              <p:pRg st="1" end="1"/>
                                            </p:txEl>
                                          </p:spTgt>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9" grpId="0" bldLvl="5" autoUpdateAnimBg="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垄断者没有供给曲线</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57200" y="949325"/>
            <a:ext cx="8229600" cy="5400675"/>
          </a:xfrm>
          <a:prstGeom prst="rect">
            <a:avLst/>
          </a:prstGeom>
        </p:spPr>
        <p:txBody>
          <a:bodyPr vert="horz">
            <a:normAutofit/>
          </a:bodyPr>
          <a:lstStyle/>
          <a:p>
            <a:pPr marL="0" marR="0" lvl="0" indent="0" algn="l" defTabSz="914400" rtl="0" eaLnBrk="1" fontAlgn="auto" latinLnBrk="0" hangingPunct="1">
              <a:lnSpc>
                <a:spcPct val="130000"/>
              </a:lnSpc>
              <a:spcBef>
                <a:spcPct val="20000"/>
              </a:spcBef>
              <a:spcAft>
                <a:spcPts val="0"/>
              </a:spcAft>
              <a:buClr>
                <a:schemeClr val="accent1"/>
              </a:buClr>
              <a:buSzPct val="68000"/>
              <a:buFont typeface="Wingdings" panose="05000000000000000000" pitchFamily="2" charset="2"/>
              <a:buNone/>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一个竞争性企业 </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403225" marR="0" lvl="1" indent="-228600" algn="l" defTabSz="914400" rtl="0" eaLnBrk="1" fontAlgn="auto" latinLnBrk="0" hangingPunct="1">
              <a:lnSpc>
                <a:spcPct val="130000"/>
              </a:lnSpc>
              <a:spcBef>
                <a:spcPts val="325"/>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把价格作为给定</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403225" marR="0" lvl="1" indent="-228600" algn="l" defTabSz="914400" rtl="0" eaLnBrk="1" fontAlgn="auto" latinLnBrk="0" hangingPunct="1">
              <a:lnSpc>
                <a:spcPct val="130000"/>
              </a:lnSpc>
              <a:spcBef>
                <a:spcPts val="325"/>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有一条供给曲线，</a:t>
            </a: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可</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表示出</a:t>
            </a: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其</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产量如何取决于价格</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30000"/>
              </a:lnSpc>
              <a:spcBef>
                <a:spcPct val="55000"/>
              </a:spcBef>
              <a:spcAft>
                <a:spcPts val="0"/>
              </a:spcAft>
              <a:buClr>
                <a:schemeClr val="accent1"/>
              </a:buClr>
              <a:buSzPct val="68000"/>
              <a:buFont typeface="Wingdings" panose="05000000000000000000" pitchFamily="2" charset="2"/>
              <a:buNone/>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一个垄断企业</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403225" marR="0" lvl="1" indent="-228600" algn="l" defTabSz="914400" rtl="0" eaLnBrk="1" fontAlgn="auto" latinLnBrk="0" hangingPunct="1">
              <a:lnSpc>
                <a:spcPct val="130000"/>
              </a:lnSpc>
              <a:spcBef>
                <a:spcPts val="325"/>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是一个“价格制定者”，而不是“价格接受者”</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403225" marR="0" lvl="1" indent="-228600" algn="l" defTabSz="914400" rtl="0" eaLnBrk="1" fontAlgn="auto" latinLnBrk="0" hangingPunct="1">
              <a:lnSpc>
                <a:spcPct val="130000"/>
              </a:lnSpc>
              <a:spcBef>
                <a:spcPts val="325"/>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产量并不取决于价格，而是产量与价格由</a:t>
            </a:r>
            <a:r>
              <a:rPr kumimoji="0" lang="zh-CN" altLang="zh-CN" sz="23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r>
              <a:rPr kumimoji="0" lang="zh-CN" altLang="en-US" sz="23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altLang="zh-CN" sz="23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MR</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与需求曲线共同决定</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30000"/>
              </a:lnSpc>
              <a:spcBef>
                <a:spcPct val="55000"/>
              </a:spcBef>
              <a:spcAft>
                <a:spcPts val="0"/>
              </a:spcAft>
              <a:buClr>
                <a:schemeClr val="accent1"/>
              </a:buClr>
              <a:buSzPct val="68000"/>
              <a:buFont typeface="Wingdings" panose="05000000000000000000" pitchFamily="2" charset="2"/>
              <a:buNone/>
              <a:defRPr/>
            </a:pPr>
            <a:r>
              <a:rPr kumimoji="0" lang="en-US" altLang="zh-CN" sz="2700" b="1" i="0" u="none" strike="noStrike" kern="1200" cap="none" spc="0" normalizeH="0" baseline="0" noProof="0" dirty="0" smtClean="0">
                <a:ln>
                  <a:noFill/>
                </a:ln>
                <a:solidFill>
                  <a:srgbClr val="0070C0"/>
                </a:solidFill>
                <a:effectLst/>
                <a:uLnTx/>
                <a:uFillTx/>
                <a:latin typeface="+mn-lt"/>
                <a:ea typeface="宋体" panose="02010600030101010101" pitchFamily="2" charset="-122"/>
                <a:cs typeface="+mn-cs"/>
              </a:rPr>
              <a:t>    </a:t>
            </a:r>
            <a:r>
              <a:rPr kumimoji="0" lang="zh-CN" sz="2700" b="1" i="0" u="none" strike="noStrike" kern="1200" cap="none" spc="0" normalizeH="0" baseline="0" noProof="0" dirty="0" smtClean="0">
                <a:ln>
                  <a:noFill/>
                </a:ln>
                <a:solidFill>
                  <a:srgbClr val="0070C0"/>
                </a:solidFill>
                <a:effectLst/>
                <a:uLnTx/>
                <a:uFillTx/>
                <a:latin typeface="+mn-lt"/>
                <a:ea typeface="宋体" panose="02010600030101010101" pitchFamily="2" charset="-122"/>
                <a:cs typeface="+mn-cs"/>
              </a:rPr>
              <a:t>因此，垄断者没有</a:t>
            </a:r>
            <a:r>
              <a:rPr kumimoji="0" lang="zh-CN" sz="2700" b="1" i="0" u="none" strike="noStrike" kern="1200" cap="none" spc="0" normalizeH="0" baseline="0" noProof="0" dirty="0" smtClean="0">
                <a:ln>
                  <a:noFill/>
                </a:ln>
                <a:solidFill>
                  <a:srgbClr val="7030A0"/>
                </a:solidFill>
                <a:effectLst/>
                <a:uLnTx/>
                <a:uFillTx/>
                <a:latin typeface="+mn-lt"/>
                <a:ea typeface="宋体" panose="02010600030101010101" pitchFamily="2" charset="-122"/>
                <a:cs typeface="+mn-cs"/>
              </a:rPr>
              <a:t>（有规律的）</a:t>
            </a:r>
            <a:r>
              <a:rPr kumimoji="0" lang="zh-CN" sz="2700" b="1" i="0" u="none" strike="noStrike" kern="1200" cap="none" spc="0" normalizeH="0" baseline="0" noProof="0" dirty="0" smtClean="0">
                <a:ln>
                  <a:noFill/>
                </a:ln>
                <a:solidFill>
                  <a:srgbClr val="0070C0"/>
                </a:solidFill>
                <a:effectLst/>
                <a:uLnTx/>
                <a:uFillTx/>
                <a:latin typeface="+mn-lt"/>
                <a:ea typeface="宋体" panose="02010600030101010101" pitchFamily="2" charset="-122"/>
                <a:cs typeface="+mn-cs"/>
              </a:rPr>
              <a:t>供给曲线</a:t>
            </a:r>
            <a:endParaRPr kumimoji="0" lang="zh-CN" sz="2700" b="1" i="0" u="none" strike="noStrike" kern="1200" cap="none" spc="0" normalizeH="0" baseline="0" noProof="0" dirty="0" smtClean="0">
              <a:ln>
                <a:noFill/>
              </a:ln>
              <a:solidFill>
                <a:srgbClr val="0070C0"/>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案例研究：垄断与非专利药品</a:t>
            </a:r>
            <a:endPar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214282" y="1571612"/>
            <a:ext cx="3143272" cy="4398976"/>
          </a:xfrm>
          <a:prstGeom prst="rect">
            <a:avLst/>
          </a:prstGeom>
        </p:spPr>
        <p:txBody>
          <a:bodyPr vert="horz">
            <a:normAutofit/>
          </a:bodyPr>
          <a:lstStyle/>
          <a:p>
            <a:pPr marL="0" marR="0" lvl="0" indent="0"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新药的专利权给了卖者一个短期的垄断</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当专利过期时，市场变成竞争性市场，出现非专利药品</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grpSp>
        <p:nvGrpSpPr>
          <p:cNvPr id="6" name="Group 6"/>
          <p:cNvGrpSpPr/>
          <p:nvPr/>
        </p:nvGrpSpPr>
        <p:grpSpPr bwMode="auto">
          <a:xfrm>
            <a:off x="4119563" y="3421063"/>
            <a:ext cx="4062412" cy="473075"/>
            <a:chOff x="0" y="0"/>
            <a:chExt cx="2559" cy="298"/>
          </a:xfrm>
        </p:grpSpPr>
        <p:sp>
          <p:nvSpPr>
            <p:cNvPr id="7" name="Line 40"/>
            <p:cNvSpPr>
              <a:spLocks noChangeShapeType="1"/>
            </p:cNvSpPr>
            <p:nvPr/>
          </p:nvSpPr>
          <p:spPr bwMode="auto">
            <a:xfrm>
              <a:off x="427" y="150"/>
              <a:ext cx="2132" cy="0"/>
            </a:xfrm>
            <a:prstGeom prst="line">
              <a:avLst/>
            </a:prstGeom>
            <a:noFill/>
            <a:ln w="38100">
              <a:solidFill>
                <a:srgbClr val="CC0000"/>
              </a:solidFill>
              <a:round/>
            </a:ln>
          </p:spPr>
          <p:txBody>
            <a:bodyPr/>
            <a:lstStyle/>
            <a:p>
              <a:endParaRPr lang="zh-CN" altLang="en-US"/>
            </a:p>
          </p:txBody>
        </p:sp>
        <p:sp>
          <p:nvSpPr>
            <p:cNvPr id="8" name="Rectangle 15"/>
            <p:cNvSpPr>
              <a:spLocks noChangeArrowheads="1"/>
            </p:cNvSpPr>
            <p:nvPr/>
          </p:nvSpPr>
          <p:spPr bwMode="auto">
            <a:xfrm>
              <a:off x="0" y="0"/>
              <a:ext cx="429" cy="298"/>
            </a:xfrm>
            <a:prstGeom prst="rect">
              <a:avLst/>
            </a:prstGeom>
            <a:noFill/>
            <a:ln w="9525">
              <a:noFill/>
              <a:miter lim="800000"/>
            </a:ln>
          </p:spPr>
          <p:txBody>
            <a:bodyPr>
              <a:spAutoFit/>
            </a:bodyPr>
            <a:lstStyle/>
            <a:p>
              <a:r>
                <a:rPr lang="en-US" altLang="zh-CN" sz="2500" i="1">
                  <a:ea typeface="宋体" panose="02010600030101010101" pitchFamily="2" charset="-122"/>
                </a:rPr>
                <a:t>MC</a:t>
              </a:r>
              <a:endParaRPr lang="en-US" altLang="zh-CN" sz="2500" i="1">
                <a:ea typeface="宋体" panose="02010600030101010101" pitchFamily="2" charset="-122"/>
              </a:endParaRPr>
            </a:p>
          </p:txBody>
        </p:sp>
      </p:grpSp>
      <p:grpSp>
        <p:nvGrpSpPr>
          <p:cNvPr id="9" name="Group 9"/>
          <p:cNvGrpSpPr/>
          <p:nvPr/>
        </p:nvGrpSpPr>
        <p:grpSpPr bwMode="auto">
          <a:xfrm>
            <a:off x="3195638" y="1477963"/>
            <a:ext cx="5948363" cy="4178300"/>
            <a:chOff x="0" y="0"/>
            <a:chExt cx="3747" cy="2632"/>
          </a:xfrm>
        </p:grpSpPr>
        <p:grpSp>
          <p:nvGrpSpPr>
            <p:cNvPr id="10" name="Group 10"/>
            <p:cNvGrpSpPr/>
            <p:nvPr/>
          </p:nvGrpSpPr>
          <p:grpSpPr bwMode="auto">
            <a:xfrm>
              <a:off x="1012" y="66"/>
              <a:ext cx="2735" cy="2288"/>
              <a:chOff x="0" y="0"/>
              <a:chExt cx="2735" cy="2496"/>
            </a:xfrm>
          </p:grpSpPr>
          <p:sp>
            <p:nvSpPr>
              <p:cNvPr id="13" name="Line 18"/>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4" name="Line 19"/>
              <p:cNvSpPr>
                <a:spLocks noChangeShapeType="1"/>
              </p:cNvSpPr>
              <p:nvPr/>
            </p:nvSpPr>
            <p:spPr bwMode="auto">
              <a:xfrm>
                <a:off x="0" y="2492"/>
                <a:ext cx="2735" cy="4"/>
              </a:xfrm>
              <a:prstGeom prst="line">
                <a:avLst/>
              </a:prstGeom>
              <a:noFill/>
              <a:ln w="9525">
                <a:solidFill>
                  <a:schemeClr val="tx1"/>
                </a:solidFill>
                <a:round/>
              </a:ln>
            </p:spPr>
            <p:txBody>
              <a:bodyPr/>
              <a:lstStyle/>
              <a:p>
                <a:endParaRPr lang="zh-CN" altLang="en-US"/>
              </a:p>
            </p:txBody>
          </p:sp>
        </p:grpSp>
        <p:sp>
          <p:nvSpPr>
            <p:cNvPr id="11" name="Text Box 20"/>
            <p:cNvSpPr txBox="1">
              <a:spLocks noChangeArrowheads="1"/>
            </p:cNvSpPr>
            <p:nvPr/>
          </p:nvSpPr>
          <p:spPr bwMode="auto">
            <a:xfrm>
              <a:off x="2653" y="2402"/>
              <a:ext cx="781" cy="230"/>
            </a:xfrm>
            <a:prstGeom prst="rect">
              <a:avLst/>
            </a:prstGeom>
            <a:noFill/>
            <a:ln w="9525">
              <a:noFill/>
              <a:miter lim="800000"/>
            </a:ln>
          </p:spPr>
          <p:txBody>
            <a:bodyPr lIns="0" tIns="0" rIns="0" bIns="0">
              <a:spAutoFit/>
            </a:bodyPr>
            <a:lstStyle/>
            <a:p>
              <a:pPr algn="r">
                <a:spcBef>
                  <a:spcPct val="50000"/>
                </a:spcBef>
              </a:pPr>
              <a:r>
                <a:rPr lang="zh-CN" sz="2400">
                  <a:ea typeface="宋体" panose="02010600030101010101" pitchFamily="2" charset="-122"/>
                </a:rPr>
                <a:t>数量</a:t>
              </a:r>
              <a:endParaRPr lang="zh-CN" sz="2400">
                <a:ea typeface="宋体" panose="02010600030101010101" pitchFamily="2" charset="-122"/>
              </a:endParaRPr>
            </a:p>
          </p:txBody>
        </p:sp>
        <p:sp>
          <p:nvSpPr>
            <p:cNvPr id="12" name="Text Box 21"/>
            <p:cNvSpPr txBox="1">
              <a:spLocks noChangeArrowheads="1"/>
            </p:cNvSpPr>
            <p:nvPr/>
          </p:nvSpPr>
          <p:spPr bwMode="auto">
            <a:xfrm>
              <a:off x="0" y="0"/>
              <a:ext cx="1001" cy="288"/>
            </a:xfrm>
            <a:prstGeom prst="rect">
              <a:avLst/>
            </a:prstGeom>
            <a:noFill/>
            <a:ln w="9525">
              <a:noFill/>
              <a:miter lim="800000"/>
            </a:ln>
          </p:spPr>
          <p:txBody>
            <a:bodyPr>
              <a:spAutoFit/>
            </a:bodyPr>
            <a:lstStyle/>
            <a:p>
              <a:pPr algn="r">
                <a:spcBef>
                  <a:spcPct val="50000"/>
                </a:spcBef>
              </a:pPr>
              <a:r>
                <a:rPr lang="zh-CN" sz="2400">
                  <a:ea typeface="宋体" panose="02010600030101010101" pitchFamily="2" charset="-122"/>
                </a:rPr>
                <a:t>价格</a:t>
              </a:r>
              <a:endParaRPr lang="zh-CN" sz="2400">
                <a:ea typeface="宋体" panose="02010600030101010101" pitchFamily="2" charset="-122"/>
              </a:endParaRPr>
            </a:p>
          </p:txBody>
        </p:sp>
      </p:grpSp>
      <p:grpSp>
        <p:nvGrpSpPr>
          <p:cNvPr id="15" name="Group 15"/>
          <p:cNvGrpSpPr/>
          <p:nvPr/>
        </p:nvGrpSpPr>
        <p:grpSpPr bwMode="auto">
          <a:xfrm>
            <a:off x="4799013" y="1906588"/>
            <a:ext cx="3595687" cy="2457450"/>
            <a:chOff x="0" y="0"/>
            <a:chExt cx="2265" cy="1548"/>
          </a:xfrm>
        </p:grpSpPr>
        <p:sp>
          <p:nvSpPr>
            <p:cNvPr id="16" name="Line 23"/>
            <p:cNvSpPr>
              <a:spLocks noChangeShapeType="1"/>
            </p:cNvSpPr>
            <p:nvPr/>
          </p:nvSpPr>
          <p:spPr bwMode="auto">
            <a:xfrm>
              <a:off x="0" y="0"/>
              <a:ext cx="2055" cy="1368"/>
            </a:xfrm>
            <a:prstGeom prst="line">
              <a:avLst/>
            </a:prstGeom>
            <a:noFill/>
            <a:ln w="38100">
              <a:solidFill>
                <a:schemeClr val="accent2"/>
              </a:solidFill>
              <a:round/>
            </a:ln>
          </p:spPr>
          <p:txBody>
            <a:bodyPr/>
            <a:lstStyle/>
            <a:p>
              <a:endParaRPr lang="zh-CN" altLang="en-US"/>
            </a:p>
          </p:txBody>
        </p:sp>
        <p:sp>
          <p:nvSpPr>
            <p:cNvPr id="17" name="Text Box 24"/>
            <p:cNvSpPr txBox="1">
              <a:spLocks noChangeArrowheads="1"/>
            </p:cNvSpPr>
            <p:nvPr/>
          </p:nvSpPr>
          <p:spPr bwMode="auto">
            <a:xfrm>
              <a:off x="1991" y="1318"/>
              <a:ext cx="2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D</a:t>
              </a:r>
              <a:endParaRPr lang="en-US" altLang="zh-CN" sz="2400" i="1">
                <a:ea typeface="宋体" panose="02010600030101010101" pitchFamily="2" charset="-122"/>
              </a:endParaRPr>
            </a:p>
          </p:txBody>
        </p:sp>
      </p:grpSp>
      <p:grpSp>
        <p:nvGrpSpPr>
          <p:cNvPr id="18" name="Group 18"/>
          <p:cNvGrpSpPr/>
          <p:nvPr/>
        </p:nvGrpSpPr>
        <p:grpSpPr bwMode="auto">
          <a:xfrm>
            <a:off x="4810125" y="1922463"/>
            <a:ext cx="2600325" cy="3024187"/>
            <a:chOff x="0" y="0"/>
            <a:chExt cx="1638" cy="1905"/>
          </a:xfrm>
        </p:grpSpPr>
        <p:sp>
          <p:nvSpPr>
            <p:cNvPr id="19" name="Line 26"/>
            <p:cNvSpPr>
              <a:spLocks noChangeShapeType="1"/>
            </p:cNvSpPr>
            <p:nvPr/>
          </p:nvSpPr>
          <p:spPr bwMode="auto">
            <a:xfrm>
              <a:off x="0" y="0"/>
              <a:ext cx="1299" cy="1704"/>
            </a:xfrm>
            <a:prstGeom prst="line">
              <a:avLst/>
            </a:prstGeom>
            <a:noFill/>
            <a:ln w="38100">
              <a:solidFill>
                <a:srgbClr val="CC0000"/>
              </a:solidFill>
              <a:round/>
            </a:ln>
          </p:spPr>
          <p:txBody>
            <a:bodyPr/>
            <a:lstStyle/>
            <a:p>
              <a:endParaRPr lang="zh-CN" altLang="en-US"/>
            </a:p>
          </p:txBody>
        </p:sp>
        <p:sp>
          <p:nvSpPr>
            <p:cNvPr id="20" name="Text Box 27"/>
            <p:cNvSpPr txBox="1">
              <a:spLocks noChangeArrowheads="1"/>
            </p:cNvSpPr>
            <p:nvPr/>
          </p:nvSpPr>
          <p:spPr bwMode="auto">
            <a:xfrm>
              <a:off x="1264" y="1675"/>
              <a:ext cx="3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MR</a:t>
              </a:r>
              <a:endParaRPr lang="en-US" altLang="zh-CN" sz="2400" i="1">
                <a:ea typeface="宋体" panose="02010600030101010101" pitchFamily="2" charset="-122"/>
              </a:endParaRPr>
            </a:p>
          </p:txBody>
        </p:sp>
      </p:grpSp>
      <p:grpSp>
        <p:nvGrpSpPr>
          <p:cNvPr id="21" name="Group 21"/>
          <p:cNvGrpSpPr/>
          <p:nvPr/>
        </p:nvGrpSpPr>
        <p:grpSpPr bwMode="auto">
          <a:xfrm>
            <a:off x="4206875" y="2549525"/>
            <a:ext cx="2216150" cy="3087688"/>
            <a:chOff x="0" y="0"/>
            <a:chExt cx="1396" cy="1945"/>
          </a:xfrm>
        </p:grpSpPr>
        <p:sp>
          <p:nvSpPr>
            <p:cNvPr id="22" name="Line 13"/>
            <p:cNvSpPr>
              <a:spLocks noChangeShapeType="1"/>
            </p:cNvSpPr>
            <p:nvPr/>
          </p:nvSpPr>
          <p:spPr bwMode="auto">
            <a:xfrm>
              <a:off x="374" y="150"/>
              <a:ext cx="840" cy="0"/>
            </a:xfrm>
            <a:prstGeom prst="line">
              <a:avLst/>
            </a:prstGeom>
            <a:noFill/>
            <a:ln w="9525">
              <a:solidFill>
                <a:srgbClr val="7030A0"/>
              </a:solidFill>
              <a:prstDash val="lgDash"/>
              <a:round/>
            </a:ln>
          </p:spPr>
          <p:txBody>
            <a:bodyPr/>
            <a:lstStyle/>
            <a:p>
              <a:endParaRPr lang="zh-CN" altLang="en-US"/>
            </a:p>
          </p:txBody>
        </p:sp>
        <p:sp>
          <p:nvSpPr>
            <p:cNvPr id="23" name="Rectangle 14"/>
            <p:cNvSpPr>
              <a:spLocks noChangeArrowheads="1"/>
            </p:cNvSpPr>
            <p:nvPr/>
          </p:nvSpPr>
          <p:spPr bwMode="auto">
            <a:xfrm>
              <a:off x="0" y="0"/>
              <a:ext cx="368" cy="298"/>
            </a:xfrm>
            <a:prstGeom prst="rect">
              <a:avLst/>
            </a:prstGeom>
            <a:noFill/>
            <a:ln w="9525">
              <a:noFill/>
              <a:miter lim="800000"/>
            </a:ln>
          </p:spPr>
          <p:txBody>
            <a:bodyPr>
              <a:spAutoFit/>
            </a:bodyPr>
            <a:lstStyle/>
            <a:p>
              <a:pPr algn="r"/>
              <a:r>
                <a:rPr lang="en-US" altLang="zh-CN" sz="2500" b="1" i="1">
                  <a:ea typeface="宋体" panose="02010600030101010101" pitchFamily="2" charset="-122"/>
                </a:rPr>
                <a:t>P</a:t>
              </a:r>
              <a:r>
                <a:rPr lang="en-US" altLang="zh-CN" sz="2500" b="1" baseline="-25000">
                  <a:ea typeface="宋体" panose="02010600030101010101" pitchFamily="2" charset="-122"/>
                </a:rPr>
                <a:t>M</a:t>
              </a:r>
              <a:endParaRPr lang="en-US" altLang="zh-CN" sz="2500" b="1" baseline="-25000">
                <a:ea typeface="宋体" panose="02010600030101010101" pitchFamily="2" charset="-122"/>
              </a:endParaRPr>
            </a:p>
          </p:txBody>
        </p:sp>
        <p:sp>
          <p:nvSpPr>
            <p:cNvPr id="24" name="Line 32"/>
            <p:cNvSpPr>
              <a:spLocks noChangeShapeType="1"/>
            </p:cNvSpPr>
            <p:nvPr/>
          </p:nvSpPr>
          <p:spPr bwMode="auto">
            <a:xfrm>
              <a:off x="1214" y="152"/>
              <a:ext cx="0" cy="1511"/>
            </a:xfrm>
            <a:prstGeom prst="line">
              <a:avLst/>
            </a:prstGeom>
            <a:noFill/>
            <a:ln w="9525">
              <a:solidFill>
                <a:srgbClr val="7030A0"/>
              </a:solidFill>
              <a:prstDash val="lgDash"/>
              <a:round/>
            </a:ln>
          </p:spPr>
          <p:txBody>
            <a:bodyPr/>
            <a:lstStyle/>
            <a:p>
              <a:endParaRPr lang="zh-CN" altLang="en-US"/>
            </a:p>
          </p:txBody>
        </p:sp>
        <p:sp>
          <p:nvSpPr>
            <p:cNvPr id="25" name="Oval 33"/>
            <p:cNvSpPr>
              <a:spLocks noChangeAspect="1" noChangeArrowheads="1"/>
            </p:cNvSpPr>
            <p:nvPr/>
          </p:nvSpPr>
          <p:spPr bwMode="auto">
            <a:xfrm>
              <a:off x="1172" y="661"/>
              <a:ext cx="86" cy="85"/>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sp>
          <p:nvSpPr>
            <p:cNvPr id="26" name="Text Box 34"/>
            <p:cNvSpPr txBox="1">
              <a:spLocks noChangeArrowheads="1"/>
            </p:cNvSpPr>
            <p:nvPr/>
          </p:nvSpPr>
          <p:spPr bwMode="auto">
            <a:xfrm>
              <a:off x="1088" y="1676"/>
              <a:ext cx="308" cy="269"/>
            </a:xfrm>
            <a:prstGeom prst="rect">
              <a:avLst/>
            </a:prstGeom>
            <a:noFill/>
            <a:ln w="9525">
              <a:noFill/>
              <a:miter lim="800000"/>
            </a:ln>
          </p:spPr>
          <p:txBody>
            <a:bodyPr lIns="0" tIns="0" rIns="0">
              <a:spAutoFit/>
            </a:bodyPr>
            <a:lstStyle/>
            <a:p>
              <a:pPr algn="ctr">
                <a:spcBef>
                  <a:spcPct val="50000"/>
                </a:spcBef>
              </a:pPr>
              <a:r>
                <a:rPr lang="en-US" altLang="zh-CN" sz="2500" b="1" i="1">
                  <a:ea typeface="宋体" panose="02010600030101010101" pitchFamily="2" charset="-122"/>
                </a:rPr>
                <a:t>Q</a:t>
              </a:r>
              <a:r>
                <a:rPr lang="en-US" altLang="zh-CN" sz="2500" b="1" baseline="-25000">
                  <a:ea typeface="宋体" panose="02010600030101010101" pitchFamily="2" charset="-122"/>
                </a:rPr>
                <a:t>M</a:t>
              </a:r>
              <a:endParaRPr lang="en-US" altLang="zh-CN" sz="2500" b="1" baseline="-25000">
                <a:ea typeface="宋体" panose="02010600030101010101" pitchFamily="2" charset="-122"/>
              </a:endParaRPr>
            </a:p>
          </p:txBody>
        </p:sp>
        <p:sp>
          <p:nvSpPr>
            <p:cNvPr id="27" name="Oval 35"/>
            <p:cNvSpPr>
              <a:spLocks noChangeAspect="1" noChangeArrowheads="1"/>
            </p:cNvSpPr>
            <p:nvPr/>
          </p:nvSpPr>
          <p:spPr bwMode="auto">
            <a:xfrm>
              <a:off x="1172" y="106"/>
              <a:ext cx="86" cy="85"/>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grpSp>
      <p:grpSp>
        <p:nvGrpSpPr>
          <p:cNvPr id="29" name="Group 29"/>
          <p:cNvGrpSpPr/>
          <p:nvPr/>
        </p:nvGrpSpPr>
        <p:grpSpPr bwMode="auto">
          <a:xfrm>
            <a:off x="7215188" y="3594100"/>
            <a:ext cx="493713" cy="2119313"/>
            <a:chOff x="249" y="0"/>
            <a:chExt cx="311" cy="1335"/>
          </a:xfrm>
        </p:grpSpPr>
        <p:sp>
          <p:nvSpPr>
            <p:cNvPr id="30" name="Line 37"/>
            <p:cNvSpPr>
              <a:spLocks noChangeShapeType="1"/>
            </p:cNvSpPr>
            <p:nvPr/>
          </p:nvSpPr>
          <p:spPr bwMode="auto">
            <a:xfrm flipH="1">
              <a:off x="390" y="45"/>
              <a:ext cx="3" cy="965"/>
            </a:xfrm>
            <a:prstGeom prst="line">
              <a:avLst/>
            </a:prstGeom>
            <a:noFill/>
            <a:ln w="9525">
              <a:solidFill>
                <a:srgbClr val="7030A0"/>
              </a:solidFill>
              <a:prstDash val="lgDash"/>
              <a:round/>
            </a:ln>
          </p:spPr>
          <p:txBody>
            <a:bodyPr/>
            <a:lstStyle/>
            <a:p>
              <a:endParaRPr lang="zh-CN" altLang="en-US"/>
            </a:p>
          </p:txBody>
        </p:sp>
        <p:sp>
          <p:nvSpPr>
            <p:cNvPr id="31" name="Oval 38"/>
            <p:cNvSpPr>
              <a:spLocks noChangeAspect="1" noChangeArrowheads="1"/>
            </p:cNvSpPr>
            <p:nvPr/>
          </p:nvSpPr>
          <p:spPr bwMode="auto">
            <a:xfrm>
              <a:off x="348" y="0"/>
              <a:ext cx="86" cy="85"/>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sp>
          <p:nvSpPr>
            <p:cNvPr id="33" name="Text Box 39"/>
            <p:cNvSpPr txBox="1">
              <a:spLocks noChangeArrowheads="1"/>
            </p:cNvSpPr>
            <p:nvPr/>
          </p:nvSpPr>
          <p:spPr bwMode="auto">
            <a:xfrm>
              <a:off x="249" y="1066"/>
              <a:ext cx="311" cy="269"/>
            </a:xfrm>
            <a:prstGeom prst="rect">
              <a:avLst/>
            </a:prstGeom>
            <a:noFill/>
            <a:ln w="9525">
              <a:noFill/>
              <a:miter lim="800000"/>
            </a:ln>
          </p:spPr>
          <p:txBody>
            <a:bodyPr lIns="0" tIns="0" rIns="0">
              <a:spAutoFit/>
            </a:bodyPr>
            <a:lstStyle/>
            <a:p>
              <a:pPr algn="ctr">
                <a:spcBef>
                  <a:spcPct val="50000"/>
                </a:spcBef>
              </a:pPr>
              <a:r>
                <a:rPr lang="en-US" altLang="zh-CN" sz="2500" b="1" i="1" dirty="0">
                  <a:ea typeface="宋体" panose="02010600030101010101" pitchFamily="2" charset="-122"/>
                </a:rPr>
                <a:t>Q</a:t>
              </a:r>
              <a:r>
                <a:rPr lang="en-US" altLang="zh-CN" sz="2500" b="1" baseline="-25000" dirty="0">
                  <a:ea typeface="宋体" panose="02010600030101010101" pitchFamily="2" charset="-122"/>
                </a:rPr>
                <a:t>C</a:t>
              </a:r>
              <a:endParaRPr lang="en-US" altLang="zh-CN" sz="2500" b="1" baseline="-25000" dirty="0">
                <a:ea typeface="宋体" panose="02010600030101010101" pitchFamily="2" charset="-122"/>
              </a:endParaRPr>
            </a:p>
          </p:txBody>
        </p:sp>
      </p:grpSp>
      <p:sp>
        <p:nvSpPr>
          <p:cNvPr id="35" name="Text Box 46"/>
          <p:cNvSpPr txBox="1">
            <a:spLocks noChangeArrowheads="1"/>
          </p:cNvSpPr>
          <p:nvPr/>
        </p:nvSpPr>
        <p:spPr bwMode="auto">
          <a:xfrm>
            <a:off x="6221413" y="1450975"/>
            <a:ext cx="2370137" cy="852488"/>
          </a:xfrm>
          <a:prstGeom prst="rect">
            <a:avLst/>
          </a:prstGeom>
          <a:noFill/>
          <a:ln w="9525">
            <a:noFill/>
            <a:miter lim="800000"/>
          </a:ln>
        </p:spPr>
        <p:txBody>
          <a:bodyPr>
            <a:spAutoFit/>
          </a:bodyPr>
          <a:lstStyle/>
          <a:p>
            <a:pPr algn="ctr">
              <a:spcBef>
                <a:spcPct val="50000"/>
              </a:spcBef>
            </a:pPr>
            <a:r>
              <a:rPr lang="zh-CN" sz="2500">
                <a:ea typeface="宋体" panose="02010600030101010101" pitchFamily="2" charset="-122"/>
              </a:rPr>
              <a:t>一种普通药品市场</a:t>
            </a:r>
            <a:endParaRPr lang="zh-CN" sz="25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subTnLst>
                                    <p:animClr>
                                      <p:cBhvr override="childStyle">
                                        <p:cTn dur="1" fill="hold" display="0" masterRel="nextClick" afterEffect="1"/>
                                        <p:tgtEl>
                                          <p:spTgt spid="5">
                                            <p:txEl>
                                              <p:pRg st="0" end="0"/>
                                            </p:txEl>
                                          </p:spTgt>
                                        </p:tgtEl>
                                        <p:attrNameLst>
                                          <p:attrName>ppt_c</p:attrName>
                                        </p:attrNameLst>
                                      </p:cBhvr>
                                      <p:to>
                                        <a:schemeClr val="bg2"/>
                                      </p:to>
                                    </p:animClr>
                                  </p:subTnLst>
                                </p:cTn>
                              </p:par>
                              <p:par>
                                <p:cTn id="8" presetID="18" presetClass="entr" presetSubtype="12"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strips(downLeft)">
                                      <p:cBhvr>
                                        <p:cTn id="10" dur="10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垄断的福利代价</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28700"/>
            <a:ext cx="8313737" cy="5097463"/>
          </a:xfrm>
          <a:prstGeom prst="rect">
            <a:avLst/>
          </a:prstGeom>
        </p:spPr>
        <p:txBody>
          <a:bodyPr vert="horz">
            <a:normAutofit/>
          </a:bodyPr>
          <a:lstStyle/>
          <a:p>
            <a:pPr marL="365760" marR="0" lvl="0" indent="-255905"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回忆：在竞争性市场均衡时，</a:t>
            </a:r>
            <a:r>
              <a:rPr kumimoji="0" lang="zh-CN" alt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alt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alt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r>
              <a:rPr kumimoji="0" lang="zh-CN" alt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并且总剩余最大化  </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在垄断均衡时，</a:t>
            </a:r>
            <a:r>
              <a:rPr kumimoji="0" lang="zh-CN" altLang="zh-CN" sz="27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alt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&gt; </a:t>
            </a:r>
            <a:r>
              <a:rPr kumimoji="0" lang="zh-CN" alt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MR</a:t>
            </a:r>
            <a:r>
              <a:rPr kumimoji="0" lang="zh-CN" alt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alt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endParaRPr kumimoji="0" lang="zh-CN" altLang="zh-CN" sz="27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买者对额外一单位产出的评价</a:t>
            </a: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altLang="zh-CN" sz="23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en-US" altLang="zh-CN" sz="23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altLang="en-US" sz="230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大于生产额外一单位产出的资源的成本</a:t>
            </a: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altLang="zh-CN" sz="23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r>
              <a:rPr kumimoji="0" lang="en-US" altLang="zh-CN" sz="23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altLang="en-US" sz="2300" b="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altLang="zh-CN" sz="2300" b="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垄断产量太低</a:t>
            </a:r>
            <a:r>
              <a:rPr kumimoji="0" lang="en-US" alt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导致</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如果产量增加，总剩余也会增加  </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因此，垄断会导致无谓损失</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bwMode="auto">
          <a:xfrm>
            <a:off x="3541713" y="2871788"/>
            <a:ext cx="3052762" cy="473075"/>
            <a:chOff x="0" y="0"/>
            <a:chExt cx="1923" cy="298"/>
          </a:xfrm>
        </p:grpSpPr>
        <p:sp>
          <p:nvSpPr>
            <p:cNvPr id="6" name="Rectangle 59"/>
            <p:cNvSpPr>
              <a:spLocks noChangeArrowheads="1"/>
            </p:cNvSpPr>
            <p:nvPr/>
          </p:nvSpPr>
          <p:spPr bwMode="auto">
            <a:xfrm>
              <a:off x="0" y="0"/>
              <a:ext cx="788" cy="298"/>
            </a:xfrm>
            <a:prstGeom prst="rect">
              <a:avLst/>
            </a:prstGeom>
            <a:noFill/>
            <a:ln w="9525">
              <a:noFill/>
              <a:miter lim="800000"/>
            </a:ln>
          </p:spPr>
          <p:txBody>
            <a:bodyPr wrap="none">
              <a:spAutoFit/>
            </a:bodyPr>
            <a:lstStyle/>
            <a:p>
              <a:r>
                <a:rPr lang="en-US" altLang="zh-CN" sz="2500" b="1" i="1">
                  <a:ea typeface="宋体" panose="02010600030101010101" pitchFamily="2" charset="-122"/>
                </a:rPr>
                <a:t>P</a:t>
              </a:r>
              <a:r>
                <a:rPr lang="en-US" altLang="zh-CN" sz="2500" i="1">
                  <a:ea typeface="宋体" panose="02010600030101010101" pitchFamily="2" charset="-122"/>
                </a:rPr>
                <a:t> = MC</a:t>
              </a:r>
              <a:endParaRPr lang="en-US" altLang="zh-CN" sz="2500" i="1">
                <a:ea typeface="宋体" panose="02010600030101010101" pitchFamily="2" charset="-122"/>
              </a:endParaRPr>
            </a:p>
          </p:txBody>
        </p:sp>
        <p:sp>
          <p:nvSpPr>
            <p:cNvPr id="5" name="Line 58"/>
            <p:cNvSpPr>
              <a:spLocks noChangeShapeType="1"/>
            </p:cNvSpPr>
            <p:nvPr/>
          </p:nvSpPr>
          <p:spPr bwMode="auto">
            <a:xfrm>
              <a:off x="794" y="150"/>
              <a:ext cx="1129" cy="0"/>
            </a:xfrm>
            <a:prstGeom prst="line">
              <a:avLst/>
            </a:prstGeom>
            <a:noFill/>
            <a:ln w="9525">
              <a:solidFill>
                <a:srgbClr val="7030A0"/>
              </a:solidFill>
              <a:prstDash val="lgDash"/>
              <a:round/>
            </a:ln>
          </p:spPr>
          <p:txBody>
            <a:bodyPr/>
            <a:lstStyle/>
            <a:p>
              <a:endParaRPr lang="zh-CN" altLang="en-US"/>
            </a:p>
          </p:txBody>
        </p:sp>
      </p:grpSp>
      <p:grpSp>
        <p:nvGrpSpPr>
          <p:cNvPr id="7" name="Group 7"/>
          <p:cNvGrpSpPr/>
          <p:nvPr/>
        </p:nvGrpSpPr>
        <p:grpSpPr bwMode="auto">
          <a:xfrm>
            <a:off x="5599113" y="1458913"/>
            <a:ext cx="1825625" cy="2190750"/>
            <a:chOff x="0" y="0"/>
            <a:chExt cx="1150" cy="1380"/>
          </a:xfrm>
        </p:grpSpPr>
        <p:sp>
          <p:nvSpPr>
            <p:cNvPr id="8" name="AutoShape 52"/>
            <p:cNvSpPr>
              <a:spLocks noChangeArrowheads="1"/>
            </p:cNvSpPr>
            <p:nvPr/>
          </p:nvSpPr>
          <p:spPr bwMode="auto">
            <a:xfrm rot="5400000">
              <a:off x="210" y="975"/>
              <a:ext cx="534" cy="276"/>
            </a:xfrm>
            <a:prstGeom prst="triangle">
              <a:avLst>
                <a:gd name="adj" fmla="val 36278"/>
              </a:avLst>
            </a:prstGeom>
            <a:solidFill>
              <a:srgbClr val="92D050"/>
            </a:solidFill>
            <a:ln w="9525">
              <a:noFill/>
              <a:miter lim="800000"/>
            </a:ln>
          </p:spPr>
          <p:txBody>
            <a:bodyPr wrap="none" anchor="ctr"/>
            <a:lstStyle/>
            <a:p>
              <a:endParaRPr lang="zh-CN" altLang="zh-CN">
                <a:ea typeface="宋体" panose="02010600030101010101" pitchFamily="2" charset="-122"/>
              </a:endParaRPr>
            </a:p>
          </p:txBody>
        </p:sp>
        <p:sp>
          <p:nvSpPr>
            <p:cNvPr id="9" name="Text Box 53"/>
            <p:cNvSpPr txBox="1">
              <a:spLocks noChangeArrowheads="1"/>
            </p:cNvSpPr>
            <p:nvPr/>
          </p:nvSpPr>
          <p:spPr bwMode="auto">
            <a:xfrm>
              <a:off x="0" y="0"/>
              <a:ext cx="1150" cy="291"/>
            </a:xfrm>
            <a:prstGeom prst="rect">
              <a:avLst/>
            </a:prstGeom>
            <a:noFill/>
            <a:ln w="9525">
              <a:noFill/>
              <a:miter lim="800000"/>
            </a:ln>
          </p:spPr>
          <p:txBody>
            <a:bodyPr>
              <a:spAutoFit/>
            </a:bodyPr>
            <a:lstStyle/>
            <a:p>
              <a:pPr algn="ctr">
                <a:spcBef>
                  <a:spcPct val="50000"/>
                </a:spcBef>
              </a:pPr>
              <a:r>
                <a:rPr lang="zh-CN" sz="2400">
                  <a:ea typeface="宋体" panose="02010600030101010101" pitchFamily="2" charset="-122"/>
                </a:rPr>
                <a:t>无谓损失</a:t>
              </a:r>
              <a:endParaRPr lang="zh-CN" sz="2400">
                <a:ea typeface="宋体" panose="02010600030101010101" pitchFamily="2" charset="-122"/>
              </a:endParaRPr>
            </a:p>
          </p:txBody>
        </p:sp>
        <p:sp>
          <p:nvSpPr>
            <p:cNvPr id="10" name="Arc 54"/>
            <p:cNvSpPr/>
            <p:nvPr/>
          </p:nvSpPr>
          <p:spPr bwMode="auto">
            <a:xfrm>
              <a:off x="183" y="474"/>
              <a:ext cx="442" cy="436"/>
            </a:xfrm>
            <a:custGeom>
              <a:avLst/>
              <a:gdLst>
                <a:gd name="T0" fmla="*/ 21594 w 21594"/>
                <a:gd name="T1" fmla="*/ 492 h 14981"/>
                <a:gd name="T2" fmla="*/ 15560 w 21594"/>
                <a:gd name="T3" fmla="*/ 14981 h 14981"/>
                <a:gd name="T4" fmla="*/ 21594 w 21594"/>
                <a:gd name="T5" fmla="*/ 492 h 14981"/>
                <a:gd name="T6" fmla="*/ 15560 w 21594"/>
                <a:gd name="T7" fmla="*/ 14981 h 14981"/>
                <a:gd name="T8" fmla="*/ 0 w 21594"/>
                <a:gd name="T9" fmla="*/ 0 h 14981"/>
                <a:gd name="T10" fmla="*/ 0 60000 65536"/>
                <a:gd name="T11" fmla="*/ 0 60000 65536"/>
                <a:gd name="T12" fmla="*/ 0 60000 65536"/>
                <a:gd name="T13" fmla="*/ 0 60000 65536"/>
                <a:gd name="T14" fmla="*/ 0 60000 65536"/>
                <a:gd name="T15" fmla="*/ 0 w 21594"/>
                <a:gd name="T16" fmla="*/ 0 h 14981"/>
                <a:gd name="T17" fmla="*/ 21594 w 21594"/>
                <a:gd name="T18" fmla="*/ 14981 h 14981"/>
              </a:gdLst>
              <a:ahLst/>
              <a:cxnLst>
                <a:cxn ang="T10">
                  <a:pos x="T0" y="T1"/>
                </a:cxn>
                <a:cxn ang="T11">
                  <a:pos x="T2" y="T3"/>
                </a:cxn>
                <a:cxn ang="T12">
                  <a:pos x="T4" y="T5"/>
                </a:cxn>
                <a:cxn ang="T13">
                  <a:pos x="T6" y="T7"/>
                </a:cxn>
                <a:cxn ang="T14">
                  <a:pos x="T8" y="T9"/>
                </a:cxn>
              </a:cxnLst>
              <a:rect l="T15" t="T16" r="T17" b="T18"/>
              <a:pathLst>
                <a:path w="21594" h="14981" fill="none" extrusionOk="0">
                  <a:moveTo>
                    <a:pt x="21594" y="492"/>
                  </a:moveTo>
                  <a:cubicBezTo>
                    <a:pt x="21471" y="5907"/>
                    <a:pt x="19317" y="11078"/>
                    <a:pt x="15560" y="14981"/>
                  </a:cubicBezTo>
                </a:path>
                <a:path w="21594" h="14981" stroke="0" extrusionOk="0">
                  <a:moveTo>
                    <a:pt x="21594" y="492"/>
                  </a:moveTo>
                  <a:cubicBezTo>
                    <a:pt x="21471" y="5907"/>
                    <a:pt x="19317" y="11078"/>
                    <a:pt x="15560" y="14981"/>
                  </a:cubicBezTo>
                  <a:lnTo>
                    <a:pt x="0" y="0"/>
                  </a:lnTo>
                  <a:close/>
                </a:path>
              </a:pathLst>
            </a:custGeom>
            <a:noFill/>
            <a:ln w="28575" cmpd="sng">
              <a:solidFill>
                <a:srgbClr val="008000"/>
              </a:solidFill>
              <a:round/>
              <a:tailEnd type="triangle" w="lg" len="med"/>
            </a:ln>
          </p:spPr>
          <p:txBody>
            <a:bodyPr wrap="none" anchor="ctr"/>
            <a:lstStyle/>
            <a:p>
              <a:endParaRPr lang="zh-CN" altLang="en-US"/>
            </a:p>
          </p:txBody>
        </p:sp>
      </p:grpSp>
      <p:grpSp>
        <p:nvGrpSpPr>
          <p:cNvPr id="11" name="Group 11"/>
          <p:cNvGrpSpPr/>
          <p:nvPr/>
        </p:nvGrpSpPr>
        <p:grpSpPr bwMode="auto">
          <a:xfrm>
            <a:off x="4119563" y="2549525"/>
            <a:ext cx="2016125" cy="1344613"/>
            <a:chOff x="0" y="0"/>
            <a:chExt cx="1270" cy="847"/>
          </a:xfrm>
        </p:grpSpPr>
        <p:sp>
          <p:nvSpPr>
            <p:cNvPr id="12" name="Line 40"/>
            <p:cNvSpPr>
              <a:spLocks noChangeShapeType="1"/>
            </p:cNvSpPr>
            <p:nvPr/>
          </p:nvSpPr>
          <p:spPr bwMode="auto">
            <a:xfrm>
              <a:off x="430" y="701"/>
              <a:ext cx="840" cy="0"/>
            </a:xfrm>
            <a:prstGeom prst="line">
              <a:avLst/>
            </a:prstGeom>
            <a:noFill/>
            <a:ln w="9525">
              <a:solidFill>
                <a:srgbClr val="0070C0"/>
              </a:solidFill>
              <a:prstDash val="lgDash"/>
              <a:round/>
            </a:ln>
          </p:spPr>
          <p:txBody>
            <a:bodyPr/>
            <a:lstStyle/>
            <a:p>
              <a:endParaRPr lang="zh-CN" altLang="en-US"/>
            </a:p>
          </p:txBody>
        </p:sp>
        <p:sp>
          <p:nvSpPr>
            <p:cNvPr id="13" name="Line 37"/>
            <p:cNvSpPr>
              <a:spLocks noChangeShapeType="1"/>
            </p:cNvSpPr>
            <p:nvPr/>
          </p:nvSpPr>
          <p:spPr bwMode="auto">
            <a:xfrm>
              <a:off x="429" y="150"/>
              <a:ext cx="840" cy="0"/>
            </a:xfrm>
            <a:prstGeom prst="line">
              <a:avLst/>
            </a:prstGeom>
            <a:noFill/>
            <a:ln w="9525">
              <a:solidFill>
                <a:srgbClr val="0070C0"/>
              </a:solidFill>
              <a:prstDash val="lgDash"/>
              <a:round/>
            </a:ln>
          </p:spPr>
          <p:txBody>
            <a:bodyPr/>
            <a:lstStyle/>
            <a:p>
              <a:endParaRPr lang="zh-CN" altLang="en-US"/>
            </a:p>
          </p:txBody>
        </p:sp>
        <p:sp>
          <p:nvSpPr>
            <p:cNvPr id="14" name="Rectangle 30"/>
            <p:cNvSpPr>
              <a:spLocks noChangeArrowheads="1"/>
            </p:cNvSpPr>
            <p:nvPr/>
          </p:nvSpPr>
          <p:spPr bwMode="auto">
            <a:xfrm>
              <a:off x="153" y="0"/>
              <a:ext cx="249" cy="298"/>
            </a:xfrm>
            <a:prstGeom prst="rect">
              <a:avLst/>
            </a:prstGeom>
            <a:noFill/>
            <a:ln w="9525">
              <a:noFill/>
              <a:miter lim="800000"/>
            </a:ln>
          </p:spPr>
          <p:txBody>
            <a:bodyPr wrap="none">
              <a:spAutoFit/>
            </a:bodyPr>
            <a:lstStyle/>
            <a:p>
              <a:r>
                <a:rPr lang="en-US" altLang="zh-CN" sz="2500" b="1" i="1">
                  <a:ea typeface="宋体" panose="02010600030101010101" pitchFamily="2" charset="-122"/>
                </a:rPr>
                <a:t>P</a:t>
              </a:r>
              <a:endParaRPr lang="en-US" altLang="zh-CN" sz="2500" b="1" i="1">
                <a:ea typeface="宋体" panose="02010600030101010101" pitchFamily="2" charset="-122"/>
              </a:endParaRPr>
            </a:p>
          </p:txBody>
        </p:sp>
        <p:sp>
          <p:nvSpPr>
            <p:cNvPr id="15" name="Rectangle 46"/>
            <p:cNvSpPr>
              <a:spLocks noChangeArrowheads="1"/>
            </p:cNvSpPr>
            <p:nvPr/>
          </p:nvSpPr>
          <p:spPr bwMode="auto">
            <a:xfrm>
              <a:off x="0" y="549"/>
              <a:ext cx="429" cy="298"/>
            </a:xfrm>
            <a:prstGeom prst="rect">
              <a:avLst/>
            </a:prstGeom>
            <a:noFill/>
            <a:ln w="9525">
              <a:noFill/>
              <a:miter lim="800000"/>
            </a:ln>
          </p:spPr>
          <p:txBody>
            <a:bodyPr>
              <a:spAutoFit/>
            </a:bodyPr>
            <a:lstStyle/>
            <a:p>
              <a:r>
                <a:rPr lang="en-US" altLang="zh-CN" sz="2500" i="1">
                  <a:ea typeface="宋体" panose="02010600030101010101" pitchFamily="2" charset="-122"/>
                </a:rPr>
                <a:t>MC</a:t>
              </a:r>
              <a:endParaRPr lang="en-US" altLang="zh-CN" sz="2500" i="1">
                <a:ea typeface="宋体" panose="02010600030101010101" pitchFamily="2" charset="-122"/>
              </a:endParaRPr>
            </a:p>
          </p:txBody>
        </p:sp>
      </p:grpSp>
      <p:sp>
        <p:nvSpPr>
          <p:cNvPr id="16"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垄断的福利代价</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17" name="Rectangle 3"/>
          <p:cNvSpPr txBox="1">
            <a:spLocks noChangeArrowheads="1"/>
          </p:cNvSpPr>
          <p:nvPr/>
        </p:nvSpPr>
        <p:spPr>
          <a:xfrm>
            <a:off x="384175" y="1230313"/>
            <a:ext cx="3222625" cy="4522787"/>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68000"/>
              <a:buFont typeface="Wingdings" panose="05000000000000000000" pitchFamily="2" charset="2"/>
              <a:buNone/>
              <a:defRPr/>
            </a:pPr>
            <a:r>
              <a:rPr kumimoji="0" lang="zh-CN" sz="27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竞争均衡：</a:t>
            </a:r>
            <a:endParaRPr kumimoji="0" lang="zh-CN" sz="27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233680" marR="0" lvl="1" indent="-3175" algn="l" defTabSz="914400" rtl="0" eaLnBrk="1" fontAlgn="auto" latinLnBrk="0" hangingPunct="1">
              <a:lnSpc>
                <a:spcPct val="105000"/>
              </a:lnSpc>
              <a:spcBef>
                <a:spcPts val="325"/>
              </a:spcBef>
              <a:spcAft>
                <a:spcPts val="0"/>
              </a:spcAft>
              <a:buClr>
                <a:schemeClr val="accent1"/>
              </a:buClr>
              <a:buSzTx/>
              <a:buFont typeface="Wingdings" panose="05000000000000000000" pitchFamily="2" charset="2"/>
              <a:buNone/>
              <a:defRPr/>
            </a:pPr>
            <a:r>
              <a:rPr kumimoji="0" 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产量 </a:t>
            </a:r>
            <a:r>
              <a:rPr kumimoji="0" lang="zh-CN"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r>
              <a:rPr kumimoji="0" lang="zh-CN" altLang="zh-CN" sz="28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Q</a:t>
            </a:r>
            <a:r>
              <a:rPr kumimoji="0" lang="zh-CN" altLang="zh-CN" sz="2800" b="1" i="0" u="none" strike="noStrike" kern="1200" cap="none" spc="0" normalizeH="0" baseline="-25000" noProof="0" smtClean="0">
                <a:ln>
                  <a:noFill/>
                </a:ln>
                <a:solidFill>
                  <a:schemeClr val="tx1"/>
                </a:solidFill>
                <a:effectLst/>
                <a:uLnTx/>
                <a:uFillTx/>
                <a:latin typeface="+mn-lt"/>
                <a:ea typeface="宋体" panose="02010600030101010101" pitchFamily="2" charset="-122"/>
                <a:cs typeface="+mn-cs"/>
              </a:rPr>
              <a:t>C</a:t>
            </a:r>
            <a:endParaRPr kumimoji="0" lang="zh-CN"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233680" marR="0" lvl="1" indent="-3175" algn="l" defTabSz="914400" rtl="0" eaLnBrk="1" fontAlgn="auto" latinLnBrk="0" hangingPunct="1">
              <a:lnSpc>
                <a:spcPct val="105000"/>
              </a:lnSpc>
              <a:spcBef>
                <a:spcPts val="325"/>
              </a:spcBef>
              <a:spcAft>
                <a:spcPts val="0"/>
              </a:spcAft>
              <a:buClr>
                <a:schemeClr val="accent1"/>
              </a:buClr>
              <a:buSzTx/>
              <a:buFont typeface="Wingdings" panose="05000000000000000000" pitchFamily="2" charset="2"/>
              <a:buNone/>
              <a:defRPr/>
            </a:pPr>
            <a:r>
              <a:rPr kumimoji="0" lang="zh-CN" altLang="zh-CN" sz="28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P</a:t>
            </a:r>
            <a:r>
              <a:rPr kumimoji="0" lang="zh-CN"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 </a:t>
            </a:r>
            <a:r>
              <a:rPr kumimoji="0" lang="zh-CN" altLang="zh-CN" sz="2800" b="0"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MC</a:t>
            </a:r>
            <a:endParaRPr kumimoji="0" lang="zh-CN"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233680" marR="0" lvl="1" indent="-3175" algn="l" defTabSz="914400" rtl="0" eaLnBrk="1" fontAlgn="auto" latinLnBrk="0" hangingPunct="1">
              <a:lnSpc>
                <a:spcPct val="105000"/>
              </a:lnSpc>
              <a:spcBef>
                <a:spcPts val="325"/>
              </a:spcBef>
              <a:spcAft>
                <a:spcPts val="0"/>
              </a:spcAft>
              <a:buClr>
                <a:schemeClr val="accent1"/>
              </a:buClr>
              <a:buSzTx/>
              <a:buFont typeface="Wingdings" panose="05000000000000000000" pitchFamily="2" charset="2"/>
              <a:buNone/>
              <a:defRPr/>
            </a:pPr>
            <a:r>
              <a:rPr kumimoji="0" 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总剩余最大</a:t>
            </a:r>
            <a:endParaRPr kumimoji="0" 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7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垄断均衡：</a:t>
            </a:r>
            <a:endParaRPr kumimoji="0" lang="zh-CN" sz="27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233680" marR="0" lvl="1" indent="-3175" algn="l" defTabSz="914400" rtl="0" eaLnBrk="1" fontAlgn="auto" latinLnBrk="0" hangingPunct="1">
              <a:lnSpc>
                <a:spcPct val="105000"/>
              </a:lnSpc>
              <a:spcBef>
                <a:spcPts val="325"/>
              </a:spcBef>
              <a:spcAft>
                <a:spcPts val="0"/>
              </a:spcAft>
              <a:buClr>
                <a:schemeClr val="accent1"/>
              </a:buClr>
              <a:buSzTx/>
              <a:buFont typeface="Wingdings" panose="05000000000000000000" pitchFamily="2" charset="2"/>
              <a:buNone/>
              <a:defRPr/>
            </a:pPr>
            <a:r>
              <a:rPr kumimoji="0" 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产量 </a:t>
            </a:r>
            <a:r>
              <a:rPr kumimoji="0" lang="zh-CN"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a:t>
            </a:r>
            <a:r>
              <a:rPr kumimoji="0" lang="zh-CN" altLang="zh-CN" sz="28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Q</a:t>
            </a:r>
            <a:r>
              <a:rPr kumimoji="0" lang="zh-CN" altLang="zh-CN" sz="2800" b="1" i="0" u="none" strike="noStrike" kern="1200" cap="none" spc="0" normalizeH="0" baseline="-25000" noProof="0" smtClean="0">
                <a:ln>
                  <a:noFill/>
                </a:ln>
                <a:solidFill>
                  <a:schemeClr val="tx1"/>
                </a:solidFill>
                <a:effectLst/>
                <a:uLnTx/>
                <a:uFillTx/>
                <a:latin typeface="+mn-lt"/>
                <a:ea typeface="宋体" panose="02010600030101010101" pitchFamily="2" charset="-122"/>
                <a:cs typeface="+mn-cs"/>
              </a:rPr>
              <a:t>M</a:t>
            </a:r>
            <a:endParaRPr kumimoji="0" lang="zh-CN"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233680" marR="0" lvl="1" indent="-3175" algn="l" defTabSz="914400" rtl="0" eaLnBrk="1" fontAlgn="auto" latinLnBrk="0" hangingPunct="1">
              <a:lnSpc>
                <a:spcPct val="105000"/>
              </a:lnSpc>
              <a:spcBef>
                <a:spcPts val="325"/>
              </a:spcBef>
              <a:spcAft>
                <a:spcPts val="0"/>
              </a:spcAft>
              <a:buClr>
                <a:schemeClr val="accent1"/>
              </a:buClr>
              <a:buSzTx/>
              <a:buFont typeface="Wingdings" panose="05000000000000000000" pitchFamily="2" charset="2"/>
              <a:buNone/>
              <a:defRPr/>
            </a:pPr>
            <a:r>
              <a:rPr kumimoji="0" lang="zh-CN" altLang="zh-CN" sz="2800" b="1"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P</a:t>
            </a:r>
            <a:r>
              <a:rPr kumimoji="0" lang="zh-CN" alt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 &gt; </a:t>
            </a:r>
            <a:r>
              <a:rPr kumimoji="0" lang="zh-CN" altLang="zh-CN" sz="2800" b="0" i="1"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MC</a:t>
            </a:r>
            <a:endParaRPr kumimoji="0" lang="zh-CN" altLang="zh-CN" sz="2800" b="0" i="1"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a:p>
            <a:pPr marL="233680" marR="0" lvl="1" indent="-3175" algn="l" defTabSz="914400" rtl="0" eaLnBrk="1" fontAlgn="auto" latinLnBrk="0" hangingPunct="1">
              <a:lnSpc>
                <a:spcPct val="105000"/>
              </a:lnSpc>
              <a:spcBef>
                <a:spcPts val="325"/>
              </a:spcBef>
              <a:spcAft>
                <a:spcPts val="0"/>
              </a:spcAft>
              <a:buClr>
                <a:schemeClr val="accent1"/>
              </a:buClr>
              <a:buSzTx/>
              <a:buFont typeface="Wingdings" panose="05000000000000000000" pitchFamily="2" charset="2"/>
              <a:buNone/>
              <a:defRPr/>
            </a:pPr>
            <a:r>
              <a:rPr kumimoji="0" 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无谓损失</a:t>
            </a:r>
            <a:endParaRPr kumimoji="0" lang="zh-CN" sz="28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grpSp>
        <p:nvGrpSpPr>
          <p:cNvPr id="18" name="Group 18"/>
          <p:cNvGrpSpPr/>
          <p:nvPr/>
        </p:nvGrpSpPr>
        <p:grpSpPr bwMode="auto">
          <a:xfrm>
            <a:off x="3195638" y="1465263"/>
            <a:ext cx="5591175" cy="4183062"/>
            <a:chOff x="0" y="0"/>
            <a:chExt cx="3522" cy="2635"/>
          </a:xfrm>
        </p:grpSpPr>
        <p:grpSp>
          <p:nvGrpSpPr>
            <p:cNvPr id="19" name="Group 19"/>
            <p:cNvGrpSpPr/>
            <p:nvPr/>
          </p:nvGrpSpPr>
          <p:grpSpPr bwMode="auto">
            <a:xfrm>
              <a:off x="1012" y="66"/>
              <a:ext cx="2510" cy="2296"/>
              <a:chOff x="0" y="0"/>
              <a:chExt cx="2510" cy="2505"/>
            </a:xfrm>
          </p:grpSpPr>
          <p:sp>
            <p:nvSpPr>
              <p:cNvPr id="22" name="Line 10"/>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23" name="Line 11"/>
              <p:cNvSpPr>
                <a:spLocks noChangeShapeType="1"/>
              </p:cNvSpPr>
              <p:nvPr/>
            </p:nvSpPr>
            <p:spPr bwMode="auto">
              <a:xfrm>
                <a:off x="0" y="2492"/>
                <a:ext cx="2510" cy="13"/>
              </a:xfrm>
              <a:prstGeom prst="line">
                <a:avLst/>
              </a:prstGeom>
              <a:noFill/>
              <a:ln w="9525">
                <a:solidFill>
                  <a:schemeClr val="tx1"/>
                </a:solidFill>
                <a:round/>
              </a:ln>
            </p:spPr>
            <p:txBody>
              <a:bodyPr/>
              <a:lstStyle/>
              <a:p>
                <a:endParaRPr lang="zh-CN" altLang="en-US"/>
              </a:p>
            </p:txBody>
          </p:sp>
        </p:grpSp>
        <p:sp>
          <p:nvSpPr>
            <p:cNvPr id="20" name="Text Box 12"/>
            <p:cNvSpPr txBox="1">
              <a:spLocks noChangeArrowheads="1"/>
            </p:cNvSpPr>
            <p:nvPr/>
          </p:nvSpPr>
          <p:spPr bwMode="auto">
            <a:xfrm>
              <a:off x="2653" y="2402"/>
              <a:ext cx="781" cy="233"/>
            </a:xfrm>
            <a:prstGeom prst="rect">
              <a:avLst/>
            </a:prstGeom>
            <a:noFill/>
            <a:ln w="9525">
              <a:noFill/>
              <a:miter lim="800000"/>
            </a:ln>
          </p:spPr>
          <p:txBody>
            <a:bodyPr lIns="0" tIns="0" rIns="0" bIns="0">
              <a:spAutoFit/>
            </a:bodyPr>
            <a:lstStyle/>
            <a:p>
              <a:pPr algn="r">
                <a:spcBef>
                  <a:spcPct val="50000"/>
                </a:spcBef>
              </a:pPr>
              <a:r>
                <a:rPr lang="zh-CN" sz="2400">
                  <a:ea typeface="宋体" panose="02010600030101010101" pitchFamily="2" charset="-122"/>
                </a:rPr>
                <a:t>产量</a:t>
              </a:r>
              <a:endParaRPr lang="zh-CN" sz="2400">
                <a:ea typeface="宋体" panose="02010600030101010101" pitchFamily="2" charset="-122"/>
              </a:endParaRPr>
            </a:p>
          </p:txBody>
        </p:sp>
        <p:sp>
          <p:nvSpPr>
            <p:cNvPr id="21" name="Text Box 13"/>
            <p:cNvSpPr txBox="1">
              <a:spLocks noChangeArrowheads="1"/>
            </p:cNvSpPr>
            <p:nvPr/>
          </p:nvSpPr>
          <p:spPr bwMode="auto">
            <a:xfrm>
              <a:off x="0" y="0"/>
              <a:ext cx="1001" cy="288"/>
            </a:xfrm>
            <a:prstGeom prst="rect">
              <a:avLst/>
            </a:prstGeom>
            <a:noFill/>
            <a:ln w="9525">
              <a:noFill/>
              <a:miter lim="800000"/>
            </a:ln>
          </p:spPr>
          <p:txBody>
            <a:bodyPr>
              <a:spAutoFit/>
            </a:bodyPr>
            <a:lstStyle/>
            <a:p>
              <a:pPr algn="r">
                <a:spcBef>
                  <a:spcPct val="50000"/>
                </a:spcBef>
              </a:pPr>
              <a:r>
                <a:rPr lang="zh-CN" sz="2400">
                  <a:ea typeface="宋体" panose="02010600030101010101" pitchFamily="2" charset="-122"/>
                </a:rPr>
                <a:t>价格</a:t>
              </a:r>
              <a:endParaRPr lang="zh-CN" sz="2400">
                <a:ea typeface="宋体" panose="02010600030101010101" pitchFamily="2" charset="-122"/>
              </a:endParaRPr>
            </a:p>
          </p:txBody>
        </p:sp>
      </p:grpSp>
      <p:grpSp>
        <p:nvGrpSpPr>
          <p:cNvPr id="24" name="Group 24"/>
          <p:cNvGrpSpPr/>
          <p:nvPr/>
        </p:nvGrpSpPr>
        <p:grpSpPr bwMode="auto">
          <a:xfrm>
            <a:off x="4799013" y="1906588"/>
            <a:ext cx="3595687" cy="2457450"/>
            <a:chOff x="0" y="0"/>
            <a:chExt cx="2265" cy="1548"/>
          </a:xfrm>
        </p:grpSpPr>
        <p:sp>
          <p:nvSpPr>
            <p:cNvPr id="25" name="Line 18"/>
            <p:cNvSpPr>
              <a:spLocks noChangeShapeType="1"/>
            </p:cNvSpPr>
            <p:nvPr/>
          </p:nvSpPr>
          <p:spPr bwMode="auto">
            <a:xfrm>
              <a:off x="0" y="0"/>
              <a:ext cx="2055" cy="1368"/>
            </a:xfrm>
            <a:prstGeom prst="line">
              <a:avLst/>
            </a:prstGeom>
            <a:noFill/>
            <a:ln w="38100">
              <a:solidFill>
                <a:schemeClr val="accent2"/>
              </a:solidFill>
              <a:round/>
            </a:ln>
          </p:spPr>
          <p:txBody>
            <a:bodyPr/>
            <a:lstStyle/>
            <a:p>
              <a:endParaRPr lang="zh-CN" altLang="en-US"/>
            </a:p>
          </p:txBody>
        </p:sp>
        <p:sp>
          <p:nvSpPr>
            <p:cNvPr id="26" name="Text Box 19"/>
            <p:cNvSpPr txBox="1">
              <a:spLocks noChangeArrowheads="1"/>
            </p:cNvSpPr>
            <p:nvPr/>
          </p:nvSpPr>
          <p:spPr bwMode="auto">
            <a:xfrm>
              <a:off x="1991" y="1318"/>
              <a:ext cx="2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D</a:t>
              </a:r>
              <a:endParaRPr lang="en-US" altLang="zh-CN" sz="2400" i="1">
                <a:ea typeface="宋体" panose="02010600030101010101" pitchFamily="2" charset="-122"/>
              </a:endParaRPr>
            </a:p>
          </p:txBody>
        </p:sp>
      </p:grpSp>
      <p:grpSp>
        <p:nvGrpSpPr>
          <p:cNvPr id="27" name="Group 27"/>
          <p:cNvGrpSpPr/>
          <p:nvPr/>
        </p:nvGrpSpPr>
        <p:grpSpPr bwMode="auto">
          <a:xfrm>
            <a:off x="4810125" y="1922463"/>
            <a:ext cx="2600325" cy="3024187"/>
            <a:chOff x="0" y="0"/>
            <a:chExt cx="1638" cy="1905"/>
          </a:xfrm>
        </p:grpSpPr>
        <p:sp>
          <p:nvSpPr>
            <p:cNvPr id="28" name="Line 21"/>
            <p:cNvSpPr>
              <a:spLocks noChangeShapeType="1"/>
            </p:cNvSpPr>
            <p:nvPr/>
          </p:nvSpPr>
          <p:spPr bwMode="auto">
            <a:xfrm>
              <a:off x="0" y="0"/>
              <a:ext cx="1299" cy="1704"/>
            </a:xfrm>
            <a:prstGeom prst="line">
              <a:avLst/>
            </a:prstGeom>
            <a:noFill/>
            <a:ln w="38100">
              <a:solidFill>
                <a:srgbClr val="CC0000"/>
              </a:solidFill>
              <a:round/>
            </a:ln>
          </p:spPr>
          <p:txBody>
            <a:bodyPr/>
            <a:lstStyle/>
            <a:p>
              <a:endParaRPr lang="zh-CN" altLang="en-US"/>
            </a:p>
          </p:txBody>
        </p:sp>
        <p:sp>
          <p:nvSpPr>
            <p:cNvPr id="29" name="Text Box 22"/>
            <p:cNvSpPr txBox="1">
              <a:spLocks noChangeArrowheads="1"/>
            </p:cNvSpPr>
            <p:nvPr/>
          </p:nvSpPr>
          <p:spPr bwMode="auto">
            <a:xfrm>
              <a:off x="1264" y="1675"/>
              <a:ext cx="3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MR</a:t>
              </a:r>
              <a:endParaRPr lang="en-US" altLang="zh-CN" sz="2400" i="1">
                <a:ea typeface="宋体" panose="02010600030101010101" pitchFamily="2" charset="-122"/>
              </a:endParaRPr>
            </a:p>
          </p:txBody>
        </p:sp>
      </p:grpSp>
      <p:grpSp>
        <p:nvGrpSpPr>
          <p:cNvPr id="30" name="Group 30"/>
          <p:cNvGrpSpPr/>
          <p:nvPr/>
        </p:nvGrpSpPr>
        <p:grpSpPr bwMode="auto">
          <a:xfrm>
            <a:off x="5114925" y="1865313"/>
            <a:ext cx="2722563" cy="3014662"/>
            <a:chOff x="0" y="0"/>
            <a:chExt cx="1715" cy="1899"/>
          </a:xfrm>
        </p:grpSpPr>
        <p:sp>
          <p:nvSpPr>
            <p:cNvPr id="31" name="Line 24"/>
            <p:cNvSpPr>
              <a:spLocks noChangeShapeType="1"/>
            </p:cNvSpPr>
            <p:nvPr/>
          </p:nvSpPr>
          <p:spPr bwMode="auto">
            <a:xfrm flipV="1">
              <a:off x="0" y="213"/>
              <a:ext cx="1409" cy="1686"/>
            </a:xfrm>
            <a:prstGeom prst="line">
              <a:avLst/>
            </a:prstGeom>
            <a:noFill/>
            <a:ln w="38100">
              <a:solidFill>
                <a:srgbClr val="CC0000"/>
              </a:solidFill>
              <a:round/>
            </a:ln>
          </p:spPr>
          <p:txBody>
            <a:bodyPr/>
            <a:lstStyle/>
            <a:p>
              <a:endParaRPr lang="zh-CN" altLang="en-US"/>
            </a:p>
          </p:txBody>
        </p:sp>
        <p:sp>
          <p:nvSpPr>
            <p:cNvPr id="32" name="Text Box 25"/>
            <p:cNvSpPr txBox="1">
              <a:spLocks noChangeArrowheads="1"/>
            </p:cNvSpPr>
            <p:nvPr/>
          </p:nvSpPr>
          <p:spPr bwMode="auto">
            <a:xfrm>
              <a:off x="1341" y="0"/>
              <a:ext cx="3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MC</a:t>
              </a:r>
              <a:endParaRPr lang="en-US" altLang="zh-CN" sz="2400" i="1">
                <a:ea typeface="宋体" panose="02010600030101010101" pitchFamily="2" charset="-122"/>
              </a:endParaRPr>
            </a:p>
          </p:txBody>
        </p:sp>
      </p:grpSp>
      <p:grpSp>
        <p:nvGrpSpPr>
          <p:cNvPr id="33" name="Group 33"/>
          <p:cNvGrpSpPr/>
          <p:nvPr/>
        </p:nvGrpSpPr>
        <p:grpSpPr bwMode="auto">
          <a:xfrm>
            <a:off x="5900738" y="2717800"/>
            <a:ext cx="488950" cy="2919413"/>
            <a:chOff x="0" y="0"/>
            <a:chExt cx="308" cy="1839"/>
          </a:xfrm>
        </p:grpSpPr>
        <p:sp>
          <p:nvSpPr>
            <p:cNvPr id="34" name="Line 38"/>
            <p:cNvSpPr>
              <a:spLocks noChangeShapeType="1"/>
            </p:cNvSpPr>
            <p:nvPr/>
          </p:nvSpPr>
          <p:spPr bwMode="auto">
            <a:xfrm>
              <a:off x="147" y="46"/>
              <a:ext cx="0" cy="1511"/>
            </a:xfrm>
            <a:prstGeom prst="line">
              <a:avLst/>
            </a:prstGeom>
            <a:noFill/>
            <a:ln w="9525">
              <a:solidFill>
                <a:srgbClr val="7030A0"/>
              </a:solidFill>
              <a:prstDash val="lgDash"/>
              <a:round/>
            </a:ln>
          </p:spPr>
          <p:txBody>
            <a:bodyPr/>
            <a:lstStyle/>
            <a:p>
              <a:endParaRPr lang="zh-CN" altLang="en-US"/>
            </a:p>
          </p:txBody>
        </p:sp>
        <p:sp>
          <p:nvSpPr>
            <p:cNvPr id="35" name="Oval 27"/>
            <p:cNvSpPr>
              <a:spLocks noChangeAspect="1" noChangeArrowheads="1"/>
            </p:cNvSpPr>
            <p:nvPr/>
          </p:nvSpPr>
          <p:spPr bwMode="auto">
            <a:xfrm>
              <a:off x="105" y="555"/>
              <a:ext cx="86" cy="85"/>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sp>
          <p:nvSpPr>
            <p:cNvPr id="36" name="Text Box 28"/>
            <p:cNvSpPr txBox="1">
              <a:spLocks noChangeArrowheads="1"/>
            </p:cNvSpPr>
            <p:nvPr/>
          </p:nvSpPr>
          <p:spPr bwMode="auto">
            <a:xfrm>
              <a:off x="0" y="1570"/>
              <a:ext cx="308" cy="269"/>
            </a:xfrm>
            <a:prstGeom prst="rect">
              <a:avLst/>
            </a:prstGeom>
            <a:noFill/>
            <a:ln w="9525">
              <a:noFill/>
              <a:miter lim="800000"/>
            </a:ln>
          </p:spPr>
          <p:txBody>
            <a:bodyPr lIns="0" tIns="0" rIns="0">
              <a:spAutoFit/>
            </a:bodyPr>
            <a:lstStyle/>
            <a:p>
              <a:pPr algn="ctr">
                <a:spcBef>
                  <a:spcPct val="50000"/>
                </a:spcBef>
              </a:pPr>
              <a:r>
                <a:rPr lang="en-US" altLang="zh-CN" sz="2500" b="1" i="1">
                  <a:ea typeface="宋体" panose="02010600030101010101" pitchFamily="2" charset="-122"/>
                </a:rPr>
                <a:t>Q</a:t>
              </a:r>
              <a:r>
                <a:rPr lang="en-US" altLang="zh-CN" sz="2500" b="1" baseline="-25000">
                  <a:ea typeface="宋体" panose="02010600030101010101" pitchFamily="2" charset="-122"/>
                </a:rPr>
                <a:t>M</a:t>
              </a:r>
              <a:endParaRPr lang="en-US" altLang="zh-CN" sz="2500" b="1" baseline="-25000">
                <a:ea typeface="宋体" panose="02010600030101010101" pitchFamily="2" charset="-122"/>
              </a:endParaRPr>
            </a:p>
          </p:txBody>
        </p:sp>
        <p:sp>
          <p:nvSpPr>
            <p:cNvPr id="37" name="Oval 29"/>
            <p:cNvSpPr>
              <a:spLocks noChangeAspect="1" noChangeArrowheads="1"/>
            </p:cNvSpPr>
            <p:nvPr/>
          </p:nvSpPr>
          <p:spPr bwMode="auto">
            <a:xfrm>
              <a:off x="105" y="0"/>
              <a:ext cx="86" cy="85"/>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grpSp>
      <p:grpSp>
        <p:nvGrpSpPr>
          <p:cNvPr id="38" name="Group 38"/>
          <p:cNvGrpSpPr/>
          <p:nvPr/>
        </p:nvGrpSpPr>
        <p:grpSpPr bwMode="auto">
          <a:xfrm>
            <a:off x="6419850" y="3036888"/>
            <a:ext cx="493713" cy="2600325"/>
            <a:chOff x="0" y="0"/>
            <a:chExt cx="311" cy="1638"/>
          </a:xfrm>
        </p:grpSpPr>
        <p:sp>
          <p:nvSpPr>
            <p:cNvPr id="39" name="Line 44"/>
            <p:cNvSpPr>
              <a:spLocks noChangeShapeType="1"/>
            </p:cNvSpPr>
            <p:nvPr/>
          </p:nvSpPr>
          <p:spPr bwMode="auto">
            <a:xfrm>
              <a:off x="114" y="45"/>
              <a:ext cx="0" cy="1316"/>
            </a:xfrm>
            <a:prstGeom prst="line">
              <a:avLst/>
            </a:prstGeom>
            <a:noFill/>
            <a:ln w="9525">
              <a:solidFill>
                <a:srgbClr val="7030A0"/>
              </a:solidFill>
              <a:prstDash val="lgDash"/>
              <a:round/>
            </a:ln>
          </p:spPr>
          <p:txBody>
            <a:bodyPr/>
            <a:lstStyle/>
            <a:p>
              <a:endParaRPr lang="zh-CN" altLang="en-US"/>
            </a:p>
          </p:txBody>
        </p:sp>
        <p:sp>
          <p:nvSpPr>
            <p:cNvPr id="40" name="Oval 45"/>
            <p:cNvSpPr>
              <a:spLocks noChangeAspect="1" noChangeArrowheads="1"/>
            </p:cNvSpPr>
            <p:nvPr/>
          </p:nvSpPr>
          <p:spPr bwMode="auto">
            <a:xfrm>
              <a:off x="69" y="0"/>
              <a:ext cx="86" cy="85"/>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sp>
          <p:nvSpPr>
            <p:cNvPr id="41" name="Text Box 47"/>
            <p:cNvSpPr txBox="1">
              <a:spLocks noChangeArrowheads="1"/>
            </p:cNvSpPr>
            <p:nvPr/>
          </p:nvSpPr>
          <p:spPr bwMode="auto">
            <a:xfrm>
              <a:off x="0" y="1369"/>
              <a:ext cx="311" cy="269"/>
            </a:xfrm>
            <a:prstGeom prst="rect">
              <a:avLst/>
            </a:prstGeom>
            <a:noFill/>
            <a:ln w="9525">
              <a:noFill/>
              <a:miter lim="800000"/>
            </a:ln>
          </p:spPr>
          <p:txBody>
            <a:bodyPr lIns="0" tIns="0" rIns="0">
              <a:spAutoFit/>
            </a:bodyPr>
            <a:lstStyle/>
            <a:p>
              <a:pPr algn="ctr">
                <a:spcBef>
                  <a:spcPct val="50000"/>
                </a:spcBef>
              </a:pPr>
              <a:r>
                <a:rPr lang="en-US" altLang="zh-CN" sz="2500" b="1" i="1">
                  <a:ea typeface="宋体" panose="02010600030101010101" pitchFamily="2" charset="-122"/>
                </a:rPr>
                <a:t>Q</a:t>
              </a:r>
              <a:r>
                <a:rPr lang="en-US" altLang="zh-CN" sz="2500" b="1" baseline="-25000">
                  <a:ea typeface="宋体" panose="02010600030101010101" pitchFamily="2" charset="-122"/>
                </a:rPr>
                <a:t>C</a:t>
              </a:r>
              <a:endParaRPr lang="en-US" altLang="zh-CN" sz="2500" b="1" baseline="-2500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wipe(left)">
                                      <p:cBhvr>
                                        <p:cTn id="12" dur="500"/>
                                        <p:tgtEl>
                                          <p:spTgt spid="17">
                                            <p:txEl>
                                              <p:pRg st="1" end="1"/>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up)">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txEl>
                                              <p:pRg st="2" end="2"/>
                                            </p:txEl>
                                          </p:spTgt>
                                        </p:tgtEl>
                                        <p:attrNameLst>
                                          <p:attrName>style.visibility</p:attrName>
                                        </p:attrNameLst>
                                      </p:cBhvr>
                                      <p:to>
                                        <p:strVal val="visible"/>
                                      </p:to>
                                    </p:set>
                                    <p:animEffect transition="in" filter="wipe(left)">
                                      <p:cBhvr>
                                        <p:cTn id="20" dur="500"/>
                                        <p:tgtEl>
                                          <p:spTgt spid="17">
                                            <p:txEl>
                                              <p:pRg st="2" end="2"/>
                                            </p:txEl>
                                          </p:spTgt>
                                        </p:tgtEl>
                                      </p:cBhvr>
                                    </p:animEffect>
                                  </p:childTnLst>
                                </p:cTn>
                              </p:par>
                              <p:par>
                                <p:cTn id="21" presetID="22" presetClass="entr" presetSubtype="2"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
                                            <p:txEl>
                                              <p:pRg st="3" end="3"/>
                                            </p:txEl>
                                          </p:spTgt>
                                        </p:tgtEl>
                                        <p:attrNameLst>
                                          <p:attrName>style.visibility</p:attrName>
                                        </p:attrNameLst>
                                      </p:cBhvr>
                                      <p:to>
                                        <p:strVal val="visible"/>
                                      </p:to>
                                    </p:set>
                                    <p:animEffect transition="in" filter="wipe(left)">
                                      <p:cBhvr>
                                        <p:cTn id="28" dur="500"/>
                                        <p:tgtEl>
                                          <p:spTgt spid="1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7">
                                            <p:txEl>
                                              <p:pRg st="4" end="4"/>
                                            </p:txEl>
                                          </p:spTgt>
                                        </p:tgtEl>
                                        <p:attrNameLst>
                                          <p:attrName>style.visibility</p:attrName>
                                        </p:attrNameLst>
                                      </p:cBhvr>
                                      <p:to>
                                        <p:strVal val="visible"/>
                                      </p:to>
                                    </p:set>
                                    <p:animEffect transition="in" filter="wipe(left)">
                                      <p:cBhvr>
                                        <p:cTn id="38" dur="500"/>
                                        <p:tgtEl>
                                          <p:spTgt spid="17">
                                            <p:txEl>
                                              <p:pRg st="4" end="4"/>
                                            </p:txEl>
                                          </p:spTgt>
                                        </p:tgtEl>
                                      </p:cBhvr>
                                    </p:animEffect>
                                  </p:childTnLst>
                                </p:cTn>
                              </p:par>
                              <p:par>
                                <p:cTn id="39" presetID="18" presetClass="entr" presetSubtype="6"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strips(downRight)">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
                                            <p:txEl>
                                              <p:pRg st="5" end="5"/>
                                            </p:txEl>
                                          </p:spTgt>
                                        </p:tgtEl>
                                        <p:attrNameLst>
                                          <p:attrName>style.visibility</p:attrName>
                                        </p:attrNameLst>
                                      </p:cBhvr>
                                      <p:to>
                                        <p:strVal val="visible"/>
                                      </p:to>
                                    </p:set>
                                    <p:animEffect transition="in" filter="wipe(left)">
                                      <p:cBhvr>
                                        <p:cTn id="46" dur="500"/>
                                        <p:tgtEl>
                                          <p:spTgt spid="17">
                                            <p:txEl>
                                              <p:pRg st="5" end="5"/>
                                            </p:txEl>
                                          </p:spTgt>
                                        </p:tgtEl>
                                      </p:cBhvr>
                                    </p:animEffect>
                                  </p:childTnLst>
                                </p:cTn>
                              </p:par>
                              <p:par>
                                <p:cTn id="47" presetID="22" presetClass="entr" presetSubtype="1"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up)">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7">
                                            <p:txEl>
                                              <p:pRg st="6" end="6"/>
                                            </p:txEl>
                                          </p:spTgt>
                                        </p:tgtEl>
                                        <p:attrNameLst>
                                          <p:attrName>style.visibility</p:attrName>
                                        </p:attrNameLst>
                                      </p:cBhvr>
                                      <p:to>
                                        <p:strVal val="visible"/>
                                      </p:to>
                                    </p:set>
                                    <p:animEffect transition="in" filter="wipe(left)">
                                      <p:cBhvr>
                                        <p:cTn id="54" dur="500"/>
                                        <p:tgtEl>
                                          <p:spTgt spid="17">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xEl>
                                              <p:pRg st="7" end="7"/>
                                            </p:txEl>
                                          </p:spTgt>
                                        </p:tgtEl>
                                        <p:attrNameLst>
                                          <p:attrName>style.visibility</p:attrName>
                                        </p:attrNameLst>
                                      </p:cBhvr>
                                      <p:to>
                                        <p:strVal val="visible"/>
                                      </p:to>
                                    </p:set>
                                    <p:animEffect transition="in" filter="wipe(left)">
                                      <p:cBhvr>
                                        <p:cTn id="59" dur="500"/>
                                        <p:tgtEl>
                                          <p:spTgt spid="17">
                                            <p:txEl>
                                              <p:pRg st="7" end="7"/>
                                            </p:txEl>
                                          </p:spTgt>
                                        </p:tgtEl>
                                      </p:cBhvr>
                                    </p:animEffect>
                                  </p:childTnLst>
                                </p:cTn>
                              </p:par>
                              <p:par>
                                <p:cTn id="60" presetID="18" presetClass="entr" presetSubtype="12"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strips(downLeft)">
                                      <p:cBhvr>
                                        <p:cTn id="62" dur="500"/>
                                        <p:tgtEl>
                                          <p:spTgt spid="11"/>
                                        </p:tgtEl>
                                      </p:cBhvr>
                                    </p:animEffect>
                                  </p:childTnLst>
                                </p:cTn>
                              </p:par>
                              <p:par>
                                <p:cTn id="63" presetID="18" presetClass="entr" presetSubtype="12" fill="hold"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strips(downLeft)">
                                      <p:cBhvr>
                                        <p:cTn id="6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5"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价格歧视</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5118100"/>
          </a:xfrm>
          <a:prstGeom prst="rect">
            <a:avLst/>
          </a:prstGeom>
        </p:spPr>
        <p:txBody>
          <a:bodyPr vert="horz">
            <a:normAutofit/>
          </a:bodyPr>
          <a:lstStyle/>
          <a:p>
            <a:pPr marL="365760" marR="0" lvl="0" indent="-255905"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歧视：根据人们的一些特征而来进行区别对待，比如种族或性别 </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Char char="u"/>
              <a:defRPr/>
            </a:pPr>
            <a:r>
              <a:rPr kumimoji="0" lang="zh-CN" sz="27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价格歧视：</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以不同价格向不同顾客出售同一种物品的经营做法</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在价格歧视中所依据的特征是支付意愿</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Wingdings" panose="05000000000000000000" pitchFamily="2" charset="2"/>
              <a:buChar char="Ø"/>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一个企业能对有更高支付意愿的买者收取一个更高的价格，从而增加利润</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bwMode="auto">
          <a:xfrm>
            <a:off x="4957763" y="1436688"/>
            <a:ext cx="2627312" cy="1501775"/>
            <a:chOff x="0" y="0"/>
            <a:chExt cx="1655" cy="946"/>
          </a:xfrm>
        </p:grpSpPr>
        <p:sp>
          <p:nvSpPr>
            <p:cNvPr id="5" name="AutoShape 34"/>
            <p:cNvSpPr>
              <a:spLocks noChangeArrowheads="1"/>
            </p:cNvSpPr>
            <p:nvPr/>
          </p:nvSpPr>
          <p:spPr bwMode="auto">
            <a:xfrm>
              <a:off x="0" y="394"/>
              <a:ext cx="825" cy="552"/>
            </a:xfrm>
            <a:prstGeom prst="rtTriangle">
              <a:avLst/>
            </a:prstGeom>
            <a:solidFill>
              <a:srgbClr val="CCFFCC"/>
            </a:solidFill>
            <a:ln w="9525">
              <a:noFill/>
              <a:miter lim="800000"/>
            </a:ln>
          </p:spPr>
          <p:txBody>
            <a:bodyPr wrap="none" anchor="ctr"/>
            <a:lstStyle/>
            <a:p>
              <a:endParaRPr lang="zh-CN" altLang="zh-CN">
                <a:ea typeface="宋体" panose="02010600030101010101" pitchFamily="2" charset="-122"/>
              </a:endParaRPr>
            </a:p>
          </p:txBody>
        </p:sp>
        <p:grpSp>
          <p:nvGrpSpPr>
            <p:cNvPr id="6" name="Group 6"/>
            <p:cNvGrpSpPr/>
            <p:nvPr/>
          </p:nvGrpSpPr>
          <p:grpSpPr bwMode="auto">
            <a:xfrm>
              <a:off x="165" y="0"/>
              <a:ext cx="1490" cy="817"/>
              <a:chOff x="0" y="0"/>
              <a:chExt cx="1490" cy="817"/>
            </a:xfrm>
          </p:grpSpPr>
          <p:sp>
            <p:nvSpPr>
              <p:cNvPr id="7" name="Text Box 43"/>
              <p:cNvSpPr txBox="1">
                <a:spLocks noChangeArrowheads="1"/>
              </p:cNvSpPr>
              <p:nvPr/>
            </p:nvSpPr>
            <p:spPr bwMode="auto">
              <a:xfrm>
                <a:off x="340" y="0"/>
                <a:ext cx="1150" cy="291"/>
              </a:xfrm>
              <a:prstGeom prst="rect">
                <a:avLst/>
              </a:prstGeom>
              <a:noFill/>
              <a:ln w="9525">
                <a:noFill/>
                <a:miter lim="800000"/>
              </a:ln>
            </p:spPr>
            <p:txBody>
              <a:bodyPr>
                <a:spAutoFit/>
              </a:bodyPr>
              <a:lstStyle/>
              <a:p>
                <a:pPr>
                  <a:spcBef>
                    <a:spcPct val="50000"/>
                  </a:spcBef>
                </a:pPr>
                <a:r>
                  <a:rPr lang="zh-CN" sz="2400">
                    <a:ea typeface="宋体" panose="02010600030101010101" pitchFamily="2" charset="-122"/>
                  </a:rPr>
                  <a:t>消费者剩余</a:t>
                </a:r>
                <a:endParaRPr lang="zh-CN" sz="2400">
                  <a:ea typeface="宋体" panose="02010600030101010101" pitchFamily="2" charset="-122"/>
                </a:endParaRPr>
              </a:p>
            </p:txBody>
          </p:sp>
          <p:sp>
            <p:nvSpPr>
              <p:cNvPr id="8" name="Arc 44"/>
              <p:cNvSpPr/>
              <p:nvPr/>
            </p:nvSpPr>
            <p:spPr bwMode="auto">
              <a:xfrm>
                <a:off x="0" y="341"/>
                <a:ext cx="560" cy="476"/>
              </a:xfrm>
              <a:custGeom>
                <a:avLst/>
                <a:gdLst>
                  <a:gd name="T0" fmla="*/ 20745 w 20745"/>
                  <a:gd name="T1" fmla="*/ 6017 h 19257"/>
                  <a:gd name="T2" fmla="*/ 9784 w 20745"/>
                  <a:gd name="T3" fmla="*/ 19256 h 19257"/>
                  <a:gd name="T4" fmla="*/ 20745 w 20745"/>
                  <a:gd name="T5" fmla="*/ 6017 h 19257"/>
                  <a:gd name="T6" fmla="*/ 9784 w 20745"/>
                  <a:gd name="T7" fmla="*/ 19256 h 19257"/>
                  <a:gd name="T8" fmla="*/ 0 w 20745"/>
                  <a:gd name="T9" fmla="*/ 0 h 19257"/>
                  <a:gd name="T10" fmla="*/ 0 60000 65536"/>
                  <a:gd name="T11" fmla="*/ 0 60000 65536"/>
                  <a:gd name="T12" fmla="*/ 0 60000 65536"/>
                  <a:gd name="T13" fmla="*/ 0 60000 65536"/>
                  <a:gd name="T14" fmla="*/ 0 60000 65536"/>
                  <a:gd name="T15" fmla="*/ 0 w 20745"/>
                  <a:gd name="T16" fmla="*/ 0 h 19257"/>
                  <a:gd name="T17" fmla="*/ 20745 w 20745"/>
                  <a:gd name="T18" fmla="*/ 19257 h 19257"/>
                </a:gdLst>
                <a:ahLst/>
                <a:cxnLst>
                  <a:cxn ang="T10">
                    <a:pos x="T0" y="T1"/>
                  </a:cxn>
                  <a:cxn ang="T11">
                    <a:pos x="T2" y="T3"/>
                  </a:cxn>
                  <a:cxn ang="T12">
                    <a:pos x="T4" y="T5"/>
                  </a:cxn>
                  <a:cxn ang="T13">
                    <a:pos x="T6" y="T7"/>
                  </a:cxn>
                  <a:cxn ang="T14">
                    <a:pos x="T8" y="T9"/>
                  </a:cxn>
                </a:cxnLst>
                <a:rect l="T15" t="T16" r="T17" b="T18"/>
                <a:pathLst>
                  <a:path w="20745" h="19257" fill="none" extrusionOk="0">
                    <a:moveTo>
                      <a:pt x="20745" y="6017"/>
                    </a:moveTo>
                    <a:cubicBezTo>
                      <a:pt x="19080" y="11756"/>
                      <a:pt x="15112" y="16549"/>
                      <a:pt x="9784" y="19256"/>
                    </a:cubicBezTo>
                  </a:path>
                  <a:path w="20745" h="19257" stroke="0" extrusionOk="0">
                    <a:moveTo>
                      <a:pt x="20745" y="6017"/>
                    </a:moveTo>
                    <a:cubicBezTo>
                      <a:pt x="19080" y="11756"/>
                      <a:pt x="15112" y="16549"/>
                      <a:pt x="9784" y="19256"/>
                    </a:cubicBezTo>
                    <a:lnTo>
                      <a:pt x="0" y="0"/>
                    </a:lnTo>
                    <a:close/>
                  </a:path>
                </a:pathLst>
              </a:custGeom>
              <a:noFill/>
              <a:ln w="28575" cmpd="sng">
                <a:solidFill>
                  <a:schemeClr val="tx1"/>
                </a:solidFill>
                <a:round/>
                <a:tailEnd type="triangle" w="lg" len="med"/>
              </a:ln>
            </p:spPr>
            <p:txBody>
              <a:bodyPr wrap="none" anchor="ctr"/>
              <a:lstStyle/>
              <a:p>
                <a:endParaRPr lang="zh-CN" altLang="en-US"/>
              </a:p>
            </p:txBody>
          </p:sp>
        </p:grpSp>
      </p:grpSp>
      <p:grpSp>
        <p:nvGrpSpPr>
          <p:cNvPr id="9" name="Group 9"/>
          <p:cNvGrpSpPr/>
          <p:nvPr/>
        </p:nvGrpSpPr>
        <p:grpSpPr bwMode="auto">
          <a:xfrm>
            <a:off x="6291263" y="2349500"/>
            <a:ext cx="2441575" cy="1470025"/>
            <a:chOff x="0" y="0"/>
            <a:chExt cx="1538" cy="926"/>
          </a:xfrm>
        </p:grpSpPr>
        <p:sp>
          <p:nvSpPr>
            <p:cNvPr id="10" name="AutoShape 36"/>
            <p:cNvSpPr>
              <a:spLocks noChangeArrowheads="1"/>
            </p:cNvSpPr>
            <p:nvPr/>
          </p:nvSpPr>
          <p:spPr bwMode="auto">
            <a:xfrm>
              <a:off x="0" y="374"/>
              <a:ext cx="825" cy="552"/>
            </a:xfrm>
            <a:prstGeom prst="rtTriangle">
              <a:avLst/>
            </a:prstGeom>
            <a:solidFill>
              <a:srgbClr val="FFCCCC"/>
            </a:solidFill>
            <a:ln w="9525">
              <a:noFill/>
              <a:miter lim="800000"/>
            </a:ln>
          </p:spPr>
          <p:txBody>
            <a:bodyPr wrap="none" anchor="ctr"/>
            <a:lstStyle/>
            <a:p>
              <a:endParaRPr lang="zh-CN" altLang="zh-CN">
                <a:ea typeface="宋体" panose="02010600030101010101" pitchFamily="2" charset="-122"/>
              </a:endParaRPr>
            </a:p>
          </p:txBody>
        </p:sp>
        <p:grpSp>
          <p:nvGrpSpPr>
            <p:cNvPr id="11" name="Group 11"/>
            <p:cNvGrpSpPr/>
            <p:nvPr/>
          </p:nvGrpSpPr>
          <p:grpSpPr bwMode="auto">
            <a:xfrm>
              <a:off x="181" y="0"/>
              <a:ext cx="1357" cy="740"/>
              <a:chOff x="0" y="0"/>
              <a:chExt cx="1357" cy="740"/>
            </a:xfrm>
          </p:grpSpPr>
          <p:sp>
            <p:nvSpPr>
              <p:cNvPr id="12" name="Text Box 39"/>
              <p:cNvSpPr txBox="1">
                <a:spLocks noChangeArrowheads="1"/>
              </p:cNvSpPr>
              <p:nvPr/>
            </p:nvSpPr>
            <p:spPr bwMode="auto">
              <a:xfrm>
                <a:off x="207" y="0"/>
                <a:ext cx="1150" cy="291"/>
              </a:xfrm>
              <a:prstGeom prst="rect">
                <a:avLst/>
              </a:prstGeom>
              <a:noFill/>
              <a:ln w="9525">
                <a:noFill/>
                <a:miter lim="800000"/>
              </a:ln>
            </p:spPr>
            <p:txBody>
              <a:bodyPr>
                <a:spAutoFit/>
              </a:bodyPr>
              <a:lstStyle/>
              <a:p>
                <a:pPr>
                  <a:spcBef>
                    <a:spcPct val="50000"/>
                  </a:spcBef>
                </a:pPr>
                <a:r>
                  <a:rPr lang="zh-CN" sz="2400">
                    <a:ea typeface="宋体" panose="02010600030101010101" pitchFamily="2" charset="-122"/>
                  </a:rPr>
                  <a:t>无谓损失</a:t>
                </a:r>
                <a:endParaRPr lang="zh-CN" sz="2400">
                  <a:ea typeface="宋体" panose="02010600030101010101" pitchFamily="2" charset="-122"/>
                </a:endParaRPr>
              </a:p>
            </p:txBody>
          </p:sp>
          <p:sp>
            <p:nvSpPr>
              <p:cNvPr id="13" name="Arc 40"/>
              <p:cNvSpPr/>
              <p:nvPr/>
            </p:nvSpPr>
            <p:spPr bwMode="auto">
              <a:xfrm>
                <a:off x="0" y="383"/>
                <a:ext cx="425" cy="357"/>
              </a:xfrm>
              <a:custGeom>
                <a:avLst/>
                <a:gdLst>
                  <a:gd name="T0" fmla="*/ 20745 w 20745"/>
                  <a:gd name="T1" fmla="*/ 6017 h 20334"/>
                  <a:gd name="T2" fmla="*/ 7286 w 20745"/>
                  <a:gd name="T3" fmla="*/ 20334 h 20334"/>
                  <a:gd name="T4" fmla="*/ 20745 w 20745"/>
                  <a:gd name="T5" fmla="*/ 6017 h 20334"/>
                  <a:gd name="T6" fmla="*/ 7286 w 20745"/>
                  <a:gd name="T7" fmla="*/ 20334 h 20334"/>
                  <a:gd name="T8" fmla="*/ 0 w 20745"/>
                  <a:gd name="T9" fmla="*/ 0 h 20334"/>
                  <a:gd name="T10" fmla="*/ 0 60000 65536"/>
                  <a:gd name="T11" fmla="*/ 0 60000 65536"/>
                  <a:gd name="T12" fmla="*/ 0 60000 65536"/>
                  <a:gd name="T13" fmla="*/ 0 60000 65536"/>
                  <a:gd name="T14" fmla="*/ 0 60000 65536"/>
                  <a:gd name="T15" fmla="*/ 0 w 20745"/>
                  <a:gd name="T16" fmla="*/ 0 h 20334"/>
                  <a:gd name="T17" fmla="*/ 20745 w 20745"/>
                  <a:gd name="T18" fmla="*/ 20334 h 20334"/>
                </a:gdLst>
                <a:ahLst/>
                <a:cxnLst>
                  <a:cxn ang="T10">
                    <a:pos x="T0" y="T1"/>
                  </a:cxn>
                  <a:cxn ang="T11">
                    <a:pos x="T2" y="T3"/>
                  </a:cxn>
                  <a:cxn ang="T12">
                    <a:pos x="T4" y="T5"/>
                  </a:cxn>
                  <a:cxn ang="T13">
                    <a:pos x="T6" y="T7"/>
                  </a:cxn>
                  <a:cxn ang="T14">
                    <a:pos x="T8" y="T9"/>
                  </a:cxn>
                </a:cxnLst>
                <a:rect l="T15" t="T16" r="T17" b="T18"/>
                <a:pathLst>
                  <a:path w="20745" h="20334" fill="none" extrusionOk="0">
                    <a:moveTo>
                      <a:pt x="20745" y="6017"/>
                    </a:moveTo>
                    <a:cubicBezTo>
                      <a:pt x="18814" y="12671"/>
                      <a:pt x="13809" y="17996"/>
                      <a:pt x="7286" y="20334"/>
                    </a:cubicBezTo>
                  </a:path>
                  <a:path w="20745" h="20334" stroke="0" extrusionOk="0">
                    <a:moveTo>
                      <a:pt x="20745" y="6017"/>
                    </a:moveTo>
                    <a:cubicBezTo>
                      <a:pt x="18814" y="12671"/>
                      <a:pt x="13809" y="17996"/>
                      <a:pt x="7286" y="20334"/>
                    </a:cubicBezTo>
                    <a:lnTo>
                      <a:pt x="0" y="0"/>
                    </a:lnTo>
                    <a:close/>
                  </a:path>
                </a:pathLst>
              </a:custGeom>
              <a:noFill/>
              <a:ln w="28575" cmpd="sng">
                <a:solidFill>
                  <a:schemeClr val="tx1"/>
                </a:solidFill>
                <a:round/>
                <a:tailEnd type="triangle" w="lg" len="med"/>
              </a:ln>
            </p:spPr>
            <p:txBody>
              <a:bodyPr wrap="none" anchor="ctr"/>
              <a:lstStyle/>
              <a:p>
                <a:endParaRPr lang="zh-CN" altLang="en-US"/>
              </a:p>
            </p:txBody>
          </p:sp>
        </p:grpSp>
      </p:grpSp>
      <p:grpSp>
        <p:nvGrpSpPr>
          <p:cNvPr id="14" name="Group 14"/>
          <p:cNvGrpSpPr/>
          <p:nvPr/>
        </p:nvGrpSpPr>
        <p:grpSpPr bwMode="auto">
          <a:xfrm>
            <a:off x="2732088" y="2938463"/>
            <a:ext cx="3549650" cy="2366962"/>
            <a:chOff x="0" y="0"/>
            <a:chExt cx="2236" cy="1491"/>
          </a:xfrm>
        </p:grpSpPr>
        <p:sp>
          <p:nvSpPr>
            <p:cNvPr id="15" name="Rectangle 35"/>
            <p:cNvSpPr>
              <a:spLocks noChangeArrowheads="1"/>
            </p:cNvSpPr>
            <p:nvPr/>
          </p:nvSpPr>
          <p:spPr bwMode="auto">
            <a:xfrm>
              <a:off x="1399" y="0"/>
              <a:ext cx="837" cy="546"/>
            </a:xfrm>
            <a:prstGeom prst="rect">
              <a:avLst/>
            </a:prstGeom>
            <a:solidFill>
              <a:srgbClr val="FFFFCC"/>
            </a:solidFill>
            <a:ln w="9525">
              <a:noFill/>
              <a:miter lim="800000"/>
            </a:ln>
          </p:spPr>
          <p:txBody>
            <a:bodyPr wrap="none" anchor="ctr"/>
            <a:lstStyle/>
            <a:p>
              <a:endParaRPr lang="zh-CN" altLang="zh-CN">
                <a:ea typeface="宋体" panose="02010600030101010101" pitchFamily="2" charset="-122"/>
              </a:endParaRPr>
            </a:p>
          </p:txBody>
        </p:sp>
        <p:grpSp>
          <p:nvGrpSpPr>
            <p:cNvPr id="16" name="Group 16"/>
            <p:cNvGrpSpPr/>
            <p:nvPr/>
          </p:nvGrpSpPr>
          <p:grpSpPr bwMode="auto">
            <a:xfrm>
              <a:off x="0" y="288"/>
              <a:ext cx="1789" cy="1203"/>
              <a:chOff x="0" y="0"/>
              <a:chExt cx="1789" cy="1203"/>
            </a:xfrm>
          </p:grpSpPr>
          <p:sp>
            <p:nvSpPr>
              <p:cNvPr id="17" name="Text Box 47"/>
              <p:cNvSpPr txBox="1">
                <a:spLocks noChangeArrowheads="1"/>
              </p:cNvSpPr>
              <p:nvPr/>
            </p:nvSpPr>
            <p:spPr bwMode="auto">
              <a:xfrm>
                <a:off x="0" y="257"/>
                <a:ext cx="987" cy="291"/>
              </a:xfrm>
              <a:prstGeom prst="rect">
                <a:avLst/>
              </a:prstGeom>
              <a:noFill/>
              <a:ln w="9525">
                <a:noFill/>
                <a:miter lim="800000"/>
              </a:ln>
            </p:spPr>
            <p:txBody>
              <a:bodyPr>
                <a:spAutoFit/>
              </a:bodyPr>
              <a:lstStyle/>
              <a:p>
                <a:pPr algn="ctr">
                  <a:spcBef>
                    <a:spcPct val="50000"/>
                  </a:spcBef>
                </a:pPr>
                <a:r>
                  <a:rPr lang="zh-CN" sz="2400">
                    <a:ea typeface="宋体" panose="02010600030101010101" pitchFamily="2" charset="-122"/>
                  </a:rPr>
                  <a:t>垄断利润</a:t>
                </a:r>
                <a:endParaRPr lang="zh-CN" sz="2400">
                  <a:ea typeface="宋体" panose="02010600030101010101" pitchFamily="2" charset="-122"/>
                </a:endParaRPr>
              </a:p>
            </p:txBody>
          </p:sp>
          <p:sp>
            <p:nvSpPr>
              <p:cNvPr id="18" name="Arc 48"/>
              <p:cNvSpPr/>
              <p:nvPr/>
            </p:nvSpPr>
            <p:spPr bwMode="auto">
              <a:xfrm flipH="1" flipV="1">
                <a:off x="673" y="0"/>
                <a:ext cx="1116" cy="1203"/>
              </a:xfrm>
              <a:custGeom>
                <a:avLst/>
                <a:gdLst>
                  <a:gd name="T0" fmla="*/ 14280 w 14280"/>
                  <a:gd name="T1" fmla="*/ 16206 h 21439"/>
                  <a:gd name="T2" fmla="*/ 2632 w 14280"/>
                  <a:gd name="T3" fmla="*/ 21438 h 21439"/>
                  <a:gd name="T4" fmla="*/ 14280 w 14280"/>
                  <a:gd name="T5" fmla="*/ 16206 h 21439"/>
                  <a:gd name="T6" fmla="*/ 2632 w 14280"/>
                  <a:gd name="T7" fmla="*/ 21438 h 21439"/>
                  <a:gd name="T8" fmla="*/ 0 w 14280"/>
                  <a:gd name="T9" fmla="*/ 0 h 21439"/>
                  <a:gd name="T10" fmla="*/ 0 60000 65536"/>
                  <a:gd name="T11" fmla="*/ 0 60000 65536"/>
                  <a:gd name="T12" fmla="*/ 0 60000 65536"/>
                  <a:gd name="T13" fmla="*/ 0 60000 65536"/>
                  <a:gd name="T14" fmla="*/ 0 60000 65536"/>
                  <a:gd name="T15" fmla="*/ 0 w 14280"/>
                  <a:gd name="T16" fmla="*/ 0 h 21439"/>
                  <a:gd name="T17" fmla="*/ 14280 w 14280"/>
                  <a:gd name="T18" fmla="*/ 21439 h 21439"/>
                </a:gdLst>
                <a:ahLst/>
                <a:cxnLst>
                  <a:cxn ang="T10">
                    <a:pos x="T0" y="T1"/>
                  </a:cxn>
                  <a:cxn ang="T11">
                    <a:pos x="T2" y="T3"/>
                  </a:cxn>
                  <a:cxn ang="T12">
                    <a:pos x="T4" y="T5"/>
                  </a:cxn>
                  <a:cxn ang="T13">
                    <a:pos x="T6" y="T7"/>
                  </a:cxn>
                  <a:cxn ang="T14">
                    <a:pos x="T8" y="T9"/>
                  </a:cxn>
                </a:cxnLst>
                <a:rect l="T15" t="T16" r="T17" b="T18"/>
                <a:pathLst>
                  <a:path w="14280" h="21439" fill="none" extrusionOk="0">
                    <a:moveTo>
                      <a:pt x="14280" y="16206"/>
                    </a:moveTo>
                    <a:cubicBezTo>
                      <a:pt x="11013" y="19084"/>
                      <a:pt x="6953" y="20908"/>
                      <a:pt x="2632" y="21438"/>
                    </a:cubicBezTo>
                  </a:path>
                  <a:path w="14280" h="21439" stroke="0" extrusionOk="0">
                    <a:moveTo>
                      <a:pt x="14280" y="16206"/>
                    </a:moveTo>
                    <a:cubicBezTo>
                      <a:pt x="11013" y="19084"/>
                      <a:pt x="6953" y="20908"/>
                      <a:pt x="2632" y="21438"/>
                    </a:cubicBezTo>
                    <a:lnTo>
                      <a:pt x="0" y="0"/>
                    </a:lnTo>
                    <a:close/>
                  </a:path>
                </a:pathLst>
              </a:custGeom>
              <a:noFill/>
              <a:ln w="28575" cmpd="sng">
                <a:solidFill>
                  <a:schemeClr val="tx1"/>
                </a:solidFill>
                <a:round/>
                <a:tailEnd type="triangle" w="lg" len="med"/>
              </a:ln>
            </p:spPr>
            <p:txBody>
              <a:bodyPr wrap="none" anchor="ctr"/>
              <a:lstStyle/>
              <a:p>
                <a:endParaRPr lang="zh-CN" altLang="en-US"/>
              </a:p>
            </p:txBody>
          </p:sp>
        </p:grpSp>
      </p:grpSp>
      <p:sp>
        <p:nvSpPr>
          <p:cNvPr id="19" name="Rectangle 2"/>
          <p:cNvSpPr txBox="1">
            <a:spLocks noChangeArrowheads="1"/>
          </p:cNvSpPr>
          <p:nvPr/>
        </p:nvSpPr>
        <p:spPr>
          <a:xfrm>
            <a:off x="457200" y="280988"/>
            <a:ext cx="82296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完全价格歧视与单一价格垄断</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20" name="Rectangle 3"/>
          <p:cNvSpPr txBox="1">
            <a:spLocks noChangeArrowheads="1"/>
          </p:cNvSpPr>
          <p:nvPr/>
        </p:nvSpPr>
        <p:spPr>
          <a:xfrm>
            <a:off x="373063" y="1335088"/>
            <a:ext cx="3055929" cy="4791075"/>
          </a:xfrm>
          <a:prstGeom prst="rect">
            <a:avLst/>
          </a:prstGeom>
        </p:spPr>
        <p:txBody>
          <a:bodyPr vert="horz">
            <a:normAutofit/>
          </a:bodyPr>
          <a:lstStyle/>
          <a:p>
            <a:pPr marL="0" marR="0" lvl="0" indent="0" algn="l" defTabSz="914400" rtl="0" eaLnBrk="1" fontAlgn="auto" latinLnBrk="0" hangingPunct="1">
              <a:lnSpc>
                <a:spcPct val="150000"/>
              </a:lnSpc>
              <a:spcBef>
                <a:spcPts val="4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这里，垄断者对所有的买者收取相同的价格 </a:t>
            </a:r>
            <a:r>
              <a:rPr kumimoji="0" lang="zh-CN"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altLang="zh-CN" sz="24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altLang="zh-CN" sz="2400" b="1" i="0" u="none" strike="noStrike" kern="1200" cap="none" spc="0" normalizeH="0" baseline="-25000" noProof="0" dirty="0" smtClean="0">
                <a:ln>
                  <a:noFill/>
                </a:ln>
                <a:solidFill>
                  <a:schemeClr val="tx1"/>
                </a:solidFill>
                <a:effectLst/>
                <a:uLnTx/>
                <a:uFillTx/>
                <a:latin typeface="+mn-lt"/>
                <a:ea typeface="宋体" panose="02010600030101010101" pitchFamily="2" charset="-122"/>
                <a:cs typeface="+mn-cs"/>
              </a:rPr>
              <a:t>M</a:t>
            </a:r>
            <a:r>
              <a:rPr kumimoji="0" lang="zh-CN"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50000"/>
              </a:lnSpc>
              <a:spcBef>
                <a:spcPts val="4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存在无谓损失</a:t>
            </a:r>
            <a:endParaRPr kumimoji="0" lang="zh-CN" sz="24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grpSp>
        <p:nvGrpSpPr>
          <p:cNvPr id="21" name="Group 21"/>
          <p:cNvGrpSpPr/>
          <p:nvPr/>
        </p:nvGrpSpPr>
        <p:grpSpPr bwMode="auto">
          <a:xfrm>
            <a:off x="4271963" y="3573463"/>
            <a:ext cx="4062412" cy="473075"/>
            <a:chOff x="0" y="0"/>
            <a:chExt cx="2559" cy="298"/>
          </a:xfrm>
        </p:grpSpPr>
        <p:sp>
          <p:nvSpPr>
            <p:cNvPr id="22" name="Line 5"/>
            <p:cNvSpPr>
              <a:spLocks noChangeShapeType="1"/>
            </p:cNvSpPr>
            <p:nvPr/>
          </p:nvSpPr>
          <p:spPr bwMode="auto">
            <a:xfrm>
              <a:off x="427" y="150"/>
              <a:ext cx="2132" cy="0"/>
            </a:xfrm>
            <a:prstGeom prst="line">
              <a:avLst/>
            </a:prstGeom>
            <a:noFill/>
            <a:ln w="38100">
              <a:solidFill>
                <a:srgbClr val="CC0000"/>
              </a:solidFill>
              <a:round/>
            </a:ln>
          </p:spPr>
          <p:txBody>
            <a:bodyPr/>
            <a:lstStyle/>
            <a:p>
              <a:endParaRPr lang="zh-CN" altLang="en-US"/>
            </a:p>
          </p:txBody>
        </p:sp>
        <p:sp>
          <p:nvSpPr>
            <p:cNvPr id="23" name="Rectangle 6"/>
            <p:cNvSpPr>
              <a:spLocks noChangeArrowheads="1"/>
            </p:cNvSpPr>
            <p:nvPr/>
          </p:nvSpPr>
          <p:spPr bwMode="auto">
            <a:xfrm>
              <a:off x="0" y="0"/>
              <a:ext cx="429" cy="298"/>
            </a:xfrm>
            <a:prstGeom prst="rect">
              <a:avLst/>
            </a:prstGeom>
            <a:noFill/>
            <a:ln w="9525">
              <a:noFill/>
              <a:miter lim="800000"/>
            </a:ln>
          </p:spPr>
          <p:txBody>
            <a:bodyPr>
              <a:spAutoFit/>
            </a:bodyPr>
            <a:lstStyle/>
            <a:p>
              <a:r>
                <a:rPr lang="en-US" altLang="zh-CN" sz="2500" i="1">
                  <a:ea typeface="宋体" panose="02010600030101010101" pitchFamily="2" charset="-122"/>
                </a:rPr>
                <a:t>MC</a:t>
              </a:r>
              <a:endParaRPr lang="en-US" altLang="zh-CN" sz="2500" i="1">
                <a:ea typeface="宋体" panose="02010600030101010101" pitchFamily="2" charset="-122"/>
              </a:endParaRPr>
            </a:p>
          </p:txBody>
        </p:sp>
      </p:grpSp>
      <p:grpSp>
        <p:nvGrpSpPr>
          <p:cNvPr id="24" name="Group 24"/>
          <p:cNvGrpSpPr/>
          <p:nvPr/>
        </p:nvGrpSpPr>
        <p:grpSpPr bwMode="auto">
          <a:xfrm>
            <a:off x="3348038" y="1617663"/>
            <a:ext cx="5581650" cy="4183062"/>
            <a:chOff x="0" y="0"/>
            <a:chExt cx="3516" cy="2635"/>
          </a:xfrm>
        </p:grpSpPr>
        <p:grpSp>
          <p:nvGrpSpPr>
            <p:cNvPr id="25" name="Group 25"/>
            <p:cNvGrpSpPr/>
            <p:nvPr/>
          </p:nvGrpSpPr>
          <p:grpSpPr bwMode="auto">
            <a:xfrm>
              <a:off x="1012" y="66"/>
              <a:ext cx="2504" cy="2290"/>
              <a:chOff x="0" y="0"/>
              <a:chExt cx="2504" cy="2499"/>
            </a:xfrm>
          </p:grpSpPr>
          <p:sp>
            <p:nvSpPr>
              <p:cNvPr id="28" name="Line 9"/>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29" name="Line 10"/>
              <p:cNvSpPr>
                <a:spLocks noChangeShapeType="1"/>
              </p:cNvSpPr>
              <p:nvPr/>
            </p:nvSpPr>
            <p:spPr bwMode="auto">
              <a:xfrm>
                <a:off x="0" y="2492"/>
                <a:ext cx="2504" cy="7"/>
              </a:xfrm>
              <a:prstGeom prst="line">
                <a:avLst/>
              </a:prstGeom>
              <a:noFill/>
              <a:ln w="9525">
                <a:solidFill>
                  <a:schemeClr val="tx1"/>
                </a:solidFill>
                <a:round/>
              </a:ln>
            </p:spPr>
            <p:txBody>
              <a:bodyPr/>
              <a:lstStyle/>
              <a:p>
                <a:endParaRPr lang="zh-CN" altLang="en-US"/>
              </a:p>
            </p:txBody>
          </p:sp>
        </p:grpSp>
        <p:sp>
          <p:nvSpPr>
            <p:cNvPr id="26" name="Text Box 11"/>
            <p:cNvSpPr txBox="1">
              <a:spLocks noChangeArrowheads="1"/>
            </p:cNvSpPr>
            <p:nvPr/>
          </p:nvSpPr>
          <p:spPr bwMode="auto">
            <a:xfrm>
              <a:off x="2653" y="2402"/>
              <a:ext cx="781" cy="233"/>
            </a:xfrm>
            <a:prstGeom prst="rect">
              <a:avLst/>
            </a:prstGeom>
            <a:noFill/>
            <a:ln w="9525">
              <a:noFill/>
              <a:miter lim="800000"/>
            </a:ln>
          </p:spPr>
          <p:txBody>
            <a:bodyPr lIns="0" tIns="0" rIns="0" bIns="0">
              <a:spAutoFit/>
            </a:bodyPr>
            <a:lstStyle/>
            <a:p>
              <a:pPr algn="r">
                <a:spcBef>
                  <a:spcPct val="50000"/>
                </a:spcBef>
              </a:pPr>
              <a:r>
                <a:rPr lang="zh-CN" sz="2400">
                  <a:ea typeface="宋体" panose="02010600030101010101" pitchFamily="2" charset="-122"/>
                </a:rPr>
                <a:t>产量</a:t>
              </a:r>
              <a:endParaRPr lang="zh-CN" sz="2400">
                <a:ea typeface="宋体" panose="02010600030101010101" pitchFamily="2" charset="-122"/>
              </a:endParaRPr>
            </a:p>
          </p:txBody>
        </p:sp>
        <p:sp>
          <p:nvSpPr>
            <p:cNvPr id="27" name="Text Box 12"/>
            <p:cNvSpPr txBox="1">
              <a:spLocks noChangeArrowheads="1"/>
            </p:cNvSpPr>
            <p:nvPr/>
          </p:nvSpPr>
          <p:spPr bwMode="auto">
            <a:xfrm>
              <a:off x="0" y="0"/>
              <a:ext cx="1001" cy="288"/>
            </a:xfrm>
            <a:prstGeom prst="rect">
              <a:avLst/>
            </a:prstGeom>
            <a:noFill/>
            <a:ln w="9525">
              <a:noFill/>
              <a:miter lim="800000"/>
            </a:ln>
          </p:spPr>
          <p:txBody>
            <a:bodyPr>
              <a:spAutoFit/>
            </a:bodyPr>
            <a:lstStyle/>
            <a:p>
              <a:pPr algn="r">
                <a:spcBef>
                  <a:spcPct val="50000"/>
                </a:spcBef>
              </a:pPr>
              <a:r>
                <a:rPr lang="zh-CN" sz="2400">
                  <a:ea typeface="宋体" panose="02010600030101010101" pitchFamily="2" charset="-122"/>
                </a:rPr>
                <a:t>价格</a:t>
              </a:r>
              <a:endParaRPr lang="zh-CN" sz="2400">
                <a:ea typeface="宋体" panose="02010600030101010101" pitchFamily="2" charset="-122"/>
              </a:endParaRPr>
            </a:p>
          </p:txBody>
        </p:sp>
      </p:grpSp>
      <p:grpSp>
        <p:nvGrpSpPr>
          <p:cNvPr id="30" name="Group 30"/>
          <p:cNvGrpSpPr/>
          <p:nvPr/>
        </p:nvGrpSpPr>
        <p:grpSpPr bwMode="auto">
          <a:xfrm>
            <a:off x="4951413" y="2058988"/>
            <a:ext cx="3595687" cy="2457450"/>
            <a:chOff x="0" y="0"/>
            <a:chExt cx="2265" cy="1548"/>
          </a:xfrm>
        </p:grpSpPr>
        <p:sp>
          <p:nvSpPr>
            <p:cNvPr id="31" name="Line 14"/>
            <p:cNvSpPr>
              <a:spLocks noChangeShapeType="1"/>
            </p:cNvSpPr>
            <p:nvPr/>
          </p:nvSpPr>
          <p:spPr bwMode="auto">
            <a:xfrm>
              <a:off x="0" y="0"/>
              <a:ext cx="2055" cy="1368"/>
            </a:xfrm>
            <a:prstGeom prst="line">
              <a:avLst/>
            </a:prstGeom>
            <a:noFill/>
            <a:ln w="38100">
              <a:solidFill>
                <a:schemeClr val="accent2"/>
              </a:solidFill>
              <a:round/>
            </a:ln>
          </p:spPr>
          <p:txBody>
            <a:bodyPr/>
            <a:lstStyle/>
            <a:p>
              <a:endParaRPr lang="zh-CN" altLang="en-US"/>
            </a:p>
          </p:txBody>
        </p:sp>
        <p:sp>
          <p:nvSpPr>
            <p:cNvPr id="32" name="Text Box 15"/>
            <p:cNvSpPr txBox="1">
              <a:spLocks noChangeArrowheads="1"/>
            </p:cNvSpPr>
            <p:nvPr/>
          </p:nvSpPr>
          <p:spPr bwMode="auto">
            <a:xfrm>
              <a:off x="1991" y="1318"/>
              <a:ext cx="2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D</a:t>
              </a:r>
              <a:endParaRPr lang="en-US" altLang="zh-CN" sz="2400" i="1">
                <a:ea typeface="宋体" panose="02010600030101010101" pitchFamily="2" charset="-122"/>
              </a:endParaRPr>
            </a:p>
          </p:txBody>
        </p:sp>
      </p:grpSp>
      <p:grpSp>
        <p:nvGrpSpPr>
          <p:cNvPr id="33" name="Group 33"/>
          <p:cNvGrpSpPr/>
          <p:nvPr/>
        </p:nvGrpSpPr>
        <p:grpSpPr bwMode="auto">
          <a:xfrm>
            <a:off x="4962525" y="2074863"/>
            <a:ext cx="2600325" cy="3024187"/>
            <a:chOff x="0" y="0"/>
            <a:chExt cx="1638" cy="1905"/>
          </a:xfrm>
        </p:grpSpPr>
        <p:sp>
          <p:nvSpPr>
            <p:cNvPr id="34" name="Line 17"/>
            <p:cNvSpPr>
              <a:spLocks noChangeShapeType="1"/>
            </p:cNvSpPr>
            <p:nvPr/>
          </p:nvSpPr>
          <p:spPr bwMode="auto">
            <a:xfrm>
              <a:off x="0" y="0"/>
              <a:ext cx="1299" cy="1704"/>
            </a:xfrm>
            <a:prstGeom prst="line">
              <a:avLst/>
            </a:prstGeom>
            <a:noFill/>
            <a:ln w="38100">
              <a:solidFill>
                <a:srgbClr val="CC0000"/>
              </a:solidFill>
              <a:round/>
            </a:ln>
          </p:spPr>
          <p:txBody>
            <a:bodyPr/>
            <a:lstStyle/>
            <a:p>
              <a:endParaRPr lang="zh-CN" altLang="en-US"/>
            </a:p>
          </p:txBody>
        </p:sp>
        <p:sp>
          <p:nvSpPr>
            <p:cNvPr id="35" name="Text Box 18"/>
            <p:cNvSpPr txBox="1">
              <a:spLocks noChangeArrowheads="1"/>
            </p:cNvSpPr>
            <p:nvPr/>
          </p:nvSpPr>
          <p:spPr bwMode="auto">
            <a:xfrm>
              <a:off x="1264" y="1675"/>
              <a:ext cx="3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MR</a:t>
              </a:r>
              <a:endParaRPr lang="en-US" altLang="zh-CN" sz="2400" i="1">
                <a:ea typeface="宋体" panose="02010600030101010101" pitchFamily="2" charset="-122"/>
              </a:endParaRPr>
            </a:p>
          </p:txBody>
        </p:sp>
      </p:grpSp>
      <p:grpSp>
        <p:nvGrpSpPr>
          <p:cNvPr id="36" name="Group 36"/>
          <p:cNvGrpSpPr/>
          <p:nvPr/>
        </p:nvGrpSpPr>
        <p:grpSpPr bwMode="auto">
          <a:xfrm>
            <a:off x="4359275" y="2701925"/>
            <a:ext cx="2216150" cy="3087688"/>
            <a:chOff x="0" y="0"/>
            <a:chExt cx="1396" cy="1945"/>
          </a:xfrm>
        </p:grpSpPr>
        <p:sp>
          <p:nvSpPr>
            <p:cNvPr id="37" name="Line 20"/>
            <p:cNvSpPr>
              <a:spLocks noChangeShapeType="1"/>
            </p:cNvSpPr>
            <p:nvPr/>
          </p:nvSpPr>
          <p:spPr bwMode="auto">
            <a:xfrm>
              <a:off x="374" y="150"/>
              <a:ext cx="840" cy="0"/>
            </a:xfrm>
            <a:prstGeom prst="line">
              <a:avLst/>
            </a:prstGeom>
            <a:noFill/>
            <a:ln w="9525">
              <a:solidFill>
                <a:schemeClr val="tx1"/>
              </a:solidFill>
              <a:prstDash val="lgDash"/>
              <a:round/>
            </a:ln>
          </p:spPr>
          <p:txBody>
            <a:bodyPr/>
            <a:lstStyle/>
            <a:p>
              <a:endParaRPr lang="zh-CN" altLang="en-US"/>
            </a:p>
          </p:txBody>
        </p:sp>
        <p:sp>
          <p:nvSpPr>
            <p:cNvPr id="38" name="Rectangle 21"/>
            <p:cNvSpPr>
              <a:spLocks noChangeArrowheads="1"/>
            </p:cNvSpPr>
            <p:nvPr/>
          </p:nvSpPr>
          <p:spPr bwMode="auto">
            <a:xfrm>
              <a:off x="0" y="0"/>
              <a:ext cx="368" cy="298"/>
            </a:xfrm>
            <a:prstGeom prst="rect">
              <a:avLst/>
            </a:prstGeom>
            <a:noFill/>
            <a:ln w="9525">
              <a:noFill/>
              <a:miter lim="800000"/>
            </a:ln>
          </p:spPr>
          <p:txBody>
            <a:bodyPr>
              <a:spAutoFit/>
            </a:bodyPr>
            <a:lstStyle/>
            <a:p>
              <a:pPr algn="r"/>
              <a:r>
                <a:rPr lang="en-US" altLang="zh-CN" sz="2500" b="1" i="1">
                  <a:ea typeface="宋体" panose="02010600030101010101" pitchFamily="2" charset="-122"/>
                </a:rPr>
                <a:t>P</a:t>
              </a:r>
              <a:r>
                <a:rPr lang="en-US" altLang="zh-CN" sz="2500" b="1" baseline="-25000">
                  <a:ea typeface="宋体" panose="02010600030101010101" pitchFamily="2" charset="-122"/>
                </a:rPr>
                <a:t>M</a:t>
              </a:r>
              <a:endParaRPr lang="en-US" altLang="zh-CN" sz="2500" b="1" baseline="-25000">
                <a:ea typeface="宋体" panose="02010600030101010101" pitchFamily="2" charset="-122"/>
              </a:endParaRPr>
            </a:p>
          </p:txBody>
        </p:sp>
        <p:sp>
          <p:nvSpPr>
            <p:cNvPr id="39" name="Line 22"/>
            <p:cNvSpPr>
              <a:spLocks noChangeShapeType="1"/>
            </p:cNvSpPr>
            <p:nvPr/>
          </p:nvSpPr>
          <p:spPr bwMode="auto">
            <a:xfrm>
              <a:off x="1214" y="152"/>
              <a:ext cx="0" cy="1511"/>
            </a:xfrm>
            <a:prstGeom prst="line">
              <a:avLst/>
            </a:prstGeom>
            <a:noFill/>
            <a:ln w="9525">
              <a:solidFill>
                <a:schemeClr val="tx1"/>
              </a:solidFill>
              <a:prstDash val="lgDash"/>
              <a:round/>
            </a:ln>
          </p:spPr>
          <p:txBody>
            <a:bodyPr/>
            <a:lstStyle/>
            <a:p>
              <a:endParaRPr lang="zh-CN" altLang="en-US"/>
            </a:p>
          </p:txBody>
        </p:sp>
        <p:sp>
          <p:nvSpPr>
            <p:cNvPr id="40" name="Oval 23"/>
            <p:cNvSpPr>
              <a:spLocks noChangeAspect="1" noChangeArrowheads="1"/>
            </p:cNvSpPr>
            <p:nvPr/>
          </p:nvSpPr>
          <p:spPr bwMode="auto">
            <a:xfrm>
              <a:off x="1172" y="661"/>
              <a:ext cx="86" cy="85"/>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sp>
          <p:nvSpPr>
            <p:cNvPr id="41" name="Text Box 24"/>
            <p:cNvSpPr txBox="1">
              <a:spLocks noChangeArrowheads="1"/>
            </p:cNvSpPr>
            <p:nvPr/>
          </p:nvSpPr>
          <p:spPr bwMode="auto">
            <a:xfrm>
              <a:off x="1088" y="1676"/>
              <a:ext cx="308" cy="269"/>
            </a:xfrm>
            <a:prstGeom prst="rect">
              <a:avLst/>
            </a:prstGeom>
            <a:noFill/>
            <a:ln w="9525">
              <a:noFill/>
              <a:miter lim="800000"/>
            </a:ln>
          </p:spPr>
          <p:txBody>
            <a:bodyPr lIns="0" tIns="0" rIns="0">
              <a:spAutoFit/>
            </a:bodyPr>
            <a:lstStyle/>
            <a:p>
              <a:pPr algn="ctr">
                <a:spcBef>
                  <a:spcPct val="50000"/>
                </a:spcBef>
              </a:pPr>
              <a:r>
                <a:rPr lang="en-US" altLang="zh-CN" sz="2500" b="1" i="1">
                  <a:ea typeface="宋体" panose="02010600030101010101" pitchFamily="2" charset="-122"/>
                </a:rPr>
                <a:t>Q</a:t>
              </a:r>
              <a:r>
                <a:rPr lang="en-US" altLang="zh-CN" sz="2500" b="1" baseline="-25000">
                  <a:ea typeface="宋体" panose="02010600030101010101" pitchFamily="2" charset="-122"/>
                </a:rPr>
                <a:t>M</a:t>
              </a:r>
              <a:endParaRPr lang="en-US" altLang="zh-CN" sz="2500" b="1" baseline="-25000">
                <a:ea typeface="宋体" panose="02010600030101010101" pitchFamily="2" charset="-122"/>
              </a:endParaRPr>
            </a:p>
          </p:txBody>
        </p:sp>
        <p:sp>
          <p:nvSpPr>
            <p:cNvPr id="42" name="Oval 25"/>
            <p:cNvSpPr>
              <a:spLocks noChangeAspect="1" noChangeArrowheads="1"/>
            </p:cNvSpPr>
            <p:nvPr/>
          </p:nvSpPr>
          <p:spPr bwMode="auto">
            <a:xfrm>
              <a:off x="1172" y="106"/>
              <a:ext cx="86" cy="85"/>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wipe(left)">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5"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Mankiw_PaintingArt.jpg"/>
          <p:cNvPicPr>
            <a:picLocks noChangeAspect="1" noChangeArrowheads="1"/>
          </p:cNvPicPr>
          <p:nvPr/>
        </p:nvPicPr>
        <p:blipFill>
          <a:blip r:embed="rId1" cstate="print"/>
          <a:srcRect b="16696"/>
          <a:stretch>
            <a:fillRect/>
          </a:stretch>
        </p:blipFill>
        <p:spPr bwMode="auto">
          <a:xfrm>
            <a:off x="0" y="0"/>
            <a:ext cx="9144000" cy="2133600"/>
          </a:xfrm>
          <a:prstGeom prst="rect">
            <a:avLst/>
          </a:prstGeom>
          <a:noFill/>
          <a:ln w="9525">
            <a:noFill/>
            <a:miter lim="800000"/>
            <a:headEnd/>
            <a:tailEnd/>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algn="ctr" eaLnBrk="0" fontAlgn="auto" hangingPunct="0">
              <a:lnSpc>
                <a:spcPct val="115000"/>
              </a:lnSpc>
              <a:spcAft>
                <a:spcPts val="0"/>
              </a:spcAft>
              <a:defRPr/>
            </a:pPr>
            <a:r>
              <a:rPr lang="zh-CN" altLang="en-US" sz="3600" b="1" dirty="0">
                <a:effectLst>
                  <a:outerShdw blurRad="38100" dist="38100" dir="2700000" algn="tl">
                    <a:srgbClr val="C0C0C0"/>
                  </a:outerShdw>
                </a:effectLst>
                <a:latin typeface="+mj-lt"/>
                <a:ea typeface="+mn-ea"/>
                <a:cs typeface="+mj-cs"/>
              </a:rPr>
              <a:t>本章我们将探索这些问题的答案：</a:t>
            </a:r>
            <a:endParaRPr lang="en-US" altLang="zh-CN" sz="3600" b="1" dirty="0">
              <a:effectLst>
                <a:outerShdw blurRad="38100" dist="38100" dir="2700000" algn="tl">
                  <a:srgbClr val="C0C0C0"/>
                </a:outerShdw>
              </a:effectLst>
              <a:latin typeface="+mj-lt"/>
              <a:ea typeface="+mn-ea"/>
              <a:cs typeface="+mj-cs"/>
            </a:endParaRPr>
          </a:p>
        </p:txBody>
      </p:sp>
      <p:sp>
        <p:nvSpPr>
          <p:cNvPr id="4" name="Rectangle 3"/>
          <p:cNvSpPr txBox="1">
            <a:spLocks noChangeArrowheads="1"/>
          </p:cNvSpPr>
          <p:nvPr/>
        </p:nvSpPr>
        <p:spPr>
          <a:xfrm>
            <a:off x="827584" y="1916832"/>
            <a:ext cx="8136904" cy="4330576"/>
          </a:xfrm>
          <a:prstGeom prst="rect">
            <a:avLst/>
          </a:prstGeom>
        </p:spPr>
        <p:txBody>
          <a:bodyPr vert="horz">
            <a:normAutofit/>
          </a:bodyPr>
          <a:lstStyle/>
          <a:p>
            <a:pPr>
              <a:lnSpc>
                <a:spcPct val="150000"/>
              </a:lnSpc>
              <a:buClr>
                <a:srgbClr val="996633"/>
              </a:buClr>
              <a:buFont typeface="Wingdings" panose="05000000000000000000" pitchFamily="2" charset="2"/>
              <a:buChar char="Ø"/>
            </a:pPr>
            <a:r>
              <a:rPr lang="zh-CN" altLang="zh-CN" sz="2400" dirty="0" smtClean="0">
                <a:ea typeface="宋体" panose="02010600030101010101" pitchFamily="2" charset="-122"/>
              </a:rPr>
              <a:t>为什么会产生垄断？</a:t>
            </a:r>
            <a:endParaRPr lang="zh-CN" altLang="zh-CN" sz="2400" dirty="0" smtClean="0">
              <a:ea typeface="宋体" panose="02010600030101010101" pitchFamily="2" charset="-122"/>
            </a:endParaRPr>
          </a:p>
          <a:p>
            <a:pPr>
              <a:lnSpc>
                <a:spcPct val="150000"/>
              </a:lnSpc>
              <a:buClr>
                <a:srgbClr val="996633"/>
              </a:buClr>
              <a:buFont typeface="Wingdings" panose="05000000000000000000" pitchFamily="2" charset="2"/>
              <a:buChar char="Ø"/>
            </a:pPr>
            <a:r>
              <a:rPr lang="zh-CN" altLang="zh-CN" sz="2400" i="1" dirty="0" smtClean="0">
                <a:ea typeface="宋体" panose="02010600030101010101" pitchFamily="2" charset="-122"/>
              </a:rPr>
              <a:t>为什么垄断者的  MR</a:t>
            </a:r>
            <a:r>
              <a:rPr lang="zh-CN" altLang="zh-CN" sz="2400" dirty="0" smtClean="0">
                <a:ea typeface="宋体" panose="02010600030101010101" pitchFamily="2" charset="-122"/>
              </a:rPr>
              <a:t> &lt; </a:t>
            </a:r>
            <a:r>
              <a:rPr lang="zh-CN" altLang="zh-CN" sz="2400" b="1" i="1" dirty="0" smtClean="0">
                <a:ea typeface="宋体" panose="02010600030101010101" pitchFamily="2" charset="-122"/>
              </a:rPr>
              <a:t>P？</a:t>
            </a:r>
            <a:endParaRPr lang="zh-CN" altLang="zh-CN" sz="2400" dirty="0" smtClean="0">
              <a:ea typeface="宋体" panose="02010600030101010101" pitchFamily="2" charset="-122"/>
            </a:endParaRPr>
          </a:p>
          <a:p>
            <a:pPr>
              <a:lnSpc>
                <a:spcPct val="150000"/>
              </a:lnSpc>
              <a:buClr>
                <a:srgbClr val="996633"/>
              </a:buClr>
              <a:buFont typeface="Wingdings" panose="05000000000000000000" pitchFamily="2" charset="2"/>
              <a:buChar char="Ø"/>
            </a:pPr>
            <a:r>
              <a:rPr lang="zh-CN" altLang="zh-CN" sz="2400" dirty="0" smtClean="0">
                <a:ea typeface="宋体" panose="02010600030101010101" pitchFamily="2" charset="-122"/>
              </a:rPr>
              <a:t>垄断者如何决定</a:t>
            </a:r>
            <a:r>
              <a:rPr lang="zh-CN" altLang="en-US" sz="2400" dirty="0" smtClean="0">
                <a:ea typeface="宋体" panose="02010600030101010101" pitchFamily="2" charset="-122"/>
              </a:rPr>
              <a:t>其</a:t>
            </a:r>
            <a:r>
              <a:rPr lang="zh-CN" altLang="zh-CN" sz="2400" dirty="0" smtClean="0">
                <a:ea typeface="宋体" panose="02010600030101010101" pitchFamily="2" charset="-122"/>
              </a:rPr>
              <a:t>产品的价格与数量？</a:t>
            </a:r>
            <a:endParaRPr lang="zh-CN" altLang="zh-CN" sz="2400" dirty="0" smtClean="0">
              <a:ea typeface="宋体" panose="02010600030101010101" pitchFamily="2" charset="-122"/>
            </a:endParaRPr>
          </a:p>
          <a:p>
            <a:pPr>
              <a:lnSpc>
                <a:spcPct val="150000"/>
              </a:lnSpc>
              <a:buClr>
                <a:srgbClr val="996633"/>
              </a:buClr>
              <a:buFont typeface="Wingdings" panose="05000000000000000000" pitchFamily="2" charset="2"/>
              <a:buChar char="Ø"/>
            </a:pPr>
            <a:r>
              <a:rPr lang="zh-CN" altLang="zh-CN" sz="2400" dirty="0" smtClean="0">
                <a:ea typeface="宋体" panose="02010600030101010101" pitchFamily="2" charset="-122"/>
              </a:rPr>
              <a:t>垄断对社会的福利有何影响？</a:t>
            </a:r>
            <a:endParaRPr lang="zh-CN" altLang="zh-CN" sz="2400" dirty="0" smtClean="0">
              <a:ea typeface="宋体" panose="02010600030101010101" pitchFamily="2" charset="-122"/>
            </a:endParaRPr>
          </a:p>
          <a:p>
            <a:pPr>
              <a:lnSpc>
                <a:spcPct val="150000"/>
              </a:lnSpc>
              <a:buClr>
                <a:srgbClr val="996633"/>
              </a:buClr>
              <a:buFont typeface="Wingdings" panose="05000000000000000000" pitchFamily="2" charset="2"/>
              <a:buChar char="Ø"/>
            </a:pPr>
            <a:r>
              <a:rPr lang="zh-CN" altLang="zh-CN" sz="2400" dirty="0" smtClean="0">
                <a:ea typeface="宋体" panose="02010600030101010101" pitchFamily="2" charset="-122"/>
              </a:rPr>
              <a:t>政府能对垄断做些什么？</a:t>
            </a:r>
            <a:endParaRPr lang="zh-CN" altLang="zh-CN" sz="2400" dirty="0" smtClean="0">
              <a:ea typeface="宋体" panose="02010600030101010101" pitchFamily="2" charset="-122"/>
            </a:endParaRPr>
          </a:p>
          <a:p>
            <a:pPr>
              <a:lnSpc>
                <a:spcPct val="150000"/>
              </a:lnSpc>
              <a:buClr>
                <a:srgbClr val="996633"/>
              </a:buClr>
              <a:buFont typeface="Wingdings" panose="05000000000000000000" pitchFamily="2" charset="2"/>
              <a:buChar char="Ø"/>
            </a:pPr>
            <a:r>
              <a:rPr lang="zh-CN" altLang="zh-CN" sz="2400" dirty="0" smtClean="0">
                <a:ea typeface="宋体" panose="02010600030101010101" pitchFamily="2" charset="-122"/>
              </a:rPr>
              <a:t>什么是价格歧视？</a:t>
            </a:r>
            <a:endParaRPr lang="zh-CN" altLang="zh-CN" sz="2400" dirty="0" smtClean="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bwMode="auto">
          <a:xfrm>
            <a:off x="4957763" y="1852613"/>
            <a:ext cx="3108325" cy="1957387"/>
            <a:chOff x="0" y="0"/>
            <a:chExt cx="1958" cy="1233"/>
          </a:xfrm>
        </p:grpSpPr>
        <p:sp>
          <p:nvSpPr>
            <p:cNvPr id="5" name="AutoShape 4"/>
            <p:cNvSpPr>
              <a:spLocks noChangeArrowheads="1"/>
            </p:cNvSpPr>
            <p:nvPr/>
          </p:nvSpPr>
          <p:spPr bwMode="auto">
            <a:xfrm>
              <a:off x="0" y="132"/>
              <a:ext cx="1644" cy="1101"/>
            </a:xfrm>
            <a:prstGeom prst="rtTriangle">
              <a:avLst/>
            </a:prstGeom>
            <a:solidFill>
              <a:schemeClr val="bg2">
                <a:lumMod val="90000"/>
              </a:schemeClr>
            </a:solidFill>
            <a:ln w="9525">
              <a:noFill/>
              <a:miter lim="800000"/>
            </a:ln>
          </p:spPr>
          <p:txBody>
            <a:bodyPr wrap="none" anchor="ctr"/>
            <a:lstStyle/>
            <a:p>
              <a:endParaRPr lang="zh-CN" altLang="zh-CN">
                <a:ea typeface="宋体" panose="02010600030101010101" pitchFamily="2" charset="-122"/>
              </a:endParaRPr>
            </a:p>
          </p:txBody>
        </p:sp>
        <p:grpSp>
          <p:nvGrpSpPr>
            <p:cNvPr id="6" name="Group 6"/>
            <p:cNvGrpSpPr/>
            <p:nvPr/>
          </p:nvGrpSpPr>
          <p:grpSpPr bwMode="auto">
            <a:xfrm>
              <a:off x="594" y="0"/>
              <a:ext cx="1364" cy="863"/>
              <a:chOff x="0" y="0"/>
              <a:chExt cx="1364" cy="863"/>
            </a:xfrm>
          </p:grpSpPr>
          <p:sp>
            <p:nvSpPr>
              <p:cNvPr id="7" name="Text Box 43"/>
              <p:cNvSpPr txBox="1">
                <a:spLocks noChangeArrowheads="1"/>
              </p:cNvSpPr>
              <p:nvPr/>
            </p:nvSpPr>
            <p:spPr bwMode="auto">
              <a:xfrm>
                <a:off x="214" y="0"/>
                <a:ext cx="1150" cy="291"/>
              </a:xfrm>
              <a:prstGeom prst="rect">
                <a:avLst/>
              </a:prstGeom>
              <a:noFill/>
              <a:ln w="9525">
                <a:noFill/>
                <a:miter lim="800000"/>
              </a:ln>
            </p:spPr>
            <p:txBody>
              <a:bodyPr>
                <a:spAutoFit/>
              </a:bodyPr>
              <a:lstStyle/>
              <a:p>
                <a:pPr>
                  <a:spcBef>
                    <a:spcPct val="50000"/>
                  </a:spcBef>
                </a:pPr>
                <a:r>
                  <a:rPr lang="zh-CN" sz="2400">
                    <a:ea typeface="宋体" panose="02010600030101010101" pitchFamily="2" charset="-122"/>
                  </a:rPr>
                  <a:t>垄断利润</a:t>
                </a:r>
                <a:endParaRPr lang="zh-CN" sz="2400">
                  <a:ea typeface="宋体" panose="02010600030101010101" pitchFamily="2" charset="-122"/>
                </a:endParaRPr>
              </a:p>
            </p:txBody>
          </p:sp>
          <p:sp>
            <p:nvSpPr>
              <p:cNvPr id="8" name="Arc 44"/>
              <p:cNvSpPr/>
              <p:nvPr/>
            </p:nvSpPr>
            <p:spPr bwMode="auto">
              <a:xfrm>
                <a:off x="0" y="326"/>
                <a:ext cx="425" cy="537"/>
              </a:xfrm>
              <a:custGeom>
                <a:avLst/>
                <a:gdLst>
                  <a:gd name="T0" fmla="*/ 20745 w 20745"/>
                  <a:gd name="T1" fmla="*/ 6017 h 19232"/>
                  <a:gd name="T2" fmla="*/ 9833 w 20745"/>
                  <a:gd name="T3" fmla="*/ 19232 h 19232"/>
                  <a:gd name="T4" fmla="*/ 20745 w 20745"/>
                  <a:gd name="T5" fmla="*/ 6017 h 19232"/>
                  <a:gd name="T6" fmla="*/ 9833 w 20745"/>
                  <a:gd name="T7" fmla="*/ 19232 h 19232"/>
                  <a:gd name="T8" fmla="*/ 0 w 20745"/>
                  <a:gd name="T9" fmla="*/ 0 h 19232"/>
                  <a:gd name="T10" fmla="*/ 0 60000 65536"/>
                  <a:gd name="T11" fmla="*/ 0 60000 65536"/>
                  <a:gd name="T12" fmla="*/ 0 60000 65536"/>
                  <a:gd name="T13" fmla="*/ 0 60000 65536"/>
                  <a:gd name="T14" fmla="*/ 0 60000 65536"/>
                  <a:gd name="T15" fmla="*/ 0 w 20745"/>
                  <a:gd name="T16" fmla="*/ 0 h 19232"/>
                  <a:gd name="T17" fmla="*/ 20745 w 20745"/>
                  <a:gd name="T18" fmla="*/ 19232 h 19232"/>
                </a:gdLst>
                <a:ahLst/>
                <a:cxnLst>
                  <a:cxn ang="T10">
                    <a:pos x="T0" y="T1"/>
                  </a:cxn>
                  <a:cxn ang="T11">
                    <a:pos x="T2" y="T3"/>
                  </a:cxn>
                  <a:cxn ang="T12">
                    <a:pos x="T4" y="T5"/>
                  </a:cxn>
                  <a:cxn ang="T13">
                    <a:pos x="T6" y="T7"/>
                  </a:cxn>
                  <a:cxn ang="T14">
                    <a:pos x="T8" y="T9"/>
                  </a:cxn>
                </a:cxnLst>
                <a:rect l="T15" t="T16" r="T17" b="T18"/>
                <a:pathLst>
                  <a:path w="20745" h="19232" fill="none" extrusionOk="0">
                    <a:moveTo>
                      <a:pt x="20745" y="6017"/>
                    </a:moveTo>
                    <a:cubicBezTo>
                      <a:pt x="19085" y="11738"/>
                      <a:pt x="15137" y="16520"/>
                      <a:pt x="9833" y="19232"/>
                    </a:cubicBezTo>
                  </a:path>
                  <a:path w="20745" h="19232" stroke="0" extrusionOk="0">
                    <a:moveTo>
                      <a:pt x="20745" y="6017"/>
                    </a:moveTo>
                    <a:cubicBezTo>
                      <a:pt x="19085" y="11738"/>
                      <a:pt x="15137" y="16520"/>
                      <a:pt x="9833" y="19232"/>
                    </a:cubicBezTo>
                    <a:lnTo>
                      <a:pt x="0" y="0"/>
                    </a:lnTo>
                    <a:close/>
                  </a:path>
                </a:pathLst>
              </a:custGeom>
              <a:noFill/>
              <a:ln w="28575" cmpd="sng">
                <a:solidFill>
                  <a:schemeClr val="tx1"/>
                </a:solidFill>
                <a:round/>
                <a:tailEnd type="triangle" w="lg" len="med"/>
              </a:ln>
            </p:spPr>
            <p:txBody>
              <a:bodyPr wrap="none" anchor="ctr"/>
              <a:lstStyle/>
              <a:p>
                <a:endParaRPr lang="zh-CN" altLang="en-US"/>
              </a:p>
            </p:txBody>
          </p:sp>
        </p:grpSp>
      </p:grpSp>
      <p:sp>
        <p:nvSpPr>
          <p:cNvPr id="9" name="Rectangle 5"/>
          <p:cNvSpPr txBox="1">
            <a:spLocks noChangeArrowheads="1"/>
          </p:cNvSpPr>
          <p:nvPr/>
        </p:nvSpPr>
        <p:spPr>
          <a:xfrm>
            <a:off x="457200" y="280988"/>
            <a:ext cx="82296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完全价格歧视与单一价格垄断</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10" name="Rectangle 6"/>
          <p:cNvSpPr txBox="1">
            <a:spLocks noChangeArrowheads="1"/>
          </p:cNvSpPr>
          <p:nvPr/>
        </p:nvSpPr>
        <p:spPr>
          <a:xfrm>
            <a:off x="385763" y="1138238"/>
            <a:ext cx="3609975" cy="5268912"/>
          </a:xfrm>
          <a:prstGeom prst="rect">
            <a:avLst/>
          </a:prstGeom>
        </p:spPr>
        <p:txBody>
          <a:bodyPr vert="horz">
            <a:normAutofit/>
          </a:bodyPr>
          <a:lstStyle/>
          <a:p>
            <a:pPr marL="0" marR="0" lvl="0" indent="0" algn="l" defTabSz="914400" rtl="0" eaLnBrk="1" fontAlgn="auto" latinLnBrk="0" hangingPunct="1">
              <a:lnSpc>
                <a:spcPct val="130000"/>
              </a:lnSpc>
              <a:spcBef>
                <a:spcPts val="6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这里，垄断者生产竞争市场的产量，但收取的</a:t>
            </a:r>
            <a:r>
              <a:rPr kumimoji="0" 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价格是</a:t>
            </a:r>
            <a:r>
              <a:rPr kumimoji="0" lang="zh-CN" altLang="en-US"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消费者</a:t>
            </a:r>
            <a:r>
              <a:rPr kumimoji="0" 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的</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支付意愿</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30000"/>
              </a:lnSpc>
              <a:spcBef>
                <a:spcPts val="6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这被称作</a:t>
            </a:r>
            <a:r>
              <a:rPr kumimoji="0" lang="zh-CN"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完全价格歧视</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30000"/>
              </a:lnSpc>
              <a:spcBef>
                <a:spcPts val="6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垄断者以利润的形式获得了所有的消费者剩余</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30000"/>
              </a:lnSpc>
              <a:spcBef>
                <a:spcPts val="6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altLang="en-US" sz="2400" b="1" i="0" u="none" strike="noStrike" kern="1200" cap="none" spc="0" normalizeH="0" baseline="0" noProof="0" dirty="0" smtClean="0">
                <a:ln>
                  <a:noFill/>
                </a:ln>
                <a:solidFill>
                  <a:srgbClr val="0070C0"/>
                </a:solidFill>
                <a:effectLst/>
                <a:uLnTx/>
                <a:uFillTx/>
                <a:latin typeface="楷体" panose="02010609060101010101" pitchFamily="49" charset="-122"/>
                <a:ea typeface="楷体" panose="02010609060101010101" pitchFamily="49" charset="-122"/>
                <a:cs typeface="+mn-cs"/>
              </a:rPr>
              <a:t>然而此时并</a:t>
            </a:r>
            <a:r>
              <a:rPr kumimoji="0" lang="zh-CN" sz="2400" b="1" i="0" u="none" strike="noStrike" kern="1200" cap="none" spc="0" normalizeH="0" baseline="0" noProof="0" dirty="0" smtClean="0">
                <a:ln>
                  <a:noFill/>
                </a:ln>
                <a:solidFill>
                  <a:srgbClr val="0070C0"/>
                </a:solidFill>
                <a:effectLst/>
                <a:uLnTx/>
                <a:uFillTx/>
                <a:latin typeface="楷体" panose="02010609060101010101" pitchFamily="49" charset="-122"/>
                <a:ea typeface="楷体" panose="02010609060101010101" pitchFamily="49" charset="-122"/>
                <a:cs typeface="+mn-cs"/>
              </a:rPr>
              <a:t>没有无谓损失！</a:t>
            </a:r>
            <a:endParaRPr kumimoji="0" lang="zh-CN" sz="2400" b="1" i="0" u="none" strike="noStrike" kern="1200" cap="none" spc="0" normalizeH="0" baseline="0" noProof="0" dirty="0" smtClean="0">
              <a:ln>
                <a:noFill/>
              </a:ln>
              <a:solidFill>
                <a:srgbClr val="0070C0"/>
              </a:solidFill>
              <a:effectLst/>
              <a:uLnTx/>
              <a:uFillTx/>
              <a:latin typeface="楷体" panose="02010609060101010101" pitchFamily="49" charset="-122"/>
              <a:ea typeface="楷体" panose="02010609060101010101" pitchFamily="49" charset="-122"/>
              <a:cs typeface="+mn-cs"/>
            </a:endParaRPr>
          </a:p>
        </p:txBody>
      </p:sp>
      <p:grpSp>
        <p:nvGrpSpPr>
          <p:cNvPr id="11" name="Group 11"/>
          <p:cNvGrpSpPr/>
          <p:nvPr/>
        </p:nvGrpSpPr>
        <p:grpSpPr bwMode="auto">
          <a:xfrm>
            <a:off x="4271963" y="3573463"/>
            <a:ext cx="4062412" cy="473075"/>
            <a:chOff x="0" y="0"/>
            <a:chExt cx="2559" cy="298"/>
          </a:xfrm>
        </p:grpSpPr>
        <p:sp>
          <p:nvSpPr>
            <p:cNvPr id="12" name="Line 8"/>
            <p:cNvSpPr>
              <a:spLocks noChangeShapeType="1"/>
            </p:cNvSpPr>
            <p:nvPr/>
          </p:nvSpPr>
          <p:spPr bwMode="auto">
            <a:xfrm>
              <a:off x="427" y="150"/>
              <a:ext cx="2132" cy="0"/>
            </a:xfrm>
            <a:prstGeom prst="line">
              <a:avLst/>
            </a:prstGeom>
            <a:noFill/>
            <a:ln w="38100">
              <a:solidFill>
                <a:srgbClr val="CC0000"/>
              </a:solidFill>
              <a:round/>
            </a:ln>
          </p:spPr>
          <p:txBody>
            <a:bodyPr/>
            <a:lstStyle/>
            <a:p>
              <a:endParaRPr lang="zh-CN" altLang="en-US"/>
            </a:p>
          </p:txBody>
        </p:sp>
        <p:sp>
          <p:nvSpPr>
            <p:cNvPr id="13" name="Rectangle 9"/>
            <p:cNvSpPr>
              <a:spLocks noChangeArrowheads="1"/>
            </p:cNvSpPr>
            <p:nvPr/>
          </p:nvSpPr>
          <p:spPr bwMode="auto">
            <a:xfrm>
              <a:off x="0" y="0"/>
              <a:ext cx="429" cy="298"/>
            </a:xfrm>
            <a:prstGeom prst="rect">
              <a:avLst/>
            </a:prstGeom>
            <a:noFill/>
            <a:ln w="9525">
              <a:noFill/>
              <a:miter lim="800000"/>
            </a:ln>
          </p:spPr>
          <p:txBody>
            <a:bodyPr>
              <a:spAutoFit/>
            </a:bodyPr>
            <a:lstStyle/>
            <a:p>
              <a:r>
                <a:rPr lang="en-US" altLang="zh-CN" sz="2500" i="1">
                  <a:ea typeface="宋体" panose="02010600030101010101" pitchFamily="2" charset="-122"/>
                </a:rPr>
                <a:t>MC</a:t>
              </a:r>
              <a:endParaRPr lang="en-US" altLang="zh-CN" sz="2500" i="1">
                <a:ea typeface="宋体" panose="02010600030101010101" pitchFamily="2" charset="-122"/>
              </a:endParaRPr>
            </a:p>
          </p:txBody>
        </p:sp>
      </p:grpSp>
      <p:grpSp>
        <p:nvGrpSpPr>
          <p:cNvPr id="14" name="Group 14"/>
          <p:cNvGrpSpPr/>
          <p:nvPr/>
        </p:nvGrpSpPr>
        <p:grpSpPr bwMode="auto">
          <a:xfrm>
            <a:off x="3348038" y="1617663"/>
            <a:ext cx="5510213" cy="4183062"/>
            <a:chOff x="0" y="0"/>
            <a:chExt cx="3471" cy="2635"/>
          </a:xfrm>
        </p:grpSpPr>
        <p:grpSp>
          <p:nvGrpSpPr>
            <p:cNvPr id="15" name="Group 15"/>
            <p:cNvGrpSpPr/>
            <p:nvPr/>
          </p:nvGrpSpPr>
          <p:grpSpPr bwMode="auto">
            <a:xfrm>
              <a:off x="1012" y="66"/>
              <a:ext cx="2459" cy="2290"/>
              <a:chOff x="0" y="0"/>
              <a:chExt cx="2459" cy="2499"/>
            </a:xfrm>
          </p:grpSpPr>
          <p:sp>
            <p:nvSpPr>
              <p:cNvPr id="18" name="Line 12"/>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9" name="Line 13"/>
              <p:cNvSpPr>
                <a:spLocks noChangeShapeType="1"/>
              </p:cNvSpPr>
              <p:nvPr/>
            </p:nvSpPr>
            <p:spPr bwMode="auto">
              <a:xfrm>
                <a:off x="0" y="2492"/>
                <a:ext cx="2459" cy="7"/>
              </a:xfrm>
              <a:prstGeom prst="line">
                <a:avLst/>
              </a:prstGeom>
              <a:noFill/>
              <a:ln w="9525">
                <a:solidFill>
                  <a:schemeClr val="tx1"/>
                </a:solidFill>
                <a:round/>
              </a:ln>
            </p:spPr>
            <p:txBody>
              <a:bodyPr/>
              <a:lstStyle/>
              <a:p>
                <a:endParaRPr lang="zh-CN" altLang="en-US"/>
              </a:p>
            </p:txBody>
          </p:sp>
        </p:grpSp>
        <p:sp>
          <p:nvSpPr>
            <p:cNvPr id="16" name="Text Box 14"/>
            <p:cNvSpPr txBox="1">
              <a:spLocks noChangeArrowheads="1"/>
            </p:cNvSpPr>
            <p:nvPr/>
          </p:nvSpPr>
          <p:spPr bwMode="auto">
            <a:xfrm>
              <a:off x="2653" y="2402"/>
              <a:ext cx="781" cy="233"/>
            </a:xfrm>
            <a:prstGeom prst="rect">
              <a:avLst/>
            </a:prstGeom>
            <a:noFill/>
            <a:ln w="9525">
              <a:noFill/>
              <a:miter lim="800000"/>
            </a:ln>
          </p:spPr>
          <p:txBody>
            <a:bodyPr lIns="0" tIns="0" rIns="0" bIns="0">
              <a:spAutoFit/>
            </a:bodyPr>
            <a:lstStyle/>
            <a:p>
              <a:pPr algn="r">
                <a:spcBef>
                  <a:spcPct val="50000"/>
                </a:spcBef>
              </a:pPr>
              <a:r>
                <a:rPr lang="zh-CN" sz="2400">
                  <a:ea typeface="宋体" panose="02010600030101010101" pitchFamily="2" charset="-122"/>
                </a:rPr>
                <a:t>产量</a:t>
              </a:r>
              <a:endParaRPr lang="zh-CN" sz="2400">
                <a:ea typeface="宋体" panose="02010600030101010101" pitchFamily="2" charset="-122"/>
              </a:endParaRPr>
            </a:p>
          </p:txBody>
        </p:sp>
        <p:sp>
          <p:nvSpPr>
            <p:cNvPr id="17" name="Text Box 15"/>
            <p:cNvSpPr txBox="1">
              <a:spLocks noChangeArrowheads="1"/>
            </p:cNvSpPr>
            <p:nvPr/>
          </p:nvSpPr>
          <p:spPr bwMode="auto">
            <a:xfrm>
              <a:off x="0" y="0"/>
              <a:ext cx="1001" cy="288"/>
            </a:xfrm>
            <a:prstGeom prst="rect">
              <a:avLst/>
            </a:prstGeom>
            <a:noFill/>
            <a:ln w="9525">
              <a:noFill/>
              <a:miter lim="800000"/>
            </a:ln>
          </p:spPr>
          <p:txBody>
            <a:bodyPr>
              <a:spAutoFit/>
            </a:bodyPr>
            <a:lstStyle/>
            <a:p>
              <a:pPr algn="r">
                <a:spcBef>
                  <a:spcPct val="50000"/>
                </a:spcBef>
              </a:pPr>
              <a:r>
                <a:rPr lang="zh-CN" sz="2400">
                  <a:ea typeface="宋体" panose="02010600030101010101" pitchFamily="2" charset="-122"/>
                </a:rPr>
                <a:t>价格</a:t>
              </a:r>
              <a:endParaRPr lang="zh-CN" sz="2400">
                <a:ea typeface="宋体" panose="02010600030101010101" pitchFamily="2" charset="-122"/>
              </a:endParaRPr>
            </a:p>
          </p:txBody>
        </p:sp>
      </p:grpSp>
      <p:grpSp>
        <p:nvGrpSpPr>
          <p:cNvPr id="20" name="Group 20"/>
          <p:cNvGrpSpPr/>
          <p:nvPr/>
        </p:nvGrpSpPr>
        <p:grpSpPr bwMode="auto">
          <a:xfrm>
            <a:off x="4951413" y="2058988"/>
            <a:ext cx="3595687" cy="2457450"/>
            <a:chOff x="0" y="0"/>
            <a:chExt cx="2265" cy="1548"/>
          </a:xfrm>
        </p:grpSpPr>
        <p:sp>
          <p:nvSpPr>
            <p:cNvPr id="21" name="Line 17"/>
            <p:cNvSpPr>
              <a:spLocks noChangeShapeType="1"/>
            </p:cNvSpPr>
            <p:nvPr/>
          </p:nvSpPr>
          <p:spPr bwMode="auto">
            <a:xfrm>
              <a:off x="0" y="0"/>
              <a:ext cx="2055" cy="1368"/>
            </a:xfrm>
            <a:prstGeom prst="line">
              <a:avLst/>
            </a:prstGeom>
            <a:noFill/>
            <a:ln w="38100">
              <a:solidFill>
                <a:schemeClr val="accent2"/>
              </a:solidFill>
              <a:round/>
            </a:ln>
          </p:spPr>
          <p:txBody>
            <a:bodyPr/>
            <a:lstStyle/>
            <a:p>
              <a:endParaRPr lang="zh-CN" altLang="en-US"/>
            </a:p>
          </p:txBody>
        </p:sp>
        <p:sp>
          <p:nvSpPr>
            <p:cNvPr id="22" name="Text Box 18"/>
            <p:cNvSpPr txBox="1">
              <a:spLocks noChangeArrowheads="1"/>
            </p:cNvSpPr>
            <p:nvPr/>
          </p:nvSpPr>
          <p:spPr bwMode="auto">
            <a:xfrm>
              <a:off x="1991" y="1318"/>
              <a:ext cx="2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D</a:t>
              </a:r>
              <a:endParaRPr lang="en-US" altLang="zh-CN" sz="2400" i="1">
                <a:ea typeface="宋体" panose="02010600030101010101" pitchFamily="2" charset="-122"/>
              </a:endParaRPr>
            </a:p>
          </p:txBody>
        </p:sp>
      </p:grpSp>
      <p:grpSp>
        <p:nvGrpSpPr>
          <p:cNvPr id="23" name="Group 23"/>
          <p:cNvGrpSpPr/>
          <p:nvPr/>
        </p:nvGrpSpPr>
        <p:grpSpPr bwMode="auto">
          <a:xfrm>
            <a:off x="4962525" y="2074863"/>
            <a:ext cx="2600325" cy="3024187"/>
            <a:chOff x="0" y="0"/>
            <a:chExt cx="1638" cy="1905"/>
          </a:xfrm>
        </p:grpSpPr>
        <p:sp>
          <p:nvSpPr>
            <p:cNvPr id="24" name="Line 20"/>
            <p:cNvSpPr>
              <a:spLocks noChangeShapeType="1"/>
            </p:cNvSpPr>
            <p:nvPr/>
          </p:nvSpPr>
          <p:spPr bwMode="auto">
            <a:xfrm>
              <a:off x="0" y="0"/>
              <a:ext cx="1299" cy="1704"/>
            </a:xfrm>
            <a:prstGeom prst="line">
              <a:avLst/>
            </a:prstGeom>
            <a:noFill/>
            <a:ln w="38100">
              <a:solidFill>
                <a:srgbClr val="CC0000"/>
              </a:solidFill>
              <a:round/>
            </a:ln>
          </p:spPr>
          <p:txBody>
            <a:bodyPr/>
            <a:lstStyle/>
            <a:p>
              <a:endParaRPr lang="zh-CN" altLang="en-US"/>
            </a:p>
          </p:txBody>
        </p:sp>
        <p:sp>
          <p:nvSpPr>
            <p:cNvPr id="25" name="Text Box 21"/>
            <p:cNvSpPr txBox="1">
              <a:spLocks noChangeArrowheads="1"/>
            </p:cNvSpPr>
            <p:nvPr/>
          </p:nvSpPr>
          <p:spPr bwMode="auto">
            <a:xfrm>
              <a:off x="1264" y="1675"/>
              <a:ext cx="374" cy="230"/>
            </a:xfrm>
            <a:prstGeom prst="rect">
              <a:avLst/>
            </a:prstGeom>
            <a:noFill/>
            <a:ln w="9525">
              <a:noFill/>
              <a:miter lim="800000"/>
            </a:ln>
          </p:spPr>
          <p:txBody>
            <a:bodyPr lIns="0" tIns="0" rIns="0" bIns="0">
              <a:spAutoFit/>
            </a:bodyPr>
            <a:lstStyle/>
            <a:p>
              <a:pPr algn="ctr">
                <a:spcBef>
                  <a:spcPct val="50000"/>
                </a:spcBef>
              </a:pPr>
              <a:r>
                <a:rPr lang="en-US" altLang="zh-CN" sz="2400" i="1">
                  <a:ea typeface="宋体" panose="02010600030101010101" pitchFamily="2" charset="-122"/>
                </a:rPr>
                <a:t>MR</a:t>
              </a:r>
              <a:endParaRPr lang="en-US" altLang="zh-CN" sz="2400" i="1">
                <a:ea typeface="宋体" panose="02010600030101010101" pitchFamily="2" charset="-122"/>
              </a:endParaRPr>
            </a:p>
          </p:txBody>
        </p:sp>
      </p:grpSp>
      <p:grpSp>
        <p:nvGrpSpPr>
          <p:cNvPr id="26" name="Group 26"/>
          <p:cNvGrpSpPr/>
          <p:nvPr/>
        </p:nvGrpSpPr>
        <p:grpSpPr bwMode="auto">
          <a:xfrm>
            <a:off x="7358063" y="3746500"/>
            <a:ext cx="493713" cy="2109788"/>
            <a:chOff x="243" y="0"/>
            <a:chExt cx="311" cy="1329"/>
          </a:xfrm>
        </p:grpSpPr>
        <p:sp>
          <p:nvSpPr>
            <p:cNvPr id="27" name="Line 30"/>
            <p:cNvSpPr>
              <a:spLocks noChangeShapeType="1"/>
            </p:cNvSpPr>
            <p:nvPr/>
          </p:nvSpPr>
          <p:spPr bwMode="auto">
            <a:xfrm flipH="1">
              <a:off x="390" y="45"/>
              <a:ext cx="3" cy="965"/>
            </a:xfrm>
            <a:prstGeom prst="line">
              <a:avLst/>
            </a:prstGeom>
            <a:noFill/>
            <a:ln w="9525">
              <a:solidFill>
                <a:srgbClr val="0070C0"/>
              </a:solidFill>
              <a:prstDash val="lgDash"/>
              <a:round/>
            </a:ln>
          </p:spPr>
          <p:txBody>
            <a:bodyPr/>
            <a:lstStyle/>
            <a:p>
              <a:endParaRPr lang="zh-CN" altLang="en-US"/>
            </a:p>
          </p:txBody>
        </p:sp>
        <p:sp>
          <p:nvSpPr>
            <p:cNvPr id="28" name="Oval 31"/>
            <p:cNvSpPr>
              <a:spLocks noChangeAspect="1" noChangeArrowheads="1"/>
            </p:cNvSpPr>
            <p:nvPr/>
          </p:nvSpPr>
          <p:spPr bwMode="auto">
            <a:xfrm>
              <a:off x="348" y="0"/>
              <a:ext cx="86" cy="85"/>
            </a:xfrm>
            <a:prstGeom prst="ellipse">
              <a:avLst/>
            </a:prstGeom>
            <a:solidFill>
              <a:srgbClr val="000000"/>
            </a:solidFill>
            <a:ln w="9525">
              <a:noFill/>
              <a:round/>
            </a:ln>
          </p:spPr>
          <p:txBody>
            <a:bodyPr wrap="none" anchor="ctr"/>
            <a:lstStyle/>
            <a:p>
              <a:endParaRPr lang="zh-CN" altLang="zh-CN">
                <a:ea typeface="宋体" panose="02010600030101010101" pitchFamily="2" charset="-122"/>
              </a:endParaRPr>
            </a:p>
          </p:txBody>
        </p:sp>
        <p:sp>
          <p:nvSpPr>
            <p:cNvPr id="30" name="Text Box 33"/>
            <p:cNvSpPr txBox="1">
              <a:spLocks noChangeArrowheads="1"/>
            </p:cNvSpPr>
            <p:nvPr/>
          </p:nvSpPr>
          <p:spPr bwMode="auto">
            <a:xfrm>
              <a:off x="243" y="1060"/>
              <a:ext cx="311" cy="269"/>
            </a:xfrm>
            <a:prstGeom prst="rect">
              <a:avLst/>
            </a:prstGeom>
            <a:noFill/>
            <a:ln w="9525">
              <a:noFill/>
              <a:miter lim="800000"/>
            </a:ln>
          </p:spPr>
          <p:txBody>
            <a:bodyPr lIns="0" tIns="0" rIns="0">
              <a:spAutoFit/>
            </a:bodyPr>
            <a:lstStyle/>
            <a:p>
              <a:pPr algn="ctr">
                <a:spcBef>
                  <a:spcPct val="50000"/>
                </a:spcBef>
              </a:pPr>
              <a:r>
                <a:rPr lang="en-US" altLang="zh-CN" sz="2500" b="1" i="1" dirty="0">
                  <a:ea typeface="宋体" panose="02010600030101010101" pitchFamily="2" charset="-122"/>
                </a:rPr>
                <a:t>Q</a:t>
              </a:r>
              <a:endParaRPr lang="en-US" altLang="zh-CN" sz="2500" b="1" baseline="-25000" dirty="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500"/>
                                        <p:tgtEl>
                                          <p:spTgt spid="10">
                                            <p:txEl>
                                              <p:pRg st="2" end="2"/>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3" end="3"/>
                                            </p:txEl>
                                          </p:spTgt>
                                        </p:tgtEl>
                                        <p:attrNameLst>
                                          <p:attrName>style.visibility</p:attrName>
                                        </p:attrNameLst>
                                      </p:cBhvr>
                                      <p:to>
                                        <p:strVal val="visible"/>
                                      </p:to>
                                    </p:set>
                                    <p:animEffect transition="in" filter="wipe(left)">
                                      <p:cBhvr>
                                        <p:cTn id="2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5"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现实世界中的价格歧视</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214421"/>
            <a:ext cx="8313737" cy="4911741"/>
          </a:xfrm>
          <a:prstGeom prst="rect">
            <a:avLst/>
          </a:prstGeom>
        </p:spPr>
        <p:txBody>
          <a:bodyPr vert="horz">
            <a:normAutofit/>
          </a:bodyPr>
          <a:lstStyle/>
          <a:p>
            <a:pPr marL="365760" marR="0" lvl="0" indent="-255905"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现实世界中，完全价格歧视不可能出现：</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没有企业知道所有买者的支付意愿</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买者也不会把</a:t>
            </a: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自己的真实支付意愿</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告诉卖者</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lvl="0" indent="-255905">
              <a:lnSpc>
                <a:spcPct val="150000"/>
              </a:lnSpc>
              <a:spcBef>
                <a:spcPts val="600"/>
              </a:spcBef>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因此，企业根据一些它们所</a:t>
            </a:r>
            <a:r>
              <a:rPr kumimoji="0" lang="zh-CN" altLang="en-US"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能</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观察到的</a:t>
            </a:r>
            <a:r>
              <a:rPr lang="zh-CN" altLang="en-US" sz="2700" dirty="0" smtClean="0">
                <a:ea typeface="宋体" panose="02010600030101010101" pitchFamily="2" charset="-122"/>
              </a:rPr>
              <a:t>、和</a:t>
            </a:r>
            <a:r>
              <a:rPr lang="zh-CN" altLang="zh-CN" sz="2700" dirty="0" smtClean="0">
                <a:ea typeface="宋体" panose="02010600030101010101" pitchFamily="2" charset="-122"/>
              </a:rPr>
              <a:t>支付意愿有关的</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特征把消费者分为若个群体</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价格歧视的例子</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5118100"/>
          </a:xfrm>
          <a:prstGeom prst="rect">
            <a:avLst/>
          </a:prstGeom>
        </p:spPr>
        <p:txBody>
          <a:bodyPr vert="horz">
            <a:normAutofit/>
          </a:bodyPr>
          <a:lstStyle/>
          <a:p>
            <a:pPr marL="365760" marR="0" lvl="0" indent="-255905" algn="l" defTabSz="914400" rtl="0" eaLnBrk="1" fontAlgn="auto" latinLnBrk="0" hangingPunct="1">
              <a:lnSpc>
                <a:spcPct val="120000"/>
              </a:lnSpc>
              <a:spcBef>
                <a:spcPts val="400"/>
              </a:spcBef>
              <a:spcAft>
                <a:spcPts val="0"/>
              </a:spcAft>
              <a:buClr>
                <a:schemeClr val="accent1"/>
              </a:buClr>
              <a:buSzPct val="68000"/>
              <a:buFont typeface="Wingdings" panose="05000000000000000000" pitchFamily="2" charset="2"/>
              <a:buNone/>
              <a:defRPr/>
            </a:pPr>
            <a:r>
              <a:rPr kumimoji="0" lang="zh-CN" sz="2400" b="1" i="0" u="sng" strike="noStrike" kern="1200" cap="none" spc="0" normalizeH="0" baseline="0" noProof="0" dirty="0" smtClean="0">
                <a:ln>
                  <a:noFill/>
                </a:ln>
                <a:solidFill>
                  <a:srgbClr val="0070C0"/>
                </a:solidFill>
                <a:effectLst/>
                <a:uLnTx/>
                <a:uFillTx/>
                <a:latin typeface="+mn-lt"/>
                <a:ea typeface="宋体" panose="02010600030101010101" pitchFamily="2" charset="-122"/>
                <a:cs typeface="+mn-cs"/>
              </a:rPr>
              <a:t>电影票</a:t>
            </a:r>
            <a:br>
              <a:rPr kumimoji="0" lang="zh-CN" sz="2400" b="0" i="0" u="sng"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b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对老年人，学生以及可以在工作日下午看电影的人们实行折扣，因为他们的支付意愿要低于那些在周末晚上买全价电影票看电影的人们</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20000"/>
              </a:lnSpc>
              <a:spcBef>
                <a:spcPts val="400"/>
              </a:spcBef>
              <a:spcAft>
                <a:spcPts val="0"/>
              </a:spcAft>
              <a:buClr>
                <a:schemeClr val="accent1"/>
              </a:buClr>
              <a:buSzPct val="68000"/>
              <a:buFont typeface="Wingdings" panose="05000000000000000000" pitchFamily="2" charset="2"/>
              <a:buNone/>
              <a:defRPr/>
            </a:pPr>
            <a:r>
              <a:rPr lang="zh-CN" sz="2400" b="1" u="sng" dirty="0" smtClean="0">
                <a:solidFill>
                  <a:srgbClr val="0070C0"/>
                </a:solidFill>
                <a:ea typeface="宋体" panose="02010600030101010101" pitchFamily="2" charset="-122"/>
              </a:rPr>
              <a:t>飞机票价</a:t>
            </a:r>
            <a:br>
              <a:rPr kumimoji="0" lang="zh-CN" sz="2400" b="0" i="0" u="sng"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b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对愿意在周六晚上过夜的乘客实行折扣，可以帮助航空公司把商务旅行者（通常有更高的支付意愿）从高价格弹性的旅游乘客中区分出来</a:t>
            </a:r>
            <a:endPar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indent="-255905">
              <a:lnSpc>
                <a:spcPct val="120000"/>
              </a:lnSpc>
              <a:spcBef>
                <a:spcPts val="400"/>
              </a:spcBef>
              <a:buClr>
                <a:schemeClr val="accent1"/>
              </a:buClr>
              <a:buSzPct val="68000"/>
            </a:pPr>
            <a:r>
              <a:rPr lang="zh-CN" altLang="zh-CN" sz="2400" b="1" u="sng" dirty="0" smtClean="0">
                <a:solidFill>
                  <a:srgbClr val="0070C0"/>
                </a:solidFill>
                <a:ea typeface="宋体" panose="02010600030101010101" pitchFamily="2" charset="-122"/>
              </a:rPr>
              <a:t>折扣券</a:t>
            </a:r>
            <a:br>
              <a:rPr lang="zh-CN" altLang="zh-CN" sz="2400" u="sng" dirty="0" smtClean="0">
                <a:ea typeface="宋体" panose="02010600030101010101" pitchFamily="2" charset="-122"/>
              </a:rPr>
            </a:br>
            <a:r>
              <a:rPr lang="zh-CN" altLang="zh-CN" sz="2400" dirty="0" smtClean="0">
                <a:ea typeface="宋体" panose="02010600030101010101" pitchFamily="2" charset="-122"/>
              </a:rPr>
              <a:t>有时间收集折扣券的人们通常收入和支付意愿都较低  </a:t>
            </a:r>
            <a:endParaRPr lang="zh-CN" altLang="zh-CN" sz="240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价格歧视的例子</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5118100"/>
          </a:xfrm>
          <a:prstGeom prst="rect">
            <a:avLst/>
          </a:prstGeom>
        </p:spPr>
        <p:txBody>
          <a:bodyPr vert="horz">
            <a:normAutofit/>
          </a:bodyPr>
          <a:lstStyle/>
          <a:p>
            <a:pPr marL="365760" marR="0" lvl="0" indent="-255905" algn="l" defTabSz="914400" rtl="0" eaLnBrk="1" fontAlgn="auto" latinLnBrk="0" hangingPunct="1">
              <a:lnSpc>
                <a:spcPct val="120000"/>
              </a:lnSpc>
              <a:spcBef>
                <a:spcPts val="600"/>
              </a:spcBef>
              <a:spcAft>
                <a:spcPts val="0"/>
              </a:spcAft>
              <a:buClr>
                <a:schemeClr val="accent1"/>
              </a:buClr>
              <a:buSzPct val="68000"/>
              <a:buFont typeface="Wingdings" panose="05000000000000000000" pitchFamily="2" charset="2"/>
              <a:buNone/>
              <a:defRPr/>
            </a:pPr>
            <a:r>
              <a:rPr lang="zh-CN" sz="2400" b="1" u="sng" dirty="0" smtClean="0">
                <a:solidFill>
                  <a:srgbClr val="0070C0"/>
                </a:solidFill>
                <a:ea typeface="宋体" panose="02010600030101010101" pitchFamily="2" charset="-122"/>
              </a:rPr>
              <a:t>助学金</a:t>
            </a:r>
            <a:br>
              <a:rPr kumimoji="0" lang="zh-CN" sz="2400" b="0" i="0" u="sng"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b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低收入家庭对他们子女大学教育的支付意愿也较低，学校通过价格歧视可以给低收入家庭提供补助</a:t>
            </a:r>
            <a:endPar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lvl="0" indent="-255905">
              <a:lnSpc>
                <a:spcPct val="120000"/>
              </a:lnSpc>
              <a:spcBef>
                <a:spcPts val="600"/>
              </a:spcBef>
              <a:buClr>
                <a:schemeClr val="accent1"/>
              </a:buClr>
              <a:buSzPct val="68000"/>
              <a:defRPr/>
            </a:pPr>
            <a:r>
              <a:rPr lang="zh-CN" altLang="zh-CN" sz="2400" b="1" u="sng" dirty="0" smtClean="0">
                <a:solidFill>
                  <a:srgbClr val="0070C0"/>
                </a:solidFill>
                <a:ea typeface="宋体" panose="02010600030101010101" pitchFamily="2" charset="-122"/>
              </a:rPr>
              <a:t>数量折扣</a:t>
            </a:r>
            <a:br>
              <a:rPr lang="zh-CN" altLang="zh-CN" sz="2400" u="sng" dirty="0" smtClean="0">
                <a:ea typeface="宋体" panose="02010600030101010101" pitchFamily="2" charset="-122"/>
              </a:rPr>
            </a:br>
            <a:r>
              <a:rPr lang="zh-CN" altLang="zh-CN" sz="2400" dirty="0" smtClean="0">
                <a:ea typeface="宋体" panose="02010600030101010101" pitchFamily="2" charset="-122"/>
              </a:rPr>
              <a:t>买者的支付意愿随着数量增加而下降，因此企业对购买量大的买者收取的平均价格要低于购买量小的买者  </a:t>
            </a:r>
            <a:endParaRPr lang="zh-CN" altLang="zh-CN" sz="2400" dirty="0" smtClean="0">
              <a:ea typeface="宋体" panose="02010600030101010101" pitchFamily="2" charset="-122"/>
            </a:endParaRPr>
          </a:p>
          <a:p>
            <a:pPr marL="365760" lvl="0" indent="-255905">
              <a:lnSpc>
                <a:spcPct val="120000"/>
              </a:lnSpc>
              <a:spcBef>
                <a:spcPts val="600"/>
              </a:spcBef>
              <a:buClr>
                <a:schemeClr val="accent1"/>
              </a:buClr>
              <a:buSzPct val="68000"/>
              <a:defRPr/>
            </a:pPr>
            <a:r>
              <a:rPr lang="zh-CN" altLang="zh-CN" sz="2400" dirty="0" smtClean="0">
                <a:ea typeface="宋体" panose="02010600030101010101" pitchFamily="2" charset="-122"/>
              </a:rPr>
              <a:t>	例如：电影院对一小罐爆米花定价$4，而对差不多是它两倍大的一罐爆米花却只定价$</a:t>
            </a:r>
            <a:r>
              <a:rPr lang="en-US" altLang="zh-CN" sz="2400" dirty="0" smtClean="0">
                <a:ea typeface="宋体" panose="02010600030101010101" pitchFamily="2" charset="-122"/>
              </a:rPr>
              <a:t>6</a:t>
            </a:r>
            <a:r>
              <a:rPr lang="zh-CN" altLang="zh-CN" sz="2400" dirty="0" smtClean="0">
                <a:ea typeface="宋体" panose="02010600030101010101" pitchFamily="2" charset="-122"/>
              </a:rPr>
              <a:t> </a:t>
            </a:r>
            <a:endParaRPr lang="zh-CN" altLang="zh-CN" sz="240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19075"/>
            <a:ext cx="8229600" cy="649288"/>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对垄断的公共政策</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57200" y="920750"/>
            <a:ext cx="8229600" cy="5489575"/>
          </a:xfrm>
          <a:prstGeom prst="rect">
            <a:avLst/>
          </a:prstGeom>
        </p:spPr>
        <p:txBody>
          <a:bodyPr vert="horz">
            <a:normAutofit/>
          </a:bodyPr>
          <a:lstStyle/>
          <a:p>
            <a:pPr marL="365760" marR="0" lvl="0" indent="-255905" algn="l" defTabSz="914400" rtl="0" eaLnBrk="1" fontAlgn="auto" latinLnBrk="0" hangingPunct="1">
              <a:lnSpc>
                <a:spcPct val="13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用反托拉斯法增强竞争：</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禁止一些反竞争的行为，允许政府打破垄断</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例如：谢尔曼反托拉斯法</a:t>
            </a: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alt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1890</a:t>
            </a: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，克莱顿法案</a:t>
            </a: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alt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1914</a:t>
            </a: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alt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3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管制</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政府机构设定价格</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对于自然垄断，在任一产量上 </a:t>
            </a:r>
            <a:r>
              <a:rPr kumimoji="0" lang="zh-CN" altLang="zh-CN" sz="23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MC</a:t>
            </a:r>
            <a:r>
              <a:rPr kumimoji="0" lang="zh-CN" alt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&lt; </a:t>
            </a:r>
            <a:r>
              <a:rPr kumimoji="0" lang="zh-CN" altLang="zh-CN" sz="23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ATC</a:t>
            </a:r>
            <a:r>
              <a:rPr kumimoji="0" lang="zh-CN" alt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，因此边际成本定价会导致损失</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因此，对于自然垄断，管</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制者可以补贴垄断者或者把价格定为</a:t>
            </a:r>
            <a:r>
              <a:rPr kumimoji="0" lang="zh-CN" altLang="zh-CN" sz="23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alt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altLang="zh-CN" sz="23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ATC</a:t>
            </a:r>
            <a:r>
              <a:rPr kumimoji="0" lang="zh-CN" alt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来使垄断者赚到零利润</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19075"/>
            <a:ext cx="8229600" cy="649288"/>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对垄断的公共政策</a:t>
            </a:r>
            <a:endParaRPr kumimoji="0" lang="zh-CN" altLang="en-US" sz="36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57200" y="920750"/>
            <a:ext cx="8229600" cy="5489575"/>
          </a:xfrm>
          <a:prstGeom prst="rect">
            <a:avLst/>
          </a:prstGeom>
        </p:spPr>
        <p:txBody>
          <a:bodyPr vert="horz">
            <a:normAutofit/>
          </a:bodyPr>
          <a:lstStyle/>
          <a:p>
            <a:pPr marL="365760" marR="0" lvl="0" indent="-255905" algn="l" defTabSz="914400" rtl="0" eaLnBrk="1" fontAlgn="auto" latinLnBrk="0" hangingPunct="1">
              <a:lnSpc>
                <a:spcPct val="13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公有制</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例如：美国的邮政服务</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问题：公有制通常是无效率的，因为企业没有利润激励去降低成本</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endParaRPr kumimoji="0" lang="zh-CN" alt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3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不作为</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其支持者认为，</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每一项政策都有它的缺点，因此最好的政策是没有政策</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357166"/>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结论：垄断的普遍性</a:t>
            </a:r>
            <a:endPar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285859"/>
            <a:ext cx="8313737" cy="4840303"/>
          </a:xfrm>
          <a:prstGeom prst="rect">
            <a:avLst/>
          </a:prstGeom>
        </p:spPr>
        <p:txBody>
          <a:bodyPr vert="horz">
            <a:normAutofit/>
          </a:bodyPr>
          <a:lstStyle/>
          <a:p>
            <a:pPr marL="365760" marR="0" lvl="0" indent="-255905" algn="l" defTabSz="914400" rtl="0" eaLnBrk="1" fontAlgn="auto" latinLnBrk="0" hangingPunct="1">
              <a:lnSpc>
                <a:spcPct val="13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现实世界中，纯垄断很少见</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3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然而，许多企业都有市场势力，这是由于：</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只出售一种独特的产品</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拥有一个很大的市场份额，没有重大的竞争对手</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30000"/>
              </a:lnSpc>
              <a:spcBef>
                <a:spcPts val="6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在许多情形中，大多数结果都适用于本章，包括：</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边际成本的加成定价</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3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无谓损失</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28596" y="500042"/>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sz="3600" b="1" dirty="0" smtClean="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什么是垄断？</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928662" y="1357298"/>
            <a:ext cx="7286676" cy="4483112"/>
          </a:xfrm>
          <a:prstGeom prst="rect">
            <a:avLst/>
          </a:prstGeom>
        </p:spPr>
        <p:txBody>
          <a:bodyPr vert="horz">
            <a:normAutofit/>
          </a:bodyPr>
          <a:lstStyle/>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panose="05000000000000000000" pitchFamily="2" charset="2"/>
              <a:buChar char="u"/>
              <a:defRPr/>
            </a:pPr>
            <a:r>
              <a:rPr kumimoji="0" lang="zh-CN" sz="28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垄断：</a:t>
            </a:r>
            <a:r>
              <a:rPr kumimoji="0" lang="zh-CN" sz="28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一个没有相近替代品的产品的唯一卖者的企业</a:t>
            </a:r>
            <a:r>
              <a:rPr kumimoji="0" lang="zh-CN" altLang="en-US" sz="28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8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panose="05000000000000000000" pitchFamily="2" charset="2"/>
              <a:buChar char="u"/>
              <a:defRPr/>
            </a:pPr>
            <a:endParaRPr lang="en-US" altLang="zh-CN" sz="2800" dirty="0" smtClean="0">
              <a:ea typeface="宋体" panose="02010600030101010101" pitchFamily="2" charset="-122"/>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panose="05000000000000000000" pitchFamily="2" charset="2"/>
              <a:buChar char="u"/>
              <a:defRPr/>
            </a:pPr>
            <a:r>
              <a:rPr kumimoji="0" lang="zh-CN" sz="28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垄断企业具有</a:t>
            </a:r>
            <a:r>
              <a:rPr kumimoji="0" lang="zh-CN" sz="2800" b="1" i="0" u="none" strike="noStrike" kern="1200" cap="none" spc="0" normalizeH="0" baseline="0" noProof="0" dirty="0" smtClean="0">
                <a:ln>
                  <a:noFill/>
                </a:ln>
                <a:solidFill>
                  <a:srgbClr val="800080"/>
                </a:solidFill>
                <a:effectLst/>
                <a:uLnTx/>
                <a:uFillTx/>
                <a:latin typeface="+mn-lt"/>
                <a:ea typeface="宋体" panose="02010600030101010101" pitchFamily="2" charset="-122"/>
                <a:cs typeface="+mn-cs"/>
              </a:rPr>
              <a:t>市场势力</a:t>
            </a:r>
            <a:r>
              <a:rPr kumimoji="0" lang="zh-CN" sz="28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，能影响它出售产品的市场价格。</a:t>
            </a:r>
            <a:r>
              <a:rPr kumimoji="0" lang="zh-CN" altLang="en-US" sz="28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而</a:t>
            </a:r>
            <a:r>
              <a:rPr kumimoji="0" lang="zh-CN" sz="28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一个竞争性企业则没有市场势力</a:t>
            </a:r>
            <a:r>
              <a:rPr kumimoji="0" lang="zh-CN" altLang="en-US" sz="28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为什么会产生垄断</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28596" y="1142983"/>
            <a:ext cx="8258204" cy="4983179"/>
          </a:xfrm>
          <a:prstGeom prst="rect">
            <a:avLst/>
          </a:prstGeom>
        </p:spPr>
        <p:txBody>
          <a:bodyPr vert="horz">
            <a:normAutofit/>
          </a:bodyPr>
          <a:lstStyle/>
          <a:p>
            <a:pPr marL="0" marR="0" lvl="0" indent="0" algn="l" defTabSz="914400" rtl="0" eaLnBrk="1" fontAlgn="auto" latinLnBrk="0" hangingPunct="1">
              <a:lnSpc>
                <a:spcPct val="130000"/>
              </a:lnSpc>
              <a:spcBef>
                <a:spcPts val="4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垄断产生的基本原因是</a:t>
            </a:r>
            <a:r>
              <a:rPr kumimoji="0" lang="zh-CN" sz="2700" b="1" i="0" u="none" strike="noStrike" kern="1200" cap="none" spc="0" normalizeH="0" baseline="0" noProof="0" dirty="0" smtClean="0">
                <a:ln>
                  <a:noFill/>
                </a:ln>
                <a:solidFill>
                  <a:srgbClr val="800080"/>
                </a:solidFill>
                <a:effectLst/>
                <a:uLnTx/>
                <a:uFillTx/>
                <a:latin typeface="+mn-lt"/>
                <a:ea typeface="宋体" panose="02010600030101010101" pitchFamily="2" charset="-122"/>
                <a:cs typeface="+mn-cs"/>
              </a:rPr>
              <a:t>进入壁垒</a:t>
            </a:r>
            <a:r>
              <a:rPr kumimoji="0" lang="en-US" altLang="zh-CN" sz="2700" b="1" i="0" u="none" strike="noStrike" kern="1200" cap="none" spc="0" normalizeH="0" baseline="0" noProof="0" dirty="0" smtClean="0">
                <a:ln>
                  <a:noFill/>
                </a:ln>
                <a:effectLst/>
                <a:uLnTx/>
                <a:uFillTx/>
                <a:latin typeface="+mn-lt"/>
                <a:ea typeface="宋体" panose="02010600030101010101" pitchFamily="2" charset="-122"/>
                <a:cs typeface="+mn-cs"/>
              </a:rPr>
              <a:t>—</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其他企业不能进入市场</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30000"/>
              </a:lnSpc>
              <a:spcBef>
                <a:spcPts val="400"/>
              </a:spcBef>
              <a:spcAft>
                <a:spcPts val="0"/>
              </a:spcAft>
              <a:buClr>
                <a:schemeClr val="accent1"/>
              </a:buClr>
              <a:buSzPct val="68000"/>
              <a:buFont typeface="Wingdings" panose="05000000000000000000" pitchFamily="2" charset="2"/>
              <a:buChar char="u"/>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进入壁垒形成的三个原因：</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71500" marR="0" lvl="1" indent="-457200" algn="l" defTabSz="914400" rtl="0" eaLnBrk="1" fontAlgn="auto" latinLnBrk="0" hangingPunct="1">
              <a:lnSpc>
                <a:spcPct val="130000"/>
              </a:lnSpc>
              <a:spcBef>
                <a:spcPct val="45000"/>
              </a:spcBef>
              <a:spcAft>
                <a:spcPts val="0"/>
              </a:spcAft>
              <a:buClr>
                <a:schemeClr val="accent1"/>
              </a:buClr>
              <a:buSzTx/>
              <a:buFont typeface="Wingdings" panose="05000000000000000000" pitchFamily="2" charset="2"/>
              <a:buNone/>
              <a:defRPr/>
            </a:pPr>
            <a:r>
              <a:rPr kumimoji="0" lang="zh-CN" sz="2400" b="1" i="0" u="none" strike="noStrike" kern="1200" cap="none" spc="0" normalizeH="0" baseline="0" noProof="0" dirty="0" smtClean="0">
                <a:ln>
                  <a:noFill/>
                </a:ln>
                <a:solidFill>
                  <a:srgbClr val="008080"/>
                </a:solidFill>
                <a:effectLst/>
                <a:uLnTx/>
                <a:uFillTx/>
                <a:latin typeface="+mn-lt"/>
                <a:ea typeface="宋体" panose="02010600030101010101" pitchFamily="2" charset="-122"/>
                <a:cs typeface="+mn-cs"/>
              </a:rPr>
              <a:t>1.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生产所需要的关键资源由单个企业所拥有</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71500" marR="0" lvl="1" indent="-457200" algn="l" defTabSz="914400" rtl="0" eaLnBrk="1" fontAlgn="auto" latinLnBrk="0" hangingPunct="1">
              <a:lnSpc>
                <a:spcPct val="130000"/>
              </a:lnSpc>
              <a:spcBef>
                <a:spcPts val="325"/>
              </a:spcBef>
              <a:spcAft>
                <a:spcPts val="0"/>
              </a:spcAft>
              <a:buClr>
                <a:schemeClr val="accent1"/>
              </a:buClr>
              <a:buSzTx/>
              <a:buFont typeface="Wingdings" panose="05000000000000000000" pitchFamily="2" charset="2"/>
              <a:buNone/>
              <a:defRPr/>
            </a:pPr>
            <a:r>
              <a:rPr kumimoji="0" lang="zh-CN" sz="28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譬</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如，戴比尔斯公司拥有世界上大部分的钻石矿藏</a:t>
            </a:r>
            <a:endPar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71500" marR="0" lvl="1" indent="-457200" algn="l" defTabSz="914400" rtl="0" eaLnBrk="1" fontAlgn="auto" latinLnBrk="0" hangingPunct="1">
              <a:lnSpc>
                <a:spcPct val="130000"/>
              </a:lnSpc>
              <a:spcBef>
                <a:spcPct val="45000"/>
              </a:spcBef>
              <a:spcAft>
                <a:spcPts val="0"/>
              </a:spcAft>
              <a:buClr>
                <a:schemeClr val="accent1"/>
              </a:buClr>
              <a:buSzTx/>
              <a:buFont typeface="Wingdings" panose="05000000000000000000" pitchFamily="2" charset="2"/>
              <a:buNone/>
              <a:defRPr/>
            </a:pPr>
            <a:r>
              <a:rPr kumimoji="0" lang="zh-CN" sz="2400" b="1" i="0" u="none" strike="noStrike" kern="1200" cap="none" spc="0" normalizeH="0" baseline="0" noProof="0" dirty="0" smtClean="0">
                <a:ln>
                  <a:noFill/>
                </a:ln>
                <a:solidFill>
                  <a:srgbClr val="008080"/>
                </a:solidFill>
                <a:effectLst/>
                <a:uLnTx/>
                <a:uFillTx/>
                <a:latin typeface="+mn-lt"/>
                <a:ea typeface="宋体" panose="02010600030101010101" pitchFamily="2" charset="-122"/>
                <a:cs typeface="+mn-cs"/>
              </a:rPr>
              <a:t>2.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政府给予单个企业排他性生产某种物品或劳务的权利</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71500" marR="0" lvl="1" indent="-457200" algn="l" defTabSz="914400" rtl="0" eaLnBrk="1" fontAlgn="auto" latinLnBrk="0" hangingPunct="1">
              <a:lnSpc>
                <a:spcPct val="130000"/>
              </a:lnSpc>
              <a:spcBef>
                <a:spcPts val="325"/>
              </a:spcBef>
              <a:spcAft>
                <a:spcPts val="0"/>
              </a:spcAft>
              <a:buClr>
                <a:schemeClr val="accent1"/>
              </a:buClr>
              <a:buSzTx/>
              <a:buFont typeface="Wingdings" panose="05000000000000000000" pitchFamily="2" charset="2"/>
              <a:buNone/>
              <a:defRPr/>
            </a:pPr>
            <a:r>
              <a:rPr kumimoji="0" lang="zh-CN" sz="28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lang="zh-CN" altLang="en-US" sz="2300" smtClean="0">
                <a:ea typeface="宋体" panose="02010600030101010101" pitchFamily="2" charset="-122"/>
              </a:rPr>
              <a:t>譬</a:t>
            </a:r>
            <a:r>
              <a:rPr lang="zh-CN" sz="2300" smtClean="0">
                <a:ea typeface="宋体" panose="02010600030101010101" pitchFamily="2" charset="-122"/>
              </a:rPr>
              <a:t>如，</a:t>
            </a:r>
            <a:r>
              <a:rPr lang="zh-CN" altLang="en-US" sz="2300" smtClean="0">
                <a:ea typeface="宋体" panose="02010600030101010101" pitchFamily="2" charset="-122"/>
              </a:rPr>
              <a:t>许可证、</a:t>
            </a:r>
            <a:r>
              <a:rPr lang="zh-CN" sz="2300" smtClean="0">
                <a:ea typeface="宋体" panose="02010600030101010101" pitchFamily="2" charset="-122"/>
              </a:rPr>
              <a:t>专利</a:t>
            </a:r>
            <a:r>
              <a:rPr lang="zh-CN" altLang="en-US" sz="2300" dirty="0" smtClean="0">
                <a:ea typeface="宋体" panose="02010600030101010101" pitchFamily="2" charset="-122"/>
              </a:rPr>
              <a:t>、</a:t>
            </a:r>
            <a:r>
              <a:rPr lang="zh-CN" sz="2300" dirty="0" smtClean="0">
                <a:ea typeface="宋体" panose="02010600030101010101" pitchFamily="2" charset="-122"/>
              </a:rPr>
              <a:t>版权法</a:t>
            </a:r>
            <a:endParaRPr lang="zh-CN" sz="23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85720" y="214290"/>
            <a:ext cx="8229600" cy="1511300"/>
          </a:xfrm>
          <a:prstGeom prst="rect">
            <a:avLst/>
          </a:prstGeom>
        </p:spPr>
        <p:txBody>
          <a:bodyPr vert="horz">
            <a:normAutofit/>
          </a:bodyPr>
          <a:lstStyle/>
          <a:p>
            <a:pPr marL="571500" marR="0" lvl="1" indent="-457200" algn="l" defTabSz="914400" rtl="0" eaLnBrk="1" fontAlgn="auto" latinLnBrk="0" hangingPunct="1">
              <a:lnSpc>
                <a:spcPct val="130000"/>
              </a:lnSpc>
              <a:spcBef>
                <a:spcPct val="45000"/>
              </a:spcBef>
              <a:spcAft>
                <a:spcPts val="0"/>
              </a:spcAft>
              <a:buClr>
                <a:schemeClr val="accent1"/>
              </a:buClr>
              <a:buSzTx/>
              <a:buFont typeface="Wingdings" panose="05000000000000000000" pitchFamily="2" charset="2"/>
              <a:buNone/>
              <a:defRPr/>
            </a:pPr>
            <a:r>
              <a:rPr kumimoji="0" lang="zh-CN" sz="2400" b="1" i="0" u="none" strike="noStrike" kern="1200" cap="none" spc="0" normalizeH="0" baseline="0" noProof="0" dirty="0" smtClean="0">
                <a:ln>
                  <a:noFill/>
                </a:ln>
                <a:solidFill>
                  <a:srgbClr val="008080"/>
                </a:solidFill>
                <a:effectLst/>
                <a:uLnTx/>
                <a:uFillTx/>
                <a:latin typeface="+mn-lt"/>
                <a:ea typeface="宋体" panose="02010600030101010101" pitchFamily="2" charset="-122"/>
                <a:cs typeface="+mn-cs"/>
              </a:rPr>
              <a:t>3.	</a:t>
            </a:r>
            <a:r>
              <a:rPr kumimoji="0" lang="zh-CN"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自然垄断：</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一个企业能够以低于其他企业的成本向整个市场供应一种所需的物品或劳务</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grpSp>
        <p:nvGrpSpPr>
          <p:cNvPr id="6" name="Group 6"/>
          <p:cNvGrpSpPr/>
          <p:nvPr/>
        </p:nvGrpSpPr>
        <p:grpSpPr bwMode="auto">
          <a:xfrm>
            <a:off x="4500562" y="2559072"/>
            <a:ext cx="4025900" cy="3013075"/>
            <a:chOff x="0" y="0"/>
            <a:chExt cx="2536" cy="1898"/>
          </a:xfrm>
        </p:grpSpPr>
        <p:grpSp>
          <p:nvGrpSpPr>
            <p:cNvPr id="7" name="Group 7"/>
            <p:cNvGrpSpPr/>
            <p:nvPr/>
          </p:nvGrpSpPr>
          <p:grpSpPr bwMode="auto">
            <a:xfrm>
              <a:off x="292" y="250"/>
              <a:ext cx="1994" cy="1510"/>
              <a:chOff x="0" y="0"/>
              <a:chExt cx="3650" cy="2492"/>
            </a:xfrm>
          </p:grpSpPr>
          <p:sp>
            <p:nvSpPr>
              <p:cNvPr id="10" name="Line 9"/>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1" name="Line 10"/>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8" name="Text Box 11"/>
            <p:cNvSpPr txBox="1">
              <a:spLocks noChangeArrowheads="1"/>
            </p:cNvSpPr>
            <p:nvPr/>
          </p:nvSpPr>
          <p:spPr bwMode="auto">
            <a:xfrm>
              <a:off x="2251" y="1610"/>
              <a:ext cx="285" cy="288"/>
            </a:xfrm>
            <a:prstGeom prst="rect">
              <a:avLst/>
            </a:prstGeom>
            <a:noFill/>
            <a:ln w="9525">
              <a:noFill/>
              <a:miter lim="800000"/>
            </a:ln>
          </p:spPr>
          <p:txBody>
            <a:bodyPr>
              <a:spAutoFit/>
            </a:bodyPr>
            <a:lstStyle/>
            <a:p>
              <a:pPr>
                <a:spcBef>
                  <a:spcPct val="50000"/>
                </a:spcBef>
              </a:pPr>
              <a:r>
                <a:rPr lang="en-US" altLang="zh-CN" sz="2400" b="1" i="1">
                  <a:ea typeface="宋体" panose="02010600030101010101" pitchFamily="2" charset="-122"/>
                </a:rPr>
                <a:t>Q</a:t>
              </a:r>
              <a:endParaRPr lang="en-US" altLang="zh-CN" sz="2400" b="1" i="1">
                <a:ea typeface="宋体" panose="02010600030101010101" pitchFamily="2" charset="-122"/>
              </a:endParaRPr>
            </a:p>
          </p:txBody>
        </p:sp>
        <p:sp>
          <p:nvSpPr>
            <p:cNvPr id="9" name="Text Box 12"/>
            <p:cNvSpPr txBox="1">
              <a:spLocks noChangeArrowheads="1"/>
            </p:cNvSpPr>
            <p:nvPr/>
          </p:nvSpPr>
          <p:spPr bwMode="auto">
            <a:xfrm>
              <a:off x="0" y="0"/>
              <a:ext cx="550" cy="288"/>
            </a:xfrm>
            <a:prstGeom prst="rect">
              <a:avLst/>
            </a:prstGeom>
            <a:noFill/>
            <a:ln w="9525">
              <a:noFill/>
              <a:miter lim="800000"/>
            </a:ln>
          </p:spPr>
          <p:txBody>
            <a:bodyPr>
              <a:spAutoFit/>
            </a:bodyPr>
            <a:lstStyle/>
            <a:p>
              <a:pPr algn="ctr">
                <a:spcBef>
                  <a:spcPct val="50000"/>
                </a:spcBef>
              </a:pPr>
              <a:r>
                <a:rPr lang="zh-CN" sz="2400">
                  <a:ea typeface="宋体" panose="02010600030101010101" pitchFamily="2" charset="-122"/>
                </a:rPr>
                <a:t>成本</a:t>
              </a:r>
              <a:endParaRPr lang="zh-CN" sz="2400">
                <a:ea typeface="宋体" panose="02010600030101010101" pitchFamily="2" charset="-122"/>
              </a:endParaRPr>
            </a:p>
          </p:txBody>
        </p:sp>
      </p:grpSp>
      <p:grpSp>
        <p:nvGrpSpPr>
          <p:cNvPr id="12" name="Group 12"/>
          <p:cNvGrpSpPr/>
          <p:nvPr/>
        </p:nvGrpSpPr>
        <p:grpSpPr bwMode="auto">
          <a:xfrm>
            <a:off x="5218112" y="2713059"/>
            <a:ext cx="3498850" cy="2328863"/>
            <a:chOff x="0" y="0"/>
            <a:chExt cx="2204" cy="1467"/>
          </a:xfrm>
        </p:grpSpPr>
        <p:sp>
          <p:nvSpPr>
            <p:cNvPr id="13" name="Arc 13"/>
            <p:cNvSpPr/>
            <p:nvPr/>
          </p:nvSpPr>
          <p:spPr bwMode="auto">
            <a:xfrm flipH="1" flipV="1">
              <a:off x="0" y="0"/>
              <a:ext cx="1941" cy="1317"/>
            </a:xfrm>
            <a:custGeom>
              <a:avLst/>
              <a:gdLst>
                <a:gd name="T0" fmla="*/ 0 w 21144"/>
                <a:gd name="T1" fmla="*/ 0 h 21444"/>
                <a:gd name="T2" fmla="*/ 21144 w 21144"/>
                <a:gd name="T3" fmla="*/ 21444 h 21444"/>
              </a:gdLst>
              <a:ahLst/>
              <a:cxnLst>
                <a:cxn ang="0">
                  <a:pos x="2592" y="0"/>
                </a:cxn>
                <a:cxn ang="0">
                  <a:pos x="21144" y="17029"/>
                </a:cxn>
                <a:cxn ang="0">
                  <a:pos x="2592" y="0"/>
                </a:cxn>
                <a:cxn ang="0">
                  <a:pos x="21144" y="17029"/>
                </a:cxn>
                <a:cxn ang="0">
                  <a:pos x="0" y="21444"/>
                </a:cxn>
              </a:cxnLst>
              <a:rect l="T0" t="T1" r="T2" b="T3"/>
              <a:pathLst>
                <a:path w="21144" h="21444" fill="none" extrusionOk="0">
                  <a:moveTo>
                    <a:pt x="2592" y="0"/>
                  </a:moveTo>
                  <a:cubicBezTo>
                    <a:pt x="11788" y="1112"/>
                    <a:pt x="19251" y="7963"/>
                    <a:pt x="21144" y="17029"/>
                  </a:cubicBezTo>
                </a:path>
                <a:path w="21144" h="21444" stroke="0" extrusionOk="0">
                  <a:moveTo>
                    <a:pt x="2592" y="0"/>
                  </a:moveTo>
                  <a:cubicBezTo>
                    <a:pt x="11788" y="1112"/>
                    <a:pt x="19251" y="7963"/>
                    <a:pt x="21144" y="17029"/>
                  </a:cubicBezTo>
                  <a:lnTo>
                    <a:pt x="0" y="21444"/>
                  </a:lnTo>
                  <a:close/>
                </a:path>
              </a:pathLst>
            </a:custGeom>
            <a:noFill/>
            <a:ln w="38100" cmpd="sng">
              <a:solidFill>
                <a:srgbClr val="CC0000"/>
              </a:solidFill>
              <a:round/>
            </a:ln>
          </p:spPr>
          <p:txBody>
            <a:bodyPr wrap="none" anchor="ctr"/>
            <a:lstStyle/>
            <a:p>
              <a:endParaRPr lang="zh-CN" altLang="en-US"/>
            </a:p>
          </p:txBody>
        </p:sp>
        <p:sp>
          <p:nvSpPr>
            <p:cNvPr id="14" name="Text Box 14"/>
            <p:cNvSpPr txBox="1">
              <a:spLocks noChangeArrowheads="1"/>
            </p:cNvSpPr>
            <p:nvPr/>
          </p:nvSpPr>
          <p:spPr bwMode="auto">
            <a:xfrm>
              <a:off x="1625" y="1179"/>
              <a:ext cx="579" cy="288"/>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ATC</a:t>
              </a:r>
              <a:endParaRPr lang="en-US" altLang="zh-CN" sz="2400" i="1">
                <a:ea typeface="宋体" panose="02010600030101010101" pitchFamily="2" charset="-122"/>
              </a:endParaRPr>
            </a:p>
          </p:txBody>
        </p:sp>
      </p:grpSp>
      <p:grpSp>
        <p:nvGrpSpPr>
          <p:cNvPr id="15" name="Group 15"/>
          <p:cNvGrpSpPr/>
          <p:nvPr/>
        </p:nvGrpSpPr>
        <p:grpSpPr bwMode="auto">
          <a:xfrm>
            <a:off x="4195762" y="4533922"/>
            <a:ext cx="3876676" cy="1306512"/>
            <a:chOff x="0" y="0"/>
            <a:chExt cx="2442" cy="823"/>
          </a:xfrm>
        </p:grpSpPr>
        <p:grpSp>
          <p:nvGrpSpPr>
            <p:cNvPr id="16" name="Group 16"/>
            <p:cNvGrpSpPr/>
            <p:nvPr/>
          </p:nvGrpSpPr>
          <p:grpSpPr bwMode="auto">
            <a:xfrm>
              <a:off x="482" y="118"/>
              <a:ext cx="1500" cy="400"/>
              <a:chOff x="0" y="0"/>
              <a:chExt cx="795" cy="646"/>
            </a:xfrm>
          </p:grpSpPr>
          <p:sp>
            <p:nvSpPr>
              <p:cNvPr id="20" name="Line 5"/>
              <p:cNvSpPr>
                <a:spLocks noChangeShapeType="1"/>
              </p:cNvSpPr>
              <p:nvPr/>
            </p:nvSpPr>
            <p:spPr bwMode="auto">
              <a:xfrm>
                <a:off x="0" y="0"/>
                <a:ext cx="795" cy="0"/>
              </a:xfrm>
              <a:prstGeom prst="line">
                <a:avLst/>
              </a:prstGeom>
              <a:noFill/>
              <a:ln w="9525">
                <a:solidFill>
                  <a:srgbClr val="7030A0"/>
                </a:solidFill>
                <a:prstDash val="lgDash"/>
                <a:round/>
              </a:ln>
            </p:spPr>
            <p:txBody>
              <a:bodyPr/>
              <a:lstStyle/>
              <a:p>
                <a:endParaRPr lang="zh-CN" altLang="en-US"/>
              </a:p>
            </p:txBody>
          </p:sp>
          <p:sp>
            <p:nvSpPr>
              <p:cNvPr id="21" name="Line 6"/>
              <p:cNvSpPr>
                <a:spLocks noChangeShapeType="1"/>
              </p:cNvSpPr>
              <p:nvPr/>
            </p:nvSpPr>
            <p:spPr bwMode="auto">
              <a:xfrm>
                <a:off x="795" y="1"/>
                <a:ext cx="0" cy="645"/>
              </a:xfrm>
              <a:prstGeom prst="line">
                <a:avLst/>
              </a:prstGeom>
              <a:noFill/>
              <a:ln w="9525">
                <a:solidFill>
                  <a:srgbClr val="7030A0"/>
                </a:solidFill>
                <a:prstDash val="lgDash"/>
                <a:round/>
              </a:ln>
            </p:spPr>
            <p:txBody>
              <a:bodyPr/>
              <a:lstStyle/>
              <a:p>
                <a:endParaRPr lang="zh-CN" altLang="en-US"/>
              </a:p>
            </p:txBody>
          </p:sp>
        </p:grpSp>
        <p:sp>
          <p:nvSpPr>
            <p:cNvPr id="17" name="Oval 18"/>
            <p:cNvSpPr>
              <a:spLocks noChangeAspect="1" noChangeArrowheads="1"/>
            </p:cNvSpPr>
            <p:nvPr/>
          </p:nvSpPr>
          <p:spPr bwMode="auto">
            <a:xfrm>
              <a:off x="1937" y="78"/>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18" name="Text Box 19"/>
            <p:cNvSpPr txBox="1">
              <a:spLocks noChangeArrowheads="1"/>
            </p:cNvSpPr>
            <p:nvPr/>
          </p:nvSpPr>
          <p:spPr bwMode="auto">
            <a:xfrm>
              <a:off x="1706" y="535"/>
              <a:ext cx="736" cy="288"/>
            </a:xfrm>
            <a:prstGeom prst="rect">
              <a:avLst/>
            </a:prstGeom>
            <a:noFill/>
            <a:ln w="9525">
              <a:noFill/>
              <a:miter lim="800000"/>
            </a:ln>
          </p:spPr>
          <p:txBody>
            <a:bodyPr wrap="square">
              <a:spAutoFit/>
            </a:bodyPr>
            <a:lstStyle/>
            <a:p>
              <a:pPr algn="ctr">
                <a:spcBef>
                  <a:spcPct val="50000"/>
                </a:spcBef>
              </a:pPr>
              <a:r>
                <a:rPr lang="en-US" altLang="zh-CN" sz="2400" dirty="0">
                  <a:ea typeface="宋体" panose="02010600030101010101" pitchFamily="2" charset="-122"/>
                </a:rPr>
                <a:t>1000</a:t>
              </a:r>
              <a:endParaRPr lang="en-US" altLang="zh-CN" sz="2400" dirty="0">
                <a:ea typeface="宋体" panose="02010600030101010101" pitchFamily="2" charset="-122"/>
              </a:endParaRPr>
            </a:p>
          </p:txBody>
        </p:sp>
        <p:sp>
          <p:nvSpPr>
            <p:cNvPr id="19" name="Text Box 22"/>
            <p:cNvSpPr txBox="1">
              <a:spLocks noChangeArrowheads="1"/>
            </p:cNvSpPr>
            <p:nvPr/>
          </p:nvSpPr>
          <p:spPr bwMode="auto">
            <a:xfrm>
              <a:off x="0" y="0"/>
              <a:ext cx="425" cy="230"/>
            </a:xfrm>
            <a:prstGeom prst="rect">
              <a:avLst/>
            </a:prstGeom>
            <a:noFill/>
            <a:ln w="9525">
              <a:noFill/>
              <a:miter lim="800000"/>
            </a:ln>
          </p:spPr>
          <p:txBody>
            <a:bodyPr lIns="0" tIns="0" rIns="0" bIns="0">
              <a:spAutoFit/>
            </a:bodyPr>
            <a:lstStyle/>
            <a:p>
              <a:pPr algn="r">
                <a:spcBef>
                  <a:spcPct val="50000"/>
                </a:spcBef>
              </a:pPr>
              <a:r>
                <a:rPr lang="en-US" altLang="zh-CN" sz="2400">
                  <a:ea typeface="宋体" panose="02010600030101010101" pitchFamily="2" charset="-122"/>
                </a:rPr>
                <a:t>$50</a:t>
              </a:r>
              <a:endParaRPr lang="en-US" altLang="zh-CN" sz="2400">
                <a:ea typeface="宋体" panose="02010600030101010101" pitchFamily="2" charset="-122"/>
              </a:endParaRPr>
            </a:p>
          </p:txBody>
        </p:sp>
      </p:grpSp>
      <p:sp>
        <p:nvSpPr>
          <p:cNvPr id="22" name="Text Box 23"/>
          <p:cNvSpPr txBox="1">
            <a:spLocks noChangeArrowheads="1"/>
          </p:cNvSpPr>
          <p:nvPr/>
        </p:nvSpPr>
        <p:spPr bwMode="auto">
          <a:xfrm>
            <a:off x="285720" y="1857364"/>
            <a:ext cx="4143404" cy="974725"/>
          </a:xfrm>
          <a:prstGeom prst="rect">
            <a:avLst/>
          </a:prstGeom>
          <a:noFill/>
          <a:ln w="9525">
            <a:noFill/>
            <a:miter lim="800000"/>
          </a:ln>
        </p:spPr>
        <p:txBody>
          <a:bodyPr/>
          <a:lstStyle/>
          <a:p>
            <a:pPr>
              <a:lnSpc>
                <a:spcPct val="105000"/>
              </a:lnSpc>
              <a:spcBef>
                <a:spcPct val="35000"/>
              </a:spcBef>
            </a:pPr>
            <a:r>
              <a:rPr lang="zh-CN" sz="2400" dirty="0">
                <a:ea typeface="宋体" panose="02010600030101010101" pitchFamily="2" charset="-122"/>
              </a:rPr>
              <a:t>例如：</a:t>
            </a:r>
            <a:r>
              <a:rPr lang="zh-CN" sz="2400" dirty="0" smtClean="0">
                <a:ea typeface="宋体" panose="02010600030101010101" pitchFamily="2" charset="-122"/>
              </a:rPr>
              <a:t>1000个</a:t>
            </a:r>
            <a:r>
              <a:rPr lang="zh-CN" sz="2400" dirty="0">
                <a:ea typeface="宋体" panose="02010600030101010101" pitchFamily="2" charset="-122"/>
              </a:rPr>
              <a:t>家庭需要电力</a:t>
            </a:r>
            <a:endParaRPr lang="zh-CN" sz="2400" dirty="0">
              <a:ea typeface="宋体" panose="02010600030101010101" pitchFamily="2" charset="-122"/>
            </a:endParaRPr>
          </a:p>
        </p:txBody>
      </p:sp>
      <p:sp>
        <p:nvSpPr>
          <p:cNvPr id="23" name="Text Box 24"/>
          <p:cNvSpPr txBox="1">
            <a:spLocks noChangeArrowheads="1"/>
          </p:cNvSpPr>
          <p:nvPr/>
        </p:nvSpPr>
        <p:spPr bwMode="auto">
          <a:xfrm>
            <a:off x="5607057" y="6027759"/>
            <a:ext cx="2273300" cy="473075"/>
          </a:xfrm>
          <a:prstGeom prst="rect">
            <a:avLst/>
          </a:prstGeom>
          <a:noFill/>
          <a:ln w="9525">
            <a:noFill/>
            <a:miter lim="800000"/>
          </a:ln>
        </p:spPr>
        <p:txBody>
          <a:bodyPr>
            <a:spAutoFit/>
          </a:bodyPr>
          <a:lstStyle/>
          <a:p>
            <a:pPr algn="ctr">
              <a:spcBef>
                <a:spcPct val="50000"/>
              </a:spcBef>
            </a:pPr>
            <a:r>
              <a:rPr lang="zh-CN" sz="2500" dirty="0">
                <a:ea typeface="宋体" panose="02010600030101010101" pitchFamily="2" charset="-122"/>
              </a:rPr>
              <a:t>电力</a:t>
            </a:r>
            <a:endParaRPr lang="zh-CN" sz="2500" dirty="0">
              <a:ea typeface="宋体" panose="02010600030101010101" pitchFamily="2" charset="-122"/>
            </a:endParaRPr>
          </a:p>
        </p:txBody>
      </p:sp>
      <p:sp>
        <p:nvSpPr>
          <p:cNvPr id="24" name="Text Box 27"/>
          <p:cNvSpPr txBox="1">
            <a:spLocks noChangeArrowheads="1"/>
          </p:cNvSpPr>
          <p:nvPr/>
        </p:nvSpPr>
        <p:spPr bwMode="auto">
          <a:xfrm>
            <a:off x="6178561" y="3071834"/>
            <a:ext cx="2528917" cy="1015663"/>
          </a:xfrm>
          <a:prstGeom prst="rect">
            <a:avLst/>
          </a:prstGeom>
          <a:noFill/>
          <a:ln w="9525">
            <a:noFill/>
            <a:miter lim="800000"/>
          </a:ln>
        </p:spPr>
        <p:txBody>
          <a:bodyPr wrap="square">
            <a:spAutoFit/>
          </a:bodyPr>
          <a:lstStyle/>
          <a:p>
            <a:pPr>
              <a:spcBef>
                <a:spcPct val="50000"/>
              </a:spcBef>
            </a:pPr>
            <a:r>
              <a:rPr lang="zh-CN" sz="2000" b="1" dirty="0">
                <a:solidFill>
                  <a:srgbClr val="0070C0"/>
                </a:solidFill>
                <a:ea typeface="宋体" panose="02010600030101010101" pitchFamily="2" charset="-122"/>
              </a:rPr>
              <a:t>由于固定成本很大，而边际成本很小，ATC曲线向下倾斜</a:t>
            </a:r>
            <a:endParaRPr lang="zh-CN" sz="2000" b="1" dirty="0">
              <a:solidFill>
                <a:srgbClr val="0070C0"/>
              </a:solidFill>
              <a:ea typeface="宋体" panose="02010600030101010101" pitchFamily="2" charset="-122"/>
            </a:endParaRPr>
          </a:p>
        </p:txBody>
      </p:sp>
      <p:sp>
        <p:nvSpPr>
          <p:cNvPr id="25" name="Text Box 28"/>
          <p:cNvSpPr txBox="1">
            <a:spLocks noChangeArrowheads="1"/>
          </p:cNvSpPr>
          <p:nvPr/>
        </p:nvSpPr>
        <p:spPr bwMode="auto">
          <a:xfrm>
            <a:off x="285720" y="2928934"/>
            <a:ext cx="3714776" cy="2847975"/>
          </a:xfrm>
          <a:prstGeom prst="rect">
            <a:avLst/>
          </a:prstGeom>
          <a:noFill/>
          <a:ln w="9525">
            <a:noFill/>
            <a:miter lim="800000"/>
          </a:ln>
        </p:spPr>
        <p:txBody>
          <a:bodyPr/>
          <a:lstStyle/>
          <a:p>
            <a:pPr>
              <a:lnSpc>
                <a:spcPct val="120000"/>
              </a:lnSpc>
              <a:spcBef>
                <a:spcPct val="35000"/>
              </a:spcBef>
            </a:pPr>
            <a:r>
              <a:rPr lang="en-US" altLang="zh-CN" sz="2400" dirty="0" smtClean="0">
                <a:ea typeface="宋体" panose="02010600030101010101" pitchFamily="2" charset="-122"/>
              </a:rPr>
              <a:t>    </a:t>
            </a:r>
            <a:r>
              <a:rPr lang="zh-CN" sz="2400" dirty="0" smtClean="0">
                <a:ea typeface="宋体" panose="02010600030101010101" pitchFamily="2" charset="-122"/>
              </a:rPr>
              <a:t>如</a:t>
            </a:r>
            <a:r>
              <a:rPr lang="zh-CN" sz="2400" dirty="0">
                <a:ea typeface="宋体" panose="02010600030101010101" pitchFamily="2" charset="-122"/>
              </a:rPr>
              <a:t>果一个企业向1000个家庭供应电力的平均总成本比两个企业分别向500个家庭供应电力的平均总成本更低</a:t>
            </a:r>
            <a:endParaRPr lang="zh-CN" sz="2400" dirty="0">
              <a:ea typeface="宋体" panose="02010600030101010101" pitchFamily="2" charset="-122"/>
            </a:endParaRPr>
          </a:p>
        </p:txBody>
      </p:sp>
      <p:grpSp>
        <p:nvGrpSpPr>
          <p:cNvPr id="26" name="Group 26"/>
          <p:cNvGrpSpPr/>
          <p:nvPr/>
        </p:nvGrpSpPr>
        <p:grpSpPr bwMode="auto">
          <a:xfrm>
            <a:off x="4200525" y="4054497"/>
            <a:ext cx="2330450" cy="1787525"/>
            <a:chOff x="0" y="0"/>
            <a:chExt cx="1468" cy="1126"/>
          </a:xfrm>
        </p:grpSpPr>
        <p:grpSp>
          <p:nvGrpSpPr>
            <p:cNvPr id="27" name="Group 27"/>
            <p:cNvGrpSpPr/>
            <p:nvPr/>
          </p:nvGrpSpPr>
          <p:grpSpPr bwMode="auto">
            <a:xfrm>
              <a:off x="479" y="123"/>
              <a:ext cx="753" cy="694"/>
              <a:chOff x="0" y="0"/>
              <a:chExt cx="795" cy="646"/>
            </a:xfrm>
          </p:grpSpPr>
          <p:sp>
            <p:nvSpPr>
              <p:cNvPr id="31" name="Line 16"/>
              <p:cNvSpPr>
                <a:spLocks noChangeShapeType="1"/>
              </p:cNvSpPr>
              <p:nvPr/>
            </p:nvSpPr>
            <p:spPr bwMode="auto">
              <a:xfrm>
                <a:off x="0" y="0"/>
                <a:ext cx="795" cy="0"/>
              </a:xfrm>
              <a:prstGeom prst="line">
                <a:avLst/>
              </a:prstGeom>
              <a:noFill/>
              <a:ln w="9525">
                <a:solidFill>
                  <a:srgbClr val="0070C0"/>
                </a:solidFill>
                <a:prstDash val="lgDash"/>
                <a:round/>
              </a:ln>
            </p:spPr>
            <p:txBody>
              <a:bodyPr/>
              <a:lstStyle/>
              <a:p>
                <a:endParaRPr lang="zh-CN" altLang="en-US"/>
              </a:p>
            </p:txBody>
          </p:sp>
          <p:sp>
            <p:nvSpPr>
              <p:cNvPr id="32" name="Line 17"/>
              <p:cNvSpPr>
                <a:spLocks noChangeShapeType="1"/>
              </p:cNvSpPr>
              <p:nvPr/>
            </p:nvSpPr>
            <p:spPr bwMode="auto">
              <a:xfrm>
                <a:off x="795" y="1"/>
                <a:ext cx="0" cy="645"/>
              </a:xfrm>
              <a:prstGeom prst="line">
                <a:avLst/>
              </a:prstGeom>
              <a:noFill/>
              <a:ln w="9525">
                <a:solidFill>
                  <a:srgbClr val="0070C0"/>
                </a:solidFill>
                <a:prstDash val="lgDash"/>
                <a:round/>
              </a:ln>
            </p:spPr>
            <p:txBody>
              <a:bodyPr/>
              <a:lstStyle/>
              <a:p>
                <a:endParaRPr lang="zh-CN" altLang="en-US"/>
              </a:p>
            </p:txBody>
          </p:sp>
        </p:grpSp>
        <p:sp>
          <p:nvSpPr>
            <p:cNvPr id="28" name="Text Box 20"/>
            <p:cNvSpPr txBox="1">
              <a:spLocks noChangeArrowheads="1"/>
            </p:cNvSpPr>
            <p:nvPr/>
          </p:nvSpPr>
          <p:spPr bwMode="auto">
            <a:xfrm>
              <a:off x="864" y="838"/>
              <a:ext cx="604" cy="288"/>
            </a:xfrm>
            <a:prstGeom prst="rect">
              <a:avLst/>
            </a:prstGeom>
            <a:noFill/>
            <a:ln w="9525">
              <a:noFill/>
              <a:miter lim="800000"/>
            </a:ln>
          </p:spPr>
          <p:txBody>
            <a:bodyPr wrap="square">
              <a:spAutoFit/>
            </a:bodyPr>
            <a:lstStyle/>
            <a:p>
              <a:pPr algn="ctr">
                <a:spcBef>
                  <a:spcPct val="50000"/>
                </a:spcBef>
              </a:pPr>
              <a:r>
                <a:rPr lang="en-US" altLang="zh-CN" sz="2400" dirty="0">
                  <a:ea typeface="宋体" panose="02010600030101010101" pitchFamily="2" charset="-122"/>
                </a:rPr>
                <a:t>500</a:t>
              </a:r>
              <a:endParaRPr lang="en-US" altLang="zh-CN" sz="2400" dirty="0">
                <a:ea typeface="宋体" panose="02010600030101010101" pitchFamily="2" charset="-122"/>
              </a:endParaRPr>
            </a:p>
          </p:txBody>
        </p:sp>
        <p:sp>
          <p:nvSpPr>
            <p:cNvPr id="29" name="Text Box 21"/>
            <p:cNvSpPr txBox="1">
              <a:spLocks noChangeArrowheads="1"/>
            </p:cNvSpPr>
            <p:nvPr/>
          </p:nvSpPr>
          <p:spPr bwMode="auto">
            <a:xfrm>
              <a:off x="0" y="0"/>
              <a:ext cx="425" cy="230"/>
            </a:xfrm>
            <a:prstGeom prst="rect">
              <a:avLst/>
            </a:prstGeom>
            <a:noFill/>
            <a:ln w="9525">
              <a:noFill/>
              <a:miter lim="800000"/>
            </a:ln>
          </p:spPr>
          <p:txBody>
            <a:bodyPr lIns="0" tIns="0" rIns="0" bIns="0">
              <a:spAutoFit/>
            </a:bodyPr>
            <a:lstStyle/>
            <a:p>
              <a:pPr algn="r">
                <a:spcBef>
                  <a:spcPct val="50000"/>
                </a:spcBef>
              </a:pPr>
              <a:r>
                <a:rPr lang="en-US" altLang="zh-CN" sz="2400">
                  <a:ea typeface="宋体" panose="02010600030101010101" pitchFamily="2" charset="-122"/>
                </a:rPr>
                <a:t>$80</a:t>
              </a:r>
              <a:endParaRPr lang="en-US" altLang="zh-CN" sz="2400">
                <a:ea typeface="宋体" panose="02010600030101010101" pitchFamily="2" charset="-122"/>
              </a:endParaRPr>
            </a:p>
          </p:txBody>
        </p:sp>
        <p:sp>
          <p:nvSpPr>
            <p:cNvPr id="30" name="Oval 7"/>
            <p:cNvSpPr>
              <a:spLocks noChangeAspect="1" noChangeArrowheads="1"/>
            </p:cNvSpPr>
            <p:nvPr/>
          </p:nvSpPr>
          <p:spPr bwMode="auto">
            <a:xfrm>
              <a:off x="1188" y="83"/>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strips(downRight)">
                                      <p:cBhvr>
                                        <p:cTn id="17" dur="500"/>
                                        <p:tgtEl>
                                          <p:spTgt spid="23"/>
                                        </p:tgtEl>
                                      </p:cBhvr>
                                    </p:animEffect>
                                  </p:childTnLst>
                                </p:cTn>
                              </p:par>
                              <p:par>
                                <p:cTn id="18" presetID="18" presetClass="entr" presetSubtype="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strips(downRigh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trips(downRigh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dissolv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9"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strips(upLeft)">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9"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strips(upLeft)">
                                      <p:cBhvr>
                                        <p:cTn id="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4" autoUpdateAnimBg="0" build="p"/>
      <p:bldP spid="22" grpId="0" autoUpdateAnimBg="0"/>
      <p:bldP spid="23" grpId="0" autoUpdateAnimBg="0"/>
      <p:bldP spid="24" grpId="0" autoUpdateAnimBg="0"/>
      <p:bldP spid="25"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回顾：竞争企业的需求曲线</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57158" y="1214422"/>
            <a:ext cx="4286280" cy="4783151"/>
          </a:xfrm>
          <a:prstGeom prst="rect">
            <a:avLst/>
          </a:prstGeom>
        </p:spPr>
        <p:txBody>
          <a:bodyPr vert="horz">
            <a:normAutofit/>
          </a:bodyPr>
          <a:lstStyle/>
          <a:p>
            <a:pPr marL="0" marR="0" lvl="0" indent="0"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在完全竞争市场，市场需求曲线向</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右</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下倾斜</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但在市场价格上，</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每</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一家竞争企业面临的需求曲线是水平的</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企业能够增加产品数量而不降低价格，因此对竞争企业而言：</a:t>
            </a:r>
            <a:r>
              <a:rPr kumimoji="0" lang="zh-CN" sz="24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MR</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sz="24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altLang="en-US" sz="24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grpSp>
        <p:nvGrpSpPr>
          <p:cNvPr id="6" name="Group 6"/>
          <p:cNvGrpSpPr/>
          <p:nvPr/>
        </p:nvGrpSpPr>
        <p:grpSpPr bwMode="auto">
          <a:xfrm>
            <a:off x="5100638" y="4233863"/>
            <a:ext cx="3255962" cy="381000"/>
            <a:chOff x="0" y="0"/>
            <a:chExt cx="2051" cy="240"/>
          </a:xfrm>
        </p:grpSpPr>
        <p:sp>
          <p:nvSpPr>
            <p:cNvPr id="7" name="Line 5"/>
            <p:cNvSpPr>
              <a:spLocks noChangeShapeType="1"/>
            </p:cNvSpPr>
            <p:nvPr/>
          </p:nvSpPr>
          <p:spPr bwMode="auto">
            <a:xfrm>
              <a:off x="0" y="124"/>
              <a:ext cx="1827" cy="0"/>
            </a:xfrm>
            <a:prstGeom prst="line">
              <a:avLst/>
            </a:prstGeom>
            <a:noFill/>
            <a:ln w="28575">
              <a:solidFill>
                <a:schemeClr val="accent2"/>
              </a:solidFill>
              <a:round/>
            </a:ln>
          </p:spPr>
          <p:txBody>
            <a:bodyPr/>
            <a:lstStyle/>
            <a:p>
              <a:endParaRPr lang="zh-CN" altLang="en-US"/>
            </a:p>
          </p:txBody>
        </p:sp>
        <p:sp>
          <p:nvSpPr>
            <p:cNvPr id="8" name="Text Box 7"/>
            <p:cNvSpPr txBox="1">
              <a:spLocks noChangeArrowheads="1"/>
            </p:cNvSpPr>
            <p:nvPr/>
          </p:nvSpPr>
          <p:spPr bwMode="auto">
            <a:xfrm>
              <a:off x="1861" y="0"/>
              <a:ext cx="190" cy="240"/>
            </a:xfrm>
            <a:prstGeom prst="rect">
              <a:avLst/>
            </a:prstGeom>
            <a:noFill/>
            <a:ln w="9525">
              <a:noFill/>
              <a:miter lim="800000"/>
            </a:ln>
          </p:spPr>
          <p:txBody>
            <a:bodyPr lIns="0" tIns="0" rIns="0" bIns="0">
              <a:spAutoFit/>
            </a:bodyPr>
            <a:lstStyle/>
            <a:p>
              <a:pPr>
                <a:spcBef>
                  <a:spcPct val="50000"/>
                </a:spcBef>
              </a:pPr>
              <a:r>
                <a:rPr lang="en-US" altLang="zh-CN" sz="2500" b="1" i="1" dirty="0" smtClean="0">
                  <a:ea typeface="宋体" panose="02010600030101010101" pitchFamily="2" charset="-122"/>
                </a:rPr>
                <a:t>d</a:t>
              </a:r>
              <a:endParaRPr lang="en-US" altLang="zh-CN" sz="2500" b="1" i="1" dirty="0">
                <a:ea typeface="宋体" panose="02010600030101010101" pitchFamily="2" charset="-122"/>
              </a:endParaRPr>
            </a:p>
          </p:txBody>
        </p:sp>
      </p:grpSp>
      <p:grpSp>
        <p:nvGrpSpPr>
          <p:cNvPr id="9" name="Group 9"/>
          <p:cNvGrpSpPr/>
          <p:nvPr/>
        </p:nvGrpSpPr>
        <p:grpSpPr bwMode="auto">
          <a:xfrm>
            <a:off x="4864100" y="2728913"/>
            <a:ext cx="3817938" cy="3371850"/>
            <a:chOff x="0" y="0"/>
            <a:chExt cx="2405" cy="2124"/>
          </a:xfrm>
        </p:grpSpPr>
        <p:grpSp>
          <p:nvGrpSpPr>
            <p:cNvPr id="10" name="Group 10"/>
            <p:cNvGrpSpPr/>
            <p:nvPr/>
          </p:nvGrpSpPr>
          <p:grpSpPr bwMode="auto">
            <a:xfrm>
              <a:off x="148" y="270"/>
              <a:ext cx="1945" cy="1713"/>
              <a:chOff x="0" y="0"/>
              <a:chExt cx="3650" cy="2492"/>
            </a:xfrm>
          </p:grpSpPr>
          <p:sp>
            <p:nvSpPr>
              <p:cNvPr id="13" name="Line 10"/>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4" name="Line 11"/>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11" name="Text Box 6"/>
            <p:cNvSpPr txBox="1">
              <a:spLocks noChangeArrowheads="1"/>
            </p:cNvSpPr>
            <p:nvPr/>
          </p:nvSpPr>
          <p:spPr bwMode="auto">
            <a:xfrm>
              <a:off x="0" y="0"/>
              <a:ext cx="297" cy="298"/>
            </a:xfrm>
            <a:prstGeom prst="rect">
              <a:avLst/>
            </a:prstGeom>
            <a:noFill/>
            <a:ln w="9525">
              <a:noFill/>
              <a:miter lim="800000"/>
            </a:ln>
          </p:spPr>
          <p:txBody>
            <a:bodyPr>
              <a:spAutoFit/>
            </a:bodyPr>
            <a:lstStyle/>
            <a:p>
              <a:pPr algn="ctr">
                <a:spcBef>
                  <a:spcPct val="50000"/>
                </a:spcBef>
              </a:pPr>
              <a:r>
                <a:rPr lang="en-US" altLang="zh-CN" sz="2500" b="1" i="1">
                  <a:ea typeface="宋体" panose="02010600030101010101" pitchFamily="2" charset="-122"/>
                </a:rPr>
                <a:t>P</a:t>
              </a:r>
              <a:endParaRPr lang="en-US" altLang="zh-CN" sz="2500" b="1" baseline="-25000">
                <a:ea typeface="宋体" panose="02010600030101010101" pitchFamily="2" charset="-122"/>
              </a:endParaRPr>
            </a:p>
          </p:txBody>
        </p:sp>
        <p:sp>
          <p:nvSpPr>
            <p:cNvPr id="12" name="Text Box 12"/>
            <p:cNvSpPr txBox="1">
              <a:spLocks noChangeArrowheads="1"/>
            </p:cNvSpPr>
            <p:nvPr/>
          </p:nvSpPr>
          <p:spPr bwMode="auto">
            <a:xfrm>
              <a:off x="2067" y="1826"/>
              <a:ext cx="338"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grpSp>
      <p:sp>
        <p:nvSpPr>
          <p:cNvPr id="15" name="Text Box 16"/>
          <p:cNvSpPr txBox="1">
            <a:spLocks noChangeArrowheads="1"/>
          </p:cNvSpPr>
          <p:nvPr/>
        </p:nvSpPr>
        <p:spPr bwMode="auto">
          <a:xfrm>
            <a:off x="5456238" y="2182813"/>
            <a:ext cx="2943225" cy="862012"/>
          </a:xfrm>
          <a:prstGeom prst="rect">
            <a:avLst/>
          </a:prstGeom>
          <a:noFill/>
          <a:ln w="9525">
            <a:noFill/>
            <a:miter lim="800000"/>
          </a:ln>
        </p:spPr>
        <p:txBody>
          <a:bodyPr>
            <a:spAutoFit/>
          </a:bodyPr>
          <a:lstStyle/>
          <a:p>
            <a:pPr algn="ctr">
              <a:spcBef>
                <a:spcPct val="50000"/>
              </a:spcBef>
            </a:pPr>
            <a:r>
              <a:rPr lang="zh-CN" sz="2500" dirty="0">
                <a:ea typeface="宋体" panose="02010600030101010101" pitchFamily="2" charset="-122"/>
              </a:rPr>
              <a:t>一家竞争企</a:t>
            </a:r>
            <a:r>
              <a:rPr lang="zh-CN" sz="2500" dirty="0" smtClean="0">
                <a:ea typeface="宋体" panose="02010600030101010101" pitchFamily="2" charset="-122"/>
              </a:rPr>
              <a:t>业</a:t>
            </a:r>
            <a:r>
              <a:rPr lang="zh-CN" altLang="en-US" sz="2500" dirty="0" smtClean="0">
                <a:ea typeface="宋体" panose="02010600030101010101" pitchFamily="2" charset="-122"/>
              </a:rPr>
              <a:t>面临</a:t>
            </a:r>
            <a:r>
              <a:rPr lang="zh-CN" sz="2500" dirty="0" smtClean="0">
                <a:ea typeface="宋体" panose="02010600030101010101" pitchFamily="2" charset="-122"/>
              </a:rPr>
              <a:t>的</a:t>
            </a:r>
            <a:r>
              <a:rPr lang="zh-CN" sz="2500" dirty="0">
                <a:ea typeface="宋体" panose="02010600030101010101" pitchFamily="2" charset="-122"/>
              </a:rPr>
              <a:t>需求曲线</a:t>
            </a:r>
            <a:endParaRPr lang="zh-CN" sz="25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垄断企业的需求曲线</a:t>
            </a:r>
            <a:endParaRPr kumimoji="0" lang="zh-CN" alt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57158" y="1428736"/>
            <a:ext cx="4113242" cy="4716477"/>
          </a:xfrm>
          <a:prstGeom prst="rect">
            <a:avLst/>
          </a:prstGeom>
        </p:spPr>
        <p:txBody>
          <a:bodyPr vert="horz">
            <a:normAutofit/>
          </a:bodyPr>
          <a:lstStyle/>
          <a:p>
            <a:pPr marL="0" marR="0" lvl="0" indent="0"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垄断企业是唯一的卖者，它面临的是整个市场的需求曲线</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为了卖出更多的产品，企业必须降低价格</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en-US" altLang="zh-CN" sz="24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因此，MR</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 </a:t>
            </a:r>
            <a:r>
              <a:rPr kumimoji="0" lang="zh-CN" sz="24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P</a:t>
            </a:r>
            <a:r>
              <a:rPr kumimoji="0" lang="zh-CN" altLang="en-US" sz="2400" b="1" i="1"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grpSp>
        <p:nvGrpSpPr>
          <p:cNvPr id="6" name="Group 6"/>
          <p:cNvGrpSpPr/>
          <p:nvPr/>
        </p:nvGrpSpPr>
        <p:grpSpPr bwMode="auto">
          <a:xfrm>
            <a:off x="5356225" y="3473450"/>
            <a:ext cx="2671763" cy="2097088"/>
            <a:chOff x="0" y="0"/>
            <a:chExt cx="1683" cy="1321"/>
          </a:xfrm>
        </p:grpSpPr>
        <p:sp>
          <p:nvSpPr>
            <p:cNvPr id="7" name="Line 5"/>
            <p:cNvSpPr>
              <a:spLocks noChangeShapeType="1"/>
            </p:cNvSpPr>
            <p:nvPr/>
          </p:nvSpPr>
          <p:spPr bwMode="auto">
            <a:xfrm>
              <a:off x="0" y="0"/>
              <a:ext cx="1485" cy="1152"/>
            </a:xfrm>
            <a:prstGeom prst="line">
              <a:avLst/>
            </a:prstGeom>
            <a:noFill/>
            <a:ln w="28575">
              <a:solidFill>
                <a:schemeClr val="accent2"/>
              </a:solidFill>
              <a:round/>
            </a:ln>
          </p:spPr>
          <p:txBody>
            <a:bodyPr/>
            <a:lstStyle/>
            <a:p>
              <a:endParaRPr lang="zh-CN" altLang="en-US"/>
            </a:p>
          </p:txBody>
        </p:sp>
        <p:sp>
          <p:nvSpPr>
            <p:cNvPr id="8" name="Text Box 6"/>
            <p:cNvSpPr txBox="1">
              <a:spLocks noChangeArrowheads="1"/>
            </p:cNvSpPr>
            <p:nvPr/>
          </p:nvSpPr>
          <p:spPr bwMode="auto">
            <a:xfrm>
              <a:off x="1493" y="1081"/>
              <a:ext cx="190" cy="240"/>
            </a:xfrm>
            <a:prstGeom prst="rect">
              <a:avLst/>
            </a:prstGeom>
            <a:noFill/>
            <a:ln w="9525">
              <a:noFill/>
              <a:miter lim="800000"/>
            </a:ln>
          </p:spPr>
          <p:txBody>
            <a:bodyPr lIns="0" tIns="0" rIns="0" bIns="0">
              <a:spAutoFit/>
            </a:bodyPr>
            <a:lstStyle/>
            <a:p>
              <a:pPr>
                <a:spcBef>
                  <a:spcPct val="50000"/>
                </a:spcBef>
              </a:pPr>
              <a:r>
                <a:rPr lang="en-US" altLang="zh-CN" sz="2500" b="1" i="1" dirty="0">
                  <a:ea typeface="宋体" panose="02010600030101010101" pitchFamily="2" charset="-122"/>
                </a:rPr>
                <a:t>D</a:t>
              </a:r>
              <a:endParaRPr lang="en-US" altLang="zh-CN" sz="2500" b="1" i="1" dirty="0">
                <a:ea typeface="宋体" panose="02010600030101010101" pitchFamily="2" charset="-122"/>
              </a:endParaRPr>
            </a:p>
          </p:txBody>
        </p:sp>
      </p:grpSp>
      <p:grpSp>
        <p:nvGrpSpPr>
          <p:cNvPr id="9" name="Group 9"/>
          <p:cNvGrpSpPr/>
          <p:nvPr/>
        </p:nvGrpSpPr>
        <p:grpSpPr bwMode="auto">
          <a:xfrm>
            <a:off x="4864100" y="2728913"/>
            <a:ext cx="3817938" cy="3371850"/>
            <a:chOff x="0" y="0"/>
            <a:chExt cx="2405" cy="2124"/>
          </a:xfrm>
        </p:grpSpPr>
        <p:grpSp>
          <p:nvGrpSpPr>
            <p:cNvPr id="10" name="Group 10"/>
            <p:cNvGrpSpPr/>
            <p:nvPr/>
          </p:nvGrpSpPr>
          <p:grpSpPr bwMode="auto">
            <a:xfrm>
              <a:off x="148" y="270"/>
              <a:ext cx="1945" cy="1713"/>
              <a:chOff x="0" y="0"/>
              <a:chExt cx="3650" cy="2492"/>
            </a:xfrm>
          </p:grpSpPr>
          <p:sp>
            <p:nvSpPr>
              <p:cNvPr id="13" name="Line 9"/>
              <p:cNvSpPr>
                <a:spLocks noChangeShapeType="1"/>
              </p:cNvSpPr>
              <p:nvPr/>
            </p:nvSpPr>
            <p:spPr bwMode="auto">
              <a:xfrm>
                <a:off x="0" y="0"/>
                <a:ext cx="0" cy="2491"/>
              </a:xfrm>
              <a:prstGeom prst="line">
                <a:avLst/>
              </a:prstGeom>
              <a:noFill/>
              <a:ln w="9525">
                <a:solidFill>
                  <a:schemeClr val="tx1"/>
                </a:solidFill>
                <a:round/>
              </a:ln>
            </p:spPr>
            <p:txBody>
              <a:bodyPr/>
              <a:lstStyle/>
              <a:p>
                <a:endParaRPr lang="zh-CN" altLang="en-US"/>
              </a:p>
            </p:txBody>
          </p:sp>
          <p:sp>
            <p:nvSpPr>
              <p:cNvPr id="14" name="Line 10"/>
              <p:cNvSpPr>
                <a:spLocks noChangeShapeType="1"/>
              </p:cNvSpPr>
              <p:nvPr/>
            </p:nvSpPr>
            <p:spPr bwMode="auto">
              <a:xfrm>
                <a:off x="0" y="2492"/>
                <a:ext cx="3650" cy="0"/>
              </a:xfrm>
              <a:prstGeom prst="line">
                <a:avLst/>
              </a:prstGeom>
              <a:noFill/>
              <a:ln w="9525">
                <a:solidFill>
                  <a:schemeClr val="tx1"/>
                </a:solidFill>
                <a:round/>
              </a:ln>
            </p:spPr>
            <p:txBody>
              <a:bodyPr/>
              <a:lstStyle/>
              <a:p>
                <a:endParaRPr lang="zh-CN" altLang="en-US"/>
              </a:p>
            </p:txBody>
          </p:sp>
        </p:grpSp>
        <p:sp>
          <p:nvSpPr>
            <p:cNvPr id="11" name="Text Box 11"/>
            <p:cNvSpPr txBox="1">
              <a:spLocks noChangeArrowheads="1"/>
            </p:cNvSpPr>
            <p:nvPr/>
          </p:nvSpPr>
          <p:spPr bwMode="auto">
            <a:xfrm>
              <a:off x="0" y="0"/>
              <a:ext cx="297" cy="298"/>
            </a:xfrm>
            <a:prstGeom prst="rect">
              <a:avLst/>
            </a:prstGeom>
            <a:noFill/>
            <a:ln w="9525">
              <a:noFill/>
              <a:miter lim="800000"/>
            </a:ln>
          </p:spPr>
          <p:txBody>
            <a:bodyPr>
              <a:spAutoFit/>
            </a:bodyPr>
            <a:lstStyle/>
            <a:p>
              <a:pPr algn="ctr">
                <a:spcBef>
                  <a:spcPct val="50000"/>
                </a:spcBef>
              </a:pPr>
              <a:r>
                <a:rPr lang="en-US" altLang="zh-CN" sz="2500" b="1" i="1">
                  <a:ea typeface="宋体" panose="02010600030101010101" pitchFamily="2" charset="-122"/>
                </a:rPr>
                <a:t>P</a:t>
              </a:r>
              <a:endParaRPr lang="en-US" altLang="zh-CN" sz="2500" b="1" baseline="-25000">
                <a:ea typeface="宋体" panose="02010600030101010101" pitchFamily="2" charset="-122"/>
              </a:endParaRPr>
            </a:p>
          </p:txBody>
        </p:sp>
        <p:sp>
          <p:nvSpPr>
            <p:cNvPr id="12" name="Text Box 12"/>
            <p:cNvSpPr txBox="1">
              <a:spLocks noChangeArrowheads="1"/>
            </p:cNvSpPr>
            <p:nvPr/>
          </p:nvSpPr>
          <p:spPr bwMode="auto">
            <a:xfrm>
              <a:off x="2067" y="1826"/>
              <a:ext cx="338" cy="298"/>
            </a:xfrm>
            <a:prstGeom prst="rect">
              <a:avLst/>
            </a:prstGeom>
            <a:noFill/>
            <a:ln w="9525">
              <a:noFill/>
              <a:miter lim="800000"/>
            </a:ln>
          </p:spPr>
          <p:txBody>
            <a:bodyPr>
              <a:spAutoFit/>
            </a:bodyPr>
            <a:lstStyle/>
            <a:p>
              <a:pPr>
                <a:spcBef>
                  <a:spcPct val="50000"/>
                </a:spcBef>
              </a:pPr>
              <a:r>
                <a:rPr lang="en-US" altLang="zh-CN" sz="2500" b="1" i="1">
                  <a:ea typeface="宋体" panose="02010600030101010101" pitchFamily="2" charset="-122"/>
                </a:rPr>
                <a:t>Q</a:t>
              </a:r>
              <a:endParaRPr lang="en-US" altLang="zh-CN" sz="2500" b="1" i="1">
                <a:ea typeface="宋体" panose="02010600030101010101" pitchFamily="2" charset="-122"/>
              </a:endParaRPr>
            </a:p>
          </p:txBody>
        </p:sp>
      </p:grpSp>
      <p:sp>
        <p:nvSpPr>
          <p:cNvPr id="15" name="Text Box 13"/>
          <p:cNvSpPr txBox="1">
            <a:spLocks noChangeArrowheads="1"/>
          </p:cNvSpPr>
          <p:nvPr/>
        </p:nvSpPr>
        <p:spPr bwMode="auto">
          <a:xfrm>
            <a:off x="5456239" y="2182813"/>
            <a:ext cx="2687662" cy="862012"/>
          </a:xfrm>
          <a:prstGeom prst="rect">
            <a:avLst/>
          </a:prstGeom>
          <a:noFill/>
          <a:ln w="9525">
            <a:noFill/>
            <a:miter lim="800000"/>
          </a:ln>
        </p:spPr>
        <p:txBody>
          <a:bodyPr wrap="square">
            <a:spAutoFit/>
          </a:bodyPr>
          <a:lstStyle/>
          <a:p>
            <a:pPr algn="ctr">
              <a:spcBef>
                <a:spcPct val="50000"/>
              </a:spcBef>
            </a:pPr>
            <a:r>
              <a:rPr lang="zh-CN" sz="2500" dirty="0">
                <a:ea typeface="宋体" panose="02010600030101010101" pitchFamily="2" charset="-122"/>
              </a:rPr>
              <a:t>一家垄断企业的需求曲线</a:t>
            </a:r>
            <a:endParaRPr lang="zh-CN" sz="25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trips(down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87375" y="352425"/>
            <a:ext cx="8208963" cy="954088"/>
          </a:xfrm>
          <a:prstGeom prst="rect">
            <a:avLst/>
          </a:prstGeom>
        </p:spPr>
        <p:txBody>
          <a:bodyPr vert="horz" tIns="0" bIns="0" anchor="t">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en-US" altLang="zh-CN" sz="24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1</a:t>
            </a:r>
            <a:r>
              <a:rPr kumimoji="0" lang="en-US" alt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br>
              <a:rPr kumimoji="0" lang="en-US" alt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altLang="en-US" sz="32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垄断者的收益</a:t>
            </a:r>
            <a:endParaRPr kumimoji="0" lang="zh-CN" altLang="en-US" sz="32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endParaRPr>
          </a:p>
        </p:txBody>
      </p:sp>
      <p:grpSp>
        <p:nvGrpSpPr>
          <p:cNvPr id="4" name="Group 4"/>
          <p:cNvGrpSpPr/>
          <p:nvPr/>
        </p:nvGrpSpPr>
        <p:grpSpPr bwMode="auto">
          <a:xfrm>
            <a:off x="593725" y="290513"/>
            <a:ext cx="8210550" cy="1049337"/>
            <a:chOff x="0" y="0"/>
            <a:chExt cx="5000" cy="661"/>
          </a:xfrm>
        </p:grpSpPr>
        <p:sp>
          <p:nvSpPr>
            <p:cNvPr id="5" name="Line 9"/>
            <p:cNvSpPr>
              <a:spLocks noChangeShapeType="1"/>
            </p:cNvSpPr>
            <p:nvPr/>
          </p:nvSpPr>
          <p:spPr bwMode="auto">
            <a:xfrm>
              <a:off x="2" y="661"/>
              <a:ext cx="4998" cy="0"/>
            </a:xfrm>
            <a:prstGeom prst="line">
              <a:avLst/>
            </a:prstGeom>
            <a:noFill/>
            <a:ln w="12700">
              <a:solidFill>
                <a:srgbClr val="C0C0C0"/>
              </a:solidFill>
              <a:round/>
            </a:ln>
          </p:spPr>
          <p:txBody>
            <a:bodyPr/>
            <a:lstStyle/>
            <a:p>
              <a:endParaRPr lang="zh-CN" altLang="en-US"/>
            </a:p>
          </p:txBody>
        </p:sp>
        <p:sp>
          <p:nvSpPr>
            <p:cNvPr id="6" name="Line 10"/>
            <p:cNvSpPr>
              <a:spLocks noChangeShapeType="1"/>
            </p:cNvSpPr>
            <p:nvPr/>
          </p:nvSpPr>
          <p:spPr bwMode="auto">
            <a:xfrm>
              <a:off x="0" y="0"/>
              <a:ext cx="4998" cy="0"/>
            </a:xfrm>
            <a:prstGeom prst="line">
              <a:avLst/>
            </a:prstGeom>
            <a:noFill/>
            <a:ln w="12700">
              <a:solidFill>
                <a:srgbClr val="C0C0C0"/>
              </a:solidFill>
              <a:round/>
            </a:ln>
          </p:spPr>
          <p:txBody>
            <a:bodyPr/>
            <a:lstStyle/>
            <a:p>
              <a:endParaRPr lang="zh-CN" altLang="en-US"/>
            </a:p>
          </p:txBody>
        </p:sp>
      </p:grpSp>
      <p:sp>
        <p:nvSpPr>
          <p:cNvPr id="8" name="Rectangle 74"/>
          <p:cNvSpPr>
            <a:spLocks noChangeArrowheads="1"/>
          </p:cNvSpPr>
          <p:nvPr/>
        </p:nvSpPr>
        <p:spPr bwMode="auto">
          <a:xfrm>
            <a:off x="3873500" y="1608138"/>
            <a:ext cx="4779963" cy="4591050"/>
          </a:xfrm>
          <a:prstGeom prst="rect">
            <a:avLst/>
          </a:prstGeom>
          <a:solidFill>
            <a:schemeClr val="bg1"/>
          </a:solidFill>
          <a:ln w="9525">
            <a:noFill/>
            <a:miter lim="800000"/>
          </a:ln>
        </p:spPr>
        <p:txBody>
          <a:bodyPr wrap="none" anchor="ctr"/>
          <a:lstStyle/>
          <a:p>
            <a:endParaRPr lang="zh-CN">
              <a:ea typeface="宋体" panose="02010600030101010101" pitchFamily="2" charset="-122"/>
            </a:endParaRPr>
          </a:p>
        </p:txBody>
      </p:sp>
      <p:graphicFrame>
        <p:nvGraphicFramePr>
          <p:cNvPr id="9" name="Group 9"/>
          <p:cNvGraphicFramePr>
            <a:graphicFrameLocks noGrp="1"/>
          </p:cNvGraphicFramePr>
          <p:nvPr/>
        </p:nvGraphicFramePr>
        <p:xfrm>
          <a:off x="3875088" y="1612900"/>
          <a:ext cx="4779962" cy="4587877"/>
        </p:xfrm>
        <a:graphic>
          <a:graphicData uri="http://schemas.openxmlformats.org/drawingml/2006/table">
            <a:tbl>
              <a:tblPr/>
              <a:tblGrid>
                <a:gridCol w="750887"/>
                <a:gridCol w="1084263"/>
                <a:gridCol w="871537"/>
                <a:gridCol w="1127125"/>
                <a:gridCol w="946150"/>
              </a:tblGrid>
              <a:tr h="573088">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Q</a:t>
                      </a:r>
                      <a:endParaRPr kumimoji="0" lang="en-US" altLang="zh-CN" sz="2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endParaRPr kumimoji="0" lang="en-US" altLang="zh-CN" sz="2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TR</a:t>
                      </a:r>
                      <a:endParaRPr kumimoji="0" lang="en-US" altLang="zh-CN" sz="2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AR</a:t>
                      </a:r>
                      <a:endParaRPr kumimoji="0" lang="en-US" altLang="zh-CN" sz="2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rPr>
                        <a:t>MR</a:t>
                      </a:r>
                      <a:endParaRPr kumimoji="0" lang="en-US" altLang="zh-CN" sz="2400" b="1"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$4.50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3.50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2.50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1.50</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anose="05000000000000000000" pitchFamily="2" charset="2"/>
                        <a:buNone/>
                      </a:pPr>
                      <a:endParaRPr kumimoji="0" 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R="1828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 name="Group 65"/>
          <p:cNvGrpSpPr/>
          <p:nvPr/>
        </p:nvGrpSpPr>
        <p:grpSpPr bwMode="auto">
          <a:xfrm>
            <a:off x="7708900" y="2466975"/>
            <a:ext cx="936625" cy="3440113"/>
            <a:chOff x="0" y="0"/>
            <a:chExt cx="590" cy="2167"/>
          </a:xfrm>
        </p:grpSpPr>
        <p:sp>
          <p:nvSpPr>
            <p:cNvPr id="11" name="Rectangle 76"/>
            <p:cNvSpPr>
              <a:spLocks noChangeArrowheads="1"/>
            </p:cNvSpPr>
            <p:nvPr/>
          </p:nvSpPr>
          <p:spPr bwMode="auto">
            <a:xfrm>
              <a:off x="0" y="1805"/>
              <a:ext cx="590" cy="362"/>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12" name="Rectangle 77"/>
            <p:cNvSpPr>
              <a:spLocks noChangeArrowheads="1"/>
            </p:cNvSpPr>
            <p:nvPr/>
          </p:nvSpPr>
          <p:spPr bwMode="auto">
            <a:xfrm>
              <a:off x="0" y="1445"/>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13" name="Rectangle 78"/>
            <p:cNvSpPr>
              <a:spLocks noChangeArrowheads="1"/>
            </p:cNvSpPr>
            <p:nvPr/>
          </p:nvSpPr>
          <p:spPr bwMode="auto">
            <a:xfrm>
              <a:off x="0" y="1084"/>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14" name="Rectangle 79"/>
            <p:cNvSpPr>
              <a:spLocks noChangeArrowheads="1"/>
            </p:cNvSpPr>
            <p:nvPr/>
          </p:nvSpPr>
          <p:spPr bwMode="auto">
            <a:xfrm>
              <a:off x="0" y="721"/>
              <a:ext cx="590" cy="363"/>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15" name="Rectangle 80"/>
            <p:cNvSpPr>
              <a:spLocks noChangeArrowheads="1"/>
            </p:cNvSpPr>
            <p:nvPr/>
          </p:nvSpPr>
          <p:spPr bwMode="auto">
            <a:xfrm>
              <a:off x="0" y="360"/>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sp>
          <p:nvSpPr>
            <p:cNvPr id="16" name="Rectangle 81"/>
            <p:cNvSpPr>
              <a:spLocks noChangeArrowheads="1"/>
            </p:cNvSpPr>
            <p:nvPr/>
          </p:nvSpPr>
          <p:spPr bwMode="auto">
            <a:xfrm>
              <a:off x="0" y="0"/>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sz="2400">
                <a:ea typeface="宋体" panose="02010600030101010101" pitchFamily="2" charset="-122"/>
              </a:endParaRPr>
            </a:p>
          </p:txBody>
        </p:sp>
      </p:grpSp>
      <p:sp>
        <p:nvSpPr>
          <p:cNvPr id="17" name="Rectangle 82"/>
          <p:cNvSpPr>
            <a:spLocks noChangeArrowheads="1"/>
          </p:cNvSpPr>
          <p:nvPr/>
        </p:nvSpPr>
        <p:spPr bwMode="auto">
          <a:xfrm>
            <a:off x="7715250" y="2193925"/>
            <a:ext cx="922338" cy="266700"/>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
        <p:nvSpPr>
          <p:cNvPr id="18" name="Rectangle 83"/>
          <p:cNvSpPr>
            <a:spLocks noChangeArrowheads="1"/>
          </p:cNvSpPr>
          <p:nvPr/>
        </p:nvSpPr>
        <p:spPr bwMode="auto">
          <a:xfrm>
            <a:off x="7716838" y="5915025"/>
            <a:ext cx="922337" cy="271463"/>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
        <p:nvSpPr>
          <p:cNvPr id="19" name="Rectangle 84"/>
          <p:cNvSpPr>
            <a:spLocks noChangeArrowheads="1"/>
          </p:cNvSpPr>
          <p:nvPr/>
        </p:nvSpPr>
        <p:spPr bwMode="auto">
          <a:xfrm>
            <a:off x="6581775" y="2185988"/>
            <a:ext cx="1127125"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n.a.</a:t>
            </a:r>
            <a:endParaRPr lang="en-US" altLang="zh-CN" sz="2400">
              <a:ea typeface="宋体" panose="02010600030101010101" pitchFamily="2" charset="-122"/>
            </a:endParaRPr>
          </a:p>
        </p:txBody>
      </p:sp>
      <p:sp>
        <p:nvSpPr>
          <p:cNvPr id="20" name="Rectangle 5"/>
          <p:cNvSpPr>
            <a:spLocks noChangeArrowheads="1"/>
          </p:cNvSpPr>
          <p:nvPr/>
        </p:nvSpPr>
        <p:spPr bwMode="auto">
          <a:xfrm>
            <a:off x="214282" y="1785926"/>
            <a:ext cx="3500462" cy="4910149"/>
          </a:xfrm>
          <a:prstGeom prst="rect">
            <a:avLst/>
          </a:prstGeom>
          <a:noFill/>
          <a:ln w="9525">
            <a:noFill/>
            <a:miter lim="800000"/>
          </a:ln>
        </p:spPr>
        <p:txBody>
          <a:bodyPr/>
          <a:lstStyle/>
          <a:p>
            <a:pPr>
              <a:lnSpc>
                <a:spcPct val="105000"/>
              </a:lnSpc>
              <a:spcBef>
                <a:spcPct val="40000"/>
              </a:spcBef>
              <a:buClr>
                <a:srgbClr val="669900"/>
              </a:buClr>
              <a:buSzPct val="120000"/>
              <a:buFont typeface="Wingdings" panose="05000000000000000000" pitchFamily="2" charset="2"/>
              <a:buNone/>
            </a:pPr>
            <a:r>
              <a:rPr lang="zh-CN" sz="2500" dirty="0">
                <a:ea typeface="宋体" panose="02010600030101010101" pitchFamily="2" charset="-122"/>
              </a:rPr>
              <a:t>Common Grounds是小镇上卡布奇诺咖啡的唯一卖者</a:t>
            </a:r>
            <a:br>
              <a:rPr lang="zh-CN" sz="2500" dirty="0">
                <a:ea typeface="宋体" panose="02010600030101010101" pitchFamily="2" charset="-122"/>
              </a:rPr>
            </a:br>
            <a:r>
              <a:rPr lang="zh-CN" sz="2500" dirty="0">
                <a:ea typeface="宋体" panose="02010600030101010101" pitchFamily="2" charset="-122"/>
              </a:rPr>
              <a:t>表中表示了</a:t>
            </a:r>
            <a:r>
              <a:rPr lang="zh-CN" sz="2500" dirty="0" smtClean="0">
                <a:ea typeface="宋体" panose="02010600030101010101" pitchFamily="2" charset="-122"/>
              </a:rPr>
              <a:t>对卡</a:t>
            </a:r>
            <a:r>
              <a:rPr lang="zh-CN" sz="2500" dirty="0">
                <a:ea typeface="宋体" panose="02010600030101010101" pitchFamily="2" charset="-122"/>
              </a:rPr>
              <a:t>布奇诺咖啡的市场需求   </a:t>
            </a:r>
            <a:endParaRPr lang="zh-CN" sz="2500" dirty="0">
              <a:ea typeface="宋体" panose="02010600030101010101" pitchFamily="2" charset="-122"/>
            </a:endParaRPr>
          </a:p>
          <a:p>
            <a:pPr>
              <a:lnSpc>
                <a:spcPct val="105000"/>
              </a:lnSpc>
              <a:spcBef>
                <a:spcPct val="40000"/>
              </a:spcBef>
              <a:buClr>
                <a:srgbClr val="669900"/>
              </a:buClr>
              <a:buSzPct val="120000"/>
              <a:buFont typeface="Wingdings" panose="05000000000000000000" pitchFamily="2" charset="2"/>
              <a:buNone/>
            </a:pPr>
            <a:r>
              <a:rPr lang="zh-CN" sz="2500" dirty="0">
                <a:ea typeface="宋体" panose="02010600030101010101" pitchFamily="2" charset="-122"/>
              </a:rPr>
              <a:t>将该表填写完整</a:t>
            </a:r>
            <a:endParaRPr lang="zh-CN" sz="2500" dirty="0">
              <a:ea typeface="宋体" panose="02010600030101010101" pitchFamily="2" charset="-122"/>
            </a:endParaRPr>
          </a:p>
          <a:p>
            <a:pPr>
              <a:lnSpc>
                <a:spcPct val="105000"/>
              </a:lnSpc>
              <a:spcBef>
                <a:spcPct val="40000"/>
              </a:spcBef>
              <a:buClr>
                <a:srgbClr val="669900"/>
              </a:buClr>
              <a:buSzPct val="120000"/>
              <a:buFont typeface="Wingdings" panose="05000000000000000000" pitchFamily="2" charset="2"/>
              <a:buNone/>
            </a:pPr>
            <a:r>
              <a:rPr lang="zh-CN" sz="2500" dirty="0">
                <a:ea typeface="宋体" panose="02010600030101010101" pitchFamily="2" charset="-122"/>
              </a:rPr>
              <a:t>P与AR有什么关系？P与MR有什么关系？</a:t>
            </a:r>
            <a:endParaRPr lang="zh-CN" sz="25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87375" y="352425"/>
            <a:ext cx="8208963" cy="954088"/>
          </a:xfrm>
          <a:prstGeom prst="rect">
            <a:avLst/>
          </a:prstGeom>
        </p:spPr>
        <p:txBody>
          <a:bodyPr vert="horz" tIns="0" bIns="0" anchor="t">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en-US" altLang="zh-CN" sz="24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1</a:t>
            </a:r>
            <a:r>
              <a:rPr kumimoji="0" lang="en-US" alt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br>
              <a:rPr kumimoji="0" lang="en-US" alt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br>
            <a:r>
              <a:rPr kumimoji="0" lang="zh-CN" altLang="en-US" sz="32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参考答案</a:t>
            </a:r>
            <a:endParaRPr kumimoji="0" lang="zh-CN" altLang="en-US"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endParaRPr>
          </a:p>
        </p:txBody>
      </p:sp>
      <p:grpSp>
        <p:nvGrpSpPr>
          <p:cNvPr id="4" name="Group 4"/>
          <p:cNvGrpSpPr/>
          <p:nvPr/>
        </p:nvGrpSpPr>
        <p:grpSpPr bwMode="auto">
          <a:xfrm>
            <a:off x="593725" y="290513"/>
            <a:ext cx="8210550" cy="1049337"/>
            <a:chOff x="0" y="0"/>
            <a:chExt cx="5000" cy="661"/>
          </a:xfrm>
        </p:grpSpPr>
        <p:sp>
          <p:nvSpPr>
            <p:cNvPr id="5" name="Line 9"/>
            <p:cNvSpPr>
              <a:spLocks noChangeShapeType="1"/>
            </p:cNvSpPr>
            <p:nvPr/>
          </p:nvSpPr>
          <p:spPr bwMode="auto">
            <a:xfrm>
              <a:off x="2" y="661"/>
              <a:ext cx="4998" cy="0"/>
            </a:xfrm>
            <a:prstGeom prst="line">
              <a:avLst/>
            </a:prstGeom>
            <a:noFill/>
            <a:ln w="12700">
              <a:solidFill>
                <a:srgbClr val="C0C0C0"/>
              </a:solidFill>
              <a:round/>
            </a:ln>
          </p:spPr>
          <p:txBody>
            <a:bodyPr/>
            <a:lstStyle/>
            <a:p>
              <a:endParaRPr lang="zh-CN" altLang="en-US"/>
            </a:p>
          </p:txBody>
        </p:sp>
        <p:sp>
          <p:nvSpPr>
            <p:cNvPr id="6" name="Line 10"/>
            <p:cNvSpPr>
              <a:spLocks noChangeShapeType="1"/>
            </p:cNvSpPr>
            <p:nvPr/>
          </p:nvSpPr>
          <p:spPr bwMode="auto">
            <a:xfrm>
              <a:off x="0" y="0"/>
              <a:ext cx="4998" cy="0"/>
            </a:xfrm>
            <a:prstGeom prst="line">
              <a:avLst/>
            </a:prstGeom>
            <a:noFill/>
            <a:ln w="12700">
              <a:solidFill>
                <a:srgbClr val="C0C0C0"/>
              </a:solidFill>
              <a:round/>
            </a:ln>
          </p:spPr>
          <p:txBody>
            <a:bodyPr/>
            <a:lstStyle/>
            <a:p>
              <a:endParaRPr lang="zh-CN" altLang="en-US"/>
            </a:p>
          </p:txBody>
        </p:sp>
      </p:grpSp>
      <p:sp>
        <p:nvSpPr>
          <p:cNvPr id="8" name="Rectangle 2"/>
          <p:cNvSpPr>
            <a:spLocks noChangeArrowheads="1"/>
          </p:cNvSpPr>
          <p:nvPr/>
        </p:nvSpPr>
        <p:spPr bwMode="auto">
          <a:xfrm>
            <a:off x="3873500" y="1608138"/>
            <a:ext cx="4779963" cy="4591050"/>
          </a:xfrm>
          <a:prstGeom prst="rect">
            <a:avLst/>
          </a:prstGeom>
          <a:solidFill>
            <a:schemeClr val="bg1"/>
          </a:solidFill>
          <a:ln w="9525">
            <a:noFill/>
            <a:miter lim="800000"/>
          </a:ln>
        </p:spPr>
        <p:txBody>
          <a:bodyPr wrap="none" anchor="ctr"/>
          <a:lstStyle/>
          <a:p>
            <a:endParaRPr lang="zh-CN" altLang="zh-CN">
              <a:ea typeface="宋体" panose="02010600030101010101" pitchFamily="2" charset="-122"/>
            </a:endParaRPr>
          </a:p>
        </p:txBody>
      </p:sp>
      <p:sp>
        <p:nvSpPr>
          <p:cNvPr id="9" name="Rectangle 6"/>
          <p:cNvSpPr>
            <a:spLocks noChangeArrowheads="1"/>
          </p:cNvSpPr>
          <p:nvPr/>
        </p:nvSpPr>
        <p:spPr bwMode="auto">
          <a:xfrm>
            <a:off x="579438" y="1746250"/>
            <a:ext cx="3148012" cy="3614738"/>
          </a:xfrm>
          <a:prstGeom prst="rect">
            <a:avLst/>
          </a:prstGeom>
          <a:noFill/>
          <a:ln w="9525">
            <a:noFill/>
            <a:miter lim="800000"/>
          </a:ln>
        </p:spPr>
        <p:txBody>
          <a:bodyPr/>
          <a:lstStyle/>
          <a:p>
            <a:pPr>
              <a:lnSpc>
                <a:spcPct val="105000"/>
              </a:lnSpc>
              <a:spcBef>
                <a:spcPct val="45000"/>
              </a:spcBef>
              <a:buClr>
                <a:srgbClr val="669900"/>
              </a:buClr>
              <a:buSzPct val="120000"/>
              <a:buFont typeface="Wingdings" panose="05000000000000000000" pitchFamily="2" charset="2"/>
              <a:buNone/>
            </a:pPr>
            <a:r>
              <a:rPr lang="zh-CN" sz="2500" dirty="0">
                <a:ea typeface="宋体" panose="02010600030101010101" pitchFamily="2" charset="-122"/>
              </a:rPr>
              <a:t>这</a:t>
            </a:r>
            <a:r>
              <a:rPr lang="zh-CN" sz="2500" dirty="0" smtClean="0">
                <a:ea typeface="宋体" panose="02010600030101010101" pitchFamily="2" charset="-122"/>
              </a:rPr>
              <a:t>里</a:t>
            </a:r>
            <a:r>
              <a:rPr lang="zh-CN" altLang="en-US" sz="2500" dirty="0" smtClean="0">
                <a:ea typeface="宋体" panose="02010600030101010101" pitchFamily="2" charset="-122"/>
              </a:rPr>
              <a:t>，</a:t>
            </a:r>
            <a:r>
              <a:rPr lang="zh-CN" altLang="zh-CN" sz="2500" b="1" i="1" dirty="0" smtClean="0">
                <a:ea typeface="宋体" panose="02010600030101010101" pitchFamily="2" charset="-122"/>
              </a:rPr>
              <a:t>P</a:t>
            </a:r>
            <a:r>
              <a:rPr lang="zh-CN" altLang="zh-CN" sz="2500" dirty="0" smtClean="0">
                <a:ea typeface="宋体" panose="02010600030101010101" pitchFamily="2" charset="-122"/>
              </a:rPr>
              <a:t> </a:t>
            </a:r>
            <a:r>
              <a:rPr lang="zh-CN" altLang="zh-CN" sz="2500" dirty="0">
                <a:ea typeface="宋体" panose="02010600030101010101" pitchFamily="2" charset="-122"/>
              </a:rPr>
              <a:t>= </a:t>
            </a:r>
            <a:r>
              <a:rPr lang="zh-CN" altLang="zh-CN" sz="2500" b="1" i="1" dirty="0" smtClean="0">
                <a:ea typeface="宋体" panose="02010600030101010101" pitchFamily="2" charset="-122"/>
              </a:rPr>
              <a:t>AR</a:t>
            </a:r>
            <a:r>
              <a:rPr lang="zh-CN" altLang="en-US" sz="2500" b="1" dirty="0" smtClean="0">
                <a:ea typeface="宋体" panose="02010600030101010101" pitchFamily="2" charset="-122"/>
              </a:rPr>
              <a:t>，</a:t>
            </a:r>
            <a:r>
              <a:rPr lang="zh-CN" sz="2500" dirty="0" smtClean="0">
                <a:ea typeface="宋体" panose="02010600030101010101" pitchFamily="2" charset="-122"/>
              </a:rPr>
              <a:t>和</a:t>
            </a:r>
            <a:r>
              <a:rPr lang="zh-CN" sz="2500" dirty="0">
                <a:ea typeface="宋体" panose="02010600030101010101" pitchFamily="2" charset="-122"/>
              </a:rPr>
              <a:t>竞争市场一样</a:t>
            </a:r>
            <a:br>
              <a:rPr lang="zh-CN" sz="2500" dirty="0">
                <a:ea typeface="宋体" panose="02010600030101010101" pitchFamily="2" charset="-122"/>
              </a:rPr>
            </a:br>
            <a:endParaRPr lang="zh-CN" sz="2500" dirty="0">
              <a:ea typeface="宋体" panose="02010600030101010101" pitchFamily="2" charset="-122"/>
            </a:endParaRPr>
          </a:p>
          <a:p>
            <a:pPr>
              <a:lnSpc>
                <a:spcPct val="105000"/>
              </a:lnSpc>
              <a:spcBef>
                <a:spcPct val="45000"/>
              </a:spcBef>
              <a:buClr>
                <a:srgbClr val="669900"/>
              </a:buClr>
              <a:buSzPct val="120000"/>
              <a:buFont typeface="Wingdings" panose="05000000000000000000" pitchFamily="2" charset="2"/>
              <a:buNone/>
            </a:pPr>
            <a:r>
              <a:rPr lang="zh-CN" altLang="zh-CN" sz="2500" b="1" i="1" dirty="0">
                <a:ea typeface="宋体" panose="02010600030101010101" pitchFamily="2" charset="-122"/>
              </a:rPr>
              <a:t>MR</a:t>
            </a:r>
            <a:r>
              <a:rPr lang="zh-CN" altLang="zh-CN" sz="2500" dirty="0">
                <a:ea typeface="宋体" panose="02010600030101010101" pitchFamily="2" charset="-122"/>
              </a:rPr>
              <a:t> &lt; </a:t>
            </a:r>
            <a:r>
              <a:rPr lang="zh-CN" altLang="zh-CN" sz="2500" b="1" i="1" dirty="0" smtClean="0">
                <a:ea typeface="宋体" panose="02010600030101010101" pitchFamily="2" charset="-122"/>
              </a:rPr>
              <a:t>P</a:t>
            </a:r>
            <a:r>
              <a:rPr lang="zh-CN" altLang="en-US" sz="2500" b="1" i="1" dirty="0" smtClean="0">
                <a:ea typeface="宋体" panose="02010600030101010101" pitchFamily="2" charset="-122"/>
              </a:rPr>
              <a:t>，</a:t>
            </a:r>
            <a:r>
              <a:rPr lang="zh-CN" sz="2500" dirty="0" smtClean="0">
                <a:ea typeface="宋体" panose="02010600030101010101" pitchFamily="2" charset="-122"/>
              </a:rPr>
              <a:t>而</a:t>
            </a:r>
            <a:r>
              <a:rPr lang="zh-CN" sz="2500" dirty="0">
                <a:ea typeface="宋体" panose="02010600030101010101" pitchFamily="2" charset="-122"/>
              </a:rPr>
              <a:t>竞争性企业的</a:t>
            </a:r>
            <a:r>
              <a:rPr lang="zh-CN" altLang="zh-CN" sz="2500" b="1" i="1" dirty="0">
                <a:ea typeface="宋体" panose="02010600030101010101" pitchFamily="2" charset="-122"/>
              </a:rPr>
              <a:t>MR</a:t>
            </a:r>
            <a:r>
              <a:rPr lang="zh-CN" altLang="zh-CN" sz="2500" dirty="0">
                <a:ea typeface="宋体" panose="02010600030101010101" pitchFamily="2" charset="-122"/>
              </a:rPr>
              <a:t> = </a:t>
            </a:r>
            <a:r>
              <a:rPr lang="zh-CN" altLang="zh-CN" sz="2500" b="1" i="1" dirty="0">
                <a:ea typeface="宋体" panose="02010600030101010101" pitchFamily="2" charset="-122"/>
              </a:rPr>
              <a:t>P</a:t>
            </a:r>
            <a:r>
              <a:rPr lang="zh-CN" altLang="zh-CN" sz="2500" dirty="0">
                <a:ea typeface="宋体" panose="02010600030101010101" pitchFamily="2" charset="-122"/>
              </a:rPr>
              <a:t> </a:t>
            </a:r>
            <a:br>
              <a:rPr lang="zh-CN" altLang="zh-CN" sz="2500" dirty="0">
                <a:ea typeface="宋体" panose="02010600030101010101" pitchFamily="2" charset="-122"/>
              </a:rPr>
            </a:br>
            <a:endParaRPr lang="zh-CN" altLang="zh-CN" sz="2500" dirty="0">
              <a:ea typeface="宋体" panose="02010600030101010101" pitchFamily="2" charset="-122"/>
            </a:endParaRPr>
          </a:p>
        </p:txBody>
      </p:sp>
      <p:sp>
        <p:nvSpPr>
          <p:cNvPr id="10" name="Rectangle 8"/>
          <p:cNvSpPr>
            <a:spLocks noChangeArrowheads="1"/>
          </p:cNvSpPr>
          <p:nvPr/>
        </p:nvSpPr>
        <p:spPr bwMode="auto">
          <a:xfrm>
            <a:off x="4625975" y="5626100"/>
            <a:ext cx="1084263"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1.50</a:t>
            </a:r>
            <a:endParaRPr lang="en-US" altLang="zh-CN" sz="2400">
              <a:ea typeface="宋体" panose="02010600030101010101" pitchFamily="2" charset="-122"/>
            </a:endParaRPr>
          </a:p>
        </p:txBody>
      </p:sp>
      <p:sp>
        <p:nvSpPr>
          <p:cNvPr id="11" name="Rectangle 9"/>
          <p:cNvSpPr>
            <a:spLocks noChangeArrowheads="1"/>
          </p:cNvSpPr>
          <p:nvPr/>
        </p:nvSpPr>
        <p:spPr bwMode="auto">
          <a:xfrm>
            <a:off x="3875088" y="5626100"/>
            <a:ext cx="750887"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6</a:t>
            </a:r>
            <a:endParaRPr lang="en-US" altLang="zh-CN" sz="2400">
              <a:ea typeface="宋体" panose="02010600030101010101" pitchFamily="2" charset="-122"/>
            </a:endParaRPr>
          </a:p>
        </p:txBody>
      </p:sp>
      <p:sp>
        <p:nvSpPr>
          <p:cNvPr id="12" name="Rectangle 10"/>
          <p:cNvSpPr>
            <a:spLocks noChangeArrowheads="1"/>
          </p:cNvSpPr>
          <p:nvPr/>
        </p:nvSpPr>
        <p:spPr bwMode="auto">
          <a:xfrm>
            <a:off x="4625975" y="5054600"/>
            <a:ext cx="1084263" cy="57150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2.00</a:t>
            </a:r>
            <a:endParaRPr lang="en-US" altLang="zh-CN" sz="2400">
              <a:ea typeface="宋体" panose="02010600030101010101" pitchFamily="2" charset="-122"/>
            </a:endParaRPr>
          </a:p>
        </p:txBody>
      </p:sp>
      <p:sp>
        <p:nvSpPr>
          <p:cNvPr id="13" name="Rectangle 11"/>
          <p:cNvSpPr>
            <a:spLocks noChangeArrowheads="1"/>
          </p:cNvSpPr>
          <p:nvPr/>
        </p:nvSpPr>
        <p:spPr bwMode="auto">
          <a:xfrm>
            <a:off x="3875088" y="5054600"/>
            <a:ext cx="750887" cy="57150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5</a:t>
            </a:r>
            <a:endParaRPr lang="en-US" altLang="zh-CN" sz="2400">
              <a:ea typeface="宋体" panose="02010600030101010101" pitchFamily="2" charset="-122"/>
            </a:endParaRPr>
          </a:p>
        </p:txBody>
      </p:sp>
      <p:sp>
        <p:nvSpPr>
          <p:cNvPr id="14" name="Rectangle 12"/>
          <p:cNvSpPr>
            <a:spLocks noChangeArrowheads="1"/>
          </p:cNvSpPr>
          <p:nvPr/>
        </p:nvSpPr>
        <p:spPr bwMode="auto">
          <a:xfrm>
            <a:off x="4625975" y="4481513"/>
            <a:ext cx="1084263" cy="573087"/>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2.50</a:t>
            </a:r>
            <a:endParaRPr lang="en-US" altLang="zh-CN" sz="2400">
              <a:ea typeface="宋体" panose="02010600030101010101" pitchFamily="2" charset="-122"/>
            </a:endParaRPr>
          </a:p>
        </p:txBody>
      </p:sp>
      <p:sp>
        <p:nvSpPr>
          <p:cNvPr id="15" name="Rectangle 13"/>
          <p:cNvSpPr>
            <a:spLocks noChangeArrowheads="1"/>
          </p:cNvSpPr>
          <p:nvPr/>
        </p:nvSpPr>
        <p:spPr bwMode="auto">
          <a:xfrm>
            <a:off x="3875088" y="4481513"/>
            <a:ext cx="750887" cy="573087"/>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a:t>
            </a:r>
            <a:endParaRPr lang="en-US" altLang="zh-CN" sz="2400">
              <a:ea typeface="宋体" panose="02010600030101010101" pitchFamily="2" charset="-122"/>
            </a:endParaRPr>
          </a:p>
        </p:txBody>
      </p:sp>
      <p:sp>
        <p:nvSpPr>
          <p:cNvPr id="16" name="Rectangle 14"/>
          <p:cNvSpPr>
            <a:spLocks noChangeArrowheads="1"/>
          </p:cNvSpPr>
          <p:nvPr/>
        </p:nvSpPr>
        <p:spPr bwMode="auto">
          <a:xfrm>
            <a:off x="4625975" y="3905250"/>
            <a:ext cx="1084263" cy="576263"/>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3.00</a:t>
            </a:r>
            <a:endParaRPr lang="en-US" altLang="zh-CN" sz="2400">
              <a:ea typeface="宋体" panose="02010600030101010101" pitchFamily="2" charset="-122"/>
            </a:endParaRPr>
          </a:p>
        </p:txBody>
      </p:sp>
      <p:sp>
        <p:nvSpPr>
          <p:cNvPr id="17" name="Rectangle 15"/>
          <p:cNvSpPr>
            <a:spLocks noChangeArrowheads="1"/>
          </p:cNvSpPr>
          <p:nvPr/>
        </p:nvSpPr>
        <p:spPr bwMode="auto">
          <a:xfrm>
            <a:off x="3875088" y="3905250"/>
            <a:ext cx="750887" cy="576263"/>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a:t>
            </a:r>
            <a:endParaRPr lang="en-US" altLang="zh-CN" sz="2400">
              <a:ea typeface="宋体" panose="02010600030101010101" pitchFamily="2" charset="-122"/>
            </a:endParaRPr>
          </a:p>
        </p:txBody>
      </p:sp>
      <p:sp>
        <p:nvSpPr>
          <p:cNvPr id="18" name="Rectangle 16"/>
          <p:cNvSpPr>
            <a:spLocks noChangeArrowheads="1"/>
          </p:cNvSpPr>
          <p:nvPr/>
        </p:nvSpPr>
        <p:spPr bwMode="auto">
          <a:xfrm>
            <a:off x="4625975" y="3332163"/>
            <a:ext cx="1084263" cy="573087"/>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3.50</a:t>
            </a:r>
            <a:endParaRPr lang="en-US" altLang="zh-CN" sz="2400">
              <a:ea typeface="宋体" panose="02010600030101010101" pitchFamily="2" charset="-122"/>
            </a:endParaRPr>
          </a:p>
        </p:txBody>
      </p:sp>
      <p:sp>
        <p:nvSpPr>
          <p:cNvPr id="19" name="Rectangle 17"/>
          <p:cNvSpPr>
            <a:spLocks noChangeArrowheads="1"/>
          </p:cNvSpPr>
          <p:nvPr/>
        </p:nvSpPr>
        <p:spPr bwMode="auto">
          <a:xfrm>
            <a:off x="3875088" y="3332163"/>
            <a:ext cx="750887" cy="573087"/>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2</a:t>
            </a:r>
            <a:endParaRPr lang="en-US" altLang="zh-CN" sz="2400">
              <a:ea typeface="宋体" panose="02010600030101010101" pitchFamily="2" charset="-122"/>
            </a:endParaRPr>
          </a:p>
        </p:txBody>
      </p:sp>
      <p:grpSp>
        <p:nvGrpSpPr>
          <p:cNvPr id="20" name="Group 20"/>
          <p:cNvGrpSpPr/>
          <p:nvPr/>
        </p:nvGrpSpPr>
        <p:grpSpPr bwMode="auto">
          <a:xfrm>
            <a:off x="6357937" y="2760663"/>
            <a:ext cx="1350963" cy="3440112"/>
            <a:chOff x="-141" y="0"/>
            <a:chExt cx="851" cy="2167"/>
          </a:xfrm>
        </p:grpSpPr>
        <p:sp>
          <p:nvSpPr>
            <p:cNvPr id="21" name="Rectangle 19"/>
            <p:cNvSpPr>
              <a:spLocks noChangeArrowheads="1"/>
            </p:cNvSpPr>
            <p:nvPr/>
          </p:nvSpPr>
          <p:spPr bwMode="auto">
            <a:xfrm>
              <a:off x="0" y="1805"/>
              <a:ext cx="710"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1.50</a:t>
              </a:r>
              <a:endParaRPr lang="en-US" altLang="zh-CN" sz="2400">
                <a:solidFill>
                  <a:srgbClr val="3333FF"/>
                </a:solidFill>
                <a:ea typeface="宋体" panose="02010600030101010101" pitchFamily="2" charset="-122"/>
              </a:endParaRPr>
            </a:p>
          </p:txBody>
        </p:sp>
        <p:sp>
          <p:nvSpPr>
            <p:cNvPr id="22" name="Rectangle 20"/>
            <p:cNvSpPr>
              <a:spLocks noChangeArrowheads="1"/>
            </p:cNvSpPr>
            <p:nvPr/>
          </p:nvSpPr>
          <p:spPr bwMode="auto">
            <a:xfrm>
              <a:off x="0" y="1445"/>
              <a:ext cx="710"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2.00</a:t>
              </a:r>
              <a:endParaRPr lang="en-US" altLang="zh-CN" sz="2400">
                <a:solidFill>
                  <a:srgbClr val="3333FF"/>
                </a:solidFill>
                <a:ea typeface="宋体" panose="02010600030101010101" pitchFamily="2" charset="-122"/>
              </a:endParaRPr>
            </a:p>
          </p:txBody>
        </p:sp>
        <p:sp>
          <p:nvSpPr>
            <p:cNvPr id="23" name="Rectangle 21"/>
            <p:cNvSpPr>
              <a:spLocks noChangeArrowheads="1"/>
            </p:cNvSpPr>
            <p:nvPr/>
          </p:nvSpPr>
          <p:spPr bwMode="auto">
            <a:xfrm>
              <a:off x="0" y="1084"/>
              <a:ext cx="710"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2.50</a:t>
              </a:r>
              <a:endParaRPr lang="en-US" altLang="zh-CN" sz="2400">
                <a:solidFill>
                  <a:srgbClr val="3333FF"/>
                </a:solidFill>
                <a:ea typeface="宋体" panose="02010600030101010101" pitchFamily="2" charset="-122"/>
              </a:endParaRPr>
            </a:p>
          </p:txBody>
        </p:sp>
        <p:sp>
          <p:nvSpPr>
            <p:cNvPr id="24" name="Rectangle 22"/>
            <p:cNvSpPr>
              <a:spLocks noChangeArrowheads="1"/>
            </p:cNvSpPr>
            <p:nvPr/>
          </p:nvSpPr>
          <p:spPr bwMode="auto">
            <a:xfrm>
              <a:off x="0" y="721"/>
              <a:ext cx="710" cy="363"/>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3.00</a:t>
              </a:r>
              <a:endParaRPr lang="en-US" altLang="zh-CN" sz="2400">
                <a:solidFill>
                  <a:srgbClr val="3333FF"/>
                </a:solidFill>
                <a:ea typeface="宋体" panose="02010600030101010101" pitchFamily="2" charset="-122"/>
              </a:endParaRPr>
            </a:p>
          </p:txBody>
        </p:sp>
        <p:sp>
          <p:nvSpPr>
            <p:cNvPr id="25" name="Rectangle 23"/>
            <p:cNvSpPr>
              <a:spLocks noChangeArrowheads="1"/>
            </p:cNvSpPr>
            <p:nvPr/>
          </p:nvSpPr>
          <p:spPr bwMode="auto">
            <a:xfrm>
              <a:off x="0" y="360"/>
              <a:ext cx="710"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3.50</a:t>
              </a:r>
              <a:endParaRPr lang="en-US" altLang="zh-CN" sz="2400">
                <a:solidFill>
                  <a:srgbClr val="3333FF"/>
                </a:solidFill>
                <a:ea typeface="宋体" panose="02010600030101010101" pitchFamily="2" charset="-122"/>
              </a:endParaRPr>
            </a:p>
          </p:txBody>
        </p:sp>
        <p:sp>
          <p:nvSpPr>
            <p:cNvPr id="26" name="Rectangle 24"/>
            <p:cNvSpPr>
              <a:spLocks noChangeArrowheads="1"/>
            </p:cNvSpPr>
            <p:nvPr/>
          </p:nvSpPr>
          <p:spPr bwMode="auto">
            <a:xfrm>
              <a:off x="-141" y="0"/>
              <a:ext cx="851"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dirty="0">
                  <a:solidFill>
                    <a:srgbClr val="3333FF"/>
                  </a:solidFill>
                  <a:ea typeface="宋体" panose="02010600030101010101" pitchFamily="2" charset="-122"/>
                </a:rPr>
                <a:t>$4.00</a:t>
              </a:r>
              <a:endParaRPr lang="en-US" altLang="zh-CN" sz="2400" dirty="0">
                <a:solidFill>
                  <a:srgbClr val="3333FF"/>
                </a:solidFill>
                <a:ea typeface="宋体" panose="02010600030101010101" pitchFamily="2" charset="-122"/>
              </a:endParaRPr>
            </a:p>
          </p:txBody>
        </p:sp>
      </p:grpSp>
      <p:sp>
        <p:nvSpPr>
          <p:cNvPr id="27" name="Rectangle 25"/>
          <p:cNvSpPr>
            <a:spLocks noChangeArrowheads="1"/>
          </p:cNvSpPr>
          <p:nvPr/>
        </p:nvSpPr>
        <p:spPr bwMode="auto">
          <a:xfrm>
            <a:off x="4625975" y="2760663"/>
            <a:ext cx="1084263" cy="57150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4.00</a:t>
            </a:r>
            <a:endParaRPr lang="en-US" altLang="zh-CN" sz="2400">
              <a:ea typeface="宋体" panose="02010600030101010101" pitchFamily="2" charset="-122"/>
            </a:endParaRPr>
          </a:p>
        </p:txBody>
      </p:sp>
      <p:sp>
        <p:nvSpPr>
          <p:cNvPr id="28" name="Rectangle 26"/>
          <p:cNvSpPr>
            <a:spLocks noChangeArrowheads="1"/>
          </p:cNvSpPr>
          <p:nvPr/>
        </p:nvSpPr>
        <p:spPr bwMode="auto">
          <a:xfrm>
            <a:off x="3875088" y="2760663"/>
            <a:ext cx="750887" cy="57150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a:t>
            </a:r>
            <a:endParaRPr lang="en-US" altLang="zh-CN" sz="2400">
              <a:ea typeface="宋体" panose="02010600030101010101" pitchFamily="2" charset="-122"/>
            </a:endParaRPr>
          </a:p>
        </p:txBody>
      </p:sp>
      <p:sp>
        <p:nvSpPr>
          <p:cNvPr id="29" name="Rectangle 27"/>
          <p:cNvSpPr>
            <a:spLocks noChangeArrowheads="1"/>
          </p:cNvSpPr>
          <p:nvPr/>
        </p:nvSpPr>
        <p:spPr bwMode="auto">
          <a:xfrm>
            <a:off x="7708900" y="2185988"/>
            <a:ext cx="946150"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altLang="zh-CN" sz="2400">
              <a:ea typeface="宋体" panose="02010600030101010101" pitchFamily="2" charset="-122"/>
            </a:endParaRPr>
          </a:p>
        </p:txBody>
      </p:sp>
      <p:sp>
        <p:nvSpPr>
          <p:cNvPr id="30" name="Rectangle 28"/>
          <p:cNvSpPr>
            <a:spLocks noChangeArrowheads="1"/>
          </p:cNvSpPr>
          <p:nvPr/>
        </p:nvSpPr>
        <p:spPr bwMode="auto">
          <a:xfrm>
            <a:off x="6581775" y="2185988"/>
            <a:ext cx="1127125"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n.a.</a:t>
            </a:r>
            <a:endParaRPr lang="en-US" altLang="zh-CN" sz="2400">
              <a:ea typeface="宋体" panose="02010600030101010101" pitchFamily="2" charset="-122"/>
            </a:endParaRPr>
          </a:p>
        </p:txBody>
      </p:sp>
      <p:grpSp>
        <p:nvGrpSpPr>
          <p:cNvPr id="31" name="Group 31"/>
          <p:cNvGrpSpPr/>
          <p:nvPr/>
        </p:nvGrpSpPr>
        <p:grpSpPr bwMode="auto">
          <a:xfrm>
            <a:off x="5710238" y="2185988"/>
            <a:ext cx="871537" cy="4014787"/>
            <a:chOff x="0" y="0"/>
            <a:chExt cx="549" cy="2529"/>
          </a:xfrm>
        </p:grpSpPr>
        <p:sp>
          <p:nvSpPr>
            <p:cNvPr id="32" name="Rectangle 30"/>
            <p:cNvSpPr>
              <a:spLocks noChangeArrowheads="1"/>
            </p:cNvSpPr>
            <p:nvPr/>
          </p:nvSpPr>
          <p:spPr bwMode="auto">
            <a:xfrm>
              <a:off x="0" y="2167"/>
              <a:ext cx="549"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9</a:t>
              </a:r>
              <a:endParaRPr lang="en-US" altLang="zh-CN" sz="2400">
                <a:solidFill>
                  <a:srgbClr val="3333FF"/>
                </a:solidFill>
                <a:ea typeface="宋体" panose="02010600030101010101" pitchFamily="2" charset="-122"/>
              </a:endParaRPr>
            </a:p>
          </p:txBody>
        </p:sp>
        <p:sp>
          <p:nvSpPr>
            <p:cNvPr id="33" name="Rectangle 31"/>
            <p:cNvSpPr>
              <a:spLocks noChangeArrowheads="1"/>
            </p:cNvSpPr>
            <p:nvPr/>
          </p:nvSpPr>
          <p:spPr bwMode="auto">
            <a:xfrm>
              <a:off x="0" y="1807"/>
              <a:ext cx="549"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10</a:t>
              </a:r>
              <a:endParaRPr lang="en-US" altLang="zh-CN" sz="2400">
                <a:solidFill>
                  <a:srgbClr val="3333FF"/>
                </a:solidFill>
                <a:ea typeface="宋体" panose="02010600030101010101" pitchFamily="2" charset="-122"/>
              </a:endParaRPr>
            </a:p>
          </p:txBody>
        </p:sp>
        <p:sp>
          <p:nvSpPr>
            <p:cNvPr id="34" name="Rectangle 32"/>
            <p:cNvSpPr>
              <a:spLocks noChangeArrowheads="1"/>
            </p:cNvSpPr>
            <p:nvPr/>
          </p:nvSpPr>
          <p:spPr bwMode="auto">
            <a:xfrm>
              <a:off x="0" y="1446"/>
              <a:ext cx="549"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10</a:t>
              </a:r>
              <a:endParaRPr lang="en-US" altLang="zh-CN" sz="2400">
                <a:solidFill>
                  <a:srgbClr val="3333FF"/>
                </a:solidFill>
                <a:ea typeface="宋体" panose="02010600030101010101" pitchFamily="2" charset="-122"/>
              </a:endParaRPr>
            </a:p>
          </p:txBody>
        </p:sp>
        <p:sp>
          <p:nvSpPr>
            <p:cNvPr id="35" name="Rectangle 33"/>
            <p:cNvSpPr>
              <a:spLocks noChangeArrowheads="1"/>
            </p:cNvSpPr>
            <p:nvPr/>
          </p:nvSpPr>
          <p:spPr bwMode="auto">
            <a:xfrm>
              <a:off x="0" y="1083"/>
              <a:ext cx="549" cy="363"/>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9</a:t>
              </a:r>
              <a:endParaRPr lang="en-US" altLang="zh-CN" sz="2400">
                <a:solidFill>
                  <a:srgbClr val="3333FF"/>
                </a:solidFill>
                <a:ea typeface="宋体" panose="02010600030101010101" pitchFamily="2" charset="-122"/>
              </a:endParaRPr>
            </a:p>
          </p:txBody>
        </p:sp>
        <p:sp>
          <p:nvSpPr>
            <p:cNvPr id="36" name="Rectangle 34"/>
            <p:cNvSpPr>
              <a:spLocks noChangeArrowheads="1"/>
            </p:cNvSpPr>
            <p:nvPr/>
          </p:nvSpPr>
          <p:spPr bwMode="auto">
            <a:xfrm>
              <a:off x="0" y="722"/>
              <a:ext cx="549" cy="361"/>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7</a:t>
              </a:r>
              <a:endParaRPr lang="en-US" altLang="zh-CN" sz="2400">
                <a:solidFill>
                  <a:srgbClr val="3333FF"/>
                </a:solidFill>
                <a:ea typeface="宋体" panose="02010600030101010101" pitchFamily="2" charset="-122"/>
              </a:endParaRPr>
            </a:p>
          </p:txBody>
        </p:sp>
        <p:sp>
          <p:nvSpPr>
            <p:cNvPr id="37" name="Rectangle 35"/>
            <p:cNvSpPr>
              <a:spLocks noChangeArrowheads="1"/>
            </p:cNvSpPr>
            <p:nvPr/>
          </p:nvSpPr>
          <p:spPr bwMode="auto">
            <a:xfrm>
              <a:off x="0" y="362"/>
              <a:ext cx="549" cy="36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4</a:t>
              </a:r>
              <a:endParaRPr lang="en-US" altLang="zh-CN" sz="2400">
                <a:solidFill>
                  <a:srgbClr val="3333FF"/>
                </a:solidFill>
                <a:ea typeface="宋体" panose="02010600030101010101" pitchFamily="2" charset="-122"/>
              </a:endParaRPr>
            </a:p>
          </p:txBody>
        </p:sp>
        <p:sp>
          <p:nvSpPr>
            <p:cNvPr id="38" name="Rectangle 36"/>
            <p:cNvSpPr>
              <a:spLocks noChangeArrowheads="1"/>
            </p:cNvSpPr>
            <p:nvPr/>
          </p:nvSpPr>
          <p:spPr bwMode="auto">
            <a:xfrm>
              <a:off x="0" y="0"/>
              <a:ext cx="549" cy="362"/>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$ 0</a:t>
              </a:r>
              <a:endParaRPr lang="en-US" altLang="zh-CN" sz="2400">
                <a:solidFill>
                  <a:srgbClr val="3333FF"/>
                </a:solidFill>
                <a:ea typeface="宋体" panose="02010600030101010101" pitchFamily="2" charset="-122"/>
              </a:endParaRPr>
            </a:p>
          </p:txBody>
        </p:sp>
      </p:grpSp>
      <p:sp>
        <p:nvSpPr>
          <p:cNvPr id="39" name="Rectangle 37"/>
          <p:cNvSpPr>
            <a:spLocks noChangeArrowheads="1"/>
          </p:cNvSpPr>
          <p:nvPr/>
        </p:nvSpPr>
        <p:spPr bwMode="auto">
          <a:xfrm>
            <a:off x="4429125" y="2185988"/>
            <a:ext cx="1281114"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rPr>
              <a:t>$4.50</a:t>
            </a:r>
            <a:endParaRPr lang="en-US" altLang="zh-CN" sz="2400" dirty="0">
              <a:ea typeface="宋体" panose="02010600030101010101" pitchFamily="2" charset="-122"/>
            </a:endParaRPr>
          </a:p>
        </p:txBody>
      </p:sp>
      <p:sp>
        <p:nvSpPr>
          <p:cNvPr id="40" name="Rectangle 38"/>
          <p:cNvSpPr>
            <a:spLocks noChangeArrowheads="1"/>
          </p:cNvSpPr>
          <p:nvPr/>
        </p:nvSpPr>
        <p:spPr bwMode="auto">
          <a:xfrm>
            <a:off x="3875088" y="2185988"/>
            <a:ext cx="750887" cy="574675"/>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0</a:t>
            </a:r>
            <a:endParaRPr lang="en-US" altLang="zh-CN" sz="2400">
              <a:ea typeface="宋体" panose="02010600030101010101" pitchFamily="2" charset="-122"/>
            </a:endParaRPr>
          </a:p>
        </p:txBody>
      </p:sp>
      <p:sp>
        <p:nvSpPr>
          <p:cNvPr id="41" name="Rectangle 39"/>
          <p:cNvSpPr>
            <a:spLocks noChangeArrowheads="1"/>
          </p:cNvSpPr>
          <p:nvPr/>
        </p:nvSpPr>
        <p:spPr bwMode="auto">
          <a:xfrm>
            <a:off x="7708900" y="1612900"/>
            <a:ext cx="946150" cy="5730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MR</a:t>
            </a:r>
            <a:endParaRPr lang="en-US" altLang="zh-CN" sz="2400" b="1" i="1">
              <a:ea typeface="宋体" panose="02010600030101010101" pitchFamily="2" charset="-122"/>
            </a:endParaRPr>
          </a:p>
        </p:txBody>
      </p:sp>
      <p:sp>
        <p:nvSpPr>
          <p:cNvPr id="42" name="Rectangle 40"/>
          <p:cNvSpPr>
            <a:spLocks noChangeArrowheads="1"/>
          </p:cNvSpPr>
          <p:nvPr/>
        </p:nvSpPr>
        <p:spPr bwMode="auto">
          <a:xfrm>
            <a:off x="6581775" y="1612900"/>
            <a:ext cx="1127125" cy="5730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AR</a:t>
            </a:r>
            <a:endParaRPr lang="en-US" altLang="zh-CN" sz="2400" b="1" i="1">
              <a:ea typeface="宋体" panose="02010600030101010101" pitchFamily="2" charset="-122"/>
            </a:endParaRPr>
          </a:p>
        </p:txBody>
      </p:sp>
      <p:sp>
        <p:nvSpPr>
          <p:cNvPr id="43" name="Rectangle 41"/>
          <p:cNvSpPr>
            <a:spLocks noChangeArrowheads="1"/>
          </p:cNvSpPr>
          <p:nvPr/>
        </p:nvSpPr>
        <p:spPr bwMode="auto">
          <a:xfrm>
            <a:off x="5710238" y="1612900"/>
            <a:ext cx="871537" cy="5730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TR</a:t>
            </a:r>
            <a:endParaRPr lang="en-US" altLang="zh-CN" sz="2400" b="1" i="1">
              <a:ea typeface="宋体" panose="02010600030101010101" pitchFamily="2" charset="-122"/>
            </a:endParaRPr>
          </a:p>
        </p:txBody>
      </p:sp>
      <p:sp>
        <p:nvSpPr>
          <p:cNvPr id="44" name="Rectangle 42"/>
          <p:cNvSpPr>
            <a:spLocks noChangeArrowheads="1"/>
          </p:cNvSpPr>
          <p:nvPr/>
        </p:nvSpPr>
        <p:spPr bwMode="auto">
          <a:xfrm>
            <a:off x="4625975" y="1612900"/>
            <a:ext cx="1084263" cy="5730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P</a:t>
            </a:r>
            <a:endParaRPr lang="en-US" altLang="zh-CN" sz="2400" b="1" i="1">
              <a:ea typeface="宋体" panose="02010600030101010101" pitchFamily="2" charset="-122"/>
            </a:endParaRPr>
          </a:p>
        </p:txBody>
      </p:sp>
      <p:sp>
        <p:nvSpPr>
          <p:cNvPr id="45" name="Rectangle 43"/>
          <p:cNvSpPr>
            <a:spLocks noChangeArrowheads="1"/>
          </p:cNvSpPr>
          <p:nvPr/>
        </p:nvSpPr>
        <p:spPr bwMode="auto">
          <a:xfrm>
            <a:off x="3875088" y="1612900"/>
            <a:ext cx="750887" cy="573088"/>
          </a:xfrm>
          <a:prstGeom prst="rect">
            <a:avLst/>
          </a:prstGeom>
          <a:no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b="1" i="1">
                <a:ea typeface="宋体" panose="02010600030101010101" pitchFamily="2" charset="-122"/>
              </a:rPr>
              <a:t>Q</a:t>
            </a:r>
            <a:endParaRPr lang="en-US" altLang="zh-CN" sz="2400" b="1" i="1">
              <a:ea typeface="宋体" panose="02010600030101010101" pitchFamily="2" charset="-122"/>
            </a:endParaRPr>
          </a:p>
        </p:txBody>
      </p:sp>
      <p:sp>
        <p:nvSpPr>
          <p:cNvPr id="46" name="Line 44"/>
          <p:cNvSpPr>
            <a:spLocks noChangeShapeType="1"/>
          </p:cNvSpPr>
          <p:nvPr/>
        </p:nvSpPr>
        <p:spPr bwMode="auto">
          <a:xfrm>
            <a:off x="3875088" y="1612900"/>
            <a:ext cx="4779962" cy="0"/>
          </a:xfrm>
          <a:prstGeom prst="line">
            <a:avLst/>
          </a:prstGeom>
          <a:noFill/>
          <a:ln w="28575" cap="sq">
            <a:solidFill>
              <a:schemeClr val="tx1"/>
            </a:solidFill>
            <a:round/>
          </a:ln>
        </p:spPr>
        <p:txBody>
          <a:bodyPr/>
          <a:lstStyle/>
          <a:p>
            <a:endParaRPr lang="zh-CN" altLang="en-US"/>
          </a:p>
        </p:txBody>
      </p:sp>
      <p:sp>
        <p:nvSpPr>
          <p:cNvPr id="47" name="Line 45"/>
          <p:cNvSpPr>
            <a:spLocks noChangeShapeType="1"/>
          </p:cNvSpPr>
          <p:nvPr/>
        </p:nvSpPr>
        <p:spPr bwMode="auto">
          <a:xfrm>
            <a:off x="3875088" y="2185988"/>
            <a:ext cx="4779962" cy="0"/>
          </a:xfrm>
          <a:prstGeom prst="line">
            <a:avLst/>
          </a:prstGeom>
          <a:noFill/>
          <a:ln w="12700">
            <a:solidFill>
              <a:schemeClr val="tx1"/>
            </a:solidFill>
            <a:round/>
          </a:ln>
        </p:spPr>
        <p:txBody>
          <a:bodyPr/>
          <a:lstStyle/>
          <a:p>
            <a:endParaRPr lang="zh-CN" altLang="en-US"/>
          </a:p>
        </p:txBody>
      </p:sp>
      <p:sp>
        <p:nvSpPr>
          <p:cNvPr id="48" name="Line 46"/>
          <p:cNvSpPr>
            <a:spLocks noChangeShapeType="1"/>
          </p:cNvSpPr>
          <p:nvPr/>
        </p:nvSpPr>
        <p:spPr bwMode="auto">
          <a:xfrm>
            <a:off x="3875088" y="2760663"/>
            <a:ext cx="4779962" cy="0"/>
          </a:xfrm>
          <a:prstGeom prst="line">
            <a:avLst/>
          </a:prstGeom>
          <a:noFill/>
          <a:ln w="12700">
            <a:solidFill>
              <a:schemeClr val="tx1"/>
            </a:solidFill>
            <a:round/>
          </a:ln>
        </p:spPr>
        <p:txBody>
          <a:bodyPr/>
          <a:lstStyle/>
          <a:p>
            <a:endParaRPr lang="zh-CN" altLang="en-US"/>
          </a:p>
        </p:txBody>
      </p:sp>
      <p:sp>
        <p:nvSpPr>
          <p:cNvPr id="49" name="Line 47"/>
          <p:cNvSpPr>
            <a:spLocks noChangeShapeType="1"/>
          </p:cNvSpPr>
          <p:nvPr/>
        </p:nvSpPr>
        <p:spPr bwMode="auto">
          <a:xfrm>
            <a:off x="3875088" y="3332163"/>
            <a:ext cx="4779962" cy="0"/>
          </a:xfrm>
          <a:prstGeom prst="line">
            <a:avLst/>
          </a:prstGeom>
          <a:noFill/>
          <a:ln w="12700">
            <a:solidFill>
              <a:schemeClr val="tx1"/>
            </a:solidFill>
            <a:round/>
          </a:ln>
        </p:spPr>
        <p:txBody>
          <a:bodyPr/>
          <a:lstStyle/>
          <a:p>
            <a:endParaRPr lang="zh-CN" altLang="en-US"/>
          </a:p>
        </p:txBody>
      </p:sp>
      <p:sp>
        <p:nvSpPr>
          <p:cNvPr id="50" name="Line 48"/>
          <p:cNvSpPr>
            <a:spLocks noChangeShapeType="1"/>
          </p:cNvSpPr>
          <p:nvPr/>
        </p:nvSpPr>
        <p:spPr bwMode="auto">
          <a:xfrm>
            <a:off x="3875088" y="3905250"/>
            <a:ext cx="4779962" cy="0"/>
          </a:xfrm>
          <a:prstGeom prst="line">
            <a:avLst/>
          </a:prstGeom>
          <a:noFill/>
          <a:ln w="12700">
            <a:solidFill>
              <a:schemeClr val="tx1"/>
            </a:solidFill>
            <a:round/>
          </a:ln>
        </p:spPr>
        <p:txBody>
          <a:bodyPr/>
          <a:lstStyle/>
          <a:p>
            <a:endParaRPr lang="zh-CN" altLang="en-US"/>
          </a:p>
        </p:txBody>
      </p:sp>
      <p:sp>
        <p:nvSpPr>
          <p:cNvPr id="51" name="Line 49"/>
          <p:cNvSpPr>
            <a:spLocks noChangeShapeType="1"/>
          </p:cNvSpPr>
          <p:nvPr/>
        </p:nvSpPr>
        <p:spPr bwMode="auto">
          <a:xfrm>
            <a:off x="3875088" y="4481513"/>
            <a:ext cx="4779962" cy="0"/>
          </a:xfrm>
          <a:prstGeom prst="line">
            <a:avLst/>
          </a:prstGeom>
          <a:noFill/>
          <a:ln w="12700">
            <a:solidFill>
              <a:schemeClr val="tx1"/>
            </a:solidFill>
            <a:round/>
          </a:ln>
        </p:spPr>
        <p:txBody>
          <a:bodyPr/>
          <a:lstStyle/>
          <a:p>
            <a:endParaRPr lang="zh-CN" altLang="en-US"/>
          </a:p>
        </p:txBody>
      </p:sp>
      <p:sp>
        <p:nvSpPr>
          <p:cNvPr id="52" name="Line 50"/>
          <p:cNvSpPr>
            <a:spLocks noChangeShapeType="1"/>
          </p:cNvSpPr>
          <p:nvPr/>
        </p:nvSpPr>
        <p:spPr bwMode="auto">
          <a:xfrm>
            <a:off x="3875088" y="5054600"/>
            <a:ext cx="4779962" cy="0"/>
          </a:xfrm>
          <a:prstGeom prst="line">
            <a:avLst/>
          </a:prstGeom>
          <a:noFill/>
          <a:ln w="12700">
            <a:solidFill>
              <a:schemeClr val="tx1"/>
            </a:solidFill>
            <a:round/>
          </a:ln>
        </p:spPr>
        <p:txBody>
          <a:bodyPr/>
          <a:lstStyle/>
          <a:p>
            <a:endParaRPr lang="zh-CN" altLang="en-US"/>
          </a:p>
        </p:txBody>
      </p:sp>
      <p:sp>
        <p:nvSpPr>
          <p:cNvPr id="53" name="Line 51"/>
          <p:cNvSpPr>
            <a:spLocks noChangeShapeType="1"/>
          </p:cNvSpPr>
          <p:nvPr/>
        </p:nvSpPr>
        <p:spPr bwMode="auto">
          <a:xfrm>
            <a:off x="3875088" y="5626100"/>
            <a:ext cx="4779962" cy="0"/>
          </a:xfrm>
          <a:prstGeom prst="line">
            <a:avLst/>
          </a:prstGeom>
          <a:noFill/>
          <a:ln w="12700">
            <a:solidFill>
              <a:schemeClr val="tx1"/>
            </a:solidFill>
            <a:round/>
          </a:ln>
        </p:spPr>
        <p:txBody>
          <a:bodyPr/>
          <a:lstStyle/>
          <a:p>
            <a:endParaRPr lang="zh-CN" altLang="en-US"/>
          </a:p>
        </p:txBody>
      </p:sp>
      <p:sp>
        <p:nvSpPr>
          <p:cNvPr id="54" name="Line 52"/>
          <p:cNvSpPr>
            <a:spLocks noChangeShapeType="1"/>
          </p:cNvSpPr>
          <p:nvPr/>
        </p:nvSpPr>
        <p:spPr bwMode="auto">
          <a:xfrm>
            <a:off x="3875088" y="6200775"/>
            <a:ext cx="4779962" cy="0"/>
          </a:xfrm>
          <a:prstGeom prst="line">
            <a:avLst/>
          </a:prstGeom>
          <a:noFill/>
          <a:ln w="28575" cap="sq">
            <a:solidFill>
              <a:schemeClr val="tx1"/>
            </a:solidFill>
            <a:round/>
          </a:ln>
        </p:spPr>
        <p:txBody>
          <a:bodyPr/>
          <a:lstStyle/>
          <a:p>
            <a:endParaRPr lang="zh-CN" altLang="en-US"/>
          </a:p>
        </p:txBody>
      </p:sp>
      <p:sp>
        <p:nvSpPr>
          <p:cNvPr id="55" name="Line 53"/>
          <p:cNvSpPr>
            <a:spLocks noChangeShapeType="1"/>
          </p:cNvSpPr>
          <p:nvPr/>
        </p:nvSpPr>
        <p:spPr bwMode="auto">
          <a:xfrm>
            <a:off x="3875088" y="1612900"/>
            <a:ext cx="0" cy="4587875"/>
          </a:xfrm>
          <a:prstGeom prst="line">
            <a:avLst/>
          </a:prstGeom>
          <a:noFill/>
          <a:ln w="28575" cap="sq">
            <a:solidFill>
              <a:schemeClr val="tx1"/>
            </a:solidFill>
            <a:round/>
          </a:ln>
        </p:spPr>
        <p:txBody>
          <a:bodyPr/>
          <a:lstStyle/>
          <a:p>
            <a:endParaRPr lang="zh-CN" altLang="en-US"/>
          </a:p>
        </p:txBody>
      </p:sp>
      <p:sp>
        <p:nvSpPr>
          <p:cNvPr id="56" name="Line 54"/>
          <p:cNvSpPr>
            <a:spLocks noChangeShapeType="1"/>
          </p:cNvSpPr>
          <p:nvPr/>
        </p:nvSpPr>
        <p:spPr bwMode="auto">
          <a:xfrm>
            <a:off x="4625975" y="1612900"/>
            <a:ext cx="0" cy="4587875"/>
          </a:xfrm>
          <a:prstGeom prst="line">
            <a:avLst/>
          </a:prstGeom>
          <a:noFill/>
          <a:ln w="12700">
            <a:solidFill>
              <a:schemeClr val="tx1"/>
            </a:solidFill>
            <a:round/>
          </a:ln>
        </p:spPr>
        <p:txBody>
          <a:bodyPr/>
          <a:lstStyle/>
          <a:p>
            <a:endParaRPr lang="zh-CN" altLang="en-US"/>
          </a:p>
        </p:txBody>
      </p:sp>
      <p:sp>
        <p:nvSpPr>
          <p:cNvPr id="57" name="Line 55"/>
          <p:cNvSpPr>
            <a:spLocks noChangeShapeType="1"/>
          </p:cNvSpPr>
          <p:nvPr/>
        </p:nvSpPr>
        <p:spPr bwMode="auto">
          <a:xfrm>
            <a:off x="5710238" y="1612900"/>
            <a:ext cx="0" cy="4587875"/>
          </a:xfrm>
          <a:prstGeom prst="line">
            <a:avLst/>
          </a:prstGeom>
          <a:noFill/>
          <a:ln w="12700">
            <a:solidFill>
              <a:schemeClr val="tx1"/>
            </a:solidFill>
            <a:round/>
          </a:ln>
        </p:spPr>
        <p:txBody>
          <a:bodyPr/>
          <a:lstStyle/>
          <a:p>
            <a:endParaRPr lang="zh-CN" altLang="en-US"/>
          </a:p>
        </p:txBody>
      </p:sp>
      <p:sp>
        <p:nvSpPr>
          <p:cNvPr id="58" name="Line 56"/>
          <p:cNvSpPr>
            <a:spLocks noChangeShapeType="1"/>
          </p:cNvSpPr>
          <p:nvPr/>
        </p:nvSpPr>
        <p:spPr bwMode="auto">
          <a:xfrm>
            <a:off x="6581775" y="1612900"/>
            <a:ext cx="0" cy="4587875"/>
          </a:xfrm>
          <a:prstGeom prst="line">
            <a:avLst/>
          </a:prstGeom>
          <a:noFill/>
          <a:ln w="12700">
            <a:solidFill>
              <a:schemeClr val="tx1"/>
            </a:solidFill>
            <a:round/>
          </a:ln>
        </p:spPr>
        <p:txBody>
          <a:bodyPr/>
          <a:lstStyle/>
          <a:p>
            <a:endParaRPr lang="zh-CN" altLang="en-US"/>
          </a:p>
        </p:txBody>
      </p:sp>
      <p:sp>
        <p:nvSpPr>
          <p:cNvPr id="59" name="Line 57"/>
          <p:cNvSpPr>
            <a:spLocks noChangeShapeType="1"/>
          </p:cNvSpPr>
          <p:nvPr/>
        </p:nvSpPr>
        <p:spPr bwMode="auto">
          <a:xfrm>
            <a:off x="7708900" y="1612900"/>
            <a:ext cx="0" cy="4587875"/>
          </a:xfrm>
          <a:prstGeom prst="line">
            <a:avLst/>
          </a:prstGeom>
          <a:noFill/>
          <a:ln w="12700">
            <a:solidFill>
              <a:schemeClr val="tx1"/>
            </a:solidFill>
            <a:round/>
          </a:ln>
        </p:spPr>
        <p:txBody>
          <a:bodyPr/>
          <a:lstStyle/>
          <a:p>
            <a:endParaRPr lang="zh-CN" altLang="en-US"/>
          </a:p>
        </p:txBody>
      </p:sp>
      <p:sp>
        <p:nvSpPr>
          <p:cNvPr id="60" name="Line 58"/>
          <p:cNvSpPr>
            <a:spLocks noChangeShapeType="1"/>
          </p:cNvSpPr>
          <p:nvPr/>
        </p:nvSpPr>
        <p:spPr bwMode="auto">
          <a:xfrm>
            <a:off x="8655050" y="1612900"/>
            <a:ext cx="0" cy="4587875"/>
          </a:xfrm>
          <a:prstGeom prst="line">
            <a:avLst/>
          </a:prstGeom>
          <a:noFill/>
          <a:ln w="28575" cap="sq">
            <a:solidFill>
              <a:schemeClr val="tx1"/>
            </a:solidFill>
            <a:round/>
          </a:ln>
        </p:spPr>
        <p:txBody>
          <a:bodyPr/>
          <a:lstStyle/>
          <a:p>
            <a:endParaRPr lang="zh-CN" altLang="en-US"/>
          </a:p>
        </p:txBody>
      </p:sp>
      <p:grpSp>
        <p:nvGrpSpPr>
          <p:cNvPr id="61" name="Group 61"/>
          <p:cNvGrpSpPr/>
          <p:nvPr/>
        </p:nvGrpSpPr>
        <p:grpSpPr bwMode="auto">
          <a:xfrm>
            <a:off x="7708900" y="2466975"/>
            <a:ext cx="936625" cy="3440113"/>
            <a:chOff x="0" y="0"/>
            <a:chExt cx="590" cy="2167"/>
          </a:xfrm>
        </p:grpSpPr>
        <p:sp>
          <p:nvSpPr>
            <p:cNvPr id="62" name="Rectangle 60"/>
            <p:cNvSpPr>
              <a:spLocks noChangeArrowheads="1"/>
            </p:cNvSpPr>
            <p:nvPr/>
          </p:nvSpPr>
          <p:spPr bwMode="auto">
            <a:xfrm>
              <a:off x="0" y="1805"/>
              <a:ext cx="590" cy="362"/>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altLang="zh-CN" sz="2400">
                <a:solidFill>
                  <a:srgbClr val="3333FF"/>
                </a:solidFill>
                <a:ea typeface="宋体" panose="02010600030101010101" pitchFamily="2" charset="-122"/>
              </a:endParaRPr>
            </a:p>
          </p:txBody>
        </p:sp>
        <p:sp>
          <p:nvSpPr>
            <p:cNvPr id="63" name="Rectangle 61"/>
            <p:cNvSpPr>
              <a:spLocks noChangeArrowheads="1"/>
            </p:cNvSpPr>
            <p:nvPr/>
          </p:nvSpPr>
          <p:spPr bwMode="auto">
            <a:xfrm>
              <a:off x="0" y="1445"/>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altLang="zh-CN" sz="2400">
                <a:solidFill>
                  <a:srgbClr val="3333FF"/>
                </a:solidFill>
                <a:ea typeface="宋体" panose="02010600030101010101" pitchFamily="2" charset="-122"/>
              </a:endParaRPr>
            </a:p>
          </p:txBody>
        </p:sp>
        <p:sp>
          <p:nvSpPr>
            <p:cNvPr id="64" name="Rectangle 62"/>
            <p:cNvSpPr>
              <a:spLocks noChangeArrowheads="1"/>
            </p:cNvSpPr>
            <p:nvPr/>
          </p:nvSpPr>
          <p:spPr bwMode="auto">
            <a:xfrm>
              <a:off x="0" y="1084"/>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altLang="zh-CN" sz="2400">
                <a:solidFill>
                  <a:srgbClr val="3333FF"/>
                </a:solidFill>
                <a:ea typeface="宋体" panose="02010600030101010101" pitchFamily="2" charset="-122"/>
              </a:endParaRPr>
            </a:p>
          </p:txBody>
        </p:sp>
        <p:sp>
          <p:nvSpPr>
            <p:cNvPr id="65" name="Rectangle 63"/>
            <p:cNvSpPr>
              <a:spLocks noChangeArrowheads="1"/>
            </p:cNvSpPr>
            <p:nvPr/>
          </p:nvSpPr>
          <p:spPr bwMode="auto">
            <a:xfrm>
              <a:off x="0" y="721"/>
              <a:ext cx="590" cy="363"/>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altLang="zh-CN" sz="2400">
                <a:solidFill>
                  <a:srgbClr val="3333FF"/>
                </a:solidFill>
                <a:ea typeface="宋体" panose="02010600030101010101" pitchFamily="2" charset="-122"/>
              </a:endParaRPr>
            </a:p>
          </p:txBody>
        </p:sp>
        <p:sp>
          <p:nvSpPr>
            <p:cNvPr id="66" name="Rectangle 64"/>
            <p:cNvSpPr>
              <a:spLocks noChangeArrowheads="1"/>
            </p:cNvSpPr>
            <p:nvPr/>
          </p:nvSpPr>
          <p:spPr bwMode="auto">
            <a:xfrm>
              <a:off x="0" y="360"/>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altLang="zh-CN" sz="2400">
                <a:solidFill>
                  <a:srgbClr val="3333FF"/>
                </a:solidFill>
                <a:ea typeface="宋体" panose="02010600030101010101" pitchFamily="2" charset="-122"/>
              </a:endParaRPr>
            </a:p>
          </p:txBody>
        </p:sp>
        <p:sp>
          <p:nvSpPr>
            <p:cNvPr id="67" name="Rectangle 65"/>
            <p:cNvSpPr>
              <a:spLocks noChangeArrowheads="1"/>
            </p:cNvSpPr>
            <p:nvPr/>
          </p:nvSpPr>
          <p:spPr bwMode="auto">
            <a:xfrm>
              <a:off x="0" y="0"/>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altLang="zh-CN" sz="2400">
                <a:solidFill>
                  <a:srgbClr val="3333FF"/>
                </a:solidFill>
                <a:ea typeface="宋体" panose="02010600030101010101" pitchFamily="2" charset="-122"/>
              </a:endParaRPr>
            </a:p>
          </p:txBody>
        </p:sp>
      </p:grpSp>
      <p:sp>
        <p:nvSpPr>
          <p:cNvPr id="68" name="Rectangle 66"/>
          <p:cNvSpPr>
            <a:spLocks noChangeArrowheads="1"/>
          </p:cNvSpPr>
          <p:nvPr/>
        </p:nvSpPr>
        <p:spPr bwMode="auto">
          <a:xfrm>
            <a:off x="7715250" y="2193925"/>
            <a:ext cx="922338" cy="266700"/>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ltLang="zh-CN">
              <a:ea typeface="宋体" panose="02010600030101010101" pitchFamily="2" charset="-122"/>
            </a:endParaRPr>
          </a:p>
        </p:txBody>
      </p:sp>
      <p:sp>
        <p:nvSpPr>
          <p:cNvPr id="69" name="Rectangle 67"/>
          <p:cNvSpPr>
            <a:spLocks noChangeArrowheads="1"/>
          </p:cNvSpPr>
          <p:nvPr/>
        </p:nvSpPr>
        <p:spPr bwMode="auto">
          <a:xfrm>
            <a:off x="7716838" y="5915025"/>
            <a:ext cx="922337" cy="271463"/>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ltLang="zh-CN">
              <a:ea typeface="宋体" panose="02010600030101010101" pitchFamily="2" charset="-122"/>
            </a:endParaRPr>
          </a:p>
        </p:txBody>
      </p:sp>
      <p:grpSp>
        <p:nvGrpSpPr>
          <p:cNvPr id="70" name="Group 70"/>
          <p:cNvGrpSpPr/>
          <p:nvPr/>
        </p:nvGrpSpPr>
        <p:grpSpPr bwMode="auto">
          <a:xfrm>
            <a:off x="7712075" y="2465388"/>
            <a:ext cx="936625" cy="3440112"/>
            <a:chOff x="0" y="0"/>
            <a:chExt cx="590" cy="2167"/>
          </a:xfrm>
        </p:grpSpPr>
        <p:sp>
          <p:nvSpPr>
            <p:cNvPr id="71" name="Rectangle 69"/>
            <p:cNvSpPr>
              <a:spLocks noChangeArrowheads="1"/>
            </p:cNvSpPr>
            <p:nvPr/>
          </p:nvSpPr>
          <p:spPr bwMode="auto">
            <a:xfrm>
              <a:off x="0" y="1805"/>
              <a:ext cx="590" cy="362"/>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–1</a:t>
              </a:r>
              <a:endParaRPr lang="en-US" altLang="zh-CN" sz="2400">
                <a:solidFill>
                  <a:srgbClr val="3333FF"/>
                </a:solidFill>
                <a:ea typeface="宋体" panose="02010600030101010101" pitchFamily="2" charset="-122"/>
              </a:endParaRPr>
            </a:p>
          </p:txBody>
        </p:sp>
        <p:sp>
          <p:nvSpPr>
            <p:cNvPr id="72" name="Rectangle 70"/>
            <p:cNvSpPr>
              <a:spLocks noChangeArrowheads="1"/>
            </p:cNvSpPr>
            <p:nvPr/>
          </p:nvSpPr>
          <p:spPr bwMode="auto">
            <a:xfrm>
              <a:off x="0" y="1445"/>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0</a:t>
              </a:r>
              <a:endParaRPr lang="en-US" altLang="zh-CN" sz="2400">
                <a:solidFill>
                  <a:srgbClr val="3333FF"/>
                </a:solidFill>
                <a:ea typeface="宋体" panose="02010600030101010101" pitchFamily="2" charset="-122"/>
              </a:endParaRPr>
            </a:p>
          </p:txBody>
        </p:sp>
        <p:sp>
          <p:nvSpPr>
            <p:cNvPr id="73" name="Rectangle 71"/>
            <p:cNvSpPr>
              <a:spLocks noChangeArrowheads="1"/>
            </p:cNvSpPr>
            <p:nvPr/>
          </p:nvSpPr>
          <p:spPr bwMode="auto">
            <a:xfrm>
              <a:off x="0" y="1084"/>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1</a:t>
              </a:r>
              <a:endParaRPr lang="en-US" altLang="zh-CN" sz="2400">
                <a:solidFill>
                  <a:srgbClr val="3333FF"/>
                </a:solidFill>
                <a:ea typeface="宋体" panose="02010600030101010101" pitchFamily="2" charset="-122"/>
              </a:endParaRPr>
            </a:p>
          </p:txBody>
        </p:sp>
        <p:sp>
          <p:nvSpPr>
            <p:cNvPr id="74" name="Rectangle 72"/>
            <p:cNvSpPr>
              <a:spLocks noChangeArrowheads="1"/>
            </p:cNvSpPr>
            <p:nvPr/>
          </p:nvSpPr>
          <p:spPr bwMode="auto">
            <a:xfrm>
              <a:off x="0" y="721"/>
              <a:ext cx="590" cy="363"/>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2</a:t>
              </a:r>
              <a:endParaRPr lang="en-US" altLang="zh-CN" sz="2400">
                <a:solidFill>
                  <a:srgbClr val="3333FF"/>
                </a:solidFill>
                <a:ea typeface="宋体" panose="02010600030101010101" pitchFamily="2" charset="-122"/>
              </a:endParaRPr>
            </a:p>
          </p:txBody>
        </p:sp>
        <p:sp>
          <p:nvSpPr>
            <p:cNvPr id="75" name="Rectangle 73"/>
            <p:cNvSpPr>
              <a:spLocks noChangeArrowheads="1"/>
            </p:cNvSpPr>
            <p:nvPr/>
          </p:nvSpPr>
          <p:spPr bwMode="auto">
            <a:xfrm>
              <a:off x="0" y="360"/>
              <a:ext cx="590" cy="361"/>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3</a:t>
              </a:r>
              <a:endParaRPr lang="en-US" altLang="zh-CN" sz="2400">
                <a:solidFill>
                  <a:srgbClr val="3333FF"/>
                </a:solidFill>
                <a:ea typeface="宋体" panose="02010600030101010101" pitchFamily="2" charset="-122"/>
              </a:endParaRPr>
            </a:p>
          </p:txBody>
        </p:sp>
        <p:sp>
          <p:nvSpPr>
            <p:cNvPr id="76" name="Rectangle 74"/>
            <p:cNvSpPr>
              <a:spLocks noChangeArrowheads="1"/>
            </p:cNvSpPr>
            <p:nvPr/>
          </p:nvSpPr>
          <p:spPr bwMode="auto">
            <a:xfrm>
              <a:off x="0" y="0"/>
              <a:ext cx="590" cy="36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400">
                  <a:solidFill>
                    <a:srgbClr val="3333FF"/>
                  </a:solidFill>
                  <a:ea typeface="宋体" panose="02010600030101010101" pitchFamily="2" charset="-122"/>
                </a:rPr>
                <a:t>$4</a:t>
              </a:r>
              <a:endParaRPr lang="en-US" altLang="zh-CN" sz="2400">
                <a:solidFill>
                  <a:srgbClr val="3333FF"/>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strips(downRight)">
                                      <p:cBhvr>
                                        <p:cTn id="7" dur="500"/>
                                        <p:tgtEl>
                                          <p:spTgt spid="31"/>
                                        </p:tgtEl>
                                      </p:cBhvr>
                                    </p:animEffect>
                                  </p:childTnLst>
                                  <p:subTnLst>
                                    <p:animClr>
                                      <p:cBhvr override="childStyle">
                                        <p:cTn dur="1" fill="hold" display="0" masterRel="nextClick" afterEffect="1"/>
                                        <p:tgtEl>
                                          <p:spTgt spid="31"/>
                                        </p:tgtEl>
                                        <p:attrNameLst>
                                          <p:attrName>ppt_c</p:attrName>
                                        </p:attrNameLst>
                                      </p:cBhvr>
                                      <p:to>
                                        <a:srgbClr val="000000"/>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strips(downLeft)">
                                      <p:cBhvr>
                                        <p:cTn id="15" dur="500"/>
                                        <p:tgtEl>
                                          <p:spTgt spid="20"/>
                                        </p:tgtEl>
                                      </p:cBhvr>
                                    </p:animEffect>
                                  </p:childTnLst>
                                  <p:subTnLst>
                                    <p:animClr>
                                      <p:cBhvr override="childStyle">
                                        <p:cTn dur="1" fill="hold" display="0" masterRel="nextClick" afterEffect="1"/>
                                        <p:tgtEl>
                                          <p:spTgt spid="20"/>
                                        </p:tgtEl>
                                        <p:attrNameLst>
                                          <p:attrName>ppt_c</p:attrName>
                                        </p:attrNameLst>
                                      </p:cBhvr>
                                      <p:to>
                                        <a:srgbClr val="000000"/>
                                      </p:to>
                                    </p:animClr>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wipe(left)">
                                      <p:cBhvr>
                                        <p:cTn id="20" dur="500"/>
                                        <p:tgtEl>
                                          <p:spTgt spid="9">
                                            <p:txEl>
                                              <p:pRg st="1" end="1"/>
                                            </p:txEl>
                                          </p:spTgt>
                                        </p:tgtEl>
                                      </p:cBhvr>
                                    </p:animEffect>
                                  </p:childTnLst>
                                </p:cTn>
                              </p:par>
                              <p:par>
                                <p:cTn id="21" presetID="18" presetClass="entr" presetSubtype="12"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strips(downLeft)">
                                      <p:cBhvr>
                                        <p:cTn id="2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5" autoUpdateAnimBg="0" build="p"/>
    </p:bldLst>
  </p:timing>
</p:sld>
</file>

<file path=ppt/tags/tag1.xml><?xml version="1.0" encoding="utf-8"?>
<p:tagLst xmlns:p="http://schemas.openxmlformats.org/presentationml/2006/main">
  <p:tag name="KSO_WM_DOC_GUID" val="{a455d947-ca02-4188-ae31-f84d35441fc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2787</Words>
  <Application>WPS 演示</Application>
  <PresentationFormat>全屏显示(4:3)</PresentationFormat>
  <Paragraphs>529</Paragraphs>
  <Slides>26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26</vt:i4>
      </vt:variant>
    </vt:vector>
  </HeadingPairs>
  <TitlesOfParts>
    <vt:vector size="43" baseType="lpstr">
      <vt:lpstr>Arial</vt:lpstr>
      <vt:lpstr>宋体</vt:lpstr>
      <vt:lpstr>Wingdings</vt:lpstr>
      <vt:lpstr>Wingdings 3</vt:lpstr>
      <vt:lpstr>Verdana</vt:lpstr>
      <vt:lpstr>Wingdings 2</vt:lpstr>
      <vt:lpstr>楷体</vt:lpstr>
      <vt:lpstr>Times New Roman</vt:lpstr>
      <vt:lpstr>Tahoma</vt:lpstr>
      <vt:lpstr>Lucida Sans Unicode</vt:lpstr>
      <vt:lpstr>黑体</vt:lpstr>
      <vt:lpstr>微软雅黑</vt:lpstr>
      <vt:lpstr>Arial Unicode MS</vt:lpstr>
      <vt:lpstr>Calibri</vt:lpstr>
      <vt:lpstr>Wingdings</vt:lpstr>
      <vt:lpstr>Symbol</vt:lpstr>
      <vt:lpstr>聚合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thtfpc</dc:creator>
  <cp:lastModifiedBy>李苗</cp:lastModifiedBy>
  <cp:revision>24</cp:revision>
  <dcterms:created xsi:type="dcterms:W3CDTF">2016-05-06T03:34:00Z</dcterms:created>
  <dcterms:modified xsi:type="dcterms:W3CDTF">2019-05-12T07:48:26Z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