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2"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2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530820CF-B880-4189-942D-D702A7CBA730}"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0C913308-F349-4B6D-A68A-DD1791B4A57B}" type="slidenum">
              <a:rPr lang="zh-CN" altLang="en-US" smtClean="0"/>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530820CF-B880-4189-942D-D702A7CBA730}" type="datetimeFigureOut">
              <a:rPr lang="zh-CN" altLang="en-US" smtClean="0"/>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685800" y="1143000"/>
            <a:ext cx="7924800" cy="2439988"/>
          </a:xfrm>
          <a:prstGeom prst="rect">
            <a:avLst/>
          </a:prstGeom>
        </p:spPr>
        <p:txBody>
          <a:bodyPr/>
          <a:lstStyle/>
          <a:p>
            <a:pPr algn="ctr" eaLnBrk="0" fontAlgn="auto" hangingPunct="0">
              <a:lnSpc>
                <a:spcPct val="150000"/>
              </a:lnSpc>
              <a:spcAft>
                <a:spcPts val="0"/>
              </a:spcAft>
              <a:defRPr/>
            </a:pPr>
            <a:r>
              <a:rPr lang="zh-CN" altLang="en-US" sz="4400" kern="0" dirty="0">
                <a:solidFill>
                  <a:schemeClr val="tx2"/>
                </a:solidFill>
                <a:latin typeface="+mj-lt"/>
                <a:ea typeface="+mj-ea"/>
                <a:cs typeface="+mj-cs"/>
              </a:rPr>
              <a:t>第</a:t>
            </a:r>
            <a:r>
              <a:rPr lang="en-US" altLang="zh-CN" sz="4400" kern="0" dirty="0" smtClean="0">
                <a:solidFill>
                  <a:schemeClr val="tx2"/>
                </a:solidFill>
                <a:latin typeface="+mj-lt"/>
                <a:ea typeface="+mj-ea"/>
                <a:cs typeface="+mj-cs"/>
              </a:rPr>
              <a:t>18</a:t>
            </a:r>
            <a:r>
              <a:rPr lang="zh-CN" altLang="en-US" sz="4400" kern="0" dirty="0" smtClean="0">
                <a:solidFill>
                  <a:schemeClr val="tx2"/>
                </a:solidFill>
                <a:latin typeface="+mj-lt"/>
                <a:ea typeface="+mj-ea"/>
                <a:cs typeface="+mj-cs"/>
              </a:rPr>
              <a:t>章</a:t>
            </a:r>
            <a:br>
              <a:rPr lang="en-US" altLang="zh-CN" sz="4400" kern="0" dirty="0">
                <a:solidFill>
                  <a:schemeClr val="tx2"/>
                </a:solidFill>
                <a:latin typeface="+mj-lt"/>
                <a:ea typeface="+mj-ea"/>
                <a:cs typeface="+mj-cs"/>
              </a:rPr>
            </a:br>
            <a:r>
              <a:rPr lang="zh-CN" altLang="en-US" sz="4400" kern="0" dirty="0" smtClean="0">
                <a:solidFill>
                  <a:schemeClr val="tx2"/>
                </a:solidFill>
                <a:latin typeface="+mj-lt"/>
                <a:ea typeface="+mj-ea"/>
                <a:cs typeface="+mj-cs"/>
              </a:rPr>
              <a:t>生产要素市场</a:t>
            </a:r>
            <a:endParaRPr lang="zh-CN" altLang="en-US" sz="4400" kern="0" dirty="0">
              <a:solidFill>
                <a:schemeClr val="tx2"/>
              </a:solidFill>
              <a:latin typeface="+mj-lt"/>
              <a:ea typeface="+mj-ea"/>
              <a:cs typeface="+mj-cs"/>
            </a:endParaRPr>
          </a:p>
        </p:txBody>
      </p:sp>
      <p:sp>
        <p:nvSpPr>
          <p:cNvPr id="5" name="副标题 2"/>
          <p:cNvSpPr txBox="1"/>
          <p:nvPr/>
        </p:nvSpPr>
        <p:spPr>
          <a:xfrm>
            <a:off x="762000" y="3886200"/>
            <a:ext cx="7772400" cy="1200150"/>
          </a:xfrm>
          <a:prstGeom prst="rect">
            <a:avLst/>
          </a:prstGeom>
        </p:spPr>
        <p:txBody>
          <a:bodyPr/>
          <a:lstStyle/>
          <a:p>
            <a:pPr marL="342900" indent="-342900" algn="ctr" eaLnBrk="0" hangingPunct="0">
              <a:spcBef>
                <a:spcPct val="20000"/>
              </a:spcBef>
              <a:defRPr/>
            </a:pPr>
            <a:r>
              <a:rPr lang="zh-CN" altLang="en-US" sz="2800" b="1" kern="0">
                <a:latin typeface="楷体" panose="02010609060101010101" pitchFamily="49" charset="-122"/>
                <a:ea typeface="楷体" panose="02010609060101010101" pitchFamily="49" charset="-122"/>
              </a:rPr>
              <a:t>李苗</a:t>
            </a:r>
            <a:endParaRPr lang="en-US" altLang="zh-CN" sz="2800" b="1" kern="0">
              <a:latin typeface="楷体" panose="02010609060101010101" pitchFamily="49" charset="-122"/>
              <a:ea typeface="楷体" panose="02010609060101010101" pitchFamily="49" charset="-122"/>
            </a:endParaRPr>
          </a:p>
          <a:p>
            <a:pPr marL="342900" indent="-342900" algn="ctr" eaLnBrk="0" hangingPunct="0">
              <a:spcBef>
                <a:spcPct val="20000"/>
              </a:spcBef>
              <a:defRPr/>
            </a:pPr>
            <a:r>
              <a:rPr lang="en-US" altLang="zh-CN" sz="2800" b="1" kern="0">
                <a:latin typeface="Times New Roman" panose="02020603050405020304" pitchFamily="18" charset="0"/>
                <a:ea typeface="楷体" panose="02010609060101010101" pitchFamily="49" charset="-122"/>
                <a:cs typeface="Times New Roman" panose="02020603050405020304" pitchFamily="18" charset="0"/>
              </a:rPr>
              <a:t>limiao@sxu.edu.cn</a:t>
            </a:r>
            <a:endParaRPr lang="zh-CN" altLang="en-US" sz="2800" b="1" kern="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边际产量值</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251520" y="980728"/>
            <a:ext cx="8686800" cy="5316537"/>
          </a:xfrm>
          <a:prstGeom prst="rect">
            <a:avLst/>
          </a:prstGeom>
        </p:spPr>
        <p:txBody>
          <a:bodyPr vert="horz">
            <a:normAutofit/>
          </a:bodyPr>
          <a:lstStyle/>
          <a:p>
            <a:pPr marL="452755" marR="0" lvl="0" indent="-3429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Ø"/>
              <a:tabLst>
                <a:tab pos="1490345" algn="l"/>
              </a:tabLst>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问题：</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50000"/>
              </a:lnSpc>
              <a:spcBef>
                <a:spcPts val="325"/>
              </a:spcBef>
              <a:spcAft>
                <a:spcPts val="0"/>
              </a:spcAft>
              <a:buClr>
                <a:schemeClr val="accent1"/>
              </a:buClr>
              <a:buSzTx/>
              <a:buFont typeface="Verdana" panose="020B0604030504040204"/>
              <a:buChar char="◦"/>
              <a:tabLst>
                <a:tab pos="1490345" algn="l"/>
              </a:tabLst>
              <a:defRPr/>
            </a:pP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新</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雇一个工人的成本（工资</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是用美元来衡量的</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621665" lvl="1" indent="-228600">
              <a:lnSpc>
                <a:spcPct val="150000"/>
              </a:lnSpc>
              <a:spcBef>
                <a:spcPts val="325"/>
              </a:spcBef>
              <a:buClr>
                <a:schemeClr val="accent1"/>
              </a:buClr>
              <a:buFont typeface="Verdana" panose="020B0604030504040204"/>
              <a:buChar char="◦"/>
              <a:tabLst>
                <a:tab pos="1490345" algn="l"/>
              </a:tabLst>
            </a:pPr>
            <a:r>
              <a:rPr kumimoji="0" lang="zh-CN" altLang="en-US"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新</a:t>
            </a:r>
            <a:r>
              <a:rPr kumimoji="0" lang="zh-CN" sz="2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雇一</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个工人的收益</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MPL</a:t>
            </a:r>
            <a:r>
              <a:rPr lang="zh-CN" altLang="en-US" sz="2400" dirty="0" smtClean="0">
                <a:ea typeface="宋体" panose="02010600030101010101" pitchFamily="2" charset="-122"/>
              </a:rPr>
              <a:t>）</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是用产出单位来衡量的</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Ø"/>
              <a:tabLst>
                <a:tab pos="1490345" algn="l"/>
              </a:tabLst>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解决办法：把</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MPL</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转化为美元</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p"/>
              <a:tabLst>
                <a:tab pos="1490345" algn="l"/>
              </a:tabLst>
              <a:defRPr/>
            </a:pPr>
            <a:r>
              <a:rPr kumimoji="0" lang="zh-CN" sz="24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边际产量值：</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一种投入的边际产量乘以该产品的价格</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50000"/>
              </a:lnSpc>
              <a:spcBef>
                <a:spcPts val="400"/>
              </a:spcBef>
              <a:spcAft>
                <a:spcPts val="0"/>
              </a:spcAft>
              <a:buClr>
                <a:schemeClr val="accent1"/>
              </a:buClr>
              <a:buSzPct val="68000"/>
              <a:buFont typeface="Wingdings" panose="05000000000000000000" pitchFamily="2" charset="2"/>
              <a:buNone/>
              <a:tabLst>
                <a:tab pos="1490345" algn="l"/>
              </a:tabLst>
              <a:defRPr/>
            </a:pPr>
            <a:r>
              <a:rPr kumimoji="0" lang="zh-CN" sz="2400" b="0" i="1" u="none" strike="noStrike" kern="1200" cap="none" spc="0" normalizeH="0" baseline="0" noProof="0" dirty="0" smtClean="0">
                <a:ln>
                  <a:noFill/>
                </a:ln>
                <a:solidFill>
                  <a:schemeClr val="tx1"/>
                </a:solidFill>
                <a:effectLst/>
                <a:uLnTx/>
                <a:uFillTx/>
                <a:latin typeface="+mn-lt"/>
                <a:ea typeface="+mn-ea"/>
                <a:cs typeface="+mn-cs"/>
              </a:rPr>
              <a:t>	 VMPL</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劳动的边际产量值</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br>
              <a:rPr kumimoji="0" lang="zh-CN" sz="2400" b="0" i="0" u="none" strike="noStrike" kern="1200" cap="none" spc="0" normalizeH="0" baseline="0" noProof="0" dirty="0" smtClean="0">
                <a:ln>
                  <a:noFill/>
                </a:ln>
                <a:solidFill>
                  <a:schemeClr val="tx1"/>
                </a:solidFill>
                <a:effectLst/>
                <a:uLnTx/>
                <a:uFillTx/>
                <a:latin typeface="+mn-lt"/>
                <a:ea typeface="+mn-ea"/>
                <a:cs typeface="+mn-cs"/>
              </a:rPr>
            </a:br>
            <a:r>
              <a:rPr kumimoji="0" 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P</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x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MPL</a:t>
            </a:r>
            <a:endParaRPr kumimoji="0" lang="zh-CN" sz="24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diamond(in)">
                                      <p:cBhvr>
                                        <p:cTn id="13" dur="2000"/>
                                        <p:tgtEl>
                                          <p:spTgt spid="5">
                                            <p:txEl>
                                              <p:pRg st="4" end="4"/>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diamond(in)">
                                      <p:cBhvr>
                                        <p:cTn id="16"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587375" y="352425"/>
            <a:ext cx="8208963" cy="954088"/>
          </a:xfrm>
          <a:prstGeom prst="rect">
            <a:avLst/>
          </a:prstGeom>
        </p:spPr>
        <p:txBody>
          <a:bodyPr tIns="0" bIns="0" anchor="t"/>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a:t>
            </a:r>
            <a:r>
              <a:rPr kumimoji="0" lang="zh-CN"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r>
              <a:rPr kumimoji="0" lang="zh-CN"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r>
              <a:rPr kumimoji="0" lang="zh-CN" sz="24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1</a:t>
            </a:r>
            <a:r>
              <a:rPr kumimoji="0" lang="zh-CN"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r>
              <a:rPr kumimoji="0" lang="zh-CN" sz="20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br>
              <a:rPr kumimoji="0" lang="zh-CN" sz="20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br>
            <a:r>
              <a:rPr kumimoji="0" lang="zh-CN" sz="32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计算</a:t>
            </a:r>
            <a:r>
              <a:rPr kumimoji="0" lang="zh-CN" sz="32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mj-ea"/>
                <a:cs typeface="Arial" panose="020B0604020202020204" pitchFamily="34" charset="0"/>
              </a:rPr>
              <a:t>MPL </a:t>
            </a:r>
            <a:r>
              <a:rPr kumimoji="0" lang="zh-CN" sz="32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与</a:t>
            </a:r>
            <a:r>
              <a:rPr kumimoji="0" lang="zh-CN" sz="32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mj-ea"/>
                <a:cs typeface="Arial" panose="020B0604020202020204" pitchFamily="34" charset="0"/>
              </a:rPr>
              <a:t> VMPL</a:t>
            </a:r>
            <a:endParaRPr kumimoji="0" lang="zh-CN" sz="32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mj-lt"/>
              <a:ea typeface="+mj-ea"/>
              <a:cs typeface="Arial" panose="020B0604020202020204" pitchFamily="34" charset="0"/>
            </a:endParaRPr>
          </a:p>
        </p:txBody>
      </p:sp>
      <p:sp>
        <p:nvSpPr>
          <p:cNvPr id="4" name="Line 9"/>
          <p:cNvSpPr>
            <a:spLocks noChangeShapeType="1"/>
          </p:cNvSpPr>
          <p:nvPr/>
        </p:nvSpPr>
        <p:spPr bwMode="auto">
          <a:xfrm>
            <a:off x="596900" y="1254125"/>
            <a:ext cx="8207375" cy="0"/>
          </a:xfrm>
          <a:prstGeom prst="line">
            <a:avLst/>
          </a:prstGeom>
          <a:noFill/>
          <a:ln w="12700">
            <a:solidFill>
              <a:srgbClr val="C0C0C0"/>
            </a:solidFill>
            <a:round/>
          </a:ln>
        </p:spPr>
        <p:txBody>
          <a:bodyPr/>
          <a:lstStyle/>
          <a:p>
            <a:endParaRPr lang="zh-CN" altLang="en-US"/>
          </a:p>
        </p:txBody>
      </p:sp>
      <p:sp>
        <p:nvSpPr>
          <p:cNvPr id="5" name="Line 10"/>
          <p:cNvSpPr>
            <a:spLocks noChangeShapeType="1"/>
          </p:cNvSpPr>
          <p:nvPr/>
        </p:nvSpPr>
        <p:spPr bwMode="auto">
          <a:xfrm>
            <a:off x="593725" y="290513"/>
            <a:ext cx="8207375" cy="0"/>
          </a:xfrm>
          <a:prstGeom prst="line">
            <a:avLst/>
          </a:prstGeom>
          <a:noFill/>
          <a:ln w="12700">
            <a:solidFill>
              <a:srgbClr val="C0C0C0"/>
            </a:solidFill>
            <a:round/>
          </a:ln>
        </p:spPr>
        <p:txBody>
          <a:bodyPr/>
          <a:lstStyle/>
          <a:p>
            <a:endParaRPr lang="zh-CN" altLang="en-US"/>
          </a:p>
        </p:txBody>
      </p:sp>
      <p:sp>
        <p:nvSpPr>
          <p:cNvPr id="7" name="Rectangle 358"/>
          <p:cNvSpPr>
            <a:spLocks noChangeArrowheads="1"/>
          </p:cNvSpPr>
          <p:nvPr/>
        </p:nvSpPr>
        <p:spPr bwMode="auto">
          <a:xfrm>
            <a:off x="3121025" y="1568450"/>
            <a:ext cx="5624513" cy="4359275"/>
          </a:xfrm>
          <a:prstGeom prst="rect">
            <a:avLst/>
          </a:prstGeom>
          <a:solidFill>
            <a:schemeClr val="bg1"/>
          </a:solidFill>
          <a:ln w="9525">
            <a:noFill/>
            <a:miter lim="800000"/>
          </a:ln>
        </p:spPr>
        <p:txBody>
          <a:bodyPr wrap="none" anchor="ctr"/>
          <a:lstStyle/>
          <a:p>
            <a:endParaRPr lang="zh-CN">
              <a:ea typeface="宋体" panose="02010600030101010101" pitchFamily="2" charset="-122"/>
            </a:endParaRPr>
          </a:p>
        </p:txBody>
      </p:sp>
      <p:sp>
        <p:nvSpPr>
          <p:cNvPr id="8" name="Rectangle 5"/>
          <p:cNvSpPr>
            <a:spLocks noChangeArrowheads="1"/>
          </p:cNvSpPr>
          <p:nvPr/>
        </p:nvSpPr>
        <p:spPr bwMode="auto">
          <a:xfrm>
            <a:off x="323528" y="1340768"/>
            <a:ext cx="2460625" cy="5178425"/>
          </a:xfrm>
          <a:prstGeom prst="rect">
            <a:avLst/>
          </a:prstGeom>
          <a:noFill/>
          <a:ln w="9525">
            <a:noFill/>
            <a:miter lim="800000"/>
          </a:ln>
          <a:effectLst/>
        </p:spPr>
        <p:txBody>
          <a:bodyPr/>
          <a:lstStyle/>
          <a:p>
            <a:pPr>
              <a:lnSpc>
                <a:spcPct val="105000"/>
              </a:lnSpc>
              <a:spcBef>
                <a:spcPct val="35000"/>
              </a:spcBef>
              <a:buClr>
                <a:srgbClr val="669900"/>
              </a:buClr>
              <a:buSzPct val="120000"/>
              <a:buFont typeface="Wingdings" panose="05000000000000000000" pitchFamily="2" charset="2"/>
              <a:buNone/>
            </a:pPr>
            <a:r>
              <a:rPr lang="zh-CN" sz="2400" b="1" i="1" dirty="0"/>
              <a:t>P</a:t>
            </a:r>
            <a:r>
              <a:rPr lang="zh-CN" sz="2400" dirty="0"/>
              <a:t> = $5/</a:t>
            </a:r>
            <a:r>
              <a:rPr lang="zh-CN" sz="2400" dirty="0">
                <a:ea typeface="宋体" panose="02010600030101010101" pitchFamily="2" charset="-122"/>
              </a:rPr>
              <a:t>蒲式耳</a:t>
            </a:r>
            <a:endParaRPr lang="zh-CN" sz="2400" dirty="0"/>
          </a:p>
          <a:p>
            <a:pPr>
              <a:lnSpc>
                <a:spcPct val="105000"/>
              </a:lnSpc>
              <a:spcBef>
                <a:spcPct val="35000"/>
              </a:spcBef>
              <a:buClr>
                <a:srgbClr val="669900"/>
              </a:buClr>
              <a:buSzPct val="120000"/>
              <a:buFont typeface="Wingdings" panose="05000000000000000000" pitchFamily="2" charset="2"/>
              <a:buNone/>
            </a:pPr>
            <a:r>
              <a:rPr lang="zh-CN" sz="2400" dirty="0">
                <a:ea typeface="宋体" panose="02010600030101010101" pitchFamily="2" charset="-122"/>
              </a:rPr>
              <a:t>计算</a:t>
            </a:r>
            <a:r>
              <a:rPr lang="zh-CN" sz="2400" dirty="0"/>
              <a:t> </a:t>
            </a:r>
            <a:r>
              <a:rPr lang="zh-CN" sz="2400" b="1" i="1" dirty="0"/>
              <a:t>MPL</a:t>
            </a:r>
            <a:r>
              <a:rPr lang="zh-CN" sz="2400" dirty="0"/>
              <a:t> </a:t>
            </a:r>
            <a:r>
              <a:rPr lang="zh-CN" sz="2400" dirty="0">
                <a:ea typeface="宋体" panose="02010600030101010101" pitchFamily="2" charset="-122"/>
              </a:rPr>
              <a:t>与</a:t>
            </a:r>
            <a:r>
              <a:rPr lang="zh-CN" sz="2400" dirty="0"/>
              <a:t> </a:t>
            </a:r>
            <a:r>
              <a:rPr lang="zh-CN" sz="2400" b="1" i="1" dirty="0"/>
              <a:t>VMPL</a:t>
            </a:r>
            <a:r>
              <a:rPr lang="zh-CN" sz="2400" b="1" i="1" dirty="0">
                <a:ea typeface="宋体" panose="02010600030101010101" pitchFamily="2" charset="-122"/>
              </a:rPr>
              <a:t>，</a:t>
            </a:r>
            <a:r>
              <a:rPr lang="zh-CN" sz="2400" dirty="0">
                <a:ea typeface="宋体" panose="02010600030101010101" pitchFamily="2" charset="-122"/>
              </a:rPr>
              <a:t>并将它们填入表中</a:t>
            </a:r>
            <a:br>
              <a:rPr lang="zh-CN" sz="2400" dirty="0"/>
            </a:br>
            <a:r>
              <a:rPr lang="zh-CN" sz="2400" dirty="0"/>
              <a:t> </a:t>
            </a:r>
            <a:endParaRPr lang="zh-CN" sz="2400" dirty="0"/>
          </a:p>
          <a:p>
            <a:pPr>
              <a:lnSpc>
                <a:spcPct val="105000"/>
              </a:lnSpc>
              <a:spcBef>
                <a:spcPct val="35000"/>
              </a:spcBef>
              <a:buClr>
                <a:srgbClr val="669900"/>
              </a:buClr>
              <a:buSzPct val="120000"/>
              <a:buFont typeface="Wingdings" panose="05000000000000000000" pitchFamily="2" charset="2"/>
              <a:buNone/>
            </a:pPr>
            <a:r>
              <a:rPr lang="zh-CN" sz="2400" dirty="0">
                <a:ea typeface="宋体" panose="02010600030101010101" pitchFamily="2" charset="-122"/>
              </a:rPr>
              <a:t>然后作出VMPL曲线，将VMPL画在纵轴，L画在横轴</a:t>
            </a:r>
            <a:endParaRPr lang="zh-CN" sz="2400" dirty="0"/>
          </a:p>
        </p:txBody>
      </p:sp>
      <p:sp>
        <p:nvSpPr>
          <p:cNvPr id="9" name="Rectangle 34"/>
          <p:cNvSpPr>
            <a:spLocks noChangeArrowheads="1"/>
          </p:cNvSpPr>
          <p:nvPr/>
        </p:nvSpPr>
        <p:spPr bwMode="auto">
          <a:xfrm>
            <a:off x="4564063" y="5408613"/>
            <a:ext cx="1501775" cy="522287"/>
          </a:xfrm>
          <a:prstGeom prst="rect">
            <a:avLst/>
          </a:prstGeom>
          <a:noFill/>
          <a:ln w="9525">
            <a:noFill/>
            <a:miter lim="800000"/>
          </a:ln>
        </p:spPr>
        <p:txBody>
          <a:bodyPr rIns="274320" anchor="ct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3000</a:t>
            </a:r>
            <a:endParaRPr lang="en-US" altLang="zh-CN" sz="2500">
              <a:ea typeface="宋体" panose="02010600030101010101" pitchFamily="2" charset="-122"/>
            </a:endParaRPr>
          </a:p>
        </p:txBody>
      </p:sp>
      <p:sp>
        <p:nvSpPr>
          <p:cNvPr id="10" name="Rectangle 33"/>
          <p:cNvSpPr>
            <a:spLocks noChangeArrowheads="1"/>
          </p:cNvSpPr>
          <p:nvPr/>
        </p:nvSpPr>
        <p:spPr bwMode="auto">
          <a:xfrm>
            <a:off x="3119438" y="5408613"/>
            <a:ext cx="1444625" cy="522287"/>
          </a:xfrm>
          <a:prstGeom prst="rect">
            <a:avLst/>
          </a:prstGeom>
          <a:noFill/>
          <a:ln w="9525">
            <a:noFill/>
            <a:miter lim="800000"/>
          </a:ln>
        </p:spPr>
        <p:txBody>
          <a:bodyPr rIns="182880" anchor="ct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5</a:t>
            </a:r>
            <a:endParaRPr lang="en-US" altLang="zh-CN" sz="2500">
              <a:ea typeface="宋体" panose="02010600030101010101" pitchFamily="2" charset="-122"/>
            </a:endParaRPr>
          </a:p>
        </p:txBody>
      </p:sp>
      <p:sp>
        <p:nvSpPr>
          <p:cNvPr id="11" name="Rectangle 30"/>
          <p:cNvSpPr>
            <a:spLocks noChangeArrowheads="1"/>
          </p:cNvSpPr>
          <p:nvPr/>
        </p:nvSpPr>
        <p:spPr bwMode="auto">
          <a:xfrm>
            <a:off x="4564063" y="4889500"/>
            <a:ext cx="1501775" cy="519113"/>
          </a:xfrm>
          <a:prstGeom prst="rect">
            <a:avLst/>
          </a:prstGeom>
          <a:noFill/>
          <a:ln w="9525">
            <a:noFill/>
            <a:miter lim="800000"/>
          </a:ln>
        </p:spPr>
        <p:txBody>
          <a:bodyPr rIns="274320" anchor="ct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2800</a:t>
            </a:r>
            <a:endParaRPr lang="en-US" altLang="zh-CN" sz="2500">
              <a:ea typeface="宋体" panose="02010600030101010101" pitchFamily="2" charset="-122"/>
            </a:endParaRPr>
          </a:p>
        </p:txBody>
      </p:sp>
      <p:sp>
        <p:nvSpPr>
          <p:cNvPr id="12" name="Rectangle 29"/>
          <p:cNvSpPr>
            <a:spLocks noChangeArrowheads="1"/>
          </p:cNvSpPr>
          <p:nvPr/>
        </p:nvSpPr>
        <p:spPr bwMode="auto">
          <a:xfrm>
            <a:off x="3119438" y="4889500"/>
            <a:ext cx="1444625" cy="519113"/>
          </a:xfrm>
          <a:prstGeom prst="rect">
            <a:avLst/>
          </a:prstGeom>
          <a:noFill/>
          <a:ln w="9525">
            <a:noFill/>
            <a:miter lim="800000"/>
          </a:ln>
        </p:spPr>
        <p:txBody>
          <a:bodyPr rIns="182880" anchor="ct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4</a:t>
            </a:r>
            <a:endParaRPr lang="en-US" altLang="zh-CN" sz="2500">
              <a:ea typeface="宋体" panose="02010600030101010101" pitchFamily="2" charset="-122"/>
            </a:endParaRPr>
          </a:p>
        </p:txBody>
      </p:sp>
      <p:sp>
        <p:nvSpPr>
          <p:cNvPr id="13" name="Rectangle 26"/>
          <p:cNvSpPr>
            <a:spLocks noChangeArrowheads="1"/>
          </p:cNvSpPr>
          <p:nvPr/>
        </p:nvSpPr>
        <p:spPr bwMode="auto">
          <a:xfrm>
            <a:off x="4564063" y="4365625"/>
            <a:ext cx="1501775" cy="523875"/>
          </a:xfrm>
          <a:prstGeom prst="rect">
            <a:avLst/>
          </a:prstGeom>
          <a:noFill/>
          <a:ln w="9525">
            <a:noFill/>
            <a:miter lim="800000"/>
          </a:ln>
        </p:spPr>
        <p:txBody>
          <a:bodyPr rIns="274320" anchor="ct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2400</a:t>
            </a:r>
            <a:endParaRPr lang="en-US" altLang="zh-CN" sz="2500">
              <a:ea typeface="宋体" panose="02010600030101010101" pitchFamily="2" charset="-122"/>
            </a:endParaRPr>
          </a:p>
        </p:txBody>
      </p:sp>
      <p:sp>
        <p:nvSpPr>
          <p:cNvPr id="14" name="Rectangle 25"/>
          <p:cNvSpPr>
            <a:spLocks noChangeArrowheads="1"/>
          </p:cNvSpPr>
          <p:nvPr/>
        </p:nvSpPr>
        <p:spPr bwMode="auto">
          <a:xfrm>
            <a:off x="3119438" y="4365625"/>
            <a:ext cx="1444625" cy="523875"/>
          </a:xfrm>
          <a:prstGeom prst="rect">
            <a:avLst/>
          </a:prstGeom>
          <a:noFill/>
          <a:ln w="9525">
            <a:noFill/>
            <a:miter lim="800000"/>
          </a:ln>
        </p:spPr>
        <p:txBody>
          <a:bodyPr rIns="182880" anchor="ct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3</a:t>
            </a:r>
            <a:endParaRPr lang="en-US" altLang="zh-CN" sz="2500">
              <a:ea typeface="宋体" panose="02010600030101010101" pitchFamily="2" charset="-122"/>
            </a:endParaRPr>
          </a:p>
        </p:txBody>
      </p:sp>
      <p:sp>
        <p:nvSpPr>
          <p:cNvPr id="15" name="Rectangle 22"/>
          <p:cNvSpPr>
            <a:spLocks noChangeArrowheads="1"/>
          </p:cNvSpPr>
          <p:nvPr/>
        </p:nvSpPr>
        <p:spPr bwMode="auto">
          <a:xfrm>
            <a:off x="4564063" y="3843338"/>
            <a:ext cx="1501775" cy="522287"/>
          </a:xfrm>
          <a:prstGeom prst="rect">
            <a:avLst/>
          </a:prstGeom>
          <a:noFill/>
          <a:ln w="9525">
            <a:noFill/>
            <a:miter lim="800000"/>
          </a:ln>
        </p:spPr>
        <p:txBody>
          <a:bodyPr rIns="274320" anchor="ct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1800</a:t>
            </a:r>
            <a:endParaRPr lang="en-US" altLang="zh-CN" sz="2500">
              <a:ea typeface="宋体" panose="02010600030101010101" pitchFamily="2" charset="-122"/>
            </a:endParaRPr>
          </a:p>
        </p:txBody>
      </p:sp>
      <p:sp>
        <p:nvSpPr>
          <p:cNvPr id="16" name="Rectangle 21"/>
          <p:cNvSpPr>
            <a:spLocks noChangeArrowheads="1"/>
          </p:cNvSpPr>
          <p:nvPr/>
        </p:nvSpPr>
        <p:spPr bwMode="auto">
          <a:xfrm>
            <a:off x="3119438" y="3843338"/>
            <a:ext cx="1444625" cy="522287"/>
          </a:xfrm>
          <a:prstGeom prst="rect">
            <a:avLst/>
          </a:prstGeom>
          <a:noFill/>
          <a:ln w="9525">
            <a:noFill/>
            <a:miter lim="800000"/>
          </a:ln>
        </p:spPr>
        <p:txBody>
          <a:bodyPr rIns="182880" anchor="ct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2</a:t>
            </a:r>
            <a:endParaRPr lang="en-US" altLang="zh-CN" sz="2500">
              <a:ea typeface="宋体" panose="02010600030101010101" pitchFamily="2" charset="-122"/>
            </a:endParaRPr>
          </a:p>
        </p:txBody>
      </p:sp>
      <p:sp>
        <p:nvSpPr>
          <p:cNvPr id="17" name="Rectangle 18"/>
          <p:cNvSpPr>
            <a:spLocks noChangeArrowheads="1"/>
          </p:cNvSpPr>
          <p:nvPr/>
        </p:nvSpPr>
        <p:spPr bwMode="auto">
          <a:xfrm>
            <a:off x="4564063" y="3322638"/>
            <a:ext cx="1501775" cy="520700"/>
          </a:xfrm>
          <a:prstGeom prst="rect">
            <a:avLst/>
          </a:prstGeom>
          <a:noFill/>
          <a:ln w="9525">
            <a:noFill/>
            <a:miter lim="800000"/>
          </a:ln>
        </p:spPr>
        <p:txBody>
          <a:bodyPr rIns="274320" anchor="ct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1000</a:t>
            </a:r>
            <a:endParaRPr lang="en-US" altLang="zh-CN" sz="2500">
              <a:ea typeface="宋体" panose="02010600030101010101" pitchFamily="2" charset="-122"/>
            </a:endParaRPr>
          </a:p>
        </p:txBody>
      </p:sp>
      <p:sp>
        <p:nvSpPr>
          <p:cNvPr id="18" name="Rectangle 17"/>
          <p:cNvSpPr>
            <a:spLocks noChangeArrowheads="1"/>
          </p:cNvSpPr>
          <p:nvPr/>
        </p:nvSpPr>
        <p:spPr bwMode="auto">
          <a:xfrm>
            <a:off x="3119438" y="3322638"/>
            <a:ext cx="1444625" cy="520700"/>
          </a:xfrm>
          <a:prstGeom prst="rect">
            <a:avLst/>
          </a:prstGeom>
          <a:noFill/>
          <a:ln w="9525">
            <a:noFill/>
            <a:miter lim="800000"/>
          </a:ln>
        </p:spPr>
        <p:txBody>
          <a:bodyPr rIns="182880" anchor="ct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1</a:t>
            </a:r>
            <a:endParaRPr lang="en-US" altLang="zh-CN" sz="2500">
              <a:ea typeface="宋体" panose="02010600030101010101" pitchFamily="2" charset="-122"/>
            </a:endParaRPr>
          </a:p>
        </p:txBody>
      </p:sp>
      <p:sp>
        <p:nvSpPr>
          <p:cNvPr id="19" name="Rectangle 16"/>
          <p:cNvSpPr>
            <a:spLocks noChangeArrowheads="1"/>
          </p:cNvSpPr>
          <p:nvPr/>
        </p:nvSpPr>
        <p:spPr bwMode="auto">
          <a:xfrm>
            <a:off x="7305675" y="2801938"/>
            <a:ext cx="1446213" cy="52070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sz="2500">
              <a:ea typeface="宋体" panose="02010600030101010101" pitchFamily="2" charset="-122"/>
            </a:endParaRPr>
          </a:p>
        </p:txBody>
      </p:sp>
      <p:sp>
        <p:nvSpPr>
          <p:cNvPr id="20" name="Rectangle 15"/>
          <p:cNvSpPr>
            <a:spLocks noChangeArrowheads="1"/>
          </p:cNvSpPr>
          <p:nvPr/>
        </p:nvSpPr>
        <p:spPr bwMode="auto">
          <a:xfrm>
            <a:off x="6065838" y="2801938"/>
            <a:ext cx="1239837" cy="52070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sz="2500">
              <a:ea typeface="宋体" panose="02010600030101010101" pitchFamily="2" charset="-122"/>
            </a:endParaRPr>
          </a:p>
        </p:txBody>
      </p:sp>
      <p:sp>
        <p:nvSpPr>
          <p:cNvPr id="21" name="Rectangle 14"/>
          <p:cNvSpPr>
            <a:spLocks noChangeArrowheads="1"/>
          </p:cNvSpPr>
          <p:nvPr/>
        </p:nvSpPr>
        <p:spPr bwMode="auto">
          <a:xfrm>
            <a:off x="4564063" y="2801938"/>
            <a:ext cx="1501775" cy="520700"/>
          </a:xfrm>
          <a:prstGeom prst="rect">
            <a:avLst/>
          </a:prstGeom>
          <a:noFill/>
          <a:ln w="9525">
            <a:noFill/>
            <a:miter lim="800000"/>
          </a:ln>
        </p:spPr>
        <p:txBody>
          <a:bodyPr rIns="274320" anchor="ct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0</a:t>
            </a:r>
            <a:endParaRPr lang="en-US" altLang="zh-CN" sz="2500">
              <a:ea typeface="宋体" panose="02010600030101010101" pitchFamily="2" charset="-122"/>
            </a:endParaRPr>
          </a:p>
        </p:txBody>
      </p:sp>
      <p:sp>
        <p:nvSpPr>
          <p:cNvPr id="22" name="Rectangle 13"/>
          <p:cNvSpPr>
            <a:spLocks noChangeArrowheads="1"/>
          </p:cNvSpPr>
          <p:nvPr/>
        </p:nvSpPr>
        <p:spPr bwMode="auto">
          <a:xfrm>
            <a:off x="3119438" y="2801938"/>
            <a:ext cx="1444625" cy="520700"/>
          </a:xfrm>
          <a:prstGeom prst="rect">
            <a:avLst/>
          </a:prstGeom>
          <a:noFill/>
          <a:ln w="9525">
            <a:noFill/>
            <a:miter lim="800000"/>
          </a:ln>
        </p:spPr>
        <p:txBody>
          <a:bodyPr rIns="182880" anchor="ct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0</a:t>
            </a:r>
            <a:endParaRPr lang="en-US" altLang="zh-CN" sz="2500">
              <a:ea typeface="宋体" panose="02010600030101010101" pitchFamily="2" charset="-122"/>
            </a:endParaRPr>
          </a:p>
        </p:txBody>
      </p:sp>
      <p:sp>
        <p:nvSpPr>
          <p:cNvPr id="23" name="Rectangle 12"/>
          <p:cNvSpPr>
            <a:spLocks noChangeArrowheads="1"/>
          </p:cNvSpPr>
          <p:nvPr/>
        </p:nvSpPr>
        <p:spPr bwMode="auto">
          <a:xfrm>
            <a:off x="7305675" y="1560513"/>
            <a:ext cx="1446213" cy="1241425"/>
          </a:xfrm>
          <a:prstGeom prst="rect">
            <a:avLst/>
          </a:prstGeom>
          <a:noFill/>
          <a:ln w="9525">
            <a:noFill/>
            <a:miter lim="800000"/>
          </a:ln>
        </p:spPr>
        <p:txBody>
          <a:bodyPr anchor="ctr"/>
          <a:lstStyle/>
          <a:p>
            <a:pPr algn="ctr">
              <a:lnSpc>
                <a:spcPct val="105000"/>
              </a:lnSpc>
              <a:buClr>
                <a:srgbClr val="00B85C"/>
              </a:buClr>
              <a:buSzPct val="120000"/>
              <a:buFont typeface="Wingdings" panose="05000000000000000000" pitchFamily="2" charset="2"/>
              <a:buNone/>
            </a:pPr>
            <a:r>
              <a:rPr lang="en-US" altLang="zh-CN" sz="2500" i="1">
                <a:ea typeface="宋体" panose="02010600030101010101" pitchFamily="2" charset="-122"/>
              </a:rPr>
              <a:t>VMPL</a:t>
            </a:r>
            <a:endParaRPr lang="en-US" altLang="zh-CN" sz="2500" i="1">
              <a:ea typeface="宋体" panose="02010600030101010101" pitchFamily="2" charset="-122"/>
            </a:endParaRPr>
          </a:p>
        </p:txBody>
      </p:sp>
      <p:sp>
        <p:nvSpPr>
          <p:cNvPr id="24" name="Rectangle 11"/>
          <p:cNvSpPr>
            <a:spLocks noChangeArrowheads="1"/>
          </p:cNvSpPr>
          <p:nvPr/>
        </p:nvSpPr>
        <p:spPr bwMode="auto">
          <a:xfrm>
            <a:off x="6065838" y="1560513"/>
            <a:ext cx="1239837" cy="1241425"/>
          </a:xfrm>
          <a:prstGeom prst="rect">
            <a:avLst/>
          </a:prstGeom>
          <a:noFill/>
          <a:ln w="9525">
            <a:noFill/>
            <a:miter lim="800000"/>
          </a:ln>
        </p:spPr>
        <p:txBody>
          <a:bodyPr anchor="ctr"/>
          <a:lstStyle/>
          <a:p>
            <a:pPr algn="ctr">
              <a:lnSpc>
                <a:spcPct val="105000"/>
              </a:lnSpc>
              <a:buClr>
                <a:srgbClr val="00B85C"/>
              </a:buClr>
              <a:buSzPct val="120000"/>
              <a:buFont typeface="Wingdings" panose="05000000000000000000" pitchFamily="2" charset="2"/>
              <a:buNone/>
            </a:pPr>
            <a:r>
              <a:rPr lang="en-US" altLang="zh-CN" sz="2500" i="1">
                <a:ea typeface="宋体" panose="02010600030101010101" pitchFamily="2" charset="-122"/>
              </a:rPr>
              <a:t>MPL</a:t>
            </a:r>
            <a:endParaRPr lang="en-US" altLang="zh-CN" sz="2500">
              <a:ea typeface="宋体" panose="02010600030101010101" pitchFamily="2" charset="-122"/>
            </a:endParaRPr>
          </a:p>
        </p:txBody>
      </p:sp>
      <p:sp>
        <p:nvSpPr>
          <p:cNvPr id="25" name="Rectangle 10"/>
          <p:cNvSpPr>
            <a:spLocks noChangeArrowheads="1"/>
          </p:cNvSpPr>
          <p:nvPr/>
        </p:nvSpPr>
        <p:spPr bwMode="auto">
          <a:xfrm>
            <a:off x="4564063" y="1560513"/>
            <a:ext cx="1501775" cy="1241425"/>
          </a:xfrm>
          <a:prstGeom prst="rect">
            <a:avLst/>
          </a:prstGeom>
          <a:noFill/>
          <a:ln w="9525">
            <a:noFill/>
            <a:miter lim="800000"/>
          </a:ln>
        </p:spPr>
        <p:txBody>
          <a:bodyPr bIns="91440" anchor="ctr"/>
          <a:lstStyle/>
          <a:p>
            <a:pPr algn="ctr">
              <a:lnSpc>
                <a:spcPct val="95000"/>
              </a:lnSpc>
              <a:spcBef>
                <a:spcPct val="5000"/>
              </a:spcBef>
              <a:buClr>
                <a:srgbClr val="00B85C"/>
              </a:buClr>
              <a:buSzPct val="120000"/>
              <a:buFont typeface="Wingdings" panose="05000000000000000000" pitchFamily="2" charset="2"/>
              <a:buNone/>
            </a:pPr>
            <a:r>
              <a:rPr lang="en-US" altLang="zh-CN" sz="2500" b="1" i="1">
                <a:ea typeface="宋体" panose="02010600030101010101" pitchFamily="2" charset="-122"/>
              </a:rPr>
              <a:t>Q</a:t>
            </a:r>
            <a:r>
              <a:rPr lang="en-US" altLang="zh-CN" sz="2500">
                <a:ea typeface="宋体" panose="02010600030101010101" pitchFamily="2" charset="-122"/>
              </a:rPr>
              <a:t> </a:t>
            </a:r>
            <a:endParaRPr lang="en-US" altLang="zh-CN" sz="2500">
              <a:ea typeface="宋体" panose="02010600030101010101" pitchFamily="2" charset="-122"/>
            </a:endParaRPr>
          </a:p>
          <a:p>
            <a:pPr>
              <a:lnSpc>
                <a:spcPct val="95000"/>
              </a:lnSpc>
              <a:spcBef>
                <a:spcPct val="5000"/>
              </a:spcBef>
              <a:buClr>
                <a:srgbClr val="00B85C"/>
              </a:buClr>
              <a:buSzPct val="120000"/>
              <a:buFont typeface="Wingdings" panose="05000000000000000000" pitchFamily="2" charset="2"/>
              <a:buNone/>
            </a:pPr>
            <a:r>
              <a:rPr lang="zh-CN" sz="2500">
                <a:ea typeface="宋体" panose="02010600030101010101" pitchFamily="2" charset="-122"/>
              </a:rPr>
              <a:t>（小麦/蒲式耳）</a:t>
            </a:r>
            <a:endParaRPr lang="zh-CN" altLang="en-US" sz="2500">
              <a:ea typeface="宋体" panose="02010600030101010101" pitchFamily="2" charset="-122"/>
            </a:endParaRPr>
          </a:p>
        </p:txBody>
      </p:sp>
      <p:sp>
        <p:nvSpPr>
          <p:cNvPr id="26" name="Rectangle 9"/>
          <p:cNvSpPr>
            <a:spLocks noChangeArrowheads="1"/>
          </p:cNvSpPr>
          <p:nvPr/>
        </p:nvSpPr>
        <p:spPr bwMode="auto">
          <a:xfrm>
            <a:off x="3119438" y="1560513"/>
            <a:ext cx="1444625" cy="1241425"/>
          </a:xfrm>
          <a:prstGeom prst="rect">
            <a:avLst/>
          </a:prstGeom>
          <a:noFill/>
          <a:ln w="9525">
            <a:noFill/>
            <a:miter lim="800000"/>
          </a:ln>
        </p:spPr>
        <p:txBody>
          <a:bodyPr bIns="91440" anchor="ctr"/>
          <a:lstStyle/>
          <a:p>
            <a:pPr algn="ctr">
              <a:lnSpc>
                <a:spcPct val="95000"/>
              </a:lnSpc>
              <a:spcBef>
                <a:spcPct val="5000"/>
              </a:spcBef>
              <a:buClr>
                <a:srgbClr val="00B85C"/>
              </a:buClr>
              <a:buSzPct val="120000"/>
              <a:buFont typeface="Wingdings" panose="05000000000000000000" pitchFamily="2" charset="2"/>
              <a:buNone/>
            </a:pPr>
            <a:r>
              <a:rPr lang="en-US" altLang="zh-CN" sz="2500" b="1" i="1">
                <a:ea typeface="宋体" panose="02010600030101010101" pitchFamily="2" charset="-122"/>
              </a:rPr>
              <a:t>L</a:t>
            </a:r>
            <a:r>
              <a:rPr lang="en-US" altLang="zh-CN" sz="2500">
                <a:ea typeface="宋体" panose="02010600030101010101" pitchFamily="2" charset="-122"/>
              </a:rPr>
              <a:t> </a:t>
            </a:r>
            <a:endParaRPr lang="en-US" altLang="zh-CN" sz="2500">
              <a:ea typeface="宋体" panose="02010600030101010101" pitchFamily="2" charset="-122"/>
            </a:endParaRPr>
          </a:p>
          <a:p>
            <a:pPr>
              <a:lnSpc>
                <a:spcPct val="95000"/>
              </a:lnSpc>
              <a:spcBef>
                <a:spcPct val="5000"/>
              </a:spcBef>
              <a:buClr>
                <a:srgbClr val="00B85C"/>
              </a:buClr>
              <a:buSzPct val="120000"/>
              <a:buFont typeface="Wingdings" panose="05000000000000000000" pitchFamily="2" charset="2"/>
              <a:buNone/>
            </a:pPr>
            <a:r>
              <a:rPr lang="zh-CN" sz="2500">
                <a:ea typeface="宋体" panose="02010600030101010101" pitchFamily="2" charset="-122"/>
              </a:rPr>
              <a:t>（工人的数量）</a:t>
            </a:r>
            <a:endParaRPr lang="zh-CN" altLang="en-US" sz="2500">
              <a:ea typeface="宋体" panose="02010600030101010101" pitchFamily="2" charset="-122"/>
            </a:endParaRPr>
          </a:p>
        </p:txBody>
      </p:sp>
      <p:sp>
        <p:nvSpPr>
          <p:cNvPr id="27" name="Line 37"/>
          <p:cNvSpPr>
            <a:spLocks noChangeShapeType="1"/>
          </p:cNvSpPr>
          <p:nvPr/>
        </p:nvSpPr>
        <p:spPr bwMode="auto">
          <a:xfrm>
            <a:off x="3119438" y="1560513"/>
            <a:ext cx="5632450" cy="0"/>
          </a:xfrm>
          <a:prstGeom prst="line">
            <a:avLst/>
          </a:prstGeom>
          <a:noFill/>
          <a:ln w="12700" cap="sq">
            <a:solidFill>
              <a:schemeClr val="tx1"/>
            </a:solidFill>
            <a:round/>
          </a:ln>
        </p:spPr>
        <p:txBody>
          <a:bodyPr rIns="182880" anchor="ctr"/>
          <a:lstStyle/>
          <a:p>
            <a:endParaRPr lang="zh-CN" altLang="en-US"/>
          </a:p>
        </p:txBody>
      </p:sp>
      <p:sp>
        <p:nvSpPr>
          <p:cNvPr id="28" name="Line 38"/>
          <p:cNvSpPr>
            <a:spLocks noChangeShapeType="1"/>
          </p:cNvSpPr>
          <p:nvPr/>
        </p:nvSpPr>
        <p:spPr bwMode="auto">
          <a:xfrm>
            <a:off x="3119438" y="2801938"/>
            <a:ext cx="5632450" cy="0"/>
          </a:xfrm>
          <a:prstGeom prst="line">
            <a:avLst/>
          </a:prstGeom>
          <a:noFill/>
          <a:ln w="12700">
            <a:solidFill>
              <a:schemeClr val="tx1"/>
            </a:solidFill>
            <a:round/>
          </a:ln>
        </p:spPr>
        <p:txBody>
          <a:bodyPr rIns="182880" anchor="ctr"/>
          <a:lstStyle/>
          <a:p>
            <a:endParaRPr lang="zh-CN" altLang="en-US"/>
          </a:p>
        </p:txBody>
      </p:sp>
      <p:sp>
        <p:nvSpPr>
          <p:cNvPr id="29" name="Line 39"/>
          <p:cNvSpPr>
            <a:spLocks noChangeShapeType="1"/>
          </p:cNvSpPr>
          <p:nvPr/>
        </p:nvSpPr>
        <p:spPr bwMode="auto">
          <a:xfrm>
            <a:off x="3119438" y="3322638"/>
            <a:ext cx="5632450" cy="0"/>
          </a:xfrm>
          <a:prstGeom prst="line">
            <a:avLst/>
          </a:prstGeom>
          <a:noFill/>
          <a:ln w="12700">
            <a:solidFill>
              <a:schemeClr val="tx1"/>
            </a:solidFill>
            <a:round/>
          </a:ln>
        </p:spPr>
        <p:txBody>
          <a:bodyPr rIns="182880" anchor="ctr"/>
          <a:lstStyle/>
          <a:p>
            <a:endParaRPr lang="zh-CN" altLang="en-US"/>
          </a:p>
        </p:txBody>
      </p:sp>
      <p:sp>
        <p:nvSpPr>
          <p:cNvPr id="30" name="Line 40"/>
          <p:cNvSpPr>
            <a:spLocks noChangeShapeType="1"/>
          </p:cNvSpPr>
          <p:nvPr/>
        </p:nvSpPr>
        <p:spPr bwMode="auto">
          <a:xfrm>
            <a:off x="3119438" y="3843338"/>
            <a:ext cx="5632450" cy="0"/>
          </a:xfrm>
          <a:prstGeom prst="line">
            <a:avLst/>
          </a:prstGeom>
          <a:noFill/>
          <a:ln w="12700">
            <a:solidFill>
              <a:schemeClr val="tx1"/>
            </a:solidFill>
            <a:round/>
          </a:ln>
        </p:spPr>
        <p:txBody>
          <a:bodyPr rIns="182880" anchor="ctr"/>
          <a:lstStyle/>
          <a:p>
            <a:endParaRPr lang="zh-CN" altLang="en-US"/>
          </a:p>
        </p:txBody>
      </p:sp>
      <p:sp>
        <p:nvSpPr>
          <p:cNvPr id="31" name="Line 41"/>
          <p:cNvSpPr>
            <a:spLocks noChangeShapeType="1"/>
          </p:cNvSpPr>
          <p:nvPr/>
        </p:nvSpPr>
        <p:spPr bwMode="auto">
          <a:xfrm>
            <a:off x="3119438" y="4365625"/>
            <a:ext cx="5632450" cy="0"/>
          </a:xfrm>
          <a:prstGeom prst="line">
            <a:avLst/>
          </a:prstGeom>
          <a:noFill/>
          <a:ln w="12700">
            <a:solidFill>
              <a:schemeClr val="tx1"/>
            </a:solidFill>
            <a:round/>
          </a:ln>
        </p:spPr>
        <p:txBody>
          <a:bodyPr rIns="182880" anchor="ctr"/>
          <a:lstStyle/>
          <a:p>
            <a:endParaRPr lang="zh-CN" altLang="en-US"/>
          </a:p>
        </p:txBody>
      </p:sp>
      <p:sp>
        <p:nvSpPr>
          <p:cNvPr id="32" name="Line 42"/>
          <p:cNvSpPr>
            <a:spLocks noChangeShapeType="1"/>
          </p:cNvSpPr>
          <p:nvPr/>
        </p:nvSpPr>
        <p:spPr bwMode="auto">
          <a:xfrm>
            <a:off x="3119438" y="4889500"/>
            <a:ext cx="5632450" cy="0"/>
          </a:xfrm>
          <a:prstGeom prst="line">
            <a:avLst/>
          </a:prstGeom>
          <a:noFill/>
          <a:ln w="12700">
            <a:solidFill>
              <a:schemeClr val="tx1"/>
            </a:solidFill>
            <a:round/>
          </a:ln>
        </p:spPr>
        <p:txBody>
          <a:bodyPr rIns="182880" anchor="ctr"/>
          <a:lstStyle/>
          <a:p>
            <a:endParaRPr lang="zh-CN" altLang="en-US"/>
          </a:p>
        </p:txBody>
      </p:sp>
      <p:sp>
        <p:nvSpPr>
          <p:cNvPr id="33" name="Line 43"/>
          <p:cNvSpPr>
            <a:spLocks noChangeShapeType="1"/>
          </p:cNvSpPr>
          <p:nvPr/>
        </p:nvSpPr>
        <p:spPr bwMode="auto">
          <a:xfrm>
            <a:off x="3119438" y="5408613"/>
            <a:ext cx="5632450" cy="0"/>
          </a:xfrm>
          <a:prstGeom prst="line">
            <a:avLst/>
          </a:prstGeom>
          <a:noFill/>
          <a:ln w="12700">
            <a:solidFill>
              <a:schemeClr val="tx1"/>
            </a:solidFill>
            <a:round/>
          </a:ln>
        </p:spPr>
        <p:txBody>
          <a:bodyPr rIns="182880" anchor="ctr"/>
          <a:lstStyle/>
          <a:p>
            <a:endParaRPr lang="zh-CN" altLang="en-US"/>
          </a:p>
        </p:txBody>
      </p:sp>
      <p:sp>
        <p:nvSpPr>
          <p:cNvPr id="34" name="Line 44"/>
          <p:cNvSpPr>
            <a:spLocks noChangeShapeType="1"/>
          </p:cNvSpPr>
          <p:nvPr/>
        </p:nvSpPr>
        <p:spPr bwMode="auto">
          <a:xfrm>
            <a:off x="3119438" y="5930900"/>
            <a:ext cx="5632450" cy="0"/>
          </a:xfrm>
          <a:prstGeom prst="line">
            <a:avLst/>
          </a:prstGeom>
          <a:noFill/>
          <a:ln w="12700" cap="sq">
            <a:solidFill>
              <a:schemeClr val="tx1"/>
            </a:solidFill>
            <a:round/>
          </a:ln>
        </p:spPr>
        <p:txBody>
          <a:bodyPr rIns="182880" anchor="ctr"/>
          <a:lstStyle/>
          <a:p>
            <a:endParaRPr lang="zh-CN" altLang="en-US"/>
          </a:p>
        </p:txBody>
      </p:sp>
      <p:sp>
        <p:nvSpPr>
          <p:cNvPr id="35" name="Line 45"/>
          <p:cNvSpPr>
            <a:spLocks noChangeShapeType="1"/>
          </p:cNvSpPr>
          <p:nvPr/>
        </p:nvSpPr>
        <p:spPr bwMode="auto">
          <a:xfrm>
            <a:off x="3119438" y="1560513"/>
            <a:ext cx="0" cy="4370387"/>
          </a:xfrm>
          <a:prstGeom prst="line">
            <a:avLst/>
          </a:prstGeom>
          <a:noFill/>
          <a:ln w="12700" cap="sq">
            <a:solidFill>
              <a:schemeClr val="tx1"/>
            </a:solidFill>
            <a:round/>
          </a:ln>
        </p:spPr>
        <p:txBody>
          <a:bodyPr rIns="182880" anchor="ctr"/>
          <a:lstStyle/>
          <a:p>
            <a:endParaRPr lang="zh-CN" altLang="en-US"/>
          </a:p>
        </p:txBody>
      </p:sp>
      <p:sp>
        <p:nvSpPr>
          <p:cNvPr id="36" name="Line 46"/>
          <p:cNvSpPr>
            <a:spLocks noChangeShapeType="1"/>
          </p:cNvSpPr>
          <p:nvPr/>
        </p:nvSpPr>
        <p:spPr bwMode="auto">
          <a:xfrm>
            <a:off x="4564063" y="1560513"/>
            <a:ext cx="0" cy="4370387"/>
          </a:xfrm>
          <a:prstGeom prst="line">
            <a:avLst/>
          </a:prstGeom>
          <a:noFill/>
          <a:ln w="12700">
            <a:solidFill>
              <a:schemeClr val="tx1"/>
            </a:solidFill>
            <a:round/>
          </a:ln>
        </p:spPr>
        <p:txBody>
          <a:bodyPr rIns="182880" anchor="ctr"/>
          <a:lstStyle/>
          <a:p>
            <a:endParaRPr lang="zh-CN" altLang="en-US"/>
          </a:p>
        </p:txBody>
      </p:sp>
      <p:sp>
        <p:nvSpPr>
          <p:cNvPr id="37" name="Line 47"/>
          <p:cNvSpPr>
            <a:spLocks noChangeShapeType="1"/>
          </p:cNvSpPr>
          <p:nvPr/>
        </p:nvSpPr>
        <p:spPr bwMode="auto">
          <a:xfrm>
            <a:off x="6065838" y="1560513"/>
            <a:ext cx="0" cy="4370387"/>
          </a:xfrm>
          <a:prstGeom prst="line">
            <a:avLst/>
          </a:prstGeom>
          <a:noFill/>
          <a:ln w="12700">
            <a:solidFill>
              <a:schemeClr val="tx1"/>
            </a:solidFill>
            <a:round/>
          </a:ln>
        </p:spPr>
        <p:txBody>
          <a:bodyPr rIns="182880" anchor="ctr"/>
          <a:lstStyle/>
          <a:p>
            <a:endParaRPr lang="zh-CN" altLang="en-US"/>
          </a:p>
        </p:txBody>
      </p:sp>
      <p:sp>
        <p:nvSpPr>
          <p:cNvPr id="38" name="Line 48"/>
          <p:cNvSpPr>
            <a:spLocks noChangeShapeType="1"/>
          </p:cNvSpPr>
          <p:nvPr/>
        </p:nvSpPr>
        <p:spPr bwMode="auto">
          <a:xfrm>
            <a:off x="7305675" y="1560513"/>
            <a:ext cx="0" cy="4370387"/>
          </a:xfrm>
          <a:prstGeom prst="line">
            <a:avLst/>
          </a:prstGeom>
          <a:noFill/>
          <a:ln w="12700">
            <a:solidFill>
              <a:schemeClr val="tx1"/>
            </a:solidFill>
            <a:round/>
          </a:ln>
        </p:spPr>
        <p:txBody>
          <a:bodyPr rIns="182880" anchor="ctr"/>
          <a:lstStyle/>
          <a:p>
            <a:endParaRPr lang="zh-CN" altLang="en-US"/>
          </a:p>
        </p:txBody>
      </p:sp>
      <p:sp>
        <p:nvSpPr>
          <p:cNvPr id="39" name="Line 49"/>
          <p:cNvSpPr>
            <a:spLocks noChangeShapeType="1"/>
          </p:cNvSpPr>
          <p:nvPr/>
        </p:nvSpPr>
        <p:spPr bwMode="auto">
          <a:xfrm>
            <a:off x="8751888" y="1560513"/>
            <a:ext cx="0" cy="4370387"/>
          </a:xfrm>
          <a:prstGeom prst="line">
            <a:avLst/>
          </a:prstGeom>
          <a:noFill/>
          <a:ln w="12700" cap="sq">
            <a:solidFill>
              <a:schemeClr val="tx1"/>
            </a:solidFill>
            <a:round/>
          </a:ln>
        </p:spPr>
        <p:txBody>
          <a:bodyPr rIns="182880" anchor="ctr"/>
          <a:lstStyle/>
          <a:p>
            <a:endParaRPr lang="zh-CN" altLang="en-US"/>
          </a:p>
        </p:txBody>
      </p:sp>
      <p:sp>
        <p:nvSpPr>
          <p:cNvPr id="40" name="Rectangle 36"/>
          <p:cNvSpPr>
            <a:spLocks noChangeArrowheads="1"/>
          </p:cNvSpPr>
          <p:nvPr/>
        </p:nvSpPr>
        <p:spPr bwMode="auto">
          <a:xfrm>
            <a:off x="7305675" y="5145088"/>
            <a:ext cx="1446213" cy="522287"/>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zh-CN" sz="2500">
                <a:ea typeface="宋体" panose="02010600030101010101" pitchFamily="2" charset="-122"/>
              </a:rPr>
              <a:t> </a:t>
            </a:r>
            <a:endParaRPr lang="zh-CN" sz="2500">
              <a:ea typeface="宋体" panose="02010600030101010101" pitchFamily="2" charset="-122"/>
            </a:endParaRPr>
          </a:p>
        </p:txBody>
      </p:sp>
      <p:sp>
        <p:nvSpPr>
          <p:cNvPr id="41" name="Rectangle 35"/>
          <p:cNvSpPr>
            <a:spLocks noChangeArrowheads="1"/>
          </p:cNvSpPr>
          <p:nvPr/>
        </p:nvSpPr>
        <p:spPr bwMode="auto">
          <a:xfrm>
            <a:off x="6065838" y="5145088"/>
            <a:ext cx="1239837" cy="522287"/>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zh-CN" sz="2500">
                <a:ea typeface="宋体" panose="02010600030101010101" pitchFamily="2" charset="-122"/>
              </a:rPr>
              <a:t> </a:t>
            </a:r>
            <a:endParaRPr lang="zh-CN" sz="2500">
              <a:ea typeface="宋体" panose="02010600030101010101" pitchFamily="2" charset="-122"/>
            </a:endParaRPr>
          </a:p>
        </p:txBody>
      </p:sp>
      <p:sp>
        <p:nvSpPr>
          <p:cNvPr id="42" name="Rectangle 32"/>
          <p:cNvSpPr>
            <a:spLocks noChangeArrowheads="1"/>
          </p:cNvSpPr>
          <p:nvPr/>
        </p:nvSpPr>
        <p:spPr bwMode="auto">
          <a:xfrm>
            <a:off x="7305675" y="4625975"/>
            <a:ext cx="1446213" cy="519113"/>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zh-CN" sz="2500">
                <a:ea typeface="宋体" panose="02010600030101010101" pitchFamily="2" charset="-122"/>
              </a:rPr>
              <a:t> </a:t>
            </a:r>
            <a:endParaRPr lang="zh-CN" sz="2500">
              <a:ea typeface="宋体" panose="02010600030101010101" pitchFamily="2" charset="-122"/>
            </a:endParaRPr>
          </a:p>
        </p:txBody>
      </p:sp>
      <p:sp>
        <p:nvSpPr>
          <p:cNvPr id="43" name="Rectangle 31"/>
          <p:cNvSpPr>
            <a:spLocks noChangeArrowheads="1"/>
          </p:cNvSpPr>
          <p:nvPr/>
        </p:nvSpPr>
        <p:spPr bwMode="auto">
          <a:xfrm>
            <a:off x="6065838" y="4625975"/>
            <a:ext cx="1239837" cy="519113"/>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zh-CN" sz="2500">
                <a:ea typeface="宋体" panose="02010600030101010101" pitchFamily="2" charset="-122"/>
              </a:rPr>
              <a:t> </a:t>
            </a:r>
            <a:endParaRPr lang="zh-CN" sz="2500">
              <a:ea typeface="宋体" panose="02010600030101010101" pitchFamily="2" charset="-122"/>
            </a:endParaRPr>
          </a:p>
        </p:txBody>
      </p:sp>
      <p:sp>
        <p:nvSpPr>
          <p:cNvPr id="44" name="Rectangle 28"/>
          <p:cNvSpPr>
            <a:spLocks noChangeArrowheads="1"/>
          </p:cNvSpPr>
          <p:nvPr/>
        </p:nvSpPr>
        <p:spPr bwMode="auto">
          <a:xfrm>
            <a:off x="7305675" y="4102100"/>
            <a:ext cx="1446213" cy="523875"/>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zh-CN" sz="2500">
                <a:ea typeface="宋体" panose="02010600030101010101" pitchFamily="2" charset="-122"/>
              </a:rPr>
              <a:t> </a:t>
            </a:r>
            <a:endParaRPr lang="zh-CN" sz="2500">
              <a:ea typeface="宋体" panose="02010600030101010101" pitchFamily="2" charset="-122"/>
            </a:endParaRPr>
          </a:p>
        </p:txBody>
      </p:sp>
      <p:sp>
        <p:nvSpPr>
          <p:cNvPr id="45" name="Rectangle 27"/>
          <p:cNvSpPr>
            <a:spLocks noChangeArrowheads="1"/>
          </p:cNvSpPr>
          <p:nvPr/>
        </p:nvSpPr>
        <p:spPr bwMode="auto">
          <a:xfrm>
            <a:off x="6065838" y="4102100"/>
            <a:ext cx="1239837" cy="523875"/>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zh-CN" sz="2500">
                <a:ea typeface="宋体" panose="02010600030101010101" pitchFamily="2" charset="-122"/>
              </a:rPr>
              <a:t> </a:t>
            </a:r>
            <a:endParaRPr lang="zh-CN" sz="2500">
              <a:ea typeface="宋体" panose="02010600030101010101" pitchFamily="2" charset="-122"/>
            </a:endParaRPr>
          </a:p>
        </p:txBody>
      </p:sp>
      <p:sp>
        <p:nvSpPr>
          <p:cNvPr id="46" name="Rectangle 24"/>
          <p:cNvSpPr>
            <a:spLocks noChangeArrowheads="1"/>
          </p:cNvSpPr>
          <p:nvPr/>
        </p:nvSpPr>
        <p:spPr bwMode="auto">
          <a:xfrm>
            <a:off x="7305675" y="3579813"/>
            <a:ext cx="1446213" cy="522287"/>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zh-CN" sz="2500">
                <a:ea typeface="宋体" panose="02010600030101010101" pitchFamily="2" charset="-122"/>
              </a:rPr>
              <a:t> </a:t>
            </a:r>
            <a:endParaRPr lang="zh-CN" sz="2500">
              <a:ea typeface="宋体" panose="02010600030101010101" pitchFamily="2" charset="-122"/>
            </a:endParaRPr>
          </a:p>
        </p:txBody>
      </p:sp>
      <p:sp>
        <p:nvSpPr>
          <p:cNvPr id="47" name="Rectangle 23"/>
          <p:cNvSpPr>
            <a:spLocks noChangeArrowheads="1"/>
          </p:cNvSpPr>
          <p:nvPr/>
        </p:nvSpPr>
        <p:spPr bwMode="auto">
          <a:xfrm>
            <a:off x="6065838" y="3579813"/>
            <a:ext cx="1239837" cy="522287"/>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zh-CN" sz="2500">
                <a:ea typeface="宋体" panose="02010600030101010101" pitchFamily="2" charset="-122"/>
              </a:rPr>
              <a:t> </a:t>
            </a:r>
            <a:endParaRPr lang="zh-CN" sz="2500">
              <a:ea typeface="宋体" panose="02010600030101010101" pitchFamily="2" charset="-122"/>
            </a:endParaRPr>
          </a:p>
        </p:txBody>
      </p:sp>
      <p:sp>
        <p:nvSpPr>
          <p:cNvPr id="48" name="Rectangle 20"/>
          <p:cNvSpPr>
            <a:spLocks noChangeArrowheads="1"/>
          </p:cNvSpPr>
          <p:nvPr/>
        </p:nvSpPr>
        <p:spPr bwMode="auto">
          <a:xfrm>
            <a:off x="7305675" y="3059113"/>
            <a:ext cx="1446213" cy="52070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zh-CN" sz="2500">
                <a:ea typeface="宋体" panose="02010600030101010101" pitchFamily="2" charset="-122"/>
              </a:rPr>
              <a:t> </a:t>
            </a:r>
            <a:endParaRPr lang="zh-CN" sz="2500">
              <a:ea typeface="宋体" panose="02010600030101010101" pitchFamily="2" charset="-122"/>
            </a:endParaRPr>
          </a:p>
        </p:txBody>
      </p:sp>
      <p:sp>
        <p:nvSpPr>
          <p:cNvPr id="49" name="Rectangle 19"/>
          <p:cNvSpPr>
            <a:spLocks noChangeArrowheads="1"/>
          </p:cNvSpPr>
          <p:nvPr/>
        </p:nvSpPr>
        <p:spPr bwMode="auto">
          <a:xfrm>
            <a:off x="6065838" y="3059113"/>
            <a:ext cx="1239837" cy="52070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zh-CN" sz="2500">
                <a:ea typeface="宋体" panose="02010600030101010101" pitchFamily="2" charset="-122"/>
              </a:rPr>
              <a:t> </a:t>
            </a:r>
            <a:endParaRPr lang="zh-CN" sz="2500">
              <a:ea typeface="宋体" panose="02010600030101010101" pitchFamily="2" charset="-122"/>
            </a:endParaRPr>
          </a:p>
        </p:txBody>
      </p:sp>
      <p:sp>
        <p:nvSpPr>
          <p:cNvPr id="50" name="Rectangle 359" descr="Wide upward diagonal"/>
          <p:cNvSpPr>
            <a:spLocks noChangeArrowheads="1"/>
          </p:cNvSpPr>
          <p:nvPr/>
        </p:nvSpPr>
        <p:spPr bwMode="auto">
          <a:xfrm>
            <a:off x="6072188" y="5673725"/>
            <a:ext cx="1223962" cy="250825"/>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ea typeface="宋体" panose="02010600030101010101" pitchFamily="2" charset="-122"/>
            </a:endParaRPr>
          </a:p>
        </p:txBody>
      </p:sp>
      <p:sp>
        <p:nvSpPr>
          <p:cNvPr id="51" name="Rectangle 360" descr="Wide upward diagonal"/>
          <p:cNvSpPr>
            <a:spLocks noChangeArrowheads="1"/>
          </p:cNvSpPr>
          <p:nvPr/>
        </p:nvSpPr>
        <p:spPr bwMode="auto">
          <a:xfrm>
            <a:off x="7313613" y="5673725"/>
            <a:ext cx="1427162" cy="250825"/>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ea typeface="宋体" panose="02010600030101010101" pitchFamily="2" charset="-122"/>
            </a:endParaRPr>
          </a:p>
        </p:txBody>
      </p:sp>
      <p:sp>
        <p:nvSpPr>
          <p:cNvPr id="52" name="Rectangle 363" descr="Wide upward diagonal"/>
          <p:cNvSpPr>
            <a:spLocks noChangeArrowheads="1"/>
          </p:cNvSpPr>
          <p:nvPr/>
        </p:nvSpPr>
        <p:spPr bwMode="auto">
          <a:xfrm>
            <a:off x="6072188" y="2806700"/>
            <a:ext cx="1223962" cy="250825"/>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ea typeface="宋体" panose="02010600030101010101" pitchFamily="2" charset="-122"/>
            </a:endParaRPr>
          </a:p>
        </p:txBody>
      </p:sp>
      <p:sp>
        <p:nvSpPr>
          <p:cNvPr id="53" name="Rectangle 364" descr="Wide upward diagonal"/>
          <p:cNvSpPr>
            <a:spLocks noChangeArrowheads="1"/>
          </p:cNvSpPr>
          <p:nvPr/>
        </p:nvSpPr>
        <p:spPr bwMode="auto">
          <a:xfrm>
            <a:off x="7313613" y="2806700"/>
            <a:ext cx="1427162" cy="250825"/>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587375" y="352425"/>
            <a:ext cx="8208963" cy="954088"/>
          </a:xfrm>
          <a:prstGeom prst="rect">
            <a:avLst/>
          </a:prstGeom>
        </p:spPr>
        <p:txBody>
          <a:bodyPr tIns="0" bIns="0" anchor="t"/>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a:t>
            </a:r>
            <a:r>
              <a:rPr kumimoji="0" lang="zh-CN"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r>
              <a:rPr kumimoji="0" lang="zh-CN" sz="20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r>
              <a:rPr kumimoji="0" lang="zh-CN" sz="24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1</a:t>
            </a:r>
            <a:r>
              <a:rPr kumimoji="0" lang="zh-CN" sz="20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br>
              <a:rPr kumimoji="0" lang="zh-CN" sz="20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br>
            <a:r>
              <a:rPr kumimoji="0" lang="zh-CN" sz="32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参考答案</a:t>
            </a:r>
            <a:endParaRPr kumimoji="0" lang="zh-CN" sz="32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4" name="Line 10"/>
          <p:cNvSpPr>
            <a:spLocks noChangeShapeType="1"/>
          </p:cNvSpPr>
          <p:nvPr/>
        </p:nvSpPr>
        <p:spPr bwMode="auto">
          <a:xfrm>
            <a:off x="593725" y="290513"/>
            <a:ext cx="8207375" cy="0"/>
          </a:xfrm>
          <a:prstGeom prst="line">
            <a:avLst/>
          </a:prstGeom>
          <a:noFill/>
          <a:ln w="12700">
            <a:solidFill>
              <a:srgbClr val="C0C0C0"/>
            </a:solidFill>
            <a:round/>
          </a:ln>
        </p:spPr>
        <p:txBody>
          <a:bodyPr/>
          <a:lstStyle/>
          <a:p>
            <a:endParaRPr lang="zh-CN" altLang="en-US"/>
          </a:p>
        </p:txBody>
      </p:sp>
      <p:sp>
        <p:nvSpPr>
          <p:cNvPr id="6" name="Rectangle 2"/>
          <p:cNvSpPr>
            <a:spLocks noChangeArrowheads="1"/>
          </p:cNvSpPr>
          <p:nvPr/>
        </p:nvSpPr>
        <p:spPr bwMode="auto">
          <a:xfrm>
            <a:off x="3121025" y="1568450"/>
            <a:ext cx="5624513" cy="4359275"/>
          </a:xfrm>
          <a:prstGeom prst="rect">
            <a:avLst/>
          </a:prstGeom>
          <a:solidFill>
            <a:schemeClr val="bg1"/>
          </a:solidFill>
          <a:ln w="9525">
            <a:noFill/>
            <a:miter lim="800000"/>
          </a:ln>
        </p:spPr>
        <p:txBody>
          <a:bodyPr wrap="none" anchor="ctr"/>
          <a:lstStyle/>
          <a:p>
            <a:endParaRPr lang="zh-CN">
              <a:ea typeface="宋体" panose="02010600030101010101" pitchFamily="2" charset="-122"/>
            </a:endParaRPr>
          </a:p>
        </p:txBody>
      </p:sp>
      <p:sp>
        <p:nvSpPr>
          <p:cNvPr id="7" name="Rectangle 7"/>
          <p:cNvSpPr>
            <a:spLocks noChangeArrowheads="1"/>
          </p:cNvSpPr>
          <p:nvPr/>
        </p:nvSpPr>
        <p:spPr bwMode="auto">
          <a:xfrm>
            <a:off x="323529" y="1700808"/>
            <a:ext cx="2520279" cy="4953992"/>
          </a:xfrm>
          <a:prstGeom prst="rect">
            <a:avLst/>
          </a:prstGeom>
          <a:noFill/>
          <a:ln w="9525">
            <a:noFill/>
            <a:miter lim="800000"/>
          </a:ln>
          <a:effectLst/>
        </p:spPr>
        <p:txBody>
          <a:bodyPr/>
          <a:lstStyle/>
          <a:p>
            <a:pPr>
              <a:lnSpc>
                <a:spcPct val="120000"/>
              </a:lnSpc>
              <a:spcBef>
                <a:spcPts val="600"/>
              </a:spcBef>
              <a:buClr>
                <a:srgbClr val="669900"/>
              </a:buClr>
              <a:buSzPct val="120000"/>
              <a:buFont typeface="Wingdings" panose="05000000000000000000" pitchFamily="2" charset="2"/>
              <a:buNone/>
            </a:pPr>
            <a:r>
              <a:rPr lang="zh-CN" sz="2400" dirty="0"/>
              <a:t>Jack</a:t>
            </a:r>
            <a:r>
              <a:rPr lang="zh-CN" sz="2400" dirty="0">
                <a:ea typeface="宋体" panose="02010600030101010101" pitchFamily="2" charset="-122"/>
              </a:rPr>
              <a:t> 的生产函数表现出</a:t>
            </a:r>
            <a:r>
              <a:rPr lang="zh-CN" sz="2400" b="1" dirty="0">
                <a:solidFill>
                  <a:srgbClr val="CC0000"/>
                </a:solidFill>
                <a:ea typeface="宋体" panose="02010600030101010101" pitchFamily="2" charset="-122"/>
              </a:rPr>
              <a:t>边际产量递减</a:t>
            </a:r>
            <a:r>
              <a:rPr lang="zh-CN" sz="2400" dirty="0"/>
              <a:t> </a:t>
            </a:r>
            <a:r>
              <a:rPr lang="zh-CN" sz="2400" dirty="0">
                <a:ea typeface="宋体" panose="02010600030101010101" pitchFamily="2" charset="-122"/>
              </a:rPr>
              <a:t>的特征：</a:t>
            </a:r>
            <a:r>
              <a:rPr lang="zh-CN" sz="2400" i="1" dirty="0">
                <a:ea typeface="宋体" panose="02010600030101010101" pitchFamily="2" charset="-122"/>
              </a:rPr>
              <a:t>M</a:t>
            </a:r>
            <a:r>
              <a:rPr lang="zh-CN" sz="2400" i="1" dirty="0"/>
              <a:t>PL</a:t>
            </a:r>
            <a:r>
              <a:rPr lang="zh-CN" sz="2400" dirty="0"/>
              <a:t> </a:t>
            </a:r>
            <a:r>
              <a:rPr lang="zh-CN" sz="2400" dirty="0">
                <a:ea typeface="宋体" panose="02010600030101010101" pitchFamily="2" charset="-122"/>
              </a:rPr>
              <a:t>随着劳动的增加而</a:t>
            </a:r>
            <a:r>
              <a:rPr lang="zh-CN" sz="2400" dirty="0" smtClean="0">
                <a:ea typeface="宋体" panose="02010600030101010101" pitchFamily="2" charset="-122"/>
              </a:rPr>
              <a:t>减少</a:t>
            </a:r>
            <a:r>
              <a:rPr lang="zh-CN" altLang="en-US" sz="2400" dirty="0" smtClean="0">
                <a:ea typeface="宋体" panose="02010600030101010101" pitchFamily="2" charset="-122"/>
              </a:rPr>
              <a:t>。</a:t>
            </a:r>
            <a:endParaRPr lang="zh-CN" sz="2400" dirty="0"/>
          </a:p>
          <a:p>
            <a:pPr>
              <a:lnSpc>
                <a:spcPct val="105000"/>
              </a:lnSpc>
              <a:spcBef>
                <a:spcPct val="35000"/>
              </a:spcBef>
              <a:buClr>
                <a:srgbClr val="669900"/>
              </a:buClr>
              <a:buSzPct val="120000"/>
              <a:buFont typeface="Wingdings" panose="05000000000000000000" pitchFamily="2" charset="2"/>
              <a:buNone/>
            </a:pPr>
            <a:r>
              <a:rPr lang="zh-CN" sz="2400" dirty="0">
                <a:ea typeface="宋体" panose="02010600030101010101" pitchFamily="2" charset="-122"/>
              </a:rPr>
              <a:t>这个特征很常见</a:t>
            </a:r>
            <a:endParaRPr lang="zh-CN" sz="2400" dirty="0"/>
          </a:p>
        </p:txBody>
      </p:sp>
      <p:sp>
        <p:nvSpPr>
          <p:cNvPr id="8" name="Rectangle 9"/>
          <p:cNvSpPr>
            <a:spLocks noChangeArrowheads="1"/>
          </p:cNvSpPr>
          <p:nvPr/>
        </p:nvSpPr>
        <p:spPr bwMode="auto">
          <a:xfrm>
            <a:off x="4564063" y="5408613"/>
            <a:ext cx="1501775" cy="522287"/>
          </a:xfrm>
          <a:prstGeom prst="rect">
            <a:avLst/>
          </a:prstGeom>
          <a:noFill/>
          <a:ln w="9525">
            <a:noFill/>
            <a:miter lim="800000"/>
          </a:ln>
        </p:spPr>
        <p:txBody>
          <a:bodyPr rIns="274320" anchor="ct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3000</a:t>
            </a:r>
            <a:endParaRPr lang="en-US" altLang="zh-CN" sz="2500">
              <a:ea typeface="宋体" panose="02010600030101010101" pitchFamily="2" charset="-122"/>
            </a:endParaRPr>
          </a:p>
        </p:txBody>
      </p:sp>
      <p:sp>
        <p:nvSpPr>
          <p:cNvPr id="9" name="Rectangle 10"/>
          <p:cNvSpPr>
            <a:spLocks noChangeArrowheads="1"/>
          </p:cNvSpPr>
          <p:nvPr/>
        </p:nvSpPr>
        <p:spPr bwMode="auto">
          <a:xfrm>
            <a:off x="3119438" y="5408613"/>
            <a:ext cx="1444625" cy="522287"/>
          </a:xfrm>
          <a:prstGeom prst="rect">
            <a:avLst/>
          </a:prstGeom>
          <a:noFill/>
          <a:ln w="9525">
            <a:noFill/>
            <a:miter lim="800000"/>
          </a:ln>
        </p:spPr>
        <p:txBody>
          <a:bodyPr rIns="182880" anchor="ct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5</a:t>
            </a:r>
            <a:endParaRPr lang="en-US" altLang="zh-CN" sz="2500">
              <a:ea typeface="宋体" panose="02010600030101010101" pitchFamily="2" charset="-122"/>
            </a:endParaRPr>
          </a:p>
        </p:txBody>
      </p:sp>
      <p:sp>
        <p:nvSpPr>
          <p:cNvPr id="10" name="Rectangle 11"/>
          <p:cNvSpPr>
            <a:spLocks noChangeArrowheads="1"/>
          </p:cNvSpPr>
          <p:nvPr/>
        </p:nvSpPr>
        <p:spPr bwMode="auto">
          <a:xfrm>
            <a:off x="4564063" y="4889500"/>
            <a:ext cx="1501775" cy="519113"/>
          </a:xfrm>
          <a:prstGeom prst="rect">
            <a:avLst/>
          </a:prstGeom>
          <a:noFill/>
          <a:ln w="9525">
            <a:noFill/>
            <a:miter lim="800000"/>
          </a:ln>
        </p:spPr>
        <p:txBody>
          <a:bodyPr rIns="274320" anchor="ct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2800</a:t>
            </a:r>
            <a:endParaRPr lang="en-US" altLang="zh-CN" sz="2500">
              <a:ea typeface="宋体" panose="02010600030101010101" pitchFamily="2" charset="-122"/>
            </a:endParaRPr>
          </a:p>
        </p:txBody>
      </p:sp>
      <p:sp>
        <p:nvSpPr>
          <p:cNvPr id="11" name="Rectangle 12"/>
          <p:cNvSpPr>
            <a:spLocks noChangeArrowheads="1"/>
          </p:cNvSpPr>
          <p:nvPr/>
        </p:nvSpPr>
        <p:spPr bwMode="auto">
          <a:xfrm>
            <a:off x="3119438" y="4889500"/>
            <a:ext cx="1444625" cy="519113"/>
          </a:xfrm>
          <a:prstGeom prst="rect">
            <a:avLst/>
          </a:prstGeom>
          <a:noFill/>
          <a:ln w="9525">
            <a:noFill/>
            <a:miter lim="800000"/>
          </a:ln>
        </p:spPr>
        <p:txBody>
          <a:bodyPr rIns="182880" anchor="ct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4</a:t>
            </a:r>
            <a:endParaRPr lang="en-US" altLang="zh-CN" sz="2500">
              <a:ea typeface="宋体" panose="02010600030101010101" pitchFamily="2" charset="-122"/>
            </a:endParaRPr>
          </a:p>
        </p:txBody>
      </p:sp>
      <p:sp>
        <p:nvSpPr>
          <p:cNvPr id="12" name="Rectangle 13"/>
          <p:cNvSpPr>
            <a:spLocks noChangeArrowheads="1"/>
          </p:cNvSpPr>
          <p:nvPr/>
        </p:nvSpPr>
        <p:spPr bwMode="auto">
          <a:xfrm>
            <a:off x="4564063" y="4365625"/>
            <a:ext cx="1501775" cy="523875"/>
          </a:xfrm>
          <a:prstGeom prst="rect">
            <a:avLst/>
          </a:prstGeom>
          <a:noFill/>
          <a:ln w="9525">
            <a:noFill/>
            <a:miter lim="800000"/>
          </a:ln>
        </p:spPr>
        <p:txBody>
          <a:bodyPr rIns="274320" anchor="ct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2400</a:t>
            </a:r>
            <a:endParaRPr lang="en-US" altLang="zh-CN" sz="2500">
              <a:ea typeface="宋体" panose="02010600030101010101" pitchFamily="2" charset="-122"/>
            </a:endParaRPr>
          </a:p>
        </p:txBody>
      </p:sp>
      <p:sp>
        <p:nvSpPr>
          <p:cNvPr id="13" name="Rectangle 14"/>
          <p:cNvSpPr>
            <a:spLocks noChangeArrowheads="1"/>
          </p:cNvSpPr>
          <p:nvPr/>
        </p:nvSpPr>
        <p:spPr bwMode="auto">
          <a:xfrm>
            <a:off x="3119438" y="4365625"/>
            <a:ext cx="1444625" cy="523875"/>
          </a:xfrm>
          <a:prstGeom prst="rect">
            <a:avLst/>
          </a:prstGeom>
          <a:noFill/>
          <a:ln w="9525">
            <a:noFill/>
            <a:miter lim="800000"/>
          </a:ln>
        </p:spPr>
        <p:txBody>
          <a:bodyPr rIns="182880" anchor="ct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3</a:t>
            </a:r>
            <a:endParaRPr lang="en-US" altLang="zh-CN" sz="2500">
              <a:ea typeface="宋体" panose="02010600030101010101" pitchFamily="2" charset="-122"/>
            </a:endParaRPr>
          </a:p>
        </p:txBody>
      </p:sp>
      <p:sp>
        <p:nvSpPr>
          <p:cNvPr id="14" name="Rectangle 15"/>
          <p:cNvSpPr>
            <a:spLocks noChangeArrowheads="1"/>
          </p:cNvSpPr>
          <p:nvPr/>
        </p:nvSpPr>
        <p:spPr bwMode="auto">
          <a:xfrm>
            <a:off x="4564063" y="3843338"/>
            <a:ext cx="1501775" cy="522287"/>
          </a:xfrm>
          <a:prstGeom prst="rect">
            <a:avLst/>
          </a:prstGeom>
          <a:noFill/>
          <a:ln w="9525">
            <a:noFill/>
            <a:miter lim="800000"/>
          </a:ln>
        </p:spPr>
        <p:txBody>
          <a:bodyPr rIns="274320" anchor="ct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1800</a:t>
            </a:r>
            <a:endParaRPr lang="en-US" altLang="zh-CN" sz="2500">
              <a:ea typeface="宋体" panose="02010600030101010101" pitchFamily="2" charset="-122"/>
            </a:endParaRPr>
          </a:p>
        </p:txBody>
      </p:sp>
      <p:sp>
        <p:nvSpPr>
          <p:cNvPr id="15" name="Rectangle 16"/>
          <p:cNvSpPr>
            <a:spLocks noChangeArrowheads="1"/>
          </p:cNvSpPr>
          <p:nvPr/>
        </p:nvSpPr>
        <p:spPr bwMode="auto">
          <a:xfrm>
            <a:off x="3119438" y="3843338"/>
            <a:ext cx="1444625" cy="522287"/>
          </a:xfrm>
          <a:prstGeom prst="rect">
            <a:avLst/>
          </a:prstGeom>
          <a:noFill/>
          <a:ln w="9525">
            <a:noFill/>
            <a:miter lim="800000"/>
          </a:ln>
        </p:spPr>
        <p:txBody>
          <a:bodyPr rIns="182880" anchor="ct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2</a:t>
            </a:r>
            <a:endParaRPr lang="en-US" altLang="zh-CN" sz="2500">
              <a:ea typeface="宋体" panose="02010600030101010101" pitchFamily="2" charset="-122"/>
            </a:endParaRPr>
          </a:p>
        </p:txBody>
      </p:sp>
      <p:sp>
        <p:nvSpPr>
          <p:cNvPr id="16" name="Rectangle 17"/>
          <p:cNvSpPr>
            <a:spLocks noChangeArrowheads="1"/>
          </p:cNvSpPr>
          <p:nvPr/>
        </p:nvSpPr>
        <p:spPr bwMode="auto">
          <a:xfrm>
            <a:off x="4564063" y="3322638"/>
            <a:ext cx="1501775" cy="520700"/>
          </a:xfrm>
          <a:prstGeom prst="rect">
            <a:avLst/>
          </a:prstGeom>
          <a:noFill/>
          <a:ln w="9525">
            <a:noFill/>
            <a:miter lim="800000"/>
          </a:ln>
        </p:spPr>
        <p:txBody>
          <a:bodyPr rIns="274320" anchor="ct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1000</a:t>
            </a:r>
            <a:endParaRPr lang="en-US" altLang="zh-CN" sz="2500">
              <a:ea typeface="宋体" panose="02010600030101010101" pitchFamily="2" charset="-122"/>
            </a:endParaRPr>
          </a:p>
        </p:txBody>
      </p:sp>
      <p:sp>
        <p:nvSpPr>
          <p:cNvPr id="17" name="Rectangle 18"/>
          <p:cNvSpPr>
            <a:spLocks noChangeArrowheads="1"/>
          </p:cNvSpPr>
          <p:nvPr/>
        </p:nvSpPr>
        <p:spPr bwMode="auto">
          <a:xfrm>
            <a:off x="3119438" y="3322638"/>
            <a:ext cx="1444625" cy="520700"/>
          </a:xfrm>
          <a:prstGeom prst="rect">
            <a:avLst/>
          </a:prstGeom>
          <a:noFill/>
          <a:ln w="9525">
            <a:noFill/>
            <a:miter lim="800000"/>
          </a:ln>
        </p:spPr>
        <p:txBody>
          <a:bodyPr rIns="182880" anchor="ct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1</a:t>
            </a:r>
            <a:endParaRPr lang="en-US" altLang="zh-CN" sz="2500">
              <a:ea typeface="宋体" panose="02010600030101010101" pitchFamily="2" charset="-122"/>
            </a:endParaRPr>
          </a:p>
        </p:txBody>
      </p:sp>
      <p:sp>
        <p:nvSpPr>
          <p:cNvPr id="18" name="Rectangle 19"/>
          <p:cNvSpPr>
            <a:spLocks noChangeArrowheads="1"/>
          </p:cNvSpPr>
          <p:nvPr/>
        </p:nvSpPr>
        <p:spPr bwMode="auto">
          <a:xfrm>
            <a:off x="7305675" y="2801938"/>
            <a:ext cx="1446213" cy="52070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sz="2500">
              <a:ea typeface="宋体" panose="02010600030101010101" pitchFamily="2" charset="-122"/>
            </a:endParaRPr>
          </a:p>
        </p:txBody>
      </p:sp>
      <p:sp>
        <p:nvSpPr>
          <p:cNvPr id="19" name="Rectangle 20"/>
          <p:cNvSpPr>
            <a:spLocks noChangeArrowheads="1"/>
          </p:cNvSpPr>
          <p:nvPr/>
        </p:nvSpPr>
        <p:spPr bwMode="auto">
          <a:xfrm>
            <a:off x="6065838" y="2801938"/>
            <a:ext cx="1239837" cy="520700"/>
          </a:xfrm>
          <a:prstGeom prst="rect">
            <a:avLst/>
          </a:prstGeom>
          <a:noFill/>
          <a:ln w="9525">
            <a:no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endParaRPr lang="zh-CN" sz="2500">
              <a:ea typeface="宋体" panose="02010600030101010101" pitchFamily="2" charset="-122"/>
            </a:endParaRPr>
          </a:p>
        </p:txBody>
      </p:sp>
      <p:sp>
        <p:nvSpPr>
          <p:cNvPr id="20" name="Rectangle 21"/>
          <p:cNvSpPr>
            <a:spLocks noChangeArrowheads="1"/>
          </p:cNvSpPr>
          <p:nvPr/>
        </p:nvSpPr>
        <p:spPr bwMode="auto">
          <a:xfrm>
            <a:off x="4564063" y="2801938"/>
            <a:ext cx="1501775" cy="520700"/>
          </a:xfrm>
          <a:prstGeom prst="rect">
            <a:avLst/>
          </a:prstGeom>
          <a:noFill/>
          <a:ln w="9525">
            <a:noFill/>
            <a:miter lim="800000"/>
          </a:ln>
        </p:spPr>
        <p:txBody>
          <a:bodyPr rIns="274320" anchor="ctr"/>
          <a:lstStyle/>
          <a:p>
            <a:pPr algn="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0</a:t>
            </a:r>
            <a:endParaRPr lang="en-US" altLang="zh-CN" sz="2500">
              <a:ea typeface="宋体" panose="02010600030101010101" pitchFamily="2" charset="-122"/>
            </a:endParaRPr>
          </a:p>
        </p:txBody>
      </p:sp>
      <p:sp>
        <p:nvSpPr>
          <p:cNvPr id="21" name="Rectangle 22"/>
          <p:cNvSpPr>
            <a:spLocks noChangeArrowheads="1"/>
          </p:cNvSpPr>
          <p:nvPr/>
        </p:nvSpPr>
        <p:spPr bwMode="auto">
          <a:xfrm>
            <a:off x="3119438" y="2801938"/>
            <a:ext cx="1444625" cy="520700"/>
          </a:xfrm>
          <a:prstGeom prst="rect">
            <a:avLst/>
          </a:prstGeom>
          <a:noFill/>
          <a:ln w="9525">
            <a:noFill/>
            <a:miter lim="800000"/>
          </a:ln>
        </p:spPr>
        <p:txBody>
          <a:bodyPr rIns="182880" anchor="ctr"/>
          <a:lstStyle/>
          <a:p>
            <a:pPr algn="ctr">
              <a:lnSpc>
                <a:spcPct val="105000"/>
              </a:lnSpc>
              <a:spcBef>
                <a:spcPct val="45000"/>
              </a:spcBef>
              <a:buClr>
                <a:srgbClr val="00B85C"/>
              </a:buClr>
              <a:buSzPct val="120000"/>
              <a:buFont typeface="Wingdings" panose="05000000000000000000" pitchFamily="2" charset="2"/>
              <a:buNone/>
            </a:pPr>
            <a:r>
              <a:rPr lang="en-US" altLang="zh-CN" sz="2500">
                <a:ea typeface="宋体" panose="02010600030101010101" pitchFamily="2" charset="-122"/>
              </a:rPr>
              <a:t>0</a:t>
            </a:r>
            <a:endParaRPr lang="en-US" altLang="zh-CN" sz="2500">
              <a:ea typeface="宋体" panose="02010600030101010101" pitchFamily="2" charset="-122"/>
            </a:endParaRPr>
          </a:p>
        </p:txBody>
      </p:sp>
      <p:sp>
        <p:nvSpPr>
          <p:cNvPr id="22" name="Rectangle 23"/>
          <p:cNvSpPr>
            <a:spLocks noChangeArrowheads="1"/>
          </p:cNvSpPr>
          <p:nvPr/>
        </p:nvSpPr>
        <p:spPr bwMode="auto">
          <a:xfrm>
            <a:off x="7305675" y="1560513"/>
            <a:ext cx="1446213" cy="1241425"/>
          </a:xfrm>
          <a:prstGeom prst="rect">
            <a:avLst/>
          </a:prstGeom>
          <a:noFill/>
          <a:ln w="9525">
            <a:noFill/>
            <a:miter lim="800000"/>
          </a:ln>
        </p:spPr>
        <p:txBody>
          <a:bodyPr anchor="ctr"/>
          <a:lstStyle/>
          <a:p>
            <a:pPr algn="ctr">
              <a:lnSpc>
                <a:spcPct val="105000"/>
              </a:lnSpc>
              <a:buClr>
                <a:srgbClr val="00B85C"/>
              </a:buClr>
              <a:buSzPct val="120000"/>
              <a:buFont typeface="Wingdings" panose="05000000000000000000" pitchFamily="2" charset="2"/>
              <a:buNone/>
            </a:pPr>
            <a:r>
              <a:rPr lang="en-US" altLang="zh-CN" sz="2000" i="1" dirty="0">
                <a:ea typeface="宋体" panose="02010600030101010101" pitchFamily="2" charset="-122"/>
              </a:rPr>
              <a:t>VMPL = </a:t>
            </a:r>
            <a:r>
              <a:rPr lang="en-US" altLang="zh-CN" sz="2000" b="1" i="1" dirty="0">
                <a:ea typeface="宋体" panose="02010600030101010101" pitchFamily="2" charset="-122"/>
              </a:rPr>
              <a:t>P</a:t>
            </a:r>
            <a:r>
              <a:rPr lang="en-US" altLang="zh-CN" sz="2000" i="1" dirty="0">
                <a:ea typeface="宋体" panose="02010600030101010101" pitchFamily="2" charset="-122"/>
              </a:rPr>
              <a:t> x MPL</a:t>
            </a:r>
            <a:endParaRPr lang="en-US" altLang="zh-CN" sz="2000" i="1" dirty="0">
              <a:ea typeface="宋体" panose="02010600030101010101" pitchFamily="2" charset="-122"/>
            </a:endParaRPr>
          </a:p>
        </p:txBody>
      </p:sp>
      <p:sp>
        <p:nvSpPr>
          <p:cNvPr id="23" name="Rectangle 24"/>
          <p:cNvSpPr>
            <a:spLocks noChangeArrowheads="1"/>
          </p:cNvSpPr>
          <p:nvPr/>
        </p:nvSpPr>
        <p:spPr bwMode="auto">
          <a:xfrm>
            <a:off x="6065838" y="1560513"/>
            <a:ext cx="1239837" cy="1241425"/>
          </a:xfrm>
          <a:prstGeom prst="rect">
            <a:avLst/>
          </a:prstGeom>
          <a:noFill/>
          <a:ln w="9525">
            <a:noFill/>
            <a:miter lim="800000"/>
          </a:ln>
        </p:spPr>
        <p:txBody>
          <a:bodyPr anchor="ctr"/>
          <a:lstStyle/>
          <a:p>
            <a:pPr algn="ctr">
              <a:lnSpc>
                <a:spcPct val="105000"/>
              </a:lnSpc>
              <a:buClr>
                <a:srgbClr val="00B85C"/>
              </a:buClr>
              <a:buSzPct val="120000"/>
              <a:buFont typeface="Wingdings" panose="05000000000000000000" pitchFamily="2" charset="2"/>
              <a:buNone/>
            </a:pPr>
            <a:r>
              <a:rPr lang="en-US" altLang="zh-CN" sz="2000" i="1" dirty="0">
                <a:ea typeface="宋体" panose="02010600030101010101" pitchFamily="2" charset="-122"/>
              </a:rPr>
              <a:t>MPL = </a:t>
            </a:r>
            <a:r>
              <a:rPr lang="en-US" altLang="zh-CN" sz="2000" b="1" dirty="0">
                <a:ea typeface="宋体" panose="02010600030101010101" pitchFamily="2" charset="-122"/>
              </a:rPr>
              <a:t>∆</a:t>
            </a:r>
            <a:r>
              <a:rPr lang="en-US" altLang="zh-CN" sz="2000" b="1" i="1" dirty="0">
                <a:ea typeface="宋体" panose="02010600030101010101" pitchFamily="2" charset="-122"/>
              </a:rPr>
              <a:t>Q</a:t>
            </a:r>
            <a:r>
              <a:rPr lang="en-US" altLang="zh-CN" sz="2000" dirty="0">
                <a:ea typeface="宋体" panose="02010600030101010101" pitchFamily="2" charset="-122"/>
              </a:rPr>
              <a:t>/</a:t>
            </a:r>
            <a:r>
              <a:rPr lang="en-US" altLang="zh-CN" sz="2000" b="1" dirty="0">
                <a:ea typeface="宋体" panose="02010600030101010101" pitchFamily="2" charset="-122"/>
              </a:rPr>
              <a:t>∆</a:t>
            </a:r>
            <a:r>
              <a:rPr lang="en-US" altLang="zh-CN" sz="2000" b="1" i="1" dirty="0">
                <a:ea typeface="宋体" panose="02010600030101010101" pitchFamily="2" charset="-122"/>
              </a:rPr>
              <a:t>L</a:t>
            </a:r>
            <a:r>
              <a:rPr lang="en-US" altLang="zh-CN" sz="2000" dirty="0">
                <a:ea typeface="宋体" panose="02010600030101010101" pitchFamily="2" charset="-122"/>
              </a:rPr>
              <a:t> </a:t>
            </a:r>
            <a:endParaRPr lang="en-US" altLang="zh-CN" sz="2000" dirty="0">
              <a:ea typeface="宋体" panose="02010600030101010101" pitchFamily="2" charset="-122"/>
            </a:endParaRPr>
          </a:p>
        </p:txBody>
      </p:sp>
      <p:sp>
        <p:nvSpPr>
          <p:cNvPr id="24" name="Rectangle 25"/>
          <p:cNvSpPr>
            <a:spLocks noChangeArrowheads="1"/>
          </p:cNvSpPr>
          <p:nvPr/>
        </p:nvSpPr>
        <p:spPr bwMode="auto">
          <a:xfrm>
            <a:off x="4644008" y="1560513"/>
            <a:ext cx="1296144" cy="1241425"/>
          </a:xfrm>
          <a:prstGeom prst="rect">
            <a:avLst/>
          </a:prstGeom>
          <a:noFill/>
          <a:ln w="9525">
            <a:noFill/>
            <a:miter lim="800000"/>
          </a:ln>
        </p:spPr>
        <p:txBody>
          <a:bodyPr bIns="91440" anchor="ctr"/>
          <a:lstStyle/>
          <a:p>
            <a:pPr algn="ctr">
              <a:lnSpc>
                <a:spcPct val="95000"/>
              </a:lnSpc>
              <a:spcBef>
                <a:spcPct val="5000"/>
              </a:spcBef>
              <a:buClr>
                <a:srgbClr val="00B85C"/>
              </a:buClr>
              <a:buSzPct val="120000"/>
              <a:buFont typeface="Wingdings" panose="05000000000000000000" pitchFamily="2" charset="2"/>
              <a:buNone/>
            </a:pPr>
            <a:r>
              <a:rPr lang="zh-CN" sz="2000" b="1" i="1" dirty="0">
                <a:cs typeface="Arial" panose="020B0604020202020204" pitchFamily="34" charset="0"/>
              </a:rPr>
              <a:t>Q</a:t>
            </a:r>
            <a:r>
              <a:rPr lang="zh-CN" sz="2000" dirty="0">
                <a:cs typeface="Arial" panose="020B0604020202020204" pitchFamily="34" charset="0"/>
              </a:rPr>
              <a:t> </a:t>
            </a:r>
            <a:endParaRPr lang="zh-CN" sz="2000" dirty="0">
              <a:cs typeface="Arial" panose="020B0604020202020204" pitchFamily="34" charset="0"/>
            </a:endParaRPr>
          </a:p>
          <a:p>
            <a:pPr>
              <a:lnSpc>
                <a:spcPct val="95000"/>
              </a:lnSpc>
              <a:spcBef>
                <a:spcPct val="5000"/>
              </a:spcBef>
              <a:buClr>
                <a:srgbClr val="00B85C"/>
              </a:buClr>
              <a:buSzPct val="120000"/>
              <a:buFont typeface="Wingdings" panose="05000000000000000000" pitchFamily="2" charset="2"/>
              <a:buNone/>
            </a:pPr>
            <a:r>
              <a:rPr lang="zh-CN" sz="2000" dirty="0">
                <a:cs typeface="Arial" panose="020B0604020202020204" pitchFamily="34" charset="0"/>
              </a:rPr>
              <a:t>(</a:t>
            </a:r>
            <a:r>
              <a:rPr lang="zh-CN" sz="2000" dirty="0">
                <a:ea typeface="宋体" panose="02010600030101010101" pitchFamily="2" charset="-122"/>
              </a:rPr>
              <a:t>小麦/蒲式耳</a:t>
            </a:r>
            <a:r>
              <a:rPr lang="zh-CN" sz="2000" dirty="0">
                <a:cs typeface="Arial" panose="020B0604020202020204" pitchFamily="34" charset="0"/>
              </a:rPr>
              <a:t>)</a:t>
            </a:r>
            <a:endParaRPr lang="zh-CN" sz="2000" dirty="0">
              <a:cs typeface="Arial" panose="020B0604020202020204" pitchFamily="34" charset="0"/>
            </a:endParaRPr>
          </a:p>
        </p:txBody>
      </p:sp>
      <p:sp>
        <p:nvSpPr>
          <p:cNvPr id="25" name="Rectangle 26"/>
          <p:cNvSpPr>
            <a:spLocks noChangeArrowheads="1"/>
          </p:cNvSpPr>
          <p:nvPr/>
        </p:nvSpPr>
        <p:spPr bwMode="auto">
          <a:xfrm>
            <a:off x="3275857" y="1560513"/>
            <a:ext cx="1152128" cy="1241425"/>
          </a:xfrm>
          <a:prstGeom prst="rect">
            <a:avLst/>
          </a:prstGeom>
          <a:noFill/>
          <a:ln w="9525">
            <a:noFill/>
            <a:miter lim="800000"/>
          </a:ln>
        </p:spPr>
        <p:txBody>
          <a:bodyPr bIns="91440" anchor="ctr"/>
          <a:lstStyle/>
          <a:p>
            <a:pPr algn="ctr">
              <a:lnSpc>
                <a:spcPct val="95000"/>
              </a:lnSpc>
              <a:spcBef>
                <a:spcPct val="5000"/>
              </a:spcBef>
              <a:buClr>
                <a:srgbClr val="00B85C"/>
              </a:buClr>
              <a:buSzPct val="120000"/>
              <a:buFont typeface="Wingdings" panose="05000000000000000000" pitchFamily="2" charset="2"/>
              <a:buNone/>
            </a:pPr>
            <a:r>
              <a:rPr lang="zh-CN" sz="2000" b="1" i="1" dirty="0">
                <a:cs typeface="Arial" panose="020B0604020202020204" pitchFamily="34" charset="0"/>
              </a:rPr>
              <a:t>L</a:t>
            </a:r>
            <a:r>
              <a:rPr lang="zh-CN" sz="2000" dirty="0">
                <a:cs typeface="Arial" panose="020B0604020202020204" pitchFamily="34" charset="0"/>
              </a:rPr>
              <a:t> </a:t>
            </a:r>
            <a:endParaRPr lang="zh-CN" sz="2000" dirty="0">
              <a:cs typeface="Arial" panose="020B0604020202020204" pitchFamily="34" charset="0"/>
            </a:endParaRPr>
          </a:p>
          <a:p>
            <a:pPr>
              <a:lnSpc>
                <a:spcPct val="95000"/>
              </a:lnSpc>
              <a:spcBef>
                <a:spcPct val="5000"/>
              </a:spcBef>
              <a:buClr>
                <a:srgbClr val="00B85C"/>
              </a:buClr>
              <a:buSzPct val="120000"/>
              <a:buFont typeface="Wingdings" panose="05000000000000000000" pitchFamily="2" charset="2"/>
              <a:buNone/>
            </a:pPr>
            <a:r>
              <a:rPr lang="zh-CN" sz="2000" dirty="0">
                <a:cs typeface="Arial" panose="020B0604020202020204" pitchFamily="34" charset="0"/>
              </a:rPr>
              <a:t>(</a:t>
            </a:r>
            <a:r>
              <a:rPr lang="zh-CN" sz="2000" dirty="0">
                <a:ea typeface="宋体" panose="02010600030101010101" pitchFamily="2" charset="-122"/>
              </a:rPr>
              <a:t>工人的数量</a:t>
            </a:r>
            <a:r>
              <a:rPr lang="zh-CN" sz="2000" dirty="0">
                <a:cs typeface="Arial" panose="020B0604020202020204" pitchFamily="34" charset="0"/>
              </a:rPr>
              <a:t>)</a:t>
            </a:r>
            <a:endParaRPr lang="zh-CN" sz="2000" dirty="0">
              <a:cs typeface="Arial" panose="020B0604020202020204" pitchFamily="34" charset="0"/>
            </a:endParaRPr>
          </a:p>
        </p:txBody>
      </p:sp>
      <p:sp>
        <p:nvSpPr>
          <p:cNvPr id="26" name="Line 27"/>
          <p:cNvSpPr>
            <a:spLocks noChangeShapeType="1"/>
          </p:cNvSpPr>
          <p:nvPr/>
        </p:nvSpPr>
        <p:spPr bwMode="auto">
          <a:xfrm>
            <a:off x="3119438" y="1560513"/>
            <a:ext cx="5632450" cy="0"/>
          </a:xfrm>
          <a:prstGeom prst="line">
            <a:avLst/>
          </a:prstGeom>
          <a:noFill/>
          <a:ln w="12700" cap="sq">
            <a:solidFill>
              <a:schemeClr val="tx1"/>
            </a:solidFill>
            <a:round/>
          </a:ln>
        </p:spPr>
        <p:txBody>
          <a:bodyPr rIns="182880" anchor="ctr"/>
          <a:lstStyle/>
          <a:p>
            <a:endParaRPr lang="zh-CN" altLang="en-US"/>
          </a:p>
        </p:txBody>
      </p:sp>
      <p:sp>
        <p:nvSpPr>
          <p:cNvPr id="27" name="Line 28"/>
          <p:cNvSpPr>
            <a:spLocks noChangeShapeType="1"/>
          </p:cNvSpPr>
          <p:nvPr/>
        </p:nvSpPr>
        <p:spPr bwMode="auto">
          <a:xfrm>
            <a:off x="3119438" y="2801938"/>
            <a:ext cx="5632450" cy="0"/>
          </a:xfrm>
          <a:prstGeom prst="line">
            <a:avLst/>
          </a:prstGeom>
          <a:noFill/>
          <a:ln w="12700">
            <a:solidFill>
              <a:schemeClr val="tx1"/>
            </a:solidFill>
            <a:round/>
          </a:ln>
        </p:spPr>
        <p:txBody>
          <a:bodyPr rIns="182880" anchor="ctr"/>
          <a:lstStyle/>
          <a:p>
            <a:endParaRPr lang="zh-CN" altLang="en-US"/>
          </a:p>
        </p:txBody>
      </p:sp>
      <p:sp>
        <p:nvSpPr>
          <p:cNvPr id="28" name="Line 29"/>
          <p:cNvSpPr>
            <a:spLocks noChangeShapeType="1"/>
          </p:cNvSpPr>
          <p:nvPr/>
        </p:nvSpPr>
        <p:spPr bwMode="auto">
          <a:xfrm>
            <a:off x="3119438" y="3322638"/>
            <a:ext cx="5632450" cy="0"/>
          </a:xfrm>
          <a:prstGeom prst="line">
            <a:avLst/>
          </a:prstGeom>
          <a:noFill/>
          <a:ln w="12700">
            <a:solidFill>
              <a:schemeClr val="tx1"/>
            </a:solidFill>
            <a:round/>
          </a:ln>
        </p:spPr>
        <p:txBody>
          <a:bodyPr rIns="182880" anchor="ctr"/>
          <a:lstStyle/>
          <a:p>
            <a:endParaRPr lang="zh-CN" altLang="en-US"/>
          </a:p>
        </p:txBody>
      </p:sp>
      <p:sp>
        <p:nvSpPr>
          <p:cNvPr id="29" name="Line 30"/>
          <p:cNvSpPr>
            <a:spLocks noChangeShapeType="1"/>
          </p:cNvSpPr>
          <p:nvPr/>
        </p:nvSpPr>
        <p:spPr bwMode="auto">
          <a:xfrm>
            <a:off x="3119438" y="3843338"/>
            <a:ext cx="5632450" cy="0"/>
          </a:xfrm>
          <a:prstGeom prst="line">
            <a:avLst/>
          </a:prstGeom>
          <a:noFill/>
          <a:ln w="12700">
            <a:solidFill>
              <a:schemeClr val="tx1"/>
            </a:solidFill>
            <a:round/>
          </a:ln>
        </p:spPr>
        <p:txBody>
          <a:bodyPr rIns="182880" anchor="ctr"/>
          <a:lstStyle/>
          <a:p>
            <a:endParaRPr lang="zh-CN" altLang="en-US"/>
          </a:p>
        </p:txBody>
      </p:sp>
      <p:sp>
        <p:nvSpPr>
          <p:cNvPr id="30" name="Line 31"/>
          <p:cNvSpPr>
            <a:spLocks noChangeShapeType="1"/>
          </p:cNvSpPr>
          <p:nvPr/>
        </p:nvSpPr>
        <p:spPr bwMode="auto">
          <a:xfrm>
            <a:off x="3119438" y="4365625"/>
            <a:ext cx="5632450" cy="0"/>
          </a:xfrm>
          <a:prstGeom prst="line">
            <a:avLst/>
          </a:prstGeom>
          <a:noFill/>
          <a:ln w="12700">
            <a:solidFill>
              <a:schemeClr val="tx1"/>
            </a:solidFill>
            <a:round/>
          </a:ln>
        </p:spPr>
        <p:txBody>
          <a:bodyPr rIns="182880" anchor="ctr"/>
          <a:lstStyle/>
          <a:p>
            <a:endParaRPr lang="zh-CN" altLang="en-US"/>
          </a:p>
        </p:txBody>
      </p:sp>
      <p:sp>
        <p:nvSpPr>
          <p:cNvPr id="31" name="Line 32"/>
          <p:cNvSpPr>
            <a:spLocks noChangeShapeType="1"/>
          </p:cNvSpPr>
          <p:nvPr/>
        </p:nvSpPr>
        <p:spPr bwMode="auto">
          <a:xfrm>
            <a:off x="3119438" y="4889500"/>
            <a:ext cx="5632450" cy="0"/>
          </a:xfrm>
          <a:prstGeom prst="line">
            <a:avLst/>
          </a:prstGeom>
          <a:noFill/>
          <a:ln w="12700">
            <a:solidFill>
              <a:schemeClr val="tx1"/>
            </a:solidFill>
            <a:round/>
          </a:ln>
        </p:spPr>
        <p:txBody>
          <a:bodyPr rIns="182880" anchor="ctr"/>
          <a:lstStyle/>
          <a:p>
            <a:endParaRPr lang="zh-CN" altLang="en-US"/>
          </a:p>
        </p:txBody>
      </p:sp>
      <p:sp>
        <p:nvSpPr>
          <p:cNvPr id="32" name="Line 33"/>
          <p:cNvSpPr>
            <a:spLocks noChangeShapeType="1"/>
          </p:cNvSpPr>
          <p:nvPr/>
        </p:nvSpPr>
        <p:spPr bwMode="auto">
          <a:xfrm>
            <a:off x="3119438" y="5408613"/>
            <a:ext cx="5632450" cy="0"/>
          </a:xfrm>
          <a:prstGeom prst="line">
            <a:avLst/>
          </a:prstGeom>
          <a:noFill/>
          <a:ln w="12700">
            <a:solidFill>
              <a:schemeClr val="tx1"/>
            </a:solidFill>
            <a:round/>
          </a:ln>
        </p:spPr>
        <p:txBody>
          <a:bodyPr rIns="182880" anchor="ctr"/>
          <a:lstStyle/>
          <a:p>
            <a:endParaRPr lang="zh-CN" altLang="en-US"/>
          </a:p>
        </p:txBody>
      </p:sp>
      <p:sp>
        <p:nvSpPr>
          <p:cNvPr id="33" name="Line 34"/>
          <p:cNvSpPr>
            <a:spLocks noChangeShapeType="1"/>
          </p:cNvSpPr>
          <p:nvPr/>
        </p:nvSpPr>
        <p:spPr bwMode="auto">
          <a:xfrm>
            <a:off x="3119438" y="5930900"/>
            <a:ext cx="5632450" cy="0"/>
          </a:xfrm>
          <a:prstGeom prst="line">
            <a:avLst/>
          </a:prstGeom>
          <a:noFill/>
          <a:ln w="12700" cap="sq">
            <a:solidFill>
              <a:schemeClr val="tx1"/>
            </a:solidFill>
            <a:round/>
          </a:ln>
        </p:spPr>
        <p:txBody>
          <a:bodyPr rIns="182880" anchor="ctr"/>
          <a:lstStyle/>
          <a:p>
            <a:endParaRPr lang="zh-CN" altLang="en-US"/>
          </a:p>
        </p:txBody>
      </p:sp>
      <p:sp>
        <p:nvSpPr>
          <p:cNvPr id="34" name="Line 35"/>
          <p:cNvSpPr>
            <a:spLocks noChangeShapeType="1"/>
          </p:cNvSpPr>
          <p:nvPr/>
        </p:nvSpPr>
        <p:spPr bwMode="auto">
          <a:xfrm>
            <a:off x="3119438" y="1560513"/>
            <a:ext cx="0" cy="4370387"/>
          </a:xfrm>
          <a:prstGeom prst="line">
            <a:avLst/>
          </a:prstGeom>
          <a:noFill/>
          <a:ln w="12700" cap="sq">
            <a:solidFill>
              <a:schemeClr val="tx1"/>
            </a:solidFill>
            <a:round/>
          </a:ln>
        </p:spPr>
        <p:txBody>
          <a:bodyPr rIns="182880" anchor="ctr"/>
          <a:lstStyle/>
          <a:p>
            <a:endParaRPr lang="zh-CN" altLang="en-US"/>
          </a:p>
        </p:txBody>
      </p:sp>
      <p:sp>
        <p:nvSpPr>
          <p:cNvPr id="35" name="Line 36"/>
          <p:cNvSpPr>
            <a:spLocks noChangeShapeType="1"/>
          </p:cNvSpPr>
          <p:nvPr/>
        </p:nvSpPr>
        <p:spPr bwMode="auto">
          <a:xfrm>
            <a:off x="4564063" y="1560513"/>
            <a:ext cx="0" cy="4370387"/>
          </a:xfrm>
          <a:prstGeom prst="line">
            <a:avLst/>
          </a:prstGeom>
          <a:noFill/>
          <a:ln w="12700">
            <a:solidFill>
              <a:schemeClr val="tx1"/>
            </a:solidFill>
            <a:round/>
          </a:ln>
        </p:spPr>
        <p:txBody>
          <a:bodyPr rIns="182880" anchor="ctr"/>
          <a:lstStyle/>
          <a:p>
            <a:endParaRPr lang="zh-CN" altLang="en-US"/>
          </a:p>
        </p:txBody>
      </p:sp>
      <p:sp>
        <p:nvSpPr>
          <p:cNvPr id="36" name="Line 37"/>
          <p:cNvSpPr>
            <a:spLocks noChangeShapeType="1"/>
          </p:cNvSpPr>
          <p:nvPr/>
        </p:nvSpPr>
        <p:spPr bwMode="auto">
          <a:xfrm>
            <a:off x="6065838" y="1560513"/>
            <a:ext cx="0" cy="4370387"/>
          </a:xfrm>
          <a:prstGeom prst="line">
            <a:avLst/>
          </a:prstGeom>
          <a:noFill/>
          <a:ln w="12700">
            <a:solidFill>
              <a:schemeClr val="tx1"/>
            </a:solidFill>
            <a:round/>
          </a:ln>
        </p:spPr>
        <p:txBody>
          <a:bodyPr rIns="182880" anchor="ctr"/>
          <a:lstStyle/>
          <a:p>
            <a:endParaRPr lang="zh-CN" altLang="en-US"/>
          </a:p>
        </p:txBody>
      </p:sp>
      <p:sp>
        <p:nvSpPr>
          <p:cNvPr id="37" name="Line 38"/>
          <p:cNvSpPr>
            <a:spLocks noChangeShapeType="1"/>
          </p:cNvSpPr>
          <p:nvPr/>
        </p:nvSpPr>
        <p:spPr bwMode="auto">
          <a:xfrm>
            <a:off x="7305675" y="1560513"/>
            <a:ext cx="0" cy="4370387"/>
          </a:xfrm>
          <a:prstGeom prst="line">
            <a:avLst/>
          </a:prstGeom>
          <a:noFill/>
          <a:ln w="12700">
            <a:solidFill>
              <a:schemeClr val="tx1"/>
            </a:solidFill>
            <a:round/>
          </a:ln>
        </p:spPr>
        <p:txBody>
          <a:bodyPr rIns="182880" anchor="ctr"/>
          <a:lstStyle/>
          <a:p>
            <a:endParaRPr lang="zh-CN" altLang="en-US"/>
          </a:p>
        </p:txBody>
      </p:sp>
      <p:sp>
        <p:nvSpPr>
          <p:cNvPr id="38" name="Line 39"/>
          <p:cNvSpPr>
            <a:spLocks noChangeShapeType="1"/>
          </p:cNvSpPr>
          <p:nvPr/>
        </p:nvSpPr>
        <p:spPr bwMode="auto">
          <a:xfrm>
            <a:off x="8751888" y="1560513"/>
            <a:ext cx="0" cy="4370387"/>
          </a:xfrm>
          <a:prstGeom prst="line">
            <a:avLst/>
          </a:prstGeom>
          <a:noFill/>
          <a:ln w="12700" cap="sq">
            <a:solidFill>
              <a:schemeClr val="tx1"/>
            </a:solidFill>
            <a:round/>
          </a:ln>
        </p:spPr>
        <p:txBody>
          <a:bodyPr rIns="182880" anchor="ctr"/>
          <a:lstStyle/>
          <a:p>
            <a:endParaRPr lang="zh-CN" altLang="en-US"/>
          </a:p>
        </p:txBody>
      </p:sp>
      <p:sp>
        <p:nvSpPr>
          <p:cNvPr id="39" name="Rectangle 40"/>
          <p:cNvSpPr>
            <a:spLocks noChangeArrowheads="1"/>
          </p:cNvSpPr>
          <p:nvPr/>
        </p:nvSpPr>
        <p:spPr bwMode="auto">
          <a:xfrm>
            <a:off x="7305675" y="5145088"/>
            <a:ext cx="1446213" cy="522287"/>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1,000</a:t>
            </a:r>
            <a:endParaRPr lang="en-US" altLang="zh-CN" sz="2500">
              <a:solidFill>
                <a:srgbClr val="FF0000"/>
              </a:solidFill>
              <a:ea typeface="宋体" panose="02010600030101010101" pitchFamily="2" charset="-122"/>
            </a:endParaRPr>
          </a:p>
        </p:txBody>
      </p:sp>
      <p:sp>
        <p:nvSpPr>
          <p:cNvPr id="40" name="Rectangle 41"/>
          <p:cNvSpPr>
            <a:spLocks noChangeArrowheads="1"/>
          </p:cNvSpPr>
          <p:nvPr/>
        </p:nvSpPr>
        <p:spPr bwMode="auto">
          <a:xfrm>
            <a:off x="6065838" y="5145088"/>
            <a:ext cx="1239837" cy="522287"/>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200</a:t>
            </a:r>
            <a:endParaRPr lang="en-US" altLang="zh-CN" sz="2500">
              <a:solidFill>
                <a:srgbClr val="FF0000"/>
              </a:solidFill>
              <a:ea typeface="宋体" panose="02010600030101010101" pitchFamily="2" charset="-122"/>
            </a:endParaRPr>
          </a:p>
        </p:txBody>
      </p:sp>
      <p:sp>
        <p:nvSpPr>
          <p:cNvPr id="41" name="Rectangle 42"/>
          <p:cNvSpPr>
            <a:spLocks noChangeArrowheads="1"/>
          </p:cNvSpPr>
          <p:nvPr/>
        </p:nvSpPr>
        <p:spPr bwMode="auto">
          <a:xfrm>
            <a:off x="7305675" y="4625975"/>
            <a:ext cx="1446213" cy="519113"/>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2,000</a:t>
            </a:r>
            <a:endParaRPr lang="en-US" altLang="zh-CN" sz="2500">
              <a:solidFill>
                <a:srgbClr val="FF0000"/>
              </a:solidFill>
              <a:ea typeface="宋体" panose="02010600030101010101" pitchFamily="2" charset="-122"/>
            </a:endParaRPr>
          </a:p>
        </p:txBody>
      </p:sp>
      <p:sp>
        <p:nvSpPr>
          <p:cNvPr id="42" name="Rectangle 43"/>
          <p:cNvSpPr>
            <a:spLocks noChangeArrowheads="1"/>
          </p:cNvSpPr>
          <p:nvPr/>
        </p:nvSpPr>
        <p:spPr bwMode="auto">
          <a:xfrm>
            <a:off x="6065838" y="4625975"/>
            <a:ext cx="1239837" cy="519113"/>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400</a:t>
            </a:r>
            <a:endParaRPr lang="en-US" altLang="zh-CN" sz="2500">
              <a:solidFill>
                <a:srgbClr val="FF0000"/>
              </a:solidFill>
              <a:ea typeface="宋体" panose="02010600030101010101" pitchFamily="2" charset="-122"/>
            </a:endParaRPr>
          </a:p>
        </p:txBody>
      </p:sp>
      <p:sp>
        <p:nvSpPr>
          <p:cNvPr id="43" name="Rectangle 44"/>
          <p:cNvSpPr>
            <a:spLocks noChangeArrowheads="1"/>
          </p:cNvSpPr>
          <p:nvPr/>
        </p:nvSpPr>
        <p:spPr bwMode="auto">
          <a:xfrm>
            <a:off x="7305675" y="4102100"/>
            <a:ext cx="1446213" cy="523875"/>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3,000</a:t>
            </a:r>
            <a:endParaRPr lang="en-US" altLang="zh-CN" sz="2500">
              <a:solidFill>
                <a:srgbClr val="FF0000"/>
              </a:solidFill>
              <a:ea typeface="宋体" panose="02010600030101010101" pitchFamily="2" charset="-122"/>
            </a:endParaRPr>
          </a:p>
        </p:txBody>
      </p:sp>
      <p:sp>
        <p:nvSpPr>
          <p:cNvPr id="44" name="Rectangle 45"/>
          <p:cNvSpPr>
            <a:spLocks noChangeArrowheads="1"/>
          </p:cNvSpPr>
          <p:nvPr/>
        </p:nvSpPr>
        <p:spPr bwMode="auto">
          <a:xfrm>
            <a:off x="6065838" y="4102100"/>
            <a:ext cx="1239837" cy="523875"/>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600</a:t>
            </a:r>
            <a:endParaRPr lang="en-US" altLang="zh-CN" sz="2500">
              <a:solidFill>
                <a:srgbClr val="FF0000"/>
              </a:solidFill>
              <a:ea typeface="宋体" panose="02010600030101010101" pitchFamily="2" charset="-122"/>
            </a:endParaRPr>
          </a:p>
        </p:txBody>
      </p:sp>
      <p:sp>
        <p:nvSpPr>
          <p:cNvPr id="45" name="Rectangle 46"/>
          <p:cNvSpPr>
            <a:spLocks noChangeArrowheads="1"/>
          </p:cNvSpPr>
          <p:nvPr/>
        </p:nvSpPr>
        <p:spPr bwMode="auto">
          <a:xfrm>
            <a:off x="7305675" y="3579813"/>
            <a:ext cx="1446213" cy="522287"/>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4,000</a:t>
            </a:r>
            <a:endParaRPr lang="en-US" altLang="zh-CN" sz="2500">
              <a:solidFill>
                <a:srgbClr val="FF0000"/>
              </a:solidFill>
              <a:ea typeface="宋体" panose="02010600030101010101" pitchFamily="2" charset="-122"/>
            </a:endParaRPr>
          </a:p>
        </p:txBody>
      </p:sp>
      <p:sp>
        <p:nvSpPr>
          <p:cNvPr id="46" name="Rectangle 47"/>
          <p:cNvSpPr>
            <a:spLocks noChangeArrowheads="1"/>
          </p:cNvSpPr>
          <p:nvPr/>
        </p:nvSpPr>
        <p:spPr bwMode="auto">
          <a:xfrm>
            <a:off x="6065838" y="3579813"/>
            <a:ext cx="1239837" cy="522287"/>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800</a:t>
            </a:r>
            <a:endParaRPr lang="en-US" altLang="zh-CN" sz="2500">
              <a:solidFill>
                <a:srgbClr val="FF0000"/>
              </a:solidFill>
              <a:ea typeface="宋体" panose="02010600030101010101" pitchFamily="2" charset="-122"/>
            </a:endParaRPr>
          </a:p>
        </p:txBody>
      </p:sp>
      <p:sp>
        <p:nvSpPr>
          <p:cNvPr id="47" name="Rectangle 48"/>
          <p:cNvSpPr>
            <a:spLocks noChangeArrowheads="1"/>
          </p:cNvSpPr>
          <p:nvPr/>
        </p:nvSpPr>
        <p:spPr bwMode="auto">
          <a:xfrm>
            <a:off x="7305675" y="3059113"/>
            <a:ext cx="1446213" cy="52070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$5,000</a:t>
            </a:r>
            <a:endParaRPr lang="en-US" altLang="zh-CN" sz="2500">
              <a:solidFill>
                <a:srgbClr val="FF0000"/>
              </a:solidFill>
              <a:ea typeface="宋体" panose="02010600030101010101" pitchFamily="2" charset="-122"/>
            </a:endParaRPr>
          </a:p>
        </p:txBody>
      </p:sp>
      <p:sp>
        <p:nvSpPr>
          <p:cNvPr id="48" name="Rectangle 49"/>
          <p:cNvSpPr>
            <a:spLocks noChangeArrowheads="1"/>
          </p:cNvSpPr>
          <p:nvPr/>
        </p:nvSpPr>
        <p:spPr bwMode="auto">
          <a:xfrm>
            <a:off x="6065838" y="3059113"/>
            <a:ext cx="1239837" cy="520700"/>
          </a:xfrm>
          <a:prstGeom prst="rect">
            <a:avLst/>
          </a:prstGeom>
          <a:solidFill>
            <a:schemeClr val="bg1"/>
          </a:solidFill>
          <a:ln w="12700">
            <a:solidFill>
              <a:schemeClr val="tx1"/>
            </a:solidFill>
            <a:miter lim="800000"/>
          </a:ln>
        </p:spPr>
        <p:txBody>
          <a:bodyPr rIns="182880" anchor="ctr"/>
          <a:lstStyle/>
          <a:p>
            <a:pPr algn="r">
              <a:lnSpc>
                <a:spcPct val="105000"/>
              </a:lnSpc>
              <a:spcBef>
                <a:spcPct val="45000"/>
              </a:spcBef>
              <a:buClr>
                <a:srgbClr val="00B85C"/>
              </a:buClr>
              <a:buSzPct val="120000"/>
              <a:buFont typeface="Wingdings" panose="05000000000000000000" pitchFamily="2" charset="2"/>
              <a:buNone/>
            </a:pPr>
            <a:r>
              <a:rPr lang="en-US" altLang="zh-CN" sz="2500">
                <a:solidFill>
                  <a:srgbClr val="FF0000"/>
                </a:solidFill>
                <a:ea typeface="宋体" panose="02010600030101010101" pitchFamily="2" charset="-122"/>
              </a:rPr>
              <a:t>1000</a:t>
            </a:r>
            <a:endParaRPr lang="en-US" altLang="zh-CN" sz="2500">
              <a:solidFill>
                <a:srgbClr val="FF0000"/>
              </a:solidFill>
              <a:ea typeface="宋体" panose="02010600030101010101" pitchFamily="2" charset="-122"/>
            </a:endParaRPr>
          </a:p>
        </p:txBody>
      </p:sp>
      <p:sp>
        <p:nvSpPr>
          <p:cNvPr id="49" name="Rectangle 50" descr="Wide upward diagonal"/>
          <p:cNvSpPr>
            <a:spLocks noChangeArrowheads="1"/>
          </p:cNvSpPr>
          <p:nvPr/>
        </p:nvSpPr>
        <p:spPr bwMode="auto">
          <a:xfrm>
            <a:off x="6072188" y="5673725"/>
            <a:ext cx="1223962" cy="250825"/>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ea typeface="宋体" panose="02010600030101010101" pitchFamily="2" charset="-122"/>
            </a:endParaRPr>
          </a:p>
        </p:txBody>
      </p:sp>
      <p:sp>
        <p:nvSpPr>
          <p:cNvPr id="50" name="Rectangle 51" descr="Wide upward diagonal"/>
          <p:cNvSpPr>
            <a:spLocks noChangeArrowheads="1"/>
          </p:cNvSpPr>
          <p:nvPr/>
        </p:nvSpPr>
        <p:spPr bwMode="auto">
          <a:xfrm>
            <a:off x="7313613" y="5673725"/>
            <a:ext cx="1427162" cy="250825"/>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ea typeface="宋体" panose="02010600030101010101" pitchFamily="2" charset="-122"/>
            </a:endParaRPr>
          </a:p>
        </p:txBody>
      </p:sp>
      <p:sp>
        <p:nvSpPr>
          <p:cNvPr id="51" name="Rectangle 52" descr="Wide upward diagonal"/>
          <p:cNvSpPr>
            <a:spLocks noChangeArrowheads="1"/>
          </p:cNvSpPr>
          <p:nvPr/>
        </p:nvSpPr>
        <p:spPr bwMode="auto">
          <a:xfrm>
            <a:off x="6072188" y="2806700"/>
            <a:ext cx="1223962" cy="247650"/>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ea typeface="宋体" panose="02010600030101010101" pitchFamily="2" charset="-122"/>
            </a:endParaRPr>
          </a:p>
        </p:txBody>
      </p:sp>
      <p:sp>
        <p:nvSpPr>
          <p:cNvPr id="52" name="Rectangle 53" descr="Wide upward diagonal"/>
          <p:cNvSpPr>
            <a:spLocks noChangeArrowheads="1"/>
          </p:cNvSpPr>
          <p:nvPr/>
        </p:nvSpPr>
        <p:spPr bwMode="auto">
          <a:xfrm>
            <a:off x="7313613" y="2806700"/>
            <a:ext cx="1427162" cy="247650"/>
          </a:xfrm>
          <a:prstGeom prst="rect">
            <a:avLst/>
          </a:prstGeom>
          <a:blipFill dpi="0" rotWithShape="0">
            <a:blip r:embed="rId1" cstate="print"/>
            <a:srcRect/>
            <a:tile tx="0" ty="0" sx="100000" sy="100000" flip="none" algn="tl"/>
          </a:blipFill>
          <a:ln w="9525">
            <a:noFill/>
            <a:miter lim="800000"/>
          </a:ln>
        </p:spPr>
        <p:txBody>
          <a:bodyPr wrap="none" anchor="ctr"/>
          <a:lstStyle/>
          <a:p>
            <a:endParaRPr lang="zh-CN">
              <a:ea typeface="宋体" panose="02010600030101010101" pitchFamily="2" charset="-122"/>
            </a:endParaRPr>
          </a:p>
        </p:txBody>
      </p:sp>
      <p:sp>
        <p:nvSpPr>
          <p:cNvPr id="53" name="Line 9"/>
          <p:cNvSpPr>
            <a:spLocks noChangeShapeType="1"/>
          </p:cNvSpPr>
          <p:nvPr/>
        </p:nvSpPr>
        <p:spPr bwMode="auto">
          <a:xfrm>
            <a:off x="596900" y="1254125"/>
            <a:ext cx="8207375" cy="0"/>
          </a:xfrm>
          <a:prstGeom prst="line">
            <a:avLst/>
          </a:prstGeom>
          <a:noFill/>
          <a:ln w="12700">
            <a:solidFill>
              <a:srgbClr val="C0C0C0"/>
            </a:solidFill>
            <a:rou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dissolve">
                                      <p:cBhvr>
                                        <p:cTn id="7" dur="500"/>
                                        <p:tgtEl>
                                          <p:spTgt spid="48">
                                            <p:txEl>
                                              <p:pRg st="0" end="0"/>
                                            </p:txEl>
                                          </p:spTgt>
                                        </p:tgtEl>
                                      </p:cBhvr>
                                    </p:animEffect>
                                  </p:childTnLst>
                                  <p:subTnLst>
                                    <p:animClr>
                                      <p:cBhvr override="childStyle">
                                        <p:cTn dur="1" fill="hold" display="0" masterRel="nextClick" afterEffect="1"/>
                                        <p:tgtEl>
                                          <p:spTgt spid="48">
                                            <p:txEl>
                                              <p:pRg st="0" end="0"/>
                                            </p:txEl>
                                          </p:spTgt>
                                        </p:tgtEl>
                                        <p:attrNameLst>
                                          <p:attrName>ppt_c</p:attrName>
                                        </p:attrNameLst>
                                      </p:cBhvr>
                                      <p:to>
                                        <a:srgbClr val="000000"/>
                                      </p:to>
                                    </p:animClr>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6">
                                            <p:txEl>
                                              <p:pRg st="0" end="0"/>
                                            </p:txEl>
                                          </p:spTgt>
                                        </p:tgtEl>
                                        <p:attrNameLst>
                                          <p:attrName>style.visibility</p:attrName>
                                        </p:attrNameLst>
                                      </p:cBhvr>
                                      <p:to>
                                        <p:strVal val="visible"/>
                                      </p:to>
                                    </p:set>
                                    <p:animEffect transition="in" filter="dissolve">
                                      <p:cBhvr>
                                        <p:cTn id="12" dur="500"/>
                                        <p:tgtEl>
                                          <p:spTgt spid="46">
                                            <p:txEl>
                                              <p:pRg st="0" end="0"/>
                                            </p:txEl>
                                          </p:spTgt>
                                        </p:tgtEl>
                                      </p:cBhvr>
                                    </p:animEffect>
                                  </p:childTnLst>
                                  <p:subTnLst>
                                    <p:animClr>
                                      <p:cBhvr override="childStyle">
                                        <p:cTn dur="1" fill="hold" display="0" masterRel="nextClick" afterEffect="1"/>
                                        <p:tgtEl>
                                          <p:spTgt spid="46">
                                            <p:txEl>
                                              <p:pRg st="0" end="0"/>
                                            </p:txEl>
                                          </p:spTgt>
                                        </p:tgtEl>
                                        <p:attrNameLst>
                                          <p:attrName>ppt_c</p:attrName>
                                        </p:attrNameLst>
                                      </p:cBhvr>
                                      <p:to>
                                        <a:srgbClr val="000000"/>
                                      </p:to>
                                    </p:animClr>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xEl>
                                              <p:pRg st="0" end="0"/>
                                            </p:txEl>
                                          </p:spTgt>
                                        </p:tgtEl>
                                        <p:attrNameLst>
                                          <p:attrName>style.visibility</p:attrName>
                                        </p:attrNameLst>
                                      </p:cBhvr>
                                      <p:to>
                                        <p:strVal val="visible"/>
                                      </p:to>
                                    </p:set>
                                    <p:animEffect transition="in" filter="dissolve">
                                      <p:cBhvr>
                                        <p:cTn id="17" dur="500"/>
                                        <p:tgtEl>
                                          <p:spTgt spid="44">
                                            <p:txEl>
                                              <p:pRg st="0" end="0"/>
                                            </p:txEl>
                                          </p:spTgt>
                                        </p:tgtEl>
                                      </p:cBhvr>
                                    </p:animEffect>
                                  </p:childTnLst>
                                  <p:subTnLst>
                                    <p:animClr>
                                      <p:cBhvr override="childStyle">
                                        <p:cTn dur="1" fill="hold" display="0" masterRel="nextClick" afterEffect="1"/>
                                        <p:tgtEl>
                                          <p:spTgt spid="44">
                                            <p:txEl>
                                              <p:pRg st="0" end="0"/>
                                            </p:txEl>
                                          </p:spTgt>
                                        </p:tgtEl>
                                        <p:attrNameLst>
                                          <p:attrName>ppt_c</p:attrName>
                                        </p:attrNameLst>
                                      </p:cBhvr>
                                      <p:to>
                                        <a:srgbClr val="000000"/>
                                      </p:to>
                                    </p:animClr>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2">
                                            <p:txEl>
                                              <p:pRg st="0" end="0"/>
                                            </p:txEl>
                                          </p:spTgt>
                                        </p:tgtEl>
                                        <p:attrNameLst>
                                          <p:attrName>style.visibility</p:attrName>
                                        </p:attrNameLst>
                                      </p:cBhvr>
                                      <p:to>
                                        <p:strVal val="visible"/>
                                      </p:to>
                                    </p:set>
                                    <p:animEffect transition="in" filter="dissolve">
                                      <p:cBhvr>
                                        <p:cTn id="22" dur="500"/>
                                        <p:tgtEl>
                                          <p:spTgt spid="42">
                                            <p:txEl>
                                              <p:pRg st="0" end="0"/>
                                            </p:txEl>
                                          </p:spTgt>
                                        </p:tgtEl>
                                      </p:cBhvr>
                                    </p:animEffect>
                                  </p:childTnLst>
                                  <p:subTnLst>
                                    <p:animClr>
                                      <p:cBhvr override="childStyle">
                                        <p:cTn dur="1" fill="hold" display="0" masterRel="nextClick" afterEffect="1"/>
                                        <p:tgtEl>
                                          <p:spTgt spid="42">
                                            <p:txEl>
                                              <p:pRg st="0" end="0"/>
                                            </p:txEl>
                                          </p:spTgt>
                                        </p:tgtEl>
                                        <p:attrNameLst>
                                          <p:attrName>ppt_c</p:attrName>
                                        </p:attrNameLst>
                                      </p:cBhvr>
                                      <p:to>
                                        <a:srgbClr val="000000"/>
                                      </p:to>
                                    </p:animClr>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0">
                                            <p:txEl>
                                              <p:pRg st="0" end="0"/>
                                            </p:txEl>
                                          </p:spTgt>
                                        </p:tgtEl>
                                        <p:attrNameLst>
                                          <p:attrName>style.visibility</p:attrName>
                                        </p:attrNameLst>
                                      </p:cBhvr>
                                      <p:to>
                                        <p:strVal val="visible"/>
                                      </p:to>
                                    </p:set>
                                    <p:animEffect transition="in" filter="dissolve">
                                      <p:cBhvr>
                                        <p:cTn id="27" dur="500"/>
                                        <p:tgtEl>
                                          <p:spTgt spid="40">
                                            <p:txEl>
                                              <p:pRg st="0" end="0"/>
                                            </p:txEl>
                                          </p:spTgt>
                                        </p:tgtEl>
                                      </p:cBhvr>
                                    </p:animEffect>
                                  </p:childTnLst>
                                  <p:subTnLst>
                                    <p:animClr>
                                      <p:cBhvr override="childStyle">
                                        <p:cTn dur="1" fill="hold" display="0" masterRel="nextClick" afterEffect="1"/>
                                        <p:tgtEl>
                                          <p:spTgt spid="40">
                                            <p:txEl>
                                              <p:pRg st="0" end="0"/>
                                            </p:txEl>
                                          </p:spTgt>
                                        </p:tgtEl>
                                        <p:attrNameLst>
                                          <p:attrName>ppt_c</p:attrName>
                                        </p:attrNameLst>
                                      </p:cBhvr>
                                      <p:to>
                                        <a:srgbClr val="000000"/>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wipe(left)">
                                      <p:cBhvr>
                                        <p:cTn id="37" dur="5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7">
                                            <p:txEl>
                                              <p:pRg st="0" end="0"/>
                                            </p:txEl>
                                          </p:spTgt>
                                        </p:tgtEl>
                                        <p:attrNameLst>
                                          <p:attrName>style.visibility</p:attrName>
                                        </p:attrNameLst>
                                      </p:cBhvr>
                                      <p:to>
                                        <p:strVal val="visible"/>
                                      </p:to>
                                    </p:set>
                                    <p:animEffect transition="in" filter="dissolve">
                                      <p:cBhvr>
                                        <p:cTn id="42" dur="500"/>
                                        <p:tgtEl>
                                          <p:spTgt spid="47">
                                            <p:txEl>
                                              <p:pRg st="0" end="0"/>
                                            </p:txEl>
                                          </p:spTgt>
                                        </p:tgtEl>
                                      </p:cBhvr>
                                    </p:animEffect>
                                  </p:childTnLst>
                                  <p:subTnLst>
                                    <p:animClr>
                                      <p:cBhvr override="childStyle">
                                        <p:cTn dur="1" fill="hold" display="0" masterRel="nextClick" afterEffect="1"/>
                                        <p:tgtEl>
                                          <p:spTgt spid="47">
                                            <p:txEl>
                                              <p:pRg st="0" end="0"/>
                                            </p:txEl>
                                          </p:spTgt>
                                        </p:tgtEl>
                                        <p:attrNameLst>
                                          <p:attrName>ppt_c</p:attrName>
                                        </p:attrNameLst>
                                      </p:cBhvr>
                                      <p:to>
                                        <a:srgbClr val="000000"/>
                                      </p:to>
                                    </p:animClr>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5">
                                            <p:txEl>
                                              <p:pRg st="0" end="0"/>
                                            </p:txEl>
                                          </p:spTgt>
                                        </p:tgtEl>
                                        <p:attrNameLst>
                                          <p:attrName>style.visibility</p:attrName>
                                        </p:attrNameLst>
                                      </p:cBhvr>
                                      <p:to>
                                        <p:strVal val="visible"/>
                                      </p:to>
                                    </p:set>
                                    <p:animEffect transition="in" filter="dissolve">
                                      <p:cBhvr>
                                        <p:cTn id="47" dur="500"/>
                                        <p:tgtEl>
                                          <p:spTgt spid="45">
                                            <p:txEl>
                                              <p:pRg st="0" end="0"/>
                                            </p:txEl>
                                          </p:spTgt>
                                        </p:tgtEl>
                                      </p:cBhvr>
                                    </p:animEffect>
                                  </p:childTnLst>
                                  <p:subTnLst>
                                    <p:animClr>
                                      <p:cBhvr override="childStyle">
                                        <p:cTn dur="1" fill="hold" display="0" masterRel="nextClick" afterEffect="1"/>
                                        <p:tgtEl>
                                          <p:spTgt spid="45">
                                            <p:txEl>
                                              <p:pRg st="0" end="0"/>
                                            </p:txEl>
                                          </p:spTgt>
                                        </p:tgtEl>
                                        <p:attrNameLst>
                                          <p:attrName>ppt_c</p:attrName>
                                        </p:attrNameLst>
                                      </p:cBhvr>
                                      <p:to>
                                        <a:srgbClr val="000000"/>
                                      </p:to>
                                    </p:animClr>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Effect transition="in" filter="dissolve">
                                      <p:cBhvr>
                                        <p:cTn id="52" dur="500"/>
                                        <p:tgtEl>
                                          <p:spTgt spid="43">
                                            <p:txEl>
                                              <p:pRg st="0" end="0"/>
                                            </p:txEl>
                                          </p:spTgt>
                                        </p:tgtEl>
                                      </p:cBhvr>
                                    </p:animEffect>
                                  </p:childTnLst>
                                  <p:subTnLst>
                                    <p:animClr>
                                      <p:cBhvr override="childStyle">
                                        <p:cTn dur="1" fill="hold" display="0" masterRel="nextClick" afterEffect="1"/>
                                        <p:tgtEl>
                                          <p:spTgt spid="43">
                                            <p:txEl>
                                              <p:pRg st="0" end="0"/>
                                            </p:txEl>
                                          </p:spTgt>
                                        </p:tgtEl>
                                        <p:attrNameLst>
                                          <p:attrName>ppt_c</p:attrName>
                                        </p:attrNameLst>
                                      </p:cBhvr>
                                      <p:to>
                                        <a:srgbClr val="000000"/>
                                      </p:to>
                                    </p:animClr>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1">
                                            <p:txEl>
                                              <p:pRg st="0" end="0"/>
                                            </p:txEl>
                                          </p:spTgt>
                                        </p:tgtEl>
                                        <p:attrNameLst>
                                          <p:attrName>style.visibility</p:attrName>
                                        </p:attrNameLst>
                                      </p:cBhvr>
                                      <p:to>
                                        <p:strVal val="visible"/>
                                      </p:to>
                                    </p:set>
                                    <p:animEffect transition="in" filter="dissolve">
                                      <p:cBhvr>
                                        <p:cTn id="57" dur="500"/>
                                        <p:tgtEl>
                                          <p:spTgt spid="41">
                                            <p:txEl>
                                              <p:pRg st="0" end="0"/>
                                            </p:txEl>
                                          </p:spTgt>
                                        </p:tgtEl>
                                      </p:cBhvr>
                                    </p:animEffect>
                                  </p:childTnLst>
                                  <p:subTnLst>
                                    <p:animClr>
                                      <p:cBhvr override="childStyle">
                                        <p:cTn dur="1" fill="hold" display="0" masterRel="nextClick" afterEffect="1"/>
                                        <p:tgtEl>
                                          <p:spTgt spid="41">
                                            <p:txEl>
                                              <p:pRg st="0" end="0"/>
                                            </p:txEl>
                                          </p:spTgt>
                                        </p:tgtEl>
                                        <p:attrNameLst>
                                          <p:attrName>ppt_c</p:attrName>
                                        </p:attrNameLst>
                                      </p:cBhvr>
                                      <p:to>
                                        <a:srgbClr val="000000"/>
                                      </p:to>
                                    </p:animClr>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39">
                                            <p:txEl>
                                              <p:pRg st="0" end="0"/>
                                            </p:txEl>
                                          </p:spTgt>
                                        </p:tgtEl>
                                        <p:attrNameLst>
                                          <p:attrName>style.visibility</p:attrName>
                                        </p:attrNameLst>
                                      </p:cBhvr>
                                      <p:to>
                                        <p:strVal val="visible"/>
                                      </p:to>
                                    </p:set>
                                    <p:animEffect transition="in" filter="dissolve">
                                      <p:cBhvr>
                                        <p:cTn id="62"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5" autoUpdateAnimBg="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587375" y="352425"/>
            <a:ext cx="8208963" cy="954088"/>
          </a:xfrm>
          <a:prstGeom prst="rect">
            <a:avLst/>
          </a:prstGeom>
        </p:spPr>
        <p:txBody>
          <a:bodyPr tIns="0" bIns="0" anchor="t"/>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a:t>
            </a:r>
            <a:r>
              <a:rPr kumimoji="0" lang="zh-CN" sz="2000" b="1" i="0" u="none" strike="noStrike" kern="1200" cap="none" spc="0" normalizeH="0" baseline="0" noProof="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 </a:t>
            </a:r>
            <a:r>
              <a:rPr kumimoji="0" lang="zh-CN" sz="2000" b="1" i="0" u="none" strike="noStrike" kern="1200" cap="none" spc="0" normalizeH="0" baseline="0" noProof="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r>
              <a:rPr kumimoji="0" lang="zh-CN" sz="2400" b="1" i="1" u="none" strike="noStrike" kern="1200" cap="none" spc="0" normalizeH="0" baseline="0" noProof="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1</a:t>
            </a:r>
            <a:r>
              <a:rPr kumimoji="0" lang="zh-CN" sz="2000" b="1" i="0" u="none" strike="noStrike" kern="1200" cap="none" spc="0" normalizeH="0" baseline="0" noProof="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r>
              <a:rPr kumimoji="0" lang="zh-CN" sz="2000" b="0" i="0" u="none" strike="noStrike" kern="1200" cap="none" spc="0" normalizeH="0" baseline="0" noProof="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br>
              <a:rPr kumimoji="0" lang="zh-CN" sz="2000" b="0" i="0" u="none" strike="noStrike" kern="1200" cap="none" spc="0" normalizeH="0" baseline="0" noProof="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br>
            <a:r>
              <a:rPr kumimoji="0" lang="zh-CN" sz="3200" b="1" i="0" u="none" strike="noStrike" kern="1200" cap="none" spc="0" normalizeH="0" baseline="0" noProof="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参考答案</a:t>
            </a:r>
            <a:endParaRPr kumimoji="0" lang="zh-CN" sz="3200" b="1" i="0" u="none" strike="noStrike" kern="1200" cap="none" spc="0" normalizeH="0" baseline="0" noProof="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4" name="Line 10"/>
          <p:cNvSpPr>
            <a:spLocks noChangeShapeType="1"/>
          </p:cNvSpPr>
          <p:nvPr/>
        </p:nvSpPr>
        <p:spPr bwMode="auto">
          <a:xfrm>
            <a:off x="593725" y="290513"/>
            <a:ext cx="8207375" cy="0"/>
          </a:xfrm>
          <a:prstGeom prst="line">
            <a:avLst/>
          </a:prstGeom>
          <a:noFill/>
          <a:ln w="12700">
            <a:solidFill>
              <a:srgbClr val="C0C0C0"/>
            </a:solidFill>
            <a:round/>
          </a:ln>
        </p:spPr>
        <p:txBody>
          <a:bodyPr/>
          <a:lstStyle/>
          <a:p>
            <a:endParaRPr lang="zh-CN" altLang="en-US"/>
          </a:p>
        </p:txBody>
      </p:sp>
      <p:sp>
        <p:nvSpPr>
          <p:cNvPr id="6" name="AutoShape 25"/>
          <p:cNvSpPr>
            <a:spLocks noChangeAspect="1" noChangeArrowheads="1" noTextEdit="1"/>
          </p:cNvSpPr>
          <p:nvPr/>
        </p:nvSpPr>
        <p:spPr bwMode="auto">
          <a:xfrm>
            <a:off x="3248025" y="1003300"/>
            <a:ext cx="5765800" cy="5176838"/>
          </a:xfrm>
          <a:prstGeom prst="rect">
            <a:avLst/>
          </a:prstGeom>
          <a:noFill/>
          <a:ln w="9525">
            <a:noFill/>
            <a:miter lim="800000"/>
          </a:ln>
        </p:spPr>
        <p:txBody>
          <a:bodyPr/>
          <a:lstStyle/>
          <a:p>
            <a:endParaRPr lang="zh-CN" altLang="en-US"/>
          </a:p>
        </p:txBody>
      </p:sp>
      <p:grpSp>
        <p:nvGrpSpPr>
          <p:cNvPr id="7" name="Group 7"/>
          <p:cNvGrpSpPr/>
          <p:nvPr/>
        </p:nvGrpSpPr>
        <p:grpSpPr bwMode="auto">
          <a:xfrm>
            <a:off x="4503738" y="1303338"/>
            <a:ext cx="4183062" cy="4133850"/>
            <a:chOff x="0" y="0"/>
            <a:chExt cx="2635" cy="2604"/>
          </a:xfrm>
        </p:grpSpPr>
        <p:sp>
          <p:nvSpPr>
            <p:cNvPr id="8" name="Rectangle 27"/>
            <p:cNvSpPr>
              <a:spLocks noChangeArrowheads="1"/>
            </p:cNvSpPr>
            <p:nvPr/>
          </p:nvSpPr>
          <p:spPr bwMode="auto">
            <a:xfrm>
              <a:off x="0" y="0"/>
              <a:ext cx="2635" cy="2603"/>
            </a:xfrm>
            <a:prstGeom prst="rect">
              <a:avLst/>
            </a:prstGeom>
            <a:solidFill>
              <a:srgbClr val="FFFFFF"/>
            </a:solidFill>
            <a:ln w="9525">
              <a:noFill/>
              <a:miter lim="800000"/>
            </a:ln>
          </p:spPr>
          <p:txBody>
            <a:bodyPr/>
            <a:lstStyle/>
            <a:p>
              <a:endParaRPr lang="zh-CN">
                <a:ea typeface="宋体" panose="02010600030101010101" pitchFamily="2" charset="-122"/>
              </a:endParaRPr>
            </a:p>
          </p:txBody>
        </p:sp>
        <p:sp>
          <p:nvSpPr>
            <p:cNvPr id="9" name="Line 28"/>
            <p:cNvSpPr>
              <a:spLocks noChangeShapeType="1"/>
            </p:cNvSpPr>
            <p:nvPr/>
          </p:nvSpPr>
          <p:spPr bwMode="auto">
            <a:xfrm>
              <a:off x="0" y="2166"/>
              <a:ext cx="2635" cy="1"/>
            </a:xfrm>
            <a:prstGeom prst="line">
              <a:avLst/>
            </a:prstGeom>
            <a:noFill/>
            <a:ln w="0">
              <a:solidFill>
                <a:srgbClr val="000000"/>
              </a:solidFill>
              <a:round/>
            </a:ln>
          </p:spPr>
          <p:txBody>
            <a:bodyPr/>
            <a:lstStyle/>
            <a:p>
              <a:endParaRPr lang="zh-CN" altLang="en-US"/>
            </a:p>
          </p:txBody>
        </p:sp>
        <p:sp>
          <p:nvSpPr>
            <p:cNvPr id="10" name="Line 29"/>
            <p:cNvSpPr>
              <a:spLocks noChangeShapeType="1"/>
            </p:cNvSpPr>
            <p:nvPr/>
          </p:nvSpPr>
          <p:spPr bwMode="auto">
            <a:xfrm>
              <a:off x="0" y="1738"/>
              <a:ext cx="2635" cy="1"/>
            </a:xfrm>
            <a:prstGeom prst="line">
              <a:avLst/>
            </a:prstGeom>
            <a:noFill/>
            <a:ln w="0">
              <a:solidFill>
                <a:srgbClr val="000000"/>
              </a:solidFill>
              <a:round/>
            </a:ln>
          </p:spPr>
          <p:txBody>
            <a:bodyPr/>
            <a:lstStyle/>
            <a:p>
              <a:endParaRPr lang="zh-CN" altLang="en-US"/>
            </a:p>
          </p:txBody>
        </p:sp>
        <p:sp>
          <p:nvSpPr>
            <p:cNvPr id="11" name="Line 30"/>
            <p:cNvSpPr>
              <a:spLocks noChangeShapeType="1"/>
            </p:cNvSpPr>
            <p:nvPr/>
          </p:nvSpPr>
          <p:spPr bwMode="auto">
            <a:xfrm>
              <a:off x="0" y="1302"/>
              <a:ext cx="2635" cy="1"/>
            </a:xfrm>
            <a:prstGeom prst="line">
              <a:avLst/>
            </a:prstGeom>
            <a:noFill/>
            <a:ln w="0">
              <a:solidFill>
                <a:srgbClr val="000000"/>
              </a:solidFill>
              <a:round/>
            </a:ln>
          </p:spPr>
          <p:txBody>
            <a:bodyPr/>
            <a:lstStyle/>
            <a:p>
              <a:endParaRPr lang="zh-CN" altLang="en-US"/>
            </a:p>
          </p:txBody>
        </p:sp>
        <p:sp>
          <p:nvSpPr>
            <p:cNvPr id="12" name="Line 31"/>
            <p:cNvSpPr>
              <a:spLocks noChangeShapeType="1"/>
            </p:cNvSpPr>
            <p:nvPr/>
          </p:nvSpPr>
          <p:spPr bwMode="auto">
            <a:xfrm>
              <a:off x="0" y="865"/>
              <a:ext cx="2635" cy="1"/>
            </a:xfrm>
            <a:prstGeom prst="line">
              <a:avLst/>
            </a:prstGeom>
            <a:noFill/>
            <a:ln w="0">
              <a:solidFill>
                <a:srgbClr val="000000"/>
              </a:solidFill>
              <a:round/>
            </a:ln>
          </p:spPr>
          <p:txBody>
            <a:bodyPr/>
            <a:lstStyle/>
            <a:p>
              <a:endParaRPr lang="zh-CN" altLang="en-US"/>
            </a:p>
          </p:txBody>
        </p:sp>
        <p:sp>
          <p:nvSpPr>
            <p:cNvPr id="13" name="Line 32"/>
            <p:cNvSpPr>
              <a:spLocks noChangeShapeType="1"/>
            </p:cNvSpPr>
            <p:nvPr/>
          </p:nvSpPr>
          <p:spPr bwMode="auto">
            <a:xfrm>
              <a:off x="0" y="437"/>
              <a:ext cx="2635" cy="1"/>
            </a:xfrm>
            <a:prstGeom prst="line">
              <a:avLst/>
            </a:prstGeom>
            <a:noFill/>
            <a:ln w="0">
              <a:solidFill>
                <a:srgbClr val="000000"/>
              </a:solidFill>
              <a:round/>
            </a:ln>
          </p:spPr>
          <p:txBody>
            <a:bodyPr/>
            <a:lstStyle/>
            <a:p>
              <a:endParaRPr lang="zh-CN" altLang="en-US"/>
            </a:p>
          </p:txBody>
        </p:sp>
        <p:sp>
          <p:nvSpPr>
            <p:cNvPr id="14" name="Line 34"/>
            <p:cNvSpPr>
              <a:spLocks noChangeShapeType="1"/>
            </p:cNvSpPr>
            <p:nvPr/>
          </p:nvSpPr>
          <p:spPr bwMode="auto">
            <a:xfrm>
              <a:off x="527" y="0"/>
              <a:ext cx="1" cy="2603"/>
            </a:xfrm>
            <a:prstGeom prst="line">
              <a:avLst/>
            </a:prstGeom>
            <a:noFill/>
            <a:ln w="0">
              <a:solidFill>
                <a:srgbClr val="000000"/>
              </a:solidFill>
              <a:round/>
            </a:ln>
          </p:spPr>
          <p:txBody>
            <a:bodyPr/>
            <a:lstStyle/>
            <a:p>
              <a:endParaRPr lang="zh-CN" altLang="en-US"/>
            </a:p>
          </p:txBody>
        </p:sp>
        <p:sp>
          <p:nvSpPr>
            <p:cNvPr id="15" name="Line 35"/>
            <p:cNvSpPr>
              <a:spLocks noChangeShapeType="1"/>
            </p:cNvSpPr>
            <p:nvPr/>
          </p:nvSpPr>
          <p:spPr bwMode="auto">
            <a:xfrm>
              <a:off x="1054" y="0"/>
              <a:ext cx="1" cy="2603"/>
            </a:xfrm>
            <a:prstGeom prst="line">
              <a:avLst/>
            </a:prstGeom>
            <a:noFill/>
            <a:ln w="0">
              <a:solidFill>
                <a:srgbClr val="000000"/>
              </a:solidFill>
              <a:round/>
            </a:ln>
          </p:spPr>
          <p:txBody>
            <a:bodyPr/>
            <a:lstStyle/>
            <a:p>
              <a:endParaRPr lang="zh-CN" altLang="en-US"/>
            </a:p>
          </p:txBody>
        </p:sp>
        <p:sp>
          <p:nvSpPr>
            <p:cNvPr id="16" name="Line 36"/>
            <p:cNvSpPr>
              <a:spLocks noChangeShapeType="1"/>
            </p:cNvSpPr>
            <p:nvPr/>
          </p:nvSpPr>
          <p:spPr bwMode="auto">
            <a:xfrm>
              <a:off x="1581" y="0"/>
              <a:ext cx="1" cy="2603"/>
            </a:xfrm>
            <a:prstGeom prst="line">
              <a:avLst/>
            </a:prstGeom>
            <a:noFill/>
            <a:ln w="0">
              <a:solidFill>
                <a:srgbClr val="000000"/>
              </a:solidFill>
              <a:round/>
            </a:ln>
          </p:spPr>
          <p:txBody>
            <a:bodyPr/>
            <a:lstStyle/>
            <a:p>
              <a:endParaRPr lang="zh-CN" altLang="en-US"/>
            </a:p>
          </p:txBody>
        </p:sp>
        <p:sp>
          <p:nvSpPr>
            <p:cNvPr id="17" name="Line 37"/>
            <p:cNvSpPr>
              <a:spLocks noChangeShapeType="1"/>
            </p:cNvSpPr>
            <p:nvPr/>
          </p:nvSpPr>
          <p:spPr bwMode="auto">
            <a:xfrm>
              <a:off x="2108" y="0"/>
              <a:ext cx="1" cy="2603"/>
            </a:xfrm>
            <a:prstGeom prst="line">
              <a:avLst/>
            </a:prstGeom>
            <a:noFill/>
            <a:ln w="0">
              <a:solidFill>
                <a:srgbClr val="000000"/>
              </a:solidFill>
              <a:round/>
            </a:ln>
          </p:spPr>
          <p:txBody>
            <a:bodyPr/>
            <a:lstStyle/>
            <a:p>
              <a:endParaRPr lang="zh-CN" altLang="en-US"/>
            </a:p>
          </p:txBody>
        </p:sp>
        <p:sp>
          <p:nvSpPr>
            <p:cNvPr id="18" name="Line 40"/>
            <p:cNvSpPr>
              <a:spLocks noChangeShapeType="1"/>
            </p:cNvSpPr>
            <p:nvPr/>
          </p:nvSpPr>
          <p:spPr bwMode="auto">
            <a:xfrm>
              <a:off x="0" y="0"/>
              <a:ext cx="1" cy="2603"/>
            </a:xfrm>
            <a:prstGeom prst="line">
              <a:avLst/>
            </a:prstGeom>
            <a:noFill/>
            <a:ln w="0">
              <a:solidFill>
                <a:srgbClr val="000000"/>
              </a:solidFill>
              <a:round/>
            </a:ln>
          </p:spPr>
          <p:txBody>
            <a:bodyPr/>
            <a:lstStyle/>
            <a:p>
              <a:endParaRPr lang="zh-CN" altLang="en-US"/>
            </a:p>
          </p:txBody>
        </p:sp>
        <p:sp>
          <p:nvSpPr>
            <p:cNvPr id="19" name="Line 48"/>
            <p:cNvSpPr>
              <a:spLocks noChangeShapeType="1"/>
            </p:cNvSpPr>
            <p:nvPr/>
          </p:nvSpPr>
          <p:spPr bwMode="auto">
            <a:xfrm>
              <a:off x="0" y="2603"/>
              <a:ext cx="2635" cy="1"/>
            </a:xfrm>
            <a:prstGeom prst="line">
              <a:avLst/>
            </a:prstGeom>
            <a:noFill/>
            <a:ln w="0">
              <a:solidFill>
                <a:srgbClr val="000000"/>
              </a:solidFill>
              <a:round/>
            </a:ln>
          </p:spPr>
          <p:txBody>
            <a:bodyPr/>
            <a:lstStyle/>
            <a:p>
              <a:endParaRPr lang="zh-CN" altLang="en-US"/>
            </a:p>
          </p:txBody>
        </p:sp>
      </p:grpSp>
      <p:sp>
        <p:nvSpPr>
          <p:cNvPr id="20" name="Rectangle 6"/>
          <p:cNvSpPr>
            <a:spLocks noChangeArrowheads="1"/>
          </p:cNvSpPr>
          <p:nvPr/>
        </p:nvSpPr>
        <p:spPr bwMode="auto">
          <a:xfrm>
            <a:off x="547688" y="1844823"/>
            <a:ext cx="2487612" cy="4370239"/>
          </a:xfrm>
          <a:prstGeom prst="rect">
            <a:avLst/>
          </a:prstGeom>
          <a:noFill/>
          <a:ln w="9525">
            <a:noFill/>
            <a:miter lim="800000"/>
          </a:ln>
          <a:effectLst/>
        </p:spPr>
        <p:txBody>
          <a:bodyPr/>
          <a:lstStyle/>
          <a:p>
            <a:pPr>
              <a:lnSpc>
                <a:spcPct val="105000"/>
              </a:lnSpc>
              <a:spcBef>
                <a:spcPct val="45000"/>
              </a:spcBef>
              <a:buClr>
                <a:srgbClr val="669900"/>
              </a:buClr>
              <a:buSzPct val="120000"/>
              <a:buFont typeface="Wingdings" panose="05000000000000000000" pitchFamily="2" charset="2"/>
              <a:buNone/>
            </a:pPr>
            <a:r>
              <a:rPr lang="zh-CN" sz="2800" dirty="0"/>
              <a:t>Jack</a:t>
            </a:r>
            <a:r>
              <a:rPr lang="zh-CN" sz="2800" dirty="0">
                <a:ea typeface="宋体" panose="02010600030101010101" pitchFamily="2" charset="-122"/>
              </a:rPr>
              <a:t>的</a:t>
            </a:r>
            <a:r>
              <a:rPr lang="zh-CN" sz="2800" i="1" dirty="0"/>
              <a:t>VMPL</a:t>
            </a:r>
            <a:r>
              <a:rPr lang="zh-CN" sz="2800" dirty="0"/>
              <a:t> </a:t>
            </a:r>
            <a:r>
              <a:rPr lang="zh-CN" sz="2800" dirty="0">
                <a:ea typeface="宋体" panose="02010600030101010101" pitchFamily="2" charset="-122"/>
              </a:rPr>
              <a:t>曲线是向右下方倾斜的，这是因为边际产量递减</a:t>
            </a:r>
            <a:endParaRPr lang="zh-CN" sz="2800" dirty="0"/>
          </a:p>
        </p:txBody>
      </p:sp>
      <p:sp>
        <p:nvSpPr>
          <p:cNvPr id="21" name="Text Box 15"/>
          <p:cNvSpPr txBox="1">
            <a:spLocks noChangeArrowheads="1"/>
          </p:cNvSpPr>
          <p:nvPr/>
        </p:nvSpPr>
        <p:spPr bwMode="auto">
          <a:xfrm>
            <a:off x="4802188" y="5943600"/>
            <a:ext cx="3816350" cy="457200"/>
          </a:xfrm>
          <a:prstGeom prst="rect">
            <a:avLst/>
          </a:prstGeom>
          <a:noFill/>
          <a:ln w="9525">
            <a:noFill/>
            <a:miter lim="800000"/>
          </a:ln>
        </p:spPr>
        <p:txBody>
          <a:bodyPr>
            <a:spAutoFit/>
          </a:bodyPr>
          <a:lstStyle/>
          <a:p>
            <a:pPr algn="ctr">
              <a:spcBef>
                <a:spcPct val="50000"/>
              </a:spcBef>
            </a:pPr>
            <a:r>
              <a:rPr lang="zh-CN" sz="2400" b="1" i="1">
                <a:cs typeface="Arial" panose="020B0604020202020204" pitchFamily="34" charset="0"/>
              </a:rPr>
              <a:t>L</a:t>
            </a:r>
            <a:r>
              <a:rPr lang="zh-CN" sz="2400">
                <a:cs typeface="Arial" panose="020B0604020202020204" pitchFamily="34" charset="0"/>
              </a:rPr>
              <a:t>  (</a:t>
            </a:r>
            <a:r>
              <a:rPr lang="zh-CN" sz="2400">
                <a:ea typeface="宋体" panose="02010600030101010101" pitchFamily="2" charset="-122"/>
              </a:rPr>
              <a:t>工人的数量</a:t>
            </a:r>
            <a:r>
              <a:rPr lang="zh-CN" sz="2400">
                <a:cs typeface="Arial" panose="020B0604020202020204" pitchFamily="34" charset="0"/>
              </a:rPr>
              <a:t>)</a:t>
            </a:r>
            <a:endParaRPr lang="zh-CN" sz="2400">
              <a:cs typeface="Arial" panose="020B0604020202020204" pitchFamily="34" charset="0"/>
            </a:endParaRPr>
          </a:p>
        </p:txBody>
      </p:sp>
      <p:grpSp>
        <p:nvGrpSpPr>
          <p:cNvPr id="22" name="Group 22"/>
          <p:cNvGrpSpPr/>
          <p:nvPr/>
        </p:nvGrpSpPr>
        <p:grpSpPr bwMode="auto">
          <a:xfrm>
            <a:off x="4872038" y="1943100"/>
            <a:ext cx="3462337" cy="2851150"/>
            <a:chOff x="0" y="0"/>
            <a:chExt cx="2181" cy="1796"/>
          </a:xfrm>
        </p:grpSpPr>
        <p:sp>
          <p:nvSpPr>
            <p:cNvPr id="23" name="Line 17"/>
            <p:cNvSpPr>
              <a:spLocks noChangeShapeType="1"/>
            </p:cNvSpPr>
            <p:nvPr/>
          </p:nvSpPr>
          <p:spPr bwMode="auto">
            <a:xfrm>
              <a:off x="32" y="32"/>
              <a:ext cx="2117" cy="1735"/>
            </a:xfrm>
            <a:prstGeom prst="line">
              <a:avLst/>
            </a:prstGeom>
            <a:noFill/>
            <a:ln w="38100">
              <a:solidFill>
                <a:srgbClr val="CC0000"/>
              </a:solidFill>
              <a:round/>
            </a:ln>
          </p:spPr>
          <p:txBody>
            <a:bodyPr/>
            <a:lstStyle/>
            <a:p>
              <a:endParaRPr lang="zh-CN" altLang="en-US"/>
            </a:p>
          </p:txBody>
        </p:sp>
        <p:sp>
          <p:nvSpPr>
            <p:cNvPr id="24" name="Oval 18"/>
            <p:cNvSpPr>
              <a:spLocks noChangeAspect="1" noChangeArrowheads="1"/>
            </p:cNvSpPr>
            <p:nvPr/>
          </p:nvSpPr>
          <p:spPr bwMode="auto">
            <a:xfrm>
              <a:off x="2112" y="1728"/>
              <a:ext cx="69" cy="68"/>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5" name="Oval 19"/>
            <p:cNvSpPr>
              <a:spLocks noChangeAspect="1" noChangeArrowheads="1"/>
            </p:cNvSpPr>
            <p:nvPr/>
          </p:nvSpPr>
          <p:spPr bwMode="auto">
            <a:xfrm>
              <a:off x="1584" y="1302"/>
              <a:ext cx="69" cy="68"/>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6" name="Oval 20"/>
            <p:cNvSpPr>
              <a:spLocks noChangeAspect="1" noChangeArrowheads="1"/>
            </p:cNvSpPr>
            <p:nvPr/>
          </p:nvSpPr>
          <p:spPr bwMode="auto">
            <a:xfrm>
              <a:off x="1051" y="861"/>
              <a:ext cx="69" cy="68"/>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7" name="Oval 21"/>
            <p:cNvSpPr>
              <a:spLocks noChangeAspect="1" noChangeArrowheads="1"/>
            </p:cNvSpPr>
            <p:nvPr/>
          </p:nvSpPr>
          <p:spPr bwMode="auto">
            <a:xfrm>
              <a:off x="525" y="430"/>
              <a:ext cx="69" cy="68"/>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8" name="Oval 22"/>
            <p:cNvSpPr>
              <a:spLocks noChangeAspect="1" noChangeArrowheads="1"/>
            </p:cNvSpPr>
            <p:nvPr/>
          </p:nvSpPr>
          <p:spPr bwMode="auto">
            <a:xfrm>
              <a:off x="0" y="0"/>
              <a:ext cx="69" cy="68"/>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sp>
        <p:nvSpPr>
          <p:cNvPr id="29" name="Text Box 24"/>
          <p:cNvSpPr txBox="1">
            <a:spLocks noChangeArrowheads="1"/>
          </p:cNvSpPr>
          <p:nvPr/>
        </p:nvSpPr>
        <p:spPr bwMode="auto">
          <a:xfrm>
            <a:off x="5089525" y="796925"/>
            <a:ext cx="2925763" cy="473075"/>
          </a:xfrm>
          <a:prstGeom prst="rect">
            <a:avLst/>
          </a:prstGeom>
          <a:noFill/>
          <a:ln w="9525">
            <a:noFill/>
            <a:miter lim="800000"/>
          </a:ln>
        </p:spPr>
        <p:txBody>
          <a:bodyPr>
            <a:spAutoFit/>
          </a:bodyPr>
          <a:lstStyle/>
          <a:p>
            <a:pPr algn="ctr">
              <a:spcBef>
                <a:spcPct val="50000"/>
              </a:spcBef>
            </a:pPr>
            <a:r>
              <a:rPr lang="zh-CN" sz="2500" b="1">
                <a:cs typeface="Arial" panose="020B0604020202020204" pitchFamily="34" charset="0"/>
              </a:rPr>
              <a:t> </a:t>
            </a:r>
            <a:r>
              <a:rPr lang="zh-CN" sz="2500" b="1" i="1">
                <a:cs typeface="Arial" panose="020B0604020202020204" pitchFamily="34" charset="0"/>
              </a:rPr>
              <a:t>VMPL</a:t>
            </a:r>
            <a:r>
              <a:rPr lang="zh-CN" sz="2500" b="1">
                <a:cs typeface="Arial" panose="020B0604020202020204" pitchFamily="34" charset="0"/>
              </a:rPr>
              <a:t> </a:t>
            </a:r>
            <a:r>
              <a:rPr lang="zh-CN" sz="2500" b="1">
                <a:ea typeface="宋体" panose="02010600030101010101" pitchFamily="2" charset="-122"/>
              </a:rPr>
              <a:t>曲线</a:t>
            </a:r>
            <a:endParaRPr lang="zh-CN" sz="2500">
              <a:cs typeface="Arial" panose="020B0604020202020204" pitchFamily="34" charset="0"/>
            </a:endParaRPr>
          </a:p>
        </p:txBody>
      </p:sp>
      <p:sp>
        <p:nvSpPr>
          <p:cNvPr id="30" name="Line 33"/>
          <p:cNvSpPr>
            <a:spLocks noChangeShapeType="1"/>
          </p:cNvSpPr>
          <p:nvPr/>
        </p:nvSpPr>
        <p:spPr bwMode="auto">
          <a:xfrm>
            <a:off x="4503738" y="1303338"/>
            <a:ext cx="4183062" cy="1587"/>
          </a:xfrm>
          <a:prstGeom prst="line">
            <a:avLst/>
          </a:prstGeom>
          <a:noFill/>
          <a:ln w="0">
            <a:solidFill>
              <a:srgbClr val="000000"/>
            </a:solidFill>
            <a:round/>
          </a:ln>
        </p:spPr>
        <p:txBody>
          <a:bodyPr/>
          <a:lstStyle/>
          <a:p>
            <a:endParaRPr lang="zh-CN" altLang="en-US"/>
          </a:p>
        </p:txBody>
      </p:sp>
      <p:sp>
        <p:nvSpPr>
          <p:cNvPr id="31" name="Line 38"/>
          <p:cNvSpPr>
            <a:spLocks noChangeShapeType="1"/>
          </p:cNvSpPr>
          <p:nvPr/>
        </p:nvSpPr>
        <p:spPr bwMode="auto">
          <a:xfrm>
            <a:off x="8686800" y="1303338"/>
            <a:ext cx="1588" cy="4132262"/>
          </a:xfrm>
          <a:prstGeom prst="line">
            <a:avLst/>
          </a:prstGeom>
          <a:noFill/>
          <a:ln w="0">
            <a:solidFill>
              <a:srgbClr val="000000"/>
            </a:solidFill>
            <a:round/>
          </a:ln>
        </p:spPr>
        <p:txBody>
          <a:bodyPr/>
          <a:lstStyle/>
          <a:p>
            <a:endParaRPr lang="zh-CN" altLang="en-US"/>
          </a:p>
        </p:txBody>
      </p:sp>
      <p:sp>
        <p:nvSpPr>
          <p:cNvPr id="32" name="Rectangle 39"/>
          <p:cNvSpPr>
            <a:spLocks noChangeArrowheads="1"/>
          </p:cNvSpPr>
          <p:nvPr/>
        </p:nvSpPr>
        <p:spPr bwMode="auto">
          <a:xfrm>
            <a:off x="4503738" y="1303338"/>
            <a:ext cx="4183062" cy="4132262"/>
          </a:xfrm>
          <a:prstGeom prst="rect">
            <a:avLst/>
          </a:prstGeom>
          <a:noFill/>
          <a:ln w="12700">
            <a:solidFill>
              <a:srgbClr val="808080"/>
            </a:solidFill>
            <a:miter lim="800000"/>
          </a:ln>
        </p:spPr>
        <p:txBody>
          <a:bodyPr/>
          <a:lstStyle/>
          <a:p>
            <a:endParaRPr lang="zh-CN">
              <a:ea typeface="宋体" panose="02010600030101010101" pitchFamily="2" charset="-122"/>
            </a:endParaRPr>
          </a:p>
        </p:txBody>
      </p:sp>
      <p:sp>
        <p:nvSpPr>
          <p:cNvPr id="33" name="Line 41"/>
          <p:cNvSpPr>
            <a:spLocks noChangeShapeType="1"/>
          </p:cNvSpPr>
          <p:nvPr/>
        </p:nvSpPr>
        <p:spPr bwMode="auto">
          <a:xfrm>
            <a:off x="4411663" y="5435600"/>
            <a:ext cx="92075" cy="1588"/>
          </a:xfrm>
          <a:prstGeom prst="line">
            <a:avLst/>
          </a:prstGeom>
          <a:noFill/>
          <a:ln w="0">
            <a:solidFill>
              <a:srgbClr val="000000"/>
            </a:solidFill>
            <a:round/>
          </a:ln>
        </p:spPr>
        <p:txBody>
          <a:bodyPr/>
          <a:lstStyle/>
          <a:p>
            <a:endParaRPr lang="zh-CN" altLang="en-US"/>
          </a:p>
        </p:txBody>
      </p:sp>
      <p:sp>
        <p:nvSpPr>
          <p:cNvPr id="34" name="Line 42"/>
          <p:cNvSpPr>
            <a:spLocks noChangeShapeType="1"/>
          </p:cNvSpPr>
          <p:nvPr/>
        </p:nvSpPr>
        <p:spPr bwMode="auto">
          <a:xfrm>
            <a:off x="4411663" y="4741863"/>
            <a:ext cx="92075" cy="1587"/>
          </a:xfrm>
          <a:prstGeom prst="line">
            <a:avLst/>
          </a:prstGeom>
          <a:noFill/>
          <a:ln w="0">
            <a:solidFill>
              <a:srgbClr val="000000"/>
            </a:solidFill>
            <a:round/>
          </a:ln>
        </p:spPr>
        <p:txBody>
          <a:bodyPr/>
          <a:lstStyle/>
          <a:p>
            <a:endParaRPr lang="zh-CN" altLang="en-US"/>
          </a:p>
        </p:txBody>
      </p:sp>
      <p:sp>
        <p:nvSpPr>
          <p:cNvPr id="35" name="Line 43"/>
          <p:cNvSpPr>
            <a:spLocks noChangeShapeType="1"/>
          </p:cNvSpPr>
          <p:nvPr/>
        </p:nvSpPr>
        <p:spPr bwMode="auto">
          <a:xfrm>
            <a:off x="4411663" y="4062413"/>
            <a:ext cx="92075" cy="1587"/>
          </a:xfrm>
          <a:prstGeom prst="line">
            <a:avLst/>
          </a:prstGeom>
          <a:noFill/>
          <a:ln w="0">
            <a:solidFill>
              <a:srgbClr val="000000"/>
            </a:solidFill>
            <a:round/>
          </a:ln>
        </p:spPr>
        <p:txBody>
          <a:bodyPr/>
          <a:lstStyle/>
          <a:p>
            <a:endParaRPr lang="zh-CN" altLang="en-US"/>
          </a:p>
        </p:txBody>
      </p:sp>
      <p:sp>
        <p:nvSpPr>
          <p:cNvPr id="36" name="Line 44"/>
          <p:cNvSpPr>
            <a:spLocks noChangeShapeType="1"/>
          </p:cNvSpPr>
          <p:nvPr/>
        </p:nvSpPr>
        <p:spPr bwMode="auto">
          <a:xfrm>
            <a:off x="4411663" y="3370263"/>
            <a:ext cx="92075" cy="1587"/>
          </a:xfrm>
          <a:prstGeom prst="line">
            <a:avLst/>
          </a:prstGeom>
          <a:noFill/>
          <a:ln w="0">
            <a:solidFill>
              <a:srgbClr val="000000"/>
            </a:solidFill>
            <a:round/>
          </a:ln>
        </p:spPr>
        <p:txBody>
          <a:bodyPr/>
          <a:lstStyle/>
          <a:p>
            <a:endParaRPr lang="zh-CN" altLang="en-US"/>
          </a:p>
        </p:txBody>
      </p:sp>
      <p:sp>
        <p:nvSpPr>
          <p:cNvPr id="37" name="Line 45"/>
          <p:cNvSpPr>
            <a:spLocks noChangeShapeType="1"/>
          </p:cNvSpPr>
          <p:nvPr/>
        </p:nvSpPr>
        <p:spPr bwMode="auto">
          <a:xfrm>
            <a:off x="4411663" y="2676525"/>
            <a:ext cx="92075" cy="1588"/>
          </a:xfrm>
          <a:prstGeom prst="line">
            <a:avLst/>
          </a:prstGeom>
          <a:noFill/>
          <a:ln w="0">
            <a:solidFill>
              <a:srgbClr val="000000"/>
            </a:solidFill>
            <a:round/>
          </a:ln>
        </p:spPr>
        <p:txBody>
          <a:bodyPr/>
          <a:lstStyle/>
          <a:p>
            <a:endParaRPr lang="zh-CN" altLang="en-US"/>
          </a:p>
        </p:txBody>
      </p:sp>
      <p:sp>
        <p:nvSpPr>
          <p:cNvPr id="38" name="Line 46"/>
          <p:cNvSpPr>
            <a:spLocks noChangeShapeType="1"/>
          </p:cNvSpPr>
          <p:nvPr/>
        </p:nvSpPr>
        <p:spPr bwMode="auto">
          <a:xfrm>
            <a:off x="4411663" y="1997075"/>
            <a:ext cx="92075" cy="1588"/>
          </a:xfrm>
          <a:prstGeom prst="line">
            <a:avLst/>
          </a:prstGeom>
          <a:noFill/>
          <a:ln w="0">
            <a:solidFill>
              <a:srgbClr val="000000"/>
            </a:solidFill>
            <a:round/>
          </a:ln>
        </p:spPr>
        <p:txBody>
          <a:bodyPr/>
          <a:lstStyle/>
          <a:p>
            <a:endParaRPr lang="zh-CN" altLang="en-US"/>
          </a:p>
        </p:txBody>
      </p:sp>
      <p:sp>
        <p:nvSpPr>
          <p:cNvPr id="39" name="Line 47"/>
          <p:cNvSpPr>
            <a:spLocks noChangeShapeType="1"/>
          </p:cNvSpPr>
          <p:nvPr/>
        </p:nvSpPr>
        <p:spPr bwMode="auto">
          <a:xfrm>
            <a:off x="4411663" y="1303338"/>
            <a:ext cx="92075" cy="1587"/>
          </a:xfrm>
          <a:prstGeom prst="line">
            <a:avLst/>
          </a:prstGeom>
          <a:noFill/>
          <a:ln w="0">
            <a:solidFill>
              <a:srgbClr val="000000"/>
            </a:solidFill>
            <a:round/>
          </a:ln>
        </p:spPr>
        <p:txBody>
          <a:bodyPr/>
          <a:lstStyle/>
          <a:p>
            <a:endParaRPr lang="zh-CN" altLang="en-US"/>
          </a:p>
        </p:txBody>
      </p:sp>
      <p:sp>
        <p:nvSpPr>
          <p:cNvPr id="40" name="Line 49"/>
          <p:cNvSpPr>
            <a:spLocks noChangeShapeType="1"/>
          </p:cNvSpPr>
          <p:nvPr/>
        </p:nvSpPr>
        <p:spPr bwMode="auto">
          <a:xfrm flipV="1">
            <a:off x="4503738" y="5435600"/>
            <a:ext cx="1587" cy="90488"/>
          </a:xfrm>
          <a:prstGeom prst="line">
            <a:avLst/>
          </a:prstGeom>
          <a:noFill/>
          <a:ln w="0">
            <a:solidFill>
              <a:srgbClr val="000000"/>
            </a:solidFill>
            <a:round/>
          </a:ln>
        </p:spPr>
        <p:txBody>
          <a:bodyPr/>
          <a:lstStyle/>
          <a:p>
            <a:endParaRPr lang="zh-CN" altLang="en-US"/>
          </a:p>
        </p:txBody>
      </p:sp>
      <p:sp>
        <p:nvSpPr>
          <p:cNvPr id="41" name="Line 50"/>
          <p:cNvSpPr>
            <a:spLocks noChangeShapeType="1"/>
          </p:cNvSpPr>
          <p:nvPr/>
        </p:nvSpPr>
        <p:spPr bwMode="auto">
          <a:xfrm flipV="1">
            <a:off x="5340350" y="5435600"/>
            <a:ext cx="1588" cy="90488"/>
          </a:xfrm>
          <a:prstGeom prst="line">
            <a:avLst/>
          </a:prstGeom>
          <a:noFill/>
          <a:ln w="0">
            <a:solidFill>
              <a:srgbClr val="000000"/>
            </a:solidFill>
            <a:round/>
          </a:ln>
        </p:spPr>
        <p:txBody>
          <a:bodyPr/>
          <a:lstStyle/>
          <a:p>
            <a:endParaRPr lang="zh-CN" altLang="en-US"/>
          </a:p>
        </p:txBody>
      </p:sp>
      <p:sp>
        <p:nvSpPr>
          <p:cNvPr id="42" name="Line 51"/>
          <p:cNvSpPr>
            <a:spLocks noChangeShapeType="1"/>
          </p:cNvSpPr>
          <p:nvPr/>
        </p:nvSpPr>
        <p:spPr bwMode="auto">
          <a:xfrm flipV="1">
            <a:off x="6176963" y="5435600"/>
            <a:ext cx="1587" cy="90488"/>
          </a:xfrm>
          <a:prstGeom prst="line">
            <a:avLst/>
          </a:prstGeom>
          <a:noFill/>
          <a:ln w="0">
            <a:solidFill>
              <a:srgbClr val="000000"/>
            </a:solidFill>
            <a:round/>
          </a:ln>
        </p:spPr>
        <p:txBody>
          <a:bodyPr/>
          <a:lstStyle/>
          <a:p>
            <a:endParaRPr lang="zh-CN" altLang="en-US"/>
          </a:p>
        </p:txBody>
      </p:sp>
      <p:sp>
        <p:nvSpPr>
          <p:cNvPr id="43" name="Line 52"/>
          <p:cNvSpPr>
            <a:spLocks noChangeShapeType="1"/>
          </p:cNvSpPr>
          <p:nvPr/>
        </p:nvSpPr>
        <p:spPr bwMode="auto">
          <a:xfrm flipV="1">
            <a:off x="7013575" y="5435600"/>
            <a:ext cx="1588" cy="90488"/>
          </a:xfrm>
          <a:prstGeom prst="line">
            <a:avLst/>
          </a:prstGeom>
          <a:noFill/>
          <a:ln w="0">
            <a:solidFill>
              <a:srgbClr val="000000"/>
            </a:solidFill>
            <a:round/>
          </a:ln>
        </p:spPr>
        <p:txBody>
          <a:bodyPr/>
          <a:lstStyle/>
          <a:p>
            <a:endParaRPr lang="zh-CN" altLang="en-US"/>
          </a:p>
        </p:txBody>
      </p:sp>
      <p:sp>
        <p:nvSpPr>
          <p:cNvPr id="44" name="Line 53"/>
          <p:cNvSpPr>
            <a:spLocks noChangeShapeType="1"/>
          </p:cNvSpPr>
          <p:nvPr/>
        </p:nvSpPr>
        <p:spPr bwMode="auto">
          <a:xfrm flipV="1">
            <a:off x="7850188" y="5435600"/>
            <a:ext cx="1587" cy="90488"/>
          </a:xfrm>
          <a:prstGeom prst="line">
            <a:avLst/>
          </a:prstGeom>
          <a:noFill/>
          <a:ln w="0">
            <a:solidFill>
              <a:srgbClr val="000000"/>
            </a:solidFill>
            <a:round/>
          </a:ln>
        </p:spPr>
        <p:txBody>
          <a:bodyPr/>
          <a:lstStyle/>
          <a:p>
            <a:endParaRPr lang="zh-CN" altLang="en-US"/>
          </a:p>
        </p:txBody>
      </p:sp>
      <p:sp>
        <p:nvSpPr>
          <p:cNvPr id="45" name="Line 54"/>
          <p:cNvSpPr>
            <a:spLocks noChangeShapeType="1"/>
          </p:cNvSpPr>
          <p:nvPr/>
        </p:nvSpPr>
        <p:spPr bwMode="auto">
          <a:xfrm flipV="1">
            <a:off x="8686800" y="5435600"/>
            <a:ext cx="1588" cy="90488"/>
          </a:xfrm>
          <a:prstGeom prst="line">
            <a:avLst/>
          </a:prstGeom>
          <a:noFill/>
          <a:ln w="0">
            <a:solidFill>
              <a:srgbClr val="000000"/>
            </a:solidFill>
            <a:round/>
          </a:ln>
        </p:spPr>
        <p:txBody>
          <a:bodyPr/>
          <a:lstStyle/>
          <a:p>
            <a:endParaRPr lang="zh-CN" altLang="en-US"/>
          </a:p>
        </p:txBody>
      </p:sp>
      <p:grpSp>
        <p:nvGrpSpPr>
          <p:cNvPr id="46" name="Group 46"/>
          <p:cNvGrpSpPr/>
          <p:nvPr/>
        </p:nvGrpSpPr>
        <p:grpSpPr bwMode="auto">
          <a:xfrm>
            <a:off x="3132137" y="1127125"/>
            <a:ext cx="1212851" cy="4481513"/>
            <a:chOff x="-137" y="0"/>
            <a:chExt cx="764" cy="2823"/>
          </a:xfrm>
        </p:grpSpPr>
        <p:sp>
          <p:nvSpPr>
            <p:cNvPr id="47" name="Rectangle 55"/>
            <p:cNvSpPr>
              <a:spLocks noChangeArrowheads="1"/>
            </p:cNvSpPr>
            <p:nvPr/>
          </p:nvSpPr>
          <p:spPr bwMode="auto">
            <a:xfrm>
              <a:off x="507" y="2602"/>
              <a:ext cx="102"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0</a:t>
              </a:r>
              <a:endParaRPr lang="en-US" altLang="zh-CN" sz="2300">
                <a:ea typeface="宋体" panose="02010600030101010101" pitchFamily="2" charset="-122"/>
              </a:endParaRPr>
            </a:p>
          </p:txBody>
        </p:sp>
        <p:sp>
          <p:nvSpPr>
            <p:cNvPr id="48" name="Rectangle 56"/>
            <p:cNvSpPr>
              <a:spLocks noChangeArrowheads="1"/>
            </p:cNvSpPr>
            <p:nvPr/>
          </p:nvSpPr>
          <p:spPr bwMode="auto">
            <a:xfrm>
              <a:off x="168" y="2166"/>
              <a:ext cx="459"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1,000</a:t>
              </a:r>
              <a:endParaRPr lang="en-US" altLang="zh-CN" sz="2300">
                <a:ea typeface="宋体" panose="02010600030101010101" pitchFamily="2" charset="-122"/>
              </a:endParaRPr>
            </a:p>
          </p:txBody>
        </p:sp>
        <p:sp>
          <p:nvSpPr>
            <p:cNvPr id="49" name="Rectangle 57"/>
            <p:cNvSpPr>
              <a:spLocks noChangeArrowheads="1"/>
            </p:cNvSpPr>
            <p:nvPr/>
          </p:nvSpPr>
          <p:spPr bwMode="auto">
            <a:xfrm>
              <a:off x="168" y="1737"/>
              <a:ext cx="459"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2,000</a:t>
              </a:r>
              <a:endParaRPr lang="en-US" altLang="zh-CN" sz="2300">
                <a:ea typeface="宋体" panose="02010600030101010101" pitchFamily="2" charset="-122"/>
              </a:endParaRPr>
            </a:p>
          </p:txBody>
        </p:sp>
        <p:sp>
          <p:nvSpPr>
            <p:cNvPr id="50" name="Rectangle 58"/>
            <p:cNvSpPr>
              <a:spLocks noChangeArrowheads="1"/>
            </p:cNvSpPr>
            <p:nvPr/>
          </p:nvSpPr>
          <p:spPr bwMode="auto">
            <a:xfrm>
              <a:off x="168" y="1301"/>
              <a:ext cx="459"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3,000</a:t>
              </a:r>
              <a:endParaRPr lang="en-US" altLang="zh-CN" sz="2300">
                <a:ea typeface="宋体" panose="02010600030101010101" pitchFamily="2" charset="-122"/>
              </a:endParaRPr>
            </a:p>
          </p:txBody>
        </p:sp>
        <p:sp>
          <p:nvSpPr>
            <p:cNvPr id="51" name="Rectangle 59"/>
            <p:cNvSpPr>
              <a:spLocks noChangeArrowheads="1"/>
            </p:cNvSpPr>
            <p:nvPr/>
          </p:nvSpPr>
          <p:spPr bwMode="auto">
            <a:xfrm>
              <a:off x="168" y="864"/>
              <a:ext cx="459"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4,000</a:t>
              </a:r>
              <a:endParaRPr lang="en-US" altLang="zh-CN" sz="2300">
                <a:ea typeface="宋体" panose="02010600030101010101" pitchFamily="2" charset="-122"/>
              </a:endParaRPr>
            </a:p>
          </p:txBody>
        </p:sp>
        <p:sp>
          <p:nvSpPr>
            <p:cNvPr id="52" name="Rectangle 60"/>
            <p:cNvSpPr>
              <a:spLocks noChangeArrowheads="1"/>
            </p:cNvSpPr>
            <p:nvPr/>
          </p:nvSpPr>
          <p:spPr bwMode="auto">
            <a:xfrm>
              <a:off x="168" y="436"/>
              <a:ext cx="459"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5,000</a:t>
              </a:r>
              <a:endParaRPr lang="en-US" altLang="zh-CN" sz="2300">
                <a:ea typeface="宋体" panose="02010600030101010101" pitchFamily="2" charset="-122"/>
              </a:endParaRPr>
            </a:p>
          </p:txBody>
        </p:sp>
        <p:sp>
          <p:nvSpPr>
            <p:cNvPr id="53" name="Rectangle 61"/>
            <p:cNvSpPr>
              <a:spLocks noChangeArrowheads="1"/>
            </p:cNvSpPr>
            <p:nvPr/>
          </p:nvSpPr>
          <p:spPr bwMode="auto">
            <a:xfrm>
              <a:off x="-137" y="0"/>
              <a:ext cx="764" cy="221"/>
            </a:xfrm>
            <a:prstGeom prst="rect">
              <a:avLst/>
            </a:prstGeom>
            <a:noFill/>
            <a:ln w="9525">
              <a:noFill/>
              <a:miter lim="800000"/>
            </a:ln>
          </p:spPr>
          <p:txBody>
            <a:bodyPr wrap="square" lIns="0" tIns="0" rIns="0" bIns="0">
              <a:spAutoFit/>
            </a:bodyPr>
            <a:lstStyle/>
            <a:p>
              <a:pPr algn="r"/>
              <a:r>
                <a:rPr lang="en-US" altLang="zh-CN" sz="2300" dirty="0">
                  <a:ea typeface="宋体" panose="02010600030101010101" pitchFamily="2" charset="-122"/>
                </a:rPr>
                <a:t>$6,000</a:t>
              </a:r>
              <a:endParaRPr lang="en-US" altLang="zh-CN" sz="2300" dirty="0">
                <a:ea typeface="宋体" panose="02010600030101010101" pitchFamily="2" charset="-122"/>
              </a:endParaRPr>
            </a:p>
          </p:txBody>
        </p:sp>
      </p:grpSp>
      <p:grpSp>
        <p:nvGrpSpPr>
          <p:cNvPr id="54" name="Group 54"/>
          <p:cNvGrpSpPr/>
          <p:nvPr/>
        </p:nvGrpSpPr>
        <p:grpSpPr bwMode="auto">
          <a:xfrm>
            <a:off x="4424363" y="5565775"/>
            <a:ext cx="4346575" cy="350838"/>
            <a:chOff x="0" y="0"/>
            <a:chExt cx="2738" cy="221"/>
          </a:xfrm>
        </p:grpSpPr>
        <p:sp>
          <p:nvSpPr>
            <p:cNvPr id="55" name="Rectangle 62"/>
            <p:cNvSpPr>
              <a:spLocks noChangeArrowheads="1"/>
            </p:cNvSpPr>
            <p:nvPr/>
          </p:nvSpPr>
          <p:spPr bwMode="auto">
            <a:xfrm>
              <a:off x="0" y="0"/>
              <a:ext cx="102"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0</a:t>
              </a:r>
              <a:endParaRPr lang="en-US" altLang="zh-CN" sz="2300">
                <a:ea typeface="宋体" panose="02010600030101010101" pitchFamily="2" charset="-122"/>
              </a:endParaRPr>
            </a:p>
          </p:txBody>
        </p:sp>
        <p:sp>
          <p:nvSpPr>
            <p:cNvPr id="56" name="Rectangle 63"/>
            <p:cNvSpPr>
              <a:spLocks noChangeArrowheads="1"/>
            </p:cNvSpPr>
            <p:nvPr/>
          </p:nvSpPr>
          <p:spPr bwMode="auto">
            <a:xfrm>
              <a:off x="527" y="0"/>
              <a:ext cx="102"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1</a:t>
              </a:r>
              <a:endParaRPr lang="en-US" altLang="zh-CN" sz="2300">
                <a:ea typeface="宋体" panose="02010600030101010101" pitchFamily="2" charset="-122"/>
              </a:endParaRPr>
            </a:p>
          </p:txBody>
        </p:sp>
        <p:sp>
          <p:nvSpPr>
            <p:cNvPr id="57" name="Rectangle 64"/>
            <p:cNvSpPr>
              <a:spLocks noChangeArrowheads="1"/>
            </p:cNvSpPr>
            <p:nvPr/>
          </p:nvSpPr>
          <p:spPr bwMode="auto">
            <a:xfrm>
              <a:off x="1054" y="0"/>
              <a:ext cx="102"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2</a:t>
              </a:r>
              <a:endParaRPr lang="en-US" altLang="zh-CN" sz="2300">
                <a:ea typeface="宋体" panose="02010600030101010101" pitchFamily="2" charset="-122"/>
              </a:endParaRPr>
            </a:p>
          </p:txBody>
        </p:sp>
        <p:sp>
          <p:nvSpPr>
            <p:cNvPr id="58" name="Rectangle 65"/>
            <p:cNvSpPr>
              <a:spLocks noChangeArrowheads="1"/>
            </p:cNvSpPr>
            <p:nvPr/>
          </p:nvSpPr>
          <p:spPr bwMode="auto">
            <a:xfrm>
              <a:off x="1582" y="0"/>
              <a:ext cx="102"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3</a:t>
              </a:r>
              <a:endParaRPr lang="en-US" altLang="zh-CN" sz="2300">
                <a:ea typeface="宋体" panose="02010600030101010101" pitchFamily="2" charset="-122"/>
              </a:endParaRPr>
            </a:p>
          </p:txBody>
        </p:sp>
        <p:sp>
          <p:nvSpPr>
            <p:cNvPr id="59" name="Rectangle 66"/>
            <p:cNvSpPr>
              <a:spLocks noChangeArrowheads="1"/>
            </p:cNvSpPr>
            <p:nvPr/>
          </p:nvSpPr>
          <p:spPr bwMode="auto">
            <a:xfrm>
              <a:off x="2109" y="0"/>
              <a:ext cx="102"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4</a:t>
              </a:r>
              <a:endParaRPr lang="en-US" altLang="zh-CN" sz="2300">
                <a:ea typeface="宋体" panose="02010600030101010101" pitchFamily="2" charset="-122"/>
              </a:endParaRPr>
            </a:p>
          </p:txBody>
        </p:sp>
        <p:sp>
          <p:nvSpPr>
            <p:cNvPr id="60" name="Rectangle 67"/>
            <p:cNvSpPr>
              <a:spLocks noChangeArrowheads="1"/>
            </p:cNvSpPr>
            <p:nvPr/>
          </p:nvSpPr>
          <p:spPr bwMode="auto">
            <a:xfrm>
              <a:off x="2636" y="0"/>
              <a:ext cx="102"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5</a:t>
              </a:r>
              <a:endParaRPr lang="en-US" altLang="zh-CN" sz="2300">
                <a:ea typeface="宋体" panose="02010600030101010101" pitchFamily="2" charset="-122"/>
              </a:endParaRPr>
            </a:p>
          </p:txBody>
        </p:sp>
      </p:grpSp>
      <p:sp>
        <p:nvSpPr>
          <p:cNvPr id="61" name="Line 9"/>
          <p:cNvSpPr>
            <a:spLocks noChangeShapeType="1"/>
          </p:cNvSpPr>
          <p:nvPr/>
        </p:nvSpPr>
        <p:spPr bwMode="auto">
          <a:xfrm flipV="1">
            <a:off x="596900" y="1250950"/>
            <a:ext cx="2727325" cy="3175"/>
          </a:xfrm>
          <a:prstGeom prst="line">
            <a:avLst/>
          </a:prstGeom>
          <a:noFill/>
          <a:ln w="12700">
            <a:solidFill>
              <a:srgbClr val="C0C0C0"/>
            </a:solidFill>
            <a:rou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left)">
                                      <p:cBhvr>
                                        <p:cTn id="12"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5" autoUpdateAnimBg="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1"/>
          <p:cNvSpPr>
            <a:spLocks noChangeArrowheads="1"/>
          </p:cNvSpPr>
          <p:nvPr/>
        </p:nvSpPr>
        <p:spPr bwMode="auto">
          <a:xfrm>
            <a:off x="179512" y="4365104"/>
            <a:ext cx="2928937" cy="1251048"/>
          </a:xfrm>
          <a:prstGeom prst="rect">
            <a:avLst/>
          </a:prstGeom>
          <a:noFill/>
          <a:ln w="9525">
            <a:noFill/>
            <a:miter lim="800000"/>
          </a:ln>
        </p:spPr>
        <p:txBody>
          <a:bodyPr>
            <a:spAutoFit/>
          </a:bodyPr>
          <a:lstStyle/>
          <a:p>
            <a:pPr>
              <a:lnSpc>
                <a:spcPct val="105000"/>
              </a:lnSpc>
              <a:spcBef>
                <a:spcPct val="30000"/>
              </a:spcBef>
              <a:buClr>
                <a:srgbClr val="00B85C"/>
              </a:buClr>
              <a:buSzPct val="120000"/>
              <a:buFont typeface="Wingdings" panose="05000000000000000000" pitchFamily="2" charset="2"/>
              <a:buNone/>
            </a:pPr>
            <a:r>
              <a:rPr lang="zh-CN" sz="2400" dirty="0">
                <a:ea typeface="宋体" panose="02010600030101010101" pitchFamily="2" charset="-122"/>
              </a:rPr>
              <a:t>在大于3的工人数量，减少雇佣工人会增加利润</a:t>
            </a:r>
            <a:endParaRPr lang="zh-CN" sz="2400" dirty="0">
              <a:ea typeface="宋体" panose="02010600030101010101" pitchFamily="2" charset="-122"/>
            </a:endParaRPr>
          </a:p>
        </p:txBody>
      </p:sp>
      <p:sp>
        <p:nvSpPr>
          <p:cNvPr id="5" name="Rectangle 2"/>
          <p:cNvSpPr txBox="1">
            <a:spLocks noChangeArrowheads="1"/>
          </p:cNvSpPr>
          <p:nvPr/>
        </p:nvSpPr>
        <p:spPr>
          <a:xfrm>
            <a:off x="457200" y="163513"/>
            <a:ext cx="82296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5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Jack</a:t>
            </a:r>
            <a:r>
              <a:rPr kumimoji="0" lang="zh-CN" sz="35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 的劳动需求</a:t>
            </a:r>
            <a:endParaRPr kumimoji="0" lang="zh-CN" sz="35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6" name="Rectangle 3"/>
          <p:cNvSpPr txBox="1">
            <a:spLocks noChangeArrowheads="1"/>
          </p:cNvSpPr>
          <p:nvPr/>
        </p:nvSpPr>
        <p:spPr>
          <a:xfrm>
            <a:off x="412750" y="1001713"/>
            <a:ext cx="2765425" cy="2881312"/>
          </a:xfrm>
          <a:prstGeom prst="rect">
            <a:avLst/>
          </a:prstGeom>
        </p:spPr>
        <p:txBody>
          <a:bodyPr vert="horz">
            <a:normAutofit/>
          </a:bodyPr>
          <a:lstStyle/>
          <a:p>
            <a:pPr marL="0" marR="0" lvl="0" indent="0" algn="l" defTabSz="914400" rtl="0" eaLnBrk="1" fontAlgn="auto" latinLnBrk="0" hangingPunct="1">
              <a:lnSpc>
                <a:spcPct val="85000"/>
              </a:lnSpc>
              <a:spcBef>
                <a:spcPct val="300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如果工资为</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br>
              <a:rPr kumimoji="0" lang="zh-CN" sz="2400" b="0" i="0" u="none" strike="noStrike" kern="1200" cap="none" spc="0" normalizeH="0" baseline="0" noProof="0" dirty="0" smtClean="0">
                <a:ln>
                  <a:noFill/>
                </a:ln>
                <a:solidFill>
                  <a:schemeClr val="tx1"/>
                </a:solidFill>
                <a:effectLst/>
                <a:uLnTx/>
                <a:uFillTx/>
                <a:latin typeface="+mn-lt"/>
                <a:ea typeface="+mn-ea"/>
                <a:cs typeface="+mn-cs"/>
              </a:rPr>
            </a:br>
            <a:r>
              <a:rPr kumimoji="0" lang="zh-CN" sz="2400" b="0" i="1" u="none" strike="noStrike" kern="1200" cap="none" spc="0" normalizeH="0" baseline="0" noProof="0" dirty="0" smtClean="0">
                <a:ln>
                  <a:noFill/>
                </a:ln>
                <a:solidFill>
                  <a:schemeClr val="tx1"/>
                </a:solidFill>
                <a:effectLst/>
                <a:uLnTx/>
                <a:uFillTx/>
                <a:latin typeface="+mn-lt"/>
                <a:ea typeface="+mn-ea"/>
                <a:cs typeface="+mn-cs"/>
              </a:rPr>
              <a:t>W</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 $2500</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/每周</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85000"/>
              </a:lnSpc>
              <a:spcBef>
                <a:spcPct val="300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Jack应该雇佣多少工人？</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85000"/>
              </a:lnSpc>
              <a:spcBef>
                <a:spcPct val="300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答案：</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1" i="1" u="none" strike="noStrike" kern="1200" cap="none" spc="0" normalizeH="0" baseline="0" noProof="0" dirty="0" smtClean="0">
                <a:ln>
                  <a:noFill/>
                </a:ln>
                <a:solidFill>
                  <a:schemeClr val="tx1"/>
                </a:solidFill>
                <a:effectLst/>
                <a:uLnTx/>
                <a:uFillTx/>
                <a:latin typeface="+mn-lt"/>
                <a:ea typeface="+mn-ea"/>
                <a:cs typeface="+mn-cs"/>
              </a:rPr>
              <a:t>L</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 3</a:t>
            </a:r>
            <a:endParaRPr kumimoji="0" 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AutoShape 4"/>
          <p:cNvSpPr>
            <a:spLocks noChangeAspect="1" noChangeArrowheads="1" noTextEdit="1"/>
          </p:cNvSpPr>
          <p:nvPr/>
        </p:nvSpPr>
        <p:spPr bwMode="auto">
          <a:xfrm>
            <a:off x="3248025" y="1003300"/>
            <a:ext cx="5765800" cy="5176838"/>
          </a:xfrm>
          <a:prstGeom prst="rect">
            <a:avLst/>
          </a:prstGeom>
          <a:noFill/>
          <a:ln w="9525">
            <a:noFill/>
            <a:miter lim="800000"/>
          </a:ln>
        </p:spPr>
        <p:txBody>
          <a:bodyPr/>
          <a:lstStyle/>
          <a:p>
            <a:endParaRPr lang="zh-CN" altLang="en-US"/>
          </a:p>
        </p:txBody>
      </p:sp>
      <p:grpSp>
        <p:nvGrpSpPr>
          <p:cNvPr id="8" name="Group 6"/>
          <p:cNvGrpSpPr/>
          <p:nvPr/>
        </p:nvGrpSpPr>
        <p:grpSpPr bwMode="auto">
          <a:xfrm>
            <a:off x="4503738" y="1303338"/>
            <a:ext cx="4183062" cy="4133850"/>
            <a:chOff x="0" y="0"/>
            <a:chExt cx="2635" cy="2604"/>
          </a:xfrm>
        </p:grpSpPr>
        <p:sp>
          <p:nvSpPr>
            <p:cNvPr id="9" name="Rectangle 6"/>
            <p:cNvSpPr>
              <a:spLocks noChangeArrowheads="1"/>
            </p:cNvSpPr>
            <p:nvPr/>
          </p:nvSpPr>
          <p:spPr bwMode="auto">
            <a:xfrm>
              <a:off x="0" y="0"/>
              <a:ext cx="2635" cy="2603"/>
            </a:xfrm>
            <a:prstGeom prst="rect">
              <a:avLst/>
            </a:prstGeom>
            <a:solidFill>
              <a:srgbClr val="FFFFFF"/>
            </a:solidFill>
            <a:ln w="9525">
              <a:noFill/>
              <a:miter lim="800000"/>
            </a:ln>
          </p:spPr>
          <p:txBody>
            <a:bodyPr/>
            <a:lstStyle/>
            <a:p>
              <a:endParaRPr lang="zh-CN">
                <a:ea typeface="宋体" panose="02010600030101010101" pitchFamily="2" charset="-122"/>
              </a:endParaRPr>
            </a:p>
          </p:txBody>
        </p:sp>
        <p:sp>
          <p:nvSpPr>
            <p:cNvPr id="10" name="Line 7"/>
            <p:cNvSpPr>
              <a:spLocks noChangeShapeType="1"/>
            </p:cNvSpPr>
            <p:nvPr/>
          </p:nvSpPr>
          <p:spPr bwMode="auto">
            <a:xfrm>
              <a:off x="0" y="2166"/>
              <a:ext cx="2635" cy="1"/>
            </a:xfrm>
            <a:prstGeom prst="line">
              <a:avLst/>
            </a:prstGeom>
            <a:noFill/>
            <a:ln w="0">
              <a:solidFill>
                <a:srgbClr val="000000"/>
              </a:solidFill>
              <a:round/>
            </a:ln>
          </p:spPr>
          <p:txBody>
            <a:bodyPr/>
            <a:lstStyle/>
            <a:p>
              <a:endParaRPr lang="zh-CN" altLang="en-US"/>
            </a:p>
          </p:txBody>
        </p:sp>
        <p:sp>
          <p:nvSpPr>
            <p:cNvPr id="11" name="Line 8"/>
            <p:cNvSpPr>
              <a:spLocks noChangeShapeType="1"/>
            </p:cNvSpPr>
            <p:nvPr/>
          </p:nvSpPr>
          <p:spPr bwMode="auto">
            <a:xfrm>
              <a:off x="0" y="1738"/>
              <a:ext cx="2635" cy="1"/>
            </a:xfrm>
            <a:prstGeom prst="line">
              <a:avLst/>
            </a:prstGeom>
            <a:noFill/>
            <a:ln w="0">
              <a:solidFill>
                <a:srgbClr val="000000"/>
              </a:solidFill>
              <a:round/>
            </a:ln>
          </p:spPr>
          <p:txBody>
            <a:bodyPr/>
            <a:lstStyle/>
            <a:p>
              <a:endParaRPr lang="zh-CN" altLang="en-US"/>
            </a:p>
          </p:txBody>
        </p:sp>
        <p:sp>
          <p:nvSpPr>
            <p:cNvPr id="12" name="Line 9"/>
            <p:cNvSpPr>
              <a:spLocks noChangeShapeType="1"/>
            </p:cNvSpPr>
            <p:nvPr/>
          </p:nvSpPr>
          <p:spPr bwMode="auto">
            <a:xfrm>
              <a:off x="0" y="1302"/>
              <a:ext cx="2635" cy="1"/>
            </a:xfrm>
            <a:prstGeom prst="line">
              <a:avLst/>
            </a:prstGeom>
            <a:noFill/>
            <a:ln w="0">
              <a:solidFill>
                <a:srgbClr val="000000"/>
              </a:solidFill>
              <a:round/>
            </a:ln>
          </p:spPr>
          <p:txBody>
            <a:bodyPr/>
            <a:lstStyle/>
            <a:p>
              <a:endParaRPr lang="zh-CN" altLang="en-US"/>
            </a:p>
          </p:txBody>
        </p:sp>
        <p:sp>
          <p:nvSpPr>
            <p:cNvPr id="13" name="Line 10"/>
            <p:cNvSpPr>
              <a:spLocks noChangeShapeType="1"/>
            </p:cNvSpPr>
            <p:nvPr/>
          </p:nvSpPr>
          <p:spPr bwMode="auto">
            <a:xfrm>
              <a:off x="0" y="865"/>
              <a:ext cx="2635" cy="1"/>
            </a:xfrm>
            <a:prstGeom prst="line">
              <a:avLst/>
            </a:prstGeom>
            <a:noFill/>
            <a:ln w="0">
              <a:solidFill>
                <a:srgbClr val="000000"/>
              </a:solidFill>
              <a:round/>
            </a:ln>
          </p:spPr>
          <p:txBody>
            <a:bodyPr/>
            <a:lstStyle/>
            <a:p>
              <a:endParaRPr lang="zh-CN" altLang="en-US"/>
            </a:p>
          </p:txBody>
        </p:sp>
        <p:sp>
          <p:nvSpPr>
            <p:cNvPr id="14" name="Line 11"/>
            <p:cNvSpPr>
              <a:spLocks noChangeShapeType="1"/>
            </p:cNvSpPr>
            <p:nvPr/>
          </p:nvSpPr>
          <p:spPr bwMode="auto">
            <a:xfrm>
              <a:off x="0" y="437"/>
              <a:ext cx="2635" cy="1"/>
            </a:xfrm>
            <a:prstGeom prst="line">
              <a:avLst/>
            </a:prstGeom>
            <a:noFill/>
            <a:ln w="0">
              <a:solidFill>
                <a:srgbClr val="000000"/>
              </a:solidFill>
              <a:round/>
            </a:ln>
          </p:spPr>
          <p:txBody>
            <a:bodyPr/>
            <a:lstStyle/>
            <a:p>
              <a:endParaRPr lang="zh-CN" altLang="en-US"/>
            </a:p>
          </p:txBody>
        </p:sp>
        <p:sp>
          <p:nvSpPr>
            <p:cNvPr id="15" name="Line 12"/>
            <p:cNvSpPr>
              <a:spLocks noChangeShapeType="1"/>
            </p:cNvSpPr>
            <p:nvPr/>
          </p:nvSpPr>
          <p:spPr bwMode="auto">
            <a:xfrm>
              <a:off x="527" y="0"/>
              <a:ext cx="1" cy="2603"/>
            </a:xfrm>
            <a:prstGeom prst="line">
              <a:avLst/>
            </a:prstGeom>
            <a:noFill/>
            <a:ln w="0">
              <a:solidFill>
                <a:srgbClr val="000000"/>
              </a:solidFill>
              <a:round/>
            </a:ln>
          </p:spPr>
          <p:txBody>
            <a:bodyPr/>
            <a:lstStyle/>
            <a:p>
              <a:endParaRPr lang="zh-CN" altLang="en-US"/>
            </a:p>
          </p:txBody>
        </p:sp>
        <p:sp>
          <p:nvSpPr>
            <p:cNvPr id="16" name="Line 13"/>
            <p:cNvSpPr>
              <a:spLocks noChangeShapeType="1"/>
            </p:cNvSpPr>
            <p:nvPr/>
          </p:nvSpPr>
          <p:spPr bwMode="auto">
            <a:xfrm>
              <a:off x="1054" y="0"/>
              <a:ext cx="1" cy="2603"/>
            </a:xfrm>
            <a:prstGeom prst="line">
              <a:avLst/>
            </a:prstGeom>
            <a:noFill/>
            <a:ln w="0">
              <a:solidFill>
                <a:srgbClr val="000000"/>
              </a:solidFill>
              <a:round/>
            </a:ln>
          </p:spPr>
          <p:txBody>
            <a:bodyPr/>
            <a:lstStyle/>
            <a:p>
              <a:endParaRPr lang="zh-CN" altLang="en-US"/>
            </a:p>
          </p:txBody>
        </p:sp>
        <p:sp>
          <p:nvSpPr>
            <p:cNvPr id="17" name="Line 14"/>
            <p:cNvSpPr>
              <a:spLocks noChangeShapeType="1"/>
            </p:cNvSpPr>
            <p:nvPr/>
          </p:nvSpPr>
          <p:spPr bwMode="auto">
            <a:xfrm>
              <a:off x="1581" y="0"/>
              <a:ext cx="1" cy="2603"/>
            </a:xfrm>
            <a:prstGeom prst="line">
              <a:avLst/>
            </a:prstGeom>
            <a:noFill/>
            <a:ln w="0">
              <a:solidFill>
                <a:srgbClr val="000000"/>
              </a:solidFill>
              <a:round/>
            </a:ln>
          </p:spPr>
          <p:txBody>
            <a:bodyPr/>
            <a:lstStyle/>
            <a:p>
              <a:endParaRPr lang="zh-CN" altLang="en-US"/>
            </a:p>
          </p:txBody>
        </p:sp>
        <p:sp>
          <p:nvSpPr>
            <p:cNvPr id="18" name="Line 15"/>
            <p:cNvSpPr>
              <a:spLocks noChangeShapeType="1"/>
            </p:cNvSpPr>
            <p:nvPr/>
          </p:nvSpPr>
          <p:spPr bwMode="auto">
            <a:xfrm>
              <a:off x="2108" y="0"/>
              <a:ext cx="1" cy="2603"/>
            </a:xfrm>
            <a:prstGeom prst="line">
              <a:avLst/>
            </a:prstGeom>
            <a:noFill/>
            <a:ln w="0">
              <a:solidFill>
                <a:srgbClr val="000000"/>
              </a:solidFill>
              <a:round/>
            </a:ln>
          </p:spPr>
          <p:txBody>
            <a:bodyPr/>
            <a:lstStyle/>
            <a:p>
              <a:endParaRPr lang="zh-CN" altLang="en-US"/>
            </a:p>
          </p:txBody>
        </p:sp>
        <p:sp>
          <p:nvSpPr>
            <p:cNvPr id="19" name="Line 16"/>
            <p:cNvSpPr>
              <a:spLocks noChangeShapeType="1"/>
            </p:cNvSpPr>
            <p:nvPr/>
          </p:nvSpPr>
          <p:spPr bwMode="auto">
            <a:xfrm>
              <a:off x="0" y="0"/>
              <a:ext cx="1" cy="2603"/>
            </a:xfrm>
            <a:prstGeom prst="line">
              <a:avLst/>
            </a:prstGeom>
            <a:noFill/>
            <a:ln w="0">
              <a:solidFill>
                <a:srgbClr val="000000"/>
              </a:solidFill>
              <a:round/>
            </a:ln>
          </p:spPr>
          <p:txBody>
            <a:bodyPr/>
            <a:lstStyle/>
            <a:p>
              <a:endParaRPr lang="zh-CN" altLang="en-US"/>
            </a:p>
          </p:txBody>
        </p:sp>
        <p:sp>
          <p:nvSpPr>
            <p:cNvPr id="20" name="Line 17"/>
            <p:cNvSpPr>
              <a:spLocks noChangeShapeType="1"/>
            </p:cNvSpPr>
            <p:nvPr/>
          </p:nvSpPr>
          <p:spPr bwMode="auto">
            <a:xfrm>
              <a:off x="0" y="2603"/>
              <a:ext cx="2635" cy="1"/>
            </a:xfrm>
            <a:prstGeom prst="line">
              <a:avLst/>
            </a:prstGeom>
            <a:noFill/>
            <a:ln w="0">
              <a:solidFill>
                <a:srgbClr val="000000"/>
              </a:solidFill>
              <a:round/>
            </a:ln>
          </p:spPr>
          <p:txBody>
            <a:bodyPr/>
            <a:lstStyle/>
            <a:p>
              <a:endParaRPr lang="zh-CN" altLang="en-US"/>
            </a:p>
          </p:txBody>
        </p:sp>
      </p:grpSp>
      <p:sp>
        <p:nvSpPr>
          <p:cNvPr id="21" name="Text Box 18"/>
          <p:cNvSpPr txBox="1">
            <a:spLocks noChangeArrowheads="1"/>
          </p:cNvSpPr>
          <p:nvPr/>
        </p:nvSpPr>
        <p:spPr bwMode="auto">
          <a:xfrm>
            <a:off x="4802188" y="5943600"/>
            <a:ext cx="3816350" cy="457200"/>
          </a:xfrm>
          <a:prstGeom prst="rect">
            <a:avLst/>
          </a:prstGeom>
          <a:noFill/>
          <a:ln w="9525">
            <a:noFill/>
            <a:miter lim="800000"/>
          </a:ln>
        </p:spPr>
        <p:txBody>
          <a:bodyPr>
            <a:spAutoFit/>
          </a:bodyPr>
          <a:lstStyle/>
          <a:p>
            <a:pPr algn="ctr">
              <a:spcBef>
                <a:spcPct val="50000"/>
              </a:spcBef>
            </a:pPr>
            <a:r>
              <a:rPr lang="zh-CN" sz="2400" b="1" i="1" dirty="0">
                <a:cs typeface="Arial" panose="020B0604020202020204" pitchFamily="34" charset="0"/>
              </a:rPr>
              <a:t>L</a:t>
            </a:r>
            <a:r>
              <a:rPr lang="zh-CN" sz="2400" dirty="0">
                <a:cs typeface="Arial" panose="020B0604020202020204" pitchFamily="34" charset="0"/>
              </a:rPr>
              <a:t>  </a:t>
            </a:r>
            <a:r>
              <a:rPr lang="zh-CN" altLang="en-US" sz="2400" dirty="0" smtClean="0">
                <a:cs typeface="Arial" panose="020B0604020202020204" pitchFamily="34" charset="0"/>
              </a:rPr>
              <a:t>（</a:t>
            </a:r>
            <a:r>
              <a:rPr lang="zh-CN" sz="2400" dirty="0" smtClean="0">
                <a:ea typeface="宋体" panose="02010600030101010101" pitchFamily="2" charset="-122"/>
              </a:rPr>
              <a:t>工人数量</a:t>
            </a:r>
            <a:r>
              <a:rPr lang="zh-CN" altLang="en-US" sz="2400" dirty="0" smtClean="0">
                <a:ea typeface="宋体" panose="02010600030101010101" pitchFamily="2" charset="-122"/>
              </a:rPr>
              <a:t>）</a:t>
            </a:r>
            <a:endParaRPr lang="zh-CN" sz="2400" dirty="0">
              <a:cs typeface="Arial" panose="020B0604020202020204" pitchFamily="34" charset="0"/>
            </a:endParaRPr>
          </a:p>
        </p:txBody>
      </p:sp>
      <p:grpSp>
        <p:nvGrpSpPr>
          <p:cNvPr id="22" name="Group 20"/>
          <p:cNvGrpSpPr/>
          <p:nvPr/>
        </p:nvGrpSpPr>
        <p:grpSpPr bwMode="auto">
          <a:xfrm>
            <a:off x="4872038" y="1943100"/>
            <a:ext cx="3462337" cy="2851150"/>
            <a:chOff x="0" y="0"/>
            <a:chExt cx="2181" cy="1796"/>
          </a:xfrm>
        </p:grpSpPr>
        <p:sp>
          <p:nvSpPr>
            <p:cNvPr id="23" name="Line 20"/>
            <p:cNvSpPr>
              <a:spLocks noChangeShapeType="1"/>
            </p:cNvSpPr>
            <p:nvPr/>
          </p:nvSpPr>
          <p:spPr bwMode="auto">
            <a:xfrm>
              <a:off x="32" y="32"/>
              <a:ext cx="2117" cy="1735"/>
            </a:xfrm>
            <a:prstGeom prst="line">
              <a:avLst/>
            </a:prstGeom>
            <a:noFill/>
            <a:ln w="38100">
              <a:solidFill>
                <a:srgbClr val="CC0000"/>
              </a:solidFill>
              <a:round/>
            </a:ln>
          </p:spPr>
          <p:txBody>
            <a:bodyPr/>
            <a:lstStyle/>
            <a:p>
              <a:endParaRPr lang="zh-CN" altLang="en-US"/>
            </a:p>
          </p:txBody>
        </p:sp>
        <p:sp>
          <p:nvSpPr>
            <p:cNvPr id="24" name="Oval 21"/>
            <p:cNvSpPr>
              <a:spLocks noChangeAspect="1" noChangeArrowheads="1"/>
            </p:cNvSpPr>
            <p:nvPr/>
          </p:nvSpPr>
          <p:spPr bwMode="auto">
            <a:xfrm>
              <a:off x="2112" y="1728"/>
              <a:ext cx="69" cy="68"/>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5" name="Oval 22"/>
            <p:cNvSpPr>
              <a:spLocks noChangeAspect="1" noChangeArrowheads="1"/>
            </p:cNvSpPr>
            <p:nvPr/>
          </p:nvSpPr>
          <p:spPr bwMode="auto">
            <a:xfrm>
              <a:off x="1584" y="1302"/>
              <a:ext cx="69" cy="68"/>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6" name="Oval 23"/>
            <p:cNvSpPr>
              <a:spLocks noChangeAspect="1" noChangeArrowheads="1"/>
            </p:cNvSpPr>
            <p:nvPr/>
          </p:nvSpPr>
          <p:spPr bwMode="auto">
            <a:xfrm>
              <a:off x="1051" y="861"/>
              <a:ext cx="69" cy="68"/>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7" name="Oval 24"/>
            <p:cNvSpPr>
              <a:spLocks noChangeAspect="1" noChangeArrowheads="1"/>
            </p:cNvSpPr>
            <p:nvPr/>
          </p:nvSpPr>
          <p:spPr bwMode="auto">
            <a:xfrm>
              <a:off x="525" y="430"/>
              <a:ext cx="69" cy="68"/>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8" name="Oval 25"/>
            <p:cNvSpPr>
              <a:spLocks noChangeAspect="1" noChangeArrowheads="1"/>
            </p:cNvSpPr>
            <p:nvPr/>
          </p:nvSpPr>
          <p:spPr bwMode="auto">
            <a:xfrm>
              <a:off x="0" y="0"/>
              <a:ext cx="69" cy="68"/>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grpSp>
      <p:sp>
        <p:nvSpPr>
          <p:cNvPr id="29" name="Text Box 26"/>
          <p:cNvSpPr txBox="1">
            <a:spLocks noChangeArrowheads="1"/>
          </p:cNvSpPr>
          <p:nvPr/>
        </p:nvSpPr>
        <p:spPr bwMode="auto">
          <a:xfrm>
            <a:off x="5089525" y="796925"/>
            <a:ext cx="2925763" cy="473075"/>
          </a:xfrm>
          <a:prstGeom prst="rect">
            <a:avLst/>
          </a:prstGeom>
          <a:noFill/>
          <a:ln w="9525">
            <a:noFill/>
            <a:miter lim="800000"/>
          </a:ln>
        </p:spPr>
        <p:txBody>
          <a:bodyPr>
            <a:spAutoFit/>
          </a:bodyPr>
          <a:lstStyle/>
          <a:p>
            <a:pPr algn="ctr">
              <a:spcBef>
                <a:spcPct val="50000"/>
              </a:spcBef>
            </a:pPr>
            <a:r>
              <a:rPr lang="zh-CN" sz="2500" b="1" i="1">
                <a:cs typeface="Arial" panose="020B0604020202020204" pitchFamily="34" charset="0"/>
              </a:rPr>
              <a:t>VMPL</a:t>
            </a:r>
            <a:r>
              <a:rPr lang="zh-CN" sz="2500" b="1">
                <a:cs typeface="Arial" panose="020B0604020202020204" pitchFamily="34" charset="0"/>
              </a:rPr>
              <a:t> </a:t>
            </a:r>
            <a:r>
              <a:rPr lang="zh-CN" sz="2500" b="1">
                <a:ea typeface="宋体" panose="02010600030101010101" pitchFamily="2" charset="-122"/>
              </a:rPr>
              <a:t>曲线</a:t>
            </a:r>
            <a:endParaRPr lang="zh-CN" sz="2500">
              <a:cs typeface="Arial" panose="020B0604020202020204" pitchFamily="34" charset="0"/>
            </a:endParaRPr>
          </a:p>
        </p:txBody>
      </p:sp>
      <p:sp>
        <p:nvSpPr>
          <p:cNvPr id="30" name="Line 27"/>
          <p:cNvSpPr>
            <a:spLocks noChangeShapeType="1"/>
          </p:cNvSpPr>
          <p:nvPr/>
        </p:nvSpPr>
        <p:spPr bwMode="auto">
          <a:xfrm>
            <a:off x="4503738" y="1303338"/>
            <a:ext cx="4183062" cy="1587"/>
          </a:xfrm>
          <a:prstGeom prst="line">
            <a:avLst/>
          </a:prstGeom>
          <a:noFill/>
          <a:ln w="0">
            <a:solidFill>
              <a:srgbClr val="000000"/>
            </a:solidFill>
            <a:round/>
          </a:ln>
        </p:spPr>
        <p:txBody>
          <a:bodyPr/>
          <a:lstStyle/>
          <a:p>
            <a:endParaRPr lang="zh-CN" altLang="en-US"/>
          </a:p>
        </p:txBody>
      </p:sp>
      <p:sp>
        <p:nvSpPr>
          <p:cNvPr id="31" name="Line 28"/>
          <p:cNvSpPr>
            <a:spLocks noChangeShapeType="1"/>
          </p:cNvSpPr>
          <p:nvPr/>
        </p:nvSpPr>
        <p:spPr bwMode="auto">
          <a:xfrm>
            <a:off x="8686800" y="1303338"/>
            <a:ext cx="1588" cy="4132262"/>
          </a:xfrm>
          <a:prstGeom prst="line">
            <a:avLst/>
          </a:prstGeom>
          <a:noFill/>
          <a:ln w="0">
            <a:solidFill>
              <a:srgbClr val="000000"/>
            </a:solidFill>
            <a:round/>
          </a:ln>
        </p:spPr>
        <p:txBody>
          <a:bodyPr/>
          <a:lstStyle/>
          <a:p>
            <a:endParaRPr lang="zh-CN" altLang="en-US"/>
          </a:p>
        </p:txBody>
      </p:sp>
      <p:sp>
        <p:nvSpPr>
          <p:cNvPr id="32" name="Rectangle 29"/>
          <p:cNvSpPr>
            <a:spLocks noChangeArrowheads="1"/>
          </p:cNvSpPr>
          <p:nvPr/>
        </p:nvSpPr>
        <p:spPr bwMode="auto">
          <a:xfrm>
            <a:off x="4503738" y="1303338"/>
            <a:ext cx="4183062" cy="4132262"/>
          </a:xfrm>
          <a:prstGeom prst="rect">
            <a:avLst/>
          </a:prstGeom>
          <a:noFill/>
          <a:ln w="12700">
            <a:solidFill>
              <a:srgbClr val="808080"/>
            </a:solidFill>
            <a:miter lim="800000"/>
          </a:ln>
        </p:spPr>
        <p:txBody>
          <a:bodyPr/>
          <a:lstStyle/>
          <a:p>
            <a:endParaRPr lang="zh-CN">
              <a:ea typeface="宋体" panose="02010600030101010101" pitchFamily="2" charset="-122"/>
            </a:endParaRPr>
          </a:p>
        </p:txBody>
      </p:sp>
      <p:sp>
        <p:nvSpPr>
          <p:cNvPr id="33" name="Line 30"/>
          <p:cNvSpPr>
            <a:spLocks noChangeShapeType="1"/>
          </p:cNvSpPr>
          <p:nvPr/>
        </p:nvSpPr>
        <p:spPr bwMode="auto">
          <a:xfrm>
            <a:off x="4411663" y="5435600"/>
            <a:ext cx="92075" cy="1588"/>
          </a:xfrm>
          <a:prstGeom prst="line">
            <a:avLst/>
          </a:prstGeom>
          <a:noFill/>
          <a:ln w="0">
            <a:solidFill>
              <a:srgbClr val="000000"/>
            </a:solidFill>
            <a:round/>
          </a:ln>
        </p:spPr>
        <p:txBody>
          <a:bodyPr/>
          <a:lstStyle/>
          <a:p>
            <a:endParaRPr lang="zh-CN" altLang="en-US"/>
          </a:p>
        </p:txBody>
      </p:sp>
      <p:sp>
        <p:nvSpPr>
          <p:cNvPr id="34" name="Line 31"/>
          <p:cNvSpPr>
            <a:spLocks noChangeShapeType="1"/>
          </p:cNvSpPr>
          <p:nvPr/>
        </p:nvSpPr>
        <p:spPr bwMode="auto">
          <a:xfrm>
            <a:off x="4411663" y="4741863"/>
            <a:ext cx="92075" cy="1587"/>
          </a:xfrm>
          <a:prstGeom prst="line">
            <a:avLst/>
          </a:prstGeom>
          <a:noFill/>
          <a:ln w="0">
            <a:solidFill>
              <a:srgbClr val="000000"/>
            </a:solidFill>
            <a:round/>
          </a:ln>
        </p:spPr>
        <p:txBody>
          <a:bodyPr/>
          <a:lstStyle/>
          <a:p>
            <a:endParaRPr lang="zh-CN" altLang="en-US"/>
          </a:p>
        </p:txBody>
      </p:sp>
      <p:sp>
        <p:nvSpPr>
          <p:cNvPr id="35" name="Line 32"/>
          <p:cNvSpPr>
            <a:spLocks noChangeShapeType="1"/>
          </p:cNvSpPr>
          <p:nvPr/>
        </p:nvSpPr>
        <p:spPr bwMode="auto">
          <a:xfrm>
            <a:off x="4411663" y="4062413"/>
            <a:ext cx="92075" cy="1587"/>
          </a:xfrm>
          <a:prstGeom prst="line">
            <a:avLst/>
          </a:prstGeom>
          <a:noFill/>
          <a:ln w="0">
            <a:solidFill>
              <a:srgbClr val="000000"/>
            </a:solidFill>
            <a:round/>
          </a:ln>
        </p:spPr>
        <p:txBody>
          <a:bodyPr/>
          <a:lstStyle/>
          <a:p>
            <a:endParaRPr lang="zh-CN" altLang="en-US"/>
          </a:p>
        </p:txBody>
      </p:sp>
      <p:sp>
        <p:nvSpPr>
          <p:cNvPr id="36" name="Line 33"/>
          <p:cNvSpPr>
            <a:spLocks noChangeShapeType="1"/>
          </p:cNvSpPr>
          <p:nvPr/>
        </p:nvSpPr>
        <p:spPr bwMode="auto">
          <a:xfrm>
            <a:off x="4411663" y="3370263"/>
            <a:ext cx="92075" cy="1587"/>
          </a:xfrm>
          <a:prstGeom prst="line">
            <a:avLst/>
          </a:prstGeom>
          <a:noFill/>
          <a:ln w="0">
            <a:solidFill>
              <a:srgbClr val="000000"/>
            </a:solidFill>
            <a:round/>
          </a:ln>
        </p:spPr>
        <p:txBody>
          <a:bodyPr/>
          <a:lstStyle/>
          <a:p>
            <a:endParaRPr lang="zh-CN" altLang="en-US"/>
          </a:p>
        </p:txBody>
      </p:sp>
      <p:sp>
        <p:nvSpPr>
          <p:cNvPr id="37" name="Line 34"/>
          <p:cNvSpPr>
            <a:spLocks noChangeShapeType="1"/>
          </p:cNvSpPr>
          <p:nvPr/>
        </p:nvSpPr>
        <p:spPr bwMode="auto">
          <a:xfrm>
            <a:off x="4411663" y="2676525"/>
            <a:ext cx="92075" cy="1588"/>
          </a:xfrm>
          <a:prstGeom prst="line">
            <a:avLst/>
          </a:prstGeom>
          <a:noFill/>
          <a:ln w="0">
            <a:solidFill>
              <a:srgbClr val="000000"/>
            </a:solidFill>
            <a:round/>
          </a:ln>
        </p:spPr>
        <p:txBody>
          <a:bodyPr/>
          <a:lstStyle/>
          <a:p>
            <a:endParaRPr lang="zh-CN" altLang="en-US"/>
          </a:p>
        </p:txBody>
      </p:sp>
      <p:sp>
        <p:nvSpPr>
          <p:cNvPr id="38" name="Line 35"/>
          <p:cNvSpPr>
            <a:spLocks noChangeShapeType="1"/>
          </p:cNvSpPr>
          <p:nvPr/>
        </p:nvSpPr>
        <p:spPr bwMode="auto">
          <a:xfrm>
            <a:off x="4411663" y="1997075"/>
            <a:ext cx="92075" cy="1588"/>
          </a:xfrm>
          <a:prstGeom prst="line">
            <a:avLst/>
          </a:prstGeom>
          <a:noFill/>
          <a:ln w="0">
            <a:solidFill>
              <a:srgbClr val="000000"/>
            </a:solidFill>
            <a:round/>
          </a:ln>
        </p:spPr>
        <p:txBody>
          <a:bodyPr/>
          <a:lstStyle/>
          <a:p>
            <a:endParaRPr lang="zh-CN" altLang="en-US"/>
          </a:p>
        </p:txBody>
      </p:sp>
      <p:sp>
        <p:nvSpPr>
          <p:cNvPr id="39" name="Line 36"/>
          <p:cNvSpPr>
            <a:spLocks noChangeShapeType="1"/>
          </p:cNvSpPr>
          <p:nvPr/>
        </p:nvSpPr>
        <p:spPr bwMode="auto">
          <a:xfrm>
            <a:off x="4411663" y="1303338"/>
            <a:ext cx="92075" cy="1587"/>
          </a:xfrm>
          <a:prstGeom prst="line">
            <a:avLst/>
          </a:prstGeom>
          <a:noFill/>
          <a:ln w="0">
            <a:solidFill>
              <a:srgbClr val="000000"/>
            </a:solidFill>
            <a:round/>
          </a:ln>
        </p:spPr>
        <p:txBody>
          <a:bodyPr/>
          <a:lstStyle/>
          <a:p>
            <a:endParaRPr lang="zh-CN" altLang="en-US"/>
          </a:p>
        </p:txBody>
      </p:sp>
      <p:sp>
        <p:nvSpPr>
          <p:cNvPr id="40" name="Line 37"/>
          <p:cNvSpPr>
            <a:spLocks noChangeShapeType="1"/>
          </p:cNvSpPr>
          <p:nvPr/>
        </p:nvSpPr>
        <p:spPr bwMode="auto">
          <a:xfrm flipV="1">
            <a:off x="4503738" y="5435600"/>
            <a:ext cx="1587" cy="90488"/>
          </a:xfrm>
          <a:prstGeom prst="line">
            <a:avLst/>
          </a:prstGeom>
          <a:noFill/>
          <a:ln w="0">
            <a:solidFill>
              <a:srgbClr val="000000"/>
            </a:solidFill>
            <a:round/>
          </a:ln>
        </p:spPr>
        <p:txBody>
          <a:bodyPr/>
          <a:lstStyle/>
          <a:p>
            <a:endParaRPr lang="zh-CN" altLang="en-US"/>
          </a:p>
        </p:txBody>
      </p:sp>
      <p:sp>
        <p:nvSpPr>
          <p:cNvPr id="41" name="Line 38"/>
          <p:cNvSpPr>
            <a:spLocks noChangeShapeType="1"/>
          </p:cNvSpPr>
          <p:nvPr/>
        </p:nvSpPr>
        <p:spPr bwMode="auto">
          <a:xfrm flipV="1">
            <a:off x="5340350" y="5435600"/>
            <a:ext cx="1588" cy="90488"/>
          </a:xfrm>
          <a:prstGeom prst="line">
            <a:avLst/>
          </a:prstGeom>
          <a:noFill/>
          <a:ln w="0">
            <a:solidFill>
              <a:srgbClr val="000000"/>
            </a:solidFill>
            <a:round/>
          </a:ln>
        </p:spPr>
        <p:txBody>
          <a:bodyPr/>
          <a:lstStyle/>
          <a:p>
            <a:endParaRPr lang="zh-CN" altLang="en-US"/>
          </a:p>
        </p:txBody>
      </p:sp>
      <p:sp>
        <p:nvSpPr>
          <p:cNvPr id="42" name="Line 39"/>
          <p:cNvSpPr>
            <a:spLocks noChangeShapeType="1"/>
          </p:cNvSpPr>
          <p:nvPr/>
        </p:nvSpPr>
        <p:spPr bwMode="auto">
          <a:xfrm flipV="1">
            <a:off x="6176963" y="5435600"/>
            <a:ext cx="1587" cy="90488"/>
          </a:xfrm>
          <a:prstGeom prst="line">
            <a:avLst/>
          </a:prstGeom>
          <a:noFill/>
          <a:ln w="0">
            <a:solidFill>
              <a:srgbClr val="000000"/>
            </a:solidFill>
            <a:round/>
          </a:ln>
        </p:spPr>
        <p:txBody>
          <a:bodyPr/>
          <a:lstStyle/>
          <a:p>
            <a:endParaRPr lang="zh-CN" altLang="en-US"/>
          </a:p>
        </p:txBody>
      </p:sp>
      <p:sp>
        <p:nvSpPr>
          <p:cNvPr id="43" name="Line 40"/>
          <p:cNvSpPr>
            <a:spLocks noChangeShapeType="1"/>
          </p:cNvSpPr>
          <p:nvPr/>
        </p:nvSpPr>
        <p:spPr bwMode="auto">
          <a:xfrm flipV="1">
            <a:off x="7013575" y="5435600"/>
            <a:ext cx="1588" cy="90488"/>
          </a:xfrm>
          <a:prstGeom prst="line">
            <a:avLst/>
          </a:prstGeom>
          <a:noFill/>
          <a:ln w="0">
            <a:solidFill>
              <a:srgbClr val="000000"/>
            </a:solidFill>
            <a:round/>
          </a:ln>
        </p:spPr>
        <p:txBody>
          <a:bodyPr/>
          <a:lstStyle/>
          <a:p>
            <a:endParaRPr lang="zh-CN" altLang="en-US"/>
          </a:p>
        </p:txBody>
      </p:sp>
      <p:sp>
        <p:nvSpPr>
          <p:cNvPr id="44" name="Line 41"/>
          <p:cNvSpPr>
            <a:spLocks noChangeShapeType="1"/>
          </p:cNvSpPr>
          <p:nvPr/>
        </p:nvSpPr>
        <p:spPr bwMode="auto">
          <a:xfrm flipV="1">
            <a:off x="7850188" y="5435600"/>
            <a:ext cx="1587" cy="90488"/>
          </a:xfrm>
          <a:prstGeom prst="line">
            <a:avLst/>
          </a:prstGeom>
          <a:noFill/>
          <a:ln w="0">
            <a:solidFill>
              <a:srgbClr val="000000"/>
            </a:solidFill>
            <a:round/>
          </a:ln>
        </p:spPr>
        <p:txBody>
          <a:bodyPr/>
          <a:lstStyle/>
          <a:p>
            <a:endParaRPr lang="zh-CN" altLang="en-US"/>
          </a:p>
        </p:txBody>
      </p:sp>
      <p:sp>
        <p:nvSpPr>
          <p:cNvPr id="45" name="Line 42"/>
          <p:cNvSpPr>
            <a:spLocks noChangeShapeType="1"/>
          </p:cNvSpPr>
          <p:nvPr/>
        </p:nvSpPr>
        <p:spPr bwMode="auto">
          <a:xfrm flipV="1">
            <a:off x="8686800" y="5435600"/>
            <a:ext cx="1588" cy="90488"/>
          </a:xfrm>
          <a:prstGeom prst="line">
            <a:avLst/>
          </a:prstGeom>
          <a:noFill/>
          <a:ln w="0">
            <a:solidFill>
              <a:srgbClr val="000000"/>
            </a:solidFill>
            <a:round/>
          </a:ln>
        </p:spPr>
        <p:txBody>
          <a:bodyPr/>
          <a:lstStyle/>
          <a:p>
            <a:endParaRPr lang="zh-CN" altLang="en-US"/>
          </a:p>
        </p:txBody>
      </p:sp>
      <p:grpSp>
        <p:nvGrpSpPr>
          <p:cNvPr id="46" name="Group 44"/>
          <p:cNvGrpSpPr/>
          <p:nvPr/>
        </p:nvGrpSpPr>
        <p:grpSpPr bwMode="auto">
          <a:xfrm>
            <a:off x="3203575" y="1127125"/>
            <a:ext cx="1141413" cy="4481513"/>
            <a:chOff x="-92" y="0"/>
            <a:chExt cx="719" cy="2823"/>
          </a:xfrm>
        </p:grpSpPr>
        <p:sp>
          <p:nvSpPr>
            <p:cNvPr id="47" name="Rectangle 44"/>
            <p:cNvSpPr>
              <a:spLocks noChangeArrowheads="1"/>
            </p:cNvSpPr>
            <p:nvPr/>
          </p:nvSpPr>
          <p:spPr bwMode="auto">
            <a:xfrm>
              <a:off x="507" y="2602"/>
              <a:ext cx="102"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0</a:t>
              </a:r>
              <a:endParaRPr lang="en-US" altLang="zh-CN" sz="2300">
                <a:ea typeface="宋体" panose="02010600030101010101" pitchFamily="2" charset="-122"/>
              </a:endParaRPr>
            </a:p>
          </p:txBody>
        </p:sp>
        <p:sp>
          <p:nvSpPr>
            <p:cNvPr id="48" name="Rectangle 45"/>
            <p:cNvSpPr>
              <a:spLocks noChangeArrowheads="1"/>
            </p:cNvSpPr>
            <p:nvPr/>
          </p:nvSpPr>
          <p:spPr bwMode="auto">
            <a:xfrm>
              <a:off x="168" y="2166"/>
              <a:ext cx="459"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1,000</a:t>
              </a:r>
              <a:endParaRPr lang="en-US" altLang="zh-CN" sz="2300">
                <a:ea typeface="宋体" panose="02010600030101010101" pitchFamily="2" charset="-122"/>
              </a:endParaRPr>
            </a:p>
          </p:txBody>
        </p:sp>
        <p:sp>
          <p:nvSpPr>
            <p:cNvPr id="49" name="Rectangle 46"/>
            <p:cNvSpPr>
              <a:spLocks noChangeArrowheads="1"/>
            </p:cNvSpPr>
            <p:nvPr/>
          </p:nvSpPr>
          <p:spPr bwMode="auto">
            <a:xfrm>
              <a:off x="168" y="1737"/>
              <a:ext cx="459"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2,000</a:t>
              </a:r>
              <a:endParaRPr lang="en-US" altLang="zh-CN" sz="2300">
                <a:ea typeface="宋体" panose="02010600030101010101" pitchFamily="2" charset="-122"/>
              </a:endParaRPr>
            </a:p>
          </p:txBody>
        </p:sp>
        <p:sp>
          <p:nvSpPr>
            <p:cNvPr id="50" name="Rectangle 47"/>
            <p:cNvSpPr>
              <a:spLocks noChangeArrowheads="1"/>
            </p:cNvSpPr>
            <p:nvPr/>
          </p:nvSpPr>
          <p:spPr bwMode="auto">
            <a:xfrm>
              <a:off x="168" y="1301"/>
              <a:ext cx="459"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3,000</a:t>
              </a:r>
              <a:endParaRPr lang="en-US" altLang="zh-CN" sz="2300">
                <a:ea typeface="宋体" panose="02010600030101010101" pitchFamily="2" charset="-122"/>
              </a:endParaRPr>
            </a:p>
          </p:txBody>
        </p:sp>
        <p:sp>
          <p:nvSpPr>
            <p:cNvPr id="51" name="Rectangle 48"/>
            <p:cNvSpPr>
              <a:spLocks noChangeArrowheads="1"/>
            </p:cNvSpPr>
            <p:nvPr/>
          </p:nvSpPr>
          <p:spPr bwMode="auto">
            <a:xfrm>
              <a:off x="168" y="864"/>
              <a:ext cx="459"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4,000</a:t>
              </a:r>
              <a:endParaRPr lang="en-US" altLang="zh-CN" sz="2300">
                <a:ea typeface="宋体" panose="02010600030101010101" pitchFamily="2" charset="-122"/>
              </a:endParaRPr>
            </a:p>
          </p:txBody>
        </p:sp>
        <p:sp>
          <p:nvSpPr>
            <p:cNvPr id="52" name="Rectangle 49"/>
            <p:cNvSpPr>
              <a:spLocks noChangeArrowheads="1"/>
            </p:cNvSpPr>
            <p:nvPr/>
          </p:nvSpPr>
          <p:spPr bwMode="auto">
            <a:xfrm>
              <a:off x="168" y="436"/>
              <a:ext cx="459"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5,000</a:t>
              </a:r>
              <a:endParaRPr lang="en-US" altLang="zh-CN" sz="2300">
                <a:ea typeface="宋体" panose="02010600030101010101" pitchFamily="2" charset="-122"/>
              </a:endParaRPr>
            </a:p>
          </p:txBody>
        </p:sp>
        <p:sp>
          <p:nvSpPr>
            <p:cNvPr id="53" name="Rectangle 50"/>
            <p:cNvSpPr>
              <a:spLocks noChangeArrowheads="1"/>
            </p:cNvSpPr>
            <p:nvPr/>
          </p:nvSpPr>
          <p:spPr bwMode="auto">
            <a:xfrm>
              <a:off x="-92" y="0"/>
              <a:ext cx="719" cy="221"/>
            </a:xfrm>
            <a:prstGeom prst="rect">
              <a:avLst/>
            </a:prstGeom>
            <a:noFill/>
            <a:ln w="9525">
              <a:noFill/>
              <a:miter lim="800000"/>
            </a:ln>
          </p:spPr>
          <p:txBody>
            <a:bodyPr wrap="square" lIns="0" tIns="0" rIns="0" bIns="0">
              <a:spAutoFit/>
            </a:bodyPr>
            <a:lstStyle/>
            <a:p>
              <a:pPr algn="r"/>
              <a:r>
                <a:rPr lang="en-US" altLang="zh-CN" sz="2300" dirty="0">
                  <a:ea typeface="宋体" panose="02010600030101010101" pitchFamily="2" charset="-122"/>
                </a:rPr>
                <a:t>$6,000</a:t>
              </a:r>
              <a:endParaRPr lang="en-US" altLang="zh-CN" sz="2300" dirty="0">
                <a:ea typeface="宋体" panose="02010600030101010101" pitchFamily="2" charset="-122"/>
              </a:endParaRPr>
            </a:p>
          </p:txBody>
        </p:sp>
      </p:grpSp>
      <p:grpSp>
        <p:nvGrpSpPr>
          <p:cNvPr id="54" name="Group 52"/>
          <p:cNvGrpSpPr/>
          <p:nvPr/>
        </p:nvGrpSpPr>
        <p:grpSpPr bwMode="auto">
          <a:xfrm>
            <a:off x="4424363" y="5565775"/>
            <a:ext cx="4346575" cy="350838"/>
            <a:chOff x="0" y="0"/>
            <a:chExt cx="2738" cy="221"/>
          </a:xfrm>
        </p:grpSpPr>
        <p:sp>
          <p:nvSpPr>
            <p:cNvPr id="55" name="Rectangle 52"/>
            <p:cNvSpPr>
              <a:spLocks noChangeArrowheads="1"/>
            </p:cNvSpPr>
            <p:nvPr/>
          </p:nvSpPr>
          <p:spPr bwMode="auto">
            <a:xfrm>
              <a:off x="0" y="0"/>
              <a:ext cx="102"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0</a:t>
              </a:r>
              <a:endParaRPr lang="en-US" altLang="zh-CN" sz="2300">
                <a:ea typeface="宋体" panose="02010600030101010101" pitchFamily="2" charset="-122"/>
              </a:endParaRPr>
            </a:p>
          </p:txBody>
        </p:sp>
        <p:sp>
          <p:nvSpPr>
            <p:cNvPr id="56" name="Rectangle 53"/>
            <p:cNvSpPr>
              <a:spLocks noChangeArrowheads="1"/>
            </p:cNvSpPr>
            <p:nvPr/>
          </p:nvSpPr>
          <p:spPr bwMode="auto">
            <a:xfrm>
              <a:off x="527" y="0"/>
              <a:ext cx="102"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1</a:t>
              </a:r>
              <a:endParaRPr lang="en-US" altLang="zh-CN" sz="2300">
                <a:ea typeface="宋体" panose="02010600030101010101" pitchFamily="2" charset="-122"/>
              </a:endParaRPr>
            </a:p>
          </p:txBody>
        </p:sp>
        <p:sp>
          <p:nvSpPr>
            <p:cNvPr id="57" name="Rectangle 54"/>
            <p:cNvSpPr>
              <a:spLocks noChangeArrowheads="1"/>
            </p:cNvSpPr>
            <p:nvPr/>
          </p:nvSpPr>
          <p:spPr bwMode="auto">
            <a:xfrm>
              <a:off x="1054" y="0"/>
              <a:ext cx="102"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2</a:t>
              </a:r>
              <a:endParaRPr lang="en-US" altLang="zh-CN" sz="2300">
                <a:ea typeface="宋体" panose="02010600030101010101" pitchFamily="2" charset="-122"/>
              </a:endParaRPr>
            </a:p>
          </p:txBody>
        </p:sp>
        <p:sp>
          <p:nvSpPr>
            <p:cNvPr id="58" name="Rectangle 55"/>
            <p:cNvSpPr>
              <a:spLocks noChangeArrowheads="1"/>
            </p:cNvSpPr>
            <p:nvPr/>
          </p:nvSpPr>
          <p:spPr bwMode="auto">
            <a:xfrm>
              <a:off x="1582" y="0"/>
              <a:ext cx="102"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3</a:t>
              </a:r>
              <a:endParaRPr lang="en-US" altLang="zh-CN" sz="2300">
                <a:ea typeface="宋体" panose="02010600030101010101" pitchFamily="2" charset="-122"/>
              </a:endParaRPr>
            </a:p>
          </p:txBody>
        </p:sp>
        <p:sp>
          <p:nvSpPr>
            <p:cNvPr id="59" name="Rectangle 56"/>
            <p:cNvSpPr>
              <a:spLocks noChangeArrowheads="1"/>
            </p:cNvSpPr>
            <p:nvPr/>
          </p:nvSpPr>
          <p:spPr bwMode="auto">
            <a:xfrm>
              <a:off x="2109" y="0"/>
              <a:ext cx="102"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4</a:t>
              </a:r>
              <a:endParaRPr lang="en-US" altLang="zh-CN" sz="2300">
                <a:ea typeface="宋体" panose="02010600030101010101" pitchFamily="2" charset="-122"/>
              </a:endParaRPr>
            </a:p>
          </p:txBody>
        </p:sp>
        <p:sp>
          <p:nvSpPr>
            <p:cNvPr id="60" name="Rectangle 57"/>
            <p:cNvSpPr>
              <a:spLocks noChangeArrowheads="1"/>
            </p:cNvSpPr>
            <p:nvPr/>
          </p:nvSpPr>
          <p:spPr bwMode="auto">
            <a:xfrm>
              <a:off x="2636" y="0"/>
              <a:ext cx="102" cy="221"/>
            </a:xfrm>
            <a:prstGeom prst="rect">
              <a:avLst/>
            </a:prstGeom>
            <a:noFill/>
            <a:ln w="9525">
              <a:noFill/>
              <a:miter lim="800000"/>
            </a:ln>
          </p:spPr>
          <p:txBody>
            <a:bodyPr wrap="none" lIns="0" tIns="0" rIns="0" bIns="0">
              <a:spAutoFit/>
            </a:bodyPr>
            <a:lstStyle/>
            <a:p>
              <a:r>
                <a:rPr lang="en-US" altLang="zh-CN" sz="2300">
                  <a:ea typeface="宋体" panose="02010600030101010101" pitchFamily="2" charset="-122"/>
                </a:rPr>
                <a:t>5</a:t>
              </a:r>
              <a:endParaRPr lang="en-US" altLang="zh-CN" sz="2300">
                <a:ea typeface="宋体" panose="02010600030101010101" pitchFamily="2" charset="-122"/>
              </a:endParaRPr>
            </a:p>
          </p:txBody>
        </p:sp>
      </p:grpSp>
      <p:grpSp>
        <p:nvGrpSpPr>
          <p:cNvPr id="61" name="Group 59"/>
          <p:cNvGrpSpPr/>
          <p:nvPr/>
        </p:nvGrpSpPr>
        <p:grpSpPr bwMode="auto">
          <a:xfrm>
            <a:off x="3276601" y="3487738"/>
            <a:ext cx="5410199" cy="442912"/>
            <a:chOff x="-75" y="0"/>
            <a:chExt cx="3408" cy="279"/>
          </a:xfrm>
        </p:grpSpPr>
        <p:sp>
          <p:nvSpPr>
            <p:cNvPr id="62" name="Line 59"/>
            <p:cNvSpPr>
              <a:spLocks noChangeShapeType="1"/>
            </p:cNvSpPr>
            <p:nvPr/>
          </p:nvSpPr>
          <p:spPr bwMode="auto">
            <a:xfrm>
              <a:off x="693" y="143"/>
              <a:ext cx="2640" cy="0"/>
            </a:xfrm>
            <a:prstGeom prst="line">
              <a:avLst/>
            </a:prstGeom>
            <a:noFill/>
            <a:ln w="28575">
              <a:solidFill>
                <a:srgbClr val="3333FF"/>
              </a:solidFill>
              <a:round/>
            </a:ln>
          </p:spPr>
          <p:txBody>
            <a:bodyPr/>
            <a:lstStyle/>
            <a:p>
              <a:endParaRPr lang="zh-CN" altLang="en-US"/>
            </a:p>
          </p:txBody>
        </p:sp>
        <p:sp>
          <p:nvSpPr>
            <p:cNvPr id="63" name="Rectangle 61"/>
            <p:cNvSpPr>
              <a:spLocks noChangeArrowheads="1"/>
            </p:cNvSpPr>
            <p:nvPr/>
          </p:nvSpPr>
          <p:spPr bwMode="auto">
            <a:xfrm>
              <a:off x="-75" y="0"/>
              <a:ext cx="754" cy="279"/>
            </a:xfrm>
            <a:prstGeom prst="rect">
              <a:avLst/>
            </a:prstGeom>
            <a:noFill/>
            <a:ln w="9525">
              <a:noFill/>
              <a:miter lim="800000"/>
            </a:ln>
          </p:spPr>
          <p:txBody>
            <a:bodyPr wrap="square">
              <a:spAutoFit/>
            </a:bodyPr>
            <a:lstStyle/>
            <a:p>
              <a:r>
                <a:rPr lang="en-US" altLang="zh-CN" sz="2300" b="1" dirty="0">
                  <a:solidFill>
                    <a:srgbClr val="0000FF"/>
                  </a:solidFill>
                  <a:ea typeface="宋体" panose="02010600030101010101" pitchFamily="2" charset="-122"/>
                </a:rPr>
                <a:t>$2,500</a:t>
              </a:r>
              <a:endParaRPr lang="en-US" altLang="zh-CN" sz="2300" b="1" dirty="0">
                <a:solidFill>
                  <a:srgbClr val="0000FF"/>
                </a:solidFill>
                <a:ea typeface="宋体" panose="02010600030101010101" pitchFamily="2" charset="-122"/>
              </a:endParaRPr>
            </a:p>
          </p:txBody>
        </p:sp>
      </p:grpSp>
      <p:grpSp>
        <p:nvGrpSpPr>
          <p:cNvPr id="64" name="Group 62"/>
          <p:cNvGrpSpPr/>
          <p:nvPr/>
        </p:nvGrpSpPr>
        <p:grpSpPr bwMode="auto">
          <a:xfrm>
            <a:off x="6877050" y="3714750"/>
            <a:ext cx="279400" cy="2197100"/>
            <a:chOff x="0" y="0"/>
            <a:chExt cx="176" cy="1384"/>
          </a:xfrm>
        </p:grpSpPr>
        <p:sp>
          <p:nvSpPr>
            <p:cNvPr id="65" name="Line 62"/>
            <p:cNvSpPr>
              <a:spLocks noChangeShapeType="1"/>
            </p:cNvSpPr>
            <p:nvPr/>
          </p:nvSpPr>
          <p:spPr bwMode="auto">
            <a:xfrm>
              <a:off x="88" y="0"/>
              <a:ext cx="0" cy="1140"/>
            </a:xfrm>
            <a:prstGeom prst="line">
              <a:avLst/>
            </a:prstGeom>
            <a:noFill/>
            <a:ln w="28575">
              <a:solidFill>
                <a:srgbClr val="3333FF"/>
              </a:solidFill>
              <a:prstDash val="lgDash"/>
              <a:round/>
            </a:ln>
          </p:spPr>
          <p:txBody>
            <a:bodyPr/>
            <a:lstStyle/>
            <a:p>
              <a:endParaRPr lang="zh-CN" altLang="en-US"/>
            </a:p>
          </p:txBody>
        </p:sp>
        <p:sp>
          <p:nvSpPr>
            <p:cNvPr id="66" name="Rectangle 63"/>
            <p:cNvSpPr>
              <a:spLocks noChangeArrowheads="1"/>
            </p:cNvSpPr>
            <p:nvPr/>
          </p:nvSpPr>
          <p:spPr bwMode="auto">
            <a:xfrm>
              <a:off x="0" y="1168"/>
              <a:ext cx="176" cy="216"/>
            </a:xfrm>
            <a:prstGeom prst="rect">
              <a:avLst/>
            </a:prstGeom>
            <a:noFill/>
            <a:ln w="12700">
              <a:solidFill>
                <a:srgbClr val="0000FF"/>
              </a:solidFill>
              <a:miter lim="800000"/>
            </a:ln>
          </p:spPr>
          <p:txBody>
            <a:bodyPr wrap="none" anchor="ctr"/>
            <a:lstStyle/>
            <a:p>
              <a:endParaRPr lang="zh-CN">
                <a:ea typeface="宋体" panose="02010600030101010101" pitchFamily="2" charset="-122"/>
              </a:endParaRPr>
            </a:p>
          </p:txBody>
        </p:sp>
      </p:grpSp>
      <p:sp>
        <p:nvSpPr>
          <p:cNvPr id="67" name="Rectangle 70"/>
          <p:cNvSpPr>
            <a:spLocks noChangeArrowheads="1"/>
          </p:cNvSpPr>
          <p:nvPr/>
        </p:nvSpPr>
        <p:spPr bwMode="auto">
          <a:xfrm>
            <a:off x="179512" y="3068960"/>
            <a:ext cx="2930525" cy="1251048"/>
          </a:xfrm>
          <a:prstGeom prst="rect">
            <a:avLst/>
          </a:prstGeom>
          <a:noFill/>
          <a:ln w="9525">
            <a:noFill/>
            <a:miter lim="800000"/>
          </a:ln>
        </p:spPr>
        <p:txBody>
          <a:bodyPr>
            <a:spAutoFit/>
          </a:bodyPr>
          <a:lstStyle/>
          <a:p>
            <a:pPr>
              <a:lnSpc>
                <a:spcPct val="105000"/>
              </a:lnSpc>
              <a:spcBef>
                <a:spcPct val="30000"/>
              </a:spcBef>
              <a:buClr>
                <a:srgbClr val="00B85C"/>
              </a:buClr>
              <a:buSzPct val="120000"/>
              <a:buFont typeface="Wingdings" panose="05000000000000000000" pitchFamily="2" charset="2"/>
              <a:buNone/>
            </a:pPr>
            <a:r>
              <a:rPr lang="zh-CN" sz="2400" dirty="0">
                <a:ea typeface="宋体" panose="02010600030101010101" pitchFamily="2" charset="-122"/>
              </a:rPr>
              <a:t>在小于3的工人数量，多雇佣一个工人会增加利润</a:t>
            </a:r>
            <a:endParaRPr lang="zh-CN" sz="2400" dirty="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wipe(left)">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left)">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wipe(left)">
                                      <p:cBhvr>
                                        <p:cTn id="20" dur="500"/>
                                        <p:tgtEl>
                                          <p:spTgt spid="6">
                                            <p:txEl>
                                              <p:pRg st="2" end="2"/>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wipe(up)">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wipe(left)">
                                      <p:cBhvr>
                                        <p:cTn id="28" dur="500"/>
                                        <p:tgtEl>
                                          <p:spTgt spid="6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1" nodeType="clickEffect">
                                  <p:stCondLst>
                                    <p:cond delay="0"/>
                                  </p:stCondLst>
                                  <p:childTnLst>
                                    <p:animEffect transition="out" filter="dissolve">
                                      <p:cBhvr>
                                        <p:cTn id="32" dur="500"/>
                                        <p:tgtEl>
                                          <p:spTgt spid="67"/>
                                        </p:tgtEl>
                                      </p:cBhvr>
                                    </p:animEffect>
                                    <p:set>
                                      <p:cBhvr>
                                        <p:cTn id="33" dur="1" fill="hold">
                                          <p:stCondLst>
                                            <p:cond delay="499"/>
                                          </p:stCondLst>
                                        </p:cTn>
                                        <p:tgtEl>
                                          <p:spTgt spid="67"/>
                                        </p:tgtEl>
                                        <p:attrNameLst>
                                          <p:attrName>style.visibility</p:attrName>
                                        </p:attrNameLst>
                                      </p:cBhvr>
                                      <p:to>
                                        <p:strVal val="hidden"/>
                                      </p:to>
                                    </p:set>
                                  </p:childTnLst>
                                </p:cTn>
                              </p:par>
                              <p:par>
                                <p:cTn id="34" presetID="9"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dissolv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6" grpId="0" bldLvl="5" autoUpdateAnimBg="0" build="p"/>
      <p:bldP spid="67" grpId="0" autoUpdateAnimBg="0"/>
      <p:bldP spid="67" grpId="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VMPL </a:t>
            </a: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与劳动需求</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Rectangle 3"/>
          <p:cNvSpPr txBox="1">
            <a:spLocks noChangeArrowheads="1"/>
          </p:cNvSpPr>
          <p:nvPr/>
        </p:nvSpPr>
        <p:spPr>
          <a:xfrm>
            <a:off x="357188" y="1035050"/>
            <a:ext cx="3635375" cy="5124450"/>
          </a:xfrm>
          <a:prstGeom prst="rect">
            <a:avLst/>
          </a:prstGeom>
        </p:spPr>
        <p:txBody>
          <a:bodyPr vert="horz">
            <a:normAutofit/>
          </a:bodyPr>
          <a:lstStyle/>
          <a:p>
            <a:pPr marL="0" marR="0" lvl="0" indent="0"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对任何一个竞争，利润最大化企业：</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400050"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为了最大化利润，企业会雇佣工人直到</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VMPL</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W</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400050"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sz="2400" b="1" i="1" u="none" strike="noStrike" kern="1200" cap="none" spc="0" normalizeH="0" baseline="0" noProof="0" dirty="0" smtClean="0">
                <a:ln>
                  <a:noFill/>
                </a:ln>
                <a:solidFill>
                  <a:srgbClr val="00B0F0"/>
                </a:solidFill>
                <a:effectLst/>
                <a:uLnTx/>
                <a:uFillTx/>
                <a:latin typeface="+mn-lt"/>
                <a:ea typeface="+mn-ea"/>
                <a:cs typeface="+mn-cs"/>
              </a:rPr>
              <a:t>VMPL</a:t>
            </a:r>
            <a:r>
              <a:rPr kumimoji="0" lang="zh-CN" sz="2400" b="1" i="0" u="none" strike="noStrike" kern="1200" cap="none" spc="0" normalizeH="0" baseline="0" noProof="0" dirty="0" smtClean="0">
                <a:ln>
                  <a:noFill/>
                </a:ln>
                <a:solidFill>
                  <a:srgbClr val="00B0F0"/>
                </a:solidFill>
                <a:effectLst/>
                <a:uLnTx/>
                <a:uFillTx/>
                <a:latin typeface="+mn-lt"/>
                <a:ea typeface="+mn-ea"/>
                <a:cs typeface="+mn-cs"/>
              </a:rPr>
              <a:t> </a:t>
            </a:r>
            <a:r>
              <a:rPr kumimoji="0" lang="zh-CN" sz="2400" b="1" i="0" u="none" strike="noStrike" kern="1200" cap="none" spc="0" normalizeH="0" baseline="0" noProof="0" dirty="0" smtClean="0">
                <a:ln>
                  <a:noFill/>
                </a:ln>
                <a:solidFill>
                  <a:srgbClr val="00B0F0"/>
                </a:solidFill>
                <a:effectLst/>
                <a:uLnTx/>
                <a:uFillTx/>
                <a:latin typeface="+mn-lt"/>
                <a:ea typeface="宋体" panose="02010600030101010101" pitchFamily="2" charset="-122"/>
                <a:cs typeface="+mn-cs"/>
              </a:rPr>
              <a:t>曲线是劳动的需求曲线</a:t>
            </a:r>
            <a:r>
              <a:rPr kumimoji="0" lang="zh-CN" sz="2400" b="1" i="0" u="none" strike="noStrike" kern="1200" cap="none" spc="0" normalizeH="0" baseline="0" noProof="0" dirty="0" smtClean="0">
                <a:ln>
                  <a:noFill/>
                </a:ln>
                <a:solidFill>
                  <a:srgbClr val="00B0F0"/>
                </a:solidFill>
                <a:effectLst/>
                <a:uLnTx/>
                <a:uFillTx/>
                <a:latin typeface="+mn-lt"/>
                <a:ea typeface="+mn-ea"/>
                <a:cs typeface="+mn-cs"/>
              </a:rPr>
              <a:t> </a:t>
            </a:r>
            <a:endParaRPr kumimoji="0" lang="zh-CN" sz="2400" b="1" i="0" u="none" strike="noStrike" kern="1200" cap="none" spc="0" normalizeH="0" baseline="0" noProof="0" dirty="0">
              <a:ln>
                <a:noFill/>
              </a:ln>
              <a:solidFill>
                <a:srgbClr val="00B0F0"/>
              </a:solidFill>
              <a:effectLst/>
              <a:uLnTx/>
              <a:uFillTx/>
              <a:latin typeface="+mn-lt"/>
              <a:ea typeface="+mn-ea"/>
              <a:cs typeface="+mn-cs"/>
            </a:endParaRPr>
          </a:p>
        </p:txBody>
      </p:sp>
      <p:grpSp>
        <p:nvGrpSpPr>
          <p:cNvPr id="6" name="Group 4"/>
          <p:cNvGrpSpPr/>
          <p:nvPr/>
        </p:nvGrpSpPr>
        <p:grpSpPr bwMode="auto">
          <a:xfrm>
            <a:off x="4538663" y="1468438"/>
            <a:ext cx="4044950" cy="4140200"/>
            <a:chOff x="0" y="0"/>
            <a:chExt cx="2548" cy="2608"/>
          </a:xfrm>
        </p:grpSpPr>
        <p:grpSp>
          <p:nvGrpSpPr>
            <p:cNvPr id="7" name="Group 5"/>
            <p:cNvGrpSpPr/>
            <p:nvPr/>
          </p:nvGrpSpPr>
          <p:grpSpPr bwMode="auto">
            <a:xfrm>
              <a:off x="153" y="269"/>
              <a:ext cx="2168" cy="2191"/>
              <a:chOff x="0" y="0"/>
              <a:chExt cx="2116" cy="2027"/>
            </a:xfrm>
          </p:grpSpPr>
          <p:sp>
            <p:nvSpPr>
              <p:cNvPr id="10" name="Line 7"/>
              <p:cNvSpPr>
                <a:spLocks noChangeShapeType="1"/>
              </p:cNvSpPr>
              <p:nvPr/>
            </p:nvSpPr>
            <p:spPr bwMode="auto">
              <a:xfrm>
                <a:off x="4" y="0"/>
                <a:ext cx="0" cy="2025"/>
              </a:xfrm>
              <a:prstGeom prst="line">
                <a:avLst/>
              </a:prstGeom>
              <a:noFill/>
              <a:ln w="12700">
                <a:solidFill>
                  <a:schemeClr val="tx1"/>
                </a:solidFill>
                <a:round/>
              </a:ln>
            </p:spPr>
            <p:txBody>
              <a:bodyPr/>
              <a:lstStyle/>
              <a:p>
                <a:endParaRPr lang="zh-CN" altLang="en-US"/>
              </a:p>
            </p:txBody>
          </p:sp>
          <p:sp>
            <p:nvSpPr>
              <p:cNvPr id="11" name="Line 8"/>
              <p:cNvSpPr>
                <a:spLocks noChangeShapeType="1"/>
              </p:cNvSpPr>
              <p:nvPr/>
            </p:nvSpPr>
            <p:spPr bwMode="auto">
              <a:xfrm>
                <a:off x="0" y="2027"/>
                <a:ext cx="2116" cy="0"/>
              </a:xfrm>
              <a:prstGeom prst="line">
                <a:avLst/>
              </a:prstGeom>
              <a:noFill/>
              <a:ln w="12700">
                <a:solidFill>
                  <a:schemeClr val="tx1"/>
                </a:solidFill>
                <a:round/>
              </a:ln>
            </p:spPr>
            <p:txBody>
              <a:bodyPr/>
              <a:lstStyle/>
              <a:p>
                <a:endParaRPr lang="zh-CN" altLang="en-US"/>
              </a:p>
            </p:txBody>
          </p:sp>
        </p:grpSp>
        <p:sp>
          <p:nvSpPr>
            <p:cNvPr id="8" name="Text Box 9"/>
            <p:cNvSpPr txBox="1">
              <a:spLocks noChangeArrowheads="1"/>
            </p:cNvSpPr>
            <p:nvPr/>
          </p:nvSpPr>
          <p:spPr bwMode="auto">
            <a:xfrm>
              <a:off x="0" y="0"/>
              <a:ext cx="267"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W</a:t>
              </a:r>
              <a:endParaRPr lang="en-US" altLang="zh-CN" sz="2400" b="1" i="1">
                <a:ea typeface="宋体" panose="02010600030101010101" pitchFamily="2" charset="-122"/>
              </a:endParaRPr>
            </a:p>
          </p:txBody>
        </p:sp>
        <p:sp>
          <p:nvSpPr>
            <p:cNvPr id="9" name="Text Box 10"/>
            <p:cNvSpPr txBox="1">
              <a:spLocks noChangeArrowheads="1"/>
            </p:cNvSpPr>
            <p:nvPr/>
          </p:nvSpPr>
          <p:spPr bwMode="auto">
            <a:xfrm>
              <a:off x="2258" y="2320"/>
              <a:ext cx="290"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L</a:t>
              </a:r>
              <a:endParaRPr lang="en-US" altLang="zh-CN" sz="2400" b="1" i="1">
                <a:ea typeface="宋体" panose="02010600030101010101" pitchFamily="2" charset="-122"/>
              </a:endParaRPr>
            </a:p>
          </p:txBody>
        </p:sp>
      </p:grpSp>
      <p:grpSp>
        <p:nvGrpSpPr>
          <p:cNvPr id="12" name="Group 10"/>
          <p:cNvGrpSpPr/>
          <p:nvPr/>
        </p:nvGrpSpPr>
        <p:grpSpPr bwMode="auto">
          <a:xfrm>
            <a:off x="5326063" y="2343150"/>
            <a:ext cx="3082925" cy="2727325"/>
            <a:chOff x="0" y="0"/>
            <a:chExt cx="1942" cy="1718"/>
          </a:xfrm>
        </p:grpSpPr>
        <p:sp>
          <p:nvSpPr>
            <p:cNvPr id="13" name="Line 12"/>
            <p:cNvSpPr>
              <a:spLocks noChangeShapeType="1"/>
            </p:cNvSpPr>
            <p:nvPr/>
          </p:nvSpPr>
          <p:spPr bwMode="auto">
            <a:xfrm>
              <a:off x="0" y="0"/>
              <a:ext cx="1328" cy="1473"/>
            </a:xfrm>
            <a:prstGeom prst="line">
              <a:avLst/>
            </a:prstGeom>
            <a:noFill/>
            <a:ln w="38100">
              <a:solidFill>
                <a:srgbClr val="003399"/>
              </a:solidFill>
              <a:round/>
            </a:ln>
          </p:spPr>
          <p:txBody>
            <a:bodyPr/>
            <a:lstStyle/>
            <a:p>
              <a:endParaRPr lang="zh-CN" altLang="en-US"/>
            </a:p>
          </p:txBody>
        </p:sp>
        <p:sp>
          <p:nvSpPr>
            <p:cNvPr id="14" name="Text Box 13"/>
            <p:cNvSpPr txBox="1">
              <a:spLocks noChangeArrowheads="1"/>
            </p:cNvSpPr>
            <p:nvPr/>
          </p:nvSpPr>
          <p:spPr bwMode="auto">
            <a:xfrm>
              <a:off x="1298" y="1429"/>
              <a:ext cx="644" cy="289"/>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VMPL</a:t>
              </a:r>
              <a:endParaRPr lang="en-US" altLang="zh-CN" sz="2400" baseline="-25000">
                <a:ea typeface="宋体" panose="02010600030101010101" pitchFamily="2" charset="-122"/>
              </a:endParaRPr>
            </a:p>
          </p:txBody>
        </p:sp>
      </p:grpSp>
      <p:grpSp>
        <p:nvGrpSpPr>
          <p:cNvPr id="15" name="Group 13"/>
          <p:cNvGrpSpPr/>
          <p:nvPr/>
        </p:nvGrpSpPr>
        <p:grpSpPr bwMode="auto">
          <a:xfrm>
            <a:off x="4233863" y="3305175"/>
            <a:ext cx="2371725" cy="2493963"/>
            <a:chOff x="0" y="0"/>
            <a:chExt cx="1494" cy="1571"/>
          </a:xfrm>
        </p:grpSpPr>
        <p:grpSp>
          <p:nvGrpSpPr>
            <p:cNvPr id="16" name="Group 14"/>
            <p:cNvGrpSpPr/>
            <p:nvPr/>
          </p:nvGrpSpPr>
          <p:grpSpPr bwMode="auto">
            <a:xfrm>
              <a:off x="349" y="116"/>
              <a:ext cx="991" cy="1188"/>
              <a:chOff x="0" y="0"/>
              <a:chExt cx="826" cy="1117"/>
            </a:xfrm>
          </p:grpSpPr>
          <p:sp>
            <p:nvSpPr>
              <p:cNvPr id="20" name="Line 27"/>
              <p:cNvSpPr>
                <a:spLocks noChangeShapeType="1"/>
              </p:cNvSpPr>
              <p:nvPr/>
            </p:nvSpPr>
            <p:spPr bwMode="auto">
              <a:xfrm>
                <a:off x="0" y="2"/>
                <a:ext cx="823" cy="0"/>
              </a:xfrm>
              <a:prstGeom prst="line">
                <a:avLst/>
              </a:prstGeom>
              <a:noFill/>
              <a:ln w="9525">
                <a:solidFill>
                  <a:schemeClr val="tx1"/>
                </a:solidFill>
                <a:prstDash val="lgDash"/>
                <a:round/>
              </a:ln>
            </p:spPr>
            <p:txBody>
              <a:bodyPr/>
              <a:lstStyle/>
              <a:p>
                <a:endParaRPr lang="zh-CN" altLang="en-US"/>
              </a:p>
            </p:txBody>
          </p:sp>
          <p:sp>
            <p:nvSpPr>
              <p:cNvPr id="21" name="Line 28"/>
              <p:cNvSpPr>
                <a:spLocks noChangeShapeType="1"/>
              </p:cNvSpPr>
              <p:nvPr/>
            </p:nvSpPr>
            <p:spPr bwMode="auto">
              <a:xfrm>
                <a:off x="826" y="0"/>
                <a:ext cx="0" cy="1117"/>
              </a:xfrm>
              <a:prstGeom prst="line">
                <a:avLst/>
              </a:prstGeom>
              <a:noFill/>
              <a:ln w="9525">
                <a:solidFill>
                  <a:schemeClr val="tx1"/>
                </a:solidFill>
                <a:prstDash val="lgDash"/>
                <a:round/>
              </a:ln>
            </p:spPr>
            <p:txBody>
              <a:bodyPr/>
              <a:lstStyle/>
              <a:p>
                <a:endParaRPr lang="zh-CN" altLang="en-US"/>
              </a:p>
            </p:txBody>
          </p:sp>
        </p:grpSp>
        <p:sp>
          <p:nvSpPr>
            <p:cNvPr id="17" name="Text Box 29"/>
            <p:cNvSpPr txBox="1">
              <a:spLocks noChangeArrowheads="1"/>
            </p:cNvSpPr>
            <p:nvPr/>
          </p:nvSpPr>
          <p:spPr bwMode="auto">
            <a:xfrm>
              <a:off x="0" y="0"/>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W</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sp>
          <p:nvSpPr>
            <p:cNvPr id="18" name="Oval 30"/>
            <p:cNvSpPr>
              <a:spLocks noChangeAspect="1" noChangeArrowheads="1"/>
            </p:cNvSpPr>
            <p:nvPr/>
          </p:nvSpPr>
          <p:spPr bwMode="auto">
            <a:xfrm>
              <a:off x="1296" y="83"/>
              <a:ext cx="81" cy="8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19" name="Text Box 31"/>
            <p:cNvSpPr txBox="1">
              <a:spLocks noChangeArrowheads="1"/>
            </p:cNvSpPr>
            <p:nvPr/>
          </p:nvSpPr>
          <p:spPr bwMode="auto">
            <a:xfrm>
              <a:off x="1186" y="1341"/>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L</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strips(downRigh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劳动需求的移动</a:t>
            </a:r>
            <a:endParaRPr kumimoji="0" lang="zh-CN" sz="3600" b="1" i="0" u="none" strike="noStrike" kern="1200" cap="none" spc="0" normalizeH="0" baseline="0" noProof="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57188" y="1035050"/>
            <a:ext cx="3926780" cy="5359400"/>
          </a:xfrm>
          <a:prstGeom prst="rect">
            <a:avLst/>
          </a:prstGeom>
        </p:spPr>
        <p:txBody>
          <a:bodyPr vert="horz">
            <a:normAutofit/>
          </a:bodyPr>
          <a:lstStyle/>
          <a:p>
            <a:pPr marL="0" marR="0" lvl="0" indent="0" algn="l" defTabSz="914400" rtl="0" eaLnBrk="1" fontAlgn="auto" latinLnBrk="0" hangingPunct="1">
              <a:lnSpc>
                <a:spcPct val="150000"/>
              </a:lnSpc>
              <a:spcBef>
                <a:spcPts val="12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劳动需求曲线</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VMPL</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曲线</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1200"/>
              </a:spcBef>
              <a:spcAft>
                <a:spcPts val="0"/>
              </a:spcAft>
              <a:buClr>
                <a:schemeClr val="accent1"/>
              </a:buClr>
              <a:buSzPct val="68000"/>
              <a:buFont typeface="Wingdings" panose="05000000000000000000" pitchFamily="2" charset="2"/>
              <a:buNone/>
              <a:defRPr/>
            </a:pPr>
            <a:r>
              <a:rPr kumimoji="0" lang="zh-CN" sz="2400" b="0" i="1" u="none" strike="noStrike" kern="1200" cap="none" spc="0" normalizeH="0" baseline="0" noProof="0" dirty="0" smtClean="0">
                <a:ln>
                  <a:noFill/>
                </a:ln>
                <a:solidFill>
                  <a:schemeClr val="tx1"/>
                </a:solidFill>
                <a:effectLst/>
                <a:uLnTx/>
                <a:uFillTx/>
                <a:latin typeface="+mn-lt"/>
                <a:ea typeface="+mn-ea"/>
                <a:cs typeface="+mn-cs"/>
              </a:rPr>
              <a:t>VMPL</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P</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x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MPL</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50000"/>
              </a:lnSpc>
              <a:spcBef>
                <a:spcPts val="1200"/>
              </a:spcBef>
              <a:spcAft>
                <a:spcPts val="0"/>
              </a:spcAft>
              <a:buClr>
                <a:schemeClr val="accent1"/>
              </a:buClr>
              <a:buSzPct val="68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提高价格或工人劳动的边际产量都会增加劳动的边际产量值，并使劳动需求曲线向上移动</a:t>
            </a:r>
            <a:br>
              <a:rPr kumimoji="0" lang="zh-CN" sz="2800" b="0" i="0" u="none" strike="noStrike" kern="1200" cap="none" spc="0" normalizeH="0" baseline="0" noProof="0" dirty="0" smtClean="0">
                <a:ln>
                  <a:noFill/>
                </a:ln>
                <a:solidFill>
                  <a:schemeClr val="tx1"/>
                </a:solidFill>
                <a:effectLst/>
                <a:uLnTx/>
                <a:uFillTx/>
                <a:latin typeface="+mn-lt"/>
                <a:ea typeface="+mn-ea"/>
                <a:cs typeface="+mn-cs"/>
              </a:rPr>
            </a:br>
            <a:endParaRPr kumimoji="0" lang="zh-CN" sz="2800" b="0" i="1" u="none" strike="noStrike" kern="1200" cap="none" spc="0" normalizeH="0" baseline="0" noProof="0" dirty="0">
              <a:ln>
                <a:noFill/>
              </a:ln>
              <a:solidFill>
                <a:schemeClr val="tx1"/>
              </a:solidFill>
              <a:effectLst/>
              <a:uLnTx/>
              <a:uFillTx/>
              <a:latin typeface="+mn-lt"/>
              <a:ea typeface="+mn-ea"/>
              <a:cs typeface="+mn-cs"/>
            </a:endParaRPr>
          </a:p>
        </p:txBody>
      </p:sp>
      <p:grpSp>
        <p:nvGrpSpPr>
          <p:cNvPr id="6" name="Group 4"/>
          <p:cNvGrpSpPr/>
          <p:nvPr/>
        </p:nvGrpSpPr>
        <p:grpSpPr bwMode="auto">
          <a:xfrm>
            <a:off x="4538663" y="1468438"/>
            <a:ext cx="4044950" cy="4140200"/>
            <a:chOff x="0" y="0"/>
            <a:chExt cx="2548" cy="2608"/>
          </a:xfrm>
        </p:grpSpPr>
        <p:grpSp>
          <p:nvGrpSpPr>
            <p:cNvPr id="7" name="Group 5"/>
            <p:cNvGrpSpPr/>
            <p:nvPr/>
          </p:nvGrpSpPr>
          <p:grpSpPr bwMode="auto">
            <a:xfrm>
              <a:off x="153" y="269"/>
              <a:ext cx="2168" cy="2191"/>
              <a:chOff x="0" y="0"/>
              <a:chExt cx="2116" cy="2027"/>
            </a:xfrm>
          </p:grpSpPr>
          <p:sp>
            <p:nvSpPr>
              <p:cNvPr id="10" name="Line 7"/>
              <p:cNvSpPr>
                <a:spLocks noChangeShapeType="1"/>
              </p:cNvSpPr>
              <p:nvPr/>
            </p:nvSpPr>
            <p:spPr bwMode="auto">
              <a:xfrm>
                <a:off x="4" y="0"/>
                <a:ext cx="0" cy="2025"/>
              </a:xfrm>
              <a:prstGeom prst="line">
                <a:avLst/>
              </a:prstGeom>
              <a:noFill/>
              <a:ln w="12700">
                <a:solidFill>
                  <a:schemeClr val="tx1"/>
                </a:solidFill>
                <a:round/>
              </a:ln>
            </p:spPr>
            <p:txBody>
              <a:bodyPr/>
              <a:lstStyle/>
              <a:p>
                <a:endParaRPr lang="zh-CN" altLang="en-US"/>
              </a:p>
            </p:txBody>
          </p:sp>
          <p:sp>
            <p:nvSpPr>
              <p:cNvPr id="11" name="Line 8"/>
              <p:cNvSpPr>
                <a:spLocks noChangeShapeType="1"/>
              </p:cNvSpPr>
              <p:nvPr/>
            </p:nvSpPr>
            <p:spPr bwMode="auto">
              <a:xfrm>
                <a:off x="0" y="2027"/>
                <a:ext cx="2116" cy="0"/>
              </a:xfrm>
              <a:prstGeom prst="line">
                <a:avLst/>
              </a:prstGeom>
              <a:noFill/>
              <a:ln w="12700">
                <a:solidFill>
                  <a:schemeClr val="tx1"/>
                </a:solidFill>
                <a:round/>
              </a:ln>
            </p:spPr>
            <p:txBody>
              <a:bodyPr/>
              <a:lstStyle/>
              <a:p>
                <a:endParaRPr lang="zh-CN" altLang="en-US"/>
              </a:p>
            </p:txBody>
          </p:sp>
        </p:grpSp>
        <p:sp>
          <p:nvSpPr>
            <p:cNvPr id="8" name="Text Box 9"/>
            <p:cNvSpPr txBox="1">
              <a:spLocks noChangeArrowheads="1"/>
            </p:cNvSpPr>
            <p:nvPr/>
          </p:nvSpPr>
          <p:spPr bwMode="auto">
            <a:xfrm>
              <a:off x="0" y="0"/>
              <a:ext cx="267"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W</a:t>
              </a:r>
              <a:endParaRPr lang="en-US" altLang="zh-CN" sz="2400" b="1" i="1">
                <a:ea typeface="宋体" panose="02010600030101010101" pitchFamily="2" charset="-122"/>
              </a:endParaRPr>
            </a:p>
          </p:txBody>
        </p:sp>
        <p:sp>
          <p:nvSpPr>
            <p:cNvPr id="9" name="Text Box 10"/>
            <p:cNvSpPr txBox="1">
              <a:spLocks noChangeArrowheads="1"/>
            </p:cNvSpPr>
            <p:nvPr/>
          </p:nvSpPr>
          <p:spPr bwMode="auto">
            <a:xfrm>
              <a:off x="2258" y="2320"/>
              <a:ext cx="290"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L</a:t>
              </a:r>
              <a:endParaRPr lang="en-US" altLang="zh-CN" sz="2400" b="1" i="1">
                <a:ea typeface="宋体" panose="02010600030101010101" pitchFamily="2" charset="-122"/>
              </a:endParaRPr>
            </a:p>
          </p:txBody>
        </p:sp>
      </p:grpSp>
      <p:grpSp>
        <p:nvGrpSpPr>
          <p:cNvPr id="12" name="Group 10"/>
          <p:cNvGrpSpPr/>
          <p:nvPr/>
        </p:nvGrpSpPr>
        <p:grpSpPr bwMode="auto">
          <a:xfrm>
            <a:off x="5326063" y="2343150"/>
            <a:ext cx="2613025" cy="2727325"/>
            <a:chOff x="0" y="0"/>
            <a:chExt cx="1566" cy="1851"/>
          </a:xfrm>
        </p:grpSpPr>
        <p:sp>
          <p:nvSpPr>
            <p:cNvPr id="13" name="Line 12"/>
            <p:cNvSpPr>
              <a:spLocks noChangeShapeType="1"/>
            </p:cNvSpPr>
            <p:nvPr/>
          </p:nvSpPr>
          <p:spPr bwMode="auto">
            <a:xfrm>
              <a:off x="0" y="0"/>
              <a:ext cx="1263" cy="1587"/>
            </a:xfrm>
            <a:prstGeom prst="line">
              <a:avLst/>
            </a:prstGeom>
            <a:noFill/>
            <a:ln w="38100">
              <a:solidFill>
                <a:srgbClr val="003399"/>
              </a:solidFill>
              <a:round/>
            </a:ln>
          </p:spPr>
          <p:txBody>
            <a:bodyPr/>
            <a:lstStyle/>
            <a:p>
              <a:endParaRPr lang="zh-CN" altLang="en-US"/>
            </a:p>
          </p:txBody>
        </p:sp>
        <p:sp>
          <p:nvSpPr>
            <p:cNvPr id="14" name="Text Box 13"/>
            <p:cNvSpPr txBox="1">
              <a:spLocks noChangeArrowheads="1"/>
            </p:cNvSpPr>
            <p:nvPr/>
          </p:nvSpPr>
          <p:spPr bwMode="auto">
            <a:xfrm>
              <a:off x="1222" y="1540"/>
              <a:ext cx="344" cy="311"/>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D</a:t>
              </a:r>
              <a:r>
                <a:rPr lang="en-US" altLang="zh-CN" sz="2400" baseline="-25000">
                  <a:ea typeface="宋体" panose="02010600030101010101" pitchFamily="2" charset="-122"/>
                </a:rPr>
                <a:t>1</a:t>
              </a:r>
              <a:endParaRPr lang="en-US" altLang="zh-CN" sz="2400" baseline="-25000">
                <a:ea typeface="宋体" panose="02010600030101010101" pitchFamily="2" charset="-122"/>
              </a:endParaRPr>
            </a:p>
          </p:txBody>
        </p:sp>
      </p:grpSp>
      <p:grpSp>
        <p:nvGrpSpPr>
          <p:cNvPr id="15" name="Group 13"/>
          <p:cNvGrpSpPr/>
          <p:nvPr/>
        </p:nvGrpSpPr>
        <p:grpSpPr bwMode="auto">
          <a:xfrm>
            <a:off x="5780088" y="1760538"/>
            <a:ext cx="2463800" cy="2584450"/>
            <a:chOff x="0" y="0"/>
            <a:chExt cx="1566" cy="1871"/>
          </a:xfrm>
        </p:grpSpPr>
        <p:sp>
          <p:nvSpPr>
            <p:cNvPr id="16" name="Line 25"/>
            <p:cNvSpPr>
              <a:spLocks noChangeShapeType="1"/>
            </p:cNvSpPr>
            <p:nvPr/>
          </p:nvSpPr>
          <p:spPr bwMode="auto">
            <a:xfrm>
              <a:off x="0" y="0"/>
              <a:ext cx="1263" cy="1587"/>
            </a:xfrm>
            <a:prstGeom prst="line">
              <a:avLst/>
            </a:prstGeom>
            <a:noFill/>
            <a:ln w="38100">
              <a:solidFill>
                <a:srgbClr val="FF0000"/>
              </a:solidFill>
              <a:round/>
            </a:ln>
          </p:spPr>
          <p:txBody>
            <a:bodyPr/>
            <a:lstStyle/>
            <a:p>
              <a:endParaRPr lang="zh-CN" altLang="en-US"/>
            </a:p>
          </p:txBody>
        </p:sp>
        <p:sp>
          <p:nvSpPr>
            <p:cNvPr id="17" name="Text Box 26"/>
            <p:cNvSpPr txBox="1">
              <a:spLocks noChangeArrowheads="1"/>
            </p:cNvSpPr>
            <p:nvPr/>
          </p:nvSpPr>
          <p:spPr bwMode="auto">
            <a:xfrm>
              <a:off x="1222" y="1540"/>
              <a:ext cx="344" cy="331"/>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D</a:t>
              </a:r>
              <a:r>
                <a:rPr lang="en-US" altLang="zh-CN" sz="2400" baseline="-25000">
                  <a:ea typeface="宋体" panose="02010600030101010101" pitchFamily="2" charset="-122"/>
                </a:rPr>
                <a:t>2</a:t>
              </a:r>
              <a:endParaRPr lang="en-US" altLang="zh-CN" sz="2400" baseline="-25000">
                <a:ea typeface="宋体" panose="02010600030101010101" pitchFamily="2" charset="-122"/>
              </a:endParaRPr>
            </a:p>
          </p:txBody>
        </p:sp>
      </p:grpSp>
      <p:sp>
        <p:nvSpPr>
          <p:cNvPr id="18" name="Line 27"/>
          <p:cNvSpPr>
            <a:spLocks noChangeShapeType="1"/>
          </p:cNvSpPr>
          <p:nvPr/>
        </p:nvSpPr>
        <p:spPr bwMode="auto">
          <a:xfrm rot="5400000" flipH="1">
            <a:off x="6206331" y="3291682"/>
            <a:ext cx="931863" cy="0"/>
          </a:xfrm>
          <a:prstGeom prst="line">
            <a:avLst/>
          </a:prstGeom>
          <a:noFill/>
          <a:ln w="38100">
            <a:solidFill>
              <a:srgbClr val="A50021"/>
            </a:solidFill>
            <a:round/>
            <a:tailEnd type="triangle" w="lg" len="lg"/>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par>
                          <p:cTn id="22" fill="hold">
                            <p:stCondLst>
                              <p:cond delay="1000"/>
                            </p:stCondLst>
                            <p:childTnLst>
                              <p:par>
                                <p:cTn id="23" presetID="18" presetClass="entr" presetSubtype="6"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strips(downRigh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使劳动需求曲线移动的因素</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7" cy="5118100"/>
          </a:xfrm>
          <a:prstGeom prst="rect">
            <a:avLst/>
          </a:prstGeom>
        </p:spPr>
        <p:txBody>
          <a:bodyPr vert="horz">
            <a:normAutofit/>
          </a:bodyPr>
          <a:lstStyle/>
          <a:p>
            <a:pPr marL="567055" marR="0" lvl="0" indent="-4572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产品价格的变动，</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700" b="0" i="1" u="none" strike="noStrike" kern="1200" cap="none" spc="0" normalizeH="0" baseline="0" noProof="0" dirty="0" smtClean="0">
                <a:ln>
                  <a:noFill/>
                </a:ln>
                <a:solidFill>
                  <a:schemeClr val="tx1"/>
                </a:solidFill>
                <a:effectLst/>
                <a:uLnTx/>
                <a:uFillTx/>
                <a:latin typeface="+mn-lt"/>
                <a:ea typeface="+mn-ea"/>
                <a:cs typeface="+mn-cs"/>
              </a:rPr>
              <a:t>P</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567055" marR="0" lvl="0" indent="-457200" algn="l" rtl="0" eaLnBrk="1" fontAlgn="auto" latinLnBrk="0" hangingPunct="1">
              <a:lnSpc>
                <a:spcPct val="150000"/>
              </a:lnSpc>
              <a:spcBef>
                <a:spcPts val="600"/>
              </a:spcBef>
              <a:buClr>
                <a:schemeClr val="accent1"/>
              </a:buClr>
              <a:buSzPct val="68000"/>
              <a:buFont typeface="Wingdings" panose="05000000000000000000" charset="0"/>
              <a:buChar char="Ø"/>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技术变革</a:t>
            </a:r>
            <a:r>
              <a:rPr kumimoji="0" lang="zh-CN" altLang="en-US"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影响 </a:t>
            </a:r>
            <a:r>
              <a:rPr kumimoji="0" lang="zh-CN" sz="2700" b="0" i="1" u="none" strike="noStrike" kern="1200" cap="none" spc="0" normalizeH="0" baseline="0" noProof="0" dirty="0" smtClean="0">
                <a:ln>
                  <a:noFill/>
                </a:ln>
                <a:solidFill>
                  <a:schemeClr val="tx1"/>
                </a:solidFill>
                <a:effectLst/>
                <a:uLnTx/>
                <a:uFillTx/>
                <a:latin typeface="+mn-lt"/>
                <a:ea typeface="+mn-ea"/>
                <a:cs typeface="+mn-cs"/>
              </a:rPr>
              <a:t>MPL</a:t>
            </a:r>
            <a:r>
              <a:rPr lang="zh-CN" altLang="zh-CN" sz="2400" dirty="0" smtClean="0">
                <a:ea typeface="宋体" panose="02010600030101010101" pitchFamily="2" charset="-122"/>
              </a:rPr>
              <a:t>）</a:t>
            </a:r>
            <a:r>
              <a:rPr lang="en-US" altLang="zh-CN" sz="2400" dirty="0" smtClean="0">
                <a:ea typeface="宋体" panose="02010600030101010101" pitchFamily="2" charset="-122"/>
              </a:rPr>
              <a:t>  </a:t>
            </a:r>
            <a:r>
              <a:rPr lang="zh-CN" altLang="en-US" dirty="0" smtClean="0">
                <a:ea typeface="宋体" panose="02010600030101010101" pitchFamily="2" charset="-122"/>
              </a:rPr>
              <a:t>劳动扩张型与劳动节约型</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567055" marR="0" lvl="0" indent="-457200" algn="l" rtl="0" eaLnBrk="1" fontAlgn="auto" latinLnBrk="0" hangingPunct="1">
              <a:lnSpc>
                <a:spcPct val="150000"/>
              </a:lnSpc>
              <a:spcBef>
                <a:spcPts val="600"/>
              </a:spcBef>
              <a:buClr>
                <a:schemeClr val="accent1"/>
              </a:buClr>
              <a:buSzPct val="68000"/>
              <a:buFont typeface="Wingdings" panose="05000000000000000000" charset="0"/>
              <a:buChar char="Ø"/>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其他要素的供给</a:t>
            </a:r>
            <a:r>
              <a:rPr lang="zh-CN" altLang="en-US" sz="2700" dirty="0" smtClean="0">
                <a:ea typeface="宋体" panose="02010600030101010101" pitchFamily="2" charset="-122"/>
              </a:rPr>
              <a:t>（</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影响</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700" b="0" i="1" u="none" strike="noStrike" kern="1200" cap="none" spc="0" normalizeH="0" baseline="0" noProof="0" dirty="0" smtClean="0">
                <a:ln>
                  <a:noFill/>
                </a:ln>
                <a:solidFill>
                  <a:schemeClr val="tx1"/>
                </a:solidFill>
                <a:effectLst/>
                <a:uLnTx/>
                <a:uFillTx/>
                <a:latin typeface="+mn-lt"/>
                <a:ea typeface="+mn-ea"/>
                <a:cs typeface="+mn-cs"/>
              </a:rPr>
              <a:t>MPL</a:t>
            </a:r>
            <a:r>
              <a:rPr lang="zh-CN" altLang="zh-CN" sz="2400" dirty="0" smtClean="0">
                <a:ea typeface="宋体" panose="02010600030101010101" pitchFamily="2" charset="-122"/>
              </a:rPr>
              <a:t>）</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例如：</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br>
              <a:rPr kumimoji="0" lang="zh-CN" sz="2400" b="0" i="0" u="none" strike="noStrike" kern="1200" cap="none" spc="0" normalizeH="0" baseline="0" noProof="0" dirty="0" smtClean="0">
                <a:ln>
                  <a:noFill/>
                </a:ln>
                <a:solidFill>
                  <a:schemeClr val="tx1"/>
                </a:solidFill>
                <a:effectLst/>
                <a:uLnTx/>
                <a:uFillTx/>
                <a:latin typeface="+mn-lt"/>
                <a:ea typeface="+mn-ea"/>
                <a:cs typeface="+mn-cs"/>
              </a:rPr>
            </a:b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如果企业有更多的</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配套</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设备，工人生产率会提高；</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MPL</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和</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VMPL</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增加，劳动需求曲线向上移动</a:t>
            </a:r>
            <a:endParaRPr kumimoji="0" lang="zh-C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03225" y="263525"/>
            <a:ext cx="8229600" cy="922338"/>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投入需求与产量供给之间的联系</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Rectangle 3"/>
          <p:cNvSpPr txBox="1">
            <a:spLocks noChangeArrowheads="1"/>
          </p:cNvSpPr>
          <p:nvPr/>
        </p:nvSpPr>
        <p:spPr>
          <a:xfrm>
            <a:off x="457200" y="1289050"/>
            <a:ext cx="8229600" cy="4795838"/>
          </a:xfrm>
          <a:prstGeom prst="rect">
            <a:avLst/>
          </a:prstGeom>
        </p:spPr>
        <p:txBody>
          <a:bodyPr vert="horz">
            <a:normAutofit fontScale="92500" lnSpcReduction="20000"/>
          </a:bodyPr>
          <a:lstStyle/>
          <a:p>
            <a:pPr marL="452755" marR="0" lvl="0" indent="-3429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复习：</a:t>
            </a:r>
            <a:r>
              <a:rPr kumimoji="0" lang="zh-CN" sz="2700" b="1" i="0" u="none" strike="noStrike" kern="1200" cap="none" spc="0" normalizeH="0" baseline="0" noProof="0" dirty="0" smtClean="0">
                <a:ln>
                  <a:noFill/>
                </a:ln>
                <a:solidFill>
                  <a:srgbClr val="800080"/>
                </a:solidFill>
                <a:effectLst/>
                <a:uLnTx/>
                <a:uFillTx/>
                <a:latin typeface="+mn-lt"/>
                <a:ea typeface="宋体" panose="02010600030101010101" pitchFamily="2" charset="-122"/>
                <a:cs typeface="+mn-cs"/>
              </a:rPr>
              <a:t>边际成本</a:t>
            </a:r>
            <a:r>
              <a:rPr kumimoji="0" lang="zh-CN" sz="2700" b="1" i="0" u="none" strike="noStrike" kern="1200" cap="none" spc="0" normalizeH="0" baseline="0" noProof="0" dirty="0" smtClean="0">
                <a:ln>
                  <a:noFill/>
                </a:ln>
                <a:solidFill>
                  <a:srgbClr val="800080"/>
                </a:solidFill>
                <a:effectLst/>
                <a:uLnTx/>
                <a:uFillTx/>
                <a:latin typeface="+mn-lt"/>
                <a:ea typeface="+mn-ea"/>
                <a:cs typeface="+mn-cs"/>
              </a:rPr>
              <a:t>(</a:t>
            </a:r>
            <a:r>
              <a:rPr kumimoji="0" lang="zh-CN" sz="2700" b="1" i="1" u="none" strike="noStrike" kern="1200" cap="none" spc="0" normalizeH="0" baseline="0" noProof="0" dirty="0" smtClean="0">
                <a:ln>
                  <a:noFill/>
                </a:ln>
                <a:solidFill>
                  <a:srgbClr val="800080"/>
                </a:solidFill>
                <a:effectLst/>
                <a:uLnTx/>
                <a:uFillTx/>
                <a:latin typeface="+mn-lt"/>
                <a:ea typeface="+mn-ea"/>
                <a:cs typeface="+mn-cs"/>
              </a:rPr>
              <a:t>MC</a:t>
            </a:r>
            <a:r>
              <a:rPr kumimoji="0" lang="zh-CN" sz="2700" b="1" i="0" u="none" strike="noStrike" kern="1200" cap="none" spc="0" normalizeH="0" baseline="0" noProof="0" dirty="0" smtClean="0">
                <a:ln>
                  <a:noFill/>
                </a:ln>
                <a:solidFill>
                  <a:srgbClr val="800080"/>
                </a:solidFill>
                <a:effectLst/>
                <a:uLnTx/>
                <a:uFillTx/>
                <a:latin typeface="+mn-lt"/>
                <a:ea typeface="+mn-ea"/>
                <a:cs typeface="+mn-cs"/>
              </a:rPr>
              <a:t>)</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Wingdings" panose="05000000000000000000" pitchFamily="2" charset="2"/>
              <a:buNone/>
              <a:defRPr/>
            </a:pPr>
            <a:r>
              <a:rPr kumimoji="0" 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8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生产额外一单位产量的成本</a:t>
            </a: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Wingdings" panose="05000000000000000000" pitchFamily="2" charset="2"/>
              <a:buNone/>
              <a:defRPr/>
            </a:pPr>
            <a:r>
              <a:rPr kumimoji="0" 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800" b="1" i="0" u="none" strike="noStrike" kern="1200" cap="none" spc="0" normalizeH="0" baseline="0" noProof="0" dirty="0" smtClean="0">
                <a:ln>
                  <a:noFill/>
                </a:ln>
                <a:solidFill>
                  <a:schemeClr val="tx1"/>
                </a:solidFill>
                <a:effectLst/>
                <a:uLnTx/>
                <a:uFillTx/>
                <a:latin typeface="+mn-lt"/>
                <a:ea typeface="+mn-ea"/>
                <a:cs typeface="+mn-cs"/>
              </a:rPr>
              <a:t>∆</a:t>
            </a:r>
            <a:r>
              <a:rPr kumimoji="0" lang="zh-CN" sz="2800" b="1" i="1" u="none" strike="noStrike" kern="1200" cap="none" spc="0" normalizeH="0" baseline="0" noProof="0" dirty="0" smtClean="0">
                <a:ln>
                  <a:noFill/>
                </a:ln>
                <a:solidFill>
                  <a:schemeClr val="tx1"/>
                </a:solidFill>
                <a:effectLst/>
                <a:uLnTx/>
                <a:uFillTx/>
                <a:latin typeface="+mn-lt"/>
                <a:ea typeface="+mn-ea"/>
                <a:cs typeface="+mn-cs"/>
              </a:rPr>
              <a:t>TC</a:t>
            </a:r>
            <a:r>
              <a:rPr kumimoji="0" lang="zh-CN" sz="28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800" b="1" i="0" u="none" strike="noStrike" kern="1200" cap="none" spc="0" normalizeH="0" baseline="0" noProof="0" dirty="0" smtClean="0">
                <a:ln>
                  <a:noFill/>
                </a:ln>
                <a:solidFill>
                  <a:schemeClr val="tx1"/>
                </a:solidFill>
                <a:effectLst/>
                <a:uLnTx/>
                <a:uFillTx/>
                <a:latin typeface="+mn-lt"/>
                <a:ea typeface="+mn-ea"/>
                <a:cs typeface="+mn-cs"/>
              </a:rPr>
              <a:t>∆</a:t>
            </a:r>
            <a:r>
              <a:rPr kumimoji="0" lang="zh-CN" sz="2800" b="1" i="1" u="none" strike="noStrike" kern="1200" cap="none" spc="0" normalizeH="0" baseline="0" noProof="0" dirty="0" smtClean="0">
                <a:ln>
                  <a:noFill/>
                </a:ln>
                <a:solidFill>
                  <a:schemeClr val="tx1"/>
                </a:solidFill>
                <a:effectLst/>
                <a:uLnTx/>
                <a:uFillTx/>
                <a:latin typeface="+mn-lt"/>
                <a:ea typeface="+mn-ea"/>
                <a:cs typeface="+mn-cs"/>
              </a:rPr>
              <a:t>Q</a:t>
            </a:r>
            <a:r>
              <a:rPr kumimoji="0" 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8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其中</a:t>
            </a:r>
            <a:r>
              <a:rPr kumimoji="0" lang="zh-CN" sz="28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800" b="0" i="1" u="none" strike="noStrike" kern="1200" cap="none" spc="0" normalizeH="0" baseline="0" noProof="0" dirty="0" smtClean="0">
                <a:ln>
                  <a:noFill/>
                </a:ln>
                <a:solidFill>
                  <a:schemeClr val="tx1"/>
                </a:solidFill>
                <a:effectLst/>
                <a:uLnTx/>
                <a:uFillTx/>
                <a:latin typeface="+mn-lt"/>
                <a:ea typeface="+mn-ea"/>
                <a:cs typeface="+mn-cs"/>
              </a:rPr>
              <a:t>TC</a:t>
            </a:r>
            <a:r>
              <a:rPr kumimoji="0" lang="zh-CN" sz="28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8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总成本</a:t>
            </a: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如果</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700" b="0" i="1" u="none" strike="noStrike" kern="1200" cap="none" spc="0" normalizeH="0" baseline="0" noProof="0" dirty="0" smtClean="0">
                <a:ln>
                  <a:noFill/>
                </a:ln>
                <a:solidFill>
                  <a:schemeClr val="tx1"/>
                </a:solidFill>
                <a:effectLst/>
                <a:uLnTx/>
                <a:uFillTx/>
                <a:latin typeface="+mn-lt"/>
                <a:ea typeface="+mn-ea"/>
                <a:cs typeface="+mn-cs"/>
              </a:rPr>
              <a:t>W</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 $2500,  </a:t>
            </a:r>
            <a:r>
              <a:rPr kumimoji="0" lang="zh-CN" sz="2700" b="0" i="1" u="none" strike="noStrike" kern="1200" cap="none" spc="0" normalizeH="0" baseline="0" noProof="0" dirty="0" smtClean="0">
                <a:ln>
                  <a:noFill/>
                </a:ln>
                <a:solidFill>
                  <a:schemeClr val="tx1"/>
                </a:solidFill>
                <a:effectLst/>
                <a:uLnTx/>
                <a:uFillTx/>
                <a:latin typeface="+mn-lt"/>
                <a:ea typeface="+mn-ea"/>
                <a:cs typeface="+mn-cs"/>
              </a:rPr>
              <a:t>MPL</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 500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蒲式耳</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如果 </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Jack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多雇佣一个工人，</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br>
              <a:rPr kumimoji="0" lang="zh-CN" sz="2700" b="0" i="0" u="none" strike="noStrike" kern="1200" cap="none" spc="0" normalizeH="0" baseline="0" noProof="0" dirty="0" smtClean="0">
                <a:ln>
                  <a:noFill/>
                </a:ln>
                <a:solidFill>
                  <a:schemeClr val="tx1"/>
                </a:solidFill>
                <a:effectLst/>
                <a:uLnTx/>
                <a:uFillTx/>
                <a:latin typeface="+mn-lt"/>
                <a:ea typeface="+mn-ea"/>
                <a:cs typeface="+mn-cs"/>
              </a:rPr>
            </a:b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700" b="1" i="0" u="none" strike="noStrike" kern="1200" cap="none" spc="0" normalizeH="0" baseline="0" noProof="0" dirty="0" smtClean="0">
                <a:ln>
                  <a:noFill/>
                </a:ln>
                <a:solidFill>
                  <a:schemeClr val="tx1"/>
                </a:solidFill>
                <a:effectLst/>
                <a:uLnTx/>
                <a:uFillTx/>
                <a:latin typeface="+mn-lt"/>
                <a:ea typeface="+mn-ea"/>
                <a:cs typeface="+mn-cs"/>
              </a:rPr>
              <a:t>∆</a:t>
            </a:r>
            <a:r>
              <a:rPr kumimoji="0" lang="zh-CN" sz="2700" b="1" i="1" u="none" strike="noStrike" kern="1200" cap="none" spc="0" normalizeH="0" baseline="0" noProof="0" dirty="0" smtClean="0">
                <a:ln>
                  <a:noFill/>
                </a:ln>
                <a:solidFill>
                  <a:schemeClr val="tx1"/>
                </a:solidFill>
                <a:effectLst/>
                <a:uLnTx/>
                <a:uFillTx/>
                <a:latin typeface="+mn-lt"/>
                <a:ea typeface="+mn-ea"/>
                <a:cs typeface="+mn-cs"/>
              </a:rPr>
              <a:t>TC</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 $2500,   </a:t>
            </a:r>
            <a:r>
              <a:rPr kumimoji="0" lang="zh-CN" sz="2700" b="1" i="0" u="none" strike="noStrike" kern="1200" cap="none" spc="0" normalizeH="0" baseline="0" noProof="0" dirty="0" smtClean="0">
                <a:ln>
                  <a:noFill/>
                </a:ln>
                <a:solidFill>
                  <a:schemeClr val="tx1"/>
                </a:solidFill>
                <a:effectLst/>
                <a:uLnTx/>
                <a:uFillTx/>
                <a:latin typeface="+mn-lt"/>
                <a:ea typeface="+mn-ea"/>
                <a:cs typeface="+mn-cs"/>
              </a:rPr>
              <a:t>∆</a:t>
            </a:r>
            <a:r>
              <a:rPr kumimoji="0" lang="zh-CN" sz="2700" b="1" i="1" u="none" strike="noStrike" kern="1200" cap="none" spc="0" normalizeH="0" baseline="0" noProof="0" dirty="0" smtClean="0">
                <a:ln>
                  <a:noFill/>
                </a:ln>
                <a:solidFill>
                  <a:schemeClr val="tx1"/>
                </a:solidFill>
                <a:effectLst/>
                <a:uLnTx/>
                <a:uFillTx/>
                <a:latin typeface="+mn-lt"/>
                <a:ea typeface="+mn-ea"/>
                <a:cs typeface="+mn-cs"/>
              </a:rPr>
              <a:t>Q</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 500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蒲式耳</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None/>
              <a:defRPr/>
            </a:pPr>
            <a:r>
              <a:rPr kumimoji="0" lang="zh-CN" sz="2700" b="0" i="1" u="none" strike="noStrike" kern="1200" cap="none" spc="0" normalizeH="0" baseline="0" noProof="0" dirty="0" smtClean="0">
                <a:ln>
                  <a:noFill/>
                </a:ln>
                <a:solidFill>
                  <a:schemeClr val="tx1"/>
                </a:solidFill>
                <a:effectLst/>
                <a:uLnTx/>
                <a:uFillTx/>
                <a:latin typeface="+mn-lt"/>
                <a:ea typeface="+mn-ea"/>
                <a:cs typeface="+mn-cs"/>
              </a:rPr>
              <a:t>		MC</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 $2500/500 = $5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蒲式耳</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也就是：</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700" b="0" i="1" u="none" strike="noStrike" kern="1200" cap="none" spc="0" normalizeH="0" baseline="0" noProof="0" dirty="0" smtClean="0">
                <a:ln>
                  <a:noFill/>
                </a:ln>
                <a:solidFill>
                  <a:schemeClr val="tx1"/>
                </a:solidFill>
                <a:effectLst/>
                <a:uLnTx/>
                <a:uFillTx/>
                <a:latin typeface="+mn-lt"/>
                <a:ea typeface="+mn-ea"/>
                <a:cs typeface="+mn-cs"/>
              </a:rPr>
              <a:t>MC</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700" b="0" i="1" u="none" strike="noStrike" kern="1200" cap="none" spc="0" normalizeH="0" baseline="0" noProof="0" dirty="0" smtClean="0">
                <a:ln>
                  <a:noFill/>
                </a:ln>
                <a:solidFill>
                  <a:schemeClr val="tx1"/>
                </a:solidFill>
                <a:effectLst/>
                <a:uLnTx/>
                <a:uFillTx/>
                <a:latin typeface="+mn-lt"/>
                <a:ea typeface="+mn-ea"/>
                <a:cs typeface="+mn-cs"/>
              </a:rPr>
              <a:t>W</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700" b="0" i="1" u="none" strike="noStrike" kern="1200" cap="none" spc="0" normalizeH="0" baseline="0" noProof="0" dirty="0" smtClean="0">
                <a:ln>
                  <a:noFill/>
                </a:ln>
                <a:solidFill>
                  <a:schemeClr val="tx1"/>
                </a:solidFill>
                <a:effectLst/>
                <a:uLnTx/>
                <a:uFillTx/>
                <a:latin typeface="+mn-lt"/>
                <a:ea typeface="+mn-ea"/>
                <a:cs typeface="+mn-cs"/>
              </a:rPr>
              <a:t>MPL</a:t>
            </a:r>
            <a:endParaRPr kumimoji="0" lang="zh-CN" sz="27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a:spLocks noChangeArrowheads="1"/>
          </p:cNvSpPr>
          <p:nvPr/>
        </p:nvSpPr>
        <p:spPr bwMode="auto">
          <a:xfrm>
            <a:off x="2483768" y="5301208"/>
            <a:ext cx="2292350" cy="511175"/>
          </a:xfrm>
          <a:prstGeom prst="rect">
            <a:avLst/>
          </a:prstGeom>
          <a:noFill/>
          <a:ln w="9525">
            <a:solidFill>
              <a:srgbClr val="FF0000"/>
            </a:solidFill>
            <a:miter lim="800000"/>
          </a:ln>
        </p:spPr>
        <p:txBody>
          <a:bodyPr wrap="none" anchor="ctr"/>
          <a:lstStyle/>
          <a:p>
            <a:endParaRPr 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left)">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left)">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left)">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wipe(left)">
                                      <p:cBhvr>
                                        <p:cTn id="35" dur="500"/>
                                        <p:tgtEl>
                                          <p:spTgt spid="5">
                                            <p:txEl>
                                              <p:pRg st="6" end="6"/>
                                            </p:txEl>
                                          </p:spTgt>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P spid="6" grpId="0" bldLvl="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50825"/>
            <a:ext cx="8229600" cy="922338"/>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投入需求与产量供给之间的联系</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4015" y="1412875"/>
            <a:ext cx="8395970" cy="4846320"/>
          </a:xfrm>
          <a:prstGeom prst="rect">
            <a:avLst/>
          </a:prstGeom>
        </p:spPr>
        <p:txBody>
          <a:bodyPr vert="horz">
            <a:normAutofit/>
          </a:bodyPr>
          <a:lstStyle/>
          <a:p>
            <a:pPr marL="452755" marR="0" lvl="0" indent="-3429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MC</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W</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MPL</a:t>
            </a:r>
            <a:endParaRPr kumimoji="0" lang="zh-CN" sz="2400" b="0" i="1"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注意：</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为生产额外的产量，需要雇佣更多的劳动</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随着</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L</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的增加，</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MPL</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下降</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W</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MPL</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会增加</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也会使</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MC</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上升</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4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a:t>
            </a:r>
            <a:r>
              <a:rPr kumimoji="0" lang="zh-CN" sz="2400" b="1" i="0" u="none" strike="noStrike" kern="1200" cap="none" spc="0" normalizeH="0" baseline="0" noProof="0" dirty="0" smtClean="0">
                <a:ln>
                  <a:noFill/>
                </a:ln>
                <a:solidFill>
                  <a:srgbClr val="FF0000"/>
                </a:solidFill>
                <a:effectLst/>
                <a:uLnTx/>
                <a:uFillTx/>
                <a:latin typeface="+mn-lt"/>
                <a:ea typeface="宋体" panose="02010600030101010101" pitchFamily="2" charset="-122"/>
                <a:cs typeface="+mn-cs"/>
              </a:rPr>
              <a:t>边际产量递减与边际成本递增是同一枚硬币的两面</a:t>
            </a:r>
            <a:endParaRPr kumimoji="0" lang="zh-CN" sz="2400" b="1" i="0" u="none" strike="noStrike" kern="1200" cap="none" spc="0" normalizeH="0" baseline="0" noProof="0" dirty="0">
              <a:ln>
                <a:noFill/>
              </a:ln>
              <a:solidFill>
                <a:srgbClr val="FF0000"/>
              </a:solidFill>
              <a:effectLst/>
              <a:uLnTx/>
              <a:uFillTx/>
              <a:latin typeface="+mn-lt"/>
              <a:ea typeface="+mn-ea"/>
              <a:cs typeface="+mn-cs"/>
            </a:endParaRPr>
          </a:p>
        </p:txBody>
      </p:sp>
      <p:sp>
        <p:nvSpPr>
          <p:cNvPr id="6" name="Rectangle 4"/>
          <p:cNvSpPr>
            <a:spLocks noChangeArrowheads="1"/>
          </p:cNvSpPr>
          <p:nvPr/>
        </p:nvSpPr>
        <p:spPr bwMode="auto">
          <a:xfrm>
            <a:off x="1691680" y="1412776"/>
            <a:ext cx="2458913" cy="511175"/>
          </a:xfrm>
          <a:prstGeom prst="rect">
            <a:avLst/>
          </a:prstGeom>
          <a:noFill/>
          <a:ln w="9525">
            <a:solidFill>
              <a:srgbClr val="FF0000"/>
            </a:solidFill>
            <a:miter lim="800000"/>
          </a:ln>
        </p:spPr>
        <p:txBody>
          <a:bodyPr wrap="none" anchor="ctr"/>
          <a:lstStyle/>
          <a:p>
            <a:endParaRPr 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descr="Mankiw_PaintingArt.jpg"/>
          <p:cNvPicPr>
            <a:picLocks noChangeAspect="1" noChangeArrowheads="1"/>
          </p:cNvPicPr>
          <p:nvPr/>
        </p:nvPicPr>
        <p:blipFill>
          <a:blip r:embed="rId1" cstate="print"/>
          <a:srcRect b="16696"/>
          <a:stretch>
            <a:fillRect/>
          </a:stretch>
        </p:blipFill>
        <p:spPr bwMode="auto">
          <a:xfrm>
            <a:off x="0" y="0"/>
            <a:ext cx="9144000" cy="2133600"/>
          </a:xfrm>
          <a:prstGeom prst="rect">
            <a:avLst/>
          </a:prstGeom>
          <a:noFill/>
          <a:ln w="9525">
            <a:noFill/>
            <a:miter lim="800000"/>
            <a:headEnd/>
            <a:tailEnd/>
          </a:ln>
        </p:spPr>
      </p:pic>
      <p:sp>
        <p:nvSpPr>
          <p:cNvPr id="3" name="Rectangle 3"/>
          <p:cNvSpPr txBox="1">
            <a:spLocks noChangeArrowheads="1"/>
          </p:cNvSpPr>
          <p:nvPr/>
        </p:nvSpPr>
        <p:spPr>
          <a:xfrm>
            <a:off x="0" y="0"/>
            <a:ext cx="9144000" cy="1954213"/>
          </a:xfrm>
          <a:prstGeom prst="rect">
            <a:avLst/>
          </a:prstGeom>
          <a:noFill/>
        </p:spPr>
        <p:txBody>
          <a:bodyPr lIns="365760" tIns="182880"/>
          <a:lstStyle/>
          <a:p>
            <a:pPr algn="ctr" eaLnBrk="0" fontAlgn="auto" hangingPunct="0">
              <a:lnSpc>
                <a:spcPct val="115000"/>
              </a:lnSpc>
              <a:spcAft>
                <a:spcPts val="0"/>
              </a:spcAft>
              <a:defRPr/>
            </a:pPr>
            <a:r>
              <a:rPr lang="zh-CN" altLang="en-US" sz="3600" b="1" dirty="0">
                <a:effectLst>
                  <a:outerShdw blurRad="38100" dist="38100" dir="2700000" algn="tl">
                    <a:srgbClr val="C0C0C0"/>
                  </a:outerShdw>
                </a:effectLst>
                <a:latin typeface="+mj-lt"/>
                <a:ea typeface="+mn-ea"/>
                <a:cs typeface="+mj-cs"/>
              </a:rPr>
              <a:t>本章我们将探索这些问题的答案：</a:t>
            </a:r>
            <a:endParaRPr lang="en-US" altLang="zh-CN" sz="3600" b="1" dirty="0">
              <a:effectLst>
                <a:outerShdw blurRad="38100" dist="38100" dir="2700000" algn="tl">
                  <a:srgbClr val="C0C0C0"/>
                </a:outerShdw>
              </a:effectLst>
              <a:latin typeface="+mj-lt"/>
              <a:ea typeface="+mn-ea"/>
              <a:cs typeface="+mj-cs"/>
            </a:endParaRPr>
          </a:p>
        </p:txBody>
      </p:sp>
      <p:sp>
        <p:nvSpPr>
          <p:cNvPr id="4" name="Rectangle 3"/>
          <p:cNvSpPr txBox="1">
            <a:spLocks noChangeArrowheads="1"/>
          </p:cNvSpPr>
          <p:nvPr/>
        </p:nvSpPr>
        <p:spPr bwMode="auto">
          <a:xfrm>
            <a:off x="395536" y="1988840"/>
            <a:ext cx="8280920" cy="4038600"/>
          </a:xfrm>
          <a:prstGeom prst="rect">
            <a:avLst/>
          </a:prstGeom>
          <a:noFill/>
          <a:ln w="9525">
            <a:noFill/>
            <a:miter lim="800000"/>
          </a:ln>
        </p:spPr>
        <p:txBody>
          <a:bodyPr/>
          <a:lstStyle/>
          <a:p>
            <a:pPr>
              <a:lnSpc>
                <a:spcPct val="150000"/>
              </a:lnSpc>
              <a:spcBef>
                <a:spcPts val="600"/>
              </a:spcBef>
              <a:buClr>
                <a:srgbClr val="996633"/>
              </a:buClr>
              <a:buFont typeface="Wingdings" panose="05000000000000000000" pitchFamily="2" charset="2"/>
              <a:buChar char="u"/>
            </a:pPr>
            <a:r>
              <a:rPr lang="zh-CN" altLang="zh-CN" sz="2400" dirty="0" smtClean="0">
                <a:ea typeface="宋体" panose="02010600030101010101" pitchFamily="2" charset="-122"/>
              </a:rPr>
              <a:t>什么决定了一个竞争企业对劳动的需求</a:t>
            </a:r>
            <a:r>
              <a:rPr lang="zh-CN" altLang="en-US" sz="2400" dirty="0" smtClean="0">
                <a:ea typeface="宋体" panose="02010600030101010101" pitchFamily="2" charset="-122"/>
              </a:rPr>
              <a:t>？</a:t>
            </a:r>
            <a:endParaRPr lang="zh-CN" altLang="zh-CN" sz="2400" dirty="0" smtClean="0"/>
          </a:p>
          <a:p>
            <a:pPr>
              <a:lnSpc>
                <a:spcPct val="150000"/>
              </a:lnSpc>
              <a:spcBef>
                <a:spcPts val="600"/>
              </a:spcBef>
              <a:buClr>
                <a:srgbClr val="996633"/>
              </a:buClr>
              <a:buFont typeface="Wingdings" panose="05000000000000000000" pitchFamily="2" charset="2"/>
              <a:buChar char="u"/>
            </a:pPr>
            <a:r>
              <a:rPr lang="zh-CN" altLang="zh-CN" sz="2400" dirty="0" smtClean="0">
                <a:ea typeface="宋体" panose="02010600030101010101" pitchFamily="2" charset="-122"/>
              </a:rPr>
              <a:t>工资如何决定劳动供给？决定劳动供给的其他因素有哪些？</a:t>
            </a:r>
            <a:r>
              <a:rPr lang="zh-CN" altLang="zh-CN" sz="2400" dirty="0" smtClean="0"/>
              <a:t>  </a:t>
            </a:r>
            <a:endParaRPr lang="zh-CN" altLang="zh-CN" sz="2400" dirty="0" smtClean="0"/>
          </a:p>
          <a:p>
            <a:pPr>
              <a:lnSpc>
                <a:spcPct val="150000"/>
              </a:lnSpc>
              <a:spcBef>
                <a:spcPts val="600"/>
              </a:spcBef>
              <a:buClr>
                <a:srgbClr val="996633"/>
              </a:buClr>
              <a:buFont typeface="Wingdings" panose="05000000000000000000" pitchFamily="2" charset="2"/>
              <a:buChar char="u"/>
            </a:pPr>
            <a:r>
              <a:rPr lang="zh-CN" altLang="zh-CN" sz="2400" dirty="0" smtClean="0">
                <a:ea typeface="宋体" panose="02010600030101010101" pitchFamily="2" charset="-122"/>
              </a:rPr>
              <a:t>各种事件如何影响均衡工资和劳动雇佣市场？</a:t>
            </a:r>
            <a:endParaRPr lang="zh-CN" altLang="zh-CN" sz="2400" dirty="0" smtClean="0"/>
          </a:p>
          <a:p>
            <a:pPr>
              <a:lnSpc>
                <a:spcPct val="150000"/>
              </a:lnSpc>
              <a:spcBef>
                <a:spcPts val="600"/>
              </a:spcBef>
              <a:buClr>
                <a:srgbClr val="996633"/>
              </a:buClr>
              <a:buFont typeface="Wingdings" panose="05000000000000000000" pitchFamily="2" charset="2"/>
              <a:buChar char="u"/>
            </a:pPr>
            <a:r>
              <a:rPr lang="zh-CN" altLang="zh-CN" sz="2400" dirty="0" smtClean="0">
                <a:ea typeface="宋体" panose="02010600030101010101" pitchFamily="2" charset="-122"/>
              </a:rPr>
              <a:t>其他投入</a:t>
            </a:r>
            <a:r>
              <a:rPr lang="zh-CN" altLang="en-US" sz="2400" dirty="0" smtClean="0">
                <a:ea typeface="宋体" panose="02010600030101010101" pitchFamily="2" charset="-122"/>
              </a:rPr>
              <a:t>要素</a:t>
            </a:r>
            <a:r>
              <a:rPr lang="zh-CN" altLang="zh-CN" sz="2400" dirty="0" smtClean="0">
                <a:ea typeface="宋体" panose="02010600030101010101" pitchFamily="2" charset="-122"/>
              </a:rPr>
              <a:t>的均衡价格和数量是如何决定的？</a:t>
            </a:r>
            <a:endParaRPr lang="zh-CN" altLang="zh-C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99592" y="250825"/>
            <a:ext cx="7787208" cy="922338"/>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投入需求与产量供给之间的联系</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1115616" y="1276350"/>
            <a:ext cx="7571184" cy="5078413"/>
          </a:xfrm>
          <a:prstGeom prst="rect">
            <a:avLst/>
          </a:prstGeom>
        </p:spPr>
        <p:txBody>
          <a:bodyPr vert="horz">
            <a:normAutofit/>
          </a:bodyPr>
          <a:lstStyle/>
          <a:p>
            <a:pPr marL="452755" marR="0" lvl="0" indent="-3429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竞争企业劳动需求的规则：</a:t>
            </a:r>
            <a:br>
              <a:rPr kumimoji="0" lang="zh-CN" sz="2400" b="0" i="0" u="none" strike="noStrike" kern="1200" cap="none" spc="0" normalizeH="0" baseline="0" noProof="0" dirty="0" smtClean="0">
                <a:ln>
                  <a:noFill/>
                </a:ln>
                <a:solidFill>
                  <a:schemeClr val="tx1"/>
                </a:solidFill>
                <a:effectLst/>
                <a:uLnTx/>
                <a:uFillTx/>
                <a:latin typeface="+mn-lt"/>
                <a:ea typeface="+mn-ea"/>
                <a:cs typeface="+mn-cs"/>
              </a:rPr>
            </a:b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P</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x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MPL</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W</a:t>
            </a:r>
            <a:endParaRPr kumimoji="0" lang="zh-CN" sz="2400" b="0" i="1"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两边都除以</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MPL</a:t>
            </a:r>
            <a:r>
              <a:rPr kumimoji="0" lang="zh-CN" altLang="en-US" sz="2400" b="0" u="none" strike="noStrike" kern="1200" cap="none" spc="0" normalizeH="0" baseline="0" noProof="0" dirty="0" smtClean="0">
                <a:ln>
                  <a:noFill/>
                </a:ln>
                <a:solidFill>
                  <a:schemeClr val="tx1"/>
                </a:solidFill>
                <a:effectLst/>
                <a:uLnTx/>
                <a:uFillTx/>
                <a:latin typeface="+mn-lt"/>
                <a:ea typeface="+mn-ea"/>
                <a:cs typeface="+mn-cs"/>
              </a:rPr>
              <a:t>：</a:t>
            </a:r>
            <a:br>
              <a:rPr kumimoji="0" lang="zh-CN" sz="2400" b="0" i="0" u="none" strike="noStrike" kern="1200" cap="none" spc="0" normalizeH="0" baseline="0" noProof="0" dirty="0" smtClean="0">
                <a:ln>
                  <a:noFill/>
                </a:ln>
                <a:solidFill>
                  <a:schemeClr val="tx1"/>
                </a:solidFill>
                <a:effectLst/>
                <a:uLnTx/>
                <a:uFillTx/>
                <a:latin typeface="+mn-lt"/>
                <a:ea typeface="+mn-ea"/>
                <a:cs typeface="+mn-cs"/>
              </a:rPr>
            </a:b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P</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W</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MPL</a:t>
            </a:r>
            <a:endParaRPr kumimoji="0" lang="zh-CN" sz="2400" b="0" i="1"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用</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MC</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W</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MPL</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替换：</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br>
              <a:rPr kumimoji="0" lang="zh-CN" sz="2400" b="0" i="0" u="none" strike="noStrike" kern="1200" cap="none" spc="0" normalizeH="0" baseline="0" noProof="0" dirty="0" smtClean="0">
                <a:ln>
                  <a:noFill/>
                </a:ln>
                <a:solidFill>
                  <a:schemeClr val="tx1"/>
                </a:solidFill>
                <a:effectLst/>
                <a:uLnTx/>
                <a:uFillTx/>
                <a:latin typeface="+mn-lt"/>
                <a:ea typeface="+mn-ea"/>
                <a:cs typeface="+mn-cs"/>
              </a:rPr>
            </a:b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P</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MC</a:t>
            </a:r>
            <a:endParaRPr kumimoji="0" lang="zh-CN" sz="2400" b="0" i="1"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这是竞争企业产量供给的规则</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4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a:t>
            </a:r>
            <a:r>
              <a:rPr kumimoji="0" lang="zh-CN" sz="2400" b="1" i="0" u="none" strike="noStrike" kern="1200" cap="none" spc="0" normalizeH="0" baseline="0" noProof="0" dirty="0" smtClean="0">
                <a:ln>
                  <a:noFill/>
                </a:ln>
                <a:solidFill>
                  <a:srgbClr val="FF0000"/>
                </a:solidFill>
                <a:effectLst/>
                <a:uLnTx/>
                <a:uFillTx/>
                <a:latin typeface="+mn-lt"/>
                <a:ea typeface="宋体" panose="02010600030101010101" pitchFamily="2" charset="-122"/>
                <a:cs typeface="+mn-cs"/>
              </a:rPr>
              <a:t>投入需求与产量供给是同一枚硬币的两面</a:t>
            </a:r>
            <a:endParaRPr kumimoji="0" lang="zh-CN" sz="24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劳动供给</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1043608" y="1340767"/>
            <a:ext cx="7643192" cy="4785395"/>
          </a:xfrm>
          <a:prstGeom prst="rect">
            <a:avLst/>
          </a:prstGeom>
        </p:spPr>
        <p:txBody>
          <a:bodyPr vert="horz">
            <a:normAutofit/>
          </a:bodyPr>
          <a:lstStyle/>
          <a:p>
            <a:pPr marL="567055" marR="0" lvl="0" indent="-457200" algn="l" defTabSz="914400" rtl="0" eaLnBrk="1" fontAlgn="auto" latinLnBrk="0" hangingPunct="1">
              <a:lnSpc>
                <a:spcPct val="150000"/>
              </a:lnSpc>
              <a:spcBef>
                <a:spcPts val="12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工作与闲暇的权衡取舍：</a:t>
            </a:r>
            <a:br>
              <a:rPr kumimoji="0" lang="zh-CN" sz="2700" b="0" i="0" u="none" strike="noStrike" kern="1200" cap="none" spc="0" normalizeH="0" baseline="0" noProof="0" dirty="0" smtClean="0">
                <a:ln>
                  <a:noFill/>
                </a:ln>
                <a:solidFill>
                  <a:schemeClr val="tx1"/>
                </a:solidFill>
                <a:effectLst/>
                <a:uLnTx/>
                <a:uFillTx/>
                <a:latin typeface="+mn-lt"/>
                <a:ea typeface="+mn-ea"/>
                <a:cs typeface="+mn-cs"/>
              </a:rPr>
            </a:b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你在工作上花的时间越多，你享受闲暇的时间便越少</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50000"/>
              </a:lnSpc>
              <a:spcBef>
                <a:spcPts val="1200"/>
              </a:spcBef>
              <a:spcAft>
                <a:spcPts val="0"/>
              </a:spcAft>
              <a:buClr>
                <a:schemeClr val="accent1"/>
              </a:buClr>
              <a:buSzPct val="68000"/>
              <a:buFont typeface="Wingdings 3"/>
              <a:buChar char=""/>
              <a:defRPr/>
            </a:pP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567055" marR="0" lvl="0" indent="-457200" algn="l" defTabSz="914400" rtl="0" eaLnBrk="1" fontAlgn="auto" latinLnBrk="0" hangingPunct="1">
              <a:lnSpc>
                <a:spcPct val="150000"/>
              </a:lnSpc>
              <a:spcBef>
                <a:spcPts val="12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闲暇的机会成本是工资</a:t>
            </a:r>
            <a:endParaRPr kumimoji="0" lang="zh-CN"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劳动供给曲线</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42900" y="1484630"/>
            <a:ext cx="3387725" cy="4909820"/>
          </a:xfrm>
          <a:prstGeom prst="rect">
            <a:avLst/>
          </a:prstGeom>
        </p:spPr>
        <p:txBody>
          <a:bodyPr vert="horz">
            <a:normAutofit/>
          </a:bodyPr>
          <a:lstStyle/>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工资的增加也是闲暇机会成本的增加</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br>
              <a:rPr kumimoji="0" lang="zh-CN" sz="2700" b="0" i="0" u="none" strike="noStrike" kern="1200" cap="none" spc="0" normalizeH="0" baseline="0" noProof="0" dirty="0" smtClean="0">
                <a:ln>
                  <a:noFill/>
                </a:ln>
                <a:solidFill>
                  <a:schemeClr val="tx1"/>
                </a:solidFill>
                <a:effectLst/>
                <a:uLnTx/>
                <a:uFillTx/>
                <a:latin typeface="+mn-lt"/>
                <a:ea typeface="+mn-ea"/>
                <a:cs typeface="+mn-cs"/>
              </a:rPr>
            </a:b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人们对此的反应：少享受闲暇，多工作</a:t>
            </a:r>
            <a:endParaRPr kumimoji="0" lang="zh-CN" sz="2700" b="0" i="1" u="none" strike="noStrike" kern="1200" cap="none" spc="0" normalizeH="0" baseline="0" noProof="0" dirty="0">
              <a:ln>
                <a:noFill/>
              </a:ln>
              <a:solidFill>
                <a:schemeClr val="tx1"/>
              </a:solidFill>
              <a:effectLst/>
              <a:uLnTx/>
              <a:uFillTx/>
              <a:latin typeface="+mn-lt"/>
              <a:ea typeface="+mn-ea"/>
              <a:cs typeface="+mn-cs"/>
            </a:endParaRPr>
          </a:p>
        </p:txBody>
      </p:sp>
      <p:grpSp>
        <p:nvGrpSpPr>
          <p:cNvPr id="6" name="Group 4"/>
          <p:cNvGrpSpPr/>
          <p:nvPr/>
        </p:nvGrpSpPr>
        <p:grpSpPr bwMode="auto">
          <a:xfrm>
            <a:off x="4538663" y="1468438"/>
            <a:ext cx="4044950" cy="4140200"/>
            <a:chOff x="0" y="0"/>
            <a:chExt cx="2548" cy="2608"/>
          </a:xfrm>
        </p:grpSpPr>
        <p:grpSp>
          <p:nvGrpSpPr>
            <p:cNvPr id="7" name="Group 5"/>
            <p:cNvGrpSpPr/>
            <p:nvPr/>
          </p:nvGrpSpPr>
          <p:grpSpPr bwMode="auto">
            <a:xfrm>
              <a:off x="153" y="269"/>
              <a:ext cx="2168" cy="2191"/>
              <a:chOff x="0" y="0"/>
              <a:chExt cx="2116" cy="2027"/>
            </a:xfrm>
          </p:grpSpPr>
          <p:sp>
            <p:nvSpPr>
              <p:cNvPr id="10" name="Line 25"/>
              <p:cNvSpPr>
                <a:spLocks noChangeShapeType="1"/>
              </p:cNvSpPr>
              <p:nvPr/>
            </p:nvSpPr>
            <p:spPr bwMode="auto">
              <a:xfrm>
                <a:off x="4" y="0"/>
                <a:ext cx="0" cy="2025"/>
              </a:xfrm>
              <a:prstGeom prst="line">
                <a:avLst/>
              </a:prstGeom>
              <a:noFill/>
              <a:ln w="12700">
                <a:solidFill>
                  <a:schemeClr val="tx1"/>
                </a:solidFill>
                <a:round/>
              </a:ln>
            </p:spPr>
            <p:txBody>
              <a:bodyPr/>
              <a:lstStyle/>
              <a:p>
                <a:endParaRPr lang="zh-CN" altLang="en-US"/>
              </a:p>
            </p:txBody>
          </p:sp>
          <p:sp>
            <p:nvSpPr>
              <p:cNvPr id="11" name="Line 26"/>
              <p:cNvSpPr>
                <a:spLocks noChangeShapeType="1"/>
              </p:cNvSpPr>
              <p:nvPr/>
            </p:nvSpPr>
            <p:spPr bwMode="auto">
              <a:xfrm>
                <a:off x="0" y="2027"/>
                <a:ext cx="2116" cy="0"/>
              </a:xfrm>
              <a:prstGeom prst="line">
                <a:avLst/>
              </a:prstGeom>
              <a:noFill/>
              <a:ln w="12700">
                <a:solidFill>
                  <a:schemeClr val="tx1"/>
                </a:solidFill>
                <a:round/>
              </a:ln>
            </p:spPr>
            <p:txBody>
              <a:bodyPr/>
              <a:lstStyle/>
              <a:p>
                <a:endParaRPr lang="zh-CN" altLang="en-US"/>
              </a:p>
            </p:txBody>
          </p:sp>
        </p:grpSp>
        <p:sp>
          <p:nvSpPr>
            <p:cNvPr id="8" name="Text Box 27"/>
            <p:cNvSpPr txBox="1">
              <a:spLocks noChangeArrowheads="1"/>
            </p:cNvSpPr>
            <p:nvPr/>
          </p:nvSpPr>
          <p:spPr bwMode="auto">
            <a:xfrm>
              <a:off x="0" y="0"/>
              <a:ext cx="267"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W</a:t>
              </a:r>
              <a:endParaRPr lang="en-US" altLang="zh-CN" sz="2400" b="1" i="1">
                <a:ea typeface="宋体" panose="02010600030101010101" pitchFamily="2" charset="-122"/>
              </a:endParaRPr>
            </a:p>
          </p:txBody>
        </p:sp>
        <p:sp>
          <p:nvSpPr>
            <p:cNvPr id="9" name="Text Box 28"/>
            <p:cNvSpPr txBox="1">
              <a:spLocks noChangeArrowheads="1"/>
            </p:cNvSpPr>
            <p:nvPr/>
          </p:nvSpPr>
          <p:spPr bwMode="auto">
            <a:xfrm>
              <a:off x="2258" y="2320"/>
              <a:ext cx="290"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L</a:t>
              </a:r>
              <a:endParaRPr lang="en-US" altLang="zh-CN" sz="2400" b="1" i="1">
                <a:ea typeface="宋体" panose="02010600030101010101" pitchFamily="2" charset="-122"/>
              </a:endParaRPr>
            </a:p>
          </p:txBody>
        </p:sp>
      </p:grpSp>
      <p:grpSp>
        <p:nvGrpSpPr>
          <p:cNvPr id="12" name="Group 10"/>
          <p:cNvGrpSpPr/>
          <p:nvPr/>
        </p:nvGrpSpPr>
        <p:grpSpPr bwMode="auto">
          <a:xfrm>
            <a:off x="5557838" y="1914525"/>
            <a:ext cx="1933575" cy="2901950"/>
            <a:chOff x="0" y="0"/>
            <a:chExt cx="1218" cy="1828"/>
          </a:xfrm>
        </p:grpSpPr>
        <p:sp>
          <p:nvSpPr>
            <p:cNvPr id="13" name="Line 33"/>
            <p:cNvSpPr>
              <a:spLocks noChangeShapeType="1"/>
            </p:cNvSpPr>
            <p:nvPr/>
          </p:nvSpPr>
          <p:spPr bwMode="auto">
            <a:xfrm flipV="1">
              <a:off x="0" y="254"/>
              <a:ext cx="949" cy="1574"/>
            </a:xfrm>
            <a:prstGeom prst="line">
              <a:avLst/>
            </a:prstGeom>
            <a:noFill/>
            <a:ln w="38100">
              <a:solidFill>
                <a:srgbClr val="003399"/>
              </a:solidFill>
              <a:round/>
            </a:ln>
          </p:spPr>
          <p:txBody>
            <a:bodyPr/>
            <a:lstStyle/>
            <a:p>
              <a:endParaRPr lang="zh-CN" altLang="en-US"/>
            </a:p>
          </p:txBody>
        </p:sp>
        <p:sp>
          <p:nvSpPr>
            <p:cNvPr id="14" name="Text Box 34"/>
            <p:cNvSpPr txBox="1">
              <a:spLocks noChangeArrowheads="1"/>
            </p:cNvSpPr>
            <p:nvPr/>
          </p:nvSpPr>
          <p:spPr bwMode="auto">
            <a:xfrm>
              <a:off x="853" y="0"/>
              <a:ext cx="365" cy="288"/>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S</a:t>
              </a:r>
              <a:r>
                <a:rPr lang="en-US" altLang="zh-CN" sz="2400" baseline="-25000">
                  <a:ea typeface="宋体" panose="02010600030101010101" pitchFamily="2" charset="-122"/>
                </a:rPr>
                <a:t>1</a:t>
              </a:r>
              <a:endParaRPr lang="en-US" altLang="zh-CN" sz="2400" baseline="-25000">
                <a:ea typeface="宋体" panose="02010600030101010101" pitchFamily="2" charset="-122"/>
              </a:endParaRPr>
            </a:p>
          </p:txBody>
        </p:sp>
      </p:grpSp>
      <p:grpSp>
        <p:nvGrpSpPr>
          <p:cNvPr id="15" name="Group 13"/>
          <p:cNvGrpSpPr/>
          <p:nvPr/>
        </p:nvGrpSpPr>
        <p:grpSpPr bwMode="auto">
          <a:xfrm>
            <a:off x="4233863" y="3305175"/>
            <a:ext cx="2371725" cy="2493963"/>
            <a:chOff x="0" y="0"/>
            <a:chExt cx="1494" cy="1571"/>
          </a:xfrm>
        </p:grpSpPr>
        <p:grpSp>
          <p:nvGrpSpPr>
            <p:cNvPr id="16" name="Group 14"/>
            <p:cNvGrpSpPr/>
            <p:nvPr/>
          </p:nvGrpSpPr>
          <p:grpSpPr bwMode="auto">
            <a:xfrm>
              <a:off x="349" y="116"/>
              <a:ext cx="991" cy="1188"/>
              <a:chOff x="0" y="0"/>
              <a:chExt cx="826" cy="1117"/>
            </a:xfrm>
          </p:grpSpPr>
          <p:sp>
            <p:nvSpPr>
              <p:cNvPr id="20" name="Line 44"/>
              <p:cNvSpPr>
                <a:spLocks noChangeShapeType="1"/>
              </p:cNvSpPr>
              <p:nvPr/>
            </p:nvSpPr>
            <p:spPr bwMode="auto">
              <a:xfrm>
                <a:off x="0" y="2"/>
                <a:ext cx="823" cy="0"/>
              </a:xfrm>
              <a:prstGeom prst="line">
                <a:avLst/>
              </a:prstGeom>
              <a:noFill/>
              <a:ln w="9525">
                <a:solidFill>
                  <a:schemeClr val="tx1"/>
                </a:solidFill>
                <a:prstDash val="lgDash"/>
                <a:round/>
              </a:ln>
            </p:spPr>
            <p:txBody>
              <a:bodyPr/>
              <a:lstStyle/>
              <a:p>
                <a:endParaRPr lang="zh-CN" altLang="en-US"/>
              </a:p>
            </p:txBody>
          </p:sp>
          <p:sp>
            <p:nvSpPr>
              <p:cNvPr id="21" name="Line 45"/>
              <p:cNvSpPr>
                <a:spLocks noChangeShapeType="1"/>
              </p:cNvSpPr>
              <p:nvPr/>
            </p:nvSpPr>
            <p:spPr bwMode="auto">
              <a:xfrm>
                <a:off x="826" y="0"/>
                <a:ext cx="0" cy="1117"/>
              </a:xfrm>
              <a:prstGeom prst="line">
                <a:avLst/>
              </a:prstGeom>
              <a:noFill/>
              <a:ln w="9525">
                <a:solidFill>
                  <a:schemeClr val="tx1"/>
                </a:solidFill>
                <a:prstDash val="lgDash"/>
                <a:round/>
              </a:ln>
            </p:spPr>
            <p:txBody>
              <a:bodyPr/>
              <a:lstStyle/>
              <a:p>
                <a:endParaRPr lang="zh-CN" altLang="en-US"/>
              </a:p>
            </p:txBody>
          </p:sp>
        </p:grpSp>
        <p:sp>
          <p:nvSpPr>
            <p:cNvPr id="17" name="Text Box 46"/>
            <p:cNvSpPr txBox="1">
              <a:spLocks noChangeArrowheads="1"/>
            </p:cNvSpPr>
            <p:nvPr/>
          </p:nvSpPr>
          <p:spPr bwMode="auto">
            <a:xfrm>
              <a:off x="0" y="0"/>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W</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sp>
          <p:nvSpPr>
            <p:cNvPr id="18" name="Oval 47"/>
            <p:cNvSpPr>
              <a:spLocks noChangeAspect="1" noChangeArrowheads="1"/>
            </p:cNvSpPr>
            <p:nvPr/>
          </p:nvSpPr>
          <p:spPr bwMode="auto">
            <a:xfrm>
              <a:off x="1296" y="83"/>
              <a:ext cx="81" cy="8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19" name="Text Box 48"/>
            <p:cNvSpPr txBox="1">
              <a:spLocks noChangeArrowheads="1"/>
            </p:cNvSpPr>
            <p:nvPr/>
          </p:nvSpPr>
          <p:spPr bwMode="auto">
            <a:xfrm>
              <a:off x="1186" y="1341"/>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L</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grpSp>
      <p:sp>
        <p:nvSpPr>
          <p:cNvPr id="22" name="Line 56"/>
          <p:cNvSpPr>
            <a:spLocks noChangeShapeType="1"/>
          </p:cNvSpPr>
          <p:nvPr/>
        </p:nvSpPr>
        <p:spPr bwMode="auto">
          <a:xfrm rot="10800000" flipH="1">
            <a:off x="6364288" y="5372100"/>
            <a:ext cx="398462" cy="0"/>
          </a:xfrm>
          <a:prstGeom prst="line">
            <a:avLst/>
          </a:prstGeom>
          <a:noFill/>
          <a:ln w="38100">
            <a:solidFill>
              <a:srgbClr val="A50021"/>
            </a:solidFill>
            <a:round/>
            <a:tailEnd type="triangle" w="lg" len="lg"/>
          </a:ln>
        </p:spPr>
        <p:txBody>
          <a:bodyPr/>
          <a:lstStyle/>
          <a:p>
            <a:endParaRPr lang="zh-CN" altLang="en-US"/>
          </a:p>
        </p:txBody>
      </p:sp>
      <p:sp>
        <p:nvSpPr>
          <p:cNvPr id="23" name="Line 57"/>
          <p:cNvSpPr>
            <a:spLocks noChangeShapeType="1"/>
          </p:cNvSpPr>
          <p:nvPr/>
        </p:nvSpPr>
        <p:spPr bwMode="auto">
          <a:xfrm rot="5400000" flipH="1">
            <a:off x="4452144" y="3156744"/>
            <a:ext cx="665162" cy="0"/>
          </a:xfrm>
          <a:prstGeom prst="line">
            <a:avLst/>
          </a:prstGeom>
          <a:noFill/>
          <a:ln w="38100">
            <a:solidFill>
              <a:srgbClr val="A50021"/>
            </a:solidFill>
            <a:round/>
            <a:tailEnd type="triangle" w="lg" len="lg"/>
          </a:ln>
        </p:spPr>
        <p:txBody>
          <a:bodyPr/>
          <a:lstStyle/>
          <a:p>
            <a:endParaRPr lang="zh-CN" altLang="en-US"/>
          </a:p>
        </p:txBody>
      </p:sp>
      <p:grpSp>
        <p:nvGrpSpPr>
          <p:cNvPr id="24" name="Group 22"/>
          <p:cNvGrpSpPr/>
          <p:nvPr/>
        </p:nvGrpSpPr>
        <p:grpSpPr bwMode="auto">
          <a:xfrm>
            <a:off x="4260850" y="2622550"/>
            <a:ext cx="2778125" cy="3171825"/>
            <a:chOff x="0" y="0"/>
            <a:chExt cx="1750" cy="1998"/>
          </a:xfrm>
        </p:grpSpPr>
        <p:grpSp>
          <p:nvGrpSpPr>
            <p:cNvPr id="25" name="Group 23"/>
            <p:cNvGrpSpPr/>
            <p:nvPr/>
          </p:nvGrpSpPr>
          <p:grpSpPr bwMode="auto">
            <a:xfrm>
              <a:off x="332" y="119"/>
              <a:ext cx="1251" cy="1611"/>
              <a:chOff x="0" y="0"/>
              <a:chExt cx="826" cy="1117"/>
            </a:xfrm>
          </p:grpSpPr>
          <p:sp>
            <p:nvSpPr>
              <p:cNvPr id="29" name="Line 60"/>
              <p:cNvSpPr>
                <a:spLocks noChangeShapeType="1"/>
              </p:cNvSpPr>
              <p:nvPr/>
            </p:nvSpPr>
            <p:spPr bwMode="auto">
              <a:xfrm>
                <a:off x="0" y="2"/>
                <a:ext cx="823" cy="0"/>
              </a:xfrm>
              <a:prstGeom prst="line">
                <a:avLst/>
              </a:prstGeom>
              <a:noFill/>
              <a:ln w="9525">
                <a:solidFill>
                  <a:schemeClr val="tx1"/>
                </a:solidFill>
                <a:prstDash val="lgDash"/>
                <a:round/>
              </a:ln>
            </p:spPr>
            <p:txBody>
              <a:bodyPr/>
              <a:lstStyle/>
              <a:p>
                <a:endParaRPr lang="zh-CN" altLang="en-US"/>
              </a:p>
            </p:txBody>
          </p:sp>
          <p:sp>
            <p:nvSpPr>
              <p:cNvPr id="30" name="Line 61"/>
              <p:cNvSpPr>
                <a:spLocks noChangeShapeType="1"/>
              </p:cNvSpPr>
              <p:nvPr/>
            </p:nvSpPr>
            <p:spPr bwMode="auto">
              <a:xfrm>
                <a:off x="826" y="0"/>
                <a:ext cx="0" cy="1117"/>
              </a:xfrm>
              <a:prstGeom prst="line">
                <a:avLst/>
              </a:prstGeom>
              <a:noFill/>
              <a:ln w="9525">
                <a:solidFill>
                  <a:schemeClr val="tx1"/>
                </a:solidFill>
                <a:prstDash val="lgDash"/>
                <a:round/>
              </a:ln>
            </p:spPr>
            <p:txBody>
              <a:bodyPr/>
              <a:lstStyle/>
              <a:p>
                <a:endParaRPr lang="zh-CN" altLang="en-US"/>
              </a:p>
            </p:txBody>
          </p:sp>
        </p:grpSp>
        <p:sp>
          <p:nvSpPr>
            <p:cNvPr id="26" name="Text Box 62"/>
            <p:cNvSpPr txBox="1">
              <a:spLocks noChangeArrowheads="1"/>
            </p:cNvSpPr>
            <p:nvPr/>
          </p:nvSpPr>
          <p:spPr bwMode="auto">
            <a:xfrm>
              <a:off x="0" y="0"/>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W</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sp>
          <p:nvSpPr>
            <p:cNvPr id="27" name="Oval 63"/>
            <p:cNvSpPr>
              <a:spLocks noChangeAspect="1" noChangeArrowheads="1"/>
            </p:cNvSpPr>
            <p:nvPr/>
          </p:nvSpPr>
          <p:spPr bwMode="auto">
            <a:xfrm>
              <a:off x="1536" y="80"/>
              <a:ext cx="81" cy="8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8" name="Text Box 64"/>
            <p:cNvSpPr txBox="1">
              <a:spLocks noChangeArrowheads="1"/>
            </p:cNvSpPr>
            <p:nvPr/>
          </p:nvSpPr>
          <p:spPr bwMode="auto">
            <a:xfrm>
              <a:off x="1442" y="1768"/>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L</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strips(downRight)">
                                      <p:cBhvr>
                                        <p:cTn id="11" dur="500"/>
                                        <p:tgtEl>
                                          <p:spTgt spid="2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使劳动供给曲线移动的因素</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971600" y="1556792"/>
            <a:ext cx="7128792" cy="4569370"/>
          </a:xfrm>
          <a:prstGeom prst="rect">
            <a:avLst/>
          </a:prstGeom>
        </p:spPr>
        <p:txBody>
          <a:bodyPr vert="horz">
            <a:normAutofit/>
          </a:bodyPr>
          <a:lstStyle/>
          <a:p>
            <a:pPr marL="567055" marR="0" lvl="0" indent="-457200" algn="l" defTabSz="914400" rtl="0" eaLnBrk="1" fontAlgn="auto" latinLnBrk="0" hangingPunct="1">
              <a:lnSpc>
                <a:spcPct val="100000"/>
              </a:lnSpc>
              <a:spcBef>
                <a:spcPts val="4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嗜好的变动或者对劳动-闲暇权衡替代的态度发生变化</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ts val="400"/>
              </a:spcBef>
              <a:spcAft>
                <a:spcPts val="0"/>
              </a:spcAft>
              <a:buClr>
                <a:schemeClr val="accent1"/>
              </a:buClr>
              <a:buSzPct val="68000"/>
              <a:buFont typeface="Wingdings" panose="05000000000000000000" charset="0"/>
              <a:buChar char="Ø"/>
              <a:defRPr/>
            </a:pP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567055" marR="0" lvl="0" indent="-457200" algn="l" defTabSz="914400" rtl="0" eaLnBrk="1" fontAlgn="auto" latinLnBrk="0" hangingPunct="1">
              <a:lnSpc>
                <a:spcPct val="100000"/>
              </a:lnSpc>
              <a:spcBef>
                <a:spcPts val="4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其他劳动市场上工人的机会</a:t>
            </a:r>
            <a:endPar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67055" marR="0" lvl="0" indent="-457200" algn="l" defTabSz="914400" rtl="0" eaLnBrk="1" fontAlgn="auto" latinLnBrk="0" hangingPunct="1">
              <a:lnSpc>
                <a:spcPct val="100000"/>
              </a:lnSpc>
              <a:spcBef>
                <a:spcPts val="400"/>
              </a:spcBef>
              <a:spcAft>
                <a:spcPts val="0"/>
              </a:spcAft>
              <a:buClr>
                <a:schemeClr val="accent1"/>
              </a:buClr>
              <a:buSzPct val="68000"/>
              <a:buFont typeface="Wingdings" panose="05000000000000000000" charset="0"/>
              <a:buChar char="Ø"/>
              <a:defRPr/>
            </a:pP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567055" marR="0" lvl="0" indent="-457200" algn="l" defTabSz="914400" rtl="0" eaLnBrk="1" fontAlgn="auto" latinLnBrk="0" hangingPunct="1">
              <a:lnSpc>
                <a:spcPct val="100000"/>
              </a:lnSpc>
              <a:spcBef>
                <a:spcPts val="4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移民</a:t>
            </a:r>
            <a:endParaRPr kumimoji="0" lang="zh-CN"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劳动市场均衡</a:t>
            </a:r>
            <a:endParaRPr kumimoji="0" lang="zh-CN" sz="3600" b="1" i="0" u="none" strike="noStrike" kern="1200" cap="none" spc="0" normalizeH="0" baseline="0" noProof="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728663" y="1708150"/>
            <a:ext cx="3373437" cy="3521050"/>
          </a:xfrm>
          <a:prstGeom prst="rect">
            <a:avLst/>
          </a:prstGeom>
        </p:spPr>
        <p:txBody>
          <a:bodyPr vert="horz">
            <a:normAutofit/>
          </a:bodyPr>
          <a:lstStyle/>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r>
              <a:rPr kumimoji="0" lang="zh-CN" sz="2700" b="1" i="0" u="none" strike="noStrike" kern="120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rPr>
              <a:t>工资调整使劳动的供求平衡</a:t>
            </a:r>
            <a:endParaRPr kumimoji="0" lang="zh-CN" sz="2700" b="1" i="0" u="none" strike="noStrike" kern="1200" cap="none" spc="0" normalizeH="0" baseline="0" noProof="0" dirty="0" smtClean="0">
              <a:ln>
                <a:noFill/>
              </a:ln>
              <a:solidFill>
                <a:srgbClr val="7030A0"/>
              </a:solidFill>
              <a:effectLst/>
              <a:uLnTx/>
              <a:uFillTx/>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r>
              <a:rPr kumimoji="0" lang="zh-CN" sz="2700" b="1" i="0" u="none" strike="noStrike" kern="1200" cap="none" spc="0" normalizeH="0" baseline="0" noProof="0" dirty="0" smtClean="0">
                <a:ln>
                  <a:noFill/>
                </a:ln>
                <a:solidFill>
                  <a:srgbClr val="00B0F0"/>
                </a:solidFill>
                <a:effectLst/>
                <a:uLnTx/>
                <a:uFillTx/>
                <a:latin typeface="楷体" panose="02010609060101010101" pitchFamily="49" charset="-122"/>
                <a:ea typeface="楷体" panose="02010609060101010101" pitchFamily="49" charset="-122"/>
              </a:rPr>
              <a:t>工资等于劳动的边际产量值</a:t>
            </a:r>
            <a:r>
              <a:rPr kumimoji="0" lang="zh-CN" sz="3000" b="1" i="0" u="none" strike="noStrike" kern="1200" cap="none" spc="0" normalizeH="0" baseline="0" noProof="0" dirty="0" smtClean="0">
                <a:ln>
                  <a:noFill/>
                </a:ln>
                <a:solidFill>
                  <a:srgbClr val="00B0F0"/>
                </a:solidFill>
                <a:effectLst/>
                <a:uLnTx/>
                <a:uFillTx/>
                <a:latin typeface="楷体" panose="02010609060101010101" pitchFamily="49" charset="-122"/>
                <a:ea typeface="楷体" panose="02010609060101010101" pitchFamily="49" charset="-122"/>
              </a:rPr>
              <a:t> </a:t>
            </a:r>
            <a:endParaRPr kumimoji="0" lang="zh-CN" sz="3000" b="1" i="0" u="none" strike="noStrike" kern="1200" cap="none" spc="0" normalizeH="0" baseline="0" noProof="0" dirty="0" smtClean="0">
              <a:ln>
                <a:noFill/>
              </a:ln>
              <a:solidFill>
                <a:srgbClr val="00B0F0"/>
              </a:solidFill>
              <a:effectLst/>
              <a:uLnTx/>
              <a:uFillTx/>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100000"/>
              </a:lnSpc>
              <a:spcBef>
                <a:spcPct val="50000"/>
              </a:spcBef>
              <a:spcAft>
                <a:spcPts val="0"/>
              </a:spcAft>
              <a:buClr>
                <a:schemeClr val="accent1"/>
              </a:buClr>
              <a:buSzPct val="68000"/>
              <a:buFont typeface="Wingdings" panose="05000000000000000000" pitchFamily="2" charset="2"/>
              <a:buNone/>
              <a:defRPr/>
            </a:pPr>
            <a:endParaRPr kumimoji="0" lang="zh-CN" sz="3000" b="0" i="1" u="none" strike="noStrike" kern="1200" cap="none" spc="0" normalizeH="0" baseline="0" noProof="0" dirty="0">
              <a:ln>
                <a:noFill/>
              </a:ln>
              <a:solidFill>
                <a:schemeClr val="tx1"/>
              </a:solidFill>
              <a:effectLst/>
              <a:uLnTx/>
              <a:uFillTx/>
              <a:latin typeface="+mn-lt"/>
              <a:ea typeface="+mn-ea"/>
              <a:cs typeface="+mn-cs"/>
            </a:endParaRPr>
          </a:p>
        </p:txBody>
      </p:sp>
      <p:grpSp>
        <p:nvGrpSpPr>
          <p:cNvPr id="6" name="Group 4"/>
          <p:cNvGrpSpPr/>
          <p:nvPr/>
        </p:nvGrpSpPr>
        <p:grpSpPr bwMode="auto">
          <a:xfrm>
            <a:off x="4538663" y="1468438"/>
            <a:ext cx="4044950" cy="4140200"/>
            <a:chOff x="0" y="0"/>
            <a:chExt cx="2548" cy="2608"/>
          </a:xfrm>
        </p:grpSpPr>
        <p:grpSp>
          <p:nvGrpSpPr>
            <p:cNvPr id="7" name="Group 5"/>
            <p:cNvGrpSpPr/>
            <p:nvPr/>
          </p:nvGrpSpPr>
          <p:grpSpPr bwMode="auto">
            <a:xfrm>
              <a:off x="153" y="269"/>
              <a:ext cx="2168" cy="2191"/>
              <a:chOff x="0" y="0"/>
              <a:chExt cx="2116" cy="2027"/>
            </a:xfrm>
          </p:grpSpPr>
          <p:sp>
            <p:nvSpPr>
              <p:cNvPr id="10" name="Line 37"/>
              <p:cNvSpPr>
                <a:spLocks noChangeShapeType="1"/>
              </p:cNvSpPr>
              <p:nvPr/>
            </p:nvSpPr>
            <p:spPr bwMode="auto">
              <a:xfrm>
                <a:off x="4" y="0"/>
                <a:ext cx="0" cy="2025"/>
              </a:xfrm>
              <a:prstGeom prst="line">
                <a:avLst/>
              </a:prstGeom>
              <a:noFill/>
              <a:ln w="12700">
                <a:solidFill>
                  <a:schemeClr val="tx1"/>
                </a:solidFill>
                <a:round/>
              </a:ln>
            </p:spPr>
            <p:txBody>
              <a:bodyPr/>
              <a:lstStyle/>
              <a:p>
                <a:endParaRPr lang="zh-CN" altLang="en-US"/>
              </a:p>
            </p:txBody>
          </p:sp>
          <p:sp>
            <p:nvSpPr>
              <p:cNvPr id="11" name="Line 38"/>
              <p:cNvSpPr>
                <a:spLocks noChangeShapeType="1"/>
              </p:cNvSpPr>
              <p:nvPr/>
            </p:nvSpPr>
            <p:spPr bwMode="auto">
              <a:xfrm>
                <a:off x="0" y="2027"/>
                <a:ext cx="2116" cy="0"/>
              </a:xfrm>
              <a:prstGeom prst="line">
                <a:avLst/>
              </a:prstGeom>
              <a:noFill/>
              <a:ln w="12700">
                <a:solidFill>
                  <a:schemeClr val="tx1"/>
                </a:solidFill>
                <a:round/>
              </a:ln>
            </p:spPr>
            <p:txBody>
              <a:bodyPr/>
              <a:lstStyle/>
              <a:p>
                <a:endParaRPr lang="zh-CN" altLang="en-US"/>
              </a:p>
            </p:txBody>
          </p:sp>
        </p:grpSp>
        <p:sp>
          <p:nvSpPr>
            <p:cNvPr id="8" name="Text Box 39"/>
            <p:cNvSpPr txBox="1">
              <a:spLocks noChangeArrowheads="1"/>
            </p:cNvSpPr>
            <p:nvPr/>
          </p:nvSpPr>
          <p:spPr bwMode="auto">
            <a:xfrm>
              <a:off x="0" y="0"/>
              <a:ext cx="267"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W</a:t>
              </a:r>
              <a:endParaRPr lang="en-US" altLang="zh-CN" sz="2400" b="1" i="1">
                <a:ea typeface="宋体" panose="02010600030101010101" pitchFamily="2" charset="-122"/>
              </a:endParaRPr>
            </a:p>
          </p:txBody>
        </p:sp>
        <p:sp>
          <p:nvSpPr>
            <p:cNvPr id="9" name="Text Box 40"/>
            <p:cNvSpPr txBox="1">
              <a:spLocks noChangeArrowheads="1"/>
            </p:cNvSpPr>
            <p:nvPr/>
          </p:nvSpPr>
          <p:spPr bwMode="auto">
            <a:xfrm>
              <a:off x="2258" y="2320"/>
              <a:ext cx="290"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L</a:t>
              </a:r>
              <a:endParaRPr lang="en-US" altLang="zh-CN" sz="2400" b="1" i="1">
                <a:ea typeface="宋体" panose="02010600030101010101" pitchFamily="2" charset="-122"/>
              </a:endParaRPr>
            </a:p>
          </p:txBody>
        </p:sp>
      </p:grpSp>
      <p:grpSp>
        <p:nvGrpSpPr>
          <p:cNvPr id="12" name="Group 10"/>
          <p:cNvGrpSpPr/>
          <p:nvPr/>
        </p:nvGrpSpPr>
        <p:grpSpPr bwMode="auto">
          <a:xfrm>
            <a:off x="5326063" y="2343150"/>
            <a:ext cx="2613025" cy="2727325"/>
            <a:chOff x="0" y="0"/>
            <a:chExt cx="1566" cy="1851"/>
          </a:xfrm>
        </p:grpSpPr>
        <p:sp>
          <p:nvSpPr>
            <p:cNvPr id="13" name="Line 42"/>
            <p:cNvSpPr>
              <a:spLocks noChangeShapeType="1"/>
            </p:cNvSpPr>
            <p:nvPr/>
          </p:nvSpPr>
          <p:spPr bwMode="auto">
            <a:xfrm>
              <a:off x="0" y="0"/>
              <a:ext cx="1263" cy="1587"/>
            </a:xfrm>
            <a:prstGeom prst="line">
              <a:avLst/>
            </a:prstGeom>
            <a:noFill/>
            <a:ln w="38100">
              <a:solidFill>
                <a:srgbClr val="003399"/>
              </a:solidFill>
              <a:round/>
            </a:ln>
          </p:spPr>
          <p:txBody>
            <a:bodyPr/>
            <a:lstStyle/>
            <a:p>
              <a:endParaRPr lang="zh-CN" altLang="en-US"/>
            </a:p>
          </p:txBody>
        </p:sp>
        <p:sp>
          <p:nvSpPr>
            <p:cNvPr id="14" name="Text Box 43"/>
            <p:cNvSpPr txBox="1">
              <a:spLocks noChangeArrowheads="1"/>
            </p:cNvSpPr>
            <p:nvPr/>
          </p:nvSpPr>
          <p:spPr bwMode="auto">
            <a:xfrm>
              <a:off x="1222" y="1540"/>
              <a:ext cx="344" cy="311"/>
            </a:xfrm>
            <a:prstGeom prst="rect">
              <a:avLst/>
            </a:prstGeom>
            <a:noFill/>
            <a:ln w="9525">
              <a:noFill/>
              <a:miter lim="800000"/>
            </a:ln>
          </p:spPr>
          <p:txBody>
            <a:bodyPr>
              <a:spAutoFit/>
            </a:bodyPr>
            <a:lstStyle/>
            <a:p>
              <a:pPr>
                <a:spcBef>
                  <a:spcPct val="50000"/>
                </a:spcBef>
              </a:pPr>
              <a:r>
                <a:rPr lang="en-US" altLang="zh-CN" sz="2400" i="1">
                  <a:ea typeface="宋体" panose="02010600030101010101" pitchFamily="2" charset="-122"/>
                </a:rPr>
                <a:t>D</a:t>
              </a:r>
              <a:endParaRPr lang="en-US" altLang="zh-CN" sz="2400" baseline="-25000">
                <a:ea typeface="宋体" panose="02010600030101010101" pitchFamily="2" charset="-122"/>
              </a:endParaRPr>
            </a:p>
          </p:txBody>
        </p:sp>
      </p:grpSp>
      <p:grpSp>
        <p:nvGrpSpPr>
          <p:cNvPr id="15" name="Group 13"/>
          <p:cNvGrpSpPr/>
          <p:nvPr/>
        </p:nvGrpSpPr>
        <p:grpSpPr bwMode="auto">
          <a:xfrm>
            <a:off x="5557838" y="1914525"/>
            <a:ext cx="1774825" cy="2901950"/>
            <a:chOff x="0" y="0"/>
            <a:chExt cx="1118" cy="1828"/>
          </a:xfrm>
        </p:grpSpPr>
        <p:sp>
          <p:nvSpPr>
            <p:cNvPr id="16" name="Line 45"/>
            <p:cNvSpPr>
              <a:spLocks noChangeShapeType="1"/>
            </p:cNvSpPr>
            <p:nvPr/>
          </p:nvSpPr>
          <p:spPr bwMode="auto">
            <a:xfrm flipV="1">
              <a:off x="0" y="254"/>
              <a:ext cx="949" cy="1574"/>
            </a:xfrm>
            <a:prstGeom prst="line">
              <a:avLst/>
            </a:prstGeom>
            <a:noFill/>
            <a:ln w="38100">
              <a:solidFill>
                <a:srgbClr val="003399"/>
              </a:solidFill>
              <a:round/>
            </a:ln>
          </p:spPr>
          <p:txBody>
            <a:bodyPr/>
            <a:lstStyle/>
            <a:p>
              <a:endParaRPr lang="zh-CN" altLang="en-US"/>
            </a:p>
          </p:txBody>
        </p:sp>
        <p:sp>
          <p:nvSpPr>
            <p:cNvPr id="17" name="Text Box 46"/>
            <p:cNvSpPr txBox="1">
              <a:spLocks noChangeArrowheads="1"/>
            </p:cNvSpPr>
            <p:nvPr/>
          </p:nvSpPr>
          <p:spPr bwMode="auto">
            <a:xfrm>
              <a:off x="874" y="0"/>
              <a:ext cx="244" cy="288"/>
            </a:xfrm>
            <a:prstGeom prst="rect">
              <a:avLst/>
            </a:prstGeom>
            <a:noFill/>
            <a:ln w="9525">
              <a:noFill/>
              <a:miter lim="800000"/>
            </a:ln>
          </p:spPr>
          <p:txBody>
            <a:bodyPr>
              <a:spAutoFit/>
            </a:bodyPr>
            <a:lstStyle/>
            <a:p>
              <a:pPr>
                <a:spcBef>
                  <a:spcPct val="50000"/>
                </a:spcBef>
              </a:pPr>
              <a:r>
                <a:rPr lang="en-US" altLang="zh-CN" sz="2400" i="1">
                  <a:ea typeface="宋体" panose="02010600030101010101" pitchFamily="2" charset="-122"/>
                </a:rPr>
                <a:t>S</a:t>
              </a:r>
              <a:endParaRPr lang="en-US" altLang="zh-CN" sz="2400" baseline="-25000">
                <a:ea typeface="宋体" panose="02010600030101010101" pitchFamily="2" charset="-122"/>
              </a:endParaRPr>
            </a:p>
          </p:txBody>
        </p:sp>
      </p:grpSp>
      <p:grpSp>
        <p:nvGrpSpPr>
          <p:cNvPr id="18" name="Group 16"/>
          <p:cNvGrpSpPr/>
          <p:nvPr/>
        </p:nvGrpSpPr>
        <p:grpSpPr bwMode="auto">
          <a:xfrm>
            <a:off x="4233863" y="3305175"/>
            <a:ext cx="2371725" cy="2493963"/>
            <a:chOff x="0" y="0"/>
            <a:chExt cx="1494" cy="1571"/>
          </a:xfrm>
        </p:grpSpPr>
        <p:grpSp>
          <p:nvGrpSpPr>
            <p:cNvPr id="19" name="Group 17"/>
            <p:cNvGrpSpPr/>
            <p:nvPr/>
          </p:nvGrpSpPr>
          <p:grpSpPr bwMode="auto">
            <a:xfrm>
              <a:off x="349" y="116"/>
              <a:ext cx="991" cy="1188"/>
              <a:chOff x="0" y="0"/>
              <a:chExt cx="826" cy="1117"/>
            </a:xfrm>
          </p:grpSpPr>
          <p:sp>
            <p:nvSpPr>
              <p:cNvPr id="23" name="Line 49"/>
              <p:cNvSpPr>
                <a:spLocks noChangeShapeType="1"/>
              </p:cNvSpPr>
              <p:nvPr/>
            </p:nvSpPr>
            <p:spPr bwMode="auto">
              <a:xfrm>
                <a:off x="0" y="2"/>
                <a:ext cx="823" cy="0"/>
              </a:xfrm>
              <a:prstGeom prst="line">
                <a:avLst/>
              </a:prstGeom>
              <a:noFill/>
              <a:ln w="9525">
                <a:solidFill>
                  <a:schemeClr val="tx1"/>
                </a:solidFill>
                <a:prstDash val="lgDash"/>
                <a:round/>
              </a:ln>
            </p:spPr>
            <p:txBody>
              <a:bodyPr/>
              <a:lstStyle/>
              <a:p>
                <a:endParaRPr lang="zh-CN" altLang="en-US"/>
              </a:p>
            </p:txBody>
          </p:sp>
          <p:sp>
            <p:nvSpPr>
              <p:cNvPr id="24" name="Line 50"/>
              <p:cNvSpPr>
                <a:spLocks noChangeShapeType="1"/>
              </p:cNvSpPr>
              <p:nvPr/>
            </p:nvSpPr>
            <p:spPr bwMode="auto">
              <a:xfrm>
                <a:off x="826" y="0"/>
                <a:ext cx="0" cy="1117"/>
              </a:xfrm>
              <a:prstGeom prst="line">
                <a:avLst/>
              </a:prstGeom>
              <a:noFill/>
              <a:ln w="9525">
                <a:solidFill>
                  <a:schemeClr val="tx1"/>
                </a:solidFill>
                <a:prstDash val="lgDash"/>
                <a:round/>
              </a:ln>
            </p:spPr>
            <p:txBody>
              <a:bodyPr/>
              <a:lstStyle/>
              <a:p>
                <a:endParaRPr lang="zh-CN" altLang="en-US"/>
              </a:p>
            </p:txBody>
          </p:sp>
        </p:grpSp>
        <p:sp>
          <p:nvSpPr>
            <p:cNvPr id="20" name="Text Box 51"/>
            <p:cNvSpPr txBox="1">
              <a:spLocks noChangeArrowheads="1"/>
            </p:cNvSpPr>
            <p:nvPr/>
          </p:nvSpPr>
          <p:spPr bwMode="auto">
            <a:xfrm>
              <a:off x="0" y="0"/>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W</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sp>
          <p:nvSpPr>
            <p:cNvPr id="21" name="Oval 52"/>
            <p:cNvSpPr>
              <a:spLocks noChangeAspect="1" noChangeArrowheads="1"/>
            </p:cNvSpPr>
            <p:nvPr/>
          </p:nvSpPr>
          <p:spPr bwMode="auto">
            <a:xfrm>
              <a:off x="1296" y="83"/>
              <a:ext cx="81" cy="8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2" name="Text Box 53"/>
            <p:cNvSpPr txBox="1">
              <a:spLocks noChangeArrowheads="1"/>
            </p:cNvSpPr>
            <p:nvPr/>
          </p:nvSpPr>
          <p:spPr bwMode="auto">
            <a:xfrm>
              <a:off x="1186" y="1341"/>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L</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74675" y="1470025"/>
            <a:ext cx="8218488" cy="4773613"/>
          </a:xfrm>
          <a:prstGeom prst="rect">
            <a:avLst/>
          </a:prstGeom>
        </p:spPr>
        <p:txBody>
          <a:bodyPr/>
          <a:lstStyle/>
          <a:p>
            <a:pPr marL="0" marR="0" lvl="0" indent="0" algn="l" defTabSz="914400" rtl="0" eaLnBrk="1" fontAlgn="auto" latinLnBrk="0" hangingPunct="1">
              <a:lnSpc>
                <a:spcPct val="150000"/>
              </a:lnSpc>
              <a:spcBef>
                <a:spcPts val="400"/>
              </a:spcBef>
              <a:spcAft>
                <a:spcPts val="0"/>
              </a:spcAft>
              <a:buClr>
                <a:srgbClr val="669900"/>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利用汽车工人市场（国内）来图解分析下面各种情形对工资和就业的影响</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676275" marR="0" lvl="1" indent="-561975" algn="l" defTabSz="914400" rtl="0" eaLnBrk="1" fontAlgn="auto" latinLnBrk="0" hangingPunct="1">
              <a:lnSpc>
                <a:spcPct val="150000"/>
              </a:lnSpc>
              <a:spcBef>
                <a:spcPct val="45000"/>
              </a:spcBef>
              <a:spcAft>
                <a:spcPts val="0"/>
              </a:spcAft>
              <a:buClr>
                <a:srgbClr val="669900"/>
              </a:buClr>
              <a:buSzTx/>
              <a:buFont typeface="Wingdings" panose="05000000000000000000" pitchFamily="2" charset="2"/>
              <a:buNone/>
              <a:defRPr/>
            </a:pPr>
            <a:r>
              <a:rPr kumimoji="0" lang="zh-CN" sz="2400" b="1" i="0" u="none" strike="noStrike" kern="1200" cap="none" spc="0" normalizeH="0" baseline="0" noProof="0" dirty="0" smtClean="0">
                <a:ln>
                  <a:noFill/>
                </a:ln>
                <a:solidFill>
                  <a:srgbClr val="339966"/>
                </a:solidFill>
                <a:effectLst/>
                <a:uLnTx/>
                <a:uFillTx/>
                <a:latin typeface="+mn-lt"/>
                <a:ea typeface="+mn-ea"/>
                <a:cs typeface="+mn-cs"/>
              </a:rPr>
              <a:t>A.</a:t>
            </a:r>
            <a:r>
              <a:rPr kumimoji="0" lang="zh-CN" sz="2400" b="0" i="0" u="none" strike="noStrike" kern="1200" cap="none" spc="0" normalizeH="0" baseline="0" noProof="0" dirty="0" smtClean="0">
                <a:ln>
                  <a:noFill/>
                </a:ln>
                <a:solidFill>
                  <a:srgbClr val="339966"/>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汽车行业中婴儿潮的那一代工人退休</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676275" marR="0" lvl="1" indent="-561975" algn="l" defTabSz="914400" rtl="0" eaLnBrk="1" fontAlgn="auto" latinLnBrk="0" hangingPunct="1">
              <a:lnSpc>
                <a:spcPct val="150000"/>
              </a:lnSpc>
              <a:spcBef>
                <a:spcPct val="45000"/>
              </a:spcBef>
              <a:spcAft>
                <a:spcPts val="0"/>
              </a:spcAft>
              <a:buClr>
                <a:srgbClr val="669900"/>
              </a:buClr>
              <a:buSzTx/>
              <a:buFont typeface="Wingdings" panose="05000000000000000000" pitchFamily="2" charset="2"/>
              <a:buNone/>
              <a:defRPr/>
            </a:pPr>
            <a:r>
              <a:rPr kumimoji="0" lang="zh-CN" sz="2400" b="1" i="0" u="none" strike="noStrike" kern="1200" cap="none" spc="0" normalizeH="0" baseline="0" noProof="0" dirty="0" smtClean="0">
                <a:ln>
                  <a:noFill/>
                </a:ln>
                <a:solidFill>
                  <a:srgbClr val="339966"/>
                </a:solidFill>
                <a:effectLst/>
                <a:uLnTx/>
                <a:uFillTx/>
                <a:latin typeface="+mn-lt"/>
                <a:ea typeface="+mn-ea"/>
                <a:cs typeface="+mn-cs"/>
              </a:rPr>
              <a:t>B.</a:t>
            </a:r>
            <a:r>
              <a:rPr kumimoji="0" lang="zh-CN" sz="2400" b="0" i="0" u="none" strike="noStrike" kern="1200" cap="none" spc="0" normalizeH="0" baseline="0" noProof="0" dirty="0" smtClean="0">
                <a:ln>
                  <a:noFill/>
                </a:ln>
                <a:solidFill>
                  <a:srgbClr val="339966"/>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汽车消费者对进口汽车的偏好增加</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676275" marR="0" lvl="1" indent="-561975" algn="l" defTabSz="914400" rtl="0" eaLnBrk="1" fontAlgn="auto" latinLnBrk="0" hangingPunct="1">
              <a:lnSpc>
                <a:spcPct val="150000"/>
              </a:lnSpc>
              <a:spcBef>
                <a:spcPct val="45000"/>
              </a:spcBef>
              <a:spcAft>
                <a:spcPts val="0"/>
              </a:spcAft>
              <a:buClr>
                <a:srgbClr val="669900"/>
              </a:buClr>
              <a:buSzTx/>
              <a:buFont typeface="Wingdings" panose="05000000000000000000" pitchFamily="2" charset="2"/>
              <a:buNone/>
              <a:defRPr/>
            </a:pPr>
            <a:r>
              <a:rPr kumimoji="0" lang="zh-CN" sz="2400" b="1" i="0" u="none" strike="noStrike" kern="1200" cap="none" spc="0" normalizeH="0" baseline="0" noProof="0" dirty="0" smtClean="0">
                <a:ln>
                  <a:noFill/>
                </a:ln>
                <a:solidFill>
                  <a:srgbClr val="339966"/>
                </a:solidFill>
                <a:effectLst/>
                <a:uLnTx/>
                <a:uFillTx/>
                <a:latin typeface="+mn-lt"/>
                <a:ea typeface="+mn-ea"/>
                <a:cs typeface="+mn-cs"/>
              </a:rPr>
              <a:t>C.</a:t>
            </a:r>
            <a:r>
              <a:rPr kumimoji="0" lang="zh-CN" sz="2400" b="0" i="0" u="none" strike="noStrike" kern="1200" cap="none" spc="0" normalizeH="0" baseline="0" noProof="0" dirty="0" smtClean="0">
                <a:ln>
                  <a:noFill/>
                </a:ln>
                <a:solidFill>
                  <a:srgbClr val="339966"/>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技术进步提高了汽车生产行业的生产率</a:t>
            </a:r>
            <a:endParaRPr kumimoji="0" 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Rectangle 4"/>
          <p:cNvSpPr txBox="1">
            <a:spLocks noChangeArrowheads="1"/>
          </p:cNvSpPr>
          <p:nvPr/>
        </p:nvSpPr>
        <p:spPr>
          <a:xfrm>
            <a:off x="587375" y="352425"/>
            <a:ext cx="8208963" cy="954088"/>
          </a:xfrm>
          <a:prstGeom prst="rect">
            <a:avLst/>
          </a:prstGeom>
        </p:spPr>
        <p:txBody>
          <a:bodyPr tIns="0" bIns="0" anchor="t"/>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r>
              <a:rPr kumimoji="0" lang="zh-CN" sz="28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2</a:t>
            </a: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br>
              <a:rPr kumimoji="0" 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br>
            <a:r>
              <a:rPr kumimoji="0" lang="zh-CN" sz="32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劳动市场均衡的变动</a:t>
            </a:r>
            <a:endParaRPr kumimoji="0" lang="zh-CN" sz="32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endParaRPr>
          </a:p>
        </p:txBody>
      </p:sp>
      <p:grpSp>
        <p:nvGrpSpPr>
          <p:cNvPr id="5" name="Group 5"/>
          <p:cNvGrpSpPr/>
          <p:nvPr/>
        </p:nvGrpSpPr>
        <p:grpSpPr bwMode="auto">
          <a:xfrm>
            <a:off x="593725" y="290513"/>
            <a:ext cx="8210550" cy="1049337"/>
            <a:chOff x="0" y="0"/>
            <a:chExt cx="5000" cy="661"/>
          </a:xfrm>
        </p:grpSpPr>
        <p:sp>
          <p:nvSpPr>
            <p:cNvPr id="6" name="Line 9"/>
            <p:cNvSpPr>
              <a:spLocks noChangeShapeType="1"/>
            </p:cNvSpPr>
            <p:nvPr/>
          </p:nvSpPr>
          <p:spPr bwMode="auto">
            <a:xfrm>
              <a:off x="2" y="661"/>
              <a:ext cx="4998" cy="0"/>
            </a:xfrm>
            <a:prstGeom prst="line">
              <a:avLst/>
            </a:prstGeom>
            <a:noFill/>
            <a:ln w="12700">
              <a:solidFill>
                <a:srgbClr val="C0C0C0"/>
              </a:solidFill>
              <a:round/>
            </a:ln>
          </p:spPr>
          <p:txBody>
            <a:bodyPr/>
            <a:lstStyle/>
            <a:p>
              <a:endParaRPr lang="zh-CN" altLang="en-US"/>
            </a:p>
          </p:txBody>
        </p:sp>
        <p:sp>
          <p:nvSpPr>
            <p:cNvPr id="7" name="Line 10"/>
            <p:cNvSpPr>
              <a:spLocks noChangeShapeType="1"/>
            </p:cNvSpPr>
            <p:nvPr/>
          </p:nvSpPr>
          <p:spPr bwMode="auto">
            <a:xfrm>
              <a:off x="0" y="0"/>
              <a:ext cx="4998" cy="0"/>
            </a:xfrm>
            <a:prstGeom prst="line">
              <a:avLst/>
            </a:prstGeom>
            <a:noFill/>
            <a:ln w="12700">
              <a:solidFill>
                <a:srgbClr val="C0C0C0"/>
              </a:solidFill>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587375" y="352425"/>
            <a:ext cx="8208963" cy="954088"/>
          </a:xfrm>
          <a:prstGeom prst="rect">
            <a:avLst/>
          </a:prstGeom>
        </p:spPr>
        <p:txBody>
          <a:bodyPr tIns="0" bIns="0" anchor="t"/>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a:t>
            </a: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r>
              <a:rPr kumimoji="0" lang="zh-CN" sz="28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2</a:t>
            </a: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r>
              <a:rPr kumimoji="0" 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br>
              <a:rPr kumimoji="0" 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br>
            <a:r>
              <a:rPr kumimoji="0" lang="zh-CN" sz="36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mj-ea"/>
                <a:cs typeface="Arial" panose="020B0604020202020204" pitchFamily="34" charset="0"/>
              </a:rPr>
              <a:t> </a:t>
            </a:r>
            <a:r>
              <a:rPr kumimoji="0" lang="zh-CN" sz="32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参考答案：A</a:t>
            </a:r>
            <a:endParaRPr kumimoji="0" lang="zh-CN" sz="32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mj-lt"/>
              <a:ea typeface="+mj-ea"/>
              <a:cs typeface="Arial" panose="020B0604020202020204" pitchFamily="34" charset="0"/>
            </a:endParaRPr>
          </a:p>
        </p:txBody>
      </p:sp>
      <p:grpSp>
        <p:nvGrpSpPr>
          <p:cNvPr id="4" name="Group 4"/>
          <p:cNvGrpSpPr/>
          <p:nvPr/>
        </p:nvGrpSpPr>
        <p:grpSpPr bwMode="auto">
          <a:xfrm>
            <a:off x="593725" y="290513"/>
            <a:ext cx="8210550" cy="1049337"/>
            <a:chOff x="0" y="0"/>
            <a:chExt cx="5000" cy="661"/>
          </a:xfrm>
        </p:grpSpPr>
        <p:sp>
          <p:nvSpPr>
            <p:cNvPr id="5" name="Line 9"/>
            <p:cNvSpPr>
              <a:spLocks noChangeShapeType="1"/>
            </p:cNvSpPr>
            <p:nvPr/>
          </p:nvSpPr>
          <p:spPr bwMode="auto">
            <a:xfrm>
              <a:off x="2" y="661"/>
              <a:ext cx="4998" cy="0"/>
            </a:xfrm>
            <a:prstGeom prst="line">
              <a:avLst/>
            </a:prstGeom>
            <a:noFill/>
            <a:ln w="12700">
              <a:solidFill>
                <a:srgbClr val="C0C0C0"/>
              </a:solidFill>
              <a:round/>
            </a:ln>
          </p:spPr>
          <p:txBody>
            <a:bodyPr/>
            <a:lstStyle/>
            <a:p>
              <a:endParaRPr lang="zh-CN" altLang="en-US"/>
            </a:p>
          </p:txBody>
        </p:sp>
        <p:sp>
          <p:nvSpPr>
            <p:cNvPr id="6" name="Line 10"/>
            <p:cNvSpPr>
              <a:spLocks noChangeShapeType="1"/>
            </p:cNvSpPr>
            <p:nvPr/>
          </p:nvSpPr>
          <p:spPr bwMode="auto">
            <a:xfrm>
              <a:off x="0" y="0"/>
              <a:ext cx="4998" cy="0"/>
            </a:xfrm>
            <a:prstGeom prst="line">
              <a:avLst/>
            </a:prstGeom>
            <a:noFill/>
            <a:ln w="12700">
              <a:solidFill>
                <a:srgbClr val="C0C0C0"/>
              </a:solidFill>
              <a:round/>
            </a:ln>
          </p:spPr>
          <p:txBody>
            <a:bodyPr/>
            <a:lstStyle/>
            <a:p>
              <a:endParaRPr lang="zh-CN" altLang="en-US"/>
            </a:p>
          </p:txBody>
        </p:sp>
      </p:grpSp>
      <p:sp>
        <p:nvSpPr>
          <p:cNvPr id="8" name="Rectangle 6"/>
          <p:cNvSpPr>
            <a:spLocks noChangeArrowheads="1"/>
          </p:cNvSpPr>
          <p:nvPr/>
        </p:nvSpPr>
        <p:spPr bwMode="auto">
          <a:xfrm>
            <a:off x="467544" y="1988840"/>
            <a:ext cx="3293244" cy="4286548"/>
          </a:xfrm>
          <a:prstGeom prst="rect">
            <a:avLst/>
          </a:prstGeom>
          <a:noFill/>
          <a:ln w="9525">
            <a:noFill/>
            <a:miter lim="800000"/>
          </a:ln>
          <a:effectLst/>
        </p:spPr>
        <p:txBody>
          <a:bodyPr/>
          <a:lstStyle/>
          <a:p>
            <a:pPr>
              <a:lnSpc>
                <a:spcPct val="105000"/>
              </a:lnSpc>
              <a:spcBef>
                <a:spcPct val="45000"/>
              </a:spcBef>
              <a:buClr>
                <a:srgbClr val="669900"/>
              </a:buClr>
              <a:buSzPct val="120000"/>
              <a:buFont typeface="Wingdings" panose="05000000000000000000" pitchFamily="2" charset="2"/>
              <a:buNone/>
            </a:pPr>
            <a:r>
              <a:rPr lang="zh-CN" sz="2400" dirty="0">
                <a:ea typeface="宋体" panose="02010600030101010101" pitchFamily="2" charset="-122"/>
              </a:rPr>
              <a:t>婴儿潮的那一代工人退休使劳动供给曲线向左上方移动，</a:t>
            </a:r>
            <a:r>
              <a:rPr lang="zh-CN" sz="2400" i="1" dirty="0"/>
              <a:t>W</a:t>
            </a:r>
            <a:r>
              <a:rPr lang="zh-CN" sz="2400" dirty="0"/>
              <a:t> </a:t>
            </a:r>
            <a:r>
              <a:rPr lang="zh-CN" sz="2400" dirty="0">
                <a:ea typeface="宋体" panose="02010600030101010101" pitchFamily="2" charset="-122"/>
              </a:rPr>
              <a:t>上升，</a:t>
            </a:r>
            <a:r>
              <a:rPr lang="zh-CN" sz="2400" dirty="0"/>
              <a:t> </a:t>
            </a:r>
            <a:r>
              <a:rPr lang="zh-CN" sz="2400" i="1" dirty="0"/>
              <a:t>L</a:t>
            </a:r>
            <a:r>
              <a:rPr lang="zh-CN" sz="2400" dirty="0"/>
              <a:t> </a:t>
            </a:r>
            <a:r>
              <a:rPr lang="zh-CN" sz="2400" dirty="0">
                <a:ea typeface="宋体" panose="02010600030101010101" pitchFamily="2" charset="-122"/>
              </a:rPr>
              <a:t>下降</a:t>
            </a:r>
            <a:endParaRPr lang="zh-CN" sz="2400" dirty="0"/>
          </a:p>
        </p:txBody>
      </p:sp>
      <p:grpSp>
        <p:nvGrpSpPr>
          <p:cNvPr id="9" name="Group 9"/>
          <p:cNvGrpSpPr/>
          <p:nvPr/>
        </p:nvGrpSpPr>
        <p:grpSpPr bwMode="auto">
          <a:xfrm>
            <a:off x="4538663" y="1682750"/>
            <a:ext cx="4044950" cy="4140200"/>
            <a:chOff x="0" y="0"/>
            <a:chExt cx="2548" cy="2608"/>
          </a:xfrm>
        </p:grpSpPr>
        <p:grpSp>
          <p:nvGrpSpPr>
            <p:cNvPr id="10" name="Group 10"/>
            <p:cNvGrpSpPr/>
            <p:nvPr/>
          </p:nvGrpSpPr>
          <p:grpSpPr bwMode="auto">
            <a:xfrm>
              <a:off x="153" y="269"/>
              <a:ext cx="2168" cy="2191"/>
              <a:chOff x="0" y="0"/>
              <a:chExt cx="2116" cy="2027"/>
            </a:xfrm>
          </p:grpSpPr>
          <p:sp>
            <p:nvSpPr>
              <p:cNvPr id="13" name="Line 31"/>
              <p:cNvSpPr>
                <a:spLocks noChangeShapeType="1"/>
              </p:cNvSpPr>
              <p:nvPr/>
            </p:nvSpPr>
            <p:spPr bwMode="auto">
              <a:xfrm>
                <a:off x="4" y="0"/>
                <a:ext cx="0" cy="2025"/>
              </a:xfrm>
              <a:prstGeom prst="line">
                <a:avLst/>
              </a:prstGeom>
              <a:noFill/>
              <a:ln w="12700">
                <a:solidFill>
                  <a:schemeClr val="tx1"/>
                </a:solidFill>
                <a:round/>
              </a:ln>
            </p:spPr>
            <p:txBody>
              <a:bodyPr/>
              <a:lstStyle/>
              <a:p>
                <a:endParaRPr lang="zh-CN" altLang="en-US"/>
              </a:p>
            </p:txBody>
          </p:sp>
          <p:sp>
            <p:nvSpPr>
              <p:cNvPr id="14" name="Line 32"/>
              <p:cNvSpPr>
                <a:spLocks noChangeShapeType="1"/>
              </p:cNvSpPr>
              <p:nvPr/>
            </p:nvSpPr>
            <p:spPr bwMode="auto">
              <a:xfrm>
                <a:off x="0" y="2027"/>
                <a:ext cx="2116" cy="0"/>
              </a:xfrm>
              <a:prstGeom prst="line">
                <a:avLst/>
              </a:prstGeom>
              <a:noFill/>
              <a:ln w="12700">
                <a:solidFill>
                  <a:schemeClr val="tx1"/>
                </a:solidFill>
                <a:round/>
              </a:ln>
            </p:spPr>
            <p:txBody>
              <a:bodyPr/>
              <a:lstStyle/>
              <a:p>
                <a:endParaRPr lang="zh-CN" altLang="en-US"/>
              </a:p>
            </p:txBody>
          </p:sp>
        </p:grpSp>
        <p:sp>
          <p:nvSpPr>
            <p:cNvPr id="11" name="Text Box 33"/>
            <p:cNvSpPr txBox="1">
              <a:spLocks noChangeArrowheads="1"/>
            </p:cNvSpPr>
            <p:nvPr/>
          </p:nvSpPr>
          <p:spPr bwMode="auto">
            <a:xfrm>
              <a:off x="0" y="0"/>
              <a:ext cx="267"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W</a:t>
              </a:r>
              <a:endParaRPr lang="en-US" altLang="zh-CN" sz="2400" b="1" i="1">
                <a:ea typeface="宋体" panose="02010600030101010101" pitchFamily="2" charset="-122"/>
              </a:endParaRPr>
            </a:p>
          </p:txBody>
        </p:sp>
        <p:sp>
          <p:nvSpPr>
            <p:cNvPr id="12" name="Text Box 34"/>
            <p:cNvSpPr txBox="1">
              <a:spLocks noChangeArrowheads="1"/>
            </p:cNvSpPr>
            <p:nvPr/>
          </p:nvSpPr>
          <p:spPr bwMode="auto">
            <a:xfrm>
              <a:off x="2258" y="2320"/>
              <a:ext cx="290"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L</a:t>
              </a:r>
              <a:endParaRPr lang="en-US" altLang="zh-CN" sz="2400" b="1" i="1">
                <a:ea typeface="宋体" panose="02010600030101010101" pitchFamily="2" charset="-122"/>
              </a:endParaRPr>
            </a:p>
          </p:txBody>
        </p:sp>
      </p:grpSp>
      <p:grpSp>
        <p:nvGrpSpPr>
          <p:cNvPr id="15" name="Group 15"/>
          <p:cNvGrpSpPr/>
          <p:nvPr/>
        </p:nvGrpSpPr>
        <p:grpSpPr bwMode="auto">
          <a:xfrm>
            <a:off x="5326063" y="2557463"/>
            <a:ext cx="2613025" cy="2727325"/>
            <a:chOff x="0" y="0"/>
            <a:chExt cx="1566" cy="1851"/>
          </a:xfrm>
        </p:grpSpPr>
        <p:sp>
          <p:nvSpPr>
            <p:cNvPr id="16" name="Line 36"/>
            <p:cNvSpPr>
              <a:spLocks noChangeShapeType="1"/>
            </p:cNvSpPr>
            <p:nvPr/>
          </p:nvSpPr>
          <p:spPr bwMode="auto">
            <a:xfrm>
              <a:off x="0" y="0"/>
              <a:ext cx="1263" cy="1587"/>
            </a:xfrm>
            <a:prstGeom prst="line">
              <a:avLst/>
            </a:prstGeom>
            <a:noFill/>
            <a:ln w="38100">
              <a:solidFill>
                <a:srgbClr val="003399"/>
              </a:solidFill>
              <a:round/>
            </a:ln>
          </p:spPr>
          <p:txBody>
            <a:bodyPr/>
            <a:lstStyle/>
            <a:p>
              <a:endParaRPr lang="zh-CN" altLang="en-US"/>
            </a:p>
          </p:txBody>
        </p:sp>
        <p:sp>
          <p:nvSpPr>
            <p:cNvPr id="17" name="Text Box 37"/>
            <p:cNvSpPr txBox="1">
              <a:spLocks noChangeArrowheads="1"/>
            </p:cNvSpPr>
            <p:nvPr/>
          </p:nvSpPr>
          <p:spPr bwMode="auto">
            <a:xfrm>
              <a:off x="1222" y="1540"/>
              <a:ext cx="344" cy="311"/>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D</a:t>
              </a:r>
              <a:r>
                <a:rPr lang="en-US" altLang="zh-CN" sz="2400" baseline="-25000">
                  <a:ea typeface="宋体" panose="02010600030101010101" pitchFamily="2" charset="-122"/>
                </a:rPr>
                <a:t>1</a:t>
              </a:r>
              <a:endParaRPr lang="en-US" altLang="zh-CN" sz="2400" baseline="-25000">
                <a:ea typeface="宋体" panose="02010600030101010101" pitchFamily="2" charset="-122"/>
              </a:endParaRPr>
            </a:p>
          </p:txBody>
        </p:sp>
      </p:grpSp>
      <p:grpSp>
        <p:nvGrpSpPr>
          <p:cNvPr id="18" name="Group 18"/>
          <p:cNvGrpSpPr/>
          <p:nvPr/>
        </p:nvGrpSpPr>
        <p:grpSpPr bwMode="auto">
          <a:xfrm>
            <a:off x="5557838" y="2128838"/>
            <a:ext cx="1933575" cy="2901950"/>
            <a:chOff x="0" y="0"/>
            <a:chExt cx="1218" cy="1828"/>
          </a:xfrm>
        </p:grpSpPr>
        <p:sp>
          <p:nvSpPr>
            <p:cNvPr id="19" name="Line 39"/>
            <p:cNvSpPr>
              <a:spLocks noChangeShapeType="1"/>
            </p:cNvSpPr>
            <p:nvPr/>
          </p:nvSpPr>
          <p:spPr bwMode="auto">
            <a:xfrm flipV="1">
              <a:off x="0" y="254"/>
              <a:ext cx="949" cy="1574"/>
            </a:xfrm>
            <a:prstGeom prst="line">
              <a:avLst/>
            </a:prstGeom>
            <a:noFill/>
            <a:ln w="38100">
              <a:solidFill>
                <a:srgbClr val="003399"/>
              </a:solidFill>
              <a:round/>
            </a:ln>
          </p:spPr>
          <p:txBody>
            <a:bodyPr/>
            <a:lstStyle/>
            <a:p>
              <a:endParaRPr lang="zh-CN" altLang="en-US"/>
            </a:p>
          </p:txBody>
        </p:sp>
        <p:sp>
          <p:nvSpPr>
            <p:cNvPr id="20" name="Text Box 40"/>
            <p:cNvSpPr txBox="1">
              <a:spLocks noChangeArrowheads="1"/>
            </p:cNvSpPr>
            <p:nvPr/>
          </p:nvSpPr>
          <p:spPr bwMode="auto">
            <a:xfrm>
              <a:off x="853" y="0"/>
              <a:ext cx="365" cy="288"/>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S</a:t>
              </a:r>
              <a:r>
                <a:rPr lang="en-US" altLang="zh-CN" sz="2400" baseline="-25000">
                  <a:ea typeface="宋体" panose="02010600030101010101" pitchFamily="2" charset="-122"/>
                </a:rPr>
                <a:t>1</a:t>
              </a:r>
              <a:endParaRPr lang="en-US" altLang="zh-CN" sz="2400" baseline="-25000">
                <a:ea typeface="宋体" panose="02010600030101010101" pitchFamily="2" charset="-122"/>
              </a:endParaRPr>
            </a:p>
          </p:txBody>
        </p:sp>
      </p:grpSp>
      <p:grpSp>
        <p:nvGrpSpPr>
          <p:cNvPr id="21" name="Group 21"/>
          <p:cNvGrpSpPr/>
          <p:nvPr/>
        </p:nvGrpSpPr>
        <p:grpSpPr bwMode="auto">
          <a:xfrm>
            <a:off x="4233863" y="3519488"/>
            <a:ext cx="2371725" cy="2493962"/>
            <a:chOff x="0" y="0"/>
            <a:chExt cx="1494" cy="1571"/>
          </a:xfrm>
        </p:grpSpPr>
        <p:grpSp>
          <p:nvGrpSpPr>
            <p:cNvPr id="22" name="Group 22"/>
            <p:cNvGrpSpPr/>
            <p:nvPr/>
          </p:nvGrpSpPr>
          <p:grpSpPr bwMode="auto">
            <a:xfrm>
              <a:off x="349" y="116"/>
              <a:ext cx="991" cy="1188"/>
              <a:chOff x="0" y="0"/>
              <a:chExt cx="826" cy="1117"/>
            </a:xfrm>
          </p:grpSpPr>
          <p:sp>
            <p:nvSpPr>
              <p:cNvPr id="26" name="Line 43"/>
              <p:cNvSpPr>
                <a:spLocks noChangeShapeType="1"/>
              </p:cNvSpPr>
              <p:nvPr/>
            </p:nvSpPr>
            <p:spPr bwMode="auto">
              <a:xfrm>
                <a:off x="0" y="2"/>
                <a:ext cx="823" cy="0"/>
              </a:xfrm>
              <a:prstGeom prst="line">
                <a:avLst/>
              </a:prstGeom>
              <a:noFill/>
              <a:ln w="9525">
                <a:solidFill>
                  <a:schemeClr val="tx1"/>
                </a:solidFill>
                <a:prstDash val="lgDash"/>
                <a:round/>
              </a:ln>
            </p:spPr>
            <p:txBody>
              <a:bodyPr/>
              <a:lstStyle/>
              <a:p>
                <a:endParaRPr lang="zh-CN" altLang="en-US"/>
              </a:p>
            </p:txBody>
          </p:sp>
          <p:sp>
            <p:nvSpPr>
              <p:cNvPr id="27" name="Line 44"/>
              <p:cNvSpPr>
                <a:spLocks noChangeShapeType="1"/>
              </p:cNvSpPr>
              <p:nvPr/>
            </p:nvSpPr>
            <p:spPr bwMode="auto">
              <a:xfrm>
                <a:off x="826" y="0"/>
                <a:ext cx="0" cy="1117"/>
              </a:xfrm>
              <a:prstGeom prst="line">
                <a:avLst/>
              </a:prstGeom>
              <a:noFill/>
              <a:ln w="9525">
                <a:solidFill>
                  <a:schemeClr val="tx1"/>
                </a:solidFill>
                <a:prstDash val="lgDash"/>
                <a:round/>
              </a:ln>
            </p:spPr>
            <p:txBody>
              <a:bodyPr/>
              <a:lstStyle/>
              <a:p>
                <a:endParaRPr lang="zh-CN" altLang="en-US"/>
              </a:p>
            </p:txBody>
          </p:sp>
        </p:grpSp>
        <p:sp>
          <p:nvSpPr>
            <p:cNvPr id="23" name="Text Box 45"/>
            <p:cNvSpPr txBox="1">
              <a:spLocks noChangeArrowheads="1"/>
            </p:cNvSpPr>
            <p:nvPr/>
          </p:nvSpPr>
          <p:spPr bwMode="auto">
            <a:xfrm>
              <a:off x="0" y="0"/>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W</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sp>
          <p:nvSpPr>
            <p:cNvPr id="24" name="Oval 46"/>
            <p:cNvSpPr>
              <a:spLocks noChangeAspect="1" noChangeArrowheads="1"/>
            </p:cNvSpPr>
            <p:nvPr/>
          </p:nvSpPr>
          <p:spPr bwMode="auto">
            <a:xfrm>
              <a:off x="1296" y="83"/>
              <a:ext cx="81" cy="8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5" name="Text Box 47"/>
            <p:cNvSpPr txBox="1">
              <a:spLocks noChangeArrowheads="1"/>
            </p:cNvSpPr>
            <p:nvPr/>
          </p:nvSpPr>
          <p:spPr bwMode="auto">
            <a:xfrm>
              <a:off x="1186" y="1341"/>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L</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grpSp>
      <p:grpSp>
        <p:nvGrpSpPr>
          <p:cNvPr id="28" name="Group 28"/>
          <p:cNvGrpSpPr/>
          <p:nvPr/>
        </p:nvGrpSpPr>
        <p:grpSpPr bwMode="auto">
          <a:xfrm>
            <a:off x="4921250" y="1854200"/>
            <a:ext cx="1933575" cy="2901950"/>
            <a:chOff x="0" y="0"/>
            <a:chExt cx="1218" cy="1828"/>
          </a:xfrm>
        </p:grpSpPr>
        <p:sp>
          <p:nvSpPr>
            <p:cNvPr id="29" name="Line 49"/>
            <p:cNvSpPr>
              <a:spLocks noChangeShapeType="1"/>
            </p:cNvSpPr>
            <p:nvPr/>
          </p:nvSpPr>
          <p:spPr bwMode="auto">
            <a:xfrm flipV="1">
              <a:off x="0" y="254"/>
              <a:ext cx="949" cy="1574"/>
            </a:xfrm>
            <a:prstGeom prst="line">
              <a:avLst/>
            </a:prstGeom>
            <a:noFill/>
            <a:ln w="38100">
              <a:solidFill>
                <a:srgbClr val="FF0000"/>
              </a:solidFill>
              <a:round/>
            </a:ln>
          </p:spPr>
          <p:txBody>
            <a:bodyPr/>
            <a:lstStyle/>
            <a:p>
              <a:endParaRPr lang="zh-CN" altLang="en-US"/>
            </a:p>
          </p:txBody>
        </p:sp>
        <p:sp>
          <p:nvSpPr>
            <p:cNvPr id="30" name="Text Box 50"/>
            <p:cNvSpPr txBox="1">
              <a:spLocks noChangeArrowheads="1"/>
            </p:cNvSpPr>
            <p:nvPr/>
          </p:nvSpPr>
          <p:spPr bwMode="auto">
            <a:xfrm>
              <a:off x="853" y="0"/>
              <a:ext cx="365" cy="288"/>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S</a:t>
              </a:r>
              <a:r>
                <a:rPr lang="en-US" altLang="zh-CN" sz="2400" baseline="-25000">
                  <a:ea typeface="宋体" panose="02010600030101010101" pitchFamily="2" charset="-122"/>
                </a:rPr>
                <a:t>2</a:t>
              </a:r>
              <a:endParaRPr lang="en-US" altLang="zh-CN" sz="2400" baseline="-25000">
                <a:ea typeface="宋体" panose="02010600030101010101" pitchFamily="2" charset="-122"/>
              </a:endParaRPr>
            </a:p>
          </p:txBody>
        </p:sp>
      </p:grpSp>
      <p:grpSp>
        <p:nvGrpSpPr>
          <p:cNvPr id="31" name="Group 31"/>
          <p:cNvGrpSpPr/>
          <p:nvPr/>
        </p:nvGrpSpPr>
        <p:grpSpPr bwMode="auto">
          <a:xfrm>
            <a:off x="4248150" y="2994025"/>
            <a:ext cx="1885950" cy="3036888"/>
            <a:chOff x="0" y="0"/>
            <a:chExt cx="1188" cy="1913"/>
          </a:xfrm>
        </p:grpSpPr>
        <p:grpSp>
          <p:nvGrpSpPr>
            <p:cNvPr id="32" name="Group 32"/>
            <p:cNvGrpSpPr/>
            <p:nvPr/>
          </p:nvGrpSpPr>
          <p:grpSpPr bwMode="auto">
            <a:xfrm>
              <a:off x="340" y="110"/>
              <a:ext cx="691" cy="1527"/>
              <a:chOff x="0" y="0"/>
              <a:chExt cx="826" cy="1117"/>
            </a:xfrm>
          </p:grpSpPr>
          <p:sp>
            <p:nvSpPr>
              <p:cNvPr id="36" name="Line 53"/>
              <p:cNvSpPr>
                <a:spLocks noChangeShapeType="1"/>
              </p:cNvSpPr>
              <p:nvPr/>
            </p:nvSpPr>
            <p:spPr bwMode="auto">
              <a:xfrm>
                <a:off x="0" y="2"/>
                <a:ext cx="823" cy="0"/>
              </a:xfrm>
              <a:prstGeom prst="line">
                <a:avLst/>
              </a:prstGeom>
              <a:noFill/>
              <a:ln w="9525">
                <a:solidFill>
                  <a:schemeClr val="tx1"/>
                </a:solidFill>
                <a:prstDash val="lgDash"/>
                <a:round/>
              </a:ln>
            </p:spPr>
            <p:txBody>
              <a:bodyPr/>
              <a:lstStyle/>
              <a:p>
                <a:endParaRPr lang="zh-CN" altLang="en-US"/>
              </a:p>
            </p:txBody>
          </p:sp>
          <p:sp>
            <p:nvSpPr>
              <p:cNvPr id="37" name="Line 54"/>
              <p:cNvSpPr>
                <a:spLocks noChangeShapeType="1"/>
              </p:cNvSpPr>
              <p:nvPr/>
            </p:nvSpPr>
            <p:spPr bwMode="auto">
              <a:xfrm>
                <a:off x="826" y="0"/>
                <a:ext cx="0" cy="1117"/>
              </a:xfrm>
              <a:prstGeom prst="line">
                <a:avLst/>
              </a:prstGeom>
              <a:noFill/>
              <a:ln w="9525">
                <a:solidFill>
                  <a:schemeClr val="tx1"/>
                </a:solidFill>
                <a:prstDash val="lgDash"/>
                <a:round/>
              </a:ln>
            </p:spPr>
            <p:txBody>
              <a:bodyPr/>
              <a:lstStyle/>
              <a:p>
                <a:endParaRPr lang="zh-CN" altLang="en-US"/>
              </a:p>
            </p:txBody>
          </p:sp>
        </p:grpSp>
        <p:sp>
          <p:nvSpPr>
            <p:cNvPr id="33" name="Text Box 55"/>
            <p:cNvSpPr txBox="1">
              <a:spLocks noChangeArrowheads="1"/>
            </p:cNvSpPr>
            <p:nvPr/>
          </p:nvSpPr>
          <p:spPr bwMode="auto">
            <a:xfrm>
              <a:off x="0" y="0"/>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W</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sp>
          <p:nvSpPr>
            <p:cNvPr id="34" name="Oval 56"/>
            <p:cNvSpPr>
              <a:spLocks noChangeAspect="1" noChangeArrowheads="1"/>
            </p:cNvSpPr>
            <p:nvPr/>
          </p:nvSpPr>
          <p:spPr bwMode="auto">
            <a:xfrm>
              <a:off x="987" y="77"/>
              <a:ext cx="81" cy="8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35" name="Text Box 57"/>
            <p:cNvSpPr txBox="1">
              <a:spLocks noChangeArrowheads="1"/>
            </p:cNvSpPr>
            <p:nvPr/>
          </p:nvSpPr>
          <p:spPr bwMode="auto">
            <a:xfrm>
              <a:off x="880" y="1683"/>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L</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grpSp>
      <p:sp>
        <p:nvSpPr>
          <p:cNvPr id="38" name="Line 59"/>
          <p:cNvSpPr>
            <a:spLocks noChangeShapeType="1"/>
          </p:cNvSpPr>
          <p:nvPr/>
        </p:nvSpPr>
        <p:spPr bwMode="auto">
          <a:xfrm flipH="1">
            <a:off x="6221413" y="2690813"/>
            <a:ext cx="638175" cy="0"/>
          </a:xfrm>
          <a:prstGeom prst="line">
            <a:avLst/>
          </a:prstGeom>
          <a:noFill/>
          <a:ln w="38100">
            <a:solidFill>
              <a:srgbClr val="A50021"/>
            </a:solidFill>
            <a:round/>
            <a:tailEnd type="triangle" w="lg" len="lg"/>
          </a:ln>
        </p:spPr>
        <p:txBody>
          <a:bodyPr/>
          <a:lstStyle/>
          <a:p>
            <a:endParaRPr lang="zh-CN" altLang="en-US"/>
          </a:p>
        </p:txBody>
      </p:sp>
      <p:sp>
        <p:nvSpPr>
          <p:cNvPr id="39" name="Line 60"/>
          <p:cNvSpPr>
            <a:spLocks noChangeShapeType="1"/>
          </p:cNvSpPr>
          <p:nvPr/>
        </p:nvSpPr>
        <p:spPr bwMode="auto">
          <a:xfrm flipH="1">
            <a:off x="5889625" y="5584825"/>
            <a:ext cx="466725" cy="0"/>
          </a:xfrm>
          <a:prstGeom prst="line">
            <a:avLst/>
          </a:prstGeom>
          <a:noFill/>
          <a:ln w="38100">
            <a:solidFill>
              <a:srgbClr val="A50021"/>
            </a:solidFill>
            <a:round/>
            <a:tailEnd type="triangle" w="lg" len="lg"/>
          </a:ln>
        </p:spPr>
        <p:txBody>
          <a:bodyPr/>
          <a:lstStyle/>
          <a:p>
            <a:endParaRPr lang="zh-CN" altLang="en-US"/>
          </a:p>
        </p:txBody>
      </p:sp>
      <p:sp>
        <p:nvSpPr>
          <p:cNvPr id="40" name="Line 61"/>
          <p:cNvSpPr>
            <a:spLocks noChangeShapeType="1"/>
          </p:cNvSpPr>
          <p:nvPr/>
        </p:nvSpPr>
        <p:spPr bwMode="auto">
          <a:xfrm rot="5400000" flipH="1">
            <a:off x="4530725" y="3436938"/>
            <a:ext cx="523875" cy="0"/>
          </a:xfrm>
          <a:prstGeom prst="line">
            <a:avLst/>
          </a:prstGeom>
          <a:noFill/>
          <a:ln w="38100">
            <a:solidFill>
              <a:srgbClr val="A50021"/>
            </a:solidFill>
            <a:round/>
            <a:tailEnd type="triangle" w="lg" len="lg"/>
          </a:ln>
        </p:spPr>
        <p:txBody>
          <a:bodyPr/>
          <a:lstStyle/>
          <a:p>
            <a:endParaRPr lang="zh-CN" altLang="en-US"/>
          </a:p>
        </p:txBody>
      </p:sp>
      <p:sp>
        <p:nvSpPr>
          <p:cNvPr id="41" name="Text Box 62"/>
          <p:cNvSpPr txBox="1">
            <a:spLocks noChangeArrowheads="1"/>
          </p:cNvSpPr>
          <p:nvPr/>
        </p:nvSpPr>
        <p:spPr bwMode="auto">
          <a:xfrm>
            <a:off x="5220072" y="1412776"/>
            <a:ext cx="2274887" cy="457200"/>
          </a:xfrm>
          <a:prstGeom prst="rect">
            <a:avLst/>
          </a:prstGeom>
          <a:solidFill>
            <a:schemeClr val="bg1"/>
          </a:solidFill>
          <a:ln w="9525">
            <a:noFill/>
            <a:miter lim="800000"/>
          </a:ln>
          <a:effectLst>
            <a:outerShdw dist="71842" dir="2700000" algn="ctr" rotWithShape="0">
              <a:schemeClr val="bg2"/>
            </a:outerShdw>
          </a:effectLst>
        </p:spPr>
        <p:txBody>
          <a:bodyPr>
            <a:spAutoFit/>
          </a:bodyPr>
          <a:lstStyle/>
          <a:p>
            <a:pPr algn="ctr">
              <a:spcBef>
                <a:spcPct val="50000"/>
              </a:spcBef>
            </a:pPr>
            <a:r>
              <a:rPr lang="zh-CN" sz="2400" dirty="0">
                <a:ea typeface="宋体" panose="02010600030101010101" pitchFamily="2" charset="-122"/>
              </a:rPr>
              <a:t>汽车工人市场</a:t>
            </a:r>
            <a:endParaRPr lang="zh-CN" sz="2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right)">
                                      <p:cBhvr>
                                        <p:cTn id="10" dur="500"/>
                                        <p:tgtEl>
                                          <p:spTgt spid="38"/>
                                        </p:tgtEl>
                                      </p:cBhvr>
                                    </p:animEffect>
                                  </p:childTnLst>
                                </p:cTn>
                              </p:par>
                            </p:childTnLst>
                          </p:cTn>
                        </p:par>
                        <p:par>
                          <p:cTn id="11" fill="hold">
                            <p:stCondLst>
                              <p:cond delay="500"/>
                            </p:stCondLst>
                            <p:childTnLst>
                              <p:par>
                                <p:cTn id="12" presetID="18" presetClass="entr" presetSubtype="12"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strips(downLeft)">
                                      <p:cBhvr>
                                        <p:cTn id="14" dur="500"/>
                                        <p:tgtEl>
                                          <p:spTgt spid="2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down)">
                                      <p:cBhvr>
                                        <p:cTn id="17" dur="500"/>
                                        <p:tgtEl>
                                          <p:spTgt spid="40"/>
                                        </p:tgtEl>
                                      </p:cBhvr>
                                    </p:animEffect>
                                  </p:childTnLst>
                                </p:cTn>
                              </p:par>
                            </p:childTnLst>
                          </p:cTn>
                        </p:par>
                        <p:par>
                          <p:cTn id="18" fill="hold">
                            <p:stCondLst>
                              <p:cond delay="1000"/>
                            </p:stCondLst>
                            <p:childTnLst>
                              <p:par>
                                <p:cTn id="19" presetID="18" presetClass="entr" presetSubtype="6"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strips(downRight)">
                                      <p:cBhvr>
                                        <p:cTn id="21" dur="500"/>
                                        <p:tgtEl>
                                          <p:spTgt spid="31"/>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right)">
                                      <p:cBhvr>
                                        <p:cTn id="2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5" autoUpdateAnimBg="0" build="p"/>
      <p:bldP spid="38" grpId="0" animBg="1"/>
      <p:bldP spid="39" grpId="0" animBg="1"/>
      <p:bldP spid="4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587375" y="352425"/>
            <a:ext cx="8208963" cy="954088"/>
          </a:xfrm>
          <a:prstGeom prst="rect">
            <a:avLst/>
          </a:prstGeom>
        </p:spPr>
        <p:txBody>
          <a:bodyPr tIns="0" bIns="0" anchor="t"/>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r>
              <a:rPr kumimoji="0" lang="zh-CN" sz="28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2</a:t>
            </a: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r>
              <a:rPr kumimoji="0" 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br>
              <a:rPr kumimoji="0" 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br>
            <a:r>
              <a:rPr kumimoji="0" lang="zh-CN" sz="32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参考答案：</a:t>
            </a:r>
            <a:r>
              <a:rPr kumimoji="0" lang="zh-CN" sz="32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mj-ea"/>
                <a:cs typeface="Arial" panose="020B0604020202020204" pitchFamily="34" charset="0"/>
              </a:rPr>
              <a:t> B</a:t>
            </a:r>
            <a:endParaRPr kumimoji="0" lang="zh-CN" sz="32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mj-lt"/>
              <a:ea typeface="+mj-ea"/>
              <a:cs typeface="Arial" panose="020B0604020202020204" pitchFamily="34" charset="0"/>
            </a:endParaRPr>
          </a:p>
        </p:txBody>
      </p:sp>
      <p:grpSp>
        <p:nvGrpSpPr>
          <p:cNvPr id="4" name="Group 4"/>
          <p:cNvGrpSpPr/>
          <p:nvPr/>
        </p:nvGrpSpPr>
        <p:grpSpPr bwMode="auto">
          <a:xfrm>
            <a:off x="593725" y="290513"/>
            <a:ext cx="8210550" cy="1049337"/>
            <a:chOff x="0" y="0"/>
            <a:chExt cx="5000" cy="661"/>
          </a:xfrm>
        </p:grpSpPr>
        <p:sp>
          <p:nvSpPr>
            <p:cNvPr id="5" name="Line 9"/>
            <p:cNvSpPr>
              <a:spLocks noChangeShapeType="1"/>
            </p:cNvSpPr>
            <p:nvPr/>
          </p:nvSpPr>
          <p:spPr bwMode="auto">
            <a:xfrm>
              <a:off x="2" y="661"/>
              <a:ext cx="4998" cy="0"/>
            </a:xfrm>
            <a:prstGeom prst="line">
              <a:avLst/>
            </a:prstGeom>
            <a:noFill/>
            <a:ln w="12700">
              <a:solidFill>
                <a:srgbClr val="C0C0C0"/>
              </a:solidFill>
              <a:round/>
            </a:ln>
          </p:spPr>
          <p:txBody>
            <a:bodyPr/>
            <a:lstStyle/>
            <a:p>
              <a:endParaRPr lang="zh-CN" altLang="en-US"/>
            </a:p>
          </p:txBody>
        </p:sp>
        <p:sp>
          <p:nvSpPr>
            <p:cNvPr id="6" name="Line 10"/>
            <p:cNvSpPr>
              <a:spLocks noChangeShapeType="1"/>
            </p:cNvSpPr>
            <p:nvPr/>
          </p:nvSpPr>
          <p:spPr bwMode="auto">
            <a:xfrm>
              <a:off x="0" y="0"/>
              <a:ext cx="4998" cy="0"/>
            </a:xfrm>
            <a:prstGeom prst="line">
              <a:avLst/>
            </a:prstGeom>
            <a:noFill/>
            <a:ln w="12700">
              <a:solidFill>
                <a:srgbClr val="C0C0C0"/>
              </a:solidFill>
              <a:round/>
            </a:ln>
          </p:spPr>
          <p:txBody>
            <a:bodyPr/>
            <a:lstStyle/>
            <a:p>
              <a:endParaRPr lang="zh-CN" altLang="en-US"/>
            </a:p>
          </p:txBody>
        </p:sp>
      </p:grpSp>
      <p:sp>
        <p:nvSpPr>
          <p:cNvPr id="8" name="Rectangle 6"/>
          <p:cNvSpPr>
            <a:spLocks noChangeArrowheads="1"/>
          </p:cNvSpPr>
          <p:nvPr/>
        </p:nvSpPr>
        <p:spPr bwMode="auto">
          <a:xfrm>
            <a:off x="395536" y="1916832"/>
            <a:ext cx="3456384" cy="4358556"/>
          </a:xfrm>
          <a:prstGeom prst="rect">
            <a:avLst/>
          </a:prstGeom>
          <a:noFill/>
          <a:ln w="9525">
            <a:noFill/>
            <a:miter lim="800000"/>
          </a:ln>
          <a:effectLst/>
        </p:spPr>
        <p:txBody>
          <a:bodyPr/>
          <a:lstStyle/>
          <a:p>
            <a:pPr>
              <a:lnSpc>
                <a:spcPct val="105000"/>
              </a:lnSpc>
              <a:spcBef>
                <a:spcPct val="45000"/>
              </a:spcBef>
              <a:buClr>
                <a:srgbClr val="669900"/>
              </a:buClr>
              <a:buSzPct val="120000"/>
              <a:buFont typeface="Wingdings" panose="05000000000000000000" pitchFamily="2" charset="2"/>
              <a:buNone/>
            </a:pPr>
            <a:r>
              <a:rPr lang="zh-CN" sz="2400" dirty="0">
                <a:ea typeface="宋体" panose="02010600030101010101" pitchFamily="2" charset="-122"/>
              </a:rPr>
              <a:t>对美国生产的汽车的需求减少使价格</a:t>
            </a:r>
            <a:r>
              <a:rPr lang="zh-CN" sz="2400" dirty="0"/>
              <a:t> </a:t>
            </a:r>
            <a:r>
              <a:rPr lang="zh-CN" sz="2400" i="1" dirty="0"/>
              <a:t>P</a:t>
            </a:r>
            <a:r>
              <a:rPr lang="zh-CN" sz="2400" i="1" dirty="0">
                <a:ea typeface="宋体" panose="02010600030101010101" pitchFamily="2" charset="-122"/>
              </a:rPr>
              <a:t>下降</a:t>
            </a:r>
            <a:endParaRPr lang="zh-CN" sz="2400" dirty="0"/>
          </a:p>
          <a:p>
            <a:pPr>
              <a:lnSpc>
                <a:spcPct val="105000"/>
              </a:lnSpc>
              <a:spcBef>
                <a:spcPct val="45000"/>
              </a:spcBef>
              <a:buClr>
                <a:srgbClr val="669900"/>
              </a:buClr>
              <a:buSzPct val="120000"/>
              <a:buFont typeface="Wingdings" panose="05000000000000000000" pitchFamily="2" charset="2"/>
              <a:buNone/>
            </a:pPr>
            <a:r>
              <a:rPr lang="zh-CN" sz="2400" dirty="0">
                <a:ea typeface="宋体" panose="02010600030101010101" pitchFamily="2" charset="-122"/>
              </a:rPr>
              <a:t>在每一个</a:t>
            </a:r>
            <a:r>
              <a:rPr lang="zh-CN" sz="2400" dirty="0"/>
              <a:t> </a:t>
            </a:r>
            <a:r>
              <a:rPr lang="zh-CN" sz="2400" i="1" dirty="0"/>
              <a:t>L</a:t>
            </a:r>
            <a:r>
              <a:rPr lang="zh-CN" sz="2400" dirty="0"/>
              <a:t>, </a:t>
            </a:r>
            <a:r>
              <a:rPr lang="zh-CN" sz="2400" i="1" dirty="0" smtClean="0"/>
              <a:t>VMPL</a:t>
            </a:r>
            <a:r>
              <a:rPr lang="zh-CN" sz="2400" dirty="0" smtClean="0"/>
              <a:t> </a:t>
            </a:r>
            <a:r>
              <a:rPr lang="zh-CN" sz="2400" dirty="0">
                <a:ea typeface="宋体" panose="02010600030101010101" pitchFamily="2" charset="-122"/>
              </a:rPr>
              <a:t>下降</a:t>
            </a:r>
            <a:endParaRPr lang="zh-CN" sz="2400" dirty="0"/>
          </a:p>
          <a:p>
            <a:pPr>
              <a:lnSpc>
                <a:spcPct val="105000"/>
              </a:lnSpc>
              <a:spcBef>
                <a:spcPct val="45000"/>
              </a:spcBef>
              <a:buClr>
                <a:srgbClr val="669900"/>
              </a:buClr>
              <a:buSzPct val="120000"/>
              <a:buFont typeface="Wingdings" panose="05000000000000000000" pitchFamily="2" charset="2"/>
              <a:buNone/>
            </a:pPr>
            <a:r>
              <a:rPr lang="zh-CN" sz="2400" dirty="0">
                <a:ea typeface="宋体" panose="02010600030101010101" pitchFamily="2" charset="-122"/>
              </a:rPr>
              <a:t>劳动需求曲线向下移动</a:t>
            </a:r>
            <a:endParaRPr lang="zh-CN" sz="2400" dirty="0"/>
          </a:p>
          <a:p>
            <a:pPr>
              <a:lnSpc>
                <a:spcPct val="105000"/>
              </a:lnSpc>
              <a:spcBef>
                <a:spcPct val="45000"/>
              </a:spcBef>
              <a:buClr>
                <a:srgbClr val="669900"/>
              </a:buClr>
              <a:buSzPct val="120000"/>
              <a:buFont typeface="Wingdings" panose="05000000000000000000" pitchFamily="2" charset="2"/>
              <a:buNone/>
            </a:pPr>
            <a:r>
              <a:rPr lang="zh-CN" sz="2400" i="1" dirty="0"/>
              <a:t>W</a:t>
            </a:r>
            <a:r>
              <a:rPr lang="zh-CN" sz="2400" dirty="0"/>
              <a:t> </a:t>
            </a:r>
            <a:r>
              <a:rPr lang="zh-CN" sz="2400" dirty="0">
                <a:ea typeface="宋体" panose="02010600030101010101" pitchFamily="2" charset="-122"/>
              </a:rPr>
              <a:t>和</a:t>
            </a:r>
            <a:r>
              <a:rPr lang="zh-CN" sz="2400" dirty="0"/>
              <a:t> </a:t>
            </a:r>
            <a:r>
              <a:rPr lang="zh-CN" sz="2400" i="1" dirty="0"/>
              <a:t>L</a:t>
            </a:r>
            <a:r>
              <a:rPr lang="zh-CN" sz="2400" dirty="0"/>
              <a:t> </a:t>
            </a:r>
            <a:r>
              <a:rPr lang="zh-CN" sz="2400" dirty="0">
                <a:ea typeface="宋体" panose="02010600030101010101" pitchFamily="2" charset="-122"/>
              </a:rPr>
              <a:t>都减少</a:t>
            </a:r>
            <a:endParaRPr lang="zh-CN" sz="2400" dirty="0"/>
          </a:p>
        </p:txBody>
      </p:sp>
      <p:grpSp>
        <p:nvGrpSpPr>
          <p:cNvPr id="9" name="Group 9"/>
          <p:cNvGrpSpPr/>
          <p:nvPr/>
        </p:nvGrpSpPr>
        <p:grpSpPr bwMode="auto">
          <a:xfrm>
            <a:off x="4538663" y="1682750"/>
            <a:ext cx="4044950" cy="4140200"/>
            <a:chOff x="0" y="0"/>
            <a:chExt cx="2548" cy="2608"/>
          </a:xfrm>
        </p:grpSpPr>
        <p:grpSp>
          <p:nvGrpSpPr>
            <p:cNvPr id="10" name="Group 10"/>
            <p:cNvGrpSpPr/>
            <p:nvPr/>
          </p:nvGrpSpPr>
          <p:grpSpPr bwMode="auto">
            <a:xfrm>
              <a:off x="153" y="269"/>
              <a:ext cx="2168" cy="2191"/>
              <a:chOff x="0" y="0"/>
              <a:chExt cx="2116" cy="2027"/>
            </a:xfrm>
          </p:grpSpPr>
          <p:sp>
            <p:nvSpPr>
              <p:cNvPr id="13" name="Line 10"/>
              <p:cNvSpPr>
                <a:spLocks noChangeShapeType="1"/>
              </p:cNvSpPr>
              <p:nvPr/>
            </p:nvSpPr>
            <p:spPr bwMode="auto">
              <a:xfrm>
                <a:off x="4" y="0"/>
                <a:ext cx="0" cy="2025"/>
              </a:xfrm>
              <a:prstGeom prst="line">
                <a:avLst/>
              </a:prstGeom>
              <a:noFill/>
              <a:ln w="12700">
                <a:solidFill>
                  <a:schemeClr val="tx1"/>
                </a:solidFill>
                <a:round/>
              </a:ln>
            </p:spPr>
            <p:txBody>
              <a:bodyPr/>
              <a:lstStyle/>
              <a:p>
                <a:endParaRPr lang="zh-CN" altLang="en-US"/>
              </a:p>
            </p:txBody>
          </p:sp>
          <p:sp>
            <p:nvSpPr>
              <p:cNvPr id="14" name="Line 11"/>
              <p:cNvSpPr>
                <a:spLocks noChangeShapeType="1"/>
              </p:cNvSpPr>
              <p:nvPr/>
            </p:nvSpPr>
            <p:spPr bwMode="auto">
              <a:xfrm>
                <a:off x="0" y="2027"/>
                <a:ext cx="2116" cy="0"/>
              </a:xfrm>
              <a:prstGeom prst="line">
                <a:avLst/>
              </a:prstGeom>
              <a:noFill/>
              <a:ln w="12700">
                <a:solidFill>
                  <a:schemeClr val="tx1"/>
                </a:solidFill>
                <a:round/>
              </a:ln>
            </p:spPr>
            <p:txBody>
              <a:bodyPr/>
              <a:lstStyle/>
              <a:p>
                <a:endParaRPr lang="zh-CN" altLang="en-US"/>
              </a:p>
            </p:txBody>
          </p:sp>
        </p:grpSp>
        <p:sp>
          <p:nvSpPr>
            <p:cNvPr id="11" name="Text Box 12"/>
            <p:cNvSpPr txBox="1">
              <a:spLocks noChangeArrowheads="1"/>
            </p:cNvSpPr>
            <p:nvPr/>
          </p:nvSpPr>
          <p:spPr bwMode="auto">
            <a:xfrm>
              <a:off x="0" y="0"/>
              <a:ext cx="267"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W</a:t>
              </a:r>
              <a:endParaRPr lang="en-US" altLang="zh-CN" sz="2400" b="1" i="1">
                <a:ea typeface="宋体" panose="02010600030101010101" pitchFamily="2" charset="-122"/>
              </a:endParaRPr>
            </a:p>
          </p:txBody>
        </p:sp>
        <p:sp>
          <p:nvSpPr>
            <p:cNvPr id="12" name="Text Box 13"/>
            <p:cNvSpPr txBox="1">
              <a:spLocks noChangeArrowheads="1"/>
            </p:cNvSpPr>
            <p:nvPr/>
          </p:nvSpPr>
          <p:spPr bwMode="auto">
            <a:xfrm>
              <a:off x="2258" y="2320"/>
              <a:ext cx="290"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L</a:t>
              </a:r>
              <a:endParaRPr lang="en-US" altLang="zh-CN" sz="2400" b="1" i="1">
                <a:ea typeface="宋体" panose="02010600030101010101" pitchFamily="2" charset="-122"/>
              </a:endParaRPr>
            </a:p>
          </p:txBody>
        </p:sp>
      </p:grpSp>
      <p:grpSp>
        <p:nvGrpSpPr>
          <p:cNvPr id="15" name="Group 15"/>
          <p:cNvGrpSpPr/>
          <p:nvPr/>
        </p:nvGrpSpPr>
        <p:grpSpPr bwMode="auto">
          <a:xfrm>
            <a:off x="5326063" y="2557463"/>
            <a:ext cx="2613025" cy="2727325"/>
            <a:chOff x="0" y="0"/>
            <a:chExt cx="1566" cy="1851"/>
          </a:xfrm>
        </p:grpSpPr>
        <p:sp>
          <p:nvSpPr>
            <p:cNvPr id="16" name="Line 15"/>
            <p:cNvSpPr>
              <a:spLocks noChangeShapeType="1"/>
            </p:cNvSpPr>
            <p:nvPr/>
          </p:nvSpPr>
          <p:spPr bwMode="auto">
            <a:xfrm>
              <a:off x="0" y="0"/>
              <a:ext cx="1263" cy="1587"/>
            </a:xfrm>
            <a:prstGeom prst="line">
              <a:avLst/>
            </a:prstGeom>
            <a:noFill/>
            <a:ln w="38100">
              <a:solidFill>
                <a:srgbClr val="003399"/>
              </a:solidFill>
              <a:round/>
            </a:ln>
          </p:spPr>
          <p:txBody>
            <a:bodyPr/>
            <a:lstStyle/>
            <a:p>
              <a:endParaRPr lang="zh-CN" altLang="en-US"/>
            </a:p>
          </p:txBody>
        </p:sp>
        <p:sp>
          <p:nvSpPr>
            <p:cNvPr id="17" name="Text Box 16"/>
            <p:cNvSpPr txBox="1">
              <a:spLocks noChangeArrowheads="1"/>
            </p:cNvSpPr>
            <p:nvPr/>
          </p:nvSpPr>
          <p:spPr bwMode="auto">
            <a:xfrm>
              <a:off x="1222" y="1540"/>
              <a:ext cx="344" cy="311"/>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D</a:t>
              </a:r>
              <a:r>
                <a:rPr lang="en-US" altLang="zh-CN" sz="2400" baseline="-25000">
                  <a:ea typeface="宋体" panose="02010600030101010101" pitchFamily="2" charset="-122"/>
                </a:rPr>
                <a:t>1</a:t>
              </a:r>
              <a:endParaRPr lang="en-US" altLang="zh-CN" sz="2400" baseline="-25000">
                <a:ea typeface="宋体" panose="02010600030101010101" pitchFamily="2" charset="-122"/>
              </a:endParaRPr>
            </a:p>
          </p:txBody>
        </p:sp>
      </p:grpSp>
      <p:grpSp>
        <p:nvGrpSpPr>
          <p:cNvPr id="18" name="Group 18"/>
          <p:cNvGrpSpPr/>
          <p:nvPr/>
        </p:nvGrpSpPr>
        <p:grpSpPr bwMode="auto">
          <a:xfrm>
            <a:off x="5557838" y="2128838"/>
            <a:ext cx="1933575" cy="2901950"/>
            <a:chOff x="0" y="0"/>
            <a:chExt cx="1218" cy="1828"/>
          </a:xfrm>
        </p:grpSpPr>
        <p:sp>
          <p:nvSpPr>
            <p:cNvPr id="19" name="Line 18"/>
            <p:cNvSpPr>
              <a:spLocks noChangeShapeType="1"/>
            </p:cNvSpPr>
            <p:nvPr/>
          </p:nvSpPr>
          <p:spPr bwMode="auto">
            <a:xfrm flipV="1">
              <a:off x="0" y="254"/>
              <a:ext cx="949" cy="1574"/>
            </a:xfrm>
            <a:prstGeom prst="line">
              <a:avLst/>
            </a:prstGeom>
            <a:noFill/>
            <a:ln w="38100">
              <a:solidFill>
                <a:srgbClr val="003399"/>
              </a:solidFill>
              <a:round/>
            </a:ln>
          </p:spPr>
          <p:txBody>
            <a:bodyPr/>
            <a:lstStyle/>
            <a:p>
              <a:endParaRPr lang="zh-CN" altLang="en-US"/>
            </a:p>
          </p:txBody>
        </p:sp>
        <p:sp>
          <p:nvSpPr>
            <p:cNvPr id="20" name="Text Box 19"/>
            <p:cNvSpPr txBox="1">
              <a:spLocks noChangeArrowheads="1"/>
            </p:cNvSpPr>
            <p:nvPr/>
          </p:nvSpPr>
          <p:spPr bwMode="auto">
            <a:xfrm>
              <a:off x="853" y="0"/>
              <a:ext cx="365" cy="288"/>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S</a:t>
              </a:r>
              <a:r>
                <a:rPr lang="en-US" altLang="zh-CN" sz="2400" baseline="-25000">
                  <a:ea typeface="宋体" panose="02010600030101010101" pitchFamily="2" charset="-122"/>
                </a:rPr>
                <a:t>1</a:t>
              </a:r>
              <a:endParaRPr lang="en-US" altLang="zh-CN" sz="2400" baseline="-25000">
                <a:ea typeface="宋体" panose="02010600030101010101" pitchFamily="2" charset="-122"/>
              </a:endParaRPr>
            </a:p>
          </p:txBody>
        </p:sp>
      </p:grpSp>
      <p:grpSp>
        <p:nvGrpSpPr>
          <p:cNvPr id="21" name="Group 21"/>
          <p:cNvGrpSpPr/>
          <p:nvPr/>
        </p:nvGrpSpPr>
        <p:grpSpPr bwMode="auto">
          <a:xfrm>
            <a:off x="4233863" y="3519488"/>
            <a:ext cx="2371725" cy="2493962"/>
            <a:chOff x="0" y="0"/>
            <a:chExt cx="1494" cy="1571"/>
          </a:xfrm>
        </p:grpSpPr>
        <p:grpSp>
          <p:nvGrpSpPr>
            <p:cNvPr id="22" name="Group 22"/>
            <p:cNvGrpSpPr/>
            <p:nvPr/>
          </p:nvGrpSpPr>
          <p:grpSpPr bwMode="auto">
            <a:xfrm>
              <a:off x="349" y="116"/>
              <a:ext cx="991" cy="1188"/>
              <a:chOff x="0" y="0"/>
              <a:chExt cx="826" cy="1117"/>
            </a:xfrm>
          </p:grpSpPr>
          <p:sp>
            <p:nvSpPr>
              <p:cNvPr id="26" name="Line 22"/>
              <p:cNvSpPr>
                <a:spLocks noChangeShapeType="1"/>
              </p:cNvSpPr>
              <p:nvPr/>
            </p:nvSpPr>
            <p:spPr bwMode="auto">
              <a:xfrm>
                <a:off x="0" y="2"/>
                <a:ext cx="823" cy="0"/>
              </a:xfrm>
              <a:prstGeom prst="line">
                <a:avLst/>
              </a:prstGeom>
              <a:noFill/>
              <a:ln w="9525">
                <a:solidFill>
                  <a:schemeClr val="tx1"/>
                </a:solidFill>
                <a:prstDash val="lgDash"/>
                <a:round/>
              </a:ln>
            </p:spPr>
            <p:txBody>
              <a:bodyPr/>
              <a:lstStyle/>
              <a:p>
                <a:endParaRPr lang="zh-CN" altLang="en-US"/>
              </a:p>
            </p:txBody>
          </p:sp>
          <p:sp>
            <p:nvSpPr>
              <p:cNvPr id="27" name="Line 23"/>
              <p:cNvSpPr>
                <a:spLocks noChangeShapeType="1"/>
              </p:cNvSpPr>
              <p:nvPr/>
            </p:nvSpPr>
            <p:spPr bwMode="auto">
              <a:xfrm>
                <a:off x="826" y="0"/>
                <a:ext cx="0" cy="1117"/>
              </a:xfrm>
              <a:prstGeom prst="line">
                <a:avLst/>
              </a:prstGeom>
              <a:noFill/>
              <a:ln w="9525">
                <a:solidFill>
                  <a:schemeClr val="tx1"/>
                </a:solidFill>
                <a:prstDash val="lgDash"/>
                <a:round/>
              </a:ln>
            </p:spPr>
            <p:txBody>
              <a:bodyPr/>
              <a:lstStyle/>
              <a:p>
                <a:endParaRPr lang="zh-CN" altLang="en-US"/>
              </a:p>
            </p:txBody>
          </p:sp>
        </p:grpSp>
        <p:sp>
          <p:nvSpPr>
            <p:cNvPr id="23" name="Text Box 24"/>
            <p:cNvSpPr txBox="1">
              <a:spLocks noChangeArrowheads="1"/>
            </p:cNvSpPr>
            <p:nvPr/>
          </p:nvSpPr>
          <p:spPr bwMode="auto">
            <a:xfrm>
              <a:off x="0" y="0"/>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W</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sp>
          <p:nvSpPr>
            <p:cNvPr id="24" name="Oval 25"/>
            <p:cNvSpPr>
              <a:spLocks noChangeAspect="1" noChangeArrowheads="1"/>
            </p:cNvSpPr>
            <p:nvPr/>
          </p:nvSpPr>
          <p:spPr bwMode="auto">
            <a:xfrm>
              <a:off x="1296" y="83"/>
              <a:ext cx="81" cy="8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5" name="Text Box 26"/>
            <p:cNvSpPr txBox="1">
              <a:spLocks noChangeArrowheads="1"/>
            </p:cNvSpPr>
            <p:nvPr/>
          </p:nvSpPr>
          <p:spPr bwMode="auto">
            <a:xfrm>
              <a:off x="1186" y="1341"/>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L</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grpSp>
      <p:grpSp>
        <p:nvGrpSpPr>
          <p:cNvPr id="28" name="Group 28"/>
          <p:cNvGrpSpPr/>
          <p:nvPr/>
        </p:nvGrpSpPr>
        <p:grpSpPr bwMode="auto">
          <a:xfrm>
            <a:off x="4916488" y="2990850"/>
            <a:ext cx="2463800" cy="2584450"/>
            <a:chOff x="0" y="0"/>
            <a:chExt cx="1566" cy="1871"/>
          </a:xfrm>
        </p:grpSpPr>
        <p:sp>
          <p:nvSpPr>
            <p:cNvPr id="29" name="Line 28"/>
            <p:cNvSpPr>
              <a:spLocks noChangeShapeType="1"/>
            </p:cNvSpPr>
            <p:nvPr/>
          </p:nvSpPr>
          <p:spPr bwMode="auto">
            <a:xfrm>
              <a:off x="0" y="0"/>
              <a:ext cx="1263" cy="1587"/>
            </a:xfrm>
            <a:prstGeom prst="line">
              <a:avLst/>
            </a:prstGeom>
            <a:noFill/>
            <a:ln w="38100">
              <a:solidFill>
                <a:srgbClr val="FF0000"/>
              </a:solidFill>
              <a:round/>
            </a:ln>
          </p:spPr>
          <p:txBody>
            <a:bodyPr/>
            <a:lstStyle/>
            <a:p>
              <a:endParaRPr lang="zh-CN" altLang="en-US"/>
            </a:p>
          </p:txBody>
        </p:sp>
        <p:sp>
          <p:nvSpPr>
            <p:cNvPr id="30" name="Text Box 29"/>
            <p:cNvSpPr txBox="1">
              <a:spLocks noChangeArrowheads="1"/>
            </p:cNvSpPr>
            <p:nvPr/>
          </p:nvSpPr>
          <p:spPr bwMode="auto">
            <a:xfrm>
              <a:off x="1222" y="1540"/>
              <a:ext cx="344" cy="331"/>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D</a:t>
              </a:r>
              <a:r>
                <a:rPr lang="en-US" altLang="zh-CN" sz="2400" baseline="-25000">
                  <a:ea typeface="宋体" panose="02010600030101010101" pitchFamily="2" charset="-122"/>
                </a:rPr>
                <a:t>2</a:t>
              </a:r>
              <a:endParaRPr lang="en-US" altLang="zh-CN" sz="2400" baseline="-25000">
                <a:ea typeface="宋体" panose="02010600030101010101" pitchFamily="2" charset="-122"/>
              </a:endParaRPr>
            </a:p>
          </p:txBody>
        </p:sp>
      </p:grpSp>
      <p:sp>
        <p:nvSpPr>
          <p:cNvPr id="31" name="Line 30"/>
          <p:cNvSpPr>
            <a:spLocks noChangeShapeType="1"/>
          </p:cNvSpPr>
          <p:nvPr/>
        </p:nvSpPr>
        <p:spPr bwMode="auto">
          <a:xfrm rot="16200000" flipH="1">
            <a:off x="6348412" y="4476751"/>
            <a:ext cx="638175" cy="0"/>
          </a:xfrm>
          <a:prstGeom prst="line">
            <a:avLst/>
          </a:prstGeom>
          <a:noFill/>
          <a:ln w="38100">
            <a:solidFill>
              <a:srgbClr val="A50021"/>
            </a:solidFill>
            <a:round/>
            <a:tailEnd type="triangle" w="lg" len="lg"/>
          </a:ln>
        </p:spPr>
        <p:txBody>
          <a:bodyPr/>
          <a:lstStyle/>
          <a:p>
            <a:endParaRPr lang="zh-CN" altLang="en-US"/>
          </a:p>
        </p:txBody>
      </p:sp>
      <p:grpSp>
        <p:nvGrpSpPr>
          <p:cNvPr id="32" name="Group 32"/>
          <p:cNvGrpSpPr/>
          <p:nvPr/>
        </p:nvGrpSpPr>
        <p:grpSpPr bwMode="auto">
          <a:xfrm>
            <a:off x="4227513" y="4057650"/>
            <a:ext cx="2057400" cy="1965325"/>
            <a:chOff x="0" y="0"/>
            <a:chExt cx="1296" cy="1238"/>
          </a:xfrm>
        </p:grpSpPr>
        <p:grpSp>
          <p:nvGrpSpPr>
            <p:cNvPr id="33" name="Group 33"/>
            <p:cNvGrpSpPr/>
            <p:nvPr/>
          </p:nvGrpSpPr>
          <p:grpSpPr bwMode="auto">
            <a:xfrm>
              <a:off x="355" y="110"/>
              <a:ext cx="790" cy="852"/>
              <a:chOff x="0" y="0"/>
              <a:chExt cx="826" cy="1117"/>
            </a:xfrm>
          </p:grpSpPr>
          <p:sp>
            <p:nvSpPr>
              <p:cNvPr id="37" name="Line 33"/>
              <p:cNvSpPr>
                <a:spLocks noChangeShapeType="1"/>
              </p:cNvSpPr>
              <p:nvPr/>
            </p:nvSpPr>
            <p:spPr bwMode="auto">
              <a:xfrm>
                <a:off x="0" y="2"/>
                <a:ext cx="823" cy="0"/>
              </a:xfrm>
              <a:prstGeom prst="line">
                <a:avLst/>
              </a:prstGeom>
              <a:noFill/>
              <a:ln w="9525">
                <a:solidFill>
                  <a:schemeClr val="tx1"/>
                </a:solidFill>
                <a:prstDash val="lgDash"/>
                <a:round/>
              </a:ln>
            </p:spPr>
            <p:txBody>
              <a:bodyPr/>
              <a:lstStyle/>
              <a:p>
                <a:endParaRPr lang="zh-CN" altLang="en-US"/>
              </a:p>
            </p:txBody>
          </p:sp>
          <p:sp>
            <p:nvSpPr>
              <p:cNvPr id="38" name="Line 34"/>
              <p:cNvSpPr>
                <a:spLocks noChangeShapeType="1"/>
              </p:cNvSpPr>
              <p:nvPr/>
            </p:nvSpPr>
            <p:spPr bwMode="auto">
              <a:xfrm>
                <a:off x="826" y="0"/>
                <a:ext cx="0" cy="1117"/>
              </a:xfrm>
              <a:prstGeom prst="line">
                <a:avLst/>
              </a:prstGeom>
              <a:noFill/>
              <a:ln w="9525">
                <a:solidFill>
                  <a:schemeClr val="tx1"/>
                </a:solidFill>
                <a:prstDash val="lgDash"/>
                <a:round/>
              </a:ln>
            </p:spPr>
            <p:txBody>
              <a:bodyPr/>
              <a:lstStyle/>
              <a:p>
                <a:endParaRPr lang="zh-CN" altLang="en-US"/>
              </a:p>
            </p:txBody>
          </p:sp>
        </p:grpSp>
        <p:sp>
          <p:nvSpPr>
            <p:cNvPr id="34" name="Text Box 35"/>
            <p:cNvSpPr txBox="1">
              <a:spLocks noChangeArrowheads="1"/>
            </p:cNvSpPr>
            <p:nvPr/>
          </p:nvSpPr>
          <p:spPr bwMode="auto">
            <a:xfrm>
              <a:off x="0" y="0"/>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W</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sp>
          <p:nvSpPr>
            <p:cNvPr id="35" name="Oval 36"/>
            <p:cNvSpPr>
              <a:spLocks noChangeAspect="1" noChangeArrowheads="1"/>
            </p:cNvSpPr>
            <p:nvPr/>
          </p:nvSpPr>
          <p:spPr bwMode="auto">
            <a:xfrm>
              <a:off x="1101" y="71"/>
              <a:ext cx="81" cy="8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36" name="Text Box 37"/>
            <p:cNvSpPr txBox="1">
              <a:spLocks noChangeArrowheads="1"/>
            </p:cNvSpPr>
            <p:nvPr/>
          </p:nvSpPr>
          <p:spPr bwMode="auto">
            <a:xfrm>
              <a:off x="988" y="1008"/>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L</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grpSp>
      <p:sp>
        <p:nvSpPr>
          <p:cNvPr id="39" name="Line 39"/>
          <p:cNvSpPr>
            <a:spLocks noChangeShapeType="1"/>
          </p:cNvSpPr>
          <p:nvPr/>
        </p:nvSpPr>
        <p:spPr bwMode="auto">
          <a:xfrm flipH="1">
            <a:off x="6042025" y="5584825"/>
            <a:ext cx="319088" cy="0"/>
          </a:xfrm>
          <a:prstGeom prst="line">
            <a:avLst/>
          </a:prstGeom>
          <a:noFill/>
          <a:ln w="38100">
            <a:solidFill>
              <a:srgbClr val="A50021"/>
            </a:solidFill>
            <a:round/>
            <a:tailEnd type="triangle" w="lg" len="lg"/>
          </a:ln>
        </p:spPr>
        <p:txBody>
          <a:bodyPr/>
          <a:lstStyle/>
          <a:p>
            <a:endParaRPr lang="zh-CN" altLang="en-US"/>
          </a:p>
        </p:txBody>
      </p:sp>
      <p:sp>
        <p:nvSpPr>
          <p:cNvPr id="40" name="Line 40"/>
          <p:cNvSpPr>
            <a:spLocks noChangeShapeType="1"/>
          </p:cNvSpPr>
          <p:nvPr/>
        </p:nvSpPr>
        <p:spPr bwMode="auto">
          <a:xfrm rot="16200000" flipH="1">
            <a:off x="4525962" y="3979863"/>
            <a:ext cx="523875" cy="0"/>
          </a:xfrm>
          <a:prstGeom prst="line">
            <a:avLst/>
          </a:prstGeom>
          <a:noFill/>
          <a:ln w="38100">
            <a:solidFill>
              <a:srgbClr val="A50021"/>
            </a:solidFill>
            <a:round/>
            <a:tailEnd type="triangle" w="lg" len="lg"/>
          </a:ln>
        </p:spPr>
        <p:txBody>
          <a:bodyPr/>
          <a:lstStyle/>
          <a:p>
            <a:endParaRPr lang="zh-CN" altLang="en-US"/>
          </a:p>
        </p:txBody>
      </p:sp>
      <p:sp>
        <p:nvSpPr>
          <p:cNvPr id="41" name="Text Box 41"/>
          <p:cNvSpPr txBox="1">
            <a:spLocks noChangeArrowheads="1"/>
          </p:cNvSpPr>
          <p:nvPr/>
        </p:nvSpPr>
        <p:spPr bwMode="auto">
          <a:xfrm>
            <a:off x="5220072" y="1628800"/>
            <a:ext cx="2274887" cy="457200"/>
          </a:xfrm>
          <a:prstGeom prst="rect">
            <a:avLst/>
          </a:prstGeom>
          <a:solidFill>
            <a:schemeClr val="bg1"/>
          </a:solidFill>
          <a:ln w="9525">
            <a:noFill/>
            <a:miter lim="800000"/>
          </a:ln>
          <a:effectLst>
            <a:outerShdw dist="71842" dir="2700000" algn="ctr" rotWithShape="0">
              <a:schemeClr val="bg2"/>
            </a:outerShdw>
          </a:effectLst>
        </p:spPr>
        <p:txBody>
          <a:bodyPr>
            <a:spAutoFit/>
          </a:bodyPr>
          <a:lstStyle/>
          <a:p>
            <a:pPr algn="ctr">
              <a:spcBef>
                <a:spcPct val="50000"/>
              </a:spcBef>
            </a:pPr>
            <a:r>
              <a:rPr lang="zh-CN" sz="2400" dirty="0">
                <a:ea typeface="宋体" panose="02010600030101010101" pitchFamily="2" charset="-122"/>
              </a:rPr>
              <a:t>汽车工人市场</a:t>
            </a:r>
            <a:endParaRPr lang="zh-CN" sz="2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childTnLst>
                          </p:cTn>
                        </p:par>
                        <p:par>
                          <p:cTn id="21" fill="hold">
                            <p:stCondLst>
                              <p:cond delay="500"/>
                            </p:stCondLst>
                            <p:childTnLst>
                              <p:par>
                                <p:cTn id="22" presetID="18" presetClass="entr" presetSubtype="6" fill="hold" nodeType="after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strips(downRight)">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wipe(left)">
                                      <p:cBhvr>
                                        <p:cTn id="29" dur="500"/>
                                        <p:tgtEl>
                                          <p:spTgt spid="8">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up)">
                                      <p:cBhvr>
                                        <p:cTn id="32" dur="500"/>
                                        <p:tgtEl>
                                          <p:spTgt spid="40"/>
                                        </p:tgtEl>
                                      </p:cBhvr>
                                    </p:animEffect>
                                  </p:childTnLst>
                                </p:cTn>
                              </p:par>
                            </p:childTnLst>
                          </p:cTn>
                        </p:par>
                        <p:par>
                          <p:cTn id="33" fill="hold">
                            <p:stCondLst>
                              <p:cond delay="500"/>
                            </p:stCondLst>
                            <p:childTnLst>
                              <p:par>
                                <p:cTn id="34" presetID="18" presetClass="entr" presetSubtype="6"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strips(downRight)">
                                      <p:cBhvr>
                                        <p:cTn id="36" dur="500"/>
                                        <p:tgtEl>
                                          <p:spTgt spid="32"/>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right)">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5" autoUpdateAnimBg="0" build="p"/>
      <p:bldP spid="31" grpId="0" animBg="1"/>
      <p:bldP spid="39" grpId="0" animBg="1"/>
      <p:bldP spid="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587375" y="352425"/>
            <a:ext cx="8208963" cy="954088"/>
          </a:xfrm>
          <a:prstGeom prst="rect">
            <a:avLst/>
          </a:prstGeom>
        </p:spPr>
        <p:txBody>
          <a:bodyPr tIns="0" bIns="0" anchor="t"/>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j-cs"/>
              </a:rPr>
              <a:t>主动学习 </a:t>
            </a: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r>
              <a:rPr kumimoji="0" lang="zh-CN" sz="2800" b="1" i="1"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2</a:t>
            </a:r>
            <a:r>
              <a:rPr kumimoji="0" lang="zh-CN" sz="24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r>
              <a:rPr kumimoji="0" 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t> </a:t>
            </a:r>
            <a:br>
              <a:rPr kumimoji="0" lang="zh-CN" sz="2400" b="0"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Tahoma" panose="020B0604030504040204" pitchFamily="34" charset="0"/>
                <a:ea typeface="+mj-ea"/>
                <a:cs typeface="Arial" panose="020B0604020202020204" pitchFamily="34" charset="0"/>
              </a:rPr>
            </a:br>
            <a:r>
              <a:rPr kumimoji="0" lang="zh-CN" sz="32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宋体" panose="02010600030101010101" pitchFamily="2" charset="-122"/>
                <a:cs typeface="+mj-cs"/>
              </a:rPr>
              <a:t>参考答案：</a:t>
            </a:r>
            <a:r>
              <a:rPr kumimoji="0" lang="zh-CN" sz="3200" b="1" i="0" u="none" strike="noStrike" kern="1200" cap="none" spc="0" normalizeH="0" baseline="0" noProof="0" dirty="0" smtClean="0">
                <a:ln>
                  <a:noFill/>
                </a:ln>
                <a:solidFill>
                  <a:srgbClr val="339966"/>
                </a:solidFill>
                <a:effectLst>
                  <a:outerShdw blurRad="38100" dist="38100" dir="2700000" algn="tl">
                    <a:srgbClr val="C0C0C0"/>
                  </a:outerShdw>
                </a:effectLst>
                <a:uLnTx/>
                <a:uFillTx/>
                <a:latin typeface="+mj-lt"/>
                <a:ea typeface="+mj-ea"/>
                <a:cs typeface="Arial" panose="020B0604020202020204" pitchFamily="34" charset="0"/>
              </a:rPr>
              <a:t> C</a:t>
            </a:r>
            <a:endParaRPr kumimoji="0" lang="zh-CN" sz="3200" b="1" i="0" u="none" strike="noStrike" kern="1200" cap="none" spc="0" normalizeH="0" baseline="0" noProof="0" dirty="0">
              <a:ln>
                <a:noFill/>
              </a:ln>
              <a:solidFill>
                <a:srgbClr val="339966"/>
              </a:solidFill>
              <a:effectLst>
                <a:outerShdw blurRad="38100" dist="38100" dir="2700000" algn="tl">
                  <a:srgbClr val="C0C0C0"/>
                </a:outerShdw>
              </a:effectLst>
              <a:uLnTx/>
              <a:uFillTx/>
              <a:latin typeface="+mj-lt"/>
              <a:ea typeface="+mj-ea"/>
              <a:cs typeface="Arial" panose="020B0604020202020204" pitchFamily="34" charset="0"/>
            </a:endParaRPr>
          </a:p>
        </p:txBody>
      </p:sp>
      <p:grpSp>
        <p:nvGrpSpPr>
          <p:cNvPr id="4" name="Group 4"/>
          <p:cNvGrpSpPr/>
          <p:nvPr/>
        </p:nvGrpSpPr>
        <p:grpSpPr bwMode="auto">
          <a:xfrm>
            <a:off x="593725" y="290513"/>
            <a:ext cx="8210550" cy="1049337"/>
            <a:chOff x="0" y="0"/>
            <a:chExt cx="5000" cy="661"/>
          </a:xfrm>
        </p:grpSpPr>
        <p:sp>
          <p:nvSpPr>
            <p:cNvPr id="5" name="Line 9"/>
            <p:cNvSpPr>
              <a:spLocks noChangeShapeType="1"/>
            </p:cNvSpPr>
            <p:nvPr/>
          </p:nvSpPr>
          <p:spPr bwMode="auto">
            <a:xfrm>
              <a:off x="2" y="661"/>
              <a:ext cx="4998" cy="0"/>
            </a:xfrm>
            <a:prstGeom prst="line">
              <a:avLst/>
            </a:prstGeom>
            <a:noFill/>
            <a:ln w="12700">
              <a:solidFill>
                <a:srgbClr val="C0C0C0"/>
              </a:solidFill>
              <a:round/>
            </a:ln>
          </p:spPr>
          <p:txBody>
            <a:bodyPr/>
            <a:lstStyle/>
            <a:p>
              <a:endParaRPr lang="zh-CN" altLang="en-US"/>
            </a:p>
          </p:txBody>
        </p:sp>
        <p:sp>
          <p:nvSpPr>
            <p:cNvPr id="6" name="Line 10"/>
            <p:cNvSpPr>
              <a:spLocks noChangeShapeType="1"/>
            </p:cNvSpPr>
            <p:nvPr/>
          </p:nvSpPr>
          <p:spPr bwMode="auto">
            <a:xfrm>
              <a:off x="0" y="0"/>
              <a:ext cx="4998" cy="0"/>
            </a:xfrm>
            <a:prstGeom prst="line">
              <a:avLst/>
            </a:prstGeom>
            <a:noFill/>
            <a:ln w="12700">
              <a:solidFill>
                <a:srgbClr val="C0C0C0"/>
              </a:solidFill>
              <a:round/>
            </a:ln>
          </p:spPr>
          <p:txBody>
            <a:bodyPr/>
            <a:lstStyle/>
            <a:p>
              <a:endParaRPr lang="zh-CN" altLang="en-US"/>
            </a:p>
          </p:txBody>
        </p:sp>
      </p:grpSp>
      <p:sp>
        <p:nvSpPr>
          <p:cNvPr id="8" name="Rectangle 6"/>
          <p:cNvSpPr>
            <a:spLocks noChangeArrowheads="1"/>
          </p:cNvSpPr>
          <p:nvPr/>
        </p:nvSpPr>
        <p:spPr bwMode="auto">
          <a:xfrm>
            <a:off x="577850" y="1772816"/>
            <a:ext cx="3182938" cy="4502572"/>
          </a:xfrm>
          <a:prstGeom prst="rect">
            <a:avLst/>
          </a:prstGeom>
          <a:noFill/>
          <a:ln w="9525">
            <a:noFill/>
            <a:miter lim="800000"/>
          </a:ln>
          <a:effectLst/>
        </p:spPr>
        <p:txBody>
          <a:bodyPr/>
          <a:lstStyle/>
          <a:p>
            <a:pPr>
              <a:lnSpc>
                <a:spcPct val="120000"/>
              </a:lnSpc>
              <a:spcBef>
                <a:spcPct val="45000"/>
              </a:spcBef>
              <a:buClr>
                <a:srgbClr val="669900"/>
              </a:buClr>
              <a:buSzPct val="120000"/>
              <a:buFont typeface="Wingdings" panose="05000000000000000000" pitchFamily="2" charset="2"/>
              <a:buNone/>
            </a:pPr>
            <a:r>
              <a:rPr lang="zh-CN" sz="2400" dirty="0">
                <a:ea typeface="宋体" panose="02010600030101010101" pitchFamily="2" charset="-122"/>
              </a:rPr>
              <a:t>在每一个</a:t>
            </a:r>
            <a:r>
              <a:rPr lang="zh-CN" sz="2400" i="1" dirty="0"/>
              <a:t>L</a:t>
            </a:r>
            <a:r>
              <a:rPr lang="zh-CN" sz="2400" i="1" dirty="0">
                <a:ea typeface="宋体" panose="02010600030101010101" pitchFamily="2" charset="-122"/>
              </a:rPr>
              <a:t>，</a:t>
            </a:r>
            <a:r>
              <a:rPr lang="zh-CN" sz="2400" dirty="0">
                <a:ea typeface="宋体" panose="02010600030101010101" pitchFamily="2" charset="-122"/>
              </a:rPr>
              <a:t>技术进步使</a:t>
            </a:r>
            <a:r>
              <a:rPr lang="zh-CN" sz="2400" dirty="0"/>
              <a:t> MPL </a:t>
            </a:r>
            <a:r>
              <a:rPr lang="zh-CN" sz="2400" dirty="0">
                <a:ea typeface="宋体" panose="02010600030101010101" pitchFamily="2" charset="-122"/>
              </a:rPr>
              <a:t>上升</a:t>
            </a:r>
            <a:endParaRPr lang="zh-CN" sz="2400" dirty="0"/>
          </a:p>
          <a:p>
            <a:pPr>
              <a:lnSpc>
                <a:spcPct val="120000"/>
              </a:lnSpc>
              <a:spcBef>
                <a:spcPct val="45000"/>
              </a:spcBef>
              <a:buClr>
                <a:srgbClr val="669900"/>
              </a:buClr>
              <a:buSzPct val="120000"/>
              <a:buFont typeface="Wingdings" panose="05000000000000000000" pitchFamily="2" charset="2"/>
              <a:buNone/>
            </a:pPr>
            <a:r>
              <a:rPr lang="zh-CN" sz="2400" i="1" dirty="0"/>
              <a:t>VMPL</a:t>
            </a:r>
            <a:r>
              <a:rPr lang="zh-CN" sz="2400" dirty="0"/>
              <a:t> </a:t>
            </a:r>
            <a:r>
              <a:rPr lang="zh-CN" sz="2400" dirty="0">
                <a:ea typeface="宋体" panose="02010600030101010101" pitchFamily="2" charset="-122"/>
              </a:rPr>
              <a:t>增加，劳动需求曲线向上移动</a:t>
            </a:r>
            <a:endParaRPr lang="zh-CN" sz="2400" dirty="0"/>
          </a:p>
          <a:p>
            <a:pPr>
              <a:lnSpc>
                <a:spcPct val="120000"/>
              </a:lnSpc>
              <a:spcBef>
                <a:spcPct val="45000"/>
              </a:spcBef>
              <a:buClr>
                <a:srgbClr val="669900"/>
              </a:buClr>
              <a:buSzPct val="120000"/>
              <a:buFont typeface="Wingdings" panose="05000000000000000000" pitchFamily="2" charset="2"/>
              <a:buNone/>
            </a:pPr>
            <a:r>
              <a:rPr lang="zh-CN" sz="2400" dirty="0"/>
              <a:t>W </a:t>
            </a:r>
            <a:r>
              <a:rPr lang="zh-CN" sz="2400" dirty="0">
                <a:ea typeface="宋体" panose="02010600030101010101" pitchFamily="2" charset="-122"/>
              </a:rPr>
              <a:t>和</a:t>
            </a:r>
            <a:r>
              <a:rPr lang="zh-CN" sz="2400" dirty="0"/>
              <a:t> L</a:t>
            </a:r>
            <a:r>
              <a:rPr lang="zh-CN" sz="2400" dirty="0">
                <a:ea typeface="宋体" panose="02010600030101010101" pitchFamily="2" charset="-122"/>
              </a:rPr>
              <a:t> 都增加</a:t>
            </a:r>
            <a:endParaRPr lang="zh-CN" sz="2400" dirty="0"/>
          </a:p>
        </p:txBody>
      </p:sp>
      <p:grpSp>
        <p:nvGrpSpPr>
          <p:cNvPr id="9" name="Group 9"/>
          <p:cNvGrpSpPr/>
          <p:nvPr/>
        </p:nvGrpSpPr>
        <p:grpSpPr bwMode="auto">
          <a:xfrm>
            <a:off x="4538663" y="1682750"/>
            <a:ext cx="4044950" cy="4140200"/>
            <a:chOff x="0" y="0"/>
            <a:chExt cx="2548" cy="2608"/>
          </a:xfrm>
        </p:grpSpPr>
        <p:grpSp>
          <p:nvGrpSpPr>
            <p:cNvPr id="10" name="Group 10"/>
            <p:cNvGrpSpPr/>
            <p:nvPr/>
          </p:nvGrpSpPr>
          <p:grpSpPr bwMode="auto">
            <a:xfrm>
              <a:off x="153" y="269"/>
              <a:ext cx="2168" cy="2191"/>
              <a:chOff x="0" y="0"/>
              <a:chExt cx="2116" cy="2027"/>
            </a:xfrm>
          </p:grpSpPr>
          <p:sp>
            <p:nvSpPr>
              <p:cNvPr id="13" name="Line 10"/>
              <p:cNvSpPr>
                <a:spLocks noChangeShapeType="1"/>
              </p:cNvSpPr>
              <p:nvPr/>
            </p:nvSpPr>
            <p:spPr bwMode="auto">
              <a:xfrm>
                <a:off x="4" y="0"/>
                <a:ext cx="0" cy="2025"/>
              </a:xfrm>
              <a:prstGeom prst="line">
                <a:avLst/>
              </a:prstGeom>
              <a:noFill/>
              <a:ln w="12700">
                <a:solidFill>
                  <a:schemeClr val="tx1"/>
                </a:solidFill>
                <a:round/>
              </a:ln>
            </p:spPr>
            <p:txBody>
              <a:bodyPr/>
              <a:lstStyle/>
              <a:p>
                <a:endParaRPr lang="zh-CN" altLang="en-US"/>
              </a:p>
            </p:txBody>
          </p:sp>
          <p:sp>
            <p:nvSpPr>
              <p:cNvPr id="14" name="Line 11"/>
              <p:cNvSpPr>
                <a:spLocks noChangeShapeType="1"/>
              </p:cNvSpPr>
              <p:nvPr/>
            </p:nvSpPr>
            <p:spPr bwMode="auto">
              <a:xfrm>
                <a:off x="0" y="2027"/>
                <a:ext cx="2116" cy="0"/>
              </a:xfrm>
              <a:prstGeom prst="line">
                <a:avLst/>
              </a:prstGeom>
              <a:noFill/>
              <a:ln w="12700">
                <a:solidFill>
                  <a:schemeClr val="tx1"/>
                </a:solidFill>
                <a:round/>
              </a:ln>
            </p:spPr>
            <p:txBody>
              <a:bodyPr/>
              <a:lstStyle/>
              <a:p>
                <a:endParaRPr lang="zh-CN" altLang="en-US"/>
              </a:p>
            </p:txBody>
          </p:sp>
        </p:grpSp>
        <p:sp>
          <p:nvSpPr>
            <p:cNvPr id="11" name="Text Box 12"/>
            <p:cNvSpPr txBox="1">
              <a:spLocks noChangeArrowheads="1"/>
            </p:cNvSpPr>
            <p:nvPr/>
          </p:nvSpPr>
          <p:spPr bwMode="auto">
            <a:xfrm>
              <a:off x="0" y="0"/>
              <a:ext cx="267"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W</a:t>
              </a:r>
              <a:endParaRPr lang="en-US" altLang="zh-CN" sz="2400" b="1" i="1">
                <a:ea typeface="宋体" panose="02010600030101010101" pitchFamily="2" charset="-122"/>
              </a:endParaRPr>
            </a:p>
          </p:txBody>
        </p:sp>
        <p:sp>
          <p:nvSpPr>
            <p:cNvPr id="12" name="Text Box 13"/>
            <p:cNvSpPr txBox="1">
              <a:spLocks noChangeArrowheads="1"/>
            </p:cNvSpPr>
            <p:nvPr/>
          </p:nvSpPr>
          <p:spPr bwMode="auto">
            <a:xfrm>
              <a:off x="2258" y="2320"/>
              <a:ext cx="290"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L</a:t>
              </a:r>
              <a:endParaRPr lang="en-US" altLang="zh-CN" sz="2400" b="1" i="1">
                <a:ea typeface="宋体" panose="02010600030101010101" pitchFamily="2" charset="-122"/>
              </a:endParaRPr>
            </a:p>
          </p:txBody>
        </p:sp>
      </p:grpSp>
      <p:grpSp>
        <p:nvGrpSpPr>
          <p:cNvPr id="15" name="Group 15"/>
          <p:cNvGrpSpPr/>
          <p:nvPr/>
        </p:nvGrpSpPr>
        <p:grpSpPr bwMode="auto">
          <a:xfrm>
            <a:off x="5326063" y="2557463"/>
            <a:ext cx="2613025" cy="2727325"/>
            <a:chOff x="0" y="0"/>
            <a:chExt cx="1566" cy="1851"/>
          </a:xfrm>
        </p:grpSpPr>
        <p:sp>
          <p:nvSpPr>
            <p:cNvPr id="16" name="Line 15"/>
            <p:cNvSpPr>
              <a:spLocks noChangeShapeType="1"/>
            </p:cNvSpPr>
            <p:nvPr/>
          </p:nvSpPr>
          <p:spPr bwMode="auto">
            <a:xfrm>
              <a:off x="0" y="0"/>
              <a:ext cx="1263" cy="1587"/>
            </a:xfrm>
            <a:prstGeom prst="line">
              <a:avLst/>
            </a:prstGeom>
            <a:noFill/>
            <a:ln w="38100">
              <a:solidFill>
                <a:srgbClr val="003399"/>
              </a:solidFill>
              <a:round/>
            </a:ln>
          </p:spPr>
          <p:txBody>
            <a:bodyPr/>
            <a:lstStyle/>
            <a:p>
              <a:endParaRPr lang="zh-CN" altLang="en-US"/>
            </a:p>
          </p:txBody>
        </p:sp>
        <p:sp>
          <p:nvSpPr>
            <p:cNvPr id="17" name="Text Box 16"/>
            <p:cNvSpPr txBox="1">
              <a:spLocks noChangeArrowheads="1"/>
            </p:cNvSpPr>
            <p:nvPr/>
          </p:nvSpPr>
          <p:spPr bwMode="auto">
            <a:xfrm>
              <a:off x="1222" y="1540"/>
              <a:ext cx="344" cy="311"/>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D</a:t>
              </a:r>
              <a:r>
                <a:rPr lang="en-US" altLang="zh-CN" sz="2400" baseline="-25000">
                  <a:ea typeface="宋体" panose="02010600030101010101" pitchFamily="2" charset="-122"/>
                </a:rPr>
                <a:t>1</a:t>
              </a:r>
              <a:endParaRPr lang="en-US" altLang="zh-CN" sz="2400" baseline="-25000">
                <a:ea typeface="宋体" panose="02010600030101010101" pitchFamily="2" charset="-122"/>
              </a:endParaRPr>
            </a:p>
          </p:txBody>
        </p:sp>
      </p:grpSp>
      <p:grpSp>
        <p:nvGrpSpPr>
          <p:cNvPr id="18" name="Group 18"/>
          <p:cNvGrpSpPr/>
          <p:nvPr/>
        </p:nvGrpSpPr>
        <p:grpSpPr bwMode="auto">
          <a:xfrm>
            <a:off x="5557838" y="2128838"/>
            <a:ext cx="1933575" cy="2901950"/>
            <a:chOff x="0" y="0"/>
            <a:chExt cx="1218" cy="1828"/>
          </a:xfrm>
        </p:grpSpPr>
        <p:sp>
          <p:nvSpPr>
            <p:cNvPr id="19" name="Line 18"/>
            <p:cNvSpPr>
              <a:spLocks noChangeShapeType="1"/>
            </p:cNvSpPr>
            <p:nvPr/>
          </p:nvSpPr>
          <p:spPr bwMode="auto">
            <a:xfrm flipV="1">
              <a:off x="0" y="254"/>
              <a:ext cx="949" cy="1574"/>
            </a:xfrm>
            <a:prstGeom prst="line">
              <a:avLst/>
            </a:prstGeom>
            <a:noFill/>
            <a:ln w="38100">
              <a:solidFill>
                <a:srgbClr val="003399"/>
              </a:solidFill>
              <a:round/>
            </a:ln>
          </p:spPr>
          <p:txBody>
            <a:bodyPr/>
            <a:lstStyle/>
            <a:p>
              <a:endParaRPr lang="zh-CN" altLang="en-US"/>
            </a:p>
          </p:txBody>
        </p:sp>
        <p:sp>
          <p:nvSpPr>
            <p:cNvPr id="20" name="Text Box 19"/>
            <p:cNvSpPr txBox="1">
              <a:spLocks noChangeArrowheads="1"/>
            </p:cNvSpPr>
            <p:nvPr/>
          </p:nvSpPr>
          <p:spPr bwMode="auto">
            <a:xfrm>
              <a:off x="853" y="0"/>
              <a:ext cx="365" cy="288"/>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S</a:t>
              </a:r>
              <a:r>
                <a:rPr lang="en-US" altLang="zh-CN" sz="2400" baseline="-25000">
                  <a:ea typeface="宋体" panose="02010600030101010101" pitchFamily="2" charset="-122"/>
                </a:rPr>
                <a:t>1</a:t>
              </a:r>
              <a:endParaRPr lang="en-US" altLang="zh-CN" sz="2400" baseline="-25000">
                <a:ea typeface="宋体" panose="02010600030101010101" pitchFamily="2" charset="-122"/>
              </a:endParaRPr>
            </a:p>
          </p:txBody>
        </p:sp>
      </p:grpSp>
      <p:grpSp>
        <p:nvGrpSpPr>
          <p:cNvPr id="21" name="Group 21"/>
          <p:cNvGrpSpPr/>
          <p:nvPr/>
        </p:nvGrpSpPr>
        <p:grpSpPr bwMode="auto">
          <a:xfrm>
            <a:off x="4233863" y="3519488"/>
            <a:ext cx="2371725" cy="2493962"/>
            <a:chOff x="0" y="0"/>
            <a:chExt cx="1494" cy="1571"/>
          </a:xfrm>
        </p:grpSpPr>
        <p:grpSp>
          <p:nvGrpSpPr>
            <p:cNvPr id="22" name="Group 22"/>
            <p:cNvGrpSpPr/>
            <p:nvPr/>
          </p:nvGrpSpPr>
          <p:grpSpPr bwMode="auto">
            <a:xfrm>
              <a:off x="349" y="116"/>
              <a:ext cx="991" cy="1188"/>
              <a:chOff x="0" y="0"/>
              <a:chExt cx="826" cy="1117"/>
            </a:xfrm>
          </p:grpSpPr>
          <p:sp>
            <p:nvSpPr>
              <p:cNvPr id="26" name="Line 22"/>
              <p:cNvSpPr>
                <a:spLocks noChangeShapeType="1"/>
              </p:cNvSpPr>
              <p:nvPr/>
            </p:nvSpPr>
            <p:spPr bwMode="auto">
              <a:xfrm>
                <a:off x="0" y="2"/>
                <a:ext cx="823" cy="0"/>
              </a:xfrm>
              <a:prstGeom prst="line">
                <a:avLst/>
              </a:prstGeom>
              <a:noFill/>
              <a:ln w="9525">
                <a:solidFill>
                  <a:schemeClr val="tx1"/>
                </a:solidFill>
                <a:prstDash val="lgDash"/>
                <a:round/>
              </a:ln>
            </p:spPr>
            <p:txBody>
              <a:bodyPr/>
              <a:lstStyle/>
              <a:p>
                <a:endParaRPr lang="zh-CN" altLang="en-US"/>
              </a:p>
            </p:txBody>
          </p:sp>
          <p:sp>
            <p:nvSpPr>
              <p:cNvPr id="27" name="Line 23"/>
              <p:cNvSpPr>
                <a:spLocks noChangeShapeType="1"/>
              </p:cNvSpPr>
              <p:nvPr/>
            </p:nvSpPr>
            <p:spPr bwMode="auto">
              <a:xfrm>
                <a:off x="826" y="0"/>
                <a:ext cx="0" cy="1117"/>
              </a:xfrm>
              <a:prstGeom prst="line">
                <a:avLst/>
              </a:prstGeom>
              <a:noFill/>
              <a:ln w="9525">
                <a:solidFill>
                  <a:schemeClr val="tx1"/>
                </a:solidFill>
                <a:prstDash val="lgDash"/>
                <a:round/>
              </a:ln>
            </p:spPr>
            <p:txBody>
              <a:bodyPr/>
              <a:lstStyle/>
              <a:p>
                <a:endParaRPr lang="zh-CN" altLang="en-US"/>
              </a:p>
            </p:txBody>
          </p:sp>
        </p:grpSp>
        <p:sp>
          <p:nvSpPr>
            <p:cNvPr id="23" name="Text Box 24"/>
            <p:cNvSpPr txBox="1">
              <a:spLocks noChangeArrowheads="1"/>
            </p:cNvSpPr>
            <p:nvPr/>
          </p:nvSpPr>
          <p:spPr bwMode="auto">
            <a:xfrm>
              <a:off x="0" y="0"/>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W</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sp>
          <p:nvSpPr>
            <p:cNvPr id="24" name="Oval 25"/>
            <p:cNvSpPr>
              <a:spLocks noChangeAspect="1" noChangeArrowheads="1"/>
            </p:cNvSpPr>
            <p:nvPr/>
          </p:nvSpPr>
          <p:spPr bwMode="auto">
            <a:xfrm>
              <a:off x="1296" y="83"/>
              <a:ext cx="81" cy="8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5" name="Text Box 26"/>
            <p:cNvSpPr txBox="1">
              <a:spLocks noChangeArrowheads="1"/>
            </p:cNvSpPr>
            <p:nvPr/>
          </p:nvSpPr>
          <p:spPr bwMode="auto">
            <a:xfrm>
              <a:off x="1186" y="1341"/>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L</a:t>
              </a:r>
              <a:r>
                <a:rPr lang="en-US" altLang="zh-CN" sz="2400" b="1" baseline="-25000">
                  <a:ea typeface="宋体" panose="02010600030101010101" pitchFamily="2" charset="-122"/>
                </a:rPr>
                <a:t>1</a:t>
              </a:r>
              <a:endParaRPr lang="en-US" altLang="zh-CN" sz="2400" b="1" baseline="-25000">
                <a:ea typeface="宋体" panose="02010600030101010101" pitchFamily="2" charset="-122"/>
              </a:endParaRPr>
            </a:p>
          </p:txBody>
        </p:sp>
      </p:grpSp>
      <p:grpSp>
        <p:nvGrpSpPr>
          <p:cNvPr id="28" name="Group 28"/>
          <p:cNvGrpSpPr/>
          <p:nvPr/>
        </p:nvGrpSpPr>
        <p:grpSpPr bwMode="auto">
          <a:xfrm>
            <a:off x="5861050" y="2025650"/>
            <a:ext cx="2463800" cy="2584450"/>
            <a:chOff x="0" y="0"/>
            <a:chExt cx="1566" cy="1871"/>
          </a:xfrm>
        </p:grpSpPr>
        <p:sp>
          <p:nvSpPr>
            <p:cNvPr id="29" name="Line 28"/>
            <p:cNvSpPr>
              <a:spLocks noChangeShapeType="1"/>
            </p:cNvSpPr>
            <p:nvPr/>
          </p:nvSpPr>
          <p:spPr bwMode="auto">
            <a:xfrm>
              <a:off x="0" y="0"/>
              <a:ext cx="1263" cy="1587"/>
            </a:xfrm>
            <a:prstGeom prst="line">
              <a:avLst/>
            </a:prstGeom>
            <a:noFill/>
            <a:ln w="38100">
              <a:solidFill>
                <a:srgbClr val="FF0000"/>
              </a:solidFill>
              <a:round/>
            </a:ln>
          </p:spPr>
          <p:txBody>
            <a:bodyPr/>
            <a:lstStyle/>
            <a:p>
              <a:endParaRPr lang="zh-CN" altLang="en-US"/>
            </a:p>
          </p:txBody>
        </p:sp>
        <p:sp>
          <p:nvSpPr>
            <p:cNvPr id="30" name="Text Box 29"/>
            <p:cNvSpPr txBox="1">
              <a:spLocks noChangeArrowheads="1"/>
            </p:cNvSpPr>
            <p:nvPr/>
          </p:nvSpPr>
          <p:spPr bwMode="auto">
            <a:xfrm>
              <a:off x="1222" y="1540"/>
              <a:ext cx="344" cy="331"/>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D</a:t>
              </a:r>
              <a:r>
                <a:rPr lang="en-US" altLang="zh-CN" sz="2400" baseline="-25000">
                  <a:ea typeface="宋体" panose="02010600030101010101" pitchFamily="2" charset="-122"/>
                </a:rPr>
                <a:t>2</a:t>
              </a:r>
              <a:endParaRPr lang="en-US" altLang="zh-CN" sz="2400" baseline="-25000">
                <a:ea typeface="宋体" panose="02010600030101010101" pitchFamily="2" charset="-122"/>
              </a:endParaRPr>
            </a:p>
          </p:txBody>
        </p:sp>
      </p:grpSp>
      <p:grpSp>
        <p:nvGrpSpPr>
          <p:cNvPr id="31" name="Group 31"/>
          <p:cNvGrpSpPr/>
          <p:nvPr/>
        </p:nvGrpSpPr>
        <p:grpSpPr bwMode="auto">
          <a:xfrm>
            <a:off x="4260850" y="2836863"/>
            <a:ext cx="2778125" cy="3171825"/>
            <a:chOff x="0" y="0"/>
            <a:chExt cx="1750" cy="1998"/>
          </a:xfrm>
        </p:grpSpPr>
        <p:grpSp>
          <p:nvGrpSpPr>
            <p:cNvPr id="32" name="Group 32"/>
            <p:cNvGrpSpPr/>
            <p:nvPr/>
          </p:nvGrpSpPr>
          <p:grpSpPr bwMode="auto">
            <a:xfrm>
              <a:off x="332" y="119"/>
              <a:ext cx="1251" cy="1611"/>
              <a:chOff x="0" y="0"/>
              <a:chExt cx="826" cy="1117"/>
            </a:xfrm>
          </p:grpSpPr>
          <p:sp>
            <p:nvSpPr>
              <p:cNvPr id="36" name="Line 32"/>
              <p:cNvSpPr>
                <a:spLocks noChangeShapeType="1"/>
              </p:cNvSpPr>
              <p:nvPr/>
            </p:nvSpPr>
            <p:spPr bwMode="auto">
              <a:xfrm>
                <a:off x="0" y="2"/>
                <a:ext cx="823" cy="0"/>
              </a:xfrm>
              <a:prstGeom prst="line">
                <a:avLst/>
              </a:prstGeom>
              <a:noFill/>
              <a:ln w="9525">
                <a:solidFill>
                  <a:schemeClr val="tx1"/>
                </a:solidFill>
                <a:prstDash val="lgDash"/>
                <a:round/>
              </a:ln>
            </p:spPr>
            <p:txBody>
              <a:bodyPr/>
              <a:lstStyle/>
              <a:p>
                <a:endParaRPr lang="zh-CN" altLang="en-US"/>
              </a:p>
            </p:txBody>
          </p:sp>
          <p:sp>
            <p:nvSpPr>
              <p:cNvPr id="37" name="Line 33"/>
              <p:cNvSpPr>
                <a:spLocks noChangeShapeType="1"/>
              </p:cNvSpPr>
              <p:nvPr/>
            </p:nvSpPr>
            <p:spPr bwMode="auto">
              <a:xfrm>
                <a:off x="826" y="0"/>
                <a:ext cx="0" cy="1117"/>
              </a:xfrm>
              <a:prstGeom prst="line">
                <a:avLst/>
              </a:prstGeom>
              <a:noFill/>
              <a:ln w="9525">
                <a:solidFill>
                  <a:schemeClr val="tx1"/>
                </a:solidFill>
                <a:prstDash val="lgDash"/>
                <a:round/>
              </a:ln>
            </p:spPr>
            <p:txBody>
              <a:bodyPr/>
              <a:lstStyle/>
              <a:p>
                <a:endParaRPr lang="zh-CN" altLang="en-US"/>
              </a:p>
            </p:txBody>
          </p:sp>
        </p:grpSp>
        <p:sp>
          <p:nvSpPr>
            <p:cNvPr id="33" name="Text Box 34"/>
            <p:cNvSpPr txBox="1">
              <a:spLocks noChangeArrowheads="1"/>
            </p:cNvSpPr>
            <p:nvPr/>
          </p:nvSpPr>
          <p:spPr bwMode="auto">
            <a:xfrm>
              <a:off x="0" y="0"/>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W</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sp>
          <p:nvSpPr>
            <p:cNvPr id="34" name="Oval 35"/>
            <p:cNvSpPr>
              <a:spLocks noChangeAspect="1" noChangeArrowheads="1"/>
            </p:cNvSpPr>
            <p:nvPr/>
          </p:nvSpPr>
          <p:spPr bwMode="auto">
            <a:xfrm>
              <a:off x="1536" y="80"/>
              <a:ext cx="81" cy="8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35" name="Text Box 36"/>
            <p:cNvSpPr txBox="1">
              <a:spLocks noChangeArrowheads="1"/>
            </p:cNvSpPr>
            <p:nvPr/>
          </p:nvSpPr>
          <p:spPr bwMode="auto">
            <a:xfrm>
              <a:off x="1442" y="1768"/>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L</a:t>
              </a:r>
              <a:r>
                <a:rPr lang="en-US" altLang="zh-CN" sz="2400" b="1" baseline="-25000">
                  <a:ea typeface="宋体" panose="02010600030101010101" pitchFamily="2" charset="-122"/>
                </a:rPr>
                <a:t>2</a:t>
              </a:r>
              <a:endParaRPr lang="en-US" altLang="zh-CN" sz="2400" b="1" baseline="-25000">
                <a:ea typeface="宋体" panose="02010600030101010101" pitchFamily="2" charset="-122"/>
              </a:endParaRPr>
            </a:p>
          </p:txBody>
        </p:sp>
      </p:grpSp>
      <p:sp>
        <p:nvSpPr>
          <p:cNvPr id="38" name="Line 38"/>
          <p:cNvSpPr>
            <a:spLocks noChangeShapeType="1"/>
          </p:cNvSpPr>
          <p:nvPr/>
        </p:nvSpPr>
        <p:spPr bwMode="auto">
          <a:xfrm rot="10800000" flipH="1">
            <a:off x="6367463" y="5584825"/>
            <a:ext cx="398462" cy="0"/>
          </a:xfrm>
          <a:prstGeom prst="line">
            <a:avLst/>
          </a:prstGeom>
          <a:noFill/>
          <a:ln w="38100">
            <a:solidFill>
              <a:srgbClr val="A50021"/>
            </a:solidFill>
            <a:round/>
            <a:tailEnd type="triangle" w="lg" len="lg"/>
          </a:ln>
        </p:spPr>
        <p:txBody>
          <a:bodyPr/>
          <a:lstStyle/>
          <a:p>
            <a:endParaRPr lang="zh-CN" altLang="en-US"/>
          </a:p>
        </p:txBody>
      </p:sp>
      <p:sp>
        <p:nvSpPr>
          <p:cNvPr id="39" name="Line 39"/>
          <p:cNvSpPr>
            <a:spLocks noChangeShapeType="1"/>
          </p:cNvSpPr>
          <p:nvPr/>
        </p:nvSpPr>
        <p:spPr bwMode="auto">
          <a:xfrm rot="5400000" flipH="1">
            <a:off x="4455319" y="3369469"/>
            <a:ext cx="665162" cy="0"/>
          </a:xfrm>
          <a:prstGeom prst="line">
            <a:avLst/>
          </a:prstGeom>
          <a:noFill/>
          <a:ln w="38100">
            <a:solidFill>
              <a:srgbClr val="A50021"/>
            </a:solidFill>
            <a:round/>
            <a:tailEnd type="triangle" w="lg" len="lg"/>
          </a:ln>
        </p:spPr>
        <p:txBody>
          <a:bodyPr/>
          <a:lstStyle/>
          <a:p>
            <a:endParaRPr lang="zh-CN" altLang="en-US"/>
          </a:p>
        </p:txBody>
      </p:sp>
      <p:sp>
        <p:nvSpPr>
          <p:cNvPr id="40" name="Line 40"/>
          <p:cNvSpPr>
            <a:spLocks noChangeShapeType="1"/>
          </p:cNvSpPr>
          <p:nvPr/>
        </p:nvSpPr>
        <p:spPr bwMode="auto">
          <a:xfrm rot="5400000" flipH="1">
            <a:off x="6809582" y="4140994"/>
            <a:ext cx="931862" cy="0"/>
          </a:xfrm>
          <a:prstGeom prst="line">
            <a:avLst/>
          </a:prstGeom>
          <a:noFill/>
          <a:ln w="38100">
            <a:solidFill>
              <a:srgbClr val="A50021"/>
            </a:solidFill>
            <a:round/>
            <a:tailEnd type="triangle" w="lg" len="lg"/>
          </a:ln>
        </p:spPr>
        <p:txBody>
          <a:bodyPr/>
          <a:lstStyle/>
          <a:p>
            <a:endParaRPr lang="zh-CN" altLang="en-US"/>
          </a:p>
        </p:txBody>
      </p:sp>
      <p:sp>
        <p:nvSpPr>
          <p:cNvPr id="41" name="Text Box 41"/>
          <p:cNvSpPr txBox="1">
            <a:spLocks noChangeArrowheads="1"/>
          </p:cNvSpPr>
          <p:nvPr/>
        </p:nvSpPr>
        <p:spPr bwMode="auto">
          <a:xfrm>
            <a:off x="5580112" y="1484784"/>
            <a:ext cx="2274887" cy="457200"/>
          </a:xfrm>
          <a:prstGeom prst="rect">
            <a:avLst/>
          </a:prstGeom>
          <a:solidFill>
            <a:schemeClr val="bg1"/>
          </a:solidFill>
          <a:ln w="9525">
            <a:noFill/>
            <a:miter lim="800000"/>
          </a:ln>
          <a:effectLst>
            <a:outerShdw dist="71842" dir="2700000" algn="ctr" rotWithShape="0">
              <a:schemeClr val="bg2"/>
            </a:outerShdw>
          </a:effectLst>
        </p:spPr>
        <p:txBody>
          <a:bodyPr>
            <a:spAutoFit/>
          </a:bodyPr>
          <a:lstStyle/>
          <a:p>
            <a:pPr algn="ctr">
              <a:spcBef>
                <a:spcPct val="50000"/>
              </a:spcBef>
            </a:pPr>
            <a:r>
              <a:rPr lang="zh-CN" sz="2400" dirty="0">
                <a:ea typeface="宋体" panose="02010600030101010101" pitchFamily="2" charset="-122"/>
              </a:rPr>
              <a:t>汽车工人市场</a:t>
            </a:r>
            <a:endParaRPr lang="zh-CN" sz="2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par>
                          <p:cTn id="16" fill="hold">
                            <p:stCondLst>
                              <p:cond delay="500"/>
                            </p:stCondLst>
                            <p:childTnLst>
                              <p:par>
                                <p:cTn id="17" presetID="18" presetClass="entr" presetSubtype="6"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strips(downRight)">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wipe(left)">
                                      <p:cBhvr>
                                        <p:cTn id="24" dur="500"/>
                                        <p:tgtEl>
                                          <p:spTgt spid="8">
                                            <p:txEl>
                                              <p:pRg st="2" end="2"/>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down)">
                                      <p:cBhvr>
                                        <p:cTn id="27" dur="500"/>
                                        <p:tgtEl>
                                          <p:spTgt spid="39"/>
                                        </p:tgtEl>
                                      </p:cBhvr>
                                    </p:animEffect>
                                  </p:childTnLst>
                                </p:cTn>
                              </p:par>
                            </p:childTnLst>
                          </p:cTn>
                        </p:par>
                        <p:par>
                          <p:cTn id="28" fill="hold">
                            <p:stCondLst>
                              <p:cond delay="500"/>
                            </p:stCondLst>
                            <p:childTnLst>
                              <p:par>
                                <p:cTn id="29" presetID="18" presetClass="entr" presetSubtype="6" fill="hold"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strips(downRight)">
                                      <p:cBhvr>
                                        <p:cTn id="31" dur="500"/>
                                        <p:tgtEl>
                                          <p:spTgt spid="3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5" autoUpdateAnimBg="0" build="p"/>
      <p:bldP spid="38" grpId="0" animBg="1"/>
      <p:bldP spid="39" grpId="0" animBg="1"/>
      <p:bldP spid="4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60648"/>
            <a:ext cx="9144000" cy="649288"/>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美国生产率与工资增长</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95536" y="1340768"/>
            <a:ext cx="3845694" cy="4537050"/>
          </a:xfrm>
          <a:prstGeom prst="rect">
            <a:avLst/>
          </a:prstGeom>
        </p:spPr>
        <p:txBody>
          <a:bodyPr vert="horz">
            <a:normAutofit/>
          </a:bodyPr>
          <a:lstStyle/>
          <a:p>
            <a:pPr marL="0" marR="0" lvl="0" indent="0" algn="l" defTabSz="914400" rtl="0" eaLnBrk="1" fontAlgn="auto" latinLnBrk="0" hangingPunct="1">
              <a:lnSpc>
                <a:spcPct val="120000"/>
              </a:lnSpc>
              <a:spcBef>
                <a:spcPts val="6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经济学的十大原理之一</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400" b="1" i="0" u="none" strike="noStrike" kern="1200" cap="none" spc="0" normalizeH="0" baseline="0" noProof="0" dirty="0" smtClean="0">
                <a:ln>
                  <a:noFill/>
                </a:ln>
                <a:solidFill>
                  <a:srgbClr val="996633"/>
                </a:solidFill>
                <a:effectLst/>
                <a:uLnTx/>
                <a:uFillTx/>
                <a:latin typeface="+mn-lt"/>
                <a:ea typeface="宋体" panose="02010600030101010101" pitchFamily="2" charset="-122"/>
                <a:cs typeface="+mn-cs"/>
              </a:rPr>
              <a:t>一国的生活水平取决于它生产物品与劳动的能力</a:t>
            </a:r>
            <a:r>
              <a:rPr lang="zh-CN" altLang="en-US" sz="2400" b="1" dirty="0" smtClean="0">
                <a:solidFill>
                  <a:srgbClr val="996633"/>
                </a:solidFill>
              </a:rPr>
              <a:t>。</a:t>
            </a:r>
            <a:endParaRPr kumimoji="0" lang="zh-CN" sz="2400" b="1" i="0" u="none" strike="noStrike" kern="1200" cap="none" spc="0" normalizeH="0" baseline="0" noProof="0" dirty="0" smtClean="0">
              <a:ln>
                <a:noFill/>
              </a:ln>
              <a:solidFill>
                <a:srgbClr val="996633"/>
              </a:solidFill>
              <a:effectLst/>
              <a:uLnTx/>
              <a:uFillTx/>
              <a:latin typeface="+mn-lt"/>
              <a:ea typeface="+mn-ea"/>
              <a:cs typeface="+mn-cs"/>
            </a:endParaRPr>
          </a:p>
          <a:p>
            <a:pPr marL="0" marR="0" lvl="0" indent="0" algn="l" defTabSz="914400" rtl="0" eaLnBrk="1" fontAlgn="auto" latinLnBrk="0" hangingPunct="1">
              <a:lnSpc>
                <a:spcPct val="120000"/>
              </a:lnSpc>
              <a:spcBef>
                <a:spcPts val="6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理论告诉我们工资与劳动生产率之间的关系</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W</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VMPL</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20000"/>
              </a:lnSpc>
              <a:spcBef>
                <a:spcPts val="600"/>
              </a:spcBef>
              <a:spcAft>
                <a:spcPts val="0"/>
              </a:spcAft>
              <a:buClr>
                <a:schemeClr val="accent1"/>
              </a:buClr>
              <a:buSzPct val="68000"/>
              <a:buFont typeface="Wingdings" panose="05000000000000000000" pitchFamily="2" charset="2"/>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观察</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数据</a:t>
            </a:r>
            <a:endParaRPr kumimoji="0" lang="zh-CN"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19"/>
          <p:cNvSpPr>
            <a:spLocks noChangeArrowheads="1"/>
          </p:cNvSpPr>
          <p:nvPr/>
        </p:nvSpPr>
        <p:spPr bwMode="auto">
          <a:xfrm>
            <a:off x="7585645" y="5262340"/>
            <a:ext cx="1181100" cy="812800"/>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2.5</a:t>
            </a:r>
            <a:endParaRPr lang="en-US" altLang="zh-CN" sz="2400">
              <a:solidFill>
                <a:srgbClr val="0000FF"/>
              </a:solidFill>
              <a:ea typeface="宋体" panose="02010600030101010101" pitchFamily="2" charset="-122"/>
            </a:endParaRPr>
          </a:p>
        </p:txBody>
      </p:sp>
      <p:sp>
        <p:nvSpPr>
          <p:cNvPr id="7" name="Rectangle 18"/>
          <p:cNvSpPr>
            <a:spLocks noChangeArrowheads="1"/>
          </p:cNvSpPr>
          <p:nvPr/>
        </p:nvSpPr>
        <p:spPr bwMode="auto">
          <a:xfrm>
            <a:off x="6288658" y="5262340"/>
            <a:ext cx="1296987" cy="812800"/>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2.6</a:t>
            </a:r>
            <a:endParaRPr lang="en-US" altLang="zh-CN" sz="2400">
              <a:solidFill>
                <a:srgbClr val="0000FF"/>
              </a:solidFill>
              <a:ea typeface="宋体" panose="02010600030101010101" pitchFamily="2" charset="-122"/>
            </a:endParaRPr>
          </a:p>
        </p:txBody>
      </p:sp>
      <p:sp>
        <p:nvSpPr>
          <p:cNvPr id="8" name="Rectangle 17"/>
          <p:cNvSpPr>
            <a:spLocks noChangeArrowheads="1"/>
          </p:cNvSpPr>
          <p:nvPr/>
        </p:nvSpPr>
        <p:spPr bwMode="auto">
          <a:xfrm>
            <a:off x="4644008" y="5262340"/>
            <a:ext cx="1644650" cy="812800"/>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1995-2006</a:t>
            </a:r>
            <a:endParaRPr lang="en-US" altLang="zh-CN" sz="2400">
              <a:ea typeface="宋体" panose="02010600030101010101" pitchFamily="2" charset="-122"/>
            </a:endParaRPr>
          </a:p>
        </p:txBody>
      </p:sp>
      <p:sp>
        <p:nvSpPr>
          <p:cNvPr id="9" name="Rectangle 16"/>
          <p:cNvSpPr>
            <a:spLocks noChangeArrowheads="1"/>
          </p:cNvSpPr>
          <p:nvPr/>
        </p:nvSpPr>
        <p:spPr bwMode="auto">
          <a:xfrm>
            <a:off x="7585645" y="4449540"/>
            <a:ext cx="1181100" cy="812800"/>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1.2</a:t>
            </a:r>
            <a:endParaRPr lang="en-US" altLang="zh-CN" sz="2400">
              <a:solidFill>
                <a:srgbClr val="0000FF"/>
              </a:solidFill>
              <a:ea typeface="宋体" panose="02010600030101010101" pitchFamily="2" charset="-122"/>
            </a:endParaRPr>
          </a:p>
        </p:txBody>
      </p:sp>
      <p:sp>
        <p:nvSpPr>
          <p:cNvPr id="10" name="Rectangle 15"/>
          <p:cNvSpPr>
            <a:spLocks noChangeArrowheads="1"/>
          </p:cNvSpPr>
          <p:nvPr/>
        </p:nvSpPr>
        <p:spPr bwMode="auto">
          <a:xfrm>
            <a:off x="6288658" y="4449540"/>
            <a:ext cx="1296987" cy="812800"/>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1.4</a:t>
            </a:r>
            <a:endParaRPr lang="en-US" altLang="zh-CN" sz="2400">
              <a:solidFill>
                <a:srgbClr val="0000FF"/>
              </a:solidFill>
              <a:ea typeface="宋体" panose="02010600030101010101" pitchFamily="2" charset="-122"/>
            </a:endParaRPr>
          </a:p>
        </p:txBody>
      </p:sp>
      <p:sp>
        <p:nvSpPr>
          <p:cNvPr id="11" name="Rectangle 14"/>
          <p:cNvSpPr>
            <a:spLocks noChangeArrowheads="1"/>
          </p:cNvSpPr>
          <p:nvPr/>
        </p:nvSpPr>
        <p:spPr bwMode="auto">
          <a:xfrm>
            <a:off x="4644008" y="4449540"/>
            <a:ext cx="1644650" cy="812800"/>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rPr>
              <a:t>1973-1995</a:t>
            </a:r>
            <a:endParaRPr lang="en-US" altLang="zh-CN" sz="2400" dirty="0">
              <a:ea typeface="宋体" panose="02010600030101010101" pitchFamily="2" charset="-122"/>
            </a:endParaRPr>
          </a:p>
        </p:txBody>
      </p:sp>
      <p:sp>
        <p:nvSpPr>
          <p:cNvPr id="12" name="Rectangle 13"/>
          <p:cNvSpPr>
            <a:spLocks noChangeArrowheads="1"/>
          </p:cNvSpPr>
          <p:nvPr/>
        </p:nvSpPr>
        <p:spPr bwMode="auto">
          <a:xfrm>
            <a:off x="7585645" y="3636740"/>
            <a:ext cx="1181100" cy="812800"/>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2.8</a:t>
            </a:r>
            <a:endParaRPr lang="en-US" altLang="zh-CN" sz="2400">
              <a:solidFill>
                <a:srgbClr val="0000FF"/>
              </a:solidFill>
              <a:ea typeface="宋体" panose="02010600030101010101" pitchFamily="2" charset="-122"/>
            </a:endParaRPr>
          </a:p>
        </p:txBody>
      </p:sp>
      <p:sp>
        <p:nvSpPr>
          <p:cNvPr id="13" name="Rectangle 12"/>
          <p:cNvSpPr>
            <a:spLocks noChangeArrowheads="1"/>
          </p:cNvSpPr>
          <p:nvPr/>
        </p:nvSpPr>
        <p:spPr bwMode="auto">
          <a:xfrm>
            <a:off x="6288658" y="3636740"/>
            <a:ext cx="1296987" cy="812800"/>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2.8</a:t>
            </a:r>
            <a:endParaRPr lang="en-US" altLang="zh-CN" sz="2400">
              <a:solidFill>
                <a:srgbClr val="0000FF"/>
              </a:solidFill>
              <a:ea typeface="宋体" panose="02010600030101010101" pitchFamily="2" charset="-122"/>
            </a:endParaRPr>
          </a:p>
        </p:txBody>
      </p:sp>
      <p:sp>
        <p:nvSpPr>
          <p:cNvPr id="14" name="Rectangle 11"/>
          <p:cNvSpPr>
            <a:spLocks noChangeArrowheads="1"/>
          </p:cNvSpPr>
          <p:nvPr/>
        </p:nvSpPr>
        <p:spPr bwMode="auto">
          <a:xfrm>
            <a:off x="4644008" y="3636740"/>
            <a:ext cx="1644650" cy="812800"/>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1959-1973</a:t>
            </a:r>
            <a:endParaRPr lang="en-US" altLang="zh-CN" sz="2400">
              <a:ea typeface="宋体" panose="02010600030101010101" pitchFamily="2" charset="-122"/>
            </a:endParaRPr>
          </a:p>
        </p:txBody>
      </p:sp>
      <p:sp>
        <p:nvSpPr>
          <p:cNvPr id="15" name="Rectangle 10"/>
          <p:cNvSpPr>
            <a:spLocks noChangeArrowheads="1"/>
          </p:cNvSpPr>
          <p:nvPr/>
        </p:nvSpPr>
        <p:spPr bwMode="auto">
          <a:xfrm>
            <a:off x="7585645" y="2823940"/>
            <a:ext cx="1181100" cy="812800"/>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2.0</a:t>
            </a:r>
            <a:endParaRPr lang="en-US" altLang="zh-CN" sz="2400">
              <a:solidFill>
                <a:srgbClr val="0000FF"/>
              </a:solidFill>
              <a:ea typeface="宋体" panose="02010600030101010101" pitchFamily="2" charset="-122"/>
            </a:endParaRPr>
          </a:p>
        </p:txBody>
      </p:sp>
      <p:sp>
        <p:nvSpPr>
          <p:cNvPr id="16" name="Rectangle 9"/>
          <p:cNvSpPr>
            <a:spLocks noChangeArrowheads="1"/>
          </p:cNvSpPr>
          <p:nvPr/>
        </p:nvSpPr>
        <p:spPr bwMode="auto">
          <a:xfrm>
            <a:off x="6288658" y="2823940"/>
            <a:ext cx="1296987" cy="812800"/>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a:solidFill>
                  <a:srgbClr val="0000FF"/>
                </a:solidFill>
                <a:ea typeface="宋体" panose="02010600030101010101" pitchFamily="2" charset="-122"/>
              </a:rPr>
              <a:t>2.1</a:t>
            </a:r>
            <a:endParaRPr lang="en-US" altLang="zh-CN" sz="2400">
              <a:solidFill>
                <a:srgbClr val="0000FF"/>
              </a:solidFill>
              <a:ea typeface="宋体" panose="02010600030101010101" pitchFamily="2" charset="-122"/>
            </a:endParaRPr>
          </a:p>
        </p:txBody>
      </p:sp>
      <p:sp>
        <p:nvSpPr>
          <p:cNvPr id="17" name="Rectangle 8"/>
          <p:cNvSpPr>
            <a:spLocks noChangeArrowheads="1"/>
          </p:cNvSpPr>
          <p:nvPr/>
        </p:nvSpPr>
        <p:spPr bwMode="auto">
          <a:xfrm>
            <a:off x="4644008" y="2823940"/>
            <a:ext cx="1644650" cy="812800"/>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rPr>
              <a:t>1959-2006</a:t>
            </a:r>
            <a:endParaRPr lang="en-US" altLang="zh-CN" sz="2400">
              <a:ea typeface="宋体" panose="02010600030101010101" pitchFamily="2" charset="-122"/>
            </a:endParaRPr>
          </a:p>
        </p:txBody>
      </p:sp>
      <p:sp>
        <p:nvSpPr>
          <p:cNvPr id="18" name="Rectangle 7"/>
          <p:cNvSpPr>
            <a:spLocks noChangeArrowheads="1"/>
          </p:cNvSpPr>
          <p:nvPr/>
        </p:nvSpPr>
        <p:spPr bwMode="auto">
          <a:xfrm>
            <a:off x="7585645" y="1196752"/>
            <a:ext cx="1181100" cy="1627188"/>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sz="2400">
                <a:ea typeface="宋体" panose="02010600030101010101" pitchFamily="2" charset="-122"/>
              </a:rPr>
              <a:t>实际工资增长率(%)</a:t>
            </a:r>
            <a:endParaRPr lang="zh-CN" sz="2400">
              <a:ea typeface="宋体" panose="02010600030101010101" pitchFamily="2" charset="-122"/>
            </a:endParaRPr>
          </a:p>
        </p:txBody>
      </p:sp>
      <p:sp>
        <p:nvSpPr>
          <p:cNvPr id="19" name="Rectangle 6"/>
          <p:cNvSpPr>
            <a:spLocks noChangeArrowheads="1"/>
          </p:cNvSpPr>
          <p:nvPr/>
        </p:nvSpPr>
        <p:spPr bwMode="auto">
          <a:xfrm>
            <a:off x="6288658" y="1196752"/>
            <a:ext cx="1296987" cy="1627188"/>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sz="2400" dirty="0">
                <a:ea typeface="宋体" panose="02010600030101010101" pitchFamily="2" charset="-122"/>
              </a:rPr>
              <a:t>生产率增长率（%）</a:t>
            </a:r>
            <a:endParaRPr lang="zh-CN" sz="2400" dirty="0">
              <a:ea typeface="宋体" panose="02010600030101010101" pitchFamily="2" charset="-122"/>
            </a:endParaRPr>
          </a:p>
        </p:txBody>
      </p:sp>
      <p:sp>
        <p:nvSpPr>
          <p:cNvPr id="20" name="Rectangle 5"/>
          <p:cNvSpPr>
            <a:spLocks noChangeArrowheads="1"/>
          </p:cNvSpPr>
          <p:nvPr/>
        </p:nvSpPr>
        <p:spPr bwMode="auto">
          <a:xfrm>
            <a:off x="4644008" y="1196752"/>
            <a:ext cx="1644650" cy="1627188"/>
          </a:xfrm>
          <a:prstGeom prst="rect">
            <a:avLst/>
          </a:prstGeom>
          <a:solidFill>
            <a:srgbClr val="CCFFCC"/>
          </a:solidFill>
          <a:ln w="9525">
            <a:noFill/>
            <a:miter lim="800000"/>
          </a:ln>
        </p:spPr>
        <p:txBody>
          <a:bodyPr anchor="ctr"/>
          <a:lstStyle/>
          <a:p>
            <a:pPr algn="ctr">
              <a:lnSpc>
                <a:spcPct val="105000"/>
              </a:lnSpc>
              <a:spcBef>
                <a:spcPct val="45000"/>
              </a:spcBef>
              <a:buClr>
                <a:srgbClr val="00B85C"/>
              </a:buClr>
              <a:buSzPct val="120000"/>
              <a:buFont typeface="Wingdings" panose="05000000000000000000" pitchFamily="2" charset="2"/>
              <a:buNone/>
            </a:pPr>
            <a:r>
              <a:rPr lang="zh-CN" sz="2400" dirty="0">
                <a:ea typeface="宋体" panose="02010600030101010101" pitchFamily="2" charset="-122"/>
              </a:rPr>
              <a:t>时间</a:t>
            </a:r>
            <a:endParaRPr lang="zh-CN" sz="2400" dirty="0">
              <a:ea typeface="宋体" panose="02010600030101010101" pitchFamily="2" charset="-122"/>
            </a:endParaRPr>
          </a:p>
        </p:txBody>
      </p:sp>
      <p:sp>
        <p:nvSpPr>
          <p:cNvPr id="21" name="Line 20"/>
          <p:cNvSpPr>
            <a:spLocks noChangeShapeType="1"/>
          </p:cNvSpPr>
          <p:nvPr/>
        </p:nvSpPr>
        <p:spPr bwMode="auto">
          <a:xfrm>
            <a:off x="4644008" y="1196752"/>
            <a:ext cx="4122737" cy="0"/>
          </a:xfrm>
          <a:prstGeom prst="line">
            <a:avLst/>
          </a:prstGeom>
          <a:noFill/>
          <a:ln w="12700" cap="sq">
            <a:solidFill>
              <a:schemeClr val="tx1"/>
            </a:solidFill>
            <a:round/>
          </a:ln>
        </p:spPr>
        <p:txBody>
          <a:bodyPr/>
          <a:lstStyle/>
          <a:p>
            <a:endParaRPr lang="zh-CN" altLang="en-US"/>
          </a:p>
        </p:txBody>
      </p:sp>
      <p:sp>
        <p:nvSpPr>
          <p:cNvPr id="22" name="Line 21"/>
          <p:cNvSpPr>
            <a:spLocks noChangeShapeType="1"/>
          </p:cNvSpPr>
          <p:nvPr/>
        </p:nvSpPr>
        <p:spPr bwMode="auto">
          <a:xfrm>
            <a:off x="4644008" y="2823940"/>
            <a:ext cx="4122737" cy="0"/>
          </a:xfrm>
          <a:prstGeom prst="line">
            <a:avLst/>
          </a:prstGeom>
          <a:noFill/>
          <a:ln w="12700">
            <a:solidFill>
              <a:schemeClr val="tx1"/>
            </a:solidFill>
            <a:round/>
          </a:ln>
        </p:spPr>
        <p:txBody>
          <a:bodyPr/>
          <a:lstStyle/>
          <a:p>
            <a:endParaRPr lang="zh-CN" altLang="en-US"/>
          </a:p>
        </p:txBody>
      </p:sp>
      <p:sp>
        <p:nvSpPr>
          <p:cNvPr id="23" name="Line 22"/>
          <p:cNvSpPr>
            <a:spLocks noChangeShapeType="1"/>
          </p:cNvSpPr>
          <p:nvPr/>
        </p:nvSpPr>
        <p:spPr bwMode="auto">
          <a:xfrm>
            <a:off x="4644008" y="3636740"/>
            <a:ext cx="4122737" cy="0"/>
          </a:xfrm>
          <a:prstGeom prst="line">
            <a:avLst/>
          </a:prstGeom>
          <a:noFill/>
          <a:ln w="12700">
            <a:solidFill>
              <a:schemeClr val="tx1"/>
            </a:solidFill>
            <a:round/>
          </a:ln>
        </p:spPr>
        <p:txBody>
          <a:bodyPr/>
          <a:lstStyle/>
          <a:p>
            <a:endParaRPr lang="zh-CN" altLang="en-US"/>
          </a:p>
        </p:txBody>
      </p:sp>
      <p:sp>
        <p:nvSpPr>
          <p:cNvPr id="24" name="Line 23"/>
          <p:cNvSpPr>
            <a:spLocks noChangeShapeType="1"/>
          </p:cNvSpPr>
          <p:nvPr/>
        </p:nvSpPr>
        <p:spPr bwMode="auto">
          <a:xfrm>
            <a:off x="4644008" y="4449540"/>
            <a:ext cx="4122737" cy="0"/>
          </a:xfrm>
          <a:prstGeom prst="line">
            <a:avLst/>
          </a:prstGeom>
          <a:noFill/>
          <a:ln w="12700">
            <a:solidFill>
              <a:schemeClr val="tx1"/>
            </a:solidFill>
            <a:round/>
          </a:ln>
        </p:spPr>
        <p:txBody>
          <a:bodyPr/>
          <a:lstStyle/>
          <a:p>
            <a:endParaRPr lang="zh-CN" altLang="en-US"/>
          </a:p>
        </p:txBody>
      </p:sp>
      <p:sp>
        <p:nvSpPr>
          <p:cNvPr id="25" name="Line 24"/>
          <p:cNvSpPr>
            <a:spLocks noChangeShapeType="1"/>
          </p:cNvSpPr>
          <p:nvPr/>
        </p:nvSpPr>
        <p:spPr bwMode="auto">
          <a:xfrm>
            <a:off x="4644008" y="5262340"/>
            <a:ext cx="4122737" cy="0"/>
          </a:xfrm>
          <a:prstGeom prst="line">
            <a:avLst/>
          </a:prstGeom>
          <a:noFill/>
          <a:ln w="12700">
            <a:solidFill>
              <a:schemeClr val="tx1"/>
            </a:solidFill>
            <a:round/>
          </a:ln>
        </p:spPr>
        <p:txBody>
          <a:bodyPr/>
          <a:lstStyle/>
          <a:p>
            <a:endParaRPr lang="zh-CN" altLang="en-US"/>
          </a:p>
        </p:txBody>
      </p:sp>
      <p:sp>
        <p:nvSpPr>
          <p:cNvPr id="26" name="Line 25"/>
          <p:cNvSpPr>
            <a:spLocks noChangeShapeType="1"/>
          </p:cNvSpPr>
          <p:nvPr/>
        </p:nvSpPr>
        <p:spPr bwMode="auto">
          <a:xfrm>
            <a:off x="4644008" y="6075140"/>
            <a:ext cx="4122737" cy="0"/>
          </a:xfrm>
          <a:prstGeom prst="line">
            <a:avLst/>
          </a:prstGeom>
          <a:noFill/>
          <a:ln w="12700" cap="sq">
            <a:solidFill>
              <a:schemeClr val="tx1"/>
            </a:solidFill>
            <a:round/>
          </a:ln>
        </p:spPr>
        <p:txBody>
          <a:bodyPr/>
          <a:lstStyle/>
          <a:p>
            <a:endParaRPr lang="zh-CN" altLang="en-US"/>
          </a:p>
        </p:txBody>
      </p:sp>
      <p:sp>
        <p:nvSpPr>
          <p:cNvPr id="27" name="Line 26"/>
          <p:cNvSpPr>
            <a:spLocks noChangeShapeType="1"/>
          </p:cNvSpPr>
          <p:nvPr/>
        </p:nvSpPr>
        <p:spPr bwMode="auto">
          <a:xfrm>
            <a:off x="4644008" y="1196752"/>
            <a:ext cx="0" cy="4878388"/>
          </a:xfrm>
          <a:prstGeom prst="line">
            <a:avLst/>
          </a:prstGeom>
          <a:noFill/>
          <a:ln w="12700" cap="sq">
            <a:solidFill>
              <a:schemeClr val="tx1"/>
            </a:solidFill>
            <a:round/>
          </a:ln>
        </p:spPr>
        <p:txBody>
          <a:bodyPr/>
          <a:lstStyle/>
          <a:p>
            <a:endParaRPr lang="zh-CN" altLang="en-US"/>
          </a:p>
        </p:txBody>
      </p:sp>
      <p:sp>
        <p:nvSpPr>
          <p:cNvPr id="28" name="Line 27"/>
          <p:cNvSpPr>
            <a:spLocks noChangeShapeType="1"/>
          </p:cNvSpPr>
          <p:nvPr/>
        </p:nvSpPr>
        <p:spPr bwMode="auto">
          <a:xfrm>
            <a:off x="6288658" y="1196752"/>
            <a:ext cx="0" cy="4878388"/>
          </a:xfrm>
          <a:prstGeom prst="line">
            <a:avLst/>
          </a:prstGeom>
          <a:noFill/>
          <a:ln w="12700">
            <a:solidFill>
              <a:schemeClr val="tx1"/>
            </a:solidFill>
            <a:round/>
          </a:ln>
        </p:spPr>
        <p:txBody>
          <a:bodyPr/>
          <a:lstStyle/>
          <a:p>
            <a:endParaRPr lang="zh-CN" altLang="en-US"/>
          </a:p>
        </p:txBody>
      </p:sp>
      <p:sp>
        <p:nvSpPr>
          <p:cNvPr id="29" name="Line 28"/>
          <p:cNvSpPr>
            <a:spLocks noChangeShapeType="1"/>
          </p:cNvSpPr>
          <p:nvPr/>
        </p:nvSpPr>
        <p:spPr bwMode="auto">
          <a:xfrm>
            <a:off x="7585645" y="1196752"/>
            <a:ext cx="0" cy="4878388"/>
          </a:xfrm>
          <a:prstGeom prst="line">
            <a:avLst/>
          </a:prstGeom>
          <a:noFill/>
          <a:ln w="12700">
            <a:solidFill>
              <a:schemeClr val="tx1"/>
            </a:solidFill>
            <a:round/>
          </a:ln>
        </p:spPr>
        <p:txBody>
          <a:bodyPr/>
          <a:lstStyle/>
          <a:p>
            <a:endParaRPr lang="zh-CN" altLang="en-US"/>
          </a:p>
        </p:txBody>
      </p:sp>
      <p:sp>
        <p:nvSpPr>
          <p:cNvPr id="30" name="Line 29"/>
          <p:cNvSpPr>
            <a:spLocks noChangeShapeType="1"/>
          </p:cNvSpPr>
          <p:nvPr/>
        </p:nvSpPr>
        <p:spPr bwMode="auto">
          <a:xfrm>
            <a:off x="8766745" y="1196752"/>
            <a:ext cx="0" cy="4878388"/>
          </a:xfrm>
          <a:prstGeom prst="line">
            <a:avLst/>
          </a:prstGeom>
          <a:noFill/>
          <a:ln w="12700" cap="sq">
            <a:solidFill>
              <a:schemeClr val="tx1"/>
            </a:solidFill>
            <a:rou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dissolve">
                                      <p:cBhvr>
                                        <p:cTn id="22" dur="500"/>
                                        <p:tgtEl>
                                          <p:spTgt spid="16">
                                            <p:txEl>
                                              <p:pRg st="0" end="0"/>
                                            </p:txEl>
                                          </p:spTgt>
                                        </p:tgtEl>
                                      </p:cBhvr>
                                    </p:animEffect>
                                  </p:childTnLst>
                                  <p:subTnLst>
                                    <p:animClr>
                                      <p:cBhvr override="childStyle">
                                        <p:cTn dur="1" fill="hold" display="0" masterRel="nextClick" afterEffect="1"/>
                                        <p:tgtEl>
                                          <p:spTgt spid="16">
                                            <p:txEl>
                                              <p:pRg st="0" end="0"/>
                                            </p:txEl>
                                          </p:spTgt>
                                        </p:tgtEl>
                                        <p:attrNameLst>
                                          <p:attrName>ppt_c</p:attrName>
                                        </p:attrNameLst>
                                      </p:cBhvr>
                                      <p:to>
                                        <a:srgbClr val="000000"/>
                                      </p:to>
                                    </p:animClr>
                                  </p:subTnLst>
                                </p:cTn>
                              </p:par>
                              <p:par>
                                <p:cTn id="23" presetID="9" presetClass="entr" presetSubtype="0" fill="hold"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dissolve">
                                      <p:cBhvr>
                                        <p:cTn id="25" dur="500"/>
                                        <p:tgtEl>
                                          <p:spTgt spid="15">
                                            <p:txEl>
                                              <p:pRg st="0" end="0"/>
                                            </p:txEl>
                                          </p:spTgt>
                                        </p:tgtEl>
                                      </p:cBhvr>
                                    </p:animEffect>
                                  </p:childTnLst>
                                  <p:subTnLst>
                                    <p:animClr>
                                      <p:cBhvr override="childStyle">
                                        <p:cTn dur="1" fill="hold" display="0" masterRel="nextClick" afterEffect="1"/>
                                        <p:tgtEl>
                                          <p:spTgt spid="15">
                                            <p:txEl>
                                              <p:pRg st="0" end="0"/>
                                            </p:txEl>
                                          </p:spTgt>
                                        </p:tgtEl>
                                        <p:attrNameLst>
                                          <p:attrName>ppt_c</p:attrName>
                                        </p:attrNameLst>
                                      </p:cBhvr>
                                      <p:to>
                                        <a:srgbClr val="000000"/>
                                      </p:to>
                                    </p:animClr>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3">
                                            <p:txEl>
                                              <p:pRg st="0" end="0"/>
                                            </p:txEl>
                                          </p:spTgt>
                                        </p:tgtEl>
                                        <p:attrNameLst>
                                          <p:attrName>style.visibility</p:attrName>
                                        </p:attrNameLst>
                                      </p:cBhvr>
                                      <p:to>
                                        <p:strVal val="visible"/>
                                      </p:to>
                                    </p:set>
                                    <p:animEffect transition="in" filter="dissolve">
                                      <p:cBhvr>
                                        <p:cTn id="30" dur="500"/>
                                        <p:tgtEl>
                                          <p:spTgt spid="13">
                                            <p:txEl>
                                              <p:pRg st="0" end="0"/>
                                            </p:txEl>
                                          </p:spTgt>
                                        </p:tgtEl>
                                      </p:cBhvr>
                                    </p:animEffect>
                                  </p:childTnLst>
                                  <p:subTnLst>
                                    <p:animClr>
                                      <p:cBhvr override="childStyle">
                                        <p:cTn dur="1" fill="hold" display="0" masterRel="nextClick" afterEffect="1"/>
                                        <p:tgtEl>
                                          <p:spTgt spid="13">
                                            <p:txEl>
                                              <p:pRg st="0" end="0"/>
                                            </p:txEl>
                                          </p:spTgt>
                                        </p:tgtEl>
                                        <p:attrNameLst>
                                          <p:attrName>ppt_c</p:attrName>
                                        </p:attrNameLst>
                                      </p:cBhvr>
                                      <p:to>
                                        <a:srgbClr val="000000"/>
                                      </p:to>
                                    </p:animClr>
                                  </p:subTnLst>
                                </p:cTn>
                              </p:par>
                              <p:par>
                                <p:cTn id="31" presetID="9" presetClass="entr" presetSubtype="0" fill="hold" nodeType="with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dissolve">
                                      <p:cBhvr>
                                        <p:cTn id="33" dur="500"/>
                                        <p:tgtEl>
                                          <p:spTgt spid="12">
                                            <p:txEl>
                                              <p:pRg st="0" end="0"/>
                                            </p:txEl>
                                          </p:spTgt>
                                        </p:tgtEl>
                                      </p:cBhvr>
                                    </p:animEffect>
                                  </p:childTnLst>
                                  <p:subTnLst>
                                    <p:animClr>
                                      <p:cBhvr override="childStyle">
                                        <p:cTn dur="1" fill="hold" display="0" masterRel="nextClick" afterEffect="1"/>
                                        <p:tgtEl>
                                          <p:spTgt spid="12">
                                            <p:txEl>
                                              <p:pRg st="0" end="0"/>
                                            </p:txEl>
                                          </p:spTgt>
                                        </p:tgtEl>
                                        <p:attrNameLst>
                                          <p:attrName>ppt_c</p:attrName>
                                        </p:attrNameLst>
                                      </p:cBhvr>
                                      <p:to>
                                        <a:srgbClr val="000000"/>
                                      </p:to>
                                    </p:animClr>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dissolve">
                                      <p:cBhvr>
                                        <p:cTn id="38" dur="500"/>
                                        <p:tgtEl>
                                          <p:spTgt spid="10">
                                            <p:txEl>
                                              <p:pRg st="0" end="0"/>
                                            </p:txEl>
                                          </p:spTgt>
                                        </p:tgtEl>
                                      </p:cBhvr>
                                    </p:animEffect>
                                  </p:childTnLst>
                                  <p:subTnLst>
                                    <p:animClr>
                                      <p:cBhvr override="childStyle">
                                        <p:cTn dur="1" fill="hold" display="0" masterRel="nextClick" afterEffect="1"/>
                                        <p:tgtEl>
                                          <p:spTgt spid="10">
                                            <p:txEl>
                                              <p:pRg st="0" end="0"/>
                                            </p:txEl>
                                          </p:spTgt>
                                        </p:tgtEl>
                                        <p:attrNameLst>
                                          <p:attrName>ppt_c</p:attrName>
                                        </p:attrNameLst>
                                      </p:cBhvr>
                                      <p:to>
                                        <a:srgbClr val="000000"/>
                                      </p:to>
                                    </p:animClr>
                                  </p:subTnLst>
                                </p:cTn>
                              </p:par>
                              <p:par>
                                <p:cTn id="39" presetID="9" presetClass="entr" presetSubtype="0" fill="hold" nodeType="with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Effect transition="in" filter="dissolve">
                                      <p:cBhvr>
                                        <p:cTn id="41" dur="500"/>
                                        <p:tgtEl>
                                          <p:spTgt spid="9">
                                            <p:txEl>
                                              <p:pRg st="0" end="0"/>
                                            </p:txEl>
                                          </p:spTgt>
                                        </p:tgtEl>
                                      </p:cBhvr>
                                    </p:animEffect>
                                  </p:childTnLst>
                                  <p:subTnLst>
                                    <p:animClr>
                                      <p:cBhvr override="childStyle">
                                        <p:cTn dur="1" fill="hold" display="0" masterRel="nextClick" afterEffect="1"/>
                                        <p:tgtEl>
                                          <p:spTgt spid="9">
                                            <p:txEl>
                                              <p:pRg st="0" end="0"/>
                                            </p:txEl>
                                          </p:spTgt>
                                        </p:tgtEl>
                                        <p:attrNameLst>
                                          <p:attrName>ppt_c</p:attrName>
                                        </p:attrNameLst>
                                      </p:cBhvr>
                                      <p:to>
                                        <a:srgbClr val="000000"/>
                                      </p:to>
                                    </p:animClr>
                                  </p:sub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7">
                                            <p:txEl>
                                              <p:pRg st="0" end="0"/>
                                            </p:txEl>
                                          </p:spTgt>
                                        </p:tgtEl>
                                        <p:attrNameLst>
                                          <p:attrName>style.visibility</p:attrName>
                                        </p:attrNameLst>
                                      </p:cBhvr>
                                      <p:to>
                                        <p:strVal val="visible"/>
                                      </p:to>
                                    </p:set>
                                    <p:animEffect transition="in" filter="dissolve">
                                      <p:cBhvr>
                                        <p:cTn id="46" dur="500"/>
                                        <p:tgtEl>
                                          <p:spTgt spid="7">
                                            <p:txEl>
                                              <p:pRg st="0" end="0"/>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Effect transition="in" filter="dissolve">
                                      <p:cBhvr>
                                        <p:cTn id="49"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476672"/>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5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生产要素与要素市场</a:t>
            </a:r>
            <a:endParaRPr kumimoji="0" lang="zh-CN" sz="35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683568" y="1412775"/>
            <a:ext cx="8003232" cy="4713387"/>
          </a:xfrm>
          <a:prstGeom prst="rect">
            <a:avLst/>
          </a:prstGeom>
        </p:spPr>
        <p:txBody>
          <a:bodyPr vert="horz">
            <a:normAutofit/>
          </a:bodyPr>
          <a:lstStyle/>
          <a:p>
            <a:pPr marL="567055" marR="0" lvl="0" indent="-457200" algn="l" defTabSz="914400" rtl="0" eaLnBrk="1" fontAlgn="auto" latinLnBrk="0" hangingPunct="1">
              <a:lnSpc>
                <a:spcPct val="120000"/>
              </a:lnSpc>
              <a:spcBef>
                <a:spcPts val="400"/>
              </a:spcBef>
              <a:spcAft>
                <a:spcPts val="0"/>
              </a:spcAft>
              <a:buClr>
                <a:schemeClr val="accent1"/>
              </a:buClr>
              <a:buSzPct val="68000"/>
              <a:buFont typeface="Wingdings" panose="05000000000000000000" charset="0"/>
              <a:buChar char="u"/>
              <a:defRPr/>
            </a:pPr>
            <a:r>
              <a:rPr kumimoji="0" lang="zh-CN" sz="27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生产要素：</a:t>
            </a:r>
            <a:r>
              <a:rPr kumimoji="0" lang="zh-CN" sz="27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用于生产物品与劳务的投入</a:t>
            </a:r>
            <a:r>
              <a:rPr kumimoji="0" lang="zh-CN" altLang="en-US" sz="27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700" b="1"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20000"/>
              </a:lnSpc>
              <a:spcBef>
                <a:spcPts val="325"/>
              </a:spcBef>
              <a:spcAft>
                <a:spcPts val="0"/>
              </a:spcAft>
              <a:buClr>
                <a:schemeClr val="accent1"/>
              </a:buClr>
              <a:buSzTx/>
              <a:buFont typeface="Verdana" panose="020B0604030504040204"/>
              <a:buChar char="◦"/>
              <a:defRPr/>
            </a:pPr>
            <a:r>
              <a:rPr kumimoji="0" lang="zh-CN" sz="23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劳动</a:t>
            </a:r>
            <a:endParaRPr kumimoji="0" lang="zh-CN" sz="2300" b="1"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20000"/>
              </a:lnSpc>
              <a:spcBef>
                <a:spcPts val="325"/>
              </a:spcBef>
              <a:spcAft>
                <a:spcPts val="0"/>
              </a:spcAft>
              <a:buClr>
                <a:schemeClr val="accent1"/>
              </a:buClr>
              <a:buSzTx/>
              <a:buFont typeface="Verdana" panose="020B0604030504040204"/>
              <a:buChar char="◦"/>
              <a:defRPr/>
            </a:pPr>
            <a:r>
              <a:rPr kumimoji="0" lang="zh-CN" sz="23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土地</a:t>
            </a:r>
            <a:endParaRPr kumimoji="0" lang="zh-CN" sz="2300" b="1"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20000"/>
              </a:lnSpc>
              <a:spcBef>
                <a:spcPts val="325"/>
              </a:spcBef>
              <a:spcAft>
                <a:spcPts val="0"/>
              </a:spcAft>
              <a:buClr>
                <a:schemeClr val="accent1"/>
              </a:buClr>
              <a:buSzTx/>
              <a:buFont typeface="Verdana" panose="020B0604030504040204"/>
              <a:buChar char="◦"/>
              <a:defRPr/>
            </a:pPr>
            <a:r>
              <a:rPr kumimoji="0" lang="zh-CN" sz="23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资本：</a:t>
            </a:r>
            <a:r>
              <a:rPr kumimoji="0" lang="zh-CN" sz="2300" b="1" i="0" u="none" strike="noStrike" kern="1200" cap="none" spc="0" normalizeH="0" baseline="0" noProof="0" dirty="0" smtClean="0">
                <a:ln>
                  <a:noFill/>
                </a:ln>
                <a:solidFill>
                  <a:schemeClr val="tx1"/>
                </a:solidFill>
                <a:effectLst/>
                <a:uLnTx/>
                <a:uFillTx/>
                <a:latin typeface="+mn-lt"/>
                <a:ea typeface="+mn-ea"/>
                <a:cs typeface="+mn-cs"/>
              </a:rPr>
              <a:t> </a:t>
            </a:r>
            <a:r>
              <a:rPr kumimoji="0" lang="zh-CN" sz="23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用于生产物品与劳务的设备和建筑物</a:t>
            </a:r>
            <a:endParaRPr kumimoji="0" lang="zh-CN" sz="23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621665" marR="0" lvl="1" indent="-228600" algn="l" defTabSz="914400" rtl="0" eaLnBrk="1" fontAlgn="auto" latinLnBrk="0" hangingPunct="1">
              <a:lnSpc>
                <a:spcPct val="120000"/>
              </a:lnSpc>
              <a:spcBef>
                <a:spcPts val="325"/>
              </a:spcBef>
              <a:spcAft>
                <a:spcPts val="0"/>
              </a:spcAft>
              <a:buClr>
                <a:schemeClr val="accent1"/>
              </a:buClr>
              <a:buSzTx/>
              <a:buFont typeface="Verdana" panose="020B0604030504040204"/>
              <a:buChar char="◦"/>
              <a:defRPr/>
            </a:pPr>
            <a:endParaRPr kumimoji="0" lang="zh-CN" sz="2300" b="1" i="0" u="none" strike="noStrike" kern="1200" cap="none" spc="0" normalizeH="0" baseline="0" noProof="0" dirty="0" smtClean="0">
              <a:ln>
                <a:noFill/>
              </a:ln>
              <a:solidFill>
                <a:schemeClr val="tx1"/>
              </a:solidFill>
              <a:effectLst/>
              <a:uLnTx/>
              <a:uFillTx/>
              <a:latin typeface="+mn-lt"/>
              <a:ea typeface="+mn-ea"/>
              <a:cs typeface="+mn-cs"/>
            </a:endParaRPr>
          </a:p>
          <a:p>
            <a:pPr marL="567055" marR="0" lvl="0" indent="-457200" algn="l" defTabSz="914400" rtl="0" eaLnBrk="1" fontAlgn="auto" latinLnBrk="0" hangingPunct="1">
              <a:lnSpc>
                <a:spcPct val="120000"/>
              </a:lnSpc>
              <a:spcBef>
                <a:spcPts val="400"/>
              </a:spcBef>
              <a:spcAft>
                <a:spcPts val="0"/>
              </a:spcAft>
              <a:buClr>
                <a:schemeClr val="accent1"/>
              </a:buClr>
              <a:buSzPct val="68000"/>
              <a:buFont typeface="Wingdings" panose="05000000000000000000" charset="0"/>
              <a:buChar char="u"/>
              <a:defRPr/>
            </a:pPr>
            <a:r>
              <a:rPr kumimoji="0" lang="zh-CN" sz="2700" b="1"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这些投入的价格与数量是由要素市场的供给和需求来决定的</a:t>
            </a:r>
            <a:endParaRPr kumimoji="0" lang="zh-CN" sz="27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23528" y="404664"/>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其他生产要素</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412775"/>
            <a:ext cx="8313737" cy="4713387"/>
          </a:xfrm>
          <a:prstGeom prst="rect">
            <a:avLst/>
          </a:prstGeom>
        </p:spPr>
        <p:txBody>
          <a:bodyPr vert="horz">
            <a:normAutofit/>
          </a:bodyPr>
          <a:lstStyle/>
          <a:p>
            <a:pPr marL="452755" marR="0" lvl="0" indent="-342900" algn="l" defTabSz="914400" rtl="0" eaLnBrk="1" fontAlgn="auto" latinLnBrk="0" hangingPunct="1">
              <a:lnSpc>
                <a:spcPct val="120000"/>
              </a:lnSpc>
              <a:spcBef>
                <a:spcPts val="1200"/>
              </a:spcBef>
              <a:spcAft>
                <a:spcPts val="0"/>
              </a:spcAft>
              <a:buClr>
                <a:schemeClr val="accent1"/>
              </a:buClr>
              <a:buSzPct val="68000"/>
              <a:buFont typeface="Wingdings" panose="05000000000000000000" charset="0"/>
              <a:buChar char="Ø"/>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关于土地和资本，必须做出区分：</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20000"/>
              </a:lnSpc>
              <a:spcBef>
                <a:spcPts val="1200"/>
              </a:spcBef>
              <a:spcAft>
                <a:spcPts val="0"/>
              </a:spcAft>
              <a:buClr>
                <a:schemeClr val="accent1"/>
              </a:buClr>
              <a:buSzTx/>
              <a:buFont typeface="Verdana" panose="020B0604030504040204"/>
              <a:buChar char="◦"/>
              <a:defRPr/>
            </a:pPr>
            <a:r>
              <a:rPr kumimoji="0" lang="zh-CN" sz="2000" b="1" i="0" u="none" strike="noStrike" kern="1200" cap="none" spc="0" normalizeH="0" baseline="0" noProof="0" dirty="0" smtClean="0">
                <a:ln>
                  <a:noFill/>
                </a:ln>
                <a:solidFill>
                  <a:srgbClr val="800080"/>
                </a:solidFill>
                <a:effectLst/>
                <a:uLnTx/>
                <a:uFillTx/>
                <a:latin typeface="+mn-lt"/>
                <a:ea typeface="宋体" panose="02010600030101010101" pitchFamily="2" charset="-122"/>
                <a:cs typeface="+mn-cs"/>
              </a:rPr>
              <a:t>购买价格</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0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对某种要素永远拥有所支付的价格</a:t>
            </a:r>
            <a:endParaRPr kumimoji="0" lang="zh-CN" sz="20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20000"/>
              </a:lnSpc>
              <a:spcBef>
                <a:spcPts val="1200"/>
              </a:spcBef>
              <a:spcAft>
                <a:spcPts val="0"/>
              </a:spcAft>
              <a:buClr>
                <a:schemeClr val="accent1"/>
              </a:buClr>
              <a:buSzTx/>
              <a:buFont typeface="Verdana" panose="020B0604030504040204"/>
              <a:buChar char="◦"/>
              <a:defRPr/>
            </a:pPr>
            <a:r>
              <a:rPr kumimoji="0" lang="zh-CN" sz="2000" b="1" i="0" u="none" strike="noStrike" kern="1200" cap="none" spc="0" normalizeH="0" baseline="0" noProof="0" dirty="0" smtClean="0">
                <a:ln>
                  <a:noFill/>
                </a:ln>
                <a:solidFill>
                  <a:srgbClr val="800080"/>
                </a:solidFill>
                <a:effectLst/>
                <a:uLnTx/>
                <a:uFillTx/>
                <a:latin typeface="+mn-lt"/>
                <a:ea typeface="宋体" panose="02010600030101010101" pitchFamily="2" charset="-122"/>
                <a:cs typeface="+mn-cs"/>
              </a:rPr>
              <a:t>租赁价格</a:t>
            </a:r>
            <a:r>
              <a:rPr kumimoji="0" lang="zh-CN" sz="20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0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在一个有限的时间段内使用某种要素所支付的价格</a:t>
            </a:r>
            <a:endParaRPr kumimoji="0" lang="zh-CN" sz="20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20000"/>
              </a:lnSpc>
              <a:spcBef>
                <a:spcPts val="1200"/>
              </a:spcBef>
              <a:spcAft>
                <a:spcPts val="0"/>
              </a:spcAft>
              <a:buClr>
                <a:schemeClr val="accent1"/>
              </a:buClr>
              <a:buSzPct val="68000"/>
              <a:buFont typeface="Wingdings" panose="05000000000000000000" charset="0"/>
              <a:buChar char="Ø"/>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工资是劳动的租赁价格</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20000"/>
              </a:lnSpc>
              <a:spcBef>
                <a:spcPts val="1200"/>
              </a:spcBef>
              <a:spcAft>
                <a:spcPts val="0"/>
              </a:spcAft>
              <a:buClr>
                <a:schemeClr val="accent1"/>
              </a:buClr>
              <a:buSzPct val="68000"/>
              <a:buFont typeface="Wingdings" panose="05000000000000000000" charset="0"/>
              <a:buChar char="Ø"/>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资本和土地租赁价格的决定类似于工资的决定</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土地的租赁价格是如何决定的？</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82600" y="1412775"/>
            <a:ext cx="3408363" cy="4705449"/>
          </a:xfrm>
          <a:prstGeom prst="rect">
            <a:avLst/>
          </a:prstGeom>
        </p:spPr>
        <p:txBody>
          <a:bodyPr vert="horz">
            <a:normAutofit/>
          </a:bodyPr>
          <a:lstStyle/>
          <a:p>
            <a:pPr marL="0" marR="0" lvl="0" indent="0" algn="l" defTabSz="914400" rtl="0" eaLnBrk="1" fontAlgn="auto" latinLnBrk="0" hangingPunct="1">
              <a:lnSpc>
                <a:spcPct val="120000"/>
              </a:lnSpc>
              <a:spcBef>
                <a:spcPts val="12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企业通过比较土地的租赁价格与边际产量值</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VMP</a:t>
            </a:r>
            <a:r>
              <a:rPr kumimoji="0" lang="en-US" altLang="zh-CN" sz="2400" b="0" i="1"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来决定租赁多少土地</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20000"/>
              </a:lnSpc>
              <a:spcBef>
                <a:spcPts val="12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土地的租赁价格调整到使土地需求与供给平衡</a:t>
            </a:r>
            <a:endParaRPr kumimoji="0" lang="zh-CN" sz="2400" b="0" i="1" u="none" strike="noStrike" kern="1200" cap="none" spc="0" normalizeH="0" baseline="0" noProof="0" dirty="0">
              <a:ln>
                <a:noFill/>
              </a:ln>
              <a:solidFill>
                <a:schemeClr val="tx1"/>
              </a:solidFill>
              <a:effectLst/>
              <a:uLnTx/>
              <a:uFillTx/>
              <a:latin typeface="+mn-lt"/>
              <a:ea typeface="+mn-ea"/>
              <a:cs typeface="+mn-cs"/>
            </a:endParaRPr>
          </a:p>
        </p:txBody>
      </p:sp>
      <p:grpSp>
        <p:nvGrpSpPr>
          <p:cNvPr id="6" name="Group 4"/>
          <p:cNvGrpSpPr/>
          <p:nvPr/>
        </p:nvGrpSpPr>
        <p:grpSpPr bwMode="auto">
          <a:xfrm>
            <a:off x="4495800" y="1539875"/>
            <a:ext cx="4044950" cy="4140200"/>
            <a:chOff x="0" y="0"/>
            <a:chExt cx="2548" cy="2608"/>
          </a:xfrm>
        </p:grpSpPr>
        <p:grpSp>
          <p:nvGrpSpPr>
            <p:cNvPr id="7" name="Group 5"/>
            <p:cNvGrpSpPr/>
            <p:nvPr/>
          </p:nvGrpSpPr>
          <p:grpSpPr bwMode="auto">
            <a:xfrm>
              <a:off x="153" y="269"/>
              <a:ext cx="2168" cy="2191"/>
              <a:chOff x="0" y="0"/>
              <a:chExt cx="2116" cy="2027"/>
            </a:xfrm>
          </p:grpSpPr>
          <p:sp>
            <p:nvSpPr>
              <p:cNvPr id="10" name="Line 6"/>
              <p:cNvSpPr>
                <a:spLocks noChangeShapeType="1"/>
              </p:cNvSpPr>
              <p:nvPr/>
            </p:nvSpPr>
            <p:spPr bwMode="auto">
              <a:xfrm>
                <a:off x="4" y="0"/>
                <a:ext cx="0" cy="2025"/>
              </a:xfrm>
              <a:prstGeom prst="line">
                <a:avLst/>
              </a:prstGeom>
              <a:noFill/>
              <a:ln w="12700">
                <a:solidFill>
                  <a:schemeClr val="tx1"/>
                </a:solidFill>
                <a:round/>
              </a:ln>
            </p:spPr>
            <p:txBody>
              <a:bodyPr/>
              <a:lstStyle/>
              <a:p>
                <a:endParaRPr lang="zh-CN" altLang="en-US"/>
              </a:p>
            </p:txBody>
          </p:sp>
          <p:sp>
            <p:nvSpPr>
              <p:cNvPr id="11" name="Line 7"/>
              <p:cNvSpPr>
                <a:spLocks noChangeShapeType="1"/>
              </p:cNvSpPr>
              <p:nvPr/>
            </p:nvSpPr>
            <p:spPr bwMode="auto">
              <a:xfrm>
                <a:off x="0" y="2027"/>
                <a:ext cx="2116" cy="0"/>
              </a:xfrm>
              <a:prstGeom prst="line">
                <a:avLst/>
              </a:prstGeom>
              <a:noFill/>
              <a:ln w="12700">
                <a:solidFill>
                  <a:schemeClr val="tx1"/>
                </a:solidFill>
                <a:round/>
              </a:ln>
            </p:spPr>
            <p:txBody>
              <a:bodyPr/>
              <a:lstStyle/>
              <a:p>
                <a:endParaRPr lang="zh-CN" altLang="en-US"/>
              </a:p>
            </p:txBody>
          </p:sp>
        </p:grpSp>
        <p:sp>
          <p:nvSpPr>
            <p:cNvPr id="8" name="Text Box 8"/>
            <p:cNvSpPr txBox="1">
              <a:spLocks noChangeArrowheads="1"/>
            </p:cNvSpPr>
            <p:nvPr/>
          </p:nvSpPr>
          <p:spPr bwMode="auto">
            <a:xfrm>
              <a:off x="0" y="0"/>
              <a:ext cx="267"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P</a:t>
              </a:r>
              <a:endParaRPr lang="en-US" altLang="zh-CN" sz="2400" b="1" i="1">
                <a:ea typeface="宋体" panose="02010600030101010101" pitchFamily="2" charset="-122"/>
              </a:endParaRPr>
            </a:p>
          </p:txBody>
        </p:sp>
        <p:sp>
          <p:nvSpPr>
            <p:cNvPr id="9" name="Text Box 9"/>
            <p:cNvSpPr txBox="1">
              <a:spLocks noChangeArrowheads="1"/>
            </p:cNvSpPr>
            <p:nvPr/>
          </p:nvSpPr>
          <p:spPr bwMode="auto">
            <a:xfrm>
              <a:off x="2258" y="2320"/>
              <a:ext cx="290"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Q</a:t>
              </a:r>
              <a:endParaRPr lang="en-US" altLang="zh-CN" sz="2400" b="1" i="1">
                <a:ea typeface="宋体" panose="02010600030101010101" pitchFamily="2" charset="-122"/>
              </a:endParaRPr>
            </a:p>
          </p:txBody>
        </p:sp>
      </p:grpSp>
      <p:grpSp>
        <p:nvGrpSpPr>
          <p:cNvPr id="12" name="Group 10"/>
          <p:cNvGrpSpPr/>
          <p:nvPr/>
        </p:nvGrpSpPr>
        <p:grpSpPr bwMode="auto">
          <a:xfrm>
            <a:off x="5180013" y="2392363"/>
            <a:ext cx="3738562" cy="2725737"/>
            <a:chOff x="0" y="0"/>
            <a:chExt cx="2206" cy="1717"/>
          </a:xfrm>
        </p:grpSpPr>
        <p:sp>
          <p:nvSpPr>
            <p:cNvPr id="13" name="Line 11"/>
            <p:cNvSpPr>
              <a:spLocks noChangeShapeType="1"/>
            </p:cNvSpPr>
            <p:nvPr/>
          </p:nvSpPr>
          <p:spPr bwMode="auto">
            <a:xfrm>
              <a:off x="0" y="0"/>
              <a:ext cx="1328" cy="1473"/>
            </a:xfrm>
            <a:prstGeom prst="line">
              <a:avLst/>
            </a:prstGeom>
            <a:noFill/>
            <a:ln w="38100">
              <a:solidFill>
                <a:srgbClr val="006600"/>
              </a:solidFill>
              <a:round/>
            </a:ln>
          </p:spPr>
          <p:txBody>
            <a:bodyPr/>
            <a:lstStyle/>
            <a:p>
              <a:endParaRPr lang="zh-CN" altLang="en-US"/>
            </a:p>
          </p:txBody>
        </p:sp>
        <p:sp>
          <p:nvSpPr>
            <p:cNvPr id="14" name="Text Box 12"/>
            <p:cNvSpPr txBox="1">
              <a:spLocks noChangeArrowheads="1"/>
            </p:cNvSpPr>
            <p:nvPr/>
          </p:nvSpPr>
          <p:spPr bwMode="auto">
            <a:xfrm>
              <a:off x="1284" y="1429"/>
              <a:ext cx="922" cy="288"/>
            </a:xfrm>
            <a:prstGeom prst="rect">
              <a:avLst/>
            </a:prstGeom>
            <a:noFill/>
            <a:ln w="9525">
              <a:noFill/>
              <a:miter lim="800000"/>
            </a:ln>
          </p:spPr>
          <p:txBody>
            <a:bodyPr>
              <a:spAutoFit/>
            </a:bodyPr>
            <a:lstStyle/>
            <a:p>
              <a:pPr>
                <a:spcBef>
                  <a:spcPct val="50000"/>
                </a:spcBef>
              </a:pPr>
              <a:r>
                <a:rPr lang="en-US" altLang="zh-CN" sz="2400" i="1">
                  <a:ea typeface="宋体" panose="02010600030101010101" pitchFamily="2" charset="-122"/>
                </a:rPr>
                <a:t>D = VMP</a:t>
              </a:r>
              <a:endParaRPr lang="en-US" altLang="zh-CN" sz="2400" baseline="-25000">
                <a:ea typeface="宋体" panose="02010600030101010101" pitchFamily="2" charset="-122"/>
              </a:endParaRPr>
            </a:p>
          </p:txBody>
        </p:sp>
      </p:grpSp>
      <p:grpSp>
        <p:nvGrpSpPr>
          <p:cNvPr id="15" name="Group 13"/>
          <p:cNvGrpSpPr/>
          <p:nvPr/>
        </p:nvGrpSpPr>
        <p:grpSpPr bwMode="auto">
          <a:xfrm>
            <a:off x="5737225" y="1998663"/>
            <a:ext cx="1336675" cy="3068637"/>
            <a:chOff x="0" y="0"/>
            <a:chExt cx="842" cy="1933"/>
          </a:xfrm>
        </p:grpSpPr>
        <p:sp>
          <p:nvSpPr>
            <p:cNvPr id="16" name="Line 14"/>
            <p:cNvSpPr>
              <a:spLocks noChangeShapeType="1"/>
            </p:cNvSpPr>
            <p:nvPr/>
          </p:nvSpPr>
          <p:spPr bwMode="auto">
            <a:xfrm flipV="1">
              <a:off x="0" y="269"/>
              <a:ext cx="651" cy="1664"/>
            </a:xfrm>
            <a:prstGeom prst="line">
              <a:avLst/>
            </a:prstGeom>
            <a:noFill/>
            <a:ln w="38100">
              <a:solidFill>
                <a:srgbClr val="006600"/>
              </a:solidFill>
              <a:round/>
            </a:ln>
          </p:spPr>
          <p:txBody>
            <a:bodyPr/>
            <a:lstStyle/>
            <a:p>
              <a:endParaRPr lang="zh-CN" altLang="en-US"/>
            </a:p>
          </p:txBody>
        </p:sp>
        <p:sp>
          <p:nvSpPr>
            <p:cNvPr id="17" name="Text Box 15"/>
            <p:cNvSpPr txBox="1">
              <a:spLocks noChangeArrowheads="1"/>
            </p:cNvSpPr>
            <p:nvPr/>
          </p:nvSpPr>
          <p:spPr bwMode="auto">
            <a:xfrm>
              <a:off x="600" y="0"/>
              <a:ext cx="242" cy="288"/>
            </a:xfrm>
            <a:prstGeom prst="rect">
              <a:avLst/>
            </a:prstGeom>
            <a:noFill/>
            <a:ln w="9525">
              <a:noFill/>
              <a:miter lim="800000"/>
            </a:ln>
          </p:spPr>
          <p:txBody>
            <a:bodyPr>
              <a:spAutoFit/>
            </a:bodyPr>
            <a:lstStyle/>
            <a:p>
              <a:pPr algn="ctr">
                <a:spcBef>
                  <a:spcPct val="50000"/>
                </a:spcBef>
              </a:pPr>
              <a:r>
                <a:rPr lang="en-US" altLang="zh-CN" sz="2400" i="1">
                  <a:ea typeface="宋体" panose="02010600030101010101" pitchFamily="2" charset="-122"/>
                </a:rPr>
                <a:t>S</a:t>
              </a:r>
              <a:endParaRPr lang="en-US" altLang="zh-CN" sz="2400">
                <a:ea typeface="宋体" panose="02010600030101010101" pitchFamily="2" charset="-122"/>
              </a:endParaRPr>
            </a:p>
          </p:txBody>
        </p:sp>
      </p:grpSp>
      <p:grpSp>
        <p:nvGrpSpPr>
          <p:cNvPr id="18" name="Group 16"/>
          <p:cNvGrpSpPr/>
          <p:nvPr/>
        </p:nvGrpSpPr>
        <p:grpSpPr bwMode="auto">
          <a:xfrm>
            <a:off x="4191000" y="3376613"/>
            <a:ext cx="2371725" cy="2493962"/>
            <a:chOff x="0" y="0"/>
            <a:chExt cx="1494" cy="1571"/>
          </a:xfrm>
        </p:grpSpPr>
        <p:grpSp>
          <p:nvGrpSpPr>
            <p:cNvPr id="19" name="Group 17"/>
            <p:cNvGrpSpPr/>
            <p:nvPr/>
          </p:nvGrpSpPr>
          <p:grpSpPr bwMode="auto">
            <a:xfrm>
              <a:off x="349" y="116"/>
              <a:ext cx="991" cy="1188"/>
              <a:chOff x="0" y="0"/>
              <a:chExt cx="826" cy="1117"/>
            </a:xfrm>
          </p:grpSpPr>
          <p:sp>
            <p:nvSpPr>
              <p:cNvPr id="23" name="Line 18"/>
              <p:cNvSpPr>
                <a:spLocks noChangeShapeType="1"/>
              </p:cNvSpPr>
              <p:nvPr/>
            </p:nvSpPr>
            <p:spPr bwMode="auto">
              <a:xfrm>
                <a:off x="0" y="2"/>
                <a:ext cx="823" cy="0"/>
              </a:xfrm>
              <a:prstGeom prst="line">
                <a:avLst/>
              </a:prstGeom>
              <a:noFill/>
              <a:ln w="9525">
                <a:solidFill>
                  <a:schemeClr val="tx1"/>
                </a:solidFill>
                <a:prstDash val="lgDash"/>
                <a:round/>
              </a:ln>
            </p:spPr>
            <p:txBody>
              <a:bodyPr/>
              <a:lstStyle/>
              <a:p>
                <a:endParaRPr lang="zh-CN" altLang="en-US"/>
              </a:p>
            </p:txBody>
          </p:sp>
          <p:sp>
            <p:nvSpPr>
              <p:cNvPr id="24" name="Line 19"/>
              <p:cNvSpPr>
                <a:spLocks noChangeShapeType="1"/>
              </p:cNvSpPr>
              <p:nvPr/>
            </p:nvSpPr>
            <p:spPr bwMode="auto">
              <a:xfrm>
                <a:off x="826" y="0"/>
                <a:ext cx="0" cy="1117"/>
              </a:xfrm>
              <a:prstGeom prst="line">
                <a:avLst/>
              </a:prstGeom>
              <a:noFill/>
              <a:ln w="9525">
                <a:solidFill>
                  <a:schemeClr val="tx1"/>
                </a:solidFill>
                <a:prstDash val="lgDash"/>
                <a:round/>
              </a:ln>
            </p:spPr>
            <p:txBody>
              <a:bodyPr/>
              <a:lstStyle/>
              <a:p>
                <a:endParaRPr lang="zh-CN" altLang="en-US"/>
              </a:p>
            </p:txBody>
          </p:sp>
        </p:grpSp>
        <p:sp>
          <p:nvSpPr>
            <p:cNvPr id="20" name="Text Box 20"/>
            <p:cNvSpPr txBox="1">
              <a:spLocks noChangeArrowheads="1"/>
            </p:cNvSpPr>
            <p:nvPr/>
          </p:nvSpPr>
          <p:spPr bwMode="auto">
            <a:xfrm>
              <a:off x="0" y="0"/>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P</a:t>
              </a:r>
              <a:endParaRPr lang="en-US" altLang="zh-CN" sz="2400" b="1" baseline="-25000">
                <a:ea typeface="宋体" panose="02010600030101010101" pitchFamily="2" charset="-122"/>
              </a:endParaRPr>
            </a:p>
          </p:txBody>
        </p:sp>
        <p:sp>
          <p:nvSpPr>
            <p:cNvPr id="21" name="Oval 21"/>
            <p:cNvSpPr>
              <a:spLocks noChangeAspect="1" noChangeArrowheads="1"/>
            </p:cNvSpPr>
            <p:nvPr/>
          </p:nvSpPr>
          <p:spPr bwMode="auto">
            <a:xfrm>
              <a:off x="1296" y="83"/>
              <a:ext cx="81" cy="8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2" name="Text Box 22"/>
            <p:cNvSpPr txBox="1">
              <a:spLocks noChangeArrowheads="1"/>
            </p:cNvSpPr>
            <p:nvPr/>
          </p:nvSpPr>
          <p:spPr bwMode="auto">
            <a:xfrm>
              <a:off x="1186" y="1341"/>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Q</a:t>
              </a:r>
              <a:endParaRPr lang="en-US" altLang="zh-CN" sz="2400" b="1" baseline="-25000">
                <a:ea typeface="宋体" panose="02010600030101010101" pitchFamily="2" charset="-122"/>
              </a:endParaRPr>
            </a:p>
          </p:txBody>
        </p:sp>
      </p:grpSp>
      <p:sp>
        <p:nvSpPr>
          <p:cNvPr id="25" name="Text Box 23"/>
          <p:cNvSpPr txBox="1">
            <a:spLocks noChangeArrowheads="1"/>
          </p:cNvSpPr>
          <p:nvPr/>
        </p:nvSpPr>
        <p:spPr bwMode="auto">
          <a:xfrm>
            <a:off x="5353050" y="1084263"/>
            <a:ext cx="2274888" cy="519112"/>
          </a:xfrm>
          <a:prstGeom prst="rect">
            <a:avLst/>
          </a:prstGeom>
          <a:solidFill>
            <a:srgbClr val="CCFFCC"/>
          </a:solidFill>
          <a:ln w="9525">
            <a:noFill/>
            <a:miter lim="800000"/>
          </a:ln>
          <a:effectLst>
            <a:outerShdw dist="71842" dir="2700000" algn="ctr" rotWithShape="0">
              <a:schemeClr val="bg2"/>
            </a:outerShdw>
          </a:effectLst>
        </p:spPr>
        <p:txBody>
          <a:bodyPr>
            <a:spAutoFit/>
          </a:bodyPr>
          <a:lstStyle/>
          <a:p>
            <a:pPr algn="ctr">
              <a:spcBef>
                <a:spcPct val="50000"/>
              </a:spcBef>
            </a:pPr>
            <a:r>
              <a:rPr lang="zh-CN" sz="2800">
                <a:ea typeface="宋体" panose="02010600030101010101" pitchFamily="2" charset="-122"/>
              </a:rPr>
              <a:t>土地市场</a:t>
            </a:r>
            <a:endParaRPr lang="zh-CN" sz="2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downRigh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strips(downLeft)">
                                      <p:cBhvr>
                                        <p:cTn id="20" dur="500"/>
                                        <p:tgtEl>
                                          <p:spTgt spid="15"/>
                                        </p:tgtEl>
                                      </p:cBhvr>
                                    </p:animEffect>
                                  </p:childTnLst>
                                </p:cTn>
                              </p:par>
                            </p:childTnLst>
                          </p:cTn>
                        </p:par>
                        <p:par>
                          <p:cTn id="21" fill="hold">
                            <p:stCondLst>
                              <p:cond delay="1000"/>
                            </p:stCondLst>
                            <p:childTnLst>
                              <p:par>
                                <p:cTn id="22" presetID="18" presetClass="entr" presetSubtype="6"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strips(downRight)">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0" y="252413"/>
            <a:ext cx="9144000"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资本的租赁价格是如何决定的？</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482600" y="1096963"/>
            <a:ext cx="3408363" cy="5021262"/>
          </a:xfrm>
          <a:prstGeom prst="rect">
            <a:avLst/>
          </a:prstGeom>
        </p:spPr>
        <p:txBody>
          <a:bodyPr vert="horz">
            <a:normAutofit/>
          </a:bodyPr>
          <a:lstStyle/>
          <a:p>
            <a:pPr marL="0" marR="0" lvl="0" indent="0" algn="l" defTabSz="914400" rtl="0" eaLnBrk="1" fontAlgn="auto" latinLnBrk="0" hangingPunct="1">
              <a:lnSpc>
                <a:spcPct val="130000"/>
              </a:lnSpc>
              <a:spcBef>
                <a:spcPct val="500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企业通过比较资本的租赁价格与资本的边际产量值</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a:t>
            </a:r>
            <a:r>
              <a:rPr kumimoji="0" lang="zh-CN" sz="2400" b="0" i="1" u="none" strike="noStrike" kern="1200" cap="none" spc="0" normalizeH="0" baseline="0" noProof="0" dirty="0" smtClean="0">
                <a:ln>
                  <a:noFill/>
                </a:ln>
                <a:solidFill>
                  <a:schemeClr val="tx1"/>
                </a:solidFill>
                <a:effectLst/>
                <a:uLnTx/>
                <a:uFillTx/>
                <a:latin typeface="+mn-lt"/>
                <a:ea typeface="+mn-ea"/>
                <a:cs typeface="+mn-cs"/>
              </a:rPr>
              <a:t>VMP</a:t>
            </a:r>
            <a:r>
              <a:rPr kumimoji="0" lang="en-US" altLang="zh-CN" sz="2400" b="0" i="1"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来决定租赁多少资本</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30000"/>
              </a:lnSpc>
              <a:spcBef>
                <a:spcPct val="50000"/>
              </a:spcBef>
              <a:spcAft>
                <a:spcPts val="0"/>
              </a:spcAft>
              <a:buClr>
                <a:schemeClr val="accent1"/>
              </a:buClr>
              <a:buSzPct val="68000"/>
              <a:buFont typeface="Wingdings" panose="05000000000000000000" pitchFamily="2" charset="2"/>
              <a:buNone/>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资本的租赁价格调整到使资本的需求与供给平衡</a:t>
            </a:r>
            <a:endParaRPr kumimoji="0" lang="zh-CN" sz="2400" b="0" i="1" u="none" strike="noStrike" kern="1200" cap="none" spc="0" normalizeH="0" baseline="0" noProof="0" dirty="0">
              <a:ln>
                <a:noFill/>
              </a:ln>
              <a:solidFill>
                <a:schemeClr val="tx1"/>
              </a:solidFill>
              <a:effectLst/>
              <a:uLnTx/>
              <a:uFillTx/>
              <a:latin typeface="+mn-lt"/>
              <a:ea typeface="+mn-ea"/>
              <a:cs typeface="+mn-cs"/>
            </a:endParaRPr>
          </a:p>
        </p:txBody>
      </p:sp>
      <p:grpSp>
        <p:nvGrpSpPr>
          <p:cNvPr id="6" name="Group 4"/>
          <p:cNvGrpSpPr/>
          <p:nvPr/>
        </p:nvGrpSpPr>
        <p:grpSpPr bwMode="auto">
          <a:xfrm>
            <a:off x="4495800" y="1539875"/>
            <a:ext cx="4044950" cy="4140200"/>
            <a:chOff x="0" y="0"/>
            <a:chExt cx="2548" cy="2608"/>
          </a:xfrm>
        </p:grpSpPr>
        <p:grpSp>
          <p:nvGrpSpPr>
            <p:cNvPr id="7" name="Group 5"/>
            <p:cNvGrpSpPr/>
            <p:nvPr/>
          </p:nvGrpSpPr>
          <p:grpSpPr bwMode="auto">
            <a:xfrm>
              <a:off x="153" y="269"/>
              <a:ext cx="2168" cy="2191"/>
              <a:chOff x="0" y="0"/>
              <a:chExt cx="2116" cy="2027"/>
            </a:xfrm>
          </p:grpSpPr>
          <p:sp>
            <p:nvSpPr>
              <p:cNvPr id="10" name="Line 6"/>
              <p:cNvSpPr>
                <a:spLocks noChangeShapeType="1"/>
              </p:cNvSpPr>
              <p:nvPr/>
            </p:nvSpPr>
            <p:spPr bwMode="auto">
              <a:xfrm>
                <a:off x="4" y="0"/>
                <a:ext cx="0" cy="2025"/>
              </a:xfrm>
              <a:prstGeom prst="line">
                <a:avLst/>
              </a:prstGeom>
              <a:noFill/>
              <a:ln w="12700">
                <a:solidFill>
                  <a:schemeClr val="tx1"/>
                </a:solidFill>
                <a:round/>
              </a:ln>
            </p:spPr>
            <p:txBody>
              <a:bodyPr/>
              <a:lstStyle/>
              <a:p>
                <a:endParaRPr lang="zh-CN" altLang="en-US"/>
              </a:p>
            </p:txBody>
          </p:sp>
          <p:sp>
            <p:nvSpPr>
              <p:cNvPr id="11" name="Line 7"/>
              <p:cNvSpPr>
                <a:spLocks noChangeShapeType="1"/>
              </p:cNvSpPr>
              <p:nvPr/>
            </p:nvSpPr>
            <p:spPr bwMode="auto">
              <a:xfrm>
                <a:off x="0" y="2027"/>
                <a:ext cx="2116" cy="0"/>
              </a:xfrm>
              <a:prstGeom prst="line">
                <a:avLst/>
              </a:prstGeom>
              <a:noFill/>
              <a:ln w="12700">
                <a:solidFill>
                  <a:schemeClr val="tx1"/>
                </a:solidFill>
                <a:round/>
              </a:ln>
            </p:spPr>
            <p:txBody>
              <a:bodyPr/>
              <a:lstStyle/>
              <a:p>
                <a:endParaRPr lang="zh-CN" altLang="en-US"/>
              </a:p>
            </p:txBody>
          </p:sp>
        </p:grpSp>
        <p:sp>
          <p:nvSpPr>
            <p:cNvPr id="8" name="Text Box 8"/>
            <p:cNvSpPr txBox="1">
              <a:spLocks noChangeArrowheads="1"/>
            </p:cNvSpPr>
            <p:nvPr/>
          </p:nvSpPr>
          <p:spPr bwMode="auto">
            <a:xfrm>
              <a:off x="0" y="0"/>
              <a:ext cx="267"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P</a:t>
              </a:r>
              <a:endParaRPr lang="en-US" altLang="zh-CN" sz="2400" b="1" i="1">
                <a:ea typeface="宋体" panose="02010600030101010101" pitchFamily="2" charset="-122"/>
              </a:endParaRPr>
            </a:p>
          </p:txBody>
        </p:sp>
        <p:sp>
          <p:nvSpPr>
            <p:cNvPr id="9" name="Text Box 9"/>
            <p:cNvSpPr txBox="1">
              <a:spLocks noChangeArrowheads="1"/>
            </p:cNvSpPr>
            <p:nvPr/>
          </p:nvSpPr>
          <p:spPr bwMode="auto">
            <a:xfrm>
              <a:off x="2258" y="2320"/>
              <a:ext cx="290" cy="288"/>
            </a:xfrm>
            <a:prstGeom prst="rect">
              <a:avLst/>
            </a:prstGeom>
            <a:noFill/>
            <a:ln w="9525">
              <a:noFill/>
              <a:miter lim="800000"/>
            </a:ln>
          </p:spPr>
          <p:txBody>
            <a:bodyPr>
              <a:spAutoFit/>
            </a:bodyPr>
            <a:lstStyle/>
            <a:p>
              <a:pPr algn="ctr">
                <a:spcBef>
                  <a:spcPct val="50000"/>
                </a:spcBef>
              </a:pPr>
              <a:r>
                <a:rPr lang="en-US" altLang="zh-CN" sz="2400" b="1" i="1">
                  <a:ea typeface="宋体" panose="02010600030101010101" pitchFamily="2" charset="-122"/>
                </a:rPr>
                <a:t>Q</a:t>
              </a:r>
              <a:endParaRPr lang="en-US" altLang="zh-CN" sz="2400" b="1" i="1">
                <a:ea typeface="宋体" panose="02010600030101010101" pitchFamily="2" charset="-122"/>
              </a:endParaRPr>
            </a:p>
          </p:txBody>
        </p:sp>
      </p:grpSp>
      <p:grpSp>
        <p:nvGrpSpPr>
          <p:cNvPr id="12" name="Group 10"/>
          <p:cNvGrpSpPr/>
          <p:nvPr/>
        </p:nvGrpSpPr>
        <p:grpSpPr bwMode="auto">
          <a:xfrm>
            <a:off x="5283200" y="2414588"/>
            <a:ext cx="3502025" cy="2725737"/>
            <a:chOff x="0" y="0"/>
            <a:chExt cx="2206" cy="1717"/>
          </a:xfrm>
        </p:grpSpPr>
        <p:sp>
          <p:nvSpPr>
            <p:cNvPr id="13" name="Line 11"/>
            <p:cNvSpPr>
              <a:spLocks noChangeShapeType="1"/>
            </p:cNvSpPr>
            <p:nvPr/>
          </p:nvSpPr>
          <p:spPr bwMode="auto">
            <a:xfrm>
              <a:off x="0" y="0"/>
              <a:ext cx="1328" cy="1473"/>
            </a:xfrm>
            <a:prstGeom prst="line">
              <a:avLst/>
            </a:prstGeom>
            <a:noFill/>
            <a:ln w="38100">
              <a:solidFill>
                <a:srgbClr val="996633"/>
              </a:solidFill>
              <a:round/>
            </a:ln>
          </p:spPr>
          <p:txBody>
            <a:bodyPr/>
            <a:lstStyle/>
            <a:p>
              <a:endParaRPr lang="zh-CN" altLang="en-US"/>
            </a:p>
          </p:txBody>
        </p:sp>
        <p:sp>
          <p:nvSpPr>
            <p:cNvPr id="14" name="Text Box 12"/>
            <p:cNvSpPr txBox="1">
              <a:spLocks noChangeArrowheads="1"/>
            </p:cNvSpPr>
            <p:nvPr/>
          </p:nvSpPr>
          <p:spPr bwMode="auto">
            <a:xfrm>
              <a:off x="1284" y="1429"/>
              <a:ext cx="922" cy="288"/>
            </a:xfrm>
            <a:prstGeom prst="rect">
              <a:avLst/>
            </a:prstGeom>
            <a:noFill/>
            <a:ln w="9525">
              <a:noFill/>
              <a:miter lim="800000"/>
            </a:ln>
          </p:spPr>
          <p:txBody>
            <a:bodyPr>
              <a:spAutoFit/>
            </a:bodyPr>
            <a:lstStyle/>
            <a:p>
              <a:pPr>
                <a:spcBef>
                  <a:spcPct val="50000"/>
                </a:spcBef>
              </a:pPr>
              <a:r>
                <a:rPr lang="en-US" altLang="zh-CN" sz="2400" i="1" dirty="0">
                  <a:ea typeface="宋体" panose="02010600030101010101" pitchFamily="2" charset="-122"/>
                </a:rPr>
                <a:t>D </a:t>
              </a:r>
              <a:r>
                <a:rPr lang="en-US" altLang="zh-CN" sz="2400" i="1" dirty="0" smtClean="0">
                  <a:ea typeface="宋体" panose="02010600030101010101" pitchFamily="2" charset="-122"/>
                </a:rPr>
                <a:t>=VMP</a:t>
              </a:r>
              <a:endParaRPr lang="en-US" altLang="zh-CN" sz="2400" baseline="-25000" dirty="0">
                <a:ea typeface="宋体" panose="02010600030101010101" pitchFamily="2" charset="-122"/>
              </a:endParaRPr>
            </a:p>
          </p:txBody>
        </p:sp>
      </p:grpSp>
      <p:grpSp>
        <p:nvGrpSpPr>
          <p:cNvPr id="15" name="Group 13"/>
          <p:cNvGrpSpPr/>
          <p:nvPr/>
        </p:nvGrpSpPr>
        <p:grpSpPr bwMode="auto">
          <a:xfrm>
            <a:off x="5303838" y="2030413"/>
            <a:ext cx="2201862" cy="2901950"/>
            <a:chOff x="0" y="0"/>
            <a:chExt cx="1118" cy="1828"/>
          </a:xfrm>
        </p:grpSpPr>
        <p:sp>
          <p:nvSpPr>
            <p:cNvPr id="16" name="Line 14"/>
            <p:cNvSpPr>
              <a:spLocks noChangeShapeType="1"/>
            </p:cNvSpPr>
            <p:nvPr/>
          </p:nvSpPr>
          <p:spPr bwMode="auto">
            <a:xfrm flipV="1">
              <a:off x="0" y="254"/>
              <a:ext cx="949" cy="1574"/>
            </a:xfrm>
            <a:prstGeom prst="line">
              <a:avLst/>
            </a:prstGeom>
            <a:noFill/>
            <a:ln w="38100">
              <a:solidFill>
                <a:srgbClr val="996633"/>
              </a:solidFill>
              <a:round/>
            </a:ln>
          </p:spPr>
          <p:txBody>
            <a:bodyPr/>
            <a:lstStyle/>
            <a:p>
              <a:endParaRPr lang="zh-CN" altLang="en-US"/>
            </a:p>
          </p:txBody>
        </p:sp>
        <p:sp>
          <p:nvSpPr>
            <p:cNvPr id="17" name="Text Box 15"/>
            <p:cNvSpPr txBox="1">
              <a:spLocks noChangeArrowheads="1"/>
            </p:cNvSpPr>
            <p:nvPr/>
          </p:nvSpPr>
          <p:spPr bwMode="auto">
            <a:xfrm>
              <a:off x="874" y="0"/>
              <a:ext cx="244" cy="288"/>
            </a:xfrm>
            <a:prstGeom prst="rect">
              <a:avLst/>
            </a:prstGeom>
            <a:noFill/>
            <a:ln w="9525">
              <a:noFill/>
              <a:miter lim="800000"/>
            </a:ln>
          </p:spPr>
          <p:txBody>
            <a:bodyPr>
              <a:spAutoFit/>
            </a:bodyPr>
            <a:lstStyle/>
            <a:p>
              <a:pPr>
                <a:spcBef>
                  <a:spcPct val="50000"/>
                </a:spcBef>
              </a:pPr>
              <a:r>
                <a:rPr lang="en-US" altLang="zh-CN" sz="2400" i="1">
                  <a:ea typeface="宋体" panose="02010600030101010101" pitchFamily="2" charset="-122"/>
                </a:rPr>
                <a:t>S</a:t>
              </a:r>
              <a:endParaRPr lang="en-US" altLang="zh-CN" sz="2400" baseline="-25000">
                <a:ea typeface="宋体" panose="02010600030101010101" pitchFamily="2" charset="-122"/>
              </a:endParaRPr>
            </a:p>
          </p:txBody>
        </p:sp>
      </p:grpSp>
      <p:grpSp>
        <p:nvGrpSpPr>
          <p:cNvPr id="18" name="Group 16"/>
          <p:cNvGrpSpPr/>
          <p:nvPr/>
        </p:nvGrpSpPr>
        <p:grpSpPr bwMode="auto">
          <a:xfrm>
            <a:off x="4191000" y="3376613"/>
            <a:ext cx="2371725" cy="2493962"/>
            <a:chOff x="0" y="0"/>
            <a:chExt cx="1494" cy="1571"/>
          </a:xfrm>
        </p:grpSpPr>
        <p:grpSp>
          <p:nvGrpSpPr>
            <p:cNvPr id="19" name="Group 17"/>
            <p:cNvGrpSpPr/>
            <p:nvPr/>
          </p:nvGrpSpPr>
          <p:grpSpPr bwMode="auto">
            <a:xfrm>
              <a:off x="349" y="116"/>
              <a:ext cx="991" cy="1188"/>
              <a:chOff x="0" y="0"/>
              <a:chExt cx="826" cy="1117"/>
            </a:xfrm>
          </p:grpSpPr>
          <p:sp>
            <p:nvSpPr>
              <p:cNvPr id="23" name="Line 18"/>
              <p:cNvSpPr>
                <a:spLocks noChangeShapeType="1"/>
              </p:cNvSpPr>
              <p:nvPr/>
            </p:nvSpPr>
            <p:spPr bwMode="auto">
              <a:xfrm>
                <a:off x="0" y="2"/>
                <a:ext cx="823" cy="0"/>
              </a:xfrm>
              <a:prstGeom prst="line">
                <a:avLst/>
              </a:prstGeom>
              <a:noFill/>
              <a:ln w="9525">
                <a:solidFill>
                  <a:schemeClr val="tx1"/>
                </a:solidFill>
                <a:prstDash val="lgDash"/>
                <a:round/>
              </a:ln>
            </p:spPr>
            <p:txBody>
              <a:bodyPr/>
              <a:lstStyle/>
              <a:p>
                <a:endParaRPr lang="zh-CN" altLang="en-US"/>
              </a:p>
            </p:txBody>
          </p:sp>
          <p:sp>
            <p:nvSpPr>
              <p:cNvPr id="24" name="Line 19"/>
              <p:cNvSpPr>
                <a:spLocks noChangeShapeType="1"/>
              </p:cNvSpPr>
              <p:nvPr/>
            </p:nvSpPr>
            <p:spPr bwMode="auto">
              <a:xfrm>
                <a:off x="826" y="0"/>
                <a:ext cx="0" cy="1117"/>
              </a:xfrm>
              <a:prstGeom prst="line">
                <a:avLst/>
              </a:prstGeom>
              <a:noFill/>
              <a:ln w="9525">
                <a:solidFill>
                  <a:schemeClr val="tx1"/>
                </a:solidFill>
                <a:prstDash val="lgDash"/>
                <a:round/>
              </a:ln>
            </p:spPr>
            <p:txBody>
              <a:bodyPr/>
              <a:lstStyle/>
              <a:p>
                <a:endParaRPr lang="zh-CN" altLang="en-US"/>
              </a:p>
            </p:txBody>
          </p:sp>
        </p:grpSp>
        <p:sp>
          <p:nvSpPr>
            <p:cNvPr id="20" name="Text Box 20"/>
            <p:cNvSpPr txBox="1">
              <a:spLocks noChangeArrowheads="1"/>
            </p:cNvSpPr>
            <p:nvPr/>
          </p:nvSpPr>
          <p:spPr bwMode="auto">
            <a:xfrm>
              <a:off x="0" y="0"/>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P</a:t>
              </a:r>
              <a:endParaRPr lang="en-US" altLang="zh-CN" sz="2400" b="1" baseline="-25000">
                <a:ea typeface="宋体" panose="02010600030101010101" pitchFamily="2" charset="-122"/>
              </a:endParaRPr>
            </a:p>
          </p:txBody>
        </p:sp>
        <p:sp>
          <p:nvSpPr>
            <p:cNvPr id="21" name="Oval 21"/>
            <p:cNvSpPr>
              <a:spLocks noChangeAspect="1" noChangeArrowheads="1"/>
            </p:cNvSpPr>
            <p:nvPr/>
          </p:nvSpPr>
          <p:spPr bwMode="auto">
            <a:xfrm>
              <a:off x="1296" y="83"/>
              <a:ext cx="81" cy="80"/>
            </a:xfrm>
            <a:prstGeom prst="ellipse">
              <a:avLst/>
            </a:prstGeom>
            <a:solidFill>
              <a:srgbClr val="000000"/>
            </a:solidFill>
            <a:ln w="9525">
              <a:noFill/>
              <a:round/>
            </a:ln>
          </p:spPr>
          <p:txBody>
            <a:bodyPr wrap="none" anchor="ctr"/>
            <a:lstStyle/>
            <a:p>
              <a:endParaRPr lang="zh-CN">
                <a:ea typeface="宋体" panose="02010600030101010101" pitchFamily="2" charset="-122"/>
              </a:endParaRPr>
            </a:p>
          </p:txBody>
        </p:sp>
        <p:sp>
          <p:nvSpPr>
            <p:cNvPr id="22" name="Text Box 22"/>
            <p:cNvSpPr txBox="1">
              <a:spLocks noChangeArrowheads="1"/>
            </p:cNvSpPr>
            <p:nvPr/>
          </p:nvSpPr>
          <p:spPr bwMode="auto">
            <a:xfrm>
              <a:off x="1186" y="1341"/>
              <a:ext cx="308" cy="230"/>
            </a:xfrm>
            <a:prstGeom prst="rect">
              <a:avLst/>
            </a:prstGeom>
            <a:noFill/>
            <a:ln w="9525">
              <a:noFill/>
              <a:miter lim="800000"/>
            </a:ln>
          </p:spPr>
          <p:txBody>
            <a:bodyPr lIns="0" tIns="0" rIns="0" bIns="0">
              <a:spAutoFit/>
            </a:bodyPr>
            <a:lstStyle/>
            <a:p>
              <a:pPr algn="ctr">
                <a:spcBef>
                  <a:spcPct val="50000"/>
                </a:spcBef>
              </a:pPr>
              <a:r>
                <a:rPr lang="en-US" altLang="zh-CN" sz="2400" b="1" i="1">
                  <a:ea typeface="宋体" panose="02010600030101010101" pitchFamily="2" charset="-122"/>
                </a:rPr>
                <a:t>Q</a:t>
              </a:r>
              <a:endParaRPr lang="en-US" altLang="zh-CN" sz="2400" b="1" baseline="-25000">
                <a:ea typeface="宋体" panose="02010600030101010101" pitchFamily="2" charset="-122"/>
              </a:endParaRPr>
            </a:p>
          </p:txBody>
        </p:sp>
      </p:grpSp>
      <p:sp>
        <p:nvSpPr>
          <p:cNvPr id="25" name="Text Box 23"/>
          <p:cNvSpPr txBox="1">
            <a:spLocks noChangeArrowheads="1"/>
          </p:cNvSpPr>
          <p:nvPr/>
        </p:nvSpPr>
        <p:spPr bwMode="auto">
          <a:xfrm>
            <a:off x="5284788" y="1111250"/>
            <a:ext cx="2274887" cy="473075"/>
          </a:xfrm>
          <a:prstGeom prst="rect">
            <a:avLst/>
          </a:prstGeom>
          <a:solidFill>
            <a:srgbClr val="FFCC99"/>
          </a:solidFill>
          <a:ln w="9525">
            <a:noFill/>
            <a:miter lim="800000"/>
          </a:ln>
          <a:effectLst>
            <a:outerShdw dist="71842" dir="2700000" algn="ctr" rotWithShape="0">
              <a:schemeClr val="bg2"/>
            </a:outerShdw>
          </a:effectLst>
        </p:spPr>
        <p:txBody>
          <a:bodyPr>
            <a:spAutoFit/>
          </a:bodyPr>
          <a:lstStyle/>
          <a:p>
            <a:pPr algn="ctr">
              <a:spcBef>
                <a:spcPct val="50000"/>
              </a:spcBef>
            </a:pPr>
            <a:r>
              <a:rPr lang="zh-CN" sz="2500">
                <a:ea typeface="宋体" panose="02010600030101010101" pitchFamily="2" charset="-122"/>
              </a:rPr>
              <a:t>资本市场</a:t>
            </a:r>
            <a:endParaRPr lang="zh-CN" sz="25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downRigh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strips(downLeft)">
                                      <p:cBhvr>
                                        <p:cTn id="20" dur="500"/>
                                        <p:tgtEl>
                                          <p:spTgt spid="15"/>
                                        </p:tgtEl>
                                      </p:cBhvr>
                                    </p:animEffect>
                                  </p:childTnLst>
                                </p:cTn>
                              </p:par>
                            </p:childTnLst>
                          </p:cTn>
                        </p:par>
                        <p:par>
                          <p:cTn id="21" fill="hold">
                            <p:stCondLst>
                              <p:cond delay="1000"/>
                            </p:stCondLst>
                            <p:childTnLst>
                              <p:par>
                                <p:cTn id="22" presetID="18" presetClass="entr" presetSubtype="6" fill="hold"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strips(downRight)">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1520" y="404664"/>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租赁价格与购买价格</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412775"/>
            <a:ext cx="8313737" cy="4713387"/>
          </a:xfrm>
          <a:prstGeom prst="rect">
            <a:avLst/>
          </a:prstGeom>
        </p:spPr>
        <p:txBody>
          <a:bodyPr vert="horz">
            <a:normAutofit/>
          </a:bodyPr>
          <a:lstStyle/>
          <a:p>
            <a:pPr marL="567055" marR="0" lvl="0" indent="-457200" algn="l" defTabSz="914400" rtl="0" eaLnBrk="1" fontAlgn="auto" latinLnBrk="0" hangingPunct="1">
              <a:lnSpc>
                <a:spcPct val="130000"/>
              </a:lnSpc>
              <a:spcBef>
                <a:spcPts val="12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购买一单位的资本或土地会产生有价值的租赁收入流</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567055" marR="0" lvl="0" indent="-457200" algn="l" defTabSz="914400" rtl="0" eaLnBrk="1" fontAlgn="auto" latinLnBrk="0" hangingPunct="1">
              <a:lnSpc>
                <a:spcPct val="130000"/>
              </a:lnSpc>
              <a:spcBef>
                <a:spcPts val="12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在任一时期的租赁收入等于边际产量值</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700" b="0" i="1" u="none" strike="noStrike" kern="1200" cap="none" spc="0" normalizeH="0" baseline="0" noProof="0" dirty="0" smtClean="0">
                <a:ln>
                  <a:noFill/>
                </a:ln>
                <a:solidFill>
                  <a:schemeClr val="tx1"/>
                </a:solidFill>
                <a:effectLst/>
                <a:uLnTx/>
                <a:uFillTx/>
                <a:latin typeface="+mn-lt"/>
                <a:ea typeface="+mn-ea"/>
                <a:cs typeface="+mn-cs"/>
              </a:rPr>
              <a:t>VMP </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567055" marR="0" lvl="0" indent="-457200" algn="l" defTabSz="914400" rtl="0" eaLnBrk="1" fontAlgn="auto" latinLnBrk="0" hangingPunct="1">
              <a:lnSpc>
                <a:spcPct val="130000"/>
              </a:lnSpc>
              <a:spcBef>
                <a:spcPts val="1200"/>
              </a:spcBef>
              <a:spcAft>
                <a:spcPts val="0"/>
              </a:spcAft>
              <a:buClr>
                <a:schemeClr val="accent1"/>
              </a:buClr>
              <a:buSzPct val="68000"/>
              <a:buFont typeface="Wingdings" panose="05000000000000000000" charset="0"/>
              <a:buChar char="Ø"/>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因此，一种要素的均衡购买价格取决于该要素当前的边际产量值以及预期未来会有的边际产量值</a:t>
            </a:r>
            <a:endParaRPr kumimoji="0" lang="zh-CN"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87325" y="252413"/>
            <a:ext cx="8753475" cy="64928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生产要素之间的联系</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7" cy="5118100"/>
          </a:xfrm>
          <a:prstGeom prst="rect">
            <a:avLst/>
          </a:prstGeom>
        </p:spPr>
        <p:txBody>
          <a:bodyPr vert="horz">
            <a:normAutofit/>
          </a:bodyPr>
          <a:lstStyle/>
          <a:p>
            <a:pPr marL="567055" marR="0" lvl="0" indent="-457200" algn="l" defTabSz="914400" rtl="0" eaLnBrk="1" fontAlgn="auto" latinLnBrk="0" hangingPunct="1">
              <a:lnSpc>
                <a:spcPct val="130000"/>
              </a:lnSpc>
              <a:spcBef>
                <a:spcPts val="1200"/>
              </a:spcBef>
              <a:spcAft>
                <a:spcPts val="0"/>
              </a:spcAft>
              <a:buClr>
                <a:schemeClr val="accent1"/>
              </a:buClr>
              <a:buSzPct val="68000"/>
              <a:buFont typeface="Wingdings" panose="05000000000000000000" charset="0"/>
              <a:buChar char="p"/>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在多数情况下，生产要素以某种方式组合在一起使用，这就使得每种要素的生产率都取决于生产过程中使用的其他要素的可获得量</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567055" marR="0" lvl="0" indent="-457200" algn="l" rtl="0" eaLnBrk="1" fontAlgn="auto" latinLnBrk="0" hangingPunct="1">
              <a:lnSpc>
                <a:spcPct val="130000"/>
              </a:lnSpc>
              <a:spcBef>
                <a:spcPts val="1200"/>
              </a:spcBef>
              <a:buClr>
                <a:schemeClr val="accent1"/>
              </a:buClr>
              <a:buSzPct val="68000"/>
              <a:buFont typeface="Wingdings" panose="05000000000000000000" charset="0"/>
              <a:buChar char="p"/>
              <a:defRPr/>
            </a:pPr>
            <a:r>
              <a:rPr lang="zh-CN" altLang="en-US" sz="2700" dirty="0" smtClean="0">
                <a:ea typeface="宋体" panose="02010600030101010101" pitchFamily="2" charset="-122"/>
              </a:rPr>
              <a:t>如，</a:t>
            </a:r>
            <a:r>
              <a:rPr lang="zh-CN" altLang="zh-CN" sz="2700" dirty="0" smtClean="0">
                <a:ea typeface="宋体" panose="02010600030101010101" pitchFamily="2" charset="-122"/>
              </a:rPr>
              <a:t>资本数量增加</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30000"/>
              </a:lnSpc>
              <a:spcBef>
                <a:spcPts val="12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资本的边际产量和租赁价格下降</a:t>
            </a:r>
            <a:endParaRPr kumimoji="0" lang="zh-CN" sz="23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30000"/>
              </a:lnSpc>
              <a:spcBef>
                <a:spcPts val="12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更多的资本使工人的生产率提高，</a:t>
            </a:r>
            <a:r>
              <a:rPr kumimoji="0" lang="zh-CN" sz="2300" b="0" i="1" u="none" strike="noStrike" kern="1200" cap="none" spc="0" normalizeH="0" baseline="0" noProof="0" dirty="0" smtClean="0">
                <a:ln>
                  <a:noFill/>
                </a:ln>
                <a:solidFill>
                  <a:schemeClr val="tx1"/>
                </a:solidFill>
                <a:effectLst/>
                <a:uLnTx/>
                <a:uFillTx/>
                <a:latin typeface="+mn-lt"/>
                <a:ea typeface="+mn-ea"/>
                <a:cs typeface="+mn-cs"/>
              </a:rPr>
              <a:t>MPL</a:t>
            </a:r>
            <a:r>
              <a:rPr kumimoji="0" lang="zh-CN" sz="23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和</a:t>
            </a:r>
            <a:r>
              <a:rPr kumimoji="0" lang="zh-CN" sz="23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300" b="0" i="1" u="none" strike="noStrike" kern="1200" cap="none" spc="0" normalizeH="0" baseline="0" noProof="0" dirty="0" smtClean="0">
                <a:ln>
                  <a:noFill/>
                </a:ln>
                <a:solidFill>
                  <a:schemeClr val="tx1"/>
                </a:solidFill>
                <a:effectLst/>
                <a:uLnTx/>
                <a:uFillTx/>
                <a:latin typeface="+mn-lt"/>
                <a:ea typeface="+mn-ea"/>
                <a:cs typeface="+mn-cs"/>
              </a:rPr>
              <a:t>W</a:t>
            </a:r>
            <a:r>
              <a:rPr kumimoji="0" lang="zh-CN" sz="23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增加</a:t>
            </a:r>
            <a:endParaRPr kumimoji="0" lang="en-US" alt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164465" indent="-228600">
              <a:lnSpc>
                <a:spcPct val="130000"/>
              </a:lnSpc>
              <a:spcBef>
                <a:spcPts val="1200"/>
              </a:spcBef>
              <a:buClr>
                <a:schemeClr val="accent1"/>
              </a:buClr>
              <a:defRPr/>
            </a:pPr>
            <a:r>
              <a:rPr kumimoji="0" lang="zh-CN" sz="2300" b="0" i="0" u="none" strike="noStrike" kern="1200" cap="none" spc="0" normalizeH="0" baseline="0" noProof="0" dirty="0" smtClean="0">
                <a:ln>
                  <a:noFill/>
                </a:ln>
                <a:solidFill>
                  <a:schemeClr val="tx1"/>
                </a:solidFill>
                <a:effectLst/>
                <a:uLnTx/>
                <a:uFillTx/>
                <a:latin typeface="+mn-lt"/>
                <a:ea typeface="+mn-ea"/>
                <a:cs typeface="+mn-cs"/>
              </a:rPr>
              <a:t>  </a:t>
            </a:r>
            <a:r>
              <a:rPr lang="zh-CN" altLang="en-US" sz="2300" dirty="0" smtClean="0"/>
              <a:t>改变任何一种生产要素的供给的事件会改变所有要素的收入</a:t>
            </a:r>
            <a:endParaRPr kumimoji="0" lang="zh-CN" sz="2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结论</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373063" y="1008063"/>
            <a:ext cx="8313737" cy="5118100"/>
          </a:xfrm>
          <a:prstGeom prst="rect">
            <a:avLst/>
          </a:prstGeom>
        </p:spPr>
        <p:txBody>
          <a:bodyPr vert="horz">
            <a:normAutofit/>
          </a:bodyPr>
          <a:lstStyle/>
          <a:p>
            <a:pPr marL="567055" marR="0" lvl="0" indent="-457200" algn="l" defTabSz="914400" rtl="0" eaLnBrk="1" fontAlgn="auto" latinLnBrk="0" hangingPunct="1">
              <a:lnSpc>
                <a:spcPct val="130000"/>
              </a:lnSpc>
              <a:spcBef>
                <a:spcPts val="1200"/>
              </a:spcBef>
              <a:spcAft>
                <a:spcPts val="0"/>
              </a:spcAft>
              <a:buClr>
                <a:schemeClr val="accent1"/>
              </a:buClr>
              <a:buSzPct val="68000"/>
              <a:buFont typeface="Wingdings" panose="05000000000000000000" charset="0"/>
              <a:buChar char="p"/>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本章所提出的的理论称为</a:t>
            </a:r>
            <a:r>
              <a:rPr kumimoji="0" lang="zh-CN" sz="2700" b="1" i="0" u="none" strike="noStrike" kern="1200" cap="none" spc="0" normalizeH="0" baseline="0" noProof="0" dirty="0" smtClean="0">
                <a:ln>
                  <a:noFill/>
                </a:ln>
                <a:solidFill>
                  <a:srgbClr val="800080"/>
                </a:solidFill>
                <a:effectLst/>
                <a:uLnTx/>
                <a:uFillTx/>
                <a:latin typeface="+mn-lt"/>
                <a:ea typeface="宋体" panose="02010600030101010101" pitchFamily="2" charset="-122"/>
                <a:cs typeface="+mn-cs"/>
              </a:rPr>
              <a:t>新古典收入分配理论</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567055" marR="0" lvl="0" indent="-457200" algn="l" defTabSz="914400" rtl="0" eaLnBrk="1" fontAlgn="auto" latinLnBrk="0" hangingPunct="1">
              <a:lnSpc>
                <a:spcPct val="130000"/>
              </a:lnSpc>
              <a:spcBef>
                <a:spcPts val="1200"/>
              </a:spcBef>
              <a:spcAft>
                <a:spcPts val="0"/>
              </a:spcAft>
              <a:buClr>
                <a:schemeClr val="accent1"/>
              </a:buClr>
              <a:buSzPct val="68000"/>
              <a:buFont typeface="Wingdings" panose="05000000000000000000" charset="0"/>
              <a:buChar char="p"/>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它表明：</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850265" marR="0" lvl="1" indent="-457200" algn="l" defTabSz="914400" rtl="0" eaLnBrk="1" fontAlgn="auto" latinLnBrk="0" hangingPunct="1">
              <a:lnSpc>
                <a:spcPct val="130000"/>
              </a:lnSpc>
              <a:spcBef>
                <a:spcPts val="1200"/>
              </a:spcBef>
              <a:spcAft>
                <a:spcPts val="0"/>
              </a:spcAft>
              <a:buClr>
                <a:schemeClr val="accent1"/>
              </a:buClr>
              <a:buSzTx/>
              <a:buFont typeface="Verdana" panose="020B0604030504040204"/>
              <a:buChar char="◦"/>
              <a:defRPr/>
            </a:pPr>
            <a:r>
              <a:rPr kumimoji="0" lang="zh-CN" sz="28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要素价格是由要素的供给与需求决定的</a:t>
            </a:r>
            <a:endParaRPr kumimoji="0" lang="zh-CN" sz="2800" b="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30000"/>
              </a:lnSpc>
              <a:spcBef>
                <a:spcPts val="1200"/>
              </a:spcBef>
              <a:spcAft>
                <a:spcPts val="0"/>
              </a:spcAft>
              <a:buClr>
                <a:schemeClr val="accent1"/>
              </a:buClr>
              <a:buSzTx/>
              <a:buFont typeface="Verdana" panose="020B0604030504040204"/>
              <a:buChar char="◦"/>
              <a:defRPr/>
            </a:pPr>
            <a:r>
              <a:rPr kumimoji="0" lang="zh-CN" altLang="en-US" sz="2800" b="1" i="0" u="none" strike="noStrike" kern="1200" cap="none" spc="0" normalizeH="0" baseline="0" noProof="0" dirty="0" smtClean="0">
                <a:ln>
                  <a:noFill/>
                </a:ln>
                <a:solidFill>
                  <a:srgbClr val="00B0F0"/>
                </a:solidFill>
                <a:effectLst/>
                <a:uLnTx/>
                <a:uFillTx/>
                <a:latin typeface="楷体" panose="02010609060101010101" pitchFamily="49" charset="-122"/>
                <a:ea typeface="楷体" panose="02010609060101010101" pitchFamily="49" charset="-122"/>
              </a:rPr>
              <a:t>在竞争性、利润最大化的企业中，</a:t>
            </a:r>
            <a:r>
              <a:rPr kumimoji="0" lang="zh-CN" sz="2800" b="1" i="0" u="none" strike="noStrike" kern="1200" cap="none" spc="0" normalizeH="0" baseline="0" noProof="0" dirty="0" smtClean="0">
                <a:ln>
                  <a:noFill/>
                </a:ln>
                <a:solidFill>
                  <a:srgbClr val="00B0F0"/>
                </a:solidFill>
                <a:effectLst/>
                <a:uLnTx/>
                <a:uFillTx/>
                <a:latin typeface="楷体" panose="02010609060101010101" pitchFamily="49" charset="-122"/>
                <a:ea typeface="楷体" panose="02010609060101010101" pitchFamily="49" charset="-122"/>
              </a:rPr>
              <a:t>每种要素赚到了它的边际产量值</a:t>
            </a:r>
            <a:r>
              <a:rPr kumimoji="0" lang="zh-CN" altLang="en-US" sz="2800" b="1" i="0" u="none" strike="noStrike" kern="1200" cap="none" spc="0" normalizeH="0" baseline="0" noProof="0" dirty="0" smtClean="0">
                <a:ln>
                  <a:noFill/>
                </a:ln>
                <a:solidFill>
                  <a:srgbClr val="00B0F0"/>
                </a:solidFill>
                <a:effectLst/>
                <a:uLnTx/>
                <a:uFillTx/>
                <a:latin typeface="楷体" panose="02010609060101010101" pitchFamily="49" charset="-122"/>
                <a:ea typeface="楷体" panose="02010609060101010101" pitchFamily="49" charset="-122"/>
              </a:rPr>
              <a:t>，即各要素赚到了它们在生产中的边际贡献的价值</a:t>
            </a:r>
            <a:endParaRPr kumimoji="0" lang="zh-CN" sz="2800" b="1" i="0" u="none" strike="noStrike" kern="1200" cap="none" spc="0" normalizeH="0" baseline="0" noProof="0" dirty="0" smtClean="0">
              <a:ln>
                <a:noFill/>
              </a:ln>
              <a:solidFill>
                <a:srgbClr val="00B0F0"/>
              </a:solidFill>
              <a:effectLst/>
              <a:uLnTx/>
              <a:uFillTx/>
              <a:latin typeface="楷体" panose="02010609060101010101" pitchFamily="49" charset="-122"/>
              <a:ea typeface="楷体" panose="02010609060101010101" pitchFamily="49" charset="-122"/>
            </a:endParaRPr>
          </a:p>
          <a:p>
            <a:pPr marL="567055" marR="0" lvl="0" indent="-457200" algn="l" defTabSz="914400" rtl="0" eaLnBrk="1" fontAlgn="auto" latinLnBrk="0" hangingPunct="1">
              <a:lnSpc>
                <a:spcPct val="130000"/>
              </a:lnSpc>
              <a:spcBef>
                <a:spcPts val="1200"/>
              </a:spcBef>
              <a:spcAft>
                <a:spcPts val="0"/>
              </a:spcAft>
              <a:buClr>
                <a:schemeClr val="accent1"/>
              </a:buClr>
              <a:buSzPct val="68000"/>
              <a:buFont typeface="Wingdings" panose="05000000000000000000" charset="0"/>
              <a:buChar char="p"/>
              <a:defRPr/>
            </a:pP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大多数经济学家用这个理论作为理解收入分配的一个起点</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descr="Mankiw_PaintingArt.jpg"/>
          <p:cNvPicPr>
            <a:picLocks noChangeAspect="1" noChangeArrowheads="1"/>
          </p:cNvPicPr>
          <p:nvPr/>
        </p:nvPicPr>
        <p:blipFill>
          <a:blip r:embed="rId1" cstate="print"/>
          <a:srcRect b="16696"/>
          <a:stretch>
            <a:fillRect/>
          </a:stretch>
        </p:blipFill>
        <p:spPr bwMode="auto">
          <a:xfrm>
            <a:off x="0" y="0"/>
            <a:ext cx="9144000" cy="2052638"/>
          </a:xfrm>
          <a:prstGeom prst="rect">
            <a:avLst/>
          </a:prstGeom>
          <a:noFill/>
          <a:ln w="9525">
            <a:noFill/>
            <a:miter lim="800000"/>
            <a:headEnd/>
            <a:tailEnd/>
          </a:ln>
        </p:spPr>
      </p:pic>
      <p:sp>
        <p:nvSpPr>
          <p:cNvPr id="5" name="Rectangle 3"/>
          <p:cNvSpPr txBox="1">
            <a:spLocks noChangeArrowheads="1"/>
          </p:cNvSpPr>
          <p:nvPr/>
        </p:nvSpPr>
        <p:spPr>
          <a:xfrm>
            <a:off x="0" y="0"/>
            <a:ext cx="9144000" cy="1954213"/>
          </a:xfrm>
          <a:prstGeom prst="rect">
            <a:avLst/>
          </a:prstGeom>
          <a:solidFill>
            <a:schemeClr val="bg1">
              <a:alpha val="25000"/>
            </a:schemeClr>
          </a:solidFill>
        </p:spPr>
        <p:txBody>
          <a:bodyPr lIns="365760" tIns="182880" anchor="t"/>
          <a:lstStyle/>
          <a:p>
            <a:pPr marL="0" marR="0" lvl="0" indent="0" algn="ctr" defTabSz="914400" rtl="0" eaLnBrk="1" fontAlgn="auto" latinLnBrk="0" hangingPunct="1">
              <a:lnSpc>
                <a:spcPct val="115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rPr>
              <a:t>内容提要</a:t>
            </a:r>
            <a:endParaRPr kumimoji="0" 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6" name="Rectangle 4"/>
          <p:cNvSpPr txBox="1">
            <a:spLocks noChangeArrowheads="1"/>
          </p:cNvSpPr>
          <p:nvPr/>
        </p:nvSpPr>
        <p:spPr>
          <a:xfrm>
            <a:off x="373063" y="1863725"/>
            <a:ext cx="8313737" cy="4645025"/>
          </a:xfrm>
          <a:prstGeom prst="rect">
            <a:avLst/>
          </a:prstGeom>
        </p:spPr>
        <p:txBody>
          <a:bodyPr/>
          <a:lstStyle/>
          <a:p>
            <a:pPr marL="452755" marR="0" lvl="0" indent="-342900" algn="l" defTabSz="914400" rtl="0" eaLnBrk="1" fontAlgn="auto" latinLnBrk="0" hangingPunct="1">
              <a:lnSpc>
                <a:spcPct val="150000"/>
              </a:lnSpc>
              <a:spcBef>
                <a:spcPts val="600"/>
              </a:spcBef>
              <a:spcAft>
                <a:spcPts val="0"/>
              </a:spcAft>
              <a:buClr>
                <a:srgbClr val="996633"/>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经济的收入是在生产要素市场上分配的。三种最重要的生产要素是劳动</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土地和资本</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600"/>
              </a:spcBef>
              <a:spcAft>
                <a:spcPts val="0"/>
              </a:spcAft>
              <a:buClr>
                <a:srgbClr val="996633"/>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一个企业对一种要素的需求是它产量供给的派生需求</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600"/>
              </a:spcBef>
              <a:spcAft>
                <a:spcPts val="0"/>
              </a:spcAft>
              <a:buClr>
                <a:srgbClr val="996633"/>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竞争的</a:t>
            </a: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以利润最大化为目标的企业在某要素的边际产量值等于其租赁价格这一点上使用该要素</a:t>
            </a:r>
            <a:endParaRPr kumimoji="0" lang="zh-C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descr="Mankiw_PaintingArt.jpg"/>
          <p:cNvPicPr>
            <a:picLocks noChangeAspect="1" noChangeArrowheads="1"/>
          </p:cNvPicPr>
          <p:nvPr/>
        </p:nvPicPr>
        <p:blipFill>
          <a:blip r:embed="rId1" cstate="print"/>
          <a:srcRect b="16696"/>
          <a:stretch>
            <a:fillRect/>
          </a:stretch>
        </p:blipFill>
        <p:spPr bwMode="auto">
          <a:xfrm>
            <a:off x="0" y="0"/>
            <a:ext cx="9144000" cy="2052638"/>
          </a:xfrm>
          <a:prstGeom prst="rect">
            <a:avLst/>
          </a:prstGeom>
          <a:noFill/>
          <a:ln w="9525">
            <a:noFill/>
            <a:miter lim="800000"/>
            <a:headEnd/>
            <a:tailEnd/>
          </a:ln>
        </p:spPr>
      </p:pic>
      <p:sp>
        <p:nvSpPr>
          <p:cNvPr id="3" name="Rectangle 3"/>
          <p:cNvSpPr txBox="1">
            <a:spLocks noChangeArrowheads="1"/>
          </p:cNvSpPr>
          <p:nvPr/>
        </p:nvSpPr>
        <p:spPr>
          <a:xfrm>
            <a:off x="0" y="0"/>
            <a:ext cx="9144000" cy="1954213"/>
          </a:xfrm>
          <a:prstGeom prst="rect">
            <a:avLst/>
          </a:prstGeom>
          <a:solidFill>
            <a:schemeClr val="bg1">
              <a:alpha val="25000"/>
            </a:schemeClr>
          </a:solidFill>
        </p:spPr>
        <p:txBody>
          <a:bodyPr lIns="365760" tIns="182880" anchor="t"/>
          <a:lstStyle/>
          <a:p>
            <a:pPr marL="0" marR="0" lvl="0" indent="0" algn="ctr" defTabSz="914400" rtl="0" eaLnBrk="1" fontAlgn="auto" latinLnBrk="0" hangingPunct="1">
              <a:lnSpc>
                <a:spcPct val="115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rPr>
              <a:t>内容提要</a:t>
            </a:r>
            <a:endParaRPr kumimoji="0" lang="zh-CN"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4" name="Rectangle 4"/>
          <p:cNvSpPr txBox="1">
            <a:spLocks noChangeArrowheads="1"/>
          </p:cNvSpPr>
          <p:nvPr/>
        </p:nvSpPr>
        <p:spPr>
          <a:xfrm>
            <a:off x="373063" y="1754188"/>
            <a:ext cx="8313737" cy="4795837"/>
          </a:xfrm>
          <a:prstGeom prst="rect">
            <a:avLst/>
          </a:prstGeom>
        </p:spPr>
        <p:txBody>
          <a:bodyPr/>
          <a:lstStyle/>
          <a:p>
            <a:pPr marL="452755" marR="0" lvl="0" indent="-342900" algn="l" defTabSz="914400" rtl="0" eaLnBrk="1" fontAlgn="auto" latinLnBrk="0" hangingPunct="1">
              <a:lnSpc>
                <a:spcPct val="150000"/>
              </a:lnSpc>
              <a:spcBef>
                <a:spcPts val="600"/>
              </a:spcBef>
              <a:spcAft>
                <a:spcPts val="0"/>
              </a:spcAft>
              <a:buClr>
                <a:srgbClr val="996633"/>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劳动的供给产生于个人在工作和闲暇间的权衡取舍，并有一条向右上方倾斜的劳动供给曲线</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600"/>
              </a:spcBef>
              <a:spcAft>
                <a:spcPts val="0"/>
              </a:spcAft>
              <a:buClr>
                <a:srgbClr val="996633"/>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支付给每种要素的价格的调整使该要素的供求趋于平衡。在均衡时每种要素根据其对物品和劳务生产的边际贡献得到报酬</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600"/>
              </a:spcBef>
              <a:spcAft>
                <a:spcPts val="0"/>
              </a:spcAft>
              <a:buClr>
                <a:srgbClr val="996633"/>
              </a:buClr>
              <a:buSzPct val="68000"/>
              <a:buFont typeface="Wingdings" panose="05000000000000000000" charset="0"/>
              <a:buChar char="p"/>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由于生产要素是同时使用的，一种要素数量的变动会影响所有要素的边际产量和均衡收入</a:t>
            </a:r>
            <a:endParaRPr kumimoji="0" lang="zh-C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23528" y="548680"/>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派生需求</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899592" y="1556791"/>
            <a:ext cx="7787208" cy="4569371"/>
          </a:xfrm>
          <a:prstGeom prst="rect">
            <a:avLst/>
          </a:prstGeom>
        </p:spPr>
        <p:txBody>
          <a:bodyPr vert="horz">
            <a:normAutofit/>
          </a:bodyPr>
          <a:lstStyle/>
          <a:p>
            <a:pPr marL="567055" marR="0" lvl="0" indent="-4572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u"/>
              <a:defRPr/>
            </a:pPr>
            <a:r>
              <a:rPr kumimoji="0" 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生产要素市场类似于物品与劳务市场，然而</a:t>
            </a:r>
            <a:r>
              <a:rPr kumimoji="0" lang="zh-CN" altLang="en-US"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endParaRPr kumimoji="0" lang="zh-CN" sz="2700" b="1" i="0" u="none" strike="noStrike" kern="1200" cap="none" spc="0" normalizeH="0" baseline="0" noProof="0" dirty="0" smtClean="0">
              <a:ln>
                <a:noFill/>
              </a:ln>
              <a:solidFill>
                <a:srgbClr val="800080"/>
              </a:solidFill>
              <a:effectLst/>
              <a:uLnTx/>
              <a:uFillTx/>
              <a:latin typeface="微软雅黑" panose="020B0503020204020204" pitchFamily="34" charset="-122"/>
              <a:ea typeface="微软雅黑" panose="020B0503020204020204" pitchFamily="34" charset="-122"/>
            </a:endParaRPr>
          </a:p>
          <a:p>
            <a:pPr marL="567055" marR="0" lvl="0" indent="-4572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u"/>
              <a:defRPr/>
            </a:pPr>
            <a:r>
              <a:rPr kumimoji="0" 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对生产要素的需求是一种</a:t>
            </a:r>
            <a:r>
              <a:rPr kumimoji="0" lang="zh-CN" sz="2700" b="1" i="0" u="none" strike="noStrike" kern="1200" cap="none" spc="0" normalizeH="0" baseline="0" noProof="0" dirty="0" smtClean="0">
                <a:ln>
                  <a:noFill/>
                </a:ln>
                <a:solidFill>
                  <a:srgbClr val="800080"/>
                </a:solidFill>
                <a:effectLst/>
                <a:uLnTx/>
                <a:uFillTx/>
                <a:latin typeface="微软雅黑" panose="020B0503020204020204" pitchFamily="34" charset="-122"/>
                <a:ea typeface="微软雅黑" panose="020B0503020204020204" pitchFamily="34" charset="-122"/>
              </a:rPr>
              <a:t>派生需求</a:t>
            </a:r>
            <a:r>
              <a:rPr kumimoji="0" 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 是</a:t>
            </a:r>
            <a:r>
              <a:rPr kumimoji="0" lang="zh-CN" altLang="en-US"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由</a:t>
            </a:r>
            <a:r>
              <a:rPr kumimoji="0" lang="zh-CN" sz="27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企业向另一个市场供给物品的决策派生出来的</a:t>
            </a:r>
            <a:endParaRPr kumimoji="0" lang="zh-CN" sz="27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两个假设</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endParaRPr>
          </a:p>
        </p:txBody>
      </p:sp>
      <p:sp>
        <p:nvSpPr>
          <p:cNvPr id="5" name="Rectangle 3"/>
          <p:cNvSpPr txBox="1">
            <a:spLocks noChangeArrowheads="1"/>
          </p:cNvSpPr>
          <p:nvPr/>
        </p:nvSpPr>
        <p:spPr>
          <a:xfrm>
            <a:off x="539552" y="1196751"/>
            <a:ext cx="8147248" cy="4929411"/>
          </a:xfrm>
          <a:prstGeom prst="rect">
            <a:avLst/>
          </a:prstGeom>
        </p:spPr>
        <p:txBody>
          <a:bodyPr vert="horz">
            <a:normAutofit/>
          </a:bodyPr>
          <a:lstStyle/>
          <a:p>
            <a:pPr marL="463550" marR="0" lvl="0" indent="-463550" algn="l" defTabSz="914400" rtl="0" eaLnBrk="1" fontAlgn="auto" latinLnBrk="0" hangingPunct="1">
              <a:lnSpc>
                <a:spcPct val="120000"/>
              </a:lnSpc>
              <a:spcBef>
                <a:spcPts val="600"/>
              </a:spcBef>
              <a:spcAft>
                <a:spcPts val="0"/>
              </a:spcAft>
              <a:buClr>
                <a:schemeClr val="accent1"/>
              </a:buClr>
              <a:buSzPct val="68000"/>
              <a:buFont typeface="Wingdings" panose="05000000000000000000" pitchFamily="2" charset="2"/>
              <a:buNone/>
              <a:defRPr/>
            </a:pPr>
            <a:r>
              <a:rPr kumimoji="0" lang="zh-CN" sz="2600" b="1" i="0" u="none" strike="noStrike" kern="1200" cap="none" spc="0" normalizeH="0" baseline="0" noProof="0" dirty="0" smtClean="0">
                <a:ln>
                  <a:noFill/>
                </a:ln>
                <a:solidFill>
                  <a:srgbClr val="339966"/>
                </a:solidFill>
                <a:effectLst/>
                <a:uLnTx/>
                <a:uFillTx/>
                <a:latin typeface="+mn-lt"/>
                <a:ea typeface="+mn-ea"/>
                <a:cs typeface="+mn-cs"/>
              </a:rPr>
              <a:t>1.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我们假设所有市场是竞争的</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463550" marR="0" lvl="0" indent="-463550" algn="l" defTabSz="914400" rtl="0" eaLnBrk="1" fontAlgn="auto" latinLnBrk="0" hangingPunct="1">
              <a:lnSpc>
                <a:spcPct val="120000"/>
              </a:lnSpc>
              <a:spcBef>
                <a:spcPts val="600"/>
              </a:spcBef>
              <a:spcAft>
                <a:spcPts val="0"/>
              </a:spcAft>
              <a:buClr>
                <a:schemeClr val="accent1"/>
              </a:buClr>
              <a:buSzPct val="68000"/>
              <a:buFont typeface="Wingdings" panose="05000000000000000000" pitchFamily="2" charset="2"/>
              <a:buNone/>
              <a:defRPr/>
            </a:pP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代表性企业在下面市场中是一个价格接受者</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863600" marR="0" lvl="1" indent="-228600" algn="l" defTabSz="914400" rtl="0" eaLnBrk="1" fontAlgn="auto" latinLnBrk="0" hangingPunct="1">
              <a:lnSpc>
                <a:spcPct val="12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它生产产品的市场</a:t>
            </a:r>
            <a:endParaRPr kumimoji="0" lang="zh-CN" sz="2300" b="0" i="0" u="none" strike="noStrike" kern="1200" cap="none" spc="0" normalizeH="0" baseline="0" noProof="0" dirty="0" smtClean="0">
              <a:ln>
                <a:noFill/>
              </a:ln>
              <a:solidFill>
                <a:schemeClr val="tx1"/>
              </a:solidFill>
              <a:effectLst/>
              <a:uLnTx/>
              <a:uFillTx/>
              <a:latin typeface="+mn-lt"/>
              <a:ea typeface="+mn-ea"/>
              <a:cs typeface="+mn-cs"/>
            </a:endParaRPr>
          </a:p>
          <a:p>
            <a:pPr marL="863600" marR="0" lvl="1" indent="-228600" algn="l" defTabSz="914400" rtl="0" eaLnBrk="1" fontAlgn="auto" latinLnBrk="0" hangingPunct="1">
              <a:lnSpc>
                <a:spcPct val="12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劳动市场</a:t>
            </a:r>
            <a:endParaRPr kumimoji="0" lang="zh-CN" sz="2300" b="0" i="0" u="none" strike="noStrike" kern="1200" cap="none" spc="0" normalizeH="0" baseline="0" noProof="0" dirty="0" smtClean="0">
              <a:ln>
                <a:noFill/>
              </a:ln>
              <a:solidFill>
                <a:schemeClr val="tx1"/>
              </a:solidFill>
              <a:effectLst/>
              <a:uLnTx/>
              <a:uFillTx/>
              <a:latin typeface="+mn-lt"/>
              <a:ea typeface="+mn-ea"/>
              <a:cs typeface="+mn-cs"/>
            </a:endParaRPr>
          </a:p>
          <a:p>
            <a:pPr marL="463550" marR="0" lvl="0" indent="-463550" algn="l" defTabSz="914400" rtl="0" eaLnBrk="1" fontAlgn="auto" latinLnBrk="0" hangingPunct="1">
              <a:lnSpc>
                <a:spcPct val="120000"/>
              </a:lnSpc>
              <a:spcBef>
                <a:spcPts val="600"/>
              </a:spcBef>
              <a:spcAft>
                <a:spcPts val="0"/>
              </a:spcAft>
              <a:buClr>
                <a:schemeClr val="accent1"/>
              </a:buClr>
              <a:buSzPct val="68000"/>
              <a:buFont typeface="Wingdings" panose="05000000000000000000" pitchFamily="2" charset="2"/>
              <a:buNone/>
              <a:defRPr/>
            </a:pPr>
            <a:r>
              <a:rPr kumimoji="0" lang="zh-CN" sz="2600" b="1" i="0" u="none" strike="noStrike" kern="1200" cap="none" spc="0" normalizeH="0" baseline="0" noProof="0" dirty="0" smtClean="0">
                <a:ln>
                  <a:noFill/>
                </a:ln>
                <a:solidFill>
                  <a:srgbClr val="339966"/>
                </a:solidFill>
                <a:effectLst/>
                <a:uLnTx/>
                <a:uFillTx/>
                <a:latin typeface="+mn-lt"/>
                <a:ea typeface="+mn-ea"/>
                <a:cs typeface="+mn-cs"/>
              </a:rPr>
              <a:t>2.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我们假设企业以利润最大化为目标</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863600" marR="0" lvl="1" indent="-228600" algn="l" defTabSz="914400" rtl="0" eaLnBrk="1" fontAlgn="auto" latinLnBrk="0" hangingPunct="1">
              <a:lnSpc>
                <a:spcPct val="120000"/>
              </a:lnSpc>
              <a:spcBef>
                <a:spcPts val="600"/>
              </a:spcBef>
              <a:spcAft>
                <a:spcPts val="0"/>
              </a:spcAft>
              <a:buClr>
                <a:schemeClr val="accent1"/>
              </a:buClr>
              <a:buSzTx/>
              <a:buFont typeface="Verdana" panose="020B0604030504040204"/>
              <a:buChar char="◦"/>
              <a:defRPr/>
            </a:pP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每个企业产出的供给和投入的需求都由</a:t>
            </a:r>
            <a:r>
              <a:rPr kumimoji="0" lang="zh-CN" altLang="en-US"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该</a:t>
            </a:r>
            <a:r>
              <a:rPr kumimoji="0" lang="zh-CN" sz="23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目标派生</a:t>
            </a:r>
            <a:endParaRPr kumimoji="0" lang="zh-CN" sz="23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一个例子：农民</a:t>
            </a: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Jack</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Rectangle 3"/>
          <p:cNvSpPr txBox="1">
            <a:spLocks noChangeArrowheads="1"/>
          </p:cNvSpPr>
          <p:nvPr/>
        </p:nvSpPr>
        <p:spPr>
          <a:xfrm>
            <a:off x="373063" y="1008063"/>
            <a:ext cx="8519417" cy="5118100"/>
          </a:xfrm>
          <a:prstGeom prst="rect">
            <a:avLst/>
          </a:prstGeom>
        </p:spPr>
        <p:txBody>
          <a:bodyPr vert="horz">
            <a:normAutofit/>
          </a:bodyPr>
          <a:lstStyle/>
          <a:p>
            <a:pPr marL="567055" marR="0" lvl="0" indent="-4572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70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农民</a:t>
            </a:r>
            <a:r>
              <a:rPr kumimoji="0" lang="zh-CN" sz="2700" i="0" u="none" strike="noStrike" kern="1200" cap="none" spc="0" normalizeH="0" baseline="0" noProof="0" dirty="0" smtClean="0">
                <a:ln>
                  <a:noFill/>
                </a:ln>
                <a:solidFill>
                  <a:schemeClr val="tx1"/>
                </a:solidFill>
                <a:effectLst/>
                <a:uLnTx/>
                <a:uFillTx/>
                <a:latin typeface="+mn-lt"/>
                <a:ea typeface="+mn-ea"/>
                <a:cs typeface="+mn-cs"/>
              </a:rPr>
              <a:t>Jack</a:t>
            </a:r>
            <a:r>
              <a:rPr kumimoji="0" lang="zh-CN" sz="270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在一个完全竞争市场上出售小麦</a:t>
            </a:r>
            <a:r>
              <a:rPr kumimoji="0" lang="zh-CN" sz="270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700" i="0" u="none" strike="noStrike" kern="1200" cap="none" spc="0" normalizeH="0" baseline="0" noProof="0" dirty="0" smtClean="0">
              <a:ln>
                <a:noFill/>
              </a:ln>
              <a:solidFill>
                <a:schemeClr val="tx1"/>
              </a:solidFill>
              <a:effectLst/>
              <a:uLnTx/>
              <a:uFillTx/>
              <a:latin typeface="+mn-lt"/>
              <a:ea typeface="+mn-ea"/>
              <a:cs typeface="+mn-cs"/>
            </a:endParaRPr>
          </a:p>
          <a:p>
            <a:pPr marL="567055" marR="0" lvl="0" indent="-4572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70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他在一个完全竞争劳动市场上雇佣工人</a:t>
            </a:r>
            <a:r>
              <a:rPr kumimoji="0" lang="zh-CN" sz="270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700" i="0" u="none" strike="noStrike" kern="1200" cap="none" spc="0" normalizeH="0" baseline="0" noProof="0" dirty="0" smtClean="0">
              <a:ln>
                <a:noFill/>
              </a:ln>
              <a:solidFill>
                <a:schemeClr val="tx1"/>
              </a:solidFill>
              <a:effectLst/>
              <a:uLnTx/>
              <a:uFillTx/>
              <a:latin typeface="+mn-lt"/>
              <a:ea typeface="+mn-ea"/>
              <a:cs typeface="+mn-cs"/>
            </a:endParaRPr>
          </a:p>
          <a:p>
            <a:pPr marL="567055" marR="0" lvl="0" indent="-4572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Ø"/>
              <a:defRPr/>
            </a:pPr>
            <a:r>
              <a:rPr kumimoji="0" lang="zh-CN" sz="270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当决定雇佣多少工人时，Jack考虑边际量以使利润最大化：</a:t>
            </a:r>
            <a:endParaRPr kumimoji="0" lang="zh-CN" sz="2700" i="0" u="none" strike="noStrike" kern="1200" cap="none" spc="0" normalizeH="0" baseline="0" noProof="0" dirty="0" smtClean="0">
              <a:ln>
                <a:noFill/>
              </a:ln>
              <a:solidFill>
                <a:schemeClr val="tx1"/>
              </a:solidFill>
              <a:effectLst/>
              <a:uLnTx/>
              <a:uFillTx/>
              <a:latin typeface="+mn-lt"/>
              <a:ea typeface="+mn-ea"/>
              <a:cs typeface="+mn-cs"/>
            </a:endParaRPr>
          </a:p>
          <a:p>
            <a:pPr marL="621665" marR="0" lvl="1" indent="-228600" algn="l" defTabSz="914400" rtl="0" eaLnBrk="1" fontAlgn="auto" latinLnBrk="0" hangingPunct="1">
              <a:lnSpc>
                <a:spcPct val="150000"/>
              </a:lnSpc>
              <a:spcBef>
                <a:spcPts val="600"/>
              </a:spcBef>
              <a:spcAft>
                <a:spcPts val="0"/>
              </a:spcAft>
              <a:buClr>
                <a:schemeClr val="accent1"/>
              </a:buClr>
              <a:buSzTx/>
              <a:buFont typeface="Verdana" panose="020B0604030504040204"/>
              <a:buChar char="◦"/>
              <a:defRPr/>
            </a:pPr>
            <a:r>
              <a:rPr kumimoji="0" lang="zh-CN" sz="230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如果</a:t>
            </a:r>
            <a:r>
              <a:rPr kumimoji="0" lang="zh-CN" altLang="en-US" sz="230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新</a:t>
            </a:r>
            <a:r>
              <a:rPr kumimoji="0" lang="zh-CN" sz="230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雇佣一个工人的收益大于成本，Jack会雇佣那个工人</a:t>
            </a:r>
            <a:endParaRPr kumimoji="0" lang="zh-CN" sz="230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一个例子：农民</a:t>
            </a: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Jack</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Rectangle 3"/>
          <p:cNvSpPr txBox="1">
            <a:spLocks noChangeArrowheads="1"/>
          </p:cNvSpPr>
          <p:nvPr/>
        </p:nvSpPr>
        <p:spPr>
          <a:xfrm>
            <a:off x="373063" y="1008063"/>
            <a:ext cx="8313737" cy="5118100"/>
          </a:xfrm>
          <a:prstGeom prst="rect">
            <a:avLst/>
          </a:prstGeom>
        </p:spPr>
        <p:txBody>
          <a:bodyPr vert="horz">
            <a:normAutofit/>
          </a:bodyPr>
          <a:lstStyle/>
          <a:p>
            <a:pPr marL="452755" marR="0" lvl="0" indent="-3429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Ø"/>
              <a:defRPr/>
            </a:pP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新</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雇佣一个工人的成本：</a:t>
            </a:r>
            <a:br>
              <a:rPr kumimoji="0" lang="zh-CN" sz="2400" b="0" i="0" u="none" strike="noStrike" kern="1200" cap="none" spc="0" normalizeH="0" baseline="0" noProof="0" dirty="0" smtClean="0">
                <a:ln>
                  <a:noFill/>
                </a:ln>
                <a:solidFill>
                  <a:schemeClr val="tx1"/>
                </a:solidFill>
                <a:effectLst/>
                <a:uLnTx/>
                <a:uFillTx/>
                <a:latin typeface="+mn-lt"/>
                <a:ea typeface="+mn-ea"/>
                <a:cs typeface="+mn-cs"/>
              </a:rPr>
            </a:b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工资</a:t>
            </a:r>
            <a:r>
              <a:rPr kumimoji="0" lang="en-US" alt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劳动的价格</a:t>
            </a:r>
            <a:r>
              <a:rPr kumimoji="0" lang="zh-CN"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Ø"/>
              <a:defRPr/>
            </a:pPr>
            <a:r>
              <a:rPr kumimoji="0" lang="zh-CN" altLang="en-US"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新</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雇佣一个工人的收益：</a:t>
            </a:r>
            <a:br>
              <a:rPr kumimoji="0" lang="zh-CN" sz="2400" b="0" i="0" u="none" strike="noStrike" kern="1200" cap="none" spc="0" normalizeH="0" baseline="0" noProof="0" dirty="0" smtClean="0">
                <a:ln>
                  <a:noFill/>
                </a:ln>
                <a:solidFill>
                  <a:schemeClr val="tx1"/>
                </a:solidFill>
                <a:effectLst/>
                <a:uLnTx/>
                <a:uFillTx/>
                <a:latin typeface="+mn-lt"/>
                <a:ea typeface="+mn-ea"/>
                <a:cs typeface="+mn-cs"/>
              </a:rPr>
            </a:br>
            <a:r>
              <a:rPr kumimoji="0" lang="zh-CN" sz="2400" b="0" i="0" u="none" strike="noStrike" kern="1200" cap="none" spc="0" normalizeH="0" baseline="0" noProof="0" dirty="0" smtClean="0">
                <a:ln>
                  <a:noFill/>
                </a:ln>
                <a:solidFill>
                  <a:schemeClr val="tx1"/>
                </a:solidFill>
                <a:effectLst/>
                <a:uLnTx/>
                <a:uFillTx/>
                <a:latin typeface="+mn-lt"/>
                <a:ea typeface="+mn-ea"/>
                <a:cs typeface="+mn-cs"/>
              </a:rPr>
              <a:t>	Jack </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可以生产更多的小麦来出售，从而增加他的收益</a:t>
            </a:r>
            <a:endParaRPr kumimoji="0" lang="zh-CN" sz="2400" b="0" i="0" u="none" strike="noStrike" kern="1200" cap="none" spc="0" normalizeH="0" baseline="0" noProof="0" dirty="0" smtClean="0">
              <a:ln>
                <a:noFill/>
              </a:ln>
              <a:solidFill>
                <a:schemeClr val="tx1"/>
              </a:solidFill>
              <a:effectLst/>
              <a:uLnTx/>
              <a:uFillTx/>
              <a:latin typeface="+mn-lt"/>
              <a:ea typeface="+mn-ea"/>
              <a:cs typeface="+mn-cs"/>
            </a:endParaRPr>
          </a:p>
          <a:p>
            <a:pPr marL="452755" marR="0" lvl="0" indent="-342900" algn="l" defTabSz="914400" rtl="0" eaLnBrk="1" fontAlgn="auto" latinLnBrk="0" hangingPunct="1">
              <a:lnSpc>
                <a:spcPct val="150000"/>
              </a:lnSpc>
              <a:spcBef>
                <a:spcPts val="400"/>
              </a:spcBef>
              <a:spcAft>
                <a:spcPts val="0"/>
              </a:spcAft>
              <a:buClr>
                <a:schemeClr val="accent1"/>
              </a:buClr>
              <a:buSzPct val="68000"/>
              <a:buFont typeface="Wingdings" panose="05000000000000000000" charset="0"/>
              <a:buChar char="Ø"/>
              <a:defRPr/>
            </a:pP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收益的大小取决于Jack的</a:t>
            </a:r>
            <a:r>
              <a:rPr kumimoji="0" lang="zh-CN" sz="24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生产函数：</a:t>
            </a:r>
            <a:r>
              <a:rPr kumimoji="0" lang="zh-CN" sz="24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用于生产一种物品的投入量与该物品的产量之间的关系</a:t>
            </a:r>
            <a:endParaRPr kumimoji="0" lang="zh-C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3968750" y="798513"/>
            <a:ext cx="4900613" cy="5722937"/>
            <a:chOff x="0" y="0"/>
            <a:chExt cx="3087" cy="3605"/>
          </a:xfrm>
        </p:grpSpPr>
        <p:sp>
          <p:nvSpPr>
            <p:cNvPr id="5" name="AutoShape 3"/>
            <p:cNvSpPr>
              <a:spLocks noChangeAspect="1" noChangeArrowheads="1" noTextEdit="1"/>
            </p:cNvSpPr>
            <p:nvPr/>
          </p:nvSpPr>
          <p:spPr bwMode="auto">
            <a:xfrm>
              <a:off x="0" y="0"/>
              <a:ext cx="3087" cy="3605"/>
            </a:xfrm>
            <a:prstGeom prst="rect">
              <a:avLst/>
            </a:prstGeom>
            <a:noFill/>
            <a:ln w="9525">
              <a:noFill/>
              <a:miter lim="800000"/>
            </a:ln>
          </p:spPr>
          <p:txBody>
            <a:bodyPr/>
            <a:lstStyle/>
            <a:p>
              <a:endParaRPr lang="zh-CN" altLang="en-US"/>
            </a:p>
          </p:txBody>
        </p:sp>
        <p:sp>
          <p:nvSpPr>
            <p:cNvPr id="6" name="Rectangle 4"/>
            <p:cNvSpPr>
              <a:spLocks noChangeArrowheads="1"/>
            </p:cNvSpPr>
            <p:nvPr/>
          </p:nvSpPr>
          <p:spPr bwMode="auto">
            <a:xfrm>
              <a:off x="864" y="228"/>
              <a:ext cx="1995" cy="2670"/>
            </a:xfrm>
            <a:prstGeom prst="rect">
              <a:avLst/>
            </a:prstGeom>
            <a:solidFill>
              <a:srgbClr val="FFFFFF"/>
            </a:solidFill>
            <a:ln w="9525">
              <a:noFill/>
              <a:miter lim="800000"/>
            </a:ln>
          </p:spPr>
          <p:txBody>
            <a:bodyPr/>
            <a:lstStyle/>
            <a:p>
              <a:endParaRPr lang="zh-CN" altLang="en-US">
                <a:ea typeface="宋体" panose="02010600030101010101" pitchFamily="2" charset="-122"/>
                <a:cs typeface="Arial" panose="020B0604020202020204" pitchFamily="34" charset="0"/>
              </a:endParaRPr>
            </a:p>
          </p:txBody>
        </p:sp>
        <p:sp>
          <p:nvSpPr>
            <p:cNvPr id="7" name="Line 5"/>
            <p:cNvSpPr>
              <a:spLocks noChangeShapeType="1"/>
            </p:cNvSpPr>
            <p:nvPr/>
          </p:nvSpPr>
          <p:spPr bwMode="auto">
            <a:xfrm>
              <a:off x="864" y="228"/>
              <a:ext cx="1" cy="2670"/>
            </a:xfrm>
            <a:prstGeom prst="line">
              <a:avLst/>
            </a:prstGeom>
            <a:noFill/>
            <a:ln w="25400">
              <a:solidFill>
                <a:srgbClr val="000000"/>
              </a:solidFill>
              <a:round/>
            </a:ln>
          </p:spPr>
          <p:txBody>
            <a:bodyPr/>
            <a:lstStyle/>
            <a:p>
              <a:endParaRPr lang="zh-CN" altLang="en-US"/>
            </a:p>
          </p:txBody>
        </p:sp>
        <p:sp>
          <p:nvSpPr>
            <p:cNvPr id="8" name="Line 6"/>
            <p:cNvSpPr>
              <a:spLocks noChangeShapeType="1"/>
            </p:cNvSpPr>
            <p:nvPr/>
          </p:nvSpPr>
          <p:spPr bwMode="auto">
            <a:xfrm>
              <a:off x="817" y="2898"/>
              <a:ext cx="47" cy="1"/>
            </a:xfrm>
            <a:prstGeom prst="line">
              <a:avLst/>
            </a:prstGeom>
            <a:noFill/>
            <a:ln w="25400">
              <a:solidFill>
                <a:srgbClr val="000000"/>
              </a:solidFill>
              <a:round/>
            </a:ln>
          </p:spPr>
          <p:txBody>
            <a:bodyPr/>
            <a:lstStyle/>
            <a:p>
              <a:endParaRPr lang="zh-CN" altLang="en-US"/>
            </a:p>
          </p:txBody>
        </p:sp>
        <p:sp>
          <p:nvSpPr>
            <p:cNvPr id="9" name="Line 7"/>
            <p:cNvSpPr>
              <a:spLocks noChangeShapeType="1"/>
            </p:cNvSpPr>
            <p:nvPr/>
          </p:nvSpPr>
          <p:spPr bwMode="auto">
            <a:xfrm>
              <a:off x="817" y="2490"/>
              <a:ext cx="47" cy="1"/>
            </a:xfrm>
            <a:prstGeom prst="line">
              <a:avLst/>
            </a:prstGeom>
            <a:noFill/>
            <a:ln w="25400">
              <a:solidFill>
                <a:srgbClr val="000000"/>
              </a:solidFill>
              <a:round/>
            </a:ln>
          </p:spPr>
          <p:txBody>
            <a:bodyPr/>
            <a:lstStyle/>
            <a:p>
              <a:endParaRPr lang="zh-CN" altLang="en-US"/>
            </a:p>
          </p:txBody>
        </p:sp>
        <p:sp>
          <p:nvSpPr>
            <p:cNvPr id="10" name="Line 8"/>
            <p:cNvSpPr>
              <a:spLocks noChangeShapeType="1"/>
            </p:cNvSpPr>
            <p:nvPr/>
          </p:nvSpPr>
          <p:spPr bwMode="auto">
            <a:xfrm>
              <a:off x="817" y="2089"/>
              <a:ext cx="47" cy="1"/>
            </a:xfrm>
            <a:prstGeom prst="line">
              <a:avLst/>
            </a:prstGeom>
            <a:noFill/>
            <a:ln w="25400">
              <a:solidFill>
                <a:srgbClr val="000000"/>
              </a:solidFill>
              <a:round/>
            </a:ln>
          </p:spPr>
          <p:txBody>
            <a:bodyPr/>
            <a:lstStyle/>
            <a:p>
              <a:endParaRPr lang="zh-CN" altLang="en-US"/>
            </a:p>
          </p:txBody>
        </p:sp>
        <p:sp>
          <p:nvSpPr>
            <p:cNvPr id="11" name="Line 9"/>
            <p:cNvSpPr>
              <a:spLocks noChangeShapeType="1"/>
            </p:cNvSpPr>
            <p:nvPr/>
          </p:nvSpPr>
          <p:spPr bwMode="auto">
            <a:xfrm>
              <a:off x="817" y="1681"/>
              <a:ext cx="47" cy="1"/>
            </a:xfrm>
            <a:prstGeom prst="line">
              <a:avLst/>
            </a:prstGeom>
            <a:noFill/>
            <a:ln w="25400">
              <a:solidFill>
                <a:srgbClr val="000000"/>
              </a:solidFill>
              <a:round/>
            </a:ln>
          </p:spPr>
          <p:txBody>
            <a:bodyPr/>
            <a:lstStyle/>
            <a:p>
              <a:endParaRPr lang="zh-CN" altLang="en-US"/>
            </a:p>
          </p:txBody>
        </p:sp>
        <p:sp>
          <p:nvSpPr>
            <p:cNvPr id="12" name="Line 10"/>
            <p:cNvSpPr>
              <a:spLocks noChangeShapeType="1"/>
            </p:cNvSpPr>
            <p:nvPr/>
          </p:nvSpPr>
          <p:spPr bwMode="auto">
            <a:xfrm>
              <a:off x="817" y="1280"/>
              <a:ext cx="47" cy="1"/>
            </a:xfrm>
            <a:prstGeom prst="line">
              <a:avLst/>
            </a:prstGeom>
            <a:noFill/>
            <a:ln w="25400">
              <a:solidFill>
                <a:srgbClr val="000000"/>
              </a:solidFill>
              <a:round/>
            </a:ln>
          </p:spPr>
          <p:txBody>
            <a:bodyPr/>
            <a:lstStyle/>
            <a:p>
              <a:endParaRPr lang="zh-CN" altLang="en-US"/>
            </a:p>
          </p:txBody>
        </p:sp>
        <p:sp>
          <p:nvSpPr>
            <p:cNvPr id="13" name="Line 11"/>
            <p:cNvSpPr>
              <a:spLocks noChangeShapeType="1"/>
            </p:cNvSpPr>
            <p:nvPr/>
          </p:nvSpPr>
          <p:spPr bwMode="auto">
            <a:xfrm>
              <a:off x="817" y="872"/>
              <a:ext cx="47" cy="1"/>
            </a:xfrm>
            <a:prstGeom prst="line">
              <a:avLst/>
            </a:prstGeom>
            <a:noFill/>
            <a:ln w="25400">
              <a:solidFill>
                <a:srgbClr val="000000"/>
              </a:solidFill>
              <a:round/>
            </a:ln>
          </p:spPr>
          <p:txBody>
            <a:bodyPr/>
            <a:lstStyle/>
            <a:p>
              <a:endParaRPr lang="zh-CN" altLang="en-US"/>
            </a:p>
          </p:txBody>
        </p:sp>
        <p:sp>
          <p:nvSpPr>
            <p:cNvPr id="14" name="Line 12"/>
            <p:cNvSpPr>
              <a:spLocks noChangeShapeType="1"/>
            </p:cNvSpPr>
            <p:nvPr/>
          </p:nvSpPr>
          <p:spPr bwMode="auto">
            <a:xfrm>
              <a:off x="817" y="471"/>
              <a:ext cx="47" cy="1"/>
            </a:xfrm>
            <a:prstGeom prst="line">
              <a:avLst/>
            </a:prstGeom>
            <a:noFill/>
            <a:ln w="25400">
              <a:solidFill>
                <a:srgbClr val="000000"/>
              </a:solidFill>
              <a:round/>
            </a:ln>
          </p:spPr>
          <p:txBody>
            <a:bodyPr/>
            <a:lstStyle/>
            <a:p>
              <a:endParaRPr lang="zh-CN" altLang="en-US"/>
            </a:p>
          </p:txBody>
        </p:sp>
        <p:sp>
          <p:nvSpPr>
            <p:cNvPr id="15" name="Line 13"/>
            <p:cNvSpPr>
              <a:spLocks noChangeShapeType="1"/>
            </p:cNvSpPr>
            <p:nvPr/>
          </p:nvSpPr>
          <p:spPr bwMode="auto">
            <a:xfrm>
              <a:off x="864" y="2898"/>
              <a:ext cx="1995" cy="1"/>
            </a:xfrm>
            <a:prstGeom prst="line">
              <a:avLst/>
            </a:prstGeom>
            <a:noFill/>
            <a:ln w="25400">
              <a:solidFill>
                <a:srgbClr val="000000"/>
              </a:solidFill>
              <a:round/>
            </a:ln>
          </p:spPr>
          <p:txBody>
            <a:bodyPr/>
            <a:lstStyle/>
            <a:p>
              <a:endParaRPr lang="zh-CN" altLang="en-US"/>
            </a:p>
          </p:txBody>
        </p:sp>
        <p:sp>
          <p:nvSpPr>
            <p:cNvPr id="16" name="Line 14"/>
            <p:cNvSpPr>
              <a:spLocks noChangeShapeType="1"/>
            </p:cNvSpPr>
            <p:nvPr/>
          </p:nvSpPr>
          <p:spPr bwMode="auto">
            <a:xfrm flipV="1">
              <a:off x="864" y="2898"/>
              <a:ext cx="1" cy="47"/>
            </a:xfrm>
            <a:prstGeom prst="line">
              <a:avLst/>
            </a:prstGeom>
            <a:noFill/>
            <a:ln w="25400">
              <a:solidFill>
                <a:srgbClr val="000000"/>
              </a:solidFill>
              <a:round/>
            </a:ln>
          </p:spPr>
          <p:txBody>
            <a:bodyPr/>
            <a:lstStyle/>
            <a:p>
              <a:endParaRPr lang="zh-CN" altLang="en-US"/>
            </a:p>
          </p:txBody>
        </p:sp>
        <p:sp>
          <p:nvSpPr>
            <p:cNvPr id="17" name="Line 15"/>
            <p:cNvSpPr>
              <a:spLocks noChangeShapeType="1"/>
            </p:cNvSpPr>
            <p:nvPr/>
          </p:nvSpPr>
          <p:spPr bwMode="auto">
            <a:xfrm flipV="1">
              <a:off x="1225" y="2898"/>
              <a:ext cx="1" cy="47"/>
            </a:xfrm>
            <a:prstGeom prst="line">
              <a:avLst/>
            </a:prstGeom>
            <a:noFill/>
            <a:ln w="25400">
              <a:solidFill>
                <a:srgbClr val="000000"/>
              </a:solidFill>
              <a:round/>
            </a:ln>
          </p:spPr>
          <p:txBody>
            <a:bodyPr/>
            <a:lstStyle/>
            <a:p>
              <a:endParaRPr lang="zh-CN" altLang="en-US"/>
            </a:p>
          </p:txBody>
        </p:sp>
        <p:sp>
          <p:nvSpPr>
            <p:cNvPr id="18" name="Line 16"/>
            <p:cNvSpPr>
              <a:spLocks noChangeShapeType="1"/>
            </p:cNvSpPr>
            <p:nvPr/>
          </p:nvSpPr>
          <p:spPr bwMode="auto">
            <a:xfrm flipV="1">
              <a:off x="1587" y="2898"/>
              <a:ext cx="1" cy="47"/>
            </a:xfrm>
            <a:prstGeom prst="line">
              <a:avLst/>
            </a:prstGeom>
            <a:noFill/>
            <a:ln w="25400">
              <a:solidFill>
                <a:srgbClr val="000000"/>
              </a:solidFill>
              <a:round/>
            </a:ln>
          </p:spPr>
          <p:txBody>
            <a:bodyPr/>
            <a:lstStyle/>
            <a:p>
              <a:endParaRPr lang="zh-CN" altLang="en-US"/>
            </a:p>
          </p:txBody>
        </p:sp>
        <p:sp>
          <p:nvSpPr>
            <p:cNvPr id="19" name="Line 17"/>
            <p:cNvSpPr>
              <a:spLocks noChangeShapeType="1"/>
            </p:cNvSpPr>
            <p:nvPr/>
          </p:nvSpPr>
          <p:spPr bwMode="auto">
            <a:xfrm flipV="1">
              <a:off x="1956" y="2898"/>
              <a:ext cx="1" cy="47"/>
            </a:xfrm>
            <a:prstGeom prst="line">
              <a:avLst/>
            </a:prstGeom>
            <a:noFill/>
            <a:ln w="25400">
              <a:solidFill>
                <a:srgbClr val="000000"/>
              </a:solidFill>
              <a:round/>
            </a:ln>
          </p:spPr>
          <p:txBody>
            <a:bodyPr/>
            <a:lstStyle/>
            <a:p>
              <a:endParaRPr lang="zh-CN" altLang="en-US"/>
            </a:p>
          </p:txBody>
        </p:sp>
        <p:sp>
          <p:nvSpPr>
            <p:cNvPr id="20" name="Line 18"/>
            <p:cNvSpPr>
              <a:spLocks noChangeShapeType="1"/>
            </p:cNvSpPr>
            <p:nvPr/>
          </p:nvSpPr>
          <p:spPr bwMode="auto">
            <a:xfrm flipV="1">
              <a:off x="2317" y="2898"/>
              <a:ext cx="1" cy="47"/>
            </a:xfrm>
            <a:prstGeom prst="line">
              <a:avLst/>
            </a:prstGeom>
            <a:noFill/>
            <a:ln w="25400">
              <a:solidFill>
                <a:srgbClr val="000000"/>
              </a:solidFill>
              <a:round/>
            </a:ln>
          </p:spPr>
          <p:txBody>
            <a:bodyPr/>
            <a:lstStyle/>
            <a:p>
              <a:endParaRPr lang="zh-CN" altLang="en-US"/>
            </a:p>
          </p:txBody>
        </p:sp>
        <p:sp>
          <p:nvSpPr>
            <p:cNvPr id="21" name="Line 19"/>
            <p:cNvSpPr>
              <a:spLocks noChangeShapeType="1"/>
            </p:cNvSpPr>
            <p:nvPr/>
          </p:nvSpPr>
          <p:spPr bwMode="auto">
            <a:xfrm flipV="1">
              <a:off x="2678" y="2898"/>
              <a:ext cx="1" cy="47"/>
            </a:xfrm>
            <a:prstGeom prst="line">
              <a:avLst/>
            </a:prstGeom>
            <a:noFill/>
            <a:ln w="25400">
              <a:solidFill>
                <a:srgbClr val="000000"/>
              </a:solidFill>
              <a:round/>
            </a:ln>
          </p:spPr>
          <p:txBody>
            <a:bodyPr/>
            <a:lstStyle/>
            <a:p>
              <a:endParaRPr lang="zh-CN" altLang="en-US"/>
            </a:p>
          </p:txBody>
        </p:sp>
        <p:sp>
          <p:nvSpPr>
            <p:cNvPr id="22" name="Rectangle 20"/>
            <p:cNvSpPr>
              <a:spLocks noChangeArrowheads="1"/>
            </p:cNvSpPr>
            <p:nvPr/>
          </p:nvSpPr>
          <p:spPr bwMode="auto">
            <a:xfrm>
              <a:off x="668" y="2820"/>
              <a:ext cx="141" cy="189"/>
            </a:xfrm>
            <a:prstGeom prst="rect">
              <a:avLst/>
            </a:prstGeom>
            <a:noFill/>
            <a:ln w="9525">
              <a:noFill/>
              <a:miter lim="800000"/>
            </a:ln>
          </p:spPr>
          <p:txBody>
            <a:bodyPr wrap="none" lIns="0" tIns="0" rIns="0" bIns="0">
              <a:spAutoFit/>
            </a:bodyPr>
            <a:lstStyle/>
            <a:p>
              <a:r>
                <a:rPr lang="en-US" altLang="zh-CN">
                  <a:ea typeface="宋体" panose="02010600030101010101" pitchFamily="2" charset="-122"/>
                  <a:cs typeface="Arial" panose="020B0604020202020204" pitchFamily="34" charset="0"/>
                </a:rPr>
                <a:t>0</a:t>
              </a:r>
              <a:endParaRPr lang="en-US" altLang="zh-CN">
                <a:ea typeface="宋体" panose="02010600030101010101" pitchFamily="2" charset="-122"/>
                <a:cs typeface="Arial" panose="020B0604020202020204" pitchFamily="34" charset="0"/>
              </a:endParaRPr>
            </a:p>
          </p:txBody>
        </p:sp>
        <p:sp>
          <p:nvSpPr>
            <p:cNvPr id="23" name="Rectangle 21"/>
            <p:cNvSpPr>
              <a:spLocks noChangeArrowheads="1"/>
            </p:cNvSpPr>
            <p:nvPr/>
          </p:nvSpPr>
          <p:spPr bwMode="auto">
            <a:xfrm>
              <a:off x="511" y="2411"/>
              <a:ext cx="298" cy="189"/>
            </a:xfrm>
            <a:prstGeom prst="rect">
              <a:avLst/>
            </a:prstGeom>
            <a:noFill/>
            <a:ln w="9525">
              <a:noFill/>
              <a:miter lim="800000"/>
            </a:ln>
          </p:spPr>
          <p:txBody>
            <a:bodyPr wrap="none" lIns="0" tIns="0" rIns="0" bIns="0">
              <a:spAutoFit/>
            </a:bodyPr>
            <a:lstStyle/>
            <a:p>
              <a:r>
                <a:rPr lang="en-US" altLang="zh-CN">
                  <a:ea typeface="宋体" panose="02010600030101010101" pitchFamily="2" charset="-122"/>
                  <a:cs typeface="Arial" panose="020B0604020202020204" pitchFamily="34" charset="0"/>
                </a:rPr>
                <a:t>500</a:t>
              </a:r>
              <a:endParaRPr lang="en-US" altLang="zh-CN">
                <a:ea typeface="宋体" panose="02010600030101010101" pitchFamily="2" charset="-122"/>
                <a:cs typeface="Arial" panose="020B0604020202020204" pitchFamily="34" charset="0"/>
              </a:endParaRPr>
            </a:p>
          </p:txBody>
        </p:sp>
        <p:sp>
          <p:nvSpPr>
            <p:cNvPr id="24" name="Rectangle 22"/>
            <p:cNvSpPr>
              <a:spLocks noChangeArrowheads="1"/>
            </p:cNvSpPr>
            <p:nvPr/>
          </p:nvSpPr>
          <p:spPr bwMode="auto">
            <a:xfrm>
              <a:off x="393" y="2011"/>
              <a:ext cx="416" cy="189"/>
            </a:xfrm>
            <a:prstGeom prst="rect">
              <a:avLst/>
            </a:prstGeom>
            <a:noFill/>
            <a:ln w="9525">
              <a:noFill/>
              <a:miter lim="800000"/>
            </a:ln>
          </p:spPr>
          <p:txBody>
            <a:bodyPr wrap="none" lIns="0" tIns="0" rIns="0" bIns="0">
              <a:spAutoFit/>
            </a:bodyPr>
            <a:lstStyle/>
            <a:p>
              <a:r>
                <a:rPr lang="en-US" altLang="zh-CN">
                  <a:ea typeface="宋体" panose="02010600030101010101" pitchFamily="2" charset="-122"/>
                  <a:cs typeface="Arial" panose="020B0604020202020204" pitchFamily="34" charset="0"/>
                </a:rPr>
                <a:t>1,000</a:t>
              </a:r>
              <a:endParaRPr lang="en-US" altLang="zh-CN">
                <a:ea typeface="宋体" panose="02010600030101010101" pitchFamily="2" charset="-122"/>
                <a:cs typeface="Arial" panose="020B0604020202020204" pitchFamily="34" charset="0"/>
              </a:endParaRPr>
            </a:p>
          </p:txBody>
        </p:sp>
        <p:sp>
          <p:nvSpPr>
            <p:cNvPr id="25" name="Rectangle 23"/>
            <p:cNvSpPr>
              <a:spLocks noChangeArrowheads="1"/>
            </p:cNvSpPr>
            <p:nvPr/>
          </p:nvSpPr>
          <p:spPr bwMode="auto">
            <a:xfrm>
              <a:off x="393" y="1602"/>
              <a:ext cx="416" cy="189"/>
            </a:xfrm>
            <a:prstGeom prst="rect">
              <a:avLst/>
            </a:prstGeom>
            <a:noFill/>
            <a:ln w="9525">
              <a:noFill/>
              <a:miter lim="800000"/>
            </a:ln>
          </p:spPr>
          <p:txBody>
            <a:bodyPr wrap="none" lIns="0" tIns="0" rIns="0" bIns="0">
              <a:spAutoFit/>
            </a:bodyPr>
            <a:lstStyle/>
            <a:p>
              <a:r>
                <a:rPr lang="en-US" altLang="zh-CN">
                  <a:ea typeface="宋体" panose="02010600030101010101" pitchFamily="2" charset="-122"/>
                  <a:cs typeface="Arial" panose="020B0604020202020204" pitchFamily="34" charset="0"/>
                </a:rPr>
                <a:t>1,500</a:t>
              </a:r>
              <a:endParaRPr lang="en-US" altLang="zh-CN">
                <a:ea typeface="宋体" panose="02010600030101010101" pitchFamily="2" charset="-122"/>
                <a:cs typeface="Arial" panose="020B0604020202020204" pitchFamily="34" charset="0"/>
              </a:endParaRPr>
            </a:p>
          </p:txBody>
        </p:sp>
        <p:sp>
          <p:nvSpPr>
            <p:cNvPr id="26" name="Rectangle 24"/>
            <p:cNvSpPr>
              <a:spLocks noChangeArrowheads="1"/>
            </p:cNvSpPr>
            <p:nvPr/>
          </p:nvSpPr>
          <p:spPr bwMode="auto">
            <a:xfrm>
              <a:off x="393" y="1202"/>
              <a:ext cx="416" cy="189"/>
            </a:xfrm>
            <a:prstGeom prst="rect">
              <a:avLst/>
            </a:prstGeom>
            <a:noFill/>
            <a:ln w="9525">
              <a:noFill/>
              <a:miter lim="800000"/>
            </a:ln>
          </p:spPr>
          <p:txBody>
            <a:bodyPr wrap="none" lIns="0" tIns="0" rIns="0" bIns="0">
              <a:spAutoFit/>
            </a:bodyPr>
            <a:lstStyle/>
            <a:p>
              <a:r>
                <a:rPr lang="en-US" altLang="zh-CN">
                  <a:ea typeface="宋体" panose="02010600030101010101" pitchFamily="2" charset="-122"/>
                  <a:cs typeface="Arial" panose="020B0604020202020204" pitchFamily="34" charset="0"/>
                </a:rPr>
                <a:t>2,000</a:t>
              </a:r>
              <a:endParaRPr lang="en-US" altLang="zh-CN">
                <a:ea typeface="宋体" panose="02010600030101010101" pitchFamily="2" charset="-122"/>
                <a:cs typeface="Arial" panose="020B0604020202020204" pitchFamily="34" charset="0"/>
              </a:endParaRPr>
            </a:p>
          </p:txBody>
        </p:sp>
        <p:sp>
          <p:nvSpPr>
            <p:cNvPr id="27" name="Rectangle 25"/>
            <p:cNvSpPr>
              <a:spLocks noChangeArrowheads="1"/>
            </p:cNvSpPr>
            <p:nvPr/>
          </p:nvSpPr>
          <p:spPr bwMode="auto">
            <a:xfrm>
              <a:off x="393" y="793"/>
              <a:ext cx="416" cy="189"/>
            </a:xfrm>
            <a:prstGeom prst="rect">
              <a:avLst/>
            </a:prstGeom>
            <a:noFill/>
            <a:ln w="9525">
              <a:noFill/>
              <a:miter lim="800000"/>
            </a:ln>
          </p:spPr>
          <p:txBody>
            <a:bodyPr wrap="none" lIns="0" tIns="0" rIns="0" bIns="0">
              <a:spAutoFit/>
            </a:bodyPr>
            <a:lstStyle/>
            <a:p>
              <a:r>
                <a:rPr lang="en-US" altLang="zh-CN">
                  <a:ea typeface="宋体" panose="02010600030101010101" pitchFamily="2" charset="-122"/>
                  <a:cs typeface="Arial" panose="020B0604020202020204" pitchFamily="34" charset="0"/>
                </a:rPr>
                <a:t>2,500</a:t>
              </a:r>
              <a:endParaRPr lang="en-US" altLang="zh-CN">
                <a:ea typeface="宋体" panose="02010600030101010101" pitchFamily="2" charset="-122"/>
                <a:cs typeface="Arial" panose="020B0604020202020204" pitchFamily="34" charset="0"/>
              </a:endParaRPr>
            </a:p>
          </p:txBody>
        </p:sp>
        <p:sp>
          <p:nvSpPr>
            <p:cNvPr id="28" name="Rectangle 26"/>
            <p:cNvSpPr>
              <a:spLocks noChangeArrowheads="1"/>
            </p:cNvSpPr>
            <p:nvPr/>
          </p:nvSpPr>
          <p:spPr bwMode="auto">
            <a:xfrm>
              <a:off x="393" y="393"/>
              <a:ext cx="416" cy="189"/>
            </a:xfrm>
            <a:prstGeom prst="rect">
              <a:avLst/>
            </a:prstGeom>
            <a:noFill/>
            <a:ln w="9525">
              <a:noFill/>
              <a:miter lim="800000"/>
            </a:ln>
          </p:spPr>
          <p:txBody>
            <a:bodyPr wrap="none" lIns="0" tIns="0" rIns="0" bIns="0">
              <a:spAutoFit/>
            </a:bodyPr>
            <a:lstStyle/>
            <a:p>
              <a:r>
                <a:rPr lang="en-US" altLang="zh-CN">
                  <a:ea typeface="宋体" panose="02010600030101010101" pitchFamily="2" charset="-122"/>
                  <a:cs typeface="Arial" panose="020B0604020202020204" pitchFamily="34" charset="0"/>
                </a:rPr>
                <a:t>3,000</a:t>
              </a:r>
              <a:endParaRPr lang="en-US" altLang="zh-CN">
                <a:ea typeface="宋体" panose="02010600030101010101" pitchFamily="2" charset="-122"/>
                <a:cs typeface="Arial" panose="020B0604020202020204" pitchFamily="34" charset="0"/>
              </a:endParaRPr>
            </a:p>
          </p:txBody>
        </p:sp>
        <p:sp>
          <p:nvSpPr>
            <p:cNvPr id="29" name="Rectangle 27"/>
            <p:cNvSpPr>
              <a:spLocks noChangeArrowheads="1"/>
            </p:cNvSpPr>
            <p:nvPr/>
          </p:nvSpPr>
          <p:spPr bwMode="auto">
            <a:xfrm>
              <a:off x="825" y="3032"/>
              <a:ext cx="141" cy="189"/>
            </a:xfrm>
            <a:prstGeom prst="rect">
              <a:avLst/>
            </a:prstGeom>
            <a:noFill/>
            <a:ln w="9525">
              <a:noFill/>
              <a:miter lim="800000"/>
            </a:ln>
          </p:spPr>
          <p:txBody>
            <a:bodyPr wrap="none" lIns="0" tIns="0" rIns="0" bIns="0">
              <a:spAutoFit/>
            </a:bodyPr>
            <a:lstStyle/>
            <a:p>
              <a:r>
                <a:rPr lang="en-US" altLang="zh-CN">
                  <a:ea typeface="宋体" panose="02010600030101010101" pitchFamily="2" charset="-122"/>
                  <a:cs typeface="Arial" panose="020B0604020202020204" pitchFamily="34" charset="0"/>
                </a:rPr>
                <a:t>0</a:t>
              </a:r>
              <a:endParaRPr lang="en-US" altLang="zh-CN">
                <a:ea typeface="宋体" panose="02010600030101010101" pitchFamily="2" charset="-122"/>
                <a:cs typeface="Arial" panose="020B0604020202020204" pitchFamily="34" charset="0"/>
              </a:endParaRPr>
            </a:p>
          </p:txBody>
        </p:sp>
        <p:sp>
          <p:nvSpPr>
            <p:cNvPr id="30" name="Rectangle 28"/>
            <p:cNvSpPr>
              <a:spLocks noChangeArrowheads="1"/>
            </p:cNvSpPr>
            <p:nvPr/>
          </p:nvSpPr>
          <p:spPr bwMode="auto">
            <a:xfrm>
              <a:off x="1186" y="3032"/>
              <a:ext cx="141" cy="189"/>
            </a:xfrm>
            <a:prstGeom prst="rect">
              <a:avLst/>
            </a:prstGeom>
            <a:noFill/>
            <a:ln w="9525">
              <a:noFill/>
              <a:miter lim="800000"/>
            </a:ln>
          </p:spPr>
          <p:txBody>
            <a:bodyPr wrap="none" lIns="0" tIns="0" rIns="0" bIns="0">
              <a:spAutoFit/>
            </a:bodyPr>
            <a:lstStyle/>
            <a:p>
              <a:r>
                <a:rPr lang="en-US" altLang="zh-CN">
                  <a:ea typeface="宋体" panose="02010600030101010101" pitchFamily="2" charset="-122"/>
                  <a:cs typeface="Arial" panose="020B0604020202020204" pitchFamily="34" charset="0"/>
                </a:rPr>
                <a:t>1</a:t>
              </a:r>
              <a:endParaRPr lang="en-US" altLang="zh-CN">
                <a:ea typeface="宋体" panose="02010600030101010101" pitchFamily="2" charset="-122"/>
                <a:cs typeface="Arial" panose="020B0604020202020204" pitchFamily="34" charset="0"/>
              </a:endParaRPr>
            </a:p>
          </p:txBody>
        </p:sp>
        <p:sp>
          <p:nvSpPr>
            <p:cNvPr id="31" name="Rectangle 29"/>
            <p:cNvSpPr>
              <a:spLocks noChangeArrowheads="1"/>
            </p:cNvSpPr>
            <p:nvPr/>
          </p:nvSpPr>
          <p:spPr bwMode="auto">
            <a:xfrm>
              <a:off x="1547" y="3032"/>
              <a:ext cx="141" cy="189"/>
            </a:xfrm>
            <a:prstGeom prst="rect">
              <a:avLst/>
            </a:prstGeom>
            <a:noFill/>
            <a:ln w="9525">
              <a:noFill/>
              <a:miter lim="800000"/>
            </a:ln>
          </p:spPr>
          <p:txBody>
            <a:bodyPr wrap="none" lIns="0" tIns="0" rIns="0" bIns="0">
              <a:spAutoFit/>
            </a:bodyPr>
            <a:lstStyle/>
            <a:p>
              <a:r>
                <a:rPr lang="en-US" altLang="zh-CN">
                  <a:ea typeface="宋体" panose="02010600030101010101" pitchFamily="2" charset="-122"/>
                  <a:cs typeface="Arial" panose="020B0604020202020204" pitchFamily="34" charset="0"/>
                </a:rPr>
                <a:t>2</a:t>
              </a:r>
              <a:endParaRPr lang="en-US" altLang="zh-CN">
                <a:ea typeface="宋体" panose="02010600030101010101" pitchFamily="2" charset="-122"/>
                <a:cs typeface="Arial" panose="020B0604020202020204" pitchFamily="34" charset="0"/>
              </a:endParaRPr>
            </a:p>
          </p:txBody>
        </p:sp>
        <p:sp>
          <p:nvSpPr>
            <p:cNvPr id="32" name="Rectangle 30"/>
            <p:cNvSpPr>
              <a:spLocks noChangeArrowheads="1"/>
            </p:cNvSpPr>
            <p:nvPr/>
          </p:nvSpPr>
          <p:spPr bwMode="auto">
            <a:xfrm>
              <a:off x="1917" y="3032"/>
              <a:ext cx="141" cy="189"/>
            </a:xfrm>
            <a:prstGeom prst="rect">
              <a:avLst/>
            </a:prstGeom>
            <a:noFill/>
            <a:ln w="9525">
              <a:noFill/>
              <a:miter lim="800000"/>
            </a:ln>
          </p:spPr>
          <p:txBody>
            <a:bodyPr wrap="none" lIns="0" tIns="0" rIns="0" bIns="0">
              <a:spAutoFit/>
            </a:bodyPr>
            <a:lstStyle/>
            <a:p>
              <a:r>
                <a:rPr lang="en-US" altLang="zh-CN">
                  <a:ea typeface="宋体" panose="02010600030101010101" pitchFamily="2" charset="-122"/>
                  <a:cs typeface="Arial" panose="020B0604020202020204" pitchFamily="34" charset="0"/>
                </a:rPr>
                <a:t>3</a:t>
              </a:r>
              <a:endParaRPr lang="en-US" altLang="zh-CN">
                <a:ea typeface="宋体" panose="02010600030101010101" pitchFamily="2" charset="-122"/>
                <a:cs typeface="Arial" panose="020B0604020202020204" pitchFamily="34" charset="0"/>
              </a:endParaRPr>
            </a:p>
          </p:txBody>
        </p:sp>
        <p:sp>
          <p:nvSpPr>
            <p:cNvPr id="33" name="Rectangle 31"/>
            <p:cNvSpPr>
              <a:spLocks noChangeArrowheads="1"/>
            </p:cNvSpPr>
            <p:nvPr/>
          </p:nvSpPr>
          <p:spPr bwMode="auto">
            <a:xfrm>
              <a:off x="2278" y="3032"/>
              <a:ext cx="141" cy="189"/>
            </a:xfrm>
            <a:prstGeom prst="rect">
              <a:avLst/>
            </a:prstGeom>
            <a:noFill/>
            <a:ln w="9525">
              <a:noFill/>
              <a:miter lim="800000"/>
            </a:ln>
          </p:spPr>
          <p:txBody>
            <a:bodyPr wrap="none" lIns="0" tIns="0" rIns="0" bIns="0">
              <a:spAutoFit/>
            </a:bodyPr>
            <a:lstStyle/>
            <a:p>
              <a:r>
                <a:rPr lang="en-US" altLang="zh-CN">
                  <a:ea typeface="宋体" panose="02010600030101010101" pitchFamily="2" charset="-122"/>
                  <a:cs typeface="Arial" panose="020B0604020202020204" pitchFamily="34" charset="0"/>
                </a:rPr>
                <a:t>4</a:t>
              </a:r>
              <a:endParaRPr lang="en-US" altLang="zh-CN">
                <a:ea typeface="宋体" panose="02010600030101010101" pitchFamily="2" charset="-122"/>
                <a:cs typeface="Arial" panose="020B0604020202020204" pitchFamily="34" charset="0"/>
              </a:endParaRPr>
            </a:p>
          </p:txBody>
        </p:sp>
        <p:sp>
          <p:nvSpPr>
            <p:cNvPr id="34" name="Rectangle 32"/>
            <p:cNvSpPr>
              <a:spLocks noChangeArrowheads="1"/>
            </p:cNvSpPr>
            <p:nvPr/>
          </p:nvSpPr>
          <p:spPr bwMode="auto">
            <a:xfrm>
              <a:off x="2639" y="3032"/>
              <a:ext cx="141" cy="189"/>
            </a:xfrm>
            <a:prstGeom prst="rect">
              <a:avLst/>
            </a:prstGeom>
            <a:noFill/>
            <a:ln w="9525">
              <a:noFill/>
              <a:miter lim="800000"/>
            </a:ln>
          </p:spPr>
          <p:txBody>
            <a:bodyPr wrap="none" lIns="0" tIns="0" rIns="0" bIns="0">
              <a:spAutoFit/>
            </a:bodyPr>
            <a:lstStyle/>
            <a:p>
              <a:r>
                <a:rPr lang="en-US" altLang="zh-CN">
                  <a:ea typeface="宋体" panose="02010600030101010101" pitchFamily="2" charset="-122"/>
                  <a:cs typeface="Arial" panose="020B0604020202020204" pitchFamily="34" charset="0"/>
                </a:rPr>
                <a:t>5</a:t>
              </a:r>
              <a:endParaRPr lang="en-US" altLang="zh-CN">
                <a:ea typeface="宋体" panose="02010600030101010101" pitchFamily="2" charset="-122"/>
                <a:cs typeface="Arial" panose="020B0604020202020204" pitchFamily="34" charset="0"/>
              </a:endParaRPr>
            </a:p>
          </p:txBody>
        </p:sp>
        <p:sp>
          <p:nvSpPr>
            <p:cNvPr id="35" name="Rectangle 33"/>
            <p:cNvSpPr>
              <a:spLocks noChangeArrowheads="1"/>
            </p:cNvSpPr>
            <p:nvPr/>
          </p:nvSpPr>
          <p:spPr bwMode="auto">
            <a:xfrm>
              <a:off x="1335" y="3275"/>
              <a:ext cx="1108" cy="204"/>
            </a:xfrm>
            <a:prstGeom prst="rect">
              <a:avLst/>
            </a:prstGeom>
            <a:noFill/>
            <a:ln w="9525">
              <a:noFill/>
              <a:miter lim="800000"/>
            </a:ln>
          </p:spPr>
          <p:txBody>
            <a:bodyPr wrap="none" lIns="0" tIns="0" rIns="0" bIns="0">
              <a:spAutoFit/>
            </a:bodyPr>
            <a:lstStyle/>
            <a:p>
              <a:r>
                <a:rPr lang="zh-CN" sz="1900" b="1">
                  <a:ea typeface="宋体" panose="02010600030101010101" pitchFamily="2" charset="-122"/>
                </a:rPr>
                <a:t>工人的数量</a:t>
              </a:r>
              <a:endParaRPr lang="zh-CN" sz="1900" b="1">
                <a:ea typeface="宋体" panose="02010600030101010101" pitchFamily="2" charset="-122"/>
              </a:endParaRPr>
            </a:p>
          </p:txBody>
        </p:sp>
        <p:sp>
          <p:nvSpPr>
            <p:cNvPr id="36" name="Rectangle 34"/>
            <p:cNvSpPr>
              <a:spLocks noChangeArrowheads="1"/>
            </p:cNvSpPr>
            <p:nvPr/>
          </p:nvSpPr>
          <p:spPr bwMode="auto">
            <a:xfrm rot="16200000">
              <a:off x="-771" y="1723"/>
              <a:ext cx="1866" cy="182"/>
            </a:xfrm>
            <a:prstGeom prst="rect">
              <a:avLst/>
            </a:prstGeom>
            <a:noFill/>
            <a:ln w="9525">
              <a:noFill/>
              <a:miter lim="800000"/>
            </a:ln>
          </p:spPr>
          <p:txBody>
            <a:bodyPr wrap="none" lIns="0" tIns="0" rIns="0" bIns="0">
              <a:spAutoFit/>
            </a:bodyPr>
            <a:lstStyle/>
            <a:p>
              <a:pPr algn="ctr"/>
              <a:r>
                <a:rPr lang="zh-CN" sz="1900" b="1">
                  <a:cs typeface="Arial" panose="020B0604020202020204" pitchFamily="34" charset="0"/>
                </a:rPr>
                <a:t>          </a:t>
              </a:r>
              <a:r>
                <a:rPr lang="zh-CN" sz="1900" b="1">
                  <a:ea typeface="宋体" panose="02010600030101010101" pitchFamily="2" charset="-122"/>
                </a:rPr>
                <a:t>产出的数量</a:t>
              </a:r>
              <a:endParaRPr lang="zh-CN" sz="1900" b="1">
                <a:ea typeface="宋体" panose="02010600030101010101" pitchFamily="2" charset="-122"/>
              </a:endParaRPr>
            </a:p>
          </p:txBody>
        </p:sp>
      </p:grpSp>
      <p:sp>
        <p:nvSpPr>
          <p:cNvPr id="37" name="Rectangle 35"/>
          <p:cNvSpPr txBox="1">
            <a:spLocks noChangeArrowheads="1"/>
          </p:cNvSpPr>
          <p:nvPr/>
        </p:nvSpPr>
        <p:spPr>
          <a:xfrm>
            <a:off x="0" y="219075"/>
            <a:ext cx="9144000" cy="579438"/>
          </a:xfrm>
          <a:prstGeom prst="rect">
            <a:avLst/>
          </a:prstGeom>
        </p:spPr>
        <p:txBody>
          <a:bodyPr vert="horz" anchor="ctr">
            <a:normAutofit lnSpcReduction="1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5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Jack</a:t>
            </a:r>
            <a:r>
              <a:rPr kumimoji="0" lang="zh-CN" sz="35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 的生产函数</a:t>
            </a:r>
            <a:r>
              <a:rPr kumimoji="0" lang="zh-CN" sz="35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endParaRPr kumimoji="0" lang="zh-CN" sz="35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grpSp>
        <p:nvGrpSpPr>
          <p:cNvPr id="38" name="Group 36"/>
          <p:cNvGrpSpPr/>
          <p:nvPr/>
        </p:nvGrpSpPr>
        <p:grpSpPr bwMode="auto">
          <a:xfrm>
            <a:off x="333375" y="5646738"/>
            <a:ext cx="2798763" cy="581025"/>
            <a:chOff x="0" y="0"/>
            <a:chExt cx="1763" cy="366"/>
          </a:xfrm>
        </p:grpSpPr>
        <p:sp>
          <p:nvSpPr>
            <p:cNvPr id="39" name="Rectangle 37"/>
            <p:cNvSpPr>
              <a:spLocks noChangeArrowheads="1"/>
            </p:cNvSpPr>
            <p:nvPr/>
          </p:nvSpPr>
          <p:spPr bwMode="auto">
            <a:xfrm>
              <a:off x="748" y="0"/>
              <a:ext cx="1015" cy="366"/>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cs typeface="Arial" panose="020B0604020202020204" pitchFamily="34" charset="0"/>
                </a:rPr>
                <a:t>3000</a:t>
              </a:r>
              <a:endParaRPr lang="en-US" altLang="zh-CN" sz="2400" dirty="0">
                <a:ea typeface="宋体" panose="02010600030101010101" pitchFamily="2" charset="-122"/>
                <a:cs typeface="Arial" panose="020B0604020202020204" pitchFamily="34" charset="0"/>
              </a:endParaRPr>
            </a:p>
          </p:txBody>
        </p:sp>
        <p:sp>
          <p:nvSpPr>
            <p:cNvPr id="40" name="Rectangle 38"/>
            <p:cNvSpPr>
              <a:spLocks noChangeArrowheads="1"/>
            </p:cNvSpPr>
            <p:nvPr/>
          </p:nvSpPr>
          <p:spPr bwMode="auto">
            <a:xfrm>
              <a:off x="0" y="0"/>
              <a:ext cx="748" cy="366"/>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5</a:t>
              </a:r>
              <a:endParaRPr lang="en-US" altLang="zh-CN" sz="2400">
                <a:ea typeface="宋体" panose="02010600030101010101" pitchFamily="2" charset="-122"/>
                <a:cs typeface="Arial" panose="020B0604020202020204" pitchFamily="34" charset="0"/>
              </a:endParaRPr>
            </a:p>
          </p:txBody>
        </p:sp>
      </p:grpSp>
      <p:grpSp>
        <p:nvGrpSpPr>
          <p:cNvPr id="41" name="Group 39"/>
          <p:cNvGrpSpPr/>
          <p:nvPr/>
        </p:nvGrpSpPr>
        <p:grpSpPr bwMode="auto">
          <a:xfrm>
            <a:off x="333375" y="5065713"/>
            <a:ext cx="2798763" cy="581025"/>
            <a:chOff x="0" y="0"/>
            <a:chExt cx="1763" cy="366"/>
          </a:xfrm>
        </p:grpSpPr>
        <p:sp>
          <p:nvSpPr>
            <p:cNvPr id="42" name="Rectangle 40"/>
            <p:cNvSpPr>
              <a:spLocks noChangeArrowheads="1"/>
            </p:cNvSpPr>
            <p:nvPr/>
          </p:nvSpPr>
          <p:spPr bwMode="auto">
            <a:xfrm>
              <a:off x="748" y="0"/>
              <a:ext cx="1015" cy="366"/>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cs typeface="Arial" panose="020B0604020202020204" pitchFamily="34" charset="0"/>
                </a:rPr>
                <a:t>2800</a:t>
              </a:r>
              <a:endParaRPr lang="en-US" altLang="zh-CN" sz="2400" dirty="0">
                <a:ea typeface="宋体" panose="02010600030101010101" pitchFamily="2" charset="-122"/>
                <a:cs typeface="Arial" panose="020B0604020202020204" pitchFamily="34" charset="0"/>
              </a:endParaRPr>
            </a:p>
          </p:txBody>
        </p:sp>
        <p:sp>
          <p:nvSpPr>
            <p:cNvPr id="43" name="Rectangle 41"/>
            <p:cNvSpPr>
              <a:spLocks noChangeArrowheads="1"/>
            </p:cNvSpPr>
            <p:nvPr/>
          </p:nvSpPr>
          <p:spPr bwMode="auto">
            <a:xfrm>
              <a:off x="0" y="0"/>
              <a:ext cx="748" cy="366"/>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4</a:t>
              </a:r>
              <a:endParaRPr lang="en-US" altLang="zh-CN" sz="2400">
                <a:ea typeface="宋体" panose="02010600030101010101" pitchFamily="2" charset="-122"/>
                <a:cs typeface="Arial" panose="020B0604020202020204" pitchFamily="34" charset="0"/>
              </a:endParaRPr>
            </a:p>
          </p:txBody>
        </p:sp>
      </p:grpSp>
      <p:grpSp>
        <p:nvGrpSpPr>
          <p:cNvPr id="44" name="Group 42"/>
          <p:cNvGrpSpPr/>
          <p:nvPr/>
        </p:nvGrpSpPr>
        <p:grpSpPr bwMode="auto">
          <a:xfrm>
            <a:off x="333375" y="4425950"/>
            <a:ext cx="2798763" cy="639763"/>
            <a:chOff x="0" y="0"/>
            <a:chExt cx="1763" cy="403"/>
          </a:xfrm>
        </p:grpSpPr>
        <p:sp>
          <p:nvSpPr>
            <p:cNvPr id="45" name="Rectangle 43"/>
            <p:cNvSpPr>
              <a:spLocks noChangeArrowheads="1"/>
            </p:cNvSpPr>
            <p:nvPr/>
          </p:nvSpPr>
          <p:spPr bwMode="auto">
            <a:xfrm>
              <a:off x="748" y="0"/>
              <a:ext cx="1015" cy="403"/>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cs typeface="Arial" panose="020B0604020202020204" pitchFamily="34" charset="0"/>
                </a:rPr>
                <a:t>2400</a:t>
              </a:r>
              <a:endParaRPr lang="en-US" altLang="zh-CN" sz="2400" dirty="0">
                <a:ea typeface="宋体" panose="02010600030101010101" pitchFamily="2" charset="-122"/>
                <a:cs typeface="Arial" panose="020B0604020202020204" pitchFamily="34" charset="0"/>
              </a:endParaRPr>
            </a:p>
          </p:txBody>
        </p:sp>
        <p:sp>
          <p:nvSpPr>
            <p:cNvPr id="46" name="Rectangle 44"/>
            <p:cNvSpPr>
              <a:spLocks noChangeArrowheads="1"/>
            </p:cNvSpPr>
            <p:nvPr/>
          </p:nvSpPr>
          <p:spPr bwMode="auto">
            <a:xfrm>
              <a:off x="0" y="0"/>
              <a:ext cx="748" cy="403"/>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3</a:t>
              </a:r>
              <a:endParaRPr lang="en-US" altLang="zh-CN" sz="2400">
                <a:ea typeface="宋体" panose="02010600030101010101" pitchFamily="2" charset="-122"/>
                <a:cs typeface="Arial" panose="020B0604020202020204" pitchFamily="34" charset="0"/>
              </a:endParaRPr>
            </a:p>
          </p:txBody>
        </p:sp>
      </p:grpSp>
      <p:grpSp>
        <p:nvGrpSpPr>
          <p:cNvPr id="47" name="Group 45"/>
          <p:cNvGrpSpPr/>
          <p:nvPr/>
        </p:nvGrpSpPr>
        <p:grpSpPr bwMode="auto">
          <a:xfrm>
            <a:off x="333374" y="3771900"/>
            <a:ext cx="2798465" cy="654050"/>
            <a:chOff x="0" y="0"/>
            <a:chExt cx="1480" cy="412"/>
          </a:xfrm>
        </p:grpSpPr>
        <p:sp>
          <p:nvSpPr>
            <p:cNvPr id="48" name="Rectangle 46"/>
            <p:cNvSpPr>
              <a:spLocks noChangeArrowheads="1"/>
            </p:cNvSpPr>
            <p:nvPr/>
          </p:nvSpPr>
          <p:spPr bwMode="auto">
            <a:xfrm>
              <a:off x="748" y="0"/>
              <a:ext cx="732" cy="412"/>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cs typeface="Arial" panose="020B0604020202020204" pitchFamily="34" charset="0"/>
                </a:rPr>
                <a:t>1800</a:t>
              </a:r>
              <a:endParaRPr lang="en-US" altLang="zh-CN" sz="2400" dirty="0">
                <a:ea typeface="宋体" panose="02010600030101010101" pitchFamily="2" charset="-122"/>
                <a:cs typeface="Arial" panose="020B0604020202020204" pitchFamily="34" charset="0"/>
              </a:endParaRPr>
            </a:p>
          </p:txBody>
        </p:sp>
        <p:sp>
          <p:nvSpPr>
            <p:cNvPr id="49" name="Rectangle 47"/>
            <p:cNvSpPr>
              <a:spLocks noChangeArrowheads="1"/>
            </p:cNvSpPr>
            <p:nvPr/>
          </p:nvSpPr>
          <p:spPr bwMode="auto">
            <a:xfrm>
              <a:off x="0" y="0"/>
              <a:ext cx="748" cy="412"/>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2</a:t>
              </a:r>
              <a:endParaRPr lang="en-US" altLang="zh-CN" sz="2400">
                <a:ea typeface="宋体" panose="02010600030101010101" pitchFamily="2" charset="-122"/>
                <a:cs typeface="Arial" panose="020B0604020202020204" pitchFamily="34" charset="0"/>
              </a:endParaRPr>
            </a:p>
          </p:txBody>
        </p:sp>
      </p:grpSp>
      <p:grpSp>
        <p:nvGrpSpPr>
          <p:cNvPr id="50" name="Group 48"/>
          <p:cNvGrpSpPr/>
          <p:nvPr/>
        </p:nvGrpSpPr>
        <p:grpSpPr bwMode="auto">
          <a:xfrm>
            <a:off x="333374" y="3132138"/>
            <a:ext cx="2798465" cy="639762"/>
            <a:chOff x="0" y="0"/>
            <a:chExt cx="1480" cy="403"/>
          </a:xfrm>
        </p:grpSpPr>
        <p:sp>
          <p:nvSpPr>
            <p:cNvPr id="51" name="Rectangle 49"/>
            <p:cNvSpPr>
              <a:spLocks noChangeArrowheads="1"/>
            </p:cNvSpPr>
            <p:nvPr/>
          </p:nvSpPr>
          <p:spPr bwMode="auto">
            <a:xfrm>
              <a:off x="748" y="0"/>
              <a:ext cx="732" cy="403"/>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altLang="zh-CN" sz="2400" dirty="0">
                  <a:ea typeface="宋体" panose="02010600030101010101" pitchFamily="2" charset="-122"/>
                  <a:cs typeface="Arial" panose="020B0604020202020204" pitchFamily="34" charset="0"/>
                </a:rPr>
                <a:t>1000</a:t>
              </a:r>
              <a:endParaRPr lang="en-US" altLang="zh-CN" sz="2400" dirty="0">
                <a:ea typeface="宋体" panose="02010600030101010101" pitchFamily="2" charset="-122"/>
                <a:cs typeface="Arial" panose="020B0604020202020204" pitchFamily="34" charset="0"/>
              </a:endParaRPr>
            </a:p>
          </p:txBody>
        </p:sp>
        <p:sp>
          <p:nvSpPr>
            <p:cNvPr id="52" name="Rectangle 50"/>
            <p:cNvSpPr>
              <a:spLocks noChangeArrowheads="1"/>
            </p:cNvSpPr>
            <p:nvPr/>
          </p:nvSpPr>
          <p:spPr bwMode="auto">
            <a:xfrm>
              <a:off x="0" y="0"/>
              <a:ext cx="748" cy="403"/>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1</a:t>
              </a:r>
              <a:endParaRPr lang="en-US" altLang="zh-CN" sz="2400">
                <a:ea typeface="宋体" panose="02010600030101010101" pitchFamily="2" charset="-122"/>
                <a:cs typeface="Arial" panose="020B0604020202020204" pitchFamily="34" charset="0"/>
              </a:endParaRPr>
            </a:p>
          </p:txBody>
        </p:sp>
      </p:grpSp>
      <p:grpSp>
        <p:nvGrpSpPr>
          <p:cNvPr id="53" name="Group 51"/>
          <p:cNvGrpSpPr/>
          <p:nvPr/>
        </p:nvGrpSpPr>
        <p:grpSpPr bwMode="auto">
          <a:xfrm>
            <a:off x="333375" y="2452688"/>
            <a:ext cx="2349500" cy="679450"/>
            <a:chOff x="0" y="0"/>
            <a:chExt cx="1480" cy="428"/>
          </a:xfrm>
        </p:grpSpPr>
        <p:sp>
          <p:nvSpPr>
            <p:cNvPr id="54" name="Rectangle 52"/>
            <p:cNvSpPr>
              <a:spLocks noChangeArrowheads="1"/>
            </p:cNvSpPr>
            <p:nvPr/>
          </p:nvSpPr>
          <p:spPr bwMode="auto">
            <a:xfrm>
              <a:off x="748" y="0"/>
              <a:ext cx="732" cy="428"/>
            </a:xfrm>
            <a:prstGeom prst="rect">
              <a:avLst/>
            </a:prstGeom>
            <a:noFill/>
            <a:ln w="9525">
              <a:noFill/>
              <a:miter lim="800000"/>
            </a:ln>
          </p:spPr>
          <p:txBody>
            <a:bodyPr lIns="0" rIns="228600" anchor="ctr"/>
            <a:lstStyle/>
            <a:p>
              <a:pPr algn="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0</a:t>
              </a:r>
              <a:endParaRPr lang="en-US" altLang="zh-CN" sz="2400">
                <a:ea typeface="宋体" panose="02010600030101010101" pitchFamily="2" charset="-122"/>
                <a:cs typeface="Arial" panose="020B0604020202020204" pitchFamily="34" charset="0"/>
              </a:endParaRPr>
            </a:p>
          </p:txBody>
        </p:sp>
        <p:sp>
          <p:nvSpPr>
            <p:cNvPr id="55" name="Rectangle 53"/>
            <p:cNvSpPr>
              <a:spLocks noChangeArrowheads="1"/>
            </p:cNvSpPr>
            <p:nvPr/>
          </p:nvSpPr>
          <p:spPr bwMode="auto">
            <a:xfrm>
              <a:off x="0" y="0"/>
              <a:ext cx="748" cy="428"/>
            </a:xfrm>
            <a:prstGeom prst="rect">
              <a:avLst/>
            </a:prstGeom>
            <a:noFill/>
            <a:ln w="9525">
              <a:noFill/>
              <a:miter lim="800000"/>
            </a:ln>
          </p:spPr>
          <p:txBody>
            <a:bodyPr rIns="0" anchor="ctr"/>
            <a:lstStyle/>
            <a:p>
              <a:pPr algn="ctr">
                <a:lnSpc>
                  <a:spcPct val="105000"/>
                </a:lnSpc>
                <a:spcBef>
                  <a:spcPct val="45000"/>
                </a:spcBef>
                <a:buClr>
                  <a:srgbClr val="00B85C"/>
                </a:buClr>
                <a:buSzPct val="120000"/>
                <a:buFont typeface="Wingdings" panose="05000000000000000000" pitchFamily="2" charset="2"/>
                <a:buNone/>
              </a:pPr>
              <a:r>
                <a:rPr lang="en-US" altLang="zh-CN" sz="2400">
                  <a:ea typeface="宋体" panose="02010600030101010101" pitchFamily="2" charset="-122"/>
                  <a:cs typeface="Arial" panose="020B0604020202020204" pitchFamily="34" charset="0"/>
                </a:rPr>
                <a:t>0</a:t>
              </a:r>
              <a:endParaRPr lang="en-US" altLang="zh-CN" sz="2400">
                <a:ea typeface="宋体" panose="02010600030101010101" pitchFamily="2" charset="-122"/>
                <a:cs typeface="Arial" panose="020B0604020202020204" pitchFamily="34" charset="0"/>
              </a:endParaRPr>
            </a:p>
          </p:txBody>
        </p:sp>
      </p:grpSp>
      <p:sp>
        <p:nvSpPr>
          <p:cNvPr id="56" name="Line 54"/>
          <p:cNvSpPr>
            <a:spLocks noChangeShapeType="1"/>
          </p:cNvSpPr>
          <p:nvPr/>
        </p:nvSpPr>
        <p:spPr bwMode="auto">
          <a:xfrm>
            <a:off x="333375" y="1139825"/>
            <a:ext cx="1187450" cy="0"/>
          </a:xfrm>
          <a:prstGeom prst="line">
            <a:avLst/>
          </a:prstGeom>
          <a:noFill/>
          <a:ln w="9525">
            <a:noFill/>
            <a:round/>
          </a:ln>
        </p:spPr>
        <p:txBody>
          <a:bodyPr/>
          <a:lstStyle/>
          <a:p>
            <a:endParaRPr lang="zh-CN" altLang="en-US"/>
          </a:p>
        </p:txBody>
      </p:sp>
      <p:sp>
        <p:nvSpPr>
          <p:cNvPr id="57" name="Line 55"/>
          <p:cNvSpPr>
            <a:spLocks noChangeShapeType="1"/>
          </p:cNvSpPr>
          <p:nvPr/>
        </p:nvSpPr>
        <p:spPr bwMode="auto">
          <a:xfrm>
            <a:off x="333375" y="6227763"/>
            <a:ext cx="1187450" cy="0"/>
          </a:xfrm>
          <a:prstGeom prst="line">
            <a:avLst/>
          </a:prstGeom>
          <a:noFill/>
          <a:ln w="9525">
            <a:noFill/>
            <a:round/>
          </a:ln>
        </p:spPr>
        <p:txBody>
          <a:bodyPr/>
          <a:lstStyle/>
          <a:p>
            <a:endParaRPr lang="zh-CN" altLang="en-US"/>
          </a:p>
        </p:txBody>
      </p:sp>
      <p:sp>
        <p:nvSpPr>
          <p:cNvPr id="58" name="Line 56"/>
          <p:cNvSpPr>
            <a:spLocks noChangeShapeType="1"/>
          </p:cNvSpPr>
          <p:nvPr/>
        </p:nvSpPr>
        <p:spPr bwMode="auto">
          <a:xfrm>
            <a:off x="333375" y="1139825"/>
            <a:ext cx="0" cy="1312863"/>
          </a:xfrm>
          <a:prstGeom prst="line">
            <a:avLst/>
          </a:prstGeom>
          <a:noFill/>
          <a:ln w="9525">
            <a:noFill/>
            <a:round/>
          </a:ln>
        </p:spPr>
        <p:txBody>
          <a:bodyPr/>
          <a:lstStyle/>
          <a:p>
            <a:endParaRPr lang="zh-CN" altLang="en-US"/>
          </a:p>
        </p:txBody>
      </p:sp>
      <p:sp>
        <p:nvSpPr>
          <p:cNvPr id="59" name="Line 57"/>
          <p:cNvSpPr>
            <a:spLocks noChangeShapeType="1"/>
          </p:cNvSpPr>
          <p:nvPr/>
        </p:nvSpPr>
        <p:spPr bwMode="auto">
          <a:xfrm>
            <a:off x="3776663" y="1139825"/>
            <a:ext cx="0" cy="1312863"/>
          </a:xfrm>
          <a:prstGeom prst="line">
            <a:avLst/>
          </a:prstGeom>
          <a:noFill/>
          <a:ln w="9525">
            <a:noFill/>
            <a:round/>
          </a:ln>
        </p:spPr>
        <p:txBody>
          <a:bodyPr/>
          <a:lstStyle/>
          <a:p>
            <a:endParaRPr lang="zh-CN" altLang="en-US"/>
          </a:p>
        </p:txBody>
      </p:sp>
      <p:sp>
        <p:nvSpPr>
          <p:cNvPr id="60" name="Line 58"/>
          <p:cNvSpPr>
            <a:spLocks noChangeShapeType="1"/>
          </p:cNvSpPr>
          <p:nvPr/>
        </p:nvSpPr>
        <p:spPr bwMode="auto">
          <a:xfrm>
            <a:off x="1520825" y="1139825"/>
            <a:ext cx="1328738" cy="0"/>
          </a:xfrm>
          <a:prstGeom prst="line">
            <a:avLst/>
          </a:prstGeom>
          <a:noFill/>
          <a:ln w="9525">
            <a:noFill/>
            <a:round/>
          </a:ln>
        </p:spPr>
        <p:txBody>
          <a:bodyPr/>
          <a:lstStyle/>
          <a:p>
            <a:endParaRPr lang="zh-CN" altLang="en-US"/>
          </a:p>
        </p:txBody>
      </p:sp>
      <p:sp>
        <p:nvSpPr>
          <p:cNvPr id="61" name="Line 59"/>
          <p:cNvSpPr>
            <a:spLocks noChangeShapeType="1"/>
          </p:cNvSpPr>
          <p:nvPr/>
        </p:nvSpPr>
        <p:spPr bwMode="auto">
          <a:xfrm>
            <a:off x="333375" y="2452688"/>
            <a:ext cx="0" cy="679450"/>
          </a:xfrm>
          <a:prstGeom prst="line">
            <a:avLst/>
          </a:prstGeom>
          <a:noFill/>
          <a:ln w="9525">
            <a:noFill/>
            <a:round/>
          </a:ln>
        </p:spPr>
        <p:txBody>
          <a:bodyPr/>
          <a:lstStyle/>
          <a:p>
            <a:endParaRPr lang="zh-CN" altLang="en-US"/>
          </a:p>
        </p:txBody>
      </p:sp>
      <p:sp>
        <p:nvSpPr>
          <p:cNvPr id="62" name="Line 60"/>
          <p:cNvSpPr>
            <a:spLocks noChangeShapeType="1"/>
          </p:cNvSpPr>
          <p:nvPr/>
        </p:nvSpPr>
        <p:spPr bwMode="auto">
          <a:xfrm>
            <a:off x="2849563" y="1139825"/>
            <a:ext cx="927100" cy="0"/>
          </a:xfrm>
          <a:prstGeom prst="line">
            <a:avLst/>
          </a:prstGeom>
          <a:noFill/>
          <a:ln w="9525">
            <a:noFill/>
            <a:round/>
          </a:ln>
        </p:spPr>
        <p:txBody>
          <a:bodyPr/>
          <a:lstStyle/>
          <a:p>
            <a:endParaRPr lang="zh-CN" altLang="en-US"/>
          </a:p>
        </p:txBody>
      </p:sp>
      <p:sp>
        <p:nvSpPr>
          <p:cNvPr id="63" name="Line 61"/>
          <p:cNvSpPr>
            <a:spLocks noChangeShapeType="1"/>
          </p:cNvSpPr>
          <p:nvPr/>
        </p:nvSpPr>
        <p:spPr bwMode="auto">
          <a:xfrm>
            <a:off x="3776663" y="2452688"/>
            <a:ext cx="0" cy="679450"/>
          </a:xfrm>
          <a:prstGeom prst="line">
            <a:avLst/>
          </a:prstGeom>
          <a:noFill/>
          <a:ln w="9525">
            <a:noFill/>
            <a:round/>
          </a:ln>
        </p:spPr>
        <p:txBody>
          <a:bodyPr/>
          <a:lstStyle/>
          <a:p>
            <a:endParaRPr lang="zh-CN" altLang="en-US"/>
          </a:p>
        </p:txBody>
      </p:sp>
      <p:sp>
        <p:nvSpPr>
          <p:cNvPr id="64" name="Line 62"/>
          <p:cNvSpPr>
            <a:spLocks noChangeShapeType="1"/>
          </p:cNvSpPr>
          <p:nvPr/>
        </p:nvSpPr>
        <p:spPr bwMode="auto">
          <a:xfrm>
            <a:off x="333375" y="3132138"/>
            <a:ext cx="0" cy="639762"/>
          </a:xfrm>
          <a:prstGeom prst="line">
            <a:avLst/>
          </a:prstGeom>
          <a:noFill/>
          <a:ln w="9525">
            <a:noFill/>
            <a:round/>
          </a:ln>
        </p:spPr>
        <p:txBody>
          <a:bodyPr/>
          <a:lstStyle/>
          <a:p>
            <a:endParaRPr lang="zh-CN" altLang="en-US"/>
          </a:p>
        </p:txBody>
      </p:sp>
      <p:sp>
        <p:nvSpPr>
          <p:cNvPr id="65" name="Line 63"/>
          <p:cNvSpPr>
            <a:spLocks noChangeShapeType="1"/>
          </p:cNvSpPr>
          <p:nvPr/>
        </p:nvSpPr>
        <p:spPr bwMode="auto">
          <a:xfrm>
            <a:off x="3776663" y="3132138"/>
            <a:ext cx="0" cy="639762"/>
          </a:xfrm>
          <a:prstGeom prst="line">
            <a:avLst/>
          </a:prstGeom>
          <a:noFill/>
          <a:ln w="9525">
            <a:noFill/>
            <a:round/>
          </a:ln>
        </p:spPr>
        <p:txBody>
          <a:bodyPr/>
          <a:lstStyle/>
          <a:p>
            <a:endParaRPr lang="zh-CN" altLang="en-US"/>
          </a:p>
        </p:txBody>
      </p:sp>
      <p:sp>
        <p:nvSpPr>
          <p:cNvPr id="66" name="Line 64"/>
          <p:cNvSpPr>
            <a:spLocks noChangeShapeType="1"/>
          </p:cNvSpPr>
          <p:nvPr/>
        </p:nvSpPr>
        <p:spPr bwMode="auto">
          <a:xfrm>
            <a:off x="333375" y="3771900"/>
            <a:ext cx="0" cy="654050"/>
          </a:xfrm>
          <a:prstGeom prst="line">
            <a:avLst/>
          </a:prstGeom>
          <a:noFill/>
          <a:ln w="9525">
            <a:noFill/>
            <a:round/>
          </a:ln>
        </p:spPr>
        <p:txBody>
          <a:bodyPr/>
          <a:lstStyle/>
          <a:p>
            <a:endParaRPr lang="zh-CN" altLang="en-US"/>
          </a:p>
        </p:txBody>
      </p:sp>
      <p:sp>
        <p:nvSpPr>
          <p:cNvPr id="67" name="Line 65"/>
          <p:cNvSpPr>
            <a:spLocks noChangeShapeType="1"/>
          </p:cNvSpPr>
          <p:nvPr/>
        </p:nvSpPr>
        <p:spPr bwMode="auto">
          <a:xfrm>
            <a:off x="3776663" y="3771900"/>
            <a:ext cx="0" cy="654050"/>
          </a:xfrm>
          <a:prstGeom prst="line">
            <a:avLst/>
          </a:prstGeom>
          <a:noFill/>
          <a:ln w="9525">
            <a:noFill/>
            <a:round/>
          </a:ln>
        </p:spPr>
        <p:txBody>
          <a:bodyPr/>
          <a:lstStyle/>
          <a:p>
            <a:endParaRPr lang="zh-CN" altLang="en-US"/>
          </a:p>
        </p:txBody>
      </p:sp>
      <p:sp>
        <p:nvSpPr>
          <p:cNvPr id="68" name="Line 66"/>
          <p:cNvSpPr>
            <a:spLocks noChangeShapeType="1"/>
          </p:cNvSpPr>
          <p:nvPr/>
        </p:nvSpPr>
        <p:spPr bwMode="auto">
          <a:xfrm>
            <a:off x="333375" y="4425950"/>
            <a:ext cx="0" cy="639763"/>
          </a:xfrm>
          <a:prstGeom prst="line">
            <a:avLst/>
          </a:prstGeom>
          <a:noFill/>
          <a:ln w="9525">
            <a:noFill/>
            <a:round/>
          </a:ln>
        </p:spPr>
        <p:txBody>
          <a:bodyPr/>
          <a:lstStyle/>
          <a:p>
            <a:endParaRPr lang="zh-CN" altLang="en-US"/>
          </a:p>
        </p:txBody>
      </p:sp>
      <p:sp>
        <p:nvSpPr>
          <p:cNvPr id="69" name="Line 67"/>
          <p:cNvSpPr>
            <a:spLocks noChangeShapeType="1"/>
          </p:cNvSpPr>
          <p:nvPr/>
        </p:nvSpPr>
        <p:spPr bwMode="auto">
          <a:xfrm>
            <a:off x="3776663" y="4425950"/>
            <a:ext cx="0" cy="639763"/>
          </a:xfrm>
          <a:prstGeom prst="line">
            <a:avLst/>
          </a:prstGeom>
          <a:noFill/>
          <a:ln w="9525">
            <a:noFill/>
            <a:round/>
          </a:ln>
        </p:spPr>
        <p:txBody>
          <a:bodyPr/>
          <a:lstStyle/>
          <a:p>
            <a:endParaRPr lang="zh-CN" altLang="en-US"/>
          </a:p>
        </p:txBody>
      </p:sp>
      <p:sp>
        <p:nvSpPr>
          <p:cNvPr id="70" name="Line 68"/>
          <p:cNvSpPr>
            <a:spLocks noChangeShapeType="1"/>
          </p:cNvSpPr>
          <p:nvPr/>
        </p:nvSpPr>
        <p:spPr bwMode="auto">
          <a:xfrm>
            <a:off x="333375" y="5065713"/>
            <a:ext cx="0" cy="581025"/>
          </a:xfrm>
          <a:prstGeom prst="line">
            <a:avLst/>
          </a:prstGeom>
          <a:noFill/>
          <a:ln w="9525">
            <a:noFill/>
            <a:round/>
          </a:ln>
        </p:spPr>
        <p:txBody>
          <a:bodyPr/>
          <a:lstStyle/>
          <a:p>
            <a:endParaRPr lang="zh-CN" altLang="en-US"/>
          </a:p>
        </p:txBody>
      </p:sp>
      <p:sp>
        <p:nvSpPr>
          <p:cNvPr id="71" name="Line 69"/>
          <p:cNvSpPr>
            <a:spLocks noChangeShapeType="1"/>
          </p:cNvSpPr>
          <p:nvPr/>
        </p:nvSpPr>
        <p:spPr bwMode="auto">
          <a:xfrm>
            <a:off x="3776663" y="5065713"/>
            <a:ext cx="0" cy="581025"/>
          </a:xfrm>
          <a:prstGeom prst="line">
            <a:avLst/>
          </a:prstGeom>
          <a:noFill/>
          <a:ln w="9525">
            <a:noFill/>
            <a:round/>
          </a:ln>
        </p:spPr>
        <p:txBody>
          <a:bodyPr/>
          <a:lstStyle/>
          <a:p>
            <a:endParaRPr lang="zh-CN" altLang="en-US"/>
          </a:p>
        </p:txBody>
      </p:sp>
      <p:sp>
        <p:nvSpPr>
          <p:cNvPr id="72" name="Line 70"/>
          <p:cNvSpPr>
            <a:spLocks noChangeShapeType="1"/>
          </p:cNvSpPr>
          <p:nvPr/>
        </p:nvSpPr>
        <p:spPr bwMode="auto">
          <a:xfrm>
            <a:off x="333375" y="5646738"/>
            <a:ext cx="0" cy="581025"/>
          </a:xfrm>
          <a:prstGeom prst="line">
            <a:avLst/>
          </a:prstGeom>
          <a:noFill/>
          <a:ln w="9525">
            <a:noFill/>
            <a:round/>
          </a:ln>
        </p:spPr>
        <p:txBody>
          <a:bodyPr/>
          <a:lstStyle/>
          <a:p>
            <a:endParaRPr lang="zh-CN" altLang="en-US"/>
          </a:p>
        </p:txBody>
      </p:sp>
      <p:sp>
        <p:nvSpPr>
          <p:cNvPr id="73" name="Line 71"/>
          <p:cNvSpPr>
            <a:spLocks noChangeShapeType="1"/>
          </p:cNvSpPr>
          <p:nvPr/>
        </p:nvSpPr>
        <p:spPr bwMode="auto">
          <a:xfrm>
            <a:off x="3776663" y="5646738"/>
            <a:ext cx="0" cy="581025"/>
          </a:xfrm>
          <a:prstGeom prst="line">
            <a:avLst/>
          </a:prstGeom>
          <a:noFill/>
          <a:ln w="9525">
            <a:noFill/>
            <a:round/>
          </a:ln>
        </p:spPr>
        <p:txBody>
          <a:bodyPr/>
          <a:lstStyle/>
          <a:p>
            <a:endParaRPr lang="zh-CN" altLang="en-US"/>
          </a:p>
        </p:txBody>
      </p:sp>
      <p:sp>
        <p:nvSpPr>
          <p:cNvPr id="74" name="Line 72"/>
          <p:cNvSpPr>
            <a:spLocks noChangeShapeType="1"/>
          </p:cNvSpPr>
          <p:nvPr/>
        </p:nvSpPr>
        <p:spPr bwMode="auto">
          <a:xfrm>
            <a:off x="1520825" y="6227763"/>
            <a:ext cx="1328738" cy="0"/>
          </a:xfrm>
          <a:prstGeom prst="line">
            <a:avLst/>
          </a:prstGeom>
          <a:noFill/>
          <a:ln w="9525">
            <a:noFill/>
            <a:round/>
          </a:ln>
        </p:spPr>
        <p:txBody>
          <a:bodyPr/>
          <a:lstStyle/>
          <a:p>
            <a:endParaRPr lang="zh-CN" altLang="en-US"/>
          </a:p>
        </p:txBody>
      </p:sp>
      <p:sp>
        <p:nvSpPr>
          <p:cNvPr id="75" name="Line 73"/>
          <p:cNvSpPr>
            <a:spLocks noChangeShapeType="1"/>
          </p:cNvSpPr>
          <p:nvPr/>
        </p:nvSpPr>
        <p:spPr bwMode="auto">
          <a:xfrm>
            <a:off x="2849563" y="6227763"/>
            <a:ext cx="927100" cy="0"/>
          </a:xfrm>
          <a:prstGeom prst="line">
            <a:avLst/>
          </a:prstGeom>
          <a:noFill/>
          <a:ln w="9525">
            <a:noFill/>
            <a:round/>
          </a:ln>
        </p:spPr>
        <p:txBody>
          <a:bodyPr/>
          <a:lstStyle/>
          <a:p>
            <a:endParaRPr lang="zh-CN" altLang="en-US"/>
          </a:p>
        </p:txBody>
      </p:sp>
      <p:grpSp>
        <p:nvGrpSpPr>
          <p:cNvPr id="76" name="Group 74"/>
          <p:cNvGrpSpPr/>
          <p:nvPr/>
        </p:nvGrpSpPr>
        <p:grpSpPr bwMode="auto">
          <a:xfrm>
            <a:off x="333375" y="979488"/>
            <a:ext cx="3230867" cy="1522412"/>
            <a:chOff x="0" y="0"/>
            <a:chExt cx="1784" cy="835"/>
          </a:xfrm>
        </p:grpSpPr>
        <p:sp>
          <p:nvSpPr>
            <p:cNvPr id="77" name="Rectangle 75"/>
            <p:cNvSpPr>
              <a:spLocks noChangeArrowheads="1"/>
            </p:cNvSpPr>
            <p:nvPr/>
          </p:nvSpPr>
          <p:spPr bwMode="auto">
            <a:xfrm>
              <a:off x="830" y="0"/>
              <a:ext cx="954" cy="827"/>
            </a:xfrm>
            <a:prstGeom prst="rect">
              <a:avLst/>
            </a:prstGeom>
            <a:noFill/>
            <a:ln w="9525">
              <a:noFill/>
              <a:miter lim="800000"/>
            </a:ln>
          </p:spPr>
          <p:txBody>
            <a:bodyPr lIns="0" rIns="0" anchor="ctr"/>
            <a:lstStyle/>
            <a:p>
              <a:pPr algn="ctr">
                <a:lnSpc>
                  <a:spcPct val="95000"/>
                </a:lnSpc>
                <a:spcBef>
                  <a:spcPct val="45000"/>
                </a:spcBef>
                <a:buClr>
                  <a:srgbClr val="00B85C"/>
                </a:buClr>
                <a:buSzPct val="120000"/>
                <a:buFont typeface="Wingdings" panose="05000000000000000000" pitchFamily="2" charset="2"/>
                <a:buNone/>
              </a:pPr>
              <a:r>
                <a:rPr lang="zh-CN" sz="2400" b="1" i="1" dirty="0">
                  <a:cs typeface="Arial" panose="020B0604020202020204" pitchFamily="34" charset="0"/>
                </a:rPr>
                <a:t>Q</a:t>
              </a:r>
              <a:r>
                <a:rPr lang="zh-CN" sz="2400" dirty="0">
                  <a:cs typeface="Arial" panose="020B0604020202020204" pitchFamily="34" charset="0"/>
                </a:rPr>
                <a:t> </a:t>
              </a:r>
              <a:endParaRPr lang="zh-CN" sz="2400" dirty="0">
                <a:cs typeface="Arial" panose="020B0604020202020204" pitchFamily="34" charset="0"/>
              </a:endParaRPr>
            </a:p>
            <a:p>
              <a:pPr algn="ctr">
                <a:lnSpc>
                  <a:spcPct val="95000"/>
                </a:lnSpc>
                <a:spcBef>
                  <a:spcPct val="45000"/>
                </a:spcBef>
                <a:buClr>
                  <a:srgbClr val="00B85C"/>
                </a:buClr>
                <a:buSzPct val="120000"/>
                <a:buFont typeface="Wingdings" panose="05000000000000000000" pitchFamily="2" charset="2"/>
                <a:buNone/>
              </a:pPr>
              <a:r>
                <a:rPr lang="zh-CN" sz="2000" dirty="0" smtClean="0">
                  <a:cs typeface="Arial" panose="020B0604020202020204" pitchFamily="34" charset="0"/>
                </a:rPr>
                <a:t>(</a:t>
              </a:r>
              <a:r>
                <a:rPr lang="zh-CN" altLang="zh-CN" sz="2000" dirty="0" smtClean="0">
                  <a:ea typeface="宋体" panose="02010600030101010101" pitchFamily="2" charset="-122"/>
                </a:rPr>
                <a:t>蒲式耳</a:t>
              </a:r>
              <a:r>
                <a:rPr lang="zh-CN" sz="2000" dirty="0" smtClean="0">
                  <a:ea typeface="宋体" panose="02010600030101010101" pitchFamily="2" charset="-122"/>
                </a:rPr>
                <a:t>/</a:t>
              </a:r>
              <a:r>
                <a:rPr lang="zh-CN" altLang="zh-CN" sz="2000" dirty="0" smtClean="0">
                  <a:ea typeface="宋体" panose="02010600030101010101" pitchFamily="2" charset="-122"/>
                </a:rPr>
                <a:t>每周</a:t>
              </a:r>
              <a:r>
                <a:rPr lang="zh-CN" sz="2000" dirty="0" smtClean="0">
                  <a:cs typeface="Arial" panose="020B0604020202020204" pitchFamily="34" charset="0"/>
                </a:rPr>
                <a:t>)</a:t>
              </a:r>
              <a:endParaRPr lang="zh-CN" sz="2000" dirty="0">
                <a:cs typeface="Arial" panose="020B0604020202020204" pitchFamily="34" charset="0"/>
              </a:endParaRPr>
            </a:p>
          </p:txBody>
        </p:sp>
        <p:sp>
          <p:nvSpPr>
            <p:cNvPr id="78" name="Rectangle 76"/>
            <p:cNvSpPr>
              <a:spLocks noChangeArrowheads="1"/>
            </p:cNvSpPr>
            <p:nvPr/>
          </p:nvSpPr>
          <p:spPr bwMode="auto">
            <a:xfrm>
              <a:off x="0" y="0"/>
              <a:ext cx="748" cy="827"/>
            </a:xfrm>
            <a:prstGeom prst="rect">
              <a:avLst/>
            </a:prstGeom>
            <a:noFill/>
            <a:ln w="9525">
              <a:noFill/>
              <a:miter lim="800000"/>
            </a:ln>
          </p:spPr>
          <p:txBody>
            <a:bodyPr lIns="0" rIns="0" anchor="ctr"/>
            <a:lstStyle/>
            <a:p>
              <a:pPr algn="ctr">
                <a:spcBef>
                  <a:spcPct val="45000"/>
                </a:spcBef>
                <a:buClr>
                  <a:srgbClr val="00B85C"/>
                </a:buClr>
                <a:buSzPct val="120000"/>
                <a:buFont typeface="Wingdings" panose="05000000000000000000" pitchFamily="2" charset="2"/>
                <a:buNone/>
              </a:pPr>
              <a:r>
                <a:rPr lang="zh-CN" sz="2400" b="1" i="1" dirty="0">
                  <a:cs typeface="Arial" panose="020B0604020202020204" pitchFamily="34" charset="0"/>
                </a:rPr>
                <a:t>L</a:t>
              </a:r>
              <a:br>
                <a:rPr lang="zh-CN" sz="2400" dirty="0">
                  <a:cs typeface="Arial" panose="020B0604020202020204" pitchFamily="34" charset="0"/>
                </a:rPr>
              </a:br>
              <a:r>
                <a:rPr lang="zh-CN" sz="2000" dirty="0">
                  <a:cs typeface="Arial" panose="020B0604020202020204" pitchFamily="34" charset="0"/>
                </a:rPr>
                <a:t>(</a:t>
              </a:r>
              <a:r>
                <a:rPr lang="zh-CN" sz="2000" dirty="0">
                  <a:ea typeface="宋体" panose="02010600030101010101" pitchFamily="2" charset="-122"/>
                </a:rPr>
                <a:t>工人的数量</a:t>
              </a:r>
              <a:r>
                <a:rPr lang="zh-CN" sz="2000" dirty="0">
                  <a:cs typeface="Arial" panose="020B0604020202020204" pitchFamily="34" charset="0"/>
                </a:rPr>
                <a:t>)</a:t>
              </a:r>
              <a:endParaRPr lang="zh-CN" sz="2400" dirty="0">
                <a:cs typeface="Arial" panose="020B0604020202020204" pitchFamily="34" charset="0"/>
              </a:endParaRPr>
            </a:p>
          </p:txBody>
        </p:sp>
        <p:sp>
          <p:nvSpPr>
            <p:cNvPr id="79" name="Line 77"/>
            <p:cNvSpPr>
              <a:spLocks noChangeShapeType="1"/>
            </p:cNvSpPr>
            <p:nvPr/>
          </p:nvSpPr>
          <p:spPr bwMode="auto">
            <a:xfrm>
              <a:off x="6" y="835"/>
              <a:ext cx="1541" cy="0"/>
            </a:xfrm>
            <a:prstGeom prst="line">
              <a:avLst/>
            </a:prstGeom>
            <a:noFill/>
            <a:ln w="9525">
              <a:solidFill>
                <a:schemeClr val="tx1"/>
              </a:solidFill>
              <a:round/>
            </a:ln>
          </p:spPr>
          <p:txBody>
            <a:bodyPr/>
            <a:lstStyle/>
            <a:p>
              <a:endParaRPr lang="zh-CN" altLang="en-US"/>
            </a:p>
          </p:txBody>
        </p:sp>
      </p:grpSp>
      <p:sp>
        <p:nvSpPr>
          <p:cNvPr id="80" name="Oval 78"/>
          <p:cNvSpPr>
            <a:spLocks noChangeArrowheads="1"/>
          </p:cNvSpPr>
          <p:nvPr/>
        </p:nvSpPr>
        <p:spPr bwMode="auto">
          <a:xfrm>
            <a:off x="5273675" y="5318125"/>
            <a:ext cx="139700" cy="138113"/>
          </a:xfrm>
          <a:prstGeom prst="ellipse">
            <a:avLst/>
          </a:prstGeom>
          <a:solidFill>
            <a:srgbClr val="CC0000"/>
          </a:solidFill>
          <a:ln w="9525">
            <a:noFill/>
            <a:round/>
          </a:ln>
        </p:spPr>
        <p:txBody>
          <a:bodyPr wrap="none" anchor="ctr"/>
          <a:lstStyle/>
          <a:p>
            <a:endParaRPr lang="zh-CN" altLang="en-US">
              <a:ea typeface="宋体" panose="02010600030101010101" pitchFamily="2" charset="-122"/>
              <a:cs typeface="Arial" panose="020B0604020202020204" pitchFamily="34" charset="0"/>
            </a:endParaRPr>
          </a:p>
        </p:txBody>
      </p:sp>
      <p:grpSp>
        <p:nvGrpSpPr>
          <p:cNvPr id="81" name="Group 79"/>
          <p:cNvGrpSpPr/>
          <p:nvPr/>
        </p:nvGrpSpPr>
        <p:grpSpPr bwMode="auto">
          <a:xfrm>
            <a:off x="5337175" y="1484313"/>
            <a:ext cx="2949575" cy="3903662"/>
            <a:chOff x="0" y="0"/>
            <a:chExt cx="1858" cy="2459"/>
          </a:xfrm>
        </p:grpSpPr>
        <p:grpSp>
          <p:nvGrpSpPr>
            <p:cNvPr id="82" name="Group 80"/>
            <p:cNvGrpSpPr/>
            <p:nvPr/>
          </p:nvGrpSpPr>
          <p:grpSpPr bwMode="auto">
            <a:xfrm>
              <a:off x="0" y="43"/>
              <a:ext cx="1816" cy="2416"/>
              <a:chOff x="0" y="0"/>
              <a:chExt cx="795" cy="646"/>
            </a:xfrm>
          </p:grpSpPr>
          <p:sp>
            <p:nvSpPr>
              <p:cNvPr id="84" name="Line 81"/>
              <p:cNvSpPr>
                <a:spLocks noChangeShapeType="1"/>
              </p:cNvSpPr>
              <p:nvPr/>
            </p:nvSpPr>
            <p:spPr bwMode="auto">
              <a:xfrm>
                <a:off x="0" y="0"/>
                <a:ext cx="795" cy="0"/>
              </a:xfrm>
              <a:prstGeom prst="line">
                <a:avLst/>
              </a:prstGeom>
              <a:noFill/>
              <a:ln w="9525">
                <a:solidFill>
                  <a:schemeClr val="tx1"/>
                </a:solidFill>
                <a:prstDash val="lgDash"/>
                <a:round/>
              </a:ln>
            </p:spPr>
            <p:txBody>
              <a:bodyPr/>
              <a:lstStyle/>
              <a:p>
                <a:endParaRPr lang="zh-CN" altLang="en-US"/>
              </a:p>
            </p:txBody>
          </p:sp>
          <p:sp>
            <p:nvSpPr>
              <p:cNvPr id="85" name="Line 82"/>
              <p:cNvSpPr>
                <a:spLocks noChangeShapeType="1"/>
              </p:cNvSpPr>
              <p:nvPr/>
            </p:nvSpPr>
            <p:spPr bwMode="auto">
              <a:xfrm>
                <a:off x="795" y="1"/>
                <a:ext cx="0" cy="645"/>
              </a:xfrm>
              <a:prstGeom prst="line">
                <a:avLst/>
              </a:prstGeom>
              <a:noFill/>
              <a:ln w="9525">
                <a:solidFill>
                  <a:schemeClr val="tx1"/>
                </a:solidFill>
                <a:prstDash val="lgDash"/>
                <a:round/>
              </a:ln>
            </p:spPr>
            <p:txBody>
              <a:bodyPr/>
              <a:lstStyle/>
              <a:p>
                <a:endParaRPr lang="zh-CN" altLang="en-US"/>
              </a:p>
            </p:txBody>
          </p:sp>
        </p:grpSp>
        <p:sp>
          <p:nvSpPr>
            <p:cNvPr id="83" name="Oval 83"/>
            <p:cNvSpPr>
              <a:spLocks noChangeArrowheads="1"/>
            </p:cNvSpPr>
            <p:nvPr/>
          </p:nvSpPr>
          <p:spPr bwMode="auto">
            <a:xfrm>
              <a:off x="1770" y="0"/>
              <a:ext cx="88" cy="87"/>
            </a:xfrm>
            <a:prstGeom prst="ellipse">
              <a:avLst/>
            </a:prstGeom>
            <a:solidFill>
              <a:srgbClr val="CC0000"/>
            </a:solidFill>
            <a:ln w="9525">
              <a:noFill/>
              <a:round/>
            </a:ln>
          </p:spPr>
          <p:txBody>
            <a:bodyPr wrap="none" anchor="ctr"/>
            <a:lstStyle/>
            <a:p>
              <a:endParaRPr lang="zh-CN" altLang="en-US">
                <a:ea typeface="宋体" panose="02010600030101010101" pitchFamily="2" charset="-122"/>
                <a:cs typeface="Arial" panose="020B0604020202020204" pitchFamily="34" charset="0"/>
              </a:endParaRPr>
            </a:p>
          </p:txBody>
        </p:sp>
      </p:grpSp>
      <p:grpSp>
        <p:nvGrpSpPr>
          <p:cNvPr id="86" name="Group 84"/>
          <p:cNvGrpSpPr/>
          <p:nvPr/>
        </p:nvGrpSpPr>
        <p:grpSpPr bwMode="auto">
          <a:xfrm>
            <a:off x="5340350" y="1706563"/>
            <a:ext cx="2374900" cy="3690937"/>
            <a:chOff x="0" y="0"/>
            <a:chExt cx="1496" cy="2325"/>
          </a:xfrm>
        </p:grpSpPr>
        <p:grpSp>
          <p:nvGrpSpPr>
            <p:cNvPr id="87" name="Group 85"/>
            <p:cNvGrpSpPr/>
            <p:nvPr/>
          </p:nvGrpSpPr>
          <p:grpSpPr bwMode="auto">
            <a:xfrm>
              <a:off x="0" y="41"/>
              <a:ext cx="1454" cy="2284"/>
              <a:chOff x="0" y="0"/>
              <a:chExt cx="795" cy="646"/>
            </a:xfrm>
          </p:grpSpPr>
          <p:sp>
            <p:nvSpPr>
              <p:cNvPr id="89" name="Line 86"/>
              <p:cNvSpPr>
                <a:spLocks noChangeShapeType="1"/>
              </p:cNvSpPr>
              <p:nvPr/>
            </p:nvSpPr>
            <p:spPr bwMode="auto">
              <a:xfrm>
                <a:off x="0" y="0"/>
                <a:ext cx="795" cy="0"/>
              </a:xfrm>
              <a:prstGeom prst="line">
                <a:avLst/>
              </a:prstGeom>
              <a:noFill/>
              <a:ln w="9525">
                <a:solidFill>
                  <a:schemeClr val="tx1"/>
                </a:solidFill>
                <a:prstDash val="lgDash"/>
                <a:round/>
              </a:ln>
            </p:spPr>
            <p:txBody>
              <a:bodyPr/>
              <a:lstStyle/>
              <a:p>
                <a:endParaRPr lang="zh-CN" altLang="en-US"/>
              </a:p>
            </p:txBody>
          </p:sp>
          <p:sp>
            <p:nvSpPr>
              <p:cNvPr id="90" name="Line 87"/>
              <p:cNvSpPr>
                <a:spLocks noChangeShapeType="1"/>
              </p:cNvSpPr>
              <p:nvPr/>
            </p:nvSpPr>
            <p:spPr bwMode="auto">
              <a:xfrm>
                <a:off x="795" y="1"/>
                <a:ext cx="0" cy="645"/>
              </a:xfrm>
              <a:prstGeom prst="line">
                <a:avLst/>
              </a:prstGeom>
              <a:noFill/>
              <a:ln w="9525">
                <a:solidFill>
                  <a:schemeClr val="tx1"/>
                </a:solidFill>
                <a:prstDash val="lgDash"/>
                <a:round/>
              </a:ln>
            </p:spPr>
            <p:txBody>
              <a:bodyPr/>
              <a:lstStyle/>
              <a:p>
                <a:endParaRPr lang="zh-CN" altLang="en-US"/>
              </a:p>
            </p:txBody>
          </p:sp>
        </p:grpSp>
        <p:sp>
          <p:nvSpPr>
            <p:cNvPr id="88" name="Oval 88"/>
            <p:cNvSpPr>
              <a:spLocks noChangeArrowheads="1"/>
            </p:cNvSpPr>
            <p:nvPr/>
          </p:nvSpPr>
          <p:spPr bwMode="auto">
            <a:xfrm>
              <a:off x="1408" y="0"/>
              <a:ext cx="88" cy="87"/>
            </a:xfrm>
            <a:prstGeom prst="ellipse">
              <a:avLst/>
            </a:prstGeom>
            <a:solidFill>
              <a:srgbClr val="CC0000"/>
            </a:solidFill>
            <a:ln w="9525">
              <a:noFill/>
              <a:round/>
            </a:ln>
          </p:spPr>
          <p:txBody>
            <a:bodyPr wrap="none" anchor="ctr"/>
            <a:lstStyle/>
            <a:p>
              <a:endParaRPr lang="zh-CN" altLang="en-US">
                <a:ea typeface="宋体" panose="02010600030101010101" pitchFamily="2" charset="-122"/>
                <a:cs typeface="Arial" panose="020B0604020202020204" pitchFamily="34" charset="0"/>
              </a:endParaRPr>
            </a:p>
          </p:txBody>
        </p:sp>
      </p:grpSp>
      <p:grpSp>
        <p:nvGrpSpPr>
          <p:cNvPr id="91" name="Group 89"/>
          <p:cNvGrpSpPr/>
          <p:nvPr/>
        </p:nvGrpSpPr>
        <p:grpSpPr bwMode="auto">
          <a:xfrm>
            <a:off x="5335588" y="2225675"/>
            <a:ext cx="1801812" cy="3168650"/>
            <a:chOff x="0" y="0"/>
            <a:chExt cx="1135" cy="1996"/>
          </a:xfrm>
        </p:grpSpPr>
        <p:grpSp>
          <p:nvGrpSpPr>
            <p:cNvPr id="92" name="Group 90"/>
            <p:cNvGrpSpPr/>
            <p:nvPr/>
          </p:nvGrpSpPr>
          <p:grpSpPr bwMode="auto">
            <a:xfrm>
              <a:off x="0" y="40"/>
              <a:ext cx="1092" cy="1956"/>
              <a:chOff x="0" y="0"/>
              <a:chExt cx="795" cy="646"/>
            </a:xfrm>
          </p:grpSpPr>
          <p:sp>
            <p:nvSpPr>
              <p:cNvPr id="94" name="Line 91"/>
              <p:cNvSpPr>
                <a:spLocks noChangeShapeType="1"/>
              </p:cNvSpPr>
              <p:nvPr/>
            </p:nvSpPr>
            <p:spPr bwMode="auto">
              <a:xfrm>
                <a:off x="0" y="0"/>
                <a:ext cx="795" cy="0"/>
              </a:xfrm>
              <a:prstGeom prst="line">
                <a:avLst/>
              </a:prstGeom>
              <a:noFill/>
              <a:ln w="9525">
                <a:solidFill>
                  <a:schemeClr val="tx1"/>
                </a:solidFill>
                <a:prstDash val="lgDash"/>
                <a:round/>
              </a:ln>
            </p:spPr>
            <p:txBody>
              <a:bodyPr/>
              <a:lstStyle/>
              <a:p>
                <a:endParaRPr lang="zh-CN" altLang="en-US"/>
              </a:p>
            </p:txBody>
          </p:sp>
          <p:sp>
            <p:nvSpPr>
              <p:cNvPr id="95" name="Line 92"/>
              <p:cNvSpPr>
                <a:spLocks noChangeShapeType="1"/>
              </p:cNvSpPr>
              <p:nvPr/>
            </p:nvSpPr>
            <p:spPr bwMode="auto">
              <a:xfrm>
                <a:off x="795" y="1"/>
                <a:ext cx="0" cy="645"/>
              </a:xfrm>
              <a:prstGeom prst="line">
                <a:avLst/>
              </a:prstGeom>
              <a:noFill/>
              <a:ln w="9525">
                <a:solidFill>
                  <a:schemeClr val="tx1"/>
                </a:solidFill>
                <a:prstDash val="lgDash"/>
                <a:round/>
              </a:ln>
            </p:spPr>
            <p:txBody>
              <a:bodyPr/>
              <a:lstStyle/>
              <a:p>
                <a:endParaRPr lang="zh-CN" altLang="en-US"/>
              </a:p>
            </p:txBody>
          </p:sp>
        </p:grpSp>
        <p:sp>
          <p:nvSpPr>
            <p:cNvPr id="93" name="Oval 93"/>
            <p:cNvSpPr>
              <a:spLocks noChangeArrowheads="1"/>
            </p:cNvSpPr>
            <p:nvPr/>
          </p:nvSpPr>
          <p:spPr bwMode="auto">
            <a:xfrm>
              <a:off x="1047" y="0"/>
              <a:ext cx="88" cy="87"/>
            </a:xfrm>
            <a:prstGeom prst="ellipse">
              <a:avLst/>
            </a:prstGeom>
            <a:solidFill>
              <a:srgbClr val="CC0000"/>
            </a:solidFill>
            <a:ln w="9525">
              <a:noFill/>
              <a:round/>
            </a:ln>
          </p:spPr>
          <p:txBody>
            <a:bodyPr wrap="none" anchor="ctr"/>
            <a:lstStyle/>
            <a:p>
              <a:endParaRPr lang="zh-CN" altLang="en-US">
                <a:ea typeface="宋体" panose="02010600030101010101" pitchFamily="2" charset="-122"/>
                <a:cs typeface="Arial" panose="020B0604020202020204" pitchFamily="34" charset="0"/>
              </a:endParaRPr>
            </a:p>
          </p:txBody>
        </p:sp>
      </p:grpSp>
      <p:grpSp>
        <p:nvGrpSpPr>
          <p:cNvPr id="96" name="Group 94"/>
          <p:cNvGrpSpPr/>
          <p:nvPr/>
        </p:nvGrpSpPr>
        <p:grpSpPr bwMode="auto">
          <a:xfrm>
            <a:off x="5340350" y="2992438"/>
            <a:ext cx="1212850" cy="2405062"/>
            <a:chOff x="0" y="0"/>
            <a:chExt cx="764" cy="1515"/>
          </a:xfrm>
        </p:grpSpPr>
        <p:grpSp>
          <p:nvGrpSpPr>
            <p:cNvPr id="97" name="Group 95"/>
            <p:cNvGrpSpPr/>
            <p:nvPr/>
          </p:nvGrpSpPr>
          <p:grpSpPr bwMode="auto">
            <a:xfrm>
              <a:off x="0" y="45"/>
              <a:ext cx="721" cy="1470"/>
              <a:chOff x="0" y="0"/>
              <a:chExt cx="795" cy="646"/>
            </a:xfrm>
          </p:grpSpPr>
          <p:sp>
            <p:nvSpPr>
              <p:cNvPr id="99" name="Line 96"/>
              <p:cNvSpPr>
                <a:spLocks noChangeShapeType="1"/>
              </p:cNvSpPr>
              <p:nvPr/>
            </p:nvSpPr>
            <p:spPr bwMode="auto">
              <a:xfrm>
                <a:off x="0" y="0"/>
                <a:ext cx="795" cy="0"/>
              </a:xfrm>
              <a:prstGeom prst="line">
                <a:avLst/>
              </a:prstGeom>
              <a:noFill/>
              <a:ln w="9525">
                <a:solidFill>
                  <a:schemeClr val="tx1"/>
                </a:solidFill>
                <a:prstDash val="lgDash"/>
                <a:round/>
              </a:ln>
            </p:spPr>
            <p:txBody>
              <a:bodyPr/>
              <a:lstStyle/>
              <a:p>
                <a:endParaRPr lang="zh-CN" altLang="en-US"/>
              </a:p>
            </p:txBody>
          </p:sp>
          <p:sp>
            <p:nvSpPr>
              <p:cNvPr id="100" name="Line 97"/>
              <p:cNvSpPr>
                <a:spLocks noChangeShapeType="1"/>
              </p:cNvSpPr>
              <p:nvPr/>
            </p:nvSpPr>
            <p:spPr bwMode="auto">
              <a:xfrm>
                <a:off x="795" y="1"/>
                <a:ext cx="0" cy="645"/>
              </a:xfrm>
              <a:prstGeom prst="line">
                <a:avLst/>
              </a:prstGeom>
              <a:noFill/>
              <a:ln w="9525">
                <a:solidFill>
                  <a:schemeClr val="tx1"/>
                </a:solidFill>
                <a:prstDash val="lgDash"/>
                <a:round/>
              </a:ln>
            </p:spPr>
            <p:txBody>
              <a:bodyPr/>
              <a:lstStyle/>
              <a:p>
                <a:endParaRPr lang="zh-CN" altLang="en-US"/>
              </a:p>
            </p:txBody>
          </p:sp>
        </p:grpSp>
        <p:sp>
          <p:nvSpPr>
            <p:cNvPr id="98" name="Oval 98"/>
            <p:cNvSpPr>
              <a:spLocks noChangeArrowheads="1"/>
            </p:cNvSpPr>
            <p:nvPr/>
          </p:nvSpPr>
          <p:spPr bwMode="auto">
            <a:xfrm>
              <a:off x="676" y="0"/>
              <a:ext cx="88" cy="87"/>
            </a:xfrm>
            <a:prstGeom prst="ellipse">
              <a:avLst/>
            </a:prstGeom>
            <a:solidFill>
              <a:srgbClr val="CC0000"/>
            </a:solidFill>
            <a:ln w="9525">
              <a:noFill/>
              <a:round/>
            </a:ln>
          </p:spPr>
          <p:txBody>
            <a:bodyPr wrap="none" anchor="ctr"/>
            <a:lstStyle/>
            <a:p>
              <a:endParaRPr lang="zh-CN" altLang="en-US">
                <a:ea typeface="宋体" panose="02010600030101010101" pitchFamily="2" charset="-122"/>
                <a:cs typeface="Arial" panose="020B0604020202020204" pitchFamily="34" charset="0"/>
              </a:endParaRPr>
            </a:p>
          </p:txBody>
        </p:sp>
      </p:grpSp>
      <p:grpSp>
        <p:nvGrpSpPr>
          <p:cNvPr id="101" name="Group 99"/>
          <p:cNvGrpSpPr/>
          <p:nvPr/>
        </p:nvGrpSpPr>
        <p:grpSpPr bwMode="auto">
          <a:xfrm>
            <a:off x="5334000" y="4051300"/>
            <a:ext cx="652463" cy="1339850"/>
            <a:chOff x="0" y="0"/>
            <a:chExt cx="411" cy="844"/>
          </a:xfrm>
        </p:grpSpPr>
        <p:grpSp>
          <p:nvGrpSpPr>
            <p:cNvPr id="102" name="Group 100"/>
            <p:cNvGrpSpPr/>
            <p:nvPr/>
          </p:nvGrpSpPr>
          <p:grpSpPr bwMode="auto">
            <a:xfrm>
              <a:off x="0" y="37"/>
              <a:ext cx="365" cy="807"/>
              <a:chOff x="0" y="0"/>
              <a:chExt cx="795" cy="646"/>
            </a:xfrm>
          </p:grpSpPr>
          <p:sp>
            <p:nvSpPr>
              <p:cNvPr id="104" name="Line 101"/>
              <p:cNvSpPr>
                <a:spLocks noChangeShapeType="1"/>
              </p:cNvSpPr>
              <p:nvPr/>
            </p:nvSpPr>
            <p:spPr bwMode="auto">
              <a:xfrm>
                <a:off x="0" y="0"/>
                <a:ext cx="795" cy="0"/>
              </a:xfrm>
              <a:prstGeom prst="line">
                <a:avLst/>
              </a:prstGeom>
              <a:noFill/>
              <a:ln w="9525">
                <a:solidFill>
                  <a:schemeClr val="tx1"/>
                </a:solidFill>
                <a:prstDash val="lgDash"/>
                <a:round/>
              </a:ln>
            </p:spPr>
            <p:txBody>
              <a:bodyPr/>
              <a:lstStyle/>
              <a:p>
                <a:endParaRPr lang="zh-CN" altLang="en-US"/>
              </a:p>
            </p:txBody>
          </p:sp>
          <p:sp>
            <p:nvSpPr>
              <p:cNvPr id="105" name="Line 102"/>
              <p:cNvSpPr>
                <a:spLocks noChangeShapeType="1"/>
              </p:cNvSpPr>
              <p:nvPr/>
            </p:nvSpPr>
            <p:spPr bwMode="auto">
              <a:xfrm>
                <a:off x="795" y="1"/>
                <a:ext cx="0" cy="645"/>
              </a:xfrm>
              <a:prstGeom prst="line">
                <a:avLst/>
              </a:prstGeom>
              <a:noFill/>
              <a:ln w="9525">
                <a:solidFill>
                  <a:schemeClr val="tx1"/>
                </a:solidFill>
                <a:prstDash val="lgDash"/>
                <a:round/>
              </a:ln>
            </p:spPr>
            <p:txBody>
              <a:bodyPr/>
              <a:lstStyle/>
              <a:p>
                <a:endParaRPr lang="zh-CN" altLang="en-US"/>
              </a:p>
            </p:txBody>
          </p:sp>
        </p:grpSp>
        <p:sp>
          <p:nvSpPr>
            <p:cNvPr id="103" name="Oval 103"/>
            <p:cNvSpPr>
              <a:spLocks noChangeArrowheads="1"/>
            </p:cNvSpPr>
            <p:nvPr/>
          </p:nvSpPr>
          <p:spPr bwMode="auto">
            <a:xfrm>
              <a:off x="323" y="0"/>
              <a:ext cx="88" cy="87"/>
            </a:xfrm>
            <a:prstGeom prst="ellipse">
              <a:avLst/>
            </a:prstGeom>
            <a:solidFill>
              <a:srgbClr val="CC0000"/>
            </a:solidFill>
            <a:ln w="9525">
              <a:noFill/>
              <a:round/>
            </a:ln>
          </p:spPr>
          <p:txBody>
            <a:bodyPr wrap="none" anchor="ctr"/>
            <a:lstStyle/>
            <a:p>
              <a:endParaRPr lang="zh-CN" altLang="en-US">
                <a:ea typeface="宋体" panose="02010600030101010101" pitchFamily="2" charset="-122"/>
                <a:cs typeface="Arial" panose="020B0604020202020204" pitchFamily="34" charset="0"/>
              </a:endParaRPr>
            </a:p>
          </p:txBody>
        </p:sp>
      </p:grpSp>
      <p:grpSp>
        <p:nvGrpSpPr>
          <p:cNvPr id="106" name="Group 104"/>
          <p:cNvGrpSpPr/>
          <p:nvPr/>
        </p:nvGrpSpPr>
        <p:grpSpPr bwMode="auto">
          <a:xfrm>
            <a:off x="5335588" y="1550988"/>
            <a:ext cx="2889250" cy="3848100"/>
            <a:chOff x="0" y="0"/>
            <a:chExt cx="1820" cy="2424"/>
          </a:xfrm>
        </p:grpSpPr>
        <p:sp>
          <p:nvSpPr>
            <p:cNvPr id="107" name="Line 105"/>
            <p:cNvSpPr>
              <a:spLocks noChangeShapeType="1"/>
            </p:cNvSpPr>
            <p:nvPr/>
          </p:nvSpPr>
          <p:spPr bwMode="auto">
            <a:xfrm flipV="1">
              <a:off x="0" y="1620"/>
              <a:ext cx="362" cy="804"/>
            </a:xfrm>
            <a:prstGeom prst="line">
              <a:avLst/>
            </a:prstGeom>
            <a:noFill/>
            <a:ln w="38100">
              <a:solidFill>
                <a:srgbClr val="CC0000"/>
              </a:solidFill>
              <a:round/>
            </a:ln>
          </p:spPr>
          <p:txBody>
            <a:bodyPr/>
            <a:lstStyle/>
            <a:p>
              <a:endParaRPr lang="zh-CN" altLang="en-US"/>
            </a:p>
          </p:txBody>
        </p:sp>
        <p:sp>
          <p:nvSpPr>
            <p:cNvPr id="108" name="Line 106"/>
            <p:cNvSpPr>
              <a:spLocks noChangeShapeType="1"/>
            </p:cNvSpPr>
            <p:nvPr/>
          </p:nvSpPr>
          <p:spPr bwMode="auto">
            <a:xfrm flipV="1">
              <a:off x="371" y="958"/>
              <a:ext cx="345" cy="659"/>
            </a:xfrm>
            <a:prstGeom prst="line">
              <a:avLst/>
            </a:prstGeom>
            <a:noFill/>
            <a:ln w="38100">
              <a:solidFill>
                <a:srgbClr val="CC0000"/>
              </a:solidFill>
              <a:round/>
            </a:ln>
          </p:spPr>
          <p:txBody>
            <a:bodyPr/>
            <a:lstStyle/>
            <a:p>
              <a:endParaRPr lang="zh-CN" altLang="en-US"/>
            </a:p>
          </p:txBody>
        </p:sp>
        <p:sp>
          <p:nvSpPr>
            <p:cNvPr id="109" name="Line 107"/>
            <p:cNvSpPr>
              <a:spLocks noChangeShapeType="1"/>
            </p:cNvSpPr>
            <p:nvPr/>
          </p:nvSpPr>
          <p:spPr bwMode="auto">
            <a:xfrm flipV="1">
              <a:off x="725" y="474"/>
              <a:ext cx="370" cy="479"/>
            </a:xfrm>
            <a:prstGeom prst="line">
              <a:avLst/>
            </a:prstGeom>
            <a:noFill/>
            <a:ln w="38100">
              <a:solidFill>
                <a:srgbClr val="CC0000"/>
              </a:solidFill>
              <a:round/>
            </a:ln>
          </p:spPr>
          <p:txBody>
            <a:bodyPr/>
            <a:lstStyle/>
            <a:p>
              <a:endParaRPr lang="zh-CN" altLang="en-US"/>
            </a:p>
          </p:txBody>
        </p:sp>
        <p:sp>
          <p:nvSpPr>
            <p:cNvPr id="110" name="Line 108"/>
            <p:cNvSpPr>
              <a:spLocks noChangeShapeType="1"/>
            </p:cNvSpPr>
            <p:nvPr/>
          </p:nvSpPr>
          <p:spPr bwMode="auto">
            <a:xfrm flipV="1">
              <a:off x="1092" y="136"/>
              <a:ext cx="370" cy="337"/>
            </a:xfrm>
            <a:prstGeom prst="line">
              <a:avLst/>
            </a:prstGeom>
            <a:noFill/>
            <a:ln w="38100">
              <a:solidFill>
                <a:srgbClr val="CC0000"/>
              </a:solidFill>
              <a:round/>
            </a:ln>
          </p:spPr>
          <p:txBody>
            <a:bodyPr/>
            <a:lstStyle/>
            <a:p>
              <a:endParaRPr lang="zh-CN" altLang="en-US"/>
            </a:p>
          </p:txBody>
        </p:sp>
        <p:sp>
          <p:nvSpPr>
            <p:cNvPr id="111" name="Line 109"/>
            <p:cNvSpPr>
              <a:spLocks noChangeShapeType="1"/>
            </p:cNvSpPr>
            <p:nvPr/>
          </p:nvSpPr>
          <p:spPr bwMode="auto">
            <a:xfrm flipV="1">
              <a:off x="1468" y="0"/>
              <a:ext cx="352" cy="139"/>
            </a:xfrm>
            <a:prstGeom prst="line">
              <a:avLst/>
            </a:prstGeom>
            <a:noFill/>
            <a:ln w="38100">
              <a:solidFill>
                <a:srgbClr val="CC0000"/>
              </a:solidFill>
              <a:rou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par>
                                <p:cTn id="8" presetID="23" presetClass="entr" presetSubtype="32"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 calcmode="lin" valueType="num">
                                      <p:cBhvr>
                                        <p:cTn id="10" dur="500" fill="hold"/>
                                        <p:tgtEl>
                                          <p:spTgt spid="80"/>
                                        </p:tgtEl>
                                        <p:attrNameLst>
                                          <p:attrName>ppt_w</p:attrName>
                                        </p:attrNameLst>
                                      </p:cBhvr>
                                      <p:tavLst>
                                        <p:tav tm="0">
                                          <p:val>
                                            <p:strVal val="4*#ppt_w"/>
                                          </p:val>
                                        </p:tav>
                                        <p:tav tm="100000">
                                          <p:val>
                                            <p:strVal val="#ppt_w"/>
                                          </p:val>
                                        </p:tav>
                                      </p:tavLst>
                                    </p:anim>
                                    <p:anim calcmode="lin" valueType="num">
                                      <p:cBhvr>
                                        <p:cTn id="11" dur="500" fill="hold"/>
                                        <p:tgtEl>
                                          <p:spTgt spid="80"/>
                                        </p:tgtEl>
                                        <p:attrNameLst>
                                          <p:attrName>ppt_h</p:attrName>
                                        </p:attrNameLst>
                                      </p:cBhvr>
                                      <p:tavLst>
                                        <p:tav tm="0">
                                          <p:val>
                                            <p:strVal val="4*#ppt_h"/>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500"/>
                                        <p:tgtEl>
                                          <p:spTgt spid="50"/>
                                        </p:tgtEl>
                                      </p:cBhvr>
                                    </p:animEffect>
                                  </p:childTnLst>
                                </p:cTn>
                              </p:par>
                              <p:par>
                                <p:cTn id="17" presetID="18" presetClass="entr" presetSubtype="3"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strips(upRight)">
                                      <p:cBhvr>
                                        <p:cTn id="19" dur="500"/>
                                        <p:tgtEl>
                                          <p:spTgt spid="10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500"/>
                                        <p:tgtEl>
                                          <p:spTgt spid="47"/>
                                        </p:tgtEl>
                                      </p:cBhvr>
                                    </p:animEffect>
                                  </p:childTnLst>
                                </p:cTn>
                              </p:par>
                              <p:par>
                                <p:cTn id="25" presetID="18" presetClass="entr" presetSubtype="3" fill="hold" nodeType="with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strips(upRight)">
                                      <p:cBhvr>
                                        <p:cTn id="27" dur="500"/>
                                        <p:tgtEl>
                                          <p:spTgt spid="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par>
                                <p:cTn id="33" presetID="18" presetClass="entr" presetSubtype="3"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strips(upRight)">
                                      <p:cBhvr>
                                        <p:cTn id="35" dur="500"/>
                                        <p:tgtEl>
                                          <p:spTgt spid="9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wipe(left)">
                                      <p:cBhvr>
                                        <p:cTn id="40" dur="500"/>
                                        <p:tgtEl>
                                          <p:spTgt spid="41"/>
                                        </p:tgtEl>
                                      </p:cBhvr>
                                    </p:animEffect>
                                  </p:childTnLst>
                                </p:cTn>
                              </p:par>
                              <p:par>
                                <p:cTn id="41" presetID="18" presetClass="entr" presetSubtype="3" fill="hold"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strips(upRight)">
                                      <p:cBhvr>
                                        <p:cTn id="43" dur="500"/>
                                        <p:tgtEl>
                                          <p:spTgt spid="8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par>
                                <p:cTn id="49" presetID="18" presetClass="entr" presetSubtype="3"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strips(upRight)">
                                      <p:cBhvr>
                                        <p:cTn id="51" dur="500"/>
                                        <p:tgtEl>
                                          <p:spTgt spid="81"/>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3" fill="hold" nodeType="click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strips(upRight)">
                                      <p:cBhvr>
                                        <p:cTn id="56"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342900" y="252413"/>
            <a:ext cx="8410575" cy="681037"/>
          </a:xfrm>
          <a:prstGeom prst="rect">
            <a:avLst/>
          </a:prstGeom>
        </p:spPr>
        <p:txBody>
          <a:bodyPr vert="horz"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宋体" panose="02010600030101010101" pitchFamily="2" charset="-122"/>
                <a:cs typeface="+mj-cs"/>
              </a:rPr>
              <a:t>劳动的边际产量</a:t>
            </a:r>
            <a:r>
              <a:rPr kumimoji="0" lang="zh-CN"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(MPL)</a:t>
            </a:r>
            <a:endParaRPr kumimoji="0" lang="zh-CN"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5" name="Rectangle 3"/>
          <p:cNvSpPr txBox="1">
            <a:spLocks noChangeArrowheads="1"/>
          </p:cNvSpPr>
          <p:nvPr/>
        </p:nvSpPr>
        <p:spPr>
          <a:xfrm>
            <a:off x="611560" y="1340768"/>
            <a:ext cx="8075240" cy="4909220"/>
          </a:xfrm>
          <a:prstGeom prst="rect">
            <a:avLst/>
          </a:prstGeom>
        </p:spPr>
        <p:txBody>
          <a:bodyPr vert="horz">
            <a:normAutofit/>
          </a:bodyPr>
          <a:lstStyle/>
          <a:p>
            <a:pPr marL="567055" marR="0" lvl="0" indent="-457200" algn="l" defTabSz="914400" rtl="0" eaLnBrk="1" fontAlgn="auto" latinLnBrk="0" hangingPunct="1">
              <a:lnSpc>
                <a:spcPct val="150000"/>
              </a:lnSpc>
              <a:spcBef>
                <a:spcPts val="600"/>
              </a:spcBef>
              <a:spcAft>
                <a:spcPts val="0"/>
              </a:spcAft>
              <a:buClr>
                <a:schemeClr val="accent1"/>
              </a:buClr>
              <a:buSzPct val="68000"/>
              <a:buFont typeface="Wingdings" panose="05000000000000000000" charset="0"/>
              <a:buChar char="u"/>
              <a:defRPr/>
            </a:pPr>
            <a:r>
              <a:rPr kumimoji="0" lang="zh-CN" sz="2700" b="1" i="0" u="none" strike="noStrike" kern="1200" cap="none" spc="0" normalizeH="0" baseline="0" noProof="0" dirty="0" smtClean="0">
                <a:ln>
                  <a:noFill/>
                </a:ln>
                <a:solidFill>
                  <a:srgbClr val="CC0000"/>
                </a:solidFill>
                <a:effectLst/>
                <a:uLnTx/>
                <a:uFillTx/>
                <a:latin typeface="+mn-lt"/>
                <a:ea typeface="宋体" panose="02010600030101010101" pitchFamily="2" charset="-122"/>
                <a:cs typeface="+mn-cs"/>
              </a:rPr>
              <a:t>劳动的边际产量：</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增加的一单位劳动所引起的产量增加量</a:t>
            </a: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None/>
              <a:defRPr/>
            </a:pPr>
            <a:endParaRPr kumimoji="0" lang="zh-CN"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5905" algn="l" defTabSz="914400" rtl="0" eaLnBrk="1" fontAlgn="auto" latinLnBrk="0" hangingPunct="1">
              <a:lnSpc>
                <a:spcPct val="150000"/>
              </a:lnSpc>
              <a:spcBef>
                <a:spcPts val="600"/>
              </a:spcBef>
              <a:spcAft>
                <a:spcPts val="0"/>
              </a:spcAft>
              <a:buClr>
                <a:schemeClr val="accent1"/>
              </a:buClr>
              <a:buSzPct val="68000"/>
              <a:buFont typeface="Wingdings" panose="05000000000000000000" pitchFamily="2" charset="2"/>
              <a:buNone/>
              <a:defRPr/>
            </a:pP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其中：</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br>
              <a:rPr kumimoji="0" lang="zh-CN" sz="2700" b="0" i="0" u="none" strike="noStrike" kern="1200" cap="none" spc="0" normalizeH="0" baseline="0" noProof="0" dirty="0" smtClean="0">
                <a:ln>
                  <a:noFill/>
                </a:ln>
                <a:solidFill>
                  <a:schemeClr val="tx1"/>
                </a:solidFill>
                <a:effectLst/>
                <a:uLnTx/>
                <a:uFillTx/>
                <a:latin typeface="+mn-lt"/>
                <a:ea typeface="+mn-ea"/>
                <a:cs typeface="+mn-cs"/>
              </a:rPr>
            </a:b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700" b="1" i="0" u="none" strike="noStrike" kern="1200" cap="none" spc="0" normalizeH="0" baseline="0" noProof="0" dirty="0" smtClean="0">
                <a:ln>
                  <a:noFill/>
                </a:ln>
                <a:solidFill>
                  <a:schemeClr val="tx1"/>
                </a:solidFill>
                <a:effectLst/>
                <a:uLnTx/>
                <a:uFillTx/>
                <a:latin typeface="+mn-lt"/>
                <a:ea typeface="+mn-ea"/>
                <a:cs typeface="+mn-cs"/>
              </a:rPr>
              <a:t>∆</a:t>
            </a:r>
            <a:r>
              <a:rPr kumimoji="0" lang="zh-CN" sz="2700" b="1" i="1" u="none" strike="noStrike" kern="1200" cap="none" spc="0" normalizeH="0" baseline="0" noProof="0" dirty="0" smtClean="0">
                <a:ln>
                  <a:noFill/>
                </a:ln>
                <a:solidFill>
                  <a:schemeClr val="tx1"/>
                </a:solidFill>
                <a:effectLst/>
                <a:uLnTx/>
                <a:uFillTx/>
                <a:latin typeface="+mn-lt"/>
                <a:ea typeface="+mn-ea"/>
                <a:cs typeface="+mn-cs"/>
              </a:rPr>
              <a:t>Q</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产出变动量</a:t>
            </a:r>
            <a:br>
              <a:rPr kumimoji="0" lang="zh-CN" sz="2700" b="0" i="0" u="none" strike="noStrike" kern="1200" cap="none" spc="0" normalizeH="0" baseline="0" noProof="0" dirty="0" smtClean="0">
                <a:ln>
                  <a:noFill/>
                </a:ln>
                <a:solidFill>
                  <a:schemeClr val="tx1"/>
                </a:solidFill>
                <a:effectLst/>
                <a:uLnTx/>
                <a:uFillTx/>
                <a:latin typeface="+mn-lt"/>
                <a:ea typeface="+mn-ea"/>
                <a:cs typeface="+mn-cs"/>
              </a:rPr>
            </a:br>
            <a:r>
              <a:rPr kumimoji="0" lang="zh-CN" sz="2700" b="0" i="0" u="none" strike="noStrike" kern="1200" cap="none" spc="0" normalizeH="0" baseline="0" noProof="0" dirty="0" smtClean="0">
                <a:ln>
                  <a:noFill/>
                </a:ln>
                <a:solidFill>
                  <a:schemeClr val="tx1"/>
                </a:solidFill>
                <a:effectLst/>
                <a:uLnTx/>
                <a:uFillTx/>
                <a:latin typeface="+mn-lt"/>
                <a:ea typeface="+mn-ea"/>
                <a:cs typeface="+mn-cs"/>
              </a:rPr>
              <a:t>	</a:t>
            </a:r>
            <a:r>
              <a:rPr kumimoji="0" lang="zh-CN" sz="2700" b="1" i="0" u="none" strike="noStrike" kern="1200" cap="none" spc="0" normalizeH="0" baseline="0" noProof="0" dirty="0" smtClean="0">
                <a:ln>
                  <a:noFill/>
                </a:ln>
                <a:solidFill>
                  <a:schemeClr val="tx1"/>
                </a:solidFill>
                <a:effectLst/>
                <a:uLnTx/>
                <a:uFillTx/>
                <a:latin typeface="+mn-lt"/>
                <a:ea typeface="+mn-ea"/>
                <a:cs typeface="+mn-cs"/>
              </a:rPr>
              <a:t>∆</a:t>
            </a:r>
            <a:r>
              <a:rPr kumimoji="0" lang="zh-CN" sz="2700" b="1" i="1" u="none" strike="noStrike" kern="1200" cap="none" spc="0" normalizeH="0" baseline="0" noProof="0" dirty="0" smtClean="0">
                <a:ln>
                  <a:noFill/>
                </a:ln>
                <a:solidFill>
                  <a:schemeClr val="tx1"/>
                </a:solidFill>
                <a:effectLst/>
                <a:uLnTx/>
                <a:uFillTx/>
                <a:latin typeface="+mn-lt"/>
                <a:ea typeface="+mn-ea"/>
                <a:cs typeface="+mn-cs"/>
              </a:rPr>
              <a:t>L</a:t>
            </a:r>
            <a:r>
              <a:rPr kumimoji="0" lang="zh-CN" sz="2700" b="0" i="0" u="none" strike="noStrike" kern="1200" cap="none" spc="0" normalizeH="0" baseline="0" noProof="0" dirty="0" smtClean="0">
                <a:ln>
                  <a:noFill/>
                </a:ln>
                <a:solidFill>
                  <a:schemeClr val="tx1"/>
                </a:solidFill>
                <a:effectLst/>
                <a:uLnTx/>
                <a:uFillTx/>
                <a:latin typeface="+mn-lt"/>
                <a:ea typeface="+mn-ea"/>
                <a:cs typeface="+mn-cs"/>
              </a:rPr>
              <a:t> = </a:t>
            </a:r>
            <a:r>
              <a:rPr kumimoji="0" lang="zh-CN" sz="2700" b="0" i="0" u="none" strike="noStrike" kern="1200" cap="none" spc="0" normalizeH="0" baseline="0" noProof="0" dirty="0" smtClean="0">
                <a:ln>
                  <a:noFill/>
                </a:ln>
                <a:solidFill>
                  <a:schemeClr val="tx1"/>
                </a:solidFill>
                <a:effectLst/>
                <a:uLnTx/>
                <a:uFillTx/>
                <a:latin typeface="+mn-lt"/>
                <a:ea typeface="宋体" panose="02010600030101010101" pitchFamily="2" charset="-122"/>
                <a:cs typeface="+mn-cs"/>
              </a:rPr>
              <a:t>劳动变动量</a:t>
            </a:r>
            <a:endParaRPr kumimoji="0" lang="zh-CN" sz="27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grpSp>
        <p:nvGrpSpPr>
          <p:cNvPr id="6" name="Group 4"/>
          <p:cNvGrpSpPr/>
          <p:nvPr/>
        </p:nvGrpSpPr>
        <p:grpSpPr bwMode="auto">
          <a:xfrm>
            <a:off x="2915816" y="2132856"/>
            <a:ext cx="1917700" cy="990600"/>
            <a:chOff x="0" y="0"/>
            <a:chExt cx="1208" cy="624"/>
          </a:xfrm>
        </p:grpSpPr>
        <p:grpSp>
          <p:nvGrpSpPr>
            <p:cNvPr id="7" name="Group 5"/>
            <p:cNvGrpSpPr/>
            <p:nvPr/>
          </p:nvGrpSpPr>
          <p:grpSpPr bwMode="auto">
            <a:xfrm>
              <a:off x="759" y="0"/>
              <a:ext cx="449" cy="624"/>
              <a:chOff x="0" y="0"/>
              <a:chExt cx="282" cy="624"/>
            </a:xfrm>
          </p:grpSpPr>
          <p:sp>
            <p:nvSpPr>
              <p:cNvPr id="9" name="Rectangle 5"/>
              <p:cNvSpPr>
                <a:spLocks noChangeArrowheads="1"/>
              </p:cNvSpPr>
              <p:nvPr/>
            </p:nvSpPr>
            <p:spPr bwMode="auto">
              <a:xfrm>
                <a:off x="0" y="0"/>
                <a:ext cx="268" cy="327"/>
              </a:xfrm>
              <a:prstGeom prst="rect">
                <a:avLst/>
              </a:prstGeom>
              <a:noFill/>
              <a:ln w="9525">
                <a:noFill/>
                <a:miter lim="800000"/>
              </a:ln>
            </p:spPr>
            <p:txBody>
              <a:bodyPr wrap="none">
                <a:spAutoFit/>
              </a:bodyPr>
              <a:lstStyle/>
              <a:p>
                <a:r>
                  <a:rPr lang="zh-CN" sz="2800" b="1">
                    <a:ea typeface="宋体" panose="02010600030101010101" pitchFamily="2" charset="-122"/>
                  </a:rPr>
                  <a:t>∆</a:t>
                </a:r>
                <a:r>
                  <a:rPr lang="en-US" altLang="zh-CN" sz="2800" b="1" i="1">
                    <a:ea typeface="宋体" panose="02010600030101010101" pitchFamily="2" charset="-122"/>
                  </a:rPr>
                  <a:t>Q</a:t>
                </a:r>
                <a:endParaRPr lang="en-US" altLang="zh-CN" sz="2800" b="1" i="1">
                  <a:ea typeface="宋体" panose="02010600030101010101" pitchFamily="2" charset="-122"/>
                </a:endParaRPr>
              </a:p>
            </p:txBody>
          </p:sp>
          <p:sp>
            <p:nvSpPr>
              <p:cNvPr id="10" name="Rectangle 6"/>
              <p:cNvSpPr>
                <a:spLocks noChangeArrowheads="1"/>
              </p:cNvSpPr>
              <p:nvPr/>
            </p:nvSpPr>
            <p:spPr bwMode="auto">
              <a:xfrm>
                <a:off x="26" y="297"/>
                <a:ext cx="245" cy="327"/>
              </a:xfrm>
              <a:prstGeom prst="rect">
                <a:avLst/>
              </a:prstGeom>
              <a:noFill/>
              <a:ln w="9525">
                <a:noFill/>
                <a:miter lim="800000"/>
              </a:ln>
            </p:spPr>
            <p:txBody>
              <a:bodyPr wrap="none">
                <a:spAutoFit/>
              </a:bodyPr>
              <a:lstStyle/>
              <a:p>
                <a:r>
                  <a:rPr lang="zh-CN" sz="2800" b="1">
                    <a:ea typeface="宋体" panose="02010600030101010101" pitchFamily="2" charset="-122"/>
                  </a:rPr>
                  <a:t>∆</a:t>
                </a:r>
                <a:r>
                  <a:rPr lang="en-US" altLang="zh-CN" sz="2800" b="1" i="1">
                    <a:ea typeface="宋体" panose="02010600030101010101" pitchFamily="2" charset="-122"/>
                  </a:rPr>
                  <a:t>L</a:t>
                </a:r>
                <a:endParaRPr lang="en-US" altLang="zh-CN" sz="2800" b="1" i="1">
                  <a:ea typeface="宋体" panose="02010600030101010101" pitchFamily="2" charset="-122"/>
                </a:endParaRPr>
              </a:p>
            </p:txBody>
          </p:sp>
          <p:sp>
            <p:nvSpPr>
              <p:cNvPr id="11" name="Line 7"/>
              <p:cNvSpPr>
                <a:spLocks noChangeShapeType="1"/>
              </p:cNvSpPr>
              <p:nvPr/>
            </p:nvSpPr>
            <p:spPr bwMode="auto">
              <a:xfrm>
                <a:off x="42" y="315"/>
                <a:ext cx="240" cy="0"/>
              </a:xfrm>
              <a:prstGeom prst="line">
                <a:avLst/>
              </a:prstGeom>
              <a:noFill/>
              <a:ln w="9525">
                <a:solidFill>
                  <a:schemeClr val="tx1"/>
                </a:solidFill>
                <a:round/>
              </a:ln>
            </p:spPr>
            <p:txBody>
              <a:bodyPr/>
              <a:lstStyle/>
              <a:p>
                <a:endParaRPr lang="zh-CN" altLang="en-US"/>
              </a:p>
            </p:txBody>
          </p:sp>
        </p:grpSp>
        <p:sp>
          <p:nvSpPr>
            <p:cNvPr id="8" name="Rectangle 9"/>
            <p:cNvSpPr>
              <a:spLocks noChangeArrowheads="1"/>
            </p:cNvSpPr>
            <p:nvPr/>
          </p:nvSpPr>
          <p:spPr bwMode="auto">
            <a:xfrm>
              <a:off x="0" y="149"/>
              <a:ext cx="770" cy="327"/>
            </a:xfrm>
            <a:prstGeom prst="rect">
              <a:avLst/>
            </a:prstGeom>
            <a:noFill/>
            <a:ln w="9525">
              <a:noFill/>
              <a:miter lim="800000"/>
            </a:ln>
          </p:spPr>
          <p:txBody>
            <a:bodyPr wrap="none">
              <a:spAutoFit/>
            </a:bodyPr>
            <a:lstStyle/>
            <a:p>
              <a:r>
                <a:rPr lang="en-US" altLang="zh-CN" sz="2800" i="1" dirty="0">
                  <a:ea typeface="宋体" panose="02010600030101010101" pitchFamily="2" charset="-122"/>
                </a:rPr>
                <a:t>MPL</a:t>
              </a:r>
              <a:r>
                <a:rPr lang="en-US" altLang="zh-CN" sz="2800" dirty="0">
                  <a:ea typeface="宋体" panose="02010600030101010101" pitchFamily="2" charset="-122"/>
                </a:rPr>
                <a:t> =</a:t>
              </a:r>
              <a:endParaRPr lang="en-US" altLang="zh-CN" sz="2800" dirty="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5" autoUpdateAnimBg="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3789</Words>
  <Application>WPS 演示</Application>
  <PresentationFormat>全屏显示(4:3)</PresentationFormat>
  <Paragraphs>642</Paragraphs>
  <Slides>37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37</vt:i4>
      </vt:variant>
    </vt:vector>
  </HeadingPairs>
  <TitlesOfParts>
    <vt:vector size="54" baseType="lpstr">
      <vt:lpstr>Arial</vt:lpstr>
      <vt:lpstr>宋体</vt:lpstr>
      <vt:lpstr>Wingdings</vt:lpstr>
      <vt:lpstr>Wingdings 3</vt:lpstr>
      <vt:lpstr>Verdana</vt:lpstr>
      <vt:lpstr>Wingdings 2</vt:lpstr>
      <vt:lpstr>楷体</vt:lpstr>
      <vt:lpstr>Times New Roman</vt:lpstr>
      <vt:lpstr>Symbol</vt:lpstr>
      <vt:lpstr>微软雅黑</vt:lpstr>
      <vt:lpstr>Lucida Sans Unicode</vt:lpstr>
      <vt:lpstr>黑体</vt:lpstr>
      <vt:lpstr>Arial Unicode MS</vt:lpstr>
      <vt:lpstr>Calibri</vt:lpstr>
      <vt:lpstr>Tahoma</vt:lpstr>
      <vt:lpstr>Wingdings</vt:lpstr>
      <vt:lpstr>聚合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thtfpc</dc:creator>
  <cp:lastModifiedBy>李苗</cp:lastModifiedBy>
  <cp:revision>16</cp:revision>
  <dcterms:created xsi:type="dcterms:W3CDTF">2016-05-24T01:41:00Z</dcterms:created>
  <dcterms:modified xsi:type="dcterms:W3CDTF">2019-05-27T03:44:25Z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