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1" r:id="rId8"/>
    <p:sldId id="259" r:id="rId9"/>
    <p:sldId id="262" r:id="rId10"/>
    <p:sldId id="280" r:id="rId11"/>
    <p:sldId id="281" r:id="rId12"/>
    <p:sldId id="282" r:id="rId13"/>
    <p:sldId id="283" r:id="rId14"/>
    <p:sldId id="284" r:id="rId15"/>
    <p:sldId id="285" r:id="rId16"/>
    <p:sldId id="286" r:id="rId17"/>
    <p:sldId id="287" r:id="rId18"/>
    <p:sldId id="314"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263" r:id="rId38"/>
    <p:sldId id="264" r:id="rId39"/>
    <p:sldId id="265" r:id="rId40"/>
    <p:sldId id="266" r:id="rId41"/>
    <p:sldId id="267" r:id="rId42"/>
    <p:sldId id="268" r:id="rId43"/>
    <p:sldId id="269" r:id="rId44"/>
    <p:sldId id="270" r:id="rId45"/>
    <p:sldId id="271" r:id="rId46"/>
    <p:sldId id="315" r:id="rId47"/>
    <p:sldId id="272" r:id="rId48"/>
    <p:sldId id="273" r:id="rId49"/>
    <p:sldId id="274" r:id="rId50"/>
    <p:sldId id="275" r:id="rId51"/>
    <p:sldId id="276" r:id="rId52"/>
    <p:sldId id="277" r:id="rId53"/>
    <p:sldId id="278" r:id="rId54"/>
    <p:sldId id="279" r:id="rId55"/>
    <p:sldId id="306" r:id="rId56"/>
    <p:sldId id="307" r:id="rId57"/>
    <p:sldId id="316" r:id="rId58"/>
    <p:sldId id="308" r:id="rId59"/>
    <p:sldId id="309" r:id="rId60"/>
    <p:sldId id="310" r:id="rId61"/>
    <p:sldId id="311" r:id="rId62"/>
    <p:sldId id="312" r:id="rId63"/>
    <p:sldId id="313" r:id="rId64"/>
  </p:sldIdLst>
  <p:sldSz cx="9144000" cy="6858000" type="screen4x3"/>
  <p:notesSz cx="6858000" cy="9144000"/>
  <p:custDataLst>
    <p:tags r:id="rId68"/>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gs" Target="tags/tag1.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smtClean="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smtClean="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453DC1B-ACF0-4662-A85D-846B56DD39B4}"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smtClean="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a:ln>
            <a:solidFill>
              <a:srgbClr val="000000">
                <a:alpha val="100000"/>
              </a:srgbClr>
            </a:solidFill>
            <a:miter lim="800000"/>
          </a:ln>
        </p:spPr>
      </p:sp>
      <p:sp>
        <p:nvSpPr>
          <p:cNvPr id="7270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ea typeface="宋体" panose="02010600030101010101" pitchFamily="2" charset="-122"/>
            </a:endParaRPr>
          </a:p>
        </p:txBody>
      </p:sp>
      <p:sp>
        <p:nvSpPr>
          <p:cNvPr id="72708" name="灯片编号占位符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grpSp>
        <p:nvGrpSpPr>
          <p:cNvPr id="12291"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solidFill>
                  <a:srgbClr val="FFFFFF"/>
                </a:solidFill>
                <a:ea typeface="黑体" panose="02010609060101010101" pitchFamily="49" charset="-122"/>
              </a:rPr>
            </a:fld>
            <a:endParaRPr lang="en-US" altLang="zh-CN" dirty="0">
              <a:solidFill>
                <a:srgbClr val="FFFFFF"/>
              </a:solidFill>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任意多边形 15"/>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直角三角形 16"/>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smtClean="0"/>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任意多边形 11"/>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smtClean="0">
              <a:ln>
                <a:noFill/>
              </a:ln>
              <a:solidFill>
                <a:srgbClr val="FFFFFF"/>
              </a:solidFill>
              <a:effectLst/>
              <a:uLnTx/>
              <a:uFillTx/>
              <a:latin typeface="+mn-lt"/>
              <a:ea typeface="宋体" panose="02010600030101010101" pitchFamily="2" charset="-122"/>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p>
            <a:pPr lvl="0"/>
            <a:r>
              <a:rPr lang="zh-CN" altLang="en-US" dirty="0"/>
              <a:t>单击此处编辑母版标题样式</a:t>
            </a:r>
            <a:endParaRPr lang="en-US" altLang="zh-CN" dirty="0"/>
          </a:p>
        </p:txBody>
      </p:sp>
      <p:sp>
        <p:nvSpPr>
          <p:cNvPr id="11273" name="文本占位符 29"/>
          <p:cNvSpPr>
            <a:spLocks noGrp="1"/>
          </p:cNvSpPr>
          <p:nvPr>
            <p:ph type="body" idx="1"/>
          </p:nvPr>
        </p:nvSpPr>
        <p:spPr>
          <a:xfrm>
            <a:off x="457200" y="1481138"/>
            <a:ext cx="82296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ea typeface="黑体" panose="02010609060101010101" pitchFamily="49" charset="-122"/>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1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33400" y="914400"/>
            <a:ext cx="8305800" cy="1829761"/>
          </a:xfrm>
          <a:noFill/>
          <a:ln>
            <a:noFill/>
          </a:ln>
          <a:effectLst/>
          <a:sp3d prstMaterial="plastic"/>
        </p:spPr>
        <p:txBody>
          <a:bodyPr vert="horz" anchor="b">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第</a:t>
            </a:r>
            <a:r>
              <a:rPr kumimoji="0" lang="en-US" altLang="zh-CN"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4</a:t>
            </a:r>
            <a:r>
              <a:rPr kumimoji="0" lang="zh-CN" altLang="en-US"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章  供给与需求的市场力量</a:t>
            </a:r>
            <a:endParaRPr kumimoji="0" lang="zh-CN" alt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19459" name="副标题 2"/>
          <p:cNvSpPr>
            <a:spLocks noGrp="1"/>
          </p:cNvSpPr>
          <p:nvPr>
            <p:ph type="subTitle" idx="1"/>
          </p:nvPr>
        </p:nvSpPr>
        <p:spPr>
          <a:xfrm>
            <a:off x="381000" y="3429000"/>
            <a:ext cx="8153400" cy="1657350"/>
          </a:xfrm>
        </p:spPr>
        <p:txBody>
          <a:bodyPr vert="horz" wrap="square" lIns="45720" tIns="45720" rIns="45720" bIns="45720" anchor="t"/>
          <a:p>
            <a:pPr marR="0" algn="ctr" eaLnBrk="1" hangingPunct="1">
              <a:lnSpc>
                <a:spcPct val="190000"/>
              </a:lnSpc>
              <a:buSzPct val="68000"/>
            </a:pPr>
            <a:r>
              <a:rPr lang="zh-CN" altLang="en-US" sz="2600" b="1" kern="1200" dirty="0">
                <a:latin typeface="楷体" panose="02010609060101010101" pitchFamily="49" charset="-122"/>
                <a:ea typeface="楷体" panose="02010609060101010101" pitchFamily="49" charset="-122"/>
                <a:cs typeface="+mn-cs"/>
              </a:rPr>
              <a:t>李苗</a:t>
            </a:r>
            <a:endParaRPr lang="en-US" altLang="zh-CN" sz="2600" b="1" kern="1200" dirty="0">
              <a:latin typeface="楷体" panose="02010609060101010101" pitchFamily="49" charset="-122"/>
              <a:ea typeface="楷体" panose="02010609060101010101" pitchFamily="49" charset="-122"/>
              <a:cs typeface="+mn-cs"/>
            </a:endParaRPr>
          </a:p>
          <a:p>
            <a:pPr marR="0" algn="ctr" eaLnBrk="1" hangingPunct="1">
              <a:lnSpc>
                <a:spcPct val="190000"/>
              </a:lnSpc>
              <a:buSzPct val="68000"/>
            </a:pPr>
            <a:r>
              <a:rPr lang="en-US" altLang="zh-CN" sz="2500" kern="1200" dirty="0">
                <a:latin typeface="+mn-lt"/>
                <a:ea typeface="黑体" panose="02010609060101010101" pitchFamily="49" charset="-122"/>
                <a:cs typeface="+mn-cs"/>
              </a:rPr>
              <a:t>limiao@sxu.edu.cn</a:t>
            </a:r>
            <a:endParaRPr lang="zh-CN" altLang="en-US" sz="2500" kern="1200" dirty="0">
              <a:latin typeface="+mn-lt"/>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8"/>
          <p:cNvSpPr txBox="1">
            <a:spLocks noChangeArrowheads="1"/>
          </p:cNvSpPr>
          <p:nvPr/>
        </p:nvSpPr>
        <p:spPr>
          <a:xfrm>
            <a:off x="1652588" y="109538"/>
            <a:ext cx="7491412" cy="677861"/>
          </a:xfrm>
          <a:prstGeom prst="rect">
            <a:avLst/>
          </a:prstGeom>
        </p:spPr>
        <p:txBody>
          <a:bodyPr anchor="ctr">
            <a:normAutofit/>
            <a:scene3d>
              <a:camera prst="orthographicFront"/>
              <a:lightRig rig="soft" dir="t"/>
            </a:scene3d>
            <a:sp3d prstMaterial="softEdge">
              <a:bevelT w="25400" h="25400"/>
            </a:sp3d>
          </a:bodyPr>
          <a:lstStyle/>
          <a:p>
            <a:pPr marR="0" defTabSz="914400" fontAlgn="auto">
              <a:spcAft>
                <a:spcPts val="0"/>
              </a:spcAft>
              <a:buClrTx/>
              <a:buSzTx/>
              <a:buFontTx/>
              <a:defRPr/>
            </a:pPr>
            <a:r>
              <a:rPr kumimoji="0" lang="en-US" altLang="zh-CN" sz="3600" b="1" kern="1200" cap="none" spc="0" normalizeH="0" baseline="0" noProof="0" dirty="0" smtClean="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a:t>
            </a:r>
            <a:r>
              <a:rPr kumimoji="0" lang="zh-CN" altLang="en-US" sz="3600" b="1" kern="1200" cap="none" spc="0" normalizeH="0" baseline="0" noProof="0" dirty="0" smtClean="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的</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需求表与需求曲线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3" name="Group 2"/>
          <p:cNvGrpSpPr/>
          <p:nvPr/>
        </p:nvGrpSpPr>
        <p:grpSpPr>
          <a:xfrm>
            <a:off x="0" y="742950"/>
            <a:ext cx="6578600" cy="5589588"/>
            <a:chOff x="-84" y="-84"/>
            <a:chExt cx="4144" cy="3521"/>
          </a:xfrm>
        </p:grpSpPr>
        <p:pic>
          <p:nvPicPr>
            <p:cNvPr id="28733" name="Picture 3" descr="chap4 graph1"/>
            <p:cNvPicPr>
              <a:picLocks noChangeAspect="1"/>
            </p:cNvPicPr>
            <p:nvPr/>
          </p:nvPicPr>
          <p:blipFill>
            <a:blip r:embed="rId1"/>
            <a:stretch>
              <a:fillRect/>
            </a:stretch>
          </p:blipFill>
          <p:spPr>
            <a:xfrm>
              <a:off x="53" y="79"/>
              <a:ext cx="3646" cy="3358"/>
            </a:xfrm>
            <a:prstGeom prst="rect">
              <a:avLst/>
            </a:prstGeom>
            <a:noFill/>
            <a:ln w="9525">
              <a:noFill/>
            </a:ln>
          </p:spPr>
        </p:pic>
        <p:sp>
          <p:nvSpPr>
            <p:cNvPr id="28734" name="Text Box 4"/>
            <p:cNvSpPr txBox="1"/>
            <p:nvPr/>
          </p:nvSpPr>
          <p:spPr>
            <a:xfrm>
              <a:off x="-84" y="-84"/>
              <a:ext cx="1142" cy="640"/>
            </a:xfrm>
            <a:prstGeom prst="rect">
              <a:avLst/>
            </a:prstGeom>
            <a:noFill/>
            <a:ln w="9525">
              <a:noFill/>
            </a:ln>
          </p:spPr>
          <p:txBody>
            <a:bodyPr>
              <a:spAutoFit/>
            </a:bodyPr>
            <a:p>
              <a:pPr algn="ctr" eaLnBrk="0" hangingPunct="0">
                <a:spcBef>
                  <a:spcPct val="50000"/>
                </a:spcBef>
              </a:pPr>
              <a:r>
                <a:rPr lang="zh-CN" altLang="x-none" sz="2400" b="1" dirty="0">
                  <a:latin typeface="Arial" panose="020B0604020202020204" pitchFamily="34" charset="0"/>
                </a:rPr>
                <a:t>拿铁咖啡</a:t>
              </a:r>
              <a:endParaRPr lang="en-US" altLang="zh-CN" sz="2400" b="1" dirty="0">
                <a:latin typeface="Arial" panose="020B0604020202020204" pitchFamily="34" charset="0"/>
              </a:endParaRPr>
            </a:p>
            <a:p>
              <a:pPr algn="ctr" eaLnBrk="0" hangingPunct="0">
                <a:spcBef>
                  <a:spcPct val="50000"/>
                </a:spcBef>
              </a:pPr>
              <a:r>
                <a:rPr lang="zh-CN" altLang="x-none" sz="2400" b="1" dirty="0">
                  <a:latin typeface="Arial" panose="020B0604020202020204" pitchFamily="34" charset="0"/>
                </a:rPr>
                <a:t>价格</a:t>
              </a:r>
              <a:endParaRPr lang="zh-CN" altLang="x-none" sz="2400" b="1" dirty="0">
                <a:latin typeface="Arial" panose="020B0604020202020204" pitchFamily="34" charset="0"/>
              </a:endParaRPr>
            </a:p>
          </p:txBody>
        </p:sp>
        <p:sp>
          <p:nvSpPr>
            <p:cNvPr id="28735" name="Text Box 5"/>
            <p:cNvSpPr txBox="1"/>
            <p:nvPr/>
          </p:nvSpPr>
          <p:spPr>
            <a:xfrm>
              <a:off x="3193" y="2937"/>
              <a:ext cx="867" cy="460"/>
            </a:xfrm>
            <a:prstGeom prst="rect">
              <a:avLst/>
            </a:prstGeom>
            <a:solidFill>
              <a:schemeClr val="bg1"/>
            </a:solidFill>
            <a:ln w="9525">
              <a:noFill/>
            </a:ln>
          </p:spPr>
          <p:txBody>
            <a:bodyPr lIns="0" tIns="0" rIns="0" bIns="0">
              <a:spAutoFit/>
            </a:bodyPr>
            <a:p>
              <a:pPr algn="ctr" eaLnBrk="0" hangingPunct="0">
                <a:spcBef>
                  <a:spcPct val="50000"/>
                </a:spcBef>
              </a:pPr>
              <a:r>
                <a:rPr lang="zh-CN" altLang="x-none" sz="2400" b="1" dirty="0">
                  <a:latin typeface="Arial" panose="020B0604020202020204" pitchFamily="34" charset="0"/>
                </a:rPr>
                <a:t>拿铁咖啡数量</a:t>
              </a:r>
              <a:endParaRPr lang="zh-CN" altLang="x-none" sz="2400" b="1" dirty="0">
                <a:latin typeface="Arial" panose="020B0604020202020204" pitchFamily="34" charset="0"/>
              </a:endParaRPr>
            </a:p>
          </p:txBody>
        </p:sp>
      </p:grpSp>
      <p:sp>
        <p:nvSpPr>
          <p:cNvPr id="7" name="Line 6"/>
          <p:cNvSpPr/>
          <p:nvPr/>
        </p:nvSpPr>
        <p:spPr>
          <a:xfrm>
            <a:off x="1960563" y="1585913"/>
            <a:ext cx="3052762" cy="3889375"/>
          </a:xfrm>
          <a:prstGeom prst="line">
            <a:avLst/>
          </a:prstGeom>
          <a:ln w="50800" cap="flat" cmpd="sng">
            <a:solidFill>
              <a:srgbClr val="FF0000"/>
            </a:solidFill>
            <a:prstDash val="solid"/>
            <a:headEnd type="none" w="med" len="med"/>
            <a:tailEnd type="none" w="med" len="med"/>
          </a:ln>
        </p:spPr>
      </p:sp>
      <p:sp>
        <p:nvSpPr>
          <p:cNvPr id="8" name="Oval 7"/>
          <p:cNvSpPr/>
          <p:nvPr/>
        </p:nvSpPr>
        <p:spPr>
          <a:xfrm>
            <a:off x="4943475" y="5414963"/>
            <a:ext cx="139700" cy="138112"/>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aphicFrame>
        <p:nvGraphicFramePr>
          <p:cNvPr id="28678" name="表格 28677"/>
          <p:cNvGraphicFramePr/>
          <p:nvPr/>
        </p:nvGraphicFramePr>
        <p:xfrm>
          <a:off x="6191250" y="841375"/>
          <a:ext cx="2668588" cy="4575175"/>
        </p:xfrm>
        <a:graphic>
          <a:graphicData uri="http://schemas.openxmlformats.org/drawingml/2006/table">
            <a:tbl>
              <a:tblPr/>
              <a:tblGrid>
                <a:gridCol w="998538"/>
                <a:gridCol w="1670050"/>
              </a:tblGrid>
              <a:tr h="12430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拿铁咖啡价格</a:t>
                      </a:r>
                      <a:endParaRPr lang="zh-CN" altLang="x-none"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拿铁咖啡需求量</a:t>
                      </a:r>
                      <a:endParaRPr lang="zh-CN" altLang="x-none"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14</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12</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46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8</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r>
            </a:tbl>
          </a:graphicData>
        </a:graphic>
      </p:graphicFrame>
      <p:grpSp>
        <p:nvGrpSpPr>
          <p:cNvPr id="4" name="Group 34"/>
          <p:cNvGrpSpPr/>
          <p:nvPr/>
        </p:nvGrpSpPr>
        <p:grpSpPr>
          <a:xfrm>
            <a:off x="1335088" y="4235450"/>
            <a:ext cx="2832100" cy="1239838"/>
            <a:chOff x="0" y="0"/>
            <a:chExt cx="1784" cy="781"/>
          </a:xfrm>
        </p:grpSpPr>
        <p:grpSp>
          <p:nvGrpSpPr>
            <p:cNvPr id="28729" name="Group 35"/>
            <p:cNvGrpSpPr/>
            <p:nvPr/>
          </p:nvGrpSpPr>
          <p:grpSpPr>
            <a:xfrm>
              <a:off x="0" y="44"/>
              <a:ext cx="1747" cy="737"/>
              <a:chOff x="0" y="0"/>
              <a:chExt cx="795" cy="737"/>
            </a:xfrm>
          </p:grpSpPr>
          <p:sp>
            <p:nvSpPr>
              <p:cNvPr id="28731" name="Line 56"/>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8732" name="Line 57"/>
              <p:cNvSpPr/>
              <p:nvPr/>
            </p:nvSpPr>
            <p:spPr>
              <a:xfrm>
                <a:off x="795" y="1"/>
                <a:ext cx="0" cy="736"/>
              </a:xfrm>
              <a:prstGeom prst="line">
                <a:avLst/>
              </a:prstGeom>
              <a:ln w="9525" cap="flat" cmpd="sng">
                <a:solidFill>
                  <a:srgbClr val="969696"/>
                </a:solidFill>
                <a:prstDash val="lgDash"/>
                <a:headEnd type="none" w="med" len="med"/>
                <a:tailEnd type="none" w="med" len="med"/>
              </a:ln>
            </p:spPr>
          </p:sp>
        </p:grpSp>
        <p:sp>
          <p:nvSpPr>
            <p:cNvPr id="28730" name="Oval 58"/>
            <p:cNvSpPr/>
            <p:nvPr/>
          </p:nvSpPr>
          <p:spPr>
            <a:xfrm>
              <a:off x="1696"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6" name="Group 39"/>
          <p:cNvGrpSpPr/>
          <p:nvPr/>
        </p:nvGrpSpPr>
        <p:grpSpPr>
          <a:xfrm>
            <a:off x="1335088" y="4837113"/>
            <a:ext cx="3300412" cy="650875"/>
            <a:chOff x="0" y="0"/>
            <a:chExt cx="2079" cy="410"/>
          </a:xfrm>
        </p:grpSpPr>
        <p:grpSp>
          <p:nvGrpSpPr>
            <p:cNvPr id="28725" name="Group 40"/>
            <p:cNvGrpSpPr/>
            <p:nvPr/>
          </p:nvGrpSpPr>
          <p:grpSpPr>
            <a:xfrm>
              <a:off x="0" y="45"/>
              <a:ext cx="2032" cy="365"/>
              <a:chOff x="0" y="0"/>
              <a:chExt cx="795" cy="365"/>
            </a:xfrm>
          </p:grpSpPr>
          <p:sp>
            <p:nvSpPr>
              <p:cNvPr id="28727" name="Line 6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8728" name="Line 62"/>
              <p:cNvSpPr/>
              <p:nvPr/>
            </p:nvSpPr>
            <p:spPr>
              <a:xfrm flipH="1">
                <a:off x="795" y="0"/>
                <a:ext cx="0" cy="365"/>
              </a:xfrm>
              <a:prstGeom prst="line">
                <a:avLst/>
              </a:prstGeom>
              <a:ln w="9525" cap="flat" cmpd="sng">
                <a:solidFill>
                  <a:srgbClr val="969696"/>
                </a:solidFill>
                <a:prstDash val="lgDash"/>
                <a:headEnd type="none" w="med" len="med"/>
                <a:tailEnd type="none" w="med" len="med"/>
              </a:ln>
            </p:spPr>
          </p:sp>
        </p:grpSp>
        <p:sp>
          <p:nvSpPr>
            <p:cNvPr id="28726" name="Oval 63"/>
            <p:cNvSpPr/>
            <p:nvPr/>
          </p:nvSpPr>
          <p:spPr>
            <a:xfrm>
              <a:off x="1991"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1" name="Group 44"/>
          <p:cNvGrpSpPr/>
          <p:nvPr/>
        </p:nvGrpSpPr>
        <p:grpSpPr>
          <a:xfrm>
            <a:off x="1305878" y="3722688"/>
            <a:ext cx="2374900" cy="1716088"/>
            <a:chOff x="0" y="0"/>
            <a:chExt cx="1496" cy="1081"/>
          </a:xfrm>
        </p:grpSpPr>
        <p:sp>
          <p:nvSpPr>
            <p:cNvPr id="28721" name="Oval 65"/>
            <p:cNvSpPr/>
            <p:nvPr/>
          </p:nvSpPr>
          <p:spPr>
            <a:xfrm>
              <a:off x="1408"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nvGrpSpPr>
            <p:cNvPr id="28722" name="Group 46"/>
            <p:cNvGrpSpPr/>
            <p:nvPr/>
          </p:nvGrpSpPr>
          <p:grpSpPr>
            <a:xfrm>
              <a:off x="0" y="42"/>
              <a:ext cx="1452" cy="1039"/>
              <a:chOff x="0" y="0"/>
              <a:chExt cx="795" cy="1039"/>
            </a:xfrm>
          </p:grpSpPr>
          <p:sp>
            <p:nvSpPr>
              <p:cNvPr id="28723" name="Line 67"/>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8724" name="Line 68"/>
              <p:cNvSpPr/>
              <p:nvPr/>
            </p:nvSpPr>
            <p:spPr>
              <a:xfrm>
                <a:off x="795" y="1"/>
                <a:ext cx="0" cy="1038"/>
              </a:xfrm>
              <a:prstGeom prst="line">
                <a:avLst/>
              </a:prstGeom>
              <a:ln w="9525" cap="flat" cmpd="sng">
                <a:solidFill>
                  <a:srgbClr val="969696"/>
                </a:solidFill>
                <a:prstDash val="lgDash"/>
                <a:headEnd type="none" w="med" len="med"/>
                <a:tailEnd type="none" w="med" len="med"/>
              </a:ln>
            </p:spPr>
          </p:sp>
        </p:grpSp>
      </p:grpSp>
      <p:grpSp>
        <p:nvGrpSpPr>
          <p:cNvPr id="13" name="Group 49"/>
          <p:cNvGrpSpPr/>
          <p:nvPr/>
        </p:nvGrpSpPr>
        <p:grpSpPr>
          <a:xfrm>
            <a:off x="1333500" y="3063875"/>
            <a:ext cx="1917700" cy="2411413"/>
            <a:chOff x="0" y="0"/>
            <a:chExt cx="1208" cy="1519"/>
          </a:xfrm>
        </p:grpSpPr>
        <p:sp>
          <p:nvSpPr>
            <p:cNvPr id="28717" name="Oval 70"/>
            <p:cNvSpPr/>
            <p:nvPr/>
          </p:nvSpPr>
          <p:spPr>
            <a:xfrm>
              <a:off x="1120"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nvGrpSpPr>
            <p:cNvPr id="28718" name="Group 51"/>
            <p:cNvGrpSpPr/>
            <p:nvPr/>
          </p:nvGrpSpPr>
          <p:grpSpPr>
            <a:xfrm>
              <a:off x="0" y="41"/>
              <a:ext cx="1172" cy="1478"/>
              <a:chOff x="0" y="0"/>
              <a:chExt cx="795" cy="1478"/>
            </a:xfrm>
          </p:grpSpPr>
          <p:sp>
            <p:nvSpPr>
              <p:cNvPr id="28719" name="Line 72"/>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8720" name="Line 73"/>
              <p:cNvSpPr/>
              <p:nvPr/>
            </p:nvSpPr>
            <p:spPr>
              <a:xfrm>
                <a:off x="795" y="1"/>
                <a:ext cx="0" cy="1477"/>
              </a:xfrm>
              <a:prstGeom prst="line">
                <a:avLst/>
              </a:prstGeom>
              <a:ln w="9525" cap="flat" cmpd="sng">
                <a:solidFill>
                  <a:srgbClr val="969696"/>
                </a:solidFill>
                <a:prstDash val="lgDash"/>
                <a:headEnd type="none" w="med" len="med"/>
                <a:tailEnd type="none" w="med" len="med"/>
              </a:ln>
            </p:spPr>
          </p:sp>
        </p:grpSp>
      </p:grpSp>
      <p:grpSp>
        <p:nvGrpSpPr>
          <p:cNvPr id="15" name="Group 54"/>
          <p:cNvGrpSpPr/>
          <p:nvPr/>
        </p:nvGrpSpPr>
        <p:grpSpPr>
          <a:xfrm>
            <a:off x="1336040" y="2453005"/>
            <a:ext cx="1452563" cy="2986088"/>
            <a:chOff x="0" y="0"/>
            <a:chExt cx="915" cy="1881"/>
          </a:xfrm>
        </p:grpSpPr>
        <p:sp>
          <p:nvSpPr>
            <p:cNvPr id="28713" name="Oval 75"/>
            <p:cNvSpPr/>
            <p:nvPr/>
          </p:nvSpPr>
          <p:spPr>
            <a:xfrm>
              <a:off x="827"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nvGrpSpPr>
            <p:cNvPr id="28714" name="Group 56"/>
            <p:cNvGrpSpPr/>
            <p:nvPr/>
          </p:nvGrpSpPr>
          <p:grpSpPr>
            <a:xfrm>
              <a:off x="0" y="36"/>
              <a:ext cx="873" cy="1845"/>
              <a:chOff x="0" y="0"/>
              <a:chExt cx="795" cy="1845"/>
            </a:xfrm>
          </p:grpSpPr>
          <p:sp>
            <p:nvSpPr>
              <p:cNvPr id="28715" name="Line 77"/>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8716" name="Line 78"/>
              <p:cNvSpPr/>
              <p:nvPr/>
            </p:nvSpPr>
            <p:spPr>
              <a:xfrm>
                <a:off x="795" y="1"/>
                <a:ext cx="0" cy="1844"/>
              </a:xfrm>
              <a:prstGeom prst="line">
                <a:avLst/>
              </a:prstGeom>
              <a:ln w="9525" cap="flat" cmpd="sng">
                <a:solidFill>
                  <a:srgbClr val="969696"/>
                </a:solidFill>
                <a:prstDash val="lgDash"/>
                <a:headEnd type="none" w="med" len="med"/>
                <a:tailEnd type="none" w="med" len="med"/>
              </a:ln>
            </p:spPr>
          </p:sp>
        </p:grpSp>
      </p:grpSp>
      <p:grpSp>
        <p:nvGrpSpPr>
          <p:cNvPr id="17" name="Group 59"/>
          <p:cNvGrpSpPr/>
          <p:nvPr/>
        </p:nvGrpSpPr>
        <p:grpSpPr>
          <a:xfrm>
            <a:off x="1333500" y="1876425"/>
            <a:ext cx="984250" cy="3598863"/>
            <a:chOff x="0" y="0"/>
            <a:chExt cx="620" cy="2267"/>
          </a:xfrm>
        </p:grpSpPr>
        <p:sp>
          <p:nvSpPr>
            <p:cNvPr id="28709" name="Oval 80"/>
            <p:cNvSpPr/>
            <p:nvPr/>
          </p:nvSpPr>
          <p:spPr>
            <a:xfrm>
              <a:off x="532"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nvGrpSpPr>
            <p:cNvPr id="28710" name="Group 61"/>
            <p:cNvGrpSpPr/>
            <p:nvPr/>
          </p:nvGrpSpPr>
          <p:grpSpPr>
            <a:xfrm>
              <a:off x="0" y="39"/>
              <a:ext cx="580" cy="2228"/>
              <a:chOff x="0" y="0"/>
              <a:chExt cx="796" cy="2228"/>
            </a:xfrm>
          </p:grpSpPr>
          <p:sp>
            <p:nvSpPr>
              <p:cNvPr id="28711" name="Line 82"/>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8712" name="Line 83"/>
              <p:cNvSpPr/>
              <p:nvPr/>
            </p:nvSpPr>
            <p:spPr>
              <a:xfrm>
                <a:off x="795" y="1"/>
                <a:ext cx="1" cy="2227"/>
              </a:xfrm>
              <a:prstGeom prst="line">
                <a:avLst/>
              </a:prstGeom>
              <a:ln w="9525" cap="flat" cmpd="sng">
                <a:solidFill>
                  <a:srgbClr val="969696"/>
                </a:solidFill>
                <a:prstDash val="lgDash"/>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Righ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upRigh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upRight)">
                                      <p:cBhvr>
                                        <p:cTn id="32" dur="1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strips(upRight)">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trips(upRight)">
                                      <p:cBhvr>
                                        <p:cTn id="42" dur="1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strips(downRight)">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bwMode="auto">
          <a:xfrm>
            <a:off x="841375" y="2359486"/>
            <a:ext cx="7491413" cy="3863975"/>
            <a:chOff x="0" y="0"/>
            <a:chExt cx="4719" cy="2434"/>
          </a:xfrm>
          <a:noFill/>
        </p:grpSpPr>
        <p:sp>
          <p:nvSpPr>
            <p:cNvPr id="3" name="Rectangle 3"/>
            <p:cNvSpPr>
              <a:spLocks noChangeArrowheads="1"/>
            </p:cNvSpPr>
            <p:nvPr/>
          </p:nvSpPr>
          <p:spPr bwMode="auto">
            <a:xfrm>
              <a:off x="0" y="0"/>
              <a:ext cx="4719" cy="2434"/>
            </a:xfrm>
            <a:prstGeom prst="rect">
              <a:avLst/>
            </a:prstGeom>
            <a:grp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Line 4"/>
            <p:cNvSpPr>
              <a:spLocks noChangeShapeType="1"/>
            </p:cNvSpPr>
            <p:nvPr/>
          </p:nvSpPr>
          <p:spPr bwMode="auto">
            <a:xfrm>
              <a:off x="52" y="330"/>
              <a:ext cx="4588"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5" name="Rectangle 5"/>
          <p:cNvSpPr txBox="1">
            <a:spLocks noChangeArrowheads="1"/>
          </p:cNvSpPr>
          <p:nvPr/>
        </p:nvSpPr>
        <p:spPr>
          <a:xfrm>
            <a:off x="142875" y="235974"/>
            <a:ext cx="9001125" cy="588963"/>
          </a:xfrm>
          <a:prstGeom prst="rect">
            <a:avLst/>
          </a:prstGeom>
        </p:spPr>
        <p:txBody>
          <a:bodyPr anchor="ctr">
            <a:normAutofit fontScale="97500"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市场需求与个人需求</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6" name="Rectangle 6"/>
          <p:cNvSpPr txBox="1">
            <a:spLocks noChangeArrowheads="1"/>
          </p:cNvSpPr>
          <p:nvPr/>
        </p:nvSpPr>
        <p:spPr>
          <a:xfrm>
            <a:off x="0" y="1066800"/>
            <a:ext cx="9144000" cy="1984375"/>
          </a:xfrm>
          <a:prstGeom prst="rect">
            <a:avLst/>
          </a:prstGeom>
        </p:spPr>
        <p:txBody>
          <a:bodyPr>
            <a:normAutofit/>
          </a:bodyPr>
          <a:lstStyle/>
          <a:p>
            <a:pPr marL="365760" marR="0" indent="-255905" defTabSz="914400" fontAlgn="auto">
              <a:spcBef>
                <a:spcPct val="350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a:latin typeface="+mn-lt"/>
                <a:ea typeface="宋体" panose="02010600030101010101" pitchFamily="2" charset="-122"/>
                <a:cs typeface="+mn-cs"/>
              </a:rPr>
              <a:t>市场需求量是所有买者在每一价格水平下需求量的总和</a:t>
            </a:r>
            <a:endParaRPr kumimoji="0" lang="zh-CN" sz="2400" kern="1200" cap="none" spc="0" normalizeH="0" baseline="0" noProof="0" dirty="0">
              <a:latin typeface="+mn-lt"/>
              <a:ea typeface="宋体" panose="02010600030101010101" pitchFamily="2" charset="-122"/>
              <a:cs typeface="+mn-cs"/>
            </a:endParaRPr>
          </a:p>
          <a:p>
            <a:pPr marL="365760" marR="0" indent="-255905" defTabSz="914400" fontAlgn="auto">
              <a:spcBef>
                <a:spcPct val="35000"/>
              </a:spcBef>
              <a:spcAft>
                <a:spcPts val="0"/>
              </a:spcAft>
              <a:buClr>
                <a:schemeClr val="accent1"/>
              </a:buClr>
              <a:buSzPct val="68000"/>
              <a:buFont typeface="Wingdings" panose="05000000000000000000" pitchFamily="2" charset="2"/>
              <a:buChar char="u"/>
              <a:defRPr/>
            </a:pPr>
            <a:r>
              <a:rPr kumimoji="0" lang="zh-CN" sz="2400" kern="1200" cap="none" spc="0" normalizeH="0" baseline="0" noProof="0" dirty="0" smtClean="0">
                <a:latin typeface="+mn-lt"/>
                <a:ea typeface="宋体" panose="02010600030101010101" pitchFamily="2" charset="-122"/>
                <a:cs typeface="+mn-cs"/>
              </a:rPr>
              <a:t>假设</a:t>
            </a:r>
            <a:r>
              <a:rPr kumimoji="0" lang="en-US" altLang="zh-CN" sz="2400" kern="1200" cap="none" spc="0" normalizeH="0" baseline="0" noProof="0" dirty="0" smtClean="0">
                <a:latin typeface="+mn-lt"/>
                <a:ea typeface="宋体" panose="02010600030101010101" pitchFamily="2" charset="-122"/>
                <a:cs typeface="+mn-cs"/>
              </a:rPr>
              <a:t>A</a:t>
            </a:r>
            <a:r>
              <a:rPr kumimoji="0" lang="zh-CN" sz="2400" kern="1200" cap="none" spc="0" normalizeH="0" baseline="0" noProof="0" dirty="0" smtClean="0">
                <a:latin typeface="+mn-lt"/>
                <a:ea typeface="宋体" panose="02010600030101010101" pitchFamily="2" charset="-122"/>
                <a:cs typeface="+mn-cs"/>
              </a:rPr>
              <a:t>与</a:t>
            </a:r>
            <a:r>
              <a:rPr kumimoji="0" lang="en-US" altLang="zh-CN" sz="2400" kern="1200" cap="none" spc="0" normalizeH="0" baseline="0" noProof="0" dirty="0" smtClean="0">
                <a:latin typeface="+mn-lt"/>
                <a:ea typeface="宋体" panose="02010600030101010101" pitchFamily="2" charset="-122"/>
                <a:cs typeface="+mn-cs"/>
              </a:rPr>
              <a:t>B</a:t>
            </a:r>
            <a:r>
              <a:rPr kumimoji="0" lang="zh-CN" sz="2400" kern="1200" cap="none" spc="0" normalizeH="0" baseline="0" noProof="0" dirty="0" smtClean="0">
                <a:latin typeface="+mn-lt"/>
                <a:ea typeface="宋体" panose="02010600030101010101" pitchFamily="2" charset="-122"/>
                <a:cs typeface="+mn-cs"/>
              </a:rPr>
              <a:t>是</a:t>
            </a:r>
            <a:r>
              <a:rPr kumimoji="0" lang="zh-CN" sz="2400" kern="1200" cap="none" spc="0" normalizeH="0" baseline="0" noProof="0" dirty="0">
                <a:latin typeface="+mn-lt"/>
                <a:ea typeface="宋体" panose="02010600030101010101" pitchFamily="2" charset="-122"/>
                <a:cs typeface="+mn-cs"/>
              </a:rPr>
              <a:t>拿铁咖啡市场上唯一的两个买者</a:t>
            </a:r>
            <a:r>
              <a:rPr kumimoji="0" lang="zh-CN" altLang="en-US" sz="2400" kern="1200" cap="none" spc="0" normalizeH="0" baseline="0" noProof="0" dirty="0">
                <a:latin typeface="+mn-lt"/>
                <a:ea typeface="宋体" panose="02010600030101010101" pitchFamily="2" charset="-122"/>
                <a:cs typeface="+mn-cs"/>
              </a:rPr>
              <a:t>（</a:t>
            </a:r>
            <a:r>
              <a:rPr kumimoji="0" lang="zh-CN" altLang="zh-CN" sz="2400" b="1" i="1" kern="1200" cap="none" spc="0" normalizeH="0" baseline="0" noProof="0" dirty="0">
                <a:latin typeface="+mn-lt"/>
                <a:ea typeface="宋体" panose="02010600030101010101" pitchFamily="2" charset="-122"/>
                <a:cs typeface="+mn-cs"/>
              </a:rPr>
              <a:t>Q</a:t>
            </a:r>
            <a:r>
              <a:rPr kumimoji="0" lang="zh-CN" altLang="zh-CN" sz="2400" b="1" i="1" kern="1200" cap="none" spc="0" normalizeH="0" baseline="30000" noProof="0" dirty="0">
                <a:latin typeface="+mn-lt"/>
                <a:ea typeface="宋体" panose="02010600030101010101" pitchFamily="2" charset="-122"/>
                <a:cs typeface="+mn-cs"/>
              </a:rPr>
              <a:t>d</a:t>
            </a:r>
            <a:r>
              <a:rPr kumimoji="0" lang="zh-CN" altLang="zh-CN" sz="2400" kern="1200" cap="none" spc="0" normalizeH="0" baseline="0" noProof="0" dirty="0">
                <a:latin typeface="+mn-lt"/>
                <a:ea typeface="宋体" panose="02010600030101010101" pitchFamily="2" charset="-122"/>
                <a:cs typeface="+mn-cs"/>
              </a:rPr>
              <a:t> = </a:t>
            </a:r>
            <a:r>
              <a:rPr kumimoji="0" lang="zh-CN" sz="2400" kern="1200" cap="none" spc="0" normalizeH="0" baseline="0" noProof="0" dirty="0">
                <a:latin typeface="+mn-lt"/>
                <a:ea typeface="宋体" panose="02010600030101010101" pitchFamily="2" charset="-122"/>
                <a:cs typeface="+mn-cs"/>
              </a:rPr>
              <a:t>需求量）</a:t>
            </a:r>
            <a:endParaRPr kumimoji="0" lang="zh-CN" sz="2400" kern="1200" cap="none" spc="0" normalizeH="0" baseline="0" noProof="0" dirty="0">
              <a:latin typeface="+mn-lt"/>
              <a:ea typeface="宋体" panose="02010600030101010101" pitchFamily="2" charset="-122"/>
              <a:cs typeface="+mn-cs"/>
            </a:endParaRPr>
          </a:p>
        </p:txBody>
      </p:sp>
      <p:grpSp>
        <p:nvGrpSpPr>
          <p:cNvPr id="7" name="Group 7"/>
          <p:cNvGrpSpPr/>
          <p:nvPr/>
        </p:nvGrpSpPr>
        <p:grpSpPr>
          <a:xfrm>
            <a:off x="2116138" y="2389188"/>
            <a:ext cx="1873250" cy="3816350"/>
            <a:chOff x="0" y="0"/>
            <a:chExt cx="1180" cy="2404"/>
          </a:xfrm>
        </p:grpSpPr>
        <p:sp>
          <p:nvSpPr>
            <p:cNvPr id="29766" name="Rectangle 8"/>
            <p:cNvSpPr/>
            <p:nvPr/>
          </p:nvSpPr>
          <p:spPr>
            <a:xfrm>
              <a:off x="0" y="2105"/>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29767" name="Rectangle 9"/>
            <p:cNvSpPr/>
            <p:nvPr/>
          </p:nvSpPr>
          <p:spPr>
            <a:xfrm>
              <a:off x="0" y="1806"/>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29768" name="Rectangle 10"/>
            <p:cNvSpPr/>
            <p:nvPr/>
          </p:nvSpPr>
          <p:spPr>
            <a:xfrm>
              <a:off x="0" y="1507"/>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a:t>
              </a:r>
              <a:endParaRPr lang="en-US" altLang="zh-CN" sz="2400" dirty="0">
                <a:latin typeface="Arial" panose="020B0604020202020204" pitchFamily="34" charset="0"/>
              </a:endParaRPr>
            </a:p>
          </p:txBody>
        </p:sp>
        <p:sp>
          <p:nvSpPr>
            <p:cNvPr id="29769" name="Rectangle 11"/>
            <p:cNvSpPr/>
            <p:nvPr/>
          </p:nvSpPr>
          <p:spPr>
            <a:xfrm>
              <a:off x="0" y="1208"/>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a:t>
              </a:r>
              <a:endParaRPr lang="en-US" altLang="zh-CN" sz="2400" dirty="0">
                <a:latin typeface="Arial" panose="020B0604020202020204" pitchFamily="34" charset="0"/>
              </a:endParaRPr>
            </a:p>
          </p:txBody>
        </p:sp>
        <p:sp>
          <p:nvSpPr>
            <p:cNvPr id="29770" name="Rectangle 12"/>
            <p:cNvSpPr/>
            <p:nvPr/>
          </p:nvSpPr>
          <p:spPr>
            <a:xfrm>
              <a:off x="0" y="909"/>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a:t>
              </a:r>
              <a:endParaRPr lang="en-US" altLang="zh-CN" sz="2400" dirty="0">
                <a:latin typeface="Arial" panose="020B0604020202020204" pitchFamily="34" charset="0"/>
              </a:endParaRPr>
            </a:p>
          </p:txBody>
        </p:sp>
        <p:sp>
          <p:nvSpPr>
            <p:cNvPr id="29771" name="Rectangle 13"/>
            <p:cNvSpPr/>
            <p:nvPr/>
          </p:nvSpPr>
          <p:spPr>
            <a:xfrm>
              <a:off x="0" y="610"/>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14</a:t>
              </a:r>
              <a:endParaRPr lang="en-US" altLang="zh-CN" sz="2400" dirty="0">
                <a:latin typeface="Arial" panose="020B0604020202020204" pitchFamily="34" charset="0"/>
              </a:endParaRPr>
            </a:p>
          </p:txBody>
        </p:sp>
        <p:sp>
          <p:nvSpPr>
            <p:cNvPr id="29772" name="Rectangle 14"/>
            <p:cNvSpPr/>
            <p:nvPr/>
          </p:nvSpPr>
          <p:spPr>
            <a:xfrm>
              <a:off x="0" y="311"/>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16</a:t>
              </a:r>
              <a:endParaRPr lang="en-US" altLang="zh-CN" sz="2400" dirty="0">
                <a:latin typeface="Arial" panose="020B0604020202020204" pitchFamily="34" charset="0"/>
              </a:endParaRPr>
            </a:p>
          </p:txBody>
        </p:sp>
        <p:sp>
          <p:nvSpPr>
            <p:cNvPr id="29773" name="Rectangle 15"/>
            <p:cNvSpPr/>
            <p:nvPr/>
          </p:nvSpPr>
          <p:spPr>
            <a:xfrm>
              <a:off x="0" y="0"/>
              <a:ext cx="1180" cy="311"/>
            </a:xfrm>
            <a:prstGeom prst="rect">
              <a:avLst/>
            </a:prstGeom>
            <a:noFill/>
            <a:ln w="9525">
              <a:noFill/>
            </a:ln>
          </p:spPr>
          <p:txBody>
            <a:bodyPr anchor="ctr" anchorCtr="1"/>
            <a:p>
              <a:pPr algn="ctr" eaLnBrk="0" hangingPunct="0">
                <a:lnSpc>
                  <a:spcPct val="105000"/>
                </a:lnSpc>
                <a:spcBef>
                  <a:spcPct val="45000"/>
                </a:spcBef>
                <a:buClr>
                  <a:srgbClr val="00B85C"/>
                </a:buClr>
                <a:buSzPct val="120000"/>
                <a:buFont typeface="Wingdings" panose="05000000000000000000" pitchFamily="2" charset="2"/>
              </a:pPr>
              <a:r>
                <a:rPr lang="en-US" altLang="zh-CN" sz="2000" dirty="0">
                  <a:latin typeface="Arial" panose="020B0604020202020204" pitchFamily="34" charset="0"/>
                </a:rPr>
                <a:t>A</a:t>
              </a:r>
              <a:r>
                <a:rPr lang="zh-CN" altLang="x-none" sz="2000" dirty="0">
                  <a:latin typeface="Arial" panose="020B0604020202020204" pitchFamily="34" charset="0"/>
                </a:rPr>
                <a:t>的需求量</a:t>
              </a:r>
              <a:endParaRPr lang="zh-CN" altLang="x-none" sz="2000" dirty="0">
                <a:latin typeface="Arial" panose="020B0604020202020204" pitchFamily="34" charset="0"/>
              </a:endParaRPr>
            </a:p>
          </p:txBody>
        </p:sp>
      </p:grpSp>
      <p:grpSp>
        <p:nvGrpSpPr>
          <p:cNvPr id="8" name="Group 16"/>
          <p:cNvGrpSpPr/>
          <p:nvPr/>
        </p:nvGrpSpPr>
        <p:grpSpPr>
          <a:xfrm>
            <a:off x="4256088" y="2389188"/>
            <a:ext cx="2174875" cy="3816350"/>
            <a:chOff x="0" y="0"/>
            <a:chExt cx="1370" cy="2404"/>
          </a:xfrm>
        </p:grpSpPr>
        <p:sp>
          <p:nvSpPr>
            <p:cNvPr id="29758" name="Rectangle 17"/>
            <p:cNvSpPr/>
            <p:nvPr/>
          </p:nvSpPr>
          <p:spPr>
            <a:xfrm>
              <a:off x="0" y="2105"/>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29759" name="Rectangle 18"/>
            <p:cNvSpPr/>
            <p:nvPr/>
          </p:nvSpPr>
          <p:spPr>
            <a:xfrm>
              <a:off x="0" y="1806"/>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29760" name="Rectangle 19"/>
            <p:cNvSpPr/>
            <p:nvPr/>
          </p:nvSpPr>
          <p:spPr>
            <a:xfrm>
              <a:off x="0" y="1507"/>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29761" name="Rectangle 20"/>
            <p:cNvSpPr/>
            <p:nvPr/>
          </p:nvSpPr>
          <p:spPr>
            <a:xfrm>
              <a:off x="0" y="1208"/>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29762" name="Rectangle 21"/>
            <p:cNvSpPr/>
            <p:nvPr/>
          </p:nvSpPr>
          <p:spPr>
            <a:xfrm>
              <a:off x="0" y="909"/>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29763" name="Rectangle 22"/>
            <p:cNvSpPr/>
            <p:nvPr/>
          </p:nvSpPr>
          <p:spPr>
            <a:xfrm>
              <a:off x="0" y="610"/>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a:t>
              </a:r>
              <a:endParaRPr lang="en-US" altLang="zh-CN" sz="2400" dirty="0">
                <a:latin typeface="Arial" panose="020B0604020202020204" pitchFamily="34" charset="0"/>
              </a:endParaRPr>
            </a:p>
          </p:txBody>
        </p:sp>
        <p:sp>
          <p:nvSpPr>
            <p:cNvPr id="29764" name="Rectangle 23"/>
            <p:cNvSpPr/>
            <p:nvPr/>
          </p:nvSpPr>
          <p:spPr>
            <a:xfrm>
              <a:off x="0" y="311"/>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a:t>
              </a:r>
              <a:endParaRPr lang="en-US" altLang="zh-CN" sz="2400" dirty="0">
                <a:latin typeface="Arial" panose="020B0604020202020204" pitchFamily="34" charset="0"/>
              </a:endParaRPr>
            </a:p>
          </p:txBody>
        </p:sp>
        <p:sp>
          <p:nvSpPr>
            <p:cNvPr id="29765" name="Rectangle 24"/>
            <p:cNvSpPr/>
            <p:nvPr/>
          </p:nvSpPr>
          <p:spPr>
            <a:xfrm>
              <a:off x="0" y="0"/>
              <a:ext cx="1370" cy="311"/>
            </a:xfrm>
            <a:prstGeom prst="rect">
              <a:avLst/>
            </a:prstGeom>
            <a:noFill/>
            <a:ln w="9525">
              <a:noFill/>
            </a:ln>
          </p:spPr>
          <p:txBody>
            <a:bodyPr anchor="ctr" anchorCtr="1"/>
            <a:p>
              <a:pPr algn="ctr" eaLnBrk="0" hangingPunct="0">
                <a:lnSpc>
                  <a:spcPct val="105000"/>
                </a:lnSpc>
                <a:spcBef>
                  <a:spcPct val="45000"/>
                </a:spcBef>
                <a:buClr>
                  <a:srgbClr val="00B85C"/>
                </a:buClr>
                <a:buSzPct val="120000"/>
                <a:buFont typeface="Wingdings" panose="05000000000000000000" pitchFamily="2" charset="2"/>
              </a:pPr>
              <a:r>
                <a:rPr lang="en-US" altLang="zh-CN" sz="2000" dirty="0">
                  <a:latin typeface="Arial" panose="020B0604020202020204" pitchFamily="34" charset="0"/>
                </a:rPr>
                <a:t>B</a:t>
              </a:r>
              <a:r>
                <a:rPr lang="zh-CN" altLang="x-none" sz="2000" dirty="0">
                  <a:latin typeface="Arial" panose="020B0604020202020204" pitchFamily="34" charset="0"/>
                </a:rPr>
                <a:t>的需求量</a:t>
              </a:r>
              <a:endParaRPr lang="zh-CN" altLang="x-none" sz="2000" dirty="0">
                <a:latin typeface="Arial" panose="020B0604020202020204" pitchFamily="34" charset="0"/>
              </a:endParaRPr>
            </a:p>
          </p:txBody>
        </p:sp>
      </p:grpSp>
      <p:grpSp>
        <p:nvGrpSpPr>
          <p:cNvPr id="9" name="Group 25"/>
          <p:cNvGrpSpPr/>
          <p:nvPr/>
        </p:nvGrpSpPr>
        <p:grpSpPr>
          <a:xfrm>
            <a:off x="3989388" y="4306888"/>
            <a:ext cx="4217987" cy="1898650"/>
            <a:chOff x="0" y="0"/>
            <a:chExt cx="2657" cy="1196"/>
          </a:xfrm>
        </p:grpSpPr>
        <p:sp>
          <p:nvSpPr>
            <p:cNvPr id="29746" name="Rectangle 26"/>
            <p:cNvSpPr/>
            <p:nvPr/>
          </p:nvSpPr>
          <p:spPr>
            <a:xfrm>
              <a:off x="0" y="897"/>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7" name="Rectangle 27"/>
            <p:cNvSpPr/>
            <p:nvPr/>
          </p:nvSpPr>
          <p:spPr>
            <a:xfrm>
              <a:off x="0" y="598"/>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8" name="Rectangle 28"/>
            <p:cNvSpPr/>
            <p:nvPr/>
          </p:nvSpPr>
          <p:spPr>
            <a:xfrm>
              <a:off x="0" y="299"/>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9" name="Rectangle 29"/>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50" name="Rectangle 30"/>
            <p:cNvSpPr/>
            <p:nvPr/>
          </p:nvSpPr>
          <p:spPr>
            <a:xfrm>
              <a:off x="1175" y="897"/>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51" name="Rectangle 31"/>
            <p:cNvSpPr/>
            <p:nvPr/>
          </p:nvSpPr>
          <p:spPr>
            <a:xfrm>
              <a:off x="1175" y="598"/>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52" name="Rectangle 32"/>
            <p:cNvSpPr/>
            <p:nvPr/>
          </p:nvSpPr>
          <p:spPr>
            <a:xfrm>
              <a:off x="1175" y="299"/>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53" name="Rectangle 33"/>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54" name="Rectangle 34"/>
            <p:cNvSpPr/>
            <p:nvPr/>
          </p:nvSpPr>
          <p:spPr>
            <a:xfrm>
              <a:off x="1460" y="897"/>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6</a:t>
              </a:r>
              <a:endParaRPr lang="en-US" altLang="zh-CN" sz="2400" dirty="0">
                <a:solidFill>
                  <a:srgbClr val="FF0000"/>
                </a:solidFill>
                <a:latin typeface="Arial" panose="020B0604020202020204" pitchFamily="34" charset="0"/>
              </a:endParaRPr>
            </a:p>
          </p:txBody>
        </p:sp>
        <p:sp>
          <p:nvSpPr>
            <p:cNvPr id="29755" name="Rectangle 35"/>
            <p:cNvSpPr/>
            <p:nvPr/>
          </p:nvSpPr>
          <p:spPr>
            <a:xfrm>
              <a:off x="1460" y="598"/>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9</a:t>
              </a:r>
              <a:endParaRPr lang="en-US" altLang="zh-CN" sz="2400" dirty="0">
                <a:solidFill>
                  <a:srgbClr val="FF0000"/>
                </a:solidFill>
                <a:latin typeface="Arial" panose="020B0604020202020204" pitchFamily="34" charset="0"/>
              </a:endParaRPr>
            </a:p>
          </p:txBody>
        </p:sp>
        <p:sp>
          <p:nvSpPr>
            <p:cNvPr id="29756" name="Rectangle 36"/>
            <p:cNvSpPr/>
            <p:nvPr/>
          </p:nvSpPr>
          <p:spPr>
            <a:xfrm>
              <a:off x="1460" y="299"/>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12</a:t>
              </a:r>
              <a:endParaRPr lang="en-US" altLang="zh-CN" sz="2400" dirty="0">
                <a:solidFill>
                  <a:srgbClr val="FF0000"/>
                </a:solidFill>
                <a:latin typeface="Arial" panose="020B0604020202020204" pitchFamily="34" charset="0"/>
              </a:endParaRPr>
            </a:p>
          </p:txBody>
        </p:sp>
        <p:sp>
          <p:nvSpPr>
            <p:cNvPr id="29757" name="Rectangle 37"/>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15</a:t>
              </a:r>
              <a:endParaRPr lang="en-US" altLang="zh-CN" sz="2400" dirty="0">
                <a:solidFill>
                  <a:srgbClr val="FF0000"/>
                </a:solidFill>
                <a:latin typeface="Arial" panose="020B0604020202020204" pitchFamily="34" charset="0"/>
              </a:endParaRPr>
            </a:p>
          </p:txBody>
        </p:sp>
      </p:grpSp>
      <p:grpSp>
        <p:nvGrpSpPr>
          <p:cNvPr id="10" name="Group 38"/>
          <p:cNvGrpSpPr/>
          <p:nvPr/>
        </p:nvGrpSpPr>
        <p:grpSpPr>
          <a:xfrm>
            <a:off x="3989388" y="3832225"/>
            <a:ext cx="4217987" cy="474663"/>
            <a:chOff x="0" y="0"/>
            <a:chExt cx="2657" cy="299"/>
          </a:xfrm>
        </p:grpSpPr>
        <p:sp>
          <p:nvSpPr>
            <p:cNvPr id="29743" name="Rectangle 39"/>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4" name="Rectangle 40"/>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5" name="Rectangle 41"/>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18</a:t>
              </a:r>
              <a:endParaRPr lang="en-US" altLang="zh-CN" sz="2400" dirty="0">
                <a:solidFill>
                  <a:srgbClr val="FF0000"/>
                </a:solidFill>
                <a:latin typeface="Arial" panose="020B0604020202020204" pitchFamily="34" charset="0"/>
              </a:endParaRPr>
            </a:p>
          </p:txBody>
        </p:sp>
      </p:grpSp>
      <p:grpSp>
        <p:nvGrpSpPr>
          <p:cNvPr id="11" name="Group 42"/>
          <p:cNvGrpSpPr/>
          <p:nvPr/>
        </p:nvGrpSpPr>
        <p:grpSpPr>
          <a:xfrm>
            <a:off x="3989388" y="3357563"/>
            <a:ext cx="4217987" cy="474662"/>
            <a:chOff x="0" y="0"/>
            <a:chExt cx="2657" cy="299"/>
          </a:xfrm>
        </p:grpSpPr>
        <p:sp>
          <p:nvSpPr>
            <p:cNvPr id="29740" name="Rectangle 43"/>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1" name="Rectangle 44"/>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42" name="Rectangle 45"/>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21</a:t>
              </a:r>
              <a:endParaRPr lang="en-US" altLang="zh-CN" sz="2400" dirty="0">
                <a:solidFill>
                  <a:srgbClr val="FF0000"/>
                </a:solidFill>
                <a:latin typeface="Arial" panose="020B0604020202020204" pitchFamily="34" charset="0"/>
              </a:endParaRPr>
            </a:p>
          </p:txBody>
        </p:sp>
      </p:grpSp>
      <p:grpSp>
        <p:nvGrpSpPr>
          <p:cNvPr id="12" name="Group 46"/>
          <p:cNvGrpSpPr/>
          <p:nvPr/>
        </p:nvGrpSpPr>
        <p:grpSpPr>
          <a:xfrm>
            <a:off x="3989388" y="2882900"/>
            <a:ext cx="4217987" cy="474663"/>
            <a:chOff x="0" y="0"/>
            <a:chExt cx="2657" cy="299"/>
          </a:xfrm>
        </p:grpSpPr>
        <p:sp>
          <p:nvSpPr>
            <p:cNvPr id="29737" name="Rectangle 47"/>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38" name="Rectangle 48"/>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29739" name="Rectangle 49"/>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24</a:t>
              </a:r>
              <a:endParaRPr lang="en-US" altLang="zh-CN" sz="2400" dirty="0">
                <a:solidFill>
                  <a:srgbClr val="FF0000"/>
                </a:solidFill>
                <a:latin typeface="Arial" panose="020B0604020202020204" pitchFamily="34" charset="0"/>
              </a:endParaRPr>
            </a:p>
          </p:txBody>
        </p:sp>
      </p:grpSp>
      <p:sp>
        <p:nvSpPr>
          <p:cNvPr id="50" name="Rectangle 50"/>
          <p:cNvSpPr/>
          <p:nvPr/>
        </p:nvSpPr>
        <p:spPr>
          <a:xfrm>
            <a:off x="6307138" y="2389188"/>
            <a:ext cx="1900237" cy="493712"/>
          </a:xfrm>
          <a:prstGeom prst="rect">
            <a:avLst/>
          </a:prstGeom>
          <a:noFill/>
          <a:ln w="9525">
            <a:noFill/>
          </a:ln>
        </p:spPr>
        <p:txBody>
          <a:bodyPr anchor="ctr" anchorCtr="1"/>
          <a:p>
            <a:pPr algn="ctr" eaLnBrk="0" hangingPunct="0">
              <a:lnSpc>
                <a:spcPct val="105000"/>
              </a:lnSpc>
              <a:spcBef>
                <a:spcPct val="45000"/>
              </a:spcBef>
              <a:buClr>
                <a:srgbClr val="00B85C"/>
              </a:buClr>
              <a:buSzPct val="120000"/>
              <a:buFont typeface="Wingdings" panose="05000000000000000000" pitchFamily="2" charset="2"/>
            </a:pPr>
            <a:r>
              <a:rPr lang="zh-CN" altLang="x-none" sz="2400" dirty="0">
                <a:solidFill>
                  <a:srgbClr val="FF0000"/>
                </a:solidFill>
                <a:latin typeface="Arial" panose="020B0604020202020204" pitchFamily="34" charset="0"/>
              </a:rPr>
              <a:t>市场需求量</a:t>
            </a:r>
            <a:endParaRPr lang="zh-CN" altLang="x-none" sz="2400" dirty="0">
              <a:solidFill>
                <a:srgbClr val="FF0000"/>
              </a:solidFill>
              <a:latin typeface="Arial" panose="020B0604020202020204" pitchFamily="34" charset="0"/>
            </a:endParaRPr>
          </a:p>
        </p:txBody>
      </p:sp>
      <p:grpSp>
        <p:nvGrpSpPr>
          <p:cNvPr id="13" name="Group 51"/>
          <p:cNvGrpSpPr/>
          <p:nvPr/>
        </p:nvGrpSpPr>
        <p:grpSpPr bwMode="auto">
          <a:xfrm>
            <a:off x="923925" y="2389648"/>
            <a:ext cx="1192213" cy="3816350"/>
            <a:chOff x="0" y="0"/>
            <a:chExt cx="751" cy="2404"/>
          </a:xfrm>
          <a:noFill/>
        </p:grpSpPr>
        <p:sp>
          <p:nvSpPr>
            <p:cNvPr id="52" name="Rectangle 52"/>
            <p:cNvSpPr>
              <a:spLocks noChangeArrowheads="1"/>
            </p:cNvSpPr>
            <p:nvPr/>
          </p:nvSpPr>
          <p:spPr bwMode="auto">
            <a:xfrm>
              <a:off x="0" y="311"/>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$0.00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Rectangle 53"/>
            <p:cNvSpPr>
              <a:spLocks noChangeArrowheads="1"/>
            </p:cNvSpPr>
            <p:nvPr/>
          </p:nvSpPr>
          <p:spPr bwMode="auto">
            <a:xfrm>
              <a:off x="0" y="2105"/>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6.00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Rectangle 54"/>
            <p:cNvSpPr>
              <a:spLocks noChangeArrowheads="1"/>
            </p:cNvSpPr>
            <p:nvPr/>
          </p:nvSpPr>
          <p:spPr bwMode="auto">
            <a:xfrm>
              <a:off x="0" y="1806"/>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5.00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Rectangle 55"/>
            <p:cNvSpPr>
              <a:spLocks noChangeArrowheads="1"/>
            </p:cNvSpPr>
            <p:nvPr/>
          </p:nvSpPr>
          <p:spPr bwMode="auto">
            <a:xfrm>
              <a:off x="0" y="1507"/>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Rectangle 56"/>
            <p:cNvSpPr>
              <a:spLocks noChangeArrowheads="1"/>
            </p:cNvSpPr>
            <p:nvPr/>
          </p:nvSpPr>
          <p:spPr bwMode="auto">
            <a:xfrm>
              <a:off x="0" y="1208"/>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Rectangle 57"/>
            <p:cNvSpPr>
              <a:spLocks noChangeArrowheads="1"/>
            </p:cNvSpPr>
            <p:nvPr/>
          </p:nvSpPr>
          <p:spPr bwMode="auto">
            <a:xfrm>
              <a:off x="0" y="909"/>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Rectangle 58"/>
            <p:cNvSpPr>
              <a:spLocks noChangeArrowheads="1"/>
            </p:cNvSpPr>
            <p:nvPr/>
          </p:nvSpPr>
          <p:spPr bwMode="auto">
            <a:xfrm>
              <a:off x="0" y="610"/>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Rectangle 59"/>
            <p:cNvSpPr>
              <a:spLocks noChangeArrowheads="1"/>
            </p:cNvSpPr>
            <p:nvPr/>
          </p:nvSpPr>
          <p:spPr bwMode="auto">
            <a:xfrm>
              <a:off x="0" y="0"/>
              <a:ext cx="751" cy="311"/>
            </a:xfrm>
            <a:prstGeom prst="rect">
              <a:avLst/>
            </a:prstGeom>
            <a:grpFill/>
            <a:ln w="9525">
              <a:noFill/>
              <a:miter lim="800000"/>
            </a:ln>
          </p:spPr>
          <p:txBody>
            <a:bodyPr anchor="ctr" anchorCtr="1"/>
            <a:lstStyle/>
            <a:p>
              <a:pPr marL="0" marR="0" lvl="0" indent="0" algn="ct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价格 </a:t>
              </a:r>
              <a:endParaRPr kumimoji="0" 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9709" name="Line 60"/>
          <p:cNvSpPr/>
          <p:nvPr/>
        </p:nvSpPr>
        <p:spPr>
          <a:xfrm>
            <a:off x="923925" y="2389188"/>
            <a:ext cx="1192213" cy="0"/>
          </a:xfrm>
          <a:prstGeom prst="line">
            <a:avLst/>
          </a:prstGeom>
          <a:ln w="9525">
            <a:noFill/>
          </a:ln>
        </p:spPr>
      </p:sp>
      <p:sp>
        <p:nvSpPr>
          <p:cNvPr id="29710" name="Line 61"/>
          <p:cNvSpPr/>
          <p:nvPr/>
        </p:nvSpPr>
        <p:spPr>
          <a:xfrm>
            <a:off x="923925" y="6205538"/>
            <a:ext cx="1192213" cy="0"/>
          </a:xfrm>
          <a:prstGeom prst="line">
            <a:avLst/>
          </a:prstGeom>
          <a:ln w="9525">
            <a:noFill/>
          </a:ln>
        </p:spPr>
      </p:sp>
      <p:sp>
        <p:nvSpPr>
          <p:cNvPr id="29711" name="Line 62"/>
          <p:cNvSpPr/>
          <p:nvPr/>
        </p:nvSpPr>
        <p:spPr>
          <a:xfrm>
            <a:off x="923925" y="2389188"/>
            <a:ext cx="0" cy="493712"/>
          </a:xfrm>
          <a:prstGeom prst="line">
            <a:avLst/>
          </a:prstGeom>
          <a:ln w="9525">
            <a:noFill/>
          </a:ln>
        </p:spPr>
      </p:sp>
      <p:sp>
        <p:nvSpPr>
          <p:cNvPr id="29712" name="Line 63"/>
          <p:cNvSpPr/>
          <p:nvPr/>
        </p:nvSpPr>
        <p:spPr>
          <a:xfrm>
            <a:off x="8207375" y="2389188"/>
            <a:ext cx="0" cy="493712"/>
          </a:xfrm>
          <a:prstGeom prst="line">
            <a:avLst/>
          </a:prstGeom>
          <a:ln w="9525">
            <a:noFill/>
          </a:ln>
        </p:spPr>
      </p:sp>
      <p:sp>
        <p:nvSpPr>
          <p:cNvPr id="29713" name="Line 64"/>
          <p:cNvSpPr/>
          <p:nvPr/>
        </p:nvSpPr>
        <p:spPr>
          <a:xfrm>
            <a:off x="2116138" y="2389188"/>
            <a:ext cx="1873250" cy="0"/>
          </a:xfrm>
          <a:prstGeom prst="line">
            <a:avLst/>
          </a:prstGeom>
          <a:ln w="9525">
            <a:noFill/>
          </a:ln>
        </p:spPr>
      </p:sp>
      <p:sp>
        <p:nvSpPr>
          <p:cNvPr id="29714" name="Line 65"/>
          <p:cNvSpPr/>
          <p:nvPr/>
        </p:nvSpPr>
        <p:spPr>
          <a:xfrm>
            <a:off x="923925" y="2882900"/>
            <a:ext cx="0" cy="474663"/>
          </a:xfrm>
          <a:prstGeom prst="line">
            <a:avLst/>
          </a:prstGeom>
          <a:ln w="9525">
            <a:noFill/>
          </a:ln>
        </p:spPr>
      </p:sp>
      <p:sp>
        <p:nvSpPr>
          <p:cNvPr id="29715" name="Line 66"/>
          <p:cNvSpPr/>
          <p:nvPr/>
        </p:nvSpPr>
        <p:spPr>
          <a:xfrm>
            <a:off x="8207375" y="2882900"/>
            <a:ext cx="0" cy="474663"/>
          </a:xfrm>
          <a:prstGeom prst="line">
            <a:avLst/>
          </a:prstGeom>
          <a:ln w="9525">
            <a:noFill/>
          </a:ln>
        </p:spPr>
      </p:sp>
      <p:sp>
        <p:nvSpPr>
          <p:cNvPr id="29716" name="Line 67"/>
          <p:cNvSpPr/>
          <p:nvPr/>
        </p:nvSpPr>
        <p:spPr>
          <a:xfrm>
            <a:off x="923925" y="3357563"/>
            <a:ext cx="0" cy="474662"/>
          </a:xfrm>
          <a:prstGeom prst="line">
            <a:avLst/>
          </a:prstGeom>
          <a:ln w="9525">
            <a:noFill/>
          </a:ln>
        </p:spPr>
      </p:sp>
      <p:sp>
        <p:nvSpPr>
          <p:cNvPr id="29717" name="Line 68"/>
          <p:cNvSpPr/>
          <p:nvPr/>
        </p:nvSpPr>
        <p:spPr>
          <a:xfrm>
            <a:off x="8207375" y="3357563"/>
            <a:ext cx="0" cy="474662"/>
          </a:xfrm>
          <a:prstGeom prst="line">
            <a:avLst/>
          </a:prstGeom>
          <a:ln w="9525">
            <a:noFill/>
          </a:ln>
        </p:spPr>
      </p:sp>
      <p:sp>
        <p:nvSpPr>
          <p:cNvPr id="29718" name="Line 69"/>
          <p:cNvSpPr/>
          <p:nvPr/>
        </p:nvSpPr>
        <p:spPr>
          <a:xfrm>
            <a:off x="923925" y="3832225"/>
            <a:ext cx="0" cy="474663"/>
          </a:xfrm>
          <a:prstGeom prst="line">
            <a:avLst/>
          </a:prstGeom>
          <a:ln w="9525">
            <a:noFill/>
          </a:ln>
        </p:spPr>
      </p:sp>
      <p:sp>
        <p:nvSpPr>
          <p:cNvPr id="29719" name="Line 70"/>
          <p:cNvSpPr/>
          <p:nvPr/>
        </p:nvSpPr>
        <p:spPr>
          <a:xfrm>
            <a:off x="8207375" y="3832225"/>
            <a:ext cx="0" cy="474663"/>
          </a:xfrm>
          <a:prstGeom prst="line">
            <a:avLst/>
          </a:prstGeom>
          <a:ln w="9525">
            <a:noFill/>
          </a:ln>
        </p:spPr>
      </p:sp>
      <p:sp>
        <p:nvSpPr>
          <p:cNvPr id="29720" name="Line 71"/>
          <p:cNvSpPr/>
          <p:nvPr/>
        </p:nvSpPr>
        <p:spPr>
          <a:xfrm>
            <a:off x="923925" y="4306888"/>
            <a:ext cx="0" cy="474662"/>
          </a:xfrm>
          <a:prstGeom prst="line">
            <a:avLst/>
          </a:prstGeom>
          <a:ln w="9525">
            <a:noFill/>
          </a:ln>
        </p:spPr>
      </p:sp>
      <p:sp>
        <p:nvSpPr>
          <p:cNvPr id="29721" name="Line 72"/>
          <p:cNvSpPr/>
          <p:nvPr/>
        </p:nvSpPr>
        <p:spPr>
          <a:xfrm>
            <a:off x="8207375" y="4306888"/>
            <a:ext cx="0" cy="474662"/>
          </a:xfrm>
          <a:prstGeom prst="line">
            <a:avLst/>
          </a:prstGeom>
          <a:ln w="9525">
            <a:noFill/>
          </a:ln>
        </p:spPr>
      </p:sp>
      <p:sp>
        <p:nvSpPr>
          <p:cNvPr id="29722" name="Line 73"/>
          <p:cNvSpPr/>
          <p:nvPr/>
        </p:nvSpPr>
        <p:spPr>
          <a:xfrm>
            <a:off x="923925" y="4781550"/>
            <a:ext cx="0" cy="474663"/>
          </a:xfrm>
          <a:prstGeom prst="line">
            <a:avLst/>
          </a:prstGeom>
          <a:ln w="9525">
            <a:noFill/>
          </a:ln>
        </p:spPr>
      </p:sp>
      <p:sp>
        <p:nvSpPr>
          <p:cNvPr id="29723" name="Line 74"/>
          <p:cNvSpPr/>
          <p:nvPr/>
        </p:nvSpPr>
        <p:spPr>
          <a:xfrm>
            <a:off x="8207375" y="4781550"/>
            <a:ext cx="0" cy="474663"/>
          </a:xfrm>
          <a:prstGeom prst="line">
            <a:avLst/>
          </a:prstGeom>
          <a:ln w="9525">
            <a:noFill/>
          </a:ln>
        </p:spPr>
      </p:sp>
      <p:sp>
        <p:nvSpPr>
          <p:cNvPr id="29724" name="Line 75"/>
          <p:cNvSpPr/>
          <p:nvPr/>
        </p:nvSpPr>
        <p:spPr>
          <a:xfrm>
            <a:off x="923925" y="5256213"/>
            <a:ext cx="0" cy="474662"/>
          </a:xfrm>
          <a:prstGeom prst="line">
            <a:avLst/>
          </a:prstGeom>
          <a:ln w="9525">
            <a:noFill/>
          </a:ln>
        </p:spPr>
      </p:sp>
      <p:sp>
        <p:nvSpPr>
          <p:cNvPr id="29725" name="Line 76"/>
          <p:cNvSpPr/>
          <p:nvPr/>
        </p:nvSpPr>
        <p:spPr>
          <a:xfrm>
            <a:off x="8207375" y="5256213"/>
            <a:ext cx="0" cy="474662"/>
          </a:xfrm>
          <a:prstGeom prst="line">
            <a:avLst/>
          </a:prstGeom>
          <a:ln w="9525">
            <a:noFill/>
          </a:ln>
        </p:spPr>
      </p:sp>
      <p:sp>
        <p:nvSpPr>
          <p:cNvPr id="29726" name="Line 77"/>
          <p:cNvSpPr/>
          <p:nvPr/>
        </p:nvSpPr>
        <p:spPr>
          <a:xfrm>
            <a:off x="923925" y="5730875"/>
            <a:ext cx="0" cy="474663"/>
          </a:xfrm>
          <a:prstGeom prst="line">
            <a:avLst/>
          </a:prstGeom>
          <a:ln w="9525">
            <a:noFill/>
          </a:ln>
        </p:spPr>
      </p:sp>
      <p:sp>
        <p:nvSpPr>
          <p:cNvPr id="29727" name="Line 78"/>
          <p:cNvSpPr/>
          <p:nvPr/>
        </p:nvSpPr>
        <p:spPr>
          <a:xfrm>
            <a:off x="8207375" y="5730875"/>
            <a:ext cx="0" cy="474663"/>
          </a:xfrm>
          <a:prstGeom prst="line">
            <a:avLst/>
          </a:prstGeom>
          <a:ln w="9525">
            <a:noFill/>
          </a:ln>
        </p:spPr>
      </p:sp>
      <p:sp>
        <p:nvSpPr>
          <p:cNvPr id="29728" name="Line 79"/>
          <p:cNvSpPr/>
          <p:nvPr/>
        </p:nvSpPr>
        <p:spPr>
          <a:xfrm>
            <a:off x="2116138" y="6205538"/>
            <a:ext cx="1873250" cy="0"/>
          </a:xfrm>
          <a:prstGeom prst="line">
            <a:avLst/>
          </a:prstGeom>
          <a:ln w="9525">
            <a:noFill/>
          </a:ln>
        </p:spPr>
      </p:sp>
      <p:sp>
        <p:nvSpPr>
          <p:cNvPr id="29729" name="Line 80"/>
          <p:cNvSpPr/>
          <p:nvPr/>
        </p:nvSpPr>
        <p:spPr>
          <a:xfrm>
            <a:off x="3989388" y="2389188"/>
            <a:ext cx="266700" cy="0"/>
          </a:xfrm>
          <a:prstGeom prst="line">
            <a:avLst/>
          </a:prstGeom>
          <a:ln w="9525">
            <a:noFill/>
          </a:ln>
        </p:spPr>
      </p:sp>
      <p:sp>
        <p:nvSpPr>
          <p:cNvPr id="29730" name="Line 81"/>
          <p:cNvSpPr/>
          <p:nvPr/>
        </p:nvSpPr>
        <p:spPr>
          <a:xfrm>
            <a:off x="4256088" y="2389188"/>
            <a:ext cx="1598612" cy="0"/>
          </a:xfrm>
          <a:prstGeom prst="line">
            <a:avLst/>
          </a:prstGeom>
          <a:ln w="9525">
            <a:noFill/>
          </a:ln>
        </p:spPr>
      </p:sp>
      <p:sp>
        <p:nvSpPr>
          <p:cNvPr id="29731" name="Line 82"/>
          <p:cNvSpPr/>
          <p:nvPr/>
        </p:nvSpPr>
        <p:spPr>
          <a:xfrm>
            <a:off x="5854700" y="2389188"/>
            <a:ext cx="452438" cy="0"/>
          </a:xfrm>
          <a:prstGeom prst="line">
            <a:avLst/>
          </a:prstGeom>
          <a:ln w="9525">
            <a:noFill/>
          </a:ln>
        </p:spPr>
      </p:sp>
      <p:sp>
        <p:nvSpPr>
          <p:cNvPr id="29732" name="Line 83"/>
          <p:cNvSpPr/>
          <p:nvPr/>
        </p:nvSpPr>
        <p:spPr>
          <a:xfrm>
            <a:off x="6307138" y="2389188"/>
            <a:ext cx="1900237" cy="0"/>
          </a:xfrm>
          <a:prstGeom prst="line">
            <a:avLst/>
          </a:prstGeom>
          <a:ln w="9525">
            <a:noFill/>
          </a:ln>
        </p:spPr>
      </p:sp>
      <p:sp>
        <p:nvSpPr>
          <p:cNvPr id="29733" name="Line 84"/>
          <p:cNvSpPr/>
          <p:nvPr/>
        </p:nvSpPr>
        <p:spPr>
          <a:xfrm>
            <a:off x="3989388" y="6205538"/>
            <a:ext cx="266700" cy="0"/>
          </a:xfrm>
          <a:prstGeom prst="line">
            <a:avLst/>
          </a:prstGeom>
          <a:ln w="9525">
            <a:noFill/>
          </a:ln>
        </p:spPr>
      </p:sp>
      <p:sp>
        <p:nvSpPr>
          <p:cNvPr id="29734" name="Line 85"/>
          <p:cNvSpPr/>
          <p:nvPr/>
        </p:nvSpPr>
        <p:spPr>
          <a:xfrm>
            <a:off x="4256088" y="6205538"/>
            <a:ext cx="1598612" cy="0"/>
          </a:xfrm>
          <a:prstGeom prst="line">
            <a:avLst/>
          </a:prstGeom>
          <a:ln w="9525">
            <a:noFill/>
          </a:ln>
        </p:spPr>
      </p:sp>
      <p:sp>
        <p:nvSpPr>
          <p:cNvPr id="29735" name="Line 86"/>
          <p:cNvSpPr/>
          <p:nvPr/>
        </p:nvSpPr>
        <p:spPr>
          <a:xfrm>
            <a:off x="5854700" y="6205538"/>
            <a:ext cx="452438" cy="0"/>
          </a:xfrm>
          <a:prstGeom prst="line">
            <a:avLst/>
          </a:prstGeom>
          <a:ln w="9525">
            <a:noFill/>
          </a:ln>
        </p:spPr>
      </p:sp>
      <p:sp>
        <p:nvSpPr>
          <p:cNvPr id="29736" name="Line 87"/>
          <p:cNvSpPr/>
          <p:nvPr/>
        </p:nvSpPr>
        <p:spPr>
          <a:xfrm>
            <a:off x="6307138" y="6205538"/>
            <a:ext cx="1900237" cy="0"/>
          </a:xfrm>
          <a:prstGeom prst="line">
            <a:avLst/>
          </a:prstGeom>
          <a:ln w="9525">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4" build="p"/>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2"/>
          <p:cNvSpPr txBox="1">
            <a:spLocks noChangeArrowheads="1"/>
          </p:cNvSpPr>
          <p:nvPr/>
        </p:nvSpPr>
        <p:spPr>
          <a:xfrm>
            <a:off x="1652588" y="398206"/>
            <a:ext cx="7491412" cy="677863"/>
          </a:xfrm>
          <a:prstGeom prst="rect">
            <a:avLst/>
          </a:prstGeom>
        </p:spPr>
        <p:txBody>
          <a:bodyPr anchor="ctr">
            <a:normAutofit/>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拿铁咖啡的市场需求曲线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aphicFrame>
        <p:nvGraphicFramePr>
          <p:cNvPr id="1026" name="Object 2"/>
          <p:cNvGraphicFramePr>
            <a:graphicFrameLocks noChangeAspect="1"/>
          </p:cNvGraphicFramePr>
          <p:nvPr/>
        </p:nvGraphicFramePr>
        <p:xfrm>
          <a:off x="253365" y="1134745"/>
          <a:ext cx="5619750" cy="5091113"/>
        </p:xfrm>
        <a:graphic>
          <a:graphicData uri="http://schemas.openxmlformats.org/presentationml/2006/ole">
            <mc:AlternateContent xmlns:mc="http://schemas.openxmlformats.org/markup-compatibility/2006">
              <mc:Choice xmlns:v="urn:schemas-microsoft-com:vml" Requires="v">
                <p:oleObj spid="_x0000_s3077" name="" r:id="rId1" imgW="4865370" imgH="4425315" progId="Excel.Chart.8">
                  <p:embed/>
                </p:oleObj>
              </mc:Choice>
              <mc:Fallback>
                <p:oleObj name="" r:id="rId1" imgW="4865370" imgH="4425315" progId="Excel.Chart.8">
                  <p:embed/>
                  <p:pic>
                    <p:nvPicPr>
                      <p:cNvPr id="0" name="图片 3076"/>
                      <p:cNvPicPr/>
                      <p:nvPr/>
                    </p:nvPicPr>
                    <p:blipFill>
                      <a:blip r:embed="rId2"/>
                      <a:stretch>
                        <a:fillRect/>
                      </a:stretch>
                    </p:blipFill>
                    <p:spPr>
                      <a:xfrm>
                        <a:off x="253365" y="1134745"/>
                        <a:ext cx="5619750" cy="5091113"/>
                      </a:xfrm>
                      <a:prstGeom prst="rect">
                        <a:avLst/>
                      </a:prstGeom>
                      <a:noFill/>
                      <a:ln w="38100">
                        <a:noFill/>
                        <a:miter/>
                      </a:ln>
                    </p:spPr>
                  </p:pic>
                </p:oleObj>
              </mc:Fallback>
            </mc:AlternateContent>
          </a:graphicData>
        </a:graphic>
      </p:graphicFrame>
      <p:sp>
        <p:nvSpPr>
          <p:cNvPr id="1028" name="Line 3"/>
          <p:cNvSpPr/>
          <p:nvPr/>
        </p:nvSpPr>
        <p:spPr>
          <a:xfrm>
            <a:off x="1960563" y="1585913"/>
            <a:ext cx="3052762" cy="3889375"/>
          </a:xfrm>
          <a:prstGeom prst="line">
            <a:avLst/>
          </a:prstGeom>
          <a:ln w="50800" cap="flat" cmpd="sng">
            <a:solidFill>
              <a:srgbClr val="0000FF"/>
            </a:solidFill>
            <a:prstDash val="solid"/>
            <a:headEnd type="none" w="med" len="med"/>
            <a:tailEnd type="none" w="med" len="med"/>
          </a:ln>
        </p:spPr>
      </p:sp>
      <p:grpSp>
        <p:nvGrpSpPr>
          <p:cNvPr id="1029" name="Group 4"/>
          <p:cNvGrpSpPr/>
          <p:nvPr/>
        </p:nvGrpSpPr>
        <p:grpSpPr>
          <a:xfrm>
            <a:off x="1336675" y="2466975"/>
            <a:ext cx="1453875" cy="3086101"/>
            <a:chOff x="0" y="0"/>
            <a:chExt cx="916" cy="1944"/>
          </a:xfrm>
        </p:grpSpPr>
        <p:sp>
          <p:nvSpPr>
            <p:cNvPr id="1087" name="Oval 5"/>
            <p:cNvSpPr/>
            <p:nvPr/>
          </p:nvSpPr>
          <p:spPr>
            <a:xfrm>
              <a:off x="827" y="0"/>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nvGrpSpPr>
            <p:cNvPr id="1088" name="Group 6"/>
            <p:cNvGrpSpPr/>
            <p:nvPr/>
          </p:nvGrpSpPr>
          <p:grpSpPr>
            <a:xfrm>
              <a:off x="0" y="36"/>
              <a:ext cx="916" cy="1908"/>
              <a:chOff x="0" y="0"/>
              <a:chExt cx="834" cy="1908"/>
            </a:xfrm>
          </p:grpSpPr>
          <p:sp>
            <p:nvSpPr>
              <p:cNvPr id="1089" name="Line 7"/>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1090" name="Line 8"/>
              <p:cNvSpPr/>
              <p:nvPr/>
            </p:nvSpPr>
            <p:spPr>
              <a:xfrm>
                <a:off x="795" y="0"/>
                <a:ext cx="39" cy="1908"/>
              </a:xfrm>
              <a:prstGeom prst="line">
                <a:avLst/>
              </a:prstGeom>
              <a:ln w="9525" cap="flat" cmpd="sng">
                <a:solidFill>
                  <a:srgbClr val="969696"/>
                </a:solidFill>
                <a:prstDash val="lgDash"/>
                <a:headEnd type="none" w="med" len="med"/>
                <a:tailEnd type="none" w="med" len="med"/>
              </a:ln>
            </p:spPr>
          </p:sp>
        </p:grpSp>
      </p:grpSp>
      <p:sp>
        <p:nvSpPr>
          <p:cNvPr id="1030" name="Text Box 9"/>
          <p:cNvSpPr txBox="1"/>
          <p:nvPr/>
        </p:nvSpPr>
        <p:spPr>
          <a:xfrm>
            <a:off x="1104900" y="1301750"/>
            <a:ext cx="415925" cy="488950"/>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1031" name="Text Box 10"/>
          <p:cNvSpPr txBox="1"/>
          <p:nvPr/>
        </p:nvSpPr>
        <p:spPr>
          <a:xfrm>
            <a:off x="5305425" y="5311775"/>
            <a:ext cx="433388" cy="396875"/>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1032" name="Oval 11"/>
          <p:cNvSpPr/>
          <p:nvPr/>
        </p:nvSpPr>
        <p:spPr>
          <a:xfrm>
            <a:off x="4943475" y="5414963"/>
            <a:ext cx="139700" cy="138112"/>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aphicFrame>
        <p:nvGraphicFramePr>
          <p:cNvPr id="13" name="Group 13"/>
          <p:cNvGraphicFramePr>
            <a:graphicFrameLocks noGrp="1"/>
          </p:cNvGraphicFramePr>
          <p:nvPr/>
        </p:nvGraphicFramePr>
        <p:xfrm>
          <a:off x="5781675" y="1035050"/>
          <a:ext cx="2840345" cy="4173538"/>
        </p:xfrm>
        <a:graphic>
          <a:graphicData uri="http://schemas.openxmlformats.org/drawingml/2006/table">
            <a:tbl>
              <a:tblPr>
                <a:tableStyleId>{5940675A-B579-460E-94D1-54222C63F5DA}</a:tableStyleId>
              </a:tblPr>
              <a:tblGrid>
                <a:gridCol w="1120111"/>
                <a:gridCol w="1720234"/>
              </a:tblGrid>
              <a:tr h="844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P</a:t>
                      </a:r>
                      <a:endPar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400" u="none" strike="noStrike" cap="none" normalizeH="0" baseline="0" smtClean="0">
                          <a:ln>
                            <a:noFill/>
                          </a:ln>
                          <a:effectLst/>
                        </a:rPr>
                        <a:t>Q</a:t>
                      </a:r>
                      <a:r>
                        <a:rPr kumimoji="0" lang="zh-CN" sz="2400" u="none" strike="noStrike" cap="none" normalizeH="0" baseline="30000" smtClean="0">
                          <a:ln>
                            <a:noFill/>
                          </a:ln>
                          <a:effectLst/>
                        </a:rPr>
                        <a:t>d</a:t>
                      </a:r>
                      <a:r>
                        <a:rPr kumimoji="0" lang="zh-CN" sz="2400" u="none" strike="noStrike" cap="none" normalizeH="0" baseline="0" smtClean="0">
                          <a:ln>
                            <a:noFill/>
                          </a:ln>
                          <a:effectLst/>
                        </a:rPr>
                        <a:t> (市场)</a:t>
                      </a:r>
                      <a:endParaRPr kumimoji="0" lang="zh-CN" sz="2400" b="1" i="1"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$0.00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18</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3.00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4.00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5.00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6.00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dirty="0" smtClean="0">
                          <a:ln>
                            <a:noFill/>
                          </a:ln>
                          <a:effectLst/>
                        </a:rPr>
                        <a:t>6</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bl>
          </a:graphicData>
        </a:graphic>
      </p:graphicFrame>
      <p:grpSp>
        <p:nvGrpSpPr>
          <p:cNvPr id="1062" name="Group 38"/>
          <p:cNvGrpSpPr/>
          <p:nvPr/>
        </p:nvGrpSpPr>
        <p:grpSpPr>
          <a:xfrm>
            <a:off x="1335088" y="4235450"/>
            <a:ext cx="2832100" cy="1319213"/>
            <a:chOff x="0" y="0"/>
            <a:chExt cx="1784" cy="831"/>
          </a:xfrm>
        </p:grpSpPr>
        <p:grpSp>
          <p:nvGrpSpPr>
            <p:cNvPr id="1083" name="Group 39"/>
            <p:cNvGrpSpPr/>
            <p:nvPr/>
          </p:nvGrpSpPr>
          <p:grpSpPr>
            <a:xfrm>
              <a:off x="0" y="44"/>
              <a:ext cx="1747" cy="787"/>
              <a:chOff x="0" y="0"/>
              <a:chExt cx="795" cy="787"/>
            </a:xfrm>
          </p:grpSpPr>
          <p:sp>
            <p:nvSpPr>
              <p:cNvPr id="1085" name="Line 60"/>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1086" name="Line 61"/>
              <p:cNvSpPr/>
              <p:nvPr/>
            </p:nvSpPr>
            <p:spPr>
              <a:xfrm>
                <a:off x="772" y="0"/>
                <a:ext cx="0" cy="787"/>
              </a:xfrm>
              <a:prstGeom prst="line">
                <a:avLst/>
              </a:prstGeom>
              <a:ln w="9525" cap="flat" cmpd="sng">
                <a:solidFill>
                  <a:srgbClr val="969696"/>
                </a:solidFill>
                <a:prstDash val="lgDash"/>
                <a:headEnd type="none" w="med" len="med"/>
                <a:tailEnd type="none" w="med" len="med"/>
              </a:ln>
            </p:spPr>
          </p:sp>
        </p:grpSp>
        <p:sp>
          <p:nvSpPr>
            <p:cNvPr id="1084" name="Oval 62"/>
            <p:cNvSpPr/>
            <p:nvPr/>
          </p:nvSpPr>
          <p:spPr>
            <a:xfrm>
              <a:off x="1696" y="0"/>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63" name="Group 43"/>
          <p:cNvGrpSpPr/>
          <p:nvPr/>
        </p:nvGrpSpPr>
        <p:grpSpPr>
          <a:xfrm>
            <a:off x="1335088" y="4837113"/>
            <a:ext cx="3300412" cy="638175"/>
            <a:chOff x="0" y="0"/>
            <a:chExt cx="2079" cy="402"/>
          </a:xfrm>
        </p:grpSpPr>
        <p:grpSp>
          <p:nvGrpSpPr>
            <p:cNvPr id="1079" name="Group 44"/>
            <p:cNvGrpSpPr/>
            <p:nvPr/>
          </p:nvGrpSpPr>
          <p:grpSpPr>
            <a:xfrm>
              <a:off x="0" y="45"/>
              <a:ext cx="2032" cy="357"/>
              <a:chOff x="0" y="0"/>
              <a:chExt cx="795" cy="357"/>
            </a:xfrm>
          </p:grpSpPr>
          <p:sp>
            <p:nvSpPr>
              <p:cNvPr id="1081" name="Line 65"/>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1082" name="Line 66"/>
              <p:cNvSpPr/>
              <p:nvPr/>
            </p:nvSpPr>
            <p:spPr>
              <a:xfrm>
                <a:off x="779" y="0"/>
                <a:ext cx="0" cy="357"/>
              </a:xfrm>
              <a:prstGeom prst="line">
                <a:avLst/>
              </a:prstGeom>
              <a:ln w="9525" cap="flat" cmpd="sng">
                <a:solidFill>
                  <a:srgbClr val="969696"/>
                </a:solidFill>
                <a:prstDash val="lgDash"/>
                <a:headEnd type="none" w="med" len="med"/>
                <a:tailEnd type="none" w="med" len="med"/>
              </a:ln>
            </p:spPr>
          </p:sp>
        </p:grpSp>
        <p:sp>
          <p:nvSpPr>
            <p:cNvPr id="1080" name="Oval 67"/>
            <p:cNvSpPr/>
            <p:nvPr/>
          </p:nvSpPr>
          <p:spPr>
            <a:xfrm>
              <a:off x="1991" y="0"/>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grpSp>
        <p:nvGrpSpPr>
          <p:cNvPr id="1064" name="Group 48"/>
          <p:cNvGrpSpPr/>
          <p:nvPr/>
        </p:nvGrpSpPr>
        <p:grpSpPr>
          <a:xfrm>
            <a:off x="1338263" y="3652838"/>
            <a:ext cx="2374900" cy="1820863"/>
            <a:chOff x="0" y="0"/>
            <a:chExt cx="1496" cy="1147"/>
          </a:xfrm>
        </p:grpSpPr>
        <p:sp>
          <p:nvSpPr>
            <p:cNvPr id="1075" name="Oval 69"/>
            <p:cNvSpPr/>
            <p:nvPr/>
          </p:nvSpPr>
          <p:spPr>
            <a:xfrm>
              <a:off x="1408" y="0"/>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nvGrpSpPr>
            <p:cNvPr id="1076" name="Group 50"/>
            <p:cNvGrpSpPr/>
            <p:nvPr/>
          </p:nvGrpSpPr>
          <p:grpSpPr>
            <a:xfrm>
              <a:off x="0" y="42"/>
              <a:ext cx="1452" cy="1105"/>
              <a:chOff x="0" y="0"/>
              <a:chExt cx="795" cy="1105"/>
            </a:xfrm>
          </p:grpSpPr>
          <p:sp>
            <p:nvSpPr>
              <p:cNvPr id="1077" name="Line 7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1078" name="Line 72"/>
              <p:cNvSpPr/>
              <p:nvPr/>
            </p:nvSpPr>
            <p:spPr>
              <a:xfrm flipH="1">
                <a:off x="771" y="9"/>
                <a:ext cx="0" cy="1096"/>
              </a:xfrm>
              <a:prstGeom prst="line">
                <a:avLst/>
              </a:prstGeom>
              <a:ln w="9525" cap="flat" cmpd="sng">
                <a:solidFill>
                  <a:srgbClr val="969696"/>
                </a:solidFill>
                <a:prstDash val="lgDash"/>
                <a:headEnd type="none" w="med" len="med"/>
                <a:tailEnd type="none" w="med" len="med"/>
              </a:ln>
            </p:spPr>
          </p:sp>
        </p:grpSp>
      </p:grpSp>
      <p:grpSp>
        <p:nvGrpSpPr>
          <p:cNvPr id="1065" name="Group 53"/>
          <p:cNvGrpSpPr/>
          <p:nvPr/>
        </p:nvGrpSpPr>
        <p:grpSpPr>
          <a:xfrm>
            <a:off x="1333500" y="3063875"/>
            <a:ext cx="1917700" cy="2409825"/>
            <a:chOff x="0" y="0"/>
            <a:chExt cx="1208" cy="1518"/>
          </a:xfrm>
        </p:grpSpPr>
        <p:sp>
          <p:nvSpPr>
            <p:cNvPr id="1071" name="Oval 74"/>
            <p:cNvSpPr/>
            <p:nvPr/>
          </p:nvSpPr>
          <p:spPr>
            <a:xfrm>
              <a:off x="1120" y="0"/>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nvGrpSpPr>
            <p:cNvPr id="1072" name="Group 55"/>
            <p:cNvGrpSpPr/>
            <p:nvPr/>
          </p:nvGrpSpPr>
          <p:grpSpPr>
            <a:xfrm>
              <a:off x="0" y="41"/>
              <a:ext cx="1207" cy="1477"/>
              <a:chOff x="0" y="0"/>
              <a:chExt cx="819" cy="1477"/>
            </a:xfrm>
          </p:grpSpPr>
          <p:sp>
            <p:nvSpPr>
              <p:cNvPr id="1073" name="Line 76"/>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1074" name="Line 77"/>
              <p:cNvSpPr/>
              <p:nvPr/>
            </p:nvSpPr>
            <p:spPr>
              <a:xfrm>
                <a:off x="795" y="1"/>
                <a:ext cx="24" cy="1476"/>
              </a:xfrm>
              <a:prstGeom prst="line">
                <a:avLst/>
              </a:prstGeom>
              <a:ln w="9525" cap="flat" cmpd="sng">
                <a:solidFill>
                  <a:srgbClr val="969696"/>
                </a:solidFill>
                <a:prstDash val="lgDash"/>
                <a:headEnd type="none" w="med" len="med"/>
                <a:tailEnd type="none" w="med" len="med"/>
              </a:ln>
            </p:spPr>
          </p:sp>
        </p:grpSp>
      </p:grpSp>
      <p:grpSp>
        <p:nvGrpSpPr>
          <p:cNvPr id="1066" name="Group 58"/>
          <p:cNvGrpSpPr/>
          <p:nvPr/>
        </p:nvGrpSpPr>
        <p:grpSpPr>
          <a:xfrm>
            <a:off x="1378585" y="1821180"/>
            <a:ext cx="984250" cy="3654425"/>
            <a:chOff x="0" y="0"/>
            <a:chExt cx="620" cy="2302"/>
          </a:xfrm>
        </p:grpSpPr>
        <p:sp>
          <p:nvSpPr>
            <p:cNvPr id="1067" name="Oval 79"/>
            <p:cNvSpPr/>
            <p:nvPr/>
          </p:nvSpPr>
          <p:spPr>
            <a:xfrm>
              <a:off x="532" y="0"/>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nvGrpSpPr>
            <p:cNvPr id="1068" name="Group 60"/>
            <p:cNvGrpSpPr/>
            <p:nvPr/>
          </p:nvGrpSpPr>
          <p:grpSpPr>
            <a:xfrm>
              <a:off x="0" y="39"/>
              <a:ext cx="612" cy="2263"/>
              <a:chOff x="0" y="0"/>
              <a:chExt cx="840" cy="2263"/>
            </a:xfrm>
          </p:grpSpPr>
          <p:sp>
            <p:nvSpPr>
              <p:cNvPr id="1069" name="Line 8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1070" name="Line 82"/>
              <p:cNvSpPr/>
              <p:nvPr/>
            </p:nvSpPr>
            <p:spPr>
              <a:xfrm>
                <a:off x="796" y="1"/>
                <a:ext cx="44" cy="2262"/>
              </a:xfrm>
              <a:prstGeom prst="line">
                <a:avLst/>
              </a:prstGeom>
              <a:ln w="9525" cap="flat" cmpd="sng">
                <a:solidFill>
                  <a:srgbClr val="969696"/>
                </a:solidFill>
                <a:prstDash val="lgDash"/>
                <a:headEnd type="none" w="med" len="med"/>
                <a:tailEnd type="none" w="med" len="med"/>
              </a:ln>
            </p:spPr>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需求曲线的移动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604838" y="1341438"/>
            <a:ext cx="7639050" cy="4984750"/>
          </a:xfrm>
          <a:prstGeom prst="rect">
            <a:avLst/>
          </a:prstGeom>
        </p:spPr>
        <p:txBody>
          <a:bodyPr>
            <a:normAutofit/>
          </a:bodyPr>
          <a:lstStyle/>
          <a:p>
            <a:pPr marL="365760" marR="0" indent="-255905" defTabSz="914400" fontAlgn="auto">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需求曲线表示在其他条件不变</a:t>
            </a:r>
            <a:r>
              <a:rPr kumimoji="0" lang="zh-CN" altLang="en-US" sz="2700" kern="1200" cap="none" spc="0" normalizeH="0" baseline="0" noProof="0" dirty="0">
                <a:latin typeface="+mn-lt"/>
                <a:ea typeface="宋体" panose="02010600030101010101" pitchFamily="2" charset="-122"/>
                <a:cs typeface="+mn-cs"/>
              </a:rPr>
              <a:t>（</a:t>
            </a:r>
            <a:r>
              <a:rPr kumimoji="0" lang="en-US" altLang="zh-CN" sz="27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ceteris paribus</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的情况下，价格与需求量之间关系的图形</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u"/>
              <a:defRPr/>
            </a:pP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这些“其他条件”是决定需求的非价格因素（</a:t>
            </a:r>
            <a:r>
              <a:rPr kumimoji="0" lang="zh-CN" altLang="en-US" sz="2700" kern="1200" cap="none" spc="0" normalizeH="0" baseline="0" noProof="0" dirty="0">
                <a:latin typeface="+mn-lt"/>
                <a:ea typeface="宋体" panose="02010600030101010101" pitchFamily="2" charset="-122"/>
                <a:cs typeface="+mn-cs"/>
              </a:rPr>
              <a:t>即</a:t>
            </a:r>
            <a:r>
              <a:rPr kumimoji="0" lang="zh-CN" sz="2700" kern="1200" cap="none" spc="0" normalizeH="0" baseline="0" noProof="0" dirty="0">
                <a:latin typeface="+mn-lt"/>
                <a:ea typeface="宋体" panose="02010600030101010101" pitchFamily="2" charset="-122"/>
                <a:cs typeface="+mn-cs"/>
              </a:rPr>
              <a:t>决定买者对物品需求的除物品</a:t>
            </a:r>
            <a:r>
              <a:rPr kumimoji="0" lang="zh-CN" altLang="en-US" sz="2700" kern="1200" cap="none" spc="0" normalizeH="0" baseline="0" noProof="0" dirty="0">
                <a:latin typeface="+mn-lt"/>
                <a:ea typeface="宋体" panose="02010600030101010101" pitchFamily="2" charset="-122"/>
                <a:cs typeface="+mn-cs"/>
              </a:rPr>
              <a:t>本身</a:t>
            </a:r>
            <a:r>
              <a:rPr kumimoji="0" lang="zh-CN" sz="2700" kern="1200" cap="none" spc="0" normalizeH="0" baseline="0" noProof="0" dirty="0">
                <a:latin typeface="+mn-lt"/>
                <a:ea typeface="宋体" panose="02010600030101010101" pitchFamily="2" charset="-122"/>
                <a:cs typeface="+mn-cs"/>
              </a:rPr>
              <a:t>价格</a:t>
            </a:r>
            <a:r>
              <a:rPr kumimoji="0" lang="zh-CN" altLang="en-US" sz="2700" kern="1200" cap="none" spc="0" normalizeH="0" baseline="0" noProof="0" dirty="0">
                <a:latin typeface="+mn-lt"/>
                <a:ea typeface="宋体" panose="02010600030101010101" pitchFamily="2" charset="-122"/>
                <a:cs typeface="+mn-cs"/>
              </a:rPr>
              <a:t>以外</a:t>
            </a:r>
            <a:r>
              <a:rPr kumimoji="0" lang="zh-CN" sz="2700" kern="1200" cap="none" spc="0" normalizeH="0" baseline="0" noProof="0" dirty="0">
                <a:latin typeface="+mn-lt"/>
                <a:ea typeface="宋体" panose="02010600030101010101" pitchFamily="2" charset="-122"/>
                <a:cs typeface="+mn-cs"/>
              </a:rPr>
              <a:t>的其他因素）</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u"/>
              <a:defRPr/>
            </a:pP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改变它们会引起需求曲线的移动</a:t>
            </a:r>
            <a:r>
              <a:rPr kumimoji="0" lang="zh-CN" altLang="en-US" sz="2700" kern="1200" cap="none" spc="0" normalizeH="0" baseline="0" noProof="0" dirty="0">
                <a:latin typeface="+mn-lt"/>
                <a:ea typeface="宋体" panose="02010600030101010101" pitchFamily="2" charset="-122"/>
                <a:cs typeface="+mn-cs"/>
              </a:rPr>
              <a:t>，称之为“</a:t>
            </a:r>
            <a:r>
              <a:rPr kumimoji="0" lang="zh-CN" altLang="en-US" sz="2700" kern="1200" cap="none" spc="0" normalizeH="0" baseline="0" noProof="0" dirty="0">
                <a:solidFill>
                  <a:srgbClr val="0070C0"/>
                </a:solidFill>
                <a:latin typeface="+mn-lt"/>
                <a:ea typeface="宋体" panose="02010600030101010101" pitchFamily="2" charset="-122"/>
                <a:cs typeface="+mn-cs"/>
              </a:rPr>
              <a:t>需求增加</a:t>
            </a:r>
            <a:r>
              <a:rPr kumimoji="0" lang="zh-CN" altLang="en-US" sz="2700" kern="1200" cap="none" spc="0" normalizeH="0" baseline="0" noProof="0" dirty="0">
                <a:latin typeface="+mn-lt"/>
                <a:ea typeface="宋体" panose="02010600030101010101" pitchFamily="2" charset="-122"/>
                <a:cs typeface="+mn-cs"/>
              </a:rPr>
              <a:t>”或“</a:t>
            </a:r>
            <a:r>
              <a:rPr kumimoji="0" lang="zh-CN" altLang="en-US" sz="2700" kern="1200" cap="none" spc="0" normalizeH="0" baseline="0" noProof="0" dirty="0">
                <a:solidFill>
                  <a:srgbClr val="0070C0"/>
                </a:solidFill>
                <a:latin typeface="+mn-lt"/>
                <a:ea typeface="宋体" panose="02010600030101010101" pitchFamily="2" charset="-122"/>
                <a:cs typeface="+mn-cs"/>
              </a:rPr>
              <a:t>需求减少</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4"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8"/>
          <p:cNvSpPr txBox="1">
            <a:spLocks noChangeArrowheads="1"/>
          </p:cNvSpPr>
          <p:nvPr/>
        </p:nvSpPr>
        <p:spPr>
          <a:xfrm>
            <a:off x="0" y="265113"/>
            <a:ext cx="8039100"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需求曲线的移动：买者的数量增加</a:t>
            </a:r>
            <a:endParaRPr kumimoji="0" lang="zh-CN" altLang="en-US" sz="3600" b="1" kern="1200" cap="none" spc="0" normalizeH="0" baseline="0" noProof="0" dirty="0">
              <a:solidFill>
                <a:srgbClr val="00808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052" name="Group 2"/>
          <p:cNvGrpSpPr/>
          <p:nvPr/>
        </p:nvGrpSpPr>
        <p:grpSpPr>
          <a:xfrm>
            <a:off x="236538" y="1166813"/>
            <a:ext cx="6669087" cy="5108575"/>
            <a:chOff x="0" y="0"/>
            <a:chExt cx="4201" cy="3218"/>
          </a:xfrm>
        </p:grpSpPr>
        <p:grpSp>
          <p:nvGrpSpPr>
            <p:cNvPr id="2076" name="Group 3"/>
            <p:cNvGrpSpPr/>
            <p:nvPr/>
          </p:nvGrpSpPr>
          <p:grpSpPr>
            <a:xfrm>
              <a:off x="0" y="0"/>
              <a:ext cx="4201" cy="3218"/>
              <a:chOff x="0" y="0"/>
              <a:chExt cx="4201" cy="3218"/>
            </a:xfrm>
          </p:grpSpPr>
          <p:graphicFrame>
            <p:nvGraphicFramePr>
              <p:cNvPr id="2050" name="Object 4"/>
              <p:cNvGraphicFramePr>
                <a:graphicFrameLocks noChangeAspect="1"/>
              </p:cNvGraphicFramePr>
              <p:nvPr/>
            </p:nvGraphicFramePr>
            <p:xfrm>
              <a:off x="0" y="0"/>
              <a:ext cx="4150" cy="3218"/>
            </p:xfrm>
            <a:graphic>
              <a:graphicData uri="http://schemas.openxmlformats.org/presentationml/2006/ole">
                <mc:AlternateContent xmlns:mc="http://schemas.openxmlformats.org/markup-compatibility/2006">
                  <mc:Choice xmlns:v="urn:schemas-microsoft-com:vml" Requires="v">
                    <p:oleObj spid="_x0000_s3076" name="" r:id="rId1" imgW="5633085" imgH="4436745" progId="Excel.Chart.8">
                      <p:embed/>
                    </p:oleObj>
                  </mc:Choice>
                  <mc:Fallback>
                    <p:oleObj name="" r:id="rId1" imgW="5633085" imgH="4436745" progId="Excel.Chart.8">
                      <p:embed/>
                      <p:pic>
                        <p:nvPicPr>
                          <p:cNvPr id="0" name="图片 3075"/>
                          <p:cNvPicPr/>
                          <p:nvPr/>
                        </p:nvPicPr>
                        <p:blipFill>
                          <a:blip r:embed="rId2"/>
                          <a:stretch>
                            <a:fillRect/>
                          </a:stretch>
                        </p:blipFill>
                        <p:spPr>
                          <a:xfrm>
                            <a:off x="0" y="0"/>
                            <a:ext cx="4150" cy="3218"/>
                          </a:xfrm>
                          <a:prstGeom prst="rect">
                            <a:avLst/>
                          </a:prstGeom>
                          <a:noFill/>
                          <a:ln w="38100">
                            <a:noFill/>
                            <a:miter/>
                          </a:ln>
                        </p:spPr>
                      </p:pic>
                    </p:oleObj>
                  </mc:Fallback>
                </mc:AlternateContent>
              </a:graphicData>
            </a:graphic>
          </p:graphicFrame>
          <p:grpSp>
            <p:nvGrpSpPr>
              <p:cNvPr id="2078" name="Group 5"/>
              <p:cNvGrpSpPr/>
              <p:nvPr/>
            </p:nvGrpSpPr>
            <p:grpSpPr>
              <a:xfrm>
                <a:off x="693" y="870"/>
                <a:ext cx="883" cy="1893"/>
                <a:chOff x="0" y="0"/>
                <a:chExt cx="795" cy="1893"/>
              </a:xfrm>
            </p:grpSpPr>
            <p:sp>
              <p:nvSpPr>
                <p:cNvPr id="2104" name="Line 6"/>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105" name="Line 7"/>
                <p:cNvSpPr/>
                <p:nvPr/>
              </p:nvSpPr>
              <p:spPr>
                <a:xfrm flipH="1">
                  <a:off x="784" y="18"/>
                  <a:ext cx="0" cy="1875"/>
                </a:xfrm>
                <a:prstGeom prst="line">
                  <a:avLst/>
                </a:prstGeom>
                <a:ln w="9525" cap="flat" cmpd="sng">
                  <a:solidFill>
                    <a:srgbClr val="969696"/>
                  </a:solidFill>
                  <a:prstDash val="lgDash"/>
                  <a:headEnd type="none" w="med" len="med"/>
                  <a:tailEnd type="none" w="med" len="med"/>
                </a:ln>
              </p:spPr>
            </p:sp>
          </p:grpSp>
          <p:sp>
            <p:nvSpPr>
              <p:cNvPr id="2079" name="Text Box 8"/>
              <p:cNvSpPr txBox="1"/>
              <p:nvPr/>
            </p:nvSpPr>
            <p:spPr>
              <a:xfrm>
                <a:off x="547" y="85"/>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2080" name="Text Box 9"/>
              <p:cNvSpPr txBox="1"/>
              <p:nvPr/>
            </p:nvSpPr>
            <p:spPr>
              <a:xfrm>
                <a:off x="3928" y="262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nvGrpSpPr>
              <p:cNvPr id="2081" name="Group 10"/>
              <p:cNvGrpSpPr/>
              <p:nvPr/>
            </p:nvGrpSpPr>
            <p:grpSpPr>
              <a:xfrm>
                <a:off x="692" y="1996"/>
                <a:ext cx="1747" cy="646"/>
                <a:chOff x="0" y="0"/>
                <a:chExt cx="795" cy="646"/>
              </a:xfrm>
            </p:grpSpPr>
            <p:sp>
              <p:nvSpPr>
                <p:cNvPr id="2102" name="Line 1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103" name="Line 12"/>
                <p:cNvSpPr/>
                <p:nvPr/>
              </p:nvSpPr>
              <p:spPr>
                <a:xfrm>
                  <a:off x="795" y="1"/>
                  <a:ext cx="0" cy="645"/>
                </a:xfrm>
                <a:prstGeom prst="line">
                  <a:avLst/>
                </a:prstGeom>
                <a:ln w="9525" cap="flat" cmpd="sng">
                  <a:solidFill>
                    <a:srgbClr val="969696"/>
                  </a:solidFill>
                  <a:prstDash val="lgDash"/>
                  <a:headEnd type="none" w="med" len="med"/>
                  <a:tailEnd type="none" w="med" len="med"/>
                </a:ln>
              </p:spPr>
            </p:sp>
          </p:grpSp>
          <p:grpSp>
            <p:nvGrpSpPr>
              <p:cNvPr id="2082" name="Group 13"/>
              <p:cNvGrpSpPr/>
              <p:nvPr/>
            </p:nvGrpSpPr>
            <p:grpSpPr>
              <a:xfrm>
                <a:off x="692" y="2357"/>
                <a:ext cx="2032" cy="385"/>
                <a:chOff x="0" y="0"/>
                <a:chExt cx="795" cy="385"/>
              </a:xfrm>
            </p:grpSpPr>
            <p:sp>
              <p:nvSpPr>
                <p:cNvPr id="2100" name="Line 14"/>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101" name="Line 15"/>
                <p:cNvSpPr/>
                <p:nvPr/>
              </p:nvSpPr>
              <p:spPr>
                <a:xfrm>
                  <a:off x="795" y="1"/>
                  <a:ext cx="0" cy="384"/>
                </a:xfrm>
                <a:prstGeom prst="line">
                  <a:avLst/>
                </a:prstGeom>
                <a:ln w="9525" cap="flat" cmpd="sng">
                  <a:solidFill>
                    <a:srgbClr val="969696"/>
                  </a:solidFill>
                  <a:prstDash val="lgDash"/>
                  <a:headEnd type="none" w="med" len="med"/>
                  <a:tailEnd type="none" w="med" len="med"/>
                </a:ln>
              </p:spPr>
            </p:sp>
          </p:grpSp>
          <p:grpSp>
            <p:nvGrpSpPr>
              <p:cNvPr id="2083" name="Group 16"/>
              <p:cNvGrpSpPr/>
              <p:nvPr/>
            </p:nvGrpSpPr>
            <p:grpSpPr>
              <a:xfrm>
                <a:off x="694" y="1610"/>
                <a:ext cx="1452" cy="1120"/>
                <a:chOff x="0" y="0"/>
                <a:chExt cx="795" cy="1120"/>
              </a:xfrm>
            </p:grpSpPr>
            <p:sp>
              <p:nvSpPr>
                <p:cNvPr id="2098" name="Line 17"/>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099" name="Line 18"/>
                <p:cNvSpPr/>
                <p:nvPr/>
              </p:nvSpPr>
              <p:spPr>
                <a:xfrm>
                  <a:off x="795" y="1"/>
                  <a:ext cx="0" cy="1119"/>
                </a:xfrm>
                <a:prstGeom prst="line">
                  <a:avLst/>
                </a:prstGeom>
                <a:ln w="9525" cap="flat" cmpd="sng">
                  <a:solidFill>
                    <a:srgbClr val="969696"/>
                  </a:solidFill>
                  <a:prstDash val="lgDash"/>
                  <a:headEnd type="none" w="med" len="med"/>
                  <a:tailEnd type="none" w="med" len="med"/>
                </a:ln>
              </p:spPr>
            </p:sp>
          </p:grpSp>
          <p:grpSp>
            <p:nvGrpSpPr>
              <p:cNvPr id="2084" name="Group 19"/>
              <p:cNvGrpSpPr/>
              <p:nvPr/>
            </p:nvGrpSpPr>
            <p:grpSpPr>
              <a:xfrm>
                <a:off x="691" y="1242"/>
                <a:ext cx="1172" cy="1495"/>
                <a:chOff x="0" y="0"/>
                <a:chExt cx="795" cy="1495"/>
              </a:xfrm>
            </p:grpSpPr>
            <p:sp>
              <p:nvSpPr>
                <p:cNvPr id="2096" name="Line 20"/>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097" name="Line 21"/>
                <p:cNvSpPr/>
                <p:nvPr/>
              </p:nvSpPr>
              <p:spPr>
                <a:xfrm>
                  <a:off x="795" y="1"/>
                  <a:ext cx="0" cy="1494"/>
                </a:xfrm>
                <a:prstGeom prst="line">
                  <a:avLst/>
                </a:prstGeom>
                <a:ln w="9525" cap="flat" cmpd="sng">
                  <a:solidFill>
                    <a:srgbClr val="969696"/>
                  </a:solidFill>
                  <a:prstDash val="lgDash"/>
                  <a:headEnd type="none" w="med" len="med"/>
                  <a:tailEnd type="none" w="med" len="med"/>
                </a:ln>
              </p:spPr>
            </p:sp>
          </p:grpSp>
          <p:grpSp>
            <p:nvGrpSpPr>
              <p:cNvPr id="2085" name="Group 22"/>
              <p:cNvGrpSpPr/>
              <p:nvPr/>
            </p:nvGrpSpPr>
            <p:grpSpPr>
              <a:xfrm>
                <a:off x="1086" y="264"/>
                <a:ext cx="1923" cy="2450"/>
                <a:chOff x="0" y="0"/>
                <a:chExt cx="1923" cy="2450"/>
              </a:xfrm>
            </p:grpSpPr>
            <p:sp>
              <p:nvSpPr>
                <p:cNvPr id="2089" name="Line 23"/>
                <p:cNvSpPr/>
                <p:nvPr/>
              </p:nvSpPr>
              <p:spPr>
                <a:xfrm>
                  <a:off x="0" y="0"/>
                  <a:ext cx="1923" cy="2450"/>
                </a:xfrm>
                <a:prstGeom prst="line">
                  <a:avLst/>
                </a:prstGeom>
                <a:ln w="50800" cap="flat" cmpd="sng">
                  <a:solidFill>
                    <a:srgbClr val="777777"/>
                  </a:solidFill>
                  <a:prstDash val="solid"/>
                  <a:headEnd type="none" w="med" len="med"/>
                  <a:tailEnd type="none" w="med" len="med"/>
                </a:ln>
              </p:spPr>
            </p:sp>
            <p:sp>
              <p:nvSpPr>
                <p:cNvPr id="2090" name="Oval 24"/>
                <p:cNvSpPr/>
                <p:nvPr/>
              </p:nvSpPr>
              <p:spPr>
                <a:xfrm>
                  <a:off x="443" y="570"/>
                  <a:ext cx="89"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2091" name="Oval 25"/>
                <p:cNvSpPr/>
                <p:nvPr/>
              </p:nvSpPr>
              <p:spPr>
                <a:xfrm>
                  <a:off x="1312" y="1683"/>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2092" name="Oval 26"/>
                <p:cNvSpPr/>
                <p:nvPr/>
              </p:nvSpPr>
              <p:spPr>
                <a:xfrm>
                  <a:off x="1597" y="2048"/>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2093" name="Oval 27"/>
                <p:cNvSpPr/>
                <p:nvPr/>
              </p:nvSpPr>
              <p:spPr>
                <a:xfrm>
                  <a:off x="1016" y="1304"/>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2094" name="Oval 28"/>
                <p:cNvSpPr/>
                <p:nvPr/>
              </p:nvSpPr>
              <p:spPr>
                <a:xfrm>
                  <a:off x="725" y="937"/>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2095" name="Oval 29"/>
                <p:cNvSpPr/>
                <p:nvPr/>
              </p:nvSpPr>
              <p:spPr>
                <a:xfrm>
                  <a:off x="154" y="193"/>
                  <a:ext cx="91"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grpSp>
          <p:grpSp>
            <p:nvGrpSpPr>
              <p:cNvPr id="2086" name="Group 30"/>
              <p:cNvGrpSpPr/>
              <p:nvPr/>
            </p:nvGrpSpPr>
            <p:grpSpPr>
              <a:xfrm>
                <a:off x="691" y="496"/>
                <a:ext cx="598" cy="2218"/>
                <a:chOff x="0" y="0"/>
                <a:chExt cx="795" cy="2218"/>
              </a:xfrm>
            </p:grpSpPr>
            <p:sp>
              <p:nvSpPr>
                <p:cNvPr id="2087" name="Line 3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2088" name="Line 32"/>
                <p:cNvSpPr/>
                <p:nvPr/>
              </p:nvSpPr>
              <p:spPr>
                <a:xfrm>
                  <a:off x="730" y="1"/>
                  <a:ext cx="65" cy="2217"/>
                </a:xfrm>
                <a:prstGeom prst="line">
                  <a:avLst/>
                </a:prstGeom>
                <a:ln w="9525" cap="flat" cmpd="sng">
                  <a:solidFill>
                    <a:srgbClr val="969696"/>
                  </a:solidFill>
                  <a:prstDash val="lgDash"/>
                  <a:headEnd type="none" w="med" len="med"/>
                  <a:tailEnd type="none" w="med" len="med"/>
                </a:ln>
              </p:spPr>
            </p:sp>
          </p:grpSp>
        </p:grpSp>
        <p:sp>
          <p:nvSpPr>
            <p:cNvPr id="2077" name="Oval 33"/>
            <p:cNvSpPr/>
            <p:nvPr/>
          </p:nvSpPr>
          <p:spPr>
            <a:xfrm>
              <a:off x="2965" y="2676"/>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grpSp>
      <p:sp>
        <p:nvSpPr>
          <p:cNvPr id="35" name="Text Box 34"/>
          <p:cNvSpPr txBox="1">
            <a:spLocks noChangeArrowheads="1"/>
          </p:cNvSpPr>
          <p:nvPr/>
        </p:nvSpPr>
        <p:spPr bwMode="auto">
          <a:xfrm>
            <a:off x="5324475" y="1193800"/>
            <a:ext cx="3421063" cy="2354263"/>
          </a:xfrm>
          <a:prstGeom prst="rect">
            <a:avLst/>
          </a:prstGeom>
          <a:solidFill>
            <a:srgbClr val="FFFF99"/>
          </a:solidFill>
          <a:ln w="9525">
            <a:solidFill>
              <a:srgbClr val="FFC000"/>
            </a:solidFill>
            <a:miter lim="800000"/>
          </a:ln>
          <a:effectLst>
            <a:outerShdw blurRad="50800" dist="38100" dir="18900000" algn="bl" rotWithShape="0">
              <a:prstClr val="black">
                <a:alpha val="40000"/>
              </a:prstClr>
            </a:outerShdw>
          </a:effectLst>
        </p:spPr>
        <p:txBody>
          <a:bodyPr>
            <a:spAutoFit/>
          </a:bodyPr>
          <a:lstStyle/>
          <a:p>
            <a:pPr marR="0" defTabSz="914400" eaLnBrk="0" hangingPunct="0">
              <a:lnSpc>
                <a:spcPct val="105000"/>
              </a:lnSpc>
              <a:spcBef>
                <a:spcPct val="50000"/>
              </a:spcBef>
              <a:buClrTx/>
              <a:buSzTx/>
              <a:buFontTx/>
              <a:defRPr/>
            </a:pPr>
            <a:r>
              <a:rPr kumimoji="0" lang="en-US" altLang="zh-CN" sz="2800" kern="1200" cap="none" spc="0" normalizeH="0" baseline="0" noProof="0" dirty="0">
                <a:latin typeface="楷体" panose="02010609060101010101" pitchFamily="49" charset="-122"/>
                <a:ea typeface="楷体" panose="02010609060101010101" pitchFamily="49" charset="-122"/>
                <a:cs typeface="+mn-cs"/>
              </a:rPr>
              <a:t>    </a:t>
            </a:r>
            <a:r>
              <a:rPr kumimoji="0" lang="zh-CN" sz="2800" kern="1200" cap="none" spc="0" normalizeH="0" baseline="0" noProof="0" dirty="0">
                <a:latin typeface="楷体" panose="02010609060101010101" pitchFamily="49" charset="-122"/>
                <a:ea typeface="楷体" panose="02010609060101010101" pitchFamily="49" charset="-122"/>
                <a:cs typeface="+mn-cs"/>
              </a:rPr>
              <a:t>如果买者数量增加，</a:t>
            </a:r>
            <a:r>
              <a:rPr kumimoji="0" lang="zh-CN" altLang="en-US" sz="2800" kern="1200" cap="none" spc="0" normalizeH="0" baseline="0" noProof="0" dirty="0">
                <a:latin typeface="楷体" panose="02010609060101010101" pitchFamily="49" charset="-122"/>
                <a:ea typeface="楷体" panose="02010609060101010101" pitchFamily="49" charset="-122"/>
                <a:cs typeface="+mn-cs"/>
              </a:rPr>
              <a:t>则</a:t>
            </a:r>
            <a:r>
              <a:rPr kumimoji="0" lang="zh-CN" sz="2800" kern="1200" cap="none" spc="0" normalizeH="0" baseline="0" noProof="0" dirty="0">
                <a:latin typeface="楷体" panose="02010609060101010101" pitchFamily="49" charset="-122"/>
                <a:ea typeface="楷体" panose="02010609060101010101" pitchFamily="49" charset="-122"/>
                <a:cs typeface="+mn-cs"/>
              </a:rPr>
              <a:t>在每一种价格水平</a:t>
            </a:r>
            <a:r>
              <a:rPr kumimoji="0" lang="en-US" altLang="zh-CN" sz="2800" kern="1200" cap="none" spc="0" normalizeH="0" baseline="0" noProof="0" dirty="0">
                <a:latin typeface="楷体" panose="02010609060101010101" pitchFamily="49" charset="-122"/>
                <a:ea typeface="楷体" panose="02010609060101010101" pitchFamily="49" charset="-122"/>
                <a:cs typeface="+mn-cs"/>
              </a:rPr>
              <a:t>P</a:t>
            </a:r>
            <a:r>
              <a:rPr kumimoji="0" lang="zh-CN" sz="2800" kern="1200" cap="none" spc="0" normalizeH="0" baseline="0" noProof="0" dirty="0">
                <a:latin typeface="楷体" panose="02010609060101010101" pitchFamily="49" charset="-122"/>
                <a:ea typeface="楷体" panose="02010609060101010101" pitchFamily="49" charset="-122"/>
                <a:cs typeface="+mn-cs"/>
              </a:rPr>
              <a:t>，需求量</a:t>
            </a:r>
            <a:r>
              <a:rPr kumimoji="0" lang="en-US" altLang="zh-CN" sz="2800" kern="1200" cap="none" spc="0" normalizeH="0" baseline="0" noProof="0" dirty="0">
                <a:latin typeface="楷体" panose="02010609060101010101" pitchFamily="49" charset="-122"/>
                <a:ea typeface="楷体" panose="02010609060101010101" pitchFamily="49" charset="-122"/>
                <a:cs typeface="+mn-cs"/>
              </a:rPr>
              <a:t>Q</a:t>
            </a:r>
            <a:r>
              <a:rPr kumimoji="0" lang="zh-CN" sz="2800" kern="1200" cap="none" spc="0" normalizeH="0" baseline="0" noProof="0" dirty="0">
                <a:latin typeface="楷体" panose="02010609060101010101" pitchFamily="49" charset="-122"/>
                <a:ea typeface="楷体" panose="02010609060101010101" pitchFamily="49" charset="-122"/>
                <a:cs typeface="+mn-cs"/>
              </a:rPr>
              <a:t>会增加（在本例中需求量增加为</a:t>
            </a:r>
            <a:r>
              <a:rPr kumimoji="0" lang="en-US" altLang="zh-CN" sz="2800" kern="1200" cap="none" spc="0" normalizeH="0" baseline="0" noProof="0" dirty="0">
                <a:latin typeface="楷体" panose="02010609060101010101" pitchFamily="49" charset="-122"/>
                <a:ea typeface="楷体" panose="02010609060101010101" pitchFamily="49" charset="-122"/>
                <a:cs typeface="+mn-cs"/>
              </a:rPr>
              <a:t>5</a:t>
            </a:r>
            <a:r>
              <a:rPr kumimoji="0" lang="zh-CN" sz="2800" kern="1200" cap="none" spc="0" normalizeH="0" baseline="0" noProof="0" dirty="0">
                <a:latin typeface="楷体" panose="02010609060101010101" pitchFamily="49" charset="-122"/>
                <a:ea typeface="楷体" panose="02010609060101010101" pitchFamily="49" charset="-122"/>
                <a:cs typeface="+mn-cs"/>
              </a:rPr>
              <a:t>）</a:t>
            </a:r>
            <a:r>
              <a:rPr kumimoji="0" lang="zh-CN" altLang="en-US" sz="2800" kern="1200" cap="none" spc="0" normalizeH="0" baseline="0" noProof="0" dirty="0">
                <a:latin typeface="楷体" panose="02010609060101010101" pitchFamily="49" charset="-122"/>
                <a:ea typeface="楷体" panose="02010609060101010101" pitchFamily="49" charset="-122"/>
                <a:cs typeface="+mn-cs"/>
              </a:rPr>
              <a:t>。</a:t>
            </a:r>
            <a:endParaRPr kumimoji="0" lang="zh-CN" sz="2800" kern="1200" cap="none" spc="0" normalizeH="0" baseline="0" noProof="0" dirty="0">
              <a:latin typeface="楷体" panose="02010609060101010101" pitchFamily="49" charset="-122"/>
              <a:ea typeface="楷体" panose="02010609060101010101" pitchFamily="49" charset="-122"/>
              <a:cs typeface="+mn-cs"/>
            </a:endParaRPr>
          </a:p>
        </p:txBody>
      </p:sp>
      <p:sp>
        <p:nvSpPr>
          <p:cNvPr id="36" name="Line 35"/>
          <p:cNvSpPr/>
          <p:nvPr/>
        </p:nvSpPr>
        <p:spPr>
          <a:xfrm>
            <a:off x="2719388" y="1563688"/>
            <a:ext cx="3074987" cy="3949700"/>
          </a:xfrm>
          <a:prstGeom prst="line">
            <a:avLst/>
          </a:prstGeom>
          <a:ln w="50800" cap="flat" cmpd="sng">
            <a:solidFill>
              <a:srgbClr val="CC0000"/>
            </a:solidFill>
            <a:prstDash val="solid"/>
            <a:headEnd type="none" w="med" len="med"/>
            <a:tailEnd type="none" w="med" len="med"/>
          </a:ln>
        </p:spPr>
      </p:sp>
      <p:grpSp>
        <p:nvGrpSpPr>
          <p:cNvPr id="12" name="Group 36"/>
          <p:cNvGrpSpPr/>
          <p:nvPr/>
        </p:nvGrpSpPr>
        <p:grpSpPr>
          <a:xfrm>
            <a:off x="5099050" y="5435600"/>
            <a:ext cx="755650" cy="138113"/>
            <a:chOff x="0" y="0"/>
            <a:chExt cx="476" cy="87"/>
          </a:xfrm>
        </p:grpSpPr>
        <p:sp>
          <p:nvSpPr>
            <p:cNvPr id="2074" name="Oval 37"/>
            <p:cNvSpPr/>
            <p:nvPr/>
          </p:nvSpPr>
          <p:spPr>
            <a:xfrm>
              <a:off x="388" y="0"/>
              <a:ext cx="88" cy="87"/>
            </a:xfrm>
            <a:prstGeom prst="ellipse">
              <a:avLst/>
            </a:prstGeom>
            <a:solidFill>
              <a:srgbClr val="CC0000"/>
            </a:solidFill>
            <a:ln w="9525">
              <a:noFill/>
            </a:ln>
          </p:spPr>
          <p:txBody>
            <a:bodyPr wrap="none" anchor="ctr"/>
            <a:p>
              <a:pPr eaLnBrk="0" hangingPunct="0"/>
              <a:endParaRPr lang="zh-CN" altLang="zh-CN" dirty="0">
                <a:latin typeface="Arial" panose="020B0604020202020204" pitchFamily="34" charset="0"/>
              </a:endParaRPr>
            </a:p>
          </p:txBody>
        </p:sp>
        <p:sp>
          <p:nvSpPr>
            <p:cNvPr id="2075" name="Line 38"/>
            <p:cNvSpPr/>
            <p:nvPr/>
          </p:nvSpPr>
          <p:spPr>
            <a:xfrm>
              <a:off x="0" y="41"/>
              <a:ext cx="392" cy="0"/>
            </a:xfrm>
            <a:prstGeom prst="line">
              <a:avLst/>
            </a:prstGeom>
            <a:ln w="38100" cap="flat" cmpd="sng">
              <a:solidFill>
                <a:srgbClr val="990000"/>
              </a:solidFill>
              <a:prstDash val="solid"/>
              <a:headEnd type="none" w="med" len="med"/>
              <a:tailEnd type="triangle" w="lg" len="med"/>
            </a:ln>
          </p:spPr>
        </p:sp>
      </p:grpSp>
      <p:grpSp>
        <p:nvGrpSpPr>
          <p:cNvPr id="13" name="Group 39"/>
          <p:cNvGrpSpPr/>
          <p:nvPr/>
        </p:nvGrpSpPr>
        <p:grpSpPr>
          <a:xfrm>
            <a:off x="4638675" y="4827588"/>
            <a:ext cx="752475" cy="138112"/>
            <a:chOff x="0" y="0"/>
            <a:chExt cx="474" cy="87"/>
          </a:xfrm>
        </p:grpSpPr>
        <p:sp>
          <p:nvSpPr>
            <p:cNvPr id="2072" name="Oval 40"/>
            <p:cNvSpPr/>
            <p:nvPr/>
          </p:nvSpPr>
          <p:spPr>
            <a:xfrm>
              <a:off x="386" y="0"/>
              <a:ext cx="88" cy="87"/>
            </a:xfrm>
            <a:prstGeom prst="ellipse">
              <a:avLst/>
            </a:prstGeom>
            <a:solidFill>
              <a:srgbClr val="CC0000"/>
            </a:solidFill>
            <a:ln w="9525" cap="flat" cmpd="sng">
              <a:solidFill>
                <a:srgbClr val="CC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073" name="Line 41"/>
            <p:cNvSpPr/>
            <p:nvPr/>
          </p:nvSpPr>
          <p:spPr>
            <a:xfrm>
              <a:off x="0" y="53"/>
              <a:ext cx="392" cy="0"/>
            </a:xfrm>
            <a:prstGeom prst="line">
              <a:avLst/>
            </a:prstGeom>
            <a:ln w="38100" cap="flat" cmpd="sng">
              <a:solidFill>
                <a:srgbClr val="990000"/>
              </a:solidFill>
              <a:prstDash val="solid"/>
              <a:headEnd type="none" w="med" len="med"/>
              <a:tailEnd type="triangle" w="lg" len="med"/>
            </a:ln>
          </p:spPr>
        </p:sp>
      </p:grpSp>
      <p:grpSp>
        <p:nvGrpSpPr>
          <p:cNvPr id="14" name="Group 42"/>
          <p:cNvGrpSpPr/>
          <p:nvPr/>
        </p:nvGrpSpPr>
        <p:grpSpPr>
          <a:xfrm>
            <a:off x="4181475" y="4248150"/>
            <a:ext cx="757238" cy="138113"/>
            <a:chOff x="0" y="0"/>
            <a:chExt cx="477" cy="87"/>
          </a:xfrm>
        </p:grpSpPr>
        <p:sp>
          <p:nvSpPr>
            <p:cNvPr id="2070" name="Oval 43"/>
            <p:cNvSpPr/>
            <p:nvPr/>
          </p:nvSpPr>
          <p:spPr>
            <a:xfrm>
              <a:off x="389" y="0"/>
              <a:ext cx="88" cy="87"/>
            </a:xfrm>
            <a:prstGeom prst="ellipse">
              <a:avLst/>
            </a:prstGeom>
            <a:solidFill>
              <a:srgbClr val="CC0000"/>
            </a:solidFill>
            <a:ln w="9525" cap="flat" cmpd="sng">
              <a:solidFill>
                <a:srgbClr val="CC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071" name="Line 44"/>
            <p:cNvSpPr/>
            <p:nvPr/>
          </p:nvSpPr>
          <p:spPr>
            <a:xfrm>
              <a:off x="0" y="49"/>
              <a:ext cx="392" cy="0"/>
            </a:xfrm>
            <a:prstGeom prst="line">
              <a:avLst/>
            </a:prstGeom>
            <a:ln w="38100" cap="flat" cmpd="sng">
              <a:solidFill>
                <a:srgbClr val="990000"/>
              </a:solidFill>
              <a:prstDash val="solid"/>
              <a:headEnd type="none" w="med" len="med"/>
              <a:tailEnd type="triangle" w="lg" len="med"/>
            </a:ln>
          </p:spPr>
        </p:sp>
      </p:grpSp>
      <p:grpSp>
        <p:nvGrpSpPr>
          <p:cNvPr id="15" name="Group 45"/>
          <p:cNvGrpSpPr/>
          <p:nvPr/>
        </p:nvGrpSpPr>
        <p:grpSpPr>
          <a:xfrm>
            <a:off x="3724275" y="3646488"/>
            <a:ext cx="744538" cy="138112"/>
            <a:chOff x="0" y="0"/>
            <a:chExt cx="469" cy="87"/>
          </a:xfrm>
        </p:grpSpPr>
        <p:sp>
          <p:nvSpPr>
            <p:cNvPr id="2068" name="Oval 46"/>
            <p:cNvSpPr/>
            <p:nvPr/>
          </p:nvSpPr>
          <p:spPr>
            <a:xfrm>
              <a:off x="381" y="0"/>
              <a:ext cx="88" cy="87"/>
            </a:xfrm>
            <a:prstGeom prst="ellipse">
              <a:avLst/>
            </a:prstGeom>
            <a:solidFill>
              <a:srgbClr val="CC0000"/>
            </a:solidFill>
            <a:ln w="9525" cap="flat" cmpd="sng">
              <a:solidFill>
                <a:srgbClr val="CC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069" name="Line 47"/>
            <p:cNvSpPr/>
            <p:nvPr/>
          </p:nvSpPr>
          <p:spPr>
            <a:xfrm>
              <a:off x="0" y="48"/>
              <a:ext cx="392" cy="0"/>
            </a:xfrm>
            <a:prstGeom prst="line">
              <a:avLst/>
            </a:prstGeom>
            <a:ln w="38100" cap="flat" cmpd="sng">
              <a:solidFill>
                <a:srgbClr val="990000"/>
              </a:solidFill>
              <a:prstDash val="solid"/>
              <a:headEnd type="none" w="med" len="med"/>
              <a:tailEnd type="triangle" w="lg" len="med"/>
            </a:ln>
          </p:spPr>
        </p:sp>
      </p:grpSp>
      <p:grpSp>
        <p:nvGrpSpPr>
          <p:cNvPr id="16" name="Group 48"/>
          <p:cNvGrpSpPr/>
          <p:nvPr/>
        </p:nvGrpSpPr>
        <p:grpSpPr>
          <a:xfrm>
            <a:off x="3252788" y="3063875"/>
            <a:ext cx="754062" cy="138113"/>
            <a:chOff x="0" y="0"/>
            <a:chExt cx="475" cy="87"/>
          </a:xfrm>
        </p:grpSpPr>
        <p:sp>
          <p:nvSpPr>
            <p:cNvPr id="2066" name="Oval 49"/>
            <p:cNvSpPr/>
            <p:nvPr/>
          </p:nvSpPr>
          <p:spPr>
            <a:xfrm>
              <a:off x="387" y="0"/>
              <a:ext cx="88" cy="87"/>
            </a:xfrm>
            <a:prstGeom prst="ellipse">
              <a:avLst/>
            </a:prstGeom>
            <a:solidFill>
              <a:srgbClr val="CC0000"/>
            </a:solidFill>
            <a:ln w="9525" cap="flat" cmpd="sng">
              <a:solidFill>
                <a:srgbClr val="CC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067" name="Line 50"/>
            <p:cNvSpPr/>
            <p:nvPr/>
          </p:nvSpPr>
          <p:spPr>
            <a:xfrm>
              <a:off x="0" y="45"/>
              <a:ext cx="392" cy="0"/>
            </a:xfrm>
            <a:prstGeom prst="line">
              <a:avLst/>
            </a:prstGeom>
            <a:ln w="38100" cap="flat" cmpd="sng">
              <a:solidFill>
                <a:srgbClr val="990000"/>
              </a:solidFill>
              <a:prstDash val="solid"/>
              <a:headEnd type="none" w="med" len="med"/>
              <a:tailEnd type="triangle" w="lg" len="med"/>
            </a:ln>
          </p:spPr>
        </p:sp>
      </p:grpSp>
      <p:grpSp>
        <p:nvGrpSpPr>
          <p:cNvPr id="17" name="Group 51"/>
          <p:cNvGrpSpPr/>
          <p:nvPr/>
        </p:nvGrpSpPr>
        <p:grpSpPr>
          <a:xfrm>
            <a:off x="2809875" y="2481263"/>
            <a:ext cx="750888" cy="138112"/>
            <a:chOff x="0" y="0"/>
            <a:chExt cx="473" cy="87"/>
          </a:xfrm>
        </p:grpSpPr>
        <p:sp>
          <p:nvSpPr>
            <p:cNvPr id="2064" name="Oval 52"/>
            <p:cNvSpPr/>
            <p:nvPr/>
          </p:nvSpPr>
          <p:spPr>
            <a:xfrm>
              <a:off x="384" y="0"/>
              <a:ext cx="89" cy="87"/>
            </a:xfrm>
            <a:prstGeom prst="ellipse">
              <a:avLst/>
            </a:prstGeom>
            <a:solidFill>
              <a:srgbClr val="CC0000"/>
            </a:solidFill>
            <a:ln w="9525" cap="flat" cmpd="sng">
              <a:solidFill>
                <a:srgbClr val="CC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065" name="Line 53"/>
            <p:cNvSpPr/>
            <p:nvPr/>
          </p:nvSpPr>
          <p:spPr>
            <a:xfrm>
              <a:off x="0" y="42"/>
              <a:ext cx="392" cy="0"/>
            </a:xfrm>
            <a:prstGeom prst="line">
              <a:avLst/>
            </a:prstGeom>
            <a:ln w="38100" cap="flat" cmpd="sng">
              <a:solidFill>
                <a:srgbClr val="990000"/>
              </a:solidFill>
              <a:prstDash val="solid"/>
              <a:headEnd type="none" w="med" len="med"/>
              <a:tailEnd type="triangle" w="lg" len="med"/>
            </a:ln>
          </p:spPr>
        </p:sp>
      </p:grpSp>
      <p:grpSp>
        <p:nvGrpSpPr>
          <p:cNvPr id="18" name="Group 54"/>
          <p:cNvGrpSpPr/>
          <p:nvPr/>
        </p:nvGrpSpPr>
        <p:grpSpPr>
          <a:xfrm>
            <a:off x="2352675" y="1882775"/>
            <a:ext cx="752475" cy="138113"/>
            <a:chOff x="0" y="0"/>
            <a:chExt cx="474" cy="87"/>
          </a:xfrm>
        </p:grpSpPr>
        <p:sp>
          <p:nvSpPr>
            <p:cNvPr id="2062" name="Oval 55"/>
            <p:cNvSpPr/>
            <p:nvPr/>
          </p:nvSpPr>
          <p:spPr>
            <a:xfrm>
              <a:off x="383" y="0"/>
              <a:ext cx="91" cy="87"/>
            </a:xfrm>
            <a:prstGeom prst="ellipse">
              <a:avLst/>
            </a:prstGeom>
            <a:solidFill>
              <a:srgbClr val="CC0000"/>
            </a:solidFill>
            <a:ln w="9525" cap="flat" cmpd="sng">
              <a:solidFill>
                <a:srgbClr val="CC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063" name="Line 56"/>
            <p:cNvSpPr/>
            <p:nvPr/>
          </p:nvSpPr>
          <p:spPr>
            <a:xfrm>
              <a:off x="0" y="48"/>
              <a:ext cx="392" cy="0"/>
            </a:xfrm>
            <a:prstGeom prst="line">
              <a:avLst/>
            </a:prstGeom>
            <a:ln w="38100" cap="flat" cmpd="sng">
              <a:solidFill>
                <a:srgbClr val="990000"/>
              </a:solidFill>
              <a:prstDash val="solid"/>
              <a:headEnd type="none" w="med" len="med"/>
              <a:tailEnd type="triangle" w="lg"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par>
                                <p:cTn id="34" presetID="22" presetClass="entr" presetSubtype="8"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Righ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81000" y="1120775"/>
            <a:ext cx="8382000" cy="5356225"/>
          </a:xfrm>
          <a:prstGeom prst="rect">
            <a:avLst/>
          </a:prstGeom>
        </p:spPr>
        <p:txBody>
          <a:bodyPr>
            <a:normAutofit/>
          </a:bodyPr>
          <a:lstStyle/>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u"/>
              <a:defRPr/>
            </a:pPr>
            <a:r>
              <a:rPr kumimoji="0" lang="zh-CN" sz="2400" b="1" kern="1200" cap="none" spc="0" normalizeH="0" baseline="0" noProof="0" dirty="0">
                <a:solidFill>
                  <a:schemeClr val="accent1">
                    <a:lumMod val="75000"/>
                  </a:schemeClr>
                </a:solidFill>
                <a:latin typeface="+mn-lt"/>
                <a:ea typeface="宋体" panose="02010600030101010101" pitchFamily="2" charset="-122"/>
                <a:cs typeface="+mn-cs"/>
              </a:rPr>
              <a:t>正常物品</a:t>
            </a:r>
            <a:r>
              <a:rPr kumimoji="0" lang="zh-CN" sz="2400" kern="1200" cap="none" spc="0" normalizeH="0" baseline="0" noProof="0" dirty="0">
                <a:latin typeface="+mn-lt"/>
                <a:ea typeface="宋体" panose="02010600030101010101" pitchFamily="2" charset="-122"/>
                <a:cs typeface="+mn-cs"/>
              </a:rPr>
              <a:t>的需求与收入</a:t>
            </a:r>
            <a:r>
              <a:rPr kumimoji="0" lang="zh-CN" altLang="en-US" sz="2400" kern="1200" cap="none" spc="0" normalizeH="0" baseline="0" noProof="0" dirty="0">
                <a:latin typeface="+mn-lt"/>
                <a:ea typeface="宋体" panose="02010600030101010101" pitchFamily="2" charset="-122"/>
                <a:cs typeface="+mn-cs"/>
              </a:rPr>
              <a:t>同方向变化</a:t>
            </a:r>
            <a:r>
              <a:rPr kumimoji="0" lang="zh-CN"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其他条件不变时，收入增加会增加每种价格水平下的需求量，并使需求曲线向右移动</a:t>
            </a:r>
            <a:endParaRPr kumimoji="0"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u"/>
              <a:defRPr/>
            </a:pPr>
            <a:r>
              <a:rPr kumimoji="0" lang="zh-CN" sz="2400" b="1" kern="1200" cap="none" spc="0" normalizeH="0" baseline="0" noProof="0" dirty="0">
                <a:solidFill>
                  <a:schemeClr val="accent1">
                    <a:lumMod val="75000"/>
                  </a:schemeClr>
                </a:solidFill>
                <a:latin typeface="+mn-lt"/>
                <a:ea typeface="宋体" panose="02010600030101010101" pitchFamily="2" charset="-122"/>
                <a:cs typeface="+mn-cs"/>
              </a:rPr>
              <a:t>低档物品</a:t>
            </a:r>
            <a:r>
              <a:rPr kumimoji="0" lang="zh-CN" sz="2400" kern="1200" cap="none" spc="0" normalizeH="0" baseline="0" noProof="0" dirty="0">
                <a:latin typeface="+mn-lt"/>
                <a:ea typeface="宋体" panose="02010600030101010101" pitchFamily="2" charset="-122"/>
                <a:cs typeface="+mn-cs"/>
              </a:rPr>
              <a:t>的需求与收入</a:t>
            </a:r>
            <a:r>
              <a:rPr kumimoji="0" lang="zh-CN" altLang="en-US" sz="2400" kern="1200" cap="none" spc="0" normalizeH="0" baseline="0" noProof="0" dirty="0">
                <a:latin typeface="+mn-lt"/>
                <a:ea typeface="宋体" panose="02010600030101010101" pitchFamily="2" charset="-122"/>
                <a:cs typeface="+mn-cs"/>
              </a:rPr>
              <a:t>反方向变化：</a:t>
            </a:r>
            <a:endParaRPr kumimoji="0" lang="en-US" altLang="zh-CN" sz="24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其他条件不变时，收</a:t>
            </a:r>
            <a:r>
              <a:rPr kumimoji="0" lang="zh-CN"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入增加会</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减少</a:t>
            </a:r>
            <a:r>
              <a:rPr kumimoji="0" lang="zh-CN"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每种价格水平下的需求量，并使需求曲线向</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左</a:t>
            </a:r>
            <a:r>
              <a:rPr kumimoji="0" lang="zh-CN"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移动</a:t>
            </a:r>
            <a:endParaRPr kumimoji="0" lang="zh-CN"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3"/>
          <p:cNvSpPr txBox="1">
            <a:spLocks noChangeArrowheads="1"/>
          </p:cNvSpPr>
          <p:nvPr/>
        </p:nvSpPr>
        <p:spPr>
          <a:xfrm>
            <a:off x="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需求曲线的移动：收入</a:t>
            </a:r>
            <a:endParaRPr kumimoji="0" lang="zh-CN" altLang="en-US" sz="3600" b="1" kern="1200" cap="none" spc="0" normalizeH="0" baseline="0" noProof="0" dirty="0">
              <a:solidFill>
                <a:srgbClr val="00808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Tree>
  </p:cSld>
  <p:clrMapOvr>
    <a:masterClrMapping/>
  </p:clrMapOvr>
  <p:timing>
    <p:tnLst>
      <p:par>
        <p:cTn id="1" dur="indefinite" restart="never" nodeType="tmRoot"/>
      </p:par>
    </p:tnLst>
    <p:bldLst>
      <p:bldP spid="2" grpId="0" bldLvl="4"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533400" y="1905000"/>
            <a:ext cx="7843838" cy="4429125"/>
          </a:xfrm>
          <a:prstGeom prst="rect">
            <a:avLst/>
          </a:prstGeom>
        </p:spPr>
        <p:txBody>
          <a:bodyPr>
            <a:normAutofit/>
          </a:bodyPr>
          <a:lstStyle/>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当一种物品价格下降引起另一种物品的需求量减少时，这两种物品被称为</a:t>
            </a:r>
            <a:r>
              <a:rPr kumimoji="0" lang="zh-CN" altLang="en-US" sz="2400" b="1" i="0" u="none" strike="noStrike" kern="1200" cap="none" spc="0" normalizeH="0" baseline="0" noProof="0" dirty="0">
                <a:ln>
                  <a:noFill/>
                </a:ln>
                <a:solidFill>
                  <a:schemeClr val="accent1">
                    <a:lumMod val="75000"/>
                  </a:schemeClr>
                </a:solidFill>
                <a:effectLst/>
                <a:uLnTx/>
                <a:uFillTx/>
                <a:latin typeface="+mn-lt"/>
                <a:ea typeface="宋体" panose="02010600030101010101" pitchFamily="2" charset="-122"/>
                <a:cs typeface="+mn-cs"/>
              </a:rPr>
              <a:t>替代品（</a:t>
            </a:r>
            <a:r>
              <a:rPr kumimoji="0" lang="en-US" altLang="zh-CN" sz="24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substitutes</a:t>
            </a:r>
            <a:r>
              <a:rPr kumimoji="0" lang="zh-CN" altLang="en-US" sz="2400" b="1" i="0" u="none" strike="noStrike" kern="1200" cap="none" spc="0" normalizeH="0" baseline="0" noProof="0" dirty="0">
                <a:ln>
                  <a:noFill/>
                </a:ln>
                <a:solidFill>
                  <a:schemeClr val="accent1">
                    <a:lumMod val="75000"/>
                  </a:schemeClr>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当一种物品价格下降引起另一种物品的需求量增加时，这两种物品被称为</a:t>
            </a:r>
            <a:r>
              <a:rPr kumimoji="0" lang="zh-CN" altLang="en-US" sz="2400" b="1" i="0" u="none" strike="noStrike" kern="1200" cap="none" spc="0" normalizeH="0" baseline="0" noProof="0" dirty="0">
                <a:ln>
                  <a:noFill/>
                </a:ln>
                <a:solidFill>
                  <a:schemeClr val="accent1">
                    <a:lumMod val="75000"/>
                  </a:schemeClr>
                </a:solidFill>
                <a:effectLst/>
                <a:uLnTx/>
                <a:uFillTx/>
                <a:latin typeface="+mn-lt"/>
                <a:ea typeface="宋体" panose="02010600030101010101" pitchFamily="2" charset="-122"/>
                <a:cs typeface="+mn-cs"/>
              </a:rPr>
              <a:t>互补品（</a:t>
            </a:r>
            <a:r>
              <a:rPr kumimoji="0" lang="en-US" altLang="zh-CN" sz="24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complements</a:t>
            </a:r>
            <a:r>
              <a:rPr kumimoji="0" lang="zh-CN" altLang="en-US" sz="2400" b="1"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宋体" panose="02010600030101010101" pitchFamily="2" charset="-122"/>
                <a:cs typeface="+mn-cs"/>
              </a:rPr>
              <a:t>）</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3" name="Rectangle 3"/>
          <p:cNvSpPr txBox="1">
            <a:spLocks noChangeArrowheads="1"/>
          </p:cNvSpPr>
          <p:nvPr/>
        </p:nvSpPr>
        <p:spPr>
          <a:xfrm>
            <a:off x="304800" y="8382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需求曲线的移动：相关物品的价格</a:t>
            </a:r>
            <a:endParaRPr kumimoji="0" lang="zh-CN" altLang="en-US" sz="3600" b="1" kern="1200" cap="none" spc="0" normalizeH="0" baseline="0" noProof="0" dirty="0">
              <a:solidFill>
                <a:srgbClr val="00808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Tree>
  </p:cSld>
  <p:clrMapOvr>
    <a:masterClrMapping/>
  </p:clrMapOvr>
  <p:timing>
    <p:tnLst>
      <p:par>
        <p:cTn id="1" dur="indefinite" restart="never" nodeType="tmRoot"/>
      </p:par>
    </p:tnLst>
    <p:bldLst>
      <p:bldP spid="2" grpId="0" bldLvl="4"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98463" y="1047750"/>
            <a:ext cx="8464550" cy="1208088"/>
          </a:xfrm>
          <a:prstGeom prst="rect">
            <a:avLst/>
          </a:prstGeom>
        </p:spPr>
        <p:txBody>
          <a:bodyPr>
            <a:normAutofit/>
          </a:bodyPr>
          <a:lstStyle/>
          <a:p>
            <a:pPr marL="342900" marR="0" indent="-342900" defTabSz="914400" fontAlgn="auto">
              <a:lnSpc>
                <a:spcPct val="130000"/>
              </a:lnSpc>
              <a:spcBef>
                <a:spcPct val="55000"/>
              </a:spcBef>
              <a:spcAft>
                <a:spcPts val="0"/>
              </a:spcAft>
              <a:buClr>
                <a:schemeClr val="accent1"/>
              </a:buClr>
              <a:buSzPct val="68000"/>
              <a:buFont typeface="Wingdings" panose="05000000000000000000" charset="0"/>
              <a:buChar char="Ø"/>
              <a:defRPr/>
            </a:pPr>
            <a:r>
              <a:rPr kumimoji="0" lang="en-US" altLang="zh-CN" sz="2400" kern="1200" cap="none" spc="0" normalizeH="0" baseline="0" noProof="0" dirty="0">
                <a:latin typeface="+mn-lt"/>
                <a:ea typeface="宋体" panose="02010600030101010101" pitchFamily="2" charset="-122"/>
                <a:cs typeface="+mn-cs"/>
              </a:rPr>
              <a:t>    </a:t>
            </a:r>
            <a:r>
              <a:rPr kumimoji="0" lang="zh-CN" sz="2400" kern="1200" cap="none" spc="0" normalizeH="0" baseline="0" noProof="0" dirty="0">
                <a:latin typeface="+mn-lt"/>
                <a:ea typeface="宋体" panose="02010600030101010101" pitchFamily="2" charset="-122"/>
                <a:cs typeface="+mn-cs"/>
              </a:rPr>
              <a:t>对一种物品</a:t>
            </a:r>
            <a:r>
              <a:rPr kumimoji="0" lang="zh-CN" altLang="en-US" sz="2400" kern="1200" cap="none" spc="0" normalizeH="0" baseline="0" noProof="0" dirty="0">
                <a:latin typeface="+mn-lt"/>
                <a:ea typeface="宋体" panose="02010600030101010101" pitchFamily="2" charset="-122"/>
                <a:cs typeface="+mn-cs"/>
              </a:rPr>
              <a:t>偏好</a:t>
            </a:r>
            <a:r>
              <a:rPr kumimoji="0" lang="zh-CN" sz="2400" kern="1200" cap="none" spc="0" normalizeH="0" baseline="0" noProof="0" dirty="0">
                <a:latin typeface="+mn-lt"/>
                <a:ea typeface="宋体" panose="02010600030101010101" pitchFamily="2" charset="-122"/>
                <a:cs typeface="+mn-cs"/>
              </a:rPr>
              <a:t>的增加会使</a:t>
            </a:r>
            <a:r>
              <a:rPr kumimoji="0" lang="zh-CN" altLang="en-US" sz="2400" kern="1200" cap="none" spc="0" normalizeH="0" baseline="0" noProof="0" dirty="0">
                <a:latin typeface="+mn-lt"/>
                <a:ea typeface="宋体" panose="02010600030101010101" pitchFamily="2" charset="-122"/>
                <a:cs typeface="+mn-cs"/>
              </a:rPr>
              <a:t>该</a:t>
            </a:r>
            <a:r>
              <a:rPr kumimoji="0" lang="zh-CN" sz="2400" kern="1200" cap="none" spc="0" normalizeH="0" baseline="0" noProof="0" dirty="0">
                <a:latin typeface="+mn-lt"/>
                <a:ea typeface="宋体" panose="02010600030101010101" pitchFamily="2" charset="-122"/>
                <a:cs typeface="+mn-cs"/>
              </a:rPr>
              <a:t>种物品的需求增加，并使</a:t>
            </a:r>
            <a:r>
              <a:rPr kumimoji="0" lang="zh-CN" altLang="en-US" sz="2400" kern="1200" cap="none" spc="0" normalizeH="0" baseline="0" noProof="0" dirty="0">
                <a:latin typeface="+mn-lt"/>
                <a:ea typeface="宋体" panose="02010600030101010101" pitchFamily="2" charset="-122"/>
                <a:cs typeface="+mn-cs"/>
              </a:rPr>
              <a:t>其</a:t>
            </a:r>
            <a:r>
              <a:rPr kumimoji="0" lang="zh-CN" sz="2400" kern="1200" cap="none" spc="0" normalizeH="0" baseline="0" noProof="0" dirty="0">
                <a:latin typeface="+mn-lt"/>
                <a:ea typeface="宋体" panose="02010600030101010101" pitchFamily="2" charset="-122"/>
                <a:cs typeface="+mn-cs"/>
              </a:rPr>
              <a:t>需求曲线向右移动</a:t>
            </a:r>
            <a:r>
              <a:rPr kumimoji="0" lang="zh-CN" altLang="en-US" sz="2400" kern="1200" cap="none" spc="0" normalizeH="0" baseline="0" noProof="0" dirty="0">
                <a:latin typeface="+mn-lt"/>
                <a:ea typeface="宋体" panose="02010600030101010101" pitchFamily="2" charset="-122"/>
                <a:cs typeface="+mn-cs"/>
              </a:rPr>
              <a:t>。</a:t>
            </a:r>
            <a:endParaRPr kumimoji="0" lang="zh-CN" sz="2400" kern="1200" cap="none" spc="0" normalizeH="0" baseline="0" noProof="0" dirty="0">
              <a:latin typeface="+mn-lt"/>
              <a:ea typeface="宋体" panose="02010600030101010101" pitchFamily="2" charset="-122"/>
              <a:cs typeface="+mn-cs"/>
            </a:endParaRPr>
          </a:p>
        </p:txBody>
      </p:sp>
      <p:sp>
        <p:nvSpPr>
          <p:cNvPr id="3" name="Rectangle 3"/>
          <p:cNvSpPr txBox="1">
            <a:spLocks noChangeArrowheads="1"/>
          </p:cNvSpPr>
          <p:nvPr/>
        </p:nvSpPr>
        <p:spPr>
          <a:xfrm>
            <a:off x="0" y="252413"/>
            <a:ext cx="8410575" cy="8143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需求曲线的移动：偏好</a:t>
            </a:r>
            <a:endParaRPr kumimoji="0" lang="zh-CN" altLang="en-US" sz="3600" b="1" kern="1200" cap="none" spc="0" normalizeH="0" baseline="0" noProof="0" dirty="0">
              <a:solidFill>
                <a:srgbClr val="00808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4" name="Rectangle 3"/>
          <p:cNvSpPr txBox="1">
            <a:spLocks noChangeArrowheads="1"/>
          </p:cNvSpPr>
          <p:nvPr/>
        </p:nvSpPr>
        <p:spPr>
          <a:xfrm>
            <a:off x="432619" y="2351600"/>
            <a:ext cx="7605252" cy="681037"/>
          </a:xfrm>
          <a:prstGeom prst="rect">
            <a:avLst/>
          </a:prstGeom>
          <a:noFill/>
        </p:spPr>
        <p:txBody>
          <a:bodyPr anchor="ctr">
            <a:normAutofit/>
            <a:scene3d>
              <a:camera prst="orthographicFront"/>
              <a:lightRig rig="soft" dir="t"/>
            </a:scene3d>
            <a:sp3d prstMaterial="softEdge">
              <a:bevelT w="25400" h="25400"/>
            </a:sp3d>
          </a:bodyPr>
          <a:lstStyle/>
          <a:p>
            <a:pPr marR="0" algn="ctr" defTabSz="914400" eaLnBrk="0" fontAlgn="auto" hangingPunct="0">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需求曲线的移动：预期</a:t>
            </a:r>
            <a:endParaRPr kumimoji="0" lang="zh-CN" altLang="en-US" sz="3600" b="1" kern="1200" cap="none" spc="0" normalizeH="0" baseline="0" noProof="0" dirty="0">
              <a:solidFill>
                <a:srgbClr val="00808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2"/>
          <p:cNvSpPr txBox="1">
            <a:spLocks noChangeArrowheads="1"/>
          </p:cNvSpPr>
          <p:nvPr/>
        </p:nvSpPr>
        <p:spPr>
          <a:xfrm>
            <a:off x="384175" y="3011488"/>
            <a:ext cx="8435975" cy="2976563"/>
          </a:xfrm>
          <a:prstGeom prst="rect">
            <a:avLst/>
          </a:prstGeom>
        </p:spPr>
        <p:txBody>
          <a:bodyPr>
            <a:normAutofit/>
          </a:bodyPr>
          <a:lstStyle/>
          <a:p>
            <a:pPr marL="342900" marR="0" indent="-342900" defTabSz="914400" eaLnBrk="0" fontAlgn="auto" hangingPunct="0">
              <a:lnSpc>
                <a:spcPct val="130000"/>
              </a:lnSpc>
              <a:spcBef>
                <a:spcPct val="65000"/>
              </a:spcBef>
              <a:spcAft>
                <a:spcPts val="0"/>
              </a:spcAft>
              <a:buClr>
                <a:schemeClr val="accent1"/>
              </a:buClr>
              <a:buSzPct val="68000"/>
              <a:buFont typeface="Wingdings" panose="05000000000000000000" charset="0"/>
              <a:buChar char="Ø"/>
              <a:defRPr/>
            </a:pPr>
            <a:r>
              <a:rPr kumimoji="0" lang="zh-CN" sz="2400" kern="1200" cap="none" spc="0" normalizeH="0" baseline="0" noProof="0" dirty="0">
                <a:latin typeface="+mn-lt"/>
                <a:ea typeface="宋体" panose="02010600030101010101" pitchFamily="2" charset="-122"/>
                <a:cs typeface="+mn-cs"/>
              </a:rPr>
              <a:t>预期会影响消费者的购买决定</a:t>
            </a:r>
            <a:endParaRPr kumimoji="0" lang="zh-CN" sz="2400" kern="1200" cap="none" spc="0" normalizeH="0" baseline="0" noProof="0" dirty="0">
              <a:latin typeface="+mn-lt"/>
              <a:ea typeface="宋体" panose="02010600030101010101" pitchFamily="2" charset="-122"/>
              <a:cs typeface="+mn-cs"/>
            </a:endParaRPr>
          </a:p>
          <a:p>
            <a:pPr marL="621665" marR="0" lvl="1" indent="-228600" algn="l" defTabSz="914400" rtl="0" eaLnBrk="0" fontAlgn="auto" latinLnBrk="0" hangingPunct="0">
              <a:lnSpc>
                <a:spcPct val="130000"/>
              </a:lnSpc>
              <a:spcBef>
                <a:spcPct val="350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如果人们预期他们的收入将增加，他们对于昂贵餐厅的饮食需求现在就可能增加</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0" fontAlgn="auto" latinLnBrk="0" hangingPunct="0">
              <a:lnSpc>
                <a:spcPct val="130000"/>
              </a:lnSpc>
              <a:spcBef>
                <a:spcPct val="350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如果经济不好，人们会担心他们未来的就业保障，现在对新汽车的需求就可能减少</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2" grpId="0" bldLvl="4"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0" y="254000"/>
            <a:ext cx="8709025" cy="635000"/>
          </a:xfrm>
          <a:prstGeom prst="rect">
            <a:avLst/>
          </a:prstGeom>
        </p:spPr>
        <p:txBody>
          <a:bodyPr anchor="ctr">
            <a:normAutofit fontScale="975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总结：影响买者的变量</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4819" name="Rectangle 2"/>
          <p:cNvSpPr/>
          <p:nvPr/>
        </p:nvSpPr>
        <p:spPr>
          <a:xfrm>
            <a:off x="546100" y="987425"/>
            <a:ext cx="7480300" cy="4867275"/>
          </a:xfrm>
          <a:prstGeom prst="rect">
            <a:avLst/>
          </a:prstGeom>
          <a:solidFill>
            <a:srgbClr val="FFFFCC"/>
          </a:solidFill>
          <a:ln w="9525">
            <a:noFill/>
          </a:ln>
        </p:spPr>
        <p:txBody>
          <a:bodyPr wrap="none" anchor="ctr"/>
          <a:p>
            <a:pPr eaLnBrk="0" hangingPunct="0"/>
            <a:endParaRPr lang="zh-CN" altLang="zh-CN" dirty="0">
              <a:latin typeface="Arial" panose="020B0604020202020204" pitchFamily="34" charset="0"/>
            </a:endParaRPr>
          </a:p>
        </p:txBody>
      </p:sp>
      <p:sp>
        <p:nvSpPr>
          <p:cNvPr id="4" name="Rectangle 5"/>
          <p:cNvSpPr/>
          <p:nvPr/>
        </p:nvSpPr>
        <p:spPr>
          <a:xfrm>
            <a:off x="863600" y="1711325"/>
            <a:ext cx="7646988" cy="3967163"/>
          </a:xfrm>
          <a:prstGeom prst="rect">
            <a:avLst/>
          </a:prstGeom>
          <a:noFill/>
          <a:ln w="9525">
            <a:noFill/>
          </a:ln>
        </p:spPr>
        <p:txBody>
          <a:bodyPr/>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800" dirty="0">
                <a:latin typeface="Arial" panose="020B0604020202020204" pitchFamily="34" charset="0"/>
              </a:rPr>
              <a:t>价格	</a:t>
            </a:r>
            <a:r>
              <a:rPr lang="en-US" altLang="zh-CN" sz="2800" dirty="0">
                <a:latin typeface="Arial" panose="020B0604020202020204" pitchFamily="34" charset="0"/>
              </a:rPr>
              <a:t>    </a:t>
            </a:r>
            <a:r>
              <a:rPr lang="zh-CN" altLang="en-US" sz="2800" dirty="0">
                <a:latin typeface="Arial" panose="020B0604020202020204" pitchFamily="34" charset="0"/>
              </a:rPr>
              <a:t>点</a:t>
            </a:r>
            <a:r>
              <a:rPr lang="zh-CN" altLang="x-none" sz="2800" dirty="0">
                <a:latin typeface="Arial" panose="020B0604020202020204" pitchFamily="34" charset="0"/>
              </a:rPr>
              <a:t>沿着需求曲线</a:t>
            </a:r>
            <a:r>
              <a:rPr lang="zh-CN" altLang="en-US" sz="2800" dirty="0">
                <a:latin typeface="Arial" panose="020B0604020202020204" pitchFamily="34" charset="0"/>
              </a:rPr>
              <a:t>移动</a:t>
            </a:r>
            <a:endParaRPr lang="zh-CN" altLang="x-none" sz="28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800" dirty="0">
                <a:latin typeface="Arial" panose="020B0604020202020204" pitchFamily="34" charset="0"/>
              </a:rPr>
              <a:t>买者的数量	    需求曲线移动</a:t>
            </a:r>
            <a:endParaRPr lang="zh-CN" altLang="x-none" sz="28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800" dirty="0">
                <a:latin typeface="Arial" panose="020B0604020202020204" pitchFamily="34" charset="0"/>
              </a:rPr>
              <a:t>收入	    需求曲线移动</a:t>
            </a:r>
            <a:endParaRPr lang="zh-CN" altLang="x-none" sz="28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800" dirty="0">
                <a:latin typeface="Arial" panose="020B0604020202020204" pitchFamily="34" charset="0"/>
              </a:rPr>
              <a:t>相关物品的价格	    需求曲线移动</a:t>
            </a:r>
            <a:endParaRPr lang="zh-CN" altLang="x-none" sz="28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800" dirty="0">
                <a:latin typeface="Arial" panose="020B0604020202020204" pitchFamily="34" charset="0"/>
              </a:rPr>
              <a:t>嗜好	    需求曲线移动</a:t>
            </a:r>
            <a:endParaRPr lang="zh-CN" altLang="x-none" sz="28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800" dirty="0">
                <a:latin typeface="Arial" panose="020B0604020202020204" pitchFamily="34" charset="0"/>
              </a:rPr>
              <a:t>预期	    需求曲线移动</a:t>
            </a:r>
            <a:endParaRPr lang="zh-CN" altLang="x-none" sz="2800" dirty="0">
              <a:latin typeface="Arial" panose="020B0604020202020204" pitchFamily="34" charset="0"/>
            </a:endParaRPr>
          </a:p>
        </p:txBody>
      </p:sp>
      <p:sp>
        <p:nvSpPr>
          <p:cNvPr id="34821" name="Line 6"/>
          <p:cNvSpPr/>
          <p:nvPr/>
        </p:nvSpPr>
        <p:spPr>
          <a:xfrm>
            <a:off x="850900" y="1624013"/>
            <a:ext cx="6981825" cy="0"/>
          </a:xfrm>
          <a:prstGeom prst="line">
            <a:avLst/>
          </a:prstGeom>
          <a:ln w="9525" cap="flat" cmpd="sng">
            <a:solidFill>
              <a:schemeClr val="tx1"/>
            </a:solidFill>
            <a:prstDash val="solid"/>
            <a:headEnd type="none" w="med" len="med"/>
            <a:tailEnd type="none" w="med" len="med"/>
          </a:ln>
        </p:spPr>
      </p:sp>
      <p:sp>
        <p:nvSpPr>
          <p:cNvPr id="6" name="Rectangle 4"/>
          <p:cNvSpPr txBox="1">
            <a:spLocks noChangeArrowheads="1"/>
          </p:cNvSpPr>
          <p:nvPr/>
        </p:nvSpPr>
        <p:spPr>
          <a:xfrm>
            <a:off x="619125" y="1038225"/>
            <a:ext cx="7726363" cy="534988"/>
          </a:xfrm>
          <a:prstGeom prst="rect">
            <a:avLst/>
          </a:prstGeom>
          <a:noFill/>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tabLst>
                <a:tab pos="2684145" algn="l"/>
              </a:tabLst>
              <a:defRPr/>
            </a:pPr>
            <a:r>
              <a:rPr kumimoji="0" lang="zh-CN" altLang="zh-CN" sz="2700" b="1" kern="1200" cap="none" spc="0" normalizeH="0" baseline="0" noProof="0" dirty="0">
                <a:latin typeface="+mn-lt"/>
                <a:ea typeface="宋体" panose="02010600030101010101" pitchFamily="2" charset="-122"/>
                <a:cs typeface="+mn-cs"/>
              </a:rPr>
              <a:t>  </a:t>
            </a:r>
            <a:r>
              <a:rPr kumimoji="0" lang="zh-CN" sz="2700" b="1" kern="1200" cap="none" spc="0" normalizeH="0" baseline="0" noProof="0" dirty="0">
                <a:latin typeface="+mn-lt"/>
                <a:ea typeface="宋体" panose="02010600030101010101" pitchFamily="2" charset="-122"/>
                <a:cs typeface="+mn-cs"/>
              </a:rPr>
              <a:t>变量	         这些变量的变动将</a:t>
            </a:r>
            <a:r>
              <a:rPr kumimoji="0" lang="en-US" altLang="zh-CN" sz="2700" b="1" kern="1200" cap="none" spc="0" normalizeH="0" baseline="0" noProof="0" dirty="0">
                <a:latin typeface="+mn-lt"/>
                <a:ea typeface="宋体" panose="02010600030101010101" pitchFamily="2" charset="-122"/>
                <a:cs typeface="+mn-cs"/>
              </a:rPr>
              <a:t>…</a:t>
            </a:r>
            <a:endParaRPr kumimoji="0" lang="zh-CN" altLang="zh-CN" sz="2700" b="1"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17"/>
                                            </p:txEl>
                                          </p:spTgt>
                                        </p:tgtEl>
                                        <p:attrNameLst>
                                          <p:attrName>style.visibility</p:attrName>
                                        </p:attrNameLst>
                                      </p:cBhvr>
                                      <p:to>
                                        <p:strVal val="visible"/>
                                      </p:to>
                                    </p:set>
                                    <p:animEffect transition="in" filter="wipe(left)">
                                      <p:cBhvr>
                                        <p:cTn id="7" dur="500"/>
                                        <p:tgtEl>
                                          <p:spTgt spid="4">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charRg st="17" end="34"/>
                                            </p:txEl>
                                          </p:spTgt>
                                        </p:tgtEl>
                                        <p:attrNameLst>
                                          <p:attrName>style.visibility</p:attrName>
                                        </p:attrNameLst>
                                      </p:cBhvr>
                                      <p:to>
                                        <p:strVal val="visible"/>
                                      </p:to>
                                    </p:set>
                                    <p:animEffect transition="in" filter="wipe(left)">
                                      <p:cBhvr>
                                        <p:cTn id="12" dur="500"/>
                                        <p:tgtEl>
                                          <p:spTgt spid="4">
                                            <p:txEl>
                                              <p:charRg st="17"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charRg st="34" end="48"/>
                                            </p:txEl>
                                          </p:spTgt>
                                        </p:tgtEl>
                                        <p:attrNameLst>
                                          <p:attrName>style.visibility</p:attrName>
                                        </p:attrNameLst>
                                      </p:cBhvr>
                                      <p:to>
                                        <p:strVal val="visible"/>
                                      </p:to>
                                    </p:set>
                                    <p:animEffect transition="in" filter="wipe(left)">
                                      <p:cBhvr>
                                        <p:cTn id="17" dur="500"/>
                                        <p:tgtEl>
                                          <p:spTgt spid="4">
                                            <p:txEl>
                                              <p:charRg st="34"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charRg st="48" end="67"/>
                                            </p:txEl>
                                          </p:spTgt>
                                        </p:tgtEl>
                                        <p:attrNameLst>
                                          <p:attrName>style.visibility</p:attrName>
                                        </p:attrNameLst>
                                      </p:cBhvr>
                                      <p:to>
                                        <p:strVal val="visible"/>
                                      </p:to>
                                    </p:set>
                                    <p:animEffect transition="in" filter="wipe(left)">
                                      <p:cBhvr>
                                        <p:cTn id="22" dur="500"/>
                                        <p:tgtEl>
                                          <p:spTgt spid="4">
                                            <p:txEl>
                                              <p:charRg st="48"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charRg st="67" end="81"/>
                                            </p:txEl>
                                          </p:spTgt>
                                        </p:tgtEl>
                                        <p:attrNameLst>
                                          <p:attrName>style.visibility</p:attrName>
                                        </p:attrNameLst>
                                      </p:cBhvr>
                                      <p:to>
                                        <p:strVal val="visible"/>
                                      </p:to>
                                    </p:set>
                                    <p:animEffect transition="in" filter="wipe(left)">
                                      <p:cBhvr>
                                        <p:cTn id="27" dur="500"/>
                                        <p:tgtEl>
                                          <p:spTgt spid="4">
                                            <p:txEl>
                                              <p:charRg st="67" end="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charRg st="81" end="95"/>
                                            </p:txEl>
                                          </p:spTgt>
                                        </p:tgtEl>
                                        <p:attrNameLst>
                                          <p:attrName>style.visibility</p:attrName>
                                        </p:attrNameLst>
                                      </p:cBhvr>
                                      <p:to>
                                        <p:strVal val="visible"/>
                                      </p:to>
                                    </p:set>
                                    <p:animEffect transition="in" filter="wipe(left)">
                                      <p:cBhvr>
                                        <p:cTn id="32" dur="500"/>
                                        <p:tgtEl>
                                          <p:spTgt spid="4">
                                            <p:txEl>
                                              <p:charRg st="81"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625475" y="2933700"/>
            <a:ext cx="4005263" cy="3157538"/>
          </a:xfrm>
          <a:prstGeom prst="rect">
            <a:avLst/>
          </a:prstGeom>
        </p:spPr>
        <p:txBody>
          <a:bodyPr/>
          <a:lstStyle/>
          <a:p>
            <a:pPr marL="517525" marR="0" indent="-517525" defTabSz="914400" fontAlgn="auto">
              <a:spcBef>
                <a:spcPts val="400"/>
              </a:spcBef>
              <a:spcAft>
                <a:spcPts val="0"/>
              </a:spcAft>
              <a:buClr>
                <a:schemeClr val="accent1"/>
              </a:buClr>
              <a:buSzPct val="115000"/>
              <a:buFont typeface="Wingdings" panose="05000000000000000000" pitchFamily="2" charset="2"/>
              <a:defRPr/>
            </a:pPr>
            <a:r>
              <a:rPr kumimoji="0" lang="zh-CN" altLang="zh-CN" sz="2700" b="1" kern="1200" cap="none" spc="0" normalizeH="0" baseline="0" noProof="0">
                <a:solidFill>
                  <a:srgbClr val="339966"/>
                </a:solidFill>
                <a:latin typeface="+mn-lt"/>
                <a:ea typeface="宋体" panose="02010600030101010101" pitchFamily="2" charset="-122"/>
                <a:cs typeface="+mn-cs"/>
              </a:rPr>
              <a:t>A.	</a:t>
            </a:r>
            <a:r>
              <a:rPr kumimoji="0" lang="zh-CN" altLang="zh-CN" sz="2700" kern="1200" cap="none" spc="0" normalizeH="0" baseline="0" noProof="0">
                <a:latin typeface="+mn-lt"/>
                <a:ea typeface="宋体" panose="02010600030101010101" pitchFamily="2" charset="-122"/>
                <a:cs typeface="+mn-cs"/>
              </a:rPr>
              <a:t>iPod</a:t>
            </a:r>
            <a:r>
              <a:rPr kumimoji="0" lang="zh-CN" sz="2700" kern="1200" cap="none" spc="0" normalizeH="0" baseline="0" noProof="0">
                <a:latin typeface="+mn-lt"/>
                <a:ea typeface="宋体" panose="02010600030101010101" pitchFamily="2" charset="-122"/>
                <a:cs typeface="+mn-cs"/>
              </a:rPr>
              <a:t>的价格下降</a:t>
            </a:r>
            <a:endParaRPr kumimoji="0" lang="zh-CN" sz="2700" kern="1200" cap="none" spc="0" normalizeH="0" baseline="0" noProof="0">
              <a:latin typeface="+mn-lt"/>
              <a:ea typeface="宋体" panose="02010600030101010101" pitchFamily="2" charset="-122"/>
              <a:cs typeface="+mn-cs"/>
            </a:endParaRPr>
          </a:p>
          <a:p>
            <a:pPr marL="517525" marR="0" indent="-517525" defTabSz="914400" fontAlgn="auto">
              <a:spcBef>
                <a:spcPts val="400"/>
              </a:spcBef>
              <a:spcAft>
                <a:spcPts val="0"/>
              </a:spcAft>
              <a:buClr>
                <a:schemeClr val="accent1"/>
              </a:buClr>
              <a:buSzPct val="115000"/>
              <a:buFont typeface="Wingdings" panose="05000000000000000000" pitchFamily="2" charset="2"/>
              <a:defRPr/>
            </a:pPr>
            <a:r>
              <a:rPr kumimoji="0" lang="zh-CN" altLang="zh-CN" sz="2700" b="1" kern="1200" cap="none" spc="0" normalizeH="0" baseline="0" noProof="0">
                <a:solidFill>
                  <a:srgbClr val="339966"/>
                </a:solidFill>
                <a:latin typeface="+mn-lt"/>
                <a:ea typeface="宋体" panose="02010600030101010101" pitchFamily="2" charset="-122"/>
                <a:cs typeface="+mn-cs"/>
              </a:rPr>
              <a:t>B.	</a:t>
            </a:r>
            <a:r>
              <a:rPr kumimoji="0" lang="zh-CN" sz="2700" kern="1200" cap="none" spc="0" normalizeH="0" baseline="0" noProof="0">
                <a:latin typeface="+mn-lt"/>
                <a:ea typeface="宋体" panose="02010600030101010101" pitchFamily="2" charset="-122"/>
                <a:cs typeface="+mn-cs"/>
              </a:rPr>
              <a:t>音乐下载的价格下降</a:t>
            </a:r>
            <a:endParaRPr kumimoji="0" lang="zh-CN" sz="2700" kern="1200" cap="none" spc="0" normalizeH="0" baseline="0" noProof="0">
              <a:latin typeface="+mn-lt"/>
              <a:ea typeface="宋体" panose="02010600030101010101" pitchFamily="2" charset="-122"/>
              <a:cs typeface="+mn-cs"/>
            </a:endParaRPr>
          </a:p>
          <a:p>
            <a:pPr marL="517525" marR="0" indent="-517525" defTabSz="914400" fontAlgn="auto">
              <a:spcBef>
                <a:spcPts val="400"/>
              </a:spcBef>
              <a:spcAft>
                <a:spcPts val="0"/>
              </a:spcAft>
              <a:buClr>
                <a:schemeClr val="accent1"/>
              </a:buClr>
              <a:buSzPct val="115000"/>
              <a:buFont typeface="Wingdings" panose="05000000000000000000" pitchFamily="2" charset="2"/>
              <a:defRPr/>
            </a:pPr>
            <a:r>
              <a:rPr kumimoji="0" lang="zh-CN" altLang="zh-CN" sz="2700" b="1" kern="1200" cap="none" spc="0" normalizeH="0" baseline="0" noProof="0">
                <a:solidFill>
                  <a:srgbClr val="339966"/>
                </a:solidFill>
                <a:latin typeface="+mn-lt"/>
                <a:ea typeface="宋体" panose="02010600030101010101" pitchFamily="2" charset="-122"/>
                <a:cs typeface="+mn-cs"/>
              </a:rPr>
              <a:t>C.	</a:t>
            </a:r>
            <a:r>
              <a:rPr kumimoji="0" lang="zh-CN" altLang="zh-CN" sz="2700" kern="1200" cap="none" spc="0" normalizeH="0" baseline="0" noProof="0">
                <a:latin typeface="+mn-lt"/>
                <a:ea typeface="宋体" panose="02010600030101010101" pitchFamily="2" charset="-122"/>
                <a:cs typeface="+mn-cs"/>
              </a:rPr>
              <a:t>CD</a:t>
            </a:r>
            <a:r>
              <a:rPr kumimoji="0" lang="zh-CN" sz="2700" kern="1200" cap="none" spc="0" normalizeH="0" baseline="0" noProof="0">
                <a:latin typeface="+mn-lt"/>
                <a:ea typeface="宋体" panose="02010600030101010101" pitchFamily="2" charset="-122"/>
                <a:cs typeface="+mn-cs"/>
              </a:rPr>
              <a:t>价格下降</a:t>
            </a:r>
            <a:endParaRPr kumimoji="0" lang="zh-CN" sz="2700" kern="1200" cap="none" spc="0" normalizeH="0" baseline="0" noProof="0">
              <a:latin typeface="+mn-lt"/>
              <a:ea typeface="宋体" panose="02010600030101010101" pitchFamily="2" charset="-122"/>
              <a:cs typeface="+mn-cs"/>
            </a:endParaRPr>
          </a:p>
        </p:txBody>
      </p:sp>
      <p:sp>
        <p:nvSpPr>
          <p:cNvPr id="3"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需求曲线</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5844" name="Group 5"/>
          <p:cNvGrpSpPr/>
          <p:nvPr/>
        </p:nvGrpSpPr>
        <p:grpSpPr>
          <a:xfrm>
            <a:off x="593725" y="290513"/>
            <a:ext cx="8210550" cy="1049337"/>
            <a:chOff x="0" y="0"/>
            <a:chExt cx="5000" cy="661"/>
          </a:xfrm>
        </p:grpSpPr>
        <p:sp>
          <p:nvSpPr>
            <p:cNvPr id="35847"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35848"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35845" name="Rectangle 7"/>
          <p:cNvSpPr/>
          <p:nvPr/>
        </p:nvSpPr>
        <p:spPr>
          <a:xfrm>
            <a:off x="617538" y="1381125"/>
            <a:ext cx="7646987" cy="1481138"/>
          </a:xfrm>
          <a:prstGeom prst="rect">
            <a:avLst/>
          </a:prstGeom>
          <a:noFill/>
          <a:ln w="9525">
            <a:noFill/>
          </a:ln>
        </p:spPr>
        <p:txBody>
          <a:bodyPr/>
          <a:p>
            <a:pPr eaLnBrk="0" hangingPunct="0">
              <a:lnSpc>
                <a:spcPct val="105000"/>
              </a:lnSpc>
              <a:spcBef>
                <a:spcPct val="60000"/>
              </a:spcBef>
              <a:buClr>
                <a:srgbClr val="00B85C"/>
              </a:buClr>
              <a:buSzPct val="120000"/>
              <a:buFont typeface="Wingdings" panose="05000000000000000000" pitchFamily="2" charset="2"/>
            </a:pPr>
            <a:r>
              <a:rPr lang="zh-CN" altLang="x-none" sz="2700" dirty="0">
                <a:latin typeface="Arial" panose="020B0604020202020204" pitchFamily="34" charset="0"/>
              </a:rPr>
              <a:t>画出一个音乐下载的需求曲线。在下述情况下需求曲线将如何改变？为什么？</a:t>
            </a:r>
            <a:endParaRPr lang="zh-CN" altLang="x-none" sz="2700" dirty="0">
              <a:latin typeface="Arial" panose="020B0604020202020204" pitchFamily="34" charset="0"/>
            </a:endParaRPr>
          </a:p>
        </p:txBody>
      </p:sp>
      <p:pic>
        <p:nvPicPr>
          <p:cNvPr id="35846" name="Picture 10"/>
          <p:cNvPicPr>
            <a:picLocks noChangeAspect="1"/>
          </p:cNvPicPr>
          <p:nvPr/>
        </p:nvPicPr>
        <p:blipFill>
          <a:blip r:embed="rId1"/>
          <a:srcRect t="3795" r="11397"/>
          <a:stretch>
            <a:fillRect/>
          </a:stretch>
        </p:blipFill>
        <p:spPr>
          <a:xfrm>
            <a:off x="5913438" y="2058988"/>
            <a:ext cx="2584450" cy="4211637"/>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4"/>
          <p:cNvSpPr txBox="1">
            <a:spLocks noChangeArrowheads="1"/>
          </p:cNvSpPr>
          <p:nvPr/>
        </p:nvSpPr>
        <p:spPr>
          <a:xfrm>
            <a:off x="533400" y="1863725"/>
            <a:ext cx="8235950" cy="4065588"/>
          </a:xfrm>
          <a:prstGeom prst="rect">
            <a:avLst/>
          </a:prstGeom>
        </p:spPr>
        <p:txBody>
          <a:bodyPr/>
          <a:lstStyle/>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影响买者物品需求的因素有哪些？</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影响卖者物品供给的因素有哪些？</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供给与需求</a:t>
            </a:r>
            <a:r>
              <a:rPr kumimoji="0" lang="zh-CN" altLang="en-US" sz="2700" kern="1200" cap="none" spc="0" normalizeH="0" baseline="0" noProof="0" dirty="0">
                <a:latin typeface="+mn-lt"/>
                <a:ea typeface="宋体" panose="02010600030101010101" pitchFamily="2" charset="-122"/>
                <a:cs typeface="+mn-cs"/>
              </a:rPr>
              <a:t>如何</a:t>
            </a:r>
            <a:r>
              <a:rPr kumimoji="0" lang="zh-CN" sz="2700" kern="1200" cap="none" spc="0" normalizeH="0" baseline="0" noProof="0" dirty="0">
                <a:latin typeface="+mn-lt"/>
                <a:ea typeface="宋体" panose="02010600030101010101" pitchFamily="2" charset="-122"/>
                <a:cs typeface="+mn-cs"/>
              </a:rPr>
              <a:t>决定物品出售的价格与数量？</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影响供给与需求的因素如何影响市场价格与数量？</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市场如何配置资源？</a:t>
            </a:r>
            <a:endParaRPr kumimoji="0" lang="zh-CN" sz="2700" kern="1200" cap="none" spc="0" normalizeH="0" baseline="0" noProof="0" dirty="0">
              <a:latin typeface="+mn-lt"/>
              <a:ea typeface="宋体" panose="02010600030101010101" pitchFamily="2" charset="-122"/>
              <a:cs typeface="+mn-cs"/>
            </a:endParaRPr>
          </a:p>
        </p:txBody>
      </p:sp>
      <p:sp>
        <p:nvSpPr>
          <p:cNvPr id="4" name="Rectangle 3"/>
          <p:cNvSpPr txBox="1">
            <a:spLocks noChangeArrowheads="1"/>
          </p:cNvSpPr>
          <p:nvPr/>
        </p:nvSpPr>
        <p:spPr>
          <a:xfrm>
            <a:off x="0" y="0"/>
            <a:ext cx="9144000" cy="1954213"/>
          </a:xfrm>
          <a:prstGeom prst="rect">
            <a:avLst/>
          </a:prstGeom>
        </p:spPr>
        <p:txBody>
          <a:bodyPr lIns="365760" tIns="182880"/>
          <a:lstStyle/>
          <a:p>
            <a:pPr marR="0" defTabSz="914400" fontAlgn="auto">
              <a:lnSpc>
                <a:spcPct val="115000"/>
              </a:lnSpc>
              <a:spcAft>
                <a:spcPts val="0"/>
              </a:spcAft>
              <a:buClrTx/>
              <a:buSzTx/>
              <a:buFontTx/>
              <a:defRPr/>
            </a:pPr>
            <a:r>
              <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rPr>
              <a:t>本章我们将探索这些问题的答案：</a:t>
            </a:r>
            <a:endPar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A. </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  </a:t>
            </a: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iPod</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价格的下降</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6867" name="Group 4"/>
          <p:cNvGrpSpPr/>
          <p:nvPr/>
        </p:nvGrpSpPr>
        <p:grpSpPr>
          <a:xfrm>
            <a:off x="593725" y="290513"/>
            <a:ext cx="8210550" cy="1049337"/>
            <a:chOff x="0" y="0"/>
            <a:chExt cx="5000" cy="661"/>
          </a:xfrm>
        </p:grpSpPr>
        <p:sp>
          <p:nvSpPr>
            <p:cNvPr id="36896"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36897"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4" name="Group 8"/>
          <p:cNvGrpSpPr/>
          <p:nvPr/>
        </p:nvGrpSpPr>
        <p:grpSpPr>
          <a:xfrm>
            <a:off x="2951163" y="3543300"/>
            <a:ext cx="1254125" cy="2365375"/>
            <a:chOff x="0" y="0"/>
            <a:chExt cx="790" cy="1490"/>
          </a:xfrm>
        </p:grpSpPr>
        <p:grpSp>
          <p:nvGrpSpPr>
            <p:cNvPr id="36892" name="Group 9"/>
            <p:cNvGrpSpPr/>
            <p:nvPr/>
          </p:nvGrpSpPr>
          <p:grpSpPr>
            <a:xfrm>
              <a:off x="0" y="0"/>
              <a:ext cx="620" cy="1242"/>
              <a:chOff x="0" y="0"/>
              <a:chExt cx="823" cy="1242"/>
            </a:xfrm>
          </p:grpSpPr>
          <p:sp>
            <p:nvSpPr>
              <p:cNvPr id="36894" name="Line 10"/>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6895" name="Line 11"/>
              <p:cNvSpPr/>
              <p:nvPr/>
            </p:nvSpPr>
            <p:spPr>
              <a:xfrm>
                <a:off x="795" y="1"/>
                <a:ext cx="28" cy="1241"/>
              </a:xfrm>
              <a:prstGeom prst="line">
                <a:avLst/>
              </a:prstGeom>
              <a:ln w="9525" cap="flat" cmpd="sng">
                <a:solidFill>
                  <a:schemeClr val="tx1"/>
                </a:solidFill>
                <a:prstDash val="lgDash"/>
                <a:headEnd type="none" w="med" len="med"/>
                <a:tailEnd type="none" w="med" len="med"/>
              </a:ln>
            </p:spPr>
          </p:sp>
        </p:grpSp>
        <p:sp>
          <p:nvSpPr>
            <p:cNvPr id="36893" name="Text Box 12"/>
            <p:cNvSpPr txBox="1"/>
            <p:nvPr/>
          </p:nvSpPr>
          <p:spPr>
            <a:xfrm>
              <a:off x="410" y="1221"/>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grpSp>
      <p:grpSp>
        <p:nvGrpSpPr>
          <p:cNvPr id="6" name="Group 13"/>
          <p:cNvGrpSpPr/>
          <p:nvPr/>
        </p:nvGrpSpPr>
        <p:grpSpPr>
          <a:xfrm>
            <a:off x="142875" y="1546225"/>
            <a:ext cx="6386513" cy="4383088"/>
            <a:chOff x="0" y="0"/>
            <a:chExt cx="4023" cy="2761"/>
          </a:xfrm>
        </p:grpSpPr>
        <p:grpSp>
          <p:nvGrpSpPr>
            <p:cNvPr id="36887" name="Group 14"/>
            <p:cNvGrpSpPr/>
            <p:nvPr/>
          </p:nvGrpSpPr>
          <p:grpSpPr>
            <a:xfrm>
              <a:off x="933" y="123"/>
              <a:ext cx="3055" cy="2378"/>
              <a:chOff x="0" y="0"/>
              <a:chExt cx="3055" cy="2115"/>
            </a:xfrm>
          </p:grpSpPr>
          <p:sp>
            <p:nvSpPr>
              <p:cNvPr id="36890" name="Line 15"/>
              <p:cNvSpPr/>
              <p:nvPr/>
            </p:nvSpPr>
            <p:spPr>
              <a:xfrm>
                <a:off x="1" y="0"/>
                <a:ext cx="0" cy="2115"/>
              </a:xfrm>
              <a:prstGeom prst="line">
                <a:avLst/>
              </a:prstGeom>
              <a:ln w="12700" cap="flat" cmpd="sng">
                <a:solidFill>
                  <a:schemeClr val="tx1"/>
                </a:solidFill>
                <a:prstDash val="solid"/>
                <a:headEnd type="none" w="med" len="med"/>
                <a:tailEnd type="none" w="med" len="med"/>
              </a:ln>
            </p:spPr>
          </p:sp>
          <p:sp>
            <p:nvSpPr>
              <p:cNvPr id="36891" name="Line 16"/>
              <p:cNvSpPr/>
              <p:nvPr/>
            </p:nvSpPr>
            <p:spPr>
              <a:xfrm>
                <a:off x="0" y="2114"/>
                <a:ext cx="3055" cy="0"/>
              </a:xfrm>
              <a:prstGeom prst="line">
                <a:avLst/>
              </a:prstGeom>
              <a:ln w="12700" cap="flat" cmpd="sng">
                <a:solidFill>
                  <a:schemeClr val="tx1"/>
                </a:solidFill>
                <a:prstDash val="solid"/>
                <a:headEnd type="none" w="med" len="med"/>
                <a:tailEnd type="none" w="med" len="med"/>
              </a:ln>
            </p:spPr>
          </p:sp>
        </p:grpSp>
        <p:sp>
          <p:nvSpPr>
            <p:cNvPr id="36888" name="Text Box 17"/>
            <p:cNvSpPr txBox="1"/>
            <p:nvPr/>
          </p:nvSpPr>
          <p:spPr>
            <a:xfrm>
              <a:off x="0" y="0"/>
              <a:ext cx="893" cy="978"/>
            </a:xfrm>
            <a:prstGeom prst="rect">
              <a:avLst/>
            </a:prstGeom>
            <a:noFill/>
            <a:ln w="9525">
              <a:noFill/>
            </a:ln>
          </p:spPr>
          <p:txBody>
            <a:bodyPr>
              <a:spAutoFit/>
            </a:bodyPr>
            <a:p>
              <a:pPr algn="ctr" eaLnBrk="0" hangingPunct="0">
                <a:spcBef>
                  <a:spcPct val="50000"/>
                </a:spcBef>
              </a:pPr>
              <a:r>
                <a:rPr lang="zh-CN" altLang="zh-CN" sz="2400" dirty="0">
                  <a:latin typeface="Arial" panose="020B0604020202020204" pitchFamily="34" charset="0"/>
                </a:rPr>
                <a:t> </a:t>
              </a:r>
              <a:r>
                <a:rPr lang="zh-CN" altLang="x-none" sz="2400" dirty="0">
                  <a:latin typeface="Arial" panose="020B0604020202020204" pitchFamily="34" charset="0"/>
                </a:rPr>
                <a:t>音乐下载的价格</a:t>
              </a:r>
              <a:endParaRPr lang="zh-CN" altLang="x-none" sz="2400" dirty="0">
                <a:latin typeface="Arial" panose="020B0604020202020204" pitchFamily="34" charset="0"/>
              </a:endParaRPr>
            </a:p>
          </p:txBody>
        </p:sp>
        <p:sp>
          <p:nvSpPr>
            <p:cNvPr id="36889" name="Text Box 18"/>
            <p:cNvSpPr txBox="1"/>
            <p:nvPr/>
          </p:nvSpPr>
          <p:spPr>
            <a:xfrm>
              <a:off x="2363" y="2492"/>
              <a:ext cx="1660" cy="269"/>
            </a:xfrm>
            <a:prstGeom prst="rect">
              <a:avLst/>
            </a:prstGeom>
            <a:noFill/>
            <a:ln w="9525">
              <a:noFill/>
            </a:ln>
          </p:spPr>
          <p:txBody>
            <a:bodyPr>
              <a:spAutoFit/>
            </a:bodyPr>
            <a:p>
              <a:pPr algn="r" eaLnBrk="0" hangingPunct="0">
                <a:spcBef>
                  <a:spcPct val="50000"/>
                </a:spcBef>
              </a:pPr>
              <a:r>
                <a:rPr lang="zh-CN" altLang="x-none" sz="2200" dirty="0">
                  <a:latin typeface="Arial" panose="020B0604020202020204" pitchFamily="34" charset="0"/>
                </a:rPr>
                <a:t>音乐下载的数量</a:t>
              </a:r>
              <a:endParaRPr lang="zh-CN" altLang="x-none" sz="2200" dirty="0">
                <a:latin typeface="Arial" panose="020B0604020202020204" pitchFamily="34" charset="0"/>
              </a:endParaRPr>
            </a:p>
          </p:txBody>
        </p:sp>
      </p:grpSp>
      <p:grpSp>
        <p:nvGrpSpPr>
          <p:cNvPr id="8" name="Group 19"/>
          <p:cNvGrpSpPr/>
          <p:nvPr/>
        </p:nvGrpSpPr>
        <p:grpSpPr>
          <a:xfrm>
            <a:off x="1806575" y="2136775"/>
            <a:ext cx="2732088" cy="3149600"/>
            <a:chOff x="0" y="0"/>
            <a:chExt cx="1721" cy="1984"/>
          </a:xfrm>
        </p:grpSpPr>
        <p:sp>
          <p:nvSpPr>
            <p:cNvPr id="36885" name="Line 20"/>
            <p:cNvSpPr/>
            <p:nvPr/>
          </p:nvSpPr>
          <p:spPr>
            <a:xfrm>
              <a:off x="0" y="0"/>
              <a:ext cx="1412" cy="1756"/>
            </a:xfrm>
            <a:prstGeom prst="line">
              <a:avLst/>
            </a:prstGeom>
            <a:ln w="38100" cap="flat" cmpd="sng">
              <a:solidFill>
                <a:schemeClr val="tx1"/>
              </a:solidFill>
              <a:prstDash val="solid"/>
              <a:headEnd type="none" w="med" len="med"/>
              <a:tailEnd type="none" w="med" len="med"/>
            </a:ln>
          </p:spPr>
        </p:sp>
        <p:sp>
          <p:nvSpPr>
            <p:cNvPr id="36886" name="Text Box 21"/>
            <p:cNvSpPr txBox="1"/>
            <p:nvPr/>
          </p:nvSpPr>
          <p:spPr>
            <a:xfrm>
              <a:off x="1341" y="1715"/>
              <a:ext cx="380" cy="269"/>
            </a:xfrm>
            <a:prstGeom prst="rect">
              <a:avLst/>
            </a:prstGeom>
            <a:noFill/>
            <a:ln w="9525">
              <a:noFill/>
            </a:ln>
          </p:spPr>
          <p:txBody>
            <a:bodyPr>
              <a:spAutoFit/>
            </a:bodyPr>
            <a:p>
              <a:pPr eaLnBrk="0" hangingPunct="0">
                <a:spcBef>
                  <a:spcPct val="50000"/>
                </a:spcBef>
              </a:pPr>
              <a:r>
                <a:rPr lang="en-US" altLang="zh-CN" sz="2200" b="1" i="1" dirty="0">
                  <a:latin typeface="Tahoma" panose="020B0604030504040204" pitchFamily="34" charset="0"/>
                </a:rPr>
                <a:t>D</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grpSp>
        <p:nvGrpSpPr>
          <p:cNvPr id="9" name="Group 22"/>
          <p:cNvGrpSpPr/>
          <p:nvPr/>
        </p:nvGrpSpPr>
        <p:grpSpPr>
          <a:xfrm>
            <a:off x="2759075" y="2138363"/>
            <a:ext cx="2732088" cy="3092450"/>
            <a:chOff x="0" y="0"/>
            <a:chExt cx="1721" cy="1948"/>
          </a:xfrm>
        </p:grpSpPr>
        <p:sp>
          <p:nvSpPr>
            <p:cNvPr id="36883" name="Line 23"/>
            <p:cNvSpPr/>
            <p:nvPr/>
          </p:nvSpPr>
          <p:spPr>
            <a:xfrm>
              <a:off x="0" y="0"/>
              <a:ext cx="1412" cy="1756"/>
            </a:xfrm>
            <a:prstGeom prst="line">
              <a:avLst/>
            </a:prstGeom>
            <a:ln w="38100" cap="flat" cmpd="sng">
              <a:solidFill>
                <a:srgbClr val="339966"/>
              </a:solidFill>
              <a:prstDash val="solid"/>
              <a:headEnd type="none" w="med" len="med"/>
              <a:tailEnd type="none" w="med" len="med"/>
            </a:ln>
          </p:spPr>
        </p:sp>
        <p:sp>
          <p:nvSpPr>
            <p:cNvPr id="36884" name="Text Box 24"/>
            <p:cNvSpPr txBox="1"/>
            <p:nvPr/>
          </p:nvSpPr>
          <p:spPr>
            <a:xfrm>
              <a:off x="1341" y="1679"/>
              <a:ext cx="380" cy="269"/>
            </a:xfrm>
            <a:prstGeom prst="rect">
              <a:avLst/>
            </a:prstGeom>
            <a:noFill/>
            <a:ln w="9525">
              <a:noFill/>
            </a:ln>
          </p:spPr>
          <p:txBody>
            <a:bodyPr>
              <a:spAutoFit/>
            </a:bodyPr>
            <a:p>
              <a:pPr eaLnBrk="0" hangingPunct="0">
                <a:spcBef>
                  <a:spcPct val="50000"/>
                </a:spcBef>
              </a:pPr>
              <a:r>
                <a:rPr lang="en-US" altLang="zh-CN" sz="2200" b="1" i="1" dirty="0">
                  <a:solidFill>
                    <a:srgbClr val="006600"/>
                  </a:solidFill>
                  <a:latin typeface="Tahoma" panose="020B0604030504040204" pitchFamily="34" charset="0"/>
                </a:rPr>
                <a:t>D</a:t>
              </a:r>
              <a:r>
                <a:rPr lang="en-US" altLang="zh-CN" sz="2200" b="1" baseline="-25000" dirty="0">
                  <a:solidFill>
                    <a:srgbClr val="006600"/>
                  </a:solidFill>
                  <a:latin typeface="Tahoma" panose="020B0604030504040204" pitchFamily="34" charset="0"/>
                </a:rPr>
                <a:t>2</a:t>
              </a:r>
              <a:endParaRPr lang="en-US" altLang="zh-CN" sz="2200" b="1" baseline="-25000" dirty="0">
                <a:solidFill>
                  <a:srgbClr val="006600"/>
                </a:solidFill>
                <a:latin typeface="Tahoma" panose="020B0604030504040204" pitchFamily="34" charset="0"/>
              </a:endParaRPr>
            </a:p>
          </p:txBody>
        </p:sp>
      </p:grpSp>
      <p:grpSp>
        <p:nvGrpSpPr>
          <p:cNvPr id="10" name="Group 25"/>
          <p:cNvGrpSpPr/>
          <p:nvPr/>
        </p:nvGrpSpPr>
        <p:grpSpPr>
          <a:xfrm>
            <a:off x="3005138" y="3473450"/>
            <a:ext cx="960437" cy="138113"/>
            <a:chOff x="0" y="0"/>
            <a:chExt cx="605" cy="87"/>
          </a:xfrm>
        </p:grpSpPr>
        <p:sp>
          <p:nvSpPr>
            <p:cNvPr id="36881" name="Line 26"/>
            <p:cNvSpPr/>
            <p:nvPr/>
          </p:nvSpPr>
          <p:spPr>
            <a:xfrm>
              <a:off x="0" y="43"/>
              <a:ext cx="519" cy="0"/>
            </a:xfrm>
            <a:prstGeom prst="line">
              <a:avLst/>
            </a:prstGeom>
            <a:ln w="44450" cap="flat" cmpd="sng">
              <a:solidFill>
                <a:srgbClr val="00CC00"/>
              </a:solidFill>
              <a:prstDash val="solid"/>
              <a:headEnd type="none" w="med" len="med"/>
              <a:tailEnd type="triangle" w="lg" len="lg"/>
            </a:ln>
          </p:spPr>
        </p:sp>
        <p:sp>
          <p:nvSpPr>
            <p:cNvPr id="36882" name="Oval 27"/>
            <p:cNvSpPr/>
            <p:nvPr/>
          </p:nvSpPr>
          <p:spPr>
            <a:xfrm>
              <a:off x="517" y="0"/>
              <a:ext cx="88" cy="87"/>
            </a:xfrm>
            <a:prstGeom prst="ellipse">
              <a:avLst/>
            </a:prstGeom>
            <a:solidFill>
              <a:srgbClr val="00CC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1" name="Group 28"/>
          <p:cNvGrpSpPr/>
          <p:nvPr/>
        </p:nvGrpSpPr>
        <p:grpSpPr>
          <a:xfrm>
            <a:off x="1050925" y="3317875"/>
            <a:ext cx="2176463" cy="2606675"/>
            <a:chOff x="0" y="0"/>
            <a:chExt cx="1371" cy="1642"/>
          </a:xfrm>
        </p:grpSpPr>
        <p:grpSp>
          <p:nvGrpSpPr>
            <p:cNvPr id="36875" name="Group 29"/>
            <p:cNvGrpSpPr/>
            <p:nvPr/>
          </p:nvGrpSpPr>
          <p:grpSpPr>
            <a:xfrm>
              <a:off x="364" y="138"/>
              <a:ext cx="820" cy="1247"/>
              <a:chOff x="0" y="0"/>
              <a:chExt cx="796" cy="1247"/>
            </a:xfrm>
          </p:grpSpPr>
          <p:sp>
            <p:nvSpPr>
              <p:cNvPr id="36879" name="Line 30"/>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6880" name="Line 31"/>
              <p:cNvSpPr/>
              <p:nvPr/>
            </p:nvSpPr>
            <p:spPr>
              <a:xfrm>
                <a:off x="795" y="1"/>
                <a:ext cx="1" cy="1246"/>
              </a:xfrm>
              <a:prstGeom prst="line">
                <a:avLst/>
              </a:prstGeom>
              <a:ln w="9525" cap="flat" cmpd="sng">
                <a:solidFill>
                  <a:schemeClr val="tx1"/>
                </a:solidFill>
                <a:prstDash val="lgDash"/>
                <a:headEnd type="none" w="med" len="med"/>
                <a:tailEnd type="none" w="med" len="med"/>
              </a:ln>
            </p:spPr>
          </p:sp>
        </p:grpSp>
        <p:sp>
          <p:nvSpPr>
            <p:cNvPr id="36876" name="Oval 32"/>
            <p:cNvSpPr/>
            <p:nvPr/>
          </p:nvSpPr>
          <p:spPr>
            <a:xfrm>
              <a:off x="1140" y="10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6877" name="Text Box 33"/>
            <p:cNvSpPr txBox="1"/>
            <p:nvPr/>
          </p:nvSpPr>
          <p:spPr>
            <a:xfrm>
              <a:off x="0" y="0"/>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sp>
          <p:nvSpPr>
            <p:cNvPr id="36878" name="Text Box 34"/>
            <p:cNvSpPr txBox="1"/>
            <p:nvPr/>
          </p:nvSpPr>
          <p:spPr>
            <a:xfrm>
              <a:off x="991" y="1373"/>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sp>
        <p:nvSpPr>
          <p:cNvPr id="33" name="Text Box 35"/>
          <p:cNvSpPr txBox="1">
            <a:spLocks noChangeArrowheads="1"/>
          </p:cNvSpPr>
          <p:nvPr/>
        </p:nvSpPr>
        <p:spPr bwMode="auto">
          <a:xfrm>
            <a:off x="5808663" y="1735138"/>
            <a:ext cx="2962275" cy="3659188"/>
          </a:xfrm>
          <a:prstGeom prst="rect">
            <a:avLst/>
          </a:prstGeom>
          <a:solidFill>
            <a:schemeClr val="bg1"/>
          </a:solidFill>
          <a:ln w="9525">
            <a:noFill/>
            <a:miter lim="800000"/>
          </a:ln>
          <a:effectLst>
            <a:outerShdw dist="71842" dir="2700000" algn="ctr" rotWithShape="0">
              <a:schemeClr val="bg2"/>
            </a:outerShdw>
          </a:effectLst>
        </p:spPr>
        <p:txBody>
          <a:bodyPr/>
          <a:lstStyle/>
          <a:p>
            <a:pPr marR="0" defTabSz="914400" eaLnBrk="0" hangingPunct="0">
              <a:lnSpc>
                <a:spcPct val="105000"/>
              </a:lnSpc>
              <a:spcBef>
                <a:spcPct val="30000"/>
              </a:spcBef>
              <a:buClrTx/>
              <a:buSzTx/>
              <a:buFontTx/>
              <a:defRPr/>
            </a:pPr>
            <a:r>
              <a:rPr kumimoji="0" lang="zh-CN" sz="2800" kern="1200" cap="none" spc="0" normalizeH="0" baseline="0" noProof="0" dirty="0">
                <a:latin typeface="Arial" panose="020B0604020202020204" pitchFamily="34" charset="0"/>
                <a:ea typeface="宋体" panose="02010600030101010101" pitchFamily="2" charset="-122"/>
                <a:cs typeface="+mn-cs"/>
              </a:rPr>
              <a:t>音乐下载和 iPod是互补品。iPod价格的下降会使音乐下载的需求曲线向右移动</a:t>
            </a:r>
            <a:endParaRPr kumimoji="0" lang="zh-CN" sz="26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dissolv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18" presetClass="entr" presetSubtype="6"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Right)">
                                      <p:cBhvr>
                                        <p:cTn id="31" dur="500"/>
                                        <p:tgtEl>
                                          <p:spTgt spid="9"/>
                                        </p:tgtEl>
                                      </p:cBhvr>
                                    </p:animEffect>
                                  </p:childTnLst>
                                </p:cTn>
                              </p:par>
                            </p:childTnLst>
                          </p:cTn>
                        </p:par>
                        <p:par>
                          <p:cTn id="32" fill="hold">
                            <p:stCondLst>
                              <p:cond delay="1000"/>
                            </p:stCondLst>
                            <p:childTnLst>
                              <p:par>
                                <p:cTn id="33" presetID="18" presetClass="entr" presetSubtype="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Righ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B. </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音乐下载价格的下降</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7891" name="Group 4"/>
          <p:cNvGrpSpPr/>
          <p:nvPr/>
        </p:nvGrpSpPr>
        <p:grpSpPr>
          <a:xfrm>
            <a:off x="593725" y="290513"/>
            <a:ext cx="8210550" cy="1049337"/>
            <a:chOff x="0" y="0"/>
            <a:chExt cx="5000" cy="661"/>
          </a:xfrm>
        </p:grpSpPr>
        <p:sp>
          <p:nvSpPr>
            <p:cNvPr id="37917"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37918"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6" name="Text Box 8"/>
          <p:cNvSpPr txBox="1">
            <a:spLocks noChangeArrowheads="1"/>
          </p:cNvSpPr>
          <p:nvPr/>
        </p:nvSpPr>
        <p:spPr bwMode="auto">
          <a:xfrm>
            <a:off x="4857750" y="1814513"/>
            <a:ext cx="3408363" cy="2351088"/>
          </a:xfrm>
          <a:prstGeom prst="rect">
            <a:avLst/>
          </a:prstGeom>
          <a:solidFill>
            <a:schemeClr val="bg1"/>
          </a:solidFill>
          <a:ln w="9525">
            <a:noFill/>
            <a:miter lim="800000"/>
          </a:ln>
          <a:effectLst>
            <a:outerShdw dist="71842" dir="2700000" algn="ctr" rotWithShape="0">
              <a:schemeClr val="bg2"/>
            </a:outerShdw>
          </a:effectLst>
        </p:spPr>
        <p:txBody>
          <a:bodyPr/>
          <a:lstStyle/>
          <a:p>
            <a:pPr marR="0" defTabSz="914400" eaLnBrk="0" hangingPunct="0">
              <a:lnSpc>
                <a:spcPct val="105000"/>
              </a:lnSpc>
              <a:spcBef>
                <a:spcPct val="30000"/>
              </a:spcBef>
              <a:buClrTx/>
              <a:buSzTx/>
              <a:buFontTx/>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sz="2800" kern="1200" cap="none" spc="0" normalizeH="0" baseline="0" noProof="0" dirty="0">
                <a:latin typeface="Arial" panose="020B0604020202020204" pitchFamily="34" charset="0"/>
                <a:ea typeface="宋体" panose="02010600030101010101" pitchFamily="2" charset="-122"/>
                <a:cs typeface="+mn-cs"/>
              </a:rPr>
              <a:t>需求曲线并不移动，而是沿着需求曲线到一个价格更低</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r>
              <a:rPr kumimoji="0" lang="zh-CN" sz="2800" kern="1200" cap="none" spc="0" normalizeH="0" baseline="0" noProof="0" dirty="0">
                <a:latin typeface="Arial" panose="020B0604020202020204" pitchFamily="34" charset="0"/>
                <a:ea typeface="宋体" panose="02010600030101010101" pitchFamily="2" charset="-122"/>
                <a:cs typeface="+mn-cs"/>
              </a:rPr>
              <a:t>需求量更高的点</a:t>
            </a:r>
            <a:endParaRPr kumimoji="0" lang="zh-CN" sz="2800" kern="1200" cap="none" spc="0" normalizeH="0" baseline="0" noProof="0" dirty="0">
              <a:latin typeface="Arial" panose="020B0604020202020204" pitchFamily="34" charset="0"/>
              <a:ea typeface="宋体" panose="02010600030101010101" pitchFamily="2" charset="-122"/>
              <a:cs typeface="+mn-cs"/>
            </a:endParaRPr>
          </a:p>
        </p:txBody>
      </p:sp>
      <p:grpSp>
        <p:nvGrpSpPr>
          <p:cNvPr id="37893" name="Group 9"/>
          <p:cNvGrpSpPr/>
          <p:nvPr/>
        </p:nvGrpSpPr>
        <p:grpSpPr>
          <a:xfrm>
            <a:off x="1624013" y="1741488"/>
            <a:ext cx="4714875" cy="3775075"/>
            <a:chOff x="0" y="0"/>
            <a:chExt cx="3055" cy="2115"/>
          </a:xfrm>
        </p:grpSpPr>
        <p:sp>
          <p:nvSpPr>
            <p:cNvPr id="37915" name="Line 10"/>
            <p:cNvSpPr/>
            <p:nvPr/>
          </p:nvSpPr>
          <p:spPr>
            <a:xfrm>
              <a:off x="1" y="0"/>
              <a:ext cx="0" cy="2115"/>
            </a:xfrm>
            <a:prstGeom prst="line">
              <a:avLst/>
            </a:prstGeom>
            <a:ln w="12700" cap="flat" cmpd="sng">
              <a:solidFill>
                <a:schemeClr val="tx1"/>
              </a:solidFill>
              <a:prstDash val="solid"/>
              <a:headEnd type="none" w="med" len="med"/>
              <a:tailEnd type="none" w="med" len="med"/>
            </a:ln>
          </p:spPr>
        </p:sp>
        <p:sp>
          <p:nvSpPr>
            <p:cNvPr id="37916" name="Line 11"/>
            <p:cNvSpPr/>
            <p:nvPr/>
          </p:nvSpPr>
          <p:spPr>
            <a:xfrm>
              <a:off x="0" y="2114"/>
              <a:ext cx="3055" cy="0"/>
            </a:xfrm>
            <a:prstGeom prst="line">
              <a:avLst/>
            </a:prstGeom>
            <a:ln w="12700" cap="flat" cmpd="sng">
              <a:solidFill>
                <a:schemeClr val="tx1"/>
              </a:solidFill>
              <a:prstDash val="solid"/>
              <a:headEnd type="none" w="med" len="med"/>
              <a:tailEnd type="none" w="med" len="med"/>
            </a:ln>
          </p:spPr>
        </p:sp>
      </p:grpSp>
      <p:sp>
        <p:nvSpPr>
          <p:cNvPr id="37894" name="Text Box 12"/>
          <p:cNvSpPr txBox="1"/>
          <p:nvPr/>
        </p:nvSpPr>
        <p:spPr>
          <a:xfrm>
            <a:off x="260350" y="1546225"/>
            <a:ext cx="1465263" cy="830263"/>
          </a:xfrm>
          <a:prstGeom prst="rect">
            <a:avLst/>
          </a:prstGeom>
          <a:noFill/>
          <a:ln w="9525">
            <a:noFill/>
          </a:ln>
        </p:spPr>
        <p:txBody>
          <a:bodyPr>
            <a:spAutoFit/>
          </a:bodyPr>
          <a:p>
            <a:pPr algn="ctr" eaLnBrk="0" hangingPunct="0">
              <a:spcBef>
                <a:spcPct val="50000"/>
              </a:spcBef>
            </a:pPr>
            <a:r>
              <a:rPr lang="zh-CN" altLang="x-none" sz="2400" dirty="0">
                <a:latin typeface="Arial" panose="020B0604020202020204" pitchFamily="34" charset="0"/>
              </a:rPr>
              <a:t>音乐下载的价格</a:t>
            </a:r>
            <a:endParaRPr lang="zh-CN" altLang="x-none" sz="2400" dirty="0">
              <a:latin typeface="Arial" panose="020B0604020202020204" pitchFamily="34" charset="0"/>
            </a:endParaRPr>
          </a:p>
        </p:txBody>
      </p:sp>
      <p:sp>
        <p:nvSpPr>
          <p:cNvPr id="37895" name="Text Box 13"/>
          <p:cNvSpPr txBox="1"/>
          <p:nvPr/>
        </p:nvSpPr>
        <p:spPr>
          <a:xfrm>
            <a:off x="3894138" y="5502275"/>
            <a:ext cx="2635250" cy="427038"/>
          </a:xfrm>
          <a:prstGeom prst="rect">
            <a:avLst/>
          </a:prstGeom>
          <a:noFill/>
          <a:ln w="9525">
            <a:noFill/>
          </a:ln>
        </p:spPr>
        <p:txBody>
          <a:bodyPr>
            <a:spAutoFit/>
          </a:bodyPr>
          <a:p>
            <a:pPr algn="r" eaLnBrk="0" hangingPunct="0">
              <a:spcBef>
                <a:spcPct val="50000"/>
              </a:spcBef>
            </a:pPr>
            <a:r>
              <a:rPr lang="zh-CN" altLang="x-none" sz="2200" dirty="0">
                <a:latin typeface="Arial" panose="020B0604020202020204" pitchFamily="34" charset="0"/>
              </a:rPr>
              <a:t>音乐下载的数量</a:t>
            </a:r>
            <a:endParaRPr lang="zh-CN" altLang="x-none" sz="2200" dirty="0">
              <a:latin typeface="Arial" panose="020B0604020202020204" pitchFamily="34" charset="0"/>
            </a:endParaRPr>
          </a:p>
        </p:txBody>
      </p:sp>
      <p:sp>
        <p:nvSpPr>
          <p:cNvPr id="37896" name="Line 14"/>
          <p:cNvSpPr/>
          <p:nvPr/>
        </p:nvSpPr>
        <p:spPr>
          <a:xfrm>
            <a:off x="1806575" y="2136775"/>
            <a:ext cx="2241550" cy="2787650"/>
          </a:xfrm>
          <a:prstGeom prst="line">
            <a:avLst/>
          </a:prstGeom>
          <a:ln w="38100" cap="flat" cmpd="sng">
            <a:solidFill>
              <a:schemeClr val="tx1"/>
            </a:solidFill>
            <a:prstDash val="solid"/>
            <a:headEnd type="none" w="med" len="med"/>
            <a:tailEnd type="none" w="med" len="med"/>
          </a:ln>
        </p:spPr>
      </p:sp>
      <p:sp>
        <p:nvSpPr>
          <p:cNvPr id="37897" name="Text Box 15"/>
          <p:cNvSpPr txBox="1"/>
          <p:nvPr/>
        </p:nvSpPr>
        <p:spPr>
          <a:xfrm>
            <a:off x="3935413" y="4859338"/>
            <a:ext cx="603250" cy="427037"/>
          </a:xfrm>
          <a:prstGeom prst="rect">
            <a:avLst/>
          </a:prstGeom>
          <a:noFill/>
          <a:ln w="9525">
            <a:noFill/>
          </a:ln>
        </p:spPr>
        <p:txBody>
          <a:bodyPr>
            <a:spAutoFit/>
          </a:bodyPr>
          <a:p>
            <a:pPr eaLnBrk="0" hangingPunct="0">
              <a:spcBef>
                <a:spcPct val="50000"/>
              </a:spcBef>
            </a:pPr>
            <a:r>
              <a:rPr lang="en-US" altLang="zh-CN" sz="2200" b="1" i="1" dirty="0">
                <a:latin typeface="Tahoma" panose="020B0604030504040204" pitchFamily="34" charset="0"/>
              </a:rPr>
              <a:t>D</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nvGrpSpPr>
          <p:cNvPr id="37898" name="Group 16"/>
          <p:cNvGrpSpPr/>
          <p:nvPr/>
        </p:nvGrpSpPr>
        <p:grpSpPr>
          <a:xfrm>
            <a:off x="1628775" y="3536950"/>
            <a:ext cx="1300163" cy="1973263"/>
            <a:chOff x="0" y="0"/>
            <a:chExt cx="795" cy="646"/>
          </a:xfrm>
        </p:grpSpPr>
        <p:sp>
          <p:nvSpPr>
            <p:cNvPr id="37913" name="Line 17"/>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7914" name="Line 18"/>
            <p:cNvSpPr/>
            <p:nvPr/>
          </p:nvSpPr>
          <p:spPr>
            <a:xfrm>
              <a:off x="795" y="1"/>
              <a:ext cx="0" cy="645"/>
            </a:xfrm>
            <a:prstGeom prst="line">
              <a:avLst/>
            </a:prstGeom>
            <a:ln w="9525" cap="flat" cmpd="sng">
              <a:solidFill>
                <a:schemeClr val="tx1"/>
              </a:solidFill>
              <a:prstDash val="lgDash"/>
              <a:headEnd type="none" w="med" len="med"/>
              <a:tailEnd type="none" w="med" len="med"/>
            </a:ln>
          </p:spPr>
        </p:sp>
      </p:grpSp>
      <p:sp>
        <p:nvSpPr>
          <p:cNvPr id="37899" name="Oval 19"/>
          <p:cNvSpPr/>
          <p:nvPr/>
        </p:nvSpPr>
        <p:spPr>
          <a:xfrm>
            <a:off x="2860675" y="3476625"/>
            <a:ext cx="139700" cy="138113"/>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18" name="Line 20"/>
          <p:cNvSpPr/>
          <p:nvPr/>
        </p:nvSpPr>
        <p:spPr>
          <a:xfrm rot="5400000">
            <a:off x="1416050" y="3897313"/>
            <a:ext cx="704850" cy="0"/>
          </a:xfrm>
          <a:prstGeom prst="line">
            <a:avLst/>
          </a:prstGeom>
          <a:ln w="38100" cap="flat" cmpd="sng">
            <a:solidFill>
              <a:srgbClr val="003399"/>
            </a:solidFill>
            <a:prstDash val="solid"/>
            <a:headEnd type="none" w="med" len="med"/>
            <a:tailEnd type="triangle" w="lg" len="lg"/>
          </a:ln>
        </p:spPr>
      </p:sp>
      <p:sp>
        <p:nvSpPr>
          <p:cNvPr id="37901" name="Text Box 21"/>
          <p:cNvSpPr txBox="1"/>
          <p:nvPr/>
        </p:nvSpPr>
        <p:spPr>
          <a:xfrm>
            <a:off x="1050925" y="3317875"/>
            <a:ext cx="603250" cy="427038"/>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sp>
        <p:nvSpPr>
          <p:cNvPr id="37902" name="Text Box 22"/>
          <p:cNvSpPr txBox="1"/>
          <p:nvPr/>
        </p:nvSpPr>
        <p:spPr>
          <a:xfrm>
            <a:off x="2590800" y="5497513"/>
            <a:ext cx="603250" cy="427037"/>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nvGrpSpPr>
          <p:cNvPr id="7" name="Group 23"/>
          <p:cNvGrpSpPr/>
          <p:nvPr/>
        </p:nvGrpSpPr>
        <p:grpSpPr>
          <a:xfrm>
            <a:off x="1058863" y="4025900"/>
            <a:ext cx="2790825" cy="1882775"/>
            <a:chOff x="0" y="0"/>
            <a:chExt cx="1758" cy="1186"/>
          </a:xfrm>
        </p:grpSpPr>
        <p:sp>
          <p:nvSpPr>
            <p:cNvPr id="37904" name="Oval 24"/>
            <p:cNvSpPr/>
            <p:nvPr/>
          </p:nvSpPr>
          <p:spPr>
            <a:xfrm>
              <a:off x="1495" y="101"/>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grpSp>
          <p:nvGrpSpPr>
            <p:cNvPr id="37905" name="Group 25"/>
            <p:cNvGrpSpPr/>
            <p:nvPr/>
          </p:nvGrpSpPr>
          <p:grpSpPr>
            <a:xfrm>
              <a:off x="0" y="0"/>
              <a:ext cx="1758" cy="1186"/>
              <a:chOff x="0" y="0"/>
              <a:chExt cx="1758" cy="1186"/>
            </a:xfrm>
          </p:grpSpPr>
          <p:sp>
            <p:nvSpPr>
              <p:cNvPr id="37906" name="Line 26"/>
              <p:cNvSpPr/>
              <p:nvPr/>
            </p:nvSpPr>
            <p:spPr>
              <a:xfrm>
                <a:off x="1177" y="857"/>
                <a:ext cx="361" cy="0"/>
              </a:xfrm>
              <a:prstGeom prst="line">
                <a:avLst/>
              </a:prstGeom>
              <a:ln w="38100" cap="flat" cmpd="sng">
                <a:solidFill>
                  <a:srgbClr val="003399"/>
                </a:solidFill>
                <a:prstDash val="solid"/>
                <a:headEnd type="none" w="med" len="med"/>
                <a:tailEnd type="triangle" w="lg" len="lg"/>
              </a:ln>
            </p:spPr>
          </p:sp>
          <p:grpSp>
            <p:nvGrpSpPr>
              <p:cNvPr id="37907" name="Group 27"/>
              <p:cNvGrpSpPr/>
              <p:nvPr/>
            </p:nvGrpSpPr>
            <p:grpSpPr>
              <a:xfrm>
                <a:off x="0" y="0"/>
                <a:ext cx="1758" cy="1186"/>
                <a:chOff x="0" y="0"/>
                <a:chExt cx="1758" cy="1186"/>
              </a:xfrm>
            </p:grpSpPr>
            <p:grpSp>
              <p:nvGrpSpPr>
                <p:cNvPr id="37908" name="Group 28"/>
                <p:cNvGrpSpPr/>
                <p:nvPr/>
              </p:nvGrpSpPr>
              <p:grpSpPr>
                <a:xfrm>
                  <a:off x="356" y="142"/>
                  <a:ext cx="1182" cy="797"/>
                  <a:chOff x="0" y="0"/>
                  <a:chExt cx="795" cy="797"/>
                </a:xfrm>
              </p:grpSpPr>
              <p:sp>
                <p:nvSpPr>
                  <p:cNvPr id="37911" name="Line 29"/>
                  <p:cNvSpPr/>
                  <p:nvPr/>
                </p:nvSpPr>
                <p:spPr>
                  <a:xfrm>
                    <a:off x="0" y="0"/>
                    <a:ext cx="795" cy="0"/>
                  </a:xfrm>
                  <a:prstGeom prst="line">
                    <a:avLst/>
                  </a:prstGeom>
                  <a:ln w="9525" cap="flat" cmpd="sng">
                    <a:solidFill>
                      <a:srgbClr val="0000FF"/>
                    </a:solidFill>
                    <a:prstDash val="lgDash"/>
                    <a:headEnd type="none" w="med" len="med"/>
                    <a:tailEnd type="none" w="med" len="med"/>
                  </a:ln>
                </p:spPr>
              </p:sp>
              <p:sp>
                <p:nvSpPr>
                  <p:cNvPr id="37912" name="Line 30"/>
                  <p:cNvSpPr/>
                  <p:nvPr/>
                </p:nvSpPr>
                <p:spPr>
                  <a:xfrm>
                    <a:off x="795" y="1"/>
                    <a:ext cx="0" cy="796"/>
                  </a:xfrm>
                  <a:prstGeom prst="line">
                    <a:avLst/>
                  </a:prstGeom>
                  <a:ln w="9525" cap="flat" cmpd="sng">
                    <a:solidFill>
                      <a:srgbClr val="0000FF"/>
                    </a:solidFill>
                    <a:prstDash val="lgDash"/>
                    <a:headEnd type="none" w="med" len="med"/>
                    <a:tailEnd type="none" w="med" len="med"/>
                  </a:ln>
                </p:spPr>
              </p:sp>
            </p:grpSp>
            <p:sp>
              <p:nvSpPr>
                <p:cNvPr id="37909" name="Text Box 31"/>
                <p:cNvSpPr txBox="1"/>
                <p:nvPr/>
              </p:nvSpPr>
              <p:spPr>
                <a:xfrm>
                  <a:off x="1378" y="917"/>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sp>
              <p:nvSpPr>
                <p:cNvPr id="37910" name="Text Box 32"/>
                <p:cNvSpPr txBox="1"/>
                <p:nvPr/>
              </p:nvSpPr>
              <p:spPr>
                <a:xfrm>
                  <a:off x="0" y="0"/>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1</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C. </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 </a:t>
            </a: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CD</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价格的下降</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38915" name="Group 4"/>
          <p:cNvGrpSpPr/>
          <p:nvPr/>
        </p:nvGrpSpPr>
        <p:grpSpPr>
          <a:xfrm>
            <a:off x="593725" y="290513"/>
            <a:ext cx="8210550" cy="1049337"/>
            <a:chOff x="0" y="0"/>
            <a:chExt cx="5000" cy="661"/>
          </a:xfrm>
        </p:grpSpPr>
        <p:sp>
          <p:nvSpPr>
            <p:cNvPr id="38942"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38943"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38916" name="Group 8"/>
          <p:cNvGrpSpPr/>
          <p:nvPr/>
        </p:nvGrpSpPr>
        <p:grpSpPr>
          <a:xfrm>
            <a:off x="1050925" y="3317875"/>
            <a:ext cx="2754313" cy="2606675"/>
            <a:chOff x="0" y="0"/>
            <a:chExt cx="1735" cy="1642"/>
          </a:xfrm>
        </p:grpSpPr>
        <p:grpSp>
          <p:nvGrpSpPr>
            <p:cNvPr id="38936" name="Group 9"/>
            <p:cNvGrpSpPr/>
            <p:nvPr/>
          </p:nvGrpSpPr>
          <p:grpSpPr>
            <a:xfrm>
              <a:off x="364" y="138"/>
              <a:ext cx="1181" cy="1235"/>
              <a:chOff x="0" y="0"/>
              <a:chExt cx="795" cy="1235"/>
            </a:xfrm>
          </p:grpSpPr>
          <p:sp>
            <p:nvSpPr>
              <p:cNvPr id="38940" name="Line 10"/>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8941" name="Line 11"/>
              <p:cNvSpPr/>
              <p:nvPr/>
            </p:nvSpPr>
            <p:spPr>
              <a:xfrm>
                <a:off x="795" y="1"/>
                <a:ext cx="0" cy="1234"/>
              </a:xfrm>
              <a:prstGeom prst="line">
                <a:avLst/>
              </a:prstGeom>
              <a:ln w="9525" cap="flat" cmpd="sng">
                <a:solidFill>
                  <a:schemeClr val="tx1"/>
                </a:solidFill>
                <a:prstDash val="lgDash"/>
                <a:headEnd type="none" w="med" len="med"/>
                <a:tailEnd type="none" w="med" len="med"/>
              </a:ln>
            </p:spPr>
          </p:sp>
        </p:grpSp>
        <p:sp>
          <p:nvSpPr>
            <p:cNvPr id="38937" name="Oval 12"/>
            <p:cNvSpPr/>
            <p:nvPr/>
          </p:nvSpPr>
          <p:spPr>
            <a:xfrm>
              <a:off x="1504" y="10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38938" name="Text Box 13"/>
            <p:cNvSpPr txBox="1"/>
            <p:nvPr/>
          </p:nvSpPr>
          <p:spPr>
            <a:xfrm>
              <a:off x="0" y="0"/>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sp>
          <p:nvSpPr>
            <p:cNvPr id="38939" name="Text Box 14"/>
            <p:cNvSpPr txBox="1"/>
            <p:nvPr/>
          </p:nvSpPr>
          <p:spPr>
            <a:xfrm>
              <a:off x="1355" y="1373"/>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sp>
        <p:nvSpPr>
          <p:cNvPr id="13" name="Text Box 15"/>
          <p:cNvSpPr txBox="1">
            <a:spLocks noChangeArrowheads="1"/>
          </p:cNvSpPr>
          <p:nvPr/>
        </p:nvSpPr>
        <p:spPr bwMode="auto">
          <a:xfrm>
            <a:off x="5484813" y="1887538"/>
            <a:ext cx="3255963" cy="3165475"/>
          </a:xfrm>
          <a:prstGeom prst="rect">
            <a:avLst/>
          </a:prstGeom>
          <a:solidFill>
            <a:schemeClr val="bg1"/>
          </a:solidFill>
          <a:ln w="9525">
            <a:noFill/>
            <a:miter lim="800000"/>
          </a:ln>
          <a:effectLst>
            <a:outerShdw dist="71842" dir="2700000" algn="ctr" rotWithShape="0">
              <a:schemeClr val="bg2"/>
            </a:outerShdw>
          </a:effectLst>
        </p:spPr>
        <p:txBody>
          <a:bodyPr/>
          <a:lstStyle/>
          <a:p>
            <a:pPr marR="0" defTabSz="914400" eaLnBrk="0" hangingPunct="0">
              <a:lnSpc>
                <a:spcPct val="105000"/>
              </a:lnSpc>
              <a:spcBef>
                <a:spcPct val="30000"/>
              </a:spcBef>
              <a:buClrTx/>
              <a:buSzTx/>
              <a:buFontTx/>
              <a:defRPr/>
            </a:pPr>
            <a:r>
              <a:rPr kumimoji="0" lang="en-US" altLang="zh-CN" sz="2800" kern="1200" cap="none" spc="0" normalizeH="0" baseline="0" noProof="0" dirty="0">
                <a:latin typeface="Arial" panose="020B0604020202020204" pitchFamily="34" charset="0"/>
                <a:ea typeface="宋体" panose="02010600030101010101" pitchFamily="2" charset="-122"/>
                <a:cs typeface="+mn-cs"/>
              </a:rPr>
              <a:t>    </a:t>
            </a:r>
            <a:r>
              <a:rPr kumimoji="0" lang="zh-CN" sz="2800" kern="1200" cap="none" spc="0" normalizeH="0" baseline="0" noProof="0" dirty="0">
                <a:latin typeface="Arial" panose="020B0604020202020204" pitchFamily="34" charset="0"/>
                <a:ea typeface="宋体" panose="02010600030101010101" pitchFamily="2" charset="-122"/>
                <a:cs typeface="+mn-cs"/>
              </a:rPr>
              <a:t>CD与音乐下载是替代品，CD价格的下降使音乐下载的需求曲线向左移动</a:t>
            </a:r>
            <a:endParaRPr kumimoji="0" lang="zh-CN" sz="2600" kern="1200" cap="none" spc="0" normalizeH="0" baseline="0" noProof="0" dirty="0">
              <a:latin typeface="Arial" panose="020B0604020202020204" pitchFamily="34" charset="0"/>
              <a:ea typeface="宋体" panose="02010600030101010101" pitchFamily="2" charset="-122"/>
              <a:cs typeface="+mn-cs"/>
            </a:endParaRPr>
          </a:p>
        </p:txBody>
      </p:sp>
      <p:grpSp>
        <p:nvGrpSpPr>
          <p:cNvPr id="38918" name="Group 16"/>
          <p:cNvGrpSpPr/>
          <p:nvPr/>
        </p:nvGrpSpPr>
        <p:grpSpPr>
          <a:xfrm>
            <a:off x="1624013" y="1741488"/>
            <a:ext cx="4714875" cy="3775075"/>
            <a:chOff x="0" y="0"/>
            <a:chExt cx="3055" cy="2115"/>
          </a:xfrm>
        </p:grpSpPr>
        <p:sp>
          <p:nvSpPr>
            <p:cNvPr id="38934" name="Line 17"/>
            <p:cNvSpPr/>
            <p:nvPr/>
          </p:nvSpPr>
          <p:spPr>
            <a:xfrm>
              <a:off x="1" y="0"/>
              <a:ext cx="0" cy="2115"/>
            </a:xfrm>
            <a:prstGeom prst="line">
              <a:avLst/>
            </a:prstGeom>
            <a:ln w="12700" cap="flat" cmpd="sng">
              <a:solidFill>
                <a:schemeClr val="tx1"/>
              </a:solidFill>
              <a:prstDash val="solid"/>
              <a:headEnd type="none" w="med" len="med"/>
              <a:tailEnd type="none" w="med" len="med"/>
            </a:ln>
          </p:spPr>
        </p:sp>
        <p:sp>
          <p:nvSpPr>
            <p:cNvPr id="38935" name="Line 18"/>
            <p:cNvSpPr/>
            <p:nvPr/>
          </p:nvSpPr>
          <p:spPr>
            <a:xfrm>
              <a:off x="0" y="2114"/>
              <a:ext cx="3055" cy="0"/>
            </a:xfrm>
            <a:prstGeom prst="line">
              <a:avLst/>
            </a:prstGeom>
            <a:ln w="12700" cap="flat" cmpd="sng">
              <a:solidFill>
                <a:schemeClr val="tx1"/>
              </a:solidFill>
              <a:prstDash val="solid"/>
              <a:headEnd type="none" w="med" len="med"/>
              <a:tailEnd type="none" w="med" len="med"/>
            </a:ln>
          </p:spPr>
        </p:sp>
      </p:grpSp>
      <p:sp>
        <p:nvSpPr>
          <p:cNvPr id="38919" name="Text Box 19"/>
          <p:cNvSpPr txBox="1"/>
          <p:nvPr/>
        </p:nvSpPr>
        <p:spPr>
          <a:xfrm>
            <a:off x="260350" y="1546225"/>
            <a:ext cx="1495425" cy="769938"/>
          </a:xfrm>
          <a:prstGeom prst="rect">
            <a:avLst/>
          </a:prstGeom>
          <a:noFill/>
          <a:ln w="9525">
            <a:noFill/>
          </a:ln>
        </p:spPr>
        <p:txBody>
          <a:bodyPr>
            <a:spAutoFit/>
          </a:bodyPr>
          <a:p>
            <a:pPr algn="ctr" eaLnBrk="0" hangingPunct="0">
              <a:spcBef>
                <a:spcPct val="50000"/>
              </a:spcBef>
            </a:pPr>
            <a:r>
              <a:rPr lang="zh-CN" altLang="x-none" sz="2200" dirty="0">
                <a:latin typeface="Arial" panose="020B0604020202020204" pitchFamily="34" charset="0"/>
              </a:rPr>
              <a:t>音乐下载的价格</a:t>
            </a:r>
            <a:endParaRPr lang="zh-CN" altLang="x-none" sz="2200" dirty="0">
              <a:latin typeface="Arial" panose="020B0604020202020204" pitchFamily="34" charset="0"/>
            </a:endParaRPr>
          </a:p>
        </p:txBody>
      </p:sp>
      <p:sp>
        <p:nvSpPr>
          <p:cNvPr id="38920" name="Text Box 20"/>
          <p:cNvSpPr txBox="1"/>
          <p:nvPr/>
        </p:nvSpPr>
        <p:spPr>
          <a:xfrm>
            <a:off x="3894138" y="5502275"/>
            <a:ext cx="2635250" cy="427038"/>
          </a:xfrm>
          <a:prstGeom prst="rect">
            <a:avLst/>
          </a:prstGeom>
          <a:noFill/>
          <a:ln w="9525">
            <a:noFill/>
          </a:ln>
        </p:spPr>
        <p:txBody>
          <a:bodyPr>
            <a:spAutoFit/>
          </a:bodyPr>
          <a:p>
            <a:pPr algn="r" eaLnBrk="0" hangingPunct="0">
              <a:spcBef>
                <a:spcPct val="50000"/>
              </a:spcBef>
            </a:pPr>
            <a:r>
              <a:rPr lang="zh-CN" altLang="x-none" sz="2200" dirty="0">
                <a:latin typeface="Arial" panose="020B0604020202020204" pitchFamily="34" charset="0"/>
              </a:rPr>
              <a:t>音乐下载的数量</a:t>
            </a:r>
            <a:endParaRPr lang="zh-CN" altLang="x-none" sz="2200" dirty="0">
              <a:latin typeface="Arial" panose="020B0604020202020204" pitchFamily="34" charset="0"/>
            </a:endParaRPr>
          </a:p>
        </p:txBody>
      </p:sp>
      <p:grpSp>
        <p:nvGrpSpPr>
          <p:cNvPr id="38921" name="Group 21"/>
          <p:cNvGrpSpPr/>
          <p:nvPr/>
        </p:nvGrpSpPr>
        <p:grpSpPr>
          <a:xfrm>
            <a:off x="2384425" y="2136775"/>
            <a:ext cx="2732088" cy="3149600"/>
            <a:chOff x="0" y="0"/>
            <a:chExt cx="1721" cy="1984"/>
          </a:xfrm>
        </p:grpSpPr>
        <p:sp>
          <p:nvSpPr>
            <p:cNvPr id="38932" name="Line 22"/>
            <p:cNvSpPr/>
            <p:nvPr/>
          </p:nvSpPr>
          <p:spPr>
            <a:xfrm>
              <a:off x="0" y="0"/>
              <a:ext cx="1412" cy="1756"/>
            </a:xfrm>
            <a:prstGeom prst="line">
              <a:avLst/>
            </a:prstGeom>
            <a:ln w="38100" cap="flat" cmpd="sng">
              <a:solidFill>
                <a:schemeClr val="tx1"/>
              </a:solidFill>
              <a:prstDash val="solid"/>
              <a:headEnd type="none" w="med" len="med"/>
              <a:tailEnd type="none" w="med" len="med"/>
            </a:ln>
          </p:spPr>
        </p:sp>
        <p:sp>
          <p:nvSpPr>
            <p:cNvPr id="38933" name="Text Box 23"/>
            <p:cNvSpPr txBox="1"/>
            <p:nvPr/>
          </p:nvSpPr>
          <p:spPr>
            <a:xfrm>
              <a:off x="1341" y="1715"/>
              <a:ext cx="380" cy="269"/>
            </a:xfrm>
            <a:prstGeom prst="rect">
              <a:avLst/>
            </a:prstGeom>
            <a:noFill/>
            <a:ln w="9525">
              <a:noFill/>
            </a:ln>
          </p:spPr>
          <p:txBody>
            <a:bodyPr>
              <a:spAutoFit/>
            </a:bodyPr>
            <a:p>
              <a:pPr eaLnBrk="0" hangingPunct="0">
                <a:spcBef>
                  <a:spcPct val="50000"/>
                </a:spcBef>
              </a:pPr>
              <a:r>
                <a:rPr lang="en-US" altLang="zh-CN" sz="2200" b="1" i="1" dirty="0">
                  <a:latin typeface="Tahoma" panose="020B0604030504040204" pitchFamily="34" charset="0"/>
                </a:rPr>
                <a:t>D</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grpSp>
        <p:nvGrpSpPr>
          <p:cNvPr id="8" name="Group 24"/>
          <p:cNvGrpSpPr/>
          <p:nvPr/>
        </p:nvGrpSpPr>
        <p:grpSpPr>
          <a:xfrm>
            <a:off x="1866900" y="2670175"/>
            <a:ext cx="2482850" cy="2705100"/>
            <a:chOff x="0" y="0"/>
            <a:chExt cx="1564" cy="1704"/>
          </a:xfrm>
        </p:grpSpPr>
        <p:sp>
          <p:nvSpPr>
            <p:cNvPr id="38930" name="Line 25"/>
            <p:cNvSpPr/>
            <p:nvPr/>
          </p:nvSpPr>
          <p:spPr>
            <a:xfrm>
              <a:off x="0" y="0"/>
              <a:ext cx="1238" cy="1555"/>
            </a:xfrm>
            <a:prstGeom prst="line">
              <a:avLst/>
            </a:prstGeom>
            <a:ln w="38100" cap="flat" cmpd="sng">
              <a:solidFill>
                <a:srgbClr val="CC0000"/>
              </a:solidFill>
              <a:prstDash val="solid"/>
              <a:headEnd type="none" w="med" len="med"/>
              <a:tailEnd type="none" w="med" len="med"/>
            </a:ln>
          </p:spPr>
        </p:sp>
        <p:sp>
          <p:nvSpPr>
            <p:cNvPr id="38931" name="Text Box 26"/>
            <p:cNvSpPr txBox="1"/>
            <p:nvPr/>
          </p:nvSpPr>
          <p:spPr>
            <a:xfrm>
              <a:off x="1184" y="1435"/>
              <a:ext cx="380" cy="269"/>
            </a:xfrm>
            <a:prstGeom prst="rect">
              <a:avLst/>
            </a:prstGeom>
            <a:noFill/>
            <a:ln w="9525">
              <a:noFill/>
            </a:ln>
          </p:spPr>
          <p:txBody>
            <a:bodyPr>
              <a:spAutoFit/>
            </a:bodyPr>
            <a:p>
              <a:pPr eaLnBrk="0" hangingPunct="0">
                <a:spcBef>
                  <a:spcPct val="50000"/>
                </a:spcBef>
              </a:pPr>
              <a:r>
                <a:rPr lang="en-US" altLang="zh-CN" sz="2200" b="1" i="1" dirty="0">
                  <a:solidFill>
                    <a:srgbClr val="A50021"/>
                  </a:solidFill>
                  <a:latin typeface="Tahoma" panose="020B0604030504040204" pitchFamily="34" charset="0"/>
                </a:rPr>
                <a:t>D</a:t>
              </a:r>
              <a:r>
                <a:rPr lang="en-US" altLang="zh-CN" sz="2200" b="1" baseline="-25000" dirty="0">
                  <a:solidFill>
                    <a:srgbClr val="A50021"/>
                  </a:solidFill>
                  <a:latin typeface="Tahoma" panose="020B0604030504040204" pitchFamily="34" charset="0"/>
                </a:rPr>
                <a:t>2</a:t>
              </a:r>
              <a:endParaRPr lang="en-US" altLang="zh-CN" sz="2200" b="1" baseline="-25000" dirty="0">
                <a:solidFill>
                  <a:srgbClr val="A50021"/>
                </a:solidFill>
                <a:latin typeface="Tahoma" panose="020B0604030504040204" pitchFamily="34" charset="0"/>
              </a:endParaRPr>
            </a:p>
          </p:txBody>
        </p:sp>
      </p:grpSp>
      <p:sp>
        <p:nvSpPr>
          <p:cNvPr id="25" name="Line 27"/>
          <p:cNvSpPr/>
          <p:nvPr/>
        </p:nvSpPr>
        <p:spPr>
          <a:xfrm rot="10800000">
            <a:off x="2620963" y="3538538"/>
            <a:ext cx="823912" cy="0"/>
          </a:xfrm>
          <a:prstGeom prst="line">
            <a:avLst/>
          </a:prstGeom>
          <a:ln w="44450" cap="flat" cmpd="sng">
            <a:solidFill>
              <a:srgbClr val="CC0000"/>
            </a:solidFill>
            <a:prstDash val="solid"/>
            <a:headEnd type="none" w="med" len="med"/>
            <a:tailEnd type="triangle" w="lg" len="lg"/>
          </a:ln>
        </p:spPr>
      </p:sp>
      <p:grpSp>
        <p:nvGrpSpPr>
          <p:cNvPr id="9" name="Group 28"/>
          <p:cNvGrpSpPr/>
          <p:nvPr/>
        </p:nvGrpSpPr>
        <p:grpSpPr>
          <a:xfrm>
            <a:off x="1620838" y="3470275"/>
            <a:ext cx="1247775" cy="2457450"/>
            <a:chOff x="0" y="0"/>
            <a:chExt cx="786" cy="1548"/>
          </a:xfrm>
        </p:grpSpPr>
        <p:grpSp>
          <p:nvGrpSpPr>
            <p:cNvPr id="38925" name="Group 29"/>
            <p:cNvGrpSpPr/>
            <p:nvPr/>
          </p:nvGrpSpPr>
          <p:grpSpPr>
            <a:xfrm>
              <a:off x="0" y="43"/>
              <a:ext cx="588" cy="1246"/>
              <a:chOff x="0" y="0"/>
              <a:chExt cx="796" cy="1246"/>
            </a:xfrm>
          </p:grpSpPr>
          <p:sp>
            <p:nvSpPr>
              <p:cNvPr id="38928" name="Line 30"/>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38929" name="Line 31"/>
              <p:cNvSpPr/>
              <p:nvPr/>
            </p:nvSpPr>
            <p:spPr>
              <a:xfrm>
                <a:off x="795" y="1"/>
                <a:ext cx="1" cy="1245"/>
              </a:xfrm>
              <a:prstGeom prst="line">
                <a:avLst/>
              </a:prstGeom>
              <a:ln w="9525" cap="flat" cmpd="sng">
                <a:solidFill>
                  <a:schemeClr val="tx1"/>
                </a:solidFill>
                <a:prstDash val="lgDash"/>
                <a:headEnd type="none" w="med" len="med"/>
                <a:tailEnd type="none" w="med" len="med"/>
              </a:ln>
            </p:spPr>
          </p:sp>
        </p:grpSp>
        <p:sp>
          <p:nvSpPr>
            <p:cNvPr id="38926" name="Oval 32"/>
            <p:cNvSpPr/>
            <p:nvPr/>
          </p:nvSpPr>
          <p:spPr>
            <a:xfrm>
              <a:off x="540"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sp>
          <p:nvSpPr>
            <p:cNvPr id="38927" name="Text Box 33"/>
            <p:cNvSpPr txBox="1"/>
            <p:nvPr/>
          </p:nvSpPr>
          <p:spPr>
            <a:xfrm>
              <a:off x="406" y="1279"/>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Right)">
                                      <p:cBhvr>
                                        <p:cTn id="16" dur="500"/>
                                        <p:tgtEl>
                                          <p:spTgt spid="8"/>
                                        </p:tgtEl>
                                      </p:cBhvr>
                                    </p:animEffect>
                                  </p:childTnLst>
                                </p:cTn>
                              </p:par>
                            </p:childTnLst>
                          </p:cTn>
                        </p:par>
                        <p:par>
                          <p:cTn id="17" fill="hold">
                            <p:stCondLst>
                              <p:cond delay="1000"/>
                            </p:stCondLst>
                            <p:childTnLst>
                              <p:par>
                                <p:cTn id="18" presetID="18" presetClass="entr" presetSubtype="12"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458891"/>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560388" y="1401763"/>
            <a:ext cx="8050213" cy="4724400"/>
          </a:xfrm>
          <a:prstGeom prst="rect">
            <a:avLst/>
          </a:prstGeom>
        </p:spPr>
        <p:txBody>
          <a:bodyPr>
            <a:normAutofit/>
          </a:bodyPr>
          <a:lstStyle/>
          <a:p>
            <a:pPr marL="365760" marR="0" indent="-255905" defTabSz="914400" fontAlgn="auto">
              <a:lnSpc>
                <a:spcPct val="150000"/>
              </a:lnSpc>
              <a:spcBef>
                <a:spcPts val="12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供给量</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卖者愿意并且能够出售的一种物品的数量</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1200"/>
              </a:spcBef>
              <a:spcAft>
                <a:spcPts val="0"/>
              </a:spcAft>
              <a:buClr>
                <a:schemeClr val="accent1"/>
              </a:buClr>
              <a:buSzPct val="68000"/>
              <a:buFont typeface="Wingdings" panose="05000000000000000000" pitchFamily="2" charset="2"/>
              <a:buChar char="u"/>
              <a:defRPr/>
            </a:pPr>
            <a:r>
              <a:rPr kumimoji="0" lang="zh-CN" sz="2700" b="1" kern="1200" cap="none" spc="0" normalizeH="0" baseline="0" noProof="0" dirty="0">
                <a:solidFill>
                  <a:srgbClr val="CC0000"/>
                </a:solidFill>
                <a:latin typeface="+mn-lt"/>
                <a:ea typeface="宋体" panose="02010600030101010101" pitchFamily="2" charset="-122"/>
                <a:cs typeface="+mn-cs"/>
              </a:rPr>
              <a:t>供给定理：在其他条件不变时，一种物品价格上升，该物品供给量增加</a:t>
            </a:r>
            <a:r>
              <a:rPr kumimoji="0" lang="zh-CN" altLang="en-US" sz="2700" b="1" kern="1200" cap="none" spc="0" normalizeH="0" baseline="0" noProof="0" dirty="0">
                <a:solidFill>
                  <a:srgbClr val="CC0000"/>
                </a:solidFill>
                <a:latin typeface="+mn-lt"/>
                <a:ea typeface="宋体" panose="02010600030101010101" pitchFamily="2" charset="-122"/>
                <a:cs typeface="+mn-cs"/>
              </a:rPr>
              <a:t>。</a:t>
            </a:r>
            <a:endParaRPr kumimoji="0" lang="en-US" altLang="zh-CN" sz="2700" b="1" kern="1200" cap="none" spc="0" normalizeH="0" baseline="0" noProof="0" dirty="0">
              <a:solidFill>
                <a:srgbClr val="CC0000"/>
              </a:solidFill>
              <a:latin typeface="+mn-lt"/>
              <a:ea typeface="宋体" panose="02010600030101010101" pitchFamily="2" charset="-122"/>
              <a:cs typeface="+mn-cs"/>
            </a:endParaRPr>
          </a:p>
          <a:p>
            <a:pPr marR="0" defTabSz="914400" eaLnBrk="0" hangingPunct="0">
              <a:lnSpc>
                <a:spcPct val="150000"/>
              </a:lnSpc>
              <a:buClrTx/>
              <a:buSzTx/>
              <a:buFontTx/>
              <a:defRPr/>
            </a:pPr>
            <a:r>
              <a:rPr kumimoji="0" lang="en-US" altLang="zh-CN" sz="2800" b="1" kern="1200" cap="none" spc="0" normalizeH="0" baseline="0" noProof="0" dirty="0">
                <a:latin typeface="Arial" panose="020B0604020202020204" pitchFamily="34" charset="0"/>
                <a:ea typeface="+mn-ea"/>
                <a:cs typeface="+mn-cs"/>
              </a:rPr>
              <a:t>   </a:t>
            </a:r>
            <a:r>
              <a:rPr kumimoji="0" lang="en-US" altLang="zh-CN" sz="2800" i="1" kern="1200" cap="none" spc="0" normalizeH="0" baseline="0" noProof="0" dirty="0">
                <a:latin typeface="Times New Roman" panose="02020603050405020304" pitchFamily="18" charset="0"/>
                <a:ea typeface="+mn-ea"/>
                <a:cs typeface="Times New Roman" panose="02020603050405020304" pitchFamily="18" charset="0"/>
              </a:rPr>
              <a:t>The law of supply states that there is a positive relationship between price and quantity supplied.</a:t>
            </a:r>
            <a:endParaRPr kumimoji="0" lang="zh-CN" sz="2700"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bldLst>
      <p:bldP spid="3" grpId="0" bldLvl="4"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0"/>
            <a:ext cx="8686800" cy="9017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04800" y="1981200"/>
            <a:ext cx="5099050" cy="3527425"/>
          </a:xfrm>
          <a:prstGeom prst="rect">
            <a:avLst/>
          </a:prstGeom>
        </p:spPr>
        <p:txBody>
          <a:bodyPr>
            <a:normAutofit/>
          </a:bodyPr>
          <a:lstStyle/>
          <a:p>
            <a:pPr marL="567055" marR="0" indent="-457200" defTabSz="914400" fontAlgn="auto">
              <a:lnSpc>
                <a:spcPct val="150000"/>
              </a:lnSpc>
              <a:spcBef>
                <a:spcPts val="600"/>
              </a:spcBef>
              <a:spcAft>
                <a:spcPts val="0"/>
              </a:spcAft>
              <a:buClr>
                <a:schemeClr val="accent1"/>
              </a:buClr>
              <a:buSzPct val="68000"/>
              <a:buFont typeface="Wingdings" panose="05000000000000000000" charset="0"/>
              <a:buChar char="u"/>
              <a:defRPr/>
            </a:pPr>
            <a:r>
              <a:rPr kumimoji="0" lang="zh-CN" sz="2700" b="1" kern="1200" cap="none" spc="0" normalizeH="0" baseline="0" noProof="0" dirty="0">
                <a:solidFill>
                  <a:srgbClr val="CC0000"/>
                </a:solidFill>
                <a:latin typeface="+mn-lt"/>
                <a:ea typeface="宋体" panose="02010600030101010101" pitchFamily="2" charset="-122"/>
                <a:cs typeface="+mn-cs"/>
              </a:rPr>
              <a:t>供给表</a:t>
            </a:r>
            <a:r>
              <a:rPr kumimoji="0" lang="zh-CN" altLang="en-US" sz="2700" b="1" kern="1200" cap="none" spc="0" normalizeH="0" baseline="0" noProof="0" dirty="0">
                <a:solidFill>
                  <a:srgbClr val="CC0000"/>
                </a:solidFill>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表示一种物品的价格与供给量之间关系的表格</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50000"/>
              </a:lnSpc>
              <a:spcBef>
                <a:spcPts val="600"/>
              </a:spcBef>
              <a:spcAft>
                <a:spcPts val="0"/>
              </a:spcAft>
              <a:buClr>
                <a:schemeClr val="accent1"/>
              </a:buClr>
              <a:buSzPct val="68000"/>
              <a:buFont typeface="Wingdings" panose="05000000000000000000" charset="0"/>
              <a:buChar char="u"/>
              <a:defRPr/>
            </a:pPr>
            <a:r>
              <a:rPr kumimoji="0" lang="zh-CN" sz="2700" kern="1200" cap="none" spc="0" normalizeH="0" baseline="0" noProof="0" dirty="0">
                <a:latin typeface="+mn-lt"/>
                <a:ea typeface="宋体" panose="02010600030101010101" pitchFamily="2" charset="-122"/>
                <a:cs typeface="+mn-cs"/>
              </a:rPr>
              <a:t>如：星巴克拿铁咖啡的供应</a:t>
            </a:r>
            <a:endParaRPr kumimoji="0" lang="zh-CN" sz="2700" kern="1200" cap="none" spc="0" normalizeH="0" baseline="0" noProof="0" dirty="0">
              <a:latin typeface="+mn-lt"/>
              <a:ea typeface="宋体" panose="02010600030101010101" pitchFamily="2" charset="-122"/>
              <a:cs typeface="+mn-cs"/>
            </a:endParaRPr>
          </a:p>
        </p:txBody>
      </p:sp>
      <p:graphicFrame>
        <p:nvGraphicFramePr>
          <p:cNvPr id="40964" name="表格 40963"/>
          <p:cNvGraphicFramePr/>
          <p:nvPr/>
        </p:nvGraphicFramePr>
        <p:xfrm>
          <a:off x="5635625" y="962025"/>
          <a:ext cx="3095625" cy="4956175"/>
        </p:xfrm>
        <a:graphic>
          <a:graphicData uri="http://schemas.openxmlformats.org/drawingml/2006/table">
            <a:tbl>
              <a:tblPr/>
              <a:tblGrid>
                <a:gridCol w="1266825"/>
                <a:gridCol w="1828800"/>
              </a:tblGrid>
              <a:tr h="162718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拿铁咖啡的价格</a:t>
                      </a:r>
                      <a:endParaRPr lang="zh-CN" altLang="x-none"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拿铁咖啡的供应数量</a:t>
                      </a:r>
                      <a:endParaRPr lang="zh-CN" altLang="x-none"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solidFill>
                      <a:srgbClr val="CC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746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746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9</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12</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746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18</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solidFill>
                      <a:srgbClr val="CCFF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dissolve">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4"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5"/>
          <p:cNvSpPr txBox="1">
            <a:spLocks noChangeArrowheads="1"/>
          </p:cNvSpPr>
          <p:nvPr/>
        </p:nvSpPr>
        <p:spPr>
          <a:xfrm>
            <a:off x="0" y="282575"/>
            <a:ext cx="8129588" cy="677863"/>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星巴克的供给表与供给曲线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aphicFrame>
        <p:nvGraphicFramePr>
          <p:cNvPr id="3074" name="Object 2"/>
          <p:cNvGraphicFramePr>
            <a:graphicFrameLocks noChangeAspect="1"/>
          </p:cNvGraphicFramePr>
          <p:nvPr/>
        </p:nvGraphicFramePr>
        <p:xfrm>
          <a:off x="277813" y="1157288"/>
          <a:ext cx="5151437" cy="5121275"/>
        </p:xfrm>
        <a:graphic>
          <a:graphicData uri="http://schemas.openxmlformats.org/presentationml/2006/ole">
            <mc:AlternateContent xmlns:mc="http://schemas.openxmlformats.org/markup-compatibility/2006">
              <mc:Choice xmlns:v="urn:schemas-microsoft-com:vml" Requires="v">
                <p:oleObj spid="_x0000_s3078" name="" r:id="rId1" imgW="4436745" imgH="4425315" progId="Excel.Chart.8">
                  <p:embed/>
                </p:oleObj>
              </mc:Choice>
              <mc:Fallback>
                <p:oleObj name="" r:id="rId1" imgW="4436745" imgH="4425315" progId="Excel.Chart.8">
                  <p:embed/>
                  <p:pic>
                    <p:nvPicPr>
                      <p:cNvPr id="0" name="图片 3077"/>
                      <p:cNvPicPr/>
                      <p:nvPr/>
                    </p:nvPicPr>
                    <p:blipFill>
                      <a:blip r:embed="rId2"/>
                      <a:stretch>
                        <a:fillRect/>
                      </a:stretch>
                    </p:blipFill>
                    <p:spPr>
                      <a:xfrm>
                        <a:off x="277813" y="1157288"/>
                        <a:ext cx="5151437" cy="5121275"/>
                      </a:xfrm>
                      <a:prstGeom prst="rect">
                        <a:avLst/>
                      </a:prstGeom>
                      <a:noFill/>
                      <a:ln w="38100">
                        <a:noFill/>
                        <a:miter/>
                      </a:ln>
                    </p:spPr>
                  </p:pic>
                </p:oleObj>
              </mc:Fallback>
            </mc:AlternateContent>
          </a:graphicData>
        </a:graphic>
      </p:graphicFrame>
      <p:grpSp>
        <p:nvGrpSpPr>
          <p:cNvPr id="3" name="Group 3"/>
          <p:cNvGrpSpPr/>
          <p:nvPr/>
        </p:nvGrpSpPr>
        <p:grpSpPr>
          <a:xfrm>
            <a:off x="1312863" y="4256088"/>
            <a:ext cx="1157287" cy="1244600"/>
            <a:chOff x="0" y="0"/>
            <a:chExt cx="729" cy="784"/>
          </a:xfrm>
        </p:grpSpPr>
        <p:grpSp>
          <p:nvGrpSpPr>
            <p:cNvPr id="3135" name="Group 4"/>
            <p:cNvGrpSpPr/>
            <p:nvPr/>
          </p:nvGrpSpPr>
          <p:grpSpPr>
            <a:xfrm>
              <a:off x="0" y="43"/>
              <a:ext cx="685" cy="741"/>
              <a:chOff x="0" y="0"/>
              <a:chExt cx="795" cy="741"/>
            </a:xfrm>
          </p:grpSpPr>
          <p:sp>
            <p:nvSpPr>
              <p:cNvPr id="3137" name="Line 5"/>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3138" name="Line 6"/>
              <p:cNvSpPr/>
              <p:nvPr/>
            </p:nvSpPr>
            <p:spPr>
              <a:xfrm>
                <a:off x="795" y="1"/>
                <a:ext cx="0" cy="740"/>
              </a:xfrm>
              <a:prstGeom prst="line">
                <a:avLst/>
              </a:prstGeom>
              <a:ln w="9525" cap="flat" cmpd="sng">
                <a:solidFill>
                  <a:srgbClr val="969696"/>
                </a:solidFill>
                <a:prstDash val="lgDash"/>
                <a:headEnd type="none" w="med" len="med"/>
                <a:tailEnd type="none" w="med" len="med"/>
              </a:ln>
            </p:spPr>
          </p:sp>
        </p:grpSp>
        <p:sp>
          <p:nvSpPr>
            <p:cNvPr id="3136" name="Oval 7"/>
            <p:cNvSpPr/>
            <p:nvPr/>
          </p:nvSpPr>
          <p:spPr>
            <a:xfrm>
              <a:off x="641" y="0"/>
              <a:ext cx="88" cy="87"/>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5" name="Group 8"/>
          <p:cNvGrpSpPr/>
          <p:nvPr/>
        </p:nvGrpSpPr>
        <p:grpSpPr>
          <a:xfrm>
            <a:off x="1316038" y="3671888"/>
            <a:ext cx="1689100" cy="1830387"/>
            <a:chOff x="0" y="0"/>
            <a:chExt cx="1064" cy="1153"/>
          </a:xfrm>
        </p:grpSpPr>
        <p:grpSp>
          <p:nvGrpSpPr>
            <p:cNvPr id="3131" name="Group 9"/>
            <p:cNvGrpSpPr/>
            <p:nvPr/>
          </p:nvGrpSpPr>
          <p:grpSpPr>
            <a:xfrm>
              <a:off x="0" y="42"/>
              <a:ext cx="1023" cy="1111"/>
              <a:chOff x="0" y="0"/>
              <a:chExt cx="796" cy="1111"/>
            </a:xfrm>
          </p:grpSpPr>
          <p:sp>
            <p:nvSpPr>
              <p:cNvPr id="3133" name="Line 10"/>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3134" name="Line 11"/>
              <p:cNvSpPr/>
              <p:nvPr/>
            </p:nvSpPr>
            <p:spPr>
              <a:xfrm>
                <a:off x="795" y="1"/>
                <a:ext cx="1" cy="1110"/>
              </a:xfrm>
              <a:prstGeom prst="line">
                <a:avLst/>
              </a:prstGeom>
              <a:ln w="9525" cap="flat" cmpd="sng">
                <a:solidFill>
                  <a:srgbClr val="969696"/>
                </a:solidFill>
                <a:prstDash val="lgDash"/>
                <a:headEnd type="none" w="med" len="med"/>
                <a:tailEnd type="none" w="med" len="med"/>
              </a:ln>
            </p:spPr>
          </p:sp>
        </p:grpSp>
        <p:sp>
          <p:nvSpPr>
            <p:cNvPr id="3132" name="Oval 12"/>
            <p:cNvSpPr/>
            <p:nvPr/>
          </p:nvSpPr>
          <p:spPr>
            <a:xfrm>
              <a:off x="976" y="0"/>
              <a:ext cx="88" cy="87"/>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pSp>
      <p:sp>
        <p:nvSpPr>
          <p:cNvPr id="14" name="Line 13"/>
          <p:cNvSpPr/>
          <p:nvPr/>
        </p:nvSpPr>
        <p:spPr>
          <a:xfrm flipV="1">
            <a:off x="1323975" y="1766888"/>
            <a:ext cx="3390900" cy="3733800"/>
          </a:xfrm>
          <a:prstGeom prst="line">
            <a:avLst/>
          </a:prstGeom>
          <a:ln w="50800" cap="flat" cmpd="sng">
            <a:solidFill>
              <a:srgbClr val="006600"/>
            </a:solidFill>
            <a:prstDash val="solid"/>
            <a:headEnd type="none" w="med" len="med"/>
            <a:tailEnd type="none" w="med" len="med"/>
          </a:ln>
        </p:spPr>
      </p:sp>
      <p:sp>
        <p:nvSpPr>
          <p:cNvPr id="15" name="Oval 14"/>
          <p:cNvSpPr/>
          <p:nvPr/>
        </p:nvSpPr>
        <p:spPr>
          <a:xfrm>
            <a:off x="1247775" y="5438775"/>
            <a:ext cx="139700" cy="138113"/>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aphicFrame>
        <p:nvGraphicFramePr>
          <p:cNvPr id="16" name="Group 16"/>
          <p:cNvGraphicFramePr>
            <a:graphicFrameLocks noGrp="1"/>
          </p:cNvGraphicFramePr>
          <p:nvPr/>
        </p:nvGraphicFramePr>
        <p:xfrm>
          <a:off x="5235575" y="1287463"/>
          <a:ext cx="3687763" cy="4956175"/>
        </p:xfrm>
        <a:graphic>
          <a:graphicData uri="http://schemas.openxmlformats.org/drawingml/2006/table">
            <a:tbl>
              <a:tblPr>
                <a:tableStyleId>{5940675A-B579-460E-94D1-54222C63F5DA}</a:tableStyleId>
              </a:tblPr>
              <a:tblGrid>
                <a:gridCol w="1507958"/>
                <a:gridCol w="2179139"/>
              </a:tblGrid>
              <a:tr h="16271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400" u="none" strike="noStrike" cap="none" normalizeH="0" baseline="0" dirty="0" smtClean="0">
                          <a:ln>
                            <a:noFill/>
                          </a:ln>
                          <a:effectLst/>
                        </a:rPr>
                        <a:t>拿铁咖啡的价格</a:t>
                      </a: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400" u="none" strike="noStrike" cap="none" normalizeH="0" baseline="0" dirty="0" smtClean="0">
                          <a:ln>
                            <a:noFill/>
                          </a:ln>
                          <a:effectLst/>
                        </a:rPr>
                        <a:t>拿铁咖啡的供应数量</a:t>
                      </a: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$0.00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3.00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9</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4.00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5.00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6.00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dirty="0" smtClean="0">
                          <a:ln>
                            <a:noFill/>
                          </a:ln>
                          <a:effectLst/>
                        </a:rPr>
                        <a:t>18</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bl>
          </a:graphicData>
        </a:graphic>
      </p:graphicFrame>
      <p:grpSp>
        <p:nvGrpSpPr>
          <p:cNvPr id="7" name="Group 41"/>
          <p:cNvGrpSpPr/>
          <p:nvPr/>
        </p:nvGrpSpPr>
        <p:grpSpPr>
          <a:xfrm>
            <a:off x="1311275" y="4860925"/>
            <a:ext cx="601663" cy="685801"/>
            <a:chOff x="0" y="0"/>
            <a:chExt cx="379" cy="432"/>
          </a:xfrm>
        </p:grpSpPr>
        <p:grpSp>
          <p:nvGrpSpPr>
            <p:cNvPr id="3127" name="Group 42"/>
            <p:cNvGrpSpPr/>
            <p:nvPr/>
          </p:nvGrpSpPr>
          <p:grpSpPr>
            <a:xfrm>
              <a:off x="0" y="41"/>
              <a:ext cx="342" cy="391"/>
              <a:chOff x="0" y="0"/>
              <a:chExt cx="797" cy="391"/>
            </a:xfrm>
          </p:grpSpPr>
          <p:sp>
            <p:nvSpPr>
              <p:cNvPr id="3129" name="Line 63"/>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3130" name="Line 64"/>
              <p:cNvSpPr/>
              <p:nvPr/>
            </p:nvSpPr>
            <p:spPr>
              <a:xfrm>
                <a:off x="795" y="1"/>
                <a:ext cx="2" cy="390"/>
              </a:xfrm>
              <a:prstGeom prst="line">
                <a:avLst/>
              </a:prstGeom>
              <a:ln w="9525" cap="flat" cmpd="sng">
                <a:solidFill>
                  <a:srgbClr val="969696"/>
                </a:solidFill>
                <a:prstDash val="lgDash"/>
                <a:headEnd type="none" w="med" len="med"/>
                <a:tailEnd type="none" w="med" len="med"/>
              </a:ln>
            </p:spPr>
          </p:sp>
        </p:grpSp>
        <p:sp>
          <p:nvSpPr>
            <p:cNvPr id="3128" name="Oval 65"/>
            <p:cNvSpPr/>
            <p:nvPr/>
          </p:nvSpPr>
          <p:spPr>
            <a:xfrm>
              <a:off x="291" y="0"/>
              <a:ext cx="88" cy="87"/>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9" name="Group 46"/>
          <p:cNvGrpSpPr/>
          <p:nvPr/>
        </p:nvGrpSpPr>
        <p:grpSpPr>
          <a:xfrm>
            <a:off x="1314450" y="3071813"/>
            <a:ext cx="2219325" cy="2428875"/>
            <a:chOff x="0" y="0"/>
            <a:chExt cx="1398" cy="1530"/>
          </a:xfrm>
        </p:grpSpPr>
        <p:grpSp>
          <p:nvGrpSpPr>
            <p:cNvPr id="3123" name="Group 47"/>
            <p:cNvGrpSpPr/>
            <p:nvPr/>
          </p:nvGrpSpPr>
          <p:grpSpPr>
            <a:xfrm>
              <a:off x="0" y="40"/>
              <a:ext cx="1358" cy="1490"/>
              <a:chOff x="0" y="0"/>
              <a:chExt cx="795" cy="1490"/>
            </a:xfrm>
          </p:grpSpPr>
          <p:sp>
            <p:nvSpPr>
              <p:cNvPr id="3125" name="Line 68"/>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3126" name="Line 69"/>
              <p:cNvSpPr/>
              <p:nvPr/>
            </p:nvSpPr>
            <p:spPr>
              <a:xfrm>
                <a:off x="795" y="1"/>
                <a:ext cx="0" cy="1489"/>
              </a:xfrm>
              <a:prstGeom prst="line">
                <a:avLst/>
              </a:prstGeom>
              <a:ln w="9525" cap="flat" cmpd="sng">
                <a:solidFill>
                  <a:srgbClr val="969696"/>
                </a:solidFill>
                <a:prstDash val="lgDash"/>
                <a:headEnd type="none" w="med" len="med"/>
                <a:tailEnd type="none" w="med" len="med"/>
              </a:ln>
            </p:spPr>
          </p:sp>
        </p:grpSp>
        <p:sp>
          <p:nvSpPr>
            <p:cNvPr id="3124" name="Oval 70"/>
            <p:cNvSpPr/>
            <p:nvPr/>
          </p:nvSpPr>
          <p:spPr>
            <a:xfrm>
              <a:off x="1310" y="0"/>
              <a:ext cx="88" cy="87"/>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1" name="Group 51"/>
          <p:cNvGrpSpPr/>
          <p:nvPr/>
        </p:nvGrpSpPr>
        <p:grpSpPr>
          <a:xfrm>
            <a:off x="1316038" y="2479675"/>
            <a:ext cx="2759075" cy="3021013"/>
            <a:chOff x="0" y="0"/>
            <a:chExt cx="1738" cy="1903"/>
          </a:xfrm>
        </p:grpSpPr>
        <p:grpSp>
          <p:nvGrpSpPr>
            <p:cNvPr id="3119" name="Group 52"/>
            <p:cNvGrpSpPr/>
            <p:nvPr/>
          </p:nvGrpSpPr>
          <p:grpSpPr>
            <a:xfrm>
              <a:off x="0" y="40"/>
              <a:ext cx="1695" cy="1863"/>
              <a:chOff x="0" y="0"/>
              <a:chExt cx="795" cy="1863"/>
            </a:xfrm>
          </p:grpSpPr>
          <p:sp>
            <p:nvSpPr>
              <p:cNvPr id="3121" name="Line 73"/>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3122" name="Line 74"/>
              <p:cNvSpPr/>
              <p:nvPr/>
            </p:nvSpPr>
            <p:spPr>
              <a:xfrm>
                <a:off x="795" y="1"/>
                <a:ext cx="0" cy="1862"/>
              </a:xfrm>
              <a:prstGeom prst="line">
                <a:avLst/>
              </a:prstGeom>
              <a:ln w="9525" cap="flat" cmpd="sng">
                <a:solidFill>
                  <a:srgbClr val="969696"/>
                </a:solidFill>
                <a:prstDash val="lgDash"/>
                <a:headEnd type="none" w="med" len="med"/>
                <a:tailEnd type="none" w="med" len="med"/>
              </a:ln>
            </p:spPr>
          </p:sp>
        </p:grpSp>
        <p:sp>
          <p:nvSpPr>
            <p:cNvPr id="3120" name="Oval 75"/>
            <p:cNvSpPr/>
            <p:nvPr/>
          </p:nvSpPr>
          <p:spPr>
            <a:xfrm>
              <a:off x="1650" y="0"/>
              <a:ext cx="88" cy="87"/>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3" name="Group 56"/>
          <p:cNvGrpSpPr/>
          <p:nvPr/>
        </p:nvGrpSpPr>
        <p:grpSpPr>
          <a:xfrm>
            <a:off x="1314450" y="1873250"/>
            <a:ext cx="3316288" cy="3627438"/>
            <a:chOff x="0" y="0"/>
            <a:chExt cx="2089" cy="2285"/>
          </a:xfrm>
        </p:grpSpPr>
        <p:grpSp>
          <p:nvGrpSpPr>
            <p:cNvPr id="3115" name="Group 57"/>
            <p:cNvGrpSpPr/>
            <p:nvPr/>
          </p:nvGrpSpPr>
          <p:grpSpPr>
            <a:xfrm>
              <a:off x="0" y="44"/>
              <a:ext cx="2043" cy="2241"/>
              <a:chOff x="0" y="0"/>
              <a:chExt cx="795" cy="2241"/>
            </a:xfrm>
          </p:grpSpPr>
          <p:sp>
            <p:nvSpPr>
              <p:cNvPr id="3117" name="Line 78"/>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3118" name="Line 79"/>
              <p:cNvSpPr/>
              <p:nvPr/>
            </p:nvSpPr>
            <p:spPr>
              <a:xfrm>
                <a:off x="795" y="1"/>
                <a:ext cx="0" cy="2240"/>
              </a:xfrm>
              <a:prstGeom prst="line">
                <a:avLst/>
              </a:prstGeom>
              <a:ln w="9525" cap="flat" cmpd="sng">
                <a:solidFill>
                  <a:srgbClr val="969696"/>
                </a:solidFill>
                <a:prstDash val="lgDash"/>
                <a:headEnd type="none" w="med" len="med"/>
                <a:tailEnd type="none" w="med" len="med"/>
              </a:ln>
            </p:spPr>
          </p:sp>
        </p:grpSp>
        <p:sp>
          <p:nvSpPr>
            <p:cNvPr id="3116" name="Oval 80"/>
            <p:cNvSpPr/>
            <p:nvPr/>
          </p:nvSpPr>
          <p:spPr>
            <a:xfrm>
              <a:off x="2001" y="0"/>
              <a:ext cx="88" cy="87"/>
            </a:xfrm>
            <a:prstGeom prst="ellipse">
              <a:avLst/>
            </a:prstGeom>
            <a:solidFill>
              <a:srgbClr val="008000"/>
            </a:solidFill>
            <a:ln w="9525">
              <a:noFill/>
            </a:ln>
          </p:spPr>
          <p:txBody>
            <a:bodyPr wrap="none" anchor="ctr"/>
            <a:p>
              <a:pPr eaLnBrk="0" hangingPunct="0"/>
              <a:endParaRPr lang="zh-CN" altLang="zh-CN" dirty="0">
                <a:latin typeface="Arial" panose="020B0604020202020204" pitchFamily="34" charset="0"/>
              </a:endParaRPr>
            </a:p>
          </p:txBody>
        </p:sp>
      </p:grpSp>
      <p:sp>
        <p:nvSpPr>
          <p:cNvPr id="3113" name="Text Box 88"/>
          <p:cNvSpPr txBox="1"/>
          <p:nvPr/>
        </p:nvSpPr>
        <p:spPr>
          <a:xfrm>
            <a:off x="1089025" y="1301750"/>
            <a:ext cx="415925" cy="488950"/>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3114" name="Text Box 89"/>
          <p:cNvSpPr txBox="1"/>
          <p:nvPr/>
        </p:nvSpPr>
        <p:spPr>
          <a:xfrm>
            <a:off x="4660900" y="5521325"/>
            <a:ext cx="433388" cy="396875"/>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up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up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up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trips(up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strips(up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trips(upRigh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bwMode="auto">
          <a:xfrm>
            <a:off x="841375" y="2418480"/>
            <a:ext cx="7491413" cy="3863975"/>
            <a:chOff x="0" y="0"/>
            <a:chExt cx="4719" cy="2434"/>
          </a:xfrm>
          <a:noFill/>
        </p:grpSpPr>
        <p:sp>
          <p:nvSpPr>
            <p:cNvPr id="3" name="Rectangle 3"/>
            <p:cNvSpPr>
              <a:spLocks noChangeArrowheads="1"/>
            </p:cNvSpPr>
            <p:nvPr/>
          </p:nvSpPr>
          <p:spPr bwMode="auto">
            <a:xfrm>
              <a:off x="0" y="0"/>
              <a:ext cx="4719" cy="2434"/>
            </a:xfrm>
            <a:prstGeom prst="rect">
              <a:avLst/>
            </a:prstGeom>
            <a:grp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Line 4"/>
            <p:cNvSpPr>
              <a:spLocks noChangeShapeType="1"/>
            </p:cNvSpPr>
            <p:nvPr/>
          </p:nvSpPr>
          <p:spPr bwMode="auto">
            <a:xfrm>
              <a:off x="52" y="330"/>
              <a:ext cx="4588" cy="0"/>
            </a:xfrm>
            <a:prstGeom prst="line">
              <a:avLst/>
            </a:prstGeom>
            <a:grp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5" name="Rectangle 5"/>
          <p:cNvSpPr txBox="1">
            <a:spLocks noChangeArrowheads="1"/>
          </p:cNvSpPr>
          <p:nvPr/>
        </p:nvSpPr>
        <p:spPr>
          <a:xfrm>
            <a:off x="0" y="265369"/>
            <a:ext cx="9001125" cy="588963"/>
          </a:xfrm>
          <a:prstGeom prst="rect">
            <a:avLst/>
          </a:prstGeom>
        </p:spPr>
        <p:txBody>
          <a:bodyPr anchor="ctr">
            <a:normAutofit fontScale="97500"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市场供给与个人供给</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6" name="Rectangle 6"/>
          <p:cNvSpPr txBox="1">
            <a:spLocks noChangeArrowheads="1"/>
          </p:cNvSpPr>
          <p:nvPr/>
        </p:nvSpPr>
        <p:spPr>
          <a:xfrm>
            <a:off x="-138430" y="892175"/>
            <a:ext cx="9344025" cy="1984375"/>
          </a:xfrm>
          <a:prstGeom prst="rect">
            <a:avLst/>
          </a:prstGeom>
        </p:spPr>
        <p:txBody>
          <a:bodyPr>
            <a:normAutofit/>
          </a:bodyPr>
          <a:lstStyle/>
          <a:p>
            <a:pPr marL="567055" marR="0" indent="-457200" defTabSz="914400" fontAlgn="auto">
              <a:spcBef>
                <a:spcPct val="35000"/>
              </a:spcBef>
              <a:spcAft>
                <a:spcPts val="0"/>
              </a:spcAft>
              <a:buClr>
                <a:schemeClr val="accent1"/>
              </a:buClr>
              <a:buSzPct val="68000"/>
              <a:buFont typeface="Arial" panose="020B0604020202020204" pitchFamily="34" charset="0"/>
              <a:buChar char="•"/>
              <a:defRPr/>
            </a:pPr>
            <a:r>
              <a:rPr kumimoji="0" lang="zh-CN" sz="2700" kern="1200" cap="none" spc="0" normalizeH="0" baseline="0" noProof="0" dirty="0">
                <a:latin typeface="+mn-lt"/>
                <a:ea typeface="宋体" panose="02010600030101010101" pitchFamily="2" charset="-122"/>
                <a:cs typeface="+mn-cs"/>
              </a:rPr>
              <a:t>市场供给量是在每种价格水平下所有卖者的供给量之和</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spcBef>
                <a:spcPct val="35000"/>
              </a:spcBef>
              <a:spcAft>
                <a:spcPts val="0"/>
              </a:spcAft>
              <a:buClr>
                <a:schemeClr val="accent1"/>
              </a:buClr>
              <a:buSzPct val="68000"/>
              <a:buFont typeface="Arial" panose="020B0604020202020204" pitchFamily="34" charset="0"/>
              <a:buChar char="•"/>
              <a:defRPr/>
            </a:pPr>
            <a:r>
              <a:rPr kumimoji="0" lang="zh-CN" sz="2700" kern="1200" cap="none" spc="0" normalizeH="0" baseline="0" noProof="0" dirty="0">
                <a:latin typeface="+mn-lt"/>
                <a:ea typeface="宋体" panose="02010600030101010101" pitchFamily="2" charset="-122"/>
                <a:cs typeface="+mn-cs"/>
              </a:rPr>
              <a:t>假设星巴克和</a:t>
            </a:r>
            <a:r>
              <a:rPr kumimoji="0" lang="zh-CN" altLang="en-US" sz="2700" kern="1200" cap="none" spc="0" normalizeH="0" baseline="0" noProof="0" dirty="0">
                <a:latin typeface="+mn-lt"/>
                <a:ea typeface="宋体" panose="02010600030101010101" pitchFamily="2" charset="-122"/>
                <a:cs typeface="+mn-cs"/>
              </a:rPr>
              <a:t>两岸</a:t>
            </a:r>
            <a:r>
              <a:rPr kumimoji="0" lang="zh-CN" sz="2700" kern="1200" cap="none" spc="0" normalizeH="0" baseline="0" noProof="0" dirty="0">
                <a:latin typeface="+mn-lt"/>
                <a:ea typeface="宋体" panose="02010600030101010101" pitchFamily="2" charset="-122"/>
                <a:cs typeface="+mn-cs"/>
              </a:rPr>
              <a:t>是这个市场上仅有的两个卖家</a:t>
            </a:r>
            <a:r>
              <a:rPr kumimoji="0" lang="zh-CN" altLang="en-US" sz="2700" kern="1200" cap="none" spc="0" normalizeH="0" baseline="0" noProof="0" dirty="0">
                <a:latin typeface="+mn-lt"/>
                <a:ea typeface="宋体" panose="02010600030101010101" pitchFamily="2" charset="-122"/>
                <a:cs typeface="+mn-cs"/>
              </a:rPr>
              <a:t>，（</a:t>
            </a:r>
            <a:r>
              <a:rPr kumimoji="0" lang="zh-CN" altLang="zh-CN" sz="2700" b="1" i="1" kern="1200" cap="none" spc="0" normalizeH="0" baseline="0" noProof="0" dirty="0">
                <a:latin typeface="+mn-lt"/>
                <a:ea typeface="宋体" panose="02010600030101010101" pitchFamily="2" charset="-122"/>
                <a:cs typeface="+mn-cs"/>
              </a:rPr>
              <a:t>Q</a:t>
            </a:r>
            <a:r>
              <a:rPr kumimoji="0" lang="zh-CN" altLang="zh-CN" sz="2700" b="1" i="1" kern="1200" cap="none" spc="0" normalizeH="0" baseline="30000" noProof="0" dirty="0">
                <a:latin typeface="+mn-lt"/>
                <a:ea typeface="宋体" panose="02010600030101010101" pitchFamily="2" charset="-122"/>
                <a:cs typeface="+mn-cs"/>
              </a:rPr>
              <a:t>s</a:t>
            </a:r>
            <a:r>
              <a:rPr kumimoji="0" lang="zh-CN" altLang="zh-CN" sz="2700" kern="1200" cap="none" spc="0" normalizeH="0" baseline="0" noProof="0" dirty="0">
                <a:latin typeface="+mn-lt"/>
                <a:ea typeface="宋体" panose="02010600030101010101" pitchFamily="2" charset="-122"/>
                <a:cs typeface="+mn-cs"/>
              </a:rPr>
              <a:t> = </a:t>
            </a:r>
            <a:r>
              <a:rPr kumimoji="0" lang="zh-CN" sz="2700" kern="1200" cap="none" spc="0" normalizeH="0" baseline="0" noProof="0" dirty="0">
                <a:latin typeface="+mn-lt"/>
                <a:ea typeface="宋体" panose="02010600030101010101" pitchFamily="2" charset="-122"/>
                <a:cs typeface="+mn-cs"/>
              </a:rPr>
              <a:t>供应数量</a:t>
            </a:r>
            <a:r>
              <a:rPr kumimoji="0" lang="zh-CN" altLang="en-US" sz="2700" kern="1200" cap="none" spc="0" normalizeH="0" baseline="0" noProof="0" dirty="0">
                <a:latin typeface="+mn-lt"/>
                <a:ea typeface="宋体" panose="02010600030101010101" pitchFamily="2" charset="-122"/>
                <a:cs typeface="+mn-cs"/>
              </a:rPr>
              <a:t>）</a:t>
            </a:r>
            <a:endParaRPr kumimoji="0" lang="zh-CN" altLang="zh-CN" sz="2700" kern="1200" cap="none" spc="0" normalizeH="0" baseline="0" noProof="0" dirty="0">
              <a:latin typeface="+mn-lt"/>
              <a:ea typeface="宋体" panose="02010600030101010101" pitchFamily="2" charset="-122"/>
              <a:cs typeface="+mn-cs"/>
            </a:endParaRPr>
          </a:p>
        </p:txBody>
      </p:sp>
      <p:grpSp>
        <p:nvGrpSpPr>
          <p:cNvPr id="7" name="Group 7"/>
          <p:cNvGrpSpPr/>
          <p:nvPr/>
        </p:nvGrpSpPr>
        <p:grpSpPr>
          <a:xfrm>
            <a:off x="2174875" y="2433638"/>
            <a:ext cx="1873250" cy="3816350"/>
            <a:chOff x="0" y="0"/>
            <a:chExt cx="1180" cy="2404"/>
          </a:xfrm>
        </p:grpSpPr>
        <p:sp>
          <p:nvSpPr>
            <p:cNvPr id="42054" name="Rectangle 8"/>
            <p:cNvSpPr/>
            <p:nvPr/>
          </p:nvSpPr>
          <p:spPr>
            <a:xfrm>
              <a:off x="0" y="2105"/>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18</a:t>
              </a:r>
              <a:endParaRPr lang="en-US" altLang="zh-CN" sz="2400" dirty="0">
                <a:latin typeface="Arial" panose="020B0604020202020204" pitchFamily="34" charset="0"/>
              </a:endParaRPr>
            </a:p>
          </p:txBody>
        </p:sp>
        <p:sp>
          <p:nvSpPr>
            <p:cNvPr id="42055" name="Rectangle 9"/>
            <p:cNvSpPr/>
            <p:nvPr/>
          </p:nvSpPr>
          <p:spPr>
            <a:xfrm>
              <a:off x="0" y="1806"/>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15</a:t>
              </a:r>
              <a:endParaRPr lang="en-US" altLang="zh-CN" sz="2400" dirty="0">
                <a:latin typeface="Arial" panose="020B0604020202020204" pitchFamily="34" charset="0"/>
              </a:endParaRPr>
            </a:p>
          </p:txBody>
        </p:sp>
        <p:sp>
          <p:nvSpPr>
            <p:cNvPr id="42056" name="Rectangle 10"/>
            <p:cNvSpPr/>
            <p:nvPr/>
          </p:nvSpPr>
          <p:spPr>
            <a:xfrm>
              <a:off x="0" y="1507"/>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a:t>
              </a:r>
              <a:endParaRPr lang="en-US" altLang="zh-CN" sz="2400" dirty="0">
                <a:latin typeface="Arial" panose="020B0604020202020204" pitchFamily="34" charset="0"/>
              </a:endParaRPr>
            </a:p>
          </p:txBody>
        </p:sp>
        <p:sp>
          <p:nvSpPr>
            <p:cNvPr id="42057" name="Rectangle 11"/>
            <p:cNvSpPr/>
            <p:nvPr/>
          </p:nvSpPr>
          <p:spPr>
            <a:xfrm>
              <a:off x="0" y="1208"/>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9</a:t>
              </a:r>
              <a:endParaRPr lang="en-US" altLang="zh-CN" sz="2400" dirty="0">
                <a:latin typeface="Arial" panose="020B0604020202020204" pitchFamily="34" charset="0"/>
              </a:endParaRPr>
            </a:p>
          </p:txBody>
        </p:sp>
        <p:sp>
          <p:nvSpPr>
            <p:cNvPr id="42058" name="Rectangle 12"/>
            <p:cNvSpPr/>
            <p:nvPr/>
          </p:nvSpPr>
          <p:spPr>
            <a:xfrm>
              <a:off x="0" y="909"/>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42059" name="Rectangle 13"/>
            <p:cNvSpPr/>
            <p:nvPr/>
          </p:nvSpPr>
          <p:spPr>
            <a:xfrm>
              <a:off x="0" y="610"/>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42060" name="Rectangle 14"/>
            <p:cNvSpPr/>
            <p:nvPr/>
          </p:nvSpPr>
          <p:spPr>
            <a:xfrm>
              <a:off x="0" y="311"/>
              <a:ext cx="1180"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42061" name="Rectangle 15"/>
            <p:cNvSpPr/>
            <p:nvPr/>
          </p:nvSpPr>
          <p:spPr>
            <a:xfrm>
              <a:off x="0" y="0"/>
              <a:ext cx="1180" cy="311"/>
            </a:xfrm>
            <a:prstGeom prst="rect">
              <a:avLst/>
            </a:prstGeom>
            <a:noFill/>
            <a:ln w="9525">
              <a:noFill/>
            </a:ln>
          </p:spPr>
          <p:txBody>
            <a:bodyPr anchor="ctr" anchorCtr="1"/>
            <a:p>
              <a:pPr algn="ct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星巴克</a:t>
              </a:r>
              <a:endParaRPr lang="zh-CN" altLang="x-none" sz="2400" dirty="0">
                <a:latin typeface="Arial" panose="020B0604020202020204" pitchFamily="34" charset="0"/>
              </a:endParaRPr>
            </a:p>
          </p:txBody>
        </p:sp>
      </p:grpSp>
      <p:grpSp>
        <p:nvGrpSpPr>
          <p:cNvPr id="8" name="Group 16"/>
          <p:cNvGrpSpPr/>
          <p:nvPr/>
        </p:nvGrpSpPr>
        <p:grpSpPr>
          <a:xfrm>
            <a:off x="4256088" y="2447925"/>
            <a:ext cx="1598612" cy="3816350"/>
            <a:chOff x="0" y="0"/>
            <a:chExt cx="1007" cy="2404"/>
          </a:xfrm>
        </p:grpSpPr>
        <p:sp>
          <p:nvSpPr>
            <p:cNvPr id="42046" name="Rectangle 17"/>
            <p:cNvSpPr/>
            <p:nvPr/>
          </p:nvSpPr>
          <p:spPr>
            <a:xfrm>
              <a:off x="0" y="2105"/>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a:t>
              </a:r>
              <a:endParaRPr lang="en-US" altLang="zh-CN" sz="2400" dirty="0">
                <a:latin typeface="Arial" panose="020B0604020202020204" pitchFamily="34" charset="0"/>
              </a:endParaRPr>
            </a:p>
          </p:txBody>
        </p:sp>
        <p:sp>
          <p:nvSpPr>
            <p:cNvPr id="42047" name="Rectangle 18"/>
            <p:cNvSpPr/>
            <p:nvPr/>
          </p:nvSpPr>
          <p:spPr>
            <a:xfrm>
              <a:off x="0" y="1806"/>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a:t>
              </a:r>
              <a:endParaRPr lang="en-US" altLang="zh-CN" sz="2400" dirty="0">
                <a:latin typeface="Arial" panose="020B0604020202020204" pitchFamily="34" charset="0"/>
              </a:endParaRPr>
            </a:p>
          </p:txBody>
        </p:sp>
        <p:sp>
          <p:nvSpPr>
            <p:cNvPr id="42048" name="Rectangle 19"/>
            <p:cNvSpPr/>
            <p:nvPr/>
          </p:nvSpPr>
          <p:spPr>
            <a:xfrm>
              <a:off x="0" y="1507"/>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a:t>
              </a:r>
              <a:endParaRPr lang="en-US" altLang="zh-CN" sz="2400" dirty="0">
                <a:latin typeface="Arial" panose="020B0604020202020204" pitchFamily="34" charset="0"/>
              </a:endParaRPr>
            </a:p>
          </p:txBody>
        </p:sp>
        <p:sp>
          <p:nvSpPr>
            <p:cNvPr id="42049" name="Rectangle 20"/>
            <p:cNvSpPr/>
            <p:nvPr/>
          </p:nvSpPr>
          <p:spPr>
            <a:xfrm>
              <a:off x="0" y="1208"/>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42050" name="Rectangle 21"/>
            <p:cNvSpPr/>
            <p:nvPr/>
          </p:nvSpPr>
          <p:spPr>
            <a:xfrm>
              <a:off x="0" y="909"/>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42051" name="Rectangle 22"/>
            <p:cNvSpPr/>
            <p:nvPr/>
          </p:nvSpPr>
          <p:spPr>
            <a:xfrm>
              <a:off x="0" y="610"/>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42052" name="Rectangle 23"/>
            <p:cNvSpPr/>
            <p:nvPr/>
          </p:nvSpPr>
          <p:spPr>
            <a:xfrm>
              <a:off x="0" y="311"/>
              <a:ext cx="100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42053" name="Rectangle 24"/>
            <p:cNvSpPr/>
            <p:nvPr/>
          </p:nvSpPr>
          <p:spPr>
            <a:xfrm>
              <a:off x="0" y="0"/>
              <a:ext cx="1007" cy="311"/>
            </a:xfrm>
            <a:prstGeom prst="rect">
              <a:avLst/>
            </a:prstGeom>
            <a:noFill/>
            <a:ln w="9525">
              <a:noFill/>
            </a:ln>
          </p:spPr>
          <p:txBody>
            <a:bodyPr anchor="ctr" anchorCtr="1"/>
            <a:p>
              <a:pPr algn="ctr" eaLnBrk="0" hangingPunct="0">
                <a:lnSpc>
                  <a:spcPct val="105000"/>
                </a:lnSpc>
                <a:spcBef>
                  <a:spcPct val="45000"/>
                </a:spcBef>
                <a:buClr>
                  <a:srgbClr val="00B85C"/>
                </a:buClr>
                <a:buSzPct val="120000"/>
                <a:buFont typeface="Wingdings" panose="05000000000000000000" pitchFamily="2" charset="2"/>
              </a:pPr>
              <a:r>
                <a:rPr lang="zh-CN" altLang="en-US" sz="2400" dirty="0">
                  <a:latin typeface="Arial" panose="020B0604020202020204" pitchFamily="34" charset="0"/>
                </a:rPr>
                <a:t>两岸</a:t>
              </a:r>
              <a:endParaRPr lang="zh-CN" altLang="x-none" sz="2400" dirty="0">
                <a:latin typeface="Arial" panose="020B0604020202020204" pitchFamily="34" charset="0"/>
              </a:endParaRPr>
            </a:p>
          </p:txBody>
        </p:sp>
      </p:grpSp>
      <p:grpSp>
        <p:nvGrpSpPr>
          <p:cNvPr id="9" name="Group 25"/>
          <p:cNvGrpSpPr/>
          <p:nvPr/>
        </p:nvGrpSpPr>
        <p:grpSpPr>
          <a:xfrm>
            <a:off x="3989388" y="4395788"/>
            <a:ext cx="4217987" cy="1898650"/>
            <a:chOff x="0" y="0"/>
            <a:chExt cx="2657" cy="1196"/>
          </a:xfrm>
        </p:grpSpPr>
        <p:sp>
          <p:nvSpPr>
            <p:cNvPr id="42034" name="Rectangle 26"/>
            <p:cNvSpPr/>
            <p:nvPr/>
          </p:nvSpPr>
          <p:spPr>
            <a:xfrm>
              <a:off x="0" y="897"/>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5" name="Rectangle 27"/>
            <p:cNvSpPr/>
            <p:nvPr/>
          </p:nvSpPr>
          <p:spPr>
            <a:xfrm>
              <a:off x="0" y="598"/>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6" name="Rectangle 28"/>
            <p:cNvSpPr/>
            <p:nvPr/>
          </p:nvSpPr>
          <p:spPr>
            <a:xfrm>
              <a:off x="0" y="299"/>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7" name="Rectangle 29"/>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8" name="Rectangle 30"/>
            <p:cNvSpPr/>
            <p:nvPr/>
          </p:nvSpPr>
          <p:spPr>
            <a:xfrm>
              <a:off x="1175" y="897"/>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9" name="Rectangle 31"/>
            <p:cNvSpPr/>
            <p:nvPr/>
          </p:nvSpPr>
          <p:spPr>
            <a:xfrm>
              <a:off x="1175" y="598"/>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40" name="Rectangle 32"/>
            <p:cNvSpPr/>
            <p:nvPr/>
          </p:nvSpPr>
          <p:spPr>
            <a:xfrm>
              <a:off x="1175" y="299"/>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41" name="Rectangle 33"/>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42" name="Rectangle 34"/>
            <p:cNvSpPr/>
            <p:nvPr/>
          </p:nvSpPr>
          <p:spPr>
            <a:xfrm>
              <a:off x="1460" y="897"/>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30</a:t>
              </a:r>
              <a:endParaRPr lang="en-US" altLang="zh-CN" sz="2400" dirty="0">
                <a:solidFill>
                  <a:srgbClr val="FF0000"/>
                </a:solidFill>
                <a:latin typeface="Arial" panose="020B0604020202020204" pitchFamily="34" charset="0"/>
              </a:endParaRPr>
            </a:p>
          </p:txBody>
        </p:sp>
        <p:sp>
          <p:nvSpPr>
            <p:cNvPr id="42043" name="Rectangle 35"/>
            <p:cNvSpPr/>
            <p:nvPr/>
          </p:nvSpPr>
          <p:spPr>
            <a:xfrm>
              <a:off x="1460" y="598"/>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25</a:t>
              </a:r>
              <a:endParaRPr lang="en-US" altLang="zh-CN" sz="2400" dirty="0">
                <a:solidFill>
                  <a:srgbClr val="FF0000"/>
                </a:solidFill>
                <a:latin typeface="Arial" panose="020B0604020202020204" pitchFamily="34" charset="0"/>
              </a:endParaRPr>
            </a:p>
          </p:txBody>
        </p:sp>
        <p:sp>
          <p:nvSpPr>
            <p:cNvPr id="42044" name="Rectangle 36"/>
            <p:cNvSpPr/>
            <p:nvPr/>
          </p:nvSpPr>
          <p:spPr>
            <a:xfrm>
              <a:off x="1460" y="299"/>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20</a:t>
              </a:r>
              <a:endParaRPr lang="en-US" altLang="zh-CN" sz="2400" dirty="0">
                <a:solidFill>
                  <a:srgbClr val="FF0000"/>
                </a:solidFill>
                <a:latin typeface="Arial" panose="020B0604020202020204" pitchFamily="34" charset="0"/>
              </a:endParaRPr>
            </a:p>
          </p:txBody>
        </p:sp>
        <p:sp>
          <p:nvSpPr>
            <p:cNvPr id="42045" name="Rectangle 37"/>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15</a:t>
              </a:r>
              <a:endParaRPr lang="en-US" altLang="zh-CN" sz="2400" dirty="0">
                <a:solidFill>
                  <a:srgbClr val="FF0000"/>
                </a:solidFill>
                <a:latin typeface="Arial" panose="020B0604020202020204" pitchFamily="34" charset="0"/>
              </a:endParaRPr>
            </a:p>
          </p:txBody>
        </p:sp>
      </p:grpSp>
      <p:grpSp>
        <p:nvGrpSpPr>
          <p:cNvPr id="10" name="Group 38"/>
          <p:cNvGrpSpPr/>
          <p:nvPr/>
        </p:nvGrpSpPr>
        <p:grpSpPr>
          <a:xfrm>
            <a:off x="3989388" y="3890963"/>
            <a:ext cx="4217987" cy="474662"/>
            <a:chOff x="0" y="0"/>
            <a:chExt cx="2657" cy="299"/>
          </a:xfrm>
        </p:grpSpPr>
        <p:sp>
          <p:nvSpPr>
            <p:cNvPr id="42031" name="Rectangle 39"/>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2" name="Rectangle 40"/>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3" name="Rectangle 41"/>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10</a:t>
              </a:r>
              <a:endParaRPr lang="en-US" altLang="zh-CN" sz="2400" dirty="0">
                <a:solidFill>
                  <a:srgbClr val="FF0000"/>
                </a:solidFill>
                <a:latin typeface="Arial" panose="020B0604020202020204" pitchFamily="34" charset="0"/>
              </a:endParaRPr>
            </a:p>
          </p:txBody>
        </p:sp>
      </p:grpSp>
      <p:grpSp>
        <p:nvGrpSpPr>
          <p:cNvPr id="11" name="Group 42"/>
          <p:cNvGrpSpPr/>
          <p:nvPr/>
        </p:nvGrpSpPr>
        <p:grpSpPr>
          <a:xfrm>
            <a:off x="3989388" y="3416300"/>
            <a:ext cx="4217987" cy="474663"/>
            <a:chOff x="0" y="0"/>
            <a:chExt cx="2657" cy="299"/>
          </a:xfrm>
        </p:grpSpPr>
        <p:sp>
          <p:nvSpPr>
            <p:cNvPr id="42028" name="Rectangle 43"/>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29" name="Rectangle 44"/>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30" name="Rectangle 45"/>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5</a:t>
              </a:r>
              <a:endParaRPr lang="en-US" altLang="zh-CN" sz="2400" dirty="0">
                <a:solidFill>
                  <a:srgbClr val="FF0000"/>
                </a:solidFill>
                <a:latin typeface="Arial" panose="020B0604020202020204" pitchFamily="34" charset="0"/>
              </a:endParaRPr>
            </a:p>
          </p:txBody>
        </p:sp>
      </p:grpSp>
      <p:grpSp>
        <p:nvGrpSpPr>
          <p:cNvPr id="12" name="Group 46"/>
          <p:cNvGrpSpPr/>
          <p:nvPr/>
        </p:nvGrpSpPr>
        <p:grpSpPr>
          <a:xfrm>
            <a:off x="3989388" y="2941638"/>
            <a:ext cx="4217987" cy="474662"/>
            <a:chOff x="0" y="0"/>
            <a:chExt cx="2657" cy="299"/>
          </a:xfrm>
        </p:grpSpPr>
        <p:sp>
          <p:nvSpPr>
            <p:cNvPr id="42025" name="Rectangle 47"/>
            <p:cNvSpPr/>
            <p:nvPr/>
          </p:nvSpPr>
          <p:spPr>
            <a:xfrm>
              <a:off x="0" y="0"/>
              <a:ext cx="168"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26" name="Rectangle 48"/>
            <p:cNvSpPr/>
            <p:nvPr/>
          </p:nvSpPr>
          <p:spPr>
            <a:xfrm>
              <a:off x="1175" y="0"/>
              <a:ext cx="285"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a:t>
              </a:r>
              <a:endParaRPr lang="en-US" altLang="zh-CN" sz="2400" dirty="0">
                <a:latin typeface="Arial" panose="020B0604020202020204" pitchFamily="34" charset="0"/>
              </a:endParaRPr>
            </a:p>
          </p:txBody>
        </p:sp>
        <p:sp>
          <p:nvSpPr>
            <p:cNvPr id="42027" name="Rectangle 49"/>
            <p:cNvSpPr/>
            <p:nvPr/>
          </p:nvSpPr>
          <p:spPr>
            <a:xfrm>
              <a:off x="1460" y="0"/>
              <a:ext cx="1197" cy="299"/>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400" dirty="0">
                  <a:solidFill>
                    <a:srgbClr val="FF0000"/>
                  </a:solidFill>
                  <a:latin typeface="Arial" panose="020B0604020202020204" pitchFamily="34" charset="0"/>
                </a:rPr>
                <a:t>0</a:t>
              </a:r>
              <a:endParaRPr lang="en-US" altLang="zh-CN" sz="2400" dirty="0">
                <a:solidFill>
                  <a:srgbClr val="FF0000"/>
                </a:solidFill>
                <a:latin typeface="Arial" panose="020B0604020202020204" pitchFamily="34" charset="0"/>
              </a:endParaRPr>
            </a:p>
          </p:txBody>
        </p:sp>
      </p:grpSp>
      <p:sp>
        <p:nvSpPr>
          <p:cNvPr id="50" name="Rectangle 50"/>
          <p:cNvSpPr/>
          <p:nvPr/>
        </p:nvSpPr>
        <p:spPr>
          <a:xfrm>
            <a:off x="6307138" y="2447925"/>
            <a:ext cx="1900237" cy="493713"/>
          </a:xfrm>
          <a:prstGeom prst="rect">
            <a:avLst/>
          </a:prstGeom>
          <a:noFill/>
          <a:ln w="9525">
            <a:noFill/>
          </a:ln>
        </p:spPr>
        <p:txBody>
          <a:bodyPr anchor="ctr" anchorCtr="1"/>
          <a:p>
            <a:pPr algn="ctr" eaLnBrk="0" hangingPunct="0">
              <a:lnSpc>
                <a:spcPct val="105000"/>
              </a:lnSpc>
              <a:spcBef>
                <a:spcPct val="45000"/>
              </a:spcBef>
              <a:buClr>
                <a:srgbClr val="00B85C"/>
              </a:buClr>
              <a:buSzPct val="120000"/>
              <a:buFont typeface="Wingdings" panose="05000000000000000000" pitchFamily="2" charset="2"/>
            </a:pPr>
            <a:r>
              <a:rPr lang="zh-CN" altLang="x-none" sz="2200" b="1" dirty="0">
                <a:solidFill>
                  <a:srgbClr val="FF0000"/>
                </a:solidFill>
                <a:latin typeface="Arial" panose="020B0604020202020204" pitchFamily="34" charset="0"/>
              </a:rPr>
              <a:t>市场供应数量</a:t>
            </a:r>
            <a:endParaRPr lang="zh-CN" altLang="x-none" sz="2200" b="1" dirty="0">
              <a:solidFill>
                <a:srgbClr val="FF0000"/>
              </a:solidFill>
              <a:latin typeface="Arial" panose="020B0604020202020204" pitchFamily="34" charset="0"/>
            </a:endParaRPr>
          </a:p>
        </p:txBody>
      </p:sp>
      <p:grpSp>
        <p:nvGrpSpPr>
          <p:cNvPr id="13" name="Group 51"/>
          <p:cNvGrpSpPr/>
          <p:nvPr/>
        </p:nvGrpSpPr>
        <p:grpSpPr bwMode="auto">
          <a:xfrm>
            <a:off x="923925" y="2448642"/>
            <a:ext cx="1192213" cy="3816350"/>
            <a:chOff x="0" y="0"/>
            <a:chExt cx="751" cy="2404"/>
          </a:xfrm>
          <a:noFill/>
        </p:grpSpPr>
        <p:sp>
          <p:nvSpPr>
            <p:cNvPr id="52" name="Rectangle 52"/>
            <p:cNvSpPr>
              <a:spLocks noChangeArrowheads="1"/>
            </p:cNvSpPr>
            <p:nvPr/>
          </p:nvSpPr>
          <p:spPr bwMode="auto">
            <a:xfrm>
              <a:off x="0" y="311"/>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$0.00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Rectangle 53"/>
            <p:cNvSpPr>
              <a:spLocks noChangeArrowheads="1"/>
            </p:cNvSpPr>
            <p:nvPr/>
          </p:nvSpPr>
          <p:spPr bwMode="auto">
            <a:xfrm>
              <a:off x="0" y="2105"/>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6.00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Rectangle 54"/>
            <p:cNvSpPr>
              <a:spLocks noChangeArrowheads="1"/>
            </p:cNvSpPr>
            <p:nvPr/>
          </p:nvSpPr>
          <p:spPr bwMode="auto">
            <a:xfrm>
              <a:off x="0" y="1806"/>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5.00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Rectangle 55"/>
            <p:cNvSpPr>
              <a:spLocks noChangeArrowheads="1"/>
            </p:cNvSpPr>
            <p:nvPr/>
          </p:nvSpPr>
          <p:spPr bwMode="auto">
            <a:xfrm>
              <a:off x="0" y="1507"/>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Rectangle 56"/>
            <p:cNvSpPr>
              <a:spLocks noChangeArrowheads="1"/>
            </p:cNvSpPr>
            <p:nvPr/>
          </p:nvSpPr>
          <p:spPr bwMode="auto">
            <a:xfrm>
              <a:off x="0" y="1208"/>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Rectangle 57"/>
            <p:cNvSpPr>
              <a:spLocks noChangeArrowheads="1"/>
            </p:cNvSpPr>
            <p:nvPr/>
          </p:nvSpPr>
          <p:spPr bwMode="auto">
            <a:xfrm>
              <a:off x="0" y="909"/>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2.00</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Rectangle 58"/>
            <p:cNvSpPr>
              <a:spLocks noChangeArrowheads="1"/>
            </p:cNvSpPr>
            <p:nvPr/>
          </p:nvSpPr>
          <p:spPr bwMode="auto">
            <a:xfrm>
              <a:off x="0" y="610"/>
              <a:ext cx="751" cy="299"/>
            </a:xfrm>
            <a:prstGeom prst="rect">
              <a:avLst/>
            </a:prstGeom>
            <a:grpFill/>
            <a:ln w="9525">
              <a:noFill/>
              <a:miter lim="800000"/>
            </a:ln>
          </p:spPr>
          <p:txBody>
            <a:bodyPr anchor="ctr" anchorCtr="1"/>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1.00</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Rectangle 59"/>
            <p:cNvSpPr>
              <a:spLocks noChangeArrowheads="1"/>
            </p:cNvSpPr>
            <p:nvPr/>
          </p:nvSpPr>
          <p:spPr bwMode="auto">
            <a:xfrm>
              <a:off x="0" y="0"/>
              <a:ext cx="751" cy="311"/>
            </a:xfrm>
            <a:prstGeom prst="rect">
              <a:avLst/>
            </a:prstGeom>
            <a:grpFill/>
            <a:ln w="9525">
              <a:noFill/>
              <a:miter lim="800000"/>
            </a:ln>
          </p:spPr>
          <p:txBody>
            <a:bodyPr anchor="ctr" anchorCtr="1"/>
            <a:lstStyle/>
            <a:p>
              <a:pPr marL="0" marR="0" lvl="0" indent="0" algn="ct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r>
                <a:rPr kumimoji="0" 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价格 </a:t>
              </a:r>
              <a:endParaRPr kumimoji="0" 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1997" name="Line 60"/>
          <p:cNvSpPr/>
          <p:nvPr/>
        </p:nvSpPr>
        <p:spPr>
          <a:xfrm>
            <a:off x="923925" y="2447925"/>
            <a:ext cx="1192213" cy="0"/>
          </a:xfrm>
          <a:prstGeom prst="line">
            <a:avLst/>
          </a:prstGeom>
          <a:ln w="9525">
            <a:noFill/>
          </a:ln>
        </p:spPr>
      </p:sp>
      <p:sp>
        <p:nvSpPr>
          <p:cNvPr id="41998" name="Line 61"/>
          <p:cNvSpPr/>
          <p:nvPr/>
        </p:nvSpPr>
        <p:spPr>
          <a:xfrm>
            <a:off x="923925" y="6264275"/>
            <a:ext cx="1192213" cy="0"/>
          </a:xfrm>
          <a:prstGeom prst="line">
            <a:avLst/>
          </a:prstGeom>
          <a:ln w="9525">
            <a:noFill/>
          </a:ln>
        </p:spPr>
      </p:sp>
      <p:sp>
        <p:nvSpPr>
          <p:cNvPr id="41999" name="Line 62"/>
          <p:cNvSpPr/>
          <p:nvPr/>
        </p:nvSpPr>
        <p:spPr>
          <a:xfrm>
            <a:off x="923925" y="2447925"/>
            <a:ext cx="0" cy="493713"/>
          </a:xfrm>
          <a:prstGeom prst="line">
            <a:avLst/>
          </a:prstGeom>
          <a:ln w="9525">
            <a:noFill/>
          </a:ln>
        </p:spPr>
      </p:sp>
      <p:sp>
        <p:nvSpPr>
          <p:cNvPr id="42000" name="Line 63"/>
          <p:cNvSpPr/>
          <p:nvPr/>
        </p:nvSpPr>
        <p:spPr>
          <a:xfrm>
            <a:off x="8207375" y="2447925"/>
            <a:ext cx="0" cy="493713"/>
          </a:xfrm>
          <a:prstGeom prst="line">
            <a:avLst/>
          </a:prstGeom>
          <a:ln w="9525">
            <a:noFill/>
          </a:ln>
        </p:spPr>
      </p:sp>
      <p:sp>
        <p:nvSpPr>
          <p:cNvPr id="42001" name="Line 64"/>
          <p:cNvSpPr/>
          <p:nvPr/>
        </p:nvSpPr>
        <p:spPr>
          <a:xfrm>
            <a:off x="2116138" y="2447925"/>
            <a:ext cx="1873250" cy="0"/>
          </a:xfrm>
          <a:prstGeom prst="line">
            <a:avLst/>
          </a:prstGeom>
          <a:ln w="9525">
            <a:noFill/>
          </a:ln>
        </p:spPr>
      </p:sp>
      <p:sp>
        <p:nvSpPr>
          <p:cNvPr id="42002" name="Line 65"/>
          <p:cNvSpPr/>
          <p:nvPr/>
        </p:nvSpPr>
        <p:spPr>
          <a:xfrm>
            <a:off x="923925" y="2941638"/>
            <a:ext cx="0" cy="474662"/>
          </a:xfrm>
          <a:prstGeom prst="line">
            <a:avLst/>
          </a:prstGeom>
          <a:ln w="9525">
            <a:noFill/>
          </a:ln>
        </p:spPr>
      </p:sp>
      <p:sp>
        <p:nvSpPr>
          <p:cNvPr id="42003" name="Line 66"/>
          <p:cNvSpPr/>
          <p:nvPr/>
        </p:nvSpPr>
        <p:spPr>
          <a:xfrm>
            <a:off x="8207375" y="2941638"/>
            <a:ext cx="0" cy="474662"/>
          </a:xfrm>
          <a:prstGeom prst="line">
            <a:avLst/>
          </a:prstGeom>
          <a:ln w="9525">
            <a:noFill/>
          </a:ln>
        </p:spPr>
      </p:sp>
      <p:sp>
        <p:nvSpPr>
          <p:cNvPr id="42004" name="Line 67"/>
          <p:cNvSpPr/>
          <p:nvPr/>
        </p:nvSpPr>
        <p:spPr>
          <a:xfrm>
            <a:off x="923925" y="3416300"/>
            <a:ext cx="0" cy="474663"/>
          </a:xfrm>
          <a:prstGeom prst="line">
            <a:avLst/>
          </a:prstGeom>
          <a:ln w="9525">
            <a:noFill/>
          </a:ln>
        </p:spPr>
      </p:sp>
      <p:sp>
        <p:nvSpPr>
          <p:cNvPr id="42005" name="Line 68"/>
          <p:cNvSpPr/>
          <p:nvPr/>
        </p:nvSpPr>
        <p:spPr>
          <a:xfrm>
            <a:off x="8207375" y="3416300"/>
            <a:ext cx="0" cy="474663"/>
          </a:xfrm>
          <a:prstGeom prst="line">
            <a:avLst/>
          </a:prstGeom>
          <a:ln w="9525">
            <a:noFill/>
          </a:ln>
        </p:spPr>
      </p:sp>
      <p:sp>
        <p:nvSpPr>
          <p:cNvPr id="42006" name="Line 69"/>
          <p:cNvSpPr/>
          <p:nvPr/>
        </p:nvSpPr>
        <p:spPr>
          <a:xfrm>
            <a:off x="923925" y="3890963"/>
            <a:ext cx="0" cy="474662"/>
          </a:xfrm>
          <a:prstGeom prst="line">
            <a:avLst/>
          </a:prstGeom>
          <a:ln w="9525">
            <a:noFill/>
          </a:ln>
        </p:spPr>
      </p:sp>
      <p:sp>
        <p:nvSpPr>
          <p:cNvPr id="42007" name="Line 70"/>
          <p:cNvSpPr/>
          <p:nvPr/>
        </p:nvSpPr>
        <p:spPr>
          <a:xfrm>
            <a:off x="8207375" y="3890963"/>
            <a:ext cx="0" cy="474662"/>
          </a:xfrm>
          <a:prstGeom prst="line">
            <a:avLst/>
          </a:prstGeom>
          <a:ln w="9525">
            <a:noFill/>
          </a:ln>
        </p:spPr>
      </p:sp>
      <p:sp>
        <p:nvSpPr>
          <p:cNvPr id="42008" name="Line 71"/>
          <p:cNvSpPr/>
          <p:nvPr/>
        </p:nvSpPr>
        <p:spPr>
          <a:xfrm>
            <a:off x="923925" y="4365625"/>
            <a:ext cx="0" cy="474663"/>
          </a:xfrm>
          <a:prstGeom prst="line">
            <a:avLst/>
          </a:prstGeom>
          <a:ln w="9525">
            <a:noFill/>
          </a:ln>
        </p:spPr>
      </p:sp>
      <p:sp>
        <p:nvSpPr>
          <p:cNvPr id="42009" name="Line 72"/>
          <p:cNvSpPr/>
          <p:nvPr/>
        </p:nvSpPr>
        <p:spPr>
          <a:xfrm>
            <a:off x="8207375" y="4365625"/>
            <a:ext cx="0" cy="474663"/>
          </a:xfrm>
          <a:prstGeom prst="line">
            <a:avLst/>
          </a:prstGeom>
          <a:ln w="9525">
            <a:noFill/>
          </a:ln>
        </p:spPr>
      </p:sp>
      <p:sp>
        <p:nvSpPr>
          <p:cNvPr id="42010" name="Line 73"/>
          <p:cNvSpPr/>
          <p:nvPr/>
        </p:nvSpPr>
        <p:spPr>
          <a:xfrm>
            <a:off x="923925" y="4840288"/>
            <a:ext cx="0" cy="474662"/>
          </a:xfrm>
          <a:prstGeom prst="line">
            <a:avLst/>
          </a:prstGeom>
          <a:ln w="9525">
            <a:noFill/>
          </a:ln>
        </p:spPr>
      </p:sp>
      <p:sp>
        <p:nvSpPr>
          <p:cNvPr id="42011" name="Line 74"/>
          <p:cNvSpPr/>
          <p:nvPr/>
        </p:nvSpPr>
        <p:spPr>
          <a:xfrm>
            <a:off x="8207375" y="4840288"/>
            <a:ext cx="0" cy="474662"/>
          </a:xfrm>
          <a:prstGeom prst="line">
            <a:avLst/>
          </a:prstGeom>
          <a:ln w="9525">
            <a:noFill/>
          </a:ln>
        </p:spPr>
      </p:sp>
      <p:sp>
        <p:nvSpPr>
          <p:cNvPr id="42012" name="Line 75"/>
          <p:cNvSpPr/>
          <p:nvPr/>
        </p:nvSpPr>
        <p:spPr>
          <a:xfrm>
            <a:off x="923925" y="5314950"/>
            <a:ext cx="0" cy="474663"/>
          </a:xfrm>
          <a:prstGeom prst="line">
            <a:avLst/>
          </a:prstGeom>
          <a:ln w="9525">
            <a:noFill/>
          </a:ln>
        </p:spPr>
      </p:sp>
      <p:sp>
        <p:nvSpPr>
          <p:cNvPr id="42013" name="Line 76"/>
          <p:cNvSpPr/>
          <p:nvPr/>
        </p:nvSpPr>
        <p:spPr>
          <a:xfrm>
            <a:off x="8207375" y="5314950"/>
            <a:ext cx="0" cy="474663"/>
          </a:xfrm>
          <a:prstGeom prst="line">
            <a:avLst/>
          </a:prstGeom>
          <a:ln w="9525">
            <a:noFill/>
          </a:ln>
        </p:spPr>
      </p:sp>
      <p:sp>
        <p:nvSpPr>
          <p:cNvPr id="42014" name="Line 77"/>
          <p:cNvSpPr/>
          <p:nvPr/>
        </p:nvSpPr>
        <p:spPr>
          <a:xfrm>
            <a:off x="923925" y="5789613"/>
            <a:ext cx="0" cy="474662"/>
          </a:xfrm>
          <a:prstGeom prst="line">
            <a:avLst/>
          </a:prstGeom>
          <a:ln w="9525">
            <a:noFill/>
          </a:ln>
        </p:spPr>
      </p:sp>
      <p:sp>
        <p:nvSpPr>
          <p:cNvPr id="42015" name="Line 78"/>
          <p:cNvSpPr/>
          <p:nvPr/>
        </p:nvSpPr>
        <p:spPr>
          <a:xfrm>
            <a:off x="8207375" y="5789613"/>
            <a:ext cx="0" cy="474662"/>
          </a:xfrm>
          <a:prstGeom prst="line">
            <a:avLst/>
          </a:prstGeom>
          <a:ln w="9525">
            <a:noFill/>
          </a:ln>
        </p:spPr>
      </p:sp>
      <p:sp>
        <p:nvSpPr>
          <p:cNvPr id="42016" name="Line 79"/>
          <p:cNvSpPr/>
          <p:nvPr/>
        </p:nvSpPr>
        <p:spPr>
          <a:xfrm>
            <a:off x="2116138" y="6264275"/>
            <a:ext cx="1873250" cy="0"/>
          </a:xfrm>
          <a:prstGeom prst="line">
            <a:avLst/>
          </a:prstGeom>
          <a:ln w="9525">
            <a:noFill/>
          </a:ln>
        </p:spPr>
      </p:sp>
      <p:sp>
        <p:nvSpPr>
          <p:cNvPr id="42017" name="Line 80"/>
          <p:cNvSpPr/>
          <p:nvPr/>
        </p:nvSpPr>
        <p:spPr>
          <a:xfrm>
            <a:off x="3989388" y="2447925"/>
            <a:ext cx="266700" cy="0"/>
          </a:xfrm>
          <a:prstGeom prst="line">
            <a:avLst/>
          </a:prstGeom>
          <a:ln w="9525">
            <a:noFill/>
          </a:ln>
        </p:spPr>
      </p:sp>
      <p:sp>
        <p:nvSpPr>
          <p:cNvPr id="42018" name="Line 81"/>
          <p:cNvSpPr/>
          <p:nvPr/>
        </p:nvSpPr>
        <p:spPr>
          <a:xfrm>
            <a:off x="4256088" y="2447925"/>
            <a:ext cx="1598612" cy="0"/>
          </a:xfrm>
          <a:prstGeom prst="line">
            <a:avLst/>
          </a:prstGeom>
          <a:ln w="9525">
            <a:noFill/>
          </a:ln>
        </p:spPr>
      </p:sp>
      <p:sp>
        <p:nvSpPr>
          <p:cNvPr id="42019" name="Line 82"/>
          <p:cNvSpPr/>
          <p:nvPr/>
        </p:nvSpPr>
        <p:spPr>
          <a:xfrm>
            <a:off x="5854700" y="2447925"/>
            <a:ext cx="452438" cy="0"/>
          </a:xfrm>
          <a:prstGeom prst="line">
            <a:avLst/>
          </a:prstGeom>
          <a:ln w="9525">
            <a:noFill/>
          </a:ln>
        </p:spPr>
      </p:sp>
      <p:sp>
        <p:nvSpPr>
          <p:cNvPr id="42020" name="Line 83"/>
          <p:cNvSpPr/>
          <p:nvPr/>
        </p:nvSpPr>
        <p:spPr>
          <a:xfrm>
            <a:off x="6307138" y="2447925"/>
            <a:ext cx="1900237" cy="0"/>
          </a:xfrm>
          <a:prstGeom prst="line">
            <a:avLst/>
          </a:prstGeom>
          <a:ln w="9525">
            <a:noFill/>
          </a:ln>
        </p:spPr>
      </p:sp>
      <p:sp>
        <p:nvSpPr>
          <p:cNvPr id="42021" name="Line 84"/>
          <p:cNvSpPr/>
          <p:nvPr/>
        </p:nvSpPr>
        <p:spPr>
          <a:xfrm>
            <a:off x="3989388" y="6264275"/>
            <a:ext cx="266700" cy="0"/>
          </a:xfrm>
          <a:prstGeom prst="line">
            <a:avLst/>
          </a:prstGeom>
          <a:ln w="9525">
            <a:noFill/>
          </a:ln>
        </p:spPr>
      </p:sp>
      <p:sp>
        <p:nvSpPr>
          <p:cNvPr id="42022" name="Line 85"/>
          <p:cNvSpPr/>
          <p:nvPr/>
        </p:nvSpPr>
        <p:spPr>
          <a:xfrm>
            <a:off x="4256088" y="6264275"/>
            <a:ext cx="1598612" cy="0"/>
          </a:xfrm>
          <a:prstGeom prst="line">
            <a:avLst/>
          </a:prstGeom>
          <a:ln w="9525">
            <a:noFill/>
          </a:ln>
        </p:spPr>
      </p:sp>
      <p:sp>
        <p:nvSpPr>
          <p:cNvPr id="42023" name="Line 86"/>
          <p:cNvSpPr/>
          <p:nvPr/>
        </p:nvSpPr>
        <p:spPr>
          <a:xfrm>
            <a:off x="5854700" y="6264275"/>
            <a:ext cx="452438" cy="0"/>
          </a:xfrm>
          <a:prstGeom prst="line">
            <a:avLst/>
          </a:prstGeom>
          <a:ln w="9525">
            <a:noFill/>
          </a:ln>
        </p:spPr>
      </p:sp>
      <p:sp>
        <p:nvSpPr>
          <p:cNvPr id="42024" name="Line 87"/>
          <p:cNvSpPr/>
          <p:nvPr/>
        </p:nvSpPr>
        <p:spPr>
          <a:xfrm>
            <a:off x="6307138" y="6264275"/>
            <a:ext cx="1900237" cy="0"/>
          </a:xfrm>
          <a:prstGeom prst="line">
            <a:avLst/>
          </a:prstGeom>
          <a:ln w="9525">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4" build="p"/>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9" name="Group 2"/>
          <p:cNvGrpSpPr/>
          <p:nvPr/>
        </p:nvGrpSpPr>
        <p:grpSpPr>
          <a:xfrm>
            <a:off x="258763" y="1198563"/>
            <a:ext cx="6221412" cy="5111750"/>
            <a:chOff x="0" y="0"/>
            <a:chExt cx="3919" cy="3220"/>
          </a:xfrm>
        </p:grpSpPr>
        <p:graphicFrame>
          <p:nvGraphicFramePr>
            <p:cNvPr id="4098" name="Object 3"/>
            <p:cNvGraphicFramePr>
              <a:graphicFrameLocks noChangeAspect="1"/>
            </p:cNvGraphicFramePr>
            <p:nvPr/>
          </p:nvGraphicFramePr>
          <p:xfrm>
            <a:off x="0" y="0"/>
            <a:ext cx="3919" cy="3220"/>
          </p:xfrm>
          <a:graphic>
            <a:graphicData uri="http://schemas.openxmlformats.org/presentationml/2006/ole">
              <mc:AlternateContent xmlns:mc="http://schemas.openxmlformats.org/markup-compatibility/2006">
                <mc:Choice xmlns:v="urn:schemas-microsoft-com:vml" Requires="v">
                  <p:oleObj spid="_x0000_s3079" name="" r:id="rId1" imgW="5215255" imgH="4290060" progId="Excel.Chart.8">
                    <p:embed/>
                  </p:oleObj>
                </mc:Choice>
                <mc:Fallback>
                  <p:oleObj name="" r:id="rId1" imgW="5215255" imgH="4290060" progId="Excel.Chart.8">
                    <p:embed/>
                    <p:pic>
                      <p:nvPicPr>
                        <p:cNvPr id="0" name="图片 3078"/>
                        <p:cNvPicPr/>
                        <p:nvPr/>
                      </p:nvPicPr>
                      <p:blipFill>
                        <a:blip r:embed="rId2"/>
                        <a:stretch>
                          <a:fillRect/>
                        </a:stretch>
                      </p:blipFill>
                      <p:spPr>
                        <a:xfrm>
                          <a:off x="0" y="0"/>
                          <a:ext cx="3919" cy="3220"/>
                        </a:xfrm>
                        <a:prstGeom prst="rect">
                          <a:avLst/>
                        </a:prstGeom>
                        <a:noFill/>
                        <a:ln w="38100">
                          <a:noFill/>
                          <a:miter/>
                        </a:ln>
                      </p:spPr>
                    </p:pic>
                  </p:oleObj>
                </mc:Fallback>
              </mc:AlternateContent>
            </a:graphicData>
          </a:graphic>
        </p:graphicFrame>
        <p:sp>
          <p:nvSpPr>
            <p:cNvPr id="4146" name="Text Box 4"/>
            <p:cNvSpPr txBox="1"/>
            <p:nvPr/>
          </p:nvSpPr>
          <p:spPr>
            <a:xfrm>
              <a:off x="514" y="96"/>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4147" name="Text Box 5"/>
            <p:cNvSpPr txBox="1"/>
            <p:nvPr/>
          </p:nvSpPr>
          <p:spPr>
            <a:xfrm>
              <a:off x="3577" y="260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pSp>
        <p:nvGrpSpPr>
          <p:cNvPr id="4100" name="Group 6"/>
          <p:cNvGrpSpPr/>
          <p:nvPr/>
        </p:nvGrpSpPr>
        <p:grpSpPr>
          <a:xfrm>
            <a:off x="1355725" y="2022475"/>
            <a:ext cx="3740150" cy="3521075"/>
            <a:chOff x="0" y="0"/>
            <a:chExt cx="2356" cy="2218"/>
          </a:xfrm>
        </p:grpSpPr>
        <p:grpSp>
          <p:nvGrpSpPr>
            <p:cNvPr id="4128" name="Group 7"/>
            <p:cNvGrpSpPr/>
            <p:nvPr/>
          </p:nvGrpSpPr>
          <p:grpSpPr>
            <a:xfrm>
              <a:off x="6" y="374"/>
              <a:ext cx="1964" cy="1843"/>
              <a:chOff x="0" y="0"/>
              <a:chExt cx="795" cy="1843"/>
            </a:xfrm>
          </p:grpSpPr>
          <p:sp>
            <p:nvSpPr>
              <p:cNvPr id="4144" name="Line 8"/>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4145" name="Line 9"/>
              <p:cNvSpPr/>
              <p:nvPr/>
            </p:nvSpPr>
            <p:spPr>
              <a:xfrm>
                <a:off x="795" y="1"/>
                <a:ext cx="0" cy="1842"/>
              </a:xfrm>
              <a:prstGeom prst="line">
                <a:avLst/>
              </a:prstGeom>
              <a:ln w="9525" cap="flat" cmpd="sng">
                <a:solidFill>
                  <a:srgbClr val="969696"/>
                </a:solidFill>
                <a:prstDash val="lgDash"/>
                <a:headEnd type="none" w="med" len="med"/>
                <a:tailEnd type="none" w="med" len="med"/>
              </a:ln>
            </p:spPr>
          </p:sp>
        </p:grpSp>
        <p:grpSp>
          <p:nvGrpSpPr>
            <p:cNvPr id="4129" name="Group 10"/>
            <p:cNvGrpSpPr/>
            <p:nvPr/>
          </p:nvGrpSpPr>
          <p:grpSpPr>
            <a:xfrm>
              <a:off x="0" y="1486"/>
              <a:ext cx="792" cy="732"/>
              <a:chOff x="0" y="0"/>
              <a:chExt cx="796" cy="732"/>
            </a:xfrm>
          </p:grpSpPr>
          <p:sp>
            <p:nvSpPr>
              <p:cNvPr id="4142" name="Line 1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4143" name="Line 12"/>
              <p:cNvSpPr/>
              <p:nvPr/>
            </p:nvSpPr>
            <p:spPr>
              <a:xfrm>
                <a:off x="795" y="1"/>
                <a:ext cx="1" cy="731"/>
              </a:xfrm>
              <a:prstGeom prst="line">
                <a:avLst/>
              </a:prstGeom>
              <a:ln w="9525" cap="flat" cmpd="sng">
                <a:solidFill>
                  <a:srgbClr val="969696"/>
                </a:solidFill>
                <a:prstDash val="lgDash"/>
                <a:headEnd type="none" w="med" len="med"/>
                <a:tailEnd type="none" w="med" len="med"/>
              </a:ln>
            </p:spPr>
          </p:sp>
        </p:grpSp>
        <p:grpSp>
          <p:nvGrpSpPr>
            <p:cNvPr id="4130" name="Group 13"/>
            <p:cNvGrpSpPr/>
            <p:nvPr/>
          </p:nvGrpSpPr>
          <p:grpSpPr>
            <a:xfrm>
              <a:off x="2" y="1861"/>
              <a:ext cx="388" cy="357"/>
              <a:chOff x="0" y="0"/>
              <a:chExt cx="796" cy="357"/>
            </a:xfrm>
          </p:grpSpPr>
          <p:sp>
            <p:nvSpPr>
              <p:cNvPr id="4140" name="Line 14"/>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4141" name="Line 15"/>
              <p:cNvSpPr/>
              <p:nvPr/>
            </p:nvSpPr>
            <p:spPr>
              <a:xfrm>
                <a:off x="795" y="0"/>
                <a:ext cx="1" cy="357"/>
              </a:xfrm>
              <a:prstGeom prst="line">
                <a:avLst/>
              </a:prstGeom>
              <a:ln w="9525" cap="flat" cmpd="sng">
                <a:solidFill>
                  <a:srgbClr val="969696"/>
                </a:solidFill>
                <a:prstDash val="lgDash"/>
                <a:headEnd type="none" w="med" len="med"/>
                <a:tailEnd type="none" w="med" len="med"/>
              </a:ln>
            </p:spPr>
          </p:sp>
        </p:grpSp>
        <p:grpSp>
          <p:nvGrpSpPr>
            <p:cNvPr id="4131" name="Group 16"/>
            <p:cNvGrpSpPr/>
            <p:nvPr/>
          </p:nvGrpSpPr>
          <p:grpSpPr>
            <a:xfrm>
              <a:off x="3" y="1123"/>
              <a:ext cx="1179" cy="1095"/>
              <a:chOff x="0" y="0"/>
              <a:chExt cx="795" cy="1095"/>
            </a:xfrm>
          </p:grpSpPr>
          <p:sp>
            <p:nvSpPr>
              <p:cNvPr id="4138" name="Line 17"/>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4139" name="Line 18"/>
              <p:cNvSpPr/>
              <p:nvPr/>
            </p:nvSpPr>
            <p:spPr>
              <a:xfrm>
                <a:off x="795" y="1"/>
                <a:ext cx="0" cy="1094"/>
              </a:xfrm>
              <a:prstGeom prst="line">
                <a:avLst/>
              </a:prstGeom>
              <a:ln w="9525" cap="flat" cmpd="sng">
                <a:solidFill>
                  <a:srgbClr val="969696"/>
                </a:solidFill>
                <a:prstDash val="lgDash"/>
                <a:headEnd type="none" w="med" len="med"/>
                <a:tailEnd type="none" w="med" len="med"/>
              </a:ln>
            </p:spPr>
          </p:sp>
        </p:grpSp>
        <p:grpSp>
          <p:nvGrpSpPr>
            <p:cNvPr id="4132" name="Group 19"/>
            <p:cNvGrpSpPr/>
            <p:nvPr/>
          </p:nvGrpSpPr>
          <p:grpSpPr>
            <a:xfrm>
              <a:off x="4" y="748"/>
              <a:ext cx="1577" cy="1470"/>
              <a:chOff x="0" y="0"/>
              <a:chExt cx="795" cy="1470"/>
            </a:xfrm>
          </p:grpSpPr>
          <p:sp>
            <p:nvSpPr>
              <p:cNvPr id="4136" name="Line 20"/>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4137" name="Line 21"/>
              <p:cNvSpPr/>
              <p:nvPr/>
            </p:nvSpPr>
            <p:spPr>
              <a:xfrm>
                <a:off x="795" y="1"/>
                <a:ext cx="0" cy="1469"/>
              </a:xfrm>
              <a:prstGeom prst="line">
                <a:avLst/>
              </a:prstGeom>
              <a:ln w="9525" cap="flat" cmpd="sng">
                <a:solidFill>
                  <a:srgbClr val="969696"/>
                </a:solidFill>
                <a:prstDash val="lgDash"/>
                <a:headEnd type="none" w="med" len="med"/>
                <a:tailEnd type="none" w="med" len="med"/>
              </a:ln>
            </p:spPr>
          </p:sp>
        </p:grpSp>
        <p:grpSp>
          <p:nvGrpSpPr>
            <p:cNvPr id="4133" name="Group 22"/>
            <p:cNvGrpSpPr/>
            <p:nvPr/>
          </p:nvGrpSpPr>
          <p:grpSpPr>
            <a:xfrm>
              <a:off x="10" y="0"/>
              <a:ext cx="2346" cy="2218"/>
              <a:chOff x="0" y="0"/>
              <a:chExt cx="795" cy="2218"/>
            </a:xfrm>
          </p:grpSpPr>
          <p:sp>
            <p:nvSpPr>
              <p:cNvPr id="4134" name="Line 23"/>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4135" name="Line 24"/>
              <p:cNvSpPr/>
              <p:nvPr/>
            </p:nvSpPr>
            <p:spPr>
              <a:xfrm>
                <a:off x="795" y="1"/>
                <a:ext cx="0" cy="2217"/>
              </a:xfrm>
              <a:prstGeom prst="line">
                <a:avLst/>
              </a:prstGeom>
              <a:ln w="9525" cap="flat" cmpd="sng">
                <a:solidFill>
                  <a:srgbClr val="969696"/>
                </a:solidFill>
                <a:prstDash val="lgDash"/>
                <a:headEnd type="none" w="med" len="med"/>
                <a:tailEnd type="none" w="med" len="med"/>
              </a:ln>
            </p:spPr>
          </p:sp>
        </p:grpSp>
      </p:grpSp>
      <p:sp>
        <p:nvSpPr>
          <p:cNvPr id="4101" name="Line 25"/>
          <p:cNvSpPr/>
          <p:nvPr/>
        </p:nvSpPr>
        <p:spPr>
          <a:xfrm flipH="1">
            <a:off x="1712913" y="1804988"/>
            <a:ext cx="3611562" cy="3416300"/>
          </a:xfrm>
          <a:prstGeom prst="line">
            <a:avLst/>
          </a:prstGeom>
          <a:ln w="50800" cap="flat" cmpd="sng">
            <a:solidFill>
              <a:srgbClr val="FF0000"/>
            </a:solidFill>
            <a:prstDash val="solid"/>
            <a:headEnd type="none" w="med" len="med"/>
            <a:tailEnd type="none" w="med" len="med"/>
          </a:ln>
        </p:spPr>
      </p:sp>
      <p:sp>
        <p:nvSpPr>
          <p:cNvPr id="4102" name="Oval 26"/>
          <p:cNvSpPr/>
          <p:nvPr/>
        </p:nvSpPr>
        <p:spPr>
          <a:xfrm>
            <a:off x="5022850" y="1954213"/>
            <a:ext cx="139700" cy="138112"/>
          </a:xfrm>
          <a:prstGeom prst="ellipse">
            <a:avLst/>
          </a:prstGeom>
          <a:solidFill>
            <a:srgbClr val="FF3300"/>
          </a:solidFill>
          <a:ln w="9525"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3" name="Oval 27"/>
          <p:cNvSpPr/>
          <p:nvPr/>
        </p:nvSpPr>
        <p:spPr>
          <a:xfrm>
            <a:off x="4406900" y="2546350"/>
            <a:ext cx="139700" cy="138113"/>
          </a:xfrm>
          <a:prstGeom prst="ellipse">
            <a:avLst/>
          </a:prstGeom>
          <a:solidFill>
            <a:srgbClr val="FF3300"/>
          </a:solidFill>
          <a:ln w="9525"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4" name="Oval 28"/>
          <p:cNvSpPr/>
          <p:nvPr/>
        </p:nvSpPr>
        <p:spPr>
          <a:xfrm>
            <a:off x="3784600" y="3132138"/>
            <a:ext cx="139700" cy="138112"/>
          </a:xfrm>
          <a:prstGeom prst="ellipse">
            <a:avLst/>
          </a:prstGeom>
          <a:solidFill>
            <a:srgbClr val="FF3300"/>
          </a:solidFill>
          <a:ln w="9525"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5" name="Oval 29"/>
          <p:cNvSpPr/>
          <p:nvPr/>
        </p:nvSpPr>
        <p:spPr>
          <a:xfrm>
            <a:off x="3148013" y="3733800"/>
            <a:ext cx="139700" cy="138113"/>
          </a:xfrm>
          <a:prstGeom prst="ellipse">
            <a:avLst/>
          </a:prstGeom>
          <a:solidFill>
            <a:srgbClr val="FF3300"/>
          </a:solidFill>
          <a:ln w="9525"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6" name="Oval 30"/>
          <p:cNvSpPr/>
          <p:nvPr/>
        </p:nvSpPr>
        <p:spPr>
          <a:xfrm>
            <a:off x="2536825" y="4308475"/>
            <a:ext cx="139700" cy="138113"/>
          </a:xfrm>
          <a:prstGeom prst="ellipse">
            <a:avLst/>
          </a:prstGeom>
          <a:solidFill>
            <a:srgbClr val="FF3300"/>
          </a:solidFill>
          <a:ln w="9525"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7" name="Oval 31"/>
          <p:cNvSpPr/>
          <p:nvPr/>
        </p:nvSpPr>
        <p:spPr>
          <a:xfrm>
            <a:off x="1901825" y="4905375"/>
            <a:ext cx="139700" cy="138113"/>
          </a:xfrm>
          <a:prstGeom prst="ellipse">
            <a:avLst/>
          </a:prstGeom>
          <a:solidFill>
            <a:srgbClr val="FF3300"/>
          </a:solidFill>
          <a:ln w="9525" cap="flat" cmpd="sng">
            <a:solidFill>
              <a:srgbClr val="FF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4108" name="Rectangle 32"/>
          <p:cNvSpPr/>
          <p:nvPr/>
        </p:nvSpPr>
        <p:spPr>
          <a:xfrm>
            <a:off x="457200" y="252413"/>
            <a:ext cx="8229600" cy="692150"/>
          </a:xfrm>
          <a:prstGeom prst="rect">
            <a:avLst/>
          </a:prstGeom>
          <a:noFill/>
          <a:ln w="9525">
            <a:noFill/>
          </a:ln>
        </p:spPr>
        <p:txBody>
          <a:bodyPr anchor="ctr"/>
          <a:p>
            <a:pPr algn="ctr" eaLnBrk="0" hangingPunct="0"/>
            <a:r>
              <a:rPr lang="zh-CN" altLang="x-none" sz="3600" b="1" dirty="0">
                <a:solidFill>
                  <a:srgbClr val="333399"/>
                </a:solidFill>
                <a:latin typeface="Book Antiqua" pitchFamily="18" charset="0"/>
              </a:rPr>
              <a:t>市场供给曲线</a:t>
            </a:r>
            <a:endParaRPr lang="zh-CN" altLang="x-none" sz="3600" b="1" dirty="0">
              <a:solidFill>
                <a:srgbClr val="0000FF"/>
              </a:solidFill>
              <a:latin typeface="Book Antiqua" pitchFamily="18" charset="0"/>
            </a:endParaRPr>
          </a:p>
        </p:txBody>
      </p:sp>
      <p:graphicFrame>
        <p:nvGraphicFramePr>
          <p:cNvPr id="33" name="Group 33"/>
          <p:cNvGraphicFramePr>
            <a:graphicFrameLocks noGrp="1"/>
          </p:cNvGraphicFramePr>
          <p:nvPr/>
        </p:nvGraphicFramePr>
        <p:xfrm>
          <a:off x="6215063" y="1355725"/>
          <a:ext cx="2651125" cy="3836988"/>
        </p:xfrm>
        <a:graphic>
          <a:graphicData uri="http://schemas.openxmlformats.org/drawingml/2006/table">
            <a:tbl>
              <a:tblPr>
                <a:tableStyleId>{0E3FDE45-AF77-4B5C-9715-49D594BDF05E}</a:tableStyleId>
              </a:tblPr>
              <a:tblGrid>
                <a:gridCol w="1084263"/>
                <a:gridCol w="1566862"/>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dirty="0" smtClean="0">
                          <a:ln>
                            <a:noFill/>
                          </a:ln>
                          <a:effectLst/>
                        </a:rPr>
                        <a:t>P</a:t>
                      </a:r>
                      <a:endParaRPr kumimoji="0" lang="en-US" altLang="zh-CN" sz="24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zh-CN" sz="2400" u="none" strike="noStrike" cap="none" normalizeH="0" baseline="0" smtClean="0">
                          <a:ln>
                            <a:noFill/>
                          </a:ln>
                          <a:effectLst/>
                        </a:rPr>
                        <a:t>Q</a:t>
                      </a:r>
                      <a:r>
                        <a:rPr kumimoji="0" lang="zh-CN" sz="2400" u="none" strike="noStrike" cap="none" normalizeH="0" baseline="30000" smtClean="0">
                          <a:ln>
                            <a:noFill/>
                          </a:ln>
                          <a:effectLst/>
                        </a:rPr>
                        <a:t>S</a:t>
                      </a:r>
                      <a:r>
                        <a:rPr kumimoji="0" lang="zh-CN" sz="2400" u="none" strike="noStrike" cap="none" normalizeH="0" baseline="0" smtClean="0">
                          <a:ln>
                            <a:noFill/>
                          </a:ln>
                          <a:effectLst/>
                        </a:rPr>
                        <a:t> (市场)</a:t>
                      </a:r>
                      <a:endParaRPr kumimoji="0" lang="zh-CN" sz="2400" b="1" i="1" u="none" strike="noStrike" cap="none" normalizeH="0" baseline="3000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$0.00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3.00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15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4.00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5.00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25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smtClean="0">
                          <a:ln>
                            <a:noFill/>
                          </a:ln>
                          <a:effectLst/>
                        </a:rPr>
                        <a:t>6.00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u="none" strike="noStrike" cap="none" normalizeH="0" baseline="0" dirty="0" smtClean="0">
                          <a:ln>
                            <a:noFill/>
                          </a:ln>
                          <a:effectLst/>
                        </a:rPr>
                        <a:t>30</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606375"/>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供给曲线的移动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649288" y="1430338"/>
            <a:ext cx="7772400" cy="4895850"/>
          </a:xfrm>
          <a:prstGeom prst="rect">
            <a:avLst/>
          </a:prstGeom>
        </p:spPr>
        <p:txBody>
          <a:bodyPr>
            <a:normAutofit/>
          </a:bodyPr>
          <a:lstStyle/>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a:latin typeface="+mn-lt"/>
                <a:ea typeface="宋体" panose="02010600030101010101" pitchFamily="2" charset="-122"/>
                <a:cs typeface="+mn-cs"/>
              </a:rPr>
              <a:t>供给曲线表示其他条件不变的情况下，一种物品的价格与供给量之间的关系</a:t>
            </a:r>
            <a:r>
              <a:rPr kumimoji="0" lang="zh-CN" altLang="en-US" sz="2700" kern="1200" cap="none" spc="0" normalizeH="0" baseline="0" noProof="0">
                <a:latin typeface="+mn-lt"/>
                <a:ea typeface="宋体" panose="02010600030101010101" pitchFamily="2" charset="-122"/>
                <a:cs typeface="+mn-cs"/>
              </a:rPr>
              <a:t>。</a:t>
            </a:r>
            <a:endParaRPr kumimoji="0" lang="zh-CN" sz="2700" kern="1200" cap="none" spc="0" normalizeH="0" baseline="0" noProof="0">
              <a:latin typeface="+mn-lt"/>
              <a:ea typeface="宋体" panose="02010600030101010101" pitchFamily="2" charset="-122"/>
              <a:cs typeface="+mn-cs"/>
            </a:endParaRPr>
          </a:p>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Ø"/>
              <a:defRPr/>
            </a:pPr>
            <a:endParaRPr kumimoji="0" lang="zh-CN" sz="2700" kern="1200" cap="none" spc="0" normalizeH="0" baseline="0" noProof="0">
              <a:latin typeface="+mn-lt"/>
              <a:ea typeface="宋体" panose="02010600030101010101" pitchFamily="2" charset="-122"/>
              <a:cs typeface="+mn-cs"/>
            </a:endParaRPr>
          </a:p>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a:latin typeface="+mn-lt"/>
                <a:ea typeface="宋体" panose="02010600030101010101" pitchFamily="2" charset="-122"/>
                <a:cs typeface="+mn-cs"/>
              </a:rPr>
              <a:t>这里的“其他条件”是决定供应的非价格因素</a:t>
            </a:r>
            <a:r>
              <a:rPr kumimoji="0" lang="zh-CN" altLang="en-US" sz="2700" kern="1200" cap="none" spc="0" normalizeH="0" baseline="0" noProof="0">
                <a:latin typeface="+mn-lt"/>
                <a:ea typeface="宋体" panose="02010600030101010101" pitchFamily="2" charset="-122"/>
                <a:cs typeface="+mn-cs"/>
              </a:rPr>
              <a:t>，</a:t>
            </a:r>
            <a:r>
              <a:rPr kumimoji="0" lang="zh-CN" sz="2700" kern="1200" cap="none" spc="0" normalizeH="0" baseline="0" noProof="0">
                <a:latin typeface="+mn-lt"/>
                <a:ea typeface="宋体" panose="02010600030101010101" pitchFamily="2" charset="-122"/>
                <a:cs typeface="+mn-cs"/>
              </a:rPr>
              <a:t>改变这些非价格因素会使供给曲线移动</a:t>
            </a:r>
            <a:r>
              <a:rPr kumimoji="0" lang="en-US" altLang="zh-CN" sz="2700" kern="1200" cap="none" spc="0" normalizeH="0" baseline="0" noProof="0">
                <a:latin typeface="+mn-lt"/>
                <a:ea typeface="宋体" panose="02010600030101010101" pitchFamily="2" charset="-122"/>
                <a:cs typeface="+mn-cs"/>
              </a:rPr>
              <a:t>…</a:t>
            </a:r>
            <a:endParaRPr kumimoji="0" lang="zh-CN" altLang="zh-CN" sz="2700" kern="1200" cap="none" spc="0" normalizeH="0" baseline="0" noProof="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4"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665368"/>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供给曲线的移动：投入品价格</a:t>
            </a:r>
            <a:endParaRPr kumimoji="0" lang="zh-CN" altLang="en-US" sz="3600" b="1" kern="1200" cap="none" spc="0" normalizeH="0" baseline="0" noProof="0" dirty="0">
              <a:solidFill>
                <a:srgbClr val="00808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39725" y="1652588"/>
            <a:ext cx="8313738" cy="4665663"/>
          </a:xfrm>
          <a:prstGeom prst="rect">
            <a:avLst/>
          </a:prstGeom>
        </p:spPr>
        <p:txBody>
          <a:bodyPr>
            <a:normAutofit/>
          </a:bodyPr>
          <a:lstStyle/>
          <a:p>
            <a:pPr marL="365760" marR="0" indent="-255905" defTabSz="914400" fontAlgn="auto">
              <a:lnSpc>
                <a:spcPct val="150000"/>
              </a:lnSpc>
              <a:spcBef>
                <a:spcPts val="12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a:latin typeface="+mn-lt"/>
                <a:ea typeface="宋体" panose="02010600030101010101" pitchFamily="2" charset="-122"/>
                <a:cs typeface="+mn-cs"/>
              </a:rPr>
              <a:t>投入品价格的例子：工资，原材料价格</a:t>
            </a:r>
            <a:endParaRPr kumimoji="0" lang="zh-CN" sz="2700" kern="1200" cap="none" spc="0" normalizeH="0" baseline="0" noProof="0">
              <a:latin typeface="+mn-lt"/>
              <a:ea typeface="宋体" panose="02010600030101010101" pitchFamily="2" charset="-122"/>
              <a:cs typeface="+mn-cs"/>
            </a:endParaRPr>
          </a:p>
          <a:p>
            <a:pPr marL="365760" marR="0" indent="-255905" defTabSz="914400" fontAlgn="auto">
              <a:lnSpc>
                <a:spcPct val="150000"/>
              </a:lnSpc>
              <a:spcBef>
                <a:spcPts val="12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a:latin typeface="+mn-lt"/>
                <a:ea typeface="宋体" panose="02010600030101010101" pitchFamily="2" charset="-122"/>
                <a:cs typeface="+mn-cs"/>
              </a:rPr>
              <a:t>投入品价格下降会使在每个产品</a:t>
            </a:r>
            <a:r>
              <a:rPr kumimoji="0" lang="zh-CN" altLang="en-US" sz="2700" kern="1200" cap="none" spc="0" normalizeH="0" baseline="0" noProof="0">
                <a:latin typeface="+mn-lt"/>
                <a:ea typeface="宋体" panose="02010600030101010101" pitchFamily="2" charset="-122"/>
                <a:cs typeface="+mn-cs"/>
              </a:rPr>
              <a:t>当前</a:t>
            </a:r>
            <a:r>
              <a:rPr kumimoji="0" lang="zh-CN" sz="2700" kern="1200" cap="none" spc="0" normalizeH="0" baseline="0" noProof="0">
                <a:latin typeface="+mn-lt"/>
                <a:ea typeface="宋体" panose="02010600030101010101" pitchFamily="2" charset="-122"/>
                <a:cs typeface="+mn-cs"/>
              </a:rPr>
              <a:t>价格下都更有利可图</a:t>
            </a:r>
            <a:r>
              <a:rPr kumimoji="0" lang="zh-CN" altLang="en-US" sz="2700" kern="1200" cap="none" spc="0" normalizeH="0" baseline="0" noProof="0">
                <a:latin typeface="+mn-lt"/>
                <a:ea typeface="宋体" panose="02010600030101010101" pitchFamily="2" charset="-122"/>
                <a:cs typeface="+mn-cs"/>
              </a:rPr>
              <a:t>，</a:t>
            </a:r>
            <a:r>
              <a:rPr kumimoji="0" lang="zh-CN" sz="2700" kern="1200" cap="none" spc="0" normalizeH="0" baseline="0" noProof="0">
                <a:latin typeface="+mn-lt"/>
                <a:ea typeface="宋体" panose="02010600030101010101" pitchFamily="2" charset="-122"/>
                <a:cs typeface="+mn-cs"/>
              </a:rPr>
              <a:t>因此企业会在每个价格下供应更多的数量，使供给曲线向右移动</a:t>
            </a:r>
            <a:r>
              <a:rPr kumimoji="0" lang="zh-CN" altLang="en-US" sz="2700" kern="1200" cap="none" spc="0" normalizeH="0" baseline="0" noProof="0">
                <a:latin typeface="+mn-lt"/>
                <a:ea typeface="宋体" panose="02010600030101010101" pitchFamily="2" charset="-122"/>
                <a:cs typeface="+mn-cs"/>
              </a:rPr>
              <a:t>。</a:t>
            </a:r>
            <a:endParaRPr kumimoji="0" lang="zh-CN" sz="2700" kern="1200" cap="none" spc="0" normalizeH="0" baseline="0" noProof="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4"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6858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rPr>
              <a:t>市场和竞争</a:t>
            </a:r>
            <a:endParaRPr kumimoji="0" lang="zh-CN" altLang="en-US" sz="36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p:nvPr/>
        </p:nvSpPr>
        <p:spPr>
          <a:xfrm>
            <a:off x="350838" y="1600200"/>
            <a:ext cx="8442325" cy="2647950"/>
          </a:xfrm>
          <a:prstGeom prst="rect">
            <a:avLst/>
          </a:prstGeom>
          <a:noFill/>
          <a:ln w="9525">
            <a:noFill/>
          </a:ln>
        </p:spPr>
        <p:txBody>
          <a:bodyPr/>
          <a:p>
            <a:pPr marL="365125" indent="-255270">
              <a:lnSpc>
                <a:spcPct val="150000"/>
              </a:lnSpc>
              <a:spcBef>
                <a:spcPts val="600"/>
              </a:spcBef>
              <a:buClr>
                <a:schemeClr val="accent1"/>
              </a:buClr>
              <a:buSzPct val="68000"/>
              <a:buFont typeface="Wingdings" panose="05000000000000000000" pitchFamily="2" charset="2"/>
              <a:buChar char="u"/>
            </a:pPr>
            <a:r>
              <a:rPr lang="zh-CN" altLang="en-US" sz="2400" b="1" dirty="0">
                <a:latin typeface="宋体" panose="02010600030101010101" pitchFamily="2" charset="-122"/>
              </a:rPr>
              <a:t>什么是市场？</a:t>
            </a:r>
            <a:r>
              <a:rPr lang="en-US" altLang="zh-CN" sz="2400" b="1" dirty="0">
                <a:latin typeface="宋体" panose="02010600030101010101" pitchFamily="2" charset="-122"/>
              </a:rPr>
              <a:t>——</a:t>
            </a:r>
            <a:r>
              <a:rPr lang="zh-CN" altLang="x-none" sz="2400" b="1" dirty="0">
                <a:solidFill>
                  <a:srgbClr val="7030A0"/>
                </a:solidFill>
                <a:latin typeface="宋体" panose="02010600030101010101" pitchFamily="2" charset="-122"/>
              </a:rPr>
              <a:t>市场</a:t>
            </a:r>
            <a:r>
              <a:rPr lang="zh-CN" altLang="en-US" sz="2400" b="1" dirty="0">
                <a:solidFill>
                  <a:srgbClr val="7030A0"/>
                </a:solidFill>
                <a:latin typeface="宋体" panose="02010600030101010101" pitchFamily="2" charset="-122"/>
              </a:rPr>
              <a:t>（</a:t>
            </a:r>
            <a:r>
              <a:rPr lang="en-US" altLang="zh-CN" sz="2400" b="1" dirty="0">
                <a:solidFill>
                  <a:srgbClr val="7030A0"/>
                </a:solidFill>
                <a:latin typeface="宋体" panose="02010600030101010101" pitchFamily="2" charset="-122"/>
              </a:rPr>
              <a:t>market</a:t>
            </a:r>
            <a:r>
              <a:rPr lang="zh-CN" altLang="en-US" sz="2400" b="1" dirty="0">
                <a:solidFill>
                  <a:srgbClr val="7030A0"/>
                </a:solidFill>
                <a:latin typeface="宋体" panose="02010600030101010101" pitchFamily="2" charset="-122"/>
              </a:rPr>
              <a:t>）</a:t>
            </a:r>
            <a:r>
              <a:rPr lang="zh-CN" altLang="x-none" sz="2400" b="1" dirty="0">
                <a:latin typeface="宋体" panose="02010600030101010101" pitchFamily="2" charset="-122"/>
              </a:rPr>
              <a:t>是由某种物品或劳务的买者与卖者组成的一个群体</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marL="365125" indent="-255270">
              <a:lnSpc>
                <a:spcPct val="150000"/>
              </a:lnSpc>
              <a:spcBef>
                <a:spcPts val="600"/>
              </a:spcBef>
              <a:buClr>
                <a:schemeClr val="accent1"/>
              </a:buClr>
              <a:buSzPct val="68000"/>
              <a:buFont typeface="Wingdings" panose="05000000000000000000" pitchFamily="2" charset="2"/>
              <a:buChar char="u"/>
            </a:pPr>
            <a:r>
              <a:rPr lang="zh-CN" altLang="en-US" sz="2400" b="1" dirty="0">
                <a:solidFill>
                  <a:srgbClr val="7030A0"/>
                </a:solidFill>
                <a:latin typeface="宋体" panose="02010600030101010101" pitchFamily="2" charset="-122"/>
              </a:rPr>
              <a:t>供给和需求</a:t>
            </a:r>
            <a:r>
              <a:rPr lang="zh-CN" altLang="en-US" sz="2400" b="1" dirty="0">
                <a:latin typeface="宋体" panose="02010600030101010101" pitchFamily="2" charset="-122"/>
              </a:rPr>
              <a:t>是指市场里人们相互作用的行为。买方形成需求，卖方形成供给。</a:t>
            </a:r>
            <a:endParaRPr lang="zh-CN" altLang="x-none" sz="2400" b="1" dirty="0">
              <a:latin typeface="宋体" panose="02010600030101010101" pitchFamily="2" charset="-122"/>
            </a:endParaRPr>
          </a:p>
        </p:txBody>
      </p:sp>
      <p:pic>
        <p:nvPicPr>
          <p:cNvPr id="21508" name="Picture 5" descr="C:\Users\Administrator\Desktop\icon-m-guojishichang.jpg"/>
          <p:cNvPicPr>
            <a:picLocks noChangeAspect="1"/>
          </p:cNvPicPr>
          <p:nvPr/>
        </p:nvPicPr>
        <p:blipFill>
          <a:blip r:embed="rId1"/>
          <a:stretch>
            <a:fillRect/>
          </a:stretch>
        </p:blipFill>
        <p:spPr>
          <a:xfrm>
            <a:off x="5957888" y="3671888"/>
            <a:ext cx="3186112" cy="3186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0" end="42"/>
                                            </p:txEl>
                                          </p:spTgt>
                                        </p:tgtEl>
                                        <p:attrNameLst>
                                          <p:attrName>style.visibility</p:attrName>
                                        </p:attrNameLst>
                                      </p:cBhvr>
                                      <p:to>
                                        <p:strVal val="visible"/>
                                      </p:to>
                                    </p:set>
                                    <p:animEffect transition="in" filter="wipe(left)">
                                      <p:cBhvr>
                                        <p:cTn id="7" dur="500"/>
                                        <p:tgtEl>
                                          <p:spTgt spid="3">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charRg st="42" end="77"/>
                                            </p:txEl>
                                          </p:spTgt>
                                        </p:tgtEl>
                                        <p:attrNameLst>
                                          <p:attrName>style.visibility</p:attrName>
                                        </p:attrNameLst>
                                      </p:cBhvr>
                                      <p:to>
                                        <p:strVal val="visible"/>
                                      </p:to>
                                    </p:set>
                                    <p:animEffect transition="in" filter="wipe(left)">
                                      <p:cBhvr>
                                        <p:cTn id="12" dur="500"/>
                                        <p:tgtEl>
                                          <p:spTgt spid="3">
                                            <p:txEl>
                                              <p:charRg st="42"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4"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3" name="Group 2"/>
          <p:cNvGrpSpPr/>
          <p:nvPr/>
        </p:nvGrpSpPr>
        <p:grpSpPr>
          <a:xfrm>
            <a:off x="288925" y="1228725"/>
            <a:ext cx="6221413" cy="5111750"/>
            <a:chOff x="0" y="0"/>
            <a:chExt cx="3919" cy="3220"/>
          </a:xfrm>
        </p:grpSpPr>
        <p:grpSp>
          <p:nvGrpSpPr>
            <p:cNvPr id="5145" name="Group 3"/>
            <p:cNvGrpSpPr/>
            <p:nvPr/>
          </p:nvGrpSpPr>
          <p:grpSpPr>
            <a:xfrm>
              <a:off x="0" y="0"/>
              <a:ext cx="3919" cy="3220"/>
              <a:chOff x="0" y="0"/>
              <a:chExt cx="3919" cy="3220"/>
            </a:xfrm>
          </p:grpSpPr>
          <p:graphicFrame>
            <p:nvGraphicFramePr>
              <p:cNvPr id="5122" name="Object 4"/>
              <p:cNvGraphicFramePr>
                <a:graphicFrameLocks noChangeAspect="1"/>
              </p:cNvGraphicFramePr>
              <p:nvPr/>
            </p:nvGraphicFramePr>
            <p:xfrm>
              <a:off x="0" y="0"/>
              <a:ext cx="3919" cy="3220"/>
            </p:xfrm>
            <a:graphic>
              <a:graphicData uri="http://schemas.openxmlformats.org/presentationml/2006/ole">
                <mc:AlternateContent xmlns:mc="http://schemas.openxmlformats.org/markup-compatibility/2006">
                  <mc:Choice xmlns:v="urn:schemas-microsoft-com:vml" Requires="v">
                    <p:oleObj spid="_x0000_s3080" name="" r:id="rId1" imgW="5215255" imgH="4290060" progId="Excel.Chart.8">
                      <p:embed/>
                    </p:oleObj>
                  </mc:Choice>
                  <mc:Fallback>
                    <p:oleObj name="" r:id="rId1" imgW="5215255" imgH="4290060" progId="Excel.Chart.8">
                      <p:embed/>
                      <p:pic>
                        <p:nvPicPr>
                          <p:cNvPr id="0" name="图片 3079"/>
                          <p:cNvPicPr/>
                          <p:nvPr/>
                        </p:nvPicPr>
                        <p:blipFill>
                          <a:blip r:embed="rId2"/>
                          <a:stretch>
                            <a:fillRect/>
                          </a:stretch>
                        </p:blipFill>
                        <p:spPr>
                          <a:xfrm>
                            <a:off x="0" y="0"/>
                            <a:ext cx="3919" cy="3220"/>
                          </a:xfrm>
                          <a:prstGeom prst="rect">
                            <a:avLst/>
                          </a:prstGeom>
                          <a:noFill/>
                          <a:ln w="38100">
                            <a:noFill/>
                            <a:miter/>
                          </a:ln>
                        </p:spPr>
                      </p:pic>
                    </p:oleObj>
                  </mc:Fallback>
                </mc:AlternateContent>
              </a:graphicData>
            </a:graphic>
          </p:graphicFrame>
          <p:sp>
            <p:nvSpPr>
              <p:cNvPr id="5173" name="Text Box 5"/>
              <p:cNvSpPr txBox="1"/>
              <p:nvPr/>
            </p:nvSpPr>
            <p:spPr>
              <a:xfrm>
                <a:off x="514" y="96"/>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5174" name="Text Box 6"/>
              <p:cNvSpPr txBox="1"/>
              <p:nvPr/>
            </p:nvSpPr>
            <p:spPr>
              <a:xfrm>
                <a:off x="3577" y="260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pSp>
          <p:nvGrpSpPr>
            <p:cNvPr id="5146" name="Group 7"/>
            <p:cNvGrpSpPr/>
            <p:nvPr/>
          </p:nvGrpSpPr>
          <p:grpSpPr>
            <a:xfrm>
              <a:off x="672" y="500"/>
              <a:ext cx="2356" cy="2270"/>
              <a:chOff x="0" y="0"/>
              <a:chExt cx="2356" cy="2270"/>
            </a:xfrm>
          </p:grpSpPr>
          <p:grpSp>
            <p:nvGrpSpPr>
              <p:cNvPr id="5155" name="Group 8"/>
              <p:cNvGrpSpPr/>
              <p:nvPr/>
            </p:nvGrpSpPr>
            <p:grpSpPr>
              <a:xfrm>
                <a:off x="6" y="374"/>
                <a:ext cx="1964" cy="1835"/>
                <a:chOff x="0" y="0"/>
                <a:chExt cx="795" cy="1835"/>
              </a:xfrm>
            </p:grpSpPr>
            <p:sp>
              <p:nvSpPr>
                <p:cNvPr id="5171" name="Line 9"/>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5172" name="Line 10"/>
                <p:cNvSpPr/>
                <p:nvPr/>
              </p:nvSpPr>
              <p:spPr>
                <a:xfrm>
                  <a:off x="795" y="1"/>
                  <a:ext cx="0" cy="1834"/>
                </a:xfrm>
                <a:prstGeom prst="line">
                  <a:avLst/>
                </a:prstGeom>
                <a:ln w="9525" cap="flat" cmpd="sng">
                  <a:solidFill>
                    <a:srgbClr val="969696"/>
                  </a:solidFill>
                  <a:prstDash val="lgDash"/>
                  <a:headEnd type="none" w="med" len="med"/>
                  <a:tailEnd type="none" w="med" len="med"/>
                </a:ln>
              </p:spPr>
            </p:sp>
          </p:grpSp>
          <p:grpSp>
            <p:nvGrpSpPr>
              <p:cNvPr id="5156" name="Group 11"/>
              <p:cNvGrpSpPr/>
              <p:nvPr/>
            </p:nvGrpSpPr>
            <p:grpSpPr>
              <a:xfrm>
                <a:off x="0" y="1486"/>
                <a:ext cx="791" cy="646"/>
                <a:chOff x="0" y="0"/>
                <a:chExt cx="795" cy="646"/>
              </a:xfrm>
            </p:grpSpPr>
            <p:sp>
              <p:nvSpPr>
                <p:cNvPr id="5169" name="Line 12"/>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5170" name="Line 13"/>
                <p:cNvSpPr/>
                <p:nvPr/>
              </p:nvSpPr>
              <p:spPr>
                <a:xfrm>
                  <a:off x="795" y="1"/>
                  <a:ext cx="0" cy="645"/>
                </a:xfrm>
                <a:prstGeom prst="line">
                  <a:avLst/>
                </a:prstGeom>
                <a:ln w="9525" cap="flat" cmpd="sng">
                  <a:solidFill>
                    <a:srgbClr val="969696"/>
                  </a:solidFill>
                  <a:prstDash val="lgDash"/>
                  <a:headEnd type="none" w="med" len="med"/>
                  <a:tailEnd type="none" w="med" len="med"/>
                </a:ln>
              </p:spPr>
            </p:sp>
          </p:grpSp>
          <p:grpSp>
            <p:nvGrpSpPr>
              <p:cNvPr id="5157" name="Group 14"/>
              <p:cNvGrpSpPr/>
              <p:nvPr/>
            </p:nvGrpSpPr>
            <p:grpSpPr>
              <a:xfrm>
                <a:off x="2" y="1861"/>
                <a:ext cx="388" cy="348"/>
                <a:chOff x="0" y="0"/>
                <a:chExt cx="796" cy="348"/>
              </a:xfrm>
            </p:grpSpPr>
            <p:sp>
              <p:nvSpPr>
                <p:cNvPr id="5167" name="Line 15"/>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5168" name="Line 16"/>
                <p:cNvSpPr/>
                <p:nvPr/>
              </p:nvSpPr>
              <p:spPr>
                <a:xfrm>
                  <a:off x="795" y="1"/>
                  <a:ext cx="1" cy="347"/>
                </a:xfrm>
                <a:prstGeom prst="line">
                  <a:avLst/>
                </a:prstGeom>
                <a:ln w="9525" cap="flat" cmpd="sng">
                  <a:solidFill>
                    <a:srgbClr val="969696"/>
                  </a:solidFill>
                  <a:prstDash val="lgDash"/>
                  <a:headEnd type="none" w="med" len="med"/>
                  <a:tailEnd type="none" w="med" len="med"/>
                </a:ln>
              </p:spPr>
            </p:sp>
          </p:grpSp>
          <p:grpSp>
            <p:nvGrpSpPr>
              <p:cNvPr id="5158" name="Group 17"/>
              <p:cNvGrpSpPr/>
              <p:nvPr/>
            </p:nvGrpSpPr>
            <p:grpSpPr>
              <a:xfrm>
                <a:off x="3" y="1123"/>
                <a:ext cx="1180" cy="1086"/>
                <a:chOff x="0" y="0"/>
                <a:chExt cx="796" cy="1086"/>
              </a:xfrm>
            </p:grpSpPr>
            <p:sp>
              <p:nvSpPr>
                <p:cNvPr id="5165" name="Line 18"/>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5166" name="Line 19"/>
                <p:cNvSpPr/>
                <p:nvPr/>
              </p:nvSpPr>
              <p:spPr>
                <a:xfrm>
                  <a:off x="795" y="1"/>
                  <a:ext cx="1" cy="1085"/>
                </a:xfrm>
                <a:prstGeom prst="line">
                  <a:avLst/>
                </a:prstGeom>
                <a:ln w="9525" cap="flat" cmpd="sng">
                  <a:solidFill>
                    <a:srgbClr val="969696"/>
                  </a:solidFill>
                  <a:prstDash val="lgDash"/>
                  <a:headEnd type="none" w="med" len="med"/>
                  <a:tailEnd type="none" w="med" len="med"/>
                </a:ln>
              </p:spPr>
            </p:sp>
          </p:grpSp>
          <p:grpSp>
            <p:nvGrpSpPr>
              <p:cNvPr id="5159" name="Group 20"/>
              <p:cNvGrpSpPr/>
              <p:nvPr/>
            </p:nvGrpSpPr>
            <p:grpSpPr>
              <a:xfrm>
                <a:off x="4" y="748"/>
                <a:ext cx="1611" cy="1522"/>
                <a:chOff x="0" y="0"/>
                <a:chExt cx="812" cy="1522"/>
              </a:xfrm>
            </p:grpSpPr>
            <p:sp>
              <p:nvSpPr>
                <p:cNvPr id="5163" name="Line 21"/>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5164" name="Line 22"/>
                <p:cNvSpPr/>
                <p:nvPr/>
              </p:nvSpPr>
              <p:spPr>
                <a:xfrm flipH="1">
                  <a:off x="795" y="1"/>
                  <a:ext cx="17" cy="1521"/>
                </a:xfrm>
                <a:prstGeom prst="line">
                  <a:avLst/>
                </a:prstGeom>
                <a:ln w="9525" cap="flat" cmpd="sng">
                  <a:solidFill>
                    <a:srgbClr val="969696"/>
                  </a:solidFill>
                  <a:prstDash val="lgDash"/>
                  <a:headEnd type="none" w="med" len="med"/>
                  <a:tailEnd type="none" w="med" len="med"/>
                </a:ln>
              </p:spPr>
            </p:sp>
          </p:grpSp>
          <p:grpSp>
            <p:nvGrpSpPr>
              <p:cNvPr id="5160" name="Group 23"/>
              <p:cNvGrpSpPr/>
              <p:nvPr/>
            </p:nvGrpSpPr>
            <p:grpSpPr>
              <a:xfrm>
                <a:off x="10" y="0"/>
                <a:ext cx="2346" cy="2209"/>
                <a:chOff x="0" y="0"/>
                <a:chExt cx="795" cy="2209"/>
              </a:xfrm>
            </p:grpSpPr>
            <p:sp>
              <p:nvSpPr>
                <p:cNvPr id="5161" name="Line 24"/>
                <p:cNvSpPr/>
                <p:nvPr/>
              </p:nvSpPr>
              <p:spPr>
                <a:xfrm>
                  <a:off x="0" y="0"/>
                  <a:ext cx="795" cy="0"/>
                </a:xfrm>
                <a:prstGeom prst="line">
                  <a:avLst/>
                </a:prstGeom>
                <a:ln w="9525" cap="flat" cmpd="sng">
                  <a:solidFill>
                    <a:srgbClr val="969696"/>
                  </a:solidFill>
                  <a:prstDash val="lgDash"/>
                  <a:headEnd type="none" w="med" len="med"/>
                  <a:tailEnd type="none" w="med" len="med"/>
                </a:ln>
              </p:spPr>
            </p:sp>
            <p:sp>
              <p:nvSpPr>
                <p:cNvPr id="5162" name="Line 25"/>
                <p:cNvSpPr/>
                <p:nvPr/>
              </p:nvSpPr>
              <p:spPr>
                <a:xfrm>
                  <a:off x="795" y="1"/>
                  <a:ext cx="0" cy="2208"/>
                </a:xfrm>
                <a:prstGeom prst="line">
                  <a:avLst/>
                </a:prstGeom>
                <a:ln w="9525" cap="flat" cmpd="sng">
                  <a:solidFill>
                    <a:srgbClr val="969696"/>
                  </a:solidFill>
                  <a:prstDash val="lgDash"/>
                  <a:headEnd type="none" w="med" len="med"/>
                  <a:tailEnd type="none" w="med" len="med"/>
                </a:ln>
              </p:spPr>
            </p:sp>
          </p:grpSp>
        </p:grpSp>
        <p:grpSp>
          <p:nvGrpSpPr>
            <p:cNvPr id="5147" name="Group 26"/>
            <p:cNvGrpSpPr/>
            <p:nvPr/>
          </p:nvGrpSpPr>
          <p:grpSpPr>
            <a:xfrm>
              <a:off x="897" y="363"/>
              <a:ext cx="2275" cy="2152"/>
              <a:chOff x="0" y="0"/>
              <a:chExt cx="2275" cy="2152"/>
            </a:xfrm>
          </p:grpSpPr>
          <p:sp>
            <p:nvSpPr>
              <p:cNvPr id="5148" name="Line 27"/>
              <p:cNvSpPr/>
              <p:nvPr/>
            </p:nvSpPr>
            <p:spPr>
              <a:xfrm flipH="1">
                <a:off x="0" y="0"/>
                <a:ext cx="2275" cy="2152"/>
              </a:xfrm>
              <a:prstGeom prst="line">
                <a:avLst/>
              </a:prstGeom>
              <a:ln w="50800" cap="flat" cmpd="sng">
                <a:solidFill>
                  <a:srgbClr val="777777"/>
                </a:solidFill>
                <a:prstDash val="solid"/>
                <a:headEnd type="none" w="med" len="med"/>
                <a:tailEnd type="none" w="med" len="med"/>
              </a:ln>
            </p:spPr>
          </p:sp>
          <p:sp>
            <p:nvSpPr>
              <p:cNvPr id="5149" name="Oval 28"/>
              <p:cNvSpPr/>
              <p:nvPr/>
            </p:nvSpPr>
            <p:spPr>
              <a:xfrm>
                <a:off x="2085" y="94"/>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5150" name="Oval 29"/>
              <p:cNvSpPr/>
              <p:nvPr/>
            </p:nvSpPr>
            <p:spPr>
              <a:xfrm>
                <a:off x="1697" y="467"/>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5151" name="Oval 30"/>
              <p:cNvSpPr/>
              <p:nvPr/>
            </p:nvSpPr>
            <p:spPr>
              <a:xfrm>
                <a:off x="1305" y="836"/>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5152" name="Oval 31"/>
              <p:cNvSpPr/>
              <p:nvPr/>
            </p:nvSpPr>
            <p:spPr>
              <a:xfrm>
                <a:off x="904" y="1215"/>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5153" name="Oval 32"/>
              <p:cNvSpPr/>
              <p:nvPr/>
            </p:nvSpPr>
            <p:spPr>
              <a:xfrm>
                <a:off x="519" y="1577"/>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sp>
            <p:nvSpPr>
              <p:cNvPr id="5154" name="Oval 33"/>
              <p:cNvSpPr/>
              <p:nvPr/>
            </p:nvSpPr>
            <p:spPr>
              <a:xfrm>
                <a:off x="119" y="1953"/>
                <a:ext cx="88" cy="87"/>
              </a:xfrm>
              <a:prstGeom prst="ellipse">
                <a:avLst/>
              </a:prstGeom>
              <a:solidFill>
                <a:srgbClr val="777777"/>
              </a:solidFill>
              <a:ln w="9525">
                <a:noFill/>
              </a:ln>
            </p:spPr>
            <p:txBody>
              <a:bodyPr wrap="none" anchor="ctr"/>
              <a:p>
                <a:pPr eaLnBrk="0" hangingPunct="0"/>
                <a:endParaRPr lang="zh-CN" altLang="zh-CN" dirty="0">
                  <a:latin typeface="Arial" panose="020B0604020202020204" pitchFamily="34" charset="0"/>
                </a:endParaRPr>
              </a:p>
            </p:txBody>
          </p:sp>
        </p:grpSp>
      </p:grpSp>
      <p:sp>
        <p:nvSpPr>
          <p:cNvPr id="34" name="Text Box 34"/>
          <p:cNvSpPr txBox="1"/>
          <p:nvPr/>
        </p:nvSpPr>
        <p:spPr>
          <a:xfrm>
            <a:off x="6086475" y="1247775"/>
            <a:ext cx="2727325" cy="3711575"/>
          </a:xfrm>
          <a:prstGeom prst="rect">
            <a:avLst/>
          </a:prstGeom>
          <a:solidFill>
            <a:srgbClr val="FFFFCC"/>
          </a:solidFill>
          <a:ln w="9525">
            <a:noFill/>
          </a:ln>
        </p:spPr>
        <p:txBody>
          <a:bodyPr>
            <a:spAutoFit/>
          </a:bodyPr>
          <a:p>
            <a:pPr eaLnBrk="0" hangingPunct="0">
              <a:lnSpc>
                <a:spcPct val="105000"/>
              </a:lnSpc>
              <a:spcBef>
                <a:spcPct val="50000"/>
              </a:spcBef>
            </a:pPr>
            <a:r>
              <a:rPr lang="zh-CN" altLang="x-none" sz="2800" dirty="0">
                <a:latin typeface="Arial" panose="020B0604020202020204" pitchFamily="34" charset="0"/>
              </a:rPr>
              <a:t>假设牛奶价格下降，在每</a:t>
            </a:r>
            <a:r>
              <a:rPr lang="zh-CN" altLang="en-US" sz="2800" dirty="0">
                <a:latin typeface="Arial" panose="020B0604020202020204" pitchFamily="34" charset="0"/>
              </a:rPr>
              <a:t>杯拿铁咖啡当前</a:t>
            </a:r>
            <a:r>
              <a:rPr lang="zh-CN" altLang="x-none" sz="2800" dirty="0">
                <a:latin typeface="Arial" panose="020B0604020202020204" pitchFamily="34" charset="0"/>
              </a:rPr>
              <a:t>价格水平</a:t>
            </a:r>
            <a:r>
              <a:rPr lang="zh-CN" altLang="en-US" sz="2800" dirty="0">
                <a:latin typeface="Arial" panose="020B0604020202020204" pitchFamily="34" charset="0"/>
              </a:rPr>
              <a:t>不变的情况下</a:t>
            </a:r>
            <a:r>
              <a:rPr lang="zh-CN" altLang="x-none" sz="2800" dirty="0">
                <a:latin typeface="Arial" panose="020B0604020202020204" pitchFamily="34" charset="0"/>
              </a:rPr>
              <a:t>，拿铁咖啡的供给量都会增加（在本例中增加</a:t>
            </a:r>
            <a:r>
              <a:rPr lang="zh-CN" altLang="zh-CN" sz="2800" dirty="0">
                <a:latin typeface="Arial" panose="020B0604020202020204" pitchFamily="34" charset="0"/>
              </a:rPr>
              <a:t>5</a:t>
            </a:r>
            <a:r>
              <a:rPr lang="zh-CN" altLang="x-none" sz="2800" dirty="0">
                <a:latin typeface="Arial" panose="020B0604020202020204" pitchFamily="34" charset="0"/>
              </a:rPr>
              <a:t>单位）</a:t>
            </a:r>
            <a:endParaRPr lang="zh-CN" altLang="x-none" sz="2800" dirty="0">
              <a:latin typeface="Arial" panose="020B0604020202020204" pitchFamily="34" charset="0"/>
            </a:endParaRPr>
          </a:p>
        </p:txBody>
      </p:sp>
      <p:sp>
        <p:nvSpPr>
          <p:cNvPr id="35" name="Line 35"/>
          <p:cNvSpPr/>
          <p:nvPr/>
        </p:nvSpPr>
        <p:spPr>
          <a:xfrm flipV="1">
            <a:off x="2314575" y="1831975"/>
            <a:ext cx="3605213" cy="3413125"/>
          </a:xfrm>
          <a:prstGeom prst="line">
            <a:avLst/>
          </a:prstGeom>
          <a:ln w="50800" cap="flat" cmpd="sng">
            <a:solidFill>
              <a:srgbClr val="FF6600"/>
            </a:solidFill>
            <a:prstDash val="solid"/>
            <a:headEnd type="none" w="med" len="med"/>
            <a:tailEnd type="none" w="med" len="med"/>
          </a:ln>
        </p:spPr>
      </p:sp>
      <p:grpSp>
        <p:nvGrpSpPr>
          <p:cNvPr id="12" name="Group 36"/>
          <p:cNvGrpSpPr/>
          <p:nvPr/>
        </p:nvGrpSpPr>
        <p:grpSpPr>
          <a:xfrm>
            <a:off x="2046288" y="4905375"/>
            <a:ext cx="636587" cy="138113"/>
            <a:chOff x="0" y="0"/>
            <a:chExt cx="401" cy="87"/>
          </a:xfrm>
        </p:grpSpPr>
        <p:sp>
          <p:nvSpPr>
            <p:cNvPr id="5143" name="Oval 37"/>
            <p:cNvSpPr/>
            <p:nvPr/>
          </p:nvSpPr>
          <p:spPr>
            <a:xfrm>
              <a:off x="313" y="0"/>
              <a:ext cx="88" cy="87"/>
            </a:xfrm>
            <a:prstGeom prst="ellipse">
              <a:avLst/>
            </a:prstGeom>
            <a:solidFill>
              <a:srgbClr val="FF3300"/>
            </a:solidFill>
            <a:ln w="9525">
              <a:noFill/>
            </a:ln>
          </p:spPr>
          <p:txBody>
            <a:bodyPr wrap="none" anchor="ctr"/>
            <a:p>
              <a:pPr eaLnBrk="0" hangingPunct="0"/>
              <a:endParaRPr lang="zh-CN" altLang="zh-CN" dirty="0">
                <a:latin typeface="Arial" panose="020B0604020202020204" pitchFamily="34" charset="0"/>
              </a:endParaRPr>
            </a:p>
          </p:txBody>
        </p:sp>
        <p:sp>
          <p:nvSpPr>
            <p:cNvPr id="5144" name="Line 38"/>
            <p:cNvSpPr/>
            <p:nvPr/>
          </p:nvSpPr>
          <p:spPr>
            <a:xfrm flipV="1">
              <a:off x="0" y="45"/>
              <a:ext cx="309" cy="0"/>
            </a:xfrm>
            <a:prstGeom prst="line">
              <a:avLst/>
            </a:prstGeom>
            <a:ln w="38100" cap="flat" cmpd="sng">
              <a:solidFill>
                <a:srgbClr val="993300"/>
              </a:solidFill>
              <a:prstDash val="solid"/>
              <a:headEnd type="none" w="med" len="med"/>
              <a:tailEnd type="triangle" w="lg" len="med"/>
            </a:ln>
          </p:spPr>
        </p:sp>
      </p:grpSp>
      <p:sp>
        <p:nvSpPr>
          <p:cNvPr id="5127" name="Rectangle 39"/>
          <p:cNvSpPr/>
          <p:nvPr/>
        </p:nvSpPr>
        <p:spPr>
          <a:xfrm>
            <a:off x="342900" y="252413"/>
            <a:ext cx="8229600" cy="692150"/>
          </a:xfrm>
          <a:prstGeom prst="rect">
            <a:avLst/>
          </a:prstGeom>
          <a:noFill/>
          <a:ln w="9525">
            <a:noFill/>
          </a:ln>
        </p:spPr>
        <p:txBody>
          <a:bodyPr anchor="ctr"/>
          <a:p>
            <a:pPr algn="ctr" eaLnBrk="0" hangingPunct="0"/>
            <a:r>
              <a:rPr lang="zh-CN" altLang="x-none" sz="3600" b="1" dirty="0">
                <a:solidFill>
                  <a:srgbClr val="333399"/>
                </a:solidFill>
                <a:latin typeface="Book Antiqua" pitchFamily="18" charset="0"/>
              </a:rPr>
              <a:t>供给曲线的移动</a:t>
            </a:r>
            <a:r>
              <a:rPr lang="zh-CN" altLang="en-US" sz="3600" b="1" dirty="0">
                <a:solidFill>
                  <a:srgbClr val="333399"/>
                </a:solidFill>
                <a:latin typeface="Book Antiqua" pitchFamily="18" charset="0"/>
              </a:rPr>
              <a:t>：</a:t>
            </a:r>
            <a:r>
              <a:rPr lang="zh-CN" altLang="x-none" sz="3600" b="1" dirty="0">
                <a:solidFill>
                  <a:srgbClr val="333399"/>
                </a:solidFill>
                <a:latin typeface="Book Antiqua" pitchFamily="18" charset="0"/>
              </a:rPr>
              <a:t> </a:t>
            </a:r>
            <a:r>
              <a:rPr lang="zh-CN" altLang="x-none" sz="3600" b="1" dirty="0">
                <a:solidFill>
                  <a:srgbClr val="008080"/>
                </a:solidFill>
                <a:latin typeface="Book Antiqua" pitchFamily="18" charset="0"/>
              </a:rPr>
              <a:t>投入品价格</a:t>
            </a:r>
            <a:endParaRPr lang="zh-CN" altLang="x-none" sz="3600" b="1" dirty="0">
              <a:solidFill>
                <a:srgbClr val="008080"/>
              </a:solidFill>
              <a:latin typeface="Book Antiqua" pitchFamily="18" charset="0"/>
            </a:endParaRPr>
          </a:p>
        </p:txBody>
      </p:sp>
      <p:grpSp>
        <p:nvGrpSpPr>
          <p:cNvPr id="13" name="Group 40"/>
          <p:cNvGrpSpPr/>
          <p:nvPr/>
        </p:nvGrpSpPr>
        <p:grpSpPr>
          <a:xfrm>
            <a:off x="2667000" y="4310063"/>
            <a:ext cx="636588" cy="138112"/>
            <a:chOff x="0" y="0"/>
            <a:chExt cx="401" cy="87"/>
          </a:xfrm>
        </p:grpSpPr>
        <p:sp>
          <p:nvSpPr>
            <p:cNvPr id="5141" name="Oval 41"/>
            <p:cNvSpPr/>
            <p:nvPr/>
          </p:nvSpPr>
          <p:spPr>
            <a:xfrm>
              <a:off x="313" y="0"/>
              <a:ext cx="88" cy="87"/>
            </a:xfrm>
            <a:prstGeom prst="ellipse">
              <a:avLst/>
            </a:prstGeom>
            <a:solidFill>
              <a:srgbClr val="FF3300"/>
            </a:solidFill>
            <a:ln w="9525">
              <a:noFill/>
            </a:ln>
          </p:spPr>
          <p:txBody>
            <a:bodyPr wrap="none" anchor="ctr"/>
            <a:p>
              <a:pPr eaLnBrk="0" hangingPunct="0"/>
              <a:endParaRPr lang="zh-CN" altLang="zh-CN" dirty="0">
                <a:latin typeface="Arial" panose="020B0604020202020204" pitchFamily="34" charset="0"/>
              </a:endParaRPr>
            </a:p>
          </p:txBody>
        </p:sp>
        <p:sp>
          <p:nvSpPr>
            <p:cNvPr id="5142" name="Line 42"/>
            <p:cNvSpPr/>
            <p:nvPr/>
          </p:nvSpPr>
          <p:spPr>
            <a:xfrm flipV="1">
              <a:off x="0" y="45"/>
              <a:ext cx="309" cy="0"/>
            </a:xfrm>
            <a:prstGeom prst="line">
              <a:avLst/>
            </a:prstGeom>
            <a:ln w="38100" cap="flat" cmpd="sng">
              <a:solidFill>
                <a:srgbClr val="993300"/>
              </a:solidFill>
              <a:prstDash val="solid"/>
              <a:headEnd type="none" w="med" len="med"/>
              <a:tailEnd type="triangle" w="lg" len="med"/>
            </a:ln>
          </p:spPr>
        </p:sp>
      </p:grpSp>
      <p:grpSp>
        <p:nvGrpSpPr>
          <p:cNvPr id="14" name="Group 43"/>
          <p:cNvGrpSpPr/>
          <p:nvPr/>
        </p:nvGrpSpPr>
        <p:grpSpPr>
          <a:xfrm>
            <a:off x="3294063" y="3732213"/>
            <a:ext cx="636587" cy="138112"/>
            <a:chOff x="0" y="0"/>
            <a:chExt cx="401" cy="87"/>
          </a:xfrm>
        </p:grpSpPr>
        <p:sp>
          <p:nvSpPr>
            <p:cNvPr id="5139" name="Oval 44"/>
            <p:cNvSpPr/>
            <p:nvPr/>
          </p:nvSpPr>
          <p:spPr>
            <a:xfrm>
              <a:off x="313" y="0"/>
              <a:ext cx="88" cy="87"/>
            </a:xfrm>
            <a:prstGeom prst="ellipse">
              <a:avLst/>
            </a:prstGeom>
            <a:solidFill>
              <a:srgbClr val="FF3300"/>
            </a:solidFill>
            <a:ln w="9525">
              <a:noFill/>
            </a:ln>
          </p:spPr>
          <p:txBody>
            <a:bodyPr wrap="none" anchor="ctr"/>
            <a:p>
              <a:pPr eaLnBrk="0" hangingPunct="0"/>
              <a:endParaRPr lang="zh-CN" altLang="zh-CN" dirty="0">
                <a:latin typeface="Arial" panose="020B0604020202020204" pitchFamily="34" charset="0"/>
              </a:endParaRPr>
            </a:p>
          </p:txBody>
        </p:sp>
        <p:sp>
          <p:nvSpPr>
            <p:cNvPr id="5140" name="Line 45"/>
            <p:cNvSpPr/>
            <p:nvPr/>
          </p:nvSpPr>
          <p:spPr>
            <a:xfrm flipV="1">
              <a:off x="0" y="45"/>
              <a:ext cx="309" cy="0"/>
            </a:xfrm>
            <a:prstGeom prst="line">
              <a:avLst/>
            </a:prstGeom>
            <a:ln w="38100" cap="flat" cmpd="sng">
              <a:solidFill>
                <a:srgbClr val="993300"/>
              </a:solidFill>
              <a:prstDash val="solid"/>
              <a:headEnd type="none" w="med" len="med"/>
              <a:tailEnd type="triangle" w="lg" len="med"/>
            </a:ln>
          </p:spPr>
        </p:sp>
      </p:grpSp>
      <p:grpSp>
        <p:nvGrpSpPr>
          <p:cNvPr id="15" name="Group 46"/>
          <p:cNvGrpSpPr/>
          <p:nvPr/>
        </p:nvGrpSpPr>
        <p:grpSpPr>
          <a:xfrm>
            <a:off x="3921125" y="3132138"/>
            <a:ext cx="636588" cy="138112"/>
            <a:chOff x="0" y="0"/>
            <a:chExt cx="401" cy="87"/>
          </a:xfrm>
        </p:grpSpPr>
        <p:sp>
          <p:nvSpPr>
            <p:cNvPr id="5137" name="Oval 47"/>
            <p:cNvSpPr/>
            <p:nvPr/>
          </p:nvSpPr>
          <p:spPr>
            <a:xfrm>
              <a:off x="313" y="0"/>
              <a:ext cx="88" cy="87"/>
            </a:xfrm>
            <a:prstGeom prst="ellipse">
              <a:avLst/>
            </a:prstGeom>
            <a:solidFill>
              <a:srgbClr val="FF3300"/>
            </a:solidFill>
            <a:ln w="9525">
              <a:noFill/>
            </a:ln>
          </p:spPr>
          <p:txBody>
            <a:bodyPr wrap="none" anchor="ctr"/>
            <a:p>
              <a:pPr eaLnBrk="0" hangingPunct="0"/>
              <a:endParaRPr lang="zh-CN" altLang="zh-CN" dirty="0">
                <a:latin typeface="Arial" panose="020B0604020202020204" pitchFamily="34" charset="0"/>
              </a:endParaRPr>
            </a:p>
          </p:txBody>
        </p:sp>
        <p:sp>
          <p:nvSpPr>
            <p:cNvPr id="5138" name="Line 48"/>
            <p:cNvSpPr/>
            <p:nvPr/>
          </p:nvSpPr>
          <p:spPr>
            <a:xfrm flipV="1">
              <a:off x="0" y="45"/>
              <a:ext cx="309" cy="0"/>
            </a:xfrm>
            <a:prstGeom prst="line">
              <a:avLst/>
            </a:prstGeom>
            <a:ln w="38100" cap="flat" cmpd="sng">
              <a:solidFill>
                <a:srgbClr val="993300"/>
              </a:solidFill>
              <a:prstDash val="solid"/>
              <a:headEnd type="none" w="med" len="med"/>
              <a:tailEnd type="triangle" w="lg" len="med"/>
            </a:ln>
          </p:spPr>
        </p:sp>
      </p:grpSp>
      <p:grpSp>
        <p:nvGrpSpPr>
          <p:cNvPr id="16" name="Group 49"/>
          <p:cNvGrpSpPr/>
          <p:nvPr/>
        </p:nvGrpSpPr>
        <p:grpSpPr>
          <a:xfrm>
            <a:off x="4532313" y="2541588"/>
            <a:ext cx="636587" cy="138112"/>
            <a:chOff x="0" y="0"/>
            <a:chExt cx="401" cy="87"/>
          </a:xfrm>
        </p:grpSpPr>
        <p:sp>
          <p:nvSpPr>
            <p:cNvPr id="5135" name="Oval 50"/>
            <p:cNvSpPr/>
            <p:nvPr/>
          </p:nvSpPr>
          <p:spPr>
            <a:xfrm>
              <a:off x="313" y="0"/>
              <a:ext cx="88" cy="87"/>
            </a:xfrm>
            <a:prstGeom prst="ellipse">
              <a:avLst/>
            </a:prstGeom>
            <a:solidFill>
              <a:srgbClr val="FF3300"/>
            </a:solidFill>
            <a:ln w="9525">
              <a:noFill/>
            </a:ln>
          </p:spPr>
          <p:txBody>
            <a:bodyPr wrap="none" anchor="ctr"/>
            <a:p>
              <a:pPr eaLnBrk="0" hangingPunct="0"/>
              <a:endParaRPr lang="zh-CN" altLang="zh-CN" dirty="0">
                <a:latin typeface="Arial" panose="020B0604020202020204" pitchFamily="34" charset="0"/>
              </a:endParaRPr>
            </a:p>
          </p:txBody>
        </p:sp>
        <p:sp>
          <p:nvSpPr>
            <p:cNvPr id="5136" name="Line 51"/>
            <p:cNvSpPr/>
            <p:nvPr/>
          </p:nvSpPr>
          <p:spPr>
            <a:xfrm flipV="1">
              <a:off x="0" y="45"/>
              <a:ext cx="309" cy="0"/>
            </a:xfrm>
            <a:prstGeom prst="line">
              <a:avLst/>
            </a:prstGeom>
            <a:ln w="38100" cap="flat" cmpd="sng">
              <a:solidFill>
                <a:srgbClr val="993300"/>
              </a:solidFill>
              <a:prstDash val="solid"/>
              <a:headEnd type="none" w="med" len="med"/>
              <a:tailEnd type="triangle" w="lg" len="med"/>
            </a:ln>
          </p:spPr>
        </p:sp>
      </p:grpSp>
      <p:grpSp>
        <p:nvGrpSpPr>
          <p:cNvPr id="17" name="Group 52"/>
          <p:cNvGrpSpPr/>
          <p:nvPr/>
        </p:nvGrpSpPr>
        <p:grpSpPr>
          <a:xfrm>
            <a:off x="5153025" y="1951038"/>
            <a:ext cx="636588" cy="138112"/>
            <a:chOff x="0" y="0"/>
            <a:chExt cx="401" cy="87"/>
          </a:xfrm>
        </p:grpSpPr>
        <p:sp>
          <p:nvSpPr>
            <p:cNvPr id="5133" name="Oval 53"/>
            <p:cNvSpPr/>
            <p:nvPr/>
          </p:nvSpPr>
          <p:spPr>
            <a:xfrm>
              <a:off x="313" y="0"/>
              <a:ext cx="88" cy="87"/>
            </a:xfrm>
            <a:prstGeom prst="ellipse">
              <a:avLst/>
            </a:prstGeom>
            <a:solidFill>
              <a:srgbClr val="FF3300"/>
            </a:solidFill>
            <a:ln w="9525">
              <a:noFill/>
            </a:ln>
          </p:spPr>
          <p:txBody>
            <a:bodyPr wrap="none" anchor="ctr"/>
            <a:p>
              <a:pPr eaLnBrk="0" hangingPunct="0"/>
              <a:endParaRPr lang="zh-CN" altLang="zh-CN" dirty="0">
                <a:latin typeface="Arial" panose="020B0604020202020204" pitchFamily="34" charset="0"/>
              </a:endParaRPr>
            </a:p>
          </p:txBody>
        </p:sp>
        <p:sp>
          <p:nvSpPr>
            <p:cNvPr id="5134" name="Line 54"/>
            <p:cNvSpPr/>
            <p:nvPr/>
          </p:nvSpPr>
          <p:spPr>
            <a:xfrm flipV="1">
              <a:off x="0" y="45"/>
              <a:ext cx="309" cy="0"/>
            </a:xfrm>
            <a:prstGeom prst="line">
              <a:avLst/>
            </a:prstGeom>
            <a:ln w="38100" cap="flat" cmpd="sng">
              <a:solidFill>
                <a:srgbClr val="993300"/>
              </a:solidFill>
              <a:prstDash val="solid"/>
              <a:headEnd type="none" w="med" len="med"/>
              <a:tailEnd type="triangle" w="lg"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trips(upRight)">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442452" y="385149"/>
            <a:ext cx="7968123"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200" b="1" kern="1200" cap="none" spc="0" normalizeH="0" baseline="0" noProof="0">
                <a:latin typeface="+mj-lt"/>
                <a:ea typeface="宋体" panose="02010600030101010101" pitchFamily="2" charset="-122"/>
                <a:cs typeface="+mj-cs"/>
              </a:rPr>
              <a:t>供给曲线的移动：技术</a:t>
            </a:r>
            <a:endParaRPr kumimoji="0" lang="zh-CN" altLang="en-US" sz="3200" b="1" kern="1200" cap="none" spc="0" normalizeH="0" baseline="0" noProof="0" dirty="0">
              <a:latin typeface="+mj-lt"/>
              <a:ea typeface="宋体" panose="02010600030101010101" pitchFamily="2" charset="-122"/>
              <a:cs typeface="+mj-cs"/>
            </a:endParaRPr>
          </a:p>
        </p:txBody>
      </p:sp>
      <p:sp>
        <p:nvSpPr>
          <p:cNvPr id="3" name="Rectangle 3"/>
          <p:cNvSpPr txBox="1">
            <a:spLocks noChangeArrowheads="1"/>
          </p:cNvSpPr>
          <p:nvPr/>
        </p:nvSpPr>
        <p:spPr>
          <a:xfrm>
            <a:off x="323850" y="1062038"/>
            <a:ext cx="8259763" cy="1962150"/>
          </a:xfrm>
          <a:prstGeom prst="rect">
            <a:avLst/>
          </a:prstGeom>
        </p:spPr>
        <p:txBody>
          <a:bodyPr>
            <a:normAutofit/>
          </a:bodyPr>
          <a:lstStyle/>
          <a:p>
            <a:pPr marL="567055" marR="0" indent="-457200" defTabSz="914400" fontAlgn="auto">
              <a:lnSpc>
                <a:spcPct val="150000"/>
              </a:lnSpc>
              <a:spcBef>
                <a:spcPts val="400"/>
              </a:spcBef>
              <a:spcAft>
                <a:spcPts val="0"/>
              </a:spcAft>
              <a:buClr>
                <a:schemeClr val="accent1"/>
              </a:buClr>
              <a:buSzPct val="68000"/>
              <a:buFont typeface="Wingdings" panose="05000000000000000000" charset="0"/>
              <a:buChar char="Ø"/>
              <a:defRPr/>
            </a:pPr>
            <a:r>
              <a:rPr kumimoji="0" lang="en-US" altLang="zh-CN" sz="2700" kern="1200" cap="none" spc="0" normalizeH="0" baseline="0" noProof="0">
                <a:latin typeface="+mn-lt"/>
                <a:ea typeface="宋体" panose="02010600030101010101" pitchFamily="2" charset="-122"/>
                <a:cs typeface="+mn-cs"/>
              </a:rPr>
              <a:t>    </a:t>
            </a:r>
            <a:r>
              <a:rPr kumimoji="0" lang="zh-CN" sz="2700" kern="1200" cap="none" spc="0" normalizeH="0" baseline="0" noProof="0">
                <a:latin typeface="+mn-lt"/>
                <a:ea typeface="宋体" panose="02010600030101010101" pitchFamily="2" charset="-122"/>
                <a:cs typeface="+mn-cs"/>
              </a:rPr>
              <a:t>技术决定生产一单位的产出品需要多少投入品</a:t>
            </a:r>
            <a:r>
              <a:rPr kumimoji="0" lang="zh-CN" altLang="en-US" sz="2700" kern="1200" cap="none" spc="0" normalizeH="0" baseline="0" noProof="0">
                <a:latin typeface="+mn-lt"/>
                <a:ea typeface="宋体" panose="02010600030101010101" pitchFamily="2" charset="-122"/>
                <a:cs typeface="+mn-cs"/>
              </a:rPr>
              <a:t>，</a:t>
            </a:r>
            <a:r>
              <a:rPr kumimoji="0" lang="zh-CN" sz="2700" kern="1200" cap="none" spc="0" normalizeH="0" baseline="0" noProof="0">
                <a:latin typeface="+mn-lt"/>
                <a:ea typeface="宋体" panose="02010600030101010101" pitchFamily="2" charset="-122"/>
                <a:cs typeface="+mn-cs"/>
              </a:rPr>
              <a:t>一个节约成本的技术改进与投入品价格下降一样有相同的作用，使供给曲线向</a:t>
            </a:r>
            <a:r>
              <a:rPr kumimoji="0" lang="zh-CN" altLang="en-US" sz="2700" kern="1200" cap="none" spc="0" normalizeH="0" baseline="0" noProof="0">
                <a:latin typeface="+mn-lt"/>
                <a:ea typeface="宋体" panose="02010600030101010101" pitchFamily="2" charset="-122"/>
                <a:cs typeface="+mn-cs"/>
              </a:rPr>
              <a:t>右</a:t>
            </a:r>
            <a:r>
              <a:rPr kumimoji="0" lang="zh-CN" sz="2700" kern="1200" cap="none" spc="0" normalizeH="0" baseline="0" noProof="0">
                <a:latin typeface="+mn-lt"/>
                <a:ea typeface="宋体" panose="02010600030101010101" pitchFamily="2" charset="-122"/>
                <a:cs typeface="+mn-cs"/>
              </a:rPr>
              <a:t>移动。</a:t>
            </a:r>
            <a:endParaRPr kumimoji="0" lang="zh-CN" sz="2700" kern="1200" cap="none" spc="0" normalizeH="0" baseline="0" noProof="0">
              <a:latin typeface="+mn-lt"/>
              <a:ea typeface="宋体" panose="02010600030101010101" pitchFamily="2" charset="-122"/>
              <a:cs typeface="+mn-cs"/>
            </a:endParaRPr>
          </a:p>
        </p:txBody>
      </p:sp>
      <p:sp>
        <p:nvSpPr>
          <p:cNvPr id="4" name="Rectangle 2"/>
          <p:cNvSpPr txBox="1">
            <a:spLocks noChangeArrowheads="1"/>
          </p:cNvSpPr>
          <p:nvPr/>
        </p:nvSpPr>
        <p:spPr>
          <a:xfrm>
            <a:off x="497398" y="3382450"/>
            <a:ext cx="7761699" cy="661987"/>
          </a:xfrm>
          <a:prstGeom prst="rect">
            <a:avLst/>
          </a:prstGeom>
          <a:noFill/>
        </p:spPr>
        <p:txBody>
          <a:bodyPr>
            <a:normAutofit/>
            <a:scene3d>
              <a:camera prst="orthographicFront"/>
              <a:lightRig rig="soft" dir="t"/>
            </a:scene3d>
            <a:sp3d prstMaterial="softEdge">
              <a:bevelT w="25400" h="25400"/>
            </a:sp3d>
          </a:bodyPr>
          <a:lstStyle/>
          <a:p>
            <a:pPr marR="0" algn="ctr" defTabSz="914400" eaLnBrk="0" fontAlgn="auto" hangingPunct="0">
              <a:spcAft>
                <a:spcPts val="0"/>
              </a:spcAft>
              <a:buClrTx/>
              <a:buSzTx/>
              <a:buFontTx/>
              <a:tabLst>
                <a:tab pos="4855845" algn="l"/>
              </a:tabLst>
              <a:defRPr/>
            </a:pPr>
            <a:r>
              <a:rPr kumimoji="0" lang="zh-CN" altLang="en-US" sz="3200" b="1" kern="1200" cap="none" spc="0" normalizeH="0" baseline="0" noProof="0" dirty="0">
                <a:latin typeface="+mj-lt"/>
                <a:ea typeface="宋体" panose="02010600030101010101" pitchFamily="2" charset="-122"/>
                <a:cs typeface="+mj-cs"/>
              </a:rPr>
              <a:t>供给曲线的移动：卖者 </a:t>
            </a:r>
            <a:endParaRPr kumimoji="0" lang="zh-CN" altLang="en-US" sz="3200" b="1" kern="1200" cap="none" spc="0" normalizeH="0" baseline="0" noProof="0" dirty="0">
              <a:latin typeface="+mj-lt"/>
              <a:ea typeface="宋体" panose="02010600030101010101" pitchFamily="2" charset="-122"/>
              <a:cs typeface="+mj-cs"/>
            </a:endParaRPr>
          </a:p>
        </p:txBody>
      </p:sp>
      <p:sp>
        <p:nvSpPr>
          <p:cNvPr id="5" name="Rectangle 3"/>
          <p:cNvSpPr txBox="1">
            <a:spLocks noChangeArrowheads="1"/>
          </p:cNvSpPr>
          <p:nvPr/>
        </p:nvSpPr>
        <p:spPr>
          <a:xfrm>
            <a:off x="368300" y="3922713"/>
            <a:ext cx="8421688" cy="1549400"/>
          </a:xfrm>
          <a:prstGeom prst="rect">
            <a:avLst/>
          </a:prstGeom>
        </p:spPr>
        <p:txBody>
          <a:bodyPr>
            <a:normAutofit/>
          </a:bodyPr>
          <a:lstStyle/>
          <a:p>
            <a:pPr marL="567055" marR="0" indent="-457200" defTabSz="914400" eaLnBrk="0" fontAlgn="auto" hangingPunct="0">
              <a:lnSpc>
                <a:spcPct val="150000"/>
              </a:lnSpc>
              <a:spcBef>
                <a:spcPts val="400"/>
              </a:spcBef>
              <a:spcAft>
                <a:spcPts val="0"/>
              </a:spcAft>
              <a:buClr>
                <a:schemeClr val="accent1"/>
              </a:buClr>
              <a:buSzPct val="68000"/>
              <a:buFont typeface="Wingdings" panose="05000000000000000000" charset="0"/>
              <a:buChar char="Ø"/>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卖者数量的增加使供给数量在每一个价格水平下都会增加，并使供给曲线向右移动</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4"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836613" y="300038"/>
            <a:ext cx="7687955" cy="661987"/>
          </a:xfrm>
          <a:prstGeom prst="rect">
            <a:avLst/>
          </a:prstGeom>
        </p:spPr>
        <p:txBody>
          <a:bodyPr>
            <a:normAutofit/>
            <a:scene3d>
              <a:camera prst="orthographicFront"/>
              <a:lightRig rig="soft" dir="t"/>
            </a:scene3d>
            <a:sp3d prstMaterial="softEdge">
              <a:bevelT w="25400" h="25400"/>
            </a:sp3d>
          </a:bodyPr>
          <a:lstStyle/>
          <a:p>
            <a:pPr marR="0" algn="ctr" defTabSz="914400" fontAlgn="auto">
              <a:spcAft>
                <a:spcPts val="0"/>
              </a:spcAft>
              <a:buClrTx/>
              <a:buSzTx/>
              <a:buFontTx/>
              <a:tabLst>
                <a:tab pos="4855845" algn="l"/>
              </a:tabLst>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供给曲线的移动：预期</a:t>
            </a:r>
            <a:endPar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487363" y="1223963"/>
            <a:ext cx="8140700" cy="5162550"/>
          </a:xfrm>
          <a:prstGeom prst="rect">
            <a:avLst/>
          </a:prstGeom>
        </p:spPr>
        <p:txBody>
          <a:bodyPr>
            <a:normAutofit/>
          </a:bodyPr>
          <a:lstStyle/>
          <a:p>
            <a:pPr marL="0" marR="0" lvl="1" indent="0"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中东事件会导致高油价预期</a:t>
            </a:r>
            <a:r>
              <a:rPr kumimoji="0" lang="zh-CN" altLang="en-US"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作为回应，得克萨斯的油田所有者现在会减少供给，储备一部分石油以便过段时间以更高的价格出售</a:t>
            </a:r>
            <a:r>
              <a:rPr kumimoji="0" lang="zh-CN" altLang="en-US"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，从而导致当前的</a:t>
            </a:r>
            <a:r>
              <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供给曲线向左移动</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R="0" defTabSz="914400" fontAlgn="auto">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卖者一般都会根据未来价格变化的预期调整他们物品的供给（如果物品不是易腐的）</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4"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0" y="254000"/>
            <a:ext cx="8958263" cy="635000"/>
          </a:xfrm>
          <a:prstGeom prst="rect">
            <a:avLst/>
          </a:prstGeom>
        </p:spPr>
        <p:txBody>
          <a:bodyPr anchor="ctr">
            <a:normAutofit fontScale="975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总结：影响卖者的变量</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4"/>
          <p:cNvSpPr txBox="1">
            <a:spLocks noChangeArrowheads="1"/>
          </p:cNvSpPr>
          <p:nvPr/>
        </p:nvSpPr>
        <p:spPr>
          <a:xfrm>
            <a:off x="842963" y="1169988"/>
            <a:ext cx="7726363" cy="542925"/>
          </a:xfrm>
          <a:prstGeom prst="rect">
            <a:avLst/>
          </a:prstGeom>
        </p:spPr>
        <p:txBody>
          <a:bodyPr>
            <a:normAutofit/>
          </a:bodyPr>
          <a:lstStyle/>
          <a:p>
            <a:pPr marR="0" algn="ctr" defTabSz="914400" fontAlgn="auto">
              <a:spcBef>
                <a:spcPts val="400"/>
              </a:spcBef>
              <a:spcAft>
                <a:spcPts val="0"/>
              </a:spcAft>
              <a:buClr>
                <a:schemeClr val="accent1"/>
              </a:buClr>
              <a:buSzPct val="68000"/>
              <a:buFont typeface="Wingdings" panose="05000000000000000000" pitchFamily="2" charset="2"/>
              <a:tabLst>
                <a:tab pos="2684145" algn="l"/>
              </a:tabLst>
              <a:defRPr/>
            </a:pPr>
            <a:r>
              <a:rPr kumimoji="0" lang="zh-CN" sz="2700" b="1" kern="1200" cap="none" spc="0" normalizeH="0" baseline="0" noProof="0">
                <a:latin typeface="+mn-lt"/>
                <a:ea typeface="宋体" panose="02010600030101010101" pitchFamily="2" charset="-122"/>
                <a:cs typeface="+mn-cs"/>
              </a:rPr>
              <a:t>变量	这些变量的变动将</a:t>
            </a:r>
            <a:r>
              <a:rPr kumimoji="0" lang="zh-CN" altLang="zh-CN" sz="2700" b="1" kern="1200" cap="none" spc="0" normalizeH="0" baseline="0" noProof="0">
                <a:latin typeface="+mn-lt"/>
                <a:ea typeface="宋体" panose="02010600030101010101" pitchFamily="2" charset="-122"/>
                <a:cs typeface="+mn-cs"/>
              </a:rPr>
              <a:t>… </a:t>
            </a:r>
            <a:endParaRPr kumimoji="0" lang="zh-CN" altLang="zh-CN" sz="2700" b="1" kern="1200" cap="none" spc="0" normalizeH="0" baseline="0" noProof="0">
              <a:latin typeface="+mn-lt"/>
              <a:ea typeface="宋体" panose="02010600030101010101" pitchFamily="2" charset="-122"/>
              <a:cs typeface="+mn-cs"/>
            </a:endParaRPr>
          </a:p>
        </p:txBody>
      </p:sp>
      <p:sp>
        <p:nvSpPr>
          <p:cNvPr id="47108" name="Rectangle 2"/>
          <p:cNvSpPr/>
          <p:nvPr/>
        </p:nvSpPr>
        <p:spPr>
          <a:xfrm>
            <a:off x="857250" y="1098550"/>
            <a:ext cx="7359650" cy="4510088"/>
          </a:xfrm>
          <a:prstGeom prst="rect">
            <a:avLst/>
          </a:prstGeom>
          <a:noFill/>
          <a:ln w="9525">
            <a:noFill/>
          </a:ln>
        </p:spPr>
        <p:txBody>
          <a:bodyPr wrap="none" anchor="ctr"/>
          <a:p>
            <a:pPr eaLnBrk="0" hangingPunct="0"/>
            <a:endParaRPr lang="zh-CN" altLang="zh-CN" dirty="0">
              <a:latin typeface="Arial" panose="020B0604020202020204" pitchFamily="34" charset="0"/>
            </a:endParaRPr>
          </a:p>
        </p:txBody>
      </p:sp>
      <p:sp>
        <p:nvSpPr>
          <p:cNvPr id="5" name="Rectangle 5"/>
          <p:cNvSpPr/>
          <p:nvPr/>
        </p:nvSpPr>
        <p:spPr>
          <a:xfrm>
            <a:off x="1054100" y="1822450"/>
            <a:ext cx="7646988" cy="4056063"/>
          </a:xfrm>
          <a:prstGeom prst="rect">
            <a:avLst/>
          </a:prstGeom>
          <a:noFill/>
          <a:ln w="9525">
            <a:noFill/>
          </a:ln>
        </p:spPr>
        <p:txBody>
          <a:bodyPr/>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700" dirty="0">
                <a:latin typeface="Arial" panose="020B0604020202020204" pitchFamily="34" charset="0"/>
              </a:rPr>
              <a:t>价格	表现为</a:t>
            </a:r>
            <a:r>
              <a:rPr lang="zh-CN" altLang="en-US" sz="2700" dirty="0">
                <a:latin typeface="Arial" panose="020B0604020202020204" pitchFamily="34" charset="0"/>
              </a:rPr>
              <a:t>点</a:t>
            </a:r>
            <a:r>
              <a:rPr lang="zh-CN" altLang="x-none" sz="2700" dirty="0">
                <a:latin typeface="Arial" panose="020B0604020202020204" pitchFamily="34" charset="0"/>
              </a:rPr>
              <a:t>沿着供给曲线</a:t>
            </a:r>
            <a:r>
              <a:rPr lang="zh-CN" altLang="en-US" sz="2700" dirty="0">
                <a:latin typeface="Arial" panose="020B0604020202020204" pitchFamily="34" charset="0"/>
              </a:rPr>
              <a:t>移动</a:t>
            </a:r>
            <a:endParaRPr lang="zh-CN" altLang="x-none" sz="27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700" dirty="0">
                <a:latin typeface="Arial" panose="020B0604020202020204" pitchFamily="34" charset="0"/>
              </a:rPr>
              <a:t>投入品价格	使供给曲线移动</a:t>
            </a:r>
            <a:endParaRPr lang="zh-CN" altLang="x-none" sz="27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700" dirty="0">
                <a:latin typeface="Arial" panose="020B0604020202020204" pitchFamily="34" charset="0"/>
              </a:rPr>
              <a:t>技术	使供给曲线移动</a:t>
            </a:r>
            <a:endParaRPr lang="zh-CN" altLang="x-none" sz="27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700" dirty="0">
                <a:latin typeface="Arial" panose="020B0604020202020204" pitchFamily="34" charset="0"/>
              </a:rPr>
              <a:t>卖者的数量	使供给曲线移动</a:t>
            </a:r>
            <a:endParaRPr lang="zh-CN" altLang="x-none" sz="2700" dirty="0">
              <a:latin typeface="Arial" panose="020B0604020202020204" pitchFamily="34" charset="0"/>
            </a:endParaRPr>
          </a:p>
          <a:p>
            <a:pPr defTabSz="914400" eaLnBrk="0" hangingPunct="0">
              <a:spcBef>
                <a:spcPct val="50000"/>
              </a:spcBef>
              <a:buClr>
                <a:srgbClr val="00B85C"/>
              </a:buClr>
              <a:buSzPct val="120000"/>
              <a:buFont typeface="Wingdings" panose="05000000000000000000" pitchFamily="2" charset="2"/>
              <a:tabLst>
                <a:tab pos="2684780" algn="l"/>
              </a:tabLst>
            </a:pPr>
            <a:r>
              <a:rPr lang="zh-CN" altLang="x-none" sz="2700" dirty="0">
                <a:latin typeface="Arial" panose="020B0604020202020204" pitchFamily="34" charset="0"/>
              </a:rPr>
              <a:t>预期	使供给曲线移动</a:t>
            </a:r>
            <a:endParaRPr lang="zh-CN" altLang="x-none" sz="2700" dirty="0">
              <a:latin typeface="Arial" panose="020B0604020202020204" pitchFamily="34" charset="0"/>
            </a:endParaRPr>
          </a:p>
        </p:txBody>
      </p:sp>
      <p:sp>
        <p:nvSpPr>
          <p:cNvPr id="47110" name="Line 6"/>
          <p:cNvSpPr/>
          <p:nvPr/>
        </p:nvSpPr>
        <p:spPr>
          <a:xfrm>
            <a:off x="1041400" y="1735138"/>
            <a:ext cx="6981825"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charRg st="0" end="16"/>
                                            </p:txEl>
                                          </p:spTgt>
                                        </p:tgtEl>
                                        <p:attrNameLst>
                                          <p:attrName>style.visibility</p:attrName>
                                        </p:attrNameLst>
                                      </p:cBhvr>
                                      <p:to>
                                        <p:strVal val="visible"/>
                                      </p:to>
                                    </p:set>
                                    <p:animEffect transition="in" filter="wipe(left)">
                                      <p:cBhvr>
                                        <p:cTn id="7" dur="500"/>
                                        <p:tgtEl>
                                          <p:spTgt spid="5">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charRg st="16" end="30"/>
                                            </p:txEl>
                                          </p:spTgt>
                                        </p:tgtEl>
                                        <p:attrNameLst>
                                          <p:attrName>style.visibility</p:attrName>
                                        </p:attrNameLst>
                                      </p:cBhvr>
                                      <p:to>
                                        <p:strVal val="visible"/>
                                      </p:to>
                                    </p:set>
                                    <p:animEffect transition="in" filter="wipe(left)">
                                      <p:cBhvr>
                                        <p:cTn id="12" dur="500"/>
                                        <p:tgtEl>
                                          <p:spTgt spid="5">
                                            <p:txEl>
                                              <p:charRg st="16"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charRg st="30" end="41"/>
                                            </p:txEl>
                                          </p:spTgt>
                                        </p:tgtEl>
                                        <p:attrNameLst>
                                          <p:attrName>style.visibility</p:attrName>
                                        </p:attrNameLst>
                                      </p:cBhvr>
                                      <p:to>
                                        <p:strVal val="visible"/>
                                      </p:to>
                                    </p:set>
                                    <p:animEffect transition="in" filter="wipe(left)">
                                      <p:cBhvr>
                                        <p:cTn id="17" dur="500"/>
                                        <p:tgtEl>
                                          <p:spTgt spid="5">
                                            <p:txEl>
                                              <p:charRg st="30"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charRg st="41" end="55"/>
                                            </p:txEl>
                                          </p:spTgt>
                                        </p:tgtEl>
                                        <p:attrNameLst>
                                          <p:attrName>style.visibility</p:attrName>
                                        </p:attrNameLst>
                                      </p:cBhvr>
                                      <p:to>
                                        <p:strVal val="visible"/>
                                      </p:to>
                                    </p:set>
                                    <p:animEffect transition="in" filter="wipe(left)">
                                      <p:cBhvr>
                                        <p:cTn id="22" dur="500"/>
                                        <p:tgtEl>
                                          <p:spTgt spid="5">
                                            <p:txEl>
                                              <p:charRg st="41" end="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charRg st="55" end="66"/>
                                            </p:txEl>
                                          </p:spTgt>
                                        </p:tgtEl>
                                        <p:attrNameLst>
                                          <p:attrName>style.visibility</p:attrName>
                                        </p:attrNameLst>
                                      </p:cBhvr>
                                      <p:to>
                                        <p:strVal val="visible"/>
                                      </p:to>
                                    </p:set>
                                    <p:animEffect transition="in" filter="wipe(left)">
                                      <p:cBhvr>
                                        <p:cTn id="27" dur="500"/>
                                        <p:tgtEl>
                                          <p:spTgt spid="5">
                                            <p:txEl>
                                              <p:charRg st="55"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供给曲线</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48131" name="Group 4"/>
          <p:cNvGrpSpPr/>
          <p:nvPr/>
        </p:nvGrpSpPr>
        <p:grpSpPr>
          <a:xfrm>
            <a:off x="593725" y="290513"/>
            <a:ext cx="8210550" cy="1049337"/>
            <a:chOff x="0" y="0"/>
            <a:chExt cx="5000" cy="661"/>
          </a:xfrm>
        </p:grpSpPr>
        <p:sp>
          <p:nvSpPr>
            <p:cNvPr id="48135"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8136"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48132" name="Rectangle 12"/>
          <p:cNvSpPr/>
          <p:nvPr/>
        </p:nvSpPr>
        <p:spPr>
          <a:xfrm>
            <a:off x="581025" y="1411288"/>
            <a:ext cx="8105775" cy="1987550"/>
          </a:xfrm>
          <a:prstGeom prst="rect">
            <a:avLst/>
          </a:prstGeom>
          <a:noFill/>
          <a:ln w="9525">
            <a:noFill/>
          </a:ln>
        </p:spPr>
        <p:txBody>
          <a:bodyPr/>
          <a:p>
            <a:pPr eaLnBrk="0" hangingPunct="0">
              <a:lnSpc>
                <a:spcPct val="105000"/>
              </a:lnSpc>
              <a:spcBef>
                <a:spcPct val="60000"/>
              </a:spcBef>
              <a:buClr>
                <a:srgbClr val="339966"/>
              </a:buClr>
              <a:buSzPct val="120000"/>
              <a:buFont typeface="Wingdings" panose="05000000000000000000" pitchFamily="2" charset="2"/>
            </a:pPr>
            <a:r>
              <a:rPr lang="zh-CN" altLang="x-none" sz="2700" dirty="0">
                <a:latin typeface="Arial" panose="020B0604020202020204" pitchFamily="34" charset="0"/>
              </a:rPr>
              <a:t>画出报税表编制软件的供给曲线，在下述情形下将会如何？</a:t>
            </a:r>
            <a:endParaRPr lang="zh-CN" altLang="x-none" sz="2700" dirty="0">
              <a:latin typeface="Arial" panose="020B0604020202020204" pitchFamily="34" charset="0"/>
            </a:endParaRPr>
          </a:p>
        </p:txBody>
      </p:sp>
      <p:sp>
        <p:nvSpPr>
          <p:cNvPr id="7" name="Rectangle 14"/>
          <p:cNvSpPr/>
          <p:nvPr/>
        </p:nvSpPr>
        <p:spPr>
          <a:xfrm>
            <a:off x="498475" y="2536825"/>
            <a:ext cx="4854575" cy="3287713"/>
          </a:xfrm>
          <a:prstGeom prst="rect">
            <a:avLst/>
          </a:prstGeom>
          <a:noFill/>
          <a:ln w="9525">
            <a:noFill/>
          </a:ln>
        </p:spPr>
        <p:txBody>
          <a:bodyPr/>
          <a:p>
            <a:pPr marL="628650" lvl="1" indent="-514350" eaLnBrk="0" hangingPunct="0">
              <a:spcBef>
                <a:spcPct val="25000"/>
              </a:spcBef>
              <a:buClr>
                <a:srgbClr val="0066CC"/>
              </a:buClr>
              <a:buSzPct val="130000"/>
              <a:buFont typeface="Wingdings" panose="05000000000000000000" pitchFamily="2" charset="2"/>
            </a:pPr>
            <a:r>
              <a:rPr lang="zh-CN" altLang="zh-CN" sz="2800" b="1" dirty="0">
                <a:solidFill>
                  <a:srgbClr val="339966"/>
                </a:solidFill>
                <a:latin typeface="Arial" panose="020B0604020202020204" pitchFamily="34" charset="0"/>
              </a:rPr>
              <a:t>A.	</a:t>
            </a:r>
            <a:r>
              <a:rPr lang="zh-CN" altLang="x-none" sz="2800" dirty="0">
                <a:solidFill>
                  <a:srgbClr val="339966"/>
                </a:solidFill>
                <a:latin typeface="Arial" panose="020B0604020202020204" pitchFamily="34" charset="0"/>
              </a:rPr>
              <a:t>零售商降低软件的价格</a:t>
            </a:r>
            <a:endParaRPr lang="zh-CN" altLang="x-none" sz="2800" dirty="0">
              <a:solidFill>
                <a:srgbClr val="339966"/>
              </a:solidFill>
              <a:latin typeface="Arial" panose="020B0604020202020204" pitchFamily="34" charset="0"/>
            </a:endParaRPr>
          </a:p>
          <a:p>
            <a:pPr marL="628650" lvl="1" indent="-514350" eaLnBrk="0" hangingPunct="0">
              <a:spcBef>
                <a:spcPct val="25000"/>
              </a:spcBef>
              <a:buClr>
                <a:srgbClr val="0066CC"/>
              </a:buClr>
              <a:buSzPct val="130000"/>
              <a:buFont typeface="Wingdings" panose="05000000000000000000" pitchFamily="2" charset="2"/>
            </a:pPr>
            <a:r>
              <a:rPr lang="zh-CN" altLang="zh-CN" sz="2800" b="1" dirty="0">
                <a:solidFill>
                  <a:srgbClr val="339966"/>
                </a:solidFill>
                <a:latin typeface="Arial" panose="020B0604020202020204" pitchFamily="34" charset="0"/>
              </a:rPr>
              <a:t>B.	</a:t>
            </a:r>
            <a:r>
              <a:rPr lang="zh-CN" altLang="x-none" sz="2800" dirty="0">
                <a:solidFill>
                  <a:srgbClr val="339966"/>
                </a:solidFill>
                <a:latin typeface="Arial" panose="020B0604020202020204" pitchFamily="34" charset="0"/>
              </a:rPr>
              <a:t>一项技术进步使软件能以更低的成本生产</a:t>
            </a:r>
            <a:endParaRPr lang="zh-CN" altLang="x-none" sz="2800" dirty="0">
              <a:solidFill>
                <a:srgbClr val="339966"/>
              </a:solidFill>
              <a:latin typeface="Arial" panose="020B0604020202020204" pitchFamily="34" charset="0"/>
            </a:endParaRPr>
          </a:p>
          <a:p>
            <a:pPr marL="628650" lvl="1" indent="-514350" eaLnBrk="0" hangingPunct="0">
              <a:spcBef>
                <a:spcPct val="25000"/>
              </a:spcBef>
              <a:buClr>
                <a:srgbClr val="0066CC"/>
              </a:buClr>
              <a:buSzPct val="130000"/>
              <a:buFont typeface="Wingdings" panose="05000000000000000000" pitchFamily="2" charset="2"/>
            </a:pPr>
            <a:r>
              <a:rPr lang="zh-CN" altLang="zh-CN" sz="2800" b="1" dirty="0">
                <a:solidFill>
                  <a:srgbClr val="339966"/>
                </a:solidFill>
                <a:latin typeface="Arial" panose="020B0604020202020204" pitchFamily="34" charset="0"/>
              </a:rPr>
              <a:t>C.	</a:t>
            </a:r>
            <a:r>
              <a:rPr lang="zh-CN" altLang="x-none" sz="2800" dirty="0">
                <a:solidFill>
                  <a:srgbClr val="339966"/>
                </a:solidFill>
                <a:latin typeface="Arial" panose="020B0604020202020204" pitchFamily="34" charset="0"/>
              </a:rPr>
              <a:t>职业报税表编制人员提高他们提供服务的价格</a:t>
            </a:r>
            <a:endParaRPr lang="zh-CN" altLang="x-none" sz="2800" dirty="0">
              <a:latin typeface="Arial" panose="020B0604020202020204" pitchFamily="34" charset="0"/>
            </a:endParaRPr>
          </a:p>
        </p:txBody>
      </p:sp>
      <p:pic>
        <p:nvPicPr>
          <p:cNvPr id="48134" name="Picture 15" descr="comks78144  tax form and computer keys"/>
          <p:cNvPicPr>
            <a:picLocks noChangeAspect="1"/>
          </p:cNvPicPr>
          <p:nvPr/>
        </p:nvPicPr>
        <p:blipFill>
          <a:blip r:embed="rId1"/>
          <a:srcRect t="7574" b="30296"/>
          <a:stretch>
            <a:fillRect/>
          </a:stretch>
        </p:blipFill>
        <p:spPr>
          <a:xfrm>
            <a:off x="5535613" y="2703513"/>
            <a:ext cx="3219450" cy="2998787"/>
          </a:xfrm>
          <a:prstGeom prst="rect">
            <a:avLst/>
          </a:prstGeom>
          <a:noFill/>
          <a:ln w="9525" cap="flat" cmpd="sng">
            <a:solidFill>
              <a:srgbClr val="0000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charRg st="0" end="14"/>
                                            </p:txEl>
                                          </p:spTgt>
                                        </p:tgtEl>
                                        <p:attrNameLst>
                                          <p:attrName>style.visibility</p:attrName>
                                        </p:attrNameLst>
                                      </p:cBhvr>
                                      <p:to>
                                        <p:strVal val="visible"/>
                                      </p:to>
                                    </p:set>
                                    <p:animEffect transition="in" filter="wipe(left)">
                                      <p:cBhvr>
                                        <p:cTn id="7" dur="500"/>
                                        <p:tgtEl>
                                          <p:spTgt spid="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charRg st="14" end="36"/>
                                            </p:txEl>
                                          </p:spTgt>
                                        </p:tgtEl>
                                        <p:attrNameLst>
                                          <p:attrName>style.visibility</p:attrName>
                                        </p:attrNameLst>
                                      </p:cBhvr>
                                      <p:to>
                                        <p:strVal val="visible"/>
                                      </p:to>
                                    </p:set>
                                    <p:animEffect transition="in" filter="wipe(left)">
                                      <p:cBhvr>
                                        <p:cTn id="12" dur="500"/>
                                        <p:tgtEl>
                                          <p:spTgt spid="7">
                                            <p:txEl>
                                              <p:charRg st="14"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charRg st="36" end="60"/>
                                            </p:txEl>
                                          </p:spTgt>
                                        </p:tgtEl>
                                        <p:attrNameLst>
                                          <p:attrName>style.visibility</p:attrName>
                                        </p:attrNameLst>
                                      </p:cBhvr>
                                      <p:to>
                                        <p:strVal val="visible"/>
                                      </p:to>
                                    </p:set>
                                    <p:animEffect transition="in" filter="wipe(left)">
                                      <p:cBhvr>
                                        <p:cTn id="17" dur="500"/>
                                        <p:tgtEl>
                                          <p:spTgt spid="7">
                                            <p:txEl>
                                              <p:charRg st="36"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A.  </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报税表编制软件的价格下降</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49155" name="Group 4"/>
          <p:cNvGrpSpPr/>
          <p:nvPr/>
        </p:nvGrpSpPr>
        <p:grpSpPr>
          <a:xfrm>
            <a:off x="593725" y="290513"/>
            <a:ext cx="8210550" cy="1049337"/>
            <a:chOff x="0" y="0"/>
            <a:chExt cx="5000" cy="661"/>
          </a:xfrm>
        </p:grpSpPr>
        <p:sp>
          <p:nvSpPr>
            <p:cNvPr id="4918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918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6" name="Text Box 9"/>
          <p:cNvSpPr txBox="1">
            <a:spLocks noChangeArrowheads="1"/>
          </p:cNvSpPr>
          <p:nvPr/>
        </p:nvSpPr>
        <p:spPr bwMode="auto">
          <a:xfrm>
            <a:off x="5324475" y="1866900"/>
            <a:ext cx="2949575" cy="2781300"/>
          </a:xfrm>
          <a:prstGeom prst="rect">
            <a:avLst/>
          </a:prstGeom>
          <a:solidFill>
            <a:schemeClr val="bg1"/>
          </a:solidFill>
          <a:ln w="9525">
            <a:noFill/>
            <a:miter lim="800000"/>
          </a:ln>
          <a:effectLst>
            <a:outerShdw dist="71842" dir="2700000" algn="ctr" rotWithShape="0">
              <a:schemeClr val="bg2"/>
            </a:outerShdw>
          </a:effectLst>
        </p:spPr>
        <p:txBody>
          <a:bodyPr/>
          <a:lstStyle/>
          <a:p>
            <a:pPr marR="0" defTabSz="914400" eaLnBrk="0" hangingPunct="0">
              <a:lnSpc>
                <a:spcPct val="105000"/>
              </a:lnSpc>
              <a:spcBef>
                <a:spcPct val="30000"/>
              </a:spcBef>
              <a:buClrTx/>
              <a:buSzTx/>
              <a:buFontTx/>
              <a:defRPr/>
            </a:pPr>
            <a:r>
              <a:rPr kumimoji="0" lang="zh-CN" sz="2800" kern="1200" cap="none" spc="0" normalizeH="0" baseline="0" noProof="0" dirty="0">
                <a:latin typeface="Arial" panose="020B0604020202020204" pitchFamily="34" charset="0"/>
                <a:ea typeface="宋体" panose="02010600030101010101" pitchFamily="2" charset="-122"/>
                <a:cs typeface="+mn-cs"/>
              </a:rPr>
              <a:t>供给曲线并不移动，而是沿着曲线到一个更低价格</a:t>
            </a:r>
            <a:r>
              <a:rPr kumimoji="0" lang="zh-CN" altLang="en-US" sz="2800" kern="1200" cap="none" spc="0" normalizeH="0" baseline="0" noProof="0" dirty="0">
                <a:latin typeface="Arial" panose="020B0604020202020204" pitchFamily="34" charset="0"/>
                <a:ea typeface="宋体" panose="02010600030101010101" pitchFamily="2" charset="-122"/>
                <a:cs typeface="+mn-cs"/>
              </a:rPr>
              <a:t>、</a:t>
            </a:r>
            <a:r>
              <a:rPr kumimoji="0" lang="zh-CN" sz="2800" kern="1200" cap="none" spc="0" normalizeH="0" baseline="0" noProof="0" dirty="0">
                <a:latin typeface="Arial" panose="020B0604020202020204" pitchFamily="34" charset="0"/>
                <a:ea typeface="宋体" panose="02010600030101010101" pitchFamily="2" charset="-122"/>
                <a:cs typeface="+mn-cs"/>
              </a:rPr>
              <a:t>更低</a:t>
            </a:r>
            <a:r>
              <a:rPr kumimoji="0" lang="zh-CN" altLang="en-US" sz="2800" kern="1200" cap="none" spc="0" normalizeH="0" baseline="0" noProof="0" dirty="0">
                <a:latin typeface="Arial" panose="020B0604020202020204" pitchFamily="34" charset="0"/>
                <a:ea typeface="宋体" panose="02010600030101010101" pitchFamily="2" charset="-122"/>
                <a:cs typeface="+mn-cs"/>
              </a:rPr>
              <a:t>数</a:t>
            </a:r>
            <a:r>
              <a:rPr kumimoji="0" lang="zh-CN" altLang="zh-CN" sz="2800" kern="1200" cap="none" spc="0" normalizeH="0" baseline="0" noProof="0" dirty="0">
                <a:latin typeface="Arial" panose="020B0604020202020204" pitchFamily="34" charset="0"/>
                <a:ea typeface="宋体" panose="02010600030101010101" pitchFamily="2" charset="-122"/>
                <a:cs typeface="+mn-cs"/>
              </a:rPr>
              <a:t>量</a:t>
            </a:r>
            <a:r>
              <a:rPr kumimoji="0" lang="zh-CN" sz="2800" kern="1200" cap="none" spc="0" normalizeH="0" baseline="0" noProof="0" dirty="0">
                <a:latin typeface="Arial" panose="020B0604020202020204" pitchFamily="34" charset="0"/>
                <a:ea typeface="宋体" panose="02010600030101010101" pitchFamily="2" charset="-122"/>
                <a:cs typeface="+mn-cs"/>
              </a:rPr>
              <a:t>的点上</a:t>
            </a:r>
            <a:endParaRPr kumimoji="0" lang="zh-CN" sz="2800" kern="1200" cap="none" spc="0" normalizeH="0" baseline="0" noProof="0" dirty="0">
              <a:latin typeface="Arial" panose="020B0604020202020204" pitchFamily="34" charset="0"/>
              <a:ea typeface="宋体" panose="02010600030101010101" pitchFamily="2" charset="-122"/>
              <a:cs typeface="+mn-cs"/>
            </a:endParaRPr>
          </a:p>
        </p:txBody>
      </p:sp>
      <p:grpSp>
        <p:nvGrpSpPr>
          <p:cNvPr id="4" name="Group 9"/>
          <p:cNvGrpSpPr/>
          <p:nvPr/>
        </p:nvGrpSpPr>
        <p:grpSpPr>
          <a:xfrm>
            <a:off x="398463" y="1524000"/>
            <a:ext cx="6364287" cy="4751388"/>
            <a:chOff x="0" y="0"/>
            <a:chExt cx="4009" cy="2993"/>
          </a:xfrm>
        </p:grpSpPr>
        <p:grpSp>
          <p:nvGrpSpPr>
            <p:cNvPr id="49178" name="Group 10"/>
            <p:cNvGrpSpPr/>
            <p:nvPr/>
          </p:nvGrpSpPr>
          <p:grpSpPr>
            <a:xfrm>
              <a:off x="912" y="137"/>
              <a:ext cx="3055" cy="2378"/>
              <a:chOff x="0" y="0"/>
              <a:chExt cx="3055" cy="2115"/>
            </a:xfrm>
          </p:grpSpPr>
          <p:sp>
            <p:nvSpPr>
              <p:cNvPr id="49181" name="Line 12"/>
              <p:cNvSpPr/>
              <p:nvPr/>
            </p:nvSpPr>
            <p:spPr>
              <a:xfrm>
                <a:off x="1" y="0"/>
                <a:ext cx="0" cy="2115"/>
              </a:xfrm>
              <a:prstGeom prst="line">
                <a:avLst/>
              </a:prstGeom>
              <a:ln w="12700" cap="flat" cmpd="sng">
                <a:solidFill>
                  <a:schemeClr val="tx1"/>
                </a:solidFill>
                <a:prstDash val="solid"/>
                <a:headEnd type="none" w="med" len="med"/>
                <a:tailEnd type="none" w="med" len="med"/>
              </a:ln>
            </p:spPr>
          </p:sp>
          <p:sp>
            <p:nvSpPr>
              <p:cNvPr id="49182" name="Line 13"/>
              <p:cNvSpPr/>
              <p:nvPr/>
            </p:nvSpPr>
            <p:spPr>
              <a:xfrm>
                <a:off x="0" y="2114"/>
                <a:ext cx="3055" cy="0"/>
              </a:xfrm>
              <a:prstGeom prst="line">
                <a:avLst/>
              </a:prstGeom>
              <a:ln w="12700" cap="flat" cmpd="sng">
                <a:solidFill>
                  <a:schemeClr val="tx1"/>
                </a:solidFill>
                <a:prstDash val="solid"/>
                <a:headEnd type="none" w="med" len="med"/>
                <a:tailEnd type="none" w="med" len="med"/>
              </a:ln>
            </p:spPr>
          </p:sp>
        </p:grpSp>
        <p:sp>
          <p:nvSpPr>
            <p:cNvPr id="49179" name="Text Box 14"/>
            <p:cNvSpPr txBox="1"/>
            <p:nvPr/>
          </p:nvSpPr>
          <p:spPr>
            <a:xfrm>
              <a:off x="0" y="0"/>
              <a:ext cx="886" cy="691"/>
            </a:xfrm>
            <a:prstGeom prst="rect">
              <a:avLst/>
            </a:prstGeom>
            <a:noFill/>
            <a:ln w="9525">
              <a:noFill/>
            </a:ln>
          </p:spPr>
          <p:txBody>
            <a:bodyPr>
              <a:spAutoFit/>
            </a:bodyPr>
            <a:p>
              <a:pPr algn="ctr" eaLnBrk="0" hangingPunct="0">
                <a:spcBef>
                  <a:spcPct val="50000"/>
                </a:spcBef>
              </a:pPr>
              <a:r>
                <a:rPr lang="zh-CN" altLang="x-none" sz="2200" dirty="0">
                  <a:latin typeface="Arial" panose="020B0604020202020204" pitchFamily="34" charset="0"/>
                </a:rPr>
                <a:t>报税表编制软件的价格</a:t>
              </a:r>
              <a:endParaRPr lang="zh-CN" altLang="x-none" sz="2200" dirty="0">
                <a:latin typeface="Arial" panose="020B0604020202020204" pitchFamily="34" charset="0"/>
              </a:endParaRPr>
            </a:p>
          </p:txBody>
        </p:sp>
        <p:sp>
          <p:nvSpPr>
            <p:cNvPr id="49180" name="Text Box 15"/>
            <p:cNvSpPr txBox="1"/>
            <p:nvPr/>
          </p:nvSpPr>
          <p:spPr>
            <a:xfrm>
              <a:off x="2617" y="2513"/>
              <a:ext cx="1392" cy="480"/>
            </a:xfrm>
            <a:prstGeom prst="rect">
              <a:avLst/>
            </a:prstGeom>
            <a:noFill/>
            <a:ln w="9525">
              <a:noFill/>
            </a:ln>
          </p:spPr>
          <p:txBody>
            <a:bodyPr>
              <a:spAutoFit/>
            </a:bodyPr>
            <a:p>
              <a:pPr algn="ctr" eaLnBrk="0" hangingPunct="0">
                <a:spcBef>
                  <a:spcPct val="50000"/>
                </a:spcBef>
              </a:pPr>
              <a:r>
                <a:rPr lang="zh-CN" altLang="x-none" sz="2200" dirty="0">
                  <a:latin typeface="Arial" panose="020B0604020202020204" pitchFamily="34" charset="0"/>
                </a:rPr>
                <a:t>报税表编制软件的数量</a:t>
              </a:r>
              <a:endParaRPr lang="zh-CN" altLang="x-none" sz="2200" dirty="0">
                <a:latin typeface="Arial" panose="020B0604020202020204" pitchFamily="34" charset="0"/>
              </a:endParaRPr>
            </a:p>
          </p:txBody>
        </p:sp>
      </p:grpSp>
      <p:grpSp>
        <p:nvGrpSpPr>
          <p:cNvPr id="7" name="Group 15"/>
          <p:cNvGrpSpPr/>
          <p:nvPr/>
        </p:nvGrpSpPr>
        <p:grpSpPr>
          <a:xfrm>
            <a:off x="1665288" y="2009775"/>
            <a:ext cx="2787650" cy="2970213"/>
            <a:chOff x="0" y="0"/>
            <a:chExt cx="1756" cy="1871"/>
          </a:xfrm>
        </p:grpSpPr>
        <p:sp>
          <p:nvSpPr>
            <p:cNvPr id="49176" name="Line 17"/>
            <p:cNvSpPr/>
            <p:nvPr/>
          </p:nvSpPr>
          <p:spPr>
            <a:xfrm rot="4500000">
              <a:off x="172" y="287"/>
              <a:ext cx="1412" cy="1756"/>
            </a:xfrm>
            <a:prstGeom prst="line">
              <a:avLst/>
            </a:prstGeom>
            <a:ln w="38100" cap="flat" cmpd="sng">
              <a:solidFill>
                <a:schemeClr val="tx1"/>
              </a:solidFill>
              <a:prstDash val="solid"/>
              <a:headEnd type="none" w="med" len="med"/>
              <a:tailEnd type="none" w="med" len="med"/>
            </a:ln>
          </p:spPr>
        </p:sp>
        <p:sp>
          <p:nvSpPr>
            <p:cNvPr id="49177" name="Text Box 18"/>
            <p:cNvSpPr txBox="1"/>
            <p:nvPr/>
          </p:nvSpPr>
          <p:spPr>
            <a:xfrm>
              <a:off x="1406" y="0"/>
              <a:ext cx="326"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S</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grpSp>
        <p:nvGrpSpPr>
          <p:cNvPr id="8" name="Group 18"/>
          <p:cNvGrpSpPr/>
          <p:nvPr/>
        </p:nvGrpSpPr>
        <p:grpSpPr>
          <a:xfrm>
            <a:off x="1258888" y="2957513"/>
            <a:ext cx="2589212" cy="2962275"/>
            <a:chOff x="0" y="0"/>
            <a:chExt cx="1631" cy="1866"/>
          </a:xfrm>
        </p:grpSpPr>
        <p:grpSp>
          <p:nvGrpSpPr>
            <p:cNvPr id="49170" name="Group 19"/>
            <p:cNvGrpSpPr/>
            <p:nvPr/>
          </p:nvGrpSpPr>
          <p:grpSpPr>
            <a:xfrm>
              <a:off x="364" y="137"/>
              <a:ext cx="1078" cy="1457"/>
              <a:chOff x="0" y="0"/>
              <a:chExt cx="795" cy="1457"/>
            </a:xfrm>
          </p:grpSpPr>
          <p:sp>
            <p:nvSpPr>
              <p:cNvPr id="49174" name="Line 2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49175" name="Line 22"/>
              <p:cNvSpPr/>
              <p:nvPr/>
            </p:nvSpPr>
            <p:spPr>
              <a:xfrm flipH="1">
                <a:off x="776" y="1"/>
                <a:ext cx="19" cy="1456"/>
              </a:xfrm>
              <a:prstGeom prst="line">
                <a:avLst/>
              </a:prstGeom>
              <a:ln w="9525" cap="flat" cmpd="sng">
                <a:solidFill>
                  <a:schemeClr val="tx1"/>
                </a:solidFill>
                <a:prstDash val="lgDash"/>
                <a:headEnd type="none" w="med" len="med"/>
                <a:tailEnd type="none" w="med" len="med"/>
              </a:ln>
            </p:spPr>
          </p:sp>
        </p:grpSp>
        <p:sp>
          <p:nvSpPr>
            <p:cNvPr id="49171" name="Oval 23"/>
            <p:cNvSpPr/>
            <p:nvPr/>
          </p:nvSpPr>
          <p:spPr>
            <a:xfrm>
              <a:off x="1390" y="9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49172" name="Text Box 24"/>
            <p:cNvSpPr txBox="1"/>
            <p:nvPr/>
          </p:nvSpPr>
          <p:spPr>
            <a:xfrm>
              <a:off x="0" y="0"/>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sp>
          <p:nvSpPr>
            <p:cNvPr id="49173" name="Text Box 25"/>
            <p:cNvSpPr txBox="1"/>
            <p:nvPr/>
          </p:nvSpPr>
          <p:spPr>
            <a:xfrm>
              <a:off x="1251" y="1597"/>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sp>
        <p:nvSpPr>
          <p:cNvPr id="23" name="Line 26"/>
          <p:cNvSpPr/>
          <p:nvPr/>
        </p:nvSpPr>
        <p:spPr>
          <a:xfrm rot="10800000">
            <a:off x="2952750" y="5351463"/>
            <a:ext cx="596900" cy="0"/>
          </a:xfrm>
          <a:prstGeom prst="line">
            <a:avLst/>
          </a:prstGeom>
          <a:ln w="38100" cap="flat" cmpd="sng">
            <a:solidFill>
              <a:srgbClr val="003399"/>
            </a:solidFill>
            <a:prstDash val="solid"/>
            <a:headEnd type="none" w="med" len="med"/>
            <a:tailEnd type="triangle" w="lg" len="lg"/>
          </a:ln>
        </p:spPr>
      </p:sp>
      <p:sp>
        <p:nvSpPr>
          <p:cNvPr id="24" name="Line 27"/>
          <p:cNvSpPr/>
          <p:nvPr/>
        </p:nvSpPr>
        <p:spPr>
          <a:xfrm rot="5400000">
            <a:off x="1539875" y="3597275"/>
            <a:ext cx="852488" cy="4763"/>
          </a:xfrm>
          <a:prstGeom prst="line">
            <a:avLst/>
          </a:prstGeom>
          <a:ln w="38100" cap="flat" cmpd="sng">
            <a:solidFill>
              <a:srgbClr val="003399"/>
            </a:solidFill>
            <a:prstDash val="solid"/>
            <a:headEnd type="none" w="med" len="med"/>
            <a:tailEnd type="triangle" w="lg" len="lg"/>
          </a:ln>
        </p:spPr>
      </p:sp>
      <p:sp>
        <p:nvSpPr>
          <p:cNvPr id="25" name="Line 28"/>
          <p:cNvSpPr/>
          <p:nvPr/>
        </p:nvSpPr>
        <p:spPr>
          <a:xfrm flipH="1">
            <a:off x="2968625" y="3243263"/>
            <a:ext cx="538163" cy="735012"/>
          </a:xfrm>
          <a:prstGeom prst="line">
            <a:avLst/>
          </a:prstGeom>
          <a:ln w="38100" cap="flat" cmpd="sng">
            <a:solidFill>
              <a:srgbClr val="003399"/>
            </a:solidFill>
            <a:prstDash val="solid"/>
            <a:headEnd type="none" w="med" len="med"/>
            <a:tailEnd type="triangle" w="lg" len="lg"/>
          </a:ln>
        </p:spPr>
      </p:sp>
      <p:grpSp>
        <p:nvGrpSpPr>
          <p:cNvPr id="10" name="Group 28"/>
          <p:cNvGrpSpPr/>
          <p:nvPr/>
        </p:nvGrpSpPr>
        <p:grpSpPr>
          <a:xfrm>
            <a:off x="1276350" y="3811588"/>
            <a:ext cx="1963738" cy="2103437"/>
            <a:chOff x="0" y="0"/>
            <a:chExt cx="1237" cy="1325"/>
          </a:xfrm>
        </p:grpSpPr>
        <p:grpSp>
          <p:nvGrpSpPr>
            <p:cNvPr id="49164" name="Group 29"/>
            <p:cNvGrpSpPr/>
            <p:nvPr/>
          </p:nvGrpSpPr>
          <p:grpSpPr>
            <a:xfrm>
              <a:off x="360" y="134"/>
              <a:ext cx="697" cy="940"/>
              <a:chOff x="0" y="0"/>
              <a:chExt cx="806" cy="940"/>
            </a:xfrm>
          </p:grpSpPr>
          <p:sp>
            <p:nvSpPr>
              <p:cNvPr id="49168" name="Line 3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49169" name="Line 32"/>
              <p:cNvSpPr/>
              <p:nvPr/>
            </p:nvSpPr>
            <p:spPr>
              <a:xfrm flipH="1">
                <a:off x="796" y="1"/>
                <a:ext cx="10" cy="939"/>
              </a:xfrm>
              <a:prstGeom prst="line">
                <a:avLst/>
              </a:prstGeom>
              <a:ln w="9525" cap="flat" cmpd="sng">
                <a:solidFill>
                  <a:schemeClr val="tx1"/>
                </a:solidFill>
                <a:prstDash val="lgDash"/>
                <a:headEnd type="none" w="med" len="med"/>
                <a:tailEnd type="none" w="med" len="med"/>
              </a:ln>
            </p:spPr>
          </p:sp>
        </p:grpSp>
        <p:sp>
          <p:nvSpPr>
            <p:cNvPr id="49165" name="Oval 33"/>
            <p:cNvSpPr/>
            <p:nvPr/>
          </p:nvSpPr>
          <p:spPr>
            <a:xfrm>
              <a:off x="1001" y="92"/>
              <a:ext cx="88" cy="87"/>
            </a:xfrm>
            <a:prstGeom prst="ellipse">
              <a:avLst/>
            </a:prstGeom>
            <a:solidFill>
              <a:srgbClr val="0000FF"/>
            </a:solidFill>
            <a:ln w="9525">
              <a:noFill/>
            </a:ln>
          </p:spPr>
          <p:txBody>
            <a:bodyPr wrap="none" anchor="ctr"/>
            <a:p>
              <a:pPr eaLnBrk="0" hangingPunct="0"/>
              <a:endParaRPr lang="zh-CN" altLang="zh-CN" dirty="0">
                <a:latin typeface="Arial" panose="020B0604020202020204" pitchFamily="34" charset="0"/>
              </a:endParaRPr>
            </a:p>
          </p:txBody>
        </p:sp>
        <p:sp>
          <p:nvSpPr>
            <p:cNvPr id="49166" name="Text Box 34"/>
            <p:cNvSpPr txBox="1"/>
            <p:nvPr/>
          </p:nvSpPr>
          <p:spPr>
            <a:xfrm>
              <a:off x="857" y="1056"/>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sp>
          <p:nvSpPr>
            <p:cNvPr id="49167" name="Text Box 35"/>
            <p:cNvSpPr txBox="1"/>
            <p:nvPr/>
          </p:nvSpPr>
          <p:spPr>
            <a:xfrm>
              <a:off x="0" y="0"/>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par>
                                <p:cTn id="28" presetID="18" presetClass="entr" presetSubtype="12"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strips(downLeft)">
                                      <p:cBhvr>
                                        <p:cTn id="30" dur="500"/>
                                        <p:tgtEl>
                                          <p:spTgt spid="25"/>
                                        </p:tgtEl>
                                      </p:cBhvr>
                                    </p:animEffect>
                                  </p:childTnLst>
                                </p:cTn>
                              </p:par>
                              <p:par>
                                <p:cTn id="31" presetID="22" presetClass="entr" presetSubtype="2"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500"/>
                                        <p:tgtEl>
                                          <p:spTgt spid="23"/>
                                        </p:tgtEl>
                                      </p:cBhvr>
                                    </p:animEffect>
                                  </p:childTnLst>
                                </p:cTn>
                              </p:par>
                            </p:childTnLst>
                          </p:cTn>
                        </p:par>
                        <p:par>
                          <p:cTn id="34" fill="hold">
                            <p:stCondLst>
                              <p:cond delay="500"/>
                            </p:stCondLst>
                            <p:childTnLst>
                              <p:par>
                                <p:cTn id="35" presetID="18" presetClass="entr" presetSubtype="12"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2</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B.  </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软件生产成本的减少</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50179" name="Group 4"/>
          <p:cNvGrpSpPr/>
          <p:nvPr/>
        </p:nvGrpSpPr>
        <p:grpSpPr>
          <a:xfrm>
            <a:off x="593725" y="290513"/>
            <a:ext cx="8210550" cy="1049337"/>
            <a:chOff x="0" y="0"/>
            <a:chExt cx="5000" cy="661"/>
          </a:xfrm>
        </p:grpSpPr>
        <p:sp>
          <p:nvSpPr>
            <p:cNvPr id="50204"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50205"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6" name="Text Box 9"/>
          <p:cNvSpPr txBox="1">
            <a:spLocks noChangeArrowheads="1"/>
          </p:cNvSpPr>
          <p:nvPr/>
        </p:nvSpPr>
        <p:spPr bwMode="auto">
          <a:xfrm>
            <a:off x="5997575" y="1779588"/>
            <a:ext cx="2773363" cy="1944688"/>
          </a:xfrm>
          <a:prstGeom prst="rect">
            <a:avLst/>
          </a:prstGeom>
          <a:solidFill>
            <a:schemeClr val="bg1"/>
          </a:solidFill>
          <a:ln w="9525">
            <a:noFill/>
            <a:miter lim="800000"/>
          </a:ln>
          <a:effectLst>
            <a:outerShdw dist="71842" dir="2700000" algn="ctr" rotWithShape="0">
              <a:schemeClr val="bg2"/>
            </a:outerShdw>
          </a:effectLst>
        </p:spPr>
        <p:txBody>
          <a:bodyPr/>
          <a:lstStyle/>
          <a:p>
            <a:pPr marR="0" defTabSz="914400" eaLnBrk="0" hangingPunct="0">
              <a:lnSpc>
                <a:spcPct val="105000"/>
              </a:lnSpc>
              <a:spcBef>
                <a:spcPct val="30000"/>
              </a:spcBef>
              <a:buClrTx/>
              <a:buSzTx/>
              <a:buFontTx/>
              <a:defRPr/>
            </a:pPr>
            <a:r>
              <a:rPr kumimoji="0" lang="zh-CN" sz="2800" kern="1200" cap="none" spc="0" normalizeH="0" baseline="0" noProof="0">
                <a:latin typeface="Arial" panose="020B0604020202020204" pitchFamily="34" charset="0"/>
                <a:ea typeface="宋体" panose="02010600030101010101" pitchFamily="2" charset="-122"/>
                <a:cs typeface="+mn-cs"/>
              </a:rPr>
              <a:t>在每一个价格下，供给曲线向右移动，供给数量增加</a:t>
            </a:r>
            <a:endParaRPr kumimoji="0" lang="zh-CN" sz="2800" kern="1200" cap="none" spc="0" normalizeH="0" baseline="0" noProof="0">
              <a:latin typeface="Arial" panose="020B0604020202020204" pitchFamily="34" charset="0"/>
              <a:ea typeface="宋体" panose="02010600030101010101" pitchFamily="2" charset="-122"/>
              <a:cs typeface="+mn-cs"/>
            </a:endParaRPr>
          </a:p>
        </p:txBody>
      </p:sp>
      <p:grpSp>
        <p:nvGrpSpPr>
          <p:cNvPr id="50181" name="Group 9"/>
          <p:cNvGrpSpPr/>
          <p:nvPr/>
        </p:nvGrpSpPr>
        <p:grpSpPr>
          <a:xfrm>
            <a:off x="1846263" y="1741488"/>
            <a:ext cx="4714875" cy="3775075"/>
            <a:chOff x="0" y="0"/>
            <a:chExt cx="3055" cy="2115"/>
          </a:xfrm>
        </p:grpSpPr>
        <p:sp>
          <p:nvSpPr>
            <p:cNvPr id="50202" name="Line 11"/>
            <p:cNvSpPr/>
            <p:nvPr/>
          </p:nvSpPr>
          <p:spPr>
            <a:xfrm>
              <a:off x="1" y="0"/>
              <a:ext cx="0" cy="2115"/>
            </a:xfrm>
            <a:prstGeom prst="line">
              <a:avLst/>
            </a:prstGeom>
            <a:ln w="12700" cap="flat" cmpd="sng">
              <a:solidFill>
                <a:schemeClr val="tx1"/>
              </a:solidFill>
              <a:prstDash val="solid"/>
              <a:headEnd type="none" w="med" len="med"/>
              <a:tailEnd type="none" w="med" len="med"/>
            </a:ln>
          </p:spPr>
        </p:sp>
        <p:sp>
          <p:nvSpPr>
            <p:cNvPr id="50203" name="Line 12"/>
            <p:cNvSpPr/>
            <p:nvPr/>
          </p:nvSpPr>
          <p:spPr>
            <a:xfrm>
              <a:off x="0" y="2114"/>
              <a:ext cx="3055" cy="0"/>
            </a:xfrm>
            <a:prstGeom prst="line">
              <a:avLst/>
            </a:prstGeom>
            <a:ln w="12700" cap="flat" cmpd="sng">
              <a:solidFill>
                <a:schemeClr val="tx1"/>
              </a:solidFill>
              <a:prstDash val="solid"/>
              <a:headEnd type="none" w="med" len="med"/>
              <a:tailEnd type="none" w="med" len="med"/>
            </a:ln>
          </p:spPr>
        </p:sp>
      </p:grpSp>
      <p:sp>
        <p:nvSpPr>
          <p:cNvPr id="50182" name="Text Box 13"/>
          <p:cNvSpPr txBox="1"/>
          <p:nvPr/>
        </p:nvSpPr>
        <p:spPr>
          <a:xfrm>
            <a:off x="398463" y="1524000"/>
            <a:ext cx="1406525" cy="1096963"/>
          </a:xfrm>
          <a:prstGeom prst="rect">
            <a:avLst/>
          </a:prstGeom>
          <a:noFill/>
          <a:ln w="9525">
            <a:noFill/>
          </a:ln>
        </p:spPr>
        <p:txBody>
          <a:bodyPr>
            <a:spAutoFit/>
          </a:bodyPr>
          <a:p>
            <a:pPr algn="ctr" eaLnBrk="0" hangingPunct="0">
              <a:spcBef>
                <a:spcPct val="50000"/>
              </a:spcBef>
            </a:pPr>
            <a:r>
              <a:rPr lang="zh-CN" altLang="x-none" sz="2200" dirty="0">
                <a:latin typeface="Arial" panose="020B0604020202020204" pitchFamily="34" charset="0"/>
              </a:rPr>
              <a:t>报税表编制软件的价格</a:t>
            </a:r>
            <a:endParaRPr lang="zh-CN" altLang="x-none" sz="2200" dirty="0">
              <a:latin typeface="Arial" panose="020B0604020202020204" pitchFamily="34" charset="0"/>
            </a:endParaRPr>
          </a:p>
        </p:txBody>
      </p:sp>
      <p:sp>
        <p:nvSpPr>
          <p:cNvPr id="50183" name="Text Box 14"/>
          <p:cNvSpPr txBox="1"/>
          <p:nvPr/>
        </p:nvSpPr>
        <p:spPr>
          <a:xfrm>
            <a:off x="4552950" y="5513388"/>
            <a:ext cx="2209800" cy="762000"/>
          </a:xfrm>
          <a:prstGeom prst="rect">
            <a:avLst/>
          </a:prstGeom>
          <a:noFill/>
          <a:ln w="9525">
            <a:noFill/>
          </a:ln>
        </p:spPr>
        <p:txBody>
          <a:bodyPr>
            <a:spAutoFit/>
          </a:bodyPr>
          <a:p>
            <a:pPr algn="r" eaLnBrk="0" hangingPunct="0">
              <a:spcBef>
                <a:spcPct val="50000"/>
              </a:spcBef>
            </a:pPr>
            <a:r>
              <a:rPr lang="zh-CN" altLang="x-none" sz="2200" dirty="0">
                <a:latin typeface="Arial" panose="020B0604020202020204" pitchFamily="34" charset="0"/>
              </a:rPr>
              <a:t>报税表编制软件的数量</a:t>
            </a:r>
            <a:endParaRPr lang="zh-CN" altLang="x-none" sz="2200" dirty="0">
              <a:latin typeface="Arial" panose="020B0604020202020204" pitchFamily="34" charset="0"/>
            </a:endParaRPr>
          </a:p>
        </p:txBody>
      </p:sp>
      <p:sp>
        <p:nvSpPr>
          <p:cNvPr id="50184" name="Line 15"/>
          <p:cNvSpPr/>
          <p:nvPr/>
        </p:nvSpPr>
        <p:spPr>
          <a:xfrm rot="4500000">
            <a:off x="1938338" y="2465388"/>
            <a:ext cx="2241550" cy="2787650"/>
          </a:xfrm>
          <a:prstGeom prst="line">
            <a:avLst/>
          </a:prstGeom>
          <a:ln w="38100" cap="flat" cmpd="sng">
            <a:solidFill>
              <a:schemeClr val="tx1"/>
            </a:solidFill>
            <a:prstDash val="solid"/>
            <a:headEnd type="none" w="med" len="med"/>
            <a:tailEnd type="none" w="med" len="med"/>
          </a:ln>
        </p:spPr>
      </p:sp>
      <p:sp>
        <p:nvSpPr>
          <p:cNvPr id="50185" name="Text Box 16"/>
          <p:cNvSpPr txBox="1"/>
          <p:nvPr/>
        </p:nvSpPr>
        <p:spPr>
          <a:xfrm>
            <a:off x="3897313" y="2009775"/>
            <a:ext cx="517525" cy="427038"/>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S</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nvGrpSpPr>
          <p:cNvPr id="50186" name="Group 16"/>
          <p:cNvGrpSpPr/>
          <p:nvPr/>
        </p:nvGrpSpPr>
        <p:grpSpPr>
          <a:xfrm>
            <a:off x="1851025" y="3175000"/>
            <a:ext cx="1711325" cy="2335213"/>
            <a:chOff x="0" y="0"/>
            <a:chExt cx="795" cy="646"/>
          </a:xfrm>
        </p:grpSpPr>
        <p:sp>
          <p:nvSpPr>
            <p:cNvPr id="50200" name="Line 18"/>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50201" name="Line 19"/>
            <p:cNvSpPr/>
            <p:nvPr/>
          </p:nvSpPr>
          <p:spPr>
            <a:xfrm>
              <a:off x="795" y="1"/>
              <a:ext cx="0" cy="645"/>
            </a:xfrm>
            <a:prstGeom prst="line">
              <a:avLst/>
            </a:prstGeom>
            <a:ln w="9525" cap="flat" cmpd="sng">
              <a:solidFill>
                <a:schemeClr val="tx1"/>
              </a:solidFill>
              <a:prstDash val="lgDash"/>
              <a:headEnd type="none" w="med" len="med"/>
              <a:tailEnd type="none" w="med" len="med"/>
            </a:ln>
          </p:spPr>
        </p:sp>
      </p:grpSp>
      <p:sp>
        <p:nvSpPr>
          <p:cNvPr id="50187" name="Oval 20"/>
          <p:cNvSpPr/>
          <p:nvPr/>
        </p:nvSpPr>
        <p:spPr>
          <a:xfrm>
            <a:off x="3479800" y="3111500"/>
            <a:ext cx="139700" cy="138113"/>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0188" name="Text Box 21"/>
          <p:cNvSpPr txBox="1"/>
          <p:nvPr/>
        </p:nvSpPr>
        <p:spPr>
          <a:xfrm>
            <a:off x="1273175" y="2957513"/>
            <a:ext cx="603250" cy="427037"/>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P</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sp>
        <p:nvSpPr>
          <p:cNvPr id="50189" name="Text Box 22"/>
          <p:cNvSpPr txBox="1"/>
          <p:nvPr/>
        </p:nvSpPr>
        <p:spPr>
          <a:xfrm>
            <a:off x="3259138" y="5480050"/>
            <a:ext cx="603250" cy="427038"/>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nvGrpSpPr>
          <p:cNvPr id="7" name="Group 22"/>
          <p:cNvGrpSpPr/>
          <p:nvPr/>
        </p:nvGrpSpPr>
        <p:grpSpPr>
          <a:xfrm>
            <a:off x="2573338" y="2058988"/>
            <a:ext cx="2787650" cy="2968625"/>
            <a:chOff x="0" y="0"/>
            <a:chExt cx="1756" cy="1870"/>
          </a:xfrm>
        </p:grpSpPr>
        <p:sp>
          <p:nvSpPr>
            <p:cNvPr id="50198" name="Text Box 24"/>
            <p:cNvSpPr txBox="1"/>
            <p:nvPr/>
          </p:nvSpPr>
          <p:spPr>
            <a:xfrm>
              <a:off x="1374" y="0"/>
              <a:ext cx="380" cy="269"/>
            </a:xfrm>
            <a:prstGeom prst="rect">
              <a:avLst/>
            </a:prstGeom>
            <a:noFill/>
            <a:ln w="9525">
              <a:noFill/>
            </a:ln>
          </p:spPr>
          <p:txBody>
            <a:bodyPr>
              <a:spAutoFit/>
            </a:bodyPr>
            <a:p>
              <a:pPr algn="ctr" eaLnBrk="0" hangingPunct="0">
                <a:spcBef>
                  <a:spcPct val="50000"/>
                </a:spcBef>
              </a:pPr>
              <a:r>
                <a:rPr lang="en-US" altLang="zh-CN" sz="2200" b="1" i="1" dirty="0">
                  <a:solidFill>
                    <a:srgbClr val="A50021"/>
                  </a:solidFill>
                  <a:latin typeface="Tahoma" panose="020B0604030504040204" pitchFamily="34" charset="0"/>
                </a:rPr>
                <a:t>S</a:t>
              </a:r>
              <a:r>
                <a:rPr lang="en-US" altLang="zh-CN" sz="2200" b="1" baseline="-25000" dirty="0">
                  <a:solidFill>
                    <a:srgbClr val="A50021"/>
                  </a:solidFill>
                  <a:latin typeface="Tahoma" panose="020B0604030504040204" pitchFamily="34" charset="0"/>
                </a:rPr>
                <a:t>2</a:t>
              </a:r>
              <a:endParaRPr lang="en-US" altLang="zh-CN" sz="2200" b="1" baseline="-25000" dirty="0">
                <a:solidFill>
                  <a:srgbClr val="A50021"/>
                </a:solidFill>
                <a:latin typeface="Tahoma" panose="020B0604030504040204" pitchFamily="34" charset="0"/>
              </a:endParaRPr>
            </a:p>
          </p:txBody>
        </p:sp>
        <p:sp>
          <p:nvSpPr>
            <p:cNvPr id="50199" name="Line 25"/>
            <p:cNvSpPr/>
            <p:nvPr/>
          </p:nvSpPr>
          <p:spPr>
            <a:xfrm rot="4500000">
              <a:off x="172" y="286"/>
              <a:ext cx="1412" cy="1756"/>
            </a:xfrm>
            <a:prstGeom prst="line">
              <a:avLst/>
            </a:prstGeom>
            <a:ln w="38100" cap="flat" cmpd="sng">
              <a:solidFill>
                <a:srgbClr val="CC0000"/>
              </a:solidFill>
              <a:prstDash val="solid"/>
              <a:headEnd type="none" w="med" len="med"/>
              <a:tailEnd type="none" w="med" len="med"/>
            </a:ln>
          </p:spPr>
        </p:sp>
      </p:grpSp>
      <p:grpSp>
        <p:nvGrpSpPr>
          <p:cNvPr id="8" name="Group 25"/>
          <p:cNvGrpSpPr/>
          <p:nvPr/>
        </p:nvGrpSpPr>
        <p:grpSpPr>
          <a:xfrm>
            <a:off x="3557588" y="3109913"/>
            <a:ext cx="1220787" cy="2781300"/>
            <a:chOff x="0" y="0"/>
            <a:chExt cx="769" cy="1752"/>
          </a:xfrm>
        </p:grpSpPr>
        <p:sp>
          <p:nvSpPr>
            <p:cNvPr id="50193" name="Text Box 27"/>
            <p:cNvSpPr txBox="1"/>
            <p:nvPr/>
          </p:nvSpPr>
          <p:spPr>
            <a:xfrm>
              <a:off x="389" y="1483"/>
              <a:ext cx="380"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Q</a:t>
              </a:r>
              <a:r>
                <a:rPr lang="en-US" altLang="zh-CN" sz="2200" b="1" baseline="-25000" dirty="0">
                  <a:latin typeface="Tahoma" panose="020B0604030504040204" pitchFamily="34" charset="0"/>
                </a:rPr>
                <a:t>2</a:t>
              </a:r>
              <a:endParaRPr lang="en-US" altLang="zh-CN" sz="2200" b="1" baseline="-25000" dirty="0">
                <a:latin typeface="Tahoma" panose="020B0604030504040204" pitchFamily="34" charset="0"/>
              </a:endParaRPr>
            </a:p>
          </p:txBody>
        </p:sp>
        <p:grpSp>
          <p:nvGrpSpPr>
            <p:cNvPr id="50194" name="Group 27"/>
            <p:cNvGrpSpPr/>
            <p:nvPr/>
          </p:nvGrpSpPr>
          <p:grpSpPr>
            <a:xfrm>
              <a:off x="0" y="39"/>
              <a:ext cx="599" cy="1477"/>
              <a:chOff x="0" y="0"/>
              <a:chExt cx="796" cy="1477"/>
            </a:xfrm>
          </p:grpSpPr>
          <p:sp>
            <p:nvSpPr>
              <p:cNvPr id="50196" name="Line 29"/>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50197" name="Line 30"/>
              <p:cNvSpPr/>
              <p:nvPr/>
            </p:nvSpPr>
            <p:spPr>
              <a:xfrm>
                <a:off x="795" y="1"/>
                <a:ext cx="1" cy="1476"/>
              </a:xfrm>
              <a:prstGeom prst="line">
                <a:avLst/>
              </a:prstGeom>
              <a:ln w="9525" cap="flat" cmpd="sng">
                <a:solidFill>
                  <a:schemeClr val="tx1"/>
                </a:solidFill>
                <a:prstDash val="lgDash"/>
                <a:headEnd type="none" w="med" len="med"/>
                <a:tailEnd type="none" w="med" len="med"/>
              </a:ln>
            </p:spPr>
          </p:sp>
        </p:grpSp>
        <p:sp>
          <p:nvSpPr>
            <p:cNvPr id="50195" name="Oval 31"/>
            <p:cNvSpPr/>
            <p:nvPr/>
          </p:nvSpPr>
          <p:spPr>
            <a:xfrm>
              <a:off x="548" y="0"/>
              <a:ext cx="88" cy="87"/>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grpSp>
      <p:sp>
        <p:nvSpPr>
          <p:cNvPr id="29" name="Line 32"/>
          <p:cNvSpPr/>
          <p:nvPr/>
        </p:nvSpPr>
        <p:spPr>
          <a:xfrm>
            <a:off x="3621088" y="3167063"/>
            <a:ext cx="823912" cy="0"/>
          </a:xfrm>
          <a:prstGeom prst="line">
            <a:avLst/>
          </a:prstGeom>
          <a:ln w="44450" cap="flat" cmpd="sng">
            <a:solidFill>
              <a:srgbClr val="CC0000"/>
            </a:solidFill>
            <a:prstDash val="solid"/>
            <a:headEnd type="none" w="med" len="med"/>
            <a:tailEnd type="triangle"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upRight)">
                                      <p:cBhvr>
                                        <p:cTn id="16" dur="500"/>
                                        <p:tgtEl>
                                          <p:spTgt spid="7"/>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Righ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556625" cy="954088"/>
          </a:xfrm>
          <a:prstGeom prst="rect">
            <a:avLst/>
          </a:prstGeom>
        </p:spPr>
        <p:txBody>
          <a:bodyPr/>
          <a:lstStyle/>
          <a:p>
            <a:pPr marR="0" algn="ctr" defTabSz="914400" fontAlgn="auto">
              <a:spcAft>
                <a:spcPts val="0"/>
              </a:spcAft>
              <a:buClrTx/>
              <a:buSzTx/>
              <a:buFontTx/>
              <a:defRPr/>
            </a:pPr>
            <a:r>
              <a:rPr kumimoji="0" lang="zh-CN" sz="20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0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0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0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2800" b="1" kern="1200" cap="none" spc="0" normalizeH="0" baseline="0" noProof="0">
                <a:solidFill>
                  <a:srgbClr val="339966"/>
                </a:solidFill>
                <a:effectLst>
                  <a:outerShdw blurRad="31750" dist="25400" dir="5400000" algn="tl" rotWithShape="0">
                    <a:srgbClr val="000000">
                      <a:alpha val="25000"/>
                    </a:srgbClr>
                  </a:outerShdw>
                </a:effectLst>
                <a:latin typeface="+mj-lt"/>
                <a:ea typeface="宋体" panose="02010600030101010101" pitchFamily="2" charset="-122"/>
                <a:cs typeface="+mj-cs"/>
              </a:rPr>
              <a:t>职业报税表编制人员提高他们提供服务的价格</a:t>
            </a:r>
            <a:endParaRPr kumimoji="0" lang="zh-CN" sz="2800" b="1" kern="1200" cap="none" spc="0" normalizeH="0" baseline="0" noProof="0" dirty="0">
              <a:solidFill>
                <a:srgbClr val="339966"/>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51203" name="Group 4"/>
          <p:cNvGrpSpPr/>
          <p:nvPr/>
        </p:nvGrpSpPr>
        <p:grpSpPr>
          <a:xfrm>
            <a:off x="593725" y="290513"/>
            <a:ext cx="8210550" cy="1049337"/>
            <a:chOff x="0" y="0"/>
            <a:chExt cx="5000" cy="661"/>
          </a:xfrm>
        </p:grpSpPr>
        <p:sp>
          <p:nvSpPr>
            <p:cNvPr id="5121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5121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6" name="Text Box 9"/>
          <p:cNvSpPr txBox="1">
            <a:spLocks noChangeArrowheads="1"/>
          </p:cNvSpPr>
          <p:nvPr/>
        </p:nvSpPr>
        <p:spPr bwMode="auto">
          <a:xfrm>
            <a:off x="5226050" y="1984375"/>
            <a:ext cx="2962275" cy="2246313"/>
          </a:xfrm>
          <a:prstGeom prst="rect">
            <a:avLst/>
          </a:prstGeom>
          <a:solidFill>
            <a:schemeClr val="bg1"/>
          </a:solidFill>
          <a:ln w="9525">
            <a:noFill/>
            <a:miter lim="800000"/>
          </a:ln>
          <a:effectLst>
            <a:outerShdw dist="71842" dir="2700000" algn="ctr" rotWithShape="0">
              <a:schemeClr val="bg2"/>
            </a:outerShdw>
          </a:effectLst>
        </p:spPr>
        <p:txBody>
          <a:bodyPr/>
          <a:lstStyle/>
          <a:p>
            <a:pPr marR="0" defTabSz="914400" eaLnBrk="0" hangingPunct="0">
              <a:lnSpc>
                <a:spcPct val="105000"/>
              </a:lnSpc>
              <a:spcBef>
                <a:spcPct val="30000"/>
              </a:spcBef>
              <a:buClrTx/>
              <a:buSzTx/>
              <a:buFontTx/>
              <a:defRPr/>
            </a:pPr>
            <a:r>
              <a:rPr kumimoji="0" lang="zh-CN" sz="2800" kern="1200" cap="none" spc="0" normalizeH="0" baseline="0" noProof="0" dirty="0">
                <a:latin typeface="Arial" panose="020B0604020202020204" pitchFamily="34" charset="0"/>
                <a:ea typeface="宋体" panose="02010600030101010101" pitchFamily="2" charset="-122"/>
                <a:cs typeface="+mn-cs"/>
              </a:rPr>
              <a:t>这会使报税表编制软件的需求曲线移动，而不是供给曲线</a:t>
            </a:r>
            <a:endParaRPr kumimoji="0" lang="zh-CN" sz="2800" kern="1200" cap="none" spc="0" normalizeH="0" baseline="0" noProof="0" dirty="0">
              <a:latin typeface="Arial" panose="020B0604020202020204" pitchFamily="34" charset="0"/>
              <a:ea typeface="宋体" panose="02010600030101010101" pitchFamily="2" charset="-122"/>
              <a:cs typeface="+mn-cs"/>
            </a:endParaRPr>
          </a:p>
        </p:txBody>
      </p:sp>
      <p:grpSp>
        <p:nvGrpSpPr>
          <p:cNvPr id="51205" name="Group 9"/>
          <p:cNvGrpSpPr/>
          <p:nvPr/>
        </p:nvGrpSpPr>
        <p:grpSpPr>
          <a:xfrm>
            <a:off x="398463" y="1524000"/>
            <a:ext cx="6364287" cy="4751388"/>
            <a:chOff x="0" y="0"/>
            <a:chExt cx="4009" cy="2993"/>
          </a:xfrm>
        </p:grpSpPr>
        <p:grpSp>
          <p:nvGrpSpPr>
            <p:cNvPr id="51206" name="Group 10"/>
            <p:cNvGrpSpPr/>
            <p:nvPr/>
          </p:nvGrpSpPr>
          <p:grpSpPr>
            <a:xfrm>
              <a:off x="912" y="137"/>
              <a:ext cx="3055" cy="2378"/>
              <a:chOff x="0" y="0"/>
              <a:chExt cx="3055" cy="2115"/>
            </a:xfrm>
          </p:grpSpPr>
          <p:sp>
            <p:nvSpPr>
              <p:cNvPr id="51211" name="Line 12"/>
              <p:cNvSpPr/>
              <p:nvPr/>
            </p:nvSpPr>
            <p:spPr>
              <a:xfrm>
                <a:off x="1" y="0"/>
                <a:ext cx="0" cy="2115"/>
              </a:xfrm>
              <a:prstGeom prst="line">
                <a:avLst/>
              </a:prstGeom>
              <a:ln w="12700" cap="flat" cmpd="sng">
                <a:solidFill>
                  <a:schemeClr val="tx1"/>
                </a:solidFill>
                <a:prstDash val="solid"/>
                <a:headEnd type="none" w="med" len="med"/>
                <a:tailEnd type="none" w="med" len="med"/>
              </a:ln>
            </p:spPr>
          </p:sp>
          <p:sp>
            <p:nvSpPr>
              <p:cNvPr id="51212" name="Line 13"/>
              <p:cNvSpPr/>
              <p:nvPr/>
            </p:nvSpPr>
            <p:spPr>
              <a:xfrm>
                <a:off x="0" y="2114"/>
                <a:ext cx="3055" cy="0"/>
              </a:xfrm>
              <a:prstGeom prst="line">
                <a:avLst/>
              </a:prstGeom>
              <a:ln w="12700" cap="flat" cmpd="sng">
                <a:solidFill>
                  <a:schemeClr val="tx1"/>
                </a:solidFill>
                <a:prstDash val="solid"/>
                <a:headEnd type="none" w="med" len="med"/>
                <a:tailEnd type="none" w="med" len="med"/>
              </a:ln>
            </p:spPr>
          </p:sp>
        </p:grpSp>
        <p:sp>
          <p:nvSpPr>
            <p:cNvPr id="51207" name="Text Box 14"/>
            <p:cNvSpPr txBox="1"/>
            <p:nvPr/>
          </p:nvSpPr>
          <p:spPr>
            <a:xfrm>
              <a:off x="0" y="0"/>
              <a:ext cx="886" cy="691"/>
            </a:xfrm>
            <a:prstGeom prst="rect">
              <a:avLst/>
            </a:prstGeom>
            <a:noFill/>
            <a:ln w="9525">
              <a:noFill/>
            </a:ln>
          </p:spPr>
          <p:txBody>
            <a:bodyPr>
              <a:spAutoFit/>
            </a:bodyPr>
            <a:p>
              <a:pPr algn="ctr" eaLnBrk="0" hangingPunct="0">
                <a:spcBef>
                  <a:spcPct val="50000"/>
                </a:spcBef>
              </a:pPr>
              <a:r>
                <a:rPr lang="zh-CN" altLang="x-none" sz="2200" dirty="0">
                  <a:latin typeface="Arial" panose="020B0604020202020204" pitchFamily="34" charset="0"/>
                </a:rPr>
                <a:t>报税表编制软件的价格</a:t>
              </a:r>
              <a:endParaRPr lang="zh-CN" altLang="x-none" sz="2200" dirty="0">
                <a:latin typeface="Arial" panose="020B0604020202020204" pitchFamily="34" charset="0"/>
              </a:endParaRPr>
            </a:p>
          </p:txBody>
        </p:sp>
        <p:sp>
          <p:nvSpPr>
            <p:cNvPr id="51208" name="Text Box 15"/>
            <p:cNvSpPr txBox="1"/>
            <p:nvPr/>
          </p:nvSpPr>
          <p:spPr>
            <a:xfrm>
              <a:off x="2617" y="2513"/>
              <a:ext cx="1392" cy="480"/>
            </a:xfrm>
            <a:prstGeom prst="rect">
              <a:avLst/>
            </a:prstGeom>
            <a:noFill/>
            <a:ln w="9525">
              <a:noFill/>
            </a:ln>
          </p:spPr>
          <p:txBody>
            <a:bodyPr>
              <a:spAutoFit/>
            </a:bodyPr>
            <a:p>
              <a:pPr algn="r" eaLnBrk="0" hangingPunct="0">
                <a:spcBef>
                  <a:spcPct val="50000"/>
                </a:spcBef>
              </a:pPr>
              <a:r>
                <a:rPr lang="zh-CN" altLang="x-none" sz="2200" dirty="0">
                  <a:latin typeface="Arial" panose="020B0604020202020204" pitchFamily="34" charset="0"/>
                </a:rPr>
                <a:t>报税表编制软件的数量</a:t>
              </a:r>
              <a:endParaRPr lang="zh-CN" altLang="x-none" sz="2200" dirty="0">
                <a:latin typeface="Arial" panose="020B0604020202020204" pitchFamily="34" charset="0"/>
              </a:endParaRPr>
            </a:p>
          </p:txBody>
        </p:sp>
        <p:sp>
          <p:nvSpPr>
            <p:cNvPr id="51209" name="Line 16"/>
            <p:cNvSpPr/>
            <p:nvPr/>
          </p:nvSpPr>
          <p:spPr>
            <a:xfrm rot="4500000">
              <a:off x="970" y="593"/>
              <a:ext cx="1412" cy="1756"/>
            </a:xfrm>
            <a:prstGeom prst="line">
              <a:avLst/>
            </a:prstGeom>
            <a:ln w="38100" cap="flat" cmpd="sng">
              <a:solidFill>
                <a:schemeClr val="tx1"/>
              </a:solidFill>
              <a:prstDash val="solid"/>
              <a:headEnd type="none" w="med" len="med"/>
              <a:tailEnd type="none" w="med" len="med"/>
            </a:ln>
          </p:spPr>
        </p:sp>
        <p:sp>
          <p:nvSpPr>
            <p:cNvPr id="51210" name="Text Box 17"/>
            <p:cNvSpPr txBox="1"/>
            <p:nvPr/>
          </p:nvSpPr>
          <p:spPr>
            <a:xfrm>
              <a:off x="2204" y="306"/>
              <a:ext cx="326" cy="269"/>
            </a:xfrm>
            <a:prstGeom prst="rect">
              <a:avLst/>
            </a:prstGeom>
            <a:noFill/>
            <a:ln w="9525">
              <a:noFill/>
            </a:ln>
          </p:spPr>
          <p:txBody>
            <a:bodyPr>
              <a:spAutoFit/>
            </a:bodyPr>
            <a:p>
              <a:pPr algn="ctr" eaLnBrk="0" hangingPunct="0">
                <a:spcBef>
                  <a:spcPct val="50000"/>
                </a:spcBef>
              </a:pPr>
              <a:r>
                <a:rPr lang="en-US" altLang="zh-CN" sz="2200" b="1" i="1" dirty="0">
                  <a:latin typeface="Tahoma" panose="020B0604030504040204" pitchFamily="34" charset="0"/>
                </a:rPr>
                <a:t>S</a:t>
              </a:r>
              <a:r>
                <a:rPr lang="en-US" altLang="zh-CN" sz="2200" b="1" baseline="-25000" dirty="0">
                  <a:latin typeface="Tahoma" panose="020B0604030504040204" pitchFamily="34" charset="0"/>
                </a:rPr>
                <a:t>1</a:t>
              </a:r>
              <a:endParaRPr lang="en-US" altLang="zh-CN" sz="2200" b="1" baseline="-250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6"/>
          <p:cNvSpPr txBox="1">
            <a:spLocks noChangeArrowheads="1"/>
          </p:cNvSpPr>
          <p:nvPr/>
        </p:nvSpPr>
        <p:spPr>
          <a:xfrm>
            <a:off x="533400" y="685800"/>
            <a:ext cx="8229600" cy="633412"/>
          </a:xfrm>
          <a:prstGeom prst="rect">
            <a:avLst/>
          </a:prstGeom>
        </p:spPr>
        <p:txBody>
          <a:bodyPr anchor="ctr">
            <a:normAutofit fontScale="975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供给与需求的结合</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6148" name="Group 2"/>
          <p:cNvGrpSpPr/>
          <p:nvPr/>
        </p:nvGrpSpPr>
        <p:grpSpPr>
          <a:xfrm>
            <a:off x="277813" y="1444625"/>
            <a:ext cx="5513387" cy="4886325"/>
            <a:chOff x="0" y="0"/>
            <a:chExt cx="3473" cy="3078"/>
          </a:xfrm>
        </p:grpSpPr>
        <p:graphicFrame>
          <p:nvGraphicFramePr>
            <p:cNvPr id="6146"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3081" name="" r:id="rId1" imgW="6885940" imgH="6152515" progId="Excel.Chart.8">
                    <p:embed/>
                  </p:oleObj>
                </mc:Choice>
                <mc:Fallback>
                  <p:oleObj name="" r:id="rId1" imgW="6885940" imgH="6152515" progId="Excel.Chart.8">
                    <p:embed/>
                    <p:pic>
                      <p:nvPicPr>
                        <p:cNvPr id="0" name="图片 3080"/>
                        <p:cNvPicPr/>
                        <p:nvPr/>
                      </p:nvPicPr>
                      <p:blipFill>
                        <a:blip r:embed="rId2"/>
                        <a:stretch>
                          <a:fillRect/>
                        </a:stretch>
                      </p:blipFill>
                      <p:spPr>
                        <a:xfrm>
                          <a:off x="0" y="0"/>
                          <a:ext cx="3446" cy="3078"/>
                        </a:xfrm>
                        <a:prstGeom prst="rect">
                          <a:avLst/>
                        </a:prstGeom>
                        <a:noFill/>
                        <a:ln w="38100">
                          <a:noFill/>
                          <a:miter/>
                        </a:ln>
                      </p:spPr>
                    </p:pic>
                  </p:oleObj>
                </mc:Fallback>
              </mc:AlternateContent>
            </a:graphicData>
          </a:graphic>
        </p:graphicFrame>
        <p:sp>
          <p:nvSpPr>
            <p:cNvPr id="6161" name="Text Box 4"/>
            <p:cNvSpPr txBox="1"/>
            <p:nvPr/>
          </p:nvSpPr>
          <p:spPr>
            <a:xfrm>
              <a:off x="490" y="105"/>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6162" name="Text Box 5"/>
            <p:cNvSpPr txBox="1"/>
            <p:nvPr/>
          </p:nvSpPr>
          <p:spPr>
            <a:xfrm>
              <a:off x="3200" y="254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pSp>
        <p:nvGrpSpPr>
          <p:cNvPr id="6149" name="Group 7"/>
          <p:cNvGrpSpPr/>
          <p:nvPr/>
        </p:nvGrpSpPr>
        <p:grpSpPr>
          <a:xfrm>
            <a:off x="1808163" y="1946275"/>
            <a:ext cx="2101850" cy="3660775"/>
            <a:chOff x="0" y="0"/>
            <a:chExt cx="1324" cy="2306"/>
          </a:xfrm>
        </p:grpSpPr>
        <p:sp>
          <p:nvSpPr>
            <p:cNvPr id="6159" name="Line 8"/>
            <p:cNvSpPr/>
            <p:nvPr/>
          </p:nvSpPr>
          <p:spPr>
            <a:xfrm>
              <a:off x="12" y="26"/>
              <a:ext cx="1312" cy="2280"/>
            </a:xfrm>
            <a:prstGeom prst="line">
              <a:avLst/>
            </a:prstGeom>
            <a:ln w="50800" cap="flat" cmpd="sng">
              <a:solidFill>
                <a:srgbClr val="003399"/>
              </a:solidFill>
              <a:prstDash val="solid"/>
              <a:headEnd type="none" w="med" len="med"/>
              <a:tailEnd type="none" w="med" len="med"/>
            </a:ln>
          </p:spPr>
        </p:sp>
        <p:sp>
          <p:nvSpPr>
            <p:cNvPr id="6160" name="Text Box 9"/>
            <p:cNvSpPr txBox="1"/>
            <p:nvPr/>
          </p:nvSpPr>
          <p:spPr>
            <a:xfrm>
              <a:off x="0"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nvGrpSpPr>
          <p:cNvPr id="6150" name="Group 10"/>
          <p:cNvGrpSpPr/>
          <p:nvPr/>
        </p:nvGrpSpPr>
        <p:grpSpPr>
          <a:xfrm>
            <a:off x="1327150" y="1944688"/>
            <a:ext cx="3367088" cy="3665537"/>
            <a:chOff x="0" y="0"/>
            <a:chExt cx="2121" cy="2309"/>
          </a:xfrm>
        </p:grpSpPr>
        <p:sp>
          <p:nvSpPr>
            <p:cNvPr id="6157" name="Line 11"/>
            <p:cNvSpPr/>
            <p:nvPr/>
          </p:nvSpPr>
          <p:spPr>
            <a:xfrm flipH="1">
              <a:off x="0" y="101"/>
              <a:ext cx="2064" cy="2208"/>
            </a:xfrm>
            <a:prstGeom prst="line">
              <a:avLst/>
            </a:prstGeom>
            <a:ln w="50800" cap="flat" cmpd="sng">
              <a:solidFill>
                <a:srgbClr val="003399"/>
              </a:solidFill>
              <a:prstDash val="solid"/>
              <a:headEnd type="none" w="med" len="med"/>
              <a:tailEnd type="none" w="med" len="med"/>
            </a:ln>
          </p:spPr>
        </p:sp>
        <p:sp>
          <p:nvSpPr>
            <p:cNvPr id="6158" name="Text Box 12"/>
            <p:cNvSpPr txBox="1"/>
            <p:nvPr/>
          </p:nvSpPr>
          <p:spPr>
            <a:xfrm>
              <a:off x="1848"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grpSp>
      <p:sp>
        <p:nvSpPr>
          <p:cNvPr id="13" name="Text Box 13"/>
          <p:cNvSpPr txBox="1"/>
          <p:nvPr/>
        </p:nvSpPr>
        <p:spPr>
          <a:xfrm>
            <a:off x="4648200" y="2971800"/>
            <a:ext cx="3886200" cy="1836738"/>
          </a:xfrm>
          <a:prstGeom prst="rect">
            <a:avLst/>
          </a:prstGeom>
          <a:gradFill rotWithShape="1">
            <a:gsLst>
              <a:gs pos="0">
                <a:srgbClr val="FFFF80">
                  <a:alpha val="100000"/>
                </a:srgbClr>
              </a:gs>
              <a:gs pos="50000">
                <a:srgbClr val="FFFFB3">
                  <a:alpha val="100000"/>
                </a:srgbClr>
              </a:gs>
              <a:gs pos="100000">
                <a:srgbClr val="FFFFDA">
                  <a:alpha val="100000"/>
                </a:srgbClr>
              </a:gs>
            </a:gsLst>
            <a:lin ang="2700000" scaled="1"/>
            <a:tileRect/>
          </a:gradFill>
          <a:ln w="9525">
            <a:noFill/>
          </a:ln>
        </p:spPr>
        <p:txBody>
          <a:bodyPr>
            <a:spAutoFit/>
          </a:bodyPr>
          <a:p>
            <a:pPr eaLnBrk="0" hangingPunct="0">
              <a:lnSpc>
                <a:spcPct val="105000"/>
              </a:lnSpc>
              <a:spcBef>
                <a:spcPct val="50000"/>
              </a:spcBef>
            </a:pPr>
            <a:r>
              <a:rPr lang="zh-CN" altLang="x-none" sz="2700" b="1" dirty="0">
                <a:solidFill>
                  <a:srgbClr val="CC0000"/>
                </a:solidFill>
                <a:latin typeface="Arial" panose="020B0604020202020204" pitchFamily="34" charset="0"/>
              </a:rPr>
              <a:t>均衡</a:t>
            </a:r>
            <a:r>
              <a:rPr lang="zh-CN" altLang="en-US" sz="2700" b="1" dirty="0">
                <a:solidFill>
                  <a:srgbClr val="CC0000"/>
                </a:solidFill>
                <a:latin typeface="Arial" panose="020B0604020202020204" pitchFamily="34" charset="0"/>
              </a:rPr>
              <a:t>（</a:t>
            </a:r>
            <a:r>
              <a:rPr lang="en-US" altLang="zh-CN" sz="2700" b="1" dirty="0">
                <a:solidFill>
                  <a:srgbClr val="CC0000"/>
                </a:solidFill>
                <a:latin typeface="Times New Roman" panose="02020603050405020304" pitchFamily="18" charset="0"/>
                <a:cs typeface="Times New Roman" panose="02020603050405020304" pitchFamily="18" charset="0"/>
              </a:rPr>
              <a:t>equilibrium</a:t>
            </a:r>
            <a:r>
              <a:rPr lang="zh-CN" altLang="en-US" sz="2700" b="1" dirty="0">
                <a:solidFill>
                  <a:srgbClr val="CC0000"/>
                </a:solidFill>
                <a:latin typeface="Arial" panose="020B0604020202020204" pitchFamily="34" charset="0"/>
              </a:rPr>
              <a:t>）</a:t>
            </a:r>
            <a:r>
              <a:rPr lang="zh-CN" altLang="x-none" sz="2700" b="1" dirty="0">
                <a:solidFill>
                  <a:srgbClr val="CC0000"/>
                </a:solidFill>
                <a:latin typeface="Arial" panose="020B0604020202020204" pitchFamily="34" charset="0"/>
              </a:rPr>
              <a:t>：</a:t>
            </a:r>
            <a:r>
              <a:rPr lang="zh-CN" altLang="x-none" sz="2700" dirty="0">
                <a:latin typeface="Arial" panose="020B0604020202020204" pitchFamily="34" charset="0"/>
              </a:rPr>
              <a:t>市场价格达到使供给量与需求量相等的水平时的状态</a:t>
            </a:r>
            <a:endParaRPr lang="zh-CN" altLang="x-none" sz="2700" dirty="0">
              <a:latin typeface="Arial" panose="020B0604020202020204" pitchFamily="34" charset="0"/>
            </a:endParaRPr>
          </a:p>
        </p:txBody>
      </p:sp>
      <p:grpSp>
        <p:nvGrpSpPr>
          <p:cNvPr id="6" name="Group 14"/>
          <p:cNvGrpSpPr/>
          <p:nvPr/>
        </p:nvGrpSpPr>
        <p:grpSpPr>
          <a:xfrm>
            <a:off x="1357313" y="3833813"/>
            <a:ext cx="1676400" cy="1644650"/>
            <a:chOff x="0" y="0"/>
            <a:chExt cx="1056" cy="1036"/>
          </a:xfrm>
        </p:grpSpPr>
        <p:grpSp>
          <p:nvGrpSpPr>
            <p:cNvPr id="6153" name="Group 15"/>
            <p:cNvGrpSpPr/>
            <p:nvPr/>
          </p:nvGrpSpPr>
          <p:grpSpPr>
            <a:xfrm>
              <a:off x="0" y="46"/>
              <a:ext cx="1013" cy="990"/>
              <a:chOff x="0" y="0"/>
              <a:chExt cx="795" cy="990"/>
            </a:xfrm>
          </p:grpSpPr>
          <p:sp>
            <p:nvSpPr>
              <p:cNvPr id="6155" name="Line 16"/>
              <p:cNvSpPr/>
              <p:nvPr/>
            </p:nvSpPr>
            <p:spPr>
              <a:xfrm>
                <a:off x="0" y="0"/>
                <a:ext cx="795" cy="0"/>
              </a:xfrm>
              <a:prstGeom prst="line">
                <a:avLst/>
              </a:prstGeom>
              <a:ln w="9525" cap="flat" cmpd="sng">
                <a:solidFill>
                  <a:srgbClr val="4D4D4D"/>
                </a:solidFill>
                <a:prstDash val="dash"/>
                <a:headEnd type="none" w="med" len="med"/>
                <a:tailEnd type="none" w="med" len="med"/>
              </a:ln>
            </p:spPr>
          </p:sp>
          <p:sp>
            <p:nvSpPr>
              <p:cNvPr id="6156" name="Line 17"/>
              <p:cNvSpPr/>
              <p:nvPr/>
            </p:nvSpPr>
            <p:spPr>
              <a:xfrm>
                <a:off x="795" y="1"/>
                <a:ext cx="0" cy="989"/>
              </a:xfrm>
              <a:prstGeom prst="line">
                <a:avLst/>
              </a:prstGeom>
              <a:ln w="9525" cap="flat" cmpd="sng">
                <a:solidFill>
                  <a:srgbClr val="4D4D4D"/>
                </a:solidFill>
                <a:prstDash val="dash"/>
                <a:headEnd type="none" w="med" len="med"/>
                <a:tailEnd type="none" w="med" len="med"/>
              </a:ln>
            </p:spPr>
          </p:sp>
        </p:grpSp>
        <p:sp>
          <p:nvSpPr>
            <p:cNvPr id="6154" name="Oval 18"/>
            <p:cNvSpPr/>
            <p:nvPr/>
          </p:nvSpPr>
          <p:spPr>
            <a:xfrm>
              <a:off x="968"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2"/>
          <p:cNvSpPr txBox="1">
            <a:spLocks noChangeArrowheads="1"/>
          </p:cNvSpPr>
          <p:nvPr/>
        </p:nvSpPr>
        <p:spPr>
          <a:xfrm>
            <a:off x="0" y="284163"/>
            <a:ext cx="6103938" cy="6223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2800" b="1" kern="1200" cap="none" spc="0" normalizeH="0" baseline="0" noProof="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均衡价格 </a:t>
            </a:r>
            <a:r>
              <a:rPr kumimoji="0" lang="en-US" altLang="zh-CN" sz="2800" b="1" kern="1200" cap="none" spc="0" normalizeH="0" baseline="0" noProof="0">
                <a:solidFill>
                  <a:srgbClr val="CC0000"/>
                </a:solidFill>
                <a:effectLst>
                  <a:outerShdw blurRad="31750" dist="25400" dir="5400000" algn="tl" rotWithShape="0">
                    <a:srgbClr val="000000">
                      <a:alpha val="25000"/>
                    </a:srgbClr>
                  </a:outerShdw>
                </a:effectLst>
                <a:latin typeface="Times New Roman" panose="02020603050405020304" pitchFamily="18" charset="0"/>
                <a:ea typeface="宋体" panose="02010600030101010101" pitchFamily="2" charset="-122"/>
                <a:cs typeface="Times New Roman" panose="02020603050405020304" pitchFamily="18" charset="0"/>
              </a:rPr>
              <a:t>equilibrium price</a:t>
            </a:r>
            <a:endParaRPr kumimoji="0" lang="zh-CN" altLang="en-US" sz="2800" b="1" kern="1200" cap="none" spc="0" normalizeH="0" baseline="0" noProof="0" dirty="0">
              <a:solidFill>
                <a:srgbClr val="CC0000"/>
              </a:solidFill>
              <a:effectLst>
                <a:outerShdw blurRad="31750" dist="25400" dir="5400000" algn="tl" rotWithShape="0">
                  <a:srgbClr val="000000">
                    <a:alpha val="25000"/>
                  </a:srgb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172" name="Group 2"/>
          <p:cNvGrpSpPr/>
          <p:nvPr/>
        </p:nvGrpSpPr>
        <p:grpSpPr>
          <a:xfrm>
            <a:off x="1808163" y="1946275"/>
            <a:ext cx="2101850" cy="3660775"/>
            <a:chOff x="0" y="0"/>
            <a:chExt cx="1324" cy="2306"/>
          </a:xfrm>
        </p:grpSpPr>
        <p:sp>
          <p:nvSpPr>
            <p:cNvPr id="7222" name="Line 3"/>
            <p:cNvSpPr/>
            <p:nvPr/>
          </p:nvSpPr>
          <p:spPr>
            <a:xfrm>
              <a:off x="12" y="26"/>
              <a:ext cx="1312" cy="2280"/>
            </a:xfrm>
            <a:prstGeom prst="line">
              <a:avLst/>
            </a:prstGeom>
            <a:ln w="50800" cap="flat" cmpd="sng">
              <a:solidFill>
                <a:srgbClr val="003399"/>
              </a:solidFill>
              <a:prstDash val="solid"/>
              <a:headEnd type="none" w="med" len="med"/>
              <a:tailEnd type="none" w="med" len="med"/>
            </a:ln>
          </p:spPr>
        </p:sp>
        <p:sp>
          <p:nvSpPr>
            <p:cNvPr id="7223" name="Text Box 4"/>
            <p:cNvSpPr txBox="1"/>
            <p:nvPr/>
          </p:nvSpPr>
          <p:spPr>
            <a:xfrm>
              <a:off x="0"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nvGrpSpPr>
          <p:cNvPr id="7173" name="Group 5"/>
          <p:cNvGrpSpPr/>
          <p:nvPr/>
        </p:nvGrpSpPr>
        <p:grpSpPr>
          <a:xfrm>
            <a:off x="1327150" y="1944688"/>
            <a:ext cx="3367088" cy="3665537"/>
            <a:chOff x="0" y="0"/>
            <a:chExt cx="2121" cy="2309"/>
          </a:xfrm>
        </p:grpSpPr>
        <p:sp>
          <p:nvSpPr>
            <p:cNvPr id="7220" name="Line 6"/>
            <p:cNvSpPr/>
            <p:nvPr/>
          </p:nvSpPr>
          <p:spPr>
            <a:xfrm flipH="1">
              <a:off x="0" y="101"/>
              <a:ext cx="2064" cy="2208"/>
            </a:xfrm>
            <a:prstGeom prst="line">
              <a:avLst/>
            </a:prstGeom>
            <a:ln w="50800" cap="flat" cmpd="sng">
              <a:solidFill>
                <a:srgbClr val="003399"/>
              </a:solidFill>
              <a:prstDash val="solid"/>
              <a:headEnd type="none" w="med" len="med"/>
              <a:tailEnd type="none" w="med" len="med"/>
            </a:ln>
          </p:spPr>
        </p:sp>
        <p:sp>
          <p:nvSpPr>
            <p:cNvPr id="7221" name="Text Box 7"/>
            <p:cNvSpPr txBox="1"/>
            <p:nvPr/>
          </p:nvSpPr>
          <p:spPr>
            <a:xfrm>
              <a:off x="1848"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grpSp>
      <p:grpSp>
        <p:nvGrpSpPr>
          <p:cNvPr id="7174" name="Group 8"/>
          <p:cNvGrpSpPr/>
          <p:nvPr/>
        </p:nvGrpSpPr>
        <p:grpSpPr>
          <a:xfrm>
            <a:off x="277813" y="1430338"/>
            <a:ext cx="5513387" cy="4886325"/>
            <a:chOff x="0" y="0"/>
            <a:chExt cx="3473" cy="3078"/>
          </a:xfrm>
        </p:grpSpPr>
        <p:graphicFrame>
          <p:nvGraphicFramePr>
            <p:cNvPr id="7170" name="Object 9"/>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3082" name="" r:id="rId1" imgW="6885940" imgH="6152515" progId="Excel.Chart.8">
                    <p:embed/>
                  </p:oleObj>
                </mc:Choice>
                <mc:Fallback>
                  <p:oleObj name="" r:id="rId1" imgW="6885940" imgH="6152515" progId="Excel.Chart.8">
                    <p:embed/>
                    <p:pic>
                      <p:nvPicPr>
                        <p:cNvPr id="0" name="图片 3081"/>
                        <p:cNvPicPr/>
                        <p:nvPr/>
                      </p:nvPicPr>
                      <p:blipFill>
                        <a:blip r:embed="rId2"/>
                        <a:stretch>
                          <a:fillRect/>
                        </a:stretch>
                      </p:blipFill>
                      <p:spPr>
                        <a:xfrm>
                          <a:off x="0" y="0"/>
                          <a:ext cx="3446" cy="3078"/>
                        </a:xfrm>
                        <a:prstGeom prst="rect">
                          <a:avLst/>
                        </a:prstGeom>
                        <a:noFill/>
                        <a:ln w="38100">
                          <a:noFill/>
                          <a:miter/>
                        </a:ln>
                      </p:spPr>
                    </p:pic>
                  </p:oleObj>
                </mc:Fallback>
              </mc:AlternateContent>
            </a:graphicData>
          </a:graphic>
        </p:graphicFrame>
        <p:sp>
          <p:nvSpPr>
            <p:cNvPr id="7218" name="Text Box 10"/>
            <p:cNvSpPr txBox="1"/>
            <p:nvPr/>
          </p:nvSpPr>
          <p:spPr>
            <a:xfrm>
              <a:off x="490" y="105"/>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7219" name="Text Box 11"/>
            <p:cNvSpPr txBox="1"/>
            <p:nvPr/>
          </p:nvSpPr>
          <p:spPr>
            <a:xfrm>
              <a:off x="3200" y="254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aphicFrame>
        <p:nvGraphicFramePr>
          <p:cNvPr id="7175" name="表格 7174"/>
          <p:cNvGraphicFramePr/>
          <p:nvPr/>
        </p:nvGraphicFramePr>
        <p:xfrm>
          <a:off x="6173788" y="2070100"/>
          <a:ext cx="2293938" cy="3840163"/>
        </p:xfrm>
        <a:graphic>
          <a:graphicData uri="http://schemas.openxmlformats.org/drawingml/2006/table">
            <a:tbl>
              <a:tblPr/>
              <a:tblGrid>
                <a:gridCol w="701675"/>
                <a:gridCol w="869950"/>
                <a:gridCol w="722313"/>
              </a:tblGrid>
              <a:tr h="5080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en-US" altLang="zh-CN" sz="2400" b="1" i="1" dirty="0">
                          <a:latin typeface="Arial" panose="020B0604020202020204" pitchFamily="34" charset="0"/>
                        </a:rPr>
                        <a:t>P</a:t>
                      </a:r>
                      <a:endParaRPr lang="en-US" altLang="zh-CN" sz="2400" b="1" i="1"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en-US" altLang="zh-CN" sz="2400" b="1" i="1" dirty="0">
                          <a:latin typeface="Arial" panose="020B0604020202020204" pitchFamily="34" charset="0"/>
                        </a:rPr>
                        <a:t>Q</a:t>
                      </a:r>
                      <a:r>
                        <a:rPr lang="en-US" altLang="zh-CN" sz="2400" b="1" i="1" baseline="30000" dirty="0">
                          <a:latin typeface="Arial" panose="020B0604020202020204" pitchFamily="34" charset="0"/>
                        </a:rPr>
                        <a:t>D</a:t>
                      </a:r>
                      <a:endParaRPr lang="en-US" altLang="zh-CN" sz="2400" b="1" i="1" baseline="300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en-US" altLang="zh-CN" sz="2400" b="1" i="1" dirty="0">
                          <a:latin typeface="Arial" panose="020B0604020202020204" pitchFamily="34" charset="0"/>
                        </a:rPr>
                        <a:t>Q</a:t>
                      </a:r>
                      <a:r>
                        <a:rPr lang="en-US" altLang="zh-CN" sz="2400" b="1" i="1" baseline="30000" dirty="0">
                          <a:latin typeface="Arial" panose="020B0604020202020204" pitchFamily="34" charset="0"/>
                        </a:rPr>
                        <a:t>S</a:t>
                      </a:r>
                      <a:endParaRPr lang="en-US" altLang="zh-CN" sz="2400" b="1" i="1" baseline="300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24</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21</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18</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46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12</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9</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r>
            </a:tbl>
          </a:graphicData>
        </a:graphic>
      </p:graphicFrame>
      <p:sp>
        <p:nvSpPr>
          <p:cNvPr id="14" name="Text Box 67"/>
          <p:cNvSpPr txBox="1"/>
          <p:nvPr/>
        </p:nvSpPr>
        <p:spPr>
          <a:xfrm>
            <a:off x="863600" y="809625"/>
            <a:ext cx="6432550" cy="503238"/>
          </a:xfrm>
          <a:prstGeom prst="rect">
            <a:avLst/>
          </a:prstGeom>
          <a:noFill/>
          <a:ln w="9525">
            <a:noFill/>
          </a:ln>
        </p:spPr>
        <p:txBody>
          <a:bodyPr>
            <a:spAutoFit/>
          </a:bodyPr>
          <a:p>
            <a:pPr eaLnBrk="0" hangingPunct="0">
              <a:spcBef>
                <a:spcPct val="50000"/>
              </a:spcBef>
            </a:pPr>
            <a:r>
              <a:rPr lang="zh-CN" altLang="x-none" sz="2700" dirty="0">
                <a:latin typeface="Arial" panose="020B0604020202020204" pitchFamily="34" charset="0"/>
              </a:rPr>
              <a:t>使供给与需求</a:t>
            </a:r>
            <a:r>
              <a:rPr lang="zh-CN" altLang="en-US" sz="2700" dirty="0">
                <a:latin typeface="Arial" panose="020B0604020202020204" pitchFamily="34" charset="0"/>
              </a:rPr>
              <a:t>均</a:t>
            </a:r>
            <a:r>
              <a:rPr lang="zh-CN" altLang="x-none" sz="2700" dirty="0">
                <a:latin typeface="Arial" panose="020B0604020202020204" pitchFamily="34" charset="0"/>
              </a:rPr>
              <a:t>衡的价格</a:t>
            </a:r>
            <a:endParaRPr lang="zh-CN" altLang="x-none" sz="2700" dirty="0">
              <a:latin typeface="Arial" panose="020B0604020202020204" pitchFamily="34" charset="0"/>
            </a:endParaRPr>
          </a:p>
        </p:txBody>
      </p:sp>
      <p:grpSp>
        <p:nvGrpSpPr>
          <p:cNvPr id="7210" name="Group 48"/>
          <p:cNvGrpSpPr/>
          <p:nvPr/>
        </p:nvGrpSpPr>
        <p:grpSpPr>
          <a:xfrm>
            <a:off x="1319213" y="3833813"/>
            <a:ext cx="1676400" cy="1774825"/>
            <a:chOff x="0" y="0"/>
            <a:chExt cx="1056" cy="1118"/>
          </a:xfrm>
        </p:grpSpPr>
        <p:grpSp>
          <p:nvGrpSpPr>
            <p:cNvPr id="7214" name="Group 49"/>
            <p:cNvGrpSpPr/>
            <p:nvPr/>
          </p:nvGrpSpPr>
          <p:grpSpPr>
            <a:xfrm>
              <a:off x="0" y="46"/>
              <a:ext cx="1013" cy="1072"/>
              <a:chOff x="0" y="0"/>
              <a:chExt cx="795" cy="1072"/>
            </a:xfrm>
          </p:grpSpPr>
          <p:sp>
            <p:nvSpPr>
              <p:cNvPr id="7216" name="Line 70"/>
              <p:cNvSpPr/>
              <p:nvPr/>
            </p:nvSpPr>
            <p:spPr>
              <a:xfrm>
                <a:off x="0" y="0"/>
                <a:ext cx="795" cy="0"/>
              </a:xfrm>
              <a:prstGeom prst="line">
                <a:avLst/>
              </a:prstGeom>
              <a:ln w="9525" cap="flat" cmpd="sng">
                <a:solidFill>
                  <a:srgbClr val="4D4D4D"/>
                </a:solidFill>
                <a:prstDash val="dash"/>
                <a:headEnd type="none" w="med" len="med"/>
                <a:tailEnd type="none" w="med" len="med"/>
              </a:ln>
            </p:spPr>
          </p:sp>
          <p:sp>
            <p:nvSpPr>
              <p:cNvPr id="7217" name="Line 71"/>
              <p:cNvSpPr/>
              <p:nvPr/>
            </p:nvSpPr>
            <p:spPr>
              <a:xfrm>
                <a:off x="795" y="1"/>
                <a:ext cx="0" cy="1071"/>
              </a:xfrm>
              <a:prstGeom prst="line">
                <a:avLst/>
              </a:prstGeom>
              <a:ln w="9525" cap="flat" cmpd="sng">
                <a:solidFill>
                  <a:srgbClr val="4D4D4D"/>
                </a:solidFill>
                <a:prstDash val="dash"/>
                <a:headEnd type="none" w="med" len="med"/>
                <a:tailEnd type="none" w="med" len="med"/>
              </a:ln>
            </p:spPr>
          </p:sp>
        </p:grpSp>
        <p:sp>
          <p:nvSpPr>
            <p:cNvPr id="7215" name="Oval 72"/>
            <p:cNvSpPr/>
            <p:nvPr/>
          </p:nvSpPr>
          <p:spPr>
            <a:xfrm>
              <a:off x="968"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8" name="Group 53"/>
          <p:cNvGrpSpPr/>
          <p:nvPr/>
        </p:nvGrpSpPr>
        <p:grpSpPr>
          <a:xfrm>
            <a:off x="309563" y="3702050"/>
            <a:ext cx="6419850" cy="727075"/>
            <a:chOff x="0" y="0"/>
            <a:chExt cx="4044" cy="458"/>
          </a:xfrm>
        </p:grpSpPr>
        <p:sp>
          <p:nvSpPr>
            <p:cNvPr id="7212" name="Rectangle 74"/>
            <p:cNvSpPr/>
            <p:nvPr/>
          </p:nvSpPr>
          <p:spPr>
            <a:xfrm>
              <a:off x="0" y="0"/>
              <a:ext cx="529" cy="242"/>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7213" name="Rectangle 75"/>
            <p:cNvSpPr/>
            <p:nvPr/>
          </p:nvSpPr>
          <p:spPr>
            <a:xfrm>
              <a:off x="3784" y="220"/>
              <a:ext cx="260" cy="238"/>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bwMode="auto">
          <a:xfrm>
            <a:off x="395288" y="1196975"/>
            <a:ext cx="7910513" cy="4154488"/>
          </a:xfrm>
          <a:prstGeom prst="rect">
            <a:avLst/>
          </a:prstGeom>
          <a:noFill/>
          <a:ln w="9525">
            <a:noFill/>
            <a:miter lim="800000"/>
          </a:ln>
        </p:spPr>
        <p:txBody>
          <a:bodyPr>
            <a:spAutoFit/>
          </a:bodyPr>
          <a:lstStyle/>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     市场有各种划分依据 </a:t>
            </a:r>
            <a:endParaRPr kumimoji="0" lang="en-US" altLang="zh-CN" sz="2400" b="1" kern="1200" cap="none" spc="0" normalizeH="0" baseline="0" noProof="0" dirty="0">
              <a:latin typeface="楷体" panose="02010609060101010101" pitchFamily="49" charset="-122"/>
              <a:ea typeface="楷体" panose="02010609060101010101" pitchFamily="49" charset="-122"/>
              <a:cs typeface="楷体_GB2312"/>
            </a:endParaRPr>
          </a:p>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en-US" altLang="zh-CN" sz="2400" b="1" kern="1200" cap="none" spc="0" normalizeH="0" baseline="0" noProof="0" dirty="0">
                <a:latin typeface="楷体" panose="02010609060101010101" pitchFamily="49" charset="-122"/>
                <a:ea typeface="楷体" panose="02010609060101010101" pitchFamily="49" charset="-122"/>
                <a:cs typeface="楷体_GB2312"/>
              </a:rPr>
              <a:t>     </a:t>
            </a: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根据不同市场</a:t>
            </a:r>
            <a:r>
              <a:rPr kumimoji="0" lang="zh-CN" altLang="en-US" sz="2400" b="1" kern="1200" cap="none" spc="0" normalizeH="0" baseline="0" noProof="0" dirty="0">
                <a:solidFill>
                  <a:srgbClr val="008000"/>
                </a:solidFill>
                <a:latin typeface="楷体" panose="02010609060101010101" pitchFamily="49" charset="-122"/>
                <a:ea typeface="楷体" panose="02010609060101010101" pitchFamily="49" charset="-122"/>
                <a:cs typeface="楷体_GB2312"/>
              </a:rPr>
              <a:t>结构特征</a:t>
            </a: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，将市场划分为</a:t>
            </a:r>
            <a:r>
              <a:rPr kumimoji="0" lang="zh-CN" altLang="en-US" sz="2400" b="1" kern="1200" cap="none" spc="0" normalizeH="0" baseline="0" noProof="0" dirty="0">
                <a:solidFill>
                  <a:srgbClr val="7030A0"/>
                </a:solidFill>
                <a:latin typeface="楷体" panose="02010609060101010101" pitchFamily="49" charset="-122"/>
                <a:ea typeface="楷体" panose="02010609060101010101" pitchFamily="49" charset="-122"/>
                <a:cs typeface="楷体_GB2312"/>
              </a:rPr>
              <a:t>完全竞争市场、垄断竞争市场、寡头垄断市场、垄断市场</a:t>
            </a: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a:t>
            </a:r>
            <a:endParaRPr kumimoji="0" lang="zh-CN" altLang="en-US" sz="2400" b="1" kern="1200" cap="none" spc="0" normalizeH="0" baseline="0" noProof="0" dirty="0">
              <a:latin typeface="楷体" panose="02010609060101010101" pitchFamily="49" charset="-122"/>
              <a:ea typeface="楷体" panose="02010609060101010101" pitchFamily="49" charset="-122"/>
              <a:cs typeface="楷体_GB2312"/>
            </a:endParaRPr>
          </a:p>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     决定市场结构类型划分的</a:t>
            </a:r>
            <a:r>
              <a:rPr kumimoji="0" lang="zh-CN" altLang="en-US" sz="2400" b="1" kern="1200" cap="none" spc="0" normalizeH="0" baseline="0" noProof="0" dirty="0">
                <a:solidFill>
                  <a:schemeClr val="accent1">
                    <a:lumMod val="75000"/>
                  </a:schemeClr>
                </a:solidFill>
                <a:latin typeface="楷体" panose="02010609060101010101" pitchFamily="49" charset="-122"/>
                <a:ea typeface="楷体" panose="02010609060101010101" pitchFamily="49" charset="-122"/>
                <a:cs typeface="楷体_GB2312"/>
              </a:rPr>
              <a:t>主要因素</a:t>
            </a: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a:t>
            </a:r>
            <a:endParaRPr kumimoji="0" lang="zh-CN" altLang="en-US" sz="2400" b="1" kern="1200" cap="none" spc="0" normalizeH="0" baseline="0" noProof="0" dirty="0">
              <a:latin typeface="楷体" panose="02010609060101010101" pitchFamily="49" charset="-122"/>
              <a:ea typeface="楷体" panose="02010609060101010101" pitchFamily="49" charset="-122"/>
              <a:cs typeface="楷体_GB2312"/>
            </a:endParaRPr>
          </a:p>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          市场上厂商的数目；</a:t>
            </a:r>
            <a:endParaRPr kumimoji="0" lang="zh-CN" altLang="en-US" sz="2400" b="1" kern="1200" cap="none" spc="0" normalizeH="0" baseline="0" noProof="0" dirty="0">
              <a:latin typeface="楷体" panose="02010609060101010101" pitchFamily="49" charset="-122"/>
              <a:ea typeface="楷体" panose="02010609060101010101" pitchFamily="49" charset="-122"/>
              <a:cs typeface="楷体_GB2312"/>
            </a:endParaRPr>
          </a:p>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          厂商所生产的产品的差别程度；</a:t>
            </a:r>
            <a:endParaRPr kumimoji="0" lang="zh-CN" altLang="en-US" sz="2400" b="1" kern="1200" cap="none" spc="0" normalizeH="0" baseline="0" noProof="0" dirty="0">
              <a:latin typeface="楷体" panose="02010609060101010101" pitchFamily="49" charset="-122"/>
              <a:ea typeface="楷体" panose="02010609060101010101" pitchFamily="49" charset="-122"/>
              <a:cs typeface="楷体_GB2312"/>
            </a:endParaRPr>
          </a:p>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          单个厂商对市场价格的控制程度；</a:t>
            </a:r>
            <a:endParaRPr kumimoji="0" lang="zh-CN" altLang="en-US" sz="2400" b="1" kern="1200" cap="none" spc="0" normalizeH="0" baseline="0" noProof="0" dirty="0">
              <a:latin typeface="楷体" panose="02010609060101010101" pitchFamily="49" charset="-122"/>
              <a:ea typeface="楷体" panose="02010609060101010101" pitchFamily="49" charset="-122"/>
              <a:cs typeface="楷体_GB2312"/>
            </a:endParaRPr>
          </a:p>
          <a:p>
            <a:pPr marL="365125" marR="0" indent="-255905" defTabSz="914400" eaLnBrk="0" hangingPunct="0">
              <a:lnSpc>
                <a:spcPct val="115000"/>
              </a:lnSpc>
              <a:spcBef>
                <a:spcPct val="30000"/>
              </a:spcBef>
              <a:buClr>
                <a:schemeClr val="accent1"/>
              </a:buClr>
              <a:buSzPct val="68000"/>
              <a:buFont typeface="Wingdings" panose="05000000000000000000" pitchFamily="2" charset="2"/>
              <a:defRPr/>
            </a:pPr>
            <a:r>
              <a:rPr kumimoji="0" lang="zh-CN" altLang="en-US" sz="2400" b="1" kern="1200" cap="none" spc="0" normalizeH="0" baseline="0" noProof="0" dirty="0">
                <a:latin typeface="楷体" panose="02010609060101010101" pitchFamily="49" charset="-122"/>
                <a:ea typeface="楷体" panose="02010609060101010101" pitchFamily="49" charset="-122"/>
                <a:cs typeface="楷体_GB2312"/>
              </a:rPr>
              <a:t>          厂商进入或退出一个行业的难易程度。</a:t>
            </a:r>
            <a:endParaRPr kumimoji="0" lang="zh-CN" altLang="en-US" sz="2400" kern="1200" cap="none" spc="0" normalizeH="0" baseline="0" noProof="0" dirty="0">
              <a:latin typeface="楷体" panose="02010609060101010101" pitchFamily="49" charset="-122"/>
              <a:ea typeface="楷体" panose="02010609060101010101" pitchFamily="49"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2">
                                            <p:txEl>
                                              <p:charRg st="16" end="65"/>
                                            </p:txEl>
                                          </p:spTgt>
                                        </p:tgtEl>
                                        <p:attrNameLst>
                                          <p:attrName>style.visibility</p:attrName>
                                        </p:attrNameLst>
                                      </p:cBhvr>
                                      <p:to>
                                        <p:strVal val="visible"/>
                                      </p:to>
                                    </p:set>
                                    <p:anim calcmode="lin" valueType="num">
                                      <p:cBhvr>
                                        <p:cTn id="7" dur="500" fill="hold"/>
                                        <p:tgtEl>
                                          <p:spTgt spid="2">
                                            <p:txEl>
                                              <p:charRg st="16" end="6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
                                            <p:txEl>
                                              <p:charRg st="16" end="6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
                                            <p:txEl>
                                              <p:charRg st="16" end="65"/>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
                                            <p:txEl>
                                              <p:charRg st="16" end="65"/>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2">
                                            <p:txEl>
                                              <p:charRg st="65" end="87"/>
                                            </p:txEl>
                                          </p:spTgt>
                                        </p:tgtEl>
                                        <p:attrNameLst>
                                          <p:attrName>style.visibility</p:attrName>
                                        </p:attrNameLst>
                                      </p:cBhvr>
                                      <p:to>
                                        <p:strVal val="visible"/>
                                      </p:to>
                                    </p:set>
                                    <p:animEffect transition="in" filter="barn(inHorizontal)">
                                      <p:cBhvr>
                                        <p:cTn id="15" dur="1000"/>
                                        <p:tgtEl>
                                          <p:spTgt spid="2">
                                            <p:txEl>
                                              <p:charRg st="65" end="87"/>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2">
                                            <p:txEl>
                                              <p:charRg st="87" end="107"/>
                                            </p:txEl>
                                          </p:spTgt>
                                        </p:tgtEl>
                                        <p:attrNameLst>
                                          <p:attrName>style.visibility</p:attrName>
                                        </p:attrNameLst>
                                      </p:cBhvr>
                                      <p:to>
                                        <p:strVal val="visible"/>
                                      </p:to>
                                    </p:set>
                                    <p:animEffect transition="in" filter="barn(inHorizontal)">
                                      <p:cBhvr>
                                        <p:cTn id="18" dur="1000"/>
                                        <p:tgtEl>
                                          <p:spTgt spid="2">
                                            <p:txEl>
                                              <p:charRg st="87" end="107"/>
                                            </p:txEl>
                                          </p:spTgt>
                                        </p:tgtEl>
                                      </p:cBhvr>
                                    </p:animEffect>
                                  </p:childTnLst>
                                </p:cTn>
                              </p:par>
                              <p:par>
                                <p:cTn id="19" presetID="16" presetClass="entr" presetSubtype="26" fill="hold" nodeType="withEffect">
                                  <p:stCondLst>
                                    <p:cond delay="0"/>
                                  </p:stCondLst>
                                  <p:childTnLst>
                                    <p:set>
                                      <p:cBhvr>
                                        <p:cTn id="20" dur="1" fill="hold">
                                          <p:stCondLst>
                                            <p:cond delay="0"/>
                                          </p:stCondLst>
                                        </p:cTn>
                                        <p:tgtEl>
                                          <p:spTgt spid="2">
                                            <p:txEl>
                                              <p:charRg st="107" end="132"/>
                                            </p:txEl>
                                          </p:spTgt>
                                        </p:tgtEl>
                                        <p:attrNameLst>
                                          <p:attrName>style.visibility</p:attrName>
                                        </p:attrNameLst>
                                      </p:cBhvr>
                                      <p:to>
                                        <p:strVal val="visible"/>
                                      </p:to>
                                    </p:set>
                                    <p:animEffect transition="in" filter="barn(inHorizontal)">
                                      <p:cBhvr>
                                        <p:cTn id="21" dur="1000"/>
                                        <p:tgtEl>
                                          <p:spTgt spid="2">
                                            <p:txEl>
                                              <p:charRg st="107" end="132"/>
                                            </p:txEl>
                                          </p:spTgt>
                                        </p:tgtEl>
                                      </p:cBhvr>
                                    </p:animEffect>
                                  </p:childTnLst>
                                </p:cTn>
                              </p:par>
                              <p:par>
                                <p:cTn id="22" presetID="16" presetClass="entr" presetSubtype="26" fill="hold" nodeType="withEffect">
                                  <p:stCondLst>
                                    <p:cond delay="0"/>
                                  </p:stCondLst>
                                  <p:childTnLst>
                                    <p:set>
                                      <p:cBhvr>
                                        <p:cTn id="23" dur="1" fill="hold">
                                          <p:stCondLst>
                                            <p:cond delay="0"/>
                                          </p:stCondLst>
                                        </p:cTn>
                                        <p:tgtEl>
                                          <p:spTgt spid="2">
                                            <p:txEl>
                                              <p:charRg st="132" end="158"/>
                                            </p:txEl>
                                          </p:spTgt>
                                        </p:tgtEl>
                                        <p:attrNameLst>
                                          <p:attrName>style.visibility</p:attrName>
                                        </p:attrNameLst>
                                      </p:cBhvr>
                                      <p:to>
                                        <p:strVal val="visible"/>
                                      </p:to>
                                    </p:set>
                                    <p:animEffect transition="in" filter="barn(inHorizontal)">
                                      <p:cBhvr>
                                        <p:cTn id="24" dur="1000"/>
                                        <p:tgtEl>
                                          <p:spTgt spid="2">
                                            <p:txEl>
                                              <p:charRg st="132" end="158"/>
                                            </p:txEl>
                                          </p:spTgt>
                                        </p:tgtEl>
                                      </p:cBhvr>
                                    </p:animEffect>
                                  </p:childTnLst>
                                </p:cTn>
                              </p:par>
                              <p:par>
                                <p:cTn id="25" presetID="16" presetClass="entr" presetSubtype="26" fill="hold" nodeType="withEffect">
                                  <p:stCondLst>
                                    <p:cond delay="0"/>
                                  </p:stCondLst>
                                  <p:childTnLst>
                                    <p:set>
                                      <p:cBhvr>
                                        <p:cTn id="26" dur="1" fill="hold">
                                          <p:stCondLst>
                                            <p:cond delay="0"/>
                                          </p:stCondLst>
                                        </p:cTn>
                                        <p:tgtEl>
                                          <p:spTgt spid="2">
                                            <p:txEl>
                                              <p:charRg st="158" end="186"/>
                                            </p:txEl>
                                          </p:spTgt>
                                        </p:tgtEl>
                                        <p:attrNameLst>
                                          <p:attrName>style.visibility</p:attrName>
                                        </p:attrNameLst>
                                      </p:cBhvr>
                                      <p:to>
                                        <p:strVal val="visible"/>
                                      </p:to>
                                    </p:set>
                                    <p:animEffect transition="in" filter="barn(inHorizontal)">
                                      <p:cBhvr>
                                        <p:cTn id="27" dur="1000"/>
                                        <p:tgtEl>
                                          <p:spTgt spid="2">
                                            <p:txEl>
                                              <p:charRg st="158"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2"/>
          <p:cNvSpPr txBox="1">
            <a:spLocks noChangeArrowheads="1"/>
          </p:cNvSpPr>
          <p:nvPr/>
        </p:nvSpPr>
        <p:spPr>
          <a:xfrm>
            <a:off x="0" y="280988"/>
            <a:ext cx="6586538" cy="6223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2800" b="1" kern="1200" cap="none" spc="0" normalizeH="0" baseline="0" noProof="0">
                <a:solidFill>
                  <a:srgbClr val="CC0000"/>
                </a:solidFill>
                <a:effectLst>
                  <a:outerShdw blurRad="31750" dist="25400" dir="5400000" algn="tl" rotWithShape="0">
                    <a:srgbClr val="000000">
                      <a:alpha val="25000"/>
                    </a:srgbClr>
                  </a:outerShdw>
                </a:effectLst>
                <a:latin typeface="+mj-lt"/>
                <a:ea typeface="宋体" panose="02010600030101010101" pitchFamily="2" charset="-122"/>
                <a:cs typeface="+mj-cs"/>
              </a:rPr>
              <a:t>均衡数量 </a:t>
            </a:r>
            <a:r>
              <a:rPr kumimoji="0" lang="en-US" altLang="zh-CN" sz="2800" b="1" kern="1200" cap="none" spc="0" normalizeH="0" baseline="0" noProof="0">
                <a:solidFill>
                  <a:srgbClr val="CC0000"/>
                </a:solidFill>
                <a:latin typeface="Times New Roman" panose="02020603050405020304" pitchFamily="18" charset="0"/>
                <a:ea typeface="宋体" panose="02010600030101010101" pitchFamily="2" charset="-122"/>
                <a:cs typeface="Times New Roman" panose="02020603050405020304" pitchFamily="18" charset="0"/>
              </a:rPr>
              <a:t>equilibrium quantity</a:t>
            </a:r>
            <a:endParaRPr kumimoji="0" lang="zh-CN" altLang="en-US" sz="2800" b="1" kern="1200" cap="none" spc="0" normalizeH="0" baseline="0" noProof="0" dirty="0">
              <a:solidFill>
                <a:srgbClr val="CC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196" name="Group 2"/>
          <p:cNvGrpSpPr/>
          <p:nvPr/>
        </p:nvGrpSpPr>
        <p:grpSpPr>
          <a:xfrm>
            <a:off x="1808163" y="1946275"/>
            <a:ext cx="2101850" cy="3660775"/>
            <a:chOff x="0" y="0"/>
            <a:chExt cx="1324" cy="2306"/>
          </a:xfrm>
        </p:grpSpPr>
        <p:sp>
          <p:nvSpPr>
            <p:cNvPr id="8246" name="Line 3"/>
            <p:cNvSpPr/>
            <p:nvPr/>
          </p:nvSpPr>
          <p:spPr>
            <a:xfrm>
              <a:off x="12" y="26"/>
              <a:ext cx="1312" cy="2280"/>
            </a:xfrm>
            <a:prstGeom prst="line">
              <a:avLst/>
            </a:prstGeom>
            <a:ln w="50800" cap="flat" cmpd="sng">
              <a:solidFill>
                <a:srgbClr val="003399"/>
              </a:solidFill>
              <a:prstDash val="solid"/>
              <a:headEnd type="none" w="med" len="med"/>
              <a:tailEnd type="none" w="med" len="med"/>
            </a:ln>
          </p:spPr>
        </p:sp>
        <p:sp>
          <p:nvSpPr>
            <p:cNvPr id="8247" name="Text Box 4"/>
            <p:cNvSpPr txBox="1"/>
            <p:nvPr/>
          </p:nvSpPr>
          <p:spPr>
            <a:xfrm>
              <a:off x="0"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nvGrpSpPr>
          <p:cNvPr id="8197" name="Group 5"/>
          <p:cNvGrpSpPr/>
          <p:nvPr/>
        </p:nvGrpSpPr>
        <p:grpSpPr>
          <a:xfrm>
            <a:off x="1327150" y="1944688"/>
            <a:ext cx="3367088" cy="3665537"/>
            <a:chOff x="0" y="0"/>
            <a:chExt cx="2121" cy="2309"/>
          </a:xfrm>
        </p:grpSpPr>
        <p:sp>
          <p:nvSpPr>
            <p:cNvPr id="8244" name="Line 6"/>
            <p:cNvSpPr/>
            <p:nvPr/>
          </p:nvSpPr>
          <p:spPr>
            <a:xfrm flipH="1">
              <a:off x="0" y="101"/>
              <a:ext cx="2064" cy="2208"/>
            </a:xfrm>
            <a:prstGeom prst="line">
              <a:avLst/>
            </a:prstGeom>
            <a:ln w="50800" cap="flat" cmpd="sng">
              <a:solidFill>
                <a:srgbClr val="003399"/>
              </a:solidFill>
              <a:prstDash val="solid"/>
              <a:headEnd type="none" w="med" len="med"/>
              <a:tailEnd type="none" w="med" len="med"/>
            </a:ln>
          </p:spPr>
        </p:sp>
        <p:sp>
          <p:nvSpPr>
            <p:cNvPr id="8245" name="Text Box 7"/>
            <p:cNvSpPr txBox="1"/>
            <p:nvPr/>
          </p:nvSpPr>
          <p:spPr>
            <a:xfrm>
              <a:off x="1848"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grpSp>
      <p:grpSp>
        <p:nvGrpSpPr>
          <p:cNvPr id="8198" name="Group 8"/>
          <p:cNvGrpSpPr/>
          <p:nvPr/>
        </p:nvGrpSpPr>
        <p:grpSpPr>
          <a:xfrm>
            <a:off x="277813" y="1444625"/>
            <a:ext cx="5513387" cy="4886325"/>
            <a:chOff x="0" y="0"/>
            <a:chExt cx="3473" cy="3078"/>
          </a:xfrm>
        </p:grpSpPr>
        <p:graphicFrame>
          <p:nvGraphicFramePr>
            <p:cNvPr id="8194" name="Object 9"/>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3083" name="" r:id="rId1" imgW="6885940" imgH="6152515" progId="Excel.Chart.8">
                    <p:embed/>
                  </p:oleObj>
                </mc:Choice>
                <mc:Fallback>
                  <p:oleObj name="" r:id="rId1" imgW="6885940" imgH="6152515" progId="Excel.Chart.8">
                    <p:embed/>
                    <p:pic>
                      <p:nvPicPr>
                        <p:cNvPr id="0" name="图片 3082"/>
                        <p:cNvPicPr/>
                        <p:nvPr/>
                      </p:nvPicPr>
                      <p:blipFill>
                        <a:blip r:embed="rId2"/>
                        <a:stretch>
                          <a:fillRect/>
                        </a:stretch>
                      </p:blipFill>
                      <p:spPr>
                        <a:xfrm>
                          <a:off x="0" y="0"/>
                          <a:ext cx="3446" cy="3078"/>
                        </a:xfrm>
                        <a:prstGeom prst="rect">
                          <a:avLst/>
                        </a:prstGeom>
                        <a:noFill/>
                        <a:ln w="38100">
                          <a:noFill/>
                          <a:miter/>
                        </a:ln>
                      </p:spPr>
                    </p:pic>
                  </p:oleObj>
                </mc:Fallback>
              </mc:AlternateContent>
            </a:graphicData>
          </a:graphic>
        </p:graphicFrame>
        <p:sp>
          <p:nvSpPr>
            <p:cNvPr id="8242" name="Text Box 10"/>
            <p:cNvSpPr txBox="1"/>
            <p:nvPr/>
          </p:nvSpPr>
          <p:spPr>
            <a:xfrm>
              <a:off x="490" y="105"/>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8243" name="Text Box 11"/>
            <p:cNvSpPr txBox="1"/>
            <p:nvPr/>
          </p:nvSpPr>
          <p:spPr>
            <a:xfrm>
              <a:off x="3200" y="254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aphicFrame>
        <p:nvGraphicFramePr>
          <p:cNvPr id="8199" name="表格 8198"/>
          <p:cNvGraphicFramePr/>
          <p:nvPr/>
        </p:nvGraphicFramePr>
        <p:xfrm>
          <a:off x="6173788" y="2070100"/>
          <a:ext cx="2293938" cy="3840163"/>
        </p:xfrm>
        <a:graphic>
          <a:graphicData uri="http://schemas.openxmlformats.org/drawingml/2006/table">
            <a:tbl>
              <a:tblPr/>
              <a:tblGrid>
                <a:gridCol w="701675"/>
                <a:gridCol w="869950"/>
                <a:gridCol w="722313"/>
              </a:tblGrid>
              <a:tr h="5080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en-US" altLang="zh-CN" sz="2400" b="1" i="1" dirty="0">
                          <a:latin typeface="Arial" panose="020B0604020202020204" pitchFamily="34" charset="0"/>
                        </a:rPr>
                        <a:t>P</a:t>
                      </a:r>
                      <a:endParaRPr lang="en-US" altLang="zh-CN" sz="2400" b="1" i="1"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en-US" altLang="zh-CN" sz="2400" b="1" i="1" dirty="0">
                          <a:latin typeface="Arial" panose="020B0604020202020204" pitchFamily="34" charset="0"/>
                        </a:rPr>
                        <a:t>Q</a:t>
                      </a:r>
                      <a:r>
                        <a:rPr lang="en-US" altLang="zh-CN" sz="2400" b="1" i="1" baseline="30000" dirty="0">
                          <a:latin typeface="Arial" panose="020B0604020202020204" pitchFamily="34" charset="0"/>
                        </a:rPr>
                        <a:t>D</a:t>
                      </a:r>
                      <a:endParaRPr lang="en-US" altLang="zh-CN" sz="2400" b="1" i="1" baseline="300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en-US" altLang="zh-CN" sz="2400" b="1" i="1" dirty="0">
                          <a:latin typeface="Arial" panose="020B0604020202020204" pitchFamily="34" charset="0"/>
                        </a:rPr>
                        <a:t>Q</a:t>
                      </a:r>
                      <a:r>
                        <a:rPr lang="en-US" altLang="zh-CN" sz="2400" b="1" i="1" baseline="30000" dirty="0">
                          <a:latin typeface="Arial" panose="020B0604020202020204" pitchFamily="34" charset="0"/>
                        </a:rPr>
                        <a:t>S</a:t>
                      </a:r>
                      <a:endParaRPr lang="en-US" altLang="zh-CN" sz="2400" b="1" i="1" baseline="300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24</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21</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18</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46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12</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9</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25</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r>
            </a:tbl>
          </a:graphicData>
        </a:graphic>
      </p:graphicFrame>
      <p:sp>
        <p:nvSpPr>
          <p:cNvPr id="14" name="Text Box 67"/>
          <p:cNvSpPr txBox="1"/>
          <p:nvPr/>
        </p:nvSpPr>
        <p:spPr>
          <a:xfrm>
            <a:off x="1031875" y="758825"/>
            <a:ext cx="7751763" cy="503238"/>
          </a:xfrm>
          <a:prstGeom prst="rect">
            <a:avLst/>
          </a:prstGeom>
          <a:noFill/>
          <a:ln w="9525">
            <a:noFill/>
          </a:ln>
        </p:spPr>
        <p:txBody>
          <a:bodyPr>
            <a:spAutoFit/>
          </a:bodyPr>
          <a:p>
            <a:pPr eaLnBrk="0" hangingPunct="0">
              <a:spcBef>
                <a:spcPct val="50000"/>
              </a:spcBef>
            </a:pPr>
            <a:r>
              <a:rPr lang="zh-CN" altLang="x-none" sz="2700" dirty="0">
                <a:latin typeface="Arial" panose="020B0604020202020204" pitchFamily="34" charset="0"/>
              </a:rPr>
              <a:t>均衡价格下的供给量与需求量</a:t>
            </a:r>
            <a:endParaRPr lang="zh-CN" altLang="x-none" sz="2700" dirty="0">
              <a:latin typeface="Arial" panose="020B0604020202020204" pitchFamily="34" charset="0"/>
            </a:endParaRPr>
          </a:p>
        </p:txBody>
      </p:sp>
      <p:grpSp>
        <p:nvGrpSpPr>
          <p:cNvPr id="8234" name="Group 48"/>
          <p:cNvGrpSpPr/>
          <p:nvPr/>
        </p:nvGrpSpPr>
        <p:grpSpPr>
          <a:xfrm>
            <a:off x="1319213" y="3833813"/>
            <a:ext cx="1676400" cy="1774825"/>
            <a:chOff x="0" y="0"/>
            <a:chExt cx="1056" cy="1118"/>
          </a:xfrm>
        </p:grpSpPr>
        <p:grpSp>
          <p:nvGrpSpPr>
            <p:cNvPr id="8238" name="Group 49"/>
            <p:cNvGrpSpPr/>
            <p:nvPr/>
          </p:nvGrpSpPr>
          <p:grpSpPr>
            <a:xfrm>
              <a:off x="0" y="46"/>
              <a:ext cx="1014" cy="1072"/>
              <a:chOff x="0" y="0"/>
              <a:chExt cx="796" cy="1072"/>
            </a:xfrm>
          </p:grpSpPr>
          <p:sp>
            <p:nvSpPr>
              <p:cNvPr id="8240" name="Line 70"/>
              <p:cNvSpPr/>
              <p:nvPr/>
            </p:nvSpPr>
            <p:spPr>
              <a:xfrm>
                <a:off x="0" y="0"/>
                <a:ext cx="795" cy="0"/>
              </a:xfrm>
              <a:prstGeom prst="line">
                <a:avLst/>
              </a:prstGeom>
              <a:ln w="9525" cap="flat" cmpd="sng">
                <a:solidFill>
                  <a:srgbClr val="4D4D4D"/>
                </a:solidFill>
                <a:prstDash val="dash"/>
                <a:headEnd type="none" w="med" len="med"/>
                <a:tailEnd type="none" w="med" len="med"/>
              </a:ln>
            </p:spPr>
          </p:sp>
          <p:sp>
            <p:nvSpPr>
              <p:cNvPr id="8241" name="Line 71"/>
              <p:cNvSpPr/>
              <p:nvPr/>
            </p:nvSpPr>
            <p:spPr>
              <a:xfrm>
                <a:off x="795" y="1"/>
                <a:ext cx="1" cy="1071"/>
              </a:xfrm>
              <a:prstGeom prst="line">
                <a:avLst/>
              </a:prstGeom>
              <a:ln w="9525" cap="flat" cmpd="sng">
                <a:solidFill>
                  <a:srgbClr val="4D4D4D"/>
                </a:solidFill>
                <a:prstDash val="dash"/>
                <a:headEnd type="none" w="med" len="med"/>
                <a:tailEnd type="none" w="med" len="med"/>
              </a:ln>
            </p:spPr>
          </p:sp>
        </p:grpSp>
        <p:sp>
          <p:nvSpPr>
            <p:cNvPr id="8239" name="Oval 72"/>
            <p:cNvSpPr/>
            <p:nvPr/>
          </p:nvSpPr>
          <p:spPr>
            <a:xfrm>
              <a:off x="968"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8" name="Group 53"/>
          <p:cNvGrpSpPr/>
          <p:nvPr/>
        </p:nvGrpSpPr>
        <p:grpSpPr>
          <a:xfrm>
            <a:off x="2708275" y="4051300"/>
            <a:ext cx="5672138" cy="2168525"/>
            <a:chOff x="0" y="0"/>
            <a:chExt cx="3573" cy="1366"/>
          </a:xfrm>
        </p:grpSpPr>
        <p:sp>
          <p:nvSpPr>
            <p:cNvPr id="8236" name="Rectangle 74"/>
            <p:cNvSpPr/>
            <p:nvPr/>
          </p:nvSpPr>
          <p:spPr>
            <a:xfrm>
              <a:off x="0" y="1124"/>
              <a:ext cx="278" cy="242"/>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8237" name="Rectangle 75"/>
            <p:cNvSpPr/>
            <p:nvPr/>
          </p:nvSpPr>
          <p:spPr>
            <a:xfrm>
              <a:off x="2727" y="0"/>
              <a:ext cx="846" cy="238"/>
            </a:xfrm>
            <a:prstGeom prst="rect">
              <a:avLst/>
            </a:prstGeom>
            <a:noFill/>
            <a:ln w="12700" cap="flat" cmpd="sng">
              <a:solidFill>
                <a:srgbClr val="FF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6"/>
          <p:cNvSpPr txBox="1">
            <a:spLocks noChangeArrowheads="1"/>
          </p:cNvSpPr>
          <p:nvPr/>
        </p:nvSpPr>
        <p:spPr>
          <a:xfrm>
            <a:off x="280220" y="427703"/>
            <a:ext cx="8598308" cy="6223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2800" b="1" kern="1200" cap="none" spc="0" normalizeH="0" baseline="0" noProof="0">
                <a:effectLst>
                  <a:outerShdw blurRad="31750" dist="25400" dir="5400000" algn="tl" rotWithShape="0">
                    <a:srgbClr val="000000">
                      <a:alpha val="25000"/>
                    </a:srgbClr>
                  </a:outerShdw>
                </a:effectLst>
                <a:latin typeface="+mj-lt"/>
                <a:ea typeface="宋体" panose="02010600030101010101" pitchFamily="2" charset="-122"/>
                <a:cs typeface="+mj-cs"/>
              </a:rPr>
              <a:t>过剩</a:t>
            </a:r>
            <a:r>
              <a:rPr kumimoji="0" lang="en-US" altLang="zh-CN" sz="2800" b="1" kern="1200" cap="none" spc="0" normalizeH="0" baseline="0" noProof="0">
                <a:effectLst>
                  <a:outerShdw blurRad="31750" dist="25400" dir="5400000" algn="tl" rotWithShape="0">
                    <a:srgbClr val="000000">
                      <a:alpha val="25000"/>
                    </a:srgbClr>
                  </a:outerShdw>
                </a:effectLst>
                <a:latin typeface="Times New Roman" panose="02020603050405020304" pitchFamily="18" charset="0"/>
                <a:ea typeface="宋体" panose="02010600030101010101" pitchFamily="2" charset="-122"/>
                <a:cs typeface="Times New Roman" panose="02020603050405020304" pitchFamily="18" charset="0"/>
              </a:rPr>
              <a:t>surplus</a:t>
            </a:r>
            <a:r>
              <a:rPr kumimoji="0" lang="zh-CN" altLang="en-US" sz="2800" b="1" kern="1200" cap="none" spc="0" normalizeH="0" baseline="0" noProof="0">
                <a:effectLst>
                  <a:outerShdw blurRad="31750" dist="25400" dir="5400000" algn="tl" rotWithShape="0">
                    <a:srgbClr val="000000">
                      <a:alpha val="25000"/>
                    </a:srgbClr>
                  </a:outerShdw>
                </a:effectLst>
                <a:latin typeface="+mj-lt"/>
                <a:ea typeface="宋体" panose="02010600030101010101" pitchFamily="2" charset="-122"/>
                <a:cs typeface="+mj-cs"/>
              </a:rPr>
              <a:t>（超额供给）：</a:t>
            </a:r>
            <a:r>
              <a:rPr kumimoji="0" lang="zh-CN" altLang="zh-CN" sz="28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供给量大于需求量的状态</a:t>
            </a:r>
            <a:endParaRPr kumimoji="0" lang="en-US" altLang="zh-CN" sz="28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9220" name="Group 2"/>
          <p:cNvGrpSpPr/>
          <p:nvPr/>
        </p:nvGrpSpPr>
        <p:grpSpPr>
          <a:xfrm>
            <a:off x="247650" y="1458913"/>
            <a:ext cx="5513388" cy="4886325"/>
            <a:chOff x="0" y="0"/>
            <a:chExt cx="3473" cy="3078"/>
          </a:xfrm>
        </p:grpSpPr>
        <p:graphicFrame>
          <p:nvGraphicFramePr>
            <p:cNvPr id="9218"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3084" name="" r:id="rId1" imgW="6885940" imgH="6152515" progId="Excel.Chart.8">
                    <p:embed/>
                  </p:oleObj>
                </mc:Choice>
                <mc:Fallback>
                  <p:oleObj name="" r:id="rId1" imgW="6885940" imgH="6152515" progId="Excel.Chart.8">
                    <p:embed/>
                    <p:pic>
                      <p:nvPicPr>
                        <p:cNvPr id="0" name="图片 3083"/>
                        <p:cNvPicPr/>
                        <p:nvPr/>
                      </p:nvPicPr>
                      <p:blipFill>
                        <a:blip r:embed="rId2"/>
                        <a:stretch>
                          <a:fillRect/>
                        </a:stretch>
                      </p:blipFill>
                      <p:spPr>
                        <a:xfrm>
                          <a:off x="0" y="0"/>
                          <a:ext cx="3446" cy="3078"/>
                        </a:xfrm>
                        <a:prstGeom prst="rect">
                          <a:avLst/>
                        </a:prstGeom>
                        <a:noFill/>
                        <a:ln w="38100">
                          <a:noFill/>
                          <a:miter/>
                        </a:ln>
                      </p:spPr>
                    </p:pic>
                  </p:oleObj>
                </mc:Fallback>
              </mc:AlternateContent>
            </a:graphicData>
          </a:graphic>
        </p:graphicFrame>
        <p:sp>
          <p:nvSpPr>
            <p:cNvPr id="9241" name="Text Box 4"/>
            <p:cNvSpPr txBox="1"/>
            <p:nvPr/>
          </p:nvSpPr>
          <p:spPr>
            <a:xfrm>
              <a:off x="490" y="105"/>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9242" name="Text Box 5"/>
            <p:cNvSpPr txBox="1"/>
            <p:nvPr/>
          </p:nvSpPr>
          <p:spPr>
            <a:xfrm>
              <a:off x="3200" y="254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pSp>
        <p:nvGrpSpPr>
          <p:cNvPr id="9221" name="Group 6"/>
          <p:cNvGrpSpPr/>
          <p:nvPr/>
        </p:nvGrpSpPr>
        <p:grpSpPr>
          <a:xfrm>
            <a:off x="1808163" y="1946275"/>
            <a:ext cx="2101850" cy="3660775"/>
            <a:chOff x="0" y="0"/>
            <a:chExt cx="1324" cy="2306"/>
          </a:xfrm>
        </p:grpSpPr>
        <p:sp>
          <p:nvSpPr>
            <p:cNvPr id="9239" name="Line 7"/>
            <p:cNvSpPr/>
            <p:nvPr/>
          </p:nvSpPr>
          <p:spPr>
            <a:xfrm>
              <a:off x="12" y="26"/>
              <a:ext cx="1312" cy="2280"/>
            </a:xfrm>
            <a:prstGeom prst="line">
              <a:avLst/>
            </a:prstGeom>
            <a:ln w="50800" cap="flat" cmpd="sng">
              <a:solidFill>
                <a:srgbClr val="003399"/>
              </a:solidFill>
              <a:prstDash val="solid"/>
              <a:headEnd type="none" w="med" len="med"/>
              <a:tailEnd type="none" w="med" len="med"/>
            </a:ln>
          </p:spPr>
        </p:sp>
        <p:sp>
          <p:nvSpPr>
            <p:cNvPr id="9240" name="Text Box 8"/>
            <p:cNvSpPr txBox="1"/>
            <p:nvPr/>
          </p:nvSpPr>
          <p:spPr>
            <a:xfrm>
              <a:off x="0"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nvGrpSpPr>
          <p:cNvPr id="9222" name="Group 9"/>
          <p:cNvGrpSpPr/>
          <p:nvPr/>
        </p:nvGrpSpPr>
        <p:grpSpPr>
          <a:xfrm>
            <a:off x="1327150" y="1944688"/>
            <a:ext cx="3367088" cy="3665537"/>
            <a:chOff x="0" y="0"/>
            <a:chExt cx="2121" cy="2309"/>
          </a:xfrm>
        </p:grpSpPr>
        <p:sp>
          <p:nvSpPr>
            <p:cNvPr id="9237" name="Line 10"/>
            <p:cNvSpPr/>
            <p:nvPr/>
          </p:nvSpPr>
          <p:spPr>
            <a:xfrm flipH="1">
              <a:off x="0" y="101"/>
              <a:ext cx="2064" cy="2208"/>
            </a:xfrm>
            <a:prstGeom prst="line">
              <a:avLst/>
            </a:prstGeom>
            <a:ln w="50800" cap="flat" cmpd="sng">
              <a:solidFill>
                <a:srgbClr val="003399"/>
              </a:solidFill>
              <a:prstDash val="solid"/>
              <a:headEnd type="none" w="med" len="med"/>
              <a:tailEnd type="none" w="med" len="med"/>
            </a:ln>
          </p:spPr>
        </p:sp>
        <p:sp>
          <p:nvSpPr>
            <p:cNvPr id="9238" name="Text Box 11"/>
            <p:cNvSpPr txBox="1"/>
            <p:nvPr/>
          </p:nvSpPr>
          <p:spPr>
            <a:xfrm>
              <a:off x="1848"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grpSp>
      <p:sp>
        <p:nvSpPr>
          <p:cNvPr id="13" name="Line 12"/>
          <p:cNvSpPr/>
          <p:nvPr/>
        </p:nvSpPr>
        <p:spPr>
          <a:xfrm>
            <a:off x="1319213" y="2767013"/>
            <a:ext cx="2681287" cy="0"/>
          </a:xfrm>
          <a:prstGeom prst="line">
            <a:avLst/>
          </a:prstGeom>
          <a:ln w="12700" cap="flat" cmpd="sng">
            <a:solidFill>
              <a:srgbClr val="FF0000"/>
            </a:solidFill>
            <a:prstDash val="dash"/>
            <a:headEnd type="none" w="med" len="med"/>
            <a:tailEnd type="none" w="med" len="med"/>
          </a:ln>
        </p:spPr>
      </p:sp>
      <p:grpSp>
        <p:nvGrpSpPr>
          <p:cNvPr id="6" name="Group 13"/>
          <p:cNvGrpSpPr/>
          <p:nvPr/>
        </p:nvGrpSpPr>
        <p:grpSpPr>
          <a:xfrm>
            <a:off x="2212975" y="2695575"/>
            <a:ext cx="139700" cy="2908300"/>
            <a:chOff x="0" y="0"/>
            <a:chExt cx="88" cy="1832"/>
          </a:xfrm>
        </p:grpSpPr>
        <p:sp>
          <p:nvSpPr>
            <p:cNvPr id="9235" name="Line 14"/>
            <p:cNvSpPr/>
            <p:nvPr/>
          </p:nvSpPr>
          <p:spPr>
            <a:xfrm>
              <a:off x="44" y="46"/>
              <a:ext cx="0" cy="1786"/>
            </a:xfrm>
            <a:prstGeom prst="line">
              <a:avLst/>
            </a:prstGeom>
            <a:ln w="12700" cap="flat" cmpd="sng">
              <a:solidFill>
                <a:srgbClr val="FF0000"/>
              </a:solidFill>
              <a:prstDash val="dash"/>
              <a:headEnd type="none" w="med" len="med"/>
              <a:tailEnd type="none" w="med" len="med"/>
            </a:ln>
          </p:spPr>
        </p:sp>
        <p:sp>
          <p:nvSpPr>
            <p:cNvPr id="9236" name="Oval 15"/>
            <p:cNvSpPr/>
            <p:nvPr/>
          </p:nvSpPr>
          <p:spPr>
            <a:xfrm>
              <a:off x="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17" name="AutoShape 18"/>
          <p:cNvSpPr/>
          <p:nvPr/>
        </p:nvSpPr>
        <p:spPr>
          <a:xfrm rot="5400000">
            <a:off x="3028950" y="1704975"/>
            <a:ext cx="220663" cy="1714500"/>
          </a:xfrm>
          <a:prstGeom prst="leftBrace">
            <a:avLst>
              <a:gd name="adj1" fmla="val 64748"/>
              <a:gd name="adj2" fmla="val 50000"/>
            </a:avLst>
          </a:prstGeom>
          <a:noFill/>
          <a:ln w="19050" cap="flat" cmpd="sng">
            <a:solidFill>
              <a:srgbClr val="99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18" name="Text Box 19"/>
          <p:cNvSpPr txBox="1"/>
          <p:nvPr/>
        </p:nvSpPr>
        <p:spPr>
          <a:xfrm>
            <a:off x="2428875" y="1924050"/>
            <a:ext cx="1501775" cy="488950"/>
          </a:xfrm>
          <a:prstGeom prst="rect">
            <a:avLst/>
          </a:prstGeom>
          <a:solidFill>
            <a:srgbClr val="CCFFCC"/>
          </a:solidFill>
          <a:ln w="9525">
            <a:noFill/>
          </a:ln>
        </p:spPr>
        <p:txBody>
          <a:bodyPr>
            <a:spAutoFit/>
          </a:bodyPr>
          <a:p>
            <a:pPr algn="ctr" eaLnBrk="0" hangingPunct="0">
              <a:spcBef>
                <a:spcPct val="50000"/>
              </a:spcBef>
            </a:pPr>
            <a:r>
              <a:rPr lang="zh-CN" altLang="x-none" sz="2600" b="1" dirty="0">
                <a:latin typeface="Arial" panose="020B0604020202020204" pitchFamily="34" charset="0"/>
              </a:rPr>
              <a:t>过剩</a:t>
            </a:r>
            <a:endParaRPr lang="zh-CN" altLang="x-none" sz="2600" b="1" dirty="0">
              <a:latin typeface="Arial" panose="020B0604020202020204" pitchFamily="34" charset="0"/>
            </a:endParaRPr>
          </a:p>
        </p:txBody>
      </p:sp>
      <p:sp>
        <p:nvSpPr>
          <p:cNvPr id="19" name="Text Box 20"/>
          <p:cNvSpPr txBox="1"/>
          <p:nvPr/>
        </p:nvSpPr>
        <p:spPr>
          <a:xfrm>
            <a:off x="4864100" y="1316038"/>
            <a:ext cx="2257425" cy="493712"/>
          </a:xfrm>
          <a:prstGeom prst="rect">
            <a:avLst/>
          </a:prstGeom>
          <a:noFill/>
          <a:ln w="9525">
            <a:noFill/>
          </a:ln>
        </p:spPr>
        <p:txBody>
          <a:bodyPr>
            <a:spAutoFit/>
          </a:bodyPr>
          <a:p>
            <a:pPr eaLnBrk="0" hangingPunct="0">
              <a:spcBef>
                <a:spcPct val="50000"/>
              </a:spcBef>
            </a:pPr>
            <a:r>
              <a:rPr lang="zh-CN" altLang="en-US" sz="2600" b="1" dirty="0">
                <a:latin typeface="Arial" panose="020B0604020202020204" pitchFamily="34" charset="0"/>
              </a:rPr>
              <a:t>若</a:t>
            </a:r>
            <a:r>
              <a:rPr lang="zh-CN" altLang="zh-CN" sz="2600" b="1" i="1" dirty="0">
                <a:latin typeface="Arial" panose="020B0604020202020204" pitchFamily="34" charset="0"/>
              </a:rPr>
              <a:t>P</a:t>
            </a:r>
            <a:r>
              <a:rPr lang="zh-CN" altLang="zh-CN" sz="2600" dirty="0">
                <a:latin typeface="Arial" panose="020B0604020202020204" pitchFamily="34" charset="0"/>
              </a:rPr>
              <a:t>  =  $5</a:t>
            </a:r>
            <a:r>
              <a:rPr lang="zh-CN" altLang="en-US" sz="2600" dirty="0">
                <a:latin typeface="Arial" panose="020B0604020202020204" pitchFamily="34" charset="0"/>
              </a:rPr>
              <a:t>，</a:t>
            </a:r>
            <a:endParaRPr lang="zh-CN" altLang="x-none" sz="2600" dirty="0">
              <a:latin typeface="Arial" panose="020B0604020202020204" pitchFamily="34" charset="0"/>
            </a:endParaRPr>
          </a:p>
        </p:txBody>
      </p:sp>
      <p:sp>
        <p:nvSpPr>
          <p:cNvPr id="20" name="Text Box 21"/>
          <p:cNvSpPr txBox="1"/>
          <p:nvPr/>
        </p:nvSpPr>
        <p:spPr>
          <a:xfrm>
            <a:off x="4908550" y="1809750"/>
            <a:ext cx="2862263" cy="492125"/>
          </a:xfrm>
          <a:prstGeom prst="rect">
            <a:avLst/>
          </a:prstGeom>
          <a:noFill/>
          <a:ln w="9525">
            <a:noFill/>
          </a:ln>
        </p:spPr>
        <p:txBody>
          <a:bodyPr>
            <a:spAutoFit/>
          </a:bodyPr>
          <a:p>
            <a:pPr eaLnBrk="0" hangingPunct="0">
              <a:spcBef>
                <a:spcPct val="50000"/>
              </a:spcBef>
            </a:pPr>
            <a:r>
              <a:rPr lang="zh-CN" altLang="en-US" sz="2600" b="1" dirty="0">
                <a:latin typeface="Arial" panose="020B0604020202020204" pitchFamily="34" charset="0"/>
              </a:rPr>
              <a:t>则</a:t>
            </a:r>
            <a:r>
              <a:rPr lang="zh-CN" altLang="zh-CN" sz="2600" b="1" i="1" dirty="0">
                <a:latin typeface="Arial" panose="020B0604020202020204" pitchFamily="34" charset="0"/>
              </a:rPr>
              <a:t>Q</a:t>
            </a:r>
            <a:r>
              <a:rPr lang="zh-CN" altLang="zh-CN" sz="2600" b="1" i="1" baseline="30000" dirty="0">
                <a:latin typeface="Arial" panose="020B0604020202020204" pitchFamily="34" charset="0"/>
              </a:rPr>
              <a:t>D</a:t>
            </a:r>
            <a:r>
              <a:rPr lang="zh-CN" altLang="zh-CN" sz="2600" dirty="0">
                <a:latin typeface="Arial" panose="020B0604020202020204" pitchFamily="34" charset="0"/>
              </a:rPr>
              <a:t>= 9 </a:t>
            </a:r>
            <a:endParaRPr lang="zh-CN" altLang="zh-CN" sz="2600" dirty="0">
              <a:latin typeface="Arial" panose="020B0604020202020204" pitchFamily="34" charset="0"/>
            </a:endParaRPr>
          </a:p>
        </p:txBody>
      </p:sp>
      <p:sp>
        <p:nvSpPr>
          <p:cNvPr id="21" name="Text Box 22"/>
          <p:cNvSpPr txBox="1"/>
          <p:nvPr/>
        </p:nvSpPr>
        <p:spPr>
          <a:xfrm>
            <a:off x="6769100" y="1814513"/>
            <a:ext cx="2603500" cy="492125"/>
          </a:xfrm>
          <a:prstGeom prst="rect">
            <a:avLst/>
          </a:prstGeom>
          <a:noFill/>
          <a:ln w="9525">
            <a:noFill/>
          </a:ln>
        </p:spPr>
        <p:txBody>
          <a:bodyPr>
            <a:spAutoFit/>
          </a:bodyPr>
          <a:p>
            <a:pPr eaLnBrk="0" hangingPunct="0">
              <a:spcBef>
                <a:spcPct val="50000"/>
              </a:spcBef>
            </a:pPr>
            <a:r>
              <a:rPr lang="zh-CN" altLang="en-US" sz="2600" dirty="0">
                <a:latin typeface="Arial" panose="020B0604020202020204" pitchFamily="34" charset="0"/>
              </a:rPr>
              <a:t>  </a:t>
            </a:r>
            <a:r>
              <a:rPr lang="en-US" altLang="zh-CN" sz="2600" b="1" i="1" dirty="0">
                <a:latin typeface="Arial" panose="020B0604020202020204" pitchFamily="34" charset="0"/>
              </a:rPr>
              <a:t>Q</a:t>
            </a:r>
            <a:r>
              <a:rPr lang="en-US" altLang="zh-CN" sz="2600" b="1" i="1" baseline="30000" dirty="0">
                <a:latin typeface="Arial" panose="020B0604020202020204" pitchFamily="34" charset="0"/>
              </a:rPr>
              <a:t>S</a:t>
            </a:r>
            <a:r>
              <a:rPr lang="en-US" altLang="zh-CN" sz="2600" dirty="0">
                <a:latin typeface="Arial" panose="020B0604020202020204" pitchFamily="34" charset="0"/>
              </a:rPr>
              <a:t> = 25 </a:t>
            </a:r>
            <a:endParaRPr lang="en-US" altLang="zh-CN" sz="2600" dirty="0">
              <a:latin typeface="Arial" panose="020B0604020202020204" pitchFamily="34" charset="0"/>
            </a:endParaRPr>
          </a:p>
        </p:txBody>
      </p:sp>
      <p:sp>
        <p:nvSpPr>
          <p:cNvPr id="22" name="Text Box 23"/>
          <p:cNvSpPr txBox="1"/>
          <p:nvPr/>
        </p:nvSpPr>
        <p:spPr>
          <a:xfrm>
            <a:off x="4795838" y="2378075"/>
            <a:ext cx="3559175" cy="488950"/>
          </a:xfrm>
          <a:prstGeom prst="rect">
            <a:avLst/>
          </a:prstGeom>
          <a:noFill/>
          <a:ln w="9525">
            <a:noFill/>
          </a:ln>
        </p:spPr>
        <p:txBody>
          <a:bodyPr>
            <a:spAutoFit/>
          </a:bodyPr>
          <a:p>
            <a:pPr eaLnBrk="0" hangingPunct="0">
              <a:spcBef>
                <a:spcPct val="50000"/>
              </a:spcBef>
            </a:pPr>
            <a:r>
              <a:rPr lang="zh-CN" altLang="zh-CN" sz="2600" dirty="0">
                <a:latin typeface="Arial" panose="020B0604020202020204" pitchFamily="34" charset="0"/>
              </a:rPr>
              <a:t>  </a:t>
            </a:r>
            <a:r>
              <a:rPr lang="zh-CN" altLang="x-none" sz="2600" dirty="0">
                <a:latin typeface="Arial" panose="020B0604020202020204" pitchFamily="34" charset="0"/>
              </a:rPr>
              <a:t>会有</a:t>
            </a:r>
            <a:r>
              <a:rPr lang="zh-CN" altLang="zh-CN" sz="2600" dirty="0">
                <a:latin typeface="Arial" panose="020B0604020202020204" pitchFamily="34" charset="0"/>
              </a:rPr>
              <a:t>16</a:t>
            </a:r>
            <a:r>
              <a:rPr lang="zh-CN" altLang="x-none" sz="2600" dirty="0">
                <a:latin typeface="Arial" panose="020B0604020202020204" pitchFamily="34" charset="0"/>
              </a:rPr>
              <a:t>单位的过剩</a:t>
            </a:r>
            <a:endParaRPr lang="zh-CN" altLang="x-none" sz="2600" dirty="0">
              <a:latin typeface="Arial" panose="020B0604020202020204" pitchFamily="34" charset="0"/>
            </a:endParaRPr>
          </a:p>
        </p:txBody>
      </p:sp>
      <p:grpSp>
        <p:nvGrpSpPr>
          <p:cNvPr id="7" name="Group 24"/>
          <p:cNvGrpSpPr/>
          <p:nvPr/>
        </p:nvGrpSpPr>
        <p:grpSpPr>
          <a:xfrm>
            <a:off x="3927475" y="2695575"/>
            <a:ext cx="139700" cy="2911475"/>
            <a:chOff x="0" y="0"/>
            <a:chExt cx="88" cy="1834"/>
          </a:xfrm>
        </p:grpSpPr>
        <p:sp>
          <p:nvSpPr>
            <p:cNvPr id="9233" name="Line 25"/>
            <p:cNvSpPr/>
            <p:nvPr/>
          </p:nvSpPr>
          <p:spPr>
            <a:xfrm>
              <a:off x="45" y="46"/>
              <a:ext cx="0" cy="1788"/>
            </a:xfrm>
            <a:prstGeom prst="line">
              <a:avLst/>
            </a:prstGeom>
            <a:ln w="12700" cap="flat" cmpd="sng">
              <a:solidFill>
                <a:srgbClr val="FF0000"/>
              </a:solidFill>
              <a:prstDash val="dash"/>
              <a:headEnd type="none" w="med" len="med"/>
              <a:tailEnd type="none" w="med" len="med"/>
            </a:ln>
          </p:spPr>
        </p:sp>
        <p:sp>
          <p:nvSpPr>
            <p:cNvPr id="9234" name="Oval 26"/>
            <p:cNvSpPr/>
            <p:nvPr/>
          </p:nvSpPr>
          <p:spPr>
            <a:xfrm>
              <a:off x="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6" name="Text Box 20"/>
          <p:cNvSpPr txBox="1"/>
          <p:nvPr/>
        </p:nvSpPr>
        <p:spPr>
          <a:xfrm>
            <a:off x="4586288" y="2846388"/>
            <a:ext cx="4365625" cy="3525837"/>
          </a:xfrm>
          <a:prstGeom prst="rect">
            <a:avLst/>
          </a:prstGeom>
          <a:noFill/>
          <a:ln w="9525">
            <a:noFill/>
          </a:ln>
        </p:spPr>
        <p:txBody>
          <a:bodyPr>
            <a:spAutoFit/>
          </a:bodyPr>
          <a:p>
            <a:pPr eaLnBrk="0" hangingPunct="0">
              <a:lnSpc>
                <a:spcPct val="120000"/>
              </a:lnSpc>
              <a:spcBef>
                <a:spcPts val="600"/>
              </a:spcBef>
            </a:pPr>
            <a:r>
              <a:rPr lang="en-US" altLang="zh-CN" sz="2600" dirty="0">
                <a:latin typeface="Arial" panose="020B0604020202020204" pitchFamily="34" charset="0"/>
              </a:rPr>
              <a:t>    </a:t>
            </a:r>
            <a:r>
              <a:rPr lang="zh-CN" altLang="x-none" sz="2600" dirty="0">
                <a:latin typeface="Arial" panose="020B0604020202020204" pitchFamily="34" charset="0"/>
              </a:rPr>
              <a:t>面</a:t>
            </a:r>
            <a:r>
              <a:rPr lang="zh-CN" altLang="en-US" sz="2600" dirty="0">
                <a:latin typeface="Arial" panose="020B0604020202020204" pitchFamily="34" charset="0"/>
              </a:rPr>
              <a:t>对</a:t>
            </a:r>
            <a:r>
              <a:rPr lang="zh-CN" altLang="x-none" sz="2600" dirty="0">
                <a:latin typeface="Arial" panose="020B0604020202020204" pitchFamily="34" charset="0"/>
              </a:rPr>
              <a:t>过剩，卖者会通过降低价格来增加销量</a:t>
            </a:r>
            <a:r>
              <a:rPr lang="zh-CN" altLang="en-US" sz="2600" dirty="0">
                <a:latin typeface="Arial" panose="020B0604020202020204" pitchFamily="34" charset="0"/>
              </a:rPr>
              <a:t>，</a:t>
            </a:r>
            <a:r>
              <a:rPr lang="zh-CN" altLang="zh-CN" sz="2600" dirty="0">
                <a:latin typeface="Arial" panose="020B0604020202020204" pitchFamily="34" charset="0"/>
              </a:rPr>
              <a:t>这会使 </a:t>
            </a:r>
            <a:r>
              <a:rPr lang="zh-CN" altLang="zh-CN" sz="2600" b="1" i="1" dirty="0">
                <a:latin typeface="Arial" panose="020B0604020202020204" pitchFamily="34" charset="0"/>
              </a:rPr>
              <a:t>Q</a:t>
            </a:r>
            <a:r>
              <a:rPr lang="zh-CN" altLang="zh-CN" sz="2600" b="1" i="1" baseline="30000" dirty="0">
                <a:latin typeface="Arial" panose="020B0604020202020204" pitchFamily="34" charset="0"/>
              </a:rPr>
              <a:t>D</a:t>
            </a:r>
            <a:r>
              <a:rPr lang="zh-CN" altLang="zh-CN" sz="2600" dirty="0">
                <a:latin typeface="Arial" panose="020B0604020202020204" pitchFamily="34" charset="0"/>
              </a:rPr>
              <a:t> 增加</a:t>
            </a:r>
            <a:r>
              <a:rPr lang="zh-CN" altLang="en-US" sz="2600" dirty="0">
                <a:latin typeface="Arial" panose="020B0604020202020204" pitchFamily="34" charset="0"/>
              </a:rPr>
              <a:t>，</a:t>
            </a:r>
            <a:r>
              <a:rPr lang="zh-CN" altLang="zh-CN" sz="2600" b="1" i="1" dirty="0">
                <a:latin typeface="Arial" panose="020B0604020202020204" pitchFamily="34" charset="0"/>
              </a:rPr>
              <a:t>Q</a:t>
            </a:r>
            <a:r>
              <a:rPr lang="zh-CN" altLang="zh-CN" sz="2600" b="1" i="1" baseline="30000" dirty="0">
                <a:latin typeface="Arial" panose="020B0604020202020204" pitchFamily="34" charset="0"/>
              </a:rPr>
              <a:t>S</a:t>
            </a:r>
            <a:r>
              <a:rPr lang="zh-CN" altLang="zh-CN" sz="2600" dirty="0">
                <a:latin typeface="Arial" panose="020B0604020202020204" pitchFamily="34" charset="0"/>
              </a:rPr>
              <a:t> 减少</a:t>
            </a:r>
            <a:r>
              <a:rPr lang="zh-CN" altLang="en-US" sz="2600" dirty="0">
                <a:latin typeface="Arial" panose="020B0604020202020204" pitchFamily="34" charset="0"/>
              </a:rPr>
              <a:t>，</a:t>
            </a:r>
            <a:r>
              <a:rPr lang="zh-CN" altLang="zh-CN" sz="2600" dirty="0">
                <a:latin typeface="Arial" panose="020B0604020202020204" pitchFamily="34" charset="0"/>
              </a:rPr>
              <a:t>…</a:t>
            </a:r>
            <a:r>
              <a:rPr lang="zh-CN" altLang="en-US" sz="2600" dirty="0">
                <a:latin typeface="Arial" panose="020B0604020202020204" pitchFamily="34" charset="0"/>
              </a:rPr>
              <a:t>，从而</a:t>
            </a:r>
            <a:r>
              <a:rPr lang="zh-CN" altLang="zh-CN" sz="2600" dirty="0">
                <a:latin typeface="Arial" panose="020B0604020202020204" pitchFamily="34" charset="0"/>
              </a:rPr>
              <a:t>减少过剩</a:t>
            </a:r>
            <a:r>
              <a:rPr lang="zh-CN" altLang="en-US" sz="2600" dirty="0">
                <a:latin typeface="Arial" panose="020B0604020202020204" pitchFamily="34" charset="0"/>
              </a:rPr>
              <a:t>。</a:t>
            </a:r>
            <a:r>
              <a:rPr lang="zh-CN" altLang="zh-CN" sz="2400" dirty="0">
                <a:latin typeface="Arial" panose="020B0604020202020204" pitchFamily="34" charset="0"/>
              </a:rPr>
              <a:t>价格会继续下降</a:t>
            </a:r>
            <a:r>
              <a:rPr lang="zh-CN" altLang="en-US" sz="2400" dirty="0">
                <a:latin typeface="Arial" panose="020B0604020202020204" pitchFamily="34" charset="0"/>
              </a:rPr>
              <a:t>，</a:t>
            </a:r>
            <a:r>
              <a:rPr lang="zh-CN" altLang="zh-CN" sz="2400" dirty="0">
                <a:latin typeface="Arial" panose="020B0604020202020204" pitchFamily="34" charset="0"/>
              </a:rPr>
              <a:t>直到达到均衡价格</a:t>
            </a:r>
            <a:r>
              <a:rPr lang="zh-CN" altLang="en-US" sz="2400" dirty="0">
                <a:latin typeface="Arial" panose="020B0604020202020204" pitchFamily="34" charset="0"/>
              </a:rPr>
              <a:t>。</a:t>
            </a:r>
            <a:endParaRPr lang="zh-CN" altLang="zh-CN" sz="2400" dirty="0">
              <a:latin typeface="Arial" panose="020B0604020202020204" pitchFamily="34" charset="0"/>
            </a:endParaRPr>
          </a:p>
          <a:p>
            <a:pPr eaLnBrk="0" hangingPunct="0">
              <a:lnSpc>
                <a:spcPct val="120000"/>
              </a:lnSpc>
              <a:spcBef>
                <a:spcPts val="600"/>
              </a:spcBef>
            </a:pPr>
            <a:endParaRPr lang="zh-CN" altLang="zh-CN" sz="2600" dirty="0">
              <a:latin typeface="Arial" panose="020B0604020202020204" pitchFamily="34" charset="0"/>
            </a:endParaRPr>
          </a:p>
          <a:p>
            <a:pPr eaLnBrk="0" hangingPunct="0">
              <a:lnSpc>
                <a:spcPct val="120000"/>
              </a:lnSpc>
              <a:spcBef>
                <a:spcPts val="600"/>
              </a:spcBef>
            </a:pPr>
            <a:endParaRPr lang="zh-CN" altLang="x-none" sz="2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1" grpId="0"/>
      <p:bldP spid="22" grpId="0"/>
      <p:bldP spid="2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12"/>
          <p:cNvSpPr txBox="1">
            <a:spLocks noChangeArrowheads="1"/>
          </p:cNvSpPr>
          <p:nvPr/>
        </p:nvSpPr>
        <p:spPr>
          <a:xfrm>
            <a:off x="228600" y="345665"/>
            <a:ext cx="8915400" cy="622300"/>
          </a:xfrm>
          <a:prstGeom prst="rect">
            <a:avLst/>
          </a:prstGeom>
        </p:spPr>
        <p:txBody>
          <a:bodyPr anchor="ctr">
            <a:normAutofit/>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altLang="en-US" sz="28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rPr>
              <a:t>短缺</a:t>
            </a:r>
            <a:r>
              <a:rPr kumimoji="0" lang="en-US" altLang="zh-CN" sz="28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shortage</a:t>
            </a:r>
            <a:r>
              <a:rPr kumimoji="0" lang="zh-CN" altLang="en-US" sz="28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rPr>
              <a:t>（超额需求）：</a:t>
            </a:r>
            <a:r>
              <a:rPr kumimoji="0" lang="zh-CN" alt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需求量大于供给量的状态</a:t>
            </a:r>
            <a:endParaRPr kumimoji="0" lang="en-US" altLang="zh-CN" sz="2800" b="1" kern="1200" cap="none" spc="0" normalizeH="0" baseline="0" noProof="0" dirty="0">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10244" name="Group 2"/>
          <p:cNvGrpSpPr/>
          <p:nvPr/>
        </p:nvGrpSpPr>
        <p:grpSpPr>
          <a:xfrm>
            <a:off x="277813" y="1444625"/>
            <a:ext cx="5513387" cy="4886325"/>
            <a:chOff x="0" y="0"/>
            <a:chExt cx="3473" cy="3078"/>
          </a:xfrm>
        </p:grpSpPr>
        <p:graphicFrame>
          <p:nvGraphicFramePr>
            <p:cNvPr id="10242"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3085" name="" r:id="rId1" imgW="6885940" imgH="6152515" progId="Excel.Chart.8">
                    <p:embed/>
                  </p:oleObj>
                </mc:Choice>
                <mc:Fallback>
                  <p:oleObj name="" r:id="rId1" imgW="6885940" imgH="6152515" progId="Excel.Chart.8">
                    <p:embed/>
                    <p:pic>
                      <p:nvPicPr>
                        <p:cNvPr id="0" name="图片 3084"/>
                        <p:cNvPicPr/>
                        <p:nvPr/>
                      </p:nvPicPr>
                      <p:blipFill>
                        <a:blip r:embed="rId2"/>
                        <a:stretch>
                          <a:fillRect/>
                        </a:stretch>
                      </p:blipFill>
                      <p:spPr>
                        <a:xfrm>
                          <a:off x="0" y="0"/>
                          <a:ext cx="3446" cy="3078"/>
                        </a:xfrm>
                        <a:prstGeom prst="rect">
                          <a:avLst/>
                        </a:prstGeom>
                        <a:noFill/>
                        <a:ln w="38100">
                          <a:noFill/>
                          <a:miter/>
                        </a:ln>
                      </p:spPr>
                    </p:pic>
                  </p:oleObj>
                </mc:Fallback>
              </mc:AlternateContent>
            </a:graphicData>
          </a:graphic>
        </p:graphicFrame>
        <p:sp>
          <p:nvSpPr>
            <p:cNvPr id="10264" name="Text Box 4"/>
            <p:cNvSpPr txBox="1"/>
            <p:nvPr/>
          </p:nvSpPr>
          <p:spPr>
            <a:xfrm>
              <a:off x="490" y="105"/>
              <a:ext cx="262" cy="308"/>
            </a:xfrm>
            <a:prstGeom prst="rect">
              <a:avLst/>
            </a:prstGeom>
            <a:solidFill>
              <a:schemeClr val="bg1"/>
            </a:solidFill>
            <a:ln w="9525">
              <a:noFill/>
            </a:ln>
          </p:spPr>
          <p:txBody>
            <a:bodyPr>
              <a:spAutoFit/>
            </a:bodyPr>
            <a:p>
              <a:pPr algn="r" eaLnBrk="0" hangingPunct="0">
                <a:spcBef>
                  <a:spcPct val="50000"/>
                </a:spcBef>
              </a:pPr>
              <a:r>
                <a:rPr lang="en-US" altLang="zh-CN" sz="2600" b="1" i="1" dirty="0">
                  <a:latin typeface="Arial" panose="020B0604020202020204" pitchFamily="34" charset="0"/>
                </a:rPr>
                <a:t>P</a:t>
              </a:r>
              <a:endParaRPr lang="en-US" altLang="zh-CN" sz="2600" b="1" i="1" dirty="0">
                <a:latin typeface="Arial" panose="020B0604020202020204" pitchFamily="34" charset="0"/>
              </a:endParaRPr>
            </a:p>
          </p:txBody>
        </p:sp>
        <p:sp>
          <p:nvSpPr>
            <p:cNvPr id="10265" name="Text Box 5"/>
            <p:cNvSpPr txBox="1"/>
            <p:nvPr/>
          </p:nvSpPr>
          <p:spPr>
            <a:xfrm>
              <a:off x="3200" y="2541"/>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grpSp>
      <p:grpSp>
        <p:nvGrpSpPr>
          <p:cNvPr id="10245" name="Group 6"/>
          <p:cNvGrpSpPr/>
          <p:nvPr/>
        </p:nvGrpSpPr>
        <p:grpSpPr>
          <a:xfrm>
            <a:off x="1808163" y="1946275"/>
            <a:ext cx="2101850" cy="3660775"/>
            <a:chOff x="0" y="0"/>
            <a:chExt cx="1324" cy="2306"/>
          </a:xfrm>
        </p:grpSpPr>
        <p:sp>
          <p:nvSpPr>
            <p:cNvPr id="10262" name="Line 7"/>
            <p:cNvSpPr/>
            <p:nvPr/>
          </p:nvSpPr>
          <p:spPr>
            <a:xfrm>
              <a:off x="12" y="26"/>
              <a:ext cx="1312" cy="2280"/>
            </a:xfrm>
            <a:prstGeom prst="line">
              <a:avLst/>
            </a:prstGeom>
            <a:ln w="50800" cap="flat" cmpd="sng">
              <a:solidFill>
                <a:srgbClr val="003399"/>
              </a:solidFill>
              <a:prstDash val="solid"/>
              <a:headEnd type="none" w="med" len="med"/>
              <a:tailEnd type="none" w="med" len="med"/>
            </a:ln>
          </p:spPr>
        </p:sp>
        <p:sp>
          <p:nvSpPr>
            <p:cNvPr id="10263" name="Text Box 8"/>
            <p:cNvSpPr txBox="1"/>
            <p:nvPr/>
          </p:nvSpPr>
          <p:spPr>
            <a:xfrm>
              <a:off x="0"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D</a:t>
              </a:r>
              <a:endParaRPr lang="en-US" altLang="zh-CN" sz="2600" b="1" i="1" dirty="0">
                <a:latin typeface="Arial" panose="020B0604020202020204" pitchFamily="34" charset="0"/>
              </a:endParaRPr>
            </a:p>
          </p:txBody>
        </p:sp>
      </p:grpSp>
      <p:grpSp>
        <p:nvGrpSpPr>
          <p:cNvPr id="10246" name="Group 9"/>
          <p:cNvGrpSpPr/>
          <p:nvPr/>
        </p:nvGrpSpPr>
        <p:grpSpPr>
          <a:xfrm>
            <a:off x="1327150" y="1944688"/>
            <a:ext cx="3367088" cy="3665537"/>
            <a:chOff x="0" y="0"/>
            <a:chExt cx="2121" cy="2309"/>
          </a:xfrm>
        </p:grpSpPr>
        <p:sp>
          <p:nvSpPr>
            <p:cNvPr id="10260" name="Line 10"/>
            <p:cNvSpPr/>
            <p:nvPr/>
          </p:nvSpPr>
          <p:spPr>
            <a:xfrm flipH="1">
              <a:off x="0" y="101"/>
              <a:ext cx="2064" cy="2208"/>
            </a:xfrm>
            <a:prstGeom prst="line">
              <a:avLst/>
            </a:prstGeom>
            <a:ln w="50800" cap="flat" cmpd="sng">
              <a:solidFill>
                <a:srgbClr val="003399"/>
              </a:solidFill>
              <a:prstDash val="solid"/>
              <a:headEnd type="none" w="med" len="med"/>
              <a:tailEnd type="none" w="med" len="med"/>
            </a:ln>
          </p:spPr>
        </p:sp>
        <p:sp>
          <p:nvSpPr>
            <p:cNvPr id="10261" name="Text Box 11"/>
            <p:cNvSpPr txBox="1"/>
            <p:nvPr/>
          </p:nvSpPr>
          <p:spPr>
            <a:xfrm>
              <a:off x="1848" y="0"/>
              <a:ext cx="273" cy="250"/>
            </a:xfrm>
            <a:prstGeom prst="rect">
              <a:avLst/>
            </a:prstGeom>
            <a:solidFill>
              <a:schemeClr val="bg1"/>
            </a:solidFill>
            <a:ln w="9525">
              <a:noFill/>
            </a:ln>
          </p:spPr>
          <p:txBody>
            <a:bodyPr lIns="0" tIns="0" rIns="0" bIns="0">
              <a:spAutoFit/>
            </a:bodyPr>
            <a:p>
              <a:pPr algn="ctr" eaLnBrk="0" hangingPunct="0">
                <a:spcBef>
                  <a:spcPct val="50000"/>
                </a:spcBef>
              </a:pPr>
              <a:r>
                <a:rPr lang="en-US" altLang="zh-CN" sz="2600" b="1" i="1" dirty="0">
                  <a:latin typeface="Arial" panose="020B0604020202020204" pitchFamily="34" charset="0"/>
                </a:rPr>
                <a:t>S</a:t>
              </a:r>
              <a:endParaRPr lang="en-US" altLang="zh-CN" sz="2600" b="1" i="1" dirty="0">
                <a:latin typeface="Arial" panose="020B0604020202020204" pitchFamily="34" charset="0"/>
              </a:endParaRPr>
            </a:p>
          </p:txBody>
        </p:sp>
      </p:grpSp>
      <p:sp>
        <p:nvSpPr>
          <p:cNvPr id="13" name="Text Box 14"/>
          <p:cNvSpPr txBox="1"/>
          <p:nvPr/>
        </p:nvSpPr>
        <p:spPr>
          <a:xfrm>
            <a:off x="5037138" y="1109663"/>
            <a:ext cx="2257425" cy="492125"/>
          </a:xfrm>
          <a:prstGeom prst="rect">
            <a:avLst/>
          </a:prstGeom>
          <a:noFill/>
          <a:ln w="9525">
            <a:noFill/>
          </a:ln>
        </p:spPr>
        <p:txBody>
          <a:bodyPr>
            <a:spAutoFit/>
          </a:bodyPr>
          <a:p>
            <a:pPr eaLnBrk="0" hangingPunct="0">
              <a:spcBef>
                <a:spcPct val="50000"/>
              </a:spcBef>
            </a:pPr>
            <a:r>
              <a:rPr lang="zh-CN" altLang="en-US" sz="2600" b="1" dirty="0">
                <a:latin typeface="Arial" panose="020B0604020202020204" pitchFamily="34" charset="0"/>
              </a:rPr>
              <a:t>若</a:t>
            </a:r>
            <a:r>
              <a:rPr lang="zh-CN" altLang="zh-CN" sz="2600" b="1" i="1" dirty="0">
                <a:latin typeface="Arial" panose="020B0604020202020204" pitchFamily="34" charset="0"/>
              </a:rPr>
              <a:t>P</a:t>
            </a:r>
            <a:r>
              <a:rPr lang="zh-CN" altLang="zh-CN" sz="2600" dirty="0">
                <a:latin typeface="Arial" panose="020B0604020202020204" pitchFamily="34" charset="0"/>
              </a:rPr>
              <a:t>  =  $1 </a:t>
            </a:r>
            <a:endParaRPr lang="zh-CN" altLang="zh-CN" sz="2600" dirty="0">
              <a:latin typeface="Arial" panose="020B0604020202020204" pitchFamily="34" charset="0"/>
            </a:endParaRPr>
          </a:p>
        </p:txBody>
      </p:sp>
      <p:sp>
        <p:nvSpPr>
          <p:cNvPr id="14" name="Text Box 15"/>
          <p:cNvSpPr txBox="1"/>
          <p:nvPr/>
        </p:nvSpPr>
        <p:spPr>
          <a:xfrm>
            <a:off x="5014913" y="1646238"/>
            <a:ext cx="3833812" cy="492125"/>
          </a:xfrm>
          <a:prstGeom prst="rect">
            <a:avLst/>
          </a:prstGeom>
          <a:noFill/>
          <a:ln w="9525">
            <a:noFill/>
          </a:ln>
        </p:spPr>
        <p:txBody>
          <a:bodyPr>
            <a:spAutoFit/>
          </a:bodyPr>
          <a:p>
            <a:pPr eaLnBrk="0" hangingPunct="0">
              <a:spcBef>
                <a:spcPct val="50000"/>
              </a:spcBef>
            </a:pPr>
            <a:r>
              <a:rPr lang="zh-CN" altLang="en-US" sz="2600" dirty="0">
                <a:latin typeface="Arial" panose="020B0604020202020204" pitchFamily="34" charset="0"/>
              </a:rPr>
              <a:t>则</a:t>
            </a:r>
            <a:r>
              <a:rPr lang="zh-CN" altLang="zh-CN" sz="2600" b="1" i="1" dirty="0">
                <a:latin typeface="Arial" panose="020B0604020202020204" pitchFamily="34" charset="0"/>
              </a:rPr>
              <a:t>Q</a:t>
            </a:r>
            <a:r>
              <a:rPr lang="zh-CN" altLang="zh-CN" sz="2600" b="1" i="1" baseline="30000" dirty="0">
                <a:latin typeface="Arial" panose="020B0604020202020204" pitchFamily="34" charset="0"/>
              </a:rPr>
              <a:t>D</a:t>
            </a:r>
            <a:r>
              <a:rPr lang="zh-CN" altLang="zh-CN" sz="2600" dirty="0">
                <a:latin typeface="Arial" panose="020B0604020202020204" pitchFamily="34" charset="0"/>
              </a:rPr>
              <a:t> = 21</a:t>
            </a:r>
            <a:r>
              <a:rPr lang="zh-CN" altLang="en-US" sz="2600" dirty="0">
                <a:latin typeface="Arial" panose="020B0604020202020204" pitchFamily="34" charset="0"/>
              </a:rPr>
              <a:t>，</a:t>
            </a:r>
            <a:r>
              <a:rPr lang="en-US" altLang="zh-CN" sz="2600" b="1" i="1" dirty="0">
                <a:latin typeface="Arial" panose="020B0604020202020204" pitchFamily="34" charset="0"/>
              </a:rPr>
              <a:t>Q</a:t>
            </a:r>
            <a:r>
              <a:rPr lang="en-US" altLang="zh-CN" sz="2600" b="1" i="1" baseline="30000" dirty="0">
                <a:latin typeface="Arial" panose="020B0604020202020204" pitchFamily="34" charset="0"/>
              </a:rPr>
              <a:t>S</a:t>
            </a:r>
            <a:r>
              <a:rPr lang="en-US" altLang="zh-CN" sz="2600" dirty="0">
                <a:latin typeface="Arial" panose="020B0604020202020204" pitchFamily="34" charset="0"/>
              </a:rPr>
              <a:t> = 5 </a:t>
            </a:r>
            <a:endParaRPr lang="en-US" altLang="zh-CN" sz="2600" dirty="0">
              <a:latin typeface="Arial" panose="020B0604020202020204" pitchFamily="34" charset="0"/>
            </a:endParaRPr>
          </a:p>
        </p:txBody>
      </p:sp>
      <p:sp>
        <p:nvSpPr>
          <p:cNvPr id="15" name="Text Box 17"/>
          <p:cNvSpPr txBox="1"/>
          <p:nvPr/>
        </p:nvSpPr>
        <p:spPr>
          <a:xfrm>
            <a:off x="4976813" y="2135188"/>
            <a:ext cx="3252787" cy="488950"/>
          </a:xfrm>
          <a:prstGeom prst="rect">
            <a:avLst/>
          </a:prstGeom>
          <a:noFill/>
          <a:ln w="9525">
            <a:noFill/>
          </a:ln>
        </p:spPr>
        <p:txBody>
          <a:bodyPr>
            <a:spAutoFit/>
          </a:bodyPr>
          <a:p>
            <a:pPr eaLnBrk="0" hangingPunct="0">
              <a:spcBef>
                <a:spcPct val="50000"/>
              </a:spcBef>
            </a:pPr>
            <a:r>
              <a:rPr lang="zh-CN" altLang="x-none" sz="2600" dirty="0">
                <a:latin typeface="Arial" panose="020B0604020202020204" pitchFamily="34" charset="0"/>
              </a:rPr>
              <a:t>会有</a:t>
            </a:r>
            <a:r>
              <a:rPr lang="zh-CN" altLang="zh-CN" sz="2600" dirty="0">
                <a:latin typeface="Arial" panose="020B0604020202020204" pitchFamily="34" charset="0"/>
              </a:rPr>
              <a:t>16</a:t>
            </a:r>
            <a:r>
              <a:rPr lang="zh-CN" altLang="x-none" sz="2600" dirty="0">
                <a:latin typeface="Arial" panose="020B0604020202020204" pitchFamily="34" charset="0"/>
              </a:rPr>
              <a:t>单位的短缺</a:t>
            </a:r>
            <a:endParaRPr lang="zh-CN" altLang="x-none" sz="2600" dirty="0">
              <a:latin typeface="Arial" panose="020B0604020202020204" pitchFamily="34" charset="0"/>
            </a:endParaRPr>
          </a:p>
        </p:txBody>
      </p:sp>
      <p:sp>
        <p:nvSpPr>
          <p:cNvPr id="16" name="Line 18"/>
          <p:cNvSpPr/>
          <p:nvPr/>
        </p:nvSpPr>
        <p:spPr>
          <a:xfrm>
            <a:off x="1322388" y="5045075"/>
            <a:ext cx="2259012" cy="0"/>
          </a:xfrm>
          <a:prstGeom prst="line">
            <a:avLst/>
          </a:prstGeom>
          <a:ln w="12700" cap="flat" cmpd="sng">
            <a:solidFill>
              <a:srgbClr val="FF0000"/>
            </a:solidFill>
            <a:prstDash val="dash"/>
            <a:headEnd type="none" w="med" len="med"/>
            <a:tailEnd type="none" w="med" len="med"/>
          </a:ln>
        </p:spPr>
      </p:sp>
      <p:grpSp>
        <p:nvGrpSpPr>
          <p:cNvPr id="6" name="Group 19"/>
          <p:cNvGrpSpPr/>
          <p:nvPr/>
        </p:nvGrpSpPr>
        <p:grpSpPr>
          <a:xfrm>
            <a:off x="3505200" y="4972050"/>
            <a:ext cx="139700" cy="642938"/>
            <a:chOff x="0" y="0"/>
            <a:chExt cx="88" cy="405"/>
          </a:xfrm>
        </p:grpSpPr>
        <p:sp>
          <p:nvSpPr>
            <p:cNvPr id="10258" name="Line 20"/>
            <p:cNvSpPr/>
            <p:nvPr/>
          </p:nvSpPr>
          <p:spPr>
            <a:xfrm flipH="1">
              <a:off x="39" y="31"/>
              <a:ext cx="2" cy="374"/>
            </a:xfrm>
            <a:prstGeom prst="line">
              <a:avLst/>
            </a:prstGeom>
            <a:ln w="12700" cap="flat" cmpd="sng">
              <a:solidFill>
                <a:srgbClr val="FF0000"/>
              </a:solidFill>
              <a:prstDash val="dash"/>
              <a:headEnd type="none" w="med" len="med"/>
              <a:tailEnd type="none" w="med" len="med"/>
            </a:ln>
          </p:spPr>
        </p:sp>
        <p:sp>
          <p:nvSpPr>
            <p:cNvPr id="10259" name="Oval 21"/>
            <p:cNvSpPr/>
            <p:nvPr/>
          </p:nvSpPr>
          <p:spPr>
            <a:xfrm>
              <a:off x="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7" name="Group 22"/>
          <p:cNvGrpSpPr/>
          <p:nvPr/>
        </p:nvGrpSpPr>
        <p:grpSpPr>
          <a:xfrm>
            <a:off x="1793875" y="4972050"/>
            <a:ext cx="139700" cy="646113"/>
            <a:chOff x="0" y="0"/>
            <a:chExt cx="88" cy="407"/>
          </a:xfrm>
        </p:grpSpPr>
        <p:sp>
          <p:nvSpPr>
            <p:cNvPr id="10256" name="Line 23"/>
            <p:cNvSpPr/>
            <p:nvPr/>
          </p:nvSpPr>
          <p:spPr>
            <a:xfrm flipH="1">
              <a:off x="43" y="33"/>
              <a:ext cx="2" cy="374"/>
            </a:xfrm>
            <a:prstGeom prst="line">
              <a:avLst/>
            </a:prstGeom>
            <a:ln w="12700" cap="flat" cmpd="sng">
              <a:solidFill>
                <a:srgbClr val="FF0000"/>
              </a:solidFill>
              <a:prstDash val="dash"/>
              <a:headEnd type="none" w="med" len="med"/>
              <a:tailEnd type="none" w="med" len="med"/>
            </a:ln>
          </p:spPr>
        </p:sp>
        <p:sp>
          <p:nvSpPr>
            <p:cNvPr id="10257" name="Oval 24"/>
            <p:cNvSpPr/>
            <p:nvPr/>
          </p:nvSpPr>
          <p:spPr>
            <a:xfrm>
              <a:off x="0"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23" name="AutoShape 25"/>
          <p:cNvSpPr/>
          <p:nvPr/>
        </p:nvSpPr>
        <p:spPr>
          <a:xfrm rot="-5400000" flipH="1">
            <a:off x="2500313" y="4086225"/>
            <a:ext cx="420687" cy="1714500"/>
          </a:xfrm>
          <a:prstGeom prst="leftBrace">
            <a:avLst>
              <a:gd name="adj1" fmla="val 64698"/>
              <a:gd name="adj2" fmla="val 50000"/>
            </a:avLst>
          </a:prstGeom>
          <a:noFill/>
          <a:ln w="19050" cap="flat" cmpd="sng">
            <a:solidFill>
              <a:srgbClr val="990000"/>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4" name="Text Box 26"/>
          <p:cNvSpPr txBox="1"/>
          <p:nvPr/>
        </p:nvSpPr>
        <p:spPr>
          <a:xfrm>
            <a:off x="2039938" y="4273550"/>
            <a:ext cx="1512887" cy="519113"/>
          </a:xfrm>
          <a:prstGeom prst="rect">
            <a:avLst/>
          </a:prstGeom>
          <a:noFill/>
          <a:ln w="9525">
            <a:noFill/>
          </a:ln>
        </p:spPr>
        <p:txBody>
          <a:bodyPr lIns="45720" rIns="45720">
            <a:spAutoFit/>
          </a:bodyPr>
          <a:p>
            <a:pPr algn="ctr" eaLnBrk="0" hangingPunct="0">
              <a:spcBef>
                <a:spcPct val="50000"/>
              </a:spcBef>
            </a:pPr>
            <a:r>
              <a:rPr lang="zh-CN" altLang="x-none" sz="2800" b="1" dirty="0">
                <a:latin typeface="Arial" panose="020B0604020202020204" pitchFamily="34" charset="0"/>
              </a:rPr>
              <a:t>短缺</a:t>
            </a:r>
            <a:endParaRPr lang="zh-CN" altLang="x-none" sz="2800" b="1" dirty="0">
              <a:latin typeface="Arial" panose="020B0604020202020204" pitchFamily="34" charset="0"/>
            </a:endParaRPr>
          </a:p>
        </p:txBody>
      </p:sp>
      <p:sp>
        <p:nvSpPr>
          <p:cNvPr id="25" name="Text Box 20"/>
          <p:cNvSpPr txBox="1"/>
          <p:nvPr/>
        </p:nvSpPr>
        <p:spPr>
          <a:xfrm>
            <a:off x="4857750" y="2770188"/>
            <a:ext cx="4065588" cy="2828925"/>
          </a:xfrm>
          <a:prstGeom prst="rect">
            <a:avLst/>
          </a:prstGeom>
          <a:noFill/>
          <a:ln w="9525">
            <a:noFill/>
          </a:ln>
        </p:spPr>
        <p:txBody>
          <a:bodyPr>
            <a:spAutoFit/>
          </a:bodyPr>
          <a:p>
            <a:pPr eaLnBrk="0" hangingPunct="0">
              <a:lnSpc>
                <a:spcPct val="120000"/>
              </a:lnSpc>
              <a:spcBef>
                <a:spcPts val="600"/>
              </a:spcBef>
            </a:pPr>
            <a:r>
              <a:rPr lang="en-US" altLang="zh-CN" sz="2400" dirty="0">
                <a:latin typeface="Arial" panose="020B0604020202020204" pitchFamily="34" charset="0"/>
              </a:rPr>
              <a:t>    </a:t>
            </a:r>
            <a:r>
              <a:rPr lang="zh-CN" altLang="x-none" sz="2400" dirty="0">
                <a:latin typeface="Arial" panose="020B0604020202020204" pitchFamily="34" charset="0"/>
              </a:rPr>
              <a:t>面对短缺，卖者会提高价格</a:t>
            </a:r>
            <a:r>
              <a:rPr lang="zh-CN" altLang="en-US" sz="2400" dirty="0">
                <a:latin typeface="Arial" panose="020B0604020202020204" pitchFamily="34" charset="0"/>
              </a:rPr>
              <a:t>，买者也会竞价以求，</a:t>
            </a:r>
            <a:r>
              <a:rPr lang="zh-CN" altLang="zh-CN" sz="2400" dirty="0">
                <a:latin typeface="Arial" panose="020B0604020202020204" pitchFamily="34" charset="0"/>
              </a:rPr>
              <a:t>使 </a:t>
            </a:r>
            <a:r>
              <a:rPr lang="zh-CN" altLang="zh-CN" sz="2400" b="1" i="1" dirty="0">
                <a:latin typeface="Arial" panose="020B0604020202020204" pitchFamily="34" charset="0"/>
              </a:rPr>
              <a:t>Q</a:t>
            </a:r>
            <a:r>
              <a:rPr lang="zh-CN" altLang="zh-CN" sz="2400" b="1" i="1" baseline="30000" dirty="0">
                <a:latin typeface="Arial" panose="020B0604020202020204" pitchFamily="34" charset="0"/>
              </a:rPr>
              <a:t>D</a:t>
            </a:r>
            <a:r>
              <a:rPr lang="zh-CN" altLang="zh-CN" sz="2400" dirty="0">
                <a:latin typeface="Arial" panose="020B0604020202020204" pitchFamily="34" charset="0"/>
              </a:rPr>
              <a:t> 减少</a:t>
            </a:r>
            <a:r>
              <a:rPr lang="zh-CN" altLang="en-US" sz="2400" dirty="0">
                <a:latin typeface="Arial" panose="020B0604020202020204" pitchFamily="34" charset="0"/>
              </a:rPr>
              <a:t>，</a:t>
            </a:r>
            <a:r>
              <a:rPr lang="zh-CN" altLang="zh-CN" sz="2400" b="1" i="1" dirty="0">
                <a:latin typeface="Arial" panose="020B0604020202020204" pitchFamily="34" charset="0"/>
              </a:rPr>
              <a:t>Q</a:t>
            </a:r>
            <a:r>
              <a:rPr lang="zh-CN" altLang="zh-CN" sz="2400" b="1" i="1" baseline="30000" dirty="0">
                <a:latin typeface="Arial" panose="020B0604020202020204" pitchFamily="34" charset="0"/>
              </a:rPr>
              <a:t>S</a:t>
            </a:r>
            <a:r>
              <a:rPr lang="zh-CN" altLang="zh-CN" sz="2400" dirty="0">
                <a:latin typeface="Arial" panose="020B0604020202020204" pitchFamily="34" charset="0"/>
              </a:rPr>
              <a:t> 增加</a:t>
            </a:r>
            <a:r>
              <a:rPr lang="zh-CN" altLang="en-US" sz="2400" dirty="0">
                <a:latin typeface="Arial" panose="020B0604020202020204" pitchFamily="34" charset="0"/>
              </a:rPr>
              <a:t>，</a:t>
            </a:r>
            <a:r>
              <a:rPr lang="zh-CN" altLang="zh-CN" sz="2400" dirty="0">
                <a:latin typeface="Arial" panose="020B0604020202020204" pitchFamily="34" charset="0"/>
              </a:rPr>
              <a:t>这会使短缺减少</a:t>
            </a:r>
            <a:r>
              <a:rPr lang="zh-CN" altLang="en-US" sz="2400" dirty="0">
                <a:latin typeface="Arial" panose="020B0604020202020204" pitchFamily="34" charset="0"/>
              </a:rPr>
              <a:t>，</a:t>
            </a:r>
            <a:r>
              <a:rPr lang="zh-CN" altLang="zh-CN" sz="2400" dirty="0">
                <a:latin typeface="Arial" panose="020B0604020202020204" pitchFamily="34" charset="0"/>
              </a:rPr>
              <a:t>价格继续上升直到达到均衡价格</a:t>
            </a:r>
            <a:r>
              <a:rPr lang="zh-CN" altLang="en-US" sz="2400" dirty="0">
                <a:latin typeface="Arial" panose="020B0604020202020204" pitchFamily="34" charset="0"/>
              </a:rPr>
              <a:t>。</a:t>
            </a:r>
            <a:endParaRPr lang="zh-CN" altLang="zh-CN" sz="2400" dirty="0">
              <a:latin typeface="Arial" panose="020B0604020202020204" pitchFamily="34" charset="0"/>
            </a:endParaRPr>
          </a:p>
          <a:p>
            <a:pPr eaLnBrk="0" hangingPunct="0">
              <a:lnSpc>
                <a:spcPct val="120000"/>
              </a:lnSpc>
              <a:spcBef>
                <a:spcPts val="600"/>
              </a:spcBef>
            </a:pPr>
            <a:endParaRPr lang="zh-CN" altLang="x-none"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dissolv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3" grpId="0" animBg="1"/>
      <p:bldP spid="24" grpId="0"/>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228600"/>
            <a:ext cx="9144000" cy="19050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lnSpc>
                <a:spcPct val="150000"/>
              </a:lnSpc>
              <a:spcAft>
                <a:spcPts val="0"/>
              </a:spcAft>
              <a:buClrTx/>
              <a:buSzTx/>
              <a:buFontTx/>
              <a:defRPr/>
            </a:pPr>
            <a:r>
              <a:rPr kumimoji="0" lang="zh-CN" altLang="en-US" sz="3600" b="1" kern="1200" cap="none" spc="0" normalizeH="0" baseline="0" noProof="0" dirty="0">
                <a:solidFill>
                  <a:srgbClr val="7030A0"/>
                </a:solidFill>
                <a:effectLst>
                  <a:outerShdw blurRad="31750" dist="25400" dir="5400000" algn="tl" rotWithShape="0">
                    <a:srgbClr val="000000">
                      <a:alpha val="25000"/>
                    </a:srgbClr>
                  </a:outerShdw>
                </a:effectLst>
                <a:latin typeface="+mj-lt"/>
                <a:ea typeface="宋体" panose="02010600030101010101" pitchFamily="2" charset="-122"/>
                <a:cs typeface="+mj-cs"/>
              </a:rPr>
              <a:t>分析均衡变动的三个步骤</a:t>
            </a:r>
            <a:endParaRPr kumimoji="0" lang="en-US" altLang="zh-CN" sz="3600" b="1" kern="1200" cap="none" spc="0" normalizeH="0" baseline="0" noProof="0" dirty="0">
              <a:solidFill>
                <a:srgbClr val="7030A0"/>
              </a:solidFill>
              <a:effectLst>
                <a:outerShdw blurRad="31750" dist="25400" dir="5400000" algn="tl" rotWithShape="0">
                  <a:srgbClr val="000000">
                    <a:alpha val="25000"/>
                  </a:srgbClr>
                </a:outerShdw>
              </a:effectLst>
              <a:latin typeface="+mj-lt"/>
              <a:ea typeface="宋体" panose="02010600030101010101" pitchFamily="2" charset="-122"/>
              <a:cs typeface="+mj-cs"/>
            </a:endParaRPr>
          </a:p>
          <a:p>
            <a:pPr marR="0" algn="ctr" defTabSz="914400" fontAlgn="auto">
              <a:lnSpc>
                <a:spcPct val="150000"/>
              </a:lnSpc>
              <a:spcAft>
                <a:spcPts val="0"/>
              </a:spcAft>
              <a:buClrTx/>
              <a:buSzTx/>
              <a:buFontTx/>
              <a:defRPr/>
            </a:pPr>
            <a:r>
              <a:rPr kumimoji="0" lang="zh-CN" altLang="en-US" sz="3600" b="1" kern="1200" cap="none" spc="0" normalizeH="0" baseline="0" noProof="0" dirty="0">
                <a:solidFill>
                  <a:srgbClr val="7030A0"/>
                </a:solidFill>
                <a:effectLst>
                  <a:outerShdw blurRad="31750" dist="25400" dir="5400000" algn="tl" rotWithShape="0">
                    <a:srgbClr val="000000">
                      <a:alpha val="25000"/>
                    </a:srgbClr>
                  </a:outerShdw>
                </a:effectLst>
                <a:latin typeface="+mj-lt"/>
                <a:ea typeface="宋体" panose="02010600030101010101" pitchFamily="2" charset="-122"/>
                <a:cs typeface="+mj-cs"/>
              </a:rPr>
              <a:t>（比较静态分析）</a:t>
            </a:r>
            <a:endParaRPr kumimoji="0" lang="zh-CN" altLang="en-US" sz="3600" b="1" kern="1200" cap="none" spc="0" normalizeH="0" baseline="0" noProof="0" dirty="0">
              <a:solidFill>
                <a:srgbClr val="7030A0"/>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2227" name="矩形 5"/>
          <p:cNvSpPr/>
          <p:nvPr/>
        </p:nvSpPr>
        <p:spPr>
          <a:xfrm>
            <a:off x="533400" y="2286000"/>
            <a:ext cx="7978775" cy="2957513"/>
          </a:xfrm>
          <a:prstGeom prst="rect">
            <a:avLst/>
          </a:prstGeom>
          <a:noFill/>
          <a:ln w="9525">
            <a:noFill/>
          </a:ln>
        </p:spPr>
        <p:txBody>
          <a:bodyPr>
            <a:spAutoFit/>
          </a:bodyPr>
          <a:p>
            <a:pPr marL="749300" lvl="1" indent="-514350" eaLnBrk="0" hangingPunct="0">
              <a:lnSpc>
                <a:spcPct val="105000"/>
              </a:lnSpc>
              <a:spcBef>
                <a:spcPct val="80000"/>
              </a:spcBef>
              <a:buFont typeface="Lucida Sans Unicode" panose="020B0602030504020204" pitchFamily="34" charset="0"/>
              <a:buAutoNum type="arabicPeriod"/>
            </a:pPr>
            <a:r>
              <a:rPr lang="zh-CN" altLang="zh-CN" sz="2800" dirty="0">
                <a:solidFill>
                  <a:srgbClr val="800080"/>
                </a:solidFill>
                <a:latin typeface="楷体" panose="02010609060101010101" pitchFamily="49" charset="-122"/>
                <a:ea typeface="楷体" panose="02010609060101010101" pitchFamily="49" charset="-122"/>
              </a:rPr>
              <a:t>确定该事件是使供给曲线移动还是使需求曲线移动（还是使两者都移动）</a:t>
            </a:r>
            <a:endParaRPr lang="en-US" altLang="zh-CN" sz="2800" dirty="0">
              <a:solidFill>
                <a:srgbClr val="800080"/>
              </a:solidFill>
              <a:latin typeface="楷体" panose="02010609060101010101" pitchFamily="49" charset="-122"/>
              <a:ea typeface="楷体" panose="02010609060101010101" pitchFamily="49" charset="-122"/>
            </a:endParaRPr>
          </a:p>
          <a:p>
            <a:pPr marL="749300" lvl="1" indent="-514350" eaLnBrk="0" hangingPunct="0">
              <a:lnSpc>
                <a:spcPct val="105000"/>
              </a:lnSpc>
              <a:spcBef>
                <a:spcPct val="80000"/>
              </a:spcBef>
              <a:buFont typeface="Lucida Sans Unicode" panose="020B0602030504020204" pitchFamily="34" charset="0"/>
              <a:buAutoNum type="arabicPeriod"/>
            </a:pPr>
            <a:r>
              <a:rPr lang="zh-CN" altLang="zh-CN" sz="2800" dirty="0">
                <a:solidFill>
                  <a:srgbClr val="800080"/>
                </a:solidFill>
                <a:latin typeface="楷体" panose="02010609060101010101" pitchFamily="49" charset="-122"/>
                <a:ea typeface="楷体" panose="02010609060101010101" pitchFamily="49" charset="-122"/>
              </a:rPr>
              <a:t>确定曲线移动的方向</a:t>
            </a:r>
            <a:endParaRPr lang="zh-CN" altLang="zh-CN" sz="2800" dirty="0">
              <a:solidFill>
                <a:srgbClr val="800080"/>
              </a:solidFill>
              <a:latin typeface="楷体" panose="02010609060101010101" pitchFamily="49" charset="-122"/>
              <a:ea typeface="楷体" panose="02010609060101010101" pitchFamily="49" charset="-122"/>
            </a:endParaRPr>
          </a:p>
          <a:p>
            <a:pPr marL="749300" lvl="1" indent="-514350" eaLnBrk="0" hangingPunct="0">
              <a:lnSpc>
                <a:spcPct val="105000"/>
              </a:lnSpc>
              <a:spcBef>
                <a:spcPct val="60000"/>
              </a:spcBef>
              <a:buFont typeface="Lucida Sans Unicode" panose="020B0602030504020204" pitchFamily="34" charset="0"/>
              <a:buAutoNum type="arabicPeriod"/>
            </a:pPr>
            <a:r>
              <a:rPr lang="zh-CN" altLang="zh-CN" sz="2800" dirty="0">
                <a:solidFill>
                  <a:srgbClr val="800080"/>
                </a:solidFill>
                <a:latin typeface="楷体" panose="02010609060101010101" pitchFamily="49" charset="-122"/>
                <a:ea typeface="楷体" panose="02010609060101010101" pitchFamily="49" charset="-122"/>
              </a:rPr>
              <a:t>用供求图说明这种移动如何改变均衡价格和均衡数量</a:t>
            </a:r>
            <a:endParaRPr lang="zh-CN" altLang="zh-CN" sz="2800" dirty="0">
              <a:solidFill>
                <a:srgbClr val="800080"/>
              </a:solidFill>
              <a:latin typeface="楷体" panose="02010609060101010101" pitchFamily="49" charset="-122"/>
              <a:ea typeface="楷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2438400"/>
            <a:ext cx="8229600" cy="3568700"/>
          </a:xfrm>
        </p:spPr>
        <p:txBody>
          <a:bodyPr vert="horz" wrap="square" lIns="91440" tIns="45720" rIns="91440" bIns="45720" numCol="1" anchor="t" anchorCtr="0" compatLnSpc="1">
            <a:normAutofit/>
          </a:bodyPr>
          <a:lstStyle/>
          <a:p>
            <a:pPr marL="567055" marR="0" lvl="0" indent="-457200" algn="l" defTabSz="914400" rtl="0" eaLnBrk="1" fontAlgn="auto" latinLnBrk="0" hangingPunct="1">
              <a:lnSpc>
                <a:spcPct val="200000"/>
              </a:lnSpc>
              <a:spcBef>
                <a:spcPts val="400"/>
              </a:spcBef>
              <a:spcAft>
                <a:spcPts val="0"/>
              </a:spcAft>
              <a:buClr>
                <a:schemeClr val="accent1"/>
              </a:buClr>
              <a:buSzPct val="68000"/>
              <a:buFont typeface="Wingdings" panose="05000000000000000000" charset="0"/>
              <a:buChar char="p"/>
              <a:defRPr/>
            </a:pPr>
            <a:r>
              <a:rPr kumimoji="0" lang="zh-CN" altLang="en-US" sz="2800" b="1" i="0" u="none" strike="noStrike" kern="1200" cap="none" spc="0" normalizeH="0" baseline="0" noProof="0" dirty="0" smtClean="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rPr>
              <a:t>    任何一种物品的价格都会自发调整，使该物品的供给与需求达到均衡。</a:t>
            </a:r>
            <a:endParaRPr kumimoji="0" lang="zh-CN" altLang="en-US" sz="2800" b="1" i="0" u="none" strike="noStrike" kern="1200" cap="none" spc="0" normalizeH="0" baseline="0" noProof="0" dirty="0">
              <a:ln>
                <a:noFill/>
              </a:ln>
              <a:solidFill>
                <a:schemeClr val="accent1">
                  <a:lumMod val="75000"/>
                </a:schemeClr>
              </a:solidFill>
              <a:effectLst/>
              <a:uLnTx/>
              <a:uFillTx/>
              <a:latin typeface="楷体" panose="02010609060101010101" pitchFamily="49" charset="-122"/>
              <a:ea typeface="楷体" panose="02010609060101010101" pitchFamily="49" charset="-122"/>
              <a:cs typeface="+mn-cs"/>
            </a:endParaRPr>
          </a:p>
        </p:txBody>
      </p:sp>
      <p:sp>
        <p:nvSpPr>
          <p:cNvPr id="3" name="标题 2"/>
          <p:cNvSpPr>
            <a:spLocks noGrp="1"/>
          </p:cNvSpPr>
          <p:nvPr>
            <p:ph type="title"/>
          </p:nvPr>
        </p:nvSpPr>
        <p:spPr>
          <a:xfrm>
            <a:off x="457200" y="762000"/>
            <a:ext cx="8229600" cy="14478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供求定理</a:t>
            </a:r>
            <a:br>
              <a:rPr kumimoji="0" lang="en-US" alt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en-US" alt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law of supply and demand</a:t>
            </a: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498885"/>
            <a:ext cx="91440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回顾：曲线移动与沿曲线移动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39725" y="1223963"/>
            <a:ext cx="8258175" cy="4689475"/>
          </a:xfrm>
          <a:prstGeom prst="rect">
            <a:avLst/>
          </a:prstGeom>
        </p:spPr>
        <p:txBody>
          <a:bodyPr>
            <a:normAutofit/>
          </a:bodyPr>
          <a:lstStyle/>
          <a:p>
            <a:pPr marL="567055" marR="0" indent="-457200" defTabSz="914400" fontAlgn="auto">
              <a:lnSpc>
                <a:spcPct val="130000"/>
              </a:lnSpc>
              <a:spcBef>
                <a:spcPts val="600"/>
              </a:spcBef>
              <a:spcAft>
                <a:spcPts val="0"/>
              </a:spcAft>
              <a:buClr>
                <a:schemeClr val="accent1"/>
              </a:buClr>
              <a:buSzPct val="68000"/>
              <a:buFont typeface="Wingdings" panose="05000000000000000000" charset="0"/>
              <a:buChar char="Ø"/>
              <a:defRPr/>
            </a:pPr>
            <a:r>
              <a:rPr kumimoji="0" lang="zh-CN" altLang="zh-CN" sz="2700" b="1" kern="1200" cap="none" spc="0" normalizeH="0" baseline="0" noProof="0">
                <a:solidFill>
                  <a:srgbClr val="CC0000"/>
                </a:solidFill>
                <a:latin typeface="+mn-lt"/>
                <a:ea typeface="宋体" panose="02010600030101010101" pitchFamily="2" charset="-122"/>
                <a:cs typeface="+mn-cs"/>
              </a:rPr>
              <a:t>需求变动</a:t>
            </a:r>
            <a:r>
              <a:rPr kumimoji="0" lang="zh-CN" altLang="en-US" sz="2700" b="1" kern="1200" cap="none" spc="0" normalizeH="0" baseline="0" noProof="0">
                <a:solidFill>
                  <a:srgbClr val="CC0000"/>
                </a:solidFill>
                <a:latin typeface="+mn-lt"/>
                <a:ea typeface="宋体" panose="02010600030101010101" pitchFamily="2" charset="-122"/>
                <a:cs typeface="+mn-cs"/>
              </a:rPr>
              <a:t>：</a:t>
            </a:r>
            <a:r>
              <a:rPr kumimoji="0" lang="zh-CN" altLang="zh-CN" sz="2700" kern="1200" cap="none" spc="0" normalizeH="0" baseline="0" noProof="0">
                <a:latin typeface="+mn-lt"/>
                <a:ea typeface="宋体" panose="02010600030101010101" pitchFamily="2" charset="-122"/>
                <a:cs typeface="+mn-cs"/>
              </a:rPr>
              <a:t>影响需求变动的非价格因素使需求曲线移动（比如收入</a:t>
            </a:r>
            <a:r>
              <a:rPr kumimoji="0" lang="zh-CN" altLang="en-US" sz="2700" kern="1200" cap="none" spc="0" normalizeH="0" baseline="0" noProof="0">
                <a:latin typeface="+mn-lt"/>
                <a:ea typeface="宋体" panose="02010600030101010101" pitchFamily="2" charset="-122"/>
                <a:cs typeface="+mn-cs"/>
              </a:rPr>
              <a:t>、</a:t>
            </a:r>
            <a:r>
              <a:rPr kumimoji="0" lang="zh-CN" altLang="zh-CN" sz="2700" kern="1200" cap="none" spc="0" normalizeH="0" baseline="0" noProof="0">
                <a:latin typeface="+mn-lt"/>
                <a:ea typeface="宋体" panose="02010600030101010101" pitchFamily="2" charset="-122"/>
                <a:cs typeface="+mn-cs"/>
              </a:rPr>
              <a:t>买者数量</a:t>
            </a:r>
            <a:r>
              <a:rPr kumimoji="0" lang="zh-CN" altLang="en-US" sz="2700" kern="1200" cap="none" spc="0" normalizeH="0" baseline="0" noProof="0">
                <a:latin typeface="+mn-lt"/>
                <a:ea typeface="宋体" panose="02010600030101010101" pitchFamily="2" charset="-122"/>
                <a:cs typeface="+mn-cs"/>
              </a:rPr>
              <a:t>、其他相关商品价格</a:t>
            </a:r>
            <a:r>
              <a:rPr kumimoji="0" lang="zh-CN" altLang="zh-CN" sz="2700" kern="1200" cap="none" spc="0" normalizeH="0" baseline="0" noProof="0">
                <a:latin typeface="+mn-lt"/>
                <a:ea typeface="宋体" panose="02010600030101010101" pitchFamily="2" charset="-122"/>
                <a:cs typeface="+mn-cs"/>
              </a:rPr>
              <a:t>）</a:t>
            </a:r>
            <a:endParaRPr kumimoji="0" lang="zh-CN" altLang="zh-CN" sz="2700" kern="1200" cap="none" spc="0" normalizeH="0" baseline="0" noProof="0">
              <a:latin typeface="+mn-lt"/>
              <a:ea typeface="宋体" panose="02010600030101010101" pitchFamily="2" charset="-122"/>
              <a:cs typeface="+mn-cs"/>
            </a:endParaRPr>
          </a:p>
          <a:p>
            <a:pPr marL="567055" marR="0" indent="-457200" defTabSz="914400" fontAlgn="auto">
              <a:lnSpc>
                <a:spcPct val="130000"/>
              </a:lnSpc>
              <a:spcBef>
                <a:spcPts val="600"/>
              </a:spcBef>
              <a:spcAft>
                <a:spcPts val="0"/>
              </a:spcAft>
              <a:buClr>
                <a:schemeClr val="accent1"/>
              </a:buClr>
              <a:buSzPct val="68000"/>
              <a:buFont typeface="Wingdings" panose="05000000000000000000" charset="0"/>
              <a:buChar char="Ø"/>
              <a:defRPr/>
            </a:pPr>
            <a:r>
              <a:rPr kumimoji="0" lang="zh-CN" altLang="zh-CN" sz="2700" b="1" kern="1200" cap="none" spc="0" normalizeH="0" baseline="0" noProof="0">
                <a:solidFill>
                  <a:srgbClr val="CC0000"/>
                </a:solidFill>
                <a:latin typeface="+mn-lt"/>
                <a:ea typeface="宋体" panose="02010600030101010101" pitchFamily="2" charset="-122"/>
                <a:cs typeface="+mn-cs"/>
              </a:rPr>
              <a:t>需求量的变动：</a:t>
            </a:r>
            <a:r>
              <a:rPr kumimoji="0" lang="zh-CN" altLang="zh-CN" sz="2700" kern="1200" cap="none" spc="0" normalizeH="0" baseline="0" noProof="0">
                <a:latin typeface="+mn-lt"/>
                <a:ea typeface="宋体" panose="02010600030101010101" pitchFamily="2" charset="-122"/>
                <a:cs typeface="+mn-cs"/>
              </a:rPr>
              <a:t>沿着一条固定需求曲线的变动</a:t>
            </a:r>
            <a:endParaRPr kumimoji="0" lang="en-US" altLang="zh-CN" sz="2700" kern="1200" cap="none" spc="0" normalizeH="0" baseline="0" noProof="0">
              <a:latin typeface="+mn-lt"/>
              <a:ea typeface="宋体" panose="02010600030101010101" pitchFamily="2" charset="-122"/>
              <a:cs typeface="+mn-cs"/>
            </a:endParaRPr>
          </a:p>
          <a:p>
            <a:pPr marL="567055" marR="0" indent="-457200" defTabSz="914400" fontAlgn="auto">
              <a:lnSpc>
                <a:spcPct val="130000"/>
              </a:lnSpc>
              <a:spcBef>
                <a:spcPts val="600"/>
              </a:spcBef>
              <a:spcAft>
                <a:spcPts val="0"/>
              </a:spcAft>
              <a:buClr>
                <a:schemeClr val="accent1"/>
              </a:buClr>
              <a:buSzPct val="68000"/>
              <a:buFont typeface="Wingdings" panose="05000000000000000000" charset="0"/>
              <a:buChar char="Ø"/>
              <a:defRPr/>
            </a:pPr>
            <a:endParaRPr kumimoji="0" lang="zh-CN" altLang="zh-CN" sz="2700" kern="1200" cap="none" spc="0" normalizeH="0" baseline="0" noProof="0">
              <a:latin typeface="+mn-lt"/>
              <a:ea typeface="宋体" panose="02010600030101010101" pitchFamily="2" charset="-122"/>
              <a:cs typeface="+mn-cs"/>
            </a:endParaRPr>
          </a:p>
          <a:p>
            <a:pPr marL="567055" marR="0" indent="-457200" defTabSz="914400" fontAlgn="auto">
              <a:lnSpc>
                <a:spcPct val="130000"/>
              </a:lnSpc>
              <a:spcBef>
                <a:spcPts val="600"/>
              </a:spcBef>
              <a:spcAft>
                <a:spcPts val="0"/>
              </a:spcAft>
              <a:buClr>
                <a:schemeClr val="accent1"/>
              </a:buClr>
              <a:buSzPct val="68000"/>
              <a:buFont typeface="Wingdings" panose="05000000000000000000" charset="0"/>
              <a:buChar char="Ø"/>
              <a:defRPr/>
            </a:pPr>
            <a:r>
              <a:rPr kumimoji="0" lang="zh-CN" sz="2700" b="1" kern="1200" cap="none" spc="0" normalizeH="0" baseline="0" noProof="0">
                <a:solidFill>
                  <a:srgbClr val="CC0000"/>
                </a:solidFill>
                <a:latin typeface="+mn-lt"/>
                <a:ea typeface="宋体" panose="02010600030101010101" pitchFamily="2" charset="-122"/>
                <a:cs typeface="+mn-cs"/>
              </a:rPr>
              <a:t>供给变动</a:t>
            </a:r>
            <a:r>
              <a:rPr kumimoji="0" lang="zh-CN" altLang="en-US" sz="2700" b="1" kern="1200" cap="none" spc="0" normalizeH="0" baseline="0" noProof="0">
                <a:solidFill>
                  <a:srgbClr val="CC0000"/>
                </a:solidFill>
                <a:latin typeface="+mn-lt"/>
                <a:ea typeface="宋体" panose="02010600030101010101" pitchFamily="2" charset="-122"/>
                <a:cs typeface="+mn-cs"/>
              </a:rPr>
              <a:t>：</a:t>
            </a:r>
            <a:r>
              <a:rPr kumimoji="0" lang="zh-CN" sz="2700" kern="1200" cap="none" spc="0" normalizeH="0" baseline="0" noProof="0">
                <a:latin typeface="+mn-lt"/>
                <a:ea typeface="宋体" panose="02010600030101010101" pitchFamily="2" charset="-122"/>
                <a:cs typeface="+mn-cs"/>
              </a:rPr>
              <a:t>影响供给变动的非价格因素使供给曲线移动（比如技术或投入品成本）</a:t>
            </a:r>
            <a:endParaRPr kumimoji="0" lang="zh-CN" sz="2700" kern="1200" cap="none" spc="0" normalizeH="0" baseline="0" noProof="0">
              <a:latin typeface="+mn-lt"/>
              <a:ea typeface="宋体" panose="02010600030101010101" pitchFamily="2" charset="-122"/>
              <a:cs typeface="+mn-cs"/>
            </a:endParaRPr>
          </a:p>
          <a:p>
            <a:pPr marL="567055" marR="0" indent="-457200" defTabSz="914400" fontAlgn="auto">
              <a:lnSpc>
                <a:spcPct val="130000"/>
              </a:lnSpc>
              <a:spcBef>
                <a:spcPts val="600"/>
              </a:spcBef>
              <a:spcAft>
                <a:spcPts val="0"/>
              </a:spcAft>
              <a:buClr>
                <a:schemeClr val="accent1"/>
              </a:buClr>
              <a:buSzPct val="68000"/>
              <a:buFont typeface="Wingdings" panose="05000000000000000000" charset="0"/>
              <a:buChar char="Ø"/>
              <a:defRPr/>
            </a:pPr>
            <a:r>
              <a:rPr kumimoji="0" lang="zh-CN" sz="2700" b="1" kern="1200" cap="none" spc="0" normalizeH="0" baseline="0" noProof="0">
                <a:solidFill>
                  <a:srgbClr val="CC0000"/>
                </a:solidFill>
                <a:latin typeface="+mn-lt"/>
                <a:ea typeface="宋体" panose="02010600030101010101" pitchFamily="2" charset="-122"/>
                <a:cs typeface="+mn-cs"/>
              </a:rPr>
              <a:t>供给量的变动：</a:t>
            </a:r>
            <a:r>
              <a:rPr kumimoji="0" lang="zh-CN" sz="2700" kern="1200" cap="none" spc="0" normalizeH="0" baseline="0" noProof="0">
                <a:latin typeface="+mn-lt"/>
                <a:ea typeface="宋体" panose="02010600030101010101" pitchFamily="2" charset="-122"/>
                <a:cs typeface="+mn-cs"/>
              </a:rPr>
              <a:t>沿着一条固定供给曲线的变动</a:t>
            </a:r>
            <a:endParaRPr kumimoji="0" lang="zh-CN" sz="2700" kern="1200" cap="none" spc="0" normalizeH="0" baseline="0" noProof="0">
              <a:latin typeface="+mn-lt"/>
              <a:ea typeface="宋体" panose="02010600030101010101" pitchFamily="2" charset="-122"/>
              <a:cs typeface="+mn-cs"/>
            </a:endParaRPr>
          </a:p>
          <a:p>
            <a:pPr marL="567055" marR="0" indent="-457200" defTabSz="914400" fontAlgn="auto">
              <a:lnSpc>
                <a:spcPct val="130000"/>
              </a:lnSpc>
              <a:spcBef>
                <a:spcPts val="600"/>
              </a:spcBef>
              <a:spcAft>
                <a:spcPts val="0"/>
              </a:spcAft>
              <a:buClr>
                <a:schemeClr val="accent1"/>
              </a:buClr>
              <a:buSzPct val="68000"/>
              <a:buFont typeface="Wingdings" panose="05000000000000000000" charset="0"/>
              <a:buChar char="Ø"/>
              <a:defRPr/>
            </a:pPr>
            <a:endParaRPr kumimoji="0" lang="zh-CN" sz="2700" kern="1200" cap="none" spc="0" normalizeH="0" baseline="0" noProof="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3" grpId="0" bldLvl="5"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1066800" y="259080"/>
            <a:ext cx="7177548" cy="788055"/>
          </a:xfrm>
          <a:prstGeom prst="rect">
            <a:avLst/>
          </a:prstGeom>
        </p:spPr>
        <p:txBody>
          <a:bodyPr anchor="ctr">
            <a:normAutofit/>
            <a:scene3d>
              <a:camera prst="orthographicFront"/>
              <a:lightRig rig="soft" dir="t"/>
            </a:scene3d>
            <a:sp3d prstMaterial="softEdge">
              <a:bevelT w="25400" h="25400"/>
            </a:sp3d>
          </a:bodyPr>
          <a:lstStyle/>
          <a:p>
            <a:pPr marL="2341880" marR="0" indent="-2341880" algn="ctr" defTabSz="914400" fontAlgn="auto">
              <a:spcAft>
                <a:spcPts val="0"/>
              </a:spcAft>
              <a:buClrTx/>
              <a:buSzTx/>
              <a:buFontTx/>
              <a:defRPr/>
            </a:pPr>
            <a:r>
              <a:rPr kumimoji="0" lang="zh-CN" altLang="en-US" sz="31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zh-CN" altLang="en-US" sz="34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混合动力汽车市场</a:t>
            </a:r>
            <a:endParaRPr kumimoji="0" lang="zh-CN" altLang="en-US" sz="34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3" name="Group 3"/>
          <p:cNvGrpSpPr/>
          <p:nvPr/>
        </p:nvGrpSpPr>
        <p:grpSpPr>
          <a:xfrm>
            <a:off x="1738313" y="1179513"/>
            <a:ext cx="6372297" cy="4206988"/>
            <a:chOff x="0" y="0"/>
            <a:chExt cx="2619" cy="2479"/>
          </a:xfrm>
        </p:grpSpPr>
        <p:grpSp>
          <p:nvGrpSpPr>
            <p:cNvPr id="55318" name="Group 4"/>
            <p:cNvGrpSpPr/>
            <p:nvPr/>
          </p:nvGrpSpPr>
          <p:grpSpPr>
            <a:xfrm>
              <a:off x="118" y="252"/>
              <a:ext cx="2116" cy="2049"/>
              <a:chOff x="0" y="0"/>
              <a:chExt cx="2116" cy="2027"/>
            </a:xfrm>
          </p:grpSpPr>
          <p:sp>
            <p:nvSpPr>
              <p:cNvPr id="55321"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5322"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5319" name="Text Box 8"/>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5320" name="Text Box 9"/>
            <p:cNvSpPr txBox="1"/>
            <p:nvPr/>
          </p:nvSpPr>
          <p:spPr>
            <a:xfrm>
              <a:off x="2329" y="2210"/>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5" name="Group 9"/>
          <p:cNvGrpSpPr/>
          <p:nvPr/>
        </p:nvGrpSpPr>
        <p:grpSpPr>
          <a:xfrm>
            <a:off x="3200400" y="1957388"/>
            <a:ext cx="3810000" cy="2901950"/>
            <a:chOff x="0" y="0"/>
            <a:chExt cx="1566" cy="1828"/>
          </a:xfrm>
        </p:grpSpPr>
        <p:sp>
          <p:nvSpPr>
            <p:cNvPr id="55316" name="Line 11"/>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55317" name="Text Box 12"/>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endParaRPr lang="en-US" altLang="zh-CN" sz="2400" baseline="-25000" dirty="0">
                <a:latin typeface="Arial" panose="020B0604020202020204" pitchFamily="34" charset="0"/>
              </a:endParaRPr>
            </a:p>
          </p:txBody>
        </p:sp>
      </p:grpSp>
      <p:grpSp>
        <p:nvGrpSpPr>
          <p:cNvPr id="6" name="Group 12"/>
          <p:cNvGrpSpPr/>
          <p:nvPr/>
        </p:nvGrpSpPr>
        <p:grpSpPr>
          <a:xfrm>
            <a:off x="3838575" y="1625600"/>
            <a:ext cx="2963863" cy="2901950"/>
            <a:chOff x="0" y="0"/>
            <a:chExt cx="1218" cy="1828"/>
          </a:xfrm>
        </p:grpSpPr>
        <p:sp>
          <p:nvSpPr>
            <p:cNvPr id="55314" name="Line 14"/>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55315" name="Text Box 15"/>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endParaRPr lang="en-US" altLang="zh-CN" sz="2400" baseline="-25000" dirty="0">
                <a:latin typeface="Arial" panose="020B0604020202020204" pitchFamily="34" charset="0"/>
              </a:endParaRPr>
            </a:p>
          </p:txBody>
        </p:sp>
      </p:grpSp>
      <p:grpSp>
        <p:nvGrpSpPr>
          <p:cNvPr id="7" name="Group 15"/>
          <p:cNvGrpSpPr/>
          <p:nvPr/>
        </p:nvGrpSpPr>
        <p:grpSpPr>
          <a:xfrm>
            <a:off x="1428750" y="3244850"/>
            <a:ext cx="4043363" cy="2278063"/>
            <a:chOff x="120" y="31"/>
            <a:chExt cx="1178" cy="1435"/>
          </a:xfrm>
        </p:grpSpPr>
        <p:sp>
          <p:nvSpPr>
            <p:cNvPr id="55309" name="Text Box 17"/>
            <p:cNvSpPr txBox="1"/>
            <p:nvPr/>
          </p:nvSpPr>
          <p:spPr>
            <a:xfrm>
              <a:off x="120" y="31"/>
              <a:ext cx="226" cy="236"/>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5310" name="Oval 18"/>
            <p:cNvSpPr/>
            <p:nvPr/>
          </p:nvSpPr>
          <p:spPr>
            <a:xfrm>
              <a:off x="109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5311" name="Line 19"/>
            <p:cNvSpPr/>
            <p:nvPr/>
          </p:nvSpPr>
          <p:spPr>
            <a:xfrm>
              <a:off x="318" y="114"/>
              <a:ext cx="823" cy="0"/>
            </a:xfrm>
            <a:prstGeom prst="line">
              <a:avLst/>
            </a:prstGeom>
            <a:ln w="9525" cap="flat" cmpd="sng">
              <a:solidFill>
                <a:schemeClr val="tx1"/>
              </a:solidFill>
              <a:prstDash val="lgDash"/>
              <a:headEnd type="none" w="med" len="med"/>
              <a:tailEnd type="none" w="med" len="med"/>
            </a:ln>
          </p:spPr>
        </p:sp>
        <p:sp>
          <p:nvSpPr>
            <p:cNvPr id="55312" name="Line 21"/>
            <p:cNvSpPr/>
            <p:nvPr/>
          </p:nvSpPr>
          <p:spPr>
            <a:xfrm>
              <a:off x="1144" y="112"/>
              <a:ext cx="0" cy="1117"/>
            </a:xfrm>
            <a:prstGeom prst="line">
              <a:avLst/>
            </a:prstGeom>
            <a:ln w="9525" cap="flat" cmpd="sng">
              <a:solidFill>
                <a:schemeClr val="tx1"/>
              </a:solidFill>
              <a:prstDash val="lgDash"/>
              <a:headEnd type="none" w="med" len="med"/>
              <a:tailEnd type="none" w="med" len="med"/>
            </a:ln>
          </p:spPr>
        </p:sp>
        <p:sp>
          <p:nvSpPr>
            <p:cNvPr id="55313" name="Text Box 22"/>
            <p:cNvSpPr txBox="1"/>
            <p:nvPr/>
          </p:nvSpPr>
          <p:spPr>
            <a:xfrm>
              <a:off x="990" y="1236"/>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8" name="Group 21"/>
          <p:cNvGrpSpPr/>
          <p:nvPr/>
        </p:nvGrpSpPr>
        <p:grpSpPr>
          <a:xfrm>
            <a:off x="0" y="1592263"/>
            <a:ext cx="1887538" cy="1169987"/>
            <a:chOff x="-126" y="-300"/>
            <a:chExt cx="1344" cy="1034"/>
          </a:xfrm>
        </p:grpSpPr>
        <p:sp>
          <p:nvSpPr>
            <p:cNvPr id="55307" name="Line 24"/>
            <p:cNvSpPr/>
            <p:nvPr/>
          </p:nvSpPr>
          <p:spPr>
            <a:xfrm flipV="1">
              <a:off x="1092" y="-300"/>
              <a:ext cx="126" cy="313"/>
            </a:xfrm>
            <a:prstGeom prst="line">
              <a:avLst/>
            </a:prstGeom>
            <a:ln w="44450" cap="flat" cmpd="sng">
              <a:solidFill>
                <a:schemeClr val="tx1"/>
              </a:solidFill>
              <a:prstDash val="solid"/>
              <a:headEnd type="none" w="med" len="med"/>
              <a:tailEnd type="triangle" w="lg" len="med"/>
            </a:ln>
          </p:spPr>
        </p:sp>
        <p:sp>
          <p:nvSpPr>
            <p:cNvPr id="55308" name="Text Box 25"/>
            <p:cNvSpPr txBox="1"/>
            <p:nvPr/>
          </p:nvSpPr>
          <p:spPr>
            <a:xfrm>
              <a:off x="-126" y="0"/>
              <a:ext cx="1208" cy="734"/>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lgn="ctr" eaLnBrk="0" hangingPunct="0">
                <a:spcBef>
                  <a:spcPct val="50000"/>
                </a:spcBef>
              </a:pPr>
              <a:r>
                <a:rPr lang="zh-CN" altLang="x-none" sz="2400" dirty="0">
                  <a:latin typeface="Arial" panose="020B0604020202020204" pitchFamily="34" charset="0"/>
                </a:rPr>
                <a:t>混合动力汽车价格</a:t>
              </a:r>
              <a:endParaRPr lang="zh-CN" altLang="x-none" sz="2400" dirty="0">
                <a:latin typeface="Arial" panose="020B0604020202020204" pitchFamily="34" charset="0"/>
              </a:endParaRPr>
            </a:p>
          </p:txBody>
        </p:sp>
      </p:grpSp>
      <p:grpSp>
        <p:nvGrpSpPr>
          <p:cNvPr id="9" name="Group 24"/>
          <p:cNvGrpSpPr/>
          <p:nvPr/>
        </p:nvGrpSpPr>
        <p:grpSpPr>
          <a:xfrm>
            <a:off x="5564188" y="5386388"/>
            <a:ext cx="2927350" cy="844550"/>
            <a:chOff x="0" y="0"/>
            <a:chExt cx="1695" cy="532"/>
          </a:xfrm>
        </p:grpSpPr>
        <p:sp>
          <p:nvSpPr>
            <p:cNvPr id="55305" name="Line 27"/>
            <p:cNvSpPr/>
            <p:nvPr/>
          </p:nvSpPr>
          <p:spPr>
            <a:xfrm flipH="1" flipV="1">
              <a:off x="1346" y="0"/>
              <a:ext cx="1" cy="281"/>
            </a:xfrm>
            <a:prstGeom prst="line">
              <a:avLst/>
            </a:prstGeom>
            <a:ln w="44450" cap="flat" cmpd="sng">
              <a:solidFill>
                <a:schemeClr val="tx1"/>
              </a:solidFill>
              <a:prstDash val="solid"/>
              <a:headEnd type="none" w="med" len="med"/>
              <a:tailEnd type="triangle" w="lg" len="med"/>
            </a:ln>
          </p:spPr>
        </p:sp>
        <p:sp>
          <p:nvSpPr>
            <p:cNvPr id="55306" name="Text Box 28"/>
            <p:cNvSpPr txBox="1"/>
            <p:nvPr/>
          </p:nvSpPr>
          <p:spPr>
            <a:xfrm>
              <a:off x="0" y="241"/>
              <a:ext cx="1695" cy="291"/>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lgn="ctr" eaLnBrk="0" hangingPunct="0">
                <a:spcBef>
                  <a:spcPct val="50000"/>
                </a:spcBef>
              </a:pPr>
              <a:r>
                <a:rPr lang="zh-CN" altLang="x-none" sz="2400" dirty="0">
                  <a:latin typeface="Arial" panose="020B0604020202020204" pitchFamily="34" charset="0"/>
                </a:rPr>
                <a:t>混合动力汽车数量</a:t>
              </a:r>
              <a:endParaRPr lang="zh-CN" altLang="x-none" sz="24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downRigh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trips(upRigh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strips(downRigh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368710" y="310997"/>
            <a:ext cx="8351838" cy="839377"/>
          </a:xfrm>
          <a:prstGeom prst="rect">
            <a:avLst/>
          </a:prstGeom>
        </p:spPr>
        <p:txBody>
          <a:bodyPr anchor="ctr">
            <a:normAutofit/>
            <a:scene3d>
              <a:camera prst="orthographicFront"/>
              <a:lightRig rig="soft" dir="t"/>
            </a:scene3d>
            <a:sp3d prstMaterial="softEdge">
              <a:bevelT w="25400" h="25400"/>
            </a:sp3d>
          </a:bodyPr>
          <a:lstStyle/>
          <a:p>
            <a:pPr marL="2341880" marR="0" indent="-2341880" algn="ctr" defTabSz="914400" fontAlgn="auto">
              <a:spcAft>
                <a:spcPts val="0"/>
              </a:spcAft>
              <a:buClrTx/>
              <a:buSzTx/>
              <a:buFontTx/>
              <a:defRPr/>
            </a:pP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 </a:t>
            </a:r>
            <a:r>
              <a:rPr kumimoji="0" lang="en-US" altLang="zh-CN"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：需求移动</a:t>
            </a:r>
            <a:endPar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0" y="1111250"/>
            <a:ext cx="4100513" cy="496888"/>
          </a:xfrm>
          <a:prstGeom prst="rect">
            <a:avLst/>
          </a:prstGeom>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400" b="1" kern="1200" cap="none" spc="0" normalizeH="0" baseline="0" noProof="0">
                <a:solidFill>
                  <a:schemeClr val="accent1">
                    <a:lumMod val="75000"/>
                  </a:schemeClr>
                </a:solidFill>
                <a:latin typeface="+mn-lt"/>
                <a:ea typeface="宋体" panose="02010600030101010101" pitchFamily="2" charset="-122"/>
                <a:cs typeface="+mn-cs"/>
              </a:rPr>
              <a:t>事件分析</a:t>
            </a:r>
            <a:r>
              <a:rPr kumimoji="0" lang="zh-CN" altLang="en-US" sz="2400" b="1" kern="1200" cap="none" spc="0" normalizeH="0" baseline="0" noProof="0">
                <a:solidFill>
                  <a:schemeClr val="accent1">
                    <a:lumMod val="75000"/>
                  </a:schemeClr>
                </a:solidFill>
                <a:latin typeface="+mn-lt"/>
                <a:ea typeface="宋体" panose="02010600030101010101" pitchFamily="2" charset="-122"/>
                <a:cs typeface="+mn-cs"/>
              </a:rPr>
              <a:t>：</a:t>
            </a:r>
            <a:r>
              <a:rPr kumimoji="0" lang="zh-CN" sz="2400" b="1" kern="1200" cap="none" spc="0" normalizeH="0" baseline="0" noProof="0">
                <a:solidFill>
                  <a:schemeClr val="accent1">
                    <a:lumMod val="75000"/>
                  </a:schemeClr>
                </a:solidFill>
                <a:latin typeface="+mn-lt"/>
                <a:ea typeface="宋体" panose="02010600030101010101" pitchFamily="2" charset="-122"/>
                <a:cs typeface="+mn-cs"/>
              </a:rPr>
              <a:t>天然气价格上升</a:t>
            </a:r>
            <a:endParaRPr kumimoji="0" lang="zh-CN" sz="2400" b="1" kern="1200" cap="none" spc="0" normalizeH="0" baseline="0" noProof="0" dirty="0">
              <a:solidFill>
                <a:schemeClr val="accent1">
                  <a:lumMod val="75000"/>
                </a:schemeClr>
              </a:solidFill>
              <a:latin typeface="+mn-lt"/>
              <a:ea typeface="宋体" panose="02010600030101010101" pitchFamily="2" charset="-122"/>
              <a:cs typeface="+mn-cs"/>
            </a:endParaRPr>
          </a:p>
        </p:txBody>
      </p:sp>
      <p:sp>
        <p:nvSpPr>
          <p:cNvPr id="4" name="Text Box 31"/>
          <p:cNvSpPr txBox="1">
            <a:spLocks noChangeArrowheads="1"/>
          </p:cNvSpPr>
          <p:nvPr/>
        </p:nvSpPr>
        <p:spPr bwMode="auto">
          <a:xfrm>
            <a:off x="0" y="1608138"/>
            <a:ext cx="3819525" cy="2493963"/>
          </a:xfrm>
          <a:prstGeom prst="rect">
            <a:avLst/>
          </a:prstGeom>
          <a:noFill/>
          <a:ln w="9525">
            <a:noFill/>
            <a:miter lim="800000"/>
          </a:ln>
        </p:spPr>
        <p:txBody>
          <a:bodyPr>
            <a:spAutoFit/>
          </a:bodyPr>
          <a:lstStyle/>
          <a:p>
            <a:pPr marR="0" defTabSz="914400" eaLnBrk="0" hangingPunct="0">
              <a:lnSpc>
                <a:spcPct val="110000"/>
              </a:lnSpc>
              <a:spcBef>
                <a:spcPct val="15000"/>
              </a:spcBef>
              <a:buClr>
                <a:srgbClr val="00B85C"/>
              </a:buClr>
              <a:buSzPct val="120000"/>
              <a:buFont typeface="Wingdings" panose="05000000000000000000" pitchFamily="2" charset="2"/>
              <a:defRPr/>
            </a:pPr>
            <a:r>
              <a:rPr kumimoji="0" lang="zh-CN" sz="23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第1步：</a:t>
            </a:r>
            <a:r>
              <a:rPr kumimoji="0" lang="zh-CN" sz="2400" kern="1200" cap="none" spc="0" normalizeH="0" baseline="0" noProof="0" dirty="0">
                <a:latin typeface="Arial" panose="020B0604020202020204" pitchFamily="34" charset="0"/>
                <a:ea typeface="宋体" panose="02010600030101010101" pitchFamily="2" charset="-122"/>
                <a:cs typeface="+mn-cs"/>
              </a:rPr>
              <a:t>需求曲线移动，因为天然气价格影响混合动力汽车的需求</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r>
              <a:rPr kumimoji="0" lang="zh-CN" sz="2400" kern="1200" cap="none" spc="0" normalizeH="0" baseline="0" noProof="0" dirty="0">
                <a:latin typeface="Arial" panose="020B0604020202020204" pitchFamily="34" charset="0"/>
                <a:ea typeface="宋体" panose="02010600030101010101" pitchFamily="2" charset="-122"/>
                <a:cs typeface="+mn-cs"/>
              </a:rPr>
              <a:t>供给曲线不变，因为天然气价格并不影响生产混合动力汽车的成本</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sp>
        <p:nvSpPr>
          <p:cNvPr id="5" name="Text Box 32"/>
          <p:cNvSpPr txBox="1">
            <a:spLocks noChangeArrowheads="1"/>
          </p:cNvSpPr>
          <p:nvPr/>
        </p:nvSpPr>
        <p:spPr bwMode="auto">
          <a:xfrm>
            <a:off x="0" y="4140200"/>
            <a:ext cx="4144963" cy="1995488"/>
          </a:xfrm>
          <a:prstGeom prst="rect">
            <a:avLst/>
          </a:prstGeom>
          <a:noFill/>
          <a:ln w="9525">
            <a:noFill/>
            <a:miter lim="800000"/>
          </a:ln>
        </p:spPr>
        <p:txBody>
          <a:bodyPr tIns="137160"/>
          <a:lstStyle/>
          <a:p>
            <a:pPr marR="0" defTabSz="914400" eaLnBrk="0" hangingPunct="0">
              <a:lnSpc>
                <a:spcPct val="110000"/>
              </a:lnSpc>
              <a:spcBef>
                <a:spcPct val="15000"/>
              </a:spcBef>
              <a:buClr>
                <a:srgbClr val="00B85C"/>
              </a:buClr>
              <a:buSzPct val="120000"/>
              <a:buFont typeface="Wingdings" panose="05000000000000000000" pitchFamily="2" charset="2"/>
              <a:defRPr/>
            </a:pPr>
            <a:r>
              <a:rPr kumimoji="0" lang="zh-CN" sz="23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第2步：</a:t>
            </a:r>
            <a:r>
              <a:rPr kumimoji="0" lang="zh-CN" sz="2300" kern="1200" cap="none" spc="0" normalizeH="0" baseline="0" noProof="0" dirty="0">
                <a:latin typeface="Arial" panose="020B0604020202020204" pitchFamily="34" charset="0"/>
                <a:ea typeface="宋体" panose="02010600030101010101" pitchFamily="2" charset="-122"/>
                <a:cs typeface="+mn-cs"/>
              </a:rPr>
              <a:t>需求曲线向右移动，因为天然气价格上升使混合动力汽车相对于其他汽车更有吸引力</a:t>
            </a:r>
            <a:r>
              <a:rPr kumimoji="0" lang="zh-CN" altLang="en-US" sz="2300" kern="1200" cap="none" spc="0" normalizeH="0" baseline="0" noProof="0" dirty="0">
                <a:latin typeface="Arial" panose="020B0604020202020204" pitchFamily="34" charset="0"/>
                <a:ea typeface="宋体" panose="02010600030101010101" pitchFamily="2" charset="-122"/>
                <a:cs typeface="+mn-cs"/>
              </a:rPr>
              <a:t>。</a:t>
            </a:r>
            <a:endParaRPr kumimoji="0" lang="zh-CN" sz="2300" kern="1200" cap="none" spc="0" normalizeH="0" baseline="0" noProof="0" dirty="0">
              <a:latin typeface="Arial" panose="020B0604020202020204" pitchFamily="34" charset="0"/>
              <a:ea typeface="宋体" panose="02010600030101010101" pitchFamily="2" charset="-122"/>
              <a:cs typeface="+mn-cs"/>
            </a:endParaRPr>
          </a:p>
        </p:txBody>
      </p:sp>
      <p:grpSp>
        <p:nvGrpSpPr>
          <p:cNvPr id="56326" name="Group 8"/>
          <p:cNvGrpSpPr/>
          <p:nvPr/>
        </p:nvGrpSpPr>
        <p:grpSpPr>
          <a:xfrm>
            <a:off x="4094163" y="1179513"/>
            <a:ext cx="4422775" cy="4106862"/>
            <a:chOff x="0" y="0"/>
            <a:chExt cx="2786" cy="2420"/>
          </a:xfrm>
        </p:grpSpPr>
        <p:grpSp>
          <p:nvGrpSpPr>
            <p:cNvPr id="56351" name="Group 9"/>
            <p:cNvGrpSpPr/>
            <p:nvPr/>
          </p:nvGrpSpPr>
          <p:grpSpPr>
            <a:xfrm>
              <a:off x="118" y="252"/>
              <a:ext cx="2116" cy="2049"/>
              <a:chOff x="0" y="0"/>
              <a:chExt cx="2116" cy="2027"/>
            </a:xfrm>
          </p:grpSpPr>
          <p:sp>
            <p:nvSpPr>
              <p:cNvPr id="56354"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6355"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6352" name="Text Box 8"/>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6353" name="Text Box 9"/>
            <p:cNvSpPr txBox="1"/>
            <p:nvPr/>
          </p:nvSpPr>
          <p:spPr>
            <a:xfrm>
              <a:off x="2496" y="2151"/>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56327" name="Group 14"/>
          <p:cNvGrpSpPr/>
          <p:nvPr/>
        </p:nvGrpSpPr>
        <p:grpSpPr>
          <a:xfrm>
            <a:off x="4524375" y="1957388"/>
            <a:ext cx="2486025" cy="2901950"/>
            <a:chOff x="0" y="0"/>
            <a:chExt cx="1566" cy="1828"/>
          </a:xfrm>
        </p:grpSpPr>
        <p:sp>
          <p:nvSpPr>
            <p:cNvPr id="56349" name="Line 11"/>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56350" name="Text Box 12"/>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6328" name="Group 17"/>
          <p:cNvGrpSpPr/>
          <p:nvPr/>
        </p:nvGrpSpPr>
        <p:grpSpPr>
          <a:xfrm>
            <a:off x="4868863" y="1625600"/>
            <a:ext cx="1933575" cy="2901950"/>
            <a:chOff x="0" y="0"/>
            <a:chExt cx="1218" cy="1828"/>
          </a:xfrm>
        </p:grpSpPr>
        <p:sp>
          <p:nvSpPr>
            <p:cNvPr id="56347" name="Line 14"/>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56348" name="Text Box 15"/>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6329" name="Group 20"/>
          <p:cNvGrpSpPr/>
          <p:nvPr/>
        </p:nvGrpSpPr>
        <p:grpSpPr>
          <a:xfrm>
            <a:off x="3783013" y="3136900"/>
            <a:ext cx="2060575" cy="2327275"/>
            <a:chOff x="0" y="0"/>
            <a:chExt cx="1298" cy="1466"/>
          </a:xfrm>
        </p:grpSpPr>
        <p:sp>
          <p:nvSpPr>
            <p:cNvPr id="56342" name="Text Box 17"/>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6343" name="Oval 18"/>
            <p:cNvSpPr/>
            <p:nvPr/>
          </p:nvSpPr>
          <p:spPr>
            <a:xfrm>
              <a:off x="109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6344" name="Line 19"/>
            <p:cNvSpPr/>
            <p:nvPr/>
          </p:nvSpPr>
          <p:spPr>
            <a:xfrm>
              <a:off x="318" y="114"/>
              <a:ext cx="823" cy="0"/>
            </a:xfrm>
            <a:prstGeom prst="line">
              <a:avLst/>
            </a:prstGeom>
            <a:ln w="9525" cap="flat" cmpd="sng">
              <a:solidFill>
                <a:schemeClr val="tx1"/>
              </a:solidFill>
              <a:prstDash val="lgDash"/>
              <a:headEnd type="none" w="med" len="med"/>
              <a:tailEnd type="none" w="med" len="med"/>
            </a:ln>
          </p:spPr>
        </p:sp>
        <p:sp>
          <p:nvSpPr>
            <p:cNvPr id="56345" name="Line 20"/>
            <p:cNvSpPr/>
            <p:nvPr/>
          </p:nvSpPr>
          <p:spPr>
            <a:xfrm>
              <a:off x="1144" y="112"/>
              <a:ext cx="0" cy="1117"/>
            </a:xfrm>
            <a:prstGeom prst="line">
              <a:avLst/>
            </a:prstGeom>
            <a:ln w="9525" cap="flat" cmpd="sng">
              <a:solidFill>
                <a:schemeClr val="tx1"/>
              </a:solidFill>
              <a:prstDash val="lgDash"/>
              <a:headEnd type="none" w="med" len="med"/>
              <a:tailEnd type="none" w="med" len="med"/>
            </a:ln>
          </p:spPr>
        </p:sp>
        <p:sp>
          <p:nvSpPr>
            <p:cNvPr id="56346" name="Text Box 21"/>
            <p:cNvSpPr txBox="1"/>
            <p:nvPr/>
          </p:nvSpPr>
          <p:spPr>
            <a:xfrm>
              <a:off x="990" y="1236"/>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11" name="Group 26"/>
          <p:cNvGrpSpPr/>
          <p:nvPr/>
        </p:nvGrpSpPr>
        <p:grpSpPr>
          <a:xfrm>
            <a:off x="5665788" y="1854200"/>
            <a:ext cx="2486025" cy="2901950"/>
            <a:chOff x="0" y="0"/>
            <a:chExt cx="1566" cy="1828"/>
          </a:xfrm>
        </p:grpSpPr>
        <p:sp>
          <p:nvSpPr>
            <p:cNvPr id="56340" name="Line 23"/>
            <p:cNvSpPr/>
            <p:nvPr/>
          </p:nvSpPr>
          <p:spPr>
            <a:xfrm>
              <a:off x="0" y="0"/>
              <a:ext cx="1263" cy="1587"/>
            </a:xfrm>
            <a:prstGeom prst="line">
              <a:avLst/>
            </a:prstGeom>
            <a:ln w="38100" cap="flat" cmpd="sng">
              <a:solidFill>
                <a:srgbClr val="FF0000"/>
              </a:solidFill>
              <a:prstDash val="solid"/>
              <a:headEnd type="none" w="med" len="med"/>
              <a:tailEnd type="none" w="med" len="med"/>
            </a:ln>
          </p:spPr>
        </p:sp>
        <p:sp>
          <p:nvSpPr>
            <p:cNvPr id="56341" name="Text Box 24"/>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sp>
        <p:nvSpPr>
          <p:cNvPr id="27" name="Line 25"/>
          <p:cNvSpPr/>
          <p:nvPr/>
        </p:nvSpPr>
        <p:spPr>
          <a:xfrm>
            <a:off x="4787900" y="2192338"/>
            <a:ext cx="1068388" cy="0"/>
          </a:xfrm>
          <a:prstGeom prst="line">
            <a:avLst/>
          </a:prstGeom>
          <a:ln w="57150" cap="flat" cmpd="sng">
            <a:solidFill>
              <a:srgbClr val="A50021"/>
            </a:solidFill>
            <a:prstDash val="solid"/>
            <a:headEnd type="none" w="med" len="med"/>
            <a:tailEnd type="triangle" w="lg" len="med"/>
          </a:ln>
        </p:spPr>
      </p:sp>
      <p:grpSp>
        <p:nvGrpSpPr>
          <p:cNvPr id="12" name="Group 30"/>
          <p:cNvGrpSpPr/>
          <p:nvPr/>
        </p:nvGrpSpPr>
        <p:grpSpPr>
          <a:xfrm>
            <a:off x="3775075" y="2252663"/>
            <a:ext cx="2598738" cy="3219450"/>
            <a:chOff x="0" y="0"/>
            <a:chExt cx="1637" cy="2028"/>
          </a:xfrm>
        </p:grpSpPr>
        <p:sp>
          <p:nvSpPr>
            <p:cNvPr id="56335" name="Text Box 26"/>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6336" name="Oval 27"/>
            <p:cNvSpPr/>
            <p:nvPr/>
          </p:nvSpPr>
          <p:spPr>
            <a:xfrm>
              <a:off x="1440" y="68"/>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6337" name="Text Box 28"/>
            <p:cNvSpPr txBox="1"/>
            <p:nvPr/>
          </p:nvSpPr>
          <p:spPr>
            <a:xfrm>
              <a:off x="1329" y="1798"/>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6338" name="Line 29"/>
            <p:cNvSpPr/>
            <p:nvPr/>
          </p:nvSpPr>
          <p:spPr>
            <a:xfrm flipH="1">
              <a:off x="322" y="116"/>
              <a:ext cx="1165" cy="0"/>
            </a:xfrm>
            <a:prstGeom prst="line">
              <a:avLst/>
            </a:prstGeom>
            <a:ln w="9525" cap="flat" cmpd="sng">
              <a:solidFill>
                <a:schemeClr val="tx1"/>
              </a:solidFill>
              <a:prstDash val="lgDash"/>
              <a:headEnd type="none" w="med" len="med"/>
              <a:tailEnd type="none" w="med" len="med"/>
            </a:ln>
          </p:spPr>
        </p:sp>
        <p:sp>
          <p:nvSpPr>
            <p:cNvPr id="56339" name="Line 30"/>
            <p:cNvSpPr/>
            <p:nvPr/>
          </p:nvSpPr>
          <p:spPr>
            <a:xfrm>
              <a:off x="1484" y="116"/>
              <a:ext cx="0" cy="1665"/>
            </a:xfrm>
            <a:prstGeom prst="line">
              <a:avLst/>
            </a:prstGeom>
            <a:ln w="9525" cap="flat" cmpd="sng">
              <a:solidFill>
                <a:schemeClr val="tx1"/>
              </a:solidFill>
              <a:prstDash val="lgDash"/>
              <a:headEnd type="none" w="med" len="med"/>
              <a:tailEnd type="none" w="med" len="med"/>
            </a:ln>
          </p:spPr>
        </p:sp>
      </p:grpSp>
      <p:sp>
        <p:nvSpPr>
          <p:cNvPr id="34" name="Text Box 33"/>
          <p:cNvSpPr txBox="1">
            <a:spLocks noChangeArrowheads="1"/>
          </p:cNvSpPr>
          <p:nvPr/>
        </p:nvSpPr>
        <p:spPr bwMode="auto">
          <a:xfrm>
            <a:off x="4159250" y="5518150"/>
            <a:ext cx="4748213" cy="1030288"/>
          </a:xfrm>
          <a:prstGeom prst="rect">
            <a:avLst/>
          </a:prstGeom>
          <a:noFill/>
          <a:ln w="9525">
            <a:noFill/>
            <a:miter lim="800000"/>
          </a:ln>
        </p:spPr>
        <p:txBody>
          <a:bodyPr tIns="137160"/>
          <a:lstStyle/>
          <a:p>
            <a:pPr marR="0" defTabSz="914400" eaLnBrk="0" hangingPunct="0">
              <a:lnSpc>
                <a:spcPct val="110000"/>
              </a:lnSpc>
              <a:spcBef>
                <a:spcPct val="20000"/>
              </a:spcBef>
              <a:buClr>
                <a:srgbClr val="00B85C"/>
              </a:buClr>
              <a:buSzPct val="120000"/>
              <a:buFont typeface="Wingdings" panose="05000000000000000000" pitchFamily="2" charset="2"/>
              <a:defRPr/>
            </a:pPr>
            <a:r>
              <a:rPr kumimoji="0" lang="zh-CN" sz="23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第3步：</a:t>
            </a:r>
            <a:r>
              <a:rPr kumimoji="0" lang="zh-CN" sz="2300" kern="1200" cap="none" spc="0" normalizeH="0" baseline="0" noProof="0" dirty="0">
                <a:latin typeface="Arial" panose="020B0604020202020204" pitchFamily="34" charset="0"/>
                <a:ea typeface="宋体" panose="02010600030101010101" pitchFamily="2" charset="-122"/>
                <a:cs typeface="+mn-cs"/>
              </a:rPr>
              <a:t>这种移动使混合动力 汽车的价格上升，产量增加</a:t>
            </a:r>
            <a:r>
              <a:rPr kumimoji="0" lang="zh-CN" altLang="en-US" sz="2300" kern="1200" cap="none" spc="0" normalizeH="0" baseline="0" noProof="0" dirty="0">
                <a:latin typeface="Arial" panose="020B0604020202020204" pitchFamily="34" charset="0"/>
                <a:ea typeface="宋体" panose="02010600030101010101" pitchFamily="2" charset="-122"/>
                <a:cs typeface="+mn-cs"/>
              </a:rPr>
              <a:t>。</a:t>
            </a:r>
            <a:endParaRPr kumimoji="0" lang="zh-CN" sz="2300" kern="1200" cap="none" spc="0" normalizeH="0" baseline="0" noProof="0" dirty="0">
              <a:latin typeface="Arial" panose="020B0604020202020204" pitchFamily="34" charset="0"/>
              <a:ea typeface="宋体" panose="02010600030101010101" pitchFamily="2" charset="-122"/>
              <a:cs typeface="+mn-cs"/>
            </a:endParaRPr>
          </a:p>
        </p:txBody>
      </p:sp>
      <p:sp>
        <p:nvSpPr>
          <p:cNvPr id="35" name="Text Box 31"/>
          <p:cNvSpPr txBox="1"/>
          <p:nvPr/>
        </p:nvSpPr>
        <p:spPr>
          <a:xfrm>
            <a:off x="6178550" y="228600"/>
            <a:ext cx="2965450" cy="1385888"/>
          </a:xfrm>
          <a:prstGeom prst="rect">
            <a:avLst/>
          </a:prstGeom>
          <a:noFill/>
          <a:ln w="9525">
            <a:noFill/>
          </a:ln>
        </p:spPr>
        <p:txBody>
          <a:bodyPr>
            <a:spAutoFit/>
          </a:bodyPr>
          <a:p>
            <a:pPr eaLnBrk="0" hangingPunct="0">
              <a:lnSpc>
                <a:spcPct val="105000"/>
              </a:lnSpc>
              <a:spcBef>
                <a:spcPct val="15000"/>
              </a:spcBef>
              <a:buClr>
                <a:srgbClr val="00B85C"/>
              </a:buClr>
              <a:buSzPct val="120000"/>
              <a:buFont typeface="Wingdings" panose="05000000000000000000" pitchFamily="2" charset="2"/>
            </a:pPr>
            <a:r>
              <a:rPr lang="zh-CN" altLang="x-none" sz="2000" b="1" dirty="0">
                <a:latin typeface="楷体" panose="02010609060101010101" pitchFamily="49" charset="-122"/>
                <a:ea typeface="楷体" panose="02010609060101010101" pitchFamily="49" charset="-122"/>
              </a:rPr>
              <a:t>注意：当混合动力汽车价格上升时，生产者的供应量会增加，即使供给曲线没有移动</a:t>
            </a:r>
            <a:endParaRPr lang="zh-CN" altLang="x-none"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60"/>
                                            </p:txEl>
                                          </p:spTgt>
                                        </p:tgtEl>
                                        <p:attrNameLst>
                                          <p:attrName>style.visibility</p:attrName>
                                        </p:attrNameLst>
                                      </p:cBhvr>
                                      <p:to>
                                        <p:strVal val="visible"/>
                                      </p:to>
                                    </p:set>
                                    <p:animEffect transition="in" filter="wipe(left)">
                                      <p:cBhvr>
                                        <p:cTn id="7" dur="500"/>
                                        <p:tgtEl>
                                          <p:spTgt spid="4">
                                            <p:txEl>
                                              <p:charRg st="0"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charRg st="0" end="43"/>
                                            </p:txEl>
                                          </p:spTgt>
                                        </p:tgtEl>
                                        <p:attrNameLst>
                                          <p:attrName>style.visibility</p:attrName>
                                        </p:attrNameLst>
                                      </p:cBhvr>
                                      <p:to>
                                        <p:strVal val="visible"/>
                                      </p:to>
                                    </p:set>
                                    <p:animEffect transition="in" filter="wipe(left)">
                                      <p:cBhvr>
                                        <p:cTn id="12" dur="500"/>
                                        <p:tgtEl>
                                          <p:spTgt spid="5">
                                            <p:txEl>
                                              <p:charRg st="0" end="43"/>
                                            </p:txEl>
                                          </p:spTgt>
                                        </p:tgtEl>
                                      </p:cBhvr>
                                    </p:animEffect>
                                  </p:childTnLst>
                                </p:cTn>
                              </p:par>
                            </p:childTnLst>
                          </p:cTn>
                        </p:par>
                        <p:par>
                          <p:cTn id="13" fill="hold">
                            <p:stCondLst>
                              <p:cond delay="500"/>
                            </p:stCondLst>
                            <p:childTnLst>
                              <p:par>
                                <p:cTn id="14" presetID="17" presetClass="entr" presetSubtype="8"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ppt_w/2"/>
                                          </p:val>
                                        </p:tav>
                                        <p:tav tm="100000">
                                          <p:val>
                                            <p:strVal val="#ppt_x"/>
                                          </p:val>
                                        </p:tav>
                                      </p:tavLst>
                                    </p:anim>
                                    <p:anim calcmode="lin" valueType="num">
                                      <p:cBhvr>
                                        <p:cTn id="17" dur="500" fill="hold"/>
                                        <p:tgtEl>
                                          <p:spTgt spid="27"/>
                                        </p:tgtEl>
                                        <p:attrNameLst>
                                          <p:attrName>ppt_y</p:attrName>
                                        </p:attrNameLst>
                                      </p:cBhvr>
                                      <p:tavLst>
                                        <p:tav tm="0">
                                          <p:val>
                                            <p:strVal val="#ppt_y"/>
                                          </p:val>
                                        </p:tav>
                                        <p:tav tm="100000">
                                          <p:val>
                                            <p:strVal val="#ppt_y"/>
                                          </p:val>
                                        </p:tav>
                                      </p:tavLst>
                                    </p:anim>
                                    <p:anim calcmode="lin" valueType="num">
                                      <p:cBhvr>
                                        <p:cTn id="18" dur="500" fill="hold"/>
                                        <p:tgtEl>
                                          <p:spTgt spid="27"/>
                                        </p:tgtEl>
                                        <p:attrNameLst>
                                          <p:attrName>ppt_w</p:attrName>
                                        </p:attrNameLst>
                                      </p:cBhvr>
                                      <p:tavLst>
                                        <p:tav tm="0">
                                          <p:val>
                                            <p:fltVal val="0.000000"/>
                                          </p:val>
                                        </p:tav>
                                        <p:tav tm="100000">
                                          <p:val>
                                            <p:strVal val="#ppt_w"/>
                                          </p:val>
                                        </p:tav>
                                      </p:tavLst>
                                    </p:anim>
                                    <p:anim calcmode="lin" valueType="num">
                                      <p:cBhvr>
                                        <p:cTn id="19" dur="500" fill="hold"/>
                                        <p:tgtEl>
                                          <p:spTgt spid="27"/>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trips(downRight)">
                                      <p:cBhvr>
                                        <p:cTn id="23" dur="500"/>
                                        <p:tgtEl>
                                          <p:spTgt spid="11"/>
                                        </p:tgtEl>
                                      </p:cBhvr>
                                    </p:animEffect>
                                  </p:childTnLst>
                                </p:cTn>
                              </p:par>
                              <p:par>
                                <p:cTn id="24" presetID="9" presetClass="exit" presetSubtype="0" fill="hold" nodeType="withEffect">
                                  <p:stCondLst>
                                    <p:cond delay="0"/>
                                  </p:stCondLst>
                                  <p:childTnLst>
                                    <p:animEffect transition="out" filter="dissolv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
                                            <p:txEl>
                                              <p:charRg st="0" end="28"/>
                                            </p:txEl>
                                          </p:spTgt>
                                        </p:tgtEl>
                                        <p:attrNameLst>
                                          <p:attrName>style.visibility</p:attrName>
                                        </p:attrNameLst>
                                      </p:cBhvr>
                                      <p:to>
                                        <p:strVal val="visible"/>
                                      </p:to>
                                    </p:set>
                                    <p:animEffect transition="in" filter="wipe(left)">
                                      <p:cBhvr>
                                        <p:cTn id="31" dur="500"/>
                                        <p:tgtEl>
                                          <p:spTgt spid="34">
                                            <p:txEl>
                                              <p:charRg st="0" end="2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down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
                                            <p:txEl>
                                              <p:charRg st="0" end="38"/>
                                            </p:txEl>
                                          </p:spTgt>
                                        </p:tgtEl>
                                        <p:attrNameLst>
                                          <p:attrName>style.visibility</p:attrName>
                                        </p:attrNameLst>
                                      </p:cBhvr>
                                      <p:to>
                                        <p:strVal val="visible"/>
                                      </p:to>
                                    </p:set>
                                    <p:animEffect transition="in" filter="wipe(left)">
                                      <p:cBhvr>
                                        <p:cTn id="41" dur="500"/>
                                        <p:tgtEl>
                                          <p:spTgt spid="35">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P spid="4" grpId="0" build="p"/>
      <p:bldP spid="5" grpId="0" build="p"/>
      <p:bldP spid="34" grpId="0" build="p"/>
      <p:bldP spid="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619432" y="193010"/>
            <a:ext cx="8359467" cy="765635"/>
          </a:xfrm>
          <a:prstGeom prst="rect">
            <a:avLst/>
          </a:prstGeom>
        </p:spPr>
        <p:txBody>
          <a:bodyPr anchor="ctr">
            <a:normAutofit/>
            <a:scene3d>
              <a:camera prst="orthographicFront"/>
              <a:lightRig rig="soft" dir="t"/>
            </a:scene3d>
            <a:sp3d prstMaterial="softEdge">
              <a:bevelT w="25400" h="25400"/>
            </a:sp3d>
          </a:bodyPr>
          <a:lstStyle/>
          <a:p>
            <a:pPr marL="2341880" marR="0" indent="-2341880" algn="ctr" defTabSz="914400" fontAlgn="auto">
              <a:spcAft>
                <a:spcPts val="0"/>
              </a:spcAft>
              <a:buClrTx/>
              <a:buSzTx/>
              <a:buFontTx/>
              <a:defRPr/>
            </a:pP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 </a:t>
            </a:r>
            <a:r>
              <a:rPr kumimoji="0" lang="en-US" altLang="zh-CN"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en-US" altLang="zh-CN"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 </a:t>
            </a: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供给移动</a:t>
            </a:r>
            <a:endParaRPr kumimoji="0" lang="zh-CN" altLang="en-US" sz="40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43"/>
          <p:cNvSpPr txBox="1">
            <a:spLocks noChangeArrowheads="1"/>
          </p:cNvSpPr>
          <p:nvPr/>
        </p:nvSpPr>
        <p:spPr>
          <a:xfrm>
            <a:off x="242888" y="919163"/>
            <a:ext cx="4137025" cy="836613"/>
          </a:xfrm>
          <a:prstGeom prst="rect">
            <a:avLst/>
          </a:prstGeom>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400" b="1" kern="1200" cap="none" spc="0" normalizeH="0" baseline="0" noProof="0">
                <a:solidFill>
                  <a:schemeClr val="accent1">
                    <a:lumMod val="75000"/>
                  </a:schemeClr>
                </a:solidFill>
                <a:latin typeface="+mn-lt"/>
                <a:ea typeface="宋体" panose="02010600030101010101" pitchFamily="2" charset="-122"/>
                <a:cs typeface="+mn-cs"/>
              </a:rPr>
              <a:t>事件</a:t>
            </a:r>
            <a:r>
              <a:rPr kumimoji="0" lang="zh-CN" altLang="en-US" sz="2400" b="1" kern="1200" cap="none" spc="0" normalizeH="0" baseline="0" noProof="0">
                <a:solidFill>
                  <a:schemeClr val="accent1">
                    <a:lumMod val="75000"/>
                  </a:schemeClr>
                </a:solidFill>
                <a:latin typeface="+mn-lt"/>
                <a:ea typeface="宋体" panose="02010600030101010101" pitchFamily="2" charset="-122"/>
                <a:cs typeface="+mn-cs"/>
              </a:rPr>
              <a:t>：</a:t>
            </a:r>
            <a:r>
              <a:rPr kumimoji="0" lang="zh-CN" sz="2400" b="1" kern="1200" cap="none" spc="0" normalizeH="0" baseline="0" noProof="0">
                <a:solidFill>
                  <a:schemeClr val="accent1">
                    <a:lumMod val="75000"/>
                  </a:schemeClr>
                </a:solidFill>
                <a:latin typeface="+mn-lt"/>
                <a:ea typeface="宋体" panose="02010600030101010101" pitchFamily="2" charset="-122"/>
                <a:cs typeface="+mn-cs"/>
              </a:rPr>
              <a:t>新技术降低了生产混合动力汽车的成本 </a:t>
            </a:r>
            <a:r>
              <a:rPr kumimoji="0" lang="zh-CN" altLang="en-US" sz="2400" b="1" kern="1200" cap="none" spc="0" normalizeH="0" baseline="0" noProof="0">
                <a:solidFill>
                  <a:schemeClr val="accent1">
                    <a:lumMod val="75000"/>
                  </a:schemeClr>
                </a:solidFill>
                <a:latin typeface="+mn-lt"/>
                <a:ea typeface="宋体" panose="02010600030101010101" pitchFamily="2" charset="-122"/>
                <a:cs typeface="+mn-cs"/>
              </a:rPr>
              <a:t>。</a:t>
            </a:r>
            <a:endParaRPr kumimoji="0" lang="zh-CN" sz="2400" b="1" kern="1200" cap="none" spc="0" normalizeH="0" baseline="0" noProof="0" dirty="0">
              <a:solidFill>
                <a:schemeClr val="accent1">
                  <a:lumMod val="75000"/>
                </a:schemeClr>
              </a:solidFill>
              <a:latin typeface="+mn-lt"/>
              <a:ea typeface="宋体" panose="02010600030101010101" pitchFamily="2" charset="-122"/>
              <a:cs typeface="+mn-cs"/>
            </a:endParaRPr>
          </a:p>
        </p:txBody>
      </p:sp>
      <p:sp>
        <p:nvSpPr>
          <p:cNvPr id="4" name="Text Box 44"/>
          <p:cNvSpPr txBox="1">
            <a:spLocks noChangeArrowheads="1"/>
          </p:cNvSpPr>
          <p:nvPr/>
        </p:nvSpPr>
        <p:spPr bwMode="auto">
          <a:xfrm>
            <a:off x="195263" y="1901825"/>
            <a:ext cx="4037013" cy="1717675"/>
          </a:xfrm>
          <a:prstGeom prst="rect">
            <a:avLst/>
          </a:prstGeom>
          <a:noFill/>
          <a:ln w="9525">
            <a:noFill/>
            <a:miter lim="800000"/>
          </a:ln>
        </p:spPr>
        <p:txBody>
          <a:bodyPr>
            <a:spAutoFit/>
          </a:bodyPr>
          <a:lstStyle/>
          <a:p>
            <a:pPr marR="0" defTabSz="914400" eaLnBrk="0" hangingPunct="0">
              <a:lnSpc>
                <a:spcPct val="110000"/>
              </a:lnSpc>
              <a:spcBef>
                <a:spcPct val="15000"/>
              </a:spcBef>
              <a:buClr>
                <a:srgbClr val="00B85C"/>
              </a:buClr>
              <a:buSzPct val="120000"/>
              <a:buFont typeface="Wingdings" panose="05000000000000000000" pitchFamily="2" charset="2"/>
              <a:defRPr/>
            </a:pP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a:t>
            </a:r>
            <a:r>
              <a:rPr kumimoji="0" lang="en-US" alt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1</a:t>
            </a: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步：</a:t>
            </a:r>
            <a:r>
              <a:rPr kumimoji="0" lang="zh-CN" sz="2400" kern="1200" cap="none" spc="0" normalizeH="0" baseline="0" noProof="0" dirty="0">
                <a:latin typeface="Arial" panose="020B0604020202020204" pitchFamily="34" charset="0"/>
                <a:ea typeface="宋体" panose="02010600030101010101" pitchFamily="2" charset="-122"/>
                <a:cs typeface="+mn-cs"/>
              </a:rPr>
              <a:t>供给曲线移动，因为该事件</a:t>
            </a:r>
            <a:r>
              <a:rPr kumimoji="0" lang="zh-CN" altLang="en-US" sz="2400" kern="1200" cap="none" spc="0" normalizeH="0" baseline="0" noProof="0" dirty="0">
                <a:latin typeface="Arial" panose="020B0604020202020204" pitchFamily="34" charset="0"/>
                <a:ea typeface="宋体" panose="02010600030101010101" pitchFamily="2" charset="-122"/>
                <a:cs typeface="+mn-cs"/>
              </a:rPr>
              <a:t>影响了</a:t>
            </a:r>
            <a:r>
              <a:rPr kumimoji="0" lang="zh-CN" sz="2400" kern="1200" cap="none" spc="0" normalizeH="0" baseline="0" noProof="0" dirty="0">
                <a:latin typeface="Arial" panose="020B0604020202020204" pitchFamily="34" charset="0"/>
                <a:ea typeface="宋体" panose="02010600030101010101" pitchFamily="2" charset="-122"/>
                <a:cs typeface="+mn-cs"/>
              </a:rPr>
              <a:t>生产成本。需求曲线不变，因为生产技术并不影响需求</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sp>
        <p:nvSpPr>
          <p:cNvPr id="5" name="Text Box 45"/>
          <p:cNvSpPr txBox="1">
            <a:spLocks noChangeArrowheads="1"/>
          </p:cNvSpPr>
          <p:nvPr/>
        </p:nvSpPr>
        <p:spPr bwMode="auto">
          <a:xfrm>
            <a:off x="247650" y="3686175"/>
            <a:ext cx="4095750" cy="2036763"/>
          </a:xfrm>
          <a:prstGeom prst="rect">
            <a:avLst/>
          </a:prstGeom>
          <a:noFill/>
          <a:ln w="9525">
            <a:noFill/>
            <a:miter lim="800000"/>
          </a:ln>
        </p:spPr>
        <p:txBody>
          <a:bodyPr tIns="137160"/>
          <a:lstStyle/>
          <a:p>
            <a:pPr marR="0" defTabSz="914400" eaLnBrk="0" hangingPunct="0">
              <a:lnSpc>
                <a:spcPct val="110000"/>
              </a:lnSpc>
              <a:spcBef>
                <a:spcPct val="15000"/>
              </a:spcBef>
              <a:buClr>
                <a:srgbClr val="00B85C"/>
              </a:buClr>
              <a:buSzPct val="120000"/>
              <a:buFont typeface="Wingdings" panose="05000000000000000000" pitchFamily="2" charset="2"/>
              <a:defRPr/>
            </a:pP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a:t>
            </a:r>
            <a:r>
              <a:rPr kumimoji="0" lang="en-US" alt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2</a:t>
            </a: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步：</a:t>
            </a:r>
            <a:r>
              <a:rPr kumimoji="0" lang="zh-CN" sz="2400" kern="1200" cap="none" spc="0" normalizeH="0" baseline="0" noProof="0" dirty="0">
                <a:latin typeface="Arial" panose="020B0604020202020204" pitchFamily="34" charset="0"/>
                <a:ea typeface="宋体" panose="02010600030101010101" pitchFamily="2" charset="-122"/>
                <a:cs typeface="+mn-cs"/>
              </a:rPr>
              <a:t>供给曲线向右移动，因为该事件降低生产成本，使在任何一个给定价格下生产都更有利可图</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grpSp>
        <p:nvGrpSpPr>
          <p:cNvPr id="57350" name="Group 7"/>
          <p:cNvGrpSpPr/>
          <p:nvPr/>
        </p:nvGrpSpPr>
        <p:grpSpPr>
          <a:xfrm>
            <a:off x="4721225" y="1209675"/>
            <a:ext cx="4422775" cy="4106863"/>
            <a:chOff x="0" y="0"/>
            <a:chExt cx="2786" cy="2420"/>
          </a:xfrm>
        </p:grpSpPr>
        <p:grpSp>
          <p:nvGrpSpPr>
            <p:cNvPr id="57374" name="Group 8"/>
            <p:cNvGrpSpPr/>
            <p:nvPr/>
          </p:nvGrpSpPr>
          <p:grpSpPr>
            <a:xfrm>
              <a:off x="118" y="252"/>
              <a:ext cx="2116" cy="2049"/>
              <a:chOff x="0" y="0"/>
              <a:chExt cx="2116" cy="2027"/>
            </a:xfrm>
          </p:grpSpPr>
          <p:sp>
            <p:nvSpPr>
              <p:cNvPr id="57377"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7378"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7375" name="Text Box 8"/>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7376" name="Text Box 9"/>
            <p:cNvSpPr txBox="1"/>
            <p:nvPr/>
          </p:nvSpPr>
          <p:spPr>
            <a:xfrm>
              <a:off x="2496" y="2151"/>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57351" name="Group 13"/>
          <p:cNvGrpSpPr/>
          <p:nvPr/>
        </p:nvGrpSpPr>
        <p:grpSpPr>
          <a:xfrm>
            <a:off x="5151438" y="1987550"/>
            <a:ext cx="2486025" cy="2901950"/>
            <a:chOff x="0" y="0"/>
            <a:chExt cx="1566" cy="1828"/>
          </a:xfrm>
        </p:grpSpPr>
        <p:sp>
          <p:nvSpPr>
            <p:cNvPr id="57372" name="Line 11"/>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57373" name="Text Box 12"/>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7352" name="Group 16"/>
          <p:cNvGrpSpPr/>
          <p:nvPr/>
        </p:nvGrpSpPr>
        <p:grpSpPr>
          <a:xfrm>
            <a:off x="5495925" y="1655763"/>
            <a:ext cx="1933575" cy="2901950"/>
            <a:chOff x="0" y="0"/>
            <a:chExt cx="1218" cy="1828"/>
          </a:xfrm>
        </p:grpSpPr>
        <p:sp>
          <p:nvSpPr>
            <p:cNvPr id="57370" name="Line 14"/>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57371" name="Text Box 15"/>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7353" name="Group 19"/>
          <p:cNvGrpSpPr/>
          <p:nvPr/>
        </p:nvGrpSpPr>
        <p:grpSpPr>
          <a:xfrm>
            <a:off x="4410075" y="3167063"/>
            <a:ext cx="2060575" cy="2327275"/>
            <a:chOff x="0" y="0"/>
            <a:chExt cx="1298" cy="1466"/>
          </a:xfrm>
        </p:grpSpPr>
        <p:sp>
          <p:nvSpPr>
            <p:cNvPr id="57365" name="Text Box 17"/>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7366" name="Oval 18"/>
            <p:cNvSpPr/>
            <p:nvPr/>
          </p:nvSpPr>
          <p:spPr>
            <a:xfrm>
              <a:off x="109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7367" name="Line 19"/>
            <p:cNvSpPr/>
            <p:nvPr/>
          </p:nvSpPr>
          <p:spPr>
            <a:xfrm>
              <a:off x="318" y="114"/>
              <a:ext cx="823" cy="0"/>
            </a:xfrm>
            <a:prstGeom prst="line">
              <a:avLst/>
            </a:prstGeom>
            <a:ln w="9525" cap="flat" cmpd="sng">
              <a:solidFill>
                <a:schemeClr val="tx1"/>
              </a:solidFill>
              <a:prstDash val="lgDash"/>
              <a:headEnd type="none" w="med" len="med"/>
              <a:tailEnd type="none" w="med" len="med"/>
            </a:ln>
          </p:spPr>
        </p:sp>
        <p:sp>
          <p:nvSpPr>
            <p:cNvPr id="57368" name="Line 20"/>
            <p:cNvSpPr/>
            <p:nvPr/>
          </p:nvSpPr>
          <p:spPr>
            <a:xfrm>
              <a:off x="1144" y="112"/>
              <a:ext cx="0" cy="1117"/>
            </a:xfrm>
            <a:prstGeom prst="line">
              <a:avLst/>
            </a:prstGeom>
            <a:ln w="9525" cap="flat" cmpd="sng">
              <a:solidFill>
                <a:schemeClr val="tx1"/>
              </a:solidFill>
              <a:prstDash val="lgDash"/>
              <a:headEnd type="none" w="med" len="med"/>
              <a:tailEnd type="none" w="med" len="med"/>
            </a:ln>
          </p:spPr>
        </p:sp>
        <p:sp>
          <p:nvSpPr>
            <p:cNvPr id="57369" name="Text Box 21"/>
            <p:cNvSpPr txBox="1"/>
            <p:nvPr/>
          </p:nvSpPr>
          <p:spPr>
            <a:xfrm>
              <a:off x="990" y="1236"/>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11" name="Group 25"/>
          <p:cNvGrpSpPr/>
          <p:nvPr/>
        </p:nvGrpSpPr>
        <p:grpSpPr>
          <a:xfrm>
            <a:off x="6215063" y="1663700"/>
            <a:ext cx="1933575" cy="2901950"/>
            <a:chOff x="0" y="0"/>
            <a:chExt cx="1218" cy="1828"/>
          </a:xfrm>
        </p:grpSpPr>
        <p:sp>
          <p:nvSpPr>
            <p:cNvPr id="57363" name="Line 29"/>
            <p:cNvSpPr/>
            <p:nvPr/>
          </p:nvSpPr>
          <p:spPr>
            <a:xfrm flipV="1">
              <a:off x="0" y="254"/>
              <a:ext cx="949" cy="1574"/>
            </a:xfrm>
            <a:prstGeom prst="line">
              <a:avLst/>
            </a:prstGeom>
            <a:ln w="38100" cap="flat" cmpd="sng">
              <a:solidFill>
                <a:srgbClr val="FF0000"/>
              </a:solidFill>
              <a:prstDash val="solid"/>
              <a:headEnd type="none" w="med" len="med"/>
              <a:tailEnd type="none" w="med" len="med"/>
            </a:ln>
          </p:spPr>
        </p:sp>
        <p:sp>
          <p:nvSpPr>
            <p:cNvPr id="57364" name="Text Box 30"/>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sp>
        <p:nvSpPr>
          <p:cNvPr id="27" name="Line 35"/>
          <p:cNvSpPr/>
          <p:nvPr/>
        </p:nvSpPr>
        <p:spPr>
          <a:xfrm>
            <a:off x="6953250" y="2220913"/>
            <a:ext cx="646113" cy="0"/>
          </a:xfrm>
          <a:prstGeom prst="line">
            <a:avLst/>
          </a:prstGeom>
          <a:ln w="57150" cap="flat" cmpd="sng">
            <a:solidFill>
              <a:srgbClr val="A50021"/>
            </a:solidFill>
            <a:prstDash val="solid"/>
            <a:headEnd type="none" w="med" len="med"/>
            <a:tailEnd type="triangle" w="lg" len="med"/>
          </a:ln>
        </p:spPr>
      </p:sp>
      <p:grpSp>
        <p:nvGrpSpPr>
          <p:cNvPr id="12" name="Group 29"/>
          <p:cNvGrpSpPr/>
          <p:nvPr/>
        </p:nvGrpSpPr>
        <p:grpSpPr>
          <a:xfrm>
            <a:off x="4402138" y="3678238"/>
            <a:ext cx="2484437" cy="1824037"/>
            <a:chOff x="0" y="0"/>
            <a:chExt cx="1565" cy="1149"/>
          </a:xfrm>
        </p:grpSpPr>
        <p:sp>
          <p:nvSpPr>
            <p:cNvPr id="57358" name="Line 36"/>
            <p:cNvSpPr/>
            <p:nvPr/>
          </p:nvSpPr>
          <p:spPr>
            <a:xfrm flipH="1">
              <a:off x="319" y="119"/>
              <a:ext cx="1089" cy="0"/>
            </a:xfrm>
            <a:prstGeom prst="line">
              <a:avLst/>
            </a:prstGeom>
            <a:ln w="9525" cap="flat" cmpd="sng">
              <a:solidFill>
                <a:schemeClr val="tx1"/>
              </a:solidFill>
              <a:prstDash val="lgDash"/>
              <a:headEnd type="none" w="med" len="med"/>
              <a:tailEnd type="none" w="med" len="med"/>
            </a:ln>
          </p:spPr>
        </p:sp>
        <p:sp>
          <p:nvSpPr>
            <p:cNvPr id="57359" name="Line 37"/>
            <p:cNvSpPr/>
            <p:nvPr/>
          </p:nvSpPr>
          <p:spPr>
            <a:xfrm>
              <a:off x="1411" y="119"/>
              <a:ext cx="0" cy="786"/>
            </a:xfrm>
            <a:prstGeom prst="line">
              <a:avLst/>
            </a:prstGeom>
            <a:ln w="9525" cap="flat" cmpd="sng">
              <a:solidFill>
                <a:schemeClr val="tx1"/>
              </a:solidFill>
              <a:prstDash val="lgDash"/>
              <a:headEnd type="none" w="med" len="med"/>
              <a:tailEnd type="none" w="med" len="med"/>
            </a:ln>
          </p:spPr>
        </p:sp>
        <p:sp>
          <p:nvSpPr>
            <p:cNvPr id="57360" name="Text Box 38"/>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7361" name="Oval 39"/>
            <p:cNvSpPr/>
            <p:nvPr/>
          </p:nvSpPr>
          <p:spPr>
            <a:xfrm>
              <a:off x="1364" y="74"/>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7362" name="Text Box 40"/>
            <p:cNvSpPr txBox="1"/>
            <p:nvPr/>
          </p:nvSpPr>
          <p:spPr>
            <a:xfrm>
              <a:off x="1257" y="919"/>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sp>
        <p:nvSpPr>
          <p:cNvPr id="34" name="Text Box 46"/>
          <p:cNvSpPr txBox="1">
            <a:spLocks noChangeArrowheads="1"/>
          </p:cNvSpPr>
          <p:nvPr/>
        </p:nvSpPr>
        <p:spPr bwMode="auto">
          <a:xfrm>
            <a:off x="2713038" y="5819775"/>
            <a:ext cx="6194425" cy="714375"/>
          </a:xfrm>
          <a:prstGeom prst="rect">
            <a:avLst/>
          </a:prstGeom>
          <a:noFill/>
          <a:ln w="9525">
            <a:noFill/>
            <a:miter lim="800000"/>
          </a:ln>
        </p:spPr>
        <p:txBody>
          <a:bodyPr tIns="137160"/>
          <a:lstStyle/>
          <a:p>
            <a:pPr marR="0" defTabSz="914400" eaLnBrk="0" hangingPunct="0">
              <a:lnSpc>
                <a:spcPct val="110000"/>
              </a:lnSpc>
              <a:spcBef>
                <a:spcPct val="20000"/>
              </a:spcBef>
              <a:buClr>
                <a:srgbClr val="00B85C"/>
              </a:buClr>
              <a:buSzPct val="120000"/>
              <a:buFont typeface="Wingdings" panose="05000000000000000000" pitchFamily="2" charset="2"/>
              <a:defRPr/>
            </a:pP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a:t>
            </a:r>
            <a:r>
              <a:rPr kumimoji="0" lang="en-US" alt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3</a:t>
            </a: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步：</a:t>
            </a:r>
            <a:r>
              <a:rPr kumimoji="0" lang="zh-CN" sz="2400" kern="1200" cap="none" spc="0" normalizeH="0" baseline="0" noProof="0" dirty="0">
                <a:latin typeface="Arial" panose="020B0604020202020204" pitchFamily="34" charset="0"/>
                <a:ea typeface="宋体" panose="02010600030101010101" pitchFamily="2" charset="-122"/>
                <a:cs typeface="+mn-cs"/>
              </a:rPr>
              <a:t>这种移动使价格下降，产量增加</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45"/>
                                            </p:txEl>
                                          </p:spTgt>
                                        </p:tgtEl>
                                        <p:attrNameLst>
                                          <p:attrName>style.visibility</p:attrName>
                                        </p:attrNameLst>
                                      </p:cBhvr>
                                      <p:to>
                                        <p:strVal val="visible"/>
                                      </p:to>
                                    </p:set>
                                    <p:animEffect transition="in" filter="wipe(left)">
                                      <p:cBhvr>
                                        <p:cTn id="7" dur="500"/>
                                        <p:tgtEl>
                                          <p:spTgt spid="4">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charRg st="0" end="46"/>
                                            </p:txEl>
                                          </p:spTgt>
                                        </p:tgtEl>
                                        <p:attrNameLst>
                                          <p:attrName>style.visibility</p:attrName>
                                        </p:attrNameLst>
                                      </p:cBhvr>
                                      <p:to>
                                        <p:strVal val="visible"/>
                                      </p:to>
                                    </p:set>
                                    <p:animEffect transition="in" filter="wipe(left)">
                                      <p:cBhvr>
                                        <p:cTn id="12" dur="500"/>
                                        <p:tgtEl>
                                          <p:spTgt spid="5">
                                            <p:txEl>
                                              <p:charRg st="0"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ppt_x</p:attrName>
                                        </p:attrNameLst>
                                      </p:cBhvr>
                                      <p:tavLst>
                                        <p:tav tm="0">
                                          <p:val>
                                            <p:strVal val="#ppt_x-#ppt_w/2"/>
                                          </p:val>
                                        </p:tav>
                                        <p:tav tm="100000">
                                          <p:val>
                                            <p:strVal val="#ppt_x"/>
                                          </p:val>
                                        </p:tav>
                                      </p:tavLst>
                                    </p:anim>
                                    <p:anim calcmode="lin" valueType="num">
                                      <p:cBhvr>
                                        <p:cTn id="18" dur="500" fill="hold"/>
                                        <p:tgtEl>
                                          <p:spTgt spid="27"/>
                                        </p:tgtEl>
                                        <p:attrNameLst>
                                          <p:attrName>ppt_y</p:attrName>
                                        </p:attrNameLst>
                                      </p:cBhvr>
                                      <p:tavLst>
                                        <p:tav tm="0">
                                          <p:val>
                                            <p:strVal val="#ppt_y"/>
                                          </p:val>
                                        </p:tav>
                                        <p:tav tm="100000">
                                          <p:val>
                                            <p:strVal val="#ppt_y"/>
                                          </p:val>
                                        </p:tav>
                                      </p:tavLst>
                                    </p:anim>
                                    <p:anim calcmode="lin" valueType="num">
                                      <p:cBhvr>
                                        <p:cTn id="19" dur="500" fill="hold"/>
                                        <p:tgtEl>
                                          <p:spTgt spid="27"/>
                                        </p:tgtEl>
                                        <p:attrNameLst>
                                          <p:attrName>ppt_w</p:attrName>
                                        </p:attrNameLst>
                                      </p:cBhvr>
                                      <p:tavLst>
                                        <p:tav tm="0">
                                          <p:val>
                                            <p:fltVal val="0.000000"/>
                                          </p:val>
                                        </p:tav>
                                        <p:tav tm="100000">
                                          <p:val>
                                            <p:strVal val="#ppt_w"/>
                                          </p:val>
                                        </p:tav>
                                      </p:tavLst>
                                    </p:anim>
                                    <p:anim calcmode="lin" valueType="num">
                                      <p:cBhvr>
                                        <p:cTn id="20" dur="500" fill="hold"/>
                                        <p:tgtEl>
                                          <p:spTgt spid="27"/>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8" presetClass="entr" presetSubtype="12"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trips(downLeft)">
                                      <p:cBhvr>
                                        <p:cTn id="24" dur="500"/>
                                        <p:tgtEl>
                                          <p:spTgt spid="11"/>
                                        </p:tgtEl>
                                      </p:cBhvr>
                                    </p:animEffect>
                                  </p:childTnLst>
                                </p:cTn>
                              </p:par>
                              <p:par>
                                <p:cTn id="25" presetID="9" presetClass="exit" presetSubtype="0" fill="hold" nodeType="withEffect">
                                  <p:stCondLst>
                                    <p:cond delay="0"/>
                                  </p:stCondLst>
                                  <p:childTnLst>
                                    <p:animEffect transition="out" filter="dissolv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
                                            <p:txEl>
                                              <p:charRg st="0" end="20"/>
                                            </p:txEl>
                                          </p:spTgt>
                                        </p:tgtEl>
                                        <p:attrNameLst>
                                          <p:attrName>style.visibility</p:attrName>
                                        </p:attrNameLst>
                                      </p:cBhvr>
                                      <p:to>
                                        <p:strVal val="visible"/>
                                      </p:to>
                                    </p:set>
                                    <p:animEffect transition="in" filter="wipe(left)">
                                      <p:cBhvr>
                                        <p:cTn id="32" dur="500"/>
                                        <p:tgtEl>
                                          <p:spTgt spid="34">
                                            <p:txEl>
                                              <p:charRg st="0" end="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P spid="4" grpId="0" build="p"/>
      <p:bldP spid="5" grpId="0" build="p"/>
      <p:bldP spid="3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1047134" y="163514"/>
            <a:ext cx="7304703" cy="854126"/>
          </a:xfrm>
          <a:prstGeom prst="rect">
            <a:avLst/>
          </a:prstGeom>
        </p:spPr>
        <p:txBody>
          <a:bodyPr anchor="ctr">
            <a:normAutofit/>
            <a:scene3d>
              <a:camera prst="orthographicFront"/>
              <a:lightRig rig="soft" dir="t"/>
            </a:scene3d>
            <a:sp3d prstMaterial="softEdge">
              <a:bevelT w="25400" h="25400"/>
            </a:sp3d>
          </a:bodyPr>
          <a:lstStyle/>
          <a:p>
            <a:pPr marL="2341880" marR="0" indent="-2341880" algn="ctr" defTabSz="914400" fontAlgn="auto">
              <a:spcAft>
                <a:spcPts val="0"/>
              </a:spcAft>
              <a:buClrTx/>
              <a:buSzTx/>
              <a:buFontTx/>
              <a:defRPr/>
            </a:pP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3</a:t>
            </a:r>
            <a:r>
              <a:rPr kumimoji="0" lang="zh-CN" altLang="en-US" sz="32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：供给与需求的移动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44"/>
          <p:cNvSpPr txBox="1">
            <a:spLocks noChangeArrowheads="1"/>
          </p:cNvSpPr>
          <p:nvPr/>
        </p:nvSpPr>
        <p:spPr>
          <a:xfrm>
            <a:off x="0" y="1068388"/>
            <a:ext cx="4070350" cy="908050"/>
          </a:xfrm>
          <a:prstGeom prst="rect">
            <a:avLst/>
          </a:prstGeom>
        </p:spPr>
        <p:txBody>
          <a:bodyPr>
            <a:normAutofit/>
          </a:bodyPr>
          <a:lstStyle/>
          <a:p>
            <a:pPr marR="0" defTabSz="914400" fontAlgn="auto">
              <a:spcBef>
                <a:spcPts val="400"/>
              </a:spcBef>
              <a:spcAft>
                <a:spcPts val="0"/>
              </a:spcAft>
              <a:buClr>
                <a:schemeClr val="accent1"/>
              </a:buClr>
              <a:buSzPct val="68000"/>
              <a:buFont typeface="Wingdings" panose="05000000000000000000" pitchFamily="2" charset="2"/>
              <a:defRPr/>
            </a:pPr>
            <a:r>
              <a:rPr kumimoji="0" lang="zh-CN" sz="2400" b="1" kern="1200" cap="none" spc="0" normalizeH="0" baseline="0" noProof="0">
                <a:solidFill>
                  <a:schemeClr val="accent1">
                    <a:lumMod val="75000"/>
                  </a:schemeClr>
                </a:solidFill>
                <a:latin typeface="+mn-lt"/>
                <a:ea typeface="宋体" panose="02010600030101010101" pitchFamily="2" charset="-122"/>
                <a:cs typeface="+mn-cs"/>
              </a:rPr>
              <a:t>事件：天然气价格上升与新技术降低生产成本</a:t>
            </a:r>
            <a:endParaRPr kumimoji="0" lang="zh-CN" sz="2400" b="1" kern="1200" cap="none" spc="0" normalizeH="0" baseline="0" noProof="0" dirty="0">
              <a:solidFill>
                <a:schemeClr val="accent1">
                  <a:lumMod val="75000"/>
                </a:schemeClr>
              </a:solidFill>
              <a:latin typeface="+mn-lt"/>
              <a:ea typeface="宋体" panose="02010600030101010101" pitchFamily="2" charset="-122"/>
              <a:cs typeface="+mn-cs"/>
            </a:endParaRPr>
          </a:p>
        </p:txBody>
      </p:sp>
      <p:grpSp>
        <p:nvGrpSpPr>
          <p:cNvPr id="58372" name="Group 3"/>
          <p:cNvGrpSpPr/>
          <p:nvPr/>
        </p:nvGrpSpPr>
        <p:grpSpPr>
          <a:xfrm>
            <a:off x="4094163" y="1179513"/>
            <a:ext cx="4422775" cy="4106862"/>
            <a:chOff x="0" y="0"/>
            <a:chExt cx="2786" cy="2420"/>
          </a:xfrm>
        </p:grpSpPr>
        <p:grpSp>
          <p:nvGrpSpPr>
            <p:cNvPr id="58403" name="Group 4"/>
            <p:cNvGrpSpPr/>
            <p:nvPr/>
          </p:nvGrpSpPr>
          <p:grpSpPr>
            <a:xfrm>
              <a:off x="118" y="252"/>
              <a:ext cx="2116" cy="2049"/>
              <a:chOff x="0" y="0"/>
              <a:chExt cx="2116" cy="2027"/>
            </a:xfrm>
          </p:grpSpPr>
          <p:sp>
            <p:nvSpPr>
              <p:cNvPr id="58406"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8407"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8404" name="Text Box 8"/>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8405" name="Text Box 9"/>
            <p:cNvSpPr txBox="1"/>
            <p:nvPr/>
          </p:nvSpPr>
          <p:spPr>
            <a:xfrm>
              <a:off x="2496" y="2151"/>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58373" name="Group 9"/>
          <p:cNvGrpSpPr/>
          <p:nvPr/>
        </p:nvGrpSpPr>
        <p:grpSpPr>
          <a:xfrm>
            <a:off x="4524375" y="1957388"/>
            <a:ext cx="2486025" cy="2901950"/>
            <a:chOff x="0" y="0"/>
            <a:chExt cx="1566" cy="1828"/>
          </a:xfrm>
        </p:grpSpPr>
        <p:sp>
          <p:nvSpPr>
            <p:cNvPr id="58401" name="Line 11"/>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58402" name="Text Box 12"/>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8374" name="Group 12"/>
          <p:cNvGrpSpPr/>
          <p:nvPr/>
        </p:nvGrpSpPr>
        <p:grpSpPr>
          <a:xfrm>
            <a:off x="4868863" y="1625600"/>
            <a:ext cx="1933575" cy="2901950"/>
            <a:chOff x="0" y="0"/>
            <a:chExt cx="1218" cy="1828"/>
          </a:xfrm>
        </p:grpSpPr>
        <p:sp>
          <p:nvSpPr>
            <p:cNvPr id="58399" name="Line 14"/>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58400" name="Text Box 15"/>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8375" name="Group 15"/>
          <p:cNvGrpSpPr/>
          <p:nvPr/>
        </p:nvGrpSpPr>
        <p:grpSpPr>
          <a:xfrm>
            <a:off x="3783013" y="3136900"/>
            <a:ext cx="2060575" cy="2327275"/>
            <a:chOff x="0" y="0"/>
            <a:chExt cx="1298" cy="1466"/>
          </a:xfrm>
        </p:grpSpPr>
        <p:sp>
          <p:nvSpPr>
            <p:cNvPr id="58394" name="Text Box 17"/>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8395" name="Oval 18"/>
            <p:cNvSpPr/>
            <p:nvPr/>
          </p:nvSpPr>
          <p:spPr>
            <a:xfrm>
              <a:off x="109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8396" name="Line 19"/>
            <p:cNvSpPr/>
            <p:nvPr/>
          </p:nvSpPr>
          <p:spPr>
            <a:xfrm>
              <a:off x="318" y="114"/>
              <a:ext cx="823" cy="0"/>
            </a:xfrm>
            <a:prstGeom prst="line">
              <a:avLst/>
            </a:prstGeom>
            <a:ln w="9525" cap="flat" cmpd="sng">
              <a:solidFill>
                <a:schemeClr val="tx1"/>
              </a:solidFill>
              <a:prstDash val="lgDash"/>
              <a:headEnd type="none" w="med" len="med"/>
              <a:tailEnd type="none" w="med" len="med"/>
            </a:ln>
          </p:spPr>
        </p:sp>
        <p:sp>
          <p:nvSpPr>
            <p:cNvPr id="58397" name="Line 20"/>
            <p:cNvSpPr/>
            <p:nvPr/>
          </p:nvSpPr>
          <p:spPr>
            <a:xfrm>
              <a:off x="1144" y="112"/>
              <a:ext cx="0" cy="1117"/>
            </a:xfrm>
            <a:prstGeom prst="line">
              <a:avLst/>
            </a:prstGeom>
            <a:ln w="9525" cap="flat" cmpd="sng">
              <a:solidFill>
                <a:schemeClr val="tx1"/>
              </a:solidFill>
              <a:prstDash val="lgDash"/>
              <a:headEnd type="none" w="med" len="med"/>
              <a:tailEnd type="none" w="med" len="med"/>
            </a:ln>
          </p:spPr>
        </p:sp>
        <p:sp>
          <p:nvSpPr>
            <p:cNvPr id="58398" name="Text Box 21"/>
            <p:cNvSpPr txBox="1"/>
            <p:nvPr/>
          </p:nvSpPr>
          <p:spPr>
            <a:xfrm>
              <a:off x="990" y="1236"/>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9" name="Group 21"/>
          <p:cNvGrpSpPr/>
          <p:nvPr/>
        </p:nvGrpSpPr>
        <p:grpSpPr>
          <a:xfrm>
            <a:off x="5588000" y="1633538"/>
            <a:ext cx="1933575" cy="2901950"/>
            <a:chOff x="0" y="0"/>
            <a:chExt cx="1218" cy="1828"/>
          </a:xfrm>
        </p:grpSpPr>
        <p:sp>
          <p:nvSpPr>
            <p:cNvPr id="58392" name="Line 29"/>
            <p:cNvSpPr/>
            <p:nvPr/>
          </p:nvSpPr>
          <p:spPr>
            <a:xfrm flipV="1">
              <a:off x="0" y="254"/>
              <a:ext cx="949" cy="1574"/>
            </a:xfrm>
            <a:prstGeom prst="line">
              <a:avLst/>
            </a:prstGeom>
            <a:ln w="38100" cap="flat" cmpd="sng">
              <a:solidFill>
                <a:srgbClr val="FF0000"/>
              </a:solidFill>
              <a:prstDash val="solid"/>
              <a:headEnd type="none" w="med" len="med"/>
              <a:tailEnd type="none" w="med" len="med"/>
            </a:ln>
          </p:spPr>
        </p:sp>
        <p:sp>
          <p:nvSpPr>
            <p:cNvPr id="58393" name="Text Box 30"/>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grpSp>
        <p:nvGrpSpPr>
          <p:cNvPr id="10" name="Group 24"/>
          <p:cNvGrpSpPr/>
          <p:nvPr/>
        </p:nvGrpSpPr>
        <p:grpSpPr>
          <a:xfrm>
            <a:off x="5665788" y="1854200"/>
            <a:ext cx="2486025" cy="2901950"/>
            <a:chOff x="0" y="0"/>
            <a:chExt cx="1566" cy="1828"/>
          </a:xfrm>
        </p:grpSpPr>
        <p:sp>
          <p:nvSpPr>
            <p:cNvPr id="58390" name="Line 32"/>
            <p:cNvSpPr/>
            <p:nvPr/>
          </p:nvSpPr>
          <p:spPr>
            <a:xfrm>
              <a:off x="0" y="0"/>
              <a:ext cx="1263" cy="1587"/>
            </a:xfrm>
            <a:prstGeom prst="line">
              <a:avLst/>
            </a:prstGeom>
            <a:ln w="38100" cap="flat" cmpd="sng">
              <a:solidFill>
                <a:srgbClr val="FF0000"/>
              </a:solidFill>
              <a:prstDash val="solid"/>
              <a:headEnd type="none" w="med" len="med"/>
              <a:tailEnd type="none" w="med" len="med"/>
            </a:ln>
          </p:spPr>
        </p:sp>
        <p:sp>
          <p:nvSpPr>
            <p:cNvPr id="58391" name="Text Box 33"/>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sp>
        <p:nvSpPr>
          <p:cNvPr id="28" name="Line 34"/>
          <p:cNvSpPr/>
          <p:nvPr/>
        </p:nvSpPr>
        <p:spPr>
          <a:xfrm>
            <a:off x="4787900" y="2192338"/>
            <a:ext cx="1068388" cy="0"/>
          </a:xfrm>
          <a:prstGeom prst="line">
            <a:avLst/>
          </a:prstGeom>
          <a:ln w="57150" cap="flat" cmpd="sng">
            <a:solidFill>
              <a:srgbClr val="A50021"/>
            </a:solidFill>
            <a:prstDash val="solid"/>
            <a:headEnd type="none" w="med" len="med"/>
            <a:tailEnd type="triangle" w="lg" len="med"/>
          </a:ln>
        </p:spPr>
      </p:sp>
      <p:sp>
        <p:nvSpPr>
          <p:cNvPr id="29" name="Line 35"/>
          <p:cNvSpPr/>
          <p:nvPr/>
        </p:nvSpPr>
        <p:spPr>
          <a:xfrm>
            <a:off x="6326188" y="2190750"/>
            <a:ext cx="646112" cy="0"/>
          </a:xfrm>
          <a:prstGeom prst="line">
            <a:avLst/>
          </a:prstGeom>
          <a:ln w="57150" cap="flat" cmpd="sng">
            <a:solidFill>
              <a:srgbClr val="A50021"/>
            </a:solidFill>
            <a:prstDash val="solid"/>
            <a:headEnd type="none" w="med" len="med"/>
            <a:tailEnd type="triangle" w="lg" len="med"/>
          </a:ln>
        </p:spPr>
      </p:sp>
      <p:grpSp>
        <p:nvGrpSpPr>
          <p:cNvPr id="11" name="Group 29"/>
          <p:cNvGrpSpPr/>
          <p:nvPr/>
        </p:nvGrpSpPr>
        <p:grpSpPr>
          <a:xfrm>
            <a:off x="3597275" y="2654300"/>
            <a:ext cx="3190875" cy="2817813"/>
            <a:chOff x="0" y="0"/>
            <a:chExt cx="2010" cy="1775"/>
          </a:xfrm>
        </p:grpSpPr>
        <p:sp>
          <p:nvSpPr>
            <p:cNvPr id="58384" name="Text Box 36"/>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8385" name="Oval 37"/>
            <p:cNvSpPr/>
            <p:nvPr/>
          </p:nvSpPr>
          <p:spPr>
            <a:xfrm>
              <a:off x="1809" y="145"/>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8386" name="Line 38"/>
            <p:cNvSpPr/>
            <p:nvPr/>
          </p:nvSpPr>
          <p:spPr>
            <a:xfrm>
              <a:off x="433" y="192"/>
              <a:ext cx="1422" cy="0"/>
            </a:xfrm>
            <a:prstGeom prst="line">
              <a:avLst/>
            </a:prstGeom>
            <a:ln w="9525" cap="flat" cmpd="sng">
              <a:solidFill>
                <a:schemeClr val="tx1"/>
              </a:solidFill>
              <a:prstDash val="lgDash"/>
              <a:headEnd type="none" w="med" len="med"/>
              <a:tailEnd type="none" w="med" len="med"/>
            </a:ln>
          </p:spPr>
        </p:sp>
        <p:sp>
          <p:nvSpPr>
            <p:cNvPr id="58387" name="Text Box 40"/>
            <p:cNvSpPr txBox="1"/>
            <p:nvPr/>
          </p:nvSpPr>
          <p:spPr>
            <a:xfrm>
              <a:off x="1702" y="1545"/>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8388" name="Line 41"/>
            <p:cNvSpPr/>
            <p:nvPr/>
          </p:nvSpPr>
          <p:spPr>
            <a:xfrm flipH="1" flipV="1">
              <a:off x="272" y="146"/>
              <a:ext cx="132" cy="42"/>
            </a:xfrm>
            <a:prstGeom prst="line">
              <a:avLst/>
            </a:prstGeom>
            <a:ln w="9525" cap="flat" cmpd="sng">
              <a:solidFill>
                <a:schemeClr val="tx1"/>
              </a:solidFill>
              <a:prstDash val="solid"/>
              <a:headEnd type="none" w="med" len="med"/>
              <a:tailEnd type="none" w="med" len="med"/>
            </a:ln>
          </p:spPr>
        </p:sp>
        <p:sp>
          <p:nvSpPr>
            <p:cNvPr id="58389" name="Line 42"/>
            <p:cNvSpPr/>
            <p:nvPr/>
          </p:nvSpPr>
          <p:spPr>
            <a:xfrm>
              <a:off x="1856" y="195"/>
              <a:ext cx="0" cy="1335"/>
            </a:xfrm>
            <a:prstGeom prst="line">
              <a:avLst/>
            </a:prstGeom>
            <a:ln w="9525" cap="flat" cmpd="sng">
              <a:solidFill>
                <a:schemeClr val="tx1"/>
              </a:solidFill>
              <a:prstDash val="lgDash"/>
              <a:headEnd type="none" w="med" len="med"/>
              <a:tailEnd type="none" w="med" len="med"/>
            </a:ln>
          </p:spPr>
        </p:sp>
      </p:grpSp>
      <p:sp>
        <p:nvSpPr>
          <p:cNvPr id="37" name="Text Box 45"/>
          <p:cNvSpPr txBox="1">
            <a:spLocks noChangeArrowheads="1"/>
          </p:cNvSpPr>
          <p:nvPr/>
        </p:nvSpPr>
        <p:spPr bwMode="auto">
          <a:xfrm>
            <a:off x="0" y="2024063"/>
            <a:ext cx="3922713" cy="461963"/>
          </a:xfrm>
          <a:prstGeom prst="rect">
            <a:avLst/>
          </a:prstGeom>
          <a:noFill/>
          <a:ln w="9525">
            <a:noFill/>
            <a:miter lim="800000"/>
          </a:ln>
        </p:spPr>
        <p:txBody>
          <a:bodyPr>
            <a:spAutoFit/>
          </a:bodyPr>
          <a:lstStyle/>
          <a:p>
            <a:pPr marR="0" defTabSz="914400" eaLnBrk="0" hangingPunct="0">
              <a:spcBef>
                <a:spcPct val="5000"/>
              </a:spcBef>
              <a:buClr>
                <a:srgbClr val="00B85C"/>
              </a:buClr>
              <a:buSzPct val="120000"/>
              <a:buFont typeface="Wingdings" panose="05000000000000000000" pitchFamily="2" charset="2"/>
              <a:defRPr/>
            </a:pP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第1步：</a:t>
            </a:r>
            <a:r>
              <a:rPr kumimoji="0" lang="zh-CN" sz="2400" kern="1200" cap="none" spc="0" normalizeH="0" baseline="0" noProof="0" dirty="0">
                <a:latin typeface="Arial" panose="020B0604020202020204" pitchFamily="34" charset="0"/>
                <a:ea typeface="宋体" panose="02010600030101010101" pitchFamily="2" charset="-122"/>
                <a:cs typeface="+mn-cs"/>
              </a:rPr>
              <a:t>两条曲线都移动</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sp>
        <p:nvSpPr>
          <p:cNvPr id="38" name="Text Box 46"/>
          <p:cNvSpPr txBox="1">
            <a:spLocks noChangeArrowheads="1"/>
          </p:cNvSpPr>
          <p:nvPr/>
        </p:nvSpPr>
        <p:spPr bwMode="auto">
          <a:xfrm>
            <a:off x="0" y="2641600"/>
            <a:ext cx="3333750" cy="984250"/>
          </a:xfrm>
          <a:prstGeom prst="rect">
            <a:avLst/>
          </a:prstGeom>
          <a:noFill/>
          <a:ln w="9525">
            <a:noFill/>
            <a:miter lim="800000"/>
          </a:ln>
        </p:spPr>
        <p:txBody>
          <a:bodyPr/>
          <a:lstStyle/>
          <a:p>
            <a:pPr marR="0" defTabSz="914400" eaLnBrk="0" hangingPunct="0">
              <a:lnSpc>
                <a:spcPct val="110000"/>
              </a:lnSpc>
              <a:spcBef>
                <a:spcPct val="5000"/>
              </a:spcBef>
              <a:buClr>
                <a:srgbClr val="00B85C"/>
              </a:buClr>
              <a:buSzPct val="120000"/>
              <a:buFont typeface="Wingdings" panose="05000000000000000000" pitchFamily="2" charset="2"/>
              <a:defRPr/>
            </a:pP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第2步：</a:t>
            </a:r>
            <a:r>
              <a:rPr kumimoji="0" lang="zh-CN" sz="2400" kern="1200" cap="none" spc="0" normalizeH="0" baseline="0" noProof="0" dirty="0">
                <a:latin typeface="Arial" panose="020B0604020202020204" pitchFamily="34" charset="0"/>
                <a:ea typeface="宋体" panose="02010600030101010101" pitchFamily="2" charset="-122"/>
                <a:cs typeface="+mn-cs"/>
              </a:rPr>
              <a:t>两条曲线都向右移动</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sp>
        <p:nvSpPr>
          <p:cNvPr id="39" name="Text Box 47"/>
          <p:cNvSpPr txBox="1">
            <a:spLocks noChangeArrowheads="1"/>
          </p:cNvSpPr>
          <p:nvPr/>
        </p:nvSpPr>
        <p:spPr bwMode="auto">
          <a:xfrm>
            <a:off x="0" y="3659188"/>
            <a:ext cx="3598863" cy="2281238"/>
          </a:xfrm>
          <a:prstGeom prst="rect">
            <a:avLst/>
          </a:prstGeom>
          <a:noFill/>
          <a:ln w="9525">
            <a:noFill/>
            <a:miter lim="800000"/>
          </a:ln>
        </p:spPr>
        <p:txBody>
          <a:bodyPr/>
          <a:lstStyle/>
          <a:p>
            <a:pPr marR="0" defTabSz="914400" eaLnBrk="0" hangingPunct="0">
              <a:lnSpc>
                <a:spcPct val="110000"/>
              </a:lnSpc>
              <a:spcBef>
                <a:spcPct val="5000"/>
              </a:spcBef>
              <a:buClr>
                <a:srgbClr val="00B85C"/>
              </a:buClr>
              <a:buSzPct val="120000"/>
              <a:buFont typeface="Wingdings" panose="05000000000000000000" pitchFamily="2" charset="2"/>
              <a:defRPr/>
            </a:pPr>
            <a:r>
              <a:rPr kumimoji="0" lang="zh-CN" sz="2400" b="1" kern="1200" cap="none" spc="0" normalizeH="0" baseline="0" noProof="0" dirty="0">
                <a:solidFill>
                  <a:schemeClr val="accent1">
                    <a:lumMod val="75000"/>
                  </a:schemeClr>
                </a:solidFill>
                <a:latin typeface="Arial" panose="020B0604020202020204" pitchFamily="34" charset="0"/>
                <a:ea typeface="宋体" panose="02010600030101010101" pitchFamily="2" charset="-122"/>
                <a:cs typeface="+mn-cs"/>
              </a:rPr>
              <a:t>第3步：</a:t>
            </a:r>
            <a:r>
              <a:rPr kumimoji="0" lang="zh-CN" sz="2400" kern="1200" cap="none" spc="0" normalizeH="0" baseline="0" noProof="0" dirty="0">
                <a:latin typeface="Arial" panose="020B0604020202020204" pitchFamily="34" charset="0"/>
                <a:ea typeface="宋体" panose="02010600030101010101" pitchFamily="2" charset="-122"/>
                <a:cs typeface="+mn-cs"/>
              </a:rPr>
              <a:t>产量增加，但价格不确定。如果需求相对于供给增加</a:t>
            </a:r>
            <a:r>
              <a:rPr kumimoji="0" lang="zh-CN" altLang="en-US" sz="2400" kern="1200" cap="none" spc="0" normalizeH="0" baseline="0" noProof="0" dirty="0">
                <a:latin typeface="Arial" panose="020B0604020202020204" pitchFamily="34" charset="0"/>
                <a:ea typeface="宋体" panose="02010600030101010101" pitchFamily="2" charset="-122"/>
                <a:cs typeface="+mn-cs"/>
              </a:rPr>
              <a:t>得</a:t>
            </a:r>
            <a:r>
              <a:rPr kumimoji="0" lang="zh-CN" sz="2400" kern="1200" cap="none" spc="0" normalizeH="0" baseline="0" noProof="0" dirty="0">
                <a:latin typeface="Arial" panose="020B0604020202020204" pitchFamily="34" charset="0"/>
                <a:ea typeface="宋体" panose="02010600030101010101" pitchFamily="2" charset="-122"/>
                <a:cs typeface="+mn-cs"/>
              </a:rPr>
              <a:t>更多，那价格上升</a:t>
            </a:r>
            <a:r>
              <a:rPr kumimoji="0" lang="zh-CN" altLang="en-US" sz="2400" kern="1200" cap="none" spc="0" normalizeH="0" baseline="0" noProof="0" dirty="0">
                <a:latin typeface="Arial" panose="020B0604020202020204" pitchFamily="34" charset="0"/>
                <a:ea typeface="宋体" panose="02010600030101010101" pitchFamily="2" charset="-122"/>
                <a:cs typeface="+mn-cs"/>
              </a:rPr>
              <a:t>。</a:t>
            </a:r>
            <a:endParaRPr kumimoji="0" lang="zh-CN" sz="24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xEl>
                                              <p:charRg st="0" end="13"/>
                                            </p:txEl>
                                          </p:spTgt>
                                        </p:tgtEl>
                                        <p:attrNameLst>
                                          <p:attrName>style.visibility</p:attrName>
                                        </p:attrNameLst>
                                      </p:cBhvr>
                                      <p:to>
                                        <p:strVal val="visible"/>
                                      </p:to>
                                    </p:set>
                                    <p:animEffect transition="in" filter="wipe(left)">
                                      <p:cBhvr>
                                        <p:cTn id="7" dur="500"/>
                                        <p:tgtEl>
                                          <p:spTgt spid="3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ppt_x</p:attrName>
                                        </p:attrNameLst>
                                      </p:cBhvr>
                                      <p:tavLst>
                                        <p:tav tm="0">
                                          <p:val>
                                            <p:strVal val="#ppt_x-#ppt_w/2"/>
                                          </p:val>
                                        </p:tav>
                                        <p:tav tm="100000">
                                          <p:val>
                                            <p:strVal val="#ppt_x"/>
                                          </p:val>
                                        </p:tav>
                                      </p:tavLst>
                                    </p:anim>
                                    <p:anim calcmode="lin" valueType="num">
                                      <p:cBhvr>
                                        <p:cTn id="18" dur="500" fill="hold"/>
                                        <p:tgtEl>
                                          <p:spTgt spid="28"/>
                                        </p:tgtEl>
                                        <p:attrNameLst>
                                          <p:attrName>ppt_y</p:attrName>
                                        </p:attrNameLst>
                                      </p:cBhvr>
                                      <p:tavLst>
                                        <p:tav tm="0">
                                          <p:val>
                                            <p:strVal val="#ppt_y"/>
                                          </p:val>
                                        </p:tav>
                                        <p:tav tm="100000">
                                          <p:val>
                                            <p:strVal val="#ppt_y"/>
                                          </p:val>
                                        </p:tav>
                                      </p:tavLst>
                                    </p:anim>
                                    <p:anim calcmode="lin" valueType="num">
                                      <p:cBhvr>
                                        <p:cTn id="19" dur="500" fill="hold"/>
                                        <p:tgtEl>
                                          <p:spTgt spid="28"/>
                                        </p:tgtEl>
                                        <p:attrNameLst>
                                          <p:attrName>ppt_w</p:attrName>
                                        </p:attrNameLst>
                                      </p:cBhvr>
                                      <p:tavLst>
                                        <p:tav tm="0">
                                          <p:val>
                                            <p:fltVal val="0.000000"/>
                                          </p:val>
                                        </p:tav>
                                        <p:tav tm="100000">
                                          <p:val>
                                            <p:strVal val="#ppt_w"/>
                                          </p:val>
                                        </p:tav>
                                      </p:tavLst>
                                    </p:anim>
                                    <p:anim calcmode="lin" valueType="num">
                                      <p:cBhvr>
                                        <p:cTn id="20" dur="500" fill="hold"/>
                                        <p:tgtEl>
                                          <p:spTgt spid="28"/>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strips(downRigh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ppt_x</p:attrName>
                                        </p:attrNameLst>
                                      </p:cBhvr>
                                      <p:tavLst>
                                        <p:tav tm="0">
                                          <p:val>
                                            <p:strVal val="#ppt_x-#ppt_w/2"/>
                                          </p:val>
                                        </p:tav>
                                        <p:tav tm="100000">
                                          <p:val>
                                            <p:strVal val="#ppt_x"/>
                                          </p:val>
                                        </p:tav>
                                      </p:tavLst>
                                    </p:anim>
                                    <p:anim calcmode="lin" valueType="num">
                                      <p:cBhvr>
                                        <p:cTn id="30" dur="500" fill="hold"/>
                                        <p:tgtEl>
                                          <p:spTgt spid="29"/>
                                        </p:tgtEl>
                                        <p:attrNameLst>
                                          <p:attrName>ppt_y</p:attrName>
                                        </p:attrNameLst>
                                      </p:cBhvr>
                                      <p:tavLst>
                                        <p:tav tm="0">
                                          <p:val>
                                            <p:strVal val="#ppt_y"/>
                                          </p:val>
                                        </p:tav>
                                        <p:tav tm="100000">
                                          <p:val>
                                            <p:strVal val="#ppt_y"/>
                                          </p:val>
                                        </p:tav>
                                      </p:tavLst>
                                    </p:anim>
                                    <p:anim calcmode="lin" valueType="num">
                                      <p:cBhvr>
                                        <p:cTn id="31" dur="500" fill="hold"/>
                                        <p:tgtEl>
                                          <p:spTgt spid="29"/>
                                        </p:tgtEl>
                                        <p:attrNameLst>
                                          <p:attrName>ppt_w</p:attrName>
                                        </p:attrNameLst>
                                      </p:cBhvr>
                                      <p:tavLst>
                                        <p:tav tm="0">
                                          <p:val>
                                            <p:fltVal val="0.000000"/>
                                          </p:val>
                                        </p:tav>
                                        <p:tav tm="100000">
                                          <p:val>
                                            <p:strVal val="#ppt_w"/>
                                          </p:val>
                                        </p:tav>
                                      </p:tavLst>
                                    </p:anim>
                                    <p:anim calcmode="lin" valueType="num">
                                      <p:cBhvr>
                                        <p:cTn id="32" dur="500" fill="hold"/>
                                        <p:tgtEl>
                                          <p:spTgt spid="29"/>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18" presetClass="entr" presetSubtype="1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trips(down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xEl>
                                              <p:charRg st="0" end="38"/>
                                            </p:txEl>
                                          </p:spTgt>
                                        </p:tgtEl>
                                        <p:attrNameLst>
                                          <p:attrName>style.visibility</p:attrName>
                                        </p:attrNameLst>
                                      </p:cBhvr>
                                      <p:to>
                                        <p:strVal val="visible"/>
                                      </p:to>
                                    </p:set>
                                    <p:animEffect transition="in" filter="wipe(left)">
                                      <p:cBhvr>
                                        <p:cTn id="41" dur="500"/>
                                        <p:tgtEl>
                                          <p:spTgt spid="39">
                                            <p:txEl>
                                              <p:charRg st="0" end="3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strips(down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P spid="37" grpId="0" build="p"/>
      <p:bldP spid="38" grpId="0"/>
      <p:bldP spid="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Group 51"/>
          <p:cNvGraphicFramePr>
            <a:graphicFrameLocks noGrp="1"/>
          </p:cNvGraphicFramePr>
          <p:nvPr/>
        </p:nvGraphicFramePr>
        <p:xfrm>
          <a:off x="381000" y="990600"/>
          <a:ext cx="8497888" cy="4351338"/>
        </p:xfrm>
        <a:graphic>
          <a:graphicData uri="http://schemas.openxmlformats.org/drawingml/2006/table">
            <a:tbl>
              <a:tblPr/>
              <a:tblGrid>
                <a:gridCol w="1266825"/>
                <a:gridCol w="738188"/>
                <a:gridCol w="1668462"/>
                <a:gridCol w="1584325"/>
                <a:gridCol w="1727200"/>
                <a:gridCol w="1512888"/>
              </a:tblGrid>
              <a:tr h="10080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2000" b="1" i="0" u="none" strike="noStrike" cap="none" normalizeH="0" baseline="0" dirty="0" smtClean="0">
                        <a:ln>
                          <a:noFill/>
                        </a:ln>
                        <a:solidFill>
                          <a:srgbClr val="9933FF"/>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dirty="0" smtClean="0">
                          <a:ln>
                            <a:noFill/>
                          </a:ln>
                          <a:solidFill>
                            <a:srgbClr val="9933FF"/>
                          </a:solidFill>
                          <a:effectLst/>
                          <a:latin typeface="仿宋_GB2312" pitchFamily="49" charset="-122"/>
                          <a:ea typeface="仿宋_GB2312" pitchFamily="49" charset="-122"/>
                        </a:rPr>
                        <a:t>市场类型</a:t>
                      </a:r>
                      <a:endParaRPr kumimoji="0" lang="en-US" altLang="zh-CN" sz="2000" b="1" i="0" u="none" strike="noStrike" cap="none" normalizeH="0" baseline="0" dirty="0" smtClean="0">
                        <a:ln>
                          <a:noFill/>
                        </a:ln>
                        <a:solidFill>
                          <a:srgbClr val="9933FF"/>
                        </a:solidFill>
                        <a:effectLst/>
                        <a:latin typeface="仿宋_GB2312" pitchFamily="49" charset="-122"/>
                        <a:ea typeface="仿宋_GB2312" pitchFamily="49" charset="-122"/>
                      </a:endParaRPr>
                    </a:p>
                  </a:txBody>
                  <a:tcPr marL="90000" marR="90000" marT="72000" marB="72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厂商数目</a:t>
                      </a:r>
                      <a:endParaRPr kumimoji="0" lang="en-US" altLang="zh-CN" sz="2000" b="1" i="0" u="none" strike="noStrike" cap="none" normalizeH="0" baseline="0" smtClean="0">
                        <a:ln>
                          <a:noFill/>
                        </a:ln>
                        <a:solidFill>
                          <a:srgbClr val="9933FF"/>
                        </a:solidFill>
                        <a:effectLst/>
                        <a:latin typeface="仿宋_GB2312" pitchFamily="49" charset="-122"/>
                        <a:ea typeface="仿宋_GB2312" pitchFamily="49"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产品差</a:t>
                      </a:r>
                      <a:endPar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endParaRPr>
                    </a:p>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别程度</a:t>
                      </a:r>
                      <a:endParaRPr kumimoji="0" lang="en-US" altLang="zh-CN" sz="2000" b="1" i="0" u="none" strike="noStrike" cap="none" normalizeH="0" baseline="0" smtClean="0">
                        <a:ln>
                          <a:noFill/>
                        </a:ln>
                        <a:solidFill>
                          <a:srgbClr val="9933FF"/>
                        </a:solidFill>
                        <a:effectLst/>
                        <a:latin typeface="仿宋_GB2312" pitchFamily="49" charset="-122"/>
                        <a:ea typeface="仿宋_GB2312" pitchFamily="49"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对价格控</a:t>
                      </a:r>
                      <a:endPar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endParaRPr>
                    </a:p>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制的程度</a:t>
                      </a:r>
                      <a:endParaRPr kumimoji="0" lang="en-US" altLang="zh-CN" sz="2000" b="1" i="0" u="none" strike="noStrike" cap="none" normalizeH="0" baseline="0" smtClean="0">
                        <a:ln>
                          <a:noFill/>
                        </a:ln>
                        <a:solidFill>
                          <a:srgbClr val="9933FF"/>
                        </a:solidFill>
                        <a:effectLst/>
                        <a:latin typeface="仿宋_GB2312" pitchFamily="49" charset="-122"/>
                        <a:ea typeface="仿宋_GB2312" pitchFamily="49"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进出一个行业的难易程度</a:t>
                      </a:r>
                      <a:endParaRPr kumimoji="0" lang="en-US" altLang="zh-CN" sz="2000" b="1" i="0" u="none" strike="noStrike" cap="none" normalizeH="0" baseline="0" smtClean="0">
                        <a:ln>
                          <a:noFill/>
                        </a:ln>
                        <a:solidFill>
                          <a:srgbClr val="9933FF"/>
                        </a:solidFill>
                        <a:effectLst/>
                        <a:latin typeface="仿宋_GB2312" pitchFamily="49" charset="-122"/>
                        <a:ea typeface="仿宋_GB2312" pitchFamily="49"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9933FF"/>
                          </a:solidFill>
                          <a:effectLst/>
                          <a:latin typeface="仿宋_GB2312" pitchFamily="49" charset="-122"/>
                          <a:ea typeface="仿宋_GB2312" pitchFamily="49" charset="-122"/>
                        </a:rPr>
                        <a:t>接近哪种商品市场</a:t>
                      </a:r>
                      <a:endParaRPr kumimoji="0" lang="en-US" altLang="zh-CN" sz="2000" b="1" i="0" u="none" strike="noStrike" cap="none" normalizeH="0" baseline="0" smtClean="0">
                        <a:ln>
                          <a:noFill/>
                        </a:ln>
                        <a:solidFill>
                          <a:srgbClr val="9933FF"/>
                        </a:solidFill>
                        <a:effectLst/>
                        <a:latin typeface="仿宋_GB2312" pitchFamily="49" charset="-122"/>
                        <a:ea typeface="仿宋_GB2312" pitchFamily="49" charset="-122"/>
                      </a:endParaRPr>
                    </a:p>
                  </a:txBody>
                  <a:tcPr marL="90000" marR="90000" marT="72000" marB="72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rPr>
                        <a:t>完全竞争</a:t>
                      </a:r>
                      <a:endParaRPr kumimoji="0" lang="en-US" altLang="zh-CN" sz="2000" b="1" i="0" u="none" strike="noStrike" cap="none" normalizeH="0" baseline="0" smtClean="0">
                        <a:ln>
                          <a:noFill/>
                        </a:ln>
                        <a:solidFill>
                          <a:srgbClr val="0000FF"/>
                        </a:solidFill>
                        <a:effectLst/>
                        <a:latin typeface="楷体_GB2312" pitchFamily="49" charset="-122"/>
                        <a:ea typeface="楷体_GB2312" pitchFamily="49" charset="-122"/>
                      </a:endParaRPr>
                    </a:p>
                  </a:txBody>
                  <a:tcPr marL="90000" marR="90000" marT="72000" marB="72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很多</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完全无差别</a:t>
                      </a:r>
                      <a:endPar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没有</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很容易</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一些农产品</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rPr>
                        <a:t>垄断竞争</a:t>
                      </a:r>
                      <a:endPar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endParaRPr>
                    </a:p>
                  </a:txBody>
                  <a:tcPr marL="90000" marR="90000" marT="72000" marB="72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很多</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有差别</a:t>
                      </a:r>
                      <a:endPar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有一些</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比较容易</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一些轻工产品、零售业</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42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rPr>
                        <a:t>寡   头</a:t>
                      </a:r>
                      <a:endPar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endParaRPr>
                    </a:p>
                  </a:txBody>
                  <a:tcPr marL="90000" marR="90000" marT="72000" marB="72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几个</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有差别或无差别</a:t>
                      </a:r>
                      <a:endPar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相当程度 </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比较困难</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钢、汽车、石油</a:t>
                      </a:r>
                      <a:endPar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9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rPr>
                        <a:t>垄   断</a:t>
                      </a:r>
                      <a:endParaRPr kumimoji="0" lang="zh-CN" altLang="en-US" sz="2000" b="1" i="0" u="none" strike="noStrike" cap="none" normalizeH="0" baseline="0" smtClean="0">
                        <a:ln>
                          <a:noFill/>
                        </a:ln>
                        <a:solidFill>
                          <a:srgbClr val="0000FF"/>
                        </a:solidFill>
                        <a:effectLst/>
                        <a:latin typeface="楷体_GB2312" pitchFamily="49" charset="-122"/>
                        <a:ea typeface="楷体_GB2312" pitchFamily="49" charset="-122"/>
                      </a:endParaRPr>
                    </a:p>
                  </a:txBody>
                  <a:tcPr marL="90000" marR="90000" marT="72000" marB="72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唯一</a:t>
                      </a:r>
                      <a:endPar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唯一的产品，且无相近的替代品</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很大程度，但经常受到管制</a:t>
                      </a:r>
                      <a:endPar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很困难，几乎不可能 </a:t>
                      </a:r>
                      <a:endPar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公用事业，如水、电</a:t>
                      </a:r>
                      <a:endPar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72000" marB="72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560388" y="2389188"/>
            <a:ext cx="2571750" cy="506413"/>
          </a:xfrm>
          <a:prstGeom prst="rect">
            <a:avLst/>
          </a:prstGeom>
        </p:spPr>
        <p:txBody>
          <a:bodyPr>
            <a:normAutofit/>
          </a:bodyPr>
          <a:lstStyle/>
          <a:p>
            <a:pPr marR="0" defTabSz="914400" fontAlgn="auto">
              <a:lnSpc>
                <a:spcPct val="85000"/>
              </a:lnSpc>
              <a:spcBef>
                <a:spcPts val="400"/>
              </a:spcBef>
              <a:spcAft>
                <a:spcPts val="0"/>
              </a:spcAft>
              <a:buClr>
                <a:schemeClr val="accent1"/>
              </a:buClr>
              <a:buSzPct val="68000"/>
              <a:buFont typeface="Wingdings" panose="05000000000000000000" pitchFamily="2" charset="2"/>
              <a:defRPr/>
            </a:pPr>
            <a:r>
              <a:rPr kumimoji="0" lang="zh-CN" sz="2400" b="1" kern="1200" cap="none" spc="0" normalizeH="0" baseline="0" noProof="0">
                <a:solidFill>
                  <a:schemeClr val="accent1">
                    <a:lumMod val="75000"/>
                  </a:schemeClr>
                </a:solidFill>
                <a:latin typeface="+mn-lt"/>
                <a:ea typeface="宋体" panose="02010600030101010101" pitchFamily="2" charset="-122"/>
                <a:cs typeface="+mn-cs"/>
              </a:rPr>
              <a:t>第3步：</a:t>
            </a:r>
            <a:r>
              <a:rPr kumimoji="0" lang="zh-CN" sz="2400" kern="1200" cap="none" spc="0" normalizeH="0" baseline="0" noProof="0">
                <a:latin typeface="+mn-lt"/>
                <a:ea typeface="宋体" panose="02010600030101010101" pitchFamily="2" charset="-122"/>
                <a:cs typeface="+mn-cs"/>
              </a:rPr>
              <a:t>继续</a:t>
            </a:r>
            <a:endParaRPr kumimoji="0" lang="zh-CN" sz="2400" kern="1200" cap="none" spc="0" normalizeH="0" baseline="0" noProof="0" dirty="0">
              <a:latin typeface="+mn-lt"/>
              <a:ea typeface="宋体" panose="02010600030101010101" pitchFamily="2" charset="-122"/>
              <a:cs typeface="+mn-cs"/>
            </a:endParaRPr>
          </a:p>
        </p:txBody>
      </p:sp>
      <p:grpSp>
        <p:nvGrpSpPr>
          <p:cNvPr id="59395" name="Group 4"/>
          <p:cNvGrpSpPr/>
          <p:nvPr/>
        </p:nvGrpSpPr>
        <p:grpSpPr>
          <a:xfrm>
            <a:off x="4094163" y="1179513"/>
            <a:ext cx="4422775" cy="4106862"/>
            <a:chOff x="0" y="0"/>
            <a:chExt cx="2786" cy="2420"/>
          </a:xfrm>
        </p:grpSpPr>
        <p:grpSp>
          <p:nvGrpSpPr>
            <p:cNvPr id="59424" name="Group 5"/>
            <p:cNvGrpSpPr/>
            <p:nvPr/>
          </p:nvGrpSpPr>
          <p:grpSpPr>
            <a:xfrm>
              <a:off x="118" y="252"/>
              <a:ext cx="2116" cy="2049"/>
              <a:chOff x="0" y="0"/>
              <a:chExt cx="2116" cy="2027"/>
            </a:xfrm>
          </p:grpSpPr>
          <p:sp>
            <p:nvSpPr>
              <p:cNvPr id="59427" name="Line 6"/>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59428" name="Line 7"/>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59425" name="Text Box 8"/>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59426" name="Text Box 9"/>
            <p:cNvSpPr txBox="1"/>
            <p:nvPr/>
          </p:nvSpPr>
          <p:spPr>
            <a:xfrm>
              <a:off x="2496" y="2151"/>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59396" name="Group 10"/>
          <p:cNvGrpSpPr/>
          <p:nvPr/>
        </p:nvGrpSpPr>
        <p:grpSpPr>
          <a:xfrm>
            <a:off x="4524375" y="1957388"/>
            <a:ext cx="2486025" cy="2901950"/>
            <a:chOff x="0" y="0"/>
            <a:chExt cx="1566" cy="1828"/>
          </a:xfrm>
        </p:grpSpPr>
        <p:sp>
          <p:nvSpPr>
            <p:cNvPr id="59422" name="Line 11"/>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59423" name="Text Box 12"/>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9397" name="Group 13"/>
          <p:cNvGrpSpPr/>
          <p:nvPr/>
        </p:nvGrpSpPr>
        <p:grpSpPr>
          <a:xfrm>
            <a:off x="4868863" y="1625600"/>
            <a:ext cx="1933575" cy="2901950"/>
            <a:chOff x="0" y="0"/>
            <a:chExt cx="1218" cy="1828"/>
          </a:xfrm>
        </p:grpSpPr>
        <p:sp>
          <p:nvSpPr>
            <p:cNvPr id="59420" name="Line 14"/>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59421" name="Text Box 15"/>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59398" name="Group 16"/>
          <p:cNvGrpSpPr/>
          <p:nvPr/>
        </p:nvGrpSpPr>
        <p:grpSpPr>
          <a:xfrm>
            <a:off x="3783013" y="3136900"/>
            <a:ext cx="2060575" cy="2327275"/>
            <a:chOff x="0" y="0"/>
            <a:chExt cx="1298" cy="1466"/>
          </a:xfrm>
        </p:grpSpPr>
        <p:sp>
          <p:nvSpPr>
            <p:cNvPr id="59415" name="Text Box 17"/>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59416" name="Oval 18"/>
            <p:cNvSpPr/>
            <p:nvPr/>
          </p:nvSpPr>
          <p:spPr>
            <a:xfrm>
              <a:off x="109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9417" name="Line 19"/>
            <p:cNvSpPr/>
            <p:nvPr/>
          </p:nvSpPr>
          <p:spPr>
            <a:xfrm>
              <a:off x="318" y="114"/>
              <a:ext cx="823" cy="0"/>
            </a:xfrm>
            <a:prstGeom prst="line">
              <a:avLst/>
            </a:prstGeom>
            <a:ln w="9525" cap="flat" cmpd="sng">
              <a:solidFill>
                <a:schemeClr val="tx1"/>
              </a:solidFill>
              <a:prstDash val="lgDash"/>
              <a:headEnd type="none" w="med" len="med"/>
              <a:tailEnd type="none" w="med" len="med"/>
            </a:ln>
          </p:spPr>
        </p:sp>
        <p:sp>
          <p:nvSpPr>
            <p:cNvPr id="59418" name="Line 20"/>
            <p:cNvSpPr/>
            <p:nvPr/>
          </p:nvSpPr>
          <p:spPr>
            <a:xfrm>
              <a:off x="1144" y="112"/>
              <a:ext cx="0" cy="1117"/>
            </a:xfrm>
            <a:prstGeom prst="line">
              <a:avLst/>
            </a:prstGeom>
            <a:ln w="9525" cap="flat" cmpd="sng">
              <a:solidFill>
                <a:schemeClr val="tx1"/>
              </a:solidFill>
              <a:prstDash val="lgDash"/>
              <a:headEnd type="none" w="med" len="med"/>
              <a:tailEnd type="none" w="med" len="med"/>
            </a:ln>
          </p:spPr>
        </p:sp>
        <p:sp>
          <p:nvSpPr>
            <p:cNvPr id="59419" name="Text Box 21"/>
            <p:cNvSpPr txBox="1"/>
            <p:nvPr/>
          </p:nvSpPr>
          <p:spPr>
            <a:xfrm>
              <a:off x="990" y="1236"/>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8" name="Group 22"/>
          <p:cNvGrpSpPr/>
          <p:nvPr/>
        </p:nvGrpSpPr>
        <p:grpSpPr>
          <a:xfrm>
            <a:off x="6043613" y="1633538"/>
            <a:ext cx="1933575" cy="2901950"/>
            <a:chOff x="0" y="0"/>
            <a:chExt cx="1218" cy="1828"/>
          </a:xfrm>
        </p:grpSpPr>
        <p:sp>
          <p:nvSpPr>
            <p:cNvPr id="59413" name="Line 23"/>
            <p:cNvSpPr/>
            <p:nvPr/>
          </p:nvSpPr>
          <p:spPr>
            <a:xfrm flipV="1">
              <a:off x="0" y="254"/>
              <a:ext cx="949" cy="1574"/>
            </a:xfrm>
            <a:prstGeom prst="line">
              <a:avLst/>
            </a:prstGeom>
            <a:ln w="38100" cap="flat" cmpd="sng">
              <a:solidFill>
                <a:srgbClr val="FF0000"/>
              </a:solidFill>
              <a:prstDash val="solid"/>
              <a:headEnd type="none" w="med" len="med"/>
              <a:tailEnd type="none" w="med" len="med"/>
            </a:ln>
          </p:spPr>
        </p:sp>
        <p:sp>
          <p:nvSpPr>
            <p:cNvPr id="59414" name="Text Box 24"/>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grpSp>
        <p:nvGrpSpPr>
          <p:cNvPr id="9" name="Group 25"/>
          <p:cNvGrpSpPr/>
          <p:nvPr/>
        </p:nvGrpSpPr>
        <p:grpSpPr>
          <a:xfrm>
            <a:off x="5210175" y="1854200"/>
            <a:ext cx="2486025" cy="2901950"/>
            <a:chOff x="0" y="0"/>
            <a:chExt cx="1566" cy="1828"/>
          </a:xfrm>
        </p:grpSpPr>
        <p:sp>
          <p:nvSpPr>
            <p:cNvPr id="59411" name="Line 26"/>
            <p:cNvSpPr/>
            <p:nvPr/>
          </p:nvSpPr>
          <p:spPr>
            <a:xfrm>
              <a:off x="0" y="0"/>
              <a:ext cx="1263" cy="1587"/>
            </a:xfrm>
            <a:prstGeom prst="line">
              <a:avLst/>
            </a:prstGeom>
            <a:ln w="38100" cap="flat" cmpd="sng">
              <a:solidFill>
                <a:srgbClr val="FF0000"/>
              </a:solidFill>
              <a:prstDash val="solid"/>
              <a:headEnd type="none" w="med" len="med"/>
              <a:tailEnd type="none" w="med" len="med"/>
            </a:ln>
          </p:spPr>
        </p:sp>
        <p:sp>
          <p:nvSpPr>
            <p:cNvPr id="59412" name="Text Box 27"/>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sp>
        <p:nvSpPr>
          <p:cNvPr id="27" name="Line 28"/>
          <p:cNvSpPr/>
          <p:nvPr/>
        </p:nvSpPr>
        <p:spPr>
          <a:xfrm>
            <a:off x="6332538" y="2192338"/>
            <a:ext cx="1068387" cy="0"/>
          </a:xfrm>
          <a:prstGeom prst="line">
            <a:avLst/>
          </a:prstGeom>
          <a:ln w="57150" cap="flat" cmpd="sng">
            <a:solidFill>
              <a:srgbClr val="A50021"/>
            </a:solidFill>
            <a:prstDash val="solid"/>
            <a:headEnd type="none" w="med" len="med"/>
            <a:tailEnd type="triangle" w="lg" len="med"/>
          </a:ln>
        </p:spPr>
      </p:sp>
      <p:sp>
        <p:nvSpPr>
          <p:cNvPr id="28" name="Line 29"/>
          <p:cNvSpPr/>
          <p:nvPr/>
        </p:nvSpPr>
        <p:spPr>
          <a:xfrm>
            <a:off x="4781550" y="2190750"/>
            <a:ext cx="646113" cy="0"/>
          </a:xfrm>
          <a:prstGeom prst="line">
            <a:avLst/>
          </a:prstGeom>
          <a:ln w="57150" cap="flat" cmpd="sng">
            <a:solidFill>
              <a:srgbClr val="A50021"/>
            </a:solidFill>
            <a:prstDash val="solid"/>
            <a:headEnd type="none" w="med" len="med"/>
            <a:tailEnd type="triangle" w="lg" len="med"/>
          </a:ln>
        </p:spPr>
      </p:sp>
      <p:grpSp>
        <p:nvGrpSpPr>
          <p:cNvPr id="10" name="Group 30"/>
          <p:cNvGrpSpPr/>
          <p:nvPr/>
        </p:nvGrpSpPr>
        <p:grpSpPr>
          <a:xfrm>
            <a:off x="3654425" y="3532188"/>
            <a:ext cx="3197225" cy="1939925"/>
            <a:chOff x="0" y="0"/>
            <a:chExt cx="2014" cy="1222"/>
          </a:xfrm>
        </p:grpSpPr>
        <p:sp>
          <p:nvSpPr>
            <p:cNvPr id="59405" name="Text Box 31"/>
            <p:cNvSpPr txBox="1"/>
            <p:nvPr/>
          </p:nvSpPr>
          <p:spPr>
            <a:xfrm>
              <a:off x="0" y="55"/>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9406" name="Oval 32"/>
            <p:cNvSpPr/>
            <p:nvPr/>
          </p:nvSpPr>
          <p:spPr>
            <a:xfrm>
              <a:off x="1814" y="0"/>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59407" name="Line 33"/>
            <p:cNvSpPr/>
            <p:nvPr/>
          </p:nvSpPr>
          <p:spPr>
            <a:xfrm>
              <a:off x="397" y="49"/>
              <a:ext cx="1459" cy="0"/>
            </a:xfrm>
            <a:prstGeom prst="line">
              <a:avLst/>
            </a:prstGeom>
            <a:ln w="9525" cap="flat" cmpd="sng">
              <a:solidFill>
                <a:schemeClr val="tx1"/>
              </a:solidFill>
              <a:prstDash val="lgDash"/>
              <a:headEnd type="none" w="med" len="med"/>
              <a:tailEnd type="none" w="med" len="med"/>
            </a:ln>
          </p:spPr>
        </p:sp>
        <p:sp>
          <p:nvSpPr>
            <p:cNvPr id="59408" name="Line 34"/>
            <p:cNvSpPr/>
            <p:nvPr/>
          </p:nvSpPr>
          <p:spPr>
            <a:xfrm flipH="1">
              <a:off x="1861" y="49"/>
              <a:ext cx="0" cy="926"/>
            </a:xfrm>
            <a:prstGeom prst="line">
              <a:avLst/>
            </a:prstGeom>
            <a:ln w="9525" cap="flat" cmpd="sng">
              <a:solidFill>
                <a:schemeClr val="tx1"/>
              </a:solidFill>
              <a:prstDash val="lgDash"/>
              <a:headEnd type="none" w="med" len="med"/>
              <a:tailEnd type="none" w="med" len="med"/>
            </a:ln>
          </p:spPr>
        </p:sp>
        <p:sp>
          <p:nvSpPr>
            <p:cNvPr id="59409" name="Text Box 35"/>
            <p:cNvSpPr txBox="1"/>
            <p:nvPr/>
          </p:nvSpPr>
          <p:spPr>
            <a:xfrm>
              <a:off x="1706" y="992"/>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59410" name="Line 36"/>
            <p:cNvSpPr/>
            <p:nvPr/>
          </p:nvSpPr>
          <p:spPr>
            <a:xfrm flipH="1">
              <a:off x="217" y="53"/>
              <a:ext cx="155" cy="78"/>
            </a:xfrm>
            <a:prstGeom prst="line">
              <a:avLst/>
            </a:prstGeom>
            <a:ln w="9525" cap="flat" cmpd="sng">
              <a:solidFill>
                <a:schemeClr val="tx1"/>
              </a:solidFill>
              <a:prstDash val="solid"/>
              <a:headEnd type="none" w="med" len="med"/>
              <a:tailEnd type="none" w="med" len="med"/>
            </a:ln>
          </p:spPr>
        </p:sp>
      </p:grpSp>
      <p:sp>
        <p:nvSpPr>
          <p:cNvPr id="36" name="Rectangle 39"/>
          <p:cNvSpPr/>
          <p:nvPr/>
        </p:nvSpPr>
        <p:spPr>
          <a:xfrm>
            <a:off x="490538" y="2963863"/>
            <a:ext cx="2543175" cy="1825625"/>
          </a:xfrm>
          <a:prstGeom prst="rect">
            <a:avLst/>
          </a:prstGeom>
          <a:noFill/>
          <a:ln w="9525">
            <a:noFill/>
          </a:ln>
        </p:spPr>
        <p:txBody>
          <a:bodyPr/>
          <a:p>
            <a:pPr eaLnBrk="0" hangingPunct="0">
              <a:lnSpc>
                <a:spcPct val="105000"/>
              </a:lnSpc>
              <a:spcBef>
                <a:spcPct val="20000"/>
              </a:spcBef>
              <a:buClr>
                <a:srgbClr val="00B85C"/>
              </a:buClr>
              <a:buSzPct val="120000"/>
              <a:buFont typeface="Wingdings" panose="05000000000000000000" pitchFamily="2" charset="2"/>
            </a:pPr>
            <a:r>
              <a:rPr lang="zh-CN" altLang="x-none" sz="2500" dirty="0">
                <a:latin typeface="Arial" panose="020B0604020202020204" pitchFamily="34" charset="0"/>
              </a:rPr>
              <a:t>如果供给相对于需求增加</a:t>
            </a:r>
            <a:r>
              <a:rPr lang="zh-CN" altLang="en-US" sz="2500" dirty="0">
                <a:latin typeface="Arial" panose="020B0604020202020204" pitchFamily="34" charset="0"/>
              </a:rPr>
              <a:t>得</a:t>
            </a:r>
            <a:r>
              <a:rPr lang="zh-CN" altLang="x-none" sz="2500" dirty="0">
                <a:latin typeface="Arial" panose="020B0604020202020204" pitchFamily="34" charset="0"/>
              </a:rPr>
              <a:t>更多，</a:t>
            </a:r>
            <a:r>
              <a:rPr lang="zh-CN" altLang="en-US" sz="2500" dirty="0">
                <a:latin typeface="Arial" panose="020B0604020202020204" pitchFamily="34" charset="0"/>
              </a:rPr>
              <a:t>则</a:t>
            </a:r>
            <a:r>
              <a:rPr lang="zh-CN" altLang="x-none" sz="2500" dirty="0">
                <a:latin typeface="Arial" panose="020B0604020202020204" pitchFamily="34" charset="0"/>
              </a:rPr>
              <a:t>价格下降</a:t>
            </a:r>
            <a:r>
              <a:rPr lang="zh-CN" altLang="en-US" sz="2500" dirty="0">
                <a:latin typeface="Arial" panose="020B0604020202020204" pitchFamily="34" charset="0"/>
              </a:rPr>
              <a:t>。</a:t>
            </a:r>
            <a:endParaRPr lang="zh-CN" altLang="x-none" sz="25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charRg st="0" end="22"/>
                                            </p:txEl>
                                          </p:spTgt>
                                        </p:tgtEl>
                                        <p:attrNameLst>
                                          <p:attrName>style.visibility</p:attrName>
                                        </p:attrNameLst>
                                      </p:cBhvr>
                                      <p:to>
                                        <p:strVal val="visible"/>
                                      </p:to>
                                    </p:set>
                                    <p:animEffect transition="in" filter="wipe(left)">
                                      <p:cBhvr>
                                        <p:cTn id="7" dur="500"/>
                                        <p:tgtEl>
                                          <p:spTgt spid="36">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ppt_x</p:attrName>
                                        </p:attrNameLst>
                                      </p:cBhvr>
                                      <p:tavLst>
                                        <p:tav tm="0">
                                          <p:val>
                                            <p:strVal val="#ppt_x-#ppt_w/2"/>
                                          </p:val>
                                        </p:tav>
                                        <p:tav tm="100000">
                                          <p:val>
                                            <p:strVal val="#ppt_x"/>
                                          </p:val>
                                        </p:tav>
                                      </p:tavLst>
                                    </p:anim>
                                    <p:anim calcmode="lin" valueType="num">
                                      <p:cBhvr>
                                        <p:cTn id="13" dur="500" fill="hold"/>
                                        <p:tgtEl>
                                          <p:spTgt spid="27"/>
                                        </p:tgtEl>
                                        <p:attrNameLst>
                                          <p:attrName>ppt_y</p:attrName>
                                        </p:attrNameLst>
                                      </p:cBhvr>
                                      <p:tavLst>
                                        <p:tav tm="0">
                                          <p:val>
                                            <p:strVal val="#ppt_y"/>
                                          </p:val>
                                        </p:tav>
                                        <p:tav tm="100000">
                                          <p:val>
                                            <p:strVal val="#ppt_y"/>
                                          </p:val>
                                        </p:tav>
                                      </p:tavLst>
                                    </p:anim>
                                    <p:anim calcmode="lin" valueType="num">
                                      <p:cBhvr>
                                        <p:cTn id="14" dur="500" fill="hold"/>
                                        <p:tgtEl>
                                          <p:spTgt spid="27"/>
                                        </p:tgtEl>
                                        <p:attrNameLst>
                                          <p:attrName>ppt_w</p:attrName>
                                        </p:attrNameLst>
                                      </p:cBhvr>
                                      <p:tavLst>
                                        <p:tav tm="0">
                                          <p:val>
                                            <p:fltVal val="0.000000"/>
                                          </p:val>
                                        </p:tav>
                                        <p:tav tm="100000">
                                          <p:val>
                                            <p:strVal val="#ppt_w"/>
                                          </p:val>
                                        </p:tav>
                                      </p:tavLst>
                                    </p:anim>
                                    <p:anim calcmode="lin" valueType="num">
                                      <p:cBhvr>
                                        <p:cTn id="15" dur="500" fill="hold"/>
                                        <p:tgtEl>
                                          <p:spTgt spid="27"/>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ppt_x</p:attrName>
                                        </p:attrNameLst>
                                      </p:cBhvr>
                                      <p:tavLst>
                                        <p:tav tm="0">
                                          <p:val>
                                            <p:strVal val="#ppt_x-#ppt_w/2"/>
                                          </p:val>
                                        </p:tav>
                                        <p:tav tm="100000">
                                          <p:val>
                                            <p:strVal val="#ppt_x"/>
                                          </p:val>
                                        </p:tav>
                                      </p:tavLst>
                                    </p:anim>
                                    <p:anim calcmode="lin" valueType="num">
                                      <p:cBhvr>
                                        <p:cTn id="25" dur="500" fill="hold"/>
                                        <p:tgtEl>
                                          <p:spTgt spid="28"/>
                                        </p:tgtEl>
                                        <p:attrNameLst>
                                          <p:attrName>ppt_y</p:attrName>
                                        </p:attrNameLst>
                                      </p:cBhvr>
                                      <p:tavLst>
                                        <p:tav tm="0">
                                          <p:val>
                                            <p:strVal val="#ppt_y"/>
                                          </p:val>
                                        </p:tav>
                                        <p:tav tm="100000">
                                          <p:val>
                                            <p:strVal val="#ppt_y"/>
                                          </p:val>
                                        </p:tav>
                                      </p:tavLst>
                                    </p:anim>
                                    <p:anim calcmode="lin" valueType="num">
                                      <p:cBhvr>
                                        <p:cTn id="26" dur="500" fill="hold"/>
                                        <p:tgtEl>
                                          <p:spTgt spid="28"/>
                                        </p:tgtEl>
                                        <p:attrNameLst>
                                          <p:attrName>ppt_w</p:attrName>
                                        </p:attrNameLst>
                                      </p:cBhvr>
                                      <p:tavLst>
                                        <p:tav tm="0">
                                          <p:val>
                                            <p:fltVal val="0.000000"/>
                                          </p:val>
                                        </p:tav>
                                        <p:tav tm="100000">
                                          <p:val>
                                            <p:strVal val="#ppt_w"/>
                                          </p:val>
                                        </p:tav>
                                      </p:tavLst>
                                    </p:anim>
                                    <p:anim calcmode="lin" valueType="num">
                                      <p:cBhvr>
                                        <p:cTn id="27" dur="500" fill="hold"/>
                                        <p:tgtEl>
                                          <p:spTgt spid="28"/>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18" presetClass="entr" presetSubtype="6"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Righ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down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5"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3200" b="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供给与需求的移动</a:t>
            </a:r>
            <a:endParaRPr kumimoji="0" lang="zh-CN" sz="32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endParaRPr>
          </a:p>
        </p:txBody>
      </p:sp>
      <p:grpSp>
        <p:nvGrpSpPr>
          <p:cNvPr id="60419" name="Group 4"/>
          <p:cNvGrpSpPr/>
          <p:nvPr/>
        </p:nvGrpSpPr>
        <p:grpSpPr>
          <a:xfrm>
            <a:off x="593725" y="290513"/>
            <a:ext cx="8210550" cy="1049337"/>
            <a:chOff x="0" y="0"/>
            <a:chExt cx="5000" cy="661"/>
          </a:xfrm>
        </p:grpSpPr>
        <p:sp>
          <p:nvSpPr>
            <p:cNvPr id="60421"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60422"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60420" name="Rectangle 10"/>
          <p:cNvSpPr/>
          <p:nvPr/>
        </p:nvSpPr>
        <p:spPr>
          <a:xfrm>
            <a:off x="633413" y="1695450"/>
            <a:ext cx="8229600" cy="4298950"/>
          </a:xfrm>
          <a:prstGeom prst="rect">
            <a:avLst/>
          </a:prstGeom>
          <a:noFill/>
          <a:ln w="9525">
            <a:noFill/>
          </a:ln>
        </p:spPr>
        <p:txBody>
          <a:bodyPr/>
          <a:p>
            <a:pPr eaLnBrk="0" hangingPunct="0">
              <a:lnSpc>
                <a:spcPct val="120000"/>
              </a:lnSpc>
              <a:spcBef>
                <a:spcPts val="1200"/>
              </a:spcBef>
              <a:buClr>
                <a:srgbClr val="003399"/>
              </a:buClr>
              <a:buSzPct val="120000"/>
              <a:buFont typeface="Arial" panose="020B0604020202020204" pitchFamily="34" charset="0"/>
              <a:buChar char="•"/>
            </a:pPr>
            <a:r>
              <a:rPr lang="zh-CN" altLang="x-none" sz="2700" dirty="0">
                <a:latin typeface="Arial" panose="020B0604020202020204" pitchFamily="34" charset="0"/>
              </a:rPr>
              <a:t>用三步法来分析下列事件对音乐下载的均衡价格与均衡数量的影响  </a:t>
            </a:r>
            <a:endParaRPr lang="en-US" altLang="zh-CN" sz="2700" dirty="0">
              <a:latin typeface="Arial" panose="020B0604020202020204" pitchFamily="34" charset="0"/>
            </a:endParaRPr>
          </a:p>
          <a:p>
            <a:pPr eaLnBrk="0" hangingPunct="0">
              <a:lnSpc>
                <a:spcPct val="120000"/>
              </a:lnSpc>
              <a:spcBef>
                <a:spcPts val="1200"/>
              </a:spcBef>
              <a:buClr>
                <a:srgbClr val="003399"/>
              </a:buClr>
              <a:buSzPct val="120000"/>
              <a:buFont typeface="Arial" panose="020B0604020202020204" pitchFamily="34" charset="0"/>
              <a:buChar char="•"/>
            </a:pPr>
            <a:r>
              <a:rPr lang="zh-CN" altLang="x-none" sz="2700" dirty="0">
                <a:latin typeface="Arial" panose="020B0604020202020204" pitchFamily="34" charset="0"/>
              </a:rPr>
              <a:t>事件 </a:t>
            </a:r>
            <a:r>
              <a:rPr lang="zh-CN" altLang="zh-CN" sz="2700" dirty="0">
                <a:latin typeface="Arial" panose="020B0604020202020204" pitchFamily="34" charset="0"/>
              </a:rPr>
              <a:t>A</a:t>
            </a:r>
            <a:r>
              <a:rPr lang="zh-CN" altLang="x-none" sz="2700" dirty="0">
                <a:latin typeface="Arial" panose="020B0604020202020204" pitchFamily="34" charset="0"/>
              </a:rPr>
              <a:t>：</a:t>
            </a:r>
            <a:r>
              <a:rPr lang="zh-CN" altLang="zh-CN" sz="2700" dirty="0">
                <a:latin typeface="Arial" panose="020B0604020202020204" pitchFamily="34" charset="0"/>
              </a:rPr>
              <a:t>CD</a:t>
            </a:r>
            <a:r>
              <a:rPr lang="zh-CN" altLang="x-none" sz="2700" dirty="0">
                <a:latin typeface="Arial" panose="020B0604020202020204" pitchFamily="34" charset="0"/>
              </a:rPr>
              <a:t>价格下降</a:t>
            </a:r>
            <a:endParaRPr lang="en-US" altLang="zh-CN" sz="2700" dirty="0">
              <a:latin typeface="Arial" panose="020B0604020202020204" pitchFamily="34" charset="0"/>
            </a:endParaRPr>
          </a:p>
          <a:p>
            <a:pPr eaLnBrk="0" hangingPunct="0">
              <a:lnSpc>
                <a:spcPct val="120000"/>
              </a:lnSpc>
              <a:spcBef>
                <a:spcPts val="1200"/>
              </a:spcBef>
              <a:buClr>
                <a:srgbClr val="003399"/>
              </a:buClr>
              <a:buSzPct val="120000"/>
              <a:buFont typeface="Arial" panose="020B0604020202020204" pitchFamily="34" charset="0"/>
              <a:buChar char="•"/>
            </a:pPr>
            <a:r>
              <a:rPr lang="zh-CN" altLang="x-none" sz="2700" dirty="0">
                <a:latin typeface="Arial" panose="020B0604020202020204" pitchFamily="34" charset="0"/>
              </a:rPr>
              <a:t>事件 </a:t>
            </a:r>
            <a:r>
              <a:rPr lang="zh-CN" altLang="zh-CN" sz="2700" dirty="0">
                <a:latin typeface="Arial" panose="020B0604020202020204" pitchFamily="34" charset="0"/>
              </a:rPr>
              <a:t>B</a:t>
            </a:r>
            <a:r>
              <a:rPr lang="zh-CN" altLang="x-none" sz="2700" dirty="0">
                <a:latin typeface="Arial" panose="020B0604020202020204" pitchFamily="34" charset="0"/>
              </a:rPr>
              <a:t>：音乐下载的卖者通过谈判降低了他们出售每一首歌需要支付的特许使用费 </a:t>
            </a:r>
            <a:endParaRPr lang="en-US" altLang="zh-CN" sz="2700" dirty="0">
              <a:latin typeface="Arial" panose="020B0604020202020204" pitchFamily="34" charset="0"/>
            </a:endParaRPr>
          </a:p>
          <a:p>
            <a:pPr eaLnBrk="0" hangingPunct="0">
              <a:lnSpc>
                <a:spcPct val="120000"/>
              </a:lnSpc>
              <a:spcBef>
                <a:spcPts val="1200"/>
              </a:spcBef>
              <a:buClr>
                <a:srgbClr val="003399"/>
              </a:buClr>
              <a:buSzPct val="120000"/>
              <a:buFont typeface="Arial" panose="020B0604020202020204" pitchFamily="34" charset="0"/>
              <a:buChar char="•"/>
            </a:pPr>
            <a:r>
              <a:rPr lang="zh-CN" altLang="x-none" sz="2700" dirty="0">
                <a:latin typeface="Arial" panose="020B0604020202020204" pitchFamily="34" charset="0"/>
              </a:rPr>
              <a:t>事件 </a:t>
            </a:r>
            <a:r>
              <a:rPr lang="zh-CN" altLang="zh-CN" sz="2700" dirty="0">
                <a:latin typeface="Arial" panose="020B0604020202020204" pitchFamily="34" charset="0"/>
              </a:rPr>
              <a:t>C</a:t>
            </a:r>
            <a:r>
              <a:rPr lang="zh-CN" altLang="x-none" sz="2700" dirty="0">
                <a:latin typeface="Arial" panose="020B0604020202020204" pitchFamily="34" charset="0"/>
              </a:rPr>
              <a:t>：事件</a:t>
            </a:r>
            <a:r>
              <a:rPr lang="zh-CN" altLang="zh-CN" sz="2700" dirty="0">
                <a:latin typeface="Arial" panose="020B0604020202020204" pitchFamily="34" charset="0"/>
              </a:rPr>
              <a:t>A</a:t>
            </a:r>
            <a:r>
              <a:rPr lang="zh-CN" altLang="x-none" sz="2700" dirty="0">
                <a:latin typeface="Arial" panose="020B0604020202020204" pitchFamily="34" charset="0"/>
              </a:rPr>
              <a:t>和事件</a:t>
            </a:r>
            <a:r>
              <a:rPr lang="zh-CN" altLang="zh-CN" sz="2700" dirty="0">
                <a:latin typeface="Arial" panose="020B0604020202020204" pitchFamily="34" charset="0"/>
              </a:rPr>
              <a:t>B</a:t>
            </a:r>
            <a:r>
              <a:rPr lang="zh-CN" altLang="x-none" sz="2700" dirty="0">
                <a:latin typeface="Arial" panose="020B0604020202020204" pitchFamily="34" charset="0"/>
              </a:rPr>
              <a:t>都发生</a:t>
            </a:r>
            <a:endParaRPr lang="zh-CN" altLang="x-none" sz="2700"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A.  CD</a:t>
            </a:r>
            <a:r>
              <a:rPr kumimoji="0" lang="zh-CN" sz="3200"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价格下降</a:t>
            </a:r>
            <a:endParaRPr kumimoji="0" lang="zh-CN" sz="3200"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61443" name="Group 4"/>
          <p:cNvGrpSpPr/>
          <p:nvPr/>
        </p:nvGrpSpPr>
        <p:grpSpPr>
          <a:xfrm>
            <a:off x="593725" y="290513"/>
            <a:ext cx="8210550" cy="1049337"/>
            <a:chOff x="0" y="0"/>
            <a:chExt cx="5000" cy="661"/>
          </a:xfrm>
        </p:grpSpPr>
        <p:sp>
          <p:nvSpPr>
            <p:cNvPr id="61478"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61479"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
        <p:nvSpPr>
          <p:cNvPr id="6" name="Rectangle 42"/>
          <p:cNvSpPr/>
          <p:nvPr/>
        </p:nvSpPr>
        <p:spPr>
          <a:xfrm>
            <a:off x="487363" y="2878138"/>
            <a:ext cx="2827337" cy="612775"/>
          </a:xfrm>
          <a:prstGeom prst="rect">
            <a:avLst/>
          </a:prstGeom>
          <a:noFill/>
          <a:ln w="9525">
            <a:noFill/>
          </a:ln>
        </p:spPr>
        <p:txBody>
          <a:bodyPr/>
          <a:p>
            <a:pPr marL="457200" indent="-457200" eaLnBrk="0" hangingPunct="0">
              <a:lnSpc>
                <a:spcPct val="105000"/>
              </a:lnSpc>
              <a:spcBef>
                <a:spcPct val="45000"/>
              </a:spcBef>
              <a:buClr>
                <a:srgbClr val="003399"/>
              </a:buClr>
              <a:buSzPct val="120000"/>
              <a:buFont typeface="Wingdings" panose="05000000000000000000" pitchFamily="2" charset="2"/>
            </a:pPr>
            <a:r>
              <a:rPr lang="zh-CN" altLang="zh-CN" sz="2600" dirty="0">
                <a:latin typeface="Arial" panose="020B0604020202020204" pitchFamily="34" charset="0"/>
              </a:rPr>
              <a:t>2.	</a:t>
            </a:r>
            <a:r>
              <a:rPr lang="zh-CN" altLang="x-none" sz="2600" dirty="0">
                <a:latin typeface="Arial" panose="020B0604020202020204" pitchFamily="34" charset="0"/>
              </a:rPr>
              <a:t>需求曲线向左移动</a:t>
            </a:r>
            <a:endParaRPr lang="zh-CN" altLang="x-none" sz="2600" dirty="0">
              <a:latin typeface="Arial" panose="020B0604020202020204" pitchFamily="34" charset="0"/>
            </a:endParaRPr>
          </a:p>
        </p:txBody>
      </p:sp>
      <p:grpSp>
        <p:nvGrpSpPr>
          <p:cNvPr id="61445" name="Group 9"/>
          <p:cNvGrpSpPr/>
          <p:nvPr/>
        </p:nvGrpSpPr>
        <p:grpSpPr>
          <a:xfrm>
            <a:off x="4110038" y="2073275"/>
            <a:ext cx="4422775" cy="4106863"/>
            <a:chOff x="0" y="0"/>
            <a:chExt cx="2786" cy="2420"/>
          </a:xfrm>
        </p:grpSpPr>
        <p:grpSp>
          <p:nvGrpSpPr>
            <p:cNvPr id="61473" name="Group 10"/>
            <p:cNvGrpSpPr/>
            <p:nvPr/>
          </p:nvGrpSpPr>
          <p:grpSpPr>
            <a:xfrm>
              <a:off x="118" y="252"/>
              <a:ext cx="2116" cy="2049"/>
              <a:chOff x="0" y="0"/>
              <a:chExt cx="2116" cy="2027"/>
            </a:xfrm>
          </p:grpSpPr>
          <p:sp>
            <p:nvSpPr>
              <p:cNvPr id="61476" name="Line 11"/>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61477" name="Line 12"/>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61474" name="Text Box 13"/>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61475" name="Text Box 14"/>
            <p:cNvSpPr txBox="1"/>
            <p:nvPr/>
          </p:nvSpPr>
          <p:spPr>
            <a:xfrm>
              <a:off x="2496" y="2151"/>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61446" name="Group 15"/>
          <p:cNvGrpSpPr/>
          <p:nvPr/>
        </p:nvGrpSpPr>
        <p:grpSpPr>
          <a:xfrm>
            <a:off x="5565775" y="2906713"/>
            <a:ext cx="2486025" cy="2901950"/>
            <a:chOff x="0" y="0"/>
            <a:chExt cx="1566" cy="1828"/>
          </a:xfrm>
        </p:grpSpPr>
        <p:sp>
          <p:nvSpPr>
            <p:cNvPr id="61471" name="Line 16"/>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61472" name="Text Box 17"/>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61447" name="Group 18"/>
          <p:cNvGrpSpPr/>
          <p:nvPr/>
        </p:nvGrpSpPr>
        <p:grpSpPr>
          <a:xfrm>
            <a:off x="4884738" y="2519363"/>
            <a:ext cx="1933575" cy="2901950"/>
            <a:chOff x="0" y="0"/>
            <a:chExt cx="1218" cy="1828"/>
          </a:xfrm>
        </p:grpSpPr>
        <p:sp>
          <p:nvSpPr>
            <p:cNvPr id="61469" name="Line 19"/>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61470" name="Text Box 20"/>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61448" name="Group 21"/>
          <p:cNvGrpSpPr/>
          <p:nvPr/>
        </p:nvGrpSpPr>
        <p:grpSpPr>
          <a:xfrm>
            <a:off x="3800475" y="3321050"/>
            <a:ext cx="2489200" cy="3036888"/>
            <a:chOff x="0" y="0"/>
            <a:chExt cx="1568" cy="1913"/>
          </a:xfrm>
        </p:grpSpPr>
        <p:sp>
          <p:nvSpPr>
            <p:cNvPr id="61463" name="Text Box 22"/>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61464" name="Oval 23"/>
            <p:cNvSpPr/>
            <p:nvPr/>
          </p:nvSpPr>
          <p:spPr>
            <a:xfrm>
              <a:off x="136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61465" name="Group 24"/>
            <p:cNvGrpSpPr/>
            <p:nvPr/>
          </p:nvGrpSpPr>
          <p:grpSpPr>
            <a:xfrm>
              <a:off x="316" y="112"/>
              <a:ext cx="1098" cy="1560"/>
              <a:chOff x="0" y="0"/>
              <a:chExt cx="826" cy="1560"/>
            </a:xfrm>
          </p:grpSpPr>
          <p:sp>
            <p:nvSpPr>
              <p:cNvPr id="61467" name="Line 25"/>
              <p:cNvSpPr/>
              <p:nvPr/>
            </p:nvSpPr>
            <p:spPr>
              <a:xfrm>
                <a:off x="0" y="2"/>
                <a:ext cx="823" cy="0"/>
              </a:xfrm>
              <a:prstGeom prst="line">
                <a:avLst/>
              </a:prstGeom>
              <a:ln w="9525" cap="flat" cmpd="sng">
                <a:solidFill>
                  <a:schemeClr val="tx1"/>
                </a:solidFill>
                <a:prstDash val="lgDash"/>
                <a:headEnd type="none" w="med" len="med"/>
                <a:tailEnd type="none" w="med" len="med"/>
              </a:ln>
            </p:spPr>
          </p:sp>
          <p:sp>
            <p:nvSpPr>
              <p:cNvPr id="61468" name="Line 26"/>
              <p:cNvSpPr/>
              <p:nvPr/>
            </p:nvSpPr>
            <p:spPr>
              <a:xfrm>
                <a:off x="823" y="0"/>
                <a:ext cx="3" cy="1560"/>
              </a:xfrm>
              <a:prstGeom prst="line">
                <a:avLst/>
              </a:prstGeom>
              <a:ln w="9525" cap="flat" cmpd="sng">
                <a:solidFill>
                  <a:schemeClr val="tx1"/>
                </a:solidFill>
                <a:prstDash val="lgDash"/>
                <a:headEnd type="none" w="med" len="med"/>
                <a:tailEnd type="none" w="med" len="med"/>
              </a:ln>
            </p:spPr>
          </p:sp>
        </p:grpSp>
        <p:sp>
          <p:nvSpPr>
            <p:cNvPr id="61466" name="Text Box 27"/>
            <p:cNvSpPr txBox="1"/>
            <p:nvPr/>
          </p:nvSpPr>
          <p:spPr>
            <a:xfrm>
              <a:off x="1260" y="1683"/>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11" name="Group 28"/>
          <p:cNvGrpSpPr/>
          <p:nvPr/>
        </p:nvGrpSpPr>
        <p:grpSpPr>
          <a:xfrm>
            <a:off x="4722813" y="2959100"/>
            <a:ext cx="2486025" cy="2901950"/>
            <a:chOff x="0" y="0"/>
            <a:chExt cx="1566" cy="1828"/>
          </a:xfrm>
        </p:grpSpPr>
        <p:sp>
          <p:nvSpPr>
            <p:cNvPr id="61461" name="Line 29"/>
            <p:cNvSpPr/>
            <p:nvPr/>
          </p:nvSpPr>
          <p:spPr>
            <a:xfrm>
              <a:off x="0" y="0"/>
              <a:ext cx="1263" cy="1587"/>
            </a:xfrm>
            <a:prstGeom prst="line">
              <a:avLst/>
            </a:prstGeom>
            <a:ln w="38100" cap="flat" cmpd="sng">
              <a:solidFill>
                <a:srgbClr val="FF0000"/>
              </a:solidFill>
              <a:prstDash val="solid"/>
              <a:headEnd type="none" w="med" len="med"/>
              <a:tailEnd type="none" w="med" len="med"/>
            </a:ln>
          </p:spPr>
        </p:sp>
        <p:sp>
          <p:nvSpPr>
            <p:cNvPr id="61462" name="Text Box 30"/>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sp>
        <p:nvSpPr>
          <p:cNvPr id="29" name="Line 31"/>
          <p:cNvSpPr/>
          <p:nvPr/>
        </p:nvSpPr>
        <p:spPr>
          <a:xfrm rot="10800000">
            <a:off x="5008563" y="3259138"/>
            <a:ext cx="782637" cy="0"/>
          </a:xfrm>
          <a:prstGeom prst="line">
            <a:avLst/>
          </a:prstGeom>
          <a:ln w="57150" cap="flat" cmpd="sng">
            <a:solidFill>
              <a:srgbClr val="A50021"/>
            </a:solidFill>
            <a:prstDash val="solid"/>
            <a:headEnd type="none" w="med" len="med"/>
            <a:tailEnd type="triangle" w="lg" len="med"/>
          </a:ln>
        </p:spPr>
      </p:sp>
      <p:sp>
        <p:nvSpPr>
          <p:cNvPr id="61451" name="Text Box 32"/>
          <p:cNvSpPr txBox="1"/>
          <p:nvPr/>
        </p:nvSpPr>
        <p:spPr>
          <a:xfrm>
            <a:off x="5022850" y="1751013"/>
            <a:ext cx="2754313" cy="481012"/>
          </a:xfrm>
          <a:prstGeom prst="rect">
            <a:avLst/>
          </a:prstGeom>
          <a:solidFill>
            <a:schemeClr val="bg1"/>
          </a:solidFill>
          <a:ln w="9525">
            <a:noFill/>
          </a:ln>
        </p:spPr>
        <p:txBody>
          <a:bodyPr>
            <a:spAutoFit/>
          </a:bodyPr>
          <a:p>
            <a:pPr algn="ctr" eaLnBrk="0" hangingPunct="0">
              <a:spcBef>
                <a:spcPct val="50000"/>
              </a:spcBef>
            </a:pPr>
            <a:r>
              <a:rPr lang="zh-CN" altLang="x-none" sz="2500" dirty="0">
                <a:latin typeface="Arial" panose="020B0604020202020204" pitchFamily="34" charset="0"/>
              </a:rPr>
              <a:t>音乐下载市场</a:t>
            </a:r>
            <a:endParaRPr lang="zh-CN" altLang="x-none" sz="2500" dirty="0">
              <a:latin typeface="Arial" panose="020B0604020202020204" pitchFamily="34" charset="0"/>
            </a:endParaRPr>
          </a:p>
        </p:txBody>
      </p:sp>
      <p:grpSp>
        <p:nvGrpSpPr>
          <p:cNvPr id="12" name="Group 33"/>
          <p:cNvGrpSpPr/>
          <p:nvPr/>
        </p:nvGrpSpPr>
        <p:grpSpPr>
          <a:xfrm>
            <a:off x="3789363" y="3949700"/>
            <a:ext cx="2089150" cy="2414588"/>
            <a:chOff x="0" y="0"/>
            <a:chExt cx="1316" cy="1521"/>
          </a:xfrm>
        </p:grpSpPr>
        <p:grpSp>
          <p:nvGrpSpPr>
            <p:cNvPr id="61455" name="Group 34"/>
            <p:cNvGrpSpPr/>
            <p:nvPr/>
          </p:nvGrpSpPr>
          <p:grpSpPr>
            <a:xfrm>
              <a:off x="320" y="114"/>
              <a:ext cx="862" cy="1117"/>
              <a:chOff x="0" y="0"/>
              <a:chExt cx="826" cy="1117"/>
            </a:xfrm>
          </p:grpSpPr>
          <p:sp>
            <p:nvSpPr>
              <p:cNvPr id="61459" name="Line 35"/>
              <p:cNvSpPr/>
              <p:nvPr/>
            </p:nvSpPr>
            <p:spPr>
              <a:xfrm>
                <a:off x="0" y="2"/>
                <a:ext cx="823" cy="0"/>
              </a:xfrm>
              <a:prstGeom prst="line">
                <a:avLst/>
              </a:prstGeom>
              <a:ln w="9525" cap="flat" cmpd="sng">
                <a:solidFill>
                  <a:schemeClr val="tx1"/>
                </a:solidFill>
                <a:prstDash val="lgDash"/>
                <a:headEnd type="none" w="med" len="med"/>
                <a:tailEnd type="none" w="med" len="med"/>
              </a:ln>
            </p:spPr>
          </p:sp>
          <p:sp>
            <p:nvSpPr>
              <p:cNvPr id="61460" name="Line 36"/>
              <p:cNvSpPr/>
              <p:nvPr/>
            </p:nvSpPr>
            <p:spPr>
              <a:xfrm>
                <a:off x="826" y="0"/>
                <a:ext cx="0" cy="1117"/>
              </a:xfrm>
              <a:prstGeom prst="line">
                <a:avLst/>
              </a:prstGeom>
              <a:ln w="9525" cap="flat" cmpd="sng">
                <a:solidFill>
                  <a:schemeClr val="tx1"/>
                </a:solidFill>
                <a:prstDash val="lgDash"/>
                <a:headEnd type="none" w="med" len="med"/>
                <a:tailEnd type="none" w="med" len="med"/>
              </a:ln>
            </p:spPr>
          </p:sp>
        </p:grpSp>
        <p:sp>
          <p:nvSpPr>
            <p:cNvPr id="61456" name="Oval 37"/>
            <p:cNvSpPr/>
            <p:nvPr/>
          </p:nvSpPr>
          <p:spPr>
            <a:xfrm>
              <a:off x="1132" y="76"/>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sp>
          <p:nvSpPr>
            <p:cNvPr id="61457" name="Text Box 38"/>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61458" name="Text Box 39"/>
            <p:cNvSpPr txBox="1"/>
            <p:nvPr/>
          </p:nvSpPr>
          <p:spPr>
            <a:xfrm>
              <a:off x="1008" y="1291"/>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grpSp>
      <p:sp>
        <p:nvSpPr>
          <p:cNvPr id="38" name="Rectangle 40"/>
          <p:cNvSpPr/>
          <p:nvPr/>
        </p:nvSpPr>
        <p:spPr>
          <a:xfrm>
            <a:off x="487363" y="2309813"/>
            <a:ext cx="3236912" cy="546100"/>
          </a:xfrm>
          <a:prstGeom prst="rect">
            <a:avLst/>
          </a:prstGeom>
          <a:noFill/>
          <a:ln w="9525">
            <a:noFill/>
          </a:ln>
        </p:spPr>
        <p:txBody>
          <a:bodyPr/>
          <a:p>
            <a:pPr marL="457200" indent="-457200" eaLnBrk="0" hangingPunct="0">
              <a:lnSpc>
                <a:spcPct val="105000"/>
              </a:lnSpc>
              <a:spcBef>
                <a:spcPct val="45000"/>
              </a:spcBef>
              <a:buClr>
                <a:srgbClr val="003399"/>
              </a:buClr>
              <a:buSzPct val="120000"/>
              <a:buFont typeface="Wingdings" panose="05000000000000000000" pitchFamily="2" charset="2"/>
            </a:pPr>
            <a:r>
              <a:rPr lang="zh-CN" altLang="zh-CN" sz="2600" dirty="0">
                <a:latin typeface="Arial" panose="020B0604020202020204" pitchFamily="34" charset="0"/>
              </a:rPr>
              <a:t>1.	</a:t>
            </a:r>
            <a:r>
              <a:rPr lang="zh-CN" altLang="x-none" sz="2600" dirty="0">
                <a:latin typeface="Arial" panose="020B0604020202020204" pitchFamily="34" charset="0"/>
              </a:rPr>
              <a:t>需求曲线移动</a:t>
            </a:r>
            <a:endParaRPr lang="zh-CN" altLang="x-none" sz="2600" dirty="0">
              <a:latin typeface="Arial" panose="020B0604020202020204" pitchFamily="34" charset="0"/>
            </a:endParaRPr>
          </a:p>
        </p:txBody>
      </p:sp>
      <p:sp>
        <p:nvSpPr>
          <p:cNvPr id="39" name="Rectangle 44"/>
          <p:cNvSpPr/>
          <p:nvPr/>
        </p:nvSpPr>
        <p:spPr>
          <a:xfrm>
            <a:off x="457200" y="3767138"/>
            <a:ext cx="2846388" cy="960437"/>
          </a:xfrm>
          <a:prstGeom prst="rect">
            <a:avLst/>
          </a:prstGeom>
          <a:noFill/>
          <a:ln w="9525">
            <a:noFill/>
          </a:ln>
        </p:spPr>
        <p:txBody>
          <a:bodyPr/>
          <a:p>
            <a:pPr marL="457200" indent="-457200" eaLnBrk="0" hangingPunct="0">
              <a:lnSpc>
                <a:spcPct val="105000"/>
              </a:lnSpc>
              <a:spcBef>
                <a:spcPct val="45000"/>
              </a:spcBef>
              <a:buClr>
                <a:srgbClr val="003399"/>
              </a:buClr>
              <a:buSzPct val="120000"/>
              <a:buFont typeface="Wingdings" panose="05000000000000000000" pitchFamily="2" charset="2"/>
            </a:pPr>
            <a:r>
              <a:rPr lang="zh-CN" altLang="zh-CN" sz="2600" dirty="0">
                <a:latin typeface="Arial" panose="020B0604020202020204" pitchFamily="34" charset="0"/>
              </a:rPr>
              <a:t>3.	 </a:t>
            </a:r>
            <a:r>
              <a:rPr lang="zh-CN" altLang="x-none" sz="2600" dirty="0">
                <a:latin typeface="Arial" panose="020B0604020202020204" pitchFamily="34" charset="0"/>
              </a:rPr>
              <a:t>价格与数量都下降</a:t>
            </a:r>
            <a:endParaRPr lang="zh-CN" altLang="x-none" sz="2600" u="sng"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7" presetClass="entr" presetSubtype="2"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ppt_x+#ppt_w/2"/>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anim calcmode="lin" valueType="num">
                                      <p:cBhvr>
                                        <p:cTn id="18" dur="500" fill="hold"/>
                                        <p:tgtEl>
                                          <p:spTgt spid="29"/>
                                        </p:tgtEl>
                                        <p:attrNameLst>
                                          <p:attrName>ppt_w</p:attrName>
                                        </p:attrNameLst>
                                      </p:cBhvr>
                                      <p:tavLst>
                                        <p:tav tm="0">
                                          <p:val>
                                            <p:fltVal val="0.000000"/>
                                          </p:val>
                                        </p:tav>
                                        <p:tav tm="100000">
                                          <p:val>
                                            <p:strVal val="#ppt_w"/>
                                          </p:val>
                                        </p:tav>
                                      </p:tavLst>
                                    </p:anim>
                                    <p:anim calcmode="lin" valueType="num">
                                      <p:cBhvr>
                                        <p:cTn id="19" dur="500" fill="hold"/>
                                        <p:tgtEl>
                                          <p:spTgt spid="29"/>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18" presetClass="entr" presetSubtype="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trips(downRigh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500"/>
                            </p:stCondLst>
                            <p:childTnLst>
                              <p:par>
                                <p:cTn id="30" presetID="18" presetClass="entr" presetSubtype="12"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3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352425"/>
            <a:ext cx="8208963" cy="954088"/>
          </a:xfrm>
          <a:prstGeom prst="rect">
            <a:avLst/>
          </a:prstGeom>
        </p:spPr>
        <p:txBody>
          <a:bodyPr>
            <a:normAutofit fontScale="97500" lnSpcReduction="10000"/>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8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B.  </a:t>
            </a:r>
            <a:r>
              <a:rPr kumimoji="0" lang="zh-CN" sz="3200"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特许使用费的下降</a:t>
            </a:r>
            <a:endParaRPr kumimoji="0" lang="zh-CN" sz="3200"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62467" name="Group 4"/>
          <p:cNvGrpSpPr/>
          <p:nvPr/>
        </p:nvGrpSpPr>
        <p:grpSpPr>
          <a:xfrm>
            <a:off x="593725" y="290513"/>
            <a:ext cx="8210550" cy="1049337"/>
            <a:chOff x="0" y="0"/>
            <a:chExt cx="5000" cy="661"/>
          </a:xfrm>
        </p:grpSpPr>
        <p:sp>
          <p:nvSpPr>
            <p:cNvPr id="6250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6250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grpSp>
        <p:nvGrpSpPr>
          <p:cNvPr id="62468" name="Group 8"/>
          <p:cNvGrpSpPr/>
          <p:nvPr/>
        </p:nvGrpSpPr>
        <p:grpSpPr>
          <a:xfrm>
            <a:off x="4318000" y="2114550"/>
            <a:ext cx="4422775" cy="4106863"/>
            <a:chOff x="0" y="0"/>
            <a:chExt cx="2786" cy="2420"/>
          </a:xfrm>
        </p:grpSpPr>
        <p:grpSp>
          <p:nvGrpSpPr>
            <p:cNvPr id="62498" name="Group 9"/>
            <p:cNvGrpSpPr/>
            <p:nvPr/>
          </p:nvGrpSpPr>
          <p:grpSpPr>
            <a:xfrm>
              <a:off x="118" y="252"/>
              <a:ext cx="2116" cy="2049"/>
              <a:chOff x="0" y="0"/>
              <a:chExt cx="2116" cy="2027"/>
            </a:xfrm>
          </p:grpSpPr>
          <p:sp>
            <p:nvSpPr>
              <p:cNvPr id="62501" name="Line 11"/>
              <p:cNvSpPr/>
              <p:nvPr/>
            </p:nvSpPr>
            <p:spPr>
              <a:xfrm>
                <a:off x="4" y="0"/>
                <a:ext cx="0" cy="2025"/>
              </a:xfrm>
              <a:prstGeom prst="line">
                <a:avLst/>
              </a:prstGeom>
              <a:ln w="12700" cap="flat" cmpd="sng">
                <a:solidFill>
                  <a:schemeClr val="tx1"/>
                </a:solidFill>
                <a:prstDash val="solid"/>
                <a:headEnd type="none" w="med" len="med"/>
                <a:tailEnd type="none" w="med" len="med"/>
              </a:ln>
            </p:spPr>
          </p:sp>
          <p:sp>
            <p:nvSpPr>
              <p:cNvPr id="62502" name="Line 12"/>
              <p:cNvSpPr/>
              <p:nvPr/>
            </p:nvSpPr>
            <p:spPr>
              <a:xfrm>
                <a:off x="0" y="2027"/>
                <a:ext cx="2116" cy="0"/>
              </a:xfrm>
              <a:prstGeom prst="line">
                <a:avLst/>
              </a:prstGeom>
              <a:ln w="12700" cap="flat" cmpd="sng">
                <a:solidFill>
                  <a:schemeClr val="tx1"/>
                </a:solidFill>
                <a:prstDash val="solid"/>
                <a:headEnd type="none" w="med" len="med"/>
                <a:tailEnd type="none" w="med" len="med"/>
              </a:ln>
            </p:spPr>
          </p:sp>
        </p:grpSp>
        <p:sp>
          <p:nvSpPr>
            <p:cNvPr id="62499" name="Text Box 13"/>
            <p:cNvSpPr txBox="1"/>
            <p:nvPr/>
          </p:nvSpPr>
          <p:spPr>
            <a:xfrm>
              <a:off x="0" y="0"/>
              <a:ext cx="267"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P</a:t>
              </a:r>
              <a:endParaRPr lang="en-US" altLang="zh-CN" sz="2400" b="1" i="1" dirty="0">
                <a:latin typeface="Arial" panose="020B0604020202020204" pitchFamily="34" charset="0"/>
              </a:endParaRPr>
            </a:p>
          </p:txBody>
        </p:sp>
        <p:sp>
          <p:nvSpPr>
            <p:cNvPr id="62500" name="Text Box 14"/>
            <p:cNvSpPr txBox="1"/>
            <p:nvPr/>
          </p:nvSpPr>
          <p:spPr>
            <a:xfrm>
              <a:off x="2496" y="2151"/>
              <a:ext cx="290" cy="269"/>
            </a:xfrm>
            <a:prstGeom prst="rect">
              <a:avLst/>
            </a:prstGeom>
            <a:noFill/>
            <a:ln w="9525">
              <a:noFill/>
            </a:ln>
          </p:spPr>
          <p:txBody>
            <a:bodyPr>
              <a:spAutoFit/>
            </a:bodyPr>
            <a:p>
              <a:pPr algn="ctr" eaLnBrk="0" hangingPunct="0">
                <a:spcBef>
                  <a:spcPct val="50000"/>
                </a:spcBef>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grpSp>
      <p:grpSp>
        <p:nvGrpSpPr>
          <p:cNvPr id="62469" name="Group 14"/>
          <p:cNvGrpSpPr/>
          <p:nvPr/>
        </p:nvGrpSpPr>
        <p:grpSpPr>
          <a:xfrm>
            <a:off x="5773738" y="2947988"/>
            <a:ext cx="2486025" cy="2901950"/>
            <a:chOff x="0" y="0"/>
            <a:chExt cx="1566" cy="1828"/>
          </a:xfrm>
        </p:grpSpPr>
        <p:sp>
          <p:nvSpPr>
            <p:cNvPr id="62496" name="Line 16"/>
            <p:cNvSpPr/>
            <p:nvPr/>
          </p:nvSpPr>
          <p:spPr>
            <a:xfrm>
              <a:off x="0" y="0"/>
              <a:ext cx="1263" cy="1587"/>
            </a:xfrm>
            <a:prstGeom prst="line">
              <a:avLst/>
            </a:prstGeom>
            <a:ln w="38100" cap="flat" cmpd="sng">
              <a:solidFill>
                <a:srgbClr val="003399"/>
              </a:solidFill>
              <a:prstDash val="solid"/>
              <a:headEnd type="none" w="med" len="med"/>
              <a:tailEnd type="none" w="med" len="med"/>
            </a:ln>
          </p:spPr>
        </p:sp>
        <p:sp>
          <p:nvSpPr>
            <p:cNvPr id="62497" name="Text Box 17"/>
            <p:cNvSpPr txBox="1"/>
            <p:nvPr/>
          </p:nvSpPr>
          <p:spPr>
            <a:xfrm>
              <a:off x="1222" y="1540"/>
              <a:ext cx="344"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D</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62470" name="Group 17"/>
          <p:cNvGrpSpPr/>
          <p:nvPr/>
        </p:nvGrpSpPr>
        <p:grpSpPr>
          <a:xfrm>
            <a:off x="5092700" y="2560638"/>
            <a:ext cx="1933575" cy="2901950"/>
            <a:chOff x="0" y="0"/>
            <a:chExt cx="1218" cy="1828"/>
          </a:xfrm>
        </p:grpSpPr>
        <p:sp>
          <p:nvSpPr>
            <p:cNvPr id="62494" name="Line 19"/>
            <p:cNvSpPr/>
            <p:nvPr/>
          </p:nvSpPr>
          <p:spPr>
            <a:xfrm flipV="1">
              <a:off x="0" y="254"/>
              <a:ext cx="949" cy="1574"/>
            </a:xfrm>
            <a:prstGeom prst="line">
              <a:avLst/>
            </a:prstGeom>
            <a:ln w="38100" cap="flat" cmpd="sng">
              <a:solidFill>
                <a:srgbClr val="003399"/>
              </a:solidFill>
              <a:prstDash val="solid"/>
              <a:headEnd type="none" w="med" len="med"/>
              <a:tailEnd type="none" w="med" len="med"/>
            </a:ln>
          </p:spPr>
        </p:sp>
        <p:sp>
          <p:nvSpPr>
            <p:cNvPr id="62495" name="Text Box 20"/>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1</a:t>
              </a:r>
              <a:endParaRPr lang="en-US" altLang="zh-CN" sz="2400" baseline="-25000" dirty="0">
                <a:latin typeface="Arial" panose="020B0604020202020204" pitchFamily="34" charset="0"/>
              </a:endParaRPr>
            </a:p>
          </p:txBody>
        </p:sp>
      </p:grpSp>
      <p:grpSp>
        <p:nvGrpSpPr>
          <p:cNvPr id="62471" name="Group 20"/>
          <p:cNvGrpSpPr/>
          <p:nvPr/>
        </p:nvGrpSpPr>
        <p:grpSpPr>
          <a:xfrm>
            <a:off x="4008438" y="3362325"/>
            <a:ext cx="2489200" cy="3036888"/>
            <a:chOff x="0" y="0"/>
            <a:chExt cx="1568" cy="1913"/>
          </a:xfrm>
        </p:grpSpPr>
        <p:sp>
          <p:nvSpPr>
            <p:cNvPr id="62488" name="Text Box 22"/>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sp>
          <p:nvSpPr>
            <p:cNvPr id="62489" name="Oval 23"/>
            <p:cNvSpPr/>
            <p:nvPr/>
          </p:nvSpPr>
          <p:spPr>
            <a:xfrm>
              <a:off x="1368" y="67"/>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nvGrpSpPr>
            <p:cNvPr id="62490" name="Group 23"/>
            <p:cNvGrpSpPr/>
            <p:nvPr/>
          </p:nvGrpSpPr>
          <p:grpSpPr>
            <a:xfrm>
              <a:off x="316" y="112"/>
              <a:ext cx="1098" cy="1561"/>
              <a:chOff x="0" y="0"/>
              <a:chExt cx="826" cy="1561"/>
            </a:xfrm>
          </p:grpSpPr>
          <p:sp>
            <p:nvSpPr>
              <p:cNvPr id="62492" name="Line 25"/>
              <p:cNvSpPr/>
              <p:nvPr/>
            </p:nvSpPr>
            <p:spPr>
              <a:xfrm>
                <a:off x="0" y="2"/>
                <a:ext cx="823" cy="0"/>
              </a:xfrm>
              <a:prstGeom prst="line">
                <a:avLst/>
              </a:prstGeom>
              <a:ln w="9525" cap="flat" cmpd="sng">
                <a:solidFill>
                  <a:schemeClr val="tx1"/>
                </a:solidFill>
                <a:prstDash val="lgDash"/>
                <a:headEnd type="none" w="med" len="med"/>
                <a:tailEnd type="none" w="med" len="med"/>
              </a:ln>
            </p:spPr>
          </p:sp>
          <p:sp>
            <p:nvSpPr>
              <p:cNvPr id="62493" name="Line 26"/>
              <p:cNvSpPr/>
              <p:nvPr/>
            </p:nvSpPr>
            <p:spPr>
              <a:xfrm flipH="1">
                <a:off x="823" y="0"/>
                <a:ext cx="3" cy="1561"/>
              </a:xfrm>
              <a:prstGeom prst="line">
                <a:avLst/>
              </a:prstGeom>
              <a:ln w="9525" cap="flat" cmpd="sng">
                <a:solidFill>
                  <a:schemeClr val="tx1"/>
                </a:solidFill>
                <a:prstDash val="lgDash"/>
                <a:headEnd type="none" w="med" len="med"/>
                <a:tailEnd type="none" w="med" len="med"/>
              </a:ln>
            </p:spPr>
          </p:sp>
        </p:grpSp>
        <p:sp>
          <p:nvSpPr>
            <p:cNvPr id="62491" name="Text Box 27"/>
            <p:cNvSpPr txBox="1"/>
            <p:nvPr/>
          </p:nvSpPr>
          <p:spPr>
            <a:xfrm>
              <a:off x="1260" y="1683"/>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1</a:t>
              </a:r>
              <a:endParaRPr lang="en-US" altLang="zh-CN" sz="2400" b="1" baseline="-25000" dirty="0">
                <a:latin typeface="Arial" panose="020B0604020202020204" pitchFamily="34" charset="0"/>
              </a:endParaRPr>
            </a:p>
          </p:txBody>
        </p:sp>
      </p:grpSp>
      <p:grpSp>
        <p:nvGrpSpPr>
          <p:cNvPr id="10" name="Group 27"/>
          <p:cNvGrpSpPr/>
          <p:nvPr/>
        </p:nvGrpSpPr>
        <p:grpSpPr>
          <a:xfrm>
            <a:off x="5989638" y="2568575"/>
            <a:ext cx="1933575" cy="2901950"/>
            <a:chOff x="0" y="0"/>
            <a:chExt cx="1218" cy="1828"/>
          </a:xfrm>
        </p:grpSpPr>
        <p:sp>
          <p:nvSpPr>
            <p:cNvPr id="62486" name="Line 29"/>
            <p:cNvSpPr/>
            <p:nvPr/>
          </p:nvSpPr>
          <p:spPr>
            <a:xfrm flipV="1">
              <a:off x="0" y="254"/>
              <a:ext cx="949" cy="1574"/>
            </a:xfrm>
            <a:prstGeom prst="line">
              <a:avLst/>
            </a:prstGeom>
            <a:ln w="38100" cap="flat" cmpd="sng">
              <a:solidFill>
                <a:srgbClr val="FF0000"/>
              </a:solidFill>
              <a:prstDash val="solid"/>
              <a:headEnd type="none" w="med" len="med"/>
              <a:tailEnd type="none" w="med" len="med"/>
            </a:ln>
          </p:spPr>
        </p:sp>
        <p:sp>
          <p:nvSpPr>
            <p:cNvPr id="62487" name="Text Box 30"/>
            <p:cNvSpPr txBox="1"/>
            <p:nvPr/>
          </p:nvSpPr>
          <p:spPr>
            <a:xfrm>
              <a:off x="853" y="0"/>
              <a:ext cx="365" cy="288"/>
            </a:xfrm>
            <a:prstGeom prst="rect">
              <a:avLst/>
            </a:prstGeom>
            <a:noFill/>
            <a:ln w="9525">
              <a:noFill/>
            </a:ln>
          </p:spPr>
          <p:txBody>
            <a:bodyPr>
              <a:spAutoFit/>
            </a:bodyPr>
            <a:p>
              <a:pPr algn="ctr" eaLnBrk="0" hangingPunct="0">
                <a:spcBef>
                  <a:spcPct val="50000"/>
                </a:spcBef>
              </a:pPr>
              <a:r>
                <a:rPr lang="en-US" altLang="zh-CN" sz="2400" dirty="0">
                  <a:latin typeface="Arial" panose="020B0604020202020204" pitchFamily="34" charset="0"/>
                </a:rPr>
                <a:t>S</a:t>
              </a:r>
              <a:r>
                <a:rPr lang="en-US" altLang="zh-CN" sz="2400" baseline="-25000" dirty="0">
                  <a:latin typeface="Arial" panose="020B0604020202020204" pitchFamily="34" charset="0"/>
                </a:rPr>
                <a:t>2</a:t>
              </a:r>
              <a:endParaRPr lang="en-US" altLang="zh-CN" sz="2400" baseline="-25000" dirty="0">
                <a:latin typeface="Arial" panose="020B0604020202020204" pitchFamily="34" charset="0"/>
              </a:endParaRPr>
            </a:p>
          </p:txBody>
        </p:sp>
      </p:grpSp>
      <p:sp>
        <p:nvSpPr>
          <p:cNvPr id="28" name="Line 31"/>
          <p:cNvSpPr/>
          <p:nvPr/>
        </p:nvSpPr>
        <p:spPr>
          <a:xfrm>
            <a:off x="6453188" y="3305175"/>
            <a:ext cx="790575" cy="0"/>
          </a:xfrm>
          <a:prstGeom prst="line">
            <a:avLst/>
          </a:prstGeom>
          <a:ln w="57150" cap="flat" cmpd="sng">
            <a:solidFill>
              <a:srgbClr val="A50021"/>
            </a:solidFill>
            <a:prstDash val="solid"/>
            <a:headEnd type="none" w="med" len="med"/>
            <a:tailEnd type="triangle" w="lg" len="med"/>
          </a:ln>
        </p:spPr>
      </p:sp>
      <p:sp>
        <p:nvSpPr>
          <p:cNvPr id="62474" name="Text Box 32"/>
          <p:cNvSpPr txBox="1"/>
          <p:nvPr/>
        </p:nvSpPr>
        <p:spPr>
          <a:xfrm>
            <a:off x="5113338" y="1571625"/>
            <a:ext cx="2754312" cy="481013"/>
          </a:xfrm>
          <a:prstGeom prst="rect">
            <a:avLst/>
          </a:prstGeom>
          <a:solidFill>
            <a:schemeClr val="bg1"/>
          </a:solidFill>
          <a:ln w="9525">
            <a:noFill/>
          </a:ln>
        </p:spPr>
        <p:txBody>
          <a:bodyPr>
            <a:spAutoFit/>
          </a:bodyPr>
          <a:p>
            <a:pPr algn="ctr" eaLnBrk="0" hangingPunct="0">
              <a:spcBef>
                <a:spcPct val="50000"/>
              </a:spcBef>
            </a:pPr>
            <a:r>
              <a:rPr lang="zh-CN" altLang="x-none" sz="2500" dirty="0">
                <a:latin typeface="Arial" panose="020B0604020202020204" pitchFamily="34" charset="0"/>
              </a:rPr>
              <a:t>音乐下载市场</a:t>
            </a:r>
            <a:endParaRPr lang="zh-CN" altLang="x-none" sz="2500" dirty="0">
              <a:latin typeface="Arial" panose="020B0604020202020204" pitchFamily="34" charset="0"/>
            </a:endParaRPr>
          </a:p>
        </p:txBody>
      </p:sp>
      <p:grpSp>
        <p:nvGrpSpPr>
          <p:cNvPr id="11" name="Group 32"/>
          <p:cNvGrpSpPr/>
          <p:nvPr/>
        </p:nvGrpSpPr>
        <p:grpSpPr>
          <a:xfrm>
            <a:off x="3998913" y="4003675"/>
            <a:ext cx="3022600" cy="2403475"/>
            <a:chOff x="0" y="0"/>
            <a:chExt cx="1904" cy="1514"/>
          </a:xfrm>
        </p:grpSpPr>
        <p:grpSp>
          <p:nvGrpSpPr>
            <p:cNvPr id="62480" name="Group 33"/>
            <p:cNvGrpSpPr/>
            <p:nvPr/>
          </p:nvGrpSpPr>
          <p:grpSpPr>
            <a:xfrm>
              <a:off x="322" y="118"/>
              <a:ext cx="1417" cy="1117"/>
              <a:chOff x="0" y="0"/>
              <a:chExt cx="826" cy="1117"/>
            </a:xfrm>
          </p:grpSpPr>
          <p:sp>
            <p:nvSpPr>
              <p:cNvPr id="62484" name="Line 35"/>
              <p:cNvSpPr/>
              <p:nvPr/>
            </p:nvSpPr>
            <p:spPr>
              <a:xfrm>
                <a:off x="0" y="2"/>
                <a:ext cx="823" cy="0"/>
              </a:xfrm>
              <a:prstGeom prst="line">
                <a:avLst/>
              </a:prstGeom>
              <a:ln w="9525" cap="flat" cmpd="sng">
                <a:solidFill>
                  <a:schemeClr val="tx1"/>
                </a:solidFill>
                <a:prstDash val="lgDash"/>
                <a:headEnd type="none" w="med" len="med"/>
                <a:tailEnd type="none" w="med" len="med"/>
              </a:ln>
            </p:spPr>
          </p:sp>
          <p:sp>
            <p:nvSpPr>
              <p:cNvPr id="62485" name="Line 36"/>
              <p:cNvSpPr/>
              <p:nvPr/>
            </p:nvSpPr>
            <p:spPr>
              <a:xfrm>
                <a:off x="826" y="0"/>
                <a:ext cx="0" cy="1117"/>
              </a:xfrm>
              <a:prstGeom prst="line">
                <a:avLst/>
              </a:prstGeom>
              <a:ln w="9525" cap="flat" cmpd="sng">
                <a:solidFill>
                  <a:schemeClr val="tx1"/>
                </a:solidFill>
                <a:prstDash val="lgDash"/>
                <a:headEnd type="none" w="med" len="med"/>
                <a:tailEnd type="none" w="med" len="med"/>
              </a:ln>
            </p:spPr>
          </p:sp>
        </p:grpSp>
        <p:sp>
          <p:nvSpPr>
            <p:cNvPr id="62481" name="Text Box 37"/>
            <p:cNvSpPr txBox="1"/>
            <p:nvPr/>
          </p:nvSpPr>
          <p:spPr>
            <a:xfrm>
              <a:off x="1596" y="1284"/>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Q</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62482" name="Text Box 38"/>
            <p:cNvSpPr txBox="1"/>
            <p:nvPr/>
          </p:nvSpPr>
          <p:spPr>
            <a:xfrm>
              <a:off x="0" y="0"/>
              <a:ext cx="308" cy="230"/>
            </a:xfrm>
            <a:prstGeom prst="rect">
              <a:avLst/>
            </a:prstGeom>
            <a:noFill/>
            <a:ln w="9525">
              <a:noFill/>
            </a:ln>
          </p:spPr>
          <p:txBody>
            <a:bodyPr lIns="0" tIns="0" rIns="0" bIns="0">
              <a:spAutoFit/>
            </a:bodyPr>
            <a:p>
              <a:pPr algn="ctr" eaLnBrk="0" hangingPunct="0">
                <a:spcBef>
                  <a:spcPct val="50000"/>
                </a:spcBef>
              </a:pPr>
              <a:r>
                <a:rPr lang="en-US" altLang="zh-CN" sz="2400" b="1" i="1" dirty="0">
                  <a:latin typeface="Arial" panose="020B0604020202020204" pitchFamily="34" charset="0"/>
                </a:rPr>
                <a:t>P</a:t>
              </a:r>
              <a:r>
                <a:rPr lang="en-US" altLang="zh-CN" sz="2400" b="1" baseline="-25000" dirty="0">
                  <a:latin typeface="Arial" panose="020B0604020202020204" pitchFamily="34" charset="0"/>
                </a:rPr>
                <a:t>2</a:t>
              </a:r>
              <a:endParaRPr lang="en-US" altLang="zh-CN" sz="2400" b="1" baseline="-25000" dirty="0">
                <a:latin typeface="Arial" panose="020B0604020202020204" pitchFamily="34" charset="0"/>
              </a:endParaRPr>
            </a:p>
          </p:txBody>
        </p:sp>
        <p:sp>
          <p:nvSpPr>
            <p:cNvPr id="62483" name="Oval 39"/>
            <p:cNvSpPr/>
            <p:nvPr/>
          </p:nvSpPr>
          <p:spPr>
            <a:xfrm>
              <a:off x="1694" y="76"/>
              <a:ext cx="88" cy="87"/>
            </a:xfrm>
            <a:prstGeom prst="ellipse">
              <a:avLst/>
            </a:prstGeom>
            <a:solidFill>
              <a:srgbClr val="000000"/>
            </a:solidFill>
            <a:ln w="9525">
              <a:noFill/>
            </a:ln>
          </p:spPr>
          <p:txBody>
            <a:bodyPr wrap="none" anchor="ctr"/>
            <a:p>
              <a:pPr eaLnBrk="0" hangingPunct="0"/>
              <a:endParaRPr lang="zh-CN" altLang="zh-CN" dirty="0">
                <a:latin typeface="Arial" panose="020B0604020202020204" pitchFamily="34" charset="0"/>
              </a:endParaRPr>
            </a:p>
          </p:txBody>
        </p:sp>
      </p:grpSp>
      <p:sp>
        <p:nvSpPr>
          <p:cNvPr id="37" name="Rectangle 40"/>
          <p:cNvSpPr/>
          <p:nvPr/>
        </p:nvSpPr>
        <p:spPr>
          <a:xfrm>
            <a:off x="444500" y="2428875"/>
            <a:ext cx="3084513" cy="546100"/>
          </a:xfrm>
          <a:prstGeom prst="rect">
            <a:avLst/>
          </a:prstGeom>
          <a:noFill/>
          <a:ln w="9525">
            <a:noFill/>
          </a:ln>
        </p:spPr>
        <p:txBody>
          <a:bodyPr/>
          <a:p>
            <a:pPr marL="457200" indent="-457200" eaLnBrk="0" hangingPunct="0">
              <a:lnSpc>
                <a:spcPct val="105000"/>
              </a:lnSpc>
              <a:spcBef>
                <a:spcPct val="45000"/>
              </a:spcBef>
              <a:buClr>
                <a:srgbClr val="003399"/>
              </a:buClr>
              <a:buSzPct val="120000"/>
              <a:buFont typeface="Wingdings" panose="05000000000000000000" pitchFamily="2" charset="2"/>
            </a:pPr>
            <a:r>
              <a:rPr lang="zh-CN" altLang="zh-CN" sz="2400" dirty="0">
                <a:latin typeface="Arial" panose="020B0604020202020204" pitchFamily="34" charset="0"/>
              </a:rPr>
              <a:t>1.	</a:t>
            </a:r>
            <a:r>
              <a:rPr lang="zh-CN" altLang="x-none" sz="2400" dirty="0">
                <a:latin typeface="Arial" panose="020B0604020202020204" pitchFamily="34" charset="0"/>
              </a:rPr>
              <a:t>供给曲线移动</a:t>
            </a:r>
            <a:endParaRPr lang="zh-CN" altLang="x-none" sz="2400" dirty="0">
              <a:latin typeface="Arial" panose="020B0604020202020204" pitchFamily="34" charset="0"/>
            </a:endParaRPr>
          </a:p>
        </p:txBody>
      </p:sp>
      <p:sp>
        <p:nvSpPr>
          <p:cNvPr id="38" name="Rectangle 41"/>
          <p:cNvSpPr/>
          <p:nvPr/>
        </p:nvSpPr>
        <p:spPr>
          <a:xfrm>
            <a:off x="457200" y="3192463"/>
            <a:ext cx="3230563" cy="546100"/>
          </a:xfrm>
          <a:prstGeom prst="rect">
            <a:avLst/>
          </a:prstGeom>
          <a:noFill/>
          <a:ln w="9525">
            <a:noFill/>
          </a:ln>
        </p:spPr>
        <p:txBody>
          <a:bodyPr/>
          <a:p>
            <a:pPr marL="457200" indent="-457200" eaLnBrk="0" hangingPunct="0">
              <a:lnSpc>
                <a:spcPct val="105000"/>
              </a:lnSpc>
              <a:spcBef>
                <a:spcPct val="45000"/>
              </a:spcBef>
              <a:buClr>
                <a:srgbClr val="003399"/>
              </a:buClr>
              <a:buSzPct val="120000"/>
              <a:buFont typeface="Wingdings" panose="05000000000000000000" pitchFamily="2" charset="2"/>
            </a:pPr>
            <a:r>
              <a:rPr lang="zh-CN" altLang="zh-CN" sz="2400" dirty="0">
                <a:latin typeface="Arial" panose="020B0604020202020204" pitchFamily="34" charset="0"/>
              </a:rPr>
              <a:t>2.	</a:t>
            </a:r>
            <a:r>
              <a:rPr lang="zh-CN" altLang="x-none" sz="2400" dirty="0">
                <a:latin typeface="Arial" panose="020B0604020202020204" pitchFamily="34" charset="0"/>
              </a:rPr>
              <a:t>供给曲线向右移动</a:t>
            </a:r>
            <a:endParaRPr lang="zh-CN" altLang="x-none" sz="2400" dirty="0">
              <a:latin typeface="Arial" panose="020B0604020202020204" pitchFamily="34" charset="0"/>
            </a:endParaRPr>
          </a:p>
        </p:txBody>
      </p:sp>
      <p:sp>
        <p:nvSpPr>
          <p:cNvPr id="39" name="Rectangle 42"/>
          <p:cNvSpPr/>
          <p:nvPr/>
        </p:nvSpPr>
        <p:spPr>
          <a:xfrm>
            <a:off x="487363" y="3925888"/>
            <a:ext cx="3421062" cy="960437"/>
          </a:xfrm>
          <a:prstGeom prst="rect">
            <a:avLst/>
          </a:prstGeom>
          <a:noFill/>
          <a:ln w="9525">
            <a:noFill/>
          </a:ln>
        </p:spPr>
        <p:txBody>
          <a:bodyPr/>
          <a:p>
            <a:pPr marL="457200" indent="-457200" eaLnBrk="0" hangingPunct="0">
              <a:lnSpc>
                <a:spcPct val="105000"/>
              </a:lnSpc>
              <a:spcBef>
                <a:spcPct val="45000"/>
              </a:spcBef>
              <a:buClr>
                <a:srgbClr val="003399"/>
              </a:buClr>
              <a:buSzPct val="120000"/>
              <a:buFont typeface="Wingdings" panose="05000000000000000000" pitchFamily="2" charset="2"/>
            </a:pPr>
            <a:r>
              <a:rPr lang="zh-CN" altLang="zh-CN" sz="2400" dirty="0">
                <a:latin typeface="Arial" panose="020B0604020202020204" pitchFamily="34" charset="0"/>
              </a:rPr>
              <a:t>3.	</a:t>
            </a:r>
            <a:r>
              <a:rPr lang="zh-CN" altLang="x-none" sz="2400" dirty="0">
                <a:latin typeface="Arial" panose="020B0604020202020204" pitchFamily="34" charset="0"/>
              </a:rPr>
              <a:t>价格下降，数量增加</a:t>
            </a:r>
            <a:endParaRPr lang="zh-CN" altLang="x-none" sz="2400" u="sng" dirty="0">
              <a:latin typeface="Arial" panose="020B0604020202020204" pitchFamily="34" charset="0"/>
            </a:endParaRPr>
          </a:p>
        </p:txBody>
      </p:sp>
      <p:sp>
        <p:nvSpPr>
          <p:cNvPr id="40" name="Rectangle 44"/>
          <p:cNvSpPr/>
          <p:nvPr/>
        </p:nvSpPr>
        <p:spPr>
          <a:xfrm>
            <a:off x="457200" y="1433513"/>
            <a:ext cx="3481388" cy="868362"/>
          </a:xfrm>
          <a:prstGeom prst="rect">
            <a:avLst/>
          </a:prstGeom>
          <a:noFill/>
          <a:ln w="9525">
            <a:noFill/>
          </a:ln>
        </p:spPr>
        <p:txBody>
          <a:bodyPr>
            <a:spAutoFit/>
          </a:bodyPr>
          <a:p>
            <a:pPr eaLnBrk="0" hangingPunct="0">
              <a:lnSpc>
                <a:spcPct val="105000"/>
              </a:lnSpc>
              <a:spcBef>
                <a:spcPct val="45000"/>
              </a:spcBef>
              <a:buClr>
                <a:srgbClr val="003399"/>
              </a:buClr>
              <a:buSzPct val="120000"/>
              <a:buFont typeface="Wingdings" panose="05000000000000000000" pitchFamily="2" charset="2"/>
            </a:pPr>
            <a:r>
              <a:rPr lang="zh-CN" altLang="en-US" sz="2400" dirty="0">
                <a:latin typeface="Arial" panose="020B0604020202020204" pitchFamily="34" charset="0"/>
              </a:rPr>
              <a:t>说明：</a:t>
            </a:r>
            <a:r>
              <a:rPr lang="zh-CN" altLang="x-none" sz="2400" dirty="0">
                <a:latin typeface="Arial" panose="020B0604020202020204" pitchFamily="34" charset="0"/>
              </a:rPr>
              <a:t>特许使用费是卖者成本的一部分</a:t>
            </a:r>
            <a:endParaRPr lang="zh-CN" altLang="x-none"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par>
                          <p:cTn id="20" fill="hold">
                            <p:stCondLst>
                              <p:cond delay="1000"/>
                            </p:stCondLst>
                            <p:childTnLst>
                              <p:par>
                                <p:cTn id="21" presetID="17"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ppt_x</p:attrName>
                                        </p:attrNameLst>
                                      </p:cBhvr>
                                      <p:tavLst>
                                        <p:tav tm="0">
                                          <p:val>
                                            <p:strVal val="#ppt_x-#ppt_w/2"/>
                                          </p:val>
                                        </p:tav>
                                        <p:tav tm="100000">
                                          <p:val>
                                            <p:strVal val="#ppt_x"/>
                                          </p:val>
                                        </p:tav>
                                      </p:tavLst>
                                    </p:anim>
                                    <p:anim calcmode="lin" valueType="num">
                                      <p:cBhvr>
                                        <p:cTn id="24" dur="500" fill="hold"/>
                                        <p:tgtEl>
                                          <p:spTgt spid="28"/>
                                        </p:tgtEl>
                                        <p:attrNameLst>
                                          <p:attrName>ppt_y</p:attrName>
                                        </p:attrNameLst>
                                      </p:cBhvr>
                                      <p:tavLst>
                                        <p:tav tm="0">
                                          <p:val>
                                            <p:strVal val="#ppt_y"/>
                                          </p:val>
                                        </p:tav>
                                        <p:tav tm="100000">
                                          <p:val>
                                            <p:strVal val="#ppt_y"/>
                                          </p:val>
                                        </p:tav>
                                      </p:tavLst>
                                    </p:anim>
                                    <p:anim calcmode="lin" valueType="num">
                                      <p:cBhvr>
                                        <p:cTn id="25" dur="500" fill="hold"/>
                                        <p:tgtEl>
                                          <p:spTgt spid="28"/>
                                        </p:tgtEl>
                                        <p:attrNameLst>
                                          <p:attrName>ppt_w</p:attrName>
                                        </p:attrNameLst>
                                      </p:cBhvr>
                                      <p:tavLst>
                                        <p:tav tm="0">
                                          <p:val>
                                            <p:fltVal val="0.000000"/>
                                          </p:val>
                                        </p:tav>
                                        <p:tav tm="100000">
                                          <p:val>
                                            <p:strVal val="#ppt_w"/>
                                          </p:val>
                                        </p:tav>
                                      </p:tavLst>
                                    </p:anim>
                                    <p:anim calcmode="lin" valueType="num">
                                      <p:cBhvr>
                                        <p:cTn id="26" dur="500" fill="hold"/>
                                        <p:tgtEl>
                                          <p:spTgt spid="28"/>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18" presetClass="entr" presetSubtype="12"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par>
                          <p:cTn id="36" fill="hold">
                            <p:stCondLst>
                              <p:cond delay="500"/>
                            </p:stCondLst>
                            <p:childTnLst>
                              <p:par>
                                <p:cTn id="37" presetID="18" presetClass="entr" presetSubtype="12"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trips(down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0"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87375" y="288925"/>
            <a:ext cx="8208963" cy="1603375"/>
          </a:xfrm>
          <a:prstGeom prst="rect">
            <a:avLst/>
          </a:prstGeom>
        </p:spPr>
        <p:txBody>
          <a:bodyPr/>
          <a:lstStyle/>
          <a:p>
            <a:pPr marR="0" algn="ctr" defTabSz="914400" fontAlgn="auto">
              <a:spcAft>
                <a:spcPts val="0"/>
              </a:spcAft>
              <a:buClrTx/>
              <a:buSzTx/>
              <a:buFontTx/>
              <a:defRPr/>
            </a:pPr>
            <a:r>
              <a:rPr kumimoji="0" 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400" b="1" i="1"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3</a:t>
            </a:r>
            <a:r>
              <a:rPr kumimoji="0" lang="en-US" altLang="zh-CN" sz="24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r>
              <a:rPr kumimoji="0" lang="en-US" altLang="zh-CN" sz="28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3200" kern="1200" cap="none" spc="0" normalizeH="0" baseline="0" noProof="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en-US" alt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C.  CD</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价格下降</a:t>
            </a:r>
            <a:r>
              <a:rPr kumimoji="0" lang="zh-CN" sz="3200" b="1" u="sng"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且</a:t>
            </a:r>
            <a:r>
              <a:rPr kumimoji="0" lang="zh-CN" sz="32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特许使用费也下降</a:t>
            </a:r>
            <a:r>
              <a:rPr kumimoji="0" lang="zh-CN" altLang="en-US" sz="3600" b="1" kern="1200" cap="none" spc="0" normalizeH="0" baseline="0" noProof="0">
                <a:solidFill>
                  <a:srgbClr val="339966"/>
                </a:solidFill>
                <a:effectLst>
                  <a:outerShdw blurRad="38100" dist="38100" dir="2700000" algn="tl">
                    <a:srgbClr val="C0C0C0"/>
                  </a:outerShdw>
                </a:effectLst>
                <a:latin typeface="+mj-lt"/>
                <a:ea typeface="宋体" panose="02010600030101010101" pitchFamily="2" charset="-122"/>
                <a:cs typeface="+mj-cs"/>
              </a:rPr>
              <a:t> </a:t>
            </a:r>
            <a:endParaRPr kumimoji="0" lang="zh-CN" altLang="en-US" sz="36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sp>
        <p:nvSpPr>
          <p:cNvPr id="63491" name="Line 10"/>
          <p:cNvSpPr/>
          <p:nvPr/>
        </p:nvSpPr>
        <p:spPr>
          <a:xfrm>
            <a:off x="593725" y="290513"/>
            <a:ext cx="8207375" cy="0"/>
          </a:xfrm>
          <a:prstGeom prst="line">
            <a:avLst/>
          </a:prstGeom>
          <a:ln w="12700" cap="flat" cmpd="sng">
            <a:solidFill>
              <a:srgbClr val="C0C0C0"/>
            </a:solidFill>
            <a:prstDash val="solid"/>
            <a:headEnd type="none" w="med" len="med"/>
            <a:tailEnd type="none" w="med" len="med"/>
          </a:ln>
        </p:spPr>
      </p:sp>
      <p:sp>
        <p:nvSpPr>
          <p:cNvPr id="4" name="Text Box 9"/>
          <p:cNvSpPr txBox="1">
            <a:spLocks noChangeArrowheads="1"/>
          </p:cNvSpPr>
          <p:nvPr/>
        </p:nvSpPr>
        <p:spPr bwMode="auto">
          <a:xfrm>
            <a:off x="866775" y="1687513"/>
            <a:ext cx="7497763" cy="3925888"/>
          </a:xfrm>
          <a:prstGeom prst="rect">
            <a:avLst/>
          </a:prstGeom>
          <a:solidFill>
            <a:schemeClr val="bg1"/>
          </a:solidFill>
          <a:ln w="9525">
            <a:noFill/>
            <a:miter lim="800000"/>
          </a:ln>
          <a:effectLst>
            <a:outerShdw dist="89803" dir="2700000" algn="ctr" rotWithShape="0">
              <a:schemeClr val="bg2"/>
            </a:outerShdw>
          </a:effectLst>
        </p:spPr>
        <p:txBody>
          <a:bodyPr lIns="137160" tIns="91440"/>
          <a:lstStyle/>
          <a:p>
            <a:pPr marL="568325" marR="0" indent="-568325" defTabSz="914400" eaLnBrk="0" hangingPunct="0">
              <a:lnSpc>
                <a:spcPct val="105000"/>
              </a:lnSpc>
              <a:spcBef>
                <a:spcPct val="50000"/>
              </a:spcBef>
              <a:buClrTx/>
              <a:buSzTx/>
              <a:buFontTx/>
              <a:defRPr/>
            </a:pPr>
            <a:r>
              <a:rPr kumimoji="0" lang="zh-CN" sz="2800" kern="1200" cap="none" spc="0" normalizeH="0" baseline="0" noProof="0" dirty="0">
                <a:latin typeface="Arial" panose="020B0604020202020204" pitchFamily="34" charset="0"/>
                <a:ea typeface="宋体" panose="02010600030101010101" pitchFamily="2" charset="-122"/>
                <a:cs typeface="+mn-cs"/>
              </a:rPr>
              <a:t>1.	两条曲线都移动（见 A与 B）</a:t>
            </a:r>
            <a:endParaRPr kumimoji="0" lang="zh-CN" sz="2800" kern="1200" cap="none" spc="0" normalizeH="0" baseline="0" noProof="0" dirty="0">
              <a:latin typeface="Arial" panose="020B0604020202020204" pitchFamily="34" charset="0"/>
              <a:ea typeface="宋体" panose="02010600030101010101" pitchFamily="2" charset="-122"/>
              <a:cs typeface="+mn-cs"/>
            </a:endParaRPr>
          </a:p>
          <a:p>
            <a:pPr marL="568325" marR="0" indent="-568325" defTabSz="914400" eaLnBrk="0" hangingPunct="0">
              <a:lnSpc>
                <a:spcPct val="105000"/>
              </a:lnSpc>
              <a:spcBef>
                <a:spcPct val="50000"/>
              </a:spcBef>
              <a:buClrTx/>
              <a:buSzTx/>
              <a:buFontTx/>
              <a:defRPr/>
            </a:pPr>
            <a:r>
              <a:rPr kumimoji="0" lang="zh-CN" sz="2800" kern="1200" cap="none" spc="0" normalizeH="0" baseline="0" noProof="0" dirty="0">
                <a:latin typeface="Arial" panose="020B0604020202020204" pitchFamily="34" charset="0"/>
                <a:ea typeface="宋体" panose="02010600030101010101" pitchFamily="2" charset="-122"/>
                <a:cs typeface="+mn-cs"/>
              </a:rPr>
              <a:t>2.	需求曲线向左移动，供给曲线向右移动</a:t>
            </a:r>
            <a:endParaRPr kumimoji="0" lang="zh-CN" sz="2800" kern="1200" cap="none" spc="0" normalizeH="0" baseline="0" noProof="0" dirty="0">
              <a:latin typeface="Arial" panose="020B0604020202020204" pitchFamily="34" charset="0"/>
              <a:ea typeface="宋体" panose="02010600030101010101" pitchFamily="2" charset="-122"/>
              <a:cs typeface="+mn-cs"/>
            </a:endParaRPr>
          </a:p>
          <a:p>
            <a:pPr marL="568325" marR="0" indent="-568325" defTabSz="914400" eaLnBrk="0" hangingPunct="0">
              <a:lnSpc>
                <a:spcPct val="105000"/>
              </a:lnSpc>
              <a:spcBef>
                <a:spcPct val="50000"/>
              </a:spcBef>
              <a:buClrTx/>
              <a:buSzTx/>
              <a:buFontTx/>
              <a:defRPr/>
            </a:pPr>
            <a:r>
              <a:rPr kumimoji="0" lang="zh-CN" sz="2800" kern="1200" cap="none" spc="0" normalizeH="0" baseline="0" noProof="0" dirty="0">
                <a:latin typeface="Arial" panose="020B0604020202020204" pitchFamily="34" charset="0"/>
                <a:ea typeface="宋体" panose="02010600030101010101" pitchFamily="2" charset="-122"/>
                <a:cs typeface="+mn-cs"/>
              </a:rPr>
              <a:t>3.	价格肯定下降，而数量则不确定：需求减少会减少数量，而供给增加会使数量增加 </a:t>
            </a:r>
            <a:endParaRPr kumimoji="0" lang="zh-CN" sz="2600" u="sng"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charRg st="0" end="19"/>
                                            </p:txEl>
                                          </p:spTgt>
                                        </p:tgtEl>
                                        <p:attrNameLst>
                                          <p:attrName>style.visibility</p:attrName>
                                        </p:attrNameLst>
                                      </p:cBhvr>
                                      <p:to>
                                        <p:strVal val="visible"/>
                                      </p:to>
                                    </p:set>
                                    <p:animEffect transition="in" filter="wipe(left)">
                                      <p:cBhvr>
                                        <p:cTn id="12" dur="500"/>
                                        <p:tgtEl>
                                          <p:spTgt spid="4">
                                            <p:txEl>
                                              <p:charRg st="0"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charRg st="19" end="40"/>
                                            </p:txEl>
                                          </p:spTgt>
                                        </p:tgtEl>
                                        <p:attrNameLst>
                                          <p:attrName>style.visibility</p:attrName>
                                        </p:attrNameLst>
                                      </p:cBhvr>
                                      <p:to>
                                        <p:strVal val="visible"/>
                                      </p:to>
                                    </p:set>
                                    <p:animEffect transition="in" filter="wipe(left)">
                                      <p:cBhvr>
                                        <p:cTn id="17" dur="500"/>
                                        <p:tgtEl>
                                          <p:spTgt spid="4">
                                            <p:txEl>
                                              <p:charRg st="19"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charRg st="40" end="81"/>
                                            </p:txEl>
                                          </p:spTgt>
                                        </p:tgtEl>
                                        <p:attrNameLst>
                                          <p:attrName>style.visibility</p:attrName>
                                        </p:attrNameLst>
                                      </p:cBhvr>
                                      <p:to>
                                        <p:strVal val="visible"/>
                                      </p:to>
                                    </p:set>
                                    <p:animEffect transition="in" filter="wipe(left)">
                                      <p:cBhvr>
                                        <p:cTn id="22" dur="500"/>
                                        <p:tgtEl>
                                          <p:spTgt spid="4">
                                            <p:txEl>
                                              <p:charRg st="40"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1"/>
          <p:cNvSpPr/>
          <p:nvPr/>
        </p:nvSpPr>
        <p:spPr>
          <a:xfrm>
            <a:off x="0" y="304800"/>
            <a:ext cx="9144000" cy="5554663"/>
          </a:xfrm>
          <a:prstGeom prst="rect">
            <a:avLst/>
          </a:prstGeom>
          <a:noFill/>
          <a:ln w="9525">
            <a:noFill/>
          </a:ln>
        </p:spPr>
        <p:txBody>
          <a:bodyPr>
            <a:spAutoFit/>
          </a:bodyPr>
          <a:p>
            <a:pPr eaLnBrk="0" hangingPunct="0">
              <a:lnSpc>
                <a:spcPct val="150000"/>
              </a:lnSpc>
              <a:spcBef>
                <a:spcPts val="600"/>
              </a:spcBef>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我们通常观察到的市场价格和数量的变化都是均衡价格和数量的变化。</a:t>
            </a:r>
            <a:endParaRPr lang="zh-CN" altLang="en-US" sz="2200" b="1" dirty="0">
              <a:latin typeface="楷体" panose="02010609060101010101" pitchFamily="49" charset="-122"/>
              <a:ea typeface="楷体" panose="02010609060101010101" pitchFamily="49" charset="-122"/>
            </a:endParaRPr>
          </a:p>
          <a:p>
            <a:pPr eaLnBrk="0" hangingPunct="0">
              <a:lnSpc>
                <a:spcPct val="150000"/>
              </a:lnSpc>
              <a:spcBef>
                <a:spcPts val="600"/>
              </a:spcBef>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决定均衡数量和价格变化的，是供给和需求两种力量的共同作用。</a:t>
            </a:r>
            <a:endParaRPr lang="zh-CN" altLang="en-US" sz="2200" b="1" dirty="0">
              <a:latin typeface="楷体" panose="02010609060101010101" pitchFamily="49" charset="-122"/>
              <a:ea typeface="楷体" panose="02010609060101010101" pitchFamily="49" charset="-122"/>
            </a:endParaRPr>
          </a:p>
          <a:p>
            <a:pPr eaLnBrk="0" hangingPunct="0">
              <a:lnSpc>
                <a:spcPct val="150000"/>
              </a:lnSpc>
              <a:spcBef>
                <a:spcPts val="600"/>
              </a:spcBef>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因此，简单观察均衡价格和数量的相关关系，并不能简单分辨出是单纯的需求曲线（需求定律）或供给曲线（供给定律）作用。</a:t>
            </a:r>
            <a:endParaRPr lang="en-US" altLang="zh-CN" sz="2200" b="1" dirty="0">
              <a:latin typeface="楷体" panose="02010609060101010101" pitchFamily="49" charset="-122"/>
              <a:ea typeface="楷体" panose="02010609060101010101" pitchFamily="49" charset="-122"/>
            </a:endParaRPr>
          </a:p>
          <a:p>
            <a:pPr eaLnBrk="0" hangingPunct="0">
              <a:lnSpc>
                <a:spcPct val="150000"/>
              </a:lnSpc>
              <a:spcBef>
                <a:spcPts val="600"/>
              </a:spcBef>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不过，在特定情形下，市场均衡价格和数量的变化关系，反映了供给定律或需求定律规定的价格－数量因果关系。</a:t>
            </a:r>
            <a:endParaRPr lang="en-US" altLang="zh-CN" sz="2200" b="1" dirty="0">
              <a:latin typeface="楷体" panose="02010609060101010101" pitchFamily="49" charset="-122"/>
              <a:ea typeface="楷体" panose="02010609060101010101" pitchFamily="49" charset="-122"/>
            </a:endParaRPr>
          </a:p>
          <a:p>
            <a:pPr lvl="1" eaLnBrk="0" hangingPunct="0">
              <a:lnSpc>
                <a:spcPct val="150000"/>
              </a:lnSpc>
              <a:spcBef>
                <a:spcPts val="600"/>
              </a:spcBef>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当市场上仅有供给发生变动（供给曲线移动）时，我们观察到的均衡价格与数量的关系就是需求曲线。</a:t>
            </a:r>
            <a:endParaRPr lang="en-US" altLang="zh-CN" sz="2200" b="1" dirty="0">
              <a:latin typeface="楷体" panose="02010609060101010101" pitchFamily="49" charset="-122"/>
              <a:ea typeface="楷体" panose="02010609060101010101" pitchFamily="49" charset="-122"/>
            </a:endParaRPr>
          </a:p>
          <a:p>
            <a:pPr lvl="1" eaLnBrk="0" hangingPunct="0">
              <a:lnSpc>
                <a:spcPct val="150000"/>
              </a:lnSpc>
              <a:spcBef>
                <a:spcPts val="600"/>
              </a:spcBef>
              <a:buFont typeface="Wingdings" panose="05000000000000000000" pitchFamily="2" charset="2"/>
              <a:buChar char="Ø"/>
            </a:pPr>
            <a:r>
              <a:rPr lang="zh-CN" altLang="en-US" sz="2200" b="1" dirty="0">
                <a:latin typeface="楷体" panose="02010609060101010101" pitchFamily="49" charset="-122"/>
                <a:ea typeface="楷体" panose="02010609060101010101" pitchFamily="49" charset="-122"/>
              </a:rPr>
              <a:t>当市场上仅有需求发生变动（需求曲线移动）时，我们观察到的均衡价格与数量的关系就是供给曲线。</a:t>
            </a:r>
            <a:endParaRPr lang="zh-CN" altLang="en-US" sz="2200" b="1" dirty="0">
              <a:latin typeface="楷体" panose="02010609060101010101" pitchFamily="49" charset="-122"/>
              <a:ea typeface="楷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363538"/>
            <a:ext cx="8229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结论：价格如何配置资源</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39725" y="1316038"/>
            <a:ext cx="7974013" cy="1584325"/>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en-US" altLang="zh-CN" sz="2700" kern="1200" cap="none" spc="0" normalizeH="0" baseline="0" noProof="0">
                <a:latin typeface="+mn-lt"/>
                <a:ea typeface="宋体" panose="02010600030101010101" pitchFamily="2" charset="-122"/>
                <a:cs typeface="+mn-cs"/>
              </a:rPr>
              <a:t>    </a:t>
            </a:r>
            <a:r>
              <a:rPr kumimoji="0" lang="zh-CN" sz="2700" kern="1200" cap="none" spc="0" normalizeH="0" baseline="0" noProof="0">
                <a:latin typeface="+mn-lt"/>
                <a:ea typeface="宋体" panose="02010600030101010101" pitchFamily="2" charset="-122"/>
                <a:cs typeface="+mn-cs"/>
              </a:rPr>
              <a:t>第一章中讨论的经济学十大原理之一是</a:t>
            </a:r>
            <a:r>
              <a:rPr kumimoji="0" lang="zh-CN" altLang="en-US" sz="2700" kern="1200" cap="none" spc="0" normalizeH="0" baseline="0" noProof="0">
                <a:latin typeface="+mn-lt"/>
                <a:ea typeface="宋体" panose="02010600030101010101" pitchFamily="2" charset="-122"/>
                <a:cs typeface="+mn-cs"/>
              </a:rPr>
              <a:t>：</a:t>
            </a:r>
            <a:r>
              <a:rPr kumimoji="0" lang="zh-CN" sz="2700" b="1" kern="1200" cap="none" spc="0" normalizeH="0" baseline="0" noProof="0">
                <a:solidFill>
                  <a:schemeClr val="accent1">
                    <a:lumMod val="75000"/>
                  </a:schemeClr>
                </a:solidFill>
                <a:latin typeface="楷体" panose="02010609060101010101" pitchFamily="49" charset="-122"/>
                <a:ea typeface="楷体" panose="02010609060101010101" pitchFamily="49" charset="-122"/>
                <a:cs typeface="+mn-cs"/>
              </a:rPr>
              <a:t>市场通常是一种组织经济活动的好方法</a:t>
            </a:r>
            <a:r>
              <a:rPr kumimoji="0" lang="zh-CN" altLang="en-US" sz="2700" b="1" kern="1200" cap="none" spc="0" normalizeH="0" baseline="0" noProof="0">
                <a:solidFill>
                  <a:schemeClr val="accent1">
                    <a:lumMod val="75000"/>
                  </a:schemeClr>
                </a:solidFill>
                <a:latin typeface="楷体" panose="02010609060101010101" pitchFamily="49" charset="-122"/>
                <a:ea typeface="楷体" panose="02010609060101010101" pitchFamily="49" charset="-122"/>
                <a:cs typeface="+mn-cs"/>
              </a:rPr>
              <a:t>。</a:t>
            </a:r>
            <a:endParaRPr kumimoji="0" lang="zh-CN" sz="2700" b="1" i="1" kern="1200" cap="none" spc="0" normalizeH="0" baseline="0" noProof="0" dirty="0">
              <a:solidFill>
                <a:schemeClr val="accent1">
                  <a:lumMod val="75000"/>
                </a:schemeClr>
              </a:solidFill>
              <a:latin typeface="楷体" panose="02010609060101010101" pitchFamily="49" charset="-122"/>
              <a:ea typeface="楷体" panose="02010609060101010101" pitchFamily="49" charset="-122"/>
              <a:cs typeface="+mn-cs"/>
            </a:endParaRPr>
          </a:p>
        </p:txBody>
      </p:sp>
      <p:sp>
        <p:nvSpPr>
          <p:cNvPr id="4" name="Rectangle 4"/>
          <p:cNvSpPr/>
          <p:nvPr/>
        </p:nvSpPr>
        <p:spPr>
          <a:xfrm>
            <a:off x="0" y="2886075"/>
            <a:ext cx="8820150" cy="3059113"/>
          </a:xfrm>
          <a:prstGeom prst="rect">
            <a:avLst/>
          </a:prstGeom>
          <a:noFill/>
          <a:ln w="9525">
            <a:noFill/>
          </a:ln>
        </p:spPr>
        <p:txBody>
          <a:bodyPr/>
          <a:p>
            <a:pPr marL="342900" indent="-342900" eaLnBrk="0" hangingPunct="0">
              <a:lnSpc>
                <a:spcPct val="150000"/>
              </a:lnSpc>
              <a:spcBef>
                <a:spcPct val="45000"/>
              </a:spcBef>
              <a:buClr>
                <a:srgbClr val="339966"/>
              </a:buClr>
              <a:buSzPct val="120000"/>
            </a:pPr>
            <a:r>
              <a:rPr lang="en-US" altLang="zh-CN" sz="2800" dirty="0">
                <a:latin typeface="Arial" panose="020B0604020202020204" pitchFamily="34" charset="0"/>
              </a:rPr>
              <a:t>          </a:t>
            </a:r>
            <a:r>
              <a:rPr lang="zh-CN" altLang="x-none" sz="2800" dirty="0">
                <a:latin typeface="Arial" panose="020B0604020202020204" pitchFamily="34" charset="0"/>
              </a:rPr>
              <a:t>在市场经济中，价格调整使供给与需求相等。这些均衡价格是引导经济决策</a:t>
            </a:r>
            <a:r>
              <a:rPr lang="zh-CN" altLang="en-US" sz="2800" dirty="0">
                <a:latin typeface="Arial" panose="020B0604020202020204" pitchFamily="34" charset="0"/>
              </a:rPr>
              <a:t>、</a:t>
            </a:r>
            <a:r>
              <a:rPr lang="zh-CN" altLang="x-none" sz="2800" dirty="0">
                <a:latin typeface="Arial" panose="020B0604020202020204" pitchFamily="34" charset="0"/>
              </a:rPr>
              <a:t>从而配置稀缺资源的信号</a:t>
            </a:r>
            <a:r>
              <a:rPr lang="zh-CN" altLang="en-US" sz="2800" dirty="0">
                <a:latin typeface="Arial" panose="020B0604020202020204" pitchFamily="34" charset="0"/>
              </a:rPr>
              <a:t>；即价格是市场经济中配置稀缺资源的机制。</a:t>
            </a:r>
            <a:endParaRPr lang="zh-CN" altLang="x-none"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build="p"/>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2"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4"/>
          <p:cNvSpPr txBox="1">
            <a:spLocks noChangeArrowheads="1"/>
          </p:cNvSpPr>
          <p:nvPr/>
        </p:nvSpPr>
        <p:spPr>
          <a:xfrm>
            <a:off x="403225" y="2209800"/>
            <a:ext cx="8313738" cy="2967038"/>
          </a:xfrm>
          <a:prstGeom prst="rect">
            <a:avLst/>
          </a:prstGeom>
        </p:spPr>
        <p:txBody>
          <a:bodyPr/>
          <a:lstStyle/>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u"/>
              <a:defRPr/>
            </a:pPr>
            <a:r>
              <a:rPr kumimoji="0" lang="zh-CN" sz="2700" kern="1200" cap="none" spc="0" normalizeH="0" baseline="0" noProof="0">
                <a:latin typeface="+mn-lt"/>
                <a:ea typeface="宋体" panose="02010600030101010101" pitchFamily="2" charset="-122"/>
                <a:cs typeface="+mn-cs"/>
              </a:rPr>
              <a:t>在竞争性市场上，有许多买者与卖者，他们每个人对市场价格影响很小，甚至没有影响</a:t>
            </a:r>
            <a:r>
              <a:rPr kumimoji="0" lang="zh-CN" altLang="en-US" sz="2700" kern="1200" cap="none" spc="0" normalizeH="0" baseline="0" noProof="0">
                <a:latin typeface="+mn-lt"/>
                <a:ea typeface="宋体" panose="02010600030101010101" pitchFamily="2" charset="-122"/>
                <a:cs typeface="+mn-cs"/>
              </a:rPr>
              <a:t>。</a:t>
            </a:r>
            <a:endParaRPr kumimoji="0" lang="zh-CN" sz="2700" kern="1200" cap="none" spc="0" normalizeH="0" baseline="0" noProof="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u"/>
              <a:defRPr/>
            </a:pPr>
            <a:r>
              <a:rPr kumimoji="0" lang="zh-CN" sz="2700" kern="1200" cap="none" spc="0" normalizeH="0" baseline="0" noProof="0">
                <a:latin typeface="+mn-lt"/>
                <a:ea typeface="宋体" panose="02010600030101010101" pitchFamily="2" charset="-122"/>
                <a:cs typeface="+mn-cs"/>
              </a:rPr>
              <a:t>经济学家使用供给与需求模型来分析竞争市场</a:t>
            </a:r>
            <a:r>
              <a:rPr kumimoji="0" lang="zh-CN" altLang="en-US" sz="2700" kern="1200" cap="none" spc="0" normalizeH="0" baseline="0" noProof="0">
                <a:latin typeface="+mn-lt"/>
                <a:ea typeface="宋体" panose="02010600030101010101" pitchFamily="2" charset="-122"/>
                <a:cs typeface="+mn-cs"/>
              </a:rPr>
              <a:t>。</a:t>
            </a:r>
            <a:endParaRPr kumimoji="0" lang="zh-CN" sz="2700" kern="1200" cap="none" spc="0" normalizeH="0" baseline="0" noProof="0">
              <a:latin typeface="+mn-lt"/>
              <a:ea typeface="宋体" panose="02010600030101010101" pitchFamily="2" charset="-122"/>
              <a:cs typeface="+mn-cs"/>
            </a:endParaRPr>
          </a:p>
        </p:txBody>
      </p:sp>
      <p:sp>
        <p:nvSpPr>
          <p:cNvPr id="4" name="Rectangle 3"/>
          <p:cNvSpPr txBox="1">
            <a:spLocks noChangeArrowheads="1"/>
          </p:cNvSpPr>
          <p:nvPr/>
        </p:nvSpPr>
        <p:spPr>
          <a:xfrm>
            <a:off x="0" y="339725"/>
            <a:ext cx="8534400" cy="1614488"/>
          </a:xfrm>
          <a:prstGeom prst="rect">
            <a:avLst/>
          </a:prstGeom>
        </p:spPr>
        <p:txBody>
          <a:bodyPr lIns="365760" tIns="182880"/>
          <a:lstStyle/>
          <a:p>
            <a:pPr marR="0" algn="ctr" defTabSz="914400" fontAlgn="auto">
              <a:lnSpc>
                <a:spcPct val="115000"/>
              </a:lnSpc>
              <a:spcAft>
                <a:spcPts val="0"/>
              </a:spcAft>
              <a:buClrTx/>
              <a:buSzTx/>
              <a:buFontTx/>
              <a:defRPr/>
            </a:pPr>
            <a:r>
              <a:rPr kumimoji="0" lang="zh-CN" altLang="en-US" sz="37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总结</a:t>
            </a:r>
            <a:endParaRPr kumimoji="0" lang="zh-CN" altLang="en-US" sz="37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460375" y="815975"/>
            <a:ext cx="7975600" cy="4346575"/>
          </a:xfrm>
          <a:prstGeom prst="rect">
            <a:avLst/>
          </a:prstGeom>
        </p:spPr>
        <p:txBody>
          <a:bodyPr/>
          <a:lstStyle/>
          <a:p>
            <a:pPr marL="365760" marR="0" indent="-255905" defTabSz="914400" fontAlgn="auto">
              <a:lnSpc>
                <a:spcPct val="130000"/>
              </a:lnSpc>
              <a:spcBef>
                <a:spcPts val="600"/>
              </a:spcBef>
              <a:spcAft>
                <a:spcPts val="0"/>
              </a:spcAft>
              <a:buClr>
                <a:srgbClr val="996633"/>
              </a:buClr>
              <a:buSzPct val="68000"/>
              <a:buFont typeface="Wingdings" panose="05000000000000000000" pitchFamily="2" charset="2"/>
              <a:buChar char="u"/>
              <a:defRPr/>
            </a:pPr>
            <a:r>
              <a:rPr kumimoji="0" lang="zh-CN" altLang="zh-CN" sz="2700" kern="1200" cap="none" spc="0" normalizeH="0" baseline="0" noProof="0" dirty="0">
                <a:latin typeface="+mn-lt"/>
                <a:ea typeface="宋体" panose="02010600030101010101" pitchFamily="2" charset="-122"/>
                <a:cs typeface="+mn-cs"/>
              </a:rPr>
              <a:t>根据需求定理，随着一种物品价格下降，需求量增加。向右下方倾斜的需求曲线反应了需求定理</a:t>
            </a:r>
            <a:r>
              <a:rPr kumimoji="0" lang="zh-CN" altLang="en-US" sz="2700" kern="1200" cap="none" spc="0" normalizeH="0" baseline="0" noProof="0" dirty="0">
                <a:latin typeface="+mn-lt"/>
                <a:ea typeface="宋体" panose="02010600030101010101" pitchFamily="2" charset="-122"/>
                <a:cs typeface="+mn-cs"/>
              </a:rPr>
              <a:t>。</a:t>
            </a:r>
            <a:endParaRPr kumimoji="0" lang="en-US" alt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rgbClr val="996633"/>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除了价格之外，决定消费者想购买多少物品的其他因素包括收入</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替代品和互补品的价格</a:t>
            </a:r>
            <a:r>
              <a:rPr kumimoji="0" lang="zh-CN" altLang="en-US" sz="2700" kern="1200" cap="none" spc="0" normalizeH="0" baseline="0" noProof="0" dirty="0">
                <a:latin typeface="+mn-lt"/>
                <a:ea typeface="宋体" panose="02010600030101010101" pitchFamily="2" charset="-122"/>
                <a:cs typeface="+mn-cs"/>
              </a:rPr>
              <a:t>、偏</a:t>
            </a:r>
            <a:r>
              <a:rPr kumimoji="0" lang="zh-CN" sz="2700" kern="1200" cap="none" spc="0" normalizeH="0" baseline="0" noProof="0" dirty="0">
                <a:latin typeface="+mn-lt"/>
                <a:ea typeface="宋体" panose="02010600030101010101" pitchFamily="2" charset="-122"/>
                <a:cs typeface="+mn-cs"/>
              </a:rPr>
              <a:t>好</a:t>
            </a:r>
            <a:r>
              <a:rPr kumimoji="0" lang="zh-CN" altLang="en-US" sz="2700" kern="1200" cap="none" spc="0" normalizeH="0" baseline="0" noProof="0" dirty="0">
                <a:latin typeface="+mn-lt"/>
                <a:ea typeface="宋体" panose="02010600030101010101" pitchFamily="2" charset="-122"/>
                <a:cs typeface="+mn-cs"/>
              </a:rPr>
              <a:t>及</a:t>
            </a:r>
            <a:r>
              <a:rPr kumimoji="0" lang="zh-CN" sz="2700" kern="1200" cap="none" spc="0" normalizeH="0" baseline="0" noProof="0" dirty="0">
                <a:latin typeface="+mn-lt"/>
                <a:ea typeface="宋体" panose="02010600030101010101" pitchFamily="2" charset="-122"/>
                <a:cs typeface="+mn-cs"/>
              </a:rPr>
              <a:t>买者数量。如果这些因素中的一种改变了，需求曲线就会移动</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590550" y="958850"/>
            <a:ext cx="8037513" cy="4106863"/>
          </a:xfrm>
          <a:prstGeom prst="rect">
            <a:avLst/>
          </a:prstGeom>
        </p:spPr>
        <p:txBody>
          <a:bodyPr/>
          <a:lstStyle/>
          <a:p>
            <a:pPr marL="365760" marR="0" indent="-255905" defTabSz="914400" fontAlgn="auto">
              <a:lnSpc>
                <a:spcPct val="130000"/>
              </a:lnSpc>
              <a:spcBef>
                <a:spcPts val="600"/>
              </a:spcBef>
              <a:spcAft>
                <a:spcPts val="0"/>
              </a:spcAft>
              <a:buClr>
                <a:srgbClr val="996633"/>
              </a:buClr>
              <a:buSzPct val="68000"/>
              <a:buFont typeface="Wingdings" panose="05000000000000000000" pitchFamily="2" charset="2"/>
              <a:buChar char="u"/>
              <a:defRPr/>
            </a:pPr>
            <a:r>
              <a:rPr kumimoji="0" lang="zh-CN" altLang="zh-CN" sz="2700" kern="1200" cap="none" spc="0" normalizeH="0" baseline="0" noProof="0" dirty="0">
                <a:latin typeface="+mn-lt"/>
                <a:ea typeface="宋体" panose="02010600030101010101" pitchFamily="2" charset="-122"/>
                <a:cs typeface="+mn-cs"/>
              </a:rPr>
              <a:t>根据供给定理，随着一种物品价格上升，供给量增加。向右上方倾斜的供给曲线反应了供给定理</a:t>
            </a:r>
            <a:r>
              <a:rPr kumimoji="0" lang="zh-CN" altLang="en-US" sz="2700" kern="1200" cap="none" spc="0" normalizeH="0" baseline="0" noProof="0" dirty="0">
                <a:latin typeface="+mn-lt"/>
                <a:ea typeface="宋体" panose="02010600030101010101" pitchFamily="2" charset="-122"/>
                <a:cs typeface="+mn-cs"/>
              </a:rPr>
              <a:t>。</a:t>
            </a:r>
            <a:endParaRPr kumimoji="0" lang="zh-CN" alt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30000"/>
              </a:lnSpc>
              <a:spcBef>
                <a:spcPts val="600"/>
              </a:spcBef>
              <a:spcAft>
                <a:spcPts val="0"/>
              </a:spcAft>
              <a:buClr>
                <a:srgbClr val="996633"/>
              </a:buClr>
              <a:buSzPct val="68000"/>
              <a:buFont typeface="Wingdings" panose="05000000000000000000" pitchFamily="2" charset="2"/>
              <a:buChar char="u"/>
              <a:defRPr/>
            </a:pPr>
            <a:r>
              <a:rPr kumimoji="0" lang="zh-CN" altLang="zh-CN" sz="2700" kern="1200" cap="none" spc="0" normalizeH="0" baseline="0" noProof="0" dirty="0">
                <a:latin typeface="+mn-lt"/>
                <a:ea typeface="宋体" panose="02010600030101010101" pitchFamily="2" charset="-122"/>
                <a:cs typeface="+mn-cs"/>
              </a:rPr>
              <a:t>除了价格之外，决定生产者想出售多少物品的其他因素包括投入品价格</a:t>
            </a:r>
            <a:r>
              <a:rPr kumimoji="0" lang="zh-CN" altLang="en-US" sz="2700" kern="1200" cap="none" spc="0" normalizeH="0" baseline="0" noProof="0" dirty="0">
                <a:latin typeface="+mn-lt"/>
                <a:ea typeface="宋体" panose="02010600030101010101" pitchFamily="2" charset="-122"/>
                <a:cs typeface="+mn-cs"/>
              </a:rPr>
              <a:t>、</a:t>
            </a:r>
            <a:r>
              <a:rPr kumimoji="0" lang="zh-CN" altLang="zh-CN" sz="2700" kern="1200" cap="none" spc="0" normalizeH="0" baseline="0" noProof="0" dirty="0">
                <a:latin typeface="+mn-lt"/>
                <a:ea typeface="宋体" panose="02010600030101010101" pitchFamily="2" charset="-122"/>
                <a:cs typeface="+mn-cs"/>
              </a:rPr>
              <a:t>技术</a:t>
            </a:r>
            <a:r>
              <a:rPr kumimoji="0" lang="zh-CN" altLang="en-US" sz="2700" kern="1200" cap="none" spc="0" normalizeH="0" baseline="0" noProof="0" dirty="0">
                <a:latin typeface="+mn-lt"/>
                <a:ea typeface="宋体" panose="02010600030101010101" pitchFamily="2" charset="-122"/>
                <a:cs typeface="+mn-cs"/>
              </a:rPr>
              <a:t>、</a:t>
            </a:r>
            <a:r>
              <a:rPr kumimoji="0" lang="zh-CN" altLang="zh-CN" sz="2700" kern="1200" cap="none" spc="0" normalizeH="0" baseline="0" noProof="0" dirty="0">
                <a:latin typeface="+mn-lt"/>
                <a:ea typeface="宋体" panose="02010600030101010101" pitchFamily="2" charset="-122"/>
                <a:cs typeface="+mn-cs"/>
              </a:rPr>
              <a:t>预期和卖者数量。如果这些因素中的一种改变了，供给曲线就会移动</a:t>
            </a:r>
            <a:r>
              <a:rPr kumimoji="0" lang="zh-CN" altLang="en-US" sz="2700" kern="1200" cap="none" spc="0" normalizeH="0" baseline="0" noProof="0" dirty="0">
                <a:latin typeface="+mn-lt"/>
                <a:ea typeface="宋体" panose="02010600030101010101" pitchFamily="2" charset="-122"/>
                <a:cs typeface="+mn-cs"/>
              </a:rPr>
              <a:t>。</a:t>
            </a:r>
            <a:endParaRPr kumimoji="0" lang="zh-CN" alt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矩形 3"/>
          <p:cNvSpPr/>
          <p:nvPr/>
        </p:nvSpPr>
        <p:spPr>
          <a:xfrm>
            <a:off x="381000" y="442913"/>
            <a:ext cx="8512175" cy="5583237"/>
          </a:xfrm>
          <a:prstGeom prst="rect">
            <a:avLst/>
          </a:prstGeom>
          <a:noFill/>
          <a:ln w="9525">
            <a:noFill/>
          </a:ln>
        </p:spPr>
        <p:txBody>
          <a:bodyPr>
            <a:spAutoFit/>
          </a:bodyPr>
          <a:p>
            <a:pPr eaLnBrk="0" hangingPunct="0">
              <a:lnSpc>
                <a:spcPct val="120000"/>
              </a:lnSpc>
              <a:spcBef>
                <a:spcPts val="600"/>
              </a:spcBef>
              <a:buFont typeface="Wingdings" panose="05000000000000000000" pitchFamily="2" charset="2"/>
              <a:buChar char="u"/>
            </a:pPr>
            <a:r>
              <a:rPr lang="zh-CN" altLang="zh-CN" sz="2400" b="1" dirty="0">
                <a:solidFill>
                  <a:srgbClr val="0070C0"/>
                </a:solidFill>
                <a:latin typeface="宋体" panose="02010600030101010101" pitchFamily="2" charset="-122"/>
              </a:rPr>
              <a:t>竞争市场</a:t>
            </a:r>
            <a:r>
              <a:rPr lang="zh-CN" altLang="zh-CN" sz="2400" dirty="0">
                <a:latin typeface="宋体" panose="02010600030101010101" pitchFamily="2" charset="-122"/>
              </a:rPr>
              <a:t>是有许多买者与卖者，以至于每个人对市场价格的影响都微乎其微的市场</a:t>
            </a:r>
            <a:r>
              <a:rPr lang="zh-CN" altLang="en-US" sz="2400" dirty="0">
                <a:latin typeface="宋体" panose="02010600030101010101" pitchFamily="2" charset="-122"/>
              </a:rPr>
              <a:t>。</a:t>
            </a:r>
            <a:endParaRPr lang="zh-CN" altLang="zh-CN" sz="2400" dirty="0">
              <a:latin typeface="宋体" panose="02010600030101010101" pitchFamily="2" charset="-122"/>
            </a:endParaRPr>
          </a:p>
          <a:p>
            <a:pPr eaLnBrk="0" hangingPunct="0">
              <a:lnSpc>
                <a:spcPct val="120000"/>
              </a:lnSpc>
              <a:spcBef>
                <a:spcPts val="600"/>
              </a:spcBef>
              <a:buFont typeface="Wingdings" panose="05000000000000000000" pitchFamily="2" charset="2"/>
              <a:buChar char="u"/>
            </a:pPr>
            <a:r>
              <a:rPr lang="zh-CN" altLang="en-US" sz="2400" dirty="0">
                <a:latin typeface="宋体" panose="02010600030101010101" pitchFamily="2" charset="-122"/>
              </a:rPr>
              <a:t>完全竞争</a:t>
            </a:r>
            <a:r>
              <a:rPr lang="en-US" altLang="zh-CN" sz="2400" b="1" dirty="0">
                <a:latin typeface="Times New Roman" panose="02020603050405020304" pitchFamily="18" charset="0"/>
                <a:cs typeface="Times New Roman" panose="02020603050405020304" pitchFamily="18" charset="0"/>
              </a:rPr>
              <a:t>Perfect Competition</a:t>
            </a:r>
            <a:endParaRPr lang="en-US" altLang="zh-CN" sz="2400" dirty="0">
              <a:latin typeface="Times New Roman" panose="02020603050405020304" pitchFamily="18" charset="0"/>
              <a:cs typeface="Times New Roman" panose="02020603050405020304" pitchFamily="18" charset="0"/>
            </a:endParaRPr>
          </a:p>
          <a:p>
            <a:pPr lvl="1" eaLnBrk="0" hangingPunct="0">
              <a:lnSpc>
                <a:spcPct val="120000"/>
              </a:lnSpc>
              <a:spcBef>
                <a:spcPts val="600"/>
              </a:spcBef>
              <a:buFont typeface="Wingdings" panose="05000000000000000000" pitchFamily="2" charset="2"/>
              <a:buChar char="Ø"/>
            </a:pPr>
            <a:r>
              <a:rPr lang="zh-CN" altLang="en-US" sz="2400" dirty="0">
                <a:latin typeface="宋体" panose="02010600030101010101" pitchFamily="2" charset="-122"/>
              </a:rPr>
              <a:t>物品完全相同</a:t>
            </a:r>
            <a:endParaRPr lang="zh-CN" altLang="en-US" sz="2400" dirty="0">
              <a:latin typeface="宋体" panose="02010600030101010101" pitchFamily="2" charset="-122"/>
            </a:endParaRPr>
          </a:p>
          <a:p>
            <a:pPr lvl="1" eaLnBrk="0" hangingPunct="0">
              <a:lnSpc>
                <a:spcPct val="120000"/>
              </a:lnSpc>
              <a:spcBef>
                <a:spcPts val="600"/>
              </a:spcBef>
            </a:pPr>
            <a:r>
              <a:rPr lang="en-US" altLang="zh-CN" sz="2400" b="1" dirty="0">
                <a:latin typeface="Times New Roman" panose="02020603050405020304" pitchFamily="18" charset="0"/>
              </a:rPr>
              <a:t>Products are the same</a:t>
            </a:r>
            <a:endParaRPr lang="en-US" altLang="zh-CN" sz="2400" b="1" dirty="0">
              <a:latin typeface="Times New Roman" panose="02020603050405020304" pitchFamily="18" charset="0"/>
            </a:endParaRPr>
          </a:p>
          <a:p>
            <a:pPr lvl="1" eaLnBrk="0" hangingPunct="0">
              <a:lnSpc>
                <a:spcPct val="120000"/>
              </a:lnSpc>
              <a:spcBef>
                <a:spcPts val="600"/>
              </a:spcBef>
              <a:buFont typeface="Wingdings" panose="05000000000000000000" pitchFamily="2" charset="2"/>
              <a:buChar char="Ø"/>
            </a:pPr>
            <a:r>
              <a:rPr lang="zh-CN" altLang="en-US" sz="2400" dirty="0">
                <a:latin typeface="宋体" panose="02010600030101010101" pitchFamily="2" charset="-122"/>
              </a:rPr>
              <a:t>买者、卖者如此众多以至于个人无法对价格施加影响</a:t>
            </a:r>
            <a:endParaRPr lang="en-US" altLang="zh-CN" sz="2400" b="1" dirty="0">
              <a:latin typeface="宋体" panose="02010600030101010101" pitchFamily="2" charset="-122"/>
            </a:endParaRPr>
          </a:p>
          <a:p>
            <a:pPr lvl="1" eaLnBrk="0" hangingPunct="0">
              <a:lnSpc>
                <a:spcPct val="120000"/>
              </a:lnSpc>
              <a:spcBef>
                <a:spcPts val="600"/>
              </a:spcBef>
            </a:pPr>
            <a:r>
              <a:rPr lang="en-US" altLang="zh-CN" sz="2400" b="1" dirty="0">
                <a:latin typeface="Times New Roman" panose="02020603050405020304" pitchFamily="18" charset="0"/>
              </a:rPr>
              <a:t>Numerous buyers and sellers so that each has no influence over price</a:t>
            </a:r>
            <a:endParaRPr lang="en-US" altLang="zh-CN" sz="2400" b="1" dirty="0">
              <a:latin typeface="Times New Roman" panose="02020603050405020304" pitchFamily="18" charset="0"/>
            </a:endParaRPr>
          </a:p>
          <a:p>
            <a:pPr lvl="1" eaLnBrk="0" hangingPunct="0">
              <a:lnSpc>
                <a:spcPct val="120000"/>
              </a:lnSpc>
              <a:spcBef>
                <a:spcPts val="600"/>
              </a:spcBef>
              <a:buFont typeface="Wingdings" panose="05000000000000000000" pitchFamily="2" charset="2"/>
              <a:buChar char="Ø"/>
            </a:pPr>
            <a:r>
              <a:rPr lang="zh-CN" altLang="en-US" sz="2400" dirty="0">
                <a:latin typeface="宋体" panose="02010600030101010101" pitchFamily="2" charset="-122"/>
              </a:rPr>
              <a:t>买者、卖者都是价格接收者</a:t>
            </a:r>
            <a:endParaRPr lang="zh-CN" altLang="en-US" sz="2400" dirty="0">
              <a:latin typeface="宋体" panose="02010600030101010101" pitchFamily="2" charset="-122"/>
            </a:endParaRPr>
          </a:p>
          <a:p>
            <a:pPr lvl="1" eaLnBrk="0" hangingPunct="0">
              <a:lnSpc>
                <a:spcPct val="120000"/>
              </a:lnSpc>
              <a:spcBef>
                <a:spcPts val="600"/>
              </a:spcBef>
            </a:pPr>
            <a:r>
              <a:rPr lang="en-US" altLang="zh-CN" sz="2400" b="1" dirty="0">
                <a:latin typeface="Times New Roman" panose="02020603050405020304" pitchFamily="18" charset="0"/>
              </a:rPr>
              <a:t>Buyers and Sellers are price takers</a:t>
            </a:r>
            <a:endParaRPr lang="en-US" altLang="zh-CN" sz="2400" dirty="0">
              <a:latin typeface="Times New Roman" panose="02020603050405020304" pitchFamily="18" charset="0"/>
            </a:endParaRPr>
          </a:p>
          <a:p>
            <a:pPr eaLnBrk="0" hangingPunct="0">
              <a:lnSpc>
                <a:spcPct val="120000"/>
              </a:lnSpc>
              <a:spcBef>
                <a:spcPts val="600"/>
              </a:spcBef>
              <a:buFont typeface="Wingdings" panose="05000000000000000000" pitchFamily="2" charset="2"/>
              <a:buChar char="u"/>
            </a:pPr>
            <a:r>
              <a:rPr lang="zh-CN" altLang="zh-CN" sz="2400" dirty="0">
                <a:latin typeface="宋体" panose="02010600030101010101" pitchFamily="2" charset="-122"/>
              </a:rPr>
              <a:t>本章我们假定市场是完全竞争的</a:t>
            </a:r>
            <a:endParaRPr lang="zh-CN" altLang="zh-CN" sz="2400" dirty="0">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4"/>
          <p:cNvSpPr txBox="1">
            <a:spLocks noChangeArrowheads="1"/>
          </p:cNvSpPr>
          <p:nvPr/>
        </p:nvSpPr>
        <p:spPr>
          <a:xfrm>
            <a:off x="328613" y="744538"/>
            <a:ext cx="8431213" cy="4408488"/>
          </a:xfrm>
          <a:prstGeom prst="rect">
            <a:avLst/>
          </a:prstGeom>
        </p:spPr>
        <p:txBody>
          <a:bodyPr/>
          <a:lstStyle/>
          <a:p>
            <a:pPr marL="365760" marR="0" indent="-255905" defTabSz="914400" fontAlgn="auto">
              <a:lnSpc>
                <a:spcPct val="150000"/>
              </a:lnSpc>
              <a:spcBef>
                <a:spcPts val="600"/>
              </a:spcBef>
              <a:spcAft>
                <a:spcPts val="0"/>
              </a:spcAft>
              <a:buClr>
                <a:srgbClr val="996633"/>
              </a:buClr>
              <a:buSzPct val="68000"/>
              <a:buFont typeface="Wingdings" panose="05000000000000000000" pitchFamily="2" charset="2"/>
              <a:buChar char="u"/>
              <a:defRPr/>
            </a:pPr>
            <a:r>
              <a:rPr kumimoji="0" lang="zh-CN" altLang="zh-CN" sz="2800" kern="1200" cap="none" spc="0" normalizeH="0" baseline="0" noProof="0" dirty="0">
                <a:latin typeface="+mn-lt"/>
                <a:ea typeface="宋体" panose="02010600030101010101" pitchFamily="2" charset="-122"/>
                <a:cs typeface="+mn-cs"/>
              </a:rPr>
              <a:t>供给曲线与需求曲线相交决定了市场均衡。当价格为均衡价格时，需求量等于供给量</a:t>
            </a:r>
            <a:r>
              <a:rPr kumimoji="0" lang="zh-CN" altLang="en-US" sz="2800" kern="1200" cap="none" spc="0" normalizeH="0" baseline="0" noProof="0" dirty="0">
                <a:latin typeface="+mn-lt"/>
                <a:ea typeface="宋体" panose="02010600030101010101" pitchFamily="2" charset="-122"/>
                <a:cs typeface="+mn-cs"/>
              </a:rPr>
              <a:t>。</a:t>
            </a:r>
            <a:endParaRPr kumimoji="0" lang="zh-CN" altLang="zh-CN" sz="28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600"/>
              </a:spcBef>
              <a:spcAft>
                <a:spcPts val="0"/>
              </a:spcAft>
              <a:buClr>
                <a:srgbClr val="996633"/>
              </a:buClr>
              <a:buSzPct val="68000"/>
              <a:buFont typeface="Wingdings" panose="05000000000000000000" pitchFamily="2" charset="2"/>
              <a:buChar char="u"/>
              <a:defRPr/>
            </a:pPr>
            <a:r>
              <a:rPr kumimoji="0" lang="zh-CN" altLang="zh-CN" sz="2800" kern="1200" cap="none" spc="0" normalizeH="0" baseline="0" noProof="0" dirty="0">
                <a:latin typeface="+mn-lt"/>
                <a:ea typeface="宋体" panose="02010600030101010101" pitchFamily="2" charset="-122"/>
                <a:cs typeface="+mn-cs"/>
              </a:rPr>
              <a:t>当市场价格高于均衡价格时，存在物品过剩，引起市场价格下降。当市场价格低于均衡价格时，存在物品的短缺，引起市场价格上升</a:t>
            </a:r>
            <a:r>
              <a:rPr kumimoji="0" lang="zh-CN" altLang="en-US" sz="2800" kern="1200" cap="none" spc="0" normalizeH="0" baseline="0" noProof="0" dirty="0">
                <a:latin typeface="+mn-lt"/>
                <a:ea typeface="宋体" panose="02010600030101010101" pitchFamily="2" charset="-122"/>
                <a:cs typeface="+mn-cs"/>
              </a:rPr>
              <a:t>。</a:t>
            </a:r>
            <a:endParaRPr kumimoji="0" lang="zh-CN" altLang="zh-CN" sz="28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600"/>
              </a:spcBef>
              <a:spcAft>
                <a:spcPts val="0"/>
              </a:spcAft>
              <a:buClr>
                <a:srgbClr val="996633"/>
              </a:buClr>
              <a:buSzPct val="68000"/>
              <a:buFont typeface="Wingdings 3"/>
              <a:defRPr/>
            </a:pPr>
            <a:endParaRPr kumimoji="0" lang="en-US" altLang="zh-CN" sz="28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矩形 5"/>
          <p:cNvSpPr/>
          <p:nvPr/>
        </p:nvSpPr>
        <p:spPr>
          <a:xfrm>
            <a:off x="457200" y="715963"/>
            <a:ext cx="8435975" cy="4924425"/>
          </a:xfrm>
          <a:prstGeom prst="rect">
            <a:avLst/>
          </a:prstGeom>
          <a:noFill/>
          <a:ln w="9525">
            <a:noFill/>
          </a:ln>
        </p:spPr>
        <p:txBody>
          <a:bodyPr>
            <a:spAutoFit/>
          </a:bodyPr>
          <a:p>
            <a:pPr eaLnBrk="0" hangingPunct="0">
              <a:lnSpc>
                <a:spcPct val="150000"/>
              </a:lnSpc>
              <a:spcBef>
                <a:spcPts val="1200"/>
              </a:spcBef>
              <a:buClr>
                <a:srgbClr val="996633"/>
              </a:buClr>
              <a:buFont typeface="Wingdings" panose="05000000000000000000" pitchFamily="2" charset="2"/>
              <a:buChar char="u"/>
            </a:pPr>
            <a:r>
              <a:rPr lang="zh-CN" altLang="zh-CN" sz="2800" dirty="0">
                <a:latin typeface="宋体" panose="02010600030101010101" pitchFamily="2" charset="-122"/>
              </a:rPr>
              <a:t>为了分析某个事件如何影响一个市场，我们用供求图来考察该事件对均衡价格和均衡数量的影响。</a:t>
            </a:r>
            <a:endParaRPr lang="en-US" altLang="zh-CN" sz="2800" dirty="0">
              <a:latin typeface="宋体" panose="02010600030101010101" pitchFamily="2" charset="-122"/>
            </a:endParaRPr>
          </a:p>
          <a:p>
            <a:pPr eaLnBrk="0" hangingPunct="0">
              <a:lnSpc>
                <a:spcPct val="150000"/>
              </a:lnSpc>
              <a:spcBef>
                <a:spcPts val="1200"/>
              </a:spcBef>
              <a:buClr>
                <a:srgbClr val="996633"/>
              </a:buClr>
              <a:buFont typeface="Wingdings" panose="05000000000000000000" pitchFamily="2" charset="2"/>
              <a:buChar char="u"/>
            </a:pPr>
            <a:r>
              <a:rPr lang="zh-CN" altLang="zh-CN" sz="2800" dirty="0">
                <a:latin typeface="宋体" panose="02010600030101010101" pitchFamily="2" charset="-122"/>
              </a:rPr>
              <a:t>遵循三个步骤进行：</a:t>
            </a:r>
            <a:r>
              <a:rPr lang="en-US" altLang="zh-CN" sz="2800" dirty="0">
                <a:latin typeface="宋体" panose="02010600030101010101" pitchFamily="2" charset="-122"/>
              </a:rPr>
              <a:t>1.</a:t>
            </a:r>
            <a:r>
              <a:rPr lang="zh-CN" altLang="zh-CN" sz="2800" dirty="0">
                <a:latin typeface="宋体" panose="02010600030101010101" pitchFamily="2" charset="-122"/>
              </a:rPr>
              <a:t>确定该事件是使供给曲线移动，还是使需求曲线移动（还是使两者都移动）</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zh-CN" sz="2800" dirty="0">
                <a:latin typeface="宋体" panose="02010600030101010101" pitchFamily="2" charset="-122"/>
              </a:rPr>
              <a:t>确定曲线移动的方向</a:t>
            </a:r>
            <a:r>
              <a:rPr lang="zh-CN" altLang="en-US" sz="2800" dirty="0">
                <a:latin typeface="宋体" panose="02010600030101010101" pitchFamily="2" charset="-122"/>
              </a:rPr>
              <a:t>；</a:t>
            </a:r>
            <a:r>
              <a:rPr lang="en-US" altLang="zh-CN" sz="2800" dirty="0">
                <a:latin typeface="宋体" panose="02010600030101010101" pitchFamily="2" charset="-122"/>
              </a:rPr>
              <a:t>3.</a:t>
            </a:r>
            <a:r>
              <a:rPr lang="zh-CN" altLang="zh-CN" sz="2800" dirty="0">
                <a:latin typeface="宋体" panose="02010600030101010101" pitchFamily="2" charset="-122"/>
              </a:rPr>
              <a:t>比较新均衡与原来的均衡</a:t>
            </a:r>
            <a:r>
              <a:rPr lang="zh-CN" altLang="en-US" sz="2800" dirty="0">
                <a:latin typeface="宋体" panose="02010600030101010101" pitchFamily="2" charset="-122"/>
              </a:rPr>
              <a:t>。</a:t>
            </a:r>
            <a:endParaRPr lang="zh-CN" altLang="zh-CN" sz="2800" dirty="0">
              <a:latin typeface="宋体" panose="02010600030101010101" pitchFamily="2" charset="-122"/>
            </a:endParaRPr>
          </a:p>
          <a:p>
            <a:pPr eaLnBrk="0" hangingPunct="0">
              <a:lnSpc>
                <a:spcPct val="150000"/>
              </a:lnSpc>
              <a:spcBef>
                <a:spcPts val="1200"/>
              </a:spcBef>
              <a:buClr>
                <a:srgbClr val="996633"/>
              </a:buClr>
              <a:buFont typeface="Wingdings" panose="05000000000000000000" pitchFamily="2" charset="2"/>
              <a:buChar char="u"/>
            </a:pPr>
            <a:r>
              <a:rPr lang="zh-CN" altLang="zh-CN" sz="2800" dirty="0">
                <a:latin typeface="宋体" panose="02010600030101010101" pitchFamily="2" charset="-122"/>
              </a:rPr>
              <a:t>在市场经济中，价格是引导经济决策，从而配置稀缺资源的信号</a:t>
            </a:r>
            <a:r>
              <a:rPr lang="zh-CN" altLang="en-US" sz="2800" dirty="0">
                <a:latin typeface="宋体" panose="02010600030101010101" pitchFamily="2" charset="-122"/>
              </a:rPr>
              <a:t>。</a:t>
            </a:r>
            <a:endParaRPr lang="zh-CN" altLang="zh-CN" sz="2800"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648929" y="562129"/>
            <a:ext cx="7717401"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604838" y="1577975"/>
            <a:ext cx="8005763" cy="3509963"/>
          </a:xfrm>
          <a:prstGeom prst="rect">
            <a:avLst/>
          </a:prstGeom>
        </p:spPr>
        <p:txBody>
          <a:bodyPr>
            <a:normAutofit fontScale="92500"/>
          </a:bodyPr>
          <a:lstStyle/>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需求量</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买者</a:t>
            </a:r>
            <a:r>
              <a:rPr kumimoji="0" lang="zh-CN" sz="2700" b="1" kern="1200" cap="none" spc="0" normalizeH="0" baseline="0" noProof="0" dirty="0">
                <a:solidFill>
                  <a:schemeClr val="accent1">
                    <a:lumMod val="75000"/>
                  </a:schemeClr>
                </a:solidFill>
                <a:latin typeface="+mn-lt"/>
                <a:ea typeface="宋体" panose="02010600030101010101" pitchFamily="2" charset="-122"/>
                <a:cs typeface="+mn-cs"/>
              </a:rPr>
              <a:t>愿意</a:t>
            </a:r>
            <a:r>
              <a:rPr kumimoji="0" lang="zh-CN" sz="2700" kern="1200" cap="none" spc="0" normalizeH="0" baseline="0" noProof="0" dirty="0">
                <a:latin typeface="+mn-lt"/>
                <a:ea typeface="宋体" panose="02010600030101010101" pitchFamily="2" charset="-122"/>
                <a:cs typeface="+mn-cs"/>
              </a:rPr>
              <a:t>并且</a:t>
            </a:r>
            <a:r>
              <a:rPr kumimoji="0" lang="zh-CN" sz="2700" b="1" kern="1200" cap="none" spc="0" normalizeH="0" baseline="0" noProof="0" dirty="0">
                <a:solidFill>
                  <a:schemeClr val="accent1">
                    <a:lumMod val="75000"/>
                  </a:schemeClr>
                </a:solidFill>
                <a:latin typeface="+mn-lt"/>
                <a:ea typeface="宋体" panose="02010600030101010101" pitchFamily="2" charset="-122"/>
                <a:cs typeface="+mn-cs"/>
              </a:rPr>
              <a:t>能够</a:t>
            </a:r>
            <a:r>
              <a:rPr kumimoji="0" lang="zh-CN" sz="2700" kern="1200" cap="none" spc="0" normalizeH="0" baseline="0" noProof="0" dirty="0">
                <a:latin typeface="+mn-lt"/>
                <a:ea typeface="宋体" panose="02010600030101010101" pitchFamily="2" charset="-122"/>
                <a:cs typeface="+mn-cs"/>
              </a:rPr>
              <a:t>购买的一种物品的数量</a:t>
            </a:r>
            <a:r>
              <a:rPr kumimoji="0" lang="zh-CN" altLang="en-US" sz="2700" kern="1200" cap="none" spc="0" normalizeH="0" baseline="0" noProof="0" dirty="0">
                <a:latin typeface="+mn-lt"/>
                <a:ea typeface="宋体" panose="02010600030101010101" pitchFamily="2" charset="-122"/>
                <a:cs typeface="+mn-cs"/>
              </a:rPr>
              <a:t>。</a:t>
            </a:r>
            <a:endParaRPr kumimoji="0" lang="en-US" alt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1" kern="1200" cap="none" spc="0" normalizeH="0" baseline="0" noProof="0" dirty="0">
                <a:solidFill>
                  <a:srgbClr val="CC0000"/>
                </a:solidFill>
                <a:latin typeface="+mn-lt"/>
                <a:ea typeface="宋体" panose="02010600030101010101" pitchFamily="2" charset="-122"/>
                <a:cs typeface="+mn-cs"/>
              </a:rPr>
              <a:t>需求定理：在其他条件不变时，一种物品的价格上升，对该物品的需求量减少</a:t>
            </a:r>
            <a:r>
              <a:rPr kumimoji="0" lang="zh-CN" altLang="en-US" sz="2700" b="1" kern="1200" cap="none" spc="0" normalizeH="0" baseline="0" noProof="0" dirty="0">
                <a:solidFill>
                  <a:srgbClr val="CC0000"/>
                </a:solidFill>
                <a:latin typeface="+mn-lt"/>
                <a:ea typeface="宋体" panose="02010600030101010101" pitchFamily="2" charset="-122"/>
                <a:cs typeface="+mn-cs"/>
              </a:rPr>
              <a:t>。</a:t>
            </a:r>
            <a:endParaRPr kumimoji="0" lang="en-US" altLang="zh-CN" sz="2700" b="1" kern="1200" cap="none" spc="0" normalizeH="0" baseline="0" noProof="0" dirty="0">
              <a:solidFill>
                <a:srgbClr val="CC0000"/>
              </a:solidFill>
              <a:latin typeface="+mn-lt"/>
              <a:ea typeface="宋体" panose="02010600030101010101" pitchFamily="2" charset="-122"/>
              <a:cs typeface="+mn-cs"/>
            </a:endParaRPr>
          </a:p>
          <a:p>
            <a:pPr marR="0" defTabSz="914400" eaLnBrk="0" hangingPunct="0">
              <a:buClrTx/>
              <a:buSzTx/>
              <a:buFontTx/>
              <a:defRPr/>
            </a:pPr>
            <a:r>
              <a:rPr kumimoji="0" lang="en-US" altLang="zh-CN" sz="2700" b="1" kern="1200" cap="none" spc="0" normalizeH="0" baseline="0" noProof="0" dirty="0">
                <a:solidFill>
                  <a:srgbClr val="CC0000"/>
                </a:solidFill>
                <a:latin typeface="+mn-lt"/>
                <a:ea typeface="宋体" panose="02010600030101010101" pitchFamily="2" charset="-122"/>
                <a:cs typeface="+mn-cs"/>
              </a:rPr>
              <a:t>    </a:t>
            </a:r>
            <a:r>
              <a:rPr kumimoji="0" lang="en-US" altLang="zh-CN" sz="3000" i="1" kern="1200" cap="none" spc="0" normalizeH="0" baseline="0" noProof="0" dirty="0">
                <a:latin typeface="Times New Roman" panose="02020603050405020304" pitchFamily="18" charset="0"/>
                <a:ea typeface="+mn-ea"/>
                <a:cs typeface="Times New Roman" panose="02020603050405020304" pitchFamily="18" charset="0"/>
              </a:rPr>
              <a:t>The law of demand states that there is an inverse relationship between price and quantity demanded.</a:t>
            </a:r>
            <a:endParaRPr kumimoji="0" lang="zh-CN" sz="2700"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bldLst>
      <p:bldP spid="3" grpId="0" bldLvl="4"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3"/>
          <p:cNvSpPr/>
          <p:nvPr/>
        </p:nvSpPr>
        <p:spPr>
          <a:xfrm>
            <a:off x="693738" y="1852613"/>
            <a:ext cx="7756525" cy="3424237"/>
          </a:xfrm>
          <a:prstGeom prst="rect">
            <a:avLst/>
          </a:prstGeom>
          <a:noFill/>
          <a:ln w="9525">
            <a:noFill/>
          </a:ln>
        </p:spPr>
        <p:txBody>
          <a:bodyPr>
            <a:spAutoFit/>
          </a:bodyPr>
          <a:p>
            <a:pPr eaLnBrk="0" hangingPunct="0">
              <a:lnSpc>
                <a:spcPct val="150000"/>
              </a:lnSpc>
              <a:spcBef>
                <a:spcPts val="600"/>
              </a:spcBef>
              <a:buFont typeface="Wingdings" panose="05000000000000000000" pitchFamily="2" charset="2"/>
              <a:buChar char="Ø"/>
            </a:pPr>
            <a:r>
              <a:rPr lang="en-US" altLang="zh-CN" sz="2400" b="1" dirty="0">
                <a:latin typeface="Times New Roman" panose="02020603050405020304" pitchFamily="18" charset="0"/>
                <a:ea typeface="楷体" panose="02010609060101010101" pitchFamily="49" charset="-122"/>
              </a:rPr>
              <a:t>Ceteris paribus </a:t>
            </a:r>
            <a:r>
              <a:rPr lang="zh-CN" altLang="en-US" sz="2400" b="1" i="1" dirty="0">
                <a:latin typeface="楷体" panose="02010609060101010101" pitchFamily="49" charset="-122"/>
                <a:ea typeface="楷体" panose="02010609060101010101" pitchFamily="49" charset="-122"/>
              </a:rPr>
              <a:t>是一个拉丁习惯用语，意思是除了</a:t>
            </a:r>
            <a:r>
              <a:rPr lang="zh-CN" altLang="en-US" sz="2400" dirty="0">
                <a:latin typeface="楷体" panose="02010609060101010101" pitchFamily="49" charset="-122"/>
                <a:ea typeface="楷体" panose="02010609060101010101" pitchFamily="49" charset="-122"/>
              </a:rPr>
              <a:t>被研究的变量外，其余所有变量均假定相同。</a:t>
            </a:r>
            <a:endParaRPr lang="zh-CN" altLang="en-US" sz="2400" b="1" dirty="0">
              <a:latin typeface="楷体" panose="02010609060101010101" pitchFamily="49" charset="-122"/>
              <a:ea typeface="楷体" panose="02010609060101010101" pitchFamily="49" charset="-122"/>
            </a:endParaRPr>
          </a:p>
          <a:p>
            <a:pPr eaLnBrk="0" hangingPunct="0">
              <a:lnSpc>
                <a:spcPct val="150000"/>
              </a:lnSpc>
              <a:spcBef>
                <a:spcPts val="600"/>
              </a:spcBef>
              <a:buFont typeface="Wingdings" panose="05000000000000000000" pitchFamily="2" charset="2"/>
              <a:buChar char="Ø"/>
            </a:pPr>
            <a:r>
              <a:rPr lang="en-US" altLang="zh-CN" sz="2400" b="1" dirty="0">
                <a:latin typeface="Times New Roman" panose="02020603050405020304" pitchFamily="18" charset="0"/>
                <a:ea typeface="楷体" panose="02010609060101010101" pitchFamily="49" charset="-122"/>
              </a:rPr>
              <a:t>Ceteris paribus is a Latin phrase that means all variables other than the ones being studied are assumed to be constant. Literally, ceteris paribus means “other things being equal” .</a:t>
            </a:r>
            <a:endParaRPr lang="zh-CN" altLang="en-US" sz="2400" b="1" dirty="0">
              <a:latin typeface="Times New Roman" panose="02020603050405020304" pitchFamily="18" charset="0"/>
              <a:ea typeface="楷体" panose="02010609060101010101" pitchFamily="49" charset="-122"/>
            </a:endParaRPr>
          </a:p>
        </p:txBody>
      </p:sp>
      <p:sp>
        <p:nvSpPr>
          <p:cNvPr id="26627" name="矩形 4"/>
          <p:cNvSpPr/>
          <p:nvPr/>
        </p:nvSpPr>
        <p:spPr>
          <a:xfrm>
            <a:off x="1784350" y="627063"/>
            <a:ext cx="5427663" cy="954087"/>
          </a:xfrm>
          <a:prstGeom prst="rect">
            <a:avLst/>
          </a:prstGeom>
          <a:noFill/>
          <a:ln w="9525">
            <a:noFill/>
          </a:ln>
        </p:spPr>
        <p:txBody>
          <a:bodyPr>
            <a:spAutoFit/>
          </a:bodyPr>
          <a:p>
            <a:pPr algn="ctr" eaLnBrk="0" hangingPunct="0"/>
            <a:r>
              <a:rPr lang="zh-CN" altLang="en-US" sz="2800" dirty="0">
                <a:solidFill>
                  <a:srgbClr val="0070C0"/>
                </a:solidFill>
                <a:latin typeface="Arial" panose="020B0604020202020204" pitchFamily="34" charset="0"/>
                <a:ea typeface="黑体" panose="02010609060101010101" pitchFamily="49" charset="-122"/>
              </a:rPr>
              <a:t>在</a:t>
            </a:r>
            <a:r>
              <a:rPr lang="zh-CN" altLang="en-US" sz="2800" b="1" dirty="0">
                <a:solidFill>
                  <a:srgbClr val="0070C0"/>
                </a:solidFill>
                <a:latin typeface="Arial" panose="020B0604020202020204" pitchFamily="34" charset="0"/>
                <a:ea typeface="黑体" panose="02010609060101010101" pitchFamily="49" charset="-122"/>
              </a:rPr>
              <a:t>“其他条件相同”的情况下</a:t>
            </a:r>
            <a:endParaRPr lang="zh-CN" altLang="en-US" sz="2800" b="1" dirty="0">
              <a:solidFill>
                <a:srgbClr val="0070C0"/>
              </a:solidFill>
              <a:latin typeface="Arial" panose="020B0604020202020204" pitchFamily="34" charset="0"/>
              <a:ea typeface="黑体" panose="02010609060101010101" pitchFamily="49" charset="-122"/>
            </a:endParaRPr>
          </a:p>
          <a:p>
            <a:pPr algn="ctr" eaLnBrk="0" hangingPunct="0"/>
            <a:r>
              <a:rPr lang="en-US" altLang="zh-CN" sz="2800" b="1" dirty="0">
                <a:solidFill>
                  <a:srgbClr val="0070C0"/>
                </a:solidFill>
                <a:latin typeface="Times New Roman" panose="02020603050405020304" pitchFamily="18" charset="0"/>
                <a:ea typeface="黑体" panose="02010609060101010101" pitchFamily="49" charset="-122"/>
              </a:rPr>
              <a:t>Ceteris Paribus</a:t>
            </a:r>
            <a:endParaRPr lang="en-US" altLang="zh-CN" sz="2800" b="1" dirty="0">
              <a:solidFill>
                <a:srgbClr val="0070C0"/>
              </a:solidFill>
              <a:latin typeface="Times New Roman" panose="02020603050405020304" pitchFamily="18" charset="0"/>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0" y="0"/>
            <a:ext cx="8686800" cy="9017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需求表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 name="Rectangle 3"/>
          <p:cNvSpPr txBox="1">
            <a:spLocks noChangeArrowheads="1"/>
          </p:cNvSpPr>
          <p:nvPr/>
        </p:nvSpPr>
        <p:spPr>
          <a:xfrm>
            <a:off x="381000" y="1281113"/>
            <a:ext cx="4795838" cy="3217863"/>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u"/>
              <a:defRPr/>
            </a:pPr>
            <a:r>
              <a:rPr kumimoji="0" lang="zh-CN" sz="2700" b="1" kern="1200" cap="none" spc="0" normalizeH="0" baseline="0" noProof="0" dirty="0">
                <a:solidFill>
                  <a:srgbClr val="CC0000"/>
                </a:solidFill>
                <a:latin typeface="+mn-lt"/>
                <a:ea typeface="宋体" panose="02010600030101010101" pitchFamily="2" charset="-122"/>
                <a:cs typeface="+mn-cs"/>
              </a:rPr>
              <a:t>需求表：</a:t>
            </a:r>
            <a:br>
              <a:rPr kumimoji="0" lang="zh-CN" sz="2700" kern="1200" cap="none" spc="0" normalizeH="0" baseline="0" noProof="0" dirty="0">
                <a:latin typeface="+mn-lt"/>
                <a:ea typeface="宋体" panose="02010600030101010101" pitchFamily="2" charset="-122"/>
                <a:cs typeface="+mn-cs"/>
              </a:rPr>
            </a:br>
            <a:r>
              <a:rPr kumimoji="0" lang="zh-CN" sz="2700" kern="1200" cap="none" spc="0" normalizeH="0" baseline="0" noProof="0" dirty="0">
                <a:latin typeface="+mn-lt"/>
                <a:ea typeface="宋体" panose="02010600030101010101" pitchFamily="2" charset="-122"/>
                <a:cs typeface="+mn-cs"/>
              </a:rPr>
              <a:t>表示一种物品的价格与需求量之间关系的表格</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spcBef>
                <a:spcPct val="60000"/>
              </a:spcBef>
              <a:spcAft>
                <a:spcPts val="0"/>
              </a:spcAft>
              <a:buClr>
                <a:schemeClr val="accent1"/>
              </a:buClr>
              <a:buSzPct val="68000"/>
              <a:buFont typeface="Wingdings" panose="05000000000000000000" charset="0"/>
              <a:buChar char="u"/>
              <a:defRPr/>
            </a:pPr>
            <a:r>
              <a:rPr kumimoji="0" lang="zh-CN" sz="2700" kern="1200" cap="none" spc="0" normalizeH="0" baseline="0" noProof="0" dirty="0">
                <a:latin typeface="+mn-lt"/>
                <a:ea typeface="宋体" panose="02010600030101010101" pitchFamily="2" charset="-122"/>
                <a:cs typeface="+mn-cs"/>
              </a:rPr>
              <a:t>例如</a:t>
            </a:r>
            <a:r>
              <a:rPr kumimoji="0" lang="zh-CN" altLang="en-US" sz="2700" kern="1200" cap="none" spc="0" normalizeH="0" baseline="0" noProof="0" dirty="0">
                <a:latin typeface="+mn-lt"/>
                <a:ea typeface="宋体" panose="02010600030101010101" pitchFamily="2" charset="-122"/>
                <a:cs typeface="+mn-cs"/>
              </a:rPr>
              <a:t>：</a:t>
            </a:r>
            <a:br>
              <a:rPr kumimoji="0" lang="zh-CN" sz="2700" kern="1200" cap="none" spc="0" normalizeH="0" baseline="0" noProof="0" dirty="0">
                <a:latin typeface="+mn-lt"/>
                <a:ea typeface="宋体" panose="02010600030101010101" pitchFamily="2" charset="-122"/>
                <a:cs typeface="+mn-cs"/>
              </a:rPr>
            </a:br>
            <a:r>
              <a:rPr kumimoji="0" lang="en-US" altLang="zh-CN" sz="2700" kern="1200" cap="none" spc="0" normalizeH="0" baseline="0" noProof="0" dirty="0" smtClean="0">
                <a:latin typeface="+mn-lt"/>
                <a:ea typeface="宋体" panose="02010600030101010101" pitchFamily="2" charset="-122"/>
                <a:cs typeface="+mn-cs"/>
              </a:rPr>
              <a:t>A</a:t>
            </a:r>
            <a:r>
              <a:rPr kumimoji="0" lang="zh-CN" sz="2700" kern="1200" cap="none" spc="0" normalizeH="0" baseline="0" noProof="0" dirty="0" smtClean="0">
                <a:latin typeface="+mn-lt"/>
                <a:ea typeface="宋体" panose="02010600030101010101" pitchFamily="2" charset="-122"/>
                <a:cs typeface="+mn-cs"/>
              </a:rPr>
              <a:t>对</a:t>
            </a:r>
            <a:r>
              <a:rPr kumimoji="0" lang="zh-CN" sz="2700" kern="1200" cap="none" spc="0" normalizeH="0" baseline="0" noProof="0" dirty="0">
                <a:latin typeface="+mn-lt"/>
                <a:ea typeface="宋体" panose="02010600030101010101" pitchFamily="2" charset="-122"/>
                <a:cs typeface="+mn-cs"/>
              </a:rPr>
              <a:t>拿铁咖啡的需求</a:t>
            </a:r>
            <a:endParaRPr kumimoji="0" lang="zh-CN" sz="2700" kern="1200" cap="none" spc="0" normalizeH="0" baseline="0" noProof="0" dirty="0">
              <a:latin typeface="+mn-lt"/>
              <a:ea typeface="宋体" panose="02010600030101010101" pitchFamily="2" charset="-122"/>
              <a:cs typeface="+mn-cs"/>
            </a:endParaRPr>
          </a:p>
        </p:txBody>
      </p:sp>
      <p:graphicFrame>
        <p:nvGraphicFramePr>
          <p:cNvPr id="27652" name="表格 27651"/>
          <p:cNvGraphicFramePr/>
          <p:nvPr/>
        </p:nvGraphicFramePr>
        <p:xfrm>
          <a:off x="5910263" y="1298575"/>
          <a:ext cx="2668588" cy="4575175"/>
        </p:xfrm>
        <a:graphic>
          <a:graphicData uri="http://schemas.openxmlformats.org/drawingml/2006/table">
            <a:tbl>
              <a:tblPr/>
              <a:tblGrid>
                <a:gridCol w="998538"/>
                <a:gridCol w="1670050"/>
              </a:tblGrid>
              <a:tr h="12430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拿铁咖啡价格</a:t>
                      </a:r>
                      <a:endParaRPr lang="zh-CN" altLang="x-none"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需求量</a:t>
                      </a:r>
                      <a:endParaRPr lang="zh-CN" altLang="x-none"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14</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12</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46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8</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solidFill>
                  </a:tcPr>
                </a:tc>
              </a:tr>
              <a:tr h="4762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6.00</a:t>
                      </a:r>
                      <a:endParaRPr lang="en-US" altLang="zh-CN" sz="2400" dirty="0">
                        <a:latin typeface="Arial" panose="020B0604020202020204" pitchFamily="34" charset="0"/>
                      </a:endParaRPr>
                    </a:p>
                  </a:txBody>
                  <a:tcPr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4</a:t>
                      </a:r>
                      <a:endParaRPr lang="en-US" altLang="zh-CN" sz="2400" dirty="0">
                        <a:latin typeface="Arial" panose="020B0604020202020204" pitchFamily="34" charset="0"/>
                      </a:endParaRPr>
                    </a:p>
                  </a:txBody>
                  <a:tcPr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solidFill>
                      <a:srgbClr val="FFFFCC"/>
                    </a:solidFill>
                  </a:tcPr>
                </a:tc>
              </a:tr>
            </a:tbl>
          </a:graphicData>
        </a:graphic>
      </p:graphicFrame>
      <p:pic>
        <p:nvPicPr>
          <p:cNvPr id="27677" name="Picture 32" descr="http://img.taopic.com/uploads/allimg/130522/235074-13052223493819-lp.jpg"/>
          <p:cNvPicPr>
            <a:picLocks noChangeAspect="1"/>
          </p:cNvPicPr>
          <p:nvPr/>
        </p:nvPicPr>
        <p:blipFill>
          <a:blip r:embed="rId1"/>
          <a:stretch>
            <a:fillRect/>
          </a:stretch>
        </p:blipFill>
        <p:spPr>
          <a:xfrm>
            <a:off x="2014538" y="3932238"/>
            <a:ext cx="2381250" cy="17145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dissolve">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4" build="p"/>
    </p:bldLst>
  </p:timing>
</p:sld>
</file>

<file path=ppt/tags/tag1.xml><?xml version="1.0" encoding="utf-8"?>
<p:tagLst xmlns:p="http://schemas.openxmlformats.org/presentationml/2006/main">
  <p:tag name="KSO_WM_DOC_GUID" val="{a10df1c0-d896-405d-8576-424d2b20b41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6680</Words>
  <Application>WPS 演示</Application>
  <PresentationFormat>全屏显示(4:3)</PresentationFormat>
  <Paragraphs>1174</Paragraphs>
  <Slides>61</Slides>
  <Notes>1</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10</vt:i4>
      </vt:variant>
      <vt:variant>
        <vt:lpstr>幻灯片标题</vt:lpstr>
      </vt:variant>
      <vt:variant>
        <vt:i4>61</vt:i4>
      </vt:variant>
    </vt:vector>
  </HeadingPairs>
  <TitlesOfParts>
    <vt:vector size="97" baseType="lpstr">
      <vt:lpstr>Arial</vt:lpstr>
      <vt:lpstr>宋体</vt:lpstr>
      <vt:lpstr>Wingdings</vt:lpstr>
      <vt:lpstr>黑体</vt:lpstr>
      <vt:lpstr>Lucida Sans Unicode</vt:lpstr>
      <vt:lpstr>Wingdings 3</vt:lpstr>
      <vt:lpstr>Verdana</vt:lpstr>
      <vt:lpstr>Wingdings 2</vt:lpstr>
      <vt:lpstr>Wingdings 2</vt:lpstr>
      <vt:lpstr>Symbol</vt:lpstr>
      <vt:lpstr>楷体</vt:lpstr>
      <vt:lpstr>楷体_GB2312</vt:lpstr>
      <vt:lpstr>新宋体</vt:lpstr>
      <vt:lpstr>仿宋_GB2312</vt:lpstr>
      <vt:lpstr>仿宋</vt:lpstr>
      <vt:lpstr>楷体_GB2312</vt:lpstr>
      <vt:lpstr>Times New Roman</vt:lpstr>
      <vt:lpstr>Wingdings 3</vt:lpstr>
      <vt:lpstr>微软雅黑</vt:lpstr>
      <vt:lpstr>Arial Unicode MS</vt:lpstr>
      <vt:lpstr>Calibri</vt:lpstr>
      <vt:lpstr>Verdana</vt:lpstr>
      <vt:lpstr>Tahoma</vt:lpstr>
      <vt:lpstr>Book Antiqua</vt:lpstr>
      <vt:lpstr>Wingdings</vt:lpstr>
      <vt:lpstr>聚合</vt:lpstr>
      <vt:lpstr>Excel.Chart.8</vt:lpstr>
      <vt:lpstr>Excel.Chart.8</vt:lpstr>
      <vt:lpstr>Excel.Chart.8</vt:lpstr>
      <vt:lpstr>Excel.Chart.8</vt:lpstr>
      <vt:lpstr>Excel.Chart.8</vt:lpstr>
      <vt:lpstr>Excel.Chart.8</vt:lpstr>
      <vt:lpstr>Excel.Chart.8</vt:lpstr>
      <vt:lpstr>Excel.Chart.8</vt:lpstr>
      <vt:lpstr>Excel.Chart.8</vt:lpstr>
      <vt:lpstr>Excel.Chart.8</vt:lpstr>
      <vt:lpstr>第4章  供给与需求的市场力量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供求定理 （law of supply and demand）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LIMIAO</cp:lastModifiedBy>
  <cp:revision>18</cp:revision>
  <dcterms:created xsi:type="dcterms:W3CDTF">2016-03-12T01:30:00Z</dcterms:created>
  <dcterms:modified xsi:type="dcterms:W3CDTF">2019-03-11T13:13:43Z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2052-11.1.0.8517</vt:lpwstr>
  </property>
</Properties>
</file>