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0"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11" r:id="rId25"/>
    <p:sldId id="281" r:id="rId26"/>
    <p:sldId id="282" r:id="rId27"/>
    <p:sldId id="283" r:id="rId28"/>
    <p:sldId id="284" r:id="rId29"/>
    <p:sldId id="285" r:id="rId30"/>
    <p:sldId id="312" r:id="rId31"/>
    <p:sldId id="313" r:id="rId32"/>
    <p:sldId id="280"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14" r:id="rId54"/>
    <p:sldId id="306" r:id="rId55"/>
    <p:sldId id="307" r:id="rId56"/>
    <p:sldId id="315" r:id="rId57"/>
    <p:sldId id="349" r:id="rId58"/>
    <p:sldId id="350" r:id="rId59"/>
    <p:sldId id="316" r:id="rId60"/>
    <p:sldId id="317" r:id="rId61"/>
    <p:sldId id="308" r:id="rId62"/>
    <p:sldId id="309" r:id="rId63"/>
    <p:sldId id="310" r:id="rId64"/>
  </p:sldIdLst>
  <p:sldSz cx="9144000" cy="6858000" type="screen4x3"/>
  <p:notesSz cx="6858000" cy="9144000"/>
  <p:custDataLst>
    <p:tags r:id="rId68"/>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gs" Target="tags/tag1.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0C4982E-DE3B-4297-A829-964722EF8B97}"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a:solidFill>
              <a:srgbClr val="000000">
                <a:alpha val="100000"/>
              </a:srgbClr>
            </a:solidFill>
            <a:miter lim="800000"/>
          </a:ln>
        </p:spPr>
      </p:sp>
      <p:sp>
        <p:nvSpPr>
          <p:cNvPr id="7065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64516" name="灯片编号占位符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grpSp>
        <p:nvGrpSpPr>
          <p:cNvPr id="2051" name="组合 15"/>
          <p:cNvGrpSpPr/>
          <p:nvPr/>
        </p:nvGrpSpPr>
        <p:grpSpPr>
          <a:xfrm>
            <a:off x="-3175" y="4953000"/>
            <a:ext cx="9147175" cy="1911350"/>
            <a:chOff x="-3765" y="4832896"/>
            <a:chExt cx="9147765" cy="2032192"/>
          </a:xfrm>
        </p:grpSpPr>
        <p:sp>
          <p:nvSpPr>
            <p:cNvPr id="2" name="任意多边形 1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任意多边形 18"/>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任意多边形 19"/>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24"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accent1">
                  <a:tint val="20000"/>
                </a:schemeClr>
              </a:solidFill>
              <a:effectLst/>
              <a:uLnTx/>
              <a:uFillTx/>
              <a:latin typeface="Arial" panose="020B0604020202020204" pitchFamily="34" charset="0"/>
              <a:ea typeface="+mn-ea"/>
              <a:cs typeface="+mn-cs"/>
            </a:endParaRPr>
          </a:p>
        </p:txBody>
      </p:sp>
      <p:sp>
        <p:nvSpPr>
          <p:cNvPr id="25" name="灯片编号占位符 2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solidFill>
                  <a:srgbClr val="FFFFFF"/>
                </a:solidFill>
                <a:ea typeface="黑体" panose="02010609060101010101" pitchFamily="49" charset="-122"/>
              </a:rPr>
            </a:fld>
            <a:endParaRPr lang="en-US" altLang="zh-CN" dirty="0">
              <a:solidFill>
                <a:srgbClr val="FFFFFF"/>
              </a:solidFill>
              <a:ea typeface="黑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任意多边形 10"/>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任意多边形 15"/>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直角三角形 16"/>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smtClean="0"/>
              <a:t>单击此处编辑母版标题样式</a:t>
            </a:r>
            <a:endParaRPr lang="en-US"/>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 name="任意多边形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任意多边形 11"/>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scene3d>
              <a:camera prst="orthographicFront"/>
              <a:lightRig rig="soft" dir="t"/>
            </a:scene3d>
            <a:sp3d prstMaterial="softEdge">
              <a:bevelT w="25400" h="25400"/>
            </a:sp3d>
          </a:bodyPr>
          <a:p>
            <a:pPr lvl="0"/>
            <a:r>
              <a:rPr lang="zh-CN" altLang="en-US" dirty="0"/>
              <a:t>单击此处编辑母版标题样式</a:t>
            </a:r>
            <a:endParaRPr lang="en-US" altLang="zh-CN" dirty="0"/>
          </a:p>
        </p:txBody>
      </p:sp>
      <p:sp>
        <p:nvSpPr>
          <p:cNvPr id="1033" name="文本占位符 29"/>
          <p:cNvSpPr>
            <a:spLocks noGrp="1"/>
          </p:cNvSpPr>
          <p:nvPr>
            <p:ph type="body" idx="1"/>
          </p:nvPr>
        </p:nvSpPr>
        <p:spPr>
          <a:xfrm>
            <a:off x="457200" y="1481138"/>
            <a:ext cx="82296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a:defRPr sz="1000">
                <a:ea typeface="黑体" panose="02010609060101010101" pitchFamily="49" charset="-122"/>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ctrTitle"/>
          </p:nvPr>
        </p:nvSpPr>
        <p:spPr>
          <a:xfrm>
            <a:off x="685800" y="1143001"/>
            <a:ext cx="7924800" cy="2439362"/>
          </a:xfrm>
          <a:noFill/>
          <a:ln>
            <a:noFill/>
          </a:ln>
          <a:effectLst/>
          <a:sp3d prstMaterial="plastic"/>
        </p:spPr>
        <p:txBody>
          <a:bodyPr vert="horz" anchor="b">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50000"/>
              </a:lnSpc>
              <a:spcBef>
                <a:spcPct val="0"/>
              </a:spcBef>
              <a:spcAft>
                <a:spcPts val="0"/>
              </a:spcAft>
              <a:buClrTx/>
              <a:buSzTx/>
              <a:buFontTx/>
              <a:buNone/>
              <a:defRPr/>
            </a:pPr>
            <a:r>
              <a:rPr kumimoji="0" lang="zh-CN" altLang="en-US"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第</a:t>
            </a:r>
            <a:r>
              <a:rPr kumimoji="0" lang="en-US" altLang="zh-CN"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5</a:t>
            </a:r>
            <a:r>
              <a:rPr kumimoji="0" lang="zh-CN" altLang="en-US"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章</a:t>
            </a:r>
            <a:br>
              <a:rPr kumimoji="0" lang="en-US" altLang="zh-CN"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zh-CN" altLang="en-US"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弹性及其应用</a:t>
            </a:r>
            <a:endParaRPr kumimoji="0" lang="zh-CN" alt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9219" name="副标题 2"/>
          <p:cNvSpPr>
            <a:spLocks noGrp="1"/>
          </p:cNvSpPr>
          <p:nvPr>
            <p:ph type="subTitle" idx="1"/>
          </p:nvPr>
        </p:nvSpPr>
        <p:spPr>
          <a:xfrm>
            <a:off x="762000" y="3886200"/>
            <a:ext cx="7772400" cy="1200150"/>
          </a:xfrm>
        </p:spPr>
        <p:txBody>
          <a:bodyPr vert="horz" wrap="square" lIns="45720" tIns="45720" rIns="45720" bIns="45720" anchor="t"/>
          <a:p>
            <a:pPr marR="0" algn="ctr" eaLnBrk="1" hangingPunct="1">
              <a:buSzPct val="68000"/>
            </a:pPr>
            <a:r>
              <a:rPr lang="zh-CN" altLang="en-US" sz="2800" b="1" kern="1200" dirty="0">
                <a:latin typeface="楷体" panose="02010609060101010101" pitchFamily="49" charset="-122"/>
                <a:ea typeface="楷体" panose="02010609060101010101" pitchFamily="49" charset="-122"/>
                <a:cs typeface="+mn-cs"/>
              </a:rPr>
              <a:t>李苗</a:t>
            </a:r>
            <a:endParaRPr lang="en-US" altLang="zh-CN" sz="2800" b="1" kern="1200" dirty="0">
              <a:latin typeface="楷体" panose="02010609060101010101" pitchFamily="49" charset="-122"/>
              <a:ea typeface="楷体" panose="02010609060101010101" pitchFamily="49" charset="-122"/>
              <a:cs typeface="+mn-cs"/>
            </a:endParaRPr>
          </a:p>
          <a:p>
            <a:pPr marR="0" algn="ctr" eaLnBrk="1" hangingPunct="1">
              <a:buSzPct val="68000"/>
            </a:pPr>
            <a:r>
              <a:rPr lang="en-US" altLang="zh-CN" sz="2800" b="1" kern="1200" dirty="0">
                <a:latin typeface="Times New Roman" panose="02020603050405020304" pitchFamily="18" charset="0"/>
                <a:ea typeface="楷体" panose="02010609060101010101" pitchFamily="49" charset="-122"/>
                <a:cs typeface="+mn-cs"/>
              </a:rPr>
              <a:t>limiao@sxu.edu.cn</a:t>
            </a:r>
            <a:endParaRPr lang="zh-CN" altLang="en-US" sz="2800" b="1" kern="1200" dirty="0">
              <a:latin typeface="Times New Roman" panose="02020603050405020304" pitchFamily="18" charset="0"/>
              <a:ea typeface="楷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价格弹性由什么决定？</a:t>
            </a:r>
            <a:endPar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8435" name="Rectangle 3"/>
          <p:cNvSpPr txBox="1"/>
          <p:nvPr/>
        </p:nvSpPr>
        <p:spPr>
          <a:xfrm>
            <a:off x="427038" y="1143000"/>
            <a:ext cx="8329612" cy="4924425"/>
          </a:xfrm>
          <a:prstGeom prst="rect">
            <a:avLst/>
          </a:prstGeom>
          <a:noFill/>
          <a:ln w="9525">
            <a:noFill/>
          </a:ln>
        </p:spPr>
        <p:txBody>
          <a:bodyPr/>
          <a:p>
            <a:pPr>
              <a:lnSpc>
                <a:spcPct val="150000"/>
              </a:lnSpc>
              <a:spcBef>
                <a:spcPts val="600"/>
              </a:spcBef>
              <a:buClr>
                <a:schemeClr val="accent1"/>
              </a:buClr>
              <a:buSzPct val="68000"/>
              <a:buFont typeface="Wingdings" panose="05000000000000000000" pitchFamily="2" charset="2"/>
            </a:pPr>
            <a:r>
              <a:rPr lang="en-US" altLang="zh-CN" sz="2400" dirty="0">
                <a:latin typeface="微软雅黑" panose="020B0503020204020204" pitchFamily="34" charset="-122"/>
                <a:ea typeface="微软雅黑" panose="020B0503020204020204" pitchFamily="34" charset="-122"/>
              </a:rPr>
              <a:t>    </a:t>
            </a:r>
            <a:r>
              <a:rPr lang="zh-CN" altLang="x-none" sz="2400" dirty="0">
                <a:latin typeface="微软雅黑" panose="020B0503020204020204" pitchFamily="34" charset="-122"/>
                <a:ea typeface="微软雅黑" panose="020B0503020204020204" pitchFamily="34" charset="-122"/>
              </a:rPr>
              <a:t>为了找到需求价格弹性的决定因素，我们看下面的这些例子。每个例子都比较了两种物品。</a:t>
            </a:r>
            <a:endParaRPr lang="zh-CN" altLang="x-none" sz="2400" dirty="0">
              <a:latin typeface="微软雅黑" panose="020B0503020204020204" pitchFamily="34" charset="-122"/>
              <a:ea typeface="微软雅黑" panose="020B0503020204020204" pitchFamily="34" charset="-122"/>
            </a:endParaRPr>
          </a:p>
          <a:p>
            <a:pPr>
              <a:lnSpc>
                <a:spcPct val="150000"/>
              </a:lnSpc>
              <a:spcBef>
                <a:spcPts val="600"/>
              </a:spcBef>
              <a:buClr>
                <a:schemeClr val="accent1"/>
              </a:buClr>
              <a:buSzPct val="68000"/>
              <a:buFont typeface="Wingdings" panose="05000000000000000000" pitchFamily="2" charset="2"/>
            </a:pPr>
            <a:r>
              <a:rPr lang="zh-CN" altLang="x-none" sz="2400" dirty="0">
                <a:latin typeface="微软雅黑" panose="020B0503020204020204" pitchFamily="34" charset="-122"/>
                <a:ea typeface="微软雅黑" panose="020B0503020204020204" pitchFamily="34" charset="-122"/>
              </a:rPr>
              <a:t>在每个例子中</a:t>
            </a:r>
            <a:r>
              <a:rPr lang="zh-CN" altLang="en-US" sz="2400" dirty="0">
                <a:latin typeface="微软雅黑" panose="020B0503020204020204" pitchFamily="34" charset="-122"/>
                <a:ea typeface="微软雅黑" panose="020B0503020204020204" pitchFamily="34" charset="-122"/>
              </a:rPr>
              <a:t>：</a:t>
            </a:r>
            <a:endParaRPr lang="zh-CN" altLang="x-none" sz="2400" dirty="0">
              <a:latin typeface="微软雅黑" panose="020B0503020204020204" pitchFamily="34" charset="-122"/>
              <a:ea typeface="微软雅黑" panose="020B0503020204020204" pitchFamily="34" charset="-122"/>
            </a:endParaRPr>
          </a:p>
          <a:p>
            <a:pPr marL="522605" lvl="1" indent="-228600" eaLnBrk="1" hangingPunct="1">
              <a:lnSpc>
                <a:spcPct val="150000"/>
              </a:lnSpc>
              <a:spcBef>
                <a:spcPts val="600"/>
              </a:spcBef>
              <a:buClr>
                <a:schemeClr val="accent1"/>
              </a:buClr>
              <a:buFont typeface="Wingdings" panose="05000000000000000000" pitchFamily="2" charset="2"/>
              <a:buChar char="u"/>
            </a:pPr>
            <a:r>
              <a:rPr lang="zh-CN" altLang="x-none" sz="2400" dirty="0">
                <a:latin typeface="微软雅黑" panose="020B0503020204020204" pitchFamily="34" charset="-122"/>
                <a:ea typeface="微软雅黑" panose="020B0503020204020204" pitchFamily="34" charset="-122"/>
              </a:rPr>
              <a:t>假设两种物品的价格都上升了</a:t>
            </a:r>
            <a:r>
              <a:rPr lang="zh-CN" altLang="zh-CN" sz="2400" dirty="0">
                <a:latin typeface="微软雅黑" panose="020B0503020204020204" pitchFamily="34" charset="-122"/>
                <a:ea typeface="微软雅黑" panose="020B0503020204020204" pitchFamily="34" charset="-122"/>
              </a:rPr>
              <a:t>20%</a:t>
            </a:r>
            <a:endParaRPr lang="zh-CN" altLang="zh-CN" sz="2400" dirty="0">
              <a:latin typeface="微软雅黑" panose="020B0503020204020204" pitchFamily="34" charset="-122"/>
              <a:ea typeface="微软雅黑" panose="020B0503020204020204" pitchFamily="34" charset="-122"/>
            </a:endParaRPr>
          </a:p>
          <a:p>
            <a:pPr marL="522605" lvl="1" indent="-228600" eaLnBrk="1" hangingPunct="1">
              <a:lnSpc>
                <a:spcPct val="150000"/>
              </a:lnSpc>
              <a:spcBef>
                <a:spcPts val="600"/>
              </a:spcBef>
              <a:buClr>
                <a:schemeClr val="accent1"/>
              </a:buClr>
              <a:buFont typeface="Wingdings" panose="05000000000000000000" pitchFamily="2" charset="2"/>
              <a:buChar char="u"/>
            </a:pPr>
            <a:r>
              <a:rPr lang="zh-CN" altLang="x-none" sz="2400" dirty="0">
                <a:latin typeface="微软雅黑" panose="020B0503020204020204" pitchFamily="34" charset="-122"/>
                <a:ea typeface="微软雅黑" panose="020B0503020204020204" pitchFamily="34" charset="-122"/>
              </a:rPr>
              <a:t>需求数量下降最大</a:t>
            </a:r>
            <a:r>
              <a:rPr lang="zh-CN" altLang="en-US" sz="2400" dirty="0">
                <a:latin typeface="微软雅黑" panose="020B0503020204020204" pitchFamily="34" charset="-122"/>
                <a:ea typeface="微软雅黑" panose="020B0503020204020204" pitchFamily="34" charset="-122"/>
              </a:rPr>
              <a:t>（</a:t>
            </a:r>
            <a:r>
              <a:rPr lang="zh-CN" altLang="x-none" sz="2400" dirty="0">
                <a:latin typeface="微软雅黑" panose="020B0503020204020204" pitchFamily="34" charset="-122"/>
                <a:ea typeface="微软雅黑" panose="020B0503020204020204" pitchFamily="34" charset="-122"/>
              </a:rPr>
              <a:t>百分比</a:t>
            </a:r>
            <a:r>
              <a:rPr lang="zh-CN" altLang="en-US" sz="2400" dirty="0">
                <a:latin typeface="微软雅黑" panose="020B0503020204020204" pitchFamily="34" charset="-122"/>
                <a:ea typeface="微软雅黑" panose="020B0503020204020204" pitchFamily="34" charset="-122"/>
              </a:rPr>
              <a:t>）</a:t>
            </a:r>
            <a:r>
              <a:rPr lang="zh-CN" altLang="x-none" sz="2400" dirty="0">
                <a:latin typeface="微软雅黑" panose="020B0503020204020204" pitchFamily="34" charset="-122"/>
                <a:ea typeface="微软雅黑" panose="020B0503020204020204" pitchFamily="34" charset="-122"/>
              </a:rPr>
              <a:t>的物品有最大的需求价格弹性。它是哪种物品</a:t>
            </a:r>
            <a:r>
              <a:rPr lang="zh-CN" altLang="en-US" sz="2400" dirty="0">
                <a:latin typeface="微软雅黑" panose="020B0503020204020204" pitchFamily="34" charset="-122"/>
                <a:ea typeface="微软雅黑" panose="020B0503020204020204" pitchFamily="34" charset="-122"/>
              </a:rPr>
              <a:t>？</a:t>
            </a:r>
            <a:r>
              <a:rPr lang="zh-CN" altLang="x-none" sz="2400" dirty="0">
                <a:latin typeface="微软雅黑" panose="020B0503020204020204" pitchFamily="34" charset="-122"/>
                <a:ea typeface="微软雅黑" panose="020B0503020204020204" pitchFamily="34" charset="-122"/>
              </a:rPr>
              <a:t>为什么？</a:t>
            </a:r>
            <a:endParaRPr lang="zh-CN" altLang="x-none" sz="2400" dirty="0">
              <a:latin typeface="微软雅黑" panose="020B0503020204020204" pitchFamily="34" charset="-122"/>
              <a:ea typeface="微软雅黑" panose="020B0503020204020204" pitchFamily="34" charset="-122"/>
            </a:endParaRPr>
          </a:p>
          <a:p>
            <a:pPr marL="522605" lvl="1" indent="-228600" eaLnBrk="1" hangingPunct="1">
              <a:lnSpc>
                <a:spcPct val="150000"/>
              </a:lnSpc>
              <a:spcBef>
                <a:spcPts val="600"/>
              </a:spcBef>
              <a:buClr>
                <a:schemeClr val="accent1"/>
              </a:buClr>
              <a:buFont typeface="Wingdings" panose="05000000000000000000" pitchFamily="2" charset="2"/>
              <a:buChar char="u"/>
            </a:pPr>
            <a:r>
              <a:rPr lang="zh-CN" altLang="x-none" sz="2400" dirty="0">
                <a:latin typeface="微软雅黑" panose="020B0503020204020204" pitchFamily="34" charset="-122"/>
                <a:ea typeface="微软雅黑" panose="020B0503020204020204" pitchFamily="34" charset="-122"/>
              </a:rPr>
              <a:t>这</a:t>
            </a:r>
            <a:r>
              <a:rPr lang="zh-CN" altLang="en-US" sz="2400" dirty="0">
                <a:latin typeface="微软雅黑" panose="020B0503020204020204" pitchFamily="34" charset="-122"/>
                <a:ea typeface="微软雅黑" panose="020B0503020204020204" pitchFamily="34" charset="-122"/>
              </a:rPr>
              <a:t>些</a:t>
            </a:r>
            <a:r>
              <a:rPr lang="zh-CN" altLang="x-none" sz="2400" dirty="0">
                <a:latin typeface="微软雅黑" panose="020B0503020204020204" pitchFamily="34" charset="-122"/>
                <a:ea typeface="微软雅黑" panose="020B0503020204020204" pitchFamily="34" charset="-122"/>
              </a:rPr>
              <a:t>例子</a:t>
            </a:r>
            <a:r>
              <a:rPr lang="zh-CN" altLang="en-US" sz="2400" dirty="0">
                <a:latin typeface="微软雅黑" panose="020B0503020204020204" pitchFamily="34" charset="-122"/>
                <a:ea typeface="微软雅黑" panose="020B0503020204020204" pitchFamily="34" charset="-122"/>
              </a:rPr>
              <a:t>将</a:t>
            </a:r>
            <a:r>
              <a:rPr lang="zh-CN" altLang="x-none" sz="2400" dirty="0">
                <a:latin typeface="微软雅黑" panose="020B0503020204020204" pitchFamily="34" charset="-122"/>
                <a:ea typeface="微软雅黑" panose="020B0503020204020204" pitchFamily="34" charset="-122"/>
              </a:rPr>
              <a:t>告诉我们什么是决定需求价格弹性的因素</a:t>
            </a:r>
            <a:endParaRPr lang="zh-CN" altLang="x-none"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285750" y="252413"/>
            <a:ext cx="8529638" cy="9779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lnSpc>
                <a:spcPct val="105000"/>
              </a:lnSpc>
              <a:spcAft>
                <a:spcPts val="0"/>
              </a:spcAft>
              <a:buClrTx/>
              <a:buSzTx/>
              <a:buFontTx/>
              <a:defRPr/>
            </a:pPr>
            <a:r>
              <a:rPr kumimoji="0" lang="zh-CN" altLang="en-US" sz="3600" b="1" kern="1200" cap="none" spc="0" normalizeH="0" baseline="0" noProof="0" dirty="0">
                <a:solidFill>
                  <a:schemeClr val="tx2"/>
                </a:solidFill>
                <a:latin typeface="+mj-lt"/>
                <a:ea typeface="宋体" panose="02010600030101010101" pitchFamily="2" charset="-122"/>
                <a:cs typeface="+mj-cs"/>
              </a:rPr>
              <a:t>例</a:t>
            </a:r>
            <a:r>
              <a:rPr kumimoji="0" lang="en-US" altLang="zh-CN" sz="3600" b="1" kern="1200" cap="none" spc="0" normalizeH="0" baseline="0" noProof="0" dirty="0">
                <a:solidFill>
                  <a:schemeClr val="tx2"/>
                </a:solidFill>
                <a:latin typeface="+mj-lt"/>
                <a:ea typeface="宋体" panose="02010600030101010101" pitchFamily="2" charset="-122"/>
                <a:cs typeface="+mj-cs"/>
              </a:rPr>
              <a:t>1</a:t>
            </a:r>
            <a:r>
              <a:rPr kumimoji="0" lang="zh-CN" altLang="en-US" sz="3600" b="1" kern="1200" cap="none" spc="0" normalizeH="0" baseline="0" noProof="0" dirty="0">
                <a:solidFill>
                  <a:schemeClr val="tx2"/>
                </a:solidFill>
                <a:latin typeface="+mj-lt"/>
                <a:ea typeface="宋体" panose="02010600030101010101" pitchFamily="2" charset="-122"/>
                <a:cs typeface="+mj-cs"/>
              </a:rPr>
              <a:t>：谷物早餐与鸡蛋</a:t>
            </a:r>
            <a:endParaRPr kumimoji="0" lang="zh-CN" altLang="en-US" sz="3600" b="1" kern="1200" cap="none" spc="0" normalizeH="0" baseline="0" noProof="0" dirty="0">
              <a:solidFill>
                <a:schemeClr val="tx2"/>
              </a:solidFill>
              <a:latin typeface="+mj-lt"/>
              <a:ea typeface="宋体" panose="02010600030101010101" pitchFamily="2" charset="-122"/>
              <a:cs typeface="+mj-cs"/>
            </a:endParaRPr>
          </a:p>
        </p:txBody>
      </p:sp>
      <p:sp>
        <p:nvSpPr>
          <p:cNvPr id="3" name="Rectangle 3"/>
          <p:cNvSpPr txBox="1"/>
          <p:nvPr/>
        </p:nvSpPr>
        <p:spPr>
          <a:xfrm>
            <a:off x="304800" y="1308100"/>
            <a:ext cx="8382000" cy="5124450"/>
          </a:xfrm>
          <a:prstGeom prst="rect">
            <a:avLst/>
          </a:prstGeom>
          <a:noFill/>
          <a:ln w="9525">
            <a:noFill/>
          </a:ln>
        </p:spPr>
        <p:txBody>
          <a:bodyPr/>
          <a:p>
            <a:pPr marL="457200" indent="-457200">
              <a:lnSpc>
                <a:spcPct val="130000"/>
              </a:lnSpc>
              <a:spcBef>
                <a:spcPts val="400"/>
              </a:spcBef>
              <a:buClr>
                <a:schemeClr val="accent1"/>
              </a:buClr>
              <a:buSzPct val="68000"/>
              <a:buFont typeface="Wingdings" panose="05000000000000000000" charset="0"/>
              <a:buChar char="Ø"/>
            </a:pPr>
            <a:r>
              <a:rPr lang="zh-CN" altLang="x-none" sz="2700" dirty="0">
                <a:latin typeface="微软雅黑" panose="020B0503020204020204" pitchFamily="34" charset="-122"/>
                <a:ea typeface="微软雅黑" panose="020B0503020204020204" pitchFamily="34" charset="-122"/>
              </a:rPr>
              <a:t>这两种物品的价格都上升</a:t>
            </a:r>
            <a:r>
              <a:rPr lang="zh-CN" altLang="zh-CN" sz="2700" dirty="0">
                <a:latin typeface="微软雅黑" panose="020B0503020204020204" pitchFamily="34" charset="-122"/>
                <a:ea typeface="微软雅黑" panose="020B0503020204020204" pitchFamily="34" charset="-122"/>
              </a:rPr>
              <a:t>20%</a:t>
            </a:r>
            <a:r>
              <a:rPr lang="zh-CN" altLang="x-none" sz="2700" dirty="0">
                <a:latin typeface="微软雅黑" panose="020B0503020204020204" pitchFamily="34" charset="-122"/>
                <a:ea typeface="微软雅黑" panose="020B0503020204020204" pitchFamily="34" charset="-122"/>
              </a:rPr>
              <a:t>。哪种物品的需求数量下降的最多？为什么？</a:t>
            </a:r>
            <a:endParaRPr lang="zh-CN" altLang="x-none" sz="2700" dirty="0">
              <a:latin typeface="微软雅黑" panose="020B0503020204020204" pitchFamily="34" charset="-122"/>
              <a:ea typeface="微软雅黑" panose="020B0503020204020204" pitchFamily="34" charset="-122"/>
            </a:endParaRPr>
          </a:p>
          <a:p>
            <a:pPr marL="744855" lvl="1" indent="-228600" eaLnBrk="1" hangingPunct="1">
              <a:lnSpc>
                <a:spcPct val="130000"/>
              </a:lnSpc>
              <a:spcBef>
                <a:spcPts val="400"/>
              </a:spcBef>
              <a:buClr>
                <a:schemeClr val="accent1"/>
              </a:buClr>
              <a:buFont typeface="Verdana" panose="020B0604030504040204" pitchFamily="34" charset="0"/>
              <a:buChar char="◦"/>
            </a:pPr>
            <a:r>
              <a:rPr lang="zh-CN" altLang="en-US" sz="2300" dirty="0">
                <a:latin typeface="微软雅黑" panose="020B0503020204020204" pitchFamily="34" charset="-122"/>
                <a:ea typeface="微软雅黑" panose="020B0503020204020204" pitchFamily="34" charset="-122"/>
              </a:rPr>
              <a:t>谷物早餐</a:t>
            </a:r>
            <a:r>
              <a:rPr lang="zh-CN" altLang="x-none" sz="2300" dirty="0">
                <a:latin typeface="微软雅黑" panose="020B0503020204020204" pitchFamily="34" charset="-122"/>
                <a:ea typeface="微软雅黑" panose="020B0503020204020204" pitchFamily="34" charset="-122"/>
              </a:rPr>
              <a:t>有很多相近的替代品</a:t>
            </a:r>
            <a:r>
              <a:rPr lang="zh-CN" altLang="en-US" sz="2300" dirty="0">
                <a:latin typeface="微软雅黑" panose="020B0503020204020204" pitchFamily="34" charset="-122"/>
                <a:ea typeface="微软雅黑" panose="020B0503020204020204" pitchFamily="34" charset="-122"/>
              </a:rPr>
              <a:t>（</a:t>
            </a:r>
            <a:r>
              <a:rPr lang="zh-CN" altLang="x-none" sz="2300" dirty="0">
                <a:latin typeface="微软雅黑" panose="020B0503020204020204" pitchFamily="34" charset="-122"/>
                <a:ea typeface="微软雅黑" panose="020B0503020204020204" pitchFamily="34" charset="-122"/>
              </a:rPr>
              <a:t>比如，煎饼，</a:t>
            </a:r>
            <a:r>
              <a:rPr lang="zh-CN" altLang="zh-CN" sz="2300" dirty="0">
                <a:latin typeface="微软雅黑" panose="020B0503020204020204" pitchFamily="34" charset="-122"/>
                <a:ea typeface="微软雅黑" panose="020B0503020204020204" pitchFamily="34" charset="-122"/>
              </a:rPr>
              <a:t>Eggo</a:t>
            </a:r>
            <a:r>
              <a:rPr lang="zh-CN" altLang="x-none" sz="2300" dirty="0">
                <a:latin typeface="微软雅黑" panose="020B0503020204020204" pitchFamily="34" charset="-122"/>
                <a:ea typeface="微软雅黑" panose="020B0503020204020204" pitchFamily="34" charset="-122"/>
              </a:rPr>
              <a:t>华夫饼，剩余的皮萨等</a:t>
            </a:r>
            <a:r>
              <a:rPr lang="zh-CN" altLang="en-US" sz="2300" dirty="0">
                <a:latin typeface="微软雅黑" panose="020B0503020204020204" pitchFamily="34" charset="-122"/>
                <a:ea typeface="微软雅黑" panose="020B0503020204020204" pitchFamily="34" charset="-122"/>
              </a:rPr>
              <a:t>）</a:t>
            </a:r>
            <a:r>
              <a:rPr lang="zh-CN" altLang="x-none" sz="2300" dirty="0">
                <a:latin typeface="微软雅黑" panose="020B0503020204020204" pitchFamily="34" charset="-122"/>
                <a:ea typeface="微软雅黑" panose="020B0503020204020204" pitchFamily="34" charset="-122"/>
              </a:rPr>
              <a:t>，如果价格上升买者可以很容易购买其他物品   </a:t>
            </a:r>
            <a:endParaRPr lang="zh-CN" altLang="x-none" sz="2300" dirty="0">
              <a:latin typeface="微软雅黑" panose="020B0503020204020204" pitchFamily="34" charset="-122"/>
              <a:ea typeface="微软雅黑" panose="020B0503020204020204" pitchFamily="34" charset="-122"/>
            </a:endParaRPr>
          </a:p>
          <a:p>
            <a:pPr marL="744855" lvl="1" indent="-228600" eaLnBrk="1" hangingPunct="1">
              <a:lnSpc>
                <a:spcPct val="130000"/>
              </a:lnSpc>
              <a:spcBef>
                <a:spcPts val="400"/>
              </a:spcBef>
              <a:buClr>
                <a:schemeClr val="accent1"/>
              </a:buClr>
              <a:buFont typeface="Verdana" panose="020B0604030504040204" pitchFamily="34" charset="0"/>
              <a:buChar char="◦"/>
            </a:pPr>
            <a:r>
              <a:rPr lang="zh-CN" altLang="en-US" sz="2300" dirty="0">
                <a:latin typeface="微软雅黑" panose="020B0503020204020204" pitchFamily="34" charset="-122"/>
                <a:ea typeface="微软雅黑" panose="020B0503020204020204" pitchFamily="34" charset="-122"/>
              </a:rPr>
              <a:t>鸡蛋</a:t>
            </a:r>
            <a:r>
              <a:rPr lang="zh-CN" altLang="x-none" sz="2300" dirty="0">
                <a:latin typeface="微软雅黑" panose="020B0503020204020204" pitchFamily="34" charset="-122"/>
                <a:ea typeface="微软雅黑" panose="020B0503020204020204" pitchFamily="34" charset="-122"/>
              </a:rPr>
              <a:t>没有类似的替代品，如果价格上升，消费者不可能少买太多</a:t>
            </a:r>
            <a:endParaRPr lang="zh-CN" altLang="x-none" sz="2300" dirty="0">
              <a:latin typeface="微软雅黑" panose="020B0503020204020204" pitchFamily="34" charset="-122"/>
              <a:ea typeface="微软雅黑" panose="020B0503020204020204" pitchFamily="34" charset="-122"/>
            </a:endParaRPr>
          </a:p>
          <a:p>
            <a:pPr marL="457200" indent="-457200">
              <a:lnSpc>
                <a:spcPct val="130000"/>
              </a:lnSpc>
              <a:spcBef>
                <a:spcPts val="400"/>
              </a:spcBef>
              <a:buClr>
                <a:schemeClr val="accent1"/>
              </a:buClr>
              <a:buSzPct val="68000"/>
              <a:buFont typeface="Wingdings" panose="05000000000000000000" charset="0"/>
              <a:buChar char="Ø"/>
            </a:pPr>
            <a:r>
              <a:rPr lang="zh-CN" altLang="x-none" sz="2700" dirty="0">
                <a:latin typeface="微软雅黑" panose="020B0503020204020204" pitchFamily="34" charset="-122"/>
                <a:ea typeface="微软雅黑" panose="020B0503020204020204" pitchFamily="34" charset="-122"/>
              </a:rPr>
              <a:t>总结：有相近替代品的物品的需求往往较富有弹性</a:t>
            </a:r>
            <a:endParaRPr lang="zh-CN" altLang="x-none" sz="27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charRg st="35" end="94"/>
                                            </p:txEl>
                                          </p:spTgt>
                                        </p:tgtEl>
                                        <p:attrNameLst>
                                          <p:attrName>style.visibility</p:attrName>
                                        </p:attrNameLst>
                                      </p:cBhvr>
                                      <p:to>
                                        <p:strVal val="visible"/>
                                      </p:to>
                                    </p:set>
                                    <p:animEffect transition="in" filter="wipe(left)">
                                      <p:cBhvr>
                                        <p:cTn id="7" dur="500"/>
                                        <p:tgtEl>
                                          <p:spTgt spid="3">
                                            <p:txEl>
                                              <p:charRg st="35" end="9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charRg st="94" end="123"/>
                                            </p:txEl>
                                          </p:spTgt>
                                        </p:tgtEl>
                                        <p:attrNameLst>
                                          <p:attrName>style.visibility</p:attrName>
                                        </p:attrNameLst>
                                      </p:cBhvr>
                                      <p:to>
                                        <p:strVal val="visible"/>
                                      </p:to>
                                    </p:set>
                                    <p:animEffect transition="in" filter="wipe(left)">
                                      <p:cBhvr>
                                        <p:cTn id="12" dur="500"/>
                                        <p:tgtEl>
                                          <p:spTgt spid="3">
                                            <p:txEl>
                                              <p:charRg st="94" end="1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charRg st="123" end="146"/>
                                            </p:txEl>
                                          </p:spTgt>
                                        </p:tgtEl>
                                        <p:attrNameLst>
                                          <p:attrName>style.visibility</p:attrName>
                                        </p:attrNameLst>
                                      </p:cBhvr>
                                      <p:to>
                                        <p:strVal val="visible"/>
                                      </p:to>
                                    </p:set>
                                    <p:animEffect transition="in" filter="wipe(left)">
                                      <p:cBhvr>
                                        <p:cTn id="17" dur="500"/>
                                        <p:tgtEl>
                                          <p:spTgt spid="3">
                                            <p:txEl>
                                              <p:charRg st="123"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285750" y="252413"/>
            <a:ext cx="8401050" cy="9779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lnSpc>
                <a:spcPct val="105000"/>
              </a:lnSpc>
              <a:spcAft>
                <a:spcPts val="0"/>
              </a:spcAft>
              <a:buClrTx/>
              <a:buSzTx/>
              <a:buFontTx/>
              <a:defRPr/>
            </a:pPr>
            <a:r>
              <a:rPr kumimoji="0" lang="zh-CN" altLang="en-US" sz="3600" b="1" kern="1200" cap="none" spc="0" normalizeH="0" baseline="0" noProof="0" dirty="0">
                <a:solidFill>
                  <a:schemeClr val="tx2"/>
                </a:solidFill>
                <a:latin typeface="+mj-lt"/>
                <a:ea typeface="宋体" panose="02010600030101010101" pitchFamily="2" charset="-122"/>
                <a:cs typeface="+mj-cs"/>
              </a:rPr>
              <a:t>例</a:t>
            </a:r>
            <a:r>
              <a:rPr kumimoji="0" lang="en-US" altLang="zh-CN" sz="3600" b="1" kern="1200" cap="none" spc="0" normalizeH="0" baseline="0" noProof="0" dirty="0">
                <a:solidFill>
                  <a:schemeClr val="tx2"/>
                </a:solidFill>
                <a:latin typeface="+mj-lt"/>
                <a:ea typeface="宋体" panose="02010600030101010101" pitchFamily="2" charset="-122"/>
                <a:cs typeface="+mj-cs"/>
              </a:rPr>
              <a:t>2</a:t>
            </a:r>
            <a:r>
              <a:rPr kumimoji="0" lang="zh-CN" altLang="en-US" sz="3600" b="1" kern="1200" cap="none" spc="0" normalizeH="0" baseline="0" noProof="0" dirty="0">
                <a:solidFill>
                  <a:schemeClr val="tx2"/>
                </a:solidFill>
                <a:latin typeface="+mj-lt"/>
                <a:ea typeface="宋体" panose="02010600030101010101" pitchFamily="2" charset="-122"/>
                <a:cs typeface="+mj-cs"/>
              </a:rPr>
              <a:t>：“蓝色牛仔裤”与 “衣服”</a:t>
            </a:r>
            <a:endParaRPr kumimoji="0" lang="zh-CN" altLang="en-US" sz="3600" b="1" kern="1200" cap="none" spc="0" normalizeH="0" baseline="0" noProof="0" dirty="0">
              <a:solidFill>
                <a:schemeClr val="tx2"/>
              </a:solidFill>
              <a:latin typeface="+mj-lt"/>
              <a:ea typeface="宋体" panose="02010600030101010101" pitchFamily="2" charset="-122"/>
              <a:cs typeface="+mj-cs"/>
            </a:endParaRPr>
          </a:p>
        </p:txBody>
      </p:sp>
      <p:sp>
        <p:nvSpPr>
          <p:cNvPr id="3" name="Rectangle 3"/>
          <p:cNvSpPr txBox="1"/>
          <p:nvPr/>
        </p:nvSpPr>
        <p:spPr>
          <a:xfrm>
            <a:off x="457200" y="1227138"/>
            <a:ext cx="8229600" cy="5210175"/>
          </a:xfrm>
          <a:prstGeom prst="rect">
            <a:avLst/>
          </a:prstGeom>
          <a:noFill/>
          <a:ln w="9525">
            <a:noFill/>
          </a:ln>
        </p:spPr>
        <p:txBody>
          <a:bodyPr/>
          <a:p>
            <a:pPr marL="457200" indent="-457200">
              <a:lnSpc>
                <a:spcPct val="130000"/>
              </a:lnSpc>
              <a:spcBef>
                <a:spcPts val="400"/>
              </a:spcBef>
              <a:buClr>
                <a:schemeClr val="accent1"/>
              </a:buClr>
              <a:buSzPct val="68000"/>
              <a:buFont typeface="Wingdings" panose="05000000000000000000" charset="0"/>
              <a:buChar char="Ø"/>
            </a:pPr>
            <a:r>
              <a:rPr lang="zh-CN" altLang="x-none" sz="2700" dirty="0">
                <a:latin typeface="微软雅黑" panose="020B0503020204020204" pitchFamily="34" charset="-122"/>
                <a:ea typeface="微软雅黑" panose="020B0503020204020204" pitchFamily="34" charset="-122"/>
              </a:rPr>
              <a:t>如果两种物品的价格都上涨</a:t>
            </a:r>
            <a:r>
              <a:rPr lang="zh-CN" altLang="zh-CN" sz="2700" dirty="0">
                <a:latin typeface="微软雅黑" panose="020B0503020204020204" pitchFamily="34" charset="-122"/>
                <a:ea typeface="微软雅黑" panose="020B0503020204020204" pitchFamily="34" charset="-122"/>
              </a:rPr>
              <a:t>20%</a:t>
            </a:r>
            <a:r>
              <a:rPr lang="zh-CN" altLang="x-none" sz="2700" dirty="0">
                <a:latin typeface="微软雅黑" panose="020B0503020204020204" pitchFamily="34" charset="-122"/>
                <a:ea typeface="微软雅黑" panose="020B0503020204020204" pitchFamily="34" charset="-122"/>
              </a:rPr>
              <a:t>，哪种物品的需求量下降的最多？为什么？</a:t>
            </a:r>
            <a:endParaRPr lang="zh-CN" altLang="x-none" sz="2700" dirty="0">
              <a:latin typeface="微软雅黑" panose="020B0503020204020204" pitchFamily="34" charset="-122"/>
              <a:ea typeface="微软雅黑" panose="020B0503020204020204" pitchFamily="34" charset="-122"/>
            </a:endParaRPr>
          </a:p>
          <a:p>
            <a:pPr marL="744855" lvl="1" indent="-228600" eaLnBrk="1" hangingPunct="1">
              <a:lnSpc>
                <a:spcPct val="130000"/>
              </a:lnSpc>
              <a:spcBef>
                <a:spcPts val="400"/>
              </a:spcBef>
              <a:buClr>
                <a:schemeClr val="accent1"/>
              </a:buClr>
              <a:buFont typeface="Verdana" panose="020B0604030504040204" pitchFamily="34" charset="0"/>
              <a:buChar char="◦"/>
            </a:pPr>
            <a:r>
              <a:rPr lang="zh-CN" altLang="x-none" sz="2300" dirty="0">
                <a:latin typeface="微软雅黑" panose="020B0503020204020204" pitchFamily="34" charset="-122"/>
                <a:ea typeface="微软雅黑" panose="020B0503020204020204" pitchFamily="34" charset="-122"/>
              </a:rPr>
              <a:t>定义范围狭窄的物品比如蓝色牛仔裤有很多的替代品（卡其，短裤，</a:t>
            </a:r>
            <a:r>
              <a:rPr lang="zh-CN" altLang="en-US" sz="2300" dirty="0">
                <a:latin typeface="微软雅黑" panose="020B0503020204020204" pitchFamily="34" charset="-122"/>
                <a:ea typeface="微软雅黑" panose="020B0503020204020204" pitchFamily="34" charset="-122"/>
              </a:rPr>
              <a:t>西裤</a:t>
            </a:r>
            <a:r>
              <a:rPr lang="zh-CN" altLang="x-none" sz="2300" dirty="0">
                <a:latin typeface="微软雅黑" panose="020B0503020204020204" pitchFamily="34" charset="-122"/>
                <a:ea typeface="微软雅黑" panose="020B0503020204020204" pitchFamily="34" charset="-122"/>
              </a:rPr>
              <a:t>等） </a:t>
            </a:r>
            <a:endParaRPr lang="zh-CN" altLang="x-none" sz="2300" dirty="0">
              <a:latin typeface="微软雅黑" panose="020B0503020204020204" pitchFamily="34" charset="-122"/>
              <a:ea typeface="微软雅黑" panose="020B0503020204020204" pitchFamily="34" charset="-122"/>
            </a:endParaRPr>
          </a:p>
          <a:p>
            <a:pPr marL="744855" lvl="1" indent="-228600" eaLnBrk="1" hangingPunct="1">
              <a:lnSpc>
                <a:spcPct val="130000"/>
              </a:lnSpc>
              <a:spcBef>
                <a:spcPts val="400"/>
              </a:spcBef>
              <a:buClr>
                <a:schemeClr val="accent1"/>
              </a:buClr>
              <a:buFont typeface="Verdana" panose="020B0604030504040204" pitchFamily="34" charset="0"/>
              <a:buChar char="◦"/>
            </a:pPr>
            <a:r>
              <a:rPr lang="zh-CN" altLang="x-none" sz="2300" dirty="0">
                <a:latin typeface="微软雅黑" panose="020B0503020204020204" pitchFamily="34" charset="-122"/>
                <a:ea typeface="微软雅黑" panose="020B0503020204020204" pitchFamily="34" charset="-122"/>
              </a:rPr>
              <a:t>定义范围宽泛的物品很少有替代品（衣服没有什么替代品，除非是流行裸体的</a:t>
            </a:r>
            <a:r>
              <a:rPr lang="zh-CN" altLang="en-US" sz="2300" dirty="0">
                <a:latin typeface="微软雅黑" panose="020B0503020204020204" pitchFamily="34" charset="-122"/>
                <a:ea typeface="微软雅黑" panose="020B0503020204020204" pitchFamily="34" charset="-122"/>
              </a:rPr>
              <a:t>地区</a:t>
            </a:r>
            <a:r>
              <a:rPr lang="zh-CN" altLang="x-none" sz="2300" dirty="0">
                <a:latin typeface="微软雅黑" panose="020B0503020204020204" pitchFamily="34" charset="-122"/>
                <a:ea typeface="微软雅黑" panose="020B0503020204020204" pitchFamily="34" charset="-122"/>
              </a:rPr>
              <a:t>）</a:t>
            </a:r>
            <a:endParaRPr lang="zh-CN" altLang="x-none" sz="2300" dirty="0">
              <a:latin typeface="微软雅黑" panose="020B0503020204020204" pitchFamily="34" charset="-122"/>
              <a:ea typeface="微软雅黑" panose="020B0503020204020204" pitchFamily="34" charset="-122"/>
            </a:endParaRPr>
          </a:p>
          <a:p>
            <a:pPr marL="457200" indent="-457200">
              <a:lnSpc>
                <a:spcPct val="130000"/>
              </a:lnSpc>
              <a:spcBef>
                <a:spcPts val="400"/>
              </a:spcBef>
              <a:buClr>
                <a:schemeClr val="accent1"/>
              </a:buClr>
              <a:buSzPct val="68000"/>
              <a:buFont typeface="Wingdings" panose="05000000000000000000" charset="0"/>
              <a:buChar char="Ø"/>
            </a:pPr>
            <a:r>
              <a:rPr lang="zh-CN" altLang="x-none" sz="2700" dirty="0">
                <a:latin typeface="微软雅黑" panose="020B0503020204020204" pitchFamily="34" charset="-122"/>
                <a:ea typeface="微软雅黑" panose="020B0503020204020204" pitchFamily="34" charset="-122"/>
              </a:rPr>
              <a:t>总结：</a:t>
            </a:r>
            <a:r>
              <a:rPr lang="zh-CN" altLang="en-US" sz="2700" dirty="0">
                <a:latin typeface="微软雅黑" panose="020B0503020204020204" pitchFamily="34" charset="-122"/>
                <a:ea typeface="微软雅黑" panose="020B0503020204020204" pitchFamily="34" charset="-122"/>
              </a:rPr>
              <a:t>定义</a:t>
            </a:r>
            <a:r>
              <a:rPr lang="zh-CN" altLang="x-none" sz="2700" dirty="0">
                <a:latin typeface="微软雅黑" panose="020B0503020204020204" pitchFamily="34" charset="-122"/>
                <a:ea typeface="微软雅黑" panose="020B0503020204020204" pitchFamily="34" charset="-122"/>
              </a:rPr>
              <a:t>范围</a:t>
            </a:r>
            <a:r>
              <a:rPr lang="zh-CN" altLang="en-US" sz="2700" dirty="0">
                <a:latin typeface="微软雅黑" panose="020B0503020204020204" pitchFamily="34" charset="-122"/>
                <a:ea typeface="微软雅黑" panose="020B0503020204020204" pitchFamily="34" charset="-122"/>
              </a:rPr>
              <a:t>狭窄产品</a:t>
            </a:r>
            <a:r>
              <a:rPr lang="zh-CN" altLang="x-none" sz="2700" dirty="0">
                <a:latin typeface="微软雅黑" panose="020B0503020204020204" pitchFamily="34" charset="-122"/>
                <a:ea typeface="微软雅黑" panose="020B0503020204020204" pitchFamily="34" charset="-122"/>
              </a:rPr>
              <a:t>的需求弹性往往大于范围</a:t>
            </a:r>
            <a:r>
              <a:rPr lang="zh-CN" altLang="en-US" sz="2700" dirty="0">
                <a:latin typeface="微软雅黑" panose="020B0503020204020204" pitchFamily="34" charset="-122"/>
                <a:ea typeface="微软雅黑" panose="020B0503020204020204" pitchFamily="34" charset="-122"/>
              </a:rPr>
              <a:t>宽泛产品</a:t>
            </a:r>
            <a:r>
              <a:rPr lang="zh-CN" altLang="x-none" sz="2700" dirty="0">
                <a:latin typeface="微软雅黑" panose="020B0503020204020204" pitchFamily="34" charset="-122"/>
                <a:ea typeface="微软雅黑" panose="020B0503020204020204" pitchFamily="34" charset="-122"/>
              </a:rPr>
              <a:t>的需求弹性</a:t>
            </a:r>
            <a:endParaRPr lang="zh-CN" altLang="x-none" sz="2700" b="1" i="1" dirty="0">
              <a:solidFill>
                <a:srgbClr val="80008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charRg st="35" end="71"/>
                                            </p:txEl>
                                          </p:spTgt>
                                        </p:tgtEl>
                                        <p:attrNameLst>
                                          <p:attrName>style.visibility</p:attrName>
                                        </p:attrNameLst>
                                      </p:cBhvr>
                                      <p:to>
                                        <p:strVal val="visible"/>
                                      </p:to>
                                    </p:set>
                                    <p:animEffect transition="in" filter="wipe(left)">
                                      <p:cBhvr>
                                        <p:cTn id="7" dur="500"/>
                                        <p:tgtEl>
                                          <p:spTgt spid="3">
                                            <p:txEl>
                                              <p:charRg st="35" end="7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charRg st="71" end="109"/>
                                            </p:txEl>
                                          </p:spTgt>
                                        </p:tgtEl>
                                        <p:attrNameLst>
                                          <p:attrName>style.visibility</p:attrName>
                                        </p:attrNameLst>
                                      </p:cBhvr>
                                      <p:to>
                                        <p:strVal val="visible"/>
                                      </p:to>
                                    </p:set>
                                    <p:animEffect transition="in" filter="wipe(left)">
                                      <p:cBhvr>
                                        <p:cTn id="12" dur="500"/>
                                        <p:tgtEl>
                                          <p:spTgt spid="3">
                                            <p:txEl>
                                              <p:charRg st="71" end="10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charRg st="109" end="141"/>
                                            </p:txEl>
                                          </p:spTgt>
                                        </p:tgtEl>
                                        <p:attrNameLst>
                                          <p:attrName>style.visibility</p:attrName>
                                        </p:attrNameLst>
                                      </p:cBhvr>
                                      <p:to>
                                        <p:strVal val="visible"/>
                                      </p:to>
                                    </p:set>
                                    <p:animEffect transition="in" filter="wipe(left)">
                                      <p:cBhvr>
                                        <p:cTn id="17" dur="500"/>
                                        <p:tgtEl>
                                          <p:spTgt spid="3">
                                            <p:txEl>
                                              <p:charRg st="109" end="1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285750" y="252413"/>
            <a:ext cx="8529638" cy="9779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lnSpc>
                <a:spcPct val="105000"/>
              </a:lnSpc>
              <a:spcAft>
                <a:spcPts val="0"/>
              </a:spcAft>
              <a:buClrTx/>
              <a:buSzTx/>
              <a:buFontTx/>
              <a:defRPr/>
            </a:pPr>
            <a:r>
              <a:rPr kumimoji="0" lang="zh-CN" altLang="en-US" sz="3600" b="1" kern="1200" cap="none" spc="0" normalizeH="0" baseline="0" noProof="0" dirty="0">
                <a:solidFill>
                  <a:schemeClr val="tx2"/>
                </a:solidFill>
                <a:latin typeface="+mj-lt"/>
                <a:ea typeface="宋体" panose="02010600030101010101" pitchFamily="2" charset="-122"/>
                <a:cs typeface="+mj-cs"/>
              </a:rPr>
              <a:t>例</a:t>
            </a:r>
            <a:r>
              <a:rPr kumimoji="0" lang="en-US" altLang="zh-CN" sz="3600" b="1" kern="1200" cap="none" spc="0" normalizeH="0" baseline="0" noProof="0" dirty="0">
                <a:solidFill>
                  <a:schemeClr val="tx2"/>
                </a:solidFill>
                <a:latin typeface="+mj-lt"/>
                <a:ea typeface="宋体" panose="02010600030101010101" pitchFamily="2" charset="-122"/>
                <a:cs typeface="+mj-cs"/>
              </a:rPr>
              <a:t>3</a:t>
            </a:r>
            <a:r>
              <a:rPr kumimoji="0" lang="zh-CN" altLang="en-US" sz="3600" b="1" kern="1200" cap="none" spc="0" normalizeH="0" baseline="0" noProof="0" dirty="0">
                <a:solidFill>
                  <a:schemeClr val="tx2"/>
                </a:solidFill>
                <a:latin typeface="+mj-lt"/>
                <a:ea typeface="宋体" panose="02010600030101010101" pitchFamily="2" charset="-122"/>
                <a:cs typeface="+mj-cs"/>
              </a:rPr>
              <a:t>：胰岛素与加勒比游轮</a:t>
            </a:r>
            <a:endParaRPr kumimoji="0" lang="zh-CN" altLang="en-US" sz="3600" b="1" kern="1200" cap="none" spc="0" normalizeH="0" baseline="0" noProof="0" dirty="0">
              <a:solidFill>
                <a:schemeClr val="tx2"/>
              </a:solidFill>
              <a:latin typeface="+mj-lt"/>
              <a:ea typeface="宋体" panose="02010600030101010101" pitchFamily="2" charset="-122"/>
              <a:cs typeface="+mj-cs"/>
            </a:endParaRPr>
          </a:p>
        </p:txBody>
      </p:sp>
      <p:sp>
        <p:nvSpPr>
          <p:cNvPr id="3" name="Rectangle 3"/>
          <p:cNvSpPr txBox="1"/>
          <p:nvPr/>
        </p:nvSpPr>
        <p:spPr>
          <a:xfrm>
            <a:off x="457200" y="1308100"/>
            <a:ext cx="8229600" cy="5010150"/>
          </a:xfrm>
          <a:prstGeom prst="rect">
            <a:avLst/>
          </a:prstGeom>
          <a:noFill/>
          <a:ln w="9525">
            <a:noFill/>
          </a:ln>
        </p:spPr>
        <p:txBody>
          <a:bodyPr/>
          <a:p>
            <a:pPr marL="457200" indent="-457200">
              <a:lnSpc>
                <a:spcPct val="130000"/>
              </a:lnSpc>
              <a:spcBef>
                <a:spcPts val="400"/>
              </a:spcBef>
              <a:buClr>
                <a:schemeClr val="accent1"/>
              </a:buClr>
              <a:buSzPct val="68000"/>
              <a:buFont typeface="Wingdings" panose="05000000000000000000" charset="0"/>
              <a:buChar char="Ø"/>
            </a:pPr>
            <a:r>
              <a:rPr lang="zh-CN" altLang="x-none" sz="2700" dirty="0">
                <a:latin typeface="微软雅黑" panose="020B0503020204020204" pitchFamily="34" charset="-122"/>
                <a:ea typeface="微软雅黑" panose="020B0503020204020204" pitchFamily="34" charset="-122"/>
              </a:rPr>
              <a:t>如果两种物品的价格都上涨</a:t>
            </a:r>
            <a:r>
              <a:rPr lang="zh-CN" altLang="zh-CN" sz="2700" dirty="0">
                <a:latin typeface="微软雅黑" panose="020B0503020204020204" pitchFamily="34" charset="-122"/>
                <a:ea typeface="微软雅黑" panose="020B0503020204020204" pitchFamily="34" charset="-122"/>
              </a:rPr>
              <a:t>20%</a:t>
            </a:r>
            <a:r>
              <a:rPr lang="zh-CN" altLang="en-US" sz="2700" dirty="0">
                <a:latin typeface="微软雅黑" panose="020B0503020204020204" pitchFamily="34" charset="-122"/>
                <a:ea typeface="微软雅黑" panose="020B0503020204020204" pitchFamily="34" charset="-122"/>
              </a:rPr>
              <a:t>，</a:t>
            </a:r>
            <a:r>
              <a:rPr lang="zh-CN" altLang="x-none" sz="2700" dirty="0">
                <a:latin typeface="微软雅黑" panose="020B0503020204020204" pitchFamily="34" charset="-122"/>
                <a:ea typeface="微软雅黑" panose="020B0503020204020204" pitchFamily="34" charset="-122"/>
              </a:rPr>
              <a:t>哪种物品的需求量下降的最多？为什么？</a:t>
            </a:r>
            <a:endParaRPr lang="zh-CN" altLang="x-none" sz="2700" dirty="0">
              <a:latin typeface="微软雅黑" panose="020B0503020204020204" pitchFamily="34" charset="-122"/>
              <a:ea typeface="微软雅黑" panose="020B0503020204020204" pitchFamily="34" charset="-122"/>
            </a:endParaRPr>
          </a:p>
          <a:p>
            <a:pPr marL="744855" lvl="1" indent="-228600" eaLnBrk="1" hangingPunct="1">
              <a:lnSpc>
                <a:spcPct val="130000"/>
              </a:lnSpc>
              <a:spcBef>
                <a:spcPts val="400"/>
              </a:spcBef>
              <a:buClr>
                <a:schemeClr val="accent1"/>
              </a:buClr>
              <a:buFont typeface="Verdana" panose="020B0604030504040204" pitchFamily="34" charset="0"/>
              <a:buChar char="◦"/>
            </a:pPr>
            <a:r>
              <a:rPr lang="zh-CN" altLang="x-none" sz="2300" dirty="0">
                <a:latin typeface="微软雅黑" panose="020B0503020204020204" pitchFamily="34" charset="-122"/>
                <a:ea typeface="微软雅黑" panose="020B0503020204020204" pitchFamily="34" charset="-122"/>
              </a:rPr>
              <a:t>对数以百万计的糖尿病患者来说，胰岛素是必需品。胰岛素价格的上升基本上不会引起需求的下降 </a:t>
            </a:r>
            <a:endParaRPr lang="zh-CN" altLang="x-none" sz="2300" dirty="0">
              <a:latin typeface="微软雅黑" panose="020B0503020204020204" pitchFamily="34" charset="-122"/>
              <a:ea typeface="微软雅黑" panose="020B0503020204020204" pitchFamily="34" charset="-122"/>
            </a:endParaRPr>
          </a:p>
          <a:p>
            <a:pPr marL="744855" lvl="1" indent="-228600" eaLnBrk="1" hangingPunct="1">
              <a:lnSpc>
                <a:spcPct val="130000"/>
              </a:lnSpc>
              <a:spcBef>
                <a:spcPts val="400"/>
              </a:spcBef>
              <a:buClr>
                <a:schemeClr val="accent1"/>
              </a:buClr>
              <a:buFont typeface="Verdana" panose="020B0604030504040204" pitchFamily="34" charset="0"/>
              <a:buChar char="◦"/>
            </a:pPr>
            <a:r>
              <a:rPr lang="zh-CN" altLang="x-none" sz="2300" dirty="0">
                <a:latin typeface="微软雅黑" panose="020B0503020204020204" pitchFamily="34" charset="-122"/>
                <a:ea typeface="微软雅黑" panose="020B0503020204020204" pitchFamily="34" charset="-122"/>
              </a:rPr>
              <a:t>游轮是奢侈品，如果价格上升，有些人会放弃购买  </a:t>
            </a:r>
            <a:endParaRPr lang="zh-CN" altLang="x-none" sz="2300" dirty="0">
              <a:latin typeface="微软雅黑" panose="020B0503020204020204" pitchFamily="34" charset="-122"/>
              <a:ea typeface="微软雅黑" panose="020B0503020204020204" pitchFamily="34" charset="-122"/>
            </a:endParaRPr>
          </a:p>
          <a:p>
            <a:pPr marL="457200" indent="-457200">
              <a:lnSpc>
                <a:spcPct val="130000"/>
              </a:lnSpc>
              <a:spcBef>
                <a:spcPts val="400"/>
              </a:spcBef>
              <a:buClr>
                <a:schemeClr val="accent1"/>
              </a:buClr>
              <a:buSzPct val="68000"/>
              <a:buFont typeface="Wingdings" panose="05000000000000000000" charset="0"/>
              <a:buChar char="Ø"/>
            </a:pPr>
            <a:r>
              <a:rPr lang="zh-CN" altLang="x-none" sz="2700" dirty="0">
                <a:latin typeface="微软雅黑" panose="020B0503020204020204" pitchFamily="34" charset="-122"/>
                <a:ea typeface="微软雅黑" panose="020B0503020204020204" pitchFamily="34" charset="-122"/>
              </a:rPr>
              <a:t>总结：奢侈品的需求弹性要大于必需品的需求弹性</a:t>
            </a:r>
            <a:r>
              <a:rPr lang="en-US" altLang="zh-CN" sz="2700" dirty="0">
                <a:latin typeface="微软雅黑" panose="020B0503020204020204" pitchFamily="34" charset="-122"/>
                <a:ea typeface="微软雅黑" panose="020B0503020204020204" pitchFamily="34" charset="-122"/>
              </a:rPr>
              <a:t>——</a:t>
            </a:r>
            <a:r>
              <a:rPr lang="zh-CN" altLang="en-US" sz="2700" dirty="0">
                <a:latin typeface="微软雅黑" panose="020B0503020204020204" pitchFamily="34" charset="-122"/>
                <a:ea typeface="微软雅黑" panose="020B0503020204020204" pitchFamily="34" charset="-122"/>
              </a:rPr>
              <a:t>对消费者越必要的商品其需求弹性往往越低</a:t>
            </a:r>
            <a:endParaRPr lang="zh-CN" altLang="x-none" sz="2700" b="1" i="1" dirty="0">
              <a:solidFill>
                <a:srgbClr val="80008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charRg st="35" end="80"/>
                                            </p:txEl>
                                          </p:spTgt>
                                        </p:tgtEl>
                                        <p:attrNameLst>
                                          <p:attrName>style.visibility</p:attrName>
                                        </p:attrNameLst>
                                      </p:cBhvr>
                                      <p:to>
                                        <p:strVal val="visible"/>
                                      </p:to>
                                    </p:set>
                                    <p:animEffect transition="in" filter="wipe(left)">
                                      <p:cBhvr>
                                        <p:cTn id="7" dur="500"/>
                                        <p:tgtEl>
                                          <p:spTgt spid="3">
                                            <p:txEl>
                                              <p:charRg st="35" end="8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charRg st="80" end="105"/>
                                            </p:txEl>
                                          </p:spTgt>
                                        </p:tgtEl>
                                        <p:attrNameLst>
                                          <p:attrName>style.visibility</p:attrName>
                                        </p:attrNameLst>
                                      </p:cBhvr>
                                      <p:to>
                                        <p:strVal val="visible"/>
                                      </p:to>
                                    </p:set>
                                    <p:animEffect transition="in" filter="wipe(left)">
                                      <p:cBhvr>
                                        <p:cTn id="12" dur="500"/>
                                        <p:tgtEl>
                                          <p:spTgt spid="3">
                                            <p:txEl>
                                              <p:charRg st="80" end="10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charRg st="105" end="149"/>
                                            </p:txEl>
                                          </p:spTgt>
                                        </p:tgtEl>
                                        <p:attrNameLst>
                                          <p:attrName>style.visibility</p:attrName>
                                        </p:attrNameLst>
                                      </p:cBhvr>
                                      <p:to>
                                        <p:strVal val="visible"/>
                                      </p:to>
                                    </p:set>
                                    <p:animEffect transition="in" filter="wipe(left)">
                                      <p:cBhvr>
                                        <p:cTn id="17" dur="500"/>
                                        <p:tgtEl>
                                          <p:spTgt spid="3">
                                            <p:txEl>
                                              <p:charRg st="105"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285750" y="184150"/>
            <a:ext cx="8458200" cy="126365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lnSpc>
                <a:spcPct val="105000"/>
              </a:lnSpc>
              <a:spcAft>
                <a:spcPts val="0"/>
              </a:spcAft>
              <a:buClrTx/>
              <a:buSzTx/>
              <a:buFontTx/>
              <a:defRPr/>
            </a:pPr>
            <a:r>
              <a:rPr kumimoji="0" lang="zh-CN" altLang="en-US" sz="3600" b="1" kern="1200" cap="none" spc="0" normalizeH="0" baseline="0" noProof="0" dirty="0">
                <a:solidFill>
                  <a:schemeClr val="tx2"/>
                </a:solidFill>
                <a:latin typeface="+mj-lt"/>
                <a:ea typeface="宋体" panose="02010600030101010101" pitchFamily="2" charset="-122"/>
                <a:cs typeface="+mj-cs"/>
              </a:rPr>
              <a:t>例</a:t>
            </a:r>
            <a:r>
              <a:rPr kumimoji="0" lang="en-US" altLang="zh-CN" sz="3600" b="1" kern="1200" cap="none" spc="0" normalizeH="0" baseline="0" noProof="0" dirty="0">
                <a:solidFill>
                  <a:schemeClr val="tx2"/>
                </a:solidFill>
                <a:latin typeface="+mj-lt"/>
                <a:ea typeface="宋体" panose="02010600030101010101" pitchFamily="2" charset="-122"/>
                <a:cs typeface="+mj-cs"/>
              </a:rPr>
              <a:t>4</a:t>
            </a:r>
            <a:r>
              <a:rPr kumimoji="0" lang="zh-CN" altLang="en-US" sz="3600" b="1" kern="1200" cap="none" spc="0" normalizeH="0" baseline="0" noProof="0" dirty="0">
                <a:solidFill>
                  <a:schemeClr val="tx2"/>
                </a:solidFill>
                <a:latin typeface="+mj-lt"/>
                <a:ea typeface="宋体" panose="02010600030101010101" pitchFamily="2" charset="-122"/>
                <a:cs typeface="+mj-cs"/>
              </a:rPr>
              <a:t>：短期的汽油与长期的汽油</a:t>
            </a:r>
            <a:endParaRPr kumimoji="0" lang="zh-CN" altLang="en-US" sz="3600" b="1" kern="1200" cap="none" spc="0" normalizeH="0" baseline="0" noProof="0" dirty="0">
              <a:solidFill>
                <a:schemeClr val="tx2"/>
              </a:solidFill>
              <a:latin typeface="+mj-lt"/>
              <a:ea typeface="宋体" panose="02010600030101010101" pitchFamily="2" charset="-122"/>
              <a:cs typeface="+mj-cs"/>
            </a:endParaRPr>
          </a:p>
        </p:txBody>
      </p:sp>
      <p:sp>
        <p:nvSpPr>
          <p:cNvPr id="3" name="Rectangle 3"/>
          <p:cNvSpPr txBox="1"/>
          <p:nvPr/>
        </p:nvSpPr>
        <p:spPr>
          <a:xfrm>
            <a:off x="381000" y="1295400"/>
            <a:ext cx="8391525" cy="4710113"/>
          </a:xfrm>
          <a:prstGeom prst="rect">
            <a:avLst/>
          </a:prstGeom>
          <a:noFill/>
          <a:ln w="9525">
            <a:noFill/>
          </a:ln>
        </p:spPr>
        <p:txBody>
          <a:bodyPr/>
          <a:p>
            <a:pPr marL="457200" indent="-457200">
              <a:lnSpc>
                <a:spcPct val="130000"/>
              </a:lnSpc>
              <a:spcBef>
                <a:spcPts val="400"/>
              </a:spcBef>
              <a:buClr>
                <a:schemeClr val="accent1"/>
              </a:buClr>
              <a:buSzPct val="68000"/>
              <a:buFont typeface="Wingdings" panose="05000000000000000000" charset="0"/>
              <a:buChar char="Ø"/>
            </a:pPr>
            <a:r>
              <a:rPr lang="zh-CN" altLang="x-none" sz="2700" dirty="0">
                <a:latin typeface="微软雅黑" panose="020B0503020204020204" pitchFamily="34" charset="-122"/>
                <a:ea typeface="微软雅黑" panose="020B0503020204020204" pitchFamily="34" charset="-122"/>
              </a:rPr>
              <a:t>汽油价格上涨</a:t>
            </a:r>
            <a:r>
              <a:rPr lang="zh-CN" altLang="zh-CN" sz="2700" dirty="0">
                <a:latin typeface="微软雅黑" panose="020B0503020204020204" pitchFamily="34" charset="-122"/>
                <a:ea typeface="微软雅黑" panose="020B0503020204020204" pitchFamily="34" charset="-122"/>
              </a:rPr>
              <a:t>20%</a:t>
            </a:r>
            <a:r>
              <a:rPr lang="zh-CN" altLang="x-none" sz="2700" dirty="0">
                <a:latin typeface="微软雅黑" panose="020B0503020204020204" pitchFamily="34" charset="-122"/>
                <a:ea typeface="微软雅黑" panose="020B0503020204020204" pitchFamily="34" charset="-122"/>
              </a:rPr>
              <a:t>，短期还是长期的汽油需求量会下降更多？为什么？</a:t>
            </a:r>
            <a:endParaRPr lang="zh-CN" altLang="x-none" sz="2700" dirty="0">
              <a:latin typeface="微软雅黑" panose="020B0503020204020204" pitchFamily="34" charset="-122"/>
              <a:ea typeface="微软雅黑" panose="020B0503020204020204" pitchFamily="34" charset="-122"/>
            </a:endParaRPr>
          </a:p>
          <a:p>
            <a:pPr marL="744855" lvl="1" indent="-228600" eaLnBrk="1" hangingPunct="1">
              <a:lnSpc>
                <a:spcPct val="130000"/>
              </a:lnSpc>
              <a:spcBef>
                <a:spcPts val="400"/>
              </a:spcBef>
              <a:buClr>
                <a:schemeClr val="accent1"/>
              </a:buClr>
              <a:buFont typeface="Verdana" panose="020B0604030504040204" pitchFamily="34" charset="0"/>
              <a:buChar char="◦"/>
            </a:pPr>
            <a:r>
              <a:rPr lang="zh-CN" altLang="x-none" sz="2300" dirty="0">
                <a:latin typeface="微软雅黑" panose="020B0503020204020204" pitchFamily="34" charset="-122"/>
                <a:ea typeface="微软雅黑" panose="020B0503020204020204" pitchFamily="34" charset="-122"/>
              </a:rPr>
              <a:t>短期内，人们除了坐公交或者自己开车之外，并没有什么其他办法  </a:t>
            </a:r>
            <a:endParaRPr lang="zh-CN" altLang="x-none" sz="2300" dirty="0">
              <a:latin typeface="微软雅黑" panose="020B0503020204020204" pitchFamily="34" charset="-122"/>
              <a:ea typeface="微软雅黑" panose="020B0503020204020204" pitchFamily="34" charset="-122"/>
            </a:endParaRPr>
          </a:p>
          <a:p>
            <a:pPr marL="744855" lvl="1" indent="-228600" eaLnBrk="1" hangingPunct="1">
              <a:lnSpc>
                <a:spcPct val="130000"/>
              </a:lnSpc>
              <a:spcBef>
                <a:spcPts val="400"/>
              </a:spcBef>
              <a:buClr>
                <a:schemeClr val="accent1"/>
              </a:buClr>
              <a:buFont typeface="Verdana" panose="020B0604030504040204" pitchFamily="34" charset="0"/>
              <a:buChar char="◦"/>
            </a:pPr>
            <a:r>
              <a:rPr lang="zh-CN" altLang="x-none" sz="2300" dirty="0">
                <a:latin typeface="微软雅黑" panose="020B0503020204020204" pitchFamily="34" charset="-122"/>
                <a:ea typeface="微软雅黑" panose="020B0503020204020204" pitchFamily="34" charset="-122"/>
              </a:rPr>
              <a:t>长期中，人们可以购买省油的小排量汽车或搬到上班地方附近居住  </a:t>
            </a:r>
            <a:endParaRPr lang="zh-CN" altLang="x-none" sz="2300" dirty="0">
              <a:latin typeface="微软雅黑" panose="020B0503020204020204" pitchFamily="34" charset="-122"/>
              <a:ea typeface="微软雅黑" panose="020B0503020204020204" pitchFamily="34" charset="-122"/>
            </a:endParaRPr>
          </a:p>
          <a:p>
            <a:pPr marL="457200" indent="-457200">
              <a:lnSpc>
                <a:spcPct val="130000"/>
              </a:lnSpc>
              <a:spcBef>
                <a:spcPts val="400"/>
              </a:spcBef>
              <a:buClr>
                <a:schemeClr val="accent1"/>
              </a:buClr>
              <a:buSzPct val="68000"/>
              <a:buFont typeface="Wingdings" panose="05000000000000000000" charset="0"/>
              <a:buChar char="Ø"/>
            </a:pPr>
            <a:r>
              <a:rPr lang="zh-CN" altLang="x-none" sz="2700" dirty="0">
                <a:latin typeface="微软雅黑" panose="020B0503020204020204" pitchFamily="34" charset="-122"/>
                <a:ea typeface="微软雅黑" panose="020B0503020204020204" pitchFamily="34" charset="-122"/>
              </a:rPr>
              <a:t>总结</a:t>
            </a:r>
            <a:r>
              <a:rPr lang="zh-CN" altLang="en-US" sz="2700" dirty="0">
                <a:latin typeface="微软雅黑" panose="020B0503020204020204" pitchFamily="34" charset="-122"/>
                <a:ea typeface="微软雅黑" panose="020B0503020204020204" pitchFamily="34" charset="-122"/>
              </a:rPr>
              <a:t>：</a:t>
            </a:r>
            <a:r>
              <a:rPr lang="zh-CN" altLang="x-none" sz="2700" dirty="0">
                <a:latin typeface="微软雅黑" panose="020B0503020204020204" pitchFamily="34" charset="-122"/>
                <a:ea typeface="微软雅黑" panose="020B0503020204020204" pitchFamily="34" charset="-122"/>
              </a:rPr>
              <a:t>相对于短期，物品的需求往往在长期更富有弹性</a:t>
            </a:r>
            <a:endParaRPr lang="zh-CN" altLang="x-none" sz="2700" b="1" i="1" dirty="0">
              <a:solidFill>
                <a:srgbClr val="80008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charRg st="33" end="65"/>
                                            </p:txEl>
                                          </p:spTgt>
                                        </p:tgtEl>
                                        <p:attrNameLst>
                                          <p:attrName>style.visibility</p:attrName>
                                        </p:attrNameLst>
                                      </p:cBhvr>
                                      <p:to>
                                        <p:strVal val="visible"/>
                                      </p:to>
                                    </p:set>
                                    <p:animEffect transition="in" filter="wipe(left)">
                                      <p:cBhvr>
                                        <p:cTn id="7" dur="500"/>
                                        <p:tgtEl>
                                          <p:spTgt spid="3">
                                            <p:txEl>
                                              <p:charRg st="33"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charRg st="65" end="97"/>
                                            </p:txEl>
                                          </p:spTgt>
                                        </p:tgtEl>
                                        <p:attrNameLst>
                                          <p:attrName>style.visibility</p:attrName>
                                        </p:attrNameLst>
                                      </p:cBhvr>
                                      <p:to>
                                        <p:strVal val="visible"/>
                                      </p:to>
                                    </p:set>
                                    <p:animEffect transition="in" filter="wipe(left)">
                                      <p:cBhvr>
                                        <p:cTn id="12" dur="500"/>
                                        <p:tgtEl>
                                          <p:spTgt spid="3">
                                            <p:txEl>
                                              <p:charRg st="65" end="9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charRg st="97" end="122"/>
                                            </p:txEl>
                                          </p:spTgt>
                                        </p:tgtEl>
                                        <p:attrNameLst>
                                          <p:attrName>style.visibility</p:attrName>
                                        </p:attrNameLst>
                                      </p:cBhvr>
                                      <p:to>
                                        <p:strVal val="visible"/>
                                      </p:to>
                                    </p:set>
                                    <p:animEffect transition="in" filter="wipe(left)">
                                      <p:cBhvr>
                                        <p:cTn id="17" dur="500"/>
                                        <p:tgtEl>
                                          <p:spTgt spid="3">
                                            <p:txEl>
                                              <p:charRg st="97"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57200" y="533400"/>
            <a:ext cx="8280400" cy="8905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决定需求价格弹性的因素：一个总结</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1676400" y="1676400"/>
            <a:ext cx="5715000" cy="3581400"/>
          </a:xfrm>
          <a:prstGeom prst="rect">
            <a:avLst/>
          </a:prstGeom>
          <a:solidFill>
            <a:srgbClr val="CCFFCC"/>
          </a:solidFill>
          <a:ln>
            <a:solidFill>
              <a:srgbClr val="00B050"/>
            </a:solidFill>
          </a:ln>
          <a:effectLst>
            <a:outerShdw dist="89803" dir="2700000" algn="ctr" rotWithShape="0">
              <a:schemeClr val="bg2"/>
            </a:outerShdw>
          </a:effectLst>
        </p:spPr>
        <p:txBody>
          <a:bodyPr lIns="182880" tIns="137160" rIns="182880" bIns="137160">
            <a:normAutofit/>
          </a:bodyPr>
          <a:lstStyle/>
          <a:p>
            <a:pPr marR="0" defTabSz="914400" fontAlgn="auto">
              <a:lnSpc>
                <a:spcPct val="150000"/>
              </a:lnSpc>
              <a:spcBef>
                <a:spcPts val="600"/>
              </a:spcBef>
              <a:spcAft>
                <a:spcPts val="0"/>
              </a:spcAft>
              <a:buClr>
                <a:schemeClr val="accent1"/>
              </a:buClr>
              <a:buSzPct val="68000"/>
              <a:buFont typeface="Wingdings" panose="05000000000000000000" pitchFamily="2" charset="2"/>
              <a:defRPr/>
            </a:pPr>
            <a:r>
              <a:rPr kumimoji="0" lang="zh-CN" sz="2400" kern="1200" cap="none" spc="0" normalizeH="0" baseline="0" noProof="0" dirty="0">
                <a:latin typeface="微软雅黑" panose="020B0503020204020204" pitchFamily="34" charset="-122"/>
                <a:ea typeface="微软雅黑" panose="020B0503020204020204" pitchFamily="34" charset="-122"/>
                <a:cs typeface="+mn-cs"/>
              </a:rPr>
              <a:t>需求价格弹性取决于：</a:t>
            </a:r>
            <a:endParaRPr kumimoji="0" lang="zh-CN" sz="2400" kern="1200" cap="none" spc="0" normalizeH="0" baseline="0" noProof="0" dirty="0">
              <a:latin typeface="微软雅黑" panose="020B0503020204020204" pitchFamily="34" charset="-122"/>
              <a:ea typeface="微软雅黑" panose="020B0503020204020204" pitchFamily="34" charset="-122"/>
              <a:cs typeface="+mn-cs"/>
            </a:endParaRPr>
          </a:p>
          <a:p>
            <a:pPr marL="463550" marR="0" lvl="1" indent="-342900" algn="l" defTabSz="914400" rtl="0" eaLnBrk="1" fontAlgn="auto" latinLnBrk="0" hangingPunct="1">
              <a:lnSpc>
                <a:spcPct val="150000"/>
              </a:lnSpc>
              <a:spcBef>
                <a:spcPts val="600"/>
              </a:spcBef>
              <a:spcAft>
                <a:spcPts val="0"/>
              </a:spcAft>
              <a:buClr>
                <a:srgbClr val="008080"/>
              </a:buClr>
              <a:buSzTx/>
              <a:buFont typeface="Verdana" panose="020B0604030504040204"/>
              <a:buChar char="◦"/>
              <a:defRPr/>
            </a:pPr>
            <a:r>
              <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相近替代品的可获得性</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63550" marR="0" lvl="1" indent="-342900" algn="l" defTabSz="914400" rtl="0" eaLnBrk="1" fontAlgn="auto" latinLnBrk="0" hangingPunct="1">
              <a:lnSpc>
                <a:spcPct val="150000"/>
              </a:lnSpc>
              <a:spcBef>
                <a:spcPts val="600"/>
              </a:spcBef>
              <a:spcAft>
                <a:spcPts val="0"/>
              </a:spcAft>
              <a:buClr>
                <a:srgbClr val="008080"/>
              </a:buClr>
              <a:buSzTx/>
              <a:buFont typeface="Verdana" panose="020B0604030504040204"/>
              <a:buChar char="◦"/>
              <a:defRPr/>
            </a:pPr>
            <a:r>
              <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物品是必需品还是奢侈品</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63550" marR="0" lvl="1" indent="-342900" algn="l" defTabSz="914400" rtl="0" eaLnBrk="1" fontAlgn="auto" latinLnBrk="0" hangingPunct="1">
              <a:lnSpc>
                <a:spcPct val="150000"/>
              </a:lnSpc>
              <a:spcBef>
                <a:spcPts val="600"/>
              </a:spcBef>
              <a:spcAft>
                <a:spcPts val="0"/>
              </a:spcAft>
              <a:buClr>
                <a:srgbClr val="008080"/>
              </a:buClr>
              <a:buSzTx/>
              <a:buFont typeface="Verdana" panose="020B0604030504040204"/>
              <a:buChar char="◦"/>
              <a:defRPr/>
            </a:pPr>
            <a:r>
              <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物品的定义是宽泛还是狭义</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63550" marR="0" lvl="1" indent="-342900" algn="l" defTabSz="914400" rtl="0" eaLnBrk="1" fontAlgn="auto" latinLnBrk="0" hangingPunct="1">
              <a:lnSpc>
                <a:spcPct val="150000"/>
              </a:lnSpc>
              <a:spcBef>
                <a:spcPts val="600"/>
              </a:spcBef>
              <a:spcAft>
                <a:spcPts val="0"/>
              </a:spcAft>
              <a:buClr>
                <a:srgbClr val="008080"/>
              </a:buClr>
              <a:buSzTx/>
              <a:buFont typeface="Verdana" panose="020B0604030504040204"/>
              <a:buChar char="◦"/>
              <a:defRPr/>
            </a:pPr>
            <a:r>
              <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时间框架—长期比短期更富有弹性</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charRg st="0" end="11"/>
                                            </p:txEl>
                                          </p:spTgt>
                                        </p:tgtEl>
                                        <p:attrNameLst>
                                          <p:attrName>style.visibility</p:attrName>
                                        </p:attrNameLst>
                                      </p:cBhvr>
                                      <p:to>
                                        <p:strVal val="visible"/>
                                      </p:to>
                                    </p:set>
                                    <p:animEffect transition="in" filter="dissolve">
                                      <p:cBhvr>
                                        <p:cTn id="10" dur="500"/>
                                        <p:tgtEl>
                                          <p:spTgt spid="3">
                                            <p:txEl>
                                              <p:charRg st="0" end="1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charRg st="11" end="22"/>
                                            </p:txEl>
                                          </p:spTgt>
                                        </p:tgtEl>
                                        <p:attrNameLst>
                                          <p:attrName>style.visibility</p:attrName>
                                        </p:attrNameLst>
                                      </p:cBhvr>
                                      <p:to>
                                        <p:strVal val="visible"/>
                                      </p:to>
                                    </p:set>
                                    <p:animEffect transition="in" filter="dissolve">
                                      <p:cBhvr>
                                        <p:cTn id="15" dur="500"/>
                                        <p:tgtEl>
                                          <p:spTgt spid="3">
                                            <p:txEl>
                                              <p:charRg st="11" end="2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charRg st="22" end="34"/>
                                            </p:txEl>
                                          </p:spTgt>
                                        </p:tgtEl>
                                        <p:attrNameLst>
                                          <p:attrName>style.visibility</p:attrName>
                                        </p:attrNameLst>
                                      </p:cBhvr>
                                      <p:to>
                                        <p:strVal val="visible"/>
                                      </p:to>
                                    </p:set>
                                    <p:animEffect transition="in" filter="dissolve">
                                      <p:cBhvr>
                                        <p:cTn id="20" dur="500"/>
                                        <p:tgtEl>
                                          <p:spTgt spid="3">
                                            <p:txEl>
                                              <p:charRg st="22" end="3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charRg st="34" end="47"/>
                                            </p:txEl>
                                          </p:spTgt>
                                        </p:tgtEl>
                                        <p:attrNameLst>
                                          <p:attrName>style.visibility</p:attrName>
                                        </p:attrNameLst>
                                      </p:cBhvr>
                                      <p:to>
                                        <p:strVal val="visible"/>
                                      </p:to>
                                    </p:set>
                                    <p:animEffect transition="in" filter="dissolve">
                                      <p:cBhvr>
                                        <p:cTn id="25" dur="500"/>
                                        <p:tgtEl>
                                          <p:spTgt spid="3">
                                            <p:txEl>
                                              <p:charRg st="34" end="4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charRg st="47" end="63"/>
                                            </p:txEl>
                                          </p:spTgt>
                                        </p:tgtEl>
                                        <p:attrNameLst>
                                          <p:attrName>style.visibility</p:attrName>
                                        </p:attrNameLst>
                                      </p:cBhvr>
                                      <p:to>
                                        <p:strVal val="visible"/>
                                      </p:to>
                                    </p:set>
                                    <p:animEffect transition="in" filter="dissolve">
                                      <p:cBhvr>
                                        <p:cTn id="30" dur="500"/>
                                        <p:tgtEl>
                                          <p:spTgt spid="3">
                                            <p:txEl>
                                              <p:charRg st="47"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04800" y="609600"/>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各种需求曲线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81000" y="1676400"/>
            <a:ext cx="8313738" cy="3733800"/>
          </a:xfrm>
          <a:prstGeom prst="rect">
            <a:avLst/>
          </a:prstGeom>
        </p:spPr>
        <p:txBody>
          <a:bodyPr>
            <a:normAutofit/>
          </a:bodyPr>
          <a:lstStyle/>
          <a:p>
            <a:pPr marL="365760" marR="0" indent="-255905" defTabSz="914400" fontAlgn="auto">
              <a:spcBef>
                <a:spcPct val="55000"/>
              </a:spcBef>
              <a:spcAft>
                <a:spcPts val="0"/>
              </a:spcAft>
              <a:buClr>
                <a:schemeClr val="accent1"/>
              </a:buClr>
              <a:buSzPct val="68000"/>
              <a:buFont typeface="Wingdings" panose="05000000000000000000" pitchFamily="2" charset="2"/>
              <a:buChar char="u"/>
              <a:defRPr/>
            </a:pPr>
            <a:r>
              <a:rPr kumimoji="0" lang="zh-CN" sz="2400" kern="1200" cap="none" spc="0" normalizeH="0" baseline="0" noProof="0" dirty="0">
                <a:latin typeface="+mn-lt"/>
                <a:ea typeface="宋体" panose="02010600030101010101" pitchFamily="2" charset="-122"/>
                <a:cs typeface="+mn-cs"/>
              </a:rPr>
              <a:t>需求价格弹性</a:t>
            </a:r>
            <a:r>
              <a:rPr kumimoji="0" lang="en-US" altLang="zh-CN" sz="2400" kern="1200" cap="none" spc="0" normalizeH="0" baseline="0" noProof="0" dirty="0">
                <a:latin typeface="+mn-lt"/>
                <a:ea typeface="宋体" panose="02010600030101010101" pitchFamily="2" charset="-122"/>
                <a:cs typeface="+mn-cs"/>
              </a:rPr>
              <a:t> VS. </a:t>
            </a:r>
            <a:r>
              <a:rPr kumimoji="0" lang="zh-CN" sz="2400" kern="1200" cap="none" spc="0" normalizeH="0" baseline="0" noProof="0" dirty="0">
                <a:latin typeface="+mn-lt"/>
                <a:ea typeface="宋体" panose="02010600030101010101" pitchFamily="2" charset="-122"/>
                <a:cs typeface="+mn-cs"/>
              </a:rPr>
              <a:t>需求曲线的斜率</a:t>
            </a:r>
            <a:br>
              <a:rPr kumimoji="0" lang="zh-CN" sz="2400" kern="1200" cap="none" spc="0" normalizeH="0" baseline="0" noProof="0" dirty="0">
                <a:latin typeface="+mn-lt"/>
                <a:ea typeface="宋体" panose="02010600030101010101" pitchFamily="2" charset="-122"/>
                <a:cs typeface="+mn-cs"/>
              </a:rPr>
            </a:br>
            <a:endParaRPr kumimoji="0" lang="en-US" altLang="zh-CN" sz="24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ct val="55000"/>
              </a:spcBef>
              <a:spcAft>
                <a:spcPts val="0"/>
              </a:spcAft>
              <a:buClr>
                <a:schemeClr val="accent1"/>
              </a:buClr>
              <a:buSzPct val="68000"/>
              <a:buFont typeface="Wingdings" panose="05000000000000000000" pitchFamily="2" charset="2"/>
              <a:buChar char="u"/>
              <a:defRPr/>
            </a:pPr>
            <a:r>
              <a:rPr kumimoji="0" lang="zh-CN" sz="2400" kern="1200" cap="none" spc="0" normalizeH="0" baseline="0" noProof="0" dirty="0">
                <a:latin typeface="+mn-lt"/>
                <a:ea typeface="宋体" panose="02010600030101010101" pitchFamily="2" charset="-122"/>
                <a:cs typeface="+mn-cs"/>
              </a:rPr>
              <a:t>通过某一点的需求曲线越平坦，需求的价格弹性</a:t>
            </a:r>
            <a:r>
              <a:rPr kumimoji="0" lang="zh-CN" altLang="en-US" sz="2400" kern="1200" cap="none" spc="0" normalizeH="0" baseline="0" noProof="0" dirty="0">
                <a:latin typeface="+mn-lt"/>
                <a:ea typeface="宋体" panose="02010600030101010101" pitchFamily="2" charset="-122"/>
                <a:cs typeface="+mn-cs"/>
              </a:rPr>
              <a:t>通常</a:t>
            </a:r>
            <a:r>
              <a:rPr kumimoji="0" lang="zh-CN" sz="2400" kern="1200" cap="none" spc="0" normalizeH="0" baseline="0" noProof="0" dirty="0">
                <a:latin typeface="+mn-lt"/>
                <a:ea typeface="宋体" panose="02010600030101010101" pitchFamily="2" charset="-122"/>
                <a:cs typeface="+mn-cs"/>
              </a:rPr>
              <a:t>越大  </a:t>
            </a:r>
            <a:br>
              <a:rPr kumimoji="0" lang="zh-CN" sz="2400" kern="1200" cap="none" spc="0" normalizeH="0" baseline="0" noProof="0" dirty="0">
                <a:latin typeface="+mn-lt"/>
                <a:ea typeface="宋体" panose="02010600030101010101" pitchFamily="2" charset="-122"/>
                <a:cs typeface="+mn-cs"/>
              </a:rPr>
            </a:br>
            <a:r>
              <a:rPr kumimoji="0" lang="zh-CN" sz="2400" kern="1200" cap="none" spc="0" normalizeH="0" baseline="0" noProof="0" dirty="0">
                <a:latin typeface="+mn-lt"/>
                <a:ea typeface="宋体" panose="02010600030101010101" pitchFamily="2" charset="-122"/>
                <a:cs typeface="+mn-cs"/>
              </a:rPr>
              <a:t>通过某一点的需求曲线越陡峭，需求的价格弹性</a:t>
            </a:r>
            <a:r>
              <a:rPr kumimoji="0" lang="zh-CN" altLang="en-US" sz="2400" kern="1200" cap="none" spc="0" normalizeH="0" baseline="0" noProof="0" dirty="0">
                <a:latin typeface="+mn-lt"/>
                <a:ea typeface="宋体" panose="02010600030101010101" pitchFamily="2" charset="-122"/>
                <a:cs typeface="+mn-cs"/>
              </a:rPr>
              <a:t>通常</a:t>
            </a:r>
            <a:r>
              <a:rPr kumimoji="0" lang="zh-CN" sz="2400" kern="1200" cap="none" spc="0" normalizeH="0" baseline="0" noProof="0" dirty="0">
                <a:latin typeface="+mn-lt"/>
                <a:ea typeface="宋体" panose="02010600030101010101" pitchFamily="2" charset="-122"/>
                <a:cs typeface="+mn-cs"/>
              </a:rPr>
              <a:t>越小</a:t>
            </a:r>
            <a:endParaRPr kumimoji="0" lang="zh-CN" sz="2400" kern="1200" cap="none" spc="0" normalizeH="0" baseline="0" noProof="0" dirty="0">
              <a:latin typeface="+mn-lt"/>
              <a:ea typeface="宋体" panose="02010600030101010101" pitchFamily="2" charset="-122"/>
              <a:cs typeface="+mn-cs"/>
            </a:endParaRPr>
          </a:p>
          <a:p>
            <a:pPr marL="365760" marR="0" indent="-255905" defTabSz="914400" fontAlgn="auto">
              <a:spcBef>
                <a:spcPct val="55000"/>
              </a:spcBef>
              <a:spcAft>
                <a:spcPts val="0"/>
              </a:spcAft>
              <a:buClr>
                <a:schemeClr val="accent1"/>
              </a:buClr>
              <a:buSzPct val="68000"/>
              <a:buFont typeface="Wingdings" panose="05000000000000000000" pitchFamily="2" charset="2"/>
              <a:buChar char="u"/>
              <a:defRPr/>
            </a:pPr>
            <a:endParaRPr kumimoji="0" lang="en-US" altLang="zh-CN" sz="2400" kern="1200" cap="none" spc="0" normalizeH="0" baseline="0" noProof="0" dirty="0">
              <a:latin typeface="+mn-lt"/>
              <a:ea typeface="宋体" panose="02010600030101010101" pitchFamily="2" charset="-122"/>
              <a:cs typeface="+mn-cs"/>
            </a:endParaRPr>
          </a:p>
          <a:p>
            <a:pPr marL="365760" marR="0" indent="-255905" defTabSz="914400" fontAlgn="auto">
              <a:spcBef>
                <a:spcPct val="55000"/>
              </a:spcBef>
              <a:spcAft>
                <a:spcPts val="0"/>
              </a:spcAft>
              <a:buClr>
                <a:schemeClr val="accent1"/>
              </a:buClr>
              <a:buSzPct val="68000"/>
              <a:buFont typeface="Wingdings" panose="05000000000000000000" pitchFamily="2" charset="2"/>
              <a:buChar char="u"/>
              <a:defRPr/>
            </a:pPr>
            <a:r>
              <a:rPr kumimoji="0" lang="zh-CN" sz="2400" kern="1200" cap="none" spc="0" normalizeH="0" baseline="0" noProof="0" dirty="0">
                <a:latin typeface="+mn-lt"/>
                <a:ea typeface="宋体" panose="02010600030101010101" pitchFamily="2" charset="-122"/>
                <a:cs typeface="+mn-cs"/>
              </a:rPr>
              <a:t>需求曲线的五种不同分类</a:t>
            </a:r>
            <a:r>
              <a:rPr kumimoji="0" lang="en-US" altLang="zh-CN" sz="2400" kern="1200" cap="none" spc="0" normalizeH="0" baseline="0" noProof="0" dirty="0">
                <a:latin typeface="+mn-lt"/>
                <a:ea typeface="宋体" panose="02010600030101010101" pitchFamily="2" charset="-122"/>
                <a:cs typeface="+mn-cs"/>
              </a:rPr>
              <a:t>…</a:t>
            </a:r>
            <a:endParaRPr kumimoji="0" lang="zh-CN" sz="24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2" name="Group 2"/>
          <p:cNvGrpSpPr/>
          <p:nvPr/>
        </p:nvGrpSpPr>
        <p:grpSpPr>
          <a:xfrm>
            <a:off x="4567238" y="3019425"/>
            <a:ext cx="1943100" cy="2386013"/>
            <a:chOff x="0" y="0"/>
            <a:chExt cx="1224" cy="1503"/>
          </a:xfrm>
        </p:grpSpPr>
        <p:sp>
          <p:nvSpPr>
            <p:cNvPr id="25635" name="Text Box 3"/>
            <p:cNvSpPr txBox="1"/>
            <p:nvPr/>
          </p:nvSpPr>
          <p:spPr>
            <a:xfrm>
              <a:off x="854" y="1215"/>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25636" name="Text Box 4"/>
            <p:cNvSpPr txBox="1"/>
            <p:nvPr/>
          </p:nvSpPr>
          <p:spPr>
            <a:xfrm>
              <a:off x="0" y="0"/>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25637" name="Group 5"/>
            <p:cNvGrpSpPr/>
            <p:nvPr/>
          </p:nvGrpSpPr>
          <p:grpSpPr>
            <a:xfrm>
              <a:off x="388" y="145"/>
              <a:ext cx="662" cy="1079"/>
              <a:chOff x="0" y="0"/>
              <a:chExt cx="662" cy="1178"/>
            </a:xfrm>
          </p:grpSpPr>
          <p:sp>
            <p:nvSpPr>
              <p:cNvPr id="25638" name="Line 6"/>
              <p:cNvSpPr/>
              <p:nvPr/>
            </p:nvSpPr>
            <p:spPr>
              <a:xfrm>
                <a:off x="655" y="2"/>
                <a:ext cx="0" cy="1176"/>
              </a:xfrm>
              <a:prstGeom prst="line">
                <a:avLst/>
              </a:prstGeom>
              <a:ln w="9525" cap="flat" cmpd="sng">
                <a:solidFill>
                  <a:srgbClr val="777777"/>
                </a:solidFill>
                <a:prstDash val="lgDash"/>
                <a:headEnd type="none" w="med" len="med"/>
                <a:tailEnd type="none" w="med" len="med"/>
              </a:ln>
            </p:spPr>
          </p:sp>
          <p:sp>
            <p:nvSpPr>
              <p:cNvPr id="25639" name="Line 7"/>
              <p:cNvSpPr/>
              <p:nvPr/>
            </p:nvSpPr>
            <p:spPr>
              <a:xfrm>
                <a:off x="0" y="0"/>
                <a:ext cx="662" cy="0"/>
              </a:xfrm>
              <a:prstGeom prst="line">
                <a:avLst/>
              </a:prstGeom>
              <a:ln w="9525" cap="flat" cmpd="sng">
                <a:solidFill>
                  <a:srgbClr val="777777"/>
                </a:solidFill>
                <a:prstDash val="lgDash"/>
                <a:headEnd type="none" w="med" len="med"/>
                <a:tailEnd type="none" w="med" len="med"/>
              </a:ln>
            </p:spPr>
          </p:sp>
        </p:grpSp>
      </p:grpSp>
      <p:grpSp>
        <p:nvGrpSpPr>
          <p:cNvPr id="25603" name="Group 8"/>
          <p:cNvGrpSpPr/>
          <p:nvPr/>
        </p:nvGrpSpPr>
        <p:grpSpPr>
          <a:xfrm>
            <a:off x="5935663" y="2287588"/>
            <a:ext cx="614362" cy="2676525"/>
            <a:chOff x="0" y="0"/>
            <a:chExt cx="387" cy="1686"/>
          </a:xfrm>
        </p:grpSpPr>
        <p:sp>
          <p:nvSpPr>
            <p:cNvPr id="25633" name="Text Box 9"/>
            <p:cNvSpPr txBox="1"/>
            <p:nvPr/>
          </p:nvSpPr>
          <p:spPr>
            <a:xfrm>
              <a:off x="0" y="0"/>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sp>
          <p:nvSpPr>
            <p:cNvPr id="25634" name="Line 10"/>
            <p:cNvSpPr/>
            <p:nvPr/>
          </p:nvSpPr>
          <p:spPr>
            <a:xfrm flipH="1">
              <a:off x="178" y="251"/>
              <a:ext cx="0" cy="1435"/>
            </a:xfrm>
            <a:prstGeom prst="line">
              <a:avLst/>
            </a:prstGeom>
            <a:ln w="38100" cap="flat" cmpd="sng">
              <a:solidFill>
                <a:srgbClr val="003399"/>
              </a:solidFill>
              <a:prstDash val="solid"/>
              <a:headEnd type="none" w="med" len="med"/>
              <a:tailEnd type="none" w="med" len="med"/>
            </a:ln>
          </p:spPr>
        </p:sp>
      </p:grpSp>
      <p:sp>
        <p:nvSpPr>
          <p:cNvPr id="11" name="Rectangle 11"/>
          <p:cNvSpPr txBox="1">
            <a:spLocks noChangeArrowheads="1"/>
          </p:cNvSpPr>
          <p:nvPr/>
        </p:nvSpPr>
        <p:spPr>
          <a:xfrm>
            <a:off x="407988" y="249238"/>
            <a:ext cx="8494712" cy="619125"/>
          </a:xfrm>
          <a:prstGeom prst="rect">
            <a:avLst/>
          </a:prstGeom>
        </p:spPr>
        <p:txBody>
          <a:bodyPr anchor="ctr">
            <a:normAutofit lnSpcReduction="10000"/>
            <a:scene3d>
              <a:camera prst="orthographicFront"/>
              <a:lightRig rig="soft" dir="t"/>
            </a:scene3d>
            <a:sp3d prstMaterial="softEdge">
              <a:bevelT w="25400" h="25400"/>
            </a:sp3d>
          </a:bodyPr>
          <a:lstStyle/>
          <a:p>
            <a:pPr marR="0" defTabSz="914400" fontAlgn="auto">
              <a:spcAft>
                <a:spcPts val="0"/>
              </a:spcAft>
              <a:buClrTx/>
              <a:buSzTx/>
              <a:buFontTx/>
              <a:defRPr/>
            </a:pPr>
            <a:r>
              <a:rPr kumimoji="0" lang="zh-CN" altLang="en-US" sz="32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完全无弹性的需求” （</a:t>
            </a:r>
            <a:r>
              <a:rPr kumimoji="0" lang="zh-CN" altLang="en-US" sz="3600"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一个极端例子）</a:t>
            </a:r>
            <a:endParaRPr kumimoji="0" lang="en-US" altLang="zh-CN" sz="3600"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5605" name="Group 12"/>
          <p:cNvGrpSpPr/>
          <p:nvPr/>
        </p:nvGrpSpPr>
        <p:grpSpPr>
          <a:xfrm>
            <a:off x="4572000" y="2209800"/>
            <a:ext cx="4421188" cy="3200400"/>
            <a:chOff x="-141" y="56"/>
            <a:chExt cx="2452" cy="1874"/>
          </a:xfrm>
        </p:grpSpPr>
        <p:grpSp>
          <p:nvGrpSpPr>
            <p:cNvPr id="25628" name="Group 13"/>
            <p:cNvGrpSpPr/>
            <p:nvPr/>
          </p:nvGrpSpPr>
          <p:grpSpPr>
            <a:xfrm>
              <a:off x="195" y="261"/>
              <a:ext cx="2116" cy="1413"/>
              <a:chOff x="0" y="0"/>
              <a:chExt cx="2116" cy="2027"/>
            </a:xfrm>
          </p:grpSpPr>
          <p:sp>
            <p:nvSpPr>
              <p:cNvPr id="25631" name="Line 14"/>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5632" name="Line 15"/>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5629" name="Text Box 16"/>
            <p:cNvSpPr txBox="1"/>
            <p:nvPr/>
          </p:nvSpPr>
          <p:spPr>
            <a:xfrm>
              <a:off x="-141" y="56"/>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25630" name="Text Box 17"/>
            <p:cNvSpPr txBox="1"/>
            <p:nvPr/>
          </p:nvSpPr>
          <p:spPr>
            <a:xfrm>
              <a:off x="1887" y="1662"/>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7" name="Group 18"/>
          <p:cNvGrpSpPr/>
          <p:nvPr/>
        </p:nvGrpSpPr>
        <p:grpSpPr>
          <a:xfrm>
            <a:off x="4560888" y="3706813"/>
            <a:ext cx="1727200" cy="457200"/>
            <a:chOff x="0" y="0"/>
            <a:chExt cx="1088" cy="288"/>
          </a:xfrm>
        </p:grpSpPr>
        <p:sp>
          <p:nvSpPr>
            <p:cNvPr id="25625" name="Text Box 19"/>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25626" name="Line 20"/>
            <p:cNvSpPr/>
            <p:nvPr/>
          </p:nvSpPr>
          <p:spPr>
            <a:xfrm>
              <a:off x="391" y="128"/>
              <a:ext cx="647" cy="0"/>
            </a:xfrm>
            <a:prstGeom prst="line">
              <a:avLst/>
            </a:prstGeom>
            <a:ln w="9525" cap="flat" cmpd="sng">
              <a:solidFill>
                <a:srgbClr val="777777"/>
              </a:solidFill>
              <a:prstDash val="lgDash"/>
              <a:headEnd type="none" w="med" len="med"/>
              <a:tailEnd type="none" w="med" len="med"/>
            </a:ln>
          </p:spPr>
        </p:sp>
        <p:sp>
          <p:nvSpPr>
            <p:cNvPr id="25627" name="Oval 21"/>
            <p:cNvSpPr/>
            <p:nvPr/>
          </p:nvSpPr>
          <p:spPr>
            <a:xfrm>
              <a:off x="1000" y="84"/>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2" name="Line 22"/>
          <p:cNvSpPr/>
          <p:nvPr/>
        </p:nvSpPr>
        <p:spPr>
          <a:xfrm rot="10800000"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23" name="Text Box 23"/>
          <p:cNvSpPr txBox="1"/>
          <p:nvPr/>
        </p:nvSpPr>
        <p:spPr>
          <a:xfrm>
            <a:off x="3505200" y="3200400"/>
            <a:ext cx="1203325" cy="823913"/>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价格下降</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4" name="Text Box 24"/>
          <p:cNvSpPr txBox="1"/>
          <p:nvPr/>
        </p:nvSpPr>
        <p:spPr>
          <a:xfrm>
            <a:off x="5257800" y="5562600"/>
            <a:ext cx="2424113" cy="461963"/>
          </a:xfrm>
          <a:prstGeom prst="rect">
            <a:avLst/>
          </a:prstGeom>
          <a:solidFill>
            <a:srgbClr val="CCFFCC"/>
          </a:solidFill>
          <a:ln w="9525">
            <a:noFill/>
          </a:ln>
        </p:spPr>
        <p:txBody>
          <a:bodyPr>
            <a:spAutoFit/>
          </a:bodyPr>
          <a:p>
            <a:pPr algn="ctr" eaLnBrk="0" hangingPunct="0">
              <a:spcBef>
                <a:spcPct val="50000"/>
              </a:spcBef>
            </a:pPr>
            <a:r>
              <a:rPr lang="zh-CN" altLang="x-none" sz="2400" dirty="0">
                <a:latin typeface="Arial" panose="020B0604020202020204" pitchFamily="34" charset="0"/>
              </a:rPr>
              <a:t>需求量变动</a:t>
            </a:r>
            <a:r>
              <a:rPr lang="zh-CN" altLang="zh-CN" sz="2400" dirty="0">
                <a:latin typeface="Arial" panose="020B0604020202020204" pitchFamily="34" charset="0"/>
              </a:rPr>
              <a:t>0%</a:t>
            </a:r>
            <a:endParaRPr lang="zh-CN" altLang="zh-CN" sz="2400" dirty="0">
              <a:latin typeface="Arial" panose="020B0604020202020204" pitchFamily="34" charset="0"/>
            </a:endParaRPr>
          </a:p>
        </p:txBody>
      </p:sp>
      <p:sp>
        <p:nvSpPr>
          <p:cNvPr id="25" name="Text Box 26"/>
          <p:cNvSpPr txBox="1"/>
          <p:nvPr/>
        </p:nvSpPr>
        <p:spPr>
          <a:xfrm>
            <a:off x="6477000" y="9144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0%</a:t>
            </a:r>
            <a:endParaRPr lang="en-US" altLang="zh-CN" sz="2500" b="1" i="1" baseline="30000" dirty="0">
              <a:solidFill>
                <a:srgbClr val="009900"/>
              </a:solidFill>
              <a:latin typeface="Arial" panose="020B0604020202020204" pitchFamily="34" charset="0"/>
            </a:endParaRPr>
          </a:p>
        </p:txBody>
      </p:sp>
      <p:sp>
        <p:nvSpPr>
          <p:cNvPr id="26" name="Text Box 27"/>
          <p:cNvSpPr txBox="1"/>
          <p:nvPr/>
        </p:nvSpPr>
        <p:spPr>
          <a:xfrm>
            <a:off x="6477000" y="1447800"/>
            <a:ext cx="1173163"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10%</a:t>
            </a:r>
            <a:endParaRPr lang="en-US" altLang="zh-CN" sz="2500" b="1" i="1" baseline="30000" dirty="0">
              <a:solidFill>
                <a:srgbClr val="FF6600"/>
              </a:solidFill>
              <a:latin typeface="Arial" panose="020B0604020202020204" pitchFamily="34" charset="0"/>
            </a:endParaRPr>
          </a:p>
        </p:txBody>
      </p:sp>
      <p:sp>
        <p:nvSpPr>
          <p:cNvPr id="27" name="Text Box 28"/>
          <p:cNvSpPr txBox="1"/>
          <p:nvPr/>
        </p:nvSpPr>
        <p:spPr>
          <a:xfrm>
            <a:off x="7620000" y="1143000"/>
            <a:ext cx="682625" cy="488950"/>
          </a:xfrm>
          <a:prstGeom prst="rect">
            <a:avLst/>
          </a:prstGeom>
          <a:noFill/>
          <a:ln w="9525">
            <a:noFill/>
          </a:ln>
        </p:spPr>
        <p:txBody>
          <a:bodyPr>
            <a:spAutoFit/>
          </a:bodyPr>
          <a:p>
            <a:pPr algn="ctr" eaLnBrk="0" hangingPunct="0">
              <a:spcBef>
                <a:spcPct val="50000"/>
              </a:spcBef>
            </a:pPr>
            <a:r>
              <a:rPr lang="en-US" altLang="zh-CN" sz="2600" dirty="0">
                <a:solidFill>
                  <a:srgbClr val="0000FF"/>
                </a:solidFill>
                <a:latin typeface="Arial" panose="020B0604020202020204" pitchFamily="34" charset="0"/>
              </a:rPr>
              <a:t>= 0</a:t>
            </a:r>
            <a:endParaRPr lang="en-US" altLang="zh-CN" sz="2600" dirty="0">
              <a:solidFill>
                <a:srgbClr val="0000FF"/>
              </a:solidFill>
              <a:latin typeface="Arial" panose="020B0604020202020204" pitchFamily="34" charset="0"/>
            </a:endParaRPr>
          </a:p>
        </p:txBody>
      </p:sp>
      <p:grpSp>
        <p:nvGrpSpPr>
          <p:cNvPr id="25613" name="Group 29"/>
          <p:cNvGrpSpPr/>
          <p:nvPr/>
        </p:nvGrpSpPr>
        <p:grpSpPr>
          <a:xfrm>
            <a:off x="1143000" y="990600"/>
            <a:ext cx="6388100" cy="1022350"/>
            <a:chOff x="3" y="48"/>
            <a:chExt cx="4024" cy="482"/>
          </a:xfrm>
        </p:grpSpPr>
        <p:sp>
          <p:nvSpPr>
            <p:cNvPr id="25618" name="Text Box 30"/>
            <p:cNvSpPr txBox="1"/>
            <p:nvPr/>
          </p:nvSpPr>
          <p:spPr>
            <a:xfrm>
              <a:off x="3" y="156"/>
              <a:ext cx="1436" cy="286"/>
            </a:xfrm>
            <a:prstGeom prst="rect">
              <a:avLst/>
            </a:prstGeom>
            <a:noFill/>
            <a:ln w="9525">
              <a:noFill/>
            </a:ln>
          </p:spPr>
          <p:txBody>
            <a:bodyPr>
              <a:spAutoFit/>
            </a:bodyPr>
            <a:p>
              <a:pPr algn="ctr" eaLnBrk="0" hangingPunct="0">
                <a:lnSpc>
                  <a:spcPct val="95000"/>
                </a:lnSpc>
                <a:spcBef>
                  <a:spcPct val="50000"/>
                </a:spcBef>
              </a:pPr>
              <a:r>
                <a:rPr lang="zh-CN" altLang="x-none" sz="2500" dirty="0">
                  <a:latin typeface="Arial" panose="020B0604020202020204" pitchFamily="34" charset="0"/>
                </a:rPr>
                <a:t>需求价格弹性</a:t>
              </a:r>
              <a:endParaRPr lang="zh-CN" altLang="x-none" sz="2500" dirty="0">
                <a:latin typeface="Arial" panose="020B0604020202020204" pitchFamily="34" charset="0"/>
              </a:endParaRPr>
            </a:p>
          </p:txBody>
        </p:sp>
        <p:sp>
          <p:nvSpPr>
            <p:cNvPr id="25619" name="Text Box 31"/>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5620" name="Text Box 32"/>
            <p:cNvSpPr txBox="1"/>
            <p:nvPr/>
          </p:nvSpPr>
          <p:spPr>
            <a:xfrm>
              <a:off x="1683" y="48"/>
              <a:ext cx="1502" cy="231"/>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需求量变动百分比</a:t>
              </a:r>
              <a:endParaRPr lang="zh-CN" altLang="x-none" sz="2000" b="1" i="1" baseline="30000" dirty="0">
                <a:latin typeface="Arial" panose="020B0604020202020204" pitchFamily="34" charset="0"/>
              </a:endParaRPr>
            </a:p>
          </p:txBody>
        </p:sp>
        <p:sp>
          <p:nvSpPr>
            <p:cNvPr id="25621" name="Text Box 33"/>
            <p:cNvSpPr txBox="1"/>
            <p:nvPr/>
          </p:nvSpPr>
          <p:spPr>
            <a:xfrm>
              <a:off x="1635" y="299"/>
              <a:ext cx="1502" cy="231"/>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价格变动的百分比</a:t>
              </a:r>
              <a:endParaRPr lang="zh-CN" altLang="x-none" sz="2000" b="1" i="1" baseline="30000" dirty="0">
                <a:latin typeface="Arial" panose="020B0604020202020204" pitchFamily="34" charset="0"/>
              </a:endParaRPr>
            </a:p>
          </p:txBody>
        </p:sp>
        <p:sp>
          <p:nvSpPr>
            <p:cNvPr id="25622" name="Line 34"/>
            <p:cNvSpPr/>
            <p:nvPr/>
          </p:nvSpPr>
          <p:spPr>
            <a:xfrm>
              <a:off x="1683" y="264"/>
              <a:ext cx="1404" cy="0"/>
            </a:xfrm>
            <a:prstGeom prst="line">
              <a:avLst/>
            </a:prstGeom>
            <a:ln w="12700" cap="flat" cmpd="sng">
              <a:solidFill>
                <a:schemeClr val="tx1"/>
              </a:solidFill>
              <a:prstDash val="solid"/>
              <a:headEnd type="none" w="med" len="med"/>
              <a:tailEnd type="none" w="med" len="med"/>
            </a:ln>
          </p:spPr>
        </p:sp>
        <p:sp>
          <p:nvSpPr>
            <p:cNvPr id="25623" name="Text Box 35"/>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5624" name="Line 36"/>
            <p:cNvSpPr/>
            <p:nvPr/>
          </p:nvSpPr>
          <p:spPr>
            <a:xfrm>
              <a:off x="3411" y="264"/>
              <a:ext cx="616" cy="0"/>
            </a:xfrm>
            <a:prstGeom prst="line">
              <a:avLst/>
            </a:prstGeom>
            <a:ln w="12700" cap="flat" cmpd="sng">
              <a:solidFill>
                <a:schemeClr val="tx1"/>
              </a:solidFill>
              <a:prstDash val="solid"/>
              <a:headEnd type="none" w="med" len="med"/>
              <a:tailEnd type="none" w="med" len="med"/>
            </a:ln>
          </p:spPr>
        </p:sp>
      </p:grpSp>
      <p:sp>
        <p:nvSpPr>
          <p:cNvPr id="25614" name="Oval 37"/>
          <p:cNvSpPr/>
          <p:nvPr/>
        </p:nvSpPr>
        <p:spPr>
          <a:xfrm>
            <a:off x="6148388" y="3179763"/>
            <a:ext cx="139700" cy="138112"/>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5615" name="Rectangle 38"/>
          <p:cNvSpPr/>
          <p:nvPr/>
        </p:nvSpPr>
        <p:spPr>
          <a:xfrm>
            <a:off x="381000" y="2971800"/>
            <a:ext cx="2743200" cy="968375"/>
          </a:xfrm>
          <a:prstGeom prst="rect">
            <a:avLst/>
          </a:prstGeom>
          <a:no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消费者的价格敏感度：</a:t>
            </a:r>
            <a:r>
              <a:rPr lang="zh-CN" altLang="en-US" sz="2400" dirty="0">
                <a:solidFill>
                  <a:srgbClr val="0070C0"/>
                </a:solidFill>
                <a:latin typeface="Arial" panose="020B0604020202020204" pitchFamily="34" charset="0"/>
              </a:rPr>
              <a:t>不敏感</a:t>
            </a:r>
            <a:endParaRPr lang="zh-CN" altLang="x-none" sz="2400" dirty="0">
              <a:solidFill>
                <a:srgbClr val="0070C0"/>
              </a:solidFill>
              <a:latin typeface="Arial" panose="020B0604020202020204" pitchFamily="34" charset="0"/>
            </a:endParaRPr>
          </a:p>
        </p:txBody>
      </p:sp>
      <p:sp>
        <p:nvSpPr>
          <p:cNvPr id="25616" name="Rectangle 39"/>
          <p:cNvSpPr/>
          <p:nvPr/>
        </p:nvSpPr>
        <p:spPr>
          <a:xfrm>
            <a:off x="381000" y="2362200"/>
            <a:ext cx="2835275" cy="528638"/>
          </a:xfrm>
          <a:prstGeom prst="rect">
            <a:avLst/>
          </a:prstGeom>
          <a:no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需求曲线</a:t>
            </a:r>
            <a:r>
              <a:rPr lang="zh-CN" altLang="en-US" sz="2400" dirty="0">
                <a:latin typeface="Arial" panose="020B0604020202020204" pitchFamily="34" charset="0"/>
              </a:rPr>
              <a:t>：</a:t>
            </a:r>
            <a:r>
              <a:rPr lang="zh-CN" altLang="en-US" sz="2400" dirty="0">
                <a:solidFill>
                  <a:srgbClr val="0070C0"/>
                </a:solidFill>
                <a:latin typeface="Arial" panose="020B0604020202020204" pitchFamily="34" charset="0"/>
              </a:rPr>
              <a:t>垂直</a:t>
            </a:r>
            <a:endParaRPr lang="zh-CN" altLang="x-none" sz="2400" dirty="0">
              <a:solidFill>
                <a:srgbClr val="0070C0"/>
              </a:solidFill>
              <a:latin typeface="Arial" panose="020B0604020202020204" pitchFamily="34" charset="0"/>
            </a:endParaRPr>
          </a:p>
        </p:txBody>
      </p:sp>
      <p:sp>
        <p:nvSpPr>
          <p:cNvPr id="25617" name="Rectangle 40"/>
          <p:cNvSpPr/>
          <p:nvPr/>
        </p:nvSpPr>
        <p:spPr>
          <a:xfrm>
            <a:off x="457200" y="4038600"/>
            <a:ext cx="1693863" cy="536575"/>
          </a:xfrm>
          <a:prstGeom prst="rect">
            <a:avLst/>
          </a:prstGeom>
          <a:no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弹性</a:t>
            </a:r>
            <a:r>
              <a:rPr lang="zh-CN" altLang="en-US" sz="2400" dirty="0">
                <a:latin typeface="Arial" panose="020B0604020202020204" pitchFamily="34" charset="0"/>
              </a:rPr>
              <a:t>：</a:t>
            </a:r>
            <a:r>
              <a:rPr lang="en-US" altLang="zh-CN" sz="2400" dirty="0">
                <a:solidFill>
                  <a:srgbClr val="0070C0"/>
                </a:solidFill>
                <a:latin typeface="Arial" panose="020B0604020202020204" pitchFamily="34" charset="0"/>
              </a:rPr>
              <a:t>0</a:t>
            </a:r>
            <a:endParaRPr lang="zh-CN" altLang="zh-CN" sz="2400" dirty="0">
              <a:solidFill>
                <a:srgbClr val="0070C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dissolv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animBg="1"/>
      <p:bldP spid="25" grpId="0"/>
      <p:bldP spid="26"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6" name="Group 2"/>
          <p:cNvGrpSpPr/>
          <p:nvPr/>
        </p:nvGrpSpPr>
        <p:grpSpPr>
          <a:xfrm>
            <a:off x="5984875" y="1900238"/>
            <a:ext cx="2193925" cy="2709862"/>
            <a:chOff x="0" y="0"/>
            <a:chExt cx="1388" cy="1707"/>
          </a:xfrm>
        </p:grpSpPr>
        <p:sp>
          <p:nvSpPr>
            <p:cNvPr id="26666" name="Arc 3"/>
            <p:cNvSpPr/>
            <p:nvPr/>
          </p:nvSpPr>
          <p:spPr>
            <a:xfrm flipH="1" flipV="1">
              <a:off x="0" y="0"/>
              <a:ext cx="1388" cy="1565"/>
            </a:xfrm>
            <a:custGeom>
              <a:avLst/>
              <a:gdLst>
                <a:gd name="txL" fmla="*/ 0 w 21334"/>
                <a:gd name="txT" fmla="*/ 0 h 18670"/>
                <a:gd name="txR" fmla="*/ 21334 w 21334"/>
                <a:gd name="txB" fmla="*/ 18670 h 18670"/>
              </a:gdLst>
              <a:ahLst/>
              <a:cxnLst>
                <a:cxn ang="0">
                  <a:pos x="0" y="0"/>
                </a:cxn>
                <a:cxn ang="0">
                  <a:pos x="0" y="0"/>
                </a:cxn>
                <a:cxn ang="0">
                  <a:pos x="0" y="0"/>
                </a:cxn>
              </a:cxnLst>
              <a:rect l="txL" t="txT" r="txR" b="txB"/>
              <a:pathLst>
                <a:path w="21334" h="18670" fill="none">
                  <a:moveTo>
                    <a:pt x="10862" y="0"/>
                  </a:moveTo>
                  <a:cubicBezTo>
                    <a:pt x="16474" y="3265"/>
                    <a:pt x="20319" y="8880"/>
                    <a:pt x="21334" y="15292"/>
                  </a:cubicBezTo>
                </a:path>
                <a:path w="21334" h="18670" stroke="0">
                  <a:moveTo>
                    <a:pt x="10862" y="0"/>
                  </a:moveTo>
                  <a:cubicBezTo>
                    <a:pt x="16474" y="3265"/>
                    <a:pt x="20319" y="8880"/>
                    <a:pt x="21334" y="15292"/>
                  </a:cubicBezTo>
                  <a:lnTo>
                    <a:pt x="0" y="18670"/>
                  </a:lnTo>
                  <a:close/>
                </a:path>
              </a:pathLst>
            </a:custGeom>
            <a:noFill/>
            <a:ln w="38100" cap="flat" cmpd="sng">
              <a:solidFill>
                <a:srgbClr val="003399">
                  <a:alpha val="100000"/>
                </a:srgbClr>
              </a:solidFill>
              <a:prstDash val="solid"/>
              <a:miter lim="800000"/>
              <a:headEnd type="none" w="med" len="med"/>
              <a:tailEnd type="none" w="med" len="med"/>
            </a:ln>
          </p:spPr>
          <p:txBody>
            <a:bodyPr/>
            <a:p>
              <a:endParaRPr lang="zh-CN" altLang="en-US"/>
            </a:p>
          </p:txBody>
        </p:sp>
        <p:sp>
          <p:nvSpPr>
            <p:cNvPr id="26667" name="Text Box 4"/>
            <p:cNvSpPr txBox="1"/>
            <p:nvPr/>
          </p:nvSpPr>
          <p:spPr>
            <a:xfrm>
              <a:off x="602" y="1418"/>
              <a:ext cx="352" cy="28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sp>
        <p:nvSpPr>
          <p:cNvPr id="5" name="Rectangle 5"/>
          <p:cNvSpPr txBox="1">
            <a:spLocks noChangeArrowheads="1"/>
          </p:cNvSpPr>
          <p:nvPr/>
        </p:nvSpPr>
        <p:spPr>
          <a:xfrm>
            <a:off x="407988" y="249238"/>
            <a:ext cx="8335962" cy="619125"/>
          </a:xfrm>
          <a:prstGeom prst="rect">
            <a:avLst/>
          </a:prstGeom>
        </p:spPr>
        <p:txBody>
          <a:bodyPr anchor="ctr">
            <a:normAutofit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“缺乏弹性的需求”</a:t>
            </a:r>
            <a:endPar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6628" name="Group 6"/>
          <p:cNvGrpSpPr/>
          <p:nvPr/>
        </p:nvGrpSpPr>
        <p:grpSpPr>
          <a:xfrm>
            <a:off x="4826000" y="2114550"/>
            <a:ext cx="4167188" cy="3295650"/>
            <a:chOff x="0" y="0"/>
            <a:chExt cx="2311" cy="1930"/>
          </a:xfrm>
        </p:grpSpPr>
        <p:grpSp>
          <p:nvGrpSpPr>
            <p:cNvPr id="26661" name="Group 7"/>
            <p:cNvGrpSpPr/>
            <p:nvPr/>
          </p:nvGrpSpPr>
          <p:grpSpPr>
            <a:xfrm>
              <a:off x="195" y="261"/>
              <a:ext cx="2116" cy="1413"/>
              <a:chOff x="0" y="0"/>
              <a:chExt cx="2116" cy="2027"/>
            </a:xfrm>
          </p:grpSpPr>
          <p:sp>
            <p:nvSpPr>
              <p:cNvPr id="26664"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6665"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6662" name="Text Box 10"/>
            <p:cNvSpPr txBox="1"/>
            <p:nvPr/>
          </p:nvSpPr>
          <p:spPr>
            <a:xfrm>
              <a:off x="0" y="0"/>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26663" name="Text Box 11"/>
            <p:cNvSpPr txBox="1"/>
            <p:nvPr/>
          </p:nvSpPr>
          <p:spPr>
            <a:xfrm>
              <a:off x="1887" y="1662"/>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26629" name="Group 12"/>
          <p:cNvGrpSpPr/>
          <p:nvPr/>
        </p:nvGrpSpPr>
        <p:grpSpPr>
          <a:xfrm>
            <a:off x="4567238" y="3019425"/>
            <a:ext cx="1943100" cy="2386013"/>
            <a:chOff x="0" y="0"/>
            <a:chExt cx="1224" cy="1503"/>
          </a:xfrm>
        </p:grpSpPr>
        <p:sp>
          <p:nvSpPr>
            <p:cNvPr id="26655" name="Text Box 13"/>
            <p:cNvSpPr txBox="1"/>
            <p:nvPr/>
          </p:nvSpPr>
          <p:spPr>
            <a:xfrm>
              <a:off x="854" y="1215"/>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26656" name="Text Box 14"/>
            <p:cNvSpPr txBox="1"/>
            <p:nvPr/>
          </p:nvSpPr>
          <p:spPr>
            <a:xfrm>
              <a:off x="0" y="0"/>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26657" name="Group 15"/>
            <p:cNvGrpSpPr/>
            <p:nvPr/>
          </p:nvGrpSpPr>
          <p:grpSpPr>
            <a:xfrm>
              <a:off x="388" y="145"/>
              <a:ext cx="662" cy="1079"/>
              <a:chOff x="0" y="0"/>
              <a:chExt cx="662" cy="1178"/>
            </a:xfrm>
          </p:grpSpPr>
          <p:sp>
            <p:nvSpPr>
              <p:cNvPr id="26659" name="Line 16"/>
              <p:cNvSpPr/>
              <p:nvPr/>
            </p:nvSpPr>
            <p:spPr>
              <a:xfrm>
                <a:off x="655" y="2"/>
                <a:ext cx="0" cy="1176"/>
              </a:xfrm>
              <a:prstGeom prst="line">
                <a:avLst/>
              </a:prstGeom>
              <a:ln w="9525" cap="flat" cmpd="sng">
                <a:solidFill>
                  <a:srgbClr val="777777"/>
                </a:solidFill>
                <a:prstDash val="lgDash"/>
                <a:headEnd type="none" w="med" len="med"/>
                <a:tailEnd type="none" w="med" len="med"/>
              </a:ln>
            </p:spPr>
          </p:sp>
          <p:sp>
            <p:nvSpPr>
              <p:cNvPr id="26660" name="Line 17"/>
              <p:cNvSpPr/>
              <p:nvPr/>
            </p:nvSpPr>
            <p:spPr>
              <a:xfrm>
                <a:off x="0" y="0"/>
                <a:ext cx="662" cy="0"/>
              </a:xfrm>
              <a:prstGeom prst="line">
                <a:avLst/>
              </a:prstGeom>
              <a:ln w="9525" cap="flat" cmpd="sng">
                <a:solidFill>
                  <a:srgbClr val="777777"/>
                </a:solidFill>
                <a:prstDash val="lgDash"/>
                <a:headEnd type="none" w="med" len="med"/>
                <a:tailEnd type="none" w="med" len="med"/>
              </a:ln>
            </p:spPr>
          </p:sp>
        </p:grpSp>
        <p:sp>
          <p:nvSpPr>
            <p:cNvPr id="26658" name="Oval 18"/>
            <p:cNvSpPr/>
            <p:nvPr/>
          </p:nvSpPr>
          <p:spPr>
            <a:xfrm>
              <a:off x="996" y="101"/>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8" name="Group 19"/>
          <p:cNvGrpSpPr/>
          <p:nvPr/>
        </p:nvGrpSpPr>
        <p:grpSpPr>
          <a:xfrm>
            <a:off x="6357938" y="3916363"/>
            <a:ext cx="547687" cy="1492250"/>
            <a:chOff x="0" y="0"/>
            <a:chExt cx="345" cy="940"/>
          </a:xfrm>
        </p:grpSpPr>
        <p:sp>
          <p:nvSpPr>
            <p:cNvPr id="26653" name="Text Box 20"/>
            <p:cNvSpPr txBox="1"/>
            <p:nvPr/>
          </p:nvSpPr>
          <p:spPr>
            <a:xfrm>
              <a:off x="0" y="652"/>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26654" name="Line 21"/>
            <p:cNvSpPr/>
            <p:nvPr/>
          </p:nvSpPr>
          <p:spPr>
            <a:xfrm>
              <a:off x="143" y="0"/>
              <a:ext cx="0" cy="654"/>
            </a:xfrm>
            <a:prstGeom prst="line">
              <a:avLst/>
            </a:prstGeom>
            <a:ln w="9525" cap="flat" cmpd="sng">
              <a:solidFill>
                <a:srgbClr val="777777"/>
              </a:solidFill>
              <a:prstDash val="lgDash"/>
              <a:headEnd type="none" w="med" len="med"/>
              <a:tailEnd type="none" w="med" len="med"/>
            </a:ln>
          </p:spPr>
        </p:sp>
      </p:grpSp>
      <p:grpSp>
        <p:nvGrpSpPr>
          <p:cNvPr id="9" name="Group 22"/>
          <p:cNvGrpSpPr/>
          <p:nvPr/>
        </p:nvGrpSpPr>
        <p:grpSpPr>
          <a:xfrm>
            <a:off x="4560888" y="3706813"/>
            <a:ext cx="2093912" cy="457200"/>
            <a:chOff x="0" y="0"/>
            <a:chExt cx="1319" cy="288"/>
          </a:xfrm>
        </p:grpSpPr>
        <p:sp>
          <p:nvSpPr>
            <p:cNvPr id="26650" name="Text Box 23"/>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26651" name="Line 24"/>
            <p:cNvSpPr/>
            <p:nvPr/>
          </p:nvSpPr>
          <p:spPr>
            <a:xfrm flipV="1">
              <a:off x="391" y="128"/>
              <a:ext cx="878" cy="0"/>
            </a:xfrm>
            <a:prstGeom prst="line">
              <a:avLst/>
            </a:prstGeom>
            <a:ln w="9525" cap="flat" cmpd="sng">
              <a:solidFill>
                <a:srgbClr val="777777"/>
              </a:solidFill>
              <a:prstDash val="lgDash"/>
              <a:headEnd type="none" w="med" len="med"/>
              <a:tailEnd type="none" w="med" len="med"/>
            </a:ln>
          </p:spPr>
        </p:sp>
        <p:sp>
          <p:nvSpPr>
            <p:cNvPr id="26652" name="Oval 25"/>
            <p:cNvSpPr/>
            <p:nvPr/>
          </p:nvSpPr>
          <p:spPr>
            <a:xfrm>
              <a:off x="1231" y="84"/>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6" name="Line 26"/>
          <p:cNvSpPr/>
          <p:nvPr/>
        </p:nvSpPr>
        <p:spPr>
          <a:xfrm rot="10800000"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27" name="Line 27"/>
          <p:cNvSpPr/>
          <p:nvPr/>
        </p:nvSpPr>
        <p:spPr>
          <a:xfrm rot="5400000" flipV="1">
            <a:off x="6405563" y="4656138"/>
            <a:ext cx="0" cy="347662"/>
          </a:xfrm>
          <a:prstGeom prst="line">
            <a:avLst/>
          </a:prstGeom>
          <a:ln w="50800" cap="flat" cmpd="sng">
            <a:solidFill>
              <a:srgbClr val="009900"/>
            </a:solidFill>
            <a:prstDash val="solid"/>
            <a:headEnd type="none" w="med" len="med"/>
            <a:tailEnd type="triangle" w="lg" len="med"/>
          </a:ln>
        </p:spPr>
      </p:sp>
      <p:sp>
        <p:nvSpPr>
          <p:cNvPr id="28" name="Text Box 28"/>
          <p:cNvSpPr txBox="1"/>
          <p:nvPr/>
        </p:nvSpPr>
        <p:spPr>
          <a:xfrm>
            <a:off x="5638800" y="5486400"/>
            <a:ext cx="2638425" cy="461963"/>
          </a:xfrm>
          <a:prstGeom prst="rect">
            <a:avLst/>
          </a:prstGeom>
          <a:solidFill>
            <a:srgbClr val="CCFFCC"/>
          </a:solidFill>
          <a:ln w="9525">
            <a:noFill/>
          </a:ln>
        </p:spPr>
        <p:txBody>
          <a:bodyPr>
            <a:spAutoFit/>
          </a:bodyPr>
          <a:p>
            <a:pPr algn="ctr" eaLnBrk="0" hangingPunct="0">
              <a:spcBef>
                <a:spcPct val="50000"/>
              </a:spcBef>
            </a:pPr>
            <a:r>
              <a:rPr lang="zh-CN" altLang="x-none" sz="2400" dirty="0">
                <a:latin typeface="Arial" panose="020B0604020202020204" pitchFamily="34" charset="0"/>
              </a:rPr>
              <a:t>需求量上升</a:t>
            </a:r>
            <a:r>
              <a:rPr lang="en-US" altLang="zh-CN" sz="2400" dirty="0">
                <a:latin typeface="Arial" panose="020B0604020202020204" pitchFamily="34" charset="0"/>
              </a:rPr>
              <a:t>&lt;</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9" name="Text Box 30"/>
          <p:cNvSpPr txBox="1"/>
          <p:nvPr/>
        </p:nvSpPr>
        <p:spPr>
          <a:xfrm>
            <a:off x="6096000" y="10668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&lt; 10%</a:t>
            </a:r>
            <a:endParaRPr lang="en-US" altLang="zh-CN" sz="2500" b="1" i="1" baseline="30000" dirty="0">
              <a:solidFill>
                <a:srgbClr val="009900"/>
              </a:solidFill>
              <a:latin typeface="Arial" panose="020B0604020202020204" pitchFamily="34" charset="0"/>
            </a:endParaRPr>
          </a:p>
        </p:txBody>
      </p:sp>
      <p:sp>
        <p:nvSpPr>
          <p:cNvPr id="30" name="Text Box 31"/>
          <p:cNvSpPr txBox="1"/>
          <p:nvPr/>
        </p:nvSpPr>
        <p:spPr>
          <a:xfrm>
            <a:off x="6096000" y="16002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10%</a:t>
            </a:r>
            <a:endParaRPr lang="en-US" altLang="zh-CN" sz="2500" b="1" i="1" baseline="30000" dirty="0">
              <a:solidFill>
                <a:srgbClr val="FF6600"/>
              </a:solidFill>
              <a:latin typeface="Arial" panose="020B0604020202020204" pitchFamily="34" charset="0"/>
            </a:endParaRPr>
          </a:p>
        </p:txBody>
      </p:sp>
      <p:sp>
        <p:nvSpPr>
          <p:cNvPr id="31" name="Text Box 32"/>
          <p:cNvSpPr txBox="1"/>
          <p:nvPr/>
        </p:nvSpPr>
        <p:spPr>
          <a:xfrm>
            <a:off x="7315200" y="1371600"/>
            <a:ext cx="682625" cy="488950"/>
          </a:xfrm>
          <a:prstGeom prst="rect">
            <a:avLst/>
          </a:prstGeom>
          <a:noFill/>
          <a:ln w="9525">
            <a:noFill/>
          </a:ln>
        </p:spPr>
        <p:txBody>
          <a:bodyPr>
            <a:spAutoFit/>
          </a:bodyPr>
          <a:p>
            <a:pPr algn="ctr" eaLnBrk="0" hangingPunct="0">
              <a:spcBef>
                <a:spcPct val="50000"/>
              </a:spcBef>
            </a:pPr>
            <a:r>
              <a:rPr lang="en-US" altLang="zh-CN" sz="2600" dirty="0">
                <a:solidFill>
                  <a:srgbClr val="0000FF"/>
                </a:solidFill>
                <a:latin typeface="Arial" panose="020B0604020202020204" pitchFamily="34" charset="0"/>
              </a:rPr>
              <a:t>&lt; 1</a:t>
            </a:r>
            <a:endParaRPr lang="en-US" altLang="zh-CN" sz="2600" dirty="0">
              <a:solidFill>
                <a:srgbClr val="0000FF"/>
              </a:solidFill>
              <a:latin typeface="Arial" panose="020B0604020202020204" pitchFamily="34" charset="0"/>
            </a:endParaRPr>
          </a:p>
        </p:txBody>
      </p:sp>
      <p:grpSp>
        <p:nvGrpSpPr>
          <p:cNvPr id="26638" name="Group 33"/>
          <p:cNvGrpSpPr/>
          <p:nvPr/>
        </p:nvGrpSpPr>
        <p:grpSpPr>
          <a:xfrm>
            <a:off x="838200" y="1066800"/>
            <a:ext cx="6376988" cy="874713"/>
            <a:chOff x="23" y="0"/>
            <a:chExt cx="4017" cy="551"/>
          </a:xfrm>
        </p:grpSpPr>
        <p:sp>
          <p:nvSpPr>
            <p:cNvPr id="26643" name="Text Box 34"/>
            <p:cNvSpPr txBox="1"/>
            <p:nvPr/>
          </p:nvSpPr>
          <p:spPr>
            <a:xfrm>
              <a:off x="23" y="169"/>
              <a:ext cx="1436" cy="286"/>
            </a:xfrm>
            <a:prstGeom prst="rect">
              <a:avLst/>
            </a:prstGeom>
            <a:noFill/>
            <a:ln w="9525">
              <a:noFill/>
            </a:ln>
          </p:spPr>
          <p:txBody>
            <a:bodyPr>
              <a:spAutoFit/>
            </a:bodyPr>
            <a:p>
              <a:pPr algn="ctr" eaLnBrk="0" hangingPunct="0">
                <a:lnSpc>
                  <a:spcPct val="95000"/>
                </a:lnSpc>
                <a:spcBef>
                  <a:spcPct val="50000"/>
                </a:spcBef>
              </a:pPr>
              <a:r>
                <a:rPr lang="zh-CN" altLang="x-none" sz="2500" dirty="0">
                  <a:latin typeface="Arial" panose="020B0604020202020204" pitchFamily="34" charset="0"/>
                </a:rPr>
                <a:t>需求价格弹性</a:t>
              </a:r>
              <a:endParaRPr lang="zh-CN" altLang="x-none" sz="2500" dirty="0">
                <a:latin typeface="Arial" panose="020B0604020202020204" pitchFamily="34" charset="0"/>
              </a:endParaRPr>
            </a:p>
          </p:txBody>
        </p:sp>
        <p:sp>
          <p:nvSpPr>
            <p:cNvPr id="26644" name="Text Box 35"/>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6645" name="Text Box 36"/>
            <p:cNvSpPr txBox="1"/>
            <p:nvPr/>
          </p:nvSpPr>
          <p:spPr>
            <a:xfrm>
              <a:off x="1611" y="0"/>
              <a:ext cx="1502" cy="231"/>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需求量变动百分比</a:t>
              </a:r>
              <a:endParaRPr lang="zh-CN" altLang="x-none" sz="2000" b="1" i="1" baseline="30000" dirty="0">
                <a:latin typeface="Arial" panose="020B0604020202020204" pitchFamily="34" charset="0"/>
              </a:endParaRPr>
            </a:p>
          </p:txBody>
        </p:sp>
        <p:sp>
          <p:nvSpPr>
            <p:cNvPr id="26646" name="Text Box 37"/>
            <p:cNvSpPr txBox="1"/>
            <p:nvPr/>
          </p:nvSpPr>
          <p:spPr>
            <a:xfrm>
              <a:off x="1615" y="320"/>
              <a:ext cx="1502" cy="231"/>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价格变动的百分比</a:t>
              </a:r>
              <a:endParaRPr lang="zh-CN" altLang="x-none" sz="2000" b="1" i="1" baseline="30000" dirty="0">
                <a:latin typeface="Arial" panose="020B0604020202020204" pitchFamily="34" charset="0"/>
              </a:endParaRPr>
            </a:p>
          </p:txBody>
        </p:sp>
        <p:sp>
          <p:nvSpPr>
            <p:cNvPr id="26647" name="Line 38"/>
            <p:cNvSpPr/>
            <p:nvPr/>
          </p:nvSpPr>
          <p:spPr>
            <a:xfrm>
              <a:off x="1670" y="308"/>
              <a:ext cx="1404" cy="0"/>
            </a:xfrm>
            <a:prstGeom prst="line">
              <a:avLst/>
            </a:prstGeom>
            <a:ln w="12700" cap="flat" cmpd="sng">
              <a:solidFill>
                <a:schemeClr val="tx1"/>
              </a:solidFill>
              <a:prstDash val="solid"/>
              <a:headEnd type="none" w="med" len="med"/>
              <a:tailEnd type="none" w="med" len="med"/>
            </a:ln>
          </p:spPr>
        </p:sp>
        <p:sp>
          <p:nvSpPr>
            <p:cNvPr id="26648" name="Text Box 39"/>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6649" name="Line 40"/>
            <p:cNvSpPr/>
            <p:nvPr/>
          </p:nvSpPr>
          <p:spPr>
            <a:xfrm>
              <a:off x="3424" y="309"/>
              <a:ext cx="616" cy="0"/>
            </a:xfrm>
            <a:prstGeom prst="line">
              <a:avLst/>
            </a:prstGeom>
            <a:ln w="12700" cap="flat" cmpd="sng">
              <a:solidFill>
                <a:schemeClr val="tx1"/>
              </a:solidFill>
              <a:prstDash val="solid"/>
              <a:headEnd type="none" w="med" len="med"/>
              <a:tailEnd type="none" w="med" len="med"/>
            </a:ln>
          </p:spPr>
        </p:sp>
      </p:grpSp>
      <p:sp>
        <p:nvSpPr>
          <p:cNvPr id="40" name="Text Box 41"/>
          <p:cNvSpPr txBox="1"/>
          <p:nvPr/>
        </p:nvSpPr>
        <p:spPr>
          <a:xfrm>
            <a:off x="3505200" y="3124200"/>
            <a:ext cx="1203325" cy="822325"/>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价格下降</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6640" name="Rectangle 42"/>
          <p:cNvSpPr/>
          <p:nvPr/>
        </p:nvSpPr>
        <p:spPr>
          <a:xfrm>
            <a:off x="0" y="3279775"/>
            <a:ext cx="3505200" cy="1103313"/>
          </a:xfrm>
          <a:prstGeom prst="rect">
            <a:avLst/>
          </a:prstGeom>
          <a:noFill/>
          <a:ln w="9525">
            <a:noFill/>
          </a:ln>
        </p:spPr>
        <p:txBody>
          <a:bodyPr/>
          <a:p>
            <a:pPr eaLnBrk="0" hangingPunct="0">
              <a:lnSpc>
                <a:spcPct val="105000"/>
              </a:lnSpc>
              <a:spcBef>
                <a:spcPct val="45000"/>
              </a:spcBef>
              <a:buClr>
                <a:srgbClr val="00B85C"/>
              </a:buClr>
              <a:buSzPct val="120000"/>
            </a:pPr>
            <a:r>
              <a:rPr lang="zh-CN" altLang="zh-CN" sz="2400" dirty="0">
                <a:latin typeface="Arial" panose="020B0604020202020204" pitchFamily="34" charset="0"/>
              </a:rPr>
              <a:t>  </a:t>
            </a:r>
            <a:r>
              <a:rPr lang="zh-CN" altLang="x-none" sz="2400" dirty="0">
                <a:latin typeface="Arial" panose="020B0604020202020204" pitchFamily="34" charset="0"/>
              </a:rPr>
              <a:t>消费者的价格敏感度：</a:t>
            </a:r>
            <a:r>
              <a:rPr lang="zh-CN" altLang="zh-CN" sz="2400" dirty="0">
                <a:solidFill>
                  <a:srgbClr val="0000FF"/>
                </a:solidFill>
                <a:latin typeface="Arial" panose="020B0604020202020204" pitchFamily="34" charset="0"/>
              </a:rPr>
              <a:t>相对小</a:t>
            </a:r>
            <a:endParaRPr lang="zh-CN" altLang="zh-CN" sz="2400" dirty="0">
              <a:solidFill>
                <a:srgbClr val="0000FF"/>
              </a:solidFill>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endParaRPr lang="zh-CN" altLang="x-none" sz="2400" dirty="0">
              <a:solidFill>
                <a:srgbClr val="0000FF"/>
              </a:solidFill>
              <a:latin typeface="Arial" panose="020B0604020202020204" pitchFamily="34" charset="0"/>
            </a:endParaRPr>
          </a:p>
        </p:txBody>
      </p:sp>
      <p:sp>
        <p:nvSpPr>
          <p:cNvPr id="26641" name="Rectangle 43"/>
          <p:cNvSpPr/>
          <p:nvPr/>
        </p:nvSpPr>
        <p:spPr>
          <a:xfrm>
            <a:off x="152400" y="2438400"/>
            <a:ext cx="3886200" cy="693738"/>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400" dirty="0">
                <a:latin typeface="Arial" panose="020B0604020202020204" pitchFamily="34" charset="0"/>
              </a:rPr>
              <a:t>需求曲线：</a:t>
            </a:r>
            <a:r>
              <a:rPr lang="zh-CN" altLang="zh-CN" sz="2400" dirty="0">
                <a:solidFill>
                  <a:srgbClr val="0000FF"/>
                </a:solidFill>
                <a:latin typeface="Arial" panose="020B0604020202020204" pitchFamily="34" charset="0"/>
              </a:rPr>
              <a:t>相对陡峭</a:t>
            </a:r>
            <a:endParaRPr lang="zh-CN" altLang="zh-CN" sz="2400" dirty="0">
              <a:solidFill>
                <a:srgbClr val="0000FF"/>
              </a:solidFill>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endParaRPr lang="zh-CN" altLang="x-none" sz="2400" dirty="0">
              <a:solidFill>
                <a:srgbClr val="0000FF"/>
              </a:solidFill>
              <a:latin typeface="Arial" panose="020B0604020202020204" pitchFamily="34" charset="0"/>
            </a:endParaRPr>
          </a:p>
        </p:txBody>
      </p:sp>
      <p:sp>
        <p:nvSpPr>
          <p:cNvPr id="26642" name="Rectangle 44"/>
          <p:cNvSpPr/>
          <p:nvPr/>
        </p:nvSpPr>
        <p:spPr>
          <a:xfrm>
            <a:off x="304800" y="4419600"/>
            <a:ext cx="2405063" cy="5365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400" dirty="0">
                <a:latin typeface="Arial" panose="020B0604020202020204" pitchFamily="34" charset="0"/>
              </a:rPr>
              <a:t>弹性</a:t>
            </a:r>
            <a:r>
              <a:rPr lang="zh-CN" altLang="en-US" sz="2400" dirty="0">
                <a:latin typeface="Arial" panose="020B0604020202020204" pitchFamily="34" charset="0"/>
              </a:rPr>
              <a:t>：</a:t>
            </a:r>
            <a:r>
              <a:rPr lang="en-US" altLang="zh-CN" sz="2400" dirty="0">
                <a:solidFill>
                  <a:srgbClr val="0000FF"/>
                </a:solidFill>
                <a:latin typeface="Arial" panose="020B0604020202020204" pitchFamily="34" charset="0"/>
              </a:rPr>
              <a:t>&lt; 1</a:t>
            </a:r>
            <a:endParaRPr lang="en-US" altLang="zh-CN" sz="2400" dirty="0">
              <a:solidFill>
                <a:srgbClr val="0000FF"/>
              </a:solidFill>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endParaRPr lang="zh-CN" altLang="x-none" sz="24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500"/>
                                        <p:tgtEl>
                                          <p:spTgt spid="2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1" grpId="0"/>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0" name="Group 2"/>
          <p:cNvGrpSpPr/>
          <p:nvPr/>
        </p:nvGrpSpPr>
        <p:grpSpPr>
          <a:xfrm>
            <a:off x="5900738" y="2038350"/>
            <a:ext cx="2128837" cy="2389188"/>
            <a:chOff x="0" y="0"/>
            <a:chExt cx="1477" cy="1505"/>
          </a:xfrm>
        </p:grpSpPr>
        <p:sp>
          <p:nvSpPr>
            <p:cNvPr id="27690" name="Arc 3"/>
            <p:cNvSpPr/>
            <p:nvPr/>
          </p:nvSpPr>
          <p:spPr>
            <a:xfrm flipH="1" flipV="1">
              <a:off x="0" y="0"/>
              <a:ext cx="1477" cy="1344"/>
            </a:xfrm>
            <a:custGeom>
              <a:avLst/>
              <a:gdLst>
                <a:gd name="txL" fmla="*/ 0 w 21121"/>
                <a:gd name="txT" fmla="*/ 0 h 21063"/>
                <a:gd name="txR" fmla="*/ 21121 w 21121"/>
                <a:gd name="txB" fmla="*/ 21063 h 21063"/>
              </a:gdLst>
              <a:ahLst/>
              <a:cxnLst>
                <a:cxn ang="0">
                  <a:pos x="0" y="0"/>
                </a:cxn>
                <a:cxn ang="0">
                  <a:pos x="0" y="0"/>
                </a:cxn>
                <a:cxn ang="0">
                  <a:pos x="0" y="0"/>
                </a:cxn>
              </a:cxnLst>
              <a:rect l="txL" t="txT" r="txR" b="txB"/>
              <a:pathLst>
                <a:path w="21121" h="21063" fill="none">
                  <a:moveTo>
                    <a:pt x="4785" y="-1"/>
                  </a:moveTo>
                  <a:cubicBezTo>
                    <a:pt x="12985" y="1862"/>
                    <a:pt x="19359" y="8315"/>
                    <a:pt x="21120" y="16539"/>
                  </a:cubicBezTo>
                </a:path>
                <a:path w="21121" h="21063" stroke="0">
                  <a:moveTo>
                    <a:pt x="4785" y="-1"/>
                  </a:moveTo>
                  <a:cubicBezTo>
                    <a:pt x="12985" y="1862"/>
                    <a:pt x="19359" y="8315"/>
                    <a:pt x="21120" y="16539"/>
                  </a:cubicBezTo>
                  <a:lnTo>
                    <a:pt x="0" y="21063"/>
                  </a:lnTo>
                  <a:close/>
                </a:path>
              </a:pathLst>
            </a:custGeom>
            <a:noFill/>
            <a:ln w="38100" cap="flat" cmpd="sng">
              <a:solidFill>
                <a:srgbClr val="003399">
                  <a:alpha val="100000"/>
                </a:srgbClr>
              </a:solidFill>
              <a:prstDash val="solid"/>
              <a:miter lim="800000"/>
              <a:headEnd type="none" w="med" len="med"/>
              <a:tailEnd type="none" w="med" len="med"/>
            </a:ln>
          </p:spPr>
          <p:txBody>
            <a:bodyPr/>
            <a:p>
              <a:endParaRPr lang="zh-CN" altLang="en-US"/>
            </a:p>
          </p:txBody>
        </p:sp>
        <p:sp>
          <p:nvSpPr>
            <p:cNvPr id="27691" name="Text Box 4"/>
            <p:cNvSpPr txBox="1"/>
            <p:nvPr/>
          </p:nvSpPr>
          <p:spPr>
            <a:xfrm>
              <a:off x="1040" y="1217"/>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sp>
        <p:nvSpPr>
          <p:cNvPr id="5" name="Rectangle 5"/>
          <p:cNvSpPr txBox="1">
            <a:spLocks noChangeArrowheads="1"/>
          </p:cNvSpPr>
          <p:nvPr/>
        </p:nvSpPr>
        <p:spPr>
          <a:xfrm>
            <a:off x="2182813" y="261938"/>
            <a:ext cx="5103812" cy="619125"/>
          </a:xfrm>
          <a:prstGeom prst="rect">
            <a:avLst/>
          </a:prstGeom>
        </p:spPr>
        <p:txBody>
          <a:bodyPr anchor="ctr">
            <a:normAutofit lnSpcReduction="10000"/>
            <a:scene3d>
              <a:camera prst="orthographicFront"/>
              <a:lightRig rig="soft" dir="t"/>
            </a:scene3d>
            <a:sp3d prstMaterial="softEdge">
              <a:bevelT w="25400" h="25400"/>
            </a:sp3d>
          </a:bodyPr>
          <a:lstStyle/>
          <a:p>
            <a:pPr marR="0" defTabSz="914400" fontAlgn="auto">
              <a:spcAft>
                <a:spcPts val="0"/>
              </a:spcAft>
              <a:buClrTx/>
              <a:buSzTx/>
              <a:buFontTx/>
              <a:defRPr/>
            </a:pPr>
            <a:r>
              <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“单位弹性需求”</a:t>
            </a:r>
            <a:endPar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7652" name="Group 6"/>
          <p:cNvGrpSpPr/>
          <p:nvPr/>
        </p:nvGrpSpPr>
        <p:grpSpPr>
          <a:xfrm>
            <a:off x="4826000" y="2114550"/>
            <a:ext cx="4167188" cy="3295650"/>
            <a:chOff x="0" y="0"/>
            <a:chExt cx="2311" cy="1930"/>
          </a:xfrm>
        </p:grpSpPr>
        <p:grpSp>
          <p:nvGrpSpPr>
            <p:cNvPr id="27685" name="Group 7"/>
            <p:cNvGrpSpPr/>
            <p:nvPr/>
          </p:nvGrpSpPr>
          <p:grpSpPr>
            <a:xfrm>
              <a:off x="195" y="261"/>
              <a:ext cx="2116" cy="1413"/>
              <a:chOff x="0" y="0"/>
              <a:chExt cx="2116" cy="2027"/>
            </a:xfrm>
          </p:grpSpPr>
          <p:sp>
            <p:nvSpPr>
              <p:cNvPr id="27688"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7689"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7686" name="Text Box 10"/>
            <p:cNvSpPr txBox="1"/>
            <p:nvPr/>
          </p:nvSpPr>
          <p:spPr>
            <a:xfrm>
              <a:off x="0" y="0"/>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27687" name="Text Box 11"/>
            <p:cNvSpPr txBox="1"/>
            <p:nvPr/>
          </p:nvSpPr>
          <p:spPr>
            <a:xfrm>
              <a:off x="1887" y="1662"/>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27653" name="Group 12"/>
          <p:cNvGrpSpPr/>
          <p:nvPr/>
        </p:nvGrpSpPr>
        <p:grpSpPr>
          <a:xfrm>
            <a:off x="4567238" y="3019425"/>
            <a:ext cx="1943100" cy="2386013"/>
            <a:chOff x="0" y="0"/>
            <a:chExt cx="1224" cy="1503"/>
          </a:xfrm>
        </p:grpSpPr>
        <p:sp>
          <p:nvSpPr>
            <p:cNvPr id="27679" name="Text Box 13"/>
            <p:cNvSpPr txBox="1"/>
            <p:nvPr/>
          </p:nvSpPr>
          <p:spPr>
            <a:xfrm>
              <a:off x="854" y="1215"/>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27680" name="Text Box 14"/>
            <p:cNvSpPr txBox="1"/>
            <p:nvPr/>
          </p:nvSpPr>
          <p:spPr>
            <a:xfrm>
              <a:off x="0" y="0"/>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27681" name="Group 15"/>
            <p:cNvGrpSpPr/>
            <p:nvPr/>
          </p:nvGrpSpPr>
          <p:grpSpPr>
            <a:xfrm>
              <a:off x="388" y="145"/>
              <a:ext cx="662" cy="1079"/>
              <a:chOff x="0" y="0"/>
              <a:chExt cx="662" cy="1178"/>
            </a:xfrm>
          </p:grpSpPr>
          <p:sp>
            <p:nvSpPr>
              <p:cNvPr id="27683" name="Line 16"/>
              <p:cNvSpPr/>
              <p:nvPr/>
            </p:nvSpPr>
            <p:spPr>
              <a:xfrm>
                <a:off x="655" y="2"/>
                <a:ext cx="0" cy="1176"/>
              </a:xfrm>
              <a:prstGeom prst="line">
                <a:avLst/>
              </a:prstGeom>
              <a:ln w="9525" cap="flat" cmpd="sng">
                <a:solidFill>
                  <a:srgbClr val="777777"/>
                </a:solidFill>
                <a:prstDash val="lgDash"/>
                <a:headEnd type="none" w="med" len="med"/>
                <a:tailEnd type="none" w="med" len="med"/>
              </a:ln>
            </p:spPr>
          </p:sp>
          <p:sp>
            <p:nvSpPr>
              <p:cNvPr id="27684" name="Line 17"/>
              <p:cNvSpPr/>
              <p:nvPr/>
            </p:nvSpPr>
            <p:spPr>
              <a:xfrm>
                <a:off x="0" y="0"/>
                <a:ext cx="662" cy="0"/>
              </a:xfrm>
              <a:prstGeom prst="line">
                <a:avLst/>
              </a:prstGeom>
              <a:ln w="9525" cap="flat" cmpd="sng">
                <a:solidFill>
                  <a:srgbClr val="777777"/>
                </a:solidFill>
                <a:prstDash val="lgDash"/>
                <a:headEnd type="none" w="med" len="med"/>
                <a:tailEnd type="none" w="med" len="med"/>
              </a:ln>
            </p:spPr>
          </p:sp>
        </p:grpSp>
        <p:sp>
          <p:nvSpPr>
            <p:cNvPr id="27682" name="Oval 18"/>
            <p:cNvSpPr/>
            <p:nvPr/>
          </p:nvSpPr>
          <p:spPr>
            <a:xfrm>
              <a:off x="996" y="101"/>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8" name="Group 19"/>
          <p:cNvGrpSpPr/>
          <p:nvPr/>
        </p:nvGrpSpPr>
        <p:grpSpPr>
          <a:xfrm>
            <a:off x="6635750" y="3916363"/>
            <a:ext cx="547688" cy="1492250"/>
            <a:chOff x="0" y="0"/>
            <a:chExt cx="345" cy="940"/>
          </a:xfrm>
        </p:grpSpPr>
        <p:sp>
          <p:nvSpPr>
            <p:cNvPr id="27677" name="Text Box 20"/>
            <p:cNvSpPr txBox="1"/>
            <p:nvPr/>
          </p:nvSpPr>
          <p:spPr>
            <a:xfrm>
              <a:off x="0" y="652"/>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27678" name="Line 21"/>
            <p:cNvSpPr/>
            <p:nvPr/>
          </p:nvSpPr>
          <p:spPr>
            <a:xfrm>
              <a:off x="171" y="0"/>
              <a:ext cx="0" cy="654"/>
            </a:xfrm>
            <a:prstGeom prst="line">
              <a:avLst/>
            </a:prstGeom>
            <a:ln w="9525" cap="flat" cmpd="sng">
              <a:solidFill>
                <a:srgbClr val="777777"/>
              </a:solidFill>
              <a:prstDash val="lgDash"/>
              <a:headEnd type="none" w="med" len="med"/>
              <a:tailEnd type="none" w="med" len="med"/>
            </a:ln>
          </p:spPr>
        </p:sp>
      </p:grpSp>
      <p:grpSp>
        <p:nvGrpSpPr>
          <p:cNvPr id="9" name="Group 22"/>
          <p:cNvGrpSpPr/>
          <p:nvPr/>
        </p:nvGrpSpPr>
        <p:grpSpPr>
          <a:xfrm>
            <a:off x="4560888" y="3706813"/>
            <a:ext cx="2411412" cy="457200"/>
            <a:chOff x="0" y="0"/>
            <a:chExt cx="1519" cy="288"/>
          </a:xfrm>
        </p:grpSpPr>
        <p:sp>
          <p:nvSpPr>
            <p:cNvPr id="27674" name="Text Box 23"/>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27675" name="Line 24"/>
            <p:cNvSpPr/>
            <p:nvPr/>
          </p:nvSpPr>
          <p:spPr>
            <a:xfrm flipV="1">
              <a:off x="391" y="128"/>
              <a:ext cx="1087" cy="0"/>
            </a:xfrm>
            <a:prstGeom prst="line">
              <a:avLst/>
            </a:prstGeom>
            <a:ln w="9525" cap="flat" cmpd="sng">
              <a:solidFill>
                <a:srgbClr val="777777"/>
              </a:solidFill>
              <a:prstDash val="lgDash"/>
              <a:headEnd type="none" w="med" len="med"/>
              <a:tailEnd type="none" w="med" len="med"/>
            </a:ln>
          </p:spPr>
        </p:sp>
        <p:sp>
          <p:nvSpPr>
            <p:cNvPr id="27676" name="Oval 25"/>
            <p:cNvSpPr/>
            <p:nvPr/>
          </p:nvSpPr>
          <p:spPr>
            <a:xfrm>
              <a:off x="1431" y="84"/>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6" name="Line 26"/>
          <p:cNvSpPr/>
          <p:nvPr/>
        </p:nvSpPr>
        <p:spPr>
          <a:xfrm rot="10800000" flipH="1" flipV="1">
            <a:off x="5313363" y="3263900"/>
            <a:ext cx="0" cy="657225"/>
          </a:xfrm>
          <a:prstGeom prst="line">
            <a:avLst/>
          </a:prstGeom>
          <a:ln w="50800" cap="flat" cmpd="sng">
            <a:solidFill>
              <a:srgbClr val="FF6600"/>
            </a:solidFill>
            <a:prstDash val="solid"/>
            <a:headEnd type="none" w="med" len="med"/>
            <a:tailEnd type="triangle" w="lg" len="med"/>
          </a:ln>
        </p:spPr>
      </p:sp>
      <p:sp>
        <p:nvSpPr>
          <p:cNvPr id="27" name="Text Box 27"/>
          <p:cNvSpPr txBox="1"/>
          <p:nvPr/>
        </p:nvSpPr>
        <p:spPr>
          <a:xfrm>
            <a:off x="5257800" y="5562600"/>
            <a:ext cx="3124200" cy="461963"/>
          </a:xfrm>
          <a:prstGeom prst="rect">
            <a:avLst/>
          </a:prstGeom>
          <a:solidFill>
            <a:srgbClr val="CCFFCC"/>
          </a:solidFill>
          <a:ln w="9525">
            <a:noFill/>
          </a:ln>
        </p:spPr>
        <p:txBody>
          <a:bodyPr>
            <a:spAutoFit/>
          </a:bodyPr>
          <a:p>
            <a:pPr algn="ctr" eaLnBrk="0" hangingPunct="0">
              <a:spcBef>
                <a:spcPct val="50000"/>
              </a:spcBef>
            </a:pPr>
            <a:r>
              <a:rPr lang="zh-CN" altLang="x-none" sz="2400" dirty="0">
                <a:latin typeface="Arial" panose="020B0604020202020204" pitchFamily="34" charset="0"/>
              </a:rPr>
              <a:t>需求量上升</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8" name="Text Box 29"/>
          <p:cNvSpPr txBox="1"/>
          <p:nvPr/>
        </p:nvSpPr>
        <p:spPr>
          <a:xfrm>
            <a:off x="6096000" y="12192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10%</a:t>
            </a:r>
            <a:endParaRPr lang="en-US" altLang="zh-CN" sz="2500" b="1" i="1" baseline="30000" dirty="0">
              <a:solidFill>
                <a:srgbClr val="009900"/>
              </a:solidFill>
              <a:latin typeface="Arial" panose="020B0604020202020204" pitchFamily="34" charset="0"/>
            </a:endParaRPr>
          </a:p>
        </p:txBody>
      </p:sp>
      <p:sp>
        <p:nvSpPr>
          <p:cNvPr id="29" name="Text Box 30"/>
          <p:cNvSpPr txBox="1"/>
          <p:nvPr/>
        </p:nvSpPr>
        <p:spPr>
          <a:xfrm>
            <a:off x="6019800" y="16002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10%</a:t>
            </a:r>
            <a:endParaRPr lang="en-US" altLang="zh-CN" sz="2500" b="1" i="1" baseline="30000" dirty="0">
              <a:solidFill>
                <a:srgbClr val="FF6600"/>
              </a:solidFill>
              <a:latin typeface="Arial" panose="020B0604020202020204" pitchFamily="34" charset="0"/>
            </a:endParaRPr>
          </a:p>
        </p:txBody>
      </p:sp>
      <p:sp>
        <p:nvSpPr>
          <p:cNvPr id="30" name="Text Box 31"/>
          <p:cNvSpPr txBox="1"/>
          <p:nvPr/>
        </p:nvSpPr>
        <p:spPr>
          <a:xfrm>
            <a:off x="7162800" y="1371600"/>
            <a:ext cx="682625" cy="488950"/>
          </a:xfrm>
          <a:prstGeom prst="rect">
            <a:avLst/>
          </a:prstGeom>
          <a:noFill/>
          <a:ln w="9525">
            <a:noFill/>
          </a:ln>
        </p:spPr>
        <p:txBody>
          <a:bodyPr>
            <a:spAutoFit/>
          </a:bodyPr>
          <a:p>
            <a:pPr algn="ctr" eaLnBrk="0" hangingPunct="0">
              <a:spcBef>
                <a:spcPct val="50000"/>
              </a:spcBef>
            </a:pPr>
            <a:r>
              <a:rPr lang="en-US" altLang="zh-CN" sz="2600" dirty="0">
                <a:solidFill>
                  <a:srgbClr val="0000FF"/>
                </a:solidFill>
                <a:latin typeface="Arial" panose="020B0604020202020204" pitchFamily="34" charset="0"/>
              </a:rPr>
              <a:t>= 1</a:t>
            </a:r>
            <a:endParaRPr lang="en-US" altLang="zh-CN" sz="2600" dirty="0">
              <a:solidFill>
                <a:srgbClr val="0000FF"/>
              </a:solidFill>
              <a:latin typeface="Arial" panose="020B0604020202020204" pitchFamily="34" charset="0"/>
            </a:endParaRPr>
          </a:p>
        </p:txBody>
      </p:sp>
      <p:grpSp>
        <p:nvGrpSpPr>
          <p:cNvPr id="27661" name="Group 32"/>
          <p:cNvGrpSpPr/>
          <p:nvPr/>
        </p:nvGrpSpPr>
        <p:grpSpPr>
          <a:xfrm>
            <a:off x="762000" y="1143000"/>
            <a:ext cx="6376988" cy="874713"/>
            <a:chOff x="23" y="0"/>
            <a:chExt cx="4017" cy="551"/>
          </a:xfrm>
        </p:grpSpPr>
        <p:sp>
          <p:nvSpPr>
            <p:cNvPr id="27667" name="Text Box 33"/>
            <p:cNvSpPr txBox="1"/>
            <p:nvPr/>
          </p:nvSpPr>
          <p:spPr>
            <a:xfrm>
              <a:off x="23" y="169"/>
              <a:ext cx="1436" cy="286"/>
            </a:xfrm>
            <a:prstGeom prst="rect">
              <a:avLst/>
            </a:prstGeom>
            <a:noFill/>
            <a:ln w="9525">
              <a:noFill/>
            </a:ln>
          </p:spPr>
          <p:txBody>
            <a:bodyPr>
              <a:spAutoFit/>
            </a:bodyPr>
            <a:p>
              <a:pPr algn="ctr" eaLnBrk="0" hangingPunct="0">
                <a:lnSpc>
                  <a:spcPct val="95000"/>
                </a:lnSpc>
                <a:spcBef>
                  <a:spcPct val="50000"/>
                </a:spcBef>
              </a:pPr>
              <a:r>
                <a:rPr lang="zh-CN" altLang="x-none" sz="2500" dirty="0">
                  <a:latin typeface="Arial" panose="020B0604020202020204" pitchFamily="34" charset="0"/>
                </a:rPr>
                <a:t>需求价格弹性</a:t>
              </a:r>
              <a:endParaRPr lang="zh-CN" altLang="x-none" sz="2500" dirty="0">
                <a:latin typeface="Arial" panose="020B0604020202020204" pitchFamily="34" charset="0"/>
              </a:endParaRPr>
            </a:p>
          </p:txBody>
        </p:sp>
        <p:sp>
          <p:nvSpPr>
            <p:cNvPr id="27668" name="Text Box 34"/>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7669" name="Text Box 35"/>
            <p:cNvSpPr txBox="1"/>
            <p:nvPr/>
          </p:nvSpPr>
          <p:spPr>
            <a:xfrm>
              <a:off x="1611" y="0"/>
              <a:ext cx="1502" cy="231"/>
            </a:xfrm>
            <a:prstGeom prst="rect">
              <a:avLst/>
            </a:prstGeom>
            <a:noFill/>
            <a:ln w="9525">
              <a:noFill/>
            </a:ln>
          </p:spPr>
          <p:txBody>
            <a:bodyPr>
              <a:spAutoFit/>
            </a:bodyPr>
            <a:p>
              <a:pPr algn="ctr" eaLnBrk="0" hangingPunct="0">
                <a:spcBef>
                  <a:spcPct val="50000"/>
                </a:spcBef>
              </a:pPr>
              <a:r>
                <a:rPr lang="zh-CN" altLang="x-none" dirty="0">
                  <a:latin typeface="Arial" panose="020B0604020202020204" pitchFamily="34" charset="0"/>
                </a:rPr>
                <a:t>需求量变动的百分比</a:t>
              </a:r>
              <a:endParaRPr lang="zh-CN" altLang="x-none" b="1" i="1" baseline="30000" dirty="0">
                <a:latin typeface="Arial" panose="020B0604020202020204" pitchFamily="34" charset="0"/>
              </a:endParaRPr>
            </a:p>
          </p:txBody>
        </p:sp>
        <p:sp>
          <p:nvSpPr>
            <p:cNvPr id="27670" name="Text Box 36"/>
            <p:cNvSpPr txBox="1"/>
            <p:nvPr/>
          </p:nvSpPr>
          <p:spPr>
            <a:xfrm>
              <a:off x="1615" y="320"/>
              <a:ext cx="1502" cy="231"/>
            </a:xfrm>
            <a:prstGeom prst="rect">
              <a:avLst/>
            </a:prstGeom>
            <a:noFill/>
            <a:ln w="9525">
              <a:noFill/>
            </a:ln>
          </p:spPr>
          <p:txBody>
            <a:bodyPr>
              <a:spAutoFit/>
            </a:bodyPr>
            <a:p>
              <a:pPr algn="ctr" eaLnBrk="0" hangingPunct="0">
                <a:spcBef>
                  <a:spcPct val="50000"/>
                </a:spcBef>
              </a:pPr>
              <a:r>
                <a:rPr lang="zh-CN" altLang="x-none" dirty="0">
                  <a:latin typeface="Arial" panose="020B0604020202020204" pitchFamily="34" charset="0"/>
                </a:rPr>
                <a:t>价格变动的百分比</a:t>
              </a:r>
              <a:endParaRPr lang="zh-CN" altLang="x-none" b="1" i="1" baseline="30000" dirty="0">
                <a:latin typeface="Arial" panose="020B0604020202020204" pitchFamily="34" charset="0"/>
              </a:endParaRPr>
            </a:p>
          </p:txBody>
        </p:sp>
        <p:sp>
          <p:nvSpPr>
            <p:cNvPr id="27671" name="Line 37"/>
            <p:cNvSpPr/>
            <p:nvPr/>
          </p:nvSpPr>
          <p:spPr>
            <a:xfrm>
              <a:off x="1670" y="308"/>
              <a:ext cx="1404" cy="0"/>
            </a:xfrm>
            <a:prstGeom prst="line">
              <a:avLst/>
            </a:prstGeom>
            <a:ln w="12700" cap="flat" cmpd="sng">
              <a:solidFill>
                <a:schemeClr val="tx1"/>
              </a:solidFill>
              <a:prstDash val="solid"/>
              <a:headEnd type="none" w="med" len="med"/>
              <a:tailEnd type="none" w="med" len="med"/>
            </a:ln>
          </p:spPr>
        </p:sp>
        <p:sp>
          <p:nvSpPr>
            <p:cNvPr id="27672" name="Text Box 38"/>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7673" name="Line 39"/>
            <p:cNvSpPr/>
            <p:nvPr/>
          </p:nvSpPr>
          <p:spPr>
            <a:xfrm>
              <a:off x="3424" y="309"/>
              <a:ext cx="616" cy="0"/>
            </a:xfrm>
            <a:prstGeom prst="line">
              <a:avLst/>
            </a:prstGeom>
            <a:ln w="12700" cap="flat" cmpd="sng">
              <a:solidFill>
                <a:schemeClr val="tx1"/>
              </a:solidFill>
              <a:prstDash val="solid"/>
              <a:headEnd type="none" w="med" len="med"/>
              <a:tailEnd type="none" w="med" len="med"/>
            </a:ln>
          </p:spPr>
        </p:sp>
      </p:grpSp>
      <p:sp>
        <p:nvSpPr>
          <p:cNvPr id="39" name="Line 40"/>
          <p:cNvSpPr/>
          <p:nvPr/>
        </p:nvSpPr>
        <p:spPr>
          <a:xfrm rot="5400000" flipH="1" flipV="1">
            <a:off x="6569075" y="4503738"/>
            <a:ext cx="0" cy="657225"/>
          </a:xfrm>
          <a:prstGeom prst="line">
            <a:avLst/>
          </a:prstGeom>
          <a:ln w="50800" cap="flat" cmpd="sng">
            <a:solidFill>
              <a:srgbClr val="009900"/>
            </a:solidFill>
            <a:prstDash val="solid"/>
            <a:headEnd type="none" w="med" len="med"/>
            <a:tailEnd type="triangle" w="lg" len="med"/>
          </a:ln>
        </p:spPr>
      </p:sp>
      <p:sp>
        <p:nvSpPr>
          <p:cNvPr id="40" name="Text Box 41"/>
          <p:cNvSpPr txBox="1"/>
          <p:nvPr/>
        </p:nvSpPr>
        <p:spPr>
          <a:xfrm>
            <a:off x="3429000" y="3200400"/>
            <a:ext cx="1203325" cy="822325"/>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价格下降</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7664" name="Rectangle 42"/>
          <p:cNvSpPr/>
          <p:nvPr/>
        </p:nvSpPr>
        <p:spPr>
          <a:xfrm>
            <a:off x="304800" y="3200400"/>
            <a:ext cx="2971800" cy="1163638"/>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消费者的价格敏感度：</a:t>
            </a:r>
            <a:r>
              <a:rPr lang="zh-CN" altLang="zh-CN" sz="2600" dirty="0">
                <a:solidFill>
                  <a:srgbClr val="0000FF"/>
                </a:solidFill>
                <a:latin typeface="Arial" panose="020B0604020202020204" pitchFamily="34" charset="0"/>
              </a:rPr>
              <a:t>中等</a:t>
            </a:r>
            <a:endParaRPr lang="zh-CN" altLang="zh-CN" sz="2600" dirty="0">
              <a:solidFill>
                <a:srgbClr val="0000FF"/>
              </a:solidFill>
              <a:latin typeface="Arial" panose="020B0604020202020204" pitchFamily="34" charset="0"/>
            </a:endParaRPr>
          </a:p>
        </p:txBody>
      </p:sp>
      <p:sp>
        <p:nvSpPr>
          <p:cNvPr id="27665" name="Rectangle 43"/>
          <p:cNvSpPr/>
          <p:nvPr/>
        </p:nvSpPr>
        <p:spPr>
          <a:xfrm>
            <a:off x="381000" y="4343400"/>
            <a:ext cx="1617663" cy="5365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弹性：</a:t>
            </a:r>
            <a:r>
              <a:rPr lang="en-US" altLang="zh-CN" sz="2600" dirty="0">
                <a:solidFill>
                  <a:srgbClr val="0000FF"/>
                </a:solidFill>
                <a:latin typeface="Arial" panose="020B0604020202020204" pitchFamily="34" charset="0"/>
              </a:rPr>
              <a:t>1</a:t>
            </a:r>
            <a:endParaRPr lang="en-US" altLang="zh-CN" sz="2600" dirty="0">
              <a:solidFill>
                <a:srgbClr val="0000FF"/>
              </a:solidFill>
              <a:latin typeface="Arial" panose="020B0604020202020204" pitchFamily="34" charset="0"/>
            </a:endParaRPr>
          </a:p>
        </p:txBody>
      </p:sp>
      <p:sp>
        <p:nvSpPr>
          <p:cNvPr id="27666" name="Rectangle 46"/>
          <p:cNvSpPr/>
          <p:nvPr/>
        </p:nvSpPr>
        <p:spPr>
          <a:xfrm>
            <a:off x="304800" y="2362200"/>
            <a:ext cx="3444875" cy="768350"/>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需求曲线：</a:t>
            </a:r>
            <a:r>
              <a:rPr lang="zh-CN" altLang="zh-CN" sz="2600" dirty="0">
                <a:solidFill>
                  <a:srgbClr val="0000FF"/>
                </a:solidFill>
                <a:latin typeface="Arial" panose="020B0604020202020204" pitchFamily="34" charset="0"/>
              </a:rPr>
              <a:t>中等斜率</a:t>
            </a:r>
            <a:endParaRPr lang="zh-CN" altLang="zh-CN" sz="26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dissolve">
                                      <p:cBhvr>
                                        <p:cTn id="23" dur="500"/>
                                        <p:tgtEl>
                                          <p:spTgt spid="2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ssolve">
                                      <p:cBhvr>
                                        <p:cTn id="26" dur="500"/>
                                        <p:tgtEl>
                                          <p:spTgt spid="28"/>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par>
                                <p:cTn id="31" presetID="22" presetClass="entr" presetSubtype="8"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dissolve">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7" name="Rectangle 4"/>
          <p:cNvSpPr txBox="1">
            <a:spLocks noChangeArrowheads="1"/>
          </p:cNvSpPr>
          <p:nvPr/>
        </p:nvSpPr>
        <p:spPr>
          <a:xfrm>
            <a:off x="381000" y="1752600"/>
            <a:ext cx="8396288" cy="4546600"/>
          </a:xfrm>
          <a:prstGeom prst="rect">
            <a:avLst/>
          </a:prstGeom>
        </p:spPr>
        <p:txBody>
          <a:bodyPr/>
          <a:lstStyle/>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b="1" kern="1200" cap="none" spc="0" normalizeH="0" baseline="0" noProof="0" dirty="0">
                <a:latin typeface="+mn-lt"/>
                <a:ea typeface="宋体" panose="02010600030101010101" pitchFamily="2" charset="-122"/>
                <a:cs typeface="+mn-cs"/>
              </a:rPr>
              <a:t>什么是弹性？弹性能帮助我们理解什么问题？</a:t>
            </a:r>
            <a:endParaRPr kumimoji="0" lang="zh-CN" sz="2700" b="1"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b="1" kern="1200" cap="none" spc="0" normalizeH="0" baseline="0" noProof="0" dirty="0">
                <a:latin typeface="+mn-lt"/>
                <a:ea typeface="宋体" panose="02010600030101010101" pitchFamily="2" charset="-122"/>
                <a:cs typeface="+mn-cs"/>
              </a:rPr>
              <a:t>什么是需求价格弹性？与需求曲线有什么联系？与收益与支出又有什么联系？</a:t>
            </a:r>
            <a:endParaRPr kumimoji="0" lang="zh-CN" sz="2700" b="1"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b="1" kern="1200" cap="none" spc="0" normalizeH="0" baseline="0" noProof="0" dirty="0">
                <a:latin typeface="+mn-lt"/>
                <a:ea typeface="宋体" panose="02010600030101010101" pitchFamily="2" charset="-122"/>
                <a:cs typeface="+mn-cs"/>
              </a:rPr>
              <a:t>什么是供给价格弹性？它与供给曲线有什么联系？</a:t>
            </a:r>
            <a:endParaRPr kumimoji="0" lang="zh-CN" sz="2700" b="1"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b="1" kern="1200" cap="none" spc="0" normalizeH="0" baseline="0" noProof="0" dirty="0">
                <a:latin typeface="+mn-lt"/>
                <a:ea typeface="宋体" panose="02010600030101010101" pitchFamily="2" charset="-122"/>
                <a:cs typeface="+mn-cs"/>
              </a:rPr>
              <a:t>什么是需求收入弹性？</a:t>
            </a:r>
            <a:endParaRPr kumimoji="0" lang="en-US" altLang="zh-CN" sz="2700" b="1"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altLang="zh-CN" sz="2700" b="1" kern="1200" cap="none" spc="0" normalizeH="0" baseline="0" noProof="0" dirty="0">
                <a:latin typeface="Arial" panose="020B0604020202020204" pitchFamily="34" charset="0"/>
                <a:ea typeface="宋体" panose="02010600030101010101" pitchFamily="2" charset="-122"/>
                <a:cs typeface="+mn-cs"/>
              </a:rPr>
              <a:t>什么是需求的交叉价格弹性</a:t>
            </a:r>
            <a:r>
              <a:rPr kumimoji="0" lang="zh-CN" altLang="en-US" sz="2700" b="1" kern="1200" cap="none" spc="0" normalizeH="0" baseline="0" noProof="0" dirty="0">
                <a:latin typeface="Arial" panose="020B0604020202020204" pitchFamily="34" charset="0"/>
                <a:ea typeface="宋体" panose="02010600030101010101" pitchFamily="2" charset="-122"/>
                <a:cs typeface="+mn-cs"/>
              </a:rPr>
              <a:t>？</a:t>
            </a:r>
            <a:endParaRPr kumimoji="0" lang="zh-CN" sz="2700" b="1" kern="1200" cap="none" spc="0" normalizeH="0" baseline="0" noProof="0" dirty="0">
              <a:latin typeface="+mn-lt"/>
              <a:ea typeface="宋体" panose="02010600030101010101" pitchFamily="2" charset="-122"/>
              <a:cs typeface="+mn-cs"/>
            </a:endParaRPr>
          </a:p>
        </p:txBody>
      </p:sp>
      <p:sp>
        <p:nvSpPr>
          <p:cNvPr id="8"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buFontTx/>
              <a:defRPr/>
            </a:pPr>
            <a:r>
              <a:rPr kumimoji="0" lang="zh-CN" altLang="en-US" sz="3600" b="1" kern="1200" cap="none" spc="0" normalizeH="0" baseline="0" noProof="0" dirty="0">
                <a:latin typeface="+mj-lt"/>
                <a:ea typeface="宋体" panose="02010600030101010101" pitchFamily="2" charset="-122"/>
                <a:cs typeface="+mj-cs"/>
              </a:rPr>
              <a:t>本章我们将探索这些问题的答案：</a:t>
            </a:r>
            <a:endParaRPr kumimoji="0" lang="zh-CN" altLang="en-US" sz="3600" b="1" kern="1200" cap="none" spc="0" normalizeH="0" baseline="0" noProof="0" dirty="0">
              <a:latin typeface="+mj-lt"/>
              <a:ea typeface="宋体" panose="02010600030101010101" pitchFamily="2"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4" name="Group 2"/>
          <p:cNvGrpSpPr/>
          <p:nvPr/>
        </p:nvGrpSpPr>
        <p:grpSpPr>
          <a:xfrm>
            <a:off x="5726113" y="1814513"/>
            <a:ext cx="2686050" cy="2390775"/>
            <a:chOff x="0" y="0"/>
            <a:chExt cx="1713" cy="1506"/>
          </a:xfrm>
        </p:grpSpPr>
        <p:sp>
          <p:nvSpPr>
            <p:cNvPr id="28714" name="Arc 3"/>
            <p:cNvSpPr/>
            <p:nvPr/>
          </p:nvSpPr>
          <p:spPr>
            <a:xfrm flipH="1" flipV="1">
              <a:off x="0" y="0"/>
              <a:ext cx="1713" cy="1355"/>
            </a:xfrm>
            <a:custGeom>
              <a:avLst/>
              <a:gdLst>
                <a:gd name="txL" fmla="*/ 0 w 19777"/>
                <a:gd name="txT" fmla="*/ 0 h 21238"/>
                <a:gd name="txR" fmla="*/ 19777 w 19777"/>
                <a:gd name="txB" fmla="*/ 21238 h 21238"/>
              </a:gdLst>
              <a:ahLst/>
              <a:cxnLst>
                <a:cxn ang="0">
                  <a:pos x="0" y="0"/>
                </a:cxn>
                <a:cxn ang="0">
                  <a:pos x="0" y="0"/>
                </a:cxn>
                <a:cxn ang="0">
                  <a:pos x="0" y="0"/>
                </a:cxn>
              </a:cxnLst>
              <a:rect l="txL" t="txT" r="txR" b="txB"/>
              <a:pathLst>
                <a:path w="19777" h="21238" fill="none">
                  <a:moveTo>
                    <a:pt x="3937" y="0"/>
                  </a:moveTo>
                  <a:cubicBezTo>
                    <a:pt x="10970" y="1303"/>
                    <a:pt x="16901" y="6004"/>
                    <a:pt x="19777" y="12552"/>
                  </a:cubicBezTo>
                </a:path>
                <a:path w="19777" h="21238" stroke="0">
                  <a:moveTo>
                    <a:pt x="3937" y="0"/>
                  </a:moveTo>
                  <a:cubicBezTo>
                    <a:pt x="10970" y="1303"/>
                    <a:pt x="16901" y="6004"/>
                    <a:pt x="19777" y="12552"/>
                  </a:cubicBezTo>
                  <a:lnTo>
                    <a:pt x="0" y="21238"/>
                  </a:lnTo>
                  <a:close/>
                </a:path>
              </a:pathLst>
            </a:custGeom>
            <a:noFill/>
            <a:ln w="38100" cap="flat" cmpd="sng">
              <a:solidFill>
                <a:srgbClr val="003399">
                  <a:alpha val="100000"/>
                </a:srgbClr>
              </a:solidFill>
              <a:prstDash val="solid"/>
              <a:miter lim="800000"/>
              <a:headEnd type="none" w="med" len="med"/>
              <a:tailEnd type="none" w="med" len="med"/>
            </a:ln>
          </p:spPr>
          <p:txBody>
            <a:bodyPr/>
            <a:p>
              <a:endParaRPr lang="zh-CN" altLang="en-US"/>
            </a:p>
          </p:txBody>
        </p:sp>
        <p:sp>
          <p:nvSpPr>
            <p:cNvPr id="28715" name="Text Box 4"/>
            <p:cNvSpPr txBox="1"/>
            <p:nvPr/>
          </p:nvSpPr>
          <p:spPr>
            <a:xfrm>
              <a:off x="1266" y="1218"/>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sp>
        <p:nvSpPr>
          <p:cNvPr id="5" name="Rectangle 5"/>
          <p:cNvSpPr txBox="1">
            <a:spLocks noChangeArrowheads="1"/>
          </p:cNvSpPr>
          <p:nvPr/>
        </p:nvSpPr>
        <p:spPr>
          <a:xfrm>
            <a:off x="407988" y="249238"/>
            <a:ext cx="8494712" cy="619125"/>
          </a:xfrm>
          <a:prstGeom prst="rect">
            <a:avLst/>
          </a:prstGeom>
        </p:spPr>
        <p:txBody>
          <a:bodyPr anchor="ctr">
            <a:normAutofit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“富有弹性的需求”</a:t>
            </a:r>
            <a:endPar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8676" name="Group 6"/>
          <p:cNvGrpSpPr/>
          <p:nvPr/>
        </p:nvGrpSpPr>
        <p:grpSpPr>
          <a:xfrm>
            <a:off x="4826000" y="2114550"/>
            <a:ext cx="4167188" cy="3295650"/>
            <a:chOff x="0" y="0"/>
            <a:chExt cx="2311" cy="1930"/>
          </a:xfrm>
        </p:grpSpPr>
        <p:grpSp>
          <p:nvGrpSpPr>
            <p:cNvPr id="28709" name="Group 7"/>
            <p:cNvGrpSpPr/>
            <p:nvPr/>
          </p:nvGrpSpPr>
          <p:grpSpPr>
            <a:xfrm>
              <a:off x="195" y="261"/>
              <a:ext cx="2116" cy="1413"/>
              <a:chOff x="0" y="0"/>
              <a:chExt cx="2116" cy="2027"/>
            </a:xfrm>
          </p:grpSpPr>
          <p:sp>
            <p:nvSpPr>
              <p:cNvPr id="28712"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8713"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8710" name="Text Box 10"/>
            <p:cNvSpPr txBox="1"/>
            <p:nvPr/>
          </p:nvSpPr>
          <p:spPr>
            <a:xfrm>
              <a:off x="0" y="0"/>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28711" name="Text Box 11"/>
            <p:cNvSpPr txBox="1"/>
            <p:nvPr/>
          </p:nvSpPr>
          <p:spPr>
            <a:xfrm>
              <a:off x="1887" y="1662"/>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28677" name="Group 12"/>
          <p:cNvGrpSpPr/>
          <p:nvPr/>
        </p:nvGrpSpPr>
        <p:grpSpPr>
          <a:xfrm>
            <a:off x="4567238" y="3019425"/>
            <a:ext cx="1943100" cy="2386013"/>
            <a:chOff x="0" y="0"/>
            <a:chExt cx="1224" cy="1503"/>
          </a:xfrm>
        </p:grpSpPr>
        <p:sp>
          <p:nvSpPr>
            <p:cNvPr id="28703" name="Text Box 13"/>
            <p:cNvSpPr txBox="1"/>
            <p:nvPr/>
          </p:nvSpPr>
          <p:spPr>
            <a:xfrm>
              <a:off x="854" y="1215"/>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28704" name="Text Box 14"/>
            <p:cNvSpPr txBox="1"/>
            <p:nvPr/>
          </p:nvSpPr>
          <p:spPr>
            <a:xfrm>
              <a:off x="0" y="0"/>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28705" name="Group 15"/>
            <p:cNvGrpSpPr/>
            <p:nvPr/>
          </p:nvGrpSpPr>
          <p:grpSpPr>
            <a:xfrm>
              <a:off x="388" y="145"/>
              <a:ext cx="662" cy="1079"/>
              <a:chOff x="0" y="0"/>
              <a:chExt cx="662" cy="1178"/>
            </a:xfrm>
          </p:grpSpPr>
          <p:sp>
            <p:nvSpPr>
              <p:cNvPr id="28707" name="Line 16"/>
              <p:cNvSpPr/>
              <p:nvPr/>
            </p:nvSpPr>
            <p:spPr>
              <a:xfrm>
                <a:off x="655" y="2"/>
                <a:ext cx="0" cy="1176"/>
              </a:xfrm>
              <a:prstGeom prst="line">
                <a:avLst/>
              </a:prstGeom>
              <a:ln w="9525" cap="flat" cmpd="sng">
                <a:solidFill>
                  <a:srgbClr val="777777"/>
                </a:solidFill>
                <a:prstDash val="lgDash"/>
                <a:headEnd type="none" w="med" len="med"/>
                <a:tailEnd type="none" w="med" len="med"/>
              </a:ln>
            </p:spPr>
          </p:sp>
          <p:sp>
            <p:nvSpPr>
              <p:cNvPr id="28708" name="Line 17"/>
              <p:cNvSpPr/>
              <p:nvPr/>
            </p:nvSpPr>
            <p:spPr>
              <a:xfrm>
                <a:off x="0" y="0"/>
                <a:ext cx="662" cy="0"/>
              </a:xfrm>
              <a:prstGeom prst="line">
                <a:avLst/>
              </a:prstGeom>
              <a:ln w="9525" cap="flat" cmpd="sng">
                <a:solidFill>
                  <a:srgbClr val="777777"/>
                </a:solidFill>
                <a:prstDash val="lgDash"/>
                <a:headEnd type="none" w="med" len="med"/>
                <a:tailEnd type="none" w="med" len="med"/>
              </a:ln>
            </p:spPr>
          </p:sp>
        </p:grpSp>
        <p:sp>
          <p:nvSpPr>
            <p:cNvPr id="28706" name="Oval 18"/>
            <p:cNvSpPr/>
            <p:nvPr/>
          </p:nvSpPr>
          <p:spPr>
            <a:xfrm>
              <a:off x="996" y="101"/>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8" name="Group 19"/>
          <p:cNvGrpSpPr/>
          <p:nvPr/>
        </p:nvGrpSpPr>
        <p:grpSpPr>
          <a:xfrm>
            <a:off x="7280275" y="3916363"/>
            <a:ext cx="547688" cy="1492250"/>
            <a:chOff x="0" y="0"/>
            <a:chExt cx="345" cy="940"/>
          </a:xfrm>
        </p:grpSpPr>
        <p:sp>
          <p:nvSpPr>
            <p:cNvPr id="28701" name="Text Box 20"/>
            <p:cNvSpPr txBox="1"/>
            <p:nvPr/>
          </p:nvSpPr>
          <p:spPr>
            <a:xfrm>
              <a:off x="0" y="652"/>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28702" name="Line 21"/>
            <p:cNvSpPr/>
            <p:nvPr/>
          </p:nvSpPr>
          <p:spPr>
            <a:xfrm>
              <a:off x="171" y="0"/>
              <a:ext cx="0" cy="654"/>
            </a:xfrm>
            <a:prstGeom prst="line">
              <a:avLst/>
            </a:prstGeom>
            <a:ln w="9525" cap="flat" cmpd="sng">
              <a:solidFill>
                <a:srgbClr val="777777"/>
              </a:solidFill>
              <a:prstDash val="lgDash"/>
              <a:headEnd type="none" w="med" len="med"/>
              <a:tailEnd type="none" w="med" len="med"/>
            </a:ln>
          </p:spPr>
        </p:sp>
      </p:grpSp>
      <p:grpSp>
        <p:nvGrpSpPr>
          <p:cNvPr id="9" name="Group 22"/>
          <p:cNvGrpSpPr/>
          <p:nvPr/>
        </p:nvGrpSpPr>
        <p:grpSpPr>
          <a:xfrm>
            <a:off x="4560888" y="3706813"/>
            <a:ext cx="3060700" cy="457200"/>
            <a:chOff x="0" y="0"/>
            <a:chExt cx="1928" cy="288"/>
          </a:xfrm>
        </p:grpSpPr>
        <p:sp>
          <p:nvSpPr>
            <p:cNvPr id="28698" name="Text Box 23"/>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28699" name="Line 24"/>
            <p:cNvSpPr/>
            <p:nvPr/>
          </p:nvSpPr>
          <p:spPr>
            <a:xfrm>
              <a:off x="391" y="128"/>
              <a:ext cx="1490" cy="0"/>
            </a:xfrm>
            <a:prstGeom prst="line">
              <a:avLst/>
            </a:prstGeom>
            <a:ln w="9525" cap="flat" cmpd="sng">
              <a:solidFill>
                <a:srgbClr val="777777"/>
              </a:solidFill>
              <a:prstDash val="lgDash"/>
              <a:headEnd type="none" w="med" len="med"/>
              <a:tailEnd type="none" w="med" len="med"/>
            </a:ln>
          </p:spPr>
        </p:sp>
        <p:sp>
          <p:nvSpPr>
            <p:cNvPr id="28700" name="Oval 25"/>
            <p:cNvSpPr/>
            <p:nvPr/>
          </p:nvSpPr>
          <p:spPr>
            <a:xfrm>
              <a:off x="1840" y="84"/>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6" name="Line 26"/>
          <p:cNvSpPr/>
          <p:nvPr/>
        </p:nvSpPr>
        <p:spPr>
          <a:xfrm rot="10800000"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27" name="Line 27"/>
          <p:cNvSpPr/>
          <p:nvPr/>
        </p:nvSpPr>
        <p:spPr>
          <a:xfrm rot="-5400000">
            <a:off x="6891338" y="4179888"/>
            <a:ext cx="0" cy="1300162"/>
          </a:xfrm>
          <a:prstGeom prst="line">
            <a:avLst/>
          </a:prstGeom>
          <a:ln w="50800" cap="flat" cmpd="sng">
            <a:solidFill>
              <a:srgbClr val="009900"/>
            </a:solidFill>
            <a:prstDash val="solid"/>
            <a:headEnd type="none" w="med" len="med"/>
            <a:tailEnd type="triangle" w="lg" len="med"/>
          </a:ln>
        </p:spPr>
      </p:sp>
      <p:sp>
        <p:nvSpPr>
          <p:cNvPr id="28" name="Text Box 28"/>
          <p:cNvSpPr txBox="1"/>
          <p:nvPr/>
        </p:nvSpPr>
        <p:spPr>
          <a:xfrm>
            <a:off x="5638800" y="5486400"/>
            <a:ext cx="2971800" cy="461963"/>
          </a:xfrm>
          <a:prstGeom prst="rect">
            <a:avLst/>
          </a:prstGeom>
          <a:solidFill>
            <a:srgbClr val="CCFFCC"/>
          </a:solidFill>
          <a:ln w="9525">
            <a:noFill/>
          </a:ln>
        </p:spPr>
        <p:txBody>
          <a:bodyPr>
            <a:spAutoFit/>
          </a:bodyPr>
          <a:p>
            <a:pPr algn="ctr" eaLnBrk="0" hangingPunct="0">
              <a:spcBef>
                <a:spcPct val="50000"/>
              </a:spcBef>
            </a:pPr>
            <a:r>
              <a:rPr lang="zh-CN" altLang="x-none" sz="2400" dirty="0">
                <a:latin typeface="Arial" panose="020B0604020202020204" pitchFamily="34" charset="0"/>
              </a:rPr>
              <a:t>需求量增加</a:t>
            </a:r>
            <a:r>
              <a:rPr lang="en-US" altLang="zh-CN" sz="2400" dirty="0">
                <a:latin typeface="Arial" panose="020B0604020202020204" pitchFamily="34" charset="0"/>
              </a:rPr>
              <a:t>&gt;</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9" name="Text Box 30"/>
          <p:cNvSpPr txBox="1"/>
          <p:nvPr/>
        </p:nvSpPr>
        <p:spPr>
          <a:xfrm>
            <a:off x="6019800" y="11430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&gt; 10%</a:t>
            </a:r>
            <a:endParaRPr lang="en-US" altLang="zh-CN" sz="2500" b="1" i="1" baseline="30000" dirty="0">
              <a:solidFill>
                <a:srgbClr val="009900"/>
              </a:solidFill>
              <a:latin typeface="Arial" panose="020B0604020202020204" pitchFamily="34" charset="0"/>
            </a:endParaRPr>
          </a:p>
        </p:txBody>
      </p:sp>
      <p:sp>
        <p:nvSpPr>
          <p:cNvPr id="30" name="Text Box 31"/>
          <p:cNvSpPr txBox="1"/>
          <p:nvPr/>
        </p:nvSpPr>
        <p:spPr>
          <a:xfrm>
            <a:off x="6019800" y="16002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10%</a:t>
            </a:r>
            <a:endParaRPr lang="en-US" altLang="zh-CN" sz="2500" b="1" i="1" baseline="30000" dirty="0">
              <a:solidFill>
                <a:srgbClr val="FF6600"/>
              </a:solidFill>
              <a:latin typeface="Arial" panose="020B0604020202020204" pitchFamily="34" charset="0"/>
            </a:endParaRPr>
          </a:p>
        </p:txBody>
      </p:sp>
      <p:sp>
        <p:nvSpPr>
          <p:cNvPr id="31" name="Text Box 32"/>
          <p:cNvSpPr txBox="1"/>
          <p:nvPr/>
        </p:nvSpPr>
        <p:spPr>
          <a:xfrm>
            <a:off x="7239000" y="1371600"/>
            <a:ext cx="682625" cy="488950"/>
          </a:xfrm>
          <a:prstGeom prst="rect">
            <a:avLst/>
          </a:prstGeom>
          <a:noFill/>
          <a:ln w="9525">
            <a:noFill/>
          </a:ln>
        </p:spPr>
        <p:txBody>
          <a:bodyPr>
            <a:spAutoFit/>
          </a:bodyPr>
          <a:p>
            <a:pPr algn="ctr" eaLnBrk="0" hangingPunct="0">
              <a:spcBef>
                <a:spcPct val="50000"/>
              </a:spcBef>
            </a:pPr>
            <a:r>
              <a:rPr lang="en-US" altLang="zh-CN" sz="2600" dirty="0">
                <a:solidFill>
                  <a:srgbClr val="0000FF"/>
                </a:solidFill>
                <a:latin typeface="Arial" panose="020B0604020202020204" pitchFamily="34" charset="0"/>
              </a:rPr>
              <a:t>&gt; 1</a:t>
            </a:r>
            <a:endParaRPr lang="en-US" altLang="zh-CN" sz="2600" dirty="0">
              <a:solidFill>
                <a:srgbClr val="0000FF"/>
              </a:solidFill>
              <a:latin typeface="Arial" panose="020B0604020202020204" pitchFamily="34" charset="0"/>
            </a:endParaRPr>
          </a:p>
        </p:txBody>
      </p:sp>
      <p:grpSp>
        <p:nvGrpSpPr>
          <p:cNvPr id="28686" name="Group 33"/>
          <p:cNvGrpSpPr/>
          <p:nvPr/>
        </p:nvGrpSpPr>
        <p:grpSpPr>
          <a:xfrm>
            <a:off x="762000" y="1143000"/>
            <a:ext cx="6376988" cy="874713"/>
            <a:chOff x="23" y="0"/>
            <a:chExt cx="4017" cy="551"/>
          </a:xfrm>
        </p:grpSpPr>
        <p:sp>
          <p:nvSpPr>
            <p:cNvPr id="28691" name="Text Box 34"/>
            <p:cNvSpPr txBox="1"/>
            <p:nvPr/>
          </p:nvSpPr>
          <p:spPr>
            <a:xfrm>
              <a:off x="23" y="169"/>
              <a:ext cx="1436" cy="286"/>
            </a:xfrm>
            <a:prstGeom prst="rect">
              <a:avLst/>
            </a:prstGeom>
            <a:noFill/>
            <a:ln w="9525">
              <a:noFill/>
            </a:ln>
          </p:spPr>
          <p:txBody>
            <a:bodyPr>
              <a:spAutoFit/>
            </a:bodyPr>
            <a:p>
              <a:pPr algn="ctr" eaLnBrk="0" hangingPunct="0">
                <a:lnSpc>
                  <a:spcPct val="95000"/>
                </a:lnSpc>
                <a:spcBef>
                  <a:spcPct val="50000"/>
                </a:spcBef>
              </a:pPr>
              <a:r>
                <a:rPr lang="zh-CN" altLang="x-none" sz="2500" dirty="0">
                  <a:latin typeface="Arial" panose="020B0604020202020204" pitchFamily="34" charset="0"/>
                </a:rPr>
                <a:t>需求价格弹性</a:t>
              </a:r>
              <a:endParaRPr lang="zh-CN" altLang="x-none" sz="2500" dirty="0">
                <a:latin typeface="Arial" panose="020B0604020202020204" pitchFamily="34" charset="0"/>
              </a:endParaRPr>
            </a:p>
          </p:txBody>
        </p:sp>
        <p:sp>
          <p:nvSpPr>
            <p:cNvPr id="28692" name="Text Box 35"/>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8693" name="Text Box 36"/>
            <p:cNvSpPr txBox="1"/>
            <p:nvPr/>
          </p:nvSpPr>
          <p:spPr>
            <a:xfrm>
              <a:off x="1611" y="0"/>
              <a:ext cx="1502" cy="231"/>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需求量变动百分比</a:t>
              </a:r>
              <a:endParaRPr lang="zh-CN" altLang="x-none" sz="2000" b="1" i="1" baseline="30000" dirty="0">
                <a:latin typeface="Arial" panose="020B0604020202020204" pitchFamily="34" charset="0"/>
              </a:endParaRPr>
            </a:p>
          </p:txBody>
        </p:sp>
        <p:sp>
          <p:nvSpPr>
            <p:cNvPr id="28694" name="Text Box 37"/>
            <p:cNvSpPr txBox="1"/>
            <p:nvPr/>
          </p:nvSpPr>
          <p:spPr>
            <a:xfrm>
              <a:off x="1615" y="320"/>
              <a:ext cx="1502" cy="231"/>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价格变动百分比</a:t>
              </a:r>
              <a:endParaRPr lang="zh-CN" altLang="x-none" sz="2000" b="1" i="1" baseline="30000" dirty="0">
                <a:latin typeface="Arial" panose="020B0604020202020204" pitchFamily="34" charset="0"/>
              </a:endParaRPr>
            </a:p>
          </p:txBody>
        </p:sp>
        <p:sp>
          <p:nvSpPr>
            <p:cNvPr id="28695" name="Line 38"/>
            <p:cNvSpPr/>
            <p:nvPr/>
          </p:nvSpPr>
          <p:spPr>
            <a:xfrm>
              <a:off x="1670" y="308"/>
              <a:ext cx="1404" cy="0"/>
            </a:xfrm>
            <a:prstGeom prst="line">
              <a:avLst/>
            </a:prstGeom>
            <a:ln w="12700" cap="flat" cmpd="sng">
              <a:solidFill>
                <a:schemeClr val="tx1"/>
              </a:solidFill>
              <a:prstDash val="solid"/>
              <a:headEnd type="none" w="med" len="med"/>
              <a:tailEnd type="none" w="med" len="med"/>
            </a:ln>
          </p:spPr>
        </p:sp>
        <p:sp>
          <p:nvSpPr>
            <p:cNvPr id="28696" name="Text Box 39"/>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8697" name="Line 40"/>
            <p:cNvSpPr/>
            <p:nvPr/>
          </p:nvSpPr>
          <p:spPr>
            <a:xfrm>
              <a:off x="3424" y="309"/>
              <a:ext cx="616" cy="0"/>
            </a:xfrm>
            <a:prstGeom prst="line">
              <a:avLst/>
            </a:prstGeom>
            <a:ln w="12700" cap="flat" cmpd="sng">
              <a:solidFill>
                <a:schemeClr val="tx1"/>
              </a:solidFill>
              <a:prstDash val="solid"/>
              <a:headEnd type="none" w="med" len="med"/>
              <a:tailEnd type="none" w="med" len="med"/>
            </a:ln>
          </p:spPr>
        </p:sp>
      </p:grpSp>
      <p:sp>
        <p:nvSpPr>
          <p:cNvPr id="40" name="Text Box 41"/>
          <p:cNvSpPr txBox="1"/>
          <p:nvPr/>
        </p:nvSpPr>
        <p:spPr>
          <a:xfrm>
            <a:off x="3505200" y="3200400"/>
            <a:ext cx="1203325" cy="822325"/>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价格下降</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8688" name="Rectangle 42"/>
          <p:cNvSpPr/>
          <p:nvPr/>
        </p:nvSpPr>
        <p:spPr>
          <a:xfrm>
            <a:off x="228600" y="3284538"/>
            <a:ext cx="3403600" cy="1073150"/>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400" dirty="0">
                <a:latin typeface="Arial" panose="020B0604020202020204" pitchFamily="34" charset="0"/>
              </a:rPr>
              <a:t>消费者的价格敏感度：</a:t>
            </a:r>
            <a:r>
              <a:rPr lang="zh-CN" altLang="zh-CN" sz="2400" dirty="0">
                <a:solidFill>
                  <a:srgbClr val="0000FF"/>
                </a:solidFill>
                <a:latin typeface="Arial" panose="020B0604020202020204" pitchFamily="34" charset="0"/>
              </a:rPr>
              <a:t>相对敏感</a:t>
            </a:r>
            <a:endParaRPr lang="zh-CN" altLang="zh-CN" sz="2400" dirty="0">
              <a:solidFill>
                <a:srgbClr val="0000FF"/>
              </a:solidFill>
              <a:latin typeface="Arial" panose="020B0604020202020204" pitchFamily="34" charset="0"/>
            </a:endParaRPr>
          </a:p>
        </p:txBody>
      </p:sp>
      <p:sp>
        <p:nvSpPr>
          <p:cNvPr id="28689" name="Rectangle 43"/>
          <p:cNvSpPr/>
          <p:nvPr/>
        </p:nvSpPr>
        <p:spPr>
          <a:xfrm>
            <a:off x="228600" y="2438400"/>
            <a:ext cx="3673475" cy="709613"/>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400" dirty="0">
                <a:latin typeface="Arial" panose="020B0604020202020204" pitchFamily="34" charset="0"/>
              </a:rPr>
              <a:t>需求曲线：</a:t>
            </a:r>
            <a:r>
              <a:rPr lang="zh-CN" altLang="zh-CN" sz="2400" dirty="0">
                <a:solidFill>
                  <a:srgbClr val="0000FF"/>
                </a:solidFill>
                <a:latin typeface="Arial" panose="020B0604020202020204" pitchFamily="34" charset="0"/>
              </a:rPr>
              <a:t>相对平坦</a:t>
            </a:r>
            <a:endParaRPr lang="zh-CN" altLang="zh-CN" sz="2400" dirty="0">
              <a:solidFill>
                <a:srgbClr val="0000FF"/>
              </a:solidFill>
              <a:latin typeface="Arial" panose="020B0604020202020204" pitchFamily="34" charset="0"/>
            </a:endParaRPr>
          </a:p>
        </p:txBody>
      </p:sp>
      <p:sp>
        <p:nvSpPr>
          <p:cNvPr id="28690" name="Rectangle 44"/>
          <p:cNvSpPr/>
          <p:nvPr/>
        </p:nvSpPr>
        <p:spPr>
          <a:xfrm>
            <a:off x="304800" y="4419600"/>
            <a:ext cx="2266950" cy="5365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400" dirty="0">
                <a:latin typeface="Arial" panose="020B0604020202020204" pitchFamily="34" charset="0"/>
              </a:rPr>
              <a:t>弹性：</a:t>
            </a:r>
            <a:r>
              <a:rPr lang="en-US" altLang="zh-CN" sz="2400" dirty="0">
                <a:solidFill>
                  <a:srgbClr val="0000FF"/>
                </a:solidFill>
                <a:latin typeface="Arial" panose="020B0604020202020204" pitchFamily="34" charset="0"/>
              </a:rPr>
              <a:t>&gt; 1</a:t>
            </a:r>
            <a:endParaRPr lang="en-US" altLang="zh-CN" sz="24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500"/>
                                        <p:tgtEl>
                                          <p:spTgt spid="2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p:bldP spid="30" grpId="0"/>
      <p:bldP spid="31" grpId="0"/>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8" name="Group 2"/>
          <p:cNvGrpSpPr/>
          <p:nvPr/>
        </p:nvGrpSpPr>
        <p:grpSpPr>
          <a:xfrm>
            <a:off x="5178425" y="3016250"/>
            <a:ext cx="3270250" cy="457200"/>
            <a:chOff x="0" y="0"/>
            <a:chExt cx="2060" cy="288"/>
          </a:xfrm>
        </p:grpSpPr>
        <p:sp>
          <p:nvSpPr>
            <p:cNvPr id="29733" name="Line 3"/>
            <p:cNvSpPr/>
            <p:nvPr/>
          </p:nvSpPr>
          <p:spPr>
            <a:xfrm>
              <a:off x="0" y="145"/>
              <a:ext cx="1765" cy="0"/>
            </a:xfrm>
            <a:prstGeom prst="line">
              <a:avLst/>
            </a:prstGeom>
            <a:ln w="38100" cap="flat" cmpd="sng">
              <a:solidFill>
                <a:srgbClr val="003399"/>
              </a:solidFill>
              <a:prstDash val="solid"/>
              <a:headEnd type="none" w="med" len="med"/>
              <a:tailEnd type="none" w="med" len="med"/>
            </a:ln>
          </p:spPr>
        </p:sp>
        <p:sp>
          <p:nvSpPr>
            <p:cNvPr id="29734" name="Text Box 4"/>
            <p:cNvSpPr txBox="1"/>
            <p:nvPr/>
          </p:nvSpPr>
          <p:spPr>
            <a:xfrm>
              <a:off x="1686" y="0"/>
              <a:ext cx="374"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sp>
        <p:nvSpPr>
          <p:cNvPr id="5" name="Rectangle 5"/>
          <p:cNvSpPr txBox="1">
            <a:spLocks noChangeArrowheads="1"/>
          </p:cNvSpPr>
          <p:nvPr/>
        </p:nvSpPr>
        <p:spPr>
          <a:xfrm>
            <a:off x="407988" y="249238"/>
            <a:ext cx="8477250" cy="619125"/>
          </a:xfrm>
          <a:prstGeom prst="rect">
            <a:avLst/>
          </a:prstGeom>
        </p:spPr>
        <p:txBody>
          <a:bodyPr anchor="ctr">
            <a:normAutofit fontScale="92500"/>
            <a:scene3d>
              <a:camera prst="orthographicFront"/>
              <a:lightRig rig="soft" dir="t"/>
            </a:scene3d>
            <a:sp3d prstMaterial="softEdge">
              <a:bevelT w="25400" h="25400"/>
            </a:sp3d>
          </a:bodyPr>
          <a:lstStyle/>
          <a:p>
            <a:pPr marR="0" defTabSz="914400" fontAlgn="auto">
              <a:spcAft>
                <a:spcPts val="0"/>
              </a:spcAft>
              <a:buClrTx/>
              <a:buSzTx/>
              <a:buFontTx/>
              <a:defRPr/>
            </a:pPr>
            <a:r>
              <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“完全有弹性的需求” （另一个极端例子）</a:t>
            </a:r>
            <a:endParaRPr kumimoji="0" lang="en-US" altLang="zh-CN"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9700" name="Group 6"/>
          <p:cNvGrpSpPr/>
          <p:nvPr/>
        </p:nvGrpSpPr>
        <p:grpSpPr>
          <a:xfrm>
            <a:off x="4826000" y="2114550"/>
            <a:ext cx="4318000" cy="3295650"/>
            <a:chOff x="0" y="0"/>
            <a:chExt cx="2394" cy="1930"/>
          </a:xfrm>
        </p:grpSpPr>
        <p:grpSp>
          <p:nvGrpSpPr>
            <p:cNvPr id="29728" name="Group 7"/>
            <p:cNvGrpSpPr/>
            <p:nvPr/>
          </p:nvGrpSpPr>
          <p:grpSpPr>
            <a:xfrm>
              <a:off x="195" y="261"/>
              <a:ext cx="2116" cy="1413"/>
              <a:chOff x="0" y="0"/>
              <a:chExt cx="2116" cy="2027"/>
            </a:xfrm>
          </p:grpSpPr>
          <p:sp>
            <p:nvSpPr>
              <p:cNvPr id="29731"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9732"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9729" name="Text Box 10"/>
            <p:cNvSpPr txBox="1"/>
            <p:nvPr/>
          </p:nvSpPr>
          <p:spPr>
            <a:xfrm>
              <a:off x="0" y="0"/>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29730" name="Text Box 11"/>
            <p:cNvSpPr txBox="1"/>
            <p:nvPr/>
          </p:nvSpPr>
          <p:spPr>
            <a:xfrm>
              <a:off x="2007" y="1662"/>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sp>
        <p:nvSpPr>
          <p:cNvPr id="29701" name="Text Box 12"/>
          <p:cNvSpPr txBox="1"/>
          <p:nvPr/>
        </p:nvSpPr>
        <p:spPr>
          <a:xfrm>
            <a:off x="4513263" y="3019425"/>
            <a:ext cx="650875"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29702" name="Group 13"/>
          <p:cNvGrpSpPr/>
          <p:nvPr/>
        </p:nvGrpSpPr>
        <p:grpSpPr>
          <a:xfrm>
            <a:off x="5922963" y="3179763"/>
            <a:ext cx="587375" cy="2225675"/>
            <a:chOff x="0" y="0"/>
            <a:chExt cx="370" cy="1402"/>
          </a:xfrm>
        </p:grpSpPr>
        <p:sp>
          <p:nvSpPr>
            <p:cNvPr id="29725" name="Text Box 14"/>
            <p:cNvSpPr txBox="1"/>
            <p:nvPr/>
          </p:nvSpPr>
          <p:spPr>
            <a:xfrm>
              <a:off x="0" y="1114"/>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29726" name="Line 15"/>
            <p:cNvSpPr/>
            <p:nvPr/>
          </p:nvSpPr>
          <p:spPr>
            <a:xfrm>
              <a:off x="189" y="46"/>
              <a:ext cx="0" cy="1077"/>
            </a:xfrm>
            <a:prstGeom prst="line">
              <a:avLst/>
            </a:prstGeom>
            <a:ln w="9525" cap="flat" cmpd="sng">
              <a:solidFill>
                <a:srgbClr val="777777"/>
              </a:solidFill>
              <a:prstDash val="lgDash"/>
              <a:headEnd type="none" w="med" len="med"/>
              <a:tailEnd type="none" w="med" len="med"/>
            </a:ln>
          </p:spPr>
        </p:sp>
        <p:sp>
          <p:nvSpPr>
            <p:cNvPr id="29727" name="Oval 16"/>
            <p:cNvSpPr/>
            <p:nvPr/>
          </p:nvSpPr>
          <p:spPr>
            <a:xfrm>
              <a:off x="142"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17" name="Line 17"/>
          <p:cNvSpPr/>
          <p:nvPr/>
        </p:nvSpPr>
        <p:spPr>
          <a:xfrm rot="5400000" flipV="1">
            <a:off x="6786563" y="4284663"/>
            <a:ext cx="0" cy="1090612"/>
          </a:xfrm>
          <a:prstGeom prst="line">
            <a:avLst/>
          </a:prstGeom>
          <a:ln w="50800" cap="flat" cmpd="sng">
            <a:solidFill>
              <a:srgbClr val="009900"/>
            </a:solidFill>
            <a:prstDash val="solid"/>
            <a:headEnd type="none" w="med" len="med"/>
            <a:tailEnd type="triangle" w="lg" len="med"/>
          </a:ln>
        </p:spPr>
      </p:sp>
      <p:sp>
        <p:nvSpPr>
          <p:cNvPr id="18" name="Text Box 18"/>
          <p:cNvSpPr txBox="1"/>
          <p:nvPr/>
        </p:nvSpPr>
        <p:spPr>
          <a:xfrm>
            <a:off x="3124200" y="3581400"/>
            <a:ext cx="1725613" cy="823913"/>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价格变动 </a:t>
            </a:r>
            <a:r>
              <a:rPr lang="zh-CN" altLang="zh-CN" sz="2400" dirty="0">
                <a:latin typeface="Arial" panose="020B0604020202020204" pitchFamily="34" charset="0"/>
              </a:rPr>
              <a:t>0%</a:t>
            </a:r>
            <a:endParaRPr lang="zh-CN" altLang="zh-CN" sz="2400" dirty="0">
              <a:latin typeface="Arial" panose="020B0604020202020204" pitchFamily="34" charset="0"/>
            </a:endParaRPr>
          </a:p>
        </p:txBody>
      </p:sp>
      <p:sp>
        <p:nvSpPr>
          <p:cNvPr id="19" name="Text Box 19"/>
          <p:cNvSpPr txBox="1"/>
          <p:nvPr/>
        </p:nvSpPr>
        <p:spPr>
          <a:xfrm>
            <a:off x="5715000" y="5486400"/>
            <a:ext cx="3124200" cy="461963"/>
          </a:xfrm>
          <a:prstGeom prst="rect">
            <a:avLst/>
          </a:prstGeom>
          <a:solidFill>
            <a:srgbClr val="CCFFCC"/>
          </a:solidFill>
          <a:ln w="9525">
            <a:noFill/>
          </a:ln>
        </p:spPr>
        <p:txBody>
          <a:bodyPr>
            <a:spAutoFit/>
          </a:bodyPr>
          <a:p>
            <a:pPr algn="ctr" eaLnBrk="0" hangingPunct="0">
              <a:spcBef>
                <a:spcPct val="50000"/>
              </a:spcBef>
            </a:pPr>
            <a:r>
              <a:rPr lang="zh-CN" altLang="x-none" sz="2400" dirty="0">
                <a:latin typeface="Arial" panose="020B0604020202020204" pitchFamily="34" charset="0"/>
              </a:rPr>
              <a:t>需求量变动为任意</a:t>
            </a:r>
            <a:r>
              <a:rPr lang="zh-CN" altLang="zh-CN" sz="2400" dirty="0">
                <a:latin typeface="Arial" panose="020B0604020202020204" pitchFamily="34" charset="0"/>
              </a:rPr>
              <a:t>%</a:t>
            </a:r>
            <a:endParaRPr lang="zh-CN" altLang="zh-CN" sz="2400" dirty="0">
              <a:latin typeface="Arial" panose="020B0604020202020204" pitchFamily="34" charset="0"/>
            </a:endParaRPr>
          </a:p>
        </p:txBody>
      </p:sp>
      <p:sp>
        <p:nvSpPr>
          <p:cNvPr id="20" name="Text Box 21"/>
          <p:cNvSpPr txBox="1"/>
          <p:nvPr/>
        </p:nvSpPr>
        <p:spPr>
          <a:xfrm>
            <a:off x="6019800" y="1295400"/>
            <a:ext cx="1201738" cy="473075"/>
          </a:xfrm>
          <a:prstGeom prst="rect">
            <a:avLst/>
          </a:prstGeom>
          <a:noFill/>
          <a:ln w="9525">
            <a:noFill/>
          </a:ln>
        </p:spPr>
        <p:txBody>
          <a:bodyPr>
            <a:spAutoFit/>
          </a:bodyPr>
          <a:p>
            <a:pPr algn="ctr" eaLnBrk="0" hangingPunct="0">
              <a:spcBef>
                <a:spcPct val="50000"/>
              </a:spcBef>
            </a:pPr>
            <a:r>
              <a:rPr lang="zh-CN" altLang="x-none" sz="2500" dirty="0">
                <a:solidFill>
                  <a:srgbClr val="009900"/>
                </a:solidFill>
                <a:latin typeface="Arial" panose="020B0604020202020204" pitchFamily="34" charset="0"/>
              </a:rPr>
              <a:t>任意</a:t>
            </a:r>
            <a:r>
              <a:rPr lang="zh-CN" altLang="zh-CN" sz="2500" dirty="0">
                <a:solidFill>
                  <a:srgbClr val="009900"/>
                </a:solidFill>
                <a:latin typeface="Arial" panose="020B0604020202020204" pitchFamily="34" charset="0"/>
              </a:rPr>
              <a:t>%</a:t>
            </a:r>
            <a:endParaRPr lang="zh-CN" altLang="zh-CN" sz="2500" b="1" i="1" baseline="30000" dirty="0">
              <a:solidFill>
                <a:srgbClr val="009900"/>
              </a:solidFill>
              <a:latin typeface="Arial" panose="020B0604020202020204" pitchFamily="34" charset="0"/>
            </a:endParaRPr>
          </a:p>
        </p:txBody>
      </p:sp>
      <p:sp>
        <p:nvSpPr>
          <p:cNvPr id="21" name="Text Box 22"/>
          <p:cNvSpPr txBox="1"/>
          <p:nvPr/>
        </p:nvSpPr>
        <p:spPr>
          <a:xfrm>
            <a:off x="6019800" y="17526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0%</a:t>
            </a:r>
            <a:endParaRPr lang="en-US" altLang="zh-CN" sz="2500" b="1" i="1" baseline="30000" dirty="0">
              <a:solidFill>
                <a:srgbClr val="FF6600"/>
              </a:solidFill>
              <a:latin typeface="Arial" panose="020B0604020202020204" pitchFamily="34" charset="0"/>
            </a:endParaRPr>
          </a:p>
        </p:txBody>
      </p:sp>
      <p:sp>
        <p:nvSpPr>
          <p:cNvPr id="22" name="Text Box 23"/>
          <p:cNvSpPr txBox="1"/>
          <p:nvPr/>
        </p:nvSpPr>
        <p:spPr>
          <a:xfrm>
            <a:off x="7239000" y="1371600"/>
            <a:ext cx="1481138" cy="488950"/>
          </a:xfrm>
          <a:prstGeom prst="rect">
            <a:avLst/>
          </a:prstGeom>
          <a:noFill/>
          <a:ln w="9525">
            <a:noFill/>
          </a:ln>
        </p:spPr>
        <p:txBody>
          <a:bodyPr>
            <a:spAutoFit/>
          </a:bodyPr>
          <a:p>
            <a:pPr algn="ctr" eaLnBrk="0" hangingPunct="0">
              <a:spcBef>
                <a:spcPct val="50000"/>
              </a:spcBef>
            </a:pPr>
            <a:r>
              <a:rPr lang="zh-CN" altLang="zh-CN" sz="2600" dirty="0">
                <a:solidFill>
                  <a:srgbClr val="0000FF"/>
                </a:solidFill>
                <a:latin typeface="Arial" panose="020B0604020202020204" pitchFamily="34" charset="0"/>
              </a:rPr>
              <a:t>= </a:t>
            </a:r>
            <a:r>
              <a:rPr lang="zh-CN" altLang="x-none" sz="2600" dirty="0">
                <a:solidFill>
                  <a:srgbClr val="0000FF"/>
                </a:solidFill>
                <a:latin typeface="Arial" panose="020B0604020202020204" pitchFamily="34" charset="0"/>
              </a:rPr>
              <a:t>无穷大</a:t>
            </a:r>
            <a:endParaRPr lang="zh-CN" altLang="x-none" sz="2600" dirty="0">
              <a:solidFill>
                <a:srgbClr val="0000FF"/>
              </a:solidFill>
              <a:latin typeface="Arial" panose="020B0604020202020204" pitchFamily="34" charset="0"/>
            </a:endParaRPr>
          </a:p>
        </p:txBody>
      </p:sp>
      <p:grpSp>
        <p:nvGrpSpPr>
          <p:cNvPr id="7" name="Group 24"/>
          <p:cNvGrpSpPr/>
          <p:nvPr/>
        </p:nvGrpSpPr>
        <p:grpSpPr>
          <a:xfrm>
            <a:off x="7031038" y="3176588"/>
            <a:ext cx="587375" cy="2225675"/>
            <a:chOff x="0" y="0"/>
            <a:chExt cx="370" cy="1402"/>
          </a:xfrm>
        </p:grpSpPr>
        <p:sp>
          <p:nvSpPr>
            <p:cNvPr id="29722" name="Text Box 25"/>
            <p:cNvSpPr txBox="1"/>
            <p:nvPr/>
          </p:nvSpPr>
          <p:spPr>
            <a:xfrm>
              <a:off x="0" y="1114"/>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29723" name="Line 26"/>
            <p:cNvSpPr/>
            <p:nvPr/>
          </p:nvSpPr>
          <p:spPr>
            <a:xfrm>
              <a:off x="189" y="46"/>
              <a:ext cx="0" cy="1077"/>
            </a:xfrm>
            <a:prstGeom prst="line">
              <a:avLst/>
            </a:prstGeom>
            <a:ln w="9525" cap="flat" cmpd="sng">
              <a:solidFill>
                <a:srgbClr val="777777"/>
              </a:solidFill>
              <a:prstDash val="lgDash"/>
              <a:headEnd type="none" w="med" len="med"/>
              <a:tailEnd type="none" w="med" len="med"/>
            </a:ln>
          </p:spPr>
        </p:sp>
        <p:sp>
          <p:nvSpPr>
            <p:cNvPr id="29724" name="Oval 27"/>
            <p:cNvSpPr/>
            <p:nvPr/>
          </p:nvSpPr>
          <p:spPr>
            <a:xfrm>
              <a:off x="142"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7" name="Text Box 28"/>
          <p:cNvSpPr txBox="1"/>
          <p:nvPr/>
        </p:nvSpPr>
        <p:spPr>
          <a:xfrm>
            <a:off x="3948113" y="3022600"/>
            <a:ext cx="809625"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r>
              <a:rPr lang="en-US" altLang="zh-CN" sz="2400" dirty="0">
                <a:latin typeface="Arial" panose="020B0604020202020204" pitchFamily="34" charset="0"/>
              </a:rPr>
              <a:t> =</a:t>
            </a:r>
            <a:endParaRPr lang="en-US" altLang="zh-CN" sz="2400" b="1" baseline="-25000" dirty="0">
              <a:latin typeface="Arial" panose="020B0604020202020204" pitchFamily="34" charset="0"/>
            </a:endParaRPr>
          </a:p>
        </p:txBody>
      </p:sp>
      <p:sp>
        <p:nvSpPr>
          <p:cNvPr id="29711" name="Rectangle 29"/>
          <p:cNvSpPr/>
          <p:nvPr/>
        </p:nvSpPr>
        <p:spPr>
          <a:xfrm>
            <a:off x="304800" y="3276600"/>
            <a:ext cx="2819400" cy="1103313"/>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400" dirty="0">
                <a:latin typeface="Arial" panose="020B0604020202020204" pitchFamily="34" charset="0"/>
              </a:rPr>
              <a:t>消费者的价格敏感度：</a:t>
            </a:r>
            <a:r>
              <a:rPr lang="zh-CN" altLang="zh-CN" sz="2400" dirty="0">
                <a:solidFill>
                  <a:srgbClr val="0000FF"/>
                </a:solidFill>
                <a:latin typeface="Arial" panose="020B0604020202020204" pitchFamily="34" charset="0"/>
              </a:rPr>
              <a:t>非常敏感</a:t>
            </a:r>
            <a:endParaRPr lang="zh-CN" altLang="zh-CN" sz="2400" dirty="0">
              <a:solidFill>
                <a:srgbClr val="0000FF"/>
              </a:solidFill>
              <a:latin typeface="Arial" panose="020B0604020202020204" pitchFamily="34" charset="0"/>
            </a:endParaRPr>
          </a:p>
        </p:txBody>
      </p:sp>
      <p:sp>
        <p:nvSpPr>
          <p:cNvPr id="29712" name="Rectangle 30"/>
          <p:cNvSpPr/>
          <p:nvPr/>
        </p:nvSpPr>
        <p:spPr>
          <a:xfrm>
            <a:off x="304800" y="2590800"/>
            <a:ext cx="2514600" cy="603250"/>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400" dirty="0">
                <a:latin typeface="Arial" panose="020B0604020202020204" pitchFamily="34" charset="0"/>
              </a:rPr>
              <a:t>需求曲线：</a:t>
            </a:r>
            <a:r>
              <a:rPr lang="zh-CN" altLang="zh-CN" sz="2400" dirty="0">
                <a:solidFill>
                  <a:srgbClr val="0000FF"/>
                </a:solidFill>
                <a:latin typeface="Arial" panose="020B0604020202020204" pitchFamily="34" charset="0"/>
              </a:rPr>
              <a:t>水平</a:t>
            </a:r>
            <a:endParaRPr lang="zh-CN" altLang="zh-CN" sz="2400" dirty="0">
              <a:solidFill>
                <a:srgbClr val="0000FF"/>
              </a:solidFill>
              <a:latin typeface="Arial" panose="020B0604020202020204" pitchFamily="34" charset="0"/>
            </a:endParaRPr>
          </a:p>
        </p:txBody>
      </p:sp>
      <p:sp>
        <p:nvSpPr>
          <p:cNvPr id="29713" name="Rectangle 31"/>
          <p:cNvSpPr/>
          <p:nvPr/>
        </p:nvSpPr>
        <p:spPr>
          <a:xfrm>
            <a:off x="381000" y="4419600"/>
            <a:ext cx="2252663" cy="5365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400" dirty="0">
                <a:latin typeface="Arial" panose="020B0604020202020204" pitchFamily="34" charset="0"/>
              </a:rPr>
              <a:t>弹性：</a:t>
            </a:r>
            <a:r>
              <a:rPr lang="zh-CN" altLang="zh-CN" sz="2400" dirty="0">
                <a:solidFill>
                  <a:srgbClr val="0000FF"/>
                </a:solidFill>
                <a:latin typeface="Arial" panose="020B0604020202020204" pitchFamily="34" charset="0"/>
              </a:rPr>
              <a:t>无穷大</a:t>
            </a:r>
            <a:endParaRPr lang="zh-CN" altLang="zh-CN" sz="2400" dirty="0">
              <a:solidFill>
                <a:srgbClr val="0000FF"/>
              </a:solidFill>
              <a:latin typeface="Arial" panose="020B0604020202020204" pitchFamily="34" charset="0"/>
            </a:endParaRPr>
          </a:p>
        </p:txBody>
      </p:sp>
      <p:grpSp>
        <p:nvGrpSpPr>
          <p:cNvPr id="29714" name="Group 35"/>
          <p:cNvGrpSpPr/>
          <p:nvPr/>
        </p:nvGrpSpPr>
        <p:grpSpPr>
          <a:xfrm>
            <a:off x="762000" y="1219200"/>
            <a:ext cx="6337300" cy="874713"/>
            <a:chOff x="48" y="0"/>
            <a:chExt cx="3992" cy="551"/>
          </a:xfrm>
        </p:grpSpPr>
        <p:sp>
          <p:nvSpPr>
            <p:cNvPr id="29715" name="Text Box 36"/>
            <p:cNvSpPr txBox="1"/>
            <p:nvPr/>
          </p:nvSpPr>
          <p:spPr>
            <a:xfrm>
              <a:off x="48" y="144"/>
              <a:ext cx="1436" cy="286"/>
            </a:xfrm>
            <a:prstGeom prst="rect">
              <a:avLst/>
            </a:prstGeom>
            <a:noFill/>
            <a:ln w="9525">
              <a:noFill/>
            </a:ln>
          </p:spPr>
          <p:txBody>
            <a:bodyPr>
              <a:spAutoFit/>
            </a:bodyPr>
            <a:p>
              <a:pPr algn="ctr" eaLnBrk="0" hangingPunct="0">
                <a:lnSpc>
                  <a:spcPct val="95000"/>
                </a:lnSpc>
                <a:spcBef>
                  <a:spcPct val="50000"/>
                </a:spcBef>
              </a:pPr>
              <a:r>
                <a:rPr lang="zh-CN" altLang="x-none" sz="2500" dirty="0">
                  <a:latin typeface="Arial" panose="020B0604020202020204" pitchFamily="34" charset="0"/>
                </a:rPr>
                <a:t>需求价格弹性</a:t>
              </a:r>
              <a:endParaRPr lang="zh-CN" altLang="x-none" sz="2500" dirty="0">
                <a:latin typeface="Arial" panose="020B0604020202020204" pitchFamily="34" charset="0"/>
              </a:endParaRPr>
            </a:p>
          </p:txBody>
        </p:sp>
        <p:sp>
          <p:nvSpPr>
            <p:cNvPr id="29716" name="Text Box 37"/>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9717" name="Text Box 38"/>
            <p:cNvSpPr txBox="1"/>
            <p:nvPr/>
          </p:nvSpPr>
          <p:spPr>
            <a:xfrm>
              <a:off x="1611" y="0"/>
              <a:ext cx="1502" cy="231"/>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需求量变动百分比</a:t>
              </a:r>
              <a:endParaRPr lang="zh-CN" altLang="x-none" sz="2000" b="1" i="1" baseline="30000" dirty="0">
                <a:latin typeface="Arial" panose="020B0604020202020204" pitchFamily="34" charset="0"/>
              </a:endParaRPr>
            </a:p>
          </p:txBody>
        </p:sp>
        <p:sp>
          <p:nvSpPr>
            <p:cNvPr id="29718" name="Text Box 39"/>
            <p:cNvSpPr txBox="1"/>
            <p:nvPr/>
          </p:nvSpPr>
          <p:spPr>
            <a:xfrm>
              <a:off x="1615" y="320"/>
              <a:ext cx="1502" cy="231"/>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价格变动百分比</a:t>
              </a:r>
              <a:endParaRPr lang="zh-CN" altLang="x-none" sz="2000" b="1" i="1" baseline="30000" dirty="0">
                <a:latin typeface="Arial" panose="020B0604020202020204" pitchFamily="34" charset="0"/>
              </a:endParaRPr>
            </a:p>
          </p:txBody>
        </p:sp>
        <p:sp>
          <p:nvSpPr>
            <p:cNvPr id="29719" name="Line 40"/>
            <p:cNvSpPr/>
            <p:nvPr/>
          </p:nvSpPr>
          <p:spPr>
            <a:xfrm>
              <a:off x="1670" y="308"/>
              <a:ext cx="1404" cy="0"/>
            </a:xfrm>
            <a:prstGeom prst="line">
              <a:avLst/>
            </a:prstGeom>
            <a:ln w="12700" cap="flat" cmpd="sng">
              <a:solidFill>
                <a:schemeClr val="tx1"/>
              </a:solidFill>
              <a:prstDash val="solid"/>
              <a:headEnd type="none" w="med" len="med"/>
              <a:tailEnd type="none" w="med" len="med"/>
            </a:ln>
          </p:spPr>
        </p:sp>
        <p:sp>
          <p:nvSpPr>
            <p:cNvPr id="29720" name="Text Box 41"/>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29721" name="Line 42"/>
            <p:cNvSpPr/>
            <p:nvPr/>
          </p:nvSpPr>
          <p:spPr>
            <a:xfrm>
              <a:off x="3424" y="309"/>
              <a:ext cx="616" cy="0"/>
            </a:xfrm>
            <a:prstGeom prst="line">
              <a:avLst/>
            </a:prstGeom>
            <a:ln w="127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dissolv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p:bldP spid="21" grpId="0"/>
      <p:bldP spid="22"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Picture 4" descr="t211"/>
          <p:cNvPicPr>
            <a:picLocks noChangeAspect="1"/>
          </p:cNvPicPr>
          <p:nvPr/>
        </p:nvPicPr>
        <p:blipFill>
          <a:blip r:embed="rId1"/>
          <a:stretch>
            <a:fillRect/>
          </a:stretch>
        </p:blipFill>
        <p:spPr>
          <a:xfrm>
            <a:off x="685800" y="762000"/>
            <a:ext cx="7343775" cy="4751388"/>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57200" y="223838"/>
            <a:ext cx="82296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总收益与需求价格弹性</a:t>
            </a:r>
            <a:endPar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228600" y="990600"/>
            <a:ext cx="8610600" cy="5153025"/>
          </a:xfrm>
          <a:prstGeom prst="rect">
            <a:avLst/>
          </a:prstGeom>
        </p:spPr>
        <p:txBody>
          <a:bodyPr>
            <a:normAutofit/>
          </a:bodyPr>
          <a:lstStyle/>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Ø"/>
              <a:defRPr/>
            </a:pPr>
            <a:r>
              <a:rPr kumimoji="0" lang="zh-CN" altLang="en-US" sz="2800" kern="1200" cap="none" spc="0" normalizeH="0" baseline="0" noProof="0" dirty="0">
                <a:latin typeface="+mn-lt"/>
                <a:ea typeface="宋体" panose="02010600030101010101" pitchFamily="2" charset="-122"/>
                <a:cs typeface="+mn-cs"/>
              </a:rPr>
              <a:t>首先，假设厂商以销定产，那么当厂商决定提高销售价格时，他的</a:t>
            </a:r>
            <a:r>
              <a:rPr kumimoji="0" lang="zh-CN" sz="2800" kern="1200" cap="none" spc="0" normalizeH="0" baseline="0" noProof="0" dirty="0">
                <a:latin typeface="+mn-lt"/>
                <a:ea typeface="宋体" panose="02010600030101010101" pitchFamily="2" charset="-122"/>
                <a:cs typeface="+mn-cs"/>
              </a:rPr>
              <a:t>收益会增加还是减少？</a:t>
            </a:r>
            <a:endParaRPr kumimoji="0" lang="en-US" altLang="zh-CN" sz="28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Ø"/>
              <a:defRPr/>
            </a:pPr>
            <a:r>
              <a:rPr kumimoji="0" lang="zh-CN" sz="2800" kern="1200" cap="none" spc="0" normalizeH="0" baseline="0" noProof="0" dirty="0">
                <a:latin typeface="+mn-lt"/>
                <a:ea typeface="宋体" panose="02010600030101010101" pitchFamily="2" charset="-122"/>
                <a:cs typeface="+mn-cs"/>
              </a:rPr>
              <a:t>收益 = </a:t>
            </a:r>
            <a:r>
              <a:rPr kumimoji="0" lang="zh-CN" sz="2800" b="1" i="1" kern="1200" cap="none" spc="0" normalizeH="0" baseline="0" noProof="0" dirty="0">
                <a:latin typeface="+mn-lt"/>
                <a:ea typeface="宋体" panose="02010600030101010101" pitchFamily="2" charset="-122"/>
                <a:cs typeface="+mn-cs"/>
              </a:rPr>
              <a:t>P</a:t>
            </a:r>
            <a:r>
              <a:rPr kumimoji="0" lang="zh-CN" sz="2800" kern="1200" cap="none" spc="0" normalizeH="0" baseline="0" noProof="0" dirty="0">
                <a:latin typeface="+mn-lt"/>
                <a:ea typeface="宋体" panose="02010600030101010101" pitchFamily="2" charset="-122"/>
                <a:cs typeface="+mn-cs"/>
              </a:rPr>
              <a:t> x </a:t>
            </a:r>
            <a:r>
              <a:rPr kumimoji="0" lang="zh-CN" sz="2800" b="1" i="1" kern="1200" cap="none" spc="0" normalizeH="0" baseline="0" noProof="0" dirty="0">
                <a:latin typeface="+mn-lt"/>
                <a:ea typeface="宋体" panose="02010600030101010101" pitchFamily="2" charset="-122"/>
                <a:cs typeface="+mn-cs"/>
              </a:rPr>
              <a:t>Q</a:t>
            </a:r>
            <a:r>
              <a:rPr kumimoji="0" lang="zh-CN" sz="2800" kern="1200" cap="none" spc="0" normalizeH="0" baseline="0" noProof="0" dirty="0">
                <a:latin typeface="+mn-lt"/>
                <a:ea typeface="宋体" panose="02010600030101010101" pitchFamily="2" charset="-122"/>
                <a:cs typeface="+mn-cs"/>
              </a:rPr>
              <a:t>  </a:t>
            </a:r>
            <a:endParaRPr kumimoji="0" lang="zh-CN" sz="28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Ø"/>
              <a:defRPr/>
            </a:pPr>
            <a:r>
              <a:rPr kumimoji="0" lang="zh-CN" sz="2800" kern="1200" cap="none" spc="0" normalizeH="0" baseline="0" noProof="0" dirty="0">
                <a:latin typeface="+mn-lt"/>
                <a:ea typeface="宋体" panose="02010600030101010101" pitchFamily="2" charset="-122"/>
                <a:cs typeface="+mn-cs"/>
              </a:rPr>
              <a:t>价格上升对收益有两种影响：</a:t>
            </a:r>
            <a:endParaRPr kumimoji="0" lang="zh-CN" sz="28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Wingdings" panose="05000000000000000000" pitchFamily="2" charset="2"/>
              <a:buChar char="Ø"/>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更高的价格意味着在售出的每单位物品上会有更多的收益</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Wingdings" panose="05000000000000000000" pitchFamily="2" charset="2"/>
              <a:buChar char="Ø"/>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但根据需求定理，售出的物品数量会减少</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Ø"/>
              <a:defRPr/>
            </a:pPr>
            <a:r>
              <a:rPr kumimoji="0" lang="zh-CN" sz="2800" kern="1200" cap="none" spc="0" normalizeH="0" baseline="0" noProof="0" dirty="0">
                <a:latin typeface="+mn-lt"/>
                <a:ea typeface="宋体" panose="02010600030101010101" pitchFamily="2" charset="-122"/>
                <a:cs typeface="+mn-cs"/>
              </a:rPr>
              <a:t>两种影响哪种更大？这要取决于需求价格弹性</a:t>
            </a:r>
            <a:endParaRPr kumimoji="0" lang="zh-CN" sz="28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txBox="1">
            <a:spLocks noChangeArrowheads="1"/>
          </p:cNvSpPr>
          <p:nvPr/>
        </p:nvSpPr>
        <p:spPr>
          <a:xfrm>
            <a:off x="304800" y="3048000"/>
            <a:ext cx="8620125" cy="2641600"/>
          </a:xfrm>
          <a:prstGeom prst="rect">
            <a:avLst/>
          </a:prstGeom>
        </p:spPr>
        <p:txBody>
          <a:bodyPr>
            <a:normAutofit/>
          </a:bodyPr>
          <a:lstStyle/>
          <a:p>
            <a:pPr marL="365760" marR="0" indent="-255905" defTabSz="914400" fontAlgn="auto">
              <a:spcBef>
                <a:spcPts val="400"/>
              </a:spcBef>
              <a:spcAft>
                <a:spcPts val="0"/>
              </a:spcAft>
              <a:buClr>
                <a:schemeClr val="accent1"/>
              </a:buClr>
              <a:buSzPct val="68000"/>
              <a:buFont typeface="Wingdings" panose="05000000000000000000" pitchFamily="2" charset="2"/>
              <a:buChar char="n"/>
              <a:tabLst>
                <a:tab pos="4121150" algn="ctr"/>
              </a:tabLst>
              <a:defRPr/>
            </a:pPr>
            <a:r>
              <a:rPr kumimoji="0" lang="zh-CN" sz="2700" kern="1200" cap="none" spc="0" normalizeH="0" baseline="0" noProof="0" dirty="0">
                <a:latin typeface="+mn-lt"/>
                <a:ea typeface="宋体" panose="02010600030101010101" pitchFamily="2" charset="-122"/>
                <a:cs typeface="+mn-cs"/>
              </a:rPr>
              <a:t>如果需求是</a:t>
            </a:r>
            <a:r>
              <a:rPr kumimoji="0" lang="zh-CN" altLang="en-US" sz="2700" kern="1200" cap="none" spc="0" normalizeH="0" baseline="0" noProof="0" dirty="0">
                <a:latin typeface="+mn-lt"/>
                <a:ea typeface="宋体" panose="02010600030101010101" pitchFamily="2" charset="-122"/>
                <a:cs typeface="+mn-cs"/>
              </a:rPr>
              <a:t>富</a:t>
            </a:r>
            <a:r>
              <a:rPr kumimoji="0" lang="zh-CN" sz="2700" kern="1200" cap="none" spc="0" normalizeH="0" baseline="0" noProof="0" dirty="0">
                <a:latin typeface="+mn-lt"/>
                <a:ea typeface="宋体" panose="02010600030101010101" pitchFamily="2" charset="-122"/>
                <a:cs typeface="+mn-cs"/>
              </a:rPr>
              <a:t>有弹性的，</a:t>
            </a:r>
            <a:r>
              <a:rPr kumimoji="0" lang="zh-CN" altLang="en-US" sz="2700" kern="1200" cap="none" spc="0" normalizeH="0" baseline="0" noProof="0" dirty="0">
                <a:latin typeface="+mn-lt"/>
                <a:ea typeface="宋体" panose="02010600030101010101" pitchFamily="2" charset="-122"/>
                <a:cs typeface="+mn-cs"/>
              </a:rPr>
              <a:t>即</a:t>
            </a:r>
            <a:r>
              <a:rPr kumimoji="0" lang="zh-CN" sz="2700" kern="1200" cap="none" spc="0" normalizeH="0" baseline="0" noProof="0" dirty="0">
                <a:latin typeface="+mn-lt"/>
                <a:ea typeface="宋体" panose="02010600030101010101" pitchFamily="2" charset="-122"/>
                <a:cs typeface="+mn-cs"/>
              </a:rPr>
              <a:t>需求价格弹性&gt;1</a:t>
            </a:r>
            <a:r>
              <a:rPr kumimoji="0" lang="zh-CN" altLang="en-US" sz="2700" kern="1200" cap="none" spc="0" normalizeH="0" baseline="0" noProof="0" dirty="0">
                <a:latin typeface="+mn-lt"/>
                <a:ea typeface="宋体" panose="02010600030101010101" pitchFamily="2" charset="-122"/>
                <a:cs typeface="+mn-cs"/>
              </a:rPr>
              <a:t>，则</a:t>
            </a:r>
            <a:r>
              <a:rPr kumimoji="0" lang="zh-CN" sz="2800" kern="1200" cap="none" spc="0" normalizeH="0" baseline="0" noProof="0" dirty="0">
                <a:latin typeface="+mn-lt"/>
                <a:ea typeface="宋体" panose="02010600030101010101" pitchFamily="2" charset="-122"/>
                <a:cs typeface="+mn-cs"/>
              </a:rPr>
              <a:t>需求量变动百分比 &gt; 价格变动百分比</a:t>
            </a:r>
            <a:endParaRPr kumimoji="0" lang="zh-CN" sz="2800" kern="1200" cap="none" spc="0" normalizeH="0" baseline="0" noProof="0" dirty="0">
              <a:latin typeface="+mn-lt"/>
              <a:ea typeface="宋体" panose="02010600030101010101" pitchFamily="2" charset="-122"/>
              <a:cs typeface="+mn-cs"/>
            </a:endParaRPr>
          </a:p>
          <a:p>
            <a:pPr marL="365760" marR="0" indent="-255905" defTabSz="914400" fontAlgn="auto">
              <a:spcBef>
                <a:spcPct val="55000"/>
              </a:spcBef>
              <a:spcAft>
                <a:spcPts val="0"/>
              </a:spcAft>
              <a:buClr>
                <a:schemeClr val="accent1"/>
              </a:buClr>
              <a:buSzPct val="68000"/>
              <a:buFont typeface="Wingdings" panose="05000000000000000000" pitchFamily="2" charset="2"/>
              <a:buChar char="n"/>
              <a:tabLst>
                <a:tab pos="4121150" algn="ctr"/>
              </a:tabLst>
              <a:defRPr/>
            </a:pPr>
            <a:r>
              <a:rPr kumimoji="0" lang="zh-CN" altLang="en-US" sz="2700" kern="1200" cap="none" spc="0" normalizeH="0" baseline="0" noProof="0" dirty="0">
                <a:latin typeface="+mn-lt"/>
                <a:ea typeface="宋体" panose="02010600030101010101" pitchFamily="2" charset="-122"/>
                <a:cs typeface="+mn-cs"/>
              </a:rPr>
              <a:t>此时如果涨价，</a:t>
            </a:r>
            <a:r>
              <a:rPr kumimoji="0" lang="zh-CN" sz="2700" kern="1200" cap="none" spc="0" normalizeH="0" baseline="0" noProof="0" dirty="0">
                <a:latin typeface="+mn-lt"/>
                <a:ea typeface="宋体" panose="02010600030101010101" pitchFamily="2" charset="-122"/>
                <a:cs typeface="+mn-cs"/>
              </a:rPr>
              <a:t>需求量减少使收益减少的幅度</a:t>
            </a:r>
            <a:r>
              <a:rPr kumimoji="0" lang="zh-CN" altLang="en-US" sz="2700" kern="1200" cap="none" spc="0" normalizeH="0" baseline="0" noProof="0" dirty="0">
                <a:latin typeface="+mn-lt"/>
                <a:ea typeface="宋体" panose="02010600030101010101" pitchFamily="2" charset="-122"/>
                <a:cs typeface="+mn-cs"/>
              </a:rPr>
              <a:t>将</a:t>
            </a:r>
            <a:r>
              <a:rPr kumimoji="0" lang="zh-CN" sz="2700" kern="1200" cap="none" spc="0" normalizeH="0" baseline="0" noProof="0" dirty="0">
                <a:latin typeface="+mn-lt"/>
                <a:ea typeface="宋体" panose="02010600030101010101" pitchFamily="2" charset="-122"/>
                <a:cs typeface="+mn-cs"/>
              </a:rPr>
              <a:t>大于价格上升使收益增加的幅度，</a:t>
            </a:r>
            <a:r>
              <a:rPr kumimoji="0" lang="zh-CN" altLang="en-US" sz="2700" kern="1200" cap="none" spc="0" normalizeH="0" baseline="0" noProof="0" dirty="0">
                <a:latin typeface="+mn-lt"/>
                <a:ea typeface="宋体" panose="02010600030101010101" pitchFamily="2" charset="-122"/>
                <a:cs typeface="+mn-cs"/>
              </a:rPr>
              <a:t>从而导致</a:t>
            </a:r>
            <a:r>
              <a:rPr kumimoji="0" lang="zh-CN" sz="2700" kern="1200" cap="none" spc="0" normalizeH="0" baseline="0" noProof="0" dirty="0">
                <a:latin typeface="+mn-lt"/>
                <a:ea typeface="宋体" panose="02010600030101010101" pitchFamily="2" charset="-122"/>
                <a:cs typeface="+mn-cs"/>
              </a:rPr>
              <a:t>总收益减少</a:t>
            </a:r>
            <a:endParaRPr kumimoji="0" lang="zh-CN" sz="2700" kern="1200" cap="none" spc="0" normalizeH="0" baseline="0" noProof="0" dirty="0">
              <a:latin typeface="+mn-lt"/>
              <a:ea typeface="宋体" panose="02010600030101010101" pitchFamily="2" charset="-122"/>
              <a:cs typeface="+mn-cs"/>
            </a:endParaRPr>
          </a:p>
        </p:txBody>
      </p:sp>
      <p:sp>
        <p:nvSpPr>
          <p:cNvPr id="32771" name="Text Box 4"/>
          <p:cNvSpPr txBox="1"/>
          <p:nvPr/>
        </p:nvSpPr>
        <p:spPr>
          <a:xfrm>
            <a:off x="914400" y="2057400"/>
            <a:ext cx="3086100" cy="523875"/>
          </a:xfrm>
          <a:prstGeom prst="rect">
            <a:avLst/>
          </a:prstGeom>
          <a:solidFill>
            <a:srgbClr val="FFCC99"/>
          </a:solidFill>
          <a:ln w="9525">
            <a:noFill/>
          </a:ln>
        </p:spPr>
        <p:txBody>
          <a:bodyPr>
            <a:spAutoFit/>
          </a:bodyPr>
          <a:p>
            <a:pPr algn="ctr" eaLnBrk="0" hangingPunct="0">
              <a:lnSpc>
                <a:spcPct val="105000"/>
              </a:lnSpc>
              <a:spcBef>
                <a:spcPct val="45000"/>
              </a:spcBef>
              <a:buClr>
                <a:srgbClr val="00B85C"/>
              </a:buClr>
              <a:buSzPct val="120000"/>
              <a:buFont typeface="Wingdings" panose="05000000000000000000" pitchFamily="2" charset="2"/>
            </a:pPr>
            <a:r>
              <a:rPr lang="zh-CN" altLang="x-none" sz="2700" dirty="0">
                <a:latin typeface="Arial" panose="020B0604020202020204" pitchFamily="34" charset="0"/>
              </a:rPr>
              <a:t>收益 </a:t>
            </a:r>
            <a:r>
              <a:rPr lang="zh-CN" altLang="zh-CN" sz="2700" dirty="0">
                <a:latin typeface="Arial" panose="020B0604020202020204" pitchFamily="34" charset="0"/>
              </a:rPr>
              <a:t>= </a:t>
            </a:r>
            <a:r>
              <a:rPr lang="zh-CN" altLang="zh-CN" sz="2700" b="1" i="1" dirty="0">
                <a:latin typeface="Arial" panose="020B0604020202020204" pitchFamily="34" charset="0"/>
              </a:rPr>
              <a:t>P</a:t>
            </a:r>
            <a:r>
              <a:rPr lang="zh-CN" altLang="zh-CN" sz="2700" dirty="0">
                <a:latin typeface="Arial" panose="020B0604020202020204" pitchFamily="34" charset="0"/>
              </a:rPr>
              <a:t> x </a:t>
            </a:r>
            <a:r>
              <a:rPr lang="zh-CN" altLang="zh-CN" sz="2700" b="1" i="1" dirty="0">
                <a:latin typeface="Arial" panose="020B0604020202020204" pitchFamily="34" charset="0"/>
              </a:rPr>
              <a:t>Q</a:t>
            </a:r>
            <a:r>
              <a:rPr lang="zh-CN" altLang="zh-CN" sz="2700" dirty="0">
                <a:latin typeface="Arial" panose="020B0604020202020204" pitchFamily="34" charset="0"/>
              </a:rPr>
              <a:t> </a:t>
            </a:r>
            <a:endParaRPr lang="zh-CN" altLang="zh-CN" sz="2700" dirty="0">
              <a:latin typeface="Arial" panose="020B0604020202020204" pitchFamily="34" charset="0"/>
            </a:endParaRPr>
          </a:p>
        </p:txBody>
      </p:sp>
      <p:grpSp>
        <p:nvGrpSpPr>
          <p:cNvPr id="32772" name="Group 5"/>
          <p:cNvGrpSpPr/>
          <p:nvPr/>
        </p:nvGrpSpPr>
        <p:grpSpPr>
          <a:xfrm>
            <a:off x="762000" y="609600"/>
            <a:ext cx="7346950" cy="1055688"/>
            <a:chOff x="0" y="0"/>
            <a:chExt cx="4817" cy="764"/>
          </a:xfrm>
        </p:grpSpPr>
        <p:sp>
          <p:nvSpPr>
            <p:cNvPr id="32773" name="Rectangle 6"/>
            <p:cNvSpPr/>
            <p:nvPr/>
          </p:nvSpPr>
          <p:spPr>
            <a:xfrm>
              <a:off x="0" y="0"/>
              <a:ext cx="4817" cy="764"/>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grpSp>
          <p:nvGrpSpPr>
            <p:cNvPr id="32774" name="Group 7"/>
            <p:cNvGrpSpPr/>
            <p:nvPr/>
          </p:nvGrpSpPr>
          <p:grpSpPr>
            <a:xfrm>
              <a:off x="199" y="23"/>
              <a:ext cx="4536" cy="740"/>
              <a:chOff x="147" y="0"/>
              <a:chExt cx="4536" cy="740"/>
            </a:xfrm>
          </p:grpSpPr>
          <p:sp>
            <p:nvSpPr>
              <p:cNvPr id="32775" name="Text Box 8"/>
              <p:cNvSpPr txBox="1"/>
              <p:nvPr/>
            </p:nvSpPr>
            <p:spPr>
              <a:xfrm>
                <a:off x="147" y="171"/>
                <a:ext cx="1589" cy="364"/>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需求价格弹性</a:t>
                </a:r>
                <a:endParaRPr lang="zh-CN" altLang="x-none" sz="2700" dirty="0">
                  <a:latin typeface="Arial" panose="020B0604020202020204" pitchFamily="34" charset="0"/>
                </a:endParaRPr>
              </a:p>
            </p:txBody>
          </p:sp>
          <p:sp>
            <p:nvSpPr>
              <p:cNvPr id="32776" name="Text Box 9"/>
              <p:cNvSpPr txBox="1"/>
              <p:nvPr/>
            </p:nvSpPr>
            <p:spPr>
              <a:xfrm>
                <a:off x="1638" y="206"/>
                <a:ext cx="289" cy="354"/>
              </a:xfrm>
              <a:prstGeom prst="rect">
                <a:avLst/>
              </a:prstGeom>
              <a:solidFill>
                <a:srgbClr val="FFFFCC"/>
              </a:solid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32777" name="Text Box 10"/>
              <p:cNvSpPr txBox="1"/>
              <p:nvPr/>
            </p:nvSpPr>
            <p:spPr>
              <a:xfrm>
                <a:off x="2031" y="0"/>
                <a:ext cx="2648" cy="364"/>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需求量变动百分比</a:t>
                </a:r>
                <a:endParaRPr lang="zh-CN" altLang="x-none" sz="2700" b="1" i="1" baseline="30000" dirty="0">
                  <a:latin typeface="Arial" panose="020B0604020202020204" pitchFamily="34" charset="0"/>
                </a:endParaRPr>
              </a:p>
            </p:txBody>
          </p:sp>
          <p:sp>
            <p:nvSpPr>
              <p:cNvPr id="32778" name="Text Box 11"/>
              <p:cNvSpPr txBox="1"/>
              <p:nvPr/>
            </p:nvSpPr>
            <p:spPr>
              <a:xfrm>
                <a:off x="2035" y="376"/>
                <a:ext cx="2648" cy="364"/>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价格变动百分比</a:t>
                </a:r>
                <a:endParaRPr lang="zh-CN" altLang="x-none" sz="2700" b="1" i="1" baseline="30000" dirty="0">
                  <a:latin typeface="Arial" panose="020B0604020202020204" pitchFamily="34" charset="0"/>
                </a:endParaRPr>
              </a:p>
            </p:txBody>
          </p:sp>
          <p:sp>
            <p:nvSpPr>
              <p:cNvPr id="32779" name="Line 12"/>
              <p:cNvSpPr/>
              <p:nvPr/>
            </p:nvSpPr>
            <p:spPr>
              <a:xfrm>
                <a:off x="2091" y="358"/>
                <a:ext cx="2546" cy="0"/>
              </a:xfrm>
              <a:prstGeom prst="line">
                <a:avLst/>
              </a:prstGeom>
              <a:ln w="12700" cap="flat" cmpd="sng">
                <a:solidFill>
                  <a:schemeClr val="tx1"/>
                </a:solidFill>
                <a:prstDash val="solid"/>
                <a:headEnd type="none" w="med" len="med"/>
                <a:tailEnd type="none" w="med" len="med"/>
              </a:ln>
            </p:spPr>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txBox="1">
            <a:spLocks noChangeArrowheads="1"/>
          </p:cNvSpPr>
          <p:nvPr/>
        </p:nvSpPr>
        <p:spPr>
          <a:xfrm>
            <a:off x="384175" y="620713"/>
            <a:ext cx="2971800" cy="1001713"/>
          </a:xfrm>
          <a:prstGeom prst="rect">
            <a:avLst/>
          </a:prstGeom>
        </p:spPr>
        <p:txBody>
          <a:bodyPr>
            <a:normAutofit/>
          </a:bodyPr>
          <a:lstStyle/>
          <a:p>
            <a:pPr marR="0" defTabSz="914400" fontAlgn="auto">
              <a:spcBef>
                <a:spcPts val="400"/>
              </a:spcBef>
              <a:spcAft>
                <a:spcPts val="0"/>
              </a:spcAft>
              <a:buClr>
                <a:schemeClr val="accent1"/>
              </a:buClr>
              <a:buSzPct val="68000"/>
              <a:buFont typeface="Wingdings" panose="05000000000000000000" pitchFamily="2" charset="2"/>
              <a:defRPr/>
            </a:pPr>
            <a:r>
              <a:rPr kumimoji="0" lang="zh-CN" sz="2600" kern="1200" cap="none" spc="0" normalizeH="0" baseline="0" noProof="0" dirty="0">
                <a:latin typeface="+mn-lt"/>
                <a:ea typeface="宋体" panose="02010600030101010101" pitchFamily="2" charset="-122"/>
                <a:cs typeface="+mn-cs"/>
              </a:rPr>
              <a:t>富有弹性的需求</a:t>
            </a:r>
            <a:br>
              <a:rPr kumimoji="0" lang="zh-CN" sz="2600" kern="1200" cap="none" spc="0" normalizeH="0" baseline="0" noProof="0" dirty="0">
                <a:latin typeface="+mn-lt"/>
                <a:ea typeface="宋体" panose="02010600030101010101" pitchFamily="2" charset="-122"/>
                <a:cs typeface="+mn-cs"/>
              </a:rPr>
            </a:br>
            <a:r>
              <a:rPr kumimoji="0" lang="zh-CN" altLang="en-US" sz="2600" kern="1200" cap="none" spc="0" normalizeH="0" baseline="0" noProof="0" dirty="0">
                <a:latin typeface="+mn-lt"/>
                <a:ea typeface="宋体" panose="02010600030101010101" pitchFamily="2" charset="-122"/>
                <a:cs typeface="+mn-cs"/>
              </a:rPr>
              <a:t>（</a:t>
            </a:r>
            <a:r>
              <a:rPr kumimoji="0" lang="zh-CN" sz="2600" kern="1200" cap="none" spc="0" normalizeH="0" baseline="0" noProof="0" dirty="0">
                <a:latin typeface="+mn-lt"/>
                <a:ea typeface="宋体" panose="02010600030101010101" pitchFamily="2" charset="-122"/>
                <a:cs typeface="+mn-cs"/>
              </a:rPr>
              <a:t>弹性 = 1.8</a:t>
            </a:r>
            <a:r>
              <a:rPr kumimoji="0" lang="zh-CN" altLang="en-US" sz="2600" kern="1200" cap="none" spc="0" normalizeH="0" baseline="0" noProof="0" dirty="0">
                <a:latin typeface="+mn-lt"/>
                <a:ea typeface="宋体" panose="02010600030101010101" pitchFamily="2" charset="-122"/>
                <a:cs typeface="+mn-cs"/>
              </a:rPr>
              <a:t>）</a:t>
            </a:r>
            <a:endParaRPr kumimoji="0" lang="zh-CN" sz="2600" kern="1200" cap="none" spc="0" normalizeH="0" baseline="0" noProof="0" dirty="0">
              <a:latin typeface="+mn-lt"/>
              <a:ea typeface="宋体" panose="02010600030101010101" pitchFamily="2" charset="-122"/>
              <a:cs typeface="+mn-cs"/>
            </a:endParaRPr>
          </a:p>
        </p:txBody>
      </p:sp>
      <p:grpSp>
        <p:nvGrpSpPr>
          <p:cNvPr id="33795" name="Group 4"/>
          <p:cNvGrpSpPr/>
          <p:nvPr/>
        </p:nvGrpSpPr>
        <p:grpSpPr>
          <a:xfrm>
            <a:off x="4135438" y="1162050"/>
            <a:ext cx="4449762" cy="3862388"/>
            <a:chOff x="0" y="0"/>
            <a:chExt cx="2803" cy="2433"/>
          </a:xfrm>
        </p:grpSpPr>
        <p:grpSp>
          <p:nvGrpSpPr>
            <p:cNvPr id="33822" name="Group 5"/>
            <p:cNvGrpSpPr/>
            <p:nvPr/>
          </p:nvGrpSpPr>
          <p:grpSpPr>
            <a:xfrm>
              <a:off x="147" y="275"/>
              <a:ext cx="2116" cy="2015"/>
              <a:chOff x="0" y="0"/>
              <a:chExt cx="2116" cy="2027"/>
            </a:xfrm>
          </p:grpSpPr>
          <p:sp>
            <p:nvSpPr>
              <p:cNvPr id="33825"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33826"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33823" name="Text Box 8"/>
            <p:cNvSpPr txBox="1"/>
            <p:nvPr/>
          </p:nvSpPr>
          <p:spPr>
            <a:xfrm>
              <a:off x="0" y="0"/>
              <a:ext cx="316" cy="28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33824" name="Text Box 9"/>
            <p:cNvSpPr txBox="1"/>
            <p:nvPr/>
          </p:nvSpPr>
          <p:spPr>
            <a:xfrm>
              <a:off x="2442" y="2146"/>
              <a:ext cx="361" cy="287"/>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33796" name="Group 10"/>
          <p:cNvGrpSpPr/>
          <p:nvPr/>
        </p:nvGrpSpPr>
        <p:grpSpPr>
          <a:xfrm>
            <a:off x="4711700" y="2033588"/>
            <a:ext cx="3905250" cy="1722437"/>
            <a:chOff x="0" y="0"/>
            <a:chExt cx="2460" cy="1085"/>
          </a:xfrm>
        </p:grpSpPr>
        <p:sp>
          <p:nvSpPr>
            <p:cNvPr id="33820" name="Line 11"/>
            <p:cNvSpPr/>
            <p:nvPr/>
          </p:nvSpPr>
          <p:spPr>
            <a:xfrm>
              <a:off x="0" y="0"/>
              <a:ext cx="2045" cy="919"/>
            </a:xfrm>
            <a:prstGeom prst="line">
              <a:avLst/>
            </a:prstGeom>
            <a:ln w="38100" cap="flat" cmpd="sng">
              <a:solidFill>
                <a:schemeClr val="tx1"/>
              </a:solidFill>
              <a:prstDash val="solid"/>
              <a:headEnd type="none" w="med" len="med"/>
              <a:tailEnd type="none" w="med" len="med"/>
            </a:ln>
          </p:spPr>
        </p:sp>
        <p:sp>
          <p:nvSpPr>
            <p:cNvPr id="33821" name="Text Box 12"/>
            <p:cNvSpPr txBox="1"/>
            <p:nvPr/>
          </p:nvSpPr>
          <p:spPr>
            <a:xfrm>
              <a:off x="1886" y="797"/>
              <a:ext cx="574"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6" name="Group 13"/>
          <p:cNvGrpSpPr/>
          <p:nvPr/>
        </p:nvGrpSpPr>
        <p:grpSpPr>
          <a:xfrm>
            <a:off x="384175" y="1727200"/>
            <a:ext cx="7100888" cy="3516313"/>
            <a:chOff x="0" y="0"/>
            <a:chExt cx="4473" cy="2215"/>
          </a:xfrm>
        </p:grpSpPr>
        <p:sp>
          <p:nvSpPr>
            <p:cNvPr id="33812" name="Rectangle 15"/>
            <p:cNvSpPr/>
            <p:nvPr/>
          </p:nvSpPr>
          <p:spPr>
            <a:xfrm>
              <a:off x="2517" y="910"/>
              <a:ext cx="1779" cy="1020"/>
            </a:xfrm>
            <a:prstGeom prst="rect">
              <a:avLst/>
            </a:prstGeom>
            <a:solidFill>
              <a:srgbClr val="0066FF">
                <a:alpha val="50195"/>
              </a:srgbClr>
            </a:solidFill>
            <a:ln w="9525">
              <a:noFill/>
            </a:ln>
          </p:spPr>
          <p:txBody>
            <a:bodyPr wrap="none" anchor="ctr"/>
            <a:p>
              <a:pPr eaLnBrk="0" hangingPunct="0"/>
              <a:endParaRPr lang="zh-CN" altLang="zh-CN" dirty="0">
                <a:latin typeface="Arial" panose="020B0604020202020204" pitchFamily="34" charset="0"/>
              </a:endParaRPr>
            </a:p>
          </p:txBody>
        </p:sp>
        <p:grpSp>
          <p:nvGrpSpPr>
            <p:cNvPr id="33813" name="Group 15"/>
            <p:cNvGrpSpPr/>
            <p:nvPr/>
          </p:nvGrpSpPr>
          <p:grpSpPr>
            <a:xfrm>
              <a:off x="1959" y="758"/>
              <a:ext cx="2514" cy="1457"/>
              <a:chOff x="0" y="0"/>
              <a:chExt cx="2514" cy="1457"/>
            </a:xfrm>
          </p:grpSpPr>
          <p:sp>
            <p:nvSpPr>
              <p:cNvPr id="33815" name="Text Box 17"/>
              <p:cNvSpPr txBox="1"/>
              <p:nvPr/>
            </p:nvSpPr>
            <p:spPr>
              <a:xfrm>
                <a:off x="0" y="0"/>
                <a:ext cx="549" cy="288"/>
              </a:xfrm>
              <a:prstGeom prst="rect">
                <a:avLst/>
              </a:prstGeom>
              <a:noFill/>
              <a:ln w="9525">
                <a:noFill/>
              </a:ln>
            </p:spPr>
            <p:txBody>
              <a:bodyPr>
                <a:spAutoFit/>
              </a:bodyPr>
              <a:p>
                <a:pPr algn="r" eaLnBrk="0" hangingPunct="0">
                  <a:spcBef>
                    <a:spcPct val="50000"/>
                  </a:spcBef>
                </a:pPr>
                <a:r>
                  <a:rPr lang="en-US" altLang="zh-CN" sz="2400" dirty="0">
                    <a:latin typeface="Arial" panose="020B0604020202020204" pitchFamily="34" charset="0"/>
                  </a:rPr>
                  <a:t>$200</a:t>
                </a:r>
                <a:endParaRPr lang="en-US" altLang="zh-CN" sz="2400" baseline="-25000" dirty="0">
                  <a:latin typeface="Arial" panose="020B0604020202020204" pitchFamily="34" charset="0"/>
                </a:endParaRPr>
              </a:p>
            </p:txBody>
          </p:sp>
          <p:sp>
            <p:nvSpPr>
              <p:cNvPr id="33816" name="Text Box 18"/>
              <p:cNvSpPr txBox="1"/>
              <p:nvPr/>
            </p:nvSpPr>
            <p:spPr>
              <a:xfrm>
                <a:off x="2169" y="1169"/>
                <a:ext cx="34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12</a:t>
                </a:r>
                <a:endParaRPr lang="en-US" altLang="zh-CN" sz="2400" baseline="-25000" dirty="0">
                  <a:latin typeface="Arial" panose="020B0604020202020204" pitchFamily="34" charset="0"/>
                </a:endParaRPr>
              </a:p>
            </p:txBody>
          </p:sp>
          <p:grpSp>
            <p:nvGrpSpPr>
              <p:cNvPr id="33817" name="Group 18"/>
              <p:cNvGrpSpPr/>
              <p:nvPr/>
            </p:nvGrpSpPr>
            <p:grpSpPr>
              <a:xfrm>
                <a:off x="565" y="147"/>
                <a:ext cx="1773" cy="646"/>
                <a:chOff x="0" y="0"/>
                <a:chExt cx="795" cy="646"/>
              </a:xfrm>
            </p:grpSpPr>
            <p:sp>
              <p:nvSpPr>
                <p:cNvPr id="33818" name="Line 20"/>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33819" name="Line 21"/>
                <p:cNvSpPr/>
                <p:nvPr/>
              </p:nvSpPr>
              <p:spPr>
                <a:xfrm>
                  <a:off x="795" y="1"/>
                  <a:ext cx="0" cy="645"/>
                </a:xfrm>
                <a:prstGeom prst="line">
                  <a:avLst/>
                </a:prstGeom>
                <a:ln w="9525" cap="flat" cmpd="sng">
                  <a:solidFill>
                    <a:srgbClr val="777777"/>
                  </a:solidFill>
                  <a:prstDash val="lgDash"/>
                  <a:headEnd type="none" w="med" len="med"/>
                  <a:tailEnd type="none" w="med" len="med"/>
                </a:ln>
              </p:spPr>
            </p:sp>
          </p:grpSp>
        </p:grpSp>
        <p:sp>
          <p:nvSpPr>
            <p:cNvPr id="33814" name="Rectangle 22"/>
            <p:cNvSpPr/>
            <p:nvPr/>
          </p:nvSpPr>
          <p:spPr>
            <a:xfrm>
              <a:off x="0" y="0"/>
              <a:ext cx="1806" cy="863"/>
            </a:xfrm>
            <a:prstGeom prst="rect">
              <a:avLst/>
            </a:prstGeom>
            <a:solidFill>
              <a:srgbClr val="0066FF">
                <a:alpha val="50195"/>
              </a:srgbClr>
            </a:solid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如果 </a:t>
              </a:r>
              <a:r>
                <a:rPr lang="zh-CN" altLang="zh-CN" sz="2600" b="1" i="1" dirty="0">
                  <a:latin typeface="Arial" panose="020B0604020202020204" pitchFamily="34" charset="0"/>
                </a:rPr>
                <a:t>P</a:t>
              </a:r>
              <a:r>
                <a:rPr lang="zh-CN" altLang="zh-CN" sz="2600" dirty="0">
                  <a:latin typeface="Arial" panose="020B0604020202020204" pitchFamily="34" charset="0"/>
                </a:rPr>
                <a:t> = $200, </a:t>
              </a:r>
              <a:br>
                <a:rPr lang="zh-CN" altLang="zh-CN" sz="2600" dirty="0">
                  <a:latin typeface="Arial" panose="020B0604020202020204" pitchFamily="34" charset="0"/>
                </a:rPr>
              </a:br>
              <a:r>
                <a:rPr lang="zh-CN" altLang="zh-CN" sz="2600" b="1" i="1" dirty="0">
                  <a:latin typeface="Arial" panose="020B0604020202020204" pitchFamily="34" charset="0"/>
                </a:rPr>
                <a:t>Q</a:t>
              </a:r>
              <a:r>
                <a:rPr lang="zh-CN" altLang="zh-CN" sz="2600" dirty="0">
                  <a:latin typeface="Arial" panose="020B0604020202020204" pitchFamily="34" charset="0"/>
                </a:rPr>
                <a:t> = 12 </a:t>
              </a:r>
              <a:r>
                <a:rPr lang="zh-CN" altLang="x-none" sz="2600" dirty="0">
                  <a:latin typeface="Arial" panose="020B0604020202020204" pitchFamily="34" charset="0"/>
                </a:rPr>
                <a:t>，收益 </a:t>
              </a:r>
              <a:r>
                <a:rPr lang="zh-CN" altLang="zh-CN" sz="2600" dirty="0">
                  <a:latin typeface="Arial" panose="020B0604020202020204" pitchFamily="34" charset="0"/>
                </a:rPr>
                <a:t>= $2400 </a:t>
              </a:r>
              <a:endParaRPr lang="zh-CN" altLang="zh-CN" sz="2600" dirty="0">
                <a:latin typeface="Arial" panose="020B0604020202020204" pitchFamily="34" charset="0"/>
              </a:endParaRPr>
            </a:p>
          </p:txBody>
        </p:sp>
      </p:grpSp>
      <p:sp>
        <p:nvSpPr>
          <p:cNvPr id="22" name="Rectangle 23"/>
          <p:cNvSpPr/>
          <p:nvPr/>
        </p:nvSpPr>
        <p:spPr>
          <a:xfrm>
            <a:off x="2362200" y="5410200"/>
            <a:ext cx="6477000" cy="762000"/>
          </a:xfrm>
          <a:prstGeom prst="rect">
            <a:avLst/>
          </a:prstGeom>
          <a:noFill/>
          <a:ln w="44450" cap="flat" cmpd="dbl">
            <a:solidFill>
              <a:srgbClr val="FF0000"/>
            </a:solidFill>
            <a:prstDash val="solid"/>
            <a:miter/>
            <a:headEnd type="none" w="med" len="med"/>
            <a:tailEnd type="none" w="med" len="med"/>
          </a:ln>
        </p:spPr>
        <p:txBody>
          <a:bodyPr anchor="ctr"/>
          <a:p>
            <a:pPr eaLnBrk="0" hangingPunct="0">
              <a:lnSpc>
                <a:spcPct val="105000"/>
              </a:lnSpc>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当需求富有弹性时，价格上升会使收益减少</a:t>
            </a:r>
            <a:endParaRPr lang="zh-CN" altLang="x-none" sz="2600" dirty="0">
              <a:latin typeface="Arial" panose="020B0604020202020204" pitchFamily="34" charset="0"/>
            </a:endParaRPr>
          </a:p>
        </p:txBody>
      </p:sp>
      <p:grpSp>
        <p:nvGrpSpPr>
          <p:cNvPr id="9" name="Group 24"/>
          <p:cNvGrpSpPr/>
          <p:nvPr/>
        </p:nvGrpSpPr>
        <p:grpSpPr>
          <a:xfrm>
            <a:off x="384175" y="2325688"/>
            <a:ext cx="5754688" cy="2943225"/>
            <a:chOff x="0" y="0"/>
            <a:chExt cx="3625" cy="1854"/>
          </a:xfrm>
        </p:grpSpPr>
        <p:grpSp>
          <p:nvGrpSpPr>
            <p:cNvPr id="33804" name="Group 25"/>
            <p:cNvGrpSpPr/>
            <p:nvPr/>
          </p:nvGrpSpPr>
          <p:grpSpPr>
            <a:xfrm>
              <a:off x="1952" y="0"/>
              <a:ext cx="1673" cy="1854"/>
              <a:chOff x="0" y="0"/>
              <a:chExt cx="1673" cy="1854"/>
            </a:xfrm>
          </p:grpSpPr>
          <p:sp>
            <p:nvSpPr>
              <p:cNvPr id="33807" name="Text Box 27"/>
              <p:cNvSpPr txBox="1"/>
              <p:nvPr/>
            </p:nvSpPr>
            <p:spPr>
              <a:xfrm>
                <a:off x="0" y="0"/>
                <a:ext cx="556" cy="288"/>
              </a:xfrm>
              <a:prstGeom prst="rect">
                <a:avLst/>
              </a:prstGeom>
              <a:noFill/>
              <a:ln w="9525">
                <a:noFill/>
              </a:ln>
            </p:spPr>
            <p:txBody>
              <a:bodyPr>
                <a:spAutoFit/>
              </a:bodyPr>
              <a:p>
                <a:pPr algn="r" eaLnBrk="0" hangingPunct="0">
                  <a:spcBef>
                    <a:spcPct val="50000"/>
                  </a:spcBef>
                </a:pPr>
                <a:r>
                  <a:rPr lang="en-US" altLang="zh-CN" sz="2400" dirty="0">
                    <a:latin typeface="Arial" panose="020B0604020202020204" pitchFamily="34" charset="0"/>
                  </a:rPr>
                  <a:t>$250</a:t>
                </a:r>
                <a:endParaRPr lang="en-US" altLang="zh-CN" sz="2400" baseline="-25000" dirty="0">
                  <a:latin typeface="Arial" panose="020B0604020202020204" pitchFamily="34" charset="0"/>
                </a:endParaRPr>
              </a:p>
            </p:txBody>
          </p:sp>
          <p:sp>
            <p:nvSpPr>
              <p:cNvPr id="33808" name="Text Box 28"/>
              <p:cNvSpPr txBox="1"/>
              <p:nvPr/>
            </p:nvSpPr>
            <p:spPr>
              <a:xfrm>
                <a:off x="1303" y="1566"/>
                <a:ext cx="370"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8</a:t>
                </a:r>
                <a:endParaRPr lang="en-US" altLang="zh-CN" sz="2400" baseline="-25000" dirty="0">
                  <a:latin typeface="Arial" panose="020B0604020202020204" pitchFamily="34" charset="0"/>
                </a:endParaRPr>
              </a:p>
            </p:txBody>
          </p:sp>
          <p:grpSp>
            <p:nvGrpSpPr>
              <p:cNvPr id="33809" name="Group 28"/>
              <p:cNvGrpSpPr/>
              <p:nvPr/>
            </p:nvGrpSpPr>
            <p:grpSpPr>
              <a:xfrm>
                <a:off x="562" y="142"/>
                <a:ext cx="929" cy="646"/>
                <a:chOff x="0" y="0"/>
                <a:chExt cx="795" cy="646"/>
              </a:xfrm>
            </p:grpSpPr>
            <p:sp>
              <p:nvSpPr>
                <p:cNvPr id="33810" name="Line 30"/>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33811" name="Line 31"/>
                <p:cNvSpPr/>
                <p:nvPr/>
              </p:nvSpPr>
              <p:spPr>
                <a:xfrm>
                  <a:off x="795" y="1"/>
                  <a:ext cx="0" cy="645"/>
                </a:xfrm>
                <a:prstGeom prst="line">
                  <a:avLst/>
                </a:prstGeom>
                <a:ln w="9525" cap="flat" cmpd="sng">
                  <a:solidFill>
                    <a:srgbClr val="777777"/>
                  </a:solidFill>
                  <a:prstDash val="lgDash"/>
                  <a:headEnd type="none" w="med" len="med"/>
                  <a:tailEnd type="none" w="med" len="med"/>
                </a:ln>
              </p:spPr>
            </p:sp>
          </p:grpSp>
        </p:grpSp>
        <p:sp>
          <p:nvSpPr>
            <p:cNvPr id="33805" name="Rectangle 32"/>
            <p:cNvSpPr/>
            <p:nvPr/>
          </p:nvSpPr>
          <p:spPr>
            <a:xfrm>
              <a:off x="0" y="534"/>
              <a:ext cx="1770" cy="854"/>
            </a:xfrm>
            <a:prstGeom prst="rect">
              <a:avLst/>
            </a:prstGeom>
            <a:solidFill>
              <a:srgbClr val="FFFF66">
                <a:alpha val="50195"/>
              </a:srgbClr>
            </a:solid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600" b="1" dirty="0">
                  <a:latin typeface="Arial" panose="020B0604020202020204" pitchFamily="34" charset="0"/>
                </a:rPr>
                <a:t>如果</a:t>
              </a:r>
              <a:r>
                <a:rPr lang="zh-CN" altLang="zh-CN" sz="2600" b="1" i="1" dirty="0">
                  <a:latin typeface="Arial" panose="020B0604020202020204" pitchFamily="34" charset="0"/>
                </a:rPr>
                <a:t>P</a:t>
              </a:r>
              <a:r>
                <a:rPr lang="zh-CN" altLang="zh-CN" sz="2600" dirty="0">
                  <a:latin typeface="Arial" panose="020B0604020202020204" pitchFamily="34" charset="0"/>
                </a:rPr>
                <a:t> = $250, </a:t>
              </a:r>
              <a:br>
                <a:rPr lang="zh-CN" altLang="zh-CN" sz="2600" dirty="0">
                  <a:latin typeface="Arial" panose="020B0604020202020204" pitchFamily="34" charset="0"/>
                </a:rPr>
              </a:br>
              <a:r>
                <a:rPr lang="zh-CN" altLang="zh-CN" sz="2600" b="1" i="1" dirty="0">
                  <a:latin typeface="Arial" panose="020B0604020202020204" pitchFamily="34" charset="0"/>
                </a:rPr>
                <a:t>Q</a:t>
              </a:r>
              <a:r>
                <a:rPr lang="zh-CN" altLang="zh-CN" sz="2600" dirty="0">
                  <a:latin typeface="Arial" panose="020B0604020202020204" pitchFamily="34" charset="0"/>
                </a:rPr>
                <a:t> = 8 </a:t>
              </a:r>
              <a:r>
                <a:rPr lang="zh-CN" altLang="x-none" sz="2600" dirty="0">
                  <a:latin typeface="Arial" panose="020B0604020202020204" pitchFamily="34" charset="0"/>
                </a:rPr>
                <a:t>， </a:t>
              </a:r>
              <a:br>
                <a:rPr lang="zh-CN" altLang="x-none" sz="2600" dirty="0">
                  <a:latin typeface="Arial" panose="020B0604020202020204" pitchFamily="34" charset="0"/>
                </a:rPr>
              </a:br>
              <a:r>
                <a:rPr lang="zh-CN" altLang="x-none" sz="2600" dirty="0">
                  <a:latin typeface="Arial" panose="020B0604020202020204" pitchFamily="34" charset="0"/>
                </a:rPr>
                <a:t>收益 </a:t>
              </a:r>
              <a:r>
                <a:rPr lang="zh-CN" altLang="zh-CN" sz="2600" dirty="0">
                  <a:latin typeface="Arial" panose="020B0604020202020204" pitchFamily="34" charset="0"/>
                </a:rPr>
                <a:t>= $2000</a:t>
              </a:r>
              <a:endParaRPr lang="zh-CN" altLang="zh-CN" sz="2600" dirty="0">
                <a:latin typeface="Arial" panose="020B0604020202020204" pitchFamily="34" charset="0"/>
              </a:endParaRPr>
            </a:p>
          </p:txBody>
        </p:sp>
        <p:sp>
          <p:nvSpPr>
            <p:cNvPr id="33806" name="Rectangle 33"/>
            <p:cNvSpPr/>
            <p:nvPr/>
          </p:nvSpPr>
          <p:spPr>
            <a:xfrm>
              <a:off x="2520" y="146"/>
              <a:ext cx="918" cy="1407"/>
            </a:xfrm>
            <a:prstGeom prst="rect">
              <a:avLst/>
            </a:prstGeom>
            <a:solidFill>
              <a:srgbClr val="FFFF66">
                <a:alpha val="50195"/>
              </a:srgbClr>
            </a:solidFill>
            <a:ln w="9525">
              <a:noFill/>
            </a:ln>
          </p:spPr>
          <p:txBody>
            <a:bodyPr wrap="none" anchor="ctr"/>
            <a:p>
              <a:pPr eaLnBrk="0" hangingPunct="0"/>
              <a:endParaRPr lang="zh-CN" altLang="zh-CN" dirty="0">
                <a:latin typeface="Arial" panose="020B0604020202020204" pitchFamily="34" charset="0"/>
              </a:endParaRPr>
            </a:p>
          </p:txBody>
        </p:sp>
      </p:grpSp>
      <p:sp>
        <p:nvSpPr>
          <p:cNvPr id="32" name="Rectangle 35"/>
          <p:cNvSpPr/>
          <p:nvPr/>
        </p:nvSpPr>
        <p:spPr>
          <a:xfrm>
            <a:off x="5870575" y="3186113"/>
            <a:ext cx="1314450" cy="1600200"/>
          </a:xfrm>
          <a:prstGeom prst="rect">
            <a:avLst/>
          </a:prstGeom>
          <a:blipFill rotWithShape="0">
            <a:blip r:embed="rId1">
              <a:alphaModFix amt="50000"/>
            </a:blip>
          </a:blipFill>
          <a:ln w="38100" cap="flat" cmpd="sng">
            <a:solidFill>
              <a:srgbClr val="0000CC"/>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3" name="Rectangle 36"/>
          <p:cNvSpPr/>
          <p:nvPr/>
        </p:nvSpPr>
        <p:spPr>
          <a:xfrm>
            <a:off x="4398963" y="2571750"/>
            <a:ext cx="1428750" cy="571500"/>
          </a:xfrm>
          <a:prstGeom prst="rect">
            <a:avLst/>
          </a:prstGeom>
          <a:blipFill rotWithShape="0">
            <a:blip r:embed="rId2">
              <a:alphaModFix amt="50000"/>
            </a:blip>
          </a:blipFill>
          <a:ln w="38100" cap="flat" cmpd="sng">
            <a:solidFill>
              <a:srgbClr val="FFFF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4" name="Text Box 37"/>
          <p:cNvSpPr txBox="1"/>
          <p:nvPr/>
        </p:nvSpPr>
        <p:spPr>
          <a:xfrm>
            <a:off x="7205663" y="1225550"/>
            <a:ext cx="1390650" cy="1571625"/>
          </a:xfrm>
          <a:prstGeom prst="rect">
            <a:avLst/>
          </a:prstGeom>
          <a:noFill/>
          <a:ln w="19050" cap="flat" cmpd="sng">
            <a:solidFill>
              <a:srgbClr val="0000FF"/>
            </a:solidFill>
            <a:prstDash val="solid"/>
            <a:miter/>
            <a:headEnd type="none" w="med" len="med"/>
            <a:tailEnd type="none" w="med" len="med"/>
          </a:ln>
        </p:spPr>
        <p:txBody>
          <a:bodyPr>
            <a:spAutoFit/>
          </a:bodyPr>
          <a:p>
            <a:pPr eaLnBrk="0" hangingPunct="0">
              <a:spcBef>
                <a:spcPct val="50000"/>
              </a:spcBef>
            </a:pPr>
            <a:r>
              <a:rPr lang="zh-CN" altLang="x-none" sz="2400" dirty="0">
                <a:latin typeface="Arial" panose="020B0604020202020204" pitchFamily="34" charset="0"/>
              </a:rPr>
              <a:t>需求量减少所损失的收益</a:t>
            </a:r>
            <a:endParaRPr lang="zh-CN" altLang="x-none" sz="2400" b="1" i="1" dirty="0">
              <a:latin typeface="Arial" panose="020B0604020202020204" pitchFamily="34" charset="0"/>
            </a:endParaRPr>
          </a:p>
        </p:txBody>
      </p:sp>
      <p:sp>
        <p:nvSpPr>
          <p:cNvPr id="35" name="Text Box 38"/>
          <p:cNvSpPr txBox="1"/>
          <p:nvPr/>
        </p:nvSpPr>
        <p:spPr>
          <a:xfrm>
            <a:off x="4800600" y="685800"/>
            <a:ext cx="1919288" cy="841375"/>
          </a:xfrm>
          <a:prstGeom prst="rect">
            <a:avLst/>
          </a:prstGeom>
          <a:noFill/>
          <a:ln w="19050" cap="flat" cmpd="sng">
            <a:solidFill>
              <a:srgbClr val="FFFF00"/>
            </a:solidFill>
            <a:prstDash val="solid"/>
            <a:miter/>
            <a:headEnd type="none" w="med" len="med"/>
            <a:tailEnd type="none" w="med" len="med"/>
          </a:ln>
        </p:spPr>
        <p:txBody>
          <a:bodyPr>
            <a:spAutoFit/>
          </a:bodyPr>
          <a:p>
            <a:pPr eaLnBrk="0" hangingPunct="0">
              <a:spcBef>
                <a:spcPct val="50000"/>
              </a:spcBef>
            </a:pPr>
            <a:r>
              <a:rPr lang="zh-CN" altLang="x-none" sz="2400" dirty="0">
                <a:latin typeface="Arial" panose="020B0604020202020204" pitchFamily="34" charset="0"/>
              </a:rPr>
              <a:t>价格上升所增加的收益</a:t>
            </a:r>
            <a:endParaRPr lang="zh-CN" altLang="x-none" sz="2400" b="1" i="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ssolve">
                                      <p:cBhvr>
                                        <p:cTn id="23" dur="500"/>
                                        <p:tgtEl>
                                          <p:spTgt spid="3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dissolv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33" grpId="0" animBg="1"/>
      <p:bldP spid="34"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Rectangle 3"/>
          <p:cNvSpPr txBox="1">
            <a:spLocks noChangeArrowheads="1"/>
          </p:cNvSpPr>
          <p:nvPr/>
        </p:nvSpPr>
        <p:spPr>
          <a:xfrm>
            <a:off x="304800" y="3048000"/>
            <a:ext cx="8620125" cy="2641600"/>
          </a:xfrm>
          <a:prstGeom prst="rect">
            <a:avLst/>
          </a:prstGeom>
        </p:spPr>
        <p:txBody>
          <a:bodyPr>
            <a:normAutofit/>
          </a:bodyPr>
          <a:lstStyle/>
          <a:p>
            <a:pPr marL="365760" marR="0" indent="-255905" defTabSz="914400" fontAlgn="auto">
              <a:spcBef>
                <a:spcPts val="400"/>
              </a:spcBef>
              <a:spcAft>
                <a:spcPts val="0"/>
              </a:spcAft>
              <a:buClr>
                <a:schemeClr val="accent1"/>
              </a:buClr>
              <a:buSzPct val="68000"/>
              <a:buFont typeface="Wingdings" panose="05000000000000000000" pitchFamily="2" charset="2"/>
              <a:buChar char="n"/>
              <a:tabLst>
                <a:tab pos="4121150" algn="ctr"/>
              </a:tabLst>
              <a:defRPr/>
            </a:pPr>
            <a:r>
              <a:rPr kumimoji="0" lang="zh-CN" sz="2700" kern="1200" cap="none" spc="0" normalizeH="0" baseline="0" noProof="0" dirty="0">
                <a:latin typeface="+mn-lt"/>
                <a:ea typeface="宋体" panose="02010600030101010101" pitchFamily="2" charset="-122"/>
                <a:cs typeface="+mn-cs"/>
              </a:rPr>
              <a:t>如果需求是</a:t>
            </a:r>
            <a:r>
              <a:rPr kumimoji="0" lang="zh-CN" altLang="en-US" sz="2700" kern="1200" cap="none" spc="0" normalizeH="0" baseline="0" noProof="0" dirty="0">
                <a:latin typeface="+mn-lt"/>
                <a:ea typeface="宋体" panose="02010600030101010101" pitchFamily="2" charset="-122"/>
                <a:cs typeface="+mn-cs"/>
              </a:rPr>
              <a:t>缺乏</a:t>
            </a:r>
            <a:r>
              <a:rPr kumimoji="0" lang="zh-CN" sz="2700" kern="1200" cap="none" spc="0" normalizeH="0" baseline="0" noProof="0" dirty="0">
                <a:latin typeface="+mn-lt"/>
                <a:ea typeface="宋体" panose="02010600030101010101" pitchFamily="2" charset="-122"/>
                <a:cs typeface="+mn-cs"/>
              </a:rPr>
              <a:t>弹性的，</a:t>
            </a:r>
            <a:r>
              <a:rPr kumimoji="0" lang="zh-CN" altLang="en-US" sz="2700" kern="1200" cap="none" spc="0" normalizeH="0" baseline="0" noProof="0" dirty="0">
                <a:latin typeface="+mn-lt"/>
                <a:ea typeface="宋体" panose="02010600030101010101" pitchFamily="2" charset="-122"/>
                <a:cs typeface="+mn-cs"/>
              </a:rPr>
              <a:t>即</a:t>
            </a:r>
            <a:r>
              <a:rPr kumimoji="0" lang="zh-CN" sz="2700" kern="1200" cap="none" spc="0" normalizeH="0" baseline="0" noProof="0" dirty="0">
                <a:latin typeface="+mn-lt"/>
                <a:ea typeface="宋体" panose="02010600030101010101" pitchFamily="2" charset="-122"/>
                <a:cs typeface="+mn-cs"/>
              </a:rPr>
              <a:t>需求价格弹性</a:t>
            </a:r>
            <a:r>
              <a:rPr kumimoji="0" lang="en-US" altLang="zh-CN" sz="2700" kern="1200" cap="none" spc="0" normalizeH="0" baseline="0" noProof="0" dirty="0">
                <a:latin typeface="+mn-lt"/>
                <a:ea typeface="宋体" panose="02010600030101010101" pitchFamily="2" charset="-122"/>
                <a:cs typeface="+mn-cs"/>
              </a:rPr>
              <a:t>&lt;</a:t>
            </a:r>
            <a:r>
              <a:rPr kumimoji="0" lang="zh-CN" sz="2700" kern="1200" cap="none" spc="0" normalizeH="0" baseline="0" noProof="0" dirty="0">
                <a:latin typeface="+mn-lt"/>
                <a:ea typeface="宋体" panose="02010600030101010101" pitchFamily="2" charset="-122"/>
                <a:cs typeface="+mn-cs"/>
              </a:rPr>
              <a:t>1</a:t>
            </a:r>
            <a:r>
              <a:rPr kumimoji="0" lang="zh-CN" altLang="en-US" sz="2700" kern="1200" cap="none" spc="0" normalizeH="0" baseline="0" noProof="0" dirty="0">
                <a:latin typeface="+mn-lt"/>
                <a:ea typeface="宋体" panose="02010600030101010101" pitchFamily="2" charset="-122"/>
                <a:cs typeface="+mn-cs"/>
              </a:rPr>
              <a:t>，则</a:t>
            </a:r>
            <a:r>
              <a:rPr kumimoji="0" lang="zh-CN" sz="2800" kern="1200" cap="none" spc="0" normalizeH="0" baseline="0" noProof="0" dirty="0">
                <a:latin typeface="+mn-lt"/>
                <a:ea typeface="宋体" panose="02010600030101010101" pitchFamily="2" charset="-122"/>
                <a:cs typeface="+mn-cs"/>
              </a:rPr>
              <a:t>需求量变动百分比 </a:t>
            </a:r>
            <a:r>
              <a:rPr kumimoji="0" lang="en-US" altLang="zh-CN" sz="2800" kern="1200" cap="none" spc="0" normalizeH="0" baseline="0" noProof="0" dirty="0">
                <a:latin typeface="+mn-lt"/>
                <a:ea typeface="宋体" panose="02010600030101010101" pitchFamily="2" charset="-122"/>
                <a:cs typeface="+mn-cs"/>
              </a:rPr>
              <a:t>&lt;</a:t>
            </a:r>
            <a:r>
              <a:rPr kumimoji="0" lang="zh-CN" sz="2800" kern="1200" cap="none" spc="0" normalizeH="0" baseline="0" noProof="0" dirty="0">
                <a:latin typeface="+mn-lt"/>
                <a:ea typeface="宋体" panose="02010600030101010101" pitchFamily="2" charset="-122"/>
                <a:cs typeface="+mn-cs"/>
              </a:rPr>
              <a:t> 价格变动百分比</a:t>
            </a:r>
            <a:endParaRPr kumimoji="0" lang="zh-CN" sz="2800" kern="1200" cap="none" spc="0" normalizeH="0" baseline="0" noProof="0" dirty="0">
              <a:latin typeface="+mn-lt"/>
              <a:ea typeface="宋体" panose="02010600030101010101" pitchFamily="2" charset="-122"/>
              <a:cs typeface="+mn-cs"/>
            </a:endParaRPr>
          </a:p>
          <a:p>
            <a:pPr marL="365760" marR="0" indent="-255905" defTabSz="914400" fontAlgn="auto">
              <a:spcBef>
                <a:spcPct val="55000"/>
              </a:spcBef>
              <a:spcAft>
                <a:spcPts val="0"/>
              </a:spcAft>
              <a:buClr>
                <a:schemeClr val="accent1"/>
              </a:buClr>
              <a:buSzPct val="68000"/>
              <a:buFont typeface="Wingdings" panose="05000000000000000000" pitchFamily="2" charset="2"/>
              <a:buChar char="n"/>
              <a:tabLst>
                <a:tab pos="4121150" algn="ctr"/>
              </a:tabLst>
              <a:defRPr/>
            </a:pPr>
            <a:r>
              <a:rPr kumimoji="0" lang="zh-CN" altLang="en-US" sz="2700" kern="1200" cap="none" spc="0" normalizeH="0" baseline="0" noProof="0" dirty="0">
                <a:latin typeface="+mn-lt"/>
                <a:ea typeface="宋体" panose="02010600030101010101" pitchFamily="2" charset="-122"/>
                <a:cs typeface="+mn-cs"/>
              </a:rPr>
              <a:t>此时如果涨价，</a:t>
            </a:r>
            <a:r>
              <a:rPr kumimoji="0" lang="zh-CN" sz="2700" kern="1200" cap="none" spc="0" normalizeH="0" baseline="0" noProof="0" dirty="0">
                <a:latin typeface="+mn-lt"/>
                <a:ea typeface="宋体" panose="02010600030101010101" pitchFamily="2" charset="-122"/>
                <a:cs typeface="+mn-cs"/>
              </a:rPr>
              <a:t>需求量减少使收益减少的幅度</a:t>
            </a:r>
            <a:r>
              <a:rPr kumimoji="0" lang="zh-CN" altLang="en-US" sz="2700" kern="1200" cap="none" spc="0" normalizeH="0" baseline="0" noProof="0" dirty="0">
                <a:latin typeface="+mn-lt"/>
                <a:ea typeface="宋体" panose="02010600030101010101" pitchFamily="2" charset="-122"/>
                <a:cs typeface="+mn-cs"/>
              </a:rPr>
              <a:t>将小</a:t>
            </a:r>
            <a:r>
              <a:rPr kumimoji="0" lang="zh-CN" sz="2700" kern="1200" cap="none" spc="0" normalizeH="0" baseline="0" noProof="0" dirty="0">
                <a:latin typeface="+mn-lt"/>
                <a:ea typeface="宋体" panose="02010600030101010101" pitchFamily="2" charset="-122"/>
                <a:cs typeface="+mn-cs"/>
              </a:rPr>
              <a:t>于价格上升使收益增加的幅度，</a:t>
            </a:r>
            <a:r>
              <a:rPr kumimoji="0" lang="zh-CN" altLang="en-US" sz="2700" kern="1200" cap="none" spc="0" normalizeH="0" baseline="0" noProof="0" dirty="0">
                <a:latin typeface="+mn-lt"/>
                <a:ea typeface="宋体" panose="02010600030101010101" pitchFamily="2" charset="-122"/>
                <a:cs typeface="+mn-cs"/>
              </a:rPr>
              <a:t>从而导致</a:t>
            </a:r>
            <a:r>
              <a:rPr kumimoji="0" lang="zh-CN" sz="2700" kern="1200" cap="none" spc="0" normalizeH="0" baseline="0" noProof="0" dirty="0">
                <a:latin typeface="+mn-lt"/>
                <a:ea typeface="宋体" panose="02010600030101010101" pitchFamily="2" charset="-122"/>
                <a:cs typeface="+mn-cs"/>
              </a:rPr>
              <a:t>总收益</a:t>
            </a:r>
            <a:r>
              <a:rPr kumimoji="0" lang="zh-CN" altLang="en-US" sz="2700" kern="1200" cap="none" spc="0" normalizeH="0" baseline="0" noProof="0" dirty="0">
                <a:latin typeface="+mn-lt"/>
                <a:ea typeface="宋体" panose="02010600030101010101" pitchFamily="2" charset="-122"/>
                <a:cs typeface="+mn-cs"/>
              </a:rPr>
              <a:t>增加</a:t>
            </a:r>
            <a:endParaRPr kumimoji="0" lang="zh-CN" sz="2700" kern="1200" cap="none" spc="0" normalizeH="0" baseline="0" noProof="0" dirty="0">
              <a:latin typeface="+mn-lt"/>
              <a:ea typeface="宋体" panose="02010600030101010101" pitchFamily="2" charset="-122"/>
              <a:cs typeface="+mn-cs"/>
            </a:endParaRPr>
          </a:p>
        </p:txBody>
      </p:sp>
      <p:sp>
        <p:nvSpPr>
          <p:cNvPr id="34819" name="Text Box 4"/>
          <p:cNvSpPr txBox="1"/>
          <p:nvPr/>
        </p:nvSpPr>
        <p:spPr>
          <a:xfrm>
            <a:off x="914400" y="2057400"/>
            <a:ext cx="3086100" cy="523875"/>
          </a:xfrm>
          <a:prstGeom prst="rect">
            <a:avLst/>
          </a:prstGeom>
          <a:solidFill>
            <a:srgbClr val="FFCC99"/>
          </a:solidFill>
          <a:ln w="9525">
            <a:noFill/>
          </a:ln>
        </p:spPr>
        <p:txBody>
          <a:bodyPr>
            <a:spAutoFit/>
          </a:bodyPr>
          <a:p>
            <a:pPr algn="ctr" eaLnBrk="0" hangingPunct="0">
              <a:lnSpc>
                <a:spcPct val="105000"/>
              </a:lnSpc>
              <a:spcBef>
                <a:spcPct val="45000"/>
              </a:spcBef>
              <a:buClr>
                <a:srgbClr val="00B85C"/>
              </a:buClr>
              <a:buSzPct val="120000"/>
              <a:buFont typeface="Wingdings" panose="05000000000000000000" pitchFamily="2" charset="2"/>
            </a:pPr>
            <a:r>
              <a:rPr lang="zh-CN" altLang="x-none" sz="2700" dirty="0">
                <a:latin typeface="Arial" panose="020B0604020202020204" pitchFamily="34" charset="0"/>
              </a:rPr>
              <a:t>收益 </a:t>
            </a:r>
            <a:r>
              <a:rPr lang="zh-CN" altLang="zh-CN" sz="2700" dirty="0">
                <a:latin typeface="Arial" panose="020B0604020202020204" pitchFamily="34" charset="0"/>
              </a:rPr>
              <a:t>= </a:t>
            </a:r>
            <a:r>
              <a:rPr lang="zh-CN" altLang="zh-CN" sz="2700" b="1" i="1" dirty="0">
                <a:latin typeface="Arial" panose="020B0604020202020204" pitchFamily="34" charset="0"/>
              </a:rPr>
              <a:t>P</a:t>
            </a:r>
            <a:r>
              <a:rPr lang="zh-CN" altLang="zh-CN" sz="2700" dirty="0">
                <a:latin typeface="Arial" panose="020B0604020202020204" pitchFamily="34" charset="0"/>
              </a:rPr>
              <a:t> x </a:t>
            </a:r>
            <a:r>
              <a:rPr lang="zh-CN" altLang="zh-CN" sz="2700" b="1" i="1" dirty="0">
                <a:latin typeface="Arial" panose="020B0604020202020204" pitchFamily="34" charset="0"/>
              </a:rPr>
              <a:t>Q</a:t>
            </a:r>
            <a:r>
              <a:rPr lang="zh-CN" altLang="zh-CN" sz="2700" dirty="0">
                <a:latin typeface="Arial" panose="020B0604020202020204" pitchFamily="34" charset="0"/>
              </a:rPr>
              <a:t> </a:t>
            </a:r>
            <a:endParaRPr lang="zh-CN" altLang="zh-CN" sz="2700" dirty="0">
              <a:latin typeface="Arial" panose="020B0604020202020204" pitchFamily="34" charset="0"/>
            </a:endParaRPr>
          </a:p>
        </p:txBody>
      </p:sp>
      <p:grpSp>
        <p:nvGrpSpPr>
          <p:cNvPr id="34820" name="Group 5"/>
          <p:cNvGrpSpPr/>
          <p:nvPr/>
        </p:nvGrpSpPr>
        <p:grpSpPr>
          <a:xfrm>
            <a:off x="762000" y="609600"/>
            <a:ext cx="7346950" cy="1055688"/>
            <a:chOff x="0" y="0"/>
            <a:chExt cx="4817" cy="764"/>
          </a:xfrm>
        </p:grpSpPr>
        <p:sp>
          <p:nvSpPr>
            <p:cNvPr id="34821" name="Rectangle 6"/>
            <p:cNvSpPr/>
            <p:nvPr/>
          </p:nvSpPr>
          <p:spPr>
            <a:xfrm>
              <a:off x="0" y="0"/>
              <a:ext cx="4817" cy="764"/>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grpSp>
          <p:nvGrpSpPr>
            <p:cNvPr id="34822" name="Group 7"/>
            <p:cNvGrpSpPr/>
            <p:nvPr/>
          </p:nvGrpSpPr>
          <p:grpSpPr>
            <a:xfrm>
              <a:off x="199" y="23"/>
              <a:ext cx="4536" cy="740"/>
              <a:chOff x="147" y="0"/>
              <a:chExt cx="4536" cy="740"/>
            </a:xfrm>
          </p:grpSpPr>
          <p:sp>
            <p:nvSpPr>
              <p:cNvPr id="34823" name="Text Box 8"/>
              <p:cNvSpPr txBox="1"/>
              <p:nvPr/>
            </p:nvSpPr>
            <p:spPr>
              <a:xfrm>
                <a:off x="147" y="171"/>
                <a:ext cx="1589" cy="364"/>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需求价格弹性</a:t>
                </a:r>
                <a:endParaRPr lang="zh-CN" altLang="x-none" sz="2700" dirty="0">
                  <a:latin typeface="Arial" panose="020B0604020202020204" pitchFamily="34" charset="0"/>
                </a:endParaRPr>
              </a:p>
            </p:txBody>
          </p:sp>
          <p:sp>
            <p:nvSpPr>
              <p:cNvPr id="34824" name="Text Box 9"/>
              <p:cNvSpPr txBox="1"/>
              <p:nvPr/>
            </p:nvSpPr>
            <p:spPr>
              <a:xfrm>
                <a:off x="1638" y="206"/>
                <a:ext cx="289" cy="354"/>
              </a:xfrm>
              <a:prstGeom prst="rect">
                <a:avLst/>
              </a:prstGeom>
              <a:solidFill>
                <a:srgbClr val="FFFFCC"/>
              </a:solid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34825" name="Text Box 10"/>
              <p:cNvSpPr txBox="1"/>
              <p:nvPr/>
            </p:nvSpPr>
            <p:spPr>
              <a:xfrm>
                <a:off x="2031" y="0"/>
                <a:ext cx="2648" cy="364"/>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需求量变动百分比</a:t>
                </a:r>
                <a:endParaRPr lang="zh-CN" altLang="x-none" sz="2700" b="1" i="1" baseline="30000" dirty="0">
                  <a:latin typeface="Arial" panose="020B0604020202020204" pitchFamily="34" charset="0"/>
                </a:endParaRPr>
              </a:p>
            </p:txBody>
          </p:sp>
          <p:sp>
            <p:nvSpPr>
              <p:cNvPr id="34826" name="Text Box 11"/>
              <p:cNvSpPr txBox="1"/>
              <p:nvPr/>
            </p:nvSpPr>
            <p:spPr>
              <a:xfrm>
                <a:off x="2035" y="376"/>
                <a:ext cx="2648" cy="364"/>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价格变动百分比</a:t>
                </a:r>
                <a:endParaRPr lang="zh-CN" altLang="x-none" sz="2700" b="1" i="1" baseline="30000" dirty="0">
                  <a:latin typeface="Arial" panose="020B0604020202020204" pitchFamily="34" charset="0"/>
                </a:endParaRPr>
              </a:p>
            </p:txBody>
          </p:sp>
          <p:sp>
            <p:nvSpPr>
              <p:cNvPr id="34827" name="Line 12"/>
              <p:cNvSpPr/>
              <p:nvPr/>
            </p:nvSpPr>
            <p:spPr>
              <a:xfrm>
                <a:off x="2091" y="358"/>
                <a:ext cx="2546" cy="0"/>
              </a:xfrm>
              <a:prstGeom prst="line">
                <a:avLst/>
              </a:prstGeom>
              <a:ln w="12700" cap="flat" cmpd="sng">
                <a:solidFill>
                  <a:schemeClr val="tx1"/>
                </a:solidFill>
                <a:prstDash val="solid"/>
                <a:headEnd type="none" w="med" len="med"/>
                <a:tailEnd type="none" w="med" len="med"/>
              </a:ln>
            </p:spPr>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txBox="1">
            <a:spLocks noChangeArrowheads="1"/>
          </p:cNvSpPr>
          <p:nvPr/>
        </p:nvSpPr>
        <p:spPr>
          <a:xfrm>
            <a:off x="381000" y="685800"/>
            <a:ext cx="2986088" cy="1095375"/>
          </a:xfrm>
          <a:prstGeom prst="rect">
            <a:avLst/>
          </a:prstGeom>
        </p:spPr>
        <p:txBody>
          <a:bodyPr>
            <a:normAutofit/>
          </a:bodyPr>
          <a:lstStyle/>
          <a:p>
            <a:pPr marR="0" defTabSz="914400" fontAlgn="auto">
              <a:spcBef>
                <a:spcPts val="400"/>
              </a:spcBef>
              <a:spcAft>
                <a:spcPts val="0"/>
              </a:spcAft>
              <a:buClr>
                <a:schemeClr val="accent1"/>
              </a:buClr>
              <a:buSzPct val="68000"/>
              <a:buFont typeface="Wingdings" panose="05000000000000000000" pitchFamily="2" charset="2"/>
              <a:defRPr/>
            </a:pPr>
            <a:r>
              <a:rPr kumimoji="0" lang="zh-CN" sz="2600" kern="1200" cap="none" spc="0" normalizeH="0" baseline="0" noProof="0" dirty="0">
                <a:latin typeface="+mn-lt"/>
                <a:ea typeface="宋体" panose="02010600030101010101" pitchFamily="2" charset="-122"/>
                <a:cs typeface="+mn-cs"/>
              </a:rPr>
              <a:t>需求</a:t>
            </a:r>
            <a:r>
              <a:rPr kumimoji="0" lang="zh-CN" altLang="en-US" sz="2600" kern="1200" cap="none" spc="0" normalizeH="0" baseline="0" noProof="0" dirty="0">
                <a:latin typeface="+mn-lt"/>
                <a:ea typeface="宋体" panose="02010600030101010101" pitchFamily="2" charset="-122"/>
                <a:cs typeface="+mn-cs"/>
              </a:rPr>
              <a:t>若</a:t>
            </a:r>
            <a:r>
              <a:rPr kumimoji="0" lang="zh-CN" sz="2600" kern="1200" cap="none" spc="0" normalizeH="0" baseline="0" noProof="0" dirty="0">
                <a:latin typeface="+mn-lt"/>
                <a:ea typeface="宋体" panose="02010600030101010101" pitchFamily="2" charset="-122"/>
                <a:cs typeface="+mn-cs"/>
              </a:rPr>
              <a:t>缺乏弹性的</a:t>
            </a:r>
            <a:r>
              <a:rPr kumimoji="0" lang="zh-CN" altLang="en-US" sz="2600" kern="1200" cap="none" spc="0" normalizeH="0" baseline="0" noProof="0" dirty="0">
                <a:latin typeface="+mn-lt"/>
                <a:ea typeface="宋体" panose="02010600030101010101" pitchFamily="2" charset="-122"/>
                <a:cs typeface="+mn-cs"/>
              </a:rPr>
              <a:t>（如</a:t>
            </a:r>
            <a:r>
              <a:rPr kumimoji="0" lang="zh-CN" sz="2600" kern="1200" cap="none" spc="0" normalizeH="0" baseline="0" noProof="0" dirty="0">
                <a:latin typeface="+mn-lt"/>
                <a:ea typeface="宋体" panose="02010600030101010101" pitchFamily="2" charset="-122"/>
                <a:cs typeface="+mn-cs"/>
              </a:rPr>
              <a:t>弹性=0.82</a:t>
            </a:r>
            <a:r>
              <a:rPr kumimoji="0" lang="zh-CN" altLang="en-US" sz="2600" kern="1200" cap="none" spc="0" normalizeH="0" baseline="0" noProof="0" dirty="0">
                <a:latin typeface="+mn-lt"/>
                <a:ea typeface="宋体" panose="02010600030101010101" pitchFamily="2" charset="-122"/>
                <a:cs typeface="+mn-cs"/>
              </a:rPr>
              <a:t>）</a:t>
            </a:r>
            <a:endParaRPr kumimoji="0" lang="zh-CN" sz="2600" kern="1200" cap="none" spc="0" normalizeH="0" baseline="0" noProof="0" dirty="0">
              <a:latin typeface="+mn-lt"/>
              <a:ea typeface="宋体" panose="02010600030101010101" pitchFamily="2" charset="-122"/>
              <a:cs typeface="+mn-cs"/>
            </a:endParaRPr>
          </a:p>
        </p:txBody>
      </p:sp>
      <p:grpSp>
        <p:nvGrpSpPr>
          <p:cNvPr id="35843" name="Group 4"/>
          <p:cNvGrpSpPr/>
          <p:nvPr/>
        </p:nvGrpSpPr>
        <p:grpSpPr>
          <a:xfrm>
            <a:off x="4208463" y="1466850"/>
            <a:ext cx="4449762" cy="3862388"/>
            <a:chOff x="0" y="0"/>
            <a:chExt cx="2803" cy="2433"/>
          </a:xfrm>
        </p:grpSpPr>
        <p:grpSp>
          <p:nvGrpSpPr>
            <p:cNvPr id="35870" name="Group 5"/>
            <p:cNvGrpSpPr/>
            <p:nvPr/>
          </p:nvGrpSpPr>
          <p:grpSpPr>
            <a:xfrm>
              <a:off x="147" y="275"/>
              <a:ext cx="2116" cy="2015"/>
              <a:chOff x="0" y="0"/>
              <a:chExt cx="2116" cy="2027"/>
            </a:xfrm>
          </p:grpSpPr>
          <p:sp>
            <p:nvSpPr>
              <p:cNvPr id="35873"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35874"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35871" name="Text Box 8"/>
            <p:cNvSpPr txBox="1"/>
            <p:nvPr/>
          </p:nvSpPr>
          <p:spPr>
            <a:xfrm>
              <a:off x="0" y="0"/>
              <a:ext cx="316" cy="28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35872" name="Text Box 9"/>
            <p:cNvSpPr txBox="1"/>
            <p:nvPr/>
          </p:nvSpPr>
          <p:spPr>
            <a:xfrm>
              <a:off x="2442" y="2146"/>
              <a:ext cx="361" cy="287"/>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35844" name="Group 10"/>
          <p:cNvGrpSpPr/>
          <p:nvPr/>
        </p:nvGrpSpPr>
        <p:grpSpPr>
          <a:xfrm>
            <a:off x="5635625" y="1914525"/>
            <a:ext cx="2813050" cy="2373313"/>
            <a:chOff x="0" y="0"/>
            <a:chExt cx="1659" cy="987"/>
          </a:xfrm>
        </p:grpSpPr>
        <p:sp>
          <p:nvSpPr>
            <p:cNvPr id="35868" name="Line 11"/>
            <p:cNvSpPr/>
            <p:nvPr/>
          </p:nvSpPr>
          <p:spPr>
            <a:xfrm>
              <a:off x="0" y="0"/>
              <a:ext cx="1379" cy="919"/>
            </a:xfrm>
            <a:prstGeom prst="line">
              <a:avLst/>
            </a:prstGeom>
            <a:ln w="38100" cap="flat" cmpd="sng">
              <a:solidFill>
                <a:srgbClr val="003399"/>
              </a:solidFill>
              <a:prstDash val="solid"/>
              <a:headEnd type="none" w="med" len="med"/>
              <a:tailEnd type="none" w="med" len="med"/>
            </a:ln>
          </p:spPr>
        </p:sp>
        <p:sp>
          <p:nvSpPr>
            <p:cNvPr id="35869" name="Text Box 12"/>
            <p:cNvSpPr txBox="1"/>
            <p:nvPr/>
          </p:nvSpPr>
          <p:spPr>
            <a:xfrm>
              <a:off x="1272" y="797"/>
              <a:ext cx="387" cy="190"/>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6" name="Group 13"/>
          <p:cNvGrpSpPr/>
          <p:nvPr/>
        </p:nvGrpSpPr>
        <p:grpSpPr>
          <a:xfrm>
            <a:off x="442913" y="1920875"/>
            <a:ext cx="7115175" cy="3627438"/>
            <a:chOff x="0" y="0"/>
            <a:chExt cx="4482" cy="2285"/>
          </a:xfrm>
        </p:grpSpPr>
        <p:sp>
          <p:nvSpPr>
            <p:cNvPr id="35860" name="Rectangle 15"/>
            <p:cNvSpPr/>
            <p:nvPr/>
          </p:nvSpPr>
          <p:spPr>
            <a:xfrm>
              <a:off x="2526" y="980"/>
              <a:ext cx="1779" cy="1020"/>
            </a:xfrm>
            <a:prstGeom prst="rect">
              <a:avLst/>
            </a:prstGeom>
            <a:solidFill>
              <a:srgbClr val="0066FF">
                <a:alpha val="50195"/>
              </a:srgbClr>
            </a:solidFill>
            <a:ln w="9525">
              <a:noFill/>
            </a:ln>
          </p:spPr>
          <p:txBody>
            <a:bodyPr wrap="none" anchor="ctr"/>
            <a:p>
              <a:pPr eaLnBrk="0" hangingPunct="0"/>
              <a:endParaRPr lang="zh-CN" altLang="zh-CN" dirty="0">
                <a:latin typeface="Arial" panose="020B0604020202020204" pitchFamily="34" charset="0"/>
              </a:endParaRPr>
            </a:p>
          </p:txBody>
        </p:sp>
        <p:grpSp>
          <p:nvGrpSpPr>
            <p:cNvPr id="35861" name="Group 15"/>
            <p:cNvGrpSpPr/>
            <p:nvPr/>
          </p:nvGrpSpPr>
          <p:grpSpPr>
            <a:xfrm>
              <a:off x="1968" y="828"/>
              <a:ext cx="2514" cy="1457"/>
              <a:chOff x="0" y="0"/>
              <a:chExt cx="2514" cy="1457"/>
            </a:xfrm>
          </p:grpSpPr>
          <p:sp>
            <p:nvSpPr>
              <p:cNvPr id="35863" name="Text Box 17"/>
              <p:cNvSpPr txBox="1"/>
              <p:nvPr/>
            </p:nvSpPr>
            <p:spPr>
              <a:xfrm>
                <a:off x="0" y="0"/>
                <a:ext cx="549" cy="288"/>
              </a:xfrm>
              <a:prstGeom prst="rect">
                <a:avLst/>
              </a:prstGeom>
              <a:noFill/>
              <a:ln w="9525">
                <a:noFill/>
              </a:ln>
            </p:spPr>
            <p:txBody>
              <a:bodyPr>
                <a:spAutoFit/>
              </a:bodyPr>
              <a:p>
                <a:pPr algn="r" eaLnBrk="0" hangingPunct="0">
                  <a:spcBef>
                    <a:spcPct val="50000"/>
                  </a:spcBef>
                </a:pPr>
                <a:r>
                  <a:rPr lang="en-US" altLang="zh-CN" sz="2400" dirty="0">
                    <a:latin typeface="Arial" panose="020B0604020202020204" pitchFamily="34" charset="0"/>
                  </a:rPr>
                  <a:t>$200</a:t>
                </a:r>
                <a:endParaRPr lang="en-US" altLang="zh-CN" sz="2400" baseline="-25000" dirty="0">
                  <a:latin typeface="Arial" panose="020B0604020202020204" pitchFamily="34" charset="0"/>
                </a:endParaRPr>
              </a:p>
            </p:txBody>
          </p:sp>
          <p:sp>
            <p:nvSpPr>
              <p:cNvPr id="35864" name="Text Box 18"/>
              <p:cNvSpPr txBox="1"/>
              <p:nvPr/>
            </p:nvSpPr>
            <p:spPr>
              <a:xfrm>
                <a:off x="2169" y="1169"/>
                <a:ext cx="34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12</a:t>
                </a:r>
                <a:endParaRPr lang="en-US" altLang="zh-CN" sz="2400" baseline="-25000" dirty="0">
                  <a:latin typeface="Arial" panose="020B0604020202020204" pitchFamily="34" charset="0"/>
                </a:endParaRPr>
              </a:p>
            </p:txBody>
          </p:sp>
          <p:grpSp>
            <p:nvGrpSpPr>
              <p:cNvPr id="35865" name="Group 18"/>
              <p:cNvGrpSpPr/>
              <p:nvPr/>
            </p:nvGrpSpPr>
            <p:grpSpPr>
              <a:xfrm>
                <a:off x="565" y="147"/>
                <a:ext cx="1773" cy="646"/>
                <a:chOff x="0" y="0"/>
                <a:chExt cx="795" cy="646"/>
              </a:xfrm>
            </p:grpSpPr>
            <p:sp>
              <p:nvSpPr>
                <p:cNvPr id="35866" name="Line 20"/>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35867" name="Line 21"/>
                <p:cNvSpPr/>
                <p:nvPr/>
              </p:nvSpPr>
              <p:spPr>
                <a:xfrm>
                  <a:off x="795" y="1"/>
                  <a:ext cx="0" cy="645"/>
                </a:xfrm>
                <a:prstGeom prst="line">
                  <a:avLst/>
                </a:prstGeom>
                <a:ln w="9525" cap="flat" cmpd="sng">
                  <a:solidFill>
                    <a:srgbClr val="777777"/>
                  </a:solidFill>
                  <a:prstDash val="lgDash"/>
                  <a:headEnd type="none" w="med" len="med"/>
                  <a:tailEnd type="none" w="med" len="med"/>
                </a:ln>
              </p:spPr>
            </p:sp>
          </p:grpSp>
        </p:grpSp>
        <p:sp>
          <p:nvSpPr>
            <p:cNvPr id="35862" name="Rectangle 22"/>
            <p:cNvSpPr/>
            <p:nvPr/>
          </p:nvSpPr>
          <p:spPr>
            <a:xfrm>
              <a:off x="0" y="0"/>
              <a:ext cx="1545" cy="950"/>
            </a:xfrm>
            <a:prstGeom prst="rect">
              <a:avLst/>
            </a:prstGeom>
            <a:solidFill>
              <a:srgbClr val="0066FF">
                <a:alpha val="50195"/>
              </a:srgbClr>
            </a:solid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如果</a:t>
              </a:r>
              <a:r>
                <a:rPr lang="zh-CN" altLang="zh-CN" sz="2600" b="1" i="1" dirty="0">
                  <a:latin typeface="Arial" panose="020B0604020202020204" pitchFamily="34" charset="0"/>
                </a:rPr>
                <a:t>P</a:t>
              </a:r>
              <a:r>
                <a:rPr lang="zh-CN" altLang="zh-CN" sz="2600" dirty="0">
                  <a:latin typeface="Arial" panose="020B0604020202020204" pitchFamily="34" charset="0"/>
                </a:rPr>
                <a:t>=$200</a:t>
              </a:r>
              <a:r>
                <a:rPr lang="zh-CN" altLang="en-US" sz="2600" dirty="0">
                  <a:latin typeface="Arial" panose="020B0604020202020204" pitchFamily="34" charset="0"/>
                </a:rPr>
                <a:t>，</a:t>
              </a:r>
              <a:r>
                <a:rPr lang="zh-CN" altLang="zh-CN" sz="2600" b="1" i="1" dirty="0">
                  <a:latin typeface="Arial" panose="020B0604020202020204" pitchFamily="34" charset="0"/>
                </a:rPr>
                <a:t>Q</a:t>
              </a:r>
              <a:r>
                <a:rPr lang="zh-CN" altLang="zh-CN" sz="2600" dirty="0">
                  <a:latin typeface="Arial" panose="020B0604020202020204" pitchFamily="34" charset="0"/>
                </a:rPr>
                <a:t>=12 </a:t>
              </a:r>
              <a:r>
                <a:rPr lang="zh-CN" altLang="x-none" sz="2600" dirty="0">
                  <a:latin typeface="Arial" panose="020B0604020202020204" pitchFamily="34" charset="0"/>
                </a:rPr>
                <a:t>，收益</a:t>
              </a:r>
              <a:r>
                <a:rPr lang="zh-CN" altLang="zh-CN" sz="2600" dirty="0">
                  <a:latin typeface="Arial" panose="020B0604020202020204" pitchFamily="34" charset="0"/>
                </a:rPr>
                <a:t>=$2400</a:t>
              </a:r>
              <a:endParaRPr lang="zh-CN" altLang="zh-CN" sz="2600" dirty="0">
                <a:latin typeface="Arial" panose="020B0604020202020204" pitchFamily="34" charset="0"/>
              </a:endParaRPr>
            </a:p>
          </p:txBody>
        </p:sp>
      </p:grpSp>
      <p:grpSp>
        <p:nvGrpSpPr>
          <p:cNvPr id="9" name="Group 22"/>
          <p:cNvGrpSpPr/>
          <p:nvPr/>
        </p:nvGrpSpPr>
        <p:grpSpPr>
          <a:xfrm>
            <a:off x="457200" y="2630488"/>
            <a:ext cx="6477000" cy="2943225"/>
            <a:chOff x="9" y="0"/>
            <a:chExt cx="4080" cy="1854"/>
          </a:xfrm>
        </p:grpSpPr>
        <p:grpSp>
          <p:nvGrpSpPr>
            <p:cNvPr id="35852" name="Group 23"/>
            <p:cNvGrpSpPr/>
            <p:nvPr/>
          </p:nvGrpSpPr>
          <p:grpSpPr>
            <a:xfrm>
              <a:off x="1961" y="0"/>
              <a:ext cx="2128" cy="1854"/>
              <a:chOff x="0" y="0"/>
              <a:chExt cx="2128" cy="1854"/>
            </a:xfrm>
          </p:grpSpPr>
          <p:sp>
            <p:nvSpPr>
              <p:cNvPr id="35855" name="Text Box 25"/>
              <p:cNvSpPr txBox="1"/>
              <p:nvPr/>
            </p:nvSpPr>
            <p:spPr>
              <a:xfrm>
                <a:off x="0" y="0"/>
                <a:ext cx="556" cy="288"/>
              </a:xfrm>
              <a:prstGeom prst="rect">
                <a:avLst/>
              </a:prstGeom>
              <a:noFill/>
              <a:ln w="9525">
                <a:noFill/>
              </a:ln>
            </p:spPr>
            <p:txBody>
              <a:bodyPr>
                <a:spAutoFit/>
              </a:bodyPr>
              <a:p>
                <a:pPr algn="r" eaLnBrk="0" hangingPunct="0">
                  <a:spcBef>
                    <a:spcPct val="50000"/>
                  </a:spcBef>
                </a:pPr>
                <a:r>
                  <a:rPr lang="en-US" altLang="zh-CN" sz="2400" dirty="0">
                    <a:latin typeface="Arial" panose="020B0604020202020204" pitchFamily="34" charset="0"/>
                  </a:rPr>
                  <a:t>$250</a:t>
                </a:r>
                <a:endParaRPr lang="en-US" altLang="zh-CN" sz="2400" baseline="-25000" dirty="0">
                  <a:latin typeface="Arial" panose="020B0604020202020204" pitchFamily="34" charset="0"/>
                </a:endParaRPr>
              </a:p>
            </p:txBody>
          </p:sp>
          <p:sp>
            <p:nvSpPr>
              <p:cNvPr id="35856" name="Text Box 26"/>
              <p:cNvSpPr txBox="1"/>
              <p:nvPr/>
            </p:nvSpPr>
            <p:spPr>
              <a:xfrm>
                <a:off x="1758" y="1566"/>
                <a:ext cx="370"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10</a:t>
                </a:r>
                <a:endParaRPr lang="en-US" altLang="zh-CN" sz="2400" baseline="-25000" dirty="0">
                  <a:latin typeface="Arial" panose="020B0604020202020204" pitchFamily="34" charset="0"/>
                </a:endParaRPr>
              </a:p>
            </p:txBody>
          </p:sp>
          <p:grpSp>
            <p:nvGrpSpPr>
              <p:cNvPr id="35857" name="Group 26"/>
              <p:cNvGrpSpPr/>
              <p:nvPr/>
            </p:nvGrpSpPr>
            <p:grpSpPr>
              <a:xfrm>
                <a:off x="562" y="142"/>
                <a:ext cx="1382" cy="646"/>
                <a:chOff x="0" y="0"/>
                <a:chExt cx="795" cy="646"/>
              </a:xfrm>
            </p:grpSpPr>
            <p:sp>
              <p:nvSpPr>
                <p:cNvPr id="35858" name="Line 28"/>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35859" name="Line 29"/>
                <p:cNvSpPr/>
                <p:nvPr/>
              </p:nvSpPr>
              <p:spPr>
                <a:xfrm>
                  <a:off x="795" y="1"/>
                  <a:ext cx="0" cy="645"/>
                </a:xfrm>
                <a:prstGeom prst="line">
                  <a:avLst/>
                </a:prstGeom>
                <a:ln w="9525" cap="flat" cmpd="sng">
                  <a:solidFill>
                    <a:srgbClr val="777777"/>
                  </a:solidFill>
                  <a:prstDash val="lgDash"/>
                  <a:headEnd type="none" w="med" len="med"/>
                  <a:tailEnd type="none" w="med" len="med"/>
                </a:ln>
              </p:spPr>
            </p:sp>
          </p:grpSp>
        </p:grpSp>
        <p:sp>
          <p:nvSpPr>
            <p:cNvPr id="35853" name="Rectangle 30"/>
            <p:cNvSpPr/>
            <p:nvPr/>
          </p:nvSpPr>
          <p:spPr>
            <a:xfrm>
              <a:off x="2529" y="146"/>
              <a:ext cx="1366" cy="1407"/>
            </a:xfrm>
            <a:prstGeom prst="rect">
              <a:avLst/>
            </a:prstGeom>
            <a:solidFill>
              <a:srgbClr val="FFFF66">
                <a:alpha val="50195"/>
              </a:srgbClr>
            </a:solidFill>
            <a:ln w="9525">
              <a:noFill/>
            </a:ln>
          </p:spPr>
          <p:txBody>
            <a:bodyPr wrap="none" anchor="ctr"/>
            <a:p>
              <a:pPr eaLnBrk="0" hangingPunct="0"/>
              <a:endParaRPr lang="zh-CN" altLang="zh-CN" dirty="0">
                <a:latin typeface="Arial" panose="020B0604020202020204" pitchFamily="34" charset="0"/>
              </a:endParaRPr>
            </a:p>
          </p:txBody>
        </p:sp>
        <p:sp>
          <p:nvSpPr>
            <p:cNvPr id="35854" name="Rectangle 31"/>
            <p:cNvSpPr/>
            <p:nvPr/>
          </p:nvSpPr>
          <p:spPr>
            <a:xfrm>
              <a:off x="9" y="599"/>
              <a:ext cx="1488" cy="854"/>
            </a:xfrm>
            <a:prstGeom prst="rect">
              <a:avLst/>
            </a:prstGeom>
            <a:solidFill>
              <a:srgbClr val="FFFF66">
                <a:alpha val="50195"/>
              </a:srgbClr>
            </a:solid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如果</a:t>
              </a:r>
              <a:r>
                <a:rPr lang="zh-CN" altLang="zh-CN" sz="2600" b="1" i="1" dirty="0">
                  <a:latin typeface="Arial" panose="020B0604020202020204" pitchFamily="34" charset="0"/>
                </a:rPr>
                <a:t>P</a:t>
              </a:r>
              <a:r>
                <a:rPr lang="zh-CN" altLang="zh-CN" sz="2600" dirty="0">
                  <a:latin typeface="Arial" panose="020B0604020202020204" pitchFamily="34" charset="0"/>
                </a:rPr>
                <a:t>=$250</a:t>
              </a:r>
              <a:r>
                <a:rPr lang="zh-CN" altLang="en-US" sz="2600" dirty="0">
                  <a:latin typeface="Arial" panose="020B0604020202020204" pitchFamily="34" charset="0"/>
                </a:rPr>
                <a:t>，</a:t>
              </a:r>
              <a:r>
                <a:rPr lang="zh-CN" altLang="zh-CN" sz="2600" dirty="0">
                  <a:latin typeface="Arial" panose="020B0604020202020204" pitchFamily="34" charset="0"/>
                </a:rPr>
                <a:t> </a:t>
              </a:r>
              <a:br>
                <a:rPr lang="zh-CN" altLang="zh-CN" sz="2600" dirty="0">
                  <a:latin typeface="Arial" panose="020B0604020202020204" pitchFamily="34" charset="0"/>
                </a:rPr>
              </a:br>
              <a:r>
                <a:rPr lang="zh-CN" altLang="zh-CN" sz="2600" b="1" i="1" dirty="0">
                  <a:latin typeface="Arial" panose="020B0604020202020204" pitchFamily="34" charset="0"/>
                </a:rPr>
                <a:t>Q</a:t>
              </a:r>
              <a:r>
                <a:rPr lang="zh-CN" altLang="zh-CN" sz="2600" dirty="0">
                  <a:latin typeface="Arial" panose="020B0604020202020204" pitchFamily="34" charset="0"/>
                </a:rPr>
                <a:t>=10 </a:t>
              </a:r>
              <a:r>
                <a:rPr lang="zh-CN" altLang="en-US" sz="2600" dirty="0">
                  <a:latin typeface="Arial" panose="020B0604020202020204" pitchFamily="34" charset="0"/>
                </a:rPr>
                <a:t>，</a:t>
              </a:r>
              <a:r>
                <a:rPr lang="zh-CN" altLang="x-none" sz="2600" dirty="0">
                  <a:latin typeface="Arial" panose="020B0604020202020204" pitchFamily="34" charset="0"/>
                </a:rPr>
                <a:t>收益</a:t>
              </a:r>
              <a:r>
                <a:rPr lang="zh-CN" altLang="zh-CN" sz="2600" dirty="0">
                  <a:latin typeface="Arial" panose="020B0604020202020204" pitchFamily="34" charset="0"/>
                </a:rPr>
                <a:t>=$2500</a:t>
              </a:r>
              <a:endParaRPr lang="zh-CN" altLang="zh-CN" sz="2600" dirty="0">
                <a:latin typeface="Arial" panose="020B0604020202020204" pitchFamily="34" charset="0"/>
              </a:endParaRPr>
            </a:p>
          </p:txBody>
        </p:sp>
      </p:grpSp>
      <p:sp>
        <p:nvSpPr>
          <p:cNvPr id="31" name="Rectangle 32"/>
          <p:cNvSpPr/>
          <p:nvPr/>
        </p:nvSpPr>
        <p:spPr>
          <a:xfrm>
            <a:off x="2209800" y="5562600"/>
            <a:ext cx="6705600" cy="762000"/>
          </a:xfrm>
          <a:prstGeom prst="rect">
            <a:avLst/>
          </a:prstGeom>
          <a:noFill/>
          <a:ln w="44450" cap="flat" cmpd="dbl">
            <a:solidFill>
              <a:srgbClr val="FF0000"/>
            </a:solidFill>
            <a:prstDash val="solid"/>
            <a:miter/>
            <a:headEnd type="none" w="med" len="med"/>
            <a:tailEnd type="none" w="med" len="med"/>
          </a:ln>
        </p:spPr>
        <p:txBody>
          <a:bodyPr anchor="ctr"/>
          <a:p>
            <a:pPr eaLnBrk="0" hangingPunct="0">
              <a:lnSpc>
                <a:spcPct val="105000"/>
              </a:lnSpc>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当需求缺乏弹性时，价格上升会使收益增加</a:t>
            </a:r>
            <a:endParaRPr lang="zh-CN" altLang="x-none" sz="2600" dirty="0">
              <a:latin typeface="Arial" panose="020B0604020202020204" pitchFamily="34" charset="0"/>
            </a:endParaRPr>
          </a:p>
        </p:txBody>
      </p:sp>
      <p:sp>
        <p:nvSpPr>
          <p:cNvPr id="32" name="Rectangle 38"/>
          <p:cNvSpPr/>
          <p:nvPr/>
        </p:nvSpPr>
        <p:spPr>
          <a:xfrm>
            <a:off x="6653213" y="3487738"/>
            <a:ext cx="603250" cy="1600200"/>
          </a:xfrm>
          <a:prstGeom prst="rect">
            <a:avLst/>
          </a:prstGeom>
          <a:blipFill rotWithShape="0">
            <a:blip r:embed="rId1">
              <a:alphaModFix amt="50000"/>
            </a:blip>
          </a:blipFill>
          <a:ln w="38100" cap="flat" cmpd="sng">
            <a:solidFill>
              <a:srgbClr val="0000CC"/>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3" name="Rectangle 39"/>
          <p:cNvSpPr/>
          <p:nvPr/>
        </p:nvSpPr>
        <p:spPr>
          <a:xfrm>
            <a:off x="4468813" y="2876550"/>
            <a:ext cx="2157412" cy="571500"/>
          </a:xfrm>
          <a:prstGeom prst="rect">
            <a:avLst/>
          </a:prstGeom>
          <a:blipFill rotWithShape="0">
            <a:blip r:embed="rId2">
              <a:alphaModFix amt="50000"/>
            </a:blip>
          </a:blipFill>
          <a:ln w="38100" cap="flat" cmpd="sng">
            <a:solidFill>
              <a:srgbClr val="FFFF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4" name="Text Box 40"/>
          <p:cNvSpPr txBox="1"/>
          <p:nvPr/>
        </p:nvSpPr>
        <p:spPr>
          <a:xfrm>
            <a:off x="7261225" y="1468438"/>
            <a:ext cx="1390650" cy="1571625"/>
          </a:xfrm>
          <a:prstGeom prst="rect">
            <a:avLst/>
          </a:prstGeom>
          <a:noFill/>
          <a:ln w="19050" cap="flat" cmpd="sng">
            <a:solidFill>
              <a:srgbClr val="0000FF"/>
            </a:solidFill>
            <a:prstDash val="solid"/>
            <a:miter/>
            <a:headEnd type="none" w="med" len="med"/>
            <a:tailEnd type="none" w="med" len="med"/>
          </a:ln>
        </p:spPr>
        <p:txBody>
          <a:bodyPr>
            <a:spAutoFit/>
          </a:bodyPr>
          <a:p>
            <a:pPr eaLnBrk="0" hangingPunct="0">
              <a:spcBef>
                <a:spcPct val="50000"/>
              </a:spcBef>
            </a:pPr>
            <a:r>
              <a:rPr lang="zh-CN" altLang="x-none" sz="2400" dirty="0">
                <a:latin typeface="Arial" panose="020B0604020202020204" pitchFamily="34" charset="0"/>
              </a:rPr>
              <a:t>需求量减少所损失的收益</a:t>
            </a:r>
            <a:endParaRPr lang="zh-CN" altLang="x-none" sz="2400" b="1" i="1" dirty="0">
              <a:latin typeface="Arial" panose="020B0604020202020204" pitchFamily="34" charset="0"/>
            </a:endParaRPr>
          </a:p>
        </p:txBody>
      </p:sp>
      <p:sp>
        <p:nvSpPr>
          <p:cNvPr id="35" name="Text Box 41"/>
          <p:cNvSpPr txBox="1"/>
          <p:nvPr/>
        </p:nvSpPr>
        <p:spPr>
          <a:xfrm>
            <a:off x="4908550" y="809625"/>
            <a:ext cx="1919288" cy="841375"/>
          </a:xfrm>
          <a:prstGeom prst="rect">
            <a:avLst/>
          </a:prstGeom>
          <a:solidFill>
            <a:schemeClr val="bg1"/>
          </a:solidFill>
          <a:ln w="19050" cap="flat" cmpd="sng">
            <a:solidFill>
              <a:srgbClr val="FFFF00"/>
            </a:solidFill>
            <a:prstDash val="solid"/>
            <a:miter/>
            <a:headEnd type="none" w="med" len="med"/>
            <a:tailEnd type="none" w="med" len="med"/>
          </a:ln>
        </p:spPr>
        <p:txBody>
          <a:bodyPr>
            <a:spAutoFit/>
          </a:bodyPr>
          <a:p>
            <a:pPr eaLnBrk="0" hangingPunct="0">
              <a:spcBef>
                <a:spcPct val="50000"/>
              </a:spcBef>
            </a:pPr>
            <a:r>
              <a:rPr lang="zh-CN" altLang="x-none" sz="2400" dirty="0">
                <a:latin typeface="Arial" panose="020B0604020202020204" pitchFamily="34" charset="0"/>
              </a:rPr>
              <a:t>价格上升所增加的收益</a:t>
            </a:r>
            <a:endParaRPr lang="zh-CN" altLang="x-none" sz="2400" b="1" i="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ssolve">
                                      <p:cBhvr>
                                        <p:cTn id="23" dur="500"/>
                                        <p:tgtEl>
                                          <p:spTgt spid="3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dissolv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Rot="1" noChangeArrowheads="1"/>
          </p:cNvSpPr>
          <p:nvPr/>
        </p:nvSpPr>
        <p:spPr>
          <a:xfrm>
            <a:off x="468313" y="692150"/>
            <a:ext cx="8294688" cy="720725"/>
          </a:xfrm>
          <a:prstGeom prst="rect">
            <a:avLst/>
          </a:prstGeom>
        </p:spPr>
        <p:txBody>
          <a:bodyPr/>
          <a:lstStyle/>
          <a:p>
            <a:pPr marL="365125" marR="0" indent="-255905" algn="ctr" defTabSz="914400">
              <a:spcBef>
                <a:spcPts val="400"/>
              </a:spcBef>
              <a:buClr>
                <a:schemeClr val="accent1"/>
              </a:buClr>
              <a:buSzPct val="68000"/>
              <a:buFont typeface="Wingdings" panose="05000000000000000000" pitchFamily="2" charset="2"/>
              <a:defRPr/>
            </a:pPr>
            <a:r>
              <a:rPr kumimoji="0" lang="zh-CN" altLang="en-US" sz="2700" b="1" kern="1200" cap="none" spc="0" normalizeH="0" baseline="0" noProof="0" dirty="0">
                <a:solidFill>
                  <a:srgbClr val="6600FF"/>
                </a:solidFill>
                <a:latin typeface="+mn-lt"/>
                <a:ea typeface="+mn-ea"/>
                <a:cs typeface="+mn-cs"/>
              </a:rPr>
              <a:t>需求的价格弹性和厂商的销售收入</a:t>
            </a:r>
            <a:endParaRPr kumimoji="0" lang="zh-CN" altLang="en-US" sz="2700" b="1" kern="1200" cap="none" spc="0" normalizeH="0" baseline="0" noProof="0" dirty="0">
              <a:solidFill>
                <a:srgbClr val="6600FF"/>
              </a:solidFill>
              <a:latin typeface="+mn-lt"/>
              <a:ea typeface="+mn-ea"/>
              <a:cs typeface="+mn-cs"/>
            </a:endParaRPr>
          </a:p>
        </p:txBody>
      </p:sp>
      <p:pic>
        <p:nvPicPr>
          <p:cNvPr id="36867" name="Picture 4" descr="t216"/>
          <p:cNvPicPr>
            <a:picLocks noChangeAspect="1"/>
          </p:cNvPicPr>
          <p:nvPr/>
        </p:nvPicPr>
        <p:blipFill>
          <a:blip r:embed="rId1"/>
          <a:stretch>
            <a:fillRect/>
          </a:stretch>
        </p:blipFill>
        <p:spPr>
          <a:xfrm>
            <a:off x="1187450" y="1341438"/>
            <a:ext cx="6337300" cy="4608512"/>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Group 172"/>
          <p:cNvGraphicFramePr/>
          <p:nvPr/>
        </p:nvGraphicFramePr>
        <p:xfrm>
          <a:off x="250825" y="1268413"/>
          <a:ext cx="8642350" cy="3529013"/>
        </p:xfrm>
        <a:graphic>
          <a:graphicData uri="http://schemas.openxmlformats.org/drawingml/2006/table">
            <a:tbl>
              <a:tblPr/>
              <a:tblGrid>
                <a:gridCol w="1589088"/>
                <a:gridCol w="931862"/>
                <a:gridCol w="936625"/>
                <a:gridCol w="935038"/>
                <a:gridCol w="1657350"/>
                <a:gridCol w="2592387"/>
              </a:tblGrid>
              <a:tr h="1152525">
                <a:tc>
                  <a:txBody>
                    <a:body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0"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d</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&gt;1</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0"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d</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0"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d</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&lt;1</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0"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d</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0"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d</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3963">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降价</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增加</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不变</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减少</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同比例与价格的下降而减少</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既定价格下，收益可以无限增加，因此，厂商不会降价</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涨价</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减少</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不变</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增加</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同比例与价格的上升而增加</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收益会减少为零</a:t>
                      </a:r>
                      <a:endPar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20" name="Line 160"/>
          <p:cNvSpPr/>
          <p:nvPr/>
        </p:nvSpPr>
        <p:spPr>
          <a:xfrm>
            <a:off x="684213" y="1268413"/>
            <a:ext cx="1150937" cy="1152525"/>
          </a:xfrm>
          <a:prstGeom prst="line">
            <a:avLst/>
          </a:prstGeom>
          <a:ln w="9525" cap="flat" cmpd="sng">
            <a:solidFill>
              <a:schemeClr val="tx1"/>
            </a:solidFill>
            <a:prstDash val="solid"/>
            <a:headEnd type="none" w="med" len="med"/>
            <a:tailEnd type="none" w="med" len="med"/>
          </a:ln>
        </p:spPr>
      </p:sp>
      <p:sp>
        <p:nvSpPr>
          <p:cNvPr id="37921" name="Line 161"/>
          <p:cNvSpPr/>
          <p:nvPr/>
        </p:nvSpPr>
        <p:spPr>
          <a:xfrm>
            <a:off x="250825" y="1773238"/>
            <a:ext cx="1584325" cy="647700"/>
          </a:xfrm>
          <a:prstGeom prst="line">
            <a:avLst/>
          </a:prstGeom>
          <a:ln w="9525" cap="flat" cmpd="sng">
            <a:solidFill>
              <a:schemeClr val="tx1"/>
            </a:solidFill>
            <a:prstDash val="solid"/>
            <a:headEnd type="none" w="med" len="med"/>
            <a:tailEnd type="none" w="med" len="med"/>
          </a:ln>
        </p:spPr>
      </p:sp>
      <p:sp>
        <p:nvSpPr>
          <p:cNvPr id="37922" name="Text Box 162"/>
          <p:cNvSpPr txBox="1"/>
          <p:nvPr/>
        </p:nvSpPr>
        <p:spPr>
          <a:xfrm>
            <a:off x="1331913" y="1341438"/>
            <a:ext cx="576262" cy="641350"/>
          </a:xfrm>
          <a:prstGeom prst="rect">
            <a:avLst/>
          </a:prstGeom>
          <a:noFill/>
          <a:ln w="9525">
            <a:noFill/>
          </a:ln>
        </p:spPr>
        <p:txBody>
          <a:bodyPr>
            <a:spAutoFit/>
          </a:bodyPr>
          <a:p>
            <a:pPr>
              <a:spcBef>
                <a:spcPct val="50000"/>
              </a:spcBef>
            </a:pPr>
            <a:r>
              <a:rPr lang="zh-CN" altLang="en-US" b="1" dirty="0">
                <a:latin typeface="Garamond" pitchFamily="18" charset="0"/>
              </a:rPr>
              <a:t>弹性</a:t>
            </a:r>
            <a:endParaRPr lang="zh-CN" altLang="en-US" b="1" dirty="0">
              <a:latin typeface="Garamond" pitchFamily="18" charset="0"/>
            </a:endParaRPr>
          </a:p>
        </p:txBody>
      </p:sp>
      <p:sp>
        <p:nvSpPr>
          <p:cNvPr id="37923" name="Text Box 164"/>
          <p:cNvSpPr txBox="1"/>
          <p:nvPr/>
        </p:nvSpPr>
        <p:spPr>
          <a:xfrm>
            <a:off x="468313" y="1557338"/>
            <a:ext cx="792162" cy="366712"/>
          </a:xfrm>
          <a:prstGeom prst="rect">
            <a:avLst/>
          </a:prstGeom>
          <a:noFill/>
          <a:ln w="9525">
            <a:noFill/>
          </a:ln>
        </p:spPr>
        <p:txBody>
          <a:bodyPr>
            <a:spAutoFit/>
          </a:bodyPr>
          <a:p>
            <a:pPr>
              <a:spcBef>
                <a:spcPct val="50000"/>
              </a:spcBef>
            </a:pPr>
            <a:r>
              <a:rPr lang="zh-CN" altLang="en-US" b="1" dirty="0">
                <a:latin typeface="Garamond" pitchFamily="18" charset="0"/>
              </a:rPr>
              <a:t>收入</a:t>
            </a:r>
            <a:endParaRPr lang="zh-CN" altLang="en-US" b="1" dirty="0">
              <a:latin typeface="Garamond" pitchFamily="18" charset="0"/>
            </a:endParaRPr>
          </a:p>
        </p:txBody>
      </p:sp>
      <p:sp>
        <p:nvSpPr>
          <p:cNvPr id="37924" name="Text Box 165"/>
          <p:cNvSpPr txBox="1"/>
          <p:nvPr/>
        </p:nvSpPr>
        <p:spPr>
          <a:xfrm>
            <a:off x="395288" y="2060575"/>
            <a:ext cx="863600" cy="366713"/>
          </a:xfrm>
          <a:prstGeom prst="rect">
            <a:avLst/>
          </a:prstGeom>
          <a:noFill/>
          <a:ln w="9525">
            <a:noFill/>
          </a:ln>
        </p:spPr>
        <p:txBody>
          <a:bodyPr>
            <a:spAutoFit/>
          </a:bodyPr>
          <a:p>
            <a:pPr>
              <a:spcBef>
                <a:spcPct val="50000"/>
              </a:spcBef>
            </a:pPr>
            <a:r>
              <a:rPr lang="zh-CN" altLang="en-US" b="1" dirty="0">
                <a:latin typeface="Garamond" pitchFamily="18" charset="0"/>
              </a:rPr>
              <a:t>价格</a:t>
            </a:r>
            <a:endParaRPr lang="zh-CN" altLang="en-US" b="1" dirty="0">
              <a:latin typeface="Garamond"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latin typeface="+mj-lt"/>
                <a:ea typeface="宋体" panose="02010600030101010101" pitchFamily="2" charset="-122"/>
                <a:cs typeface="+mj-cs"/>
              </a:rPr>
              <a:t>弹性</a:t>
            </a:r>
            <a:endParaRPr kumimoji="0" lang="zh-CN" altLang="en-US" sz="3600" b="1" kern="1200" cap="none" spc="0" normalizeH="0" baseline="0" noProof="0" dirty="0">
              <a:latin typeface="+mj-lt"/>
              <a:ea typeface="宋体" panose="02010600030101010101" pitchFamily="2" charset="-122"/>
              <a:cs typeface="+mj-cs"/>
            </a:endParaRPr>
          </a:p>
        </p:txBody>
      </p:sp>
      <p:sp>
        <p:nvSpPr>
          <p:cNvPr id="11267" name="Rectangle 3"/>
          <p:cNvSpPr txBox="1"/>
          <p:nvPr/>
        </p:nvSpPr>
        <p:spPr>
          <a:xfrm>
            <a:off x="228600" y="914400"/>
            <a:ext cx="8915400" cy="1524000"/>
          </a:xfrm>
          <a:prstGeom prst="rect">
            <a:avLst/>
          </a:prstGeom>
          <a:noFill/>
          <a:ln w="9525">
            <a:noFill/>
          </a:ln>
        </p:spPr>
        <p:txBody>
          <a:bodyPr/>
          <a:p>
            <a:pPr marL="365125" indent="-255270">
              <a:lnSpc>
                <a:spcPct val="150000"/>
              </a:lnSpc>
              <a:spcBef>
                <a:spcPts val="600"/>
              </a:spcBef>
              <a:buClr>
                <a:schemeClr val="accent1"/>
              </a:buClr>
              <a:buSzPct val="68000"/>
              <a:buFont typeface="Wingdings" panose="05000000000000000000" pitchFamily="2" charset="2"/>
              <a:buChar char="u"/>
            </a:pPr>
            <a:r>
              <a:rPr lang="zh-CN" altLang="x-none" sz="2600" b="1" dirty="0">
                <a:latin typeface="宋体" panose="02010600030101010101" pitchFamily="2" charset="-122"/>
              </a:rPr>
              <a:t>弹性衡量一种变量对另一种变量</a:t>
            </a:r>
            <a:r>
              <a:rPr lang="zh-CN" altLang="zh-CN" sz="2600" b="1" dirty="0">
                <a:latin typeface="宋体" panose="02010600030101010101" pitchFamily="2" charset="-122"/>
              </a:rPr>
              <a:t>的</a:t>
            </a:r>
            <a:r>
              <a:rPr lang="zh-CN" altLang="x-none" sz="2600" b="1" dirty="0">
                <a:latin typeface="宋体" panose="02010600030101010101" pitchFamily="2" charset="-122"/>
              </a:rPr>
              <a:t>反应程度</a:t>
            </a:r>
            <a:r>
              <a:rPr lang="zh-CN" altLang="en-US" sz="2600" b="1" dirty="0">
                <a:latin typeface="宋体" panose="02010600030101010101" pitchFamily="2" charset="-122"/>
              </a:rPr>
              <a:t>、敏感程度。</a:t>
            </a:r>
            <a:endParaRPr lang="en-US" altLang="zh-CN" sz="2600" b="1" dirty="0">
              <a:latin typeface="宋体" panose="02010600030101010101" pitchFamily="2" charset="-122"/>
            </a:endParaRPr>
          </a:p>
          <a:p>
            <a:pPr marL="365125" indent="-255270">
              <a:lnSpc>
                <a:spcPct val="150000"/>
              </a:lnSpc>
              <a:spcBef>
                <a:spcPts val="600"/>
              </a:spcBef>
              <a:buClr>
                <a:schemeClr val="accent1"/>
              </a:buClr>
              <a:buSzPct val="68000"/>
              <a:buFont typeface="Wingdings" panose="05000000000000000000" pitchFamily="2" charset="2"/>
              <a:buChar char="u"/>
            </a:pPr>
            <a:r>
              <a:rPr lang="zh-CN" altLang="en-US" sz="2600" b="1" dirty="0">
                <a:latin typeface="宋体" panose="02010600030101010101" pitchFamily="2" charset="-122"/>
              </a:rPr>
              <a:t>经济学中弹性概念应用极广。</a:t>
            </a:r>
            <a:endParaRPr lang="zh-CN" altLang="x-none" sz="2600" b="1" dirty="0">
              <a:latin typeface="宋体" panose="02010600030101010101" pitchFamily="2" charset="-122"/>
            </a:endParaRPr>
          </a:p>
        </p:txBody>
      </p:sp>
      <p:sp>
        <p:nvSpPr>
          <p:cNvPr id="4" name="Rectangle 2"/>
          <p:cNvSpPr txBox="1">
            <a:spLocks noChangeArrowheads="1"/>
          </p:cNvSpPr>
          <p:nvPr/>
        </p:nvSpPr>
        <p:spPr>
          <a:xfrm>
            <a:off x="457200" y="2667000"/>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latin typeface="+mj-lt"/>
                <a:ea typeface="宋体" panose="02010600030101010101" pitchFamily="2" charset="-122"/>
                <a:cs typeface="+mj-cs"/>
              </a:rPr>
              <a:t>需求的价格弹性</a:t>
            </a:r>
            <a:endParaRPr kumimoji="0" lang="zh-CN" altLang="en-US" sz="3600" b="1" kern="1200" cap="none" spc="0" normalizeH="0" baseline="0" noProof="0" dirty="0">
              <a:latin typeface="+mj-lt"/>
              <a:ea typeface="宋体" panose="02010600030101010101" pitchFamily="2" charset="-122"/>
              <a:cs typeface="+mj-cs"/>
            </a:endParaRPr>
          </a:p>
        </p:txBody>
      </p:sp>
      <p:grpSp>
        <p:nvGrpSpPr>
          <p:cNvPr id="3" name="Group 4"/>
          <p:cNvGrpSpPr/>
          <p:nvPr/>
        </p:nvGrpSpPr>
        <p:grpSpPr>
          <a:xfrm>
            <a:off x="685800" y="4648200"/>
            <a:ext cx="7646988" cy="1096963"/>
            <a:chOff x="0" y="0"/>
            <a:chExt cx="4817" cy="764"/>
          </a:xfrm>
        </p:grpSpPr>
        <p:sp>
          <p:nvSpPr>
            <p:cNvPr id="11271" name="Rectangle 5"/>
            <p:cNvSpPr/>
            <p:nvPr/>
          </p:nvSpPr>
          <p:spPr>
            <a:xfrm>
              <a:off x="0" y="0"/>
              <a:ext cx="4817" cy="764"/>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grpSp>
          <p:nvGrpSpPr>
            <p:cNvPr id="11272" name="Group 6"/>
            <p:cNvGrpSpPr/>
            <p:nvPr/>
          </p:nvGrpSpPr>
          <p:grpSpPr>
            <a:xfrm>
              <a:off x="338" y="23"/>
              <a:ext cx="4397" cy="730"/>
              <a:chOff x="286" y="0"/>
              <a:chExt cx="4397" cy="730"/>
            </a:xfrm>
          </p:grpSpPr>
          <p:sp>
            <p:nvSpPr>
              <p:cNvPr id="11273" name="Text Box 7"/>
              <p:cNvSpPr txBox="1"/>
              <p:nvPr/>
            </p:nvSpPr>
            <p:spPr>
              <a:xfrm>
                <a:off x="286" y="189"/>
                <a:ext cx="1589" cy="354"/>
              </a:xfrm>
              <a:prstGeom prst="rect">
                <a:avLst/>
              </a:prstGeom>
              <a:solidFill>
                <a:srgbClr val="FFFFCC"/>
              </a:solidFill>
              <a:ln w="9525">
                <a:noFill/>
              </a:ln>
            </p:spPr>
            <p:txBody>
              <a:bodyPr>
                <a:spAutoFit/>
              </a:bodyPr>
              <a:p>
                <a:pPr algn="ctr" eaLnBrk="0" hangingPunct="0">
                  <a:spcBef>
                    <a:spcPct val="50000"/>
                  </a:spcBef>
                </a:pPr>
                <a:r>
                  <a:rPr lang="zh-CN" altLang="x-none" sz="2700" dirty="0">
                    <a:solidFill>
                      <a:srgbClr val="FF0000"/>
                    </a:solidFill>
                    <a:latin typeface="Arial" panose="020B0604020202020204" pitchFamily="34" charset="0"/>
                  </a:rPr>
                  <a:t>需求价格弹性</a:t>
                </a:r>
                <a:endParaRPr lang="zh-CN" altLang="x-none" sz="2700" dirty="0">
                  <a:solidFill>
                    <a:srgbClr val="FF0000"/>
                  </a:solidFill>
                  <a:latin typeface="Arial" panose="020B0604020202020204" pitchFamily="34" charset="0"/>
                </a:endParaRPr>
              </a:p>
            </p:txBody>
          </p:sp>
          <p:sp>
            <p:nvSpPr>
              <p:cNvPr id="11274" name="Text Box 8"/>
              <p:cNvSpPr txBox="1"/>
              <p:nvPr/>
            </p:nvSpPr>
            <p:spPr>
              <a:xfrm>
                <a:off x="1774" y="189"/>
                <a:ext cx="289" cy="343"/>
              </a:xfrm>
              <a:prstGeom prst="rect">
                <a:avLst/>
              </a:prstGeom>
              <a:solidFill>
                <a:srgbClr val="FFFFCC"/>
              </a:solidFill>
              <a:ln w="9525">
                <a:noFill/>
              </a:ln>
            </p:spPr>
            <p:txBody>
              <a:bodyPr>
                <a:spAutoFit/>
              </a:bodyPr>
              <a:p>
                <a:pPr algn="ctr" eaLnBrk="0" hangingPunct="0">
                  <a:spcBef>
                    <a:spcPct val="50000"/>
                  </a:spcBef>
                </a:pPr>
                <a:r>
                  <a:rPr lang="en-US" altLang="zh-CN" sz="2600" dirty="0">
                    <a:solidFill>
                      <a:srgbClr val="FF0000"/>
                    </a:solidFill>
                    <a:latin typeface="Arial" panose="020B0604020202020204" pitchFamily="34" charset="0"/>
                  </a:rPr>
                  <a:t>=</a:t>
                </a:r>
                <a:endParaRPr lang="en-US" altLang="zh-CN" sz="2600" dirty="0">
                  <a:solidFill>
                    <a:srgbClr val="FF0000"/>
                  </a:solidFill>
                  <a:latin typeface="Arial" panose="020B0604020202020204" pitchFamily="34" charset="0"/>
                </a:endParaRPr>
              </a:p>
            </p:txBody>
          </p:sp>
          <p:sp>
            <p:nvSpPr>
              <p:cNvPr id="11275" name="Text Box 9"/>
              <p:cNvSpPr txBox="1"/>
              <p:nvPr/>
            </p:nvSpPr>
            <p:spPr>
              <a:xfrm>
                <a:off x="2031" y="0"/>
                <a:ext cx="2648" cy="354"/>
              </a:xfrm>
              <a:prstGeom prst="rect">
                <a:avLst/>
              </a:prstGeom>
              <a:noFill/>
              <a:ln w="9525">
                <a:noFill/>
              </a:ln>
            </p:spPr>
            <p:txBody>
              <a:bodyPr>
                <a:spAutoFit/>
              </a:bodyPr>
              <a:p>
                <a:pPr algn="ctr" eaLnBrk="0" hangingPunct="0">
                  <a:spcBef>
                    <a:spcPct val="50000"/>
                  </a:spcBef>
                </a:pPr>
                <a:r>
                  <a:rPr lang="zh-CN" altLang="x-none" sz="2700" dirty="0">
                    <a:solidFill>
                      <a:srgbClr val="FF0000"/>
                    </a:solidFill>
                    <a:latin typeface="Arial" panose="020B0604020202020204" pitchFamily="34" charset="0"/>
                  </a:rPr>
                  <a:t>需求量变动百分比</a:t>
                </a:r>
                <a:endParaRPr lang="zh-CN" altLang="x-none" sz="2700" b="1" i="1" baseline="30000" dirty="0">
                  <a:solidFill>
                    <a:srgbClr val="FF0000"/>
                  </a:solidFill>
                  <a:latin typeface="Arial" panose="020B0604020202020204" pitchFamily="34" charset="0"/>
                </a:endParaRPr>
              </a:p>
            </p:txBody>
          </p:sp>
          <p:sp>
            <p:nvSpPr>
              <p:cNvPr id="11276" name="Text Box 10"/>
              <p:cNvSpPr txBox="1"/>
              <p:nvPr/>
            </p:nvSpPr>
            <p:spPr>
              <a:xfrm>
                <a:off x="2035" y="376"/>
                <a:ext cx="2648" cy="354"/>
              </a:xfrm>
              <a:prstGeom prst="rect">
                <a:avLst/>
              </a:prstGeom>
              <a:noFill/>
              <a:ln w="9525">
                <a:noFill/>
              </a:ln>
            </p:spPr>
            <p:txBody>
              <a:bodyPr>
                <a:spAutoFit/>
              </a:bodyPr>
              <a:p>
                <a:pPr algn="ctr" eaLnBrk="0" hangingPunct="0">
                  <a:spcBef>
                    <a:spcPct val="50000"/>
                  </a:spcBef>
                </a:pPr>
                <a:r>
                  <a:rPr lang="zh-CN" altLang="x-none" sz="2700" dirty="0">
                    <a:solidFill>
                      <a:srgbClr val="FF0000"/>
                    </a:solidFill>
                    <a:latin typeface="Arial" panose="020B0604020202020204" pitchFamily="34" charset="0"/>
                  </a:rPr>
                  <a:t>价格变动百分比</a:t>
                </a:r>
                <a:endParaRPr lang="zh-CN" altLang="x-none" sz="2700" b="1" i="1" baseline="30000" dirty="0">
                  <a:solidFill>
                    <a:srgbClr val="FF0000"/>
                  </a:solidFill>
                  <a:latin typeface="Arial" panose="020B0604020202020204" pitchFamily="34" charset="0"/>
                </a:endParaRPr>
              </a:p>
            </p:txBody>
          </p:sp>
          <p:sp>
            <p:nvSpPr>
              <p:cNvPr id="11277" name="Line 11"/>
              <p:cNvSpPr/>
              <p:nvPr/>
            </p:nvSpPr>
            <p:spPr>
              <a:xfrm>
                <a:off x="2091" y="358"/>
                <a:ext cx="2546" cy="0"/>
              </a:xfrm>
              <a:prstGeom prst="line">
                <a:avLst/>
              </a:prstGeom>
              <a:ln w="12700" cap="flat" cmpd="sng">
                <a:solidFill>
                  <a:srgbClr val="FF0000"/>
                </a:solidFill>
                <a:prstDash val="solid"/>
                <a:headEnd type="none" w="med" len="med"/>
                <a:tailEnd type="none" w="med" len="med"/>
              </a:ln>
            </p:spPr>
          </p:sp>
        </p:grpSp>
      </p:grpSp>
      <p:sp>
        <p:nvSpPr>
          <p:cNvPr id="13" name="Rectangle 3"/>
          <p:cNvSpPr txBox="1">
            <a:spLocks noChangeArrowheads="1"/>
          </p:cNvSpPr>
          <p:nvPr/>
        </p:nvSpPr>
        <p:spPr>
          <a:xfrm>
            <a:off x="304800" y="3352800"/>
            <a:ext cx="8610600" cy="1295400"/>
          </a:xfrm>
          <a:prstGeom prst="rect">
            <a:avLst/>
          </a:prstGeom>
        </p:spPr>
        <p:txBody>
          <a:bodyPr>
            <a:normAutofit/>
          </a:bodyPr>
          <a:lstStyle/>
          <a:p>
            <a:pPr marL="365760" marR="0" indent="-255905" defTabSz="914400" fontAlgn="auto">
              <a:lnSpc>
                <a:spcPct val="150000"/>
              </a:lnSpc>
              <a:spcBef>
                <a:spcPts val="400"/>
              </a:spcBef>
              <a:spcAft>
                <a:spcPts val="0"/>
              </a:spcAft>
              <a:buClr>
                <a:schemeClr val="accent1"/>
              </a:buClr>
              <a:buSzPct val="68000"/>
              <a:buFont typeface="Wingdings" panose="05000000000000000000" pitchFamily="2" charset="2"/>
              <a:buChar char="u"/>
              <a:defRPr/>
            </a:pPr>
            <a:r>
              <a:rPr kumimoji="0" lang="zh-CN" sz="2400" b="1" kern="1200" cap="none" spc="0" normalizeH="0" baseline="0" noProof="0" dirty="0">
                <a:latin typeface="+mn-lt"/>
                <a:ea typeface="宋体" panose="02010600030101010101" pitchFamily="2" charset="-122"/>
                <a:cs typeface="+mn-cs"/>
              </a:rPr>
              <a:t>衡量一种物品需求量对其价格变动</a:t>
            </a:r>
            <a:r>
              <a:rPr kumimoji="0" lang="zh-CN" altLang="zh-CN" sz="2400" b="1" kern="1200" cap="none" spc="0" normalizeH="0" baseline="0" noProof="0" dirty="0">
                <a:latin typeface="+mn-lt"/>
                <a:ea typeface="宋体" panose="02010600030101010101" pitchFamily="2" charset="-122"/>
                <a:cs typeface="+mn-cs"/>
              </a:rPr>
              <a:t>的</a:t>
            </a:r>
            <a:r>
              <a:rPr kumimoji="0" lang="zh-CN" sz="2400" b="1" kern="1200" cap="none" spc="0" normalizeH="0" baseline="0" noProof="0" dirty="0">
                <a:latin typeface="+mn-lt"/>
                <a:ea typeface="宋体" panose="02010600030101010101" pitchFamily="2" charset="-122"/>
                <a:cs typeface="+mn-cs"/>
              </a:rPr>
              <a:t>反应程度</a:t>
            </a:r>
            <a:r>
              <a:rPr kumimoji="0" lang="zh-CN" altLang="en-US" sz="2400" b="1" kern="1200" cap="none" spc="0" normalizeH="0" baseline="0" noProof="0" dirty="0">
                <a:latin typeface="+mn-lt"/>
                <a:ea typeface="宋体" panose="02010600030101010101" pitchFamily="2" charset="-122"/>
                <a:cs typeface="+mn-cs"/>
              </a:rPr>
              <a:t>、敏感程度，用需求量变动的百分比除以价格变动的百分比。</a:t>
            </a:r>
            <a:endParaRPr kumimoji="0" lang="zh-CN" sz="2400" b="1"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457200"/>
            <a:ext cx="91440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线性需求曲线的弹性</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4"/>
          <p:cNvSpPr txBox="1">
            <a:spLocks noChangeArrowheads="1"/>
          </p:cNvSpPr>
          <p:nvPr/>
        </p:nvSpPr>
        <p:spPr>
          <a:xfrm>
            <a:off x="6400800" y="1524000"/>
            <a:ext cx="2438400" cy="2667000"/>
          </a:xfrm>
          <a:prstGeom prst="rect">
            <a:avLst/>
          </a:prstGeom>
          <a:solidFill>
            <a:srgbClr val="CCFFCC"/>
          </a:solidFill>
          <a:ln>
            <a:solidFill>
              <a:schemeClr val="tx1"/>
            </a:solidFill>
          </a:ln>
        </p:spPr>
        <p:txBody>
          <a:bodyPr lIns="182880" tIns="91440" rIns="182880" bIns="91440">
            <a:normAutofit/>
          </a:bodyPr>
          <a:lstStyle/>
          <a:p>
            <a:pPr marR="0" defTabSz="914400" fontAlgn="auto">
              <a:lnSpc>
                <a:spcPct val="150000"/>
              </a:lnSpc>
              <a:spcBef>
                <a:spcPts val="600"/>
              </a:spcBef>
              <a:spcAft>
                <a:spcPts val="0"/>
              </a:spcAft>
              <a:buClr>
                <a:schemeClr val="accent1"/>
              </a:buClr>
              <a:buSzPct val="68000"/>
              <a:buFont typeface="Wingdings" panose="05000000000000000000" pitchFamily="2" charset="2"/>
              <a:defRPr/>
            </a:pPr>
            <a:r>
              <a:rPr kumimoji="0" lang="en-US" altLang="zh-CN" sz="2400" kern="1200" cap="none" spc="0" normalizeH="0" baseline="0" noProof="0" dirty="0">
                <a:latin typeface="+mn-lt"/>
                <a:ea typeface="宋体" panose="02010600030101010101" pitchFamily="2" charset="-122"/>
                <a:cs typeface="+mn-cs"/>
              </a:rPr>
              <a:t>    </a:t>
            </a:r>
            <a:r>
              <a:rPr kumimoji="0" lang="zh-CN" sz="2400" kern="1200" cap="none" spc="0" normalizeH="0" baseline="0" noProof="0" dirty="0">
                <a:latin typeface="+mn-lt"/>
                <a:ea typeface="宋体" panose="02010600030101010101" pitchFamily="2" charset="-122"/>
                <a:cs typeface="+mn-cs"/>
              </a:rPr>
              <a:t>线性需求曲线的斜率为常数，但它的弹性不是常数</a:t>
            </a:r>
            <a:r>
              <a:rPr kumimoji="0" lang="zh-CN" altLang="en-US" sz="2400" kern="1200" cap="none" spc="0" normalizeH="0" baseline="0" noProof="0" dirty="0">
                <a:latin typeface="+mn-lt"/>
                <a:ea typeface="宋体" panose="02010600030101010101" pitchFamily="2" charset="-122"/>
                <a:cs typeface="+mn-cs"/>
              </a:rPr>
              <a:t>。</a:t>
            </a:r>
            <a:endParaRPr kumimoji="0" lang="zh-CN" sz="2400" kern="1200" cap="none" spc="0" normalizeH="0" baseline="0" noProof="0" dirty="0">
              <a:latin typeface="+mn-lt"/>
              <a:ea typeface="宋体" panose="02010600030101010101" pitchFamily="2" charset="-122"/>
              <a:cs typeface="+mn-cs"/>
            </a:endParaRPr>
          </a:p>
        </p:txBody>
      </p:sp>
      <p:grpSp>
        <p:nvGrpSpPr>
          <p:cNvPr id="38916" name="Group 5"/>
          <p:cNvGrpSpPr/>
          <p:nvPr/>
        </p:nvGrpSpPr>
        <p:grpSpPr>
          <a:xfrm>
            <a:off x="414338" y="1412875"/>
            <a:ext cx="4486275" cy="4341813"/>
            <a:chOff x="0" y="0"/>
            <a:chExt cx="2826" cy="2735"/>
          </a:xfrm>
        </p:grpSpPr>
        <p:grpSp>
          <p:nvGrpSpPr>
            <p:cNvPr id="38955" name="Group 6"/>
            <p:cNvGrpSpPr/>
            <p:nvPr/>
          </p:nvGrpSpPr>
          <p:grpSpPr>
            <a:xfrm>
              <a:off x="314" y="0"/>
              <a:ext cx="2512" cy="2570"/>
              <a:chOff x="0" y="0"/>
              <a:chExt cx="2986" cy="2570"/>
            </a:xfrm>
          </p:grpSpPr>
          <p:grpSp>
            <p:nvGrpSpPr>
              <p:cNvPr id="38964" name="Group 7"/>
              <p:cNvGrpSpPr/>
              <p:nvPr/>
            </p:nvGrpSpPr>
            <p:grpSpPr>
              <a:xfrm>
                <a:off x="175" y="266"/>
                <a:ext cx="2116" cy="2164"/>
                <a:chOff x="0" y="0"/>
                <a:chExt cx="2116" cy="2027"/>
              </a:xfrm>
            </p:grpSpPr>
            <p:sp>
              <p:nvSpPr>
                <p:cNvPr id="38967"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38968"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38965" name="Text Box 10"/>
              <p:cNvSpPr txBox="1"/>
              <p:nvPr/>
            </p:nvSpPr>
            <p:spPr>
              <a:xfrm>
                <a:off x="0" y="0"/>
                <a:ext cx="39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38966" name="Text Box 11"/>
              <p:cNvSpPr txBox="1"/>
              <p:nvPr/>
            </p:nvSpPr>
            <p:spPr>
              <a:xfrm>
                <a:off x="2619" y="2282"/>
                <a:ext cx="3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sp>
          <p:nvSpPr>
            <p:cNvPr id="38956" name="Text Box 12"/>
            <p:cNvSpPr txBox="1"/>
            <p:nvPr/>
          </p:nvSpPr>
          <p:spPr>
            <a:xfrm>
              <a:off x="0" y="361"/>
              <a:ext cx="456" cy="298"/>
            </a:xfrm>
            <a:prstGeom prst="rect">
              <a:avLst/>
            </a:prstGeom>
            <a:noFill/>
            <a:ln w="9525">
              <a:noFill/>
            </a:ln>
          </p:spPr>
          <p:txBody>
            <a:bodyPr anchor="ctr">
              <a:spAutoFit/>
            </a:bodyPr>
            <a:p>
              <a:pPr algn="r" eaLnBrk="0" hangingPunct="0">
                <a:spcBef>
                  <a:spcPct val="50000"/>
                </a:spcBef>
              </a:pPr>
              <a:r>
                <a:rPr lang="en-US" altLang="zh-CN" sz="2500" dirty="0">
                  <a:latin typeface="Arial" panose="020B0604020202020204" pitchFamily="34" charset="0"/>
                </a:rPr>
                <a:t>$30</a:t>
              </a:r>
              <a:endParaRPr lang="en-US" altLang="zh-CN" sz="2500" dirty="0">
                <a:latin typeface="Arial" panose="020B0604020202020204" pitchFamily="34" charset="0"/>
              </a:endParaRPr>
            </a:p>
          </p:txBody>
        </p:sp>
        <p:sp>
          <p:nvSpPr>
            <p:cNvPr id="38957" name="Text Box 13"/>
            <p:cNvSpPr txBox="1"/>
            <p:nvPr/>
          </p:nvSpPr>
          <p:spPr>
            <a:xfrm>
              <a:off x="0" y="1006"/>
              <a:ext cx="456" cy="298"/>
            </a:xfrm>
            <a:prstGeom prst="rect">
              <a:avLst/>
            </a:prstGeom>
            <a:noFill/>
            <a:ln w="9525">
              <a:noFill/>
            </a:ln>
          </p:spPr>
          <p:txBody>
            <a:bodyPr anchor="ctr">
              <a:spAutoFit/>
            </a:bodyPr>
            <a:p>
              <a:pPr algn="r" eaLnBrk="0" hangingPunct="0">
                <a:spcBef>
                  <a:spcPct val="50000"/>
                </a:spcBef>
              </a:pPr>
              <a:r>
                <a:rPr lang="en-US" altLang="zh-CN" sz="2500" dirty="0">
                  <a:latin typeface="Arial" panose="020B0604020202020204" pitchFamily="34" charset="0"/>
                </a:rPr>
                <a:t>20</a:t>
              </a:r>
              <a:endParaRPr lang="en-US" altLang="zh-CN" sz="2500" dirty="0">
                <a:latin typeface="Arial" panose="020B0604020202020204" pitchFamily="34" charset="0"/>
              </a:endParaRPr>
            </a:p>
          </p:txBody>
        </p:sp>
        <p:sp>
          <p:nvSpPr>
            <p:cNvPr id="38958" name="Text Box 14"/>
            <p:cNvSpPr txBox="1"/>
            <p:nvPr/>
          </p:nvSpPr>
          <p:spPr>
            <a:xfrm>
              <a:off x="0" y="1642"/>
              <a:ext cx="456" cy="298"/>
            </a:xfrm>
            <a:prstGeom prst="rect">
              <a:avLst/>
            </a:prstGeom>
            <a:noFill/>
            <a:ln w="9525">
              <a:noFill/>
            </a:ln>
          </p:spPr>
          <p:txBody>
            <a:bodyPr anchor="ctr">
              <a:spAutoFit/>
            </a:bodyPr>
            <a:p>
              <a:pPr algn="r" eaLnBrk="0" hangingPunct="0">
                <a:spcBef>
                  <a:spcPct val="50000"/>
                </a:spcBef>
              </a:pPr>
              <a:r>
                <a:rPr lang="en-US" altLang="zh-CN" sz="2500" dirty="0">
                  <a:latin typeface="Arial" panose="020B0604020202020204" pitchFamily="34" charset="0"/>
                </a:rPr>
                <a:t>10</a:t>
              </a:r>
              <a:endParaRPr lang="en-US" altLang="zh-CN" sz="2500" dirty="0">
                <a:latin typeface="Arial" panose="020B0604020202020204" pitchFamily="34" charset="0"/>
              </a:endParaRPr>
            </a:p>
          </p:txBody>
        </p:sp>
        <p:sp>
          <p:nvSpPr>
            <p:cNvPr id="38959" name="Text Box 15"/>
            <p:cNvSpPr txBox="1"/>
            <p:nvPr/>
          </p:nvSpPr>
          <p:spPr>
            <a:xfrm>
              <a:off x="0" y="2275"/>
              <a:ext cx="456" cy="298"/>
            </a:xfrm>
            <a:prstGeom prst="rect">
              <a:avLst/>
            </a:prstGeom>
            <a:noFill/>
            <a:ln w="9525">
              <a:noFill/>
            </a:ln>
          </p:spPr>
          <p:txBody>
            <a:bodyPr anchor="ctr">
              <a:spAutoFit/>
            </a:bodyPr>
            <a:p>
              <a:pPr algn="r" eaLnBrk="0" hangingPunct="0">
                <a:spcBef>
                  <a:spcPct val="50000"/>
                </a:spcBef>
              </a:pPr>
              <a:r>
                <a:rPr lang="en-US" altLang="zh-CN" sz="2500" dirty="0">
                  <a:latin typeface="Arial" panose="020B0604020202020204" pitchFamily="34" charset="0"/>
                </a:rPr>
                <a:t>$0</a:t>
              </a:r>
              <a:endParaRPr lang="en-US" altLang="zh-CN" sz="2500" dirty="0">
                <a:latin typeface="Arial" panose="020B0604020202020204" pitchFamily="34" charset="0"/>
              </a:endParaRPr>
            </a:p>
          </p:txBody>
        </p:sp>
        <p:sp>
          <p:nvSpPr>
            <p:cNvPr id="38960" name="Text Box 16"/>
            <p:cNvSpPr txBox="1"/>
            <p:nvPr/>
          </p:nvSpPr>
          <p:spPr>
            <a:xfrm>
              <a:off x="333" y="2437"/>
              <a:ext cx="264" cy="298"/>
            </a:xfrm>
            <a:prstGeom prst="rect">
              <a:avLst/>
            </a:prstGeom>
            <a:noFill/>
            <a:ln w="9525">
              <a:noFill/>
            </a:ln>
          </p:spPr>
          <p:txBody>
            <a:bodyPr anchor="ctr">
              <a:spAutoFit/>
            </a:bodyPr>
            <a:p>
              <a:pPr algn="ctr" eaLnBrk="0" hangingPunct="0">
                <a:spcBef>
                  <a:spcPct val="50000"/>
                </a:spcBef>
              </a:pPr>
              <a:r>
                <a:rPr lang="en-US" altLang="zh-CN" sz="2500" dirty="0">
                  <a:latin typeface="Arial" panose="020B0604020202020204" pitchFamily="34" charset="0"/>
                </a:rPr>
                <a:t>0</a:t>
              </a:r>
              <a:endParaRPr lang="en-US" altLang="zh-CN" sz="2500" dirty="0">
                <a:latin typeface="Arial" panose="020B0604020202020204" pitchFamily="34" charset="0"/>
              </a:endParaRPr>
            </a:p>
          </p:txBody>
        </p:sp>
        <p:sp>
          <p:nvSpPr>
            <p:cNvPr id="38961" name="Text Box 17"/>
            <p:cNvSpPr txBox="1"/>
            <p:nvPr/>
          </p:nvSpPr>
          <p:spPr>
            <a:xfrm>
              <a:off x="825" y="2437"/>
              <a:ext cx="396" cy="298"/>
            </a:xfrm>
            <a:prstGeom prst="rect">
              <a:avLst/>
            </a:prstGeom>
            <a:noFill/>
            <a:ln w="9525">
              <a:noFill/>
            </a:ln>
          </p:spPr>
          <p:txBody>
            <a:bodyPr anchor="ctr">
              <a:spAutoFit/>
            </a:bodyPr>
            <a:p>
              <a:pPr algn="ctr" eaLnBrk="0" hangingPunct="0">
                <a:spcBef>
                  <a:spcPct val="50000"/>
                </a:spcBef>
              </a:pPr>
              <a:r>
                <a:rPr lang="en-US" altLang="zh-CN" sz="2500" dirty="0">
                  <a:latin typeface="Arial" panose="020B0604020202020204" pitchFamily="34" charset="0"/>
                </a:rPr>
                <a:t>20</a:t>
              </a:r>
              <a:endParaRPr lang="en-US" altLang="zh-CN" sz="2500" dirty="0">
                <a:latin typeface="Arial" panose="020B0604020202020204" pitchFamily="34" charset="0"/>
              </a:endParaRPr>
            </a:p>
          </p:txBody>
        </p:sp>
        <p:sp>
          <p:nvSpPr>
            <p:cNvPr id="38962" name="Text Box 18"/>
            <p:cNvSpPr txBox="1"/>
            <p:nvPr/>
          </p:nvSpPr>
          <p:spPr>
            <a:xfrm>
              <a:off x="1389" y="2437"/>
              <a:ext cx="396" cy="298"/>
            </a:xfrm>
            <a:prstGeom prst="rect">
              <a:avLst/>
            </a:prstGeom>
            <a:noFill/>
            <a:ln w="9525">
              <a:noFill/>
            </a:ln>
          </p:spPr>
          <p:txBody>
            <a:bodyPr anchor="ctr">
              <a:spAutoFit/>
            </a:bodyPr>
            <a:p>
              <a:pPr algn="ctr" eaLnBrk="0" hangingPunct="0">
                <a:spcBef>
                  <a:spcPct val="50000"/>
                </a:spcBef>
              </a:pPr>
              <a:r>
                <a:rPr lang="en-US" altLang="zh-CN" sz="2500" dirty="0">
                  <a:latin typeface="Arial" panose="020B0604020202020204" pitchFamily="34" charset="0"/>
                </a:rPr>
                <a:t>40</a:t>
              </a:r>
              <a:endParaRPr lang="en-US" altLang="zh-CN" sz="2500" dirty="0">
                <a:latin typeface="Arial" panose="020B0604020202020204" pitchFamily="34" charset="0"/>
              </a:endParaRPr>
            </a:p>
          </p:txBody>
        </p:sp>
        <p:sp>
          <p:nvSpPr>
            <p:cNvPr id="38963" name="Text Box 19"/>
            <p:cNvSpPr txBox="1"/>
            <p:nvPr/>
          </p:nvSpPr>
          <p:spPr>
            <a:xfrm>
              <a:off x="1941" y="2437"/>
              <a:ext cx="396" cy="298"/>
            </a:xfrm>
            <a:prstGeom prst="rect">
              <a:avLst/>
            </a:prstGeom>
            <a:noFill/>
            <a:ln w="9525">
              <a:noFill/>
            </a:ln>
          </p:spPr>
          <p:txBody>
            <a:bodyPr anchor="ctr">
              <a:spAutoFit/>
            </a:bodyPr>
            <a:p>
              <a:pPr algn="ctr" eaLnBrk="0" hangingPunct="0">
                <a:spcBef>
                  <a:spcPct val="50000"/>
                </a:spcBef>
              </a:pPr>
              <a:r>
                <a:rPr lang="en-US" altLang="zh-CN" sz="2500" dirty="0">
                  <a:latin typeface="Arial" panose="020B0604020202020204" pitchFamily="34" charset="0"/>
                </a:rPr>
                <a:t>60</a:t>
              </a:r>
              <a:endParaRPr lang="en-US" altLang="zh-CN" sz="2500" dirty="0">
                <a:latin typeface="Arial" panose="020B0604020202020204" pitchFamily="34" charset="0"/>
              </a:endParaRPr>
            </a:p>
          </p:txBody>
        </p:sp>
      </p:grpSp>
      <p:grpSp>
        <p:nvGrpSpPr>
          <p:cNvPr id="7" name="Group 20"/>
          <p:cNvGrpSpPr/>
          <p:nvPr/>
        </p:nvGrpSpPr>
        <p:grpSpPr>
          <a:xfrm>
            <a:off x="1076325" y="2154238"/>
            <a:ext cx="2801938" cy="3181350"/>
            <a:chOff x="0" y="0"/>
            <a:chExt cx="1765" cy="2004"/>
          </a:xfrm>
        </p:grpSpPr>
        <p:sp>
          <p:nvSpPr>
            <p:cNvPr id="38952" name="Line 22"/>
            <p:cNvSpPr/>
            <p:nvPr/>
          </p:nvSpPr>
          <p:spPr>
            <a:xfrm>
              <a:off x="50" y="44"/>
              <a:ext cx="1682" cy="1921"/>
            </a:xfrm>
            <a:prstGeom prst="line">
              <a:avLst/>
            </a:prstGeom>
            <a:ln w="38100" cap="flat" cmpd="sng">
              <a:solidFill>
                <a:srgbClr val="003399"/>
              </a:solidFill>
              <a:prstDash val="solid"/>
              <a:headEnd type="none" w="med" len="med"/>
              <a:tailEnd type="none" w="med" len="med"/>
            </a:ln>
          </p:spPr>
        </p:sp>
        <p:sp>
          <p:nvSpPr>
            <p:cNvPr id="38953" name="Oval 23"/>
            <p:cNvSpPr/>
            <p:nvPr/>
          </p:nvSpPr>
          <p:spPr>
            <a:xfrm>
              <a:off x="0"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8954" name="Oval 24"/>
            <p:cNvSpPr/>
            <p:nvPr/>
          </p:nvSpPr>
          <p:spPr>
            <a:xfrm>
              <a:off x="1677" y="191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8" name="Group 24"/>
          <p:cNvGrpSpPr/>
          <p:nvPr/>
        </p:nvGrpSpPr>
        <p:grpSpPr>
          <a:xfrm>
            <a:off x="1152525" y="3178175"/>
            <a:ext cx="954088" cy="2079625"/>
            <a:chOff x="0" y="0"/>
            <a:chExt cx="601" cy="1310"/>
          </a:xfrm>
        </p:grpSpPr>
        <p:sp>
          <p:nvSpPr>
            <p:cNvPr id="38948" name="Oval 26"/>
            <p:cNvSpPr/>
            <p:nvPr/>
          </p:nvSpPr>
          <p:spPr>
            <a:xfrm>
              <a:off x="513"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38949" name="Group 26"/>
            <p:cNvGrpSpPr/>
            <p:nvPr/>
          </p:nvGrpSpPr>
          <p:grpSpPr>
            <a:xfrm>
              <a:off x="0" y="47"/>
              <a:ext cx="570" cy="1263"/>
              <a:chOff x="0" y="0"/>
              <a:chExt cx="812" cy="1263"/>
            </a:xfrm>
          </p:grpSpPr>
          <p:sp>
            <p:nvSpPr>
              <p:cNvPr id="38950" name="Line 28"/>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8951" name="Line 29"/>
              <p:cNvSpPr/>
              <p:nvPr/>
            </p:nvSpPr>
            <p:spPr>
              <a:xfrm>
                <a:off x="795" y="1"/>
                <a:ext cx="17" cy="1262"/>
              </a:xfrm>
              <a:prstGeom prst="line">
                <a:avLst/>
              </a:prstGeom>
              <a:ln w="9525" cap="flat" cmpd="sng">
                <a:solidFill>
                  <a:schemeClr val="tx1"/>
                </a:solidFill>
                <a:prstDash val="lgDash"/>
                <a:headEnd type="none" w="med" len="med"/>
                <a:tailEnd type="none" w="med" len="med"/>
              </a:ln>
            </p:spPr>
          </p:sp>
        </p:grpSp>
      </p:grpSp>
      <p:grpSp>
        <p:nvGrpSpPr>
          <p:cNvPr id="10" name="Group 29"/>
          <p:cNvGrpSpPr/>
          <p:nvPr/>
        </p:nvGrpSpPr>
        <p:grpSpPr>
          <a:xfrm>
            <a:off x="1149350" y="4187825"/>
            <a:ext cx="1852613" cy="1079500"/>
            <a:chOff x="0" y="0"/>
            <a:chExt cx="1167" cy="680"/>
          </a:xfrm>
        </p:grpSpPr>
        <p:sp>
          <p:nvSpPr>
            <p:cNvPr id="38944" name="Oval 31"/>
            <p:cNvSpPr/>
            <p:nvPr/>
          </p:nvSpPr>
          <p:spPr>
            <a:xfrm>
              <a:off x="1079"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38945" name="Group 31"/>
            <p:cNvGrpSpPr/>
            <p:nvPr/>
          </p:nvGrpSpPr>
          <p:grpSpPr>
            <a:xfrm>
              <a:off x="0" y="47"/>
              <a:ext cx="1124" cy="646"/>
              <a:chOff x="0" y="0"/>
              <a:chExt cx="795" cy="646"/>
            </a:xfrm>
          </p:grpSpPr>
          <p:sp>
            <p:nvSpPr>
              <p:cNvPr id="38946" name="Line 33"/>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8947" name="Line 34"/>
              <p:cNvSpPr/>
              <p:nvPr/>
            </p:nvSpPr>
            <p:spPr>
              <a:xfrm>
                <a:off x="795" y="1"/>
                <a:ext cx="0" cy="645"/>
              </a:xfrm>
              <a:prstGeom prst="line">
                <a:avLst/>
              </a:prstGeom>
              <a:ln w="9525" cap="flat" cmpd="sng">
                <a:solidFill>
                  <a:schemeClr val="tx1"/>
                </a:solidFill>
                <a:prstDash val="lgDash"/>
                <a:headEnd type="none" w="med" len="med"/>
                <a:tailEnd type="none" w="med" len="med"/>
              </a:ln>
            </p:spPr>
          </p:sp>
        </p:grpSp>
      </p:grpSp>
      <p:sp>
        <p:nvSpPr>
          <p:cNvPr id="33" name="AutoShape 35"/>
          <p:cNvSpPr/>
          <p:nvPr/>
        </p:nvSpPr>
        <p:spPr>
          <a:xfrm rot="-2471049">
            <a:off x="2520950" y="2881313"/>
            <a:ext cx="404813" cy="1319212"/>
          </a:xfrm>
          <a:prstGeom prst="rightBrace">
            <a:avLst>
              <a:gd name="adj1" fmla="val 81470"/>
              <a:gd name="adj2" fmla="val 50000"/>
            </a:avLst>
          </a:prstGeom>
          <a:noFill/>
          <a:ln w="12700" cap="flat" cmpd="sng">
            <a:solidFill>
              <a:srgbClr val="008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4" name="AutoShape 36"/>
          <p:cNvSpPr/>
          <p:nvPr/>
        </p:nvSpPr>
        <p:spPr>
          <a:xfrm rot="-2471049">
            <a:off x="3406775" y="3895725"/>
            <a:ext cx="404813" cy="1319213"/>
          </a:xfrm>
          <a:prstGeom prst="rightBrace">
            <a:avLst>
              <a:gd name="adj1" fmla="val 81470"/>
              <a:gd name="adj2" fmla="val 50000"/>
            </a:avLst>
          </a:prstGeom>
          <a:noFill/>
          <a:ln w="12700" cap="flat" cmpd="sng">
            <a:solidFill>
              <a:srgbClr val="9933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5" name="AutoShape 40"/>
          <p:cNvSpPr/>
          <p:nvPr/>
        </p:nvSpPr>
        <p:spPr>
          <a:xfrm rot="-2471049">
            <a:off x="1639888" y="1857375"/>
            <a:ext cx="404812" cy="1319213"/>
          </a:xfrm>
          <a:prstGeom prst="rightBrace">
            <a:avLst>
              <a:gd name="adj1" fmla="val 81470"/>
              <a:gd name="adj2" fmla="val 50000"/>
            </a:avLst>
          </a:prstGeom>
          <a:noFill/>
          <a:ln w="12700" cap="flat" cmpd="sng">
            <a:solidFill>
              <a:srgbClr val="80008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12" name="Group 37"/>
          <p:cNvGrpSpPr/>
          <p:nvPr/>
        </p:nvGrpSpPr>
        <p:grpSpPr>
          <a:xfrm>
            <a:off x="1858963" y="1776413"/>
            <a:ext cx="2727325" cy="906462"/>
            <a:chOff x="0" y="0"/>
            <a:chExt cx="1718" cy="571"/>
          </a:xfrm>
        </p:grpSpPr>
        <p:grpSp>
          <p:nvGrpSpPr>
            <p:cNvPr id="38938" name="Group 38"/>
            <p:cNvGrpSpPr/>
            <p:nvPr/>
          </p:nvGrpSpPr>
          <p:grpSpPr>
            <a:xfrm>
              <a:off x="449" y="0"/>
              <a:ext cx="662" cy="571"/>
              <a:chOff x="0" y="0"/>
              <a:chExt cx="662" cy="571"/>
            </a:xfrm>
          </p:grpSpPr>
          <p:sp>
            <p:nvSpPr>
              <p:cNvPr id="38941" name="Text Box 43"/>
              <p:cNvSpPr txBox="1"/>
              <p:nvPr/>
            </p:nvSpPr>
            <p:spPr>
              <a:xfrm>
                <a:off x="11" y="0"/>
                <a:ext cx="642" cy="298"/>
              </a:xfrm>
              <a:prstGeom prst="rect">
                <a:avLst/>
              </a:prstGeom>
              <a:noFill/>
              <a:ln w="9525">
                <a:noFill/>
              </a:ln>
            </p:spPr>
            <p:txBody>
              <a:bodyPr>
                <a:spAutoFit/>
              </a:bodyPr>
              <a:p>
                <a:pPr algn="ctr" eaLnBrk="0" hangingPunct="0">
                  <a:spcBef>
                    <a:spcPct val="50000"/>
                  </a:spcBef>
                </a:pPr>
                <a:r>
                  <a:rPr lang="en-US" altLang="zh-CN" sz="2500" dirty="0">
                    <a:solidFill>
                      <a:srgbClr val="800080"/>
                    </a:solidFill>
                    <a:latin typeface="Arial" panose="020B0604020202020204" pitchFamily="34" charset="0"/>
                  </a:rPr>
                  <a:t>200%</a:t>
                </a:r>
                <a:endParaRPr lang="en-US" altLang="zh-CN" sz="2500" b="1" i="1" baseline="30000" dirty="0">
                  <a:solidFill>
                    <a:srgbClr val="800080"/>
                  </a:solidFill>
                  <a:latin typeface="Arial" panose="020B0604020202020204" pitchFamily="34" charset="0"/>
                </a:endParaRPr>
              </a:p>
            </p:txBody>
          </p:sp>
          <p:sp>
            <p:nvSpPr>
              <p:cNvPr id="38942" name="Text Box 44"/>
              <p:cNvSpPr txBox="1"/>
              <p:nvPr/>
            </p:nvSpPr>
            <p:spPr>
              <a:xfrm>
                <a:off x="0" y="273"/>
                <a:ext cx="662" cy="298"/>
              </a:xfrm>
              <a:prstGeom prst="rect">
                <a:avLst/>
              </a:prstGeom>
              <a:noFill/>
              <a:ln w="9525">
                <a:noFill/>
              </a:ln>
            </p:spPr>
            <p:txBody>
              <a:bodyPr>
                <a:spAutoFit/>
              </a:bodyPr>
              <a:p>
                <a:pPr algn="ctr" eaLnBrk="0" hangingPunct="0">
                  <a:spcBef>
                    <a:spcPct val="50000"/>
                  </a:spcBef>
                </a:pPr>
                <a:r>
                  <a:rPr lang="en-US" altLang="zh-CN" sz="2500" dirty="0">
                    <a:solidFill>
                      <a:srgbClr val="800080"/>
                    </a:solidFill>
                    <a:latin typeface="Arial" panose="020B0604020202020204" pitchFamily="34" charset="0"/>
                  </a:rPr>
                  <a:t>40%</a:t>
                </a:r>
                <a:endParaRPr lang="en-US" altLang="zh-CN" sz="2500" b="1" i="1" baseline="30000" dirty="0">
                  <a:solidFill>
                    <a:srgbClr val="800080"/>
                  </a:solidFill>
                  <a:latin typeface="Arial" panose="020B0604020202020204" pitchFamily="34" charset="0"/>
                </a:endParaRPr>
              </a:p>
            </p:txBody>
          </p:sp>
          <p:sp>
            <p:nvSpPr>
              <p:cNvPr id="38943" name="Line 45"/>
              <p:cNvSpPr/>
              <p:nvPr/>
            </p:nvSpPr>
            <p:spPr>
              <a:xfrm flipV="1">
                <a:off x="67" y="291"/>
                <a:ext cx="520" cy="0"/>
              </a:xfrm>
              <a:prstGeom prst="line">
                <a:avLst/>
              </a:prstGeom>
              <a:ln w="12700" cap="flat" cmpd="sng">
                <a:solidFill>
                  <a:srgbClr val="800080"/>
                </a:solidFill>
                <a:prstDash val="solid"/>
                <a:headEnd type="none" w="med" len="med"/>
                <a:tailEnd type="none" w="med" len="med"/>
              </a:ln>
            </p:spPr>
          </p:sp>
        </p:grpSp>
        <p:sp>
          <p:nvSpPr>
            <p:cNvPr id="38939" name="Text Box 46"/>
            <p:cNvSpPr txBox="1"/>
            <p:nvPr/>
          </p:nvSpPr>
          <p:spPr>
            <a:xfrm>
              <a:off x="1050" y="138"/>
              <a:ext cx="668" cy="298"/>
            </a:xfrm>
            <a:prstGeom prst="rect">
              <a:avLst/>
            </a:prstGeom>
            <a:noFill/>
            <a:ln w="9525">
              <a:noFill/>
            </a:ln>
          </p:spPr>
          <p:txBody>
            <a:bodyPr>
              <a:spAutoFit/>
            </a:bodyPr>
            <a:p>
              <a:pPr eaLnBrk="0" hangingPunct="0">
                <a:spcBef>
                  <a:spcPct val="50000"/>
                </a:spcBef>
              </a:pPr>
              <a:r>
                <a:rPr lang="en-US" altLang="zh-CN" sz="2500" dirty="0">
                  <a:solidFill>
                    <a:srgbClr val="800080"/>
                  </a:solidFill>
                  <a:latin typeface="Arial" panose="020B0604020202020204" pitchFamily="34" charset="0"/>
                </a:rPr>
                <a:t>= 5.0</a:t>
              </a:r>
              <a:endParaRPr lang="en-US" altLang="zh-CN" sz="2500" dirty="0">
                <a:solidFill>
                  <a:srgbClr val="800080"/>
                </a:solidFill>
                <a:latin typeface="Arial" panose="020B0604020202020204" pitchFamily="34" charset="0"/>
              </a:endParaRPr>
            </a:p>
          </p:txBody>
        </p:sp>
        <p:sp>
          <p:nvSpPr>
            <p:cNvPr id="38940" name="Text Box 47"/>
            <p:cNvSpPr txBox="1"/>
            <p:nvPr/>
          </p:nvSpPr>
          <p:spPr>
            <a:xfrm>
              <a:off x="0" y="133"/>
              <a:ext cx="508" cy="298"/>
            </a:xfrm>
            <a:prstGeom prst="rect">
              <a:avLst/>
            </a:prstGeom>
            <a:noFill/>
            <a:ln w="9525">
              <a:noFill/>
            </a:ln>
          </p:spPr>
          <p:txBody>
            <a:bodyPr>
              <a:spAutoFit/>
            </a:bodyPr>
            <a:p>
              <a:pPr algn="r" eaLnBrk="0" hangingPunct="0">
                <a:spcBef>
                  <a:spcPct val="50000"/>
                </a:spcBef>
              </a:pPr>
              <a:r>
                <a:rPr lang="en-US" altLang="zh-CN" sz="2500" b="1" i="1" dirty="0">
                  <a:solidFill>
                    <a:srgbClr val="800080"/>
                  </a:solidFill>
                  <a:latin typeface="Arial" panose="020B0604020202020204" pitchFamily="34" charset="0"/>
                </a:rPr>
                <a:t>E</a:t>
              </a:r>
              <a:r>
                <a:rPr lang="en-US" altLang="zh-CN" sz="2500" dirty="0">
                  <a:solidFill>
                    <a:srgbClr val="800080"/>
                  </a:solidFill>
                  <a:latin typeface="Arial" panose="020B0604020202020204" pitchFamily="34" charset="0"/>
                </a:rPr>
                <a:t> </a:t>
              </a:r>
              <a:r>
                <a:rPr lang="en-US" altLang="zh-CN" sz="1200" dirty="0">
                  <a:solidFill>
                    <a:srgbClr val="800080"/>
                  </a:solidFill>
                  <a:latin typeface="Arial" panose="020B0604020202020204" pitchFamily="34" charset="0"/>
                </a:rPr>
                <a:t> </a:t>
              </a:r>
              <a:r>
                <a:rPr lang="en-US" altLang="zh-CN" sz="2500" dirty="0">
                  <a:solidFill>
                    <a:srgbClr val="800080"/>
                  </a:solidFill>
                  <a:latin typeface="Arial" panose="020B0604020202020204" pitchFamily="34" charset="0"/>
                </a:rPr>
                <a:t>=</a:t>
              </a:r>
              <a:endParaRPr lang="en-US" altLang="zh-CN" sz="2500" dirty="0">
                <a:solidFill>
                  <a:srgbClr val="800080"/>
                </a:solidFill>
                <a:latin typeface="Arial" panose="020B0604020202020204" pitchFamily="34" charset="0"/>
              </a:endParaRPr>
            </a:p>
          </p:txBody>
        </p:sp>
      </p:grpSp>
      <p:grpSp>
        <p:nvGrpSpPr>
          <p:cNvPr id="14" name="Group 44"/>
          <p:cNvGrpSpPr/>
          <p:nvPr/>
        </p:nvGrpSpPr>
        <p:grpSpPr>
          <a:xfrm>
            <a:off x="2725738" y="2805113"/>
            <a:ext cx="2727325" cy="906462"/>
            <a:chOff x="0" y="0"/>
            <a:chExt cx="1718" cy="571"/>
          </a:xfrm>
        </p:grpSpPr>
        <p:grpSp>
          <p:nvGrpSpPr>
            <p:cNvPr id="38932" name="Group 45"/>
            <p:cNvGrpSpPr/>
            <p:nvPr/>
          </p:nvGrpSpPr>
          <p:grpSpPr>
            <a:xfrm>
              <a:off x="449" y="0"/>
              <a:ext cx="662" cy="571"/>
              <a:chOff x="0" y="0"/>
              <a:chExt cx="662" cy="571"/>
            </a:xfrm>
          </p:grpSpPr>
          <p:sp>
            <p:nvSpPr>
              <p:cNvPr id="38935" name="Text Box 52"/>
              <p:cNvSpPr txBox="1"/>
              <p:nvPr/>
            </p:nvSpPr>
            <p:spPr>
              <a:xfrm>
                <a:off x="11" y="0"/>
                <a:ext cx="642" cy="298"/>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67%</a:t>
                </a:r>
                <a:endParaRPr lang="en-US" altLang="zh-CN" sz="2500" b="1" i="1" baseline="30000" dirty="0">
                  <a:solidFill>
                    <a:srgbClr val="009900"/>
                  </a:solidFill>
                  <a:latin typeface="Arial" panose="020B0604020202020204" pitchFamily="34" charset="0"/>
                </a:endParaRPr>
              </a:p>
            </p:txBody>
          </p:sp>
          <p:sp>
            <p:nvSpPr>
              <p:cNvPr id="38936" name="Text Box 53"/>
              <p:cNvSpPr txBox="1"/>
              <p:nvPr/>
            </p:nvSpPr>
            <p:spPr>
              <a:xfrm>
                <a:off x="0" y="273"/>
                <a:ext cx="662" cy="298"/>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67%</a:t>
                </a:r>
                <a:endParaRPr lang="en-US" altLang="zh-CN" sz="2500" b="1" i="1" baseline="30000" dirty="0">
                  <a:solidFill>
                    <a:srgbClr val="009900"/>
                  </a:solidFill>
                  <a:latin typeface="Arial" panose="020B0604020202020204" pitchFamily="34" charset="0"/>
                </a:endParaRPr>
              </a:p>
            </p:txBody>
          </p:sp>
          <p:sp>
            <p:nvSpPr>
              <p:cNvPr id="38937" name="Line 54"/>
              <p:cNvSpPr/>
              <p:nvPr/>
            </p:nvSpPr>
            <p:spPr>
              <a:xfrm flipV="1">
                <a:off x="67" y="291"/>
                <a:ext cx="520" cy="0"/>
              </a:xfrm>
              <a:prstGeom prst="line">
                <a:avLst/>
              </a:prstGeom>
              <a:ln w="12700" cap="flat" cmpd="sng">
                <a:solidFill>
                  <a:srgbClr val="009900"/>
                </a:solidFill>
                <a:prstDash val="solid"/>
                <a:headEnd type="none" w="med" len="med"/>
                <a:tailEnd type="none" w="med" len="med"/>
              </a:ln>
            </p:spPr>
          </p:sp>
        </p:grpSp>
        <p:sp>
          <p:nvSpPr>
            <p:cNvPr id="38933" name="Text Box 55"/>
            <p:cNvSpPr txBox="1"/>
            <p:nvPr/>
          </p:nvSpPr>
          <p:spPr>
            <a:xfrm>
              <a:off x="1050" y="138"/>
              <a:ext cx="668" cy="298"/>
            </a:xfrm>
            <a:prstGeom prst="rect">
              <a:avLst/>
            </a:prstGeom>
            <a:noFill/>
            <a:ln w="9525">
              <a:noFill/>
            </a:ln>
          </p:spPr>
          <p:txBody>
            <a:bodyPr>
              <a:spAutoFit/>
            </a:bodyPr>
            <a:p>
              <a:pPr eaLnBrk="0" hangingPunct="0">
                <a:spcBef>
                  <a:spcPct val="50000"/>
                </a:spcBef>
              </a:pPr>
              <a:r>
                <a:rPr lang="en-US" altLang="zh-CN" sz="2500" dirty="0">
                  <a:solidFill>
                    <a:srgbClr val="009900"/>
                  </a:solidFill>
                  <a:latin typeface="Arial" panose="020B0604020202020204" pitchFamily="34" charset="0"/>
                </a:rPr>
                <a:t>= 1.0</a:t>
              </a:r>
              <a:endParaRPr lang="en-US" altLang="zh-CN" sz="2500" dirty="0">
                <a:solidFill>
                  <a:srgbClr val="009900"/>
                </a:solidFill>
                <a:latin typeface="Arial" panose="020B0604020202020204" pitchFamily="34" charset="0"/>
              </a:endParaRPr>
            </a:p>
          </p:txBody>
        </p:sp>
        <p:sp>
          <p:nvSpPr>
            <p:cNvPr id="38934" name="Text Box 56"/>
            <p:cNvSpPr txBox="1"/>
            <p:nvPr/>
          </p:nvSpPr>
          <p:spPr>
            <a:xfrm>
              <a:off x="0" y="133"/>
              <a:ext cx="508" cy="298"/>
            </a:xfrm>
            <a:prstGeom prst="rect">
              <a:avLst/>
            </a:prstGeom>
            <a:noFill/>
            <a:ln w="9525">
              <a:noFill/>
            </a:ln>
          </p:spPr>
          <p:txBody>
            <a:bodyPr>
              <a:spAutoFit/>
            </a:bodyPr>
            <a:p>
              <a:pPr algn="r" eaLnBrk="0" hangingPunct="0">
                <a:spcBef>
                  <a:spcPct val="50000"/>
                </a:spcBef>
              </a:pPr>
              <a:r>
                <a:rPr lang="en-US" altLang="zh-CN" sz="2500" b="1" i="1" dirty="0">
                  <a:solidFill>
                    <a:srgbClr val="009900"/>
                  </a:solidFill>
                  <a:latin typeface="Arial" panose="020B0604020202020204" pitchFamily="34" charset="0"/>
                </a:rPr>
                <a:t>E</a:t>
              </a:r>
              <a:r>
                <a:rPr lang="en-US" altLang="zh-CN" sz="2500" dirty="0">
                  <a:solidFill>
                    <a:srgbClr val="009900"/>
                  </a:solidFill>
                  <a:latin typeface="Arial" panose="020B0604020202020204" pitchFamily="34" charset="0"/>
                </a:rPr>
                <a:t> </a:t>
              </a:r>
              <a:r>
                <a:rPr lang="en-US" altLang="zh-CN" sz="1200" dirty="0">
                  <a:solidFill>
                    <a:srgbClr val="009900"/>
                  </a:solidFill>
                  <a:latin typeface="Arial" panose="020B0604020202020204" pitchFamily="34" charset="0"/>
                </a:rPr>
                <a:t> </a:t>
              </a:r>
              <a:r>
                <a:rPr lang="en-US" altLang="zh-CN" sz="2500" dirty="0">
                  <a:solidFill>
                    <a:srgbClr val="009900"/>
                  </a:solidFill>
                  <a:latin typeface="Arial" panose="020B0604020202020204" pitchFamily="34" charset="0"/>
                </a:rPr>
                <a:t>=</a:t>
              </a:r>
              <a:endParaRPr lang="en-US" altLang="zh-CN" sz="2500" dirty="0">
                <a:solidFill>
                  <a:srgbClr val="009900"/>
                </a:solidFill>
                <a:latin typeface="Arial" panose="020B0604020202020204" pitchFamily="34" charset="0"/>
              </a:endParaRPr>
            </a:p>
          </p:txBody>
        </p:sp>
      </p:grpSp>
      <p:grpSp>
        <p:nvGrpSpPr>
          <p:cNvPr id="16" name="Group 51"/>
          <p:cNvGrpSpPr/>
          <p:nvPr/>
        </p:nvGrpSpPr>
        <p:grpSpPr>
          <a:xfrm>
            <a:off x="3614738" y="3811588"/>
            <a:ext cx="2727325" cy="906462"/>
            <a:chOff x="0" y="0"/>
            <a:chExt cx="1718" cy="571"/>
          </a:xfrm>
        </p:grpSpPr>
        <p:grpSp>
          <p:nvGrpSpPr>
            <p:cNvPr id="38926" name="Group 52"/>
            <p:cNvGrpSpPr/>
            <p:nvPr/>
          </p:nvGrpSpPr>
          <p:grpSpPr>
            <a:xfrm>
              <a:off x="449" y="0"/>
              <a:ext cx="662" cy="571"/>
              <a:chOff x="0" y="0"/>
              <a:chExt cx="662" cy="571"/>
            </a:xfrm>
          </p:grpSpPr>
          <p:sp>
            <p:nvSpPr>
              <p:cNvPr id="38929" name="Text Box 59"/>
              <p:cNvSpPr txBox="1"/>
              <p:nvPr/>
            </p:nvSpPr>
            <p:spPr>
              <a:xfrm>
                <a:off x="11" y="0"/>
                <a:ext cx="642" cy="298"/>
              </a:xfrm>
              <a:prstGeom prst="rect">
                <a:avLst/>
              </a:prstGeom>
              <a:noFill/>
              <a:ln w="9525">
                <a:noFill/>
              </a:ln>
            </p:spPr>
            <p:txBody>
              <a:bodyPr>
                <a:spAutoFit/>
              </a:bodyPr>
              <a:p>
                <a:pPr algn="ctr" eaLnBrk="0" hangingPunct="0">
                  <a:spcBef>
                    <a:spcPct val="50000"/>
                  </a:spcBef>
                </a:pPr>
                <a:r>
                  <a:rPr lang="en-US" altLang="zh-CN" sz="2500" dirty="0">
                    <a:solidFill>
                      <a:srgbClr val="996633"/>
                    </a:solidFill>
                    <a:latin typeface="Arial" panose="020B0604020202020204" pitchFamily="34" charset="0"/>
                  </a:rPr>
                  <a:t>40%</a:t>
                </a:r>
                <a:endParaRPr lang="en-US" altLang="zh-CN" sz="2500" b="1" i="1" baseline="30000" dirty="0">
                  <a:solidFill>
                    <a:srgbClr val="996633"/>
                  </a:solidFill>
                  <a:latin typeface="Arial" panose="020B0604020202020204" pitchFamily="34" charset="0"/>
                </a:endParaRPr>
              </a:p>
            </p:txBody>
          </p:sp>
          <p:sp>
            <p:nvSpPr>
              <p:cNvPr id="38930" name="Text Box 60"/>
              <p:cNvSpPr txBox="1"/>
              <p:nvPr/>
            </p:nvSpPr>
            <p:spPr>
              <a:xfrm>
                <a:off x="0" y="273"/>
                <a:ext cx="662" cy="298"/>
              </a:xfrm>
              <a:prstGeom prst="rect">
                <a:avLst/>
              </a:prstGeom>
              <a:noFill/>
              <a:ln w="9525">
                <a:noFill/>
              </a:ln>
            </p:spPr>
            <p:txBody>
              <a:bodyPr>
                <a:spAutoFit/>
              </a:bodyPr>
              <a:p>
                <a:pPr algn="ctr" eaLnBrk="0" hangingPunct="0">
                  <a:spcBef>
                    <a:spcPct val="50000"/>
                  </a:spcBef>
                </a:pPr>
                <a:r>
                  <a:rPr lang="en-US" altLang="zh-CN" sz="2500" dirty="0">
                    <a:solidFill>
                      <a:srgbClr val="996633"/>
                    </a:solidFill>
                    <a:latin typeface="Arial" panose="020B0604020202020204" pitchFamily="34" charset="0"/>
                  </a:rPr>
                  <a:t>200%</a:t>
                </a:r>
                <a:endParaRPr lang="en-US" altLang="zh-CN" sz="2500" b="1" i="1" baseline="30000" dirty="0">
                  <a:solidFill>
                    <a:srgbClr val="996633"/>
                  </a:solidFill>
                  <a:latin typeface="Arial" panose="020B0604020202020204" pitchFamily="34" charset="0"/>
                </a:endParaRPr>
              </a:p>
            </p:txBody>
          </p:sp>
          <p:sp>
            <p:nvSpPr>
              <p:cNvPr id="38931" name="Line 61"/>
              <p:cNvSpPr/>
              <p:nvPr/>
            </p:nvSpPr>
            <p:spPr>
              <a:xfrm flipV="1">
                <a:off x="67" y="291"/>
                <a:ext cx="520" cy="0"/>
              </a:xfrm>
              <a:prstGeom prst="line">
                <a:avLst/>
              </a:prstGeom>
              <a:ln w="12700" cap="flat" cmpd="sng">
                <a:solidFill>
                  <a:srgbClr val="996633"/>
                </a:solidFill>
                <a:prstDash val="solid"/>
                <a:headEnd type="none" w="med" len="med"/>
                <a:tailEnd type="none" w="med" len="med"/>
              </a:ln>
            </p:spPr>
          </p:sp>
        </p:grpSp>
        <p:sp>
          <p:nvSpPr>
            <p:cNvPr id="38927" name="Text Box 62"/>
            <p:cNvSpPr txBox="1"/>
            <p:nvPr/>
          </p:nvSpPr>
          <p:spPr>
            <a:xfrm>
              <a:off x="1050" y="138"/>
              <a:ext cx="668" cy="298"/>
            </a:xfrm>
            <a:prstGeom prst="rect">
              <a:avLst/>
            </a:prstGeom>
            <a:noFill/>
            <a:ln w="9525">
              <a:noFill/>
            </a:ln>
          </p:spPr>
          <p:txBody>
            <a:bodyPr>
              <a:spAutoFit/>
            </a:bodyPr>
            <a:p>
              <a:pPr eaLnBrk="0" hangingPunct="0">
                <a:spcBef>
                  <a:spcPct val="50000"/>
                </a:spcBef>
              </a:pPr>
              <a:r>
                <a:rPr lang="en-US" altLang="zh-CN" sz="2500" dirty="0">
                  <a:solidFill>
                    <a:srgbClr val="996633"/>
                  </a:solidFill>
                  <a:latin typeface="Arial" panose="020B0604020202020204" pitchFamily="34" charset="0"/>
                </a:rPr>
                <a:t>= 0.2</a:t>
              </a:r>
              <a:endParaRPr lang="en-US" altLang="zh-CN" sz="2500" dirty="0">
                <a:solidFill>
                  <a:srgbClr val="996633"/>
                </a:solidFill>
                <a:latin typeface="Arial" panose="020B0604020202020204" pitchFamily="34" charset="0"/>
              </a:endParaRPr>
            </a:p>
          </p:txBody>
        </p:sp>
        <p:sp>
          <p:nvSpPr>
            <p:cNvPr id="38928" name="Text Box 63"/>
            <p:cNvSpPr txBox="1"/>
            <p:nvPr/>
          </p:nvSpPr>
          <p:spPr>
            <a:xfrm>
              <a:off x="0" y="133"/>
              <a:ext cx="508" cy="298"/>
            </a:xfrm>
            <a:prstGeom prst="rect">
              <a:avLst/>
            </a:prstGeom>
            <a:noFill/>
            <a:ln w="9525">
              <a:noFill/>
            </a:ln>
          </p:spPr>
          <p:txBody>
            <a:bodyPr>
              <a:spAutoFit/>
            </a:bodyPr>
            <a:p>
              <a:pPr algn="r" eaLnBrk="0" hangingPunct="0">
                <a:spcBef>
                  <a:spcPct val="50000"/>
                </a:spcBef>
              </a:pPr>
              <a:r>
                <a:rPr lang="en-US" altLang="zh-CN" sz="2500" b="1" i="1" dirty="0">
                  <a:solidFill>
                    <a:srgbClr val="996633"/>
                  </a:solidFill>
                  <a:latin typeface="Arial" panose="020B0604020202020204" pitchFamily="34" charset="0"/>
                </a:rPr>
                <a:t>E</a:t>
              </a:r>
              <a:r>
                <a:rPr lang="en-US" altLang="zh-CN" sz="2500" dirty="0">
                  <a:solidFill>
                    <a:srgbClr val="996633"/>
                  </a:solidFill>
                  <a:latin typeface="Arial" panose="020B0604020202020204" pitchFamily="34" charset="0"/>
                </a:rPr>
                <a:t> </a:t>
              </a:r>
              <a:r>
                <a:rPr lang="en-US" altLang="zh-CN" sz="1200" dirty="0">
                  <a:solidFill>
                    <a:srgbClr val="996633"/>
                  </a:solidFill>
                  <a:latin typeface="Arial" panose="020B0604020202020204" pitchFamily="34" charset="0"/>
                </a:rPr>
                <a:t> </a:t>
              </a:r>
              <a:r>
                <a:rPr lang="en-US" altLang="zh-CN" sz="2500" dirty="0">
                  <a:solidFill>
                    <a:srgbClr val="996633"/>
                  </a:solidFill>
                  <a:latin typeface="Arial" panose="020B0604020202020204" pitchFamily="34" charset="0"/>
                </a:rPr>
                <a:t>=</a:t>
              </a:r>
              <a:endParaRPr lang="en-US" altLang="zh-CN" sz="2500" dirty="0">
                <a:solidFill>
                  <a:srgbClr val="996633"/>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trips(downRight)">
                                      <p:cBhvr>
                                        <p:cTn id="22" dur="500"/>
                                        <p:tgtEl>
                                          <p:spTgt spid="3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Righ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strips(downRight)">
                                      <p:cBhvr>
                                        <p:cTn id="36" dur="500"/>
                                        <p:tgtEl>
                                          <p:spTgt spid="33"/>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strips(downRight)">
                                      <p:cBhvr>
                                        <p:cTn id="45" dur="500"/>
                                        <p:tgtEl>
                                          <p:spTgt spid="34"/>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3" grpId="0" animBg="1"/>
      <p:bldP spid="34" grpId="0" animBg="1"/>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646113" y="1981200"/>
            <a:ext cx="8113713" cy="3429000"/>
          </a:xfrm>
          <a:prstGeom prst="rect">
            <a:avLst/>
          </a:prstGeom>
        </p:spPr>
        <p:txBody>
          <a:bodyPr/>
          <a:lstStyle/>
          <a:p>
            <a:pPr marL="465455" marR="0" indent="-465455" defTabSz="914400" fontAlgn="auto">
              <a:spcBef>
                <a:spcPct val="60000"/>
              </a:spcBef>
              <a:spcAft>
                <a:spcPts val="0"/>
              </a:spcAft>
              <a:buClr>
                <a:schemeClr val="accent1"/>
              </a:buClr>
              <a:buSzPct val="115000"/>
              <a:buFont typeface="Wingdings" panose="05000000000000000000" pitchFamily="2" charset="2"/>
              <a:defRPr/>
            </a:pPr>
            <a:r>
              <a:rPr kumimoji="0" lang="zh-CN" sz="2600" b="1" kern="1200" cap="none" spc="0" normalizeH="0" baseline="0" noProof="0" dirty="0">
                <a:solidFill>
                  <a:srgbClr val="339966"/>
                </a:solidFill>
                <a:latin typeface="+mn-lt"/>
                <a:ea typeface="宋体" panose="02010600030101010101" pitchFamily="2" charset="-122"/>
                <a:cs typeface="+mn-cs"/>
              </a:rPr>
              <a:t>A.	</a:t>
            </a:r>
            <a:r>
              <a:rPr kumimoji="0" lang="zh-CN" sz="2700" kern="1200" cap="none" spc="0" normalizeH="0" baseline="0" noProof="0" dirty="0">
                <a:latin typeface="+mn-lt"/>
                <a:ea typeface="宋体" panose="02010600030101010101" pitchFamily="2" charset="-122"/>
                <a:cs typeface="+mn-cs"/>
              </a:rPr>
              <a:t>药店将胰岛素的价格提高10%，对胰岛素的总支出会增加还是减少？  </a:t>
            </a:r>
            <a:endParaRPr kumimoji="0" lang="zh-CN" sz="2700" kern="1200" cap="none" spc="0" normalizeH="0" baseline="0" noProof="0" dirty="0">
              <a:latin typeface="+mn-lt"/>
              <a:ea typeface="宋体" panose="02010600030101010101" pitchFamily="2" charset="-122"/>
              <a:cs typeface="+mn-cs"/>
            </a:endParaRPr>
          </a:p>
          <a:p>
            <a:pPr marL="465455" marR="0" indent="-465455" defTabSz="914400" fontAlgn="auto">
              <a:spcBef>
                <a:spcPct val="60000"/>
              </a:spcBef>
              <a:spcAft>
                <a:spcPts val="0"/>
              </a:spcAft>
              <a:buClr>
                <a:schemeClr val="accent1"/>
              </a:buClr>
              <a:buSzPct val="115000"/>
              <a:buFont typeface="Wingdings" panose="05000000000000000000" pitchFamily="2" charset="2"/>
              <a:defRPr/>
            </a:pPr>
            <a:endParaRPr kumimoji="0" lang="zh-CN" sz="2700" kern="1200" cap="none" spc="0" normalizeH="0" baseline="0" noProof="0" dirty="0">
              <a:latin typeface="+mn-lt"/>
              <a:ea typeface="宋体" panose="02010600030101010101" pitchFamily="2" charset="-122"/>
              <a:cs typeface="+mn-cs"/>
            </a:endParaRPr>
          </a:p>
          <a:p>
            <a:pPr marL="465455" marR="0" indent="-465455" defTabSz="914400" fontAlgn="auto">
              <a:spcBef>
                <a:spcPct val="60000"/>
              </a:spcBef>
              <a:spcAft>
                <a:spcPts val="0"/>
              </a:spcAft>
              <a:buClr>
                <a:schemeClr val="accent1"/>
              </a:buClr>
              <a:buSzPct val="115000"/>
              <a:buFont typeface="Wingdings" panose="05000000000000000000" pitchFamily="2" charset="2"/>
              <a:defRPr/>
            </a:pPr>
            <a:r>
              <a:rPr kumimoji="0" lang="zh-CN" sz="2600" b="1" kern="1200" cap="none" spc="0" normalizeH="0" baseline="0" noProof="0" dirty="0">
                <a:solidFill>
                  <a:srgbClr val="339966"/>
                </a:solidFill>
                <a:latin typeface="+mn-lt"/>
                <a:ea typeface="宋体" panose="02010600030101010101" pitchFamily="2" charset="-122"/>
                <a:cs typeface="+mn-cs"/>
              </a:rPr>
              <a:t>B.	</a:t>
            </a:r>
            <a:r>
              <a:rPr kumimoji="0" lang="zh-CN" sz="2700" kern="1200" cap="none" spc="0" normalizeH="0" baseline="0" noProof="0" dirty="0">
                <a:latin typeface="+mn-lt"/>
                <a:ea typeface="宋体" panose="02010600030101010101" pitchFamily="2" charset="-122"/>
                <a:cs typeface="+mn-cs"/>
              </a:rPr>
              <a:t>作为价格战的结果，游轮价格下降了20%。游轮制造公司的收益会增加还是下降？</a:t>
            </a:r>
            <a:endParaRPr kumimoji="0" lang="zh-CN" sz="2700" kern="1200" cap="none" spc="0" normalizeH="0" baseline="0" noProof="0" dirty="0">
              <a:latin typeface="+mn-lt"/>
              <a:ea typeface="宋体" panose="02010600030101010101" pitchFamily="2" charset="-122"/>
              <a:cs typeface="+mn-cs"/>
            </a:endParaRPr>
          </a:p>
        </p:txBody>
      </p:sp>
      <p:sp>
        <p:nvSpPr>
          <p:cNvPr id="4"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弹性与支出</a:t>
            </a:r>
            <a:r>
              <a:rPr kumimoji="0" lang="en-US" altLang="zh-CN"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a:t>
            </a:r>
            <a:r>
              <a:rPr kumimoji="0" lang="zh-CN" altLang="en-US"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收益</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39940" name="Group 5"/>
          <p:cNvGrpSpPr/>
          <p:nvPr/>
        </p:nvGrpSpPr>
        <p:grpSpPr>
          <a:xfrm>
            <a:off x="593725" y="290513"/>
            <a:ext cx="8210550" cy="1049337"/>
            <a:chOff x="0" y="0"/>
            <a:chExt cx="5000" cy="661"/>
          </a:xfrm>
        </p:grpSpPr>
        <p:sp>
          <p:nvSpPr>
            <p:cNvPr id="39941"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39942"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参考答案</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40963" name="Group 4"/>
          <p:cNvGrpSpPr/>
          <p:nvPr/>
        </p:nvGrpSpPr>
        <p:grpSpPr>
          <a:xfrm>
            <a:off x="593725" y="290513"/>
            <a:ext cx="8210550" cy="1049337"/>
            <a:chOff x="0" y="0"/>
            <a:chExt cx="5000" cy="661"/>
          </a:xfrm>
        </p:grpSpPr>
        <p:sp>
          <p:nvSpPr>
            <p:cNvPr id="40965"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40966"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8" name="Rectangle 10"/>
          <p:cNvSpPr/>
          <p:nvPr/>
        </p:nvSpPr>
        <p:spPr>
          <a:xfrm>
            <a:off x="620713" y="1752600"/>
            <a:ext cx="8229600" cy="4584700"/>
          </a:xfrm>
          <a:prstGeom prst="rect">
            <a:avLst/>
          </a:prstGeom>
          <a:noFill/>
          <a:ln w="9525">
            <a:noFill/>
          </a:ln>
        </p:spPr>
        <p:txBody>
          <a:bodyPr/>
          <a:p>
            <a:pPr marL="511175" indent="-511175" eaLnBrk="0" hangingPunct="0">
              <a:lnSpc>
                <a:spcPct val="105000"/>
              </a:lnSpc>
              <a:spcBef>
                <a:spcPct val="45000"/>
              </a:spcBef>
              <a:buClr>
                <a:srgbClr val="669900"/>
              </a:buClr>
              <a:buSzPct val="120000"/>
              <a:buFont typeface="Wingdings" panose="05000000000000000000" pitchFamily="2" charset="2"/>
            </a:pPr>
            <a:r>
              <a:rPr lang="zh-CN" altLang="zh-CN" sz="2800" b="1" dirty="0">
                <a:solidFill>
                  <a:srgbClr val="339966"/>
                </a:solidFill>
                <a:latin typeface="Arial" panose="020B0604020202020204" pitchFamily="34" charset="0"/>
              </a:rPr>
              <a:t>A.	</a:t>
            </a:r>
            <a:r>
              <a:rPr lang="zh-CN" altLang="x-none" sz="2800" dirty="0">
                <a:latin typeface="Arial" panose="020B0604020202020204" pitchFamily="34" charset="0"/>
              </a:rPr>
              <a:t>药店将胰岛素的价格提高</a:t>
            </a:r>
            <a:r>
              <a:rPr lang="zh-CN" altLang="zh-CN" sz="2800" dirty="0">
                <a:latin typeface="Arial" panose="020B0604020202020204" pitchFamily="34" charset="0"/>
              </a:rPr>
              <a:t>10%</a:t>
            </a:r>
            <a:r>
              <a:rPr lang="zh-CN" altLang="x-none" sz="2800" dirty="0">
                <a:latin typeface="Arial" panose="020B0604020202020204" pitchFamily="34" charset="0"/>
              </a:rPr>
              <a:t>，对胰岛素的总支出会增加还是减少？</a:t>
            </a:r>
            <a:endParaRPr lang="zh-CN" altLang="x-none" sz="2800" dirty="0">
              <a:latin typeface="Arial" panose="020B0604020202020204" pitchFamily="34" charset="0"/>
            </a:endParaRPr>
          </a:p>
          <a:p>
            <a:pPr marL="511175" indent="-511175" eaLnBrk="0" hangingPunct="0">
              <a:lnSpc>
                <a:spcPct val="105000"/>
              </a:lnSpc>
              <a:spcBef>
                <a:spcPct val="45000"/>
              </a:spcBef>
              <a:buClr>
                <a:srgbClr val="669900"/>
              </a:buClr>
              <a:buSzPct val="120000"/>
              <a:buFont typeface="Wingdings" panose="05000000000000000000" pitchFamily="2" charset="2"/>
            </a:pPr>
            <a:r>
              <a:rPr lang="zh-CN" altLang="zh-CN" sz="2800" dirty="0">
                <a:latin typeface="Arial" panose="020B0604020202020204" pitchFamily="34" charset="0"/>
              </a:rPr>
              <a:t>	</a:t>
            </a:r>
            <a:r>
              <a:rPr lang="zh-CN" altLang="x-none" sz="2800" dirty="0">
                <a:latin typeface="Arial" panose="020B0604020202020204" pitchFamily="34" charset="0"/>
              </a:rPr>
              <a:t>支出</a:t>
            </a:r>
            <a:r>
              <a:rPr lang="zh-CN" altLang="zh-CN" sz="2800" dirty="0">
                <a:latin typeface="Arial" panose="020B0604020202020204" pitchFamily="34" charset="0"/>
              </a:rPr>
              <a:t>= </a:t>
            </a:r>
            <a:r>
              <a:rPr lang="zh-CN" altLang="zh-CN" sz="2800" b="1" i="1" dirty="0">
                <a:latin typeface="Arial" panose="020B0604020202020204" pitchFamily="34" charset="0"/>
              </a:rPr>
              <a:t>P</a:t>
            </a:r>
            <a:r>
              <a:rPr lang="zh-CN" altLang="zh-CN" sz="2800" dirty="0">
                <a:latin typeface="Arial" panose="020B0604020202020204" pitchFamily="34" charset="0"/>
              </a:rPr>
              <a:t> x </a:t>
            </a:r>
            <a:r>
              <a:rPr lang="zh-CN" altLang="zh-CN" sz="2800" b="1" i="1" dirty="0">
                <a:latin typeface="Arial" panose="020B0604020202020204" pitchFamily="34" charset="0"/>
              </a:rPr>
              <a:t>Q</a:t>
            </a:r>
            <a:r>
              <a:rPr lang="zh-CN" altLang="zh-CN" sz="2800" dirty="0">
                <a:latin typeface="Arial" panose="020B0604020202020204" pitchFamily="34" charset="0"/>
              </a:rPr>
              <a:t> </a:t>
            </a:r>
            <a:endParaRPr lang="zh-CN" altLang="zh-CN" sz="2800" dirty="0">
              <a:latin typeface="Arial" panose="020B0604020202020204" pitchFamily="34" charset="0"/>
            </a:endParaRPr>
          </a:p>
          <a:p>
            <a:pPr marL="511175" indent="-511175" eaLnBrk="0" hangingPunct="0">
              <a:lnSpc>
                <a:spcPct val="105000"/>
              </a:lnSpc>
              <a:spcBef>
                <a:spcPct val="45000"/>
              </a:spcBef>
              <a:buClr>
                <a:srgbClr val="669900"/>
              </a:buClr>
              <a:buSzPct val="120000"/>
              <a:buFont typeface="Wingdings" panose="05000000000000000000" pitchFamily="2" charset="2"/>
            </a:pPr>
            <a:r>
              <a:rPr lang="zh-CN" altLang="zh-CN" sz="2800" dirty="0">
                <a:latin typeface="Arial" panose="020B0604020202020204" pitchFamily="34" charset="0"/>
              </a:rPr>
              <a:t>	</a:t>
            </a:r>
            <a:r>
              <a:rPr lang="zh-CN" altLang="x-none" sz="2800" dirty="0">
                <a:latin typeface="Arial" panose="020B0604020202020204" pitchFamily="34" charset="0"/>
              </a:rPr>
              <a:t>胰岛素的需求缺乏弹性，需求量下降幅度不超过</a:t>
            </a:r>
            <a:r>
              <a:rPr lang="zh-CN" altLang="zh-CN" sz="2800" dirty="0">
                <a:latin typeface="Arial" panose="020B0604020202020204" pitchFamily="34" charset="0"/>
              </a:rPr>
              <a:t>10%</a:t>
            </a:r>
            <a:r>
              <a:rPr lang="zh-CN" altLang="x-none" sz="2800" dirty="0">
                <a:latin typeface="Arial" panose="020B0604020202020204" pitchFamily="34" charset="0"/>
              </a:rPr>
              <a:t>，因此</a:t>
            </a:r>
            <a:r>
              <a:rPr lang="zh-CN" altLang="x-none" sz="2800" dirty="0">
                <a:solidFill>
                  <a:srgbClr val="7030A0"/>
                </a:solidFill>
                <a:latin typeface="Arial" panose="020B0604020202020204" pitchFamily="34" charset="0"/>
              </a:rPr>
              <a:t>支出增加</a:t>
            </a:r>
            <a:r>
              <a:rPr lang="zh-CN" altLang="en-US" sz="2800" dirty="0">
                <a:latin typeface="Arial" panose="020B0604020202020204" pitchFamily="34" charset="0"/>
              </a:rPr>
              <a:t>。</a:t>
            </a:r>
            <a:endParaRPr lang="zh-CN" altLang="x-none"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charRg st="35" end="47"/>
                                            </p:txEl>
                                          </p:spTgt>
                                        </p:tgtEl>
                                        <p:attrNameLst>
                                          <p:attrName>style.visibility</p:attrName>
                                        </p:attrNameLst>
                                      </p:cBhvr>
                                      <p:to>
                                        <p:strVal val="visible"/>
                                      </p:to>
                                    </p:set>
                                    <p:animEffect transition="in" filter="wipe(left)">
                                      <p:cBhvr>
                                        <p:cTn id="7" dur="500"/>
                                        <p:tgtEl>
                                          <p:spTgt spid="8">
                                            <p:txEl>
                                              <p:charRg st="35"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charRg st="47" end="81"/>
                                            </p:txEl>
                                          </p:spTgt>
                                        </p:tgtEl>
                                        <p:attrNameLst>
                                          <p:attrName>style.visibility</p:attrName>
                                        </p:attrNameLst>
                                      </p:cBhvr>
                                      <p:to>
                                        <p:strVal val="visible"/>
                                      </p:to>
                                    </p:set>
                                    <p:animEffect transition="in" filter="wipe(left)">
                                      <p:cBhvr>
                                        <p:cTn id="12" dur="500"/>
                                        <p:tgtEl>
                                          <p:spTgt spid="8">
                                            <p:txEl>
                                              <p:charRg st="47"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5"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参考答案</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41987" name="Group 4"/>
          <p:cNvGrpSpPr/>
          <p:nvPr/>
        </p:nvGrpSpPr>
        <p:grpSpPr>
          <a:xfrm>
            <a:off x="593725" y="290513"/>
            <a:ext cx="8210550" cy="1049337"/>
            <a:chOff x="0" y="0"/>
            <a:chExt cx="5000" cy="661"/>
          </a:xfrm>
        </p:grpSpPr>
        <p:sp>
          <p:nvSpPr>
            <p:cNvPr id="41989"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41990"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8" name="Rectangle 10"/>
          <p:cNvSpPr/>
          <p:nvPr/>
        </p:nvSpPr>
        <p:spPr>
          <a:xfrm>
            <a:off x="685800" y="1524000"/>
            <a:ext cx="8001000" cy="5097463"/>
          </a:xfrm>
          <a:prstGeom prst="rect">
            <a:avLst/>
          </a:prstGeom>
          <a:noFill/>
          <a:ln w="9525">
            <a:noFill/>
          </a:ln>
        </p:spPr>
        <p:txBody>
          <a:bodyPr/>
          <a:p>
            <a:pPr marL="511175" indent="-511175" eaLnBrk="0" hangingPunct="0">
              <a:lnSpc>
                <a:spcPct val="105000"/>
              </a:lnSpc>
              <a:spcBef>
                <a:spcPct val="45000"/>
              </a:spcBef>
              <a:buClr>
                <a:srgbClr val="669900"/>
              </a:buClr>
              <a:buSzPct val="120000"/>
              <a:buFont typeface="Wingdings" panose="05000000000000000000" pitchFamily="2" charset="2"/>
            </a:pPr>
            <a:r>
              <a:rPr lang="zh-CN" altLang="zh-CN" sz="2800" b="1" dirty="0">
                <a:solidFill>
                  <a:srgbClr val="339966"/>
                </a:solidFill>
                <a:latin typeface="Arial" panose="020B0604020202020204" pitchFamily="34" charset="0"/>
              </a:rPr>
              <a:t>B.	</a:t>
            </a:r>
            <a:r>
              <a:rPr lang="zh-CN" altLang="x-none" sz="2800" dirty="0">
                <a:latin typeface="Arial" panose="020B0604020202020204" pitchFamily="34" charset="0"/>
              </a:rPr>
              <a:t>作为价格战的结果，游轮价格下降了</a:t>
            </a:r>
            <a:r>
              <a:rPr lang="zh-CN" altLang="zh-CN" sz="2800" dirty="0">
                <a:latin typeface="Arial" panose="020B0604020202020204" pitchFamily="34" charset="0"/>
              </a:rPr>
              <a:t>20%</a:t>
            </a:r>
            <a:r>
              <a:rPr lang="zh-CN" altLang="x-none" sz="2800" dirty="0">
                <a:latin typeface="Arial" panose="020B0604020202020204" pitchFamily="34" charset="0"/>
              </a:rPr>
              <a:t>。游轮制造公司的收益会增加还是下降？ </a:t>
            </a:r>
            <a:endParaRPr lang="zh-CN" altLang="x-none" sz="2800" dirty="0">
              <a:latin typeface="Arial" panose="020B0604020202020204" pitchFamily="34" charset="0"/>
            </a:endParaRPr>
          </a:p>
          <a:p>
            <a:pPr marL="511175" indent="-511175" eaLnBrk="0" hangingPunct="0">
              <a:lnSpc>
                <a:spcPct val="105000"/>
              </a:lnSpc>
              <a:spcBef>
                <a:spcPct val="45000"/>
              </a:spcBef>
              <a:buClr>
                <a:srgbClr val="669900"/>
              </a:buClr>
              <a:buSzPct val="120000"/>
              <a:buFont typeface="Wingdings" panose="05000000000000000000" pitchFamily="2" charset="2"/>
            </a:pPr>
            <a:r>
              <a:rPr lang="zh-CN" altLang="zh-CN" sz="2800" dirty="0">
                <a:latin typeface="Arial" panose="020B0604020202020204" pitchFamily="34" charset="0"/>
              </a:rPr>
              <a:t>	</a:t>
            </a:r>
            <a:r>
              <a:rPr lang="zh-CN" altLang="x-none" sz="2800" dirty="0">
                <a:latin typeface="Arial" panose="020B0604020202020204" pitchFamily="34" charset="0"/>
              </a:rPr>
              <a:t>收益 </a:t>
            </a:r>
            <a:r>
              <a:rPr lang="zh-CN" altLang="zh-CN" sz="2800" dirty="0">
                <a:latin typeface="Arial" panose="020B0604020202020204" pitchFamily="34" charset="0"/>
              </a:rPr>
              <a:t>= </a:t>
            </a:r>
            <a:r>
              <a:rPr lang="zh-CN" altLang="zh-CN" sz="2800" b="1" i="1" dirty="0">
                <a:latin typeface="Arial" panose="020B0604020202020204" pitchFamily="34" charset="0"/>
              </a:rPr>
              <a:t>P</a:t>
            </a:r>
            <a:r>
              <a:rPr lang="zh-CN" altLang="zh-CN" sz="2800" dirty="0">
                <a:latin typeface="Arial" panose="020B0604020202020204" pitchFamily="34" charset="0"/>
              </a:rPr>
              <a:t> x </a:t>
            </a:r>
            <a:r>
              <a:rPr lang="zh-CN" altLang="zh-CN" sz="2800" b="1" i="1" dirty="0">
                <a:latin typeface="Arial" panose="020B0604020202020204" pitchFamily="34" charset="0"/>
              </a:rPr>
              <a:t>Q</a:t>
            </a:r>
            <a:endParaRPr lang="zh-CN" altLang="zh-CN" sz="2800" b="1" i="1" dirty="0">
              <a:latin typeface="Arial" panose="020B0604020202020204" pitchFamily="34" charset="0"/>
            </a:endParaRPr>
          </a:p>
          <a:p>
            <a:pPr marL="511175" indent="-511175" eaLnBrk="0" hangingPunct="0">
              <a:lnSpc>
                <a:spcPct val="105000"/>
              </a:lnSpc>
              <a:spcBef>
                <a:spcPct val="40000"/>
              </a:spcBef>
              <a:buClr>
                <a:srgbClr val="669900"/>
              </a:buClr>
              <a:buSzPct val="120000"/>
              <a:buFont typeface="Wingdings" panose="05000000000000000000" pitchFamily="2" charset="2"/>
            </a:pPr>
            <a:r>
              <a:rPr lang="zh-CN" altLang="zh-CN" sz="2800" b="1" i="1" dirty="0">
                <a:latin typeface="Arial" panose="020B0604020202020204" pitchFamily="34" charset="0"/>
              </a:rPr>
              <a:t>	</a:t>
            </a:r>
            <a:r>
              <a:rPr lang="zh-CN" altLang="x-none" sz="2800" dirty="0">
                <a:latin typeface="Arial" panose="020B0604020202020204" pitchFamily="34" charset="0"/>
              </a:rPr>
              <a:t>价格下降减少了收益，但销售量增多会增加收益。哪个影响更大？ </a:t>
            </a:r>
            <a:endParaRPr lang="zh-CN" altLang="x-none" sz="2800" dirty="0">
              <a:latin typeface="Arial" panose="020B0604020202020204" pitchFamily="34" charset="0"/>
            </a:endParaRPr>
          </a:p>
          <a:p>
            <a:pPr marL="511175" indent="-511175" eaLnBrk="0" hangingPunct="0">
              <a:lnSpc>
                <a:spcPct val="105000"/>
              </a:lnSpc>
              <a:spcBef>
                <a:spcPct val="40000"/>
              </a:spcBef>
              <a:buClr>
                <a:srgbClr val="339966"/>
              </a:buClr>
              <a:buFont typeface="Wingdings" panose="05000000000000000000" pitchFamily="2" charset="2"/>
            </a:pPr>
            <a:r>
              <a:rPr lang="zh-CN" altLang="zh-CN" sz="2800" dirty="0">
                <a:latin typeface="Arial" panose="020B0604020202020204" pitchFamily="34" charset="0"/>
              </a:rPr>
              <a:t>	</a:t>
            </a:r>
            <a:r>
              <a:rPr lang="zh-CN" altLang="x-none" sz="2800" dirty="0">
                <a:latin typeface="Arial" panose="020B0604020202020204" pitchFamily="34" charset="0"/>
              </a:rPr>
              <a:t>由于需求富有弹性，销售量增加比例会超过</a:t>
            </a:r>
            <a:r>
              <a:rPr lang="zh-CN" altLang="zh-CN" sz="2800" dirty="0">
                <a:latin typeface="Arial" panose="020B0604020202020204" pitchFamily="34" charset="0"/>
              </a:rPr>
              <a:t>20%</a:t>
            </a:r>
            <a:r>
              <a:rPr lang="zh-CN" altLang="x-none" sz="2800" dirty="0">
                <a:latin typeface="Arial" panose="020B0604020202020204" pitchFamily="34" charset="0"/>
              </a:rPr>
              <a:t>，因此</a:t>
            </a:r>
            <a:r>
              <a:rPr lang="zh-CN" altLang="x-none" sz="2800" dirty="0">
                <a:solidFill>
                  <a:srgbClr val="FF0000"/>
                </a:solidFill>
                <a:latin typeface="Arial" panose="020B0604020202020204" pitchFamily="34" charset="0"/>
              </a:rPr>
              <a:t>收益增加</a:t>
            </a:r>
            <a:r>
              <a:rPr lang="zh-CN" altLang="en-US" sz="2800" dirty="0">
                <a:solidFill>
                  <a:srgbClr val="FF0000"/>
                </a:solidFill>
                <a:latin typeface="Arial" panose="020B0604020202020204" pitchFamily="34" charset="0"/>
              </a:rPr>
              <a:t>。</a:t>
            </a:r>
            <a:endParaRPr lang="zh-CN" altLang="x-none"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charRg st="42" end="54"/>
                                            </p:txEl>
                                          </p:spTgt>
                                        </p:tgtEl>
                                        <p:attrNameLst>
                                          <p:attrName>style.visibility</p:attrName>
                                        </p:attrNameLst>
                                      </p:cBhvr>
                                      <p:to>
                                        <p:strVal val="visible"/>
                                      </p:to>
                                    </p:set>
                                    <p:animEffect transition="in" filter="wipe(left)">
                                      <p:cBhvr>
                                        <p:cTn id="7" dur="500"/>
                                        <p:tgtEl>
                                          <p:spTgt spid="8">
                                            <p:txEl>
                                              <p:charRg st="42"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charRg st="54" end="86"/>
                                            </p:txEl>
                                          </p:spTgt>
                                        </p:tgtEl>
                                        <p:attrNameLst>
                                          <p:attrName>style.visibility</p:attrName>
                                        </p:attrNameLst>
                                      </p:cBhvr>
                                      <p:to>
                                        <p:strVal val="visible"/>
                                      </p:to>
                                    </p:set>
                                    <p:animEffect transition="in" filter="wipe(left)">
                                      <p:cBhvr>
                                        <p:cTn id="12" dur="500"/>
                                        <p:tgtEl>
                                          <p:spTgt spid="8">
                                            <p:txEl>
                                              <p:charRg st="54"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charRg st="86" end="118"/>
                                            </p:txEl>
                                          </p:spTgt>
                                        </p:tgtEl>
                                        <p:attrNameLst>
                                          <p:attrName>style.visibility</p:attrName>
                                        </p:attrNameLst>
                                      </p:cBhvr>
                                      <p:to>
                                        <p:strVal val="visible"/>
                                      </p:to>
                                    </p:set>
                                    <p:animEffect transition="in" filter="wipe(left)">
                                      <p:cBhvr>
                                        <p:cTn id="17" dur="500"/>
                                        <p:tgtEl>
                                          <p:spTgt spid="8">
                                            <p:txEl>
                                              <p:charRg st="86"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5"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211138"/>
            <a:ext cx="9144000" cy="1236662"/>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lnSpc>
                <a:spcPct val="110000"/>
              </a:lnSpc>
              <a:spcAft>
                <a:spcPts val="0"/>
              </a:spcAft>
              <a:buClrTx/>
              <a:buSzTx/>
              <a:buFontTx/>
              <a:defRPr/>
            </a:pPr>
            <a:r>
              <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应用：禁毒增加还是减少了与毒品相关的犯罪</a:t>
            </a:r>
            <a:endPar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81000" y="1447800"/>
            <a:ext cx="8229600" cy="4191000"/>
          </a:xfrm>
          <a:prstGeom prst="rect">
            <a:avLst/>
          </a:prstGeom>
        </p:spPr>
        <p:txBody>
          <a:bodyPr>
            <a:normAutofit/>
          </a:bodyPr>
          <a:lstStyle/>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n"/>
              <a:defRPr/>
            </a:pPr>
            <a:r>
              <a:rPr kumimoji="0" lang="zh-CN" sz="2600" kern="1200" cap="none" spc="0" normalizeH="0" baseline="0" noProof="0" dirty="0">
                <a:latin typeface="+mn-lt"/>
                <a:ea typeface="宋体" panose="02010600030101010101" pitchFamily="2" charset="-122"/>
                <a:cs typeface="+mn-cs"/>
              </a:rPr>
              <a:t>使用毒品的一个不利影响是犯罪：吸毒上瘾的人往往</a:t>
            </a:r>
            <a:r>
              <a:rPr kumimoji="0" lang="zh-CN" altLang="en-US" sz="2600" kern="1200" cap="none" spc="0" normalizeH="0" baseline="0" noProof="0" dirty="0">
                <a:latin typeface="+mn-lt"/>
                <a:ea typeface="宋体" panose="02010600030101010101" pitchFamily="2" charset="-122"/>
                <a:cs typeface="+mn-cs"/>
              </a:rPr>
              <a:t>伴</a:t>
            </a:r>
            <a:r>
              <a:rPr kumimoji="0" lang="zh-CN" sz="2600" kern="1200" cap="none" spc="0" normalizeH="0" baseline="0" noProof="0" dirty="0">
                <a:latin typeface="+mn-lt"/>
                <a:ea typeface="宋体" panose="02010600030101010101" pitchFamily="2" charset="-122"/>
                <a:cs typeface="+mn-cs"/>
              </a:rPr>
              <a:t>有暴力犯罪，以得到吸毒所需要的钱</a:t>
            </a:r>
            <a:endParaRPr kumimoji="0" lang="zh-CN" sz="26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n"/>
              <a:defRPr/>
            </a:pPr>
            <a:r>
              <a:rPr kumimoji="0" lang="zh-CN" altLang="en-US" sz="2600" kern="1200" cap="none" spc="0" normalizeH="0" baseline="0" noProof="0" dirty="0">
                <a:latin typeface="+mn-lt"/>
                <a:ea typeface="宋体" panose="02010600030101010101" pitchFamily="2" charset="-122"/>
                <a:cs typeface="+mn-cs"/>
              </a:rPr>
              <a:t>现在</a:t>
            </a:r>
            <a:r>
              <a:rPr kumimoji="0" lang="zh-CN" sz="2600" kern="1200" cap="none" spc="0" normalizeH="0" baseline="0" noProof="0" dirty="0">
                <a:latin typeface="+mn-lt"/>
                <a:ea typeface="宋体" panose="02010600030101010101" pitchFamily="2" charset="-122"/>
                <a:cs typeface="+mn-cs"/>
              </a:rPr>
              <a:t>比较两种旨在减少吸毒的政策，并观察它们对与毒品相关的犯罪的影响  </a:t>
            </a:r>
            <a:endParaRPr kumimoji="0" lang="zh-CN" sz="26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n"/>
              <a:defRPr/>
            </a:pPr>
            <a:r>
              <a:rPr kumimoji="0" lang="zh-CN" sz="2600" kern="1200" cap="none" spc="0" normalizeH="0" baseline="0" noProof="0" dirty="0">
                <a:latin typeface="+mn-lt"/>
                <a:ea typeface="宋体" panose="02010600030101010101" pitchFamily="2" charset="-122"/>
                <a:cs typeface="+mn-cs"/>
              </a:rPr>
              <a:t>为简化起见，假定与毒品相关的犯罪的美元价值等于购买毒品的总支出  </a:t>
            </a:r>
            <a:endParaRPr kumimoji="0" lang="zh-CN" sz="26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n"/>
              <a:defRPr/>
            </a:pPr>
            <a:r>
              <a:rPr kumimoji="0" lang="zh-CN" sz="2600" kern="1200" cap="none" spc="0" normalizeH="0" baseline="0" noProof="0" dirty="0">
                <a:latin typeface="+mn-lt"/>
                <a:ea typeface="宋体" panose="02010600030101010101" pitchFamily="2" charset="-122"/>
                <a:cs typeface="+mn-cs"/>
              </a:rPr>
              <a:t>由于吸毒成瘾，非法毒品的需求是缺乏弹性的</a:t>
            </a:r>
            <a:endParaRPr kumimoji="0" lang="zh-CN" sz="26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34" name="Group 2"/>
          <p:cNvGrpSpPr/>
          <p:nvPr/>
        </p:nvGrpSpPr>
        <p:grpSpPr>
          <a:xfrm>
            <a:off x="5359400" y="1595438"/>
            <a:ext cx="1490663" cy="3128962"/>
            <a:chOff x="0" y="0"/>
            <a:chExt cx="939" cy="1971"/>
          </a:xfrm>
        </p:grpSpPr>
        <p:sp>
          <p:nvSpPr>
            <p:cNvPr id="44077" name="Line 17"/>
            <p:cNvSpPr/>
            <p:nvPr/>
          </p:nvSpPr>
          <p:spPr>
            <a:xfrm>
              <a:off x="178" y="252"/>
              <a:ext cx="761" cy="1719"/>
            </a:xfrm>
            <a:prstGeom prst="line">
              <a:avLst/>
            </a:prstGeom>
            <a:ln w="38100" cap="flat" cmpd="sng">
              <a:solidFill>
                <a:schemeClr val="accent2"/>
              </a:solidFill>
              <a:prstDash val="solid"/>
              <a:headEnd type="none" w="med" len="med"/>
              <a:tailEnd type="none" w="med" len="med"/>
            </a:ln>
          </p:spPr>
        </p:sp>
        <p:sp>
          <p:nvSpPr>
            <p:cNvPr id="44078" name="Text Box 18"/>
            <p:cNvSpPr txBox="1"/>
            <p:nvPr/>
          </p:nvSpPr>
          <p:spPr>
            <a:xfrm>
              <a:off x="0" y="0"/>
              <a:ext cx="413"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sp>
        <p:nvSpPr>
          <p:cNvPr id="5" name="Rectangle 2"/>
          <p:cNvSpPr txBox="1">
            <a:spLocks noChangeArrowheads="1"/>
          </p:cNvSpPr>
          <p:nvPr/>
        </p:nvSpPr>
        <p:spPr>
          <a:xfrm>
            <a:off x="457200" y="138113"/>
            <a:ext cx="8229600" cy="649286"/>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政策</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  </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禁毒</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44036" name="Group 7"/>
          <p:cNvGrpSpPr/>
          <p:nvPr/>
        </p:nvGrpSpPr>
        <p:grpSpPr>
          <a:xfrm>
            <a:off x="2767013" y="1158875"/>
            <a:ext cx="5857875" cy="4408488"/>
            <a:chOff x="0" y="0"/>
            <a:chExt cx="3690" cy="2777"/>
          </a:xfrm>
        </p:grpSpPr>
        <p:grpSp>
          <p:nvGrpSpPr>
            <p:cNvPr id="44072" name="Group 8"/>
            <p:cNvGrpSpPr/>
            <p:nvPr/>
          </p:nvGrpSpPr>
          <p:grpSpPr>
            <a:xfrm>
              <a:off x="870" y="62"/>
              <a:ext cx="2116" cy="2433"/>
              <a:chOff x="0" y="0"/>
              <a:chExt cx="2116" cy="2027"/>
            </a:xfrm>
          </p:grpSpPr>
          <p:sp>
            <p:nvSpPr>
              <p:cNvPr id="44075"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44076"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44073" name="Text Box 8"/>
            <p:cNvSpPr txBox="1"/>
            <p:nvPr/>
          </p:nvSpPr>
          <p:spPr>
            <a:xfrm>
              <a:off x="0" y="0"/>
              <a:ext cx="854" cy="518"/>
            </a:xfrm>
            <a:prstGeom prst="rect">
              <a:avLst/>
            </a:prstGeom>
            <a:noFill/>
            <a:ln w="9525">
              <a:noFill/>
            </a:ln>
          </p:spPr>
          <p:txBody>
            <a:bodyPr>
              <a:spAutoFit/>
            </a:bodyPr>
            <a:p>
              <a:pPr algn="r" eaLnBrk="0" hangingPunct="0">
                <a:spcBef>
                  <a:spcPct val="50000"/>
                </a:spcBef>
              </a:pPr>
              <a:r>
                <a:rPr lang="zh-CN" altLang="x-none" sz="2400" dirty="0">
                  <a:latin typeface="Arial" panose="020B0604020202020204" pitchFamily="34" charset="0"/>
                </a:rPr>
                <a:t>毒品价格</a:t>
              </a:r>
              <a:endParaRPr lang="zh-CN" altLang="x-none" sz="2400" dirty="0">
                <a:latin typeface="Arial" panose="020B0604020202020204" pitchFamily="34" charset="0"/>
              </a:endParaRPr>
            </a:p>
          </p:txBody>
        </p:sp>
        <p:sp>
          <p:nvSpPr>
            <p:cNvPr id="44074" name="Text Box 9"/>
            <p:cNvSpPr txBox="1"/>
            <p:nvPr/>
          </p:nvSpPr>
          <p:spPr>
            <a:xfrm>
              <a:off x="2755" y="2489"/>
              <a:ext cx="935" cy="288"/>
            </a:xfrm>
            <a:prstGeom prst="rect">
              <a:avLst/>
            </a:prstGeom>
            <a:noFill/>
            <a:ln w="9525">
              <a:noFill/>
            </a:ln>
          </p:spPr>
          <p:txBody>
            <a:bodyPr>
              <a:spAutoFit/>
            </a:bodyPr>
            <a:p>
              <a:pPr algn="r" eaLnBrk="0" hangingPunct="0">
                <a:spcBef>
                  <a:spcPct val="50000"/>
                </a:spcBef>
              </a:pPr>
              <a:r>
                <a:rPr lang="zh-CN" altLang="x-none" sz="2400" dirty="0">
                  <a:latin typeface="Arial" panose="020B0604020202020204" pitchFamily="34" charset="0"/>
                </a:rPr>
                <a:t>毒品数量</a:t>
              </a:r>
              <a:endParaRPr lang="zh-CN" altLang="x-none" sz="2400" dirty="0">
                <a:latin typeface="Arial" panose="020B0604020202020204" pitchFamily="34" charset="0"/>
              </a:endParaRPr>
            </a:p>
          </p:txBody>
        </p:sp>
      </p:grpSp>
      <p:grpSp>
        <p:nvGrpSpPr>
          <p:cNvPr id="44037" name="Group 13"/>
          <p:cNvGrpSpPr/>
          <p:nvPr/>
        </p:nvGrpSpPr>
        <p:grpSpPr>
          <a:xfrm>
            <a:off x="5830888" y="1908175"/>
            <a:ext cx="2371725" cy="2224088"/>
            <a:chOff x="0" y="0"/>
            <a:chExt cx="1494" cy="1401"/>
          </a:xfrm>
        </p:grpSpPr>
        <p:sp>
          <p:nvSpPr>
            <p:cNvPr id="44070" name="Line 11"/>
            <p:cNvSpPr/>
            <p:nvPr/>
          </p:nvSpPr>
          <p:spPr>
            <a:xfrm flipV="1">
              <a:off x="0" y="194"/>
              <a:ext cx="1198" cy="1207"/>
            </a:xfrm>
            <a:prstGeom prst="line">
              <a:avLst/>
            </a:prstGeom>
            <a:ln w="38100" cap="flat" cmpd="sng">
              <a:solidFill>
                <a:schemeClr val="accent2"/>
              </a:solidFill>
              <a:prstDash val="solid"/>
              <a:headEnd type="none" w="med" len="med"/>
              <a:tailEnd type="none" w="med" len="med"/>
            </a:ln>
          </p:spPr>
        </p:sp>
        <p:sp>
          <p:nvSpPr>
            <p:cNvPr id="44071" name="Text Box 12"/>
            <p:cNvSpPr txBox="1"/>
            <p:nvPr/>
          </p:nvSpPr>
          <p:spPr>
            <a:xfrm>
              <a:off x="1137" y="0"/>
              <a:ext cx="35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7" name="Group 16"/>
          <p:cNvGrpSpPr/>
          <p:nvPr/>
        </p:nvGrpSpPr>
        <p:grpSpPr>
          <a:xfrm>
            <a:off x="4776788" y="1425575"/>
            <a:ext cx="2362200" cy="2297113"/>
            <a:chOff x="0" y="0"/>
            <a:chExt cx="1488" cy="1447"/>
          </a:xfrm>
        </p:grpSpPr>
        <p:sp>
          <p:nvSpPr>
            <p:cNvPr id="44068" name="Line 14"/>
            <p:cNvSpPr/>
            <p:nvPr/>
          </p:nvSpPr>
          <p:spPr>
            <a:xfrm flipV="1">
              <a:off x="0" y="240"/>
              <a:ext cx="1198" cy="1207"/>
            </a:xfrm>
            <a:prstGeom prst="line">
              <a:avLst/>
            </a:prstGeom>
            <a:ln w="38100" cap="flat" cmpd="sng">
              <a:solidFill>
                <a:srgbClr val="CC0000"/>
              </a:solidFill>
              <a:prstDash val="solid"/>
              <a:headEnd type="none" w="med" len="med"/>
              <a:tailEnd type="none" w="med" len="med"/>
            </a:ln>
          </p:spPr>
        </p:sp>
        <p:sp>
          <p:nvSpPr>
            <p:cNvPr id="44069" name="Text Box 15"/>
            <p:cNvSpPr txBox="1"/>
            <p:nvPr/>
          </p:nvSpPr>
          <p:spPr>
            <a:xfrm>
              <a:off x="1075" y="0"/>
              <a:ext cx="413"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grpSp>
        <p:nvGrpSpPr>
          <p:cNvPr id="44039" name="Group 19"/>
          <p:cNvGrpSpPr/>
          <p:nvPr/>
        </p:nvGrpSpPr>
        <p:grpSpPr>
          <a:xfrm>
            <a:off x="3543300" y="3371850"/>
            <a:ext cx="3084513" cy="2201863"/>
            <a:chOff x="0" y="0"/>
            <a:chExt cx="1943" cy="1387"/>
          </a:xfrm>
        </p:grpSpPr>
        <p:sp>
          <p:nvSpPr>
            <p:cNvPr id="44062" name="Text Box 20"/>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44063" name="Text Box 21"/>
            <p:cNvSpPr txBox="1"/>
            <p:nvPr/>
          </p:nvSpPr>
          <p:spPr>
            <a:xfrm>
              <a:off x="1598" y="1099"/>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44064" name="Group 22"/>
            <p:cNvGrpSpPr/>
            <p:nvPr/>
          </p:nvGrpSpPr>
          <p:grpSpPr>
            <a:xfrm>
              <a:off x="385" y="146"/>
              <a:ext cx="1415" cy="946"/>
              <a:chOff x="0" y="0"/>
              <a:chExt cx="811" cy="946"/>
            </a:xfrm>
          </p:grpSpPr>
          <p:sp>
            <p:nvSpPr>
              <p:cNvPr id="44066" name="Line 23"/>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44067" name="Line 24"/>
              <p:cNvSpPr/>
              <p:nvPr/>
            </p:nvSpPr>
            <p:spPr>
              <a:xfrm>
                <a:off x="795" y="1"/>
                <a:ext cx="16" cy="945"/>
              </a:xfrm>
              <a:prstGeom prst="line">
                <a:avLst/>
              </a:prstGeom>
              <a:ln w="9525" cap="flat" cmpd="sng">
                <a:solidFill>
                  <a:srgbClr val="777777"/>
                </a:solidFill>
                <a:prstDash val="lgDash"/>
                <a:headEnd type="none" w="med" len="med"/>
                <a:tailEnd type="none" w="med" len="med"/>
              </a:ln>
            </p:spPr>
          </p:sp>
        </p:grpSp>
        <p:sp>
          <p:nvSpPr>
            <p:cNvPr id="44065" name="Oval 25"/>
            <p:cNvSpPr/>
            <p:nvPr/>
          </p:nvSpPr>
          <p:spPr>
            <a:xfrm>
              <a:off x="1731" y="102"/>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0" name="Group 26"/>
          <p:cNvGrpSpPr/>
          <p:nvPr/>
        </p:nvGrpSpPr>
        <p:grpSpPr>
          <a:xfrm>
            <a:off x="3567113" y="2360613"/>
            <a:ext cx="2627312" cy="3216275"/>
            <a:chOff x="0" y="0"/>
            <a:chExt cx="1655" cy="2026"/>
          </a:xfrm>
        </p:grpSpPr>
        <p:sp>
          <p:nvSpPr>
            <p:cNvPr id="44056" name="Text Box 27"/>
            <p:cNvSpPr txBox="1"/>
            <p:nvPr/>
          </p:nvSpPr>
          <p:spPr>
            <a:xfrm>
              <a:off x="0" y="0"/>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44057" name="Text Box 28"/>
            <p:cNvSpPr txBox="1"/>
            <p:nvPr/>
          </p:nvSpPr>
          <p:spPr>
            <a:xfrm>
              <a:off x="1285" y="1738"/>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nvGrpSpPr>
            <p:cNvPr id="44058" name="Group 29"/>
            <p:cNvGrpSpPr/>
            <p:nvPr/>
          </p:nvGrpSpPr>
          <p:grpSpPr>
            <a:xfrm>
              <a:off x="371" y="145"/>
              <a:ext cx="1126" cy="1584"/>
              <a:chOff x="0" y="0"/>
              <a:chExt cx="814" cy="1584"/>
            </a:xfrm>
          </p:grpSpPr>
          <p:sp>
            <p:nvSpPr>
              <p:cNvPr id="44060" name="Line 30"/>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44061" name="Line 31"/>
              <p:cNvSpPr/>
              <p:nvPr/>
            </p:nvSpPr>
            <p:spPr>
              <a:xfrm>
                <a:off x="795" y="1"/>
                <a:ext cx="19" cy="1583"/>
              </a:xfrm>
              <a:prstGeom prst="line">
                <a:avLst/>
              </a:prstGeom>
              <a:ln w="9525" cap="flat" cmpd="sng">
                <a:solidFill>
                  <a:srgbClr val="777777"/>
                </a:solidFill>
                <a:prstDash val="lgDash"/>
                <a:headEnd type="none" w="med" len="med"/>
                <a:tailEnd type="none" w="med" len="med"/>
              </a:ln>
            </p:spPr>
          </p:sp>
        </p:grpSp>
        <p:sp>
          <p:nvSpPr>
            <p:cNvPr id="44059" name="Oval 32"/>
            <p:cNvSpPr/>
            <p:nvPr/>
          </p:nvSpPr>
          <p:spPr>
            <a:xfrm>
              <a:off x="1431" y="98"/>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32" name="Line 33"/>
          <p:cNvSpPr/>
          <p:nvPr/>
        </p:nvSpPr>
        <p:spPr>
          <a:xfrm flipH="1">
            <a:off x="6334125" y="2255838"/>
            <a:ext cx="1203325" cy="0"/>
          </a:xfrm>
          <a:prstGeom prst="line">
            <a:avLst/>
          </a:prstGeom>
          <a:ln w="38100" cap="flat" cmpd="sng">
            <a:solidFill>
              <a:srgbClr val="008080"/>
            </a:solidFill>
            <a:prstDash val="solid"/>
            <a:headEnd type="none" w="med" len="med"/>
            <a:tailEnd type="triangle" w="lg" len="med"/>
          </a:ln>
        </p:spPr>
      </p:sp>
      <p:sp>
        <p:nvSpPr>
          <p:cNvPr id="33" name="Line 34"/>
          <p:cNvSpPr/>
          <p:nvPr/>
        </p:nvSpPr>
        <p:spPr>
          <a:xfrm flipH="1">
            <a:off x="5902325" y="5118100"/>
            <a:ext cx="447675" cy="0"/>
          </a:xfrm>
          <a:prstGeom prst="line">
            <a:avLst/>
          </a:prstGeom>
          <a:ln w="38100" cap="flat" cmpd="sng">
            <a:solidFill>
              <a:srgbClr val="008080"/>
            </a:solidFill>
            <a:prstDash val="solid"/>
            <a:headEnd type="none" w="med" len="med"/>
            <a:tailEnd type="triangle" w="lg" len="med"/>
          </a:ln>
        </p:spPr>
      </p:sp>
      <p:sp>
        <p:nvSpPr>
          <p:cNvPr id="34" name="Line 35"/>
          <p:cNvSpPr/>
          <p:nvPr/>
        </p:nvSpPr>
        <p:spPr>
          <a:xfrm rot="5400000" flipH="1">
            <a:off x="3654425" y="3092450"/>
            <a:ext cx="1004888" cy="4763"/>
          </a:xfrm>
          <a:prstGeom prst="line">
            <a:avLst/>
          </a:prstGeom>
          <a:ln w="38100" cap="flat" cmpd="sng">
            <a:solidFill>
              <a:srgbClr val="008080"/>
            </a:solidFill>
            <a:prstDash val="solid"/>
            <a:headEnd type="none" w="med" len="med"/>
            <a:tailEnd type="triangle" w="lg" len="med"/>
          </a:ln>
        </p:spPr>
      </p:sp>
      <p:sp>
        <p:nvSpPr>
          <p:cNvPr id="35" name="Text Box 36"/>
          <p:cNvSpPr txBox="1"/>
          <p:nvPr/>
        </p:nvSpPr>
        <p:spPr>
          <a:xfrm>
            <a:off x="228600" y="990600"/>
            <a:ext cx="2439988" cy="944563"/>
          </a:xfrm>
          <a:prstGeom prst="rect">
            <a:avLst/>
          </a:prstGeom>
          <a:noFill/>
          <a:ln w="9525">
            <a:noFill/>
          </a:ln>
        </p:spPr>
        <p:txBody>
          <a:bodyPr>
            <a:spAutoFit/>
          </a:bodyPr>
          <a:p>
            <a:pPr eaLnBrk="0" hangingPunct="0">
              <a:spcBef>
                <a:spcPct val="50000"/>
              </a:spcBef>
            </a:pPr>
            <a:r>
              <a:rPr lang="zh-CN" altLang="x-none" sz="2800" dirty="0">
                <a:latin typeface="Arial" panose="020B0604020202020204" pitchFamily="34" charset="0"/>
              </a:rPr>
              <a:t>禁毒减少了毒品供给</a:t>
            </a:r>
            <a:endParaRPr lang="zh-CN" altLang="x-none" sz="2800" dirty="0">
              <a:latin typeface="Arial" panose="020B0604020202020204" pitchFamily="34" charset="0"/>
            </a:endParaRPr>
          </a:p>
        </p:txBody>
      </p:sp>
      <p:sp>
        <p:nvSpPr>
          <p:cNvPr id="36" name="Text Box 37"/>
          <p:cNvSpPr txBox="1"/>
          <p:nvPr/>
        </p:nvSpPr>
        <p:spPr>
          <a:xfrm>
            <a:off x="228600" y="2209800"/>
            <a:ext cx="2808288" cy="2468563"/>
          </a:xfrm>
          <a:prstGeom prst="rect">
            <a:avLst/>
          </a:prstGeom>
          <a:noFill/>
          <a:ln w="9525">
            <a:noFill/>
          </a:ln>
        </p:spPr>
        <p:txBody>
          <a:bodyPr>
            <a:spAutoFit/>
          </a:bodyPr>
          <a:p>
            <a:pPr eaLnBrk="0" hangingPunct="0">
              <a:spcBef>
                <a:spcPct val="50000"/>
              </a:spcBef>
            </a:pPr>
            <a:r>
              <a:rPr lang="zh-CN" altLang="x-none" sz="2600" dirty="0">
                <a:latin typeface="Arial" panose="020B0604020202020204" pitchFamily="34" charset="0"/>
              </a:rPr>
              <a:t>由于毒品的需求是缺乏弹性的，毒品价格提高的比例会大于毒品使用减少的比例</a:t>
            </a:r>
            <a:br>
              <a:rPr lang="zh-CN" altLang="x-none" sz="2600" dirty="0">
                <a:latin typeface="Arial" panose="020B0604020202020204" pitchFamily="34" charset="0"/>
              </a:rPr>
            </a:br>
            <a:endParaRPr lang="zh-CN" altLang="x-none" sz="2600" dirty="0">
              <a:latin typeface="Arial" panose="020B0604020202020204" pitchFamily="34" charset="0"/>
            </a:endParaRPr>
          </a:p>
        </p:txBody>
      </p:sp>
      <p:sp>
        <p:nvSpPr>
          <p:cNvPr id="37" name="Text Box 38"/>
          <p:cNvSpPr txBox="1"/>
          <p:nvPr/>
        </p:nvSpPr>
        <p:spPr>
          <a:xfrm>
            <a:off x="304800" y="4495800"/>
            <a:ext cx="3429000" cy="1281113"/>
          </a:xfrm>
          <a:prstGeom prst="rect">
            <a:avLst/>
          </a:prstGeom>
          <a:noFill/>
          <a:ln w="9525">
            <a:noFill/>
          </a:ln>
        </p:spPr>
        <p:txBody>
          <a:bodyPr>
            <a:spAutoFit/>
          </a:bodyPr>
          <a:p>
            <a:pPr eaLnBrk="0" hangingPunct="0">
              <a:spcBef>
                <a:spcPct val="50000"/>
              </a:spcBef>
            </a:pPr>
            <a:r>
              <a:rPr lang="zh-CN" altLang="x-none" sz="2600" dirty="0">
                <a:latin typeface="Arial" panose="020B0604020202020204" pitchFamily="34" charset="0"/>
              </a:rPr>
              <a:t>结果：在毒品上的总支出和与毒品相关的犯罪都会增加</a:t>
            </a:r>
            <a:endParaRPr lang="zh-CN" altLang="x-none" sz="2600" dirty="0">
              <a:latin typeface="Arial" panose="020B0604020202020204" pitchFamily="34" charset="0"/>
            </a:endParaRPr>
          </a:p>
        </p:txBody>
      </p:sp>
      <p:sp>
        <p:nvSpPr>
          <p:cNvPr id="38" name="Rectangle 39"/>
          <p:cNvSpPr/>
          <p:nvPr/>
        </p:nvSpPr>
        <p:spPr>
          <a:xfrm>
            <a:off x="4157663" y="3606800"/>
            <a:ext cx="2243137" cy="1500188"/>
          </a:xfrm>
          <a:prstGeom prst="rect">
            <a:avLst/>
          </a:prstGeom>
          <a:solidFill>
            <a:srgbClr val="FF0000">
              <a:alpha val="36078"/>
            </a:srgbClr>
          </a:solidFill>
          <a:ln w="9525">
            <a:noFill/>
          </a:ln>
        </p:spPr>
        <p:txBody>
          <a:bodyPr wrap="none" anchor="ctr"/>
          <a:p>
            <a:pPr eaLnBrk="0" hangingPunct="0"/>
            <a:endParaRPr lang="zh-CN" altLang="zh-CN" dirty="0">
              <a:latin typeface="Arial" panose="020B0604020202020204" pitchFamily="34" charset="0"/>
            </a:endParaRPr>
          </a:p>
        </p:txBody>
      </p:sp>
      <p:grpSp>
        <p:nvGrpSpPr>
          <p:cNvPr id="12" name="Group 40"/>
          <p:cNvGrpSpPr/>
          <p:nvPr/>
        </p:nvGrpSpPr>
        <p:grpSpPr>
          <a:xfrm>
            <a:off x="4167188" y="777875"/>
            <a:ext cx="2951162" cy="4329113"/>
            <a:chOff x="0" y="0"/>
            <a:chExt cx="1859" cy="2727"/>
          </a:xfrm>
        </p:grpSpPr>
        <p:sp>
          <p:nvSpPr>
            <p:cNvPr id="44052" name="Rectangle 40"/>
            <p:cNvSpPr/>
            <p:nvPr/>
          </p:nvSpPr>
          <p:spPr>
            <a:xfrm>
              <a:off x="0" y="1151"/>
              <a:ext cx="1119" cy="1576"/>
            </a:xfrm>
            <a:prstGeom prst="rect">
              <a:avLst/>
            </a:prstGeom>
            <a:solidFill>
              <a:srgbClr val="FFFF00">
                <a:alpha val="36078"/>
              </a:srgbClr>
            </a:solidFill>
            <a:ln w="9525">
              <a:noFill/>
            </a:ln>
          </p:spPr>
          <p:txBody>
            <a:bodyPr wrap="none" anchor="ctr"/>
            <a:p>
              <a:pPr eaLnBrk="0" hangingPunct="0"/>
              <a:endParaRPr lang="zh-CN" altLang="zh-CN" dirty="0">
                <a:latin typeface="Arial" panose="020B0604020202020204" pitchFamily="34" charset="0"/>
              </a:endParaRPr>
            </a:p>
          </p:txBody>
        </p:sp>
        <p:grpSp>
          <p:nvGrpSpPr>
            <p:cNvPr id="44053" name="Group 42"/>
            <p:cNvGrpSpPr/>
            <p:nvPr/>
          </p:nvGrpSpPr>
          <p:grpSpPr>
            <a:xfrm>
              <a:off x="143" y="0"/>
              <a:ext cx="1716" cy="1231"/>
              <a:chOff x="0" y="0"/>
              <a:chExt cx="1716" cy="1231"/>
            </a:xfrm>
          </p:grpSpPr>
          <p:sp>
            <p:nvSpPr>
              <p:cNvPr id="44054" name="Text Box 42"/>
              <p:cNvSpPr txBox="1"/>
              <p:nvPr/>
            </p:nvSpPr>
            <p:spPr>
              <a:xfrm>
                <a:off x="0" y="0"/>
                <a:ext cx="1716" cy="518"/>
              </a:xfrm>
              <a:prstGeom prst="rect">
                <a:avLst/>
              </a:prstGeom>
              <a:solidFill>
                <a:srgbClr val="FFFF00">
                  <a:alpha val="36078"/>
                </a:srgbClr>
              </a:solidFill>
              <a:ln w="9525">
                <a:noFill/>
              </a:ln>
            </p:spPr>
            <p:txBody>
              <a:bodyPr>
                <a:spAutoFit/>
              </a:bodyPr>
              <a:p>
                <a:pPr eaLnBrk="0" hangingPunct="0">
                  <a:spcBef>
                    <a:spcPct val="50000"/>
                  </a:spcBef>
                </a:pPr>
                <a:r>
                  <a:rPr lang="zh-CN" altLang="x-none" sz="2400" dirty="0">
                    <a:latin typeface="Arial" panose="020B0604020202020204" pitchFamily="34" charset="0"/>
                  </a:rPr>
                  <a:t>与毒品相关的犯罪的新价值</a:t>
                </a:r>
                <a:endParaRPr lang="zh-CN" altLang="x-none" sz="2400" dirty="0">
                  <a:latin typeface="Arial" panose="020B0604020202020204" pitchFamily="34" charset="0"/>
                </a:endParaRPr>
              </a:p>
            </p:txBody>
          </p:sp>
          <p:sp>
            <p:nvSpPr>
              <p:cNvPr id="44055" name="Line 43"/>
              <p:cNvSpPr/>
              <p:nvPr/>
            </p:nvSpPr>
            <p:spPr>
              <a:xfrm flipH="1">
                <a:off x="313" y="528"/>
                <a:ext cx="74" cy="703"/>
              </a:xfrm>
              <a:prstGeom prst="line">
                <a:avLst/>
              </a:prstGeom>
              <a:ln w="9525" cap="flat" cmpd="sng">
                <a:solidFill>
                  <a:schemeClr val="tx1"/>
                </a:solidFill>
                <a:prstDash val="solid"/>
                <a:headEnd type="none" w="med" len="med"/>
                <a:tailEnd type="none" w="med" len="med"/>
              </a:ln>
            </p:spPr>
          </p:sp>
        </p:grpSp>
      </p:grpSp>
      <p:grpSp>
        <p:nvGrpSpPr>
          <p:cNvPr id="14" name="Group 45"/>
          <p:cNvGrpSpPr/>
          <p:nvPr/>
        </p:nvGrpSpPr>
        <p:grpSpPr>
          <a:xfrm>
            <a:off x="6273800" y="3241675"/>
            <a:ext cx="2541588" cy="1552575"/>
            <a:chOff x="0" y="0"/>
            <a:chExt cx="1601" cy="978"/>
          </a:xfrm>
        </p:grpSpPr>
        <p:sp>
          <p:nvSpPr>
            <p:cNvPr id="44050" name="Text Box 41"/>
            <p:cNvSpPr txBox="1"/>
            <p:nvPr/>
          </p:nvSpPr>
          <p:spPr>
            <a:xfrm>
              <a:off x="515" y="0"/>
              <a:ext cx="1086" cy="978"/>
            </a:xfrm>
            <a:prstGeom prst="rect">
              <a:avLst/>
            </a:prstGeom>
            <a:solidFill>
              <a:srgbClr val="FF0000">
                <a:alpha val="36078"/>
              </a:srgbClr>
            </a:solidFill>
            <a:ln w="9525">
              <a:noFill/>
            </a:ln>
          </p:spPr>
          <p:txBody>
            <a:bodyPr>
              <a:spAutoFit/>
            </a:bodyPr>
            <a:p>
              <a:pPr eaLnBrk="0" hangingPunct="0">
                <a:spcBef>
                  <a:spcPct val="50000"/>
                </a:spcBef>
              </a:pPr>
              <a:r>
                <a:rPr lang="zh-CN" altLang="x-none" sz="2400" dirty="0">
                  <a:latin typeface="Arial" panose="020B0604020202020204" pitchFamily="34" charset="0"/>
                </a:rPr>
                <a:t>与毒品相关的犯罪的最初价值</a:t>
              </a:r>
              <a:endParaRPr lang="zh-CN" altLang="x-none" sz="2400" dirty="0">
                <a:latin typeface="Arial" panose="020B0604020202020204" pitchFamily="34" charset="0"/>
              </a:endParaRPr>
            </a:p>
          </p:txBody>
        </p:sp>
        <p:sp>
          <p:nvSpPr>
            <p:cNvPr id="44051" name="Line 44"/>
            <p:cNvSpPr/>
            <p:nvPr/>
          </p:nvSpPr>
          <p:spPr>
            <a:xfrm flipV="1">
              <a:off x="0" y="456"/>
              <a:ext cx="509" cy="181"/>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right)">
                                      <p:cBhvr>
                                        <p:cTn id="20" dur="500"/>
                                        <p:tgtEl>
                                          <p:spTgt spid="32"/>
                                        </p:tgtEl>
                                      </p:cBhvr>
                                    </p:animEffect>
                                  </p:childTnLst>
                                </p:cTn>
                              </p:par>
                            </p:childTnLst>
                          </p:cTn>
                        </p:par>
                        <p:par>
                          <p:cTn id="21" fill="hold">
                            <p:stCondLst>
                              <p:cond delay="500"/>
                            </p:stCondLst>
                            <p:childTnLst>
                              <p:par>
                                <p:cTn id="22" presetID="18" presetClass="entr" presetSubtype="3"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trips(upRigh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childTnLst>
                          </p:cTn>
                        </p:par>
                        <p:par>
                          <p:cTn id="35" fill="hold">
                            <p:stCondLst>
                              <p:cond delay="500"/>
                            </p:stCondLst>
                            <p:childTnLst>
                              <p:par>
                                <p:cTn id="36" presetID="18" presetClass="entr" presetSubtype="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strips(downRight)">
                                      <p:cBhvr>
                                        <p:cTn id="38" dur="500"/>
                                        <p:tgtEl>
                                          <p:spTgt spid="10"/>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left)">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57200" y="138113"/>
            <a:ext cx="8229600" cy="649286"/>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政策</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  </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教育</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45059" name="Group 4"/>
          <p:cNvGrpSpPr/>
          <p:nvPr/>
        </p:nvGrpSpPr>
        <p:grpSpPr>
          <a:xfrm>
            <a:off x="3124200" y="1158875"/>
            <a:ext cx="5500688" cy="4408488"/>
            <a:chOff x="225" y="0"/>
            <a:chExt cx="3465" cy="2777"/>
          </a:xfrm>
        </p:grpSpPr>
        <p:grpSp>
          <p:nvGrpSpPr>
            <p:cNvPr id="45097" name="Group 5"/>
            <p:cNvGrpSpPr/>
            <p:nvPr/>
          </p:nvGrpSpPr>
          <p:grpSpPr>
            <a:xfrm>
              <a:off x="870" y="62"/>
              <a:ext cx="2116" cy="2433"/>
              <a:chOff x="0" y="0"/>
              <a:chExt cx="2116" cy="2027"/>
            </a:xfrm>
          </p:grpSpPr>
          <p:sp>
            <p:nvSpPr>
              <p:cNvPr id="45100"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45101"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45098" name="Text Box 8"/>
            <p:cNvSpPr txBox="1"/>
            <p:nvPr/>
          </p:nvSpPr>
          <p:spPr>
            <a:xfrm>
              <a:off x="225" y="0"/>
              <a:ext cx="629" cy="523"/>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毒品价格</a:t>
              </a:r>
              <a:endParaRPr lang="zh-CN" altLang="x-none" sz="2400" dirty="0">
                <a:latin typeface="Arial" panose="020B0604020202020204" pitchFamily="34" charset="0"/>
              </a:endParaRPr>
            </a:p>
          </p:txBody>
        </p:sp>
        <p:sp>
          <p:nvSpPr>
            <p:cNvPr id="45099" name="Text Box 9"/>
            <p:cNvSpPr txBox="1"/>
            <p:nvPr/>
          </p:nvSpPr>
          <p:spPr>
            <a:xfrm>
              <a:off x="2755" y="2489"/>
              <a:ext cx="935" cy="288"/>
            </a:xfrm>
            <a:prstGeom prst="rect">
              <a:avLst/>
            </a:prstGeom>
            <a:noFill/>
            <a:ln w="9525">
              <a:noFill/>
            </a:ln>
          </p:spPr>
          <p:txBody>
            <a:bodyPr>
              <a:spAutoFit/>
            </a:bodyPr>
            <a:p>
              <a:pPr algn="r" eaLnBrk="0" hangingPunct="0">
                <a:spcBef>
                  <a:spcPct val="50000"/>
                </a:spcBef>
              </a:pPr>
              <a:r>
                <a:rPr lang="zh-CN" altLang="x-none" sz="2400" dirty="0">
                  <a:latin typeface="Arial" panose="020B0604020202020204" pitchFamily="34" charset="0"/>
                </a:rPr>
                <a:t>毒品数量</a:t>
              </a:r>
              <a:endParaRPr lang="zh-CN" altLang="x-none" sz="2400" dirty="0">
                <a:latin typeface="Arial" panose="020B0604020202020204" pitchFamily="34" charset="0"/>
              </a:endParaRPr>
            </a:p>
          </p:txBody>
        </p:sp>
      </p:grpSp>
      <p:grpSp>
        <p:nvGrpSpPr>
          <p:cNvPr id="45060" name="Group 10"/>
          <p:cNvGrpSpPr/>
          <p:nvPr/>
        </p:nvGrpSpPr>
        <p:grpSpPr>
          <a:xfrm>
            <a:off x="5470525" y="1849438"/>
            <a:ext cx="1490663" cy="3128962"/>
            <a:chOff x="0" y="0"/>
            <a:chExt cx="939" cy="1971"/>
          </a:xfrm>
        </p:grpSpPr>
        <p:sp>
          <p:nvSpPr>
            <p:cNvPr id="45095" name="Line 11"/>
            <p:cNvSpPr/>
            <p:nvPr/>
          </p:nvSpPr>
          <p:spPr>
            <a:xfrm>
              <a:off x="178" y="252"/>
              <a:ext cx="761" cy="1719"/>
            </a:xfrm>
            <a:prstGeom prst="line">
              <a:avLst/>
            </a:prstGeom>
            <a:ln w="38100" cap="flat" cmpd="sng">
              <a:solidFill>
                <a:schemeClr val="accent2"/>
              </a:solidFill>
              <a:prstDash val="solid"/>
              <a:headEnd type="none" w="med" len="med"/>
              <a:tailEnd type="none" w="med" len="med"/>
            </a:ln>
          </p:spPr>
        </p:sp>
        <p:sp>
          <p:nvSpPr>
            <p:cNvPr id="45096" name="Text Box 12"/>
            <p:cNvSpPr txBox="1"/>
            <p:nvPr/>
          </p:nvSpPr>
          <p:spPr>
            <a:xfrm>
              <a:off x="0" y="0"/>
              <a:ext cx="413"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45061" name="Group 13"/>
          <p:cNvGrpSpPr/>
          <p:nvPr/>
        </p:nvGrpSpPr>
        <p:grpSpPr>
          <a:xfrm>
            <a:off x="5491163" y="2249488"/>
            <a:ext cx="2371725" cy="2224087"/>
            <a:chOff x="0" y="0"/>
            <a:chExt cx="1494" cy="1401"/>
          </a:xfrm>
        </p:grpSpPr>
        <p:sp>
          <p:nvSpPr>
            <p:cNvPr id="45093" name="Line 14"/>
            <p:cNvSpPr/>
            <p:nvPr/>
          </p:nvSpPr>
          <p:spPr>
            <a:xfrm flipV="1">
              <a:off x="0" y="194"/>
              <a:ext cx="1198" cy="1207"/>
            </a:xfrm>
            <a:prstGeom prst="line">
              <a:avLst/>
            </a:prstGeom>
            <a:ln w="38100" cap="flat" cmpd="sng">
              <a:solidFill>
                <a:schemeClr val="accent2"/>
              </a:solidFill>
              <a:prstDash val="solid"/>
              <a:headEnd type="none" w="med" len="med"/>
              <a:tailEnd type="none" w="med" len="med"/>
            </a:ln>
          </p:spPr>
        </p:sp>
        <p:sp>
          <p:nvSpPr>
            <p:cNvPr id="45094" name="Text Box 15"/>
            <p:cNvSpPr txBox="1"/>
            <p:nvPr/>
          </p:nvSpPr>
          <p:spPr>
            <a:xfrm>
              <a:off x="1137" y="0"/>
              <a:ext cx="35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baseline="-25000" dirty="0">
                <a:latin typeface="Arial" panose="020B0604020202020204" pitchFamily="34" charset="0"/>
              </a:endParaRPr>
            </a:p>
          </p:txBody>
        </p:sp>
      </p:grpSp>
      <p:grpSp>
        <p:nvGrpSpPr>
          <p:cNvPr id="45062" name="Group 16"/>
          <p:cNvGrpSpPr/>
          <p:nvPr/>
        </p:nvGrpSpPr>
        <p:grpSpPr>
          <a:xfrm>
            <a:off x="3543300" y="3371850"/>
            <a:ext cx="3084513" cy="2201863"/>
            <a:chOff x="0" y="0"/>
            <a:chExt cx="1943" cy="1387"/>
          </a:xfrm>
        </p:grpSpPr>
        <p:sp>
          <p:nvSpPr>
            <p:cNvPr id="45087" name="Text Box 17"/>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45088" name="Text Box 18"/>
            <p:cNvSpPr txBox="1"/>
            <p:nvPr/>
          </p:nvSpPr>
          <p:spPr>
            <a:xfrm>
              <a:off x="1598" y="1099"/>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45089" name="Group 19"/>
            <p:cNvGrpSpPr/>
            <p:nvPr/>
          </p:nvGrpSpPr>
          <p:grpSpPr>
            <a:xfrm>
              <a:off x="385" y="146"/>
              <a:ext cx="1387" cy="646"/>
              <a:chOff x="0" y="0"/>
              <a:chExt cx="795" cy="646"/>
            </a:xfrm>
          </p:grpSpPr>
          <p:sp>
            <p:nvSpPr>
              <p:cNvPr id="45091" name="Line 20"/>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45092" name="Line 21"/>
              <p:cNvSpPr/>
              <p:nvPr/>
            </p:nvSpPr>
            <p:spPr>
              <a:xfrm>
                <a:off x="795" y="1"/>
                <a:ext cx="0" cy="645"/>
              </a:xfrm>
              <a:prstGeom prst="line">
                <a:avLst/>
              </a:prstGeom>
              <a:ln w="9525" cap="flat" cmpd="sng">
                <a:solidFill>
                  <a:srgbClr val="777777"/>
                </a:solidFill>
                <a:prstDash val="lgDash"/>
                <a:headEnd type="none" w="med" len="med"/>
                <a:tailEnd type="none" w="med" len="med"/>
              </a:ln>
            </p:spPr>
          </p:sp>
        </p:grpSp>
        <p:sp>
          <p:nvSpPr>
            <p:cNvPr id="45090" name="Oval 22"/>
            <p:cNvSpPr/>
            <p:nvPr/>
          </p:nvSpPr>
          <p:spPr>
            <a:xfrm>
              <a:off x="1731" y="102"/>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9" name="Group 23"/>
          <p:cNvGrpSpPr/>
          <p:nvPr/>
        </p:nvGrpSpPr>
        <p:grpSpPr>
          <a:xfrm>
            <a:off x="4613275" y="1846263"/>
            <a:ext cx="1474788" cy="3125787"/>
            <a:chOff x="0" y="0"/>
            <a:chExt cx="929" cy="1969"/>
          </a:xfrm>
        </p:grpSpPr>
        <p:sp>
          <p:nvSpPr>
            <p:cNvPr id="45085" name="Line 24"/>
            <p:cNvSpPr/>
            <p:nvPr/>
          </p:nvSpPr>
          <p:spPr>
            <a:xfrm>
              <a:off x="168" y="250"/>
              <a:ext cx="761" cy="1719"/>
            </a:xfrm>
            <a:prstGeom prst="line">
              <a:avLst/>
            </a:prstGeom>
            <a:ln w="38100" cap="flat" cmpd="sng">
              <a:solidFill>
                <a:srgbClr val="CC0000"/>
              </a:solidFill>
              <a:prstDash val="solid"/>
              <a:headEnd type="none" w="med" len="med"/>
              <a:tailEnd type="none" w="med" len="med"/>
            </a:ln>
          </p:spPr>
        </p:sp>
        <p:sp>
          <p:nvSpPr>
            <p:cNvPr id="45086" name="Text Box 25"/>
            <p:cNvSpPr txBox="1"/>
            <p:nvPr/>
          </p:nvSpPr>
          <p:spPr>
            <a:xfrm>
              <a:off x="0" y="0"/>
              <a:ext cx="413"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grpSp>
        <p:nvGrpSpPr>
          <p:cNvPr id="10" name="Group 26"/>
          <p:cNvGrpSpPr/>
          <p:nvPr/>
        </p:nvGrpSpPr>
        <p:grpSpPr>
          <a:xfrm>
            <a:off x="3533775" y="3965575"/>
            <a:ext cx="2492375" cy="1603375"/>
            <a:chOff x="0" y="0"/>
            <a:chExt cx="1570" cy="1010"/>
          </a:xfrm>
        </p:grpSpPr>
        <p:sp>
          <p:nvSpPr>
            <p:cNvPr id="45079" name="Text Box 27"/>
            <p:cNvSpPr txBox="1"/>
            <p:nvPr/>
          </p:nvSpPr>
          <p:spPr>
            <a:xfrm>
              <a:off x="0" y="0"/>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45080" name="Text Box 28"/>
            <p:cNvSpPr txBox="1"/>
            <p:nvPr/>
          </p:nvSpPr>
          <p:spPr>
            <a:xfrm>
              <a:off x="1200" y="722"/>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nvGrpSpPr>
            <p:cNvPr id="45081" name="Group 29"/>
            <p:cNvGrpSpPr/>
            <p:nvPr/>
          </p:nvGrpSpPr>
          <p:grpSpPr>
            <a:xfrm>
              <a:off x="381" y="147"/>
              <a:ext cx="1006" cy="646"/>
              <a:chOff x="0" y="0"/>
              <a:chExt cx="795" cy="646"/>
            </a:xfrm>
          </p:grpSpPr>
          <p:sp>
            <p:nvSpPr>
              <p:cNvPr id="45083" name="Line 30"/>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45084" name="Line 31"/>
              <p:cNvSpPr/>
              <p:nvPr/>
            </p:nvSpPr>
            <p:spPr>
              <a:xfrm>
                <a:off x="795" y="1"/>
                <a:ext cx="0" cy="645"/>
              </a:xfrm>
              <a:prstGeom prst="line">
                <a:avLst/>
              </a:prstGeom>
              <a:ln w="9525" cap="flat" cmpd="sng">
                <a:solidFill>
                  <a:srgbClr val="777777"/>
                </a:solidFill>
                <a:prstDash val="lgDash"/>
                <a:headEnd type="none" w="med" len="med"/>
                <a:tailEnd type="none" w="med" len="med"/>
              </a:ln>
            </p:spPr>
          </p:sp>
        </p:grpSp>
        <p:sp>
          <p:nvSpPr>
            <p:cNvPr id="45082" name="Oval 32"/>
            <p:cNvSpPr/>
            <p:nvPr/>
          </p:nvSpPr>
          <p:spPr>
            <a:xfrm>
              <a:off x="1344" y="10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32" name="Line 33"/>
          <p:cNvSpPr/>
          <p:nvPr/>
        </p:nvSpPr>
        <p:spPr>
          <a:xfrm flipH="1">
            <a:off x="5068888" y="2570163"/>
            <a:ext cx="755650" cy="0"/>
          </a:xfrm>
          <a:prstGeom prst="line">
            <a:avLst/>
          </a:prstGeom>
          <a:ln w="38100" cap="flat" cmpd="sng">
            <a:solidFill>
              <a:srgbClr val="008080"/>
            </a:solidFill>
            <a:prstDash val="solid"/>
            <a:headEnd type="none" w="med" len="med"/>
            <a:tailEnd type="triangle" w="lg" len="med"/>
          </a:ln>
        </p:spPr>
      </p:sp>
      <p:sp>
        <p:nvSpPr>
          <p:cNvPr id="33" name="Line 34"/>
          <p:cNvSpPr/>
          <p:nvPr/>
        </p:nvSpPr>
        <p:spPr>
          <a:xfrm flipH="1">
            <a:off x="5754688" y="5118100"/>
            <a:ext cx="595312" cy="0"/>
          </a:xfrm>
          <a:prstGeom prst="line">
            <a:avLst/>
          </a:prstGeom>
          <a:ln w="38100" cap="flat" cmpd="sng">
            <a:solidFill>
              <a:srgbClr val="008080"/>
            </a:solidFill>
            <a:prstDash val="solid"/>
            <a:headEnd type="none" w="med" len="med"/>
            <a:tailEnd type="triangle" w="lg" len="med"/>
          </a:ln>
        </p:spPr>
      </p:sp>
      <p:sp>
        <p:nvSpPr>
          <p:cNvPr id="34" name="Line 35"/>
          <p:cNvSpPr/>
          <p:nvPr/>
        </p:nvSpPr>
        <p:spPr>
          <a:xfrm rot="-5400000" flipH="1">
            <a:off x="3860800" y="3908425"/>
            <a:ext cx="595313" cy="0"/>
          </a:xfrm>
          <a:prstGeom prst="line">
            <a:avLst/>
          </a:prstGeom>
          <a:ln w="38100" cap="flat" cmpd="sng">
            <a:solidFill>
              <a:srgbClr val="008080"/>
            </a:solidFill>
            <a:prstDash val="solid"/>
            <a:headEnd type="none" w="med" len="med"/>
            <a:tailEnd type="triangle" w="lg" len="med"/>
          </a:ln>
        </p:spPr>
      </p:sp>
      <p:sp>
        <p:nvSpPr>
          <p:cNvPr id="35" name="Text Box 36"/>
          <p:cNvSpPr txBox="1"/>
          <p:nvPr/>
        </p:nvSpPr>
        <p:spPr>
          <a:xfrm>
            <a:off x="304800" y="1406525"/>
            <a:ext cx="2373313" cy="892175"/>
          </a:xfrm>
          <a:prstGeom prst="rect">
            <a:avLst/>
          </a:prstGeom>
          <a:noFill/>
          <a:ln w="9525">
            <a:noFill/>
          </a:ln>
        </p:spPr>
        <p:txBody>
          <a:bodyPr>
            <a:spAutoFit/>
          </a:bodyPr>
          <a:p>
            <a:pPr eaLnBrk="0" hangingPunct="0">
              <a:spcBef>
                <a:spcPct val="50000"/>
              </a:spcBef>
            </a:pPr>
            <a:r>
              <a:rPr lang="zh-CN" altLang="x-none" sz="2600" dirty="0">
                <a:latin typeface="Arial" panose="020B0604020202020204" pitchFamily="34" charset="0"/>
              </a:rPr>
              <a:t>教育减少对毒品的需求</a:t>
            </a:r>
            <a:endParaRPr lang="zh-CN" altLang="zh-CN" sz="2600" dirty="0">
              <a:latin typeface="Arial" panose="020B0604020202020204" pitchFamily="34" charset="0"/>
            </a:endParaRPr>
          </a:p>
        </p:txBody>
      </p:sp>
      <p:sp>
        <p:nvSpPr>
          <p:cNvPr id="36" name="Text Box 37"/>
          <p:cNvSpPr txBox="1"/>
          <p:nvPr/>
        </p:nvSpPr>
        <p:spPr>
          <a:xfrm>
            <a:off x="304800" y="2501900"/>
            <a:ext cx="2744788" cy="884238"/>
          </a:xfrm>
          <a:prstGeom prst="rect">
            <a:avLst/>
          </a:prstGeom>
          <a:noFill/>
          <a:ln w="9525">
            <a:noFill/>
          </a:ln>
        </p:spPr>
        <p:txBody>
          <a:bodyPr>
            <a:spAutoFit/>
          </a:bodyPr>
          <a:p>
            <a:pPr eaLnBrk="0" hangingPunct="0">
              <a:spcBef>
                <a:spcPct val="50000"/>
              </a:spcBef>
            </a:pPr>
            <a:r>
              <a:rPr lang="zh-CN" altLang="x-none" sz="2600" dirty="0">
                <a:latin typeface="Arial" panose="020B0604020202020204" pitchFamily="34" charset="0"/>
              </a:rPr>
              <a:t>价格与需求量都下降</a:t>
            </a:r>
            <a:endParaRPr lang="zh-CN" altLang="x-none" sz="2600" dirty="0">
              <a:latin typeface="Arial" panose="020B0604020202020204" pitchFamily="34" charset="0"/>
            </a:endParaRPr>
          </a:p>
        </p:txBody>
      </p:sp>
      <p:sp>
        <p:nvSpPr>
          <p:cNvPr id="37" name="Text Box 38"/>
          <p:cNvSpPr txBox="1"/>
          <p:nvPr/>
        </p:nvSpPr>
        <p:spPr>
          <a:xfrm>
            <a:off x="381000" y="3581400"/>
            <a:ext cx="2819400" cy="1676400"/>
          </a:xfrm>
          <a:prstGeom prst="rect">
            <a:avLst/>
          </a:prstGeom>
          <a:noFill/>
          <a:ln w="9525">
            <a:noFill/>
          </a:ln>
        </p:spPr>
        <p:txBody>
          <a:bodyPr>
            <a:spAutoFit/>
          </a:bodyPr>
          <a:p>
            <a:pPr eaLnBrk="0" hangingPunct="0">
              <a:spcBef>
                <a:spcPct val="50000"/>
              </a:spcBef>
            </a:pPr>
            <a:r>
              <a:rPr lang="zh-CN" altLang="x-none" sz="2600" dirty="0">
                <a:latin typeface="Arial" panose="020B0604020202020204" pitchFamily="34" charset="0"/>
              </a:rPr>
              <a:t>结果：在毒品上的总支出和与毒品相关的犯罪都减少了</a:t>
            </a:r>
            <a:endParaRPr lang="zh-CN" altLang="x-none" sz="2600" dirty="0">
              <a:latin typeface="Arial" panose="020B0604020202020204" pitchFamily="34" charset="0"/>
            </a:endParaRPr>
          </a:p>
        </p:txBody>
      </p:sp>
      <p:sp>
        <p:nvSpPr>
          <p:cNvPr id="45071" name="Rectangle 39"/>
          <p:cNvSpPr/>
          <p:nvPr/>
        </p:nvSpPr>
        <p:spPr>
          <a:xfrm>
            <a:off x="4157663" y="3606800"/>
            <a:ext cx="2190750" cy="1500188"/>
          </a:xfrm>
          <a:prstGeom prst="rect">
            <a:avLst/>
          </a:prstGeom>
          <a:solidFill>
            <a:srgbClr val="FF0000">
              <a:alpha val="36078"/>
            </a:srgbClr>
          </a:solidFill>
          <a:ln w="9525">
            <a:noFill/>
          </a:ln>
        </p:spPr>
        <p:txBody>
          <a:bodyPr wrap="none" anchor="ctr"/>
          <a:p>
            <a:pPr eaLnBrk="0" hangingPunct="0"/>
            <a:endParaRPr lang="zh-CN" altLang="zh-CN" dirty="0">
              <a:latin typeface="Arial" panose="020B0604020202020204" pitchFamily="34" charset="0"/>
            </a:endParaRPr>
          </a:p>
        </p:txBody>
      </p:sp>
      <p:grpSp>
        <p:nvGrpSpPr>
          <p:cNvPr id="45072" name="Group 40"/>
          <p:cNvGrpSpPr/>
          <p:nvPr/>
        </p:nvGrpSpPr>
        <p:grpSpPr>
          <a:xfrm>
            <a:off x="6273800" y="3241675"/>
            <a:ext cx="2541588" cy="1552575"/>
            <a:chOff x="0" y="0"/>
            <a:chExt cx="1601" cy="978"/>
          </a:xfrm>
        </p:grpSpPr>
        <p:sp>
          <p:nvSpPr>
            <p:cNvPr id="45077" name="Text Box 41"/>
            <p:cNvSpPr txBox="1"/>
            <p:nvPr/>
          </p:nvSpPr>
          <p:spPr>
            <a:xfrm>
              <a:off x="515" y="0"/>
              <a:ext cx="1086" cy="978"/>
            </a:xfrm>
            <a:prstGeom prst="rect">
              <a:avLst/>
            </a:prstGeom>
            <a:solidFill>
              <a:srgbClr val="FF0000">
                <a:alpha val="36078"/>
              </a:srgbClr>
            </a:solidFill>
            <a:ln w="9525">
              <a:noFill/>
            </a:ln>
          </p:spPr>
          <p:txBody>
            <a:bodyPr>
              <a:spAutoFit/>
            </a:bodyPr>
            <a:p>
              <a:pPr eaLnBrk="0" hangingPunct="0">
                <a:spcBef>
                  <a:spcPct val="50000"/>
                </a:spcBef>
              </a:pPr>
              <a:r>
                <a:rPr lang="zh-CN" altLang="x-none" sz="2400" dirty="0">
                  <a:latin typeface="Arial" panose="020B0604020202020204" pitchFamily="34" charset="0"/>
                </a:rPr>
                <a:t>与毒品相关的犯罪的最初价值</a:t>
              </a:r>
              <a:endParaRPr lang="zh-CN" altLang="x-none" sz="2400" dirty="0">
                <a:latin typeface="Arial" panose="020B0604020202020204" pitchFamily="34" charset="0"/>
              </a:endParaRPr>
            </a:p>
          </p:txBody>
        </p:sp>
        <p:sp>
          <p:nvSpPr>
            <p:cNvPr id="45078" name="Line 42"/>
            <p:cNvSpPr/>
            <p:nvPr/>
          </p:nvSpPr>
          <p:spPr>
            <a:xfrm flipV="1">
              <a:off x="0" y="456"/>
              <a:ext cx="509" cy="181"/>
            </a:xfrm>
            <a:prstGeom prst="line">
              <a:avLst/>
            </a:prstGeom>
            <a:ln w="9525" cap="flat" cmpd="sng">
              <a:solidFill>
                <a:schemeClr val="tx1"/>
              </a:solidFill>
              <a:prstDash val="solid"/>
              <a:headEnd type="none" w="med" len="med"/>
              <a:tailEnd type="none" w="med" len="med"/>
            </a:ln>
          </p:spPr>
        </p:sp>
      </p:grpSp>
      <p:sp>
        <p:nvSpPr>
          <p:cNvPr id="42" name="Rectangle 44"/>
          <p:cNvSpPr/>
          <p:nvPr/>
        </p:nvSpPr>
        <p:spPr>
          <a:xfrm>
            <a:off x="4167188" y="4208463"/>
            <a:ext cx="1573212" cy="898525"/>
          </a:xfrm>
          <a:prstGeom prst="rect">
            <a:avLst/>
          </a:prstGeom>
          <a:solidFill>
            <a:srgbClr val="FFFF99"/>
          </a:solidFill>
          <a:ln w="9525">
            <a:noFill/>
          </a:ln>
        </p:spPr>
        <p:txBody>
          <a:bodyPr wrap="none" anchor="ctr"/>
          <a:p>
            <a:pPr eaLnBrk="0" hangingPunct="0"/>
            <a:endParaRPr lang="zh-CN" altLang="zh-CN" dirty="0">
              <a:latin typeface="Arial" panose="020B0604020202020204" pitchFamily="34" charset="0"/>
            </a:endParaRPr>
          </a:p>
        </p:txBody>
      </p:sp>
      <p:grpSp>
        <p:nvGrpSpPr>
          <p:cNvPr id="13" name="Group 44"/>
          <p:cNvGrpSpPr/>
          <p:nvPr/>
        </p:nvGrpSpPr>
        <p:grpSpPr>
          <a:xfrm>
            <a:off x="4876800" y="914400"/>
            <a:ext cx="2724150" cy="3379788"/>
            <a:chOff x="304" y="86"/>
            <a:chExt cx="1716" cy="2129"/>
          </a:xfrm>
        </p:grpSpPr>
        <p:sp>
          <p:nvSpPr>
            <p:cNvPr id="45075" name="Text Box 46"/>
            <p:cNvSpPr txBox="1"/>
            <p:nvPr/>
          </p:nvSpPr>
          <p:spPr>
            <a:xfrm>
              <a:off x="304" y="86"/>
              <a:ext cx="1716" cy="518"/>
            </a:xfrm>
            <a:prstGeom prst="rect">
              <a:avLst/>
            </a:prstGeom>
            <a:solidFill>
              <a:srgbClr val="FFFF00">
                <a:alpha val="36078"/>
              </a:srgbClr>
            </a:solidFill>
            <a:ln w="9525">
              <a:noFill/>
            </a:ln>
          </p:spPr>
          <p:txBody>
            <a:bodyPr>
              <a:spAutoFit/>
            </a:bodyPr>
            <a:p>
              <a:pPr eaLnBrk="0" hangingPunct="0">
                <a:spcBef>
                  <a:spcPct val="50000"/>
                </a:spcBef>
              </a:pPr>
              <a:r>
                <a:rPr lang="zh-CN" altLang="x-none" sz="2400" dirty="0">
                  <a:latin typeface="Arial" panose="020B0604020202020204" pitchFamily="34" charset="0"/>
                </a:rPr>
                <a:t>与毒品相关的犯罪的新价值</a:t>
              </a:r>
              <a:endParaRPr lang="zh-CN" altLang="x-none" sz="2400" dirty="0">
                <a:latin typeface="Arial" panose="020B0604020202020204" pitchFamily="34" charset="0"/>
              </a:endParaRPr>
            </a:p>
          </p:txBody>
        </p:sp>
        <p:sp>
          <p:nvSpPr>
            <p:cNvPr id="45076" name="Line 47"/>
            <p:cNvSpPr/>
            <p:nvPr/>
          </p:nvSpPr>
          <p:spPr>
            <a:xfrm flipH="1">
              <a:off x="352" y="514"/>
              <a:ext cx="376" cy="1701"/>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right)">
                                      <p:cBhvr>
                                        <p:cTn id="12" dur="500"/>
                                        <p:tgtEl>
                                          <p:spTgt spid="32"/>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down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childTnLst>
                          </p:cTn>
                        </p:par>
                        <p:par>
                          <p:cTn id="27" fill="hold">
                            <p:stCondLst>
                              <p:cond delay="500"/>
                            </p:stCondLst>
                            <p:childTnLst>
                              <p:par>
                                <p:cTn id="28" presetID="18" presetClass="entr" presetSubtype="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Right)">
                                      <p:cBhvr>
                                        <p:cTn id="30" dur="500"/>
                                        <p:tgtEl>
                                          <p:spTgt spid="10"/>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right)">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dissolve">
                                      <p:cBhvr>
                                        <p:cTn id="42" dur="500"/>
                                        <p:tgtEl>
                                          <p:spTgt spid="4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供给价格弹性</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152400" y="2373313"/>
            <a:ext cx="8435975" cy="1127125"/>
          </a:xfrm>
          <a:prstGeom prst="rect">
            <a:avLst/>
          </a:prstGeom>
        </p:spPr>
        <p:txBody>
          <a:bodyPr>
            <a:normAutofit/>
          </a:bodyPr>
          <a:lstStyle/>
          <a:p>
            <a:pPr marL="567055" marR="0" indent="-457200" defTabSz="914400" fontAlgn="auto">
              <a:spcBef>
                <a:spcPts val="400"/>
              </a:spcBef>
              <a:spcAft>
                <a:spcPts val="0"/>
              </a:spcAft>
              <a:buClr>
                <a:schemeClr val="accent1"/>
              </a:buClr>
              <a:buSzPct val="68000"/>
              <a:buFont typeface="Wingdings" panose="05000000000000000000" charset="0"/>
              <a:buChar char="Ø"/>
              <a:defRPr/>
            </a:pPr>
            <a:r>
              <a:rPr kumimoji="0" lang="en-US" altLang="zh-CN" sz="2700" kern="1200" cap="none" spc="0" normalizeH="0" baseline="0" noProof="0" dirty="0">
                <a:solidFill>
                  <a:srgbClr val="CC0000"/>
                </a:solidFill>
                <a:latin typeface="+mn-lt"/>
                <a:ea typeface="宋体" panose="02010600030101010101" pitchFamily="2" charset="-122"/>
                <a:cs typeface="+mn-cs"/>
              </a:rPr>
              <a:t>    </a:t>
            </a:r>
            <a:r>
              <a:rPr kumimoji="0" lang="zh-CN" sz="2700" kern="1200" cap="none" spc="0" normalizeH="0" baseline="0" noProof="0" dirty="0">
                <a:solidFill>
                  <a:srgbClr val="CC0000"/>
                </a:solidFill>
                <a:latin typeface="+mn-lt"/>
                <a:ea typeface="宋体" panose="02010600030101010101" pitchFamily="2" charset="-122"/>
                <a:cs typeface="+mn-cs"/>
              </a:rPr>
              <a:t>供给价格弹性</a:t>
            </a:r>
            <a:r>
              <a:rPr kumimoji="0" lang="zh-CN" sz="2700" kern="1200" cap="none" spc="0" normalizeH="0" baseline="0" noProof="0" dirty="0">
                <a:latin typeface="+mn-lt"/>
                <a:ea typeface="宋体" panose="02010600030101010101" pitchFamily="2" charset="-122"/>
                <a:cs typeface="+mn-cs"/>
              </a:rPr>
              <a:t>衡量一种物品供给量对其价格变动反应程度的指标</a:t>
            </a:r>
            <a:endParaRPr kumimoji="0" lang="zh-CN" sz="2700" kern="1200" cap="none" spc="0" normalizeH="0" baseline="0" noProof="0" dirty="0">
              <a:latin typeface="+mn-lt"/>
              <a:ea typeface="宋体" panose="02010600030101010101" pitchFamily="2" charset="-122"/>
              <a:cs typeface="+mn-cs"/>
            </a:endParaRPr>
          </a:p>
        </p:txBody>
      </p:sp>
      <p:grpSp>
        <p:nvGrpSpPr>
          <p:cNvPr id="4" name="Group 4"/>
          <p:cNvGrpSpPr/>
          <p:nvPr/>
        </p:nvGrpSpPr>
        <p:grpSpPr>
          <a:xfrm>
            <a:off x="769938" y="1027113"/>
            <a:ext cx="7646987" cy="1212850"/>
            <a:chOff x="0" y="0"/>
            <a:chExt cx="4817" cy="764"/>
          </a:xfrm>
        </p:grpSpPr>
        <p:sp>
          <p:nvSpPr>
            <p:cNvPr id="46086" name="Rectangle 5"/>
            <p:cNvSpPr/>
            <p:nvPr/>
          </p:nvSpPr>
          <p:spPr>
            <a:xfrm>
              <a:off x="0" y="0"/>
              <a:ext cx="4817" cy="764"/>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grpSp>
          <p:nvGrpSpPr>
            <p:cNvPr id="46087" name="Group 6"/>
            <p:cNvGrpSpPr/>
            <p:nvPr/>
          </p:nvGrpSpPr>
          <p:grpSpPr>
            <a:xfrm>
              <a:off x="91" y="23"/>
              <a:ext cx="4644" cy="693"/>
              <a:chOff x="39" y="0"/>
              <a:chExt cx="4644" cy="693"/>
            </a:xfrm>
          </p:grpSpPr>
          <p:sp>
            <p:nvSpPr>
              <p:cNvPr id="46088" name="Text Box 7"/>
              <p:cNvSpPr txBox="1"/>
              <p:nvPr/>
            </p:nvSpPr>
            <p:spPr>
              <a:xfrm>
                <a:off x="39" y="194"/>
                <a:ext cx="1589"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供给价格弹性</a:t>
                </a:r>
                <a:endParaRPr lang="zh-CN" altLang="x-none" sz="2700" dirty="0">
                  <a:latin typeface="Arial" panose="020B0604020202020204" pitchFamily="34" charset="0"/>
                </a:endParaRPr>
              </a:p>
            </p:txBody>
          </p:sp>
          <p:sp>
            <p:nvSpPr>
              <p:cNvPr id="46089" name="Text Box 8"/>
              <p:cNvSpPr txBox="1"/>
              <p:nvPr/>
            </p:nvSpPr>
            <p:spPr>
              <a:xfrm>
                <a:off x="1638" y="206"/>
                <a:ext cx="289" cy="308"/>
              </a:xfrm>
              <a:prstGeom prst="rect">
                <a:avLst/>
              </a:prstGeom>
              <a:solidFill>
                <a:srgbClr val="FFFFCC"/>
              </a:solid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46090" name="Text Box 9"/>
              <p:cNvSpPr txBox="1"/>
              <p:nvPr/>
            </p:nvSpPr>
            <p:spPr>
              <a:xfrm>
                <a:off x="2031" y="0"/>
                <a:ext cx="2648"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供给量变动百分比</a:t>
                </a:r>
                <a:endParaRPr lang="zh-CN" altLang="x-none" sz="2700" b="1" i="1" baseline="30000" dirty="0">
                  <a:latin typeface="Arial" panose="020B0604020202020204" pitchFamily="34" charset="0"/>
                </a:endParaRPr>
              </a:p>
            </p:txBody>
          </p:sp>
          <p:sp>
            <p:nvSpPr>
              <p:cNvPr id="46091" name="Text Box 10"/>
              <p:cNvSpPr txBox="1"/>
              <p:nvPr/>
            </p:nvSpPr>
            <p:spPr>
              <a:xfrm>
                <a:off x="2035" y="376"/>
                <a:ext cx="2648"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价格变动百分比</a:t>
                </a:r>
                <a:endParaRPr lang="zh-CN" altLang="x-none" sz="2700" b="1" i="1" baseline="30000" dirty="0">
                  <a:latin typeface="Arial" panose="020B0604020202020204" pitchFamily="34" charset="0"/>
                </a:endParaRPr>
              </a:p>
            </p:txBody>
          </p:sp>
          <p:sp>
            <p:nvSpPr>
              <p:cNvPr id="46092" name="Line 11"/>
              <p:cNvSpPr/>
              <p:nvPr/>
            </p:nvSpPr>
            <p:spPr>
              <a:xfrm>
                <a:off x="2091" y="358"/>
                <a:ext cx="2546" cy="0"/>
              </a:xfrm>
              <a:prstGeom prst="line">
                <a:avLst/>
              </a:prstGeom>
              <a:ln w="12700" cap="flat" cmpd="sng">
                <a:solidFill>
                  <a:schemeClr val="tx1"/>
                </a:solidFill>
                <a:prstDash val="solid"/>
                <a:headEnd type="none" w="med" len="med"/>
                <a:tailEnd type="none" w="med" len="med"/>
              </a:ln>
            </p:spPr>
          </p:sp>
        </p:grpSp>
      </p:grpSp>
      <p:sp>
        <p:nvSpPr>
          <p:cNvPr id="12" name="Rectangle 12"/>
          <p:cNvSpPr/>
          <p:nvPr/>
        </p:nvSpPr>
        <p:spPr>
          <a:xfrm>
            <a:off x="431800" y="3810000"/>
            <a:ext cx="8407400" cy="1524000"/>
          </a:xfrm>
          <a:prstGeom prst="rect">
            <a:avLst/>
          </a:prstGeom>
          <a:noFill/>
          <a:ln w="9525">
            <a:noFill/>
          </a:ln>
        </p:spPr>
        <p:txBody>
          <a:bodyPr/>
          <a:p>
            <a:pPr marL="342900" indent="-342900" eaLnBrk="0" hangingPunct="0">
              <a:lnSpc>
                <a:spcPct val="105000"/>
              </a:lnSpc>
              <a:spcBef>
                <a:spcPct val="45000"/>
              </a:spcBef>
              <a:buClr>
                <a:srgbClr val="339966"/>
              </a:buClr>
              <a:buSzPct val="120000"/>
              <a:buFont typeface="Wingdings" panose="05000000000000000000" pitchFamily="2" charset="2"/>
              <a:buChar char="§"/>
            </a:pPr>
            <a:r>
              <a:rPr lang="zh-CN" altLang="x-none" sz="2800" dirty="0">
                <a:latin typeface="Arial" panose="020B0604020202020204" pitchFamily="34" charset="0"/>
              </a:rPr>
              <a:t>简单</a:t>
            </a:r>
            <a:r>
              <a:rPr lang="zh-CN" altLang="en-US" sz="2800" dirty="0">
                <a:latin typeface="Arial" panose="020B0604020202020204" pitchFamily="34" charset="0"/>
              </a:rPr>
              <a:t>而言</a:t>
            </a:r>
            <a:r>
              <a:rPr lang="zh-CN" altLang="x-none" sz="2800" dirty="0">
                <a:latin typeface="Arial" panose="020B0604020202020204" pitchFamily="34" charset="0"/>
              </a:rPr>
              <a:t>，</a:t>
            </a:r>
            <a:r>
              <a:rPr lang="zh-CN" altLang="en-US" sz="2800" dirty="0">
                <a:latin typeface="Arial" panose="020B0604020202020204" pitchFamily="34" charset="0"/>
              </a:rPr>
              <a:t>供给价格弹性</a:t>
            </a:r>
            <a:r>
              <a:rPr lang="zh-CN" altLang="x-none" sz="2800" dirty="0">
                <a:latin typeface="Arial" panose="020B0604020202020204" pitchFamily="34" charset="0"/>
              </a:rPr>
              <a:t>测量了卖者</a:t>
            </a:r>
            <a:r>
              <a:rPr lang="zh-CN" altLang="en-US" sz="2800" dirty="0">
                <a:latin typeface="Arial" panose="020B0604020202020204" pitchFamily="34" charset="0"/>
              </a:rPr>
              <a:t>的</a:t>
            </a:r>
            <a:r>
              <a:rPr lang="zh-CN" altLang="x-none" sz="2800" dirty="0">
                <a:latin typeface="Arial" panose="020B0604020202020204" pitchFamily="34" charset="0"/>
              </a:rPr>
              <a:t>价格敏感度</a:t>
            </a:r>
            <a:endParaRPr lang="zh-CN" altLang="x-none" sz="2800" dirty="0">
              <a:latin typeface="Arial" panose="020B0604020202020204" pitchFamily="34" charset="0"/>
            </a:endParaRPr>
          </a:p>
          <a:p>
            <a:pPr marL="342900" indent="-342900" eaLnBrk="0" hangingPunct="0">
              <a:lnSpc>
                <a:spcPct val="105000"/>
              </a:lnSpc>
              <a:spcBef>
                <a:spcPct val="45000"/>
              </a:spcBef>
              <a:buClr>
                <a:srgbClr val="339966"/>
              </a:buClr>
              <a:buSzPct val="120000"/>
              <a:buFont typeface="Wingdings" panose="05000000000000000000" pitchFamily="2" charset="2"/>
              <a:buChar char="§"/>
            </a:pPr>
            <a:r>
              <a:rPr lang="zh-CN" altLang="en-US" sz="2800" dirty="0">
                <a:latin typeface="Arial" panose="020B0604020202020204" pitchFamily="34" charset="0"/>
              </a:rPr>
              <a:t>两种计算方法：概念初始公式、</a:t>
            </a:r>
            <a:r>
              <a:rPr lang="zh-CN" altLang="x-none" sz="2800" dirty="0">
                <a:latin typeface="Arial" panose="020B0604020202020204" pitchFamily="34" charset="0"/>
              </a:rPr>
              <a:t>中点</a:t>
            </a:r>
            <a:r>
              <a:rPr lang="zh-CN" altLang="en-US" sz="2800" dirty="0">
                <a:latin typeface="Arial" panose="020B0604020202020204" pitchFamily="34" charset="0"/>
              </a:rPr>
              <a:t>公式</a:t>
            </a:r>
            <a:endParaRPr lang="zh-CN" altLang="x-none"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charRg st="0" end="23"/>
                                            </p:txEl>
                                          </p:spTgt>
                                        </p:tgtEl>
                                        <p:attrNameLst>
                                          <p:attrName>style.visibility</p:attrName>
                                        </p:attrNameLst>
                                      </p:cBhvr>
                                      <p:to>
                                        <p:strVal val="visible"/>
                                      </p:to>
                                    </p:set>
                                    <p:animEffect transition="in" filter="wipe(left)">
                                      <p:cBhvr>
                                        <p:cTn id="12" dur="500"/>
                                        <p:tgtEl>
                                          <p:spTgt spid="12">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charRg st="23" end="42"/>
                                            </p:txEl>
                                          </p:spTgt>
                                        </p:tgtEl>
                                        <p:attrNameLst>
                                          <p:attrName>style.visibility</p:attrName>
                                        </p:attrNameLst>
                                      </p:cBhvr>
                                      <p:to>
                                        <p:strVal val="visible"/>
                                      </p:to>
                                    </p:set>
                                    <p:animEffect transition="in" filter="wipe(left)">
                                      <p:cBhvr>
                                        <p:cTn id="17" dur="500"/>
                                        <p:tgtEl>
                                          <p:spTgt spid="12">
                                            <p:txEl>
                                              <p:charRg st="23"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6921500" y="2957513"/>
            <a:ext cx="547688" cy="2081212"/>
            <a:chOff x="0" y="0"/>
            <a:chExt cx="345" cy="1311"/>
          </a:xfrm>
        </p:grpSpPr>
        <p:sp>
          <p:nvSpPr>
            <p:cNvPr id="47155" name="Line 20"/>
            <p:cNvSpPr/>
            <p:nvPr/>
          </p:nvSpPr>
          <p:spPr>
            <a:xfrm>
              <a:off x="172" y="0"/>
              <a:ext cx="0" cy="1025"/>
            </a:xfrm>
            <a:prstGeom prst="line">
              <a:avLst/>
            </a:prstGeom>
            <a:ln w="9525" cap="flat" cmpd="sng">
              <a:solidFill>
                <a:srgbClr val="777777"/>
              </a:solidFill>
              <a:prstDash val="lgDash"/>
              <a:headEnd type="none" w="med" len="med"/>
              <a:tailEnd type="none" w="med" len="med"/>
            </a:ln>
          </p:spPr>
        </p:sp>
        <p:sp>
          <p:nvSpPr>
            <p:cNvPr id="47156" name="Text Box 27"/>
            <p:cNvSpPr txBox="1"/>
            <p:nvPr/>
          </p:nvSpPr>
          <p:spPr>
            <a:xfrm>
              <a:off x="0" y="1023"/>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sp>
        <p:nvSpPr>
          <p:cNvPr id="6" name="Rectangle 3"/>
          <p:cNvSpPr txBox="1">
            <a:spLocks noChangeArrowheads="1"/>
          </p:cNvSpPr>
          <p:nvPr/>
        </p:nvSpPr>
        <p:spPr>
          <a:xfrm>
            <a:off x="457200" y="2895600"/>
            <a:ext cx="2132013" cy="1804988"/>
          </a:xfrm>
          <a:prstGeom prst="rect">
            <a:avLst/>
          </a:prstGeom>
        </p:spPr>
        <p:txBody>
          <a:bodyPr>
            <a:normAutofit/>
          </a:bodyPr>
          <a:lstStyle/>
          <a:p>
            <a:pPr marR="0" defTabSz="914400" fontAlgn="auto">
              <a:lnSpc>
                <a:spcPct val="85000"/>
              </a:lnSpc>
              <a:spcBef>
                <a:spcPts val="400"/>
              </a:spcBef>
              <a:spcAft>
                <a:spcPts val="0"/>
              </a:spcAft>
              <a:buClr>
                <a:schemeClr val="accent1"/>
              </a:buClr>
              <a:buSzPct val="68000"/>
              <a:buFont typeface="Wingdings" panose="05000000000000000000" pitchFamily="2" charset="2"/>
              <a:defRPr/>
            </a:pPr>
            <a:r>
              <a:rPr kumimoji="0" lang="zh-CN" sz="2700" kern="1200" cap="none" spc="0" normalizeH="0" baseline="0" noProof="0">
                <a:latin typeface="+mn-lt"/>
                <a:ea typeface="宋体" panose="02010600030101010101" pitchFamily="2" charset="-122"/>
                <a:cs typeface="+mn-cs"/>
              </a:rPr>
              <a:t>供给价格弹性为：</a:t>
            </a:r>
            <a:r>
              <a:rPr kumimoji="0" lang="zh-CN" sz="3100" kern="1200" cap="none" spc="0" normalizeH="0" baseline="0" noProof="0">
                <a:latin typeface="+mn-lt"/>
                <a:ea typeface="宋体" panose="02010600030101010101" pitchFamily="2" charset="-122"/>
                <a:cs typeface="+mn-cs"/>
              </a:rPr>
              <a:t>  </a:t>
            </a:r>
            <a:endParaRPr kumimoji="0" lang="zh-CN" sz="3100" kern="1200" cap="none" spc="0" normalizeH="0" baseline="0" noProof="0">
              <a:latin typeface="+mn-lt"/>
              <a:ea typeface="宋体" panose="02010600030101010101" pitchFamily="2" charset="-122"/>
              <a:cs typeface="+mn-cs"/>
            </a:endParaRPr>
          </a:p>
        </p:txBody>
      </p:sp>
      <p:grpSp>
        <p:nvGrpSpPr>
          <p:cNvPr id="47108" name="Group 8"/>
          <p:cNvGrpSpPr/>
          <p:nvPr/>
        </p:nvGrpSpPr>
        <p:grpSpPr>
          <a:xfrm>
            <a:off x="5062538" y="1928813"/>
            <a:ext cx="3406775" cy="2876550"/>
            <a:chOff x="0" y="0"/>
            <a:chExt cx="2146" cy="1812"/>
          </a:xfrm>
        </p:grpSpPr>
        <p:grpSp>
          <p:nvGrpSpPr>
            <p:cNvPr id="47150" name="Group 9"/>
            <p:cNvGrpSpPr/>
            <p:nvPr/>
          </p:nvGrpSpPr>
          <p:grpSpPr>
            <a:xfrm>
              <a:off x="195" y="261"/>
              <a:ext cx="2116" cy="1413"/>
              <a:chOff x="0" y="0"/>
              <a:chExt cx="2116" cy="2027"/>
            </a:xfrm>
          </p:grpSpPr>
          <p:sp>
            <p:nvSpPr>
              <p:cNvPr id="47153" name="Line 7"/>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47154" name="Line 8"/>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47151" name="Text Box 9"/>
            <p:cNvSpPr txBox="1"/>
            <p:nvPr/>
          </p:nvSpPr>
          <p:spPr>
            <a:xfrm>
              <a:off x="0" y="0"/>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47152" name="Text Box 10"/>
            <p:cNvSpPr txBox="1"/>
            <p:nvPr/>
          </p:nvSpPr>
          <p:spPr>
            <a:xfrm>
              <a:off x="1759" y="1524"/>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47109" name="Group 14"/>
          <p:cNvGrpSpPr/>
          <p:nvPr/>
        </p:nvGrpSpPr>
        <p:grpSpPr>
          <a:xfrm>
            <a:off x="6089650" y="2149475"/>
            <a:ext cx="2190750" cy="2189163"/>
            <a:chOff x="0" y="0"/>
            <a:chExt cx="1380" cy="1379"/>
          </a:xfrm>
        </p:grpSpPr>
        <p:sp>
          <p:nvSpPr>
            <p:cNvPr id="47148" name="Line 12"/>
            <p:cNvSpPr/>
            <p:nvPr/>
          </p:nvSpPr>
          <p:spPr>
            <a:xfrm rot="6600000">
              <a:off x="-230" y="230"/>
              <a:ext cx="1379" cy="919"/>
            </a:xfrm>
            <a:prstGeom prst="line">
              <a:avLst/>
            </a:prstGeom>
            <a:ln w="38100" cap="flat" cmpd="sng">
              <a:solidFill>
                <a:srgbClr val="003399"/>
              </a:solidFill>
              <a:prstDash val="solid"/>
              <a:headEnd type="none" w="med" len="med"/>
              <a:tailEnd type="none" w="med" len="med"/>
            </a:ln>
          </p:spPr>
        </p:sp>
        <p:sp>
          <p:nvSpPr>
            <p:cNvPr id="47149" name="Text Box 13"/>
            <p:cNvSpPr txBox="1"/>
            <p:nvPr/>
          </p:nvSpPr>
          <p:spPr>
            <a:xfrm>
              <a:off x="1060" y="15"/>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grpSp>
        <p:nvGrpSpPr>
          <p:cNvPr id="7" name="Group 17"/>
          <p:cNvGrpSpPr/>
          <p:nvPr/>
        </p:nvGrpSpPr>
        <p:grpSpPr>
          <a:xfrm>
            <a:off x="4781550" y="2749550"/>
            <a:ext cx="2479675" cy="457200"/>
            <a:chOff x="0" y="0"/>
            <a:chExt cx="1562" cy="288"/>
          </a:xfrm>
        </p:grpSpPr>
        <p:sp>
          <p:nvSpPr>
            <p:cNvPr id="47145" name="Text Box 16"/>
            <p:cNvSpPr txBox="1"/>
            <p:nvPr/>
          </p:nvSpPr>
          <p:spPr>
            <a:xfrm>
              <a:off x="0" y="0"/>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47146" name="Line 19"/>
            <p:cNvSpPr/>
            <p:nvPr/>
          </p:nvSpPr>
          <p:spPr>
            <a:xfrm>
              <a:off x="381" y="129"/>
              <a:ext cx="1139" cy="0"/>
            </a:xfrm>
            <a:prstGeom prst="line">
              <a:avLst/>
            </a:prstGeom>
            <a:ln w="9525" cap="flat" cmpd="sng">
              <a:solidFill>
                <a:srgbClr val="777777"/>
              </a:solidFill>
              <a:prstDash val="lgDash"/>
              <a:headEnd type="none" w="med" len="med"/>
              <a:tailEnd type="none" w="med" len="med"/>
            </a:ln>
          </p:spPr>
        </p:sp>
        <p:sp>
          <p:nvSpPr>
            <p:cNvPr id="47147" name="Oval 23"/>
            <p:cNvSpPr/>
            <p:nvPr/>
          </p:nvSpPr>
          <p:spPr>
            <a:xfrm>
              <a:off x="1474" y="86"/>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47111" name="Group 21"/>
          <p:cNvGrpSpPr/>
          <p:nvPr/>
        </p:nvGrpSpPr>
        <p:grpSpPr>
          <a:xfrm>
            <a:off x="4764088" y="3268663"/>
            <a:ext cx="1958975" cy="1766887"/>
            <a:chOff x="0" y="0"/>
            <a:chExt cx="1234" cy="1113"/>
          </a:xfrm>
        </p:grpSpPr>
        <p:sp>
          <p:nvSpPr>
            <p:cNvPr id="47139" name="Text Box 17"/>
            <p:cNvSpPr txBox="1"/>
            <p:nvPr/>
          </p:nvSpPr>
          <p:spPr>
            <a:xfrm>
              <a:off x="864" y="825"/>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47140" name="Text Box 26"/>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47141" name="Group 24"/>
            <p:cNvGrpSpPr/>
            <p:nvPr/>
          </p:nvGrpSpPr>
          <p:grpSpPr>
            <a:xfrm>
              <a:off x="385" y="147"/>
              <a:ext cx="680" cy="646"/>
              <a:chOff x="0" y="0"/>
              <a:chExt cx="795" cy="646"/>
            </a:xfrm>
          </p:grpSpPr>
          <p:sp>
            <p:nvSpPr>
              <p:cNvPr id="47143" name="Line 29"/>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47144" name="Line 30"/>
              <p:cNvSpPr/>
              <p:nvPr/>
            </p:nvSpPr>
            <p:spPr>
              <a:xfrm>
                <a:off x="795" y="1"/>
                <a:ext cx="0" cy="645"/>
              </a:xfrm>
              <a:prstGeom prst="line">
                <a:avLst/>
              </a:prstGeom>
              <a:ln w="9525" cap="flat" cmpd="sng">
                <a:solidFill>
                  <a:srgbClr val="777777"/>
                </a:solidFill>
                <a:prstDash val="lgDash"/>
                <a:headEnd type="none" w="med" len="med"/>
                <a:tailEnd type="none" w="med" len="med"/>
              </a:ln>
            </p:spPr>
          </p:sp>
        </p:grpSp>
        <p:sp>
          <p:nvSpPr>
            <p:cNvPr id="47142" name="Oval 33"/>
            <p:cNvSpPr/>
            <p:nvPr/>
          </p:nvSpPr>
          <p:spPr>
            <a:xfrm>
              <a:off x="1020" y="10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7" name="Line 34"/>
          <p:cNvSpPr/>
          <p:nvPr/>
        </p:nvSpPr>
        <p:spPr>
          <a:xfrm flipH="1" flipV="1">
            <a:off x="5529263" y="2970213"/>
            <a:ext cx="0" cy="508000"/>
          </a:xfrm>
          <a:prstGeom prst="line">
            <a:avLst/>
          </a:prstGeom>
          <a:ln w="50800" cap="flat" cmpd="sng">
            <a:solidFill>
              <a:srgbClr val="FF6600"/>
            </a:solidFill>
            <a:prstDash val="solid"/>
            <a:headEnd type="none" w="med" len="med"/>
            <a:tailEnd type="triangle" w="lg" len="med"/>
          </a:ln>
        </p:spPr>
      </p:sp>
      <p:sp>
        <p:nvSpPr>
          <p:cNvPr id="28" name="Line 35"/>
          <p:cNvSpPr/>
          <p:nvPr/>
        </p:nvSpPr>
        <p:spPr>
          <a:xfrm rot="5400000" flipV="1">
            <a:off x="6823075" y="4057650"/>
            <a:ext cx="0" cy="733425"/>
          </a:xfrm>
          <a:prstGeom prst="line">
            <a:avLst/>
          </a:prstGeom>
          <a:ln w="50800" cap="flat" cmpd="sng">
            <a:solidFill>
              <a:srgbClr val="FF6600"/>
            </a:solidFill>
            <a:prstDash val="solid"/>
            <a:headEnd type="none" w="med" len="med"/>
            <a:tailEnd type="triangle" w="lg" len="med"/>
          </a:ln>
        </p:spPr>
      </p:sp>
      <p:sp>
        <p:nvSpPr>
          <p:cNvPr id="29" name="Text Box 36"/>
          <p:cNvSpPr txBox="1"/>
          <p:nvPr/>
        </p:nvSpPr>
        <p:spPr>
          <a:xfrm>
            <a:off x="3597275" y="2579688"/>
            <a:ext cx="1203325" cy="822325"/>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价格上升</a:t>
            </a:r>
            <a:r>
              <a:rPr lang="zh-CN" altLang="zh-CN" sz="2400" dirty="0">
                <a:latin typeface="Arial" panose="020B0604020202020204" pitchFamily="34" charset="0"/>
              </a:rPr>
              <a:t>8%</a:t>
            </a:r>
            <a:endParaRPr lang="zh-CN" altLang="zh-CN" sz="2400" dirty="0">
              <a:latin typeface="Arial" panose="020B0604020202020204" pitchFamily="34" charset="0"/>
            </a:endParaRPr>
          </a:p>
        </p:txBody>
      </p:sp>
      <p:sp>
        <p:nvSpPr>
          <p:cNvPr id="30" name="Text Box 37"/>
          <p:cNvSpPr txBox="1"/>
          <p:nvPr/>
        </p:nvSpPr>
        <p:spPr>
          <a:xfrm>
            <a:off x="5638800" y="5257800"/>
            <a:ext cx="2514600" cy="461963"/>
          </a:xfrm>
          <a:prstGeom prst="rect">
            <a:avLst/>
          </a:prstGeom>
          <a:solidFill>
            <a:srgbClr val="FF9900">
              <a:alpha val="50195"/>
            </a:srgbClr>
          </a:solidFill>
          <a:ln w="9525">
            <a:noFill/>
          </a:ln>
        </p:spPr>
        <p:txBody>
          <a:bodyPr>
            <a:spAutoFit/>
          </a:bodyPr>
          <a:p>
            <a:pPr algn="ctr" eaLnBrk="0" hangingPunct="0">
              <a:spcBef>
                <a:spcPct val="50000"/>
              </a:spcBef>
            </a:pPr>
            <a:r>
              <a:rPr lang="zh-CN" altLang="en-US" sz="2400" dirty="0">
                <a:latin typeface="Arial" panose="020B0604020202020204" pitchFamily="34" charset="0"/>
              </a:rPr>
              <a:t>供给</a:t>
            </a:r>
            <a:r>
              <a:rPr lang="zh-CN" altLang="x-none" sz="2400" dirty="0">
                <a:latin typeface="Arial" panose="020B0604020202020204" pitchFamily="34" charset="0"/>
              </a:rPr>
              <a:t>量增加 </a:t>
            </a:r>
            <a:r>
              <a:rPr lang="zh-CN" altLang="zh-CN" sz="2400" dirty="0">
                <a:latin typeface="Arial" panose="020B0604020202020204" pitchFamily="34" charset="0"/>
              </a:rPr>
              <a:t>16%</a:t>
            </a:r>
            <a:endParaRPr lang="zh-CN" altLang="zh-CN" sz="2400" dirty="0">
              <a:latin typeface="Arial" panose="020B0604020202020204" pitchFamily="34" charset="0"/>
            </a:endParaRPr>
          </a:p>
        </p:txBody>
      </p:sp>
      <p:grpSp>
        <p:nvGrpSpPr>
          <p:cNvPr id="10" name="Group 32"/>
          <p:cNvGrpSpPr/>
          <p:nvPr/>
        </p:nvGrpSpPr>
        <p:grpSpPr>
          <a:xfrm>
            <a:off x="574675" y="3644900"/>
            <a:ext cx="2146300" cy="984250"/>
            <a:chOff x="0" y="0"/>
            <a:chExt cx="1352" cy="620"/>
          </a:xfrm>
        </p:grpSpPr>
        <p:grpSp>
          <p:nvGrpSpPr>
            <p:cNvPr id="47134" name="Group 33"/>
            <p:cNvGrpSpPr/>
            <p:nvPr/>
          </p:nvGrpSpPr>
          <p:grpSpPr>
            <a:xfrm>
              <a:off x="0" y="0"/>
              <a:ext cx="642" cy="620"/>
              <a:chOff x="0" y="0"/>
              <a:chExt cx="642" cy="620"/>
            </a:xfrm>
          </p:grpSpPr>
          <p:sp>
            <p:nvSpPr>
              <p:cNvPr id="47136" name="Text Box 39"/>
              <p:cNvSpPr txBox="1"/>
              <p:nvPr/>
            </p:nvSpPr>
            <p:spPr>
              <a:xfrm>
                <a:off x="0" y="0"/>
                <a:ext cx="642" cy="317"/>
              </a:xfrm>
              <a:prstGeom prst="rect">
                <a:avLst/>
              </a:prstGeom>
              <a:noFill/>
              <a:ln w="9525">
                <a:noFill/>
              </a:ln>
            </p:spPr>
            <p:txBody>
              <a:bodyPr>
                <a:spAutoFit/>
              </a:bodyPr>
              <a:p>
                <a:pPr algn="ctr" eaLnBrk="0" hangingPunct="0">
                  <a:spcBef>
                    <a:spcPct val="50000"/>
                  </a:spcBef>
                </a:pPr>
                <a:r>
                  <a:rPr lang="en-US" altLang="zh-CN" sz="2700" dirty="0">
                    <a:latin typeface="Arial" panose="020B0604020202020204" pitchFamily="34" charset="0"/>
                  </a:rPr>
                  <a:t>16%</a:t>
                </a:r>
                <a:endParaRPr lang="en-US" altLang="zh-CN" sz="2700" b="1" i="1" baseline="30000" dirty="0">
                  <a:latin typeface="Arial" panose="020B0604020202020204" pitchFamily="34" charset="0"/>
                </a:endParaRPr>
              </a:p>
            </p:txBody>
          </p:sp>
          <p:sp>
            <p:nvSpPr>
              <p:cNvPr id="47137" name="Text Box 40"/>
              <p:cNvSpPr txBox="1"/>
              <p:nvPr/>
            </p:nvSpPr>
            <p:spPr>
              <a:xfrm>
                <a:off x="8" y="303"/>
                <a:ext cx="622" cy="317"/>
              </a:xfrm>
              <a:prstGeom prst="rect">
                <a:avLst/>
              </a:prstGeom>
              <a:noFill/>
              <a:ln w="9525">
                <a:noFill/>
              </a:ln>
            </p:spPr>
            <p:txBody>
              <a:bodyPr>
                <a:spAutoFit/>
              </a:bodyPr>
              <a:p>
                <a:pPr algn="ctr" eaLnBrk="0" hangingPunct="0">
                  <a:spcBef>
                    <a:spcPct val="50000"/>
                  </a:spcBef>
                </a:pPr>
                <a:r>
                  <a:rPr lang="en-US" altLang="zh-CN" sz="2700" dirty="0">
                    <a:latin typeface="Arial" panose="020B0604020202020204" pitchFamily="34" charset="0"/>
                  </a:rPr>
                  <a:t>8%</a:t>
                </a:r>
                <a:endParaRPr lang="en-US" altLang="zh-CN" sz="2700" b="1" i="1" baseline="30000" dirty="0">
                  <a:latin typeface="Arial" panose="020B0604020202020204" pitchFamily="34" charset="0"/>
                </a:endParaRPr>
              </a:p>
            </p:txBody>
          </p:sp>
          <p:sp>
            <p:nvSpPr>
              <p:cNvPr id="47138" name="Line 41"/>
              <p:cNvSpPr/>
              <p:nvPr/>
            </p:nvSpPr>
            <p:spPr>
              <a:xfrm flipV="1">
                <a:off x="62" y="311"/>
                <a:ext cx="501" cy="0"/>
              </a:xfrm>
              <a:prstGeom prst="line">
                <a:avLst/>
              </a:prstGeom>
              <a:ln w="12700" cap="flat" cmpd="sng">
                <a:solidFill>
                  <a:schemeClr val="tx1"/>
                </a:solidFill>
                <a:prstDash val="solid"/>
                <a:headEnd type="none" w="med" len="med"/>
                <a:tailEnd type="none" w="med" len="med"/>
              </a:ln>
            </p:spPr>
          </p:sp>
        </p:grpSp>
        <p:sp>
          <p:nvSpPr>
            <p:cNvPr id="47135" name="Text Box 42"/>
            <p:cNvSpPr txBox="1"/>
            <p:nvPr/>
          </p:nvSpPr>
          <p:spPr>
            <a:xfrm>
              <a:off x="566" y="152"/>
              <a:ext cx="786"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  2.0</a:t>
              </a:r>
              <a:endParaRPr lang="en-US" altLang="zh-CN" sz="2600" dirty="0">
                <a:latin typeface="Arial" panose="020B0604020202020204" pitchFamily="34" charset="0"/>
              </a:endParaRPr>
            </a:p>
          </p:txBody>
        </p:sp>
      </p:grpSp>
      <p:grpSp>
        <p:nvGrpSpPr>
          <p:cNvPr id="47117" name="Group 38"/>
          <p:cNvGrpSpPr/>
          <p:nvPr/>
        </p:nvGrpSpPr>
        <p:grpSpPr>
          <a:xfrm>
            <a:off x="477838" y="609600"/>
            <a:ext cx="7646987" cy="1212850"/>
            <a:chOff x="0" y="0"/>
            <a:chExt cx="4817" cy="764"/>
          </a:xfrm>
        </p:grpSpPr>
        <p:sp>
          <p:nvSpPr>
            <p:cNvPr id="47127" name="Rectangle 44"/>
            <p:cNvSpPr/>
            <p:nvPr/>
          </p:nvSpPr>
          <p:spPr>
            <a:xfrm>
              <a:off x="0" y="0"/>
              <a:ext cx="4817" cy="764"/>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grpSp>
          <p:nvGrpSpPr>
            <p:cNvPr id="47128" name="Group 40"/>
            <p:cNvGrpSpPr/>
            <p:nvPr/>
          </p:nvGrpSpPr>
          <p:grpSpPr>
            <a:xfrm>
              <a:off x="52" y="23"/>
              <a:ext cx="4683" cy="693"/>
              <a:chOff x="0" y="0"/>
              <a:chExt cx="4683" cy="693"/>
            </a:xfrm>
          </p:grpSpPr>
          <p:sp>
            <p:nvSpPr>
              <p:cNvPr id="47129" name="Text Box 46"/>
              <p:cNvSpPr txBox="1"/>
              <p:nvPr/>
            </p:nvSpPr>
            <p:spPr>
              <a:xfrm>
                <a:off x="0" y="68"/>
                <a:ext cx="1589" cy="576"/>
              </a:xfrm>
              <a:prstGeom prst="rect">
                <a:avLst/>
              </a:prstGeom>
              <a:solidFill>
                <a:srgbClr val="FFFFCC"/>
              </a:solidFill>
              <a:ln w="9525">
                <a:noFill/>
              </a:ln>
            </p:spPr>
            <p:txBody>
              <a:bodyPr>
                <a:spAutoFit/>
              </a:bodyPr>
              <a:p>
                <a:pPr algn="ctr" eaLnBrk="0" hangingPunct="0">
                  <a:spcBef>
                    <a:spcPct val="50000"/>
                  </a:spcBef>
                </a:pPr>
                <a:r>
                  <a:rPr lang="en-US" altLang="zh-CN" sz="2700" dirty="0">
                    <a:latin typeface="Arial" panose="020B0604020202020204" pitchFamily="34" charset="0"/>
                  </a:rPr>
                  <a:t>Price elasticity of supply</a:t>
                </a:r>
                <a:endParaRPr lang="en-US" altLang="zh-CN" sz="2700" dirty="0">
                  <a:latin typeface="Arial" panose="020B0604020202020204" pitchFamily="34" charset="0"/>
                </a:endParaRPr>
              </a:p>
            </p:txBody>
          </p:sp>
          <p:sp>
            <p:nvSpPr>
              <p:cNvPr id="47130" name="Text Box 47"/>
              <p:cNvSpPr txBox="1"/>
              <p:nvPr/>
            </p:nvSpPr>
            <p:spPr>
              <a:xfrm>
                <a:off x="1638" y="206"/>
                <a:ext cx="289" cy="308"/>
              </a:xfrm>
              <a:prstGeom prst="rect">
                <a:avLst/>
              </a:prstGeom>
              <a:solidFill>
                <a:srgbClr val="FFFFCC"/>
              </a:solid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47131" name="Text Box 48"/>
              <p:cNvSpPr txBox="1"/>
              <p:nvPr/>
            </p:nvSpPr>
            <p:spPr>
              <a:xfrm>
                <a:off x="2031" y="0"/>
                <a:ext cx="2648" cy="317"/>
              </a:xfrm>
              <a:prstGeom prst="rect">
                <a:avLst/>
              </a:prstGeom>
              <a:solidFill>
                <a:srgbClr val="FFFFCC"/>
              </a:solidFill>
              <a:ln w="9525">
                <a:noFill/>
              </a:ln>
            </p:spPr>
            <p:txBody>
              <a:bodyPr>
                <a:spAutoFit/>
              </a:bodyPr>
              <a:p>
                <a:pPr algn="ctr" eaLnBrk="0" hangingPunct="0">
                  <a:spcBef>
                    <a:spcPct val="50000"/>
                  </a:spcBef>
                </a:pPr>
                <a:r>
                  <a:rPr lang="en-US" altLang="zh-CN" sz="2700" dirty="0">
                    <a:latin typeface="Arial" panose="020B0604020202020204" pitchFamily="34" charset="0"/>
                  </a:rPr>
                  <a:t>Percentage change in </a:t>
                </a:r>
                <a:r>
                  <a:rPr lang="en-US" altLang="zh-CN" sz="2700" b="1" i="1" dirty="0">
                    <a:latin typeface="Arial" panose="020B0604020202020204" pitchFamily="34" charset="0"/>
                  </a:rPr>
                  <a:t>Q</a:t>
                </a:r>
                <a:r>
                  <a:rPr lang="en-US" altLang="zh-CN" sz="2700" b="1" i="1" baseline="30000" dirty="0">
                    <a:latin typeface="Arial" panose="020B0604020202020204" pitchFamily="34" charset="0"/>
                  </a:rPr>
                  <a:t>s</a:t>
                </a:r>
                <a:endParaRPr lang="en-US" altLang="zh-CN" sz="2700" b="1" i="1" baseline="30000" dirty="0">
                  <a:latin typeface="Arial" panose="020B0604020202020204" pitchFamily="34" charset="0"/>
                </a:endParaRPr>
              </a:p>
            </p:txBody>
          </p:sp>
          <p:sp>
            <p:nvSpPr>
              <p:cNvPr id="47132" name="Text Box 49"/>
              <p:cNvSpPr txBox="1"/>
              <p:nvPr/>
            </p:nvSpPr>
            <p:spPr>
              <a:xfrm>
                <a:off x="2035" y="376"/>
                <a:ext cx="2648" cy="317"/>
              </a:xfrm>
              <a:prstGeom prst="rect">
                <a:avLst/>
              </a:prstGeom>
              <a:solidFill>
                <a:srgbClr val="FFFFCC"/>
              </a:solidFill>
              <a:ln w="9525">
                <a:noFill/>
              </a:ln>
            </p:spPr>
            <p:txBody>
              <a:bodyPr>
                <a:spAutoFit/>
              </a:bodyPr>
              <a:p>
                <a:pPr algn="ctr" eaLnBrk="0" hangingPunct="0">
                  <a:spcBef>
                    <a:spcPct val="50000"/>
                  </a:spcBef>
                </a:pPr>
                <a:r>
                  <a:rPr lang="en-US" altLang="zh-CN" sz="2700" dirty="0">
                    <a:latin typeface="Arial" panose="020B0604020202020204" pitchFamily="34" charset="0"/>
                  </a:rPr>
                  <a:t>Percentage change in </a:t>
                </a:r>
                <a:r>
                  <a:rPr lang="en-US" altLang="zh-CN" sz="2700" b="1" i="1" dirty="0">
                    <a:latin typeface="Arial" panose="020B0604020202020204" pitchFamily="34" charset="0"/>
                  </a:rPr>
                  <a:t>P</a:t>
                </a:r>
                <a:endParaRPr lang="en-US" altLang="zh-CN" sz="2700" b="1" i="1" baseline="30000" dirty="0">
                  <a:latin typeface="Arial" panose="020B0604020202020204" pitchFamily="34" charset="0"/>
                </a:endParaRPr>
              </a:p>
            </p:txBody>
          </p:sp>
          <p:sp>
            <p:nvSpPr>
              <p:cNvPr id="47133" name="Line 50"/>
              <p:cNvSpPr/>
              <p:nvPr/>
            </p:nvSpPr>
            <p:spPr>
              <a:xfrm>
                <a:off x="2091" y="358"/>
                <a:ext cx="2546" cy="0"/>
              </a:xfrm>
              <a:prstGeom prst="line">
                <a:avLst/>
              </a:prstGeom>
              <a:ln w="12700" cap="flat" cmpd="sng">
                <a:solidFill>
                  <a:schemeClr val="tx1"/>
                </a:solidFill>
                <a:prstDash val="solid"/>
                <a:headEnd type="none" w="med" len="med"/>
                <a:tailEnd type="none" w="med" len="med"/>
              </a:ln>
            </p:spPr>
          </p:sp>
        </p:grpSp>
      </p:grpSp>
      <p:sp>
        <p:nvSpPr>
          <p:cNvPr id="47118" name="Text Box 51"/>
          <p:cNvSpPr txBox="1"/>
          <p:nvPr/>
        </p:nvSpPr>
        <p:spPr>
          <a:xfrm>
            <a:off x="0" y="2130425"/>
            <a:ext cx="2005013" cy="519113"/>
          </a:xfrm>
          <a:prstGeom prst="rect">
            <a:avLst/>
          </a:prstGeom>
          <a:noFill/>
          <a:ln w="9525">
            <a:noFill/>
          </a:ln>
        </p:spPr>
        <p:txBody>
          <a:bodyPr>
            <a:spAutoFit/>
          </a:bodyPr>
          <a:p>
            <a:pPr algn="ctr" eaLnBrk="0" hangingPunct="0">
              <a:spcBef>
                <a:spcPct val="50000"/>
              </a:spcBef>
            </a:pPr>
            <a:r>
              <a:rPr lang="zh-CN" altLang="x-none" sz="2800" u="sng" dirty="0">
                <a:latin typeface="Arial" panose="020B0604020202020204" pitchFamily="34" charset="0"/>
              </a:rPr>
              <a:t>例</a:t>
            </a:r>
            <a:r>
              <a:rPr lang="zh-CN" altLang="x-none" sz="2800" dirty="0">
                <a:latin typeface="Arial" panose="020B0604020202020204" pitchFamily="34" charset="0"/>
              </a:rPr>
              <a:t>：</a:t>
            </a:r>
            <a:endParaRPr lang="zh-CN" altLang="x-none" sz="2800" dirty="0">
              <a:latin typeface="Arial" panose="020B0604020202020204" pitchFamily="34" charset="0"/>
            </a:endParaRPr>
          </a:p>
        </p:txBody>
      </p:sp>
      <p:grpSp>
        <p:nvGrpSpPr>
          <p:cNvPr id="47119" name="Group 47"/>
          <p:cNvGrpSpPr/>
          <p:nvPr/>
        </p:nvGrpSpPr>
        <p:grpSpPr>
          <a:xfrm>
            <a:off x="477838" y="609600"/>
            <a:ext cx="7646987" cy="1212850"/>
            <a:chOff x="0" y="0"/>
            <a:chExt cx="4817" cy="764"/>
          </a:xfrm>
        </p:grpSpPr>
        <p:sp>
          <p:nvSpPr>
            <p:cNvPr id="47120" name="Rectangle 44"/>
            <p:cNvSpPr/>
            <p:nvPr/>
          </p:nvSpPr>
          <p:spPr>
            <a:xfrm>
              <a:off x="0" y="0"/>
              <a:ext cx="4817" cy="764"/>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grpSp>
          <p:nvGrpSpPr>
            <p:cNvPr id="47121" name="Group 49"/>
            <p:cNvGrpSpPr/>
            <p:nvPr/>
          </p:nvGrpSpPr>
          <p:grpSpPr>
            <a:xfrm>
              <a:off x="131" y="23"/>
              <a:ext cx="4604" cy="693"/>
              <a:chOff x="79" y="0"/>
              <a:chExt cx="4604" cy="693"/>
            </a:xfrm>
          </p:grpSpPr>
          <p:sp>
            <p:nvSpPr>
              <p:cNvPr id="47122" name="Text Box 46"/>
              <p:cNvSpPr txBox="1"/>
              <p:nvPr/>
            </p:nvSpPr>
            <p:spPr>
              <a:xfrm>
                <a:off x="79" y="169"/>
                <a:ext cx="1589" cy="320"/>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供给价格弹性</a:t>
                </a:r>
                <a:endParaRPr lang="zh-CN" altLang="x-none" sz="2700" dirty="0">
                  <a:latin typeface="Arial" panose="020B0604020202020204" pitchFamily="34" charset="0"/>
                </a:endParaRPr>
              </a:p>
            </p:txBody>
          </p:sp>
          <p:sp>
            <p:nvSpPr>
              <p:cNvPr id="47123" name="Text Box 47"/>
              <p:cNvSpPr txBox="1"/>
              <p:nvPr/>
            </p:nvSpPr>
            <p:spPr>
              <a:xfrm>
                <a:off x="1638" y="206"/>
                <a:ext cx="289" cy="308"/>
              </a:xfrm>
              <a:prstGeom prst="rect">
                <a:avLst/>
              </a:prstGeom>
              <a:solidFill>
                <a:srgbClr val="FFFFCC"/>
              </a:solid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47124" name="Text Box 48"/>
              <p:cNvSpPr txBox="1"/>
              <p:nvPr/>
            </p:nvSpPr>
            <p:spPr>
              <a:xfrm>
                <a:off x="2031" y="0"/>
                <a:ext cx="2648"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供给量变动百分比</a:t>
                </a:r>
                <a:endParaRPr lang="zh-CN" altLang="x-none" sz="2700" b="1" i="1" baseline="30000" dirty="0">
                  <a:latin typeface="Arial" panose="020B0604020202020204" pitchFamily="34" charset="0"/>
                </a:endParaRPr>
              </a:p>
            </p:txBody>
          </p:sp>
          <p:sp>
            <p:nvSpPr>
              <p:cNvPr id="47125" name="Text Box 49"/>
              <p:cNvSpPr txBox="1"/>
              <p:nvPr/>
            </p:nvSpPr>
            <p:spPr>
              <a:xfrm>
                <a:off x="2035" y="376"/>
                <a:ext cx="2648"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价格变动百分比</a:t>
                </a:r>
                <a:endParaRPr lang="zh-CN" altLang="x-none" sz="2700" b="1" i="1" baseline="30000" dirty="0">
                  <a:latin typeface="Arial" panose="020B0604020202020204" pitchFamily="34" charset="0"/>
                </a:endParaRPr>
              </a:p>
            </p:txBody>
          </p:sp>
          <p:sp>
            <p:nvSpPr>
              <p:cNvPr id="47126" name="Line 50"/>
              <p:cNvSpPr/>
              <p:nvPr/>
            </p:nvSpPr>
            <p:spPr>
              <a:xfrm>
                <a:off x="2091" y="358"/>
                <a:ext cx="2546" cy="0"/>
              </a:xfrm>
              <a:prstGeom prst="line">
                <a:avLst/>
              </a:prstGeom>
              <a:ln w="12700" cap="flat" cmpd="sng">
                <a:solidFill>
                  <a:schemeClr val="tx1"/>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down)">
                                      <p:cBhvr>
                                        <p:cTn id="11" dur="500"/>
                                        <p:tgtEl>
                                          <p:spTgt spid="2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dissolve">
                                      <p:cBhvr>
                                        <p:cTn id="20" dur="500"/>
                                        <p:tgtEl>
                                          <p:spTgt spid="3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5" build="p"/>
      <p:bldP spid="29" grpId="0" animBg="1"/>
      <p:bldP spid="3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各种供给曲线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73063" y="1008063"/>
            <a:ext cx="8313738" cy="4249738"/>
          </a:xfrm>
          <a:prstGeom prst="rect">
            <a:avLst/>
          </a:prstGeom>
        </p:spPr>
        <p:txBody>
          <a:bodyPr>
            <a:normAutofit/>
          </a:bodyPr>
          <a:lstStyle/>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u"/>
              <a:defRPr/>
            </a:pPr>
            <a:r>
              <a:rPr kumimoji="0" lang="zh-CN" sz="2400" kern="1200" cap="none" spc="0" normalizeH="0" baseline="0" noProof="0" dirty="0">
                <a:latin typeface="+mn-lt"/>
                <a:ea typeface="宋体" panose="02010600030101010101" pitchFamily="2" charset="-122"/>
                <a:cs typeface="+mn-cs"/>
              </a:rPr>
              <a:t>供给价格弹性与供给曲线的斜率密切相关</a:t>
            </a:r>
            <a:endParaRPr kumimoji="0" lang="en-US" altLang="zh-CN" sz="24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Tx/>
              <a:defRPr/>
            </a:pPr>
            <a:endParaRPr kumimoji="0" lang="en-US" altLang="zh-CN" sz="24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u"/>
              <a:defRPr/>
            </a:pPr>
            <a:r>
              <a:rPr kumimoji="0" lang="zh-CN" sz="2400" kern="1200" cap="none" spc="0" normalizeH="0" baseline="0" noProof="0" dirty="0">
                <a:latin typeface="+mn-lt"/>
                <a:ea typeface="宋体" panose="02010600030101010101" pitchFamily="2" charset="-122"/>
                <a:cs typeface="+mn-cs"/>
              </a:rPr>
              <a:t>通过某一点的供给曲线越平坦，供给的价格弹性</a:t>
            </a:r>
            <a:r>
              <a:rPr kumimoji="0" lang="zh-CN" altLang="en-US" sz="2400" kern="1200" cap="none" spc="0" normalizeH="0" baseline="0" noProof="0" dirty="0">
                <a:latin typeface="+mn-lt"/>
                <a:ea typeface="宋体" panose="02010600030101010101" pitchFamily="2" charset="-122"/>
                <a:cs typeface="+mn-cs"/>
              </a:rPr>
              <a:t>通常</a:t>
            </a:r>
            <a:r>
              <a:rPr kumimoji="0" lang="zh-CN" sz="2400" kern="1200" cap="none" spc="0" normalizeH="0" baseline="0" noProof="0" dirty="0">
                <a:latin typeface="+mn-lt"/>
                <a:ea typeface="宋体" panose="02010600030101010101" pitchFamily="2" charset="-122"/>
                <a:cs typeface="+mn-cs"/>
              </a:rPr>
              <a:t>越大  </a:t>
            </a:r>
            <a:br>
              <a:rPr kumimoji="0" lang="zh-CN" sz="2400" kern="1200" cap="none" spc="0" normalizeH="0" baseline="0" noProof="0" dirty="0">
                <a:latin typeface="+mn-lt"/>
                <a:ea typeface="宋体" panose="02010600030101010101" pitchFamily="2" charset="-122"/>
                <a:cs typeface="+mn-cs"/>
              </a:rPr>
            </a:br>
            <a:r>
              <a:rPr kumimoji="0" lang="zh-CN" sz="2400" kern="1200" cap="none" spc="0" normalizeH="0" baseline="0" noProof="0" dirty="0">
                <a:latin typeface="+mn-lt"/>
                <a:ea typeface="宋体" panose="02010600030101010101" pitchFamily="2" charset="-122"/>
                <a:cs typeface="+mn-cs"/>
              </a:rPr>
              <a:t>通过某一点的供给曲线越陡峭，供给的价格弹性</a:t>
            </a:r>
            <a:r>
              <a:rPr kumimoji="0" lang="zh-CN" altLang="en-US" sz="2400" kern="1200" cap="none" spc="0" normalizeH="0" baseline="0" noProof="0" dirty="0">
                <a:latin typeface="+mn-lt"/>
                <a:ea typeface="宋体" panose="02010600030101010101" pitchFamily="2" charset="-122"/>
                <a:cs typeface="+mn-cs"/>
              </a:rPr>
              <a:t>通常</a:t>
            </a:r>
            <a:r>
              <a:rPr kumimoji="0" lang="zh-CN" sz="2400" kern="1200" cap="none" spc="0" normalizeH="0" baseline="0" noProof="0" dirty="0">
                <a:latin typeface="+mn-lt"/>
                <a:ea typeface="宋体" panose="02010600030101010101" pitchFamily="2" charset="-122"/>
                <a:cs typeface="+mn-cs"/>
              </a:rPr>
              <a:t>越小</a:t>
            </a:r>
            <a:endParaRPr kumimoji="0" lang="zh-CN" sz="24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u"/>
              <a:defRPr/>
            </a:pPr>
            <a:endParaRPr kumimoji="0" lang="en-US" altLang="zh-CN" sz="24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u"/>
              <a:defRPr/>
            </a:pPr>
            <a:r>
              <a:rPr kumimoji="0" lang="zh-CN" sz="2400" kern="1200" cap="none" spc="0" normalizeH="0" baseline="0" noProof="0" dirty="0">
                <a:latin typeface="+mn-lt"/>
                <a:ea typeface="宋体" panose="02010600030101010101" pitchFamily="2" charset="-122"/>
                <a:cs typeface="+mn-cs"/>
              </a:rPr>
              <a:t>五种不同的分类…</a:t>
            </a:r>
            <a:endParaRPr kumimoji="0" lang="zh-CN" sz="24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txBox="1">
            <a:spLocks noChangeArrowheads="1"/>
          </p:cNvSpPr>
          <p:nvPr/>
        </p:nvSpPr>
        <p:spPr>
          <a:xfrm>
            <a:off x="304800" y="1524000"/>
            <a:ext cx="3124200" cy="762000"/>
          </a:xfrm>
          <a:prstGeom prst="rect">
            <a:avLst/>
          </a:prstGeom>
        </p:spPr>
        <p:txBody>
          <a:bodyPr>
            <a:normAutofit/>
          </a:bodyPr>
          <a:lstStyle/>
          <a:p>
            <a:pPr marR="0" defTabSz="914400" fontAlgn="auto">
              <a:spcBef>
                <a:spcPts val="400"/>
              </a:spcBef>
              <a:spcAft>
                <a:spcPts val="0"/>
              </a:spcAft>
              <a:buClr>
                <a:schemeClr val="accent1"/>
              </a:buClr>
              <a:buSzPct val="68000"/>
              <a:buFont typeface="Wingdings" panose="05000000000000000000" pitchFamily="2" charset="2"/>
              <a:defRPr/>
            </a:pPr>
            <a:r>
              <a:rPr kumimoji="0" lang="zh-CN" sz="2700" kern="1200" cap="none" spc="0" normalizeH="0" baseline="0" noProof="0" dirty="0">
                <a:latin typeface="+mn-lt"/>
                <a:ea typeface="宋体" panose="02010600030101010101" pitchFamily="2" charset="-122"/>
                <a:cs typeface="+mn-cs"/>
              </a:rPr>
              <a:t>需求价格弹性等于</a:t>
            </a:r>
            <a:endParaRPr kumimoji="0" lang="zh-CN" sz="2700" kern="1200" cap="none" spc="0" normalizeH="0" baseline="0" noProof="0" dirty="0">
              <a:latin typeface="+mn-lt"/>
              <a:ea typeface="宋体" panose="02010600030101010101" pitchFamily="2" charset="-122"/>
              <a:cs typeface="+mn-cs"/>
            </a:endParaRPr>
          </a:p>
        </p:txBody>
      </p:sp>
      <p:grpSp>
        <p:nvGrpSpPr>
          <p:cNvPr id="12291" name="Group 5"/>
          <p:cNvGrpSpPr/>
          <p:nvPr/>
        </p:nvGrpSpPr>
        <p:grpSpPr>
          <a:xfrm>
            <a:off x="5275263" y="873125"/>
            <a:ext cx="3668712" cy="3013075"/>
            <a:chOff x="0" y="0"/>
            <a:chExt cx="2311" cy="1898"/>
          </a:xfrm>
        </p:grpSpPr>
        <p:grpSp>
          <p:nvGrpSpPr>
            <p:cNvPr id="12324" name="Group 6"/>
            <p:cNvGrpSpPr/>
            <p:nvPr/>
          </p:nvGrpSpPr>
          <p:grpSpPr>
            <a:xfrm>
              <a:off x="195" y="261"/>
              <a:ext cx="2116" cy="1413"/>
              <a:chOff x="0" y="0"/>
              <a:chExt cx="2116" cy="2027"/>
            </a:xfrm>
          </p:grpSpPr>
          <p:sp>
            <p:nvSpPr>
              <p:cNvPr id="12327" name="Line 7"/>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12328" name="Line 8"/>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12325" name="Text Box 9"/>
            <p:cNvSpPr txBox="1"/>
            <p:nvPr/>
          </p:nvSpPr>
          <p:spPr>
            <a:xfrm>
              <a:off x="0" y="0"/>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12326" name="Text Box 10"/>
            <p:cNvSpPr txBox="1"/>
            <p:nvPr/>
          </p:nvSpPr>
          <p:spPr>
            <a:xfrm>
              <a:off x="1909" y="1610"/>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12292" name="Group 11"/>
          <p:cNvGrpSpPr/>
          <p:nvPr/>
        </p:nvGrpSpPr>
        <p:grpSpPr>
          <a:xfrm>
            <a:off x="5937250" y="1458913"/>
            <a:ext cx="2633663" cy="1722437"/>
            <a:chOff x="0" y="0"/>
            <a:chExt cx="1659" cy="1085"/>
          </a:xfrm>
        </p:grpSpPr>
        <p:sp>
          <p:nvSpPr>
            <p:cNvPr id="12322" name="Line 12"/>
            <p:cNvSpPr/>
            <p:nvPr/>
          </p:nvSpPr>
          <p:spPr>
            <a:xfrm>
              <a:off x="0" y="0"/>
              <a:ext cx="1379" cy="919"/>
            </a:xfrm>
            <a:prstGeom prst="line">
              <a:avLst/>
            </a:prstGeom>
            <a:ln w="38100" cap="flat" cmpd="sng">
              <a:solidFill>
                <a:srgbClr val="003399"/>
              </a:solidFill>
              <a:prstDash val="solid"/>
              <a:headEnd type="none" w="med" len="med"/>
              <a:tailEnd type="none" w="med" len="med"/>
            </a:ln>
          </p:spPr>
        </p:sp>
        <p:sp>
          <p:nvSpPr>
            <p:cNvPr id="12323" name="Text Box 13"/>
            <p:cNvSpPr txBox="1"/>
            <p:nvPr/>
          </p:nvSpPr>
          <p:spPr>
            <a:xfrm>
              <a:off x="1272" y="797"/>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6" name="Group 14"/>
          <p:cNvGrpSpPr/>
          <p:nvPr/>
        </p:nvGrpSpPr>
        <p:grpSpPr>
          <a:xfrm>
            <a:off x="6348413" y="1936750"/>
            <a:ext cx="587375" cy="2043113"/>
            <a:chOff x="0" y="0"/>
            <a:chExt cx="370" cy="1287"/>
          </a:xfrm>
        </p:grpSpPr>
        <p:sp>
          <p:nvSpPr>
            <p:cNvPr id="12320" name="Text Box 17"/>
            <p:cNvSpPr txBox="1"/>
            <p:nvPr/>
          </p:nvSpPr>
          <p:spPr>
            <a:xfrm>
              <a:off x="0" y="999"/>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12321" name="Line 20"/>
            <p:cNvSpPr/>
            <p:nvPr/>
          </p:nvSpPr>
          <p:spPr>
            <a:xfrm>
              <a:off x="188" y="0"/>
              <a:ext cx="0" cy="1004"/>
            </a:xfrm>
            <a:prstGeom prst="line">
              <a:avLst/>
            </a:prstGeom>
            <a:ln w="9525" cap="flat" cmpd="sng">
              <a:solidFill>
                <a:srgbClr val="777777"/>
              </a:solidFill>
              <a:prstDash val="lgDash"/>
              <a:headEnd type="none" w="med" len="med"/>
              <a:tailEnd type="none" w="med" len="med"/>
            </a:ln>
          </p:spPr>
        </p:sp>
      </p:grpSp>
      <p:grpSp>
        <p:nvGrpSpPr>
          <p:cNvPr id="7" name="Group 17"/>
          <p:cNvGrpSpPr/>
          <p:nvPr/>
        </p:nvGrpSpPr>
        <p:grpSpPr>
          <a:xfrm>
            <a:off x="4994275" y="1693863"/>
            <a:ext cx="1720850" cy="457200"/>
            <a:chOff x="0" y="0"/>
            <a:chExt cx="1084" cy="288"/>
          </a:xfrm>
        </p:grpSpPr>
        <p:sp>
          <p:nvSpPr>
            <p:cNvPr id="12317" name="Text Box 16"/>
            <p:cNvSpPr txBox="1"/>
            <p:nvPr/>
          </p:nvSpPr>
          <p:spPr>
            <a:xfrm>
              <a:off x="0" y="0"/>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12318" name="Line 19"/>
            <p:cNvSpPr/>
            <p:nvPr/>
          </p:nvSpPr>
          <p:spPr>
            <a:xfrm>
              <a:off x="373" y="151"/>
              <a:ext cx="668" cy="0"/>
            </a:xfrm>
            <a:prstGeom prst="line">
              <a:avLst/>
            </a:prstGeom>
            <a:ln w="9525" cap="flat" cmpd="sng">
              <a:solidFill>
                <a:srgbClr val="777777"/>
              </a:solidFill>
              <a:prstDash val="lgDash"/>
              <a:headEnd type="none" w="med" len="med"/>
              <a:tailEnd type="none" w="med" len="med"/>
            </a:ln>
          </p:spPr>
        </p:sp>
        <p:sp>
          <p:nvSpPr>
            <p:cNvPr id="12319" name="Oval 23"/>
            <p:cNvSpPr/>
            <p:nvPr/>
          </p:nvSpPr>
          <p:spPr>
            <a:xfrm>
              <a:off x="996" y="105"/>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2295" name="Group 21"/>
          <p:cNvGrpSpPr/>
          <p:nvPr/>
        </p:nvGrpSpPr>
        <p:grpSpPr>
          <a:xfrm>
            <a:off x="4976813" y="2212975"/>
            <a:ext cx="2705100" cy="1770063"/>
            <a:chOff x="0" y="0"/>
            <a:chExt cx="1704" cy="1115"/>
          </a:xfrm>
        </p:grpSpPr>
        <p:grpSp>
          <p:nvGrpSpPr>
            <p:cNvPr id="12310" name="Group 22"/>
            <p:cNvGrpSpPr/>
            <p:nvPr/>
          </p:nvGrpSpPr>
          <p:grpSpPr>
            <a:xfrm>
              <a:off x="0" y="0"/>
              <a:ext cx="1704" cy="1115"/>
              <a:chOff x="0" y="0"/>
              <a:chExt cx="1704" cy="1115"/>
            </a:xfrm>
          </p:grpSpPr>
          <p:sp>
            <p:nvSpPr>
              <p:cNvPr id="12312" name="Text Box 26"/>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12313" name="Text Box 27"/>
              <p:cNvSpPr txBox="1"/>
              <p:nvPr/>
            </p:nvSpPr>
            <p:spPr>
              <a:xfrm>
                <a:off x="1359" y="827"/>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12314" name="Group 25"/>
              <p:cNvGrpSpPr/>
              <p:nvPr/>
            </p:nvGrpSpPr>
            <p:grpSpPr>
              <a:xfrm>
                <a:off x="385" y="147"/>
                <a:ext cx="1152" cy="646"/>
                <a:chOff x="0" y="0"/>
                <a:chExt cx="795" cy="646"/>
              </a:xfrm>
            </p:grpSpPr>
            <p:sp>
              <p:nvSpPr>
                <p:cNvPr id="12315" name="Line 29"/>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12316" name="Line 30"/>
                <p:cNvSpPr/>
                <p:nvPr/>
              </p:nvSpPr>
              <p:spPr>
                <a:xfrm>
                  <a:off x="795" y="1"/>
                  <a:ext cx="0" cy="645"/>
                </a:xfrm>
                <a:prstGeom prst="line">
                  <a:avLst/>
                </a:prstGeom>
                <a:ln w="9525" cap="flat" cmpd="sng">
                  <a:solidFill>
                    <a:srgbClr val="777777"/>
                  </a:solidFill>
                  <a:prstDash val="lgDash"/>
                  <a:headEnd type="none" w="med" len="med"/>
                  <a:tailEnd type="none" w="med" len="med"/>
                </a:ln>
              </p:spPr>
            </p:sp>
          </p:grpSp>
        </p:grpSp>
        <p:sp>
          <p:nvSpPr>
            <p:cNvPr id="12311" name="Oval 33"/>
            <p:cNvSpPr/>
            <p:nvPr/>
          </p:nvSpPr>
          <p:spPr>
            <a:xfrm>
              <a:off x="1490" y="99"/>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8" name="Line 34"/>
          <p:cNvSpPr/>
          <p:nvPr/>
        </p:nvSpPr>
        <p:spPr>
          <a:xfrm flipH="1" flipV="1">
            <a:off x="5741988" y="1936750"/>
            <a:ext cx="0" cy="508000"/>
          </a:xfrm>
          <a:prstGeom prst="line">
            <a:avLst/>
          </a:prstGeom>
          <a:ln w="50800" cap="flat" cmpd="sng">
            <a:solidFill>
              <a:srgbClr val="FF6600"/>
            </a:solidFill>
            <a:prstDash val="solid"/>
            <a:headEnd type="none" w="med" len="med"/>
            <a:tailEnd type="triangle" w="lg" len="med"/>
          </a:ln>
        </p:spPr>
      </p:sp>
      <p:sp>
        <p:nvSpPr>
          <p:cNvPr id="29" name="Line 35"/>
          <p:cNvSpPr/>
          <p:nvPr/>
        </p:nvSpPr>
        <p:spPr>
          <a:xfrm rot="-5400000" flipV="1">
            <a:off x="7029450" y="2987675"/>
            <a:ext cx="0" cy="762000"/>
          </a:xfrm>
          <a:prstGeom prst="line">
            <a:avLst/>
          </a:prstGeom>
          <a:ln w="50800" cap="flat" cmpd="sng">
            <a:solidFill>
              <a:srgbClr val="FF6600"/>
            </a:solidFill>
            <a:prstDash val="solid"/>
            <a:headEnd type="none" w="med" len="med"/>
            <a:tailEnd type="triangle" w="lg" len="med"/>
          </a:ln>
        </p:spPr>
      </p:sp>
      <p:sp>
        <p:nvSpPr>
          <p:cNvPr id="30" name="Text Box 36"/>
          <p:cNvSpPr txBox="1"/>
          <p:nvPr/>
        </p:nvSpPr>
        <p:spPr>
          <a:xfrm>
            <a:off x="3886200" y="1676400"/>
            <a:ext cx="1203325" cy="822325"/>
          </a:xfrm>
          <a:prstGeom prst="rect">
            <a:avLst/>
          </a:prstGeom>
          <a:solidFill>
            <a:srgbClr val="FFFF00"/>
          </a:solidFill>
          <a:ln w="9525">
            <a:noFill/>
          </a:ln>
        </p:spPr>
        <p:txBody>
          <a:bodyPr>
            <a:spAutoFit/>
          </a:bodyPr>
          <a:p>
            <a:pPr algn="ctr" eaLnBrk="0" hangingPunct="0">
              <a:spcBef>
                <a:spcPct val="50000"/>
              </a:spcBef>
            </a:pPr>
            <a:r>
              <a:rPr lang="zh-CN" altLang="zh-CN" sz="2400" b="1" i="1" dirty="0">
                <a:latin typeface="Arial" panose="020B0604020202020204" pitchFamily="34" charset="0"/>
              </a:rPr>
              <a:t>P </a:t>
            </a:r>
            <a:r>
              <a:rPr lang="zh-CN" altLang="x-none" sz="2400" dirty="0">
                <a:latin typeface="Arial" panose="020B0604020202020204" pitchFamily="34" charset="0"/>
              </a:rPr>
              <a:t>上升 </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31" name="Text Box 37"/>
          <p:cNvSpPr txBox="1"/>
          <p:nvPr/>
        </p:nvSpPr>
        <p:spPr>
          <a:xfrm>
            <a:off x="6400800" y="4038600"/>
            <a:ext cx="1281113" cy="823913"/>
          </a:xfrm>
          <a:prstGeom prst="rect">
            <a:avLst/>
          </a:prstGeom>
          <a:solidFill>
            <a:srgbClr val="00FF00">
              <a:alpha val="49803"/>
            </a:srgbClr>
          </a:solidFill>
          <a:ln w="9525">
            <a:noFill/>
          </a:ln>
        </p:spPr>
        <p:txBody>
          <a:bodyPr>
            <a:spAutoFit/>
          </a:bodyPr>
          <a:p>
            <a:pPr algn="ctr" eaLnBrk="0" hangingPunct="0">
              <a:spcBef>
                <a:spcPct val="50000"/>
              </a:spcBef>
            </a:pPr>
            <a:r>
              <a:rPr lang="zh-CN" altLang="zh-CN" sz="2400" b="1" i="1" dirty="0">
                <a:latin typeface="Arial" panose="020B0604020202020204" pitchFamily="34" charset="0"/>
              </a:rPr>
              <a:t>Q </a:t>
            </a:r>
            <a:r>
              <a:rPr lang="zh-CN" altLang="x-none" sz="2400" dirty="0">
                <a:latin typeface="Arial" panose="020B0604020202020204" pitchFamily="34" charset="0"/>
              </a:rPr>
              <a:t>下降</a:t>
            </a:r>
            <a:r>
              <a:rPr lang="zh-CN" altLang="zh-CN" sz="2400" dirty="0">
                <a:latin typeface="Arial" panose="020B0604020202020204" pitchFamily="34" charset="0"/>
              </a:rPr>
              <a:t>15%</a:t>
            </a:r>
            <a:endParaRPr lang="zh-CN" altLang="zh-CN" sz="2400" dirty="0">
              <a:latin typeface="Arial" panose="020B0604020202020204" pitchFamily="34" charset="0"/>
            </a:endParaRPr>
          </a:p>
        </p:txBody>
      </p:sp>
      <p:grpSp>
        <p:nvGrpSpPr>
          <p:cNvPr id="11" name="Group 33"/>
          <p:cNvGrpSpPr/>
          <p:nvPr/>
        </p:nvGrpSpPr>
        <p:grpSpPr>
          <a:xfrm>
            <a:off x="685800" y="2286000"/>
            <a:ext cx="2179638" cy="984250"/>
            <a:chOff x="0" y="0"/>
            <a:chExt cx="1373" cy="620"/>
          </a:xfrm>
        </p:grpSpPr>
        <p:grpSp>
          <p:nvGrpSpPr>
            <p:cNvPr id="12305" name="Group 34"/>
            <p:cNvGrpSpPr/>
            <p:nvPr/>
          </p:nvGrpSpPr>
          <p:grpSpPr>
            <a:xfrm>
              <a:off x="0" y="0"/>
              <a:ext cx="642" cy="620"/>
              <a:chOff x="0" y="0"/>
              <a:chExt cx="642" cy="620"/>
            </a:xfrm>
          </p:grpSpPr>
          <p:sp>
            <p:nvSpPr>
              <p:cNvPr id="12307" name="Text Box 39"/>
              <p:cNvSpPr txBox="1"/>
              <p:nvPr/>
            </p:nvSpPr>
            <p:spPr>
              <a:xfrm>
                <a:off x="0" y="0"/>
                <a:ext cx="642" cy="317"/>
              </a:xfrm>
              <a:prstGeom prst="rect">
                <a:avLst/>
              </a:prstGeom>
              <a:noFill/>
              <a:ln w="9525">
                <a:noFill/>
              </a:ln>
            </p:spPr>
            <p:txBody>
              <a:bodyPr>
                <a:spAutoFit/>
              </a:bodyPr>
              <a:p>
                <a:pPr algn="ctr" eaLnBrk="0" hangingPunct="0">
                  <a:spcBef>
                    <a:spcPct val="50000"/>
                  </a:spcBef>
                </a:pPr>
                <a:r>
                  <a:rPr lang="en-US" altLang="zh-CN" sz="2700" dirty="0">
                    <a:latin typeface="Arial" panose="020B0604020202020204" pitchFamily="34" charset="0"/>
                  </a:rPr>
                  <a:t>15%</a:t>
                </a:r>
                <a:endParaRPr lang="en-US" altLang="zh-CN" sz="2700" b="1" i="1" baseline="30000" dirty="0">
                  <a:latin typeface="Arial" panose="020B0604020202020204" pitchFamily="34" charset="0"/>
                </a:endParaRPr>
              </a:p>
            </p:txBody>
          </p:sp>
          <p:sp>
            <p:nvSpPr>
              <p:cNvPr id="12308" name="Text Box 40"/>
              <p:cNvSpPr txBox="1"/>
              <p:nvPr/>
            </p:nvSpPr>
            <p:spPr>
              <a:xfrm>
                <a:off x="8" y="303"/>
                <a:ext cx="622" cy="317"/>
              </a:xfrm>
              <a:prstGeom prst="rect">
                <a:avLst/>
              </a:prstGeom>
              <a:noFill/>
              <a:ln w="9525">
                <a:noFill/>
              </a:ln>
            </p:spPr>
            <p:txBody>
              <a:bodyPr>
                <a:spAutoFit/>
              </a:bodyPr>
              <a:p>
                <a:pPr algn="ctr" eaLnBrk="0" hangingPunct="0">
                  <a:spcBef>
                    <a:spcPct val="50000"/>
                  </a:spcBef>
                </a:pPr>
                <a:r>
                  <a:rPr lang="en-US" altLang="zh-CN" sz="2700" dirty="0">
                    <a:latin typeface="Arial" panose="020B0604020202020204" pitchFamily="34" charset="0"/>
                  </a:rPr>
                  <a:t>10%</a:t>
                </a:r>
                <a:endParaRPr lang="en-US" altLang="zh-CN" sz="2700" b="1" i="1" baseline="30000" dirty="0">
                  <a:latin typeface="Arial" panose="020B0604020202020204" pitchFamily="34" charset="0"/>
                </a:endParaRPr>
              </a:p>
            </p:txBody>
          </p:sp>
          <p:sp>
            <p:nvSpPr>
              <p:cNvPr id="12309" name="Line 41"/>
              <p:cNvSpPr/>
              <p:nvPr/>
            </p:nvSpPr>
            <p:spPr>
              <a:xfrm flipV="1">
                <a:off x="62" y="311"/>
                <a:ext cx="501" cy="0"/>
              </a:xfrm>
              <a:prstGeom prst="line">
                <a:avLst/>
              </a:prstGeom>
              <a:ln w="12700" cap="flat" cmpd="sng">
                <a:solidFill>
                  <a:schemeClr val="tx1"/>
                </a:solidFill>
                <a:prstDash val="solid"/>
                <a:headEnd type="none" w="med" len="med"/>
                <a:tailEnd type="none" w="med" len="med"/>
              </a:ln>
            </p:spPr>
          </p:sp>
        </p:grpSp>
        <p:sp>
          <p:nvSpPr>
            <p:cNvPr id="12306" name="Text Box 42"/>
            <p:cNvSpPr txBox="1"/>
            <p:nvPr/>
          </p:nvSpPr>
          <p:spPr>
            <a:xfrm>
              <a:off x="587" y="152"/>
              <a:ext cx="786"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  1.5</a:t>
              </a:r>
              <a:endParaRPr lang="en-US" altLang="zh-CN" sz="2600" dirty="0">
                <a:latin typeface="Arial" panose="020B0604020202020204" pitchFamily="34" charset="0"/>
              </a:endParaRPr>
            </a:p>
          </p:txBody>
        </p:sp>
      </p:grpSp>
      <p:sp>
        <p:nvSpPr>
          <p:cNvPr id="12301" name="Text Box 51"/>
          <p:cNvSpPr txBox="1"/>
          <p:nvPr/>
        </p:nvSpPr>
        <p:spPr>
          <a:xfrm>
            <a:off x="381000" y="762000"/>
            <a:ext cx="1698625" cy="519113"/>
          </a:xfrm>
          <a:prstGeom prst="rect">
            <a:avLst/>
          </a:prstGeom>
          <a:noFill/>
          <a:ln w="9525">
            <a:noFill/>
          </a:ln>
        </p:spPr>
        <p:txBody>
          <a:bodyPr>
            <a:spAutoFit/>
          </a:bodyPr>
          <a:p>
            <a:pPr eaLnBrk="0" hangingPunct="0">
              <a:spcBef>
                <a:spcPct val="50000"/>
              </a:spcBef>
            </a:pPr>
            <a:r>
              <a:rPr lang="zh-CN" altLang="x-none" sz="2800" u="sng" dirty="0">
                <a:latin typeface="Arial" panose="020B0604020202020204" pitchFamily="34" charset="0"/>
              </a:rPr>
              <a:t>例如</a:t>
            </a:r>
            <a:r>
              <a:rPr lang="zh-CN" altLang="x-none" sz="2800" dirty="0">
                <a:latin typeface="Arial" panose="020B0604020202020204" pitchFamily="34" charset="0"/>
              </a:rPr>
              <a:t>：</a:t>
            </a:r>
            <a:endParaRPr lang="zh-CN" altLang="x-none" sz="2800" dirty="0">
              <a:latin typeface="Arial" panose="020B0604020202020204" pitchFamily="34" charset="0"/>
            </a:endParaRPr>
          </a:p>
        </p:txBody>
      </p:sp>
      <p:sp>
        <p:nvSpPr>
          <p:cNvPr id="47" name="Rectangle 3"/>
          <p:cNvSpPr txBox="1">
            <a:spLocks noChangeArrowheads="1"/>
          </p:cNvSpPr>
          <p:nvPr/>
        </p:nvSpPr>
        <p:spPr>
          <a:xfrm>
            <a:off x="304800" y="3657600"/>
            <a:ext cx="4648200" cy="2057400"/>
          </a:xfrm>
          <a:prstGeom prst="rect">
            <a:avLst/>
          </a:prstGeom>
          <a:solidFill>
            <a:schemeClr val="accent1">
              <a:lumMod val="40000"/>
              <a:lumOff val="60000"/>
            </a:schemeClr>
          </a:solidFill>
          <a:ln w="28575">
            <a:solidFill>
              <a:schemeClr val="accent1">
                <a:lumMod val="75000"/>
              </a:schemeClr>
            </a:solidFill>
          </a:ln>
          <a:effectLst>
            <a:glow rad="101600">
              <a:schemeClr val="accent1">
                <a:satMod val="175000"/>
                <a:alpha val="40000"/>
              </a:schemeClr>
            </a:glow>
            <a:outerShdw dist="107763" dir="2700000" algn="ctr" rotWithShape="0">
              <a:schemeClr val="bg2"/>
            </a:outerShdw>
          </a:effectLst>
        </p:spPr>
        <p:txBody>
          <a:bodyPr>
            <a:normAutofit/>
          </a:bodyPr>
          <a:lstStyle/>
          <a:p>
            <a:pPr marR="0" defTabSz="914400" fontAlgn="auto">
              <a:spcBef>
                <a:spcPct val="30000"/>
              </a:spcBef>
              <a:spcAft>
                <a:spcPts val="0"/>
              </a:spcAft>
              <a:buClr>
                <a:schemeClr val="accent1"/>
              </a:buClr>
              <a:buSzPct val="68000"/>
              <a:buFont typeface="Wingdings" panose="05000000000000000000" pitchFamily="2" charset="2"/>
              <a:defRPr/>
            </a:pPr>
            <a:r>
              <a:rPr kumimoji="0" lang="en-US" altLang="zh-CN"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    </a:t>
            </a:r>
            <a:r>
              <a:rPr kumimoji="0" lang="zh-CN"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需求与价格沿着需求曲线</a:t>
            </a:r>
            <a:r>
              <a:rPr kumimoji="0" lang="zh-CN" altLang="en-US"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以</a:t>
            </a:r>
            <a:r>
              <a:rPr kumimoji="0" lang="zh-CN"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相反方向变化，这使</a:t>
            </a:r>
            <a:r>
              <a:rPr kumimoji="0" lang="zh-CN" altLang="en-US"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得</a:t>
            </a:r>
            <a:r>
              <a:rPr kumimoji="0" lang="zh-CN"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需求价格弹性为负。</a:t>
            </a:r>
            <a:r>
              <a:rPr kumimoji="0" lang="zh-CN" altLang="en-US"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为了方便比较，将其</a:t>
            </a:r>
            <a:r>
              <a:rPr kumimoji="0" lang="zh-CN"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负号</a:t>
            </a:r>
            <a:r>
              <a:rPr kumimoji="0" lang="zh-CN" altLang="en-US"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去掉（做绝对值处理）</a:t>
            </a:r>
            <a:r>
              <a:rPr kumimoji="0" lang="zh-CN"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a:t>
            </a:r>
            <a:r>
              <a:rPr kumimoji="0" lang="zh-CN" altLang="en-US"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将</a:t>
            </a:r>
            <a:r>
              <a:rPr kumimoji="0" lang="zh-CN"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所有</a:t>
            </a:r>
            <a:r>
              <a:rPr kumimoji="0" lang="zh-CN" altLang="en-US"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需求</a:t>
            </a:r>
            <a:r>
              <a:rPr kumimoji="0" lang="zh-CN"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价格弹性表示为正数</a:t>
            </a:r>
            <a:r>
              <a:rPr kumimoji="0" lang="zh-CN" altLang="en-US" sz="2400" b="1" kern="1200" cap="none" spc="0" normalizeH="0" baseline="0" noProof="0" dirty="0">
                <a:solidFill>
                  <a:srgbClr val="002060"/>
                </a:solidFill>
                <a:latin typeface="楷体" panose="02010609060101010101" pitchFamily="49" charset="-122"/>
                <a:ea typeface="楷体" panose="02010609060101010101" pitchFamily="49" charset="-122"/>
                <a:cs typeface="+mn-cs"/>
              </a:rPr>
              <a:t>。</a:t>
            </a:r>
            <a:endParaRPr kumimoji="0" lang="zh-CN" sz="2400" b="1" kern="1200" cap="none" spc="0" normalizeH="0" baseline="0" noProof="0" dirty="0">
              <a:solidFill>
                <a:srgbClr val="002060"/>
              </a:solidFill>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dissolve">
                                      <p:cBhvr>
                                        <p:cTn id="20" dur="500"/>
                                        <p:tgtEl>
                                          <p:spTgt spid="31"/>
                                        </p:tgtEl>
                                      </p:cBhvr>
                                    </p:animEffect>
                                  </p:childTnLst>
                                </p:cTn>
                              </p:par>
                            </p:childTnLst>
                          </p:cTn>
                        </p:par>
                        <p:par>
                          <p:cTn id="21" fill="hold">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right)">
                                      <p:cBhvr>
                                        <p:cTn id="24" dur="500"/>
                                        <p:tgtEl>
                                          <p:spTgt spid="29"/>
                                        </p:tgtEl>
                                      </p:cBhvr>
                                    </p:animEffect>
                                  </p:childTnLst>
                                </p:cTn>
                              </p:par>
                              <p:par>
                                <p:cTn id="25" presetID="2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7">
                                            <p:bg/>
                                          </p:spTgt>
                                        </p:tgtEl>
                                        <p:attrNameLst>
                                          <p:attrName>style.visibility</p:attrName>
                                        </p:attrNameLst>
                                      </p:cBhvr>
                                      <p:to>
                                        <p:strVal val="visible"/>
                                      </p:to>
                                    </p:set>
                                    <p:animEffect transition="in" filter="dissolve">
                                      <p:cBhvr>
                                        <p:cTn id="36" dur="500"/>
                                        <p:tgtEl>
                                          <p:spTgt spid="47">
                                            <p:bg/>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7">
                                            <p:txEl>
                                              <p:pRg st="0" end="0"/>
                                            </p:txEl>
                                          </p:spTgt>
                                        </p:tgtEl>
                                        <p:attrNameLst>
                                          <p:attrName>style.visibility</p:attrName>
                                        </p:attrNameLst>
                                      </p:cBhvr>
                                      <p:to>
                                        <p:strVal val="visible"/>
                                      </p:to>
                                    </p:set>
                                    <p:animEffect transition="in" filter="dissolve">
                                      <p:cBhvr>
                                        <p:cTn id="39"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autoUpdateAnimBg="0" build="p"/>
      <p:bldP spid="28" grpId="0" animBg="1"/>
      <p:bldP spid="29" grpId="0" animBg="1"/>
      <p:bldP spid="30" grpId="0" bldLvl="0" animBg="1"/>
      <p:bldP spid="31" grpId="0" bldLvl="0" animBg="1" autoUpdateAnimBg="0"/>
      <p:bldP spid="47" grpId="0" bldLvl="5" animBg="1"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54" name="Group 2"/>
          <p:cNvGrpSpPr/>
          <p:nvPr/>
        </p:nvGrpSpPr>
        <p:grpSpPr>
          <a:xfrm>
            <a:off x="5913438" y="2301875"/>
            <a:ext cx="614362" cy="2671763"/>
            <a:chOff x="0" y="0"/>
            <a:chExt cx="387" cy="1683"/>
          </a:xfrm>
        </p:grpSpPr>
        <p:sp>
          <p:nvSpPr>
            <p:cNvPr id="49187" name="Text Box 3"/>
            <p:cNvSpPr txBox="1"/>
            <p:nvPr/>
          </p:nvSpPr>
          <p:spPr>
            <a:xfrm>
              <a:off x="0" y="0"/>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sp>
          <p:nvSpPr>
            <p:cNvPr id="49188" name="Line 4"/>
            <p:cNvSpPr/>
            <p:nvPr/>
          </p:nvSpPr>
          <p:spPr>
            <a:xfrm flipH="1">
              <a:off x="193" y="248"/>
              <a:ext cx="0" cy="1435"/>
            </a:xfrm>
            <a:prstGeom prst="line">
              <a:avLst/>
            </a:prstGeom>
            <a:ln w="38100" cap="flat" cmpd="sng">
              <a:solidFill>
                <a:srgbClr val="003399"/>
              </a:solidFill>
              <a:prstDash val="solid"/>
              <a:headEnd type="none" w="med" len="med"/>
              <a:tailEnd type="none" w="med" len="med"/>
            </a:ln>
          </p:spPr>
        </p:sp>
      </p:grpSp>
      <p:sp>
        <p:nvSpPr>
          <p:cNvPr id="5" name="Rectangle 5"/>
          <p:cNvSpPr txBox="1">
            <a:spLocks noChangeArrowheads="1"/>
          </p:cNvSpPr>
          <p:nvPr/>
        </p:nvSpPr>
        <p:spPr>
          <a:xfrm>
            <a:off x="914400" y="249238"/>
            <a:ext cx="7988300" cy="619125"/>
          </a:xfrm>
          <a:prstGeom prst="rect">
            <a:avLst/>
          </a:prstGeom>
        </p:spPr>
        <p:txBody>
          <a:bodyPr anchor="ctr">
            <a:normAutofit lnSpcReduction="10000"/>
            <a:scene3d>
              <a:camera prst="orthographicFront"/>
              <a:lightRig rig="soft" dir="t"/>
            </a:scene3d>
            <a:sp3d prstMaterial="softEdge">
              <a:bevelT w="25400" h="25400"/>
            </a:sp3d>
          </a:bodyPr>
          <a:lstStyle/>
          <a:p>
            <a:pPr marR="0" defTabSz="914400" fontAlgn="auto">
              <a:spcAft>
                <a:spcPts val="0"/>
              </a:spcAft>
              <a:buClrTx/>
              <a:buSzTx/>
              <a:buFontTx/>
              <a:defRPr/>
            </a:pPr>
            <a:r>
              <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“完全无弹性的供给”（一个极端）</a:t>
            </a:r>
            <a:endParaRPr kumimoji="0" lang="zh-CN" altLang="en-US" sz="3600"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49156" name="Group 6"/>
          <p:cNvGrpSpPr/>
          <p:nvPr/>
        </p:nvGrpSpPr>
        <p:grpSpPr>
          <a:xfrm>
            <a:off x="4826000" y="2114550"/>
            <a:ext cx="4167188" cy="3295650"/>
            <a:chOff x="0" y="0"/>
            <a:chExt cx="2311" cy="1930"/>
          </a:xfrm>
        </p:grpSpPr>
        <p:grpSp>
          <p:nvGrpSpPr>
            <p:cNvPr id="49182" name="Group 7"/>
            <p:cNvGrpSpPr/>
            <p:nvPr/>
          </p:nvGrpSpPr>
          <p:grpSpPr>
            <a:xfrm>
              <a:off x="195" y="261"/>
              <a:ext cx="2116" cy="1413"/>
              <a:chOff x="0" y="0"/>
              <a:chExt cx="2116" cy="2027"/>
            </a:xfrm>
          </p:grpSpPr>
          <p:sp>
            <p:nvSpPr>
              <p:cNvPr id="49185"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49186"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49183" name="Text Box 10"/>
            <p:cNvSpPr txBox="1"/>
            <p:nvPr/>
          </p:nvSpPr>
          <p:spPr>
            <a:xfrm>
              <a:off x="0" y="0"/>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49184" name="Text Box 11"/>
            <p:cNvSpPr txBox="1"/>
            <p:nvPr/>
          </p:nvSpPr>
          <p:spPr>
            <a:xfrm>
              <a:off x="1887" y="1662"/>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sp>
        <p:nvSpPr>
          <p:cNvPr id="49157" name="Text Box 12"/>
          <p:cNvSpPr txBox="1"/>
          <p:nvPr/>
        </p:nvSpPr>
        <p:spPr>
          <a:xfrm>
            <a:off x="5922963" y="4948238"/>
            <a:ext cx="587375" cy="457200"/>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49158" name="Text Box 13"/>
          <p:cNvSpPr txBox="1"/>
          <p:nvPr/>
        </p:nvSpPr>
        <p:spPr>
          <a:xfrm>
            <a:off x="4567238" y="3686175"/>
            <a:ext cx="596900"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49159" name="Line 14"/>
          <p:cNvSpPr/>
          <p:nvPr/>
        </p:nvSpPr>
        <p:spPr>
          <a:xfrm>
            <a:off x="5183188" y="3916363"/>
            <a:ext cx="1050925" cy="0"/>
          </a:xfrm>
          <a:prstGeom prst="line">
            <a:avLst/>
          </a:prstGeom>
          <a:ln w="9525" cap="flat" cmpd="sng">
            <a:solidFill>
              <a:srgbClr val="777777"/>
            </a:solidFill>
            <a:prstDash val="lgDash"/>
            <a:headEnd type="none" w="med" len="med"/>
            <a:tailEnd type="none" w="med" len="med"/>
          </a:ln>
        </p:spPr>
      </p:sp>
      <p:sp>
        <p:nvSpPr>
          <p:cNvPr id="49160" name="Oval 15"/>
          <p:cNvSpPr/>
          <p:nvPr/>
        </p:nvSpPr>
        <p:spPr>
          <a:xfrm>
            <a:off x="6148388" y="3846513"/>
            <a:ext cx="139700" cy="138112"/>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6" name="Group 16"/>
          <p:cNvGrpSpPr/>
          <p:nvPr/>
        </p:nvGrpSpPr>
        <p:grpSpPr>
          <a:xfrm>
            <a:off x="4560888" y="3040063"/>
            <a:ext cx="1731962" cy="457200"/>
            <a:chOff x="0" y="0"/>
            <a:chExt cx="1091" cy="288"/>
          </a:xfrm>
        </p:grpSpPr>
        <p:sp>
          <p:nvSpPr>
            <p:cNvPr id="49179" name="Text Box 17"/>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49180" name="Line 18"/>
            <p:cNvSpPr/>
            <p:nvPr/>
          </p:nvSpPr>
          <p:spPr>
            <a:xfrm flipV="1">
              <a:off x="391" y="128"/>
              <a:ext cx="656" cy="0"/>
            </a:xfrm>
            <a:prstGeom prst="line">
              <a:avLst/>
            </a:prstGeom>
            <a:ln w="9525" cap="flat" cmpd="sng">
              <a:solidFill>
                <a:srgbClr val="777777"/>
              </a:solidFill>
              <a:prstDash val="lgDash"/>
              <a:headEnd type="none" w="med" len="med"/>
              <a:tailEnd type="none" w="med" len="med"/>
            </a:ln>
          </p:spPr>
        </p:sp>
        <p:sp>
          <p:nvSpPr>
            <p:cNvPr id="49181" name="Oval 19"/>
            <p:cNvSpPr/>
            <p:nvPr/>
          </p:nvSpPr>
          <p:spPr>
            <a:xfrm>
              <a:off x="1003" y="84"/>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0" name="Line 20"/>
          <p:cNvSpPr/>
          <p:nvPr/>
        </p:nvSpPr>
        <p:spPr>
          <a:xfrm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21" name="Text Box 21"/>
          <p:cNvSpPr txBox="1"/>
          <p:nvPr/>
        </p:nvSpPr>
        <p:spPr>
          <a:xfrm>
            <a:off x="5486400" y="5486400"/>
            <a:ext cx="2514600" cy="461963"/>
          </a:xfrm>
          <a:prstGeom prst="rect">
            <a:avLst/>
          </a:prstGeom>
          <a:solidFill>
            <a:srgbClr val="CCFFCC"/>
          </a:solidFill>
          <a:ln w="9525">
            <a:noFill/>
          </a:ln>
        </p:spPr>
        <p:txBody>
          <a:bodyPr>
            <a:spAutoFit/>
          </a:bodyPr>
          <a:p>
            <a:pPr algn="ctr" eaLnBrk="0" hangingPunct="0">
              <a:spcBef>
                <a:spcPct val="50000"/>
              </a:spcBef>
            </a:pPr>
            <a:r>
              <a:rPr lang="zh-CN" altLang="x-none" sz="2400" b="1" dirty="0">
                <a:latin typeface="Arial" panose="020B0604020202020204" pitchFamily="34" charset="0"/>
              </a:rPr>
              <a:t>供给量变动</a:t>
            </a:r>
            <a:r>
              <a:rPr lang="zh-CN" altLang="x-none" sz="2400" dirty="0">
                <a:latin typeface="Arial" panose="020B0604020202020204" pitchFamily="34" charset="0"/>
              </a:rPr>
              <a:t> </a:t>
            </a:r>
            <a:r>
              <a:rPr lang="zh-CN" altLang="zh-CN" sz="2400" dirty="0">
                <a:latin typeface="Arial" panose="020B0604020202020204" pitchFamily="34" charset="0"/>
              </a:rPr>
              <a:t>0%</a:t>
            </a:r>
            <a:endParaRPr lang="zh-CN" altLang="zh-CN" sz="2400" dirty="0">
              <a:latin typeface="Arial" panose="020B0604020202020204" pitchFamily="34" charset="0"/>
            </a:endParaRPr>
          </a:p>
        </p:txBody>
      </p:sp>
      <p:sp>
        <p:nvSpPr>
          <p:cNvPr id="22" name="Text Box 23"/>
          <p:cNvSpPr txBox="1"/>
          <p:nvPr/>
        </p:nvSpPr>
        <p:spPr>
          <a:xfrm>
            <a:off x="6073775" y="871538"/>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0%</a:t>
            </a:r>
            <a:endParaRPr lang="en-US" altLang="zh-CN" sz="2500" b="1" i="1" baseline="30000" dirty="0">
              <a:solidFill>
                <a:srgbClr val="009900"/>
              </a:solidFill>
              <a:latin typeface="Arial" panose="020B0604020202020204" pitchFamily="34" charset="0"/>
            </a:endParaRPr>
          </a:p>
        </p:txBody>
      </p:sp>
      <p:sp>
        <p:nvSpPr>
          <p:cNvPr id="23" name="Text Box 24"/>
          <p:cNvSpPr txBox="1"/>
          <p:nvPr/>
        </p:nvSpPr>
        <p:spPr>
          <a:xfrm>
            <a:off x="6080125" y="1379538"/>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10%</a:t>
            </a:r>
            <a:endParaRPr lang="en-US" altLang="zh-CN" sz="2500" b="1" i="1" baseline="30000" dirty="0">
              <a:solidFill>
                <a:srgbClr val="FF6600"/>
              </a:solidFill>
              <a:latin typeface="Arial" panose="020B0604020202020204" pitchFamily="34" charset="0"/>
            </a:endParaRPr>
          </a:p>
        </p:txBody>
      </p:sp>
      <p:sp>
        <p:nvSpPr>
          <p:cNvPr id="24" name="Text Box 25"/>
          <p:cNvSpPr txBox="1"/>
          <p:nvPr/>
        </p:nvSpPr>
        <p:spPr>
          <a:xfrm>
            <a:off x="7218363" y="1111250"/>
            <a:ext cx="682625" cy="488950"/>
          </a:xfrm>
          <a:prstGeom prst="rect">
            <a:avLst/>
          </a:prstGeom>
          <a:noFill/>
          <a:ln w="9525">
            <a:noFill/>
          </a:ln>
        </p:spPr>
        <p:txBody>
          <a:bodyPr>
            <a:spAutoFit/>
          </a:bodyPr>
          <a:p>
            <a:pPr algn="ctr" eaLnBrk="0" hangingPunct="0">
              <a:spcBef>
                <a:spcPct val="50000"/>
              </a:spcBef>
            </a:pPr>
            <a:r>
              <a:rPr lang="en-US" altLang="zh-CN" sz="2600" dirty="0">
                <a:solidFill>
                  <a:srgbClr val="0000FF"/>
                </a:solidFill>
                <a:latin typeface="Arial" panose="020B0604020202020204" pitchFamily="34" charset="0"/>
              </a:rPr>
              <a:t>= 0</a:t>
            </a:r>
            <a:endParaRPr lang="en-US" altLang="zh-CN" sz="2600" dirty="0">
              <a:solidFill>
                <a:srgbClr val="0000FF"/>
              </a:solidFill>
              <a:latin typeface="Arial" panose="020B0604020202020204" pitchFamily="34" charset="0"/>
            </a:endParaRPr>
          </a:p>
        </p:txBody>
      </p:sp>
      <p:grpSp>
        <p:nvGrpSpPr>
          <p:cNvPr id="49167" name="Group 26"/>
          <p:cNvGrpSpPr/>
          <p:nvPr/>
        </p:nvGrpSpPr>
        <p:grpSpPr>
          <a:xfrm>
            <a:off x="685800" y="874713"/>
            <a:ext cx="6469063" cy="904875"/>
            <a:chOff x="-26" y="0"/>
            <a:chExt cx="4066" cy="570"/>
          </a:xfrm>
        </p:grpSpPr>
        <p:sp>
          <p:nvSpPr>
            <p:cNvPr id="49172" name="Text Box 27"/>
            <p:cNvSpPr txBox="1"/>
            <p:nvPr/>
          </p:nvSpPr>
          <p:spPr>
            <a:xfrm>
              <a:off x="-26" y="121"/>
              <a:ext cx="1436" cy="286"/>
            </a:xfrm>
            <a:prstGeom prst="rect">
              <a:avLst/>
            </a:prstGeom>
            <a:noFill/>
            <a:ln w="9525">
              <a:noFill/>
            </a:ln>
          </p:spPr>
          <p:txBody>
            <a:bodyPr>
              <a:spAutoFit/>
            </a:bodyPr>
            <a:p>
              <a:pPr algn="ctr" eaLnBrk="0" hangingPunct="0">
                <a:lnSpc>
                  <a:spcPct val="95000"/>
                </a:lnSpc>
                <a:spcBef>
                  <a:spcPct val="50000"/>
                </a:spcBef>
              </a:pPr>
              <a:r>
                <a:rPr lang="zh-CN" altLang="x-none" sz="2500" dirty="0">
                  <a:latin typeface="Arial" panose="020B0604020202020204" pitchFamily="34" charset="0"/>
                </a:rPr>
                <a:t>供给价格弹性</a:t>
              </a:r>
              <a:endParaRPr lang="zh-CN" altLang="x-none" sz="2500" dirty="0">
                <a:latin typeface="Arial" panose="020B0604020202020204" pitchFamily="34" charset="0"/>
              </a:endParaRPr>
            </a:p>
          </p:txBody>
        </p:sp>
        <p:sp>
          <p:nvSpPr>
            <p:cNvPr id="49173" name="Text Box 28"/>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49174" name="Text Box 29"/>
            <p:cNvSpPr txBox="1"/>
            <p:nvPr/>
          </p:nvSpPr>
          <p:spPr>
            <a:xfrm>
              <a:off x="1611" y="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供给量变动百分比</a:t>
              </a:r>
              <a:endParaRPr lang="zh-CN" altLang="x-none" sz="2000" b="1" i="1" baseline="30000" dirty="0">
                <a:latin typeface="Arial" panose="020B0604020202020204" pitchFamily="34" charset="0"/>
              </a:endParaRPr>
            </a:p>
          </p:txBody>
        </p:sp>
        <p:sp>
          <p:nvSpPr>
            <p:cNvPr id="49175" name="Text Box 30"/>
            <p:cNvSpPr txBox="1"/>
            <p:nvPr/>
          </p:nvSpPr>
          <p:spPr>
            <a:xfrm>
              <a:off x="1615" y="32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价格变动百分比</a:t>
              </a:r>
              <a:endParaRPr lang="zh-CN" altLang="x-none" sz="2000" b="1" i="1" baseline="30000" dirty="0">
                <a:latin typeface="Arial" panose="020B0604020202020204" pitchFamily="34" charset="0"/>
              </a:endParaRPr>
            </a:p>
          </p:txBody>
        </p:sp>
        <p:sp>
          <p:nvSpPr>
            <p:cNvPr id="49176" name="Line 31"/>
            <p:cNvSpPr/>
            <p:nvPr/>
          </p:nvSpPr>
          <p:spPr>
            <a:xfrm>
              <a:off x="1670" y="308"/>
              <a:ext cx="1404" cy="0"/>
            </a:xfrm>
            <a:prstGeom prst="line">
              <a:avLst/>
            </a:prstGeom>
            <a:ln w="12700" cap="flat" cmpd="sng">
              <a:solidFill>
                <a:schemeClr val="tx1"/>
              </a:solidFill>
              <a:prstDash val="solid"/>
              <a:headEnd type="none" w="med" len="med"/>
              <a:tailEnd type="none" w="med" len="med"/>
            </a:ln>
          </p:spPr>
        </p:sp>
        <p:sp>
          <p:nvSpPr>
            <p:cNvPr id="49177" name="Text Box 32"/>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49178" name="Line 33"/>
            <p:cNvSpPr/>
            <p:nvPr/>
          </p:nvSpPr>
          <p:spPr>
            <a:xfrm>
              <a:off x="3424" y="309"/>
              <a:ext cx="616" cy="0"/>
            </a:xfrm>
            <a:prstGeom prst="line">
              <a:avLst/>
            </a:prstGeom>
            <a:ln w="12700" cap="flat" cmpd="sng">
              <a:solidFill>
                <a:schemeClr val="tx1"/>
              </a:solidFill>
              <a:prstDash val="solid"/>
              <a:headEnd type="none" w="med" len="med"/>
              <a:tailEnd type="none" w="med" len="med"/>
            </a:ln>
          </p:spPr>
        </p:sp>
      </p:grpSp>
      <p:sp>
        <p:nvSpPr>
          <p:cNvPr id="33" name="Text Box 34"/>
          <p:cNvSpPr txBox="1"/>
          <p:nvPr/>
        </p:nvSpPr>
        <p:spPr>
          <a:xfrm>
            <a:off x="3429000" y="3124200"/>
            <a:ext cx="1265238" cy="822325"/>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b="1" dirty="0">
                <a:latin typeface="Arial" panose="020B0604020202020204" pitchFamily="34" charset="0"/>
              </a:rPr>
              <a:t>价格上升</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49169" name="Rectangle 35"/>
          <p:cNvSpPr/>
          <p:nvPr/>
        </p:nvSpPr>
        <p:spPr>
          <a:xfrm>
            <a:off x="457200" y="2743200"/>
            <a:ext cx="3390900" cy="9683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卖者的价格敏感度：</a:t>
            </a:r>
            <a:r>
              <a:rPr lang="zh-CN" altLang="zh-CN" sz="2600" dirty="0">
                <a:solidFill>
                  <a:srgbClr val="7030A0"/>
                </a:solidFill>
                <a:latin typeface="Arial" panose="020B0604020202020204" pitchFamily="34" charset="0"/>
              </a:rPr>
              <a:t>不敏感</a:t>
            </a:r>
            <a:endParaRPr lang="zh-CN" altLang="zh-CN" sz="2600" dirty="0">
              <a:solidFill>
                <a:srgbClr val="7030A0"/>
              </a:solidFill>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endParaRPr lang="zh-CN" altLang="x-none" sz="2600" dirty="0">
              <a:solidFill>
                <a:srgbClr val="0000FF"/>
              </a:solidFill>
              <a:latin typeface="Arial" panose="020B0604020202020204" pitchFamily="34" charset="0"/>
            </a:endParaRPr>
          </a:p>
        </p:txBody>
      </p:sp>
      <p:sp>
        <p:nvSpPr>
          <p:cNvPr id="49170" name="Rectangle 36"/>
          <p:cNvSpPr/>
          <p:nvPr/>
        </p:nvSpPr>
        <p:spPr>
          <a:xfrm>
            <a:off x="533400" y="2057400"/>
            <a:ext cx="2819400" cy="663575"/>
          </a:xfrm>
          <a:prstGeom prst="rect">
            <a:avLst/>
          </a:prstGeom>
          <a:no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供给曲线：</a:t>
            </a:r>
            <a:r>
              <a:rPr lang="zh-CN" altLang="en-US" sz="2600" dirty="0">
                <a:solidFill>
                  <a:srgbClr val="7030A0"/>
                </a:solidFill>
                <a:latin typeface="Arial" panose="020B0604020202020204" pitchFamily="34" charset="0"/>
              </a:rPr>
              <a:t>垂直</a:t>
            </a:r>
            <a:endParaRPr lang="zh-CN" altLang="x-none" sz="2600" dirty="0">
              <a:solidFill>
                <a:srgbClr val="7030A0"/>
              </a:solidFill>
              <a:latin typeface="Arial" panose="020B0604020202020204" pitchFamily="34" charset="0"/>
            </a:endParaRPr>
          </a:p>
        </p:txBody>
      </p:sp>
      <p:sp>
        <p:nvSpPr>
          <p:cNvPr id="49171" name="Rectangle 37"/>
          <p:cNvSpPr/>
          <p:nvPr/>
        </p:nvSpPr>
        <p:spPr>
          <a:xfrm>
            <a:off x="533400" y="3886200"/>
            <a:ext cx="1617663" cy="536575"/>
          </a:xfrm>
          <a:prstGeom prst="rect">
            <a:avLst/>
          </a:prstGeom>
          <a:no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弹性：</a:t>
            </a:r>
            <a:r>
              <a:rPr lang="en-US" altLang="zh-CN" sz="2600" dirty="0">
                <a:solidFill>
                  <a:srgbClr val="7030A0"/>
                </a:solidFill>
                <a:latin typeface="Arial" panose="020B0604020202020204" pitchFamily="34" charset="0"/>
              </a:rPr>
              <a:t>0</a:t>
            </a:r>
            <a:endParaRPr lang="zh-CN" altLang="zh-CN" sz="2600" dirty="0">
              <a:solidFill>
                <a:srgbClr val="7030A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dissolv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8" name="Group 2"/>
          <p:cNvGrpSpPr/>
          <p:nvPr/>
        </p:nvGrpSpPr>
        <p:grpSpPr>
          <a:xfrm>
            <a:off x="5051425" y="1095375"/>
            <a:ext cx="2151063" cy="3219450"/>
            <a:chOff x="0" y="0"/>
            <a:chExt cx="1364" cy="2028"/>
          </a:xfrm>
        </p:grpSpPr>
        <p:sp>
          <p:nvSpPr>
            <p:cNvPr id="50216" name="Arc 3"/>
            <p:cNvSpPr/>
            <p:nvPr/>
          </p:nvSpPr>
          <p:spPr>
            <a:xfrm rot="5400000">
              <a:off x="-443" y="443"/>
              <a:ext cx="2028" cy="1142"/>
            </a:xfrm>
            <a:custGeom>
              <a:avLst/>
              <a:gdLst>
                <a:gd name="txL" fmla="*/ 0 w 20429"/>
                <a:gd name="txT" fmla="*/ 0 h 18670"/>
                <a:gd name="txR" fmla="*/ 20429 w 20429"/>
                <a:gd name="txB" fmla="*/ 18670 h 18670"/>
              </a:gdLst>
              <a:ahLst/>
              <a:cxnLst>
                <a:cxn ang="0">
                  <a:pos x="0" y="0"/>
                </a:cxn>
                <a:cxn ang="0">
                  <a:pos x="0" y="0"/>
                </a:cxn>
                <a:cxn ang="0">
                  <a:pos x="0" y="0"/>
                </a:cxn>
              </a:cxnLst>
              <a:rect l="txL" t="txT" r="txR" b="txB"/>
              <a:pathLst>
                <a:path w="20429" h="18670" fill="none">
                  <a:moveTo>
                    <a:pt x="10862" y="0"/>
                  </a:moveTo>
                  <a:cubicBezTo>
                    <a:pt x="15347" y="2609"/>
                    <a:pt x="18743" y="6746"/>
                    <a:pt x="20428" y="11653"/>
                  </a:cubicBezTo>
                </a:path>
                <a:path w="20429" h="18670" stroke="0">
                  <a:moveTo>
                    <a:pt x="10862" y="0"/>
                  </a:moveTo>
                  <a:cubicBezTo>
                    <a:pt x="15347" y="2609"/>
                    <a:pt x="18743" y="6746"/>
                    <a:pt x="20428" y="11653"/>
                  </a:cubicBezTo>
                  <a:lnTo>
                    <a:pt x="0" y="18670"/>
                  </a:lnTo>
                  <a:close/>
                </a:path>
              </a:pathLst>
            </a:custGeom>
            <a:noFill/>
            <a:ln w="38100" cap="flat" cmpd="sng">
              <a:solidFill>
                <a:srgbClr val="003399">
                  <a:alpha val="100000"/>
                </a:srgbClr>
              </a:solidFill>
              <a:prstDash val="solid"/>
              <a:miter lim="800000"/>
              <a:headEnd type="none" w="med" len="med"/>
              <a:tailEnd type="none" w="med" len="med"/>
            </a:ln>
          </p:spPr>
          <p:txBody>
            <a:bodyPr/>
            <a:p>
              <a:endParaRPr lang="zh-CN" altLang="en-US"/>
            </a:p>
          </p:txBody>
        </p:sp>
        <p:sp>
          <p:nvSpPr>
            <p:cNvPr id="50217" name="Text Box 4"/>
            <p:cNvSpPr txBox="1"/>
            <p:nvPr/>
          </p:nvSpPr>
          <p:spPr>
            <a:xfrm>
              <a:off x="977" y="831"/>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sp>
        <p:nvSpPr>
          <p:cNvPr id="5" name="Rectangle 5"/>
          <p:cNvSpPr txBox="1">
            <a:spLocks noChangeArrowheads="1"/>
          </p:cNvSpPr>
          <p:nvPr/>
        </p:nvSpPr>
        <p:spPr>
          <a:xfrm>
            <a:off x="407988" y="249238"/>
            <a:ext cx="8494712" cy="619125"/>
          </a:xfrm>
          <a:prstGeom prst="rect">
            <a:avLst/>
          </a:prstGeom>
        </p:spPr>
        <p:txBody>
          <a:bodyPr anchor="ctr">
            <a:normAutofit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“缺乏弹性的供给”</a:t>
            </a:r>
            <a:endPar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50180" name="Group 6"/>
          <p:cNvGrpSpPr/>
          <p:nvPr/>
        </p:nvGrpSpPr>
        <p:grpSpPr>
          <a:xfrm>
            <a:off x="4826000" y="2114550"/>
            <a:ext cx="4167188" cy="3295650"/>
            <a:chOff x="0" y="0"/>
            <a:chExt cx="2311" cy="1930"/>
          </a:xfrm>
        </p:grpSpPr>
        <p:grpSp>
          <p:nvGrpSpPr>
            <p:cNvPr id="50211" name="Group 7"/>
            <p:cNvGrpSpPr/>
            <p:nvPr/>
          </p:nvGrpSpPr>
          <p:grpSpPr>
            <a:xfrm>
              <a:off x="195" y="261"/>
              <a:ext cx="2116" cy="1413"/>
              <a:chOff x="0" y="0"/>
              <a:chExt cx="2116" cy="2027"/>
            </a:xfrm>
          </p:grpSpPr>
          <p:sp>
            <p:nvSpPr>
              <p:cNvPr id="50214"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0215"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50212" name="Text Box 10"/>
            <p:cNvSpPr txBox="1"/>
            <p:nvPr/>
          </p:nvSpPr>
          <p:spPr>
            <a:xfrm>
              <a:off x="0" y="0"/>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0213" name="Text Box 11"/>
            <p:cNvSpPr txBox="1"/>
            <p:nvPr/>
          </p:nvSpPr>
          <p:spPr>
            <a:xfrm>
              <a:off x="1845" y="1662"/>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sp>
        <p:nvSpPr>
          <p:cNvPr id="50181" name="Text Box 12"/>
          <p:cNvSpPr txBox="1"/>
          <p:nvPr/>
        </p:nvSpPr>
        <p:spPr>
          <a:xfrm>
            <a:off x="5922963" y="4948238"/>
            <a:ext cx="587375" cy="457200"/>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0182" name="Text Box 13"/>
          <p:cNvSpPr txBox="1"/>
          <p:nvPr/>
        </p:nvSpPr>
        <p:spPr>
          <a:xfrm>
            <a:off x="4567238" y="3686175"/>
            <a:ext cx="596900"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0183" name="Line 14"/>
          <p:cNvSpPr/>
          <p:nvPr/>
        </p:nvSpPr>
        <p:spPr>
          <a:xfrm>
            <a:off x="6223000" y="3922713"/>
            <a:ext cx="0" cy="1044575"/>
          </a:xfrm>
          <a:prstGeom prst="line">
            <a:avLst/>
          </a:prstGeom>
          <a:ln w="9525" cap="flat" cmpd="sng">
            <a:solidFill>
              <a:srgbClr val="777777"/>
            </a:solidFill>
            <a:prstDash val="lgDash"/>
            <a:headEnd type="none" w="med" len="med"/>
            <a:tailEnd type="none" w="med" len="med"/>
          </a:ln>
        </p:spPr>
      </p:sp>
      <p:sp>
        <p:nvSpPr>
          <p:cNvPr id="50184" name="Line 15"/>
          <p:cNvSpPr/>
          <p:nvPr/>
        </p:nvSpPr>
        <p:spPr>
          <a:xfrm>
            <a:off x="5183188" y="3916363"/>
            <a:ext cx="1050925" cy="0"/>
          </a:xfrm>
          <a:prstGeom prst="line">
            <a:avLst/>
          </a:prstGeom>
          <a:ln w="9525" cap="flat" cmpd="sng">
            <a:solidFill>
              <a:srgbClr val="777777"/>
            </a:solidFill>
            <a:prstDash val="lgDash"/>
            <a:headEnd type="none" w="med" len="med"/>
            <a:tailEnd type="none" w="med" len="med"/>
          </a:ln>
        </p:spPr>
      </p:sp>
      <p:sp>
        <p:nvSpPr>
          <p:cNvPr id="50185" name="Oval 16"/>
          <p:cNvSpPr/>
          <p:nvPr/>
        </p:nvSpPr>
        <p:spPr>
          <a:xfrm>
            <a:off x="6148388" y="3846513"/>
            <a:ext cx="139700" cy="138112"/>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6" name="Group 17"/>
          <p:cNvGrpSpPr/>
          <p:nvPr/>
        </p:nvGrpSpPr>
        <p:grpSpPr>
          <a:xfrm>
            <a:off x="6457950" y="3243263"/>
            <a:ext cx="547688" cy="2165350"/>
            <a:chOff x="0" y="0"/>
            <a:chExt cx="345" cy="1364"/>
          </a:xfrm>
        </p:grpSpPr>
        <p:sp>
          <p:nvSpPr>
            <p:cNvPr id="50209" name="Text Box 18"/>
            <p:cNvSpPr txBox="1"/>
            <p:nvPr/>
          </p:nvSpPr>
          <p:spPr>
            <a:xfrm>
              <a:off x="0" y="1076"/>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0210" name="Line 19"/>
            <p:cNvSpPr/>
            <p:nvPr/>
          </p:nvSpPr>
          <p:spPr>
            <a:xfrm>
              <a:off x="134" y="0"/>
              <a:ext cx="2" cy="1084"/>
            </a:xfrm>
            <a:prstGeom prst="line">
              <a:avLst/>
            </a:prstGeom>
            <a:ln w="9525" cap="flat" cmpd="sng">
              <a:solidFill>
                <a:srgbClr val="777777"/>
              </a:solidFill>
              <a:prstDash val="lgDash"/>
              <a:headEnd type="none" w="med" len="med"/>
              <a:tailEnd type="none" w="med" len="med"/>
            </a:ln>
          </p:spPr>
        </p:sp>
      </p:grpSp>
      <p:grpSp>
        <p:nvGrpSpPr>
          <p:cNvPr id="7" name="Group 20"/>
          <p:cNvGrpSpPr/>
          <p:nvPr/>
        </p:nvGrpSpPr>
        <p:grpSpPr>
          <a:xfrm>
            <a:off x="4560888" y="3040063"/>
            <a:ext cx="2174875" cy="457200"/>
            <a:chOff x="0" y="0"/>
            <a:chExt cx="1370" cy="288"/>
          </a:xfrm>
        </p:grpSpPr>
        <p:sp>
          <p:nvSpPr>
            <p:cNvPr id="50206" name="Text Box 21"/>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0207" name="Line 22"/>
            <p:cNvSpPr/>
            <p:nvPr/>
          </p:nvSpPr>
          <p:spPr>
            <a:xfrm>
              <a:off x="391" y="128"/>
              <a:ext cx="935" cy="0"/>
            </a:xfrm>
            <a:prstGeom prst="line">
              <a:avLst/>
            </a:prstGeom>
            <a:ln w="9525" cap="flat" cmpd="sng">
              <a:solidFill>
                <a:srgbClr val="777777"/>
              </a:solidFill>
              <a:prstDash val="lgDash"/>
              <a:headEnd type="none" w="med" len="med"/>
              <a:tailEnd type="none" w="med" len="med"/>
            </a:ln>
          </p:spPr>
        </p:sp>
        <p:sp>
          <p:nvSpPr>
            <p:cNvPr id="50208" name="Oval 23"/>
            <p:cNvSpPr/>
            <p:nvPr/>
          </p:nvSpPr>
          <p:spPr>
            <a:xfrm>
              <a:off x="1282" y="84"/>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4" name="Line 24"/>
          <p:cNvSpPr/>
          <p:nvPr/>
        </p:nvSpPr>
        <p:spPr>
          <a:xfrm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25" name="Line 25"/>
          <p:cNvSpPr/>
          <p:nvPr/>
        </p:nvSpPr>
        <p:spPr>
          <a:xfrm rot="-5400000">
            <a:off x="6453188" y="4618038"/>
            <a:ext cx="0" cy="423862"/>
          </a:xfrm>
          <a:prstGeom prst="line">
            <a:avLst/>
          </a:prstGeom>
          <a:ln w="50800" cap="flat" cmpd="sng">
            <a:solidFill>
              <a:srgbClr val="009900"/>
            </a:solidFill>
            <a:prstDash val="solid"/>
            <a:headEnd type="none" w="med" len="med"/>
            <a:tailEnd type="triangle" w="lg" len="med"/>
          </a:ln>
        </p:spPr>
      </p:sp>
      <p:sp>
        <p:nvSpPr>
          <p:cNvPr id="26" name="Text Box 26"/>
          <p:cNvSpPr txBox="1"/>
          <p:nvPr/>
        </p:nvSpPr>
        <p:spPr>
          <a:xfrm>
            <a:off x="5638800" y="5562600"/>
            <a:ext cx="2438400" cy="823913"/>
          </a:xfrm>
          <a:prstGeom prst="rect">
            <a:avLst/>
          </a:prstGeom>
          <a:solidFill>
            <a:srgbClr val="CCFFCC"/>
          </a:solidFill>
          <a:ln w="9525">
            <a:noFill/>
          </a:ln>
        </p:spPr>
        <p:txBody>
          <a:bodyPr>
            <a:spAutoFit/>
          </a:bodyPr>
          <a:p>
            <a:pPr algn="ctr" eaLnBrk="0" hangingPunct="0">
              <a:spcBef>
                <a:spcPct val="50000"/>
              </a:spcBef>
            </a:pPr>
            <a:r>
              <a:rPr lang="zh-CN" altLang="x-none" sz="2400" dirty="0">
                <a:latin typeface="Arial" panose="020B0604020202020204" pitchFamily="34" charset="0"/>
              </a:rPr>
              <a:t>供给量增加比例小于 </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7" name="Text Box 28"/>
          <p:cNvSpPr txBox="1"/>
          <p:nvPr/>
        </p:nvSpPr>
        <p:spPr>
          <a:xfrm>
            <a:off x="6096000" y="11430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&lt; 10%</a:t>
            </a:r>
            <a:endParaRPr lang="en-US" altLang="zh-CN" sz="2500" b="1" i="1" baseline="30000" dirty="0">
              <a:solidFill>
                <a:srgbClr val="009900"/>
              </a:solidFill>
              <a:latin typeface="Arial" panose="020B0604020202020204" pitchFamily="34" charset="0"/>
            </a:endParaRPr>
          </a:p>
        </p:txBody>
      </p:sp>
      <p:sp>
        <p:nvSpPr>
          <p:cNvPr id="28" name="Text Box 29"/>
          <p:cNvSpPr txBox="1"/>
          <p:nvPr/>
        </p:nvSpPr>
        <p:spPr>
          <a:xfrm>
            <a:off x="6096000" y="16002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10%</a:t>
            </a:r>
            <a:endParaRPr lang="en-US" altLang="zh-CN" sz="2500" b="1" i="1" baseline="30000" dirty="0">
              <a:solidFill>
                <a:srgbClr val="FF6600"/>
              </a:solidFill>
              <a:latin typeface="Arial" panose="020B0604020202020204" pitchFamily="34" charset="0"/>
            </a:endParaRPr>
          </a:p>
        </p:txBody>
      </p:sp>
      <p:sp>
        <p:nvSpPr>
          <p:cNvPr id="29" name="Text Box 30"/>
          <p:cNvSpPr txBox="1"/>
          <p:nvPr/>
        </p:nvSpPr>
        <p:spPr>
          <a:xfrm>
            <a:off x="7391400" y="1371600"/>
            <a:ext cx="682625" cy="488950"/>
          </a:xfrm>
          <a:prstGeom prst="rect">
            <a:avLst/>
          </a:prstGeom>
          <a:noFill/>
          <a:ln w="9525">
            <a:noFill/>
          </a:ln>
        </p:spPr>
        <p:txBody>
          <a:bodyPr>
            <a:spAutoFit/>
          </a:bodyPr>
          <a:p>
            <a:pPr algn="ctr" eaLnBrk="0" hangingPunct="0">
              <a:spcBef>
                <a:spcPct val="50000"/>
              </a:spcBef>
            </a:pPr>
            <a:r>
              <a:rPr lang="en-US" altLang="zh-CN" sz="2600" dirty="0">
                <a:solidFill>
                  <a:srgbClr val="0000FF"/>
                </a:solidFill>
                <a:latin typeface="Arial" panose="020B0604020202020204" pitchFamily="34" charset="0"/>
              </a:rPr>
              <a:t>&lt; 1</a:t>
            </a:r>
            <a:endParaRPr lang="en-US" altLang="zh-CN" sz="2600" dirty="0">
              <a:solidFill>
                <a:srgbClr val="0000FF"/>
              </a:solidFill>
              <a:latin typeface="Arial" panose="020B0604020202020204" pitchFamily="34" charset="0"/>
            </a:endParaRPr>
          </a:p>
        </p:txBody>
      </p:sp>
      <p:grpSp>
        <p:nvGrpSpPr>
          <p:cNvPr id="50194" name="Group 31"/>
          <p:cNvGrpSpPr/>
          <p:nvPr/>
        </p:nvGrpSpPr>
        <p:grpSpPr>
          <a:xfrm>
            <a:off x="762000" y="1143000"/>
            <a:ext cx="6469063" cy="904875"/>
            <a:chOff x="-35" y="0"/>
            <a:chExt cx="4075" cy="570"/>
          </a:xfrm>
        </p:grpSpPr>
        <p:sp>
          <p:nvSpPr>
            <p:cNvPr id="50199" name="Text Box 32"/>
            <p:cNvSpPr txBox="1"/>
            <p:nvPr/>
          </p:nvSpPr>
          <p:spPr>
            <a:xfrm>
              <a:off x="-35" y="192"/>
              <a:ext cx="1436" cy="277"/>
            </a:xfrm>
            <a:prstGeom prst="rect">
              <a:avLst/>
            </a:prstGeom>
            <a:noFill/>
            <a:ln w="9525">
              <a:noFill/>
            </a:ln>
          </p:spPr>
          <p:txBody>
            <a:bodyPr>
              <a:spAutoFit/>
            </a:bodyPr>
            <a:p>
              <a:pPr algn="ctr" eaLnBrk="0" hangingPunct="0">
                <a:lnSpc>
                  <a:spcPct val="95000"/>
                </a:lnSpc>
                <a:spcBef>
                  <a:spcPct val="50000"/>
                </a:spcBef>
              </a:pPr>
              <a:r>
                <a:rPr lang="zh-CN" altLang="x-none" sz="2400" dirty="0">
                  <a:latin typeface="Arial" panose="020B0604020202020204" pitchFamily="34" charset="0"/>
                </a:rPr>
                <a:t>供给价格弹性</a:t>
              </a:r>
              <a:endParaRPr lang="zh-CN" altLang="x-none" sz="2400" dirty="0">
                <a:latin typeface="Arial" panose="020B0604020202020204" pitchFamily="34" charset="0"/>
              </a:endParaRPr>
            </a:p>
          </p:txBody>
        </p:sp>
        <p:sp>
          <p:nvSpPr>
            <p:cNvPr id="50200" name="Text Box 33"/>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50201" name="Text Box 34"/>
            <p:cNvSpPr txBox="1"/>
            <p:nvPr/>
          </p:nvSpPr>
          <p:spPr>
            <a:xfrm>
              <a:off x="1611" y="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供给量变动百分比</a:t>
              </a:r>
              <a:endParaRPr lang="zh-CN" altLang="x-none" sz="2000" b="1" i="1" baseline="30000" dirty="0">
                <a:latin typeface="Arial" panose="020B0604020202020204" pitchFamily="34" charset="0"/>
              </a:endParaRPr>
            </a:p>
          </p:txBody>
        </p:sp>
        <p:sp>
          <p:nvSpPr>
            <p:cNvPr id="50202" name="Text Box 35"/>
            <p:cNvSpPr txBox="1"/>
            <p:nvPr/>
          </p:nvSpPr>
          <p:spPr>
            <a:xfrm>
              <a:off x="1615" y="32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价格变动百分比</a:t>
              </a:r>
              <a:endParaRPr lang="zh-CN" altLang="x-none" sz="2000" b="1" i="1" baseline="30000" dirty="0">
                <a:latin typeface="Arial" panose="020B0604020202020204" pitchFamily="34" charset="0"/>
              </a:endParaRPr>
            </a:p>
          </p:txBody>
        </p:sp>
        <p:sp>
          <p:nvSpPr>
            <p:cNvPr id="50203" name="Line 36"/>
            <p:cNvSpPr/>
            <p:nvPr/>
          </p:nvSpPr>
          <p:spPr>
            <a:xfrm>
              <a:off x="1670" y="308"/>
              <a:ext cx="1404" cy="0"/>
            </a:xfrm>
            <a:prstGeom prst="line">
              <a:avLst/>
            </a:prstGeom>
            <a:ln w="12700" cap="flat" cmpd="sng">
              <a:solidFill>
                <a:schemeClr val="tx1"/>
              </a:solidFill>
              <a:prstDash val="solid"/>
              <a:headEnd type="none" w="med" len="med"/>
              <a:tailEnd type="none" w="med" len="med"/>
            </a:ln>
          </p:spPr>
        </p:sp>
        <p:sp>
          <p:nvSpPr>
            <p:cNvPr id="50204" name="Text Box 37"/>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50205" name="Line 38"/>
            <p:cNvSpPr/>
            <p:nvPr/>
          </p:nvSpPr>
          <p:spPr>
            <a:xfrm>
              <a:off x="3424" y="309"/>
              <a:ext cx="616" cy="0"/>
            </a:xfrm>
            <a:prstGeom prst="line">
              <a:avLst/>
            </a:prstGeom>
            <a:ln w="12700" cap="flat" cmpd="sng">
              <a:solidFill>
                <a:schemeClr val="tx1"/>
              </a:solidFill>
              <a:prstDash val="solid"/>
              <a:headEnd type="none" w="med" len="med"/>
              <a:tailEnd type="none" w="med" len="med"/>
            </a:ln>
          </p:spPr>
        </p:sp>
      </p:grpSp>
      <p:sp>
        <p:nvSpPr>
          <p:cNvPr id="38" name="Text Box 39"/>
          <p:cNvSpPr txBox="1"/>
          <p:nvPr/>
        </p:nvSpPr>
        <p:spPr>
          <a:xfrm>
            <a:off x="3429000" y="3124200"/>
            <a:ext cx="1265238" cy="822325"/>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价格上升</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50196" name="Rectangle 40"/>
          <p:cNvSpPr/>
          <p:nvPr/>
        </p:nvSpPr>
        <p:spPr>
          <a:xfrm>
            <a:off x="366713" y="3221038"/>
            <a:ext cx="3390900" cy="9683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卖者的价格敏感度：</a:t>
            </a:r>
            <a:r>
              <a:rPr lang="zh-CN" altLang="zh-CN" sz="2600" dirty="0">
                <a:solidFill>
                  <a:srgbClr val="7030A0"/>
                </a:solidFill>
                <a:latin typeface="Arial" panose="020B0604020202020204" pitchFamily="34" charset="0"/>
              </a:rPr>
              <a:t>相对小</a:t>
            </a:r>
            <a:endParaRPr lang="zh-CN" altLang="zh-CN" sz="2600" dirty="0">
              <a:solidFill>
                <a:srgbClr val="7030A0"/>
              </a:solidFill>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endParaRPr lang="zh-CN" altLang="x-none" sz="2600" dirty="0">
              <a:solidFill>
                <a:srgbClr val="0000FF"/>
              </a:solidFill>
              <a:latin typeface="Arial" panose="020B0604020202020204" pitchFamily="34" charset="0"/>
            </a:endParaRPr>
          </a:p>
        </p:txBody>
      </p:sp>
      <p:sp>
        <p:nvSpPr>
          <p:cNvPr id="50197" name="Rectangle 41"/>
          <p:cNvSpPr/>
          <p:nvPr/>
        </p:nvSpPr>
        <p:spPr>
          <a:xfrm>
            <a:off x="381000" y="2438400"/>
            <a:ext cx="3292475" cy="647700"/>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供给曲线：</a:t>
            </a:r>
            <a:r>
              <a:rPr lang="zh-CN" altLang="zh-CN" sz="2600" dirty="0">
                <a:solidFill>
                  <a:srgbClr val="7030A0"/>
                </a:solidFill>
                <a:latin typeface="Arial" panose="020B0604020202020204" pitchFamily="34" charset="0"/>
              </a:rPr>
              <a:t>相对陡峭</a:t>
            </a:r>
            <a:endParaRPr lang="zh-CN" altLang="zh-CN" sz="2600" dirty="0">
              <a:solidFill>
                <a:srgbClr val="7030A0"/>
              </a:solidFill>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endParaRPr lang="zh-CN" altLang="x-none" sz="2600" dirty="0">
              <a:solidFill>
                <a:srgbClr val="0000FF"/>
              </a:solidFill>
              <a:latin typeface="Arial" panose="020B0604020202020204" pitchFamily="34" charset="0"/>
            </a:endParaRPr>
          </a:p>
        </p:txBody>
      </p:sp>
      <p:sp>
        <p:nvSpPr>
          <p:cNvPr id="50198" name="Rectangle 42"/>
          <p:cNvSpPr/>
          <p:nvPr/>
        </p:nvSpPr>
        <p:spPr>
          <a:xfrm>
            <a:off x="457200" y="4343400"/>
            <a:ext cx="2133600" cy="5365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弹性：</a:t>
            </a:r>
            <a:r>
              <a:rPr lang="en-US" altLang="zh-CN" sz="2600" dirty="0">
                <a:solidFill>
                  <a:srgbClr val="7030A0"/>
                </a:solidFill>
                <a:latin typeface="Arial" panose="020B0604020202020204" pitchFamily="34" charset="0"/>
              </a:rPr>
              <a:t>&lt; 1</a:t>
            </a:r>
            <a:endParaRPr lang="en-US" altLang="zh-CN" sz="2600" dirty="0">
              <a:solidFill>
                <a:srgbClr val="7030A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down)">
                                      <p:cBhvr>
                                        <p:cTn id="14" dur="500"/>
                                        <p:tgtEl>
                                          <p:spTgt spid="2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1"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p:bldP spid="28" grpId="0"/>
      <p:bldP spid="29" grpId="0"/>
      <p:bldP spid="3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02" name="Group 2"/>
          <p:cNvGrpSpPr/>
          <p:nvPr/>
        </p:nvGrpSpPr>
        <p:grpSpPr>
          <a:xfrm>
            <a:off x="5189538" y="2490788"/>
            <a:ext cx="2505075" cy="2473325"/>
            <a:chOff x="0" y="0"/>
            <a:chExt cx="1578" cy="1558"/>
          </a:xfrm>
        </p:grpSpPr>
        <p:sp>
          <p:nvSpPr>
            <p:cNvPr id="51240" name="Line 3"/>
            <p:cNvSpPr/>
            <p:nvPr/>
          </p:nvSpPr>
          <p:spPr>
            <a:xfrm flipV="1">
              <a:off x="0" y="233"/>
              <a:ext cx="1305" cy="1325"/>
            </a:xfrm>
            <a:prstGeom prst="line">
              <a:avLst/>
            </a:prstGeom>
            <a:ln w="38100" cap="flat" cmpd="sng">
              <a:solidFill>
                <a:srgbClr val="003399"/>
              </a:solidFill>
              <a:prstDash val="solid"/>
              <a:headEnd type="none" w="med" len="med"/>
              <a:tailEnd type="none" w="med" len="med"/>
            </a:ln>
          </p:spPr>
        </p:sp>
        <p:sp>
          <p:nvSpPr>
            <p:cNvPr id="51241" name="Text Box 4"/>
            <p:cNvSpPr txBox="1"/>
            <p:nvPr/>
          </p:nvSpPr>
          <p:spPr>
            <a:xfrm>
              <a:off x="1178" y="0"/>
              <a:ext cx="40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sp>
        <p:nvSpPr>
          <p:cNvPr id="5" name="Rectangle 5"/>
          <p:cNvSpPr txBox="1">
            <a:spLocks noChangeArrowheads="1"/>
          </p:cNvSpPr>
          <p:nvPr/>
        </p:nvSpPr>
        <p:spPr>
          <a:xfrm>
            <a:off x="407988" y="249238"/>
            <a:ext cx="8494712" cy="619125"/>
          </a:xfrm>
          <a:prstGeom prst="rect">
            <a:avLst/>
          </a:prstGeom>
        </p:spPr>
        <p:txBody>
          <a:bodyPr anchor="ctr">
            <a:normAutofit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“单位弹性供给”</a:t>
            </a:r>
            <a:endPar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51204" name="Group 6"/>
          <p:cNvGrpSpPr/>
          <p:nvPr/>
        </p:nvGrpSpPr>
        <p:grpSpPr>
          <a:xfrm>
            <a:off x="4826000" y="2114550"/>
            <a:ext cx="4167188" cy="3295650"/>
            <a:chOff x="0" y="0"/>
            <a:chExt cx="2311" cy="1930"/>
          </a:xfrm>
        </p:grpSpPr>
        <p:grpSp>
          <p:nvGrpSpPr>
            <p:cNvPr id="51235" name="Group 7"/>
            <p:cNvGrpSpPr/>
            <p:nvPr/>
          </p:nvGrpSpPr>
          <p:grpSpPr>
            <a:xfrm>
              <a:off x="195" y="261"/>
              <a:ext cx="2116" cy="1413"/>
              <a:chOff x="0" y="0"/>
              <a:chExt cx="2116" cy="2027"/>
            </a:xfrm>
          </p:grpSpPr>
          <p:sp>
            <p:nvSpPr>
              <p:cNvPr id="51238"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1239"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51236" name="Text Box 10"/>
            <p:cNvSpPr txBox="1"/>
            <p:nvPr/>
          </p:nvSpPr>
          <p:spPr>
            <a:xfrm>
              <a:off x="0" y="0"/>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1237" name="Text Box 11"/>
            <p:cNvSpPr txBox="1"/>
            <p:nvPr/>
          </p:nvSpPr>
          <p:spPr>
            <a:xfrm>
              <a:off x="1887" y="1662"/>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sp>
        <p:nvSpPr>
          <p:cNvPr id="51205" name="Text Box 12"/>
          <p:cNvSpPr txBox="1"/>
          <p:nvPr/>
        </p:nvSpPr>
        <p:spPr>
          <a:xfrm>
            <a:off x="5922963" y="4948238"/>
            <a:ext cx="587375" cy="457200"/>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1206" name="Text Box 13"/>
          <p:cNvSpPr txBox="1"/>
          <p:nvPr/>
        </p:nvSpPr>
        <p:spPr>
          <a:xfrm>
            <a:off x="4567238" y="3686175"/>
            <a:ext cx="596900"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1207" name="Line 14"/>
          <p:cNvSpPr/>
          <p:nvPr/>
        </p:nvSpPr>
        <p:spPr>
          <a:xfrm>
            <a:off x="6223000" y="3922713"/>
            <a:ext cx="0" cy="1044575"/>
          </a:xfrm>
          <a:prstGeom prst="line">
            <a:avLst/>
          </a:prstGeom>
          <a:ln w="9525" cap="flat" cmpd="sng">
            <a:solidFill>
              <a:srgbClr val="777777"/>
            </a:solidFill>
            <a:prstDash val="lgDash"/>
            <a:headEnd type="none" w="med" len="med"/>
            <a:tailEnd type="none" w="med" len="med"/>
          </a:ln>
        </p:spPr>
      </p:sp>
      <p:sp>
        <p:nvSpPr>
          <p:cNvPr id="51208" name="Line 15"/>
          <p:cNvSpPr/>
          <p:nvPr/>
        </p:nvSpPr>
        <p:spPr>
          <a:xfrm>
            <a:off x="5183188" y="3916363"/>
            <a:ext cx="1050925" cy="0"/>
          </a:xfrm>
          <a:prstGeom prst="line">
            <a:avLst/>
          </a:prstGeom>
          <a:ln w="9525" cap="flat" cmpd="sng">
            <a:solidFill>
              <a:srgbClr val="777777"/>
            </a:solidFill>
            <a:prstDash val="lgDash"/>
            <a:headEnd type="none" w="med" len="med"/>
            <a:tailEnd type="none" w="med" len="med"/>
          </a:ln>
        </p:spPr>
      </p:sp>
      <p:sp>
        <p:nvSpPr>
          <p:cNvPr id="51209" name="Oval 16"/>
          <p:cNvSpPr/>
          <p:nvPr/>
        </p:nvSpPr>
        <p:spPr>
          <a:xfrm>
            <a:off x="6148388" y="3846513"/>
            <a:ext cx="139700" cy="138112"/>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6" name="Group 17"/>
          <p:cNvGrpSpPr/>
          <p:nvPr/>
        </p:nvGrpSpPr>
        <p:grpSpPr>
          <a:xfrm>
            <a:off x="6618288" y="3243263"/>
            <a:ext cx="547687" cy="2165350"/>
            <a:chOff x="0" y="0"/>
            <a:chExt cx="345" cy="1364"/>
          </a:xfrm>
        </p:grpSpPr>
        <p:sp>
          <p:nvSpPr>
            <p:cNvPr id="51233" name="Text Box 18"/>
            <p:cNvSpPr txBox="1"/>
            <p:nvPr/>
          </p:nvSpPr>
          <p:spPr>
            <a:xfrm>
              <a:off x="0" y="1076"/>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1234" name="Line 19"/>
            <p:cNvSpPr/>
            <p:nvPr/>
          </p:nvSpPr>
          <p:spPr>
            <a:xfrm>
              <a:off x="169" y="0"/>
              <a:ext cx="2" cy="1084"/>
            </a:xfrm>
            <a:prstGeom prst="line">
              <a:avLst/>
            </a:prstGeom>
            <a:ln w="9525" cap="flat" cmpd="sng">
              <a:solidFill>
                <a:srgbClr val="777777"/>
              </a:solidFill>
              <a:prstDash val="lgDash"/>
              <a:headEnd type="none" w="med" len="med"/>
              <a:tailEnd type="none" w="med" len="med"/>
            </a:ln>
          </p:spPr>
        </p:sp>
      </p:grpSp>
      <p:grpSp>
        <p:nvGrpSpPr>
          <p:cNvPr id="7" name="Group 20"/>
          <p:cNvGrpSpPr/>
          <p:nvPr/>
        </p:nvGrpSpPr>
        <p:grpSpPr>
          <a:xfrm>
            <a:off x="4560888" y="3040063"/>
            <a:ext cx="2395537" cy="457200"/>
            <a:chOff x="0" y="0"/>
            <a:chExt cx="1509" cy="288"/>
          </a:xfrm>
        </p:grpSpPr>
        <p:sp>
          <p:nvSpPr>
            <p:cNvPr id="51230" name="Text Box 21"/>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1231" name="Line 22"/>
            <p:cNvSpPr/>
            <p:nvPr/>
          </p:nvSpPr>
          <p:spPr>
            <a:xfrm>
              <a:off x="391" y="128"/>
              <a:ext cx="1069" cy="0"/>
            </a:xfrm>
            <a:prstGeom prst="line">
              <a:avLst/>
            </a:prstGeom>
            <a:ln w="9525" cap="flat" cmpd="sng">
              <a:solidFill>
                <a:srgbClr val="777777"/>
              </a:solidFill>
              <a:prstDash val="lgDash"/>
              <a:headEnd type="none" w="med" len="med"/>
              <a:tailEnd type="none" w="med" len="med"/>
            </a:ln>
          </p:spPr>
        </p:sp>
        <p:sp>
          <p:nvSpPr>
            <p:cNvPr id="51232" name="Oval 23"/>
            <p:cNvSpPr/>
            <p:nvPr/>
          </p:nvSpPr>
          <p:spPr>
            <a:xfrm>
              <a:off x="1421" y="85"/>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4" name="Line 24"/>
          <p:cNvSpPr/>
          <p:nvPr/>
        </p:nvSpPr>
        <p:spPr>
          <a:xfrm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25" name="Line 25"/>
          <p:cNvSpPr/>
          <p:nvPr/>
        </p:nvSpPr>
        <p:spPr>
          <a:xfrm rot="-5400000">
            <a:off x="6557963" y="4508500"/>
            <a:ext cx="0" cy="642938"/>
          </a:xfrm>
          <a:prstGeom prst="line">
            <a:avLst/>
          </a:prstGeom>
          <a:ln w="50800" cap="flat" cmpd="sng">
            <a:solidFill>
              <a:srgbClr val="009900"/>
            </a:solidFill>
            <a:prstDash val="solid"/>
            <a:headEnd type="none" w="med" len="med"/>
            <a:tailEnd type="triangle" w="lg" len="med"/>
          </a:ln>
        </p:spPr>
      </p:sp>
      <p:sp>
        <p:nvSpPr>
          <p:cNvPr id="26" name="Text Box 26"/>
          <p:cNvSpPr txBox="1"/>
          <p:nvPr/>
        </p:nvSpPr>
        <p:spPr>
          <a:xfrm>
            <a:off x="5849938" y="5548313"/>
            <a:ext cx="1428750" cy="823912"/>
          </a:xfrm>
          <a:prstGeom prst="rect">
            <a:avLst/>
          </a:prstGeom>
          <a:solidFill>
            <a:srgbClr val="CCFFCC"/>
          </a:solidFill>
          <a:ln w="9525">
            <a:noFill/>
          </a:ln>
        </p:spPr>
        <p:txBody>
          <a:bodyPr>
            <a:spAutoFit/>
          </a:bodyPr>
          <a:p>
            <a:pPr algn="ctr" eaLnBrk="0" hangingPunct="0">
              <a:spcBef>
                <a:spcPct val="50000"/>
              </a:spcBef>
            </a:pPr>
            <a:r>
              <a:rPr lang="zh-CN" altLang="x-none" sz="2400" dirty="0">
                <a:latin typeface="Arial" panose="020B0604020202020204" pitchFamily="34" charset="0"/>
              </a:rPr>
              <a:t>供给量增加</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7" name="Text Box 28"/>
          <p:cNvSpPr txBox="1"/>
          <p:nvPr/>
        </p:nvSpPr>
        <p:spPr>
          <a:xfrm>
            <a:off x="6096000" y="11430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10%</a:t>
            </a:r>
            <a:endParaRPr lang="en-US" altLang="zh-CN" sz="2500" b="1" i="1" baseline="30000" dirty="0">
              <a:solidFill>
                <a:srgbClr val="009900"/>
              </a:solidFill>
              <a:latin typeface="Arial" panose="020B0604020202020204" pitchFamily="34" charset="0"/>
            </a:endParaRPr>
          </a:p>
        </p:txBody>
      </p:sp>
      <p:sp>
        <p:nvSpPr>
          <p:cNvPr id="28" name="Text Box 29"/>
          <p:cNvSpPr txBox="1"/>
          <p:nvPr/>
        </p:nvSpPr>
        <p:spPr>
          <a:xfrm>
            <a:off x="6172200" y="16764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10%</a:t>
            </a:r>
            <a:endParaRPr lang="en-US" altLang="zh-CN" sz="2500" b="1" i="1" baseline="30000" dirty="0">
              <a:solidFill>
                <a:srgbClr val="FF6600"/>
              </a:solidFill>
              <a:latin typeface="Arial" panose="020B0604020202020204" pitchFamily="34" charset="0"/>
            </a:endParaRPr>
          </a:p>
        </p:txBody>
      </p:sp>
      <p:sp>
        <p:nvSpPr>
          <p:cNvPr id="29" name="Text Box 30"/>
          <p:cNvSpPr txBox="1"/>
          <p:nvPr/>
        </p:nvSpPr>
        <p:spPr>
          <a:xfrm>
            <a:off x="7315200" y="1295400"/>
            <a:ext cx="682625" cy="488950"/>
          </a:xfrm>
          <a:prstGeom prst="rect">
            <a:avLst/>
          </a:prstGeom>
          <a:noFill/>
          <a:ln w="9525">
            <a:noFill/>
          </a:ln>
        </p:spPr>
        <p:txBody>
          <a:bodyPr>
            <a:spAutoFit/>
          </a:bodyPr>
          <a:p>
            <a:pPr algn="ctr" eaLnBrk="0" hangingPunct="0">
              <a:spcBef>
                <a:spcPct val="50000"/>
              </a:spcBef>
            </a:pPr>
            <a:r>
              <a:rPr lang="en-US" altLang="zh-CN" sz="2600" dirty="0">
                <a:solidFill>
                  <a:srgbClr val="0000FF"/>
                </a:solidFill>
                <a:latin typeface="Arial" panose="020B0604020202020204" pitchFamily="34" charset="0"/>
              </a:rPr>
              <a:t>= 1</a:t>
            </a:r>
            <a:endParaRPr lang="en-US" altLang="zh-CN" sz="2600" dirty="0">
              <a:solidFill>
                <a:srgbClr val="0000FF"/>
              </a:solidFill>
              <a:latin typeface="Arial" panose="020B0604020202020204" pitchFamily="34" charset="0"/>
            </a:endParaRPr>
          </a:p>
        </p:txBody>
      </p:sp>
      <p:grpSp>
        <p:nvGrpSpPr>
          <p:cNvPr id="51218" name="Group 31"/>
          <p:cNvGrpSpPr/>
          <p:nvPr/>
        </p:nvGrpSpPr>
        <p:grpSpPr>
          <a:xfrm>
            <a:off x="838200" y="1143000"/>
            <a:ext cx="6337300" cy="904875"/>
            <a:chOff x="48" y="0"/>
            <a:chExt cx="3992" cy="570"/>
          </a:xfrm>
        </p:grpSpPr>
        <p:sp>
          <p:nvSpPr>
            <p:cNvPr id="51223" name="Text Box 32"/>
            <p:cNvSpPr txBox="1"/>
            <p:nvPr/>
          </p:nvSpPr>
          <p:spPr>
            <a:xfrm>
              <a:off x="48" y="192"/>
              <a:ext cx="1436" cy="277"/>
            </a:xfrm>
            <a:prstGeom prst="rect">
              <a:avLst/>
            </a:prstGeom>
            <a:noFill/>
            <a:ln w="9525">
              <a:noFill/>
            </a:ln>
          </p:spPr>
          <p:txBody>
            <a:bodyPr>
              <a:spAutoFit/>
            </a:bodyPr>
            <a:p>
              <a:pPr algn="ctr" eaLnBrk="0" hangingPunct="0">
                <a:lnSpc>
                  <a:spcPct val="95000"/>
                </a:lnSpc>
                <a:spcBef>
                  <a:spcPct val="50000"/>
                </a:spcBef>
              </a:pPr>
              <a:r>
                <a:rPr lang="zh-CN" altLang="x-none" sz="2400" dirty="0">
                  <a:latin typeface="Arial" panose="020B0604020202020204" pitchFamily="34" charset="0"/>
                </a:rPr>
                <a:t>供给价格弹性</a:t>
              </a:r>
              <a:endParaRPr lang="zh-CN" altLang="x-none" sz="2400" dirty="0">
                <a:latin typeface="Arial" panose="020B0604020202020204" pitchFamily="34" charset="0"/>
              </a:endParaRPr>
            </a:p>
          </p:txBody>
        </p:sp>
        <p:sp>
          <p:nvSpPr>
            <p:cNvPr id="51224" name="Text Box 33"/>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51225" name="Text Box 34"/>
            <p:cNvSpPr txBox="1"/>
            <p:nvPr/>
          </p:nvSpPr>
          <p:spPr>
            <a:xfrm>
              <a:off x="1611" y="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供给量变动百分比</a:t>
              </a:r>
              <a:endParaRPr lang="zh-CN" altLang="x-none" sz="2000" b="1" i="1" baseline="30000" dirty="0">
                <a:latin typeface="Arial" panose="020B0604020202020204" pitchFamily="34" charset="0"/>
              </a:endParaRPr>
            </a:p>
          </p:txBody>
        </p:sp>
        <p:sp>
          <p:nvSpPr>
            <p:cNvPr id="51226" name="Text Box 35"/>
            <p:cNvSpPr txBox="1"/>
            <p:nvPr/>
          </p:nvSpPr>
          <p:spPr>
            <a:xfrm>
              <a:off x="1615" y="32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价格变动百分比</a:t>
              </a:r>
              <a:endParaRPr lang="zh-CN" altLang="x-none" sz="2000" b="1" i="1" baseline="30000" dirty="0">
                <a:latin typeface="Arial" panose="020B0604020202020204" pitchFamily="34" charset="0"/>
              </a:endParaRPr>
            </a:p>
          </p:txBody>
        </p:sp>
        <p:sp>
          <p:nvSpPr>
            <p:cNvPr id="51227" name="Line 36"/>
            <p:cNvSpPr/>
            <p:nvPr/>
          </p:nvSpPr>
          <p:spPr>
            <a:xfrm>
              <a:off x="1670" y="308"/>
              <a:ext cx="1404" cy="0"/>
            </a:xfrm>
            <a:prstGeom prst="line">
              <a:avLst/>
            </a:prstGeom>
            <a:ln w="12700" cap="flat" cmpd="sng">
              <a:solidFill>
                <a:schemeClr val="tx1"/>
              </a:solidFill>
              <a:prstDash val="solid"/>
              <a:headEnd type="none" w="med" len="med"/>
              <a:tailEnd type="none" w="med" len="med"/>
            </a:ln>
          </p:spPr>
        </p:sp>
        <p:sp>
          <p:nvSpPr>
            <p:cNvPr id="51228" name="Text Box 37"/>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51229" name="Line 38"/>
            <p:cNvSpPr/>
            <p:nvPr/>
          </p:nvSpPr>
          <p:spPr>
            <a:xfrm>
              <a:off x="3424" y="309"/>
              <a:ext cx="616" cy="0"/>
            </a:xfrm>
            <a:prstGeom prst="line">
              <a:avLst/>
            </a:prstGeom>
            <a:ln w="12700" cap="flat" cmpd="sng">
              <a:solidFill>
                <a:schemeClr val="tx1"/>
              </a:solidFill>
              <a:prstDash val="solid"/>
              <a:headEnd type="none" w="med" len="med"/>
              <a:tailEnd type="none" w="med" len="med"/>
            </a:ln>
          </p:spPr>
        </p:sp>
      </p:grpSp>
      <p:sp>
        <p:nvSpPr>
          <p:cNvPr id="38" name="Text Box 39"/>
          <p:cNvSpPr txBox="1"/>
          <p:nvPr/>
        </p:nvSpPr>
        <p:spPr>
          <a:xfrm>
            <a:off x="3429000" y="3124200"/>
            <a:ext cx="1265238" cy="823913"/>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价格上升</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51220" name="Rectangle 40"/>
          <p:cNvSpPr/>
          <p:nvPr/>
        </p:nvSpPr>
        <p:spPr>
          <a:xfrm>
            <a:off x="366713" y="3221038"/>
            <a:ext cx="3390900" cy="9683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卖者的价格敏感度：</a:t>
            </a:r>
            <a:r>
              <a:rPr lang="zh-CN" altLang="zh-CN" sz="2600" dirty="0">
                <a:solidFill>
                  <a:srgbClr val="0000FF"/>
                </a:solidFill>
                <a:latin typeface="Arial" panose="020B0604020202020204" pitchFamily="34" charset="0"/>
              </a:rPr>
              <a:t>中等</a:t>
            </a:r>
            <a:r>
              <a:rPr lang="zh-CN" altLang="en-US" sz="2600" dirty="0">
                <a:solidFill>
                  <a:srgbClr val="0000FF"/>
                </a:solidFill>
                <a:latin typeface="Arial" panose="020B0604020202020204" pitchFamily="34" charset="0"/>
              </a:rPr>
              <a:t>程度</a:t>
            </a:r>
            <a:endParaRPr lang="zh-CN" altLang="zh-CN" sz="2600" dirty="0">
              <a:solidFill>
                <a:srgbClr val="0000FF"/>
              </a:solidFill>
              <a:latin typeface="Arial" panose="020B0604020202020204" pitchFamily="34" charset="0"/>
            </a:endParaRPr>
          </a:p>
        </p:txBody>
      </p:sp>
      <p:sp>
        <p:nvSpPr>
          <p:cNvPr id="51221" name="Rectangle 41"/>
          <p:cNvSpPr/>
          <p:nvPr/>
        </p:nvSpPr>
        <p:spPr>
          <a:xfrm>
            <a:off x="304800" y="2590800"/>
            <a:ext cx="3444875" cy="588963"/>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供给曲线：</a:t>
            </a:r>
            <a:r>
              <a:rPr lang="zh-CN" altLang="zh-CN" sz="2600" dirty="0">
                <a:solidFill>
                  <a:srgbClr val="0000FF"/>
                </a:solidFill>
                <a:latin typeface="Arial" panose="020B0604020202020204" pitchFamily="34" charset="0"/>
              </a:rPr>
              <a:t>中等斜率</a:t>
            </a:r>
            <a:endParaRPr lang="zh-CN" altLang="zh-CN" sz="2600" dirty="0">
              <a:solidFill>
                <a:srgbClr val="0000FF"/>
              </a:solidFill>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endParaRPr lang="zh-CN" altLang="x-none" sz="2600" dirty="0">
              <a:latin typeface="Arial" panose="020B0604020202020204" pitchFamily="34" charset="0"/>
            </a:endParaRPr>
          </a:p>
        </p:txBody>
      </p:sp>
      <p:sp>
        <p:nvSpPr>
          <p:cNvPr id="51222" name="Rectangle 42"/>
          <p:cNvSpPr/>
          <p:nvPr/>
        </p:nvSpPr>
        <p:spPr>
          <a:xfrm>
            <a:off x="381000" y="4419600"/>
            <a:ext cx="2286000" cy="5365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弹性：</a:t>
            </a:r>
            <a:r>
              <a:rPr lang="en-US" altLang="zh-CN" sz="2600" dirty="0">
                <a:solidFill>
                  <a:srgbClr val="0000FF"/>
                </a:solidFill>
                <a:latin typeface="Arial" panose="020B0604020202020204" pitchFamily="34" charset="0"/>
              </a:rPr>
              <a:t>= 1</a:t>
            </a:r>
            <a:endParaRPr lang="en-US" altLang="zh-CN" sz="26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down)">
                                      <p:cBhvr>
                                        <p:cTn id="14" dur="500"/>
                                        <p:tgtEl>
                                          <p:spTgt spid="2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1"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p:bldP spid="28" grpId="0"/>
      <p:bldP spid="29" grpId="0"/>
      <p:bldP spid="3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226" name="Group 2"/>
          <p:cNvGrpSpPr/>
          <p:nvPr/>
        </p:nvGrpSpPr>
        <p:grpSpPr>
          <a:xfrm>
            <a:off x="5310188" y="1854200"/>
            <a:ext cx="2933700" cy="2162175"/>
            <a:chOff x="0" y="0"/>
            <a:chExt cx="1788" cy="1362"/>
          </a:xfrm>
        </p:grpSpPr>
        <p:sp>
          <p:nvSpPr>
            <p:cNvPr id="52264" name="Arc 3"/>
            <p:cNvSpPr/>
            <p:nvPr/>
          </p:nvSpPr>
          <p:spPr>
            <a:xfrm flipH="1" flipV="1">
              <a:off x="0" y="0"/>
              <a:ext cx="1532" cy="1362"/>
            </a:xfrm>
            <a:custGeom>
              <a:avLst/>
              <a:gdLst>
                <a:gd name="txL" fmla="*/ 0 w 18663"/>
                <a:gd name="txT" fmla="*/ 0 h 21465"/>
                <a:gd name="txR" fmla="*/ 18663 w 18663"/>
                <a:gd name="txB" fmla="*/ 21465 h 21465"/>
              </a:gdLst>
              <a:ahLst/>
              <a:cxnLst>
                <a:cxn ang="0">
                  <a:pos x="0" y="0"/>
                </a:cxn>
                <a:cxn ang="0">
                  <a:pos x="0" y="0"/>
                </a:cxn>
                <a:cxn ang="0">
                  <a:pos x="0" y="0"/>
                </a:cxn>
              </a:cxnLst>
              <a:rect l="txL" t="txT" r="txR" b="txB"/>
              <a:pathLst>
                <a:path w="18663" h="21465" fill="none">
                  <a:moveTo>
                    <a:pt x="0" y="10590"/>
                  </a:moveTo>
                  <a:cubicBezTo>
                    <a:pt x="3437" y="4690"/>
                    <a:pt x="9462" y="763"/>
                    <a:pt x="16248" y="0"/>
                  </a:cubicBezTo>
                </a:path>
                <a:path w="18663" h="21465" stroke="0">
                  <a:moveTo>
                    <a:pt x="0" y="10590"/>
                  </a:moveTo>
                  <a:cubicBezTo>
                    <a:pt x="3437" y="4690"/>
                    <a:pt x="9462" y="763"/>
                    <a:pt x="16248" y="0"/>
                  </a:cubicBezTo>
                  <a:lnTo>
                    <a:pt x="18663" y="21465"/>
                  </a:lnTo>
                  <a:close/>
                </a:path>
              </a:pathLst>
            </a:custGeom>
            <a:noFill/>
            <a:ln w="38100" cap="flat" cmpd="sng">
              <a:solidFill>
                <a:srgbClr val="003399">
                  <a:alpha val="100000"/>
                </a:srgbClr>
              </a:solidFill>
              <a:prstDash val="solid"/>
              <a:miter lim="800000"/>
              <a:headEnd type="none" w="med" len="med"/>
              <a:tailEnd type="none" w="med" len="med"/>
            </a:ln>
          </p:spPr>
          <p:txBody>
            <a:bodyPr/>
            <a:p>
              <a:endParaRPr lang="zh-CN" altLang="en-US"/>
            </a:p>
          </p:txBody>
        </p:sp>
        <p:sp>
          <p:nvSpPr>
            <p:cNvPr id="52265" name="Text Box 4"/>
            <p:cNvSpPr txBox="1"/>
            <p:nvPr/>
          </p:nvSpPr>
          <p:spPr>
            <a:xfrm>
              <a:off x="1401" y="423"/>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sp>
        <p:nvSpPr>
          <p:cNvPr id="5" name="Rectangle 5"/>
          <p:cNvSpPr txBox="1">
            <a:spLocks noChangeArrowheads="1"/>
          </p:cNvSpPr>
          <p:nvPr/>
        </p:nvSpPr>
        <p:spPr>
          <a:xfrm>
            <a:off x="407988" y="249238"/>
            <a:ext cx="8494712" cy="619125"/>
          </a:xfrm>
          <a:prstGeom prst="rect">
            <a:avLst/>
          </a:prstGeom>
        </p:spPr>
        <p:txBody>
          <a:bodyPr anchor="ctr">
            <a:normAutofit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“富有弹性的供给”</a:t>
            </a:r>
            <a:endParaRPr kumimoji="0" lang="zh-CN" altLang="en-US" sz="36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52228" name="Group 6"/>
          <p:cNvGrpSpPr/>
          <p:nvPr/>
        </p:nvGrpSpPr>
        <p:grpSpPr>
          <a:xfrm>
            <a:off x="4826000" y="2114550"/>
            <a:ext cx="3870325" cy="3060700"/>
            <a:chOff x="0" y="0"/>
            <a:chExt cx="2146" cy="1792"/>
          </a:xfrm>
        </p:grpSpPr>
        <p:grpSp>
          <p:nvGrpSpPr>
            <p:cNvPr id="52259" name="Group 7"/>
            <p:cNvGrpSpPr/>
            <p:nvPr/>
          </p:nvGrpSpPr>
          <p:grpSpPr>
            <a:xfrm>
              <a:off x="195" y="261"/>
              <a:ext cx="2116" cy="1413"/>
              <a:chOff x="0" y="0"/>
              <a:chExt cx="2116" cy="2027"/>
            </a:xfrm>
          </p:grpSpPr>
          <p:sp>
            <p:nvSpPr>
              <p:cNvPr id="52262"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2263"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52260" name="Text Box 10"/>
            <p:cNvSpPr txBox="1"/>
            <p:nvPr/>
          </p:nvSpPr>
          <p:spPr>
            <a:xfrm>
              <a:off x="0" y="0"/>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2261" name="Text Box 11"/>
            <p:cNvSpPr txBox="1"/>
            <p:nvPr/>
          </p:nvSpPr>
          <p:spPr>
            <a:xfrm>
              <a:off x="1759" y="1524"/>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sp>
        <p:nvSpPr>
          <p:cNvPr id="52229" name="Text Box 12"/>
          <p:cNvSpPr txBox="1"/>
          <p:nvPr/>
        </p:nvSpPr>
        <p:spPr>
          <a:xfrm>
            <a:off x="5922963" y="4948238"/>
            <a:ext cx="587375" cy="457200"/>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2230" name="Text Box 13"/>
          <p:cNvSpPr txBox="1"/>
          <p:nvPr/>
        </p:nvSpPr>
        <p:spPr>
          <a:xfrm>
            <a:off x="4567238" y="3686175"/>
            <a:ext cx="596900"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2231" name="Line 14"/>
          <p:cNvSpPr/>
          <p:nvPr/>
        </p:nvSpPr>
        <p:spPr>
          <a:xfrm>
            <a:off x="6223000" y="3922713"/>
            <a:ext cx="0" cy="1044575"/>
          </a:xfrm>
          <a:prstGeom prst="line">
            <a:avLst/>
          </a:prstGeom>
          <a:ln w="9525" cap="flat" cmpd="sng">
            <a:solidFill>
              <a:srgbClr val="777777"/>
            </a:solidFill>
            <a:prstDash val="lgDash"/>
            <a:headEnd type="none" w="med" len="med"/>
            <a:tailEnd type="none" w="med" len="med"/>
          </a:ln>
        </p:spPr>
      </p:sp>
      <p:sp>
        <p:nvSpPr>
          <p:cNvPr id="52232" name="Line 15"/>
          <p:cNvSpPr/>
          <p:nvPr/>
        </p:nvSpPr>
        <p:spPr>
          <a:xfrm>
            <a:off x="5183188" y="3916363"/>
            <a:ext cx="1050925" cy="0"/>
          </a:xfrm>
          <a:prstGeom prst="line">
            <a:avLst/>
          </a:prstGeom>
          <a:ln w="9525" cap="flat" cmpd="sng">
            <a:solidFill>
              <a:srgbClr val="777777"/>
            </a:solidFill>
            <a:prstDash val="lgDash"/>
            <a:headEnd type="none" w="med" len="med"/>
            <a:tailEnd type="none" w="med" len="med"/>
          </a:ln>
        </p:spPr>
      </p:sp>
      <p:sp>
        <p:nvSpPr>
          <p:cNvPr id="52233" name="Oval 16"/>
          <p:cNvSpPr/>
          <p:nvPr/>
        </p:nvSpPr>
        <p:spPr>
          <a:xfrm>
            <a:off x="6148388" y="3846513"/>
            <a:ext cx="139700" cy="138112"/>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6" name="Group 17"/>
          <p:cNvGrpSpPr/>
          <p:nvPr/>
        </p:nvGrpSpPr>
        <p:grpSpPr>
          <a:xfrm>
            <a:off x="7280275" y="3243263"/>
            <a:ext cx="547688" cy="2165350"/>
            <a:chOff x="0" y="0"/>
            <a:chExt cx="345" cy="1364"/>
          </a:xfrm>
        </p:grpSpPr>
        <p:sp>
          <p:nvSpPr>
            <p:cNvPr id="52257" name="Text Box 18"/>
            <p:cNvSpPr txBox="1"/>
            <p:nvPr/>
          </p:nvSpPr>
          <p:spPr>
            <a:xfrm>
              <a:off x="0" y="1076"/>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2258" name="Line 19"/>
            <p:cNvSpPr/>
            <p:nvPr/>
          </p:nvSpPr>
          <p:spPr>
            <a:xfrm>
              <a:off x="169" y="0"/>
              <a:ext cx="2" cy="1084"/>
            </a:xfrm>
            <a:prstGeom prst="line">
              <a:avLst/>
            </a:prstGeom>
            <a:ln w="9525" cap="flat" cmpd="sng">
              <a:solidFill>
                <a:srgbClr val="777777"/>
              </a:solidFill>
              <a:prstDash val="lgDash"/>
              <a:headEnd type="none" w="med" len="med"/>
              <a:tailEnd type="none" w="med" len="med"/>
            </a:ln>
          </p:spPr>
        </p:sp>
      </p:grpSp>
      <p:grpSp>
        <p:nvGrpSpPr>
          <p:cNvPr id="7" name="Group 20"/>
          <p:cNvGrpSpPr/>
          <p:nvPr/>
        </p:nvGrpSpPr>
        <p:grpSpPr>
          <a:xfrm>
            <a:off x="4560888" y="3040063"/>
            <a:ext cx="3060700" cy="457200"/>
            <a:chOff x="0" y="0"/>
            <a:chExt cx="1928" cy="288"/>
          </a:xfrm>
        </p:grpSpPr>
        <p:sp>
          <p:nvSpPr>
            <p:cNvPr id="52254" name="Text Box 21"/>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2255" name="Line 22"/>
            <p:cNvSpPr/>
            <p:nvPr/>
          </p:nvSpPr>
          <p:spPr>
            <a:xfrm>
              <a:off x="391" y="128"/>
              <a:ext cx="1490" cy="0"/>
            </a:xfrm>
            <a:prstGeom prst="line">
              <a:avLst/>
            </a:prstGeom>
            <a:ln w="9525" cap="flat" cmpd="sng">
              <a:solidFill>
                <a:srgbClr val="777777"/>
              </a:solidFill>
              <a:prstDash val="lgDash"/>
              <a:headEnd type="none" w="med" len="med"/>
              <a:tailEnd type="none" w="med" len="med"/>
            </a:ln>
          </p:spPr>
        </p:sp>
        <p:sp>
          <p:nvSpPr>
            <p:cNvPr id="52256" name="Oval 23"/>
            <p:cNvSpPr/>
            <p:nvPr/>
          </p:nvSpPr>
          <p:spPr>
            <a:xfrm>
              <a:off x="1840" y="84"/>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4" name="Line 24"/>
          <p:cNvSpPr/>
          <p:nvPr/>
        </p:nvSpPr>
        <p:spPr>
          <a:xfrm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25" name="Line 25"/>
          <p:cNvSpPr/>
          <p:nvPr/>
        </p:nvSpPr>
        <p:spPr>
          <a:xfrm rot="-5400000">
            <a:off x="6891338" y="4179888"/>
            <a:ext cx="0" cy="1300162"/>
          </a:xfrm>
          <a:prstGeom prst="line">
            <a:avLst/>
          </a:prstGeom>
          <a:ln w="50800" cap="flat" cmpd="sng">
            <a:solidFill>
              <a:srgbClr val="009900"/>
            </a:solidFill>
            <a:prstDash val="solid"/>
            <a:headEnd type="none" w="med" len="med"/>
            <a:tailEnd type="triangle" w="lg" len="med"/>
          </a:ln>
        </p:spPr>
      </p:sp>
      <p:sp>
        <p:nvSpPr>
          <p:cNvPr id="26" name="Text Box 26"/>
          <p:cNvSpPr txBox="1"/>
          <p:nvPr/>
        </p:nvSpPr>
        <p:spPr>
          <a:xfrm>
            <a:off x="5849938" y="5548313"/>
            <a:ext cx="2166937" cy="823912"/>
          </a:xfrm>
          <a:prstGeom prst="rect">
            <a:avLst/>
          </a:prstGeom>
          <a:solidFill>
            <a:srgbClr val="CCFFCC"/>
          </a:solidFill>
          <a:ln w="9525">
            <a:noFill/>
          </a:ln>
        </p:spPr>
        <p:txBody>
          <a:bodyPr>
            <a:spAutoFit/>
          </a:bodyPr>
          <a:p>
            <a:pPr algn="ctr" eaLnBrk="0" hangingPunct="0">
              <a:spcBef>
                <a:spcPct val="50000"/>
              </a:spcBef>
            </a:pPr>
            <a:r>
              <a:rPr lang="zh-CN" altLang="x-none" sz="2400" dirty="0">
                <a:latin typeface="Arial" panose="020B0604020202020204" pitchFamily="34" charset="0"/>
              </a:rPr>
              <a:t>供给量增加大于 </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27" name="Text Box 28"/>
          <p:cNvSpPr txBox="1"/>
          <p:nvPr/>
        </p:nvSpPr>
        <p:spPr>
          <a:xfrm>
            <a:off x="6096000" y="9906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009900"/>
                </a:solidFill>
                <a:latin typeface="Arial" panose="020B0604020202020204" pitchFamily="34" charset="0"/>
              </a:rPr>
              <a:t>&gt; 10%</a:t>
            </a:r>
            <a:endParaRPr lang="en-US" altLang="zh-CN" sz="2500" b="1" i="1" baseline="30000" dirty="0">
              <a:solidFill>
                <a:srgbClr val="009900"/>
              </a:solidFill>
              <a:latin typeface="Arial" panose="020B0604020202020204" pitchFamily="34" charset="0"/>
            </a:endParaRPr>
          </a:p>
        </p:txBody>
      </p:sp>
      <p:sp>
        <p:nvSpPr>
          <p:cNvPr id="28" name="Text Box 29"/>
          <p:cNvSpPr txBox="1"/>
          <p:nvPr/>
        </p:nvSpPr>
        <p:spPr>
          <a:xfrm>
            <a:off x="6096000" y="15240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10%</a:t>
            </a:r>
            <a:endParaRPr lang="en-US" altLang="zh-CN" sz="2500" b="1" i="1" baseline="30000" dirty="0">
              <a:solidFill>
                <a:srgbClr val="FF6600"/>
              </a:solidFill>
              <a:latin typeface="Arial" panose="020B0604020202020204" pitchFamily="34" charset="0"/>
            </a:endParaRPr>
          </a:p>
        </p:txBody>
      </p:sp>
      <p:sp>
        <p:nvSpPr>
          <p:cNvPr id="29" name="Text Box 30"/>
          <p:cNvSpPr txBox="1"/>
          <p:nvPr/>
        </p:nvSpPr>
        <p:spPr>
          <a:xfrm>
            <a:off x="7239000" y="1219200"/>
            <a:ext cx="682625" cy="488950"/>
          </a:xfrm>
          <a:prstGeom prst="rect">
            <a:avLst/>
          </a:prstGeom>
          <a:noFill/>
          <a:ln w="9525">
            <a:noFill/>
          </a:ln>
        </p:spPr>
        <p:txBody>
          <a:bodyPr>
            <a:spAutoFit/>
          </a:bodyPr>
          <a:p>
            <a:pPr algn="ctr" eaLnBrk="0" hangingPunct="0">
              <a:spcBef>
                <a:spcPct val="50000"/>
              </a:spcBef>
            </a:pPr>
            <a:r>
              <a:rPr lang="en-US" altLang="zh-CN" sz="2600" dirty="0">
                <a:solidFill>
                  <a:srgbClr val="0000FF"/>
                </a:solidFill>
                <a:latin typeface="Arial" panose="020B0604020202020204" pitchFamily="34" charset="0"/>
              </a:rPr>
              <a:t>&gt; 1</a:t>
            </a:r>
            <a:endParaRPr lang="en-US" altLang="zh-CN" sz="2600" dirty="0">
              <a:solidFill>
                <a:srgbClr val="0000FF"/>
              </a:solidFill>
              <a:latin typeface="Arial" panose="020B0604020202020204" pitchFamily="34" charset="0"/>
            </a:endParaRPr>
          </a:p>
        </p:txBody>
      </p:sp>
      <p:grpSp>
        <p:nvGrpSpPr>
          <p:cNvPr id="52242" name="Group 31"/>
          <p:cNvGrpSpPr/>
          <p:nvPr/>
        </p:nvGrpSpPr>
        <p:grpSpPr>
          <a:xfrm>
            <a:off x="762000" y="990600"/>
            <a:ext cx="6413500" cy="904875"/>
            <a:chOff x="0" y="0"/>
            <a:chExt cx="4040" cy="570"/>
          </a:xfrm>
        </p:grpSpPr>
        <p:sp>
          <p:nvSpPr>
            <p:cNvPr id="52247" name="Text Box 32"/>
            <p:cNvSpPr txBox="1"/>
            <p:nvPr/>
          </p:nvSpPr>
          <p:spPr>
            <a:xfrm>
              <a:off x="0" y="144"/>
              <a:ext cx="1436" cy="286"/>
            </a:xfrm>
            <a:prstGeom prst="rect">
              <a:avLst/>
            </a:prstGeom>
            <a:noFill/>
            <a:ln w="9525">
              <a:noFill/>
            </a:ln>
          </p:spPr>
          <p:txBody>
            <a:bodyPr>
              <a:spAutoFit/>
            </a:bodyPr>
            <a:p>
              <a:pPr algn="ctr" eaLnBrk="0" hangingPunct="0">
                <a:lnSpc>
                  <a:spcPct val="95000"/>
                </a:lnSpc>
                <a:spcBef>
                  <a:spcPct val="50000"/>
                </a:spcBef>
              </a:pPr>
              <a:r>
                <a:rPr lang="zh-CN" altLang="x-none" sz="2500" dirty="0">
                  <a:latin typeface="Arial" panose="020B0604020202020204" pitchFamily="34" charset="0"/>
                </a:rPr>
                <a:t>供给价格弹性</a:t>
              </a:r>
              <a:endParaRPr lang="zh-CN" altLang="x-none" sz="2500" dirty="0">
                <a:latin typeface="Arial" panose="020B0604020202020204" pitchFamily="34" charset="0"/>
              </a:endParaRPr>
            </a:p>
          </p:txBody>
        </p:sp>
        <p:sp>
          <p:nvSpPr>
            <p:cNvPr id="52248" name="Text Box 33"/>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52249" name="Text Box 34"/>
            <p:cNvSpPr txBox="1"/>
            <p:nvPr/>
          </p:nvSpPr>
          <p:spPr>
            <a:xfrm>
              <a:off x="1611" y="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供给量变动百分比</a:t>
              </a:r>
              <a:endParaRPr lang="zh-CN" altLang="x-none" sz="2000" b="1" i="1" baseline="30000" dirty="0">
                <a:latin typeface="Arial" panose="020B0604020202020204" pitchFamily="34" charset="0"/>
              </a:endParaRPr>
            </a:p>
          </p:txBody>
        </p:sp>
        <p:sp>
          <p:nvSpPr>
            <p:cNvPr id="52250" name="Text Box 35"/>
            <p:cNvSpPr txBox="1"/>
            <p:nvPr/>
          </p:nvSpPr>
          <p:spPr>
            <a:xfrm>
              <a:off x="1615" y="32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价格变动百分比</a:t>
              </a:r>
              <a:endParaRPr lang="zh-CN" altLang="x-none" sz="2000" b="1" i="1" baseline="30000" dirty="0">
                <a:latin typeface="Arial" panose="020B0604020202020204" pitchFamily="34" charset="0"/>
              </a:endParaRPr>
            </a:p>
          </p:txBody>
        </p:sp>
        <p:sp>
          <p:nvSpPr>
            <p:cNvPr id="52251" name="Line 36"/>
            <p:cNvSpPr/>
            <p:nvPr/>
          </p:nvSpPr>
          <p:spPr>
            <a:xfrm>
              <a:off x="1670" y="308"/>
              <a:ext cx="1404" cy="0"/>
            </a:xfrm>
            <a:prstGeom prst="line">
              <a:avLst/>
            </a:prstGeom>
            <a:ln w="12700" cap="flat" cmpd="sng">
              <a:solidFill>
                <a:schemeClr val="tx1"/>
              </a:solidFill>
              <a:prstDash val="solid"/>
              <a:headEnd type="none" w="med" len="med"/>
              <a:tailEnd type="none" w="med" len="med"/>
            </a:ln>
          </p:spPr>
        </p:sp>
        <p:sp>
          <p:nvSpPr>
            <p:cNvPr id="52252" name="Text Box 37"/>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52253" name="Line 38"/>
            <p:cNvSpPr/>
            <p:nvPr/>
          </p:nvSpPr>
          <p:spPr>
            <a:xfrm>
              <a:off x="3424" y="309"/>
              <a:ext cx="616" cy="0"/>
            </a:xfrm>
            <a:prstGeom prst="line">
              <a:avLst/>
            </a:prstGeom>
            <a:ln w="12700" cap="flat" cmpd="sng">
              <a:solidFill>
                <a:schemeClr val="tx1"/>
              </a:solidFill>
              <a:prstDash val="solid"/>
              <a:headEnd type="none" w="med" len="med"/>
              <a:tailEnd type="none" w="med" len="med"/>
            </a:ln>
          </p:spPr>
        </p:sp>
      </p:grpSp>
      <p:sp>
        <p:nvSpPr>
          <p:cNvPr id="38" name="Text Box 39"/>
          <p:cNvSpPr txBox="1"/>
          <p:nvPr/>
        </p:nvSpPr>
        <p:spPr>
          <a:xfrm>
            <a:off x="3429000" y="3200400"/>
            <a:ext cx="1265238" cy="823913"/>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价格上升 </a:t>
            </a:r>
            <a:r>
              <a:rPr lang="zh-CN" altLang="zh-CN" sz="2400" dirty="0">
                <a:latin typeface="Arial" panose="020B0604020202020204" pitchFamily="34" charset="0"/>
              </a:rPr>
              <a:t>10%</a:t>
            </a:r>
            <a:endParaRPr lang="zh-CN" altLang="zh-CN" sz="2400" dirty="0">
              <a:latin typeface="Arial" panose="020B0604020202020204" pitchFamily="34" charset="0"/>
            </a:endParaRPr>
          </a:p>
        </p:txBody>
      </p:sp>
      <p:sp>
        <p:nvSpPr>
          <p:cNvPr id="52244" name="Rectangle 40"/>
          <p:cNvSpPr/>
          <p:nvPr/>
        </p:nvSpPr>
        <p:spPr>
          <a:xfrm>
            <a:off x="366713" y="3221038"/>
            <a:ext cx="3290887" cy="9683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卖者的价格敏感度：</a:t>
            </a:r>
            <a:r>
              <a:rPr lang="zh-CN" altLang="zh-CN" sz="2600" dirty="0">
                <a:solidFill>
                  <a:srgbClr val="0000FF"/>
                </a:solidFill>
                <a:latin typeface="Arial" panose="020B0604020202020204" pitchFamily="34" charset="0"/>
              </a:rPr>
              <a:t>相对敏感</a:t>
            </a:r>
            <a:endParaRPr lang="zh-CN" altLang="zh-CN" sz="2600" dirty="0">
              <a:solidFill>
                <a:srgbClr val="0000FF"/>
              </a:solidFill>
              <a:latin typeface="Arial" panose="020B0604020202020204" pitchFamily="34" charset="0"/>
            </a:endParaRPr>
          </a:p>
        </p:txBody>
      </p:sp>
      <p:sp>
        <p:nvSpPr>
          <p:cNvPr id="52245" name="Rectangle 41"/>
          <p:cNvSpPr/>
          <p:nvPr/>
        </p:nvSpPr>
        <p:spPr>
          <a:xfrm>
            <a:off x="381000" y="2438400"/>
            <a:ext cx="3200400" cy="61912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供给曲线：</a:t>
            </a:r>
            <a:r>
              <a:rPr lang="zh-CN" altLang="zh-CN" sz="2600" dirty="0">
                <a:solidFill>
                  <a:srgbClr val="0000FF"/>
                </a:solidFill>
                <a:latin typeface="Arial" panose="020B0604020202020204" pitchFamily="34" charset="0"/>
              </a:rPr>
              <a:t>相对平坦</a:t>
            </a:r>
            <a:endParaRPr lang="zh-CN" altLang="zh-CN" sz="2600" dirty="0">
              <a:solidFill>
                <a:srgbClr val="0000FF"/>
              </a:solidFill>
              <a:latin typeface="Arial" panose="020B0604020202020204" pitchFamily="34" charset="0"/>
            </a:endParaRPr>
          </a:p>
        </p:txBody>
      </p:sp>
      <p:sp>
        <p:nvSpPr>
          <p:cNvPr id="52246" name="Rectangle 42"/>
          <p:cNvSpPr/>
          <p:nvPr/>
        </p:nvSpPr>
        <p:spPr>
          <a:xfrm>
            <a:off x="381000" y="4343400"/>
            <a:ext cx="2163763" cy="5365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弹性：</a:t>
            </a:r>
            <a:r>
              <a:rPr lang="en-US" altLang="zh-CN" sz="2600" dirty="0">
                <a:solidFill>
                  <a:srgbClr val="0000FF"/>
                </a:solidFill>
                <a:latin typeface="Arial" panose="020B0604020202020204" pitchFamily="34" charset="0"/>
              </a:rPr>
              <a:t>&gt; 1</a:t>
            </a:r>
            <a:endParaRPr lang="en-US" altLang="zh-CN" sz="26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down)">
                                      <p:cBhvr>
                                        <p:cTn id="14" dur="500"/>
                                        <p:tgtEl>
                                          <p:spTgt spid="2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1"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p:bldP spid="28" grpId="0"/>
      <p:bldP spid="29" grpId="0"/>
      <p:bldP spid="3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250" name="Group 2"/>
          <p:cNvGrpSpPr/>
          <p:nvPr/>
        </p:nvGrpSpPr>
        <p:grpSpPr>
          <a:xfrm>
            <a:off x="5178425" y="3016250"/>
            <a:ext cx="3270250" cy="457200"/>
            <a:chOff x="0" y="0"/>
            <a:chExt cx="2060" cy="288"/>
          </a:xfrm>
        </p:grpSpPr>
        <p:sp>
          <p:nvSpPr>
            <p:cNvPr id="53285" name="Line 3"/>
            <p:cNvSpPr/>
            <p:nvPr/>
          </p:nvSpPr>
          <p:spPr>
            <a:xfrm>
              <a:off x="0" y="145"/>
              <a:ext cx="1765" cy="0"/>
            </a:xfrm>
            <a:prstGeom prst="line">
              <a:avLst/>
            </a:prstGeom>
            <a:ln w="38100" cap="flat" cmpd="sng">
              <a:solidFill>
                <a:srgbClr val="003399"/>
              </a:solidFill>
              <a:prstDash val="solid"/>
              <a:headEnd type="none" w="med" len="med"/>
              <a:tailEnd type="none" w="med" len="med"/>
            </a:ln>
          </p:spPr>
        </p:sp>
        <p:sp>
          <p:nvSpPr>
            <p:cNvPr id="53286" name="Text Box 4"/>
            <p:cNvSpPr txBox="1"/>
            <p:nvPr/>
          </p:nvSpPr>
          <p:spPr>
            <a:xfrm>
              <a:off x="1686" y="0"/>
              <a:ext cx="374"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sp>
        <p:nvSpPr>
          <p:cNvPr id="5" name="Rectangle 5"/>
          <p:cNvSpPr txBox="1">
            <a:spLocks noChangeArrowheads="1"/>
          </p:cNvSpPr>
          <p:nvPr/>
        </p:nvSpPr>
        <p:spPr>
          <a:xfrm>
            <a:off x="407988" y="249238"/>
            <a:ext cx="8736012" cy="619125"/>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2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“完全有弹性的供给”</a:t>
            </a:r>
            <a:r>
              <a:rPr kumimoji="0" lang="zh-CN" altLang="en-US" sz="3000" b="1"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  （</a:t>
            </a:r>
            <a:r>
              <a:rPr kumimoji="0" lang="zh-CN" altLang="en-US" sz="3000"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另一个极端）</a:t>
            </a:r>
            <a:endParaRPr kumimoji="0" lang="en-US" altLang="zh-CN" sz="3000" kern="1200" cap="none" spc="0" normalizeH="0" baseline="0" noProof="0" dirty="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53252" name="Group 6"/>
          <p:cNvGrpSpPr/>
          <p:nvPr/>
        </p:nvGrpSpPr>
        <p:grpSpPr>
          <a:xfrm>
            <a:off x="4826000" y="2114550"/>
            <a:ext cx="4167188" cy="3219450"/>
            <a:chOff x="0" y="0"/>
            <a:chExt cx="2311" cy="1885"/>
          </a:xfrm>
        </p:grpSpPr>
        <p:grpSp>
          <p:nvGrpSpPr>
            <p:cNvPr id="53280" name="Group 7"/>
            <p:cNvGrpSpPr/>
            <p:nvPr/>
          </p:nvGrpSpPr>
          <p:grpSpPr>
            <a:xfrm>
              <a:off x="195" y="261"/>
              <a:ext cx="2116" cy="1413"/>
              <a:chOff x="0" y="0"/>
              <a:chExt cx="2116" cy="2027"/>
            </a:xfrm>
          </p:grpSpPr>
          <p:sp>
            <p:nvSpPr>
              <p:cNvPr id="53283"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3284" name="Line 9"/>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53281" name="Text Box 10"/>
            <p:cNvSpPr txBox="1"/>
            <p:nvPr/>
          </p:nvSpPr>
          <p:spPr>
            <a:xfrm>
              <a:off x="0" y="0"/>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3282" name="Text Box 11"/>
            <p:cNvSpPr txBox="1"/>
            <p:nvPr/>
          </p:nvSpPr>
          <p:spPr>
            <a:xfrm>
              <a:off x="1887" y="1617"/>
              <a:ext cx="387" cy="26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sp>
        <p:nvSpPr>
          <p:cNvPr id="53253" name="Text Box 12"/>
          <p:cNvSpPr txBox="1"/>
          <p:nvPr/>
        </p:nvSpPr>
        <p:spPr>
          <a:xfrm>
            <a:off x="4513263" y="3019425"/>
            <a:ext cx="650875"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53254" name="Group 13"/>
          <p:cNvGrpSpPr/>
          <p:nvPr/>
        </p:nvGrpSpPr>
        <p:grpSpPr>
          <a:xfrm>
            <a:off x="5922963" y="3179763"/>
            <a:ext cx="587375" cy="2225675"/>
            <a:chOff x="0" y="0"/>
            <a:chExt cx="370" cy="1402"/>
          </a:xfrm>
        </p:grpSpPr>
        <p:sp>
          <p:nvSpPr>
            <p:cNvPr id="53277" name="Text Box 14"/>
            <p:cNvSpPr txBox="1"/>
            <p:nvPr/>
          </p:nvSpPr>
          <p:spPr>
            <a:xfrm>
              <a:off x="0" y="1114"/>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3278" name="Line 15"/>
            <p:cNvSpPr/>
            <p:nvPr/>
          </p:nvSpPr>
          <p:spPr>
            <a:xfrm>
              <a:off x="189" y="46"/>
              <a:ext cx="0" cy="1077"/>
            </a:xfrm>
            <a:prstGeom prst="line">
              <a:avLst/>
            </a:prstGeom>
            <a:ln w="9525" cap="flat" cmpd="sng">
              <a:solidFill>
                <a:srgbClr val="777777"/>
              </a:solidFill>
              <a:prstDash val="lgDash"/>
              <a:headEnd type="none" w="med" len="med"/>
              <a:tailEnd type="none" w="med" len="med"/>
            </a:ln>
          </p:spPr>
        </p:sp>
        <p:sp>
          <p:nvSpPr>
            <p:cNvPr id="53279" name="Oval 16"/>
            <p:cNvSpPr/>
            <p:nvPr/>
          </p:nvSpPr>
          <p:spPr>
            <a:xfrm>
              <a:off x="142"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17" name="Line 17"/>
          <p:cNvSpPr/>
          <p:nvPr/>
        </p:nvSpPr>
        <p:spPr>
          <a:xfrm rot="5400000" flipV="1">
            <a:off x="6786563" y="4284663"/>
            <a:ext cx="0" cy="1090612"/>
          </a:xfrm>
          <a:prstGeom prst="line">
            <a:avLst/>
          </a:prstGeom>
          <a:ln w="50800" cap="flat" cmpd="sng">
            <a:solidFill>
              <a:srgbClr val="009900"/>
            </a:solidFill>
            <a:prstDash val="solid"/>
            <a:headEnd type="none" w="med" len="med"/>
            <a:tailEnd type="triangle" w="lg" len="med"/>
          </a:ln>
        </p:spPr>
      </p:sp>
      <p:sp>
        <p:nvSpPr>
          <p:cNvPr id="18" name="Text Box 18"/>
          <p:cNvSpPr txBox="1"/>
          <p:nvPr/>
        </p:nvSpPr>
        <p:spPr>
          <a:xfrm>
            <a:off x="3352800" y="3581400"/>
            <a:ext cx="1725613" cy="457200"/>
          </a:xfrm>
          <a:prstGeom prst="rect">
            <a:avLst/>
          </a:prstGeom>
          <a:solidFill>
            <a:srgbClr val="FF9900">
              <a:alpha val="50195"/>
            </a:srgbClr>
          </a:solidFill>
          <a:ln w="9525">
            <a:noFill/>
          </a:ln>
        </p:spPr>
        <p:txBody>
          <a:bodyPr>
            <a:spAutoFit/>
          </a:bodyPr>
          <a:p>
            <a:pPr algn="ctr" eaLnBrk="0" hangingPunct="0">
              <a:spcBef>
                <a:spcPct val="50000"/>
              </a:spcBef>
            </a:pPr>
            <a:r>
              <a:rPr lang="zh-CN" altLang="x-none" sz="2400" dirty="0">
                <a:latin typeface="Arial" panose="020B0604020202020204" pitchFamily="34" charset="0"/>
              </a:rPr>
              <a:t>价格不变</a:t>
            </a:r>
            <a:endParaRPr lang="zh-CN" altLang="x-none" sz="2400" dirty="0">
              <a:latin typeface="Arial" panose="020B0604020202020204" pitchFamily="34" charset="0"/>
            </a:endParaRPr>
          </a:p>
        </p:txBody>
      </p:sp>
      <p:sp>
        <p:nvSpPr>
          <p:cNvPr id="19" name="Text Box 19"/>
          <p:cNvSpPr txBox="1"/>
          <p:nvPr/>
        </p:nvSpPr>
        <p:spPr>
          <a:xfrm>
            <a:off x="5943600" y="5486400"/>
            <a:ext cx="1847850" cy="822325"/>
          </a:xfrm>
          <a:prstGeom prst="rect">
            <a:avLst/>
          </a:prstGeom>
          <a:solidFill>
            <a:srgbClr val="CCFFCC"/>
          </a:solidFill>
          <a:ln w="9525">
            <a:noFill/>
          </a:ln>
        </p:spPr>
        <p:txBody>
          <a:bodyPr>
            <a:spAutoFit/>
          </a:bodyPr>
          <a:p>
            <a:pPr algn="ctr" eaLnBrk="0" hangingPunct="0">
              <a:spcBef>
                <a:spcPct val="50000"/>
              </a:spcBef>
            </a:pPr>
            <a:r>
              <a:rPr lang="zh-CN" altLang="x-none" sz="2400" dirty="0">
                <a:latin typeface="Arial" panose="020B0604020202020204" pitchFamily="34" charset="0"/>
              </a:rPr>
              <a:t>供给量变动任意百分比</a:t>
            </a:r>
            <a:endParaRPr lang="zh-CN" altLang="x-none" sz="2400" dirty="0">
              <a:latin typeface="Arial" panose="020B0604020202020204" pitchFamily="34" charset="0"/>
            </a:endParaRPr>
          </a:p>
        </p:txBody>
      </p:sp>
      <p:sp>
        <p:nvSpPr>
          <p:cNvPr id="20" name="Text Box 21"/>
          <p:cNvSpPr txBox="1"/>
          <p:nvPr/>
        </p:nvSpPr>
        <p:spPr>
          <a:xfrm>
            <a:off x="6019800" y="1143000"/>
            <a:ext cx="1171575" cy="473075"/>
          </a:xfrm>
          <a:prstGeom prst="rect">
            <a:avLst/>
          </a:prstGeom>
          <a:noFill/>
          <a:ln w="9525">
            <a:noFill/>
          </a:ln>
        </p:spPr>
        <p:txBody>
          <a:bodyPr>
            <a:spAutoFit/>
          </a:bodyPr>
          <a:p>
            <a:pPr algn="ctr" eaLnBrk="0" hangingPunct="0">
              <a:spcBef>
                <a:spcPct val="50000"/>
              </a:spcBef>
            </a:pPr>
            <a:r>
              <a:rPr lang="zh-CN" altLang="x-none" sz="2500" dirty="0">
                <a:solidFill>
                  <a:srgbClr val="009900"/>
                </a:solidFill>
                <a:latin typeface="Arial" panose="020B0604020202020204" pitchFamily="34" charset="0"/>
              </a:rPr>
              <a:t>任意</a:t>
            </a:r>
            <a:r>
              <a:rPr lang="zh-CN" altLang="zh-CN" sz="2500" dirty="0">
                <a:solidFill>
                  <a:srgbClr val="009900"/>
                </a:solidFill>
                <a:latin typeface="Arial" panose="020B0604020202020204" pitchFamily="34" charset="0"/>
              </a:rPr>
              <a:t>%</a:t>
            </a:r>
            <a:endParaRPr lang="zh-CN" altLang="zh-CN" sz="2500" b="1" i="1" baseline="30000" dirty="0">
              <a:solidFill>
                <a:srgbClr val="009900"/>
              </a:solidFill>
              <a:latin typeface="Arial" panose="020B0604020202020204" pitchFamily="34" charset="0"/>
            </a:endParaRPr>
          </a:p>
        </p:txBody>
      </p:sp>
      <p:sp>
        <p:nvSpPr>
          <p:cNvPr id="21" name="Text Box 22"/>
          <p:cNvSpPr txBox="1"/>
          <p:nvPr/>
        </p:nvSpPr>
        <p:spPr>
          <a:xfrm>
            <a:off x="6019800" y="1676400"/>
            <a:ext cx="1171575" cy="473075"/>
          </a:xfrm>
          <a:prstGeom prst="rect">
            <a:avLst/>
          </a:prstGeom>
          <a:noFill/>
          <a:ln w="9525">
            <a:noFill/>
          </a:ln>
        </p:spPr>
        <p:txBody>
          <a:bodyPr>
            <a:spAutoFit/>
          </a:bodyPr>
          <a:p>
            <a:pPr algn="ctr" eaLnBrk="0" hangingPunct="0">
              <a:spcBef>
                <a:spcPct val="50000"/>
              </a:spcBef>
            </a:pPr>
            <a:r>
              <a:rPr lang="en-US" altLang="zh-CN" sz="2500" dirty="0">
                <a:solidFill>
                  <a:srgbClr val="FF6600"/>
                </a:solidFill>
                <a:latin typeface="Arial" panose="020B0604020202020204" pitchFamily="34" charset="0"/>
              </a:rPr>
              <a:t>0%</a:t>
            </a:r>
            <a:endParaRPr lang="en-US" altLang="zh-CN" sz="2500" b="1" i="1" baseline="30000" dirty="0">
              <a:solidFill>
                <a:srgbClr val="FF6600"/>
              </a:solidFill>
              <a:latin typeface="Arial" panose="020B0604020202020204" pitchFamily="34" charset="0"/>
            </a:endParaRPr>
          </a:p>
        </p:txBody>
      </p:sp>
      <p:sp>
        <p:nvSpPr>
          <p:cNvPr id="22" name="Text Box 23"/>
          <p:cNvSpPr txBox="1"/>
          <p:nvPr/>
        </p:nvSpPr>
        <p:spPr>
          <a:xfrm>
            <a:off x="7239000" y="1371600"/>
            <a:ext cx="1481138" cy="488950"/>
          </a:xfrm>
          <a:prstGeom prst="rect">
            <a:avLst/>
          </a:prstGeom>
          <a:noFill/>
          <a:ln w="9525">
            <a:noFill/>
          </a:ln>
        </p:spPr>
        <p:txBody>
          <a:bodyPr>
            <a:spAutoFit/>
          </a:bodyPr>
          <a:p>
            <a:pPr algn="ctr" eaLnBrk="0" hangingPunct="0">
              <a:spcBef>
                <a:spcPct val="50000"/>
              </a:spcBef>
            </a:pPr>
            <a:r>
              <a:rPr lang="zh-CN" altLang="zh-CN" sz="2600" dirty="0">
                <a:solidFill>
                  <a:srgbClr val="0000FF"/>
                </a:solidFill>
                <a:latin typeface="Arial" panose="020B0604020202020204" pitchFamily="34" charset="0"/>
              </a:rPr>
              <a:t>= </a:t>
            </a:r>
            <a:r>
              <a:rPr lang="zh-CN" altLang="x-none" sz="2600" dirty="0">
                <a:solidFill>
                  <a:srgbClr val="0000FF"/>
                </a:solidFill>
                <a:latin typeface="Arial" panose="020B0604020202020204" pitchFamily="34" charset="0"/>
              </a:rPr>
              <a:t>无穷大</a:t>
            </a:r>
            <a:endParaRPr lang="zh-CN" altLang="x-none" sz="2600" dirty="0">
              <a:solidFill>
                <a:srgbClr val="0000FF"/>
              </a:solidFill>
              <a:latin typeface="Arial" panose="020B0604020202020204" pitchFamily="34" charset="0"/>
            </a:endParaRPr>
          </a:p>
        </p:txBody>
      </p:sp>
      <p:grpSp>
        <p:nvGrpSpPr>
          <p:cNvPr id="53261" name="Group 24"/>
          <p:cNvGrpSpPr/>
          <p:nvPr/>
        </p:nvGrpSpPr>
        <p:grpSpPr>
          <a:xfrm>
            <a:off x="609600" y="1143000"/>
            <a:ext cx="6413500" cy="904875"/>
            <a:chOff x="0" y="0"/>
            <a:chExt cx="4040" cy="570"/>
          </a:xfrm>
        </p:grpSpPr>
        <p:sp>
          <p:nvSpPr>
            <p:cNvPr id="53270" name="Text Box 25"/>
            <p:cNvSpPr txBox="1"/>
            <p:nvPr/>
          </p:nvSpPr>
          <p:spPr>
            <a:xfrm>
              <a:off x="0" y="144"/>
              <a:ext cx="1436" cy="286"/>
            </a:xfrm>
            <a:prstGeom prst="rect">
              <a:avLst/>
            </a:prstGeom>
            <a:noFill/>
            <a:ln w="9525">
              <a:noFill/>
            </a:ln>
          </p:spPr>
          <p:txBody>
            <a:bodyPr>
              <a:spAutoFit/>
            </a:bodyPr>
            <a:p>
              <a:pPr algn="ctr" eaLnBrk="0" hangingPunct="0">
                <a:lnSpc>
                  <a:spcPct val="95000"/>
                </a:lnSpc>
                <a:spcBef>
                  <a:spcPct val="50000"/>
                </a:spcBef>
              </a:pPr>
              <a:r>
                <a:rPr lang="zh-CN" altLang="x-none" sz="2500" dirty="0">
                  <a:latin typeface="Arial" panose="020B0604020202020204" pitchFamily="34" charset="0"/>
                </a:rPr>
                <a:t>供给价格弹性</a:t>
              </a:r>
              <a:endParaRPr lang="zh-CN" altLang="x-none" sz="2500" dirty="0">
                <a:latin typeface="Arial" panose="020B0604020202020204" pitchFamily="34" charset="0"/>
              </a:endParaRPr>
            </a:p>
          </p:txBody>
        </p:sp>
        <p:sp>
          <p:nvSpPr>
            <p:cNvPr id="53271" name="Text Box 26"/>
            <p:cNvSpPr txBox="1"/>
            <p:nvPr/>
          </p:nvSpPr>
          <p:spPr>
            <a:xfrm>
              <a:off x="1344" y="153"/>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53272" name="Text Box 27"/>
            <p:cNvSpPr txBox="1"/>
            <p:nvPr/>
          </p:nvSpPr>
          <p:spPr>
            <a:xfrm>
              <a:off x="1611" y="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供给量变动百分比</a:t>
              </a:r>
              <a:endParaRPr lang="zh-CN" altLang="x-none" sz="2000" b="1" i="1" baseline="30000" dirty="0">
                <a:latin typeface="Arial" panose="020B0604020202020204" pitchFamily="34" charset="0"/>
              </a:endParaRPr>
            </a:p>
          </p:txBody>
        </p:sp>
        <p:sp>
          <p:nvSpPr>
            <p:cNvPr id="53273" name="Text Box 28"/>
            <p:cNvSpPr txBox="1"/>
            <p:nvPr/>
          </p:nvSpPr>
          <p:spPr>
            <a:xfrm>
              <a:off x="1615" y="320"/>
              <a:ext cx="1502" cy="250"/>
            </a:xfrm>
            <a:prstGeom prst="rect">
              <a:avLst/>
            </a:prstGeom>
            <a:noFill/>
            <a:ln w="9525">
              <a:noFill/>
            </a:ln>
          </p:spPr>
          <p:txBody>
            <a:bodyPr>
              <a:spAutoFit/>
            </a:bodyPr>
            <a:p>
              <a:pPr algn="ctr" eaLnBrk="0" hangingPunct="0">
                <a:spcBef>
                  <a:spcPct val="50000"/>
                </a:spcBef>
              </a:pPr>
              <a:r>
                <a:rPr lang="zh-CN" altLang="x-none" sz="2000" dirty="0">
                  <a:latin typeface="Arial" panose="020B0604020202020204" pitchFamily="34" charset="0"/>
                </a:rPr>
                <a:t>价格变动百分比</a:t>
              </a:r>
              <a:endParaRPr lang="zh-CN" altLang="x-none" sz="2000" b="1" i="1" baseline="30000" dirty="0">
                <a:latin typeface="Arial" panose="020B0604020202020204" pitchFamily="34" charset="0"/>
              </a:endParaRPr>
            </a:p>
          </p:txBody>
        </p:sp>
        <p:sp>
          <p:nvSpPr>
            <p:cNvPr id="53274" name="Line 29"/>
            <p:cNvSpPr/>
            <p:nvPr/>
          </p:nvSpPr>
          <p:spPr>
            <a:xfrm>
              <a:off x="1670" y="308"/>
              <a:ext cx="1404" cy="0"/>
            </a:xfrm>
            <a:prstGeom prst="line">
              <a:avLst/>
            </a:prstGeom>
            <a:ln w="12700" cap="flat" cmpd="sng">
              <a:solidFill>
                <a:schemeClr val="tx1"/>
              </a:solidFill>
              <a:prstDash val="solid"/>
              <a:headEnd type="none" w="med" len="med"/>
              <a:tailEnd type="none" w="med" len="med"/>
            </a:ln>
          </p:spPr>
        </p:sp>
        <p:sp>
          <p:nvSpPr>
            <p:cNvPr id="53275" name="Text Box 30"/>
            <p:cNvSpPr txBox="1"/>
            <p:nvPr/>
          </p:nvSpPr>
          <p:spPr>
            <a:xfrm>
              <a:off x="3092" y="151"/>
              <a:ext cx="289" cy="308"/>
            </a:xfrm>
            <a:prstGeom prst="rect">
              <a:avLst/>
            </a:prstGeom>
            <a:no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sp>
          <p:nvSpPr>
            <p:cNvPr id="53276" name="Line 31"/>
            <p:cNvSpPr/>
            <p:nvPr/>
          </p:nvSpPr>
          <p:spPr>
            <a:xfrm>
              <a:off x="3424" y="309"/>
              <a:ext cx="616" cy="0"/>
            </a:xfrm>
            <a:prstGeom prst="line">
              <a:avLst/>
            </a:prstGeom>
            <a:ln w="12700" cap="flat" cmpd="sng">
              <a:solidFill>
                <a:schemeClr val="tx1"/>
              </a:solidFill>
              <a:prstDash val="solid"/>
              <a:headEnd type="none" w="med" len="med"/>
              <a:tailEnd type="none" w="med" len="med"/>
            </a:ln>
          </p:spPr>
        </p:sp>
      </p:grpSp>
      <p:grpSp>
        <p:nvGrpSpPr>
          <p:cNvPr id="8" name="Group 32"/>
          <p:cNvGrpSpPr/>
          <p:nvPr/>
        </p:nvGrpSpPr>
        <p:grpSpPr>
          <a:xfrm>
            <a:off x="7031038" y="3176588"/>
            <a:ext cx="587375" cy="2225675"/>
            <a:chOff x="0" y="0"/>
            <a:chExt cx="370" cy="1402"/>
          </a:xfrm>
        </p:grpSpPr>
        <p:sp>
          <p:nvSpPr>
            <p:cNvPr id="53267" name="Text Box 33"/>
            <p:cNvSpPr txBox="1"/>
            <p:nvPr/>
          </p:nvSpPr>
          <p:spPr>
            <a:xfrm>
              <a:off x="0" y="1114"/>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3268" name="Line 34"/>
            <p:cNvSpPr/>
            <p:nvPr/>
          </p:nvSpPr>
          <p:spPr>
            <a:xfrm>
              <a:off x="189" y="46"/>
              <a:ext cx="0" cy="1077"/>
            </a:xfrm>
            <a:prstGeom prst="line">
              <a:avLst/>
            </a:prstGeom>
            <a:ln w="9525" cap="flat" cmpd="sng">
              <a:solidFill>
                <a:srgbClr val="777777"/>
              </a:solidFill>
              <a:prstDash val="lgDash"/>
              <a:headEnd type="none" w="med" len="med"/>
              <a:tailEnd type="none" w="med" len="med"/>
            </a:ln>
          </p:spPr>
        </p:sp>
        <p:sp>
          <p:nvSpPr>
            <p:cNvPr id="53269" name="Oval 35"/>
            <p:cNvSpPr/>
            <p:nvPr/>
          </p:nvSpPr>
          <p:spPr>
            <a:xfrm>
              <a:off x="142"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35" name="Text Box 36"/>
          <p:cNvSpPr txBox="1"/>
          <p:nvPr/>
        </p:nvSpPr>
        <p:spPr>
          <a:xfrm>
            <a:off x="3948113" y="3022600"/>
            <a:ext cx="809625"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r>
              <a:rPr lang="en-US" altLang="zh-CN" sz="2400" dirty="0">
                <a:latin typeface="Arial" panose="020B0604020202020204" pitchFamily="34" charset="0"/>
              </a:rPr>
              <a:t> =</a:t>
            </a:r>
            <a:endParaRPr lang="en-US" altLang="zh-CN" sz="2400" b="1" baseline="-25000" dirty="0">
              <a:latin typeface="Arial" panose="020B0604020202020204" pitchFamily="34" charset="0"/>
            </a:endParaRPr>
          </a:p>
        </p:txBody>
      </p:sp>
      <p:sp>
        <p:nvSpPr>
          <p:cNvPr id="53264" name="Rectangle 37"/>
          <p:cNvSpPr/>
          <p:nvPr/>
        </p:nvSpPr>
        <p:spPr>
          <a:xfrm>
            <a:off x="366713" y="3221038"/>
            <a:ext cx="3390900" cy="9683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卖者的价格敏感度：</a:t>
            </a:r>
            <a:r>
              <a:rPr lang="zh-CN" altLang="zh-CN" sz="2600" dirty="0">
                <a:solidFill>
                  <a:srgbClr val="0000FF"/>
                </a:solidFill>
                <a:latin typeface="Arial" panose="020B0604020202020204" pitchFamily="34" charset="0"/>
              </a:rPr>
              <a:t>很敏感</a:t>
            </a:r>
            <a:endParaRPr lang="zh-CN" altLang="zh-CN" sz="2600" dirty="0">
              <a:solidFill>
                <a:srgbClr val="0000FF"/>
              </a:solidFill>
              <a:latin typeface="Arial" panose="020B0604020202020204" pitchFamily="34" charset="0"/>
            </a:endParaRPr>
          </a:p>
        </p:txBody>
      </p:sp>
      <p:sp>
        <p:nvSpPr>
          <p:cNvPr id="53265" name="Rectangle 38"/>
          <p:cNvSpPr/>
          <p:nvPr/>
        </p:nvSpPr>
        <p:spPr>
          <a:xfrm>
            <a:off x="381000" y="2514600"/>
            <a:ext cx="2911475" cy="588963"/>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供给曲线：</a:t>
            </a:r>
            <a:r>
              <a:rPr lang="zh-CN" altLang="zh-CN" sz="2600" dirty="0">
                <a:solidFill>
                  <a:srgbClr val="0000FF"/>
                </a:solidFill>
                <a:latin typeface="Arial" panose="020B0604020202020204" pitchFamily="34" charset="0"/>
              </a:rPr>
              <a:t>水平</a:t>
            </a:r>
            <a:endParaRPr lang="zh-CN" altLang="zh-CN" sz="2600" dirty="0">
              <a:solidFill>
                <a:srgbClr val="0000FF"/>
              </a:solidFill>
              <a:latin typeface="Arial" panose="020B0604020202020204" pitchFamily="34" charset="0"/>
            </a:endParaRPr>
          </a:p>
        </p:txBody>
      </p:sp>
      <p:sp>
        <p:nvSpPr>
          <p:cNvPr id="53266" name="Rectangle 39"/>
          <p:cNvSpPr/>
          <p:nvPr/>
        </p:nvSpPr>
        <p:spPr>
          <a:xfrm>
            <a:off x="457200" y="4343400"/>
            <a:ext cx="2286000" cy="536575"/>
          </a:xfrm>
          <a:prstGeom prst="rect">
            <a:avLst/>
          </a:prstGeom>
          <a:noFill/>
          <a:ln w="9525">
            <a:noFill/>
          </a:ln>
        </p:spPr>
        <p:txBody>
          <a:bodyPr/>
          <a:p>
            <a:pPr eaLnBrk="0" hangingPunct="0">
              <a:lnSpc>
                <a:spcPct val="105000"/>
              </a:lnSpc>
              <a:spcBef>
                <a:spcPct val="45000"/>
              </a:spcBef>
              <a:buClr>
                <a:srgbClr val="00B85C"/>
              </a:buClr>
              <a:buSzPct val="120000"/>
            </a:pPr>
            <a:r>
              <a:rPr lang="zh-CN" altLang="x-none" sz="2600" dirty="0">
                <a:latin typeface="Arial" panose="020B0604020202020204" pitchFamily="34" charset="0"/>
              </a:rPr>
              <a:t>弹性：</a:t>
            </a:r>
            <a:r>
              <a:rPr lang="zh-CN" altLang="zh-CN" sz="2600" dirty="0">
                <a:solidFill>
                  <a:srgbClr val="0000FF"/>
                </a:solidFill>
                <a:latin typeface="Arial" panose="020B0604020202020204" pitchFamily="34" charset="0"/>
              </a:rPr>
              <a:t>无穷大</a:t>
            </a:r>
            <a:endParaRPr lang="zh-CN" altLang="zh-CN" sz="26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dissolve">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p:bldP spid="21" grpId="0"/>
      <p:bldP spid="22"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供给价格弹性的决定因素</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81000" y="1295400"/>
            <a:ext cx="8313738" cy="4159250"/>
          </a:xfrm>
          <a:prstGeom prst="rect">
            <a:avLst/>
          </a:prstGeom>
        </p:spPr>
        <p:txBody>
          <a:bodyPr>
            <a:normAutofit/>
          </a:bodyPr>
          <a:lstStyle/>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卖者越容易改变他们的生产数量，供给价格弹性越大  </a:t>
            </a:r>
            <a:endParaRPr kumimoji="0" lang="zh-CN" sz="27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例如：海滨别墅的供给较难改变，因此其供给弹性要低于新汽车的供给弹性 </a:t>
            </a:r>
            <a:endPar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对许多物品而言，长期供给价格弹性都要大于短期供给价格弹性。这是因为企业在长期能建更多的工厂，或者新的企业能够进入市场</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3</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弹性与均衡的改变</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55299" name="Group 4"/>
          <p:cNvGrpSpPr/>
          <p:nvPr/>
        </p:nvGrpSpPr>
        <p:grpSpPr>
          <a:xfrm>
            <a:off x="593725" y="290513"/>
            <a:ext cx="8210550" cy="1049337"/>
            <a:chOff x="0" y="0"/>
            <a:chExt cx="5000" cy="661"/>
          </a:xfrm>
        </p:grpSpPr>
        <p:sp>
          <p:nvSpPr>
            <p:cNvPr id="55301"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55302"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8" name="Rectangle 6"/>
          <p:cNvSpPr/>
          <p:nvPr/>
        </p:nvSpPr>
        <p:spPr>
          <a:xfrm>
            <a:off x="606425" y="1600200"/>
            <a:ext cx="8229600" cy="4760913"/>
          </a:xfrm>
          <a:prstGeom prst="rect">
            <a:avLst/>
          </a:prstGeom>
          <a:noFill/>
          <a:ln w="9525">
            <a:noFill/>
          </a:ln>
        </p:spPr>
        <p:txBody>
          <a:bodyPr/>
          <a:p>
            <a:pPr marL="342900" indent="-342900" eaLnBrk="0" hangingPunct="0">
              <a:lnSpc>
                <a:spcPct val="105000"/>
              </a:lnSpc>
              <a:spcBef>
                <a:spcPct val="45000"/>
              </a:spcBef>
              <a:buClr>
                <a:srgbClr val="339966"/>
              </a:buClr>
              <a:buSzPct val="120000"/>
              <a:buFont typeface="Wingdings" panose="05000000000000000000" pitchFamily="2" charset="2"/>
              <a:buChar char="§"/>
            </a:pPr>
            <a:r>
              <a:rPr lang="zh-CN" altLang="x-none" sz="2800" dirty="0">
                <a:latin typeface="Arial" panose="020B0604020202020204" pitchFamily="34" charset="0"/>
              </a:rPr>
              <a:t>海滨别墅的供给缺乏弹性的，而新汽车的供给是富有弹性的</a:t>
            </a:r>
            <a:endParaRPr lang="zh-CN" altLang="x-none" sz="2800" dirty="0">
              <a:latin typeface="Arial" panose="020B0604020202020204" pitchFamily="34" charset="0"/>
            </a:endParaRPr>
          </a:p>
          <a:p>
            <a:pPr marL="342900" indent="-342900" eaLnBrk="0" hangingPunct="0">
              <a:lnSpc>
                <a:spcPct val="105000"/>
              </a:lnSpc>
              <a:spcBef>
                <a:spcPct val="45000"/>
              </a:spcBef>
              <a:buClr>
                <a:srgbClr val="339966"/>
              </a:buClr>
              <a:buSzPct val="120000"/>
              <a:buFont typeface="Wingdings" panose="05000000000000000000" pitchFamily="2" charset="2"/>
              <a:buChar char="§"/>
            </a:pPr>
            <a:r>
              <a:rPr lang="zh-CN" altLang="x-none" sz="2800" dirty="0">
                <a:latin typeface="Arial" panose="020B0604020202020204" pitchFamily="34" charset="0"/>
              </a:rPr>
              <a:t>假设人口数量的增长使对两种物品的需求都翻了一番（</a:t>
            </a:r>
            <a:r>
              <a:rPr lang="zh-CN" altLang="en-US" sz="2800" dirty="0">
                <a:latin typeface="Arial" panose="020B0604020202020204" pitchFamily="34" charset="0"/>
              </a:rPr>
              <a:t>即</a:t>
            </a:r>
            <a:r>
              <a:rPr lang="zh-CN" altLang="x-none" sz="2800" dirty="0">
                <a:latin typeface="Arial" panose="020B0604020202020204" pitchFamily="34" charset="0"/>
              </a:rPr>
              <a:t>在每</a:t>
            </a:r>
            <a:r>
              <a:rPr lang="zh-CN" altLang="en-US" sz="2800" dirty="0">
                <a:latin typeface="Arial" panose="020B0604020202020204" pitchFamily="34" charset="0"/>
              </a:rPr>
              <a:t>个</a:t>
            </a:r>
            <a:r>
              <a:rPr lang="zh-CN" altLang="x-none" sz="2800" dirty="0">
                <a:latin typeface="Arial" panose="020B0604020202020204" pitchFamily="34" charset="0"/>
              </a:rPr>
              <a:t>价格水平上，需求量加倍）</a:t>
            </a:r>
            <a:endParaRPr lang="zh-CN" altLang="x-none" sz="2800" dirty="0">
              <a:latin typeface="Arial" panose="020B0604020202020204" pitchFamily="34" charset="0"/>
            </a:endParaRPr>
          </a:p>
          <a:p>
            <a:pPr marL="342900" indent="-342900" eaLnBrk="0" hangingPunct="0">
              <a:lnSpc>
                <a:spcPct val="105000"/>
              </a:lnSpc>
              <a:spcBef>
                <a:spcPct val="45000"/>
              </a:spcBef>
              <a:buClr>
                <a:srgbClr val="339966"/>
              </a:buClr>
              <a:buSzPct val="120000"/>
              <a:buFont typeface="Wingdings" panose="05000000000000000000" pitchFamily="2" charset="2"/>
              <a:buChar char="§"/>
            </a:pPr>
            <a:r>
              <a:rPr lang="zh-CN" altLang="x-none" sz="2800" dirty="0">
                <a:latin typeface="Arial" panose="020B0604020202020204" pitchFamily="34" charset="0"/>
              </a:rPr>
              <a:t>哪种物品的价格变动更大？</a:t>
            </a:r>
            <a:endParaRPr lang="zh-CN" altLang="x-none" sz="2800" dirty="0">
              <a:latin typeface="Arial" panose="020B0604020202020204" pitchFamily="34" charset="0"/>
            </a:endParaRPr>
          </a:p>
          <a:p>
            <a:pPr marL="342900" indent="-342900" eaLnBrk="0" hangingPunct="0">
              <a:lnSpc>
                <a:spcPct val="105000"/>
              </a:lnSpc>
              <a:spcBef>
                <a:spcPct val="45000"/>
              </a:spcBef>
              <a:buClr>
                <a:srgbClr val="339966"/>
              </a:buClr>
              <a:buSzPct val="120000"/>
              <a:buFont typeface="Wingdings" panose="05000000000000000000" pitchFamily="2" charset="2"/>
              <a:buChar char="§"/>
            </a:pPr>
            <a:r>
              <a:rPr lang="zh-CN" altLang="x-none" sz="2800" dirty="0">
                <a:latin typeface="Arial" panose="020B0604020202020204" pitchFamily="34" charset="0"/>
              </a:rPr>
              <a:t>哪种物品的产量变动更大？</a:t>
            </a:r>
            <a:endParaRPr lang="zh-CN" altLang="x-none"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charRg st="27" end="68"/>
                                            </p:txEl>
                                          </p:spTgt>
                                        </p:tgtEl>
                                        <p:attrNameLst>
                                          <p:attrName>style.visibility</p:attrName>
                                        </p:attrNameLst>
                                      </p:cBhvr>
                                      <p:to>
                                        <p:strVal val="visible"/>
                                      </p:to>
                                    </p:set>
                                    <p:animEffect transition="in" filter="wipe(left)">
                                      <p:cBhvr>
                                        <p:cTn id="7" dur="500"/>
                                        <p:tgtEl>
                                          <p:spTgt spid="8">
                                            <p:txEl>
                                              <p:charRg st="27"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charRg st="68" end="81"/>
                                            </p:txEl>
                                          </p:spTgt>
                                        </p:tgtEl>
                                        <p:attrNameLst>
                                          <p:attrName>style.visibility</p:attrName>
                                        </p:attrNameLst>
                                      </p:cBhvr>
                                      <p:to>
                                        <p:strVal val="visible"/>
                                      </p:to>
                                    </p:set>
                                    <p:animEffect transition="in" filter="wipe(left)">
                                      <p:cBhvr>
                                        <p:cTn id="12" dur="500"/>
                                        <p:tgtEl>
                                          <p:spTgt spid="8">
                                            <p:txEl>
                                              <p:charRg st="68"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charRg st="81" end="94"/>
                                            </p:txEl>
                                          </p:spTgt>
                                        </p:tgtEl>
                                        <p:attrNameLst>
                                          <p:attrName>style.visibility</p:attrName>
                                        </p:attrNameLst>
                                      </p:cBhvr>
                                      <p:to>
                                        <p:strVal val="visible"/>
                                      </p:to>
                                    </p:set>
                                    <p:animEffect transition="in" filter="wipe(left)">
                                      <p:cBhvr>
                                        <p:cTn id="17" dur="500"/>
                                        <p:tgtEl>
                                          <p:spTgt spid="8">
                                            <p:txEl>
                                              <p:charRg st="81" end="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5"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3</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参考答案</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56323" name="Group 4"/>
          <p:cNvGrpSpPr/>
          <p:nvPr/>
        </p:nvGrpSpPr>
        <p:grpSpPr>
          <a:xfrm>
            <a:off x="593725" y="290513"/>
            <a:ext cx="8210550" cy="1049337"/>
            <a:chOff x="0" y="0"/>
            <a:chExt cx="5000" cy="661"/>
          </a:xfrm>
        </p:grpSpPr>
        <p:sp>
          <p:nvSpPr>
            <p:cNvPr id="56359"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56360"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56324" name="Rectangle 9"/>
          <p:cNvSpPr/>
          <p:nvPr/>
        </p:nvSpPr>
        <p:spPr>
          <a:xfrm>
            <a:off x="4267200" y="1752600"/>
            <a:ext cx="4648200" cy="762000"/>
          </a:xfrm>
          <a:prstGeom prst="rect">
            <a:avLst/>
          </a:prstGeom>
          <a:noFill/>
          <a:ln w="9525">
            <a:noFill/>
          </a:ln>
        </p:spPr>
        <p:txBody>
          <a:bodyPr/>
          <a:p>
            <a:pPr algn="ctr" eaLnBrk="0" hangingPunct="0">
              <a:lnSpc>
                <a:spcPct val="105000"/>
              </a:lnSpc>
              <a:spcBef>
                <a:spcPct val="45000"/>
              </a:spcBef>
              <a:buClr>
                <a:srgbClr val="003399"/>
              </a:buClr>
              <a:buSzPct val="120000"/>
              <a:buFont typeface="Wingdings" panose="05000000000000000000" pitchFamily="2" charset="2"/>
            </a:pPr>
            <a:r>
              <a:rPr lang="zh-CN" altLang="x-none" sz="2800" dirty="0">
                <a:latin typeface="Arial" panose="020B0604020202020204" pitchFamily="34" charset="0"/>
              </a:rPr>
              <a:t>海滨别墅（供给缺乏弹性） </a:t>
            </a:r>
            <a:endParaRPr lang="zh-CN" altLang="x-none" sz="2800" dirty="0">
              <a:latin typeface="Arial" panose="020B0604020202020204" pitchFamily="34" charset="0"/>
            </a:endParaRPr>
          </a:p>
        </p:txBody>
      </p:sp>
      <p:grpSp>
        <p:nvGrpSpPr>
          <p:cNvPr id="56325" name="Group 9"/>
          <p:cNvGrpSpPr/>
          <p:nvPr/>
        </p:nvGrpSpPr>
        <p:grpSpPr>
          <a:xfrm>
            <a:off x="3754438" y="2347913"/>
            <a:ext cx="4800600" cy="3841750"/>
            <a:chOff x="0" y="0"/>
            <a:chExt cx="2712" cy="2736"/>
          </a:xfrm>
        </p:grpSpPr>
        <p:grpSp>
          <p:nvGrpSpPr>
            <p:cNvPr id="56354" name="Group 10"/>
            <p:cNvGrpSpPr/>
            <p:nvPr/>
          </p:nvGrpSpPr>
          <p:grpSpPr>
            <a:xfrm>
              <a:off x="119" y="225"/>
              <a:ext cx="2400" cy="2331"/>
              <a:chOff x="0" y="0"/>
              <a:chExt cx="2400" cy="2079"/>
            </a:xfrm>
          </p:grpSpPr>
          <p:sp>
            <p:nvSpPr>
              <p:cNvPr id="56357" name="Line 12"/>
              <p:cNvSpPr/>
              <p:nvPr/>
            </p:nvSpPr>
            <p:spPr>
              <a:xfrm>
                <a:off x="0" y="0"/>
                <a:ext cx="0" cy="2079"/>
              </a:xfrm>
              <a:prstGeom prst="line">
                <a:avLst/>
              </a:prstGeom>
              <a:ln w="9525" cap="flat" cmpd="sng">
                <a:solidFill>
                  <a:schemeClr val="tx1"/>
                </a:solidFill>
                <a:prstDash val="solid"/>
                <a:headEnd type="none" w="med" len="med"/>
                <a:tailEnd type="none" w="med" len="med"/>
              </a:ln>
            </p:spPr>
          </p:sp>
          <p:sp>
            <p:nvSpPr>
              <p:cNvPr id="56358" name="Line 13"/>
              <p:cNvSpPr/>
              <p:nvPr/>
            </p:nvSpPr>
            <p:spPr>
              <a:xfrm>
                <a:off x="0" y="2079"/>
                <a:ext cx="2400" cy="0"/>
              </a:xfrm>
              <a:prstGeom prst="line">
                <a:avLst/>
              </a:prstGeom>
              <a:ln w="9525" cap="flat" cmpd="sng">
                <a:solidFill>
                  <a:schemeClr val="tx1"/>
                </a:solidFill>
                <a:prstDash val="solid"/>
                <a:headEnd type="none" w="med" len="med"/>
                <a:tailEnd type="none" w="med" len="med"/>
              </a:ln>
            </p:spPr>
          </p:sp>
        </p:grpSp>
        <p:sp>
          <p:nvSpPr>
            <p:cNvPr id="56355" name="Text Box 14"/>
            <p:cNvSpPr txBox="1"/>
            <p:nvPr/>
          </p:nvSpPr>
          <p:spPr>
            <a:xfrm>
              <a:off x="0" y="0"/>
              <a:ext cx="233" cy="315"/>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P</a:t>
              </a:r>
              <a:endParaRPr lang="en-US" altLang="zh-CN" sz="2300" b="1" i="1" dirty="0">
                <a:latin typeface="Arial" panose="020B0604020202020204" pitchFamily="34" charset="0"/>
              </a:endParaRPr>
            </a:p>
          </p:txBody>
        </p:sp>
        <p:sp>
          <p:nvSpPr>
            <p:cNvPr id="56356" name="Text Box 15"/>
            <p:cNvSpPr txBox="1"/>
            <p:nvPr/>
          </p:nvSpPr>
          <p:spPr>
            <a:xfrm>
              <a:off x="2479" y="2421"/>
              <a:ext cx="233" cy="315"/>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Q</a:t>
              </a:r>
              <a:endParaRPr lang="en-US" altLang="zh-CN" sz="2300" b="1" i="1" dirty="0">
                <a:latin typeface="Arial" panose="020B0604020202020204" pitchFamily="34" charset="0"/>
              </a:endParaRPr>
            </a:p>
          </p:txBody>
        </p:sp>
      </p:grpSp>
      <p:grpSp>
        <p:nvGrpSpPr>
          <p:cNvPr id="56326" name="Group 15"/>
          <p:cNvGrpSpPr/>
          <p:nvPr/>
        </p:nvGrpSpPr>
        <p:grpSpPr>
          <a:xfrm>
            <a:off x="3990975" y="2998788"/>
            <a:ext cx="1906588" cy="2914650"/>
            <a:chOff x="0" y="0"/>
            <a:chExt cx="1201" cy="1836"/>
          </a:xfrm>
        </p:grpSpPr>
        <p:sp>
          <p:nvSpPr>
            <p:cNvPr id="56352" name="Text Box 17"/>
            <p:cNvSpPr txBox="1"/>
            <p:nvPr/>
          </p:nvSpPr>
          <p:spPr>
            <a:xfrm>
              <a:off x="0" y="0"/>
              <a:ext cx="382" cy="279"/>
            </a:xfrm>
            <a:prstGeom prst="rect">
              <a:avLst/>
            </a:prstGeom>
            <a:noFill/>
            <a:ln w="9525">
              <a:noFill/>
            </a:ln>
          </p:spPr>
          <p:txBody>
            <a:bodyPr>
              <a:spAutoFit/>
            </a:bodyPr>
            <a:p>
              <a:pPr algn="ctr" eaLnBrk="0" hangingPunct="0">
                <a:spcBef>
                  <a:spcPct val="50000"/>
                </a:spcBef>
              </a:pPr>
              <a:r>
                <a:rPr lang="en-US" altLang="zh-CN" sz="2300" b="1" i="1" dirty="0">
                  <a:latin typeface="Tahoma" panose="020B0604030504040204" pitchFamily="34" charset="0"/>
                </a:rPr>
                <a:t>D</a:t>
              </a:r>
              <a:r>
                <a:rPr lang="en-US" altLang="zh-CN" sz="2300" b="1" baseline="-25000" dirty="0">
                  <a:latin typeface="Tahoma" panose="020B0604030504040204" pitchFamily="34" charset="0"/>
                </a:rPr>
                <a:t>1</a:t>
              </a:r>
              <a:endParaRPr lang="en-US" altLang="zh-CN" sz="2300" b="1" baseline="-25000" dirty="0">
                <a:latin typeface="Tahoma" panose="020B0604030504040204" pitchFamily="34" charset="0"/>
              </a:endParaRPr>
            </a:p>
          </p:txBody>
        </p:sp>
        <p:sp>
          <p:nvSpPr>
            <p:cNvPr id="56353" name="Line 18"/>
            <p:cNvSpPr/>
            <p:nvPr/>
          </p:nvSpPr>
          <p:spPr>
            <a:xfrm>
              <a:off x="200" y="283"/>
              <a:ext cx="1001" cy="1553"/>
            </a:xfrm>
            <a:prstGeom prst="line">
              <a:avLst/>
            </a:prstGeom>
            <a:ln w="28575" cap="flat" cmpd="sng">
              <a:solidFill>
                <a:schemeClr val="tx1"/>
              </a:solidFill>
              <a:prstDash val="solid"/>
              <a:headEnd type="none" w="med" len="med"/>
              <a:tailEnd type="none" w="med" len="med"/>
            </a:ln>
          </p:spPr>
        </p:sp>
      </p:grpSp>
      <p:grpSp>
        <p:nvGrpSpPr>
          <p:cNvPr id="56327" name="Group 18"/>
          <p:cNvGrpSpPr/>
          <p:nvPr/>
        </p:nvGrpSpPr>
        <p:grpSpPr>
          <a:xfrm>
            <a:off x="3856038" y="2863850"/>
            <a:ext cx="2503487" cy="2717800"/>
            <a:chOff x="0" y="0"/>
            <a:chExt cx="1577" cy="1712"/>
          </a:xfrm>
        </p:grpSpPr>
        <p:sp>
          <p:nvSpPr>
            <p:cNvPr id="56350" name="Arc 23"/>
            <p:cNvSpPr/>
            <p:nvPr/>
          </p:nvSpPr>
          <p:spPr>
            <a:xfrm flipV="1">
              <a:off x="0" y="0"/>
              <a:ext cx="1369" cy="1712"/>
            </a:xfrm>
            <a:custGeom>
              <a:avLst/>
              <a:gdLst>
                <a:gd name="txL" fmla="*/ 0 w 21334"/>
                <a:gd name="txT" fmla="*/ 0 h 18670"/>
                <a:gd name="txR" fmla="*/ 21334 w 21334"/>
                <a:gd name="txB" fmla="*/ 18670 h 18670"/>
              </a:gdLst>
              <a:ahLst/>
              <a:cxnLst>
                <a:cxn ang="0">
                  <a:pos x="0" y="0"/>
                </a:cxn>
                <a:cxn ang="0">
                  <a:pos x="0" y="0"/>
                </a:cxn>
                <a:cxn ang="0">
                  <a:pos x="0" y="0"/>
                </a:cxn>
              </a:cxnLst>
              <a:rect l="txL" t="txT" r="txR" b="txB"/>
              <a:pathLst>
                <a:path w="21334" h="18670" fill="none">
                  <a:moveTo>
                    <a:pt x="10862" y="0"/>
                  </a:moveTo>
                  <a:cubicBezTo>
                    <a:pt x="16474" y="3265"/>
                    <a:pt x="20319" y="8880"/>
                    <a:pt x="21334" y="15292"/>
                  </a:cubicBezTo>
                </a:path>
                <a:path w="21334" h="18670" stroke="0">
                  <a:moveTo>
                    <a:pt x="10862" y="0"/>
                  </a:moveTo>
                  <a:cubicBezTo>
                    <a:pt x="16474" y="3265"/>
                    <a:pt x="20319" y="8880"/>
                    <a:pt x="21334" y="15292"/>
                  </a:cubicBezTo>
                  <a:lnTo>
                    <a:pt x="0" y="18670"/>
                  </a:lnTo>
                  <a:close/>
                </a:path>
              </a:pathLst>
            </a:custGeom>
            <a:noFill/>
            <a:ln w="38100" cap="flat" cmpd="sng">
              <a:solidFill>
                <a:srgbClr val="003399">
                  <a:alpha val="100000"/>
                </a:srgbClr>
              </a:solidFill>
              <a:prstDash val="solid"/>
              <a:miter lim="800000"/>
              <a:headEnd type="none" w="med" len="med"/>
              <a:tailEnd type="none" w="med" len="med"/>
            </a:ln>
          </p:spPr>
          <p:txBody>
            <a:bodyPr/>
            <a:p>
              <a:endParaRPr lang="zh-CN" altLang="en-US"/>
            </a:p>
          </p:txBody>
        </p:sp>
        <p:sp>
          <p:nvSpPr>
            <p:cNvPr id="56351" name="Text Box 24"/>
            <p:cNvSpPr txBox="1"/>
            <p:nvPr/>
          </p:nvSpPr>
          <p:spPr>
            <a:xfrm>
              <a:off x="1190" y="43"/>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grpSp>
        <p:nvGrpSpPr>
          <p:cNvPr id="56328" name="Group 21"/>
          <p:cNvGrpSpPr/>
          <p:nvPr/>
        </p:nvGrpSpPr>
        <p:grpSpPr>
          <a:xfrm>
            <a:off x="3346450" y="4857750"/>
            <a:ext cx="2339975" cy="1538288"/>
            <a:chOff x="0" y="0"/>
            <a:chExt cx="1474" cy="969"/>
          </a:xfrm>
        </p:grpSpPr>
        <p:sp>
          <p:nvSpPr>
            <p:cNvPr id="56345" name="Text Box 26"/>
            <p:cNvSpPr txBox="1"/>
            <p:nvPr/>
          </p:nvSpPr>
          <p:spPr>
            <a:xfrm>
              <a:off x="1104" y="681"/>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aseline="-25000" dirty="0">
                  <a:latin typeface="Tahoma" panose="020B0604030504040204" pitchFamily="34" charset="0"/>
                </a:rPr>
                <a:t>1</a:t>
              </a:r>
              <a:endParaRPr lang="en-US" altLang="zh-CN" sz="2400" baseline="-25000" dirty="0">
                <a:latin typeface="Tahoma" panose="020B0604030504040204" pitchFamily="34" charset="0"/>
              </a:endParaRPr>
            </a:p>
          </p:txBody>
        </p:sp>
        <p:sp>
          <p:nvSpPr>
            <p:cNvPr id="56346" name="Text Box 27"/>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aseline="-25000" dirty="0">
                  <a:latin typeface="Tahoma" panose="020B0604030504040204" pitchFamily="34" charset="0"/>
                </a:rPr>
                <a:t>1</a:t>
              </a:r>
              <a:endParaRPr lang="en-US" altLang="zh-CN" sz="2400" baseline="-25000" dirty="0">
                <a:latin typeface="Tahoma" panose="020B0604030504040204" pitchFamily="34" charset="0"/>
              </a:endParaRPr>
            </a:p>
          </p:txBody>
        </p:sp>
        <p:grpSp>
          <p:nvGrpSpPr>
            <p:cNvPr id="56347" name="Group 24"/>
            <p:cNvGrpSpPr/>
            <p:nvPr/>
          </p:nvGrpSpPr>
          <p:grpSpPr>
            <a:xfrm>
              <a:off x="393" y="147"/>
              <a:ext cx="896" cy="646"/>
              <a:chOff x="0" y="0"/>
              <a:chExt cx="795" cy="646"/>
            </a:xfrm>
          </p:grpSpPr>
          <p:sp>
            <p:nvSpPr>
              <p:cNvPr id="56348" name="Line 29"/>
              <p:cNvSpPr/>
              <p:nvPr/>
            </p:nvSpPr>
            <p:spPr>
              <a:xfrm>
                <a:off x="0" y="0"/>
                <a:ext cx="795" cy="0"/>
              </a:xfrm>
              <a:prstGeom prst="line">
                <a:avLst/>
              </a:prstGeom>
              <a:ln w="9525" cap="flat" cmpd="sng">
                <a:solidFill>
                  <a:srgbClr val="4D4D4D"/>
                </a:solidFill>
                <a:prstDash val="lgDash"/>
                <a:headEnd type="none" w="med" len="med"/>
                <a:tailEnd type="none" w="med" len="med"/>
              </a:ln>
            </p:spPr>
          </p:sp>
          <p:sp>
            <p:nvSpPr>
              <p:cNvPr id="56349" name="Line 30"/>
              <p:cNvSpPr/>
              <p:nvPr/>
            </p:nvSpPr>
            <p:spPr>
              <a:xfrm>
                <a:off x="795" y="1"/>
                <a:ext cx="0" cy="645"/>
              </a:xfrm>
              <a:prstGeom prst="line">
                <a:avLst/>
              </a:prstGeom>
              <a:ln w="9525" cap="flat" cmpd="sng">
                <a:solidFill>
                  <a:srgbClr val="4D4D4D"/>
                </a:solidFill>
                <a:prstDash val="lgDash"/>
                <a:headEnd type="none" w="med" len="med"/>
                <a:tailEnd type="none" w="med" len="med"/>
              </a:ln>
            </p:spPr>
          </p:sp>
        </p:grpSp>
      </p:grpSp>
      <p:grpSp>
        <p:nvGrpSpPr>
          <p:cNvPr id="56329" name="Group 27"/>
          <p:cNvGrpSpPr/>
          <p:nvPr/>
        </p:nvGrpSpPr>
        <p:grpSpPr>
          <a:xfrm>
            <a:off x="5327650" y="4873625"/>
            <a:ext cx="506413" cy="457200"/>
            <a:chOff x="0" y="0"/>
            <a:chExt cx="319" cy="288"/>
          </a:xfrm>
        </p:grpSpPr>
        <p:sp>
          <p:nvSpPr>
            <p:cNvPr id="56343" name="Text Box 32"/>
            <p:cNvSpPr txBox="1"/>
            <p:nvPr/>
          </p:nvSpPr>
          <p:spPr>
            <a:xfrm>
              <a:off x="72" y="0"/>
              <a:ext cx="247"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A</a:t>
              </a:r>
              <a:endParaRPr lang="en-US" altLang="zh-CN" sz="2400" dirty="0">
                <a:latin typeface="Arial" panose="020B0604020202020204" pitchFamily="34" charset="0"/>
              </a:endParaRPr>
            </a:p>
          </p:txBody>
        </p:sp>
        <p:sp>
          <p:nvSpPr>
            <p:cNvPr id="56344" name="Oval 33"/>
            <p:cNvSpPr/>
            <p:nvPr/>
          </p:nvSpPr>
          <p:spPr>
            <a:xfrm>
              <a:off x="0" y="101"/>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30" name="Text Box 43"/>
          <p:cNvSpPr txBox="1"/>
          <p:nvPr/>
        </p:nvSpPr>
        <p:spPr>
          <a:xfrm>
            <a:off x="381000" y="2133600"/>
            <a:ext cx="2819400" cy="2057400"/>
          </a:xfrm>
          <a:prstGeom prst="rect">
            <a:avLst/>
          </a:prstGeom>
          <a:solidFill>
            <a:schemeClr val="bg1"/>
          </a:solidFill>
          <a:ln w="9525" cap="flat" cmpd="sng">
            <a:solidFill>
              <a:schemeClr val="tx1"/>
            </a:solidFill>
            <a:prstDash val="solid"/>
            <a:miter/>
            <a:headEnd type="none" w="med" len="med"/>
            <a:tailEnd type="none" w="med" len="med"/>
          </a:ln>
        </p:spPr>
        <p:txBody>
          <a:bodyPr/>
          <a:p>
            <a:pPr eaLnBrk="0" hangingPunct="0">
              <a:lnSpc>
                <a:spcPct val="120000"/>
              </a:lnSpc>
              <a:spcBef>
                <a:spcPts val="400"/>
              </a:spcBef>
            </a:pPr>
            <a:r>
              <a:rPr lang="en-US" altLang="zh-CN" sz="2400" dirty="0">
                <a:latin typeface="微软雅黑" panose="020B0503020204020204" pitchFamily="34" charset="-122"/>
                <a:ea typeface="微软雅黑" panose="020B0503020204020204" pitchFamily="34" charset="-122"/>
              </a:rPr>
              <a:t>    </a:t>
            </a:r>
            <a:r>
              <a:rPr lang="zh-CN" altLang="x-none" sz="2400" dirty="0">
                <a:latin typeface="微软雅黑" panose="020B0503020204020204" pitchFamily="34" charset="-122"/>
                <a:ea typeface="微软雅黑" panose="020B0503020204020204" pitchFamily="34" charset="-122"/>
              </a:rPr>
              <a:t>供给缺乏弹性时，需求增加使价格上升的比例要大于产量增加的比例</a:t>
            </a:r>
            <a:r>
              <a:rPr lang="zh-CN" altLang="en-US" sz="2400" dirty="0">
                <a:latin typeface="微软雅黑" panose="020B0503020204020204" pitchFamily="34" charset="-122"/>
                <a:ea typeface="微软雅黑" panose="020B0503020204020204" pitchFamily="34" charset="-122"/>
              </a:rPr>
              <a:t>。</a:t>
            </a:r>
            <a:endParaRPr lang="zh-CN" altLang="x-none" sz="2400" dirty="0">
              <a:latin typeface="微软雅黑" panose="020B0503020204020204" pitchFamily="34" charset="-122"/>
              <a:ea typeface="微软雅黑" panose="020B0503020204020204" pitchFamily="34" charset="-122"/>
            </a:endParaRPr>
          </a:p>
        </p:txBody>
      </p:sp>
      <p:grpSp>
        <p:nvGrpSpPr>
          <p:cNvPr id="11" name="Group 31"/>
          <p:cNvGrpSpPr/>
          <p:nvPr/>
        </p:nvGrpSpPr>
        <p:grpSpPr>
          <a:xfrm>
            <a:off x="4543425" y="2998788"/>
            <a:ext cx="3343275" cy="2914650"/>
            <a:chOff x="0" y="0"/>
            <a:chExt cx="2106" cy="1836"/>
          </a:xfrm>
        </p:grpSpPr>
        <p:sp>
          <p:nvSpPr>
            <p:cNvPr id="56341" name="Line 20"/>
            <p:cNvSpPr/>
            <p:nvPr/>
          </p:nvSpPr>
          <p:spPr>
            <a:xfrm>
              <a:off x="187" y="306"/>
              <a:ext cx="1919" cy="1530"/>
            </a:xfrm>
            <a:prstGeom prst="line">
              <a:avLst/>
            </a:prstGeom>
            <a:ln w="28575" cap="flat" cmpd="sng">
              <a:solidFill>
                <a:srgbClr val="CC0000"/>
              </a:solidFill>
              <a:prstDash val="solid"/>
              <a:headEnd type="none" w="med" len="med"/>
              <a:tailEnd type="none" w="med" len="med"/>
            </a:ln>
          </p:spPr>
        </p:sp>
        <p:sp>
          <p:nvSpPr>
            <p:cNvPr id="56342" name="Text Box 21"/>
            <p:cNvSpPr txBox="1"/>
            <p:nvPr/>
          </p:nvSpPr>
          <p:spPr>
            <a:xfrm>
              <a:off x="0" y="0"/>
              <a:ext cx="382" cy="279"/>
            </a:xfrm>
            <a:prstGeom prst="rect">
              <a:avLst/>
            </a:prstGeom>
            <a:noFill/>
            <a:ln w="9525">
              <a:noFill/>
            </a:ln>
          </p:spPr>
          <p:txBody>
            <a:bodyPr>
              <a:spAutoFit/>
            </a:bodyPr>
            <a:p>
              <a:pPr algn="ctr" eaLnBrk="0" hangingPunct="0">
                <a:spcBef>
                  <a:spcPct val="50000"/>
                </a:spcBef>
              </a:pPr>
              <a:r>
                <a:rPr lang="en-US" altLang="zh-CN" sz="2300" b="1" i="1" dirty="0">
                  <a:solidFill>
                    <a:srgbClr val="A50021"/>
                  </a:solidFill>
                  <a:latin typeface="Tahoma" panose="020B0604030504040204" pitchFamily="34" charset="0"/>
                </a:rPr>
                <a:t>D</a:t>
              </a:r>
              <a:r>
                <a:rPr lang="en-US" altLang="zh-CN" sz="2300" b="1" baseline="-25000" dirty="0">
                  <a:solidFill>
                    <a:srgbClr val="A50021"/>
                  </a:solidFill>
                  <a:latin typeface="Tahoma" panose="020B0604030504040204" pitchFamily="34" charset="0"/>
                </a:rPr>
                <a:t>2</a:t>
              </a:r>
              <a:endParaRPr lang="en-US" altLang="zh-CN" sz="2300" b="1" baseline="-25000" dirty="0">
                <a:solidFill>
                  <a:srgbClr val="A50021"/>
                </a:solidFill>
                <a:latin typeface="Tahoma" panose="020B0604030504040204" pitchFamily="34" charset="0"/>
              </a:endParaRPr>
            </a:p>
          </p:txBody>
        </p:sp>
      </p:grpSp>
      <p:grpSp>
        <p:nvGrpSpPr>
          <p:cNvPr id="12" name="Group 34"/>
          <p:cNvGrpSpPr/>
          <p:nvPr/>
        </p:nvGrpSpPr>
        <p:grpSpPr>
          <a:xfrm>
            <a:off x="3348038" y="3959225"/>
            <a:ext cx="2924175" cy="2438400"/>
            <a:chOff x="0" y="0"/>
            <a:chExt cx="1842" cy="1536"/>
          </a:xfrm>
        </p:grpSpPr>
        <p:grpSp>
          <p:nvGrpSpPr>
            <p:cNvPr id="56333" name="Group 35"/>
            <p:cNvGrpSpPr/>
            <p:nvPr/>
          </p:nvGrpSpPr>
          <p:grpSpPr>
            <a:xfrm>
              <a:off x="388" y="188"/>
              <a:ext cx="1199" cy="1062"/>
              <a:chOff x="0" y="0"/>
              <a:chExt cx="810" cy="1062"/>
            </a:xfrm>
          </p:grpSpPr>
          <p:sp>
            <p:nvSpPr>
              <p:cNvPr id="56339" name="Line 36"/>
              <p:cNvSpPr/>
              <p:nvPr/>
            </p:nvSpPr>
            <p:spPr>
              <a:xfrm>
                <a:off x="0" y="0"/>
                <a:ext cx="795" cy="0"/>
              </a:xfrm>
              <a:prstGeom prst="line">
                <a:avLst/>
              </a:prstGeom>
              <a:ln w="9525" cap="flat" cmpd="sng">
                <a:solidFill>
                  <a:srgbClr val="4D4D4D"/>
                </a:solidFill>
                <a:prstDash val="lgDash"/>
                <a:headEnd type="none" w="med" len="med"/>
                <a:tailEnd type="none" w="med" len="med"/>
              </a:ln>
            </p:spPr>
          </p:sp>
          <p:sp>
            <p:nvSpPr>
              <p:cNvPr id="56340" name="Line 37"/>
              <p:cNvSpPr/>
              <p:nvPr/>
            </p:nvSpPr>
            <p:spPr>
              <a:xfrm>
                <a:off x="795" y="1"/>
                <a:ext cx="15" cy="1061"/>
              </a:xfrm>
              <a:prstGeom prst="line">
                <a:avLst/>
              </a:prstGeom>
              <a:ln w="9525" cap="flat" cmpd="sng">
                <a:solidFill>
                  <a:srgbClr val="777777"/>
                </a:solidFill>
                <a:prstDash val="lgDash"/>
                <a:headEnd type="none" w="med" len="med"/>
                <a:tailEnd type="none" w="med" len="med"/>
              </a:ln>
            </p:spPr>
          </p:sp>
        </p:grpSp>
        <p:grpSp>
          <p:nvGrpSpPr>
            <p:cNvPr id="56334" name="Group 38"/>
            <p:cNvGrpSpPr/>
            <p:nvPr/>
          </p:nvGrpSpPr>
          <p:grpSpPr>
            <a:xfrm>
              <a:off x="1519" y="0"/>
              <a:ext cx="323" cy="288"/>
              <a:chOff x="0" y="0"/>
              <a:chExt cx="323" cy="288"/>
            </a:xfrm>
          </p:grpSpPr>
          <p:sp>
            <p:nvSpPr>
              <p:cNvPr id="56337" name="Text Box 39"/>
              <p:cNvSpPr txBox="1"/>
              <p:nvPr/>
            </p:nvSpPr>
            <p:spPr>
              <a:xfrm>
                <a:off x="76" y="0"/>
                <a:ext cx="247"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B</a:t>
                </a:r>
                <a:endParaRPr lang="en-US" altLang="zh-CN" sz="2400" dirty="0">
                  <a:latin typeface="Arial" panose="020B0604020202020204" pitchFamily="34" charset="0"/>
                </a:endParaRPr>
              </a:p>
            </p:txBody>
          </p:sp>
          <p:sp>
            <p:nvSpPr>
              <p:cNvPr id="56338" name="Oval 40"/>
              <p:cNvSpPr/>
              <p:nvPr/>
            </p:nvSpPr>
            <p:spPr>
              <a:xfrm>
                <a:off x="0" y="145"/>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56335" name="Text Box 41"/>
            <p:cNvSpPr txBox="1"/>
            <p:nvPr/>
          </p:nvSpPr>
          <p:spPr>
            <a:xfrm>
              <a:off x="1400" y="1248"/>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aseline="-25000" dirty="0">
                  <a:latin typeface="Tahoma" panose="020B0604030504040204" pitchFamily="34" charset="0"/>
                </a:rPr>
                <a:t>2</a:t>
              </a:r>
              <a:endParaRPr lang="en-US" altLang="zh-CN" sz="2400" baseline="-25000" dirty="0">
                <a:latin typeface="Tahoma" panose="020B0604030504040204" pitchFamily="34" charset="0"/>
              </a:endParaRPr>
            </a:p>
          </p:txBody>
        </p:sp>
        <p:sp>
          <p:nvSpPr>
            <p:cNvPr id="56336" name="Text Box 42"/>
            <p:cNvSpPr txBox="1"/>
            <p:nvPr/>
          </p:nvSpPr>
          <p:spPr>
            <a:xfrm>
              <a:off x="0" y="41"/>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aseline="-25000" dirty="0">
                  <a:latin typeface="Tahoma" panose="020B0604030504040204" pitchFamily="34" charset="0"/>
                </a:rPr>
                <a:t>2</a:t>
              </a:r>
              <a:endParaRPr lang="en-US" altLang="zh-CN" sz="2400" baseline="-25000" dirty="0">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3</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参考答案 </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57347" name="Group 4"/>
          <p:cNvGrpSpPr/>
          <p:nvPr/>
        </p:nvGrpSpPr>
        <p:grpSpPr>
          <a:xfrm>
            <a:off x="593725" y="290513"/>
            <a:ext cx="8210550" cy="1049337"/>
            <a:chOff x="0" y="0"/>
            <a:chExt cx="5000" cy="661"/>
          </a:xfrm>
        </p:grpSpPr>
        <p:sp>
          <p:nvSpPr>
            <p:cNvPr id="57383"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57384"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57348" name="Rectangle 10"/>
          <p:cNvSpPr/>
          <p:nvPr/>
        </p:nvSpPr>
        <p:spPr>
          <a:xfrm>
            <a:off x="4419600" y="1752600"/>
            <a:ext cx="4208463" cy="762000"/>
          </a:xfrm>
          <a:prstGeom prst="rect">
            <a:avLst/>
          </a:prstGeom>
          <a:noFill/>
          <a:ln w="9525">
            <a:noFill/>
          </a:ln>
        </p:spPr>
        <p:txBody>
          <a:bodyPr/>
          <a:p>
            <a:pPr algn="ctr" eaLnBrk="0" hangingPunct="0">
              <a:lnSpc>
                <a:spcPct val="105000"/>
              </a:lnSpc>
              <a:spcBef>
                <a:spcPct val="45000"/>
              </a:spcBef>
              <a:buClr>
                <a:srgbClr val="003399"/>
              </a:buClr>
              <a:buSzPct val="120000"/>
              <a:buFont typeface="Wingdings" panose="05000000000000000000" pitchFamily="2" charset="2"/>
            </a:pPr>
            <a:r>
              <a:rPr lang="zh-CN" altLang="x-none" sz="2800" dirty="0">
                <a:latin typeface="Arial" panose="020B0604020202020204" pitchFamily="34" charset="0"/>
              </a:rPr>
              <a:t>新汽车（供给富有弹性）</a:t>
            </a:r>
            <a:endParaRPr lang="zh-CN" altLang="x-none" sz="2800" dirty="0">
              <a:latin typeface="Arial" panose="020B0604020202020204" pitchFamily="34" charset="0"/>
            </a:endParaRPr>
          </a:p>
        </p:txBody>
      </p:sp>
      <p:grpSp>
        <p:nvGrpSpPr>
          <p:cNvPr id="57349" name="Group 9"/>
          <p:cNvGrpSpPr/>
          <p:nvPr/>
        </p:nvGrpSpPr>
        <p:grpSpPr>
          <a:xfrm>
            <a:off x="3754438" y="2347913"/>
            <a:ext cx="4800600" cy="3841750"/>
            <a:chOff x="0" y="0"/>
            <a:chExt cx="2712" cy="2736"/>
          </a:xfrm>
        </p:grpSpPr>
        <p:grpSp>
          <p:nvGrpSpPr>
            <p:cNvPr id="57378" name="Group 10"/>
            <p:cNvGrpSpPr/>
            <p:nvPr/>
          </p:nvGrpSpPr>
          <p:grpSpPr>
            <a:xfrm>
              <a:off x="119" y="225"/>
              <a:ext cx="2400" cy="2331"/>
              <a:chOff x="0" y="0"/>
              <a:chExt cx="2400" cy="2079"/>
            </a:xfrm>
          </p:grpSpPr>
          <p:sp>
            <p:nvSpPr>
              <p:cNvPr id="57381" name="Line 13"/>
              <p:cNvSpPr/>
              <p:nvPr/>
            </p:nvSpPr>
            <p:spPr>
              <a:xfrm>
                <a:off x="0" y="0"/>
                <a:ext cx="0" cy="2079"/>
              </a:xfrm>
              <a:prstGeom prst="line">
                <a:avLst/>
              </a:prstGeom>
              <a:ln w="9525" cap="flat" cmpd="sng">
                <a:solidFill>
                  <a:schemeClr val="tx1"/>
                </a:solidFill>
                <a:prstDash val="solid"/>
                <a:headEnd type="none" w="med" len="med"/>
                <a:tailEnd type="none" w="med" len="med"/>
              </a:ln>
            </p:spPr>
          </p:sp>
          <p:sp>
            <p:nvSpPr>
              <p:cNvPr id="57382" name="Line 14"/>
              <p:cNvSpPr/>
              <p:nvPr/>
            </p:nvSpPr>
            <p:spPr>
              <a:xfrm>
                <a:off x="0" y="2079"/>
                <a:ext cx="2400" cy="0"/>
              </a:xfrm>
              <a:prstGeom prst="line">
                <a:avLst/>
              </a:prstGeom>
              <a:ln w="9525" cap="flat" cmpd="sng">
                <a:solidFill>
                  <a:schemeClr val="tx1"/>
                </a:solidFill>
                <a:prstDash val="solid"/>
                <a:headEnd type="none" w="med" len="med"/>
                <a:tailEnd type="none" w="med" len="med"/>
              </a:ln>
            </p:spPr>
          </p:sp>
        </p:grpSp>
        <p:sp>
          <p:nvSpPr>
            <p:cNvPr id="57379" name="Text Box 15"/>
            <p:cNvSpPr txBox="1"/>
            <p:nvPr/>
          </p:nvSpPr>
          <p:spPr>
            <a:xfrm>
              <a:off x="0" y="0"/>
              <a:ext cx="233" cy="315"/>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P</a:t>
              </a:r>
              <a:endParaRPr lang="en-US" altLang="zh-CN" sz="2300" b="1" i="1" dirty="0">
                <a:latin typeface="Arial" panose="020B0604020202020204" pitchFamily="34" charset="0"/>
              </a:endParaRPr>
            </a:p>
          </p:txBody>
        </p:sp>
        <p:sp>
          <p:nvSpPr>
            <p:cNvPr id="57380" name="Text Box 16"/>
            <p:cNvSpPr txBox="1"/>
            <p:nvPr/>
          </p:nvSpPr>
          <p:spPr>
            <a:xfrm>
              <a:off x="2479" y="2421"/>
              <a:ext cx="233" cy="315"/>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Q</a:t>
              </a:r>
              <a:endParaRPr lang="en-US" altLang="zh-CN" sz="2300" b="1" i="1" dirty="0">
                <a:latin typeface="Arial" panose="020B0604020202020204" pitchFamily="34" charset="0"/>
              </a:endParaRPr>
            </a:p>
          </p:txBody>
        </p:sp>
      </p:grpSp>
      <p:grpSp>
        <p:nvGrpSpPr>
          <p:cNvPr id="57350" name="Group 15"/>
          <p:cNvGrpSpPr/>
          <p:nvPr/>
        </p:nvGrpSpPr>
        <p:grpSpPr>
          <a:xfrm>
            <a:off x="3990975" y="2998788"/>
            <a:ext cx="1906588" cy="2914650"/>
            <a:chOff x="0" y="0"/>
            <a:chExt cx="1201" cy="1836"/>
          </a:xfrm>
        </p:grpSpPr>
        <p:sp>
          <p:nvSpPr>
            <p:cNvPr id="57376" name="Text Box 18"/>
            <p:cNvSpPr txBox="1"/>
            <p:nvPr/>
          </p:nvSpPr>
          <p:spPr>
            <a:xfrm>
              <a:off x="0" y="0"/>
              <a:ext cx="382" cy="279"/>
            </a:xfrm>
            <a:prstGeom prst="rect">
              <a:avLst/>
            </a:prstGeom>
            <a:noFill/>
            <a:ln w="9525">
              <a:noFill/>
            </a:ln>
          </p:spPr>
          <p:txBody>
            <a:bodyPr>
              <a:spAutoFit/>
            </a:bodyPr>
            <a:p>
              <a:pPr algn="ctr" eaLnBrk="0" hangingPunct="0">
                <a:spcBef>
                  <a:spcPct val="50000"/>
                </a:spcBef>
              </a:pPr>
              <a:r>
                <a:rPr lang="en-US" altLang="zh-CN" sz="2300" b="1" i="1" dirty="0">
                  <a:latin typeface="Tahoma" panose="020B0604030504040204" pitchFamily="34" charset="0"/>
                </a:rPr>
                <a:t>D</a:t>
              </a:r>
              <a:r>
                <a:rPr lang="en-US" altLang="zh-CN" sz="2300" b="1" baseline="-25000" dirty="0">
                  <a:latin typeface="Tahoma" panose="020B0604030504040204" pitchFamily="34" charset="0"/>
                </a:rPr>
                <a:t>1</a:t>
              </a:r>
              <a:endParaRPr lang="en-US" altLang="zh-CN" sz="2300" b="1" baseline="-25000" dirty="0">
                <a:latin typeface="Tahoma" panose="020B0604030504040204" pitchFamily="34" charset="0"/>
              </a:endParaRPr>
            </a:p>
          </p:txBody>
        </p:sp>
        <p:sp>
          <p:nvSpPr>
            <p:cNvPr id="57377" name="Line 19"/>
            <p:cNvSpPr/>
            <p:nvPr/>
          </p:nvSpPr>
          <p:spPr>
            <a:xfrm>
              <a:off x="200" y="283"/>
              <a:ext cx="1001" cy="1553"/>
            </a:xfrm>
            <a:prstGeom prst="line">
              <a:avLst/>
            </a:prstGeom>
            <a:ln w="28575" cap="flat" cmpd="sng">
              <a:solidFill>
                <a:schemeClr val="tx1"/>
              </a:solidFill>
              <a:prstDash val="solid"/>
              <a:headEnd type="none" w="med" len="med"/>
              <a:tailEnd type="none" w="med" len="med"/>
            </a:ln>
          </p:spPr>
        </p:sp>
      </p:grpSp>
      <p:grpSp>
        <p:nvGrpSpPr>
          <p:cNvPr id="57351" name="Group 18"/>
          <p:cNvGrpSpPr/>
          <p:nvPr/>
        </p:nvGrpSpPr>
        <p:grpSpPr>
          <a:xfrm>
            <a:off x="3895725" y="3113088"/>
            <a:ext cx="3763963" cy="2151062"/>
            <a:chOff x="0" y="0"/>
            <a:chExt cx="2371" cy="1355"/>
          </a:xfrm>
        </p:grpSpPr>
        <p:sp>
          <p:nvSpPr>
            <p:cNvPr id="57374" name="Text Box 24"/>
            <p:cNvSpPr txBox="1"/>
            <p:nvPr/>
          </p:nvSpPr>
          <p:spPr>
            <a:xfrm>
              <a:off x="1984" y="320"/>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sp>
          <p:nvSpPr>
            <p:cNvPr id="57375" name="Arc 25"/>
            <p:cNvSpPr/>
            <p:nvPr/>
          </p:nvSpPr>
          <p:spPr>
            <a:xfrm flipV="1">
              <a:off x="0" y="0"/>
              <a:ext cx="2110" cy="1355"/>
            </a:xfrm>
            <a:custGeom>
              <a:avLst/>
              <a:gdLst>
                <a:gd name="txL" fmla="*/ 0 w 19777"/>
                <a:gd name="txT" fmla="*/ 0 h 21238"/>
                <a:gd name="txR" fmla="*/ 19777 w 19777"/>
                <a:gd name="txB" fmla="*/ 21238 h 21238"/>
              </a:gdLst>
              <a:ahLst/>
              <a:cxnLst>
                <a:cxn ang="0">
                  <a:pos x="0" y="0"/>
                </a:cxn>
                <a:cxn ang="0">
                  <a:pos x="0" y="0"/>
                </a:cxn>
                <a:cxn ang="0">
                  <a:pos x="0" y="0"/>
                </a:cxn>
              </a:cxnLst>
              <a:rect l="txL" t="txT" r="txR" b="txB"/>
              <a:pathLst>
                <a:path w="19777" h="21238" fill="none">
                  <a:moveTo>
                    <a:pt x="3937" y="0"/>
                  </a:moveTo>
                  <a:cubicBezTo>
                    <a:pt x="10970" y="1303"/>
                    <a:pt x="16901" y="6004"/>
                    <a:pt x="19777" y="12552"/>
                  </a:cubicBezTo>
                </a:path>
                <a:path w="19777" h="21238" stroke="0">
                  <a:moveTo>
                    <a:pt x="3937" y="0"/>
                  </a:moveTo>
                  <a:cubicBezTo>
                    <a:pt x="10970" y="1303"/>
                    <a:pt x="16901" y="6004"/>
                    <a:pt x="19777" y="12552"/>
                  </a:cubicBezTo>
                  <a:lnTo>
                    <a:pt x="0" y="21238"/>
                  </a:lnTo>
                  <a:close/>
                </a:path>
              </a:pathLst>
            </a:custGeom>
            <a:noFill/>
            <a:ln w="38100" cap="flat" cmpd="sng">
              <a:solidFill>
                <a:srgbClr val="003399">
                  <a:alpha val="100000"/>
                </a:srgbClr>
              </a:solidFill>
              <a:prstDash val="solid"/>
              <a:miter lim="800000"/>
              <a:headEnd type="none" w="med" len="med"/>
              <a:tailEnd type="none" w="med" len="med"/>
            </a:ln>
          </p:spPr>
          <p:txBody>
            <a:bodyPr/>
            <a:p>
              <a:endParaRPr lang="zh-CN" altLang="en-US"/>
            </a:p>
          </p:txBody>
        </p:sp>
      </p:grpSp>
      <p:grpSp>
        <p:nvGrpSpPr>
          <p:cNvPr id="57352" name="Group 21"/>
          <p:cNvGrpSpPr/>
          <p:nvPr/>
        </p:nvGrpSpPr>
        <p:grpSpPr>
          <a:xfrm>
            <a:off x="3346450" y="4625975"/>
            <a:ext cx="2339975" cy="1770063"/>
            <a:chOff x="0" y="0"/>
            <a:chExt cx="1474" cy="1115"/>
          </a:xfrm>
        </p:grpSpPr>
        <p:grpSp>
          <p:nvGrpSpPr>
            <p:cNvPr id="57365" name="Group 22"/>
            <p:cNvGrpSpPr/>
            <p:nvPr/>
          </p:nvGrpSpPr>
          <p:grpSpPr>
            <a:xfrm>
              <a:off x="0" y="146"/>
              <a:ext cx="1474" cy="969"/>
              <a:chOff x="0" y="0"/>
              <a:chExt cx="1474" cy="969"/>
            </a:xfrm>
          </p:grpSpPr>
          <p:sp>
            <p:nvSpPr>
              <p:cNvPr id="57369" name="Text Box 28"/>
              <p:cNvSpPr txBox="1"/>
              <p:nvPr/>
            </p:nvSpPr>
            <p:spPr>
              <a:xfrm>
                <a:off x="1104" y="681"/>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aseline="-25000" dirty="0">
                    <a:latin typeface="Tahoma" panose="020B0604030504040204" pitchFamily="34" charset="0"/>
                  </a:rPr>
                  <a:t>1</a:t>
                </a:r>
                <a:endParaRPr lang="en-US" altLang="zh-CN" sz="2400" baseline="-25000" dirty="0">
                  <a:latin typeface="Tahoma" panose="020B0604030504040204" pitchFamily="34" charset="0"/>
                </a:endParaRPr>
              </a:p>
            </p:txBody>
          </p:sp>
          <p:sp>
            <p:nvSpPr>
              <p:cNvPr id="57370" name="Text Box 29"/>
              <p:cNvSpPr txBox="1"/>
              <p:nvPr/>
            </p:nvSpPr>
            <p:spPr>
              <a:xfrm>
                <a:off x="0" y="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aseline="-25000" dirty="0">
                    <a:latin typeface="Tahoma" panose="020B0604030504040204" pitchFamily="34" charset="0"/>
                  </a:rPr>
                  <a:t>1</a:t>
                </a:r>
                <a:endParaRPr lang="en-US" altLang="zh-CN" sz="2400" baseline="-25000" dirty="0">
                  <a:latin typeface="Tahoma" panose="020B0604030504040204" pitchFamily="34" charset="0"/>
                </a:endParaRPr>
              </a:p>
            </p:txBody>
          </p:sp>
          <p:grpSp>
            <p:nvGrpSpPr>
              <p:cNvPr id="57371" name="Group 25"/>
              <p:cNvGrpSpPr/>
              <p:nvPr/>
            </p:nvGrpSpPr>
            <p:grpSpPr>
              <a:xfrm>
                <a:off x="393" y="147"/>
                <a:ext cx="896" cy="646"/>
                <a:chOff x="0" y="0"/>
                <a:chExt cx="795" cy="646"/>
              </a:xfrm>
            </p:grpSpPr>
            <p:sp>
              <p:nvSpPr>
                <p:cNvPr id="57372" name="Line 31"/>
                <p:cNvSpPr/>
                <p:nvPr/>
              </p:nvSpPr>
              <p:spPr>
                <a:xfrm>
                  <a:off x="0" y="0"/>
                  <a:ext cx="795" cy="0"/>
                </a:xfrm>
                <a:prstGeom prst="line">
                  <a:avLst/>
                </a:prstGeom>
                <a:ln w="9525" cap="flat" cmpd="sng">
                  <a:solidFill>
                    <a:srgbClr val="4D4D4D"/>
                  </a:solidFill>
                  <a:prstDash val="lgDash"/>
                  <a:headEnd type="none" w="med" len="med"/>
                  <a:tailEnd type="none" w="med" len="med"/>
                </a:ln>
              </p:spPr>
            </p:sp>
            <p:sp>
              <p:nvSpPr>
                <p:cNvPr id="57373" name="Line 32"/>
                <p:cNvSpPr/>
                <p:nvPr/>
              </p:nvSpPr>
              <p:spPr>
                <a:xfrm>
                  <a:off x="795" y="1"/>
                  <a:ext cx="0" cy="645"/>
                </a:xfrm>
                <a:prstGeom prst="line">
                  <a:avLst/>
                </a:prstGeom>
                <a:ln w="9525" cap="flat" cmpd="sng">
                  <a:solidFill>
                    <a:srgbClr val="777777"/>
                  </a:solidFill>
                  <a:prstDash val="lgDash"/>
                  <a:headEnd type="none" w="med" len="med"/>
                  <a:tailEnd type="none" w="med" len="med"/>
                </a:ln>
              </p:spPr>
            </p:sp>
          </p:grpSp>
        </p:grpSp>
        <p:grpSp>
          <p:nvGrpSpPr>
            <p:cNvPr id="57366" name="Group 28"/>
            <p:cNvGrpSpPr/>
            <p:nvPr/>
          </p:nvGrpSpPr>
          <p:grpSpPr>
            <a:xfrm>
              <a:off x="1225" y="0"/>
              <a:ext cx="247" cy="344"/>
              <a:chOff x="0" y="0"/>
              <a:chExt cx="247" cy="344"/>
            </a:xfrm>
          </p:grpSpPr>
          <p:sp>
            <p:nvSpPr>
              <p:cNvPr id="57367" name="Text Box 34"/>
              <p:cNvSpPr txBox="1"/>
              <p:nvPr/>
            </p:nvSpPr>
            <p:spPr>
              <a:xfrm>
                <a:off x="0" y="0"/>
                <a:ext cx="247"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A</a:t>
                </a:r>
                <a:endParaRPr lang="en-US" altLang="zh-CN" sz="2400" dirty="0">
                  <a:latin typeface="Arial" panose="020B0604020202020204" pitchFamily="34" charset="0"/>
                </a:endParaRPr>
              </a:p>
            </p:txBody>
          </p:sp>
          <p:sp>
            <p:nvSpPr>
              <p:cNvPr id="57368" name="Oval 35"/>
              <p:cNvSpPr/>
              <p:nvPr/>
            </p:nvSpPr>
            <p:spPr>
              <a:xfrm>
                <a:off x="23" y="25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sp>
        <p:nvSpPr>
          <p:cNvPr id="31" name="Text Box 44"/>
          <p:cNvSpPr txBox="1"/>
          <p:nvPr/>
        </p:nvSpPr>
        <p:spPr>
          <a:xfrm>
            <a:off x="457200" y="2057400"/>
            <a:ext cx="2555875" cy="2538413"/>
          </a:xfrm>
          <a:prstGeom prst="rect">
            <a:avLst/>
          </a:prstGeom>
          <a:solidFill>
            <a:schemeClr val="bg1"/>
          </a:solidFill>
          <a:ln w="9525" cap="flat" cmpd="sng">
            <a:solidFill>
              <a:schemeClr val="tx1"/>
            </a:solidFill>
            <a:prstDash val="solid"/>
            <a:miter/>
            <a:headEnd type="none" w="med" len="med"/>
            <a:tailEnd type="none" w="med" len="med"/>
          </a:ln>
        </p:spPr>
        <p:txBody>
          <a:bodyPr/>
          <a:p>
            <a:pPr eaLnBrk="0" hangingPunct="0">
              <a:lnSpc>
                <a:spcPct val="130000"/>
              </a:lnSpc>
            </a:pPr>
            <a:r>
              <a:rPr lang="en-US" altLang="zh-CN" sz="2400" dirty="0">
                <a:latin typeface="微软雅黑" panose="020B0503020204020204" pitchFamily="34" charset="-122"/>
                <a:ea typeface="微软雅黑" panose="020B0503020204020204" pitchFamily="34" charset="-122"/>
              </a:rPr>
              <a:t>    </a:t>
            </a:r>
            <a:r>
              <a:rPr lang="zh-CN" altLang="x-none" sz="2400" dirty="0">
                <a:latin typeface="微软雅黑" panose="020B0503020204020204" pitchFamily="34" charset="-122"/>
                <a:ea typeface="微软雅黑" panose="020B0503020204020204" pitchFamily="34" charset="-122"/>
              </a:rPr>
              <a:t>供给富有弹性时，需求增加使产量增加的比例要大于价格上升的比例</a:t>
            </a:r>
            <a:r>
              <a:rPr lang="zh-CN" altLang="en-US" sz="2400" dirty="0">
                <a:latin typeface="微软雅黑" panose="020B0503020204020204" pitchFamily="34" charset="-122"/>
                <a:ea typeface="微软雅黑" panose="020B0503020204020204" pitchFamily="34" charset="-122"/>
              </a:rPr>
              <a:t>。</a:t>
            </a:r>
            <a:endParaRPr lang="zh-CN" altLang="x-none" sz="2400" dirty="0">
              <a:latin typeface="微软雅黑" panose="020B0503020204020204" pitchFamily="34" charset="-122"/>
              <a:ea typeface="微软雅黑" panose="020B0503020204020204" pitchFamily="34" charset="-122"/>
            </a:endParaRPr>
          </a:p>
        </p:txBody>
      </p:sp>
      <p:grpSp>
        <p:nvGrpSpPr>
          <p:cNvPr id="12" name="Group 32"/>
          <p:cNvGrpSpPr/>
          <p:nvPr/>
        </p:nvGrpSpPr>
        <p:grpSpPr>
          <a:xfrm>
            <a:off x="4543425" y="2998788"/>
            <a:ext cx="3343275" cy="2914650"/>
            <a:chOff x="0" y="0"/>
            <a:chExt cx="2106" cy="1836"/>
          </a:xfrm>
        </p:grpSpPr>
        <p:sp>
          <p:nvSpPr>
            <p:cNvPr id="57363" name="Line 21"/>
            <p:cNvSpPr/>
            <p:nvPr/>
          </p:nvSpPr>
          <p:spPr>
            <a:xfrm>
              <a:off x="187" y="306"/>
              <a:ext cx="1919" cy="1530"/>
            </a:xfrm>
            <a:prstGeom prst="line">
              <a:avLst/>
            </a:prstGeom>
            <a:ln w="28575" cap="flat" cmpd="sng">
              <a:solidFill>
                <a:srgbClr val="CC0000"/>
              </a:solidFill>
              <a:prstDash val="solid"/>
              <a:headEnd type="none" w="med" len="med"/>
              <a:tailEnd type="none" w="med" len="med"/>
            </a:ln>
          </p:spPr>
        </p:sp>
        <p:sp>
          <p:nvSpPr>
            <p:cNvPr id="57364" name="Text Box 22"/>
            <p:cNvSpPr txBox="1"/>
            <p:nvPr/>
          </p:nvSpPr>
          <p:spPr>
            <a:xfrm>
              <a:off x="0" y="0"/>
              <a:ext cx="382" cy="279"/>
            </a:xfrm>
            <a:prstGeom prst="rect">
              <a:avLst/>
            </a:prstGeom>
            <a:noFill/>
            <a:ln w="9525">
              <a:noFill/>
            </a:ln>
          </p:spPr>
          <p:txBody>
            <a:bodyPr>
              <a:spAutoFit/>
            </a:bodyPr>
            <a:p>
              <a:pPr algn="ctr" eaLnBrk="0" hangingPunct="0">
                <a:spcBef>
                  <a:spcPct val="50000"/>
                </a:spcBef>
              </a:pPr>
              <a:r>
                <a:rPr lang="en-US" altLang="zh-CN" sz="2300" b="1" i="1" dirty="0">
                  <a:solidFill>
                    <a:srgbClr val="A50021"/>
                  </a:solidFill>
                  <a:latin typeface="Tahoma" panose="020B0604030504040204" pitchFamily="34" charset="0"/>
                </a:rPr>
                <a:t>D</a:t>
              </a:r>
              <a:r>
                <a:rPr lang="en-US" altLang="zh-CN" sz="2300" b="1" baseline="-25000" dirty="0">
                  <a:solidFill>
                    <a:srgbClr val="A50021"/>
                  </a:solidFill>
                  <a:latin typeface="Tahoma" panose="020B0604030504040204" pitchFamily="34" charset="0"/>
                </a:rPr>
                <a:t>2</a:t>
              </a:r>
              <a:endParaRPr lang="en-US" altLang="zh-CN" sz="2300" b="1" baseline="-25000" dirty="0">
                <a:solidFill>
                  <a:srgbClr val="A50021"/>
                </a:solidFill>
                <a:latin typeface="Tahoma" panose="020B0604030504040204" pitchFamily="34" charset="0"/>
              </a:endParaRPr>
            </a:p>
          </p:txBody>
        </p:sp>
      </p:grpSp>
      <p:grpSp>
        <p:nvGrpSpPr>
          <p:cNvPr id="13" name="Group 35"/>
          <p:cNvGrpSpPr/>
          <p:nvPr/>
        </p:nvGrpSpPr>
        <p:grpSpPr>
          <a:xfrm>
            <a:off x="3333750" y="4230688"/>
            <a:ext cx="3333750" cy="2160587"/>
            <a:chOff x="0" y="0"/>
            <a:chExt cx="2100" cy="1361"/>
          </a:xfrm>
        </p:grpSpPr>
        <p:grpSp>
          <p:nvGrpSpPr>
            <p:cNvPr id="57356" name="Group 36"/>
            <p:cNvGrpSpPr/>
            <p:nvPr/>
          </p:nvGrpSpPr>
          <p:grpSpPr>
            <a:xfrm>
              <a:off x="392" y="303"/>
              <a:ext cx="1540" cy="776"/>
              <a:chOff x="0" y="0"/>
              <a:chExt cx="801" cy="776"/>
            </a:xfrm>
          </p:grpSpPr>
          <p:sp>
            <p:nvSpPr>
              <p:cNvPr id="57361" name="Line 38"/>
              <p:cNvSpPr/>
              <p:nvPr/>
            </p:nvSpPr>
            <p:spPr>
              <a:xfrm>
                <a:off x="0" y="0"/>
                <a:ext cx="795" cy="0"/>
              </a:xfrm>
              <a:prstGeom prst="line">
                <a:avLst/>
              </a:prstGeom>
              <a:ln w="9525" cap="flat" cmpd="sng">
                <a:solidFill>
                  <a:srgbClr val="4D4D4D"/>
                </a:solidFill>
                <a:prstDash val="lgDash"/>
                <a:headEnd type="none" w="med" len="med"/>
                <a:tailEnd type="none" w="med" len="med"/>
              </a:ln>
            </p:spPr>
          </p:sp>
          <p:sp>
            <p:nvSpPr>
              <p:cNvPr id="57362" name="Line 39"/>
              <p:cNvSpPr/>
              <p:nvPr/>
            </p:nvSpPr>
            <p:spPr>
              <a:xfrm>
                <a:off x="795" y="1"/>
                <a:ext cx="6" cy="775"/>
              </a:xfrm>
              <a:prstGeom prst="line">
                <a:avLst/>
              </a:prstGeom>
              <a:ln w="9525" cap="flat" cmpd="sng">
                <a:solidFill>
                  <a:srgbClr val="777777"/>
                </a:solidFill>
                <a:prstDash val="lgDash"/>
                <a:headEnd type="none" w="med" len="med"/>
                <a:tailEnd type="none" w="med" len="med"/>
              </a:ln>
            </p:spPr>
          </p:sp>
        </p:grpSp>
        <p:sp>
          <p:nvSpPr>
            <p:cNvPr id="57357" name="Text Box 40"/>
            <p:cNvSpPr txBox="1"/>
            <p:nvPr/>
          </p:nvSpPr>
          <p:spPr>
            <a:xfrm>
              <a:off x="1730" y="1073"/>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aseline="-25000" dirty="0">
                  <a:latin typeface="Tahoma" panose="020B0604030504040204" pitchFamily="34" charset="0"/>
                </a:rPr>
                <a:t>2</a:t>
              </a:r>
              <a:endParaRPr lang="en-US" altLang="zh-CN" sz="2400" baseline="-25000" dirty="0">
                <a:latin typeface="Tahoma" panose="020B0604030504040204" pitchFamily="34" charset="0"/>
              </a:endParaRPr>
            </a:p>
          </p:txBody>
        </p:sp>
        <p:sp>
          <p:nvSpPr>
            <p:cNvPr id="57358" name="Text Box 41"/>
            <p:cNvSpPr txBox="1"/>
            <p:nvPr/>
          </p:nvSpPr>
          <p:spPr>
            <a:xfrm>
              <a:off x="0" y="146"/>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aseline="-25000" dirty="0">
                  <a:latin typeface="Tahoma" panose="020B0604030504040204" pitchFamily="34" charset="0"/>
                </a:rPr>
                <a:t>2</a:t>
              </a:r>
              <a:endParaRPr lang="en-US" altLang="zh-CN" sz="2400" baseline="-25000" dirty="0">
                <a:latin typeface="Tahoma" panose="020B0604030504040204" pitchFamily="34" charset="0"/>
              </a:endParaRPr>
            </a:p>
          </p:txBody>
        </p:sp>
        <p:sp>
          <p:nvSpPr>
            <p:cNvPr id="57359" name="Text Box 42"/>
            <p:cNvSpPr txBox="1"/>
            <p:nvPr/>
          </p:nvSpPr>
          <p:spPr>
            <a:xfrm>
              <a:off x="1815" y="0"/>
              <a:ext cx="247"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B</a:t>
              </a:r>
              <a:endParaRPr lang="en-US" altLang="zh-CN" sz="2400" dirty="0">
                <a:latin typeface="Arial" panose="020B0604020202020204" pitchFamily="34" charset="0"/>
              </a:endParaRPr>
            </a:p>
          </p:txBody>
        </p:sp>
        <p:sp>
          <p:nvSpPr>
            <p:cNvPr id="57360" name="Oval 43"/>
            <p:cNvSpPr/>
            <p:nvPr/>
          </p:nvSpPr>
          <p:spPr>
            <a:xfrm>
              <a:off x="1879" y="26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70" name="Group 2"/>
          <p:cNvGrpSpPr/>
          <p:nvPr/>
        </p:nvGrpSpPr>
        <p:grpSpPr>
          <a:xfrm>
            <a:off x="1041400" y="1674813"/>
            <a:ext cx="4319588" cy="3397250"/>
            <a:chOff x="0" y="0"/>
            <a:chExt cx="2721" cy="2140"/>
          </a:xfrm>
        </p:grpSpPr>
        <p:sp>
          <p:nvSpPr>
            <p:cNvPr id="58413" name="Arc 3"/>
            <p:cNvSpPr/>
            <p:nvPr/>
          </p:nvSpPr>
          <p:spPr>
            <a:xfrm flipH="1" flipV="1">
              <a:off x="0" y="52"/>
              <a:ext cx="2517" cy="2088"/>
            </a:xfrm>
            <a:custGeom>
              <a:avLst/>
              <a:gdLst>
                <a:gd name="txL" fmla="*/ 0 w 21471"/>
                <a:gd name="txT" fmla="*/ 0 h 21465"/>
                <a:gd name="txR" fmla="*/ 21471 w 21471"/>
                <a:gd name="txB" fmla="*/ 21465 h 21465"/>
              </a:gdLst>
              <a:ahLst/>
              <a:cxnLst>
                <a:cxn ang="0">
                  <a:pos x="0" y="0"/>
                </a:cxn>
                <a:cxn ang="0">
                  <a:pos x="0" y="0"/>
                </a:cxn>
                <a:cxn ang="0">
                  <a:pos x="0" y="0"/>
                </a:cxn>
              </a:cxnLst>
              <a:rect l="txL" t="txT" r="txR" b="txB"/>
              <a:pathLst>
                <a:path w="21471" h="21465" fill="none">
                  <a:moveTo>
                    <a:pt x="-1" y="19107"/>
                  </a:moveTo>
                  <a:cubicBezTo>
                    <a:pt x="1102" y="9066"/>
                    <a:pt x="9017" y="1129"/>
                    <a:pt x="19056" y="0"/>
                  </a:cubicBezTo>
                </a:path>
                <a:path w="21471" h="21465" stroke="0">
                  <a:moveTo>
                    <a:pt x="-1" y="19107"/>
                  </a:moveTo>
                  <a:cubicBezTo>
                    <a:pt x="1102" y="9066"/>
                    <a:pt x="9017" y="1129"/>
                    <a:pt x="19056" y="0"/>
                  </a:cubicBezTo>
                  <a:lnTo>
                    <a:pt x="21471" y="21465"/>
                  </a:lnTo>
                  <a:close/>
                </a:path>
              </a:pathLst>
            </a:custGeom>
            <a:noFill/>
            <a:ln w="38100" cap="flat" cmpd="sng">
              <a:solidFill>
                <a:srgbClr val="003399">
                  <a:alpha val="100000"/>
                </a:srgbClr>
              </a:solidFill>
              <a:prstDash val="solid"/>
              <a:miter lim="800000"/>
              <a:headEnd type="none" w="med" len="med"/>
              <a:tailEnd type="none" w="med" len="med"/>
            </a:ln>
          </p:spPr>
          <p:txBody>
            <a:bodyPr/>
            <a:p>
              <a:endParaRPr lang="zh-CN" altLang="en-US"/>
            </a:p>
          </p:txBody>
        </p:sp>
        <p:sp>
          <p:nvSpPr>
            <p:cNvPr id="58414" name="Text Box 4"/>
            <p:cNvSpPr txBox="1"/>
            <p:nvPr/>
          </p:nvSpPr>
          <p:spPr>
            <a:xfrm>
              <a:off x="2334" y="0"/>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sp>
        <p:nvSpPr>
          <p:cNvPr id="5" name="Rectangle 5"/>
          <p:cNvSpPr txBox="1">
            <a:spLocks noChangeArrowheads="1"/>
          </p:cNvSpPr>
          <p:nvPr/>
        </p:nvSpPr>
        <p:spPr>
          <a:xfrm>
            <a:off x="0" y="457200"/>
            <a:ext cx="91440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供给价格弹性会如何变动</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58372" name="Group 6"/>
          <p:cNvGrpSpPr/>
          <p:nvPr/>
        </p:nvGrpSpPr>
        <p:grpSpPr>
          <a:xfrm>
            <a:off x="1001713" y="1463675"/>
            <a:ext cx="4740275" cy="4079875"/>
            <a:chOff x="0" y="0"/>
            <a:chExt cx="2986" cy="2570"/>
          </a:xfrm>
        </p:grpSpPr>
        <p:grpSp>
          <p:nvGrpSpPr>
            <p:cNvPr id="58408" name="Group 7"/>
            <p:cNvGrpSpPr/>
            <p:nvPr/>
          </p:nvGrpSpPr>
          <p:grpSpPr>
            <a:xfrm>
              <a:off x="175" y="266"/>
              <a:ext cx="2458" cy="2171"/>
              <a:chOff x="0" y="0"/>
              <a:chExt cx="2458" cy="2034"/>
            </a:xfrm>
          </p:grpSpPr>
          <p:sp>
            <p:nvSpPr>
              <p:cNvPr id="58411" name="Line 8"/>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8412" name="Line 9"/>
              <p:cNvSpPr/>
              <p:nvPr/>
            </p:nvSpPr>
            <p:spPr>
              <a:xfrm>
                <a:off x="0" y="2027"/>
                <a:ext cx="2458" cy="7"/>
              </a:xfrm>
              <a:prstGeom prst="line">
                <a:avLst/>
              </a:prstGeom>
              <a:ln w="12700" cap="flat" cmpd="sng">
                <a:solidFill>
                  <a:schemeClr val="tx1"/>
                </a:solidFill>
                <a:prstDash val="solid"/>
                <a:headEnd type="none" w="med" len="med"/>
                <a:tailEnd type="none" w="med" len="med"/>
              </a:ln>
            </p:spPr>
          </p:sp>
        </p:grpSp>
        <p:sp>
          <p:nvSpPr>
            <p:cNvPr id="58409" name="Text Box 10"/>
            <p:cNvSpPr txBox="1"/>
            <p:nvPr/>
          </p:nvSpPr>
          <p:spPr>
            <a:xfrm>
              <a:off x="0" y="0"/>
              <a:ext cx="39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8410" name="Text Box 11"/>
            <p:cNvSpPr txBox="1"/>
            <p:nvPr/>
          </p:nvSpPr>
          <p:spPr>
            <a:xfrm>
              <a:off x="2619" y="2282"/>
              <a:ext cx="3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sp>
        <p:nvSpPr>
          <p:cNvPr id="12" name="Rectangle 13"/>
          <p:cNvSpPr txBox="1">
            <a:spLocks noChangeArrowheads="1"/>
          </p:cNvSpPr>
          <p:nvPr/>
        </p:nvSpPr>
        <p:spPr>
          <a:xfrm>
            <a:off x="5638800" y="2133600"/>
            <a:ext cx="3073400" cy="2743200"/>
          </a:xfrm>
          <a:prstGeom prst="rect">
            <a:avLst/>
          </a:prstGeom>
          <a:noFill/>
          <a:effectLst>
            <a:outerShdw dist="71842" dir="2700000" algn="ctr" rotWithShape="0">
              <a:schemeClr val="bg2"/>
            </a:outerShdw>
          </a:effectLst>
        </p:spPr>
        <p:txBody>
          <a:bodyPr lIns="182880" tIns="91440" rIns="182880" bIns="91440">
            <a:normAutofit/>
          </a:bodyPr>
          <a:lstStyle/>
          <a:p>
            <a:pPr marR="0" defTabSz="914400" fontAlgn="auto">
              <a:lnSpc>
                <a:spcPct val="150000"/>
              </a:lnSpc>
              <a:spcBef>
                <a:spcPct val="40000"/>
              </a:spcBef>
              <a:spcAft>
                <a:spcPts val="0"/>
              </a:spcAft>
              <a:buClr>
                <a:schemeClr val="accent1"/>
              </a:buClr>
              <a:buSzPct val="68000"/>
              <a:buFont typeface="Wingdings" panose="05000000000000000000" pitchFamily="2" charset="2"/>
              <a:defRPr/>
            </a:pPr>
            <a:r>
              <a:rPr kumimoji="0" lang="en-US" altLang="zh-CN" sz="2700" kern="1200" cap="none" spc="0" normalizeH="0" baseline="0" noProof="0" dirty="0">
                <a:latin typeface="+mn-lt"/>
                <a:ea typeface="宋体" panose="02010600030101010101" pitchFamily="2" charset="-122"/>
                <a:cs typeface="+mn-cs"/>
              </a:rPr>
              <a:t>    </a:t>
            </a:r>
            <a:r>
              <a:rPr kumimoji="0" lang="zh-CN" sz="2700" kern="1200" cap="none" spc="0" normalizeH="0" baseline="0" noProof="0" dirty="0">
                <a:latin typeface="+mn-lt"/>
                <a:ea typeface="宋体" panose="02010600030101010101" pitchFamily="2" charset="-122"/>
                <a:cs typeface="+mn-cs"/>
              </a:rPr>
              <a:t>由于生产能力限制，当供给量越大时，供给价格弹性越小</a:t>
            </a:r>
            <a:endParaRPr kumimoji="0" lang="zh-CN" sz="2700" kern="1200" cap="none" spc="0" normalizeH="0" baseline="0" noProof="0" dirty="0">
              <a:latin typeface="+mn-lt"/>
              <a:ea typeface="宋体" panose="02010600030101010101" pitchFamily="2" charset="-122"/>
              <a:cs typeface="+mn-cs"/>
            </a:endParaRPr>
          </a:p>
        </p:txBody>
      </p:sp>
      <p:grpSp>
        <p:nvGrpSpPr>
          <p:cNvPr id="6" name="Group 14"/>
          <p:cNvGrpSpPr/>
          <p:nvPr/>
        </p:nvGrpSpPr>
        <p:grpSpPr>
          <a:xfrm>
            <a:off x="588963" y="2312988"/>
            <a:ext cx="4776787" cy="3714750"/>
            <a:chOff x="0" y="0"/>
            <a:chExt cx="3009" cy="2340"/>
          </a:xfrm>
        </p:grpSpPr>
        <p:grpSp>
          <p:nvGrpSpPr>
            <p:cNvPr id="58401" name="Group 15"/>
            <p:cNvGrpSpPr/>
            <p:nvPr/>
          </p:nvGrpSpPr>
          <p:grpSpPr>
            <a:xfrm>
              <a:off x="439" y="144"/>
              <a:ext cx="2309" cy="1759"/>
              <a:chOff x="0" y="0"/>
              <a:chExt cx="796" cy="1759"/>
            </a:xfrm>
          </p:grpSpPr>
          <p:sp>
            <p:nvSpPr>
              <p:cNvPr id="58406" name="Line 16"/>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58407" name="Line 17"/>
              <p:cNvSpPr/>
              <p:nvPr/>
            </p:nvSpPr>
            <p:spPr>
              <a:xfrm>
                <a:off x="795" y="1"/>
                <a:ext cx="1" cy="1758"/>
              </a:xfrm>
              <a:prstGeom prst="line">
                <a:avLst/>
              </a:prstGeom>
              <a:ln w="9525" cap="flat" cmpd="sng">
                <a:solidFill>
                  <a:srgbClr val="777777"/>
                </a:solidFill>
                <a:prstDash val="lgDash"/>
                <a:headEnd type="none" w="med" len="med"/>
                <a:tailEnd type="none" w="med" len="med"/>
              </a:ln>
            </p:spPr>
          </p:sp>
        </p:grpSp>
        <p:sp>
          <p:nvSpPr>
            <p:cNvPr id="58402" name="Oval 18"/>
            <p:cNvSpPr/>
            <p:nvPr/>
          </p:nvSpPr>
          <p:spPr>
            <a:xfrm>
              <a:off x="2706" y="108"/>
              <a:ext cx="70" cy="71"/>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8403" name="Text Box 19"/>
            <p:cNvSpPr txBox="1"/>
            <p:nvPr/>
          </p:nvSpPr>
          <p:spPr>
            <a:xfrm>
              <a:off x="0" y="0"/>
              <a:ext cx="441" cy="279"/>
            </a:xfrm>
            <a:prstGeom prst="rect">
              <a:avLst/>
            </a:prstGeom>
            <a:noFill/>
            <a:ln w="9525">
              <a:noFill/>
            </a:ln>
          </p:spPr>
          <p:txBody>
            <a:bodyPr>
              <a:spAutoFit/>
            </a:bodyPr>
            <a:p>
              <a:pPr algn="r" eaLnBrk="0" hangingPunct="0">
                <a:spcBef>
                  <a:spcPct val="50000"/>
                </a:spcBef>
              </a:pPr>
              <a:r>
                <a:rPr lang="en-US" altLang="zh-CN" sz="2300" dirty="0">
                  <a:latin typeface="Arial" panose="020B0604020202020204" pitchFamily="34" charset="0"/>
                </a:rPr>
                <a:t>$15</a:t>
              </a:r>
              <a:endParaRPr lang="en-US" altLang="zh-CN" sz="2300" dirty="0">
                <a:latin typeface="Arial" panose="020B0604020202020204" pitchFamily="34" charset="0"/>
              </a:endParaRPr>
            </a:p>
          </p:txBody>
        </p:sp>
        <p:sp>
          <p:nvSpPr>
            <p:cNvPr id="58404" name="Text Box 20"/>
            <p:cNvSpPr txBox="1"/>
            <p:nvPr/>
          </p:nvSpPr>
          <p:spPr>
            <a:xfrm>
              <a:off x="2582" y="2061"/>
              <a:ext cx="427" cy="279"/>
            </a:xfrm>
            <a:prstGeom prst="rect">
              <a:avLst/>
            </a:prstGeom>
            <a:noFill/>
            <a:ln w="9525">
              <a:noFill/>
            </a:ln>
          </p:spPr>
          <p:txBody>
            <a:bodyPr>
              <a:spAutoFit/>
            </a:bodyPr>
            <a:p>
              <a:pPr algn="ctr" eaLnBrk="0" hangingPunct="0">
                <a:spcBef>
                  <a:spcPct val="50000"/>
                </a:spcBef>
              </a:pPr>
              <a:r>
                <a:rPr lang="en-US" altLang="zh-CN" sz="2300" dirty="0">
                  <a:latin typeface="Arial" panose="020B0604020202020204" pitchFamily="34" charset="0"/>
                </a:rPr>
                <a:t>525</a:t>
              </a:r>
              <a:endParaRPr lang="en-US" altLang="zh-CN" sz="2300" dirty="0">
                <a:latin typeface="Arial" panose="020B0604020202020204" pitchFamily="34" charset="0"/>
              </a:endParaRPr>
            </a:p>
          </p:txBody>
        </p:sp>
        <p:sp>
          <p:nvSpPr>
            <p:cNvPr id="58405" name="Line 21"/>
            <p:cNvSpPr/>
            <p:nvPr/>
          </p:nvSpPr>
          <p:spPr>
            <a:xfrm flipH="1" flipV="1">
              <a:off x="2746" y="1918"/>
              <a:ext cx="37" cy="199"/>
            </a:xfrm>
            <a:prstGeom prst="line">
              <a:avLst/>
            </a:prstGeom>
            <a:ln w="9525" cap="flat" cmpd="sng">
              <a:solidFill>
                <a:schemeClr val="tx1"/>
              </a:solidFill>
              <a:prstDash val="solid"/>
              <a:headEnd type="none" w="med" len="med"/>
              <a:tailEnd type="none" w="med" len="med"/>
            </a:ln>
          </p:spPr>
        </p:sp>
      </p:grpSp>
      <p:grpSp>
        <p:nvGrpSpPr>
          <p:cNvPr id="8" name="Group 22"/>
          <p:cNvGrpSpPr/>
          <p:nvPr/>
        </p:nvGrpSpPr>
        <p:grpSpPr>
          <a:xfrm>
            <a:off x="750888" y="3079750"/>
            <a:ext cx="3902075" cy="2941638"/>
            <a:chOff x="0" y="0"/>
            <a:chExt cx="2458" cy="1853"/>
          </a:xfrm>
        </p:grpSpPr>
        <p:grpSp>
          <p:nvGrpSpPr>
            <p:cNvPr id="58394" name="Group 23"/>
            <p:cNvGrpSpPr/>
            <p:nvPr/>
          </p:nvGrpSpPr>
          <p:grpSpPr>
            <a:xfrm>
              <a:off x="338" y="141"/>
              <a:ext cx="2087" cy="1279"/>
              <a:chOff x="0" y="0"/>
              <a:chExt cx="795" cy="1279"/>
            </a:xfrm>
          </p:grpSpPr>
          <p:sp>
            <p:nvSpPr>
              <p:cNvPr id="58399" name="Line 24"/>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58400" name="Line 25"/>
              <p:cNvSpPr/>
              <p:nvPr/>
            </p:nvSpPr>
            <p:spPr>
              <a:xfrm flipH="1">
                <a:off x="788" y="1"/>
                <a:ext cx="7" cy="1278"/>
              </a:xfrm>
              <a:prstGeom prst="line">
                <a:avLst/>
              </a:prstGeom>
              <a:ln w="9525" cap="flat" cmpd="sng">
                <a:solidFill>
                  <a:srgbClr val="777777"/>
                </a:solidFill>
                <a:prstDash val="lgDash"/>
                <a:headEnd type="none" w="med" len="med"/>
                <a:tailEnd type="none" w="med" len="med"/>
              </a:ln>
            </p:spPr>
          </p:sp>
        </p:grpSp>
        <p:sp>
          <p:nvSpPr>
            <p:cNvPr id="58395" name="Text Box 26"/>
            <p:cNvSpPr txBox="1"/>
            <p:nvPr/>
          </p:nvSpPr>
          <p:spPr>
            <a:xfrm>
              <a:off x="0" y="0"/>
              <a:ext cx="339" cy="279"/>
            </a:xfrm>
            <a:prstGeom prst="rect">
              <a:avLst/>
            </a:prstGeom>
            <a:noFill/>
            <a:ln w="9525">
              <a:noFill/>
            </a:ln>
          </p:spPr>
          <p:txBody>
            <a:bodyPr>
              <a:spAutoFit/>
            </a:bodyPr>
            <a:p>
              <a:pPr algn="r" eaLnBrk="0" hangingPunct="0">
                <a:spcBef>
                  <a:spcPct val="50000"/>
                </a:spcBef>
              </a:pPr>
              <a:r>
                <a:rPr lang="en-US" altLang="zh-CN" sz="2300" dirty="0">
                  <a:latin typeface="Arial" panose="020B0604020202020204" pitchFamily="34" charset="0"/>
                </a:rPr>
                <a:t>12</a:t>
              </a:r>
              <a:endParaRPr lang="en-US" altLang="zh-CN" sz="2300" dirty="0">
                <a:latin typeface="Arial" panose="020B0604020202020204" pitchFamily="34" charset="0"/>
              </a:endParaRPr>
            </a:p>
          </p:txBody>
        </p:sp>
        <p:sp>
          <p:nvSpPr>
            <p:cNvPr id="58396" name="Text Box 27"/>
            <p:cNvSpPr txBox="1"/>
            <p:nvPr/>
          </p:nvSpPr>
          <p:spPr>
            <a:xfrm>
              <a:off x="2013" y="1574"/>
              <a:ext cx="427" cy="279"/>
            </a:xfrm>
            <a:prstGeom prst="rect">
              <a:avLst/>
            </a:prstGeom>
            <a:noFill/>
            <a:ln w="9525">
              <a:noFill/>
            </a:ln>
          </p:spPr>
          <p:txBody>
            <a:bodyPr>
              <a:spAutoFit/>
            </a:bodyPr>
            <a:p>
              <a:pPr algn="ctr" eaLnBrk="0" hangingPunct="0">
                <a:spcBef>
                  <a:spcPct val="50000"/>
                </a:spcBef>
              </a:pPr>
              <a:r>
                <a:rPr lang="en-US" altLang="zh-CN" sz="2300" dirty="0">
                  <a:latin typeface="Arial" panose="020B0604020202020204" pitchFamily="34" charset="0"/>
                </a:rPr>
                <a:t>500</a:t>
              </a:r>
              <a:endParaRPr lang="en-US" altLang="zh-CN" sz="2300" dirty="0">
                <a:latin typeface="Arial" panose="020B0604020202020204" pitchFamily="34" charset="0"/>
              </a:endParaRPr>
            </a:p>
          </p:txBody>
        </p:sp>
        <p:sp>
          <p:nvSpPr>
            <p:cNvPr id="58397" name="Line 28"/>
            <p:cNvSpPr/>
            <p:nvPr/>
          </p:nvSpPr>
          <p:spPr>
            <a:xfrm flipV="1">
              <a:off x="2239" y="1436"/>
              <a:ext cx="182" cy="193"/>
            </a:xfrm>
            <a:prstGeom prst="line">
              <a:avLst/>
            </a:prstGeom>
            <a:ln w="9525" cap="flat" cmpd="sng">
              <a:solidFill>
                <a:schemeClr val="tx1"/>
              </a:solidFill>
              <a:prstDash val="solid"/>
              <a:headEnd type="none" w="med" len="med"/>
              <a:tailEnd type="none" w="med" len="med"/>
            </a:ln>
          </p:spPr>
        </p:sp>
        <p:sp>
          <p:nvSpPr>
            <p:cNvPr id="58398" name="Oval 29"/>
            <p:cNvSpPr/>
            <p:nvPr/>
          </p:nvSpPr>
          <p:spPr>
            <a:xfrm>
              <a:off x="2388" y="113"/>
              <a:ext cx="70" cy="71"/>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0" name="Group 30"/>
          <p:cNvGrpSpPr/>
          <p:nvPr/>
        </p:nvGrpSpPr>
        <p:grpSpPr>
          <a:xfrm>
            <a:off x="469900" y="4884738"/>
            <a:ext cx="2001838" cy="885825"/>
            <a:chOff x="0" y="0"/>
            <a:chExt cx="1261" cy="558"/>
          </a:xfrm>
        </p:grpSpPr>
        <p:grpSp>
          <p:nvGrpSpPr>
            <p:cNvPr id="58387" name="Group 31"/>
            <p:cNvGrpSpPr/>
            <p:nvPr/>
          </p:nvGrpSpPr>
          <p:grpSpPr>
            <a:xfrm>
              <a:off x="515" y="52"/>
              <a:ext cx="533" cy="646"/>
              <a:chOff x="0" y="0"/>
              <a:chExt cx="795" cy="646"/>
            </a:xfrm>
          </p:grpSpPr>
          <p:sp>
            <p:nvSpPr>
              <p:cNvPr id="58392" name="Line 32"/>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58393" name="Line 33"/>
              <p:cNvSpPr/>
              <p:nvPr/>
            </p:nvSpPr>
            <p:spPr>
              <a:xfrm>
                <a:off x="795" y="1"/>
                <a:ext cx="0" cy="645"/>
              </a:xfrm>
              <a:prstGeom prst="line">
                <a:avLst/>
              </a:prstGeom>
              <a:ln w="9525" cap="flat" cmpd="sng">
                <a:solidFill>
                  <a:srgbClr val="777777"/>
                </a:solidFill>
                <a:prstDash val="lgDash"/>
                <a:headEnd type="none" w="med" len="med"/>
                <a:tailEnd type="none" w="med" len="med"/>
              </a:ln>
            </p:spPr>
          </p:sp>
        </p:grpSp>
        <p:sp>
          <p:nvSpPr>
            <p:cNvPr id="58388" name="Text Box 34"/>
            <p:cNvSpPr txBox="1"/>
            <p:nvPr/>
          </p:nvSpPr>
          <p:spPr>
            <a:xfrm>
              <a:off x="0" y="0"/>
              <a:ext cx="385" cy="279"/>
            </a:xfrm>
            <a:prstGeom prst="rect">
              <a:avLst/>
            </a:prstGeom>
            <a:noFill/>
            <a:ln w="9525">
              <a:noFill/>
            </a:ln>
          </p:spPr>
          <p:txBody>
            <a:bodyPr>
              <a:spAutoFit/>
            </a:bodyPr>
            <a:p>
              <a:pPr algn="ctr" eaLnBrk="0" hangingPunct="0">
                <a:spcBef>
                  <a:spcPct val="50000"/>
                </a:spcBef>
              </a:pPr>
              <a:r>
                <a:rPr lang="en-US" altLang="zh-CN" sz="2300" dirty="0">
                  <a:latin typeface="Arial" panose="020B0604020202020204" pitchFamily="34" charset="0"/>
                </a:rPr>
                <a:t>$3</a:t>
              </a:r>
              <a:endParaRPr lang="en-US" altLang="zh-CN" sz="2300" dirty="0">
                <a:latin typeface="Arial" panose="020B0604020202020204" pitchFamily="34" charset="0"/>
              </a:endParaRPr>
            </a:p>
          </p:txBody>
        </p:sp>
        <p:sp>
          <p:nvSpPr>
            <p:cNvPr id="58389" name="Text Box 35"/>
            <p:cNvSpPr txBox="1"/>
            <p:nvPr/>
          </p:nvSpPr>
          <p:spPr>
            <a:xfrm>
              <a:off x="834" y="279"/>
              <a:ext cx="427" cy="279"/>
            </a:xfrm>
            <a:prstGeom prst="rect">
              <a:avLst/>
            </a:prstGeom>
            <a:noFill/>
            <a:ln w="9525">
              <a:noFill/>
            </a:ln>
          </p:spPr>
          <p:txBody>
            <a:bodyPr>
              <a:spAutoFit/>
            </a:bodyPr>
            <a:p>
              <a:pPr algn="ctr" eaLnBrk="0" hangingPunct="0">
                <a:spcBef>
                  <a:spcPct val="50000"/>
                </a:spcBef>
              </a:pPr>
              <a:r>
                <a:rPr lang="en-US" altLang="zh-CN" sz="2300" dirty="0">
                  <a:latin typeface="Arial" panose="020B0604020202020204" pitchFamily="34" charset="0"/>
                </a:rPr>
                <a:t>100</a:t>
              </a:r>
              <a:endParaRPr lang="en-US" altLang="zh-CN" sz="2300" dirty="0">
                <a:latin typeface="Arial" panose="020B0604020202020204" pitchFamily="34" charset="0"/>
              </a:endParaRPr>
            </a:p>
          </p:txBody>
        </p:sp>
        <p:sp>
          <p:nvSpPr>
            <p:cNvPr id="58390" name="Line 36"/>
            <p:cNvSpPr/>
            <p:nvPr/>
          </p:nvSpPr>
          <p:spPr>
            <a:xfrm flipV="1">
              <a:off x="304" y="55"/>
              <a:ext cx="188" cy="79"/>
            </a:xfrm>
            <a:prstGeom prst="line">
              <a:avLst/>
            </a:prstGeom>
            <a:ln w="9525" cap="flat" cmpd="sng">
              <a:solidFill>
                <a:schemeClr val="tx1"/>
              </a:solidFill>
              <a:prstDash val="solid"/>
              <a:headEnd type="none" w="med" len="med"/>
              <a:tailEnd type="none" w="med" len="med"/>
            </a:ln>
          </p:spPr>
        </p:sp>
        <p:sp>
          <p:nvSpPr>
            <p:cNvPr id="58391" name="Oval 37"/>
            <p:cNvSpPr/>
            <p:nvPr/>
          </p:nvSpPr>
          <p:spPr>
            <a:xfrm>
              <a:off x="1009" y="16"/>
              <a:ext cx="70" cy="71"/>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3" name="Group 38"/>
          <p:cNvGrpSpPr/>
          <p:nvPr/>
        </p:nvGrpSpPr>
        <p:grpSpPr>
          <a:xfrm>
            <a:off x="665163" y="4387850"/>
            <a:ext cx="2525712" cy="1379538"/>
            <a:chOff x="0" y="0"/>
            <a:chExt cx="1591" cy="869"/>
          </a:xfrm>
        </p:grpSpPr>
        <p:grpSp>
          <p:nvGrpSpPr>
            <p:cNvPr id="58380" name="Group 39"/>
            <p:cNvGrpSpPr/>
            <p:nvPr/>
          </p:nvGrpSpPr>
          <p:grpSpPr>
            <a:xfrm>
              <a:off x="393" y="221"/>
              <a:ext cx="977" cy="646"/>
              <a:chOff x="0" y="0"/>
              <a:chExt cx="795" cy="646"/>
            </a:xfrm>
          </p:grpSpPr>
          <p:sp>
            <p:nvSpPr>
              <p:cNvPr id="58385" name="Line 40"/>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58386" name="Line 41"/>
              <p:cNvSpPr/>
              <p:nvPr/>
            </p:nvSpPr>
            <p:spPr>
              <a:xfrm>
                <a:off x="795" y="1"/>
                <a:ext cx="0" cy="645"/>
              </a:xfrm>
              <a:prstGeom prst="line">
                <a:avLst/>
              </a:prstGeom>
              <a:ln w="9525" cap="flat" cmpd="sng">
                <a:solidFill>
                  <a:srgbClr val="777777"/>
                </a:solidFill>
                <a:prstDash val="lgDash"/>
                <a:headEnd type="none" w="med" len="med"/>
                <a:tailEnd type="none" w="med" len="med"/>
              </a:ln>
            </p:spPr>
          </p:sp>
        </p:grpSp>
        <p:sp>
          <p:nvSpPr>
            <p:cNvPr id="58381" name="Text Box 42"/>
            <p:cNvSpPr txBox="1"/>
            <p:nvPr/>
          </p:nvSpPr>
          <p:spPr>
            <a:xfrm>
              <a:off x="0" y="0"/>
              <a:ext cx="255" cy="279"/>
            </a:xfrm>
            <a:prstGeom prst="rect">
              <a:avLst/>
            </a:prstGeom>
            <a:noFill/>
            <a:ln w="9525">
              <a:noFill/>
            </a:ln>
          </p:spPr>
          <p:txBody>
            <a:bodyPr>
              <a:spAutoFit/>
            </a:bodyPr>
            <a:p>
              <a:pPr algn="ctr" eaLnBrk="0" hangingPunct="0">
                <a:spcBef>
                  <a:spcPct val="50000"/>
                </a:spcBef>
              </a:pPr>
              <a:r>
                <a:rPr lang="en-US" altLang="zh-CN" sz="2300" dirty="0">
                  <a:latin typeface="Arial" panose="020B0604020202020204" pitchFamily="34" charset="0"/>
                </a:rPr>
                <a:t>4</a:t>
              </a:r>
              <a:endParaRPr lang="en-US" altLang="zh-CN" sz="2300" dirty="0">
                <a:latin typeface="Arial" panose="020B0604020202020204" pitchFamily="34" charset="0"/>
              </a:endParaRPr>
            </a:p>
          </p:txBody>
        </p:sp>
        <p:sp>
          <p:nvSpPr>
            <p:cNvPr id="58382" name="Text Box 43"/>
            <p:cNvSpPr txBox="1"/>
            <p:nvPr/>
          </p:nvSpPr>
          <p:spPr>
            <a:xfrm>
              <a:off x="1164" y="590"/>
              <a:ext cx="427" cy="279"/>
            </a:xfrm>
            <a:prstGeom prst="rect">
              <a:avLst/>
            </a:prstGeom>
            <a:noFill/>
            <a:ln w="9525">
              <a:noFill/>
            </a:ln>
          </p:spPr>
          <p:txBody>
            <a:bodyPr>
              <a:spAutoFit/>
            </a:bodyPr>
            <a:p>
              <a:pPr algn="ctr" eaLnBrk="0" hangingPunct="0">
                <a:spcBef>
                  <a:spcPct val="50000"/>
                </a:spcBef>
              </a:pPr>
              <a:r>
                <a:rPr lang="en-US" altLang="zh-CN" sz="2300" dirty="0">
                  <a:latin typeface="Arial" panose="020B0604020202020204" pitchFamily="34" charset="0"/>
                </a:rPr>
                <a:t>200</a:t>
              </a:r>
              <a:endParaRPr lang="en-US" altLang="zh-CN" sz="2300" dirty="0">
                <a:latin typeface="Arial" panose="020B0604020202020204" pitchFamily="34" charset="0"/>
              </a:endParaRPr>
            </a:p>
          </p:txBody>
        </p:sp>
        <p:sp>
          <p:nvSpPr>
            <p:cNvPr id="58383" name="Line 44"/>
            <p:cNvSpPr/>
            <p:nvPr/>
          </p:nvSpPr>
          <p:spPr>
            <a:xfrm>
              <a:off x="193" y="156"/>
              <a:ext cx="179" cy="65"/>
            </a:xfrm>
            <a:prstGeom prst="line">
              <a:avLst/>
            </a:prstGeom>
            <a:ln w="9525" cap="flat" cmpd="sng">
              <a:solidFill>
                <a:schemeClr val="tx1"/>
              </a:solidFill>
              <a:prstDash val="solid"/>
              <a:headEnd type="none" w="med" len="med"/>
              <a:tailEnd type="none" w="med" len="med"/>
            </a:ln>
          </p:spPr>
        </p:sp>
        <p:sp>
          <p:nvSpPr>
            <p:cNvPr id="58384" name="Oval 45"/>
            <p:cNvSpPr/>
            <p:nvPr/>
          </p:nvSpPr>
          <p:spPr>
            <a:xfrm>
              <a:off x="1332" y="185"/>
              <a:ext cx="70" cy="71"/>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45" name="Text Box 46"/>
          <p:cNvSpPr txBox="1"/>
          <p:nvPr/>
        </p:nvSpPr>
        <p:spPr>
          <a:xfrm>
            <a:off x="1463675" y="3908425"/>
            <a:ext cx="1435100" cy="457200"/>
          </a:xfrm>
          <a:prstGeom prst="rect">
            <a:avLst/>
          </a:prstGeom>
          <a:solidFill>
            <a:srgbClr val="CCFFCC"/>
          </a:solidFill>
          <a:ln w="9525">
            <a:noFill/>
          </a:ln>
        </p:spPr>
        <p:txBody>
          <a:bodyPr anchor="ctr" anchorCtr="1">
            <a:spAutoFit/>
          </a:bodyPr>
          <a:p>
            <a:pPr algn="ctr" eaLnBrk="0" hangingPunct="0">
              <a:spcBef>
                <a:spcPct val="50000"/>
              </a:spcBef>
            </a:pPr>
            <a:r>
              <a:rPr lang="zh-CN" altLang="x-none" sz="2400" dirty="0">
                <a:latin typeface="Arial" panose="020B0604020202020204" pitchFamily="34" charset="0"/>
              </a:rPr>
              <a:t>弹性 </a:t>
            </a:r>
            <a:r>
              <a:rPr lang="zh-CN" altLang="zh-CN" sz="2400" dirty="0">
                <a:latin typeface="Arial" panose="020B0604020202020204" pitchFamily="34" charset="0"/>
              </a:rPr>
              <a:t>&gt; 1</a:t>
            </a:r>
            <a:endParaRPr lang="zh-CN" altLang="zh-CN" sz="2400" dirty="0">
              <a:latin typeface="Arial" panose="020B0604020202020204" pitchFamily="34" charset="0"/>
            </a:endParaRPr>
          </a:p>
        </p:txBody>
      </p:sp>
      <p:sp>
        <p:nvSpPr>
          <p:cNvPr id="46" name="Text Box 47"/>
          <p:cNvSpPr txBox="1"/>
          <p:nvPr/>
        </p:nvSpPr>
        <p:spPr>
          <a:xfrm>
            <a:off x="3213100" y="2189163"/>
            <a:ext cx="1435100" cy="457200"/>
          </a:xfrm>
          <a:prstGeom prst="rect">
            <a:avLst/>
          </a:prstGeom>
          <a:solidFill>
            <a:srgbClr val="CCFFCC"/>
          </a:solidFill>
          <a:ln w="9525">
            <a:noFill/>
          </a:ln>
        </p:spPr>
        <p:txBody>
          <a:bodyPr anchor="ctr" anchorCtr="1">
            <a:spAutoFit/>
          </a:bodyPr>
          <a:p>
            <a:pPr algn="ctr" eaLnBrk="0" hangingPunct="0">
              <a:spcBef>
                <a:spcPct val="50000"/>
              </a:spcBef>
            </a:pPr>
            <a:r>
              <a:rPr lang="zh-CN" altLang="x-none" sz="2400" dirty="0">
                <a:latin typeface="Arial" panose="020B0604020202020204" pitchFamily="34" charset="0"/>
              </a:rPr>
              <a:t>弹性 </a:t>
            </a:r>
            <a:r>
              <a:rPr lang="zh-CN" altLang="zh-CN" sz="2400" dirty="0">
                <a:latin typeface="Arial" panose="020B0604020202020204" pitchFamily="34" charset="0"/>
              </a:rPr>
              <a:t>&lt; 1</a:t>
            </a:r>
            <a:endParaRPr lang="zh-CN" altLang="zh-CN"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dissolv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5"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228600" y="228600"/>
            <a:ext cx="80772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200" b="1" kern="1200" cap="none" spc="0" normalizeH="0" baseline="0" noProof="0" dirty="0">
                <a:solidFill>
                  <a:schemeClr val="tx2"/>
                </a:solidFill>
                <a:latin typeface="微软雅黑" panose="020B0503020204020204" pitchFamily="34" charset="-122"/>
                <a:ea typeface="微软雅黑" panose="020B0503020204020204" pitchFamily="34" charset="-122"/>
                <a:cs typeface="+mj-cs"/>
              </a:rPr>
              <a:t>计算变动百分比</a:t>
            </a:r>
            <a:endParaRPr kumimoji="0" lang="zh-CN" altLang="en-US" sz="3200" b="1" kern="1200" cap="none" spc="0" normalizeH="0" baseline="0" noProof="0" dirty="0">
              <a:solidFill>
                <a:schemeClr val="tx2"/>
              </a:solidFill>
              <a:latin typeface="微软雅黑" panose="020B0503020204020204" pitchFamily="34" charset="-122"/>
              <a:ea typeface="微软雅黑" panose="020B0503020204020204" pitchFamily="34" charset="-122"/>
              <a:cs typeface="+mj-cs"/>
            </a:endParaRPr>
          </a:p>
        </p:txBody>
      </p:sp>
      <p:grpSp>
        <p:nvGrpSpPr>
          <p:cNvPr id="13315" name="Group 4"/>
          <p:cNvGrpSpPr/>
          <p:nvPr/>
        </p:nvGrpSpPr>
        <p:grpSpPr>
          <a:xfrm>
            <a:off x="598488" y="1600200"/>
            <a:ext cx="3668712" cy="3124200"/>
            <a:chOff x="0" y="0"/>
            <a:chExt cx="2311" cy="1968"/>
          </a:xfrm>
        </p:grpSpPr>
        <p:grpSp>
          <p:nvGrpSpPr>
            <p:cNvPr id="13348" name="Group 5"/>
            <p:cNvGrpSpPr/>
            <p:nvPr/>
          </p:nvGrpSpPr>
          <p:grpSpPr>
            <a:xfrm>
              <a:off x="195" y="261"/>
              <a:ext cx="2116" cy="1413"/>
              <a:chOff x="0" y="0"/>
              <a:chExt cx="2116" cy="2027"/>
            </a:xfrm>
          </p:grpSpPr>
          <p:sp>
            <p:nvSpPr>
              <p:cNvPr id="13351"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13352"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13349" name="Text Box 8"/>
            <p:cNvSpPr txBox="1"/>
            <p:nvPr/>
          </p:nvSpPr>
          <p:spPr>
            <a:xfrm>
              <a:off x="0" y="0"/>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13350" name="Text Box 9"/>
            <p:cNvSpPr txBox="1"/>
            <p:nvPr/>
          </p:nvSpPr>
          <p:spPr>
            <a:xfrm>
              <a:off x="1879" y="1680"/>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13316" name="Group 10"/>
          <p:cNvGrpSpPr/>
          <p:nvPr/>
        </p:nvGrpSpPr>
        <p:grpSpPr>
          <a:xfrm>
            <a:off x="1260475" y="2185988"/>
            <a:ext cx="2633663" cy="1722437"/>
            <a:chOff x="0" y="0"/>
            <a:chExt cx="1659" cy="1085"/>
          </a:xfrm>
        </p:grpSpPr>
        <p:sp>
          <p:nvSpPr>
            <p:cNvPr id="13346" name="Line 11"/>
            <p:cNvSpPr/>
            <p:nvPr/>
          </p:nvSpPr>
          <p:spPr>
            <a:xfrm>
              <a:off x="0" y="0"/>
              <a:ext cx="1379" cy="919"/>
            </a:xfrm>
            <a:prstGeom prst="line">
              <a:avLst/>
            </a:prstGeom>
            <a:ln w="38100" cap="flat" cmpd="sng">
              <a:solidFill>
                <a:srgbClr val="003399"/>
              </a:solidFill>
              <a:prstDash val="solid"/>
              <a:headEnd type="none" w="med" len="med"/>
              <a:tailEnd type="none" w="med" len="med"/>
            </a:ln>
          </p:spPr>
        </p:sp>
        <p:sp>
          <p:nvSpPr>
            <p:cNvPr id="13347" name="Text Box 12"/>
            <p:cNvSpPr txBox="1"/>
            <p:nvPr/>
          </p:nvSpPr>
          <p:spPr>
            <a:xfrm>
              <a:off x="1272" y="797"/>
              <a:ext cx="38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13317" name="Group 13"/>
          <p:cNvGrpSpPr/>
          <p:nvPr/>
        </p:nvGrpSpPr>
        <p:grpSpPr>
          <a:xfrm>
            <a:off x="31750" y="2197100"/>
            <a:ext cx="2251075" cy="2509838"/>
            <a:chOff x="0" y="0"/>
            <a:chExt cx="1418" cy="1581"/>
          </a:xfrm>
        </p:grpSpPr>
        <p:grpSp>
          <p:nvGrpSpPr>
            <p:cNvPr id="13337" name="Group 14"/>
            <p:cNvGrpSpPr/>
            <p:nvPr/>
          </p:nvGrpSpPr>
          <p:grpSpPr>
            <a:xfrm>
              <a:off x="0" y="141"/>
              <a:ext cx="1403" cy="1440"/>
              <a:chOff x="0" y="0"/>
              <a:chExt cx="1403" cy="1440"/>
            </a:xfrm>
          </p:grpSpPr>
          <p:sp>
            <p:nvSpPr>
              <p:cNvPr id="13341" name="Text Box 15"/>
              <p:cNvSpPr txBox="1"/>
              <p:nvPr/>
            </p:nvSpPr>
            <p:spPr>
              <a:xfrm>
                <a:off x="0" y="0"/>
                <a:ext cx="556" cy="288"/>
              </a:xfrm>
              <a:prstGeom prst="rect">
                <a:avLst/>
              </a:prstGeom>
              <a:noFill/>
              <a:ln w="9525">
                <a:noFill/>
              </a:ln>
            </p:spPr>
            <p:txBody>
              <a:bodyPr>
                <a:spAutoFit/>
              </a:bodyPr>
              <a:p>
                <a:pPr algn="r" eaLnBrk="0" hangingPunct="0">
                  <a:spcBef>
                    <a:spcPct val="50000"/>
                  </a:spcBef>
                </a:pPr>
                <a:r>
                  <a:rPr lang="en-US" altLang="zh-CN" sz="2400" dirty="0">
                    <a:latin typeface="Arial" panose="020B0604020202020204" pitchFamily="34" charset="0"/>
                  </a:rPr>
                  <a:t>$250</a:t>
                </a:r>
                <a:endParaRPr lang="en-US" altLang="zh-CN" sz="2400" baseline="-25000" dirty="0">
                  <a:latin typeface="Arial" panose="020B0604020202020204" pitchFamily="34" charset="0"/>
                </a:endParaRPr>
              </a:p>
            </p:txBody>
          </p:sp>
          <p:sp>
            <p:nvSpPr>
              <p:cNvPr id="13342" name="Text Box 16"/>
              <p:cNvSpPr txBox="1"/>
              <p:nvPr/>
            </p:nvSpPr>
            <p:spPr>
              <a:xfrm>
                <a:off x="1033" y="1152"/>
                <a:ext cx="370"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8</a:t>
                </a:r>
                <a:endParaRPr lang="en-US" altLang="zh-CN" sz="2400" baseline="-25000" dirty="0">
                  <a:latin typeface="Arial" panose="020B0604020202020204" pitchFamily="34" charset="0"/>
                </a:endParaRPr>
              </a:p>
            </p:txBody>
          </p:sp>
          <p:grpSp>
            <p:nvGrpSpPr>
              <p:cNvPr id="13343" name="Group 17"/>
              <p:cNvGrpSpPr/>
              <p:nvPr/>
            </p:nvGrpSpPr>
            <p:grpSpPr>
              <a:xfrm>
                <a:off x="553" y="151"/>
                <a:ext cx="675" cy="1060"/>
                <a:chOff x="0" y="0"/>
                <a:chExt cx="803" cy="1060"/>
              </a:xfrm>
            </p:grpSpPr>
            <p:sp>
              <p:nvSpPr>
                <p:cNvPr id="13344" name="Line 18"/>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13345" name="Line 19"/>
                <p:cNvSpPr/>
                <p:nvPr/>
              </p:nvSpPr>
              <p:spPr>
                <a:xfrm>
                  <a:off x="795" y="1"/>
                  <a:ext cx="8" cy="1059"/>
                </a:xfrm>
                <a:prstGeom prst="line">
                  <a:avLst/>
                </a:prstGeom>
                <a:ln w="9525" cap="flat" cmpd="sng">
                  <a:solidFill>
                    <a:srgbClr val="777777"/>
                  </a:solidFill>
                  <a:prstDash val="lgDash"/>
                  <a:headEnd type="none" w="med" len="med"/>
                  <a:tailEnd type="none" w="med" len="med"/>
                </a:ln>
              </p:spPr>
            </p:sp>
          </p:grpSp>
        </p:grpSp>
        <p:grpSp>
          <p:nvGrpSpPr>
            <p:cNvPr id="13338" name="Group 20"/>
            <p:cNvGrpSpPr/>
            <p:nvPr/>
          </p:nvGrpSpPr>
          <p:grpSpPr>
            <a:xfrm>
              <a:off x="1176" y="0"/>
              <a:ext cx="242" cy="333"/>
              <a:chOff x="0" y="0"/>
              <a:chExt cx="242" cy="333"/>
            </a:xfrm>
          </p:grpSpPr>
          <p:sp>
            <p:nvSpPr>
              <p:cNvPr id="13339" name="Text Box 21"/>
              <p:cNvSpPr txBox="1"/>
              <p:nvPr/>
            </p:nvSpPr>
            <p:spPr>
              <a:xfrm>
                <a:off x="4" y="0"/>
                <a:ext cx="238"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B</a:t>
                </a:r>
                <a:endParaRPr lang="en-US" altLang="zh-CN" sz="2400" dirty="0">
                  <a:latin typeface="Arial" panose="020B0604020202020204" pitchFamily="34" charset="0"/>
                </a:endParaRPr>
              </a:p>
            </p:txBody>
          </p:sp>
          <p:sp>
            <p:nvSpPr>
              <p:cNvPr id="13340" name="Oval 22"/>
              <p:cNvSpPr/>
              <p:nvPr/>
            </p:nvSpPr>
            <p:spPr>
              <a:xfrm>
                <a:off x="0" y="246"/>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grpSp>
        <p:nvGrpSpPr>
          <p:cNvPr id="13318" name="Group 23"/>
          <p:cNvGrpSpPr/>
          <p:nvPr/>
        </p:nvGrpSpPr>
        <p:grpSpPr>
          <a:xfrm>
            <a:off x="0" y="2754313"/>
            <a:ext cx="3141663" cy="1955800"/>
            <a:chOff x="0" y="0"/>
            <a:chExt cx="1979" cy="1232"/>
          </a:xfrm>
        </p:grpSpPr>
        <p:grpSp>
          <p:nvGrpSpPr>
            <p:cNvPr id="13328" name="Group 24"/>
            <p:cNvGrpSpPr/>
            <p:nvPr/>
          </p:nvGrpSpPr>
          <p:grpSpPr>
            <a:xfrm>
              <a:off x="0" y="117"/>
              <a:ext cx="1893" cy="1115"/>
              <a:chOff x="0" y="0"/>
              <a:chExt cx="1893" cy="1115"/>
            </a:xfrm>
          </p:grpSpPr>
          <p:sp>
            <p:nvSpPr>
              <p:cNvPr id="13332" name="Text Box 25"/>
              <p:cNvSpPr txBox="1"/>
              <p:nvPr/>
            </p:nvSpPr>
            <p:spPr>
              <a:xfrm>
                <a:off x="0" y="0"/>
                <a:ext cx="576" cy="288"/>
              </a:xfrm>
              <a:prstGeom prst="rect">
                <a:avLst/>
              </a:prstGeom>
              <a:noFill/>
              <a:ln w="9525">
                <a:noFill/>
              </a:ln>
            </p:spPr>
            <p:txBody>
              <a:bodyPr>
                <a:spAutoFit/>
              </a:bodyPr>
              <a:p>
                <a:pPr algn="r" eaLnBrk="0" hangingPunct="0">
                  <a:spcBef>
                    <a:spcPct val="50000"/>
                  </a:spcBef>
                </a:pPr>
                <a:r>
                  <a:rPr lang="en-US" altLang="zh-CN" sz="2400" dirty="0">
                    <a:latin typeface="Arial" panose="020B0604020202020204" pitchFamily="34" charset="0"/>
                  </a:rPr>
                  <a:t>$200</a:t>
                </a:r>
                <a:endParaRPr lang="en-US" altLang="zh-CN" sz="2400" baseline="-25000" dirty="0">
                  <a:latin typeface="Arial" panose="020B0604020202020204" pitchFamily="34" charset="0"/>
                </a:endParaRPr>
              </a:p>
            </p:txBody>
          </p:sp>
          <p:sp>
            <p:nvSpPr>
              <p:cNvPr id="13333" name="Text Box 26"/>
              <p:cNvSpPr txBox="1"/>
              <p:nvPr/>
            </p:nvSpPr>
            <p:spPr>
              <a:xfrm>
                <a:off x="1548" y="827"/>
                <a:ext cx="34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12</a:t>
                </a:r>
                <a:endParaRPr lang="en-US" altLang="zh-CN" sz="2400" baseline="-25000" dirty="0">
                  <a:latin typeface="Arial" panose="020B0604020202020204" pitchFamily="34" charset="0"/>
                </a:endParaRPr>
              </a:p>
            </p:txBody>
          </p:sp>
          <p:grpSp>
            <p:nvGrpSpPr>
              <p:cNvPr id="13334" name="Group 27"/>
              <p:cNvGrpSpPr/>
              <p:nvPr/>
            </p:nvGrpSpPr>
            <p:grpSpPr>
              <a:xfrm>
                <a:off x="574" y="147"/>
                <a:ext cx="1152" cy="646"/>
                <a:chOff x="0" y="0"/>
                <a:chExt cx="795" cy="646"/>
              </a:xfrm>
            </p:grpSpPr>
            <p:sp>
              <p:nvSpPr>
                <p:cNvPr id="13335" name="Line 28"/>
                <p:cNvSpPr/>
                <p:nvPr/>
              </p:nvSpPr>
              <p:spPr>
                <a:xfrm>
                  <a:off x="0" y="0"/>
                  <a:ext cx="795" cy="0"/>
                </a:xfrm>
                <a:prstGeom prst="line">
                  <a:avLst/>
                </a:prstGeom>
                <a:ln w="9525" cap="flat" cmpd="sng">
                  <a:solidFill>
                    <a:srgbClr val="777777"/>
                  </a:solidFill>
                  <a:prstDash val="lgDash"/>
                  <a:headEnd type="none" w="med" len="med"/>
                  <a:tailEnd type="none" w="med" len="med"/>
                </a:ln>
              </p:spPr>
            </p:sp>
            <p:sp>
              <p:nvSpPr>
                <p:cNvPr id="13336" name="Line 29"/>
                <p:cNvSpPr/>
                <p:nvPr/>
              </p:nvSpPr>
              <p:spPr>
                <a:xfrm>
                  <a:off x="795" y="1"/>
                  <a:ext cx="0" cy="645"/>
                </a:xfrm>
                <a:prstGeom prst="line">
                  <a:avLst/>
                </a:prstGeom>
                <a:ln w="9525" cap="flat" cmpd="sng">
                  <a:solidFill>
                    <a:srgbClr val="777777"/>
                  </a:solidFill>
                  <a:prstDash val="lgDash"/>
                  <a:headEnd type="none" w="med" len="med"/>
                  <a:tailEnd type="none" w="med" len="med"/>
                </a:ln>
              </p:spPr>
            </p:sp>
          </p:grpSp>
        </p:grpSp>
        <p:grpSp>
          <p:nvGrpSpPr>
            <p:cNvPr id="13329" name="Group 30"/>
            <p:cNvGrpSpPr/>
            <p:nvPr/>
          </p:nvGrpSpPr>
          <p:grpSpPr>
            <a:xfrm>
              <a:off x="1679" y="0"/>
              <a:ext cx="300" cy="303"/>
              <a:chOff x="0" y="0"/>
              <a:chExt cx="300" cy="303"/>
            </a:xfrm>
          </p:grpSpPr>
          <p:sp>
            <p:nvSpPr>
              <p:cNvPr id="13330" name="Text Box 31"/>
              <p:cNvSpPr txBox="1"/>
              <p:nvPr/>
            </p:nvSpPr>
            <p:spPr>
              <a:xfrm>
                <a:off x="53" y="0"/>
                <a:ext cx="247"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A</a:t>
                </a:r>
                <a:endParaRPr lang="en-US" altLang="zh-CN" sz="2400" dirty="0">
                  <a:latin typeface="Arial" panose="020B0604020202020204" pitchFamily="34" charset="0"/>
                </a:endParaRPr>
              </a:p>
            </p:txBody>
          </p:sp>
          <p:sp>
            <p:nvSpPr>
              <p:cNvPr id="13331" name="Oval 32"/>
              <p:cNvSpPr/>
              <p:nvPr/>
            </p:nvSpPr>
            <p:spPr>
              <a:xfrm>
                <a:off x="0" y="216"/>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sp>
        <p:nvSpPr>
          <p:cNvPr id="33" name="Rectangle 34"/>
          <p:cNvSpPr/>
          <p:nvPr/>
        </p:nvSpPr>
        <p:spPr>
          <a:xfrm>
            <a:off x="3352800" y="990600"/>
            <a:ext cx="5791200" cy="685800"/>
          </a:xfrm>
          <a:prstGeom prst="rect">
            <a:avLst/>
          </a:prstGeom>
          <a:no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微软雅黑" panose="020B0503020204020204" pitchFamily="34" charset="-122"/>
                <a:ea typeface="微软雅黑" panose="020B0503020204020204" pitchFamily="34" charset="-122"/>
              </a:rPr>
              <a:t>计算</a:t>
            </a:r>
            <a:r>
              <a:rPr lang="zh-CN" altLang="en-US" sz="2400" dirty="0">
                <a:latin typeface="微软雅黑" panose="020B0503020204020204" pitchFamily="34" charset="-122"/>
                <a:ea typeface="微软雅黑" panose="020B0503020204020204" pitchFamily="34" charset="-122"/>
              </a:rPr>
              <a:t>变动</a:t>
            </a:r>
            <a:r>
              <a:rPr lang="zh-CN" altLang="x-none" sz="2400" dirty="0">
                <a:latin typeface="微软雅黑" panose="020B0503020204020204" pitchFamily="34" charset="-122"/>
                <a:ea typeface="微软雅黑" panose="020B0503020204020204" pitchFamily="34" charset="-122"/>
              </a:rPr>
              <a:t>百分比（</a:t>
            </a:r>
            <a:r>
              <a:rPr lang="zh-CN" altLang="zh-CN" sz="2400" dirty="0">
                <a:latin typeface="微软雅黑" panose="020B0503020204020204" pitchFamily="34" charset="-122"/>
                <a:ea typeface="微软雅黑" panose="020B0503020204020204" pitchFamily="34" charset="-122"/>
              </a:rPr>
              <a:t>%</a:t>
            </a:r>
            <a:r>
              <a:rPr lang="zh-CN" altLang="x-none" sz="2400" dirty="0">
                <a:latin typeface="微软雅黑" panose="020B0503020204020204" pitchFamily="34" charset="-122"/>
                <a:ea typeface="微软雅黑" panose="020B0503020204020204" pitchFamily="34" charset="-122"/>
              </a:rPr>
              <a:t>）变化的标准方法：</a:t>
            </a:r>
            <a:endParaRPr lang="zh-CN" altLang="x-none" sz="2400" dirty="0">
              <a:latin typeface="微软雅黑" panose="020B0503020204020204" pitchFamily="34" charset="-122"/>
              <a:ea typeface="微软雅黑" panose="020B0503020204020204" pitchFamily="34" charset="-122"/>
            </a:endParaRPr>
          </a:p>
        </p:txBody>
      </p:sp>
      <p:grpSp>
        <p:nvGrpSpPr>
          <p:cNvPr id="14" name="Group 35"/>
          <p:cNvGrpSpPr/>
          <p:nvPr/>
        </p:nvGrpSpPr>
        <p:grpSpPr>
          <a:xfrm>
            <a:off x="3429000" y="1676400"/>
            <a:ext cx="4953000" cy="976313"/>
            <a:chOff x="0" y="0"/>
            <a:chExt cx="3125" cy="615"/>
          </a:xfrm>
        </p:grpSpPr>
        <p:sp>
          <p:nvSpPr>
            <p:cNvPr id="13322" name="Rectangle 36"/>
            <p:cNvSpPr/>
            <p:nvPr/>
          </p:nvSpPr>
          <p:spPr>
            <a:xfrm>
              <a:off x="69" y="0"/>
              <a:ext cx="3056" cy="608"/>
            </a:xfrm>
            <a:prstGeom prst="rect">
              <a:avLst/>
            </a:prstGeom>
            <a:solidFill>
              <a:schemeClr val="accent1">
                <a:alpha val="50195"/>
              </a:schemeClr>
            </a:solidFill>
            <a:ln w="9525">
              <a:noFill/>
            </a:ln>
          </p:spPr>
          <p:txBody>
            <a:bodyPr wrap="none" anchor="ctr"/>
            <a:p>
              <a:pPr eaLnBrk="0" hangingPunct="0"/>
              <a:endParaRPr lang="zh-CN" altLang="zh-CN" dirty="0">
                <a:latin typeface="微软雅黑" panose="020B0503020204020204" pitchFamily="34" charset="-122"/>
                <a:ea typeface="微软雅黑" panose="020B0503020204020204" pitchFamily="34" charset="-122"/>
              </a:endParaRPr>
            </a:p>
          </p:txBody>
        </p:sp>
        <p:grpSp>
          <p:nvGrpSpPr>
            <p:cNvPr id="13323" name="Group 37"/>
            <p:cNvGrpSpPr/>
            <p:nvPr/>
          </p:nvGrpSpPr>
          <p:grpSpPr>
            <a:xfrm>
              <a:off x="0" y="9"/>
              <a:ext cx="2814" cy="606"/>
              <a:chOff x="0" y="0"/>
              <a:chExt cx="2814" cy="606"/>
            </a:xfrm>
          </p:grpSpPr>
          <p:sp>
            <p:nvSpPr>
              <p:cNvPr id="13324" name="Text Box 38"/>
              <p:cNvSpPr txBox="1"/>
              <p:nvPr/>
            </p:nvSpPr>
            <p:spPr>
              <a:xfrm>
                <a:off x="0" y="0"/>
                <a:ext cx="2432" cy="308"/>
              </a:xfrm>
              <a:prstGeom prst="rect">
                <a:avLst/>
              </a:prstGeom>
              <a:noFill/>
              <a:ln w="9525">
                <a:noFill/>
              </a:ln>
            </p:spPr>
            <p:txBody>
              <a:bodyPr>
                <a:spAutoFit/>
              </a:bodyPr>
              <a:p>
                <a:pPr algn="ctr" eaLnBrk="0" hangingPunct="0">
                  <a:spcBef>
                    <a:spcPct val="50000"/>
                  </a:spcBef>
                </a:pPr>
                <a:r>
                  <a:rPr lang="zh-CN" altLang="x-none" sz="2600" dirty="0">
                    <a:latin typeface="微软雅黑" panose="020B0503020204020204" pitchFamily="34" charset="-122"/>
                    <a:ea typeface="微软雅黑" panose="020B0503020204020204" pitchFamily="34" charset="-122"/>
                  </a:rPr>
                  <a:t>终值 </a:t>
                </a:r>
                <a:r>
                  <a:rPr lang="zh-CN" altLang="zh-CN" sz="2600" dirty="0">
                    <a:latin typeface="微软雅黑" panose="020B0503020204020204" pitchFamily="34" charset="-122"/>
                    <a:ea typeface="微软雅黑" panose="020B0503020204020204" pitchFamily="34" charset="-122"/>
                  </a:rPr>
                  <a:t>– </a:t>
                </a:r>
                <a:r>
                  <a:rPr lang="zh-CN" altLang="x-none" sz="2600" dirty="0">
                    <a:latin typeface="微软雅黑" panose="020B0503020204020204" pitchFamily="34" charset="-122"/>
                    <a:ea typeface="微软雅黑" panose="020B0503020204020204" pitchFamily="34" charset="-122"/>
                  </a:rPr>
                  <a:t>初始值</a:t>
                </a:r>
                <a:endParaRPr lang="zh-CN" altLang="x-none" sz="2600" dirty="0">
                  <a:latin typeface="微软雅黑" panose="020B0503020204020204" pitchFamily="34" charset="-122"/>
                  <a:ea typeface="微软雅黑" panose="020B0503020204020204" pitchFamily="34" charset="-122"/>
                </a:endParaRPr>
              </a:p>
            </p:txBody>
          </p:sp>
          <p:sp>
            <p:nvSpPr>
              <p:cNvPr id="13325" name="Text Box 39"/>
              <p:cNvSpPr txBox="1"/>
              <p:nvPr/>
            </p:nvSpPr>
            <p:spPr>
              <a:xfrm>
                <a:off x="629" y="298"/>
                <a:ext cx="1203" cy="308"/>
              </a:xfrm>
              <a:prstGeom prst="rect">
                <a:avLst/>
              </a:prstGeom>
              <a:noFill/>
              <a:ln w="9525">
                <a:noFill/>
              </a:ln>
            </p:spPr>
            <p:txBody>
              <a:bodyPr>
                <a:spAutoFit/>
              </a:bodyPr>
              <a:p>
                <a:pPr algn="ctr" eaLnBrk="0" hangingPunct="0">
                  <a:spcBef>
                    <a:spcPct val="50000"/>
                  </a:spcBef>
                </a:pPr>
                <a:r>
                  <a:rPr lang="zh-CN" altLang="x-none" sz="2600" dirty="0">
                    <a:latin typeface="微软雅黑" panose="020B0503020204020204" pitchFamily="34" charset="-122"/>
                    <a:ea typeface="微软雅黑" panose="020B0503020204020204" pitchFamily="34" charset="-122"/>
                  </a:rPr>
                  <a:t>初始值</a:t>
                </a:r>
                <a:endParaRPr lang="zh-CN" altLang="x-none" sz="2600" dirty="0">
                  <a:latin typeface="微软雅黑" panose="020B0503020204020204" pitchFamily="34" charset="-122"/>
                  <a:ea typeface="微软雅黑" panose="020B0503020204020204" pitchFamily="34" charset="-122"/>
                </a:endParaRPr>
              </a:p>
            </p:txBody>
          </p:sp>
          <p:sp>
            <p:nvSpPr>
              <p:cNvPr id="13326" name="Text Box 40"/>
              <p:cNvSpPr txBox="1"/>
              <p:nvPr/>
            </p:nvSpPr>
            <p:spPr>
              <a:xfrm>
                <a:off x="1950" y="135"/>
                <a:ext cx="864" cy="308"/>
              </a:xfrm>
              <a:prstGeom prst="rect">
                <a:avLst/>
              </a:prstGeom>
              <a:noFill/>
              <a:ln w="9525">
                <a:noFill/>
              </a:ln>
            </p:spPr>
            <p:txBody>
              <a:bodyPr>
                <a:spAutoFit/>
              </a:bodyPr>
              <a:p>
                <a:pPr algn="ctr" eaLnBrk="0" hangingPunct="0">
                  <a:spcBef>
                    <a:spcPct val="50000"/>
                  </a:spcBef>
                </a:pPr>
                <a:r>
                  <a:rPr lang="en-US" altLang="zh-CN" sz="2600" dirty="0">
                    <a:latin typeface="微软雅黑" panose="020B0503020204020204" pitchFamily="34" charset="-122"/>
                    <a:ea typeface="微软雅黑" panose="020B0503020204020204" pitchFamily="34" charset="-122"/>
                  </a:rPr>
                  <a:t>x 100%</a:t>
                </a:r>
                <a:endParaRPr lang="en-US" altLang="zh-CN" sz="2600" dirty="0">
                  <a:latin typeface="微软雅黑" panose="020B0503020204020204" pitchFamily="34" charset="-122"/>
                  <a:ea typeface="微软雅黑" panose="020B0503020204020204" pitchFamily="34" charset="-122"/>
                </a:endParaRPr>
              </a:p>
            </p:txBody>
          </p:sp>
          <p:sp>
            <p:nvSpPr>
              <p:cNvPr id="13327" name="Line 41"/>
              <p:cNvSpPr/>
              <p:nvPr/>
            </p:nvSpPr>
            <p:spPr>
              <a:xfrm>
                <a:off x="478" y="327"/>
                <a:ext cx="1472" cy="0"/>
              </a:xfrm>
              <a:prstGeom prst="line">
                <a:avLst/>
              </a:prstGeom>
              <a:ln w="9525" cap="flat" cmpd="sng">
                <a:solidFill>
                  <a:schemeClr val="tx1"/>
                </a:solidFill>
                <a:prstDash val="solid"/>
                <a:headEnd type="none" w="med" len="med"/>
                <a:tailEnd type="none" w="med" len="med"/>
              </a:ln>
            </p:spPr>
          </p:sp>
        </p:grpSp>
      </p:grpSp>
      <p:sp>
        <p:nvSpPr>
          <p:cNvPr id="43" name="Rectangle 35"/>
          <p:cNvSpPr/>
          <p:nvPr/>
        </p:nvSpPr>
        <p:spPr>
          <a:xfrm>
            <a:off x="4419600" y="2895600"/>
            <a:ext cx="4724400" cy="2917825"/>
          </a:xfrm>
          <a:prstGeom prst="rect">
            <a:avLst/>
          </a:prstGeom>
          <a:noFill/>
          <a:ln w="9525">
            <a:noFill/>
          </a:ln>
        </p:spPr>
        <p:txBody>
          <a:bodyPr/>
          <a:p>
            <a:pPr marL="292100" indent="-292100" eaLnBrk="0" hangingPunct="0">
              <a:lnSpc>
                <a:spcPct val="110000"/>
              </a:lnSpc>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从</a:t>
            </a:r>
            <a:r>
              <a:rPr lang="zh-CN" altLang="zh-CN" sz="2600" dirty="0">
                <a:latin typeface="Arial" panose="020B0604020202020204" pitchFamily="34" charset="0"/>
              </a:rPr>
              <a:t>A </a:t>
            </a:r>
            <a:r>
              <a:rPr lang="zh-CN" altLang="x-none" sz="2600" dirty="0">
                <a:latin typeface="Arial" panose="020B0604020202020204" pitchFamily="34" charset="0"/>
              </a:rPr>
              <a:t>到 </a:t>
            </a:r>
            <a:r>
              <a:rPr lang="zh-CN" altLang="zh-CN" sz="2600" dirty="0">
                <a:latin typeface="Arial" panose="020B0604020202020204" pitchFamily="34" charset="0"/>
              </a:rPr>
              <a:t>B</a:t>
            </a:r>
            <a:r>
              <a:rPr lang="zh-CN" altLang="en-US" sz="2600" dirty="0">
                <a:latin typeface="Arial" panose="020B0604020202020204" pitchFamily="34" charset="0"/>
              </a:rPr>
              <a:t>，</a:t>
            </a:r>
            <a:br>
              <a:rPr lang="zh-CN" altLang="zh-CN" sz="2600" dirty="0">
                <a:latin typeface="Arial" panose="020B0604020202020204" pitchFamily="34" charset="0"/>
              </a:rPr>
            </a:br>
            <a:r>
              <a:rPr lang="zh-CN" altLang="zh-CN" sz="2600" b="1" i="1" dirty="0">
                <a:latin typeface="Arial" panose="020B0604020202020204" pitchFamily="34" charset="0"/>
              </a:rPr>
              <a:t>P</a:t>
            </a:r>
            <a:r>
              <a:rPr lang="zh-CN" altLang="zh-CN" sz="2600" dirty="0">
                <a:latin typeface="Arial" panose="020B0604020202020204" pitchFamily="34" charset="0"/>
              </a:rPr>
              <a:t> </a:t>
            </a:r>
            <a:r>
              <a:rPr lang="zh-CN" altLang="x-none" sz="2600" dirty="0">
                <a:latin typeface="Arial" panose="020B0604020202020204" pitchFamily="34" charset="0"/>
              </a:rPr>
              <a:t>上升 </a:t>
            </a:r>
            <a:r>
              <a:rPr lang="zh-CN" altLang="zh-CN" sz="2600" dirty="0">
                <a:latin typeface="Arial" panose="020B0604020202020204" pitchFamily="34" charset="0"/>
              </a:rPr>
              <a:t>25%</a:t>
            </a:r>
            <a:r>
              <a:rPr lang="zh-CN" altLang="en-US" sz="2600" dirty="0">
                <a:latin typeface="Arial" panose="020B0604020202020204" pitchFamily="34" charset="0"/>
              </a:rPr>
              <a:t>，</a:t>
            </a:r>
            <a:r>
              <a:rPr lang="zh-CN" altLang="zh-CN" sz="2600" b="1" i="1" dirty="0">
                <a:latin typeface="Arial" panose="020B0604020202020204" pitchFamily="34" charset="0"/>
              </a:rPr>
              <a:t>Q</a:t>
            </a:r>
            <a:r>
              <a:rPr lang="zh-CN" altLang="zh-CN" sz="2600" dirty="0">
                <a:latin typeface="Arial" panose="020B0604020202020204" pitchFamily="34" charset="0"/>
              </a:rPr>
              <a:t> </a:t>
            </a:r>
            <a:r>
              <a:rPr lang="zh-CN" altLang="x-none" sz="2600" dirty="0">
                <a:latin typeface="Arial" panose="020B0604020202020204" pitchFamily="34" charset="0"/>
              </a:rPr>
              <a:t>下降 </a:t>
            </a:r>
            <a:r>
              <a:rPr lang="zh-CN" altLang="zh-CN" sz="2600" dirty="0">
                <a:latin typeface="Arial" panose="020B0604020202020204" pitchFamily="34" charset="0"/>
              </a:rPr>
              <a:t>33%</a:t>
            </a:r>
            <a:r>
              <a:rPr lang="zh-CN" altLang="en-US" sz="2600" dirty="0">
                <a:latin typeface="Arial" panose="020B0604020202020204" pitchFamily="34" charset="0"/>
              </a:rPr>
              <a:t>，</a:t>
            </a:r>
            <a:br>
              <a:rPr lang="zh-CN" altLang="zh-CN" sz="2600" dirty="0">
                <a:latin typeface="Arial" panose="020B0604020202020204" pitchFamily="34" charset="0"/>
              </a:rPr>
            </a:br>
            <a:r>
              <a:rPr lang="zh-CN" altLang="x-none" sz="2600" dirty="0">
                <a:latin typeface="Arial" panose="020B0604020202020204" pitchFamily="34" charset="0"/>
              </a:rPr>
              <a:t>弹性 </a:t>
            </a:r>
            <a:r>
              <a:rPr lang="zh-CN" altLang="zh-CN" sz="2600" dirty="0">
                <a:latin typeface="Arial" panose="020B0604020202020204" pitchFamily="34" charset="0"/>
              </a:rPr>
              <a:t>= 33/25 = 1.33</a:t>
            </a:r>
            <a:endParaRPr lang="zh-CN" altLang="zh-CN" sz="2600" dirty="0">
              <a:latin typeface="Arial" panose="020B0604020202020204" pitchFamily="34" charset="0"/>
            </a:endParaRPr>
          </a:p>
          <a:p>
            <a:pPr marL="292100" indent="-292100" eaLnBrk="0" hangingPunct="0">
              <a:lnSpc>
                <a:spcPct val="110000"/>
              </a:lnSpc>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从 </a:t>
            </a:r>
            <a:r>
              <a:rPr lang="zh-CN" altLang="zh-CN" sz="2600" dirty="0">
                <a:latin typeface="Arial" panose="020B0604020202020204" pitchFamily="34" charset="0"/>
              </a:rPr>
              <a:t>B </a:t>
            </a:r>
            <a:r>
              <a:rPr lang="zh-CN" altLang="x-none" sz="2600" dirty="0">
                <a:latin typeface="Arial" panose="020B0604020202020204" pitchFamily="34" charset="0"/>
              </a:rPr>
              <a:t>到 </a:t>
            </a:r>
            <a:r>
              <a:rPr lang="zh-CN" altLang="zh-CN" sz="2600" dirty="0">
                <a:latin typeface="Arial" panose="020B0604020202020204" pitchFamily="34" charset="0"/>
              </a:rPr>
              <a:t>A</a:t>
            </a:r>
            <a:r>
              <a:rPr lang="zh-CN" altLang="en-US" sz="2600" dirty="0">
                <a:latin typeface="Arial" panose="020B0604020202020204" pitchFamily="34" charset="0"/>
              </a:rPr>
              <a:t>，</a:t>
            </a:r>
            <a:br>
              <a:rPr lang="zh-CN" altLang="zh-CN" sz="2600" dirty="0">
                <a:latin typeface="Arial" panose="020B0604020202020204" pitchFamily="34" charset="0"/>
              </a:rPr>
            </a:br>
            <a:r>
              <a:rPr lang="zh-CN" altLang="zh-CN" sz="2600" b="1" i="1" dirty="0">
                <a:latin typeface="Arial" panose="020B0604020202020204" pitchFamily="34" charset="0"/>
              </a:rPr>
              <a:t>P</a:t>
            </a:r>
            <a:r>
              <a:rPr lang="zh-CN" altLang="zh-CN" sz="2600" dirty="0">
                <a:latin typeface="Arial" panose="020B0604020202020204" pitchFamily="34" charset="0"/>
              </a:rPr>
              <a:t> </a:t>
            </a:r>
            <a:r>
              <a:rPr lang="zh-CN" altLang="x-none" sz="2600" dirty="0">
                <a:latin typeface="Arial" panose="020B0604020202020204" pitchFamily="34" charset="0"/>
              </a:rPr>
              <a:t>下降 </a:t>
            </a:r>
            <a:r>
              <a:rPr lang="zh-CN" altLang="zh-CN" sz="2600" dirty="0">
                <a:latin typeface="Arial" panose="020B0604020202020204" pitchFamily="34" charset="0"/>
              </a:rPr>
              <a:t>20%</a:t>
            </a:r>
            <a:r>
              <a:rPr lang="zh-CN" altLang="en-US" sz="2600" dirty="0">
                <a:latin typeface="Arial" panose="020B0604020202020204" pitchFamily="34" charset="0"/>
              </a:rPr>
              <a:t>，</a:t>
            </a:r>
            <a:r>
              <a:rPr lang="zh-CN" altLang="zh-CN" sz="2600" b="1" i="1" dirty="0">
                <a:latin typeface="Arial" panose="020B0604020202020204" pitchFamily="34" charset="0"/>
              </a:rPr>
              <a:t>Q</a:t>
            </a:r>
            <a:r>
              <a:rPr lang="zh-CN" altLang="zh-CN" sz="2600" dirty="0">
                <a:latin typeface="Arial" panose="020B0604020202020204" pitchFamily="34" charset="0"/>
              </a:rPr>
              <a:t> </a:t>
            </a:r>
            <a:r>
              <a:rPr lang="zh-CN" altLang="x-none" sz="2600" dirty="0">
                <a:latin typeface="Arial" panose="020B0604020202020204" pitchFamily="34" charset="0"/>
              </a:rPr>
              <a:t>上升 </a:t>
            </a:r>
            <a:r>
              <a:rPr lang="zh-CN" altLang="zh-CN" sz="2600" dirty="0">
                <a:latin typeface="Arial" panose="020B0604020202020204" pitchFamily="34" charset="0"/>
              </a:rPr>
              <a:t>50%</a:t>
            </a:r>
            <a:r>
              <a:rPr lang="zh-CN" altLang="en-US" sz="2600" dirty="0">
                <a:latin typeface="Arial" panose="020B0604020202020204" pitchFamily="34" charset="0"/>
              </a:rPr>
              <a:t>，</a:t>
            </a:r>
            <a:r>
              <a:rPr lang="zh-CN" altLang="x-none" sz="2600" dirty="0">
                <a:latin typeface="Arial" panose="020B0604020202020204" pitchFamily="34" charset="0"/>
              </a:rPr>
              <a:t>弹性 </a:t>
            </a:r>
            <a:r>
              <a:rPr lang="zh-CN" altLang="zh-CN" sz="2600" dirty="0">
                <a:latin typeface="Arial" panose="020B0604020202020204" pitchFamily="34" charset="0"/>
              </a:rPr>
              <a:t>= 50/20 = 2.50  </a:t>
            </a:r>
            <a:endParaRPr lang="zh-CN" altLang="zh-CN" sz="26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
                                            <p:txEl>
                                              <p:charRg st="0" end="45"/>
                                            </p:txEl>
                                          </p:spTgt>
                                        </p:tgtEl>
                                        <p:attrNameLst>
                                          <p:attrName>style.visibility</p:attrName>
                                        </p:attrNameLst>
                                      </p:cBhvr>
                                      <p:to>
                                        <p:strVal val="visible"/>
                                      </p:to>
                                    </p:set>
                                    <p:animEffect transition="in" filter="wipe(left)">
                                      <p:cBhvr>
                                        <p:cTn id="16" dur="500"/>
                                        <p:tgtEl>
                                          <p:spTgt spid="43">
                                            <p:txEl>
                                              <p:charRg st="0" end="4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
                                            <p:txEl>
                                              <p:charRg st="45" end="92"/>
                                            </p:txEl>
                                          </p:spTgt>
                                        </p:tgtEl>
                                        <p:attrNameLst>
                                          <p:attrName>style.visibility</p:attrName>
                                        </p:attrNameLst>
                                      </p:cBhvr>
                                      <p:to>
                                        <p:strVal val="visible"/>
                                      </p:to>
                                    </p:set>
                                    <p:animEffect transition="in" filter="wipe(left)">
                                      <p:cBhvr>
                                        <p:cTn id="21" dur="500"/>
                                        <p:tgtEl>
                                          <p:spTgt spid="43">
                                            <p:txEl>
                                              <p:charRg st="45"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其他弹性</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228600" y="1041400"/>
            <a:ext cx="8534400" cy="1087438"/>
          </a:xfrm>
          <a:prstGeom prst="rect">
            <a:avLst/>
          </a:prstGeom>
        </p:spPr>
        <p:txBody>
          <a:bodyPr>
            <a:normAutofit/>
          </a:bodyPr>
          <a:lstStyle/>
          <a:p>
            <a:pPr marL="567055" marR="0" indent="-457200" defTabSz="914400" fontAlgn="auto">
              <a:lnSpc>
                <a:spcPct val="95000"/>
              </a:lnSpc>
              <a:spcBef>
                <a:spcPts val="400"/>
              </a:spcBef>
              <a:spcAft>
                <a:spcPts val="0"/>
              </a:spcAft>
              <a:buClr>
                <a:schemeClr val="accent1"/>
              </a:buClr>
              <a:buSzPct val="68000"/>
              <a:buFont typeface="Wingdings" panose="05000000000000000000" charset="0"/>
              <a:buChar char="Ø"/>
              <a:defRPr/>
            </a:pPr>
            <a:r>
              <a:rPr kumimoji="0" lang="zh-CN" sz="2700" kern="1200" cap="none" spc="0" normalizeH="0" baseline="0" noProof="0" dirty="0">
                <a:solidFill>
                  <a:srgbClr val="CC0000"/>
                </a:solidFill>
                <a:latin typeface="+mn-lt"/>
                <a:ea typeface="宋体" panose="02010600030101010101" pitchFamily="2" charset="-122"/>
                <a:cs typeface="+mn-cs"/>
              </a:rPr>
              <a:t>需求收入弹性：</a:t>
            </a:r>
            <a:endParaRPr kumimoji="0" lang="en-US" altLang="zh-CN" sz="2700" kern="1200" cap="none" spc="0" normalizeH="0" baseline="0" noProof="0" dirty="0">
              <a:solidFill>
                <a:srgbClr val="CC0000"/>
              </a:solidFill>
              <a:latin typeface="+mn-lt"/>
              <a:ea typeface="宋体" panose="02010600030101010101" pitchFamily="2" charset="-122"/>
              <a:cs typeface="+mn-cs"/>
            </a:endParaRPr>
          </a:p>
          <a:p>
            <a:pPr marL="109855" marR="0" defTabSz="914400" fontAlgn="auto">
              <a:lnSpc>
                <a:spcPct val="95000"/>
              </a:lnSpc>
              <a:spcBef>
                <a:spcPts val="400"/>
              </a:spcBef>
              <a:spcAft>
                <a:spcPts val="0"/>
              </a:spcAft>
              <a:buClr>
                <a:schemeClr val="accent1"/>
              </a:buClr>
              <a:buSzPct val="68000"/>
              <a:defRPr/>
            </a:pPr>
            <a:r>
              <a:rPr kumimoji="0" lang="zh-CN" sz="2700" kern="1200" cap="none" spc="0" normalizeH="0" baseline="0" noProof="0" dirty="0">
                <a:latin typeface="+mn-lt"/>
                <a:ea typeface="宋体" panose="02010600030101010101" pitchFamily="2" charset="-122"/>
                <a:cs typeface="+mn-cs"/>
              </a:rPr>
              <a:t>    衡量消费者收入变动时需求量如何变动</a:t>
            </a:r>
            <a:endParaRPr kumimoji="0" lang="zh-CN" sz="2700" kern="1200" cap="none" spc="0" normalizeH="0" baseline="0" noProof="0" dirty="0">
              <a:latin typeface="+mn-lt"/>
              <a:ea typeface="宋体" panose="02010600030101010101" pitchFamily="2" charset="-122"/>
              <a:cs typeface="+mn-cs"/>
            </a:endParaRPr>
          </a:p>
        </p:txBody>
      </p:sp>
      <p:grpSp>
        <p:nvGrpSpPr>
          <p:cNvPr id="4" name="Group 4"/>
          <p:cNvGrpSpPr/>
          <p:nvPr/>
        </p:nvGrpSpPr>
        <p:grpSpPr>
          <a:xfrm>
            <a:off x="719138" y="2212975"/>
            <a:ext cx="7667625" cy="1212850"/>
            <a:chOff x="0" y="0"/>
            <a:chExt cx="4830" cy="764"/>
          </a:xfrm>
        </p:grpSpPr>
        <p:sp>
          <p:nvSpPr>
            <p:cNvPr id="59398" name="Rectangle 6"/>
            <p:cNvSpPr/>
            <p:nvPr/>
          </p:nvSpPr>
          <p:spPr>
            <a:xfrm>
              <a:off x="0" y="0"/>
              <a:ext cx="4830" cy="764"/>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sp>
          <p:nvSpPr>
            <p:cNvPr id="59399" name="Text Box 8"/>
            <p:cNvSpPr txBox="1"/>
            <p:nvPr/>
          </p:nvSpPr>
          <p:spPr>
            <a:xfrm>
              <a:off x="219" y="190"/>
              <a:ext cx="1768"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需求收入弹性</a:t>
              </a:r>
              <a:endParaRPr lang="zh-CN" altLang="x-none" sz="2700" dirty="0">
                <a:latin typeface="Arial" panose="020B0604020202020204" pitchFamily="34" charset="0"/>
              </a:endParaRPr>
            </a:p>
          </p:txBody>
        </p:sp>
        <p:sp>
          <p:nvSpPr>
            <p:cNvPr id="59400" name="Text Box 9"/>
            <p:cNvSpPr txBox="1"/>
            <p:nvPr/>
          </p:nvSpPr>
          <p:spPr>
            <a:xfrm>
              <a:off x="1763" y="229"/>
              <a:ext cx="321" cy="308"/>
            </a:xfrm>
            <a:prstGeom prst="rect">
              <a:avLst/>
            </a:prstGeom>
            <a:solidFill>
              <a:srgbClr val="FFFFCC"/>
            </a:solid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grpSp>
          <p:nvGrpSpPr>
            <p:cNvPr id="59401" name="Group 8"/>
            <p:cNvGrpSpPr/>
            <p:nvPr/>
          </p:nvGrpSpPr>
          <p:grpSpPr>
            <a:xfrm>
              <a:off x="2123" y="23"/>
              <a:ext cx="2643" cy="693"/>
              <a:chOff x="0" y="0"/>
              <a:chExt cx="2951" cy="693"/>
            </a:xfrm>
          </p:grpSpPr>
          <p:sp>
            <p:nvSpPr>
              <p:cNvPr id="59402" name="Text Box 10"/>
              <p:cNvSpPr txBox="1"/>
              <p:nvPr/>
            </p:nvSpPr>
            <p:spPr>
              <a:xfrm>
                <a:off x="0" y="0"/>
                <a:ext cx="2947"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需求量变动百分比</a:t>
                </a:r>
                <a:endParaRPr lang="zh-CN" altLang="x-none" sz="2700" b="1" i="1" baseline="30000" dirty="0">
                  <a:latin typeface="Arial" panose="020B0604020202020204" pitchFamily="34" charset="0"/>
                </a:endParaRPr>
              </a:p>
            </p:txBody>
          </p:sp>
          <p:sp>
            <p:nvSpPr>
              <p:cNvPr id="59403" name="Text Box 11"/>
              <p:cNvSpPr txBox="1"/>
              <p:nvPr/>
            </p:nvSpPr>
            <p:spPr>
              <a:xfrm>
                <a:off x="4" y="376"/>
                <a:ext cx="2947"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收入变动百分比</a:t>
                </a:r>
                <a:endParaRPr lang="zh-CN" altLang="x-none" sz="2700" b="1" i="1" baseline="30000" dirty="0">
                  <a:latin typeface="Arial" panose="020B0604020202020204" pitchFamily="34" charset="0"/>
                </a:endParaRPr>
              </a:p>
            </p:txBody>
          </p:sp>
          <p:sp>
            <p:nvSpPr>
              <p:cNvPr id="59404" name="Line 12"/>
              <p:cNvSpPr/>
              <p:nvPr/>
            </p:nvSpPr>
            <p:spPr>
              <a:xfrm>
                <a:off x="67" y="358"/>
                <a:ext cx="2833" cy="0"/>
              </a:xfrm>
              <a:prstGeom prst="line">
                <a:avLst/>
              </a:prstGeom>
              <a:ln w="12700" cap="flat" cmpd="sng">
                <a:solidFill>
                  <a:schemeClr val="tx1"/>
                </a:solidFill>
                <a:prstDash val="solid"/>
                <a:headEnd type="none" w="med" len="med"/>
                <a:tailEnd type="none" w="med" len="med"/>
              </a:ln>
            </p:spPr>
          </p:sp>
        </p:grpSp>
      </p:grpSp>
      <p:sp>
        <p:nvSpPr>
          <p:cNvPr id="12" name="Rectangle 15"/>
          <p:cNvSpPr/>
          <p:nvPr/>
        </p:nvSpPr>
        <p:spPr>
          <a:xfrm>
            <a:off x="381000" y="3505200"/>
            <a:ext cx="8313738" cy="2470150"/>
          </a:xfrm>
          <a:prstGeom prst="rect">
            <a:avLst/>
          </a:prstGeom>
          <a:noFill/>
          <a:ln w="9525">
            <a:noFill/>
          </a:ln>
        </p:spPr>
        <p:txBody>
          <a:bodyPr/>
          <a:p>
            <a:pPr marL="342900" indent="-342900" eaLnBrk="0" hangingPunct="0">
              <a:lnSpc>
                <a:spcPct val="114000"/>
              </a:lnSpc>
              <a:spcBef>
                <a:spcPts val="600"/>
              </a:spcBef>
              <a:buClr>
                <a:srgbClr val="339966"/>
              </a:buClr>
              <a:buSzPct val="120000"/>
              <a:buFont typeface="Wingdings" panose="05000000000000000000" pitchFamily="2" charset="2"/>
              <a:buChar char="§"/>
            </a:pPr>
            <a:r>
              <a:rPr lang="zh-CN" altLang="x-none" sz="2700" dirty="0">
                <a:latin typeface="Arial" panose="020B0604020202020204" pitchFamily="34" charset="0"/>
              </a:rPr>
              <a:t>回忆第四章内容：对正常物品而</a:t>
            </a:r>
            <a:r>
              <a:rPr lang="zh-CN" altLang="en-US" sz="2700" dirty="0">
                <a:latin typeface="Arial" panose="020B0604020202020204" pitchFamily="34" charset="0"/>
              </a:rPr>
              <a:t>言</a:t>
            </a:r>
            <a:r>
              <a:rPr lang="zh-CN" altLang="x-none" sz="2700" dirty="0">
                <a:latin typeface="Arial" panose="020B0604020202020204" pitchFamily="34" charset="0"/>
              </a:rPr>
              <a:t>，收入增加时需求量也会增加</a:t>
            </a:r>
            <a:r>
              <a:rPr lang="zh-CN" altLang="en-US" sz="2700" dirty="0">
                <a:latin typeface="Arial" panose="020B0604020202020204" pitchFamily="34" charset="0"/>
              </a:rPr>
              <a:t>；对低档物品而言，</a:t>
            </a:r>
            <a:r>
              <a:rPr lang="zh-CN" altLang="zh-CN" sz="2700" dirty="0">
                <a:latin typeface="Arial" panose="020B0604020202020204" pitchFamily="34" charset="0"/>
              </a:rPr>
              <a:t>收入增加时需求量</a:t>
            </a:r>
            <a:r>
              <a:rPr lang="zh-CN" altLang="en-US" sz="2700" dirty="0">
                <a:latin typeface="Arial" panose="020B0604020202020204" pitchFamily="34" charset="0"/>
              </a:rPr>
              <a:t>反而</a:t>
            </a:r>
            <a:r>
              <a:rPr lang="zh-CN" altLang="zh-CN" sz="2700" dirty="0">
                <a:latin typeface="Arial" panose="020B0604020202020204" pitchFamily="34" charset="0"/>
              </a:rPr>
              <a:t>会</a:t>
            </a:r>
            <a:r>
              <a:rPr lang="zh-CN" altLang="en-US" sz="2700" dirty="0">
                <a:latin typeface="Arial" panose="020B0604020202020204" pitchFamily="34" charset="0"/>
              </a:rPr>
              <a:t>减少。</a:t>
            </a:r>
            <a:endParaRPr lang="zh-CN" altLang="x-none" sz="2700" dirty="0">
              <a:latin typeface="Arial" panose="020B0604020202020204" pitchFamily="34" charset="0"/>
            </a:endParaRPr>
          </a:p>
          <a:p>
            <a:pPr marL="342900" indent="-342900" eaLnBrk="0" hangingPunct="0">
              <a:lnSpc>
                <a:spcPct val="114000"/>
              </a:lnSpc>
              <a:spcBef>
                <a:spcPts val="600"/>
              </a:spcBef>
              <a:buClr>
                <a:srgbClr val="339966"/>
              </a:buClr>
              <a:buSzPct val="120000"/>
              <a:buFont typeface="Wingdings" panose="05000000000000000000" pitchFamily="2" charset="2"/>
              <a:buChar char="§"/>
            </a:pPr>
            <a:r>
              <a:rPr lang="zh-CN" altLang="x-none" sz="2700" dirty="0">
                <a:latin typeface="Arial" panose="020B0604020202020204" pitchFamily="34" charset="0"/>
              </a:rPr>
              <a:t>因此，正常物品的需求收入弹性</a:t>
            </a:r>
            <a:r>
              <a:rPr lang="zh-CN" altLang="zh-CN" sz="2700" dirty="0">
                <a:latin typeface="Arial" panose="020B0604020202020204" pitchFamily="34" charset="0"/>
              </a:rPr>
              <a:t>&gt; 0</a:t>
            </a:r>
            <a:endParaRPr lang="zh-CN" altLang="zh-CN" sz="2700" dirty="0">
              <a:latin typeface="Arial" panose="020B0604020202020204" pitchFamily="34" charset="0"/>
            </a:endParaRPr>
          </a:p>
          <a:p>
            <a:pPr marL="342900" indent="-342900" eaLnBrk="0" hangingPunct="0">
              <a:lnSpc>
                <a:spcPct val="114000"/>
              </a:lnSpc>
              <a:spcBef>
                <a:spcPts val="600"/>
              </a:spcBef>
              <a:buClr>
                <a:srgbClr val="339966"/>
              </a:buClr>
              <a:buSzPct val="120000"/>
              <a:buFont typeface="Wingdings" panose="05000000000000000000" pitchFamily="2" charset="2"/>
              <a:buChar char="§"/>
            </a:pPr>
            <a:r>
              <a:rPr lang="zh-CN" altLang="x-none" sz="2700" dirty="0">
                <a:latin typeface="Arial" panose="020B0604020202020204" pitchFamily="34" charset="0"/>
              </a:rPr>
              <a:t>低档物品的需求收入弹性</a:t>
            </a:r>
            <a:r>
              <a:rPr lang="zh-CN" altLang="zh-CN" sz="2700" dirty="0">
                <a:latin typeface="Arial" panose="020B0604020202020204" pitchFamily="34" charset="0"/>
              </a:rPr>
              <a:t>&lt; 0</a:t>
            </a:r>
            <a:endParaRPr lang="zh-CN" altLang="zh-CN" sz="27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charRg st="0" end="52"/>
                                            </p:txEl>
                                          </p:spTgt>
                                        </p:tgtEl>
                                        <p:attrNameLst>
                                          <p:attrName>style.visibility</p:attrName>
                                        </p:attrNameLst>
                                      </p:cBhvr>
                                      <p:to>
                                        <p:strVal val="visible"/>
                                      </p:to>
                                    </p:set>
                                    <p:animEffect transition="in" filter="wipe(left)">
                                      <p:cBhvr>
                                        <p:cTn id="12" dur="500"/>
                                        <p:tgtEl>
                                          <p:spTgt spid="12">
                                            <p:txEl>
                                              <p:charRg st="0"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charRg st="52" end="70"/>
                                            </p:txEl>
                                          </p:spTgt>
                                        </p:tgtEl>
                                        <p:attrNameLst>
                                          <p:attrName>style.visibility</p:attrName>
                                        </p:attrNameLst>
                                      </p:cBhvr>
                                      <p:to>
                                        <p:strVal val="visible"/>
                                      </p:to>
                                    </p:set>
                                    <p:animEffect transition="in" filter="wipe(left)">
                                      <p:cBhvr>
                                        <p:cTn id="17" dur="500"/>
                                        <p:tgtEl>
                                          <p:spTgt spid="12">
                                            <p:txEl>
                                              <p:charRg st="52"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charRg st="70" end="85"/>
                                            </p:txEl>
                                          </p:spTgt>
                                        </p:tgtEl>
                                        <p:attrNameLst>
                                          <p:attrName>style.visibility</p:attrName>
                                        </p:attrNameLst>
                                      </p:cBhvr>
                                      <p:to>
                                        <p:strVal val="visible"/>
                                      </p:to>
                                    </p:set>
                                    <p:animEffect transition="in" filter="wipe(left)">
                                      <p:cBhvr>
                                        <p:cTn id="22" dur="500"/>
                                        <p:tgtEl>
                                          <p:spTgt spid="12">
                                            <p:txEl>
                                              <p:charRg st="70"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Rot="1" noChangeArrowheads="1"/>
          </p:cNvSpPr>
          <p:nvPr/>
        </p:nvSpPr>
        <p:spPr>
          <a:xfrm>
            <a:off x="762000" y="1066800"/>
            <a:ext cx="8153400" cy="576263"/>
          </a:xfrm>
          <a:prstGeom prst="rect">
            <a:avLst/>
          </a:prstGeom>
        </p:spPr>
        <p:txBody>
          <a:bodyPr/>
          <a:lstStyle/>
          <a:p>
            <a:pPr marL="566420" marR="0" indent="-457200" defTabSz="914400">
              <a:spcBef>
                <a:spcPts val="400"/>
              </a:spcBef>
              <a:buClr>
                <a:schemeClr val="accent1"/>
              </a:buClr>
              <a:buSzPct val="68000"/>
              <a:buFont typeface="Wingdings" panose="05000000000000000000" charset="0"/>
              <a:buChar char="u"/>
              <a:defRPr/>
            </a:pPr>
            <a:r>
              <a:rPr kumimoji="0" lang="zh-CN" altLang="en-US" sz="2800" b="1" kern="1200" cap="none" spc="0" normalizeH="0" baseline="0" noProof="0" dirty="0">
                <a:latin typeface="宋体" panose="02010600030101010101" pitchFamily="2" charset="-122"/>
                <a:ea typeface="+mn-ea"/>
                <a:cs typeface="+mn-cs"/>
              </a:rPr>
              <a:t>根据</a:t>
            </a:r>
            <a:r>
              <a:rPr kumimoji="0" lang="en-US" altLang="zh-CN" sz="2800" b="1" i="1" kern="1200" cap="none" spc="0" normalizeH="0" baseline="0" noProof="0" dirty="0" err="1">
                <a:latin typeface="Times New Roman" panose="02020603050405020304" pitchFamily="18" charset="0"/>
                <a:ea typeface="+mn-ea"/>
                <a:cs typeface="+mn-cs"/>
              </a:rPr>
              <a:t>e</a:t>
            </a:r>
            <a:r>
              <a:rPr kumimoji="0" lang="en-US" altLang="zh-CN" sz="2800" b="1" i="1" kern="1200" cap="none" spc="0" normalizeH="0" baseline="-25000" noProof="0" dirty="0" err="1">
                <a:latin typeface="Times New Roman" panose="02020603050405020304" pitchFamily="18" charset="0"/>
                <a:ea typeface="+mn-ea"/>
                <a:cs typeface="+mn-cs"/>
              </a:rPr>
              <a:t>M</a:t>
            </a:r>
            <a:r>
              <a:rPr kumimoji="0" lang="zh-CN" altLang="en-US" sz="2800" b="1" kern="1200" cap="none" spc="0" normalizeH="0" baseline="0" noProof="0" dirty="0">
                <a:latin typeface="宋体" panose="02010600030101010101" pitchFamily="2" charset="-122"/>
                <a:ea typeface="+mn-ea"/>
                <a:cs typeface="+mn-cs"/>
              </a:rPr>
              <a:t>判断</a:t>
            </a:r>
            <a:endParaRPr kumimoji="0" lang="zh-CN" altLang="en-US" sz="2800" b="1" kern="1200" cap="none" spc="0" normalizeH="0" baseline="0" noProof="0" dirty="0">
              <a:latin typeface="宋体" panose="02010600030101010101" pitchFamily="2" charset="-122"/>
              <a:ea typeface="+mn-ea"/>
              <a:cs typeface="+mn-cs"/>
            </a:endParaRPr>
          </a:p>
        </p:txBody>
      </p:sp>
      <p:sp>
        <p:nvSpPr>
          <p:cNvPr id="60419" name="Text Box 6"/>
          <p:cNvSpPr txBox="1"/>
          <p:nvPr/>
        </p:nvSpPr>
        <p:spPr>
          <a:xfrm>
            <a:off x="1482725" y="2455863"/>
            <a:ext cx="863600" cy="457200"/>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e</a:t>
            </a:r>
            <a:r>
              <a:rPr lang="en-US" altLang="zh-CN" sz="2400" b="1" baseline="-25000" dirty="0">
                <a:latin typeface="Times New Roman" panose="02020603050405020304" pitchFamily="18" charset="0"/>
              </a:rPr>
              <a:t>m</a:t>
            </a:r>
            <a:r>
              <a:rPr lang="en-US" altLang="zh-CN" sz="2400" b="1" dirty="0">
                <a:latin typeface="Times New Roman" panose="02020603050405020304" pitchFamily="18" charset="0"/>
              </a:rPr>
              <a:t>&gt;0</a:t>
            </a:r>
            <a:endParaRPr lang="en-US" altLang="zh-CN" sz="2400" b="1" dirty="0">
              <a:latin typeface="Times New Roman" panose="02020603050405020304" pitchFamily="18" charset="0"/>
            </a:endParaRPr>
          </a:p>
        </p:txBody>
      </p:sp>
      <p:sp>
        <p:nvSpPr>
          <p:cNvPr id="60420" name="Text Box 7"/>
          <p:cNvSpPr txBox="1"/>
          <p:nvPr/>
        </p:nvSpPr>
        <p:spPr>
          <a:xfrm>
            <a:off x="1482725" y="3463925"/>
            <a:ext cx="863600" cy="457200"/>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e</a:t>
            </a:r>
            <a:r>
              <a:rPr lang="en-US" altLang="zh-CN" sz="2400" b="1" baseline="-25000" dirty="0">
                <a:latin typeface="Times New Roman" panose="02020603050405020304" pitchFamily="18" charset="0"/>
              </a:rPr>
              <a:t>m</a:t>
            </a:r>
            <a:r>
              <a:rPr lang="en-US" altLang="zh-CN" sz="2400" b="1" dirty="0">
                <a:latin typeface="Times New Roman" panose="02020603050405020304" pitchFamily="18" charset="0"/>
              </a:rPr>
              <a:t>&lt;0</a:t>
            </a:r>
            <a:endParaRPr lang="en-US" altLang="zh-CN" sz="2400" b="1" dirty="0">
              <a:latin typeface="Times New Roman" panose="02020603050405020304" pitchFamily="18" charset="0"/>
            </a:endParaRPr>
          </a:p>
        </p:txBody>
      </p:sp>
      <p:sp>
        <p:nvSpPr>
          <p:cNvPr id="60421" name="Text Box 8"/>
          <p:cNvSpPr txBox="1"/>
          <p:nvPr/>
        </p:nvSpPr>
        <p:spPr>
          <a:xfrm>
            <a:off x="3930650" y="1879600"/>
            <a:ext cx="863600" cy="457200"/>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e</a:t>
            </a:r>
            <a:r>
              <a:rPr lang="en-US" altLang="zh-CN" sz="2400" b="1" baseline="-25000" dirty="0">
                <a:latin typeface="Times New Roman" panose="02020603050405020304" pitchFamily="18" charset="0"/>
              </a:rPr>
              <a:t>m</a:t>
            </a:r>
            <a:r>
              <a:rPr lang="en-US" altLang="zh-CN" sz="2400" b="1" dirty="0">
                <a:latin typeface="Times New Roman" panose="02020603050405020304" pitchFamily="18" charset="0"/>
              </a:rPr>
              <a:t>&gt;1</a:t>
            </a:r>
            <a:endParaRPr lang="en-US" altLang="zh-CN" sz="2400" b="1" dirty="0">
              <a:latin typeface="Times New Roman" panose="02020603050405020304" pitchFamily="18" charset="0"/>
            </a:endParaRPr>
          </a:p>
        </p:txBody>
      </p:sp>
      <p:sp>
        <p:nvSpPr>
          <p:cNvPr id="60422" name="Text Box 9"/>
          <p:cNvSpPr txBox="1"/>
          <p:nvPr/>
        </p:nvSpPr>
        <p:spPr>
          <a:xfrm>
            <a:off x="3930650" y="2887663"/>
            <a:ext cx="863600" cy="457200"/>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e</a:t>
            </a:r>
            <a:r>
              <a:rPr lang="en-US" altLang="zh-CN" sz="2400" b="1" baseline="-25000" dirty="0">
                <a:latin typeface="Times New Roman" panose="02020603050405020304" pitchFamily="18" charset="0"/>
              </a:rPr>
              <a:t>m</a:t>
            </a:r>
            <a:r>
              <a:rPr lang="en-US" altLang="zh-CN" sz="2400" b="1" dirty="0">
                <a:latin typeface="Times New Roman" panose="02020603050405020304" pitchFamily="18" charset="0"/>
              </a:rPr>
              <a:t>&lt;1</a:t>
            </a:r>
            <a:endParaRPr lang="en-US" altLang="zh-CN" sz="2400" b="1" dirty="0">
              <a:latin typeface="Times New Roman" panose="02020603050405020304" pitchFamily="18" charset="0"/>
            </a:endParaRPr>
          </a:p>
        </p:txBody>
      </p:sp>
      <p:sp>
        <p:nvSpPr>
          <p:cNvPr id="60423" name="AutoShape 10"/>
          <p:cNvSpPr/>
          <p:nvPr/>
        </p:nvSpPr>
        <p:spPr>
          <a:xfrm>
            <a:off x="1122363" y="2671763"/>
            <a:ext cx="287337" cy="1008062"/>
          </a:xfrm>
          <a:prstGeom prst="leftBrace">
            <a:avLst>
              <a:gd name="adj1" fmla="val 29235"/>
              <a:gd name="adj2" fmla="val 50000"/>
            </a:avLst>
          </a:prstGeom>
          <a:noFill/>
          <a:ln w="34925" cap="flat" cmpd="sng">
            <a:solidFill>
              <a:srgbClr val="00808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60424" name="AutoShape 11"/>
          <p:cNvSpPr/>
          <p:nvPr/>
        </p:nvSpPr>
        <p:spPr>
          <a:xfrm>
            <a:off x="3498850" y="2095500"/>
            <a:ext cx="287338" cy="1150938"/>
          </a:xfrm>
          <a:prstGeom prst="leftBrace">
            <a:avLst>
              <a:gd name="adj1" fmla="val 33379"/>
              <a:gd name="adj2" fmla="val 50000"/>
            </a:avLst>
          </a:prstGeom>
          <a:noFill/>
          <a:ln w="34925" cap="flat" cmpd="sng">
            <a:solidFill>
              <a:srgbClr val="00808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60425" name="Text Box 12"/>
          <p:cNvSpPr txBox="1"/>
          <p:nvPr/>
        </p:nvSpPr>
        <p:spPr>
          <a:xfrm>
            <a:off x="2274888" y="2455863"/>
            <a:ext cx="1512887" cy="457200"/>
          </a:xfrm>
          <a:prstGeom prst="rect">
            <a:avLst/>
          </a:prstGeom>
          <a:noFill/>
          <a:ln w="9525">
            <a:noFill/>
          </a:ln>
        </p:spPr>
        <p:txBody>
          <a:bodyPr>
            <a:spAutoFit/>
          </a:bodyPr>
          <a:p>
            <a:pPr>
              <a:spcBef>
                <a:spcPct val="50000"/>
              </a:spcBef>
            </a:pPr>
            <a:r>
              <a:rPr lang="zh-CN" altLang="en-US" sz="2400" b="1" dirty="0">
                <a:latin typeface="Arial" panose="020B0604020202020204" pitchFamily="34" charset="0"/>
                <a:ea typeface="楷体_GB2312" pitchFamily="49" charset="-122"/>
              </a:rPr>
              <a:t>正常品</a:t>
            </a:r>
            <a:endParaRPr lang="zh-CN" altLang="en-US" sz="2400" b="1" dirty="0">
              <a:latin typeface="Arial" panose="020B0604020202020204" pitchFamily="34" charset="0"/>
              <a:ea typeface="楷体_GB2312" pitchFamily="49" charset="-122"/>
            </a:endParaRPr>
          </a:p>
        </p:txBody>
      </p:sp>
      <p:sp>
        <p:nvSpPr>
          <p:cNvPr id="60426" name="Text Box 13"/>
          <p:cNvSpPr txBox="1"/>
          <p:nvPr/>
        </p:nvSpPr>
        <p:spPr>
          <a:xfrm>
            <a:off x="2274888" y="3463925"/>
            <a:ext cx="1584325" cy="457200"/>
          </a:xfrm>
          <a:prstGeom prst="rect">
            <a:avLst/>
          </a:prstGeom>
          <a:noFill/>
          <a:ln w="9525">
            <a:noFill/>
          </a:ln>
        </p:spPr>
        <p:txBody>
          <a:bodyPr>
            <a:spAutoFit/>
          </a:bodyPr>
          <a:p>
            <a:pPr>
              <a:spcBef>
                <a:spcPct val="50000"/>
              </a:spcBef>
            </a:pPr>
            <a:r>
              <a:rPr lang="zh-CN" altLang="en-US" sz="2400" b="1" dirty="0">
                <a:latin typeface="Arial" panose="020B0604020202020204" pitchFamily="34" charset="0"/>
                <a:ea typeface="楷体_GB2312" pitchFamily="49" charset="-122"/>
              </a:rPr>
              <a:t>劣等品</a:t>
            </a:r>
            <a:endParaRPr lang="zh-CN" altLang="en-US" sz="2400" b="1" dirty="0">
              <a:latin typeface="Arial" panose="020B0604020202020204" pitchFamily="34" charset="0"/>
              <a:ea typeface="楷体_GB2312" pitchFamily="49" charset="-122"/>
            </a:endParaRPr>
          </a:p>
        </p:txBody>
      </p:sp>
      <p:sp>
        <p:nvSpPr>
          <p:cNvPr id="60427" name="Text Box 14"/>
          <p:cNvSpPr txBox="1"/>
          <p:nvPr/>
        </p:nvSpPr>
        <p:spPr>
          <a:xfrm>
            <a:off x="4867275" y="2887663"/>
            <a:ext cx="1441450" cy="457200"/>
          </a:xfrm>
          <a:prstGeom prst="rect">
            <a:avLst/>
          </a:prstGeom>
          <a:noFill/>
          <a:ln w="9525">
            <a:noFill/>
          </a:ln>
        </p:spPr>
        <p:txBody>
          <a:bodyPr>
            <a:spAutoFit/>
          </a:bodyPr>
          <a:p>
            <a:pPr>
              <a:spcBef>
                <a:spcPct val="50000"/>
              </a:spcBef>
            </a:pPr>
            <a:r>
              <a:rPr lang="zh-CN" altLang="en-US" sz="2400" b="1" dirty="0">
                <a:latin typeface="Arial" panose="020B0604020202020204" pitchFamily="34" charset="0"/>
                <a:ea typeface="楷体_GB2312" pitchFamily="49" charset="-122"/>
              </a:rPr>
              <a:t>必需品</a:t>
            </a:r>
            <a:endParaRPr lang="zh-CN" altLang="en-US" sz="2400" b="1" dirty="0">
              <a:latin typeface="Arial" panose="020B0604020202020204" pitchFamily="34" charset="0"/>
              <a:ea typeface="楷体_GB2312" pitchFamily="49" charset="-122"/>
            </a:endParaRPr>
          </a:p>
        </p:txBody>
      </p:sp>
      <p:sp>
        <p:nvSpPr>
          <p:cNvPr id="60428" name="Text Box 15"/>
          <p:cNvSpPr txBox="1"/>
          <p:nvPr/>
        </p:nvSpPr>
        <p:spPr>
          <a:xfrm>
            <a:off x="4794250" y="1951038"/>
            <a:ext cx="1368425" cy="457200"/>
          </a:xfrm>
          <a:prstGeom prst="rect">
            <a:avLst/>
          </a:prstGeom>
          <a:noFill/>
          <a:ln w="9525">
            <a:noFill/>
          </a:ln>
        </p:spPr>
        <p:txBody>
          <a:bodyPr>
            <a:spAutoFit/>
          </a:bodyPr>
          <a:p>
            <a:pPr>
              <a:spcBef>
                <a:spcPct val="50000"/>
              </a:spcBef>
            </a:pPr>
            <a:r>
              <a:rPr lang="zh-CN" altLang="en-US" sz="2400" b="1" dirty="0">
                <a:latin typeface="Arial" panose="020B0604020202020204" pitchFamily="34" charset="0"/>
                <a:ea typeface="楷体_GB2312" pitchFamily="49" charset="-122"/>
              </a:rPr>
              <a:t>奢侈品</a:t>
            </a:r>
            <a:endParaRPr lang="zh-CN" altLang="en-US" sz="2400" b="1" dirty="0">
              <a:latin typeface="Arial" panose="020B0604020202020204" pitchFamily="34" charset="0"/>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txBox="1">
            <a:spLocks noChangeArrowheads="1"/>
          </p:cNvSpPr>
          <p:nvPr/>
        </p:nvSpPr>
        <p:spPr>
          <a:xfrm>
            <a:off x="304800" y="609600"/>
            <a:ext cx="8313738" cy="1108075"/>
          </a:xfrm>
          <a:prstGeom prst="rect">
            <a:avLst/>
          </a:prstGeom>
        </p:spPr>
        <p:txBody>
          <a:bodyPr>
            <a:normAutofit/>
          </a:bodyPr>
          <a:lstStyle/>
          <a:p>
            <a:pPr marL="567055" marR="0" indent="-457200" defTabSz="914400" fontAlgn="auto">
              <a:spcBef>
                <a:spcPts val="400"/>
              </a:spcBef>
              <a:spcAft>
                <a:spcPts val="0"/>
              </a:spcAft>
              <a:buClr>
                <a:schemeClr val="accent1"/>
              </a:buClr>
              <a:buSzPct val="68000"/>
              <a:buFont typeface="Wingdings" panose="05000000000000000000" charset="0"/>
              <a:buChar char="Ø"/>
              <a:defRPr/>
            </a:pPr>
            <a:r>
              <a:rPr kumimoji="0" lang="zh-CN" sz="2700" b="1" kern="1200" cap="none" spc="0" normalizeH="0" baseline="0" noProof="0" dirty="0">
                <a:solidFill>
                  <a:srgbClr val="CC0000"/>
                </a:solidFill>
                <a:latin typeface="+mn-lt"/>
                <a:ea typeface="宋体" panose="02010600030101010101" pitchFamily="2" charset="-122"/>
                <a:cs typeface="+mn-cs"/>
              </a:rPr>
              <a:t>需求的交叉价格弹性：</a:t>
            </a:r>
            <a:r>
              <a:rPr kumimoji="0" lang="zh-CN" sz="2700" kern="1200" cap="none" spc="0" normalizeH="0" baseline="0" noProof="0" dirty="0">
                <a:latin typeface="+mn-lt"/>
                <a:ea typeface="宋体" panose="02010600030101010101" pitchFamily="2" charset="-122"/>
                <a:cs typeface="+mn-cs"/>
              </a:rPr>
              <a:t>衡量一种物品需求量对另外一种物品价格变动的反应程度</a:t>
            </a:r>
            <a:endParaRPr kumimoji="0" lang="zh-CN" sz="2700" kern="1200" cap="none" spc="0" normalizeH="0" baseline="0" noProof="0" dirty="0">
              <a:latin typeface="+mn-lt"/>
              <a:ea typeface="宋体" panose="02010600030101010101" pitchFamily="2" charset="-122"/>
              <a:cs typeface="+mn-cs"/>
            </a:endParaRPr>
          </a:p>
        </p:txBody>
      </p:sp>
      <p:grpSp>
        <p:nvGrpSpPr>
          <p:cNvPr id="2" name="Group 4"/>
          <p:cNvGrpSpPr/>
          <p:nvPr/>
        </p:nvGrpSpPr>
        <p:grpSpPr>
          <a:xfrm>
            <a:off x="393700" y="1941513"/>
            <a:ext cx="8156575" cy="962025"/>
            <a:chOff x="0" y="0"/>
            <a:chExt cx="5138" cy="764"/>
          </a:xfrm>
        </p:grpSpPr>
        <p:sp>
          <p:nvSpPr>
            <p:cNvPr id="61446" name="Rectangle 5"/>
            <p:cNvSpPr/>
            <p:nvPr/>
          </p:nvSpPr>
          <p:spPr>
            <a:xfrm>
              <a:off x="0" y="0"/>
              <a:ext cx="5138" cy="764"/>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sp>
          <p:nvSpPr>
            <p:cNvPr id="61447" name="Text Box 6"/>
            <p:cNvSpPr txBox="1"/>
            <p:nvPr/>
          </p:nvSpPr>
          <p:spPr>
            <a:xfrm>
              <a:off x="40" y="213"/>
              <a:ext cx="1968" cy="367"/>
            </a:xfrm>
            <a:prstGeom prst="rect">
              <a:avLst/>
            </a:prstGeom>
            <a:solidFill>
              <a:srgbClr val="FFFFCC"/>
            </a:solidFill>
            <a:ln w="9525">
              <a:noFill/>
            </a:ln>
          </p:spPr>
          <p:txBody>
            <a:bodyPr>
              <a:spAutoFit/>
            </a:bodyPr>
            <a:p>
              <a:pPr algn="ctr" eaLnBrk="0" hangingPunct="0">
                <a:spcBef>
                  <a:spcPct val="50000"/>
                </a:spcBef>
              </a:pPr>
              <a:r>
                <a:rPr lang="zh-CN" altLang="x-none" sz="2400" dirty="0">
                  <a:latin typeface="Arial" panose="020B0604020202020204" pitchFamily="34" charset="0"/>
                </a:rPr>
                <a:t>需求的交叉价格弹性</a:t>
              </a:r>
              <a:endParaRPr lang="zh-CN" altLang="x-none" sz="2400" dirty="0">
                <a:latin typeface="Arial" panose="020B0604020202020204" pitchFamily="34" charset="0"/>
              </a:endParaRPr>
            </a:p>
          </p:txBody>
        </p:sp>
        <p:sp>
          <p:nvSpPr>
            <p:cNvPr id="61448" name="Text Box 7"/>
            <p:cNvSpPr txBox="1"/>
            <p:nvPr/>
          </p:nvSpPr>
          <p:spPr>
            <a:xfrm>
              <a:off x="1877" y="229"/>
              <a:ext cx="321" cy="308"/>
            </a:xfrm>
            <a:prstGeom prst="rect">
              <a:avLst/>
            </a:prstGeom>
            <a:solidFill>
              <a:srgbClr val="FFFFCC"/>
            </a:solidFill>
            <a:ln w="9525">
              <a:noFill/>
            </a:ln>
          </p:spPr>
          <p:txBody>
            <a:bodyPr>
              <a:spAutoFit/>
            </a:bodyPr>
            <a:p>
              <a:pPr algn="ctr" eaLnBrk="0" hangingPunct="0">
                <a:spcBef>
                  <a:spcPct val="50000"/>
                </a:spcBef>
              </a:pPr>
              <a:r>
                <a:rPr lang="en-US" altLang="zh-CN" sz="2600" dirty="0">
                  <a:latin typeface="Arial" panose="020B0604020202020204" pitchFamily="34" charset="0"/>
                </a:rPr>
                <a:t>=</a:t>
              </a:r>
              <a:endParaRPr lang="en-US" altLang="zh-CN" sz="2600" dirty="0">
                <a:latin typeface="Arial" panose="020B0604020202020204" pitchFamily="34" charset="0"/>
              </a:endParaRPr>
            </a:p>
          </p:txBody>
        </p:sp>
        <p:grpSp>
          <p:nvGrpSpPr>
            <p:cNvPr id="61449" name="Group 8"/>
            <p:cNvGrpSpPr/>
            <p:nvPr/>
          </p:nvGrpSpPr>
          <p:grpSpPr>
            <a:xfrm>
              <a:off x="2215" y="30"/>
              <a:ext cx="2826" cy="693"/>
              <a:chOff x="0" y="0"/>
              <a:chExt cx="2826" cy="693"/>
            </a:xfrm>
          </p:grpSpPr>
          <p:sp>
            <p:nvSpPr>
              <p:cNvPr id="61450" name="Text Box 9"/>
              <p:cNvSpPr txBox="1"/>
              <p:nvPr/>
            </p:nvSpPr>
            <p:spPr>
              <a:xfrm>
                <a:off x="36" y="0"/>
                <a:ext cx="2760"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物品</a:t>
                </a:r>
                <a:r>
                  <a:rPr lang="zh-CN" altLang="zh-CN" sz="2700" dirty="0">
                    <a:latin typeface="Arial" panose="020B0604020202020204" pitchFamily="34" charset="0"/>
                  </a:rPr>
                  <a:t>1</a:t>
                </a:r>
                <a:r>
                  <a:rPr lang="zh-CN" altLang="x-none" sz="2700" dirty="0">
                    <a:latin typeface="Arial" panose="020B0604020202020204" pitchFamily="34" charset="0"/>
                  </a:rPr>
                  <a:t>的需求量变动百分比 </a:t>
                </a:r>
                <a:endParaRPr lang="zh-CN" altLang="x-none" sz="2700" dirty="0">
                  <a:latin typeface="Arial" panose="020B0604020202020204" pitchFamily="34" charset="0"/>
                </a:endParaRPr>
              </a:p>
            </p:txBody>
          </p:sp>
          <p:sp>
            <p:nvSpPr>
              <p:cNvPr id="61451" name="Text Box 10"/>
              <p:cNvSpPr txBox="1"/>
              <p:nvPr/>
            </p:nvSpPr>
            <p:spPr>
              <a:xfrm>
                <a:off x="0" y="376"/>
                <a:ext cx="2826" cy="317"/>
              </a:xfrm>
              <a:prstGeom prst="rect">
                <a:avLst/>
              </a:prstGeom>
              <a:solidFill>
                <a:srgbClr val="FFFFCC"/>
              </a:solidFill>
              <a:ln w="9525">
                <a:noFill/>
              </a:ln>
            </p:spPr>
            <p:txBody>
              <a:bodyPr>
                <a:spAutoFit/>
              </a:bodyPr>
              <a:p>
                <a:pPr algn="ctr" eaLnBrk="0" hangingPunct="0">
                  <a:spcBef>
                    <a:spcPct val="50000"/>
                  </a:spcBef>
                </a:pPr>
                <a:r>
                  <a:rPr lang="zh-CN" altLang="x-none" sz="2700" dirty="0">
                    <a:latin typeface="Arial" panose="020B0604020202020204" pitchFamily="34" charset="0"/>
                  </a:rPr>
                  <a:t>物品</a:t>
                </a:r>
                <a:r>
                  <a:rPr lang="zh-CN" altLang="zh-CN" sz="2700" dirty="0">
                    <a:latin typeface="Arial" panose="020B0604020202020204" pitchFamily="34" charset="0"/>
                  </a:rPr>
                  <a:t>2</a:t>
                </a:r>
                <a:r>
                  <a:rPr lang="zh-CN" altLang="x-none" sz="2700" dirty="0">
                    <a:latin typeface="Arial" panose="020B0604020202020204" pitchFamily="34" charset="0"/>
                  </a:rPr>
                  <a:t>的价格变动百分比</a:t>
                </a:r>
                <a:endParaRPr lang="zh-CN" altLang="x-none" sz="2700" b="1" i="1" baseline="30000" dirty="0">
                  <a:latin typeface="Arial" panose="020B0604020202020204" pitchFamily="34" charset="0"/>
                </a:endParaRPr>
              </a:p>
            </p:txBody>
          </p:sp>
          <p:sp>
            <p:nvSpPr>
              <p:cNvPr id="61452" name="Line 11"/>
              <p:cNvSpPr/>
              <p:nvPr/>
            </p:nvSpPr>
            <p:spPr>
              <a:xfrm>
                <a:off x="82" y="358"/>
                <a:ext cx="2670" cy="0"/>
              </a:xfrm>
              <a:prstGeom prst="line">
                <a:avLst/>
              </a:prstGeom>
              <a:ln w="12700" cap="flat" cmpd="sng">
                <a:solidFill>
                  <a:schemeClr val="tx1"/>
                </a:solidFill>
                <a:prstDash val="solid"/>
                <a:headEnd type="none" w="med" len="med"/>
                <a:tailEnd type="none" w="med" len="med"/>
              </a:ln>
            </p:spPr>
          </p:sp>
        </p:grpSp>
      </p:grpSp>
      <p:sp>
        <p:nvSpPr>
          <p:cNvPr id="12" name="Rectangle 12"/>
          <p:cNvSpPr/>
          <p:nvPr/>
        </p:nvSpPr>
        <p:spPr>
          <a:xfrm>
            <a:off x="384175" y="3248025"/>
            <a:ext cx="8048625" cy="2314575"/>
          </a:xfrm>
          <a:prstGeom prst="rect">
            <a:avLst/>
          </a:prstGeom>
          <a:noFill/>
          <a:ln w="9525">
            <a:noFill/>
          </a:ln>
        </p:spPr>
        <p:txBody>
          <a:bodyPr/>
          <a:p>
            <a:pPr marL="342900" indent="-342900" eaLnBrk="0" hangingPunct="0">
              <a:lnSpc>
                <a:spcPct val="105000"/>
              </a:lnSpc>
              <a:spcBef>
                <a:spcPct val="35000"/>
              </a:spcBef>
              <a:buClr>
                <a:srgbClr val="339966"/>
              </a:buClr>
              <a:buSzPct val="120000"/>
              <a:buFont typeface="Wingdings" panose="05000000000000000000" pitchFamily="2" charset="2"/>
              <a:buChar char="§"/>
            </a:pPr>
            <a:r>
              <a:rPr lang="zh-CN" altLang="x-none" sz="2700" dirty="0">
                <a:latin typeface="Arial" panose="020B0604020202020204" pitchFamily="34" charset="0"/>
              </a:rPr>
              <a:t>替代品的交叉价格弹性</a:t>
            </a:r>
            <a:r>
              <a:rPr lang="zh-CN" altLang="zh-CN" sz="2700" dirty="0">
                <a:latin typeface="Arial" panose="020B0604020202020204" pitchFamily="34" charset="0"/>
              </a:rPr>
              <a:t>&gt; 0 </a:t>
            </a:r>
            <a:br>
              <a:rPr lang="zh-CN" altLang="zh-CN" sz="2700" dirty="0">
                <a:latin typeface="Arial" panose="020B0604020202020204" pitchFamily="34" charset="0"/>
              </a:rPr>
            </a:br>
            <a:r>
              <a:rPr lang="zh-CN" altLang="en-US" sz="2700" dirty="0">
                <a:latin typeface="Arial" panose="020B0604020202020204" pitchFamily="34" charset="0"/>
              </a:rPr>
              <a:t>（</a:t>
            </a:r>
            <a:r>
              <a:rPr lang="zh-CN" altLang="x-none" sz="2700" dirty="0">
                <a:latin typeface="Arial" panose="020B0604020202020204" pitchFamily="34" charset="0"/>
              </a:rPr>
              <a:t>例如，牛肉价格上升使对鸡肉的需求增加） </a:t>
            </a:r>
            <a:endParaRPr lang="zh-CN" altLang="x-none" sz="2700" dirty="0">
              <a:latin typeface="Arial" panose="020B0604020202020204" pitchFamily="34" charset="0"/>
            </a:endParaRPr>
          </a:p>
          <a:p>
            <a:pPr marL="342900" indent="-342900" eaLnBrk="0" hangingPunct="0">
              <a:lnSpc>
                <a:spcPct val="105000"/>
              </a:lnSpc>
              <a:spcBef>
                <a:spcPct val="30000"/>
              </a:spcBef>
              <a:buClr>
                <a:srgbClr val="339966"/>
              </a:buClr>
              <a:buSzPct val="120000"/>
              <a:buFont typeface="Wingdings" panose="05000000000000000000" pitchFamily="2" charset="2"/>
              <a:buChar char="§"/>
            </a:pPr>
            <a:r>
              <a:rPr lang="zh-CN" altLang="x-none" sz="2700" dirty="0">
                <a:latin typeface="Arial" panose="020B0604020202020204" pitchFamily="34" charset="0"/>
              </a:rPr>
              <a:t>互补品的交叉价格弹性</a:t>
            </a:r>
            <a:r>
              <a:rPr lang="zh-CN" altLang="zh-CN" sz="2700" dirty="0">
                <a:latin typeface="Arial" panose="020B0604020202020204" pitchFamily="34" charset="0"/>
              </a:rPr>
              <a:t>&lt; 0 </a:t>
            </a:r>
            <a:br>
              <a:rPr lang="zh-CN" altLang="zh-CN" sz="2700" dirty="0">
                <a:latin typeface="Arial" panose="020B0604020202020204" pitchFamily="34" charset="0"/>
              </a:rPr>
            </a:br>
            <a:r>
              <a:rPr lang="zh-CN" altLang="en-US" sz="2700" dirty="0">
                <a:latin typeface="Arial" panose="020B0604020202020204" pitchFamily="34" charset="0"/>
              </a:rPr>
              <a:t>（</a:t>
            </a:r>
            <a:r>
              <a:rPr lang="zh-CN" altLang="x-none" sz="2700" dirty="0">
                <a:latin typeface="Arial" panose="020B0604020202020204" pitchFamily="34" charset="0"/>
              </a:rPr>
              <a:t>例如，计算机价格上升使对软件的需求减少）</a:t>
            </a:r>
            <a:endParaRPr lang="zh-CN" altLang="x-none" sz="2700" dirty="0">
              <a:latin typeface="Arial" panose="020B0604020202020204" pitchFamily="34" charset="0"/>
            </a:endParaRPr>
          </a:p>
        </p:txBody>
      </p:sp>
      <p:sp>
        <p:nvSpPr>
          <p:cNvPr id="13" name="Text Box 7"/>
          <p:cNvSpPr txBox="1"/>
          <p:nvPr/>
        </p:nvSpPr>
        <p:spPr>
          <a:xfrm>
            <a:off x="381000" y="5410200"/>
            <a:ext cx="7416800" cy="457200"/>
          </a:xfrm>
          <a:prstGeom prst="rect">
            <a:avLst/>
          </a:prstGeom>
          <a:noFill/>
          <a:ln w="9525">
            <a:noFill/>
          </a:ln>
        </p:spPr>
        <p:txBody>
          <a:bodyPr>
            <a:spAutoFit/>
          </a:bodyPr>
          <a:p>
            <a:pPr>
              <a:spcBef>
                <a:spcPct val="50000"/>
              </a:spcBef>
              <a:buFont typeface="Wingdings" panose="05000000000000000000" pitchFamily="2" charset="2"/>
              <a:buChar char="n"/>
            </a:pPr>
            <a:r>
              <a:rPr lang="zh-CN" altLang="en-US" sz="2400" b="1" dirty="0">
                <a:solidFill>
                  <a:srgbClr val="009999"/>
                </a:solidFill>
                <a:latin typeface="Arial" panose="020B0604020202020204" pitchFamily="34" charset="0"/>
                <a:ea typeface="楷体_GB2312" pitchFamily="49" charset="-122"/>
              </a:rPr>
              <a:t>可用交叉弹性系数的符号判断两种商品的关系</a:t>
            </a:r>
            <a:endParaRPr lang="zh-CN" altLang="en-US" sz="2400" b="1" dirty="0">
              <a:solidFill>
                <a:srgbClr val="009999"/>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charRg st="0" end="37"/>
                                            </p:txEl>
                                          </p:spTgt>
                                        </p:tgtEl>
                                        <p:attrNameLst>
                                          <p:attrName>style.visibility</p:attrName>
                                        </p:attrNameLst>
                                      </p:cBhvr>
                                      <p:to>
                                        <p:strVal val="visible"/>
                                      </p:to>
                                    </p:set>
                                    <p:animEffect transition="in" filter="wipe(left)">
                                      <p:cBhvr>
                                        <p:cTn id="12" dur="500"/>
                                        <p:tgtEl>
                                          <p:spTgt spid="12">
                                            <p:txEl>
                                              <p:charRg st="0"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charRg st="37" end="74"/>
                                            </p:txEl>
                                          </p:spTgt>
                                        </p:tgtEl>
                                        <p:attrNameLst>
                                          <p:attrName>style.visibility</p:attrName>
                                        </p:attrNameLst>
                                      </p:cBhvr>
                                      <p:to>
                                        <p:strVal val="visible"/>
                                      </p:to>
                                    </p:set>
                                    <p:animEffect transition="in" filter="wipe(left)">
                                      <p:cBhvr>
                                        <p:cTn id="17" dur="500"/>
                                        <p:tgtEl>
                                          <p:spTgt spid="12">
                                            <p:txEl>
                                              <p:charRg st="37"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3"/>
                                        </p:tgtEl>
                                        <p:attrNameLst>
                                          <p:attrName>ppt_y</p:attrName>
                                        </p:attrNameLst>
                                      </p:cBhvr>
                                      <p:tavLst>
                                        <p:tav tm="0">
                                          <p:val>
                                            <p:strVal val="#ppt_y"/>
                                          </p:val>
                                        </p:tav>
                                        <p:tav tm="100000">
                                          <p:val>
                                            <p:strVal val="#ppt_y"/>
                                          </p:val>
                                        </p:tav>
                                      </p:tavLst>
                                    </p:anim>
                                    <p:anim calcmode="lin" valueType="num">
                                      <p:cBhvr>
                                        <p:cTn id="2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42900" y="252413"/>
            <a:ext cx="8578850" cy="681038"/>
          </a:xfrm>
          <a:prstGeom prst="rect">
            <a:avLst/>
          </a:prstGeom>
        </p:spPr>
        <p:txBody>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在新闻中的交叉价格弹性</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81000" y="990600"/>
            <a:ext cx="8458200" cy="5405438"/>
          </a:xfrm>
          <a:prstGeom prst="rect">
            <a:avLst/>
          </a:prstGeom>
        </p:spPr>
        <p:txBody>
          <a:bodyPr/>
          <a:lstStyle/>
          <a:p>
            <a:pPr marR="0" defTabSz="914400" fontAlgn="auto">
              <a:lnSpc>
                <a:spcPct val="120000"/>
              </a:lnSpc>
              <a:spcBef>
                <a:spcPts val="600"/>
              </a:spcBef>
              <a:spcAft>
                <a:spcPts val="0"/>
              </a:spcAft>
              <a:buClr>
                <a:schemeClr val="accent1"/>
              </a:buClr>
              <a:buSzPct val="68000"/>
              <a:buFont typeface="Wingdings" panose="05000000000000000000" pitchFamily="2" charset="2"/>
              <a:buChar char="Ø"/>
              <a:defRPr/>
            </a:pPr>
            <a:r>
              <a:rPr kumimoji="0" lang="zh-CN" sz="2400" kern="1200" cap="none" spc="0" normalizeH="0" baseline="0" noProof="0" dirty="0">
                <a:solidFill>
                  <a:srgbClr val="0070C0"/>
                </a:solidFill>
                <a:latin typeface="+mn-lt"/>
                <a:ea typeface="宋体" panose="02010600030101010101" pitchFamily="2" charset="-122"/>
                <a:cs typeface="+mn-cs"/>
              </a:rPr>
              <a:t>“汽油价格上升，买者转而购买小排量汽车”</a:t>
            </a:r>
            <a:br>
              <a:rPr kumimoji="0" lang="zh-CN" sz="2400" kern="1200" cap="none" spc="0" normalizeH="0" baseline="0" noProof="0" dirty="0">
                <a:solidFill>
                  <a:srgbClr val="0070C0"/>
                </a:solidFill>
                <a:latin typeface="+mn-lt"/>
                <a:ea typeface="宋体" panose="02010600030101010101" pitchFamily="2" charset="-122"/>
                <a:cs typeface="+mn-cs"/>
              </a:rPr>
            </a:br>
            <a:r>
              <a:rPr kumimoji="0" lang="zh-CN" sz="2400" kern="1200" cap="none" spc="0" normalizeH="0" baseline="0" noProof="0" dirty="0">
                <a:solidFill>
                  <a:srgbClr val="0070C0"/>
                </a:solidFill>
                <a:latin typeface="+mn-lt"/>
                <a:ea typeface="宋体" panose="02010600030101010101" pitchFamily="2" charset="-122"/>
                <a:cs typeface="+mn-cs"/>
              </a:rPr>
              <a:t>                          -纽约时报，2008年5月2日</a:t>
            </a:r>
            <a:endParaRPr kumimoji="0" lang="zh-CN" sz="2400" kern="1200" cap="none" spc="0" normalizeH="0" baseline="0" noProof="0" dirty="0">
              <a:solidFill>
                <a:srgbClr val="0070C0"/>
              </a:solidFill>
              <a:latin typeface="+mn-lt"/>
              <a:ea typeface="宋体" panose="02010600030101010101" pitchFamily="2" charset="-122"/>
              <a:cs typeface="+mn-cs"/>
            </a:endParaRPr>
          </a:p>
          <a:p>
            <a:pPr marR="0" defTabSz="914400" fontAlgn="auto">
              <a:lnSpc>
                <a:spcPct val="120000"/>
              </a:lnSpc>
              <a:spcBef>
                <a:spcPts val="600"/>
              </a:spcBef>
              <a:spcAft>
                <a:spcPts val="0"/>
              </a:spcAft>
              <a:buClr>
                <a:schemeClr val="accent1"/>
              </a:buClr>
              <a:buSzPct val="68000"/>
              <a:buFont typeface="Wingdings" panose="05000000000000000000" pitchFamily="2" charset="2"/>
              <a:buChar char="Ø"/>
              <a:defRPr/>
            </a:pPr>
            <a:r>
              <a:rPr kumimoji="0" lang="zh-CN" sz="2400" kern="1200" cap="none" spc="0" normalizeH="0" baseline="0" noProof="0" dirty="0">
                <a:solidFill>
                  <a:srgbClr val="0070C0"/>
                </a:solidFill>
                <a:latin typeface="+mn-lt"/>
                <a:ea typeface="宋体" panose="02010600030101010101" pitchFamily="2" charset="-122"/>
                <a:cs typeface="+mn-cs"/>
              </a:rPr>
              <a:t>“汽油价格上升，学生多选网上课程”</a:t>
            </a:r>
            <a:br>
              <a:rPr kumimoji="0" lang="zh-CN" sz="2400" kern="1200" cap="none" spc="0" normalizeH="0" baseline="0" noProof="0" dirty="0">
                <a:solidFill>
                  <a:srgbClr val="0070C0"/>
                </a:solidFill>
                <a:latin typeface="+mn-lt"/>
                <a:ea typeface="宋体" panose="02010600030101010101" pitchFamily="2" charset="-122"/>
                <a:cs typeface="+mn-cs"/>
              </a:rPr>
            </a:br>
            <a:r>
              <a:rPr kumimoji="0" lang="zh-CN" sz="2400" kern="1200" cap="none" spc="0" normalizeH="0" baseline="0" noProof="0" dirty="0">
                <a:solidFill>
                  <a:srgbClr val="0070C0"/>
                </a:solidFill>
                <a:latin typeface="+mn-lt"/>
                <a:ea typeface="宋体" panose="02010600030101010101" pitchFamily="2" charset="-122"/>
                <a:cs typeface="+mn-cs"/>
              </a:rPr>
              <a:t>                          -高等教育纪事，2008年7月8日</a:t>
            </a:r>
            <a:endParaRPr kumimoji="0" lang="zh-CN" sz="2400" kern="1200" cap="none" spc="0" normalizeH="0" baseline="0" noProof="0" dirty="0">
              <a:solidFill>
                <a:srgbClr val="0070C0"/>
              </a:solidFill>
              <a:latin typeface="+mn-lt"/>
              <a:ea typeface="宋体" panose="02010600030101010101" pitchFamily="2" charset="-122"/>
              <a:cs typeface="+mn-cs"/>
            </a:endParaRPr>
          </a:p>
          <a:p>
            <a:pPr marR="0" defTabSz="914400" fontAlgn="auto">
              <a:lnSpc>
                <a:spcPct val="120000"/>
              </a:lnSpc>
              <a:spcBef>
                <a:spcPts val="600"/>
              </a:spcBef>
              <a:spcAft>
                <a:spcPts val="0"/>
              </a:spcAft>
              <a:buClr>
                <a:schemeClr val="accent1"/>
              </a:buClr>
              <a:buSzPct val="68000"/>
              <a:buFont typeface="Wingdings" panose="05000000000000000000" pitchFamily="2" charset="2"/>
              <a:buChar char="Ø"/>
              <a:defRPr/>
            </a:pPr>
            <a:r>
              <a:rPr kumimoji="0" lang="zh-CN" sz="2400" kern="1200" cap="none" spc="0" normalizeH="0" baseline="0" noProof="0" dirty="0">
                <a:solidFill>
                  <a:srgbClr val="0070C0"/>
                </a:solidFill>
                <a:latin typeface="+mn-lt"/>
                <a:ea typeface="宋体" panose="02010600030101010101" pitchFamily="2" charset="-122"/>
                <a:cs typeface="+mn-cs"/>
              </a:rPr>
              <a:t>“汽油价格影响到自行车销售”   </a:t>
            </a:r>
            <a:br>
              <a:rPr kumimoji="0" lang="zh-CN" sz="2400" kern="1200" cap="none" spc="0" normalizeH="0" baseline="0" noProof="0" dirty="0">
                <a:solidFill>
                  <a:srgbClr val="0070C0"/>
                </a:solidFill>
                <a:latin typeface="+mn-lt"/>
                <a:ea typeface="宋体" panose="02010600030101010101" pitchFamily="2" charset="-122"/>
                <a:cs typeface="+mn-cs"/>
              </a:rPr>
            </a:br>
            <a:r>
              <a:rPr kumimoji="0" lang="zh-CN" sz="2400" kern="1200" cap="none" spc="0" normalizeH="0" baseline="0" noProof="0" dirty="0">
                <a:solidFill>
                  <a:srgbClr val="0070C0"/>
                </a:solidFill>
                <a:latin typeface="+mn-lt"/>
                <a:ea typeface="宋体" panose="02010600030101010101" pitchFamily="2" charset="-122"/>
                <a:cs typeface="+mn-cs"/>
              </a:rPr>
              <a:t>                          -美联社，2008年5月11日</a:t>
            </a:r>
            <a:endParaRPr kumimoji="0" lang="zh-CN" sz="2400" kern="1200" cap="none" spc="0" normalizeH="0" baseline="0" noProof="0" dirty="0">
              <a:solidFill>
                <a:srgbClr val="0070C0"/>
              </a:solidFill>
              <a:latin typeface="+mn-lt"/>
              <a:ea typeface="宋体" panose="02010600030101010101" pitchFamily="2" charset="-122"/>
              <a:cs typeface="+mn-cs"/>
            </a:endParaRPr>
          </a:p>
          <a:p>
            <a:pPr marR="0" defTabSz="914400" fontAlgn="auto">
              <a:lnSpc>
                <a:spcPct val="120000"/>
              </a:lnSpc>
              <a:spcBef>
                <a:spcPts val="600"/>
              </a:spcBef>
              <a:spcAft>
                <a:spcPts val="0"/>
              </a:spcAft>
              <a:buClr>
                <a:schemeClr val="accent1"/>
              </a:buClr>
              <a:buSzPct val="68000"/>
              <a:buFont typeface="Wingdings" panose="05000000000000000000" pitchFamily="2" charset="2"/>
              <a:buChar char="Ø"/>
              <a:defRPr/>
            </a:pPr>
            <a:r>
              <a:rPr kumimoji="0" lang="zh-CN" sz="2400" kern="1200" cap="none" spc="0" normalizeH="0" baseline="0" noProof="0" dirty="0">
                <a:solidFill>
                  <a:srgbClr val="0070C0"/>
                </a:solidFill>
                <a:latin typeface="+mn-lt"/>
                <a:ea typeface="宋体" panose="02010600030101010101" pitchFamily="2" charset="-122"/>
                <a:cs typeface="+mn-cs"/>
              </a:rPr>
              <a:t>“骆驼在印度的需求大幅上升” </a:t>
            </a:r>
            <a:endParaRPr kumimoji="0" lang="en-US" altLang="zh-CN" sz="2400" kern="1200" cap="none" spc="0" normalizeH="0" baseline="0" noProof="0" dirty="0">
              <a:solidFill>
                <a:srgbClr val="0070C0"/>
              </a:solidFill>
              <a:latin typeface="+mn-lt"/>
              <a:ea typeface="宋体" panose="02010600030101010101" pitchFamily="2" charset="-122"/>
              <a:cs typeface="+mn-cs"/>
            </a:endParaRPr>
          </a:p>
          <a:p>
            <a:pPr marR="0" defTabSz="914400" fontAlgn="auto">
              <a:lnSpc>
                <a:spcPct val="120000"/>
              </a:lnSpc>
              <a:spcBef>
                <a:spcPts val="600"/>
              </a:spcBef>
              <a:spcAft>
                <a:spcPts val="0"/>
              </a:spcAft>
              <a:buClr>
                <a:schemeClr val="accent1"/>
              </a:buClr>
              <a:buSzPct val="68000"/>
              <a:buFontTx/>
              <a:defRPr/>
            </a:pPr>
            <a:r>
              <a:rPr kumimoji="0" lang="en-US" altLang="zh-CN" sz="2400" kern="1200" cap="none" spc="0" normalizeH="0" baseline="0" noProof="0" dirty="0">
                <a:solidFill>
                  <a:srgbClr val="0070C0"/>
                </a:solidFill>
                <a:latin typeface="+mn-lt"/>
                <a:ea typeface="宋体" panose="02010600030101010101" pitchFamily="2" charset="-122"/>
                <a:cs typeface="+mn-cs"/>
              </a:rPr>
              <a:t>                         </a:t>
            </a:r>
            <a:r>
              <a:rPr kumimoji="0" lang="zh-CN" sz="2400" kern="1200" cap="none" spc="0" normalizeH="0" baseline="0" noProof="0" dirty="0">
                <a:solidFill>
                  <a:srgbClr val="0070C0"/>
                </a:solidFill>
                <a:latin typeface="+mn-lt"/>
                <a:ea typeface="宋体" panose="02010600030101010101" pitchFamily="2" charset="-122"/>
                <a:cs typeface="+mn-cs"/>
              </a:rPr>
              <a:t>-金融时报，2008年5月2日</a:t>
            </a:r>
            <a:endParaRPr kumimoji="0" lang="zh-CN" sz="2400" kern="1200" cap="none" spc="0" normalizeH="0" baseline="0" noProof="0" dirty="0">
              <a:solidFill>
                <a:srgbClr val="0070C0"/>
              </a:solidFill>
              <a:latin typeface="+mn-lt"/>
              <a:ea typeface="宋体" panose="02010600030101010101" pitchFamily="2" charset="-122"/>
              <a:cs typeface="+mn-cs"/>
            </a:endParaRPr>
          </a:p>
          <a:p>
            <a:pPr marR="0" defTabSz="914400" fontAlgn="auto">
              <a:lnSpc>
                <a:spcPct val="120000"/>
              </a:lnSpc>
              <a:spcBef>
                <a:spcPts val="600"/>
              </a:spcBef>
              <a:spcAft>
                <a:spcPts val="0"/>
              </a:spcAft>
              <a:buClr>
                <a:schemeClr val="accent1"/>
              </a:buClr>
              <a:buSzPct val="68000"/>
              <a:buFont typeface="Wingdings" panose="05000000000000000000" pitchFamily="2" charset="2"/>
              <a:buChar char="Ø"/>
              <a:defRPr/>
            </a:pPr>
            <a:r>
              <a:rPr kumimoji="0" lang="zh-CN" sz="2400" kern="1200" cap="none" spc="0" normalizeH="0" baseline="0" noProof="0" dirty="0">
                <a:solidFill>
                  <a:srgbClr val="0070C0"/>
                </a:solidFill>
                <a:latin typeface="+mn-lt"/>
                <a:ea typeface="宋体" panose="02010600030101010101" pitchFamily="2" charset="-122"/>
                <a:cs typeface="+mn-cs"/>
              </a:rPr>
              <a:t>“高油价使农民更喜欢用骡子”</a:t>
            </a:r>
            <a:br>
              <a:rPr kumimoji="0" lang="zh-CN" sz="2400" kern="1200" cap="none" spc="0" normalizeH="0" baseline="0" noProof="0" dirty="0">
                <a:solidFill>
                  <a:srgbClr val="0070C0"/>
                </a:solidFill>
                <a:latin typeface="+mn-lt"/>
                <a:ea typeface="宋体" panose="02010600030101010101" pitchFamily="2" charset="-122"/>
                <a:cs typeface="+mn-cs"/>
              </a:rPr>
            </a:br>
            <a:r>
              <a:rPr kumimoji="0" lang="zh-CN" sz="2400" kern="1200" cap="none" spc="0" normalizeH="0" baseline="0" noProof="0" dirty="0">
                <a:solidFill>
                  <a:srgbClr val="0070C0"/>
                </a:solidFill>
                <a:latin typeface="+mn-lt"/>
                <a:ea typeface="宋体" panose="02010600030101010101" pitchFamily="2" charset="-122"/>
                <a:cs typeface="+mn-cs"/>
              </a:rPr>
              <a:t>                           -美联社，2008年5月21日</a:t>
            </a:r>
            <a:endParaRPr kumimoji="0" lang="zh-CN" sz="2400" kern="1200" cap="none" spc="0" normalizeH="0" baseline="0" noProof="0" dirty="0">
              <a:solidFill>
                <a:srgbClr val="0070C0"/>
              </a:solidFill>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3" grpId="0" bldLvl="4"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Rectangle 3"/>
          <p:cNvSpPr txBox="1">
            <a:spLocks noRot="1" noChangeArrowheads="1"/>
          </p:cNvSpPr>
          <p:nvPr/>
        </p:nvSpPr>
        <p:spPr>
          <a:xfrm>
            <a:off x="609600" y="549275"/>
            <a:ext cx="8153400" cy="576263"/>
          </a:xfrm>
          <a:prstGeom prst="rect">
            <a:avLst/>
          </a:prstGeom>
        </p:spPr>
        <p:txBody>
          <a:bodyPr/>
          <a:lstStyle/>
          <a:p>
            <a:pPr marL="365125" marR="0" indent="-255905" algn="ctr" defTabSz="914400">
              <a:lnSpc>
                <a:spcPct val="90000"/>
              </a:lnSpc>
              <a:spcBef>
                <a:spcPts val="400"/>
              </a:spcBef>
              <a:buClr>
                <a:schemeClr val="accent1"/>
              </a:buClr>
              <a:buSzPct val="68000"/>
              <a:buFont typeface="Wingdings" panose="05000000000000000000" pitchFamily="2" charset="2"/>
              <a:defRPr/>
            </a:pPr>
            <a:r>
              <a:rPr kumimoji="0" lang="zh-CN" altLang="en-US" sz="2800" b="1" kern="1200" cap="none" spc="0" normalizeH="0" baseline="0" noProof="0" dirty="0">
                <a:solidFill>
                  <a:schemeClr val="tx1">
                    <a:lumMod val="50000"/>
                    <a:lumOff val="50000"/>
                  </a:schemeClr>
                </a:solidFill>
                <a:latin typeface="微软雅黑" panose="020B0503020204020204" pitchFamily="34" charset="-122"/>
                <a:ea typeface="微软雅黑" panose="020B0503020204020204" pitchFamily="34" charset="-122"/>
                <a:cs typeface="+mn-cs"/>
              </a:rPr>
              <a:t>应用：关于农产品的支持价格</a:t>
            </a:r>
            <a:endParaRPr kumimoji="0" lang="zh-CN" altLang="en-US" sz="2800" b="1" kern="1200" cap="none" spc="0" normalizeH="0" baseline="0" noProof="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p:txBody>
      </p:sp>
      <p:sp>
        <p:nvSpPr>
          <p:cNvPr id="63491" name="Text Box 7"/>
          <p:cNvSpPr txBox="1"/>
          <p:nvPr/>
        </p:nvSpPr>
        <p:spPr>
          <a:xfrm>
            <a:off x="3124200" y="5943600"/>
            <a:ext cx="4783138" cy="457200"/>
          </a:xfrm>
          <a:prstGeom prst="rect">
            <a:avLst/>
          </a:prstGeom>
          <a:noFill/>
          <a:ln w="9525">
            <a:noFill/>
          </a:ln>
        </p:spPr>
        <p:txBody>
          <a:bodyPr>
            <a:spAutoFit/>
          </a:bodyPr>
          <a:p>
            <a:r>
              <a:rPr lang="en-US" altLang="zh-CN" sz="2000" b="1" dirty="0">
                <a:solidFill>
                  <a:srgbClr val="009999"/>
                </a:solidFill>
                <a:latin typeface="宋体" panose="02010600030101010101" pitchFamily="2" charset="-122"/>
              </a:rPr>
              <a:t> </a:t>
            </a:r>
            <a:r>
              <a:rPr lang="zh-CN" altLang="en-US" sz="2400" b="1" dirty="0">
                <a:solidFill>
                  <a:srgbClr val="009999"/>
                </a:solidFill>
                <a:latin typeface="宋体" panose="02010600030101010101" pitchFamily="2" charset="-122"/>
              </a:rPr>
              <a:t>缺乏弹性的需求曲线</a:t>
            </a:r>
            <a:endParaRPr lang="zh-CN" altLang="en-US" sz="2400" b="1" dirty="0">
              <a:solidFill>
                <a:srgbClr val="6600FF"/>
              </a:solidFill>
              <a:latin typeface="宋体" panose="02010600030101010101" pitchFamily="2" charset="-122"/>
            </a:endParaRPr>
          </a:p>
        </p:txBody>
      </p:sp>
      <p:grpSp>
        <p:nvGrpSpPr>
          <p:cNvPr id="63492" name="Group 2"/>
          <p:cNvGrpSpPr/>
          <p:nvPr/>
        </p:nvGrpSpPr>
        <p:grpSpPr>
          <a:xfrm>
            <a:off x="4267200" y="1279525"/>
            <a:ext cx="1287463" cy="3429000"/>
            <a:chOff x="-203" y="0"/>
            <a:chExt cx="1142" cy="1971"/>
          </a:xfrm>
        </p:grpSpPr>
        <p:sp>
          <p:nvSpPr>
            <p:cNvPr id="63522" name="Line 17"/>
            <p:cNvSpPr/>
            <p:nvPr/>
          </p:nvSpPr>
          <p:spPr>
            <a:xfrm>
              <a:off x="178" y="252"/>
              <a:ext cx="761" cy="1719"/>
            </a:xfrm>
            <a:prstGeom prst="line">
              <a:avLst/>
            </a:prstGeom>
            <a:ln w="38100" cap="flat" cmpd="sng">
              <a:solidFill>
                <a:schemeClr val="accent2"/>
              </a:solidFill>
              <a:prstDash val="solid"/>
              <a:headEnd type="none" w="med" len="med"/>
              <a:tailEnd type="none" w="med" len="med"/>
            </a:ln>
          </p:spPr>
        </p:sp>
        <p:sp>
          <p:nvSpPr>
            <p:cNvPr id="63523" name="Text Box 18"/>
            <p:cNvSpPr txBox="1"/>
            <p:nvPr/>
          </p:nvSpPr>
          <p:spPr>
            <a:xfrm>
              <a:off x="-203" y="0"/>
              <a:ext cx="616" cy="265"/>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63493" name="Group 7"/>
          <p:cNvGrpSpPr/>
          <p:nvPr/>
        </p:nvGrpSpPr>
        <p:grpSpPr>
          <a:xfrm>
            <a:off x="1905000" y="1143000"/>
            <a:ext cx="5424488" cy="4408488"/>
            <a:chOff x="273" y="0"/>
            <a:chExt cx="3417" cy="2777"/>
          </a:xfrm>
        </p:grpSpPr>
        <p:grpSp>
          <p:nvGrpSpPr>
            <p:cNvPr id="63517" name="Group 8"/>
            <p:cNvGrpSpPr/>
            <p:nvPr/>
          </p:nvGrpSpPr>
          <p:grpSpPr>
            <a:xfrm>
              <a:off x="870" y="62"/>
              <a:ext cx="2116" cy="2433"/>
              <a:chOff x="0" y="0"/>
              <a:chExt cx="2116" cy="2027"/>
            </a:xfrm>
          </p:grpSpPr>
          <p:sp>
            <p:nvSpPr>
              <p:cNvPr id="63520"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63521"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63518" name="Text Box 8"/>
            <p:cNvSpPr txBox="1"/>
            <p:nvPr/>
          </p:nvSpPr>
          <p:spPr>
            <a:xfrm>
              <a:off x="273" y="0"/>
              <a:ext cx="581" cy="523"/>
            </a:xfrm>
            <a:prstGeom prst="rect">
              <a:avLst/>
            </a:prstGeom>
            <a:noFill/>
            <a:ln w="9525">
              <a:noFill/>
            </a:ln>
          </p:spPr>
          <p:txBody>
            <a:bodyPr>
              <a:spAutoFit/>
            </a:bodyPr>
            <a:p>
              <a:pPr algn="r" eaLnBrk="0" hangingPunct="0">
                <a:spcBef>
                  <a:spcPct val="50000"/>
                </a:spcBef>
              </a:pPr>
              <a:r>
                <a:rPr lang="zh-CN" altLang="en-US" sz="2400" dirty="0">
                  <a:latin typeface="Arial" panose="020B0604020202020204" pitchFamily="34" charset="0"/>
                </a:rPr>
                <a:t>粮食</a:t>
              </a:r>
              <a:r>
                <a:rPr lang="zh-CN" altLang="x-none" sz="2400" dirty="0">
                  <a:latin typeface="Arial" panose="020B0604020202020204" pitchFamily="34" charset="0"/>
                </a:rPr>
                <a:t>价格</a:t>
              </a:r>
              <a:endParaRPr lang="zh-CN" altLang="x-none" sz="2400" dirty="0">
                <a:latin typeface="Arial" panose="020B0604020202020204" pitchFamily="34" charset="0"/>
              </a:endParaRPr>
            </a:p>
          </p:txBody>
        </p:sp>
        <p:sp>
          <p:nvSpPr>
            <p:cNvPr id="63519" name="Text Box 9"/>
            <p:cNvSpPr txBox="1"/>
            <p:nvPr/>
          </p:nvSpPr>
          <p:spPr>
            <a:xfrm>
              <a:off x="2755" y="2489"/>
              <a:ext cx="935" cy="288"/>
            </a:xfrm>
            <a:prstGeom prst="rect">
              <a:avLst/>
            </a:prstGeom>
            <a:noFill/>
            <a:ln w="9525">
              <a:noFill/>
            </a:ln>
          </p:spPr>
          <p:txBody>
            <a:bodyPr>
              <a:spAutoFit/>
            </a:bodyPr>
            <a:p>
              <a:pPr algn="r" eaLnBrk="0" hangingPunct="0">
                <a:spcBef>
                  <a:spcPct val="50000"/>
                </a:spcBef>
              </a:pPr>
              <a:r>
                <a:rPr lang="zh-CN" altLang="en-US" sz="2400" dirty="0">
                  <a:latin typeface="Arial" panose="020B0604020202020204" pitchFamily="34" charset="0"/>
                </a:rPr>
                <a:t>粮食</a:t>
              </a:r>
              <a:r>
                <a:rPr lang="zh-CN" altLang="x-none" sz="2400" dirty="0">
                  <a:latin typeface="Arial" panose="020B0604020202020204" pitchFamily="34" charset="0"/>
                </a:rPr>
                <a:t>数量</a:t>
              </a:r>
              <a:endParaRPr lang="zh-CN" altLang="x-none" sz="2400" dirty="0">
                <a:latin typeface="Arial" panose="020B0604020202020204" pitchFamily="34" charset="0"/>
              </a:endParaRPr>
            </a:p>
          </p:txBody>
        </p:sp>
      </p:grpSp>
      <p:grpSp>
        <p:nvGrpSpPr>
          <p:cNvPr id="63494" name="Group 13"/>
          <p:cNvGrpSpPr/>
          <p:nvPr/>
        </p:nvGrpSpPr>
        <p:grpSpPr>
          <a:xfrm>
            <a:off x="4191000" y="1447800"/>
            <a:ext cx="3048000" cy="3184525"/>
            <a:chOff x="0" y="0"/>
            <a:chExt cx="1698" cy="1401"/>
          </a:xfrm>
        </p:grpSpPr>
        <p:sp>
          <p:nvSpPr>
            <p:cNvPr id="63515" name="Line 11"/>
            <p:cNvSpPr/>
            <p:nvPr/>
          </p:nvSpPr>
          <p:spPr>
            <a:xfrm flipV="1">
              <a:off x="0" y="194"/>
              <a:ext cx="1198" cy="1207"/>
            </a:xfrm>
            <a:prstGeom prst="line">
              <a:avLst/>
            </a:prstGeom>
            <a:ln w="38100" cap="flat" cmpd="sng">
              <a:solidFill>
                <a:schemeClr val="accent2"/>
              </a:solidFill>
              <a:prstDash val="solid"/>
              <a:headEnd type="none" w="med" len="med"/>
              <a:tailEnd type="none" w="med" len="med"/>
            </a:ln>
          </p:spPr>
        </p:sp>
        <p:sp>
          <p:nvSpPr>
            <p:cNvPr id="63516" name="Text Box 12"/>
            <p:cNvSpPr txBox="1"/>
            <p:nvPr/>
          </p:nvSpPr>
          <p:spPr>
            <a:xfrm>
              <a:off x="1137" y="0"/>
              <a:ext cx="561" cy="193"/>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6" name="Group 16"/>
          <p:cNvGrpSpPr/>
          <p:nvPr/>
        </p:nvGrpSpPr>
        <p:grpSpPr>
          <a:xfrm>
            <a:off x="3124200" y="838200"/>
            <a:ext cx="3429000" cy="3359150"/>
            <a:chOff x="303" y="0"/>
            <a:chExt cx="1248" cy="2174"/>
          </a:xfrm>
        </p:grpSpPr>
        <p:sp>
          <p:nvSpPr>
            <p:cNvPr id="63513" name="Line 14"/>
            <p:cNvSpPr/>
            <p:nvPr/>
          </p:nvSpPr>
          <p:spPr>
            <a:xfrm flipV="1">
              <a:off x="303" y="240"/>
              <a:ext cx="895" cy="1934"/>
            </a:xfrm>
            <a:prstGeom prst="line">
              <a:avLst/>
            </a:prstGeom>
            <a:ln w="38100" cap="flat" cmpd="sng">
              <a:solidFill>
                <a:srgbClr val="CC0000"/>
              </a:solidFill>
              <a:prstDash val="solid"/>
              <a:headEnd type="none" w="med" len="med"/>
              <a:tailEnd type="none" w="med" len="med"/>
            </a:ln>
          </p:spPr>
        </p:sp>
        <p:sp>
          <p:nvSpPr>
            <p:cNvPr id="63514" name="Text Box 15"/>
            <p:cNvSpPr txBox="1"/>
            <p:nvPr/>
          </p:nvSpPr>
          <p:spPr>
            <a:xfrm>
              <a:off x="1075" y="0"/>
              <a:ext cx="47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grpSp>
        <p:nvGrpSpPr>
          <p:cNvPr id="63496" name="Group 19"/>
          <p:cNvGrpSpPr/>
          <p:nvPr/>
        </p:nvGrpSpPr>
        <p:grpSpPr>
          <a:xfrm>
            <a:off x="2133600" y="3124200"/>
            <a:ext cx="3367088" cy="2590800"/>
            <a:chOff x="-72" y="-98"/>
            <a:chExt cx="2121" cy="1632"/>
          </a:xfrm>
        </p:grpSpPr>
        <p:sp>
          <p:nvSpPr>
            <p:cNvPr id="63507" name="Text Box 20"/>
            <p:cNvSpPr txBox="1"/>
            <p:nvPr/>
          </p:nvSpPr>
          <p:spPr>
            <a:xfrm>
              <a:off x="-72" y="-98"/>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63508" name="Text Box 21"/>
            <p:cNvSpPr txBox="1"/>
            <p:nvPr/>
          </p:nvSpPr>
          <p:spPr>
            <a:xfrm>
              <a:off x="1704" y="1246"/>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63509" name="Group 22"/>
            <p:cNvGrpSpPr/>
            <p:nvPr/>
          </p:nvGrpSpPr>
          <p:grpSpPr>
            <a:xfrm>
              <a:off x="408" y="46"/>
              <a:ext cx="1441" cy="1104"/>
              <a:chOff x="13" y="-100"/>
              <a:chExt cx="826" cy="1104"/>
            </a:xfrm>
          </p:grpSpPr>
          <p:sp>
            <p:nvSpPr>
              <p:cNvPr id="63511" name="Line 23"/>
              <p:cNvSpPr/>
              <p:nvPr/>
            </p:nvSpPr>
            <p:spPr>
              <a:xfrm>
                <a:off x="13" y="-100"/>
                <a:ext cx="795" cy="0"/>
              </a:xfrm>
              <a:prstGeom prst="line">
                <a:avLst/>
              </a:prstGeom>
              <a:ln w="9525" cap="flat" cmpd="sng">
                <a:solidFill>
                  <a:srgbClr val="777777"/>
                </a:solidFill>
                <a:prstDash val="lgDash"/>
                <a:headEnd type="none" w="med" len="med"/>
                <a:tailEnd type="none" w="med" len="med"/>
              </a:ln>
            </p:spPr>
          </p:sp>
          <p:sp>
            <p:nvSpPr>
              <p:cNvPr id="63512" name="Line 24"/>
              <p:cNvSpPr/>
              <p:nvPr/>
            </p:nvSpPr>
            <p:spPr>
              <a:xfrm flipH="1">
                <a:off x="838" y="-52"/>
                <a:ext cx="1" cy="1056"/>
              </a:xfrm>
              <a:prstGeom prst="line">
                <a:avLst/>
              </a:prstGeom>
              <a:ln w="9525" cap="flat" cmpd="sng">
                <a:solidFill>
                  <a:srgbClr val="777777"/>
                </a:solidFill>
                <a:prstDash val="lgDash"/>
                <a:headEnd type="none" w="med" len="med"/>
                <a:tailEnd type="none" w="med" len="med"/>
              </a:ln>
            </p:spPr>
          </p:sp>
        </p:grpSp>
        <p:sp>
          <p:nvSpPr>
            <p:cNvPr id="63510" name="Oval 25"/>
            <p:cNvSpPr/>
            <p:nvPr/>
          </p:nvSpPr>
          <p:spPr>
            <a:xfrm>
              <a:off x="1800" y="-50"/>
              <a:ext cx="96" cy="96"/>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9" name="Group 26"/>
          <p:cNvGrpSpPr/>
          <p:nvPr/>
        </p:nvGrpSpPr>
        <p:grpSpPr>
          <a:xfrm>
            <a:off x="2133600" y="1981200"/>
            <a:ext cx="2797175" cy="3717925"/>
            <a:chOff x="-87" y="-229"/>
            <a:chExt cx="1762" cy="2342"/>
          </a:xfrm>
        </p:grpSpPr>
        <p:sp>
          <p:nvSpPr>
            <p:cNvPr id="63501" name="Text Box 27"/>
            <p:cNvSpPr txBox="1"/>
            <p:nvPr/>
          </p:nvSpPr>
          <p:spPr>
            <a:xfrm>
              <a:off x="-87" y="-229"/>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63502" name="Text Box 28"/>
            <p:cNvSpPr txBox="1"/>
            <p:nvPr/>
          </p:nvSpPr>
          <p:spPr>
            <a:xfrm>
              <a:off x="1305" y="1825"/>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nvGrpSpPr>
            <p:cNvPr id="63503" name="Group 29"/>
            <p:cNvGrpSpPr/>
            <p:nvPr/>
          </p:nvGrpSpPr>
          <p:grpSpPr>
            <a:xfrm>
              <a:off x="393" y="-133"/>
              <a:ext cx="1222" cy="1872"/>
              <a:chOff x="15" y="-278"/>
              <a:chExt cx="884" cy="1872"/>
            </a:xfrm>
          </p:grpSpPr>
          <p:sp>
            <p:nvSpPr>
              <p:cNvPr id="63505" name="Line 30"/>
              <p:cNvSpPr/>
              <p:nvPr/>
            </p:nvSpPr>
            <p:spPr>
              <a:xfrm>
                <a:off x="15" y="-278"/>
                <a:ext cx="865" cy="0"/>
              </a:xfrm>
              <a:prstGeom prst="line">
                <a:avLst/>
              </a:prstGeom>
              <a:ln w="9525" cap="flat" cmpd="sng">
                <a:solidFill>
                  <a:srgbClr val="777777"/>
                </a:solidFill>
                <a:prstDash val="lgDash"/>
                <a:headEnd type="none" w="med" len="med"/>
                <a:tailEnd type="none" w="med" len="med"/>
              </a:ln>
            </p:spPr>
          </p:sp>
          <p:sp>
            <p:nvSpPr>
              <p:cNvPr id="63506" name="Line 31"/>
              <p:cNvSpPr/>
              <p:nvPr/>
            </p:nvSpPr>
            <p:spPr>
              <a:xfrm flipH="1">
                <a:off x="883" y="-230"/>
                <a:ext cx="16" cy="1824"/>
              </a:xfrm>
              <a:prstGeom prst="line">
                <a:avLst/>
              </a:prstGeom>
              <a:ln w="9525" cap="flat" cmpd="sng">
                <a:solidFill>
                  <a:srgbClr val="777777"/>
                </a:solidFill>
                <a:prstDash val="lgDash"/>
                <a:headEnd type="none" w="med" len="med"/>
                <a:tailEnd type="none" w="med" len="med"/>
              </a:ln>
            </p:spPr>
          </p:sp>
        </p:grpSp>
        <p:sp>
          <p:nvSpPr>
            <p:cNvPr id="63504" name="Oval 32"/>
            <p:cNvSpPr/>
            <p:nvPr/>
          </p:nvSpPr>
          <p:spPr>
            <a:xfrm>
              <a:off x="1545" y="-181"/>
              <a:ext cx="114" cy="96"/>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48" name="Line 33"/>
          <p:cNvSpPr/>
          <p:nvPr/>
        </p:nvSpPr>
        <p:spPr>
          <a:xfrm flipH="1">
            <a:off x="4953000" y="1981200"/>
            <a:ext cx="685800" cy="0"/>
          </a:xfrm>
          <a:prstGeom prst="line">
            <a:avLst/>
          </a:prstGeom>
          <a:ln w="38100" cap="flat" cmpd="sng">
            <a:solidFill>
              <a:srgbClr val="008080"/>
            </a:solidFill>
            <a:prstDash val="solid"/>
            <a:headEnd type="none" w="med" len="med"/>
            <a:tailEnd type="triangle" w="lg" len="med"/>
          </a:ln>
        </p:spPr>
      </p:sp>
      <p:sp>
        <p:nvSpPr>
          <p:cNvPr id="49" name="Line 34"/>
          <p:cNvSpPr/>
          <p:nvPr/>
        </p:nvSpPr>
        <p:spPr>
          <a:xfrm flipH="1" flipV="1">
            <a:off x="4800600" y="5257800"/>
            <a:ext cx="457200" cy="0"/>
          </a:xfrm>
          <a:prstGeom prst="line">
            <a:avLst/>
          </a:prstGeom>
          <a:ln w="38100" cap="flat" cmpd="sng">
            <a:solidFill>
              <a:srgbClr val="008080"/>
            </a:solidFill>
            <a:prstDash val="solid"/>
            <a:headEnd type="none" w="med" len="med"/>
            <a:tailEnd type="triangle" w="lg" len="med"/>
          </a:ln>
        </p:spPr>
      </p:sp>
      <p:sp>
        <p:nvSpPr>
          <p:cNvPr id="50" name="Line 35"/>
          <p:cNvSpPr/>
          <p:nvPr/>
        </p:nvSpPr>
        <p:spPr>
          <a:xfrm rot="5400000" flipH="1">
            <a:off x="2133600" y="2743200"/>
            <a:ext cx="1219200" cy="0"/>
          </a:xfrm>
          <a:prstGeom prst="line">
            <a:avLst/>
          </a:prstGeom>
          <a:ln w="38100" cap="flat" cmpd="sng">
            <a:solidFill>
              <a:srgbClr val="008080"/>
            </a:solidFill>
            <a:prstDash val="solid"/>
            <a:headEnd type="none" w="med" len="med"/>
            <a:tailEnd type="triangle" w="lg"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right)">
                                      <p:cBhvr>
                                        <p:cTn id="7" dur="500"/>
                                        <p:tgtEl>
                                          <p:spTgt spid="48"/>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up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trips(downRight)">
                                      <p:cBhvr>
                                        <p:cTn id="20" dur="500"/>
                                        <p:tgtEl>
                                          <p:spTgt spid="9"/>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right)">
                                      <p:cBhvr>
                                        <p:cTn id="2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2" descr="C:\Users\thtfpc\Desktop\B753586890.jpg"/>
          <p:cNvPicPr>
            <a:picLocks noChangeAspect="1" noChangeArrowheads="1"/>
          </p:cNvPicPr>
          <p:nvPr/>
        </p:nvPicPr>
        <p:blipFill>
          <a:blip r:embed="rId1" cstate="print"/>
          <a:srcRect/>
          <a:stretch>
            <a:fillRect/>
          </a:stretch>
        </p:blipFill>
        <p:spPr bwMode="auto">
          <a:xfrm>
            <a:off x="6660232" y="3475508"/>
            <a:ext cx="2231330" cy="3149452"/>
          </a:xfrm>
          <a:prstGeom prst="rect">
            <a:avLst/>
          </a:prstGeom>
          <a:noFill/>
          <a:ln w="9525">
            <a:noFill/>
            <a:miter lim="800000"/>
            <a:headEnd/>
            <a:tailEnd/>
          </a:ln>
        </p:spPr>
      </p:pic>
      <p:pic>
        <p:nvPicPr>
          <p:cNvPr id="3" name="Picture 3" descr="C:\Users\thtfpc\Desktop\8818943099813251838.jpg"/>
          <p:cNvPicPr>
            <a:picLocks noChangeAspect="1" noChangeArrowheads="1"/>
          </p:cNvPicPr>
          <p:nvPr/>
        </p:nvPicPr>
        <p:blipFill>
          <a:blip r:embed="rId2" cstate="print"/>
          <a:srcRect/>
          <a:stretch>
            <a:fillRect/>
          </a:stretch>
        </p:blipFill>
        <p:spPr bwMode="auto">
          <a:xfrm>
            <a:off x="179412" y="548680"/>
            <a:ext cx="2592388" cy="3551237"/>
          </a:xfrm>
          <a:prstGeom prst="rect">
            <a:avLst/>
          </a:prstGeom>
          <a:noFill/>
          <a:ln w="9525">
            <a:noFill/>
            <a:miter lim="800000"/>
            <a:headEnd/>
            <a:tailEnd/>
          </a:ln>
        </p:spPr>
      </p:pic>
      <p:sp>
        <p:nvSpPr>
          <p:cNvPr id="4" name="Rectangle 3"/>
          <p:cNvSpPr txBox="1">
            <a:spLocks noChangeArrowheads="1"/>
          </p:cNvSpPr>
          <p:nvPr/>
        </p:nvSpPr>
        <p:spPr bwMode="auto">
          <a:xfrm>
            <a:off x="3059832" y="620688"/>
            <a:ext cx="5184626" cy="5328121"/>
          </a:xfrm>
          <a:prstGeom prst="rect">
            <a:avLst/>
          </a:prstGeom>
          <a:noFill/>
          <a:ln w="9525">
            <a:noFill/>
            <a:miter lim="800000"/>
          </a:ln>
        </p:spPr>
        <p:txBody>
          <a:bodyPr/>
          <a:p>
            <a:pPr marL="452120" indent="-342900">
              <a:spcBef>
                <a:spcPts val="1200"/>
              </a:spcBef>
              <a:buClr>
                <a:schemeClr val="accent1"/>
              </a:buClr>
              <a:buSzPct val="68000"/>
              <a:buFont typeface="Arial" panose="020B0604020202020204" pitchFamily="34" charset="0"/>
              <a:buChar char="•"/>
            </a:pPr>
            <a:r>
              <a:rPr lang="zh-CN" altLang="en-US" sz="2000" dirty="0">
                <a:latin typeface="Lucida Sans Unicode" panose="020B0602030504020204" pitchFamily="34" charset="0"/>
                <a:ea typeface="黑体" panose="02010609060101010101" pitchFamily="49" charset="-122"/>
              </a:rPr>
              <a:t>那些戴旧毡帽的大清早摇船出来，到了埠头，气也不透一口，便来到柜台前面占卜他们的命运。</a:t>
            </a:r>
            <a:endParaRPr lang="en-US" altLang="zh-CN" sz="2000" dirty="0">
              <a:solidFill>
                <a:srgbClr val="0070C0"/>
              </a:solidFill>
              <a:latin typeface="Lucida Sans Unicode" panose="020B0602030504020204" pitchFamily="34" charset="0"/>
              <a:ea typeface="黑体" panose="02010609060101010101" pitchFamily="49" charset="-122"/>
            </a:endParaRPr>
          </a:p>
          <a:p>
            <a:pPr marL="452120" indent="-342900">
              <a:spcBef>
                <a:spcPts val="1200"/>
              </a:spcBef>
              <a:buClr>
                <a:schemeClr val="accent1"/>
              </a:buClr>
              <a:buSzPct val="68000"/>
              <a:buFont typeface="Arial" panose="020B0604020202020204" pitchFamily="34" charset="0"/>
              <a:buChar char="•"/>
            </a:pPr>
            <a:r>
              <a:rPr lang="en-US" altLang="zh-CN" sz="2000" dirty="0">
                <a:solidFill>
                  <a:srgbClr val="0070C0"/>
                </a:solidFill>
                <a:latin typeface="Lucida Sans Unicode" panose="020B0602030504020204" pitchFamily="34" charset="0"/>
                <a:ea typeface="黑体" panose="02010609060101010101" pitchFamily="49" charset="-122"/>
              </a:rPr>
              <a:t>“</a:t>
            </a:r>
            <a:r>
              <a:rPr lang="zh-CN" altLang="en-US" sz="2000" dirty="0">
                <a:solidFill>
                  <a:srgbClr val="0070C0"/>
                </a:solidFill>
                <a:latin typeface="Lucida Sans Unicode" panose="020B0602030504020204" pitchFamily="34" charset="0"/>
                <a:ea typeface="黑体" panose="02010609060101010101" pitchFamily="49" charset="-122"/>
              </a:rPr>
              <a:t>糙米五块，谷三块，”米行里的先生有气没力地回答他们。</a:t>
            </a:r>
            <a:endParaRPr lang="zh-CN" altLang="en-US" sz="2000" dirty="0">
              <a:solidFill>
                <a:srgbClr val="0070C0"/>
              </a:solidFill>
              <a:latin typeface="Lucida Sans Unicode" panose="020B0602030504020204" pitchFamily="34" charset="0"/>
              <a:ea typeface="黑体" panose="02010609060101010101" pitchFamily="49" charset="-122"/>
            </a:endParaRPr>
          </a:p>
          <a:p>
            <a:pPr marL="452120" indent="-342900">
              <a:spcBef>
                <a:spcPts val="1200"/>
              </a:spcBef>
              <a:buClr>
                <a:schemeClr val="accent1"/>
              </a:buClr>
              <a:buSzPct val="68000"/>
              <a:buFont typeface="Arial" panose="020B0604020202020204" pitchFamily="34" charset="0"/>
              <a:buChar char="•"/>
            </a:pPr>
            <a:r>
              <a:rPr lang="zh-CN" altLang="en-US" sz="2000" dirty="0">
                <a:latin typeface="Lucida Sans Unicode" panose="020B0602030504020204" pitchFamily="34" charset="0"/>
                <a:ea typeface="黑体" panose="02010609060101010101" pitchFamily="49" charset="-122"/>
              </a:rPr>
              <a:t>“什么！”旧毡帽朋友几乎不相信自己的耳朵。美满的希望突然一沉，一会儿大家都呆了。“在六月里，你们不是卖十三块么？</a:t>
            </a:r>
            <a:r>
              <a:rPr lang="zh-CN" altLang="en-US" sz="2000" dirty="0" smtClean="0">
                <a:latin typeface="Lucida Sans Unicode" panose="020B0602030504020204" pitchFamily="34" charset="0"/>
                <a:ea typeface="黑体" panose="02010609060101010101" pitchFamily="49" charset="-122"/>
              </a:rPr>
              <a:t>”</a:t>
            </a:r>
            <a:endParaRPr lang="zh-CN" altLang="en-US" sz="2000" dirty="0">
              <a:latin typeface="Lucida Sans Unicode" panose="020B0602030504020204" pitchFamily="34" charset="0"/>
              <a:ea typeface="黑体" panose="02010609060101010101" pitchFamily="49" charset="-122"/>
            </a:endParaRPr>
          </a:p>
        </p:txBody>
      </p:sp>
      <p:sp>
        <p:nvSpPr>
          <p:cNvPr id="5" name="Rectangle 3"/>
          <p:cNvSpPr txBox="1">
            <a:spLocks noChangeArrowheads="1"/>
          </p:cNvSpPr>
          <p:nvPr/>
        </p:nvSpPr>
        <p:spPr bwMode="auto">
          <a:xfrm>
            <a:off x="395536" y="4365104"/>
            <a:ext cx="5184626" cy="2303785"/>
          </a:xfrm>
          <a:prstGeom prst="rect">
            <a:avLst/>
          </a:prstGeom>
          <a:noFill/>
          <a:ln w="9525">
            <a:noFill/>
            <a:miter lim="800000"/>
          </a:ln>
        </p:spPr>
        <p:txBody>
          <a:bodyPr/>
          <a:p>
            <a:pPr marL="452120" indent="-342900">
              <a:spcBef>
                <a:spcPts val="1200"/>
              </a:spcBef>
              <a:buClr>
                <a:schemeClr val="accent1"/>
              </a:buClr>
              <a:buSzPct val="68000"/>
              <a:buFont typeface="Arial" panose="020B0604020202020204" pitchFamily="34" charset="0"/>
              <a:buChar char="•"/>
            </a:pPr>
            <a:r>
              <a:rPr lang="zh-CN" altLang="en-US" sz="2000" dirty="0" smtClean="0">
                <a:solidFill>
                  <a:srgbClr val="0070C0"/>
                </a:solidFill>
                <a:latin typeface="Lucida Sans Unicode" panose="020B0602030504020204" pitchFamily="34" charset="0"/>
                <a:ea typeface="黑体" panose="02010609060101010101" pitchFamily="49" charset="-122"/>
              </a:rPr>
              <a:t>“</a:t>
            </a:r>
            <a:r>
              <a:rPr lang="zh-CN" altLang="en-US" sz="2000" dirty="0">
                <a:solidFill>
                  <a:srgbClr val="0070C0"/>
                </a:solidFill>
                <a:latin typeface="Lucida Sans Unicode" panose="020B0602030504020204" pitchFamily="34" charset="0"/>
                <a:ea typeface="黑体" panose="02010609060101010101" pitchFamily="49" charset="-122"/>
              </a:rPr>
              <a:t>十五块也卖过，不要说十三块。”</a:t>
            </a:r>
            <a:endParaRPr lang="zh-CN" altLang="en-US" sz="2000" dirty="0">
              <a:solidFill>
                <a:srgbClr val="0070C0"/>
              </a:solidFill>
              <a:latin typeface="Lucida Sans Unicode" panose="020B0602030504020204" pitchFamily="34" charset="0"/>
              <a:ea typeface="黑体" panose="02010609060101010101" pitchFamily="49" charset="-122"/>
            </a:endParaRPr>
          </a:p>
          <a:p>
            <a:pPr marL="452120" indent="-342900">
              <a:spcBef>
                <a:spcPts val="1200"/>
              </a:spcBef>
              <a:buClr>
                <a:schemeClr val="accent1"/>
              </a:buClr>
              <a:buSzPct val="68000"/>
              <a:buFont typeface="Arial" panose="020B0604020202020204" pitchFamily="34" charset="0"/>
              <a:buChar char="•"/>
            </a:pPr>
            <a:r>
              <a:rPr lang="zh-CN" altLang="en-US" sz="2000" dirty="0">
                <a:latin typeface="Lucida Sans Unicode" panose="020B0602030504020204" pitchFamily="34" charset="0"/>
                <a:ea typeface="黑体" panose="02010609060101010101" pitchFamily="49" charset="-122"/>
              </a:rPr>
              <a:t>“哪里有跌得这样利害的！”</a:t>
            </a:r>
            <a:endParaRPr lang="zh-CN" altLang="en-US" sz="2000" dirty="0">
              <a:latin typeface="Lucida Sans Unicode" panose="020B0602030504020204" pitchFamily="34" charset="0"/>
              <a:ea typeface="黑体" panose="02010609060101010101" pitchFamily="49" charset="-122"/>
            </a:endParaRPr>
          </a:p>
          <a:p>
            <a:pPr marL="452120" indent="-342900">
              <a:spcBef>
                <a:spcPts val="1200"/>
              </a:spcBef>
              <a:buClr>
                <a:schemeClr val="accent1"/>
              </a:buClr>
              <a:buSzPct val="68000"/>
              <a:buFont typeface="Arial" panose="020B0604020202020204" pitchFamily="34" charset="0"/>
              <a:buChar char="•"/>
            </a:pPr>
            <a:r>
              <a:rPr lang="zh-CN" altLang="en-US" sz="2000" dirty="0">
                <a:solidFill>
                  <a:srgbClr val="0070C0"/>
                </a:solidFill>
                <a:latin typeface="Lucida Sans Unicode" panose="020B0602030504020204" pitchFamily="34" charset="0"/>
                <a:ea typeface="黑体" panose="02010609060101010101" pitchFamily="49" charset="-122"/>
              </a:rPr>
              <a:t>“现在是什么时候，你们不知道么？各处的米像潮水一般涌来，过几天还要跌呢！</a:t>
            </a:r>
            <a:r>
              <a:rPr lang="zh-CN" altLang="en-US" sz="2000" dirty="0" smtClean="0">
                <a:solidFill>
                  <a:srgbClr val="0070C0"/>
                </a:solidFill>
                <a:latin typeface="Lucida Sans Unicode" panose="020B0602030504020204" pitchFamily="34" charset="0"/>
                <a:ea typeface="黑体" panose="02010609060101010101" pitchFamily="49" charset="-122"/>
              </a:rPr>
              <a:t>”</a:t>
            </a:r>
            <a:endParaRPr lang="zh-CN" altLang="en-US" sz="2000" dirty="0">
              <a:solidFill>
                <a:srgbClr val="0070C0"/>
              </a:solidFill>
              <a:latin typeface="Lucida Sans Unicode" panose="020B0602030504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txBox="1"/>
          <p:nvPr/>
        </p:nvSpPr>
        <p:spPr>
          <a:xfrm>
            <a:off x="179388" y="1700808"/>
            <a:ext cx="8496300" cy="4896842"/>
          </a:xfrm>
          <a:prstGeom prst="rect">
            <a:avLst/>
          </a:prstGeom>
        </p:spPr>
        <p:txBody>
          <a:bodyPr/>
          <a:p>
            <a:pPr marL="365760" marR="0" lvl="0" indent="-255905" algn="l" defTabSz="914400" rtl="0" eaLnBrk="1" fontAlgn="auto" latinLnBrk="0" hangingPunct="1">
              <a:lnSpc>
                <a:spcPct val="300000"/>
              </a:lnSpc>
              <a:spcBef>
                <a:spcPts val="1800"/>
              </a:spcBef>
              <a:spcAft>
                <a:spcPts val="0"/>
              </a:spcAft>
              <a:buClr>
                <a:schemeClr val="accent3"/>
              </a:buClr>
              <a:buSzTx/>
              <a:buFont typeface="Wingdings 3" pitchFamily="18" charset="2"/>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籴甚贵伤民，甚贱伤农。民伤则离散，农伤则国贫，故甚贵与甚贱，其伤一也。善为国者，使民毋伤而农益劝。</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300000"/>
              </a:lnSpc>
              <a:spcBef>
                <a:spcPts val="1800"/>
              </a:spcBef>
              <a:spcAft>
                <a:spcPts val="0"/>
              </a:spcAft>
              <a:buClr>
                <a:schemeClr val="accent3"/>
              </a:buClr>
              <a:buSzTx/>
              <a:buFont typeface="Wingdings 3" pitchFamily="18"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汉书</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食货志</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标题 2"/>
          <p:cNvSpPr txBox="1"/>
          <p:nvPr/>
        </p:nvSpPr>
        <p:spPr>
          <a:xfrm>
            <a:off x="395536" y="836712"/>
            <a:ext cx="8229600" cy="724942"/>
          </a:xfrm>
          <a:prstGeom prst="rect">
            <a:avLst/>
          </a:prstGeom>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0" i="0" u="none" strike="noStrike" kern="1200" cap="none" spc="0" normalizeH="0" baseline="0" noProof="0" dirty="0" smtClean="0">
                <a:ln>
                  <a:noFill/>
                </a:ln>
                <a:solidFill>
                  <a:schemeClr val="tx2"/>
                </a:solidFill>
                <a:effectLst/>
                <a:uLnTx/>
                <a:uFillTx/>
                <a:latin typeface="+mj-lt"/>
                <a:ea typeface="+mj-ea"/>
                <a:cs typeface="+mj-cs"/>
              </a:rPr>
              <a:t>知识拓展</a:t>
            </a:r>
            <a:endParaRPr kumimoji="0" lang="zh-CN" altLang="en-US" sz="32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14" name="Group 2"/>
          <p:cNvGrpSpPr/>
          <p:nvPr/>
        </p:nvGrpSpPr>
        <p:grpSpPr>
          <a:xfrm>
            <a:off x="4267200" y="1279525"/>
            <a:ext cx="1287463" cy="3429000"/>
            <a:chOff x="-203" y="0"/>
            <a:chExt cx="1142" cy="1971"/>
          </a:xfrm>
        </p:grpSpPr>
        <p:sp>
          <p:nvSpPr>
            <p:cNvPr id="64546" name="Line 17"/>
            <p:cNvSpPr/>
            <p:nvPr/>
          </p:nvSpPr>
          <p:spPr>
            <a:xfrm>
              <a:off x="178" y="252"/>
              <a:ext cx="761" cy="1719"/>
            </a:xfrm>
            <a:prstGeom prst="line">
              <a:avLst/>
            </a:prstGeom>
            <a:ln w="38100" cap="flat" cmpd="sng">
              <a:solidFill>
                <a:schemeClr val="accent2"/>
              </a:solidFill>
              <a:prstDash val="solid"/>
              <a:headEnd type="none" w="med" len="med"/>
              <a:tailEnd type="none" w="med" len="med"/>
            </a:ln>
          </p:spPr>
        </p:sp>
        <p:sp>
          <p:nvSpPr>
            <p:cNvPr id="64547" name="Text Box 18"/>
            <p:cNvSpPr txBox="1"/>
            <p:nvPr/>
          </p:nvSpPr>
          <p:spPr>
            <a:xfrm>
              <a:off x="-203" y="0"/>
              <a:ext cx="616" cy="265"/>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sp>
        <p:nvSpPr>
          <p:cNvPr id="5" name="Rectangle 2"/>
          <p:cNvSpPr txBox="1">
            <a:spLocks noChangeArrowheads="1"/>
          </p:cNvSpPr>
          <p:nvPr/>
        </p:nvSpPr>
        <p:spPr>
          <a:xfrm>
            <a:off x="533400" y="228600"/>
            <a:ext cx="82296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应用：为何</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OPEC</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不能维持石油高价</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64516" name="Group 7"/>
          <p:cNvGrpSpPr/>
          <p:nvPr/>
        </p:nvGrpSpPr>
        <p:grpSpPr>
          <a:xfrm>
            <a:off x="1905000" y="1143000"/>
            <a:ext cx="5424488" cy="4408488"/>
            <a:chOff x="273" y="0"/>
            <a:chExt cx="3417" cy="2777"/>
          </a:xfrm>
        </p:grpSpPr>
        <p:grpSp>
          <p:nvGrpSpPr>
            <p:cNvPr id="64541" name="Group 8"/>
            <p:cNvGrpSpPr/>
            <p:nvPr/>
          </p:nvGrpSpPr>
          <p:grpSpPr>
            <a:xfrm>
              <a:off x="870" y="62"/>
              <a:ext cx="2116" cy="2433"/>
              <a:chOff x="0" y="0"/>
              <a:chExt cx="2116" cy="2027"/>
            </a:xfrm>
          </p:grpSpPr>
          <p:sp>
            <p:nvSpPr>
              <p:cNvPr id="64544"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64545"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64542" name="Text Box 8"/>
            <p:cNvSpPr txBox="1"/>
            <p:nvPr/>
          </p:nvSpPr>
          <p:spPr>
            <a:xfrm>
              <a:off x="273" y="0"/>
              <a:ext cx="581" cy="523"/>
            </a:xfrm>
            <a:prstGeom prst="rect">
              <a:avLst/>
            </a:prstGeom>
            <a:noFill/>
            <a:ln w="9525">
              <a:noFill/>
            </a:ln>
          </p:spPr>
          <p:txBody>
            <a:bodyPr>
              <a:spAutoFit/>
            </a:bodyPr>
            <a:p>
              <a:pPr algn="r" eaLnBrk="0" hangingPunct="0">
                <a:spcBef>
                  <a:spcPct val="50000"/>
                </a:spcBef>
              </a:pPr>
              <a:r>
                <a:rPr lang="zh-CN" altLang="en-US" sz="2400" dirty="0">
                  <a:latin typeface="Arial" panose="020B0604020202020204" pitchFamily="34" charset="0"/>
                </a:rPr>
                <a:t>石油</a:t>
              </a:r>
              <a:r>
                <a:rPr lang="zh-CN" altLang="x-none" sz="2400" dirty="0">
                  <a:latin typeface="Arial" panose="020B0604020202020204" pitchFamily="34" charset="0"/>
                </a:rPr>
                <a:t>价格</a:t>
              </a:r>
              <a:endParaRPr lang="zh-CN" altLang="x-none" sz="2400" dirty="0">
                <a:latin typeface="Arial" panose="020B0604020202020204" pitchFamily="34" charset="0"/>
              </a:endParaRPr>
            </a:p>
          </p:txBody>
        </p:sp>
        <p:sp>
          <p:nvSpPr>
            <p:cNvPr id="64543" name="Text Box 9"/>
            <p:cNvSpPr txBox="1"/>
            <p:nvPr/>
          </p:nvSpPr>
          <p:spPr>
            <a:xfrm>
              <a:off x="2755" y="2489"/>
              <a:ext cx="935" cy="288"/>
            </a:xfrm>
            <a:prstGeom prst="rect">
              <a:avLst/>
            </a:prstGeom>
            <a:noFill/>
            <a:ln w="9525">
              <a:noFill/>
            </a:ln>
          </p:spPr>
          <p:txBody>
            <a:bodyPr>
              <a:spAutoFit/>
            </a:bodyPr>
            <a:p>
              <a:pPr algn="r" eaLnBrk="0" hangingPunct="0">
                <a:spcBef>
                  <a:spcPct val="50000"/>
                </a:spcBef>
              </a:pPr>
              <a:r>
                <a:rPr lang="zh-CN" altLang="en-US" sz="2400" dirty="0">
                  <a:latin typeface="Arial" panose="020B0604020202020204" pitchFamily="34" charset="0"/>
                </a:rPr>
                <a:t>石油</a:t>
              </a:r>
              <a:r>
                <a:rPr lang="zh-CN" altLang="x-none" sz="2400" dirty="0">
                  <a:latin typeface="Arial" panose="020B0604020202020204" pitchFamily="34" charset="0"/>
                </a:rPr>
                <a:t>数量</a:t>
              </a:r>
              <a:endParaRPr lang="zh-CN" altLang="x-none" sz="2400" dirty="0">
                <a:latin typeface="Arial" panose="020B0604020202020204" pitchFamily="34" charset="0"/>
              </a:endParaRPr>
            </a:p>
          </p:txBody>
        </p:sp>
      </p:grpSp>
      <p:grpSp>
        <p:nvGrpSpPr>
          <p:cNvPr id="64517" name="Group 13"/>
          <p:cNvGrpSpPr/>
          <p:nvPr/>
        </p:nvGrpSpPr>
        <p:grpSpPr>
          <a:xfrm>
            <a:off x="4495800" y="1295400"/>
            <a:ext cx="1905000" cy="3565525"/>
            <a:chOff x="0" y="0"/>
            <a:chExt cx="1698" cy="1401"/>
          </a:xfrm>
        </p:grpSpPr>
        <p:sp>
          <p:nvSpPr>
            <p:cNvPr id="64539" name="Line 11"/>
            <p:cNvSpPr/>
            <p:nvPr/>
          </p:nvSpPr>
          <p:spPr>
            <a:xfrm flipV="1">
              <a:off x="0" y="194"/>
              <a:ext cx="1198" cy="1207"/>
            </a:xfrm>
            <a:prstGeom prst="line">
              <a:avLst/>
            </a:prstGeom>
            <a:ln w="38100" cap="flat" cmpd="sng">
              <a:solidFill>
                <a:schemeClr val="accent2"/>
              </a:solidFill>
              <a:prstDash val="solid"/>
              <a:headEnd type="none" w="med" len="med"/>
              <a:tailEnd type="none" w="med" len="med"/>
            </a:ln>
          </p:spPr>
        </p:sp>
        <p:sp>
          <p:nvSpPr>
            <p:cNvPr id="64540" name="Text Box 12"/>
            <p:cNvSpPr txBox="1"/>
            <p:nvPr/>
          </p:nvSpPr>
          <p:spPr>
            <a:xfrm>
              <a:off x="1137" y="0"/>
              <a:ext cx="561" cy="193"/>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7" name="Group 16"/>
          <p:cNvGrpSpPr/>
          <p:nvPr/>
        </p:nvGrpSpPr>
        <p:grpSpPr>
          <a:xfrm>
            <a:off x="3657600" y="1203325"/>
            <a:ext cx="1981200" cy="3451225"/>
            <a:chOff x="303" y="0"/>
            <a:chExt cx="1248" cy="2174"/>
          </a:xfrm>
        </p:grpSpPr>
        <p:sp>
          <p:nvSpPr>
            <p:cNvPr id="64537" name="Line 14"/>
            <p:cNvSpPr/>
            <p:nvPr/>
          </p:nvSpPr>
          <p:spPr>
            <a:xfrm flipV="1">
              <a:off x="303" y="240"/>
              <a:ext cx="895" cy="1934"/>
            </a:xfrm>
            <a:prstGeom prst="line">
              <a:avLst/>
            </a:prstGeom>
            <a:ln w="38100" cap="flat" cmpd="sng">
              <a:solidFill>
                <a:srgbClr val="CC0000"/>
              </a:solidFill>
              <a:prstDash val="solid"/>
              <a:headEnd type="none" w="med" len="med"/>
              <a:tailEnd type="none" w="med" len="med"/>
            </a:ln>
          </p:spPr>
        </p:sp>
        <p:sp>
          <p:nvSpPr>
            <p:cNvPr id="64538" name="Text Box 15"/>
            <p:cNvSpPr txBox="1"/>
            <p:nvPr/>
          </p:nvSpPr>
          <p:spPr>
            <a:xfrm>
              <a:off x="1075" y="0"/>
              <a:ext cx="47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grpSp>
        <p:nvGrpSpPr>
          <p:cNvPr id="64519" name="Group 19"/>
          <p:cNvGrpSpPr/>
          <p:nvPr/>
        </p:nvGrpSpPr>
        <p:grpSpPr>
          <a:xfrm>
            <a:off x="2133600" y="3124200"/>
            <a:ext cx="3367088" cy="2590800"/>
            <a:chOff x="-72" y="-98"/>
            <a:chExt cx="2121" cy="1632"/>
          </a:xfrm>
        </p:grpSpPr>
        <p:sp>
          <p:nvSpPr>
            <p:cNvPr id="64531" name="Text Box 20"/>
            <p:cNvSpPr txBox="1"/>
            <p:nvPr/>
          </p:nvSpPr>
          <p:spPr>
            <a:xfrm>
              <a:off x="-72" y="-98"/>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64532" name="Text Box 21"/>
            <p:cNvSpPr txBox="1"/>
            <p:nvPr/>
          </p:nvSpPr>
          <p:spPr>
            <a:xfrm>
              <a:off x="1704" y="1246"/>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64533" name="Group 22"/>
            <p:cNvGrpSpPr/>
            <p:nvPr/>
          </p:nvGrpSpPr>
          <p:grpSpPr>
            <a:xfrm>
              <a:off x="408" y="46"/>
              <a:ext cx="1439" cy="1104"/>
              <a:chOff x="13" y="-100"/>
              <a:chExt cx="825" cy="1104"/>
            </a:xfrm>
          </p:grpSpPr>
          <p:sp>
            <p:nvSpPr>
              <p:cNvPr id="64535" name="Line 23"/>
              <p:cNvSpPr/>
              <p:nvPr/>
            </p:nvSpPr>
            <p:spPr>
              <a:xfrm>
                <a:off x="13" y="-100"/>
                <a:ext cx="795" cy="0"/>
              </a:xfrm>
              <a:prstGeom prst="line">
                <a:avLst/>
              </a:prstGeom>
              <a:ln w="9525" cap="flat" cmpd="sng">
                <a:solidFill>
                  <a:srgbClr val="777777"/>
                </a:solidFill>
                <a:prstDash val="lgDash"/>
                <a:headEnd type="none" w="med" len="med"/>
                <a:tailEnd type="none" w="med" len="med"/>
              </a:ln>
            </p:spPr>
          </p:sp>
          <p:sp>
            <p:nvSpPr>
              <p:cNvPr id="64536" name="Line 24"/>
              <p:cNvSpPr/>
              <p:nvPr/>
            </p:nvSpPr>
            <p:spPr>
              <a:xfrm>
                <a:off x="838" y="-52"/>
                <a:ext cx="0" cy="1056"/>
              </a:xfrm>
              <a:prstGeom prst="line">
                <a:avLst/>
              </a:prstGeom>
              <a:ln w="9525" cap="flat" cmpd="sng">
                <a:solidFill>
                  <a:srgbClr val="777777"/>
                </a:solidFill>
                <a:prstDash val="lgDash"/>
                <a:headEnd type="none" w="med" len="med"/>
                <a:tailEnd type="none" w="med" len="med"/>
              </a:ln>
            </p:spPr>
          </p:sp>
        </p:grpSp>
        <p:sp>
          <p:nvSpPr>
            <p:cNvPr id="64534" name="Oval 25"/>
            <p:cNvSpPr/>
            <p:nvPr/>
          </p:nvSpPr>
          <p:spPr>
            <a:xfrm>
              <a:off x="1800" y="-50"/>
              <a:ext cx="96" cy="96"/>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0" name="Group 26"/>
          <p:cNvGrpSpPr/>
          <p:nvPr/>
        </p:nvGrpSpPr>
        <p:grpSpPr>
          <a:xfrm>
            <a:off x="2133600" y="1981200"/>
            <a:ext cx="2797175" cy="3717925"/>
            <a:chOff x="-87" y="-229"/>
            <a:chExt cx="1762" cy="2342"/>
          </a:xfrm>
        </p:grpSpPr>
        <p:sp>
          <p:nvSpPr>
            <p:cNvPr id="64525" name="Text Box 27"/>
            <p:cNvSpPr txBox="1"/>
            <p:nvPr/>
          </p:nvSpPr>
          <p:spPr>
            <a:xfrm>
              <a:off x="-87" y="-229"/>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64526" name="Text Box 28"/>
            <p:cNvSpPr txBox="1"/>
            <p:nvPr/>
          </p:nvSpPr>
          <p:spPr>
            <a:xfrm>
              <a:off x="1305" y="1825"/>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nvGrpSpPr>
            <p:cNvPr id="64527" name="Group 29"/>
            <p:cNvGrpSpPr/>
            <p:nvPr/>
          </p:nvGrpSpPr>
          <p:grpSpPr>
            <a:xfrm>
              <a:off x="393" y="-133"/>
              <a:ext cx="1222" cy="1872"/>
              <a:chOff x="15" y="-278"/>
              <a:chExt cx="884" cy="1872"/>
            </a:xfrm>
          </p:grpSpPr>
          <p:sp>
            <p:nvSpPr>
              <p:cNvPr id="64529" name="Line 30"/>
              <p:cNvSpPr/>
              <p:nvPr/>
            </p:nvSpPr>
            <p:spPr>
              <a:xfrm>
                <a:off x="15" y="-278"/>
                <a:ext cx="865" cy="0"/>
              </a:xfrm>
              <a:prstGeom prst="line">
                <a:avLst/>
              </a:prstGeom>
              <a:ln w="9525" cap="flat" cmpd="sng">
                <a:solidFill>
                  <a:srgbClr val="777777"/>
                </a:solidFill>
                <a:prstDash val="lgDash"/>
                <a:headEnd type="none" w="med" len="med"/>
                <a:tailEnd type="none" w="med" len="med"/>
              </a:ln>
            </p:spPr>
          </p:sp>
          <p:sp>
            <p:nvSpPr>
              <p:cNvPr id="64530" name="Line 31"/>
              <p:cNvSpPr/>
              <p:nvPr/>
            </p:nvSpPr>
            <p:spPr>
              <a:xfrm flipH="1">
                <a:off x="883" y="-230"/>
                <a:ext cx="16" cy="1824"/>
              </a:xfrm>
              <a:prstGeom prst="line">
                <a:avLst/>
              </a:prstGeom>
              <a:ln w="9525" cap="flat" cmpd="sng">
                <a:solidFill>
                  <a:srgbClr val="777777"/>
                </a:solidFill>
                <a:prstDash val="lgDash"/>
                <a:headEnd type="none" w="med" len="med"/>
                <a:tailEnd type="none" w="med" len="med"/>
              </a:ln>
            </p:spPr>
          </p:sp>
        </p:grpSp>
        <p:sp>
          <p:nvSpPr>
            <p:cNvPr id="64528" name="Oval 32"/>
            <p:cNvSpPr/>
            <p:nvPr/>
          </p:nvSpPr>
          <p:spPr>
            <a:xfrm>
              <a:off x="1545" y="-181"/>
              <a:ext cx="114" cy="96"/>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32" name="Line 33"/>
          <p:cNvSpPr/>
          <p:nvPr/>
        </p:nvSpPr>
        <p:spPr>
          <a:xfrm flipH="1">
            <a:off x="4953000" y="1981200"/>
            <a:ext cx="685800" cy="0"/>
          </a:xfrm>
          <a:prstGeom prst="line">
            <a:avLst/>
          </a:prstGeom>
          <a:ln w="38100" cap="flat" cmpd="sng">
            <a:solidFill>
              <a:srgbClr val="008080"/>
            </a:solidFill>
            <a:prstDash val="solid"/>
            <a:headEnd type="none" w="med" len="med"/>
            <a:tailEnd type="triangle" w="lg" len="med"/>
          </a:ln>
        </p:spPr>
      </p:sp>
      <p:sp>
        <p:nvSpPr>
          <p:cNvPr id="33" name="Line 34"/>
          <p:cNvSpPr/>
          <p:nvPr/>
        </p:nvSpPr>
        <p:spPr>
          <a:xfrm flipH="1" flipV="1">
            <a:off x="4800600" y="5257800"/>
            <a:ext cx="457200" cy="0"/>
          </a:xfrm>
          <a:prstGeom prst="line">
            <a:avLst/>
          </a:prstGeom>
          <a:ln w="38100" cap="flat" cmpd="sng">
            <a:solidFill>
              <a:srgbClr val="008080"/>
            </a:solidFill>
            <a:prstDash val="solid"/>
            <a:headEnd type="none" w="med" len="med"/>
            <a:tailEnd type="triangle" w="lg" len="med"/>
          </a:ln>
        </p:spPr>
      </p:sp>
      <p:sp>
        <p:nvSpPr>
          <p:cNvPr id="34" name="Line 35"/>
          <p:cNvSpPr/>
          <p:nvPr/>
        </p:nvSpPr>
        <p:spPr>
          <a:xfrm rot="5400000" flipH="1">
            <a:off x="2133600" y="2743200"/>
            <a:ext cx="1219200" cy="0"/>
          </a:xfrm>
          <a:prstGeom prst="line">
            <a:avLst/>
          </a:prstGeom>
          <a:ln w="38100" cap="flat" cmpd="sng">
            <a:solidFill>
              <a:srgbClr val="008080"/>
            </a:solidFill>
            <a:prstDash val="solid"/>
            <a:headEnd type="none" w="med" len="med"/>
            <a:tailEnd type="triangle" w="lg" len="med"/>
          </a:ln>
        </p:spPr>
      </p:sp>
      <p:sp>
        <p:nvSpPr>
          <p:cNvPr id="64524" name="TextBox 46"/>
          <p:cNvSpPr txBox="1"/>
          <p:nvPr/>
        </p:nvSpPr>
        <p:spPr>
          <a:xfrm>
            <a:off x="3352800" y="5791200"/>
            <a:ext cx="2819400" cy="461963"/>
          </a:xfrm>
          <a:prstGeom prst="rect">
            <a:avLst/>
          </a:prstGeom>
          <a:noFill/>
          <a:ln w="9525">
            <a:noFill/>
          </a:ln>
        </p:spPr>
        <p:txBody>
          <a:bodyPr>
            <a:spAutoFit/>
          </a:bodyPr>
          <a:p>
            <a:r>
              <a:rPr lang="zh-CN" altLang="en-US" sz="2400" b="1" dirty="0">
                <a:latin typeface="楷体" panose="02010609060101010101" pitchFamily="49" charset="-122"/>
                <a:ea typeface="楷体" panose="02010609060101010101" pitchFamily="49" charset="-122"/>
              </a:rPr>
              <a:t>短期石油市场</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right)">
                                      <p:cBhvr>
                                        <p:cTn id="7" dur="500"/>
                                        <p:tgtEl>
                                          <p:spTgt spid="3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up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00"/>
                                        <p:tgtEl>
                                          <p:spTgt spid="34"/>
                                        </p:tgtEl>
                                      </p:cBhvr>
                                    </p:animEffec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Right)">
                                      <p:cBhvr>
                                        <p:cTn id="20" dur="500"/>
                                        <p:tgtEl>
                                          <p:spTgt spid="10"/>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right)">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538" name="Group 2"/>
          <p:cNvGrpSpPr/>
          <p:nvPr/>
        </p:nvGrpSpPr>
        <p:grpSpPr>
          <a:xfrm>
            <a:off x="2133600" y="1828800"/>
            <a:ext cx="4343400" cy="2209800"/>
            <a:chOff x="-111" y="-146"/>
            <a:chExt cx="1050" cy="2117"/>
          </a:xfrm>
        </p:grpSpPr>
        <p:sp>
          <p:nvSpPr>
            <p:cNvPr id="65570" name="Line 17"/>
            <p:cNvSpPr/>
            <p:nvPr/>
          </p:nvSpPr>
          <p:spPr>
            <a:xfrm>
              <a:off x="178" y="252"/>
              <a:ext cx="761" cy="1719"/>
            </a:xfrm>
            <a:prstGeom prst="line">
              <a:avLst/>
            </a:prstGeom>
            <a:ln w="38100" cap="flat" cmpd="sng">
              <a:solidFill>
                <a:schemeClr val="accent2"/>
              </a:solidFill>
              <a:prstDash val="solid"/>
              <a:headEnd type="none" w="med" len="med"/>
              <a:tailEnd type="none" w="med" len="med"/>
            </a:ln>
          </p:spPr>
        </p:sp>
        <p:sp>
          <p:nvSpPr>
            <p:cNvPr id="65571" name="Text Box 18"/>
            <p:cNvSpPr txBox="1"/>
            <p:nvPr/>
          </p:nvSpPr>
          <p:spPr>
            <a:xfrm>
              <a:off x="-111" y="-146"/>
              <a:ext cx="616" cy="442"/>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baseline="-25000" dirty="0">
                <a:latin typeface="Arial" panose="020B0604020202020204" pitchFamily="34" charset="0"/>
              </a:endParaRPr>
            </a:p>
          </p:txBody>
        </p:sp>
      </p:grpSp>
      <p:sp>
        <p:nvSpPr>
          <p:cNvPr id="5" name="Rectangle 2"/>
          <p:cNvSpPr txBox="1">
            <a:spLocks noChangeArrowheads="1"/>
          </p:cNvSpPr>
          <p:nvPr/>
        </p:nvSpPr>
        <p:spPr>
          <a:xfrm>
            <a:off x="304800" y="228600"/>
            <a:ext cx="86106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应用：为何</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OPEC</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不能维持石油高价（续）</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65540" name="Group 7"/>
          <p:cNvGrpSpPr/>
          <p:nvPr/>
        </p:nvGrpSpPr>
        <p:grpSpPr>
          <a:xfrm>
            <a:off x="1905000" y="1143000"/>
            <a:ext cx="5424488" cy="4408488"/>
            <a:chOff x="273" y="0"/>
            <a:chExt cx="3417" cy="2777"/>
          </a:xfrm>
        </p:grpSpPr>
        <p:grpSp>
          <p:nvGrpSpPr>
            <p:cNvPr id="65565" name="Group 8"/>
            <p:cNvGrpSpPr/>
            <p:nvPr/>
          </p:nvGrpSpPr>
          <p:grpSpPr>
            <a:xfrm>
              <a:off x="870" y="62"/>
              <a:ext cx="2116" cy="2433"/>
              <a:chOff x="0" y="0"/>
              <a:chExt cx="2116" cy="2027"/>
            </a:xfrm>
          </p:grpSpPr>
          <p:sp>
            <p:nvSpPr>
              <p:cNvPr id="65568"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65569"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65566" name="Text Box 8"/>
            <p:cNvSpPr txBox="1"/>
            <p:nvPr/>
          </p:nvSpPr>
          <p:spPr>
            <a:xfrm>
              <a:off x="273" y="0"/>
              <a:ext cx="581" cy="523"/>
            </a:xfrm>
            <a:prstGeom prst="rect">
              <a:avLst/>
            </a:prstGeom>
            <a:noFill/>
            <a:ln w="9525">
              <a:noFill/>
            </a:ln>
          </p:spPr>
          <p:txBody>
            <a:bodyPr>
              <a:spAutoFit/>
            </a:bodyPr>
            <a:p>
              <a:pPr algn="r" eaLnBrk="0" hangingPunct="0">
                <a:spcBef>
                  <a:spcPct val="50000"/>
                </a:spcBef>
              </a:pPr>
              <a:r>
                <a:rPr lang="zh-CN" altLang="en-US" sz="2400" dirty="0">
                  <a:latin typeface="Arial" panose="020B0604020202020204" pitchFamily="34" charset="0"/>
                </a:rPr>
                <a:t>石油</a:t>
              </a:r>
              <a:r>
                <a:rPr lang="zh-CN" altLang="x-none" sz="2400" dirty="0">
                  <a:latin typeface="Arial" panose="020B0604020202020204" pitchFamily="34" charset="0"/>
                </a:rPr>
                <a:t>价格</a:t>
              </a:r>
              <a:endParaRPr lang="zh-CN" altLang="x-none" sz="2400" dirty="0">
                <a:latin typeface="Arial" panose="020B0604020202020204" pitchFamily="34" charset="0"/>
              </a:endParaRPr>
            </a:p>
          </p:txBody>
        </p:sp>
        <p:sp>
          <p:nvSpPr>
            <p:cNvPr id="65567" name="Text Box 9"/>
            <p:cNvSpPr txBox="1"/>
            <p:nvPr/>
          </p:nvSpPr>
          <p:spPr>
            <a:xfrm>
              <a:off x="2755" y="2489"/>
              <a:ext cx="935" cy="288"/>
            </a:xfrm>
            <a:prstGeom prst="rect">
              <a:avLst/>
            </a:prstGeom>
            <a:noFill/>
            <a:ln w="9525">
              <a:noFill/>
            </a:ln>
          </p:spPr>
          <p:txBody>
            <a:bodyPr>
              <a:spAutoFit/>
            </a:bodyPr>
            <a:p>
              <a:pPr algn="r" eaLnBrk="0" hangingPunct="0">
                <a:spcBef>
                  <a:spcPct val="50000"/>
                </a:spcBef>
              </a:pPr>
              <a:r>
                <a:rPr lang="zh-CN" altLang="en-US" sz="2400" dirty="0">
                  <a:latin typeface="Arial" panose="020B0604020202020204" pitchFamily="34" charset="0"/>
                </a:rPr>
                <a:t>石油</a:t>
              </a:r>
              <a:r>
                <a:rPr lang="zh-CN" altLang="x-none" sz="2400" dirty="0">
                  <a:latin typeface="Arial" panose="020B0604020202020204" pitchFamily="34" charset="0"/>
                </a:rPr>
                <a:t>数量</a:t>
              </a:r>
              <a:endParaRPr lang="zh-CN" altLang="x-none" sz="2400" dirty="0">
                <a:latin typeface="Arial" panose="020B0604020202020204" pitchFamily="34" charset="0"/>
              </a:endParaRPr>
            </a:p>
          </p:txBody>
        </p:sp>
      </p:grpSp>
      <p:grpSp>
        <p:nvGrpSpPr>
          <p:cNvPr id="65541" name="Group 13"/>
          <p:cNvGrpSpPr/>
          <p:nvPr/>
        </p:nvGrpSpPr>
        <p:grpSpPr>
          <a:xfrm>
            <a:off x="3657600" y="2133600"/>
            <a:ext cx="4784725" cy="1965325"/>
            <a:chOff x="0" y="188"/>
            <a:chExt cx="1545" cy="1213"/>
          </a:xfrm>
        </p:grpSpPr>
        <p:sp>
          <p:nvSpPr>
            <p:cNvPr id="65563" name="Line 11"/>
            <p:cNvSpPr/>
            <p:nvPr/>
          </p:nvSpPr>
          <p:spPr>
            <a:xfrm flipV="1">
              <a:off x="0" y="194"/>
              <a:ext cx="1198" cy="1207"/>
            </a:xfrm>
            <a:prstGeom prst="line">
              <a:avLst/>
            </a:prstGeom>
            <a:ln w="38100" cap="flat" cmpd="sng">
              <a:solidFill>
                <a:schemeClr val="accent2"/>
              </a:solidFill>
              <a:prstDash val="solid"/>
              <a:headEnd type="none" w="med" len="med"/>
              <a:tailEnd type="none" w="med" len="med"/>
            </a:ln>
          </p:spPr>
        </p:sp>
        <p:sp>
          <p:nvSpPr>
            <p:cNvPr id="65564" name="Text Box 12"/>
            <p:cNvSpPr txBox="1"/>
            <p:nvPr/>
          </p:nvSpPr>
          <p:spPr>
            <a:xfrm>
              <a:off x="984" y="188"/>
              <a:ext cx="561" cy="193"/>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7" name="Group 16"/>
          <p:cNvGrpSpPr/>
          <p:nvPr/>
        </p:nvGrpSpPr>
        <p:grpSpPr>
          <a:xfrm>
            <a:off x="2895600" y="1981200"/>
            <a:ext cx="4405313" cy="2139950"/>
            <a:chOff x="303" y="-80"/>
            <a:chExt cx="1110" cy="2254"/>
          </a:xfrm>
        </p:grpSpPr>
        <p:sp>
          <p:nvSpPr>
            <p:cNvPr id="65561" name="Line 14"/>
            <p:cNvSpPr/>
            <p:nvPr/>
          </p:nvSpPr>
          <p:spPr>
            <a:xfrm flipV="1">
              <a:off x="303" y="240"/>
              <a:ext cx="895" cy="1934"/>
            </a:xfrm>
            <a:prstGeom prst="line">
              <a:avLst/>
            </a:prstGeom>
            <a:ln w="38100" cap="flat" cmpd="sng">
              <a:solidFill>
                <a:srgbClr val="CC0000"/>
              </a:solidFill>
              <a:prstDash val="solid"/>
              <a:headEnd type="none" w="med" len="med"/>
              <a:tailEnd type="none" w="med" len="med"/>
            </a:ln>
          </p:spPr>
        </p:sp>
        <p:sp>
          <p:nvSpPr>
            <p:cNvPr id="65562" name="Text Box 15"/>
            <p:cNvSpPr txBox="1"/>
            <p:nvPr/>
          </p:nvSpPr>
          <p:spPr>
            <a:xfrm>
              <a:off x="937" y="-80"/>
              <a:ext cx="47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grpSp>
        <p:nvGrpSpPr>
          <p:cNvPr id="65543" name="Group 19"/>
          <p:cNvGrpSpPr/>
          <p:nvPr/>
        </p:nvGrpSpPr>
        <p:grpSpPr>
          <a:xfrm>
            <a:off x="2133600" y="3200400"/>
            <a:ext cx="3367088" cy="2514600"/>
            <a:chOff x="-72" y="-50"/>
            <a:chExt cx="2121" cy="1584"/>
          </a:xfrm>
        </p:grpSpPr>
        <p:sp>
          <p:nvSpPr>
            <p:cNvPr id="65555" name="Text Box 20"/>
            <p:cNvSpPr txBox="1"/>
            <p:nvPr/>
          </p:nvSpPr>
          <p:spPr>
            <a:xfrm>
              <a:off x="-72" y="-50"/>
              <a:ext cx="387"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65556" name="Text Box 21"/>
            <p:cNvSpPr txBox="1"/>
            <p:nvPr/>
          </p:nvSpPr>
          <p:spPr>
            <a:xfrm>
              <a:off x="1704" y="1246"/>
              <a:ext cx="345"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nvGrpSpPr>
            <p:cNvPr id="65557" name="Group 22"/>
            <p:cNvGrpSpPr/>
            <p:nvPr/>
          </p:nvGrpSpPr>
          <p:grpSpPr>
            <a:xfrm>
              <a:off x="408" y="46"/>
              <a:ext cx="1488" cy="1104"/>
              <a:chOff x="13" y="-100"/>
              <a:chExt cx="853" cy="1104"/>
            </a:xfrm>
          </p:grpSpPr>
          <p:sp>
            <p:nvSpPr>
              <p:cNvPr id="65559" name="Line 23"/>
              <p:cNvSpPr/>
              <p:nvPr/>
            </p:nvSpPr>
            <p:spPr>
              <a:xfrm>
                <a:off x="13" y="-100"/>
                <a:ext cx="795" cy="0"/>
              </a:xfrm>
              <a:prstGeom prst="line">
                <a:avLst/>
              </a:prstGeom>
              <a:ln w="9525" cap="flat" cmpd="sng">
                <a:solidFill>
                  <a:srgbClr val="777777"/>
                </a:solidFill>
                <a:prstDash val="lgDash"/>
                <a:headEnd type="none" w="med" len="med"/>
                <a:tailEnd type="none" w="med" len="med"/>
              </a:ln>
            </p:spPr>
          </p:sp>
          <p:sp>
            <p:nvSpPr>
              <p:cNvPr id="65560" name="Line 24"/>
              <p:cNvSpPr/>
              <p:nvPr/>
            </p:nvSpPr>
            <p:spPr>
              <a:xfrm>
                <a:off x="839" y="-52"/>
                <a:ext cx="27" cy="1056"/>
              </a:xfrm>
              <a:prstGeom prst="line">
                <a:avLst/>
              </a:prstGeom>
              <a:ln w="9525" cap="flat" cmpd="sng">
                <a:solidFill>
                  <a:srgbClr val="777777"/>
                </a:solidFill>
                <a:prstDash val="lgDash"/>
                <a:headEnd type="none" w="med" len="med"/>
                <a:tailEnd type="none" w="med" len="med"/>
              </a:ln>
            </p:spPr>
          </p:sp>
        </p:grpSp>
        <p:sp>
          <p:nvSpPr>
            <p:cNvPr id="65558" name="Oval 25"/>
            <p:cNvSpPr/>
            <p:nvPr/>
          </p:nvSpPr>
          <p:spPr>
            <a:xfrm>
              <a:off x="1800" y="-50"/>
              <a:ext cx="96" cy="96"/>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0" name="Group 26"/>
          <p:cNvGrpSpPr/>
          <p:nvPr/>
        </p:nvGrpSpPr>
        <p:grpSpPr>
          <a:xfrm>
            <a:off x="2133600" y="2895600"/>
            <a:ext cx="2819400" cy="2803525"/>
            <a:chOff x="-87" y="347"/>
            <a:chExt cx="1776" cy="1766"/>
          </a:xfrm>
        </p:grpSpPr>
        <p:sp>
          <p:nvSpPr>
            <p:cNvPr id="65549" name="Text Box 27"/>
            <p:cNvSpPr txBox="1"/>
            <p:nvPr/>
          </p:nvSpPr>
          <p:spPr>
            <a:xfrm>
              <a:off x="-87" y="347"/>
              <a:ext cx="376"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65550" name="Text Box 28"/>
            <p:cNvSpPr txBox="1"/>
            <p:nvPr/>
          </p:nvSpPr>
          <p:spPr>
            <a:xfrm>
              <a:off x="1305" y="1825"/>
              <a:ext cx="37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nvGrpSpPr>
            <p:cNvPr id="65551" name="Group 29"/>
            <p:cNvGrpSpPr/>
            <p:nvPr/>
          </p:nvGrpSpPr>
          <p:grpSpPr>
            <a:xfrm>
              <a:off x="394" y="491"/>
              <a:ext cx="1295" cy="1248"/>
              <a:chOff x="16" y="346"/>
              <a:chExt cx="937" cy="1248"/>
            </a:xfrm>
          </p:grpSpPr>
          <p:sp>
            <p:nvSpPr>
              <p:cNvPr id="65553" name="Line 30"/>
              <p:cNvSpPr/>
              <p:nvPr/>
            </p:nvSpPr>
            <p:spPr>
              <a:xfrm>
                <a:off x="16" y="346"/>
                <a:ext cx="830" cy="0"/>
              </a:xfrm>
              <a:prstGeom prst="line">
                <a:avLst/>
              </a:prstGeom>
              <a:ln w="9525" cap="flat" cmpd="sng">
                <a:solidFill>
                  <a:srgbClr val="777777"/>
                </a:solidFill>
                <a:prstDash val="lgDash"/>
                <a:headEnd type="none" w="med" len="med"/>
                <a:tailEnd type="none" w="med" len="med"/>
              </a:ln>
            </p:spPr>
          </p:sp>
          <p:sp>
            <p:nvSpPr>
              <p:cNvPr id="65554" name="Line 31"/>
              <p:cNvSpPr/>
              <p:nvPr/>
            </p:nvSpPr>
            <p:spPr>
              <a:xfrm>
                <a:off x="934" y="394"/>
                <a:ext cx="19" cy="1200"/>
              </a:xfrm>
              <a:prstGeom prst="line">
                <a:avLst/>
              </a:prstGeom>
              <a:ln w="9525" cap="flat" cmpd="sng">
                <a:solidFill>
                  <a:srgbClr val="777777"/>
                </a:solidFill>
                <a:prstDash val="lgDash"/>
                <a:headEnd type="none" w="med" len="med"/>
                <a:tailEnd type="none" w="med" len="med"/>
              </a:ln>
            </p:spPr>
          </p:sp>
        </p:grpSp>
        <p:sp>
          <p:nvSpPr>
            <p:cNvPr id="65552" name="Oval 32"/>
            <p:cNvSpPr/>
            <p:nvPr/>
          </p:nvSpPr>
          <p:spPr>
            <a:xfrm>
              <a:off x="1593" y="443"/>
              <a:ext cx="96" cy="96"/>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32" name="Line 33"/>
          <p:cNvSpPr/>
          <p:nvPr/>
        </p:nvSpPr>
        <p:spPr>
          <a:xfrm flipH="1">
            <a:off x="6629400" y="1981200"/>
            <a:ext cx="685800" cy="0"/>
          </a:xfrm>
          <a:prstGeom prst="line">
            <a:avLst/>
          </a:prstGeom>
          <a:ln w="38100" cap="flat" cmpd="sng">
            <a:solidFill>
              <a:srgbClr val="008080"/>
            </a:solidFill>
            <a:prstDash val="solid"/>
            <a:headEnd type="none" w="med" len="med"/>
            <a:tailEnd type="triangle" w="lg" len="med"/>
          </a:ln>
        </p:spPr>
      </p:sp>
      <p:sp>
        <p:nvSpPr>
          <p:cNvPr id="33" name="Line 34"/>
          <p:cNvSpPr/>
          <p:nvPr/>
        </p:nvSpPr>
        <p:spPr>
          <a:xfrm flipH="1">
            <a:off x="4876800" y="5257800"/>
            <a:ext cx="381000" cy="0"/>
          </a:xfrm>
          <a:prstGeom prst="line">
            <a:avLst/>
          </a:prstGeom>
          <a:ln w="38100" cap="flat" cmpd="sng">
            <a:solidFill>
              <a:srgbClr val="008080"/>
            </a:solidFill>
            <a:prstDash val="solid"/>
            <a:headEnd type="none" w="med" len="med"/>
            <a:tailEnd type="triangle" w="lg" len="med"/>
          </a:ln>
        </p:spPr>
      </p:sp>
      <p:sp>
        <p:nvSpPr>
          <p:cNvPr id="34" name="Line 35"/>
          <p:cNvSpPr/>
          <p:nvPr/>
        </p:nvSpPr>
        <p:spPr>
          <a:xfrm rot="5400000" flipH="1">
            <a:off x="2590800" y="3200400"/>
            <a:ext cx="304800" cy="0"/>
          </a:xfrm>
          <a:prstGeom prst="line">
            <a:avLst/>
          </a:prstGeom>
          <a:ln w="38100" cap="flat" cmpd="sng">
            <a:solidFill>
              <a:srgbClr val="008080"/>
            </a:solidFill>
            <a:prstDash val="solid"/>
            <a:headEnd type="none" w="med" len="med"/>
            <a:tailEnd type="triangle" w="lg" len="med"/>
          </a:ln>
        </p:spPr>
      </p:sp>
      <p:sp>
        <p:nvSpPr>
          <p:cNvPr id="65548" name="TextBox 34"/>
          <p:cNvSpPr txBox="1"/>
          <p:nvPr/>
        </p:nvSpPr>
        <p:spPr>
          <a:xfrm>
            <a:off x="3581400" y="5943600"/>
            <a:ext cx="2819400" cy="461963"/>
          </a:xfrm>
          <a:prstGeom prst="rect">
            <a:avLst/>
          </a:prstGeom>
          <a:noFill/>
          <a:ln w="9525">
            <a:noFill/>
          </a:ln>
        </p:spPr>
        <p:txBody>
          <a:bodyPr>
            <a:spAutoFit/>
          </a:bodyPr>
          <a:p>
            <a:r>
              <a:rPr lang="zh-CN" altLang="en-US" sz="2400" b="1" dirty="0">
                <a:latin typeface="楷体" panose="02010609060101010101" pitchFamily="49" charset="-122"/>
                <a:ea typeface="楷体" panose="02010609060101010101" pitchFamily="49" charset="-122"/>
              </a:rPr>
              <a:t>长期石油市场</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right)">
                                      <p:cBhvr>
                                        <p:cTn id="7" dur="500"/>
                                        <p:tgtEl>
                                          <p:spTgt spid="3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up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00"/>
                                        <p:tgtEl>
                                          <p:spTgt spid="34"/>
                                        </p:tgtEl>
                                      </p:cBhvr>
                                    </p:animEffec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Right)">
                                      <p:cBhvr>
                                        <p:cTn id="20" dur="500"/>
                                        <p:tgtEl>
                                          <p:spTgt spid="10"/>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right)">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2"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buFontTx/>
              <a:defRPr/>
            </a:pPr>
            <a:r>
              <a:rPr kumimoji="0" lang="zh-CN" altLang="en-US"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endParaRPr>
          </a:p>
        </p:txBody>
      </p:sp>
      <p:sp>
        <p:nvSpPr>
          <p:cNvPr id="4" name="Rectangle 4"/>
          <p:cNvSpPr txBox="1">
            <a:spLocks noChangeArrowheads="1"/>
          </p:cNvSpPr>
          <p:nvPr/>
        </p:nvSpPr>
        <p:spPr>
          <a:xfrm>
            <a:off x="373063" y="1901825"/>
            <a:ext cx="8313738" cy="3965575"/>
          </a:xfrm>
          <a:prstGeom prst="rect">
            <a:avLst/>
          </a:prstGeom>
        </p:spPr>
        <p:txBody>
          <a:bodyPr/>
          <a:lstStyle/>
          <a:p>
            <a:pPr marL="365760" marR="0" indent="-255905" defTabSz="914400" fontAlgn="auto">
              <a:spcBef>
                <a:spcPct val="400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弹性衡量需求量或供给量对其一个影响因素变动的反应程度</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ct val="400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需求价格弹性衡量需求量对价格变动的反应程度。如果弹性小于1，需求缺乏弹性；如果大于1</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需求富有弹性</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ct val="400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对于缺乏弹性的需求曲线，其总收益随着价格的上升而增加。对于富有弹性的需求曲线，其总收益随着价格的上升而减少</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txBox="1">
            <a:spLocks noChangeArrowheads="1"/>
          </p:cNvSpPr>
          <p:nvPr/>
        </p:nvSpPr>
        <p:spPr>
          <a:xfrm>
            <a:off x="457200" y="914400"/>
            <a:ext cx="7483475" cy="611188"/>
          </a:xfrm>
          <a:prstGeom prst="rect">
            <a:avLst/>
          </a:prstGeom>
          <a:noFill/>
        </p:spPr>
        <p:txBody>
          <a:bodyPr>
            <a:normAutofit/>
          </a:bodyPr>
          <a:lstStyle/>
          <a:p>
            <a:pPr marL="341630" marR="0" indent="-341630" defTabSz="914400" fontAlgn="auto">
              <a:lnSpc>
                <a:spcPct val="110000"/>
              </a:lnSpc>
              <a:spcBef>
                <a:spcPts val="400"/>
              </a:spcBef>
              <a:spcAft>
                <a:spcPts val="0"/>
              </a:spcAft>
              <a:buClr>
                <a:schemeClr val="accent1"/>
              </a:buClr>
              <a:buSzPct val="68000"/>
              <a:buFont typeface="Wingdings" panose="05000000000000000000" pitchFamily="2" charset="2"/>
              <a:buChar char="n"/>
              <a:defRPr/>
            </a:pPr>
            <a:r>
              <a:rPr kumimoji="0" lang="zh-CN" sz="2700" kern="1200" cap="none" spc="0" normalizeH="0" baseline="0" noProof="0" dirty="0">
                <a:latin typeface="+mn-lt"/>
                <a:ea typeface="宋体" panose="02010600030101010101" pitchFamily="2" charset="-122"/>
                <a:cs typeface="+mn-cs"/>
              </a:rPr>
              <a:t>因此，我们采用中点法计算</a:t>
            </a:r>
            <a:r>
              <a:rPr kumimoji="0" lang="zh-CN" altLang="en-US" sz="2700" kern="1200" cap="none" spc="0" normalizeH="0" baseline="0" noProof="0" dirty="0">
                <a:latin typeface="+mn-lt"/>
                <a:ea typeface="宋体" panose="02010600030101010101" pitchFamily="2" charset="-122"/>
                <a:cs typeface="+mn-cs"/>
              </a:rPr>
              <a:t>变动百分比</a:t>
            </a:r>
            <a:r>
              <a:rPr kumimoji="0" lang="zh-CN"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p:txBody>
      </p:sp>
      <p:grpSp>
        <p:nvGrpSpPr>
          <p:cNvPr id="2" name="Group 5"/>
          <p:cNvGrpSpPr/>
          <p:nvPr/>
        </p:nvGrpSpPr>
        <p:grpSpPr>
          <a:xfrm>
            <a:off x="1757363" y="1635125"/>
            <a:ext cx="5191125" cy="1025525"/>
            <a:chOff x="0" y="0"/>
            <a:chExt cx="3270" cy="646"/>
          </a:xfrm>
        </p:grpSpPr>
        <p:sp>
          <p:nvSpPr>
            <p:cNvPr id="14341" name="Rectangle 6"/>
            <p:cNvSpPr/>
            <p:nvPr/>
          </p:nvSpPr>
          <p:spPr>
            <a:xfrm>
              <a:off x="0" y="0"/>
              <a:ext cx="3270" cy="643"/>
            </a:xfrm>
            <a:prstGeom prst="rect">
              <a:avLst/>
            </a:prstGeom>
            <a:solidFill>
              <a:schemeClr val="accent1">
                <a:alpha val="50195"/>
              </a:schemeClr>
            </a:solidFill>
            <a:ln w="9525">
              <a:noFill/>
            </a:ln>
          </p:spPr>
          <p:txBody>
            <a:bodyPr wrap="none" anchor="ctr"/>
            <a:p>
              <a:pPr eaLnBrk="0" hangingPunct="0"/>
              <a:endParaRPr lang="zh-CN" altLang="zh-CN" dirty="0">
                <a:latin typeface="Arial" panose="020B0604020202020204" pitchFamily="34" charset="0"/>
              </a:endParaRPr>
            </a:p>
          </p:txBody>
        </p:sp>
        <p:grpSp>
          <p:nvGrpSpPr>
            <p:cNvPr id="14342" name="Group 7"/>
            <p:cNvGrpSpPr/>
            <p:nvPr/>
          </p:nvGrpSpPr>
          <p:grpSpPr>
            <a:xfrm>
              <a:off x="28" y="30"/>
              <a:ext cx="3221" cy="616"/>
              <a:chOff x="0" y="0"/>
              <a:chExt cx="3221" cy="616"/>
            </a:xfrm>
          </p:grpSpPr>
          <p:sp>
            <p:nvSpPr>
              <p:cNvPr id="14343" name="Text Box 8"/>
              <p:cNvSpPr txBox="1"/>
              <p:nvPr/>
            </p:nvSpPr>
            <p:spPr>
              <a:xfrm>
                <a:off x="0" y="0"/>
                <a:ext cx="2432" cy="327"/>
              </a:xfrm>
              <a:prstGeom prst="rect">
                <a:avLst/>
              </a:prstGeom>
              <a:noFill/>
              <a:ln w="9525">
                <a:noFill/>
              </a:ln>
            </p:spPr>
            <p:txBody>
              <a:bodyPr>
                <a:spAutoFit/>
              </a:bodyPr>
              <a:p>
                <a:pPr algn="ctr" eaLnBrk="0" hangingPunct="0">
                  <a:spcBef>
                    <a:spcPct val="50000"/>
                  </a:spcBef>
                </a:pPr>
                <a:r>
                  <a:rPr lang="zh-CN" altLang="x-none" sz="2800" dirty="0">
                    <a:latin typeface="Arial" panose="020B0604020202020204" pitchFamily="34" charset="0"/>
                  </a:rPr>
                  <a:t>终值 </a:t>
                </a:r>
                <a:r>
                  <a:rPr lang="zh-CN" altLang="zh-CN" sz="2800" dirty="0">
                    <a:latin typeface="Arial" panose="020B0604020202020204" pitchFamily="34" charset="0"/>
                  </a:rPr>
                  <a:t>– </a:t>
                </a:r>
                <a:r>
                  <a:rPr lang="zh-CN" altLang="x-none" sz="2800" dirty="0">
                    <a:latin typeface="Arial" panose="020B0604020202020204" pitchFamily="34" charset="0"/>
                  </a:rPr>
                  <a:t>初始值</a:t>
                </a:r>
                <a:endParaRPr lang="zh-CN" altLang="x-none" sz="2800" dirty="0">
                  <a:latin typeface="Arial" panose="020B0604020202020204" pitchFamily="34" charset="0"/>
                </a:endParaRPr>
              </a:p>
            </p:txBody>
          </p:sp>
          <p:sp>
            <p:nvSpPr>
              <p:cNvPr id="14344" name="Text Box 9"/>
              <p:cNvSpPr txBox="1"/>
              <p:nvPr/>
            </p:nvSpPr>
            <p:spPr>
              <a:xfrm>
                <a:off x="638" y="289"/>
                <a:ext cx="1203" cy="327"/>
              </a:xfrm>
              <a:prstGeom prst="rect">
                <a:avLst/>
              </a:prstGeom>
              <a:noFill/>
              <a:ln w="9525">
                <a:noFill/>
              </a:ln>
            </p:spPr>
            <p:txBody>
              <a:bodyPr>
                <a:spAutoFit/>
              </a:bodyPr>
              <a:p>
                <a:pPr algn="ctr" eaLnBrk="0" hangingPunct="0">
                  <a:spcBef>
                    <a:spcPct val="50000"/>
                  </a:spcBef>
                </a:pPr>
                <a:r>
                  <a:rPr lang="zh-CN" altLang="x-none" sz="2800" dirty="0">
                    <a:latin typeface="Arial" panose="020B0604020202020204" pitchFamily="34" charset="0"/>
                  </a:rPr>
                  <a:t>中点</a:t>
                </a:r>
                <a:endParaRPr lang="zh-CN" altLang="x-none" sz="2800" dirty="0">
                  <a:latin typeface="Arial" panose="020B0604020202020204" pitchFamily="34" charset="0"/>
                </a:endParaRPr>
              </a:p>
            </p:txBody>
          </p:sp>
          <p:sp>
            <p:nvSpPr>
              <p:cNvPr id="14345" name="Text Box 10"/>
              <p:cNvSpPr txBox="1"/>
              <p:nvPr/>
            </p:nvSpPr>
            <p:spPr>
              <a:xfrm>
                <a:off x="2357" y="127"/>
                <a:ext cx="864"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x 100%</a:t>
                </a:r>
                <a:endParaRPr lang="en-US" altLang="zh-CN" sz="2800" dirty="0">
                  <a:latin typeface="Arial" panose="020B0604020202020204" pitchFamily="34" charset="0"/>
                </a:endParaRPr>
              </a:p>
            </p:txBody>
          </p:sp>
          <p:sp>
            <p:nvSpPr>
              <p:cNvPr id="14346" name="Line 11"/>
              <p:cNvSpPr/>
              <p:nvPr/>
            </p:nvSpPr>
            <p:spPr>
              <a:xfrm>
                <a:off x="64" y="310"/>
                <a:ext cx="2277" cy="0"/>
              </a:xfrm>
              <a:prstGeom prst="line">
                <a:avLst/>
              </a:prstGeom>
              <a:ln w="9525" cap="flat" cmpd="sng">
                <a:solidFill>
                  <a:schemeClr val="tx1"/>
                </a:solidFill>
                <a:prstDash val="solid"/>
                <a:headEnd type="none" w="med" len="med"/>
                <a:tailEnd type="none" w="med" len="med"/>
              </a:ln>
            </p:spPr>
          </p:sp>
        </p:grpSp>
      </p:grpSp>
      <p:sp>
        <p:nvSpPr>
          <p:cNvPr id="11" name="Rectangle 12"/>
          <p:cNvSpPr/>
          <p:nvPr/>
        </p:nvSpPr>
        <p:spPr>
          <a:xfrm>
            <a:off x="384175" y="2971800"/>
            <a:ext cx="7793038" cy="2890838"/>
          </a:xfrm>
          <a:prstGeom prst="rect">
            <a:avLst/>
          </a:prstGeom>
          <a:noFill/>
          <a:ln w="9525">
            <a:noFill/>
          </a:ln>
        </p:spPr>
        <p:txBody>
          <a:bodyPr lIns="182880" tIns="137160" rIns="182880" bIns="137160"/>
          <a:p>
            <a:pPr marL="341630" indent="-341630" eaLnBrk="0" hangingPunct="0">
              <a:lnSpc>
                <a:spcPct val="110000"/>
              </a:lnSpc>
              <a:spcBef>
                <a:spcPct val="40000"/>
              </a:spcBef>
              <a:buClr>
                <a:srgbClr val="339966"/>
              </a:buClr>
              <a:buSzPct val="120000"/>
              <a:buFont typeface="Wingdings" panose="05000000000000000000" pitchFamily="2" charset="2"/>
              <a:buChar char="§"/>
            </a:pPr>
            <a:r>
              <a:rPr lang="zh-CN" altLang="x-none" sz="2700" dirty="0">
                <a:latin typeface="Arial" panose="020B0604020202020204" pitchFamily="34" charset="0"/>
              </a:rPr>
              <a:t>中点是初始值与终值的平均值</a:t>
            </a:r>
            <a:endParaRPr lang="zh-CN" altLang="x-none" sz="2700" dirty="0">
              <a:latin typeface="Arial" panose="020B0604020202020204" pitchFamily="34" charset="0"/>
            </a:endParaRPr>
          </a:p>
          <a:p>
            <a:pPr marL="341630" indent="-341630" eaLnBrk="0" hangingPunct="0">
              <a:lnSpc>
                <a:spcPct val="110000"/>
              </a:lnSpc>
              <a:spcBef>
                <a:spcPct val="40000"/>
              </a:spcBef>
              <a:buClr>
                <a:srgbClr val="339966"/>
              </a:buClr>
              <a:buSzPct val="120000"/>
              <a:buFont typeface="Wingdings" panose="05000000000000000000" pitchFamily="2" charset="2"/>
              <a:buChar char="§"/>
            </a:pPr>
            <a:r>
              <a:rPr lang="zh-CN" altLang="en-US" sz="2700" dirty="0">
                <a:latin typeface="Arial" panose="020B0604020202020204" pitchFamily="34" charset="0"/>
              </a:rPr>
              <a:t>用该种方法计算时，</a:t>
            </a:r>
            <a:r>
              <a:rPr lang="zh-CN" altLang="x-none" sz="2700" dirty="0">
                <a:latin typeface="Arial" panose="020B0604020202020204" pitchFamily="34" charset="0"/>
              </a:rPr>
              <a:t>哪一点看作初始值还是终值并不重要</a:t>
            </a:r>
            <a:r>
              <a:rPr lang="zh-CN" altLang="en-US" sz="2700" dirty="0">
                <a:latin typeface="Arial" panose="020B0604020202020204" pitchFamily="34" charset="0"/>
              </a:rPr>
              <a:t>，</a:t>
            </a:r>
            <a:r>
              <a:rPr lang="zh-CN" altLang="x-none" sz="2700" dirty="0">
                <a:latin typeface="Arial" panose="020B0604020202020204" pitchFamily="34" charset="0"/>
              </a:rPr>
              <a:t>都会得到相同的结果</a:t>
            </a:r>
            <a:endParaRPr lang="zh-CN" altLang="x-none" sz="27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charRg st="0" end="14"/>
                                            </p:txEl>
                                          </p:spTgt>
                                        </p:tgtEl>
                                        <p:attrNameLst>
                                          <p:attrName>style.visibility</p:attrName>
                                        </p:attrNameLst>
                                      </p:cBhvr>
                                      <p:to>
                                        <p:strVal val="visible"/>
                                      </p:to>
                                    </p:set>
                                    <p:animEffect transition="in" filter="wipe(left)">
                                      <p:cBhvr>
                                        <p:cTn id="12" dur="500"/>
                                        <p:tgtEl>
                                          <p:spTgt spid="11">
                                            <p:txEl>
                                              <p:charRg st="0"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charRg st="14" end="50"/>
                                            </p:txEl>
                                          </p:spTgt>
                                        </p:tgtEl>
                                        <p:attrNameLst>
                                          <p:attrName>style.visibility</p:attrName>
                                        </p:attrNameLst>
                                      </p:cBhvr>
                                      <p:to>
                                        <p:strVal val="visible"/>
                                      </p:to>
                                    </p:set>
                                    <p:animEffect transition="in" filter="wipe(left)">
                                      <p:cBhvr>
                                        <p:cTn id="17" dur="500"/>
                                        <p:tgtEl>
                                          <p:spTgt spid="11">
                                            <p:txEl>
                                              <p:charRg st="14"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6"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buFontTx/>
              <a:defRPr/>
            </a:pPr>
            <a:r>
              <a:rPr kumimoji="0" lang="zh-CN" altLang="en-US"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endParaRPr>
          </a:p>
        </p:txBody>
      </p:sp>
      <p:sp>
        <p:nvSpPr>
          <p:cNvPr id="4" name="Rectangle 4"/>
          <p:cNvSpPr txBox="1">
            <a:spLocks noChangeArrowheads="1"/>
          </p:cNvSpPr>
          <p:nvPr/>
        </p:nvSpPr>
        <p:spPr>
          <a:xfrm>
            <a:off x="373063" y="1863725"/>
            <a:ext cx="8313738" cy="4694238"/>
          </a:xfrm>
          <a:prstGeom prst="rect">
            <a:avLst/>
          </a:prstGeom>
        </p:spPr>
        <p:txBody>
          <a:bodyPr/>
          <a:lstStyle/>
          <a:p>
            <a:pPr marL="365760" marR="0" indent="-255905" defTabSz="914400" fontAlgn="auto">
              <a:spcBef>
                <a:spcPct val="400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如果某种物品没有相近的替代品，是必需品而不是奢侈品，市场范围大，或者是在短期内，那么，这种物品就更倾向于缺乏弹性 </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ct val="400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供给价格弹性衡量的是供给量对价格变动的反应程度。如果弹性小于1，供给缺乏弹性。如果弹性大于1，供给富有弹性</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ct val="400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供给价格弹性在长期中比在短期中更富有弹性</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10"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buFontTx/>
              <a:defRPr/>
            </a:pPr>
            <a:r>
              <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endParaRPr>
          </a:p>
        </p:txBody>
      </p:sp>
      <p:sp>
        <p:nvSpPr>
          <p:cNvPr id="4" name="Rectangle 4"/>
          <p:cNvSpPr txBox="1">
            <a:spLocks noChangeArrowheads="1"/>
          </p:cNvSpPr>
          <p:nvPr/>
        </p:nvSpPr>
        <p:spPr>
          <a:xfrm>
            <a:off x="373063" y="2209800"/>
            <a:ext cx="8313738" cy="3600450"/>
          </a:xfrm>
          <a:prstGeom prst="rect">
            <a:avLst/>
          </a:prstGeom>
        </p:spPr>
        <p:txBody>
          <a:bodyPr/>
          <a:lstStyle/>
          <a:p>
            <a:pPr marL="365760" marR="0" indent="-255905" defTabSz="914400" fontAlgn="auto">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需求收入弹性衡量的是需求量对消费者收入变动的反应程度</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需求的交叉价格弹性衡量一种物品需求量对另一种物品价格变动的反应程度</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69900" y="252413"/>
            <a:ext cx="8229600" cy="649287"/>
          </a:xfrm>
          <a:prstGeom prst="rect">
            <a:avLst/>
          </a:prstGeom>
        </p:spPr>
        <p:txBody>
          <a:bodyPr anchor="ctr">
            <a:normAutofit/>
            <a:scene3d>
              <a:camera prst="orthographicFront"/>
              <a:lightRig rig="soft" dir="t"/>
            </a:scene3d>
            <a:sp3d prstMaterial="softEdge">
              <a:bevelT w="25400" h="25400"/>
            </a:sp3d>
          </a:bodyPr>
          <a:lstStyle/>
          <a:p>
            <a:pPr marR="0"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计算变动百分比</a:t>
            </a:r>
            <a:endPar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533400" y="1219200"/>
            <a:ext cx="8213725" cy="762000"/>
          </a:xfrm>
          <a:prstGeom prst="rect">
            <a:avLst/>
          </a:prstGeom>
        </p:spPr>
        <p:txBody>
          <a:bodyPr>
            <a:normAutofit/>
          </a:bodyPr>
          <a:lstStyle/>
          <a:p>
            <a:pPr marL="624205" marR="0" indent="-514350" defTabSz="914400" fontAlgn="auto">
              <a:spcBef>
                <a:spcPts val="400"/>
              </a:spcBef>
              <a:spcAft>
                <a:spcPts val="0"/>
              </a:spcAft>
              <a:buClr>
                <a:schemeClr val="accent1"/>
              </a:buClr>
              <a:buSzPct val="68000"/>
              <a:buFont typeface="Wingdings" panose="05000000000000000000" charset="0"/>
              <a:buChar char="u"/>
              <a:defRPr/>
            </a:pPr>
            <a:r>
              <a:rPr kumimoji="0" lang="zh-CN" sz="2700" kern="1200" cap="none" spc="0" normalizeH="0" baseline="0" noProof="0" dirty="0">
                <a:latin typeface="+mn-lt"/>
                <a:ea typeface="宋体" panose="02010600030101010101" pitchFamily="2" charset="-122"/>
                <a:cs typeface="+mn-cs"/>
              </a:rPr>
              <a:t>采用中点法，价格的变动百分比等于</a:t>
            </a:r>
            <a:endParaRPr kumimoji="0" lang="zh-CN" sz="2700" kern="1200" cap="none" spc="0" normalizeH="0" baseline="0" noProof="0" dirty="0">
              <a:latin typeface="+mn-lt"/>
              <a:ea typeface="宋体" panose="02010600030101010101" pitchFamily="2" charset="-122"/>
              <a:cs typeface="+mn-cs"/>
            </a:endParaRPr>
          </a:p>
        </p:txBody>
      </p:sp>
      <p:grpSp>
        <p:nvGrpSpPr>
          <p:cNvPr id="4" name="Group 5"/>
          <p:cNvGrpSpPr/>
          <p:nvPr/>
        </p:nvGrpSpPr>
        <p:grpSpPr>
          <a:xfrm>
            <a:off x="1727200" y="1978025"/>
            <a:ext cx="5364163" cy="1003300"/>
            <a:chOff x="0" y="0"/>
            <a:chExt cx="3379" cy="632"/>
          </a:xfrm>
        </p:grpSpPr>
        <p:grpSp>
          <p:nvGrpSpPr>
            <p:cNvPr id="15380" name="Group 6"/>
            <p:cNvGrpSpPr/>
            <p:nvPr/>
          </p:nvGrpSpPr>
          <p:grpSpPr>
            <a:xfrm>
              <a:off x="0" y="0"/>
              <a:ext cx="2252" cy="632"/>
              <a:chOff x="0" y="0"/>
              <a:chExt cx="2252" cy="632"/>
            </a:xfrm>
          </p:grpSpPr>
          <p:grpSp>
            <p:nvGrpSpPr>
              <p:cNvPr id="15383" name="Group 7"/>
              <p:cNvGrpSpPr/>
              <p:nvPr/>
            </p:nvGrpSpPr>
            <p:grpSpPr>
              <a:xfrm>
                <a:off x="0" y="0"/>
                <a:ext cx="1408" cy="632"/>
                <a:chOff x="0" y="0"/>
                <a:chExt cx="1408" cy="632"/>
              </a:xfrm>
            </p:grpSpPr>
            <p:sp>
              <p:nvSpPr>
                <p:cNvPr id="15385" name="Line 8"/>
                <p:cNvSpPr/>
                <p:nvPr/>
              </p:nvSpPr>
              <p:spPr>
                <a:xfrm flipV="1">
                  <a:off x="58" y="318"/>
                  <a:ext cx="1272" cy="0"/>
                </a:xfrm>
                <a:prstGeom prst="line">
                  <a:avLst/>
                </a:prstGeom>
                <a:ln w="9525" cap="flat" cmpd="sng">
                  <a:solidFill>
                    <a:schemeClr val="tx1"/>
                  </a:solidFill>
                  <a:prstDash val="solid"/>
                  <a:headEnd type="none" w="med" len="med"/>
                  <a:tailEnd type="none" w="med" len="med"/>
                </a:ln>
              </p:spPr>
            </p:sp>
            <p:sp>
              <p:nvSpPr>
                <p:cNvPr id="15386" name="Text Box 9"/>
                <p:cNvSpPr txBox="1"/>
                <p:nvPr/>
              </p:nvSpPr>
              <p:spPr>
                <a:xfrm>
                  <a:off x="0" y="0"/>
                  <a:ext cx="1408"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$250 – $200</a:t>
                  </a:r>
                  <a:endParaRPr lang="en-US" altLang="zh-CN" sz="2800" dirty="0">
                    <a:latin typeface="Arial" panose="020B0604020202020204" pitchFamily="34" charset="0"/>
                  </a:endParaRPr>
                </a:p>
              </p:txBody>
            </p:sp>
            <p:sp>
              <p:nvSpPr>
                <p:cNvPr id="15387" name="Text Box 10"/>
                <p:cNvSpPr txBox="1"/>
                <p:nvPr/>
              </p:nvSpPr>
              <p:spPr>
                <a:xfrm>
                  <a:off x="347" y="305"/>
                  <a:ext cx="657"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$225</a:t>
                  </a:r>
                  <a:endParaRPr lang="en-US" altLang="zh-CN" sz="2800" dirty="0">
                    <a:latin typeface="Arial" panose="020B0604020202020204" pitchFamily="34" charset="0"/>
                  </a:endParaRPr>
                </a:p>
              </p:txBody>
            </p:sp>
          </p:grpSp>
          <p:sp>
            <p:nvSpPr>
              <p:cNvPr id="15384" name="Text Box 11"/>
              <p:cNvSpPr txBox="1"/>
              <p:nvPr/>
            </p:nvSpPr>
            <p:spPr>
              <a:xfrm>
                <a:off x="1388" y="149"/>
                <a:ext cx="864"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x 100%</a:t>
                </a:r>
                <a:endParaRPr lang="en-US" altLang="zh-CN" sz="2800" dirty="0">
                  <a:latin typeface="Arial" panose="020B0604020202020204" pitchFamily="34" charset="0"/>
                </a:endParaRPr>
              </a:p>
            </p:txBody>
          </p:sp>
        </p:grpSp>
        <p:sp>
          <p:nvSpPr>
            <p:cNvPr id="15381" name="Rectangle 12"/>
            <p:cNvSpPr/>
            <p:nvPr/>
          </p:nvSpPr>
          <p:spPr>
            <a:xfrm>
              <a:off x="2531" y="112"/>
              <a:ext cx="746" cy="378"/>
            </a:xfrm>
            <a:prstGeom prst="rect">
              <a:avLst/>
            </a:prstGeom>
            <a:noFill/>
            <a:ln w="9525"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15382" name="Text Box 13"/>
            <p:cNvSpPr txBox="1"/>
            <p:nvPr/>
          </p:nvSpPr>
          <p:spPr>
            <a:xfrm>
              <a:off x="2208" y="145"/>
              <a:ext cx="1171"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  22.2%</a:t>
              </a:r>
              <a:endParaRPr lang="en-US" altLang="zh-CN" sz="2800" dirty="0">
                <a:latin typeface="Arial" panose="020B0604020202020204" pitchFamily="34" charset="0"/>
              </a:endParaRPr>
            </a:p>
          </p:txBody>
        </p:sp>
      </p:grpSp>
      <p:sp>
        <p:nvSpPr>
          <p:cNvPr id="13" name="Rectangle 14"/>
          <p:cNvSpPr/>
          <p:nvPr/>
        </p:nvSpPr>
        <p:spPr>
          <a:xfrm>
            <a:off x="468313" y="3098800"/>
            <a:ext cx="7367587" cy="731838"/>
          </a:xfrm>
          <a:prstGeom prst="rect">
            <a:avLst/>
          </a:prstGeom>
          <a:noFill/>
          <a:ln w="9525">
            <a:noFill/>
          </a:ln>
        </p:spPr>
        <p:txBody>
          <a:bodyPr/>
          <a:p>
            <a:pPr marL="342900" indent="-342900" eaLnBrk="0" hangingPunct="0">
              <a:lnSpc>
                <a:spcPct val="105000"/>
              </a:lnSpc>
              <a:spcBef>
                <a:spcPct val="45000"/>
              </a:spcBef>
              <a:buClr>
                <a:srgbClr val="339966"/>
              </a:buClr>
              <a:buSzPct val="120000"/>
              <a:buFont typeface="Wingdings" panose="05000000000000000000" pitchFamily="2" charset="2"/>
              <a:buChar char="§"/>
            </a:pPr>
            <a:r>
              <a:rPr lang="zh-CN" altLang="x-none" sz="2700" dirty="0">
                <a:latin typeface="Arial" panose="020B0604020202020204" pitchFamily="34" charset="0"/>
              </a:rPr>
              <a:t>数量的变动百分比等于：</a:t>
            </a:r>
            <a:endParaRPr lang="zh-CN" altLang="x-none" sz="2700" dirty="0">
              <a:latin typeface="Arial" panose="020B0604020202020204" pitchFamily="34" charset="0"/>
            </a:endParaRPr>
          </a:p>
        </p:txBody>
      </p:sp>
      <p:grpSp>
        <p:nvGrpSpPr>
          <p:cNvPr id="7" name="Group 15"/>
          <p:cNvGrpSpPr/>
          <p:nvPr/>
        </p:nvGrpSpPr>
        <p:grpSpPr>
          <a:xfrm>
            <a:off x="2001838" y="3646488"/>
            <a:ext cx="4268787" cy="1014412"/>
            <a:chOff x="0" y="0"/>
            <a:chExt cx="2689" cy="639"/>
          </a:xfrm>
        </p:grpSpPr>
        <p:grpSp>
          <p:nvGrpSpPr>
            <p:cNvPr id="15371" name="Group 16"/>
            <p:cNvGrpSpPr/>
            <p:nvPr/>
          </p:nvGrpSpPr>
          <p:grpSpPr>
            <a:xfrm>
              <a:off x="0" y="0"/>
              <a:ext cx="1654" cy="639"/>
              <a:chOff x="0" y="0"/>
              <a:chExt cx="1654" cy="639"/>
            </a:xfrm>
          </p:grpSpPr>
          <p:grpSp>
            <p:nvGrpSpPr>
              <p:cNvPr id="15375" name="Group 17"/>
              <p:cNvGrpSpPr/>
              <p:nvPr/>
            </p:nvGrpSpPr>
            <p:grpSpPr>
              <a:xfrm>
                <a:off x="0" y="0"/>
                <a:ext cx="858" cy="639"/>
                <a:chOff x="0" y="0"/>
                <a:chExt cx="858" cy="639"/>
              </a:xfrm>
            </p:grpSpPr>
            <p:sp>
              <p:nvSpPr>
                <p:cNvPr id="15377" name="Line 18"/>
                <p:cNvSpPr/>
                <p:nvPr/>
              </p:nvSpPr>
              <p:spPr>
                <a:xfrm flipV="1">
                  <a:off x="91" y="315"/>
                  <a:ext cx="687" cy="0"/>
                </a:xfrm>
                <a:prstGeom prst="line">
                  <a:avLst/>
                </a:prstGeom>
                <a:ln w="9525" cap="flat" cmpd="sng">
                  <a:solidFill>
                    <a:schemeClr val="tx1"/>
                  </a:solidFill>
                  <a:prstDash val="solid"/>
                  <a:headEnd type="none" w="med" len="med"/>
                  <a:tailEnd type="none" w="med" len="med"/>
                </a:ln>
              </p:spPr>
            </p:sp>
            <p:sp>
              <p:nvSpPr>
                <p:cNvPr id="15378" name="Text Box 19"/>
                <p:cNvSpPr txBox="1"/>
                <p:nvPr/>
              </p:nvSpPr>
              <p:spPr>
                <a:xfrm>
                  <a:off x="0" y="0"/>
                  <a:ext cx="858"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12 – 8</a:t>
                  </a:r>
                  <a:endParaRPr lang="en-US" altLang="zh-CN" sz="2800" dirty="0">
                    <a:latin typeface="Arial" panose="020B0604020202020204" pitchFamily="34" charset="0"/>
                  </a:endParaRPr>
                </a:p>
              </p:txBody>
            </p:sp>
            <p:sp>
              <p:nvSpPr>
                <p:cNvPr id="15379" name="Text Box 20"/>
                <p:cNvSpPr txBox="1"/>
                <p:nvPr/>
              </p:nvSpPr>
              <p:spPr>
                <a:xfrm>
                  <a:off x="183" y="312"/>
                  <a:ext cx="477"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10</a:t>
                  </a:r>
                  <a:endParaRPr lang="en-US" altLang="zh-CN" sz="2800" dirty="0">
                    <a:latin typeface="Arial" panose="020B0604020202020204" pitchFamily="34" charset="0"/>
                  </a:endParaRPr>
                </a:p>
              </p:txBody>
            </p:sp>
          </p:grpSp>
          <p:sp>
            <p:nvSpPr>
              <p:cNvPr id="15376" name="Text Box 21"/>
              <p:cNvSpPr txBox="1"/>
              <p:nvPr/>
            </p:nvSpPr>
            <p:spPr>
              <a:xfrm>
                <a:off x="790" y="149"/>
                <a:ext cx="864"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x 100%</a:t>
                </a:r>
                <a:endParaRPr lang="en-US" altLang="zh-CN" sz="2800" dirty="0">
                  <a:latin typeface="Arial" panose="020B0604020202020204" pitchFamily="34" charset="0"/>
                </a:endParaRPr>
              </a:p>
            </p:txBody>
          </p:sp>
        </p:grpSp>
        <p:grpSp>
          <p:nvGrpSpPr>
            <p:cNvPr id="15372" name="Group 22"/>
            <p:cNvGrpSpPr/>
            <p:nvPr/>
          </p:nvGrpSpPr>
          <p:grpSpPr>
            <a:xfrm>
              <a:off x="1652" y="112"/>
              <a:ext cx="1037" cy="378"/>
              <a:chOff x="0" y="0"/>
              <a:chExt cx="1037" cy="378"/>
            </a:xfrm>
          </p:grpSpPr>
          <p:sp>
            <p:nvSpPr>
              <p:cNvPr id="15373" name="Rectangle 23"/>
              <p:cNvSpPr/>
              <p:nvPr/>
            </p:nvSpPr>
            <p:spPr>
              <a:xfrm>
                <a:off x="270" y="0"/>
                <a:ext cx="746" cy="378"/>
              </a:xfrm>
              <a:prstGeom prst="rect">
                <a:avLst/>
              </a:prstGeom>
              <a:noFill/>
              <a:ln w="9525"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15374" name="Text Box 24"/>
              <p:cNvSpPr txBox="1"/>
              <p:nvPr/>
            </p:nvSpPr>
            <p:spPr>
              <a:xfrm>
                <a:off x="0" y="25"/>
                <a:ext cx="1037"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  40.0%</a:t>
                </a:r>
                <a:endParaRPr lang="en-US" altLang="zh-CN" sz="2800" dirty="0">
                  <a:latin typeface="Arial" panose="020B0604020202020204" pitchFamily="34" charset="0"/>
                </a:endParaRPr>
              </a:p>
            </p:txBody>
          </p:sp>
        </p:grpSp>
      </p:grpSp>
      <p:sp>
        <p:nvSpPr>
          <p:cNvPr id="24" name="Rectangle 25"/>
          <p:cNvSpPr/>
          <p:nvPr/>
        </p:nvSpPr>
        <p:spPr>
          <a:xfrm>
            <a:off x="452438" y="4829175"/>
            <a:ext cx="7367587" cy="579438"/>
          </a:xfrm>
          <a:prstGeom prst="rect">
            <a:avLst/>
          </a:prstGeom>
          <a:noFill/>
          <a:ln w="9525">
            <a:noFill/>
          </a:ln>
        </p:spPr>
        <p:txBody>
          <a:bodyPr/>
          <a:p>
            <a:pPr marL="342900" indent="-342900" eaLnBrk="0" hangingPunct="0">
              <a:lnSpc>
                <a:spcPct val="105000"/>
              </a:lnSpc>
              <a:spcBef>
                <a:spcPct val="45000"/>
              </a:spcBef>
              <a:buClr>
                <a:srgbClr val="339966"/>
              </a:buClr>
              <a:buSzPct val="120000"/>
              <a:buFont typeface="Wingdings" panose="05000000000000000000" pitchFamily="2" charset="2"/>
              <a:buChar char="§"/>
            </a:pPr>
            <a:r>
              <a:rPr lang="zh-CN" altLang="x-none" sz="2700" dirty="0">
                <a:latin typeface="Arial" panose="020B0604020202020204" pitchFamily="34" charset="0"/>
              </a:rPr>
              <a:t>需求的价格弹性等于</a:t>
            </a:r>
            <a:r>
              <a:rPr lang="zh-CN" altLang="en-US" sz="2700" dirty="0">
                <a:latin typeface="Arial" panose="020B0604020202020204" pitchFamily="34" charset="0"/>
              </a:rPr>
              <a:t>：</a:t>
            </a:r>
            <a:endParaRPr lang="zh-CN" altLang="zh-CN" sz="2700" dirty="0">
              <a:latin typeface="Arial" panose="020B0604020202020204" pitchFamily="34" charset="0"/>
            </a:endParaRPr>
          </a:p>
        </p:txBody>
      </p:sp>
      <p:grpSp>
        <p:nvGrpSpPr>
          <p:cNvPr id="11" name="Group 26"/>
          <p:cNvGrpSpPr/>
          <p:nvPr/>
        </p:nvGrpSpPr>
        <p:grpSpPr>
          <a:xfrm>
            <a:off x="2705100" y="5448300"/>
            <a:ext cx="2616200" cy="519113"/>
            <a:chOff x="0" y="0"/>
            <a:chExt cx="1648" cy="327"/>
          </a:xfrm>
        </p:grpSpPr>
        <p:sp>
          <p:nvSpPr>
            <p:cNvPr id="15369" name="Text Box 27"/>
            <p:cNvSpPr txBox="1"/>
            <p:nvPr/>
          </p:nvSpPr>
          <p:spPr>
            <a:xfrm>
              <a:off x="0" y="0"/>
              <a:ext cx="1648" cy="327"/>
            </a:xfrm>
            <a:prstGeom prst="rect">
              <a:avLst/>
            </a:prstGeom>
            <a:noFill/>
            <a:ln w="9525">
              <a:noFill/>
            </a:ln>
          </p:spPr>
          <p:txBody>
            <a:bodyPr>
              <a:spAutoFit/>
            </a:bodyPr>
            <a:p>
              <a:pPr eaLnBrk="0" hangingPunct="0">
                <a:spcBef>
                  <a:spcPct val="50000"/>
                </a:spcBef>
              </a:pPr>
              <a:r>
                <a:rPr lang="en-US" altLang="zh-CN" sz="2800" dirty="0">
                  <a:latin typeface="Arial" panose="020B0604020202020204" pitchFamily="34" charset="0"/>
                </a:rPr>
                <a:t>40/22.2  =  1.8</a:t>
              </a:r>
              <a:endParaRPr lang="en-US" altLang="zh-CN" sz="2800" dirty="0">
                <a:latin typeface="Arial" panose="020B0604020202020204" pitchFamily="34" charset="0"/>
              </a:endParaRPr>
            </a:p>
          </p:txBody>
        </p:sp>
        <p:sp>
          <p:nvSpPr>
            <p:cNvPr id="15370" name="Rectangle 28"/>
            <p:cNvSpPr/>
            <p:nvPr/>
          </p:nvSpPr>
          <p:spPr>
            <a:xfrm>
              <a:off x="1151" y="17"/>
              <a:ext cx="402" cy="289"/>
            </a:xfrm>
            <a:prstGeom prst="rect">
              <a:avLst/>
            </a:prstGeom>
            <a:noFill/>
            <a:ln w="9525"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1</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计算弹性</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16387" name="Group 4"/>
          <p:cNvGrpSpPr/>
          <p:nvPr/>
        </p:nvGrpSpPr>
        <p:grpSpPr>
          <a:xfrm>
            <a:off x="593725" y="290513"/>
            <a:ext cx="8210550" cy="1049337"/>
            <a:chOff x="0" y="0"/>
            <a:chExt cx="5000" cy="661"/>
          </a:xfrm>
        </p:grpSpPr>
        <p:sp>
          <p:nvSpPr>
            <p:cNvPr id="16390"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16391"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8" name="Rectangle 6"/>
          <p:cNvSpPr/>
          <p:nvPr/>
        </p:nvSpPr>
        <p:spPr>
          <a:xfrm>
            <a:off x="381000" y="2286000"/>
            <a:ext cx="4087813" cy="4089400"/>
          </a:xfrm>
          <a:prstGeom prst="rect">
            <a:avLst/>
          </a:prstGeom>
          <a:noFill/>
          <a:ln w="9525">
            <a:noFill/>
          </a:ln>
        </p:spPr>
        <p:txBody>
          <a:bodyPr/>
          <a:p>
            <a:pPr eaLnBrk="0" hangingPunct="0">
              <a:lnSpc>
                <a:spcPct val="105000"/>
              </a:lnSpc>
              <a:spcBef>
                <a:spcPct val="60000"/>
              </a:spcBef>
              <a:buClr>
                <a:srgbClr val="339966"/>
              </a:buClr>
              <a:buFont typeface="Wingdings" panose="05000000000000000000" pitchFamily="2" charset="2"/>
            </a:pPr>
            <a:r>
              <a:rPr lang="zh-CN" altLang="x-none" sz="2700" dirty="0">
                <a:latin typeface="Arial" panose="020B0604020202020204" pitchFamily="34" charset="0"/>
              </a:rPr>
              <a:t>利用下述数据计算宾馆房间的需求价格弹性：</a:t>
            </a:r>
            <a:endParaRPr lang="zh-CN" altLang="x-none" sz="2700" dirty="0">
              <a:latin typeface="Arial" panose="020B0604020202020204" pitchFamily="34" charset="0"/>
            </a:endParaRPr>
          </a:p>
          <a:p>
            <a:pPr eaLnBrk="0" hangingPunct="0">
              <a:lnSpc>
                <a:spcPct val="105000"/>
              </a:lnSpc>
              <a:spcBef>
                <a:spcPct val="60000"/>
              </a:spcBef>
              <a:buClr>
                <a:srgbClr val="339966"/>
              </a:buClr>
              <a:buFont typeface="Wingdings" panose="05000000000000000000" pitchFamily="2" charset="2"/>
            </a:pPr>
            <a:r>
              <a:rPr lang="zh-CN" altLang="x-none" sz="2700" dirty="0">
                <a:latin typeface="Arial" panose="020B0604020202020204" pitchFamily="34" charset="0"/>
              </a:rPr>
              <a:t>如果 </a:t>
            </a:r>
            <a:r>
              <a:rPr lang="zh-CN" altLang="zh-CN" sz="2700" b="1" i="1" dirty="0">
                <a:latin typeface="Arial" panose="020B0604020202020204" pitchFamily="34" charset="0"/>
              </a:rPr>
              <a:t>P</a:t>
            </a:r>
            <a:r>
              <a:rPr lang="zh-CN" altLang="zh-CN" sz="2700" dirty="0">
                <a:latin typeface="Arial" panose="020B0604020202020204" pitchFamily="34" charset="0"/>
              </a:rPr>
              <a:t> = $70</a:t>
            </a:r>
            <a:r>
              <a:rPr lang="zh-CN" altLang="x-none" sz="2700" dirty="0">
                <a:latin typeface="Arial" panose="020B0604020202020204" pitchFamily="34" charset="0"/>
              </a:rPr>
              <a:t>，</a:t>
            </a:r>
            <a:r>
              <a:rPr lang="zh-CN" altLang="zh-CN" sz="2700" b="1" i="1" dirty="0">
                <a:latin typeface="Arial" panose="020B0604020202020204" pitchFamily="34" charset="0"/>
              </a:rPr>
              <a:t>Q</a:t>
            </a:r>
            <a:r>
              <a:rPr lang="zh-CN" altLang="zh-CN" sz="2700" b="1" baseline="30000" dirty="0">
                <a:latin typeface="Arial" panose="020B0604020202020204" pitchFamily="34" charset="0"/>
              </a:rPr>
              <a:t>d</a:t>
            </a:r>
            <a:r>
              <a:rPr lang="zh-CN" altLang="zh-CN" sz="2700" dirty="0">
                <a:latin typeface="Arial" panose="020B0604020202020204" pitchFamily="34" charset="0"/>
              </a:rPr>
              <a:t> = 5000</a:t>
            </a:r>
            <a:endParaRPr lang="zh-CN" altLang="zh-CN" sz="2700" dirty="0">
              <a:latin typeface="Arial" panose="020B0604020202020204" pitchFamily="34" charset="0"/>
            </a:endParaRPr>
          </a:p>
          <a:p>
            <a:pPr eaLnBrk="0" hangingPunct="0">
              <a:lnSpc>
                <a:spcPct val="105000"/>
              </a:lnSpc>
              <a:spcBef>
                <a:spcPct val="60000"/>
              </a:spcBef>
              <a:buClr>
                <a:srgbClr val="339966"/>
              </a:buClr>
              <a:buSzPct val="120000"/>
              <a:buFont typeface="Wingdings" panose="05000000000000000000" pitchFamily="2" charset="2"/>
            </a:pPr>
            <a:r>
              <a:rPr lang="zh-CN" altLang="x-none" sz="2700" dirty="0">
                <a:latin typeface="Arial" panose="020B0604020202020204" pitchFamily="34" charset="0"/>
              </a:rPr>
              <a:t>如果 </a:t>
            </a:r>
            <a:r>
              <a:rPr lang="zh-CN" altLang="zh-CN" sz="2700" b="1" i="1" dirty="0">
                <a:latin typeface="Arial" panose="020B0604020202020204" pitchFamily="34" charset="0"/>
              </a:rPr>
              <a:t>P</a:t>
            </a:r>
            <a:r>
              <a:rPr lang="zh-CN" altLang="zh-CN" sz="2700" dirty="0">
                <a:latin typeface="Arial" panose="020B0604020202020204" pitchFamily="34" charset="0"/>
              </a:rPr>
              <a:t> = $90</a:t>
            </a:r>
            <a:r>
              <a:rPr lang="zh-CN" altLang="x-none" sz="2700" dirty="0">
                <a:latin typeface="Arial" panose="020B0604020202020204" pitchFamily="34" charset="0"/>
              </a:rPr>
              <a:t>，</a:t>
            </a:r>
            <a:r>
              <a:rPr lang="zh-CN" altLang="zh-CN" sz="2700" b="1" i="1" dirty="0">
                <a:latin typeface="Arial" panose="020B0604020202020204" pitchFamily="34" charset="0"/>
              </a:rPr>
              <a:t>Q</a:t>
            </a:r>
            <a:r>
              <a:rPr lang="zh-CN" altLang="zh-CN" sz="2700" b="1" baseline="30000" dirty="0">
                <a:latin typeface="Arial" panose="020B0604020202020204" pitchFamily="34" charset="0"/>
              </a:rPr>
              <a:t>d</a:t>
            </a:r>
            <a:r>
              <a:rPr lang="zh-CN" altLang="zh-CN" sz="2700" dirty="0">
                <a:latin typeface="Arial" panose="020B0604020202020204" pitchFamily="34" charset="0"/>
              </a:rPr>
              <a:t> = 3000</a:t>
            </a:r>
            <a:endParaRPr lang="zh-CN" altLang="zh-CN" sz="2700" dirty="0">
              <a:latin typeface="Arial" panose="020B0604020202020204" pitchFamily="34" charset="0"/>
            </a:endParaRPr>
          </a:p>
        </p:txBody>
      </p:sp>
      <p:pic>
        <p:nvPicPr>
          <p:cNvPr id="16389" name="Picture 8" descr="200187215-001 Photodisc Red - Businessman sleeping on hotel bed with laptop"/>
          <p:cNvPicPr>
            <a:picLocks noChangeAspect="1"/>
          </p:cNvPicPr>
          <p:nvPr/>
        </p:nvPicPr>
        <p:blipFill>
          <a:blip r:embed="rId1"/>
          <a:srcRect t="7100"/>
          <a:stretch>
            <a:fillRect/>
          </a:stretch>
        </p:blipFill>
        <p:spPr>
          <a:xfrm>
            <a:off x="4887913" y="1509713"/>
            <a:ext cx="3429000" cy="4791075"/>
          </a:xfrm>
          <a:prstGeom prst="rect">
            <a:avLst/>
          </a:prstGeom>
          <a:noFill/>
          <a:ln w="9525" cap="flat" cmpd="sng">
            <a:solidFill>
              <a:srgbClr val="000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charRg st="21" end="42"/>
                                            </p:txEl>
                                          </p:spTgt>
                                        </p:tgtEl>
                                        <p:attrNameLst>
                                          <p:attrName>style.visibility</p:attrName>
                                        </p:attrNameLst>
                                      </p:cBhvr>
                                      <p:to>
                                        <p:strVal val="visible"/>
                                      </p:to>
                                    </p:set>
                                    <p:animEffect transition="in" filter="wipe(left)">
                                      <p:cBhvr>
                                        <p:cTn id="7" dur="500"/>
                                        <p:tgtEl>
                                          <p:spTgt spid="8">
                                            <p:txEl>
                                              <p:charRg st="21"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charRg st="42" end="63"/>
                                            </p:txEl>
                                          </p:spTgt>
                                        </p:tgtEl>
                                        <p:attrNameLst>
                                          <p:attrName>style.visibility</p:attrName>
                                        </p:attrNameLst>
                                      </p:cBhvr>
                                      <p:to>
                                        <p:strVal val="visible"/>
                                      </p:to>
                                    </p:set>
                                    <p:animEffect transition="in" filter="wipe(left)">
                                      <p:cBhvr>
                                        <p:cTn id="12" dur="500"/>
                                        <p:tgtEl>
                                          <p:spTgt spid="8">
                                            <p:txEl>
                                              <p:charRg st="42"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5"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1</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计算弹性</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17411" name="Group 4"/>
          <p:cNvGrpSpPr/>
          <p:nvPr/>
        </p:nvGrpSpPr>
        <p:grpSpPr>
          <a:xfrm>
            <a:off x="593725" y="290513"/>
            <a:ext cx="8210550" cy="1049337"/>
            <a:chOff x="0" y="0"/>
            <a:chExt cx="5000" cy="661"/>
          </a:xfrm>
        </p:grpSpPr>
        <p:sp>
          <p:nvSpPr>
            <p:cNvPr id="17419"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17420"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8" name="Rectangle 6"/>
          <p:cNvSpPr/>
          <p:nvPr/>
        </p:nvSpPr>
        <p:spPr>
          <a:xfrm>
            <a:off x="606425" y="1420813"/>
            <a:ext cx="8229600" cy="4054475"/>
          </a:xfrm>
          <a:prstGeom prst="rect">
            <a:avLst/>
          </a:prstGeom>
          <a:noFill/>
          <a:ln w="9525">
            <a:noFill/>
          </a:ln>
        </p:spPr>
        <p:txBody>
          <a:bodyPr/>
          <a:p>
            <a:pPr eaLnBrk="0" hangingPunct="0">
              <a:lnSpc>
                <a:spcPct val="120000"/>
              </a:lnSpc>
              <a:spcBef>
                <a:spcPts val="600"/>
              </a:spcBef>
              <a:buClr>
                <a:srgbClr val="339966"/>
              </a:buClr>
              <a:buSzPct val="120000"/>
              <a:buFont typeface="Wingdings" panose="05000000000000000000" pitchFamily="2" charset="2"/>
            </a:pPr>
            <a:r>
              <a:rPr lang="zh-CN" altLang="x-none" sz="2800" dirty="0">
                <a:latin typeface="Arial" panose="020B0604020202020204" pitchFamily="34" charset="0"/>
              </a:rPr>
              <a:t>采用中点法计算需求数量的变动百分比：	</a:t>
            </a:r>
            <a:r>
              <a:rPr lang="zh-CN" altLang="zh-CN" sz="2800" dirty="0">
                <a:latin typeface="Arial" panose="020B0604020202020204" pitchFamily="34" charset="0"/>
              </a:rPr>
              <a:t>(5000 – 3000)/4000 = </a:t>
            </a:r>
            <a:r>
              <a:rPr lang="zh-CN" altLang="zh-CN" sz="2800" dirty="0">
                <a:solidFill>
                  <a:srgbClr val="FF0000"/>
                </a:solidFill>
                <a:latin typeface="Arial" panose="020B0604020202020204" pitchFamily="34" charset="0"/>
              </a:rPr>
              <a:t>50%</a:t>
            </a:r>
            <a:endParaRPr lang="zh-CN" altLang="zh-CN" sz="2800" dirty="0">
              <a:solidFill>
                <a:srgbClr val="FF0000"/>
              </a:solidFill>
              <a:latin typeface="Arial" panose="020B0604020202020204" pitchFamily="34" charset="0"/>
            </a:endParaRPr>
          </a:p>
          <a:p>
            <a:pPr eaLnBrk="0" hangingPunct="0">
              <a:lnSpc>
                <a:spcPct val="120000"/>
              </a:lnSpc>
              <a:spcBef>
                <a:spcPts val="600"/>
              </a:spcBef>
              <a:buClr>
                <a:srgbClr val="339966"/>
              </a:buClr>
              <a:buSzPct val="120000"/>
              <a:buFont typeface="Wingdings" panose="05000000000000000000" pitchFamily="2" charset="2"/>
            </a:pPr>
            <a:r>
              <a:rPr lang="zh-CN" altLang="x-none" sz="2800" dirty="0">
                <a:latin typeface="Arial" panose="020B0604020202020204" pitchFamily="34" charset="0"/>
              </a:rPr>
              <a:t>价格的变动百分比：</a:t>
            </a:r>
            <a:endParaRPr lang="zh-CN" altLang="x-none" sz="2800" dirty="0">
              <a:latin typeface="Arial" panose="020B0604020202020204" pitchFamily="34" charset="0"/>
            </a:endParaRPr>
          </a:p>
          <a:p>
            <a:pPr eaLnBrk="0" hangingPunct="0">
              <a:lnSpc>
                <a:spcPct val="120000"/>
              </a:lnSpc>
              <a:spcBef>
                <a:spcPts val="600"/>
              </a:spcBef>
              <a:buClr>
                <a:srgbClr val="339966"/>
              </a:buClr>
              <a:buSzPct val="120000"/>
              <a:buFont typeface="Wingdings" panose="05000000000000000000" pitchFamily="2" charset="2"/>
            </a:pPr>
            <a:r>
              <a:rPr lang="zh-CN" altLang="zh-CN" sz="2800" dirty="0">
                <a:latin typeface="Arial" panose="020B0604020202020204" pitchFamily="34" charset="0"/>
              </a:rPr>
              <a:t>	($90 – $70)/$80 = </a:t>
            </a:r>
            <a:r>
              <a:rPr lang="zh-CN" altLang="zh-CN" sz="2800" dirty="0">
                <a:solidFill>
                  <a:srgbClr val="FF0000"/>
                </a:solidFill>
                <a:latin typeface="Arial" panose="020B0604020202020204" pitchFamily="34" charset="0"/>
              </a:rPr>
              <a:t>25%</a:t>
            </a:r>
            <a:endParaRPr lang="zh-CN" altLang="zh-CN" sz="2800" dirty="0">
              <a:solidFill>
                <a:srgbClr val="FF0000"/>
              </a:solidFill>
              <a:latin typeface="Arial" panose="020B0604020202020204" pitchFamily="34" charset="0"/>
            </a:endParaRPr>
          </a:p>
          <a:p>
            <a:pPr eaLnBrk="0" hangingPunct="0">
              <a:lnSpc>
                <a:spcPct val="120000"/>
              </a:lnSpc>
              <a:spcBef>
                <a:spcPts val="600"/>
              </a:spcBef>
              <a:buClr>
                <a:srgbClr val="339966"/>
              </a:buClr>
              <a:buSzPct val="120000"/>
              <a:buFont typeface="Wingdings" panose="05000000000000000000" pitchFamily="2" charset="2"/>
            </a:pPr>
            <a:r>
              <a:rPr lang="zh-CN" altLang="x-none" sz="2800" dirty="0">
                <a:latin typeface="Arial" panose="020B0604020202020204" pitchFamily="34" charset="0"/>
              </a:rPr>
              <a:t>需求的价格弹性等于：</a:t>
            </a:r>
            <a:endParaRPr lang="zh-CN" altLang="x-none" sz="2800" dirty="0">
              <a:latin typeface="Arial" panose="020B0604020202020204" pitchFamily="34" charset="0"/>
            </a:endParaRPr>
          </a:p>
        </p:txBody>
      </p:sp>
      <p:grpSp>
        <p:nvGrpSpPr>
          <p:cNvPr id="4" name="Group 9"/>
          <p:cNvGrpSpPr/>
          <p:nvPr/>
        </p:nvGrpSpPr>
        <p:grpSpPr>
          <a:xfrm>
            <a:off x="1600200" y="4343400"/>
            <a:ext cx="2106613" cy="992188"/>
            <a:chOff x="0" y="0"/>
            <a:chExt cx="1327" cy="625"/>
          </a:xfrm>
        </p:grpSpPr>
        <p:grpSp>
          <p:nvGrpSpPr>
            <p:cNvPr id="17414" name="Group 10"/>
            <p:cNvGrpSpPr/>
            <p:nvPr/>
          </p:nvGrpSpPr>
          <p:grpSpPr>
            <a:xfrm>
              <a:off x="0" y="0"/>
              <a:ext cx="592" cy="625"/>
              <a:chOff x="0" y="0"/>
              <a:chExt cx="592" cy="625"/>
            </a:xfrm>
          </p:grpSpPr>
          <p:sp>
            <p:nvSpPr>
              <p:cNvPr id="17416" name="Text Box 9"/>
              <p:cNvSpPr txBox="1"/>
              <p:nvPr/>
            </p:nvSpPr>
            <p:spPr>
              <a:xfrm>
                <a:off x="6" y="0"/>
                <a:ext cx="586"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50%</a:t>
                </a:r>
                <a:endParaRPr lang="en-US" altLang="zh-CN" sz="2800" dirty="0">
                  <a:latin typeface="Arial" panose="020B0604020202020204" pitchFamily="34" charset="0"/>
                </a:endParaRPr>
              </a:p>
            </p:txBody>
          </p:sp>
          <p:sp>
            <p:nvSpPr>
              <p:cNvPr id="17417" name="Text Box 10"/>
              <p:cNvSpPr txBox="1"/>
              <p:nvPr/>
            </p:nvSpPr>
            <p:spPr>
              <a:xfrm>
                <a:off x="0" y="298"/>
                <a:ext cx="586"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25%</a:t>
                </a:r>
                <a:endParaRPr lang="en-US" altLang="zh-CN" sz="2800" dirty="0">
                  <a:latin typeface="Arial" panose="020B0604020202020204" pitchFamily="34" charset="0"/>
                </a:endParaRPr>
              </a:p>
            </p:txBody>
          </p:sp>
          <p:sp>
            <p:nvSpPr>
              <p:cNvPr id="17418" name="Line 11"/>
              <p:cNvSpPr/>
              <p:nvPr/>
            </p:nvSpPr>
            <p:spPr>
              <a:xfrm flipV="1">
                <a:off x="73" y="310"/>
                <a:ext cx="446" cy="0"/>
              </a:xfrm>
              <a:prstGeom prst="line">
                <a:avLst/>
              </a:prstGeom>
              <a:ln w="12700" cap="flat" cmpd="sng">
                <a:solidFill>
                  <a:schemeClr val="tx1"/>
                </a:solidFill>
                <a:prstDash val="solid"/>
                <a:headEnd type="none" w="med" len="med"/>
                <a:tailEnd type="none" w="med" len="med"/>
              </a:ln>
            </p:spPr>
          </p:sp>
        </p:grpSp>
        <p:sp>
          <p:nvSpPr>
            <p:cNvPr id="17415" name="Text Box 13"/>
            <p:cNvSpPr txBox="1"/>
            <p:nvPr/>
          </p:nvSpPr>
          <p:spPr>
            <a:xfrm>
              <a:off x="588" y="141"/>
              <a:ext cx="739" cy="327"/>
            </a:xfrm>
            <a:prstGeom prst="rect">
              <a:avLst/>
            </a:prstGeom>
            <a:noFill/>
            <a:ln w="9525">
              <a:noFill/>
            </a:ln>
          </p:spPr>
          <p:txBody>
            <a:bodyPr>
              <a:spAutoFit/>
            </a:bodyPr>
            <a:p>
              <a:pPr algn="ctr" eaLnBrk="0" hangingPunct="0">
                <a:spcBef>
                  <a:spcPct val="50000"/>
                </a:spcBef>
              </a:pPr>
              <a:r>
                <a:rPr lang="en-US" altLang="zh-CN" sz="2800" dirty="0">
                  <a:latin typeface="Arial" panose="020B0604020202020204" pitchFamily="34" charset="0"/>
                </a:rPr>
                <a:t>=  </a:t>
              </a:r>
              <a:r>
                <a:rPr lang="en-US" altLang="zh-CN" sz="2800" dirty="0">
                  <a:solidFill>
                    <a:srgbClr val="FF0000"/>
                  </a:solidFill>
                  <a:latin typeface="Arial" panose="020B0604020202020204" pitchFamily="34" charset="0"/>
                </a:rPr>
                <a:t>2.0</a:t>
              </a:r>
              <a:endParaRPr lang="en-US" altLang="zh-CN" sz="2800" dirty="0">
                <a:solidFill>
                  <a:srgbClr val="FF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charRg st="0" end="44"/>
                                            </p:txEl>
                                          </p:spTgt>
                                        </p:tgtEl>
                                        <p:attrNameLst>
                                          <p:attrName>style.visibility</p:attrName>
                                        </p:attrNameLst>
                                      </p:cBhvr>
                                      <p:to>
                                        <p:strVal val="visible"/>
                                      </p:to>
                                    </p:set>
                                    <p:animEffect transition="in" filter="wipe(left)">
                                      <p:cBhvr>
                                        <p:cTn id="7" dur="500"/>
                                        <p:tgtEl>
                                          <p:spTgt spid="8">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charRg st="44" end="54"/>
                                            </p:txEl>
                                          </p:spTgt>
                                        </p:tgtEl>
                                        <p:attrNameLst>
                                          <p:attrName>style.visibility</p:attrName>
                                        </p:attrNameLst>
                                      </p:cBhvr>
                                      <p:to>
                                        <p:strVal val="visible"/>
                                      </p:to>
                                    </p:set>
                                    <p:animEffect transition="in" filter="wipe(left)">
                                      <p:cBhvr>
                                        <p:cTn id="12" dur="500"/>
                                        <p:tgtEl>
                                          <p:spTgt spid="8">
                                            <p:txEl>
                                              <p:charRg st="44"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charRg st="54" end="77"/>
                                            </p:txEl>
                                          </p:spTgt>
                                        </p:tgtEl>
                                        <p:attrNameLst>
                                          <p:attrName>style.visibility</p:attrName>
                                        </p:attrNameLst>
                                      </p:cBhvr>
                                      <p:to>
                                        <p:strVal val="visible"/>
                                      </p:to>
                                    </p:set>
                                    <p:animEffect transition="in" filter="wipe(left)">
                                      <p:cBhvr>
                                        <p:cTn id="17" dur="500"/>
                                        <p:tgtEl>
                                          <p:spTgt spid="8">
                                            <p:txEl>
                                              <p:charRg st="54"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charRg st="77" end="88"/>
                                            </p:txEl>
                                          </p:spTgt>
                                        </p:tgtEl>
                                        <p:attrNameLst>
                                          <p:attrName>style.visibility</p:attrName>
                                        </p:attrNameLst>
                                      </p:cBhvr>
                                      <p:to>
                                        <p:strVal val="visible"/>
                                      </p:to>
                                    </p:set>
                                    <p:animEffect transition="in" filter="wipe(left)">
                                      <p:cBhvr>
                                        <p:cTn id="22" dur="500"/>
                                        <p:tgtEl>
                                          <p:spTgt spid="8">
                                            <p:txEl>
                                              <p:charRg st="77" end="8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5" build="p"/>
    </p:bldLst>
  </p:timing>
</p:sld>
</file>

<file path=ppt/tags/tag1.xml><?xml version="1.0" encoding="utf-8"?>
<p:tagLst xmlns:p="http://schemas.openxmlformats.org/presentationml/2006/main">
  <p:tag name="KSO_WM_DOC_GUID" val="{36f2ab4a-8b6c-4b1b-9385-f643e8a752c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6536</Words>
  <Application>WPS 演示</Application>
  <PresentationFormat>全屏显示(4:3)</PresentationFormat>
  <Paragraphs>1207</Paragraphs>
  <Slides>61</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61</vt:i4>
      </vt:variant>
    </vt:vector>
  </HeadingPairs>
  <TitlesOfParts>
    <vt:vector size="84" baseType="lpstr">
      <vt:lpstr>Arial</vt:lpstr>
      <vt:lpstr>宋体</vt:lpstr>
      <vt:lpstr>Wingdings</vt:lpstr>
      <vt:lpstr>黑体</vt:lpstr>
      <vt:lpstr>Lucida Sans Unicode</vt:lpstr>
      <vt:lpstr>Wingdings 3</vt:lpstr>
      <vt:lpstr>Verdana</vt:lpstr>
      <vt:lpstr>Wingdings 2</vt:lpstr>
      <vt:lpstr>Wingdings 2</vt:lpstr>
      <vt:lpstr>Symbol</vt:lpstr>
      <vt:lpstr>楷体</vt:lpstr>
      <vt:lpstr>Times New Roman</vt:lpstr>
      <vt:lpstr>微软雅黑</vt:lpstr>
      <vt:lpstr>Wingdings</vt:lpstr>
      <vt:lpstr>Tahoma</vt:lpstr>
      <vt:lpstr>Arial Unicode MS</vt:lpstr>
      <vt:lpstr>Calibri</vt:lpstr>
      <vt:lpstr>Verdana</vt:lpstr>
      <vt:lpstr>Garamond</vt:lpstr>
      <vt:lpstr>Segoe Print</vt:lpstr>
      <vt:lpstr>楷体_GB2312</vt:lpstr>
      <vt:lpstr>新宋体</vt:lpstr>
      <vt:lpstr>聚合</vt:lpstr>
      <vt:lpstr>第5章 弹性及其应用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LIMIAO</cp:lastModifiedBy>
  <cp:revision>22</cp:revision>
  <dcterms:created xsi:type="dcterms:W3CDTF">2016-03-17T07:52:00Z</dcterms:created>
  <dcterms:modified xsi:type="dcterms:W3CDTF">2019-03-20T09:14:31Z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2052-11.1.0.8517</vt:lpwstr>
  </property>
</Properties>
</file>