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91" r:id="rId32"/>
    <p:sldId id="285" r:id="rId33"/>
    <p:sldId id="290" r:id="rId34"/>
    <p:sldId id="287" r:id="rId35"/>
    <p:sldId id="288" r:id="rId36"/>
  </p:sldIdLst>
  <p:sldSz cx="9144000" cy="6858000" type="screen4x3"/>
  <p:notesSz cx="6858000" cy="9144000"/>
  <p:custDataLst>
    <p:tags r:id="rId40"/>
  </p:custDataLst>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gs" Target="tags/tag1.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1" name="直角三角形 10"/>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grpSp>
        <p:nvGrpSpPr>
          <p:cNvPr id="8195" name="组合 15"/>
          <p:cNvGrpSpPr/>
          <p:nvPr/>
        </p:nvGrpSpPr>
        <p:grpSpPr>
          <a:xfrm>
            <a:off x="-3175" y="4953000"/>
            <a:ext cx="9147175" cy="1911350"/>
            <a:chOff x="-3765" y="4832896"/>
            <a:chExt cx="9147765" cy="2032192"/>
          </a:xfrm>
        </p:grpSpPr>
        <p:sp>
          <p:nvSpPr>
            <p:cNvPr id="2" name="任意多边形 16"/>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9" name="任意多边形 18"/>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0" name="任意多边形 19"/>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cxnSp>
          <p:nvCxnSpPr>
            <p:cNvPr id="21" name="直接连接符 20"/>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zh-CN" altLang="en-US" smtClean="0"/>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23" name="日期占位符 29"/>
          <p:cNvSpPr>
            <a:spLocks noGrp="1"/>
          </p:cNvSpPr>
          <p:nvPr>
            <p:ph type="dt" sz="half" idx="2"/>
          </p:nvPr>
        </p:nvSpPr>
        <p:spPr>
          <a:xfrm>
            <a:off x="6727825" y="6408738"/>
            <a:ext cx="1919288" cy="365125"/>
          </a:xfrm>
          <a:prstGeom prst="rect">
            <a:avLst/>
          </a:prstGeom>
        </p:spPr>
        <p:txBody>
          <a:bodyPr vert="horz" anchor="b"/>
          <a:lstStyle>
            <a:lvl1pPr>
              <a:defRPr>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24" name="页脚占位符 18"/>
          <p:cNvSpPr>
            <a:spLocks noGrp="1"/>
          </p:cNvSpPr>
          <p:nvPr>
            <p:ph type="ftr" sz="quarter" idx="3"/>
          </p:nvPr>
        </p:nvSpPr>
        <p:spPr>
          <a:xfrm>
            <a:off x="4379913" y="6408738"/>
            <a:ext cx="2351088" cy="365125"/>
          </a:xfrm>
          <a:prstGeom prst="rect">
            <a:avLst/>
          </a:prstGeom>
        </p:spPr>
        <p:txBody>
          <a:bodyPr vert="horz" anchor="b"/>
          <a:lstStyle>
            <a:lvl1pPr>
              <a:defRPr>
                <a:solidFill>
                  <a:schemeClr val="accent1">
                    <a:tint val="20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accent1">
                  <a:tint val="20000"/>
                </a:schemeClr>
              </a:solidFill>
              <a:effectLst/>
              <a:uLnTx/>
              <a:uFillTx/>
              <a:latin typeface="Arial" panose="020B0604020202020204" pitchFamily="34" charset="0"/>
              <a:ea typeface="+mn-ea"/>
              <a:cs typeface="+mn-cs"/>
            </a:endParaRPr>
          </a:p>
        </p:txBody>
      </p:sp>
      <p:sp>
        <p:nvSpPr>
          <p:cNvPr id="25" name="灯片编号占位符 26"/>
          <p:cNvSpPr>
            <a:spLocks noGrp="1"/>
          </p:cNvSpPr>
          <p:nvPr>
            <p:ph type="sldNum" sz="quarter" idx="4"/>
          </p:nvPr>
        </p:nvSpPr>
        <p:spPr>
          <a:xfrm>
            <a:off x="8647113" y="6408738"/>
            <a:ext cx="366713" cy="365125"/>
          </a:xfrm>
          <a:prstGeom prst="rect">
            <a:avLst/>
          </a:prstGeom>
        </p:spPr>
        <p:txBody>
          <a:bodyPr vert="horz" anchor="b"/>
          <a:p>
            <a:pPr algn="r">
              <a:buNone/>
            </a:pPr>
            <a:fld id="{9A0DB2DC-4C9A-4742-B13C-FB6460FD3503}" type="slidenum">
              <a:rPr lang="en-US" altLang="zh-CN" dirty="0">
                <a:solidFill>
                  <a:srgbClr val="FFFFFF"/>
                </a:solidFill>
                <a:ea typeface="黑体" panose="02010609060101010101" pitchFamily="49" charset="-122"/>
              </a:rPr>
            </a:fld>
            <a:endParaRPr lang="en-US" altLang="zh-CN" dirty="0">
              <a:solidFill>
                <a:srgbClr val="FFFFFF"/>
              </a:solidFill>
              <a:ea typeface="黑体" panose="02010609060101010101" pitchFamily="49"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7" name="标题 6"/>
          <p:cNvSpPr>
            <a:spLocks noGrp="1"/>
          </p:cNvSpPr>
          <p:nvPr>
            <p:ph type="title"/>
          </p:nvPr>
        </p:nvSpPr>
        <p:spPr/>
        <p:txBody>
          <a:bodyPr rtlCol="0"/>
          <a:lstStyle/>
          <a:p>
            <a:r>
              <a:rPr lang="zh-CN" altLang="en-US" smtClean="0"/>
              <a:t>单击此处编辑母版标题样式</a:t>
            </a:r>
            <a:endParaRPr lang="en-US"/>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11" name="燕尾形 10"/>
          <p:cNvSpPr/>
          <p:nvPr/>
        </p:nvSpPr>
        <p:spPr>
          <a:xfrm>
            <a:off x="3636963" y="3005138"/>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16" name="燕尾形 15"/>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endParaRPr lang="zh-CN" altLang="en-US" smtClean="0"/>
          </a:p>
        </p:txBody>
      </p:sp>
      <p:sp>
        <p:nvSpPr>
          <p:cNvPr id="17" name="日期占位符 3"/>
          <p:cNvSpPr>
            <a:spLocks noGrp="1"/>
          </p:cNvSpPr>
          <p:nvPr>
            <p:ph type="dt" sz="half" idx="2"/>
          </p:nvPr>
        </p:nvSpPr>
        <p:spPr>
          <a:xfrm>
            <a:off x="6727825" y="6408738"/>
            <a:ext cx="1919288" cy="3651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9" name="页脚占位符 4"/>
          <p:cNvSpPr>
            <a:spLocks noGrp="1"/>
          </p:cNvSpPr>
          <p:nvPr>
            <p:ph type="ftr" sz="quarter" idx="3"/>
          </p:nvPr>
        </p:nvSpPr>
        <p:spPr>
          <a:xfrm>
            <a:off x="4379913" y="6408738"/>
            <a:ext cx="2351088"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0" name="灯片编号占位符 5"/>
          <p:cNvSpPr>
            <a:spLocks noGrp="1"/>
          </p:cNvSpPr>
          <p:nvPr>
            <p:ph type="sldNum" sz="quarter" idx="4"/>
          </p:nvPr>
        </p:nvSpPr>
        <p:spPr>
          <a:xfrm>
            <a:off x="8647113" y="6408738"/>
            <a:ext cx="366713" cy="365125"/>
          </a:xfrm>
          <a:prstGeom prst="rect">
            <a:avLst/>
          </a:prstGeom>
        </p:spPr>
        <p:txBody>
          <a:bodyPr vert="horz" anchor="b"/>
          <a:p>
            <a:pPr algn="r">
              <a:buNone/>
            </a:pPr>
            <a:fld id="{9A0DB2DC-4C9A-4742-B13C-FB6460FD3503}" type="slidenum">
              <a:rPr lang="en-US" altLang="zh-CN" dirty="0">
                <a:ea typeface="黑体" panose="02010609060101010101" pitchFamily="49" charset="-122"/>
              </a:rPr>
            </a:fld>
            <a:endParaRPr lang="en-US" altLang="zh-CN" dirty="0">
              <a:ea typeface="黑体" panose="02010609060101010101" pitchFamily="49" charset="-122"/>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8" name="标题 7"/>
          <p:cNvSpPr>
            <a:spLocks noGrp="1"/>
          </p:cNvSpPr>
          <p:nvPr>
            <p:ph type="title"/>
          </p:nvPr>
        </p:nvSpPr>
        <p:spPr/>
        <p:txBody>
          <a:bodyPr rtlCol="0"/>
          <a:lstStyle/>
          <a:p>
            <a:r>
              <a:rPr lang="zh-CN" altLang="en-US" smtClean="0"/>
              <a:t>单击此处编辑母版标题样式</a:t>
            </a:r>
            <a:endParaRPr lang="en-US"/>
          </a:p>
        </p:txBody>
      </p:sp>
      <p:sp>
        <p:nvSpPr>
          <p:cNvPr id="11" name="日期占位符 4"/>
          <p:cNvSpPr>
            <a:spLocks noGrp="1"/>
          </p:cNvSpPr>
          <p:nvPr>
            <p:ph type="dt" sz="half" idx="12"/>
          </p:nvPr>
        </p:nvSpPr>
        <p:spPr>
          <a:xfrm>
            <a:off x="6727825" y="6408738"/>
            <a:ext cx="1919288" cy="3651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 name="页脚占位符 5"/>
          <p:cNvSpPr>
            <a:spLocks noGrp="1"/>
          </p:cNvSpPr>
          <p:nvPr>
            <p:ph type="ftr" sz="quarter" idx="3"/>
          </p:nvPr>
        </p:nvSpPr>
        <p:spPr>
          <a:xfrm>
            <a:off x="4379913" y="6408738"/>
            <a:ext cx="2351088"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 name="灯片编号占位符 6"/>
          <p:cNvSpPr>
            <a:spLocks noGrp="1"/>
          </p:cNvSpPr>
          <p:nvPr>
            <p:ph type="sldNum" sz="quarter" idx="4"/>
          </p:nvPr>
        </p:nvSpPr>
        <p:spPr>
          <a:xfrm>
            <a:off x="8647113" y="6408738"/>
            <a:ext cx="366713" cy="365125"/>
          </a:xfrm>
          <a:prstGeom prst="rect">
            <a:avLst/>
          </a:prstGeom>
        </p:spPr>
        <p:txBody>
          <a:bodyPr vert="horz" anchor="b"/>
          <a:p>
            <a:pPr algn="r">
              <a:buNone/>
            </a:pPr>
            <a:fld id="{9A0DB2DC-4C9A-4742-B13C-FB6460FD3503}" type="slidenum">
              <a:rPr lang="en-US" altLang="zh-CN" dirty="0">
                <a:ea typeface="黑体" panose="02010609060101010101" pitchFamily="49" charset="-122"/>
              </a:rPr>
            </a:fld>
            <a:endParaRPr lang="en-US" altLang="zh-CN" dirty="0">
              <a:ea typeface="黑体" panose="02010609060101010101" pitchFamily="49" charset="-122"/>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endParaRPr lang="zh-CN" altLang="en-US" smtClean="0"/>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endParaRPr lang="zh-CN" altLang="en-US" smtClean="0"/>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日期占位符 6"/>
          <p:cNvSpPr>
            <a:spLocks noGrp="1"/>
          </p:cNvSpPr>
          <p:nvPr>
            <p:ph type="dt" sz="half" idx="12"/>
          </p:nvPr>
        </p:nvSpPr>
        <p:spPr>
          <a:xfrm>
            <a:off x="6727825" y="6408738"/>
            <a:ext cx="1919288" cy="3651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 name="页脚占位符 7"/>
          <p:cNvSpPr>
            <a:spLocks noGrp="1"/>
          </p:cNvSpPr>
          <p:nvPr>
            <p:ph type="ftr" sz="quarter" idx="13"/>
          </p:nvPr>
        </p:nvSpPr>
        <p:spPr>
          <a:xfrm>
            <a:off x="4379913" y="6408738"/>
            <a:ext cx="2351088"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 name="灯片编号占位符 8"/>
          <p:cNvSpPr>
            <a:spLocks noGrp="1"/>
          </p:cNvSpPr>
          <p:nvPr>
            <p:ph type="sldNum" sz="quarter" idx="14"/>
          </p:nvPr>
        </p:nvSpPr>
        <p:spPr>
          <a:xfrm>
            <a:off x="8647113" y="6408738"/>
            <a:ext cx="366713" cy="365125"/>
          </a:xfrm>
          <a:prstGeom prst="rect">
            <a:avLst/>
          </a:prstGeom>
        </p:spPr>
        <p:txBody>
          <a:bodyPr vert="horz" anchor="b"/>
          <a:p>
            <a:pPr algn="r">
              <a:buNone/>
            </a:pPr>
            <a:fld id="{9A0DB2DC-4C9A-4742-B13C-FB6460FD3503}" type="slidenum">
              <a:rPr lang="en-US" altLang="zh-CN" dirty="0">
                <a:ea typeface="黑体" panose="02010609060101010101" pitchFamily="49" charset="-122"/>
              </a:rPr>
            </a:fld>
            <a:endParaRPr lang="en-US" altLang="zh-CN" dirty="0">
              <a:ea typeface="黑体" panose="02010609060101010101" pitchFamily="49" charset="-122"/>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smtClean="0"/>
              <a:t>单击此处编辑母版标题样式</a:t>
            </a:r>
            <a:endParaRPr lang="en-US"/>
          </a:p>
        </p:txBody>
      </p:sp>
      <p:sp>
        <p:nvSpPr>
          <p:cNvPr id="11" name="日期占位符 2"/>
          <p:cNvSpPr>
            <a:spLocks noGrp="1"/>
          </p:cNvSpPr>
          <p:nvPr>
            <p:ph type="dt" sz="half" idx="2"/>
          </p:nvPr>
        </p:nvSpPr>
        <p:spPr>
          <a:xfrm>
            <a:off x="6727825" y="6408738"/>
            <a:ext cx="1919288" cy="3651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 name="页脚占位符 3"/>
          <p:cNvSpPr>
            <a:spLocks noGrp="1"/>
          </p:cNvSpPr>
          <p:nvPr>
            <p:ph type="ftr" sz="quarter" idx="3"/>
          </p:nvPr>
        </p:nvSpPr>
        <p:spPr>
          <a:xfrm>
            <a:off x="4379913" y="6408738"/>
            <a:ext cx="2351088"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 name="灯片编号占位符 4"/>
          <p:cNvSpPr>
            <a:spLocks noGrp="1"/>
          </p:cNvSpPr>
          <p:nvPr>
            <p:ph type="sldNum" sz="quarter" idx="4"/>
          </p:nvPr>
        </p:nvSpPr>
        <p:spPr>
          <a:xfrm>
            <a:off x="8647113" y="6408738"/>
            <a:ext cx="366713" cy="365125"/>
          </a:xfrm>
          <a:prstGeom prst="rect">
            <a:avLst/>
          </a:prstGeom>
        </p:spPr>
        <p:txBody>
          <a:bodyPr vert="horz" anchor="b"/>
          <a:p>
            <a:pPr algn="r">
              <a:buNone/>
            </a:pPr>
            <a:fld id="{9A0DB2DC-4C9A-4742-B13C-FB6460FD3503}" type="slidenum">
              <a:rPr lang="en-US" altLang="zh-CN" dirty="0">
                <a:ea typeface="黑体" panose="02010609060101010101" pitchFamily="49" charset="-122"/>
              </a:rPr>
            </a:fld>
            <a:endParaRPr lang="en-US" altLang="zh-CN" dirty="0">
              <a:ea typeface="黑体" panose="02010609060101010101" pitchFamily="49" charset="-122"/>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zh-CN" altLang="en-US" smtClean="0"/>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endParaRPr lang="zh-CN" altLang="en-US" smtClean="0"/>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日期占位符 4"/>
          <p:cNvSpPr>
            <a:spLocks noGrp="1"/>
          </p:cNvSpPr>
          <p:nvPr>
            <p:ph type="dt" sz="half" idx="12"/>
          </p:nvPr>
        </p:nvSpPr>
        <p:spPr>
          <a:xfrm>
            <a:off x="6727825" y="6408738"/>
            <a:ext cx="1919288" cy="3651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 name="页脚占位符 5"/>
          <p:cNvSpPr>
            <a:spLocks noGrp="1"/>
          </p:cNvSpPr>
          <p:nvPr>
            <p:ph type="ftr" sz="quarter" idx="3"/>
          </p:nvPr>
        </p:nvSpPr>
        <p:spPr>
          <a:xfrm>
            <a:off x="4379913" y="6408738"/>
            <a:ext cx="2351088"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 name="灯片编号占位符 6"/>
          <p:cNvSpPr>
            <a:spLocks noGrp="1"/>
          </p:cNvSpPr>
          <p:nvPr>
            <p:ph type="sldNum" sz="quarter" idx="4"/>
          </p:nvPr>
        </p:nvSpPr>
        <p:spPr>
          <a:xfrm>
            <a:off x="8647113" y="6408738"/>
            <a:ext cx="366713" cy="365125"/>
          </a:xfrm>
          <a:prstGeom prst="rect">
            <a:avLst/>
          </a:prstGeom>
        </p:spPr>
        <p:txBody>
          <a:bodyPr vert="horz" anchor="b"/>
          <a:p>
            <a:pPr algn="r">
              <a:buNone/>
            </a:pPr>
            <a:fld id="{9A0DB2DC-4C9A-4742-B13C-FB6460FD3503}" type="slidenum">
              <a:rPr lang="en-US" altLang="zh-CN" dirty="0">
                <a:ea typeface="黑体" panose="02010609060101010101" pitchFamily="49" charset="-122"/>
              </a:rPr>
            </a:fld>
            <a:endParaRPr lang="en-US" altLang="zh-CN" dirty="0">
              <a:ea typeface="黑体" panose="02010609060101010101" pitchFamily="49" charset="-122"/>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11" name="任意多边形 10"/>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 name="任意多边形 15"/>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 name="直角三角形 16"/>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cxnSp>
        <p:nvCxnSpPr>
          <p:cNvPr id="19" name="直接连接符 18"/>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0" name="燕尾形 19"/>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21" name="燕尾形 20"/>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4" name="文本占位符 3"/>
          <p:cNvSpPr>
            <a:spLocks noGrp="1"/>
          </p:cNvSpPr>
          <p:nvPr>
            <p:ph type="body" sz="half" idx="2"/>
          </p:nvPr>
        </p:nvSpPr>
        <p:spPr>
          <a:xfrm>
            <a:off x="1141232" y="5443402"/>
            <a:ext cx="7162800" cy="648232"/>
          </a:xfrm>
          <a:noFill/>
        </p:spPr>
        <p:txBody>
          <a:bodyPr tIns="0"/>
          <a:lstStyle>
            <a:lvl1pPr marL="0" marR="18415" indent="0" algn="r">
              <a:buNone/>
              <a:defRPr sz="1400"/>
            </a:lvl1pPr>
            <a:lvl2pPr>
              <a:defRPr sz="1200"/>
            </a:lvl2pPr>
            <a:lvl3pPr>
              <a:defRPr sz="1000"/>
            </a:lvl3pPr>
            <a:lvl4pPr>
              <a:defRPr sz="900"/>
            </a:lvl4pPr>
            <a:lvl5pPr>
              <a:defRPr sz="900"/>
            </a:lvl5pPr>
          </a:lstStyle>
          <a:p>
            <a:pPr lvl="0"/>
            <a:r>
              <a:rPr lang="zh-CN" altLang="en-US" smtClean="0"/>
              <a:t>单击此处编辑母版文本样式</a:t>
            </a:r>
            <a:endParaRPr lang="zh-CN" altLang="en-US" smtClean="0"/>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vert="horz" wrap="square" lIns="91440" tIns="4572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defRPr/>
            </a:pP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zh-CN" altLang="en-US" smtClean="0"/>
              <a:t>单击此处编辑母版标题样式</a:t>
            </a:r>
            <a:endParaRPr lang="en-US"/>
          </a:p>
        </p:txBody>
      </p:sp>
      <p:sp>
        <p:nvSpPr>
          <p:cNvPr id="23" name="日期占位符 4"/>
          <p:cNvSpPr>
            <a:spLocks noGrp="1"/>
          </p:cNvSpPr>
          <p:nvPr>
            <p:ph type="dt" sz="half" idx="12"/>
          </p:nvPr>
        </p:nvSpPr>
        <p:spPr>
          <a:xfrm>
            <a:off x="6727825" y="6408738"/>
            <a:ext cx="1919288" cy="365125"/>
          </a:xfrm>
          <a:prstGeom prst="rect">
            <a:avLst/>
          </a:prstGeom>
        </p:spPr>
        <p:txBody>
          <a:bodyPr vert="horz" anchor="b"/>
          <a:lstStyle>
            <a:lvl1pPr>
              <a:defRPr>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4" name="页脚占位符 5"/>
          <p:cNvSpPr>
            <a:spLocks noGrp="1"/>
          </p:cNvSpPr>
          <p:nvPr>
            <p:ph type="ftr" sz="quarter" idx="3"/>
          </p:nvPr>
        </p:nvSpPr>
        <p:spPr>
          <a:xfrm>
            <a:off x="4379913" y="6408738"/>
            <a:ext cx="2351088" cy="365125"/>
          </a:xfrm>
          <a:prstGeom prst="rect">
            <a:avLst/>
          </a:prstGeom>
        </p:spPr>
        <p:txBody>
          <a:bodyPr vert="horz" anchor="b"/>
          <a:lstStyle>
            <a:lvl1pPr>
              <a:defRPr>
                <a:solidFill>
                  <a:schemeClr val="tx1"/>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5" name="灯片编号占位符 6"/>
          <p:cNvSpPr>
            <a:spLocks noGrp="1"/>
          </p:cNvSpPr>
          <p:nvPr>
            <p:ph type="sldNum" sz="quarter" idx="4"/>
          </p:nvPr>
        </p:nvSpPr>
        <p:spPr>
          <a:xfrm>
            <a:off x="8647113" y="6408738"/>
            <a:ext cx="366713" cy="365125"/>
          </a:xfrm>
          <a:prstGeom prst="rect">
            <a:avLst/>
          </a:prstGeom>
        </p:spPr>
        <p:txBody>
          <a:bodyPr vert="horz" anchor="b"/>
          <a:p>
            <a:pPr algn="r">
              <a:buNone/>
            </a:pPr>
            <a:fld id="{9A0DB2DC-4C9A-4742-B13C-FB6460FD3503}" type="slidenum">
              <a:rPr lang="en-US" altLang="zh-CN" dirty="0">
                <a:ea typeface="黑体" panose="02010609060101010101" pitchFamily="49" charset="-122"/>
              </a:rPr>
            </a:fld>
            <a:endParaRPr lang="en-US" altLang="zh-CN" dirty="0">
              <a:ea typeface="黑体" panose="02010609060101010101" pitchFamily="49" charset="-122"/>
            </a:endParaRP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3" name="任意多边形 12"/>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任意多边形 11"/>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 name="直角三角形 13"/>
          <p:cNvSpPr/>
          <p:nvPr/>
        </p:nvSpPr>
        <p:spPr bwMode="auto">
          <a:xfrm>
            <a:off x="-6042" y="5791253"/>
            <a:ext cx="3402314" cy="1080868"/>
          </a:xfrm>
          <a:prstGeom prst="rtTriangle">
            <a:avLst/>
          </a:prstGeom>
          <a:blipFill>
            <a:blip r:embed="rId1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scene3d>
              <a:camera prst="orthographicFront"/>
              <a:lightRig rig="soft" dir="t"/>
            </a:scene3d>
            <a:sp3d prstMaterial="softEdge">
              <a:bevelT w="25400" h="25400"/>
            </a:sp3d>
          </a:bodyPr>
          <a:p>
            <a:pPr lvl="0"/>
            <a:r>
              <a:rPr lang="zh-CN" altLang="en-US" dirty="0"/>
              <a:t>单击此处编辑母版标题样式</a:t>
            </a:r>
            <a:endParaRPr lang="en-US" altLang="zh-CN" dirty="0"/>
          </a:p>
        </p:txBody>
      </p:sp>
      <p:sp>
        <p:nvSpPr>
          <p:cNvPr id="7177" name="文本占位符 29"/>
          <p:cNvSpPr>
            <a:spLocks noGrp="1"/>
          </p:cNvSpPr>
          <p:nvPr>
            <p:ph type="body" idx="1"/>
          </p:nvPr>
        </p:nvSpPr>
        <p:spPr>
          <a:xfrm>
            <a:off x="457200" y="1481138"/>
            <a:ext cx="8229600" cy="4525962"/>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latin typeface="Arial" panose="020B0604020202020204" pitchFamily="34" charset="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2" name="页脚占位符 21"/>
          <p:cNvSpPr>
            <a:spLocks noGrp="1"/>
          </p:cNvSpPr>
          <p:nvPr>
            <p:ph type="ftr" sz="quarter" idx="3"/>
          </p:nvPr>
        </p:nvSpPr>
        <p:spPr>
          <a:xfrm>
            <a:off x="4379913" y="6408738"/>
            <a:ext cx="2351088" cy="365125"/>
          </a:xfrm>
          <a:prstGeom prst="rect">
            <a:avLst/>
          </a:prstGeom>
        </p:spPr>
        <p:txBody>
          <a:bodyPr vert="horz" anchor="b"/>
          <a:lstStyle>
            <a:lvl1pPr algn="r" eaLnBrk="1" latinLnBrk="0" hangingPunct="1">
              <a:defRPr kumimoji="0" sz="1000">
                <a:solidFill>
                  <a:schemeClr val="tx1"/>
                </a:solidFill>
                <a:latin typeface="Arial" panose="020B0604020202020204" pitchFamily="34" charset="0"/>
                <a:ea typeface="+mn-ea"/>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8" name="灯片编号占位符 17"/>
          <p:cNvSpPr>
            <a:spLocks noGrp="1"/>
          </p:cNvSpPr>
          <p:nvPr>
            <p:ph type="sldNum" sz="quarter" idx="4"/>
          </p:nvPr>
        </p:nvSpPr>
        <p:spPr>
          <a:xfrm>
            <a:off x="8647113" y="6408738"/>
            <a:ext cx="366713" cy="365125"/>
          </a:xfrm>
          <a:prstGeom prst="rect">
            <a:avLst/>
          </a:prstGeom>
        </p:spPr>
        <p:txBody>
          <a:bodyPr vert="horz" anchor="b"/>
          <a:lstStyle>
            <a:lvl1pPr algn="r">
              <a:defRPr sz="1000">
                <a:ea typeface="黑体" panose="02010609060101010101" pitchFamily="49" charset="-122"/>
              </a:defRPr>
            </a:lvl1pPr>
          </a:lstStyle>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oleObject" Target="../embeddings/oleObject5.bin"/></Relationships>
</file>

<file path=ppt/slides/_rels/slide27.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oleObject" Target="../embeddings/oleObject6.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txBox="1"/>
          <p:nvPr/>
        </p:nvSpPr>
        <p:spPr>
          <a:xfrm>
            <a:off x="685800" y="1143000"/>
            <a:ext cx="7924800" cy="2439988"/>
          </a:xfrm>
          <a:prstGeom prst="rect">
            <a:avLst/>
          </a:prstGeom>
        </p:spPr>
        <p:txBody>
          <a:bodyPr/>
          <a:lstStyle/>
          <a:p>
            <a:pPr marR="0" algn="ctr" defTabSz="914400" fontAlgn="auto">
              <a:lnSpc>
                <a:spcPct val="150000"/>
              </a:lnSpc>
              <a:spcAft>
                <a:spcPts val="0"/>
              </a:spcAft>
              <a:buClrTx/>
              <a:buSzTx/>
              <a:buFontTx/>
              <a:defRPr/>
            </a:pPr>
            <a:r>
              <a:rPr kumimoji="0" lang="zh-CN" altLang="en-US" sz="4400" kern="0" cap="none" spc="0" normalizeH="0" baseline="0" noProof="0" dirty="0">
                <a:solidFill>
                  <a:schemeClr val="tx2"/>
                </a:solidFill>
                <a:latin typeface="+mj-lt"/>
                <a:ea typeface="+mj-ea"/>
                <a:cs typeface="+mj-cs"/>
              </a:rPr>
              <a:t>第</a:t>
            </a:r>
            <a:r>
              <a:rPr kumimoji="0" lang="en-US" altLang="zh-CN" sz="4400" kern="0" cap="none" spc="0" normalizeH="0" baseline="0" noProof="0" dirty="0">
                <a:solidFill>
                  <a:schemeClr val="tx2"/>
                </a:solidFill>
                <a:latin typeface="+mj-lt"/>
                <a:ea typeface="+mj-ea"/>
                <a:cs typeface="+mj-cs"/>
              </a:rPr>
              <a:t>6</a:t>
            </a:r>
            <a:r>
              <a:rPr kumimoji="0" lang="zh-CN" altLang="en-US" sz="4400" kern="0" cap="none" spc="0" normalizeH="0" baseline="0" noProof="0" dirty="0">
                <a:solidFill>
                  <a:schemeClr val="tx2"/>
                </a:solidFill>
                <a:latin typeface="+mj-lt"/>
                <a:ea typeface="+mj-ea"/>
                <a:cs typeface="+mj-cs"/>
              </a:rPr>
              <a:t>章</a:t>
            </a:r>
            <a:br>
              <a:rPr kumimoji="0" lang="en-US" altLang="zh-CN" sz="4400" kern="0" cap="none" spc="0" normalizeH="0" baseline="0" noProof="0" dirty="0">
                <a:solidFill>
                  <a:schemeClr val="tx2"/>
                </a:solidFill>
                <a:latin typeface="+mj-lt"/>
                <a:ea typeface="+mj-ea"/>
                <a:cs typeface="+mj-cs"/>
              </a:rPr>
            </a:br>
            <a:r>
              <a:rPr kumimoji="0" lang="zh-CN" altLang="en-US" sz="4400" kern="0" cap="none" spc="0" normalizeH="0" baseline="0" noProof="0" dirty="0">
                <a:solidFill>
                  <a:schemeClr val="tx2"/>
                </a:solidFill>
                <a:latin typeface="+mj-lt"/>
                <a:ea typeface="+mj-ea"/>
                <a:cs typeface="+mj-cs"/>
              </a:rPr>
              <a:t>供给、需求及政府政策</a:t>
            </a:r>
            <a:endParaRPr kumimoji="0" lang="zh-CN" altLang="en-US" sz="4400" kern="0" cap="none" spc="0" normalizeH="0" baseline="0" noProof="0" dirty="0">
              <a:solidFill>
                <a:schemeClr val="tx2"/>
              </a:solidFill>
              <a:latin typeface="+mj-lt"/>
              <a:ea typeface="+mj-ea"/>
              <a:cs typeface="+mj-cs"/>
            </a:endParaRPr>
          </a:p>
        </p:txBody>
      </p:sp>
      <p:sp>
        <p:nvSpPr>
          <p:cNvPr id="5" name="副标题 2"/>
          <p:cNvSpPr txBox="1"/>
          <p:nvPr/>
        </p:nvSpPr>
        <p:spPr>
          <a:xfrm>
            <a:off x="762000" y="3886200"/>
            <a:ext cx="7772400" cy="1200150"/>
          </a:xfrm>
          <a:prstGeom prst="rect">
            <a:avLst/>
          </a:prstGeom>
        </p:spPr>
        <p:txBody>
          <a:bodyPr/>
          <a:lstStyle/>
          <a:p>
            <a:pPr marL="342900" marR="0" indent="-342900" algn="ctr" defTabSz="914400">
              <a:spcBef>
                <a:spcPct val="20000"/>
              </a:spcBef>
              <a:buClrTx/>
              <a:buSzTx/>
              <a:buFontTx/>
              <a:defRPr/>
            </a:pPr>
            <a:r>
              <a:rPr kumimoji="0" lang="zh-CN" altLang="en-US" sz="2800" b="1" kern="0" cap="none" spc="0" normalizeH="0" baseline="0" noProof="0">
                <a:latin typeface="楷体" panose="02010609060101010101" pitchFamily="49" charset="-122"/>
                <a:ea typeface="楷体" panose="02010609060101010101" pitchFamily="49" charset="-122"/>
                <a:cs typeface="+mn-cs"/>
              </a:rPr>
              <a:t>李苗</a:t>
            </a:r>
            <a:endParaRPr kumimoji="0" lang="en-US" altLang="zh-CN" sz="2800" b="1" kern="0" cap="none" spc="0" normalizeH="0" baseline="0" noProof="0">
              <a:latin typeface="楷体" panose="02010609060101010101" pitchFamily="49" charset="-122"/>
              <a:ea typeface="楷体" panose="02010609060101010101" pitchFamily="49" charset="-122"/>
              <a:cs typeface="+mn-cs"/>
            </a:endParaRPr>
          </a:p>
          <a:p>
            <a:pPr marL="342900" marR="0" indent="-342900" algn="ctr" defTabSz="914400">
              <a:spcBef>
                <a:spcPct val="20000"/>
              </a:spcBef>
              <a:buClrTx/>
              <a:buSzTx/>
              <a:buFontTx/>
              <a:defRPr/>
            </a:pPr>
            <a:r>
              <a:rPr kumimoji="0" lang="en-US" altLang="zh-CN" sz="2800" b="1" kern="0" cap="none" spc="0" normalizeH="0" baseline="0" noProof="0">
                <a:latin typeface="Times New Roman" panose="02020603050405020304" pitchFamily="18" charset="0"/>
                <a:ea typeface="楷体" panose="02010609060101010101" pitchFamily="49" charset="-122"/>
                <a:cs typeface="Times New Roman" panose="02020603050405020304" pitchFamily="18" charset="0"/>
              </a:rPr>
              <a:t>limiao@sxu.edu.cn</a:t>
            </a:r>
            <a:endParaRPr kumimoji="0" lang="zh-CN" altLang="en-US" sz="2800" b="1" kern="0" cap="none" spc="0" normalizeH="0" baseline="0" noProof="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0" y="207963"/>
            <a:ext cx="9144000" cy="64928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价格下限如何影响市场结果</a:t>
            </a:r>
            <a:endPar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grpSp>
        <p:nvGrpSpPr>
          <p:cNvPr id="24579" name="Group 3"/>
          <p:cNvGrpSpPr/>
          <p:nvPr/>
        </p:nvGrpSpPr>
        <p:grpSpPr>
          <a:xfrm>
            <a:off x="4060825" y="1235075"/>
            <a:ext cx="4456113" cy="3871913"/>
            <a:chOff x="0" y="0"/>
            <a:chExt cx="2807" cy="2439"/>
          </a:xfrm>
        </p:grpSpPr>
        <p:grpSp>
          <p:nvGrpSpPr>
            <p:cNvPr id="24598" name="Group 4"/>
            <p:cNvGrpSpPr/>
            <p:nvPr/>
          </p:nvGrpSpPr>
          <p:grpSpPr>
            <a:xfrm>
              <a:off x="139" y="252"/>
              <a:ext cx="2343" cy="2049"/>
              <a:chOff x="0" y="0"/>
              <a:chExt cx="2343" cy="2027"/>
            </a:xfrm>
          </p:grpSpPr>
          <p:sp>
            <p:nvSpPr>
              <p:cNvPr id="24601" name="Line 6"/>
              <p:cNvSpPr/>
              <p:nvPr/>
            </p:nvSpPr>
            <p:spPr>
              <a:xfrm>
                <a:off x="4" y="0"/>
                <a:ext cx="0" cy="2025"/>
              </a:xfrm>
              <a:prstGeom prst="line">
                <a:avLst/>
              </a:prstGeom>
              <a:ln w="12700" cap="flat" cmpd="sng">
                <a:solidFill>
                  <a:schemeClr val="tx1"/>
                </a:solidFill>
                <a:prstDash val="solid"/>
                <a:headEnd type="none" w="med" len="med"/>
                <a:tailEnd type="none" w="med" len="med"/>
              </a:ln>
            </p:spPr>
          </p:sp>
          <p:sp>
            <p:nvSpPr>
              <p:cNvPr id="24602" name="Line 7"/>
              <p:cNvSpPr/>
              <p:nvPr/>
            </p:nvSpPr>
            <p:spPr>
              <a:xfrm flipV="1">
                <a:off x="0" y="2020"/>
                <a:ext cx="2343" cy="7"/>
              </a:xfrm>
              <a:prstGeom prst="line">
                <a:avLst/>
              </a:prstGeom>
              <a:ln w="12700" cap="flat" cmpd="sng">
                <a:solidFill>
                  <a:schemeClr val="tx1"/>
                </a:solidFill>
                <a:prstDash val="solid"/>
                <a:headEnd type="none" w="med" len="med"/>
                <a:tailEnd type="none" w="med" len="med"/>
              </a:ln>
            </p:spPr>
          </p:sp>
        </p:grpSp>
        <p:sp>
          <p:nvSpPr>
            <p:cNvPr id="24599" name="Text Box 8"/>
            <p:cNvSpPr txBox="1"/>
            <p:nvPr/>
          </p:nvSpPr>
          <p:spPr>
            <a:xfrm>
              <a:off x="0" y="0"/>
              <a:ext cx="267"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W</a:t>
              </a:r>
              <a:endParaRPr lang="en-US" altLang="zh-CN" sz="2400" b="1" i="1" dirty="0">
                <a:latin typeface="Arial" panose="020B0604020202020204" pitchFamily="34" charset="0"/>
              </a:endParaRPr>
            </a:p>
          </p:txBody>
        </p:sp>
        <p:sp>
          <p:nvSpPr>
            <p:cNvPr id="24600" name="Text Box 9"/>
            <p:cNvSpPr txBox="1"/>
            <p:nvPr/>
          </p:nvSpPr>
          <p:spPr>
            <a:xfrm>
              <a:off x="2517" y="2151"/>
              <a:ext cx="290"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L</a:t>
              </a:r>
              <a:endParaRPr lang="en-US" altLang="zh-CN" sz="2400" b="1" i="1" dirty="0">
                <a:latin typeface="Arial" panose="020B0604020202020204" pitchFamily="34" charset="0"/>
              </a:endParaRPr>
            </a:p>
          </p:txBody>
        </p:sp>
      </p:grpSp>
      <p:grpSp>
        <p:nvGrpSpPr>
          <p:cNvPr id="24580" name="Group 9"/>
          <p:cNvGrpSpPr/>
          <p:nvPr/>
        </p:nvGrpSpPr>
        <p:grpSpPr>
          <a:xfrm>
            <a:off x="5143500" y="1689100"/>
            <a:ext cx="2617788" cy="3203575"/>
            <a:chOff x="0" y="0"/>
            <a:chExt cx="1649" cy="2018"/>
          </a:xfrm>
        </p:grpSpPr>
        <p:sp>
          <p:nvSpPr>
            <p:cNvPr id="24596" name="Line 11"/>
            <p:cNvSpPr/>
            <p:nvPr/>
          </p:nvSpPr>
          <p:spPr>
            <a:xfrm>
              <a:off x="0" y="0"/>
              <a:ext cx="1417" cy="1846"/>
            </a:xfrm>
            <a:prstGeom prst="line">
              <a:avLst/>
            </a:prstGeom>
            <a:ln w="38100" cap="flat" cmpd="sng">
              <a:solidFill>
                <a:srgbClr val="003399"/>
              </a:solidFill>
              <a:prstDash val="solid"/>
              <a:headEnd type="none" w="med" len="med"/>
              <a:tailEnd type="none" w="med" len="med"/>
            </a:ln>
          </p:spPr>
        </p:sp>
        <p:sp>
          <p:nvSpPr>
            <p:cNvPr id="24597" name="Text Box 12"/>
            <p:cNvSpPr txBox="1"/>
            <p:nvPr/>
          </p:nvSpPr>
          <p:spPr>
            <a:xfrm>
              <a:off x="1329" y="1730"/>
              <a:ext cx="320"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D</a:t>
              </a:r>
              <a:endParaRPr lang="en-US" altLang="zh-CN" sz="2400" b="1" i="1" dirty="0">
                <a:latin typeface="Arial" panose="020B0604020202020204" pitchFamily="34" charset="0"/>
              </a:endParaRPr>
            </a:p>
          </p:txBody>
        </p:sp>
      </p:grpSp>
      <p:grpSp>
        <p:nvGrpSpPr>
          <p:cNvPr id="24581" name="Group 12"/>
          <p:cNvGrpSpPr/>
          <p:nvPr/>
        </p:nvGrpSpPr>
        <p:grpSpPr>
          <a:xfrm>
            <a:off x="5283200" y="1360488"/>
            <a:ext cx="1703388" cy="3362325"/>
            <a:chOff x="0" y="0"/>
            <a:chExt cx="1073" cy="2118"/>
          </a:xfrm>
        </p:grpSpPr>
        <p:sp>
          <p:nvSpPr>
            <p:cNvPr id="24594" name="Line 14"/>
            <p:cNvSpPr/>
            <p:nvPr/>
          </p:nvSpPr>
          <p:spPr>
            <a:xfrm flipV="1">
              <a:off x="0" y="232"/>
              <a:ext cx="872" cy="1886"/>
            </a:xfrm>
            <a:prstGeom prst="line">
              <a:avLst/>
            </a:prstGeom>
            <a:ln w="38100" cap="flat" cmpd="sng">
              <a:solidFill>
                <a:srgbClr val="003399"/>
              </a:solidFill>
              <a:prstDash val="solid"/>
              <a:headEnd type="none" w="med" len="med"/>
              <a:tailEnd type="none" w="med" len="med"/>
            </a:ln>
          </p:spPr>
        </p:sp>
        <p:sp>
          <p:nvSpPr>
            <p:cNvPr id="24595" name="Text Box 15"/>
            <p:cNvSpPr txBox="1"/>
            <p:nvPr/>
          </p:nvSpPr>
          <p:spPr>
            <a:xfrm>
              <a:off x="753" y="0"/>
              <a:ext cx="320"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S</a:t>
              </a:r>
              <a:endParaRPr lang="en-US" altLang="zh-CN" sz="2400" b="1" i="1" dirty="0">
                <a:latin typeface="Arial" panose="020B0604020202020204" pitchFamily="34" charset="0"/>
              </a:endParaRPr>
            </a:p>
          </p:txBody>
        </p:sp>
      </p:grpSp>
      <p:grpSp>
        <p:nvGrpSpPr>
          <p:cNvPr id="24582" name="Group 15"/>
          <p:cNvGrpSpPr/>
          <p:nvPr/>
        </p:nvGrpSpPr>
        <p:grpSpPr>
          <a:xfrm>
            <a:off x="3255963" y="2765425"/>
            <a:ext cx="3295650" cy="2559050"/>
            <a:chOff x="0" y="0"/>
            <a:chExt cx="2076" cy="1612"/>
          </a:xfrm>
        </p:grpSpPr>
        <p:grpSp>
          <p:nvGrpSpPr>
            <p:cNvPr id="24588" name="Group 16"/>
            <p:cNvGrpSpPr/>
            <p:nvPr/>
          </p:nvGrpSpPr>
          <p:grpSpPr>
            <a:xfrm>
              <a:off x="651" y="118"/>
              <a:ext cx="1146" cy="1212"/>
              <a:chOff x="0" y="0"/>
              <a:chExt cx="795" cy="1212"/>
            </a:xfrm>
          </p:grpSpPr>
          <p:sp>
            <p:nvSpPr>
              <p:cNvPr id="24592" name="Line 21"/>
              <p:cNvSpPr/>
              <p:nvPr/>
            </p:nvSpPr>
            <p:spPr>
              <a:xfrm>
                <a:off x="0" y="0"/>
                <a:ext cx="795" cy="0"/>
              </a:xfrm>
              <a:prstGeom prst="line">
                <a:avLst/>
              </a:prstGeom>
              <a:ln w="9525" cap="flat" cmpd="sng">
                <a:solidFill>
                  <a:schemeClr val="tx1"/>
                </a:solidFill>
                <a:prstDash val="lgDash"/>
                <a:headEnd type="none" w="med" len="med"/>
                <a:tailEnd type="none" w="med" len="med"/>
              </a:ln>
            </p:spPr>
          </p:sp>
          <p:sp>
            <p:nvSpPr>
              <p:cNvPr id="24593" name="Line 22"/>
              <p:cNvSpPr/>
              <p:nvPr/>
            </p:nvSpPr>
            <p:spPr>
              <a:xfrm flipH="1">
                <a:off x="789" y="1"/>
                <a:ext cx="6" cy="1211"/>
              </a:xfrm>
              <a:prstGeom prst="line">
                <a:avLst/>
              </a:prstGeom>
              <a:ln w="9525" cap="flat" cmpd="sng">
                <a:solidFill>
                  <a:schemeClr val="tx1"/>
                </a:solidFill>
                <a:prstDash val="lgDash"/>
                <a:headEnd type="none" w="med" len="med"/>
                <a:tailEnd type="none" w="med" len="med"/>
              </a:ln>
            </p:spPr>
          </p:sp>
        </p:grpSp>
        <p:sp>
          <p:nvSpPr>
            <p:cNvPr id="24589" name="Oval 23"/>
            <p:cNvSpPr/>
            <p:nvPr/>
          </p:nvSpPr>
          <p:spPr>
            <a:xfrm>
              <a:off x="1752" y="70"/>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
          <p:nvSpPr>
            <p:cNvPr id="24590" name="Text Box 24"/>
            <p:cNvSpPr txBox="1"/>
            <p:nvPr/>
          </p:nvSpPr>
          <p:spPr>
            <a:xfrm>
              <a:off x="0" y="0"/>
              <a:ext cx="589" cy="230"/>
            </a:xfrm>
            <a:prstGeom prst="rect">
              <a:avLst/>
            </a:prstGeom>
            <a:noFill/>
            <a:ln w="9525">
              <a:noFill/>
            </a:ln>
          </p:spPr>
          <p:txBody>
            <a:bodyPr lIns="0" tIns="0" rIns="0" bIns="0">
              <a:spAutoFit/>
            </a:bodyPr>
            <a:p>
              <a:pPr algn="r" eaLnBrk="0" hangingPunct="0">
                <a:spcBef>
                  <a:spcPct val="50000"/>
                </a:spcBef>
              </a:pPr>
              <a:r>
                <a:rPr lang="en-US" altLang="zh-CN" sz="2400" dirty="0">
                  <a:latin typeface="Arial" panose="020B0604020202020204" pitchFamily="34" charset="0"/>
                </a:rPr>
                <a:t>$4</a:t>
              </a:r>
              <a:endParaRPr lang="en-US" altLang="zh-CN" sz="2400" dirty="0">
                <a:latin typeface="Arial" panose="020B0604020202020204" pitchFamily="34" charset="0"/>
              </a:endParaRPr>
            </a:p>
          </p:txBody>
        </p:sp>
        <p:sp>
          <p:nvSpPr>
            <p:cNvPr id="24591" name="Text Box 25"/>
            <p:cNvSpPr txBox="1"/>
            <p:nvPr/>
          </p:nvSpPr>
          <p:spPr>
            <a:xfrm>
              <a:off x="1524" y="1382"/>
              <a:ext cx="552" cy="230"/>
            </a:xfrm>
            <a:prstGeom prst="rect">
              <a:avLst/>
            </a:prstGeom>
            <a:noFill/>
            <a:ln w="9525">
              <a:noFill/>
            </a:ln>
          </p:spPr>
          <p:txBody>
            <a:bodyPr lIns="0" tIns="0" rIns="0" bIns="0">
              <a:spAutoFit/>
            </a:bodyPr>
            <a:p>
              <a:pPr algn="ctr" eaLnBrk="0" hangingPunct="0">
                <a:spcBef>
                  <a:spcPct val="50000"/>
                </a:spcBef>
              </a:pPr>
              <a:r>
                <a:rPr lang="en-US" altLang="zh-CN" sz="2400" dirty="0">
                  <a:latin typeface="Arial" panose="020B0604020202020204" pitchFamily="34" charset="0"/>
                </a:rPr>
                <a:t>500</a:t>
              </a:r>
              <a:endParaRPr lang="en-US" altLang="zh-CN" sz="2400" dirty="0">
                <a:latin typeface="Arial" panose="020B0604020202020204" pitchFamily="34" charset="0"/>
              </a:endParaRPr>
            </a:p>
          </p:txBody>
        </p:sp>
      </p:grpSp>
      <p:grpSp>
        <p:nvGrpSpPr>
          <p:cNvPr id="9" name="Group 22"/>
          <p:cNvGrpSpPr/>
          <p:nvPr/>
        </p:nvGrpSpPr>
        <p:grpSpPr>
          <a:xfrm>
            <a:off x="3263900" y="3505200"/>
            <a:ext cx="5643563" cy="461963"/>
            <a:chOff x="0" y="98"/>
            <a:chExt cx="3555" cy="291"/>
          </a:xfrm>
        </p:grpSpPr>
        <p:sp>
          <p:nvSpPr>
            <p:cNvPr id="24585" name="Line 31"/>
            <p:cNvSpPr/>
            <p:nvPr/>
          </p:nvSpPr>
          <p:spPr>
            <a:xfrm>
              <a:off x="644" y="265"/>
              <a:ext cx="1888" cy="0"/>
            </a:xfrm>
            <a:prstGeom prst="line">
              <a:avLst/>
            </a:prstGeom>
            <a:ln w="28575" cap="flat" cmpd="sng">
              <a:solidFill>
                <a:srgbClr val="DE8400"/>
              </a:solidFill>
              <a:prstDash val="solid"/>
              <a:headEnd type="none" w="med" len="med"/>
              <a:tailEnd type="none" w="med" len="med"/>
            </a:ln>
          </p:spPr>
        </p:sp>
        <p:sp>
          <p:nvSpPr>
            <p:cNvPr id="24586" name="Text Box 32"/>
            <p:cNvSpPr txBox="1"/>
            <p:nvPr/>
          </p:nvSpPr>
          <p:spPr>
            <a:xfrm>
              <a:off x="2552" y="98"/>
              <a:ext cx="1003" cy="291"/>
            </a:xfrm>
            <a:prstGeom prst="rect">
              <a:avLst/>
            </a:prstGeom>
            <a:noFill/>
            <a:ln w="9525">
              <a:noFill/>
            </a:ln>
          </p:spPr>
          <p:txBody>
            <a:bodyPr>
              <a:spAutoFit/>
            </a:bodyPr>
            <a:p>
              <a:pPr algn="ctr" eaLnBrk="0" hangingPunct="0">
                <a:spcBef>
                  <a:spcPct val="50000"/>
                </a:spcBef>
              </a:pPr>
              <a:r>
                <a:rPr lang="zh-CN" altLang="x-none" sz="2400" dirty="0">
                  <a:latin typeface="Arial" panose="020B0604020202020204" pitchFamily="34" charset="0"/>
                </a:rPr>
                <a:t>价格下限</a:t>
              </a:r>
              <a:endParaRPr lang="zh-CN" altLang="x-none" sz="2400" dirty="0">
                <a:latin typeface="Arial" panose="020B0604020202020204" pitchFamily="34" charset="0"/>
              </a:endParaRPr>
            </a:p>
          </p:txBody>
        </p:sp>
        <p:sp>
          <p:nvSpPr>
            <p:cNvPr id="24587" name="Text Box 34"/>
            <p:cNvSpPr txBox="1"/>
            <p:nvPr/>
          </p:nvSpPr>
          <p:spPr>
            <a:xfrm>
              <a:off x="0" y="148"/>
              <a:ext cx="589" cy="230"/>
            </a:xfrm>
            <a:prstGeom prst="rect">
              <a:avLst/>
            </a:prstGeom>
            <a:noFill/>
            <a:ln w="9525">
              <a:noFill/>
            </a:ln>
          </p:spPr>
          <p:txBody>
            <a:bodyPr lIns="0" tIns="0" rIns="0" bIns="0">
              <a:spAutoFit/>
            </a:bodyPr>
            <a:p>
              <a:pPr algn="r" eaLnBrk="0" hangingPunct="0">
                <a:spcBef>
                  <a:spcPct val="50000"/>
                </a:spcBef>
              </a:pPr>
              <a:r>
                <a:rPr lang="en-US" altLang="zh-CN" sz="2400" dirty="0">
                  <a:latin typeface="Arial" panose="020B0604020202020204" pitchFamily="34" charset="0"/>
                </a:rPr>
                <a:t>$3</a:t>
              </a:r>
              <a:endParaRPr lang="en-US" altLang="zh-CN" sz="2400" dirty="0">
                <a:latin typeface="Arial" panose="020B0604020202020204" pitchFamily="34" charset="0"/>
              </a:endParaRPr>
            </a:p>
          </p:txBody>
        </p:sp>
      </p:grpSp>
      <p:sp>
        <p:nvSpPr>
          <p:cNvPr id="29" name="Rectangle 36"/>
          <p:cNvSpPr txBox="1">
            <a:spLocks noChangeArrowheads="1"/>
          </p:cNvSpPr>
          <p:nvPr/>
        </p:nvSpPr>
        <p:spPr>
          <a:xfrm>
            <a:off x="387350" y="1733550"/>
            <a:ext cx="3194050" cy="4560888"/>
          </a:xfrm>
          <a:prstGeom prst="rect">
            <a:avLst/>
          </a:prstGeom>
          <a:noFill/>
        </p:spPr>
        <p:txBody>
          <a:bodyPr>
            <a:normAutofit/>
          </a:bodyPr>
          <a:lstStyle/>
          <a:p>
            <a:pPr marR="0" defTabSz="914400" fontAlgn="auto">
              <a:lnSpc>
                <a:spcPct val="150000"/>
              </a:lnSpc>
              <a:spcBef>
                <a:spcPts val="400"/>
              </a:spcBef>
              <a:spcAft>
                <a:spcPts val="0"/>
              </a:spcAft>
              <a:buClr>
                <a:schemeClr val="accent1"/>
              </a:buClr>
              <a:buSzPct val="68000"/>
              <a:buFont typeface="Wingdings" panose="05000000000000000000" pitchFamily="2" charset="2"/>
              <a:defRPr/>
            </a:pPr>
            <a:r>
              <a:rPr kumimoji="0" lang="en-US" altLang="zh-CN" sz="2700" kern="1200" cap="none" spc="0" normalizeH="0" baseline="0" noProof="0" dirty="0">
                <a:latin typeface="+mn-lt"/>
                <a:ea typeface="宋体" panose="02010600030101010101" pitchFamily="2" charset="-122"/>
                <a:cs typeface="+mn-cs"/>
              </a:rPr>
              <a:t>    </a:t>
            </a:r>
            <a:r>
              <a:rPr kumimoji="0" lang="zh-CN" sz="2700" kern="1200" cap="none" spc="0" normalizeH="0" baseline="0" noProof="0" dirty="0">
                <a:latin typeface="+mn-lt"/>
                <a:ea typeface="宋体" panose="02010600030101010101" pitchFamily="2" charset="-122"/>
                <a:cs typeface="+mn-cs"/>
              </a:rPr>
              <a:t>低于均衡价格的的价格下限没有限制性</a:t>
            </a:r>
            <a:r>
              <a:rPr kumimoji="0" lang="en-US" altLang="zh-CN" sz="2700" kern="1200" cap="none" spc="0" normalizeH="0" baseline="0" noProof="0" dirty="0">
                <a:latin typeface="+mn-lt"/>
                <a:ea typeface="宋体" panose="02010600030101010101" pitchFamily="2" charset="-122"/>
                <a:cs typeface="+mn-cs"/>
              </a:rPr>
              <a:t>——</a:t>
            </a:r>
            <a:r>
              <a:rPr kumimoji="0" lang="zh-CN" sz="2700" kern="1200" cap="none" spc="0" normalizeH="0" baseline="0" noProof="0" dirty="0">
                <a:latin typeface="+mn-lt"/>
                <a:ea typeface="宋体" panose="02010600030101010101" pitchFamily="2" charset="-122"/>
                <a:cs typeface="+mn-cs"/>
              </a:rPr>
              <a:t>即对市场结果没有影响</a:t>
            </a:r>
            <a:r>
              <a:rPr kumimoji="0" lang="zh-CN" altLang="en-US" sz="2700" kern="1200" cap="none" spc="0" normalizeH="0" baseline="0" noProof="0" dirty="0">
                <a:latin typeface="+mn-lt"/>
                <a:ea typeface="宋体" panose="02010600030101010101" pitchFamily="2" charset="-122"/>
                <a:cs typeface="+mn-cs"/>
              </a:rPr>
              <a:t>。</a:t>
            </a:r>
            <a:endParaRPr kumimoji="0" lang="zh-CN" sz="2700" kern="1200" cap="none" spc="0" normalizeH="0" baseline="0" noProof="0" dirty="0">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5"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5602" name="Group 3"/>
          <p:cNvGrpSpPr/>
          <p:nvPr/>
        </p:nvGrpSpPr>
        <p:grpSpPr>
          <a:xfrm>
            <a:off x="4060825" y="1235075"/>
            <a:ext cx="4456113" cy="3871913"/>
            <a:chOff x="0" y="0"/>
            <a:chExt cx="2807" cy="2439"/>
          </a:xfrm>
        </p:grpSpPr>
        <p:grpSp>
          <p:nvGrpSpPr>
            <p:cNvPr id="25629" name="Group 4"/>
            <p:cNvGrpSpPr/>
            <p:nvPr/>
          </p:nvGrpSpPr>
          <p:grpSpPr>
            <a:xfrm>
              <a:off x="139" y="252"/>
              <a:ext cx="2116" cy="2049"/>
              <a:chOff x="0" y="0"/>
              <a:chExt cx="2116" cy="2027"/>
            </a:xfrm>
          </p:grpSpPr>
          <p:sp>
            <p:nvSpPr>
              <p:cNvPr id="25632" name="Line 5"/>
              <p:cNvSpPr/>
              <p:nvPr/>
            </p:nvSpPr>
            <p:spPr>
              <a:xfrm>
                <a:off x="4" y="0"/>
                <a:ext cx="0" cy="2025"/>
              </a:xfrm>
              <a:prstGeom prst="line">
                <a:avLst/>
              </a:prstGeom>
              <a:ln w="12700" cap="flat" cmpd="sng">
                <a:solidFill>
                  <a:schemeClr val="tx1"/>
                </a:solidFill>
                <a:prstDash val="solid"/>
                <a:headEnd type="none" w="med" len="med"/>
                <a:tailEnd type="none" w="med" len="med"/>
              </a:ln>
            </p:spPr>
          </p:sp>
          <p:sp>
            <p:nvSpPr>
              <p:cNvPr id="25633" name="Line 6"/>
              <p:cNvSpPr/>
              <p:nvPr/>
            </p:nvSpPr>
            <p:spPr>
              <a:xfrm>
                <a:off x="0" y="2027"/>
                <a:ext cx="2116" cy="0"/>
              </a:xfrm>
              <a:prstGeom prst="line">
                <a:avLst/>
              </a:prstGeom>
              <a:ln w="12700" cap="flat" cmpd="sng">
                <a:solidFill>
                  <a:schemeClr val="tx1"/>
                </a:solidFill>
                <a:prstDash val="solid"/>
                <a:headEnd type="none" w="med" len="med"/>
                <a:tailEnd type="none" w="med" len="med"/>
              </a:ln>
            </p:spPr>
          </p:sp>
        </p:grpSp>
        <p:sp>
          <p:nvSpPr>
            <p:cNvPr id="25630" name="Text Box 7"/>
            <p:cNvSpPr txBox="1"/>
            <p:nvPr/>
          </p:nvSpPr>
          <p:spPr>
            <a:xfrm>
              <a:off x="0" y="0"/>
              <a:ext cx="267"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W</a:t>
              </a:r>
              <a:endParaRPr lang="en-US" altLang="zh-CN" sz="2400" b="1" i="1" dirty="0">
                <a:latin typeface="Arial" panose="020B0604020202020204" pitchFamily="34" charset="0"/>
              </a:endParaRPr>
            </a:p>
          </p:txBody>
        </p:sp>
        <p:sp>
          <p:nvSpPr>
            <p:cNvPr id="25631" name="Text Box 8"/>
            <p:cNvSpPr txBox="1"/>
            <p:nvPr/>
          </p:nvSpPr>
          <p:spPr>
            <a:xfrm>
              <a:off x="2517" y="2151"/>
              <a:ext cx="290"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L</a:t>
              </a:r>
              <a:endParaRPr lang="en-US" altLang="zh-CN" sz="2400" b="1" i="1" dirty="0">
                <a:latin typeface="Arial" panose="020B0604020202020204" pitchFamily="34" charset="0"/>
              </a:endParaRPr>
            </a:p>
          </p:txBody>
        </p:sp>
      </p:grpSp>
      <p:grpSp>
        <p:nvGrpSpPr>
          <p:cNvPr id="25603" name="Group 9"/>
          <p:cNvGrpSpPr/>
          <p:nvPr/>
        </p:nvGrpSpPr>
        <p:grpSpPr>
          <a:xfrm>
            <a:off x="4724400" y="1371600"/>
            <a:ext cx="2668588" cy="3248025"/>
            <a:chOff x="-264" y="-200"/>
            <a:chExt cx="1681" cy="2046"/>
          </a:xfrm>
        </p:grpSpPr>
        <p:sp>
          <p:nvSpPr>
            <p:cNvPr id="25627" name="Line 10"/>
            <p:cNvSpPr/>
            <p:nvPr/>
          </p:nvSpPr>
          <p:spPr>
            <a:xfrm>
              <a:off x="0" y="0"/>
              <a:ext cx="1417" cy="1846"/>
            </a:xfrm>
            <a:prstGeom prst="line">
              <a:avLst/>
            </a:prstGeom>
            <a:ln w="38100" cap="flat" cmpd="sng">
              <a:solidFill>
                <a:srgbClr val="003399"/>
              </a:solidFill>
              <a:prstDash val="solid"/>
              <a:headEnd type="none" w="med" len="med"/>
              <a:tailEnd type="none" w="med" len="med"/>
            </a:ln>
          </p:spPr>
        </p:sp>
        <p:sp>
          <p:nvSpPr>
            <p:cNvPr id="25628" name="Text Box 11"/>
            <p:cNvSpPr txBox="1"/>
            <p:nvPr/>
          </p:nvSpPr>
          <p:spPr>
            <a:xfrm>
              <a:off x="-264" y="-200"/>
              <a:ext cx="320"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D</a:t>
              </a:r>
              <a:endParaRPr lang="en-US" altLang="zh-CN" sz="2400" b="1" i="1" dirty="0">
                <a:latin typeface="Arial" panose="020B0604020202020204" pitchFamily="34" charset="0"/>
              </a:endParaRPr>
            </a:p>
          </p:txBody>
        </p:sp>
      </p:grpSp>
      <p:grpSp>
        <p:nvGrpSpPr>
          <p:cNvPr id="25604" name="Group 12"/>
          <p:cNvGrpSpPr/>
          <p:nvPr/>
        </p:nvGrpSpPr>
        <p:grpSpPr>
          <a:xfrm>
            <a:off x="5283200" y="1371600"/>
            <a:ext cx="1930400" cy="3351213"/>
            <a:chOff x="0" y="7"/>
            <a:chExt cx="1216" cy="2111"/>
          </a:xfrm>
        </p:grpSpPr>
        <p:sp>
          <p:nvSpPr>
            <p:cNvPr id="25625" name="Line 13"/>
            <p:cNvSpPr/>
            <p:nvPr/>
          </p:nvSpPr>
          <p:spPr>
            <a:xfrm flipV="1">
              <a:off x="0" y="232"/>
              <a:ext cx="872" cy="1886"/>
            </a:xfrm>
            <a:prstGeom prst="line">
              <a:avLst/>
            </a:prstGeom>
            <a:ln w="38100" cap="flat" cmpd="sng">
              <a:solidFill>
                <a:srgbClr val="003399"/>
              </a:solidFill>
              <a:prstDash val="solid"/>
              <a:headEnd type="none" w="med" len="med"/>
              <a:tailEnd type="none" w="med" len="med"/>
            </a:ln>
          </p:spPr>
        </p:sp>
        <p:sp>
          <p:nvSpPr>
            <p:cNvPr id="25626" name="Text Box 14"/>
            <p:cNvSpPr txBox="1"/>
            <p:nvPr/>
          </p:nvSpPr>
          <p:spPr>
            <a:xfrm>
              <a:off x="896" y="7"/>
              <a:ext cx="320"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S</a:t>
              </a:r>
              <a:endParaRPr lang="en-US" altLang="zh-CN" sz="2400" b="1" i="1" dirty="0">
                <a:latin typeface="Arial" panose="020B0604020202020204" pitchFamily="34" charset="0"/>
              </a:endParaRPr>
            </a:p>
          </p:txBody>
        </p:sp>
      </p:grpSp>
      <p:grpSp>
        <p:nvGrpSpPr>
          <p:cNvPr id="25605" name="Group 15"/>
          <p:cNvGrpSpPr/>
          <p:nvPr/>
        </p:nvGrpSpPr>
        <p:grpSpPr>
          <a:xfrm>
            <a:off x="3255963" y="2765425"/>
            <a:ext cx="2921000" cy="365125"/>
            <a:chOff x="0" y="0"/>
            <a:chExt cx="1840" cy="230"/>
          </a:xfrm>
        </p:grpSpPr>
        <p:sp>
          <p:nvSpPr>
            <p:cNvPr id="25622" name="Line 17"/>
            <p:cNvSpPr/>
            <p:nvPr/>
          </p:nvSpPr>
          <p:spPr>
            <a:xfrm>
              <a:off x="651" y="118"/>
              <a:ext cx="1146" cy="0"/>
            </a:xfrm>
            <a:prstGeom prst="line">
              <a:avLst/>
            </a:prstGeom>
            <a:ln w="9525" cap="flat" cmpd="sng">
              <a:solidFill>
                <a:schemeClr val="tx1"/>
              </a:solidFill>
              <a:prstDash val="lgDash"/>
              <a:headEnd type="none" w="med" len="med"/>
              <a:tailEnd type="none" w="med" len="med"/>
            </a:ln>
          </p:spPr>
        </p:sp>
        <p:sp>
          <p:nvSpPr>
            <p:cNvPr id="25623" name="Oval 19"/>
            <p:cNvSpPr/>
            <p:nvPr/>
          </p:nvSpPr>
          <p:spPr>
            <a:xfrm>
              <a:off x="1752" y="70"/>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
          <p:nvSpPr>
            <p:cNvPr id="25624" name="Text Box 20"/>
            <p:cNvSpPr txBox="1"/>
            <p:nvPr/>
          </p:nvSpPr>
          <p:spPr>
            <a:xfrm>
              <a:off x="0" y="0"/>
              <a:ext cx="589" cy="230"/>
            </a:xfrm>
            <a:prstGeom prst="rect">
              <a:avLst/>
            </a:prstGeom>
            <a:noFill/>
            <a:ln w="9525">
              <a:noFill/>
            </a:ln>
          </p:spPr>
          <p:txBody>
            <a:bodyPr lIns="0" tIns="0" rIns="0" bIns="0">
              <a:spAutoFit/>
            </a:bodyPr>
            <a:p>
              <a:pPr algn="r" eaLnBrk="0" hangingPunct="0">
                <a:spcBef>
                  <a:spcPct val="50000"/>
                </a:spcBef>
              </a:pPr>
              <a:r>
                <a:rPr lang="en-US" altLang="zh-CN" sz="2400" dirty="0">
                  <a:latin typeface="Arial" panose="020B0604020202020204" pitchFamily="34" charset="0"/>
                </a:rPr>
                <a:t>$4</a:t>
              </a:r>
              <a:endParaRPr lang="en-US" altLang="zh-CN" sz="2400" dirty="0">
                <a:latin typeface="Arial" panose="020B0604020202020204" pitchFamily="34" charset="0"/>
              </a:endParaRPr>
            </a:p>
          </p:txBody>
        </p:sp>
      </p:grpSp>
      <p:grpSp>
        <p:nvGrpSpPr>
          <p:cNvPr id="7" name="Group 19"/>
          <p:cNvGrpSpPr/>
          <p:nvPr/>
        </p:nvGrpSpPr>
        <p:grpSpPr>
          <a:xfrm>
            <a:off x="3263900" y="1828800"/>
            <a:ext cx="5719763" cy="461963"/>
            <a:chOff x="0" y="127"/>
            <a:chExt cx="3603" cy="291"/>
          </a:xfrm>
        </p:grpSpPr>
        <p:sp>
          <p:nvSpPr>
            <p:cNvPr id="25619" name="Line 23"/>
            <p:cNvSpPr/>
            <p:nvPr/>
          </p:nvSpPr>
          <p:spPr>
            <a:xfrm>
              <a:off x="644" y="265"/>
              <a:ext cx="1888" cy="0"/>
            </a:xfrm>
            <a:prstGeom prst="line">
              <a:avLst/>
            </a:prstGeom>
            <a:ln w="28575" cap="flat" cmpd="sng">
              <a:solidFill>
                <a:srgbClr val="DE8400"/>
              </a:solidFill>
              <a:prstDash val="solid"/>
              <a:headEnd type="none" w="med" len="med"/>
              <a:tailEnd type="none" w="med" len="med"/>
            </a:ln>
          </p:spPr>
        </p:sp>
        <p:sp>
          <p:nvSpPr>
            <p:cNvPr id="25620" name="Text Box 24"/>
            <p:cNvSpPr txBox="1"/>
            <p:nvPr/>
          </p:nvSpPr>
          <p:spPr>
            <a:xfrm>
              <a:off x="2600" y="127"/>
              <a:ext cx="1003" cy="291"/>
            </a:xfrm>
            <a:prstGeom prst="rect">
              <a:avLst/>
            </a:prstGeom>
            <a:noFill/>
            <a:ln w="9525">
              <a:noFill/>
            </a:ln>
          </p:spPr>
          <p:txBody>
            <a:bodyPr>
              <a:spAutoFit/>
            </a:bodyPr>
            <a:p>
              <a:pPr algn="ctr" eaLnBrk="0" hangingPunct="0">
                <a:spcBef>
                  <a:spcPct val="50000"/>
                </a:spcBef>
              </a:pPr>
              <a:r>
                <a:rPr lang="zh-CN" altLang="x-none" sz="2400" dirty="0">
                  <a:latin typeface="Arial" panose="020B0604020202020204" pitchFamily="34" charset="0"/>
                </a:rPr>
                <a:t>价格下限</a:t>
              </a:r>
              <a:endParaRPr lang="zh-CN" altLang="x-none" sz="2400" dirty="0">
                <a:latin typeface="Arial" panose="020B0604020202020204" pitchFamily="34" charset="0"/>
              </a:endParaRPr>
            </a:p>
          </p:txBody>
        </p:sp>
        <p:sp>
          <p:nvSpPr>
            <p:cNvPr id="25621" name="Text Box 26"/>
            <p:cNvSpPr txBox="1"/>
            <p:nvPr/>
          </p:nvSpPr>
          <p:spPr>
            <a:xfrm>
              <a:off x="0" y="148"/>
              <a:ext cx="589" cy="230"/>
            </a:xfrm>
            <a:prstGeom prst="rect">
              <a:avLst/>
            </a:prstGeom>
            <a:noFill/>
            <a:ln w="9525">
              <a:noFill/>
            </a:ln>
          </p:spPr>
          <p:txBody>
            <a:bodyPr lIns="0" tIns="0" rIns="0" bIns="0">
              <a:spAutoFit/>
            </a:bodyPr>
            <a:p>
              <a:pPr algn="r" eaLnBrk="0" hangingPunct="0">
                <a:spcBef>
                  <a:spcPct val="50000"/>
                </a:spcBef>
              </a:pPr>
              <a:r>
                <a:rPr lang="en-US" altLang="zh-CN" sz="2400" dirty="0">
                  <a:latin typeface="Arial" panose="020B0604020202020204" pitchFamily="34" charset="0"/>
                </a:rPr>
                <a:t>$5</a:t>
              </a:r>
              <a:endParaRPr lang="en-US" altLang="zh-CN" sz="2400" dirty="0">
                <a:latin typeface="Arial" panose="020B0604020202020204" pitchFamily="34" charset="0"/>
              </a:endParaRPr>
            </a:p>
          </p:txBody>
        </p:sp>
      </p:grpSp>
      <p:sp>
        <p:nvSpPr>
          <p:cNvPr id="26" name="Rectangle 30"/>
          <p:cNvSpPr txBox="1">
            <a:spLocks noChangeArrowheads="1"/>
          </p:cNvSpPr>
          <p:nvPr/>
        </p:nvSpPr>
        <p:spPr>
          <a:xfrm>
            <a:off x="395288" y="1114425"/>
            <a:ext cx="3248025" cy="5011738"/>
          </a:xfrm>
          <a:prstGeom prst="rect">
            <a:avLst/>
          </a:prstGeom>
          <a:noFill/>
        </p:spPr>
        <p:txBody>
          <a:bodyPr>
            <a:normAutofit/>
          </a:bodyPr>
          <a:lstStyle/>
          <a:p>
            <a:pPr marR="0" defTabSz="914400" fontAlgn="auto">
              <a:lnSpc>
                <a:spcPct val="130000"/>
              </a:lnSpc>
              <a:spcBef>
                <a:spcPts val="600"/>
              </a:spcBef>
              <a:spcAft>
                <a:spcPts val="0"/>
              </a:spcAft>
              <a:buClr>
                <a:schemeClr val="accent1"/>
              </a:buClr>
              <a:buSzPct val="68000"/>
              <a:buFont typeface="Wingdings" panose="05000000000000000000" pitchFamily="2" charset="2"/>
              <a:defRPr/>
            </a:pPr>
            <a:r>
              <a:rPr kumimoji="0" lang="en-US" altLang="zh-CN" sz="2400" kern="1200" cap="none" spc="0" normalizeH="0" baseline="0" noProof="0" dirty="0">
                <a:latin typeface="+mn-lt"/>
                <a:ea typeface="宋体" panose="02010600030101010101" pitchFamily="2" charset="-122"/>
                <a:cs typeface="+mn-cs"/>
              </a:rPr>
              <a:t>    </a:t>
            </a:r>
            <a:r>
              <a:rPr kumimoji="0" lang="zh-CN" sz="2400" kern="1200" cap="none" spc="0" normalizeH="0" baseline="0" noProof="0" dirty="0">
                <a:latin typeface="+mn-lt"/>
                <a:ea typeface="宋体" panose="02010600030101010101" pitchFamily="2" charset="-122"/>
                <a:cs typeface="+mn-cs"/>
              </a:rPr>
              <a:t>均衡价格（$4）低于价格下限，因此是违法的</a:t>
            </a:r>
            <a:r>
              <a:rPr kumimoji="0" lang="zh-CN" altLang="en-US" sz="2400" kern="1200" cap="none" spc="0" normalizeH="0" baseline="0" noProof="0" dirty="0">
                <a:latin typeface="+mn-lt"/>
                <a:ea typeface="宋体" panose="02010600030101010101" pitchFamily="2" charset="-122"/>
                <a:cs typeface="+mn-cs"/>
              </a:rPr>
              <a:t>。</a:t>
            </a:r>
            <a:endParaRPr kumimoji="0" lang="zh-CN" sz="2400" kern="1200" cap="none" spc="0" normalizeH="0" baseline="0" noProof="0" dirty="0">
              <a:latin typeface="+mn-lt"/>
              <a:ea typeface="宋体" panose="02010600030101010101" pitchFamily="2" charset="-122"/>
              <a:cs typeface="+mn-cs"/>
            </a:endParaRPr>
          </a:p>
          <a:p>
            <a:pPr marR="0" defTabSz="914400" fontAlgn="auto">
              <a:lnSpc>
                <a:spcPct val="130000"/>
              </a:lnSpc>
              <a:spcBef>
                <a:spcPts val="600"/>
              </a:spcBef>
              <a:spcAft>
                <a:spcPts val="0"/>
              </a:spcAft>
              <a:buClr>
                <a:schemeClr val="accent1"/>
              </a:buClr>
              <a:buSzPct val="68000"/>
              <a:buFont typeface="Wingdings" panose="05000000000000000000" pitchFamily="2" charset="2"/>
              <a:defRPr/>
            </a:pPr>
            <a:r>
              <a:rPr kumimoji="0" lang="en-US" altLang="zh-CN" sz="2400" kern="1200" cap="none" spc="0" normalizeH="0" baseline="0" noProof="0" dirty="0">
                <a:latin typeface="+mn-lt"/>
                <a:ea typeface="宋体" panose="02010600030101010101" pitchFamily="2" charset="-122"/>
                <a:cs typeface="+mn-cs"/>
              </a:rPr>
              <a:t>    </a:t>
            </a:r>
            <a:r>
              <a:rPr kumimoji="0" lang="zh-CN" sz="2400" kern="1200" cap="none" spc="0" normalizeH="0" baseline="0" noProof="0" dirty="0">
                <a:latin typeface="+mn-lt"/>
                <a:ea typeface="宋体" panose="02010600030101010101" pitchFamily="2" charset="-122"/>
                <a:cs typeface="+mn-cs"/>
              </a:rPr>
              <a:t>价格下限</a:t>
            </a:r>
            <a:r>
              <a:rPr kumimoji="0" lang="zh-CN" altLang="en-US" sz="2400" kern="1200" cap="none" spc="0" normalizeH="0" baseline="0" noProof="0" dirty="0">
                <a:latin typeface="+mn-lt"/>
                <a:ea typeface="宋体" panose="02010600030101010101" pitchFamily="2" charset="-122"/>
                <a:cs typeface="+mn-cs"/>
              </a:rPr>
              <a:t>高于均衡价格时</a:t>
            </a:r>
            <a:r>
              <a:rPr kumimoji="0" lang="zh-CN" sz="2400" kern="1200" cap="none" spc="0" normalizeH="0" baseline="0" noProof="0" dirty="0">
                <a:latin typeface="+mn-lt"/>
                <a:ea typeface="宋体" panose="02010600030101010101" pitchFamily="2" charset="-122"/>
                <a:cs typeface="+mn-cs"/>
              </a:rPr>
              <a:t>是一种限制性约束，引起了过剩（</a:t>
            </a:r>
            <a:r>
              <a:rPr kumimoji="0" lang="zh-CN" altLang="en-US" sz="2400" kern="1200" cap="none" spc="0" normalizeH="0" baseline="0" noProof="0" dirty="0">
                <a:latin typeface="+mn-lt"/>
                <a:ea typeface="宋体" panose="02010600030101010101" pitchFamily="2" charset="-122"/>
                <a:cs typeface="+mn-cs"/>
              </a:rPr>
              <a:t>即</a:t>
            </a:r>
            <a:r>
              <a:rPr kumimoji="0" lang="zh-CN" sz="2400" kern="1200" cap="none" spc="0" normalizeH="0" baseline="0" noProof="0" dirty="0">
                <a:latin typeface="+mn-lt"/>
                <a:ea typeface="宋体" panose="02010600030101010101" pitchFamily="2" charset="-122"/>
                <a:cs typeface="+mn-cs"/>
              </a:rPr>
              <a:t>失业）</a:t>
            </a:r>
            <a:r>
              <a:rPr kumimoji="0" lang="zh-CN" altLang="en-US" sz="2400" kern="1200" cap="none" spc="0" normalizeH="0" baseline="0" noProof="0" dirty="0">
                <a:latin typeface="+mn-lt"/>
                <a:ea typeface="宋体" panose="02010600030101010101" pitchFamily="2" charset="-122"/>
                <a:cs typeface="+mn-cs"/>
              </a:rPr>
              <a:t>。</a:t>
            </a:r>
            <a:endParaRPr kumimoji="0" lang="zh-CN" sz="2400" kern="1200" cap="none" spc="0" normalizeH="0" baseline="0" noProof="0" dirty="0">
              <a:latin typeface="+mn-lt"/>
              <a:ea typeface="宋体" panose="02010600030101010101" pitchFamily="2" charset="-122"/>
              <a:cs typeface="+mn-cs"/>
            </a:endParaRPr>
          </a:p>
        </p:txBody>
      </p:sp>
      <p:grpSp>
        <p:nvGrpSpPr>
          <p:cNvPr id="8" name="Group 25"/>
          <p:cNvGrpSpPr/>
          <p:nvPr/>
        </p:nvGrpSpPr>
        <p:grpSpPr>
          <a:xfrm>
            <a:off x="5067300" y="1973263"/>
            <a:ext cx="698500" cy="3340100"/>
            <a:chOff x="0" y="0"/>
            <a:chExt cx="440" cy="2104"/>
          </a:xfrm>
        </p:grpSpPr>
        <p:sp>
          <p:nvSpPr>
            <p:cNvPr id="25616" name="Line 18"/>
            <p:cNvSpPr/>
            <p:nvPr/>
          </p:nvSpPr>
          <p:spPr>
            <a:xfrm>
              <a:off x="225" y="45"/>
              <a:ext cx="0" cy="1789"/>
            </a:xfrm>
            <a:prstGeom prst="line">
              <a:avLst/>
            </a:prstGeom>
            <a:ln w="9525" cap="flat" cmpd="sng">
              <a:solidFill>
                <a:schemeClr val="tx1"/>
              </a:solidFill>
              <a:prstDash val="lgDash"/>
              <a:headEnd type="none" w="med" len="med"/>
              <a:tailEnd type="none" w="med" len="med"/>
            </a:ln>
          </p:spPr>
        </p:sp>
        <p:sp>
          <p:nvSpPr>
            <p:cNvPr id="25617" name="Text Box 32"/>
            <p:cNvSpPr txBox="1"/>
            <p:nvPr/>
          </p:nvSpPr>
          <p:spPr>
            <a:xfrm>
              <a:off x="0" y="1874"/>
              <a:ext cx="440" cy="230"/>
            </a:xfrm>
            <a:prstGeom prst="rect">
              <a:avLst/>
            </a:prstGeom>
            <a:noFill/>
            <a:ln w="9525">
              <a:noFill/>
            </a:ln>
          </p:spPr>
          <p:txBody>
            <a:bodyPr lIns="0" tIns="0" rIns="0" bIns="0">
              <a:spAutoFit/>
            </a:bodyPr>
            <a:p>
              <a:pPr algn="ctr" eaLnBrk="0" hangingPunct="0">
                <a:spcBef>
                  <a:spcPct val="50000"/>
                </a:spcBef>
              </a:pPr>
              <a:r>
                <a:rPr lang="en-US" altLang="zh-CN" sz="2400" dirty="0">
                  <a:latin typeface="Arial" panose="020B0604020202020204" pitchFamily="34" charset="0"/>
                </a:rPr>
                <a:t>400</a:t>
              </a:r>
              <a:endParaRPr lang="en-US" altLang="zh-CN" sz="2400" dirty="0">
                <a:latin typeface="Arial" panose="020B0604020202020204" pitchFamily="34" charset="0"/>
              </a:endParaRPr>
            </a:p>
          </p:txBody>
        </p:sp>
        <p:sp>
          <p:nvSpPr>
            <p:cNvPr id="25618" name="Oval 33"/>
            <p:cNvSpPr/>
            <p:nvPr/>
          </p:nvSpPr>
          <p:spPr>
            <a:xfrm>
              <a:off x="178" y="0"/>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grpSp>
        <p:nvGrpSpPr>
          <p:cNvPr id="9" name="Group 29"/>
          <p:cNvGrpSpPr/>
          <p:nvPr/>
        </p:nvGrpSpPr>
        <p:grpSpPr>
          <a:xfrm>
            <a:off x="6172200" y="1976438"/>
            <a:ext cx="698500" cy="3336925"/>
            <a:chOff x="0" y="0"/>
            <a:chExt cx="440" cy="2102"/>
          </a:xfrm>
        </p:grpSpPr>
        <p:sp>
          <p:nvSpPr>
            <p:cNvPr id="25613" name="Text Box 21"/>
            <p:cNvSpPr txBox="1"/>
            <p:nvPr/>
          </p:nvSpPr>
          <p:spPr>
            <a:xfrm>
              <a:off x="0" y="1872"/>
              <a:ext cx="440" cy="230"/>
            </a:xfrm>
            <a:prstGeom prst="rect">
              <a:avLst/>
            </a:prstGeom>
            <a:noFill/>
            <a:ln w="9525">
              <a:noFill/>
            </a:ln>
          </p:spPr>
          <p:txBody>
            <a:bodyPr lIns="0" tIns="0" rIns="0" bIns="0">
              <a:spAutoFit/>
            </a:bodyPr>
            <a:p>
              <a:pPr algn="ctr" eaLnBrk="0" hangingPunct="0">
                <a:spcBef>
                  <a:spcPct val="50000"/>
                </a:spcBef>
              </a:pPr>
              <a:r>
                <a:rPr lang="en-US" altLang="zh-CN" sz="2400" dirty="0">
                  <a:latin typeface="Arial" panose="020B0604020202020204" pitchFamily="34" charset="0"/>
                </a:rPr>
                <a:t>550</a:t>
              </a:r>
              <a:endParaRPr lang="en-US" altLang="zh-CN" sz="2400" dirty="0">
                <a:latin typeface="Arial" panose="020B0604020202020204" pitchFamily="34" charset="0"/>
              </a:endParaRPr>
            </a:p>
          </p:txBody>
        </p:sp>
        <p:sp>
          <p:nvSpPr>
            <p:cNvPr id="25614" name="Oval 34"/>
            <p:cNvSpPr/>
            <p:nvPr/>
          </p:nvSpPr>
          <p:spPr>
            <a:xfrm>
              <a:off x="172" y="0"/>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
          <p:nvSpPr>
            <p:cNvPr id="25615" name="Line 35"/>
            <p:cNvSpPr/>
            <p:nvPr/>
          </p:nvSpPr>
          <p:spPr>
            <a:xfrm>
              <a:off x="217" y="41"/>
              <a:ext cx="0" cy="1789"/>
            </a:xfrm>
            <a:prstGeom prst="line">
              <a:avLst/>
            </a:prstGeom>
            <a:ln w="9525" cap="flat" cmpd="sng">
              <a:solidFill>
                <a:schemeClr val="tx1"/>
              </a:solidFill>
              <a:prstDash val="lgDash"/>
              <a:headEnd type="none" w="med" len="med"/>
              <a:tailEnd type="none" w="med" len="med"/>
            </a:ln>
          </p:spPr>
        </p:sp>
      </p:grpSp>
      <p:grpSp>
        <p:nvGrpSpPr>
          <p:cNvPr id="10" name="Group 33"/>
          <p:cNvGrpSpPr/>
          <p:nvPr/>
        </p:nvGrpSpPr>
        <p:grpSpPr>
          <a:xfrm>
            <a:off x="5257800" y="1219200"/>
            <a:ext cx="1562100" cy="792163"/>
            <a:chOff x="-24" y="172"/>
            <a:chExt cx="984" cy="499"/>
          </a:xfrm>
        </p:grpSpPr>
        <p:sp>
          <p:nvSpPr>
            <p:cNvPr id="25611" name="AutoShape 39"/>
            <p:cNvSpPr/>
            <p:nvPr/>
          </p:nvSpPr>
          <p:spPr>
            <a:xfrm rot="5400000">
              <a:off x="322" y="228"/>
              <a:ext cx="196" cy="689"/>
            </a:xfrm>
            <a:prstGeom prst="leftBrace">
              <a:avLst>
                <a:gd name="adj1" fmla="val 61648"/>
                <a:gd name="adj2" fmla="val 50000"/>
              </a:avLst>
            </a:prstGeom>
            <a:noFill/>
            <a:ln w="19050" cap="flat" cmpd="sng">
              <a:solidFill>
                <a:srgbClr val="0000FF"/>
              </a:solidFill>
              <a:prstDash val="solid"/>
              <a:headEnd type="none" w="med" len="med"/>
              <a:tailEnd type="none" w="med" len="med"/>
            </a:ln>
          </p:spPr>
          <p:txBody>
            <a:bodyPr wrap="none" anchor="ctr"/>
            <a:p>
              <a:pPr eaLnBrk="0" hangingPunct="0"/>
              <a:endParaRPr lang="zh-CN" altLang="zh-CN" dirty="0">
                <a:latin typeface="Arial" panose="020B0604020202020204" pitchFamily="34" charset="0"/>
              </a:endParaRPr>
            </a:p>
          </p:txBody>
        </p:sp>
        <p:sp>
          <p:nvSpPr>
            <p:cNvPr id="25612" name="Text Box 40"/>
            <p:cNvSpPr txBox="1"/>
            <p:nvPr/>
          </p:nvSpPr>
          <p:spPr>
            <a:xfrm>
              <a:off x="-24" y="172"/>
              <a:ext cx="984" cy="233"/>
            </a:xfrm>
            <a:prstGeom prst="rect">
              <a:avLst/>
            </a:prstGeom>
            <a:noFill/>
            <a:ln w="9525">
              <a:noFill/>
            </a:ln>
          </p:spPr>
          <p:txBody>
            <a:bodyPr lIns="0" tIns="0" rIns="0" bIns="0">
              <a:spAutoFit/>
            </a:bodyPr>
            <a:p>
              <a:pPr algn="ctr" eaLnBrk="0" hangingPunct="0">
                <a:spcBef>
                  <a:spcPct val="50000"/>
                </a:spcBef>
              </a:pPr>
              <a:r>
                <a:rPr lang="zh-CN" altLang="x-none" sz="2400" dirty="0">
                  <a:solidFill>
                    <a:srgbClr val="0000FF"/>
                  </a:solidFill>
                  <a:latin typeface="Arial" panose="020B0604020202020204" pitchFamily="34" charset="0"/>
                </a:rPr>
                <a:t>劳动力过剩</a:t>
              </a:r>
              <a:endParaRPr lang="zh-CN" altLang="x-none" sz="2400" dirty="0">
                <a:solidFill>
                  <a:srgbClr val="0000FF"/>
                </a:solidFill>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strips(upRight)">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5"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24"/>
          <p:cNvSpPr txBox="1">
            <a:spLocks noChangeArrowheads="1"/>
          </p:cNvSpPr>
          <p:nvPr/>
        </p:nvSpPr>
        <p:spPr>
          <a:xfrm>
            <a:off x="381000" y="1506538"/>
            <a:ext cx="2981325" cy="4437063"/>
          </a:xfrm>
          <a:prstGeom prst="rect">
            <a:avLst/>
          </a:prstGeom>
          <a:noFill/>
        </p:spPr>
        <p:txBody>
          <a:bodyPr>
            <a:normAutofit/>
          </a:bodyPr>
          <a:lstStyle/>
          <a:p>
            <a:pPr marR="0" defTabSz="914400" fontAlgn="auto">
              <a:lnSpc>
                <a:spcPct val="130000"/>
              </a:lnSpc>
              <a:spcBef>
                <a:spcPts val="600"/>
              </a:spcBef>
              <a:spcAft>
                <a:spcPts val="0"/>
              </a:spcAft>
              <a:buClr>
                <a:schemeClr val="accent1"/>
              </a:buClr>
              <a:buSzPct val="68000"/>
              <a:buFont typeface="Wingdings" panose="05000000000000000000" pitchFamily="2" charset="2"/>
              <a:defRPr/>
            </a:pPr>
            <a:r>
              <a:rPr kumimoji="0" lang="en-US" altLang="zh-CN" sz="2400" kern="1200" cap="none" spc="0" normalizeH="0" baseline="0" noProof="0" dirty="0">
                <a:latin typeface="+mn-lt"/>
                <a:ea typeface="宋体" panose="02010600030101010101" pitchFamily="2" charset="-122"/>
                <a:cs typeface="+mn-cs"/>
              </a:rPr>
              <a:t>    </a:t>
            </a:r>
            <a:r>
              <a:rPr kumimoji="0" lang="zh-CN" sz="2400" kern="1200" cap="none" spc="0" normalizeH="0" baseline="0" noProof="0" dirty="0">
                <a:latin typeface="+mn-lt"/>
                <a:ea typeface="宋体" panose="02010600030101010101" pitchFamily="2" charset="-122"/>
                <a:cs typeface="+mn-cs"/>
              </a:rPr>
              <a:t>最低工资法对技能高的工人并没有影响，它们影响的是青少年</a:t>
            </a:r>
            <a:r>
              <a:rPr kumimoji="0" lang="zh-CN" altLang="en-US" sz="2400" kern="1200" cap="none" spc="0" normalizeH="0" baseline="0" noProof="0" dirty="0">
                <a:latin typeface="+mn-lt"/>
                <a:ea typeface="宋体" panose="02010600030101010101" pitchFamily="2" charset="-122"/>
                <a:cs typeface="+mn-cs"/>
              </a:rPr>
              <a:t>及技能低的工人。</a:t>
            </a:r>
            <a:endParaRPr kumimoji="0" lang="zh-CN" sz="2400" kern="1200" cap="none" spc="0" normalizeH="0" baseline="0" noProof="0" dirty="0">
              <a:latin typeface="+mn-lt"/>
              <a:ea typeface="宋体" panose="02010600030101010101" pitchFamily="2" charset="-122"/>
              <a:cs typeface="+mn-cs"/>
            </a:endParaRPr>
          </a:p>
          <a:p>
            <a:pPr marR="0" defTabSz="914400" fontAlgn="auto">
              <a:lnSpc>
                <a:spcPct val="130000"/>
              </a:lnSpc>
              <a:spcBef>
                <a:spcPts val="600"/>
              </a:spcBef>
              <a:spcAft>
                <a:spcPts val="0"/>
              </a:spcAft>
              <a:buClr>
                <a:schemeClr val="accent1"/>
              </a:buClr>
              <a:buSzPct val="68000"/>
              <a:buFont typeface="Wingdings" panose="05000000000000000000" pitchFamily="2" charset="2"/>
              <a:defRPr/>
            </a:pPr>
            <a:r>
              <a:rPr kumimoji="0" lang="zh-CN" sz="2400" kern="1200" cap="none" spc="0" normalizeH="0" baseline="0" noProof="0" dirty="0">
                <a:latin typeface="+mn-lt"/>
                <a:ea typeface="宋体" panose="02010600030101010101" pitchFamily="2" charset="-122"/>
                <a:cs typeface="+mn-cs"/>
              </a:rPr>
              <a:t>研究表明：  </a:t>
            </a:r>
            <a:br>
              <a:rPr kumimoji="0" lang="zh-CN" sz="2400" kern="1200" cap="none" spc="0" normalizeH="0" baseline="0" noProof="0" dirty="0">
                <a:latin typeface="+mn-lt"/>
                <a:ea typeface="宋体" panose="02010600030101010101" pitchFamily="2" charset="-122"/>
                <a:cs typeface="+mn-cs"/>
              </a:rPr>
            </a:br>
            <a:r>
              <a:rPr kumimoji="0" lang="zh-CN" sz="2400" kern="1200" cap="none" spc="0" normalizeH="0" baseline="0" noProof="0" dirty="0">
                <a:latin typeface="+mn-lt"/>
                <a:ea typeface="宋体" panose="02010600030101010101" pitchFamily="2" charset="-122"/>
                <a:cs typeface="+mn-cs"/>
              </a:rPr>
              <a:t>最低工资每上升10%，就会使青少年就业减少1</a:t>
            </a:r>
            <a:r>
              <a:rPr kumimoji="0" lang="en-US" altLang="zh-CN" sz="2400" kern="1200" cap="none" spc="0" normalizeH="0" baseline="0" noProof="0" dirty="0">
                <a:latin typeface="+mn-lt"/>
                <a:ea typeface="宋体" panose="02010600030101010101" pitchFamily="2" charset="-122"/>
                <a:cs typeface="+mn-cs"/>
              </a:rPr>
              <a:t>%</a:t>
            </a:r>
            <a:r>
              <a:rPr kumimoji="0" lang="zh-CN" sz="2400" kern="1200" cap="none" spc="0" normalizeH="0" baseline="0" noProof="0" dirty="0">
                <a:latin typeface="+mn-lt"/>
                <a:ea typeface="宋体" panose="02010600030101010101" pitchFamily="2" charset="-122"/>
                <a:cs typeface="+mn-cs"/>
              </a:rPr>
              <a:t>-3%。</a:t>
            </a:r>
            <a:endParaRPr kumimoji="0" lang="zh-CN" sz="2400" kern="1200" cap="none" spc="0" normalizeH="0" baseline="0" noProof="0" dirty="0">
              <a:latin typeface="+mn-lt"/>
              <a:ea typeface="宋体" panose="02010600030101010101" pitchFamily="2" charset="-122"/>
              <a:cs typeface="+mn-cs"/>
            </a:endParaRPr>
          </a:p>
        </p:txBody>
      </p:sp>
      <p:sp>
        <p:nvSpPr>
          <p:cNvPr id="6" name="Rectangle 2"/>
          <p:cNvSpPr txBox="1">
            <a:spLocks noChangeArrowheads="1"/>
          </p:cNvSpPr>
          <p:nvPr/>
        </p:nvSpPr>
        <p:spPr>
          <a:xfrm>
            <a:off x="0" y="207963"/>
            <a:ext cx="9144000" cy="64928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最低工资</a:t>
            </a: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法</a:t>
            </a:r>
            <a:endPar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grpSp>
        <p:nvGrpSpPr>
          <p:cNvPr id="26628" name="Group 5"/>
          <p:cNvGrpSpPr/>
          <p:nvPr/>
        </p:nvGrpSpPr>
        <p:grpSpPr>
          <a:xfrm>
            <a:off x="4060825" y="1235075"/>
            <a:ext cx="4456113" cy="3871913"/>
            <a:chOff x="0" y="0"/>
            <a:chExt cx="2807" cy="2439"/>
          </a:xfrm>
        </p:grpSpPr>
        <p:grpSp>
          <p:nvGrpSpPr>
            <p:cNvPr id="26654" name="Group 6"/>
            <p:cNvGrpSpPr/>
            <p:nvPr/>
          </p:nvGrpSpPr>
          <p:grpSpPr>
            <a:xfrm>
              <a:off x="139" y="252"/>
              <a:ext cx="2116" cy="2049"/>
              <a:chOff x="0" y="0"/>
              <a:chExt cx="2116" cy="2027"/>
            </a:xfrm>
          </p:grpSpPr>
          <p:sp>
            <p:nvSpPr>
              <p:cNvPr id="26657" name="Line 5"/>
              <p:cNvSpPr/>
              <p:nvPr/>
            </p:nvSpPr>
            <p:spPr>
              <a:xfrm>
                <a:off x="4" y="0"/>
                <a:ext cx="0" cy="2025"/>
              </a:xfrm>
              <a:prstGeom prst="line">
                <a:avLst/>
              </a:prstGeom>
              <a:ln w="12700" cap="flat" cmpd="sng">
                <a:solidFill>
                  <a:schemeClr val="tx1"/>
                </a:solidFill>
                <a:prstDash val="solid"/>
                <a:headEnd type="none" w="med" len="med"/>
                <a:tailEnd type="none" w="med" len="med"/>
              </a:ln>
            </p:spPr>
          </p:sp>
          <p:sp>
            <p:nvSpPr>
              <p:cNvPr id="26658" name="Line 6"/>
              <p:cNvSpPr/>
              <p:nvPr/>
            </p:nvSpPr>
            <p:spPr>
              <a:xfrm>
                <a:off x="0" y="2027"/>
                <a:ext cx="2116" cy="0"/>
              </a:xfrm>
              <a:prstGeom prst="line">
                <a:avLst/>
              </a:prstGeom>
              <a:ln w="12700" cap="flat" cmpd="sng">
                <a:solidFill>
                  <a:schemeClr val="tx1"/>
                </a:solidFill>
                <a:prstDash val="solid"/>
                <a:headEnd type="none" w="med" len="med"/>
                <a:tailEnd type="none" w="med" len="med"/>
              </a:ln>
            </p:spPr>
          </p:sp>
        </p:grpSp>
        <p:sp>
          <p:nvSpPr>
            <p:cNvPr id="26655" name="Text Box 7"/>
            <p:cNvSpPr txBox="1"/>
            <p:nvPr/>
          </p:nvSpPr>
          <p:spPr>
            <a:xfrm>
              <a:off x="0" y="0"/>
              <a:ext cx="267"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W</a:t>
              </a:r>
              <a:endParaRPr lang="en-US" altLang="zh-CN" sz="2400" b="1" i="1" dirty="0">
                <a:latin typeface="Arial" panose="020B0604020202020204" pitchFamily="34" charset="0"/>
              </a:endParaRPr>
            </a:p>
          </p:txBody>
        </p:sp>
        <p:sp>
          <p:nvSpPr>
            <p:cNvPr id="26656" name="Text Box 8"/>
            <p:cNvSpPr txBox="1"/>
            <p:nvPr/>
          </p:nvSpPr>
          <p:spPr>
            <a:xfrm>
              <a:off x="2517" y="2151"/>
              <a:ext cx="290"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L</a:t>
              </a:r>
              <a:endParaRPr lang="en-US" altLang="zh-CN" sz="2400" b="1" i="1" dirty="0">
                <a:latin typeface="Arial" panose="020B0604020202020204" pitchFamily="34" charset="0"/>
              </a:endParaRPr>
            </a:p>
          </p:txBody>
        </p:sp>
      </p:grpSp>
      <p:grpSp>
        <p:nvGrpSpPr>
          <p:cNvPr id="26629" name="Group 11"/>
          <p:cNvGrpSpPr/>
          <p:nvPr/>
        </p:nvGrpSpPr>
        <p:grpSpPr>
          <a:xfrm>
            <a:off x="5143500" y="1689100"/>
            <a:ext cx="2617788" cy="3203575"/>
            <a:chOff x="0" y="0"/>
            <a:chExt cx="1649" cy="2018"/>
          </a:xfrm>
        </p:grpSpPr>
        <p:sp>
          <p:nvSpPr>
            <p:cNvPr id="26652" name="Line 10"/>
            <p:cNvSpPr/>
            <p:nvPr/>
          </p:nvSpPr>
          <p:spPr>
            <a:xfrm>
              <a:off x="0" y="0"/>
              <a:ext cx="1417" cy="1846"/>
            </a:xfrm>
            <a:prstGeom prst="line">
              <a:avLst/>
            </a:prstGeom>
            <a:ln w="38100" cap="flat" cmpd="sng">
              <a:solidFill>
                <a:srgbClr val="003399"/>
              </a:solidFill>
              <a:prstDash val="solid"/>
              <a:headEnd type="none" w="med" len="med"/>
              <a:tailEnd type="none" w="med" len="med"/>
            </a:ln>
          </p:spPr>
        </p:sp>
        <p:sp>
          <p:nvSpPr>
            <p:cNvPr id="26653" name="Text Box 11"/>
            <p:cNvSpPr txBox="1"/>
            <p:nvPr/>
          </p:nvSpPr>
          <p:spPr>
            <a:xfrm>
              <a:off x="1329" y="1730"/>
              <a:ext cx="320"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D</a:t>
              </a:r>
              <a:endParaRPr lang="en-US" altLang="zh-CN" sz="2400" b="1" i="1" dirty="0">
                <a:latin typeface="Arial" panose="020B0604020202020204" pitchFamily="34" charset="0"/>
              </a:endParaRPr>
            </a:p>
          </p:txBody>
        </p:sp>
      </p:grpSp>
      <p:grpSp>
        <p:nvGrpSpPr>
          <p:cNvPr id="26630" name="Group 14"/>
          <p:cNvGrpSpPr/>
          <p:nvPr/>
        </p:nvGrpSpPr>
        <p:grpSpPr>
          <a:xfrm>
            <a:off x="5283200" y="1360488"/>
            <a:ext cx="1703388" cy="3362325"/>
            <a:chOff x="0" y="0"/>
            <a:chExt cx="1073" cy="2118"/>
          </a:xfrm>
        </p:grpSpPr>
        <p:sp>
          <p:nvSpPr>
            <p:cNvPr id="26650" name="Line 13"/>
            <p:cNvSpPr/>
            <p:nvPr/>
          </p:nvSpPr>
          <p:spPr>
            <a:xfrm flipV="1">
              <a:off x="0" y="232"/>
              <a:ext cx="872" cy="1886"/>
            </a:xfrm>
            <a:prstGeom prst="line">
              <a:avLst/>
            </a:prstGeom>
            <a:ln w="38100" cap="flat" cmpd="sng">
              <a:solidFill>
                <a:srgbClr val="003399"/>
              </a:solidFill>
              <a:prstDash val="solid"/>
              <a:headEnd type="none" w="med" len="med"/>
              <a:tailEnd type="none" w="med" len="med"/>
            </a:ln>
          </p:spPr>
        </p:sp>
        <p:sp>
          <p:nvSpPr>
            <p:cNvPr id="26651" name="Text Box 14"/>
            <p:cNvSpPr txBox="1"/>
            <p:nvPr/>
          </p:nvSpPr>
          <p:spPr>
            <a:xfrm>
              <a:off x="753" y="0"/>
              <a:ext cx="320"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S</a:t>
              </a:r>
              <a:endParaRPr lang="en-US" altLang="zh-CN" sz="2400" b="1" i="1" dirty="0">
                <a:latin typeface="Arial" panose="020B0604020202020204" pitchFamily="34" charset="0"/>
              </a:endParaRPr>
            </a:p>
          </p:txBody>
        </p:sp>
      </p:grpSp>
      <p:grpSp>
        <p:nvGrpSpPr>
          <p:cNvPr id="26631" name="Group 17"/>
          <p:cNvGrpSpPr/>
          <p:nvPr/>
        </p:nvGrpSpPr>
        <p:grpSpPr>
          <a:xfrm>
            <a:off x="3255963" y="2765425"/>
            <a:ext cx="2921000" cy="365125"/>
            <a:chOff x="0" y="0"/>
            <a:chExt cx="1840" cy="230"/>
          </a:xfrm>
        </p:grpSpPr>
        <p:sp>
          <p:nvSpPr>
            <p:cNvPr id="26647" name="Line 16"/>
            <p:cNvSpPr/>
            <p:nvPr/>
          </p:nvSpPr>
          <p:spPr>
            <a:xfrm>
              <a:off x="651" y="118"/>
              <a:ext cx="1146" cy="0"/>
            </a:xfrm>
            <a:prstGeom prst="line">
              <a:avLst/>
            </a:prstGeom>
            <a:ln w="9525" cap="flat" cmpd="sng">
              <a:solidFill>
                <a:schemeClr val="tx1"/>
              </a:solidFill>
              <a:prstDash val="lgDash"/>
              <a:headEnd type="none" w="med" len="med"/>
              <a:tailEnd type="none" w="med" len="med"/>
            </a:ln>
          </p:spPr>
        </p:sp>
        <p:sp>
          <p:nvSpPr>
            <p:cNvPr id="26648" name="Oval 17"/>
            <p:cNvSpPr/>
            <p:nvPr/>
          </p:nvSpPr>
          <p:spPr>
            <a:xfrm>
              <a:off x="1752" y="70"/>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
          <p:nvSpPr>
            <p:cNvPr id="26649" name="Text Box 18"/>
            <p:cNvSpPr txBox="1"/>
            <p:nvPr/>
          </p:nvSpPr>
          <p:spPr>
            <a:xfrm>
              <a:off x="0" y="0"/>
              <a:ext cx="589" cy="230"/>
            </a:xfrm>
            <a:prstGeom prst="rect">
              <a:avLst/>
            </a:prstGeom>
            <a:noFill/>
            <a:ln w="9525">
              <a:noFill/>
            </a:ln>
          </p:spPr>
          <p:txBody>
            <a:bodyPr lIns="0" tIns="0" rIns="0" bIns="0">
              <a:spAutoFit/>
            </a:bodyPr>
            <a:p>
              <a:pPr algn="r" eaLnBrk="0" hangingPunct="0">
                <a:spcBef>
                  <a:spcPct val="50000"/>
                </a:spcBef>
              </a:pPr>
              <a:r>
                <a:rPr lang="en-US" altLang="zh-CN" sz="2400" dirty="0">
                  <a:latin typeface="Arial" panose="020B0604020202020204" pitchFamily="34" charset="0"/>
                </a:rPr>
                <a:t>$4</a:t>
              </a:r>
              <a:endParaRPr lang="en-US" altLang="zh-CN" sz="2400" dirty="0">
                <a:latin typeface="Arial" panose="020B0604020202020204" pitchFamily="34" charset="0"/>
              </a:endParaRPr>
            </a:p>
          </p:txBody>
        </p:sp>
      </p:grpSp>
      <p:grpSp>
        <p:nvGrpSpPr>
          <p:cNvPr id="26632" name="Group 21"/>
          <p:cNvGrpSpPr/>
          <p:nvPr/>
        </p:nvGrpSpPr>
        <p:grpSpPr>
          <a:xfrm>
            <a:off x="3263900" y="1752600"/>
            <a:ext cx="5643563" cy="474663"/>
            <a:chOff x="0" y="79"/>
            <a:chExt cx="3555" cy="299"/>
          </a:xfrm>
        </p:grpSpPr>
        <p:sp>
          <p:nvSpPr>
            <p:cNvPr id="26644" name="Line 20"/>
            <p:cNvSpPr/>
            <p:nvPr/>
          </p:nvSpPr>
          <p:spPr>
            <a:xfrm>
              <a:off x="644" y="265"/>
              <a:ext cx="1888" cy="0"/>
            </a:xfrm>
            <a:prstGeom prst="line">
              <a:avLst/>
            </a:prstGeom>
            <a:ln w="28575" cap="flat" cmpd="sng">
              <a:solidFill>
                <a:srgbClr val="DE8400"/>
              </a:solidFill>
              <a:prstDash val="solid"/>
              <a:headEnd type="none" w="med" len="med"/>
              <a:tailEnd type="none" w="med" len="med"/>
            </a:ln>
          </p:spPr>
        </p:sp>
        <p:sp>
          <p:nvSpPr>
            <p:cNvPr id="26645" name="Text Box 21"/>
            <p:cNvSpPr txBox="1"/>
            <p:nvPr/>
          </p:nvSpPr>
          <p:spPr>
            <a:xfrm>
              <a:off x="2552" y="79"/>
              <a:ext cx="1003" cy="291"/>
            </a:xfrm>
            <a:prstGeom prst="rect">
              <a:avLst/>
            </a:prstGeom>
            <a:noFill/>
            <a:ln w="9525">
              <a:noFill/>
            </a:ln>
          </p:spPr>
          <p:txBody>
            <a:bodyPr>
              <a:spAutoFit/>
            </a:bodyPr>
            <a:p>
              <a:pPr algn="ctr" eaLnBrk="0" hangingPunct="0">
                <a:spcBef>
                  <a:spcPct val="50000"/>
                </a:spcBef>
              </a:pPr>
              <a:r>
                <a:rPr lang="zh-CN" altLang="x-none" sz="2400" dirty="0">
                  <a:latin typeface="Arial" panose="020B0604020202020204" pitchFamily="34" charset="0"/>
                </a:rPr>
                <a:t>最低工资</a:t>
              </a:r>
              <a:endParaRPr lang="zh-CN" altLang="x-none" sz="2400" dirty="0">
                <a:latin typeface="Arial" panose="020B0604020202020204" pitchFamily="34" charset="0"/>
              </a:endParaRPr>
            </a:p>
          </p:txBody>
        </p:sp>
        <p:sp>
          <p:nvSpPr>
            <p:cNvPr id="26646" name="Text Box 23"/>
            <p:cNvSpPr txBox="1"/>
            <p:nvPr/>
          </p:nvSpPr>
          <p:spPr>
            <a:xfrm>
              <a:off x="0" y="148"/>
              <a:ext cx="589" cy="230"/>
            </a:xfrm>
            <a:prstGeom prst="rect">
              <a:avLst/>
            </a:prstGeom>
            <a:noFill/>
            <a:ln w="9525">
              <a:noFill/>
            </a:ln>
          </p:spPr>
          <p:txBody>
            <a:bodyPr lIns="0" tIns="0" rIns="0" bIns="0">
              <a:spAutoFit/>
            </a:bodyPr>
            <a:p>
              <a:pPr algn="r" eaLnBrk="0" hangingPunct="0">
                <a:spcBef>
                  <a:spcPct val="50000"/>
                </a:spcBef>
              </a:pPr>
              <a:r>
                <a:rPr lang="en-US" altLang="zh-CN" sz="2400" dirty="0">
                  <a:latin typeface="Arial" panose="020B0604020202020204" pitchFamily="34" charset="0"/>
                </a:rPr>
                <a:t>$5</a:t>
              </a:r>
              <a:endParaRPr lang="en-US" altLang="zh-CN" sz="2400" dirty="0">
                <a:latin typeface="Arial" panose="020B0604020202020204" pitchFamily="34" charset="0"/>
              </a:endParaRPr>
            </a:p>
          </p:txBody>
        </p:sp>
      </p:grpSp>
      <p:grpSp>
        <p:nvGrpSpPr>
          <p:cNvPr id="26633" name="Group 26"/>
          <p:cNvGrpSpPr/>
          <p:nvPr/>
        </p:nvGrpSpPr>
        <p:grpSpPr>
          <a:xfrm>
            <a:off x="5067300" y="1973263"/>
            <a:ext cx="698500" cy="3340100"/>
            <a:chOff x="0" y="0"/>
            <a:chExt cx="440" cy="2104"/>
          </a:xfrm>
        </p:grpSpPr>
        <p:sp>
          <p:nvSpPr>
            <p:cNvPr id="26641" name="Line 26"/>
            <p:cNvSpPr/>
            <p:nvPr/>
          </p:nvSpPr>
          <p:spPr>
            <a:xfrm>
              <a:off x="225" y="45"/>
              <a:ext cx="0" cy="1789"/>
            </a:xfrm>
            <a:prstGeom prst="line">
              <a:avLst/>
            </a:prstGeom>
            <a:ln w="9525" cap="flat" cmpd="sng">
              <a:solidFill>
                <a:schemeClr val="tx1"/>
              </a:solidFill>
              <a:prstDash val="lgDash"/>
              <a:headEnd type="none" w="med" len="med"/>
              <a:tailEnd type="none" w="med" len="med"/>
            </a:ln>
          </p:spPr>
        </p:sp>
        <p:sp>
          <p:nvSpPr>
            <p:cNvPr id="26642" name="Text Box 27"/>
            <p:cNvSpPr txBox="1"/>
            <p:nvPr/>
          </p:nvSpPr>
          <p:spPr>
            <a:xfrm>
              <a:off x="0" y="1874"/>
              <a:ext cx="440" cy="230"/>
            </a:xfrm>
            <a:prstGeom prst="rect">
              <a:avLst/>
            </a:prstGeom>
            <a:noFill/>
            <a:ln w="9525">
              <a:noFill/>
            </a:ln>
          </p:spPr>
          <p:txBody>
            <a:bodyPr lIns="0" tIns="0" rIns="0" bIns="0">
              <a:spAutoFit/>
            </a:bodyPr>
            <a:p>
              <a:pPr algn="ctr" eaLnBrk="0" hangingPunct="0">
                <a:spcBef>
                  <a:spcPct val="50000"/>
                </a:spcBef>
              </a:pPr>
              <a:r>
                <a:rPr lang="en-US" altLang="zh-CN" sz="2400" dirty="0">
                  <a:latin typeface="Arial" panose="020B0604020202020204" pitchFamily="34" charset="0"/>
                </a:rPr>
                <a:t>400</a:t>
              </a:r>
              <a:endParaRPr lang="en-US" altLang="zh-CN" sz="2400" dirty="0">
                <a:latin typeface="Arial" panose="020B0604020202020204" pitchFamily="34" charset="0"/>
              </a:endParaRPr>
            </a:p>
          </p:txBody>
        </p:sp>
        <p:sp>
          <p:nvSpPr>
            <p:cNvPr id="26643" name="Oval 28"/>
            <p:cNvSpPr/>
            <p:nvPr/>
          </p:nvSpPr>
          <p:spPr>
            <a:xfrm>
              <a:off x="178" y="0"/>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grpSp>
        <p:nvGrpSpPr>
          <p:cNvPr id="26634" name="Group 30"/>
          <p:cNvGrpSpPr/>
          <p:nvPr/>
        </p:nvGrpSpPr>
        <p:grpSpPr>
          <a:xfrm>
            <a:off x="6172200" y="1976438"/>
            <a:ext cx="698500" cy="3336925"/>
            <a:chOff x="0" y="0"/>
            <a:chExt cx="440" cy="2102"/>
          </a:xfrm>
        </p:grpSpPr>
        <p:sp>
          <p:nvSpPr>
            <p:cNvPr id="26638" name="Text Box 30"/>
            <p:cNvSpPr txBox="1"/>
            <p:nvPr/>
          </p:nvSpPr>
          <p:spPr>
            <a:xfrm>
              <a:off x="0" y="1872"/>
              <a:ext cx="440" cy="230"/>
            </a:xfrm>
            <a:prstGeom prst="rect">
              <a:avLst/>
            </a:prstGeom>
            <a:noFill/>
            <a:ln w="9525">
              <a:noFill/>
            </a:ln>
          </p:spPr>
          <p:txBody>
            <a:bodyPr lIns="0" tIns="0" rIns="0" bIns="0">
              <a:spAutoFit/>
            </a:bodyPr>
            <a:p>
              <a:pPr algn="ctr" eaLnBrk="0" hangingPunct="0">
                <a:spcBef>
                  <a:spcPct val="50000"/>
                </a:spcBef>
              </a:pPr>
              <a:r>
                <a:rPr lang="en-US" altLang="zh-CN" sz="2400" dirty="0">
                  <a:latin typeface="Arial" panose="020B0604020202020204" pitchFamily="34" charset="0"/>
                </a:rPr>
                <a:t>550</a:t>
              </a:r>
              <a:endParaRPr lang="en-US" altLang="zh-CN" sz="2400" dirty="0">
                <a:latin typeface="Arial" panose="020B0604020202020204" pitchFamily="34" charset="0"/>
              </a:endParaRPr>
            </a:p>
          </p:txBody>
        </p:sp>
        <p:sp>
          <p:nvSpPr>
            <p:cNvPr id="26639" name="Oval 31"/>
            <p:cNvSpPr/>
            <p:nvPr/>
          </p:nvSpPr>
          <p:spPr>
            <a:xfrm>
              <a:off x="172" y="0"/>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
          <p:nvSpPr>
            <p:cNvPr id="26640" name="Line 32"/>
            <p:cNvSpPr/>
            <p:nvPr/>
          </p:nvSpPr>
          <p:spPr>
            <a:xfrm>
              <a:off x="217" y="41"/>
              <a:ext cx="0" cy="1789"/>
            </a:xfrm>
            <a:prstGeom prst="line">
              <a:avLst/>
            </a:prstGeom>
            <a:ln w="9525" cap="flat" cmpd="sng">
              <a:solidFill>
                <a:schemeClr val="tx1"/>
              </a:solidFill>
              <a:prstDash val="lgDash"/>
              <a:headEnd type="none" w="med" len="med"/>
              <a:tailEnd type="none" w="med" len="med"/>
            </a:ln>
          </p:spPr>
        </p:sp>
      </p:grpSp>
      <p:grpSp>
        <p:nvGrpSpPr>
          <p:cNvPr id="26635" name="Group 34"/>
          <p:cNvGrpSpPr/>
          <p:nvPr/>
        </p:nvGrpSpPr>
        <p:grpSpPr>
          <a:xfrm>
            <a:off x="5257800" y="1295400"/>
            <a:ext cx="1252538" cy="715963"/>
            <a:chOff x="-24" y="220"/>
            <a:chExt cx="789" cy="451"/>
          </a:xfrm>
        </p:grpSpPr>
        <p:sp>
          <p:nvSpPr>
            <p:cNvPr id="26636" name="AutoShape 34"/>
            <p:cNvSpPr/>
            <p:nvPr/>
          </p:nvSpPr>
          <p:spPr>
            <a:xfrm rot="5400000">
              <a:off x="322" y="228"/>
              <a:ext cx="196" cy="689"/>
            </a:xfrm>
            <a:prstGeom prst="leftBrace">
              <a:avLst>
                <a:gd name="adj1" fmla="val 61648"/>
                <a:gd name="adj2" fmla="val 50000"/>
              </a:avLst>
            </a:prstGeom>
            <a:noFill/>
            <a:ln w="19050" cap="flat" cmpd="sng">
              <a:solidFill>
                <a:srgbClr val="0000FF"/>
              </a:solidFill>
              <a:prstDash val="solid"/>
              <a:headEnd type="none" w="med" len="med"/>
              <a:tailEnd type="none" w="med" len="med"/>
            </a:ln>
          </p:spPr>
          <p:txBody>
            <a:bodyPr wrap="none" anchor="ctr"/>
            <a:p>
              <a:pPr eaLnBrk="0" hangingPunct="0"/>
              <a:endParaRPr lang="zh-CN" altLang="zh-CN" dirty="0">
                <a:latin typeface="Arial" panose="020B0604020202020204" pitchFamily="34" charset="0"/>
              </a:endParaRPr>
            </a:p>
          </p:txBody>
        </p:sp>
        <p:sp>
          <p:nvSpPr>
            <p:cNvPr id="26637" name="Text Box 35"/>
            <p:cNvSpPr txBox="1"/>
            <p:nvPr/>
          </p:nvSpPr>
          <p:spPr>
            <a:xfrm>
              <a:off x="-24" y="220"/>
              <a:ext cx="778" cy="230"/>
            </a:xfrm>
            <a:prstGeom prst="rect">
              <a:avLst/>
            </a:prstGeom>
            <a:noFill/>
            <a:ln w="9525">
              <a:noFill/>
            </a:ln>
          </p:spPr>
          <p:txBody>
            <a:bodyPr lIns="0" tIns="0" rIns="0" bIns="0">
              <a:spAutoFit/>
            </a:bodyPr>
            <a:p>
              <a:pPr algn="ctr" eaLnBrk="0" hangingPunct="0">
                <a:spcBef>
                  <a:spcPct val="50000"/>
                </a:spcBef>
              </a:pPr>
              <a:r>
                <a:rPr lang="zh-CN" altLang="x-none" sz="2400" dirty="0">
                  <a:solidFill>
                    <a:srgbClr val="0000FF"/>
                  </a:solidFill>
                  <a:latin typeface="Arial" panose="020B0604020202020204" pitchFamily="34" charset="0"/>
                </a:rPr>
                <a:t>失业</a:t>
              </a:r>
              <a:endParaRPr lang="zh-CN" altLang="x-none" sz="2400" dirty="0">
                <a:solidFill>
                  <a:srgbClr val="0000FF"/>
                </a:solidFill>
                <a:latin typeface="Arial" panose="020B0604020202020204" pitchFamily="34" charset="0"/>
              </a:endParaRPr>
            </a:p>
          </p:txBody>
        </p:sp>
      </p:grpSp>
    </p:spTree>
  </p:cSld>
  <p:clrMapOvr>
    <a:masterClrMapping/>
  </p:clrMapOvr>
  <p:timing>
    <p:tnLst>
      <p:par>
        <p:cTn id="1" dur="indefinite" restart="never" nodeType="tmRoot"/>
      </p:par>
    </p:tnLst>
    <p:bldLst>
      <p:bldP spid="5" grpId="0" bldLvl="5"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4"/>
          <p:cNvSpPr txBox="1">
            <a:spLocks noChangeArrowheads="1"/>
          </p:cNvSpPr>
          <p:nvPr/>
        </p:nvSpPr>
        <p:spPr>
          <a:xfrm>
            <a:off x="587375" y="352425"/>
            <a:ext cx="8208963" cy="954088"/>
          </a:xfrm>
          <a:prstGeom prst="rect">
            <a:avLst/>
          </a:prstGeom>
        </p:spPr>
        <p:txBody>
          <a:bodyPr tIns="0" bIns="0"/>
          <a:lstStyle/>
          <a:p>
            <a:pPr marR="0" algn="ctr" defTabSz="914400" fontAlgn="auto">
              <a:spcAft>
                <a:spcPts val="0"/>
              </a:spcAft>
              <a:buClrTx/>
              <a:buSzTx/>
              <a:buFontTx/>
              <a:defRPr/>
            </a:pPr>
            <a:r>
              <a:rPr kumimoji="0" lang="zh-CN" altLang="en-US" sz="2400"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主动学习   </a:t>
            </a:r>
            <a:r>
              <a:rPr kumimoji="0" lang="en-US" altLang="zh-CN" sz="2800" b="1" i="1"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1</a:t>
            </a:r>
            <a:r>
              <a:rPr kumimoji="0" lang="en-US" altLang="zh-CN" sz="2400"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   </a:t>
            </a:r>
            <a:br>
              <a:rPr kumimoji="0" lang="en-US" altLang="zh-CN" sz="2400"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br>
            <a:r>
              <a:rPr kumimoji="0" lang="zh-CN" altLang="en-US" sz="3200" b="1" kern="1200" cap="none" spc="0" normalizeH="0" baseline="0" noProof="0" dirty="0">
                <a:solidFill>
                  <a:srgbClr val="339966"/>
                </a:solidFill>
                <a:effectLst>
                  <a:outerShdw blurRad="38100" dist="38100" dir="2700000" algn="tl">
                    <a:srgbClr val="C0C0C0"/>
                  </a:outerShdw>
                </a:effectLst>
                <a:latin typeface="+mj-lt"/>
                <a:ea typeface="宋体" panose="02010600030101010101" pitchFamily="2" charset="-122"/>
                <a:cs typeface="+mj-cs"/>
              </a:rPr>
              <a:t>价格控制</a:t>
            </a:r>
            <a:endParaRPr kumimoji="0" lang="zh-CN" altLang="en-US" sz="3200" b="1" kern="1200" cap="none" spc="0" normalizeH="0" baseline="0" noProof="0" dirty="0">
              <a:solidFill>
                <a:srgbClr val="339966"/>
              </a:solidFill>
              <a:effectLst>
                <a:outerShdw blurRad="38100" dist="38100" dir="2700000" algn="tl">
                  <a:srgbClr val="C0C0C0"/>
                </a:outerShdw>
              </a:effectLst>
              <a:latin typeface="+mj-lt"/>
              <a:ea typeface="宋体" panose="02010600030101010101" pitchFamily="2" charset="-122"/>
              <a:cs typeface="+mj-cs"/>
            </a:endParaRPr>
          </a:p>
        </p:txBody>
      </p:sp>
      <p:sp>
        <p:nvSpPr>
          <p:cNvPr id="1028" name="Line 9"/>
          <p:cNvSpPr/>
          <p:nvPr/>
        </p:nvSpPr>
        <p:spPr>
          <a:xfrm>
            <a:off x="596900" y="1339850"/>
            <a:ext cx="8207375" cy="0"/>
          </a:xfrm>
          <a:prstGeom prst="line">
            <a:avLst/>
          </a:prstGeom>
          <a:ln w="12700" cap="flat" cmpd="sng">
            <a:solidFill>
              <a:srgbClr val="C0C0C0"/>
            </a:solidFill>
            <a:prstDash val="solid"/>
            <a:headEnd type="none" w="med" len="med"/>
            <a:tailEnd type="none" w="med" len="med"/>
          </a:ln>
        </p:spPr>
      </p:sp>
      <p:sp>
        <p:nvSpPr>
          <p:cNvPr id="1029" name="Line 10"/>
          <p:cNvSpPr/>
          <p:nvPr/>
        </p:nvSpPr>
        <p:spPr>
          <a:xfrm>
            <a:off x="593725" y="290513"/>
            <a:ext cx="8207375" cy="0"/>
          </a:xfrm>
          <a:prstGeom prst="line">
            <a:avLst/>
          </a:prstGeom>
          <a:ln w="12700" cap="flat" cmpd="sng">
            <a:solidFill>
              <a:srgbClr val="C0C0C0"/>
            </a:solidFill>
            <a:prstDash val="solid"/>
            <a:headEnd type="none" w="med" len="med"/>
            <a:tailEnd type="none" w="med" len="med"/>
          </a:ln>
        </p:spPr>
      </p:sp>
      <p:grpSp>
        <p:nvGrpSpPr>
          <p:cNvPr id="1030" name="Group 6"/>
          <p:cNvGrpSpPr/>
          <p:nvPr/>
        </p:nvGrpSpPr>
        <p:grpSpPr>
          <a:xfrm>
            <a:off x="3387725" y="1371600"/>
            <a:ext cx="5545138" cy="5486400"/>
            <a:chOff x="0" y="204"/>
            <a:chExt cx="3493" cy="3456"/>
          </a:xfrm>
        </p:grpSpPr>
        <p:graphicFrame>
          <p:nvGraphicFramePr>
            <p:cNvPr id="1026" name="Object 7"/>
            <p:cNvGraphicFramePr>
              <a:graphicFrameLocks noChangeAspect="1"/>
            </p:cNvGraphicFramePr>
            <p:nvPr/>
          </p:nvGraphicFramePr>
          <p:xfrm>
            <a:off x="0" y="204"/>
            <a:ext cx="3493" cy="3456"/>
          </p:xfrm>
          <a:graphic>
            <a:graphicData uri="http://schemas.openxmlformats.org/presentationml/2006/ole">
              <mc:AlternateContent xmlns:mc="http://schemas.openxmlformats.org/markup-compatibility/2006">
                <mc:Choice xmlns:v="urn:schemas-microsoft-com:vml" Requires="v">
                  <p:oleObj spid="_x0000_s3076" name="" r:id="rId1" imgW="3418840" imgH="3031490" progId="Excel.Chart.8">
                    <p:embed/>
                  </p:oleObj>
                </mc:Choice>
                <mc:Fallback>
                  <p:oleObj name="" r:id="rId1" imgW="3418840" imgH="3031490" progId="Excel.Chart.8">
                    <p:embed/>
                    <p:pic>
                      <p:nvPicPr>
                        <p:cNvPr id="0" name="图片 3075"/>
                        <p:cNvPicPr/>
                        <p:nvPr/>
                      </p:nvPicPr>
                      <p:blipFill>
                        <a:blip r:embed="rId2"/>
                        <a:stretch>
                          <a:fillRect/>
                        </a:stretch>
                      </p:blipFill>
                      <p:spPr>
                        <a:xfrm>
                          <a:off x="0" y="204"/>
                          <a:ext cx="3493" cy="3456"/>
                        </a:xfrm>
                        <a:prstGeom prst="rect">
                          <a:avLst/>
                        </a:prstGeom>
                        <a:noFill/>
                        <a:ln w="38100">
                          <a:noFill/>
                          <a:miter/>
                        </a:ln>
                      </p:spPr>
                    </p:pic>
                  </p:oleObj>
                </mc:Fallback>
              </mc:AlternateContent>
            </a:graphicData>
          </a:graphic>
        </p:graphicFrame>
        <p:grpSp>
          <p:nvGrpSpPr>
            <p:cNvPr id="1032" name="Group 8"/>
            <p:cNvGrpSpPr/>
            <p:nvPr/>
          </p:nvGrpSpPr>
          <p:grpSpPr>
            <a:xfrm>
              <a:off x="100" y="241"/>
              <a:ext cx="3341" cy="3309"/>
              <a:chOff x="0" y="241"/>
              <a:chExt cx="3341" cy="3309"/>
            </a:xfrm>
          </p:grpSpPr>
          <p:sp>
            <p:nvSpPr>
              <p:cNvPr id="1033" name="Text Box 8" descr="Wide upward diagonal"/>
              <p:cNvSpPr txBox="1"/>
              <p:nvPr/>
            </p:nvSpPr>
            <p:spPr>
              <a:xfrm>
                <a:off x="3004" y="3247"/>
                <a:ext cx="337" cy="279"/>
              </a:xfrm>
              <a:prstGeom prst="rect">
                <a:avLst/>
              </a:prstGeom>
              <a:blipFill rotWithShape="0">
                <a:blip r:embed="rId3"/>
              </a:blipFill>
              <a:ln w="9525">
                <a:noFill/>
              </a:ln>
            </p:spPr>
            <p:txBody>
              <a:bodyPr tIns="0">
                <a:spAutoFit/>
              </a:bodyPr>
              <a:p>
                <a:pPr algn="ctr" eaLnBrk="0" hangingPunct="0">
                  <a:spcBef>
                    <a:spcPct val="50000"/>
                  </a:spcBef>
                </a:pPr>
                <a:r>
                  <a:rPr lang="en-US" altLang="zh-CN" sz="2600" b="1" i="1" dirty="0">
                    <a:latin typeface="Arial" panose="020B0604020202020204" pitchFamily="34" charset="0"/>
                  </a:rPr>
                  <a:t>Q</a:t>
                </a:r>
                <a:endParaRPr lang="en-US" altLang="zh-CN" sz="2600" b="1" i="1" dirty="0">
                  <a:latin typeface="Arial" panose="020B0604020202020204" pitchFamily="34" charset="0"/>
                </a:endParaRPr>
              </a:p>
            </p:txBody>
          </p:sp>
          <p:sp>
            <p:nvSpPr>
              <p:cNvPr id="1034" name="Text Box 9" descr="Wide upward diagonal"/>
              <p:cNvSpPr txBox="1"/>
              <p:nvPr/>
            </p:nvSpPr>
            <p:spPr>
              <a:xfrm>
                <a:off x="0" y="241"/>
                <a:ext cx="328" cy="279"/>
              </a:xfrm>
              <a:prstGeom prst="rect">
                <a:avLst/>
              </a:prstGeom>
              <a:blipFill rotWithShape="0">
                <a:blip r:embed="rId3"/>
              </a:blipFill>
              <a:ln w="9525">
                <a:noFill/>
              </a:ln>
            </p:spPr>
            <p:txBody>
              <a:bodyPr wrap="none" tIns="0"/>
              <a:p>
                <a:pPr algn="r" eaLnBrk="0" hangingPunct="0">
                  <a:spcBef>
                    <a:spcPct val="50000"/>
                  </a:spcBef>
                </a:pPr>
                <a:r>
                  <a:rPr lang="en-US" altLang="zh-CN" sz="2600" b="1" i="1" dirty="0">
                    <a:latin typeface="Arial" panose="020B0604020202020204" pitchFamily="34" charset="0"/>
                  </a:rPr>
                  <a:t>P</a:t>
                </a:r>
                <a:endParaRPr lang="en-US" altLang="zh-CN" sz="2600" b="1" i="1" dirty="0">
                  <a:latin typeface="Arial" panose="020B0604020202020204" pitchFamily="34" charset="0"/>
                </a:endParaRPr>
              </a:p>
            </p:txBody>
          </p:sp>
          <p:sp>
            <p:nvSpPr>
              <p:cNvPr id="1035" name="Text Box 10"/>
              <p:cNvSpPr txBox="1"/>
              <p:nvPr/>
            </p:nvSpPr>
            <p:spPr>
              <a:xfrm>
                <a:off x="2965" y="432"/>
                <a:ext cx="225" cy="250"/>
              </a:xfrm>
              <a:prstGeom prst="rect">
                <a:avLst/>
              </a:prstGeom>
              <a:noFill/>
              <a:ln w="9525">
                <a:noFill/>
              </a:ln>
            </p:spPr>
            <p:txBody>
              <a:bodyPr lIns="0" tIns="0" rIns="0" bIns="0">
                <a:spAutoFit/>
              </a:bodyPr>
              <a:p>
                <a:pPr algn="ctr" eaLnBrk="0" hangingPunct="0">
                  <a:spcBef>
                    <a:spcPct val="50000"/>
                  </a:spcBef>
                </a:pPr>
                <a:r>
                  <a:rPr lang="en-US" altLang="zh-CN" sz="2600" b="1" i="1" dirty="0">
                    <a:latin typeface="Arial" panose="020B0604020202020204" pitchFamily="34" charset="0"/>
                  </a:rPr>
                  <a:t>S</a:t>
                </a:r>
                <a:endParaRPr lang="en-US" altLang="zh-CN" sz="2600" b="1" i="1" dirty="0">
                  <a:latin typeface="Arial" panose="020B0604020202020204" pitchFamily="34" charset="0"/>
                </a:endParaRPr>
              </a:p>
            </p:txBody>
          </p:sp>
          <p:sp>
            <p:nvSpPr>
              <p:cNvPr id="1036" name="Rectangle 11" descr="Wide upward diagonal"/>
              <p:cNvSpPr/>
              <p:nvPr/>
            </p:nvSpPr>
            <p:spPr>
              <a:xfrm>
                <a:off x="17" y="3046"/>
                <a:ext cx="307" cy="247"/>
              </a:xfrm>
              <a:prstGeom prst="rect">
                <a:avLst/>
              </a:prstGeom>
              <a:blipFill rotWithShape="0">
                <a:blip r:embed="rId3"/>
              </a:blipFill>
              <a:ln w="9525">
                <a:noFill/>
              </a:ln>
            </p:spPr>
            <p:txBody>
              <a:bodyPr wrap="none" anchor="ctr"/>
              <a:p>
                <a:pPr eaLnBrk="0" hangingPunct="0"/>
                <a:endParaRPr lang="zh-CN" altLang="zh-CN" dirty="0">
                  <a:latin typeface="Arial" panose="020B0604020202020204" pitchFamily="34" charset="0"/>
                </a:endParaRPr>
              </a:p>
            </p:txBody>
          </p:sp>
          <p:sp>
            <p:nvSpPr>
              <p:cNvPr id="1037" name="Rectangle 12" descr="Wide upward diagonal"/>
              <p:cNvSpPr/>
              <p:nvPr/>
            </p:nvSpPr>
            <p:spPr>
              <a:xfrm>
                <a:off x="233" y="3206"/>
                <a:ext cx="277" cy="344"/>
              </a:xfrm>
              <a:prstGeom prst="rect">
                <a:avLst/>
              </a:prstGeom>
              <a:blipFill rotWithShape="0">
                <a:blip r:embed="rId3"/>
              </a:blipFill>
              <a:ln w="9525">
                <a:noFill/>
              </a:ln>
            </p:spPr>
            <p:txBody>
              <a:bodyPr wrap="none" anchor="ctr"/>
              <a:p>
                <a:pPr eaLnBrk="0" hangingPunct="0"/>
                <a:endParaRPr lang="zh-CN" altLang="zh-CN" dirty="0">
                  <a:latin typeface="Arial" panose="020B0604020202020204" pitchFamily="34" charset="0"/>
                </a:endParaRPr>
              </a:p>
            </p:txBody>
          </p:sp>
          <p:grpSp>
            <p:nvGrpSpPr>
              <p:cNvPr id="1038" name="Group 14"/>
              <p:cNvGrpSpPr/>
              <p:nvPr/>
            </p:nvGrpSpPr>
            <p:grpSpPr>
              <a:xfrm>
                <a:off x="453" y="3142"/>
                <a:ext cx="222" cy="123"/>
                <a:chOff x="0" y="0"/>
                <a:chExt cx="222" cy="123"/>
              </a:xfrm>
            </p:grpSpPr>
            <p:sp>
              <p:nvSpPr>
                <p:cNvPr id="1045" name="Line 14"/>
                <p:cNvSpPr/>
                <p:nvPr/>
              </p:nvSpPr>
              <p:spPr>
                <a:xfrm flipH="1">
                  <a:off x="6" y="18"/>
                  <a:ext cx="171" cy="105"/>
                </a:xfrm>
                <a:prstGeom prst="line">
                  <a:avLst/>
                </a:prstGeom>
                <a:ln w="38100" cap="flat" cmpd="sng">
                  <a:solidFill>
                    <a:schemeClr val="bg1"/>
                  </a:solidFill>
                  <a:prstDash val="solid"/>
                  <a:headEnd type="none" w="med" len="med"/>
                  <a:tailEnd type="none" w="med" len="med"/>
                </a:ln>
              </p:spPr>
            </p:sp>
            <p:sp>
              <p:nvSpPr>
                <p:cNvPr id="1046" name="Line 15"/>
                <p:cNvSpPr/>
                <p:nvPr/>
              </p:nvSpPr>
              <p:spPr>
                <a:xfrm flipH="1">
                  <a:off x="51" y="9"/>
                  <a:ext cx="171" cy="105"/>
                </a:xfrm>
                <a:prstGeom prst="line">
                  <a:avLst/>
                </a:prstGeom>
                <a:ln w="19050" cap="flat" cmpd="sng">
                  <a:solidFill>
                    <a:schemeClr val="tx1"/>
                  </a:solidFill>
                  <a:prstDash val="solid"/>
                  <a:headEnd type="none" w="med" len="med"/>
                  <a:tailEnd type="none" w="med" len="med"/>
                </a:ln>
              </p:spPr>
            </p:sp>
            <p:sp>
              <p:nvSpPr>
                <p:cNvPr id="1047" name="Line 16"/>
                <p:cNvSpPr/>
                <p:nvPr/>
              </p:nvSpPr>
              <p:spPr>
                <a:xfrm flipH="1">
                  <a:off x="0" y="0"/>
                  <a:ext cx="171" cy="105"/>
                </a:xfrm>
                <a:prstGeom prst="line">
                  <a:avLst/>
                </a:prstGeom>
                <a:ln w="19050" cap="flat" cmpd="sng">
                  <a:solidFill>
                    <a:schemeClr val="tx1"/>
                  </a:solidFill>
                  <a:prstDash val="solid"/>
                  <a:headEnd type="none" w="med" len="med"/>
                  <a:tailEnd type="none" w="med" len="med"/>
                </a:ln>
              </p:spPr>
            </p:sp>
          </p:grpSp>
          <p:grpSp>
            <p:nvGrpSpPr>
              <p:cNvPr id="1039" name="Group 18"/>
              <p:cNvGrpSpPr/>
              <p:nvPr/>
            </p:nvGrpSpPr>
            <p:grpSpPr>
              <a:xfrm>
                <a:off x="294" y="2986"/>
                <a:ext cx="186" cy="141"/>
                <a:chOff x="0" y="0"/>
                <a:chExt cx="186" cy="141"/>
              </a:xfrm>
            </p:grpSpPr>
            <p:sp>
              <p:nvSpPr>
                <p:cNvPr id="1042" name="Line 18"/>
                <p:cNvSpPr/>
                <p:nvPr/>
              </p:nvSpPr>
              <p:spPr>
                <a:xfrm flipH="1">
                  <a:off x="0" y="24"/>
                  <a:ext cx="171" cy="105"/>
                </a:xfrm>
                <a:prstGeom prst="line">
                  <a:avLst/>
                </a:prstGeom>
                <a:ln w="38100" cap="flat" cmpd="sng">
                  <a:solidFill>
                    <a:schemeClr val="bg1"/>
                  </a:solidFill>
                  <a:prstDash val="solid"/>
                  <a:headEnd type="none" w="med" len="med"/>
                  <a:tailEnd type="none" w="med" len="med"/>
                </a:ln>
              </p:spPr>
            </p:sp>
            <p:sp>
              <p:nvSpPr>
                <p:cNvPr id="1043" name="Line 19"/>
                <p:cNvSpPr/>
                <p:nvPr/>
              </p:nvSpPr>
              <p:spPr>
                <a:xfrm flipH="1">
                  <a:off x="15" y="36"/>
                  <a:ext cx="171" cy="105"/>
                </a:xfrm>
                <a:prstGeom prst="line">
                  <a:avLst/>
                </a:prstGeom>
                <a:ln w="19050" cap="flat" cmpd="sng">
                  <a:solidFill>
                    <a:schemeClr val="tx1"/>
                  </a:solidFill>
                  <a:prstDash val="solid"/>
                  <a:headEnd type="none" w="med" len="med"/>
                  <a:tailEnd type="none" w="med" len="med"/>
                </a:ln>
              </p:spPr>
            </p:sp>
            <p:sp>
              <p:nvSpPr>
                <p:cNvPr id="1044" name="Line 20"/>
                <p:cNvSpPr/>
                <p:nvPr/>
              </p:nvSpPr>
              <p:spPr>
                <a:xfrm flipH="1">
                  <a:off x="6" y="0"/>
                  <a:ext cx="171" cy="105"/>
                </a:xfrm>
                <a:prstGeom prst="line">
                  <a:avLst/>
                </a:prstGeom>
                <a:ln w="19050" cap="flat" cmpd="sng">
                  <a:solidFill>
                    <a:schemeClr val="tx1"/>
                  </a:solidFill>
                  <a:prstDash val="solid"/>
                  <a:headEnd type="none" w="med" len="med"/>
                  <a:tailEnd type="none" w="med" len="med"/>
                </a:ln>
              </p:spPr>
            </p:sp>
          </p:grpSp>
          <p:sp>
            <p:nvSpPr>
              <p:cNvPr id="1040" name="Text Box 21"/>
              <p:cNvSpPr txBox="1"/>
              <p:nvPr/>
            </p:nvSpPr>
            <p:spPr>
              <a:xfrm>
                <a:off x="189" y="3211"/>
                <a:ext cx="189" cy="269"/>
              </a:xfrm>
              <a:prstGeom prst="rect">
                <a:avLst/>
              </a:prstGeom>
              <a:noFill/>
              <a:ln w="9525">
                <a:noFill/>
              </a:ln>
            </p:spPr>
            <p:txBody>
              <a:bodyPr>
                <a:spAutoFit/>
              </a:bodyPr>
              <a:p>
                <a:pPr algn="ctr" eaLnBrk="0" hangingPunct="0">
                  <a:spcBef>
                    <a:spcPct val="50000"/>
                  </a:spcBef>
                </a:pPr>
                <a:r>
                  <a:rPr lang="en-US" altLang="zh-CN" sz="2200" dirty="0">
                    <a:latin typeface="Arial" panose="020B0604020202020204" pitchFamily="34" charset="0"/>
                  </a:rPr>
                  <a:t>0</a:t>
                </a:r>
                <a:endParaRPr lang="en-US" altLang="zh-CN" sz="2200" dirty="0">
                  <a:latin typeface="Arial" panose="020B0604020202020204" pitchFamily="34" charset="0"/>
                </a:endParaRPr>
              </a:p>
            </p:txBody>
          </p:sp>
          <p:sp>
            <p:nvSpPr>
              <p:cNvPr id="1041" name="Text Box 23"/>
              <p:cNvSpPr txBox="1"/>
              <p:nvPr/>
            </p:nvSpPr>
            <p:spPr>
              <a:xfrm>
                <a:off x="2935" y="1940"/>
                <a:ext cx="210" cy="250"/>
              </a:xfrm>
              <a:prstGeom prst="rect">
                <a:avLst/>
              </a:prstGeom>
              <a:solidFill>
                <a:schemeClr val="bg1"/>
              </a:solidFill>
              <a:ln w="9525">
                <a:noFill/>
              </a:ln>
            </p:spPr>
            <p:txBody>
              <a:bodyPr lIns="0" tIns="0" rIns="0" bIns="0">
                <a:spAutoFit/>
              </a:bodyPr>
              <a:p>
                <a:pPr algn="ctr" eaLnBrk="0" hangingPunct="0">
                  <a:spcBef>
                    <a:spcPct val="50000"/>
                  </a:spcBef>
                </a:pPr>
                <a:r>
                  <a:rPr lang="en-US" altLang="zh-CN" sz="2600" b="1" i="1" dirty="0">
                    <a:latin typeface="Arial" panose="020B0604020202020204" pitchFamily="34" charset="0"/>
                  </a:rPr>
                  <a:t>D</a:t>
                </a:r>
                <a:endParaRPr lang="en-US" altLang="zh-CN" sz="2600" b="1" i="1" dirty="0">
                  <a:latin typeface="Arial" panose="020B0604020202020204" pitchFamily="34" charset="0"/>
                </a:endParaRPr>
              </a:p>
            </p:txBody>
          </p:sp>
        </p:grpSp>
      </p:grpSp>
      <p:sp>
        <p:nvSpPr>
          <p:cNvPr id="25" name="Rectangle 24"/>
          <p:cNvSpPr/>
          <p:nvPr/>
        </p:nvSpPr>
        <p:spPr>
          <a:xfrm>
            <a:off x="228600" y="1754188"/>
            <a:ext cx="3200400" cy="4003675"/>
          </a:xfrm>
          <a:prstGeom prst="rect">
            <a:avLst/>
          </a:prstGeom>
          <a:noFill/>
          <a:ln w="9525">
            <a:noFill/>
          </a:ln>
        </p:spPr>
        <p:txBody>
          <a:bodyPr/>
          <a:p>
            <a:pPr eaLnBrk="0" hangingPunct="0">
              <a:spcBef>
                <a:spcPct val="45000"/>
              </a:spcBef>
              <a:buClr>
                <a:srgbClr val="003399"/>
              </a:buClr>
              <a:buSzPct val="120000"/>
              <a:buFont typeface="Wingdings" panose="05000000000000000000" pitchFamily="2" charset="2"/>
            </a:pPr>
            <a:r>
              <a:rPr lang="zh-CN" altLang="en-US" sz="2700" dirty="0">
                <a:latin typeface="Arial" panose="020B0604020202020204" pitchFamily="34" charset="0"/>
              </a:rPr>
              <a:t>右图为宾馆住房市场，考虑</a:t>
            </a:r>
            <a:r>
              <a:rPr lang="zh-CN" altLang="x-none" sz="2700" dirty="0">
                <a:latin typeface="Arial" panose="020B0604020202020204" pitchFamily="34" charset="0"/>
              </a:rPr>
              <a:t>下述政策的影响：</a:t>
            </a:r>
            <a:endParaRPr lang="zh-CN" altLang="x-none" sz="2700" dirty="0">
              <a:latin typeface="Arial" panose="020B0604020202020204" pitchFamily="34" charset="0"/>
            </a:endParaRPr>
          </a:p>
          <a:p>
            <a:pPr marL="568325" lvl="1" indent="-454025" eaLnBrk="0" hangingPunct="0">
              <a:spcBef>
                <a:spcPct val="45000"/>
              </a:spcBef>
              <a:buClr>
                <a:srgbClr val="003399"/>
              </a:buClr>
              <a:buSzPct val="120000"/>
              <a:buFont typeface="Wingdings" panose="05000000000000000000" pitchFamily="2" charset="2"/>
            </a:pPr>
            <a:r>
              <a:rPr lang="zh-CN" altLang="zh-CN" sz="2600" b="1" dirty="0">
                <a:solidFill>
                  <a:srgbClr val="339966"/>
                </a:solidFill>
                <a:latin typeface="Arial" panose="020B0604020202020204" pitchFamily="34" charset="0"/>
              </a:rPr>
              <a:t>A</a:t>
            </a:r>
            <a:r>
              <a:rPr lang="zh-CN" altLang="zh-CN" sz="2600" dirty="0">
                <a:solidFill>
                  <a:srgbClr val="339966"/>
                </a:solidFill>
                <a:latin typeface="Arial" panose="020B0604020202020204" pitchFamily="34" charset="0"/>
              </a:rPr>
              <a:t>. </a:t>
            </a:r>
            <a:r>
              <a:rPr lang="zh-CN" altLang="x-none" sz="2600" dirty="0">
                <a:latin typeface="Arial" panose="020B0604020202020204" pitchFamily="34" charset="0"/>
              </a:rPr>
              <a:t>价格上限为</a:t>
            </a:r>
            <a:r>
              <a:rPr lang="zh-CN" altLang="zh-CN" sz="2700" dirty="0">
                <a:latin typeface="Arial" panose="020B0604020202020204" pitchFamily="34" charset="0"/>
              </a:rPr>
              <a:t>$90</a:t>
            </a:r>
            <a:endParaRPr lang="zh-CN" altLang="zh-CN" sz="2700" dirty="0">
              <a:latin typeface="Arial" panose="020B0604020202020204" pitchFamily="34" charset="0"/>
            </a:endParaRPr>
          </a:p>
          <a:p>
            <a:pPr marL="568325" lvl="1" indent="-454025" eaLnBrk="0" hangingPunct="0">
              <a:spcBef>
                <a:spcPct val="45000"/>
              </a:spcBef>
              <a:buClr>
                <a:srgbClr val="003399"/>
              </a:buClr>
              <a:buSzPct val="120000"/>
              <a:buFont typeface="Wingdings" panose="05000000000000000000" pitchFamily="2" charset="2"/>
            </a:pPr>
            <a:r>
              <a:rPr lang="zh-CN" altLang="zh-CN" sz="2600" b="1" dirty="0">
                <a:solidFill>
                  <a:srgbClr val="339966"/>
                </a:solidFill>
                <a:latin typeface="Arial" panose="020B0604020202020204" pitchFamily="34" charset="0"/>
              </a:rPr>
              <a:t>B</a:t>
            </a:r>
            <a:r>
              <a:rPr lang="zh-CN" altLang="zh-CN" sz="2600" dirty="0">
                <a:solidFill>
                  <a:srgbClr val="339966"/>
                </a:solidFill>
                <a:latin typeface="Arial" panose="020B0604020202020204" pitchFamily="34" charset="0"/>
              </a:rPr>
              <a:t>.	</a:t>
            </a:r>
            <a:r>
              <a:rPr lang="zh-CN" altLang="x-none" sz="2600" dirty="0">
                <a:latin typeface="Arial" panose="020B0604020202020204" pitchFamily="34" charset="0"/>
              </a:rPr>
              <a:t>价格下限为</a:t>
            </a:r>
            <a:r>
              <a:rPr lang="zh-CN" altLang="zh-CN" sz="2700" dirty="0">
                <a:latin typeface="Arial" panose="020B0604020202020204" pitchFamily="34" charset="0"/>
              </a:rPr>
              <a:t>$90</a:t>
            </a:r>
            <a:endParaRPr lang="zh-CN" altLang="zh-CN" sz="2700" dirty="0">
              <a:latin typeface="Arial" panose="020B0604020202020204" pitchFamily="34" charset="0"/>
            </a:endParaRPr>
          </a:p>
          <a:p>
            <a:pPr marL="568325" lvl="1" indent="-454025" eaLnBrk="0" hangingPunct="0">
              <a:spcBef>
                <a:spcPct val="45000"/>
              </a:spcBef>
              <a:buClr>
                <a:srgbClr val="003399"/>
              </a:buClr>
              <a:buSzPct val="120000"/>
              <a:buFont typeface="Wingdings" panose="05000000000000000000" pitchFamily="2" charset="2"/>
            </a:pPr>
            <a:r>
              <a:rPr lang="zh-CN" altLang="zh-CN" sz="2600" b="1" dirty="0">
                <a:solidFill>
                  <a:srgbClr val="339966"/>
                </a:solidFill>
                <a:latin typeface="Arial" panose="020B0604020202020204" pitchFamily="34" charset="0"/>
              </a:rPr>
              <a:t>C.	</a:t>
            </a:r>
            <a:r>
              <a:rPr lang="zh-CN" altLang="x-none" sz="2600" dirty="0">
                <a:latin typeface="Arial" panose="020B0604020202020204" pitchFamily="34" charset="0"/>
              </a:rPr>
              <a:t>价格下限为</a:t>
            </a:r>
            <a:r>
              <a:rPr lang="zh-CN" altLang="zh-CN" sz="2700" dirty="0">
                <a:latin typeface="Arial" panose="020B0604020202020204" pitchFamily="34" charset="0"/>
              </a:rPr>
              <a:t>$120</a:t>
            </a:r>
            <a:endParaRPr lang="zh-CN" altLang="zh-CN" sz="27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xEl>
                                              <p:charRg st="21" end="33"/>
                                            </p:txEl>
                                          </p:spTgt>
                                        </p:tgtEl>
                                        <p:attrNameLst>
                                          <p:attrName>style.visibility</p:attrName>
                                        </p:attrNameLst>
                                      </p:cBhvr>
                                      <p:to>
                                        <p:strVal val="visible"/>
                                      </p:to>
                                    </p:set>
                                    <p:animEffect transition="in" filter="wipe(left)">
                                      <p:cBhvr>
                                        <p:cTn id="7" dur="500"/>
                                        <p:tgtEl>
                                          <p:spTgt spid="25">
                                            <p:txEl>
                                              <p:charRg st="21" end="3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
                                            <p:txEl>
                                              <p:charRg st="33" end="45"/>
                                            </p:txEl>
                                          </p:spTgt>
                                        </p:tgtEl>
                                        <p:attrNameLst>
                                          <p:attrName>style.visibility</p:attrName>
                                        </p:attrNameLst>
                                      </p:cBhvr>
                                      <p:to>
                                        <p:strVal val="visible"/>
                                      </p:to>
                                    </p:set>
                                    <p:animEffect transition="in" filter="wipe(left)">
                                      <p:cBhvr>
                                        <p:cTn id="12" dur="500"/>
                                        <p:tgtEl>
                                          <p:spTgt spid="25">
                                            <p:txEl>
                                              <p:charRg st="33" end="4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
                                            <p:txEl>
                                              <p:charRg st="45" end="58"/>
                                            </p:txEl>
                                          </p:spTgt>
                                        </p:tgtEl>
                                        <p:attrNameLst>
                                          <p:attrName>style.visibility</p:attrName>
                                        </p:attrNameLst>
                                      </p:cBhvr>
                                      <p:to>
                                        <p:strVal val="visible"/>
                                      </p:to>
                                    </p:set>
                                    <p:animEffect transition="in" filter="wipe(left)">
                                      <p:cBhvr>
                                        <p:cTn id="17" dur="500"/>
                                        <p:tgtEl>
                                          <p:spTgt spid="25">
                                            <p:txEl>
                                              <p:charRg st="45" end="5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5"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4"/>
          <p:cNvSpPr txBox="1">
            <a:spLocks noChangeArrowheads="1"/>
          </p:cNvSpPr>
          <p:nvPr/>
        </p:nvSpPr>
        <p:spPr>
          <a:xfrm>
            <a:off x="584200" y="609600"/>
            <a:ext cx="8208963" cy="693738"/>
          </a:xfrm>
          <a:prstGeom prst="rect">
            <a:avLst/>
          </a:prstGeom>
        </p:spPr>
        <p:txBody>
          <a:bodyPr tIns="0" bIns="0"/>
          <a:lstStyle/>
          <a:p>
            <a:pPr marR="0" algn="ctr" defTabSz="914400" fontAlgn="auto">
              <a:spcAft>
                <a:spcPts val="0"/>
              </a:spcAft>
              <a:buClrTx/>
              <a:buSzTx/>
              <a:buFontTx/>
              <a:defRPr/>
            </a:pPr>
            <a:r>
              <a:rPr kumimoji="0" lang="en-US" altLang="zh-CN" sz="3200" b="1" kern="1200" cap="none" spc="0" normalizeH="0" baseline="0" noProof="0" dirty="0">
                <a:solidFill>
                  <a:srgbClr val="339966"/>
                </a:solidFill>
                <a:effectLst>
                  <a:outerShdw blurRad="38100" dist="38100" dir="2700000" algn="tl">
                    <a:srgbClr val="C0C0C0"/>
                  </a:outerShdw>
                </a:effectLst>
                <a:latin typeface="+mj-lt"/>
                <a:ea typeface="宋体" panose="02010600030101010101" pitchFamily="2" charset="-122"/>
                <a:cs typeface="+mj-cs"/>
              </a:rPr>
              <a:t>A.  </a:t>
            </a:r>
            <a:r>
              <a:rPr kumimoji="0" lang="zh-CN" altLang="en-US" sz="3200" b="1" kern="1200" cap="none" spc="0" normalizeH="0" baseline="0" noProof="0" dirty="0">
                <a:solidFill>
                  <a:srgbClr val="339966"/>
                </a:solidFill>
                <a:effectLst>
                  <a:outerShdw blurRad="38100" dist="38100" dir="2700000" algn="tl">
                    <a:srgbClr val="C0C0C0"/>
                  </a:outerShdw>
                </a:effectLst>
                <a:latin typeface="+mj-lt"/>
                <a:ea typeface="宋体" panose="02010600030101010101" pitchFamily="2" charset="-122"/>
                <a:cs typeface="+mj-cs"/>
              </a:rPr>
              <a:t>价格上限为</a:t>
            </a:r>
            <a:r>
              <a:rPr kumimoji="0" lang="en-US" altLang="zh-CN" sz="3200" b="1" kern="1200" cap="none" spc="0" normalizeH="0" baseline="0" noProof="0" dirty="0">
                <a:solidFill>
                  <a:srgbClr val="339966"/>
                </a:solidFill>
                <a:effectLst>
                  <a:outerShdw blurRad="38100" dist="38100" dir="2700000" algn="tl">
                    <a:srgbClr val="C0C0C0"/>
                  </a:outerShdw>
                </a:effectLst>
                <a:latin typeface="+mj-lt"/>
                <a:ea typeface="宋体" panose="02010600030101010101" pitchFamily="2" charset="-122"/>
                <a:cs typeface="+mj-cs"/>
              </a:rPr>
              <a:t>$90</a:t>
            </a:r>
            <a:endParaRPr kumimoji="0" lang="en-US" altLang="zh-CN" sz="3200" b="1" kern="1200" cap="none" spc="0" normalizeH="0" baseline="0" noProof="0" dirty="0">
              <a:solidFill>
                <a:srgbClr val="339966"/>
              </a:solidFill>
              <a:effectLst>
                <a:outerShdw blurRad="38100" dist="38100" dir="2700000" algn="tl">
                  <a:srgbClr val="C0C0C0"/>
                </a:outerShdw>
              </a:effectLst>
              <a:latin typeface="+mj-lt"/>
              <a:ea typeface="宋体" panose="02010600030101010101" pitchFamily="2" charset="-122"/>
              <a:cs typeface="+mj-cs"/>
            </a:endParaRPr>
          </a:p>
        </p:txBody>
      </p:sp>
      <p:grpSp>
        <p:nvGrpSpPr>
          <p:cNvPr id="2052" name="Group 4"/>
          <p:cNvGrpSpPr/>
          <p:nvPr/>
        </p:nvGrpSpPr>
        <p:grpSpPr>
          <a:xfrm>
            <a:off x="590550" y="287338"/>
            <a:ext cx="8210550" cy="1049337"/>
            <a:chOff x="0" y="0"/>
            <a:chExt cx="5000" cy="661"/>
          </a:xfrm>
        </p:grpSpPr>
        <p:sp>
          <p:nvSpPr>
            <p:cNvPr id="2080" name="Line 9"/>
            <p:cNvSpPr/>
            <p:nvPr/>
          </p:nvSpPr>
          <p:spPr>
            <a:xfrm>
              <a:off x="2" y="661"/>
              <a:ext cx="4998" cy="0"/>
            </a:xfrm>
            <a:prstGeom prst="line">
              <a:avLst/>
            </a:prstGeom>
            <a:ln w="12700" cap="flat" cmpd="sng">
              <a:solidFill>
                <a:srgbClr val="C0C0C0"/>
              </a:solidFill>
              <a:prstDash val="solid"/>
              <a:headEnd type="none" w="med" len="med"/>
              <a:tailEnd type="none" w="med" len="med"/>
            </a:ln>
          </p:spPr>
        </p:sp>
        <p:sp>
          <p:nvSpPr>
            <p:cNvPr id="2081" name="Line 10"/>
            <p:cNvSpPr/>
            <p:nvPr/>
          </p:nvSpPr>
          <p:spPr>
            <a:xfrm>
              <a:off x="0" y="0"/>
              <a:ext cx="4998" cy="0"/>
            </a:xfrm>
            <a:prstGeom prst="line">
              <a:avLst/>
            </a:prstGeom>
            <a:ln w="12700" cap="flat" cmpd="sng">
              <a:solidFill>
                <a:srgbClr val="C0C0C0"/>
              </a:solidFill>
              <a:prstDash val="solid"/>
              <a:headEnd type="none" w="med" len="med"/>
              <a:tailEnd type="none" w="med" len="med"/>
            </a:ln>
          </p:spPr>
        </p:sp>
      </p:grpSp>
      <p:grpSp>
        <p:nvGrpSpPr>
          <p:cNvPr id="2053" name="Group 7"/>
          <p:cNvGrpSpPr/>
          <p:nvPr/>
        </p:nvGrpSpPr>
        <p:grpSpPr>
          <a:xfrm>
            <a:off x="3371850" y="1371600"/>
            <a:ext cx="5545138" cy="5486400"/>
            <a:chOff x="0" y="204"/>
            <a:chExt cx="3493" cy="3456"/>
          </a:xfrm>
        </p:grpSpPr>
        <p:graphicFrame>
          <p:nvGraphicFramePr>
            <p:cNvPr id="2050" name="Object 39"/>
            <p:cNvGraphicFramePr>
              <a:graphicFrameLocks noChangeAspect="1"/>
            </p:cNvGraphicFramePr>
            <p:nvPr/>
          </p:nvGraphicFramePr>
          <p:xfrm>
            <a:off x="0" y="204"/>
            <a:ext cx="3493" cy="3456"/>
          </p:xfrm>
          <a:graphic>
            <a:graphicData uri="http://schemas.openxmlformats.org/presentationml/2006/ole">
              <mc:AlternateContent xmlns:mc="http://schemas.openxmlformats.org/markup-compatibility/2006">
                <mc:Choice xmlns:v="urn:schemas-microsoft-com:vml" Requires="v">
                  <p:oleObj spid="_x0000_s3077" name="" r:id="rId1" imgW="3418840" imgH="3031490" progId="Excel.Chart.8">
                    <p:embed/>
                  </p:oleObj>
                </mc:Choice>
                <mc:Fallback>
                  <p:oleObj name="" r:id="rId1" imgW="3418840" imgH="3031490" progId="Excel.Chart.8">
                    <p:embed/>
                    <p:pic>
                      <p:nvPicPr>
                        <p:cNvPr id="0" name="图片 3076"/>
                        <p:cNvPicPr/>
                        <p:nvPr/>
                      </p:nvPicPr>
                      <p:blipFill>
                        <a:blip r:embed="rId2"/>
                        <a:stretch>
                          <a:fillRect/>
                        </a:stretch>
                      </p:blipFill>
                      <p:spPr>
                        <a:xfrm>
                          <a:off x="0" y="204"/>
                          <a:ext cx="3493" cy="3456"/>
                        </a:xfrm>
                        <a:prstGeom prst="rect">
                          <a:avLst/>
                        </a:prstGeom>
                        <a:noFill/>
                        <a:ln w="38100">
                          <a:noFill/>
                          <a:miter/>
                        </a:ln>
                      </p:spPr>
                    </p:pic>
                  </p:oleObj>
                </mc:Fallback>
              </mc:AlternateContent>
            </a:graphicData>
          </a:graphic>
        </p:graphicFrame>
        <p:grpSp>
          <p:nvGrpSpPr>
            <p:cNvPr id="2064" name="Group 9"/>
            <p:cNvGrpSpPr/>
            <p:nvPr/>
          </p:nvGrpSpPr>
          <p:grpSpPr>
            <a:xfrm>
              <a:off x="100" y="241"/>
              <a:ext cx="3341" cy="3309"/>
              <a:chOff x="0" y="241"/>
              <a:chExt cx="3341" cy="3309"/>
            </a:xfrm>
          </p:grpSpPr>
          <p:sp>
            <p:nvSpPr>
              <p:cNvPr id="2065" name="Text Box 41" descr="Wide upward diagonal"/>
              <p:cNvSpPr txBox="1"/>
              <p:nvPr/>
            </p:nvSpPr>
            <p:spPr>
              <a:xfrm>
                <a:off x="3004" y="3247"/>
                <a:ext cx="337" cy="279"/>
              </a:xfrm>
              <a:prstGeom prst="rect">
                <a:avLst/>
              </a:prstGeom>
              <a:blipFill rotWithShape="0">
                <a:blip r:embed="rId3"/>
              </a:blipFill>
              <a:ln w="9525">
                <a:noFill/>
              </a:ln>
            </p:spPr>
            <p:txBody>
              <a:bodyPr tIns="0">
                <a:spAutoFit/>
              </a:bodyPr>
              <a:p>
                <a:pPr algn="ctr" eaLnBrk="0" hangingPunct="0">
                  <a:spcBef>
                    <a:spcPct val="50000"/>
                  </a:spcBef>
                </a:pPr>
                <a:r>
                  <a:rPr lang="en-US" altLang="zh-CN" sz="2600" b="1" i="1" dirty="0">
                    <a:latin typeface="Arial" panose="020B0604020202020204" pitchFamily="34" charset="0"/>
                  </a:rPr>
                  <a:t>Q</a:t>
                </a:r>
                <a:endParaRPr lang="en-US" altLang="zh-CN" sz="2600" b="1" i="1" dirty="0">
                  <a:latin typeface="Arial" panose="020B0604020202020204" pitchFamily="34" charset="0"/>
                </a:endParaRPr>
              </a:p>
            </p:txBody>
          </p:sp>
          <p:sp>
            <p:nvSpPr>
              <p:cNvPr id="2066" name="Text Box 42" descr="Wide upward diagonal"/>
              <p:cNvSpPr txBox="1"/>
              <p:nvPr/>
            </p:nvSpPr>
            <p:spPr>
              <a:xfrm>
                <a:off x="0" y="241"/>
                <a:ext cx="328" cy="279"/>
              </a:xfrm>
              <a:prstGeom prst="rect">
                <a:avLst/>
              </a:prstGeom>
              <a:blipFill rotWithShape="0">
                <a:blip r:embed="rId3"/>
              </a:blipFill>
              <a:ln w="9525">
                <a:noFill/>
              </a:ln>
            </p:spPr>
            <p:txBody>
              <a:bodyPr wrap="none" tIns="0"/>
              <a:p>
                <a:pPr algn="r" eaLnBrk="0" hangingPunct="0">
                  <a:spcBef>
                    <a:spcPct val="50000"/>
                  </a:spcBef>
                </a:pPr>
                <a:r>
                  <a:rPr lang="en-US" altLang="zh-CN" sz="2600" b="1" i="1" dirty="0">
                    <a:latin typeface="Arial" panose="020B0604020202020204" pitchFamily="34" charset="0"/>
                  </a:rPr>
                  <a:t>P</a:t>
                </a:r>
                <a:endParaRPr lang="en-US" altLang="zh-CN" sz="2600" b="1" i="1" dirty="0">
                  <a:latin typeface="Arial" panose="020B0604020202020204" pitchFamily="34" charset="0"/>
                </a:endParaRPr>
              </a:p>
            </p:txBody>
          </p:sp>
          <p:sp>
            <p:nvSpPr>
              <p:cNvPr id="2067" name="Text Box 43"/>
              <p:cNvSpPr txBox="1"/>
              <p:nvPr/>
            </p:nvSpPr>
            <p:spPr>
              <a:xfrm>
                <a:off x="2965" y="432"/>
                <a:ext cx="225" cy="250"/>
              </a:xfrm>
              <a:prstGeom prst="rect">
                <a:avLst/>
              </a:prstGeom>
              <a:noFill/>
              <a:ln w="9525">
                <a:noFill/>
              </a:ln>
            </p:spPr>
            <p:txBody>
              <a:bodyPr lIns="0" tIns="0" rIns="0" bIns="0">
                <a:spAutoFit/>
              </a:bodyPr>
              <a:p>
                <a:pPr algn="ctr" eaLnBrk="0" hangingPunct="0">
                  <a:spcBef>
                    <a:spcPct val="50000"/>
                  </a:spcBef>
                </a:pPr>
                <a:r>
                  <a:rPr lang="en-US" altLang="zh-CN" sz="2600" b="1" i="1" dirty="0">
                    <a:latin typeface="Arial" panose="020B0604020202020204" pitchFamily="34" charset="0"/>
                  </a:rPr>
                  <a:t>S</a:t>
                </a:r>
                <a:endParaRPr lang="en-US" altLang="zh-CN" sz="2600" b="1" i="1" dirty="0">
                  <a:latin typeface="Arial" panose="020B0604020202020204" pitchFamily="34" charset="0"/>
                </a:endParaRPr>
              </a:p>
            </p:txBody>
          </p:sp>
          <p:sp>
            <p:nvSpPr>
              <p:cNvPr id="2068" name="Rectangle 44" descr="Wide upward diagonal"/>
              <p:cNvSpPr/>
              <p:nvPr/>
            </p:nvSpPr>
            <p:spPr>
              <a:xfrm>
                <a:off x="17" y="3046"/>
                <a:ext cx="307" cy="247"/>
              </a:xfrm>
              <a:prstGeom prst="rect">
                <a:avLst/>
              </a:prstGeom>
              <a:blipFill rotWithShape="0">
                <a:blip r:embed="rId3"/>
              </a:blipFill>
              <a:ln w="9525">
                <a:noFill/>
              </a:ln>
            </p:spPr>
            <p:txBody>
              <a:bodyPr wrap="none" anchor="ctr"/>
              <a:p>
                <a:pPr eaLnBrk="0" hangingPunct="0"/>
                <a:endParaRPr lang="zh-CN" altLang="zh-CN" dirty="0">
                  <a:latin typeface="Arial" panose="020B0604020202020204" pitchFamily="34" charset="0"/>
                </a:endParaRPr>
              </a:p>
            </p:txBody>
          </p:sp>
          <p:sp>
            <p:nvSpPr>
              <p:cNvPr id="2069" name="Rectangle 45" descr="Wide upward diagonal"/>
              <p:cNvSpPr/>
              <p:nvPr/>
            </p:nvSpPr>
            <p:spPr>
              <a:xfrm>
                <a:off x="233" y="3206"/>
                <a:ext cx="277" cy="344"/>
              </a:xfrm>
              <a:prstGeom prst="rect">
                <a:avLst/>
              </a:prstGeom>
              <a:blipFill rotWithShape="0">
                <a:blip r:embed="rId3"/>
              </a:blipFill>
              <a:ln w="9525">
                <a:noFill/>
              </a:ln>
            </p:spPr>
            <p:txBody>
              <a:bodyPr wrap="none" anchor="ctr"/>
              <a:p>
                <a:pPr eaLnBrk="0" hangingPunct="0"/>
                <a:endParaRPr lang="zh-CN" altLang="zh-CN" dirty="0">
                  <a:latin typeface="Arial" panose="020B0604020202020204" pitchFamily="34" charset="0"/>
                </a:endParaRPr>
              </a:p>
            </p:txBody>
          </p:sp>
          <p:grpSp>
            <p:nvGrpSpPr>
              <p:cNvPr id="2070" name="Group 15"/>
              <p:cNvGrpSpPr/>
              <p:nvPr/>
            </p:nvGrpSpPr>
            <p:grpSpPr>
              <a:xfrm>
                <a:off x="453" y="3142"/>
                <a:ext cx="222" cy="123"/>
                <a:chOff x="0" y="0"/>
                <a:chExt cx="222" cy="123"/>
              </a:xfrm>
            </p:grpSpPr>
            <p:sp>
              <p:nvSpPr>
                <p:cNvPr id="2077" name="Line 47"/>
                <p:cNvSpPr/>
                <p:nvPr/>
              </p:nvSpPr>
              <p:spPr>
                <a:xfrm flipH="1">
                  <a:off x="6" y="18"/>
                  <a:ext cx="171" cy="105"/>
                </a:xfrm>
                <a:prstGeom prst="line">
                  <a:avLst/>
                </a:prstGeom>
                <a:ln w="38100" cap="flat" cmpd="sng">
                  <a:solidFill>
                    <a:schemeClr val="bg1"/>
                  </a:solidFill>
                  <a:prstDash val="solid"/>
                  <a:headEnd type="none" w="med" len="med"/>
                  <a:tailEnd type="none" w="med" len="med"/>
                </a:ln>
              </p:spPr>
            </p:sp>
            <p:sp>
              <p:nvSpPr>
                <p:cNvPr id="2078" name="Line 48"/>
                <p:cNvSpPr/>
                <p:nvPr/>
              </p:nvSpPr>
              <p:spPr>
                <a:xfrm flipH="1">
                  <a:off x="51" y="9"/>
                  <a:ext cx="171" cy="105"/>
                </a:xfrm>
                <a:prstGeom prst="line">
                  <a:avLst/>
                </a:prstGeom>
                <a:ln w="19050" cap="flat" cmpd="sng">
                  <a:solidFill>
                    <a:schemeClr val="tx1"/>
                  </a:solidFill>
                  <a:prstDash val="solid"/>
                  <a:headEnd type="none" w="med" len="med"/>
                  <a:tailEnd type="none" w="med" len="med"/>
                </a:ln>
              </p:spPr>
            </p:sp>
            <p:sp>
              <p:nvSpPr>
                <p:cNvPr id="2079" name="Line 49"/>
                <p:cNvSpPr/>
                <p:nvPr/>
              </p:nvSpPr>
              <p:spPr>
                <a:xfrm flipH="1">
                  <a:off x="0" y="0"/>
                  <a:ext cx="171" cy="105"/>
                </a:xfrm>
                <a:prstGeom prst="line">
                  <a:avLst/>
                </a:prstGeom>
                <a:ln w="19050" cap="flat" cmpd="sng">
                  <a:solidFill>
                    <a:schemeClr val="tx1"/>
                  </a:solidFill>
                  <a:prstDash val="solid"/>
                  <a:headEnd type="none" w="med" len="med"/>
                  <a:tailEnd type="none" w="med" len="med"/>
                </a:ln>
              </p:spPr>
            </p:sp>
          </p:grpSp>
          <p:grpSp>
            <p:nvGrpSpPr>
              <p:cNvPr id="2071" name="Group 19"/>
              <p:cNvGrpSpPr/>
              <p:nvPr/>
            </p:nvGrpSpPr>
            <p:grpSpPr>
              <a:xfrm>
                <a:off x="294" y="2986"/>
                <a:ext cx="186" cy="141"/>
                <a:chOff x="0" y="0"/>
                <a:chExt cx="186" cy="141"/>
              </a:xfrm>
            </p:grpSpPr>
            <p:sp>
              <p:nvSpPr>
                <p:cNvPr id="2074" name="Line 51"/>
                <p:cNvSpPr/>
                <p:nvPr/>
              </p:nvSpPr>
              <p:spPr>
                <a:xfrm flipH="1">
                  <a:off x="0" y="24"/>
                  <a:ext cx="171" cy="105"/>
                </a:xfrm>
                <a:prstGeom prst="line">
                  <a:avLst/>
                </a:prstGeom>
                <a:ln w="38100" cap="flat" cmpd="sng">
                  <a:solidFill>
                    <a:schemeClr val="bg1"/>
                  </a:solidFill>
                  <a:prstDash val="solid"/>
                  <a:headEnd type="none" w="med" len="med"/>
                  <a:tailEnd type="none" w="med" len="med"/>
                </a:ln>
              </p:spPr>
            </p:sp>
            <p:sp>
              <p:nvSpPr>
                <p:cNvPr id="2075" name="Line 52"/>
                <p:cNvSpPr/>
                <p:nvPr/>
              </p:nvSpPr>
              <p:spPr>
                <a:xfrm flipH="1">
                  <a:off x="15" y="36"/>
                  <a:ext cx="171" cy="105"/>
                </a:xfrm>
                <a:prstGeom prst="line">
                  <a:avLst/>
                </a:prstGeom>
                <a:ln w="19050" cap="flat" cmpd="sng">
                  <a:solidFill>
                    <a:schemeClr val="tx1"/>
                  </a:solidFill>
                  <a:prstDash val="solid"/>
                  <a:headEnd type="none" w="med" len="med"/>
                  <a:tailEnd type="none" w="med" len="med"/>
                </a:ln>
              </p:spPr>
            </p:sp>
            <p:sp>
              <p:nvSpPr>
                <p:cNvPr id="2076" name="Line 53"/>
                <p:cNvSpPr/>
                <p:nvPr/>
              </p:nvSpPr>
              <p:spPr>
                <a:xfrm flipH="1">
                  <a:off x="6" y="0"/>
                  <a:ext cx="171" cy="105"/>
                </a:xfrm>
                <a:prstGeom prst="line">
                  <a:avLst/>
                </a:prstGeom>
                <a:ln w="19050" cap="flat" cmpd="sng">
                  <a:solidFill>
                    <a:schemeClr val="tx1"/>
                  </a:solidFill>
                  <a:prstDash val="solid"/>
                  <a:headEnd type="none" w="med" len="med"/>
                  <a:tailEnd type="none" w="med" len="med"/>
                </a:ln>
              </p:spPr>
            </p:sp>
          </p:grpSp>
          <p:sp>
            <p:nvSpPr>
              <p:cNvPr id="2072" name="Text Box 54"/>
              <p:cNvSpPr txBox="1"/>
              <p:nvPr/>
            </p:nvSpPr>
            <p:spPr>
              <a:xfrm>
                <a:off x="189" y="3211"/>
                <a:ext cx="189" cy="269"/>
              </a:xfrm>
              <a:prstGeom prst="rect">
                <a:avLst/>
              </a:prstGeom>
              <a:noFill/>
              <a:ln w="9525">
                <a:noFill/>
              </a:ln>
            </p:spPr>
            <p:txBody>
              <a:bodyPr>
                <a:spAutoFit/>
              </a:bodyPr>
              <a:p>
                <a:pPr algn="ctr" eaLnBrk="0" hangingPunct="0">
                  <a:spcBef>
                    <a:spcPct val="50000"/>
                  </a:spcBef>
                </a:pPr>
                <a:r>
                  <a:rPr lang="en-US" altLang="zh-CN" sz="2200" dirty="0">
                    <a:latin typeface="Arial" panose="020B0604020202020204" pitchFamily="34" charset="0"/>
                  </a:rPr>
                  <a:t>0</a:t>
                </a:r>
                <a:endParaRPr lang="en-US" altLang="zh-CN" sz="2200" dirty="0">
                  <a:latin typeface="Arial" panose="020B0604020202020204" pitchFamily="34" charset="0"/>
                </a:endParaRPr>
              </a:p>
            </p:txBody>
          </p:sp>
          <p:sp>
            <p:nvSpPr>
              <p:cNvPr id="2073" name="Text Box 56"/>
              <p:cNvSpPr txBox="1"/>
              <p:nvPr/>
            </p:nvSpPr>
            <p:spPr>
              <a:xfrm>
                <a:off x="2935" y="1940"/>
                <a:ext cx="210" cy="250"/>
              </a:xfrm>
              <a:prstGeom prst="rect">
                <a:avLst/>
              </a:prstGeom>
              <a:solidFill>
                <a:schemeClr val="bg1"/>
              </a:solidFill>
              <a:ln w="9525">
                <a:noFill/>
              </a:ln>
            </p:spPr>
            <p:txBody>
              <a:bodyPr lIns="0" tIns="0" rIns="0" bIns="0">
                <a:spAutoFit/>
              </a:bodyPr>
              <a:p>
                <a:pPr algn="ctr" eaLnBrk="0" hangingPunct="0">
                  <a:spcBef>
                    <a:spcPct val="50000"/>
                  </a:spcBef>
                </a:pPr>
                <a:r>
                  <a:rPr lang="en-US" altLang="zh-CN" sz="2600" b="1" i="1" dirty="0">
                    <a:latin typeface="Arial" panose="020B0604020202020204" pitchFamily="34" charset="0"/>
                  </a:rPr>
                  <a:t>D</a:t>
                </a:r>
                <a:endParaRPr lang="en-US" altLang="zh-CN" sz="2600" b="1" i="1" dirty="0">
                  <a:latin typeface="Arial" panose="020B0604020202020204" pitchFamily="34" charset="0"/>
                </a:endParaRPr>
              </a:p>
            </p:txBody>
          </p:sp>
        </p:grpSp>
      </p:grpSp>
      <p:sp>
        <p:nvSpPr>
          <p:cNvPr id="26" name="Rectangle 9"/>
          <p:cNvSpPr/>
          <p:nvPr/>
        </p:nvSpPr>
        <p:spPr>
          <a:xfrm>
            <a:off x="381000" y="1828800"/>
            <a:ext cx="2819400" cy="3911600"/>
          </a:xfrm>
          <a:prstGeom prst="rect">
            <a:avLst/>
          </a:prstGeom>
          <a:noFill/>
          <a:ln w="9525">
            <a:noFill/>
          </a:ln>
        </p:spPr>
        <p:txBody>
          <a:bodyPr/>
          <a:p>
            <a:pPr eaLnBrk="0" hangingPunct="0">
              <a:lnSpc>
                <a:spcPct val="105000"/>
              </a:lnSpc>
              <a:spcBef>
                <a:spcPct val="45000"/>
              </a:spcBef>
              <a:buClr>
                <a:srgbClr val="003399"/>
              </a:buClr>
              <a:buSzPct val="120000"/>
              <a:buFont typeface="Wingdings" panose="05000000000000000000" pitchFamily="2" charset="2"/>
            </a:pPr>
            <a:r>
              <a:rPr lang="zh-CN" altLang="x-none" sz="2700" dirty="0">
                <a:latin typeface="Arial" panose="020B0604020202020204" pitchFamily="34" charset="0"/>
              </a:rPr>
              <a:t>价格降低到 </a:t>
            </a:r>
            <a:r>
              <a:rPr lang="zh-CN" altLang="zh-CN" sz="2700" dirty="0">
                <a:latin typeface="Arial" panose="020B0604020202020204" pitchFamily="34" charset="0"/>
              </a:rPr>
              <a:t>$90</a:t>
            </a:r>
            <a:endParaRPr lang="zh-CN" altLang="zh-CN" sz="2700" dirty="0">
              <a:latin typeface="Arial" panose="020B0604020202020204" pitchFamily="34" charset="0"/>
            </a:endParaRPr>
          </a:p>
          <a:p>
            <a:pPr eaLnBrk="0" hangingPunct="0">
              <a:lnSpc>
                <a:spcPct val="105000"/>
              </a:lnSpc>
              <a:spcBef>
                <a:spcPct val="45000"/>
              </a:spcBef>
              <a:buClr>
                <a:srgbClr val="003399"/>
              </a:buClr>
              <a:buSzPct val="120000"/>
              <a:buFont typeface="Wingdings" panose="05000000000000000000" pitchFamily="2" charset="2"/>
            </a:pPr>
            <a:r>
              <a:rPr lang="zh-CN" altLang="x-none" sz="2700" dirty="0">
                <a:latin typeface="Arial" panose="020B0604020202020204" pitchFamily="34" charset="0"/>
              </a:rPr>
              <a:t>买者的需求是</a:t>
            </a:r>
            <a:r>
              <a:rPr lang="zh-CN" altLang="zh-CN" sz="2700" dirty="0">
                <a:latin typeface="Arial" panose="020B0604020202020204" pitchFamily="34" charset="0"/>
              </a:rPr>
              <a:t>120</a:t>
            </a:r>
            <a:r>
              <a:rPr lang="zh-CN" altLang="x-none" sz="2700" dirty="0">
                <a:latin typeface="Arial" panose="020B0604020202020204" pitchFamily="34" charset="0"/>
              </a:rPr>
              <a:t>个房间，而卖者只愿意供给</a:t>
            </a:r>
            <a:r>
              <a:rPr lang="zh-CN" altLang="zh-CN" sz="2700" dirty="0">
                <a:latin typeface="Arial" panose="020B0604020202020204" pitchFamily="34" charset="0"/>
              </a:rPr>
              <a:t>90</a:t>
            </a:r>
            <a:r>
              <a:rPr lang="zh-CN" altLang="x-none" sz="2700" dirty="0">
                <a:latin typeface="Arial" panose="020B0604020202020204" pitchFamily="34" charset="0"/>
              </a:rPr>
              <a:t>个房间，导致短缺</a:t>
            </a:r>
            <a:endParaRPr lang="zh-CN" altLang="x-none" sz="2700" dirty="0">
              <a:latin typeface="Arial" panose="020B0604020202020204" pitchFamily="34" charset="0"/>
            </a:endParaRPr>
          </a:p>
        </p:txBody>
      </p:sp>
      <p:grpSp>
        <p:nvGrpSpPr>
          <p:cNvPr id="8" name="Group 27"/>
          <p:cNvGrpSpPr/>
          <p:nvPr/>
        </p:nvGrpSpPr>
        <p:grpSpPr>
          <a:xfrm>
            <a:off x="6275388" y="3919538"/>
            <a:ext cx="1987550" cy="709612"/>
            <a:chOff x="0" y="0"/>
            <a:chExt cx="778" cy="413"/>
          </a:xfrm>
        </p:grpSpPr>
        <p:sp>
          <p:nvSpPr>
            <p:cNvPr id="2062" name="AutoShape 29"/>
            <p:cNvSpPr/>
            <p:nvPr/>
          </p:nvSpPr>
          <p:spPr>
            <a:xfrm rot="-5400000">
              <a:off x="274" y="-224"/>
              <a:ext cx="188" cy="637"/>
            </a:xfrm>
            <a:prstGeom prst="leftBrace">
              <a:avLst>
                <a:gd name="adj1" fmla="val 59420"/>
                <a:gd name="adj2" fmla="val 50000"/>
              </a:avLst>
            </a:prstGeom>
            <a:noFill/>
            <a:ln w="19050" cap="flat" cmpd="sng">
              <a:solidFill>
                <a:srgbClr val="0000FF"/>
              </a:solidFill>
              <a:prstDash val="solid"/>
              <a:headEnd type="none" w="med" len="med"/>
              <a:tailEnd type="none" w="med" len="med"/>
            </a:ln>
          </p:spPr>
          <p:txBody>
            <a:bodyPr vert="eaVert" wrap="none" anchor="ctr"/>
            <a:p>
              <a:pPr eaLnBrk="0" hangingPunct="0"/>
              <a:endParaRPr lang="zh-CN" altLang="zh-CN" dirty="0">
                <a:latin typeface="Arial" panose="020B0604020202020204" pitchFamily="34" charset="0"/>
              </a:endParaRPr>
            </a:p>
          </p:txBody>
        </p:sp>
        <p:sp>
          <p:nvSpPr>
            <p:cNvPr id="2063" name="Text Box 30"/>
            <p:cNvSpPr txBox="1"/>
            <p:nvPr/>
          </p:nvSpPr>
          <p:spPr>
            <a:xfrm>
              <a:off x="0" y="201"/>
              <a:ext cx="778" cy="212"/>
            </a:xfrm>
            <a:prstGeom prst="rect">
              <a:avLst/>
            </a:prstGeom>
            <a:noFill/>
            <a:ln w="9525">
              <a:noFill/>
            </a:ln>
          </p:spPr>
          <p:txBody>
            <a:bodyPr lIns="0" tIns="0" rIns="0" bIns="0">
              <a:spAutoFit/>
            </a:bodyPr>
            <a:p>
              <a:pPr algn="ctr" eaLnBrk="0" hangingPunct="0">
                <a:spcBef>
                  <a:spcPct val="50000"/>
                </a:spcBef>
              </a:pPr>
              <a:r>
                <a:rPr lang="zh-CN" altLang="x-none" sz="2400" b="1" dirty="0">
                  <a:solidFill>
                    <a:srgbClr val="0000FF"/>
                  </a:solidFill>
                  <a:latin typeface="Arial" panose="020B0604020202020204" pitchFamily="34" charset="0"/>
                </a:rPr>
                <a:t>短缺 </a:t>
              </a:r>
              <a:r>
                <a:rPr lang="zh-CN" altLang="zh-CN" sz="2400" dirty="0">
                  <a:solidFill>
                    <a:srgbClr val="0000FF"/>
                  </a:solidFill>
                  <a:latin typeface="Arial" panose="020B0604020202020204" pitchFamily="34" charset="0"/>
                </a:rPr>
                <a:t>= 30</a:t>
              </a:r>
              <a:endParaRPr lang="zh-CN" altLang="zh-CN" sz="2400" dirty="0">
                <a:solidFill>
                  <a:srgbClr val="0000FF"/>
                </a:solidFill>
                <a:latin typeface="Arial" panose="020B0604020202020204" pitchFamily="34" charset="0"/>
              </a:endParaRPr>
            </a:p>
          </p:txBody>
        </p:sp>
      </p:grpSp>
      <p:grpSp>
        <p:nvGrpSpPr>
          <p:cNvPr id="2056" name="Group 30"/>
          <p:cNvGrpSpPr/>
          <p:nvPr/>
        </p:nvGrpSpPr>
        <p:grpSpPr>
          <a:xfrm>
            <a:off x="4191000" y="3505200"/>
            <a:ext cx="4457700" cy="492125"/>
            <a:chOff x="0" y="0"/>
            <a:chExt cx="2808" cy="310"/>
          </a:xfrm>
        </p:grpSpPr>
        <p:grpSp>
          <p:nvGrpSpPr>
            <p:cNvPr id="2057" name="Group 31"/>
            <p:cNvGrpSpPr/>
            <p:nvPr/>
          </p:nvGrpSpPr>
          <p:grpSpPr>
            <a:xfrm>
              <a:off x="0" y="0"/>
              <a:ext cx="2808" cy="288"/>
              <a:chOff x="0" y="0"/>
              <a:chExt cx="2808" cy="288"/>
            </a:xfrm>
          </p:grpSpPr>
          <p:sp>
            <p:nvSpPr>
              <p:cNvPr id="2060" name="Line 33"/>
              <p:cNvSpPr/>
              <p:nvPr/>
            </p:nvSpPr>
            <p:spPr>
              <a:xfrm>
                <a:off x="0" y="269"/>
                <a:ext cx="2808" cy="0"/>
              </a:xfrm>
              <a:prstGeom prst="line">
                <a:avLst/>
              </a:prstGeom>
              <a:ln w="38100" cap="flat" cmpd="sng">
                <a:solidFill>
                  <a:srgbClr val="DE8400"/>
                </a:solidFill>
                <a:prstDash val="solid"/>
                <a:headEnd type="none" w="med" len="med"/>
                <a:tailEnd type="none" w="med" len="med"/>
              </a:ln>
            </p:spPr>
          </p:sp>
          <p:sp>
            <p:nvSpPr>
              <p:cNvPr id="2061" name="Text Box 34"/>
              <p:cNvSpPr txBox="1"/>
              <p:nvPr/>
            </p:nvSpPr>
            <p:spPr>
              <a:xfrm>
                <a:off x="34" y="0"/>
                <a:ext cx="1160" cy="288"/>
              </a:xfrm>
              <a:prstGeom prst="rect">
                <a:avLst/>
              </a:prstGeom>
              <a:noFill/>
              <a:ln w="9525">
                <a:noFill/>
              </a:ln>
            </p:spPr>
            <p:txBody>
              <a:bodyPr>
                <a:spAutoFit/>
              </a:bodyPr>
              <a:p>
                <a:pPr eaLnBrk="0" hangingPunct="0">
                  <a:spcBef>
                    <a:spcPct val="50000"/>
                  </a:spcBef>
                </a:pPr>
                <a:r>
                  <a:rPr lang="zh-CN" altLang="x-none" sz="2400" dirty="0">
                    <a:solidFill>
                      <a:srgbClr val="DE8400"/>
                    </a:solidFill>
                    <a:latin typeface="Arial" panose="020B0604020202020204" pitchFamily="34" charset="0"/>
                  </a:rPr>
                  <a:t>价格上限</a:t>
                </a:r>
                <a:endParaRPr lang="zh-CN" altLang="x-none" sz="2400" dirty="0">
                  <a:solidFill>
                    <a:srgbClr val="DE8400"/>
                  </a:solidFill>
                  <a:latin typeface="Arial" panose="020B0604020202020204" pitchFamily="34" charset="0"/>
                </a:endParaRPr>
              </a:p>
            </p:txBody>
          </p:sp>
        </p:grpSp>
        <p:sp>
          <p:nvSpPr>
            <p:cNvPr id="2058" name="Oval 35"/>
            <p:cNvSpPr/>
            <p:nvPr/>
          </p:nvSpPr>
          <p:spPr>
            <a:xfrm>
              <a:off x="2426" y="223"/>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
          <p:nvSpPr>
            <p:cNvPr id="2059" name="Oval 36"/>
            <p:cNvSpPr/>
            <p:nvPr/>
          </p:nvSpPr>
          <p:spPr>
            <a:xfrm>
              <a:off x="1384" y="223"/>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
                                            <p:txEl>
                                              <p:charRg st="0" end="10"/>
                                            </p:txEl>
                                          </p:spTgt>
                                        </p:tgtEl>
                                        <p:attrNameLst>
                                          <p:attrName>style.visibility</p:attrName>
                                        </p:attrNameLst>
                                      </p:cBhvr>
                                      <p:to>
                                        <p:strVal val="visible"/>
                                      </p:to>
                                    </p:set>
                                    <p:animEffect transition="in" filter="wipe(left)">
                                      <p:cBhvr>
                                        <p:cTn id="7" dur="500"/>
                                        <p:tgtEl>
                                          <p:spTgt spid="26">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xEl>
                                              <p:charRg st="10" end="42"/>
                                            </p:txEl>
                                          </p:spTgt>
                                        </p:tgtEl>
                                        <p:attrNameLst>
                                          <p:attrName>style.visibility</p:attrName>
                                        </p:attrNameLst>
                                      </p:cBhvr>
                                      <p:to>
                                        <p:strVal val="visible"/>
                                      </p:to>
                                    </p:set>
                                    <p:animEffect transition="in" filter="wipe(left)">
                                      <p:cBhvr>
                                        <p:cTn id="12" dur="500"/>
                                        <p:tgtEl>
                                          <p:spTgt spid="26">
                                            <p:txEl>
                                              <p:charRg st="10" end="42"/>
                                            </p:txEl>
                                          </p:spTgt>
                                        </p:tgtEl>
                                      </p:cBhvr>
                                    </p:animEffect>
                                  </p:childTnLst>
                                </p:cTn>
                              </p:par>
                              <p:par>
                                <p:cTn id="13" presetID="18" presetClass="entr" presetSubtype="6"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trips(downRight)">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5"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4"/>
          <p:cNvSpPr txBox="1">
            <a:spLocks noChangeArrowheads="1"/>
          </p:cNvSpPr>
          <p:nvPr/>
        </p:nvSpPr>
        <p:spPr>
          <a:xfrm>
            <a:off x="587375" y="533400"/>
            <a:ext cx="8208963" cy="773113"/>
          </a:xfrm>
          <a:prstGeom prst="rect">
            <a:avLst/>
          </a:prstGeom>
        </p:spPr>
        <p:txBody>
          <a:bodyPr tIns="0" bIns="0"/>
          <a:lstStyle/>
          <a:p>
            <a:pPr marR="0" algn="ctr" defTabSz="914400" fontAlgn="auto">
              <a:spcAft>
                <a:spcPts val="0"/>
              </a:spcAft>
              <a:buClrTx/>
              <a:buSzTx/>
              <a:buFontTx/>
              <a:defRPr/>
            </a:pPr>
            <a:r>
              <a:rPr kumimoji="0" lang="en-US" altLang="zh-CN" sz="3200" b="1" kern="1200" cap="none" spc="0" normalizeH="0" baseline="0" noProof="0" dirty="0">
                <a:solidFill>
                  <a:srgbClr val="339966"/>
                </a:solidFill>
                <a:effectLst>
                  <a:outerShdw blurRad="38100" dist="38100" dir="2700000" algn="tl">
                    <a:srgbClr val="C0C0C0"/>
                  </a:outerShdw>
                </a:effectLst>
                <a:latin typeface="+mj-lt"/>
                <a:ea typeface="宋体" panose="02010600030101010101" pitchFamily="2" charset="-122"/>
                <a:cs typeface="+mj-cs"/>
              </a:rPr>
              <a:t>B.  </a:t>
            </a:r>
            <a:r>
              <a:rPr kumimoji="0" lang="zh-CN" altLang="en-US" sz="3200" b="1" kern="1200" cap="none" spc="0" normalizeH="0" baseline="0" noProof="0" dirty="0">
                <a:solidFill>
                  <a:srgbClr val="339966"/>
                </a:solidFill>
                <a:effectLst>
                  <a:outerShdw blurRad="38100" dist="38100" dir="2700000" algn="tl">
                    <a:srgbClr val="C0C0C0"/>
                  </a:outerShdw>
                </a:effectLst>
                <a:latin typeface="+mj-lt"/>
                <a:ea typeface="宋体" panose="02010600030101010101" pitchFamily="2" charset="-122"/>
                <a:cs typeface="+mj-cs"/>
              </a:rPr>
              <a:t>价格下限为</a:t>
            </a:r>
            <a:r>
              <a:rPr kumimoji="0" lang="en-US" altLang="zh-CN" sz="3200" b="1" kern="1200" cap="none" spc="0" normalizeH="0" baseline="0" noProof="0" dirty="0">
                <a:solidFill>
                  <a:srgbClr val="339966"/>
                </a:solidFill>
                <a:effectLst>
                  <a:outerShdw blurRad="38100" dist="38100" dir="2700000" algn="tl">
                    <a:srgbClr val="C0C0C0"/>
                  </a:outerShdw>
                </a:effectLst>
                <a:latin typeface="+mj-lt"/>
                <a:ea typeface="宋体" panose="02010600030101010101" pitchFamily="2" charset="-122"/>
                <a:cs typeface="+mj-cs"/>
              </a:rPr>
              <a:t>$90</a:t>
            </a:r>
            <a:endParaRPr kumimoji="0" lang="en-US" altLang="zh-CN" sz="3200" b="1" kern="1200" cap="none" spc="0" normalizeH="0" baseline="0" noProof="0" dirty="0">
              <a:solidFill>
                <a:srgbClr val="339966"/>
              </a:solidFill>
              <a:effectLst>
                <a:outerShdw blurRad="38100" dist="38100" dir="2700000" algn="tl">
                  <a:srgbClr val="C0C0C0"/>
                </a:outerShdw>
              </a:effectLst>
              <a:latin typeface="+mj-lt"/>
              <a:ea typeface="宋体" panose="02010600030101010101" pitchFamily="2" charset="-122"/>
              <a:cs typeface="+mj-cs"/>
            </a:endParaRPr>
          </a:p>
        </p:txBody>
      </p:sp>
      <p:grpSp>
        <p:nvGrpSpPr>
          <p:cNvPr id="3076" name="Group 4"/>
          <p:cNvGrpSpPr/>
          <p:nvPr/>
        </p:nvGrpSpPr>
        <p:grpSpPr>
          <a:xfrm>
            <a:off x="593725" y="290513"/>
            <a:ext cx="8210550" cy="1049337"/>
            <a:chOff x="0" y="0"/>
            <a:chExt cx="5000" cy="661"/>
          </a:xfrm>
        </p:grpSpPr>
        <p:sp>
          <p:nvSpPr>
            <p:cNvPr id="3098" name="Line 9"/>
            <p:cNvSpPr/>
            <p:nvPr/>
          </p:nvSpPr>
          <p:spPr>
            <a:xfrm>
              <a:off x="2" y="661"/>
              <a:ext cx="4998" cy="0"/>
            </a:xfrm>
            <a:prstGeom prst="line">
              <a:avLst/>
            </a:prstGeom>
            <a:ln w="12700" cap="flat" cmpd="sng">
              <a:solidFill>
                <a:srgbClr val="C0C0C0"/>
              </a:solidFill>
              <a:prstDash val="solid"/>
              <a:headEnd type="none" w="med" len="med"/>
              <a:tailEnd type="none" w="med" len="med"/>
            </a:ln>
          </p:spPr>
        </p:sp>
        <p:sp>
          <p:nvSpPr>
            <p:cNvPr id="3099" name="Line 10"/>
            <p:cNvSpPr/>
            <p:nvPr/>
          </p:nvSpPr>
          <p:spPr>
            <a:xfrm>
              <a:off x="0" y="0"/>
              <a:ext cx="4998" cy="0"/>
            </a:xfrm>
            <a:prstGeom prst="line">
              <a:avLst/>
            </a:prstGeom>
            <a:ln w="12700" cap="flat" cmpd="sng">
              <a:solidFill>
                <a:srgbClr val="C0C0C0"/>
              </a:solidFill>
              <a:prstDash val="solid"/>
              <a:headEnd type="none" w="med" len="med"/>
              <a:tailEnd type="none" w="med" len="med"/>
            </a:ln>
          </p:spPr>
        </p:sp>
      </p:grpSp>
      <p:grpSp>
        <p:nvGrpSpPr>
          <p:cNvPr id="3077" name="Group 7"/>
          <p:cNvGrpSpPr/>
          <p:nvPr/>
        </p:nvGrpSpPr>
        <p:grpSpPr>
          <a:xfrm>
            <a:off x="3387725" y="1371600"/>
            <a:ext cx="5545138" cy="5486400"/>
            <a:chOff x="0" y="204"/>
            <a:chExt cx="3493" cy="3456"/>
          </a:xfrm>
        </p:grpSpPr>
        <p:graphicFrame>
          <p:nvGraphicFramePr>
            <p:cNvPr id="3074" name="Object 56"/>
            <p:cNvGraphicFramePr>
              <a:graphicFrameLocks noChangeAspect="1"/>
            </p:cNvGraphicFramePr>
            <p:nvPr/>
          </p:nvGraphicFramePr>
          <p:xfrm>
            <a:off x="0" y="204"/>
            <a:ext cx="3493" cy="3456"/>
          </p:xfrm>
          <a:graphic>
            <a:graphicData uri="http://schemas.openxmlformats.org/presentationml/2006/ole">
              <mc:AlternateContent xmlns:mc="http://schemas.openxmlformats.org/markup-compatibility/2006">
                <mc:Choice xmlns:v="urn:schemas-microsoft-com:vml" Requires="v">
                  <p:oleObj spid="_x0000_s3078" name="" r:id="rId1" imgW="3418840" imgH="3031490" progId="Excel.Chart.8">
                    <p:embed/>
                  </p:oleObj>
                </mc:Choice>
                <mc:Fallback>
                  <p:oleObj name="" r:id="rId1" imgW="3418840" imgH="3031490" progId="Excel.Chart.8">
                    <p:embed/>
                    <p:pic>
                      <p:nvPicPr>
                        <p:cNvPr id="0" name="图片 3077"/>
                        <p:cNvPicPr/>
                        <p:nvPr/>
                      </p:nvPicPr>
                      <p:blipFill>
                        <a:blip r:embed="rId2"/>
                        <a:stretch>
                          <a:fillRect/>
                        </a:stretch>
                      </p:blipFill>
                      <p:spPr>
                        <a:xfrm>
                          <a:off x="0" y="204"/>
                          <a:ext cx="3493" cy="3456"/>
                        </a:xfrm>
                        <a:prstGeom prst="rect">
                          <a:avLst/>
                        </a:prstGeom>
                        <a:noFill/>
                        <a:ln w="38100">
                          <a:noFill/>
                          <a:miter/>
                        </a:ln>
                      </p:spPr>
                    </p:pic>
                  </p:oleObj>
                </mc:Fallback>
              </mc:AlternateContent>
            </a:graphicData>
          </a:graphic>
        </p:graphicFrame>
        <p:grpSp>
          <p:nvGrpSpPr>
            <p:cNvPr id="3082" name="Group 9"/>
            <p:cNvGrpSpPr/>
            <p:nvPr/>
          </p:nvGrpSpPr>
          <p:grpSpPr>
            <a:xfrm>
              <a:off x="100" y="241"/>
              <a:ext cx="3341" cy="3309"/>
              <a:chOff x="0" y="241"/>
              <a:chExt cx="3341" cy="3309"/>
            </a:xfrm>
          </p:grpSpPr>
          <p:sp>
            <p:nvSpPr>
              <p:cNvPr id="3083" name="Text Box 58" descr="Wide upward diagonal"/>
              <p:cNvSpPr txBox="1"/>
              <p:nvPr/>
            </p:nvSpPr>
            <p:spPr>
              <a:xfrm>
                <a:off x="3004" y="3247"/>
                <a:ext cx="337" cy="279"/>
              </a:xfrm>
              <a:prstGeom prst="rect">
                <a:avLst/>
              </a:prstGeom>
              <a:blipFill rotWithShape="0">
                <a:blip r:embed="rId3"/>
              </a:blipFill>
              <a:ln w="9525">
                <a:noFill/>
              </a:ln>
            </p:spPr>
            <p:txBody>
              <a:bodyPr tIns="0">
                <a:spAutoFit/>
              </a:bodyPr>
              <a:p>
                <a:pPr algn="ctr" eaLnBrk="0" hangingPunct="0">
                  <a:spcBef>
                    <a:spcPct val="50000"/>
                  </a:spcBef>
                </a:pPr>
                <a:r>
                  <a:rPr lang="en-US" altLang="zh-CN" sz="2600" b="1" i="1" dirty="0">
                    <a:latin typeface="Arial" panose="020B0604020202020204" pitchFamily="34" charset="0"/>
                  </a:rPr>
                  <a:t>Q</a:t>
                </a:r>
                <a:endParaRPr lang="en-US" altLang="zh-CN" sz="2600" b="1" i="1" dirty="0">
                  <a:latin typeface="Arial" panose="020B0604020202020204" pitchFamily="34" charset="0"/>
                </a:endParaRPr>
              </a:p>
            </p:txBody>
          </p:sp>
          <p:sp>
            <p:nvSpPr>
              <p:cNvPr id="3084" name="Text Box 59" descr="Wide upward diagonal"/>
              <p:cNvSpPr txBox="1"/>
              <p:nvPr/>
            </p:nvSpPr>
            <p:spPr>
              <a:xfrm>
                <a:off x="0" y="241"/>
                <a:ext cx="328" cy="279"/>
              </a:xfrm>
              <a:prstGeom prst="rect">
                <a:avLst/>
              </a:prstGeom>
              <a:blipFill rotWithShape="0">
                <a:blip r:embed="rId3"/>
              </a:blipFill>
              <a:ln w="9525">
                <a:noFill/>
              </a:ln>
            </p:spPr>
            <p:txBody>
              <a:bodyPr wrap="none" tIns="0"/>
              <a:p>
                <a:pPr algn="r" eaLnBrk="0" hangingPunct="0">
                  <a:spcBef>
                    <a:spcPct val="50000"/>
                  </a:spcBef>
                </a:pPr>
                <a:r>
                  <a:rPr lang="en-US" altLang="zh-CN" sz="2600" b="1" i="1" dirty="0">
                    <a:latin typeface="Arial" panose="020B0604020202020204" pitchFamily="34" charset="0"/>
                  </a:rPr>
                  <a:t>P</a:t>
                </a:r>
                <a:endParaRPr lang="en-US" altLang="zh-CN" sz="2600" b="1" i="1" dirty="0">
                  <a:latin typeface="Arial" panose="020B0604020202020204" pitchFamily="34" charset="0"/>
                </a:endParaRPr>
              </a:p>
            </p:txBody>
          </p:sp>
          <p:sp>
            <p:nvSpPr>
              <p:cNvPr id="3085" name="Text Box 60"/>
              <p:cNvSpPr txBox="1"/>
              <p:nvPr/>
            </p:nvSpPr>
            <p:spPr>
              <a:xfrm>
                <a:off x="2965" y="432"/>
                <a:ext cx="225" cy="250"/>
              </a:xfrm>
              <a:prstGeom prst="rect">
                <a:avLst/>
              </a:prstGeom>
              <a:noFill/>
              <a:ln w="9525">
                <a:noFill/>
              </a:ln>
            </p:spPr>
            <p:txBody>
              <a:bodyPr lIns="0" tIns="0" rIns="0" bIns="0">
                <a:spAutoFit/>
              </a:bodyPr>
              <a:p>
                <a:pPr algn="ctr" eaLnBrk="0" hangingPunct="0">
                  <a:spcBef>
                    <a:spcPct val="50000"/>
                  </a:spcBef>
                </a:pPr>
                <a:r>
                  <a:rPr lang="en-US" altLang="zh-CN" sz="2600" b="1" i="1" dirty="0">
                    <a:latin typeface="Arial" panose="020B0604020202020204" pitchFamily="34" charset="0"/>
                  </a:rPr>
                  <a:t>S</a:t>
                </a:r>
                <a:endParaRPr lang="en-US" altLang="zh-CN" sz="2600" b="1" i="1" dirty="0">
                  <a:latin typeface="Arial" panose="020B0604020202020204" pitchFamily="34" charset="0"/>
                </a:endParaRPr>
              </a:p>
            </p:txBody>
          </p:sp>
          <p:sp>
            <p:nvSpPr>
              <p:cNvPr id="3086" name="Rectangle 61" descr="Wide upward diagonal"/>
              <p:cNvSpPr/>
              <p:nvPr/>
            </p:nvSpPr>
            <p:spPr>
              <a:xfrm>
                <a:off x="17" y="3046"/>
                <a:ext cx="307" cy="247"/>
              </a:xfrm>
              <a:prstGeom prst="rect">
                <a:avLst/>
              </a:prstGeom>
              <a:blipFill rotWithShape="0">
                <a:blip r:embed="rId3"/>
              </a:blipFill>
              <a:ln w="9525">
                <a:noFill/>
              </a:ln>
            </p:spPr>
            <p:txBody>
              <a:bodyPr wrap="none" anchor="ctr"/>
              <a:p>
                <a:pPr eaLnBrk="0" hangingPunct="0"/>
                <a:endParaRPr lang="zh-CN" altLang="zh-CN" dirty="0">
                  <a:latin typeface="Arial" panose="020B0604020202020204" pitchFamily="34" charset="0"/>
                </a:endParaRPr>
              </a:p>
            </p:txBody>
          </p:sp>
          <p:sp>
            <p:nvSpPr>
              <p:cNvPr id="3087" name="Rectangle 62" descr="Wide upward diagonal"/>
              <p:cNvSpPr/>
              <p:nvPr/>
            </p:nvSpPr>
            <p:spPr>
              <a:xfrm>
                <a:off x="233" y="3206"/>
                <a:ext cx="277" cy="344"/>
              </a:xfrm>
              <a:prstGeom prst="rect">
                <a:avLst/>
              </a:prstGeom>
              <a:blipFill rotWithShape="0">
                <a:blip r:embed="rId3"/>
              </a:blipFill>
              <a:ln w="9525">
                <a:noFill/>
              </a:ln>
            </p:spPr>
            <p:txBody>
              <a:bodyPr wrap="none" anchor="ctr"/>
              <a:p>
                <a:pPr eaLnBrk="0" hangingPunct="0"/>
                <a:endParaRPr lang="zh-CN" altLang="zh-CN" dirty="0">
                  <a:latin typeface="Arial" panose="020B0604020202020204" pitchFamily="34" charset="0"/>
                </a:endParaRPr>
              </a:p>
            </p:txBody>
          </p:sp>
          <p:grpSp>
            <p:nvGrpSpPr>
              <p:cNvPr id="3088" name="Group 15"/>
              <p:cNvGrpSpPr/>
              <p:nvPr/>
            </p:nvGrpSpPr>
            <p:grpSpPr>
              <a:xfrm>
                <a:off x="453" y="3142"/>
                <a:ext cx="222" cy="123"/>
                <a:chOff x="0" y="0"/>
                <a:chExt cx="222" cy="123"/>
              </a:xfrm>
            </p:grpSpPr>
            <p:sp>
              <p:nvSpPr>
                <p:cNvPr id="3095" name="Line 64"/>
                <p:cNvSpPr/>
                <p:nvPr/>
              </p:nvSpPr>
              <p:spPr>
                <a:xfrm flipH="1">
                  <a:off x="6" y="18"/>
                  <a:ext cx="171" cy="105"/>
                </a:xfrm>
                <a:prstGeom prst="line">
                  <a:avLst/>
                </a:prstGeom>
                <a:ln w="38100" cap="flat" cmpd="sng">
                  <a:solidFill>
                    <a:schemeClr val="bg1"/>
                  </a:solidFill>
                  <a:prstDash val="solid"/>
                  <a:headEnd type="none" w="med" len="med"/>
                  <a:tailEnd type="none" w="med" len="med"/>
                </a:ln>
              </p:spPr>
            </p:sp>
            <p:sp>
              <p:nvSpPr>
                <p:cNvPr id="3096" name="Line 65"/>
                <p:cNvSpPr/>
                <p:nvPr/>
              </p:nvSpPr>
              <p:spPr>
                <a:xfrm flipH="1">
                  <a:off x="51" y="9"/>
                  <a:ext cx="171" cy="105"/>
                </a:xfrm>
                <a:prstGeom prst="line">
                  <a:avLst/>
                </a:prstGeom>
                <a:ln w="19050" cap="flat" cmpd="sng">
                  <a:solidFill>
                    <a:schemeClr val="tx1"/>
                  </a:solidFill>
                  <a:prstDash val="solid"/>
                  <a:headEnd type="none" w="med" len="med"/>
                  <a:tailEnd type="none" w="med" len="med"/>
                </a:ln>
              </p:spPr>
            </p:sp>
            <p:sp>
              <p:nvSpPr>
                <p:cNvPr id="3097" name="Line 66"/>
                <p:cNvSpPr/>
                <p:nvPr/>
              </p:nvSpPr>
              <p:spPr>
                <a:xfrm flipH="1">
                  <a:off x="0" y="0"/>
                  <a:ext cx="171" cy="105"/>
                </a:xfrm>
                <a:prstGeom prst="line">
                  <a:avLst/>
                </a:prstGeom>
                <a:ln w="19050" cap="flat" cmpd="sng">
                  <a:solidFill>
                    <a:schemeClr val="tx1"/>
                  </a:solidFill>
                  <a:prstDash val="solid"/>
                  <a:headEnd type="none" w="med" len="med"/>
                  <a:tailEnd type="none" w="med" len="med"/>
                </a:ln>
              </p:spPr>
            </p:sp>
          </p:grpSp>
          <p:grpSp>
            <p:nvGrpSpPr>
              <p:cNvPr id="3089" name="Group 19"/>
              <p:cNvGrpSpPr/>
              <p:nvPr/>
            </p:nvGrpSpPr>
            <p:grpSpPr>
              <a:xfrm>
                <a:off x="294" y="2986"/>
                <a:ext cx="186" cy="141"/>
                <a:chOff x="0" y="0"/>
                <a:chExt cx="186" cy="141"/>
              </a:xfrm>
            </p:grpSpPr>
            <p:sp>
              <p:nvSpPr>
                <p:cNvPr id="3092" name="Line 68"/>
                <p:cNvSpPr/>
                <p:nvPr/>
              </p:nvSpPr>
              <p:spPr>
                <a:xfrm flipH="1">
                  <a:off x="0" y="24"/>
                  <a:ext cx="171" cy="105"/>
                </a:xfrm>
                <a:prstGeom prst="line">
                  <a:avLst/>
                </a:prstGeom>
                <a:ln w="38100" cap="flat" cmpd="sng">
                  <a:solidFill>
                    <a:schemeClr val="bg1"/>
                  </a:solidFill>
                  <a:prstDash val="solid"/>
                  <a:headEnd type="none" w="med" len="med"/>
                  <a:tailEnd type="none" w="med" len="med"/>
                </a:ln>
              </p:spPr>
            </p:sp>
            <p:sp>
              <p:nvSpPr>
                <p:cNvPr id="3093" name="Line 69"/>
                <p:cNvSpPr/>
                <p:nvPr/>
              </p:nvSpPr>
              <p:spPr>
                <a:xfrm flipH="1">
                  <a:off x="15" y="36"/>
                  <a:ext cx="171" cy="105"/>
                </a:xfrm>
                <a:prstGeom prst="line">
                  <a:avLst/>
                </a:prstGeom>
                <a:ln w="19050" cap="flat" cmpd="sng">
                  <a:solidFill>
                    <a:schemeClr val="tx1"/>
                  </a:solidFill>
                  <a:prstDash val="solid"/>
                  <a:headEnd type="none" w="med" len="med"/>
                  <a:tailEnd type="none" w="med" len="med"/>
                </a:ln>
              </p:spPr>
            </p:sp>
            <p:sp>
              <p:nvSpPr>
                <p:cNvPr id="3094" name="Line 70"/>
                <p:cNvSpPr/>
                <p:nvPr/>
              </p:nvSpPr>
              <p:spPr>
                <a:xfrm flipH="1">
                  <a:off x="6" y="0"/>
                  <a:ext cx="171" cy="105"/>
                </a:xfrm>
                <a:prstGeom prst="line">
                  <a:avLst/>
                </a:prstGeom>
                <a:ln w="19050" cap="flat" cmpd="sng">
                  <a:solidFill>
                    <a:schemeClr val="tx1"/>
                  </a:solidFill>
                  <a:prstDash val="solid"/>
                  <a:headEnd type="none" w="med" len="med"/>
                  <a:tailEnd type="none" w="med" len="med"/>
                </a:ln>
              </p:spPr>
            </p:sp>
          </p:grpSp>
          <p:sp>
            <p:nvSpPr>
              <p:cNvPr id="3090" name="Text Box 71"/>
              <p:cNvSpPr txBox="1"/>
              <p:nvPr/>
            </p:nvSpPr>
            <p:spPr>
              <a:xfrm>
                <a:off x="189" y="3211"/>
                <a:ext cx="189" cy="269"/>
              </a:xfrm>
              <a:prstGeom prst="rect">
                <a:avLst/>
              </a:prstGeom>
              <a:noFill/>
              <a:ln w="9525">
                <a:noFill/>
              </a:ln>
            </p:spPr>
            <p:txBody>
              <a:bodyPr>
                <a:spAutoFit/>
              </a:bodyPr>
              <a:p>
                <a:pPr algn="ctr" eaLnBrk="0" hangingPunct="0">
                  <a:spcBef>
                    <a:spcPct val="50000"/>
                  </a:spcBef>
                </a:pPr>
                <a:r>
                  <a:rPr lang="en-US" altLang="zh-CN" sz="2200" dirty="0">
                    <a:latin typeface="Arial" panose="020B0604020202020204" pitchFamily="34" charset="0"/>
                  </a:rPr>
                  <a:t>0</a:t>
                </a:r>
                <a:endParaRPr lang="en-US" altLang="zh-CN" sz="2200" dirty="0">
                  <a:latin typeface="Arial" panose="020B0604020202020204" pitchFamily="34" charset="0"/>
                </a:endParaRPr>
              </a:p>
            </p:txBody>
          </p:sp>
          <p:sp>
            <p:nvSpPr>
              <p:cNvPr id="3091" name="Text Box 73"/>
              <p:cNvSpPr txBox="1"/>
              <p:nvPr/>
            </p:nvSpPr>
            <p:spPr>
              <a:xfrm>
                <a:off x="2935" y="1940"/>
                <a:ext cx="210" cy="250"/>
              </a:xfrm>
              <a:prstGeom prst="rect">
                <a:avLst/>
              </a:prstGeom>
              <a:solidFill>
                <a:schemeClr val="bg1"/>
              </a:solidFill>
              <a:ln w="9525">
                <a:noFill/>
              </a:ln>
            </p:spPr>
            <p:txBody>
              <a:bodyPr lIns="0" tIns="0" rIns="0" bIns="0">
                <a:spAutoFit/>
              </a:bodyPr>
              <a:p>
                <a:pPr algn="ctr" eaLnBrk="0" hangingPunct="0">
                  <a:spcBef>
                    <a:spcPct val="50000"/>
                  </a:spcBef>
                </a:pPr>
                <a:r>
                  <a:rPr lang="en-US" altLang="zh-CN" sz="2600" b="1" i="1" dirty="0">
                    <a:latin typeface="Arial" panose="020B0604020202020204" pitchFamily="34" charset="0"/>
                  </a:rPr>
                  <a:t>D</a:t>
                </a:r>
                <a:endParaRPr lang="en-US" altLang="zh-CN" sz="2600" b="1" i="1" dirty="0">
                  <a:latin typeface="Arial" panose="020B0604020202020204" pitchFamily="34" charset="0"/>
                </a:endParaRPr>
              </a:p>
            </p:txBody>
          </p:sp>
        </p:grpSp>
      </p:grpSp>
      <p:sp>
        <p:nvSpPr>
          <p:cNvPr id="26" name="Rectangle 33"/>
          <p:cNvSpPr/>
          <p:nvPr/>
        </p:nvSpPr>
        <p:spPr>
          <a:xfrm>
            <a:off x="228600" y="1606550"/>
            <a:ext cx="3127375" cy="3781425"/>
          </a:xfrm>
          <a:prstGeom prst="rect">
            <a:avLst/>
          </a:prstGeom>
          <a:noFill/>
          <a:ln w="9525">
            <a:noFill/>
          </a:ln>
        </p:spPr>
        <p:txBody>
          <a:bodyPr/>
          <a:p>
            <a:pPr eaLnBrk="0" hangingPunct="0">
              <a:lnSpc>
                <a:spcPct val="105000"/>
              </a:lnSpc>
              <a:spcBef>
                <a:spcPct val="45000"/>
              </a:spcBef>
              <a:buClr>
                <a:srgbClr val="003399"/>
              </a:buClr>
              <a:buSzPct val="120000"/>
              <a:buFont typeface="Wingdings" panose="05000000000000000000" pitchFamily="2" charset="2"/>
            </a:pPr>
            <a:r>
              <a:rPr lang="en-US" altLang="zh-CN" sz="2700" dirty="0">
                <a:latin typeface="Arial" panose="020B0604020202020204" pitchFamily="34" charset="0"/>
              </a:rPr>
              <a:t>    </a:t>
            </a:r>
            <a:r>
              <a:rPr lang="zh-CN" altLang="x-none" sz="2700" dirty="0">
                <a:latin typeface="Arial" panose="020B0604020202020204" pitchFamily="34" charset="0"/>
              </a:rPr>
              <a:t>均衡价格高于价格下限，因此价格下限没有限制性</a:t>
            </a:r>
            <a:endParaRPr lang="zh-CN" altLang="x-none" sz="2700" dirty="0">
              <a:latin typeface="Arial" panose="020B0604020202020204" pitchFamily="34" charset="0"/>
            </a:endParaRPr>
          </a:p>
          <a:p>
            <a:pPr eaLnBrk="0" hangingPunct="0">
              <a:lnSpc>
                <a:spcPct val="105000"/>
              </a:lnSpc>
              <a:spcBef>
                <a:spcPct val="45000"/>
              </a:spcBef>
              <a:buClr>
                <a:srgbClr val="003399"/>
              </a:buClr>
              <a:buSzPct val="120000"/>
              <a:buFont typeface="Wingdings" panose="05000000000000000000" pitchFamily="2" charset="2"/>
            </a:pPr>
            <a:r>
              <a:rPr lang="zh-CN" altLang="zh-CN" sz="2700" b="1" i="1" dirty="0">
                <a:latin typeface="Arial" panose="020B0604020202020204" pitchFamily="34" charset="0"/>
              </a:rPr>
              <a:t>P</a:t>
            </a:r>
            <a:r>
              <a:rPr lang="zh-CN" altLang="zh-CN" sz="2700" dirty="0">
                <a:latin typeface="Arial" panose="020B0604020202020204" pitchFamily="34" charset="0"/>
              </a:rPr>
              <a:t> = $100, </a:t>
            </a:r>
            <a:br>
              <a:rPr lang="zh-CN" altLang="zh-CN" sz="2700" dirty="0">
                <a:latin typeface="Arial" panose="020B0604020202020204" pitchFamily="34" charset="0"/>
              </a:rPr>
            </a:br>
            <a:r>
              <a:rPr lang="zh-CN" altLang="zh-CN" sz="2700" b="1" i="1" dirty="0">
                <a:latin typeface="Arial" panose="020B0604020202020204" pitchFamily="34" charset="0"/>
              </a:rPr>
              <a:t>Q</a:t>
            </a:r>
            <a:r>
              <a:rPr lang="zh-CN" altLang="zh-CN" sz="2700" dirty="0">
                <a:latin typeface="Arial" panose="020B0604020202020204" pitchFamily="34" charset="0"/>
              </a:rPr>
              <a:t> = 100 </a:t>
            </a:r>
            <a:r>
              <a:rPr lang="zh-CN" altLang="x-none" sz="2700" dirty="0">
                <a:latin typeface="Arial" panose="020B0604020202020204" pitchFamily="34" charset="0"/>
              </a:rPr>
              <a:t>个房间 </a:t>
            </a:r>
            <a:endParaRPr lang="zh-CN" altLang="x-none" sz="2700" dirty="0">
              <a:latin typeface="Arial" panose="020B0604020202020204" pitchFamily="34" charset="0"/>
            </a:endParaRPr>
          </a:p>
        </p:txBody>
      </p:sp>
      <p:sp>
        <p:nvSpPr>
          <p:cNvPr id="3079" name="Line 52"/>
          <p:cNvSpPr/>
          <p:nvPr/>
        </p:nvSpPr>
        <p:spPr>
          <a:xfrm>
            <a:off x="4191000" y="3886200"/>
            <a:ext cx="4457700" cy="0"/>
          </a:xfrm>
          <a:prstGeom prst="line">
            <a:avLst/>
          </a:prstGeom>
          <a:ln w="38100" cap="flat" cmpd="sng">
            <a:solidFill>
              <a:srgbClr val="DE8400"/>
            </a:solidFill>
            <a:prstDash val="solid"/>
            <a:headEnd type="none" w="med" len="med"/>
            <a:tailEnd type="none" w="med" len="med"/>
          </a:ln>
        </p:spPr>
      </p:sp>
      <p:sp>
        <p:nvSpPr>
          <p:cNvPr id="3080" name="Text Box 53"/>
          <p:cNvSpPr txBox="1"/>
          <p:nvPr/>
        </p:nvSpPr>
        <p:spPr>
          <a:xfrm>
            <a:off x="4216400" y="3829050"/>
            <a:ext cx="1747838" cy="457200"/>
          </a:xfrm>
          <a:prstGeom prst="rect">
            <a:avLst/>
          </a:prstGeom>
          <a:noFill/>
          <a:ln w="9525">
            <a:noFill/>
          </a:ln>
        </p:spPr>
        <p:txBody>
          <a:bodyPr>
            <a:spAutoFit/>
          </a:bodyPr>
          <a:p>
            <a:pPr eaLnBrk="0" hangingPunct="0">
              <a:spcBef>
                <a:spcPct val="50000"/>
              </a:spcBef>
            </a:pPr>
            <a:r>
              <a:rPr lang="zh-CN" altLang="x-none" sz="2400" dirty="0">
                <a:solidFill>
                  <a:srgbClr val="DE8400"/>
                </a:solidFill>
                <a:latin typeface="Arial" panose="020B0604020202020204" pitchFamily="34" charset="0"/>
              </a:rPr>
              <a:t>价格下限</a:t>
            </a:r>
            <a:endParaRPr lang="zh-CN" altLang="x-none" sz="2400" dirty="0">
              <a:solidFill>
                <a:srgbClr val="DE8400"/>
              </a:solidFill>
              <a:latin typeface="Arial" panose="020B0604020202020204" pitchFamily="34" charset="0"/>
            </a:endParaRPr>
          </a:p>
        </p:txBody>
      </p:sp>
      <p:sp>
        <p:nvSpPr>
          <p:cNvPr id="3081" name="Oval 54"/>
          <p:cNvSpPr/>
          <p:nvPr/>
        </p:nvSpPr>
        <p:spPr>
          <a:xfrm>
            <a:off x="6877050" y="3324225"/>
            <a:ext cx="139700" cy="138113"/>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
                                            <p:txEl>
                                              <p:charRg st="0" end="27"/>
                                            </p:txEl>
                                          </p:spTgt>
                                        </p:tgtEl>
                                        <p:attrNameLst>
                                          <p:attrName>style.visibility</p:attrName>
                                        </p:attrNameLst>
                                      </p:cBhvr>
                                      <p:to>
                                        <p:strVal val="visible"/>
                                      </p:to>
                                    </p:set>
                                    <p:animEffect transition="in" filter="wipe(left)">
                                      <p:cBhvr>
                                        <p:cTn id="7" dur="500"/>
                                        <p:tgtEl>
                                          <p:spTgt spid="26">
                                            <p:txEl>
                                              <p:charRg st="0" end="2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xEl>
                                              <p:charRg st="27" end="51"/>
                                            </p:txEl>
                                          </p:spTgt>
                                        </p:tgtEl>
                                        <p:attrNameLst>
                                          <p:attrName>style.visibility</p:attrName>
                                        </p:attrNameLst>
                                      </p:cBhvr>
                                      <p:to>
                                        <p:strVal val="visible"/>
                                      </p:to>
                                    </p:set>
                                    <p:animEffect transition="in" filter="wipe(left)">
                                      <p:cBhvr>
                                        <p:cTn id="12" dur="500"/>
                                        <p:tgtEl>
                                          <p:spTgt spid="26">
                                            <p:txEl>
                                              <p:charRg st="27" end="5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5"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4"/>
          <p:cNvSpPr txBox="1">
            <a:spLocks noChangeArrowheads="1"/>
          </p:cNvSpPr>
          <p:nvPr/>
        </p:nvSpPr>
        <p:spPr>
          <a:xfrm>
            <a:off x="584200" y="533400"/>
            <a:ext cx="8208963" cy="769938"/>
          </a:xfrm>
          <a:prstGeom prst="rect">
            <a:avLst/>
          </a:prstGeom>
        </p:spPr>
        <p:txBody>
          <a:bodyPr tIns="0" bIns="0"/>
          <a:lstStyle/>
          <a:p>
            <a:pPr marR="0" algn="ctr" defTabSz="914400" fontAlgn="auto">
              <a:spcAft>
                <a:spcPts val="0"/>
              </a:spcAft>
              <a:buClrTx/>
              <a:buSzTx/>
              <a:buFontTx/>
              <a:defRPr/>
            </a:pPr>
            <a:r>
              <a:rPr kumimoji="0" lang="en-US" altLang="zh-CN" sz="3200" b="1" kern="1200" cap="none" spc="0" normalizeH="0" baseline="0" noProof="0" dirty="0">
                <a:solidFill>
                  <a:srgbClr val="339966"/>
                </a:solidFill>
                <a:effectLst>
                  <a:outerShdw blurRad="38100" dist="38100" dir="2700000" algn="tl">
                    <a:srgbClr val="C0C0C0"/>
                  </a:outerShdw>
                </a:effectLst>
                <a:latin typeface="+mj-lt"/>
                <a:ea typeface="宋体" panose="02010600030101010101" pitchFamily="2" charset="-122"/>
                <a:cs typeface="+mj-cs"/>
              </a:rPr>
              <a:t>C.  </a:t>
            </a:r>
            <a:r>
              <a:rPr kumimoji="0" lang="zh-CN" altLang="en-US" sz="3200" b="1" kern="1200" cap="none" spc="0" normalizeH="0" baseline="0" noProof="0" dirty="0">
                <a:solidFill>
                  <a:srgbClr val="339966"/>
                </a:solidFill>
                <a:effectLst>
                  <a:outerShdw blurRad="38100" dist="38100" dir="2700000" algn="tl">
                    <a:srgbClr val="C0C0C0"/>
                  </a:outerShdw>
                </a:effectLst>
                <a:latin typeface="+mj-lt"/>
                <a:ea typeface="宋体" panose="02010600030101010101" pitchFamily="2" charset="-122"/>
                <a:cs typeface="+mj-cs"/>
              </a:rPr>
              <a:t>价格下限为</a:t>
            </a:r>
            <a:r>
              <a:rPr kumimoji="0" lang="en-US" altLang="zh-CN" sz="3200" b="1" kern="1200" cap="none" spc="0" normalizeH="0" baseline="0" noProof="0" dirty="0">
                <a:solidFill>
                  <a:srgbClr val="339966"/>
                </a:solidFill>
                <a:effectLst>
                  <a:outerShdw blurRad="38100" dist="38100" dir="2700000" algn="tl">
                    <a:srgbClr val="C0C0C0"/>
                  </a:outerShdw>
                </a:effectLst>
                <a:latin typeface="+mj-lt"/>
                <a:ea typeface="宋体" panose="02010600030101010101" pitchFamily="2" charset="-122"/>
                <a:cs typeface="+mj-cs"/>
              </a:rPr>
              <a:t>$120</a:t>
            </a:r>
            <a:endParaRPr kumimoji="0" lang="en-US" altLang="zh-CN" sz="3200" b="1" kern="1200" cap="none" spc="0" normalizeH="0" baseline="0" noProof="0" dirty="0">
              <a:solidFill>
                <a:srgbClr val="339966"/>
              </a:solidFill>
              <a:effectLst>
                <a:outerShdw blurRad="38100" dist="38100" dir="2700000" algn="tl">
                  <a:srgbClr val="C0C0C0"/>
                </a:outerShdw>
              </a:effectLst>
              <a:latin typeface="+mj-lt"/>
              <a:ea typeface="宋体" panose="02010600030101010101" pitchFamily="2" charset="-122"/>
              <a:cs typeface="+mj-cs"/>
            </a:endParaRPr>
          </a:p>
        </p:txBody>
      </p:sp>
      <p:grpSp>
        <p:nvGrpSpPr>
          <p:cNvPr id="4100" name="Group 7"/>
          <p:cNvGrpSpPr/>
          <p:nvPr/>
        </p:nvGrpSpPr>
        <p:grpSpPr>
          <a:xfrm>
            <a:off x="3387725" y="1289050"/>
            <a:ext cx="5545138" cy="5486400"/>
            <a:chOff x="0" y="204"/>
            <a:chExt cx="3493" cy="3456"/>
          </a:xfrm>
        </p:grpSpPr>
        <p:graphicFrame>
          <p:nvGraphicFramePr>
            <p:cNvPr id="4098" name="Object 64"/>
            <p:cNvGraphicFramePr>
              <a:graphicFrameLocks noChangeAspect="1"/>
            </p:cNvGraphicFramePr>
            <p:nvPr/>
          </p:nvGraphicFramePr>
          <p:xfrm>
            <a:off x="0" y="204"/>
            <a:ext cx="3493" cy="3456"/>
          </p:xfrm>
          <a:graphic>
            <a:graphicData uri="http://schemas.openxmlformats.org/presentationml/2006/ole">
              <mc:AlternateContent xmlns:mc="http://schemas.openxmlformats.org/markup-compatibility/2006">
                <mc:Choice xmlns:v="urn:schemas-microsoft-com:vml" Requires="v">
                  <p:oleObj spid="_x0000_s3079" name="" r:id="rId1" imgW="3418840" imgH="3031490" progId="Excel.Chart.8">
                    <p:embed/>
                  </p:oleObj>
                </mc:Choice>
                <mc:Fallback>
                  <p:oleObj name="" r:id="rId1" imgW="3418840" imgH="3031490" progId="Excel.Chart.8">
                    <p:embed/>
                    <p:pic>
                      <p:nvPicPr>
                        <p:cNvPr id="0" name="图片 3078"/>
                        <p:cNvPicPr/>
                        <p:nvPr/>
                      </p:nvPicPr>
                      <p:blipFill>
                        <a:blip r:embed="rId2"/>
                        <a:stretch>
                          <a:fillRect/>
                        </a:stretch>
                      </p:blipFill>
                      <p:spPr>
                        <a:xfrm>
                          <a:off x="0" y="204"/>
                          <a:ext cx="3493" cy="3456"/>
                        </a:xfrm>
                        <a:prstGeom prst="rect">
                          <a:avLst/>
                        </a:prstGeom>
                        <a:noFill/>
                        <a:ln w="38100">
                          <a:noFill/>
                          <a:miter/>
                        </a:ln>
                      </p:spPr>
                    </p:pic>
                  </p:oleObj>
                </mc:Fallback>
              </mc:AlternateContent>
            </a:graphicData>
          </a:graphic>
        </p:graphicFrame>
        <p:grpSp>
          <p:nvGrpSpPr>
            <p:cNvPr id="4114" name="Group 9"/>
            <p:cNvGrpSpPr/>
            <p:nvPr/>
          </p:nvGrpSpPr>
          <p:grpSpPr>
            <a:xfrm>
              <a:off x="100" y="241"/>
              <a:ext cx="3341" cy="3309"/>
              <a:chOff x="0" y="241"/>
              <a:chExt cx="3341" cy="3309"/>
            </a:xfrm>
          </p:grpSpPr>
          <p:sp>
            <p:nvSpPr>
              <p:cNvPr id="4115" name="Text Box 66" descr="Wide upward diagonal"/>
              <p:cNvSpPr txBox="1"/>
              <p:nvPr/>
            </p:nvSpPr>
            <p:spPr>
              <a:xfrm>
                <a:off x="3004" y="3247"/>
                <a:ext cx="337" cy="279"/>
              </a:xfrm>
              <a:prstGeom prst="rect">
                <a:avLst/>
              </a:prstGeom>
              <a:blipFill rotWithShape="0">
                <a:blip r:embed="rId3"/>
              </a:blipFill>
              <a:ln w="9525">
                <a:noFill/>
              </a:ln>
            </p:spPr>
            <p:txBody>
              <a:bodyPr tIns="0">
                <a:spAutoFit/>
              </a:bodyPr>
              <a:p>
                <a:pPr algn="ctr" eaLnBrk="0" hangingPunct="0">
                  <a:spcBef>
                    <a:spcPct val="50000"/>
                  </a:spcBef>
                </a:pPr>
                <a:r>
                  <a:rPr lang="en-US" altLang="zh-CN" sz="2600" b="1" i="1" dirty="0">
                    <a:latin typeface="Arial" panose="020B0604020202020204" pitchFamily="34" charset="0"/>
                  </a:rPr>
                  <a:t>Q</a:t>
                </a:r>
                <a:endParaRPr lang="en-US" altLang="zh-CN" sz="2600" b="1" i="1" dirty="0">
                  <a:latin typeface="Arial" panose="020B0604020202020204" pitchFamily="34" charset="0"/>
                </a:endParaRPr>
              </a:p>
            </p:txBody>
          </p:sp>
          <p:sp>
            <p:nvSpPr>
              <p:cNvPr id="4116" name="Text Box 67" descr="Wide upward diagonal"/>
              <p:cNvSpPr txBox="1"/>
              <p:nvPr/>
            </p:nvSpPr>
            <p:spPr>
              <a:xfrm>
                <a:off x="0" y="241"/>
                <a:ext cx="328" cy="279"/>
              </a:xfrm>
              <a:prstGeom prst="rect">
                <a:avLst/>
              </a:prstGeom>
              <a:blipFill rotWithShape="0">
                <a:blip r:embed="rId3"/>
              </a:blipFill>
              <a:ln w="9525">
                <a:noFill/>
              </a:ln>
            </p:spPr>
            <p:txBody>
              <a:bodyPr wrap="none" tIns="0"/>
              <a:p>
                <a:pPr algn="r" eaLnBrk="0" hangingPunct="0">
                  <a:spcBef>
                    <a:spcPct val="50000"/>
                  </a:spcBef>
                </a:pPr>
                <a:r>
                  <a:rPr lang="en-US" altLang="zh-CN" sz="2600" b="1" i="1" dirty="0">
                    <a:latin typeface="Arial" panose="020B0604020202020204" pitchFamily="34" charset="0"/>
                  </a:rPr>
                  <a:t>P</a:t>
                </a:r>
                <a:endParaRPr lang="en-US" altLang="zh-CN" sz="2600" b="1" i="1" dirty="0">
                  <a:latin typeface="Arial" panose="020B0604020202020204" pitchFamily="34" charset="0"/>
                </a:endParaRPr>
              </a:p>
            </p:txBody>
          </p:sp>
          <p:sp>
            <p:nvSpPr>
              <p:cNvPr id="4117" name="Text Box 68"/>
              <p:cNvSpPr txBox="1"/>
              <p:nvPr/>
            </p:nvSpPr>
            <p:spPr>
              <a:xfrm>
                <a:off x="2965" y="432"/>
                <a:ext cx="225" cy="250"/>
              </a:xfrm>
              <a:prstGeom prst="rect">
                <a:avLst/>
              </a:prstGeom>
              <a:noFill/>
              <a:ln w="9525">
                <a:noFill/>
              </a:ln>
            </p:spPr>
            <p:txBody>
              <a:bodyPr lIns="0" tIns="0" rIns="0" bIns="0">
                <a:spAutoFit/>
              </a:bodyPr>
              <a:p>
                <a:pPr algn="ctr" eaLnBrk="0" hangingPunct="0">
                  <a:spcBef>
                    <a:spcPct val="50000"/>
                  </a:spcBef>
                </a:pPr>
                <a:r>
                  <a:rPr lang="en-US" altLang="zh-CN" sz="2600" b="1" i="1" dirty="0">
                    <a:latin typeface="Arial" panose="020B0604020202020204" pitchFamily="34" charset="0"/>
                  </a:rPr>
                  <a:t>S</a:t>
                </a:r>
                <a:endParaRPr lang="en-US" altLang="zh-CN" sz="2600" b="1" i="1" dirty="0">
                  <a:latin typeface="Arial" panose="020B0604020202020204" pitchFamily="34" charset="0"/>
                </a:endParaRPr>
              </a:p>
            </p:txBody>
          </p:sp>
          <p:sp>
            <p:nvSpPr>
              <p:cNvPr id="4118" name="Rectangle 69" descr="Wide upward diagonal"/>
              <p:cNvSpPr/>
              <p:nvPr/>
            </p:nvSpPr>
            <p:spPr>
              <a:xfrm>
                <a:off x="17" y="3046"/>
                <a:ext cx="307" cy="247"/>
              </a:xfrm>
              <a:prstGeom prst="rect">
                <a:avLst/>
              </a:prstGeom>
              <a:blipFill rotWithShape="0">
                <a:blip r:embed="rId3"/>
              </a:blipFill>
              <a:ln w="9525">
                <a:noFill/>
              </a:ln>
            </p:spPr>
            <p:txBody>
              <a:bodyPr wrap="none" anchor="ctr"/>
              <a:p>
                <a:pPr eaLnBrk="0" hangingPunct="0"/>
                <a:endParaRPr lang="zh-CN" altLang="zh-CN" dirty="0">
                  <a:latin typeface="Arial" panose="020B0604020202020204" pitchFamily="34" charset="0"/>
                </a:endParaRPr>
              </a:p>
            </p:txBody>
          </p:sp>
          <p:sp>
            <p:nvSpPr>
              <p:cNvPr id="4119" name="Rectangle 70" descr="Wide upward diagonal"/>
              <p:cNvSpPr/>
              <p:nvPr/>
            </p:nvSpPr>
            <p:spPr>
              <a:xfrm>
                <a:off x="233" y="3206"/>
                <a:ext cx="277" cy="344"/>
              </a:xfrm>
              <a:prstGeom prst="rect">
                <a:avLst/>
              </a:prstGeom>
              <a:blipFill rotWithShape="0">
                <a:blip r:embed="rId3"/>
              </a:blipFill>
              <a:ln w="9525">
                <a:noFill/>
              </a:ln>
            </p:spPr>
            <p:txBody>
              <a:bodyPr wrap="none" anchor="ctr"/>
              <a:p>
                <a:pPr eaLnBrk="0" hangingPunct="0"/>
                <a:endParaRPr lang="zh-CN" altLang="zh-CN" dirty="0">
                  <a:latin typeface="Arial" panose="020B0604020202020204" pitchFamily="34" charset="0"/>
                </a:endParaRPr>
              </a:p>
            </p:txBody>
          </p:sp>
          <p:grpSp>
            <p:nvGrpSpPr>
              <p:cNvPr id="4120" name="Group 15"/>
              <p:cNvGrpSpPr/>
              <p:nvPr/>
            </p:nvGrpSpPr>
            <p:grpSpPr>
              <a:xfrm>
                <a:off x="453" y="3142"/>
                <a:ext cx="222" cy="123"/>
                <a:chOff x="0" y="0"/>
                <a:chExt cx="222" cy="123"/>
              </a:xfrm>
            </p:grpSpPr>
            <p:sp>
              <p:nvSpPr>
                <p:cNvPr id="4127" name="Line 72"/>
                <p:cNvSpPr/>
                <p:nvPr/>
              </p:nvSpPr>
              <p:spPr>
                <a:xfrm flipH="1">
                  <a:off x="6" y="18"/>
                  <a:ext cx="171" cy="105"/>
                </a:xfrm>
                <a:prstGeom prst="line">
                  <a:avLst/>
                </a:prstGeom>
                <a:ln w="38100" cap="flat" cmpd="sng">
                  <a:solidFill>
                    <a:schemeClr val="bg1"/>
                  </a:solidFill>
                  <a:prstDash val="solid"/>
                  <a:headEnd type="none" w="med" len="med"/>
                  <a:tailEnd type="none" w="med" len="med"/>
                </a:ln>
              </p:spPr>
            </p:sp>
            <p:sp>
              <p:nvSpPr>
                <p:cNvPr id="4128" name="Line 73"/>
                <p:cNvSpPr/>
                <p:nvPr/>
              </p:nvSpPr>
              <p:spPr>
                <a:xfrm flipH="1">
                  <a:off x="51" y="9"/>
                  <a:ext cx="171" cy="105"/>
                </a:xfrm>
                <a:prstGeom prst="line">
                  <a:avLst/>
                </a:prstGeom>
                <a:ln w="19050" cap="flat" cmpd="sng">
                  <a:solidFill>
                    <a:schemeClr val="tx1"/>
                  </a:solidFill>
                  <a:prstDash val="solid"/>
                  <a:headEnd type="none" w="med" len="med"/>
                  <a:tailEnd type="none" w="med" len="med"/>
                </a:ln>
              </p:spPr>
            </p:sp>
            <p:sp>
              <p:nvSpPr>
                <p:cNvPr id="4129" name="Line 74"/>
                <p:cNvSpPr/>
                <p:nvPr/>
              </p:nvSpPr>
              <p:spPr>
                <a:xfrm flipH="1">
                  <a:off x="0" y="0"/>
                  <a:ext cx="171" cy="105"/>
                </a:xfrm>
                <a:prstGeom prst="line">
                  <a:avLst/>
                </a:prstGeom>
                <a:ln w="19050" cap="flat" cmpd="sng">
                  <a:solidFill>
                    <a:schemeClr val="tx1"/>
                  </a:solidFill>
                  <a:prstDash val="solid"/>
                  <a:headEnd type="none" w="med" len="med"/>
                  <a:tailEnd type="none" w="med" len="med"/>
                </a:ln>
              </p:spPr>
            </p:sp>
          </p:grpSp>
          <p:grpSp>
            <p:nvGrpSpPr>
              <p:cNvPr id="4121" name="Group 19"/>
              <p:cNvGrpSpPr/>
              <p:nvPr/>
            </p:nvGrpSpPr>
            <p:grpSpPr>
              <a:xfrm>
                <a:off x="294" y="2986"/>
                <a:ext cx="186" cy="141"/>
                <a:chOff x="0" y="0"/>
                <a:chExt cx="186" cy="141"/>
              </a:xfrm>
            </p:grpSpPr>
            <p:sp>
              <p:nvSpPr>
                <p:cNvPr id="4124" name="Line 76"/>
                <p:cNvSpPr/>
                <p:nvPr/>
              </p:nvSpPr>
              <p:spPr>
                <a:xfrm flipH="1">
                  <a:off x="0" y="24"/>
                  <a:ext cx="171" cy="105"/>
                </a:xfrm>
                <a:prstGeom prst="line">
                  <a:avLst/>
                </a:prstGeom>
                <a:ln w="38100" cap="flat" cmpd="sng">
                  <a:solidFill>
                    <a:schemeClr val="bg1"/>
                  </a:solidFill>
                  <a:prstDash val="solid"/>
                  <a:headEnd type="none" w="med" len="med"/>
                  <a:tailEnd type="none" w="med" len="med"/>
                </a:ln>
              </p:spPr>
            </p:sp>
            <p:sp>
              <p:nvSpPr>
                <p:cNvPr id="4125" name="Line 77"/>
                <p:cNvSpPr/>
                <p:nvPr/>
              </p:nvSpPr>
              <p:spPr>
                <a:xfrm flipH="1">
                  <a:off x="15" y="36"/>
                  <a:ext cx="171" cy="105"/>
                </a:xfrm>
                <a:prstGeom prst="line">
                  <a:avLst/>
                </a:prstGeom>
                <a:ln w="19050" cap="flat" cmpd="sng">
                  <a:solidFill>
                    <a:schemeClr val="tx1"/>
                  </a:solidFill>
                  <a:prstDash val="solid"/>
                  <a:headEnd type="none" w="med" len="med"/>
                  <a:tailEnd type="none" w="med" len="med"/>
                </a:ln>
              </p:spPr>
            </p:sp>
            <p:sp>
              <p:nvSpPr>
                <p:cNvPr id="4126" name="Line 78"/>
                <p:cNvSpPr/>
                <p:nvPr/>
              </p:nvSpPr>
              <p:spPr>
                <a:xfrm flipH="1">
                  <a:off x="6" y="0"/>
                  <a:ext cx="171" cy="105"/>
                </a:xfrm>
                <a:prstGeom prst="line">
                  <a:avLst/>
                </a:prstGeom>
                <a:ln w="19050" cap="flat" cmpd="sng">
                  <a:solidFill>
                    <a:schemeClr val="tx1"/>
                  </a:solidFill>
                  <a:prstDash val="solid"/>
                  <a:headEnd type="none" w="med" len="med"/>
                  <a:tailEnd type="none" w="med" len="med"/>
                </a:ln>
              </p:spPr>
            </p:sp>
          </p:grpSp>
          <p:sp>
            <p:nvSpPr>
              <p:cNvPr id="4122" name="Text Box 79"/>
              <p:cNvSpPr txBox="1"/>
              <p:nvPr/>
            </p:nvSpPr>
            <p:spPr>
              <a:xfrm>
                <a:off x="189" y="3211"/>
                <a:ext cx="189" cy="269"/>
              </a:xfrm>
              <a:prstGeom prst="rect">
                <a:avLst/>
              </a:prstGeom>
              <a:noFill/>
              <a:ln w="9525">
                <a:noFill/>
              </a:ln>
            </p:spPr>
            <p:txBody>
              <a:bodyPr>
                <a:spAutoFit/>
              </a:bodyPr>
              <a:p>
                <a:pPr algn="ctr" eaLnBrk="0" hangingPunct="0">
                  <a:spcBef>
                    <a:spcPct val="50000"/>
                  </a:spcBef>
                </a:pPr>
                <a:r>
                  <a:rPr lang="en-US" altLang="zh-CN" sz="2200" dirty="0">
                    <a:latin typeface="Arial" panose="020B0604020202020204" pitchFamily="34" charset="0"/>
                  </a:rPr>
                  <a:t>0</a:t>
                </a:r>
                <a:endParaRPr lang="en-US" altLang="zh-CN" sz="2200" dirty="0">
                  <a:latin typeface="Arial" panose="020B0604020202020204" pitchFamily="34" charset="0"/>
                </a:endParaRPr>
              </a:p>
            </p:txBody>
          </p:sp>
          <p:sp>
            <p:nvSpPr>
              <p:cNvPr id="4123" name="Text Box 81"/>
              <p:cNvSpPr txBox="1"/>
              <p:nvPr/>
            </p:nvSpPr>
            <p:spPr>
              <a:xfrm>
                <a:off x="2935" y="1940"/>
                <a:ext cx="210" cy="250"/>
              </a:xfrm>
              <a:prstGeom prst="rect">
                <a:avLst/>
              </a:prstGeom>
              <a:solidFill>
                <a:schemeClr val="bg1"/>
              </a:solidFill>
              <a:ln w="9525">
                <a:noFill/>
              </a:ln>
            </p:spPr>
            <p:txBody>
              <a:bodyPr lIns="0" tIns="0" rIns="0" bIns="0">
                <a:spAutoFit/>
              </a:bodyPr>
              <a:p>
                <a:pPr algn="ctr" eaLnBrk="0" hangingPunct="0">
                  <a:spcBef>
                    <a:spcPct val="50000"/>
                  </a:spcBef>
                </a:pPr>
                <a:r>
                  <a:rPr lang="en-US" altLang="zh-CN" sz="2600" b="1" i="1" dirty="0">
                    <a:latin typeface="Arial" panose="020B0604020202020204" pitchFamily="34" charset="0"/>
                  </a:rPr>
                  <a:t>D</a:t>
                </a:r>
                <a:endParaRPr lang="en-US" altLang="zh-CN" sz="2600" b="1" i="1" dirty="0">
                  <a:latin typeface="Arial" panose="020B0604020202020204" pitchFamily="34" charset="0"/>
                </a:endParaRPr>
              </a:p>
            </p:txBody>
          </p:sp>
        </p:grpSp>
      </p:grpSp>
      <p:sp>
        <p:nvSpPr>
          <p:cNvPr id="26" name="Rectangle 36"/>
          <p:cNvSpPr/>
          <p:nvPr/>
        </p:nvSpPr>
        <p:spPr>
          <a:xfrm>
            <a:off x="304800" y="1981200"/>
            <a:ext cx="2971800" cy="4689475"/>
          </a:xfrm>
          <a:prstGeom prst="rect">
            <a:avLst/>
          </a:prstGeom>
          <a:noFill/>
          <a:ln w="9525">
            <a:noFill/>
          </a:ln>
        </p:spPr>
        <p:txBody>
          <a:bodyPr/>
          <a:p>
            <a:pPr eaLnBrk="0" hangingPunct="0">
              <a:lnSpc>
                <a:spcPct val="150000"/>
              </a:lnSpc>
              <a:spcBef>
                <a:spcPct val="45000"/>
              </a:spcBef>
              <a:buClr>
                <a:srgbClr val="003399"/>
              </a:buClr>
              <a:buSzPct val="120000"/>
              <a:buFont typeface="Wingdings" panose="05000000000000000000" pitchFamily="2" charset="2"/>
            </a:pPr>
            <a:r>
              <a:rPr lang="en-US" altLang="zh-CN" sz="2400" dirty="0">
                <a:latin typeface="Arial" panose="020B0604020202020204" pitchFamily="34" charset="0"/>
              </a:rPr>
              <a:t>    </a:t>
            </a:r>
            <a:r>
              <a:rPr lang="zh-CN" altLang="x-none" sz="2400" dirty="0">
                <a:latin typeface="Arial" panose="020B0604020202020204" pitchFamily="34" charset="0"/>
              </a:rPr>
              <a:t>价格上升到 </a:t>
            </a:r>
            <a:r>
              <a:rPr lang="zh-CN" altLang="zh-CN" sz="2400" dirty="0">
                <a:latin typeface="Arial" panose="020B0604020202020204" pitchFamily="34" charset="0"/>
              </a:rPr>
              <a:t>$120</a:t>
            </a:r>
            <a:r>
              <a:rPr lang="zh-CN" altLang="en-US" sz="2400" dirty="0">
                <a:latin typeface="Arial" panose="020B0604020202020204" pitchFamily="34" charset="0"/>
              </a:rPr>
              <a:t>，</a:t>
            </a:r>
            <a:r>
              <a:rPr lang="zh-CN" altLang="x-none" sz="2400" dirty="0">
                <a:latin typeface="Arial" panose="020B0604020202020204" pitchFamily="34" charset="0"/>
              </a:rPr>
              <a:t>买者的需求是</a:t>
            </a:r>
            <a:r>
              <a:rPr lang="zh-CN" altLang="zh-CN" sz="2400" dirty="0">
                <a:latin typeface="Arial" panose="020B0604020202020204" pitchFamily="34" charset="0"/>
              </a:rPr>
              <a:t>60</a:t>
            </a:r>
            <a:r>
              <a:rPr lang="zh-CN" altLang="x-none" sz="2400" dirty="0">
                <a:latin typeface="Arial" panose="020B0604020202020204" pitchFamily="34" charset="0"/>
              </a:rPr>
              <a:t>个房间，而卖者的供给是</a:t>
            </a:r>
            <a:r>
              <a:rPr lang="zh-CN" altLang="zh-CN" sz="2400" dirty="0">
                <a:latin typeface="Arial" panose="020B0604020202020204" pitchFamily="34" charset="0"/>
              </a:rPr>
              <a:t>120</a:t>
            </a:r>
            <a:r>
              <a:rPr lang="zh-CN" altLang="x-none" sz="2400" dirty="0">
                <a:latin typeface="Arial" panose="020B0604020202020204" pitchFamily="34" charset="0"/>
              </a:rPr>
              <a:t>个房间，导致过剩</a:t>
            </a:r>
            <a:endParaRPr lang="zh-CN" altLang="x-none" sz="2400" dirty="0">
              <a:latin typeface="Arial" panose="020B0604020202020204" pitchFamily="34" charset="0"/>
            </a:endParaRPr>
          </a:p>
          <a:p>
            <a:pPr eaLnBrk="0" hangingPunct="0">
              <a:lnSpc>
                <a:spcPct val="150000"/>
              </a:lnSpc>
              <a:spcBef>
                <a:spcPct val="45000"/>
              </a:spcBef>
              <a:buClr>
                <a:srgbClr val="003399"/>
              </a:buClr>
              <a:buSzPct val="120000"/>
              <a:buFont typeface="Wingdings" panose="05000000000000000000" pitchFamily="2" charset="2"/>
            </a:pPr>
            <a:endParaRPr lang="zh-CN" altLang="zh-CN" sz="2400" dirty="0">
              <a:latin typeface="Arial" panose="020B0604020202020204" pitchFamily="34" charset="0"/>
            </a:endParaRPr>
          </a:p>
        </p:txBody>
      </p:sp>
      <p:grpSp>
        <p:nvGrpSpPr>
          <p:cNvPr id="7" name="Group 27"/>
          <p:cNvGrpSpPr/>
          <p:nvPr/>
        </p:nvGrpSpPr>
        <p:grpSpPr>
          <a:xfrm>
            <a:off x="4749800" y="1798638"/>
            <a:ext cx="3292475" cy="630237"/>
            <a:chOff x="0" y="0"/>
            <a:chExt cx="2074" cy="397"/>
          </a:xfrm>
        </p:grpSpPr>
        <p:sp>
          <p:nvSpPr>
            <p:cNvPr id="4112" name="AutoShape 56"/>
            <p:cNvSpPr/>
            <p:nvPr/>
          </p:nvSpPr>
          <p:spPr>
            <a:xfrm rot="5400000">
              <a:off x="940" y="-734"/>
              <a:ext cx="189" cy="2074"/>
            </a:xfrm>
            <a:prstGeom prst="leftBrace">
              <a:avLst>
                <a:gd name="adj1" fmla="val 192443"/>
                <a:gd name="adj2" fmla="val 50000"/>
              </a:avLst>
            </a:prstGeom>
            <a:noFill/>
            <a:ln w="19050" cap="flat" cmpd="sng">
              <a:solidFill>
                <a:srgbClr val="0000FF"/>
              </a:solidFill>
              <a:prstDash val="solid"/>
              <a:headEnd type="none" w="med" len="med"/>
              <a:tailEnd type="none" w="med" len="med"/>
            </a:ln>
          </p:spPr>
          <p:txBody>
            <a:bodyPr rot="10800000" vert="eaVert" wrap="none" anchor="ctr"/>
            <a:p>
              <a:pPr eaLnBrk="0" hangingPunct="0"/>
              <a:endParaRPr lang="zh-CN" altLang="zh-CN" dirty="0">
                <a:latin typeface="Arial" panose="020B0604020202020204" pitchFamily="34" charset="0"/>
              </a:endParaRPr>
            </a:p>
          </p:txBody>
        </p:sp>
        <p:sp>
          <p:nvSpPr>
            <p:cNvPr id="4113" name="Text Box 57"/>
            <p:cNvSpPr txBox="1"/>
            <p:nvPr/>
          </p:nvSpPr>
          <p:spPr>
            <a:xfrm>
              <a:off x="439" y="0"/>
              <a:ext cx="1220" cy="230"/>
            </a:xfrm>
            <a:prstGeom prst="rect">
              <a:avLst/>
            </a:prstGeom>
            <a:noFill/>
            <a:ln w="9525">
              <a:noFill/>
            </a:ln>
          </p:spPr>
          <p:txBody>
            <a:bodyPr lIns="0" tIns="0" rIns="0" bIns="0">
              <a:spAutoFit/>
            </a:bodyPr>
            <a:p>
              <a:pPr algn="ctr" eaLnBrk="0" hangingPunct="0">
                <a:spcBef>
                  <a:spcPct val="50000"/>
                </a:spcBef>
              </a:pPr>
              <a:r>
                <a:rPr lang="zh-CN" altLang="x-none" sz="2400" dirty="0">
                  <a:solidFill>
                    <a:srgbClr val="0000FF"/>
                  </a:solidFill>
                  <a:latin typeface="Arial" panose="020B0604020202020204" pitchFamily="34" charset="0"/>
                </a:rPr>
                <a:t>过剩 </a:t>
              </a:r>
              <a:r>
                <a:rPr lang="zh-CN" altLang="zh-CN" sz="2400" dirty="0">
                  <a:solidFill>
                    <a:srgbClr val="0000FF"/>
                  </a:solidFill>
                  <a:latin typeface="Arial" panose="020B0604020202020204" pitchFamily="34" charset="0"/>
                </a:rPr>
                <a:t>= 60</a:t>
              </a:r>
              <a:endParaRPr lang="zh-CN" altLang="zh-CN" sz="2400" dirty="0">
                <a:solidFill>
                  <a:srgbClr val="0000FF"/>
                </a:solidFill>
                <a:latin typeface="Arial" panose="020B0604020202020204" pitchFamily="34" charset="0"/>
              </a:endParaRPr>
            </a:p>
          </p:txBody>
        </p:sp>
      </p:grpSp>
      <p:grpSp>
        <p:nvGrpSpPr>
          <p:cNvPr id="4103" name="Group 30"/>
          <p:cNvGrpSpPr/>
          <p:nvPr/>
        </p:nvGrpSpPr>
        <p:grpSpPr>
          <a:xfrm>
            <a:off x="4152900" y="2447925"/>
            <a:ext cx="4457700" cy="493713"/>
            <a:chOff x="0" y="0"/>
            <a:chExt cx="2808" cy="311"/>
          </a:xfrm>
        </p:grpSpPr>
        <p:sp>
          <p:nvSpPr>
            <p:cNvPr id="4108" name="Line 59"/>
            <p:cNvSpPr/>
            <p:nvPr/>
          </p:nvSpPr>
          <p:spPr>
            <a:xfrm>
              <a:off x="0" y="46"/>
              <a:ext cx="2808" cy="0"/>
            </a:xfrm>
            <a:prstGeom prst="line">
              <a:avLst/>
            </a:prstGeom>
            <a:ln w="38100" cap="flat" cmpd="sng">
              <a:solidFill>
                <a:srgbClr val="DE8400"/>
              </a:solidFill>
              <a:prstDash val="solid"/>
              <a:headEnd type="none" w="med" len="med"/>
              <a:tailEnd type="none" w="med" len="med"/>
            </a:ln>
          </p:spPr>
        </p:sp>
        <p:sp>
          <p:nvSpPr>
            <p:cNvPr id="4109" name="Text Box 60"/>
            <p:cNvSpPr txBox="1"/>
            <p:nvPr/>
          </p:nvSpPr>
          <p:spPr>
            <a:xfrm>
              <a:off x="1117" y="23"/>
              <a:ext cx="1101" cy="288"/>
            </a:xfrm>
            <a:prstGeom prst="rect">
              <a:avLst/>
            </a:prstGeom>
            <a:noFill/>
            <a:ln w="9525">
              <a:noFill/>
            </a:ln>
          </p:spPr>
          <p:txBody>
            <a:bodyPr>
              <a:spAutoFit/>
            </a:bodyPr>
            <a:p>
              <a:pPr eaLnBrk="0" hangingPunct="0">
                <a:spcBef>
                  <a:spcPct val="50000"/>
                </a:spcBef>
              </a:pPr>
              <a:r>
                <a:rPr lang="zh-CN" altLang="x-none" sz="2400" dirty="0">
                  <a:solidFill>
                    <a:srgbClr val="DE8400"/>
                  </a:solidFill>
                  <a:latin typeface="Arial" panose="020B0604020202020204" pitchFamily="34" charset="0"/>
                </a:rPr>
                <a:t>价格上限</a:t>
              </a:r>
              <a:endParaRPr lang="zh-CN" altLang="x-none" sz="2400" dirty="0">
                <a:solidFill>
                  <a:srgbClr val="DE8400"/>
                </a:solidFill>
                <a:latin typeface="Arial" panose="020B0604020202020204" pitchFamily="34" charset="0"/>
              </a:endParaRPr>
            </a:p>
          </p:txBody>
        </p:sp>
        <p:sp>
          <p:nvSpPr>
            <p:cNvPr id="4110" name="Oval 61"/>
            <p:cNvSpPr/>
            <p:nvPr/>
          </p:nvSpPr>
          <p:spPr>
            <a:xfrm>
              <a:off x="329" y="0"/>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
          <p:nvSpPr>
            <p:cNvPr id="4111" name="Oval 62"/>
            <p:cNvSpPr/>
            <p:nvPr/>
          </p:nvSpPr>
          <p:spPr>
            <a:xfrm>
              <a:off x="2416" y="0"/>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sp>
        <p:nvSpPr>
          <p:cNvPr id="4104" name="Rectangle 35"/>
          <p:cNvSpPr/>
          <p:nvPr/>
        </p:nvSpPr>
        <p:spPr>
          <a:xfrm>
            <a:off x="8299450" y="6372225"/>
            <a:ext cx="684213" cy="368300"/>
          </a:xfrm>
          <a:prstGeom prst="rect">
            <a:avLst/>
          </a:prstGeom>
          <a:noFill/>
          <a:ln w="9525">
            <a:noFill/>
          </a:ln>
        </p:spPr>
        <p:txBody>
          <a:bodyPr/>
          <a:p>
            <a:pPr algn="r" eaLnBrk="0" hangingPunct="0"/>
            <a:fld id="{9A0DB2DC-4C9A-4742-B13C-FB6460FD3503}" type="slidenum">
              <a:rPr lang="en-US" altLang="zh-CN" sz="1700" dirty="0">
                <a:solidFill>
                  <a:srgbClr val="777777"/>
                </a:solidFill>
                <a:latin typeface="Tahoma" panose="020B0604030504040204" pitchFamily="34" charset="0"/>
              </a:rPr>
            </a:fld>
            <a:endParaRPr lang="en-US" altLang="zh-CN" sz="1700" dirty="0">
              <a:solidFill>
                <a:srgbClr val="777777"/>
              </a:solidFill>
              <a:latin typeface="Tahoma" panose="020B0604030504040204" pitchFamily="34" charset="0"/>
            </a:endParaRPr>
          </a:p>
        </p:txBody>
      </p:sp>
      <p:grpSp>
        <p:nvGrpSpPr>
          <p:cNvPr id="4105" name="Group 4"/>
          <p:cNvGrpSpPr/>
          <p:nvPr/>
        </p:nvGrpSpPr>
        <p:grpSpPr>
          <a:xfrm>
            <a:off x="590550" y="287338"/>
            <a:ext cx="8210550" cy="1049337"/>
            <a:chOff x="0" y="0"/>
            <a:chExt cx="5000" cy="661"/>
          </a:xfrm>
        </p:grpSpPr>
        <p:sp>
          <p:nvSpPr>
            <p:cNvPr id="4106" name="Line 9"/>
            <p:cNvSpPr/>
            <p:nvPr/>
          </p:nvSpPr>
          <p:spPr>
            <a:xfrm>
              <a:off x="2" y="661"/>
              <a:ext cx="4998" cy="0"/>
            </a:xfrm>
            <a:prstGeom prst="line">
              <a:avLst/>
            </a:prstGeom>
            <a:ln w="12700" cap="flat" cmpd="sng">
              <a:solidFill>
                <a:srgbClr val="C0C0C0"/>
              </a:solidFill>
              <a:prstDash val="solid"/>
              <a:headEnd type="none" w="med" len="med"/>
              <a:tailEnd type="none" w="med" len="med"/>
            </a:ln>
          </p:spPr>
        </p:sp>
        <p:sp>
          <p:nvSpPr>
            <p:cNvPr id="4107" name="Line 10"/>
            <p:cNvSpPr/>
            <p:nvPr/>
          </p:nvSpPr>
          <p:spPr>
            <a:xfrm>
              <a:off x="0" y="0"/>
              <a:ext cx="4998" cy="0"/>
            </a:xfrm>
            <a:prstGeom prst="line">
              <a:avLst/>
            </a:prstGeom>
            <a:ln w="12700" cap="flat" cmpd="sng">
              <a:solidFill>
                <a:srgbClr val="C0C0C0"/>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
                                            <p:txEl>
                                              <p:charRg st="0" end="46"/>
                                            </p:txEl>
                                          </p:spTgt>
                                        </p:tgtEl>
                                        <p:attrNameLst>
                                          <p:attrName>style.visibility</p:attrName>
                                        </p:attrNameLst>
                                      </p:cBhvr>
                                      <p:to>
                                        <p:strVal val="visible"/>
                                      </p:to>
                                    </p:set>
                                    <p:animEffect transition="in" filter="wipe(left)">
                                      <p:cBhvr>
                                        <p:cTn id="7" dur="500"/>
                                        <p:tgtEl>
                                          <p:spTgt spid="26">
                                            <p:txEl>
                                              <p:charRg st="0" end="46"/>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5"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342900" y="252413"/>
            <a:ext cx="8410575" cy="68103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对价格控制的评价</a:t>
            </a:r>
            <a:endPar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5" name="Rectangle 3"/>
          <p:cNvSpPr txBox="1">
            <a:spLocks noChangeArrowheads="1"/>
          </p:cNvSpPr>
          <p:nvPr/>
        </p:nvSpPr>
        <p:spPr>
          <a:xfrm>
            <a:off x="0" y="1295400"/>
            <a:ext cx="8839200" cy="1550988"/>
          </a:xfrm>
          <a:prstGeom prst="rect">
            <a:avLst/>
          </a:prstGeom>
        </p:spPr>
        <p:txBody>
          <a:bodyPr>
            <a:normAutofit/>
          </a:bodyPr>
          <a:lstStyle/>
          <a:p>
            <a:pPr marL="567055" marR="0" indent="-457200" defTabSz="914400" fontAlgn="auto">
              <a:spcBef>
                <a:spcPts val="400"/>
              </a:spcBef>
              <a:spcAft>
                <a:spcPts val="0"/>
              </a:spcAft>
              <a:buClr>
                <a:schemeClr val="accent1"/>
              </a:buClr>
              <a:buSzPct val="68000"/>
              <a:buFont typeface="Wingdings" panose="05000000000000000000" charset="0"/>
              <a:buChar char="u"/>
              <a:defRPr/>
            </a:pPr>
            <a:r>
              <a:rPr kumimoji="0" lang="en-US" altLang="zh-CN" sz="2700" kern="1200" cap="none" spc="0" normalizeH="0" baseline="0" noProof="0" dirty="0">
                <a:latin typeface="+mn-lt"/>
                <a:ea typeface="宋体" panose="02010600030101010101" pitchFamily="2" charset="-122"/>
                <a:cs typeface="+mn-cs"/>
              </a:rPr>
              <a:t>    </a:t>
            </a:r>
            <a:r>
              <a:rPr kumimoji="0" lang="zh-CN" sz="2700" kern="1200" cap="none" spc="0" normalizeH="0" baseline="0" noProof="0" dirty="0">
                <a:latin typeface="+mn-lt"/>
                <a:ea typeface="宋体" panose="02010600030101010101" pitchFamily="2" charset="-122"/>
                <a:cs typeface="+mn-cs"/>
              </a:rPr>
              <a:t>第一章讨论的经济学十大原理之一是：</a:t>
            </a:r>
            <a:r>
              <a:rPr kumimoji="0" lang="zh-CN" sz="2700" b="1" kern="1200" cap="none" spc="0" normalizeH="0" baseline="0" noProof="0" dirty="0">
                <a:solidFill>
                  <a:srgbClr val="0070C0"/>
                </a:solidFill>
                <a:latin typeface="+mn-lt"/>
                <a:ea typeface="宋体" panose="02010600030101010101" pitchFamily="2" charset="-122"/>
                <a:cs typeface="+mn-cs"/>
              </a:rPr>
              <a:t>市场通常是组织经济活动的一种好方法</a:t>
            </a:r>
            <a:r>
              <a:rPr kumimoji="0" lang="zh-CN" sz="3200" b="1" i="1" kern="1200" cap="none" spc="0" normalizeH="0" baseline="0" noProof="0" dirty="0">
                <a:solidFill>
                  <a:srgbClr val="0070C0"/>
                </a:solidFill>
                <a:latin typeface="+mn-lt"/>
                <a:ea typeface="宋体" panose="02010600030101010101" pitchFamily="2" charset="-122"/>
                <a:cs typeface="+mn-cs"/>
              </a:rPr>
              <a:t> </a:t>
            </a:r>
            <a:endParaRPr kumimoji="0" lang="zh-CN" sz="3200" b="1" i="1" kern="1200" cap="none" spc="0" normalizeH="0" baseline="0" noProof="0" dirty="0">
              <a:solidFill>
                <a:srgbClr val="0070C0"/>
              </a:solidFill>
              <a:latin typeface="+mn-lt"/>
              <a:ea typeface="宋体" panose="02010600030101010101" pitchFamily="2" charset="-122"/>
              <a:cs typeface="+mn-cs"/>
            </a:endParaRPr>
          </a:p>
        </p:txBody>
      </p:sp>
      <p:sp>
        <p:nvSpPr>
          <p:cNvPr id="6" name="Rectangle 4"/>
          <p:cNvSpPr/>
          <p:nvPr/>
        </p:nvSpPr>
        <p:spPr>
          <a:xfrm>
            <a:off x="457200" y="2514600"/>
            <a:ext cx="8229600" cy="2895600"/>
          </a:xfrm>
          <a:prstGeom prst="rect">
            <a:avLst/>
          </a:prstGeom>
          <a:noFill/>
          <a:ln w="9525">
            <a:noFill/>
          </a:ln>
        </p:spPr>
        <p:txBody>
          <a:bodyPr/>
          <a:p>
            <a:pPr marL="342900" indent="-342900" eaLnBrk="0" hangingPunct="0">
              <a:lnSpc>
                <a:spcPct val="130000"/>
              </a:lnSpc>
              <a:spcBef>
                <a:spcPts val="600"/>
              </a:spcBef>
              <a:buClr>
                <a:srgbClr val="339966"/>
              </a:buClr>
              <a:buSzPct val="120000"/>
              <a:buFont typeface="Wingdings" panose="05000000000000000000" pitchFamily="2" charset="2"/>
              <a:buChar char="§"/>
            </a:pPr>
            <a:r>
              <a:rPr lang="zh-CN" altLang="x-none" sz="2700" dirty="0">
                <a:latin typeface="Arial" panose="020B0604020202020204" pitchFamily="34" charset="0"/>
              </a:rPr>
              <a:t>价格是指引社会资源配置的信号。当政府进行价格控制时，这种配置通常会发生变化</a:t>
            </a:r>
            <a:endParaRPr lang="zh-CN" altLang="x-none" sz="2700" dirty="0">
              <a:latin typeface="Arial" panose="020B0604020202020204" pitchFamily="34" charset="0"/>
            </a:endParaRPr>
          </a:p>
          <a:p>
            <a:pPr marL="342900" indent="-342900" eaLnBrk="0" hangingPunct="0">
              <a:lnSpc>
                <a:spcPct val="130000"/>
              </a:lnSpc>
              <a:spcBef>
                <a:spcPts val="600"/>
              </a:spcBef>
              <a:buClr>
                <a:srgbClr val="339966"/>
              </a:buClr>
              <a:buSzPct val="120000"/>
              <a:buFont typeface="Wingdings" panose="05000000000000000000" pitchFamily="2" charset="2"/>
              <a:buChar char="§"/>
            </a:pPr>
            <a:r>
              <a:rPr lang="zh-CN" altLang="x-none" sz="2700" dirty="0">
                <a:latin typeface="Arial" panose="020B0604020202020204" pitchFamily="34" charset="0"/>
              </a:rPr>
              <a:t>价格控制想帮助穷人，但往往却伤害了那些它本想帮助的人</a:t>
            </a:r>
            <a:endParaRPr lang="zh-CN" altLang="x-none" sz="28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charRg st="0" end="38"/>
                                            </p:txEl>
                                          </p:spTgt>
                                        </p:tgtEl>
                                        <p:attrNameLst>
                                          <p:attrName>style.visibility</p:attrName>
                                        </p:attrNameLst>
                                      </p:cBhvr>
                                      <p:to>
                                        <p:strVal val="visible"/>
                                      </p:to>
                                    </p:set>
                                    <p:animEffect transition="in" filter="wipe(left)">
                                      <p:cBhvr>
                                        <p:cTn id="7" dur="500"/>
                                        <p:tgtEl>
                                          <p:spTgt spid="6">
                                            <p:txEl>
                                              <p:charRg st="0" end="3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charRg st="38" end="65"/>
                                            </p:txEl>
                                          </p:spTgt>
                                        </p:tgtEl>
                                        <p:attrNameLst>
                                          <p:attrName>style.visibility</p:attrName>
                                        </p:attrNameLst>
                                      </p:cBhvr>
                                      <p:to>
                                        <p:strVal val="visible"/>
                                      </p:to>
                                    </p:set>
                                    <p:animEffect transition="in" filter="wipe(left)">
                                      <p:cBhvr>
                                        <p:cTn id="12" dur="500"/>
                                        <p:tgtEl>
                                          <p:spTgt spid="6">
                                            <p:txEl>
                                              <p:charRg st="38" end="6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2"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342900" y="252413"/>
            <a:ext cx="8410575" cy="68103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税收</a:t>
            </a:r>
            <a:endPar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5" name="Rectangle 3"/>
          <p:cNvSpPr txBox="1">
            <a:spLocks noChangeArrowheads="1"/>
          </p:cNvSpPr>
          <p:nvPr/>
        </p:nvSpPr>
        <p:spPr>
          <a:xfrm>
            <a:off x="373063" y="1295400"/>
            <a:ext cx="8313738" cy="4830763"/>
          </a:xfrm>
          <a:prstGeom prst="rect">
            <a:avLst/>
          </a:prstGeom>
        </p:spPr>
        <p:txBody>
          <a:bodyPr>
            <a:normAutofit/>
          </a:bodyPr>
          <a:lstStyle/>
          <a:p>
            <a:pPr marL="365760" marR="0" indent="-255905" defTabSz="914400" fontAlgn="auto">
              <a:spcBef>
                <a:spcPct val="55000"/>
              </a:spcBef>
              <a:spcAft>
                <a:spcPts val="0"/>
              </a:spcAft>
              <a:buClr>
                <a:schemeClr val="accent1"/>
              </a:buClr>
              <a:buSzPct val="68000"/>
              <a:buFont typeface="Wingdings" panose="05000000000000000000" pitchFamily="2" charset="2"/>
              <a:buChar char="u"/>
              <a:defRPr/>
            </a:pPr>
            <a:r>
              <a:rPr kumimoji="0" lang="zh-CN" sz="2700" kern="1200" cap="none" spc="0" normalizeH="0" baseline="0" noProof="0" dirty="0">
                <a:latin typeface="+mn-lt"/>
                <a:ea typeface="宋体" panose="02010600030101010101" pitchFamily="2" charset="-122"/>
                <a:cs typeface="+mn-cs"/>
              </a:rPr>
              <a:t>政府对许多物品与劳务征税是为了给国防</a:t>
            </a:r>
            <a:r>
              <a:rPr kumimoji="0" lang="zh-CN" altLang="en-US" sz="2700" kern="1200" cap="none" spc="0" normalizeH="0" baseline="0" noProof="0" dirty="0">
                <a:latin typeface="+mn-lt"/>
                <a:ea typeface="宋体" panose="02010600030101010101" pitchFamily="2" charset="-122"/>
                <a:cs typeface="+mn-cs"/>
              </a:rPr>
              <a:t>、</a:t>
            </a:r>
            <a:r>
              <a:rPr kumimoji="0" lang="zh-CN" sz="2700" kern="1200" cap="none" spc="0" normalizeH="0" baseline="0" noProof="0" dirty="0">
                <a:latin typeface="+mn-lt"/>
                <a:ea typeface="宋体" panose="02010600030101010101" pitchFamily="2" charset="-122"/>
                <a:cs typeface="+mn-cs"/>
              </a:rPr>
              <a:t>公立学校</a:t>
            </a:r>
            <a:r>
              <a:rPr kumimoji="0" lang="zh-CN" altLang="en-US" sz="2700" kern="1200" cap="none" spc="0" normalizeH="0" baseline="0" noProof="0" dirty="0">
                <a:latin typeface="+mn-lt"/>
                <a:ea typeface="宋体" panose="02010600030101010101" pitchFamily="2" charset="-122"/>
                <a:cs typeface="+mn-cs"/>
              </a:rPr>
              <a:t>、道路</a:t>
            </a:r>
            <a:r>
              <a:rPr kumimoji="0" lang="zh-CN" sz="2700" kern="1200" cap="none" spc="0" normalizeH="0" baseline="0" noProof="0" dirty="0">
                <a:latin typeface="+mn-lt"/>
                <a:ea typeface="宋体" panose="02010600030101010101" pitchFamily="2" charset="-122"/>
                <a:cs typeface="+mn-cs"/>
              </a:rPr>
              <a:t>等这类公共项目筹资</a:t>
            </a:r>
            <a:endParaRPr kumimoji="0" lang="zh-CN" sz="2700" kern="1200" cap="none" spc="0" normalizeH="0" baseline="0" noProof="0" dirty="0">
              <a:latin typeface="+mn-lt"/>
              <a:ea typeface="宋体" panose="02010600030101010101" pitchFamily="2" charset="-122"/>
              <a:cs typeface="+mn-cs"/>
            </a:endParaRPr>
          </a:p>
          <a:p>
            <a:pPr marL="365760" marR="0" indent="-255905" defTabSz="914400" fontAlgn="auto">
              <a:spcBef>
                <a:spcPct val="55000"/>
              </a:spcBef>
              <a:spcAft>
                <a:spcPts val="0"/>
              </a:spcAft>
              <a:buClr>
                <a:schemeClr val="accent1"/>
              </a:buClr>
              <a:buSzPct val="68000"/>
              <a:buFont typeface="Wingdings" panose="05000000000000000000" pitchFamily="2" charset="2"/>
              <a:buChar char="u"/>
              <a:defRPr/>
            </a:pPr>
            <a:r>
              <a:rPr kumimoji="0" lang="zh-CN" sz="2700" kern="1200" cap="none" spc="0" normalizeH="0" baseline="0" noProof="0" dirty="0">
                <a:latin typeface="+mn-lt"/>
                <a:ea typeface="宋体" panose="02010600030101010101" pitchFamily="2" charset="-122"/>
                <a:cs typeface="+mn-cs"/>
              </a:rPr>
              <a:t>政府</a:t>
            </a:r>
            <a:r>
              <a:rPr kumimoji="0" lang="zh-CN" altLang="en-US" sz="2700" kern="1200" cap="none" spc="0" normalizeH="0" baseline="0" noProof="0" dirty="0">
                <a:latin typeface="+mn-lt"/>
                <a:ea typeface="宋体" panose="02010600030101010101" pitchFamily="2" charset="-122"/>
                <a:cs typeface="+mn-cs"/>
              </a:rPr>
              <a:t>可向</a:t>
            </a:r>
            <a:r>
              <a:rPr kumimoji="0" lang="zh-CN" sz="2700" kern="1200" cap="none" spc="0" normalizeH="0" baseline="0" noProof="0" dirty="0">
                <a:latin typeface="+mn-lt"/>
                <a:ea typeface="宋体" panose="02010600030101010101" pitchFamily="2" charset="-122"/>
                <a:cs typeface="+mn-cs"/>
              </a:rPr>
              <a:t>买者或卖者征税</a:t>
            </a:r>
            <a:endParaRPr kumimoji="0" lang="zh-CN" sz="2700" kern="1200" cap="none" spc="0" normalizeH="0" baseline="0" noProof="0" dirty="0">
              <a:latin typeface="+mn-lt"/>
              <a:ea typeface="宋体" panose="02010600030101010101" pitchFamily="2" charset="-122"/>
              <a:cs typeface="+mn-cs"/>
            </a:endParaRPr>
          </a:p>
          <a:p>
            <a:pPr marL="365760" marR="0" indent="-255905" defTabSz="914400" fontAlgn="auto">
              <a:spcBef>
                <a:spcPct val="55000"/>
              </a:spcBef>
              <a:spcAft>
                <a:spcPts val="0"/>
              </a:spcAft>
              <a:buClr>
                <a:schemeClr val="accent1"/>
              </a:buClr>
              <a:buSzPct val="68000"/>
              <a:buFont typeface="Wingdings" panose="05000000000000000000" pitchFamily="2" charset="2"/>
              <a:buChar char="u"/>
              <a:defRPr/>
            </a:pPr>
            <a:r>
              <a:rPr kumimoji="0" lang="zh-CN" sz="2700" kern="1200" cap="none" spc="0" normalizeH="0" baseline="0" noProof="0" dirty="0">
                <a:latin typeface="+mn-lt"/>
                <a:ea typeface="宋体" panose="02010600030101010101" pitchFamily="2" charset="-122"/>
                <a:cs typeface="+mn-cs"/>
              </a:rPr>
              <a:t>税收可以是物品价格的一个比例</a:t>
            </a:r>
            <a:r>
              <a:rPr kumimoji="0" lang="zh-CN" altLang="en-US" sz="2700" kern="1200" cap="none" spc="0" normalizeH="0" baseline="0" noProof="0" dirty="0">
                <a:latin typeface="+mn-lt"/>
                <a:ea typeface="宋体" panose="02010600030101010101" pitchFamily="2" charset="-122"/>
                <a:cs typeface="+mn-cs"/>
              </a:rPr>
              <a:t>（从价税）</a:t>
            </a:r>
            <a:r>
              <a:rPr kumimoji="0" lang="zh-CN" sz="2700" kern="1200" cap="none" spc="0" normalizeH="0" baseline="0" noProof="0" dirty="0">
                <a:latin typeface="+mn-lt"/>
                <a:ea typeface="宋体" panose="02010600030101010101" pitchFamily="2" charset="-122"/>
                <a:cs typeface="+mn-cs"/>
              </a:rPr>
              <a:t>或者每售出一单位物品需支付一定数量的货币</a:t>
            </a:r>
            <a:r>
              <a:rPr kumimoji="0" lang="zh-CN" altLang="en-US" sz="2700" kern="1200" cap="none" spc="0" normalizeH="0" baseline="0" noProof="0" dirty="0">
                <a:latin typeface="+mn-lt"/>
                <a:ea typeface="宋体" panose="02010600030101010101" pitchFamily="2" charset="-122"/>
                <a:cs typeface="+mn-cs"/>
              </a:rPr>
              <a:t>（从量税）</a:t>
            </a:r>
            <a:endParaRPr kumimoji="0" lang="zh-CN" sz="2700" kern="1200" cap="none" spc="0" normalizeH="0" baseline="0" noProof="0" dirty="0">
              <a:latin typeface="+mn-lt"/>
              <a:ea typeface="宋体" panose="02010600030101010101" pitchFamily="2" charset="-122"/>
              <a:cs typeface="+mn-cs"/>
            </a:endParaRPr>
          </a:p>
          <a:p>
            <a:pPr marL="621665" marR="0" lvl="1" indent="-228600" algn="l" defTabSz="914400" rtl="0" eaLnBrk="1" fontAlgn="auto" latinLnBrk="0" hangingPunct="1">
              <a:lnSpc>
                <a:spcPct val="100000"/>
              </a:lnSpc>
              <a:spcBef>
                <a:spcPts val="325"/>
              </a:spcBef>
              <a:spcAft>
                <a:spcPts val="0"/>
              </a:spcAft>
              <a:buClr>
                <a:schemeClr val="accent1"/>
              </a:buClr>
              <a:buSzTx/>
              <a:buFont typeface="Wingdings" panose="05000000000000000000" pitchFamily="2" charset="2"/>
              <a:buChar char="Ø"/>
              <a:defRPr/>
            </a:pPr>
            <a:r>
              <a:rPr kumimoji="0" lang="zh-CN" sz="23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简化起见，我们仅分析</a:t>
            </a:r>
            <a:r>
              <a:rPr kumimoji="0" lang="zh-CN" altLang="en-US" sz="23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从量税</a:t>
            </a:r>
            <a:endParaRPr kumimoji="0" lang="zh-CN" sz="23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365760" marR="0" indent="-255905" defTabSz="914400" fontAlgn="auto">
              <a:spcBef>
                <a:spcPts val="400"/>
              </a:spcBef>
              <a:spcAft>
                <a:spcPts val="0"/>
              </a:spcAft>
              <a:buClr>
                <a:schemeClr val="accent1"/>
              </a:buClr>
              <a:buSzPct val="68000"/>
              <a:buFont typeface="Wingdings" panose="05000000000000000000" pitchFamily="2" charset="2"/>
              <a:buChar char="u"/>
              <a:defRPr/>
            </a:pPr>
            <a:endParaRPr kumimoji="0" lang="zh-CN" sz="2700" kern="1200" cap="none" spc="0" normalizeH="0" baseline="0" noProof="0" dirty="0">
              <a:latin typeface="+mn-lt"/>
              <a:ea typeface="宋体" panose="02010600030101010101" pitchFamily="2" charset="-122"/>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9698" name="Group 2"/>
          <p:cNvGrpSpPr/>
          <p:nvPr/>
        </p:nvGrpSpPr>
        <p:grpSpPr>
          <a:xfrm>
            <a:off x="5072063" y="2278063"/>
            <a:ext cx="3176587" cy="2274887"/>
            <a:chOff x="0" y="0"/>
            <a:chExt cx="2001" cy="1433"/>
          </a:xfrm>
        </p:grpSpPr>
        <p:sp>
          <p:nvSpPr>
            <p:cNvPr id="29717" name="Line 3"/>
            <p:cNvSpPr/>
            <p:nvPr/>
          </p:nvSpPr>
          <p:spPr>
            <a:xfrm flipV="1">
              <a:off x="0" y="210"/>
              <a:ext cx="1696" cy="1223"/>
            </a:xfrm>
            <a:prstGeom prst="line">
              <a:avLst/>
            </a:prstGeom>
            <a:ln w="38100" cap="flat" cmpd="sng">
              <a:solidFill>
                <a:srgbClr val="003399"/>
              </a:solidFill>
              <a:prstDash val="solid"/>
              <a:headEnd type="none" w="med" len="med"/>
              <a:tailEnd type="none" w="med" len="med"/>
            </a:ln>
          </p:spPr>
        </p:sp>
        <p:sp>
          <p:nvSpPr>
            <p:cNvPr id="29718" name="Text Box 4"/>
            <p:cNvSpPr txBox="1"/>
            <p:nvPr/>
          </p:nvSpPr>
          <p:spPr>
            <a:xfrm>
              <a:off x="1615" y="0"/>
              <a:ext cx="386"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S</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grpSp>
      <p:sp>
        <p:nvSpPr>
          <p:cNvPr id="7" name="Rectangle 5"/>
          <p:cNvSpPr txBox="1">
            <a:spLocks noChangeArrowheads="1"/>
          </p:cNvSpPr>
          <p:nvPr/>
        </p:nvSpPr>
        <p:spPr>
          <a:xfrm>
            <a:off x="0" y="207963"/>
            <a:ext cx="9144000" cy="64928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例3</a:t>
            </a: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：比</a:t>
            </a: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萨市场</a:t>
            </a:r>
            <a:endPar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8" name="Rectangle 6"/>
          <p:cNvSpPr txBox="1">
            <a:spLocks noChangeArrowheads="1"/>
          </p:cNvSpPr>
          <p:nvPr/>
        </p:nvSpPr>
        <p:spPr>
          <a:xfrm>
            <a:off x="685800" y="2590800"/>
            <a:ext cx="1819275" cy="1119188"/>
          </a:xfrm>
          <a:prstGeom prst="rect">
            <a:avLst/>
          </a:prstGeom>
          <a:solidFill>
            <a:srgbClr val="FFCCCC"/>
          </a:solidFill>
          <a:effectLst>
            <a:outerShdw dist="71842" dir="2700000" algn="ctr" rotWithShape="0">
              <a:schemeClr val="bg2"/>
            </a:outerShdw>
          </a:effectLst>
        </p:spPr>
        <p:txBody>
          <a:bodyPr>
            <a:normAutofit/>
          </a:bodyPr>
          <a:lstStyle/>
          <a:p>
            <a:pPr marR="0" defTabSz="914400" fontAlgn="auto">
              <a:spcBef>
                <a:spcPts val="400"/>
              </a:spcBef>
              <a:spcAft>
                <a:spcPts val="0"/>
              </a:spcAft>
              <a:buClr>
                <a:schemeClr val="accent1"/>
              </a:buClr>
              <a:buSzPct val="68000"/>
              <a:buFont typeface="Wingdings" panose="05000000000000000000" pitchFamily="2" charset="2"/>
              <a:defRPr/>
            </a:pPr>
            <a:r>
              <a:rPr kumimoji="0" lang="zh-CN" sz="2700" kern="1200" cap="none" spc="0" normalizeH="0" baseline="0" noProof="0">
                <a:latin typeface="+mn-lt"/>
                <a:ea typeface="宋体" panose="02010600030101010101" pitchFamily="2" charset="-122"/>
                <a:cs typeface="+mn-cs"/>
              </a:rPr>
              <a:t>没有税收时的均衡</a:t>
            </a:r>
            <a:endParaRPr kumimoji="0" lang="zh-CN" sz="2700" kern="1200" cap="none" spc="0" normalizeH="0" baseline="0" noProof="0">
              <a:latin typeface="+mn-lt"/>
              <a:ea typeface="宋体" panose="02010600030101010101" pitchFamily="2" charset="-122"/>
              <a:cs typeface="+mn-cs"/>
            </a:endParaRPr>
          </a:p>
        </p:txBody>
      </p:sp>
      <p:grpSp>
        <p:nvGrpSpPr>
          <p:cNvPr id="29701" name="Group 7"/>
          <p:cNvGrpSpPr/>
          <p:nvPr/>
        </p:nvGrpSpPr>
        <p:grpSpPr>
          <a:xfrm>
            <a:off x="4360863" y="1757363"/>
            <a:ext cx="4176712" cy="3881437"/>
            <a:chOff x="0" y="0"/>
            <a:chExt cx="2631" cy="2445"/>
          </a:xfrm>
        </p:grpSpPr>
        <p:grpSp>
          <p:nvGrpSpPr>
            <p:cNvPr id="29712" name="Group 8"/>
            <p:cNvGrpSpPr/>
            <p:nvPr/>
          </p:nvGrpSpPr>
          <p:grpSpPr>
            <a:xfrm>
              <a:off x="118" y="252"/>
              <a:ext cx="2116" cy="2049"/>
              <a:chOff x="0" y="0"/>
              <a:chExt cx="2116" cy="2027"/>
            </a:xfrm>
          </p:grpSpPr>
          <p:sp>
            <p:nvSpPr>
              <p:cNvPr id="29715" name="Line 9"/>
              <p:cNvSpPr/>
              <p:nvPr/>
            </p:nvSpPr>
            <p:spPr>
              <a:xfrm>
                <a:off x="4" y="0"/>
                <a:ext cx="0" cy="2025"/>
              </a:xfrm>
              <a:prstGeom prst="line">
                <a:avLst/>
              </a:prstGeom>
              <a:ln w="12700" cap="flat" cmpd="sng">
                <a:solidFill>
                  <a:schemeClr val="tx1"/>
                </a:solidFill>
                <a:prstDash val="solid"/>
                <a:headEnd type="none" w="med" len="med"/>
                <a:tailEnd type="none" w="med" len="med"/>
              </a:ln>
            </p:spPr>
          </p:sp>
          <p:sp>
            <p:nvSpPr>
              <p:cNvPr id="29716" name="Line 10"/>
              <p:cNvSpPr/>
              <p:nvPr/>
            </p:nvSpPr>
            <p:spPr>
              <a:xfrm>
                <a:off x="0" y="2027"/>
                <a:ext cx="2116" cy="0"/>
              </a:xfrm>
              <a:prstGeom prst="line">
                <a:avLst/>
              </a:prstGeom>
              <a:ln w="12700" cap="flat" cmpd="sng">
                <a:solidFill>
                  <a:schemeClr val="tx1"/>
                </a:solidFill>
                <a:prstDash val="solid"/>
                <a:headEnd type="none" w="med" len="med"/>
                <a:tailEnd type="none" w="med" len="med"/>
              </a:ln>
            </p:spPr>
          </p:sp>
        </p:grpSp>
        <p:sp>
          <p:nvSpPr>
            <p:cNvPr id="29713" name="Text Box 11"/>
            <p:cNvSpPr txBox="1"/>
            <p:nvPr/>
          </p:nvSpPr>
          <p:spPr>
            <a:xfrm>
              <a:off x="0" y="0"/>
              <a:ext cx="267"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P</a:t>
              </a:r>
              <a:endParaRPr lang="en-US" altLang="zh-CN" sz="2400" b="1" i="1" dirty="0">
                <a:latin typeface="Arial" panose="020B0604020202020204" pitchFamily="34" charset="0"/>
              </a:endParaRPr>
            </a:p>
          </p:txBody>
        </p:sp>
        <p:sp>
          <p:nvSpPr>
            <p:cNvPr id="29714" name="Text Box 12"/>
            <p:cNvSpPr txBox="1"/>
            <p:nvPr/>
          </p:nvSpPr>
          <p:spPr>
            <a:xfrm>
              <a:off x="2341" y="2157"/>
              <a:ext cx="290"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endParaRPr lang="en-US" altLang="zh-CN" sz="2400" b="1" i="1" dirty="0">
                <a:latin typeface="Arial" panose="020B0604020202020204" pitchFamily="34" charset="0"/>
              </a:endParaRPr>
            </a:p>
          </p:txBody>
        </p:sp>
      </p:grpSp>
      <p:grpSp>
        <p:nvGrpSpPr>
          <p:cNvPr id="29702" name="Group 13"/>
          <p:cNvGrpSpPr/>
          <p:nvPr/>
        </p:nvGrpSpPr>
        <p:grpSpPr>
          <a:xfrm>
            <a:off x="5105400" y="1981200"/>
            <a:ext cx="2830513" cy="2468563"/>
            <a:chOff x="-366" y="-85"/>
            <a:chExt cx="1783" cy="1555"/>
          </a:xfrm>
        </p:grpSpPr>
        <p:sp>
          <p:nvSpPr>
            <p:cNvPr id="29710" name="Line 14"/>
            <p:cNvSpPr/>
            <p:nvPr/>
          </p:nvSpPr>
          <p:spPr>
            <a:xfrm>
              <a:off x="0" y="0"/>
              <a:ext cx="1417" cy="1470"/>
            </a:xfrm>
            <a:prstGeom prst="line">
              <a:avLst/>
            </a:prstGeom>
            <a:ln w="38100" cap="flat" cmpd="sng">
              <a:solidFill>
                <a:srgbClr val="003399"/>
              </a:solidFill>
              <a:prstDash val="solid"/>
              <a:headEnd type="none" w="med" len="med"/>
              <a:tailEnd type="none" w="med" len="med"/>
            </a:ln>
          </p:spPr>
        </p:sp>
        <p:sp>
          <p:nvSpPr>
            <p:cNvPr id="29711" name="Text Box 15"/>
            <p:cNvSpPr txBox="1"/>
            <p:nvPr/>
          </p:nvSpPr>
          <p:spPr>
            <a:xfrm>
              <a:off x="-366" y="-85"/>
              <a:ext cx="386"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D</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grpSp>
      <p:grpSp>
        <p:nvGrpSpPr>
          <p:cNvPr id="6" name="Group 16"/>
          <p:cNvGrpSpPr/>
          <p:nvPr/>
        </p:nvGrpSpPr>
        <p:grpSpPr>
          <a:xfrm>
            <a:off x="3382963" y="3105150"/>
            <a:ext cx="3773487" cy="2720975"/>
            <a:chOff x="0" y="0"/>
            <a:chExt cx="2377" cy="1714"/>
          </a:xfrm>
        </p:grpSpPr>
        <p:grpSp>
          <p:nvGrpSpPr>
            <p:cNvPr id="29704" name="Group 17"/>
            <p:cNvGrpSpPr/>
            <p:nvPr/>
          </p:nvGrpSpPr>
          <p:grpSpPr>
            <a:xfrm>
              <a:off x="740" y="119"/>
              <a:ext cx="1448" cy="1333"/>
              <a:chOff x="0" y="0"/>
              <a:chExt cx="808" cy="1333"/>
            </a:xfrm>
          </p:grpSpPr>
          <p:sp>
            <p:nvSpPr>
              <p:cNvPr id="29708" name="Line 18"/>
              <p:cNvSpPr/>
              <p:nvPr/>
            </p:nvSpPr>
            <p:spPr>
              <a:xfrm>
                <a:off x="0" y="0"/>
                <a:ext cx="795" cy="0"/>
              </a:xfrm>
              <a:prstGeom prst="line">
                <a:avLst/>
              </a:prstGeom>
              <a:ln w="9525" cap="flat" cmpd="sng">
                <a:solidFill>
                  <a:schemeClr val="tx1"/>
                </a:solidFill>
                <a:prstDash val="lgDash"/>
                <a:headEnd type="none" w="med" len="med"/>
                <a:tailEnd type="none" w="med" len="med"/>
              </a:ln>
            </p:spPr>
          </p:sp>
          <p:sp>
            <p:nvSpPr>
              <p:cNvPr id="29709" name="Line 19"/>
              <p:cNvSpPr/>
              <p:nvPr/>
            </p:nvSpPr>
            <p:spPr>
              <a:xfrm>
                <a:off x="795" y="1"/>
                <a:ext cx="13" cy="1332"/>
              </a:xfrm>
              <a:prstGeom prst="line">
                <a:avLst/>
              </a:prstGeom>
              <a:ln w="9525" cap="flat" cmpd="sng">
                <a:solidFill>
                  <a:schemeClr val="tx1"/>
                </a:solidFill>
                <a:prstDash val="lgDash"/>
                <a:headEnd type="none" w="med" len="med"/>
                <a:tailEnd type="none" w="med" len="med"/>
              </a:ln>
            </p:spPr>
          </p:sp>
        </p:grpSp>
        <p:sp>
          <p:nvSpPr>
            <p:cNvPr id="29705" name="Oval 20"/>
            <p:cNvSpPr/>
            <p:nvPr/>
          </p:nvSpPr>
          <p:spPr>
            <a:xfrm>
              <a:off x="2118" y="72"/>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
          <p:nvSpPr>
            <p:cNvPr id="29706" name="Text Box 21"/>
            <p:cNvSpPr txBox="1"/>
            <p:nvPr/>
          </p:nvSpPr>
          <p:spPr>
            <a:xfrm>
              <a:off x="0" y="0"/>
              <a:ext cx="721" cy="230"/>
            </a:xfrm>
            <a:prstGeom prst="rect">
              <a:avLst/>
            </a:prstGeom>
            <a:noFill/>
            <a:ln w="9525">
              <a:noFill/>
            </a:ln>
          </p:spPr>
          <p:txBody>
            <a:bodyPr lIns="0" tIns="0" bIns="0">
              <a:spAutoFit/>
            </a:bodyPr>
            <a:p>
              <a:pPr algn="r" eaLnBrk="0" hangingPunct="0">
                <a:spcBef>
                  <a:spcPct val="50000"/>
                </a:spcBef>
              </a:pPr>
              <a:r>
                <a:rPr lang="en-US" altLang="zh-CN" sz="2400" dirty="0">
                  <a:latin typeface="Arial" panose="020B0604020202020204" pitchFamily="34" charset="0"/>
                </a:rPr>
                <a:t>$10.00</a:t>
              </a:r>
              <a:endParaRPr lang="en-US" altLang="zh-CN" sz="2400" dirty="0">
                <a:latin typeface="Arial" panose="020B0604020202020204" pitchFamily="34" charset="0"/>
              </a:endParaRPr>
            </a:p>
          </p:txBody>
        </p:sp>
        <p:sp>
          <p:nvSpPr>
            <p:cNvPr id="29707" name="Text Box 22"/>
            <p:cNvSpPr txBox="1"/>
            <p:nvPr/>
          </p:nvSpPr>
          <p:spPr>
            <a:xfrm>
              <a:off x="2006" y="1484"/>
              <a:ext cx="371" cy="230"/>
            </a:xfrm>
            <a:prstGeom prst="rect">
              <a:avLst/>
            </a:prstGeom>
            <a:noFill/>
            <a:ln w="9525">
              <a:noFill/>
            </a:ln>
          </p:spPr>
          <p:txBody>
            <a:bodyPr lIns="0" tIns="0" rIns="0" bIns="0">
              <a:spAutoFit/>
            </a:bodyPr>
            <a:p>
              <a:pPr algn="ctr" eaLnBrk="0" hangingPunct="0">
                <a:spcBef>
                  <a:spcPct val="50000"/>
                </a:spcBef>
              </a:pPr>
              <a:r>
                <a:rPr lang="en-US" altLang="zh-CN" sz="2400" dirty="0">
                  <a:latin typeface="Arial" panose="020B0604020202020204" pitchFamily="34" charset="0"/>
                </a:rPr>
                <a:t>500</a:t>
              </a:r>
              <a:endParaRPr lang="en-US" altLang="zh-CN" sz="2400" dirty="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18" presetClass="entr" presetSubtype="6"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strips(downRigh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386" name="Content Placeholder 8" descr="Mankiw_PaintingArt.jpg"/>
          <p:cNvPicPr>
            <a:picLocks noChangeAspect="1"/>
          </p:cNvPicPr>
          <p:nvPr/>
        </p:nvPicPr>
        <p:blipFill>
          <a:blip r:embed="rId1"/>
          <a:srcRect b="16696"/>
          <a:stretch>
            <a:fillRect/>
          </a:stretch>
        </p:blipFill>
        <p:spPr>
          <a:xfrm>
            <a:off x="0" y="0"/>
            <a:ext cx="9144000" cy="2052638"/>
          </a:xfrm>
          <a:prstGeom prst="rect">
            <a:avLst/>
          </a:prstGeom>
          <a:noFill/>
          <a:ln w="9525">
            <a:noFill/>
          </a:ln>
        </p:spPr>
      </p:pic>
      <p:sp>
        <p:nvSpPr>
          <p:cNvPr id="16387" name="Rectangle 4"/>
          <p:cNvSpPr txBox="1"/>
          <p:nvPr/>
        </p:nvSpPr>
        <p:spPr>
          <a:xfrm>
            <a:off x="609600" y="1905000"/>
            <a:ext cx="8167688" cy="4394200"/>
          </a:xfrm>
          <a:prstGeom prst="rect">
            <a:avLst/>
          </a:prstGeom>
          <a:noFill/>
          <a:ln w="9525">
            <a:noFill/>
          </a:ln>
        </p:spPr>
        <p:txBody>
          <a:bodyPr/>
          <a:p>
            <a:pPr eaLnBrk="0" hangingPunct="0">
              <a:lnSpc>
                <a:spcPct val="150000"/>
              </a:lnSpc>
              <a:buClr>
                <a:srgbClr val="996633"/>
              </a:buClr>
              <a:buFont typeface="Wingdings" panose="05000000000000000000" pitchFamily="2" charset="2"/>
              <a:buChar char="Ø"/>
            </a:pPr>
            <a:r>
              <a:rPr lang="zh-CN" altLang="zh-CN" sz="2800" dirty="0">
                <a:latin typeface="微软雅黑" panose="020B0503020204020204" pitchFamily="34" charset="-122"/>
                <a:ea typeface="微软雅黑" panose="020B0503020204020204" pitchFamily="34" charset="-122"/>
              </a:rPr>
              <a:t>什么是价格上限与价格下限？各有什么例子？</a:t>
            </a:r>
            <a:endParaRPr lang="zh-CN" altLang="zh-CN" sz="2800" dirty="0">
              <a:latin typeface="微软雅黑" panose="020B0503020204020204" pitchFamily="34" charset="-122"/>
              <a:ea typeface="微软雅黑" panose="020B0503020204020204" pitchFamily="34" charset="-122"/>
            </a:endParaRPr>
          </a:p>
          <a:p>
            <a:pPr eaLnBrk="0" hangingPunct="0">
              <a:lnSpc>
                <a:spcPct val="150000"/>
              </a:lnSpc>
              <a:buClr>
                <a:srgbClr val="996633"/>
              </a:buClr>
              <a:buFont typeface="Wingdings" panose="05000000000000000000" pitchFamily="2" charset="2"/>
              <a:buChar char="Ø"/>
            </a:pPr>
            <a:r>
              <a:rPr lang="zh-CN" altLang="zh-CN" sz="2800" dirty="0">
                <a:latin typeface="微软雅黑" panose="020B0503020204020204" pitchFamily="34" charset="-122"/>
                <a:ea typeface="微软雅黑" panose="020B0503020204020204" pitchFamily="34" charset="-122"/>
              </a:rPr>
              <a:t>价格上限与价格下限如何影响市场结果？ </a:t>
            </a:r>
            <a:endParaRPr lang="zh-CN" altLang="zh-CN" sz="2800" dirty="0">
              <a:latin typeface="微软雅黑" panose="020B0503020204020204" pitchFamily="34" charset="-122"/>
              <a:ea typeface="微软雅黑" panose="020B0503020204020204" pitchFamily="34" charset="-122"/>
            </a:endParaRPr>
          </a:p>
          <a:p>
            <a:pPr eaLnBrk="0" hangingPunct="0">
              <a:lnSpc>
                <a:spcPct val="150000"/>
              </a:lnSpc>
              <a:buClr>
                <a:srgbClr val="996633"/>
              </a:buClr>
              <a:buFont typeface="Wingdings" panose="05000000000000000000" pitchFamily="2" charset="2"/>
              <a:buChar char="Ø"/>
            </a:pPr>
            <a:r>
              <a:rPr lang="zh-CN" altLang="zh-CN" sz="2800" dirty="0">
                <a:latin typeface="微软雅黑" panose="020B0503020204020204" pitchFamily="34" charset="-122"/>
                <a:ea typeface="微软雅黑" panose="020B0503020204020204" pitchFamily="34" charset="-122"/>
              </a:rPr>
              <a:t>税收如何影响市场结果？</a:t>
            </a:r>
            <a:endParaRPr lang="en-US" altLang="zh-CN" sz="2800" dirty="0">
              <a:latin typeface="微软雅黑" panose="020B0503020204020204" pitchFamily="34" charset="-122"/>
              <a:ea typeface="微软雅黑" panose="020B0503020204020204" pitchFamily="34" charset="-122"/>
            </a:endParaRPr>
          </a:p>
          <a:p>
            <a:pPr eaLnBrk="0" hangingPunct="0">
              <a:lnSpc>
                <a:spcPct val="150000"/>
              </a:lnSpc>
              <a:buClr>
                <a:srgbClr val="996633"/>
              </a:buClr>
              <a:buFont typeface="Wingdings" panose="05000000000000000000" pitchFamily="2" charset="2"/>
              <a:buChar char="Ø"/>
            </a:pPr>
            <a:r>
              <a:rPr lang="zh-CN" altLang="zh-CN" sz="2800" dirty="0">
                <a:latin typeface="微软雅黑" panose="020B0503020204020204" pitchFamily="34" charset="-122"/>
                <a:ea typeface="微软雅黑" panose="020B0503020204020204" pitchFamily="34" charset="-122"/>
              </a:rPr>
              <a:t>对买者还是卖者征税对市场结果有什么不同吗？</a:t>
            </a:r>
            <a:endParaRPr lang="zh-CN" altLang="zh-CN" sz="2800" dirty="0">
              <a:latin typeface="微软雅黑" panose="020B0503020204020204" pitchFamily="34" charset="-122"/>
              <a:ea typeface="微软雅黑" panose="020B0503020204020204" pitchFamily="34" charset="-122"/>
            </a:endParaRPr>
          </a:p>
          <a:p>
            <a:pPr eaLnBrk="0" hangingPunct="0">
              <a:lnSpc>
                <a:spcPct val="150000"/>
              </a:lnSpc>
              <a:buClr>
                <a:srgbClr val="996633"/>
              </a:buClr>
              <a:buFont typeface="Wingdings" panose="05000000000000000000" pitchFamily="2" charset="2"/>
              <a:buChar char="Ø"/>
            </a:pPr>
            <a:r>
              <a:rPr lang="zh-CN" altLang="zh-CN" sz="2800" dirty="0">
                <a:latin typeface="微软雅黑" panose="020B0503020204020204" pitchFamily="34" charset="-122"/>
                <a:ea typeface="微软雅黑" panose="020B0503020204020204" pitchFamily="34" charset="-122"/>
              </a:rPr>
              <a:t>什么是税收归宿？什么决定税收归宿？</a:t>
            </a:r>
            <a:endParaRPr lang="zh-CN" altLang="x-none" sz="2700" b="1" dirty="0">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a:xfrm>
            <a:off x="0" y="0"/>
            <a:ext cx="9144000" cy="1954213"/>
          </a:xfrm>
          <a:prstGeom prst="rect">
            <a:avLst/>
          </a:prstGeom>
          <a:noFill/>
        </p:spPr>
        <p:txBody>
          <a:bodyPr lIns="365760" tIns="182880"/>
          <a:lstStyle/>
          <a:p>
            <a:pPr marR="0" algn="ctr" defTabSz="914400" eaLnBrk="0" fontAlgn="auto" hangingPunct="0">
              <a:lnSpc>
                <a:spcPct val="115000"/>
              </a:lnSpc>
              <a:spcAft>
                <a:spcPts val="0"/>
              </a:spcAft>
              <a:buClrTx/>
              <a:buSzTx/>
              <a:buFontTx/>
              <a:defRPr/>
            </a:pPr>
            <a:r>
              <a:rPr kumimoji="0" lang="zh-CN" altLang="en-US" sz="3600" b="1" kern="1200" cap="none" spc="0" normalizeH="0" baseline="0" noProof="0" dirty="0">
                <a:latin typeface="+mj-lt"/>
                <a:ea typeface="+mn-ea"/>
                <a:cs typeface="+mj-cs"/>
              </a:rPr>
              <a:t>本章我们将探索这些问题的答案：</a:t>
            </a:r>
            <a:endParaRPr kumimoji="0" lang="zh-CN" altLang="en-US" sz="3600" b="1" kern="1200" cap="none" spc="0" normalizeH="0" baseline="0" noProof="0" dirty="0">
              <a:latin typeface="+mj-lt"/>
              <a:ea typeface="+mn-ea"/>
              <a:cs typeface="+mj-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0722" name="Group 2"/>
          <p:cNvGrpSpPr/>
          <p:nvPr/>
        </p:nvGrpSpPr>
        <p:grpSpPr>
          <a:xfrm>
            <a:off x="5072063" y="1673225"/>
            <a:ext cx="3176587" cy="2274888"/>
            <a:chOff x="0" y="0"/>
            <a:chExt cx="2001" cy="1433"/>
          </a:xfrm>
        </p:grpSpPr>
        <p:sp>
          <p:nvSpPr>
            <p:cNvPr id="30756" name="Line 3"/>
            <p:cNvSpPr/>
            <p:nvPr/>
          </p:nvSpPr>
          <p:spPr>
            <a:xfrm flipV="1">
              <a:off x="0" y="210"/>
              <a:ext cx="1696" cy="1223"/>
            </a:xfrm>
            <a:prstGeom prst="line">
              <a:avLst/>
            </a:prstGeom>
            <a:ln w="38100" cap="flat" cmpd="sng">
              <a:solidFill>
                <a:srgbClr val="7030A0"/>
              </a:solidFill>
              <a:prstDash val="solid"/>
              <a:headEnd type="none" w="med" len="med"/>
              <a:tailEnd type="none" w="med" len="med"/>
            </a:ln>
          </p:spPr>
        </p:sp>
        <p:sp>
          <p:nvSpPr>
            <p:cNvPr id="30757" name="Text Box 4"/>
            <p:cNvSpPr txBox="1"/>
            <p:nvPr/>
          </p:nvSpPr>
          <p:spPr>
            <a:xfrm>
              <a:off x="1615" y="0"/>
              <a:ext cx="386" cy="288"/>
            </a:xfrm>
            <a:prstGeom prst="rect">
              <a:avLst/>
            </a:prstGeom>
            <a:noFill/>
            <a:ln w="9525">
              <a:noFill/>
            </a:ln>
          </p:spPr>
          <p:txBody>
            <a:bodyPr>
              <a:spAutoFit/>
            </a:bodyPr>
            <a:p>
              <a:pPr algn="ctr" eaLnBrk="0" hangingPunct="0">
                <a:spcBef>
                  <a:spcPct val="50000"/>
                </a:spcBef>
              </a:pPr>
              <a:r>
                <a:rPr lang="en-US" altLang="zh-CN" sz="2400" b="1" i="1" dirty="0">
                  <a:solidFill>
                    <a:srgbClr val="7030A0"/>
                  </a:solidFill>
                  <a:latin typeface="Arial" panose="020B0604020202020204" pitchFamily="34" charset="0"/>
                </a:rPr>
                <a:t>S</a:t>
              </a:r>
              <a:r>
                <a:rPr lang="en-US" altLang="zh-CN" sz="2400" b="1" baseline="-25000" dirty="0">
                  <a:solidFill>
                    <a:srgbClr val="7030A0"/>
                  </a:solidFill>
                  <a:latin typeface="Arial" panose="020B0604020202020204" pitchFamily="34" charset="0"/>
                </a:rPr>
                <a:t>1</a:t>
              </a:r>
              <a:endParaRPr lang="en-US" altLang="zh-CN" sz="2400" b="1" baseline="-25000" dirty="0">
                <a:solidFill>
                  <a:srgbClr val="7030A0"/>
                </a:solidFill>
                <a:latin typeface="Arial" panose="020B0604020202020204" pitchFamily="34" charset="0"/>
              </a:endParaRPr>
            </a:p>
          </p:txBody>
        </p:sp>
      </p:grpSp>
      <p:grpSp>
        <p:nvGrpSpPr>
          <p:cNvPr id="30723" name="Group 5"/>
          <p:cNvGrpSpPr/>
          <p:nvPr/>
        </p:nvGrpSpPr>
        <p:grpSpPr>
          <a:xfrm>
            <a:off x="5686425" y="1511300"/>
            <a:ext cx="2730500" cy="2649538"/>
            <a:chOff x="0" y="0"/>
            <a:chExt cx="1720" cy="1669"/>
          </a:xfrm>
        </p:grpSpPr>
        <p:sp>
          <p:nvSpPr>
            <p:cNvPr id="30754" name="Line 14"/>
            <p:cNvSpPr/>
            <p:nvPr/>
          </p:nvSpPr>
          <p:spPr>
            <a:xfrm>
              <a:off x="0" y="0"/>
              <a:ext cx="1417" cy="1470"/>
            </a:xfrm>
            <a:prstGeom prst="line">
              <a:avLst/>
            </a:prstGeom>
            <a:ln w="38100" cap="flat" cmpd="sng">
              <a:solidFill>
                <a:srgbClr val="003399"/>
              </a:solidFill>
              <a:prstDash val="solid"/>
              <a:headEnd type="none" w="med" len="med"/>
              <a:tailEnd type="none" w="med" len="med"/>
            </a:ln>
          </p:spPr>
        </p:sp>
        <p:sp>
          <p:nvSpPr>
            <p:cNvPr id="30755" name="Text Box 15"/>
            <p:cNvSpPr txBox="1"/>
            <p:nvPr/>
          </p:nvSpPr>
          <p:spPr>
            <a:xfrm>
              <a:off x="1334" y="1381"/>
              <a:ext cx="386"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D</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grpSp>
      <p:grpSp>
        <p:nvGrpSpPr>
          <p:cNvPr id="30724" name="Group 8"/>
          <p:cNvGrpSpPr/>
          <p:nvPr/>
        </p:nvGrpSpPr>
        <p:grpSpPr>
          <a:xfrm>
            <a:off x="3382963" y="2500313"/>
            <a:ext cx="3773487" cy="2720975"/>
            <a:chOff x="0" y="0"/>
            <a:chExt cx="2377" cy="1714"/>
          </a:xfrm>
        </p:grpSpPr>
        <p:grpSp>
          <p:nvGrpSpPr>
            <p:cNvPr id="30748" name="Group 9"/>
            <p:cNvGrpSpPr/>
            <p:nvPr/>
          </p:nvGrpSpPr>
          <p:grpSpPr>
            <a:xfrm>
              <a:off x="740" y="119"/>
              <a:ext cx="1448" cy="1330"/>
              <a:chOff x="0" y="0"/>
              <a:chExt cx="808" cy="1330"/>
            </a:xfrm>
          </p:grpSpPr>
          <p:sp>
            <p:nvSpPr>
              <p:cNvPr id="30752" name="Line 18"/>
              <p:cNvSpPr/>
              <p:nvPr/>
            </p:nvSpPr>
            <p:spPr>
              <a:xfrm>
                <a:off x="0" y="0"/>
                <a:ext cx="795" cy="0"/>
              </a:xfrm>
              <a:prstGeom prst="line">
                <a:avLst/>
              </a:prstGeom>
              <a:ln w="9525" cap="flat" cmpd="sng">
                <a:solidFill>
                  <a:schemeClr val="tx1"/>
                </a:solidFill>
                <a:prstDash val="lgDash"/>
                <a:headEnd type="none" w="med" len="med"/>
                <a:tailEnd type="none" w="med" len="med"/>
              </a:ln>
            </p:spPr>
          </p:sp>
          <p:sp>
            <p:nvSpPr>
              <p:cNvPr id="30753" name="Line 19"/>
              <p:cNvSpPr/>
              <p:nvPr/>
            </p:nvSpPr>
            <p:spPr>
              <a:xfrm>
                <a:off x="795" y="1"/>
                <a:ext cx="13" cy="1329"/>
              </a:xfrm>
              <a:prstGeom prst="line">
                <a:avLst/>
              </a:prstGeom>
              <a:ln w="9525" cap="flat" cmpd="sng">
                <a:solidFill>
                  <a:schemeClr val="tx1"/>
                </a:solidFill>
                <a:prstDash val="lgDash"/>
                <a:headEnd type="none" w="med" len="med"/>
                <a:tailEnd type="none" w="med" len="med"/>
              </a:ln>
            </p:spPr>
          </p:sp>
        </p:grpSp>
        <p:sp>
          <p:nvSpPr>
            <p:cNvPr id="30749" name="Oval 20"/>
            <p:cNvSpPr/>
            <p:nvPr/>
          </p:nvSpPr>
          <p:spPr>
            <a:xfrm>
              <a:off x="2118" y="72"/>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
          <p:nvSpPr>
            <p:cNvPr id="30750" name="Text Box 21"/>
            <p:cNvSpPr txBox="1"/>
            <p:nvPr/>
          </p:nvSpPr>
          <p:spPr>
            <a:xfrm>
              <a:off x="0" y="0"/>
              <a:ext cx="721" cy="230"/>
            </a:xfrm>
            <a:prstGeom prst="rect">
              <a:avLst/>
            </a:prstGeom>
            <a:noFill/>
            <a:ln w="9525">
              <a:noFill/>
            </a:ln>
          </p:spPr>
          <p:txBody>
            <a:bodyPr lIns="0" tIns="0" bIns="0">
              <a:spAutoFit/>
            </a:bodyPr>
            <a:p>
              <a:pPr algn="r" eaLnBrk="0" hangingPunct="0">
                <a:spcBef>
                  <a:spcPct val="50000"/>
                </a:spcBef>
              </a:pPr>
              <a:r>
                <a:rPr lang="en-US" altLang="zh-CN" sz="2400" dirty="0">
                  <a:latin typeface="Arial" panose="020B0604020202020204" pitchFamily="34" charset="0"/>
                </a:rPr>
                <a:t>$10.00</a:t>
              </a:r>
              <a:endParaRPr lang="en-US" altLang="zh-CN" sz="2400" dirty="0">
                <a:latin typeface="Arial" panose="020B0604020202020204" pitchFamily="34" charset="0"/>
              </a:endParaRPr>
            </a:p>
          </p:txBody>
        </p:sp>
        <p:sp>
          <p:nvSpPr>
            <p:cNvPr id="30751" name="Text Box 22"/>
            <p:cNvSpPr txBox="1"/>
            <p:nvPr/>
          </p:nvSpPr>
          <p:spPr>
            <a:xfrm>
              <a:off x="2006" y="1484"/>
              <a:ext cx="371" cy="230"/>
            </a:xfrm>
            <a:prstGeom prst="rect">
              <a:avLst/>
            </a:prstGeom>
            <a:noFill/>
            <a:ln w="9525">
              <a:noFill/>
            </a:ln>
          </p:spPr>
          <p:txBody>
            <a:bodyPr lIns="0" tIns="0" rIns="0" bIns="0">
              <a:spAutoFit/>
            </a:bodyPr>
            <a:p>
              <a:pPr algn="ctr" eaLnBrk="0" hangingPunct="0">
                <a:spcBef>
                  <a:spcPct val="50000"/>
                </a:spcBef>
              </a:pPr>
              <a:r>
                <a:rPr lang="en-US" altLang="zh-CN" sz="2400" dirty="0">
                  <a:latin typeface="Arial" panose="020B0604020202020204" pitchFamily="34" charset="0"/>
                </a:rPr>
                <a:t>500</a:t>
              </a:r>
              <a:endParaRPr lang="en-US" altLang="zh-CN" sz="2400" dirty="0">
                <a:latin typeface="Arial" panose="020B0604020202020204" pitchFamily="34" charset="0"/>
              </a:endParaRPr>
            </a:p>
          </p:txBody>
        </p:sp>
      </p:grpSp>
      <p:sp>
        <p:nvSpPr>
          <p:cNvPr id="17" name="Rectangle 5"/>
          <p:cNvSpPr txBox="1">
            <a:spLocks noChangeArrowheads="1"/>
          </p:cNvSpPr>
          <p:nvPr/>
        </p:nvSpPr>
        <p:spPr>
          <a:xfrm>
            <a:off x="0" y="152400"/>
            <a:ext cx="9144000" cy="64928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向买者征税</a:t>
            </a:r>
            <a:endPar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18" name="Rectangle 6"/>
          <p:cNvSpPr txBox="1">
            <a:spLocks noChangeArrowheads="1"/>
          </p:cNvSpPr>
          <p:nvPr/>
        </p:nvSpPr>
        <p:spPr>
          <a:xfrm>
            <a:off x="228600" y="914400"/>
            <a:ext cx="3200400" cy="4343400"/>
          </a:xfrm>
          <a:prstGeom prst="rect">
            <a:avLst/>
          </a:prstGeom>
          <a:noFill/>
        </p:spPr>
        <p:txBody>
          <a:bodyPr>
            <a:normAutofit/>
          </a:bodyPr>
          <a:lstStyle/>
          <a:p>
            <a:pPr marR="0" defTabSz="914400" fontAlgn="auto">
              <a:spcBef>
                <a:spcPct val="30000"/>
              </a:spcBef>
              <a:spcAft>
                <a:spcPts val="0"/>
              </a:spcAft>
              <a:buClr>
                <a:schemeClr val="accent1"/>
              </a:buClr>
              <a:buSzPct val="68000"/>
              <a:buFont typeface="Wingdings" panose="05000000000000000000" pitchFamily="2" charset="2"/>
              <a:buChar char="Ø"/>
              <a:defRPr/>
            </a:pPr>
            <a:r>
              <a:rPr kumimoji="0" lang="zh-CN" sz="2500" kern="1200" cap="none" spc="0" normalizeH="0" baseline="0" noProof="0" dirty="0">
                <a:latin typeface="+mn-lt"/>
                <a:ea typeface="宋体" panose="02010600030101010101" pitchFamily="2" charset="-122"/>
                <a:cs typeface="+mn-cs"/>
              </a:rPr>
              <a:t>现在买者支付的价格比市场价格要高$1.50</a:t>
            </a:r>
            <a:endParaRPr kumimoji="0" lang="en-US" altLang="zh-CN" sz="2500" kern="1200" cap="none" spc="0" normalizeH="0" baseline="0" noProof="0" dirty="0">
              <a:latin typeface="+mn-lt"/>
              <a:ea typeface="宋体" panose="02010600030101010101" pitchFamily="2" charset="-122"/>
              <a:cs typeface="+mn-cs"/>
            </a:endParaRPr>
          </a:p>
          <a:p>
            <a:pPr marR="0" defTabSz="914400" fontAlgn="auto">
              <a:spcBef>
                <a:spcPct val="30000"/>
              </a:spcBef>
              <a:spcAft>
                <a:spcPts val="0"/>
              </a:spcAft>
              <a:buClr>
                <a:schemeClr val="accent1"/>
              </a:buClr>
              <a:buSzPct val="68000"/>
              <a:buFont typeface="Wingdings" panose="05000000000000000000" pitchFamily="2" charset="2"/>
              <a:buChar char="Ø"/>
              <a:defRPr/>
            </a:pPr>
            <a:r>
              <a:rPr kumimoji="0" lang="zh-CN" sz="2500" kern="1200" cap="none" spc="0" normalizeH="0" baseline="0" noProof="0" dirty="0">
                <a:latin typeface="+mn-lt"/>
                <a:ea typeface="宋体" panose="02010600030101010101" pitchFamily="2" charset="-122"/>
                <a:cs typeface="+mn-cs"/>
              </a:rPr>
              <a:t>为使买者购买相同多的数量，价格需下降$1.50  </a:t>
            </a:r>
            <a:endParaRPr kumimoji="0" lang="zh-CN" sz="2400" kern="1200" cap="none" spc="0" normalizeH="0" baseline="0" noProof="0" dirty="0">
              <a:latin typeface="+mn-lt"/>
              <a:ea typeface="宋体" panose="02010600030101010101" pitchFamily="2" charset="-122"/>
              <a:cs typeface="+mn-cs"/>
            </a:endParaRPr>
          </a:p>
          <a:p>
            <a:pPr marR="0" defTabSz="914400" fontAlgn="auto">
              <a:spcBef>
                <a:spcPct val="30000"/>
              </a:spcBef>
              <a:spcAft>
                <a:spcPts val="0"/>
              </a:spcAft>
              <a:buClr>
                <a:schemeClr val="accent1"/>
              </a:buClr>
              <a:buSzPct val="68000"/>
              <a:buFont typeface="Wingdings" panose="05000000000000000000" pitchFamily="2" charset="2"/>
              <a:buChar char="Ø"/>
              <a:defRPr/>
            </a:pPr>
            <a:r>
              <a:rPr kumimoji="0" lang="zh-CN" sz="2400" kern="1200" cap="none" spc="0" normalizeH="0" baseline="0" noProof="0" dirty="0">
                <a:latin typeface="+mn-lt"/>
                <a:ea typeface="宋体" panose="02010600030101010101" pitchFamily="2" charset="-122"/>
                <a:cs typeface="+mn-cs"/>
              </a:rPr>
              <a:t>例：要使买者仍愿意购买500个，市场价格需从 $10.00下降到$8.50</a:t>
            </a:r>
            <a:endParaRPr kumimoji="0" lang="zh-CN" sz="2400" kern="1200" cap="none" spc="0" normalizeH="0" baseline="0" noProof="0" dirty="0">
              <a:latin typeface="+mn-lt"/>
              <a:ea typeface="宋体" panose="02010600030101010101" pitchFamily="2" charset="-122"/>
              <a:cs typeface="+mn-cs"/>
            </a:endParaRPr>
          </a:p>
        </p:txBody>
      </p:sp>
      <p:grpSp>
        <p:nvGrpSpPr>
          <p:cNvPr id="30727" name="Group 17"/>
          <p:cNvGrpSpPr/>
          <p:nvPr/>
        </p:nvGrpSpPr>
        <p:grpSpPr>
          <a:xfrm>
            <a:off x="4360863" y="1152525"/>
            <a:ext cx="4422775" cy="3871913"/>
            <a:chOff x="0" y="0"/>
            <a:chExt cx="2786" cy="2439"/>
          </a:xfrm>
        </p:grpSpPr>
        <p:grpSp>
          <p:nvGrpSpPr>
            <p:cNvPr id="30743" name="Group 18"/>
            <p:cNvGrpSpPr/>
            <p:nvPr/>
          </p:nvGrpSpPr>
          <p:grpSpPr>
            <a:xfrm>
              <a:off x="118" y="252"/>
              <a:ext cx="2116" cy="2049"/>
              <a:chOff x="0" y="0"/>
              <a:chExt cx="2116" cy="2027"/>
            </a:xfrm>
          </p:grpSpPr>
          <p:sp>
            <p:nvSpPr>
              <p:cNvPr id="30746" name="Line 9"/>
              <p:cNvSpPr/>
              <p:nvPr/>
            </p:nvSpPr>
            <p:spPr>
              <a:xfrm>
                <a:off x="4" y="0"/>
                <a:ext cx="0" cy="2025"/>
              </a:xfrm>
              <a:prstGeom prst="line">
                <a:avLst/>
              </a:prstGeom>
              <a:ln w="12700" cap="flat" cmpd="sng">
                <a:solidFill>
                  <a:schemeClr val="tx1"/>
                </a:solidFill>
                <a:prstDash val="solid"/>
                <a:headEnd type="none" w="med" len="med"/>
                <a:tailEnd type="none" w="med" len="med"/>
              </a:ln>
            </p:spPr>
          </p:sp>
          <p:sp>
            <p:nvSpPr>
              <p:cNvPr id="30747" name="Line 10"/>
              <p:cNvSpPr/>
              <p:nvPr/>
            </p:nvSpPr>
            <p:spPr>
              <a:xfrm>
                <a:off x="0" y="2027"/>
                <a:ext cx="2116" cy="0"/>
              </a:xfrm>
              <a:prstGeom prst="line">
                <a:avLst/>
              </a:prstGeom>
              <a:ln w="12700" cap="flat" cmpd="sng">
                <a:solidFill>
                  <a:schemeClr val="tx1"/>
                </a:solidFill>
                <a:prstDash val="solid"/>
                <a:headEnd type="none" w="med" len="med"/>
                <a:tailEnd type="none" w="med" len="med"/>
              </a:ln>
            </p:spPr>
          </p:sp>
        </p:grpSp>
        <p:sp>
          <p:nvSpPr>
            <p:cNvPr id="30744" name="Text Box 11"/>
            <p:cNvSpPr txBox="1"/>
            <p:nvPr/>
          </p:nvSpPr>
          <p:spPr>
            <a:xfrm>
              <a:off x="0" y="0"/>
              <a:ext cx="267"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P</a:t>
              </a:r>
              <a:endParaRPr lang="en-US" altLang="zh-CN" sz="2400" b="1" i="1" dirty="0">
                <a:latin typeface="Arial" panose="020B0604020202020204" pitchFamily="34" charset="0"/>
              </a:endParaRPr>
            </a:p>
          </p:txBody>
        </p:sp>
        <p:sp>
          <p:nvSpPr>
            <p:cNvPr id="30745" name="Text Box 12"/>
            <p:cNvSpPr txBox="1"/>
            <p:nvPr/>
          </p:nvSpPr>
          <p:spPr>
            <a:xfrm>
              <a:off x="2496" y="2151"/>
              <a:ext cx="290"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endParaRPr lang="en-US" altLang="zh-CN" sz="2400" b="1" i="1" dirty="0">
                <a:latin typeface="Arial" panose="020B0604020202020204" pitchFamily="34" charset="0"/>
              </a:endParaRPr>
            </a:p>
          </p:txBody>
        </p:sp>
      </p:grpSp>
      <p:grpSp>
        <p:nvGrpSpPr>
          <p:cNvPr id="8" name="Group 23"/>
          <p:cNvGrpSpPr/>
          <p:nvPr/>
        </p:nvGrpSpPr>
        <p:grpSpPr>
          <a:xfrm>
            <a:off x="5232400" y="2036763"/>
            <a:ext cx="2730500" cy="2649537"/>
            <a:chOff x="0" y="0"/>
            <a:chExt cx="1720" cy="1669"/>
          </a:xfrm>
        </p:grpSpPr>
        <p:sp>
          <p:nvSpPr>
            <p:cNvPr id="30741" name="Line 24"/>
            <p:cNvSpPr/>
            <p:nvPr/>
          </p:nvSpPr>
          <p:spPr>
            <a:xfrm>
              <a:off x="0" y="0"/>
              <a:ext cx="1417" cy="1470"/>
            </a:xfrm>
            <a:prstGeom prst="line">
              <a:avLst/>
            </a:prstGeom>
            <a:ln w="38100" cap="flat" cmpd="sng">
              <a:solidFill>
                <a:srgbClr val="A50021"/>
              </a:solidFill>
              <a:prstDash val="solid"/>
              <a:headEnd type="none" w="med" len="med"/>
              <a:tailEnd type="none" w="med" len="med"/>
            </a:ln>
          </p:spPr>
        </p:sp>
        <p:sp>
          <p:nvSpPr>
            <p:cNvPr id="30742" name="Text Box 25"/>
            <p:cNvSpPr txBox="1"/>
            <p:nvPr/>
          </p:nvSpPr>
          <p:spPr>
            <a:xfrm>
              <a:off x="1334" y="1381"/>
              <a:ext cx="386"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D</a:t>
              </a:r>
              <a:r>
                <a:rPr lang="en-US" altLang="zh-CN" sz="2400" b="1" baseline="-25000" dirty="0">
                  <a:latin typeface="Arial" panose="020B0604020202020204" pitchFamily="34" charset="0"/>
                </a:rPr>
                <a:t>2</a:t>
              </a:r>
              <a:endParaRPr lang="en-US" altLang="zh-CN" sz="2400" b="1" baseline="-25000" dirty="0">
                <a:latin typeface="Arial" panose="020B0604020202020204" pitchFamily="34" charset="0"/>
              </a:endParaRPr>
            </a:p>
          </p:txBody>
        </p:sp>
      </p:grpSp>
      <p:sp>
        <p:nvSpPr>
          <p:cNvPr id="30729" name="Text Box 46"/>
          <p:cNvSpPr txBox="1"/>
          <p:nvPr/>
        </p:nvSpPr>
        <p:spPr>
          <a:xfrm>
            <a:off x="5029200" y="914400"/>
            <a:ext cx="3760788" cy="488950"/>
          </a:xfrm>
          <a:prstGeom prst="rect">
            <a:avLst/>
          </a:prstGeom>
          <a:noFill/>
          <a:ln w="9525">
            <a:noFill/>
          </a:ln>
        </p:spPr>
        <p:txBody>
          <a:bodyPr>
            <a:spAutoFit/>
          </a:bodyPr>
          <a:p>
            <a:pPr algn="ctr" eaLnBrk="0" hangingPunct="0">
              <a:spcBef>
                <a:spcPct val="50000"/>
              </a:spcBef>
            </a:pPr>
            <a:r>
              <a:rPr lang="zh-CN" altLang="x-none" sz="2600" dirty="0">
                <a:latin typeface="Arial" panose="020B0604020202020204" pitchFamily="34" charset="0"/>
              </a:rPr>
              <a:t>向买者征收</a:t>
            </a:r>
            <a:r>
              <a:rPr lang="zh-CN" altLang="zh-CN" sz="2600" dirty="0">
                <a:latin typeface="Arial" panose="020B0604020202020204" pitchFamily="34" charset="0"/>
              </a:rPr>
              <a:t>$1.50</a:t>
            </a:r>
            <a:r>
              <a:rPr lang="zh-CN" altLang="x-none" sz="2600" dirty="0">
                <a:latin typeface="Arial" panose="020B0604020202020204" pitchFamily="34" charset="0"/>
              </a:rPr>
              <a:t>的税收</a:t>
            </a:r>
            <a:endParaRPr lang="zh-CN" altLang="x-none" sz="2600" dirty="0">
              <a:latin typeface="Arial" panose="020B0604020202020204" pitchFamily="34" charset="0"/>
            </a:endParaRPr>
          </a:p>
        </p:txBody>
      </p:sp>
      <p:grpSp>
        <p:nvGrpSpPr>
          <p:cNvPr id="9" name="Group 27"/>
          <p:cNvGrpSpPr/>
          <p:nvPr/>
        </p:nvGrpSpPr>
        <p:grpSpPr>
          <a:xfrm>
            <a:off x="3386138" y="3500438"/>
            <a:ext cx="3502025" cy="365125"/>
            <a:chOff x="0" y="0"/>
            <a:chExt cx="2206" cy="230"/>
          </a:xfrm>
        </p:grpSpPr>
        <p:sp>
          <p:nvSpPr>
            <p:cNvPr id="30738" name="Line 18"/>
            <p:cNvSpPr/>
            <p:nvPr/>
          </p:nvSpPr>
          <p:spPr>
            <a:xfrm>
              <a:off x="740" y="119"/>
              <a:ext cx="1425" cy="0"/>
            </a:xfrm>
            <a:prstGeom prst="line">
              <a:avLst/>
            </a:prstGeom>
            <a:ln w="9525" cap="flat" cmpd="sng">
              <a:solidFill>
                <a:schemeClr val="tx1"/>
              </a:solidFill>
              <a:prstDash val="lgDash"/>
              <a:headEnd type="none" w="med" len="med"/>
              <a:tailEnd type="none" w="med" len="med"/>
            </a:ln>
          </p:spPr>
        </p:sp>
        <p:sp>
          <p:nvSpPr>
            <p:cNvPr id="30739" name="Oval 20"/>
            <p:cNvSpPr/>
            <p:nvPr/>
          </p:nvSpPr>
          <p:spPr>
            <a:xfrm>
              <a:off x="2118" y="72"/>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
          <p:nvSpPr>
            <p:cNvPr id="30740" name="Text Box 21"/>
            <p:cNvSpPr txBox="1"/>
            <p:nvPr/>
          </p:nvSpPr>
          <p:spPr>
            <a:xfrm>
              <a:off x="0" y="0"/>
              <a:ext cx="721" cy="230"/>
            </a:xfrm>
            <a:prstGeom prst="rect">
              <a:avLst/>
            </a:prstGeom>
            <a:noFill/>
            <a:ln w="9525">
              <a:noFill/>
            </a:ln>
          </p:spPr>
          <p:txBody>
            <a:bodyPr lIns="0" tIns="0" bIns="0">
              <a:spAutoFit/>
            </a:bodyPr>
            <a:p>
              <a:pPr algn="r" eaLnBrk="0" hangingPunct="0">
                <a:spcBef>
                  <a:spcPct val="50000"/>
                </a:spcBef>
              </a:pPr>
              <a:r>
                <a:rPr lang="en-US" altLang="zh-CN" sz="2400" dirty="0">
                  <a:latin typeface="Arial" panose="020B0604020202020204" pitchFamily="34" charset="0"/>
                </a:rPr>
                <a:t>$8.50</a:t>
              </a:r>
              <a:endParaRPr lang="en-US" altLang="zh-CN" sz="2400" dirty="0">
                <a:latin typeface="Arial" panose="020B0604020202020204" pitchFamily="34" charset="0"/>
              </a:endParaRPr>
            </a:p>
          </p:txBody>
        </p:sp>
      </p:grpSp>
      <p:sp>
        <p:nvSpPr>
          <p:cNvPr id="33" name="Line 42"/>
          <p:cNvSpPr/>
          <p:nvPr/>
        </p:nvSpPr>
        <p:spPr>
          <a:xfrm flipV="1">
            <a:off x="4554538" y="2698750"/>
            <a:ext cx="1587" cy="981075"/>
          </a:xfrm>
          <a:prstGeom prst="line">
            <a:avLst/>
          </a:prstGeom>
          <a:ln w="57150" cap="flat" cmpd="sng">
            <a:solidFill>
              <a:srgbClr val="FF0000"/>
            </a:solidFill>
            <a:prstDash val="solid"/>
            <a:headEnd type="triangle" w="lg" len="med"/>
            <a:tailEnd type="none" w="med" len="med"/>
          </a:ln>
        </p:spPr>
      </p:sp>
      <p:sp>
        <p:nvSpPr>
          <p:cNvPr id="34" name="Rectangle 6"/>
          <p:cNvSpPr>
            <a:spLocks noChangeArrowheads="1"/>
          </p:cNvSpPr>
          <p:nvPr/>
        </p:nvSpPr>
        <p:spPr bwMode="auto">
          <a:xfrm>
            <a:off x="4648200" y="5334000"/>
            <a:ext cx="3871913" cy="1295400"/>
          </a:xfrm>
          <a:prstGeom prst="rect">
            <a:avLst/>
          </a:prstGeom>
          <a:solidFill>
            <a:srgbClr val="CCFFCC"/>
          </a:solidFill>
          <a:ln w="9525">
            <a:noFill/>
            <a:miter lim="800000"/>
          </a:ln>
          <a:effectLst>
            <a:outerShdw dist="71842" dir="2700000" algn="ctr" rotWithShape="0">
              <a:schemeClr val="bg2"/>
            </a:outerShdw>
          </a:effectLst>
        </p:spPr>
        <p:txBody>
          <a:bodyPr/>
          <a:lstStyle/>
          <a:p>
            <a:pPr marL="0" marR="0" lvl="0" indent="0" algn="l" defTabSz="914400" rtl="0" eaLnBrk="0" fontAlgn="base" latinLnBrk="0" hangingPunct="0">
              <a:lnSpc>
                <a:spcPct val="105000"/>
              </a:lnSpc>
              <a:spcBef>
                <a:spcPct val="45000"/>
              </a:spcBef>
              <a:spcAft>
                <a:spcPct val="0"/>
              </a:spcAft>
              <a:buClr>
                <a:srgbClr val="339966"/>
              </a:buClr>
              <a:buSzPct val="120000"/>
              <a:buFont typeface="Wingdings" panose="05000000000000000000" pitchFamily="2" charset="2"/>
              <a:buNone/>
              <a:defRPr/>
            </a:pPr>
            <a:r>
              <a:rPr kumimoji="0" lang="en-US" altLang="zh-CN" sz="25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sz="25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对买者征税使需求曲线向</a:t>
            </a:r>
            <a:r>
              <a:rPr kumimoji="0" lang="zh-CN" altLang="en-US" sz="25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左</a:t>
            </a:r>
            <a:r>
              <a:rPr kumimoji="0" lang="zh-CN" sz="25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下移动，其</a:t>
            </a:r>
            <a:r>
              <a:rPr kumimoji="0" lang="zh-CN" altLang="en-US" sz="25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垂直移动</a:t>
            </a:r>
            <a:r>
              <a:rPr kumimoji="0" lang="zh-CN" sz="25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幅度为税收量</a:t>
            </a:r>
            <a:r>
              <a:rPr kumimoji="0" lang="zh-CN" altLang="en-US" sz="25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sz="25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endParaRPr kumimoji="0" lang="zh-CN" sz="25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10" name="Group 33"/>
          <p:cNvGrpSpPr/>
          <p:nvPr/>
        </p:nvGrpSpPr>
        <p:grpSpPr>
          <a:xfrm>
            <a:off x="6889750" y="2622550"/>
            <a:ext cx="842963" cy="1058863"/>
            <a:chOff x="0" y="0"/>
            <a:chExt cx="531" cy="667"/>
          </a:xfrm>
        </p:grpSpPr>
        <p:sp>
          <p:nvSpPr>
            <p:cNvPr id="30735" name="AutoShape 43"/>
            <p:cNvSpPr/>
            <p:nvPr/>
          </p:nvSpPr>
          <p:spPr>
            <a:xfrm flipH="1">
              <a:off x="0" y="46"/>
              <a:ext cx="118" cy="621"/>
            </a:xfrm>
            <a:prstGeom prst="leftBrace">
              <a:avLst>
                <a:gd name="adj1" fmla="val 57110"/>
                <a:gd name="adj2" fmla="val 49435"/>
              </a:avLst>
            </a:prstGeom>
            <a:noFill/>
            <a:ln w="28575" cap="flat" cmpd="sng">
              <a:solidFill>
                <a:schemeClr val="tx1"/>
              </a:solidFill>
              <a:prstDash val="solid"/>
              <a:headEnd type="none" w="med" len="med"/>
              <a:tailEnd type="none" w="med" len="med"/>
            </a:ln>
          </p:spPr>
          <p:txBody>
            <a:bodyPr wrap="none" anchor="ctr"/>
            <a:p>
              <a:pPr eaLnBrk="0" hangingPunct="0"/>
              <a:endParaRPr lang="zh-CN" altLang="zh-CN" dirty="0">
                <a:latin typeface="Arial" panose="020B0604020202020204" pitchFamily="34" charset="0"/>
              </a:endParaRPr>
            </a:p>
          </p:txBody>
        </p:sp>
        <p:sp>
          <p:nvSpPr>
            <p:cNvPr id="30736" name="Text Box 44"/>
            <p:cNvSpPr txBox="1"/>
            <p:nvPr/>
          </p:nvSpPr>
          <p:spPr>
            <a:xfrm>
              <a:off x="89" y="0"/>
              <a:ext cx="442" cy="518"/>
            </a:xfrm>
            <a:prstGeom prst="rect">
              <a:avLst/>
            </a:prstGeom>
            <a:noFill/>
            <a:ln w="9525">
              <a:noFill/>
            </a:ln>
          </p:spPr>
          <p:txBody>
            <a:bodyPr>
              <a:spAutoFit/>
            </a:bodyPr>
            <a:p>
              <a:pPr algn="r" eaLnBrk="0" hangingPunct="0">
                <a:spcBef>
                  <a:spcPct val="50000"/>
                </a:spcBef>
              </a:pPr>
              <a:r>
                <a:rPr lang="zh-CN" altLang="x-none" sz="2400" dirty="0">
                  <a:solidFill>
                    <a:srgbClr val="008000"/>
                  </a:solidFill>
                  <a:latin typeface="Arial" panose="020B0604020202020204" pitchFamily="34" charset="0"/>
                </a:rPr>
                <a:t>税收</a:t>
              </a:r>
              <a:endParaRPr lang="zh-CN" altLang="x-none" sz="2400" dirty="0">
                <a:solidFill>
                  <a:srgbClr val="008000"/>
                </a:solidFill>
                <a:latin typeface="Arial" panose="020B0604020202020204" pitchFamily="34" charset="0"/>
              </a:endParaRPr>
            </a:p>
          </p:txBody>
        </p:sp>
        <p:sp>
          <p:nvSpPr>
            <p:cNvPr id="30737" name="Line 45"/>
            <p:cNvSpPr/>
            <p:nvPr/>
          </p:nvSpPr>
          <p:spPr>
            <a:xfrm flipV="1">
              <a:off x="146" y="232"/>
              <a:ext cx="140" cy="113"/>
            </a:xfrm>
            <a:prstGeom prst="line">
              <a:avLst/>
            </a:prstGeom>
            <a:ln w="12700" cap="flat" cmpd="sng">
              <a:solidFill>
                <a:schemeClr val="tx1"/>
              </a:solidFill>
              <a:prstDash val="solid"/>
              <a:headEnd type="none" w="med" len="med"/>
              <a:tailEnd type="none" w="med" len="med"/>
            </a:ln>
          </p:spPr>
        </p:sp>
      </p:grpSp>
      <p:sp>
        <p:nvSpPr>
          <p:cNvPr id="39" name="Line 42"/>
          <p:cNvSpPr/>
          <p:nvPr/>
        </p:nvSpPr>
        <p:spPr>
          <a:xfrm flipH="1" flipV="1">
            <a:off x="6858000" y="2743200"/>
            <a:ext cx="1588" cy="868363"/>
          </a:xfrm>
          <a:prstGeom prst="line">
            <a:avLst/>
          </a:prstGeom>
          <a:ln w="38100" cap="flat" cmpd="sng">
            <a:solidFill>
              <a:srgbClr val="008000"/>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up)">
                                      <p:cBhvr>
                                        <p:cTn id="7" dur="500"/>
                                        <p:tgtEl>
                                          <p:spTgt spid="3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dissolve">
                                      <p:cBhvr>
                                        <p:cTn id="16" dur="500"/>
                                        <p:tgtEl>
                                          <p:spTgt spid="34"/>
                                        </p:tgtEl>
                                      </p:cBhvr>
                                    </p:animEffect>
                                  </p:childTnLst>
                                </p:cTn>
                              </p:par>
                              <p:par>
                                <p:cTn id="17" presetID="22" presetClass="entr" presetSubtype="1"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up)">
                                      <p:cBhvr>
                                        <p:cTn id="19" dur="500"/>
                                        <p:tgtEl>
                                          <p:spTgt spid="39"/>
                                        </p:tgtEl>
                                      </p:cBhvr>
                                    </p:animEffect>
                                  </p:childTnLst>
                                </p:cTn>
                              </p:par>
                            </p:childTnLst>
                          </p:cTn>
                        </p:par>
                        <p:par>
                          <p:cTn id="20" fill="hold">
                            <p:stCondLst>
                              <p:cond delay="500"/>
                            </p:stCondLst>
                            <p:childTnLst>
                              <p:par>
                                <p:cTn id="21" presetID="18" presetClass="entr" presetSubtype="12"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strips(downLeft)">
                                      <p:cBhvr>
                                        <p:cTn id="23" dur="500"/>
                                        <p:tgtEl>
                                          <p:spTgt spid="10"/>
                                        </p:tgtEl>
                                      </p:cBhvr>
                                    </p:animEffect>
                                  </p:childTnLst>
                                </p:cTn>
                              </p:par>
                              <p:par>
                                <p:cTn id="24" presetID="18" presetClass="entr" presetSubtype="6"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strips(downRight)">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34" grpId="0" bldLvl="5"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1746" name="Group 2"/>
          <p:cNvGrpSpPr/>
          <p:nvPr/>
        </p:nvGrpSpPr>
        <p:grpSpPr>
          <a:xfrm>
            <a:off x="5072063" y="2278063"/>
            <a:ext cx="3176587" cy="2274887"/>
            <a:chOff x="0" y="0"/>
            <a:chExt cx="2001" cy="1433"/>
          </a:xfrm>
        </p:grpSpPr>
        <p:sp>
          <p:nvSpPr>
            <p:cNvPr id="31790" name="Line 3"/>
            <p:cNvSpPr/>
            <p:nvPr/>
          </p:nvSpPr>
          <p:spPr>
            <a:xfrm flipV="1">
              <a:off x="0" y="210"/>
              <a:ext cx="1696" cy="1223"/>
            </a:xfrm>
            <a:prstGeom prst="line">
              <a:avLst/>
            </a:prstGeom>
            <a:ln w="38100" cap="flat" cmpd="sng">
              <a:solidFill>
                <a:srgbClr val="003399"/>
              </a:solidFill>
              <a:prstDash val="solid"/>
              <a:headEnd type="none" w="med" len="med"/>
              <a:tailEnd type="none" w="med" len="med"/>
            </a:ln>
          </p:spPr>
        </p:sp>
        <p:sp>
          <p:nvSpPr>
            <p:cNvPr id="31791" name="Text Box 4"/>
            <p:cNvSpPr txBox="1"/>
            <p:nvPr/>
          </p:nvSpPr>
          <p:spPr>
            <a:xfrm>
              <a:off x="1615" y="0"/>
              <a:ext cx="386"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S</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grpSp>
      <p:grpSp>
        <p:nvGrpSpPr>
          <p:cNvPr id="31747" name="Group 5"/>
          <p:cNvGrpSpPr/>
          <p:nvPr/>
        </p:nvGrpSpPr>
        <p:grpSpPr>
          <a:xfrm>
            <a:off x="5686425" y="2116138"/>
            <a:ext cx="2730500" cy="2649537"/>
            <a:chOff x="0" y="0"/>
            <a:chExt cx="1720" cy="1669"/>
          </a:xfrm>
        </p:grpSpPr>
        <p:sp>
          <p:nvSpPr>
            <p:cNvPr id="31788" name="Line 14"/>
            <p:cNvSpPr/>
            <p:nvPr/>
          </p:nvSpPr>
          <p:spPr>
            <a:xfrm>
              <a:off x="0" y="0"/>
              <a:ext cx="1417" cy="1470"/>
            </a:xfrm>
            <a:prstGeom prst="line">
              <a:avLst/>
            </a:prstGeom>
            <a:ln w="38100" cap="flat" cmpd="sng">
              <a:solidFill>
                <a:srgbClr val="003399"/>
              </a:solidFill>
              <a:prstDash val="solid"/>
              <a:headEnd type="none" w="med" len="med"/>
              <a:tailEnd type="none" w="med" len="med"/>
            </a:ln>
          </p:spPr>
        </p:sp>
        <p:sp>
          <p:nvSpPr>
            <p:cNvPr id="31789" name="Text Box 15"/>
            <p:cNvSpPr txBox="1"/>
            <p:nvPr/>
          </p:nvSpPr>
          <p:spPr>
            <a:xfrm>
              <a:off x="1334" y="1381"/>
              <a:ext cx="386"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D</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grpSp>
      <p:grpSp>
        <p:nvGrpSpPr>
          <p:cNvPr id="31748" name="Group 8"/>
          <p:cNvGrpSpPr/>
          <p:nvPr/>
        </p:nvGrpSpPr>
        <p:grpSpPr>
          <a:xfrm>
            <a:off x="3382963" y="3105150"/>
            <a:ext cx="3773487" cy="2725738"/>
            <a:chOff x="0" y="0"/>
            <a:chExt cx="2377" cy="1717"/>
          </a:xfrm>
        </p:grpSpPr>
        <p:grpSp>
          <p:nvGrpSpPr>
            <p:cNvPr id="31782" name="Group 9"/>
            <p:cNvGrpSpPr/>
            <p:nvPr/>
          </p:nvGrpSpPr>
          <p:grpSpPr>
            <a:xfrm>
              <a:off x="740" y="119"/>
              <a:ext cx="1448" cy="1333"/>
              <a:chOff x="0" y="0"/>
              <a:chExt cx="808" cy="1333"/>
            </a:xfrm>
          </p:grpSpPr>
          <p:sp>
            <p:nvSpPr>
              <p:cNvPr id="15" name="Line 18"/>
              <p:cNvSpPr>
                <a:spLocks noChangeShapeType="1"/>
              </p:cNvSpPr>
              <p:nvPr/>
            </p:nvSpPr>
            <p:spPr bwMode="auto">
              <a:xfrm>
                <a:off x="0" y="0"/>
                <a:ext cx="795" cy="0"/>
              </a:xfrm>
              <a:prstGeom prst="line">
                <a:avLst/>
              </a:prstGeom>
              <a:noFill/>
              <a:ln w="9525">
                <a:solidFill>
                  <a:schemeClr val="accent1">
                    <a:lumMod val="75000"/>
                  </a:schemeClr>
                </a:solidFill>
                <a:prstDash val="lgDash"/>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 name="Line 19"/>
              <p:cNvSpPr>
                <a:spLocks noChangeShapeType="1"/>
              </p:cNvSpPr>
              <p:nvPr/>
            </p:nvSpPr>
            <p:spPr bwMode="auto">
              <a:xfrm>
                <a:off x="795" y="1"/>
                <a:ext cx="13" cy="1332"/>
              </a:xfrm>
              <a:prstGeom prst="line">
                <a:avLst/>
              </a:prstGeom>
              <a:noFill/>
              <a:ln w="9525">
                <a:solidFill>
                  <a:schemeClr val="accent1">
                    <a:lumMod val="75000"/>
                  </a:schemeClr>
                </a:solidFill>
                <a:prstDash val="lgDash"/>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grpSp>
        <p:sp>
          <p:nvSpPr>
            <p:cNvPr id="31783" name="Oval 20"/>
            <p:cNvSpPr/>
            <p:nvPr/>
          </p:nvSpPr>
          <p:spPr>
            <a:xfrm>
              <a:off x="2118" y="72"/>
              <a:ext cx="88" cy="87"/>
            </a:xfrm>
            <a:prstGeom prst="ellipse">
              <a:avLst/>
            </a:prstGeom>
            <a:solidFill>
              <a:schemeClr val="bg2"/>
            </a:solidFill>
            <a:ln w="9525">
              <a:noFill/>
            </a:ln>
          </p:spPr>
          <p:txBody>
            <a:bodyPr wrap="none" anchor="ctr"/>
            <a:p>
              <a:pPr eaLnBrk="0" hangingPunct="0"/>
              <a:endParaRPr lang="zh-CN" altLang="zh-CN" dirty="0">
                <a:latin typeface="Arial" panose="020B0604020202020204" pitchFamily="34" charset="0"/>
              </a:endParaRPr>
            </a:p>
          </p:txBody>
        </p:sp>
        <p:sp>
          <p:nvSpPr>
            <p:cNvPr id="31784" name="Text Box 21"/>
            <p:cNvSpPr txBox="1"/>
            <p:nvPr/>
          </p:nvSpPr>
          <p:spPr>
            <a:xfrm>
              <a:off x="0" y="0"/>
              <a:ext cx="721" cy="233"/>
            </a:xfrm>
            <a:prstGeom prst="rect">
              <a:avLst/>
            </a:prstGeom>
            <a:noFill/>
            <a:ln w="9525">
              <a:noFill/>
            </a:ln>
          </p:spPr>
          <p:txBody>
            <a:bodyPr lIns="0" tIns="0" bIns="0">
              <a:spAutoFit/>
            </a:bodyPr>
            <a:p>
              <a:pPr algn="r" eaLnBrk="0" hangingPunct="0">
                <a:spcBef>
                  <a:spcPct val="50000"/>
                </a:spcBef>
              </a:pPr>
              <a:r>
                <a:rPr lang="en-US" altLang="zh-CN" sz="2400" dirty="0">
                  <a:solidFill>
                    <a:srgbClr val="0070C0"/>
                  </a:solidFill>
                  <a:latin typeface="Arial" panose="020B0604020202020204" pitchFamily="34" charset="0"/>
                </a:rPr>
                <a:t>$10.00</a:t>
              </a:r>
              <a:endParaRPr lang="en-US" altLang="zh-CN" sz="2400" dirty="0">
                <a:solidFill>
                  <a:srgbClr val="0070C0"/>
                </a:solidFill>
                <a:latin typeface="Arial" panose="020B0604020202020204" pitchFamily="34" charset="0"/>
              </a:endParaRPr>
            </a:p>
          </p:txBody>
        </p:sp>
        <p:sp>
          <p:nvSpPr>
            <p:cNvPr id="31785" name="Text Box 22"/>
            <p:cNvSpPr txBox="1"/>
            <p:nvPr/>
          </p:nvSpPr>
          <p:spPr>
            <a:xfrm>
              <a:off x="2006" y="1484"/>
              <a:ext cx="371" cy="233"/>
            </a:xfrm>
            <a:prstGeom prst="rect">
              <a:avLst/>
            </a:prstGeom>
            <a:noFill/>
            <a:ln w="9525">
              <a:noFill/>
            </a:ln>
          </p:spPr>
          <p:txBody>
            <a:bodyPr lIns="0" tIns="0" rIns="0" bIns="0">
              <a:spAutoFit/>
            </a:bodyPr>
            <a:p>
              <a:pPr algn="ctr" eaLnBrk="0" hangingPunct="0">
                <a:spcBef>
                  <a:spcPct val="50000"/>
                </a:spcBef>
              </a:pPr>
              <a:r>
                <a:rPr lang="en-US" altLang="zh-CN" sz="2400" dirty="0">
                  <a:solidFill>
                    <a:srgbClr val="0070C0"/>
                  </a:solidFill>
                  <a:latin typeface="Arial" panose="020B0604020202020204" pitchFamily="34" charset="0"/>
                </a:rPr>
                <a:t>500</a:t>
              </a:r>
              <a:endParaRPr lang="en-US" altLang="zh-CN" sz="2400" dirty="0">
                <a:solidFill>
                  <a:srgbClr val="0070C0"/>
                </a:solidFill>
                <a:latin typeface="Arial" panose="020B0604020202020204" pitchFamily="34" charset="0"/>
              </a:endParaRPr>
            </a:p>
          </p:txBody>
        </p:sp>
      </p:grpSp>
      <p:grpSp>
        <p:nvGrpSpPr>
          <p:cNvPr id="31749" name="Group 16"/>
          <p:cNvGrpSpPr/>
          <p:nvPr/>
        </p:nvGrpSpPr>
        <p:grpSpPr>
          <a:xfrm>
            <a:off x="4360863" y="1757363"/>
            <a:ext cx="4422775" cy="3871912"/>
            <a:chOff x="0" y="0"/>
            <a:chExt cx="2786" cy="2439"/>
          </a:xfrm>
        </p:grpSpPr>
        <p:grpSp>
          <p:nvGrpSpPr>
            <p:cNvPr id="31777" name="Group 17"/>
            <p:cNvGrpSpPr/>
            <p:nvPr/>
          </p:nvGrpSpPr>
          <p:grpSpPr>
            <a:xfrm>
              <a:off x="118" y="252"/>
              <a:ext cx="2367" cy="2049"/>
              <a:chOff x="0" y="0"/>
              <a:chExt cx="2367" cy="2027"/>
            </a:xfrm>
          </p:grpSpPr>
          <p:sp>
            <p:nvSpPr>
              <p:cNvPr id="31780" name="Line 9"/>
              <p:cNvSpPr/>
              <p:nvPr/>
            </p:nvSpPr>
            <p:spPr>
              <a:xfrm>
                <a:off x="4" y="0"/>
                <a:ext cx="0" cy="2025"/>
              </a:xfrm>
              <a:prstGeom prst="line">
                <a:avLst/>
              </a:prstGeom>
              <a:ln w="12700" cap="flat" cmpd="sng">
                <a:solidFill>
                  <a:schemeClr val="tx1"/>
                </a:solidFill>
                <a:prstDash val="solid"/>
                <a:headEnd type="none" w="med" len="med"/>
                <a:tailEnd type="none" w="med" len="med"/>
              </a:ln>
            </p:spPr>
          </p:sp>
          <p:sp>
            <p:nvSpPr>
              <p:cNvPr id="31781" name="Line 10"/>
              <p:cNvSpPr/>
              <p:nvPr/>
            </p:nvSpPr>
            <p:spPr>
              <a:xfrm>
                <a:off x="0" y="2027"/>
                <a:ext cx="2367" cy="0"/>
              </a:xfrm>
              <a:prstGeom prst="line">
                <a:avLst/>
              </a:prstGeom>
              <a:ln w="12700" cap="flat" cmpd="sng">
                <a:solidFill>
                  <a:schemeClr val="tx1"/>
                </a:solidFill>
                <a:prstDash val="solid"/>
                <a:headEnd type="none" w="med" len="med"/>
                <a:tailEnd type="none" w="med" len="med"/>
              </a:ln>
            </p:spPr>
          </p:sp>
        </p:grpSp>
        <p:sp>
          <p:nvSpPr>
            <p:cNvPr id="31778" name="Text Box 11"/>
            <p:cNvSpPr txBox="1"/>
            <p:nvPr/>
          </p:nvSpPr>
          <p:spPr>
            <a:xfrm>
              <a:off x="0" y="0"/>
              <a:ext cx="267"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P</a:t>
              </a:r>
              <a:endParaRPr lang="en-US" altLang="zh-CN" sz="2400" b="1" i="1" dirty="0">
                <a:latin typeface="Arial" panose="020B0604020202020204" pitchFamily="34" charset="0"/>
              </a:endParaRPr>
            </a:p>
          </p:txBody>
        </p:sp>
        <p:sp>
          <p:nvSpPr>
            <p:cNvPr id="31779" name="Text Box 12"/>
            <p:cNvSpPr txBox="1"/>
            <p:nvPr/>
          </p:nvSpPr>
          <p:spPr>
            <a:xfrm>
              <a:off x="2496" y="2151"/>
              <a:ext cx="290"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endParaRPr lang="en-US" altLang="zh-CN" sz="2400" b="1" i="1" dirty="0">
                <a:latin typeface="Arial" panose="020B0604020202020204" pitchFamily="34" charset="0"/>
              </a:endParaRPr>
            </a:p>
          </p:txBody>
        </p:sp>
      </p:grpSp>
      <p:grpSp>
        <p:nvGrpSpPr>
          <p:cNvPr id="31750" name="Group 22"/>
          <p:cNvGrpSpPr/>
          <p:nvPr/>
        </p:nvGrpSpPr>
        <p:grpSpPr>
          <a:xfrm>
            <a:off x="5232400" y="2641600"/>
            <a:ext cx="2730500" cy="2649538"/>
            <a:chOff x="0" y="0"/>
            <a:chExt cx="1720" cy="1669"/>
          </a:xfrm>
        </p:grpSpPr>
        <p:sp>
          <p:nvSpPr>
            <p:cNvPr id="31775" name="Line 24"/>
            <p:cNvSpPr/>
            <p:nvPr/>
          </p:nvSpPr>
          <p:spPr>
            <a:xfrm>
              <a:off x="0" y="0"/>
              <a:ext cx="1417" cy="1470"/>
            </a:xfrm>
            <a:prstGeom prst="line">
              <a:avLst/>
            </a:prstGeom>
            <a:ln w="38100" cap="flat" cmpd="sng">
              <a:solidFill>
                <a:srgbClr val="A50021"/>
              </a:solidFill>
              <a:prstDash val="solid"/>
              <a:headEnd type="none" w="med" len="med"/>
              <a:tailEnd type="none" w="med" len="med"/>
            </a:ln>
          </p:spPr>
        </p:sp>
        <p:sp>
          <p:nvSpPr>
            <p:cNvPr id="31776" name="Text Box 25"/>
            <p:cNvSpPr txBox="1"/>
            <p:nvPr/>
          </p:nvSpPr>
          <p:spPr>
            <a:xfrm>
              <a:off x="1334" y="1381"/>
              <a:ext cx="386"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D</a:t>
              </a:r>
              <a:r>
                <a:rPr lang="en-US" altLang="zh-CN" sz="2400" b="1" baseline="-25000" dirty="0">
                  <a:latin typeface="Arial" panose="020B0604020202020204" pitchFamily="34" charset="0"/>
                </a:rPr>
                <a:t>2</a:t>
              </a:r>
              <a:endParaRPr lang="en-US" altLang="zh-CN" sz="2400" b="1" baseline="-25000" dirty="0">
                <a:latin typeface="Arial" panose="020B0604020202020204" pitchFamily="34" charset="0"/>
              </a:endParaRPr>
            </a:p>
          </p:txBody>
        </p:sp>
      </p:grpSp>
      <p:grpSp>
        <p:nvGrpSpPr>
          <p:cNvPr id="9" name="Group 25"/>
          <p:cNvGrpSpPr/>
          <p:nvPr/>
        </p:nvGrpSpPr>
        <p:grpSpPr>
          <a:xfrm>
            <a:off x="2711450" y="2479675"/>
            <a:ext cx="3616325" cy="1552575"/>
            <a:chOff x="0" y="0"/>
            <a:chExt cx="2278" cy="772"/>
          </a:xfrm>
        </p:grpSpPr>
        <p:sp>
          <p:nvSpPr>
            <p:cNvPr id="31768" name="Line 26"/>
            <p:cNvSpPr/>
            <p:nvPr/>
          </p:nvSpPr>
          <p:spPr>
            <a:xfrm>
              <a:off x="2234" y="139"/>
              <a:ext cx="0" cy="633"/>
            </a:xfrm>
            <a:prstGeom prst="line">
              <a:avLst/>
            </a:prstGeom>
            <a:ln w="9525" cap="flat" cmpd="sng">
              <a:solidFill>
                <a:schemeClr val="tx1"/>
              </a:solidFill>
              <a:prstDash val="lgDash"/>
              <a:headEnd type="none" w="med" len="med"/>
              <a:tailEnd type="none" w="med" len="med"/>
            </a:ln>
          </p:spPr>
        </p:sp>
        <p:grpSp>
          <p:nvGrpSpPr>
            <p:cNvPr id="31769" name="Group 27"/>
            <p:cNvGrpSpPr/>
            <p:nvPr/>
          </p:nvGrpSpPr>
          <p:grpSpPr>
            <a:xfrm>
              <a:off x="0" y="0"/>
              <a:ext cx="2278" cy="288"/>
              <a:chOff x="0" y="0"/>
              <a:chExt cx="2278" cy="288"/>
            </a:xfrm>
          </p:grpSpPr>
          <p:grpSp>
            <p:nvGrpSpPr>
              <p:cNvPr id="31770" name="Group 28"/>
              <p:cNvGrpSpPr/>
              <p:nvPr/>
            </p:nvGrpSpPr>
            <p:grpSpPr>
              <a:xfrm>
                <a:off x="413" y="27"/>
                <a:ext cx="1865" cy="230"/>
                <a:chOff x="0" y="0"/>
                <a:chExt cx="1865" cy="230"/>
              </a:xfrm>
            </p:grpSpPr>
            <p:sp>
              <p:nvSpPr>
                <p:cNvPr id="31772" name="Line 36"/>
                <p:cNvSpPr/>
                <p:nvPr/>
              </p:nvSpPr>
              <p:spPr>
                <a:xfrm>
                  <a:off x="753" y="113"/>
                  <a:ext cx="1072" cy="0"/>
                </a:xfrm>
                <a:prstGeom prst="line">
                  <a:avLst/>
                </a:prstGeom>
                <a:ln w="9525" cap="flat" cmpd="sng">
                  <a:solidFill>
                    <a:schemeClr val="tx1"/>
                  </a:solidFill>
                  <a:prstDash val="lgDash"/>
                  <a:headEnd type="none" w="med" len="med"/>
                  <a:tailEnd type="none" w="med" len="med"/>
                </a:ln>
              </p:spPr>
            </p:sp>
            <p:sp>
              <p:nvSpPr>
                <p:cNvPr id="31773" name="Oval 37"/>
                <p:cNvSpPr/>
                <p:nvPr/>
              </p:nvSpPr>
              <p:spPr>
                <a:xfrm>
                  <a:off x="1777" y="67"/>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
              <p:nvSpPr>
                <p:cNvPr id="31774" name="Text Box 38"/>
                <p:cNvSpPr txBox="1"/>
                <p:nvPr/>
              </p:nvSpPr>
              <p:spPr>
                <a:xfrm>
                  <a:off x="0" y="0"/>
                  <a:ext cx="737" cy="230"/>
                </a:xfrm>
                <a:prstGeom prst="rect">
                  <a:avLst/>
                </a:prstGeom>
                <a:noFill/>
                <a:ln w="9525">
                  <a:noFill/>
                </a:ln>
              </p:spPr>
              <p:txBody>
                <a:bodyPr lIns="0" tIns="0" bIns="0">
                  <a:spAutoFit/>
                </a:bodyPr>
                <a:p>
                  <a:pPr algn="r" eaLnBrk="0" hangingPunct="0">
                    <a:spcBef>
                      <a:spcPct val="50000"/>
                    </a:spcBef>
                  </a:pPr>
                  <a:r>
                    <a:rPr lang="en-US" altLang="zh-CN" sz="2400" dirty="0">
                      <a:latin typeface="Arial" panose="020B0604020202020204" pitchFamily="34" charset="0"/>
                    </a:rPr>
                    <a:t>$11.00</a:t>
                  </a:r>
                  <a:endParaRPr lang="en-US" altLang="zh-CN" sz="2400" dirty="0">
                    <a:latin typeface="Arial" panose="020B0604020202020204" pitchFamily="34" charset="0"/>
                  </a:endParaRPr>
                </a:p>
              </p:txBody>
            </p:sp>
          </p:grpSp>
          <p:sp>
            <p:nvSpPr>
              <p:cNvPr id="31771" name="Text Box 39"/>
              <p:cNvSpPr txBox="1"/>
              <p:nvPr/>
            </p:nvSpPr>
            <p:spPr>
              <a:xfrm>
                <a:off x="0" y="0"/>
                <a:ext cx="505" cy="288"/>
              </a:xfrm>
              <a:prstGeom prst="rect">
                <a:avLst/>
              </a:prstGeom>
              <a:noFill/>
              <a:ln w="9525">
                <a:noFill/>
              </a:ln>
            </p:spPr>
            <p:txBody>
              <a:bodyPr>
                <a:spAutoFit/>
              </a:bodyPr>
              <a:p>
                <a:pPr algn="r" eaLnBrk="0" hangingPunct="0">
                  <a:spcBef>
                    <a:spcPct val="50000"/>
                  </a:spcBef>
                </a:pPr>
                <a:r>
                  <a:rPr lang="en-US" altLang="zh-CN" sz="2400" b="1" i="1" dirty="0">
                    <a:latin typeface="Arial" panose="020B0604020202020204" pitchFamily="34" charset="0"/>
                  </a:rPr>
                  <a:t>P</a:t>
                </a:r>
                <a:r>
                  <a:rPr lang="en-US" altLang="zh-CN" sz="2400" b="1" i="1" baseline="-25000" dirty="0">
                    <a:latin typeface="Arial" panose="020B0604020202020204" pitchFamily="34" charset="0"/>
                  </a:rPr>
                  <a:t>B</a:t>
                </a:r>
                <a:r>
                  <a:rPr lang="en-US" altLang="zh-CN" sz="2400" dirty="0">
                    <a:latin typeface="Arial" panose="020B0604020202020204" pitchFamily="34" charset="0"/>
                  </a:rPr>
                  <a:t> =</a:t>
                </a:r>
                <a:endParaRPr lang="en-US" altLang="zh-CN" sz="2400" b="1" i="1" baseline="-25000" dirty="0">
                  <a:latin typeface="Arial" panose="020B0604020202020204" pitchFamily="34" charset="0"/>
                </a:endParaRPr>
              </a:p>
            </p:txBody>
          </p:sp>
        </p:grpSp>
      </p:grpSp>
      <p:grpSp>
        <p:nvGrpSpPr>
          <p:cNvPr id="12" name="Group 33"/>
          <p:cNvGrpSpPr/>
          <p:nvPr/>
        </p:nvGrpSpPr>
        <p:grpSpPr>
          <a:xfrm>
            <a:off x="2870200" y="3484563"/>
            <a:ext cx="3390900" cy="457200"/>
            <a:chOff x="0" y="0"/>
            <a:chExt cx="2136" cy="288"/>
          </a:xfrm>
        </p:grpSpPr>
        <p:sp>
          <p:nvSpPr>
            <p:cNvPr id="31765" name="Line 32"/>
            <p:cNvSpPr/>
            <p:nvPr/>
          </p:nvSpPr>
          <p:spPr>
            <a:xfrm>
              <a:off x="1064" y="143"/>
              <a:ext cx="1072" cy="0"/>
            </a:xfrm>
            <a:prstGeom prst="line">
              <a:avLst/>
            </a:prstGeom>
            <a:ln w="9525" cap="flat" cmpd="sng">
              <a:solidFill>
                <a:schemeClr val="tx1"/>
              </a:solidFill>
              <a:prstDash val="lgDash"/>
              <a:headEnd type="none" w="med" len="med"/>
              <a:tailEnd type="none" w="med" len="med"/>
            </a:ln>
          </p:spPr>
        </p:sp>
        <p:sp>
          <p:nvSpPr>
            <p:cNvPr id="31766" name="Text Box 34"/>
            <p:cNvSpPr txBox="1"/>
            <p:nvPr/>
          </p:nvSpPr>
          <p:spPr>
            <a:xfrm>
              <a:off x="455" y="25"/>
              <a:ext cx="593" cy="230"/>
            </a:xfrm>
            <a:prstGeom prst="rect">
              <a:avLst/>
            </a:prstGeom>
            <a:noFill/>
            <a:ln w="9525">
              <a:noFill/>
            </a:ln>
          </p:spPr>
          <p:txBody>
            <a:bodyPr lIns="0" tIns="0" bIns="0">
              <a:spAutoFit/>
            </a:bodyPr>
            <a:p>
              <a:pPr algn="r" eaLnBrk="0" hangingPunct="0">
                <a:spcBef>
                  <a:spcPct val="50000"/>
                </a:spcBef>
              </a:pPr>
              <a:r>
                <a:rPr lang="en-US" altLang="zh-CN" sz="2400" dirty="0">
                  <a:latin typeface="Arial" panose="020B0604020202020204" pitchFamily="34" charset="0"/>
                </a:rPr>
                <a:t>$9.50</a:t>
              </a:r>
              <a:endParaRPr lang="en-US" altLang="zh-CN" sz="2400" dirty="0">
                <a:latin typeface="Arial" panose="020B0604020202020204" pitchFamily="34" charset="0"/>
              </a:endParaRPr>
            </a:p>
          </p:txBody>
        </p:sp>
        <p:sp>
          <p:nvSpPr>
            <p:cNvPr id="31767" name="Text Box 40"/>
            <p:cNvSpPr txBox="1"/>
            <p:nvPr/>
          </p:nvSpPr>
          <p:spPr>
            <a:xfrm>
              <a:off x="0" y="0"/>
              <a:ext cx="505" cy="288"/>
            </a:xfrm>
            <a:prstGeom prst="rect">
              <a:avLst/>
            </a:prstGeom>
            <a:noFill/>
            <a:ln w="9525">
              <a:noFill/>
            </a:ln>
          </p:spPr>
          <p:txBody>
            <a:bodyPr>
              <a:spAutoFit/>
            </a:bodyPr>
            <a:p>
              <a:pPr algn="r" eaLnBrk="0" hangingPunct="0">
                <a:spcBef>
                  <a:spcPct val="50000"/>
                </a:spcBef>
              </a:pPr>
              <a:r>
                <a:rPr lang="en-US" altLang="zh-CN" sz="2400" b="1" i="1" dirty="0">
                  <a:latin typeface="Arial" panose="020B0604020202020204" pitchFamily="34" charset="0"/>
                </a:rPr>
                <a:t>P</a:t>
              </a:r>
              <a:r>
                <a:rPr lang="en-US" altLang="zh-CN" sz="2400" b="1" i="1" baseline="-25000" dirty="0">
                  <a:latin typeface="Arial" panose="020B0604020202020204" pitchFamily="34" charset="0"/>
                </a:rPr>
                <a:t>S</a:t>
              </a:r>
              <a:r>
                <a:rPr lang="en-US" altLang="zh-CN" sz="2400" dirty="0">
                  <a:latin typeface="Arial" panose="020B0604020202020204" pitchFamily="34" charset="0"/>
                </a:rPr>
                <a:t> =</a:t>
              </a:r>
              <a:endParaRPr lang="en-US" altLang="zh-CN" sz="2400" b="1" i="1" baseline="-25000" dirty="0">
                <a:latin typeface="Arial" panose="020B0604020202020204" pitchFamily="34" charset="0"/>
              </a:endParaRPr>
            </a:p>
          </p:txBody>
        </p:sp>
      </p:grpSp>
      <p:grpSp>
        <p:nvGrpSpPr>
          <p:cNvPr id="13" name="Group 37"/>
          <p:cNvGrpSpPr/>
          <p:nvPr/>
        </p:nvGrpSpPr>
        <p:grpSpPr>
          <a:xfrm>
            <a:off x="6332538" y="2635250"/>
            <a:ext cx="842962" cy="1058863"/>
            <a:chOff x="0" y="0"/>
            <a:chExt cx="531" cy="667"/>
          </a:xfrm>
        </p:grpSpPr>
        <p:sp>
          <p:nvSpPr>
            <p:cNvPr id="31762" name="AutoShape 43"/>
            <p:cNvSpPr/>
            <p:nvPr/>
          </p:nvSpPr>
          <p:spPr>
            <a:xfrm flipH="1">
              <a:off x="0" y="46"/>
              <a:ext cx="118" cy="621"/>
            </a:xfrm>
            <a:prstGeom prst="leftBrace">
              <a:avLst>
                <a:gd name="adj1" fmla="val 57110"/>
                <a:gd name="adj2" fmla="val 49435"/>
              </a:avLst>
            </a:prstGeom>
            <a:noFill/>
            <a:ln w="31750" cap="flat" cmpd="sng">
              <a:solidFill>
                <a:srgbClr val="006600"/>
              </a:solidFill>
              <a:prstDash val="solid"/>
              <a:headEnd type="none" w="med" len="med"/>
              <a:tailEnd type="none" w="med" len="med"/>
            </a:ln>
          </p:spPr>
          <p:txBody>
            <a:bodyPr wrap="none" anchor="ctr"/>
            <a:p>
              <a:pPr eaLnBrk="0" hangingPunct="0"/>
              <a:endParaRPr lang="zh-CN" altLang="zh-CN" dirty="0">
                <a:latin typeface="Arial" panose="020B0604020202020204" pitchFamily="34" charset="0"/>
              </a:endParaRPr>
            </a:p>
          </p:txBody>
        </p:sp>
        <p:sp>
          <p:nvSpPr>
            <p:cNvPr id="31763" name="Text Box 44"/>
            <p:cNvSpPr txBox="1"/>
            <p:nvPr/>
          </p:nvSpPr>
          <p:spPr>
            <a:xfrm>
              <a:off x="89" y="0"/>
              <a:ext cx="442" cy="518"/>
            </a:xfrm>
            <a:prstGeom prst="rect">
              <a:avLst/>
            </a:prstGeom>
            <a:noFill/>
            <a:ln w="9525">
              <a:noFill/>
            </a:ln>
          </p:spPr>
          <p:txBody>
            <a:bodyPr>
              <a:spAutoFit/>
            </a:bodyPr>
            <a:p>
              <a:pPr algn="r" eaLnBrk="0" hangingPunct="0">
                <a:spcBef>
                  <a:spcPct val="50000"/>
                </a:spcBef>
              </a:pPr>
              <a:r>
                <a:rPr lang="zh-CN" altLang="x-none" sz="2400" dirty="0">
                  <a:solidFill>
                    <a:srgbClr val="006600"/>
                  </a:solidFill>
                  <a:latin typeface="Arial" panose="020B0604020202020204" pitchFamily="34" charset="0"/>
                </a:rPr>
                <a:t>税收</a:t>
              </a:r>
              <a:endParaRPr lang="zh-CN" altLang="x-none" sz="2400" dirty="0">
                <a:solidFill>
                  <a:srgbClr val="006600"/>
                </a:solidFill>
                <a:latin typeface="Arial" panose="020B0604020202020204" pitchFamily="34" charset="0"/>
              </a:endParaRPr>
            </a:p>
          </p:txBody>
        </p:sp>
        <p:sp>
          <p:nvSpPr>
            <p:cNvPr id="31764" name="Line 45"/>
            <p:cNvSpPr/>
            <p:nvPr/>
          </p:nvSpPr>
          <p:spPr>
            <a:xfrm flipV="1">
              <a:off x="146" y="232"/>
              <a:ext cx="140" cy="113"/>
            </a:xfrm>
            <a:prstGeom prst="line">
              <a:avLst/>
            </a:prstGeom>
            <a:ln w="12700" cap="flat" cmpd="sng">
              <a:solidFill>
                <a:schemeClr val="tx1"/>
              </a:solidFill>
              <a:prstDash val="solid"/>
              <a:headEnd type="none" w="med" len="med"/>
              <a:tailEnd type="none" w="med" len="med"/>
            </a:ln>
          </p:spPr>
        </p:sp>
      </p:grpSp>
      <p:sp>
        <p:nvSpPr>
          <p:cNvPr id="31754" name="Text Box 46"/>
          <p:cNvSpPr txBox="1"/>
          <p:nvPr/>
        </p:nvSpPr>
        <p:spPr>
          <a:xfrm>
            <a:off x="4410075" y="1003300"/>
            <a:ext cx="3884613" cy="457200"/>
          </a:xfrm>
          <a:prstGeom prst="rect">
            <a:avLst/>
          </a:prstGeom>
          <a:noFill/>
          <a:ln w="9525">
            <a:noFill/>
          </a:ln>
        </p:spPr>
        <p:txBody>
          <a:bodyPr>
            <a:spAutoFit/>
          </a:bodyPr>
          <a:p>
            <a:pPr algn="ctr" eaLnBrk="0" hangingPunct="0">
              <a:spcBef>
                <a:spcPct val="50000"/>
              </a:spcBef>
            </a:pPr>
            <a:r>
              <a:rPr lang="zh-CN" altLang="x-none" sz="2400" dirty="0">
                <a:latin typeface="Arial" panose="020B0604020202020204" pitchFamily="34" charset="0"/>
              </a:rPr>
              <a:t>向买者征收</a:t>
            </a:r>
            <a:r>
              <a:rPr lang="zh-CN" altLang="zh-CN" sz="2400" dirty="0">
                <a:latin typeface="Arial" panose="020B0604020202020204" pitchFamily="34" charset="0"/>
              </a:rPr>
              <a:t>$1.50</a:t>
            </a:r>
            <a:r>
              <a:rPr lang="zh-CN" altLang="x-none" sz="2400" dirty="0">
                <a:latin typeface="Arial" panose="020B0604020202020204" pitchFamily="34" charset="0"/>
              </a:rPr>
              <a:t>的税收</a:t>
            </a:r>
            <a:endParaRPr lang="zh-CN" altLang="x-none" sz="2400" dirty="0">
              <a:latin typeface="Arial" panose="020B0604020202020204" pitchFamily="34" charset="0"/>
            </a:endParaRPr>
          </a:p>
        </p:txBody>
      </p:sp>
      <p:sp>
        <p:nvSpPr>
          <p:cNvPr id="44" name="Rectangle 47"/>
          <p:cNvSpPr/>
          <p:nvPr/>
        </p:nvSpPr>
        <p:spPr>
          <a:xfrm>
            <a:off x="228600" y="1066800"/>
            <a:ext cx="2362200" cy="4868863"/>
          </a:xfrm>
          <a:prstGeom prst="rect">
            <a:avLst/>
          </a:prstGeom>
          <a:noFill/>
          <a:ln w="9525">
            <a:noFill/>
          </a:ln>
        </p:spPr>
        <p:txBody>
          <a:bodyPr/>
          <a:p>
            <a:pPr eaLnBrk="0" hangingPunct="0">
              <a:lnSpc>
                <a:spcPct val="105000"/>
              </a:lnSpc>
              <a:spcBef>
                <a:spcPct val="45000"/>
              </a:spcBef>
              <a:buClr>
                <a:srgbClr val="00B85C"/>
              </a:buClr>
              <a:buSzPct val="120000"/>
              <a:buFont typeface="Wingdings" panose="05000000000000000000" pitchFamily="2" charset="2"/>
            </a:pPr>
            <a:r>
              <a:rPr lang="zh-CN" altLang="x-none" sz="2400" u="sng" dirty="0">
                <a:latin typeface="Arial" panose="020B0604020202020204" pitchFamily="34" charset="0"/>
              </a:rPr>
              <a:t>新均衡</a:t>
            </a:r>
            <a:r>
              <a:rPr lang="zh-CN" altLang="x-none" sz="2400" dirty="0">
                <a:latin typeface="Arial" panose="020B0604020202020204" pitchFamily="34" charset="0"/>
              </a:rPr>
              <a:t>：</a:t>
            </a:r>
            <a:r>
              <a:rPr lang="zh-CN" altLang="zh-CN" sz="2400" b="1" i="1" dirty="0">
                <a:latin typeface="Arial" panose="020B0604020202020204" pitchFamily="34" charset="0"/>
              </a:rPr>
              <a:t>Q</a:t>
            </a:r>
            <a:r>
              <a:rPr lang="zh-CN" altLang="zh-CN" sz="2400" dirty="0">
                <a:latin typeface="Arial" panose="020B0604020202020204" pitchFamily="34" charset="0"/>
              </a:rPr>
              <a:t> =450</a:t>
            </a:r>
            <a:endParaRPr lang="zh-CN" altLang="zh-CN" sz="2400" dirty="0">
              <a:latin typeface="Arial" panose="020B0604020202020204" pitchFamily="34" charset="0"/>
            </a:endParaRPr>
          </a:p>
          <a:p>
            <a:pPr eaLnBrk="0" hangingPunct="0">
              <a:lnSpc>
                <a:spcPct val="105000"/>
              </a:lnSpc>
              <a:spcBef>
                <a:spcPct val="45000"/>
              </a:spcBef>
              <a:buClr>
                <a:srgbClr val="00B85C"/>
              </a:buClr>
              <a:buSzPct val="120000"/>
              <a:buFont typeface="Wingdings" panose="05000000000000000000" pitchFamily="2" charset="2"/>
            </a:pPr>
            <a:r>
              <a:rPr lang="zh-CN" altLang="x-none" sz="2400" dirty="0">
                <a:latin typeface="Arial" panose="020B0604020202020204" pitchFamily="34" charset="0"/>
              </a:rPr>
              <a:t>卖者得到的价格： </a:t>
            </a:r>
            <a:r>
              <a:rPr lang="zh-CN" altLang="zh-CN" sz="2400" b="1" i="1" dirty="0">
                <a:latin typeface="Arial" panose="020B0604020202020204" pitchFamily="34" charset="0"/>
              </a:rPr>
              <a:t>P</a:t>
            </a:r>
            <a:r>
              <a:rPr lang="zh-CN" altLang="zh-CN" sz="2400" b="1" i="1" baseline="-25000" dirty="0">
                <a:latin typeface="Arial" panose="020B0604020202020204" pitchFamily="34" charset="0"/>
              </a:rPr>
              <a:t>S</a:t>
            </a:r>
            <a:r>
              <a:rPr lang="zh-CN" altLang="zh-CN" sz="2400" dirty="0">
                <a:latin typeface="Arial" panose="020B0604020202020204" pitchFamily="34" charset="0"/>
              </a:rPr>
              <a:t> = $9.50</a:t>
            </a:r>
            <a:endParaRPr lang="zh-CN" altLang="zh-CN" sz="2400" dirty="0">
              <a:latin typeface="Arial" panose="020B0604020202020204" pitchFamily="34" charset="0"/>
            </a:endParaRPr>
          </a:p>
          <a:p>
            <a:pPr eaLnBrk="0" hangingPunct="0">
              <a:lnSpc>
                <a:spcPct val="105000"/>
              </a:lnSpc>
              <a:spcBef>
                <a:spcPct val="45000"/>
              </a:spcBef>
              <a:buClr>
                <a:srgbClr val="00B85C"/>
              </a:buClr>
              <a:buSzPct val="120000"/>
              <a:buFont typeface="Wingdings" panose="05000000000000000000" pitchFamily="2" charset="2"/>
            </a:pPr>
            <a:r>
              <a:rPr lang="zh-CN" altLang="x-none" sz="2400" dirty="0">
                <a:latin typeface="Arial" panose="020B0604020202020204" pitchFamily="34" charset="0"/>
              </a:rPr>
              <a:t>买者支付的价格： </a:t>
            </a:r>
            <a:r>
              <a:rPr lang="zh-CN" altLang="zh-CN" sz="2400" b="1" i="1" dirty="0">
                <a:latin typeface="Arial" panose="020B0604020202020204" pitchFamily="34" charset="0"/>
              </a:rPr>
              <a:t>P</a:t>
            </a:r>
            <a:r>
              <a:rPr lang="zh-CN" altLang="zh-CN" sz="2400" b="1" i="1" baseline="-25000" dirty="0">
                <a:latin typeface="Arial" panose="020B0604020202020204" pitchFamily="34" charset="0"/>
              </a:rPr>
              <a:t>B</a:t>
            </a:r>
            <a:r>
              <a:rPr lang="zh-CN" altLang="zh-CN" sz="2400" dirty="0">
                <a:latin typeface="Arial" panose="020B0604020202020204" pitchFamily="34" charset="0"/>
              </a:rPr>
              <a:t> = $11.00</a:t>
            </a:r>
            <a:endParaRPr lang="zh-CN" altLang="zh-CN" sz="2400" dirty="0">
              <a:latin typeface="Arial" panose="020B0604020202020204" pitchFamily="34" charset="0"/>
            </a:endParaRPr>
          </a:p>
          <a:p>
            <a:pPr eaLnBrk="0" hangingPunct="0">
              <a:lnSpc>
                <a:spcPct val="105000"/>
              </a:lnSpc>
              <a:spcBef>
                <a:spcPct val="45000"/>
              </a:spcBef>
              <a:buClr>
                <a:srgbClr val="00B85C"/>
              </a:buClr>
              <a:buSzPct val="120000"/>
              <a:buFont typeface="Wingdings" panose="05000000000000000000" pitchFamily="2" charset="2"/>
            </a:pPr>
            <a:r>
              <a:rPr lang="zh-CN" altLang="x-none" sz="2400" dirty="0">
                <a:latin typeface="Arial" panose="020B0604020202020204" pitchFamily="34" charset="0"/>
              </a:rPr>
              <a:t>两者之差 </a:t>
            </a:r>
            <a:r>
              <a:rPr lang="zh-CN" altLang="zh-CN" sz="2400" dirty="0">
                <a:latin typeface="Arial" panose="020B0604020202020204" pitchFamily="34" charset="0"/>
              </a:rPr>
              <a:t>= $1.50 = </a:t>
            </a:r>
            <a:r>
              <a:rPr lang="zh-CN" altLang="x-none" sz="2400" dirty="0">
                <a:latin typeface="Arial" panose="020B0604020202020204" pitchFamily="34" charset="0"/>
              </a:rPr>
              <a:t>税收</a:t>
            </a:r>
            <a:endParaRPr lang="zh-CN" altLang="x-none" sz="2400" dirty="0">
              <a:latin typeface="Arial" panose="020B0604020202020204" pitchFamily="34" charset="0"/>
            </a:endParaRPr>
          </a:p>
        </p:txBody>
      </p:sp>
      <p:grpSp>
        <p:nvGrpSpPr>
          <p:cNvPr id="14" name="Group 43"/>
          <p:cNvGrpSpPr/>
          <p:nvPr/>
        </p:nvGrpSpPr>
        <p:grpSpPr>
          <a:xfrm>
            <a:off x="5913438" y="3636963"/>
            <a:ext cx="588962" cy="2189162"/>
            <a:chOff x="0" y="0"/>
            <a:chExt cx="371" cy="1379"/>
          </a:xfrm>
        </p:grpSpPr>
        <p:sp>
          <p:nvSpPr>
            <p:cNvPr id="31758" name="Oval 33"/>
            <p:cNvSpPr/>
            <p:nvPr/>
          </p:nvSpPr>
          <p:spPr>
            <a:xfrm>
              <a:off x="175" y="0"/>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nvGrpSpPr>
            <p:cNvPr id="31759" name="Group 45"/>
            <p:cNvGrpSpPr/>
            <p:nvPr/>
          </p:nvGrpSpPr>
          <p:grpSpPr>
            <a:xfrm>
              <a:off x="0" y="53"/>
              <a:ext cx="371" cy="1326"/>
              <a:chOff x="0" y="0"/>
              <a:chExt cx="371" cy="1326"/>
            </a:xfrm>
          </p:grpSpPr>
          <p:sp>
            <p:nvSpPr>
              <p:cNvPr id="31760" name="Line 26"/>
              <p:cNvSpPr/>
              <p:nvPr/>
            </p:nvSpPr>
            <p:spPr>
              <a:xfrm>
                <a:off x="215" y="0"/>
                <a:ext cx="0" cy="1063"/>
              </a:xfrm>
              <a:prstGeom prst="line">
                <a:avLst/>
              </a:prstGeom>
              <a:ln w="9525" cap="flat" cmpd="sng">
                <a:solidFill>
                  <a:schemeClr val="tx1"/>
                </a:solidFill>
                <a:prstDash val="lgDash"/>
                <a:headEnd type="none" w="med" len="med"/>
                <a:tailEnd type="none" w="med" len="med"/>
              </a:ln>
            </p:spPr>
          </p:sp>
          <p:sp>
            <p:nvSpPr>
              <p:cNvPr id="31761" name="Text Box 30"/>
              <p:cNvSpPr txBox="1"/>
              <p:nvPr/>
            </p:nvSpPr>
            <p:spPr>
              <a:xfrm>
                <a:off x="0" y="1096"/>
                <a:ext cx="371" cy="230"/>
              </a:xfrm>
              <a:prstGeom prst="rect">
                <a:avLst/>
              </a:prstGeom>
              <a:noFill/>
              <a:ln w="9525">
                <a:noFill/>
              </a:ln>
            </p:spPr>
            <p:txBody>
              <a:bodyPr lIns="0" tIns="0" rIns="0" bIns="0">
                <a:spAutoFit/>
              </a:bodyPr>
              <a:p>
                <a:pPr algn="ctr" eaLnBrk="0" hangingPunct="0">
                  <a:spcBef>
                    <a:spcPct val="50000"/>
                  </a:spcBef>
                </a:pPr>
                <a:r>
                  <a:rPr lang="en-US" altLang="zh-CN" sz="2400" dirty="0">
                    <a:latin typeface="Arial" panose="020B0604020202020204" pitchFamily="34" charset="0"/>
                  </a:rPr>
                  <a:t>450</a:t>
                </a:r>
                <a:endParaRPr lang="en-US" altLang="zh-CN" sz="2400" dirty="0">
                  <a:latin typeface="Arial" panose="020B0604020202020204" pitchFamily="34" charset="0"/>
                </a:endParaRPr>
              </a:p>
            </p:txBody>
          </p:sp>
        </p:grpSp>
      </p:grpSp>
      <p:sp>
        <p:nvSpPr>
          <p:cNvPr id="50" name="Line 42"/>
          <p:cNvSpPr/>
          <p:nvPr/>
        </p:nvSpPr>
        <p:spPr>
          <a:xfrm flipH="1" flipV="1">
            <a:off x="6257925" y="2768600"/>
            <a:ext cx="1588" cy="871538"/>
          </a:xfrm>
          <a:prstGeom prst="line">
            <a:avLst/>
          </a:prstGeom>
          <a:ln w="38100" cap="flat" cmpd="sng">
            <a:solidFill>
              <a:srgbClr val="00CC00"/>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
                                            <p:txEl>
                                              <p:charRg st="11" end="31"/>
                                            </p:txEl>
                                          </p:spTgt>
                                        </p:tgtEl>
                                        <p:attrNameLst>
                                          <p:attrName>style.visibility</p:attrName>
                                        </p:attrNameLst>
                                      </p:cBhvr>
                                      <p:to>
                                        <p:strVal val="visible"/>
                                      </p:to>
                                    </p:set>
                                    <p:animEffect transition="in" filter="wipe(left)">
                                      <p:cBhvr>
                                        <p:cTn id="12" dur="500"/>
                                        <p:tgtEl>
                                          <p:spTgt spid="44">
                                            <p:txEl>
                                              <p:charRg st="11" end="31"/>
                                            </p:txEl>
                                          </p:spTgt>
                                        </p:tgtEl>
                                      </p:cBhvr>
                                    </p:animEffect>
                                  </p:childTnLst>
                                </p:cTn>
                              </p:par>
                              <p:par>
                                <p:cTn id="13" presetID="22" presetClass="entr" presetSubtype="2"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right)">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4">
                                            <p:txEl>
                                              <p:charRg st="31" end="52"/>
                                            </p:txEl>
                                          </p:spTgt>
                                        </p:tgtEl>
                                        <p:attrNameLst>
                                          <p:attrName>style.visibility</p:attrName>
                                        </p:attrNameLst>
                                      </p:cBhvr>
                                      <p:to>
                                        <p:strVal val="visible"/>
                                      </p:to>
                                    </p:set>
                                    <p:animEffect transition="in" filter="wipe(left)">
                                      <p:cBhvr>
                                        <p:cTn id="20" dur="500"/>
                                        <p:tgtEl>
                                          <p:spTgt spid="44">
                                            <p:txEl>
                                              <p:charRg st="31" end="52"/>
                                            </p:txEl>
                                          </p:spTgt>
                                        </p:tgtEl>
                                      </p:cBhvr>
                                    </p:animEffect>
                                  </p:childTnLst>
                                </p:cTn>
                              </p:par>
                              <p:par>
                                <p:cTn id="21" presetID="18" presetClass="entr" presetSubtype="9"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strips(upLeft)">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4">
                                            <p:txEl>
                                              <p:charRg st="52" end="70"/>
                                            </p:txEl>
                                          </p:spTgt>
                                        </p:tgtEl>
                                        <p:attrNameLst>
                                          <p:attrName>style.visibility</p:attrName>
                                        </p:attrNameLst>
                                      </p:cBhvr>
                                      <p:to>
                                        <p:strVal val="visible"/>
                                      </p:to>
                                    </p:set>
                                    <p:animEffect transition="in" filter="wipe(left)">
                                      <p:cBhvr>
                                        <p:cTn id="28" dur="500"/>
                                        <p:tgtEl>
                                          <p:spTgt spid="44">
                                            <p:txEl>
                                              <p:charRg st="52" end="70"/>
                                            </p:txEl>
                                          </p:spTgt>
                                        </p:tgtEl>
                                      </p:cBhvr>
                                    </p:animEffect>
                                  </p:childTnLst>
                                </p:cTn>
                              </p:par>
                              <p:par>
                                <p:cTn id="29" presetID="22" presetClass="entr" presetSubtype="1"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ipe(up)">
                                      <p:cBhvr>
                                        <p:cTn id="31" dur="500"/>
                                        <p:tgtEl>
                                          <p:spTgt spid="50"/>
                                        </p:tgtEl>
                                      </p:cBhvr>
                                    </p:animEffect>
                                  </p:childTnLst>
                                </p:cTn>
                              </p:par>
                            </p:childTnLst>
                          </p:cTn>
                        </p:par>
                        <p:par>
                          <p:cTn id="32" fill="hold">
                            <p:stCondLst>
                              <p:cond delay="500"/>
                            </p:stCondLst>
                            <p:childTnLst>
                              <p:par>
                                <p:cTn id="33" presetID="18" presetClass="entr" presetSubtype="12"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strips(downLeft)">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2770" name="Group 2"/>
          <p:cNvGrpSpPr/>
          <p:nvPr/>
        </p:nvGrpSpPr>
        <p:grpSpPr>
          <a:xfrm>
            <a:off x="5913438" y="2711450"/>
            <a:ext cx="588962" cy="3114675"/>
            <a:chOff x="0" y="0"/>
            <a:chExt cx="371" cy="1962"/>
          </a:xfrm>
        </p:grpSpPr>
        <p:sp>
          <p:nvSpPr>
            <p:cNvPr id="32815" name="Line 27"/>
            <p:cNvSpPr/>
            <p:nvPr/>
          </p:nvSpPr>
          <p:spPr>
            <a:xfrm>
              <a:off x="215" y="0"/>
              <a:ext cx="0" cy="1699"/>
            </a:xfrm>
            <a:prstGeom prst="line">
              <a:avLst/>
            </a:prstGeom>
            <a:ln w="9525" cap="flat" cmpd="sng">
              <a:solidFill>
                <a:schemeClr val="tx1"/>
              </a:solidFill>
              <a:prstDash val="lgDash"/>
              <a:headEnd type="none" w="med" len="med"/>
              <a:tailEnd type="none" w="med" len="med"/>
            </a:ln>
          </p:spPr>
        </p:sp>
        <p:sp>
          <p:nvSpPr>
            <p:cNvPr id="32816" name="Text Box 28"/>
            <p:cNvSpPr txBox="1"/>
            <p:nvPr/>
          </p:nvSpPr>
          <p:spPr>
            <a:xfrm>
              <a:off x="0" y="1732"/>
              <a:ext cx="371" cy="230"/>
            </a:xfrm>
            <a:prstGeom prst="rect">
              <a:avLst/>
            </a:prstGeom>
            <a:noFill/>
            <a:ln w="9525">
              <a:noFill/>
            </a:ln>
          </p:spPr>
          <p:txBody>
            <a:bodyPr lIns="0" tIns="0" rIns="0" bIns="0">
              <a:spAutoFit/>
            </a:bodyPr>
            <a:p>
              <a:pPr algn="ctr" eaLnBrk="0" hangingPunct="0">
                <a:spcBef>
                  <a:spcPct val="50000"/>
                </a:spcBef>
              </a:pPr>
              <a:r>
                <a:rPr lang="en-US" altLang="zh-CN" sz="2400" dirty="0">
                  <a:latin typeface="Arial" panose="020B0604020202020204" pitchFamily="34" charset="0"/>
                </a:rPr>
                <a:t>450</a:t>
              </a:r>
              <a:endParaRPr lang="en-US" altLang="zh-CN" sz="2400" dirty="0">
                <a:latin typeface="Arial" panose="020B0604020202020204" pitchFamily="34" charset="0"/>
              </a:endParaRPr>
            </a:p>
          </p:txBody>
        </p:sp>
      </p:grpSp>
      <p:grpSp>
        <p:nvGrpSpPr>
          <p:cNvPr id="32771" name="Group 5"/>
          <p:cNvGrpSpPr/>
          <p:nvPr/>
        </p:nvGrpSpPr>
        <p:grpSpPr>
          <a:xfrm>
            <a:off x="5072063" y="2278063"/>
            <a:ext cx="3176587" cy="2274887"/>
            <a:chOff x="0" y="0"/>
            <a:chExt cx="2001" cy="1433"/>
          </a:xfrm>
        </p:grpSpPr>
        <p:sp>
          <p:nvSpPr>
            <p:cNvPr id="32813" name="Line 3"/>
            <p:cNvSpPr/>
            <p:nvPr/>
          </p:nvSpPr>
          <p:spPr>
            <a:xfrm flipV="1">
              <a:off x="0" y="210"/>
              <a:ext cx="1696" cy="1223"/>
            </a:xfrm>
            <a:prstGeom prst="line">
              <a:avLst/>
            </a:prstGeom>
            <a:ln w="38100" cap="flat" cmpd="sng">
              <a:solidFill>
                <a:srgbClr val="003399"/>
              </a:solidFill>
              <a:prstDash val="solid"/>
              <a:headEnd type="none" w="med" len="med"/>
              <a:tailEnd type="none" w="med" len="med"/>
            </a:ln>
          </p:spPr>
        </p:sp>
        <p:sp>
          <p:nvSpPr>
            <p:cNvPr id="32814" name="Text Box 4"/>
            <p:cNvSpPr txBox="1"/>
            <p:nvPr/>
          </p:nvSpPr>
          <p:spPr>
            <a:xfrm>
              <a:off x="1615" y="0"/>
              <a:ext cx="386"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S</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grpSp>
      <p:sp>
        <p:nvSpPr>
          <p:cNvPr id="59" name="Rectangle 5"/>
          <p:cNvSpPr txBox="1">
            <a:spLocks noChangeArrowheads="1"/>
          </p:cNvSpPr>
          <p:nvPr/>
        </p:nvSpPr>
        <p:spPr>
          <a:xfrm>
            <a:off x="457200" y="228600"/>
            <a:ext cx="5254625" cy="649288"/>
          </a:xfrm>
          <a:prstGeom prst="rect">
            <a:avLst/>
          </a:prstGeom>
        </p:spPr>
        <p:txBody>
          <a:bodyPr anchor="ctr">
            <a:normAutofit/>
            <a:scene3d>
              <a:camera prst="orthographicFront"/>
              <a:lightRig rig="soft" dir="t"/>
            </a:scene3d>
            <a:sp3d prstMaterial="softEdge">
              <a:bevelT w="25400" h="25400"/>
            </a:sp3d>
          </a:bodyPr>
          <a:lstStyle/>
          <a:p>
            <a:pPr marR="0" defTabSz="914400" fontAlgn="auto">
              <a:spcAft>
                <a:spcPts val="0"/>
              </a:spcAft>
              <a:buClrTx/>
              <a:buSzTx/>
              <a:buFontTx/>
              <a:defRPr/>
            </a:pPr>
            <a:r>
              <a:rPr kumimoji="0" lang="zh-CN" altLang="en-US" sz="2800" b="1" kern="1200" cap="none" spc="0" normalizeH="0" baseline="0" noProof="0" dirty="0">
                <a:effectLst>
                  <a:outerShdw blurRad="31750" dist="25400" dir="5400000" algn="tl" rotWithShape="0">
                    <a:srgbClr val="000000">
                      <a:alpha val="25000"/>
                    </a:srgbClr>
                  </a:outerShdw>
                </a:effectLst>
                <a:latin typeface="+mj-lt"/>
                <a:ea typeface="宋体" panose="02010600030101010101" pitchFamily="2" charset="-122"/>
                <a:cs typeface="+mj-cs"/>
              </a:rPr>
              <a:t>税收归宿：</a:t>
            </a:r>
            <a:endParaRPr kumimoji="0" lang="zh-CN" altLang="en-US" sz="2800" b="1" kern="1200" cap="none" spc="0" normalizeH="0" baseline="0" noProof="0" dirty="0">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60" name="Rectangle 6"/>
          <p:cNvSpPr txBox="1">
            <a:spLocks noChangeArrowheads="1"/>
          </p:cNvSpPr>
          <p:nvPr/>
        </p:nvSpPr>
        <p:spPr>
          <a:xfrm>
            <a:off x="609600" y="838200"/>
            <a:ext cx="7597775" cy="981075"/>
          </a:xfrm>
          <a:prstGeom prst="rect">
            <a:avLst/>
          </a:prstGeom>
          <a:noFill/>
        </p:spPr>
        <p:txBody>
          <a:bodyPr>
            <a:normAutofit/>
          </a:bodyPr>
          <a:lstStyle/>
          <a:p>
            <a:pPr marR="0" defTabSz="914400" fontAlgn="auto">
              <a:lnSpc>
                <a:spcPct val="95000"/>
              </a:lnSpc>
              <a:spcBef>
                <a:spcPts val="400"/>
              </a:spcBef>
              <a:spcAft>
                <a:spcPts val="0"/>
              </a:spcAft>
              <a:buClr>
                <a:schemeClr val="accent1"/>
              </a:buClr>
              <a:buSzPct val="68000"/>
              <a:buFont typeface="Wingdings" panose="05000000000000000000" pitchFamily="2" charset="2"/>
              <a:defRPr/>
            </a:pPr>
            <a:r>
              <a:rPr kumimoji="0" lang="zh-CN" sz="2700" kern="1200" cap="none" spc="0" normalizeH="0" baseline="0" noProof="0" dirty="0">
                <a:latin typeface="+mn-lt"/>
                <a:ea typeface="宋体" panose="02010600030101010101" pitchFamily="2" charset="-122"/>
                <a:cs typeface="+mn-cs"/>
              </a:rPr>
              <a:t>税收负担在市场参与者之间进行分配的方式</a:t>
            </a:r>
            <a:endParaRPr kumimoji="0" lang="zh-CN" sz="2700" kern="1200" cap="none" spc="0" normalizeH="0" baseline="0" noProof="0" dirty="0">
              <a:latin typeface="+mn-lt"/>
              <a:ea typeface="宋体" panose="02010600030101010101" pitchFamily="2" charset="-122"/>
              <a:cs typeface="+mn-cs"/>
            </a:endParaRPr>
          </a:p>
        </p:txBody>
      </p:sp>
      <p:grpSp>
        <p:nvGrpSpPr>
          <p:cNvPr id="32774" name="Group 10"/>
          <p:cNvGrpSpPr/>
          <p:nvPr/>
        </p:nvGrpSpPr>
        <p:grpSpPr>
          <a:xfrm>
            <a:off x="4360863" y="1757363"/>
            <a:ext cx="4422775" cy="3871912"/>
            <a:chOff x="0" y="0"/>
            <a:chExt cx="2786" cy="2439"/>
          </a:xfrm>
        </p:grpSpPr>
        <p:grpSp>
          <p:nvGrpSpPr>
            <p:cNvPr id="32808" name="Group 11"/>
            <p:cNvGrpSpPr/>
            <p:nvPr/>
          </p:nvGrpSpPr>
          <p:grpSpPr>
            <a:xfrm>
              <a:off x="118" y="252"/>
              <a:ext cx="2415" cy="2049"/>
              <a:chOff x="0" y="0"/>
              <a:chExt cx="2415" cy="2027"/>
            </a:xfrm>
          </p:grpSpPr>
          <p:sp>
            <p:nvSpPr>
              <p:cNvPr id="32811" name="Line 9"/>
              <p:cNvSpPr/>
              <p:nvPr/>
            </p:nvSpPr>
            <p:spPr>
              <a:xfrm>
                <a:off x="4" y="0"/>
                <a:ext cx="0" cy="2025"/>
              </a:xfrm>
              <a:prstGeom prst="line">
                <a:avLst/>
              </a:prstGeom>
              <a:ln w="12700" cap="flat" cmpd="sng">
                <a:solidFill>
                  <a:schemeClr val="tx1"/>
                </a:solidFill>
                <a:prstDash val="solid"/>
                <a:headEnd type="none" w="med" len="med"/>
                <a:tailEnd type="none" w="med" len="med"/>
              </a:ln>
            </p:spPr>
          </p:sp>
          <p:sp>
            <p:nvSpPr>
              <p:cNvPr id="32812" name="Line 10"/>
              <p:cNvSpPr/>
              <p:nvPr/>
            </p:nvSpPr>
            <p:spPr>
              <a:xfrm>
                <a:off x="0" y="2027"/>
                <a:ext cx="2415" cy="0"/>
              </a:xfrm>
              <a:prstGeom prst="line">
                <a:avLst/>
              </a:prstGeom>
              <a:ln w="12700" cap="flat" cmpd="sng">
                <a:solidFill>
                  <a:schemeClr val="tx1"/>
                </a:solidFill>
                <a:prstDash val="solid"/>
                <a:headEnd type="none" w="med" len="med"/>
                <a:tailEnd type="none" w="med" len="med"/>
              </a:ln>
            </p:spPr>
          </p:sp>
        </p:grpSp>
        <p:sp>
          <p:nvSpPr>
            <p:cNvPr id="32809" name="Text Box 11"/>
            <p:cNvSpPr txBox="1"/>
            <p:nvPr/>
          </p:nvSpPr>
          <p:spPr>
            <a:xfrm>
              <a:off x="0" y="0"/>
              <a:ext cx="267"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P</a:t>
              </a:r>
              <a:endParaRPr lang="en-US" altLang="zh-CN" sz="2400" b="1" i="1" dirty="0">
                <a:latin typeface="Arial" panose="020B0604020202020204" pitchFamily="34" charset="0"/>
              </a:endParaRPr>
            </a:p>
          </p:txBody>
        </p:sp>
        <p:sp>
          <p:nvSpPr>
            <p:cNvPr id="32810" name="Text Box 12"/>
            <p:cNvSpPr txBox="1"/>
            <p:nvPr/>
          </p:nvSpPr>
          <p:spPr>
            <a:xfrm>
              <a:off x="2496" y="2151"/>
              <a:ext cx="290"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endParaRPr lang="en-US" altLang="zh-CN" sz="2400" b="1" i="1" dirty="0">
                <a:latin typeface="Arial" panose="020B0604020202020204" pitchFamily="34" charset="0"/>
              </a:endParaRPr>
            </a:p>
          </p:txBody>
        </p:sp>
      </p:grpSp>
      <p:grpSp>
        <p:nvGrpSpPr>
          <p:cNvPr id="32775" name="Group 16"/>
          <p:cNvGrpSpPr/>
          <p:nvPr/>
        </p:nvGrpSpPr>
        <p:grpSpPr>
          <a:xfrm>
            <a:off x="5686425" y="2116138"/>
            <a:ext cx="2730500" cy="2649537"/>
            <a:chOff x="0" y="0"/>
            <a:chExt cx="1720" cy="1669"/>
          </a:xfrm>
        </p:grpSpPr>
        <p:sp>
          <p:nvSpPr>
            <p:cNvPr id="32806" name="Line 14"/>
            <p:cNvSpPr/>
            <p:nvPr/>
          </p:nvSpPr>
          <p:spPr>
            <a:xfrm>
              <a:off x="0" y="0"/>
              <a:ext cx="1417" cy="1470"/>
            </a:xfrm>
            <a:prstGeom prst="line">
              <a:avLst/>
            </a:prstGeom>
            <a:ln w="38100" cap="flat" cmpd="sng">
              <a:solidFill>
                <a:srgbClr val="003399"/>
              </a:solidFill>
              <a:prstDash val="solid"/>
              <a:headEnd type="none" w="med" len="med"/>
              <a:tailEnd type="none" w="med" len="med"/>
            </a:ln>
          </p:spPr>
        </p:sp>
        <p:sp>
          <p:nvSpPr>
            <p:cNvPr id="32807" name="Text Box 15"/>
            <p:cNvSpPr txBox="1"/>
            <p:nvPr/>
          </p:nvSpPr>
          <p:spPr>
            <a:xfrm>
              <a:off x="1334" y="1381"/>
              <a:ext cx="386"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D</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grpSp>
      <p:grpSp>
        <p:nvGrpSpPr>
          <p:cNvPr id="32776" name="Group 19"/>
          <p:cNvGrpSpPr/>
          <p:nvPr/>
        </p:nvGrpSpPr>
        <p:grpSpPr>
          <a:xfrm>
            <a:off x="3382963" y="3105150"/>
            <a:ext cx="3773487" cy="2720975"/>
            <a:chOff x="0" y="0"/>
            <a:chExt cx="2377" cy="1714"/>
          </a:xfrm>
        </p:grpSpPr>
        <p:grpSp>
          <p:nvGrpSpPr>
            <p:cNvPr id="32800" name="Group 20"/>
            <p:cNvGrpSpPr/>
            <p:nvPr/>
          </p:nvGrpSpPr>
          <p:grpSpPr>
            <a:xfrm>
              <a:off x="740" y="119"/>
              <a:ext cx="1448" cy="1333"/>
              <a:chOff x="0" y="0"/>
              <a:chExt cx="808" cy="1333"/>
            </a:xfrm>
          </p:grpSpPr>
          <p:sp>
            <p:nvSpPr>
              <p:cNvPr id="32804" name="Line 18"/>
              <p:cNvSpPr/>
              <p:nvPr/>
            </p:nvSpPr>
            <p:spPr>
              <a:xfrm>
                <a:off x="0" y="0"/>
                <a:ext cx="795" cy="0"/>
              </a:xfrm>
              <a:prstGeom prst="line">
                <a:avLst/>
              </a:prstGeom>
              <a:ln w="9525" cap="flat" cmpd="sng">
                <a:solidFill>
                  <a:schemeClr val="tx1"/>
                </a:solidFill>
                <a:prstDash val="lgDash"/>
                <a:headEnd type="none" w="med" len="med"/>
                <a:tailEnd type="none" w="med" len="med"/>
              </a:ln>
            </p:spPr>
          </p:sp>
          <p:sp>
            <p:nvSpPr>
              <p:cNvPr id="32805" name="Line 19"/>
              <p:cNvSpPr/>
              <p:nvPr/>
            </p:nvSpPr>
            <p:spPr>
              <a:xfrm>
                <a:off x="795" y="1"/>
                <a:ext cx="13" cy="1332"/>
              </a:xfrm>
              <a:prstGeom prst="line">
                <a:avLst/>
              </a:prstGeom>
              <a:ln w="9525" cap="flat" cmpd="sng">
                <a:solidFill>
                  <a:schemeClr val="tx1"/>
                </a:solidFill>
                <a:prstDash val="lgDash"/>
                <a:headEnd type="none" w="med" len="med"/>
                <a:tailEnd type="none" w="med" len="med"/>
              </a:ln>
            </p:spPr>
          </p:sp>
        </p:grpSp>
        <p:sp>
          <p:nvSpPr>
            <p:cNvPr id="32801" name="Oval 20"/>
            <p:cNvSpPr/>
            <p:nvPr/>
          </p:nvSpPr>
          <p:spPr>
            <a:xfrm>
              <a:off x="2118" y="72"/>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
          <p:nvSpPr>
            <p:cNvPr id="32802" name="Text Box 21"/>
            <p:cNvSpPr txBox="1"/>
            <p:nvPr/>
          </p:nvSpPr>
          <p:spPr>
            <a:xfrm>
              <a:off x="0" y="0"/>
              <a:ext cx="721" cy="230"/>
            </a:xfrm>
            <a:prstGeom prst="rect">
              <a:avLst/>
            </a:prstGeom>
            <a:noFill/>
            <a:ln w="9525">
              <a:noFill/>
            </a:ln>
          </p:spPr>
          <p:txBody>
            <a:bodyPr lIns="0" tIns="0" bIns="0">
              <a:spAutoFit/>
            </a:bodyPr>
            <a:p>
              <a:pPr algn="r" eaLnBrk="0" hangingPunct="0">
                <a:spcBef>
                  <a:spcPct val="50000"/>
                </a:spcBef>
              </a:pPr>
              <a:r>
                <a:rPr lang="en-US" altLang="zh-CN" sz="2400" dirty="0">
                  <a:latin typeface="Arial" panose="020B0604020202020204" pitchFamily="34" charset="0"/>
                </a:rPr>
                <a:t>$10.00</a:t>
              </a:r>
              <a:endParaRPr lang="en-US" altLang="zh-CN" sz="2400" dirty="0">
                <a:latin typeface="Arial" panose="020B0604020202020204" pitchFamily="34" charset="0"/>
              </a:endParaRPr>
            </a:p>
          </p:txBody>
        </p:sp>
        <p:sp>
          <p:nvSpPr>
            <p:cNvPr id="32803" name="Text Box 22"/>
            <p:cNvSpPr txBox="1"/>
            <p:nvPr/>
          </p:nvSpPr>
          <p:spPr>
            <a:xfrm>
              <a:off x="2006" y="1484"/>
              <a:ext cx="371" cy="230"/>
            </a:xfrm>
            <a:prstGeom prst="rect">
              <a:avLst/>
            </a:prstGeom>
            <a:noFill/>
            <a:ln w="9525">
              <a:noFill/>
            </a:ln>
          </p:spPr>
          <p:txBody>
            <a:bodyPr lIns="0" tIns="0" rIns="0" bIns="0">
              <a:spAutoFit/>
            </a:bodyPr>
            <a:p>
              <a:pPr algn="ctr" eaLnBrk="0" hangingPunct="0">
                <a:spcBef>
                  <a:spcPct val="50000"/>
                </a:spcBef>
              </a:pPr>
              <a:r>
                <a:rPr lang="en-US" altLang="zh-CN" sz="2400" dirty="0">
                  <a:latin typeface="Arial" panose="020B0604020202020204" pitchFamily="34" charset="0"/>
                </a:rPr>
                <a:t>500</a:t>
              </a:r>
              <a:endParaRPr lang="en-US" altLang="zh-CN" sz="2400" dirty="0">
                <a:latin typeface="Arial" panose="020B0604020202020204" pitchFamily="34" charset="0"/>
              </a:endParaRPr>
            </a:p>
          </p:txBody>
        </p:sp>
      </p:grpSp>
      <p:grpSp>
        <p:nvGrpSpPr>
          <p:cNvPr id="32777" name="Group 26"/>
          <p:cNvGrpSpPr/>
          <p:nvPr/>
        </p:nvGrpSpPr>
        <p:grpSpPr>
          <a:xfrm>
            <a:off x="5232400" y="2641600"/>
            <a:ext cx="2730500" cy="2649538"/>
            <a:chOff x="0" y="0"/>
            <a:chExt cx="1720" cy="1669"/>
          </a:xfrm>
        </p:grpSpPr>
        <p:sp>
          <p:nvSpPr>
            <p:cNvPr id="32798" name="Line 24"/>
            <p:cNvSpPr/>
            <p:nvPr/>
          </p:nvSpPr>
          <p:spPr>
            <a:xfrm>
              <a:off x="0" y="0"/>
              <a:ext cx="1417" cy="1470"/>
            </a:xfrm>
            <a:prstGeom prst="line">
              <a:avLst/>
            </a:prstGeom>
            <a:ln w="38100" cap="flat" cmpd="sng">
              <a:solidFill>
                <a:srgbClr val="A50021"/>
              </a:solidFill>
              <a:prstDash val="solid"/>
              <a:headEnd type="none" w="med" len="med"/>
              <a:tailEnd type="none" w="med" len="med"/>
            </a:ln>
          </p:spPr>
        </p:sp>
        <p:sp>
          <p:nvSpPr>
            <p:cNvPr id="32799" name="Text Box 25"/>
            <p:cNvSpPr txBox="1"/>
            <p:nvPr/>
          </p:nvSpPr>
          <p:spPr>
            <a:xfrm>
              <a:off x="1334" y="1381"/>
              <a:ext cx="386"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D</a:t>
              </a:r>
              <a:r>
                <a:rPr lang="en-US" altLang="zh-CN" sz="2400" b="1" baseline="-25000" dirty="0">
                  <a:latin typeface="Arial" panose="020B0604020202020204" pitchFamily="34" charset="0"/>
                </a:rPr>
                <a:t>2</a:t>
              </a:r>
              <a:endParaRPr lang="en-US" altLang="zh-CN" sz="2400" b="1" baseline="-25000" dirty="0">
                <a:latin typeface="Arial" panose="020B0604020202020204" pitchFamily="34" charset="0"/>
              </a:endParaRPr>
            </a:p>
          </p:txBody>
        </p:sp>
      </p:grpSp>
      <p:grpSp>
        <p:nvGrpSpPr>
          <p:cNvPr id="32778" name="Group 29"/>
          <p:cNvGrpSpPr/>
          <p:nvPr/>
        </p:nvGrpSpPr>
        <p:grpSpPr>
          <a:xfrm>
            <a:off x="2711450" y="2479675"/>
            <a:ext cx="3616325" cy="457200"/>
            <a:chOff x="0" y="0"/>
            <a:chExt cx="2278" cy="288"/>
          </a:xfrm>
        </p:grpSpPr>
        <p:grpSp>
          <p:nvGrpSpPr>
            <p:cNvPr id="32793" name="Group 30"/>
            <p:cNvGrpSpPr/>
            <p:nvPr/>
          </p:nvGrpSpPr>
          <p:grpSpPr>
            <a:xfrm>
              <a:off x="413" y="27"/>
              <a:ext cx="1865" cy="230"/>
              <a:chOff x="0" y="0"/>
              <a:chExt cx="1865" cy="230"/>
            </a:xfrm>
          </p:grpSpPr>
          <p:sp>
            <p:nvSpPr>
              <p:cNvPr id="32795" name="Line 31"/>
              <p:cNvSpPr/>
              <p:nvPr/>
            </p:nvSpPr>
            <p:spPr>
              <a:xfrm>
                <a:off x="753" y="113"/>
                <a:ext cx="1072" cy="0"/>
              </a:xfrm>
              <a:prstGeom prst="line">
                <a:avLst/>
              </a:prstGeom>
              <a:ln w="9525" cap="flat" cmpd="sng">
                <a:solidFill>
                  <a:schemeClr val="tx1"/>
                </a:solidFill>
                <a:prstDash val="lgDash"/>
                <a:headEnd type="none" w="med" len="med"/>
                <a:tailEnd type="none" w="med" len="med"/>
              </a:ln>
            </p:spPr>
          </p:sp>
          <p:sp>
            <p:nvSpPr>
              <p:cNvPr id="32796" name="Oval 32"/>
              <p:cNvSpPr/>
              <p:nvPr/>
            </p:nvSpPr>
            <p:spPr>
              <a:xfrm>
                <a:off x="1777" y="67"/>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
            <p:nvSpPr>
              <p:cNvPr id="32797" name="Text Box 33"/>
              <p:cNvSpPr txBox="1"/>
              <p:nvPr/>
            </p:nvSpPr>
            <p:spPr>
              <a:xfrm>
                <a:off x="0" y="0"/>
                <a:ext cx="737" cy="230"/>
              </a:xfrm>
              <a:prstGeom prst="rect">
                <a:avLst/>
              </a:prstGeom>
              <a:noFill/>
              <a:ln w="9525">
                <a:noFill/>
              </a:ln>
            </p:spPr>
            <p:txBody>
              <a:bodyPr lIns="0" tIns="0" bIns="0">
                <a:spAutoFit/>
              </a:bodyPr>
              <a:p>
                <a:pPr algn="r" eaLnBrk="0" hangingPunct="0">
                  <a:spcBef>
                    <a:spcPct val="50000"/>
                  </a:spcBef>
                </a:pPr>
                <a:r>
                  <a:rPr lang="en-US" altLang="zh-CN" sz="2400" dirty="0">
                    <a:latin typeface="Arial" panose="020B0604020202020204" pitchFamily="34" charset="0"/>
                  </a:rPr>
                  <a:t>$11.00</a:t>
                </a:r>
                <a:endParaRPr lang="en-US" altLang="zh-CN" sz="2400" dirty="0">
                  <a:latin typeface="Arial" panose="020B0604020202020204" pitchFamily="34" charset="0"/>
                </a:endParaRPr>
              </a:p>
            </p:txBody>
          </p:sp>
        </p:grpSp>
        <p:sp>
          <p:nvSpPr>
            <p:cNvPr id="32794" name="Text Box 34"/>
            <p:cNvSpPr txBox="1"/>
            <p:nvPr/>
          </p:nvSpPr>
          <p:spPr>
            <a:xfrm>
              <a:off x="0" y="0"/>
              <a:ext cx="505" cy="288"/>
            </a:xfrm>
            <a:prstGeom prst="rect">
              <a:avLst/>
            </a:prstGeom>
            <a:noFill/>
            <a:ln w="9525">
              <a:noFill/>
            </a:ln>
          </p:spPr>
          <p:txBody>
            <a:bodyPr>
              <a:spAutoFit/>
            </a:bodyPr>
            <a:p>
              <a:pPr algn="r" eaLnBrk="0" hangingPunct="0">
                <a:spcBef>
                  <a:spcPct val="50000"/>
                </a:spcBef>
              </a:pPr>
              <a:r>
                <a:rPr lang="en-US" altLang="zh-CN" sz="2400" b="1" i="1" dirty="0">
                  <a:latin typeface="Arial" panose="020B0604020202020204" pitchFamily="34" charset="0"/>
                </a:rPr>
                <a:t>P</a:t>
              </a:r>
              <a:r>
                <a:rPr lang="en-US" altLang="zh-CN" sz="2400" b="1" i="1" baseline="-25000" dirty="0">
                  <a:latin typeface="Arial" panose="020B0604020202020204" pitchFamily="34" charset="0"/>
                </a:rPr>
                <a:t>B</a:t>
              </a:r>
              <a:r>
                <a:rPr lang="en-US" altLang="zh-CN" sz="2400" dirty="0">
                  <a:latin typeface="Arial" panose="020B0604020202020204" pitchFamily="34" charset="0"/>
                </a:rPr>
                <a:t> =</a:t>
              </a:r>
              <a:endParaRPr lang="en-US" altLang="zh-CN" sz="2400" b="1" i="1" baseline="-25000" dirty="0">
                <a:latin typeface="Arial" panose="020B0604020202020204" pitchFamily="34" charset="0"/>
              </a:endParaRPr>
            </a:p>
          </p:txBody>
        </p:sp>
      </p:grpSp>
      <p:grpSp>
        <p:nvGrpSpPr>
          <p:cNvPr id="32779" name="Group 35"/>
          <p:cNvGrpSpPr/>
          <p:nvPr/>
        </p:nvGrpSpPr>
        <p:grpSpPr>
          <a:xfrm>
            <a:off x="2870200" y="3484563"/>
            <a:ext cx="3460750" cy="457200"/>
            <a:chOff x="0" y="0"/>
            <a:chExt cx="2180" cy="288"/>
          </a:xfrm>
        </p:grpSpPr>
        <p:grpSp>
          <p:nvGrpSpPr>
            <p:cNvPr id="32788" name="Group 36"/>
            <p:cNvGrpSpPr/>
            <p:nvPr/>
          </p:nvGrpSpPr>
          <p:grpSpPr>
            <a:xfrm>
              <a:off x="455" y="25"/>
              <a:ext cx="1725" cy="230"/>
              <a:chOff x="0" y="0"/>
              <a:chExt cx="1725" cy="230"/>
            </a:xfrm>
          </p:grpSpPr>
          <p:sp>
            <p:nvSpPr>
              <p:cNvPr id="32790" name="Line 37"/>
              <p:cNvSpPr/>
              <p:nvPr/>
            </p:nvSpPr>
            <p:spPr>
              <a:xfrm>
                <a:off x="609" y="118"/>
                <a:ext cx="1072" cy="0"/>
              </a:xfrm>
              <a:prstGeom prst="line">
                <a:avLst/>
              </a:prstGeom>
              <a:ln w="9525" cap="flat" cmpd="sng">
                <a:solidFill>
                  <a:schemeClr val="tx1"/>
                </a:solidFill>
                <a:prstDash val="lgDash"/>
                <a:headEnd type="none" w="med" len="med"/>
                <a:tailEnd type="none" w="med" len="med"/>
              </a:ln>
            </p:spPr>
          </p:sp>
          <p:sp>
            <p:nvSpPr>
              <p:cNvPr id="32791" name="Oval 38"/>
              <p:cNvSpPr/>
              <p:nvPr/>
            </p:nvSpPr>
            <p:spPr>
              <a:xfrm>
                <a:off x="1637" y="71"/>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
            <p:nvSpPr>
              <p:cNvPr id="32792" name="Text Box 39"/>
              <p:cNvSpPr txBox="1"/>
              <p:nvPr/>
            </p:nvSpPr>
            <p:spPr>
              <a:xfrm>
                <a:off x="0" y="0"/>
                <a:ext cx="593" cy="230"/>
              </a:xfrm>
              <a:prstGeom prst="rect">
                <a:avLst/>
              </a:prstGeom>
              <a:noFill/>
              <a:ln w="9525">
                <a:noFill/>
              </a:ln>
            </p:spPr>
            <p:txBody>
              <a:bodyPr lIns="0" tIns="0" bIns="0">
                <a:spAutoFit/>
              </a:bodyPr>
              <a:p>
                <a:pPr algn="r" eaLnBrk="0" hangingPunct="0">
                  <a:spcBef>
                    <a:spcPct val="50000"/>
                  </a:spcBef>
                </a:pPr>
                <a:r>
                  <a:rPr lang="en-US" altLang="zh-CN" sz="2400" dirty="0">
                    <a:latin typeface="Arial" panose="020B0604020202020204" pitchFamily="34" charset="0"/>
                  </a:rPr>
                  <a:t>$9.50</a:t>
                </a:r>
                <a:endParaRPr lang="en-US" altLang="zh-CN" sz="2400" dirty="0">
                  <a:latin typeface="Arial" panose="020B0604020202020204" pitchFamily="34" charset="0"/>
                </a:endParaRPr>
              </a:p>
            </p:txBody>
          </p:sp>
        </p:grpSp>
        <p:sp>
          <p:nvSpPr>
            <p:cNvPr id="32789" name="Text Box 40"/>
            <p:cNvSpPr txBox="1"/>
            <p:nvPr/>
          </p:nvSpPr>
          <p:spPr>
            <a:xfrm>
              <a:off x="0" y="0"/>
              <a:ext cx="505" cy="288"/>
            </a:xfrm>
            <a:prstGeom prst="rect">
              <a:avLst/>
            </a:prstGeom>
            <a:noFill/>
            <a:ln w="9525">
              <a:noFill/>
            </a:ln>
          </p:spPr>
          <p:txBody>
            <a:bodyPr>
              <a:spAutoFit/>
            </a:bodyPr>
            <a:p>
              <a:pPr algn="r" eaLnBrk="0" hangingPunct="0">
                <a:spcBef>
                  <a:spcPct val="50000"/>
                </a:spcBef>
              </a:pPr>
              <a:r>
                <a:rPr lang="en-US" altLang="zh-CN" sz="2400" b="1" i="1" dirty="0">
                  <a:latin typeface="Arial" panose="020B0604020202020204" pitchFamily="34" charset="0"/>
                </a:rPr>
                <a:t>P</a:t>
              </a:r>
              <a:r>
                <a:rPr lang="en-US" altLang="zh-CN" sz="2400" b="1" i="1" baseline="-25000" dirty="0">
                  <a:latin typeface="Arial" panose="020B0604020202020204" pitchFamily="34" charset="0"/>
                </a:rPr>
                <a:t>S</a:t>
              </a:r>
              <a:r>
                <a:rPr lang="en-US" altLang="zh-CN" sz="2400" dirty="0">
                  <a:latin typeface="Arial" panose="020B0604020202020204" pitchFamily="34" charset="0"/>
                </a:rPr>
                <a:t> =</a:t>
              </a:r>
              <a:endParaRPr lang="en-US" altLang="zh-CN" sz="2400" b="1" i="1" baseline="-25000" dirty="0">
                <a:latin typeface="Arial" panose="020B0604020202020204" pitchFamily="34" charset="0"/>
              </a:endParaRPr>
            </a:p>
          </p:txBody>
        </p:sp>
      </p:grpSp>
      <p:grpSp>
        <p:nvGrpSpPr>
          <p:cNvPr id="32780" name="Group 41"/>
          <p:cNvGrpSpPr/>
          <p:nvPr/>
        </p:nvGrpSpPr>
        <p:grpSpPr>
          <a:xfrm>
            <a:off x="6332538" y="2635250"/>
            <a:ext cx="842962" cy="1058863"/>
            <a:chOff x="0" y="0"/>
            <a:chExt cx="531" cy="667"/>
          </a:xfrm>
        </p:grpSpPr>
        <p:sp>
          <p:nvSpPr>
            <p:cNvPr id="32785" name="AutoShape 43"/>
            <p:cNvSpPr/>
            <p:nvPr/>
          </p:nvSpPr>
          <p:spPr>
            <a:xfrm flipH="1">
              <a:off x="0" y="46"/>
              <a:ext cx="118" cy="621"/>
            </a:xfrm>
            <a:prstGeom prst="leftBrace">
              <a:avLst>
                <a:gd name="adj1" fmla="val 57110"/>
                <a:gd name="adj2" fmla="val 49435"/>
              </a:avLst>
            </a:prstGeom>
            <a:noFill/>
            <a:ln w="31750" cap="flat" cmpd="sng">
              <a:solidFill>
                <a:srgbClr val="006600"/>
              </a:solidFill>
              <a:prstDash val="solid"/>
              <a:headEnd type="none" w="med" len="med"/>
              <a:tailEnd type="none" w="med" len="med"/>
            </a:ln>
          </p:spPr>
          <p:txBody>
            <a:bodyPr wrap="none" anchor="ctr"/>
            <a:p>
              <a:pPr eaLnBrk="0" hangingPunct="0"/>
              <a:endParaRPr lang="zh-CN" altLang="zh-CN" dirty="0">
                <a:latin typeface="Arial" panose="020B0604020202020204" pitchFamily="34" charset="0"/>
              </a:endParaRPr>
            </a:p>
          </p:txBody>
        </p:sp>
        <p:sp>
          <p:nvSpPr>
            <p:cNvPr id="32786" name="Text Box 44"/>
            <p:cNvSpPr txBox="1"/>
            <p:nvPr/>
          </p:nvSpPr>
          <p:spPr>
            <a:xfrm>
              <a:off x="89" y="0"/>
              <a:ext cx="442" cy="518"/>
            </a:xfrm>
            <a:prstGeom prst="rect">
              <a:avLst/>
            </a:prstGeom>
            <a:noFill/>
            <a:ln w="9525">
              <a:noFill/>
            </a:ln>
          </p:spPr>
          <p:txBody>
            <a:bodyPr>
              <a:spAutoFit/>
            </a:bodyPr>
            <a:p>
              <a:pPr algn="r" eaLnBrk="0" hangingPunct="0">
                <a:spcBef>
                  <a:spcPct val="50000"/>
                </a:spcBef>
              </a:pPr>
              <a:r>
                <a:rPr lang="zh-CN" altLang="x-none" sz="2400" dirty="0">
                  <a:solidFill>
                    <a:srgbClr val="006600"/>
                  </a:solidFill>
                  <a:latin typeface="Arial" panose="020B0604020202020204" pitchFamily="34" charset="0"/>
                </a:rPr>
                <a:t>税收</a:t>
              </a:r>
              <a:endParaRPr lang="zh-CN" altLang="x-none" sz="2400" dirty="0">
                <a:solidFill>
                  <a:srgbClr val="006600"/>
                </a:solidFill>
                <a:latin typeface="Arial" panose="020B0604020202020204" pitchFamily="34" charset="0"/>
              </a:endParaRPr>
            </a:p>
          </p:txBody>
        </p:sp>
        <p:sp>
          <p:nvSpPr>
            <p:cNvPr id="32787" name="Line 45"/>
            <p:cNvSpPr/>
            <p:nvPr/>
          </p:nvSpPr>
          <p:spPr>
            <a:xfrm flipV="1">
              <a:off x="146" y="232"/>
              <a:ext cx="140" cy="113"/>
            </a:xfrm>
            <a:prstGeom prst="line">
              <a:avLst/>
            </a:prstGeom>
            <a:ln w="12700" cap="flat" cmpd="sng">
              <a:solidFill>
                <a:schemeClr val="tx1"/>
              </a:solidFill>
              <a:prstDash val="solid"/>
              <a:headEnd type="none" w="med" len="med"/>
              <a:tailEnd type="none" w="med" len="med"/>
            </a:ln>
          </p:spPr>
        </p:sp>
      </p:grpSp>
      <p:sp>
        <p:nvSpPr>
          <p:cNvPr id="96" name="Rectangle 48"/>
          <p:cNvSpPr/>
          <p:nvPr/>
        </p:nvSpPr>
        <p:spPr>
          <a:xfrm>
            <a:off x="304800" y="1828800"/>
            <a:ext cx="2667000" cy="3130550"/>
          </a:xfrm>
          <a:prstGeom prst="rect">
            <a:avLst/>
          </a:prstGeom>
          <a:noFill/>
          <a:ln w="9525">
            <a:noFill/>
          </a:ln>
        </p:spPr>
        <p:txBody>
          <a:bodyPr/>
          <a:p>
            <a:pPr eaLnBrk="0" hangingPunct="0">
              <a:lnSpc>
                <a:spcPct val="105000"/>
              </a:lnSpc>
              <a:spcBef>
                <a:spcPct val="30000"/>
              </a:spcBef>
              <a:buClr>
                <a:srgbClr val="00B85C"/>
              </a:buClr>
              <a:buSzPct val="120000"/>
              <a:buFont typeface="Wingdings" panose="05000000000000000000" pitchFamily="2" charset="2"/>
            </a:pPr>
            <a:r>
              <a:rPr lang="zh-CN" altLang="x-none" sz="2600" dirty="0">
                <a:latin typeface="Arial" panose="020B0604020202020204" pitchFamily="34" charset="0"/>
              </a:rPr>
              <a:t>在</a:t>
            </a:r>
            <a:r>
              <a:rPr lang="zh-CN" altLang="en-US" sz="2600" dirty="0">
                <a:latin typeface="Arial" panose="020B0604020202020204" pitchFamily="34" charset="0"/>
              </a:rPr>
              <a:t>本</a:t>
            </a:r>
            <a:r>
              <a:rPr lang="zh-CN" altLang="x-none" sz="2600" dirty="0">
                <a:latin typeface="Arial" panose="020B0604020202020204" pitchFamily="34" charset="0"/>
              </a:rPr>
              <a:t>例中，</a:t>
            </a:r>
            <a:endParaRPr lang="zh-CN" altLang="x-none" sz="2600" dirty="0">
              <a:latin typeface="Arial" panose="020B0604020202020204" pitchFamily="34" charset="0"/>
            </a:endParaRPr>
          </a:p>
          <a:p>
            <a:pPr eaLnBrk="0" hangingPunct="0">
              <a:lnSpc>
                <a:spcPct val="105000"/>
              </a:lnSpc>
              <a:spcBef>
                <a:spcPct val="30000"/>
              </a:spcBef>
              <a:buClr>
                <a:srgbClr val="00B85C"/>
              </a:buClr>
              <a:buSzPct val="120000"/>
              <a:buFont typeface="Wingdings" panose="05000000000000000000" pitchFamily="2" charset="2"/>
            </a:pPr>
            <a:r>
              <a:rPr lang="zh-CN" altLang="x-none" sz="2600" dirty="0">
                <a:solidFill>
                  <a:srgbClr val="FF6600"/>
                </a:solidFill>
                <a:latin typeface="Arial" panose="020B0604020202020204" pitchFamily="34" charset="0"/>
              </a:rPr>
              <a:t>  买者支付</a:t>
            </a:r>
            <a:br>
              <a:rPr lang="zh-CN" altLang="x-none" sz="2600" dirty="0">
                <a:solidFill>
                  <a:srgbClr val="FF6600"/>
                </a:solidFill>
                <a:latin typeface="Arial" panose="020B0604020202020204" pitchFamily="34" charset="0"/>
              </a:rPr>
            </a:br>
            <a:r>
              <a:rPr lang="zh-CN" altLang="x-none" sz="2600" dirty="0">
                <a:solidFill>
                  <a:srgbClr val="FF6600"/>
                </a:solidFill>
                <a:latin typeface="Arial" panose="020B0604020202020204" pitchFamily="34" charset="0"/>
              </a:rPr>
              <a:t>  </a:t>
            </a:r>
            <a:r>
              <a:rPr lang="zh-CN" altLang="zh-CN" sz="2600" dirty="0">
                <a:solidFill>
                  <a:srgbClr val="FF6600"/>
                </a:solidFill>
                <a:latin typeface="Arial" panose="020B0604020202020204" pitchFamily="34" charset="0"/>
              </a:rPr>
              <a:t>$1.00</a:t>
            </a:r>
            <a:r>
              <a:rPr lang="zh-CN" altLang="x-none" sz="2600" dirty="0">
                <a:solidFill>
                  <a:srgbClr val="FF6600"/>
                </a:solidFill>
                <a:latin typeface="Arial" panose="020B0604020202020204" pitchFamily="34" charset="0"/>
              </a:rPr>
              <a:t>的税收</a:t>
            </a:r>
            <a:endParaRPr lang="zh-CN" altLang="x-none" sz="2600" dirty="0">
              <a:solidFill>
                <a:srgbClr val="FF6600"/>
              </a:solidFill>
              <a:latin typeface="Arial" panose="020B0604020202020204" pitchFamily="34" charset="0"/>
            </a:endParaRPr>
          </a:p>
          <a:p>
            <a:pPr eaLnBrk="0" hangingPunct="0">
              <a:lnSpc>
                <a:spcPct val="105000"/>
              </a:lnSpc>
              <a:spcBef>
                <a:spcPct val="30000"/>
              </a:spcBef>
              <a:buClr>
                <a:srgbClr val="00B85C"/>
              </a:buClr>
              <a:buSzPct val="120000"/>
              <a:buFont typeface="Wingdings" panose="05000000000000000000" pitchFamily="2" charset="2"/>
            </a:pPr>
            <a:r>
              <a:rPr lang="zh-CN" altLang="zh-CN" sz="2600" dirty="0">
                <a:solidFill>
                  <a:srgbClr val="990099"/>
                </a:solidFill>
                <a:latin typeface="Arial" panose="020B0604020202020204" pitchFamily="34" charset="0"/>
              </a:rPr>
              <a:t>  </a:t>
            </a:r>
            <a:r>
              <a:rPr lang="zh-CN" altLang="x-none" sz="2600" dirty="0">
                <a:solidFill>
                  <a:srgbClr val="990099"/>
                </a:solidFill>
                <a:latin typeface="Arial" panose="020B0604020202020204" pitchFamily="34" charset="0"/>
              </a:rPr>
              <a:t>卖者支付</a:t>
            </a:r>
            <a:br>
              <a:rPr lang="zh-CN" altLang="x-none" sz="2600" dirty="0">
                <a:solidFill>
                  <a:srgbClr val="990099"/>
                </a:solidFill>
                <a:latin typeface="Arial" panose="020B0604020202020204" pitchFamily="34" charset="0"/>
              </a:rPr>
            </a:br>
            <a:r>
              <a:rPr lang="zh-CN" altLang="x-none" sz="2600" dirty="0">
                <a:solidFill>
                  <a:srgbClr val="990099"/>
                </a:solidFill>
                <a:latin typeface="Arial" panose="020B0604020202020204" pitchFamily="34" charset="0"/>
              </a:rPr>
              <a:t>  </a:t>
            </a:r>
            <a:r>
              <a:rPr lang="zh-CN" altLang="zh-CN" sz="2600" dirty="0">
                <a:solidFill>
                  <a:srgbClr val="990099"/>
                </a:solidFill>
                <a:latin typeface="Arial" panose="020B0604020202020204" pitchFamily="34" charset="0"/>
              </a:rPr>
              <a:t>$0.50 </a:t>
            </a:r>
            <a:r>
              <a:rPr lang="zh-CN" altLang="x-none" sz="2600" dirty="0">
                <a:solidFill>
                  <a:srgbClr val="990099"/>
                </a:solidFill>
                <a:latin typeface="Arial" panose="020B0604020202020204" pitchFamily="34" charset="0"/>
              </a:rPr>
              <a:t>的税收</a:t>
            </a:r>
            <a:r>
              <a:rPr lang="zh-CN" altLang="zh-CN" sz="2600" dirty="0">
                <a:solidFill>
                  <a:srgbClr val="990099"/>
                </a:solidFill>
                <a:latin typeface="Arial" panose="020B0604020202020204" pitchFamily="34" charset="0"/>
              </a:rPr>
              <a:t>.</a:t>
            </a:r>
            <a:endParaRPr lang="zh-CN" altLang="zh-CN" sz="2600" dirty="0">
              <a:solidFill>
                <a:srgbClr val="990099"/>
              </a:solidFill>
              <a:latin typeface="Arial" panose="020B0604020202020204" pitchFamily="34" charset="0"/>
            </a:endParaRPr>
          </a:p>
        </p:txBody>
      </p:sp>
      <p:sp>
        <p:nvSpPr>
          <p:cNvPr id="97" name="Line 46"/>
          <p:cNvSpPr/>
          <p:nvPr/>
        </p:nvSpPr>
        <p:spPr>
          <a:xfrm flipV="1">
            <a:off x="4556125" y="2714625"/>
            <a:ext cx="0" cy="563563"/>
          </a:xfrm>
          <a:prstGeom prst="line">
            <a:avLst/>
          </a:prstGeom>
          <a:ln w="38100" cap="flat" cmpd="sng">
            <a:solidFill>
              <a:srgbClr val="FF6600"/>
            </a:solidFill>
            <a:prstDash val="solid"/>
            <a:headEnd type="none" w="med" len="med"/>
            <a:tailEnd type="triangle" w="lg" len="med"/>
          </a:ln>
        </p:spPr>
      </p:sp>
      <p:sp>
        <p:nvSpPr>
          <p:cNvPr id="98" name="Line 47"/>
          <p:cNvSpPr/>
          <p:nvPr/>
        </p:nvSpPr>
        <p:spPr>
          <a:xfrm flipV="1">
            <a:off x="4556125" y="3319463"/>
            <a:ext cx="0" cy="388937"/>
          </a:xfrm>
          <a:prstGeom prst="line">
            <a:avLst/>
          </a:prstGeom>
          <a:ln w="38100" cap="flat" cmpd="sng">
            <a:solidFill>
              <a:srgbClr val="990099"/>
            </a:solidFill>
            <a:prstDash val="solid"/>
            <a:headEnd type="triangle" w="lg" len="med"/>
            <a:tailEnd type="none" w="med" len="med"/>
          </a:ln>
        </p:spPr>
      </p:sp>
      <p:sp>
        <p:nvSpPr>
          <p:cNvPr id="32784" name="Line 41"/>
          <p:cNvSpPr/>
          <p:nvPr/>
        </p:nvSpPr>
        <p:spPr>
          <a:xfrm flipH="1" flipV="1">
            <a:off x="6256338" y="2767013"/>
            <a:ext cx="3175" cy="866775"/>
          </a:xfrm>
          <a:prstGeom prst="line">
            <a:avLst/>
          </a:prstGeom>
          <a:ln w="38100" cap="flat" cmpd="sng">
            <a:solidFill>
              <a:srgbClr val="00CC00"/>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left)">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6">
                                            <p:txEl>
                                              <p:charRg st="0" end="6"/>
                                            </p:txEl>
                                          </p:spTgt>
                                        </p:tgtEl>
                                        <p:attrNameLst>
                                          <p:attrName>style.visibility</p:attrName>
                                        </p:attrNameLst>
                                      </p:cBhvr>
                                      <p:to>
                                        <p:strVal val="visible"/>
                                      </p:to>
                                    </p:set>
                                    <p:animEffect transition="in" filter="wipe(left)">
                                      <p:cBhvr>
                                        <p:cTn id="12" dur="500"/>
                                        <p:tgtEl>
                                          <p:spTgt spid="96">
                                            <p:txEl>
                                              <p:charRg st="0"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6">
                                            <p:txEl>
                                              <p:charRg st="6" end="24"/>
                                            </p:txEl>
                                          </p:spTgt>
                                        </p:tgtEl>
                                        <p:attrNameLst>
                                          <p:attrName>style.visibility</p:attrName>
                                        </p:attrNameLst>
                                      </p:cBhvr>
                                      <p:to>
                                        <p:strVal val="visible"/>
                                      </p:to>
                                    </p:set>
                                    <p:animEffect transition="in" filter="wipe(left)">
                                      <p:cBhvr>
                                        <p:cTn id="17" dur="500"/>
                                        <p:tgtEl>
                                          <p:spTgt spid="96">
                                            <p:txEl>
                                              <p:charRg st="6" end="24"/>
                                            </p:txEl>
                                          </p:spTgt>
                                        </p:tgtEl>
                                      </p:cBhvr>
                                    </p:animEffect>
                                  </p:childTnLst>
                                </p:cTn>
                              </p:par>
                              <p:par>
                                <p:cTn id="18" presetID="17" presetClass="entr" presetSubtype="4" fill="hold" nodeType="withEffect">
                                  <p:stCondLst>
                                    <p:cond delay="0"/>
                                  </p:stCondLst>
                                  <p:childTnLst>
                                    <p:set>
                                      <p:cBhvr>
                                        <p:cTn id="19" dur="1" fill="hold">
                                          <p:stCondLst>
                                            <p:cond delay="0"/>
                                          </p:stCondLst>
                                        </p:cTn>
                                        <p:tgtEl>
                                          <p:spTgt spid="97"/>
                                        </p:tgtEl>
                                        <p:attrNameLst>
                                          <p:attrName>style.visibility</p:attrName>
                                        </p:attrNameLst>
                                      </p:cBhvr>
                                      <p:to>
                                        <p:strVal val="visible"/>
                                      </p:to>
                                    </p:set>
                                    <p:anim calcmode="lin" valueType="num">
                                      <p:cBhvr>
                                        <p:cTn id="20" dur="500" fill="hold"/>
                                        <p:tgtEl>
                                          <p:spTgt spid="97"/>
                                        </p:tgtEl>
                                        <p:attrNameLst>
                                          <p:attrName>ppt_x</p:attrName>
                                        </p:attrNameLst>
                                      </p:cBhvr>
                                      <p:tavLst>
                                        <p:tav tm="0">
                                          <p:val>
                                            <p:strVal val="#ppt_x"/>
                                          </p:val>
                                        </p:tav>
                                        <p:tav tm="100000">
                                          <p:val>
                                            <p:strVal val="#ppt_x"/>
                                          </p:val>
                                        </p:tav>
                                      </p:tavLst>
                                    </p:anim>
                                    <p:anim calcmode="lin" valueType="num">
                                      <p:cBhvr>
                                        <p:cTn id="21" dur="500" fill="hold"/>
                                        <p:tgtEl>
                                          <p:spTgt spid="97"/>
                                        </p:tgtEl>
                                        <p:attrNameLst>
                                          <p:attrName>ppt_y</p:attrName>
                                        </p:attrNameLst>
                                      </p:cBhvr>
                                      <p:tavLst>
                                        <p:tav tm="0">
                                          <p:val>
                                            <p:strVal val="#ppt_y+#ppt_h/2"/>
                                          </p:val>
                                        </p:tav>
                                        <p:tav tm="100000">
                                          <p:val>
                                            <p:strVal val="#ppt_y"/>
                                          </p:val>
                                        </p:tav>
                                      </p:tavLst>
                                    </p:anim>
                                    <p:anim calcmode="lin" valueType="num">
                                      <p:cBhvr>
                                        <p:cTn id="22" dur="500" fill="hold"/>
                                        <p:tgtEl>
                                          <p:spTgt spid="97"/>
                                        </p:tgtEl>
                                        <p:attrNameLst>
                                          <p:attrName>ppt_w</p:attrName>
                                        </p:attrNameLst>
                                      </p:cBhvr>
                                      <p:tavLst>
                                        <p:tav tm="0">
                                          <p:val>
                                            <p:strVal val="#ppt_w"/>
                                          </p:val>
                                        </p:tav>
                                        <p:tav tm="100000">
                                          <p:val>
                                            <p:strVal val="#ppt_w"/>
                                          </p:val>
                                        </p:tav>
                                      </p:tavLst>
                                    </p:anim>
                                    <p:anim calcmode="lin" valueType="num">
                                      <p:cBhvr>
                                        <p:cTn id="23" dur="500" fill="hold"/>
                                        <p:tgtEl>
                                          <p:spTgt spid="97"/>
                                        </p:tgtEl>
                                        <p:attrNameLst>
                                          <p:attrName>ppt_h</p:attrName>
                                        </p:attrNameLst>
                                      </p:cBhvr>
                                      <p:tavLst>
                                        <p:tav tm="0">
                                          <p:val>
                                            <p:fltVal val="0.00000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96">
                                            <p:txEl>
                                              <p:charRg st="24" end="44"/>
                                            </p:txEl>
                                          </p:spTgt>
                                        </p:tgtEl>
                                        <p:attrNameLst>
                                          <p:attrName>style.visibility</p:attrName>
                                        </p:attrNameLst>
                                      </p:cBhvr>
                                      <p:to>
                                        <p:strVal val="visible"/>
                                      </p:to>
                                    </p:set>
                                    <p:animEffect transition="in" filter="wipe(left)">
                                      <p:cBhvr>
                                        <p:cTn id="28" dur="500"/>
                                        <p:tgtEl>
                                          <p:spTgt spid="96">
                                            <p:txEl>
                                              <p:charRg st="24" end="44"/>
                                            </p:txEl>
                                          </p:spTgt>
                                        </p:tgtEl>
                                      </p:cBhvr>
                                    </p:animEffect>
                                  </p:childTnLst>
                                </p:cTn>
                              </p:par>
                              <p:par>
                                <p:cTn id="29" presetID="17" presetClass="entr" presetSubtype="1" fill="hold" nodeType="withEffect">
                                  <p:stCondLst>
                                    <p:cond delay="0"/>
                                  </p:stCondLst>
                                  <p:childTnLst>
                                    <p:set>
                                      <p:cBhvr>
                                        <p:cTn id="30" dur="1" fill="hold">
                                          <p:stCondLst>
                                            <p:cond delay="0"/>
                                          </p:stCondLst>
                                        </p:cTn>
                                        <p:tgtEl>
                                          <p:spTgt spid="98"/>
                                        </p:tgtEl>
                                        <p:attrNameLst>
                                          <p:attrName>style.visibility</p:attrName>
                                        </p:attrNameLst>
                                      </p:cBhvr>
                                      <p:to>
                                        <p:strVal val="visible"/>
                                      </p:to>
                                    </p:set>
                                    <p:anim calcmode="lin" valueType="num">
                                      <p:cBhvr>
                                        <p:cTn id="31" dur="500" fill="hold"/>
                                        <p:tgtEl>
                                          <p:spTgt spid="98"/>
                                        </p:tgtEl>
                                        <p:attrNameLst>
                                          <p:attrName>ppt_x</p:attrName>
                                        </p:attrNameLst>
                                      </p:cBhvr>
                                      <p:tavLst>
                                        <p:tav tm="0">
                                          <p:val>
                                            <p:strVal val="#ppt_x"/>
                                          </p:val>
                                        </p:tav>
                                        <p:tav tm="100000">
                                          <p:val>
                                            <p:strVal val="#ppt_x"/>
                                          </p:val>
                                        </p:tav>
                                      </p:tavLst>
                                    </p:anim>
                                    <p:anim calcmode="lin" valueType="num">
                                      <p:cBhvr>
                                        <p:cTn id="32" dur="500" fill="hold"/>
                                        <p:tgtEl>
                                          <p:spTgt spid="98"/>
                                        </p:tgtEl>
                                        <p:attrNameLst>
                                          <p:attrName>ppt_y</p:attrName>
                                        </p:attrNameLst>
                                      </p:cBhvr>
                                      <p:tavLst>
                                        <p:tav tm="0">
                                          <p:val>
                                            <p:strVal val="#ppt_y-#ppt_h/2"/>
                                          </p:val>
                                        </p:tav>
                                        <p:tav tm="100000">
                                          <p:val>
                                            <p:strVal val="#ppt_y"/>
                                          </p:val>
                                        </p:tav>
                                      </p:tavLst>
                                    </p:anim>
                                    <p:anim calcmode="lin" valueType="num">
                                      <p:cBhvr>
                                        <p:cTn id="33" dur="500" fill="hold"/>
                                        <p:tgtEl>
                                          <p:spTgt spid="98"/>
                                        </p:tgtEl>
                                        <p:attrNameLst>
                                          <p:attrName>ppt_w</p:attrName>
                                        </p:attrNameLst>
                                      </p:cBhvr>
                                      <p:tavLst>
                                        <p:tav tm="0">
                                          <p:val>
                                            <p:strVal val="#ppt_w"/>
                                          </p:val>
                                        </p:tav>
                                        <p:tav tm="100000">
                                          <p:val>
                                            <p:strVal val="#ppt_w"/>
                                          </p:val>
                                        </p:tav>
                                      </p:tavLst>
                                    </p:anim>
                                    <p:anim calcmode="lin" valueType="num">
                                      <p:cBhvr>
                                        <p:cTn id="34" dur="500" fill="hold"/>
                                        <p:tgtEl>
                                          <p:spTgt spid="98"/>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build="p"/>
      <p:bldP spid="96"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3794" name="Group 2"/>
          <p:cNvGrpSpPr/>
          <p:nvPr/>
        </p:nvGrpSpPr>
        <p:grpSpPr>
          <a:xfrm>
            <a:off x="5072063" y="2070100"/>
            <a:ext cx="3176587" cy="2274888"/>
            <a:chOff x="0" y="0"/>
            <a:chExt cx="2001" cy="1433"/>
          </a:xfrm>
        </p:grpSpPr>
        <p:sp>
          <p:nvSpPr>
            <p:cNvPr id="33829" name="Line 3"/>
            <p:cNvSpPr/>
            <p:nvPr/>
          </p:nvSpPr>
          <p:spPr>
            <a:xfrm flipV="1">
              <a:off x="0" y="210"/>
              <a:ext cx="1696" cy="1223"/>
            </a:xfrm>
            <a:prstGeom prst="line">
              <a:avLst/>
            </a:prstGeom>
            <a:ln w="38100" cap="flat" cmpd="sng">
              <a:solidFill>
                <a:srgbClr val="003399"/>
              </a:solidFill>
              <a:prstDash val="solid"/>
              <a:headEnd type="none" w="med" len="med"/>
              <a:tailEnd type="none" w="med" len="med"/>
            </a:ln>
          </p:spPr>
        </p:sp>
        <p:sp>
          <p:nvSpPr>
            <p:cNvPr id="33830" name="Text Box 4"/>
            <p:cNvSpPr txBox="1"/>
            <p:nvPr/>
          </p:nvSpPr>
          <p:spPr>
            <a:xfrm>
              <a:off x="1615" y="0"/>
              <a:ext cx="386"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S</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grpSp>
      <p:sp>
        <p:nvSpPr>
          <p:cNvPr id="7" name="Rectangle 5"/>
          <p:cNvSpPr txBox="1">
            <a:spLocks noChangeArrowheads="1"/>
          </p:cNvSpPr>
          <p:nvPr/>
        </p:nvSpPr>
        <p:spPr>
          <a:xfrm>
            <a:off x="0" y="228600"/>
            <a:ext cx="9144000" cy="64928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向卖者征税</a:t>
            </a:r>
            <a:endPar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grpSp>
        <p:nvGrpSpPr>
          <p:cNvPr id="33796" name="Group 6"/>
          <p:cNvGrpSpPr/>
          <p:nvPr/>
        </p:nvGrpSpPr>
        <p:grpSpPr>
          <a:xfrm>
            <a:off x="4360863" y="1549400"/>
            <a:ext cx="4422775" cy="3871913"/>
            <a:chOff x="0" y="0"/>
            <a:chExt cx="2786" cy="2439"/>
          </a:xfrm>
        </p:grpSpPr>
        <p:grpSp>
          <p:nvGrpSpPr>
            <p:cNvPr id="33824" name="Group 7"/>
            <p:cNvGrpSpPr/>
            <p:nvPr/>
          </p:nvGrpSpPr>
          <p:grpSpPr>
            <a:xfrm>
              <a:off x="118" y="252"/>
              <a:ext cx="2116" cy="2049"/>
              <a:chOff x="0" y="0"/>
              <a:chExt cx="2116" cy="2027"/>
            </a:xfrm>
          </p:grpSpPr>
          <p:sp>
            <p:nvSpPr>
              <p:cNvPr id="33827" name="Line 9"/>
              <p:cNvSpPr/>
              <p:nvPr/>
            </p:nvSpPr>
            <p:spPr>
              <a:xfrm>
                <a:off x="4" y="0"/>
                <a:ext cx="0" cy="2025"/>
              </a:xfrm>
              <a:prstGeom prst="line">
                <a:avLst/>
              </a:prstGeom>
              <a:ln w="12700" cap="flat" cmpd="sng">
                <a:solidFill>
                  <a:schemeClr val="tx1"/>
                </a:solidFill>
                <a:prstDash val="solid"/>
                <a:headEnd type="none" w="med" len="med"/>
                <a:tailEnd type="none" w="med" len="med"/>
              </a:ln>
            </p:spPr>
          </p:sp>
          <p:sp>
            <p:nvSpPr>
              <p:cNvPr id="33828" name="Line 10"/>
              <p:cNvSpPr/>
              <p:nvPr/>
            </p:nvSpPr>
            <p:spPr>
              <a:xfrm>
                <a:off x="0" y="2027"/>
                <a:ext cx="2116" cy="0"/>
              </a:xfrm>
              <a:prstGeom prst="line">
                <a:avLst/>
              </a:prstGeom>
              <a:ln w="12700" cap="flat" cmpd="sng">
                <a:solidFill>
                  <a:schemeClr val="tx1"/>
                </a:solidFill>
                <a:prstDash val="solid"/>
                <a:headEnd type="none" w="med" len="med"/>
                <a:tailEnd type="none" w="med" len="med"/>
              </a:ln>
            </p:spPr>
          </p:sp>
        </p:grpSp>
        <p:sp>
          <p:nvSpPr>
            <p:cNvPr id="33825" name="Text Box 11"/>
            <p:cNvSpPr txBox="1"/>
            <p:nvPr/>
          </p:nvSpPr>
          <p:spPr>
            <a:xfrm>
              <a:off x="0" y="0"/>
              <a:ext cx="267"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P</a:t>
              </a:r>
              <a:endParaRPr lang="en-US" altLang="zh-CN" sz="2400" b="1" i="1" dirty="0">
                <a:latin typeface="Arial" panose="020B0604020202020204" pitchFamily="34" charset="0"/>
              </a:endParaRPr>
            </a:p>
          </p:txBody>
        </p:sp>
        <p:sp>
          <p:nvSpPr>
            <p:cNvPr id="33826" name="Text Box 12"/>
            <p:cNvSpPr txBox="1"/>
            <p:nvPr/>
          </p:nvSpPr>
          <p:spPr>
            <a:xfrm>
              <a:off x="2496" y="2151"/>
              <a:ext cx="290"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endParaRPr lang="en-US" altLang="zh-CN" sz="2400" b="1" i="1" dirty="0">
                <a:latin typeface="Arial" panose="020B0604020202020204" pitchFamily="34" charset="0"/>
              </a:endParaRPr>
            </a:p>
          </p:txBody>
        </p:sp>
      </p:grpSp>
      <p:grpSp>
        <p:nvGrpSpPr>
          <p:cNvPr id="33797" name="Group 12"/>
          <p:cNvGrpSpPr/>
          <p:nvPr/>
        </p:nvGrpSpPr>
        <p:grpSpPr>
          <a:xfrm>
            <a:off x="5686425" y="1908175"/>
            <a:ext cx="2730500" cy="2649538"/>
            <a:chOff x="0" y="0"/>
            <a:chExt cx="1720" cy="1669"/>
          </a:xfrm>
        </p:grpSpPr>
        <p:sp>
          <p:nvSpPr>
            <p:cNvPr id="15" name="Line 14"/>
            <p:cNvSpPr>
              <a:spLocks noChangeShapeType="1"/>
            </p:cNvSpPr>
            <p:nvPr/>
          </p:nvSpPr>
          <p:spPr bwMode="auto">
            <a:xfrm>
              <a:off x="0" y="0"/>
              <a:ext cx="1417" cy="1470"/>
            </a:xfrm>
            <a:prstGeom prst="line">
              <a:avLst/>
            </a:prstGeom>
            <a:noFill/>
            <a:ln w="38100">
              <a:solidFill>
                <a:schemeClr val="accent1">
                  <a:lumMod val="75000"/>
                </a:schemeClr>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 name="Text Box 15"/>
            <p:cNvSpPr txBox="1">
              <a:spLocks noChangeArrowheads="1"/>
            </p:cNvSpPr>
            <p:nvPr/>
          </p:nvSpPr>
          <p:spPr bwMode="auto">
            <a:xfrm>
              <a:off x="1334" y="1381"/>
              <a:ext cx="386" cy="288"/>
            </a:xfrm>
            <a:prstGeom prst="rect">
              <a:avLst/>
            </a:prstGeom>
            <a:noFill/>
            <a:ln w="9525">
              <a:noFill/>
              <a:miter lim="800000"/>
            </a:ln>
          </p:spPr>
          <p:txBody>
            <a:bodyPr>
              <a:spAutoFit/>
            </a:bodyPr>
            <a:lstStyle/>
            <a:p>
              <a:pPr marR="0" algn="ctr" defTabSz="914400" eaLnBrk="0" hangingPunct="0">
                <a:spcBef>
                  <a:spcPct val="50000"/>
                </a:spcBef>
                <a:buClrTx/>
                <a:buSzTx/>
                <a:buFontTx/>
                <a:defRPr/>
              </a:pPr>
              <a:r>
                <a:rPr kumimoji="0" lang="en-US" altLang="zh-CN" sz="2400" b="1" i="1" kern="1200" cap="none" spc="0" normalizeH="0" baseline="0" noProof="0" dirty="0">
                  <a:solidFill>
                    <a:schemeClr val="accent1">
                      <a:lumMod val="75000"/>
                    </a:schemeClr>
                  </a:solidFill>
                  <a:latin typeface="Arial" panose="020B0604020202020204" pitchFamily="34" charset="0"/>
                  <a:ea typeface="宋体" panose="02010600030101010101" pitchFamily="2" charset="-122"/>
                  <a:cs typeface="+mn-cs"/>
                </a:rPr>
                <a:t>D</a:t>
              </a:r>
              <a:r>
                <a:rPr kumimoji="0" lang="en-US" altLang="zh-CN" sz="2400" b="1" kern="1200" cap="none" spc="0" normalizeH="0" baseline="-25000" noProof="0" dirty="0">
                  <a:solidFill>
                    <a:schemeClr val="accent1">
                      <a:lumMod val="75000"/>
                    </a:schemeClr>
                  </a:solidFill>
                  <a:latin typeface="Arial" panose="020B0604020202020204" pitchFamily="34" charset="0"/>
                  <a:ea typeface="宋体" panose="02010600030101010101" pitchFamily="2" charset="-122"/>
                  <a:cs typeface="+mn-cs"/>
                </a:rPr>
                <a:t>1</a:t>
              </a:r>
              <a:endParaRPr kumimoji="0" lang="en-US" altLang="zh-CN" sz="2400" b="1" kern="1200" cap="none" spc="0" normalizeH="0" baseline="-25000" noProof="0" dirty="0">
                <a:solidFill>
                  <a:schemeClr val="accent1">
                    <a:lumMod val="75000"/>
                  </a:schemeClr>
                </a:solidFill>
                <a:latin typeface="Arial" panose="020B0604020202020204" pitchFamily="34" charset="0"/>
                <a:ea typeface="宋体" panose="02010600030101010101" pitchFamily="2" charset="-122"/>
                <a:cs typeface="+mn-cs"/>
              </a:endParaRPr>
            </a:p>
          </p:txBody>
        </p:sp>
      </p:grpSp>
      <p:grpSp>
        <p:nvGrpSpPr>
          <p:cNvPr id="33798" name="Group 15"/>
          <p:cNvGrpSpPr/>
          <p:nvPr/>
        </p:nvGrpSpPr>
        <p:grpSpPr>
          <a:xfrm>
            <a:off x="3368675" y="2897188"/>
            <a:ext cx="3773488" cy="2720975"/>
            <a:chOff x="0" y="0"/>
            <a:chExt cx="2377" cy="1714"/>
          </a:xfrm>
        </p:grpSpPr>
        <p:grpSp>
          <p:nvGrpSpPr>
            <p:cNvPr id="33816" name="Group 16"/>
            <p:cNvGrpSpPr/>
            <p:nvPr/>
          </p:nvGrpSpPr>
          <p:grpSpPr>
            <a:xfrm>
              <a:off x="740" y="119"/>
              <a:ext cx="1425" cy="1333"/>
              <a:chOff x="0" y="0"/>
              <a:chExt cx="795" cy="1333"/>
            </a:xfrm>
          </p:grpSpPr>
          <p:sp>
            <p:nvSpPr>
              <p:cNvPr id="33820" name="Line 18"/>
              <p:cNvSpPr/>
              <p:nvPr/>
            </p:nvSpPr>
            <p:spPr>
              <a:xfrm>
                <a:off x="0" y="0"/>
                <a:ext cx="795" cy="0"/>
              </a:xfrm>
              <a:prstGeom prst="line">
                <a:avLst/>
              </a:prstGeom>
              <a:ln w="9525" cap="flat" cmpd="sng">
                <a:solidFill>
                  <a:schemeClr val="tx1"/>
                </a:solidFill>
                <a:prstDash val="lgDash"/>
                <a:headEnd type="none" w="med" len="med"/>
                <a:tailEnd type="none" w="med" len="med"/>
              </a:ln>
            </p:spPr>
          </p:sp>
          <p:sp>
            <p:nvSpPr>
              <p:cNvPr id="33821" name="Line 19"/>
              <p:cNvSpPr/>
              <p:nvPr/>
            </p:nvSpPr>
            <p:spPr>
              <a:xfrm flipH="1">
                <a:off x="787" y="1"/>
                <a:ext cx="8" cy="1332"/>
              </a:xfrm>
              <a:prstGeom prst="line">
                <a:avLst/>
              </a:prstGeom>
              <a:ln w="9525" cap="flat" cmpd="sng">
                <a:solidFill>
                  <a:schemeClr val="tx1"/>
                </a:solidFill>
                <a:prstDash val="lgDash"/>
                <a:headEnd type="none" w="med" len="med"/>
                <a:tailEnd type="none" w="med" len="med"/>
              </a:ln>
            </p:spPr>
          </p:sp>
        </p:grpSp>
        <p:sp>
          <p:nvSpPr>
            <p:cNvPr id="33817" name="Oval 20"/>
            <p:cNvSpPr/>
            <p:nvPr/>
          </p:nvSpPr>
          <p:spPr>
            <a:xfrm>
              <a:off x="2118" y="72"/>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
          <p:nvSpPr>
            <p:cNvPr id="33818" name="Text Box 21"/>
            <p:cNvSpPr txBox="1"/>
            <p:nvPr/>
          </p:nvSpPr>
          <p:spPr>
            <a:xfrm>
              <a:off x="0" y="0"/>
              <a:ext cx="721" cy="230"/>
            </a:xfrm>
            <a:prstGeom prst="rect">
              <a:avLst/>
            </a:prstGeom>
            <a:noFill/>
            <a:ln w="9525">
              <a:noFill/>
            </a:ln>
          </p:spPr>
          <p:txBody>
            <a:bodyPr lIns="0" tIns="0" bIns="0">
              <a:spAutoFit/>
            </a:bodyPr>
            <a:p>
              <a:pPr algn="r" eaLnBrk="0" hangingPunct="0">
                <a:spcBef>
                  <a:spcPct val="50000"/>
                </a:spcBef>
              </a:pPr>
              <a:r>
                <a:rPr lang="en-US" altLang="zh-CN" sz="2400" dirty="0">
                  <a:latin typeface="Arial" panose="020B0604020202020204" pitchFamily="34" charset="0"/>
                </a:rPr>
                <a:t>$10.00</a:t>
              </a:r>
              <a:endParaRPr lang="en-US" altLang="zh-CN" sz="2400" dirty="0">
                <a:latin typeface="Arial" panose="020B0604020202020204" pitchFamily="34" charset="0"/>
              </a:endParaRPr>
            </a:p>
          </p:txBody>
        </p:sp>
        <p:sp>
          <p:nvSpPr>
            <p:cNvPr id="33819" name="Text Box 22"/>
            <p:cNvSpPr txBox="1"/>
            <p:nvPr/>
          </p:nvSpPr>
          <p:spPr>
            <a:xfrm>
              <a:off x="2006" y="1484"/>
              <a:ext cx="371" cy="230"/>
            </a:xfrm>
            <a:prstGeom prst="rect">
              <a:avLst/>
            </a:prstGeom>
            <a:noFill/>
            <a:ln w="9525">
              <a:noFill/>
            </a:ln>
          </p:spPr>
          <p:txBody>
            <a:bodyPr lIns="0" tIns="0" rIns="0" bIns="0">
              <a:spAutoFit/>
            </a:bodyPr>
            <a:p>
              <a:pPr algn="ctr" eaLnBrk="0" hangingPunct="0">
                <a:spcBef>
                  <a:spcPct val="50000"/>
                </a:spcBef>
              </a:pPr>
              <a:r>
                <a:rPr lang="en-US" altLang="zh-CN" sz="2400" dirty="0">
                  <a:latin typeface="Arial" panose="020B0604020202020204" pitchFamily="34" charset="0"/>
                </a:rPr>
                <a:t>500</a:t>
              </a:r>
              <a:endParaRPr lang="en-US" altLang="zh-CN" sz="2400" dirty="0">
                <a:latin typeface="Arial" panose="020B0604020202020204" pitchFamily="34" charset="0"/>
              </a:endParaRPr>
            </a:p>
          </p:txBody>
        </p:sp>
      </p:grpSp>
      <p:grpSp>
        <p:nvGrpSpPr>
          <p:cNvPr id="9" name="Group 22"/>
          <p:cNvGrpSpPr/>
          <p:nvPr/>
        </p:nvGrpSpPr>
        <p:grpSpPr>
          <a:xfrm>
            <a:off x="4802188" y="1682750"/>
            <a:ext cx="2600325" cy="1857375"/>
            <a:chOff x="0" y="0"/>
            <a:chExt cx="1638" cy="1170"/>
          </a:xfrm>
        </p:grpSpPr>
        <p:sp>
          <p:nvSpPr>
            <p:cNvPr id="33814" name="Line 28"/>
            <p:cNvSpPr/>
            <p:nvPr/>
          </p:nvSpPr>
          <p:spPr>
            <a:xfrm flipV="1">
              <a:off x="0" y="210"/>
              <a:ext cx="1333" cy="960"/>
            </a:xfrm>
            <a:prstGeom prst="line">
              <a:avLst/>
            </a:prstGeom>
            <a:ln w="38100" cap="flat" cmpd="sng">
              <a:solidFill>
                <a:srgbClr val="A50021"/>
              </a:solidFill>
              <a:prstDash val="solid"/>
              <a:headEnd type="none" w="med" len="med"/>
              <a:tailEnd type="none" w="med" len="med"/>
            </a:ln>
          </p:spPr>
        </p:sp>
        <p:sp>
          <p:nvSpPr>
            <p:cNvPr id="33815" name="Text Box 29"/>
            <p:cNvSpPr txBox="1"/>
            <p:nvPr/>
          </p:nvSpPr>
          <p:spPr>
            <a:xfrm>
              <a:off x="1252" y="0"/>
              <a:ext cx="386"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S</a:t>
              </a:r>
              <a:r>
                <a:rPr lang="en-US" altLang="zh-CN" sz="2400" b="1" baseline="-25000" dirty="0">
                  <a:latin typeface="Arial" panose="020B0604020202020204" pitchFamily="34" charset="0"/>
                </a:rPr>
                <a:t>2</a:t>
              </a:r>
              <a:endParaRPr lang="en-US" altLang="zh-CN" sz="2400" b="1" baseline="-25000" dirty="0">
                <a:latin typeface="Arial" panose="020B0604020202020204" pitchFamily="34" charset="0"/>
              </a:endParaRPr>
            </a:p>
          </p:txBody>
        </p:sp>
      </p:grpSp>
      <p:sp>
        <p:nvSpPr>
          <p:cNvPr id="33800" name="Text Box 46"/>
          <p:cNvSpPr txBox="1"/>
          <p:nvPr/>
        </p:nvSpPr>
        <p:spPr>
          <a:xfrm>
            <a:off x="4800600" y="990600"/>
            <a:ext cx="3479800" cy="473075"/>
          </a:xfrm>
          <a:prstGeom prst="rect">
            <a:avLst/>
          </a:prstGeom>
          <a:noFill/>
          <a:ln w="9525">
            <a:noFill/>
          </a:ln>
        </p:spPr>
        <p:txBody>
          <a:bodyPr>
            <a:spAutoFit/>
          </a:bodyPr>
          <a:p>
            <a:pPr algn="ctr" eaLnBrk="0" hangingPunct="0">
              <a:spcBef>
                <a:spcPct val="50000"/>
              </a:spcBef>
            </a:pPr>
            <a:r>
              <a:rPr lang="zh-CN" altLang="x-none" sz="2500" dirty="0">
                <a:latin typeface="Arial" panose="020B0604020202020204" pitchFamily="34" charset="0"/>
              </a:rPr>
              <a:t>向卖者征税</a:t>
            </a:r>
            <a:r>
              <a:rPr lang="zh-CN" altLang="zh-CN" sz="2500" dirty="0">
                <a:latin typeface="Arial" panose="020B0604020202020204" pitchFamily="34" charset="0"/>
              </a:rPr>
              <a:t>$1.50</a:t>
            </a:r>
            <a:endParaRPr lang="zh-CN" altLang="zh-CN" sz="2500" dirty="0">
              <a:latin typeface="Arial" panose="020B0604020202020204" pitchFamily="34" charset="0"/>
            </a:endParaRPr>
          </a:p>
        </p:txBody>
      </p:sp>
      <p:sp>
        <p:nvSpPr>
          <p:cNvPr id="28" name="Rectangle 6"/>
          <p:cNvSpPr/>
          <p:nvPr/>
        </p:nvSpPr>
        <p:spPr>
          <a:xfrm>
            <a:off x="304800" y="1371600"/>
            <a:ext cx="2840038" cy="4191000"/>
          </a:xfrm>
          <a:prstGeom prst="rect">
            <a:avLst/>
          </a:prstGeom>
          <a:noFill/>
          <a:ln w="9525">
            <a:noFill/>
          </a:ln>
        </p:spPr>
        <p:txBody>
          <a:bodyPr/>
          <a:p>
            <a:pPr eaLnBrk="0" hangingPunct="0">
              <a:lnSpc>
                <a:spcPct val="130000"/>
              </a:lnSpc>
              <a:spcBef>
                <a:spcPts val="600"/>
              </a:spcBef>
              <a:buClr>
                <a:srgbClr val="339966"/>
              </a:buClr>
              <a:buSzPct val="120000"/>
              <a:buFont typeface="Wingdings" panose="05000000000000000000" pitchFamily="2" charset="2"/>
            </a:pPr>
            <a:r>
              <a:rPr lang="zh-CN" altLang="x-none" sz="2400" dirty="0">
                <a:latin typeface="Arial" panose="020B0604020202020204" pitchFamily="34" charset="0"/>
              </a:rPr>
              <a:t>税收增加了卖者的成本</a:t>
            </a:r>
            <a:r>
              <a:rPr lang="zh-CN" altLang="zh-CN" sz="2400" dirty="0">
                <a:latin typeface="Arial" panose="020B0604020202020204" pitchFamily="34" charset="0"/>
              </a:rPr>
              <a:t>$1.50 </a:t>
            </a:r>
            <a:endParaRPr lang="zh-CN" altLang="zh-CN" sz="2400" dirty="0">
              <a:latin typeface="Arial" panose="020B0604020202020204" pitchFamily="34" charset="0"/>
            </a:endParaRPr>
          </a:p>
          <a:p>
            <a:pPr eaLnBrk="0" hangingPunct="0">
              <a:lnSpc>
                <a:spcPct val="130000"/>
              </a:lnSpc>
              <a:spcBef>
                <a:spcPts val="600"/>
              </a:spcBef>
              <a:buClr>
                <a:srgbClr val="339966"/>
              </a:buClr>
              <a:buSzPct val="120000"/>
              <a:buFont typeface="Wingdings" panose="05000000000000000000" pitchFamily="2" charset="2"/>
            </a:pPr>
            <a:r>
              <a:rPr lang="zh-CN" altLang="x-none" sz="2400" dirty="0">
                <a:latin typeface="Arial" panose="020B0604020202020204" pitchFamily="34" charset="0"/>
              </a:rPr>
              <a:t>卖者只有在市场价格上升到</a:t>
            </a:r>
            <a:r>
              <a:rPr lang="zh-CN" altLang="zh-CN" sz="2400" dirty="0">
                <a:latin typeface="Arial" panose="020B0604020202020204" pitchFamily="34" charset="0"/>
              </a:rPr>
              <a:t>$11.50</a:t>
            </a:r>
            <a:r>
              <a:rPr lang="zh-CN" altLang="x-none" sz="2400" dirty="0">
                <a:latin typeface="Arial" panose="020B0604020202020204" pitchFamily="34" charset="0"/>
              </a:rPr>
              <a:t>时才愿意出售</a:t>
            </a:r>
            <a:r>
              <a:rPr lang="zh-CN" altLang="zh-CN" sz="2400" dirty="0">
                <a:latin typeface="Arial" panose="020B0604020202020204" pitchFamily="34" charset="0"/>
              </a:rPr>
              <a:t>500</a:t>
            </a:r>
            <a:r>
              <a:rPr lang="zh-CN" altLang="x-none" sz="2400" dirty="0">
                <a:latin typeface="Arial" panose="020B0604020202020204" pitchFamily="34" charset="0"/>
              </a:rPr>
              <a:t>个</a:t>
            </a:r>
            <a:r>
              <a:rPr lang="zh-CN" altLang="en-US" sz="2400" dirty="0">
                <a:latin typeface="Arial" panose="020B0604020202020204" pitchFamily="34" charset="0"/>
              </a:rPr>
              <a:t>比</a:t>
            </a:r>
            <a:r>
              <a:rPr lang="zh-CN" altLang="x-none" sz="2400" dirty="0">
                <a:latin typeface="Arial" panose="020B0604020202020204" pitchFamily="34" charset="0"/>
              </a:rPr>
              <a:t>萨，因为只有如此才能弥补成本的增加</a:t>
            </a:r>
            <a:endParaRPr lang="zh-CN" altLang="x-none" sz="2400" dirty="0">
              <a:latin typeface="Arial" panose="020B0604020202020204" pitchFamily="34" charset="0"/>
            </a:endParaRPr>
          </a:p>
        </p:txBody>
      </p:sp>
      <p:grpSp>
        <p:nvGrpSpPr>
          <p:cNvPr id="10" name="Group 27"/>
          <p:cNvGrpSpPr/>
          <p:nvPr/>
        </p:nvGrpSpPr>
        <p:grpSpPr>
          <a:xfrm>
            <a:off x="3381375" y="1920875"/>
            <a:ext cx="3505200" cy="1174750"/>
            <a:chOff x="0" y="0"/>
            <a:chExt cx="2208" cy="740"/>
          </a:xfrm>
        </p:grpSpPr>
        <p:sp>
          <p:nvSpPr>
            <p:cNvPr id="33810" name="Line 26"/>
            <p:cNvSpPr/>
            <p:nvPr/>
          </p:nvSpPr>
          <p:spPr>
            <a:xfrm>
              <a:off x="2163" y="107"/>
              <a:ext cx="0" cy="633"/>
            </a:xfrm>
            <a:prstGeom prst="line">
              <a:avLst/>
            </a:prstGeom>
            <a:ln w="9525" cap="flat" cmpd="sng">
              <a:solidFill>
                <a:schemeClr val="tx1"/>
              </a:solidFill>
              <a:prstDash val="lgDash"/>
              <a:headEnd type="none" w="med" len="med"/>
              <a:tailEnd type="none" w="med" len="med"/>
            </a:ln>
          </p:spPr>
        </p:sp>
        <p:sp>
          <p:nvSpPr>
            <p:cNvPr id="33811" name="Line 18"/>
            <p:cNvSpPr/>
            <p:nvPr/>
          </p:nvSpPr>
          <p:spPr>
            <a:xfrm>
              <a:off x="738" y="110"/>
              <a:ext cx="1425" cy="0"/>
            </a:xfrm>
            <a:prstGeom prst="line">
              <a:avLst/>
            </a:prstGeom>
            <a:ln w="9525" cap="flat" cmpd="sng">
              <a:solidFill>
                <a:schemeClr val="tx1"/>
              </a:solidFill>
              <a:prstDash val="lgDash"/>
              <a:headEnd type="none" w="med" len="med"/>
              <a:tailEnd type="none" w="med" len="med"/>
            </a:ln>
          </p:spPr>
        </p:sp>
        <p:sp>
          <p:nvSpPr>
            <p:cNvPr id="33812" name="Oval 20"/>
            <p:cNvSpPr/>
            <p:nvPr/>
          </p:nvSpPr>
          <p:spPr>
            <a:xfrm>
              <a:off x="2120" y="66"/>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
          <p:nvSpPr>
            <p:cNvPr id="33813" name="Text Box 21"/>
            <p:cNvSpPr txBox="1"/>
            <p:nvPr/>
          </p:nvSpPr>
          <p:spPr>
            <a:xfrm>
              <a:off x="0" y="0"/>
              <a:ext cx="721" cy="230"/>
            </a:xfrm>
            <a:prstGeom prst="rect">
              <a:avLst/>
            </a:prstGeom>
            <a:noFill/>
            <a:ln w="9525">
              <a:noFill/>
            </a:ln>
          </p:spPr>
          <p:txBody>
            <a:bodyPr lIns="0" tIns="0" bIns="0">
              <a:spAutoFit/>
            </a:bodyPr>
            <a:p>
              <a:pPr algn="r" eaLnBrk="0" hangingPunct="0">
                <a:spcBef>
                  <a:spcPct val="50000"/>
                </a:spcBef>
              </a:pPr>
              <a:r>
                <a:rPr lang="en-US" altLang="zh-CN" sz="2400" dirty="0">
                  <a:latin typeface="Arial" panose="020B0604020202020204" pitchFamily="34" charset="0"/>
                </a:rPr>
                <a:t>$11.50</a:t>
              </a:r>
              <a:endParaRPr lang="en-US" altLang="zh-CN" sz="2400" dirty="0">
                <a:latin typeface="Arial" panose="020B0604020202020204" pitchFamily="34" charset="0"/>
              </a:endParaRPr>
            </a:p>
          </p:txBody>
        </p:sp>
      </p:grpSp>
      <p:sp>
        <p:nvSpPr>
          <p:cNvPr id="34" name="Rectangle 6"/>
          <p:cNvSpPr>
            <a:spLocks noChangeArrowheads="1"/>
          </p:cNvSpPr>
          <p:nvPr/>
        </p:nvSpPr>
        <p:spPr bwMode="auto">
          <a:xfrm>
            <a:off x="3962400" y="5684838"/>
            <a:ext cx="4953000" cy="965200"/>
          </a:xfrm>
          <a:prstGeom prst="rect">
            <a:avLst/>
          </a:prstGeom>
          <a:solidFill>
            <a:schemeClr val="bg2">
              <a:lumMod val="90000"/>
            </a:schemeClr>
          </a:solidFill>
          <a:ln w="9525">
            <a:solidFill>
              <a:schemeClr val="bg2">
                <a:lumMod val="50000"/>
              </a:schemeClr>
            </a:solidFill>
            <a:miter lim="800000"/>
          </a:ln>
          <a:effectLst>
            <a:outerShdw dist="71842" dir="2700000" algn="ctr" rotWithShape="0">
              <a:schemeClr val="bg2"/>
            </a:outerShdw>
          </a:effectLst>
        </p:spPr>
        <p:txBody>
          <a:bodyPr/>
          <a:lstStyle/>
          <a:p>
            <a:pPr marL="0" marR="0" lvl="0" indent="0" algn="l" defTabSz="914400" rtl="0" eaLnBrk="0" fontAlgn="base" latinLnBrk="0" hangingPunct="0">
              <a:lnSpc>
                <a:spcPct val="105000"/>
              </a:lnSpc>
              <a:spcBef>
                <a:spcPct val="45000"/>
              </a:spcBef>
              <a:spcAft>
                <a:spcPct val="0"/>
              </a:spcAft>
              <a:buClr>
                <a:srgbClr val="339966"/>
              </a:buClr>
              <a:buSzPct val="120000"/>
              <a:buFont typeface="Wingdings" panose="05000000000000000000" pitchFamily="2" charset="2"/>
              <a:buNone/>
              <a:defRPr/>
            </a:pPr>
            <a:r>
              <a:rPr kumimoji="0" lang="en-US" altLang="zh-CN" sz="2400" b="1"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宋体" panose="02010600030101010101" pitchFamily="2" charset="-122"/>
                <a:cs typeface="+mn-cs"/>
              </a:rPr>
              <a:t>    </a:t>
            </a:r>
            <a:r>
              <a:rPr kumimoji="0" lang="zh-CN" sz="2400" b="1"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宋体" panose="02010600030101010101" pitchFamily="2" charset="-122"/>
                <a:cs typeface="+mn-cs"/>
              </a:rPr>
              <a:t>对卖者征税使供给曲线向上移动，移动幅度为税收量</a:t>
            </a:r>
            <a:endParaRPr kumimoji="0" lang="zh-CN" sz="2400" b="1"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宋体" panose="02010600030101010101" pitchFamily="2" charset="-122"/>
              <a:cs typeface="+mn-cs"/>
            </a:endParaRPr>
          </a:p>
        </p:txBody>
      </p:sp>
      <p:sp>
        <p:nvSpPr>
          <p:cNvPr id="35" name="Line 42"/>
          <p:cNvSpPr/>
          <p:nvPr/>
        </p:nvSpPr>
        <p:spPr>
          <a:xfrm rot="-10800000" flipV="1">
            <a:off x="4554538" y="2106613"/>
            <a:ext cx="1587" cy="981075"/>
          </a:xfrm>
          <a:prstGeom prst="line">
            <a:avLst/>
          </a:prstGeom>
          <a:ln w="57150" cap="flat" cmpd="sng">
            <a:solidFill>
              <a:srgbClr val="FF0000"/>
            </a:solidFill>
            <a:prstDash val="solid"/>
            <a:headEnd type="triangle" w="lg" len="med"/>
            <a:tailEnd type="none" w="med" len="med"/>
          </a:ln>
        </p:spPr>
      </p:sp>
      <p:grpSp>
        <p:nvGrpSpPr>
          <p:cNvPr id="11" name="Group 34"/>
          <p:cNvGrpSpPr/>
          <p:nvPr/>
        </p:nvGrpSpPr>
        <p:grpSpPr>
          <a:xfrm>
            <a:off x="6904038" y="2030413"/>
            <a:ext cx="842962" cy="1058862"/>
            <a:chOff x="0" y="0"/>
            <a:chExt cx="531" cy="667"/>
          </a:xfrm>
        </p:grpSpPr>
        <p:sp>
          <p:nvSpPr>
            <p:cNvPr id="33807" name="AutoShape 43"/>
            <p:cNvSpPr/>
            <p:nvPr/>
          </p:nvSpPr>
          <p:spPr>
            <a:xfrm flipH="1">
              <a:off x="0" y="46"/>
              <a:ext cx="118" cy="621"/>
            </a:xfrm>
            <a:prstGeom prst="leftBrace">
              <a:avLst>
                <a:gd name="adj1" fmla="val 57110"/>
                <a:gd name="adj2" fmla="val 49435"/>
              </a:avLst>
            </a:prstGeom>
            <a:noFill/>
            <a:ln w="28575" cap="flat" cmpd="sng">
              <a:solidFill>
                <a:schemeClr val="tx1"/>
              </a:solidFill>
              <a:prstDash val="solid"/>
              <a:headEnd type="none" w="med" len="med"/>
              <a:tailEnd type="none" w="med" len="med"/>
            </a:ln>
          </p:spPr>
          <p:txBody>
            <a:bodyPr wrap="none" anchor="ctr"/>
            <a:p>
              <a:pPr eaLnBrk="0" hangingPunct="0"/>
              <a:endParaRPr lang="zh-CN" altLang="zh-CN" dirty="0">
                <a:latin typeface="Arial" panose="020B0604020202020204" pitchFamily="34" charset="0"/>
              </a:endParaRPr>
            </a:p>
          </p:txBody>
        </p:sp>
        <p:sp>
          <p:nvSpPr>
            <p:cNvPr id="33808" name="Text Box 44"/>
            <p:cNvSpPr txBox="1"/>
            <p:nvPr/>
          </p:nvSpPr>
          <p:spPr>
            <a:xfrm>
              <a:off x="89" y="0"/>
              <a:ext cx="442" cy="518"/>
            </a:xfrm>
            <a:prstGeom prst="rect">
              <a:avLst/>
            </a:prstGeom>
            <a:noFill/>
            <a:ln w="9525">
              <a:noFill/>
            </a:ln>
          </p:spPr>
          <p:txBody>
            <a:bodyPr>
              <a:spAutoFit/>
            </a:bodyPr>
            <a:p>
              <a:pPr algn="r" eaLnBrk="0" hangingPunct="0">
                <a:spcBef>
                  <a:spcPct val="50000"/>
                </a:spcBef>
              </a:pPr>
              <a:r>
                <a:rPr lang="zh-CN" altLang="x-none" sz="2400" dirty="0">
                  <a:solidFill>
                    <a:srgbClr val="008000"/>
                  </a:solidFill>
                  <a:latin typeface="Arial" panose="020B0604020202020204" pitchFamily="34" charset="0"/>
                </a:rPr>
                <a:t>税收</a:t>
              </a:r>
              <a:endParaRPr lang="zh-CN" altLang="x-none" sz="2400" dirty="0">
                <a:solidFill>
                  <a:srgbClr val="008000"/>
                </a:solidFill>
                <a:latin typeface="Arial" panose="020B0604020202020204" pitchFamily="34" charset="0"/>
              </a:endParaRPr>
            </a:p>
          </p:txBody>
        </p:sp>
        <p:sp>
          <p:nvSpPr>
            <p:cNvPr id="33809" name="Line 45"/>
            <p:cNvSpPr/>
            <p:nvPr/>
          </p:nvSpPr>
          <p:spPr>
            <a:xfrm flipV="1">
              <a:off x="146" y="232"/>
              <a:ext cx="140" cy="113"/>
            </a:xfrm>
            <a:prstGeom prst="line">
              <a:avLst/>
            </a:prstGeom>
            <a:ln w="12700" cap="flat" cmpd="sng">
              <a:solidFill>
                <a:schemeClr val="tx1"/>
              </a:solidFill>
              <a:prstDash val="solid"/>
              <a:headEnd type="none" w="med" len="med"/>
              <a:tailEnd type="none" w="med" len="med"/>
            </a:ln>
          </p:spPr>
        </p:sp>
      </p:grpSp>
      <p:sp>
        <p:nvSpPr>
          <p:cNvPr id="40" name="Line 42"/>
          <p:cNvSpPr/>
          <p:nvPr/>
        </p:nvSpPr>
        <p:spPr>
          <a:xfrm flipH="1" flipV="1">
            <a:off x="6818313" y="2157413"/>
            <a:ext cx="1587" cy="868362"/>
          </a:xfrm>
          <a:prstGeom prst="line">
            <a:avLst/>
          </a:prstGeom>
          <a:ln w="38100" cap="flat" cmpd="sng">
            <a:solidFill>
              <a:srgbClr val="008000"/>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xEl>
                                              <p:charRg st="0" end="17"/>
                                            </p:txEl>
                                          </p:spTgt>
                                        </p:tgtEl>
                                        <p:attrNameLst>
                                          <p:attrName>style.visibility</p:attrName>
                                        </p:attrNameLst>
                                      </p:cBhvr>
                                      <p:to>
                                        <p:strVal val="visible"/>
                                      </p:to>
                                    </p:set>
                                    <p:animEffect transition="in" filter="wipe(left)">
                                      <p:cBhvr>
                                        <p:cTn id="7" dur="500"/>
                                        <p:tgtEl>
                                          <p:spTgt spid="28">
                                            <p:txEl>
                                              <p:charRg st="0"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
                                            <p:txEl>
                                              <p:charRg st="17" end="64"/>
                                            </p:txEl>
                                          </p:spTgt>
                                        </p:tgtEl>
                                        <p:attrNameLst>
                                          <p:attrName>style.visibility</p:attrName>
                                        </p:attrNameLst>
                                      </p:cBhvr>
                                      <p:to>
                                        <p:strVal val="visible"/>
                                      </p:to>
                                    </p:set>
                                    <p:animEffect transition="in" filter="wipe(left)">
                                      <p:cBhvr>
                                        <p:cTn id="12" dur="500"/>
                                        <p:tgtEl>
                                          <p:spTgt spid="28">
                                            <p:txEl>
                                              <p:charRg st="17" end="64"/>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down)">
                                      <p:cBhvr>
                                        <p:cTn id="15" dur="500"/>
                                        <p:tgtEl>
                                          <p:spTgt spid="35"/>
                                        </p:tgtEl>
                                      </p:cBhvr>
                                    </p:animEffect>
                                  </p:childTnLst>
                                </p:cTn>
                              </p:par>
                            </p:childTnLst>
                          </p:cTn>
                        </p:par>
                        <p:par>
                          <p:cTn id="16" fill="hold">
                            <p:stCondLst>
                              <p:cond delay="500"/>
                            </p:stCondLst>
                            <p:childTnLst>
                              <p:par>
                                <p:cTn id="17" presetID="18" presetClass="entr" presetSubtype="3"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strips(upRight)">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dissolve">
                                      <p:cBhvr>
                                        <p:cTn id="24" dur="500"/>
                                        <p:tgtEl>
                                          <p:spTgt spid="34"/>
                                        </p:tgtEl>
                                      </p:cBhvr>
                                    </p:animEffect>
                                  </p:childTnLst>
                                </p:cTn>
                              </p:par>
                              <p:par>
                                <p:cTn id="25" presetID="22" presetClass="entr" presetSubtype="4"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down)">
                                      <p:cBhvr>
                                        <p:cTn id="27" dur="500"/>
                                        <p:tgtEl>
                                          <p:spTgt spid="40"/>
                                        </p:tgtEl>
                                      </p:cBhvr>
                                    </p:animEffect>
                                  </p:childTnLst>
                                </p:cTn>
                              </p:par>
                            </p:childTnLst>
                          </p:cTn>
                        </p:par>
                        <p:par>
                          <p:cTn id="28" fill="hold">
                            <p:stCondLst>
                              <p:cond delay="500"/>
                            </p:stCondLst>
                            <p:childTnLst>
                              <p:par>
                                <p:cTn id="29" presetID="18" presetClass="entr" presetSubtype="12"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strips(downLeft)">
                                      <p:cBhvr>
                                        <p:cTn id="31" dur="500"/>
                                        <p:tgtEl>
                                          <p:spTgt spid="11"/>
                                        </p:tgtEl>
                                      </p:cBhvr>
                                    </p:animEffect>
                                  </p:childTnLst>
                                </p:cTn>
                              </p:par>
                            </p:childTnLst>
                          </p:cTn>
                        </p:par>
                        <p:par>
                          <p:cTn id="32" fill="hold">
                            <p:stCondLst>
                              <p:cond delay="1000"/>
                            </p:stCondLst>
                            <p:childTnLst>
                              <p:par>
                                <p:cTn id="33" presetID="18" presetClass="entr" presetSubtype="12"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strips(downLeft)">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P spid="34" grpId="0" bldLvl="5"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4818" name="Group 2"/>
          <p:cNvGrpSpPr/>
          <p:nvPr/>
        </p:nvGrpSpPr>
        <p:grpSpPr>
          <a:xfrm>
            <a:off x="5072063" y="2278063"/>
            <a:ext cx="3176587" cy="2274887"/>
            <a:chOff x="0" y="0"/>
            <a:chExt cx="2001" cy="1433"/>
          </a:xfrm>
        </p:grpSpPr>
        <p:sp>
          <p:nvSpPr>
            <p:cNvPr id="34860" name="Line 3"/>
            <p:cNvSpPr/>
            <p:nvPr/>
          </p:nvSpPr>
          <p:spPr>
            <a:xfrm flipV="1">
              <a:off x="0" y="210"/>
              <a:ext cx="1696" cy="1223"/>
            </a:xfrm>
            <a:prstGeom prst="line">
              <a:avLst/>
            </a:prstGeom>
            <a:ln w="38100" cap="flat" cmpd="sng">
              <a:solidFill>
                <a:srgbClr val="003399"/>
              </a:solidFill>
              <a:prstDash val="solid"/>
              <a:headEnd type="none" w="med" len="med"/>
              <a:tailEnd type="none" w="med" len="med"/>
            </a:ln>
          </p:spPr>
        </p:sp>
        <p:sp>
          <p:nvSpPr>
            <p:cNvPr id="34861" name="Text Box 4"/>
            <p:cNvSpPr txBox="1"/>
            <p:nvPr/>
          </p:nvSpPr>
          <p:spPr>
            <a:xfrm>
              <a:off x="1615" y="0"/>
              <a:ext cx="386"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S</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grpSp>
      <p:grpSp>
        <p:nvGrpSpPr>
          <p:cNvPr id="34819" name="Group 6"/>
          <p:cNvGrpSpPr/>
          <p:nvPr/>
        </p:nvGrpSpPr>
        <p:grpSpPr>
          <a:xfrm>
            <a:off x="4360863" y="1757363"/>
            <a:ext cx="4422775" cy="3871912"/>
            <a:chOff x="0" y="0"/>
            <a:chExt cx="2786" cy="2439"/>
          </a:xfrm>
        </p:grpSpPr>
        <p:grpSp>
          <p:nvGrpSpPr>
            <p:cNvPr id="34855" name="Group 7"/>
            <p:cNvGrpSpPr/>
            <p:nvPr/>
          </p:nvGrpSpPr>
          <p:grpSpPr>
            <a:xfrm>
              <a:off x="118" y="252"/>
              <a:ext cx="2116" cy="2049"/>
              <a:chOff x="0" y="0"/>
              <a:chExt cx="2116" cy="2027"/>
            </a:xfrm>
          </p:grpSpPr>
          <p:sp>
            <p:nvSpPr>
              <p:cNvPr id="34858" name="Line 9"/>
              <p:cNvSpPr/>
              <p:nvPr/>
            </p:nvSpPr>
            <p:spPr>
              <a:xfrm>
                <a:off x="4" y="0"/>
                <a:ext cx="0" cy="2025"/>
              </a:xfrm>
              <a:prstGeom prst="line">
                <a:avLst/>
              </a:prstGeom>
              <a:ln w="12700" cap="flat" cmpd="sng">
                <a:solidFill>
                  <a:schemeClr val="tx1"/>
                </a:solidFill>
                <a:prstDash val="solid"/>
                <a:headEnd type="none" w="med" len="med"/>
                <a:tailEnd type="none" w="med" len="med"/>
              </a:ln>
            </p:spPr>
          </p:sp>
          <p:sp>
            <p:nvSpPr>
              <p:cNvPr id="34859" name="Line 10"/>
              <p:cNvSpPr/>
              <p:nvPr/>
            </p:nvSpPr>
            <p:spPr>
              <a:xfrm>
                <a:off x="0" y="2027"/>
                <a:ext cx="2116" cy="0"/>
              </a:xfrm>
              <a:prstGeom prst="line">
                <a:avLst/>
              </a:prstGeom>
              <a:ln w="12700" cap="flat" cmpd="sng">
                <a:solidFill>
                  <a:schemeClr val="tx1"/>
                </a:solidFill>
                <a:prstDash val="solid"/>
                <a:headEnd type="none" w="med" len="med"/>
                <a:tailEnd type="none" w="med" len="med"/>
              </a:ln>
            </p:spPr>
          </p:sp>
        </p:grpSp>
        <p:sp>
          <p:nvSpPr>
            <p:cNvPr id="34856" name="Text Box 11"/>
            <p:cNvSpPr txBox="1"/>
            <p:nvPr/>
          </p:nvSpPr>
          <p:spPr>
            <a:xfrm>
              <a:off x="0" y="0"/>
              <a:ext cx="267"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P</a:t>
              </a:r>
              <a:endParaRPr lang="en-US" altLang="zh-CN" sz="2400" b="1" i="1" dirty="0">
                <a:latin typeface="Arial" panose="020B0604020202020204" pitchFamily="34" charset="0"/>
              </a:endParaRPr>
            </a:p>
          </p:txBody>
        </p:sp>
        <p:sp>
          <p:nvSpPr>
            <p:cNvPr id="34857" name="Text Box 12"/>
            <p:cNvSpPr txBox="1"/>
            <p:nvPr/>
          </p:nvSpPr>
          <p:spPr>
            <a:xfrm>
              <a:off x="2496" y="2151"/>
              <a:ext cx="290"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endParaRPr lang="en-US" altLang="zh-CN" sz="2400" b="1" i="1" dirty="0">
                <a:latin typeface="Arial" panose="020B0604020202020204" pitchFamily="34" charset="0"/>
              </a:endParaRPr>
            </a:p>
          </p:txBody>
        </p:sp>
      </p:grpSp>
      <p:grpSp>
        <p:nvGrpSpPr>
          <p:cNvPr id="34820" name="Group 12"/>
          <p:cNvGrpSpPr/>
          <p:nvPr/>
        </p:nvGrpSpPr>
        <p:grpSpPr>
          <a:xfrm>
            <a:off x="5686425" y="2116138"/>
            <a:ext cx="2730500" cy="2649537"/>
            <a:chOff x="0" y="0"/>
            <a:chExt cx="1720" cy="1669"/>
          </a:xfrm>
        </p:grpSpPr>
        <p:sp>
          <p:nvSpPr>
            <p:cNvPr id="34853" name="Line 14"/>
            <p:cNvSpPr/>
            <p:nvPr/>
          </p:nvSpPr>
          <p:spPr>
            <a:xfrm>
              <a:off x="0" y="0"/>
              <a:ext cx="1417" cy="1470"/>
            </a:xfrm>
            <a:prstGeom prst="line">
              <a:avLst/>
            </a:prstGeom>
            <a:ln w="38100" cap="flat" cmpd="sng">
              <a:solidFill>
                <a:srgbClr val="003399"/>
              </a:solidFill>
              <a:prstDash val="solid"/>
              <a:headEnd type="none" w="med" len="med"/>
              <a:tailEnd type="none" w="med" len="med"/>
            </a:ln>
          </p:spPr>
        </p:sp>
        <p:sp>
          <p:nvSpPr>
            <p:cNvPr id="34854" name="Text Box 15"/>
            <p:cNvSpPr txBox="1"/>
            <p:nvPr/>
          </p:nvSpPr>
          <p:spPr>
            <a:xfrm>
              <a:off x="1334" y="1381"/>
              <a:ext cx="386"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D</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grpSp>
      <p:grpSp>
        <p:nvGrpSpPr>
          <p:cNvPr id="34821" name="Group 15"/>
          <p:cNvGrpSpPr/>
          <p:nvPr/>
        </p:nvGrpSpPr>
        <p:grpSpPr>
          <a:xfrm>
            <a:off x="3382963" y="3105150"/>
            <a:ext cx="3773487" cy="2725738"/>
            <a:chOff x="0" y="0"/>
            <a:chExt cx="2377" cy="1717"/>
          </a:xfrm>
        </p:grpSpPr>
        <p:grpSp>
          <p:nvGrpSpPr>
            <p:cNvPr id="34847" name="Group 16"/>
            <p:cNvGrpSpPr/>
            <p:nvPr/>
          </p:nvGrpSpPr>
          <p:grpSpPr>
            <a:xfrm>
              <a:off x="740" y="119"/>
              <a:ext cx="1448" cy="1333"/>
              <a:chOff x="0" y="0"/>
              <a:chExt cx="808" cy="1333"/>
            </a:xfrm>
          </p:grpSpPr>
          <p:sp>
            <p:nvSpPr>
              <p:cNvPr id="22" name="Line 18"/>
              <p:cNvSpPr>
                <a:spLocks noChangeShapeType="1"/>
              </p:cNvSpPr>
              <p:nvPr/>
            </p:nvSpPr>
            <p:spPr bwMode="auto">
              <a:xfrm>
                <a:off x="0" y="0"/>
                <a:ext cx="795" cy="0"/>
              </a:xfrm>
              <a:prstGeom prst="line">
                <a:avLst/>
              </a:prstGeom>
              <a:noFill/>
              <a:ln w="9525">
                <a:solidFill>
                  <a:schemeClr val="accent1">
                    <a:lumMod val="75000"/>
                  </a:schemeClr>
                </a:solidFill>
                <a:prstDash val="lgDash"/>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3" name="Line 19"/>
              <p:cNvSpPr>
                <a:spLocks noChangeShapeType="1"/>
              </p:cNvSpPr>
              <p:nvPr/>
            </p:nvSpPr>
            <p:spPr bwMode="auto">
              <a:xfrm>
                <a:off x="795" y="1"/>
                <a:ext cx="13" cy="1332"/>
              </a:xfrm>
              <a:prstGeom prst="line">
                <a:avLst/>
              </a:prstGeom>
              <a:noFill/>
              <a:ln w="9525">
                <a:solidFill>
                  <a:schemeClr val="accent1">
                    <a:lumMod val="75000"/>
                  </a:schemeClr>
                </a:solidFill>
                <a:prstDash val="lgDash"/>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grpSp>
        <p:sp>
          <p:nvSpPr>
            <p:cNvPr id="34848" name="Oval 20"/>
            <p:cNvSpPr/>
            <p:nvPr/>
          </p:nvSpPr>
          <p:spPr>
            <a:xfrm>
              <a:off x="2118" y="72"/>
              <a:ext cx="88" cy="87"/>
            </a:xfrm>
            <a:prstGeom prst="ellipse">
              <a:avLst/>
            </a:prstGeom>
            <a:solidFill>
              <a:schemeClr val="bg2"/>
            </a:solidFill>
            <a:ln w="9525">
              <a:noFill/>
            </a:ln>
          </p:spPr>
          <p:txBody>
            <a:bodyPr wrap="none" anchor="ctr"/>
            <a:p>
              <a:pPr eaLnBrk="0" hangingPunct="0"/>
              <a:endParaRPr lang="zh-CN" altLang="zh-CN" dirty="0">
                <a:latin typeface="Arial" panose="020B0604020202020204" pitchFamily="34" charset="0"/>
              </a:endParaRPr>
            </a:p>
          </p:txBody>
        </p:sp>
        <p:sp>
          <p:nvSpPr>
            <p:cNvPr id="20" name="Text Box 21"/>
            <p:cNvSpPr txBox="1">
              <a:spLocks noChangeArrowheads="1"/>
            </p:cNvSpPr>
            <p:nvPr/>
          </p:nvSpPr>
          <p:spPr bwMode="auto">
            <a:xfrm>
              <a:off x="0" y="0"/>
              <a:ext cx="721" cy="233"/>
            </a:xfrm>
            <a:prstGeom prst="rect">
              <a:avLst/>
            </a:prstGeom>
            <a:noFill/>
            <a:ln w="9525">
              <a:noFill/>
              <a:miter lim="800000"/>
            </a:ln>
          </p:spPr>
          <p:txBody>
            <a:bodyPr lIns="0" tIns="0" bIns="0">
              <a:spAutoFit/>
            </a:bodyPr>
            <a:lstStyle/>
            <a:p>
              <a:pPr marR="0" algn="r" defTabSz="914400" eaLnBrk="0" hangingPunct="0">
                <a:spcBef>
                  <a:spcPct val="50000"/>
                </a:spcBef>
                <a:buClrTx/>
                <a:buSzTx/>
                <a:buFontTx/>
                <a:defRPr/>
              </a:pPr>
              <a:r>
                <a:rPr kumimoji="0" lang="en-US" altLang="zh-CN" sz="2400" kern="1200" cap="none" spc="0" normalizeH="0" baseline="0" noProof="0" dirty="0">
                  <a:solidFill>
                    <a:schemeClr val="accent1">
                      <a:lumMod val="75000"/>
                    </a:schemeClr>
                  </a:solidFill>
                  <a:latin typeface="Arial" panose="020B0604020202020204" pitchFamily="34" charset="0"/>
                  <a:ea typeface="宋体" panose="02010600030101010101" pitchFamily="2" charset="-122"/>
                  <a:cs typeface="+mn-cs"/>
                </a:rPr>
                <a:t>$10.00</a:t>
              </a:r>
              <a:endParaRPr kumimoji="0" lang="en-US" altLang="zh-CN" sz="2400" kern="1200" cap="none" spc="0" normalizeH="0" baseline="0" noProof="0" dirty="0">
                <a:solidFill>
                  <a:schemeClr val="accent1">
                    <a:lumMod val="75000"/>
                  </a:schemeClr>
                </a:solidFill>
                <a:latin typeface="Arial" panose="020B0604020202020204" pitchFamily="34" charset="0"/>
                <a:ea typeface="宋体" panose="02010600030101010101" pitchFamily="2" charset="-122"/>
                <a:cs typeface="+mn-cs"/>
              </a:endParaRPr>
            </a:p>
          </p:txBody>
        </p:sp>
        <p:sp>
          <p:nvSpPr>
            <p:cNvPr id="21" name="Text Box 22"/>
            <p:cNvSpPr txBox="1">
              <a:spLocks noChangeArrowheads="1"/>
            </p:cNvSpPr>
            <p:nvPr/>
          </p:nvSpPr>
          <p:spPr bwMode="auto">
            <a:xfrm>
              <a:off x="2006" y="1484"/>
              <a:ext cx="371" cy="233"/>
            </a:xfrm>
            <a:prstGeom prst="rect">
              <a:avLst/>
            </a:prstGeom>
            <a:noFill/>
            <a:ln w="9525">
              <a:noFill/>
              <a:miter lim="800000"/>
            </a:ln>
          </p:spPr>
          <p:txBody>
            <a:bodyPr lIns="0" tIns="0" rIns="0" bIns="0">
              <a:spAutoFit/>
            </a:bodyPr>
            <a:lstStyle/>
            <a:p>
              <a:pPr marR="0" algn="ctr" defTabSz="914400" eaLnBrk="0" hangingPunct="0">
                <a:spcBef>
                  <a:spcPct val="50000"/>
                </a:spcBef>
                <a:buClrTx/>
                <a:buSzTx/>
                <a:buFontTx/>
                <a:defRPr/>
              </a:pPr>
              <a:r>
                <a:rPr kumimoji="0" lang="en-US" altLang="zh-CN" sz="2400" kern="1200" cap="none" spc="0" normalizeH="0" baseline="0" noProof="0" dirty="0">
                  <a:solidFill>
                    <a:schemeClr val="accent1">
                      <a:lumMod val="75000"/>
                    </a:schemeClr>
                  </a:solidFill>
                  <a:latin typeface="Arial" panose="020B0604020202020204" pitchFamily="34" charset="0"/>
                  <a:ea typeface="宋体" panose="02010600030101010101" pitchFamily="2" charset="-122"/>
                  <a:cs typeface="+mn-cs"/>
                </a:rPr>
                <a:t>500</a:t>
              </a:r>
              <a:endParaRPr kumimoji="0" lang="en-US" altLang="zh-CN" sz="2400" kern="1200" cap="none" spc="0" normalizeH="0" baseline="0" noProof="0" dirty="0">
                <a:solidFill>
                  <a:schemeClr val="accent1">
                    <a:lumMod val="75000"/>
                  </a:schemeClr>
                </a:solidFill>
                <a:latin typeface="Arial" panose="020B0604020202020204" pitchFamily="34" charset="0"/>
                <a:ea typeface="宋体" panose="02010600030101010101" pitchFamily="2" charset="-122"/>
                <a:cs typeface="+mn-cs"/>
              </a:endParaRPr>
            </a:p>
          </p:txBody>
        </p:sp>
      </p:grpSp>
      <p:grpSp>
        <p:nvGrpSpPr>
          <p:cNvPr id="34822" name="Group 22"/>
          <p:cNvGrpSpPr/>
          <p:nvPr/>
        </p:nvGrpSpPr>
        <p:grpSpPr>
          <a:xfrm>
            <a:off x="4802188" y="1890713"/>
            <a:ext cx="2600325" cy="1857375"/>
            <a:chOff x="0" y="0"/>
            <a:chExt cx="1638" cy="1170"/>
          </a:xfrm>
        </p:grpSpPr>
        <p:sp>
          <p:nvSpPr>
            <p:cNvPr id="34845" name="Line 28"/>
            <p:cNvSpPr/>
            <p:nvPr/>
          </p:nvSpPr>
          <p:spPr>
            <a:xfrm flipV="1">
              <a:off x="0" y="210"/>
              <a:ext cx="1333" cy="960"/>
            </a:xfrm>
            <a:prstGeom prst="line">
              <a:avLst/>
            </a:prstGeom>
            <a:ln w="38100" cap="flat" cmpd="sng">
              <a:solidFill>
                <a:srgbClr val="A50021"/>
              </a:solidFill>
              <a:prstDash val="solid"/>
              <a:headEnd type="none" w="med" len="med"/>
              <a:tailEnd type="none" w="med" len="med"/>
            </a:ln>
          </p:spPr>
        </p:sp>
        <p:sp>
          <p:nvSpPr>
            <p:cNvPr id="34846" name="Text Box 29"/>
            <p:cNvSpPr txBox="1"/>
            <p:nvPr/>
          </p:nvSpPr>
          <p:spPr>
            <a:xfrm>
              <a:off x="1252" y="0"/>
              <a:ext cx="386"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S</a:t>
              </a:r>
              <a:r>
                <a:rPr lang="en-US" altLang="zh-CN" sz="2400" b="1" baseline="-25000" dirty="0">
                  <a:latin typeface="Arial" panose="020B0604020202020204" pitchFamily="34" charset="0"/>
                </a:rPr>
                <a:t>2</a:t>
              </a:r>
              <a:endParaRPr lang="en-US" altLang="zh-CN" sz="2400" b="1" baseline="-25000" dirty="0">
                <a:latin typeface="Arial" panose="020B0604020202020204" pitchFamily="34" charset="0"/>
              </a:endParaRPr>
            </a:p>
          </p:txBody>
        </p:sp>
      </p:grpSp>
      <p:grpSp>
        <p:nvGrpSpPr>
          <p:cNvPr id="9" name="Group 25"/>
          <p:cNvGrpSpPr/>
          <p:nvPr/>
        </p:nvGrpSpPr>
        <p:grpSpPr>
          <a:xfrm>
            <a:off x="5913438" y="2628900"/>
            <a:ext cx="588962" cy="3197225"/>
            <a:chOff x="0" y="0"/>
            <a:chExt cx="371" cy="2014"/>
          </a:xfrm>
        </p:grpSpPr>
        <p:grpSp>
          <p:nvGrpSpPr>
            <p:cNvPr id="34841" name="Group 26"/>
            <p:cNvGrpSpPr/>
            <p:nvPr/>
          </p:nvGrpSpPr>
          <p:grpSpPr>
            <a:xfrm>
              <a:off x="0" y="52"/>
              <a:ext cx="371" cy="1962"/>
              <a:chOff x="0" y="0"/>
              <a:chExt cx="371" cy="1962"/>
            </a:xfrm>
          </p:grpSpPr>
          <p:sp>
            <p:nvSpPr>
              <p:cNvPr id="34843" name="Line 26"/>
              <p:cNvSpPr/>
              <p:nvPr/>
            </p:nvSpPr>
            <p:spPr>
              <a:xfrm>
                <a:off x="215" y="0"/>
                <a:ext cx="0" cy="1699"/>
              </a:xfrm>
              <a:prstGeom prst="line">
                <a:avLst/>
              </a:prstGeom>
              <a:ln w="9525" cap="flat" cmpd="sng">
                <a:solidFill>
                  <a:schemeClr val="tx1"/>
                </a:solidFill>
                <a:prstDash val="lgDash"/>
                <a:headEnd type="none" w="med" len="med"/>
                <a:tailEnd type="none" w="med" len="med"/>
              </a:ln>
            </p:spPr>
          </p:sp>
          <p:sp>
            <p:nvSpPr>
              <p:cNvPr id="34844" name="Text Box 30"/>
              <p:cNvSpPr txBox="1"/>
              <p:nvPr/>
            </p:nvSpPr>
            <p:spPr>
              <a:xfrm>
                <a:off x="0" y="1732"/>
                <a:ext cx="371" cy="230"/>
              </a:xfrm>
              <a:prstGeom prst="rect">
                <a:avLst/>
              </a:prstGeom>
              <a:noFill/>
              <a:ln w="9525">
                <a:noFill/>
              </a:ln>
            </p:spPr>
            <p:txBody>
              <a:bodyPr lIns="0" tIns="0" rIns="0" bIns="0">
                <a:spAutoFit/>
              </a:bodyPr>
              <a:p>
                <a:pPr algn="ctr" eaLnBrk="0" hangingPunct="0">
                  <a:spcBef>
                    <a:spcPct val="50000"/>
                  </a:spcBef>
                </a:pPr>
                <a:r>
                  <a:rPr lang="en-US" altLang="zh-CN" sz="2400" dirty="0">
                    <a:latin typeface="Arial" panose="020B0604020202020204" pitchFamily="34" charset="0"/>
                  </a:rPr>
                  <a:t>450</a:t>
                </a:r>
                <a:endParaRPr lang="en-US" altLang="zh-CN" sz="2400" dirty="0">
                  <a:latin typeface="Arial" panose="020B0604020202020204" pitchFamily="34" charset="0"/>
                </a:endParaRPr>
              </a:p>
            </p:txBody>
          </p:sp>
        </p:grpSp>
        <p:sp>
          <p:nvSpPr>
            <p:cNvPr id="34842" name="Oval 37"/>
            <p:cNvSpPr/>
            <p:nvPr/>
          </p:nvSpPr>
          <p:spPr>
            <a:xfrm>
              <a:off x="173" y="0"/>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grpSp>
        <p:nvGrpSpPr>
          <p:cNvPr id="11" name="Group 30"/>
          <p:cNvGrpSpPr/>
          <p:nvPr/>
        </p:nvGrpSpPr>
        <p:grpSpPr>
          <a:xfrm>
            <a:off x="2711450" y="2479675"/>
            <a:ext cx="3552825" cy="457200"/>
            <a:chOff x="0" y="0"/>
            <a:chExt cx="2238" cy="288"/>
          </a:xfrm>
        </p:grpSpPr>
        <p:sp>
          <p:nvSpPr>
            <p:cNvPr id="34838" name="Line 36"/>
            <p:cNvSpPr/>
            <p:nvPr/>
          </p:nvSpPr>
          <p:spPr>
            <a:xfrm>
              <a:off x="1166" y="140"/>
              <a:ext cx="1072" cy="0"/>
            </a:xfrm>
            <a:prstGeom prst="line">
              <a:avLst/>
            </a:prstGeom>
            <a:ln w="9525" cap="flat" cmpd="sng">
              <a:solidFill>
                <a:schemeClr val="tx1"/>
              </a:solidFill>
              <a:prstDash val="lgDash"/>
              <a:headEnd type="none" w="med" len="med"/>
              <a:tailEnd type="none" w="med" len="med"/>
            </a:ln>
          </p:spPr>
        </p:sp>
        <p:sp>
          <p:nvSpPr>
            <p:cNvPr id="34839" name="Text Box 38"/>
            <p:cNvSpPr txBox="1"/>
            <p:nvPr/>
          </p:nvSpPr>
          <p:spPr>
            <a:xfrm>
              <a:off x="413" y="27"/>
              <a:ext cx="737" cy="230"/>
            </a:xfrm>
            <a:prstGeom prst="rect">
              <a:avLst/>
            </a:prstGeom>
            <a:noFill/>
            <a:ln w="9525">
              <a:noFill/>
            </a:ln>
          </p:spPr>
          <p:txBody>
            <a:bodyPr lIns="0" tIns="0" bIns="0">
              <a:spAutoFit/>
            </a:bodyPr>
            <a:p>
              <a:pPr algn="r" eaLnBrk="0" hangingPunct="0">
                <a:spcBef>
                  <a:spcPct val="50000"/>
                </a:spcBef>
              </a:pPr>
              <a:r>
                <a:rPr lang="en-US" altLang="zh-CN" sz="2400" dirty="0">
                  <a:latin typeface="Arial" panose="020B0604020202020204" pitchFamily="34" charset="0"/>
                </a:rPr>
                <a:t>$11.00</a:t>
              </a:r>
              <a:endParaRPr lang="en-US" altLang="zh-CN" sz="2400" dirty="0">
                <a:latin typeface="Arial" panose="020B0604020202020204" pitchFamily="34" charset="0"/>
              </a:endParaRPr>
            </a:p>
          </p:txBody>
        </p:sp>
        <p:sp>
          <p:nvSpPr>
            <p:cNvPr id="34840" name="Text Box 39"/>
            <p:cNvSpPr txBox="1"/>
            <p:nvPr/>
          </p:nvSpPr>
          <p:spPr>
            <a:xfrm>
              <a:off x="0" y="0"/>
              <a:ext cx="505" cy="288"/>
            </a:xfrm>
            <a:prstGeom prst="rect">
              <a:avLst/>
            </a:prstGeom>
            <a:noFill/>
            <a:ln w="9525">
              <a:noFill/>
            </a:ln>
          </p:spPr>
          <p:txBody>
            <a:bodyPr>
              <a:spAutoFit/>
            </a:bodyPr>
            <a:p>
              <a:pPr algn="r" eaLnBrk="0" hangingPunct="0">
                <a:spcBef>
                  <a:spcPct val="50000"/>
                </a:spcBef>
              </a:pPr>
              <a:r>
                <a:rPr lang="en-US" altLang="zh-CN" sz="2400" b="1" i="1" dirty="0">
                  <a:latin typeface="Arial" panose="020B0604020202020204" pitchFamily="34" charset="0"/>
                </a:rPr>
                <a:t>P</a:t>
              </a:r>
              <a:r>
                <a:rPr lang="en-US" altLang="zh-CN" sz="2400" b="1" i="1" baseline="-25000" dirty="0">
                  <a:latin typeface="Arial" panose="020B0604020202020204" pitchFamily="34" charset="0"/>
                </a:rPr>
                <a:t>B</a:t>
              </a:r>
              <a:r>
                <a:rPr lang="en-US" altLang="zh-CN" sz="2400" dirty="0">
                  <a:latin typeface="Arial" panose="020B0604020202020204" pitchFamily="34" charset="0"/>
                </a:rPr>
                <a:t> =</a:t>
              </a:r>
              <a:endParaRPr lang="en-US" altLang="zh-CN" sz="2400" b="1" i="1" baseline="-25000" dirty="0">
                <a:latin typeface="Arial" panose="020B0604020202020204" pitchFamily="34" charset="0"/>
              </a:endParaRPr>
            </a:p>
          </p:txBody>
        </p:sp>
      </p:grpSp>
      <p:grpSp>
        <p:nvGrpSpPr>
          <p:cNvPr id="12" name="Group 34"/>
          <p:cNvGrpSpPr/>
          <p:nvPr/>
        </p:nvGrpSpPr>
        <p:grpSpPr>
          <a:xfrm>
            <a:off x="2870200" y="3484563"/>
            <a:ext cx="3460750" cy="457200"/>
            <a:chOff x="0" y="0"/>
            <a:chExt cx="2180" cy="288"/>
          </a:xfrm>
        </p:grpSpPr>
        <p:grpSp>
          <p:nvGrpSpPr>
            <p:cNvPr id="34833" name="Group 35"/>
            <p:cNvGrpSpPr/>
            <p:nvPr/>
          </p:nvGrpSpPr>
          <p:grpSpPr>
            <a:xfrm>
              <a:off x="455" y="25"/>
              <a:ext cx="1725" cy="230"/>
              <a:chOff x="0" y="0"/>
              <a:chExt cx="1725" cy="230"/>
            </a:xfrm>
          </p:grpSpPr>
          <p:sp>
            <p:nvSpPr>
              <p:cNvPr id="34835" name="Line 32"/>
              <p:cNvSpPr/>
              <p:nvPr/>
            </p:nvSpPr>
            <p:spPr>
              <a:xfrm>
                <a:off x="609" y="118"/>
                <a:ext cx="1072" cy="0"/>
              </a:xfrm>
              <a:prstGeom prst="line">
                <a:avLst/>
              </a:prstGeom>
              <a:ln w="9525" cap="flat" cmpd="sng">
                <a:solidFill>
                  <a:schemeClr val="tx1"/>
                </a:solidFill>
                <a:prstDash val="lgDash"/>
                <a:headEnd type="none" w="med" len="med"/>
                <a:tailEnd type="none" w="med" len="med"/>
              </a:ln>
            </p:spPr>
          </p:sp>
          <p:sp>
            <p:nvSpPr>
              <p:cNvPr id="34836" name="Oval 33"/>
              <p:cNvSpPr/>
              <p:nvPr/>
            </p:nvSpPr>
            <p:spPr>
              <a:xfrm>
                <a:off x="1637" y="71"/>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
            <p:nvSpPr>
              <p:cNvPr id="34837" name="Text Box 34"/>
              <p:cNvSpPr txBox="1"/>
              <p:nvPr/>
            </p:nvSpPr>
            <p:spPr>
              <a:xfrm>
                <a:off x="0" y="0"/>
                <a:ext cx="593" cy="230"/>
              </a:xfrm>
              <a:prstGeom prst="rect">
                <a:avLst/>
              </a:prstGeom>
              <a:noFill/>
              <a:ln w="9525">
                <a:noFill/>
              </a:ln>
            </p:spPr>
            <p:txBody>
              <a:bodyPr lIns="0" tIns="0" bIns="0">
                <a:spAutoFit/>
              </a:bodyPr>
              <a:p>
                <a:pPr algn="r" eaLnBrk="0" hangingPunct="0">
                  <a:spcBef>
                    <a:spcPct val="50000"/>
                  </a:spcBef>
                </a:pPr>
                <a:r>
                  <a:rPr lang="en-US" altLang="zh-CN" sz="2400" dirty="0">
                    <a:latin typeface="Arial" panose="020B0604020202020204" pitchFamily="34" charset="0"/>
                  </a:rPr>
                  <a:t>$9.50</a:t>
                </a:r>
                <a:endParaRPr lang="en-US" altLang="zh-CN" sz="2400" dirty="0">
                  <a:latin typeface="Arial" panose="020B0604020202020204" pitchFamily="34" charset="0"/>
                </a:endParaRPr>
              </a:p>
            </p:txBody>
          </p:sp>
        </p:grpSp>
        <p:sp>
          <p:nvSpPr>
            <p:cNvPr id="34834" name="Text Box 40"/>
            <p:cNvSpPr txBox="1"/>
            <p:nvPr/>
          </p:nvSpPr>
          <p:spPr>
            <a:xfrm>
              <a:off x="0" y="0"/>
              <a:ext cx="505" cy="288"/>
            </a:xfrm>
            <a:prstGeom prst="rect">
              <a:avLst/>
            </a:prstGeom>
            <a:noFill/>
            <a:ln w="9525">
              <a:noFill/>
            </a:ln>
          </p:spPr>
          <p:txBody>
            <a:bodyPr>
              <a:spAutoFit/>
            </a:bodyPr>
            <a:p>
              <a:pPr algn="r" eaLnBrk="0" hangingPunct="0">
                <a:spcBef>
                  <a:spcPct val="50000"/>
                </a:spcBef>
              </a:pPr>
              <a:r>
                <a:rPr lang="en-US" altLang="zh-CN" sz="2400" b="1" i="1" dirty="0">
                  <a:latin typeface="Arial" panose="020B0604020202020204" pitchFamily="34" charset="0"/>
                </a:rPr>
                <a:t>P</a:t>
              </a:r>
              <a:r>
                <a:rPr lang="en-US" altLang="zh-CN" sz="2400" b="1" i="1" baseline="-25000" dirty="0">
                  <a:latin typeface="Arial" panose="020B0604020202020204" pitchFamily="34" charset="0"/>
                </a:rPr>
                <a:t>S</a:t>
              </a:r>
              <a:r>
                <a:rPr lang="en-US" altLang="zh-CN" sz="2400" dirty="0">
                  <a:latin typeface="Arial" panose="020B0604020202020204" pitchFamily="34" charset="0"/>
                </a:rPr>
                <a:t> =</a:t>
              </a:r>
              <a:endParaRPr lang="en-US" altLang="zh-CN" sz="2400" b="1" i="1" baseline="-25000" dirty="0">
                <a:latin typeface="Arial" panose="020B0604020202020204" pitchFamily="34" charset="0"/>
              </a:endParaRPr>
            </a:p>
          </p:txBody>
        </p:sp>
      </p:grpSp>
      <p:sp>
        <p:nvSpPr>
          <p:cNvPr id="42" name="Line 42"/>
          <p:cNvSpPr/>
          <p:nvPr/>
        </p:nvSpPr>
        <p:spPr>
          <a:xfrm flipV="1">
            <a:off x="6254750" y="2767013"/>
            <a:ext cx="1588" cy="874712"/>
          </a:xfrm>
          <a:prstGeom prst="line">
            <a:avLst/>
          </a:prstGeom>
          <a:ln w="38100" cap="flat" cmpd="sng">
            <a:solidFill>
              <a:srgbClr val="00CC00"/>
            </a:solidFill>
            <a:prstDash val="solid"/>
            <a:headEnd type="none" w="med" len="med"/>
            <a:tailEnd type="none" w="med" len="med"/>
          </a:ln>
        </p:spPr>
      </p:sp>
      <p:grpSp>
        <p:nvGrpSpPr>
          <p:cNvPr id="14" name="Group 41"/>
          <p:cNvGrpSpPr/>
          <p:nvPr/>
        </p:nvGrpSpPr>
        <p:grpSpPr>
          <a:xfrm>
            <a:off x="6332538" y="2635250"/>
            <a:ext cx="842962" cy="1058863"/>
            <a:chOff x="0" y="0"/>
            <a:chExt cx="531" cy="667"/>
          </a:xfrm>
        </p:grpSpPr>
        <p:sp>
          <p:nvSpPr>
            <p:cNvPr id="34830" name="AutoShape 43"/>
            <p:cNvSpPr/>
            <p:nvPr/>
          </p:nvSpPr>
          <p:spPr>
            <a:xfrm flipH="1">
              <a:off x="0" y="46"/>
              <a:ext cx="118" cy="621"/>
            </a:xfrm>
            <a:prstGeom prst="leftBrace">
              <a:avLst>
                <a:gd name="adj1" fmla="val 57110"/>
                <a:gd name="adj2" fmla="val 49435"/>
              </a:avLst>
            </a:prstGeom>
            <a:noFill/>
            <a:ln w="31750" cap="flat" cmpd="sng">
              <a:solidFill>
                <a:srgbClr val="006600"/>
              </a:solidFill>
              <a:prstDash val="solid"/>
              <a:headEnd type="none" w="med" len="med"/>
              <a:tailEnd type="none" w="med" len="med"/>
            </a:ln>
          </p:spPr>
          <p:txBody>
            <a:bodyPr wrap="none" anchor="ctr"/>
            <a:p>
              <a:pPr eaLnBrk="0" hangingPunct="0"/>
              <a:endParaRPr lang="zh-CN" altLang="zh-CN" dirty="0">
                <a:latin typeface="Arial" panose="020B0604020202020204" pitchFamily="34" charset="0"/>
              </a:endParaRPr>
            </a:p>
          </p:txBody>
        </p:sp>
        <p:sp>
          <p:nvSpPr>
            <p:cNvPr id="34831" name="Text Box 44"/>
            <p:cNvSpPr txBox="1"/>
            <p:nvPr/>
          </p:nvSpPr>
          <p:spPr>
            <a:xfrm>
              <a:off x="89" y="0"/>
              <a:ext cx="442" cy="518"/>
            </a:xfrm>
            <a:prstGeom prst="rect">
              <a:avLst/>
            </a:prstGeom>
            <a:noFill/>
            <a:ln w="9525">
              <a:noFill/>
            </a:ln>
          </p:spPr>
          <p:txBody>
            <a:bodyPr>
              <a:spAutoFit/>
            </a:bodyPr>
            <a:p>
              <a:pPr algn="r" eaLnBrk="0" hangingPunct="0">
                <a:spcBef>
                  <a:spcPct val="50000"/>
                </a:spcBef>
              </a:pPr>
              <a:r>
                <a:rPr lang="zh-CN" altLang="x-none" sz="2400" dirty="0">
                  <a:solidFill>
                    <a:srgbClr val="006600"/>
                  </a:solidFill>
                  <a:latin typeface="Arial" panose="020B0604020202020204" pitchFamily="34" charset="0"/>
                </a:rPr>
                <a:t>税收</a:t>
              </a:r>
              <a:endParaRPr lang="zh-CN" altLang="x-none" sz="2400" dirty="0">
                <a:solidFill>
                  <a:srgbClr val="006600"/>
                </a:solidFill>
                <a:latin typeface="Arial" panose="020B0604020202020204" pitchFamily="34" charset="0"/>
              </a:endParaRPr>
            </a:p>
          </p:txBody>
        </p:sp>
        <p:sp>
          <p:nvSpPr>
            <p:cNvPr id="34832" name="Line 45"/>
            <p:cNvSpPr/>
            <p:nvPr/>
          </p:nvSpPr>
          <p:spPr>
            <a:xfrm flipV="1">
              <a:off x="146" y="232"/>
              <a:ext cx="140" cy="113"/>
            </a:xfrm>
            <a:prstGeom prst="line">
              <a:avLst/>
            </a:prstGeom>
            <a:ln w="12700" cap="flat" cmpd="sng">
              <a:solidFill>
                <a:schemeClr val="tx1"/>
              </a:solidFill>
              <a:prstDash val="solid"/>
              <a:headEnd type="none" w="med" len="med"/>
              <a:tailEnd type="none" w="med" len="med"/>
            </a:ln>
          </p:spPr>
        </p:sp>
      </p:grpSp>
      <p:sp>
        <p:nvSpPr>
          <p:cNvPr id="34828" name="Text Box 46"/>
          <p:cNvSpPr txBox="1"/>
          <p:nvPr/>
        </p:nvSpPr>
        <p:spPr>
          <a:xfrm>
            <a:off x="4419600" y="990600"/>
            <a:ext cx="3479800" cy="457200"/>
          </a:xfrm>
          <a:prstGeom prst="rect">
            <a:avLst/>
          </a:prstGeom>
          <a:noFill/>
          <a:ln w="9525">
            <a:noFill/>
          </a:ln>
        </p:spPr>
        <p:txBody>
          <a:bodyPr>
            <a:spAutoFit/>
          </a:bodyPr>
          <a:p>
            <a:pPr algn="ctr" eaLnBrk="0" hangingPunct="0">
              <a:spcBef>
                <a:spcPct val="50000"/>
              </a:spcBef>
            </a:pPr>
            <a:r>
              <a:rPr lang="zh-CN" altLang="x-none" sz="2400" dirty="0">
                <a:latin typeface="Arial" panose="020B0604020202020204" pitchFamily="34" charset="0"/>
              </a:rPr>
              <a:t>向卖者征税</a:t>
            </a:r>
            <a:r>
              <a:rPr lang="en-US" altLang="zh-CN" sz="2400" dirty="0">
                <a:latin typeface="Arial" panose="020B0604020202020204" pitchFamily="34" charset="0"/>
              </a:rPr>
              <a:t>$1.50</a:t>
            </a:r>
            <a:endParaRPr lang="en-US" altLang="zh-CN" sz="2400" dirty="0">
              <a:latin typeface="Arial" panose="020B0604020202020204" pitchFamily="34" charset="0"/>
            </a:endParaRPr>
          </a:p>
        </p:txBody>
      </p:sp>
      <p:sp>
        <p:nvSpPr>
          <p:cNvPr id="48" name="Rectangle 47"/>
          <p:cNvSpPr/>
          <p:nvPr/>
        </p:nvSpPr>
        <p:spPr>
          <a:xfrm>
            <a:off x="538163" y="1033463"/>
            <a:ext cx="2627312" cy="4868862"/>
          </a:xfrm>
          <a:prstGeom prst="rect">
            <a:avLst/>
          </a:prstGeom>
          <a:noFill/>
          <a:ln w="9525">
            <a:noFill/>
          </a:ln>
        </p:spPr>
        <p:txBody>
          <a:bodyPr/>
          <a:p>
            <a:pPr eaLnBrk="0" hangingPunct="0">
              <a:lnSpc>
                <a:spcPct val="105000"/>
              </a:lnSpc>
              <a:spcBef>
                <a:spcPct val="45000"/>
              </a:spcBef>
              <a:buClr>
                <a:srgbClr val="00B85C"/>
              </a:buClr>
              <a:buSzPct val="120000"/>
              <a:buFont typeface="Wingdings" panose="05000000000000000000" pitchFamily="2" charset="2"/>
            </a:pPr>
            <a:r>
              <a:rPr lang="zh-CN" altLang="x-none" sz="2500" u="sng" dirty="0">
                <a:latin typeface="Arial" panose="020B0604020202020204" pitchFamily="34" charset="0"/>
              </a:rPr>
              <a:t>新的均衡：</a:t>
            </a:r>
            <a:endParaRPr lang="zh-CN" altLang="en-US" sz="2500" u="sng" dirty="0">
              <a:latin typeface="Arial" panose="020B0604020202020204" pitchFamily="34" charset="0"/>
            </a:endParaRPr>
          </a:p>
          <a:p>
            <a:pPr eaLnBrk="0" hangingPunct="0">
              <a:lnSpc>
                <a:spcPct val="105000"/>
              </a:lnSpc>
              <a:spcBef>
                <a:spcPct val="45000"/>
              </a:spcBef>
              <a:buClr>
                <a:srgbClr val="00B85C"/>
              </a:buClr>
              <a:buSzPct val="120000"/>
              <a:buFont typeface="Wingdings" panose="05000000000000000000" pitchFamily="2" charset="2"/>
            </a:pPr>
            <a:r>
              <a:rPr lang="en-US" altLang="zh-CN" sz="2500" b="1" i="1" dirty="0">
                <a:latin typeface="Arial" panose="020B0604020202020204" pitchFamily="34" charset="0"/>
              </a:rPr>
              <a:t>Q</a:t>
            </a:r>
            <a:r>
              <a:rPr lang="en-US" altLang="zh-CN" sz="2500" dirty="0">
                <a:latin typeface="Arial" panose="020B0604020202020204" pitchFamily="34" charset="0"/>
              </a:rPr>
              <a:t> = 450</a:t>
            </a:r>
            <a:endParaRPr lang="en-US" altLang="zh-CN" sz="2500" dirty="0">
              <a:latin typeface="Arial" panose="020B0604020202020204" pitchFamily="34" charset="0"/>
            </a:endParaRPr>
          </a:p>
          <a:p>
            <a:pPr eaLnBrk="0" hangingPunct="0">
              <a:lnSpc>
                <a:spcPct val="105000"/>
              </a:lnSpc>
              <a:spcBef>
                <a:spcPct val="45000"/>
              </a:spcBef>
              <a:buClr>
                <a:srgbClr val="00B85C"/>
              </a:buClr>
              <a:buSzPct val="120000"/>
              <a:buFont typeface="Wingdings" panose="05000000000000000000" pitchFamily="2" charset="2"/>
            </a:pPr>
            <a:r>
              <a:rPr lang="zh-CN" altLang="x-none" sz="2500" dirty="0">
                <a:latin typeface="Arial" panose="020B0604020202020204" pitchFamily="34" charset="0"/>
              </a:rPr>
              <a:t>买者支付</a:t>
            </a:r>
            <a:br>
              <a:rPr lang="zh-CN" altLang="en-US" sz="2500" dirty="0">
                <a:latin typeface="Arial" panose="020B0604020202020204" pitchFamily="34" charset="0"/>
              </a:rPr>
            </a:br>
            <a:r>
              <a:rPr lang="en-US" altLang="zh-CN" sz="2400" b="1" i="1" dirty="0">
                <a:latin typeface="Arial" panose="020B0604020202020204" pitchFamily="34" charset="0"/>
              </a:rPr>
              <a:t>P</a:t>
            </a:r>
            <a:r>
              <a:rPr lang="en-US" altLang="zh-CN" sz="2400" b="1" i="1" baseline="-25000" dirty="0">
                <a:latin typeface="Arial" panose="020B0604020202020204" pitchFamily="34" charset="0"/>
              </a:rPr>
              <a:t>B</a:t>
            </a:r>
            <a:r>
              <a:rPr lang="en-US" altLang="zh-CN" sz="2500" dirty="0">
                <a:latin typeface="Arial" panose="020B0604020202020204" pitchFamily="34" charset="0"/>
              </a:rPr>
              <a:t> = $11.00</a:t>
            </a:r>
            <a:endParaRPr lang="en-US" altLang="zh-CN" sz="2500" dirty="0">
              <a:latin typeface="Arial" panose="020B0604020202020204" pitchFamily="34" charset="0"/>
            </a:endParaRPr>
          </a:p>
          <a:p>
            <a:pPr eaLnBrk="0" hangingPunct="0">
              <a:lnSpc>
                <a:spcPct val="105000"/>
              </a:lnSpc>
              <a:spcBef>
                <a:spcPct val="45000"/>
              </a:spcBef>
              <a:buClr>
                <a:srgbClr val="00B85C"/>
              </a:buClr>
              <a:buSzPct val="120000"/>
              <a:buFont typeface="Wingdings" panose="05000000000000000000" pitchFamily="2" charset="2"/>
            </a:pPr>
            <a:r>
              <a:rPr lang="zh-CN" altLang="x-none" sz="2500" dirty="0">
                <a:latin typeface="Arial" panose="020B0604020202020204" pitchFamily="34" charset="0"/>
              </a:rPr>
              <a:t>卖者得到</a:t>
            </a:r>
            <a:br>
              <a:rPr lang="zh-CN" altLang="en-US" sz="2500" dirty="0">
                <a:latin typeface="Arial" panose="020B0604020202020204" pitchFamily="34" charset="0"/>
              </a:rPr>
            </a:br>
            <a:r>
              <a:rPr lang="en-US" altLang="zh-CN" sz="2400" b="1" i="1" dirty="0">
                <a:latin typeface="Arial" panose="020B0604020202020204" pitchFamily="34" charset="0"/>
              </a:rPr>
              <a:t>P</a:t>
            </a:r>
            <a:r>
              <a:rPr lang="en-US" altLang="zh-CN" sz="2400" b="1" i="1" baseline="-25000" dirty="0">
                <a:latin typeface="Arial" panose="020B0604020202020204" pitchFamily="34" charset="0"/>
              </a:rPr>
              <a:t>S</a:t>
            </a:r>
            <a:r>
              <a:rPr lang="en-US" altLang="zh-CN" sz="2500" dirty="0">
                <a:latin typeface="Arial" panose="020B0604020202020204" pitchFamily="34" charset="0"/>
              </a:rPr>
              <a:t> = $9.50</a:t>
            </a:r>
            <a:endParaRPr lang="en-US" altLang="zh-CN" sz="2500" dirty="0">
              <a:latin typeface="Arial" panose="020B0604020202020204" pitchFamily="34" charset="0"/>
            </a:endParaRPr>
          </a:p>
          <a:p>
            <a:pPr eaLnBrk="0" hangingPunct="0">
              <a:lnSpc>
                <a:spcPct val="105000"/>
              </a:lnSpc>
              <a:spcBef>
                <a:spcPct val="45000"/>
              </a:spcBef>
              <a:buClr>
                <a:srgbClr val="00B85C"/>
              </a:buClr>
              <a:buSzPct val="120000"/>
              <a:buFont typeface="Wingdings" panose="05000000000000000000" pitchFamily="2" charset="2"/>
            </a:pPr>
            <a:r>
              <a:rPr lang="zh-CN" altLang="x-none" sz="2500" dirty="0">
                <a:latin typeface="Arial" panose="020B0604020202020204" pitchFamily="34" charset="0"/>
              </a:rPr>
              <a:t>两者之差</a:t>
            </a:r>
            <a:br>
              <a:rPr lang="zh-CN" altLang="en-US" sz="2500" dirty="0">
                <a:latin typeface="Arial" panose="020B0604020202020204" pitchFamily="34" charset="0"/>
              </a:rPr>
            </a:br>
            <a:r>
              <a:rPr lang="zh-CN" altLang="en-US" sz="2500" dirty="0">
                <a:latin typeface="Arial" panose="020B0604020202020204" pitchFamily="34" charset="0"/>
              </a:rPr>
              <a:t>  </a:t>
            </a:r>
            <a:r>
              <a:rPr lang="en-US" altLang="zh-CN" sz="2500" dirty="0">
                <a:latin typeface="Arial" panose="020B0604020202020204" pitchFamily="34" charset="0"/>
              </a:rPr>
              <a:t>= $1.50 = </a:t>
            </a:r>
            <a:r>
              <a:rPr lang="zh-CN" altLang="x-none" sz="2500" dirty="0">
                <a:latin typeface="Arial" panose="020B0604020202020204" pitchFamily="34" charset="0"/>
              </a:rPr>
              <a:t>税收</a:t>
            </a:r>
            <a:endParaRPr lang="zh-CN" altLang="en-US" sz="25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8">
                                            <p:txEl>
                                              <p:charRg st="6" end="14"/>
                                            </p:txEl>
                                          </p:spTgt>
                                        </p:tgtEl>
                                        <p:attrNameLst>
                                          <p:attrName>style.visibility</p:attrName>
                                        </p:attrNameLst>
                                      </p:cBhvr>
                                      <p:to>
                                        <p:strVal val="visible"/>
                                      </p:to>
                                    </p:set>
                                    <p:animEffect transition="in" filter="wipe(left)">
                                      <p:cBhvr>
                                        <p:cTn id="7" dur="500"/>
                                        <p:tgtEl>
                                          <p:spTgt spid="48">
                                            <p:txEl>
                                              <p:charRg st="6" end="14"/>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8">
                                            <p:txEl>
                                              <p:charRg st="14" end="31"/>
                                            </p:txEl>
                                          </p:spTgt>
                                        </p:tgtEl>
                                        <p:attrNameLst>
                                          <p:attrName>style.visibility</p:attrName>
                                        </p:attrNameLst>
                                      </p:cBhvr>
                                      <p:to>
                                        <p:strVal val="visible"/>
                                      </p:to>
                                    </p:set>
                                    <p:animEffect transition="in" filter="wipe(left)">
                                      <p:cBhvr>
                                        <p:cTn id="15" dur="500"/>
                                        <p:tgtEl>
                                          <p:spTgt spid="48">
                                            <p:txEl>
                                              <p:charRg st="14" end="31"/>
                                            </p:txEl>
                                          </p:spTgt>
                                        </p:tgtEl>
                                      </p:cBhvr>
                                    </p:animEffect>
                                  </p:childTnLst>
                                </p:cTn>
                              </p:par>
                              <p:par>
                                <p:cTn id="16" presetID="22" presetClass="entr" presetSubtype="2"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right)">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8">
                                            <p:txEl>
                                              <p:charRg st="31" end="47"/>
                                            </p:txEl>
                                          </p:spTgt>
                                        </p:tgtEl>
                                        <p:attrNameLst>
                                          <p:attrName>style.visibility</p:attrName>
                                        </p:attrNameLst>
                                      </p:cBhvr>
                                      <p:to>
                                        <p:strVal val="visible"/>
                                      </p:to>
                                    </p:set>
                                    <p:animEffect transition="in" filter="wipe(left)">
                                      <p:cBhvr>
                                        <p:cTn id="23" dur="500"/>
                                        <p:tgtEl>
                                          <p:spTgt spid="48">
                                            <p:txEl>
                                              <p:charRg st="31" end="47"/>
                                            </p:txEl>
                                          </p:spTgt>
                                        </p:tgtEl>
                                      </p:cBhvr>
                                    </p:animEffect>
                                  </p:childTnLst>
                                </p:cTn>
                              </p:par>
                              <p:par>
                                <p:cTn id="24" presetID="22" presetClass="entr" presetSubtype="2"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right)">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8">
                                            <p:txEl>
                                              <p:charRg st="47" end="67"/>
                                            </p:txEl>
                                          </p:spTgt>
                                        </p:tgtEl>
                                        <p:attrNameLst>
                                          <p:attrName>style.visibility</p:attrName>
                                        </p:attrNameLst>
                                      </p:cBhvr>
                                      <p:to>
                                        <p:strVal val="visible"/>
                                      </p:to>
                                    </p:set>
                                    <p:animEffect transition="in" filter="wipe(left)">
                                      <p:cBhvr>
                                        <p:cTn id="31" dur="500"/>
                                        <p:tgtEl>
                                          <p:spTgt spid="48">
                                            <p:txEl>
                                              <p:charRg st="47" end="67"/>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wipe(down)">
                                      <p:cBhvr>
                                        <p:cTn id="34" dur="500"/>
                                        <p:tgtEl>
                                          <p:spTgt spid="42"/>
                                        </p:tgtEl>
                                      </p:cBhvr>
                                    </p:animEffect>
                                  </p:childTnLst>
                                </p:cTn>
                              </p:par>
                            </p:childTnLst>
                          </p:cTn>
                        </p:par>
                        <p:par>
                          <p:cTn id="35" fill="hold">
                            <p:stCondLst>
                              <p:cond delay="500"/>
                            </p:stCondLst>
                            <p:childTnLst>
                              <p:par>
                                <p:cTn id="36" presetID="18" presetClass="entr" presetSubtype="12" fill="hold"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strips(down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5842" name="Group 2"/>
          <p:cNvGrpSpPr/>
          <p:nvPr/>
        </p:nvGrpSpPr>
        <p:grpSpPr>
          <a:xfrm>
            <a:off x="5072063" y="2800350"/>
            <a:ext cx="3176587" cy="2274888"/>
            <a:chOff x="0" y="0"/>
            <a:chExt cx="2001" cy="1433"/>
          </a:xfrm>
        </p:grpSpPr>
        <p:sp>
          <p:nvSpPr>
            <p:cNvPr id="35878" name="Line 3"/>
            <p:cNvSpPr/>
            <p:nvPr/>
          </p:nvSpPr>
          <p:spPr>
            <a:xfrm flipV="1">
              <a:off x="0" y="210"/>
              <a:ext cx="1696" cy="1223"/>
            </a:xfrm>
            <a:prstGeom prst="line">
              <a:avLst/>
            </a:prstGeom>
            <a:ln w="38100" cap="flat" cmpd="sng">
              <a:solidFill>
                <a:srgbClr val="003399"/>
              </a:solidFill>
              <a:prstDash val="solid"/>
              <a:headEnd type="none" w="med" len="med"/>
              <a:tailEnd type="none" w="med" len="med"/>
            </a:ln>
          </p:spPr>
        </p:sp>
        <p:sp>
          <p:nvSpPr>
            <p:cNvPr id="35879" name="Text Box 4"/>
            <p:cNvSpPr txBox="1"/>
            <p:nvPr/>
          </p:nvSpPr>
          <p:spPr>
            <a:xfrm>
              <a:off x="1615" y="0"/>
              <a:ext cx="386"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S</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grpSp>
      <p:sp>
        <p:nvSpPr>
          <p:cNvPr id="7" name="Rectangle 5"/>
          <p:cNvSpPr txBox="1">
            <a:spLocks noChangeArrowheads="1"/>
          </p:cNvSpPr>
          <p:nvPr/>
        </p:nvSpPr>
        <p:spPr>
          <a:xfrm>
            <a:off x="0" y="304800"/>
            <a:ext cx="9144000" cy="649288"/>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dirty="0">
                <a:solidFill>
                  <a:schemeClr val="accent1">
                    <a:lumMod val="75000"/>
                  </a:schemeClr>
                </a:solidFill>
                <a:effectLst>
                  <a:outerShdw blurRad="31750" dist="25400" dir="5400000" algn="tl" rotWithShape="0">
                    <a:srgbClr val="000000">
                      <a:alpha val="25000"/>
                    </a:srgbClr>
                  </a:outerShdw>
                </a:effectLst>
                <a:latin typeface="楷体" panose="02010609060101010101" pitchFamily="49" charset="-122"/>
                <a:ea typeface="楷体" panose="02010609060101010101" pitchFamily="49" charset="-122"/>
                <a:cs typeface="+mj-cs"/>
              </a:rPr>
              <a:t>两种情况下结果是相同的</a:t>
            </a:r>
            <a:r>
              <a:rPr kumimoji="0" lang="en-US" altLang="zh-CN" sz="3600" b="1" kern="1200" cap="none" spc="0" normalizeH="0" baseline="0" noProof="0" dirty="0">
                <a:solidFill>
                  <a:schemeClr val="accent1">
                    <a:lumMod val="75000"/>
                  </a:schemeClr>
                </a:solidFill>
                <a:effectLst>
                  <a:outerShdw blurRad="31750" dist="25400" dir="5400000" algn="tl" rotWithShape="0">
                    <a:srgbClr val="000000">
                      <a:alpha val="25000"/>
                    </a:srgbClr>
                  </a:outerShdw>
                </a:effectLst>
                <a:latin typeface="楷体" panose="02010609060101010101" pitchFamily="49" charset="-122"/>
                <a:ea typeface="楷体" panose="02010609060101010101" pitchFamily="49" charset="-122"/>
                <a:cs typeface="+mj-cs"/>
              </a:rPr>
              <a:t>!</a:t>
            </a:r>
            <a:endParaRPr kumimoji="0" lang="en-US" altLang="zh-CN" sz="3600" b="1" kern="1200" cap="none" spc="0" normalizeH="0" baseline="0" noProof="0" dirty="0">
              <a:solidFill>
                <a:schemeClr val="accent1">
                  <a:lumMod val="75000"/>
                </a:schemeClr>
              </a:solidFill>
              <a:effectLst>
                <a:outerShdw blurRad="31750" dist="25400" dir="5400000" algn="tl" rotWithShape="0">
                  <a:srgbClr val="000000">
                    <a:alpha val="25000"/>
                  </a:srgbClr>
                </a:outerShdw>
              </a:effectLst>
              <a:latin typeface="楷体" panose="02010609060101010101" pitchFamily="49" charset="-122"/>
              <a:ea typeface="楷体" panose="02010609060101010101" pitchFamily="49" charset="-122"/>
              <a:cs typeface="+mj-cs"/>
            </a:endParaRPr>
          </a:p>
        </p:txBody>
      </p:sp>
      <p:sp>
        <p:nvSpPr>
          <p:cNvPr id="8" name="Rectangle 6"/>
          <p:cNvSpPr txBox="1">
            <a:spLocks noChangeArrowheads="1"/>
          </p:cNvSpPr>
          <p:nvPr/>
        </p:nvSpPr>
        <p:spPr>
          <a:xfrm>
            <a:off x="377825" y="2384425"/>
            <a:ext cx="2387600" cy="4087813"/>
          </a:xfrm>
          <a:prstGeom prst="rect">
            <a:avLst/>
          </a:prstGeom>
          <a:noFill/>
        </p:spPr>
        <p:txBody>
          <a:bodyPr>
            <a:normAutofit/>
          </a:bodyPr>
          <a:lstStyle/>
          <a:p>
            <a:pPr marR="0" defTabSz="914400" fontAlgn="auto">
              <a:lnSpc>
                <a:spcPct val="130000"/>
              </a:lnSpc>
              <a:spcBef>
                <a:spcPts val="600"/>
              </a:spcBef>
              <a:spcAft>
                <a:spcPts val="0"/>
              </a:spcAft>
              <a:buClr>
                <a:schemeClr val="accent1"/>
              </a:buClr>
              <a:buSzPct val="68000"/>
              <a:buFont typeface="Wingdings" panose="05000000000000000000" pitchFamily="2" charset="2"/>
              <a:defRPr/>
            </a:pPr>
            <a:r>
              <a:rPr kumimoji="0" lang="zh-CN" sz="2400" kern="1200" cap="none" spc="0" normalizeH="0" baseline="0" noProof="0" dirty="0">
                <a:latin typeface="+mn-lt"/>
                <a:ea typeface="宋体" panose="02010600030101010101" pitchFamily="2" charset="-122"/>
                <a:cs typeface="+mn-cs"/>
              </a:rPr>
              <a:t>在这两种情况下：</a:t>
            </a:r>
            <a:r>
              <a:rPr kumimoji="0" lang="zh-CN" sz="2400" kern="1200" cap="none" spc="0" normalizeH="0" baseline="0" noProof="0" dirty="0">
                <a:solidFill>
                  <a:schemeClr val="accent1">
                    <a:lumMod val="75000"/>
                  </a:schemeClr>
                </a:solidFill>
                <a:latin typeface="+mn-lt"/>
                <a:ea typeface="宋体" panose="02010600030101010101" pitchFamily="2" charset="-122"/>
                <a:cs typeface="+mn-cs"/>
              </a:rPr>
              <a:t>税收都在买者支付的价格和卖者得到的价格之间打入了一个</a:t>
            </a:r>
            <a:r>
              <a:rPr kumimoji="0" lang="zh-CN" altLang="en-US" sz="2400" kern="1200" cap="none" spc="0" normalizeH="0" baseline="0" noProof="0" dirty="0">
                <a:solidFill>
                  <a:schemeClr val="bg2">
                    <a:lumMod val="25000"/>
                  </a:schemeClr>
                </a:solidFill>
                <a:latin typeface="黑体" panose="02010609060101010101" pitchFamily="49" charset="-122"/>
                <a:ea typeface="黑体" panose="02010609060101010101" pitchFamily="49" charset="-122"/>
                <a:cs typeface="+mn-cs"/>
              </a:rPr>
              <a:t>楔</a:t>
            </a:r>
            <a:r>
              <a:rPr kumimoji="0" lang="zh-CN" sz="2400" kern="1200" cap="none" spc="0" normalizeH="0" baseline="0" noProof="0" dirty="0">
                <a:solidFill>
                  <a:schemeClr val="bg2">
                    <a:lumMod val="25000"/>
                  </a:schemeClr>
                </a:solidFill>
                <a:latin typeface="黑体" panose="02010609060101010101" pitchFamily="49" charset="-122"/>
                <a:ea typeface="黑体" panose="02010609060101010101" pitchFamily="49" charset="-122"/>
                <a:cs typeface="+mn-cs"/>
              </a:rPr>
              <a:t>子</a:t>
            </a:r>
            <a:endParaRPr kumimoji="0" lang="zh-CN" sz="2400" kern="1200" cap="none" spc="0" normalizeH="0" baseline="0" noProof="0" dirty="0">
              <a:solidFill>
                <a:schemeClr val="bg2">
                  <a:lumMod val="25000"/>
                </a:schemeClr>
              </a:solidFill>
              <a:latin typeface="黑体" panose="02010609060101010101" pitchFamily="49" charset="-122"/>
              <a:ea typeface="黑体" panose="02010609060101010101" pitchFamily="49" charset="-122"/>
              <a:cs typeface="+mn-cs"/>
            </a:endParaRPr>
          </a:p>
        </p:txBody>
      </p:sp>
      <p:grpSp>
        <p:nvGrpSpPr>
          <p:cNvPr id="35845" name="Group 7"/>
          <p:cNvGrpSpPr/>
          <p:nvPr/>
        </p:nvGrpSpPr>
        <p:grpSpPr>
          <a:xfrm>
            <a:off x="4360863" y="2279650"/>
            <a:ext cx="4422775" cy="3871913"/>
            <a:chOff x="0" y="0"/>
            <a:chExt cx="2786" cy="2439"/>
          </a:xfrm>
        </p:grpSpPr>
        <p:grpSp>
          <p:nvGrpSpPr>
            <p:cNvPr id="35873" name="Group 8"/>
            <p:cNvGrpSpPr/>
            <p:nvPr/>
          </p:nvGrpSpPr>
          <p:grpSpPr>
            <a:xfrm>
              <a:off x="118" y="252"/>
              <a:ext cx="2116" cy="2049"/>
              <a:chOff x="0" y="0"/>
              <a:chExt cx="2116" cy="2027"/>
            </a:xfrm>
          </p:grpSpPr>
          <p:sp>
            <p:nvSpPr>
              <p:cNvPr id="35876" name="Line 9"/>
              <p:cNvSpPr/>
              <p:nvPr/>
            </p:nvSpPr>
            <p:spPr>
              <a:xfrm>
                <a:off x="4" y="0"/>
                <a:ext cx="0" cy="2025"/>
              </a:xfrm>
              <a:prstGeom prst="line">
                <a:avLst/>
              </a:prstGeom>
              <a:ln w="12700" cap="flat" cmpd="sng">
                <a:solidFill>
                  <a:schemeClr val="tx1"/>
                </a:solidFill>
                <a:prstDash val="solid"/>
                <a:headEnd type="none" w="med" len="med"/>
                <a:tailEnd type="none" w="med" len="med"/>
              </a:ln>
            </p:spPr>
          </p:sp>
          <p:sp>
            <p:nvSpPr>
              <p:cNvPr id="35877" name="Line 10"/>
              <p:cNvSpPr/>
              <p:nvPr/>
            </p:nvSpPr>
            <p:spPr>
              <a:xfrm>
                <a:off x="0" y="2027"/>
                <a:ext cx="2116" cy="0"/>
              </a:xfrm>
              <a:prstGeom prst="line">
                <a:avLst/>
              </a:prstGeom>
              <a:ln w="12700" cap="flat" cmpd="sng">
                <a:solidFill>
                  <a:schemeClr val="tx1"/>
                </a:solidFill>
                <a:prstDash val="solid"/>
                <a:headEnd type="none" w="med" len="med"/>
                <a:tailEnd type="none" w="med" len="med"/>
              </a:ln>
            </p:spPr>
          </p:sp>
        </p:grpSp>
        <p:sp>
          <p:nvSpPr>
            <p:cNvPr id="35874" name="Text Box 11"/>
            <p:cNvSpPr txBox="1"/>
            <p:nvPr/>
          </p:nvSpPr>
          <p:spPr>
            <a:xfrm>
              <a:off x="0" y="0"/>
              <a:ext cx="267"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P</a:t>
              </a:r>
              <a:endParaRPr lang="en-US" altLang="zh-CN" sz="2400" b="1" i="1" dirty="0">
                <a:latin typeface="Arial" panose="020B0604020202020204" pitchFamily="34" charset="0"/>
              </a:endParaRPr>
            </a:p>
          </p:txBody>
        </p:sp>
        <p:sp>
          <p:nvSpPr>
            <p:cNvPr id="35875" name="Text Box 12"/>
            <p:cNvSpPr txBox="1"/>
            <p:nvPr/>
          </p:nvSpPr>
          <p:spPr>
            <a:xfrm>
              <a:off x="2496" y="2151"/>
              <a:ext cx="290"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endParaRPr lang="en-US" altLang="zh-CN" sz="2400" b="1" i="1" dirty="0">
                <a:latin typeface="Arial" panose="020B0604020202020204" pitchFamily="34" charset="0"/>
              </a:endParaRPr>
            </a:p>
          </p:txBody>
        </p:sp>
      </p:grpSp>
      <p:grpSp>
        <p:nvGrpSpPr>
          <p:cNvPr id="35846" name="Group 13"/>
          <p:cNvGrpSpPr/>
          <p:nvPr/>
        </p:nvGrpSpPr>
        <p:grpSpPr>
          <a:xfrm>
            <a:off x="5686425" y="2638425"/>
            <a:ext cx="2730500" cy="2649538"/>
            <a:chOff x="0" y="0"/>
            <a:chExt cx="1720" cy="1669"/>
          </a:xfrm>
        </p:grpSpPr>
        <p:sp>
          <p:nvSpPr>
            <p:cNvPr id="35871" name="Line 14"/>
            <p:cNvSpPr/>
            <p:nvPr/>
          </p:nvSpPr>
          <p:spPr>
            <a:xfrm>
              <a:off x="0" y="0"/>
              <a:ext cx="1417" cy="1470"/>
            </a:xfrm>
            <a:prstGeom prst="line">
              <a:avLst/>
            </a:prstGeom>
            <a:ln w="38100" cap="flat" cmpd="sng">
              <a:solidFill>
                <a:srgbClr val="003399"/>
              </a:solidFill>
              <a:prstDash val="solid"/>
              <a:headEnd type="none" w="med" len="med"/>
              <a:tailEnd type="none" w="med" len="med"/>
            </a:ln>
          </p:spPr>
        </p:sp>
        <p:sp>
          <p:nvSpPr>
            <p:cNvPr id="35872" name="Text Box 15"/>
            <p:cNvSpPr txBox="1"/>
            <p:nvPr/>
          </p:nvSpPr>
          <p:spPr>
            <a:xfrm>
              <a:off x="1334" y="1381"/>
              <a:ext cx="386"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D</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grpSp>
      <p:grpSp>
        <p:nvGrpSpPr>
          <p:cNvPr id="35847" name="Group 16"/>
          <p:cNvGrpSpPr/>
          <p:nvPr/>
        </p:nvGrpSpPr>
        <p:grpSpPr>
          <a:xfrm>
            <a:off x="3382963" y="3627438"/>
            <a:ext cx="3773487" cy="2720975"/>
            <a:chOff x="0" y="0"/>
            <a:chExt cx="2377" cy="1714"/>
          </a:xfrm>
        </p:grpSpPr>
        <p:grpSp>
          <p:nvGrpSpPr>
            <p:cNvPr id="35865" name="Group 17"/>
            <p:cNvGrpSpPr/>
            <p:nvPr/>
          </p:nvGrpSpPr>
          <p:grpSpPr>
            <a:xfrm>
              <a:off x="740" y="119"/>
              <a:ext cx="1448" cy="1340"/>
              <a:chOff x="0" y="0"/>
              <a:chExt cx="808" cy="1340"/>
            </a:xfrm>
          </p:grpSpPr>
          <p:sp>
            <p:nvSpPr>
              <p:cNvPr id="35869" name="Line 18"/>
              <p:cNvSpPr/>
              <p:nvPr/>
            </p:nvSpPr>
            <p:spPr>
              <a:xfrm>
                <a:off x="0" y="0"/>
                <a:ext cx="795" cy="0"/>
              </a:xfrm>
              <a:prstGeom prst="line">
                <a:avLst/>
              </a:prstGeom>
              <a:ln w="9525" cap="flat" cmpd="sng">
                <a:solidFill>
                  <a:schemeClr val="tx1"/>
                </a:solidFill>
                <a:prstDash val="lgDash"/>
                <a:headEnd type="none" w="med" len="med"/>
                <a:tailEnd type="none" w="med" len="med"/>
              </a:ln>
            </p:spPr>
          </p:sp>
          <p:sp>
            <p:nvSpPr>
              <p:cNvPr id="35870" name="Line 19"/>
              <p:cNvSpPr/>
              <p:nvPr/>
            </p:nvSpPr>
            <p:spPr>
              <a:xfrm>
                <a:off x="795" y="1"/>
                <a:ext cx="13" cy="1339"/>
              </a:xfrm>
              <a:prstGeom prst="line">
                <a:avLst/>
              </a:prstGeom>
              <a:ln w="9525" cap="flat" cmpd="sng">
                <a:solidFill>
                  <a:schemeClr val="tx1"/>
                </a:solidFill>
                <a:prstDash val="lgDash"/>
                <a:headEnd type="none" w="med" len="med"/>
                <a:tailEnd type="none" w="med" len="med"/>
              </a:ln>
            </p:spPr>
          </p:sp>
        </p:grpSp>
        <p:sp>
          <p:nvSpPr>
            <p:cNvPr id="35866" name="Oval 20"/>
            <p:cNvSpPr/>
            <p:nvPr/>
          </p:nvSpPr>
          <p:spPr>
            <a:xfrm>
              <a:off x="2118" y="72"/>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
          <p:nvSpPr>
            <p:cNvPr id="35867" name="Text Box 21"/>
            <p:cNvSpPr txBox="1"/>
            <p:nvPr/>
          </p:nvSpPr>
          <p:spPr>
            <a:xfrm>
              <a:off x="0" y="0"/>
              <a:ext cx="721" cy="230"/>
            </a:xfrm>
            <a:prstGeom prst="rect">
              <a:avLst/>
            </a:prstGeom>
            <a:noFill/>
            <a:ln w="9525">
              <a:noFill/>
            </a:ln>
          </p:spPr>
          <p:txBody>
            <a:bodyPr lIns="0" tIns="0" bIns="0">
              <a:spAutoFit/>
            </a:bodyPr>
            <a:p>
              <a:pPr algn="r" eaLnBrk="0" hangingPunct="0">
                <a:spcBef>
                  <a:spcPct val="50000"/>
                </a:spcBef>
              </a:pPr>
              <a:r>
                <a:rPr lang="en-US" altLang="zh-CN" sz="2400" dirty="0">
                  <a:latin typeface="Arial" panose="020B0604020202020204" pitchFamily="34" charset="0"/>
                </a:rPr>
                <a:t>$10.00</a:t>
              </a:r>
              <a:endParaRPr lang="en-US" altLang="zh-CN" sz="2400" dirty="0">
                <a:latin typeface="Arial" panose="020B0604020202020204" pitchFamily="34" charset="0"/>
              </a:endParaRPr>
            </a:p>
          </p:txBody>
        </p:sp>
        <p:sp>
          <p:nvSpPr>
            <p:cNvPr id="35868" name="Text Box 22"/>
            <p:cNvSpPr txBox="1"/>
            <p:nvPr/>
          </p:nvSpPr>
          <p:spPr>
            <a:xfrm>
              <a:off x="2006" y="1484"/>
              <a:ext cx="371" cy="230"/>
            </a:xfrm>
            <a:prstGeom prst="rect">
              <a:avLst/>
            </a:prstGeom>
            <a:noFill/>
            <a:ln w="9525">
              <a:noFill/>
            </a:ln>
          </p:spPr>
          <p:txBody>
            <a:bodyPr lIns="0" tIns="0" rIns="0" bIns="0">
              <a:spAutoFit/>
            </a:bodyPr>
            <a:p>
              <a:pPr algn="ctr" eaLnBrk="0" hangingPunct="0">
                <a:spcBef>
                  <a:spcPct val="50000"/>
                </a:spcBef>
              </a:pPr>
              <a:r>
                <a:rPr lang="en-US" altLang="zh-CN" sz="2400" dirty="0">
                  <a:latin typeface="Arial" panose="020B0604020202020204" pitchFamily="34" charset="0"/>
                </a:rPr>
                <a:t>500</a:t>
              </a:r>
              <a:endParaRPr lang="en-US" altLang="zh-CN" sz="2400" dirty="0">
                <a:latin typeface="Arial" panose="020B0604020202020204" pitchFamily="34" charset="0"/>
              </a:endParaRPr>
            </a:p>
          </p:txBody>
        </p:sp>
      </p:grpSp>
      <p:sp>
        <p:nvSpPr>
          <p:cNvPr id="35848" name="Line 23"/>
          <p:cNvSpPr/>
          <p:nvPr/>
        </p:nvSpPr>
        <p:spPr>
          <a:xfrm>
            <a:off x="6254750" y="3233738"/>
            <a:ext cx="0" cy="2697162"/>
          </a:xfrm>
          <a:prstGeom prst="line">
            <a:avLst/>
          </a:prstGeom>
          <a:ln w="9525" cap="flat" cmpd="sng">
            <a:solidFill>
              <a:schemeClr val="tx1"/>
            </a:solidFill>
            <a:prstDash val="lgDash"/>
            <a:headEnd type="none" w="med" len="med"/>
            <a:tailEnd type="none" w="med" len="med"/>
          </a:ln>
        </p:spPr>
      </p:sp>
      <p:sp>
        <p:nvSpPr>
          <p:cNvPr id="35849" name="Text Box 27"/>
          <p:cNvSpPr txBox="1"/>
          <p:nvPr/>
        </p:nvSpPr>
        <p:spPr>
          <a:xfrm>
            <a:off x="5913438" y="5983288"/>
            <a:ext cx="588962" cy="365125"/>
          </a:xfrm>
          <a:prstGeom prst="rect">
            <a:avLst/>
          </a:prstGeom>
          <a:noFill/>
          <a:ln w="9525">
            <a:noFill/>
          </a:ln>
        </p:spPr>
        <p:txBody>
          <a:bodyPr lIns="0" tIns="0" rIns="0" bIns="0">
            <a:spAutoFit/>
          </a:bodyPr>
          <a:p>
            <a:pPr algn="ctr" eaLnBrk="0" hangingPunct="0">
              <a:spcBef>
                <a:spcPct val="50000"/>
              </a:spcBef>
            </a:pPr>
            <a:r>
              <a:rPr lang="en-US" altLang="zh-CN" sz="2400" dirty="0">
                <a:latin typeface="Arial" panose="020B0604020202020204" pitchFamily="34" charset="0"/>
              </a:rPr>
              <a:t>450</a:t>
            </a:r>
            <a:endParaRPr lang="en-US" altLang="zh-CN" sz="2400" dirty="0">
              <a:latin typeface="Arial" panose="020B0604020202020204" pitchFamily="34" charset="0"/>
            </a:endParaRPr>
          </a:p>
        </p:txBody>
      </p:sp>
      <p:grpSp>
        <p:nvGrpSpPr>
          <p:cNvPr id="35850" name="Group 25"/>
          <p:cNvGrpSpPr/>
          <p:nvPr/>
        </p:nvGrpSpPr>
        <p:grpSpPr>
          <a:xfrm>
            <a:off x="3592513" y="4046538"/>
            <a:ext cx="2738437" cy="365125"/>
            <a:chOff x="0" y="0"/>
            <a:chExt cx="1725" cy="230"/>
          </a:xfrm>
        </p:grpSpPr>
        <p:sp>
          <p:nvSpPr>
            <p:cNvPr id="35862" name="Line 29"/>
            <p:cNvSpPr/>
            <p:nvPr/>
          </p:nvSpPr>
          <p:spPr>
            <a:xfrm>
              <a:off x="609" y="118"/>
              <a:ext cx="1072" cy="0"/>
            </a:xfrm>
            <a:prstGeom prst="line">
              <a:avLst/>
            </a:prstGeom>
            <a:ln w="9525" cap="flat" cmpd="sng">
              <a:solidFill>
                <a:schemeClr val="tx1"/>
              </a:solidFill>
              <a:prstDash val="lgDash"/>
              <a:headEnd type="none" w="med" len="med"/>
              <a:tailEnd type="none" w="med" len="med"/>
            </a:ln>
          </p:spPr>
        </p:sp>
        <p:sp>
          <p:nvSpPr>
            <p:cNvPr id="35863" name="Oval 30"/>
            <p:cNvSpPr/>
            <p:nvPr/>
          </p:nvSpPr>
          <p:spPr>
            <a:xfrm>
              <a:off x="1637" y="71"/>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
          <p:nvSpPr>
            <p:cNvPr id="35864" name="Text Box 31"/>
            <p:cNvSpPr txBox="1"/>
            <p:nvPr/>
          </p:nvSpPr>
          <p:spPr>
            <a:xfrm>
              <a:off x="0" y="0"/>
              <a:ext cx="593" cy="230"/>
            </a:xfrm>
            <a:prstGeom prst="rect">
              <a:avLst/>
            </a:prstGeom>
            <a:noFill/>
            <a:ln w="9525">
              <a:noFill/>
            </a:ln>
          </p:spPr>
          <p:txBody>
            <a:bodyPr lIns="0" tIns="0" bIns="0">
              <a:spAutoFit/>
            </a:bodyPr>
            <a:p>
              <a:pPr algn="r" eaLnBrk="0" hangingPunct="0">
                <a:spcBef>
                  <a:spcPct val="50000"/>
                </a:spcBef>
              </a:pPr>
              <a:r>
                <a:rPr lang="en-US" altLang="zh-CN" sz="2400" dirty="0">
                  <a:latin typeface="Arial" panose="020B0604020202020204" pitchFamily="34" charset="0"/>
                </a:rPr>
                <a:t>$9.50</a:t>
              </a:r>
              <a:endParaRPr lang="en-US" altLang="zh-CN" sz="2400" dirty="0">
                <a:latin typeface="Arial" panose="020B0604020202020204" pitchFamily="34" charset="0"/>
              </a:endParaRPr>
            </a:p>
          </p:txBody>
        </p:sp>
      </p:grpSp>
      <p:grpSp>
        <p:nvGrpSpPr>
          <p:cNvPr id="35851" name="Group 29"/>
          <p:cNvGrpSpPr/>
          <p:nvPr/>
        </p:nvGrpSpPr>
        <p:grpSpPr>
          <a:xfrm>
            <a:off x="3367088" y="3044825"/>
            <a:ext cx="2960687" cy="365125"/>
            <a:chOff x="0" y="0"/>
            <a:chExt cx="1865" cy="230"/>
          </a:xfrm>
        </p:grpSpPr>
        <p:sp>
          <p:nvSpPr>
            <p:cNvPr id="35859" name="Line 33"/>
            <p:cNvSpPr/>
            <p:nvPr/>
          </p:nvSpPr>
          <p:spPr>
            <a:xfrm>
              <a:off x="753" y="113"/>
              <a:ext cx="1072" cy="0"/>
            </a:xfrm>
            <a:prstGeom prst="line">
              <a:avLst/>
            </a:prstGeom>
            <a:ln w="9525" cap="flat" cmpd="sng">
              <a:solidFill>
                <a:schemeClr val="tx1"/>
              </a:solidFill>
              <a:prstDash val="lgDash"/>
              <a:headEnd type="none" w="med" len="med"/>
              <a:tailEnd type="none" w="med" len="med"/>
            </a:ln>
          </p:spPr>
        </p:sp>
        <p:sp>
          <p:nvSpPr>
            <p:cNvPr id="35860" name="Oval 34"/>
            <p:cNvSpPr/>
            <p:nvPr/>
          </p:nvSpPr>
          <p:spPr>
            <a:xfrm>
              <a:off x="1777" y="67"/>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
          <p:nvSpPr>
            <p:cNvPr id="35861" name="Text Box 35"/>
            <p:cNvSpPr txBox="1"/>
            <p:nvPr/>
          </p:nvSpPr>
          <p:spPr>
            <a:xfrm>
              <a:off x="0" y="0"/>
              <a:ext cx="737" cy="230"/>
            </a:xfrm>
            <a:prstGeom prst="rect">
              <a:avLst/>
            </a:prstGeom>
            <a:noFill/>
            <a:ln w="9525">
              <a:noFill/>
            </a:ln>
          </p:spPr>
          <p:txBody>
            <a:bodyPr lIns="0" tIns="0" bIns="0">
              <a:spAutoFit/>
            </a:bodyPr>
            <a:p>
              <a:pPr algn="r" eaLnBrk="0" hangingPunct="0">
                <a:spcBef>
                  <a:spcPct val="50000"/>
                </a:spcBef>
              </a:pPr>
              <a:r>
                <a:rPr lang="en-US" altLang="zh-CN" sz="2400" dirty="0">
                  <a:latin typeface="Arial" panose="020B0604020202020204" pitchFamily="34" charset="0"/>
                </a:rPr>
                <a:t>$11.00</a:t>
              </a:r>
              <a:endParaRPr lang="en-US" altLang="zh-CN" sz="2400" dirty="0">
                <a:latin typeface="Arial" panose="020B0604020202020204" pitchFamily="34" charset="0"/>
              </a:endParaRPr>
            </a:p>
          </p:txBody>
        </p:sp>
      </p:grpSp>
      <p:sp>
        <p:nvSpPr>
          <p:cNvPr id="35852" name="Text Box 36"/>
          <p:cNvSpPr txBox="1"/>
          <p:nvPr/>
        </p:nvSpPr>
        <p:spPr>
          <a:xfrm>
            <a:off x="2711450" y="3001963"/>
            <a:ext cx="801688" cy="457200"/>
          </a:xfrm>
          <a:prstGeom prst="rect">
            <a:avLst/>
          </a:prstGeom>
          <a:noFill/>
          <a:ln w="9525">
            <a:noFill/>
          </a:ln>
        </p:spPr>
        <p:txBody>
          <a:bodyPr>
            <a:spAutoFit/>
          </a:bodyPr>
          <a:p>
            <a:pPr algn="r" eaLnBrk="0" hangingPunct="0">
              <a:spcBef>
                <a:spcPct val="50000"/>
              </a:spcBef>
            </a:pPr>
            <a:r>
              <a:rPr lang="en-US" altLang="zh-CN" sz="2400" b="1" i="1" dirty="0">
                <a:latin typeface="Arial" panose="020B0604020202020204" pitchFamily="34" charset="0"/>
              </a:rPr>
              <a:t>P</a:t>
            </a:r>
            <a:r>
              <a:rPr lang="en-US" altLang="zh-CN" sz="2400" b="1" i="1" baseline="-25000" dirty="0">
                <a:latin typeface="Arial" panose="020B0604020202020204" pitchFamily="34" charset="0"/>
              </a:rPr>
              <a:t>B</a:t>
            </a:r>
            <a:r>
              <a:rPr lang="en-US" altLang="zh-CN" sz="2400" dirty="0">
                <a:latin typeface="Arial" panose="020B0604020202020204" pitchFamily="34" charset="0"/>
              </a:rPr>
              <a:t> =</a:t>
            </a:r>
            <a:endParaRPr lang="en-US" altLang="zh-CN" sz="2400" b="1" i="1" baseline="-25000" dirty="0">
              <a:latin typeface="Arial" panose="020B0604020202020204" pitchFamily="34" charset="0"/>
            </a:endParaRPr>
          </a:p>
        </p:txBody>
      </p:sp>
      <p:sp>
        <p:nvSpPr>
          <p:cNvPr id="35853" name="Text Box 37"/>
          <p:cNvSpPr txBox="1"/>
          <p:nvPr/>
        </p:nvSpPr>
        <p:spPr>
          <a:xfrm>
            <a:off x="2870200" y="4006850"/>
            <a:ext cx="801688" cy="457200"/>
          </a:xfrm>
          <a:prstGeom prst="rect">
            <a:avLst/>
          </a:prstGeom>
          <a:noFill/>
          <a:ln w="9525">
            <a:noFill/>
          </a:ln>
        </p:spPr>
        <p:txBody>
          <a:bodyPr>
            <a:spAutoFit/>
          </a:bodyPr>
          <a:p>
            <a:pPr algn="r" eaLnBrk="0" hangingPunct="0">
              <a:spcBef>
                <a:spcPct val="50000"/>
              </a:spcBef>
            </a:pPr>
            <a:r>
              <a:rPr lang="en-US" altLang="zh-CN" sz="2400" b="1" i="1" dirty="0">
                <a:latin typeface="Arial" panose="020B0604020202020204" pitchFamily="34" charset="0"/>
              </a:rPr>
              <a:t>P</a:t>
            </a:r>
            <a:r>
              <a:rPr lang="en-US" altLang="zh-CN" sz="2400" b="1" i="1" baseline="-25000" dirty="0">
                <a:latin typeface="Arial" panose="020B0604020202020204" pitchFamily="34" charset="0"/>
              </a:rPr>
              <a:t>S</a:t>
            </a:r>
            <a:r>
              <a:rPr lang="en-US" altLang="zh-CN" sz="2400" dirty="0">
                <a:latin typeface="Arial" panose="020B0604020202020204" pitchFamily="34" charset="0"/>
              </a:rPr>
              <a:t> =</a:t>
            </a:r>
            <a:endParaRPr lang="en-US" altLang="zh-CN" sz="2400" b="1" i="1" baseline="-25000" dirty="0">
              <a:latin typeface="Arial" panose="020B0604020202020204" pitchFamily="34" charset="0"/>
            </a:endParaRPr>
          </a:p>
        </p:txBody>
      </p:sp>
      <p:sp>
        <p:nvSpPr>
          <p:cNvPr id="35854" name="AutoShape 40"/>
          <p:cNvSpPr/>
          <p:nvPr/>
        </p:nvSpPr>
        <p:spPr>
          <a:xfrm flipH="1">
            <a:off x="6332538" y="3230563"/>
            <a:ext cx="187325" cy="985837"/>
          </a:xfrm>
          <a:prstGeom prst="leftBrace">
            <a:avLst>
              <a:gd name="adj1" fmla="val 57110"/>
              <a:gd name="adj2" fmla="val 49435"/>
            </a:avLst>
          </a:prstGeom>
          <a:noFill/>
          <a:ln w="31750" cap="flat" cmpd="sng">
            <a:solidFill>
              <a:srgbClr val="006600"/>
            </a:solidFill>
            <a:prstDash val="solid"/>
            <a:headEnd type="none" w="med" len="med"/>
            <a:tailEnd type="none" w="med" len="med"/>
          </a:ln>
        </p:spPr>
        <p:txBody>
          <a:bodyPr wrap="none" anchor="ctr"/>
          <a:p>
            <a:pPr eaLnBrk="0" hangingPunct="0"/>
            <a:endParaRPr lang="zh-CN" altLang="zh-CN" dirty="0">
              <a:latin typeface="Arial" panose="020B0604020202020204" pitchFamily="34" charset="0"/>
            </a:endParaRPr>
          </a:p>
        </p:txBody>
      </p:sp>
      <p:sp>
        <p:nvSpPr>
          <p:cNvPr id="35855" name="Text Box 41"/>
          <p:cNvSpPr txBox="1"/>
          <p:nvPr/>
        </p:nvSpPr>
        <p:spPr>
          <a:xfrm>
            <a:off x="6400800" y="2819400"/>
            <a:ext cx="701675" cy="830263"/>
          </a:xfrm>
          <a:prstGeom prst="rect">
            <a:avLst/>
          </a:prstGeom>
          <a:noFill/>
          <a:ln w="9525">
            <a:noFill/>
          </a:ln>
        </p:spPr>
        <p:txBody>
          <a:bodyPr>
            <a:spAutoFit/>
          </a:bodyPr>
          <a:p>
            <a:pPr algn="r" eaLnBrk="0" hangingPunct="0">
              <a:spcBef>
                <a:spcPct val="50000"/>
              </a:spcBef>
            </a:pPr>
            <a:r>
              <a:rPr lang="zh-CN" altLang="x-none" sz="2400" dirty="0">
                <a:solidFill>
                  <a:srgbClr val="006600"/>
                </a:solidFill>
                <a:latin typeface="Arial" panose="020B0604020202020204" pitchFamily="34" charset="0"/>
              </a:rPr>
              <a:t>税收</a:t>
            </a:r>
            <a:endParaRPr lang="zh-CN" altLang="x-none" sz="2400" dirty="0">
              <a:solidFill>
                <a:srgbClr val="006600"/>
              </a:solidFill>
              <a:latin typeface="Arial" panose="020B0604020202020204" pitchFamily="34" charset="0"/>
            </a:endParaRPr>
          </a:p>
        </p:txBody>
      </p:sp>
      <p:sp>
        <p:nvSpPr>
          <p:cNvPr id="35856" name="Line 42"/>
          <p:cNvSpPr/>
          <p:nvPr/>
        </p:nvSpPr>
        <p:spPr>
          <a:xfrm flipV="1">
            <a:off x="6564313" y="3525838"/>
            <a:ext cx="222250" cy="179387"/>
          </a:xfrm>
          <a:prstGeom prst="line">
            <a:avLst/>
          </a:prstGeom>
          <a:ln w="12700" cap="flat" cmpd="sng">
            <a:solidFill>
              <a:schemeClr val="tx1"/>
            </a:solidFill>
            <a:prstDash val="solid"/>
            <a:headEnd type="none" w="med" len="med"/>
            <a:tailEnd type="none" w="med" len="med"/>
          </a:ln>
        </p:spPr>
      </p:sp>
      <p:sp>
        <p:nvSpPr>
          <p:cNvPr id="40" name="Rectangle 44"/>
          <p:cNvSpPr>
            <a:spLocks noChangeArrowheads="1"/>
          </p:cNvSpPr>
          <p:nvPr/>
        </p:nvSpPr>
        <p:spPr bwMode="auto">
          <a:xfrm>
            <a:off x="457200" y="1219200"/>
            <a:ext cx="8393113" cy="1022350"/>
          </a:xfrm>
          <a:prstGeom prst="rect">
            <a:avLst/>
          </a:prstGeom>
          <a:noFill/>
          <a:ln w="9525">
            <a:noFill/>
            <a:miter lim="800000"/>
          </a:ln>
        </p:spPr>
        <p:txBody>
          <a:bodyPr/>
          <a:lstStyle/>
          <a:p>
            <a:pPr marL="0" marR="0" lvl="0" indent="0" algn="l" defTabSz="914400" rtl="0" eaLnBrk="0" fontAlgn="base" latinLnBrk="0" hangingPunct="0">
              <a:lnSpc>
                <a:spcPct val="105000"/>
              </a:lnSpc>
              <a:spcBef>
                <a:spcPct val="45000"/>
              </a:spcBef>
              <a:spcAft>
                <a:spcPct val="0"/>
              </a:spcAft>
              <a:buClr>
                <a:srgbClr val="00B85C"/>
              </a:buClr>
              <a:buSzPct val="120000"/>
              <a:buFont typeface="Wingdings" panose="05000000000000000000" pitchFamily="2" charset="2"/>
              <a:buNone/>
              <a:defRPr/>
            </a:pPr>
            <a:r>
              <a:rPr kumimoji="0" lang="en-US" altLang="zh-CN" sz="24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宋体" panose="02010600030101010101" pitchFamily="2" charset="-122"/>
                <a:cs typeface="+mn-cs"/>
              </a:rPr>
              <a:t>    </a:t>
            </a:r>
            <a:r>
              <a:rPr kumimoji="0" lang="zh-CN" sz="24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宋体" panose="02010600030101010101" pitchFamily="2" charset="-122"/>
                <a:cs typeface="+mn-cs"/>
              </a:rPr>
              <a:t>无论对买者还是卖者征税，最后的市场价格，均衡数量以及税收归宿都是相同的！</a:t>
            </a:r>
            <a:endParaRPr kumimoji="0" lang="zh-CN" sz="24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宋体" panose="02010600030101010101" pitchFamily="2" charset="-122"/>
              <a:cs typeface="+mn-cs"/>
            </a:endParaRPr>
          </a:p>
        </p:txBody>
      </p:sp>
      <p:sp>
        <p:nvSpPr>
          <p:cNvPr id="35858" name="Line 42"/>
          <p:cNvSpPr/>
          <p:nvPr/>
        </p:nvSpPr>
        <p:spPr>
          <a:xfrm flipV="1">
            <a:off x="6254750" y="3289300"/>
            <a:ext cx="1588" cy="874713"/>
          </a:xfrm>
          <a:prstGeom prst="line">
            <a:avLst/>
          </a:prstGeom>
          <a:ln w="38100" cap="flat" cmpd="sng">
            <a:solidFill>
              <a:srgbClr val="00CC00"/>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subTnLst>
                                    <p:animClr clrSpc="rgb" dir="cw">
                                      <p:cBhvr override="childStyle">
                                        <p:cTn dur="1" fill="hold" display="0" masterRel="nextClick" afterEffect="1"/>
                                        <p:tgtEl>
                                          <p:spTgt spid="40"/>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2" build="p"/>
      <p:bldP spid="40" grpId="0" bldLvl="5"/>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4"/>
          <p:cNvSpPr txBox="1">
            <a:spLocks noChangeArrowheads="1"/>
          </p:cNvSpPr>
          <p:nvPr/>
        </p:nvSpPr>
        <p:spPr>
          <a:xfrm>
            <a:off x="587375" y="352425"/>
            <a:ext cx="8208963" cy="954088"/>
          </a:xfrm>
          <a:prstGeom prst="rect">
            <a:avLst/>
          </a:prstGeom>
        </p:spPr>
        <p:txBody>
          <a:bodyPr tIns="0" bIns="0"/>
          <a:lstStyle/>
          <a:p>
            <a:pPr marR="0" algn="ctr" defTabSz="914400" fontAlgn="auto">
              <a:spcAft>
                <a:spcPts val="0"/>
              </a:spcAft>
              <a:buClrTx/>
              <a:buSzTx/>
              <a:buFontTx/>
              <a:defRPr/>
            </a:pPr>
            <a:r>
              <a:rPr kumimoji="0" lang="zh-CN" altLang="en-US" sz="2400" b="1"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主动学习  </a:t>
            </a:r>
            <a:r>
              <a:rPr kumimoji="0" lang="en-US" altLang="zh-CN" sz="2400" b="1"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2   </a:t>
            </a:r>
            <a:br>
              <a:rPr kumimoji="0" lang="en-US" altLang="zh-CN" sz="2400"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br>
            <a:r>
              <a:rPr kumimoji="0" lang="zh-CN" altLang="en-US" sz="3200" b="1" kern="1200" cap="none" spc="0" normalizeH="0" baseline="0" noProof="0" dirty="0">
                <a:solidFill>
                  <a:srgbClr val="339966"/>
                </a:solidFill>
                <a:effectLst>
                  <a:outerShdw blurRad="38100" dist="38100" dir="2700000" algn="tl">
                    <a:srgbClr val="C0C0C0"/>
                  </a:outerShdw>
                </a:effectLst>
                <a:latin typeface="+mj-lt"/>
                <a:ea typeface="宋体" panose="02010600030101010101" pitchFamily="2" charset="-122"/>
                <a:cs typeface="+mj-cs"/>
              </a:rPr>
              <a:t>税收的影响</a:t>
            </a:r>
            <a:endParaRPr kumimoji="0" lang="zh-CN" altLang="en-US" sz="3200" b="1" kern="1200" cap="none" spc="0" normalizeH="0" baseline="0" noProof="0" dirty="0">
              <a:solidFill>
                <a:srgbClr val="339966"/>
              </a:solidFill>
              <a:effectLst>
                <a:outerShdw blurRad="38100" dist="38100" dir="2700000" algn="tl">
                  <a:srgbClr val="C0C0C0"/>
                </a:outerShdw>
              </a:effectLst>
              <a:latin typeface="+mj-lt"/>
              <a:ea typeface="宋体" panose="02010600030101010101" pitchFamily="2" charset="-122"/>
              <a:cs typeface="+mj-cs"/>
            </a:endParaRPr>
          </a:p>
        </p:txBody>
      </p:sp>
      <p:grpSp>
        <p:nvGrpSpPr>
          <p:cNvPr id="5124" name="Group 4"/>
          <p:cNvGrpSpPr/>
          <p:nvPr/>
        </p:nvGrpSpPr>
        <p:grpSpPr>
          <a:xfrm>
            <a:off x="593725" y="290513"/>
            <a:ext cx="8210550" cy="1049337"/>
            <a:chOff x="0" y="0"/>
            <a:chExt cx="5000" cy="661"/>
          </a:xfrm>
        </p:grpSpPr>
        <p:sp>
          <p:nvSpPr>
            <p:cNvPr id="5143" name="Line 9"/>
            <p:cNvSpPr/>
            <p:nvPr/>
          </p:nvSpPr>
          <p:spPr>
            <a:xfrm>
              <a:off x="2" y="661"/>
              <a:ext cx="4998" cy="0"/>
            </a:xfrm>
            <a:prstGeom prst="line">
              <a:avLst/>
            </a:prstGeom>
            <a:ln w="12700" cap="flat" cmpd="sng">
              <a:solidFill>
                <a:srgbClr val="C0C0C0"/>
              </a:solidFill>
              <a:prstDash val="solid"/>
              <a:headEnd type="none" w="med" len="med"/>
              <a:tailEnd type="none" w="med" len="med"/>
            </a:ln>
          </p:spPr>
        </p:sp>
        <p:sp>
          <p:nvSpPr>
            <p:cNvPr id="5144" name="Line 10"/>
            <p:cNvSpPr/>
            <p:nvPr/>
          </p:nvSpPr>
          <p:spPr>
            <a:xfrm>
              <a:off x="0" y="0"/>
              <a:ext cx="4998" cy="0"/>
            </a:xfrm>
            <a:prstGeom prst="line">
              <a:avLst/>
            </a:prstGeom>
            <a:ln w="12700" cap="flat" cmpd="sng">
              <a:solidFill>
                <a:srgbClr val="C0C0C0"/>
              </a:solidFill>
              <a:prstDash val="solid"/>
              <a:headEnd type="none" w="med" len="med"/>
              <a:tailEnd type="none" w="med" len="med"/>
            </a:ln>
          </p:spPr>
        </p:sp>
      </p:grpSp>
      <p:grpSp>
        <p:nvGrpSpPr>
          <p:cNvPr id="5125" name="Group 7"/>
          <p:cNvGrpSpPr/>
          <p:nvPr/>
        </p:nvGrpSpPr>
        <p:grpSpPr>
          <a:xfrm>
            <a:off x="3470275" y="1289050"/>
            <a:ext cx="5545138" cy="5486400"/>
            <a:chOff x="0" y="204"/>
            <a:chExt cx="3493" cy="3456"/>
          </a:xfrm>
        </p:grpSpPr>
        <p:graphicFrame>
          <p:nvGraphicFramePr>
            <p:cNvPr id="5122" name="Object 8"/>
            <p:cNvGraphicFramePr>
              <a:graphicFrameLocks noChangeAspect="1"/>
            </p:cNvGraphicFramePr>
            <p:nvPr/>
          </p:nvGraphicFramePr>
          <p:xfrm>
            <a:off x="0" y="204"/>
            <a:ext cx="3493" cy="3456"/>
          </p:xfrm>
          <a:graphic>
            <a:graphicData uri="http://schemas.openxmlformats.org/presentationml/2006/ole">
              <mc:AlternateContent xmlns:mc="http://schemas.openxmlformats.org/markup-compatibility/2006">
                <mc:Choice xmlns:v="urn:schemas-microsoft-com:vml" Requires="v">
                  <p:oleObj spid="_x0000_s3080" name="" r:id="rId1" imgW="3418840" imgH="3031490" progId="Excel.Chart.8">
                    <p:embed/>
                  </p:oleObj>
                </mc:Choice>
                <mc:Fallback>
                  <p:oleObj name="" r:id="rId1" imgW="3418840" imgH="3031490" progId="Excel.Chart.8">
                    <p:embed/>
                    <p:pic>
                      <p:nvPicPr>
                        <p:cNvPr id="0" name="图片 3079"/>
                        <p:cNvPicPr/>
                        <p:nvPr/>
                      </p:nvPicPr>
                      <p:blipFill>
                        <a:blip r:embed="rId2"/>
                        <a:stretch>
                          <a:fillRect/>
                        </a:stretch>
                      </p:blipFill>
                      <p:spPr>
                        <a:xfrm>
                          <a:off x="0" y="204"/>
                          <a:ext cx="3493" cy="3456"/>
                        </a:xfrm>
                        <a:prstGeom prst="rect">
                          <a:avLst/>
                        </a:prstGeom>
                        <a:noFill/>
                        <a:ln w="38100">
                          <a:noFill/>
                          <a:miter/>
                        </a:ln>
                      </p:spPr>
                    </p:pic>
                  </p:oleObj>
                </mc:Fallback>
              </mc:AlternateContent>
            </a:graphicData>
          </a:graphic>
        </p:graphicFrame>
        <p:grpSp>
          <p:nvGrpSpPr>
            <p:cNvPr id="5127" name="Group 9"/>
            <p:cNvGrpSpPr/>
            <p:nvPr/>
          </p:nvGrpSpPr>
          <p:grpSpPr>
            <a:xfrm>
              <a:off x="117" y="208"/>
              <a:ext cx="3324" cy="3342"/>
              <a:chOff x="17" y="208"/>
              <a:chExt cx="3324" cy="3342"/>
            </a:xfrm>
          </p:grpSpPr>
          <p:sp>
            <p:nvSpPr>
              <p:cNvPr id="5128" name="Text Box 10" descr="Wide upward diagonal"/>
              <p:cNvSpPr txBox="1"/>
              <p:nvPr/>
            </p:nvSpPr>
            <p:spPr>
              <a:xfrm>
                <a:off x="3004" y="3247"/>
                <a:ext cx="337" cy="279"/>
              </a:xfrm>
              <a:prstGeom prst="rect">
                <a:avLst/>
              </a:prstGeom>
              <a:blipFill rotWithShape="0">
                <a:blip r:embed="rId3"/>
              </a:blipFill>
              <a:ln w="9525">
                <a:noFill/>
              </a:ln>
            </p:spPr>
            <p:txBody>
              <a:bodyPr tIns="0">
                <a:spAutoFit/>
              </a:bodyPr>
              <a:p>
                <a:pPr algn="ctr" eaLnBrk="0" hangingPunct="0">
                  <a:spcBef>
                    <a:spcPct val="50000"/>
                  </a:spcBef>
                </a:pPr>
                <a:r>
                  <a:rPr lang="en-US" altLang="zh-CN" sz="2600" b="1" i="1" dirty="0">
                    <a:latin typeface="Arial" panose="020B0604020202020204" pitchFamily="34" charset="0"/>
                  </a:rPr>
                  <a:t>Q</a:t>
                </a:r>
                <a:endParaRPr lang="en-US" altLang="zh-CN" sz="2600" b="1" i="1" dirty="0">
                  <a:latin typeface="Arial" panose="020B0604020202020204" pitchFamily="34" charset="0"/>
                </a:endParaRPr>
              </a:p>
            </p:txBody>
          </p:sp>
          <p:sp>
            <p:nvSpPr>
              <p:cNvPr id="5129" name="Text Box 11" descr="Wide upward diagonal"/>
              <p:cNvSpPr txBox="1"/>
              <p:nvPr/>
            </p:nvSpPr>
            <p:spPr>
              <a:xfrm>
                <a:off x="162" y="208"/>
                <a:ext cx="328" cy="279"/>
              </a:xfrm>
              <a:prstGeom prst="rect">
                <a:avLst/>
              </a:prstGeom>
              <a:noFill/>
              <a:ln w="9525">
                <a:noFill/>
              </a:ln>
            </p:spPr>
            <p:txBody>
              <a:bodyPr wrap="none" tIns="0"/>
              <a:p>
                <a:pPr algn="r" eaLnBrk="0" hangingPunct="0">
                  <a:spcBef>
                    <a:spcPct val="50000"/>
                  </a:spcBef>
                </a:pPr>
                <a:r>
                  <a:rPr lang="en-US" altLang="zh-CN" sz="2600" b="1" i="1" dirty="0">
                    <a:latin typeface="Arial" panose="020B0604020202020204" pitchFamily="34" charset="0"/>
                  </a:rPr>
                  <a:t>P</a:t>
                </a:r>
                <a:endParaRPr lang="en-US" altLang="zh-CN" sz="2600" b="1" i="1" dirty="0">
                  <a:latin typeface="Arial" panose="020B0604020202020204" pitchFamily="34" charset="0"/>
                </a:endParaRPr>
              </a:p>
            </p:txBody>
          </p:sp>
          <p:sp>
            <p:nvSpPr>
              <p:cNvPr id="5130" name="Text Box 12"/>
              <p:cNvSpPr txBox="1"/>
              <p:nvPr/>
            </p:nvSpPr>
            <p:spPr>
              <a:xfrm>
                <a:off x="2965" y="432"/>
                <a:ext cx="225" cy="250"/>
              </a:xfrm>
              <a:prstGeom prst="rect">
                <a:avLst/>
              </a:prstGeom>
              <a:noFill/>
              <a:ln w="9525">
                <a:noFill/>
              </a:ln>
            </p:spPr>
            <p:txBody>
              <a:bodyPr lIns="0" tIns="0" rIns="0" bIns="0">
                <a:spAutoFit/>
              </a:bodyPr>
              <a:p>
                <a:pPr algn="ctr" eaLnBrk="0" hangingPunct="0">
                  <a:spcBef>
                    <a:spcPct val="50000"/>
                  </a:spcBef>
                </a:pPr>
                <a:r>
                  <a:rPr lang="en-US" altLang="zh-CN" sz="2600" b="1" i="1" dirty="0">
                    <a:latin typeface="Arial" panose="020B0604020202020204" pitchFamily="34" charset="0"/>
                  </a:rPr>
                  <a:t>S</a:t>
                </a:r>
                <a:endParaRPr lang="en-US" altLang="zh-CN" sz="2600" b="1" i="1" dirty="0">
                  <a:latin typeface="Arial" panose="020B0604020202020204" pitchFamily="34" charset="0"/>
                </a:endParaRPr>
              </a:p>
            </p:txBody>
          </p:sp>
          <p:sp>
            <p:nvSpPr>
              <p:cNvPr id="5131" name="Rectangle 13" descr="Wide upward diagonal"/>
              <p:cNvSpPr/>
              <p:nvPr/>
            </p:nvSpPr>
            <p:spPr>
              <a:xfrm>
                <a:off x="17" y="3046"/>
                <a:ext cx="307" cy="247"/>
              </a:xfrm>
              <a:prstGeom prst="rect">
                <a:avLst/>
              </a:prstGeom>
              <a:blipFill rotWithShape="0">
                <a:blip r:embed="rId3"/>
              </a:blipFill>
              <a:ln w="9525">
                <a:noFill/>
              </a:ln>
            </p:spPr>
            <p:txBody>
              <a:bodyPr wrap="none" anchor="ctr"/>
              <a:p>
                <a:pPr eaLnBrk="0" hangingPunct="0"/>
                <a:endParaRPr lang="zh-CN" altLang="zh-CN" dirty="0">
                  <a:latin typeface="Arial" panose="020B0604020202020204" pitchFamily="34" charset="0"/>
                </a:endParaRPr>
              </a:p>
            </p:txBody>
          </p:sp>
          <p:sp>
            <p:nvSpPr>
              <p:cNvPr id="5132" name="Rectangle 14" descr="Wide upward diagonal"/>
              <p:cNvSpPr/>
              <p:nvPr/>
            </p:nvSpPr>
            <p:spPr>
              <a:xfrm>
                <a:off x="233" y="3206"/>
                <a:ext cx="277" cy="344"/>
              </a:xfrm>
              <a:prstGeom prst="rect">
                <a:avLst/>
              </a:prstGeom>
              <a:blipFill rotWithShape="0">
                <a:blip r:embed="rId3"/>
              </a:blipFill>
              <a:ln w="9525">
                <a:noFill/>
              </a:ln>
            </p:spPr>
            <p:txBody>
              <a:bodyPr wrap="none" anchor="ctr"/>
              <a:p>
                <a:pPr eaLnBrk="0" hangingPunct="0"/>
                <a:endParaRPr lang="zh-CN" altLang="zh-CN" dirty="0">
                  <a:latin typeface="Arial" panose="020B0604020202020204" pitchFamily="34" charset="0"/>
                </a:endParaRPr>
              </a:p>
            </p:txBody>
          </p:sp>
          <p:grpSp>
            <p:nvGrpSpPr>
              <p:cNvPr id="5133" name="Group 15"/>
              <p:cNvGrpSpPr/>
              <p:nvPr/>
            </p:nvGrpSpPr>
            <p:grpSpPr>
              <a:xfrm>
                <a:off x="453" y="3142"/>
                <a:ext cx="222" cy="123"/>
                <a:chOff x="0" y="0"/>
                <a:chExt cx="222" cy="123"/>
              </a:xfrm>
            </p:grpSpPr>
            <p:sp>
              <p:nvSpPr>
                <p:cNvPr id="5140" name="Line 16"/>
                <p:cNvSpPr/>
                <p:nvPr/>
              </p:nvSpPr>
              <p:spPr>
                <a:xfrm flipH="1">
                  <a:off x="6" y="18"/>
                  <a:ext cx="171" cy="105"/>
                </a:xfrm>
                <a:prstGeom prst="line">
                  <a:avLst/>
                </a:prstGeom>
                <a:ln w="38100" cap="flat" cmpd="sng">
                  <a:solidFill>
                    <a:schemeClr val="bg1"/>
                  </a:solidFill>
                  <a:prstDash val="solid"/>
                  <a:headEnd type="none" w="med" len="med"/>
                  <a:tailEnd type="none" w="med" len="med"/>
                </a:ln>
              </p:spPr>
            </p:sp>
            <p:sp>
              <p:nvSpPr>
                <p:cNvPr id="5141" name="Line 17"/>
                <p:cNvSpPr/>
                <p:nvPr/>
              </p:nvSpPr>
              <p:spPr>
                <a:xfrm flipH="1">
                  <a:off x="51" y="9"/>
                  <a:ext cx="171" cy="105"/>
                </a:xfrm>
                <a:prstGeom prst="line">
                  <a:avLst/>
                </a:prstGeom>
                <a:ln w="19050" cap="flat" cmpd="sng">
                  <a:solidFill>
                    <a:schemeClr val="tx1"/>
                  </a:solidFill>
                  <a:prstDash val="solid"/>
                  <a:headEnd type="none" w="med" len="med"/>
                  <a:tailEnd type="none" w="med" len="med"/>
                </a:ln>
              </p:spPr>
            </p:sp>
            <p:sp>
              <p:nvSpPr>
                <p:cNvPr id="5142" name="Line 18"/>
                <p:cNvSpPr/>
                <p:nvPr/>
              </p:nvSpPr>
              <p:spPr>
                <a:xfrm flipH="1">
                  <a:off x="0" y="0"/>
                  <a:ext cx="171" cy="105"/>
                </a:xfrm>
                <a:prstGeom prst="line">
                  <a:avLst/>
                </a:prstGeom>
                <a:ln w="19050" cap="flat" cmpd="sng">
                  <a:solidFill>
                    <a:schemeClr val="tx1"/>
                  </a:solidFill>
                  <a:prstDash val="solid"/>
                  <a:headEnd type="none" w="med" len="med"/>
                  <a:tailEnd type="none" w="med" len="med"/>
                </a:ln>
              </p:spPr>
            </p:sp>
          </p:grpSp>
          <p:grpSp>
            <p:nvGrpSpPr>
              <p:cNvPr id="5134" name="Group 19"/>
              <p:cNvGrpSpPr/>
              <p:nvPr/>
            </p:nvGrpSpPr>
            <p:grpSpPr>
              <a:xfrm>
                <a:off x="294" y="2986"/>
                <a:ext cx="186" cy="141"/>
                <a:chOff x="0" y="0"/>
                <a:chExt cx="186" cy="141"/>
              </a:xfrm>
            </p:grpSpPr>
            <p:sp>
              <p:nvSpPr>
                <p:cNvPr id="5137" name="Line 20"/>
                <p:cNvSpPr/>
                <p:nvPr/>
              </p:nvSpPr>
              <p:spPr>
                <a:xfrm flipH="1">
                  <a:off x="0" y="24"/>
                  <a:ext cx="171" cy="105"/>
                </a:xfrm>
                <a:prstGeom prst="line">
                  <a:avLst/>
                </a:prstGeom>
                <a:ln w="38100" cap="flat" cmpd="sng">
                  <a:solidFill>
                    <a:schemeClr val="bg1"/>
                  </a:solidFill>
                  <a:prstDash val="solid"/>
                  <a:headEnd type="none" w="med" len="med"/>
                  <a:tailEnd type="none" w="med" len="med"/>
                </a:ln>
              </p:spPr>
            </p:sp>
            <p:sp>
              <p:nvSpPr>
                <p:cNvPr id="5138" name="Line 21"/>
                <p:cNvSpPr/>
                <p:nvPr/>
              </p:nvSpPr>
              <p:spPr>
                <a:xfrm flipH="1">
                  <a:off x="15" y="36"/>
                  <a:ext cx="171" cy="105"/>
                </a:xfrm>
                <a:prstGeom prst="line">
                  <a:avLst/>
                </a:prstGeom>
                <a:ln w="19050" cap="flat" cmpd="sng">
                  <a:solidFill>
                    <a:schemeClr val="tx1"/>
                  </a:solidFill>
                  <a:prstDash val="solid"/>
                  <a:headEnd type="none" w="med" len="med"/>
                  <a:tailEnd type="none" w="med" len="med"/>
                </a:ln>
              </p:spPr>
            </p:sp>
            <p:sp>
              <p:nvSpPr>
                <p:cNvPr id="5139" name="Line 22"/>
                <p:cNvSpPr/>
                <p:nvPr/>
              </p:nvSpPr>
              <p:spPr>
                <a:xfrm flipH="1">
                  <a:off x="6" y="0"/>
                  <a:ext cx="171" cy="105"/>
                </a:xfrm>
                <a:prstGeom prst="line">
                  <a:avLst/>
                </a:prstGeom>
                <a:ln w="19050" cap="flat" cmpd="sng">
                  <a:solidFill>
                    <a:schemeClr val="tx1"/>
                  </a:solidFill>
                  <a:prstDash val="solid"/>
                  <a:headEnd type="none" w="med" len="med"/>
                  <a:tailEnd type="none" w="med" len="med"/>
                </a:ln>
              </p:spPr>
            </p:sp>
          </p:grpSp>
          <p:sp>
            <p:nvSpPr>
              <p:cNvPr id="5135" name="Text Box 23"/>
              <p:cNvSpPr txBox="1"/>
              <p:nvPr/>
            </p:nvSpPr>
            <p:spPr>
              <a:xfrm>
                <a:off x="189" y="3211"/>
                <a:ext cx="189" cy="269"/>
              </a:xfrm>
              <a:prstGeom prst="rect">
                <a:avLst/>
              </a:prstGeom>
              <a:noFill/>
              <a:ln w="9525">
                <a:noFill/>
              </a:ln>
            </p:spPr>
            <p:txBody>
              <a:bodyPr>
                <a:spAutoFit/>
              </a:bodyPr>
              <a:p>
                <a:pPr algn="ctr" eaLnBrk="0" hangingPunct="0">
                  <a:spcBef>
                    <a:spcPct val="50000"/>
                  </a:spcBef>
                </a:pPr>
                <a:r>
                  <a:rPr lang="en-US" altLang="zh-CN" sz="2200" dirty="0">
                    <a:latin typeface="Arial" panose="020B0604020202020204" pitchFamily="34" charset="0"/>
                  </a:rPr>
                  <a:t>0</a:t>
                </a:r>
                <a:endParaRPr lang="en-US" altLang="zh-CN" sz="2200" dirty="0">
                  <a:latin typeface="Arial" panose="020B0604020202020204" pitchFamily="34" charset="0"/>
                </a:endParaRPr>
              </a:p>
            </p:txBody>
          </p:sp>
          <p:sp>
            <p:nvSpPr>
              <p:cNvPr id="5136" name="Text Box 25"/>
              <p:cNvSpPr txBox="1"/>
              <p:nvPr/>
            </p:nvSpPr>
            <p:spPr>
              <a:xfrm>
                <a:off x="2935" y="1940"/>
                <a:ext cx="210" cy="250"/>
              </a:xfrm>
              <a:prstGeom prst="rect">
                <a:avLst/>
              </a:prstGeom>
              <a:solidFill>
                <a:schemeClr val="bg1"/>
              </a:solidFill>
              <a:ln w="9525">
                <a:noFill/>
              </a:ln>
            </p:spPr>
            <p:txBody>
              <a:bodyPr lIns="0" tIns="0" rIns="0" bIns="0">
                <a:spAutoFit/>
              </a:bodyPr>
              <a:p>
                <a:pPr algn="ctr" eaLnBrk="0" hangingPunct="0">
                  <a:spcBef>
                    <a:spcPct val="50000"/>
                  </a:spcBef>
                </a:pPr>
                <a:r>
                  <a:rPr lang="en-US" altLang="zh-CN" sz="2600" b="1" i="1" dirty="0">
                    <a:latin typeface="Arial" panose="020B0604020202020204" pitchFamily="34" charset="0"/>
                  </a:rPr>
                  <a:t>D</a:t>
                </a:r>
                <a:endParaRPr lang="en-US" altLang="zh-CN" sz="2600" b="1" i="1" dirty="0">
                  <a:latin typeface="Arial" panose="020B0604020202020204" pitchFamily="34" charset="0"/>
                </a:endParaRPr>
              </a:p>
            </p:txBody>
          </p:sp>
        </p:grpSp>
      </p:grpSp>
      <p:sp>
        <p:nvSpPr>
          <p:cNvPr id="5126" name="Rectangle 26"/>
          <p:cNvSpPr/>
          <p:nvPr/>
        </p:nvSpPr>
        <p:spPr>
          <a:xfrm>
            <a:off x="228600" y="1676400"/>
            <a:ext cx="2971800" cy="4040188"/>
          </a:xfrm>
          <a:prstGeom prst="rect">
            <a:avLst/>
          </a:prstGeom>
          <a:noFill/>
          <a:ln w="9525">
            <a:noFill/>
          </a:ln>
        </p:spPr>
        <p:txBody>
          <a:bodyPr/>
          <a:p>
            <a:pPr eaLnBrk="0" hangingPunct="0">
              <a:lnSpc>
                <a:spcPct val="130000"/>
              </a:lnSpc>
              <a:spcBef>
                <a:spcPts val="600"/>
              </a:spcBef>
              <a:buClr>
                <a:srgbClr val="003399"/>
              </a:buClr>
              <a:buSzPct val="120000"/>
              <a:buFont typeface="Wingdings" panose="05000000000000000000" pitchFamily="2" charset="2"/>
            </a:pPr>
            <a:r>
              <a:rPr lang="zh-CN" altLang="en-US" sz="2400" dirty="0">
                <a:latin typeface="Arial" panose="020B0604020202020204" pitchFamily="34" charset="0"/>
              </a:rPr>
              <a:t>    右图为宾馆住房市场，</a:t>
            </a:r>
            <a:r>
              <a:rPr lang="zh-CN" altLang="x-none" sz="2400" dirty="0">
                <a:latin typeface="Arial" panose="020B0604020202020204" pitchFamily="34" charset="0"/>
              </a:rPr>
              <a:t>假定政府对买者所入住的每个房间都征税</a:t>
            </a:r>
            <a:r>
              <a:rPr lang="zh-CN" altLang="zh-CN" sz="2400" dirty="0">
                <a:latin typeface="Arial" panose="020B0604020202020204" pitchFamily="34" charset="0"/>
              </a:rPr>
              <a:t>$30</a:t>
            </a:r>
            <a:r>
              <a:rPr lang="zh-CN" altLang="en-US" sz="2400" dirty="0">
                <a:latin typeface="Arial" panose="020B0604020202020204" pitchFamily="34" charset="0"/>
              </a:rPr>
              <a:t>，</a:t>
            </a:r>
            <a:r>
              <a:rPr lang="zh-CN" altLang="x-none" sz="2400" dirty="0">
                <a:latin typeface="Arial" panose="020B0604020202020204" pitchFamily="34" charset="0"/>
              </a:rPr>
              <a:t>找出新的</a:t>
            </a:r>
            <a:r>
              <a:rPr lang="zh-CN" altLang="zh-CN" sz="2400" b="1" i="1" dirty="0">
                <a:latin typeface="Arial" panose="020B0604020202020204" pitchFamily="34" charset="0"/>
              </a:rPr>
              <a:t>Q</a:t>
            </a:r>
            <a:r>
              <a:rPr lang="zh-CN" altLang="en-US" sz="2400" b="1" i="1" dirty="0">
                <a:latin typeface="Arial" panose="020B0604020202020204" pitchFamily="34" charset="0"/>
              </a:rPr>
              <a:t>，</a:t>
            </a:r>
            <a:r>
              <a:rPr lang="zh-CN" altLang="zh-CN" sz="2400" b="1" i="1" dirty="0">
                <a:latin typeface="Arial" panose="020B0604020202020204" pitchFamily="34" charset="0"/>
              </a:rPr>
              <a:t>P</a:t>
            </a:r>
            <a:r>
              <a:rPr lang="zh-CN" altLang="zh-CN" sz="2400" b="1" baseline="-25000" dirty="0">
                <a:latin typeface="Arial" panose="020B0604020202020204" pitchFamily="34" charset="0"/>
              </a:rPr>
              <a:t>B</a:t>
            </a:r>
            <a:r>
              <a:rPr lang="zh-CN" altLang="en-US" sz="2400" b="1" dirty="0">
                <a:latin typeface="Arial" panose="020B0604020202020204" pitchFamily="34" charset="0"/>
              </a:rPr>
              <a:t>，</a:t>
            </a:r>
            <a:r>
              <a:rPr lang="zh-CN" altLang="zh-CN" sz="2400" b="1" i="1" dirty="0">
                <a:latin typeface="Arial" panose="020B0604020202020204" pitchFamily="34" charset="0"/>
              </a:rPr>
              <a:t>P</a:t>
            </a:r>
            <a:r>
              <a:rPr lang="zh-CN" altLang="zh-CN" sz="2400" b="1" baseline="-25000" dirty="0">
                <a:latin typeface="Arial" panose="020B0604020202020204" pitchFamily="34" charset="0"/>
              </a:rPr>
              <a:t>S</a:t>
            </a:r>
            <a:r>
              <a:rPr lang="zh-CN" altLang="en-US" sz="2400" dirty="0">
                <a:latin typeface="Arial" panose="020B0604020202020204" pitchFamily="34" charset="0"/>
              </a:rPr>
              <a:t>，</a:t>
            </a:r>
            <a:r>
              <a:rPr lang="zh-CN" altLang="x-none" sz="2400" dirty="0">
                <a:latin typeface="Arial" panose="020B0604020202020204" pitchFamily="34" charset="0"/>
              </a:rPr>
              <a:t>及税收归宿</a:t>
            </a:r>
            <a:r>
              <a:rPr lang="zh-CN" altLang="en-US" sz="2400" dirty="0">
                <a:latin typeface="Arial" panose="020B0604020202020204" pitchFamily="34" charset="0"/>
              </a:rPr>
              <a:t>。</a:t>
            </a:r>
            <a:endParaRPr lang="zh-CN" altLang="x-none" sz="2400" dirty="0">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4"/>
          <p:cNvSpPr txBox="1">
            <a:spLocks noChangeArrowheads="1"/>
          </p:cNvSpPr>
          <p:nvPr/>
        </p:nvSpPr>
        <p:spPr>
          <a:xfrm>
            <a:off x="587375" y="352425"/>
            <a:ext cx="8208963" cy="954088"/>
          </a:xfrm>
          <a:prstGeom prst="rect">
            <a:avLst/>
          </a:prstGeom>
        </p:spPr>
        <p:txBody>
          <a:bodyPr tIns="0" bIns="0"/>
          <a:lstStyle/>
          <a:p>
            <a:pPr marR="0" algn="ctr" defTabSz="914400" fontAlgn="auto">
              <a:spcAft>
                <a:spcPts val="0"/>
              </a:spcAft>
              <a:buClrTx/>
              <a:buSzTx/>
              <a:buFontTx/>
              <a:defRPr/>
            </a:pPr>
            <a:r>
              <a:rPr kumimoji="0" lang="zh-CN" altLang="en-US" sz="2400" b="1"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主动学习</a:t>
            </a:r>
            <a:r>
              <a:rPr kumimoji="0" lang="zh-CN" altLang="en-US" sz="2800" b="1"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 </a:t>
            </a:r>
            <a:r>
              <a:rPr kumimoji="0" lang="en-US" altLang="zh-CN" sz="2800" b="1"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2</a:t>
            </a:r>
            <a:r>
              <a:rPr kumimoji="0" lang="en-US" altLang="zh-CN" sz="2400"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   </a:t>
            </a:r>
            <a:br>
              <a:rPr kumimoji="0" lang="en-US" altLang="zh-CN" sz="2400"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br>
            <a:r>
              <a:rPr kumimoji="0" lang="zh-CN" altLang="en-US" sz="3200" b="1" kern="1200" cap="none" spc="0" normalizeH="0" baseline="0" noProof="0" dirty="0">
                <a:solidFill>
                  <a:srgbClr val="339966"/>
                </a:solidFill>
                <a:effectLst>
                  <a:outerShdw blurRad="38100" dist="38100" dir="2700000" algn="tl">
                    <a:srgbClr val="C0C0C0"/>
                  </a:outerShdw>
                </a:effectLst>
                <a:latin typeface="+mj-lt"/>
                <a:ea typeface="宋体" panose="02010600030101010101" pitchFamily="2" charset="-122"/>
                <a:cs typeface="+mj-cs"/>
              </a:rPr>
              <a:t>参考答案 </a:t>
            </a:r>
            <a:endParaRPr kumimoji="0" lang="zh-CN" altLang="en-US" sz="3200" b="1" kern="1200" cap="none" spc="0" normalizeH="0" baseline="0" noProof="0" dirty="0">
              <a:solidFill>
                <a:srgbClr val="339966"/>
              </a:solidFill>
              <a:effectLst>
                <a:outerShdw blurRad="38100" dist="38100" dir="2700000" algn="tl">
                  <a:srgbClr val="C0C0C0"/>
                </a:outerShdw>
              </a:effectLst>
              <a:latin typeface="+mj-lt"/>
              <a:ea typeface="宋体" panose="02010600030101010101" pitchFamily="2" charset="-122"/>
              <a:cs typeface="+mj-cs"/>
            </a:endParaRPr>
          </a:p>
        </p:txBody>
      </p:sp>
      <p:grpSp>
        <p:nvGrpSpPr>
          <p:cNvPr id="6148" name="Group 4"/>
          <p:cNvGrpSpPr/>
          <p:nvPr/>
        </p:nvGrpSpPr>
        <p:grpSpPr>
          <a:xfrm>
            <a:off x="593725" y="290513"/>
            <a:ext cx="8210550" cy="1049337"/>
            <a:chOff x="0" y="0"/>
            <a:chExt cx="5000" cy="661"/>
          </a:xfrm>
        </p:grpSpPr>
        <p:sp>
          <p:nvSpPr>
            <p:cNvPr id="6185" name="Line 9"/>
            <p:cNvSpPr/>
            <p:nvPr/>
          </p:nvSpPr>
          <p:spPr>
            <a:xfrm>
              <a:off x="2" y="661"/>
              <a:ext cx="4998" cy="0"/>
            </a:xfrm>
            <a:prstGeom prst="line">
              <a:avLst/>
            </a:prstGeom>
            <a:ln w="12700" cap="flat" cmpd="sng">
              <a:solidFill>
                <a:srgbClr val="C0C0C0"/>
              </a:solidFill>
              <a:prstDash val="solid"/>
              <a:headEnd type="none" w="med" len="med"/>
              <a:tailEnd type="none" w="med" len="med"/>
            </a:ln>
          </p:spPr>
        </p:sp>
        <p:sp>
          <p:nvSpPr>
            <p:cNvPr id="6186" name="Line 10"/>
            <p:cNvSpPr/>
            <p:nvPr/>
          </p:nvSpPr>
          <p:spPr>
            <a:xfrm>
              <a:off x="0" y="0"/>
              <a:ext cx="4998" cy="0"/>
            </a:xfrm>
            <a:prstGeom prst="line">
              <a:avLst/>
            </a:prstGeom>
            <a:ln w="12700" cap="flat" cmpd="sng">
              <a:solidFill>
                <a:srgbClr val="C0C0C0"/>
              </a:solidFill>
              <a:prstDash val="solid"/>
              <a:headEnd type="none" w="med" len="med"/>
              <a:tailEnd type="none" w="med" len="med"/>
            </a:ln>
          </p:spPr>
        </p:sp>
      </p:grpSp>
      <p:grpSp>
        <p:nvGrpSpPr>
          <p:cNvPr id="6149" name="Group 7"/>
          <p:cNvGrpSpPr/>
          <p:nvPr/>
        </p:nvGrpSpPr>
        <p:grpSpPr>
          <a:xfrm>
            <a:off x="3468688" y="1290638"/>
            <a:ext cx="5545137" cy="5486400"/>
            <a:chOff x="0" y="204"/>
            <a:chExt cx="3493" cy="3456"/>
          </a:xfrm>
        </p:grpSpPr>
        <p:graphicFrame>
          <p:nvGraphicFramePr>
            <p:cNvPr id="6146" name="Object 8"/>
            <p:cNvGraphicFramePr>
              <a:graphicFrameLocks noChangeAspect="1"/>
            </p:cNvGraphicFramePr>
            <p:nvPr/>
          </p:nvGraphicFramePr>
          <p:xfrm>
            <a:off x="0" y="204"/>
            <a:ext cx="3493" cy="3456"/>
          </p:xfrm>
          <a:graphic>
            <a:graphicData uri="http://schemas.openxmlformats.org/presentationml/2006/ole">
              <mc:AlternateContent xmlns:mc="http://schemas.openxmlformats.org/markup-compatibility/2006">
                <mc:Choice xmlns:v="urn:schemas-microsoft-com:vml" Requires="v">
                  <p:oleObj spid="_x0000_s3081" name="" r:id="rId1" imgW="3418840" imgH="3031490" progId="Excel.Chart.8">
                    <p:embed/>
                  </p:oleObj>
                </mc:Choice>
                <mc:Fallback>
                  <p:oleObj name="" r:id="rId1" imgW="3418840" imgH="3031490" progId="Excel.Chart.8">
                    <p:embed/>
                    <p:pic>
                      <p:nvPicPr>
                        <p:cNvPr id="0" name="图片 3080"/>
                        <p:cNvPicPr/>
                        <p:nvPr/>
                      </p:nvPicPr>
                      <p:blipFill>
                        <a:blip r:embed="rId2"/>
                        <a:stretch>
                          <a:fillRect/>
                        </a:stretch>
                      </p:blipFill>
                      <p:spPr>
                        <a:xfrm>
                          <a:off x="0" y="204"/>
                          <a:ext cx="3493" cy="3456"/>
                        </a:xfrm>
                        <a:prstGeom prst="rect">
                          <a:avLst/>
                        </a:prstGeom>
                        <a:noFill/>
                        <a:ln w="38100">
                          <a:noFill/>
                          <a:miter/>
                        </a:ln>
                      </p:spPr>
                    </p:pic>
                  </p:oleObj>
                </mc:Fallback>
              </mc:AlternateContent>
            </a:graphicData>
          </a:graphic>
        </p:graphicFrame>
        <p:grpSp>
          <p:nvGrpSpPr>
            <p:cNvPr id="6169" name="Group 9"/>
            <p:cNvGrpSpPr/>
            <p:nvPr/>
          </p:nvGrpSpPr>
          <p:grpSpPr>
            <a:xfrm>
              <a:off x="100" y="241"/>
              <a:ext cx="3341" cy="3309"/>
              <a:chOff x="0" y="241"/>
              <a:chExt cx="3341" cy="3309"/>
            </a:xfrm>
          </p:grpSpPr>
          <p:sp>
            <p:nvSpPr>
              <p:cNvPr id="6170" name="Text Box 10" descr="Wide upward diagonal"/>
              <p:cNvSpPr txBox="1"/>
              <p:nvPr/>
            </p:nvSpPr>
            <p:spPr>
              <a:xfrm>
                <a:off x="3004" y="3247"/>
                <a:ext cx="337" cy="279"/>
              </a:xfrm>
              <a:prstGeom prst="rect">
                <a:avLst/>
              </a:prstGeom>
              <a:blipFill rotWithShape="0">
                <a:blip r:embed="rId3"/>
              </a:blipFill>
              <a:ln w="9525">
                <a:noFill/>
              </a:ln>
            </p:spPr>
            <p:txBody>
              <a:bodyPr tIns="0">
                <a:spAutoFit/>
              </a:bodyPr>
              <a:p>
                <a:pPr algn="ctr" eaLnBrk="0" hangingPunct="0">
                  <a:spcBef>
                    <a:spcPct val="50000"/>
                  </a:spcBef>
                </a:pPr>
                <a:r>
                  <a:rPr lang="en-US" altLang="zh-CN" sz="2600" b="1" i="1" dirty="0">
                    <a:latin typeface="Arial" panose="020B0604020202020204" pitchFamily="34" charset="0"/>
                  </a:rPr>
                  <a:t>Q</a:t>
                </a:r>
                <a:endParaRPr lang="en-US" altLang="zh-CN" sz="2600" b="1" i="1" dirty="0">
                  <a:latin typeface="Arial" panose="020B0604020202020204" pitchFamily="34" charset="0"/>
                </a:endParaRPr>
              </a:p>
            </p:txBody>
          </p:sp>
          <p:sp>
            <p:nvSpPr>
              <p:cNvPr id="6171" name="Text Box 11" descr="Wide upward diagonal"/>
              <p:cNvSpPr txBox="1"/>
              <p:nvPr/>
            </p:nvSpPr>
            <p:spPr>
              <a:xfrm>
                <a:off x="0" y="241"/>
                <a:ext cx="328" cy="279"/>
              </a:xfrm>
              <a:prstGeom prst="rect">
                <a:avLst/>
              </a:prstGeom>
              <a:blipFill rotWithShape="0">
                <a:blip r:embed="rId3"/>
              </a:blipFill>
              <a:ln w="9525">
                <a:noFill/>
              </a:ln>
            </p:spPr>
            <p:txBody>
              <a:bodyPr wrap="none" tIns="0"/>
              <a:p>
                <a:pPr algn="r" eaLnBrk="0" hangingPunct="0">
                  <a:spcBef>
                    <a:spcPct val="50000"/>
                  </a:spcBef>
                </a:pPr>
                <a:r>
                  <a:rPr lang="en-US" altLang="zh-CN" sz="2600" b="1" i="1" dirty="0">
                    <a:latin typeface="Arial" panose="020B0604020202020204" pitchFamily="34" charset="0"/>
                  </a:rPr>
                  <a:t>P</a:t>
                </a:r>
                <a:endParaRPr lang="en-US" altLang="zh-CN" sz="2600" b="1" i="1" dirty="0">
                  <a:latin typeface="Arial" panose="020B0604020202020204" pitchFamily="34" charset="0"/>
                </a:endParaRPr>
              </a:p>
            </p:txBody>
          </p:sp>
          <p:sp>
            <p:nvSpPr>
              <p:cNvPr id="6172" name="Text Box 12"/>
              <p:cNvSpPr txBox="1"/>
              <p:nvPr/>
            </p:nvSpPr>
            <p:spPr>
              <a:xfrm>
                <a:off x="2965" y="432"/>
                <a:ext cx="225" cy="250"/>
              </a:xfrm>
              <a:prstGeom prst="rect">
                <a:avLst/>
              </a:prstGeom>
              <a:noFill/>
              <a:ln w="9525">
                <a:noFill/>
              </a:ln>
            </p:spPr>
            <p:txBody>
              <a:bodyPr lIns="0" tIns="0" rIns="0" bIns="0">
                <a:spAutoFit/>
              </a:bodyPr>
              <a:p>
                <a:pPr algn="ctr" eaLnBrk="0" hangingPunct="0">
                  <a:spcBef>
                    <a:spcPct val="50000"/>
                  </a:spcBef>
                </a:pPr>
                <a:r>
                  <a:rPr lang="en-US" altLang="zh-CN" sz="2600" b="1" i="1" dirty="0">
                    <a:latin typeface="Arial" panose="020B0604020202020204" pitchFamily="34" charset="0"/>
                  </a:rPr>
                  <a:t>S</a:t>
                </a:r>
                <a:endParaRPr lang="en-US" altLang="zh-CN" sz="2600" b="1" i="1" dirty="0">
                  <a:latin typeface="Arial" panose="020B0604020202020204" pitchFamily="34" charset="0"/>
                </a:endParaRPr>
              </a:p>
            </p:txBody>
          </p:sp>
          <p:sp>
            <p:nvSpPr>
              <p:cNvPr id="6173" name="Rectangle 13" descr="Wide upward diagonal"/>
              <p:cNvSpPr/>
              <p:nvPr/>
            </p:nvSpPr>
            <p:spPr>
              <a:xfrm>
                <a:off x="17" y="3046"/>
                <a:ext cx="307" cy="247"/>
              </a:xfrm>
              <a:prstGeom prst="rect">
                <a:avLst/>
              </a:prstGeom>
              <a:blipFill rotWithShape="0">
                <a:blip r:embed="rId3"/>
              </a:blipFill>
              <a:ln w="9525">
                <a:noFill/>
              </a:ln>
            </p:spPr>
            <p:txBody>
              <a:bodyPr wrap="none" anchor="ctr"/>
              <a:p>
                <a:pPr eaLnBrk="0" hangingPunct="0"/>
                <a:endParaRPr lang="zh-CN" altLang="zh-CN" dirty="0">
                  <a:latin typeface="Arial" panose="020B0604020202020204" pitchFamily="34" charset="0"/>
                </a:endParaRPr>
              </a:p>
            </p:txBody>
          </p:sp>
          <p:sp>
            <p:nvSpPr>
              <p:cNvPr id="6174" name="Rectangle 14" descr="Wide upward diagonal"/>
              <p:cNvSpPr/>
              <p:nvPr/>
            </p:nvSpPr>
            <p:spPr>
              <a:xfrm>
                <a:off x="233" y="3206"/>
                <a:ext cx="277" cy="344"/>
              </a:xfrm>
              <a:prstGeom prst="rect">
                <a:avLst/>
              </a:prstGeom>
              <a:blipFill rotWithShape="0">
                <a:blip r:embed="rId3"/>
              </a:blipFill>
              <a:ln w="9525">
                <a:noFill/>
              </a:ln>
            </p:spPr>
            <p:txBody>
              <a:bodyPr wrap="none" anchor="ctr"/>
              <a:p>
                <a:pPr eaLnBrk="0" hangingPunct="0"/>
                <a:endParaRPr lang="zh-CN" altLang="zh-CN" dirty="0">
                  <a:latin typeface="Arial" panose="020B0604020202020204" pitchFamily="34" charset="0"/>
                </a:endParaRPr>
              </a:p>
            </p:txBody>
          </p:sp>
          <p:grpSp>
            <p:nvGrpSpPr>
              <p:cNvPr id="6175" name="Group 15"/>
              <p:cNvGrpSpPr/>
              <p:nvPr/>
            </p:nvGrpSpPr>
            <p:grpSpPr>
              <a:xfrm>
                <a:off x="453" y="3142"/>
                <a:ext cx="222" cy="123"/>
                <a:chOff x="0" y="0"/>
                <a:chExt cx="222" cy="123"/>
              </a:xfrm>
            </p:grpSpPr>
            <p:sp>
              <p:nvSpPr>
                <p:cNvPr id="6182" name="Line 16"/>
                <p:cNvSpPr/>
                <p:nvPr/>
              </p:nvSpPr>
              <p:spPr>
                <a:xfrm flipH="1">
                  <a:off x="6" y="18"/>
                  <a:ext cx="171" cy="105"/>
                </a:xfrm>
                <a:prstGeom prst="line">
                  <a:avLst/>
                </a:prstGeom>
                <a:ln w="38100" cap="flat" cmpd="sng">
                  <a:solidFill>
                    <a:schemeClr val="bg1"/>
                  </a:solidFill>
                  <a:prstDash val="solid"/>
                  <a:headEnd type="none" w="med" len="med"/>
                  <a:tailEnd type="none" w="med" len="med"/>
                </a:ln>
              </p:spPr>
            </p:sp>
            <p:sp>
              <p:nvSpPr>
                <p:cNvPr id="6183" name="Line 17"/>
                <p:cNvSpPr/>
                <p:nvPr/>
              </p:nvSpPr>
              <p:spPr>
                <a:xfrm flipH="1">
                  <a:off x="51" y="9"/>
                  <a:ext cx="171" cy="105"/>
                </a:xfrm>
                <a:prstGeom prst="line">
                  <a:avLst/>
                </a:prstGeom>
                <a:ln w="19050" cap="flat" cmpd="sng">
                  <a:solidFill>
                    <a:schemeClr val="tx1"/>
                  </a:solidFill>
                  <a:prstDash val="solid"/>
                  <a:headEnd type="none" w="med" len="med"/>
                  <a:tailEnd type="none" w="med" len="med"/>
                </a:ln>
              </p:spPr>
            </p:sp>
            <p:sp>
              <p:nvSpPr>
                <p:cNvPr id="6184" name="Line 18"/>
                <p:cNvSpPr/>
                <p:nvPr/>
              </p:nvSpPr>
              <p:spPr>
                <a:xfrm flipH="1">
                  <a:off x="0" y="0"/>
                  <a:ext cx="171" cy="105"/>
                </a:xfrm>
                <a:prstGeom prst="line">
                  <a:avLst/>
                </a:prstGeom>
                <a:ln w="19050" cap="flat" cmpd="sng">
                  <a:solidFill>
                    <a:schemeClr val="tx1"/>
                  </a:solidFill>
                  <a:prstDash val="solid"/>
                  <a:headEnd type="none" w="med" len="med"/>
                  <a:tailEnd type="none" w="med" len="med"/>
                </a:ln>
              </p:spPr>
            </p:sp>
          </p:grpSp>
          <p:grpSp>
            <p:nvGrpSpPr>
              <p:cNvPr id="6176" name="Group 19"/>
              <p:cNvGrpSpPr/>
              <p:nvPr/>
            </p:nvGrpSpPr>
            <p:grpSpPr>
              <a:xfrm>
                <a:off x="294" y="2986"/>
                <a:ext cx="186" cy="141"/>
                <a:chOff x="0" y="0"/>
                <a:chExt cx="186" cy="141"/>
              </a:xfrm>
            </p:grpSpPr>
            <p:sp>
              <p:nvSpPr>
                <p:cNvPr id="6179" name="Line 20"/>
                <p:cNvSpPr/>
                <p:nvPr/>
              </p:nvSpPr>
              <p:spPr>
                <a:xfrm flipH="1">
                  <a:off x="0" y="24"/>
                  <a:ext cx="171" cy="105"/>
                </a:xfrm>
                <a:prstGeom prst="line">
                  <a:avLst/>
                </a:prstGeom>
                <a:ln w="38100" cap="flat" cmpd="sng">
                  <a:solidFill>
                    <a:schemeClr val="bg1"/>
                  </a:solidFill>
                  <a:prstDash val="solid"/>
                  <a:headEnd type="none" w="med" len="med"/>
                  <a:tailEnd type="none" w="med" len="med"/>
                </a:ln>
              </p:spPr>
            </p:sp>
            <p:sp>
              <p:nvSpPr>
                <p:cNvPr id="6180" name="Line 21"/>
                <p:cNvSpPr/>
                <p:nvPr/>
              </p:nvSpPr>
              <p:spPr>
                <a:xfrm flipH="1">
                  <a:off x="15" y="36"/>
                  <a:ext cx="171" cy="105"/>
                </a:xfrm>
                <a:prstGeom prst="line">
                  <a:avLst/>
                </a:prstGeom>
                <a:ln w="19050" cap="flat" cmpd="sng">
                  <a:solidFill>
                    <a:schemeClr val="tx1"/>
                  </a:solidFill>
                  <a:prstDash val="solid"/>
                  <a:headEnd type="none" w="med" len="med"/>
                  <a:tailEnd type="none" w="med" len="med"/>
                </a:ln>
              </p:spPr>
            </p:sp>
            <p:sp>
              <p:nvSpPr>
                <p:cNvPr id="6181" name="Line 22"/>
                <p:cNvSpPr/>
                <p:nvPr/>
              </p:nvSpPr>
              <p:spPr>
                <a:xfrm flipH="1">
                  <a:off x="6" y="0"/>
                  <a:ext cx="171" cy="105"/>
                </a:xfrm>
                <a:prstGeom prst="line">
                  <a:avLst/>
                </a:prstGeom>
                <a:ln w="19050" cap="flat" cmpd="sng">
                  <a:solidFill>
                    <a:schemeClr val="tx1"/>
                  </a:solidFill>
                  <a:prstDash val="solid"/>
                  <a:headEnd type="none" w="med" len="med"/>
                  <a:tailEnd type="none" w="med" len="med"/>
                </a:ln>
              </p:spPr>
            </p:sp>
          </p:grpSp>
          <p:sp>
            <p:nvSpPr>
              <p:cNvPr id="6177" name="Text Box 23"/>
              <p:cNvSpPr txBox="1"/>
              <p:nvPr/>
            </p:nvSpPr>
            <p:spPr>
              <a:xfrm>
                <a:off x="189" y="3211"/>
                <a:ext cx="189" cy="269"/>
              </a:xfrm>
              <a:prstGeom prst="rect">
                <a:avLst/>
              </a:prstGeom>
              <a:noFill/>
              <a:ln w="9525">
                <a:noFill/>
              </a:ln>
            </p:spPr>
            <p:txBody>
              <a:bodyPr>
                <a:spAutoFit/>
              </a:bodyPr>
              <a:p>
                <a:pPr algn="ctr" eaLnBrk="0" hangingPunct="0">
                  <a:spcBef>
                    <a:spcPct val="50000"/>
                  </a:spcBef>
                </a:pPr>
                <a:r>
                  <a:rPr lang="en-US" altLang="zh-CN" sz="2200" dirty="0">
                    <a:latin typeface="Arial" panose="020B0604020202020204" pitchFamily="34" charset="0"/>
                  </a:rPr>
                  <a:t>0</a:t>
                </a:r>
                <a:endParaRPr lang="en-US" altLang="zh-CN" sz="2200" dirty="0">
                  <a:latin typeface="Arial" panose="020B0604020202020204" pitchFamily="34" charset="0"/>
                </a:endParaRPr>
              </a:p>
            </p:txBody>
          </p:sp>
          <p:sp>
            <p:nvSpPr>
              <p:cNvPr id="6178" name="Text Box 25"/>
              <p:cNvSpPr txBox="1"/>
              <p:nvPr/>
            </p:nvSpPr>
            <p:spPr>
              <a:xfrm>
                <a:off x="2935" y="1940"/>
                <a:ext cx="210" cy="250"/>
              </a:xfrm>
              <a:prstGeom prst="rect">
                <a:avLst/>
              </a:prstGeom>
              <a:solidFill>
                <a:schemeClr val="bg1"/>
              </a:solidFill>
              <a:ln w="9525">
                <a:noFill/>
              </a:ln>
            </p:spPr>
            <p:txBody>
              <a:bodyPr lIns="0" tIns="0" rIns="0" bIns="0">
                <a:spAutoFit/>
              </a:bodyPr>
              <a:p>
                <a:pPr algn="ctr" eaLnBrk="0" hangingPunct="0">
                  <a:spcBef>
                    <a:spcPct val="50000"/>
                  </a:spcBef>
                </a:pPr>
                <a:r>
                  <a:rPr lang="en-US" altLang="zh-CN" sz="2600" b="1" i="1" dirty="0">
                    <a:latin typeface="Arial" panose="020B0604020202020204" pitchFamily="34" charset="0"/>
                  </a:rPr>
                  <a:t>D</a:t>
                </a:r>
                <a:endParaRPr lang="en-US" altLang="zh-CN" sz="2600" b="1" i="1" dirty="0">
                  <a:latin typeface="Arial" panose="020B0604020202020204" pitchFamily="34" charset="0"/>
                </a:endParaRPr>
              </a:p>
            </p:txBody>
          </p:sp>
        </p:grpSp>
      </p:grpSp>
      <p:sp>
        <p:nvSpPr>
          <p:cNvPr id="26" name="Rectangle 28"/>
          <p:cNvSpPr/>
          <p:nvPr/>
        </p:nvSpPr>
        <p:spPr>
          <a:xfrm>
            <a:off x="712788" y="1946275"/>
            <a:ext cx="1654175" cy="592138"/>
          </a:xfrm>
          <a:prstGeom prst="rect">
            <a:avLst/>
          </a:prstGeom>
          <a:noFill/>
          <a:ln w="9525">
            <a:noFill/>
          </a:ln>
        </p:spPr>
        <p:txBody>
          <a:bodyPr/>
          <a:p>
            <a:pPr eaLnBrk="0" hangingPunct="0">
              <a:lnSpc>
                <a:spcPct val="105000"/>
              </a:lnSpc>
              <a:spcBef>
                <a:spcPct val="50000"/>
              </a:spcBef>
              <a:buClr>
                <a:srgbClr val="003399"/>
              </a:buClr>
              <a:buSzPct val="120000"/>
              <a:buFont typeface="Wingdings" panose="05000000000000000000" pitchFamily="2" charset="2"/>
            </a:pPr>
            <a:r>
              <a:rPr lang="en-US" altLang="zh-CN" sz="2800" b="1" i="1" dirty="0">
                <a:latin typeface="Arial" panose="020B0604020202020204" pitchFamily="34" charset="0"/>
              </a:rPr>
              <a:t>Q</a:t>
            </a:r>
            <a:r>
              <a:rPr lang="en-US" altLang="zh-CN" sz="2800" dirty="0">
                <a:latin typeface="Arial" panose="020B0604020202020204" pitchFamily="34" charset="0"/>
              </a:rPr>
              <a:t> = 80</a:t>
            </a:r>
            <a:endParaRPr lang="en-US" altLang="zh-CN" sz="2800" dirty="0">
              <a:latin typeface="Arial" panose="020B0604020202020204" pitchFamily="34" charset="0"/>
            </a:endParaRPr>
          </a:p>
        </p:txBody>
      </p:sp>
      <p:sp>
        <p:nvSpPr>
          <p:cNvPr id="27" name="Text Box 29"/>
          <p:cNvSpPr txBox="1"/>
          <p:nvPr/>
        </p:nvSpPr>
        <p:spPr>
          <a:xfrm>
            <a:off x="673100" y="2598738"/>
            <a:ext cx="1831975" cy="523875"/>
          </a:xfrm>
          <a:prstGeom prst="rect">
            <a:avLst/>
          </a:prstGeom>
          <a:noFill/>
          <a:ln w="9525">
            <a:noFill/>
          </a:ln>
        </p:spPr>
        <p:txBody>
          <a:bodyPr>
            <a:spAutoFit/>
          </a:bodyPr>
          <a:p>
            <a:pPr eaLnBrk="0" hangingPunct="0">
              <a:lnSpc>
                <a:spcPct val="105000"/>
              </a:lnSpc>
              <a:spcBef>
                <a:spcPct val="50000"/>
              </a:spcBef>
              <a:buClr>
                <a:srgbClr val="003399"/>
              </a:buClr>
              <a:buSzPct val="120000"/>
              <a:buFont typeface="Wingdings" panose="05000000000000000000" pitchFamily="2" charset="2"/>
            </a:pPr>
            <a:r>
              <a:rPr lang="en-US" altLang="zh-CN" sz="2700" b="1" i="1" dirty="0">
                <a:latin typeface="Arial" panose="020B0604020202020204" pitchFamily="34" charset="0"/>
              </a:rPr>
              <a:t>P</a:t>
            </a:r>
            <a:r>
              <a:rPr lang="en-US" altLang="zh-CN" sz="2700" b="1" baseline="-25000" dirty="0">
                <a:latin typeface="Arial" panose="020B0604020202020204" pitchFamily="34" charset="0"/>
              </a:rPr>
              <a:t>B</a:t>
            </a:r>
            <a:r>
              <a:rPr lang="en-US" altLang="zh-CN" sz="2700" dirty="0">
                <a:latin typeface="Arial" panose="020B0604020202020204" pitchFamily="34" charset="0"/>
              </a:rPr>
              <a:t> = $110</a:t>
            </a:r>
            <a:endParaRPr lang="en-US" altLang="zh-CN" sz="2700" dirty="0">
              <a:latin typeface="Arial" panose="020B0604020202020204" pitchFamily="34" charset="0"/>
            </a:endParaRPr>
          </a:p>
        </p:txBody>
      </p:sp>
      <p:sp>
        <p:nvSpPr>
          <p:cNvPr id="28" name="Text Box 30"/>
          <p:cNvSpPr txBox="1"/>
          <p:nvPr/>
        </p:nvSpPr>
        <p:spPr>
          <a:xfrm>
            <a:off x="684213" y="3241675"/>
            <a:ext cx="1762125" cy="523875"/>
          </a:xfrm>
          <a:prstGeom prst="rect">
            <a:avLst/>
          </a:prstGeom>
          <a:noFill/>
          <a:ln w="9525">
            <a:noFill/>
          </a:ln>
        </p:spPr>
        <p:txBody>
          <a:bodyPr>
            <a:spAutoFit/>
          </a:bodyPr>
          <a:p>
            <a:pPr eaLnBrk="0" hangingPunct="0">
              <a:lnSpc>
                <a:spcPct val="105000"/>
              </a:lnSpc>
              <a:spcBef>
                <a:spcPct val="50000"/>
              </a:spcBef>
              <a:buClr>
                <a:srgbClr val="003399"/>
              </a:buClr>
              <a:buSzPct val="120000"/>
              <a:buFont typeface="Wingdings" panose="05000000000000000000" pitchFamily="2" charset="2"/>
            </a:pPr>
            <a:r>
              <a:rPr lang="en-US" altLang="zh-CN" sz="2700" b="1" i="1" dirty="0">
                <a:latin typeface="Arial" panose="020B0604020202020204" pitchFamily="34" charset="0"/>
              </a:rPr>
              <a:t>P</a:t>
            </a:r>
            <a:r>
              <a:rPr lang="en-US" altLang="zh-CN" sz="2700" b="1" baseline="-25000" dirty="0">
                <a:latin typeface="Arial" panose="020B0604020202020204" pitchFamily="34" charset="0"/>
              </a:rPr>
              <a:t>S</a:t>
            </a:r>
            <a:r>
              <a:rPr lang="en-US" altLang="zh-CN" sz="2700" dirty="0">
                <a:latin typeface="Arial" panose="020B0604020202020204" pitchFamily="34" charset="0"/>
              </a:rPr>
              <a:t> = $80</a:t>
            </a:r>
            <a:endParaRPr lang="en-US" altLang="zh-CN" sz="2700" dirty="0">
              <a:latin typeface="Arial" panose="020B0604020202020204" pitchFamily="34" charset="0"/>
            </a:endParaRPr>
          </a:p>
        </p:txBody>
      </p:sp>
      <p:sp>
        <p:nvSpPr>
          <p:cNvPr id="29" name="Text Box 31"/>
          <p:cNvSpPr txBox="1"/>
          <p:nvPr/>
        </p:nvSpPr>
        <p:spPr>
          <a:xfrm>
            <a:off x="668338" y="4279900"/>
            <a:ext cx="2332037" cy="1470025"/>
          </a:xfrm>
          <a:prstGeom prst="rect">
            <a:avLst/>
          </a:prstGeom>
          <a:noFill/>
          <a:ln w="9525">
            <a:noFill/>
          </a:ln>
        </p:spPr>
        <p:txBody>
          <a:bodyPr>
            <a:spAutoFit/>
          </a:bodyPr>
          <a:p>
            <a:pPr eaLnBrk="0" hangingPunct="0">
              <a:lnSpc>
                <a:spcPct val="105000"/>
              </a:lnSpc>
              <a:spcBef>
                <a:spcPct val="70000"/>
              </a:spcBef>
              <a:buClr>
                <a:srgbClr val="003399"/>
              </a:buClr>
              <a:buSzPct val="120000"/>
              <a:buFont typeface="Wingdings" panose="05000000000000000000" pitchFamily="2" charset="2"/>
            </a:pPr>
            <a:r>
              <a:rPr lang="zh-CN" altLang="x-none" sz="2700" u="sng" dirty="0">
                <a:latin typeface="Arial" panose="020B0604020202020204" pitchFamily="34" charset="0"/>
              </a:rPr>
              <a:t>税收归宿</a:t>
            </a:r>
            <a:endParaRPr lang="zh-CN" altLang="x-none" sz="2700" u="sng" dirty="0">
              <a:latin typeface="Arial" panose="020B0604020202020204" pitchFamily="34" charset="0"/>
            </a:endParaRPr>
          </a:p>
          <a:p>
            <a:pPr marL="167005" lvl="1" indent="0" eaLnBrk="0" hangingPunct="0">
              <a:lnSpc>
                <a:spcPct val="105000"/>
              </a:lnSpc>
              <a:spcBef>
                <a:spcPct val="10000"/>
              </a:spcBef>
              <a:buClr>
                <a:srgbClr val="003399"/>
              </a:buClr>
              <a:buSzPct val="130000"/>
            </a:pPr>
            <a:r>
              <a:rPr lang="zh-CN" altLang="x-none" sz="2700" dirty="0">
                <a:latin typeface="Arial" panose="020B0604020202020204" pitchFamily="34" charset="0"/>
              </a:rPr>
              <a:t>买者：</a:t>
            </a:r>
            <a:r>
              <a:rPr lang="zh-CN" altLang="zh-CN" sz="2700" dirty="0">
                <a:latin typeface="Arial" panose="020B0604020202020204" pitchFamily="34" charset="0"/>
              </a:rPr>
              <a:t>$10</a:t>
            </a:r>
            <a:endParaRPr lang="zh-CN" altLang="zh-CN" sz="2700" dirty="0">
              <a:latin typeface="Arial" panose="020B0604020202020204" pitchFamily="34" charset="0"/>
            </a:endParaRPr>
          </a:p>
          <a:p>
            <a:pPr marL="167005" lvl="1" indent="0" eaLnBrk="0" hangingPunct="0">
              <a:lnSpc>
                <a:spcPct val="105000"/>
              </a:lnSpc>
              <a:spcBef>
                <a:spcPct val="10000"/>
              </a:spcBef>
              <a:buClr>
                <a:srgbClr val="003399"/>
              </a:buClr>
              <a:buSzPct val="130000"/>
            </a:pPr>
            <a:r>
              <a:rPr lang="zh-CN" altLang="x-none" sz="2700" dirty="0">
                <a:latin typeface="Arial" panose="020B0604020202020204" pitchFamily="34" charset="0"/>
              </a:rPr>
              <a:t>卖者：</a:t>
            </a:r>
            <a:r>
              <a:rPr lang="zh-CN" altLang="zh-CN" sz="2700" dirty="0">
                <a:latin typeface="Arial" panose="020B0604020202020204" pitchFamily="34" charset="0"/>
              </a:rPr>
              <a:t>$20</a:t>
            </a:r>
            <a:endParaRPr lang="zh-CN" altLang="zh-CN" sz="2700" dirty="0">
              <a:latin typeface="Arial" panose="020B0604020202020204" pitchFamily="34" charset="0"/>
            </a:endParaRPr>
          </a:p>
        </p:txBody>
      </p:sp>
      <p:sp>
        <p:nvSpPr>
          <p:cNvPr id="30" name="Line 32"/>
          <p:cNvSpPr/>
          <p:nvPr/>
        </p:nvSpPr>
        <p:spPr>
          <a:xfrm flipV="1">
            <a:off x="5921375" y="2957513"/>
            <a:ext cx="0" cy="1316037"/>
          </a:xfrm>
          <a:prstGeom prst="line">
            <a:avLst/>
          </a:prstGeom>
          <a:ln w="38100" cap="flat" cmpd="sng">
            <a:solidFill>
              <a:srgbClr val="0000FF"/>
            </a:solidFill>
            <a:prstDash val="solid"/>
            <a:headEnd type="none" w="med" len="med"/>
            <a:tailEnd type="none" w="med" len="med"/>
          </a:ln>
        </p:spPr>
      </p:sp>
      <p:grpSp>
        <p:nvGrpSpPr>
          <p:cNvPr id="8" name="Group 31"/>
          <p:cNvGrpSpPr/>
          <p:nvPr/>
        </p:nvGrpSpPr>
        <p:grpSpPr>
          <a:xfrm>
            <a:off x="4983163" y="2970213"/>
            <a:ext cx="908050" cy="1316037"/>
            <a:chOff x="0" y="0"/>
            <a:chExt cx="572" cy="829"/>
          </a:xfrm>
        </p:grpSpPr>
        <p:sp>
          <p:nvSpPr>
            <p:cNvPr id="6167" name="AutoShape 34"/>
            <p:cNvSpPr/>
            <p:nvPr/>
          </p:nvSpPr>
          <p:spPr>
            <a:xfrm>
              <a:off x="442" y="0"/>
              <a:ext cx="130" cy="829"/>
            </a:xfrm>
            <a:prstGeom prst="leftBrace">
              <a:avLst>
                <a:gd name="adj1" fmla="val 69201"/>
                <a:gd name="adj2" fmla="val 48491"/>
              </a:avLst>
            </a:prstGeom>
            <a:noFill/>
            <a:ln w="19050" cap="flat" cmpd="sng">
              <a:solidFill>
                <a:srgbClr val="000099"/>
              </a:solidFill>
              <a:prstDash val="solid"/>
              <a:headEnd type="none" w="med" len="med"/>
              <a:tailEnd type="none" w="med" len="med"/>
            </a:ln>
          </p:spPr>
          <p:txBody>
            <a:bodyPr wrap="none" anchor="ctr"/>
            <a:p>
              <a:pPr eaLnBrk="0" hangingPunct="0"/>
              <a:endParaRPr lang="zh-CN" altLang="zh-CN" dirty="0">
                <a:latin typeface="Arial" panose="020B0604020202020204" pitchFamily="34" charset="0"/>
              </a:endParaRPr>
            </a:p>
          </p:txBody>
        </p:sp>
        <p:sp>
          <p:nvSpPr>
            <p:cNvPr id="6168" name="Text Box 35"/>
            <p:cNvSpPr txBox="1"/>
            <p:nvPr/>
          </p:nvSpPr>
          <p:spPr>
            <a:xfrm>
              <a:off x="0" y="260"/>
              <a:ext cx="442" cy="518"/>
            </a:xfrm>
            <a:prstGeom prst="rect">
              <a:avLst/>
            </a:prstGeom>
            <a:noFill/>
            <a:ln w="9525">
              <a:noFill/>
            </a:ln>
          </p:spPr>
          <p:txBody>
            <a:bodyPr>
              <a:spAutoFit/>
            </a:bodyPr>
            <a:p>
              <a:pPr algn="r" eaLnBrk="0" hangingPunct="0">
                <a:spcBef>
                  <a:spcPct val="50000"/>
                </a:spcBef>
              </a:pPr>
              <a:r>
                <a:rPr lang="zh-CN" altLang="x-none" sz="2400" dirty="0">
                  <a:solidFill>
                    <a:srgbClr val="000099"/>
                  </a:solidFill>
                  <a:latin typeface="Arial" panose="020B0604020202020204" pitchFamily="34" charset="0"/>
                </a:rPr>
                <a:t>税收</a:t>
              </a:r>
              <a:endParaRPr lang="zh-CN" altLang="x-none" sz="2400" dirty="0">
                <a:solidFill>
                  <a:srgbClr val="000099"/>
                </a:solidFill>
                <a:latin typeface="Arial" panose="020B0604020202020204" pitchFamily="34" charset="0"/>
              </a:endParaRPr>
            </a:p>
          </p:txBody>
        </p:sp>
      </p:grpSp>
      <p:grpSp>
        <p:nvGrpSpPr>
          <p:cNvPr id="9" name="Group 34"/>
          <p:cNvGrpSpPr/>
          <p:nvPr/>
        </p:nvGrpSpPr>
        <p:grpSpPr>
          <a:xfrm>
            <a:off x="5662613" y="2947988"/>
            <a:ext cx="534987" cy="3744912"/>
            <a:chOff x="0" y="0"/>
            <a:chExt cx="337" cy="2359"/>
          </a:xfrm>
        </p:grpSpPr>
        <p:sp>
          <p:nvSpPr>
            <p:cNvPr id="6165" name="Line 37"/>
            <p:cNvSpPr/>
            <p:nvPr/>
          </p:nvSpPr>
          <p:spPr>
            <a:xfrm>
              <a:off x="170" y="0"/>
              <a:ext cx="0" cy="1967"/>
            </a:xfrm>
            <a:prstGeom prst="line">
              <a:avLst/>
            </a:prstGeom>
            <a:ln w="28575" cap="flat" cmpd="sng">
              <a:solidFill>
                <a:srgbClr val="FF0000"/>
              </a:solidFill>
              <a:prstDash val="dash"/>
              <a:headEnd type="none" w="med" len="med"/>
              <a:tailEnd type="none" w="med" len="med"/>
            </a:ln>
          </p:spPr>
        </p:sp>
        <p:sp>
          <p:nvSpPr>
            <p:cNvPr id="6166" name="Rectangle 38"/>
            <p:cNvSpPr/>
            <p:nvPr/>
          </p:nvSpPr>
          <p:spPr>
            <a:xfrm>
              <a:off x="0" y="2092"/>
              <a:ext cx="337" cy="267"/>
            </a:xfrm>
            <a:prstGeom prst="rect">
              <a:avLst/>
            </a:prstGeom>
            <a:noFill/>
            <a:ln w="12700" cap="flat" cmpd="sng">
              <a:solidFill>
                <a:srgbClr val="FF0000"/>
              </a:solidFill>
              <a:prstDash val="solid"/>
              <a:miter/>
              <a:headEnd type="none" w="med" len="med"/>
              <a:tailEnd type="none" w="med" len="med"/>
            </a:ln>
          </p:spPr>
          <p:txBody>
            <a:bodyPr wrap="none" anchor="ctr"/>
            <a:p>
              <a:pPr eaLnBrk="0" hangingPunct="0"/>
              <a:endParaRPr lang="zh-CN" altLang="zh-CN" dirty="0">
                <a:latin typeface="Arial" panose="020B0604020202020204" pitchFamily="34" charset="0"/>
              </a:endParaRPr>
            </a:p>
          </p:txBody>
        </p:sp>
      </p:grpSp>
      <p:grpSp>
        <p:nvGrpSpPr>
          <p:cNvPr id="10" name="Group 37"/>
          <p:cNvGrpSpPr/>
          <p:nvPr/>
        </p:nvGrpSpPr>
        <p:grpSpPr>
          <a:xfrm>
            <a:off x="2868613" y="2728913"/>
            <a:ext cx="3060700" cy="477837"/>
            <a:chOff x="0" y="0"/>
            <a:chExt cx="1928" cy="301"/>
          </a:xfrm>
        </p:grpSpPr>
        <p:sp>
          <p:nvSpPr>
            <p:cNvPr id="6162" name="Line 40"/>
            <p:cNvSpPr/>
            <p:nvPr/>
          </p:nvSpPr>
          <p:spPr>
            <a:xfrm flipH="1">
              <a:off x="891" y="147"/>
              <a:ext cx="1037" cy="0"/>
            </a:xfrm>
            <a:prstGeom prst="line">
              <a:avLst/>
            </a:prstGeom>
            <a:ln w="28575" cap="flat" cmpd="sng">
              <a:solidFill>
                <a:srgbClr val="FF0000"/>
              </a:solidFill>
              <a:prstDash val="dash"/>
              <a:headEnd type="none" w="med" len="med"/>
              <a:tailEnd type="none" w="med" len="med"/>
            </a:ln>
          </p:spPr>
        </p:sp>
        <p:sp>
          <p:nvSpPr>
            <p:cNvPr id="6163" name="Text Box 41"/>
            <p:cNvSpPr txBox="1"/>
            <p:nvPr/>
          </p:nvSpPr>
          <p:spPr>
            <a:xfrm>
              <a:off x="0" y="17"/>
              <a:ext cx="505" cy="269"/>
            </a:xfrm>
            <a:prstGeom prst="rect">
              <a:avLst/>
            </a:prstGeom>
            <a:noFill/>
            <a:ln w="9525">
              <a:noFill/>
            </a:ln>
          </p:spPr>
          <p:txBody>
            <a:bodyPr>
              <a:spAutoFit/>
            </a:bodyPr>
            <a:p>
              <a:pPr algn="r" eaLnBrk="0" hangingPunct="0">
                <a:spcBef>
                  <a:spcPct val="50000"/>
                </a:spcBef>
              </a:pPr>
              <a:r>
                <a:rPr lang="en-US" altLang="zh-CN" sz="2200" b="1" i="1" dirty="0">
                  <a:latin typeface="Arial" panose="020B0604020202020204" pitchFamily="34" charset="0"/>
                </a:rPr>
                <a:t>P</a:t>
              </a:r>
              <a:r>
                <a:rPr lang="en-US" altLang="zh-CN" sz="2200" b="1" i="1" baseline="-25000" dirty="0">
                  <a:latin typeface="Arial" panose="020B0604020202020204" pitchFamily="34" charset="0"/>
                </a:rPr>
                <a:t>B</a:t>
              </a:r>
              <a:r>
                <a:rPr lang="en-US" altLang="zh-CN" sz="2200" dirty="0">
                  <a:latin typeface="Arial" panose="020B0604020202020204" pitchFamily="34" charset="0"/>
                </a:rPr>
                <a:t> =</a:t>
              </a:r>
              <a:endParaRPr lang="en-US" altLang="zh-CN" sz="2200" b="1" i="1" baseline="-25000" dirty="0">
                <a:latin typeface="Arial" panose="020B0604020202020204" pitchFamily="34" charset="0"/>
              </a:endParaRPr>
            </a:p>
          </p:txBody>
        </p:sp>
        <p:sp>
          <p:nvSpPr>
            <p:cNvPr id="6164" name="Rectangle 42"/>
            <p:cNvSpPr/>
            <p:nvPr/>
          </p:nvSpPr>
          <p:spPr>
            <a:xfrm>
              <a:off x="33" y="0"/>
              <a:ext cx="768" cy="301"/>
            </a:xfrm>
            <a:prstGeom prst="rect">
              <a:avLst/>
            </a:prstGeom>
            <a:noFill/>
            <a:ln w="12700" cap="flat" cmpd="sng">
              <a:solidFill>
                <a:srgbClr val="FF0000"/>
              </a:solidFill>
              <a:prstDash val="solid"/>
              <a:miter/>
              <a:headEnd type="none" w="med" len="med"/>
              <a:tailEnd type="none" w="med" len="med"/>
            </a:ln>
          </p:spPr>
          <p:txBody>
            <a:bodyPr wrap="none" anchor="ctr"/>
            <a:p>
              <a:pPr eaLnBrk="0" hangingPunct="0"/>
              <a:endParaRPr lang="zh-CN" altLang="zh-CN" dirty="0">
                <a:latin typeface="Arial" panose="020B0604020202020204" pitchFamily="34" charset="0"/>
              </a:endParaRPr>
            </a:p>
          </p:txBody>
        </p:sp>
      </p:grpSp>
      <p:grpSp>
        <p:nvGrpSpPr>
          <p:cNvPr id="11" name="Group 41"/>
          <p:cNvGrpSpPr/>
          <p:nvPr/>
        </p:nvGrpSpPr>
        <p:grpSpPr>
          <a:xfrm>
            <a:off x="2978150" y="4048125"/>
            <a:ext cx="2941638" cy="477838"/>
            <a:chOff x="0" y="0"/>
            <a:chExt cx="1853" cy="301"/>
          </a:xfrm>
        </p:grpSpPr>
        <p:sp>
          <p:nvSpPr>
            <p:cNvPr id="6159" name="Line 44"/>
            <p:cNvSpPr/>
            <p:nvPr/>
          </p:nvSpPr>
          <p:spPr>
            <a:xfrm flipH="1">
              <a:off x="816" y="147"/>
              <a:ext cx="1037" cy="0"/>
            </a:xfrm>
            <a:prstGeom prst="line">
              <a:avLst/>
            </a:prstGeom>
            <a:ln w="28575" cap="flat" cmpd="sng">
              <a:solidFill>
                <a:srgbClr val="FF0000"/>
              </a:solidFill>
              <a:prstDash val="dash"/>
              <a:headEnd type="none" w="med" len="med"/>
              <a:tailEnd type="none" w="med" len="med"/>
            </a:ln>
          </p:spPr>
        </p:sp>
        <p:sp>
          <p:nvSpPr>
            <p:cNvPr id="6160" name="Text Box 45"/>
            <p:cNvSpPr txBox="1"/>
            <p:nvPr/>
          </p:nvSpPr>
          <p:spPr>
            <a:xfrm>
              <a:off x="0" y="12"/>
              <a:ext cx="505" cy="269"/>
            </a:xfrm>
            <a:prstGeom prst="rect">
              <a:avLst/>
            </a:prstGeom>
            <a:noFill/>
            <a:ln w="9525">
              <a:noFill/>
            </a:ln>
          </p:spPr>
          <p:txBody>
            <a:bodyPr>
              <a:spAutoFit/>
            </a:bodyPr>
            <a:p>
              <a:pPr algn="r" eaLnBrk="0" hangingPunct="0">
                <a:spcBef>
                  <a:spcPct val="50000"/>
                </a:spcBef>
              </a:pPr>
              <a:r>
                <a:rPr lang="en-US" altLang="zh-CN" sz="2200" b="1" i="1" dirty="0">
                  <a:latin typeface="Arial" panose="020B0604020202020204" pitchFamily="34" charset="0"/>
                </a:rPr>
                <a:t>P</a:t>
              </a:r>
              <a:r>
                <a:rPr lang="en-US" altLang="zh-CN" sz="2200" b="1" i="1" baseline="-25000" dirty="0">
                  <a:latin typeface="Arial" panose="020B0604020202020204" pitchFamily="34" charset="0"/>
                </a:rPr>
                <a:t>S</a:t>
              </a:r>
              <a:r>
                <a:rPr lang="en-US" altLang="zh-CN" sz="2200" dirty="0">
                  <a:latin typeface="Arial" panose="020B0604020202020204" pitchFamily="34" charset="0"/>
                </a:rPr>
                <a:t> =</a:t>
              </a:r>
              <a:endParaRPr lang="en-US" altLang="zh-CN" sz="2200" b="1" i="1" baseline="-25000" dirty="0">
                <a:latin typeface="Arial" panose="020B0604020202020204" pitchFamily="34" charset="0"/>
              </a:endParaRPr>
            </a:p>
          </p:txBody>
        </p:sp>
        <p:sp>
          <p:nvSpPr>
            <p:cNvPr id="6161" name="Rectangle 46"/>
            <p:cNvSpPr/>
            <p:nvPr/>
          </p:nvSpPr>
          <p:spPr>
            <a:xfrm>
              <a:off x="23" y="0"/>
              <a:ext cx="718" cy="301"/>
            </a:xfrm>
            <a:prstGeom prst="rect">
              <a:avLst/>
            </a:prstGeom>
            <a:noFill/>
            <a:ln w="12700" cap="flat" cmpd="sng">
              <a:solidFill>
                <a:srgbClr val="FF0000"/>
              </a:solidFill>
              <a:prstDash val="solid"/>
              <a:miter/>
              <a:headEnd type="none" w="med" len="med"/>
              <a:tailEnd type="none" w="med" len="med"/>
            </a:ln>
          </p:spPr>
          <p:txBody>
            <a:bodyPr wrap="none" anchor="ctr"/>
            <a:p>
              <a:pPr eaLnBrk="0" hangingPunct="0"/>
              <a:endParaRPr lang="zh-CN" altLang="zh-CN" dirty="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childTnLst>
                          </p:cTn>
                        </p:par>
                        <p:par>
                          <p:cTn id="8" fill="hold">
                            <p:stCondLst>
                              <p:cond delay="500"/>
                            </p:stCondLst>
                            <p:childTnLst>
                              <p:par>
                                <p:cTn id="9" presetID="18" presetClass="entr" presetSubtype="12"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strips(downLeft)">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6">
                                            <p:txEl>
                                              <p:charRg st="0" end="7"/>
                                            </p:txEl>
                                          </p:spTgt>
                                        </p:tgtEl>
                                        <p:attrNameLst>
                                          <p:attrName>style.visibility</p:attrName>
                                        </p:attrNameLst>
                                      </p:cBhvr>
                                      <p:to>
                                        <p:strVal val="visible"/>
                                      </p:to>
                                    </p:set>
                                    <p:animEffect transition="in" filter="wipe(left)">
                                      <p:cBhvr>
                                        <p:cTn id="16" dur="500"/>
                                        <p:tgtEl>
                                          <p:spTgt spid="26">
                                            <p:txEl>
                                              <p:charRg st="0" end="7"/>
                                            </p:txEl>
                                          </p:spTgt>
                                        </p:tgtEl>
                                      </p:cBhvr>
                                    </p:animEffect>
                                  </p:childTnLst>
                                </p:cTn>
                              </p:par>
                              <p:par>
                                <p:cTn id="17" presetID="22" presetClass="entr" presetSubtype="1"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up)">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left)">
                                      <p:cBhvr>
                                        <p:cTn id="24" dur="500"/>
                                        <p:tgtEl>
                                          <p:spTgt spid="27"/>
                                        </p:tgtEl>
                                      </p:cBhvr>
                                    </p:animEffect>
                                  </p:childTnLst>
                                </p:cTn>
                              </p:par>
                              <p:par>
                                <p:cTn id="25" presetID="22" presetClass="entr" presetSubtype="2"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righ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left)">
                                      <p:cBhvr>
                                        <p:cTn id="32" dur="500"/>
                                        <p:tgtEl>
                                          <p:spTgt spid="28"/>
                                        </p:tgtEl>
                                      </p:cBhvr>
                                    </p:animEffect>
                                  </p:childTnLst>
                                </p:cTn>
                              </p:par>
                              <p:par>
                                <p:cTn id="33" presetID="22" presetClass="entr" presetSubtype="2"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right)">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left)">
                                      <p:cBhvr>
                                        <p:cTn id="4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5" build="p"/>
      <p:bldP spid="27" grpId="0"/>
      <p:bldP spid="28" grpId="0"/>
      <p:bldP spid="2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342900" y="252413"/>
            <a:ext cx="8410575" cy="68103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弹性与税收归宿</a:t>
            </a:r>
            <a:endPar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5" name="Rectangle 3"/>
          <p:cNvSpPr txBox="1">
            <a:spLocks noChangeArrowheads="1"/>
          </p:cNvSpPr>
          <p:nvPr/>
        </p:nvSpPr>
        <p:spPr>
          <a:xfrm>
            <a:off x="404813" y="1035050"/>
            <a:ext cx="7254875" cy="579438"/>
          </a:xfrm>
          <a:prstGeom prst="rect">
            <a:avLst/>
          </a:prstGeom>
        </p:spPr>
        <p:txBody>
          <a:bodyPr>
            <a:normAutofit/>
          </a:bodyPr>
          <a:lstStyle/>
          <a:p>
            <a:pPr marR="0" algn="ctr" defTabSz="914400" fontAlgn="auto">
              <a:spcBef>
                <a:spcPts val="400"/>
              </a:spcBef>
              <a:spcAft>
                <a:spcPts val="0"/>
              </a:spcAft>
              <a:buClr>
                <a:schemeClr val="accent1"/>
              </a:buClr>
              <a:buSzPct val="68000"/>
              <a:buFont typeface="Wingdings" panose="05000000000000000000" pitchFamily="2" charset="2"/>
              <a:defRPr/>
            </a:pPr>
            <a:r>
              <a:rPr kumimoji="0" lang="zh-CN" sz="2700" u="sng" kern="1200" cap="none" spc="0" normalizeH="0" baseline="0" noProof="0" dirty="0">
                <a:latin typeface="+mn-lt"/>
                <a:ea typeface="宋体" panose="02010600030101010101" pitchFamily="2" charset="-122"/>
                <a:cs typeface="+mn-cs"/>
              </a:rPr>
              <a:t>案例1</a:t>
            </a:r>
            <a:r>
              <a:rPr kumimoji="0" lang="zh-CN" altLang="en-US" sz="2700" u="sng" kern="1200" cap="none" spc="0" normalizeH="0" baseline="0" noProof="0" dirty="0">
                <a:latin typeface="+mn-lt"/>
                <a:ea typeface="宋体" panose="02010600030101010101" pitchFamily="2" charset="-122"/>
                <a:cs typeface="+mn-cs"/>
              </a:rPr>
              <a:t>：</a:t>
            </a:r>
            <a:r>
              <a:rPr kumimoji="0" lang="zh-CN" sz="2700" u="sng" kern="1200" cap="none" spc="0" normalizeH="0" baseline="0" noProof="0" dirty="0">
                <a:latin typeface="+mn-lt"/>
                <a:ea typeface="宋体" panose="02010600030101010101" pitchFamily="2" charset="-122"/>
                <a:cs typeface="+mn-cs"/>
              </a:rPr>
              <a:t>供给相对于需求更富有弹性</a:t>
            </a:r>
            <a:endParaRPr kumimoji="0" lang="zh-CN" sz="2700" u="sng" kern="1200" cap="none" spc="0" normalizeH="0" baseline="0" noProof="0" dirty="0">
              <a:latin typeface="+mn-lt"/>
              <a:ea typeface="宋体" panose="02010600030101010101" pitchFamily="2" charset="-122"/>
              <a:cs typeface="+mn-cs"/>
            </a:endParaRPr>
          </a:p>
        </p:txBody>
      </p:sp>
      <p:grpSp>
        <p:nvGrpSpPr>
          <p:cNvPr id="36868" name="Group 4"/>
          <p:cNvGrpSpPr/>
          <p:nvPr/>
        </p:nvGrpSpPr>
        <p:grpSpPr>
          <a:xfrm>
            <a:off x="3344863" y="1824038"/>
            <a:ext cx="4416425" cy="4257675"/>
            <a:chOff x="0" y="0"/>
            <a:chExt cx="2782" cy="2682"/>
          </a:xfrm>
        </p:grpSpPr>
        <p:grpSp>
          <p:nvGrpSpPr>
            <p:cNvPr id="36911" name="Group 5"/>
            <p:cNvGrpSpPr/>
            <p:nvPr/>
          </p:nvGrpSpPr>
          <p:grpSpPr>
            <a:xfrm>
              <a:off x="107" y="254"/>
              <a:ext cx="2400" cy="2190"/>
              <a:chOff x="0" y="0"/>
              <a:chExt cx="2400" cy="2079"/>
            </a:xfrm>
          </p:grpSpPr>
          <p:sp>
            <p:nvSpPr>
              <p:cNvPr id="36914" name="Line 6"/>
              <p:cNvSpPr/>
              <p:nvPr/>
            </p:nvSpPr>
            <p:spPr>
              <a:xfrm>
                <a:off x="0" y="0"/>
                <a:ext cx="0" cy="2079"/>
              </a:xfrm>
              <a:prstGeom prst="line">
                <a:avLst/>
              </a:prstGeom>
              <a:ln w="9525" cap="flat" cmpd="sng">
                <a:solidFill>
                  <a:schemeClr val="tx1"/>
                </a:solidFill>
                <a:prstDash val="solid"/>
                <a:headEnd type="none" w="med" len="med"/>
                <a:tailEnd type="none" w="med" len="med"/>
              </a:ln>
            </p:spPr>
          </p:sp>
          <p:sp>
            <p:nvSpPr>
              <p:cNvPr id="36915" name="Line 7"/>
              <p:cNvSpPr/>
              <p:nvPr/>
            </p:nvSpPr>
            <p:spPr>
              <a:xfrm>
                <a:off x="0" y="2079"/>
                <a:ext cx="2400" cy="0"/>
              </a:xfrm>
              <a:prstGeom prst="line">
                <a:avLst/>
              </a:prstGeom>
              <a:ln w="9525" cap="flat" cmpd="sng">
                <a:solidFill>
                  <a:schemeClr val="tx1"/>
                </a:solidFill>
                <a:prstDash val="solid"/>
                <a:headEnd type="none" w="med" len="med"/>
                <a:tailEnd type="none" w="med" len="med"/>
              </a:ln>
            </p:spPr>
          </p:sp>
        </p:grpSp>
        <p:sp>
          <p:nvSpPr>
            <p:cNvPr id="36912" name="Text Box 8"/>
            <p:cNvSpPr txBox="1"/>
            <p:nvPr/>
          </p:nvSpPr>
          <p:spPr>
            <a:xfrm>
              <a:off x="0" y="0"/>
              <a:ext cx="233" cy="279"/>
            </a:xfrm>
            <a:prstGeom prst="rect">
              <a:avLst/>
            </a:prstGeom>
            <a:noFill/>
            <a:ln w="9525">
              <a:noFill/>
            </a:ln>
          </p:spPr>
          <p:txBody>
            <a:bodyPr>
              <a:spAutoFit/>
            </a:bodyPr>
            <a:p>
              <a:pPr algn="ctr" eaLnBrk="0" hangingPunct="0">
                <a:spcBef>
                  <a:spcPct val="50000"/>
                </a:spcBef>
              </a:pPr>
              <a:r>
                <a:rPr lang="en-US" altLang="zh-CN" sz="2300" b="1" i="1" dirty="0">
                  <a:latin typeface="Arial" panose="020B0604020202020204" pitchFamily="34" charset="0"/>
                </a:rPr>
                <a:t>P</a:t>
              </a:r>
              <a:endParaRPr lang="en-US" altLang="zh-CN" sz="2300" b="1" i="1" dirty="0">
                <a:latin typeface="Arial" panose="020B0604020202020204" pitchFamily="34" charset="0"/>
              </a:endParaRPr>
            </a:p>
          </p:txBody>
        </p:sp>
        <p:sp>
          <p:nvSpPr>
            <p:cNvPr id="36913" name="Text Box 9"/>
            <p:cNvSpPr txBox="1"/>
            <p:nvPr/>
          </p:nvSpPr>
          <p:spPr>
            <a:xfrm>
              <a:off x="2549" y="2403"/>
              <a:ext cx="233" cy="279"/>
            </a:xfrm>
            <a:prstGeom prst="rect">
              <a:avLst/>
            </a:prstGeom>
            <a:noFill/>
            <a:ln w="9525">
              <a:noFill/>
            </a:ln>
          </p:spPr>
          <p:txBody>
            <a:bodyPr>
              <a:spAutoFit/>
            </a:bodyPr>
            <a:p>
              <a:pPr algn="ctr" eaLnBrk="0" hangingPunct="0">
                <a:spcBef>
                  <a:spcPct val="50000"/>
                </a:spcBef>
              </a:pPr>
              <a:r>
                <a:rPr lang="en-US" altLang="zh-CN" sz="2300" b="1" i="1" dirty="0">
                  <a:latin typeface="Arial" panose="020B0604020202020204" pitchFamily="34" charset="0"/>
                </a:rPr>
                <a:t>Q</a:t>
              </a:r>
              <a:endParaRPr lang="en-US" altLang="zh-CN" sz="2300" b="1" i="1" dirty="0">
                <a:latin typeface="Arial" panose="020B0604020202020204" pitchFamily="34" charset="0"/>
              </a:endParaRPr>
            </a:p>
          </p:txBody>
        </p:sp>
      </p:grpSp>
      <p:grpSp>
        <p:nvGrpSpPr>
          <p:cNvPr id="6" name="Group 10"/>
          <p:cNvGrpSpPr/>
          <p:nvPr/>
        </p:nvGrpSpPr>
        <p:grpSpPr>
          <a:xfrm>
            <a:off x="4413250" y="2360613"/>
            <a:ext cx="1301750" cy="3209925"/>
            <a:chOff x="0" y="0"/>
            <a:chExt cx="820" cy="2022"/>
          </a:xfrm>
        </p:grpSpPr>
        <p:sp>
          <p:nvSpPr>
            <p:cNvPr id="36909" name="Text Box 11"/>
            <p:cNvSpPr txBox="1"/>
            <p:nvPr/>
          </p:nvSpPr>
          <p:spPr>
            <a:xfrm>
              <a:off x="587" y="1743"/>
              <a:ext cx="233" cy="279"/>
            </a:xfrm>
            <a:prstGeom prst="rect">
              <a:avLst/>
            </a:prstGeom>
            <a:noFill/>
            <a:ln w="9525">
              <a:noFill/>
            </a:ln>
          </p:spPr>
          <p:txBody>
            <a:bodyPr>
              <a:spAutoFit/>
            </a:bodyPr>
            <a:p>
              <a:pPr algn="ctr" eaLnBrk="0" hangingPunct="0">
                <a:spcBef>
                  <a:spcPct val="50000"/>
                </a:spcBef>
              </a:pPr>
              <a:r>
                <a:rPr lang="en-US" altLang="zh-CN" sz="2300" b="1" i="1" dirty="0">
                  <a:latin typeface="Arial" panose="020B0604020202020204" pitchFamily="34" charset="0"/>
                </a:rPr>
                <a:t>D</a:t>
              </a:r>
              <a:endParaRPr lang="en-US" altLang="zh-CN" sz="2300" b="1" i="1" dirty="0">
                <a:latin typeface="Arial" panose="020B0604020202020204" pitchFamily="34" charset="0"/>
              </a:endParaRPr>
            </a:p>
          </p:txBody>
        </p:sp>
        <p:sp>
          <p:nvSpPr>
            <p:cNvPr id="36910" name="Line 12"/>
            <p:cNvSpPr/>
            <p:nvPr/>
          </p:nvSpPr>
          <p:spPr>
            <a:xfrm>
              <a:off x="0" y="0"/>
              <a:ext cx="655" cy="1794"/>
            </a:xfrm>
            <a:prstGeom prst="line">
              <a:avLst/>
            </a:prstGeom>
            <a:ln w="38100" cap="flat" cmpd="sng">
              <a:solidFill>
                <a:srgbClr val="003399"/>
              </a:solidFill>
              <a:prstDash val="solid"/>
              <a:headEnd type="none" w="med" len="med"/>
              <a:tailEnd type="none" w="med" len="med"/>
            </a:ln>
          </p:spPr>
        </p:sp>
      </p:grpSp>
      <p:grpSp>
        <p:nvGrpSpPr>
          <p:cNvPr id="7" name="Group 13"/>
          <p:cNvGrpSpPr/>
          <p:nvPr/>
        </p:nvGrpSpPr>
        <p:grpSpPr>
          <a:xfrm>
            <a:off x="3708400" y="2620963"/>
            <a:ext cx="2508250" cy="2465387"/>
            <a:chOff x="0" y="0"/>
            <a:chExt cx="1580" cy="1553"/>
          </a:xfrm>
        </p:grpSpPr>
        <p:sp>
          <p:nvSpPr>
            <p:cNvPr id="36907" name="Text Box 14"/>
            <p:cNvSpPr txBox="1"/>
            <p:nvPr/>
          </p:nvSpPr>
          <p:spPr>
            <a:xfrm>
              <a:off x="1347" y="0"/>
              <a:ext cx="233"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S</a:t>
              </a:r>
              <a:endParaRPr lang="en-US" altLang="zh-CN" sz="2400" b="1" i="1" dirty="0">
                <a:latin typeface="Arial" panose="020B0604020202020204" pitchFamily="34" charset="0"/>
              </a:endParaRPr>
            </a:p>
          </p:txBody>
        </p:sp>
        <p:sp>
          <p:nvSpPr>
            <p:cNvPr id="36908" name="Line 15"/>
            <p:cNvSpPr/>
            <p:nvPr/>
          </p:nvSpPr>
          <p:spPr>
            <a:xfrm flipV="1">
              <a:off x="0" y="224"/>
              <a:ext cx="1399" cy="1329"/>
            </a:xfrm>
            <a:prstGeom prst="line">
              <a:avLst/>
            </a:prstGeom>
            <a:ln w="38100" cap="flat" cmpd="sng">
              <a:solidFill>
                <a:srgbClr val="CC0000"/>
              </a:solidFill>
              <a:prstDash val="solid"/>
              <a:headEnd type="none" w="med" len="med"/>
              <a:tailEnd type="none" w="med" len="med"/>
            </a:ln>
          </p:spPr>
        </p:sp>
      </p:grpSp>
      <p:grpSp>
        <p:nvGrpSpPr>
          <p:cNvPr id="8" name="Group 16"/>
          <p:cNvGrpSpPr/>
          <p:nvPr/>
        </p:nvGrpSpPr>
        <p:grpSpPr>
          <a:xfrm>
            <a:off x="3700463" y="3062288"/>
            <a:ext cx="952500" cy="1108075"/>
            <a:chOff x="0" y="0"/>
            <a:chExt cx="600" cy="698"/>
          </a:xfrm>
        </p:grpSpPr>
        <p:sp>
          <p:nvSpPr>
            <p:cNvPr id="36904" name="Line 17"/>
            <p:cNvSpPr/>
            <p:nvPr/>
          </p:nvSpPr>
          <p:spPr>
            <a:xfrm flipH="1" flipV="1">
              <a:off x="599" y="0"/>
              <a:ext cx="1" cy="698"/>
            </a:xfrm>
            <a:prstGeom prst="line">
              <a:avLst/>
            </a:prstGeom>
            <a:ln w="38100" cap="flat" cmpd="sng">
              <a:solidFill>
                <a:srgbClr val="FF6600"/>
              </a:solidFill>
              <a:prstDash val="solid"/>
              <a:headEnd type="none" w="med" len="med"/>
              <a:tailEnd type="none" w="med" len="med"/>
            </a:ln>
          </p:spPr>
        </p:sp>
        <p:sp>
          <p:nvSpPr>
            <p:cNvPr id="36905" name="AutoShape 18"/>
            <p:cNvSpPr/>
            <p:nvPr/>
          </p:nvSpPr>
          <p:spPr>
            <a:xfrm>
              <a:off x="427" y="2"/>
              <a:ext cx="118" cy="693"/>
            </a:xfrm>
            <a:prstGeom prst="leftBrace">
              <a:avLst>
                <a:gd name="adj1" fmla="val 63731"/>
                <a:gd name="adj2" fmla="val 44880"/>
              </a:avLst>
            </a:prstGeom>
            <a:noFill/>
            <a:ln w="25400" cap="flat" cmpd="sng">
              <a:solidFill>
                <a:schemeClr val="tx1"/>
              </a:solidFill>
              <a:prstDash val="solid"/>
              <a:headEnd type="none" w="med" len="med"/>
              <a:tailEnd type="none" w="med" len="med"/>
            </a:ln>
          </p:spPr>
          <p:txBody>
            <a:bodyPr wrap="none" anchor="ctr"/>
            <a:p>
              <a:pPr eaLnBrk="0" hangingPunct="0"/>
              <a:endParaRPr lang="zh-CN" altLang="zh-CN" dirty="0">
                <a:latin typeface="Arial" panose="020B0604020202020204" pitchFamily="34" charset="0"/>
              </a:endParaRPr>
            </a:p>
          </p:txBody>
        </p:sp>
        <p:sp>
          <p:nvSpPr>
            <p:cNvPr id="36906" name="Text Box 19"/>
            <p:cNvSpPr txBox="1"/>
            <p:nvPr/>
          </p:nvSpPr>
          <p:spPr>
            <a:xfrm>
              <a:off x="0" y="155"/>
              <a:ext cx="442" cy="288"/>
            </a:xfrm>
            <a:prstGeom prst="rect">
              <a:avLst/>
            </a:prstGeom>
            <a:noFill/>
            <a:ln w="9525">
              <a:noFill/>
            </a:ln>
          </p:spPr>
          <p:txBody>
            <a:bodyPr>
              <a:spAutoFit/>
            </a:bodyPr>
            <a:p>
              <a:pPr algn="r" eaLnBrk="0" hangingPunct="0">
                <a:spcBef>
                  <a:spcPct val="50000"/>
                </a:spcBef>
              </a:pPr>
              <a:r>
                <a:rPr lang="en-US" altLang="zh-CN" sz="2400" dirty="0">
                  <a:latin typeface="Arial" panose="020B0604020202020204" pitchFamily="34" charset="0"/>
                </a:rPr>
                <a:t>Tax</a:t>
              </a:r>
              <a:endParaRPr lang="en-US" altLang="zh-CN" sz="2400" dirty="0">
                <a:latin typeface="Arial" panose="020B0604020202020204" pitchFamily="34" charset="0"/>
              </a:endParaRPr>
            </a:p>
          </p:txBody>
        </p:sp>
      </p:grpSp>
      <p:grpSp>
        <p:nvGrpSpPr>
          <p:cNvPr id="9" name="Group 20"/>
          <p:cNvGrpSpPr/>
          <p:nvPr/>
        </p:nvGrpSpPr>
        <p:grpSpPr>
          <a:xfrm>
            <a:off x="0" y="2727325"/>
            <a:ext cx="3484563" cy="1154113"/>
            <a:chOff x="-234" y="0"/>
            <a:chExt cx="2195" cy="727"/>
          </a:xfrm>
        </p:grpSpPr>
        <p:sp>
          <p:nvSpPr>
            <p:cNvPr id="36900" name="AutoShape 21"/>
            <p:cNvSpPr/>
            <p:nvPr/>
          </p:nvSpPr>
          <p:spPr>
            <a:xfrm>
              <a:off x="1820" y="202"/>
              <a:ext cx="141" cy="525"/>
            </a:xfrm>
            <a:prstGeom prst="leftBrace">
              <a:avLst>
                <a:gd name="adj1" fmla="val 60987"/>
                <a:gd name="adj2" fmla="val 50000"/>
              </a:avLst>
            </a:prstGeom>
            <a:noFill/>
            <a:ln w="19050" cap="flat" cmpd="sng">
              <a:solidFill>
                <a:srgbClr val="009900"/>
              </a:solidFill>
              <a:prstDash val="solid"/>
              <a:headEnd type="none" w="med" len="med"/>
              <a:tailEnd type="none" w="med" len="med"/>
            </a:ln>
          </p:spPr>
          <p:txBody>
            <a:bodyPr wrap="none" anchor="ctr"/>
            <a:p>
              <a:pPr eaLnBrk="0" hangingPunct="0"/>
              <a:endParaRPr lang="zh-CN" altLang="zh-CN" dirty="0">
                <a:latin typeface="Arial" panose="020B0604020202020204" pitchFamily="34" charset="0"/>
              </a:endParaRPr>
            </a:p>
          </p:txBody>
        </p:sp>
        <p:grpSp>
          <p:nvGrpSpPr>
            <p:cNvPr id="36901" name="Group 22"/>
            <p:cNvGrpSpPr/>
            <p:nvPr/>
          </p:nvGrpSpPr>
          <p:grpSpPr>
            <a:xfrm>
              <a:off x="-234" y="0"/>
              <a:ext cx="2026" cy="460"/>
              <a:chOff x="-234" y="0"/>
              <a:chExt cx="2026" cy="460"/>
            </a:xfrm>
          </p:grpSpPr>
          <p:sp>
            <p:nvSpPr>
              <p:cNvPr id="36902" name="Line 23"/>
              <p:cNvSpPr/>
              <p:nvPr/>
            </p:nvSpPr>
            <p:spPr>
              <a:xfrm>
                <a:off x="1446" y="250"/>
                <a:ext cx="346" cy="210"/>
              </a:xfrm>
              <a:prstGeom prst="line">
                <a:avLst/>
              </a:prstGeom>
              <a:ln w="9525" cap="flat" cmpd="sng">
                <a:solidFill>
                  <a:schemeClr val="tx1"/>
                </a:solidFill>
                <a:prstDash val="solid"/>
                <a:headEnd type="none" w="med" len="med"/>
                <a:tailEnd type="none" w="med" len="med"/>
              </a:ln>
            </p:spPr>
          </p:sp>
          <p:sp>
            <p:nvSpPr>
              <p:cNvPr id="36903" name="Text Box 24"/>
              <p:cNvSpPr txBox="1"/>
              <p:nvPr/>
            </p:nvSpPr>
            <p:spPr>
              <a:xfrm>
                <a:off x="-234" y="0"/>
                <a:ext cx="1594" cy="233"/>
              </a:xfrm>
              <a:prstGeom prst="rect">
                <a:avLst/>
              </a:prstGeom>
              <a:solidFill>
                <a:srgbClr val="CCFFCC"/>
              </a:solidFill>
              <a:ln w="9525">
                <a:noFill/>
              </a:ln>
            </p:spPr>
            <p:txBody>
              <a:bodyPr lIns="0" tIns="0" rIns="0" bIns="0">
                <a:spAutoFit/>
              </a:bodyPr>
              <a:p>
                <a:pPr algn="ctr" eaLnBrk="0" hangingPunct="0">
                  <a:spcBef>
                    <a:spcPct val="50000"/>
                  </a:spcBef>
                </a:pPr>
                <a:r>
                  <a:rPr lang="zh-CN" altLang="x-none" sz="2400" dirty="0">
                    <a:latin typeface="Arial" panose="020B0604020202020204" pitchFamily="34" charset="0"/>
                  </a:rPr>
                  <a:t>买者承担的税负</a:t>
                </a:r>
                <a:endParaRPr lang="zh-CN" altLang="x-none" sz="2400" dirty="0">
                  <a:latin typeface="Arial" panose="020B0604020202020204" pitchFamily="34" charset="0"/>
                </a:endParaRPr>
              </a:p>
            </p:txBody>
          </p:sp>
        </p:grpSp>
      </p:grpSp>
      <p:grpSp>
        <p:nvGrpSpPr>
          <p:cNvPr id="11" name="Group 25"/>
          <p:cNvGrpSpPr/>
          <p:nvPr/>
        </p:nvGrpSpPr>
        <p:grpSpPr>
          <a:xfrm>
            <a:off x="0" y="3900488"/>
            <a:ext cx="3484563" cy="808037"/>
            <a:chOff x="-278" y="0"/>
            <a:chExt cx="2195" cy="509"/>
          </a:xfrm>
        </p:grpSpPr>
        <p:sp>
          <p:nvSpPr>
            <p:cNvPr id="36896" name="AutoShape 26"/>
            <p:cNvSpPr/>
            <p:nvPr/>
          </p:nvSpPr>
          <p:spPr>
            <a:xfrm>
              <a:off x="1776" y="0"/>
              <a:ext cx="141" cy="177"/>
            </a:xfrm>
            <a:prstGeom prst="leftBrace">
              <a:avLst>
                <a:gd name="adj1" fmla="val 20561"/>
                <a:gd name="adj2" fmla="val 50000"/>
              </a:avLst>
            </a:prstGeom>
            <a:noFill/>
            <a:ln w="19050" cap="flat" cmpd="sng">
              <a:solidFill>
                <a:srgbClr val="FF0000"/>
              </a:solidFill>
              <a:prstDash val="solid"/>
              <a:headEnd type="none" w="med" len="med"/>
              <a:tailEnd type="none" w="med" len="med"/>
            </a:ln>
          </p:spPr>
          <p:txBody>
            <a:bodyPr wrap="none" anchor="ctr"/>
            <a:p>
              <a:pPr eaLnBrk="0" hangingPunct="0"/>
              <a:endParaRPr lang="zh-CN" altLang="zh-CN" dirty="0">
                <a:latin typeface="Arial" panose="020B0604020202020204" pitchFamily="34" charset="0"/>
              </a:endParaRPr>
            </a:p>
          </p:txBody>
        </p:sp>
        <p:grpSp>
          <p:nvGrpSpPr>
            <p:cNvPr id="36897" name="Group 27"/>
            <p:cNvGrpSpPr/>
            <p:nvPr/>
          </p:nvGrpSpPr>
          <p:grpSpPr>
            <a:xfrm>
              <a:off x="-278" y="92"/>
              <a:ext cx="2027" cy="417"/>
              <a:chOff x="-278" y="0"/>
              <a:chExt cx="2027" cy="417"/>
            </a:xfrm>
          </p:grpSpPr>
          <p:sp>
            <p:nvSpPr>
              <p:cNvPr id="36898" name="Line 28"/>
              <p:cNvSpPr/>
              <p:nvPr/>
            </p:nvSpPr>
            <p:spPr>
              <a:xfrm flipH="1">
                <a:off x="1354" y="0"/>
                <a:ext cx="395" cy="235"/>
              </a:xfrm>
              <a:prstGeom prst="line">
                <a:avLst/>
              </a:prstGeom>
              <a:ln w="9525" cap="flat" cmpd="sng">
                <a:solidFill>
                  <a:schemeClr val="tx1"/>
                </a:solidFill>
                <a:prstDash val="solid"/>
                <a:headEnd type="none" w="med" len="med"/>
                <a:tailEnd type="none" w="med" len="med"/>
              </a:ln>
            </p:spPr>
          </p:sp>
          <p:sp>
            <p:nvSpPr>
              <p:cNvPr id="36899" name="Text Box 29"/>
              <p:cNvSpPr txBox="1"/>
              <p:nvPr/>
            </p:nvSpPr>
            <p:spPr>
              <a:xfrm>
                <a:off x="-278" y="184"/>
                <a:ext cx="1597" cy="233"/>
              </a:xfrm>
              <a:prstGeom prst="rect">
                <a:avLst/>
              </a:prstGeom>
              <a:solidFill>
                <a:srgbClr val="FFCCCC"/>
              </a:solidFill>
              <a:ln w="9525">
                <a:noFill/>
              </a:ln>
            </p:spPr>
            <p:txBody>
              <a:bodyPr lIns="0" tIns="0" rIns="0" bIns="0">
                <a:spAutoFit/>
              </a:bodyPr>
              <a:p>
                <a:pPr algn="ctr" eaLnBrk="0" hangingPunct="0">
                  <a:spcBef>
                    <a:spcPct val="50000"/>
                  </a:spcBef>
                </a:pPr>
                <a:r>
                  <a:rPr lang="zh-CN" altLang="x-none" sz="2400" dirty="0">
                    <a:latin typeface="Arial" panose="020B0604020202020204" pitchFamily="34" charset="0"/>
                  </a:rPr>
                  <a:t>卖者承担的税负</a:t>
                </a:r>
                <a:endParaRPr lang="zh-CN" altLang="x-none" sz="2400" dirty="0">
                  <a:latin typeface="Arial" panose="020B0604020202020204" pitchFamily="34" charset="0"/>
                </a:endParaRPr>
              </a:p>
            </p:txBody>
          </p:sp>
        </p:grpSp>
      </p:grpSp>
      <p:grpSp>
        <p:nvGrpSpPr>
          <p:cNvPr id="13" name="Group 30"/>
          <p:cNvGrpSpPr/>
          <p:nvPr/>
        </p:nvGrpSpPr>
        <p:grpSpPr>
          <a:xfrm>
            <a:off x="381000" y="3684588"/>
            <a:ext cx="4657725" cy="369887"/>
            <a:chOff x="-316" y="0"/>
            <a:chExt cx="2934" cy="233"/>
          </a:xfrm>
        </p:grpSpPr>
        <p:grpSp>
          <p:nvGrpSpPr>
            <p:cNvPr id="36890" name="Group 31"/>
            <p:cNvGrpSpPr/>
            <p:nvPr/>
          </p:nvGrpSpPr>
          <p:grpSpPr>
            <a:xfrm>
              <a:off x="1657" y="86"/>
              <a:ext cx="961" cy="87"/>
              <a:chOff x="0" y="0"/>
              <a:chExt cx="961" cy="87"/>
            </a:xfrm>
          </p:grpSpPr>
          <p:sp>
            <p:nvSpPr>
              <p:cNvPr id="36894" name="Oval 32"/>
              <p:cNvSpPr/>
              <p:nvPr/>
            </p:nvSpPr>
            <p:spPr>
              <a:xfrm>
                <a:off x="873" y="0"/>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
            <p:nvSpPr>
              <p:cNvPr id="36895" name="Line 33"/>
              <p:cNvSpPr/>
              <p:nvPr/>
            </p:nvSpPr>
            <p:spPr>
              <a:xfrm flipH="1">
                <a:off x="0" y="43"/>
                <a:ext cx="912" cy="0"/>
              </a:xfrm>
              <a:prstGeom prst="line">
                <a:avLst/>
              </a:prstGeom>
              <a:ln w="12700" cap="flat" cmpd="sng">
                <a:solidFill>
                  <a:schemeClr val="tx1"/>
                </a:solidFill>
                <a:prstDash val="dash"/>
                <a:headEnd type="none" w="med" len="med"/>
                <a:tailEnd type="none" w="med" len="med"/>
              </a:ln>
            </p:spPr>
          </p:sp>
        </p:grpSp>
        <p:grpSp>
          <p:nvGrpSpPr>
            <p:cNvPr id="36891" name="Group 34"/>
            <p:cNvGrpSpPr/>
            <p:nvPr/>
          </p:nvGrpSpPr>
          <p:grpSpPr>
            <a:xfrm>
              <a:off x="-316" y="0"/>
              <a:ext cx="1956" cy="233"/>
              <a:chOff x="-316" y="0"/>
              <a:chExt cx="1956" cy="233"/>
            </a:xfrm>
          </p:grpSpPr>
          <p:sp>
            <p:nvSpPr>
              <p:cNvPr id="36892" name="Text Box 35"/>
              <p:cNvSpPr txBox="1"/>
              <p:nvPr/>
            </p:nvSpPr>
            <p:spPr>
              <a:xfrm>
                <a:off x="-316" y="0"/>
                <a:ext cx="1609" cy="233"/>
              </a:xfrm>
              <a:prstGeom prst="rect">
                <a:avLst/>
              </a:prstGeom>
              <a:noFill/>
              <a:ln w="9525">
                <a:noFill/>
              </a:ln>
            </p:spPr>
            <p:txBody>
              <a:bodyPr lIns="0" tIns="0" rIns="0" bIns="0">
                <a:spAutoFit/>
              </a:bodyPr>
              <a:p>
                <a:pPr algn="ctr" eaLnBrk="0" hangingPunct="0">
                  <a:spcBef>
                    <a:spcPct val="50000"/>
                  </a:spcBef>
                </a:pPr>
                <a:r>
                  <a:rPr lang="zh-CN" altLang="x-none" sz="2400" dirty="0">
                    <a:latin typeface="Arial" panose="020B0604020202020204" pitchFamily="34" charset="0"/>
                  </a:rPr>
                  <a:t>没有税收时的价格</a:t>
                </a:r>
                <a:endParaRPr lang="zh-CN" altLang="x-none" sz="2400" dirty="0">
                  <a:latin typeface="Arial" panose="020B0604020202020204" pitchFamily="34" charset="0"/>
                </a:endParaRPr>
              </a:p>
            </p:txBody>
          </p:sp>
          <p:sp>
            <p:nvSpPr>
              <p:cNvPr id="36893" name="Line 36"/>
              <p:cNvSpPr/>
              <p:nvPr/>
            </p:nvSpPr>
            <p:spPr>
              <a:xfrm flipH="1">
                <a:off x="1247" y="128"/>
                <a:ext cx="393" cy="0"/>
              </a:xfrm>
              <a:prstGeom prst="line">
                <a:avLst/>
              </a:prstGeom>
              <a:ln w="9525" cap="flat" cmpd="sng">
                <a:solidFill>
                  <a:schemeClr val="tx1"/>
                </a:solidFill>
                <a:prstDash val="solid"/>
                <a:headEnd type="none" w="med" len="med"/>
                <a:tailEnd type="none" w="med" len="med"/>
              </a:ln>
            </p:spPr>
          </p:sp>
        </p:grpSp>
      </p:grpSp>
      <p:grpSp>
        <p:nvGrpSpPr>
          <p:cNvPr id="16" name="Group 37"/>
          <p:cNvGrpSpPr/>
          <p:nvPr/>
        </p:nvGrpSpPr>
        <p:grpSpPr>
          <a:xfrm>
            <a:off x="2570163" y="2530475"/>
            <a:ext cx="2151062" cy="587375"/>
            <a:chOff x="0" y="0"/>
            <a:chExt cx="1355" cy="370"/>
          </a:xfrm>
        </p:grpSpPr>
        <p:grpSp>
          <p:nvGrpSpPr>
            <p:cNvPr id="36884" name="Group 38"/>
            <p:cNvGrpSpPr/>
            <p:nvPr/>
          </p:nvGrpSpPr>
          <p:grpSpPr>
            <a:xfrm>
              <a:off x="587" y="283"/>
              <a:ext cx="768" cy="87"/>
              <a:chOff x="0" y="0"/>
              <a:chExt cx="768" cy="87"/>
            </a:xfrm>
          </p:grpSpPr>
          <p:sp>
            <p:nvSpPr>
              <p:cNvPr id="36888" name="Oval 39"/>
              <p:cNvSpPr/>
              <p:nvPr/>
            </p:nvSpPr>
            <p:spPr>
              <a:xfrm>
                <a:off x="680" y="0"/>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
            <p:nvSpPr>
              <p:cNvPr id="36889" name="Line 40"/>
              <p:cNvSpPr/>
              <p:nvPr/>
            </p:nvSpPr>
            <p:spPr>
              <a:xfrm flipH="1">
                <a:off x="0" y="45"/>
                <a:ext cx="720" cy="0"/>
              </a:xfrm>
              <a:prstGeom prst="line">
                <a:avLst/>
              </a:prstGeom>
              <a:ln w="12700" cap="flat" cmpd="sng">
                <a:solidFill>
                  <a:schemeClr val="tx1"/>
                </a:solidFill>
                <a:prstDash val="dash"/>
                <a:headEnd type="none" w="med" len="med"/>
                <a:tailEnd type="none" w="med" len="med"/>
              </a:ln>
            </p:spPr>
          </p:sp>
        </p:grpSp>
        <p:grpSp>
          <p:nvGrpSpPr>
            <p:cNvPr id="36885" name="Group 41"/>
            <p:cNvGrpSpPr/>
            <p:nvPr/>
          </p:nvGrpSpPr>
          <p:grpSpPr>
            <a:xfrm>
              <a:off x="0" y="0"/>
              <a:ext cx="577" cy="325"/>
              <a:chOff x="0" y="0"/>
              <a:chExt cx="577" cy="325"/>
            </a:xfrm>
          </p:grpSpPr>
          <p:sp>
            <p:nvSpPr>
              <p:cNvPr id="36886" name="Text Box 42"/>
              <p:cNvSpPr txBox="1"/>
              <p:nvPr/>
            </p:nvSpPr>
            <p:spPr>
              <a:xfrm>
                <a:off x="0" y="0"/>
                <a:ext cx="405" cy="288"/>
              </a:xfrm>
              <a:prstGeom prst="rect">
                <a:avLst/>
              </a:prstGeom>
              <a:noFill/>
              <a:ln w="9525">
                <a:noFill/>
              </a:ln>
            </p:spPr>
            <p:txBody>
              <a:bodyPr>
                <a:spAutoFit/>
              </a:bodyPr>
              <a:p>
                <a:pPr algn="r" eaLnBrk="0" hangingPunct="0">
                  <a:spcBef>
                    <a:spcPct val="50000"/>
                  </a:spcBef>
                </a:pPr>
                <a:r>
                  <a:rPr lang="en-US" altLang="zh-CN" sz="2400" b="1" i="1" dirty="0">
                    <a:latin typeface="Arial" panose="020B0604020202020204" pitchFamily="34" charset="0"/>
                  </a:rPr>
                  <a:t>P</a:t>
                </a:r>
                <a:r>
                  <a:rPr lang="en-US" altLang="zh-CN" sz="2400" b="1" i="1" baseline="-25000" dirty="0">
                    <a:latin typeface="Arial" panose="020B0604020202020204" pitchFamily="34" charset="0"/>
                  </a:rPr>
                  <a:t>B</a:t>
                </a:r>
                <a:endParaRPr lang="en-US" altLang="zh-CN" sz="2400" b="1" i="1" baseline="-25000" dirty="0">
                  <a:latin typeface="Arial" panose="020B0604020202020204" pitchFamily="34" charset="0"/>
                </a:endParaRPr>
              </a:p>
            </p:txBody>
          </p:sp>
          <p:sp>
            <p:nvSpPr>
              <p:cNvPr id="36887" name="Line 43"/>
              <p:cNvSpPr/>
              <p:nvPr/>
            </p:nvSpPr>
            <p:spPr>
              <a:xfrm flipH="1" flipV="1">
                <a:off x="384" y="208"/>
                <a:ext cx="193" cy="117"/>
              </a:xfrm>
              <a:prstGeom prst="line">
                <a:avLst/>
              </a:prstGeom>
              <a:ln w="9525" cap="flat" cmpd="sng">
                <a:solidFill>
                  <a:schemeClr val="tx1"/>
                </a:solidFill>
                <a:prstDash val="solid"/>
                <a:headEnd type="none" w="med" len="med"/>
                <a:tailEnd type="none" w="med" len="med"/>
              </a:ln>
            </p:spPr>
          </p:sp>
        </p:grpSp>
      </p:grpSp>
      <p:grpSp>
        <p:nvGrpSpPr>
          <p:cNvPr id="19" name="Group 44"/>
          <p:cNvGrpSpPr/>
          <p:nvPr/>
        </p:nvGrpSpPr>
        <p:grpSpPr>
          <a:xfrm>
            <a:off x="2881313" y="4119563"/>
            <a:ext cx="1839912" cy="655637"/>
            <a:chOff x="0" y="0"/>
            <a:chExt cx="1159" cy="413"/>
          </a:xfrm>
        </p:grpSpPr>
        <p:grpSp>
          <p:nvGrpSpPr>
            <p:cNvPr id="36878" name="Group 45"/>
            <p:cNvGrpSpPr/>
            <p:nvPr/>
          </p:nvGrpSpPr>
          <p:grpSpPr>
            <a:xfrm>
              <a:off x="398" y="0"/>
              <a:ext cx="761" cy="87"/>
              <a:chOff x="0" y="0"/>
              <a:chExt cx="761" cy="87"/>
            </a:xfrm>
          </p:grpSpPr>
          <p:sp>
            <p:nvSpPr>
              <p:cNvPr id="36882" name="Oval 46"/>
              <p:cNvSpPr/>
              <p:nvPr/>
            </p:nvSpPr>
            <p:spPr>
              <a:xfrm>
                <a:off x="673" y="0"/>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
            <p:nvSpPr>
              <p:cNvPr id="36883" name="Line 47"/>
              <p:cNvSpPr/>
              <p:nvPr/>
            </p:nvSpPr>
            <p:spPr>
              <a:xfrm flipH="1">
                <a:off x="0" y="43"/>
                <a:ext cx="716" cy="0"/>
              </a:xfrm>
              <a:prstGeom prst="line">
                <a:avLst/>
              </a:prstGeom>
              <a:ln w="12700" cap="flat" cmpd="sng">
                <a:solidFill>
                  <a:schemeClr val="tx1"/>
                </a:solidFill>
                <a:prstDash val="dash"/>
                <a:headEnd type="none" w="med" len="med"/>
                <a:tailEnd type="none" w="med" len="med"/>
              </a:ln>
            </p:spPr>
          </p:sp>
        </p:grpSp>
        <p:grpSp>
          <p:nvGrpSpPr>
            <p:cNvPr id="36879" name="Group 48"/>
            <p:cNvGrpSpPr/>
            <p:nvPr/>
          </p:nvGrpSpPr>
          <p:grpSpPr>
            <a:xfrm>
              <a:off x="0" y="48"/>
              <a:ext cx="384" cy="365"/>
              <a:chOff x="0" y="0"/>
              <a:chExt cx="384" cy="365"/>
            </a:xfrm>
          </p:grpSpPr>
          <p:sp>
            <p:nvSpPr>
              <p:cNvPr id="36880" name="Text Box 49"/>
              <p:cNvSpPr txBox="1"/>
              <p:nvPr/>
            </p:nvSpPr>
            <p:spPr>
              <a:xfrm>
                <a:off x="0" y="77"/>
                <a:ext cx="351" cy="288"/>
              </a:xfrm>
              <a:prstGeom prst="rect">
                <a:avLst/>
              </a:prstGeom>
              <a:noFill/>
              <a:ln w="9525">
                <a:noFill/>
              </a:ln>
            </p:spPr>
            <p:txBody>
              <a:bodyPr>
                <a:spAutoFit/>
              </a:bodyPr>
              <a:p>
                <a:pPr algn="r" eaLnBrk="0" hangingPunct="0">
                  <a:spcBef>
                    <a:spcPct val="50000"/>
                  </a:spcBef>
                </a:pPr>
                <a:r>
                  <a:rPr lang="en-US" altLang="zh-CN" sz="2400" b="1" i="1" dirty="0">
                    <a:latin typeface="Arial" panose="020B0604020202020204" pitchFamily="34" charset="0"/>
                  </a:rPr>
                  <a:t>P</a:t>
                </a:r>
                <a:r>
                  <a:rPr lang="en-US" altLang="zh-CN" sz="2400" b="1" i="1" baseline="-25000" dirty="0">
                    <a:latin typeface="Arial" panose="020B0604020202020204" pitchFamily="34" charset="0"/>
                  </a:rPr>
                  <a:t>S</a:t>
                </a:r>
                <a:endParaRPr lang="en-US" altLang="zh-CN" sz="2400" b="1" i="1" baseline="-25000" dirty="0">
                  <a:latin typeface="Arial" panose="020B0604020202020204" pitchFamily="34" charset="0"/>
                </a:endParaRPr>
              </a:p>
            </p:txBody>
          </p:sp>
          <p:sp>
            <p:nvSpPr>
              <p:cNvPr id="36881" name="Line 50"/>
              <p:cNvSpPr/>
              <p:nvPr/>
            </p:nvSpPr>
            <p:spPr>
              <a:xfrm flipH="1">
                <a:off x="240" y="0"/>
                <a:ext cx="144" cy="147"/>
              </a:xfrm>
              <a:prstGeom prst="line">
                <a:avLst/>
              </a:prstGeom>
              <a:ln w="9525" cap="flat" cmpd="sng">
                <a:solidFill>
                  <a:schemeClr val="tx1"/>
                </a:solidFill>
                <a:prstDash val="solid"/>
                <a:headEnd type="none" w="med" len="med"/>
                <a:tailEnd type="none" w="med" len="med"/>
              </a:ln>
            </p:spPr>
          </p:sp>
        </p:grpSp>
      </p:grpSp>
      <p:sp>
        <p:nvSpPr>
          <p:cNvPr id="53" name="Rectangle 51"/>
          <p:cNvSpPr>
            <a:spLocks noChangeArrowheads="1"/>
          </p:cNvSpPr>
          <p:nvPr/>
        </p:nvSpPr>
        <p:spPr bwMode="auto">
          <a:xfrm>
            <a:off x="6753225" y="2209800"/>
            <a:ext cx="2100263" cy="2559050"/>
          </a:xfrm>
          <a:prstGeom prst="rect">
            <a:avLst/>
          </a:prstGeom>
          <a:solidFill>
            <a:schemeClr val="bg2">
              <a:lumMod val="90000"/>
            </a:schemeClr>
          </a:solidFill>
          <a:ln w="9525">
            <a:noFill/>
            <a:miter lim="800000"/>
          </a:ln>
          <a:effectLst>
            <a:outerShdw dist="71842" dir="2700000" algn="ctr" rotWithShape="0">
              <a:schemeClr val="bg2"/>
            </a:outerShdw>
          </a:effectLst>
        </p:spPr>
        <p:txBody>
          <a:bodyPr/>
          <a:lstStyle/>
          <a:p>
            <a:pPr marL="0" marR="0" lvl="0" indent="0" algn="l" defTabSz="914400" rtl="0" eaLnBrk="0" fontAlgn="base" latinLnBrk="0" hangingPunct="0">
              <a:lnSpc>
                <a:spcPct val="105000"/>
              </a:lnSpc>
              <a:spcBef>
                <a:spcPct val="20000"/>
              </a:spcBef>
              <a:spcAft>
                <a:spcPct val="0"/>
              </a:spcAft>
              <a:buClr>
                <a:srgbClr val="00B85C"/>
              </a:buClr>
              <a:buSzPct val="120000"/>
              <a:buFont typeface="Wingdings" panose="05000000000000000000" pitchFamily="2" charset="2"/>
              <a:buNone/>
              <a:defRPr/>
            </a:pPr>
            <a:r>
              <a:rPr kumimoji="0" lang="en-US" altLang="zh-CN" sz="2400" b="1" i="0" u="none" strike="noStrike" kern="1200" cap="none" spc="0" normalizeH="0" baseline="0" noProof="0" dirty="0">
                <a:ln>
                  <a:noFill/>
                </a:ln>
                <a:solidFill>
                  <a:schemeClr val="accent1">
                    <a:lumMod val="75000"/>
                  </a:schemeClr>
                </a:solidFill>
                <a:effectLst/>
                <a:uLnTx/>
                <a:uFillTx/>
                <a:latin typeface="楷体" panose="02010609060101010101" pitchFamily="49" charset="-122"/>
                <a:ea typeface="楷体" panose="02010609060101010101" pitchFamily="49" charset="-122"/>
                <a:cs typeface="+mn-cs"/>
              </a:rPr>
              <a:t>    </a:t>
            </a:r>
            <a:r>
              <a:rPr kumimoji="0" lang="zh-CN" sz="2400" b="1" i="0" u="none" strike="noStrike" kern="1200" cap="none" spc="0" normalizeH="0" baseline="0" noProof="0" dirty="0">
                <a:ln>
                  <a:noFill/>
                </a:ln>
                <a:solidFill>
                  <a:schemeClr val="accent1">
                    <a:lumMod val="75000"/>
                  </a:schemeClr>
                </a:solidFill>
                <a:effectLst/>
                <a:uLnTx/>
                <a:uFillTx/>
                <a:latin typeface="楷体" panose="02010609060101010101" pitchFamily="49" charset="-122"/>
                <a:ea typeface="楷体" panose="02010609060101010101" pitchFamily="49" charset="-122"/>
                <a:cs typeface="+mn-cs"/>
              </a:rPr>
              <a:t>卖者相对于买者更容易离开市场，因此买者承担了大部分税负</a:t>
            </a:r>
            <a:endParaRPr kumimoji="0" lang="zh-CN" sz="2400" b="1" i="0" u="none" strike="noStrike" kern="1200" cap="none" spc="0" normalizeH="0" baseline="0" noProof="0" dirty="0">
              <a:ln>
                <a:noFill/>
              </a:ln>
              <a:solidFill>
                <a:schemeClr val="accent1">
                  <a:lumMod val="75000"/>
                </a:schemeClr>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upRigh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righ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trips(down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strips(downLeft)">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9"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strips(upLeft)">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dissolv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dissolv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dissolve">
                                      <p:cBhvr>
                                        <p:cTn id="4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342900" y="252413"/>
            <a:ext cx="8410575" cy="68103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弹性与税收归宿</a:t>
            </a:r>
            <a:endPar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5" name="Rectangle 3"/>
          <p:cNvSpPr txBox="1">
            <a:spLocks noChangeArrowheads="1"/>
          </p:cNvSpPr>
          <p:nvPr/>
        </p:nvSpPr>
        <p:spPr>
          <a:xfrm>
            <a:off x="990600" y="1035050"/>
            <a:ext cx="6669088" cy="579438"/>
          </a:xfrm>
          <a:prstGeom prst="rect">
            <a:avLst/>
          </a:prstGeom>
        </p:spPr>
        <p:txBody>
          <a:bodyPr>
            <a:normAutofit/>
          </a:bodyPr>
          <a:lstStyle/>
          <a:p>
            <a:pPr marR="0" algn="ctr" defTabSz="914400" fontAlgn="auto">
              <a:spcBef>
                <a:spcPts val="400"/>
              </a:spcBef>
              <a:spcAft>
                <a:spcPts val="0"/>
              </a:spcAft>
              <a:buClr>
                <a:schemeClr val="accent1"/>
              </a:buClr>
              <a:buSzPct val="68000"/>
              <a:buFont typeface="Wingdings" panose="05000000000000000000" pitchFamily="2" charset="2"/>
              <a:defRPr/>
            </a:pPr>
            <a:r>
              <a:rPr kumimoji="0" lang="zh-CN" sz="2700" u="sng" kern="1200" cap="none" spc="0" normalizeH="0" baseline="0" noProof="0" dirty="0">
                <a:latin typeface="+mn-lt"/>
                <a:ea typeface="宋体" panose="02010600030101010101" pitchFamily="2" charset="-122"/>
                <a:cs typeface="+mn-cs"/>
              </a:rPr>
              <a:t>案例 2：  需求相对于供给更富有弹性</a:t>
            </a:r>
            <a:endParaRPr kumimoji="0" lang="zh-CN" sz="2700" u="sng" kern="1200" cap="none" spc="0" normalizeH="0" baseline="0" noProof="0" dirty="0">
              <a:latin typeface="+mn-lt"/>
              <a:ea typeface="宋体" panose="02010600030101010101" pitchFamily="2" charset="-122"/>
              <a:cs typeface="+mn-cs"/>
            </a:endParaRPr>
          </a:p>
        </p:txBody>
      </p:sp>
      <p:grpSp>
        <p:nvGrpSpPr>
          <p:cNvPr id="37892" name="Group 4"/>
          <p:cNvGrpSpPr/>
          <p:nvPr/>
        </p:nvGrpSpPr>
        <p:grpSpPr>
          <a:xfrm>
            <a:off x="3344863" y="1824038"/>
            <a:ext cx="4852987" cy="4184650"/>
            <a:chOff x="0" y="0"/>
            <a:chExt cx="3057" cy="2636"/>
          </a:xfrm>
        </p:grpSpPr>
        <p:grpSp>
          <p:nvGrpSpPr>
            <p:cNvPr id="37935" name="Group 5"/>
            <p:cNvGrpSpPr/>
            <p:nvPr/>
          </p:nvGrpSpPr>
          <p:grpSpPr>
            <a:xfrm>
              <a:off x="107" y="254"/>
              <a:ext cx="2400" cy="2190"/>
              <a:chOff x="0" y="0"/>
              <a:chExt cx="2400" cy="2079"/>
            </a:xfrm>
          </p:grpSpPr>
          <p:sp>
            <p:nvSpPr>
              <p:cNvPr id="37938" name="Line 6"/>
              <p:cNvSpPr/>
              <p:nvPr/>
            </p:nvSpPr>
            <p:spPr>
              <a:xfrm>
                <a:off x="0" y="0"/>
                <a:ext cx="0" cy="2079"/>
              </a:xfrm>
              <a:prstGeom prst="line">
                <a:avLst/>
              </a:prstGeom>
              <a:ln w="9525" cap="flat" cmpd="sng">
                <a:solidFill>
                  <a:schemeClr val="tx1"/>
                </a:solidFill>
                <a:prstDash val="solid"/>
                <a:headEnd type="none" w="med" len="med"/>
                <a:tailEnd type="none" w="med" len="med"/>
              </a:ln>
            </p:spPr>
          </p:sp>
          <p:sp>
            <p:nvSpPr>
              <p:cNvPr id="37939" name="Line 7"/>
              <p:cNvSpPr/>
              <p:nvPr/>
            </p:nvSpPr>
            <p:spPr>
              <a:xfrm>
                <a:off x="0" y="2079"/>
                <a:ext cx="2400" cy="0"/>
              </a:xfrm>
              <a:prstGeom prst="line">
                <a:avLst/>
              </a:prstGeom>
              <a:ln w="9525" cap="flat" cmpd="sng">
                <a:solidFill>
                  <a:schemeClr val="tx1"/>
                </a:solidFill>
                <a:prstDash val="solid"/>
                <a:headEnd type="none" w="med" len="med"/>
                <a:tailEnd type="none" w="med" len="med"/>
              </a:ln>
            </p:spPr>
          </p:sp>
        </p:grpSp>
        <p:sp>
          <p:nvSpPr>
            <p:cNvPr id="37936" name="Text Box 8"/>
            <p:cNvSpPr txBox="1"/>
            <p:nvPr/>
          </p:nvSpPr>
          <p:spPr>
            <a:xfrm>
              <a:off x="0" y="0"/>
              <a:ext cx="233" cy="279"/>
            </a:xfrm>
            <a:prstGeom prst="rect">
              <a:avLst/>
            </a:prstGeom>
            <a:noFill/>
            <a:ln w="9525">
              <a:noFill/>
            </a:ln>
          </p:spPr>
          <p:txBody>
            <a:bodyPr>
              <a:spAutoFit/>
            </a:bodyPr>
            <a:p>
              <a:pPr algn="ctr" eaLnBrk="0" hangingPunct="0">
                <a:spcBef>
                  <a:spcPct val="50000"/>
                </a:spcBef>
              </a:pPr>
              <a:r>
                <a:rPr lang="en-US" altLang="zh-CN" sz="2300" b="1" i="1" dirty="0">
                  <a:latin typeface="Arial" panose="020B0604020202020204" pitchFamily="34" charset="0"/>
                </a:rPr>
                <a:t>P</a:t>
              </a:r>
              <a:endParaRPr lang="en-US" altLang="zh-CN" sz="2300" b="1" i="1" dirty="0">
                <a:latin typeface="Arial" panose="020B0604020202020204" pitchFamily="34" charset="0"/>
              </a:endParaRPr>
            </a:p>
          </p:txBody>
        </p:sp>
        <p:sp>
          <p:nvSpPr>
            <p:cNvPr id="37937" name="Text Box 9"/>
            <p:cNvSpPr txBox="1"/>
            <p:nvPr/>
          </p:nvSpPr>
          <p:spPr>
            <a:xfrm flipH="1">
              <a:off x="2453" y="2355"/>
              <a:ext cx="604" cy="281"/>
            </a:xfrm>
            <a:prstGeom prst="rect">
              <a:avLst/>
            </a:prstGeom>
            <a:noFill/>
            <a:ln w="9525">
              <a:noFill/>
            </a:ln>
          </p:spPr>
          <p:txBody>
            <a:bodyPr>
              <a:spAutoFit/>
            </a:bodyPr>
            <a:p>
              <a:pPr algn="ctr" eaLnBrk="0" hangingPunct="0">
                <a:spcBef>
                  <a:spcPct val="50000"/>
                </a:spcBef>
              </a:pPr>
              <a:r>
                <a:rPr lang="en-US" altLang="zh-CN" sz="2300" b="1" i="1" dirty="0">
                  <a:latin typeface="Arial" panose="020B0604020202020204" pitchFamily="34" charset="0"/>
                </a:rPr>
                <a:t>Q</a:t>
              </a:r>
              <a:endParaRPr lang="en-US" altLang="zh-CN" sz="2300" b="1" i="1" dirty="0">
                <a:latin typeface="Arial" panose="020B0604020202020204" pitchFamily="34" charset="0"/>
              </a:endParaRPr>
            </a:p>
          </p:txBody>
        </p:sp>
      </p:grpSp>
      <p:grpSp>
        <p:nvGrpSpPr>
          <p:cNvPr id="6" name="Group 10"/>
          <p:cNvGrpSpPr/>
          <p:nvPr/>
        </p:nvGrpSpPr>
        <p:grpSpPr>
          <a:xfrm>
            <a:off x="4019550" y="2425700"/>
            <a:ext cx="2368550" cy="2889250"/>
            <a:chOff x="0" y="0"/>
            <a:chExt cx="1492" cy="1820"/>
          </a:xfrm>
        </p:grpSpPr>
        <p:sp>
          <p:nvSpPr>
            <p:cNvPr id="37933" name="Text Box 11"/>
            <p:cNvSpPr txBox="1"/>
            <p:nvPr/>
          </p:nvSpPr>
          <p:spPr>
            <a:xfrm>
              <a:off x="1259" y="1541"/>
              <a:ext cx="233" cy="279"/>
            </a:xfrm>
            <a:prstGeom prst="rect">
              <a:avLst/>
            </a:prstGeom>
            <a:noFill/>
            <a:ln w="9525">
              <a:noFill/>
            </a:ln>
          </p:spPr>
          <p:txBody>
            <a:bodyPr>
              <a:spAutoFit/>
            </a:bodyPr>
            <a:p>
              <a:pPr algn="ctr" eaLnBrk="0" hangingPunct="0">
                <a:spcBef>
                  <a:spcPct val="50000"/>
                </a:spcBef>
              </a:pPr>
              <a:r>
                <a:rPr lang="en-US" altLang="zh-CN" sz="2300" b="1" i="1" dirty="0">
                  <a:latin typeface="Arial" panose="020B0604020202020204" pitchFamily="34" charset="0"/>
                </a:rPr>
                <a:t>D</a:t>
              </a:r>
              <a:endParaRPr lang="en-US" altLang="zh-CN" sz="2300" b="1" i="1" dirty="0">
                <a:latin typeface="Arial" panose="020B0604020202020204" pitchFamily="34" charset="0"/>
              </a:endParaRPr>
            </a:p>
          </p:txBody>
        </p:sp>
        <p:sp>
          <p:nvSpPr>
            <p:cNvPr id="37934" name="Line 12"/>
            <p:cNvSpPr/>
            <p:nvPr/>
          </p:nvSpPr>
          <p:spPr>
            <a:xfrm>
              <a:off x="0" y="0"/>
              <a:ext cx="1324" cy="1606"/>
            </a:xfrm>
            <a:prstGeom prst="line">
              <a:avLst/>
            </a:prstGeom>
            <a:ln w="38100" cap="flat" cmpd="sng">
              <a:solidFill>
                <a:srgbClr val="003399"/>
              </a:solidFill>
              <a:prstDash val="solid"/>
              <a:headEnd type="none" w="med" len="med"/>
              <a:tailEnd type="none" w="med" len="med"/>
            </a:ln>
          </p:spPr>
        </p:sp>
      </p:grpSp>
      <p:grpSp>
        <p:nvGrpSpPr>
          <p:cNvPr id="7" name="Group 13"/>
          <p:cNvGrpSpPr/>
          <p:nvPr/>
        </p:nvGrpSpPr>
        <p:grpSpPr>
          <a:xfrm>
            <a:off x="4379913" y="2041525"/>
            <a:ext cx="1425575" cy="3322638"/>
            <a:chOff x="0" y="0"/>
            <a:chExt cx="898" cy="2093"/>
          </a:xfrm>
        </p:grpSpPr>
        <p:sp>
          <p:nvSpPr>
            <p:cNvPr id="37931" name="Text Box 14"/>
            <p:cNvSpPr txBox="1"/>
            <p:nvPr/>
          </p:nvSpPr>
          <p:spPr>
            <a:xfrm>
              <a:off x="665" y="0"/>
              <a:ext cx="233"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S</a:t>
              </a:r>
              <a:endParaRPr lang="en-US" altLang="zh-CN" sz="2400" b="1" i="1" dirty="0">
                <a:latin typeface="Arial" panose="020B0604020202020204" pitchFamily="34" charset="0"/>
              </a:endParaRPr>
            </a:p>
          </p:txBody>
        </p:sp>
        <p:sp>
          <p:nvSpPr>
            <p:cNvPr id="37932" name="Line 15"/>
            <p:cNvSpPr/>
            <p:nvPr/>
          </p:nvSpPr>
          <p:spPr>
            <a:xfrm flipV="1">
              <a:off x="0" y="248"/>
              <a:ext cx="744" cy="1845"/>
            </a:xfrm>
            <a:prstGeom prst="line">
              <a:avLst/>
            </a:prstGeom>
            <a:ln w="38100" cap="flat" cmpd="sng">
              <a:solidFill>
                <a:srgbClr val="CC0000"/>
              </a:solidFill>
              <a:prstDash val="solid"/>
              <a:headEnd type="none" w="med" len="med"/>
              <a:tailEnd type="none" w="med" len="med"/>
            </a:ln>
          </p:spPr>
        </p:sp>
      </p:grpSp>
      <p:grpSp>
        <p:nvGrpSpPr>
          <p:cNvPr id="8" name="Group 16"/>
          <p:cNvGrpSpPr/>
          <p:nvPr/>
        </p:nvGrpSpPr>
        <p:grpSpPr>
          <a:xfrm>
            <a:off x="3792538" y="3316288"/>
            <a:ext cx="955675" cy="1147762"/>
            <a:chOff x="0" y="0"/>
            <a:chExt cx="602" cy="723"/>
          </a:xfrm>
        </p:grpSpPr>
        <p:sp>
          <p:nvSpPr>
            <p:cNvPr id="37928" name="Line 17"/>
            <p:cNvSpPr/>
            <p:nvPr/>
          </p:nvSpPr>
          <p:spPr>
            <a:xfrm flipH="1" flipV="1">
              <a:off x="601" y="0"/>
              <a:ext cx="1" cy="698"/>
            </a:xfrm>
            <a:prstGeom prst="line">
              <a:avLst/>
            </a:prstGeom>
            <a:ln w="38100" cap="flat" cmpd="sng">
              <a:solidFill>
                <a:srgbClr val="FF6600"/>
              </a:solidFill>
              <a:prstDash val="solid"/>
              <a:headEnd type="none" w="med" len="med"/>
              <a:tailEnd type="none" w="med" len="med"/>
            </a:ln>
          </p:spPr>
        </p:sp>
        <p:sp>
          <p:nvSpPr>
            <p:cNvPr id="37929" name="AutoShape 18"/>
            <p:cNvSpPr/>
            <p:nvPr/>
          </p:nvSpPr>
          <p:spPr>
            <a:xfrm>
              <a:off x="429" y="2"/>
              <a:ext cx="118" cy="693"/>
            </a:xfrm>
            <a:prstGeom prst="leftBrace">
              <a:avLst>
                <a:gd name="adj1" fmla="val 63731"/>
                <a:gd name="adj2" fmla="val 51806"/>
              </a:avLst>
            </a:prstGeom>
            <a:noFill/>
            <a:ln w="25400" cap="flat" cmpd="sng">
              <a:solidFill>
                <a:schemeClr val="tx1"/>
              </a:solidFill>
              <a:prstDash val="solid"/>
              <a:headEnd type="none" w="med" len="med"/>
              <a:tailEnd type="none" w="med" len="med"/>
            </a:ln>
          </p:spPr>
          <p:txBody>
            <a:bodyPr wrap="none" anchor="ctr"/>
            <a:p>
              <a:pPr eaLnBrk="0" hangingPunct="0"/>
              <a:endParaRPr lang="zh-CN" altLang="zh-CN" dirty="0">
                <a:latin typeface="Arial" panose="020B0604020202020204" pitchFamily="34" charset="0"/>
              </a:endParaRPr>
            </a:p>
          </p:txBody>
        </p:sp>
        <p:sp>
          <p:nvSpPr>
            <p:cNvPr id="37930" name="Text Box 19"/>
            <p:cNvSpPr txBox="1"/>
            <p:nvPr/>
          </p:nvSpPr>
          <p:spPr>
            <a:xfrm>
              <a:off x="0" y="205"/>
              <a:ext cx="442" cy="518"/>
            </a:xfrm>
            <a:prstGeom prst="rect">
              <a:avLst/>
            </a:prstGeom>
            <a:noFill/>
            <a:ln w="9525">
              <a:noFill/>
            </a:ln>
          </p:spPr>
          <p:txBody>
            <a:bodyPr>
              <a:spAutoFit/>
            </a:bodyPr>
            <a:p>
              <a:pPr algn="r" eaLnBrk="0" hangingPunct="0">
                <a:spcBef>
                  <a:spcPct val="50000"/>
                </a:spcBef>
              </a:pPr>
              <a:r>
                <a:rPr lang="zh-CN" altLang="x-none" sz="2400" dirty="0">
                  <a:latin typeface="Arial" panose="020B0604020202020204" pitchFamily="34" charset="0"/>
                </a:rPr>
                <a:t>税收</a:t>
              </a:r>
              <a:endParaRPr lang="zh-CN" altLang="x-none" sz="2400" dirty="0">
                <a:latin typeface="Arial" panose="020B0604020202020204" pitchFamily="34" charset="0"/>
              </a:endParaRPr>
            </a:p>
          </p:txBody>
        </p:sp>
      </p:grpSp>
      <p:grpSp>
        <p:nvGrpSpPr>
          <p:cNvPr id="9" name="Group 20"/>
          <p:cNvGrpSpPr/>
          <p:nvPr/>
        </p:nvGrpSpPr>
        <p:grpSpPr>
          <a:xfrm>
            <a:off x="228600" y="2589213"/>
            <a:ext cx="3255963" cy="1098550"/>
            <a:chOff x="-68" y="0"/>
            <a:chExt cx="2051" cy="692"/>
          </a:xfrm>
        </p:grpSpPr>
        <p:sp>
          <p:nvSpPr>
            <p:cNvPr id="37924" name="AutoShape 21"/>
            <p:cNvSpPr/>
            <p:nvPr/>
          </p:nvSpPr>
          <p:spPr>
            <a:xfrm>
              <a:off x="1842" y="459"/>
              <a:ext cx="141" cy="233"/>
            </a:xfrm>
            <a:prstGeom prst="leftBrace">
              <a:avLst>
                <a:gd name="adj1" fmla="val 27067"/>
                <a:gd name="adj2" fmla="val 50000"/>
              </a:avLst>
            </a:prstGeom>
            <a:noFill/>
            <a:ln w="19050" cap="flat" cmpd="sng">
              <a:solidFill>
                <a:srgbClr val="009900"/>
              </a:solidFill>
              <a:prstDash val="solid"/>
              <a:headEnd type="none" w="med" len="med"/>
              <a:tailEnd type="none" w="med" len="med"/>
            </a:ln>
          </p:spPr>
          <p:txBody>
            <a:bodyPr wrap="none" anchor="ctr"/>
            <a:p>
              <a:pPr eaLnBrk="0" hangingPunct="0"/>
              <a:endParaRPr lang="zh-CN" altLang="zh-CN" dirty="0">
                <a:latin typeface="Arial" panose="020B0604020202020204" pitchFamily="34" charset="0"/>
              </a:endParaRPr>
            </a:p>
          </p:txBody>
        </p:sp>
        <p:grpSp>
          <p:nvGrpSpPr>
            <p:cNvPr id="37925" name="Group 22"/>
            <p:cNvGrpSpPr/>
            <p:nvPr/>
          </p:nvGrpSpPr>
          <p:grpSpPr>
            <a:xfrm>
              <a:off x="-68" y="0"/>
              <a:ext cx="1875" cy="570"/>
              <a:chOff x="-68" y="0"/>
              <a:chExt cx="1875" cy="570"/>
            </a:xfrm>
          </p:grpSpPr>
          <p:sp>
            <p:nvSpPr>
              <p:cNvPr id="37926" name="Line 23"/>
              <p:cNvSpPr/>
              <p:nvPr/>
            </p:nvSpPr>
            <p:spPr>
              <a:xfrm>
                <a:off x="1324" y="289"/>
                <a:ext cx="483" cy="281"/>
              </a:xfrm>
              <a:prstGeom prst="line">
                <a:avLst/>
              </a:prstGeom>
              <a:ln w="9525" cap="flat" cmpd="sng">
                <a:solidFill>
                  <a:schemeClr val="tx1"/>
                </a:solidFill>
                <a:prstDash val="solid"/>
                <a:headEnd type="none" w="med" len="med"/>
                <a:tailEnd type="none" w="med" len="med"/>
              </a:ln>
            </p:spPr>
          </p:sp>
          <p:sp>
            <p:nvSpPr>
              <p:cNvPr id="37927" name="Text Box 24"/>
              <p:cNvSpPr txBox="1"/>
              <p:nvPr/>
            </p:nvSpPr>
            <p:spPr>
              <a:xfrm>
                <a:off x="-68" y="0"/>
                <a:ext cx="1428" cy="233"/>
              </a:xfrm>
              <a:prstGeom prst="rect">
                <a:avLst/>
              </a:prstGeom>
              <a:solidFill>
                <a:srgbClr val="CCFFCC"/>
              </a:solidFill>
              <a:ln w="9525">
                <a:noFill/>
              </a:ln>
            </p:spPr>
            <p:txBody>
              <a:bodyPr lIns="0" tIns="0" rIns="0" bIns="0">
                <a:spAutoFit/>
              </a:bodyPr>
              <a:p>
                <a:pPr algn="ctr" eaLnBrk="0" hangingPunct="0">
                  <a:spcBef>
                    <a:spcPct val="50000"/>
                  </a:spcBef>
                </a:pPr>
                <a:r>
                  <a:rPr lang="zh-CN" altLang="x-none" sz="2400" dirty="0">
                    <a:latin typeface="Arial" panose="020B0604020202020204" pitchFamily="34" charset="0"/>
                  </a:rPr>
                  <a:t>买者承担的税负</a:t>
                </a:r>
                <a:endParaRPr lang="zh-CN" altLang="x-none" sz="2400" dirty="0">
                  <a:latin typeface="Arial" panose="020B0604020202020204" pitchFamily="34" charset="0"/>
                </a:endParaRPr>
              </a:p>
            </p:txBody>
          </p:sp>
        </p:grpSp>
      </p:grpSp>
      <p:grpSp>
        <p:nvGrpSpPr>
          <p:cNvPr id="11" name="Group 25"/>
          <p:cNvGrpSpPr/>
          <p:nvPr/>
        </p:nvGrpSpPr>
        <p:grpSpPr>
          <a:xfrm>
            <a:off x="228600" y="3697288"/>
            <a:ext cx="3255963" cy="860425"/>
            <a:chOff x="-119" y="0"/>
            <a:chExt cx="2051" cy="542"/>
          </a:xfrm>
        </p:grpSpPr>
        <p:sp>
          <p:nvSpPr>
            <p:cNvPr id="37920" name="AutoShape 26"/>
            <p:cNvSpPr/>
            <p:nvPr/>
          </p:nvSpPr>
          <p:spPr>
            <a:xfrm>
              <a:off x="1791" y="0"/>
              <a:ext cx="141" cy="457"/>
            </a:xfrm>
            <a:prstGeom prst="leftBrace">
              <a:avLst>
                <a:gd name="adj1" fmla="val 53088"/>
                <a:gd name="adj2" fmla="val 50000"/>
              </a:avLst>
            </a:prstGeom>
            <a:noFill/>
            <a:ln w="19050" cap="flat" cmpd="sng">
              <a:solidFill>
                <a:srgbClr val="FF0000"/>
              </a:solidFill>
              <a:prstDash val="solid"/>
              <a:headEnd type="none" w="med" len="med"/>
              <a:tailEnd type="none" w="med" len="med"/>
            </a:ln>
          </p:spPr>
          <p:txBody>
            <a:bodyPr wrap="none" anchor="ctr"/>
            <a:p>
              <a:pPr eaLnBrk="0" hangingPunct="0"/>
              <a:endParaRPr lang="zh-CN" altLang="zh-CN" dirty="0">
                <a:latin typeface="Arial" panose="020B0604020202020204" pitchFamily="34" charset="0"/>
              </a:endParaRPr>
            </a:p>
          </p:txBody>
        </p:sp>
        <p:grpSp>
          <p:nvGrpSpPr>
            <p:cNvPr id="37921" name="Group 27"/>
            <p:cNvGrpSpPr/>
            <p:nvPr/>
          </p:nvGrpSpPr>
          <p:grpSpPr>
            <a:xfrm>
              <a:off x="-119" y="240"/>
              <a:ext cx="1883" cy="302"/>
              <a:chOff x="-119" y="0"/>
              <a:chExt cx="1883" cy="302"/>
            </a:xfrm>
          </p:grpSpPr>
          <p:sp>
            <p:nvSpPr>
              <p:cNvPr id="37922" name="Line 28"/>
              <p:cNvSpPr/>
              <p:nvPr/>
            </p:nvSpPr>
            <p:spPr>
              <a:xfrm flipH="1">
                <a:off x="1369" y="0"/>
                <a:ext cx="395" cy="215"/>
              </a:xfrm>
              <a:prstGeom prst="line">
                <a:avLst/>
              </a:prstGeom>
              <a:ln w="9525" cap="flat" cmpd="sng">
                <a:solidFill>
                  <a:schemeClr val="tx1"/>
                </a:solidFill>
                <a:prstDash val="solid"/>
                <a:headEnd type="none" w="med" len="med"/>
                <a:tailEnd type="none" w="med" len="med"/>
              </a:ln>
            </p:spPr>
          </p:sp>
          <p:sp>
            <p:nvSpPr>
              <p:cNvPr id="37923" name="Text Box 29"/>
              <p:cNvSpPr txBox="1"/>
              <p:nvPr/>
            </p:nvSpPr>
            <p:spPr>
              <a:xfrm>
                <a:off x="-119" y="69"/>
                <a:ext cx="1438" cy="233"/>
              </a:xfrm>
              <a:prstGeom prst="rect">
                <a:avLst/>
              </a:prstGeom>
              <a:solidFill>
                <a:srgbClr val="FFCCCC"/>
              </a:solidFill>
              <a:ln w="9525">
                <a:noFill/>
              </a:ln>
            </p:spPr>
            <p:txBody>
              <a:bodyPr lIns="0" tIns="0" rIns="0" bIns="0">
                <a:spAutoFit/>
              </a:bodyPr>
              <a:p>
                <a:pPr algn="ctr" eaLnBrk="0" hangingPunct="0">
                  <a:spcBef>
                    <a:spcPct val="50000"/>
                  </a:spcBef>
                </a:pPr>
                <a:r>
                  <a:rPr lang="zh-CN" altLang="x-none" sz="2400" dirty="0">
                    <a:latin typeface="Arial" panose="020B0604020202020204" pitchFamily="34" charset="0"/>
                  </a:rPr>
                  <a:t>卖者承担的税负</a:t>
                </a:r>
                <a:endParaRPr lang="zh-CN" altLang="x-none" sz="2400" dirty="0">
                  <a:latin typeface="Arial" panose="020B0604020202020204" pitchFamily="34" charset="0"/>
                </a:endParaRPr>
              </a:p>
            </p:txBody>
          </p:sp>
        </p:grpSp>
      </p:grpSp>
      <p:grpSp>
        <p:nvGrpSpPr>
          <p:cNvPr id="13" name="Group 30"/>
          <p:cNvGrpSpPr/>
          <p:nvPr/>
        </p:nvGrpSpPr>
        <p:grpSpPr>
          <a:xfrm>
            <a:off x="228600" y="3490913"/>
            <a:ext cx="4892675" cy="369887"/>
            <a:chOff x="-404" y="0"/>
            <a:chExt cx="3082" cy="233"/>
          </a:xfrm>
        </p:grpSpPr>
        <p:grpSp>
          <p:nvGrpSpPr>
            <p:cNvPr id="37914" name="Group 31"/>
            <p:cNvGrpSpPr/>
            <p:nvPr/>
          </p:nvGrpSpPr>
          <p:grpSpPr>
            <a:xfrm>
              <a:off x="1667" y="84"/>
              <a:ext cx="1011" cy="87"/>
              <a:chOff x="0" y="0"/>
              <a:chExt cx="1011" cy="87"/>
            </a:xfrm>
          </p:grpSpPr>
          <p:sp>
            <p:nvSpPr>
              <p:cNvPr id="37918" name="Oval 32"/>
              <p:cNvSpPr/>
              <p:nvPr/>
            </p:nvSpPr>
            <p:spPr>
              <a:xfrm>
                <a:off x="923" y="0"/>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
            <p:nvSpPr>
              <p:cNvPr id="37919" name="Line 33"/>
              <p:cNvSpPr/>
              <p:nvPr/>
            </p:nvSpPr>
            <p:spPr>
              <a:xfrm flipH="1">
                <a:off x="0" y="43"/>
                <a:ext cx="962" cy="0"/>
              </a:xfrm>
              <a:prstGeom prst="line">
                <a:avLst/>
              </a:prstGeom>
              <a:ln w="12700" cap="flat" cmpd="sng">
                <a:solidFill>
                  <a:schemeClr val="tx1"/>
                </a:solidFill>
                <a:prstDash val="dash"/>
                <a:headEnd type="none" w="med" len="med"/>
                <a:tailEnd type="none" w="med" len="med"/>
              </a:ln>
            </p:spPr>
          </p:sp>
        </p:grpSp>
        <p:grpSp>
          <p:nvGrpSpPr>
            <p:cNvPr id="37915" name="Group 34"/>
            <p:cNvGrpSpPr/>
            <p:nvPr/>
          </p:nvGrpSpPr>
          <p:grpSpPr>
            <a:xfrm>
              <a:off x="-404" y="0"/>
              <a:ext cx="2044" cy="233"/>
              <a:chOff x="-404" y="0"/>
              <a:chExt cx="2044" cy="233"/>
            </a:xfrm>
          </p:grpSpPr>
          <p:sp>
            <p:nvSpPr>
              <p:cNvPr id="37916" name="Text Box 35"/>
              <p:cNvSpPr txBox="1"/>
              <p:nvPr/>
            </p:nvSpPr>
            <p:spPr>
              <a:xfrm>
                <a:off x="-404" y="0"/>
                <a:ext cx="1697" cy="233"/>
              </a:xfrm>
              <a:prstGeom prst="rect">
                <a:avLst/>
              </a:prstGeom>
              <a:noFill/>
              <a:ln w="9525">
                <a:noFill/>
              </a:ln>
            </p:spPr>
            <p:txBody>
              <a:bodyPr lIns="0" tIns="0" rIns="0" bIns="0">
                <a:spAutoFit/>
              </a:bodyPr>
              <a:p>
                <a:pPr algn="ctr" eaLnBrk="0" hangingPunct="0">
                  <a:spcBef>
                    <a:spcPct val="50000"/>
                  </a:spcBef>
                </a:pPr>
                <a:r>
                  <a:rPr lang="zh-CN" altLang="x-none" sz="2400" dirty="0">
                    <a:latin typeface="Arial" panose="020B0604020202020204" pitchFamily="34" charset="0"/>
                  </a:rPr>
                  <a:t>没有税收时的价格</a:t>
                </a:r>
                <a:endParaRPr lang="zh-CN" altLang="x-none" sz="2400" dirty="0">
                  <a:latin typeface="Arial" panose="020B0604020202020204" pitchFamily="34" charset="0"/>
                </a:endParaRPr>
              </a:p>
            </p:txBody>
          </p:sp>
          <p:sp>
            <p:nvSpPr>
              <p:cNvPr id="37917" name="Line 36"/>
              <p:cNvSpPr/>
              <p:nvPr/>
            </p:nvSpPr>
            <p:spPr>
              <a:xfrm flipH="1">
                <a:off x="1247" y="128"/>
                <a:ext cx="393" cy="0"/>
              </a:xfrm>
              <a:prstGeom prst="line">
                <a:avLst/>
              </a:prstGeom>
              <a:ln w="9525" cap="flat" cmpd="sng">
                <a:solidFill>
                  <a:schemeClr val="tx1"/>
                </a:solidFill>
                <a:prstDash val="solid"/>
                <a:headEnd type="none" w="med" len="med"/>
                <a:tailEnd type="none" w="med" len="med"/>
              </a:ln>
            </p:spPr>
          </p:sp>
        </p:grpSp>
      </p:grpSp>
      <p:grpSp>
        <p:nvGrpSpPr>
          <p:cNvPr id="16" name="Group 37"/>
          <p:cNvGrpSpPr/>
          <p:nvPr/>
        </p:nvGrpSpPr>
        <p:grpSpPr>
          <a:xfrm>
            <a:off x="2566988" y="2786063"/>
            <a:ext cx="2249487" cy="593725"/>
            <a:chOff x="0" y="0"/>
            <a:chExt cx="1417" cy="374"/>
          </a:xfrm>
        </p:grpSpPr>
        <p:grpSp>
          <p:nvGrpSpPr>
            <p:cNvPr id="37908" name="Group 38"/>
            <p:cNvGrpSpPr/>
            <p:nvPr/>
          </p:nvGrpSpPr>
          <p:grpSpPr>
            <a:xfrm>
              <a:off x="599" y="287"/>
              <a:ext cx="818" cy="87"/>
              <a:chOff x="0" y="0"/>
              <a:chExt cx="818" cy="87"/>
            </a:xfrm>
          </p:grpSpPr>
          <p:sp>
            <p:nvSpPr>
              <p:cNvPr id="37912" name="Oval 39"/>
              <p:cNvSpPr/>
              <p:nvPr/>
            </p:nvSpPr>
            <p:spPr>
              <a:xfrm>
                <a:off x="730" y="0"/>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
            <p:nvSpPr>
              <p:cNvPr id="37913" name="Line 40"/>
              <p:cNvSpPr/>
              <p:nvPr/>
            </p:nvSpPr>
            <p:spPr>
              <a:xfrm flipH="1">
                <a:off x="0" y="45"/>
                <a:ext cx="760" cy="0"/>
              </a:xfrm>
              <a:prstGeom prst="line">
                <a:avLst/>
              </a:prstGeom>
              <a:ln w="12700" cap="flat" cmpd="sng">
                <a:solidFill>
                  <a:schemeClr val="tx1"/>
                </a:solidFill>
                <a:prstDash val="dash"/>
                <a:headEnd type="none" w="med" len="med"/>
                <a:tailEnd type="none" w="med" len="med"/>
              </a:ln>
            </p:spPr>
          </p:sp>
        </p:grpSp>
        <p:grpSp>
          <p:nvGrpSpPr>
            <p:cNvPr id="37909" name="Group 41"/>
            <p:cNvGrpSpPr/>
            <p:nvPr/>
          </p:nvGrpSpPr>
          <p:grpSpPr>
            <a:xfrm>
              <a:off x="0" y="0"/>
              <a:ext cx="577" cy="325"/>
              <a:chOff x="0" y="0"/>
              <a:chExt cx="577" cy="325"/>
            </a:xfrm>
          </p:grpSpPr>
          <p:sp>
            <p:nvSpPr>
              <p:cNvPr id="37910" name="Text Box 42"/>
              <p:cNvSpPr txBox="1"/>
              <p:nvPr/>
            </p:nvSpPr>
            <p:spPr>
              <a:xfrm>
                <a:off x="0" y="0"/>
                <a:ext cx="405" cy="288"/>
              </a:xfrm>
              <a:prstGeom prst="rect">
                <a:avLst/>
              </a:prstGeom>
              <a:noFill/>
              <a:ln w="9525">
                <a:noFill/>
              </a:ln>
            </p:spPr>
            <p:txBody>
              <a:bodyPr>
                <a:spAutoFit/>
              </a:bodyPr>
              <a:p>
                <a:pPr algn="r" eaLnBrk="0" hangingPunct="0">
                  <a:spcBef>
                    <a:spcPct val="50000"/>
                  </a:spcBef>
                </a:pPr>
                <a:r>
                  <a:rPr lang="en-US" altLang="zh-CN" sz="2400" b="1" i="1" dirty="0">
                    <a:latin typeface="Arial" panose="020B0604020202020204" pitchFamily="34" charset="0"/>
                  </a:rPr>
                  <a:t>P</a:t>
                </a:r>
                <a:r>
                  <a:rPr lang="en-US" altLang="zh-CN" sz="2400" b="1" i="1" baseline="-25000" dirty="0">
                    <a:latin typeface="Arial" panose="020B0604020202020204" pitchFamily="34" charset="0"/>
                  </a:rPr>
                  <a:t>B</a:t>
                </a:r>
                <a:endParaRPr lang="en-US" altLang="zh-CN" sz="2400" b="1" i="1" baseline="-25000" dirty="0">
                  <a:latin typeface="Arial" panose="020B0604020202020204" pitchFamily="34" charset="0"/>
                </a:endParaRPr>
              </a:p>
            </p:txBody>
          </p:sp>
          <p:sp>
            <p:nvSpPr>
              <p:cNvPr id="37911" name="Line 43"/>
              <p:cNvSpPr/>
              <p:nvPr/>
            </p:nvSpPr>
            <p:spPr>
              <a:xfrm flipH="1" flipV="1">
                <a:off x="384" y="208"/>
                <a:ext cx="193" cy="117"/>
              </a:xfrm>
              <a:prstGeom prst="line">
                <a:avLst/>
              </a:prstGeom>
              <a:ln w="9525" cap="flat" cmpd="sng">
                <a:solidFill>
                  <a:schemeClr val="tx1"/>
                </a:solidFill>
                <a:prstDash val="solid"/>
                <a:headEnd type="none" w="med" len="med"/>
                <a:tailEnd type="none" w="med" len="med"/>
              </a:ln>
            </p:spPr>
          </p:sp>
        </p:grpSp>
      </p:grpSp>
      <p:grpSp>
        <p:nvGrpSpPr>
          <p:cNvPr id="19" name="Group 44"/>
          <p:cNvGrpSpPr/>
          <p:nvPr/>
        </p:nvGrpSpPr>
        <p:grpSpPr>
          <a:xfrm>
            <a:off x="2878138" y="4362450"/>
            <a:ext cx="1943100" cy="661988"/>
            <a:chOff x="0" y="0"/>
            <a:chExt cx="1224" cy="417"/>
          </a:xfrm>
        </p:grpSpPr>
        <p:grpSp>
          <p:nvGrpSpPr>
            <p:cNvPr id="37902" name="Group 45"/>
            <p:cNvGrpSpPr/>
            <p:nvPr/>
          </p:nvGrpSpPr>
          <p:grpSpPr>
            <a:xfrm>
              <a:off x="402" y="0"/>
              <a:ext cx="822" cy="87"/>
              <a:chOff x="0" y="0"/>
              <a:chExt cx="822" cy="87"/>
            </a:xfrm>
          </p:grpSpPr>
          <p:sp>
            <p:nvSpPr>
              <p:cNvPr id="37906" name="Oval 46"/>
              <p:cNvSpPr/>
              <p:nvPr/>
            </p:nvSpPr>
            <p:spPr>
              <a:xfrm>
                <a:off x="734" y="0"/>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
            <p:nvSpPr>
              <p:cNvPr id="37907" name="Line 47"/>
              <p:cNvSpPr/>
              <p:nvPr/>
            </p:nvSpPr>
            <p:spPr>
              <a:xfrm flipH="1">
                <a:off x="0" y="43"/>
                <a:ext cx="767" cy="0"/>
              </a:xfrm>
              <a:prstGeom prst="line">
                <a:avLst/>
              </a:prstGeom>
              <a:ln w="12700" cap="flat" cmpd="sng">
                <a:solidFill>
                  <a:schemeClr val="tx1"/>
                </a:solidFill>
                <a:prstDash val="dash"/>
                <a:headEnd type="none" w="med" len="med"/>
                <a:tailEnd type="none" w="med" len="med"/>
              </a:ln>
            </p:spPr>
          </p:sp>
        </p:grpSp>
        <p:grpSp>
          <p:nvGrpSpPr>
            <p:cNvPr id="37903" name="Group 48"/>
            <p:cNvGrpSpPr/>
            <p:nvPr/>
          </p:nvGrpSpPr>
          <p:grpSpPr>
            <a:xfrm>
              <a:off x="0" y="52"/>
              <a:ext cx="384" cy="365"/>
              <a:chOff x="0" y="0"/>
              <a:chExt cx="384" cy="365"/>
            </a:xfrm>
          </p:grpSpPr>
          <p:sp>
            <p:nvSpPr>
              <p:cNvPr id="37904" name="Text Box 49"/>
              <p:cNvSpPr txBox="1"/>
              <p:nvPr/>
            </p:nvSpPr>
            <p:spPr>
              <a:xfrm>
                <a:off x="0" y="77"/>
                <a:ext cx="351" cy="288"/>
              </a:xfrm>
              <a:prstGeom prst="rect">
                <a:avLst/>
              </a:prstGeom>
              <a:noFill/>
              <a:ln w="9525">
                <a:noFill/>
              </a:ln>
            </p:spPr>
            <p:txBody>
              <a:bodyPr>
                <a:spAutoFit/>
              </a:bodyPr>
              <a:p>
                <a:pPr algn="r" eaLnBrk="0" hangingPunct="0">
                  <a:spcBef>
                    <a:spcPct val="50000"/>
                  </a:spcBef>
                </a:pPr>
                <a:r>
                  <a:rPr lang="en-US" altLang="zh-CN" sz="2400" b="1" i="1" dirty="0">
                    <a:latin typeface="Arial" panose="020B0604020202020204" pitchFamily="34" charset="0"/>
                  </a:rPr>
                  <a:t>P</a:t>
                </a:r>
                <a:r>
                  <a:rPr lang="en-US" altLang="zh-CN" sz="2400" b="1" i="1" baseline="-25000" dirty="0">
                    <a:latin typeface="Arial" panose="020B0604020202020204" pitchFamily="34" charset="0"/>
                  </a:rPr>
                  <a:t>S</a:t>
                </a:r>
                <a:endParaRPr lang="en-US" altLang="zh-CN" sz="2400" b="1" i="1" baseline="-25000" dirty="0">
                  <a:latin typeface="Arial" panose="020B0604020202020204" pitchFamily="34" charset="0"/>
                </a:endParaRPr>
              </a:p>
            </p:txBody>
          </p:sp>
          <p:sp>
            <p:nvSpPr>
              <p:cNvPr id="37905" name="Line 50"/>
              <p:cNvSpPr/>
              <p:nvPr/>
            </p:nvSpPr>
            <p:spPr>
              <a:xfrm flipH="1">
                <a:off x="240" y="0"/>
                <a:ext cx="144" cy="147"/>
              </a:xfrm>
              <a:prstGeom prst="line">
                <a:avLst/>
              </a:prstGeom>
              <a:ln w="9525" cap="flat" cmpd="sng">
                <a:solidFill>
                  <a:schemeClr val="tx1"/>
                </a:solidFill>
                <a:prstDash val="solid"/>
                <a:headEnd type="none" w="med" len="med"/>
                <a:tailEnd type="none" w="med" len="med"/>
              </a:ln>
            </p:spPr>
          </p:sp>
        </p:grpSp>
      </p:grpSp>
      <p:sp>
        <p:nvSpPr>
          <p:cNvPr id="53" name="Rectangle 51"/>
          <p:cNvSpPr>
            <a:spLocks noChangeArrowheads="1"/>
          </p:cNvSpPr>
          <p:nvPr/>
        </p:nvSpPr>
        <p:spPr bwMode="auto">
          <a:xfrm>
            <a:off x="6781800" y="2286000"/>
            <a:ext cx="2176463" cy="2314575"/>
          </a:xfrm>
          <a:prstGeom prst="rect">
            <a:avLst/>
          </a:prstGeom>
          <a:solidFill>
            <a:schemeClr val="bg2">
              <a:lumMod val="90000"/>
            </a:schemeClr>
          </a:solidFill>
          <a:ln w="9525">
            <a:noFill/>
            <a:miter lim="800000"/>
          </a:ln>
          <a:effectLst>
            <a:outerShdw dist="71842" dir="2700000" algn="ctr" rotWithShape="0">
              <a:schemeClr val="bg2"/>
            </a:outerShdw>
          </a:effectLst>
        </p:spPr>
        <p:txBody>
          <a:bodyPr/>
          <a:lstStyle/>
          <a:p>
            <a:pPr marL="0" marR="0" lvl="0" indent="0" algn="l" defTabSz="914400" rtl="0" eaLnBrk="0" fontAlgn="base" latinLnBrk="0" hangingPunct="0">
              <a:lnSpc>
                <a:spcPct val="105000"/>
              </a:lnSpc>
              <a:spcBef>
                <a:spcPct val="25000"/>
              </a:spcBef>
              <a:spcAft>
                <a:spcPct val="0"/>
              </a:spcAft>
              <a:buClr>
                <a:srgbClr val="00B85C"/>
              </a:buClr>
              <a:buSzPct val="120000"/>
              <a:buFont typeface="Wingdings" panose="05000000000000000000" pitchFamily="2" charset="2"/>
              <a:buNone/>
              <a:defRPr/>
            </a:pPr>
            <a:r>
              <a:rPr kumimoji="0" lang="en-US" altLang="zh-CN" sz="2400" b="1" i="0" u="none" strike="noStrike" kern="1200" cap="none" spc="0" normalizeH="0" baseline="0" noProof="0" dirty="0">
                <a:ln>
                  <a:noFill/>
                </a:ln>
                <a:solidFill>
                  <a:schemeClr val="accent1">
                    <a:lumMod val="75000"/>
                  </a:schemeClr>
                </a:solidFill>
                <a:effectLst/>
                <a:uLnTx/>
                <a:uFillTx/>
                <a:latin typeface="楷体" panose="02010609060101010101" pitchFamily="49" charset="-122"/>
                <a:ea typeface="楷体" panose="02010609060101010101" pitchFamily="49" charset="-122"/>
                <a:cs typeface="+mn-cs"/>
              </a:rPr>
              <a:t>    </a:t>
            </a:r>
            <a:r>
              <a:rPr kumimoji="0" lang="zh-CN" sz="2400" b="1" i="0" u="none" strike="noStrike" kern="1200" cap="none" spc="0" normalizeH="0" baseline="0" noProof="0" dirty="0">
                <a:ln>
                  <a:noFill/>
                </a:ln>
                <a:solidFill>
                  <a:schemeClr val="accent1">
                    <a:lumMod val="75000"/>
                  </a:schemeClr>
                </a:solidFill>
                <a:effectLst/>
                <a:uLnTx/>
                <a:uFillTx/>
                <a:latin typeface="楷体" panose="02010609060101010101" pitchFamily="49" charset="-122"/>
                <a:ea typeface="楷体" panose="02010609060101010101" pitchFamily="49" charset="-122"/>
                <a:cs typeface="+mn-cs"/>
              </a:rPr>
              <a:t>买者相对于卖者更容易离开市场，因此卖者承担了大部分的税负</a:t>
            </a:r>
            <a:endParaRPr kumimoji="0" lang="zh-CN" sz="2400" b="1" i="0" u="none" strike="noStrike" kern="1200" cap="none" spc="0" normalizeH="0" baseline="0" noProof="0" dirty="0">
              <a:ln>
                <a:noFill/>
              </a:ln>
              <a:solidFill>
                <a:schemeClr val="accent1">
                  <a:lumMod val="75000"/>
                </a:schemeClr>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upRigh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righ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trips(down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9"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strips(upLeft)">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strips(downLeft)">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dissolv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dissolv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dissolve">
                                      <p:cBhvr>
                                        <p:cTn id="4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457200" y="285750"/>
            <a:ext cx="8229600" cy="649288"/>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sz="3200" b="1" kern="1200" cap="none" spc="0" normalizeH="0" baseline="0" noProof="0" dirty="0">
                <a:solidFill>
                  <a:schemeClr val="tx2"/>
                </a:solidFill>
                <a:latin typeface="黑体" panose="02010609060101010101" pitchFamily="49" charset="-122"/>
                <a:ea typeface="黑体" panose="02010609060101010101" pitchFamily="49" charset="-122"/>
                <a:cs typeface="+mj-cs"/>
              </a:rPr>
              <a:t>改变私人市场结果的政府政策</a:t>
            </a:r>
            <a:endParaRPr kumimoji="0" lang="zh-CN" sz="3200" b="1" kern="1200" cap="none" spc="0" normalizeH="0" baseline="0" noProof="0" dirty="0">
              <a:solidFill>
                <a:schemeClr val="tx2"/>
              </a:solidFill>
              <a:latin typeface="黑体" panose="02010609060101010101" pitchFamily="49" charset="-122"/>
              <a:ea typeface="黑体" panose="02010609060101010101" pitchFamily="49" charset="-122"/>
              <a:cs typeface="+mj-cs"/>
            </a:endParaRPr>
          </a:p>
        </p:txBody>
      </p:sp>
      <p:sp>
        <p:nvSpPr>
          <p:cNvPr id="5" name="Rectangle 3"/>
          <p:cNvSpPr txBox="1">
            <a:spLocks noChangeArrowheads="1"/>
          </p:cNvSpPr>
          <p:nvPr/>
        </p:nvSpPr>
        <p:spPr>
          <a:xfrm>
            <a:off x="382588" y="1219200"/>
            <a:ext cx="8761413" cy="3810000"/>
          </a:xfrm>
          <a:prstGeom prst="rect">
            <a:avLst/>
          </a:prstGeom>
        </p:spPr>
        <p:txBody>
          <a:bodyPr>
            <a:normAutofit/>
          </a:bodyPr>
          <a:lstStyle/>
          <a:p>
            <a:pPr marR="0" defTabSz="914400" fontAlgn="auto">
              <a:lnSpc>
                <a:spcPct val="130000"/>
              </a:lnSpc>
              <a:spcBef>
                <a:spcPts val="600"/>
              </a:spcBef>
              <a:spcAft>
                <a:spcPts val="0"/>
              </a:spcAft>
              <a:buClr>
                <a:schemeClr val="accent1"/>
              </a:buClr>
              <a:buSzPct val="68000"/>
              <a:buFont typeface="Wingdings" panose="05000000000000000000" pitchFamily="2" charset="2"/>
              <a:buChar char="u"/>
              <a:defRPr/>
            </a:pPr>
            <a:r>
              <a:rPr kumimoji="0" lang="zh-CN" sz="2400" b="1" kern="1200" cap="none" spc="0" normalizeH="0" baseline="0" noProof="0" dirty="0">
                <a:solidFill>
                  <a:srgbClr val="0070C0"/>
                </a:solidFill>
                <a:latin typeface="+mn-lt"/>
                <a:ea typeface="宋体" panose="02010600030101010101" pitchFamily="2" charset="-122"/>
                <a:cs typeface="+mn-cs"/>
              </a:rPr>
              <a:t>价格控制：</a:t>
            </a:r>
            <a:endParaRPr kumimoji="0" lang="zh-CN" sz="2400" b="1" kern="1200" cap="none" spc="0" normalizeH="0" baseline="0" noProof="0" dirty="0">
              <a:solidFill>
                <a:srgbClr val="0070C0"/>
              </a:solidFill>
              <a:latin typeface="+mn-lt"/>
              <a:ea typeface="宋体" panose="02010600030101010101" pitchFamily="2" charset="-122"/>
              <a:cs typeface="+mn-cs"/>
            </a:endParaRPr>
          </a:p>
          <a:p>
            <a:pPr marR="0" defTabSz="914400">
              <a:lnSpc>
                <a:spcPct val="130000"/>
              </a:lnSpc>
              <a:spcBef>
                <a:spcPts val="600"/>
              </a:spcBef>
              <a:buClrTx/>
              <a:buSzTx/>
              <a:buFontTx/>
              <a:defRPr/>
            </a:pPr>
            <a:r>
              <a:rPr kumimoji="0" lang="zh-CN" sz="2000" b="1" kern="1200" cap="none" spc="0" normalizeH="0" baseline="0" noProof="0" dirty="0">
                <a:solidFill>
                  <a:srgbClr val="0070C0"/>
                </a:solidFill>
                <a:latin typeface="+mn-lt"/>
                <a:ea typeface="宋体" panose="02010600030101010101" pitchFamily="2" charset="-122"/>
                <a:cs typeface="+mn-cs"/>
              </a:rPr>
              <a:t>价格上限</a:t>
            </a:r>
            <a:r>
              <a:rPr kumimoji="0" lang="zh-CN" altLang="en-US" sz="2000" kern="1200" cap="none" spc="0" normalizeH="0" baseline="0" noProof="0" dirty="0">
                <a:solidFill>
                  <a:schemeClr val="accent1">
                    <a:lumMod val="75000"/>
                  </a:schemeClr>
                </a:solidFill>
                <a:latin typeface="Arial" panose="020B0604020202020204" pitchFamily="34" charset="0"/>
                <a:ea typeface="宋体" panose="02010600030101010101" pitchFamily="2" charset="-122"/>
                <a:cs typeface="+mn-cs"/>
              </a:rPr>
              <a:t>（</a:t>
            </a:r>
            <a:r>
              <a:rPr kumimoji="0" lang="en-US" altLang="zh-CN" sz="2000" b="1" kern="1200" cap="none" spc="0" normalizeH="0" baseline="0" noProof="0" dirty="0">
                <a:solidFill>
                  <a:schemeClr val="accent1">
                    <a:lumMod val="75000"/>
                  </a:schemeClr>
                </a:solidFill>
                <a:latin typeface="Arial" panose="020B0604020202020204" pitchFamily="34" charset="0"/>
                <a:ea typeface="宋体" panose="02010600030101010101" pitchFamily="2" charset="-122"/>
                <a:cs typeface="+mn-cs"/>
              </a:rPr>
              <a:t>Price Ceiling </a:t>
            </a:r>
            <a:r>
              <a:rPr kumimoji="0" lang="zh-CN" altLang="en-US" sz="2000" b="1" kern="1200" cap="none" spc="0" normalizeH="0" baseline="0" noProof="0" dirty="0">
                <a:solidFill>
                  <a:schemeClr val="accent1">
                    <a:lumMod val="75000"/>
                  </a:schemeClr>
                </a:solidFill>
                <a:latin typeface="Arial" panose="020B0604020202020204" pitchFamily="34" charset="0"/>
                <a:ea typeface="宋体" panose="02010600030101010101" pitchFamily="2" charset="-122"/>
                <a:cs typeface="+mn-cs"/>
              </a:rPr>
              <a:t>）</a:t>
            </a:r>
            <a:r>
              <a:rPr kumimoji="0" lang="zh-CN" sz="2000" b="1" kern="1200" cap="none" spc="0" normalizeH="0" baseline="0" noProof="0" dirty="0">
                <a:solidFill>
                  <a:schemeClr val="accent1">
                    <a:lumMod val="75000"/>
                  </a:schemeClr>
                </a:solidFill>
                <a:latin typeface="+mn-lt"/>
                <a:ea typeface="宋体" panose="02010600030101010101" pitchFamily="2" charset="-122"/>
                <a:cs typeface="+mn-cs"/>
              </a:rPr>
              <a:t>：</a:t>
            </a:r>
            <a:r>
              <a:rPr kumimoji="0" lang="zh-CN" sz="2000" kern="1200" cap="none" spc="0" normalizeH="0" baseline="0" noProof="0" dirty="0">
                <a:latin typeface="+mn-lt"/>
                <a:ea typeface="宋体" panose="02010600030101010101" pitchFamily="2" charset="-122"/>
                <a:cs typeface="+mn-cs"/>
              </a:rPr>
              <a:t>出售一种物品或服务的法定最高价格</a:t>
            </a:r>
            <a:r>
              <a:rPr kumimoji="0" lang="zh-CN" altLang="en-US" sz="2000" kern="1200" cap="none" spc="0" normalizeH="0" baseline="0" noProof="0" dirty="0">
                <a:latin typeface="+mn-lt"/>
                <a:ea typeface="宋体" panose="02010600030101010101" pitchFamily="2" charset="-122"/>
                <a:cs typeface="+mn-cs"/>
              </a:rPr>
              <a:t>。</a:t>
            </a:r>
            <a:r>
              <a:rPr kumimoji="0" lang="en-US" altLang="zh-CN" sz="2000" b="1" kern="1200" cap="none" spc="0" normalizeH="0" baseline="0" noProof="0" dirty="0">
                <a:latin typeface="Arial" panose="020B0604020202020204" pitchFamily="34" charset="0"/>
                <a:ea typeface="宋体" panose="02010600030101010101" pitchFamily="2" charset="-122"/>
                <a:cs typeface="+mn-cs"/>
              </a:rPr>
              <a:t>A legally established maximum price at which a good can be sold.</a:t>
            </a:r>
            <a:endParaRPr kumimoji="0" lang="zh-CN" sz="2000" kern="1200" cap="none" spc="0" normalizeH="0" baseline="0" noProof="0" dirty="0">
              <a:latin typeface="+mn-lt"/>
              <a:ea typeface="宋体" panose="02010600030101010101" pitchFamily="2" charset="-122"/>
              <a:cs typeface="+mn-cs"/>
            </a:endParaRPr>
          </a:p>
          <a:p>
            <a:pPr marR="0" defTabSz="914400">
              <a:lnSpc>
                <a:spcPct val="130000"/>
              </a:lnSpc>
              <a:spcBef>
                <a:spcPts val="600"/>
              </a:spcBef>
              <a:buClrTx/>
              <a:buSzTx/>
              <a:buFontTx/>
              <a:defRPr/>
            </a:pPr>
            <a:r>
              <a:rPr kumimoji="0" lang="zh-CN" sz="2000" b="1" kern="1200" cap="none" spc="0" normalizeH="0" baseline="0" noProof="0" dirty="0">
                <a:solidFill>
                  <a:srgbClr val="0070C0"/>
                </a:solidFill>
                <a:latin typeface="+mn-lt"/>
                <a:ea typeface="宋体" panose="02010600030101010101" pitchFamily="2" charset="-122"/>
                <a:cs typeface="+mn-cs"/>
              </a:rPr>
              <a:t>价格下限</a:t>
            </a:r>
            <a:r>
              <a:rPr kumimoji="0" lang="zh-CN" altLang="en-US" sz="2000" kern="1200" cap="none" spc="0" normalizeH="0" baseline="0" noProof="0" dirty="0">
                <a:solidFill>
                  <a:schemeClr val="accent1">
                    <a:lumMod val="75000"/>
                  </a:schemeClr>
                </a:solidFill>
                <a:latin typeface="Arial" panose="020B0604020202020204" pitchFamily="34" charset="0"/>
                <a:ea typeface="宋体" panose="02010600030101010101" pitchFamily="2" charset="-122"/>
                <a:cs typeface="+mn-cs"/>
              </a:rPr>
              <a:t>（</a:t>
            </a:r>
            <a:r>
              <a:rPr kumimoji="0" lang="en-US" altLang="zh-CN" sz="2000" b="1" kern="1200" cap="none" spc="0" normalizeH="0" baseline="0" noProof="0" dirty="0">
                <a:solidFill>
                  <a:schemeClr val="accent1">
                    <a:lumMod val="75000"/>
                  </a:schemeClr>
                </a:solidFill>
                <a:latin typeface="Arial" panose="020B0604020202020204" pitchFamily="34" charset="0"/>
                <a:ea typeface="宋体" panose="02010600030101010101" pitchFamily="2" charset="-122"/>
                <a:cs typeface="+mn-cs"/>
              </a:rPr>
              <a:t>Price Floor</a:t>
            </a:r>
            <a:r>
              <a:rPr kumimoji="0" lang="zh-CN" altLang="en-US" sz="2000" b="1" kern="1200" cap="none" spc="0" normalizeH="0" baseline="0" noProof="0" dirty="0">
                <a:solidFill>
                  <a:schemeClr val="accent1">
                    <a:lumMod val="75000"/>
                  </a:schemeClr>
                </a:solidFill>
                <a:latin typeface="Arial" panose="020B0604020202020204" pitchFamily="34" charset="0"/>
                <a:ea typeface="宋体" panose="02010600030101010101" pitchFamily="2" charset="-122"/>
                <a:cs typeface="+mn-cs"/>
              </a:rPr>
              <a:t>）</a:t>
            </a:r>
            <a:r>
              <a:rPr kumimoji="0" lang="zh-CN" altLang="zh-CN" sz="2000" b="1" kern="1200" cap="none" spc="0" normalizeH="0" baseline="0" noProof="0" dirty="0">
                <a:solidFill>
                  <a:schemeClr val="accent1">
                    <a:lumMod val="75000"/>
                  </a:schemeClr>
                </a:solidFill>
                <a:latin typeface="Arial" panose="020B0604020202020204" pitchFamily="34" charset="0"/>
                <a:ea typeface="宋体" panose="02010600030101010101" pitchFamily="2" charset="-122"/>
                <a:cs typeface="+mn-cs"/>
              </a:rPr>
              <a:t>：</a:t>
            </a:r>
            <a:r>
              <a:rPr kumimoji="0" lang="zh-CN" sz="2000" kern="1200" cap="none" spc="0" normalizeH="0" baseline="0" noProof="0" dirty="0">
                <a:latin typeface="+mn-lt"/>
                <a:ea typeface="宋体" panose="02010600030101010101" pitchFamily="2" charset="-122"/>
                <a:cs typeface="+mn-cs"/>
              </a:rPr>
              <a:t>出售一种物品或服务的法定最低价格</a:t>
            </a:r>
            <a:r>
              <a:rPr kumimoji="0" lang="zh-CN" altLang="en-US" sz="2000" kern="1200" cap="none" spc="0" normalizeH="0" baseline="0" noProof="0" dirty="0">
                <a:latin typeface="+mn-lt"/>
                <a:ea typeface="宋体" panose="02010600030101010101" pitchFamily="2" charset="-122"/>
                <a:cs typeface="+mn-cs"/>
              </a:rPr>
              <a:t>。</a:t>
            </a:r>
            <a:r>
              <a:rPr kumimoji="0" lang="en-US" altLang="zh-CN" sz="2000" b="1" kern="1200" cap="none" spc="0" normalizeH="0" baseline="0" noProof="0" dirty="0">
                <a:latin typeface="Arial" panose="020B0604020202020204" pitchFamily="34" charset="0"/>
                <a:ea typeface="宋体" panose="02010600030101010101" pitchFamily="2" charset="-122"/>
                <a:cs typeface="+mn-cs"/>
              </a:rPr>
              <a:t>A legally established minimum price at which a good can be sold.</a:t>
            </a:r>
            <a:r>
              <a:rPr kumimoji="0" lang="zh-CN" sz="2000" kern="1200" cap="none" spc="0" normalizeH="0" baseline="0" noProof="0" dirty="0">
                <a:latin typeface="+mn-lt"/>
                <a:ea typeface="宋体" panose="02010600030101010101" pitchFamily="2" charset="-122"/>
                <a:cs typeface="+mn-cs"/>
              </a:rPr>
              <a:t> </a:t>
            </a:r>
            <a:endParaRPr kumimoji="0" lang="zh-CN" sz="2000" kern="1200" cap="none" spc="0" normalizeH="0" baseline="0" noProof="0" dirty="0">
              <a:latin typeface="+mn-lt"/>
              <a:ea typeface="宋体" panose="02010600030101010101" pitchFamily="2" charset="-122"/>
              <a:cs typeface="+mn-cs"/>
            </a:endParaRPr>
          </a:p>
          <a:p>
            <a:pPr marR="0" defTabSz="914400" fontAlgn="auto">
              <a:lnSpc>
                <a:spcPct val="130000"/>
              </a:lnSpc>
              <a:spcBef>
                <a:spcPts val="600"/>
              </a:spcBef>
              <a:spcAft>
                <a:spcPts val="0"/>
              </a:spcAft>
              <a:buClr>
                <a:schemeClr val="accent1"/>
              </a:buClr>
              <a:buSzPct val="68000"/>
              <a:buFont typeface="Wingdings" panose="05000000000000000000" pitchFamily="2" charset="2"/>
              <a:buChar char="u"/>
              <a:defRPr/>
            </a:pPr>
            <a:r>
              <a:rPr kumimoji="0" lang="zh-CN" sz="2400" b="1" kern="1200" cap="none" spc="0" normalizeH="0" baseline="0" noProof="0" dirty="0">
                <a:solidFill>
                  <a:srgbClr val="0070C0"/>
                </a:solidFill>
                <a:latin typeface="+mn-lt"/>
                <a:ea typeface="宋体" panose="02010600030101010101" pitchFamily="2" charset="-122"/>
                <a:cs typeface="+mn-cs"/>
              </a:rPr>
              <a:t>税收：</a:t>
            </a:r>
            <a:endParaRPr kumimoji="0" lang="zh-CN" sz="2400" b="1" kern="1200" cap="none" spc="0" normalizeH="0" baseline="0" noProof="0" dirty="0">
              <a:solidFill>
                <a:srgbClr val="0070C0"/>
              </a:solidFill>
              <a:latin typeface="+mn-lt"/>
              <a:ea typeface="宋体" panose="02010600030101010101" pitchFamily="2" charset="-122"/>
              <a:cs typeface="+mn-cs"/>
            </a:endParaRPr>
          </a:p>
          <a:p>
            <a:pPr marR="0" defTabSz="914400">
              <a:lnSpc>
                <a:spcPct val="130000"/>
              </a:lnSpc>
              <a:spcBef>
                <a:spcPts val="600"/>
              </a:spcBef>
              <a:buClrTx/>
              <a:buSzTx/>
              <a:buFontTx/>
              <a:defRPr/>
            </a:pPr>
            <a:r>
              <a:rPr kumimoji="0" lang="zh-CN" sz="2000" kern="1200" cap="none" spc="0" normalizeH="0" baseline="0" noProof="0" dirty="0">
                <a:latin typeface="+mn-lt"/>
                <a:ea typeface="宋体" panose="02010600030101010101" pitchFamily="2" charset="-122"/>
                <a:cs typeface="+mn-cs"/>
              </a:rPr>
              <a:t>政府要求买者或卖者每买进或卖出一单位物品所支付的一定数量的货币</a:t>
            </a:r>
            <a:r>
              <a:rPr kumimoji="0" lang="zh-CN" altLang="en-US" sz="2000" kern="1200" cap="none" spc="0" normalizeH="0" baseline="0" noProof="0" dirty="0">
                <a:latin typeface="+mn-lt"/>
                <a:ea typeface="宋体" panose="02010600030101010101" pitchFamily="2" charset="-122"/>
                <a:cs typeface="+mn-cs"/>
              </a:rPr>
              <a:t>。</a:t>
            </a:r>
            <a:r>
              <a:rPr kumimoji="0" lang="en-US" altLang="zh-CN" sz="2000" b="1" kern="1200" cap="none" spc="0" normalizeH="0" baseline="0" noProof="0" dirty="0">
                <a:latin typeface="Arial" panose="020B0604020202020204" pitchFamily="34" charset="0"/>
                <a:ea typeface="宋体" panose="02010600030101010101" pitchFamily="2" charset="-122"/>
                <a:cs typeface="+mn-cs"/>
              </a:rPr>
              <a:t>Governments levy taxes to raise revenue for public projects.</a:t>
            </a:r>
            <a:endParaRPr kumimoji="0" lang="zh-CN" sz="2000" kern="1200" cap="none" spc="0" normalizeH="0" baseline="0" noProof="0" dirty="0">
              <a:latin typeface="+mn-lt"/>
              <a:ea typeface="宋体" panose="02010600030101010101" pitchFamily="2" charset="-122"/>
              <a:cs typeface="+mn-cs"/>
            </a:endParaRPr>
          </a:p>
        </p:txBody>
      </p:sp>
      <p:sp>
        <p:nvSpPr>
          <p:cNvPr id="6" name="Text Box 4"/>
          <p:cNvSpPr txBox="1">
            <a:spLocks noChangeArrowheads="1"/>
          </p:cNvSpPr>
          <p:nvPr/>
        </p:nvSpPr>
        <p:spPr bwMode="auto">
          <a:xfrm>
            <a:off x="3124200" y="5486400"/>
            <a:ext cx="5867400" cy="1036694"/>
          </a:xfrm>
          <a:prstGeom prst="rect">
            <a:avLst/>
          </a:prstGeom>
          <a:solidFill>
            <a:schemeClr val="bg2">
              <a:lumMod val="90000"/>
            </a:schemeClr>
          </a:solidFill>
          <a:ln w="9525">
            <a:solidFill>
              <a:schemeClr val="bg2">
                <a:lumMod val="50000"/>
              </a:schemeClr>
            </a:solidFill>
            <a:miter lim="800000"/>
          </a:ln>
          <a:effectLst>
            <a:glow rad="63500">
              <a:schemeClr val="accent1">
                <a:satMod val="175000"/>
                <a:alpha val="40000"/>
              </a:schemeClr>
            </a:glow>
            <a:outerShdw dist="89803" dir="2700000" algn="ctr" rotWithShape="0">
              <a:schemeClr val="bg2"/>
            </a:outerShdw>
          </a:effectLst>
        </p:spPr>
        <p:txBody>
          <a:bodyPr>
            <a:spAutoFit/>
          </a:bodyPr>
          <a:lstStyle/>
          <a:p>
            <a:pPr marR="0" defTabSz="914400" eaLnBrk="0" hangingPunct="0">
              <a:lnSpc>
                <a:spcPct val="105000"/>
              </a:lnSpc>
              <a:spcBef>
                <a:spcPct val="35000"/>
              </a:spcBef>
              <a:buClr>
                <a:srgbClr val="00B85C"/>
              </a:buClr>
              <a:buSzPct val="120000"/>
              <a:buFont typeface="Wingdings" panose="05000000000000000000" pitchFamily="2" charset="2"/>
              <a:defRPr/>
            </a:pPr>
            <a:r>
              <a:rPr kumimoji="0" lang="en-US" altLang="zh-CN" sz="2000" b="1" kern="1200" cap="none" spc="0" normalizeH="0" baseline="0" noProof="0" dirty="0">
                <a:solidFill>
                  <a:srgbClr val="0070C0"/>
                </a:solidFill>
                <a:latin typeface="Arial" panose="020B0604020202020204" pitchFamily="34" charset="0"/>
                <a:ea typeface="宋体" panose="02010600030101010101" pitchFamily="2" charset="-122"/>
                <a:cs typeface="+mn-cs"/>
              </a:rPr>
              <a:t>    </a:t>
            </a:r>
            <a:r>
              <a:rPr kumimoji="0" lang="zh-CN" altLang="en-US" sz="2000" b="1" kern="1200" cap="none" spc="0" normalizeH="0" baseline="0" noProof="0" dirty="0">
                <a:solidFill>
                  <a:srgbClr val="0070C0"/>
                </a:solidFill>
                <a:latin typeface="Arial" panose="020B0604020202020204" pitchFamily="34" charset="0"/>
                <a:ea typeface="宋体" panose="02010600030101010101" pitchFamily="2" charset="-122"/>
                <a:cs typeface="+mn-cs"/>
              </a:rPr>
              <a:t>本章</a:t>
            </a:r>
            <a:r>
              <a:rPr kumimoji="0" lang="zh-CN" sz="2000" b="1" kern="1200" cap="none" spc="0" normalizeH="0" baseline="0" noProof="0" dirty="0">
                <a:solidFill>
                  <a:srgbClr val="0070C0"/>
                </a:solidFill>
                <a:latin typeface="Arial" panose="020B0604020202020204" pitchFamily="34" charset="0"/>
                <a:ea typeface="宋体" panose="02010600030101010101" pitchFamily="2" charset="-122"/>
                <a:cs typeface="+mn-cs"/>
              </a:rPr>
              <a:t>将使用供求模型来分析各种类型的政府政策如何影响市场结果（买者支付的价格，卖者得到的价格，及均衡数量）</a:t>
            </a:r>
            <a:endParaRPr kumimoji="0" lang="zh-CN" sz="2000" b="1" kern="1200" cap="none" spc="0" normalizeH="0" baseline="0" noProof="0" dirty="0">
              <a:solidFill>
                <a:srgbClr val="0070C0"/>
              </a:solidFill>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5"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矩形 2"/>
          <p:cNvSpPr/>
          <p:nvPr/>
        </p:nvSpPr>
        <p:spPr>
          <a:xfrm>
            <a:off x="533400" y="1752600"/>
            <a:ext cx="4572000" cy="584200"/>
          </a:xfrm>
          <a:prstGeom prst="rect">
            <a:avLst/>
          </a:prstGeom>
          <a:noFill/>
          <a:ln w="9525">
            <a:noFill/>
          </a:ln>
        </p:spPr>
        <p:txBody>
          <a:bodyPr>
            <a:spAutoFit/>
          </a:bodyPr>
          <a:p>
            <a:r>
              <a:rPr lang="zh-CN" altLang="en-US" sz="3200" b="1" dirty="0">
                <a:latin typeface="黑体" panose="02010609060101010101" pitchFamily="49" charset="-122"/>
                <a:ea typeface="黑体" panose="02010609060101010101" pitchFamily="49" charset="-122"/>
              </a:rPr>
              <a:t>税收负担是如何划分的？</a:t>
            </a:r>
            <a:endParaRPr lang="zh-CN" altLang="en-US" sz="3200" b="1" dirty="0">
              <a:latin typeface="黑体" panose="02010609060101010101" pitchFamily="49" charset="-122"/>
              <a:ea typeface="黑体" panose="02010609060101010101" pitchFamily="49" charset="-122"/>
            </a:endParaRPr>
          </a:p>
        </p:txBody>
      </p:sp>
      <p:pic>
        <p:nvPicPr>
          <p:cNvPr id="38915" name="Picture 2" descr="http://img1.imgtn.bdimg.com/it/u=2672439765,1074917818&amp;fm=21&amp;gp=0.jpg"/>
          <p:cNvPicPr>
            <a:picLocks noChangeAspect="1"/>
          </p:cNvPicPr>
          <p:nvPr/>
        </p:nvPicPr>
        <p:blipFill>
          <a:blip r:embed="rId1"/>
          <a:stretch>
            <a:fillRect/>
          </a:stretch>
        </p:blipFill>
        <p:spPr>
          <a:xfrm>
            <a:off x="5105400" y="152400"/>
            <a:ext cx="3657600" cy="3657600"/>
          </a:xfrm>
          <a:prstGeom prst="rect">
            <a:avLst/>
          </a:prstGeom>
          <a:noFill/>
          <a:ln w="9525">
            <a:noFill/>
          </a:ln>
        </p:spPr>
      </p:pic>
      <p:sp>
        <p:nvSpPr>
          <p:cNvPr id="2" name="矩形 1"/>
          <p:cNvSpPr/>
          <p:nvPr/>
        </p:nvSpPr>
        <p:spPr>
          <a:xfrm rot="21197263">
            <a:off x="831850" y="3910013"/>
            <a:ext cx="4687888" cy="954088"/>
          </a:xfrm>
          <a:prstGeom prst="rect">
            <a:avLst/>
          </a:prstGeom>
          <a:ln w="38100">
            <a:solidFill>
              <a:srgbClr val="0070C0"/>
            </a:solidFill>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accent1">
                    <a:lumMod val="75000"/>
                  </a:schemeClr>
                </a:solidFill>
                <a:effectLst/>
                <a:uLnTx/>
                <a:uFillTx/>
                <a:latin typeface="楷体" panose="02010609060101010101" pitchFamily="49" charset="-122"/>
                <a:ea typeface="楷体" panose="02010609060101010101" pitchFamily="49" charset="-122"/>
                <a:cs typeface="+mn-cs"/>
              </a:rPr>
              <a:t>    税收负担更多地落在缺乏弹性的市场一方身上。</a:t>
            </a:r>
            <a:endParaRPr kumimoji="0" lang="zh-CN" altLang="en-US" sz="2800" b="1" i="0" u="none" strike="noStrike" kern="1200" cap="none" spc="0" normalizeH="0" baseline="0" noProof="0" dirty="0">
              <a:ln>
                <a:noFill/>
              </a:ln>
              <a:solidFill>
                <a:schemeClr val="accent1">
                  <a:lumMod val="75000"/>
                </a:schemeClr>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00000"/>
                                          </p:val>
                                        </p:tav>
                                        <p:tav tm="100000">
                                          <p:val>
                                            <p:fltVal val="1.000000"/>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000000"/>
                                          </p:val>
                                        </p:tav>
                                        <p:tav tm="100000">
                                          <p:val>
                                            <p:fltVal val="1.000000"/>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000000"/>
                                          </p:val>
                                        </p:tav>
                                        <p:tav tm="100000">
                                          <p:val>
                                            <p:fltVal val="1.000000"/>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000000"/>
                                          </p:val>
                                        </p:tav>
                                        <p:tav tm="100000">
                                          <p:val>
                                            <p:fltVal val="1.000000"/>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342900" y="252413"/>
            <a:ext cx="8410575" cy="119538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2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案例研究：谁支付奢侈品税</a:t>
            </a:r>
            <a:endParaRPr kumimoji="0" lang="en-US" altLang="zh-CN" sz="32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a:p>
            <a:pPr marR="0" algn="ctr" defTabSz="914400">
              <a:buClrTx/>
              <a:buSzTx/>
              <a:buFontTx/>
              <a:defRPr/>
            </a:pPr>
            <a:r>
              <a:rPr kumimoji="0" lang="en-US" altLang="zh-CN" sz="3200" b="1" kern="1200" cap="none" spc="0" normalizeH="0" baseline="0" noProof="0" dirty="0">
                <a:latin typeface="Arial" panose="020B0604020202020204" pitchFamily="34" charset="0"/>
                <a:ea typeface="宋体" panose="02010600030101010101" pitchFamily="2" charset="-122"/>
                <a:cs typeface="+mn-cs"/>
              </a:rPr>
              <a:t>Who Pays Taxes on Luxury Goods?</a:t>
            </a:r>
            <a:endParaRPr kumimoji="0" lang="zh-CN" altLang="en-US" sz="32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5" name="Rectangle 3"/>
          <p:cNvSpPr txBox="1">
            <a:spLocks noChangeArrowheads="1"/>
          </p:cNvSpPr>
          <p:nvPr/>
        </p:nvSpPr>
        <p:spPr>
          <a:xfrm>
            <a:off x="424180" y="1752600"/>
            <a:ext cx="7985760" cy="4384675"/>
          </a:xfrm>
          <a:prstGeom prst="rect">
            <a:avLst/>
          </a:prstGeom>
        </p:spPr>
        <p:txBody>
          <a:bodyPr>
            <a:normAutofit/>
          </a:bodyPr>
          <a:lstStyle/>
          <a:p>
            <a:pPr marL="567055" marR="0" indent="-457200" defTabSz="914400" fontAlgn="auto">
              <a:spcBef>
                <a:spcPts val="400"/>
              </a:spcBef>
              <a:spcAft>
                <a:spcPts val="0"/>
              </a:spcAft>
              <a:buClr>
                <a:schemeClr val="accent1"/>
              </a:buClr>
              <a:buSzPct val="68000"/>
              <a:buFont typeface="Wingdings" panose="05000000000000000000" charset="0"/>
              <a:buChar char="Ø"/>
              <a:defRPr/>
            </a:pPr>
            <a:r>
              <a:rPr kumimoji="0" lang="zh-CN" sz="2700" kern="1200" cap="none" spc="0" normalizeH="0" baseline="0" noProof="0" dirty="0">
                <a:latin typeface="+mn-lt"/>
                <a:ea typeface="宋体" panose="02010600030101010101" pitchFamily="2" charset="-122"/>
                <a:cs typeface="+mn-cs"/>
              </a:rPr>
              <a:t>在1990年，</a:t>
            </a:r>
            <a:r>
              <a:rPr kumimoji="0" lang="zh-CN" altLang="en-US" sz="2700" kern="1200" cap="none" spc="0" normalizeH="0" baseline="0" noProof="0" dirty="0">
                <a:latin typeface="+mn-lt"/>
                <a:ea typeface="宋体" panose="02010600030101010101" pitchFamily="2" charset="-122"/>
                <a:cs typeface="+mn-cs"/>
              </a:rPr>
              <a:t>美国</a:t>
            </a:r>
            <a:r>
              <a:rPr kumimoji="0" lang="zh-CN" sz="2700" kern="1200" cap="none" spc="0" normalizeH="0" baseline="0" noProof="0" dirty="0">
                <a:latin typeface="+mn-lt"/>
                <a:ea typeface="宋体" panose="02010600030101010101" pitchFamily="2" charset="-122"/>
                <a:cs typeface="+mn-cs"/>
              </a:rPr>
              <a:t>国会通过了一项针对游艇</a:t>
            </a:r>
            <a:r>
              <a:rPr kumimoji="0" lang="zh-CN" altLang="en-US" sz="2700" kern="1200" cap="none" spc="0" normalizeH="0" baseline="0" noProof="0" dirty="0">
                <a:latin typeface="+mn-lt"/>
                <a:ea typeface="宋体" panose="02010600030101010101" pitchFamily="2" charset="-122"/>
                <a:cs typeface="+mn-cs"/>
              </a:rPr>
              <a:t>、</a:t>
            </a:r>
            <a:r>
              <a:rPr kumimoji="0" lang="zh-CN" sz="2700" kern="1200" cap="none" spc="0" normalizeH="0" baseline="0" noProof="0" dirty="0">
                <a:latin typeface="+mn-lt"/>
                <a:ea typeface="宋体" panose="02010600030101010101" pitchFamily="2" charset="-122"/>
                <a:cs typeface="+mn-cs"/>
              </a:rPr>
              <a:t>私人飞机</a:t>
            </a:r>
            <a:r>
              <a:rPr kumimoji="0" lang="zh-CN" altLang="en-US" sz="2700" kern="1200" cap="none" spc="0" normalizeH="0" baseline="0" noProof="0" dirty="0">
                <a:latin typeface="+mn-lt"/>
                <a:ea typeface="宋体" panose="02010600030101010101" pitchFamily="2" charset="-122"/>
                <a:cs typeface="+mn-cs"/>
              </a:rPr>
              <a:t>、</a:t>
            </a:r>
            <a:r>
              <a:rPr kumimoji="0" lang="zh-CN" sz="2700" kern="1200" cap="none" spc="0" normalizeH="0" baseline="0" noProof="0" dirty="0">
                <a:latin typeface="+mn-lt"/>
                <a:ea typeface="宋体" panose="02010600030101010101" pitchFamily="2" charset="-122"/>
                <a:cs typeface="+mn-cs"/>
              </a:rPr>
              <a:t>皮衣</a:t>
            </a:r>
            <a:r>
              <a:rPr kumimoji="0" lang="zh-CN" altLang="en-US" sz="2700" kern="1200" cap="none" spc="0" normalizeH="0" baseline="0" noProof="0" dirty="0">
                <a:latin typeface="+mn-lt"/>
                <a:ea typeface="宋体" panose="02010600030101010101" pitchFamily="2" charset="-122"/>
                <a:cs typeface="+mn-cs"/>
              </a:rPr>
              <a:t>、</a:t>
            </a:r>
            <a:r>
              <a:rPr kumimoji="0" lang="zh-CN" sz="2700" kern="1200" cap="none" spc="0" normalizeH="0" baseline="0" noProof="0" dirty="0">
                <a:latin typeface="+mn-lt"/>
                <a:ea typeface="宋体" panose="02010600030101010101" pitchFamily="2" charset="-122"/>
                <a:cs typeface="+mn-cs"/>
              </a:rPr>
              <a:t>珠宝和豪华轿车这类物品的新奢侈品税</a:t>
            </a:r>
            <a:endParaRPr kumimoji="0" lang="zh-CN" sz="2700" kern="1200" cap="none" spc="0" normalizeH="0" baseline="0" noProof="0" dirty="0">
              <a:latin typeface="+mn-lt"/>
              <a:ea typeface="宋体" panose="02010600030101010101" pitchFamily="2" charset="-122"/>
              <a:cs typeface="+mn-cs"/>
            </a:endParaRPr>
          </a:p>
          <a:p>
            <a:pPr marL="567055" marR="0" indent="-457200" defTabSz="914400" fontAlgn="auto">
              <a:spcBef>
                <a:spcPts val="400"/>
              </a:spcBef>
              <a:spcAft>
                <a:spcPts val="0"/>
              </a:spcAft>
              <a:buClr>
                <a:schemeClr val="accent1"/>
              </a:buClr>
              <a:buSzPct val="68000"/>
              <a:buFont typeface="Wingdings" panose="05000000000000000000" charset="0"/>
              <a:buChar char="Ø"/>
              <a:defRPr/>
            </a:pPr>
            <a:endParaRPr kumimoji="0" lang="zh-CN" sz="2700" kern="1200" cap="none" spc="0" normalizeH="0" baseline="0" noProof="0" dirty="0">
              <a:latin typeface="+mn-lt"/>
              <a:ea typeface="宋体" panose="02010600030101010101" pitchFamily="2" charset="-122"/>
              <a:cs typeface="+mn-cs"/>
            </a:endParaRPr>
          </a:p>
          <a:p>
            <a:pPr marL="567055" marR="0" indent="-457200" defTabSz="914400" fontAlgn="auto">
              <a:spcBef>
                <a:spcPts val="400"/>
              </a:spcBef>
              <a:spcAft>
                <a:spcPts val="0"/>
              </a:spcAft>
              <a:buClr>
                <a:schemeClr val="accent1"/>
              </a:buClr>
              <a:buSzPct val="68000"/>
              <a:buFont typeface="Wingdings" panose="05000000000000000000" charset="0"/>
              <a:buChar char="Ø"/>
              <a:defRPr/>
            </a:pPr>
            <a:r>
              <a:rPr kumimoji="0" lang="zh-CN" sz="2700" kern="1200" cap="none" spc="0" normalizeH="0" baseline="0" noProof="0" dirty="0">
                <a:latin typeface="+mn-lt"/>
                <a:ea typeface="宋体" panose="02010600030101010101" pitchFamily="2" charset="-122"/>
                <a:cs typeface="+mn-cs"/>
              </a:rPr>
              <a:t>税收的目的</a:t>
            </a:r>
            <a:r>
              <a:rPr kumimoji="0" lang="zh-CN" altLang="en-US" sz="2700" kern="1200" cap="none" spc="0" normalizeH="0" baseline="0" noProof="0" dirty="0">
                <a:latin typeface="+mn-lt"/>
                <a:ea typeface="宋体" panose="02010600030101010101" pitchFamily="2" charset="-122"/>
                <a:cs typeface="+mn-cs"/>
              </a:rPr>
              <a:t>：</a:t>
            </a:r>
            <a:r>
              <a:rPr kumimoji="0" lang="zh-CN" sz="2700" kern="1200" cap="none" spc="0" normalizeH="0" baseline="0" noProof="0" dirty="0">
                <a:latin typeface="+mn-lt"/>
                <a:ea typeface="宋体" panose="02010600030101010101" pitchFamily="2" charset="-122"/>
                <a:cs typeface="+mn-cs"/>
              </a:rPr>
              <a:t>增加富人的税收</a:t>
            </a:r>
            <a:endParaRPr kumimoji="0" lang="zh-CN" sz="2700" kern="1200" cap="none" spc="0" normalizeH="0" baseline="0" noProof="0" dirty="0">
              <a:latin typeface="+mn-lt"/>
              <a:ea typeface="宋体" panose="02010600030101010101" pitchFamily="2" charset="-122"/>
              <a:cs typeface="+mn-cs"/>
            </a:endParaRPr>
          </a:p>
          <a:p>
            <a:pPr marL="567055" marR="0" indent="-457200" defTabSz="914400" fontAlgn="auto">
              <a:spcBef>
                <a:spcPts val="400"/>
              </a:spcBef>
              <a:spcAft>
                <a:spcPts val="0"/>
              </a:spcAft>
              <a:buClr>
                <a:schemeClr val="accent1"/>
              </a:buClr>
              <a:buSzPct val="68000"/>
              <a:buFont typeface="Wingdings" panose="05000000000000000000" charset="0"/>
              <a:buChar char="Ø"/>
              <a:defRPr/>
            </a:pPr>
            <a:endParaRPr kumimoji="0" lang="zh-CN" sz="2700" kern="1200" cap="none" spc="0" normalizeH="0" baseline="0" noProof="0" dirty="0">
              <a:latin typeface="+mn-lt"/>
              <a:ea typeface="宋体" panose="02010600030101010101" pitchFamily="2" charset="-122"/>
              <a:cs typeface="+mn-cs"/>
            </a:endParaRPr>
          </a:p>
          <a:p>
            <a:pPr marL="567055" marR="0" indent="-457200" defTabSz="914400" fontAlgn="auto">
              <a:spcBef>
                <a:spcPts val="400"/>
              </a:spcBef>
              <a:spcAft>
                <a:spcPts val="0"/>
              </a:spcAft>
              <a:buClr>
                <a:schemeClr val="accent1"/>
              </a:buClr>
              <a:buSzPct val="68000"/>
              <a:buFont typeface="Wingdings" panose="05000000000000000000" charset="0"/>
              <a:buChar char="Ø"/>
              <a:defRPr/>
            </a:pPr>
            <a:r>
              <a:rPr kumimoji="0" lang="zh-CN" sz="2700" kern="1200" cap="none" spc="0" normalizeH="0" baseline="0" noProof="0" dirty="0">
                <a:latin typeface="+mn-lt"/>
                <a:ea typeface="宋体" panose="02010600030101010101" pitchFamily="2" charset="-122"/>
                <a:cs typeface="+mn-cs"/>
              </a:rPr>
              <a:t>真正支付税收的人</a:t>
            </a:r>
            <a:r>
              <a:rPr kumimoji="0" lang="zh-CN" altLang="en-US" sz="2700" kern="1200" cap="none" spc="0" normalizeH="0" baseline="0" noProof="0" dirty="0">
                <a:latin typeface="+mn-lt"/>
                <a:ea typeface="宋体" panose="02010600030101010101" pitchFamily="2" charset="-122"/>
                <a:cs typeface="+mn-cs"/>
              </a:rPr>
              <a:t>是</a:t>
            </a:r>
            <a:r>
              <a:rPr kumimoji="0" lang="zh-CN" sz="2700" kern="1200" cap="none" spc="0" normalizeH="0" baseline="0" noProof="0" dirty="0">
                <a:latin typeface="+mn-lt"/>
                <a:ea typeface="宋体" panose="02010600030101010101" pitchFamily="2" charset="-122"/>
                <a:cs typeface="+mn-cs"/>
              </a:rPr>
              <a:t>谁？</a:t>
            </a:r>
            <a:endParaRPr kumimoji="0" lang="zh-CN" sz="2700" kern="1200" cap="none" spc="0" normalizeH="0" baseline="0" noProof="0" dirty="0">
              <a:latin typeface="+mn-lt"/>
              <a:ea typeface="宋体" panose="02010600030101010101" pitchFamily="2" charset="-122"/>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342900" y="252413"/>
            <a:ext cx="8410575" cy="68103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案例研究：谁支付奢侈品税</a:t>
            </a:r>
            <a:endPar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5" name="Rectangle 3"/>
          <p:cNvSpPr txBox="1">
            <a:spLocks noChangeArrowheads="1"/>
          </p:cNvSpPr>
          <p:nvPr/>
        </p:nvSpPr>
        <p:spPr>
          <a:xfrm>
            <a:off x="4267200" y="5943600"/>
            <a:ext cx="3622675" cy="577850"/>
          </a:xfrm>
          <a:prstGeom prst="rect">
            <a:avLst/>
          </a:prstGeom>
        </p:spPr>
        <p:txBody>
          <a:bodyPr>
            <a:normAutofit/>
          </a:bodyPr>
          <a:lstStyle/>
          <a:p>
            <a:pPr marR="0" algn="ctr" defTabSz="914400" fontAlgn="auto">
              <a:spcBef>
                <a:spcPts val="400"/>
              </a:spcBef>
              <a:spcAft>
                <a:spcPts val="0"/>
              </a:spcAft>
              <a:buClr>
                <a:schemeClr val="accent1"/>
              </a:buClr>
              <a:buSzPct val="68000"/>
              <a:buFont typeface="Wingdings" panose="05000000000000000000" pitchFamily="2" charset="2"/>
              <a:defRPr/>
            </a:pPr>
            <a:r>
              <a:rPr kumimoji="0" lang="zh-CN" sz="2700" kern="1200" cap="none" spc="0" normalizeH="0" baseline="0" noProof="0" dirty="0">
                <a:latin typeface="+mn-lt"/>
                <a:ea typeface="宋体" panose="02010600030101010101" pitchFamily="2" charset="-122"/>
                <a:cs typeface="+mn-cs"/>
              </a:rPr>
              <a:t>游艇市场</a:t>
            </a:r>
            <a:endParaRPr kumimoji="0" lang="zh-CN" sz="2700" kern="1200" cap="none" spc="0" normalizeH="0" baseline="0" noProof="0" dirty="0">
              <a:latin typeface="+mn-lt"/>
              <a:ea typeface="宋体" panose="02010600030101010101" pitchFamily="2" charset="-122"/>
              <a:cs typeface="+mn-cs"/>
            </a:endParaRPr>
          </a:p>
        </p:txBody>
      </p:sp>
      <p:grpSp>
        <p:nvGrpSpPr>
          <p:cNvPr id="40964" name="Group 4"/>
          <p:cNvGrpSpPr/>
          <p:nvPr/>
        </p:nvGrpSpPr>
        <p:grpSpPr>
          <a:xfrm>
            <a:off x="3344863" y="1824038"/>
            <a:ext cx="4416425" cy="4257675"/>
            <a:chOff x="0" y="0"/>
            <a:chExt cx="2782" cy="2682"/>
          </a:xfrm>
        </p:grpSpPr>
        <p:grpSp>
          <p:nvGrpSpPr>
            <p:cNvPr id="41005" name="Group 5"/>
            <p:cNvGrpSpPr/>
            <p:nvPr/>
          </p:nvGrpSpPr>
          <p:grpSpPr>
            <a:xfrm>
              <a:off x="107" y="254"/>
              <a:ext cx="2400" cy="2190"/>
              <a:chOff x="0" y="0"/>
              <a:chExt cx="2400" cy="2079"/>
            </a:xfrm>
          </p:grpSpPr>
          <p:sp>
            <p:nvSpPr>
              <p:cNvPr id="41008" name="Line 6"/>
              <p:cNvSpPr/>
              <p:nvPr/>
            </p:nvSpPr>
            <p:spPr>
              <a:xfrm>
                <a:off x="0" y="0"/>
                <a:ext cx="0" cy="2079"/>
              </a:xfrm>
              <a:prstGeom prst="line">
                <a:avLst/>
              </a:prstGeom>
              <a:ln w="9525" cap="flat" cmpd="sng">
                <a:solidFill>
                  <a:schemeClr val="tx1"/>
                </a:solidFill>
                <a:prstDash val="solid"/>
                <a:headEnd type="none" w="med" len="med"/>
                <a:tailEnd type="none" w="med" len="med"/>
              </a:ln>
            </p:spPr>
          </p:sp>
          <p:sp>
            <p:nvSpPr>
              <p:cNvPr id="41009" name="Line 7"/>
              <p:cNvSpPr/>
              <p:nvPr/>
            </p:nvSpPr>
            <p:spPr>
              <a:xfrm>
                <a:off x="0" y="2079"/>
                <a:ext cx="2400" cy="0"/>
              </a:xfrm>
              <a:prstGeom prst="line">
                <a:avLst/>
              </a:prstGeom>
              <a:ln w="9525" cap="flat" cmpd="sng">
                <a:solidFill>
                  <a:schemeClr val="tx1"/>
                </a:solidFill>
                <a:prstDash val="solid"/>
                <a:headEnd type="none" w="med" len="med"/>
                <a:tailEnd type="none" w="med" len="med"/>
              </a:ln>
            </p:spPr>
          </p:sp>
        </p:grpSp>
        <p:sp>
          <p:nvSpPr>
            <p:cNvPr id="41006" name="Text Box 8"/>
            <p:cNvSpPr txBox="1"/>
            <p:nvPr/>
          </p:nvSpPr>
          <p:spPr>
            <a:xfrm>
              <a:off x="0" y="0"/>
              <a:ext cx="233" cy="279"/>
            </a:xfrm>
            <a:prstGeom prst="rect">
              <a:avLst/>
            </a:prstGeom>
            <a:noFill/>
            <a:ln w="9525">
              <a:noFill/>
            </a:ln>
          </p:spPr>
          <p:txBody>
            <a:bodyPr>
              <a:spAutoFit/>
            </a:bodyPr>
            <a:p>
              <a:pPr algn="ctr" eaLnBrk="0" hangingPunct="0">
                <a:spcBef>
                  <a:spcPct val="50000"/>
                </a:spcBef>
              </a:pPr>
              <a:r>
                <a:rPr lang="en-US" altLang="zh-CN" sz="2300" b="1" i="1" dirty="0">
                  <a:latin typeface="Arial" panose="020B0604020202020204" pitchFamily="34" charset="0"/>
                </a:rPr>
                <a:t>P</a:t>
              </a:r>
              <a:endParaRPr lang="en-US" altLang="zh-CN" sz="2300" b="1" i="1" dirty="0">
                <a:latin typeface="Arial" panose="020B0604020202020204" pitchFamily="34" charset="0"/>
              </a:endParaRPr>
            </a:p>
          </p:txBody>
        </p:sp>
        <p:sp>
          <p:nvSpPr>
            <p:cNvPr id="41007" name="Text Box 9"/>
            <p:cNvSpPr txBox="1"/>
            <p:nvPr/>
          </p:nvSpPr>
          <p:spPr>
            <a:xfrm>
              <a:off x="2549" y="2403"/>
              <a:ext cx="233" cy="279"/>
            </a:xfrm>
            <a:prstGeom prst="rect">
              <a:avLst/>
            </a:prstGeom>
            <a:noFill/>
            <a:ln w="9525">
              <a:noFill/>
            </a:ln>
          </p:spPr>
          <p:txBody>
            <a:bodyPr>
              <a:spAutoFit/>
            </a:bodyPr>
            <a:p>
              <a:pPr algn="ctr" eaLnBrk="0" hangingPunct="0">
                <a:spcBef>
                  <a:spcPct val="50000"/>
                </a:spcBef>
              </a:pPr>
              <a:r>
                <a:rPr lang="en-US" altLang="zh-CN" sz="2300" b="1" i="1" dirty="0">
                  <a:latin typeface="Arial" panose="020B0604020202020204" pitchFamily="34" charset="0"/>
                </a:rPr>
                <a:t>Q</a:t>
              </a:r>
              <a:endParaRPr lang="en-US" altLang="zh-CN" sz="2300" b="1" i="1" dirty="0">
                <a:latin typeface="Arial" panose="020B0604020202020204" pitchFamily="34" charset="0"/>
              </a:endParaRPr>
            </a:p>
          </p:txBody>
        </p:sp>
      </p:grpSp>
      <p:grpSp>
        <p:nvGrpSpPr>
          <p:cNvPr id="6" name="Group 10"/>
          <p:cNvGrpSpPr/>
          <p:nvPr/>
        </p:nvGrpSpPr>
        <p:grpSpPr>
          <a:xfrm>
            <a:off x="4038600" y="2743200"/>
            <a:ext cx="2667000" cy="2571750"/>
            <a:chOff x="12" y="200"/>
            <a:chExt cx="1680" cy="1620"/>
          </a:xfrm>
        </p:grpSpPr>
        <p:sp>
          <p:nvSpPr>
            <p:cNvPr id="41003" name="Text Box 11"/>
            <p:cNvSpPr txBox="1"/>
            <p:nvPr/>
          </p:nvSpPr>
          <p:spPr>
            <a:xfrm>
              <a:off x="1259" y="1541"/>
              <a:ext cx="233" cy="279"/>
            </a:xfrm>
            <a:prstGeom prst="rect">
              <a:avLst/>
            </a:prstGeom>
            <a:noFill/>
            <a:ln w="9525">
              <a:noFill/>
            </a:ln>
          </p:spPr>
          <p:txBody>
            <a:bodyPr>
              <a:spAutoFit/>
            </a:bodyPr>
            <a:p>
              <a:pPr algn="ctr" eaLnBrk="0" hangingPunct="0">
                <a:spcBef>
                  <a:spcPct val="50000"/>
                </a:spcBef>
              </a:pPr>
              <a:r>
                <a:rPr lang="en-US" altLang="zh-CN" sz="2300" b="1" i="1" dirty="0">
                  <a:latin typeface="Arial" panose="020B0604020202020204" pitchFamily="34" charset="0"/>
                </a:rPr>
                <a:t>D</a:t>
              </a:r>
              <a:endParaRPr lang="en-US" altLang="zh-CN" sz="2300" b="1" i="1" dirty="0">
                <a:latin typeface="Arial" panose="020B0604020202020204" pitchFamily="34" charset="0"/>
              </a:endParaRPr>
            </a:p>
          </p:txBody>
        </p:sp>
        <p:sp>
          <p:nvSpPr>
            <p:cNvPr id="41004" name="Line 12"/>
            <p:cNvSpPr/>
            <p:nvPr/>
          </p:nvSpPr>
          <p:spPr>
            <a:xfrm>
              <a:off x="12" y="200"/>
              <a:ext cx="1680" cy="1536"/>
            </a:xfrm>
            <a:prstGeom prst="line">
              <a:avLst/>
            </a:prstGeom>
            <a:ln w="38100" cap="flat" cmpd="sng">
              <a:solidFill>
                <a:srgbClr val="003399"/>
              </a:solidFill>
              <a:prstDash val="solid"/>
              <a:headEnd type="none" w="med" len="med"/>
              <a:tailEnd type="none" w="med" len="med"/>
            </a:ln>
          </p:spPr>
        </p:sp>
      </p:grpSp>
      <p:grpSp>
        <p:nvGrpSpPr>
          <p:cNvPr id="7" name="Group 13"/>
          <p:cNvGrpSpPr/>
          <p:nvPr/>
        </p:nvGrpSpPr>
        <p:grpSpPr>
          <a:xfrm>
            <a:off x="4379913" y="2041525"/>
            <a:ext cx="1425575" cy="3322638"/>
            <a:chOff x="0" y="0"/>
            <a:chExt cx="898" cy="2093"/>
          </a:xfrm>
        </p:grpSpPr>
        <p:sp>
          <p:nvSpPr>
            <p:cNvPr id="41001" name="Text Box 14"/>
            <p:cNvSpPr txBox="1"/>
            <p:nvPr/>
          </p:nvSpPr>
          <p:spPr>
            <a:xfrm>
              <a:off x="665" y="0"/>
              <a:ext cx="233"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S</a:t>
              </a:r>
              <a:endParaRPr lang="en-US" altLang="zh-CN" sz="2400" b="1" i="1" dirty="0">
                <a:latin typeface="Arial" panose="020B0604020202020204" pitchFamily="34" charset="0"/>
              </a:endParaRPr>
            </a:p>
          </p:txBody>
        </p:sp>
        <p:sp>
          <p:nvSpPr>
            <p:cNvPr id="41002" name="Line 15"/>
            <p:cNvSpPr/>
            <p:nvPr/>
          </p:nvSpPr>
          <p:spPr>
            <a:xfrm flipV="1">
              <a:off x="0" y="248"/>
              <a:ext cx="744" cy="1845"/>
            </a:xfrm>
            <a:prstGeom prst="line">
              <a:avLst/>
            </a:prstGeom>
            <a:ln w="38100" cap="flat" cmpd="sng">
              <a:solidFill>
                <a:srgbClr val="CC0000"/>
              </a:solidFill>
              <a:prstDash val="solid"/>
              <a:headEnd type="none" w="med" len="med"/>
              <a:tailEnd type="none" w="med" len="med"/>
            </a:ln>
          </p:spPr>
        </p:sp>
      </p:grpSp>
      <p:grpSp>
        <p:nvGrpSpPr>
          <p:cNvPr id="8" name="Group 16"/>
          <p:cNvGrpSpPr/>
          <p:nvPr/>
        </p:nvGrpSpPr>
        <p:grpSpPr>
          <a:xfrm>
            <a:off x="3733800" y="3352800"/>
            <a:ext cx="1008063" cy="998538"/>
            <a:chOff x="0" y="2"/>
            <a:chExt cx="602" cy="696"/>
          </a:xfrm>
        </p:grpSpPr>
        <p:sp>
          <p:nvSpPr>
            <p:cNvPr id="40998" name="Line 17"/>
            <p:cNvSpPr/>
            <p:nvPr/>
          </p:nvSpPr>
          <p:spPr>
            <a:xfrm flipH="1" flipV="1">
              <a:off x="587" y="23"/>
              <a:ext cx="15" cy="675"/>
            </a:xfrm>
            <a:prstGeom prst="line">
              <a:avLst/>
            </a:prstGeom>
            <a:ln w="38100" cap="flat" cmpd="sng">
              <a:solidFill>
                <a:srgbClr val="FF6600"/>
              </a:solidFill>
              <a:prstDash val="solid"/>
              <a:headEnd type="none" w="med" len="med"/>
              <a:tailEnd type="none" w="med" len="med"/>
            </a:ln>
          </p:spPr>
        </p:sp>
        <p:sp>
          <p:nvSpPr>
            <p:cNvPr id="40999" name="AutoShape 18"/>
            <p:cNvSpPr/>
            <p:nvPr/>
          </p:nvSpPr>
          <p:spPr>
            <a:xfrm>
              <a:off x="429" y="2"/>
              <a:ext cx="118" cy="693"/>
            </a:xfrm>
            <a:prstGeom prst="leftBrace">
              <a:avLst>
                <a:gd name="adj1" fmla="val 63731"/>
                <a:gd name="adj2" fmla="val 51806"/>
              </a:avLst>
            </a:prstGeom>
            <a:noFill/>
            <a:ln w="25400" cap="flat" cmpd="sng">
              <a:solidFill>
                <a:schemeClr val="tx1"/>
              </a:solidFill>
              <a:prstDash val="solid"/>
              <a:headEnd type="none" w="med" len="med"/>
              <a:tailEnd type="none" w="med" len="med"/>
            </a:ln>
          </p:spPr>
          <p:txBody>
            <a:bodyPr wrap="none" anchor="ctr"/>
            <a:p>
              <a:pPr eaLnBrk="0" hangingPunct="0"/>
              <a:endParaRPr lang="zh-CN" altLang="zh-CN" dirty="0">
                <a:latin typeface="Arial" panose="020B0604020202020204" pitchFamily="34" charset="0"/>
              </a:endParaRPr>
            </a:p>
          </p:txBody>
        </p:sp>
        <p:sp>
          <p:nvSpPr>
            <p:cNvPr id="41000" name="Text Box 19"/>
            <p:cNvSpPr txBox="1"/>
            <p:nvPr/>
          </p:nvSpPr>
          <p:spPr>
            <a:xfrm>
              <a:off x="0" y="108"/>
              <a:ext cx="442" cy="518"/>
            </a:xfrm>
            <a:prstGeom prst="rect">
              <a:avLst/>
            </a:prstGeom>
            <a:noFill/>
            <a:ln w="9525">
              <a:noFill/>
            </a:ln>
          </p:spPr>
          <p:txBody>
            <a:bodyPr>
              <a:spAutoFit/>
            </a:bodyPr>
            <a:p>
              <a:pPr algn="r" eaLnBrk="0" hangingPunct="0">
                <a:spcBef>
                  <a:spcPct val="50000"/>
                </a:spcBef>
              </a:pPr>
              <a:r>
                <a:rPr lang="zh-CN" altLang="x-none" sz="2400" dirty="0">
                  <a:latin typeface="Arial" panose="020B0604020202020204" pitchFamily="34" charset="0"/>
                </a:rPr>
                <a:t>税收</a:t>
              </a:r>
              <a:endParaRPr lang="zh-CN" altLang="x-none" sz="2400" dirty="0">
                <a:latin typeface="Arial" panose="020B0604020202020204" pitchFamily="34" charset="0"/>
              </a:endParaRPr>
            </a:p>
          </p:txBody>
        </p:sp>
      </p:grpSp>
      <p:grpSp>
        <p:nvGrpSpPr>
          <p:cNvPr id="9" name="Group 20"/>
          <p:cNvGrpSpPr/>
          <p:nvPr/>
        </p:nvGrpSpPr>
        <p:grpSpPr>
          <a:xfrm>
            <a:off x="228600" y="2589213"/>
            <a:ext cx="3255963" cy="1098550"/>
            <a:chOff x="-68" y="0"/>
            <a:chExt cx="2051" cy="692"/>
          </a:xfrm>
        </p:grpSpPr>
        <p:sp>
          <p:nvSpPr>
            <p:cNvPr id="40994" name="AutoShape 21"/>
            <p:cNvSpPr/>
            <p:nvPr/>
          </p:nvSpPr>
          <p:spPr>
            <a:xfrm>
              <a:off x="1842" y="459"/>
              <a:ext cx="141" cy="233"/>
            </a:xfrm>
            <a:prstGeom prst="leftBrace">
              <a:avLst>
                <a:gd name="adj1" fmla="val 27067"/>
                <a:gd name="adj2" fmla="val 50000"/>
              </a:avLst>
            </a:prstGeom>
            <a:noFill/>
            <a:ln w="19050" cap="flat" cmpd="sng">
              <a:solidFill>
                <a:srgbClr val="009900"/>
              </a:solidFill>
              <a:prstDash val="solid"/>
              <a:headEnd type="none" w="med" len="med"/>
              <a:tailEnd type="none" w="med" len="med"/>
            </a:ln>
          </p:spPr>
          <p:txBody>
            <a:bodyPr wrap="none" anchor="ctr"/>
            <a:p>
              <a:pPr eaLnBrk="0" hangingPunct="0"/>
              <a:endParaRPr lang="zh-CN" altLang="zh-CN" dirty="0">
                <a:latin typeface="Arial" panose="020B0604020202020204" pitchFamily="34" charset="0"/>
              </a:endParaRPr>
            </a:p>
          </p:txBody>
        </p:sp>
        <p:grpSp>
          <p:nvGrpSpPr>
            <p:cNvPr id="40995" name="Group 22"/>
            <p:cNvGrpSpPr/>
            <p:nvPr/>
          </p:nvGrpSpPr>
          <p:grpSpPr>
            <a:xfrm>
              <a:off x="-68" y="0"/>
              <a:ext cx="1875" cy="570"/>
              <a:chOff x="-68" y="0"/>
              <a:chExt cx="1875" cy="570"/>
            </a:xfrm>
          </p:grpSpPr>
          <p:sp>
            <p:nvSpPr>
              <p:cNvPr id="40996" name="Line 23"/>
              <p:cNvSpPr/>
              <p:nvPr/>
            </p:nvSpPr>
            <p:spPr>
              <a:xfrm>
                <a:off x="1172" y="273"/>
                <a:ext cx="635" cy="297"/>
              </a:xfrm>
              <a:prstGeom prst="line">
                <a:avLst/>
              </a:prstGeom>
              <a:ln w="9525" cap="flat" cmpd="sng">
                <a:solidFill>
                  <a:schemeClr val="tx1"/>
                </a:solidFill>
                <a:prstDash val="solid"/>
                <a:headEnd type="none" w="med" len="med"/>
                <a:tailEnd type="none" w="med" len="med"/>
              </a:ln>
            </p:spPr>
          </p:sp>
          <p:sp>
            <p:nvSpPr>
              <p:cNvPr id="40997" name="Text Box 24"/>
              <p:cNvSpPr txBox="1"/>
              <p:nvPr/>
            </p:nvSpPr>
            <p:spPr>
              <a:xfrm>
                <a:off x="-68" y="0"/>
                <a:ext cx="1428" cy="233"/>
              </a:xfrm>
              <a:prstGeom prst="rect">
                <a:avLst/>
              </a:prstGeom>
              <a:solidFill>
                <a:srgbClr val="CCFFCC"/>
              </a:solidFill>
              <a:ln w="9525">
                <a:noFill/>
              </a:ln>
            </p:spPr>
            <p:txBody>
              <a:bodyPr lIns="0" tIns="0" rIns="0" bIns="0">
                <a:spAutoFit/>
              </a:bodyPr>
              <a:p>
                <a:pPr algn="ctr" eaLnBrk="0" hangingPunct="0">
                  <a:spcBef>
                    <a:spcPct val="50000"/>
                  </a:spcBef>
                </a:pPr>
                <a:r>
                  <a:rPr lang="zh-CN" altLang="x-none" sz="2400" dirty="0">
                    <a:latin typeface="Arial" panose="020B0604020202020204" pitchFamily="34" charset="0"/>
                  </a:rPr>
                  <a:t>买者承担的税负</a:t>
                </a:r>
                <a:endParaRPr lang="zh-CN" altLang="x-none" sz="2400" dirty="0">
                  <a:latin typeface="Arial" panose="020B0604020202020204" pitchFamily="34" charset="0"/>
                </a:endParaRPr>
              </a:p>
            </p:txBody>
          </p:sp>
        </p:grpSp>
      </p:grpSp>
      <p:grpSp>
        <p:nvGrpSpPr>
          <p:cNvPr id="11" name="Group 25"/>
          <p:cNvGrpSpPr/>
          <p:nvPr/>
        </p:nvGrpSpPr>
        <p:grpSpPr>
          <a:xfrm>
            <a:off x="0" y="3697288"/>
            <a:ext cx="3505200" cy="885825"/>
            <a:chOff x="-263" y="0"/>
            <a:chExt cx="2208" cy="558"/>
          </a:xfrm>
        </p:grpSpPr>
        <p:sp>
          <p:nvSpPr>
            <p:cNvPr id="40990" name="AutoShape 26"/>
            <p:cNvSpPr/>
            <p:nvPr/>
          </p:nvSpPr>
          <p:spPr>
            <a:xfrm>
              <a:off x="1791" y="0"/>
              <a:ext cx="154" cy="407"/>
            </a:xfrm>
            <a:prstGeom prst="leftBrace">
              <a:avLst>
                <a:gd name="adj1" fmla="val 53089"/>
                <a:gd name="adj2" fmla="val 50000"/>
              </a:avLst>
            </a:prstGeom>
            <a:noFill/>
            <a:ln w="19050" cap="flat" cmpd="sng">
              <a:solidFill>
                <a:srgbClr val="FF0000"/>
              </a:solidFill>
              <a:prstDash val="solid"/>
              <a:headEnd type="none" w="med" len="med"/>
              <a:tailEnd type="none" w="med" len="med"/>
            </a:ln>
          </p:spPr>
          <p:txBody>
            <a:bodyPr wrap="none" anchor="ctr"/>
            <a:p>
              <a:pPr eaLnBrk="0" hangingPunct="0"/>
              <a:endParaRPr lang="zh-CN" altLang="zh-CN" dirty="0">
                <a:latin typeface="Arial" panose="020B0604020202020204" pitchFamily="34" charset="0"/>
              </a:endParaRPr>
            </a:p>
          </p:txBody>
        </p:sp>
        <p:grpSp>
          <p:nvGrpSpPr>
            <p:cNvPr id="40991" name="Group 27"/>
            <p:cNvGrpSpPr/>
            <p:nvPr/>
          </p:nvGrpSpPr>
          <p:grpSpPr>
            <a:xfrm>
              <a:off x="-263" y="240"/>
              <a:ext cx="2027" cy="318"/>
              <a:chOff x="-263" y="0"/>
              <a:chExt cx="2027" cy="318"/>
            </a:xfrm>
          </p:grpSpPr>
          <p:sp>
            <p:nvSpPr>
              <p:cNvPr id="40992" name="Line 28"/>
              <p:cNvSpPr/>
              <p:nvPr/>
            </p:nvSpPr>
            <p:spPr>
              <a:xfrm flipH="1">
                <a:off x="1231" y="0"/>
                <a:ext cx="533" cy="318"/>
              </a:xfrm>
              <a:prstGeom prst="line">
                <a:avLst/>
              </a:prstGeom>
              <a:ln w="9525" cap="flat" cmpd="sng">
                <a:solidFill>
                  <a:schemeClr val="tx1"/>
                </a:solidFill>
                <a:prstDash val="solid"/>
                <a:headEnd type="none" w="med" len="med"/>
                <a:tailEnd type="none" w="med" len="med"/>
              </a:ln>
            </p:spPr>
          </p:sp>
          <p:sp>
            <p:nvSpPr>
              <p:cNvPr id="40993" name="Text Box 29"/>
              <p:cNvSpPr txBox="1"/>
              <p:nvPr/>
            </p:nvSpPr>
            <p:spPr>
              <a:xfrm>
                <a:off x="-263" y="69"/>
                <a:ext cx="1582" cy="233"/>
              </a:xfrm>
              <a:prstGeom prst="rect">
                <a:avLst/>
              </a:prstGeom>
              <a:solidFill>
                <a:srgbClr val="FFCCCC"/>
              </a:solidFill>
              <a:ln w="9525">
                <a:noFill/>
              </a:ln>
            </p:spPr>
            <p:txBody>
              <a:bodyPr lIns="0" tIns="0" rIns="0" bIns="0">
                <a:spAutoFit/>
              </a:bodyPr>
              <a:p>
                <a:pPr algn="ctr" eaLnBrk="0" hangingPunct="0">
                  <a:spcBef>
                    <a:spcPct val="50000"/>
                  </a:spcBef>
                </a:pPr>
                <a:r>
                  <a:rPr lang="zh-CN" altLang="x-none" sz="2400" dirty="0">
                    <a:latin typeface="Arial" panose="020B0604020202020204" pitchFamily="34" charset="0"/>
                  </a:rPr>
                  <a:t>卖者承担的税负</a:t>
                </a:r>
                <a:endParaRPr lang="zh-CN" altLang="x-none" sz="2400" dirty="0">
                  <a:latin typeface="Arial" panose="020B0604020202020204" pitchFamily="34" charset="0"/>
                </a:endParaRPr>
              </a:p>
            </p:txBody>
          </p:sp>
        </p:grpSp>
      </p:grpSp>
      <p:grpSp>
        <p:nvGrpSpPr>
          <p:cNvPr id="13" name="Group 30"/>
          <p:cNvGrpSpPr/>
          <p:nvPr/>
        </p:nvGrpSpPr>
        <p:grpSpPr>
          <a:xfrm>
            <a:off x="3516313" y="3624263"/>
            <a:ext cx="1604962" cy="138112"/>
            <a:chOff x="0" y="0"/>
            <a:chExt cx="1011" cy="87"/>
          </a:xfrm>
        </p:grpSpPr>
        <p:sp>
          <p:nvSpPr>
            <p:cNvPr id="40988" name="Oval 32"/>
            <p:cNvSpPr/>
            <p:nvPr/>
          </p:nvSpPr>
          <p:spPr>
            <a:xfrm>
              <a:off x="923" y="0"/>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
          <p:nvSpPr>
            <p:cNvPr id="40989" name="Line 33"/>
            <p:cNvSpPr/>
            <p:nvPr/>
          </p:nvSpPr>
          <p:spPr>
            <a:xfrm flipH="1">
              <a:off x="0" y="43"/>
              <a:ext cx="962" cy="0"/>
            </a:xfrm>
            <a:prstGeom prst="line">
              <a:avLst/>
            </a:prstGeom>
            <a:ln w="12700" cap="flat" cmpd="sng">
              <a:solidFill>
                <a:schemeClr val="tx1"/>
              </a:solidFill>
              <a:prstDash val="dash"/>
              <a:headEnd type="none" w="med" len="med"/>
              <a:tailEnd type="none" w="med" len="med"/>
            </a:ln>
          </p:spPr>
        </p:sp>
      </p:grpSp>
      <p:grpSp>
        <p:nvGrpSpPr>
          <p:cNvPr id="14" name="Group 33"/>
          <p:cNvGrpSpPr/>
          <p:nvPr/>
        </p:nvGrpSpPr>
        <p:grpSpPr>
          <a:xfrm>
            <a:off x="2590800" y="2819400"/>
            <a:ext cx="2249488" cy="593725"/>
            <a:chOff x="0" y="0"/>
            <a:chExt cx="1417" cy="374"/>
          </a:xfrm>
        </p:grpSpPr>
        <p:grpSp>
          <p:nvGrpSpPr>
            <p:cNvPr id="40982" name="Group 34"/>
            <p:cNvGrpSpPr/>
            <p:nvPr/>
          </p:nvGrpSpPr>
          <p:grpSpPr>
            <a:xfrm>
              <a:off x="591" y="287"/>
              <a:ext cx="826" cy="87"/>
              <a:chOff x="-8" y="0"/>
              <a:chExt cx="826" cy="87"/>
            </a:xfrm>
          </p:grpSpPr>
          <p:sp>
            <p:nvSpPr>
              <p:cNvPr id="40986" name="Oval 39"/>
              <p:cNvSpPr/>
              <p:nvPr/>
            </p:nvSpPr>
            <p:spPr>
              <a:xfrm>
                <a:off x="730" y="0"/>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
            <p:nvSpPr>
              <p:cNvPr id="40987" name="Line 40"/>
              <p:cNvSpPr/>
              <p:nvPr/>
            </p:nvSpPr>
            <p:spPr>
              <a:xfrm flipH="1">
                <a:off x="-8" y="70"/>
                <a:ext cx="760" cy="0"/>
              </a:xfrm>
              <a:prstGeom prst="line">
                <a:avLst/>
              </a:prstGeom>
              <a:ln w="12700" cap="flat" cmpd="sng">
                <a:solidFill>
                  <a:schemeClr val="tx1"/>
                </a:solidFill>
                <a:prstDash val="dash"/>
                <a:headEnd type="none" w="med" len="med"/>
                <a:tailEnd type="none" w="med" len="med"/>
              </a:ln>
            </p:spPr>
          </p:sp>
        </p:grpSp>
        <p:grpSp>
          <p:nvGrpSpPr>
            <p:cNvPr id="40983" name="Group 37"/>
            <p:cNvGrpSpPr/>
            <p:nvPr/>
          </p:nvGrpSpPr>
          <p:grpSpPr>
            <a:xfrm>
              <a:off x="0" y="0"/>
              <a:ext cx="577" cy="325"/>
              <a:chOff x="0" y="0"/>
              <a:chExt cx="577" cy="325"/>
            </a:xfrm>
          </p:grpSpPr>
          <p:sp>
            <p:nvSpPr>
              <p:cNvPr id="40984" name="Text Box 42"/>
              <p:cNvSpPr txBox="1"/>
              <p:nvPr/>
            </p:nvSpPr>
            <p:spPr>
              <a:xfrm>
                <a:off x="0" y="0"/>
                <a:ext cx="405" cy="288"/>
              </a:xfrm>
              <a:prstGeom prst="rect">
                <a:avLst/>
              </a:prstGeom>
              <a:noFill/>
              <a:ln w="9525">
                <a:noFill/>
              </a:ln>
            </p:spPr>
            <p:txBody>
              <a:bodyPr>
                <a:spAutoFit/>
              </a:bodyPr>
              <a:p>
                <a:pPr algn="r" eaLnBrk="0" hangingPunct="0">
                  <a:spcBef>
                    <a:spcPct val="50000"/>
                  </a:spcBef>
                </a:pPr>
                <a:r>
                  <a:rPr lang="en-US" altLang="zh-CN" sz="2400" b="1" i="1" dirty="0">
                    <a:latin typeface="Arial" panose="020B0604020202020204" pitchFamily="34" charset="0"/>
                  </a:rPr>
                  <a:t>P</a:t>
                </a:r>
                <a:r>
                  <a:rPr lang="en-US" altLang="zh-CN" sz="2400" b="1" i="1" baseline="-25000" dirty="0">
                    <a:latin typeface="Arial" panose="020B0604020202020204" pitchFamily="34" charset="0"/>
                  </a:rPr>
                  <a:t>B</a:t>
                </a:r>
                <a:endParaRPr lang="en-US" altLang="zh-CN" sz="2400" b="1" i="1" baseline="-25000" dirty="0">
                  <a:latin typeface="Arial" panose="020B0604020202020204" pitchFamily="34" charset="0"/>
                </a:endParaRPr>
              </a:p>
            </p:txBody>
          </p:sp>
          <p:sp>
            <p:nvSpPr>
              <p:cNvPr id="40985" name="Line 43"/>
              <p:cNvSpPr/>
              <p:nvPr/>
            </p:nvSpPr>
            <p:spPr>
              <a:xfrm flipH="1" flipV="1">
                <a:off x="384" y="208"/>
                <a:ext cx="193" cy="117"/>
              </a:xfrm>
              <a:prstGeom prst="line">
                <a:avLst/>
              </a:prstGeom>
              <a:ln w="9525" cap="flat" cmpd="sng">
                <a:solidFill>
                  <a:schemeClr val="tx1"/>
                </a:solidFill>
                <a:prstDash val="solid"/>
                <a:headEnd type="none" w="med" len="med"/>
                <a:tailEnd type="none" w="med" len="med"/>
              </a:ln>
            </p:spPr>
          </p:sp>
        </p:grpSp>
      </p:grpSp>
      <p:grpSp>
        <p:nvGrpSpPr>
          <p:cNvPr id="17" name="Group 40"/>
          <p:cNvGrpSpPr/>
          <p:nvPr/>
        </p:nvGrpSpPr>
        <p:grpSpPr>
          <a:xfrm>
            <a:off x="2895600" y="4267200"/>
            <a:ext cx="1943100" cy="661988"/>
            <a:chOff x="0" y="0"/>
            <a:chExt cx="1224" cy="417"/>
          </a:xfrm>
        </p:grpSpPr>
        <p:grpSp>
          <p:nvGrpSpPr>
            <p:cNvPr id="40976" name="Group 41"/>
            <p:cNvGrpSpPr/>
            <p:nvPr/>
          </p:nvGrpSpPr>
          <p:grpSpPr>
            <a:xfrm>
              <a:off x="402" y="0"/>
              <a:ext cx="822" cy="87"/>
              <a:chOff x="0" y="0"/>
              <a:chExt cx="822" cy="87"/>
            </a:xfrm>
          </p:grpSpPr>
          <p:sp>
            <p:nvSpPr>
              <p:cNvPr id="40980" name="Oval 46"/>
              <p:cNvSpPr/>
              <p:nvPr/>
            </p:nvSpPr>
            <p:spPr>
              <a:xfrm>
                <a:off x="734" y="0"/>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
            <p:nvSpPr>
              <p:cNvPr id="40981" name="Line 47"/>
              <p:cNvSpPr/>
              <p:nvPr/>
            </p:nvSpPr>
            <p:spPr>
              <a:xfrm flipH="1">
                <a:off x="0" y="43"/>
                <a:ext cx="767" cy="0"/>
              </a:xfrm>
              <a:prstGeom prst="line">
                <a:avLst/>
              </a:prstGeom>
              <a:ln w="12700" cap="flat" cmpd="sng">
                <a:solidFill>
                  <a:schemeClr val="tx1"/>
                </a:solidFill>
                <a:prstDash val="dash"/>
                <a:headEnd type="none" w="med" len="med"/>
                <a:tailEnd type="none" w="med" len="med"/>
              </a:ln>
            </p:spPr>
          </p:sp>
        </p:grpSp>
        <p:grpSp>
          <p:nvGrpSpPr>
            <p:cNvPr id="40977" name="Group 44"/>
            <p:cNvGrpSpPr/>
            <p:nvPr/>
          </p:nvGrpSpPr>
          <p:grpSpPr>
            <a:xfrm>
              <a:off x="0" y="52"/>
              <a:ext cx="384" cy="365"/>
              <a:chOff x="0" y="0"/>
              <a:chExt cx="384" cy="365"/>
            </a:xfrm>
          </p:grpSpPr>
          <p:sp>
            <p:nvSpPr>
              <p:cNvPr id="40978" name="Text Box 49"/>
              <p:cNvSpPr txBox="1"/>
              <p:nvPr/>
            </p:nvSpPr>
            <p:spPr>
              <a:xfrm>
                <a:off x="0" y="77"/>
                <a:ext cx="351" cy="288"/>
              </a:xfrm>
              <a:prstGeom prst="rect">
                <a:avLst/>
              </a:prstGeom>
              <a:noFill/>
              <a:ln w="9525">
                <a:noFill/>
              </a:ln>
            </p:spPr>
            <p:txBody>
              <a:bodyPr>
                <a:spAutoFit/>
              </a:bodyPr>
              <a:p>
                <a:pPr algn="r" eaLnBrk="0" hangingPunct="0">
                  <a:spcBef>
                    <a:spcPct val="50000"/>
                  </a:spcBef>
                </a:pPr>
                <a:r>
                  <a:rPr lang="en-US" altLang="zh-CN" sz="2400" b="1" i="1" dirty="0">
                    <a:latin typeface="Arial" panose="020B0604020202020204" pitchFamily="34" charset="0"/>
                  </a:rPr>
                  <a:t>P</a:t>
                </a:r>
                <a:r>
                  <a:rPr lang="en-US" altLang="zh-CN" sz="2400" b="1" i="1" baseline="-25000" dirty="0">
                    <a:latin typeface="Arial" panose="020B0604020202020204" pitchFamily="34" charset="0"/>
                  </a:rPr>
                  <a:t>S</a:t>
                </a:r>
                <a:endParaRPr lang="en-US" altLang="zh-CN" sz="2400" b="1" i="1" baseline="-25000" dirty="0">
                  <a:latin typeface="Arial" panose="020B0604020202020204" pitchFamily="34" charset="0"/>
                </a:endParaRPr>
              </a:p>
            </p:txBody>
          </p:sp>
          <p:sp>
            <p:nvSpPr>
              <p:cNvPr id="40979" name="Line 50"/>
              <p:cNvSpPr/>
              <p:nvPr/>
            </p:nvSpPr>
            <p:spPr>
              <a:xfrm flipH="1">
                <a:off x="240" y="0"/>
                <a:ext cx="144" cy="147"/>
              </a:xfrm>
              <a:prstGeom prst="line">
                <a:avLst/>
              </a:prstGeom>
              <a:ln w="9525" cap="flat" cmpd="sng">
                <a:solidFill>
                  <a:schemeClr val="tx1"/>
                </a:solidFill>
                <a:prstDash val="solid"/>
                <a:headEnd type="none" w="med" len="med"/>
                <a:tailEnd type="none" w="med" len="med"/>
              </a:ln>
            </p:spPr>
          </p:sp>
        </p:grpSp>
      </p:grpSp>
      <p:sp>
        <p:nvSpPr>
          <p:cNvPr id="49" name="Rectangle 51"/>
          <p:cNvSpPr>
            <a:spLocks noChangeArrowheads="1"/>
          </p:cNvSpPr>
          <p:nvPr/>
        </p:nvSpPr>
        <p:spPr bwMode="auto">
          <a:xfrm>
            <a:off x="6259513" y="1211263"/>
            <a:ext cx="2092325" cy="893763"/>
          </a:xfrm>
          <a:prstGeom prst="rect">
            <a:avLst/>
          </a:prstGeom>
          <a:solidFill>
            <a:srgbClr val="FFFFCC"/>
          </a:solidFill>
          <a:ln w="9525">
            <a:noFill/>
            <a:miter lim="800000"/>
          </a:ln>
          <a:effectLst>
            <a:outerShdw dist="53882" dir="2700000" algn="ctr" rotWithShape="0">
              <a:schemeClr val="bg2"/>
            </a:outerShdw>
          </a:effectLst>
        </p:spPr>
        <p:txBody>
          <a:bodyPr/>
          <a:lstStyle/>
          <a:p>
            <a:pPr marL="0" marR="0" lvl="0" indent="0" algn="l" defTabSz="914400" rtl="0" eaLnBrk="0" fontAlgn="base" latinLnBrk="0" hangingPunct="0">
              <a:lnSpc>
                <a:spcPct val="100000"/>
              </a:lnSpc>
              <a:spcBef>
                <a:spcPct val="0"/>
              </a:spcBef>
              <a:spcAft>
                <a:spcPct val="0"/>
              </a:spcAft>
              <a:buClr>
                <a:srgbClr val="00B85C"/>
              </a:buClr>
              <a:buSzPct val="120000"/>
              <a:buFont typeface="Wingdings" panose="05000000000000000000" pitchFamily="2" charset="2"/>
              <a:buNone/>
              <a:defRPr/>
            </a:pPr>
            <a:r>
              <a:rPr kumimoji="0" lang="zh-CN" sz="2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需求是富有弹性的</a:t>
            </a:r>
            <a:endParaRPr kumimoji="0" lang="zh-CN" sz="2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0" name="Rectangle 52"/>
          <p:cNvSpPr>
            <a:spLocks noChangeArrowheads="1"/>
          </p:cNvSpPr>
          <p:nvPr/>
        </p:nvSpPr>
        <p:spPr bwMode="auto">
          <a:xfrm>
            <a:off x="6096000" y="2514600"/>
            <a:ext cx="2713038" cy="1041400"/>
          </a:xfrm>
          <a:prstGeom prst="rect">
            <a:avLst/>
          </a:prstGeom>
          <a:solidFill>
            <a:srgbClr val="FFFFCC"/>
          </a:solidFill>
          <a:ln w="9525">
            <a:noFill/>
            <a:miter lim="800000"/>
          </a:ln>
          <a:effectLst>
            <a:outerShdw dist="53882" dir="2700000" algn="ctr" rotWithShape="0">
              <a:schemeClr val="bg2"/>
            </a:outerShdw>
          </a:effectLst>
        </p:spPr>
        <p:txBody>
          <a:bodyPr/>
          <a:lstStyle/>
          <a:p>
            <a:pPr marL="0" marR="0" lvl="0" indent="0" algn="l" defTabSz="914400" rtl="0" eaLnBrk="0" fontAlgn="base" latinLnBrk="0" hangingPunct="0">
              <a:lnSpc>
                <a:spcPct val="100000"/>
              </a:lnSpc>
              <a:spcBef>
                <a:spcPct val="0"/>
              </a:spcBef>
              <a:spcAft>
                <a:spcPct val="0"/>
              </a:spcAft>
              <a:buClr>
                <a:srgbClr val="00B85C"/>
              </a:buClr>
              <a:buSzPct val="120000"/>
              <a:buFont typeface="Wingdings" panose="05000000000000000000" pitchFamily="2" charset="2"/>
              <a:buNone/>
              <a:defRPr/>
            </a:pPr>
            <a:r>
              <a:rPr kumimoji="0" lang="zh-CN" sz="26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在短期内，供给缺乏弹性</a:t>
            </a:r>
            <a:endParaRPr kumimoji="0" lang="zh-CN" sz="26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 name="Rectangle 53"/>
          <p:cNvSpPr>
            <a:spLocks noChangeArrowheads="1"/>
          </p:cNvSpPr>
          <p:nvPr/>
        </p:nvSpPr>
        <p:spPr bwMode="auto">
          <a:xfrm>
            <a:off x="6781800" y="4038600"/>
            <a:ext cx="2133600" cy="1458913"/>
          </a:xfrm>
          <a:prstGeom prst="rect">
            <a:avLst/>
          </a:prstGeom>
          <a:solidFill>
            <a:srgbClr val="FFFFCC"/>
          </a:solidFill>
          <a:ln w="9525">
            <a:noFill/>
            <a:miter lim="800000"/>
          </a:ln>
          <a:effectLst>
            <a:outerShdw dist="53882" dir="2700000" algn="ctr" rotWithShape="0">
              <a:schemeClr val="bg2"/>
            </a:outerShdw>
          </a:effectLst>
        </p:spPr>
        <p:txBody>
          <a:bodyPr/>
          <a:lstStyle/>
          <a:p>
            <a:pPr marL="0" marR="0" lvl="0" indent="0" algn="l" defTabSz="914400" rtl="0" eaLnBrk="0" fontAlgn="base" latinLnBrk="0" hangingPunct="0">
              <a:lnSpc>
                <a:spcPct val="100000"/>
              </a:lnSpc>
              <a:spcBef>
                <a:spcPct val="0"/>
              </a:spcBef>
              <a:spcAft>
                <a:spcPct val="0"/>
              </a:spcAft>
              <a:buClr>
                <a:srgbClr val="00B85C"/>
              </a:buClr>
              <a:buSzPct val="120000"/>
              <a:buFont typeface="Wingdings" panose="05000000000000000000" pitchFamily="2" charset="2"/>
              <a:buNone/>
              <a:defRPr/>
            </a:pPr>
            <a:r>
              <a:rPr kumimoji="0" 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因此，游艇工厂承担了大部分的税收</a:t>
            </a:r>
            <a:endParaRPr kumimoji="0" 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par>
                                <p:cTn id="8" presetID="18" presetClass="entr" presetSubtype="6"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strips(downRigh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dissolve">
                                      <p:cBhvr>
                                        <p:cTn id="15" dur="500"/>
                                        <p:tgtEl>
                                          <p:spTgt spid="50"/>
                                        </p:tgtEl>
                                      </p:cBhvr>
                                    </p:animEffect>
                                  </p:childTnLst>
                                </p:cTn>
                              </p:par>
                              <p:par>
                                <p:cTn id="16" presetID="18" presetClass="entr" presetSubtype="3"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strips(upRight)">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strips(downLeft)">
                                      <p:cBhvr>
                                        <p:cTn id="28" dur="500"/>
                                        <p:tgtEl>
                                          <p:spTgt spid="8"/>
                                        </p:tgtEl>
                                      </p:cBhvr>
                                    </p:animEffect>
                                  </p:childTnLst>
                                </p:cTn>
                              </p:par>
                            </p:childTnLst>
                          </p:cTn>
                        </p:par>
                        <p:par>
                          <p:cTn id="29" fill="hold">
                            <p:stCondLst>
                              <p:cond delay="500"/>
                            </p:stCondLst>
                            <p:childTnLst>
                              <p:par>
                                <p:cTn id="30" presetID="18" presetClass="entr" presetSubtype="9"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strips(upLeft)">
                                      <p:cBhvr>
                                        <p:cTn id="32" dur="500"/>
                                        <p:tgtEl>
                                          <p:spTgt spid="14"/>
                                        </p:tgtEl>
                                      </p:cBhvr>
                                    </p:animEffect>
                                  </p:childTnLst>
                                </p:cTn>
                              </p:par>
                              <p:par>
                                <p:cTn id="33" presetID="18" presetClass="entr" presetSubtype="12"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strips(downLeft)">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9"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strips(upLeft)">
                                      <p:cBhvr>
                                        <p:cTn id="40" dur="500"/>
                                        <p:tgtEl>
                                          <p:spTgt spid="9"/>
                                        </p:tgtEl>
                                      </p:cBhvr>
                                    </p:animEffect>
                                  </p:childTnLst>
                                </p:cTn>
                              </p:par>
                            </p:childTnLst>
                          </p:cTn>
                        </p:par>
                        <p:par>
                          <p:cTn id="41" fill="hold">
                            <p:stCondLst>
                              <p:cond delay="500"/>
                            </p:stCondLst>
                            <p:childTnLst>
                              <p:par>
                                <p:cTn id="42" presetID="18" presetClass="entr" presetSubtype="12" fill="hold"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strips(downLeft)">
                                      <p:cBhvr>
                                        <p:cTn id="44" dur="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dissolve">
                                      <p:cBhvr>
                                        <p:cTn id="4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bldLvl="0" animBg="1"/>
      <p:bldP spid="51"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1986" name="Content Placeholder 8" descr="Mankiw_PaintingArt.jpg"/>
          <p:cNvPicPr>
            <a:picLocks noChangeAspect="1"/>
          </p:cNvPicPr>
          <p:nvPr/>
        </p:nvPicPr>
        <p:blipFill>
          <a:blip r:embed="rId1"/>
          <a:srcRect b="16696"/>
          <a:stretch>
            <a:fillRect/>
          </a:stretch>
        </p:blipFill>
        <p:spPr>
          <a:xfrm>
            <a:off x="0" y="0"/>
            <a:ext cx="9144000" cy="2052638"/>
          </a:xfrm>
          <a:prstGeom prst="rect">
            <a:avLst/>
          </a:prstGeom>
          <a:noFill/>
          <a:ln w="9525">
            <a:noFill/>
          </a:ln>
        </p:spPr>
      </p:pic>
      <p:sp>
        <p:nvSpPr>
          <p:cNvPr id="3" name="Rectangle 3"/>
          <p:cNvSpPr txBox="1">
            <a:spLocks noChangeArrowheads="1"/>
          </p:cNvSpPr>
          <p:nvPr/>
        </p:nvSpPr>
        <p:spPr>
          <a:xfrm>
            <a:off x="0" y="0"/>
            <a:ext cx="9144000" cy="1954213"/>
          </a:xfrm>
          <a:prstGeom prst="rect">
            <a:avLst/>
          </a:prstGeom>
          <a:noFill/>
        </p:spPr>
        <p:txBody>
          <a:bodyPr lIns="365760" tIns="182880"/>
          <a:lstStyle/>
          <a:p>
            <a:pPr marR="0" algn="ctr" defTabSz="914400" fontAlgn="auto">
              <a:lnSpc>
                <a:spcPct val="115000"/>
              </a:lnSpc>
              <a:spcAft>
                <a:spcPts val="0"/>
              </a:spcAft>
              <a:buClrTx/>
              <a:buSzTx/>
              <a:buFontTx/>
              <a:defRPr/>
            </a:pPr>
            <a:r>
              <a:rPr kumimoji="0" lang="zh-CN" sz="3600" b="1" kern="1200" cap="none" spc="0" normalizeH="0" baseline="0" noProof="0" dirty="0">
                <a:effectLst>
                  <a:outerShdw blurRad="38100" dist="38100" dir="2700000" algn="tl">
                    <a:srgbClr val="C0C0C0"/>
                  </a:outerShdw>
                </a:effectLst>
                <a:latin typeface="+mj-lt"/>
                <a:ea typeface="宋体" panose="02010600030101010101" pitchFamily="2" charset="-122"/>
                <a:cs typeface="+mj-cs"/>
              </a:rPr>
              <a:t>内容提要</a:t>
            </a:r>
            <a:endParaRPr kumimoji="0" lang="zh-CN" sz="3600" b="1" kern="1200" cap="none" spc="0" normalizeH="0" baseline="0" noProof="0" dirty="0">
              <a:effectLst>
                <a:outerShdw blurRad="38100" dist="38100" dir="2700000" algn="tl">
                  <a:srgbClr val="C0C0C0"/>
                </a:outerShdw>
              </a:effectLst>
              <a:latin typeface="+mj-lt"/>
              <a:ea typeface="宋体" panose="02010600030101010101" pitchFamily="2" charset="-122"/>
              <a:cs typeface="+mj-cs"/>
            </a:endParaRPr>
          </a:p>
        </p:txBody>
      </p:sp>
      <p:sp>
        <p:nvSpPr>
          <p:cNvPr id="4" name="Rectangle 4"/>
          <p:cNvSpPr txBox="1">
            <a:spLocks noChangeArrowheads="1"/>
          </p:cNvSpPr>
          <p:nvPr/>
        </p:nvSpPr>
        <p:spPr>
          <a:xfrm>
            <a:off x="373063" y="1897063"/>
            <a:ext cx="8313738" cy="4262438"/>
          </a:xfrm>
          <a:prstGeom prst="rect">
            <a:avLst/>
          </a:prstGeom>
        </p:spPr>
        <p:txBody>
          <a:bodyPr/>
          <a:lstStyle/>
          <a:p>
            <a:pPr marL="624205" marR="0" indent="-514350" defTabSz="914400" fontAlgn="auto">
              <a:lnSpc>
                <a:spcPct val="120000"/>
              </a:lnSpc>
              <a:spcBef>
                <a:spcPts val="1200"/>
              </a:spcBef>
              <a:spcAft>
                <a:spcPts val="0"/>
              </a:spcAft>
              <a:buClr>
                <a:srgbClr val="996633"/>
              </a:buClr>
              <a:buSzPct val="68000"/>
              <a:buFont typeface="Wingdings" panose="05000000000000000000" pitchFamily="2" charset="2"/>
              <a:buChar char="Ø"/>
              <a:defRPr/>
            </a:pPr>
            <a:r>
              <a:rPr kumimoji="0" lang="zh-CN" sz="2700" kern="1200" cap="none" spc="0" normalizeH="0" baseline="0" noProof="0" dirty="0">
                <a:latin typeface="+mn-lt"/>
                <a:ea typeface="宋体" panose="02010600030101010101" pitchFamily="2" charset="-122"/>
                <a:cs typeface="+mn-cs"/>
              </a:rPr>
              <a:t>价格上限是某种物品或劳务的法定最高价格。租金控制是一个例子。如果价格上限低于均衡价格，则需求量大于供给量，会引起短缺</a:t>
            </a:r>
            <a:endParaRPr kumimoji="0" lang="zh-CN" sz="2700" kern="1200" cap="none" spc="0" normalizeH="0" baseline="0" noProof="0" dirty="0">
              <a:latin typeface="+mn-lt"/>
              <a:ea typeface="宋体" panose="02010600030101010101" pitchFamily="2" charset="-122"/>
              <a:cs typeface="+mn-cs"/>
            </a:endParaRPr>
          </a:p>
          <a:p>
            <a:pPr marL="624205" marR="0" indent="-514350" defTabSz="914400" fontAlgn="auto">
              <a:lnSpc>
                <a:spcPct val="120000"/>
              </a:lnSpc>
              <a:spcBef>
                <a:spcPts val="1200"/>
              </a:spcBef>
              <a:spcAft>
                <a:spcPts val="0"/>
              </a:spcAft>
              <a:buClr>
                <a:srgbClr val="996633"/>
              </a:buClr>
              <a:buSzPct val="68000"/>
              <a:buFont typeface="Wingdings" panose="05000000000000000000" pitchFamily="2" charset="2"/>
              <a:buChar char="Ø"/>
              <a:defRPr/>
            </a:pPr>
            <a:r>
              <a:rPr kumimoji="0" lang="zh-CN" sz="2700" kern="1200" cap="none" spc="0" normalizeH="0" baseline="0" noProof="0" dirty="0">
                <a:latin typeface="+mn-lt"/>
                <a:ea typeface="宋体" panose="02010600030101010101" pitchFamily="2" charset="-122"/>
                <a:cs typeface="+mn-cs"/>
              </a:rPr>
              <a:t>价格下限是某种物品或劳务的法定最低价格。最低工资是一个例子。如果价格下限高于均衡价格，则供给量大于需求量，会引起劳动力超额供给，也就是失业</a:t>
            </a:r>
            <a:endParaRPr kumimoji="0" lang="en-US" altLang="zh-CN" sz="2700" kern="1200" cap="none" spc="0" normalizeH="0" baseline="0" noProof="0" dirty="0">
              <a:latin typeface="+mn-lt"/>
              <a:ea typeface="宋体" panose="02010600030101010101" pitchFamily="2" charset="-122"/>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3010" name="Content Placeholder 8" descr="Mankiw_PaintingArt.jpg"/>
          <p:cNvPicPr>
            <a:picLocks noChangeAspect="1"/>
          </p:cNvPicPr>
          <p:nvPr/>
        </p:nvPicPr>
        <p:blipFill>
          <a:blip r:embed="rId1"/>
          <a:srcRect b="16696"/>
          <a:stretch>
            <a:fillRect/>
          </a:stretch>
        </p:blipFill>
        <p:spPr>
          <a:xfrm>
            <a:off x="0" y="0"/>
            <a:ext cx="9144000" cy="2052638"/>
          </a:xfrm>
          <a:prstGeom prst="rect">
            <a:avLst/>
          </a:prstGeom>
          <a:noFill/>
          <a:ln w="9525">
            <a:noFill/>
          </a:ln>
        </p:spPr>
      </p:pic>
      <p:sp>
        <p:nvSpPr>
          <p:cNvPr id="3" name="Rectangle 3"/>
          <p:cNvSpPr txBox="1">
            <a:spLocks noChangeArrowheads="1"/>
          </p:cNvSpPr>
          <p:nvPr/>
        </p:nvSpPr>
        <p:spPr>
          <a:xfrm>
            <a:off x="0" y="0"/>
            <a:ext cx="9144000" cy="1954213"/>
          </a:xfrm>
          <a:prstGeom prst="rect">
            <a:avLst/>
          </a:prstGeom>
          <a:noFill/>
        </p:spPr>
        <p:txBody>
          <a:bodyPr lIns="365760" tIns="182880"/>
          <a:lstStyle/>
          <a:p>
            <a:pPr marR="0" algn="ctr" defTabSz="914400" fontAlgn="auto">
              <a:lnSpc>
                <a:spcPct val="115000"/>
              </a:lnSpc>
              <a:spcAft>
                <a:spcPts val="0"/>
              </a:spcAft>
              <a:buClrTx/>
              <a:buSzTx/>
              <a:buFontTx/>
              <a:defRPr/>
            </a:pPr>
            <a:r>
              <a:rPr kumimoji="0" lang="zh-CN" altLang="en-US" sz="3600" b="1" kern="1200" cap="none" spc="0" normalizeH="0" baseline="0" noProof="0" dirty="0">
                <a:effectLst>
                  <a:outerShdw blurRad="38100" dist="38100" dir="2700000" algn="tl">
                    <a:srgbClr val="C0C0C0"/>
                  </a:outerShdw>
                </a:effectLst>
                <a:latin typeface="+mj-lt"/>
                <a:ea typeface="宋体" panose="02010600030101010101" pitchFamily="2" charset="-122"/>
                <a:cs typeface="+mj-cs"/>
              </a:rPr>
              <a:t>内容提要</a:t>
            </a:r>
            <a:endParaRPr kumimoji="0" lang="zh-CN" altLang="en-US" sz="3600" b="1" kern="1200" cap="none" spc="0" normalizeH="0" baseline="0" noProof="0" dirty="0">
              <a:effectLst>
                <a:outerShdw blurRad="38100" dist="38100" dir="2700000" algn="tl">
                  <a:srgbClr val="C0C0C0"/>
                </a:outerShdw>
              </a:effectLst>
              <a:latin typeface="+mj-lt"/>
              <a:ea typeface="宋体" panose="02010600030101010101" pitchFamily="2" charset="-122"/>
              <a:cs typeface="+mj-cs"/>
            </a:endParaRPr>
          </a:p>
        </p:txBody>
      </p:sp>
      <p:sp>
        <p:nvSpPr>
          <p:cNvPr id="4" name="Rectangle 4"/>
          <p:cNvSpPr txBox="1">
            <a:spLocks noChangeArrowheads="1"/>
          </p:cNvSpPr>
          <p:nvPr/>
        </p:nvSpPr>
        <p:spPr>
          <a:xfrm>
            <a:off x="381000" y="1981200"/>
            <a:ext cx="8313738" cy="4491038"/>
          </a:xfrm>
          <a:prstGeom prst="rect">
            <a:avLst/>
          </a:prstGeom>
        </p:spPr>
        <p:txBody>
          <a:bodyPr/>
          <a:lstStyle/>
          <a:p>
            <a:pPr marL="365760" marR="0" indent="-255905" defTabSz="914400" fontAlgn="auto">
              <a:lnSpc>
                <a:spcPct val="120000"/>
              </a:lnSpc>
              <a:spcBef>
                <a:spcPts val="1800"/>
              </a:spcBef>
              <a:spcAft>
                <a:spcPts val="0"/>
              </a:spcAft>
              <a:buClr>
                <a:srgbClr val="996633"/>
              </a:buClr>
              <a:buSzPct val="68000"/>
              <a:buFont typeface="Wingdings" panose="05000000000000000000" pitchFamily="2" charset="2"/>
              <a:buChar char="Ø"/>
              <a:defRPr/>
            </a:pPr>
            <a:r>
              <a:rPr kumimoji="0" lang="zh-CN" sz="2700" kern="1200" cap="none" spc="0" normalizeH="0" baseline="0" noProof="0" dirty="0">
                <a:latin typeface="+mn-lt"/>
                <a:ea typeface="宋体" panose="02010600030101010101" pitchFamily="2" charset="-122"/>
                <a:cs typeface="+mn-cs"/>
              </a:rPr>
              <a:t>对一种物品征税是在买者支付的价格和卖者得到的价格之间打入的一</a:t>
            </a:r>
            <a:r>
              <a:rPr kumimoji="0" lang="zh-CN" sz="2700" kern="1200" cap="none" spc="0" normalizeH="0" baseline="0" noProof="0" dirty="0" smtClean="0">
                <a:latin typeface="+mn-lt"/>
                <a:ea typeface="宋体" panose="02010600030101010101" pitchFamily="2" charset="-122"/>
                <a:cs typeface="+mn-cs"/>
              </a:rPr>
              <a:t>个</a:t>
            </a:r>
            <a:r>
              <a:rPr kumimoji="0" lang="zh-CN" altLang="en-US" sz="2700" kern="1200" cap="none" spc="0" normalizeH="0" baseline="0" noProof="0" dirty="0" smtClean="0">
                <a:latin typeface="+mn-lt"/>
                <a:ea typeface="宋体" panose="02010600030101010101" pitchFamily="2" charset="-122"/>
                <a:cs typeface="+mn-cs"/>
              </a:rPr>
              <a:t>楔</a:t>
            </a:r>
            <a:r>
              <a:rPr kumimoji="0" lang="zh-CN" sz="2700" kern="1200" cap="none" spc="0" normalizeH="0" baseline="0" noProof="0" dirty="0" smtClean="0">
                <a:latin typeface="+mn-lt"/>
                <a:ea typeface="宋体" panose="02010600030101010101" pitchFamily="2" charset="-122"/>
                <a:cs typeface="+mn-cs"/>
              </a:rPr>
              <a:t>子</a:t>
            </a:r>
            <a:r>
              <a:rPr kumimoji="0" lang="zh-CN" sz="2700" kern="1200" cap="none" spc="0" normalizeH="0" baseline="0" noProof="0" dirty="0">
                <a:latin typeface="+mn-lt"/>
                <a:ea typeface="宋体" panose="02010600030101010101" pitchFamily="2" charset="-122"/>
                <a:cs typeface="+mn-cs"/>
              </a:rPr>
              <a:t>，并使均衡数量降低，无论是向买者征税还是向卖者征税</a:t>
            </a:r>
            <a:endParaRPr kumimoji="0" lang="zh-CN" sz="2700" kern="1200" cap="none" spc="0" normalizeH="0" baseline="0" noProof="0" dirty="0">
              <a:latin typeface="+mn-lt"/>
              <a:ea typeface="宋体" panose="02010600030101010101" pitchFamily="2" charset="-122"/>
              <a:cs typeface="+mn-cs"/>
            </a:endParaRPr>
          </a:p>
          <a:p>
            <a:pPr marL="365760" marR="0" indent="-255905" defTabSz="914400" fontAlgn="auto">
              <a:lnSpc>
                <a:spcPct val="120000"/>
              </a:lnSpc>
              <a:spcBef>
                <a:spcPts val="1800"/>
              </a:spcBef>
              <a:spcAft>
                <a:spcPts val="0"/>
              </a:spcAft>
              <a:buClr>
                <a:srgbClr val="996633"/>
              </a:buClr>
              <a:buSzPct val="68000"/>
              <a:buFont typeface="Wingdings" panose="05000000000000000000" pitchFamily="2" charset="2"/>
              <a:buChar char="Ø"/>
              <a:defRPr/>
            </a:pPr>
            <a:r>
              <a:rPr kumimoji="0" lang="zh-CN" sz="2700" kern="1200" cap="none" spc="0" normalizeH="0" baseline="0" noProof="0" dirty="0">
                <a:latin typeface="+mn-lt"/>
                <a:ea typeface="宋体" panose="02010600030101010101" pitchFamily="2" charset="-122"/>
                <a:cs typeface="+mn-cs"/>
              </a:rPr>
              <a:t>税收归宿是税负在买者与卖者之间额分担，并不取决于是向买者征税，还是向卖者征税 </a:t>
            </a:r>
            <a:endParaRPr kumimoji="0" lang="zh-CN" sz="2700" kern="1200" cap="none" spc="0" normalizeH="0" baseline="0" noProof="0" dirty="0">
              <a:latin typeface="+mn-lt"/>
              <a:ea typeface="宋体" panose="02010600030101010101" pitchFamily="2" charset="-122"/>
              <a:cs typeface="+mn-cs"/>
            </a:endParaRPr>
          </a:p>
          <a:p>
            <a:pPr marL="365760" marR="0" indent="-255905" defTabSz="914400" fontAlgn="auto">
              <a:lnSpc>
                <a:spcPct val="120000"/>
              </a:lnSpc>
              <a:spcBef>
                <a:spcPts val="1800"/>
              </a:spcBef>
              <a:spcAft>
                <a:spcPts val="0"/>
              </a:spcAft>
              <a:buClr>
                <a:srgbClr val="996633"/>
              </a:buClr>
              <a:buSzPct val="68000"/>
              <a:buFont typeface="Wingdings" panose="05000000000000000000" pitchFamily="2" charset="2"/>
              <a:buChar char="Ø"/>
              <a:defRPr/>
            </a:pPr>
            <a:r>
              <a:rPr kumimoji="0" lang="zh-CN" sz="2700" kern="1200" cap="none" spc="0" normalizeH="0" baseline="0" noProof="0" dirty="0">
                <a:latin typeface="+mn-lt"/>
                <a:ea typeface="宋体" panose="02010600030101010101" pitchFamily="2" charset="-122"/>
                <a:cs typeface="+mn-cs"/>
              </a:rPr>
              <a:t>税收归宿取决于供给与需求的价格弹性</a:t>
            </a:r>
            <a:endParaRPr kumimoji="0" lang="zh-CN" sz="2700" kern="1200" cap="none" spc="0" normalizeH="0" baseline="0" noProof="0" dirty="0">
              <a:latin typeface="+mn-lt"/>
              <a:ea typeface="宋体" panose="02010600030101010101" pitchFamily="2"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0" y="381000"/>
            <a:ext cx="9144000" cy="64928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例</a:t>
            </a:r>
            <a:r>
              <a:rPr kumimoji="0" lang="en-US" alt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1</a:t>
            </a: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：公寓市场</a:t>
            </a:r>
            <a:endPar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grpSp>
        <p:nvGrpSpPr>
          <p:cNvPr id="2" name="Group 4"/>
          <p:cNvGrpSpPr/>
          <p:nvPr/>
        </p:nvGrpSpPr>
        <p:grpSpPr>
          <a:xfrm>
            <a:off x="2667000" y="1676400"/>
            <a:ext cx="4270375" cy="3886200"/>
            <a:chOff x="0" y="0"/>
            <a:chExt cx="2690" cy="2448"/>
          </a:xfrm>
        </p:grpSpPr>
        <p:grpSp>
          <p:nvGrpSpPr>
            <p:cNvPr id="18455" name="Group 5"/>
            <p:cNvGrpSpPr/>
            <p:nvPr/>
          </p:nvGrpSpPr>
          <p:grpSpPr>
            <a:xfrm>
              <a:off x="118" y="252"/>
              <a:ext cx="2116" cy="2049"/>
              <a:chOff x="0" y="0"/>
              <a:chExt cx="2116" cy="2027"/>
            </a:xfrm>
          </p:grpSpPr>
          <p:sp>
            <p:nvSpPr>
              <p:cNvPr id="18458" name="Line 6"/>
              <p:cNvSpPr/>
              <p:nvPr/>
            </p:nvSpPr>
            <p:spPr>
              <a:xfrm>
                <a:off x="4" y="0"/>
                <a:ext cx="0" cy="2025"/>
              </a:xfrm>
              <a:prstGeom prst="line">
                <a:avLst/>
              </a:prstGeom>
              <a:ln w="12700" cap="flat" cmpd="sng">
                <a:solidFill>
                  <a:schemeClr val="tx1"/>
                </a:solidFill>
                <a:prstDash val="solid"/>
                <a:headEnd type="none" w="med" len="med"/>
                <a:tailEnd type="none" w="med" len="med"/>
              </a:ln>
            </p:spPr>
          </p:sp>
          <p:sp>
            <p:nvSpPr>
              <p:cNvPr id="18459" name="Line 7"/>
              <p:cNvSpPr/>
              <p:nvPr/>
            </p:nvSpPr>
            <p:spPr>
              <a:xfrm>
                <a:off x="0" y="2027"/>
                <a:ext cx="2116" cy="0"/>
              </a:xfrm>
              <a:prstGeom prst="line">
                <a:avLst/>
              </a:prstGeom>
              <a:ln w="12700" cap="flat" cmpd="sng">
                <a:solidFill>
                  <a:schemeClr val="tx1"/>
                </a:solidFill>
                <a:prstDash val="solid"/>
                <a:headEnd type="none" w="med" len="med"/>
                <a:tailEnd type="none" w="med" len="med"/>
              </a:ln>
            </p:spPr>
          </p:sp>
        </p:grpSp>
        <p:sp>
          <p:nvSpPr>
            <p:cNvPr id="18456" name="Text Box 8"/>
            <p:cNvSpPr txBox="1"/>
            <p:nvPr/>
          </p:nvSpPr>
          <p:spPr>
            <a:xfrm>
              <a:off x="0" y="0"/>
              <a:ext cx="267"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P</a:t>
              </a:r>
              <a:endParaRPr lang="en-US" altLang="zh-CN" sz="2400" b="1" i="1" dirty="0">
                <a:latin typeface="Arial" panose="020B0604020202020204" pitchFamily="34" charset="0"/>
              </a:endParaRPr>
            </a:p>
          </p:txBody>
        </p:sp>
        <p:sp>
          <p:nvSpPr>
            <p:cNvPr id="18457" name="Text Box 9"/>
            <p:cNvSpPr txBox="1"/>
            <p:nvPr/>
          </p:nvSpPr>
          <p:spPr>
            <a:xfrm>
              <a:off x="2400" y="2160"/>
              <a:ext cx="290"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endParaRPr lang="en-US" altLang="zh-CN" sz="2400" b="1" i="1" dirty="0">
                <a:latin typeface="Arial" panose="020B0604020202020204" pitchFamily="34" charset="0"/>
              </a:endParaRPr>
            </a:p>
          </p:txBody>
        </p:sp>
      </p:grpSp>
      <p:grpSp>
        <p:nvGrpSpPr>
          <p:cNvPr id="5" name="Group 10"/>
          <p:cNvGrpSpPr/>
          <p:nvPr/>
        </p:nvGrpSpPr>
        <p:grpSpPr>
          <a:xfrm>
            <a:off x="3716338" y="1676400"/>
            <a:ext cx="2249487" cy="3384550"/>
            <a:chOff x="0" y="-286"/>
            <a:chExt cx="1417" cy="2132"/>
          </a:xfrm>
        </p:grpSpPr>
        <p:sp>
          <p:nvSpPr>
            <p:cNvPr id="18453" name="Line 11"/>
            <p:cNvSpPr/>
            <p:nvPr/>
          </p:nvSpPr>
          <p:spPr>
            <a:xfrm>
              <a:off x="0" y="0"/>
              <a:ext cx="1417" cy="1846"/>
            </a:xfrm>
            <a:prstGeom prst="line">
              <a:avLst/>
            </a:prstGeom>
            <a:ln w="38100" cap="flat" cmpd="sng">
              <a:solidFill>
                <a:srgbClr val="003399"/>
              </a:solidFill>
              <a:prstDash val="solid"/>
              <a:headEnd type="none" w="med" len="med"/>
              <a:tailEnd type="none" w="med" len="med"/>
            </a:ln>
          </p:spPr>
        </p:sp>
        <p:sp>
          <p:nvSpPr>
            <p:cNvPr id="18454" name="Text Box 12"/>
            <p:cNvSpPr txBox="1"/>
            <p:nvPr/>
          </p:nvSpPr>
          <p:spPr>
            <a:xfrm>
              <a:off x="11" y="-286"/>
              <a:ext cx="320"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D</a:t>
              </a:r>
              <a:endParaRPr lang="en-US" altLang="zh-CN" sz="2400" b="1" i="1" dirty="0">
                <a:latin typeface="Arial" panose="020B0604020202020204" pitchFamily="34" charset="0"/>
              </a:endParaRPr>
            </a:p>
          </p:txBody>
        </p:sp>
      </p:grpSp>
      <p:grpSp>
        <p:nvGrpSpPr>
          <p:cNvPr id="6" name="Group 13"/>
          <p:cNvGrpSpPr/>
          <p:nvPr/>
        </p:nvGrpSpPr>
        <p:grpSpPr>
          <a:xfrm>
            <a:off x="3856038" y="1801813"/>
            <a:ext cx="1703387" cy="3362325"/>
            <a:chOff x="0" y="0"/>
            <a:chExt cx="1073" cy="2118"/>
          </a:xfrm>
        </p:grpSpPr>
        <p:sp>
          <p:nvSpPr>
            <p:cNvPr id="18451" name="Line 14"/>
            <p:cNvSpPr/>
            <p:nvPr/>
          </p:nvSpPr>
          <p:spPr>
            <a:xfrm flipV="1">
              <a:off x="0" y="232"/>
              <a:ext cx="872" cy="1886"/>
            </a:xfrm>
            <a:prstGeom prst="line">
              <a:avLst/>
            </a:prstGeom>
            <a:ln w="38100" cap="flat" cmpd="sng">
              <a:solidFill>
                <a:srgbClr val="003399"/>
              </a:solidFill>
              <a:prstDash val="solid"/>
              <a:headEnd type="none" w="med" len="med"/>
              <a:tailEnd type="none" w="med" len="med"/>
            </a:ln>
          </p:spPr>
        </p:sp>
        <p:sp>
          <p:nvSpPr>
            <p:cNvPr id="18452" name="Text Box 15"/>
            <p:cNvSpPr txBox="1"/>
            <p:nvPr/>
          </p:nvSpPr>
          <p:spPr>
            <a:xfrm>
              <a:off x="753" y="0"/>
              <a:ext cx="320"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S</a:t>
              </a:r>
              <a:endParaRPr lang="en-US" altLang="zh-CN" sz="2400" b="1" i="1" dirty="0">
                <a:latin typeface="Arial" panose="020B0604020202020204" pitchFamily="34" charset="0"/>
              </a:endParaRPr>
            </a:p>
          </p:txBody>
        </p:sp>
      </p:grpSp>
      <p:grpSp>
        <p:nvGrpSpPr>
          <p:cNvPr id="7" name="Group 16"/>
          <p:cNvGrpSpPr/>
          <p:nvPr/>
        </p:nvGrpSpPr>
        <p:grpSpPr>
          <a:xfrm>
            <a:off x="762000" y="1676400"/>
            <a:ext cx="1955800" cy="822325"/>
            <a:chOff x="-80" y="-90"/>
            <a:chExt cx="1232" cy="518"/>
          </a:xfrm>
        </p:grpSpPr>
        <p:sp>
          <p:nvSpPr>
            <p:cNvPr id="18449" name="Line 23"/>
            <p:cNvSpPr/>
            <p:nvPr/>
          </p:nvSpPr>
          <p:spPr>
            <a:xfrm flipV="1">
              <a:off x="736" y="97"/>
              <a:ext cx="416" cy="53"/>
            </a:xfrm>
            <a:prstGeom prst="line">
              <a:avLst/>
            </a:prstGeom>
            <a:ln w="9525" cap="flat" cmpd="sng">
              <a:solidFill>
                <a:schemeClr val="tx1"/>
              </a:solidFill>
              <a:prstDash val="solid"/>
              <a:headEnd type="none" w="med" len="med"/>
              <a:tailEnd type="none" w="med" len="med"/>
            </a:ln>
          </p:spPr>
        </p:sp>
        <p:sp>
          <p:nvSpPr>
            <p:cNvPr id="18450" name="Text Box 22"/>
            <p:cNvSpPr txBox="1"/>
            <p:nvPr/>
          </p:nvSpPr>
          <p:spPr>
            <a:xfrm>
              <a:off x="-80" y="-90"/>
              <a:ext cx="763" cy="518"/>
            </a:xfrm>
            <a:prstGeom prst="rect">
              <a:avLst/>
            </a:prstGeom>
            <a:solidFill>
              <a:srgbClr val="FFFFCC"/>
            </a:solidFill>
            <a:ln w="9525">
              <a:noFill/>
            </a:ln>
          </p:spPr>
          <p:txBody>
            <a:bodyPr>
              <a:spAutoFit/>
            </a:bodyPr>
            <a:p>
              <a:pPr algn="ctr" eaLnBrk="0" hangingPunct="0">
                <a:spcBef>
                  <a:spcPct val="50000"/>
                </a:spcBef>
              </a:pPr>
              <a:r>
                <a:rPr lang="zh-CN" altLang="x-none" sz="2400" dirty="0">
                  <a:latin typeface="Arial" panose="020B0604020202020204" pitchFamily="34" charset="0"/>
                </a:rPr>
                <a:t>公寓的租金</a:t>
              </a:r>
              <a:endParaRPr lang="zh-CN" altLang="x-none" sz="2400" dirty="0">
                <a:latin typeface="Arial" panose="020B0604020202020204" pitchFamily="34" charset="0"/>
              </a:endParaRPr>
            </a:p>
          </p:txBody>
        </p:sp>
      </p:grpSp>
      <p:grpSp>
        <p:nvGrpSpPr>
          <p:cNvPr id="8" name="Group 19"/>
          <p:cNvGrpSpPr/>
          <p:nvPr/>
        </p:nvGrpSpPr>
        <p:grpSpPr>
          <a:xfrm>
            <a:off x="1828800" y="3206750"/>
            <a:ext cx="3295650" cy="2559050"/>
            <a:chOff x="0" y="0"/>
            <a:chExt cx="2076" cy="1612"/>
          </a:xfrm>
        </p:grpSpPr>
        <p:grpSp>
          <p:nvGrpSpPr>
            <p:cNvPr id="18443" name="Group 20"/>
            <p:cNvGrpSpPr/>
            <p:nvPr/>
          </p:nvGrpSpPr>
          <p:grpSpPr>
            <a:xfrm>
              <a:off x="651" y="118"/>
              <a:ext cx="1146" cy="1222"/>
              <a:chOff x="0" y="0"/>
              <a:chExt cx="795" cy="1222"/>
            </a:xfrm>
          </p:grpSpPr>
          <p:sp>
            <p:nvSpPr>
              <p:cNvPr id="18447" name="Line 17"/>
              <p:cNvSpPr/>
              <p:nvPr/>
            </p:nvSpPr>
            <p:spPr>
              <a:xfrm>
                <a:off x="0" y="0"/>
                <a:ext cx="795" cy="0"/>
              </a:xfrm>
              <a:prstGeom prst="line">
                <a:avLst/>
              </a:prstGeom>
              <a:ln w="9525" cap="flat" cmpd="sng">
                <a:solidFill>
                  <a:schemeClr val="tx1"/>
                </a:solidFill>
                <a:prstDash val="lgDash"/>
                <a:headEnd type="none" w="med" len="med"/>
                <a:tailEnd type="none" w="med" len="med"/>
              </a:ln>
            </p:spPr>
          </p:sp>
          <p:sp>
            <p:nvSpPr>
              <p:cNvPr id="18448" name="Line 18"/>
              <p:cNvSpPr/>
              <p:nvPr/>
            </p:nvSpPr>
            <p:spPr>
              <a:xfrm flipH="1">
                <a:off x="780" y="1"/>
                <a:ext cx="15" cy="1221"/>
              </a:xfrm>
              <a:prstGeom prst="line">
                <a:avLst/>
              </a:prstGeom>
              <a:ln w="9525" cap="flat" cmpd="sng">
                <a:solidFill>
                  <a:schemeClr val="tx1"/>
                </a:solidFill>
                <a:prstDash val="lgDash"/>
                <a:headEnd type="none" w="med" len="med"/>
                <a:tailEnd type="none" w="med" len="med"/>
              </a:ln>
            </p:spPr>
          </p:sp>
        </p:grpSp>
        <p:sp>
          <p:nvSpPr>
            <p:cNvPr id="18444" name="Oval 19"/>
            <p:cNvSpPr/>
            <p:nvPr/>
          </p:nvSpPr>
          <p:spPr>
            <a:xfrm>
              <a:off x="1752" y="70"/>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
          <p:nvSpPr>
            <p:cNvPr id="18445" name="Text Box 25"/>
            <p:cNvSpPr txBox="1"/>
            <p:nvPr/>
          </p:nvSpPr>
          <p:spPr>
            <a:xfrm>
              <a:off x="0" y="0"/>
              <a:ext cx="589" cy="230"/>
            </a:xfrm>
            <a:prstGeom prst="rect">
              <a:avLst/>
            </a:prstGeom>
            <a:noFill/>
            <a:ln w="9525">
              <a:noFill/>
            </a:ln>
          </p:spPr>
          <p:txBody>
            <a:bodyPr lIns="0" tIns="0" rIns="0" bIns="0">
              <a:spAutoFit/>
            </a:bodyPr>
            <a:p>
              <a:pPr algn="r" eaLnBrk="0" hangingPunct="0">
                <a:spcBef>
                  <a:spcPct val="50000"/>
                </a:spcBef>
              </a:pPr>
              <a:r>
                <a:rPr lang="en-US" altLang="zh-CN" sz="2400" dirty="0">
                  <a:latin typeface="Arial" panose="020B0604020202020204" pitchFamily="34" charset="0"/>
                </a:rPr>
                <a:t>$800</a:t>
              </a:r>
              <a:endParaRPr lang="en-US" altLang="zh-CN" sz="2400" dirty="0">
                <a:latin typeface="Arial" panose="020B0604020202020204" pitchFamily="34" charset="0"/>
              </a:endParaRPr>
            </a:p>
          </p:txBody>
        </p:sp>
        <p:sp>
          <p:nvSpPr>
            <p:cNvPr id="18446" name="Text Box 26"/>
            <p:cNvSpPr txBox="1"/>
            <p:nvPr/>
          </p:nvSpPr>
          <p:spPr>
            <a:xfrm>
              <a:off x="1524" y="1382"/>
              <a:ext cx="552" cy="230"/>
            </a:xfrm>
            <a:prstGeom prst="rect">
              <a:avLst/>
            </a:prstGeom>
            <a:noFill/>
            <a:ln w="9525">
              <a:noFill/>
            </a:ln>
          </p:spPr>
          <p:txBody>
            <a:bodyPr lIns="0" tIns="0" rIns="0" bIns="0">
              <a:spAutoFit/>
            </a:bodyPr>
            <a:p>
              <a:pPr algn="ctr" eaLnBrk="0" hangingPunct="0">
                <a:spcBef>
                  <a:spcPct val="50000"/>
                </a:spcBef>
              </a:pPr>
              <a:r>
                <a:rPr lang="en-US" altLang="zh-CN" sz="2400" dirty="0">
                  <a:latin typeface="Arial" panose="020B0604020202020204" pitchFamily="34" charset="0"/>
                </a:rPr>
                <a:t>300</a:t>
              </a:r>
              <a:endParaRPr lang="en-US" altLang="zh-CN" sz="2400" dirty="0">
                <a:latin typeface="Arial" panose="020B0604020202020204" pitchFamily="34" charset="0"/>
              </a:endParaRPr>
            </a:p>
          </p:txBody>
        </p:sp>
      </p:grpSp>
      <p:grpSp>
        <p:nvGrpSpPr>
          <p:cNvPr id="10" name="Group 26"/>
          <p:cNvGrpSpPr/>
          <p:nvPr/>
        </p:nvGrpSpPr>
        <p:grpSpPr>
          <a:xfrm>
            <a:off x="6096000" y="5486400"/>
            <a:ext cx="1870075" cy="762000"/>
            <a:chOff x="489" y="12"/>
            <a:chExt cx="1178" cy="480"/>
          </a:xfrm>
        </p:grpSpPr>
        <p:sp>
          <p:nvSpPr>
            <p:cNvPr id="18441" name="Line 30"/>
            <p:cNvSpPr/>
            <p:nvPr/>
          </p:nvSpPr>
          <p:spPr>
            <a:xfrm flipV="1">
              <a:off x="681" y="12"/>
              <a:ext cx="48" cy="192"/>
            </a:xfrm>
            <a:prstGeom prst="line">
              <a:avLst/>
            </a:prstGeom>
            <a:ln w="9525" cap="flat" cmpd="sng">
              <a:solidFill>
                <a:schemeClr val="tx1"/>
              </a:solidFill>
              <a:prstDash val="solid"/>
              <a:headEnd type="none" w="med" len="med"/>
              <a:tailEnd type="none" w="med" len="med"/>
            </a:ln>
          </p:spPr>
        </p:sp>
        <p:sp>
          <p:nvSpPr>
            <p:cNvPr id="18442" name="Text Box 31"/>
            <p:cNvSpPr txBox="1"/>
            <p:nvPr/>
          </p:nvSpPr>
          <p:spPr>
            <a:xfrm>
              <a:off x="489" y="204"/>
              <a:ext cx="1178" cy="288"/>
            </a:xfrm>
            <a:prstGeom prst="rect">
              <a:avLst/>
            </a:prstGeom>
            <a:solidFill>
              <a:srgbClr val="FFFFCC"/>
            </a:solidFill>
            <a:ln w="9525">
              <a:noFill/>
            </a:ln>
          </p:spPr>
          <p:txBody>
            <a:bodyPr>
              <a:spAutoFit/>
            </a:bodyPr>
            <a:p>
              <a:pPr algn="ctr" eaLnBrk="0" hangingPunct="0">
                <a:spcBef>
                  <a:spcPct val="50000"/>
                </a:spcBef>
              </a:pPr>
              <a:r>
                <a:rPr lang="zh-CN" altLang="x-none" sz="2400" dirty="0">
                  <a:latin typeface="Arial" panose="020B0604020202020204" pitchFamily="34" charset="0"/>
                </a:rPr>
                <a:t>公寓的数量</a:t>
              </a:r>
              <a:endParaRPr lang="zh-CN" altLang="x-none" sz="2400" dirty="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par>
                                <p:cTn id="23" presetID="9" presetClass="exit" presetSubtype="0" fill="hold" nodeType="withEffect">
                                  <p:stCondLst>
                                    <p:cond delay="0"/>
                                  </p:stCondLst>
                                  <p:childTnLst>
                                    <p:animEffect transition="out" filter="dissolve">
                                      <p:cBhvr>
                                        <p:cTn id="24" dur="500"/>
                                        <p:tgtEl>
                                          <p:spTgt spid="10"/>
                                        </p:tgtEl>
                                      </p:cBhvr>
                                    </p:animEffect>
                                    <p:set>
                                      <p:cBhvr>
                                        <p:cTn id="25" dur="1" fill="hold">
                                          <p:stCondLst>
                                            <p:cond delay="499"/>
                                          </p:stCondLst>
                                        </p:cTn>
                                        <p:tgtEl>
                                          <p:spTgt spid="10"/>
                                        </p:tgtEl>
                                        <p:attrNameLst>
                                          <p:attrName>style.visibility</p:attrName>
                                        </p:attrNameLst>
                                      </p:cBhvr>
                                      <p:to>
                                        <p:strVal val="hidden"/>
                                      </p:to>
                                    </p:set>
                                  </p:childTnLst>
                                </p:cTn>
                              </p:par>
                              <p:par>
                                <p:cTn id="26" presetID="18" presetClass="entr" presetSubtype="6"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strips(downRight)">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3"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strips(upRight)">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6"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strips(downRight)">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0" y="381000"/>
            <a:ext cx="9144000" cy="64928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价格上限如何影响市场结果</a:t>
            </a:r>
            <a:endPar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5" name="Rectangle 3"/>
          <p:cNvSpPr txBox="1">
            <a:spLocks noChangeArrowheads="1"/>
          </p:cNvSpPr>
          <p:nvPr/>
        </p:nvSpPr>
        <p:spPr>
          <a:xfrm>
            <a:off x="381000" y="1828800"/>
            <a:ext cx="2889250" cy="3186113"/>
          </a:xfrm>
          <a:prstGeom prst="rect">
            <a:avLst/>
          </a:prstGeom>
        </p:spPr>
        <p:txBody>
          <a:bodyPr>
            <a:normAutofit/>
          </a:bodyPr>
          <a:lstStyle/>
          <a:p>
            <a:pPr marR="0" defTabSz="914400" fontAlgn="auto">
              <a:lnSpc>
                <a:spcPct val="130000"/>
              </a:lnSpc>
              <a:spcBef>
                <a:spcPts val="400"/>
              </a:spcBef>
              <a:spcAft>
                <a:spcPts val="0"/>
              </a:spcAft>
              <a:buClr>
                <a:schemeClr val="accent1"/>
              </a:buClr>
              <a:buSzPct val="68000"/>
              <a:buFont typeface="Wingdings" panose="05000000000000000000" pitchFamily="2" charset="2"/>
              <a:defRPr/>
            </a:pPr>
            <a:r>
              <a:rPr kumimoji="0" lang="en-US" altLang="zh-CN" sz="2700" kern="1200" cap="none" spc="0" normalizeH="0" baseline="0" noProof="0" dirty="0">
                <a:latin typeface="+mn-lt"/>
                <a:ea typeface="宋体" panose="02010600030101010101" pitchFamily="2" charset="-122"/>
                <a:cs typeface="+mn-cs"/>
              </a:rPr>
              <a:t>    </a:t>
            </a:r>
            <a:r>
              <a:rPr kumimoji="0" lang="zh-CN" sz="2700" kern="1200" cap="none" spc="0" normalizeH="0" baseline="0" noProof="0" dirty="0">
                <a:latin typeface="+mn-lt"/>
                <a:ea typeface="宋体" panose="02010600030101010101" pitchFamily="2" charset="-122"/>
                <a:cs typeface="+mn-cs"/>
              </a:rPr>
              <a:t>价格上限高于均衡价格时</a:t>
            </a:r>
            <a:r>
              <a:rPr kumimoji="0" lang="en-US" altLang="zh-CN" sz="2700" kern="1200" cap="none" spc="0" normalizeH="0" baseline="0" noProof="0" dirty="0">
                <a:latin typeface="+mn-lt"/>
                <a:ea typeface="宋体" panose="02010600030101010101" pitchFamily="2" charset="-122"/>
                <a:cs typeface="+mn-cs"/>
              </a:rPr>
              <a:t>——</a:t>
            </a:r>
            <a:r>
              <a:rPr kumimoji="0" lang="zh-CN" sz="2700" kern="1200" cap="none" spc="0" normalizeH="0" baseline="0" noProof="0" dirty="0">
                <a:latin typeface="+mn-lt"/>
                <a:ea typeface="宋体" panose="02010600030101010101" pitchFamily="2" charset="-122"/>
                <a:cs typeface="+mn-cs"/>
              </a:rPr>
              <a:t>没有限制性</a:t>
            </a:r>
            <a:r>
              <a:rPr kumimoji="0" lang="zh-CN" altLang="en-US" sz="2700" kern="1200" cap="none" spc="0" normalizeH="0" baseline="0" noProof="0" dirty="0">
                <a:latin typeface="+mn-lt"/>
                <a:ea typeface="宋体" panose="02010600030101010101" pitchFamily="2" charset="-122"/>
                <a:cs typeface="+mn-cs"/>
              </a:rPr>
              <a:t>，</a:t>
            </a:r>
            <a:r>
              <a:rPr kumimoji="0" lang="zh-CN" sz="2700" kern="1200" cap="none" spc="0" normalizeH="0" baseline="0" noProof="0" dirty="0">
                <a:latin typeface="+mn-lt"/>
                <a:ea typeface="宋体" panose="02010600030101010101" pitchFamily="2" charset="-122"/>
                <a:cs typeface="+mn-cs"/>
              </a:rPr>
              <a:t>即对市场结果没有影响</a:t>
            </a:r>
            <a:endParaRPr kumimoji="0" lang="zh-CN" sz="2700" kern="1200" cap="none" spc="0" normalizeH="0" baseline="0" noProof="0" dirty="0">
              <a:latin typeface="+mn-lt"/>
              <a:ea typeface="宋体" panose="02010600030101010101" pitchFamily="2" charset="-122"/>
              <a:cs typeface="+mn-cs"/>
            </a:endParaRPr>
          </a:p>
        </p:txBody>
      </p:sp>
      <p:grpSp>
        <p:nvGrpSpPr>
          <p:cNvPr id="19460" name="Group 4"/>
          <p:cNvGrpSpPr/>
          <p:nvPr/>
        </p:nvGrpSpPr>
        <p:grpSpPr>
          <a:xfrm>
            <a:off x="4064000" y="1600200"/>
            <a:ext cx="4422775" cy="3871913"/>
            <a:chOff x="0" y="0"/>
            <a:chExt cx="2786" cy="2439"/>
          </a:xfrm>
        </p:grpSpPr>
        <p:grpSp>
          <p:nvGrpSpPr>
            <p:cNvPr id="19478" name="Group 5"/>
            <p:cNvGrpSpPr/>
            <p:nvPr/>
          </p:nvGrpSpPr>
          <p:grpSpPr>
            <a:xfrm>
              <a:off x="118" y="252"/>
              <a:ext cx="2116" cy="2049"/>
              <a:chOff x="0" y="0"/>
              <a:chExt cx="2116" cy="2027"/>
            </a:xfrm>
          </p:grpSpPr>
          <p:sp>
            <p:nvSpPr>
              <p:cNvPr id="19481" name="Line 6"/>
              <p:cNvSpPr/>
              <p:nvPr/>
            </p:nvSpPr>
            <p:spPr>
              <a:xfrm>
                <a:off x="4" y="0"/>
                <a:ext cx="0" cy="2025"/>
              </a:xfrm>
              <a:prstGeom prst="line">
                <a:avLst/>
              </a:prstGeom>
              <a:ln w="12700" cap="flat" cmpd="sng">
                <a:solidFill>
                  <a:schemeClr val="tx1"/>
                </a:solidFill>
                <a:prstDash val="solid"/>
                <a:headEnd type="none" w="med" len="med"/>
                <a:tailEnd type="none" w="med" len="med"/>
              </a:ln>
            </p:spPr>
          </p:sp>
          <p:sp>
            <p:nvSpPr>
              <p:cNvPr id="19482" name="Line 7"/>
              <p:cNvSpPr/>
              <p:nvPr/>
            </p:nvSpPr>
            <p:spPr>
              <a:xfrm>
                <a:off x="0" y="2027"/>
                <a:ext cx="2116" cy="0"/>
              </a:xfrm>
              <a:prstGeom prst="line">
                <a:avLst/>
              </a:prstGeom>
              <a:ln w="12700" cap="flat" cmpd="sng">
                <a:solidFill>
                  <a:schemeClr val="tx1"/>
                </a:solidFill>
                <a:prstDash val="solid"/>
                <a:headEnd type="none" w="med" len="med"/>
                <a:tailEnd type="none" w="med" len="med"/>
              </a:ln>
            </p:spPr>
          </p:sp>
        </p:grpSp>
        <p:sp>
          <p:nvSpPr>
            <p:cNvPr id="19479" name="Text Box 8"/>
            <p:cNvSpPr txBox="1"/>
            <p:nvPr/>
          </p:nvSpPr>
          <p:spPr>
            <a:xfrm>
              <a:off x="0" y="0"/>
              <a:ext cx="267"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P</a:t>
              </a:r>
              <a:endParaRPr lang="en-US" altLang="zh-CN" sz="2400" b="1" i="1" dirty="0">
                <a:latin typeface="Arial" panose="020B0604020202020204" pitchFamily="34" charset="0"/>
              </a:endParaRPr>
            </a:p>
          </p:txBody>
        </p:sp>
        <p:sp>
          <p:nvSpPr>
            <p:cNvPr id="19480" name="Text Box 9"/>
            <p:cNvSpPr txBox="1"/>
            <p:nvPr/>
          </p:nvSpPr>
          <p:spPr>
            <a:xfrm>
              <a:off x="2496" y="2151"/>
              <a:ext cx="290"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endParaRPr lang="en-US" altLang="zh-CN" sz="2400" b="1" i="1" dirty="0">
                <a:latin typeface="Arial" panose="020B0604020202020204" pitchFamily="34" charset="0"/>
              </a:endParaRPr>
            </a:p>
          </p:txBody>
        </p:sp>
      </p:grpSp>
      <p:grpSp>
        <p:nvGrpSpPr>
          <p:cNvPr id="19461" name="Group 10"/>
          <p:cNvGrpSpPr/>
          <p:nvPr/>
        </p:nvGrpSpPr>
        <p:grpSpPr>
          <a:xfrm>
            <a:off x="5143500" y="2054225"/>
            <a:ext cx="2617788" cy="3203575"/>
            <a:chOff x="0" y="0"/>
            <a:chExt cx="1649" cy="2018"/>
          </a:xfrm>
        </p:grpSpPr>
        <p:sp>
          <p:nvSpPr>
            <p:cNvPr id="19476" name="Line 11"/>
            <p:cNvSpPr/>
            <p:nvPr/>
          </p:nvSpPr>
          <p:spPr>
            <a:xfrm>
              <a:off x="0" y="0"/>
              <a:ext cx="1417" cy="1846"/>
            </a:xfrm>
            <a:prstGeom prst="line">
              <a:avLst/>
            </a:prstGeom>
            <a:ln w="38100" cap="flat" cmpd="sng">
              <a:solidFill>
                <a:srgbClr val="003399"/>
              </a:solidFill>
              <a:prstDash val="solid"/>
              <a:headEnd type="none" w="med" len="med"/>
              <a:tailEnd type="none" w="med" len="med"/>
            </a:ln>
          </p:spPr>
        </p:sp>
        <p:sp>
          <p:nvSpPr>
            <p:cNvPr id="19477" name="Text Box 12"/>
            <p:cNvSpPr txBox="1"/>
            <p:nvPr/>
          </p:nvSpPr>
          <p:spPr>
            <a:xfrm>
              <a:off x="1329" y="1730"/>
              <a:ext cx="320"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D</a:t>
              </a:r>
              <a:endParaRPr lang="en-US" altLang="zh-CN" sz="2400" b="1" i="1" dirty="0">
                <a:latin typeface="Arial" panose="020B0604020202020204" pitchFamily="34" charset="0"/>
              </a:endParaRPr>
            </a:p>
          </p:txBody>
        </p:sp>
      </p:grpSp>
      <p:grpSp>
        <p:nvGrpSpPr>
          <p:cNvPr id="19462" name="Group 13"/>
          <p:cNvGrpSpPr/>
          <p:nvPr/>
        </p:nvGrpSpPr>
        <p:grpSpPr>
          <a:xfrm>
            <a:off x="5283200" y="1725613"/>
            <a:ext cx="1703388" cy="3362325"/>
            <a:chOff x="0" y="0"/>
            <a:chExt cx="1073" cy="2118"/>
          </a:xfrm>
        </p:grpSpPr>
        <p:sp>
          <p:nvSpPr>
            <p:cNvPr id="19474" name="Line 14"/>
            <p:cNvSpPr/>
            <p:nvPr/>
          </p:nvSpPr>
          <p:spPr>
            <a:xfrm flipV="1">
              <a:off x="0" y="232"/>
              <a:ext cx="872" cy="1886"/>
            </a:xfrm>
            <a:prstGeom prst="line">
              <a:avLst/>
            </a:prstGeom>
            <a:ln w="38100" cap="flat" cmpd="sng">
              <a:solidFill>
                <a:srgbClr val="003399"/>
              </a:solidFill>
              <a:prstDash val="solid"/>
              <a:headEnd type="none" w="med" len="med"/>
              <a:tailEnd type="none" w="med" len="med"/>
            </a:ln>
          </p:spPr>
        </p:sp>
        <p:sp>
          <p:nvSpPr>
            <p:cNvPr id="19475" name="Text Box 15"/>
            <p:cNvSpPr txBox="1"/>
            <p:nvPr/>
          </p:nvSpPr>
          <p:spPr>
            <a:xfrm>
              <a:off x="753" y="0"/>
              <a:ext cx="320"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S</a:t>
              </a:r>
              <a:endParaRPr lang="en-US" altLang="zh-CN" sz="2400" b="1" i="1" dirty="0">
                <a:latin typeface="Arial" panose="020B0604020202020204" pitchFamily="34" charset="0"/>
              </a:endParaRPr>
            </a:p>
          </p:txBody>
        </p:sp>
      </p:grpSp>
      <p:grpSp>
        <p:nvGrpSpPr>
          <p:cNvPr id="19463" name="Group 16"/>
          <p:cNvGrpSpPr/>
          <p:nvPr/>
        </p:nvGrpSpPr>
        <p:grpSpPr>
          <a:xfrm>
            <a:off x="3255963" y="3130550"/>
            <a:ext cx="3295650" cy="2559050"/>
            <a:chOff x="0" y="0"/>
            <a:chExt cx="2076" cy="1612"/>
          </a:xfrm>
        </p:grpSpPr>
        <p:grpSp>
          <p:nvGrpSpPr>
            <p:cNvPr id="19468" name="Group 17"/>
            <p:cNvGrpSpPr/>
            <p:nvPr/>
          </p:nvGrpSpPr>
          <p:grpSpPr>
            <a:xfrm>
              <a:off x="651" y="118"/>
              <a:ext cx="1146" cy="1222"/>
              <a:chOff x="0" y="0"/>
              <a:chExt cx="795" cy="1222"/>
            </a:xfrm>
          </p:grpSpPr>
          <p:sp>
            <p:nvSpPr>
              <p:cNvPr id="19472" name="Line 18"/>
              <p:cNvSpPr/>
              <p:nvPr/>
            </p:nvSpPr>
            <p:spPr>
              <a:xfrm>
                <a:off x="0" y="0"/>
                <a:ext cx="795" cy="0"/>
              </a:xfrm>
              <a:prstGeom prst="line">
                <a:avLst/>
              </a:prstGeom>
              <a:ln w="9525" cap="flat" cmpd="sng">
                <a:solidFill>
                  <a:schemeClr val="tx1"/>
                </a:solidFill>
                <a:prstDash val="lgDash"/>
                <a:headEnd type="none" w="med" len="med"/>
                <a:tailEnd type="none" w="med" len="med"/>
              </a:ln>
            </p:spPr>
          </p:sp>
          <p:sp>
            <p:nvSpPr>
              <p:cNvPr id="19473" name="Line 19"/>
              <p:cNvSpPr/>
              <p:nvPr/>
            </p:nvSpPr>
            <p:spPr>
              <a:xfrm flipH="1">
                <a:off x="789" y="1"/>
                <a:ext cx="6" cy="1221"/>
              </a:xfrm>
              <a:prstGeom prst="line">
                <a:avLst/>
              </a:prstGeom>
              <a:ln w="9525" cap="flat" cmpd="sng">
                <a:solidFill>
                  <a:schemeClr val="tx1"/>
                </a:solidFill>
                <a:prstDash val="lgDash"/>
                <a:headEnd type="none" w="med" len="med"/>
                <a:tailEnd type="none" w="med" len="med"/>
              </a:ln>
            </p:spPr>
          </p:sp>
        </p:grpSp>
        <p:sp>
          <p:nvSpPr>
            <p:cNvPr id="19469" name="Oval 20"/>
            <p:cNvSpPr/>
            <p:nvPr/>
          </p:nvSpPr>
          <p:spPr>
            <a:xfrm>
              <a:off x="1752" y="70"/>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
          <p:nvSpPr>
            <p:cNvPr id="19470" name="Text Box 21"/>
            <p:cNvSpPr txBox="1"/>
            <p:nvPr/>
          </p:nvSpPr>
          <p:spPr>
            <a:xfrm>
              <a:off x="0" y="0"/>
              <a:ext cx="589" cy="230"/>
            </a:xfrm>
            <a:prstGeom prst="rect">
              <a:avLst/>
            </a:prstGeom>
            <a:noFill/>
            <a:ln w="9525">
              <a:noFill/>
            </a:ln>
          </p:spPr>
          <p:txBody>
            <a:bodyPr lIns="0" tIns="0" rIns="0" bIns="0">
              <a:spAutoFit/>
            </a:bodyPr>
            <a:p>
              <a:pPr algn="r" eaLnBrk="0" hangingPunct="0">
                <a:spcBef>
                  <a:spcPct val="50000"/>
                </a:spcBef>
              </a:pPr>
              <a:r>
                <a:rPr lang="en-US" altLang="zh-CN" sz="2400" dirty="0">
                  <a:latin typeface="Arial" panose="020B0604020202020204" pitchFamily="34" charset="0"/>
                </a:rPr>
                <a:t>$800</a:t>
              </a:r>
              <a:endParaRPr lang="en-US" altLang="zh-CN" sz="2400" dirty="0">
                <a:latin typeface="Arial" panose="020B0604020202020204" pitchFamily="34" charset="0"/>
              </a:endParaRPr>
            </a:p>
          </p:txBody>
        </p:sp>
        <p:sp>
          <p:nvSpPr>
            <p:cNvPr id="19471" name="Text Box 22"/>
            <p:cNvSpPr txBox="1"/>
            <p:nvPr/>
          </p:nvSpPr>
          <p:spPr>
            <a:xfrm>
              <a:off x="1524" y="1382"/>
              <a:ext cx="552" cy="230"/>
            </a:xfrm>
            <a:prstGeom prst="rect">
              <a:avLst/>
            </a:prstGeom>
            <a:noFill/>
            <a:ln w="9525">
              <a:noFill/>
            </a:ln>
          </p:spPr>
          <p:txBody>
            <a:bodyPr lIns="0" tIns="0" rIns="0" bIns="0">
              <a:spAutoFit/>
            </a:bodyPr>
            <a:p>
              <a:pPr algn="ctr" eaLnBrk="0" hangingPunct="0">
                <a:spcBef>
                  <a:spcPct val="50000"/>
                </a:spcBef>
              </a:pPr>
              <a:r>
                <a:rPr lang="en-US" altLang="zh-CN" sz="2400" dirty="0">
                  <a:latin typeface="Arial" panose="020B0604020202020204" pitchFamily="34" charset="0"/>
                </a:rPr>
                <a:t>300</a:t>
              </a:r>
              <a:endParaRPr lang="en-US" altLang="zh-CN" sz="2400" dirty="0">
                <a:latin typeface="Arial" panose="020B0604020202020204" pitchFamily="34" charset="0"/>
              </a:endParaRPr>
            </a:p>
          </p:txBody>
        </p:sp>
      </p:grpSp>
      <p:grpSp>
        <p:nvGrpSpPr>
          <p:cNvPr id="10" name="Group 23"/>
          <p:cNvGrpSpPr/>
          <p:nvPr/>
        </p:nvGrpSpPr>
        <p:grpSpPr>
          <a:xfrm>
            <a:off x="3263900" y="2209800"/>
            <a:ext cx="5643563" cy="461963"/>
            <a:chOff x="0" y="123"/>
            <a:chExt cx="3555" cy="291"/>
          </a:xfrm>
        </p:grpSpPr>
        <p:sp>
          <p:nvSpPr>
            <p:cNvPr id="19465" name="Line 24"/>
            <p:cNvSpPr/>
            <p:nvPr/>
          </p:nvSpPr>
          <p:spPr>
            <a:xfrm>
              <a:off x="644" y="265"/>
              <a:ext cx="1888" cy="0"/>
            </a:xfrm>
            <a:prstGeom prst="line">
              <a:avLst/>
            </a:prstGeom>
            <a:ln w="28575" cap="flat" cmpd="sng">
              <a:solidFill>
                <a:srgbClr val="DE8400"/>
              </a:solidFill>
              <a:prstDash val="solid"/>
              <a:headEnd type="none" w="med" len="med"/>
              <a:tailEnd type="none" w="med" len="med"/>
            </a:ln>
          </p:spPr>
        </p:sp>
        <p:sp>
          <p:nvSpPr>
            <p:cNvPr id="19466" name="Text Box 25"/>
            <p:cNvSpPr txBox="1"/>
            <p:nvPr/>
          </p:nvSpPr>
          <p:spPr>
            <a:xfrm>
              <a:off x="2552" y="123"/>
              <a:ext cx="1003" cy="291"/>
            </a:xfrm>
            <a:prstGeom prst="rect">
              <a:avLst/>
            </a:prstGeom>
            <a:noFill/>
            <a:ln w="9525">
              <a:noFill/>
            </a:ln>
          </p:spPr>
          <p:txBody>
            <a:bodyPr>
              <a:spAutoFit/>
            </a:bodyPr>
            <a:p>
              <a:pPr algn="ctr" eaLnBrk="0" hangingPunct="0">
                <a:spcBef>
                  <a:spcPct val="50000"/>
                </a:spcBef>
              </a:pPr>
              <a:r>
                <a:rPr lang="zh-CN" altLang="x-none" sz="2400" dirty="0">
                  <a:latin typeface="Arial" panose="020B0604020202020204" pitchFamily="34" charset="0"/>
                </a:rPr>
                <a:t>价格上限</a:t>
              </a:r>
              <a:endParaRPr lang="zh-CN" altLang="x-none" sz="2400" dirty="0">
                <a:latin typeface="Arial" panose="020B0604020202020204" pitchFamily="34" charset="0"/>
              </a:endParaRPr>
            </a:p>
          </p:txBody>
        </p:sp>
        <p:sp>
          <p:nvSpPr>
            <p:cNvPr id="19467" name="Text Box 27"/>
            <p:cNvSpPr txBox="1"/>
            <p:nvPr/>
          </p:nvSpPr>
          <p:spPr>
            <a:xfrm>
              <a:off x="0" y="148"/>
              <a:ext cx="589" cy="230"/>
            </a:xfrm>
            <a:prstGeom prst="rect">
              <a:avLst/>
            </a:prstGeom>
            <a:noFill/>
            <a:ln w="9525">
              <a:noFill/>
            </a:ln>
          </p:spPr>
          <p:txBody>
            <a:bodyPr lIns="0" tIns="0" rIns="0" bIns="0">
              <a:spAutoFit/>
            </a:bodyPr>
            <a:p>
              <a:pPr algn="r" eaLnBrk="0" hangingPunct="0">
                <a:spcBef>
                  <a:spcPct val="50000"/>
                </a:spcBef>
              </a:pPr>
              <a:r>
                <a:rPr lang="en-US" altLang="zh-CN" sz="2400" dirty="0">
                  <a:latin typeface="Arial" panose="020B0604020202020204" pitchFamily="34" charset="0"/>
                </a:rPr>
                <a:t>$1000</a:t>
              </a:r>
              <a:endParaRPr lang="en-US" altLang="zh-CN" sz="2400" dirty="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5"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3"/>
          <p:cNvSpPr txBox="1">
            <a:spLocks noChangeArrowheads="1"/>
          </p:cNvSpPr>
          <p:nvPr/>
        </p:nvSpPr>
        <p:spPr>
          <a:xfrm>
            <a:off x="228600" y="1447800"/>
            <a:ext cx="3048000" cy="4076700"/>
          </a:xfrm>
          <a:prstGeom prst="rect">
            <a:avLst/>
          </a:prstGeom>
        </p:spPr>
        <p:txBody>
          <a:bodyPr>
            <a:normAutofit/>
          </a:bodyPr>
          <a:lstStyle/>
          <a:p>
            <a:pPr marR="0" defTabSz="914400" fontAlgn="auto">
              <a:lnSpc>
                <a:spcPct val="130000"/>
              </a:lnSpc>
              <a:spcBef>
                <a:spcPts val="400"/>
              </a:spcBef>
              <a:spcAft>
                <a:spcPts val="0"/>
              </a:spcAft>
              <a:buClr>
                <a:schemeClr val="accent1"/>
              </a:buClr>
              <a:buSzPct val="68000"/>
              <a:buFont typeface="Wingdings" panose="05000000000000000000" pitchFamily="2" charset="2"/>
              <a:defRPr/>
            </a:pPr>
            <a:r>
              <a:rPr kumimoji="0" lang="en-US" altLang="zh-CN" sz="2400" kern="1200" cap="none" spc="0" normalizeH="0" baseline="0" noProof="0" dirty="0">
                <a:latin typeface="+mn-lt"/>
                <a:ea typeface="宋体" panose="02010600030101010101" pitchFamily="2" charset="-122"/>
                <a:cs typeface="+mn-cs"/>
              </a:rPr>
              <a:t>    </a:t>
            </a:r>
            <a:r>
              <a:rPr kumimoji="0" lang="zh-CN" sz="2400" kern="1200" cap="none" spc="0" normalizeH="0" baseline="0" noProof="0" dirty="0">
                <a:latin typeface="+mn-lt"/>
                <a:ea typeface="宋体" panose="02010600030101010101" pitchFamily="2" charset="-122"/>
                <a:cs typeface="+mn-cs"/>
              </a:rPr>
              <a:t>均衡价格</a:t>
            </a:r>
            <a:r>
              <a:rPr kumimoji="0" lang="zh-CN" altLang="en-US" sz="2400" kern="1200" cap="none" spc="0" normalizeH="0" baseline="0" noProof="0" dirty="0">
                <a:latin typeface="+mn-lt"/>
                <a:ea typeface="宋体" panose="02010600030101010101" pitchFamily="2" charset="-122"/>
                <a:cs typeface="+mn-cs"/>
              </a:rPr>
              <a:t>（</a:t>
            </a:r>
            <a:r>
              <a:rPr kumimoji="0" lang="zh-CN" sz="2400" kern="1200" cap="none" spc="0" normalizeH="0" baseline="0" noProof="0" dirty="0">
                <a:latin typeface="+mn-lt"/>
                <a:ea typeface="宋体" panose="02010600030101010101" pitchFamily="2" charset="-122"/>
                <a:cs typeface="+mn-cs"/>
              </a:rPr>
              <a:t>$800</a:t>
            </a:r>
            <a:r>
              <a:rPr kumimoji="0" lang="zh-CN" altLang="en-US" sz="2400" kern="1200" cap="none" spc="0" normalizeH="0" baseline="0" noProof="0" dirty="0">
                <a:latin typeface="+mn-lt"/>
                <a:ea typeface="宋体" panose="02010600030101010101" pitchFamily="2" charset="-122"/>
                <a:cs typeface="+mn-cs"/>
              </a:rPr>
              <a:t>）</a:t>
            </a:r>
            <a:r>
              <a:rPr kumimoji="0" lang="zh-CN" sz="2400" kern="1200" cap="none" spc="0" normalizeH="0" baseline="0" noProof="0" dirty="0">
                <a:latin typeface="+mn-lt"/>
                <a:ea typeface="宋体" panose="02010600030101010101" pitchFamily="2" charset="-122"/>
                <a:cs typeface="+mn-cs"/>
              </a:rPr>
              <a:t> 高于价格上限，因此是违法的</a:t>
            </a:r>
            <a:r>
              <a:rPr kumimoji="0" lang="zh-CN" altLang="en-US" sz="2400" kern="1200" cap="none" spc="0" normalizeH="0" baseline="0" noProof="0" dirty="0">
                <a:latin typeface="+mn-lt"/>
                <a:ea typeface="宋体" panose="02010600030101010101" pitchFamily="2" charset="-122"/>
                <a:cs typeface="+mn-cs"/>
              </a:rPr>
              <a:t>。</a:t>
            </a:r>
            <a:endParaRPr kumimoji="0" lang="zh-CN" sz="2400" kern="1200" cap="none" spc="0" normalizeH="0" baseline="0" noProof="0" dirty="0">
              <a:latin typeface="+mn-lt"/>
              <a:ea typeface="宋体" panose="02010600030101010101" pitchFamily="2" charset="-122"/>
              <a:cs typeface="+mn-cs"/>
            </a:endParaRPr>
          </a:p>
          <a:p>
            <a:pPr marR="0" defTabSz="914400" fontAlgn="auto">
              <a:lnSpc>
                <a:spcPct val="130000"/>
              </a:lnSpc>
              <a:spcBef>
                <a:spcPts val="400"/>
              </a:spcBef>
              <a:spcAft>
                <a:spcPts val="0"/>
              </a:spcAft>
              <a:buClr>
                <a:schemeClr val="accent1"/>
              </a:buClr>
              <a:buSzPct val="68000"/>
              <a:buFont typeface="Wingdings" panose="05000000000000000000" pitchFamily="2" charset="2"/>
              <a:defRPr/>
            </a:pPr>
            <a:r>
              <a:rPr kumimoji="0" lang="en-US" altLang="zh-CN" sz="2400" kern="1200" cap="none" spc="0" normalizeH="0" baseline="0" noProof="0" dirty="0">
                <a:latin typeface="+mn-lt"/>
                <a:ea typeface="宋体" panose="02010600030101010101" pitchFamily="2" charset="-122"/>
                <a:cs typeface="+mn-cs"/>
              </a:rPr>
              <a:t>    </a:t>
            </a:r>
            <a:r>
              <a:rPr kumimoji="0" lang="zh-CN" sz="2400" kern="1200" cap="none" spc="0" normalizeH="0" baseline="0" noProof="0" dirty="0">
                <a:latin typeface="+mn-lt"/>
                <a:ea typeface="宋体" panose="02010600030101010101" pitchFamily="2" charset="-122"/>
                <a:cs typeface="+mn-cs"/>
              </a:rPr>
              <a:t>价格上限</a:t>
            </a:r>
            <a:r>
              <a:rPr kumimoji="0" lang="zh-CN" altLang="en-US" sz="2400" kern="1200" cap="none" spc="0" normalizeH="0" baseline="0" noProof="0" dirty="0">
                <a:latin typeface="+mn-lt"/>
                <a:ea typeface="宋体" panose="02010600030101010101" pitchFamily="2" charset="-122"/>
                <a:cs typeface="+mn-cs"/>
              </a:rPr>
              <a:t>低于均衡价格时</a:t>
            </a:r>
            <a:r>
              <a:rPr kumimoji="0" lang="zh-CN" sz="2400" kern="1200" cap="none" spc="0" normalizeH="0" baseline="0" noProof="0" dirty="0">
                <a:latin typeface="+mn-lt"/>
                <a:ea typeface="宋体" panose="02010600030101010101" pitchFamily="2" charset="-122"/>
                <a:cs typeface="+mn-cs"/>
              </a:rPr>
              <a:t>是一种限制性约束，这导致了短缺</a:t>
            </a:r>
            <a:endParaRPr kumimoji="0" lang="zh-CN" sz="2400" kern="1200" cap="none" spc="0" normalizeH="0" baseline="0" noProof="0" dirty="0">
              <a:latin typeface="+mn-lt"/>
              <a:ea typeface="宋体" panose="02010600030101010101" pitchFamily="2" charset="-122"/>
              <a:cs typeface="+mn-cs"/>
            </a:endParaRPr>
          </a:p>
        </p:txBody>
      </p:sp>
      <p:grpSp>
        <p:nvGrpSpPr>
          <p:cNvPr id="20483" name="Group 4"/>
          <p:cNvGrpSpPr/>
          <p:nvPr/>
        </p:nvGrpSpPr>
        <p:grpSpPr>
          <a:xfrm>
            <a:off x="4094163" y="1235075"/>
            <a:ext cx="4062412" cy="3870325"/>
            <a:chOff x="0" y="0"/>
            <a:chExt cx="2559" cy="2438"/>
          </a:xfrm>
        </p:grpSpPr>
        <p:grpSp>
          <p:nvGrpSpPr>
            <p:cNvPr id="20506" name="Group 5"/>
            <p:cNvGrpSpPr/>
            <p:nvPr/>
          </p:nvGrpSpPr>
          <p:grpSpPr>
            <a:xfrm>
              <a:off x="118" y="252"/>
              <a:ext cx="2116" cy="2049"/>
              <a:chOff x="0" y="0"/>
              <a:chExt cx="2116" cy="2027"/>
            </a:xfrm>
          </p:grpSpPr>
          <p:sp>
            <p:nvSpPr>
              <p:cNvPr id="20509" name="Line 6"/>
              <p:cNvSpPr/>
              <p:nvPr/>
            </p:nvSpPr>
            <p:spPr>
              <a:xfrm>
                <a:off x="4" y="0"/>
                <a:ext cx="0" cy="2025"/>
              </a:xfrm>
              <a:prstGeom prst="line">
                <a:avLst/>
              </a:prstGeom>
              <a:ln w="12700" cap="flat" cmpd="sng">
                <a:solidFill>
                  <a:schemeClr val="tx1"/>
                </a:solidFill>
                <a:prstDash val="solid"/>
                <a:headEnd type="none" w="med" len="med"/>
                <a:tailEnd type="none" w="med" len="med"/>
              </a:ln>
            </p:spPr>
          </p:sp>
          <p:sp>
            <p:nvSpPr>
              <p:cNvPr id="20510" name="Line 7"/>
              <p:cNvSpPr/>
              <p:nvPr/>
            </p:nvSpPr>
            <p:spPr>
              <a:xfrm>
                <a:off x="0" y="2027"/>
                <a:ext cx="2116" cy="0"/>
              </a:xfrm>
              <a:prstGeom prst="line">
                <a:avLst/>
              </a:prstGeom>
              <a:ln w="12700" cap="flat" cmpd="sng">
                <a:solidFill>
                  <a:schemeClr val="tx1"/>
                </a:solidFill>
                <a:prstDash val="solid"/>
                <a:headEnd type="none" w="med" len="med"/>
                <a:tailEnd type="none" w="med" len="med"/>
              </a:ln>
            </p:spPr>
          </p:sp>
        </p:grpSp>
        <p:sp>
          <p:nvSpPr>
            <p:cNvPr id="20507" name="Text Box 8"/>
            <p:cNvSpPr txBox="1"/>
            <p:nvPr/>
          </p:nvSpPr>
          <p:spPr>
            <a:xfrm>
              <a:off x="0" y="0"/>
              <a:ext cx="267"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P</a:t>
              </a:r>
              <a:endParaRPr lang="en-US" altLang="zh-CN" sz="2400" b="1" i="1" dirty="0">
                <a:latin typeface="Arial" panose="020B0604020202020204" pitchFamily="34" charset="0"/>
              </a:endParaRPr>
            </a:p>
          </p:txBody>
        </p:sp>
        <p:sp>
          <p:nvSpPr>
            <p:cNvPr id="20508" name="Text Box 9"/>
            <p:cNvSpPr txBox="1"/>
            <p:nvPr/>
          </p:nvSpPr>
          <p:spPr>
            <a:xfrm>
              <a:off x="2269" y="2150"/>
              <a:ext cx="290"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endParaRPr lang="en-US" altLang="zh-CN" sz="2400" b="1" i="1" dirty="0">
                <a:latin typeface="Arial" panose="020B0604020202020204" pitchFamily="34" charset="0"/>
              </a:endParaRPr>
            </a:p>
          </p:txBody>
        </p:sp>
      </p:grpSp>
      <p:grpSp>
        <p:nvGrpSpPr>
          <p:cNvPr id="20484" name="Group 10"/>
          <p:cNvGrpSpPr/>
          <p:nvPr/>
        </p:nvGrpSpPr>
        <p:grpSpPr>
          <a:xfrm>
            <a:off x="4648200" y="1600200"/>
            <a:ext cx="2744788" cy="3019425"/>
            <a:chOff x="-312" y="-56"/>
            <a:chExt cx="1729" cy="1902"/>
          </a:xfrm>
        </p:grpSpPr>
        <p:sp>
          <p:nvSpPr>
            <p:cNvPr id="20504" name="Line 11"/>
            <p:cNvSpPr/>
            <p:nvPr/>
          </p:nvSpPr>
          <p:spPr>
            <a:xfrm>
              <a:off x="0" y="0"/>
              <a:ext cx="1417" cy="1846"/>
            </a:xfrm>
            <a:prstGeom prst="line">
              <a:avLst/>
            </a:prstGeom>
            <a:ln w="38100" cap="flat" cmpd="sng">
              <a:solidFill>
                <a:srgbClr val="003399"/>
              </a:solidFill>
              <a:prstDash val="solid"/>
              <a:headEnd type="none" w="med" len="med"/>
              <a:tailEnd type="none" w="med" len="med"/>
            </a:ln>
          </p:spPr>
        </p:sp>
        <p:sp>
          <p:nvSpPr>
            <p:cNvPr id="20505" name="Text Box 12"/>
            <p:cNvSpPr txBox="1"/>
            <p:nvPr/>
          </p:nvSpPr>
          <p:spPr>
            <a:xfrm>
              <a:off x="-312" y="-56"/>
              <a:ext cx="320"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D</a:t>
              </a:r>
              <a:endParaRPr lang="en-US" altLang="zh-CN" sz="2400" b="1" i="1" dirty="0">
                <a:latin typeface="Arial" panose="020B0604020202020204" pitchFamily="34" charset="0"/>
              </a:endParaRPr>
            </a:p>
          </p:txBody>
        </p:sp>
      </p:grpSp>
      <p:grpSp>
        <p:nvGrpSpPr>
          <p:cNvPr id="20485" name="Group 13"/>
          <p:cNvGrpSpPr/>
          <p:nvPr/>
        </p:nvGrpSpPr>
        <p:grpSpPr>
          <a:xfrm>
            <a:off x="5283200" y="1360488"/>
            <a:ext cx="1703388" cy="3362325"/>
            <a:chOff x="0" y="0"/>
            <a:chExt cx="1073" cy="2118"/>
          </a:xfrm>
        </p:grpSpPr>
        <p:sp>
          <p:nvSpPr>
            <p:cNvPr id="20502" name="Line 14"/>
            <p:cNvSpPr/>
            <p:nvPr/>
          </p:nvSpPr>
          <p:spPr>
            <a:xfrm flipV="1">
              <a:off x="0" y="232"/>
              <a:ext cx="872" cy="1886"/>
            </a:xfrm>
            <a:prstGeom prst="line">
              <a:avLst/>
            </a:prstGeom>
            <a:ln w="38100" cap="flat" cmpd="sng">
              <a:solidFill>
                <a:srgbClr val="003399"/>
              </a:solidFill>
              <a:prstDash val="solid"/>
              <a:headEnd type="none" w="med" len="med"/>
              <a:tailEnd type="none" w="med" len="med"/>
            </a:ln>
          </p:spPr>
        </p:sp>
        <p:sp>
          <p:nvSpPr>
            <p:cNvPr id="20503" name="Text Box 15"/>
            <p:cNvSpPr txBox="1"/>
            <p:nvPr/>
          </p:nvSpPr>
          <p:spPr>
            <a:xfrm>
              <a:off x="753" y="0"/>
              <a:ext cx="320"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S</a:t>
              </a:r>
              <a:endParaRPr lang="en-US" altLang="zh-CN" sz="2400" b="1" i="1" dirty="0">
                <a:latin typeface="Arial" panose="020B0604020202020204" pitchFamily="34" charset="0"/>
              </a:endParaRPr>
            </a:p>
          </p:txBody>
        </p:sp>
      </p:grpSp>
      <p:sp>
        <p:nvSpPr>
          <p:cNvPr id="20486" name="Line 18"/>
          <p:cNvSpPr/>
          <p:nvPr/>
        </p:nvSpPr>
        <p:spPr>
          <a:xfrm>
            <a:off x="4289425" y="2952750"/>
            <a:ext cx="1819275" cy="0"/>
          </a:xfrm>
          <a:prstGeom prst="line">
            <a:avLst/>
          </a:prstGeom>
          <a:ln w="9525" cap="flat" cmpd="sng">
            <a:solidFill>
              <a:schemeClr val="tx1"/>
            </a:solidFill>
            <a:prstDash val="lgDash"/>
            <a:headEnd type="none" w="med" len="med"/>
            <a:tailEnd type="none" w="med" len="med"/>
          </a:ln>
        </p:spPr>
      </p:sp>
      <p:sp>
        <p:nvSpPr>
          <p:cNvPr id="20487" name="Oval 20"/>
          <p:cNvSpPr/>
          <p:nvPr/>
        </p:nvSpPr>
        <p:spPr>
          <a:xfrm>
            <a:off x="6037263" y="2876550"/>
            <a:ext cx="139700" cy="138113"/>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
        <p:nvSpPr>
          <p:cNvPr id="20488" name="Text Box 21"/>
          <p:cNvSpPr txBox="1"/>
          <p:nvPr/>
        </p:nvSpPr>
        <p:spPr>
          <a:xfrm>
            <a:off x="3255963" y="2765425"/>
            <a:ext cx="935037" cy="365125"/>
          </a:xfrm>
          <a:prstGeom prst="rect">
            <a:avLst/>
          </a:prstGeom>
          <a:noFill/>
          <a:ln w="9525">
            <a:noFill/>
          </a:ln>
        </p:spPr>
        <p:txBody>
          <a:bodyPr lIns="0" tIns="0" rIns="0" bIns="0">
            <a:spAutoFit/>
          </a:bodyPr>
          <a:p>
            <a:pPr algn="r" eaLnBrk="0" hangingPunct="0">
              <a:spcBef>
                <a:spcPct val="50000"/>
              </a:spcBef>
            </a:pPr>
            <a:r>
              <a:rPr lang="en-US" altLang="zh-CN" sz="2400" dirty="0">
                <a:latin typeface="Arial" panose="020B0604020202020204" pitchFamily="34" charset="0"/>
              </a:rPr>
              <a:t>$800</a:t>
            </a:r>
            <a:endParaRPr lang="en-US" altLang="zh-CN" sz="2400" dirty="0">
              <a:latin typeface="Arial" panose="020B0604020202020204" pitchFamily="34" charset="0"/>
            </a:endParaRPr>
          </a:p>
        </p:txBody>
      </p:sp>
      <p:grpSp>
        <p:nvGrpSpPr>
          <p:cNvPr id="7" name="Group 19"/>
          <p:cNvGrpSpPr/>
          <p:nvPr/>
        </p:nvGrpSpPr>
        <p:grpSpPr>
          <a:xfrm>
            <a:off x="3263900" y="3505200"/>
            <a:ext cx="5727700" cy="461963"/>
            <a:chOff x="0" y="98"/>
            <a:chExt cx="3608" cy="291"/>
          </a:xfrm>
        </p:grpSpPr>
        <p:sp>
          <p:nvSpPr>
            <p:cNvPr id="20499" name="Line 24"/>
            <p:cNvSpPr/>
            <p:nvPr/>
          </p:nvSpPr>
          <p:spPr>
            <a:xfrm>
              <a:off x="644" y="265"/>
              <a:ext cx="1888" cy="0"/>
            </a:xfrm>
            <a:prstGeom prst="line">
              <a:avLst/>
            </a:prstGeom>
            <a:ln w="28575" cap="flat" cmpd="sng">
              <a:solidFill>
                <a:srgbClr val="DE8400"/>
              </a:solidFill>
              <a:prstDash val="solid"/>
              <a:headEnd type="none" w="med" len="med"/>
              <a:tailEnd type="none" w="med" len="med"/>
            </a:ln>
          </p:spPr>
        </p:sp>
        <p:sp>
          <p:nvSpPr>
            <p:cNvPr id="20500" name="Text Box 25"/>
            <p:cNvSpPr txBox="1"/>
            <p:nvPr/>
          </p:nvSpPr>
          <p:spPr>
            <a:xfrm>
              <a:off x="2504" y="98"/>
              <a:ext cx="1104" cy="291"/>
            </a:xfrm>
            <a:prstGeom prst="rect">
              <a:avLst/>
            </a:prstGeom>
            <a:noFill/>
            <a:ln w="9525">
              <a:noFill/>
            </a:ln>
          </p:spPr>
          <p:txBody>
            <a:bodyPr>
              <a:spAutoFit/>
            </a:bodyPr>
            <a:p>
              <a:pPr algn="ctr" eaLnBrk="0" hangingPunct="0">
                <a:spcBef>
                  <a:spcPct val="50000"/>
                </a:spcBef>
              </a:pPr>
              <a:r>
                <a:rPr lang="zh-CN" altLang="x-none" sz="2400" dirty="0">
                  <a:latin typeface="Arial" panose="020B0604020202020204" pitchFamily="34" charset="0"/>
                </a:rPr>
                <a:t>价格上限</a:t>
              </a:r>
              <a:endParaRPr lang="zh-CN" altLang="x-none" sz="2400" dirty="0">
                <a:latin typeface="Arial" panose="020B0604020202020204" pitchFamily="34" charset="0"/>
              </a:endParaRPr>
            </a:p>
          </p:txBody>
        </p:sp>
        <p:sp>
          <p:nvSpPr>
            <p:cNvPr id="20501" name="Text Box 27"/>
            <p:cNvSpPr txBox="1"/>
            <p:nvPr/>
          </p:nvSpPr>
          <p:spPr>
            <a:xfrm>
              <a:off x="0" y="148"/>
              <a:ext cx="589" cy="230"/>
            </a:xfrm>
            <a:prstGeom prst="rect">
              <a:avLst/>
            </a:prstGeom>
            <a:noFill/>
            <a:ln w="9525">
              <a:noFill/>
            </a:ln>
          </p:spPr>
          <p:txBody>
            <a:bodyPr lIns="0" tIns="0" rIns="0" bIns="0">
              <a:spAutoFit/>
            </a:bodyPr>
            <a:p>
              <a:pPr algn="r" eaLnBrk="0" hangingPunct="0">
                <a:spcBef>
                  <a:spcPct val="50000"/>
                </a:spcBef>
              </a:pPr>
              <a:r>
                <a:rPr lang="en-US" altLang="zh-CN" sz="2400" dirty="0">
                  <a:latin typeface="Arial" panose="020B0604020202020204" pitchFamily="34" charset="0"/>
                </a:rPr>
                <a:t>$500</a:t>
              </a:r>
              <a:endParaRPr lang="en-US" altLang="zh-CN" sz="2400" dirty="0">
                <a:latin typeface="Arial" panose="020B0604020202020204" pitchFamily="34" charset="0"/>
              </a:endParaRPr>
            </a:p>
          </p:txBody>
        </p:sp>
      </p:grpSp>
      <p:grpSp>
        <p:nvGrpSpPr>
          <p:cNvPr id="8" name="Group 24"/>
          <p:cNvGrpSpPr/>
          <p:nvPr/>
        </p:nvGrpSpPr>
        <p:grpSpPr>
          <a:xfrm>
            <a:off x="5281613" y="3700463"/>
            <a:ext cx="876300" cy="1582737"/>
            <a:chOff x="0" y="0"/>
            <a:chExt cx="552" cy="997"/>
          </a:xfrm>
        </p:grpSpPr>
        <p:sp>
          <p:nvSpPr>
            <p:cNvPr id="20496" name="Line 19"/>
            <p:cNvSpPr/>
            <p:nvPr/>
          </p:nvSpPr>
          <p:spPr>
            <a:xfrm>
              <a:off x="278" y="42"/>
              <a:ext cx="0" cy="705"/>
            </a:xfrm>
            <a:prstGeom prst="line">
              <a:avLst/>
            </a:prstGeom>
            <a:ln w="9525" cap="flat" cmpd="sng">
              <a:solidFill>
                <a:schemeClr val="tx1"/>
              </a:solidFill>
              <a:prstDash val="lgDash"/>
              <a:headEnd type="none" w="med" len="med"/>
              <a:tailEnd type="none" w="med" len="med"/>
            </a:ln>
          </p:spPr>
        </p:sp>
        <p:sp>
          <p:nvSpPr>
            <p:cNvPr id="20497" name="Text Box 22"/>
            <p:cNvSpPr txBox="1"/>
            <p:nvPr/>
          </p:nvSpPr>
          <p:spPr>
            <a:xfrm>
              <a:off x="0" y="767"/>
              <a:ext cx="552" cy="230"/>
            </a:xfrm>
            <a:prstGeom prst="rect">
              <a:avLst/>
            </a:prstGeom>
            <a:noFill/>
            <a:ln w="9525">
              <a:noFill/>
            </a:ln>
          </p:spPr>
          <p:txBody>
            <a:bodyPr lIns="0" tIns="0" rIns="0" bIns="0">
              <a:spAutoFit/>
            </a:bodyPr>
            <a:p>
              <a:pPr algn="ctr" eaLnBrk="0" hangingPunct="0">
                <a:spcBef>
                  <a:spcPct val="50000"/>
                </a:spcBef>
              </a:pPr>
              <a:r>
                <a:rPr lang="en-US" altLang="zh-CN" sz="2400" dirty="0">
                  <a:latin typeface="Arial" panose="020B0604020202020204" pitchFamily="34" charset="0"/>
                </a:rPr>
                <a:t>250</a:t>
              </a:r>
              <a:endParaRPr lang="en-US" altLang="zh-CN" sz="2400" dirty="0">
                <a:latin typeface="Arial" panose="020B0604020202020204" pitchFamily="34" charset="0"/>
              </a:endParaRPr>
            </a:p>
          </p:txBody>
        </p:sp>
        <p:sp>
          <p:nvSpPr>
            <p:cNvPr id="20498" name="Oval 33"/>
            <p:cNvSpPr/>
            <p:nvPr/>
          </p:nvSpPr>
          <p:spPr>
            <a:xfrm>
              <a:off x="235" y="0"/>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grpSp>
        <p:nvGrpSpPr>
          <p:cNvPr id="9" name="Group 28"/>
          <p:cNvGrpSpPr/>
          <p:nvPr/>
        </p:nvGrpSpPr>
        <p:grpSpPr>
          <a:xfrm>
            <a:off x="6303963" y="3700463"/>
            <a:ext cx="876300" cy="1581150"/>
            <a:chOff x="0" y="0"/>
            <a:chExt cx="552" cy="996"/>
          </a:xfrm>
        </p:grpSpPr>
        <p:sp>
          <p:nvSpPr>
            <p:cNvPr id="20493" name="Text Box 28"/>
            <p:cNvSpPr txBox="1"/>
            <p:nvPr/>
          </p:nvSpPr>
          <p:spPr>
            <a:xfrm>
              <a:off x="0" y="766"/>
              <a:ext cx="552" cy="230"/>
            </a:xfrm>
            <a:prstGeom prst="rect">
              <a:avLst/>
            </a:prstGeom>
            <a:noFill/>
            <a:ln w="9525">
              <a:noFill/>
            </a:ln>
          </p:spPr>
          <p:txBody>
            <a:bodyPr lIns="0" tIns="0" rIns="0" bIns="0">
              <a:spAutoFit/>
            </a:bodyPr>
            <a:p>
              <a:pPr algn="ctr" eaLnBrk="0" hangingPunct="0">
                <a:spcBef>
                  <a:spcPct val="50000"/>
                </a:spcBef>
              </a:pPr>
              <a:r>
                <a:rPr lang="en-US" altLang="zh-CN" sz="2400" dirty="0">
                  <a:latin typeface="Arial" panose="020B0604020202020204" pitchFamily="34" charset="0"/>
                </a:rPr>
                <a:t>400</a:t>
              </a:r>
              <a:endParaRPr lang="en-US" altLang="zh-CN" sz="2400" dirty="0">
                <a:latin typeface="Arial" panose="020B0604020202020204" pitchFamily="34" charset="0"/>
              </a:endParaRPr>
            </a:p>
          </p:txBody>
        </p:sp>
        <p:sp>
          <p:nvSpPr>
            <p:cNvPr id="20494" name="Line 31"/>
            <p:cNvSpPr/>
            <p:nvPr/>
          </p:nvSpPr>
          <p:spPr>
            <a:xfrm>
              <a:off x="278" y="42"/>
              <a:ext cx="0" cy="705"/>
            </a:xfrm>
            <a:prstGeom prst="line">
              <a:avLst/>
            </a:prstGeom>
            <a:ln w="9525" cap="flat" cmpd="sng">
              <a:solidFill>
                <a:schemeClr val="tx1"/>
              </a:solidFill>
              <a:prstDash val="lgDash"/>
              <a:headEnd type="none" w="med" len="med"/>
              <a:tailEnd type="none" w="med" len="med"/>
            </a:ln>
          </p:spPr>
        </p:sp>
        <p:sp>
          <p:nvSpPr>
            <p:cNvPr id="20495" name="Oval 34"/>
            <p:cNvSpPr/>
            <p:nvPr/>
          </p:nvSpPr>
          <p:spPr>
            <a:xfrm>
              <a:off x="233" y="0"/>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grpSp>
        <p:nvGrpSpPr>
          <p:cNvPr id="10" name="Group 32"/>
          <p:cNvGrpSpPr/>
          <p:nvPr/>
        </p:nvGrpSpPr>
        <p:grpSpPr bwMode="auto">
          <a:xfrm>
            <a:off x="5641975" y="3836988"/>
            <a:ext cx="1235075" cy="684212"/>
            <a:chOff x="0" y="0"/>
            <a:chExt cx="778" cy="431"/>
          </a:xfrm>
          <a:noFill/>
        </p:grpSpPr>
        <p:sp>
          <p:nvSpPr>
            <p:cNvPr id="35" name="AutoShape 32"/>
            <p:cNvSpPr/>
            <p:nvPr/>
          </p:nvSpPr>
          <p:spPr bwMode="auto">
            <a:xfrm rot="16200000">
              <a:off x="275" y="-225"/>
              <a:ext cx="188" cy="637"/>
            </a:xfrm>
            <a:prstGeom prst="leftBrace">
              <a:avLst>
                <a:gd name="adj1" fmla="val 59421"/>
                <a:gd name="adj2" fmla="val 50000"/>
              </a:avLst>
            </a:prstGeom>
            <a:grpFill/>
            <a:ln w="19050">
              <a:solidFill>
                <a:srgbClr val="0000FF"/>
              </a:solidFill>
              <a:rou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 name="Text Box 35"/>
            <p:cNvSpPr txBox="1">
              <a:spLocks noChangeArrowheads="1"/>
            </p:cNvSpPr>
            <p:nvPr/>
          </p:nvSpPr>
          <p:spPr bwMode="auto">
            <a:xfrm>
              <a:off x="0" y="201"/>
              <a:ext cx="778" cy="230"/>
            </a:xfrm>
            <a:prstGeom prst="rect">
              <a:avLst/>
            </a:prstGeom>
            <a:grpFill/>
            <a:ln w="9525">
              <a:noFill/>
              <a:miter lim="800000"/>
            </a:ln>
          </p:spPr>
          <p:txBody>
            <a:bodyPr lIns="0" tIns="0" rIns="0" bIns="0">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zh-CN" sz="2400" b="0" i="0" u="none" strike="noStrike" kern="120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n-cs"/>
                </a:rPr>
                <a:t>短缺</a:t>
              </a:r>
              <a:endParaRPr kumimoji="0" lang="zh-CN" sz="2400" b="0" i="0" u="none" strike="noStrike" kern="120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childTnLst>
                          </p:cTn>
                        </p:par>
                        <p:par>
                          <p:cTn id="17" fill="hold">
                            <p:stCondLst>
                              <p:cond delay="1000"/>
                            </p:stCondLst>
                            <p:childTnLst>
                              <p:par>
                                <p:cTn id="18" presetID="18" presetClass="entr" presetSubtype="6"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strips(downRight)">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5"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3"/>
          <p:cNvSpPr txBox="1">
            <a:spLocks noChangeArrowheads="1"/>
          </p:cNvSpPr>
          <p:nvPr/>
        </p:nvSpPr>
        <p:spPr>
          <a:xfrm>
            <a:off x="533400" y="1828800"/>
            <a:ext cx="2560638" cy="3124200"/>
          </a:xfrm>
          <a:prstGeom prst="rect">
            <a:avLst/>
          </a:prstGeom>
        </p:spPr>
        <p:txBody>
          <a:bodyPr>
            <a:normAutofit/>
          </a:bodyPr>
          <a:lstStyle/>
          <a:p>
            <a:pPr marR="0" defTabSz="914400" fontAlgn="auto">
              <a:lnSpc>
                <a:spcPct val="130000"/>
              </a:lnSpc>
              <a:spcBef>
                <a:spcPts val="400"/>
              </a:spcBef>
              <a:spcAft>
                <a:spcPts val="0"/>
              </a:spcAft>
              <a:buClr>
                <a:schemeClr val="accent1"/>
              </a:buClr>
              <a:buSzPct val="68000"/>
              <a:buFont typeface="Wingdings" panose="05000000000000000000" pitchFamily="2" charset="2"/>
              <a:defRPr/>
            </a:pPr>
            <a:r>
              <a:rPr kumimoji="0" lang="en-US" altLang="zh-CN" sz="2400" kern="1200" cap="none" spc="0" normalizeH="0" baseline="0" noProof="0" dirty="0">
                <a:latin typeface="+mn-lt"/>
                <a:ea typeface="宋体" panose="02010600030101010101" pitchFamily="2" charset="-122"/>
                <a:cs typeface="+mn-cs"/>
              </a:rPr>
              <a:t>    </a:t>
            </a:r>
            <a:r>
              <a:rPr kumimoji="0" lang="zh-CN" sz="2400" kern="1200" cap="none" spc="0" normalizeH="0" baseline="0" noProof="0" dirty="0">
                <a:latin typeface="+mn-lt"/>
                <a:ea typeface="宋体" panose="02010600030101010101" pitchFamily="2" charset="-122"/>
                <a:cs typeface="+mn-cs"/>
              </a:rPr>
              <a:t>长期，供给与需求都更具有弹性。因此，短</a:t>
            </a:r>
            <a:r>
              <a:rPr kumimoji="0" lang="zh-CN" altLang="en-US" sz="2400" kern="1200" cap="none" spc="0" normalizeH="0" baseline="0" noProof="0" dirty="0">
                <a:latin typeface="+mn-lt"/>
                <a:ea typeface="宋体" panose="02010600030101010101" pitchFamily="2" charset="-122"/>
                <a:cs typeface="+mn-cs"/>
              </a:rPr>
              <a:t>缺</a:t>
            </a:r>
            <a:r>
              <a:rPr kumimoji="0" lang="zh-CN" sz="2400" kern="1200" cap="none" spc="0" normalizeH="0" baseline="0" noProof="0" dirty="0">
                <a:latin typeface="+mn-lt"/>
                <a:ea typeface="宋体" panose="02010600030101010101" pitchFamily="2" charset="-122"/>
                <a:cs typeface="+mn-cs"/>
              </a:rPr>
              <a:t>更加严重</a:t>
            </a:r>
            <a:r>
              <a:rPr kumimoji="0" lang="zh-CN" altLang="en-US" sz="2400" kern="1200" cap="none" spc="0" normalizeH="0" baseline="0" noProof="0" dirty="0">
                <a:latin typeface="+mn-lt"/>
                <a:ea typeface="宋体" panose="02010600030101010101" pitchFamily="2" charset="-122"/>
                <a:cs typeface="+mn-cs"/>
              </a:rPr>
              <a:t>。</a:t>
            </a:r>
            <a:endParaRPr kumimoji="0" lang="zh-CN" sz="2400" kern="1200" cap="none" spc="0" normalizeH="0" baseline="0" noProof="0" dirty="0">
              <a:latin typeface="+mn-lt"/>
              <a:ea typeface="宋体" panose="02010600030101010101" pitchFamily="2" charset="-122"/>
              <a:cs typeface="+mn-cs"/>
            </a:endParaRPr>
          </a:p>
        </p:txBody>
      </p:sp>
      <p:grpSp>
        <p:nvGrpSpPr>
          <p:cNvPr id="21507" name="Group 4"/>
          <p:cNvGrpSpPr/>
          <p:nvPr/>
        </p:nvGrpSpPr>
        <p:grpSpPr>
          <a:xfrm>
            <a:off x="3810000" y="1295400"/>
            <a:ext cx="5032375" cy="3810000"/>
            <a:chOff x="-179" y="38"/>
            <a:chExt cx="3170" cy="2400"/>
          </a:xfrm>
        </p:grpSpPr>
        <p:grpSp>
          <p:nvGrpSpPr>
            <p:cNvPr id="21531" name="Group 5"/>
            <p:cNvGrpSpPr/>
            <p:nvPr/>
          </p:nvGrpSpPr>
          <p:grpSpPr>
            <a:xfrm>
              <a:off x="118" y="252"/>
              <a:ext cx="2487" cy="2049"/>
              <a:chOff x="0" y="0"/>
              <a:chExt cx="2487" cy="2027"/>
            </a:xfrm>
          </p:grpSpPr>
          <p:sp>
            <p:nvSpPr>
              <p:cNvPr id="21534" name="Line 6"/>
              <p:cNvSpPr/>
              <p:nvPr/>
            </p:nvSpPr>
            <p:spPr>
              <a:xfrm>
                <a:off x="4" y="0"/>
                <a:ext cx="0" cy="2025"/>
              </a:xfrm>
              <a:prstGeom prst="line">
                <a:avLst/>
              </a:prstGeom>
              <a:ln w="12700" cap="flat" cmpd="sng">
                <a:solidFill>
                  <a:schemeClr val="tx1"/>
                </a:solidFill>
                <a:prstDash val="solid"/>
                <a:headEnd type="none" w="med" len="med"/>
                <a:tailEnd type="none" w="med" len="med"/>
              </a:ln>
            </p:spPr>
          </p:sp>
          <p:sp>
            <p:nvSpPr>
              <p:cNvPr id="21535" name="Line 7"/>
              <p:cNvSpPr/>
              <p:nvPr/>
            </p:nvSpPr>
            <p:spPr>
              <a:xfrm flipV="1">
                <a:off x="0" y="2020"/>
                <a:ext cx="2487" cy="7"/>
              </a:xfrm>
              <a:prstGeom prst="line">
                <a:avLst/>
              </a:prstGeom>
              <a:ln w="12700" cap="flat" cmpd="sng">
                <a:solidFill>
                  <a:schemeClr val="tx1"/>
                </a:solidFill>
                <a:prstDash val="solid"/>
                <a:headEnd type="none" w="med" len="med"/>
                <a:tailEnd type="none" w="med" len="med"/>
              </a:ln>
            </p:spPr>
          </p:sp>
        </p:grpSp>
        <p:sp>
          <p:nvSpPr>
            <p:cNvPr id="21532" name="Text Box 8"/>
            <p:cNvSpPr txBox="1"/>
            <p:nvPr/>
          </p:nvSpPr>
          <p:spPr>
            <a:xfrm>
              <a:off x="-179" y="38"/>
              <a:ext cx="267"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P</a:t>
              </a:r>
              <a:endParaRPr lang="en-US" altLang="zh-CN" sz="2400" b="1" i="1" dirty="0">
                <a:latin typeface="Arial" panose="020B0604020202020204" pitchFamily="34" charset="0"/>
              </a:endParaRPr>
            </a:p>
          </p:txBody>
        </p:sp>
        <p:sp>
          <p:nvSpPr>
            <p:cNvPr id="21533" name="Text Box 9"/>
            <p:cNvSpPr txBox="1"/>
            <p:nvPr/>
          </p:nvSpPr>
          <p:spPr>
            <a:xfrm>
              <a:off x="2701" y="2150"/>
              <a:ext cx="290"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endParaRPr lang="en-US" altLang="zh-CN" sz="2400" b="1" i="1" dirty="0">
                <a:latin typeface="Arial" panose="020B0604020202020204" pitchFamily="34" charset="0"/>
              </a:endParaRPr>
            </a:p>
          </p:txBody>
        </p:sp>
      </p:grpSp>
      <p:grpSp>
        <p:nvGrpSpPr>
          <p:cNvPr id="21508" name="Group 10"/>
          <p:cNvGrpSpPr/>
          <p:nvPr/>
        </p:nvGrpSpPr>
        <p:grpSpPr>
          <a:xfrm>
            <a:off x="4572000" y="1219200"/>
            <a:ext cx="3394075" cy="3355975"/>
            <a:chOff x="-14" y="-268"/>
            <a:chExt cx="1431" cy="2114"/>
          </a:xfrm>
        </p:grpSpPr>
        <p:sp>
          <p:nvSpPr>
            <p:cNvPr id="21529" name="Line 11"/>
            <p:cNvSpPr/>
            <p:nvPr/>
          </p:nvSpPr>
          <p:spPr>
            <a:xfrm>
              <a:off x="0" y="0"/>
              <a:ext cx="1417" cy="1846"/>
            </a:xfrm>
            <a:prstGeom prst="line">
              <a:avLst/>
            </a:prstGeom>
            <a:ln w="38100" cap="flat" cmpd="sng">
              <a:solidFill>
                <a:srgbClr val="003399"/>
              </a:solidFill>
              <a:prstDash val="solid"/>
              <a:headEnd type="none" w="med" len="med"/>
              <a:tailEnd type="none" w="med" len="med"/>
            </a:ln>
          </p:spPr>
        </p:sp>
        <p:sp>
          <p:nvSpPr>
            <p:cNvPr id="21530" name="Text Box 12"/>
            <p:cNvSpPr txBox="1"/>
            <p:nvPr/>
          </p:nvSpPr>
          <p:spPr>
            <a:xfrm>
              <a:off x="-14" y="-268"/>
              <a:ext cx="320"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D</a:t>
              </a:r>
              <a:endParaRPr lang="en-US" altLang="zh-CN" sz="2400" b="1" i="1" dirty="0">
                <a:latin typeface="Arial" panose="020B0604020202020204" pitchFamily="34" charset="0"/>
              </a:endParaRPr>
            </a:p>
          </p:txBody>
        </p:sp>
      </p:grpSp>
      <p:grpSp>
        <p:nvGrpSpPr>
          <p:cNvPr id="21509" name="Group 13"/>
          <p:cNvGrpSpPr/>
          <p:nvPr/>
        </p:nvGrpSpPr>
        <p:grpSpPr>
          <a:xfrm>
            <a:off x="4433888" y="1338263"/>
            <a:ext cx="3529012" cy="3362325"/>
            <a:chOff x="0" y="0"/>
            <a:chExt cx="1073" cy="2118"/>
          </a:xfrm>
        </p:grpSpPr>
        <p:sp>
          <p:nvSpPr>
            <p:cNvPr id="21527" name="Line 14"/>
            <p:cNvSpPr/>
            <p:nvPr/>
          </p:nvSpPr>
          <p:spPr>
            <a:xfrm flipV="1">
              <a:off x="0" y="232"/>
              <a:ext cx="872" cy="1886"/>
            </a:xfrm>
            <a:prstGeom prst="line">
              <a:avLst/>
            </a:prstGeom>
            <a:ln w="38100" cap="flat" cmpd="sng">
              <a:solidFill>
                <a:srgbClr val="003399"/>
              </a:solidFill>
              <a:prstDash val="solid"/>
              <a:headEnd type="none" w="med" len="med"/>
              <a:tailEnd type="none" w="med" len="med"/>
            </a:ln>
          </p:spPr>
        </p:sp>
        <p:sp>
          <p:nvSpPr>
            <p:cNvPr id="21528" name="Text Box 15"/>
            <p:cNvSpPr txBox="1"/>
            <p:nvPr/>
          </p:nvSpPr>
          <p:spPr>
            <a:xfrm>
              <a:off x="753" y="0"/>
              <a:ext cx="320"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S</a:t>
              </a:r>
              <a:endParaRPr lang="en-US" altLang="zh-CN" sz="2400" b="1" i="1" dirty="0">
                <a:latin typeface="Arial" panose="020B0604020202020204" pitchFamily="34" charset="0"/>
              </a:endParaRPr>
            </a:p>
          </p:txBody>
        </p:sp>
      </p:grpSp>
      <p:sp>
        <p:nvSpPr>
          <p:cNvPr id="21510" name="Line 16"/>
          <p:cNvSpPr/>
          <p:nvPr/>
        </p:nvSpPr>
        <p:spPr>
          <a:xfrm>
            <a:off x="4289425" y="2952750"/>
            <a:ext cx="1819275" cy="0"/>
          </a:xfrm>
          <a:prstGeom prst="line">
            <a:avLst/>
          </a:prstGeom>
          <a:ln w="9525" cap="flat" cmpd="sng">
            <a:solidFill>
              <a:schemeClr val="tx1"/>
            </a:solidFill>
            <a:prstDash val="lgDash"/>
            <a:headEnd type="none" w="med" len="med"/>
            <a:tailEnd type="none" w="med" len="med"/>
          </a:ln>
        </p:spPr>
      </p:sp>
      <p:sp>
        <p:nvSpPr>
          <p:cNvPr id="21511" name="Line 17"/>
          <p:cNvSpPr/>
          <p:nvPr/>
        </p:nvSpPr>
        <p:spPr>
          <a:xfrm>
            <a:off x="5326063" y="3767138"/>
            <a:ext cx="0" cy="1119187"/>
          </a:xfrm>
          <a:prstGeom prst="line">
            <a:avLst/>
          </a:prstGeom>
          <a:ln w="9525" cap="flat" cmpd="sng">
            <a:solidFill>
              <a:schemeClr val="tx1"/>
            </a:solidFill>
            <a:prstDash val="lgDash"/>
            <a:headEnd type="none" w="med" len="med"/>
            <a:tailEnd type="none" w="med" len="med"/>
          </a:ln>
        </p:spPr>
      </p:sp>
      <p:sp>
        <p:nvSpPr>
          <p:cNvPr id="21512" name="Oval 18"/>
          <p:cNvSpPr/>
          <p:nvPr/>
        </p:nvSpPr>
        <p:spPr>
          <a:xfrm>
            <a:off x="6037263" y="2876550"/>
            <a:ext cx="139700" cy="138113"/>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
        <p:nvSpPr>
          <p:cNvPr id="21513" name="Text Box 19"/>
          <p:cNvSpPr txBox="1"/>
          <p:nvPr/>
        </p:nvSpPr>
        <p:spPr>
          <a:xfrm>
            <a:off x="3255963" y="2765425"/>
            <a:ext cx="935037" cy="365125"/>
          </a:xfrm>
          <a:prstGeom prst="rect">
            <a:avLst/>
          </a:prstGeom>
          <a:noFill/>
          <a:ln w="9525">
            <a:noFill/>
          </a:ln>
        </p:spPr>
        <p:txBody>
          <a:bodyPr lIns="0" tIns="0" rIns="0" bIns="0">
            <a:spAutoFit/>
          </a:bodyPr>
          <a:p>
            <a:pPr algn="r" eaLnBrk="0" hangingPunct="0">
              <a:spcBef>
                <a:spcPct val="50000"/>
              </a:spcBef>
            </a:pPr>
            <a:r>
              <a:rPr lang="en-US" altLang="zh-CN" sz="2400" dirty="0">
                <a:latin typeface="Arial" panose="020B0604020202020204" pitchFamily="34" charset="0"/>
              </a:rPr>
              <a:t>$800</a:t>
            </a:r>
            <a:endParaRPr lang="en-US" altLang="zh-CN" sz="2400" dirty="0">
              <a:latin typeface="Arial" panose="020B0604020202020204" pitchFamily="34" charset="0"/>
            </a:endParaRPr>
          </a:p>
        </p:txBody>
      </p:sp>
      <p:sp>
        <p:nvSpPr>
          <p:cNvPr id="21514" name="Text Box 20"/>
          <p:cNvSpPr txBox="1"/>
          <p:nvPr/>
        </p:nvSpPr>
        <p:spPr>
          <a:xfrm>
            <a:off x="4884738" y="4918075"/>
            <a:ext cx="876300" cy="365125"/>
          </a:xfrm>
          <a:prstGeom prst="rect">
            <a:avLst/>
          </a:prstGeom>
          <a:noFill/>
          <a:ln w="9525">
            <a:noFill/>
          </a:ln>
        </p:spPr>
        <p:txBody>
          <a:bodyPr lIns="0" tIns="0" rIns="0" bIns="0">
            <a:spAutoFit/>
          </a:bodyPr>
          <a:p>
            <a:pPr algn="ctr" eaLnBrk="0" hangingPunct="0">
              <a:spcBef>
                <a:spcPct val="50000"/>
              </a:spcBef>
            </a:pPr>
            <a:r>
              <a:rPr lang="en-US" altLang="zh-CN" sz="2400" dirty="0">
                <a:latin typeface="Arial" panose="020B0604020202020204" pitchFamily="34" charset="0"/>
              </a:rPr>
              <a:t>150</a:t>
            </a:r>
            <a:endParaRPr lang="en-US" altLang="zh-CN" sz="2400" dirty="0">
              <a:latin typeface="Arial" panose="020B0604020202020204" pitchFamily="34" charset="0"/>
            </a:endParaRPr>
          </a:p>
        </p:txBody>
      </p:sp>
      <p:grpSp>
        <p:nvGrpSpPr>
          <p:cNvPr id="21515" name="Group 21"/>
          <p:cNvGrpSpPr/>
          <p:nvPr/>
        </p:nvGrpSpPr>
        <p:grpSpPr>
          <a:xfrm>
            <a:off x="3252788" y="3505200"/>
            <a:ext cx="5656262" cy="461963"/>
            <a:chOff x="0" y="98"/>
            <a:chExt cx="3493" cy="291"/>
          </a:xfrm>
        </p:grpSpPr>
        <p:sp>
          <p:nvSpPr>
            <p:cNvPr id="21524" name="Line 22"/>
            <p:cNvSpPr/>
            <p:nvPr/>
          </p:nvSpPr>
          <p:spPr>
            <a:xfrm>
              <a:off x="644" y="265"/>
              <a:ext cx="1888" cy="0"/>
            </a:xfrm>
            <a:prstGeom prst="line">
              <a:avLst/>
            </a:prstGeom>
            <a:ln w="28575" cap="flat" cmpd="sng">
              <a:solidFill>
                <a:srgbClr val="DE8400"/>
              </a:solidFill>
              <a:prstDash val="solid"/>
              <a:headEnd type="none" w="med" len="med"/>
              <a:tailEnd type="none" w="med" len="med"/>
            </a:ln>
          </p:spPr>
        </p:sp>
        <p:sp>
          <p:nvSpPr>
            <p:cNvPr id="21525" name="Text Box 23"/>
            <p:cNvSpPr txBox="1"/>
            <p:nvPr/>
          </p:nvSpPr>
          <p:spPr>
            <a:xfrm>
              <a:off x="2556" y="98"/>
              <a:ext cx="937" cy="291"/>
            </a:xfrm>
            <a:prstGeom prst="rect">
              <a:avLst/>
            </a:prstGeom>
            <a:noFill/>
            <a:ln w="9525">
              <a:noFill/>
            </a:ln>
          </p:spPr>
          <p:txBody>
            <a:bodyPr>
              <a:spAutoFit/>
            </a:bodyPr>
            <a:p>
              <a:pPr algn="ctr" eaLnBrk="0" hangingPunct="0">
                <a:spcBef>
                  <a:spcPct val="50000"/>
                </a:spcBef>
              </a:pPr>
              <a:r>
                <a:rPr lang="zh-CN" altLang="x-none" sz="2400" dirty="0">
                  <a:latin typeface="Arial" panose="020B0604020202020204" pitchFamily="34" charset="0"/>
                </a:rPr>
                <a:t>价格上限</a:t>
              </a:r>
              <a:endParaRPr lang="zh-CN" altLang="x-none" sz="2400" dirty="0">
                <a:latin typeface="Arial" panose="020B0604020202020204" pitchFamily="34" charset="0"/>
              </a:endParaRPr>
            </a:p>
          </p:txBody>
        </p:sp>
        <p:sp>
          <p:nvSpPr>
            <p:cNvPr id="21526" name="Text Box 25"/>
            <p:cNvSpPr txBox="1"/>
            <p:nvPr/>
          </p:nvSpPr>
          <p:spPr>
            <a:xfrm>
              <a:off x="0" y="148"/>
              <a:ext cx="589" cy="230"/>
            </a:xfrm>
            <a:prstGeom prst="rect">
              <a:avLst/>
            </a:prstGeom>
            <a:noFill/>
            <a:ln w="9525">
              <a:noFill/>
            </a:ln>
          </p:spPr>
          <p:txBody>
            <a:bodyPr lIns="0" tIns="0" rIns="0" bIns="0">
              <a:spAutoFit/>
            </a:bodyPr>
            <a:p>
              <a:pPr algn="r" eaLnBrk="0" hangingPunct="0">
                <a:spcBef>
                  <a:spcPct val="50000"/>
                </a:spcBef>
              </a:pPr>
              <a:r>
                <a:rPr lang="en-US" altLang="zh-CN" sz="2400" dirty="0">
                  <a:latin typeface="Arial" panose="020B0604020202020204" pitchFamily="34" charset="0"/>
                </a:rPr>
                <a:t>$500</a:t>
              </a:r>
              <a:endParaRPr lang="en-US" altLang="zh-CN" sz="2400" dirty="0">
                <a:latin typeface="Arial" panose="020B0604020202020204" pitchFamily="34" charset="0"/>
              </a:endParaRPr>
            </a:p>
          </p:txBody>
        </p:sp>
      </p:grpSp>
      <p:sp>
        <p:nvSpPr>
          <p:cNvPr id="21516" name="Text Box 26"/>
          <p:cNvSpPr txBox="1"/>
          <p:nvPr/>
        </p:nvSpPr>
        <p:spPr>
          <a:xfrm>
            <a:off x="6608763" y="4916488"/>
            <a:ext cx="876300" cy="365125"/>
          </a:xfrm>
          <a:prstGeom prst="rect">
            <a:avLst/>
          </a:prstGeom>
          <a:noFill/>
          <a:ln w="9525">
            <a:noFill/>
          </a:ln>
        </p:spPr>
        <p:txBody>
          <a:bodyPr lIns="0" tIns="0" rIns="0" bIns="0">
            <a:spAutoFit/>
          </a:bodyPr>
          <a:p>
            <a:pPr algn="ctr" eaLnBrk="0" hangingPunct="0">
              <a:spcBef>
                <a:spcPct val="50000"/>
              </a:spcBef>
            </a:pPr>
            <a:r>
              <a:rPr lang="en-US" altLang="zh-CN" sz="2400" dirty="0">
                <a:latin typeface="Arial" panose="020B0604020202020204" pitchFamily="34" charset="0"/>
              </a:rPr>
              <a:t>450</a:t>
            </a:r>
            <a:endParaRPr lang="en-US" altLang="zh-CN" sz="2400" dirty="0">
              <a:latin typeface="Arial" panose="020B0604020202020204" pitchFamily="34" charset="0"/>
            </a:endParaRPr>
          </a:p>
        </p:txBody>
      </p:sp>
      <p:sp>
        <p:nvSpPr>
          <p:cNvPr id="21517" name="Line 27"/>
          <p:cNvSpPr/>
          <p:nvPr/>
        </p:nvSpPr>
        <p:spPr>
          <a:xfrm>
            <a:off x="7050088" y="3767138"/>
            <a:ext cx="0" cy="1119187"/>
          </a:xfrm>
          <a:prstGeom prst="line">
            <a:avLst/>
          </a:prstGeom>
          <a:ln w="9525" cap="flat" cmpd="sng">
            <a:solidFill>
              <a:schemeClr val="tx1"/>
            </a:solidFill>
            <a:prstDash val="lgDash"/>
            <a:headEnd type="none" w="med" len="med"/>
            <a:tailEnd type="none" w="med" len="med"/>
          </a:ln>
        </p:spPr>
      </p:sp>
      <p:sp>
        <p:nvSpPr>
          <p:cNvPr id="21518" name="Oval 28"/>
          <p:cNvSpPr/>
          <p:nvPr/>
        </p:nvSpPr>
        <p:spPr>
          <a:xfrm>
            <a:off x="5257800" y="3700463"/>
            <a:ext cx="139700" cy="138112"/>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
        <p:nvSpPr>
          <p:cNvPr id="21519" name="Oval 29"/>
          <p:cNvSpPr/>
          <p:nvPr/>
        </p:nvSpPr>
        <p:spPr>
          <a:xfrm>
            <a:off x="6978650" y="3700463"/>
            <a:ext cx="139700" cy="138112"/>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nvGrpSpPr>
          <p:cNvPr id="8" name="Group 30"/>
          <p:cNvGrpSpPr/>
          <p:nvPr/>
        </p:nvGrpSpPr>
        <p:grpSpPr>
          <a:xfrm>
            <a:off x="5332413" y="3836988"/>
            <a:ext cx="1704975" cy="684212"/>
            <a:chOff x="0" y="0"/>
            <a:chExt cx="1074" cy="431"/>
          </a:xfrm>
        </p:grpSpPr>
        <p:sp>
          <p:nvSpPr>
            <p:cNvPr id="21522" name="AutoShape 31"/>
            <p:cNvSpPr/>
            <p:nvPr/>
          </p:nvSpPr>
          <p:spPr>
            <a:xfrm rot="-5400000">
              <a:off x="443" y="-443"/>
              <a:ext cx="188" cy="1074"/>
            </a:xfrm>
            <a:prstGeom prst="leftBrace">
              <a:avLst>
                <a:gd name="adj1" fmla="val 100184"/>
                <a:gd name="adj2" fmla="val 50000"/>
              </a:avLst>
            </a:prstGeom>
            <a:noFill/>
            <a:ln w="19050" cap="flat" cmpd="sng">
              <a:solidFill>
                <a:srgbClr val="0000FF"/>
              </a:solidFill>
              <a:prstDash val="solid"/>
              <a:headEnd type="none" w="med" len="med"/>
              <a:tailEnd type="none" w="med" len="med"/>
            </a:ln>
          </p:spPr>
          <p:txBody>
            <a:bodyPr wrap="none" anchor="ctr"/>
            <a:p>
              <a:pPr eaLnBrk="0" hangingPunct="0"/>
              <a:endParaRPr lang="zh-CN" altLang="zh-CN" dirty="0">
                <a:latin typeface="Arial" panose="020B0604020202020204" pitchFamily="34" charset="0"/>
              </a:endParaRPr>
            </a:p>
          </p:txBody>
        </p:sp>
        <p:sp>
          <p:nvSpPr>
            <p:cNvPr id="21523" name="Text Box 32"/>
            <p:cNvSpPr txBox="1"/>
            <p:nvPr/>
          </p:nvSpPr>
          <p:spPr>
            <a:xfrm>
              <a:off x="149" y="201"/>
              <a:ext cx="778" cy="230"/>
            </a:xfrm>
            <a:prstGeom prst="rect">
              <a:avLst/>
            </a:prstGeom>
            <a:solidFill>
              <a:schemeClr val="bg1">
                <a:alpha val="70195"/>
              </a:schemeClr>
            </a:solidFill>
            <a:ln w="9525">
              <a:noFill/>
            </a:ln>
          </p:spPr>
          <p:txBody>
            <a:bodyPr lIns="0" tIns="0" rIns="0" bIns="0">
              <a:spAutoFit/>
            </a:bodyPr>
            <a:p>
              <a:pPr algn="ctr" eaLnBrk="0" hangingPunct="0">
                <a:spcBef>
                  <a:spcPct val="50000"/>
                </a:spcBef>
              </a:pPr>
              <a:r>
                <a:rPr lang="zh-CN" altLang="x-none" sz="2400" dirty="0">
                  <a:solidFill>
                    <a:srgbClr val="0000FF"/>
                  </a:solidFill>
                  <a:latin typeface="Arial" panose="020B0604020202020204" pitchFamily="34" charset="0"/>
                </a:rPr>
                <a:t>短缺</a:t>
              </a:r>
              <a:endParaRPr lang="zh-CN" altLang="x-none" sz="2400" dirty="0">
                <a:solidFill>
                  <a:srgbClr val="0000FF"/>
                </a:solidFill>
                <a:latin typeface="Arial" panose="020B0604020202020204" pitchFamily="34" charset="0"/>
              </a:endParaRPr>
            </a:p>
          </p:txBody>
        </p:sp>
      </p:grpSp>
      <p:sp>
        <p:nvSpPr>
          <p:cNvPr id="21521" name="矩形 30"/>
          <p:cNvSpPr/>
          <p:nvPr/>
        </p:nvSpPr>
        <p:spPr>
          <a:xfrm>
            <a:off x="2590800" y="5486400"/>
            <a:ext cx="6324600" cy="708025"/>
          </a:xfrm>
          <a:prstGeom prst="rect">
            <a:avLst/>
          </a:prstGeom>
          <a:noFill/>
          <a:ln w="9525">
            <a:noFill/>
          </a:ln>
        </p:spPr>
        <p:txBody>
          <a:bodyPr>
            <a:spAutoFit/>
          </a:bodyPr>
          <a:p>
            <a:r>
              <a:rPr lang="en-US" altLang="zh-CN" sz="2000" b="1" dirty="0">
                <a:latin typeface="Arial" panose="020B0604020202020204" pitchFamily="34" charset="0"/>
              </a:rPr>
              <a:t>Rent control is the best way to destroy a city, other than bombing</a:t>
            </a:r>
            <a:endParaRPr lang="zh-CN" altLang="en-US" sz="20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Righ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457200" y="207963"/>
            <a:ext cx="8229600" cy="64928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短缺与配给</a:t>
            </a:r>
            <a:endPar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5" name="Rectangle 3"/>
          <p:cNvSpPr txBox="1">
            <a:spLocks noChangeArrowheads="1"/>
          </p:cNvSpPr>
          <p:nvPr/>
        </p:nvSpPr>
        <p:spPr>
          <a:xfrm>
            <a:off x="355600" y="1219200"/>
            <a:ext cx="8413750" cy="5178425"/>
          </a:xfrm>
          <a:prstGeom prst="rect">
            <a:avLst/>
          </a:prstGeom>
        </p:spPr>
        <p:txBody>
          <a:bodyPr>
            <a:normAutofit/>
          </a:bodyPr>
          <a:lstStyle/>
          <a:p>
            <a:pPr marL="365760" marR="0" indent="-255905" defTabSz="914400" fontAlgn="auto">
              <a:spcBef>
                <a:spcPct val="40000"/>
              </a:spcBef>
              <a:spcAft>
                <a:spcPts val="0"/>
              </a:spcAft>
              <a:buClr>
                <a:schemeClr val="accent1"/>
              </a:buClr>
              <a:buSzPct val="68000"/>
              <a:buFont typeface="Wingdings" panose="05000000000000000000" pitchFamily="2" charset="2"/>
              <a:buChar char="Ø"/>
              <a:defRPr/>
            </a:pPr>
            <a:r>
              <a:rPr kumimoji="0" lang="zh-CN" sz="2700" kern="1200" cap="none" spc="0" normalizeH="0" baseline="0" noProof="0" dirty="0">
                <a:latin typeface="+mn-lt"/>
                <a:ea typeface="宋体" panose="02010600030101010101" pitchFamily="2" charset="-122"/>
                <a:cs typeface="+mn-cs"/>
              </a:rPr>
              <a:t>面临短缺时，卖者必须在买者之间配给稀缺物品 </a:t>
            </a:r>
            <a:endParaRPr kumimoji="0" lang="zh-CN" sz="2700" kern="1200" cap="none" spc="0" normalizeH="0" baseline="0" noProof="0" dirty="0">
              <a:latin typeface="+mn-lt"/>
              <a:ea typeface="宋体" panose="02010600030101010101" pitchFamily="2" charset="-122"/>
              <a:cs typeface="+mn-cs"/>
            </a:endParaRPr>
          </a:p>
          <a:p>
            <a:pPr marL="365760" marR="0" indent="-255905" defTabSz="914400" fontAlgn="auto">
              <a:spcBef>
                <a:spcPct val="40000"/>
              </a:spcBef>
              <a:spcAft>
                <a:spcPts val="0"/>
              </a:spcAft>
              <a:buClr>
                <a:schemeClr val="accent1"/>
              </a:buClr>
              <a:buSzPct val="68000"/>
              <a:buFont typeface="Wingdings" panose="05000000000000000000" pitchFamily="2" charset="2"/>
              <a:buChar char="Ø"/>
              <a:defRPr/>
            </a:pPr>
            <a:r>
              <a:rPr kumimoji="0" lang="zh-CN" sz="2700" kern="1200" cap="none" spc="0" normalizeH="0" baseline="0" noProof="0" dirty="0">
                <a:latin typeface="+mn-lt"/>
                <a:ea typeface="宋体" panose="02010600030101010101" pitchFamily="2" charset="-122"/>
                <a:cs typeface="+mn-cs"/>
              </a:rPr>
              <a:t>配给机制：（1）排队</a:t>
            </a:r>
            <a:r>
              <a:rPr kumimoji="0" lang="zh-CN" altLang="en-US" sz="2700" kern="1200" cap="none" spc="0" normalizeH="0" baseline="0" noProof="0" dirty="0">
                <a:latin typeface="+mn-lt"/>
                <a:ea typeface="宋体" panose="02010600030101010101" pitchFamily="2" charset="-122"/>
                <a:cs typeface="+mn-cs"/>
              </a:rPr>
              <a:t>；</a:t>
            </a:r>
            <a:r>
              <a:rPr kumimoji="0" lang="zh-CN" sz="2700" kern="1200" cap="none" spc="0" normalizeH="0" baseline="0" noProof="0" dirty="0">
                <a:latin typeface="+mn-lt"/>
                <a:ea typeface="宋体" panose="02010600030101010101" pitchFamily="2" charset="-122"/>
                <a:cs typeface="+mn-cs"/>
              </a:rPr>
              <a:t>（2）根据卖者的偏好</a:t>
            </a:r>
            <a:endParaRPr kumimoji="0" lang="zh-CN" sz="2700" kern="1200" cap="none" spc="0" normalizeH="0" baseline="0" noProof="0" dirty="0">
              <a:latin typeface="+mn-lt"/>
              <a:ea typeface="宋体" panose="02010600030101010101" pitchFamily="2" charset="-122"/>
              <a:cs typeface="+mn-cs"/>
            </a:endParaRPr>
          </a:p>
          <a:p>
            <a:pPr marL="365760" marR="0" indent="-255905" defTabSz="914400" fontAlgn="auto">
              <a:spcBef>
                <a:spcPct val="40000"/>
              </a:spcBef>
              <a:spcAft>
                <a:spcPts val="0"/>
              </a:spcAft>
              <a:buClr>
                <a:schemeClr val="accent1"/>
              </a:buClr>
              <a:buSzPct val="68000"/>
              <a:buFont typeface="Wingdings" panose="05000000000000000000" pitchFamily="2" charset="2"/>
              <a:buChar char="Ø"/>
              <a:defRPr/>
            </a:pPr>
            <a:r>
              <a:rPr kumimoji="0" lang="zh-CN" sz="2700" kern="1200" cap="none" spc="0" normalizeH="0" baseline="0" noProof="0" dirty="0">
                <a:latin typeface="+mn-lt"/>
                <a:ea typeface="宋体" panose="02010600030101010101" pitchFamily="2" charset="-122"/>
                <a:cs typeface="+mn-cs"/>
              </a:rPr>
              <a:t>这些配件机制既可能是不公平的，也是无效率的：因为物品并不一定会卖给对它评价最高的买者</a:t>
            </a:r>
            <a:endParaRPr kumimoji="0" lang="zh-CN" sz="2700" kern="1200" cap="none" spc="0" normalizeH="0" baseline="0" noProof="0" dirty="0">
              <a:latin typeface="+mn-lt"/>
              <a:ea typeface="宋体" panose="02010600030101010101" pitchFamily="2" charset="-122"/>
              <a:cs typeface="+mn-cs"/>
            </a:endParaRPr>
          </a:p>
          <a:p>
            <a:pPr marL="365760" marR="0" indent="-255905" defTabSz="914400" fontAlgn="auto">
              <a:spcBef>
                <a:spcPct val="40000"/>
              </a:spcBef>
              <a:spcAft>
                <a:spcPts val="0"/>
              </a:spcAft>
              <a:buClr>
                <a:schemeClr val="accent1"/>
              </a:buClr>
              <a:buSzPct val="68000"/>
              <a:buFont typeface="Wingdings" panose="05000000000000000000" pitchFamily="2" charset="2"/>
              <a:buChar char="Ø"/>
              <a:defRPr/>
            </a:pPr>
            <a:r>
              <a:rPr kumimoji="0" lang="zh-CN" sz="2700" kern="1200" cap="none" spc="0" normalizeH="0" baseline="0" noProof="0" dirty="0">
                <a:latin typeface="+mn-lt"/>
                <a:ea typeface="宋体" panose="02010600030101010101" pitchFamily="2" charset="-122"/>
                <a:cs typeface="+mn-cs"/>
              </a:rPr>
              <a:t>与此相比，一个自由竞争市场中的配给机制既有效率（物品卖给对它评价最高的买者），也是客观的（公平的）</a:t>
            </a:r>
            <a:endParaRPr kumimoji="0" lang="zh-CN" sz="2700" kern="1200" cap="none" spc="0" normalizeH="0" baseline="0" noProof="0" dirty="0">
              <a:latin typeface="+mn-lt"/>
              <a:ea typeface="宋体" panose="02010600030101010101" pitchFamily="2"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0" y="207963"/>
            <a:ext cx="9144000" cy="64928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sz="32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例 </a:t>
            </a:r>
            <a:r>
              <a:rPr kumimoji="0" lang="en-US" altLang="zh-CN" sz="32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2</a:t>
            </a:r>
            <a:r>
              <a:rPr kumimoji="0" lang="zh-CN" altLang="en-US" sz="32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a:t>
            </a: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缺乏技能的劳动力的市场</a:t>
            </a:r>
            <a:endPar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5" name="Rectangle 3"/>
          <p:cNvSpPr txBox="1">
            <a:spLocks noChangeArrowheads="1"/>
          </p:cNvSpPr>
          <p:nvPr/>
        </p:nvSpPr>
        <p:spPr>
          <a:xfrm>
            <a:off x="381000" y="3124200"/>
            <a:ext cx="2017713" cy="1373188"/>
          </a:xfrm>
          <a:prstGeom prst="rect">
            <a:avLst/>
          </a:prstGeom>
          <a:solidFill>
            <a:srgbClr val="FFCCCC"/>
          </a:solidFill>
          <a:effectLst>
            <a:outerShdw dist="71842" dir="2700000" algn="ctr" rotWithShape="0">
              <a:schemeClr val="bg2"/>
            </a:outerShdw>
          </a:effectLst>
        </p:spPr>
        <p:txBody>
          <a:bodyPr>
            <a:normAutofit/>
          </a:bodyPr>
          <a:lstStyle/>
          <a:p>
            <a:pPr marR="0" algn="ctr" defTabSz="914400" fontAlgn="auto">
              <a:spcBef>
                <a:spcPts val="400"/>
              </a:spcBef>
              <a:spcAft>
                <a:spcPts val="0"/>
              </a:spcAft>
              <a:buClr>
                <a:schemeClr val="accent1"/>
              </a:buClr>
              <a:buSzPct val="68000"/>
              <a:buFont typeface="Wingdings" panose="05000000000000000000" pitchFamily="2" charset="2"/>
              <a:defRPr/>
            </a:pPr>
            <a:r>
              <a:rPr kumimoji="0" lang="zh-CN" sz="2600" kern="1200" cap="none" spc="0" normalizeH="0" baseline="0" noProof="0">
                <a:latin typeface="+mn-lt"/>
                <a:ea typeface="宋体" panose="02010600030101010101" pitchFamily="2" charset="-122"/>
                <a:cs typeface="+mn-cs"/>
              </a:rPr>
              <a:t>没有价格控制时的均衡</a:t>
            </a:r>
            <a:endParaRPr kumimoji="0" lang="zh-CN" sz="2600" kern="1200" cap="none" spc="0" normalizeH="0" baseline="0" noProof="0">
              <a:latin typeface="+mn-lt"/>
              <a:ea typeface="宋体" panose="02010600030101010101" pitchFamily="2" charset="-122"/>
              <a:cs typeface="+mn-cs"/>
            </a:endParaRPr>
          </a:p>
        </p:txBody>
      </p:sp>
      <p:grpSp>
        <p:nvGrpSpPr>
          <p:cNvPr id="2" name="Group 4"/>
          <p:cNvGrpSpPr/>
          <p:nvPr/>
        </p:nvGrpSpPr>
        <p:grpSpPr>
          <a:xfrm>
            <a:off x="4060825" y="1235075"/>
            <a:ext cx="4171950" cy="3870325"/>
            <a:chOff x="0" y="0"/>
            <a:chExt cx="2628" cy="2438"/>
          </a:xfrm>
        </p:grpSpPr>
        <p:grpSp>
          <p:nvGrpSpPr>
            <p:cNvPr id="23576" name="Group 5"/>
            <p:cNvGrpSpPr/>
            <p:nvPr/>
          </p:nvGrpSpPr>
          <p:grpSpPr>
            <a:xfrm>
              <a:off x="139" y="252"/>
              <a:ext cx="2116" cy="2049"/>
              <a:chOff x="0" y="0"/>
              <a:chExt cx="2116" cy="2027"/>
            </a:xfrm>
          </p:grpSpPr>
          <p:sp>
            <p:nvSpPr>
              <p:cNvPr id="23579" name="Line 6"/>
              <p:cNvSpPr/>
              <p:nvPr/>
            </p:nvSpPr>
            <p:spPr>
              <a:xfrm>
                <a:off x="4" y="0"/>
                <a:ext cx="0" cy="2025"/>
              </a:xfrm>
              <a:prstGeom prst="line">
                <a:avLst/>
              </a:prstGeom>
              <a:ln w="12700" cap="flat" cmpd="sng">
                <a:solidFill>
                  <a:schemeClr val="tx1"/>
                </a:solidFill>
                <a:prstDash val="solid"/>
                <a:headEnd type="none" w="med" len="med"/>
                <a:tailEnd type="none" w="med" len="med"/>
              </a:ln>
            </p:spPr>
          </p:sp>
          <p:sp>
            <p:nvSpPr>
              <p:cNvPr id="23580" name="Line 7"/>
              <p:cNvSpPr/>
              <p:nvPr/>
            </p:nvSpPr>
            <p:spPr>
              <a:xfrm>
                <a:off x="0" y="2027"/>
                <a:ext cx="2116" cy="0"/>
              </a:xfrm>
              <a:prstGeom prst="line">
                <a:avLst/>
              </a:prstGeom>
              <a:ln w="12700" cap="flat" cmpd="sng">
                <a:solidFill>
                  <a:schemeClr val="tx1"/>
                </a:solidFill>
                <a:prstDash val="solid"/>
                <a:headEnd type="none" w="med" len="med"/>
                <a:tailEnd type="none" w="med" len="med"/>
              </a:ln>
            </p:spPr>
          </p:sp>
        </p:grpSp>
        <p:sp>
          <p:nvSpPr>
            <p:cNvPr id="23577" name="Text Box 8"/>
            <p:cNvSpPr txBox="1"/>
            <p:nvPr/>
          </p:nvSpPr>
          <p:spPr>
            <a:xfrm>
              <a:off x="0" y="0"/>
              <a:ext cx="267"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W</a:t>
              </a:r>
              <a:endParaRPr lang="en-US" altLang="zh-CN" sz="2400" b="1" i="1" dirty="0">
                <a:latin typeface="Arial" panose="020B0604020202020204" pitchFamily="34" charset="0"/>
              </a:endParaRPr>
            </a:p>
          </p:txBody>
        </p:sp>
        <p:sp>
          <p:nvSpPr>
            <p:cNvPr id="23578" name="Text Box 9"/>
            <p:cNvSpPr txBox="1"/>
            <p:nvPr/>
          </p:nvSpPr>
          <p:spPr>
            <a:xfrm>
              <a:off x="2338" y="2150"/>
              <a:ext cx="290"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L</a:t>
              </a:r>
              <a:endParaRPr lang="en-US" altLang="zh-CN" sz="2400" b="1" i="1" dirty="0">
                <a:latin typeface="Arial" panose="020B0604020202020204" pitchFamily="34" charset="0"/>
              </a:endParaRPr>
            </a:p>
          </p:txBody>
        </p:sp>
      </p:grpSp>
      <p:grpSp>
        <p:nvGrpSpPr>
          <p:cNvPr id="6" name="Group 10"/>
          <p:cNvGrpSpPr/>
          <p:nvPr/>
        </p:nvGrpSpPr>
        <p:grpSpPr>
          <a:xfrm>
            <a:off x="4876800" y="1371600"/>
            <a:ext cx="2516188" cy="3248025"/>
            <a:chOff x="-168" y="-200"/>
            <a:chExt cx="1585" cy="2046"/>
          </a:xfrm>
        </p:grpSpPr>
        <p:sp>
          <p:nvSpPr>
            <p:cNvPr id="23574" name="Line 11"/>
            <p:cNvSpPr/>
            <p:nvPr/>
          </p:nvSpPr>
          <p:spPr>
            <a:xfrm>
              <a:off x="0" y="0"/>
              <a:ext cx="1417" cy="1846"/>
            </a:xfrm>
            <a:prstGeom prst="line">
              <a:avLst/>
            </a:prstGeom>
            <a:ln w="38100" cap="flat" cmpd="sng">
              <a:solidFill>
                <a:srgbClr val="003399"/>
              </a:solidFill>
              <a:prstDash val="solid"/>
              <a:headEnd type="none" w="med" len="med"/>
              <a:tailEnd type="none" w="med" len="med"/>
            </a:ln>
          </p:spPr>
        </p:sp>
        <p:sp>
          <p:nvSpPr>
            <p:cNvPr id="23575" name="Text Box 12"/>
            <p:cNvSpPr txBox="1"/>
            <p:nvPr/>
          </p:nvSpPr>
          <p:spPr>
            <a:xfrm>
              <a:off x="-168" y="-200"/>
              <a:ext cx="320"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D</a:t>
              </a:r>
              <a:endParaRPr lang="en-US" altLang="zh-CN" sz="2400" b="1" i="1" dirty="0">
                <a:latin typeface="Arial" panose="020B0604020202020204" pitchFamily="34" charset="0"/>
              </a:endParaRPr>
            </a:p>
          </p:txBody>
        </p:sp>
      </p:grpSp>
      <p:grpSp>
        <p:nvGrpSpPr>
          <p:cNvPr id="7" name="Group 13"/>
          <p:cNvGrpSpPr/>
          <p:nvPr/>
        </p:nvGrpSpPr>
        <p:grpSpPr>
          <a:xfrm>
            <a:off x="5283200" y="1360488"/>
            <a:ext cx="1703388" cy="3362325"/>
            <a:chOff x="0" y="0"/>
            <a:chExt cx="1073" cy="2118"/>
          </a:xfrm>
        </p:grpSpPr>
        <p:sp>
          <p:nvSpPr>
            <p:cNvPr id="23572" name="Line 14"/>
            <p:cNvSpPr/>
            <p:nvPr/>
          </p:nvSpPr>
          <p:spPr>
            <a:xfrm flipV="1">
              <a:off x="0" y="232"/>
              <a:ext cx="872" cy="1886"/>
            </a:xfrm>
            <a:prstGeom prst="line">
              <a:avLst/>
            </a:prstGeom>
            <a:ln w="38100" cap="flat" cmpd="sng">
              <a:solidFill>
                <a:srgbClr val="003399"/>
              </a:solidFill>
              <a:prstDash val="solid"/>
              <a:headEnd type="none" w="med" len="med"/>
              <a:tailEnd type="none" w="med" len="med"/>
            </a:ln>
          </p:spPr>
        </p:sp>
        <p:sp>
          <p:nvSpPr>
            <p:cNvPr id="23573" name="Text Box 15"/>
            <p:cNvSpPr txBox="1"/>
            <p:nvPr/>
          </p:nvSpPr>
          <p:spPr>
            <a:xfrm>
              <a:off x="753" y="0"/>
              <a:ext cx="320" cy="288"/>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S</a:t>
              </a:r>
              <a:endParaRPr lang="en-US" altLang="zh-CN" sz="2400" b="1" i="1" dirty="0">
                <a:latin typeface="Arial" panose="020B0604020202020204" pitchFamily="34" charset="0"/>
              </a:endParaRPr>
            </a:p>
          </p:txBody>
        </p:sp>
      </p:grpSp>
      <p:grpSp>
        <p:nvGrpSpPr>
          <p:cNvPr id="8" name="Group 16"/>
          <p:cNvGrpSpPr/>
          <p:nvPr/>
        </p:nvGrpSpPr>
        <p:grpSpPr>
          <a:xfrm>
            <a:off x="1938338" y="1377950"/>
            <a:ext cx="2173287" cy="1552575"/>
            <a:chOff x="0" y="0"/>
            <a:chExt cx="1152" cy="978"/>
          </a:xfrm>
        </p:grpSpPr>
        <p:sp>
          <p:nvSpPr>
            <p:cNvPr id="23570" name="Line 17"/>
            <p:cNvSpPr/>
            <p:nvPr/>
          </p:nvSpPr>
          <p:spPr>
            <a:xfrm flipV="1">
              <a:off x="740" y="97"/>
              <a:ext cx="412" cy="180"/>
            </a:xfrm>
            <a:prstGeom prst="line">
              <a:avLst/>
            </a:prstGeom>
            <a:ln w="9525" cap="flat" cmpd="sng">
              <a:solidFill>
                <a:schemeClr val="tx1"/>
              </a:solidFill>
              <a:prstDash val="solid"/>
              <a:headEnd type="none" w="med" len="med"/>
              <a:tailEnd type="none" w="med" len="med"/>
            </a:ln>
          </p:spPr>
        </p:sp>
        <p:sp>
          <p:nvSpPr>
            <p:cNvPr id="23571" name="Text Box 18"/>
            <p:cNvSpPr txBox="1"/>
            <p:nvPr/>
          </p:nvSpPr>
          <p:spPr>
            <a:xfrm>
              <a:off x="0" y="0"/>
              <a:ext cx="763" cy="978"/>
            </a:xfrm>
            <a:prstGeom prst="rect">
              <a:avLst/>
            </a:prstGeom>
            <a:solidFill>
              <a:srgbClr val="FFFFCC"/>
            </a:solidFill>
            <a:ln w="9525">
              <a:noFill/>
            </a:ln>
          </p:spPr>
          <p:txBody>
            <a:bodyPr>
              <a:spAutoFit/>
            </a:bodyPr>
            <a:p>
              <a:pPr algn="ctr" eaLnBrk="0" hangingPunct="0">
                <a:spcBef>
                  <a:spcPct val="50000"/>
                </a:spcBef>
              </a:pPr>
              <a:r>
                <a:rPr lang="zh-CN" altLang="x-none" sz="2400" dirty="0">
                  <a:latin typeface="Arial" panose="020B0604020202020204" pitchFamily="34" charset="0"/>
                </a:rPr>
                <a:t>支付给缺乏技能的劳动力的工资</a:t>
              </a:r>
              <a:endParaRPr lang="zh-CN" altLang="x-none" sz="2400" dirty="0">
                <a:latin typeface="Arial" panose="020B0604020202020204" pitchFamily="34" charset="0"/>
              </a:endParaRPr>
            </a:p>
          </p:txBody>
        </p:sp>
      </p:grpSp>
      <p:grpSp>
        <p:nvGrpSpPr>
          <p:cNvPr id="9" name="Group 19"/>
          <p:cNvGrpSpPr/>
          <p:nvPr/>
        </p:nvGrpSpPr>
        <p:grpSpPr>
          <a:xfrm>
            <a:off x="3255963" y="2765425"/>
            <a:ext cx="3295650" cy="2559050"/>
            <a:chOff x="0" y="0"/>
            <a:chExt cx="2076" cy="1612"/>
          </a:xfrm>
        </p:grpSpPr>
        <p:grpSp>
          <p:nvGrpSpPr>
            <p:cNvPr id="23564" name="Group 20"/>
            <p:cNvGrpSpPr/>
            <p:nvPr/>
          </p:nvGrpSpPr>
          <p:grpSpPr>
            <a:xfrm>
              <a:off x="651" y="118"/>
              <a:ext cx="1186" cy="1212"/>
              <a:chOff x="0" y="0"/>
              <a:chExt cx="823" cy="1212"/>
            </a:xfrm>
          </p:grpSpPr>
          <p:sp>
            <p:nvSpPr>
              <p:cNvPr id="23568" name="Line 21"/>
              <p:cNvSpPr/>
              <p:nvPr/>
            </p:nvSpPr>
            <p:spPr>
              <a:xfrm>
                <a:off x="0" y="0"/>
                <a:ext cx="795" cy="0"/>
              </a:xfrm>
              <a:prstGeom prst="line">
                <a:avLst/>
              </a:prstGeom>
              <a:ln w="9525" cap="flat" cmpd="sng">
                <a:solidFill>
                  <a:schemeClr val="tx1"/>
                </a:solidFill>
                <a:prstDash val="lgDash"/>
                <a:headEnd type="none" w="med" len="med"/>
                <a:tailEnd type="none" w="med" len="med"/>
              </a:ln>
            </p:spPr>
          </p:sp>
          <p:sp>
            <p:nvSpPr>
              <p:cNvPr id="23569" name="Line 22"/>
              <p:cNvSpPr/>
              <p:nvPr/>
            </p:nvSpPr>
            <p:spPr>
              <a:xfrm>
                <a:off x="795" y="1"/>
                <a:ext cx="28" cy="1211"/>
              </a:xfrm>
              <a:prstGeom prst="line">
                <a:avLst/>
              </a:prstGeom>
              <a:ln w="9525" cap="flat" cmpd="sng">
                <a:solidFill>
                  <a:schemeClr val="tx1"/>
                </a:solidFill>
                <a:prstDash val="lgDash"/>
                <a:headEnd type="none" w="med" len="med"/>
                <a:tailEnd type="none" w="med" len="med"/>
              </a:ln>
            </p:spPr>
          </p:sp>
        </p:grpSp>
        <p:sp>
          <p:nvSpPr>
            <p:cNvPr id="23565" name="Oval 23"/>
            <p:cNvSpPr/>
            <p:nvPr/>
          </p:nvSpPr>
          <p:spPr>
            <a:xfrm>
              <a:off x="1752" y="70"/>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
          <p:nvSpPr>
            <p:cNvPr id="23566" name="Text Box 24"/>
            <p:cNvSpPr txBox="1"/>
            <p:nvPr/>
          </p:nvSpPr>
          <p:spPr>
            <a:xfrm>
              <a:off x="0" y="0"/>
              <a:ext cx="589" cy="230"/>
            </a:xfrm>
            <a:prstGeom prst="rect">
              <a:avLst/>
            </a:prstGeom>
            <a:noFill/>
            <a:ln w="9525">
              <a:noFill/>
            </a:ln>
          </p:spPr>
          <p:txBody>
            <a:bodyPr lIns="0" tIns="0" rIns="0" bIns="0">
              <a:spAutoFit/>
            </a:bodyPr>
            <a:p>
              <a:pPr algn="r" eaLnBrk="0" hangingPunct="0">
                <a:spcBef>
                  <a:spcPct val="50000"/>
                </a:spcBef>
              </a:pPr>
              <a:r>
                <a:rPr lang="en-US" altLang="zh-CN" sz="2400" dirty="0">
                  <a:latin typeface="Arial" panose="020B0604020202020204" pitchFamily="34" charset="0"/>
                </a:rPr>
                <a:t>$4</a:t>
              </a:r>
              <a:endParaRPr lang="en-US" altLang="zh-CN" sz="2400" dirty="0">
                <a:latin typeface="Arial" panose="020B0604020202020204" pitchFamily="34" charset="0"/>
              </a:endParaRPr>
            </a:p>
          </p:txBody>
        </p:sp>
        <p:sp>
          <p:nvSpPr>
            <p:cNvPr id="23567" name="Text Box 25"/>
            <p:cNvSpPr txBox="1"/>
            <p:nvPr/>
          </p:nvSpPr>
          <p:spPr>
            <a:xfrm>
              <a:off x="1524" y="1382"/>
              <a:ext cx="552" cy="230"/>
            </a:xfrm>
            <a:prstGeom prst="rect">
              <a:avLst/>
            </a:prstGeom>
            <a:noFill/>
            <a:ln w="9525">
              <a:noFill/>
            </a:ln>
          </p:spPr>
          <p:txBody>
            <a:bodyPr lIns="0" tIns="0" rIns="0" bIns="0">
              <a:spAutoFit/>
            </a:bodyPr>
            <a:p>
              <a:pPr algn="ctr" eaLnBrk="0" hangingPunct="0">
                <a:spcBef>
                  <a:spcPct val="50000"/>
                </a:spcBef>
              </a:pPr>
              <a:r>
                <a:rPr lang="en-US" altLang="zh-CN" sz="2400" dirty="0">
                  <a:latin typeface="Arial" panose="020B0604020202020204" pitchFamily="34" charset="0"/>
                </a:rPr>
                <a:t>500</a:t>
              </a:r>
              <a:endParaRPr lang="en-US" altLang="zh-CN" sz="2400" dirty="0">
                <a:latin typeface="Arial" panose="020B0604020202020204" pitchFamily="34" charset="0"/>
              </a:endParaRPr>
            </a:p>
          </p:txBody>
        </p:sp>
      </p:grpSp>
      <p:grpSp>
        <p:nvGrpSpPr>
          <p:cNvPr id="11" name="Group 26"/>
          <p:cNvGrpSpPr/>
          <p:nvPr/>
        </p:nvGrpSpPr>
        <p:grpSpPr>
          <a:xfrm>
            <a:off x="5780088" y="5048250"/>
            <a:ext cx="2581275" cy="1158875"/>
            <a:chOff x="0" y="0"/>
            <a:chExt cx="1626" cy="730"/>
          </a:xfrm>
        </p:grpSpPr>
        <p:sp>
          <p:nvSpPr>
            <p:cNvPr id="23562" name="Line 28"/>
            <p:cNvSpPr/>
            <p:nvPr/>
          </p:nvSpPr>
          <p:spPr>
            <a:xfrm flipV="1">
              <a:off x="1306" y="0"/>
              <a:ext cx="206" cy="368"/>
            </a:xfrm>
            <a:prstGeom prst="line">
              <a:avLst/>
            </a:prstGeom>
            <a:ln w="9525" cap="flat" cmpd="sng">
              <a:solidFill>
                <a:schemeClr val="tx1"/>
              </a:solidFill>
              <a:prstDash val="solid"/>
              <a:headEnd type="none" w="med" len="med"/>
              <a:tailEnd type="none" w="med" len="med"/>
            </a:ln>
          </p:spPr>
        </p:sp>
        <p:sp>
          <p:nvSpPr>
            <p:cNvPr id="23563" name="Text Box 29"/>
            <p:cNvSpPr txBox="1"/>
            <p:nvPr/>
          </p:nvSpPr>
          <p:spPr>
            <a:xfrm>
              <a:off x="0" y="212"/>
              <a:ext cx="1626" cy="518"/>
            </a:xfrm>
            <a:prstGeom prst="rect">
              <a:avLst/>
            </a:prstGeom>
            <a:solidFill>
              <a:srgbClr val="FFFFCC"/>
            </a:solidFill>
            <a:ln w="9525">
              <a:noFill/>
            </a:ln>
          </p:spPr>
          <p:txBody>
            <a:bodyPr>
              <a:spAutoFit/>
            </a:bodyPr>
            <a:p>
              <a:pPr algn="ctr" eaLnBrk="0" hangingPunct="0">
                <a:spcBef>
                  <a:spcPct val="50000"/>
                </a:spcBef>
              </a:pPr>
              <a:r>
                <a:rPr lang="zh-CN" altLang="x-none" sz="2400" dirty="0">
                  <a:latin typeface="Arial" panose="020B0604020202020204" pitchFamily="34" charset="0"/>
                </a:rPr>
                <a:t>缺乏技能劳动力的数量</a:t>
              </a:r>
              <a:endParaRPr lang="zh-CN" altLang="x-none" sz="2400" dirty="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strips(downRight)">
                                      <p:cBhvr>
                                        <p:cTn id="22" dur="500"/>
                                        <p:tgtEl>
                                          <p:spTgt spid="6"/>
                                        </p:tgtEl>
                                      </p:cBhvr>
                                    </p:animEffect>
                                  </p:childTnLst>
                                </p:cTn>
                              </p:par>
                              <p:par>
                                <p:cTn id="23" presetID="9" presetClass="exit" presetSubtype="0" fill="hold" nodeType="withEffect">
                                  <p:stCondLst>
                                    <p:cond delay="0"/>
                                  </p:stCondLst>
                                  <p:childTnLst>
                                    <p:animEffect transition="out" filter="dissolv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9" presetClass="exit" presetSubtype="0" fill="hold" nodeType="withEffect">
                                  <p:stCondLst>
                                    <p:cond delay="0"/>
                                  </p:stCondLst>
                                  <p:childTnLst>
                                    <p:animEffect transition="out" filter="dissolve">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8" presetClass="entr" presetSubtype="3"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strips(upRight)">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6"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strips(downRight)">
                                      <p:cBhvr>
                                        <p:cTn id="38" dur="500"/>
                                        <p:tgtEl>
                                          <p:spTgt spid="9"/>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dissolve">
                                      <p:cBhvr>
                                        <p:cTn id="41" dur="500"/>
                                        <p:tgtEl>
                                          <p:spTgt spid="5"/>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5">
                                            <p:txEl>
                                              <p:charRg st="0" end="11"/>
                                            </p:txEl>
                                          </p:spTgt>
                                        </p:tgtEl>
                                        <p:attrNameLst>
                                          <p:attrName>style.visibility</p:attrName>
                                        </p:attrNameLst>
                                      </p:cBhvr>
                                      <p:to>
                                        <p:strVal val="visible"/>
                                      </p:to>
                                    </p:set>
                                    <p:animEffect transition="in" filter="dissolve">
                                      <p:cBhvr>
                                        <p:cTn id="44" dur="500"/>
                                        <p:tgtEl>
                                          <p:spTgt spid="5">
                                            <p:txEl>
                                              <p:charRg st="0"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build="p"/>
    </p:bldLst>
  </p:timing>
</p:sld>
</file>

<file path=ppt/tags/tag1.xml><?xml version="1.0" encoding="utf-8"?>
<p:tagLst xmlns:p="http://schemas.openxmlformats.org/presentationml/2006/main">
  <p:tag name="KSO_WM_DOC_GUID" val="{9390e3b7-c0ad-4213-af6a-1e765e22822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3323</Words>
  <Application>WPS 演示</Application>
  <PresentationFormat>全屏显示(4:3)</PresentationFormat>
  <Paragraphs>640</Paragraphs>
  <Slides>34</Slides>
  <Notes>0</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6</vt:i4>
      </vt:variant>
      <vt:variant>
        <vt:lpstr>幻灯片标题</vt:lpstr>
      </vt:variant>
      <vt:variant>
        <vt:i4>34</vt:i4>
      </vt:variant>
    </vt:vector>
  </HeadingPairs>
  <TitlesOfParts>
    <vt:vector size="59" baseType="lpstr">
      <vt:lpstr>Arial</vt:lpstr>
      <vt:lpstr>宋体</vt:lpstr>
      <vt:lpstr>Wingdings</vt:lpstr>
      <vt:lpstr>黑体</vt:lpstr>
      <vt:lpstr>Lucida Sans Unicode</vt:lpstr>
      <vt:lpstr>Wingdings 3</vt:lpstr>
      <vt:lpstr>Verdana</vt:lpstr>
      <vt:lpstr>Wingdings 2</vt:lpstr>
      <vt:lpstr>Wingdings 2</vt:lpstr>
      <vt:lpstr>Symbol</vt:lpstr>
      <vt:lpstr>楷体</vt:lpstr>
      <vt:lpstr>Times New Roman</vt:lpstr>
      <vt:lpstr>微软雅黑</vt:lpstr>
      <vt:lpstr>Arial Unicode MS</vt:lpstr>
      <vt:lpstr>Calibri</vt:lpstr>
      <vt:lpstr>Tahoma</vt:lpstr>
      <vt:lpstr>Wingdings 3</vt:lpstr>
      <vt:lpstr>Wingdings</vt:lpstr>
      <vt:lpstr>聚合</vt:lpstr>
      <vt:lpstr>Excel.Chart.8</vt:lpstr>
      <vt:lpstr>Excel.Chart.8</vt:lpstr>
      <vt:lpstr>Excel.Chart.8</vt:lpstr>
      <vt:lpstr>Excel.Chart.8</vt:lpstr>
      <vt:lpstr>Excel.Chart.8</vt:lpstr>
      <vt:lpstr>Excel.Chart.8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LIMIAO</cp:lastModifiedBy>
  <cp:revision>13</cp:revision>
  <dcterms:created xsi:type="dcterms:W3CDTF">2016-03-26T10:39:00Z</dcterms:created>
  <dcterms:modified xsi:type="dcterms:W3CDTF">2019-04-02T11:09:18Z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2052-11.1.0.8517</vt:lpwstr>
  </property>
</Properties>
</file>