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06" r:id="rId4"/>
    <p:sldId id="307" r:id="rId5"/>
    <p:sldId id="308" r:id="rId6"/>
    <p:sldId id="309" r:id="rId7"/>
    <p:sldId id="310" r:id="rId8"/>
    <p:sldId id="311" r:id="rId9"/>
    <p:sldId id="312" r:id="rId10"/>
    <p:sldId id="313" r:id="rId11"/>
    <p:sldId id="314" r:id="rId12"/>
    <p:sldId id="315" r:id="rId13"/>
    <p:sldId id="316" r:id="rId14"/>
    <p:sldId id="317" r:id="rId15"/>
    <p:sldId id="352" r:id="rId16"/>
    <p:sldId id="353" r:id="rId17"/>
    <p:sldId id="321" r:id="rId18"/>
    <p:sldId id="322" r:id="rId19"/>
    <p:sldId id="323" r:id="rId20"/>
    <p:sldId id="324" r:id="rId21"/>
    <p:sldId id="325" r:id="rId22"/>
    <p:sldId id="326" r:id="rId23"/>
    <p:sldId id="327" r:id="rId24"/>
    <p:sldId id="328" r:id="rId25"/>
    <p:sldId id="354" r:id="rId26"/>
    <p:sldId id="355" r:id="rId27"/>
    <p:sldId id="332" r:id="rId28"/>
    <p:sldId id="333" r:id="rId29"/>
    <p:sldId id="334" r:id="rId30"/>
    <p:sldId id="335" r:id="rId31"/>
    <p:sldId id="336" r:id="rId32"/>
    <p:sldId id="337" r:id="rId33"/>
    <p:sldId id="338" r:id="rId34"/>
    <p:sldId id="339" r:id="rId35"/>
    <p:sldId id="340" r:id="rId36"/>
    <p:sldId id="341" r:id="rId37"/>
    <p:sldId id="342" r:id="rId38"/>
    <p:sldId id="344" r:id="rId39"/>
    <p:sldId id="349" r:id="rId40"/>
    <p:sldId id="350" r:id="rId41"/>
    <p:sldId id="351" r:id="rId42"/>
  </p:sldIdLst>
  <p:sldSz cx="9144000" cy="6858000" type="screen4x3"/>
  <p:notesSz cx="6858000" cy="9144000"/>
  <p:custDataLst>
    <p:tags r:id="rId46"/>
  </p:custDataLst>
  <p:defaultTextStyle>
    <a:defPPr>
      <a:defRPr lang="en-US"/>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100" d="100"/>
          <a:sy n="100" d="100"/>
        </p:scale>
        <p:origin x="-1356" y="-258"/>
      </p:cViewPr>
      <p:guideLst>
        <p:guide orient="horz" pos="2152"/>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gs" Target="tags/tag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grpSp>
        <p:nvGrpSpPr>
          <p:cNvPr id="2051" name="组合 15"/>
          <p:cNvGrpSpPr/>
          <p:nvPr/>
        </p:nvGrpSpPr>
        <p:grpSpPr>
          <a:xfrm>
            <a:off x="-3175" y="4953000"/>
            <a:ext cx="9147175" cy="1911350"/>
            <a:chOff x="-3765" y="4832896"/>
            <a:chExt cx="9147765" cy="2032192"/>
          </a:xfrm>
        </p:grpSpPr>
        <p:sp>
          <p:nvSpPr>
            <p:cNvPr id="2" name="任意多边形 16"/>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任意多边形 18"/>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任意多边形 19"/>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pPr fontAlgn="base"/>
            <a:r>
              <a:rPr lang="zh-CN" altLang="en-US" strike="noStrike" noProof="1" smtClean="0"/>
              <a:t>单击此处编辑母版标题样式</a:t>
            </a:r>
            <a:endParaRPr lang="en-US" strike="noStrike" noProof="1"/>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zh-CN" altLang="en-US" strike="noStrike" noProof="1" smtClean="0"/>
              <a:t>单击此处编辑母版副标题样式</a:t>
            </a:r>
            <a:endParaRPr lang="en-US" strike="noStrike" noProof="1"/>
          </a:p>
        </p:txBody>
      </p:sp>
      <p:sp>
        <p:nvSpPr>
          <p:cNvPr id="23" name="日期占位符 29"/>
          <p:cNvSpPr>
            <a:spLocks noGrp="1"/>
          </p:cNvSpPr>
          <p:nvPr>
            <p:ph type="dt" sz="half" idx="2"/>
          </p:nvPr>
        </p:nvSpPr>
        <p:spPr>
          <a:xfrm>
            <a:off x="6727825" y="6408738"/>
            <a:ext cx="1919288" cy="365125"/>
          </a:xfrm>
          <a:prstGeom prst="rect">
            <a:avLst/>
          </a:prstGeom>
        </p:spPr>
        <p:txBody>
          <a:bodyPr vert="horz" anchor="b"/>
          <a:lstStyle>
            <a:lvl1pPr>
              <a:defRPr>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24" name="页脚占位符 18"/>
          <p:cNvSpPr>
            <a:spLocks noGrp="1"/>
          </p:cNvSpPr>
          <p:nvPr>
            <p:ph type="ftr" sz="quarter" idx="3"/>
          </p:nvPr>
        </p:nvSpPr>
        <p:spPr>
          <a:xfrm>
            <a:off x="4379913" y="6408738"/>
            <a:ext cx="2351088" cy="365125"/>
          </a:xfrm>
          <a:prstGeom prst="rect">
            <a:avLst/>
          </a:prstGeom>
        </p:spPr>
        <p:txBody>
          <a:bodyPr vert="horz" anchor="b"/>
          <a:lstStyle>
            <a:lvl1pPr>
              <a:defRPr>
                <a:solidFill>
                  <a:schemeClr val="accent1">
                    <a:tint val="2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accent1">
                  <a:tint val="20000"/>
                </a:schemeClr>
              </a:solidFill>
              <a:effectLst/>
              <a:uLnTx/>
              <a:uFillTx/>
              <a:latin typeface="Arial" panose="020B0604020202020204" pitchFamily="34" charset="0"/>
              <a:ea typeface="+mn-ea"/>
              <a:cs typeface="+mn-cs"/>
            </a:endParaRPr>
          </a:p>
        </p:txBody>
      </p:sp>
      <p:sp>
        <p:nvSpPr>
          <p:cNvPr id="25" name="灯片编号占位符 26"/>
          <p:cNvSpPr>
            <a:spLocks noGrp="1"/>
          </p:cNvSpPr>
          <p:nvPr>
            <p:ph type="sldNum" sz="quarter" idx="4"/>
          </p:nvPr>
        </p:nvSpPr>
        <p:spPr>
          <a:xfrm>
            <a:off x="8647113" y="6408738"/>
            <a:ext cx="366713" cy="365125"/>
          </a:xfrm>
          <a:prstGeom prst="rect">
            <a:avLst/>
          </a:prstGeom>
        </p:spPr>
        <p:txBody>
          <a:bodyPr vert="horz" anchor="b"/>
          <a:p>
            <a:pPr algn="r" fontAlgn="base"/>
            <a:fld id="{9A0DB2DC-4C9A-4742-B13C-FB6460FD3503}" type="slidenum">
              <a:rPr lang="en-US" altLang="zh-CN" strike="noStrike" noProof="1" dirty="0">
                <a:solidFill>
                  <a:srgbClr val="FFFFFF"/>
                </a:solidFill>
                <a:latin typeface="Arial" panose="020B0604020202020204" pitchFamily="34" charset="0"/>
                <a:ea typeface="黑体" panose="02010609060101010101" pitchFamily="49" charset="-122"/>
                <a:cs typeface="+mn-cs"/>
              </a:rPr>
            </a:fld>
            <a:endParaRPr lang="en-US" altLang="zh-CN" strike="noStrike" noProof="1" dirty="0">
              <a:solidFill>
                <a:srgbClr val="FFFFFF"/>
              </a:solidFill>
              <a:ea typeface="黑体" panose="020106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竖排文字占位符 2"/>
          <p:cNvSpPr>
            <a:spLocks noGrp="1"/>
          </p:cNvSpPr>
          <p:nvPr>
            <p:ph type="body" orient="vert" idx="1"/>
          </p:nvPr>
        </p:nvSpPr>
        <p:spPr>
          <a:xfrm>
            <a:off x="457200" y="1481329"/>
            <a:ext cx="8229600" cy="438607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pPr fontAlgn="base"/>
            <a:r>
              <a:rPr lang="zh-CN" altLang="en-US" strike="noStrike" noProof="1" smtClean="0"/>
              <a:t>单击此处编辑母版标题样式</a:t>
            </a:r>
            <a:endParaRPr lang="en-US" strike="noStrike" noProof="1"/>
          </a:p>
        </p:txBody>
      </p:sp>
      <p:sp>
        <p:nvSpPr>
          <p:cNvPr id="3" name="竖排文字占位符 2"/>
          <p:cNvSpPr>
            <a:spLocks noGrp="1"/>
          </p:cNvSpPr>
          <p:nvPr>
            <p:ph type="body" orient="vert" idx="1"/>
          </p:nvPr>
        </p:nvSpPr>
        <p:spPr>
          <a:xfrm>
            <a:off x="457200" y="274641"/>
            <a:ext cx="6324600" cy="559276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7" name="标题 6"/>
          <p:cNvSpPr>
            <a:spLocks noGrp="1"/>
          </p:cNvSpPr>
          <p:nvPr>
            <p:ph type="title"/>
          </p:nvPr>
        </p:nvSpPr>
        <p:spPr/>
        <p:txBody>
          <a:bodyPr rtlCol="0"/>
          <a:lstStyle/>
          <a:p>
            <a:pPr fontAlgn="base"/>
            <a:r>
              <a:rPr lang="zh-CN" altLang="en-US" strike="noStrike" noProof="1" smtClean="0"/>
              <a:t>单击此处编辑母版标题样式</a:t>
            </a:r>
            <a:endParaRPr lang="en-US" strike="noStrike" noProof="1"/>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燕尾形 10"/>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pPr fontAlgn="base"/>
            <a:r>
              <a:rPr lang="zh-CN" altLang="en-US" strike="noStrike" noProof="1" smtClean="0"/>
              <a:t>单击此处编辑母版标题样式</a:t>
            </a:r>
            <a:endParaRPr lang="en-US" strike="noStrike" noProof="1"/>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页脚占位符 4"/>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灯片编号占位符 5"/>
          <p:cNvSpPr>
            <a:spLocks noGrp="1"/>
          </p:cNvSpPr>
          <p:nvPr>
            <p:ph type="sldNum" sz="quarter" idx="4"/>
          </p:nvPr>
        </p:nvSpPr>
        <p:spPr>
          <a:xfrm>
            <a:off x="8647113" y="6408738"/>
            <a:ext cx="366713" cy="365125"/>
          </a:xfrm>
          <a:prstGeom prst="rect">
            <a:avLst/>
          </a:prstGeom>
        </p:spPr>
        <p:txBody>
          <a:bodyPr vert="horz" anchor="b"/>
          <a:p>
            <a:pPr algn="r" fontAlgn="base"/>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8" name="标题 7"/>
          <p:cNvSpPr>
            <a:spLocks noGrp="1"/>
          </p:cNvSpPr>
          <p:nvPr>
            <p:ph type="title"/>
          </p:nvPr>
        </p:nvSpPr>
        <p:spPr/>
        <p:txBody>
          <a:bodyPr rtlCol="0"/>
          <a:lstStyle/>
          <a:p>
            <a:pPr fontAlgn="base"/>
            <a:r>
              <a:rPr lang="zh-CN" altLang="en-US" strike="noStrike" noProof="1" smtClean="0"/>
              <a:t>单击此处编辑母版标题样式</a:t>
            </a:r>
            <a:endParaRPr lang="en-US" strike="noStrike" noProof="1"/>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fontAlgn="base"/>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pPr fontAlgn="base"/>
            <a:r>
              <a:rPr lang="zh-CN" altLang="en-US" strike="noStrike" noProof="1" smtClean="0"/>
              <a:t>单击此处编辑母版标题样式</a:t>
            </a:r>
            <a:endParaRPr lang="en-US" strike="noStrike" noProof="1"/>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fontAlgn="base"/>
            <a:r>
              <a:rPr lang="zh-CN" altLang="en-US" strike="noStrike" noProof="1" smtClean="0"/>
              <a:t>单击此处编辑母版文本样式</a:t>
            </a:r>
            <a:endParaRPr lang="zh-CN" altLang="en-US" strike="noStrike" noProof="1"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fontAlgn="base"/>
            <a:r>
              <a:rPr lang="zh-CN" altLang="en-US" strike="noStrike" noProof="1" smtClean="0"/>
              <a:t>单击此处编辑母版文本样式</a:t>
            </a:r>
            <a:endParaRPr lang="zh-CN" altLang="en-US" strike="noStrike" noProof="1"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1" name="日期占位符 6"/>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7"/>
          <p:cNvSpPr>
            <a:spLocks noGrp="1"/>
          </p:cNvSpPr>
          <p:nvPr>
            <p:ph type="ftr" sz="quarter" idx="1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8"/>
          <p:cNvSpPr>
            <a:spLocks noGrp="1"/>
          </p:cNvSpPr>
          <p:nvPr>
            <p:ph type="sldNum" sz="quarter" idx="14"/>
          </p:nvPr>
        </p:nvSpPr>
        <p:spPr>
          <a:xfrm>
            <a:off x="8647113" y="6408738"/>
            <a:ext cx="366713" cy="365125"/>
          </a:xfrm>
          <a:prstGeom prst="rect">
            <a:avLst/>
          </a:prstGeom>
        </p:spPr>
        <p:txBody>
          <a:bodyPr vert="horz" anchor="b"/>
          <a:p>
            <a:pPr algn="r" fontAlgn="base"/>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pPr fontAlgn="base"/>
            <a:r>
              <a:rPr lang="zh-CN" altLang="en-US" strike="noStrike" noProof="1" smtClean="0"/>
              <a:t>单击此处编辑母版标题样式</a:t>
            </a:r>
            <a:endParaRPr lang="en-US" strike="noStrike" noProof="1"/>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3"/>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4"/>
          <p:cNvSpPr>
            <a:spLocks noGrp="1"/>
          </p:cNvSpPr>
          <p:nvPr>
            <p:ph type="sldNum" sz="quarter" idx="4"/>
          </p:nvPr>
        </p:nvSpPr>
        <p:spPr>
          <a:xfrm>
            <a:off x="8647113" y="6408738"/>
            <a:ext cx="366713" cy="365125"/>
          </a:xfrm>
          <a:prstGeom prst="rect">
            <a:avLst/>
          </a:prstGeom>
        </p:spPr>
        <p:txBody>
          <a:bodyPr vert="horz" anchor="b"/>
          <a:p>
            <a:pPr algn="r" fontAlgn="base"/>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pPr fontAlgn="base"/>
            <a:r>
              <a:rPr lang="zh-CN" altLang="en-US" strike="noStrike" noProof="1" smtClean="0"/>
              <a:t>单击此处编辑母版标题样式</a:t>
            </a:r>
            <a:endParaRPr lang="en-US" strike="noStrike" noProof="1"/>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fontAlgn="base"/>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任意多边形 10"/>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任意多边形 15"/>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直角三角形 16"/>
          <p:cNvSpPr/>
          <p:nvPr/>
        </p:nvSpPr>
        <p:spPr bwMode="auto">
          <a:xfrm>
            <a:off x="-6042" y="5791253"/>
            <a:ext cx="3402313"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fontAlgn="base"/>
            <a:r>
              <a:rPr lang="zh-CN" altLang="en-US" strike="noStrike" noProof="1" smtClean="0"/>
              <a:t>单击此处编辑母版文本样式</a:t>
            </a:r>
            <a:endParaRPr lang="zh-CN" altLang="en-US" strike="noStrike" noProof="1"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pPr fontAlgn="base"/>
            <a:r>
              <a:rPr lang="zh-CN" altLang="en-US" strike="noStrike" noProof="1" smtClean="0"/>
              <a:t>单击此处编辑母版标题样式</a:t>
            </a:r>
            <a:endParaRPr lang="en-US" strike="noStrike" noProof="1"/>
          </a:p>
        </p:txBody>
      </p:sp>
      <p:sp>
        <p:nvSpPr>
          <p:cNvPr id="23" name="日期占位符 4"/>
          <p:cNvSpPr>
            <a:spLocks noGrp="1"/>
          </p:cNvSpPr>
          <p:nvPr>
            <p:ph type="dt" sz="half" idx="12"/>
          </p:nvPr>
        </p:nvSpPr>
        <p:spPr>
          <a:xfrm>
            <a:off x="6727825" y="6408738"/>
            <a:ext cx="1919288" cy="365125"/>
          </a:xfrm>
          <a:prstGeom prst="rect">
            <a:avLst/>
          </a:prstGeom>
        </p:spPr>
        <p:txBody>
          <a:bodyPr vert="horz" anchor="b"/>
          <a:lstStyle>
            <a:lvl1pPr>
              <a:defRPr>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页脚占位符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灯片编号占位符 6"/>
          <p:cNvSpPr>
            <a:spLocks noGrp="1"/>
          </p:cNvSpPr>
          <p:nvPr>
            <p:ph type="sldNum" sz="quarter" idx="4"/>
          </p:nvPr>
        </p:nvSpPr>
        <p:spPr>
          <a:xfrm>
            <a:off x="8647113" y="6408738"/>
            <a:ext cx="366713" cy="365125"/>
          </a:xfrm>
          <a:prstGeom prst="rect">
            <a:avLst/>
          </a:prstGeom>
        </p:spPr>
        <p:txBody>
          <a:bodyPr vert="horz" anchor="b"/>
          <a:p>
            <a:pPr algn="r" fontAlgn="base"/>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 name="任意多边形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任意多边形 11"/>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直角三角形 13"/>
          <p:cNvSpPr/>
          <p:nvPr/>
        </p:nvSpPr>
        <p:spPr bwMode="auto">
          <a:xfrm>
            <a:off x="-6042" y="5791253"/>
            <a:ext cx="3402313"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scene3d>
              <a:camera prst="orthographicFront"/>
              <a:lightRig rig="soft" dir="t"/>
            </a:scene3d>
            <a:sp3d prstMaterial="softEdge">
              <a:bevelT w="25400" h="25400"/>
            </a:sp3d>
          </a:bodyPr>
          <a:p>
            <a:pPr lvl="0" fontAlgn="base"/>
            <a:r>
              <a:rPr lang="zh-CN" altLang="en-US" strike="noStrike" noProof="1" dirty="0"/>
              <a:t>单击此处编辑母版标题样式</a:t>
            </a:r>
            <a:endParaRPr lang="en-US" altLang="zh-CN" strike="noStrike" noProof="1" dirty="0"/>
          </a:p>
        </p:txBody>
      </p:sp>
      <p:sp>
        <p:nvSpPr>
          <p:cNvPr id="1031" name="文本占位符 29"/>
          <p:cNvSpPr>
            <a:spLocks noGrp="1"/>
          </p:cNvSpPr>
          <p:nvPr>
            <p:ph type="body"/>
          </p:nvPr>
        </p:nvSpPr>
        <p:spPr>
          <a:xfrm>
            <a:off x="457200" y="1481138"/>
            <a:ext cx="8229600" cy="4525962"/>
          </a:xfrm>
          <a:prstGeom prst="rect">
            <a:avLst/>
          </a:prstGeom>
          <a:noFill/>
          <a:ln w="9525">
            <a:noFill/>
          </a:ln>
        </p:spPr>
        <p:txBody>
          <a:bodyPr anchor="t"/>
          <a:p>
            <a:pPr lvl="0" indent="-25527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latinLnBrk="0" hangingPunct="1">
              <a:defRPr kumimoji="0" sz="1000">
                <a:solidFill>
                  <a:schemeClr val="tx1"/>
                </a:solidFill>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anchor="b"/>
          <a:lstStyle>
            <a:lvl1pPr algn="r">
              <a:defRPr sz="1000">
                <a:ea typeface="黑体" panose="02010609060101010101" pitchFamily="49" charset="-122"/>
              </a:defRPr>
            </a:lvl1pPr>
          </a:lstStyle>
          <a:p>
            <a:pPr lvl="0" eaLnBrk="1" fontAlgn="base" hangingPunct="1"/>
            <a:fld id="{9A0DB2DC-4C9A-4742-B13C-FB6460FD3503}" type="slidenum">
              <a:rPr lang="en-US" altLang="zh-CN" strike="noStrike" noProof="1" dirty="0">
                <a:latin typeface="Arial" panose="020B0604020202020204" pitchFamily="34" charset="0"/>
                <a:ea typeface="黑体" panose="02010609060101010101" pitchFamily="49"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0.png"/><Relationship Id="rId2" Type="http://schemas.openxmlformats.org/officeDocument/2006/relationships/image" Target="../media/image12.emf"/><Relationship Id="rId1"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21.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23.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24.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txBox="1"/>
          <p:nvPr/>
        </p:nvSpPr>
        <p:spPr>
          <a:xfrm>
            <a:off x="685800" y="1143000"/>
            <a:ext cx="7924800" cy="2439988"/>
          </a:xfrm>
          <a:prstGeom prst="rect">
            <a:avLst/>
          </a:prstGeom>
          <a:noFill/>
          <a:ln w="9525">
            <a:noFill/>
          </a:ln>
        </p:spPr>
        <p:txBody>
          <a:bodyPr anchor="t"/>
          <a:p>
            <a:pPr algn="ctr" defTabSz="914400" eaLnBrk="0" hangingPunct="0">
              <a:lnSpc>
                <a:spcPct val="150000"/>
              </a:lnSpc>
            </a:pPr>
            <a:r>
              <a:rPr lang="zh-CN" altLang="en-US" sz="4400" dirty="0">
                <a:solidFill>
                  <a:schemeClr val="tx2"/>
                </a:solidFill>
                <a:latin typeface="Lucida Sans Unicode" panose="020B0602030504020204" pitchFamily="34" charset="0"/>
                <a:ea typeface="黑体" panose="02010609060101010101" pitchFamily="49" charset="-122"/>
              </a:rPr>
              <a:t>第</a:t>
            </a:r>
            <a:r>
              <a:rPr lang="en-US" altLang="zh-CN" sz="4400" dirty="0">
                <a:solidFill>
                  <a:schemeClr val="tx2"/>
                </a:solidFill>
                <a:latin typeface="Lucida Sans Unicode" panose="020B0602030504020204" pitchFamily="34" charset="0"/>
                <a:ea typeface="黑体" panose="02010609060101010101" pitchFamily="49" charset="-122"/>
              </a:rPr>
              <a:t>7</a:t>
            </a:r>
            <a:r>
              <a:rPr lang="zh-CN" altLang="en-US" sz="4400" dirty="0">
                <a:solidFill>
                  <a:schemeClr val="tx2"/>
                </a:solidFill>
                <a:latin typeface="Lucida Sans Unicode" panose="020B0602030504020204" pitchFamily="34" charset="0"/>
                <a:ea typeface="黑体" panose="02010609060101010101" pitchFamily="49" charset="-122"/>
              </a:rPr>
              <a:t>章</a:t>
            </a:r>
            <a:br>
              <a:rPr lang="en-US" altLang="zh-CN" sz="4400" dirty="0">
                <a:solidFill>
                  <a:schemeClr val="tx2"/>
                </a:solidFill>
                <a:latin typeface="Lucida Sans Unicode" panose="020B0602030504020204" pitchFamily="34" charset="0"/>
                <a:ea typeface="黑体" panose="02010609060101010101" pitchFamily="49" charset="-122"/>
              </a:rPr>
            </a:br>
            <a:r>
              <a:rPr lang="zh-CN" altLang="en-US" sz="4400" dirty="0">
                <a:solidFill>
                  <a:schemeClr val="tx2"/>
                </a:solidFill>
                <a:latin typeface="Lucida Sans Unicode" panose="020B0602030504020204" pitchFamily="34" charset="0"/>
                <a:ea typeface="黑体" panose="02010609060101010101" pitchFamily="49" charset="-122"/>
              </a:rPr>
              <a:t>消费者、生产者与市场效率</a:t>
            </a:r>
            <a:endParaRPr lang="zh-CN" altLang="en-US" sz="4400" dirty="0">
              <a:solidFill>
                <a:schemeClr val="tx2"/>
              </a:solidFill>
              <a:latin typeface="Lucida Sans Unicode" panose="020B0602030504020204" pitchFamily="34" charset="0"/>
              <a:ea typeface="黑体" panose="02010609060101010101" pitchFamily="49" charset="-122"/>
            </a:endParaRPr>
          </a:p>
        </p:txBody>
      </p:sp>
      <p:sp>
        <p:nvSpPr>
          <p:cNvPr id="9218" name="副标题 2"/>
          <p:cNvSpPr txBox="1"/>
          <p:nvPr/>
        </p:nvSpPr>
        <p:spPr>
          <a:xfrm>
            <a:off x="762000" y="3886200"/>
            <a:ext cx="7772400" cy="1200150"/>
          </a:xfrm>
          <a:prstGeom prst="rect">
            <a:avLst/>
          </a:prstGeom>
          <a:noFill/>
          <a:ln w="9525">
            <a:noFill/>
          </a:ln>
        </p:spPr>
        <p:txBody>
          <a:bodyPr anchor="t"/>
          <a:p>
            <a:pPr marL="342900" indent="-342900" algn="ctr" defTabSz="914400" eaLnBrk="0" hangingPunct="0">
              <a:spcBef>
                <a:spcPct val="20000"/>
              </a:spcBef>
            </a:pPr>
            <a:r>
              <a:rPr lang="zh-CN" altLang="en-US" sz="2800" b="1">
                <a:latin typeface="楷体" panose="02010609060101010101" pitchFamily="49" charset="-122"/>
                <a:ea typeface="楷体" panose="02010609060101010101" pitchFamily="49" charset="-122"/>
              </a:rPr>
              <a:t>李苗</a:t>
            </a:r>
            <a:endParaRPr lang="en-US" altLang="zh-CN" sz="2800" b="1">
              <a:latin typeface="楷体" panose="02010609060101010101" pitchFamily="49" charset="-122"/>
              <a:ea typeface="楷体" panose="02010609060101010101" pitchFamily="49" charset="-122"/>
            </a:endParaRPr>
          </a:p>
          <a:p>
            <a:pPr marL="342900" indent="-342900" algn="ctr" defTabSz="914400" eaLnBrk="0" hangingPunct="0">
              <a:spcBef>
                <a:spcPct val="20000"/>
              </a:spcBef>
            </a:pPr>
            <a:r>
              <a:rPr lang="en-US" altLang="zh-CN" sz="2800" b="1">
                <a:latin typeface="Times New Roman" panose="02020603050405020304" pitchFamily="18" charset="0"/>
                <a:ea typeface="楷体" panose="02010609060101010101" pitchFamily="49" charset="-122"/>
              </a:rPr>
              <a:t>limiao@sxu.edu.cn</a:t>
            </a:r>
            <a:endParaRPr lang="zh-CN" altLang="en-US" sz="2800" b="1">
              <a:latin typeface="Times New Roman" panose="02020603050405020304" pitchFamily="18"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消费者剩余</a:t>
            </a:r>
            <a:endParaRPr kumimoji="0" lang="zh-CN"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18434" name="Rectangle 3"/>
          <p:cNvSpPr txBox="1"/>
          <p:nvPr/>
        </p:nvSpPr>
        <p:spPr>
          <a:xfrm>
            <a:off x="381000" y="914400"/>
            <a:ext cx="8145463" cy="1643063"/>
          </a:xfrm>
          <a:prstGeom prst="rect">
            <a:avLst/>
          </a:prstGeom>
          <a:noFill/>
          <a:ln w="9525">
            <a:noFill/>
          </a:ln>
        </p:spPr>
        <p:txBody>
          <a:bodyPr anchor="t"/>
          <a:p>
            <a:pPr defTabSz="914400">
              <a:spcBef>
                <a:spcPts val="1800"/>
              </a:spcBef>
              <a:buClr>
                <a:schemeClr val="accent1"/>
              </a:buClr>
              <a:buSzPct val="68000"/>
              <a:buFont typeface="Wingdings" panose="05000000000000000000" pitchFamily="2" charset="2"/>
            </a:pPr>
            <a:r>
              <a:rPr lang="en-US" altLang="zh-CN" sz="2700" b="1" dirty="0">
                <a:solidFill>
                  <a:srgbClr val="CC0000"/>
                </a:solidFill>
                <a:latin typeface="Lucida Sans Unicode" panose="020B0602030504020204" pitchFamily="34" charset="0"/>
              </a:rPr>
              <a:t>    </a:t>
            </a:r>
            <a:r>
              <a:rPr lang="zh-CN" altLang="zh-CN" sz="2700" b="1" dirty="0">
                <a:solidFill>
                  <a:srgbClr val="CC0000"/>
                </a:solidFill>
                <a:latin typeface="Lucida Sans Unicode" panose="020B0602030504020204" pitchFamily="34" charset="0"/>
              </a:rPr>
              <a:t>消费者剩余：</a:t>
            </a:r>
            <a:r>
              <a:rPr lang="zh-CN" altLang="zh-CN" sz="2700" b="1" dirty="0">
                <a:latin typeface="Lucida Sans Unicode" panose="020B0602030504020204" pitchFamily="34" charset="0"/>
              </a:rPr>
              <a:t>买者愿意为一种物品支付的量减去其为此实际支付的量</a:t>
            </a:r>
            <a:endParaRPr lang="zh-CN" altLang="zh-CN" sz="2700" dirty="0">
              <a:latin typeface="Lucida Sans Unicode" panose="020B0602030504020204" pitchFamily="34" charset="0"/>
            </a:endParaRPr>
          </a:p>
          <a:p>
            <a:pPr defTabSz="914400">
              <a:spcBef>
                <a:spcPts val="18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	消费者剩余 =  支付意愿  –  市场价格</a:t>
            </a:r>
            <a:endParaRPr lang="zh-CN" altLang="zh-CN" sz="2700" b="1" i="1" dirty="0">
              <a:latin typeface="Lucida Sans Unicode" panose="020B0602030504020204" pitchFamily="34" charset="0"/>
            </a:endParaRPr>
          </a:p>
        </p:txBody>
      </p:sp>
      <p:sp>
        <p:nvSpPr>
          <p:cNvPr id="7" name="Rectangle 24"/>
          <p:cNvSpPr/>
          <p:nvPr/>
        </p:nvSpPr>
        <p:spPr>
          <a:xfrm>
            <a:off x="3544888" y="2965450"/>
            <a:ext cx="5599112" cy="3340100"/>
          </a:xfrm>
          <a:prstGeom prst="rect">
            <a:avLst/>
          </a:prstGeom>
          <a:noFill/>
          <a:ln w="9525">
            <a:noFill/>
          </a:ln>
        </p:spPr>
        <p:txBody>
          <a:bodyPr anchor="t"/>
          <a:p>
            <a:pPr eaLnBrk="0" hangingPunct="0">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如果 </a:t>
            </a:r>
            <a:r>
              <a:rPr lang="zh-CN" altLang="zh-CN" sz="2600" b="1" i="1" dirty="0">
                <a:latin typeface="Arial" panose="020B0604020202020204" pitchFamily="34" charset="0"/>
              </a:rPr>
              <a:t>P</a:t>
            </a:r>
            <a:r>
              <a:rPr lang="zh-CN" altLang="zh-CN" sz="2600" dirty="0">
                <a:latin typeface="Arial" panose="020B0604020202020204" pitchFamily="34" charset="0"/>
              </a:rPr>
              <a:t> = $2</a:t>
            </a:r>
            <a:r>
              <a:rPr lang="en-US" altLang="zh-CN" sz="2600" dirty="0">
                <a:latin typeface="Arial" panose="020B0604020202020204" pitchFamily="34" charset="0"/>
              </a:rPr>
              <a:t>7</a:t>
            </a:r>
            <a:r>
              <a:rPr lang="zh-CN" altLang="zh-CN" sz="2600" dirty="0">
                <a:latin typeface="Arial" panose="020B0604020202020204" pitchFamily="34" charset="0"/>
              </a:rPr>
              <a:t>0</a:t>
            </a:r>
            <a:endParaRPr lang="zh-CN" altLang="zh-CN" sz="2600" dirty="0">
              <a:latin typeface="Arial" panose="020B0604020202020204" pitchFamily="34" charset="0"/>
            </a:endParaRPr>
          </a:p>
          <a:p>
            <a:pPr eaLnBrk="0" hangingPunct="0">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丁宁的消费者剩余 </a:t>
            </a:r>
            <a:r>
              <a:rPr lang="zh-CN" altLang="zh-CN" sz="2600" dirty="0">
                <a:latin typeface="Arial" panose="020B0604020202020204" pitchFamily="34" charset="0"/>
              </a:rPr>
              <a:t>= $300 – $2</a:t>
            </a:r>
            <a:r>
              <a:rPr lang="en-US" altLang="zh-CN" sz="2600" dirty="0">
                <a:latin typeface="Arial" panose="020B0604020202020204" pitchFamily="34" charset="0"/>
              </a:rPr>
              <a:t>7</a:t>
            </a:r>
            <a:r>
              <a:rPr lang="zh-CN" altLang="zh-CN" sz="2600" dirty="0">
                <a:latin typeface="Arial" panose="020B0604020202020204" pitchFamily="34" charset="0"/>
              </a:rPr>
              <a:t>0 = $</a:t>
            </a:r>
            <a:r>
              <a:rPr lang="en-US" altLang="zh-CN" sz="2600" dirty="0">
                <a:latin typeface="Arial" panose="020B0604020202020204" pitchFamily="34" charset="0"/>
              </a:rPr>
              <a:t>3</a:t>
            </a:r>
            <a:r>
              <a:rPr lang="zh-CN" altLang="zh-CN" sz="2600" dirty="0">
                <a:latin typeface="Arial" panose="020B0604020202020204" pitchFamily="34" charset="0"/>
              </a:rPr>
              <a:t>0</a:t>
            </a:r>
            <a:endParaRPr lang="zh-CN" altLang="zh-CN" sz="2600" dirty="0">
              <a:latin typeface="Arial" panose="020B0604020202020204" pitchFamily="34" charset="0"/>
            </a:endParaRPr>
          </a:p>
          <a:p>
            <a:pPr eaLnBrk="0" hangingPunct="0">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其他人没有消费者剩余，因为他们不会在这个价格下购买</a:t>
            </a:r>
            <a:r>
              <a:rPr lang="zh-CN" altLang="en-US" sz="2600" dirty="0">
                <a:latin typeface="Arial" panose="020B0604020202020204" pitchFamily="34" charset="0"/>
              </a:rPr>
              <a:t>该款</a:t>
            </a:r>
            <a:r>
              <a:rPr lang="en-US" altLang="zh-CN" sz="2600" dirty="0">
                <a:latin typeface="Arial" panose="020B0604020202020204" pitchFamily="34" charset="0"/>
              </a:rPr>
              <a:t>Coach</a:t>
            </a:r>
            <a:r>
              <a:rPr lang="zh-CN" altLang="en-US" sz="2600" dirty="0">
                <a:latin typeface="Arial" panose="020B0604020202020204" pitchFamily="34" charset="0"/>
              </a:rPr>
              <a:t>包</a:t>
            </a:r>
            <a:endParaRPr lang="zh-CN" altLang="x-none" sz="2600" dirty="0">
              <a:latin typeface="Arial" panose="020B0604020202020204" pitchFamily="34" charset="0"/>
            </a:endParaRPr>
          </a:p>
          <a:p>
            <a:pPr eaLnBrk="0" hangingPunct="0">
              <a:spcBef>
                <a:spcPct val="45000"/>
              </a:spcBef>
              <a:buClr>
                <a:srgbClr val="00B85C"/>
              </a:buClr>
              <a:buSzPct val="120000"/>
              <a:buFont typeface="Wingdings" panose="05000000000000000000" pitchFamily="2" charset="2"/>
            </a:pPr>
            <a:r>
              <a:rPr lang="zh-CN" altLang="x-none" sz="2600" dirty="0">
                <a:latin typeface="Arial" panose="020B0604020202020204" pitchFamily="34" charset="0"/>
              </a:rPr>
              <a:t>总消费者剩余 </a:t>
            </a:r>
            <a:r>
              <a:rPr lang="zh-CN" altLang="zh-CN" sz="2600" dirty="0">
                <a:latin typeface="Arial" panose="020B0604020202020204" pitchFamily="34" charset="0"/>
              </a:rPr>
              <a:t>= $</a:t>
            </a:r>
            <a:r>
              <a:rPr lang="en-US" altLang="zh-CN" sz="2600" dirty="0">
                <a:latin typeface="Arial" panose="020B0604020202020204" pitchFamily="34" charset="0"/>
              </a:rPr>
              <a:t>3</a:t>
            </a:r>
            <a:r>
              <a:rPr lang="zh-CN" altLang="zh-CN" sz="2600" dirty="0">
                <a:latin typeface="Arial" panose="020B0604020202020204" pitchFamily="34" charset="0"/>
              </a:rPr>
              <a:t>0</a:t>
            </a:r>
            <a:endParaRPr lang="zh-CN" altLang="zh-CN" sz="2600" dirty="0">
              <a:latin typeface="Arial" panose="020B0604020202020204" pitchFamily="34" charset="0"/>
            </a:endParaRPr>
          </a:p>
        </p:txBody>
      </p:sp>
      <p:sp>
        <p:nvSpPr>
          <p:cNvPr id="8" name="Rectangle 25"/>
          <p:cNvSpPr/>
          <p:nvPr/>
        </p:nvSpPr>
        <p:spPr>
          <a:xfrm>
            <a:off x="762000" y="1905000"/>
            <a:ext cx="7342188" cy="614363"/>
          </a:xfrm>
          <a:prstGeom prst="rect">
            <a:avLst/>
          </a:prstGeom>
          <a:noFill/>
          <a:ln w="19050" cap="flat" cmpd="sng">
            <a:solidFill>
              <a:srgbClr val="0099CC"/>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aphicFrame>
        <p:nvGraphicFramePr>
          <p:cNvPr id="3" name="Group 4"/>
          <p:cNvGraphicFramePr>
            <a:graphicFrameLocks noGrp="1"/>
          </p:cNvGraphicFramePr>
          <p:nvPr/>
        </p:nvGraphicFramePr>
        <p:xfrm>
          <a:off x="547370" y="2804478"/>
          <a:ext cx="2538413" cy="3159125"/>
        </p:xfrm>
        <a:graphic>
          <a:graphicData uri="http://schemas.openxmlformats.org/drawingml/2006/table">
            <a:tbl>
              <a:tblPr/>
              <a:tblGrid>
                <a:gridCol w="1506537"/>
                <a:gridCol w="1031875"/>
              </a:tblGrid>
              <a:tr h="923290">
                <a:tc>
                  <a:txBody>
                    <a:bodyPr/>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人名</a:t>
                      </a:r>
                      <a:endParaRPr kumimoji="0" lang="zh-CN" sz="2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支付意愿</a:t>
                      </a:r>
                      <a:endPar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方琳</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60002">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严格</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175</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丁宁</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赵芸</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125</a:t>
                      </a:r>
                      <a:endPar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charRg st="0" end="12"/>
                                            </p:txEl>
                                          </p:spTgt>
                                        </p:tgtEl>
                                        <p:attrNameLst>
                                          <p:attrName>style.visibility</p:attrName>
                                        </p:attrNameLst>
                                      </p:cBhvr>
                                      <p:to>
                                        <p:strVal val="visible"/>
                                      </p:to>
                                    </p:set>
                                    <p:animEffect transition="in" filter="wipe(left)">
                                      <p:cBhvr>
                                        <p:cTn id="12" dur="500"/>
                                        <p:tgtEl>
                                          <p:spTgt spid="7">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charRg st="12" end="42"/>
                                            </p:txEl>
                                          </p:spTgt>
                                        </p:tgtEl>
                                        <p:attrNameLst>
                                          <p:attrName>style.visibility</p:attrName>
                                        </p:attrNameLst>
                                      </p:cBhvr>
                                      <p:to>
                                        <p:strVal val="visible"/>
                                      </p:to>
                                    </p:set>
                                    <p:animEffect transition="in" filter="wipe(left)">
                                      <p:cBhvr>
                                        <p:cTn id="17" dur="500"/>
                                        <p:tgtEl>
                                          <p:spTgt spid="7">
                                            <p:txEl>
                                              <p:charRg st="12"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charRg st="42" end="76"/>
                                            </p:txEl>
                                          </p:spTgt>
                                        </p:tgtEl>
                                        <p:attrNameLst>
                                          <p:attrName>style.visibility</p:attrName>
                                        </p:attrNameLst>
                                      </p:cBhvr>
                                      <p:to>
                                        <p:strVal val="visible"/>
                                      </p:to>
                                    </p:set>
                                    <p:animEffect transition="in" filter="wipe(left)">
                                      <p:cBhvr>
                                        <p:cTn id="22" dur="500"/>
                                        <p:tgtEl>
                                          <p:spTgt spid="7">
                                            <p:txEl>
                                              <p:charRg st="42" end="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charRg st="76" end="89"/>
                                            </p:txEl>
                                          </p:spTgt>
                                        </p:tgtEl>
                                        <p:attrNameLst>
                                          <p:attrName>style.visibility</p:attrName>
                                        </p:attrNameLst>
                                      </p:cBhvr>
                                      <p:to>
                                        <p:strVal val="visible"/>
                                      </p:to>
                                    </p:set>
                                    <p:animEffect transition="in" filter="wipe(left)">
                                      <p:cBhvr>
                                        <p:cTn id="27" dur="500"/>
                                        <p:tgtEl>
                                          <p:spTgt spid="7">
                                            <p:txEl>
                                              <p:charRg st="76" end="89"/>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5" build="p"/>
      <p:bldP spid="7" grpId="0" build="p"/>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7" name="Object 2"/>
          <p:cNvGraphicFramePr>
            <a:graphicFrameLocks noChangeAspect="1"/>
          </p:cNvGraphicFramePr>
          <p:nvPr/>
        </p:nvGraphicFramePr>
        <p:xfrm>
          <a:off x="228600" y="838200"/>
          <a:ext cx="5900738" cy="5711825"/>
        </p:xfrm>
        <a:graphic>
          <a:graphicData uri="http://schemas.openxmlformats.org/presentationml/2006/ole">
            <mc:AlternateContent xmlns:mc="http://schemas.openxmlformats.org/markup-compatibility/2006">
              <mc:Choice xmlns:v="urn:schemas-microsoft-com:vml" Requires="v">
                <p:oleObj spid="_x0000_s3076" name="" r:id="rId1" imgW="4749800" imgH="4368800" progId="Excel.Chart.8">
                  <p:embed/>
                </p:oleObj>
              </mc:Choice>
              <mc:Fallback>
                <p:oleObj name="" r:id="rId1" imgW="4749800" imgH="4368800" progId="Excel.Chart.8">
                  <p:embed/>
                  <p:pic>
                    <p:nvPicPr>
                      <p:cNvPr id="0" name="图片 3075"/>
                      <p:cNvPicPr/>
                      <p:nvPr/>
                    </p:nvPicPr>
                    <p:blipFill>
                      <a:blip r:embed="rId2"/>
                      <a:stretch>
                        <a:fillRect/>
                      </a:stretch>
                    </p:blipFill>
                    <p:spPr>
                      <a:xfrm>
                        <a:off x="228600" y="838200"/>
                        <a:ext cx="5900738" cy="5711825"/>
                      </a:xfrm>
                      <a:prstGeom prst="rect">
                        <a:avLst/>
                      </a:prstGeom>
                      <a:noFill/>
                      <a:ln w="38100">
                        <a:noFill/>
                        <a:miter/>
                      </a:ln>
                    </p:spPr>
                  </p:pic>
                </p:oleObj>
              </mc:Fallback>
            </mc:AlternateContent>
          </a:graphicData>
        </a:graphic>
      </p:graphicFrame>
      <p:sp>
        <p:nvSpPr>
          <p:cNvPr id="5" name="Rectangle 6"/>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消费者剩余与需求曲线</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19459" name="Text Box 8"/>
          <p:cNvSpPr txBox="1"/>
          <p:nvPr/>
        </p:nvSpPr>
        <p:spPr>
          <a:xfrm>
            <a:off x="1393825" y="838200"/>
            <a:ext cx="403225"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P</a:t>
            </a:r>
            <a:endParaRPr lang="en-US" altLang="zh-CN" sz="2800" b="1" i="1" dirty="0">
              <a:latin typeface="Arial" panose="020B0604020202020204" pitchFamily="34" charset="0"/>
            </a:endParaRPr>
          </a:p>
        </p:txBody>
      </p:sp>
      <p:sp>
        <p:nvSpPr>
          <p:cNvPr id="19460" name="Text Box 9"/>
          <p:cNvSpPr txBox="1"/>
          <p:nvPr/>
        </p:nvSpPr>
        <p:spPr>
          <a:xfrm>
            <a:off x="5233988" y="5416550"/>
            <a:ext cx="474662"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grpSp>
        <p:nvGrpSpPr>
          <p:cNvPr id="19461" name="Group 6"/>
          <p:cNvGrpSpPr/>
          <p:nvPr/>
        </p:nvGrpSpPr>
        <p:grpSpPr>
          <a:xfrm>
            <a:off x="1614488" y="1270000"/>
            <a:ext cx="3368675" cy="4292600"/>
            <a:chOff x="0" y="0"/>
            <a:chExt cx="2122" cy="2704"/>
          </a:xfrm>
        </p:grpSpPr>
        <p:sp>
          <p:nvSpPr>
            <p:cNvPr id="19462" name="Line 11"/>
            <p:cNvSpPr/>
            <p:nvPr/>
          </p:nvSpPr>
          <p:spPr>
            <a:xfrm flipV="1">
              <a:off x="18" y="0"/>
              <a:ext cx="0" cy="514"/>
            </a:xfrm>
            <a:prstGeom prst="line">
              <a:avLst/>
            </a:prstGeom>
            <a:ln w="57150" cap="flat" cmpd="sng">
              <a:solidFill>
                <a:srgbClr val="FF0000"/>
              </a:solidFill>
              <a:prstDash val="solid"/>
              <a:round/>
              <a:headEnd type="none" w="med" len="med"/>
              <a:tailEnd type="none" w="med" len="med"/>
            </a:ln>
          </p:spPr>
        </p:sp>
        <p:sp>
          <p:nvSpPr>
            <p:cNvPr id="19463" name="Line 12"/>
            <p:cNvSpPr/>
            <p:nvPr/>
          </p:nvSpPr>
          <p:spPr>
            <a:xfrm>
              <a:off x="0" y="509"/>
              <a:ext cx="539" cy="0"/>
            </a:xfrm>
            <a:prstGeom prst="line">
              <a:avLst/>
            </a:prstGeom>
            <a:ln w="57150" cap="flat" cmpd="sng">
              <a:solidFill>
                <a:srgbClr val="FF0000"/>
              </a:solidFill>
              <a:prstDash val="solid"/>
              <a:round/>
              <a:headEnd type="none" w="med" len="med"/>
              <a:tailEnd type="none" w="med" len="med"/>
            </a:ln>
          </p:spPr>
        </p:sp>
        <p:sp>
          <p:nvSpPr>
            <p:cNvPr id="19464" name="Line 13"/>
            <p:cNvSpPr/>
            <p:nvPr/>
          </p:nvSpPr>
          <p:spPr>
            <a:xfrm flipV="1">
              <a:off x="2122" y="1771"/>
              <a:ext cx="0" cy="933"/>
            </a:xfrm>
            <a:prstGeom prst="line">
              <a:avLst/>
            </a:prstGeom>
            <a:ln w="57150" cap="flat" cmpd="sng">
              <a:solidFill>
                <a:srgbClr val="FF0000"/>
              </a:solidFill>
              <a:prstDash val="solid"/>
              <a:round/>
              <a:headEnd type="none" w="med" len="med"/>
              <a:tailEnd type="none" w="med" len="med"/>
            </a:ln>
          </p:spPr>
        </p:sp>
        <p:sp>
          <p:nvSpPr>
            <p:cNvPr id="19465" name="Line 14"/>
            <p:cNvSpPr/>
            <p:nvPr/>
          </p:nvSpPr>
          <p:spPr>
            <a:xfrm flipV="1">
              <a:off x="1588" y="1396"/>
              <a:ext cx="0" cy="397"/>
            </a:xfrm>
            <a:prstGeom prst="line">
              <a:avLst/>
            </a:prstGeom>
            <a:ln w="57150" cap="flat" cmpd="sng">
              <a:solidFill>
                <a:srgbClr val="FF0000"/>
              </a:solidFill>
              <a:prstDash val="solid"/>
              <a:round/>
              <a:headEnd type="none" w="med" len="med"/>
              <a:tailEnd type="none" w="med" len="med"/>
            </a:ln>
          </p:spPr>
        </p:sp>
        <p:sp>
          <p:nvSpPr>
            <p:cNvPr id="19466" name="Line 15"/>
            <p:cNvSpPr/>
            <p:nvPr/>
          </p:nvSpPr>
          <p:spPr>
            <a:xfrm>
              <a:off x="1570" y="1789"/>
              <a:ext cx="552" cy="0"/>
            </a:xfrm>
            <a:prstGeom prst="line">
              <a:avLst/>
            </a:prstGeom>
            <a:ln w="57150" cap="flat" cmpd="sng">
              <a:solidFill>
                <a:srgbClr val="FF0000"/>
              </a:solidFill>
              <a:prstDash val="solid"/>
              <a:round/>
              <a:headEnd type="none" w="med" len="med"/>
              <a:tailEnd type="none" w="med" len="med"/>
            </a:ln>
          </p:spPr>
        </p:sp>
        <p:sp>
          <p:nvSpPr>
            <p:cNvPr id="19467" name="Line 16"/>
            <p:cNvSpPr/>
            <p:nvPr/>
          </p:nvSpPr>
          <p:spPr>
            <a:xfrm flipV="1">
              <a:off x="1066" y="770"/>
              <a:ext cx="0" cy="648"/>
            </a:xfrm>
            <a:prstGeom prst="line">
              <a:avLst/>
            </a:prstGeom>
            <a:ln w="57150" cap="flat" cmpd="sng">
              <a:solidFill>
                <a:srgbClr val="FF0000"/>
              </a:solidFill>
              <a:prstDash val="solid"/>
              <a:round/>
              <a:headEnd type="none" w="med" len="med"/>
              <a:tailEnd type="none" w="med" len="med"/>
            </a:ln>
          </p:spPr>
        </p:sp>
        <p:sp>
          <p:nvSpPr>
            <p:cNvPr id="19468" name="Line 17"/>
            <p:cNvSpPr/>
            <p:nvPr/>
          </p:nvSpPr>
          <p:spPr>
            <a:xfrm>
              <a:off x="1048" y="1413"/>
              <a:ext cx="539" cy="0"/>
            </a:xfrm>
            <a:prstGeom prst="line">
              <a:avLst/>
            </a:prstGeom>
            <a:ln w="57150" cap="flat" cmpd="sng">
              <a:solidFill>
                <a:srgbClr val="FF0000"/>
              </a:solidFill>
              <a:prstDash val="solid"/>
              <a:round/>
              <a:headEnd type="none" w="med" len="med"/>
              <a:tailEnd type="none" w="med" len="med"/>
            </a:ln>
          </p:spPr>
        </p:sp>
        <p:sp>
          <p:nvSpPr>
            <p:cNvPr id="19469" name="Line 18"/>
            <p:cNvSpPr/>
            <p:nvPr/>
          </p:nvSpPr>
          <p:spPr>
            <a:xfrm flipH="1" flipV="1">
              <a:off x="538" y="491"/>
              <a:ext cx="2" cy="279"/>
            </a:xfrm>
            <a:prstGeom prst="line">
              <a:avLst/>
            </a:prstGeom>
            <a:ln w="57150" cap="flat" cmpd="sng">
              <a:solidFill>
                <a:srgbClr val="FF0000"/>
              </a:solidFill>
              <a:prstDash val="solid"/>
              <a:round/>
              <a:headEnd type="none" w="med" len="med"/>
              <a:tailEnd type="none" w="med" len="med"/>
            </a:ln>
          </p:spPr>
        </p:sp>
        <p:sp>
          <p:nvSpPr>
            <p:cNvPr id="19470" name="Line 19"/>
            <p:cNvSpPr/>
            <p:nvPr/>
          </p:nvSpPr>
          <p:spPr>
            <a:xfrm>
              <a:off x="519" y="761"/>
              <a:ext cx="547" cy="0"/>
            </a:xfrm>
            <a:prstGeom prst="line">
              <a:avLst/>
            </a:prstGeom>
            <a:ln w="57150" cap="flat" cmpd="sng">
              <a:solidFill>
                <a:srgbClr val="FF0000"/>
              </a:solidFill>
              <a:prstDash val="solid"/>
              <a:round/>
              <a:headEnd type="none" w="med" len="med"/>
              <a:tailEnd type="none" w="med" len="med"/>
            </a:ln>
          </p:spPr>
        </p:sp>
      </p:grpSp>
      <p:grpSp>
        <p:nvGrpSpPr>
          <p:cNvPr id="19471" name="Group 16"/>
          <p:cNvGrpSpPr/>
          <p:nvPr/>
        </p:nvGrpSpPr>
        <p:grpSpPr>
          <a:xfrm>
            <a:off x="2438400" y="1130300"/>
            <a:ext cx="3124200" cy="1231900"/>
            <a:chOff x="0" y="0"/>
            <a:chExt cx="1929" cy="636"/>
          </a:xfrm>
        </p:grpSpPr>
        <p:sp>
          <p:nvSpPr>
            <p:cNvPr id="19472" name="Text Box 22"/>
            <p:cNvSpPr txBox="1"/>
            <p:nvPr/>
          </p:nvSpPr>
          <p:spPr>
            <a:xfrm>
              <a:off x="0" y="0"/>
              <a:ext cx="1929" cy="246"/>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500" dirty="0">
                  <a:latin typeface="Arial" panose="020B0604020202020204" pitchFamily="34" charset="0"/>
                </a:rPr>
                <a:t>丁宁的</a:t>
              </a:r>
              <a:r>
                <a:rPr lang="zh-CN" altLang="en-US" sz="2500" dirty="0">
                  <a:latin typeface="Arial" panose="020B0604020202020204" pitchFamily="34" charset="0"/>
                </a:rPr>
                <a:t>消费者剩余</a:t>
              </a:r>
              <a:endParaRPr lang="zh-CN" altLang="x-none" sz="2500" dirty="0">
                <a:latin typeface="Arial" panose="020B0604020202020204" pitchFamily="34" charset="0"/>
              </a:endParaRPr>
            </a:p>
          </p:txBody>
        </p:sp>
        <p:sp>
          <p:nvSpPr>
            <p:cNvPr id="19473" name="Arc 21"/>
            <p:cNvSpPr/>
            <p:nvPr/>
          </p:nvSpPr>
          <p:spPr>
            <a:xfrm flipV="1">
              <a:off x="47" y="226"/>
              <a:ext cx="546" cy="410"/>
            </a:xfrm>
            <a:custGeom>
              <a:avLst/>
              <a:gdLst/>
              <a:ahLst/>
              <a:cxnLst>
                <a:cxn ang="0">
                  <a:pos x="0" y="0"/>
                </a:cxn>
                <a:cxn ang="0">
                  <a:pos x="0" y="0"/>
                </a:cxn>
                <a:cxn ang="0">
                  <a:pos x="0" y="0"/>
                </a:cxn>
              </a:cxnLst>
              <a:pathLst>
                <a:path w="23113" h="21600" fill="none">
                  <a:moveTo>
                    <a:pt x="0" y="53"/>
                  </a:moveTo>
                  <a:cubicBezTo>
                    <a:pt x="503" y="17"/>
                    <a:pt x="1008" y="-1"/>
                    <a:pt x="1513" y="0"/>
                  </a:cubicBezTo>
                  <a:cubicBezTo>
                    <a:pt x="13442" y="0"/>
                    <a:pt x="23113" y="9670"/>
                    <a:pt x="23113" y="21600"/>
                  </a:cubicBezTo>
                </a:path>
                <a:path w="23113" h="21600" stroke="0">
                  <a:moveTo>
                    <a:pt x="0" y="53"/>
                  </a:moveTo>
                  <a:cubicBezTo>
                    <a:pt x="503" y="17"/>
                    <a:pt x="1008" y="-1"/>
                    <a:pt x="1513" y="0"/>
                  </a:cubicBezTo>
                  <a:cubicBezTo>
                    <a:pt x="13442" y="0"/>
                    <a:pt x="23113" y="9670"/>
                    <a:pt x="23113" y="21600"/>
                  </a:cubicBezTo>
                  <a:lnTo>
                    <a:pt x="1513" y="21600"/>
                  </a:lnTo>
                  <a:close/>
                </a:path>
              </a:pathLst>
            </a:custGeom>
            <a:noFill/>
            <a:ln w="19050" cap="flat" cmpd="sng">
              <a:solidFill>
                <a:schemeClr val="tx1"/>
              </a:solidFill>
              <a:prstDash val="solid"/>
              <a:miter/>
              <a:headEnd type="triangle" w="lg" len="med"/>
              <a:tailEnd type="none" w="med" len="med"/>
            </a:ln>
          </p:spPr>
          <p:txBody>
            <a:bodyPr/>
            <a:p>
              <a:endParaRPr lang="zh-CN" altLang="en-US"/>
            </a:p>
          </p:txBody>
        </p:sp>
      </p:grpSp>
      <p:sp>
        <p:nvSpPr>
          <p:cNvPr id="21" name="Rectangle 33"/>
          <p:cNvSpPr/>
          <p:nvPr/>
        </p:nvSpPr>
        <p:spPr>
          <a:xfrm>
            <a:off x="5562600" y="1981200"/>
            <a:ext cx="3067050" cy="2384425"/>
          </a:xfrm>
          <a:prstGeom prst="rect">
            <a:avLst/>
          </a:prstGeom>
          <a:noFill/>
          <a:ln w="9525">
            <a:noFill/>
          </a:ln>
        </p:spPr>
        <p:txBody>
          <a:bodyPr anchor="t"/>
          <a:p>
            <a:pPr eaLnBrk="0" hangingPunct="0">
              <a:spcBef>
                <a:spcPct val="40000"/>
              </a:spcBef>
              <a:buClr>
                <a:srgbClr val="00B85C"/>
              </a:buClr>
              <a:buSzPct val="120000"/>
              <a:buFont typeface="Wingdings" panose="05000000000000000000" pitchFamily="2" charset="2"/>
            </a:pPr>
            <a:r>
              <a:rPr lang="zh-CN" altLang="zh-CN" sz="2600" b="1" i="1" dirty="0">
                <a:latin typeface="Arial" panose="020B0604020202020204" pitchFamily="34" charset="0"/>
              </a:rPr>
              <a:t>P</a:t>
            </a:r>
            <a:r>
              <a:rPr lang="zh-CN" altLang="zh-CN" sz="2600" dirty="0">
                <a:latin typeface="Arial" panose="020B0604020202020204" pitchFamily="34" charset="0"/>
              </a:rPr>
              <a:t> = $2</a:t>
            </a:r>
            <a:r>
              <a:rPr lang="en-US" altLang="zh-CN" sz="2600" dirty="0">
                <a:latin typeface="Arial" panose="020B0604020202020204" pitchFamily="34" charset="0"/>
              </a:rPr>
              <a:t>7</a:t>
            </a:r>
            <a:r>
              <a:rPr lang="zh-CN" altLang="zh-CN" sz="2600" dirty="0">
                <a:latin typeface="Arial" panose="020B0604020202020204" pitchFamily="34" charset="0"/>
              </a:rPr>
              <a:t>0  </a:t>
            </a:r>
            <a:endParaRPr lang="zh-CN" altLang="zh-CN" sz="2600" dirty="0">
              <a:latin typeface="Arial" panose="020B0604020202020204" pitchFamily="34" charset="0"/>
            </a:endParaRPr>
          </a:p>
          <a:p>
            <a:pPr eaLnBrk="0" hangingPunct="0">
              <a:spcBef>
                <a:spcPct val="40000"/>
              </a:spcBef>
              <a:buClr>
                <a:srgbClr val="00B85C"/>
              </a:buClr>
              <a:buSzPct val="120000"/>
              <a:buFont typeface="Wingdings" panose="05000000000000000000" pitchFamily="2" charset="2"/>
            </a:pPr>
            <a:r>
              <a:rPr lang="zh-CN" altLang="x-none" sz="2600" dirty="0">
                <a:latin typeface="Arial" panose="020B0604020202020204" pitchFamily="34" charset="0"/>
              </a:rPr>
              <a:t>丁宁的消费者剩余 </a:t>
            </a:r>
            <a:r>
              <a:rPr lang="zh-CN" altLang="zh-CN" sz="2600" dirty="0">
                <a:latin typeface="Arial" panose="020B0604020202020204" pitchFamily="34" charset="0"/>
              </a:rPr>
              <a:t>= $300 – 2</a:t>
            </a:r>
            <a:r>
              <a:rPr lang="en-US" altLang="zh-CN" sz="2600" dirty="0">
                <a:latin typeface="Arial" panose="020B0604020202020204" pitchFamily="34" charset="0"/>
              </a:rPr>
              <a:t>7</a:t>
            </a:r>
            <a:r>
              <a:rPr lang="zh-CN" altLang="zh-CN" sz="2600" dirty="0">
                <a:latin typeface="Arial" panose="020B0604020202020204" pitchFamily="34" charset="0"/>
              </a:rPr>
              <a:t>0 = </a:t>
            </a:r>
            <a:r>
              <a:rPr lang="zh-CN" altLang="zh-CN" sz="2600" u="sng" dirty="0">
                <a:latin typeface="Arial" panose="020B0604020202020204" pitchFamily="34" charset="0"/>
              </a:rPr>
              <a:t>$</a:t>
            </a:r>
            <a:r>
              <a:rPr lang="en-US" altLang="zh-CN" sz="2600" u="sng" dirty="0">
                <a:latin typeface="Arial" panose="020B0604020202020204" pitchFamily="34" charset="0"/>
              </a:rPr>
              <a:t>3</a:t>
            </a:r>
            <a:r>
              <a:rPr lang="zh-CN" altLang="zh-CN" sz="2600" u="sng" dirty="0">
                <a:latin typeface="Arial" panose="020B0604020202020204" pitchFamily="34" charset="0"/>
              </a:rPr>
              <a:t>0</a:t>
            </a:r>
            <a:endParaRPr lang="zh-CN" altLang="zh-CN" sz="2600" dirty="0">
              <a:latin typeface="Arial" panose="020B0604020202020204" pitchFamily="34" charset="0"/>
            </a:endParaRPr>
          </a:p>
          <a:p>
            <a:pPr eaLnBrk="0" hangingPunct="0">
              <a:spcBef>
                <a:spcPct val="40000"/>
              </a:spcBef>
              <a:buClr>
                <a:srgbClr val="00B85C"/>
              </a:buClr>
              <a:buSzPct val="120000"/>
              <a:buFont typeface="Wingdings" panose="05000000000000000000" pitchFamily="2" charset="2"/>
            </a:pPr>
            <a:r>
              <a:rPr lang="zh-CN" altLang="x-none" sz="2600" dirty="0">
                <a:latin typeface="Arial" panose="020B0604020202020204" pitchFamily="34" charset="0"/>
              </a:rPr>
              <a:t>总消费者剩余 </a:t>
            </a:r>
            <a:r>
              <a:rPr lang="zh-CN" altLang="zh-CN" sz="2600" dirty="0">
                <a:latin typeface="Arial" panose="020B0604020202020204" pitchFamily="34" charset="0"/>
              </a:rPr>
              <a:t>=</a:t>
            </a:r>
            <a:r>
              <a:rPr lang="zh-CN" altLang="zh-CN" sz="2600" u="sng" dirty="0">
                <a:latin typeface="Arial" panose="020B0604020202020204" pitchFamily="34" charset="0"/>
              </a:rPr>
              <a:t>$</a:t>
            </a:r>
            <a:r>
              <a:rPr lang="en-US" altLang="zh-CN" sz="2600" u="sng" dirty="0">
                <a:latin typeface="Arial" panose="020B0604020202020204" pitchFamily="34" charset="0"/>
              </a:rPr>
              <a:t>3</a:t>
            </a:r>
            <a:r>
              <a:rPr lang="zh-CN" altLang="zh-CN" sz="2600" u="sng" dirty="0">
                <a:latin typeface="Arial" panose="020B0604020202020204" pitchFamily="34" charset="0"/>
              </a:rPr>
              <a:t>0</a:t>
            </a:r>
            <a:endParaRPr lang="zh-CN" altLang="zh-CN" sz="2600" dirty="0">
              <a:latin typeface="Arial" panose="020B0604020202020204" pitchFamily="34" charset="0"/>
            </a:endParaRPr>
          </a:p>
        </p:txBody>
      </p:sp>
      <p:sp>
        <p:nvSpPr>
          <p:cNvPr id="22" name="Line 34"/>
          <p:cNvSpPr/>
          <p:nvPr/>
        </p:nvSpPr>
        <p:spPr>
          <a:xfrm>
            <a:off x="1673860" y="2439670"/>
            <a:ext cx="823913" cy="0"/>
          </a:xfrm>
          <a:prstGeom prst="line">
            <a:avLst/>
          </a:prstGeom>
          <a:ln w="19050" cap="flat" cmpd="sng">
            <a:solidFill>
              <a:srgbClr val="0000FF"/>
            </a:solidFill>
            <a:prstDash val="solid"/>
            <a:round/>
            <a:headEnd type="none" w="med" len="med"/>
            <a:tailEnd type="none" w="med" len="med"/>
          </a:ln>
        </p:spPr>
      </p:sp>
      <p:sp>
        <p:nvSpPr>
          <p:cNvPr id="23" name="Rectangle 36"/>
          <p:cNvSpPr/>
          <p:nvPr/>
        </p:nvSpPr>
        <p:spPr>
          <a:xfrm>
            <a:off x="1673860" y="2106930"/>
            <a:ext cx="763270" cy="332740"/>
          </a:xfrm>
          <a:prstGeom prst="rect">
            <a:avLst/>
          </a:prstGeom>
          <a:solidFill>
            <a:srgbClr val="00CC99"/>
          </a:solidFill>
          <a:ln w="9525">
            <a:noFill/>
          </a:ln>
        </p:spPr>
        <p:txBody>
          <a:bodyPr wrap="none" anchor="ctr"/>
          <a:p>
            <a:pPr eaLnBrk="0" hangingPunct="0"/>
            <a:endParaRPr lang="zh-CN" altLang="zh-CN" dirty="0">
              <a:latin typeface="Arial" panose="020B0604020202020204" pitchFamily="34" charset="0"/>
            </a:endParaRPr>
          </a:p>
        </p:txBody>
      </p:sp>
      <p:sp>
        <p:nvSpPr>
          <p:cNvPr id="24" name="Line 37"/>
          <p:cNvSpPr/>
          <p:nvPr/>
        </p:nvSpPr>
        <p:spPr>
          <a:xfrm>
            <a:off x="904875" y="2392363"/>
            <a:ext cx="679450" cy="169862"/>
          </a:xfrm>
          <a:prstGeom prst="line">
            <a:avLst/>
          </a:prstGeom>
          <a:ln w="38100" cap="flat" cmpd="sng">
            <a:solidFill>
              <a:srgbClr val="0000FF"/>
            </a:solidFill>
            <a:prstDash val="solid"/>
            <a:round/>
            <a:headEnd type="none" w="med" len="med"/>
            <a:tailEnd type="triangle" w="lg"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xEl>
                                              <p:charRg st="0" end="11"/>
                                            </p:txEl>
                                          </p:spTgt>
                                        </p:tgtEl>
                                        <p:attrNameLst>
                                          <p:attrName>style.visibility</p:attrName>
                                        </p:attrNameLst>
                                      </p:cBhvr>
                                      <p:to>
                                        <p:strVal val="visible"/>
                                      </p:to>
                                    </p:set>
                                    <p:animEffect transition="in" filter="wipe(left)">
                                      <p:cBhvr>
                                        <p:cTn id="7" dur="500"/>
                                        <p:tgtEl>
                                          <p:spTgt spid="21">
                                            <p:txEl>
                                              <p:charRg st="0" end="1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1">
                                            <p:txEl>
                                              <p:charRg st="11" end="40"/>
                                            </p:txEl>
                                          </p:spTgt>
                                        </p:tgtEl>
                                        <p:attrNameLst>
                                          <p:attrName>style.visibility</p:attrName>
                                        </p:attrNameLst>
                                      </p:cBhvr>
                                      <p:to>
                                        <p:strVal val="visible"/>
                                      </p:to>
                                    </p:set>
                                    <p:animEffect transition="in" filter="wipe(left)">
                                      <p:cBhvr>
                                        <p:cTn id="19" dur="500"/>
                                        <p:tgtEl>
                                          <p:spTgt spid="21">
                                            <p:txEl>
                                              <p:charRg st="11" end="40"/>
                                            </p:txEl>
                                          </p:spTgt>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
                                            <p:txEl>
                                              <p:charRg st="40" end="52"/>
                                            </p:txEl>
                                          </p:spTgt>
                                        </p:tgtEl>
                                        <p:attrNameLst>
                                          <p:attrName>style.visibility</p:attrName>
                                        </p:attrNameLst>
                                      </p:cBhvr>
                                      <p:to>
                                        <p:strVal val="visible"/>
                                      </p:to>
                                    </p:set>
                                    <p:animEffect transition="in" filter="wipe(left)">
                                      <p:cBhvr>
                                        <p:cTn id="28" dur="500"/>
                                        <p:tgtEl>
                                          <p:spTgt spid="21">
                                            <p:txEl>
                                              <p:charRg st="40"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1" name="Object 2"/>
          <p:cNvGraphicFramePr>
            <a:graphicFrameLocks noChangeAspect="1"/>
          </p:cNvGraphicFramePr>
          <p:nvPr/>
        </p:nvGraphicFramePr>
        <p:xfrm>
          <a:off x="184150" y="804863"/>
          <a:ext cx="5900738" cy="5711825"/>
        </p:xfrm>
        <a:graphic>
          <a:graphicData uri="http://schemas.openxmlformats.org/presentationml/2006/ole">
            <mc:AlternateContent xmlns:mc="http://schemas.openxmlformats.org/markup-compatibility/2006">
              <mc:Choice xmlns:v="urn:schemas-microsoft-com:vml" Requires="v">
                <p:oleObj spid="_x0000_s3077" name="" r:id="rId1" imgW="3180080" imgH="3081020" progId="Excel.Chart.8">
                  <p:embed/>
                </p:oleObj>
              </mc:Choice>
              <mc:Fallback>
                <p:oleObj name="" r:id="rId1" imgW="3180080" imgH="3081020" progId="Excel.Chart.8">
                  <p:embed/>
                  <p:pic>
                    <p:nvPicPr>
                      <p:cNvPr id="0" name="图片 3076"/>
                      <p:cNvPicPr/>
                      <p:nvPr/>
                    </p:nvPicPr>
                    <p:blipFill>
                      <a:blip r:embed="rId2"/>
                      <a:stretch>
                        <a:fillRect/>
                      </a:stretch>
                    </p:blipFill>
                    <p:spPr>
                      <a:xfrm>
                        <a:off x="184150" y="804863"/>
                        <a:ext cx="5900738" cy="5711825"/>
                      </a:xfrm>
                      <a:prstGeom prst="rect">
                        <a:avLst/>
                      </a:prstGeom>
                      <a:noFill/>
                      <a:ln w="38100">
                        <a:noFill/>
                        <a:miter/>
                      </a:ln>
                    </p:spPr>
                  </p:pic>
                </p:oleObj>
              </mc:Fallback>
            </mc:AlternateContent>
          </a:graphicData>
        </a:graphic>
      </p:graphicFrame>
      <p:sp>
        <p:nvSpPr>
          <p:cNvPr id="5" name="Rectangle 3"/>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消费者剩余与需求曲线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20483" name="Text Box 4"/>
          <p:cNvSpPr txBox="1"/>
          <p:nvPr/>
        </p:nvSpPr>
        <p:spPr>
          <a:xfrm>
            <a:off x="1393825" y="838200"/>
            <a:ext cx="403225"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P</a:t>
            </a:r>
            <a:endParaRPr lang="en-US" altLang="zh-CN" sz="2800" b="1" i="1" dirty="0">
              <a:latin typeface="Arial" panose="020B0604020202020204" pitchFamily="34" charset="0"/>
            </a:endParaRPr>
          </a:p>
        </p:txBody>
      </p:sp>
      <p:sp>
        <p:nvSpPr>
          <p:cNvPr id="20484" name="Text Box 5"/>
          <p:cNvSpPr txBox="1"/>
          <p:nvPr/>
        </p:nvSpPr>
        <p:spPr>
          <a:xfrm>
            <a:off x="5233988" y="5416550"/>
            <a:ext cx="474662"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grpSp>
        <p:nvGrpSpPr>
          <p:cNvPr id="20485" name="Group 6"/>
          <p:cNvGrpSpPr/>
          <p:nvPr/>
        </p:nvGrpSpPr>
        <p:grpSpPr>
          <a:xfrm>
            <a:off x="1614488" y="1270000"/>
            <a:ext cx="3368675" cy="4292600"/>
            <a:chOff x="0" y="0"/>
            <a:chExt cx="2122" cy="2704"/>
          </a:xfrm>
        </p:grpSpPr>
        <p:sp>
          <p:nvSpPr>
            <p:cNvPr id="20486" name="Line 7"/>
            <p:cNvSpPr/>
            <p:nvPr/>
          </p:nvSpPr>
          <p:spPr>
            <a:xfrm flipV="1">
              <a:off x="18" y="0"/>
              <a:ext cx="0" cy="514"/>
            </a:xfrm>
            <a:prstGeom prst="line">
              <a:avLst/>
            </a:prstGeom>
            <a:ln w="57150" cap="flat" cmpd="sng">
              <a:solidFill>
                <a:srgbClr val="FF0000"/>
              </a:solidFill>
              <a:prstDash val="solid"/>
              <a:round/>
              <a:headEnd type="none" w="med" len="med"/>
              <a:tailEnd type="none" w="med" len="med"/>
            </a:ln>
          </p:spPr>
        </p:sp>
        <p:sp>
          <p:nvSpPr>
            <p:cNvPr id="20487" name="Line 8"/>
            <p:cNvSpPr/>
            <p:nvPr/>
          </p:nvSpPr>
          <p:spPr>
            <a:xfrm>
              <a:off x="0" y="509"/>
              <a:ext cx="539" cy="0"/>
            </a:xfrm>
            <a:prstGeom prst="line">
              <a:avLst/>
            </a:prstGeom>
            <a:ln w="57150" cap="flat" cmpd="sng">
              <a:solidFill>
                <a:srgbClr val="FF0000"/>
              </a:solidFill>
              <a:prstDash val="solid"/>
              <a:round/>
              <a:headEnd type="none" w="med" len="med"/>
              <a:tailEnd type="none" w="med" len="med"/>
            </a:ln>
          </p:spPr>
        </p:sp>
        <p:sp>
          <p:nvSpPr>
            <p:cNvPr id="20488" name="Line 9"/>
            <p:cNvSpPr/>
            <p:nvPr/>
          </p:nvSpPr>
          <p:spPr>
            <a:xfrm flipV="1">
              <a:off x="2122" y="1771"/>
              <a:ext cx="0" cy="933"/>
            </a:xfrm>
            <a:prstGeom prst="line">
              <a:avLst/>
            </a:prstGeom>
            <a:ln w="57150" cap="flat" cmpd="sng">
              <a:solidFill>
                <a:srgbClr val="FF0000"/>
              </a:solidFill>
              <a:prstDash val="solid"/>
              <a:round/>
              <a:headEnd type="none" w="med" len="med"/>
              <a:tailEnd type="none" w="med" len="med"/>
            </a:ln>
          </p:spPr>
        </p:sp>
        <p:sp>
          <p:nvSpPr>
            <p:cNvPr id="20489" name="Line 10"/>
            <p:cNvSpPr/>
            <p:nvPr/>
          </p:nvSpPr>
          <p:spPr>
            <a:xfrm flipV="1">
              <a:off x="1588" y="1396"/>
              <a:ext cx="0" cy="397"/>
            </a:xfrm>
            <a:prstGeom prst="line">
              <a:avLst/>
            </a:prstGeom>
            <a:ln w="57150" cap="flat" cmpd="sng">
              <a:solidFill>
                <a:srgbClr val="FF0000"/>
              </a:solidFill>
              <a:prstDash val="solid"/>
              <a:round/>
              <a:headEnd type="none" w="med" len="med"/>
              <a:tailEnd type="none" w="med" len="med"/>
            </a:ln>
          </p:spPr>
        </p:sp>
        <p:sp>
          <p:nvSpPr>
            <p:cNvPr id="20490" name="Line 11"/>
            <p:cNvSpPr/>
            <p:nvPr/>
          </p:nvSpPr>
          <p:spPr>
            <a:xfrm>
              <a:off x="1570" y="1789"/>
              <a:ext cx="552" cy="0"/>
            </a:xfrm>
            <a:prstGeom prst="line">
              <a:avLst/>
            </a:prstGeom>
            <a:ln w="57150" cap="flat" cmpd="sng">
              <a:solidFill>
                <a:srgbClr val="FF0000"/>
              </a:solidFill>
              <a:prstDash val="solid"/>
              <a:round/>
              <a:headEnd type="none" w="med" len="med"/>
              <a:tailEnd type="none" w="med" len="med"/>
            </a:ln>
          </p:spPr>
        </p:sp>
        <p:sp>
          <p:nvSpPr>
            <p:cNvPr id="20491" name="Line 12"/>
            <p:cNvSpPr/>
            <p:nvPr/>
          </p:nvSpPr>
          <p:spPr>
            <a:xfrm flipV="1">
              <a:off x="1066" y="820"/>
              <a:ext cx="0" cy="598"/>
            </a:xfrm>
            <a:prstGeom prst="line">
              <a:avLst/>
            </a:prstGeom>
            <a:ln w="57150" cap="flat" cmpd="sng">
              <a:solidFill>
                <a:srgbClr val="FF0000"/>
              </a:solidFill>
              <a:prstDash val="solid"/>
              <a:round/>
              <a:headEnd type="none" w="med" len="med"/>
              <a:tailEnd type="none" w="med" len="med"/>
            </a:ln>
          </p:spPr>
        </p:sp>
        <p:sp>
          <p:nvSpPr>
            <p:cNvPr id="20492" name="Line 13"/>
            <p:cNvSpPr/>
            <p:nvPr/>
          </p:nvSpPr>
          <p:spPr>
            <a:xfrm>
              <a:off x="1065" y="1418"/>
              <a:ext cx="539" cy="0"/>
            </a:xfrm>
            <a:prstGeom prst="line">
              <a:avLst/>
            </a:prstGeom>
            <a:ln w="57150" cap="flat" cmpd="sng">
              <a:solidFill>
                <a:srgbClr val="FF0000"/>
              </a:solidFill>
              <a:prstDash val="solid"/>
              <a:round/>
              <a:headEnd type="none" w="med" len="med"/>
              <a:tailEnd type="none" w="med" len="med"/>
            </a:ln>
          </p:spPr>
        </p:sp>
        <p:sp>
          <p:nvSpPr>
            <p:cNvPr id="20493" name="Line 14"/>
            <p:cNvSpPr/>
            <p:nvPr/>
          </p:nvSpPr>
          <p:spPr>
            <a:xfrm flipV="1">
              <a:off x="537" y="491"/>
              <a:ext cx="2" cy="331"/>
            </a:xfrm>
            <a:prstGeom prst="line">
              <a:avLst/>
            </a:prstGeom>
            <a:ln w="57150" cap="flat" cmpd="sng">
              <a:solidFill>
                <a:srgbClr val="FF0000"/>
              </a:solidFill>
              <a:prstDash val="solid"/>
              <a:round/>
              <a:headEnd type="none" w="med" len="med"/>
              <a:tailEnd type="none" w="med" len="med"/>
            </a:ln>
          </p:spPr>
        </p:sp>
        <p:sp>
          <p:nvSpPr>
            <p:cNvPr id="20494" name="Line 15"/>
            <p:cNvSpPr/>
            <p:nvPr/>
          </p:nvSpPr>
          <p:spPr>
            <a:xfrm>
              <a:off x="519" y="820"/>
              <a:ext cx="547" cy="0"/>
            </a:xfrm>
            <a:prstGeom prst="line">
              <a:avLst/>
            </a:prstGeom>
            <a:ln w="57150" cap="flat" cmpd="sng">
              <a:solidFill>
                <a:srgbClr val="FF0000"/>
              </a:solidFill>
              <a:prstDash val="solid"/>
              <a:round/>
              <a:headEnd type="none" w="med" len="med"/>
              <a:tailEnd type="none" w="med" len="med"/>
            </a:ln>
          </p:spPr>
        </p:sp>
      </p:grpSp>
      <p:grpSp>
        <p:nvGrpSpPr>
          <p:cNvPr id="3" name="Group 16"/>
          <p:cNvGrpSpPr/>
          <p:nvPr/>
        </p:nvGrpSpPr>
        <p:grpSpPr>
          <a:xfrm>
            <a:off x="2133600" y="990600"/>
            <a:ext cx="3048000" cy="1295400"/>
            <a:chOff x="0" y="0"/>
            <a:chExt cx="1165" cy="816"/>
          </a:xfrm>
        </p:grpSpPr>
        <p:sp>
          <p:nvSpPr>
            <p:cNvPr id="20496" name="Arc 17"/>
            <p:cNvSpPr/>
            <p:nvPr/>
          </p:nvSpPr>
          <p:spPr>
            <a:xfrm flipV="1">
              <a:off x="146" y="226"/>
              <a:ext cx="447" cy="590"/>
            </a:xfrm>
            <a:custGeom>
              <a:avLst/>
              <a:gdLst/>
              <a:ahLst/>
              <a:cxnLst>
                <a:cxn ang="0">
                  <a:pos x="0" y="0"/>
                </a:cxn>
                <a:cxn ang="0">
                  <a:pos x="0" y="0"/>
                </a:cxn>
                <a:cxn ang="0">
                  <a:pos x="0" y="0"/>
                </a:cxn>
              </a:cxnLst>
              <a:pathLst>
                <a:path w="23113" h="21600" fill="none">
                  <a:moveTo>
                    <a:pt x="0" y="53"/>
                  </a:moveTo>
                  <a:cubicBezTo>
                    <a:pt x="503" y="17"/>
                    <a:pt x="1008" y="-1"/>
                    <a:pt x="1513" y="0"/>
                  </a:cubicBezTo>
                  <a:cubicBezTo>
                    <a:pt x="13442" y="0"/>
                    <a:pt x="23113" y="9670"/>
                    <a:pt x="23113" y="21600"/>
                  </a:cubicBezTo>
                </a:path>
                <a:path w="23113" h="21600" stroke="0">
                  <a:moveTo>
                    <a:pt x="0" y="53"/>
                  </a:moveTo>
                  <a:cubicBezTo>
                    <a:pt x="503" y="17"/>
                    <a:pt x="1008" y="-1"/>
                    <a:pt x="1513" y="0"/>
                  </a:cubicBezTo>
                  <a:cubicBezTo>
                    <a:pt x="13442" y="0"/>
                    <a:pt x="23113" y="9670"/>
                    <a:pt x="23113" y="21600"/>
                  </a:cubicBezTo>
                  <a:lnTo>
                    <a:pt x="1513" y="21600"/>
                  </a:lnTo>
                  <a:close/>
                </a:path>
              </a:pathLst>
            </a:custGeom>
            <a:noFill/>
            <a:ln w="19050" cap="flat" cmpd="sng">
              <a:solidFill>
                <a:schemeClr val="tx1"/>
              </a:solidFill>
              <a:prstDash val="solid"/>
              <a:miter/>
              <a:headEnd type="triangle" w="lg" len="med"/>
              <a:tailEnd type="none" w="med" len="med"/>
            </a:ln>
          </p:spPr>
          <p:txBody>
            <a:bodyPr/>
            <a:p>
              <a:endParaRPr lang="zh-CN" altLang="en-US"/>
            </a:p>
          </p:txBody>
        </p:sp>
        <p:sp>
          <p:nvSpPr>
            <p:cNvPr id="20497" name="Text Box 18"/>
            <p:cNvSpPr txBox="1"/>
            <p:nvPr/>
          </p:nvSpPr>
          <p:spPr>
            <a:xfrm>
              <a:off x="0" y="0"/>
              <a:ext cx="1165" cy="300"/>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500" dirty="0">
                  <a:latin typeface="Arial" panose="020B0604020202020204" pitchFamily="34" charset="0"/>
                </a:rPr>
                <a:t>丁宁的消费者剩余</a:t>
              </a:r>
              <a:endParaRPr lang="zh-CN" altLang="x-none" sz="2500" dirty="0">
                <a:latin typeface="Arial" panose="020B0604020202020204" pitchFamily="34" charset="0"/>
              </a:endParaRPr>
            </a:p>
          </p:txBody>
        </p:sp>
      </p:grpSp>
      <p:grpSp>
        <p:nvGrpSpPr>
          <p:cNvPr id="4" name="Group 19"/>
          <p:cNvGrpSpPr/>
          <p:nvPr/>
        </p:nvGrpSpPr>
        <p:grpSpPr>
          <a:xfrm>
            <a:off x="3124200" y="1905000"/>
            <a:ext cx="3124200" cy="990600"/>
            <a:chOff x="-138" y="0"/>
            <a:chExt cx="1968" cy="624"/>
          </a:xfrm>
        </p:grpSpPr>
        <p:sp>
          <p:nvSpPr>
            <p:cNvPr id="20499" name="Arc 20"/>
            <p:cNvSpPr/>
            <p:nvPr/>
          </p:nvSpPr>
          <p:spPr>
            <a:xfrm flipV="1">
              <a:off x="54" y="166"/>
              <a:ext cx="782" cy="458"/>
            </a:xfrm>
            <a:custGeom>
              <a:avLst/>
              <a:gdLst/>
              <a:ahLst/>
              <a:cxnLst>
                <a:cxn ang="0">
                  <a:pos x="0" y="0"/>
                </a:cxn>
                <a:cxn ang="0">
                  <a:pos x="0" y="0"/>
                </a:cxn>
                <a:cxn ang="0">
                  <a:pos x="0" y="0"/>
                </a:cxn>
              </a:cxnLst>
              <a:pathLst>
                <a:path w="23113" h="21600" fill="none">
                  <a:moveTo>
                    <a:pt x="0" y="53"/>
                  </a:moveTo>
                  <a:cubicBezTo>
                    <a:pt x="503" y="17"/>
                    <a:pt x="1008" y="-1"/>
                    <a:pt x="1513" y="0"/>
                  </a:cubicBezTo>
                  <a:cubicBezTo>
                    <a:pt x="13442" y="0"/>
                    <a:pt x="23113" y="9670"/>
                    <a:pt x="23113" y="21600"/>
                  </a:cubicBezTo>
                </a:path>
                <a:path w="23113" h="21600" stroke="0">
                  <a:moveTo>
                    <a:pt x="0" y="53"/>
                  </a:moveTo>
                  <a:cubicBezTo>
                    <a:pt x="503" y="17"/>
                    <a:pt x="1008" y="-1"/>
                    <a:pt x="1513" y="0"/>
                  </a:cubicBezTo>
                  <a:cubicBezTo>
                    <a:pt x="13442" y="0"/>
                    <a:pt x="23113" y="9670"/>
                    <a:pt x="23113" y="21600"/>
                  </a:cubicBezTo>
                  <a:lnTo>
                    <a:pt x="1513" y="21600"/>
                  </a:lnTo>
                  <a:close/>
                </a:path>
              </a:pathLst>
            </a:custGeom>
            <a:noFill/>
            <a:ln w="19050" cap="flat" cmpd="sng">
              <a:solidFill>
                <a:schemeClr val="tx1"/>
              </a:solidFill>
              <a:prstDash val="solid"/>
              <a:miter/>
              <a:headEnd type="triangle" w="lg" len="med"/>
              <a:tailEnd type="none" w="med" len="med"/>
            </a:ln>
          </p:spPr>
          <p:txBody>
            <a:bodyPr/>
            <a:p>
              <a:endParaRPr lang="zh-CN" altLang="en-US"/>
            </a:p>
          </p:txBody>
        </p:sp>
        <p:sp>
          <p:nvSpPr>
            <p:cNvPr id="20500" name="Text Box 21"/>
            <p:cNvSpPr txBox="1"/>
            <p:nvPr/>
          </p:nvSpPr>
          <p:spPr>
            <a:xfrm>
              <a:off x="-138" y="0"/>
              <a:ext cx="1968" cy="300"/>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500" dirty="0">
                  <a:latin typeface="Arial" panose="020B0604020202020204" pitchFamily="34" charset="0"/>
                </a:rPr>
                <a:t>方琳的消费者剩余</a:t>
              </a:r>
              <a:endParaRPr lang="zh-CN" altLang="x-none" sz="2500" dirty="0">
                <a:latin typeface="Arial" panose="020B0604020202020204" pitchFamily="34" charset="0"/>
              </a:endParaRPr>
            </a:p>
          </p:txBody>
        </p:sp>
      </p:grpSp>
      <p:sp>
        <p:nvSpPr>
          <p:cNvPr id="24" name="Rectangle 22"/>
          <p:cNvSpPr/>
          <p:nvPr/>
        </p:nvSpPr>
        <p:spPr>
          <a:xfrm>
            <a:off x="5791200" y="2590800"/>
            <a:ext cx="3352800" cy="3536950"/>
          </a:xfrm>
          <a:prstGeom prst="rect">
            <a:avLst/>
          </a:prstGeom>
          <a:noFill/>
          <a:ln w="9525">
            <a:noFill/>
          </a:ln>
        </p:spPr>
        <p:txBody>
          <a:bodyPr anchor="t"/>
          <a:p>
            <a:pPr eaLnBrk="0" hangingPunct="0">
              <a:spcBef>
                <a:spcPct val="40000"/>
              </a:spcBef>
              <a:buClr>
                <a:srgbClr val="00B85C"/>
              </a:buClr>
              <a:buSzPct val="120000"/>
              <a:buFont typeface="Wingdings" panose="05000000000000000000" pitchFamily="2" charset="2"/>
            </a:pPr>
            <a:r>
              <a:rPr lang="zh-CN" altLang="x-none" sz="2600" dirty="0">
                <a:latin typeface="Arial" panose="020B0604020202020204" pitchFamily="34" charset="0"/>
              </a:rPr>
              <a:t>如果</a:t>
            </a:r>
            <a:r>
              <a:rPr lang="en-US" altLang="zh-CN" sz="2600" b="1" i="1" dirty="0">
                <a:latin typeface="Arial" panose="020B0604020202020204" pitchFamily="34" charset="0"/>
              </a:rPr>
              <a:t>P</a:t>
            </a:r>
            <a:r>
              <a:rPr lang="en-US" altLang="zh-CN" sz="2600" dirty="0">
                <a:latin typeface="Arial" panose="020B0604020202020204" pitchFamily="34" charset="0"/>
              </a:rPr>
              <a:t> = $220  </a:t>
            </a:r>
            <a:endParaRPr lang="en-US" altLang="zh-CN" sz="2600" dirty="0">
              <a:latin typeface="Arial" panose="020B0604020202020204" pitchFamily="34" charset="0"/>
            </a:endParaRPr>
          </a:p>
          <a:p>
            <a:pPr eaLnBrk="0" hangingPunct="0">
              <a:spcBef>
                <a:spcPct val="40000"/>
              </a:spcBef>
              <a:buClr>
                <a:srgbClr val="00B85C"/>
              </a:buClr>
              <a:buSzPct val="120000"/>
              <a:buFont typeface="Wingdings" panose="05000000000000000000" pitchFamily="2" charset="2"/>
            </a:pPr>
            <a:r>
              <a:rPr lang="zh-CN" altLang="x-none" sz="2600" dirty="0">
                <a:latin typeface="Arial" panose="020B0604020202020204" pitchFamily="34" charset="0"/>
              </a:rPr>
              <a:t>丁宁的消费者剩余 </a:t>
            </a:r>
            <a:r>
              <a:rPr lang="en-US" altLang="zh-CN" sz="2600" dirty="0">
                <a:latin typeface="Arial" panose="020B0604020202020204" pitchFamily="34" charset="0"/>
              </a:rPr>
              <a:t>= $300 – 220 = </a:t>
            </a:r>
            <a:r>
              <a:rPr lang="en-US" altLang="zh-CN" sz="2600" u="sng" dirty="0">
                <a:latin typeface="Arial" panose="020B0604020202020204" pitchFamily="34" charset="0"/>
              </a:rPr>
              <a:t>$80</a:t>
            </a:r>
            <a:endParaRPr lang="en-US" altLang="zh-CN" sz="2600" dirty="0">
              <a:latin typeface="Arial" panose="020B0604020202020204" pitchFamily="34" charset="0"/>
            </a:endParaRPr>
          </a:p>
          <a:p>
            <a:pPr eaLnBrk="0" hangingPunct="0">
              <a:spcBef>
                <a:spcPct val="40000"/>
              </a:spcBef>
              <a:buClr>
                <a:srgbClr val="00B85C"/>
              </a:buClr>
              <a:buSzPct val="120000"/>
              <a:buFont typeface="Wingdings" panose="05000000000000000000" pitchFamily="2" charset="2"/>
            </a:pPr>
            <a:r>
              <a:rPr lang="zh-CN" altLang="x-none" sz="2600" dirty="0">
                <a:latin typeface="Arial" panose="020B0604020202020204" pitchFamily="34" charset="0"/>
              </a:rPr>
              <a:t>方琳的消费者剩余 </a:t>
            </a:r>
            <a:r>
              <a:rPr lang="en-US" altLang="zh-CN" sz="2600" dirty="0">
                <a:latin typeface="Arial" panose="020B0604020202020204" pitchFamily="34" charset="0"/>
              </a:rPr>
              <a:t>=$260 – 220 = </a:t>
            </a:r>
            <a:r>
              <a:rPr lang="en-US" altLang="zh-CN" sz="2600" u="sng" dirty="0">
                <a:latin typeface="Arial" panose="020B0604020202020204" pitchFamily="34" charset="0"/>
              </a:rPr>
              <a:t>$40</a:t>
            </a:r>
            <a:endParaRPr lang="en-US" altLang="zh-CN" sz="2600" dirty="0">
              <a:latin typeface="Arial" panose="020B0604020202020204" pitchFamily="34" charset="0"/>
            </a:endParaRPr>
          </a:p>
          <a:p>
            <a:pPr eaLnBrk="0" hangingPunct="0">
              <a:spcBef>
                <a:spcPct val="40000"/>
              </a:spcBef>
              <a:buClr>
                <a:srgbClr val="00B85C"/>
              </a:buClr>
              <a:buSzPct val="120000"/>
              <a:buFont typeface="Wingdings" panose="05000000000000000000" pitchFamily="2" charset="2"/>
            </a:pPr>
            <a:r>
              <a:rPr lang="zh-CN" altLang="x-none" sz="2600" dirty="0">
                <a:latin typeface="Arial" panose="020B0604020202020204" pitchFamily="34" charset="0"/>
              </a:rPr>
              <a:t>总消费者剩余</a:t>
            </a:r>
            <a:r>
              <a:rPr lang="en-US" altLang="zh-CN" sz="2600" dirty="0">
                <a:latin typeface="Arial" panose="020B0604020202020204" pitchFamily="34" charset="0"/>
              </a:rPr>
              <a:t>=</a:t>
            </a:r>
            <a:r>
              <a:rPr lang="en-US" altLang="zh-CN" sz="2600" u="sng" dirty="0">
                <a:latin typeface="Arial" panose="020B0604020202020204" pitchFamily="34" charset="0"/>
              </a:rPr>
              <a:t>$120</a:t>
            </a:r>
            <a:endParaRPr lang="en-US" altLang="zh-CN" sz="2600" dirty="0">
              <a:latin typeface="Arial" panose="020B0604020202020204" pitchFamily="34" charset="0"/>
            </a:endParaRPr>
          </a:p>
        </p:txBody>
      </p:sp>
      <p:sp>
        <p:nvSpPr>
          <p:cNvPr id="25" name="Line 23"/>
          <p:cNvSpPr/>
          <p:nvPr/>
        </p:nvSpPr>
        <p:spPr>
          <a:xfrm>
            <a:off x="1638300" y="3049588"/>
            <a:ext cx="1666875" cy="0"/>
          </a:xfrm>
          <a:prstGeom prst="line">
            <a:avLst/>
          </a:prstGeom>
          <a:ln w="19050" cap="flat" cmpd="sng">
            <a:solidFill>
              <a:srgbClr val="0000FF"/>
            </a:solidFill>
            <a:prstDash val="solid"/>
            <a:round/>
            <a:headEnd type="none" w="med" len="med"/>
            <a:tailEnd type="none" w="med" len="med"/>
          </a:ln>
        </p:spPr>
      </p:sp>
      <p:sp>
        <p:nvSpPr>
          <p:cNvPr id="26" name="Rectangle 24"/>
          <p:cNvSpPr/>
          <p:nvPr/>
        </p:nvSpPr>
        <p:spPr>
          <a:xfrm>
            <a:off x="1614805" y="2106930"/>
            <a:ext cx="824230" cy="931545"/>
          </a:xfrm>
          <a:prstGeom prst="rect">
            <a:avLst/>
          </a:prstGeom>
          <a:solidFill>
            <a:srgbClr val="00CC99"/>
          </a:solidFill>
          <a:ln w="9525">
            <a:noFill/>
          </a:ln>
        </p:spPr>
        <p:txBody>
          <a:bodyPr wrap="none" anchor="ctr"/>
          <a:p>
            <a:pPr eaLnBrk="0" hangingPunct="0"/>
            <a:endParaRPr lang="zh-CN" altLang="zh-CN" dirty="0">
              <a:latin typeface="Arial" panose="020B0604020202020204" pitchFamily="34" charset="0"/>
            </a:endParaRPr>
          </a:p>
        </p:txBody>
      </p:sp>
      <p:sp>
        <p:nvSpPr>
          <p:cNvPr id="27" name="Line 25"/>
          <p:cNvSpPr/>
          <p:nvPr/>
        </p:nvSpPr>
        <p:spPr>
          <a:xfrm>
            <a:off x="855663" y="2965450"/>
            <a:ext cx="728662" cy="77788"/>
          </a:xfrm>
          <a:prstGeom prst="line">
            <a:avLst/>
          </a:prstGeom>
          <a:ln w="38100" cap="flat" cmpd="sng">
            <a:solidFill>
              <a:srgbClr val="0000FF"/>
            </a:solidFill>
            <a:prstDash val="solid"/>
            <a:round/>
            <a:headEnd type="none" w="med" len="med"/>
            <a:tailEnd type="triangle" w="lg" len="med"/>
          </a:ln>
        </p:spPr>
      </p:sp>
      <p:sp>
        <p:nvSpPr>
          <p:cNvPr id="28" name="Rectangle 26"/>
          <p:cNvSpPr/>
          <p:nvPr/>
        </p:nvSpPr>
        <p:spPr>
          <a:xfrm>
            <a:off x="2438400" y="2607945"/>
            <a:ext cx="853440" cy="430530"/>
          </a:xfrm>
          <a:prstGeom prst="rect">
            <a:avLst/>
          </a:prstGeom>
          <a:solidFill>
            <a:srgbClr val="FFFF00"/>
          </a:solidFill>
          <a:ln w="9525">
            <a:noFill/>
          </a:ln>
        </p:spPr>
        <p:txBody>
          <a:bodyPr wrap="none" anchor="ctr"/>
          <a:p>
            <a:pPr eaLnBrk="0" hangingPunct="0"/>
            <a:endParaRPr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charRg st="0" end="13"/>
                                            </p:txEl>
                                          </p:spTgt>
                                        </p:tgtEl>
                                        <p:attrNameLst>
                                          <p:attrName>style.visibility</p:attrName>
                                        </p:attrNameLst>
                                      </p:cBhvr>
                                      <p:to>
                                        <p:strVal val="visible"/>
                                      </p:to>
                                    </p:set>
                                    <p:animEffect transition="in" filter="wipe(left)">
                                      <p:cBhvr>
                                        <p:cTn id="7" dur="500"/>
                                        <p:tgtEl>
                                          <p:spTgt spid="24">
                                            <p:txEl>
                                              <p:charRg st="0" end="1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4">
                                            <p:txEl>
                                              <p:charRg st="13" end="42"/>
                                            </p:txEl>
                                          </p:spTgt>
                                        </p:tgtEl>
                                        <p:attrNameLst>
                                          <p:attrName>style.visibility</p:attrName>
                                        </p:attrNameLst>
                                      </p:cBhvr>
                                      <p:to>
                                        <p:strVal val="visible"/>
                                      </p:to>
                                    </p:set>
                                    <p:animEffect transition="in" filter="wipe(left)">
                                      <p:cBhvr>
                                        <p:cTn id="19" dur="500"/>
                                        <p:tgtEl>
                                          <p:spTgt spid="24">
                                            <p:txEl>
                                              <p:charRg st="13" end="42"/>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strips(downLeft)">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
                                            <p:txEl>
                                              <p:charRg st="42" end="70"/>
                                            </p:txEl>
                                          </p:spTgt>
                                        </p:tgtEl>
                                        <p:attrNameLst>
                                          <p:attrName>style.visibility</p:attrName>
                                        </p:attrNameLst>
                                      </p:cBhvr>
                                      <p:to>
                                        <p:strVal val="visible"/>
                                      </p:to>
                                    </p:set>
                                    <p:animEffect transition="in" filter="wipe(left)">
                                      <p:cBhvr>
                                        <p:cTn id="40" dur="500"/>
                                        <p:tgtEl>
                                          <p:spTgt spid="24">
                                            <p:txEl>
                                              <p:charRg st="42" end="70"/>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dissolv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grpId="1" nodeType="clickEffect">
                                  <p:stCondLst>
                                    <p:cond delay="0"/>
                                  </p:stCondLst>
                                  <p:childTnLst>
                                    <p:animEffect transition="out" filter="dissolve">
                                      <p:cBhvr>
                                        <p:cTn id="47" dur="500"/>
                                        <p:tgtEl>
                                          <p:spTgt spid="28"/>
                                        </p:tgtEl>
                                      </p:cBhvr>
                                    </p:animEffect>
                                    <p:set>
                                      <p:cBhvr>
                                        <p:cTn id="48" dur="1" fill="hold">
                                          <p:stCondLst>
                                            <p:cond delay="499"/>
                                          </p:stCondLst>
                                        </p:cTn>
                                        <p:tgtEl>
                                          <p:spTgt spid="28"/>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4">
                                            <p:txEl>
                                              <p:charRg st="70" end="82"/>
                                            </p:txEl>
                                          </p:spTgt>
                                        </p:tgtEl>
                                        <p:attrNameLst>
                                          <p:attrName>style.visibility</p:attrName>
                                        </p:attrNameLst>
                                      </p:cBhvr>
                                      <p:to>
                                        <p:strVal val="visible"/>
                                      </p:to>
                                    </p:set>
                                    <p:animEffect transition="in" filter="wipe(left)">
                                      <p:cBhvr>
                                        <p:cTn id="56" dur="500"/>
                                        <p:tgtEl>
                                          <p:spTgt spid="24">
                                            <p:txEl>
                                              <p:charRg st="70" end="82"/>
                                            </p:txEl>
                                          </p:spTgt>
                                        </p:tgtEl>
                                      </p:cBhvr>
                                    </p:animEffect>
                                  </p:childTnLst>
                                </p:cTn>
                              </p:par>
                              <p:par>
                                <p:cTn id="57" presetID="9" presetClass="entr" presetSubtype="0" fill="hold" grpId="2"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dissolve">
                                      <p:cBhvr>
                                        <p:cTn id="59" dur="500"/>
                                        <p:tgtEl>
                                          <p:spTgt spid="28"/>
                                        </p:tgtEl>
                                      </p:cBhvr>
                                    </p:animEffect>
                                  </p:childTnLst>
                                </p:cTn>
                              </p:par>
                              <p:par>
                                <p:cTn id="60" presetID="9" presetClass="entr" presetSubtype="0" fill="hold" grpId="2"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6" grpId="0" bldLvl="0" animBg="1"/>
      <p:bldP spid="26" grpId="1" bldLvl="0" animBg="1"/>
      <p:bldP spid="26" grpId="2" bldLvl="0" animBg="1"/>
      <p:bldP spid="28" grpId="0" bldLvl="0" animBg="1"/>
      <p:bldP spid="28" grpId="1" bldLvl="0" animBg="1"/>
      <p:bldP spid="28" grpId="2"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5" name="Object 2"/>
          <p:cNvGraphicFramePr>
            <a:graphicFrameLocks noChangeAspect="1"/>
          </p:cNvGraphicFramePr>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3084" name="" r:id="rId1" imgW="3180080" imgH="3081020" progId="Excel.Chart.8">
                  <p:embed/>
                </p:oleObj>
              </mc:Choice>
              <mc:Fallback>
                <p:oleObj name="" r:id="rId1" imgW="3180080" imgH="3081020" progId="Excel.Chart.8">
                  <p:embed/>
                  <p:pic>
                    <p:nvPicPr>
                      <p:cNvPr id="0" name="图片 3083"/>
                      <p:cNvPicPr/>
                      <p:nvPr/>
                    </p:nvPicPr>
                    <p:blipFill>
                      <a:blip r:embed="rId2"/>
                      <a:stretch>
                        <a:fillRect/>
                      </a:stretch>
                    </p:blipFill>
                    <p:spPr>
                      <a:xfrm>
                        <a:off x="214313" y="804863"/>
                        <a:ext cx="5900737" cy="5711825"/>
                      </a:xfrm>
                      <a:prstGeom prst="rect">
                        <a:avLst/>
                      </a:prstGeom>
                      <a:noFill/>
                      <a:ln w="38100">
                        <a:noFill/>
                        <a:miter/>
                      </a:ln>
                    </p:spPr>
                  </p:pic>
                </p:oleObj>
              </mc:Fallback>
            </mc:AlternateContent>
          </a:graphicData>
        </a:graphic>
      </p:graphicFrame>
      <p:sp>
        <p:nvSpPr>
          <p:cNvPr id="5" name="Rectangle 3"/>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消费者剩余与需求曲线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21507" name="Text Box 4"/>
          <p:cNvSpPr txBox="1"/>
          <p:nvPr/>
        </p:nvSpPr>
        <p:spPr>
          <a:xfrm>
            <a:off x="1393825" y="838200"/>
            <a:ext cx="403225"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P</a:t>
            </a:r>
            <a:endParaRPr lang="en-US" altLang="zh-CN" sz="2800" b="1" i="1" dirty="0">
              <a:latin typeface="Arial" panose="020B0604020202020204" pitchFamily="34" charset="0"/>
            </a:endParaRPr>
          </a:p>
        </p:txBody>
      </p:sp>
      <p:sp>
        <p:nvSpPr>
          <p:cNvPr id="21508" name="Text Box 5"/>
          <p:cNvSpPr txBox="1"/>
          <p:nvPr/>
        </p:nvSpPr>
        <p:spPr>
          <a:xfrm>
            <a:off x="5233988" y="5416550"/>
            <a:ext cx="474662"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grpSp>
        <p:nvGrpSpPr>
          <p:cNvPr id="21509" name="Group 6"/>
          <p:cNvGrpSpPr/>
          <p:nvPr/>
        </p:nvGrpSpPr>
        <p:grpSpPr>
          <a:xfrm>
            <a:off x="1614488" y="1270000"/>
            <a:ext cx="3368675" cy="4292600"/>
            <a:chOff x="0" y="0"/>
            <a:chExt cx="2122" cy="2704"/>
          </a:xfrm>
        </p:grpSpPr>
        <p:sp>
          <p:nvSpPr>
            <p:cNvPr id="21510" name="Line 7"/>
            <p:cNvSpPr/>
            <p:nvPr/>
          </p:nvSpPr>
          <p:spPr>
            <a:xfrm flipV="1">
              <a:off x="18" y="0"/>
              <a:ext cx="0" cy="514"/>
            </a:xfrm>
            <a:prstGeom prst="line">
              <a:avLst/>
            </a:prstGeom>
            <a:ln w="57150" cap="flat" cmpd="sng">
              <a:solidFill>
                <a:srgbClr val="FF0000"/>
              </a:solidFill>
              <a:prstDash val="solid"/>
              <a:round/>
              <a:headEnd type="none" w="med" len="med"/>
              <a:tailEnd type="none" w="med" len="med"/>
            </a:ln>
          </p:spPr>
        </p:sp>
        <p:sp>
          <p:nvSpPr>
            <p:cNvPr id="21511" name="Line 8"/>
            <p:cNvSpPr/>
            <p:nvPr/>
          </p:nvSpPr>
          <p:spPr>
            <a:xfrm>
              <a:off x="0" y="509"/>
              <a:ext cx="539" cy="0"/>
            </a:xfrm>
            <a:prstGeom prst="line">
              <a:avLst/>
            </a:prstGeom>
            <a:ln w="57150" cap="flat" cmpd="sng">
              <a:solidFill>
                <a:srgbClr val="FF0000"/>
              </a:solidFill>
              <a:prstDash val="solid"/>
              <a:round/>
              <a:headEnd type="none" w="med" len="med"/>
              <a:tailEnd type="none" w="med" len="med"/>
            </a:ln>
          </p:spPr>
        </p:sp>
        <p:sp>
          <p:nvSpPr>
            <p:cNvPr id="21512" name="Line 9"/>
            <p:cNvSpPr/>
            <p:nvPr/>
          </p:nvSpPr>
          <p:spPr>
            <a:xfrm flipV="1">
              <a:off x="2122" y="1771"/>
              <a:ext cx="0" cy="933"/>
            </a:xfrm>
            <a:prstGeom prst="line">
              <a:avLst/>
            </a:prstGeom>
            <a:ln w="57150" cap="flat" cmpd="sng">
              <a:solidFill>
                <a:srgbClr val="FF0000"/>
              </a:solidFill>
              <a:prstDash val="solid"/>
              <a:round/>
              <a:headEnd type="none" w="med" len="med"/>
              <a:tailEnd type="none" w="med" len="med"/>
            </a:ln>
          </p:spPr>
        </p:sp>
        <p:sp>
          <p:nvSpPr>
            <p:cNvPr id="21513" name="Line 10"/>
            <p:cNvSpPr/>
            <p:nvPr/>
          </p:nvSpPr>
          <p:spPr>
            <a:xfrm flipV="1">
              <a:off x="1588" y="1396"/>
              <a:ext cx="0" cy="397"/>
            </a:xfrm>
            <a:prstGeom prst="line">
              <a:avLst/>
            </a:prstGeom>
            <a:ln w="57150" cap="flat" cmpd="sng">
              <a:solidFill>
                <a:srgbClr val="FF0000"/>
              </a:solidFill>
              <a:prstDash val="solid"/>
              <a:round/>
              <a:headEnd type="none" w="med" len="med"/>
              <a:tailEnd type="none" w="med" len="med"/>
            </a:ln>
          </p:spPr>
        </p:sp>
        <p:sp>
          <p:nvSpPr>
            <p:cNvPr id="21514" name="Line 11"/>
            <p:cNvSpPr/>
            <p:nvPr/>
          </p:nvSpPr>
          <p:spPr>
            <a:xfrm>
              <a:off x="1570" y="1789"/>
              <a:ext cx="552" cy="0"/>
            </a:xfrm>
            <a:prstGeom prst="line">
              <a:avLst/>
            </a:prstGeom>
            <a:ln w="57150" cap="flat" cmpd="sng">
              <a:solidFill>
                <a:srgbClr val="FF0000"/>
              </a:solidFill>
              <a:prstDash val="solid"/>
              <a:round/>
              <a:headEnd type="none" w="med" len="med"/>
              <a:tailEnd type="none" w="med" len="med"/>
            </a:ln>
          </p:spPr>
        </p:sp>
        <p:sp>
          <p:nvSpPr>
            <p:cNvPr id="21515" name="Line 12"/>
            <p:cNvSpPr/>
            <p:nvPr/>
          </p:nvSpPr>
          <p:spPr>
            <a:xfrm flipV="1">
              <a:off x="1066" y="821"/>
              <a:ext cx="0" cy="597"/>
            </a:xfrm>
            <a:prstGeom prst="line">
              <a:avLst/>
            </a:prstGeom>
            <a:ln w="57150" cap="flat" cmpd="sng">
              <a:solidFill>
                <a:srgbClr val="FF0000"/>
              </a:solidFill>
              <a:prstDash val="solid"/>
              <a:round/>
              <a:headEnd type="none" w="med" len="med"/>
              <a:tailEnd type="none" w="med" len="med"/>
            </a:ln>
          </p:spPr>
        </p:sp>
        <p:sp>
          <p:nvSpPr>
            <p:cNvPr id="21516" name="Line 13"/>
            <p:cNvSpPr/>
            <p:nvPr/>
          </p:nvSpPr>
          <p:spPr>
            <a:xfrm>
              <a:off x="1048" y="1413"/>
              <a:ext cx="539" cy="0"/>
            </a:xfrm>
            <a:prstGeom prst="line">
              <a:avLst/>
            </a:prstGeom>
            <a:ln w="57150" cap="flat" cmpd="sng">
              <a:solidFill>
                <a:srgbClr val="FF0000"/>
              </a:solidFill>
              <a:prstDash val="solid"/>
              <a:round/>
              <a:headEnd type="none" w="med" len="med"/>
              <a:tailEnd type="none" w="med" len="med"/>
            </a:ln>
          </p:spPr>
        </p:sp>
        <p:sp>
          <p:nvSpPr>
            <p:cNvPr id="21517" name="Line 14"/>
            <p:cNvSpPr/>
            <p:nvPr/>
          </p:nvSpPr>
          <p:spPr>
            <a:xfrm flipV="1">
              <a:off x="537" y="491"/>
              <a:ext cx="2" cy="358"/>
            </a:xfrm>
            <a:prstGeom prst="line">
              <a:avLst/>
            </a:prstGeom>
            <a:ln w="57150" cap="flat" cmpd="sng">
              <a:solidFill>
                <a:srgbClr val="FF0000"/>
              </a:solidFill>
              <a:prstDash val="solid"/>
              <a:round/>
              <a:headEnd type="none" w="med" len="med"/>
              <a:tailEnd type="none" w="med" len="med"/>
            </a:ln>
          </p:spPr>
        </p:sp>
        <p:sp>
          <p:nvSpPr>
            <p:cNvPr id="21518" name="Line 15"/>
            <p:cNvSpPr/>
            <p:nvPr/>
          </p:nvSpPr>
          <p:spPr>
            <a:xfrm>
              <a:off x="519" y="821"/>
              <a:ext cx="547" cy="0"/>
            </a:xfrm>
            <a:prstGeom prst="line">
              <a:avLst/>
            </a:prstGeom>
            <a:ln w="57150" cap="flat" cmpd="sng">
              <a:solidFill>
                <a:srgbClr val="FF0000"/>
              </a:solidFill>
              <a:prstDash val="solid"/>
              <a:round/>
              <a:headEnd type="none" w="med" len="med"/>
              <a:tailEnd type="none" w="med" len="med"/>
            </a:ln>
          </p:spPr>
        </p:sp>
      </p:grpSp>
      <p:sp>
        <p:nvSpPr>
          <p:cNvPr id="18" name="Rectangle 22"/>
          <p:cNvSpPr>
            <a:spLocks noChangeArrowheads="1"/>
          </p:cNvSpPr>
          <p:nvPr/>
        </p:nvSpPr>
        <p:spPr bwMode="auto">
          <a:xfrm>
            <a:off x="5305425" y="1828800"/>
            <a:ext cx="3305175" cy="2057400"/>
          </a:xfrm>
          <a:prstGeom prst="rect">
            <a:avLst/>
          </a:prstGeom>
          <a:solidFill>
            <a:schemeClr val="bg2">
              <a:lumMod val="90000"/>
            </a:schemeClr>
          </a:solidFill>
          <a:ln w="28575">
            <a:solidFill>
              <a:schemeClr val="bg2">
                <a:lumMod val="50000"/>
              </a:schemeClr>
            </a:solidFill>
            <a:miter lim="800000"/>
          </a:ln>
        </p:spPr>
        <p:txBody>
          <a:bodyPr/>
          <a:lstStyle/>
          <a:p>
            <a:pPr marL="0" marR="0" lvl="0" indent="0" algn="l" defTabSz="914400" rtl="0" eaLnBrk="0" fontAlgn="base" latinLnBrk="0" hangingPunct="0">
              <a:lnSpc>
                <a:spcPct val="105000"/>
              </a:lnSpc>
              <a:spcBef>
                <a:spcPct val="40000"/>
              </a:spcBef>
              <a:spcAft>
                <a:spcPct val="0"/>
              </a:spcAft>
              <a:buClr>
                <a:srgbClr val="00B85C"/>
              </a:buClr>
              <a:buSzPct val="120000"/>
              <a:buFont typeface="Wingdings" panose="05000000000000000000" pitchFamily="2" charset="2"/>
              <a:buNone/>
              <a:defRPr/>
            </a:pPr>
            <a:r>
              <a:rPr kumimoji="0" lang="en-US" altLang="zh-CN" sz="28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    </a:t>
            </a:r>
            <a:r>
              <a:rPr kumimoji="0" lang="zh-CN" sz="28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总结：总消费者剩余等于需求曲线以下和价格</a:t>
            </a:r>
            <a:r>
              <a:rPr kumimoji="0" lang="zh-CN" altLang="en-US" sz="28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线</a:t>
            </a:r>
            <a:r>
              <a:rPr kumimoji="0" lang="zh-CN" sz="28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以上的面积</a:t>
            </a:r>
            <a:endParaRPr kumimoji="0" lang="zh-CN" sz="28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endParaRPr>
          </a:p>
        </p:txBody>
      </p:sp>
      <p:sp>
        <p:nvSpPr>
          <p:cNvPr id="21520" name="Line 23"/>
          <p:cNvSpPr/>
          <p:nvPr/>
        </p:nvSpPr>
        <p:spPr>
          <a:xfrm>
            <a:off x="1638300" y="3049588"/>
            <a:ext cx="1666875" cy="0"/>
          </a:xfrm>
          <a:prstGeom prst="line">
            <a:avLst/>
          </a:prstGeom>
          <a:ln w="19050" cap="flat" cmpd="sng">
            <a:solidFill>
              <a:srgbClr val="0000FF"/>
            </a:solidFill>
            <a:prstDash val="solid"/>
            <a:round/>
            <a:headEnd type="none" w="med" len="med"/>
            <a:tailEnd type="none" w="med" len="med"/>
          </a:ln>
        </p:spPr>
      </p:sp>
      <p:sp>
        <p:nvSpPr>
          <p:cNvPr id="21521" name="Rectangle 24"/>
          <p:cNvSpPr/>
          <p:nvPr/>
        </p:nvSpPr>
        <p:spPr>
          <a:xfrm>
            <a:off x="1644015" y="2091690"/>
            <a:ext cx="822960" cy="964565"/>
          </a:xfrm>
          <a:prstGeom prst="rect">
            <a:avLst/>
          </a:prstGeom>
          <a:solidFill>
            <a:srgbClr val="00CC99"/>
          </a:solidFill>
          <a:ln w="9525">
            <a:noFill/>
          </a:ln>
        </p:spPr>
        <p:txBody>
          <a:bodyPr wrap="none" anchor="ctr"/>
          <a:p>
            <a:pPr eaLnBrk="0" hangingPunct="0"/>
            <a:endParaRPr lang="zh-CN" altLang="zh-CN" dirty="0">
              <a:latin typeface="Arial" panose="020B0604020202020204" pitchFamily="34" charset="0"/>
            </a:endParaRPr>
          </a:p>
        </p:txBody>
      </p:sp>
      <p:sp>
        <p:nvSpPr>
          <p:cNvPr id="21522" name="Line 25"/>
          <p:cNvSpPr/>
          <p:nvPr/>
        </p:nvSpPr>
        <p:spPr>
          <a:xfrm>
            <a:off x="855663" y="2965450"/>
            <a:ext cx="728662" cy="77788"/>
          </a:xfrm>
          <a:prstGeom prst="line">
            <a:avLst/>
          </a:prstGeom>
          <a:ln w="38100" cap="flat" cmpd="sng">
            <a:solidFill>
              <a:srgbClr val="0000FF"/>
            </a:solidFill>
            <a:prstDash val="solid"/>
            <a:round/>
            <a:headEnd type="none" w="med" len="med"/>
            <a:tailEnd type="triangle" w="lg" len="med"/>
          </a:ln>
        </p:spPr>
      </p:sp>
      <p:sp>
        <p:nvSpPr>
          <p:cNvPr id="21523" name="Rectangle 26"/>
          <p:cNvSpPr/>
          <p:nvPr/>
        </p:nvSpPr>
        <p:spPr>
          <a:xfrm>
            <a:off x="2437765" y="2573655"/>
            <a:ext cx="840105" cy="481965"/>
          </a:xfrm>
          <a:prstGeom prst="rect">
            <a:avLst/>
          </a:prstGeom>
          <a:solidFill>
            <a:srgbClr val="00CC99"/>
          </a:solidFill>
          <a:ln w="9525">
            <a:noFill/>
          </a:ln>
        </p:spPr>
        <p:txBody>
          <a:bodyPr wrap="none" anchor="ctr"/>
          <a:p>
            <a:pPr eaLnBrk="0" hangingPunct="0"/>
            <a:endParaRPr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29" name="Object 2"/>
          <p:cNvGraphicFramePr>
            <a:graphicFrameLocks noChangeAspect="1"/>
          </p:cNvGraphicFramePr>
          <p:nvPr/>
        </p:nvGraphicFramePr>
        <p:xfrm>
          <a:off x="3243263" y="914400"/>
          <a:ext cx="5900737" cy="5711825"/>
        </p:xfrm>
        <a:graphic>
          <a:graphicData uri="http://schemas.openxmlformats.org/presentationml/2006/ole">
            <mc:AlternateContent xmlns:mc="http://schemas.openxmlformats.org/markup-compatibility/2006">
              <mc:Choice xmlns:v="urn:schemas-microsoft-com:vml" Requires="v">
                <p:oleObj spid="_x0000_s3083" name="" r:id="rId1" imgW="3180080" imgH="3081020" progId="Excel.Chart.8">
                  <p:embed/>
                </p:oleObj>
              </mc:Choice>
              <mc:Fallback>
                <p:oleObj name="" r:id="rId1" imgW="3180080" imgH="3081020" progId="Excel.Chart.8">
                  <p:embed/>
                  <p:pic>
                    <p:nvPicPr>
                      <p:cNvPr id="0" name="图片 3082"/>
                      <p:cNvPicPr/>
                      <p:nvPr/>
                    </p:nvPicPr>
                    <p:blipFill>
                      <a:blip r:embed="rId2"/>
                      <a:stretch>
                        <a:fillRect/>
                      </a:stretch>
                    </p:blipFill>
                    <p:spPr>
                      <a:xfrm>
                        <a:off x="3243263" y="914400"/>
                        <a:ext cx="5900737" cy="5711825"/>
                      </a:xfrm>
                      <a:prstGeom prst="rect">
                        <a:avLst/>
                      </a:prstGeom>
                      <a:noFill/>
                      <a:ln w="38100">
                        <a:noFill/>
                        <a:miter/>
                      </a:ln>
                    </p:spPr>
                  </p:pic>
                </p:oleObj>
              </mc:Fallback>
            </mc:AlternateContent>
          </a:graphicData>
        </a:graphic>
      </p:graphicFrame>
      <p:sp>
        <p:nvSpPr>
          <p:cNvPr id="22530" name="Line 9"/>
          <p:cNvSpPr/>
          <p:nvPr/>
        </p:nvSpPr>
        <p:spPr>
          <a:xfrm>
            <a:off x="4648200" y="1447800"/>
            <a:ext cx="3505200" cy="3429000"/>
          </a:xfrm>
          <a:prstGeom prst="line">
            <a:avLst/>
          </a:prstGeom>
          <a:ln w="44450" cap="flat" cmpd="sng">
            <a:solidFill>
              <a:srgbClr val="003399"/>
            </a:solidFill>
            <a:prstDash val="solid"/>
            <a:round/>
            <a:headEnd type="none" w="med" len="med"/>
            <a:tailEnd type="none" w="med" len="med"/>
          </a:ln>
        </p:spPr>
      </p:sp>
      <p:sp>
        <p:nvSpPr>
          <p:cNvPr id="4" name="AutoShape 23"/>
          <p:cNvSpPr/>
          <p:nvPr/>
        </p:nvSpPr>
        <p:spPr>
          <a:xfrm>
            <a:off x="4648200" y="1447800"/>
            <a:ext cx="1905000" cy="1905000"/>
          </a:xfrm>
          <a:prstGeom prst="rtTriangle">
            <a:avLst/>
          </a:prstGeom>
          <a:solidFill>
            <a:srgbClr val="66CCFF"/>
          </a:solidFill>
          <a:ln w="9525">
            <a:noFill/>
          </a:ln>
        </p:spPr>
        <p:txBody>
          <a:bodyPr wrap="none" anchor="ctr"/>
          <a:p>
            <a:pPr eaLnBrk="0" hangingPunct="0"/>
            <a:endParaRPr lang="zh-CN" altLang="zh-CN" dirty="0">
              <a:latin typeface="Arial" panose="020B0604020202020204" pitchFamily="34" charset="0"/>
            </a:endParaRPr>
          </a:p>
        </p:txBody>
      </p:sp>
      <p:sp>
        <p:nvSpPr>
          <p:cNvPr id="22532" name="Rectangle 10"/>
          <p:cNvSpPr/>
          <p:nvPr/>
        </p:nvSpPr>
        <p:spPr>
          <a:xfrm>
            <a:off x="8001000" y="4419600"/>
            <a:ext cx="484188" cy="503238"/>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D</a:t>
            </a:r>
            <a:endParaRPr lang="en-US" altLang="zh-CN" sz="2700" b="1" i="1" dirty="0">
              <a:latin typeface="Arial" panose="020B0604020202020204" pitchFamily="34" charset="0"/>
            </a:endParaRPr>
          </a:p>
        </p:txBody>
      </p:sp>
      <p:sp>
        <p:nvSpPr>
          <p:cNvPr id="22533" name="Rectangle 5"/>
          <p:cNvSpPr/>
          <p:nvPr/>
        </p:nvSpPr>
        <p:spPr>
          <a:xfrm>
            <a:off x="8382000" y="5715000"/>
            <a:ext cx="484188" cy="503238"/>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sp>
        <p:nvSpPr>
          <p:cNvPr id="22534" name="Rectangle 4"/>
          <p:cNvSpPr/>
          <p:nvPr/>
        </p:nvSpPr>
        <p:spPr>
          <a:xfrm>
            <a:off x="4343400" y="914400"/>
            <a:ext cx="412750" cy="503238"/>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8" name="Rectangle 6"/>
          <p:cNvSpPr txBox="1">
            <a:spLocks noChangeArrowheads="1"/>
          </p:cNvSpPr>
          <p:nvPr/>
        </p:nvSpPr>
        <p:spPr>
          <a:xfrm>
            <a:off x="187324" y="252413"/>
            <a:ext cx="8755063"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许多消费者的剩余与一条光滑的需求曲线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22536" name="Rectangle 17"/>
          <p:cNvSpPr txBox="1"/>
          <p:nvPr/>
        </p:nvSpPr>
        <p:spPr>
          <a:xfrm>
            <a:off x="228600" y="1219200"/>
            <a:ext cx="2971800" cy="5280025"/>
          </a:xfrm>
          <a:prstGeom prst="rect">
            <a:avLst/>
          </a:prstGeom>
          <a:noFill/>
          <a:ln w="9525">
            <a:noFill/>
          </a:ln>
        </p:spPr>
        <p:txBody>
          <a:bodyPr anchor="t"/>
          <a:p>
            <a:pPr defTabSz="914400">
              <a:lnSpc>
                <a:spcPct val="150000"/>
              </a:lnSpc>
              <a:spcBef>
                <a:spcPts val="600"/>
              </a:spcBef>
              <a:buClr>
                <a:schemeClr val="accent1"/>
              </a:buClr>
              <a:buSzPct val="68000"/>
              <a:buFont typeface="Wingdings" panose="05000000000000000000" pitchFamily="2" charset="2"/>
            </a:pPr>
            <a:r>
              <a:rPr lang="en-US" altLang="zh-CN" sz="2400" dirty="0">
                <a:latin typeface="Lucida Sans Unicode" panose="020B0602030504020204" pitchFamily="34" charset="0"/>
              </a:rPr>
              <a:t>    </a:t>
            </a:r>
            <a:r>
              <a:rPr lang="zh-CN" altLang="zh-CN" sz="2400" dirty="0">
                <a:latin typeface="Lucida Sans Unicode" panose="020B0602030504020204" pitchFamily="34" charset="0"/>
              </a:rPr>
              <a:t>消费者剩余是买者愿意为一种物品支付的量减去其为此实际支付的量</a:t>
            </a:r>
            <a:r>
              <a:rPr lang="zh-CN" altLang="en-US" sz="2400" dirty="0">
                <a:latin typeface="Lucida Sans Unicode" panose="020B0602030504020204" pitchFamily="34" charset="0"/>
              </a:rPr>
              <a:t>。</a:t>
            </a:r>
            <a:endParaRPr lang="en-US" altLang="zh-CN" sz="2400" dirty="0">
              <a:latin typeface="Lucida Sans Unicode" panose="020B0602030504020204" pitchFamily="34" charset="0"/>
            </a:endParaRPr>
          </a:p>
          <a:p>
            <a:pPr defTabSz="914400">
              <a:lnSpc>
                <a:spcPct val="150000"/>
              </a:lnSpc>
              <a:spcBef>
                <a:spcPts val="600"/>
              </a:spcBef>
              <a:buClr>
                <a:schemeClr val="accent1"/>
              </a:buClr>
              <a:buSzPct val="68000"/>
              <a:buFont typeface="Wingdings" panose="05000000000000000000" pitchFamily="2" charset="2"/>
            </a:pPr>
            <a:r>
              <a:rPr lang="en-US" altLang="zh-CN" sz="2400" dirty="0">
                <a:latin typeface="Lucida Sans Unicode" panose="020B0602030504020204" pitchFamily="34" charset="0"/>
              </a:rPr>
              <a:t>    </a:t>
            </a:r>
            <a:r>
              <a:rPr lang="zh-CN" altLang="en-US" sz="2400" dirty="0">
                <a:latin typeface="Lucida Sans Unicode" panose="020B0602030504020204" pitchFamily="34" charset="0"/>
              </a:rPr>
              <a:t>从图像上来看，</a:t>
            </a:r>
            <a:r>
              <a:rPr lang="en-US" altLang="zh-CN" sz="2400" dirty="0">
                <a:latin typeface="Lucida Sans Unicode" panose="020B0602030504020204" pitchFamily="34" charset="0"/>
              </a:rPr>
              <a:t>CS</a:t>
            </a:r>
            <a:r>
              <a:rPr lang="zh-CN" altLang="en-US" sz="2400" dirty="0">
                <a:latin typeface="Lucida Sans Unicode" panose="020B0602030504020204" pitchFamily="34" charset="0"/>
              </a:rPr>
              <a:t>等于需求曲线以下、价格线以上的部分的面积。</a:t>
            </a:r>
            <a:r>
              <a:rPr lang="zh-CN" altLang="zh-CN" sz="2400" dirty="0">
                <a:latin typeface="Lucida Sans Unicode" panose="020B0602030504020204" pitchFamily="34" charset="0"/>
              </a:rPr>
              <a:t> </a:t>
            </a:r>
            <a:endParaRPr lang="zh-CN" altLang="zh-CN" sz="2400" dirty="0">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2536" grpId="0" bldLvl="5"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6"/>
          <p:cNvSpPr txBox="1">
            <a:spLocks noChangeArrowheads="1"/>
          </p:cNvSpPr>
          <p:nvPr/>
        </p:nvSpPr>
        <p:spPr>
          <a:xfrm>
            <a:off x="733425" y="457200"/>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更</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低</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的价格如何</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增加</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消费者剩余</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aphicFrame>
        <p:nvGraphicFramePr>
          <p:cNvPr id="23554" name="Object 2"/>
          <p:cNvGraphicFramePr>
            <a:graphicFrameLocks noChangeAspect="1"/>
          </p:cNvGraphicFramePr>
          <p:nvPr/>
        </p:nvGraphicFramePr>
        <p:xfrm>
          <a:off x="1905000" y="1146175"/>
          <a:ext cx="5900738" cy="5711825"/>
        </p:xfrm>
        <a:graphic>
          <a:graphicData uri="http://schemas.openxmlformats.org/presentationml/2006/ole">
            <mc:AlternateContent xmlns:mc="http://schemas.openxmlformats.org/markup-compatibility/2006">
              <mc:Choice xmlns:v="urn:schemas-microsoft-com:vml" Requires="v">
                <p:oleObj spid="_x0000_s3082" name="" r:id="rId1" imgW="3180080" imgH="3081020" progId="Excel.Chart.8">
                  <p:embed/>
                </p:oleObj>
              </mc:Choice>
              <mc:Fallback>
                <p:oleObj name="" r:id="rId1" imgW="3180080" imgH="3081020" progId="Excel.Chart.8">
                  <p:embed/>
                  <p:pic>
                    <p:nvPicPr>
                      <p:cNvPr id="0" name="图片 3081"/>
                      <p:cNvPicPr/>
                      <p:nvPr/>
                    </p:nvPicPr>
                    <p:blipFill>
                      <a:blip r:embed="rId2"/>
                      <a:stretch>
                        <a:fillRect/>
                      </a:stretch>
                    </p:blipFill>
                    <p:spPr>
                      <a:xfrm>
                        <a:off x="1905000" y="1146175"/>
                        <a:ext cx="5900738" cy="5711825"/>
                      </a:xfrm>
                      <a:prstGeom prst="rect">
                        <a:avLst/>
                      </a:prstGeom>
                      <a:noFill/>
                      <a:ln w="38100">
                        <a:noFill/>
                        <a:miter/>
                      </a:ln>
                    </p:spPr>
                  </p:pic>
                </p:oleObj>
              </mc:Fallback>
            </mc:AlternateContent>
          </a:graphicData>
        </a:graphic>
      </p:graphicFrame>
      <p:sp>
        <p:nvSpPr>
          <p:cNvPr id="23555" name="Line 9"/>
          <p:cNvSpPr/>
          <p:nvPr/>
        </p:nvSpPr>
        <p:spPr>
          <a:xfrm>
            <a:off x="3309938" y="1679575"/>
            <a:ext cx="3505200" cy="3429000"/>
          </a:xfrm>
          <a:prstGeom prst="line">
            <a:avLst/>
          </a:prstGeom>
          <a:ln w="44450" cap="flat" cmpd="sng">
            <a:solidFill>
              <a:srgbClr val="003399"/>
            </a:solidFill>
            <a:prstDash val="solid"/>
            <a:round/>
            <a:headEnd type="none" w="med" len="med"/>
            <a:tailEnd type="none" w="med" len="med"/>
          </a:ln>
        </p:spPr>
      </p:sp>
      <p:sp>
        <p:nvSpPr>
          <p:cNvPr id="5" name="AutoShape 23"/>
          <p:cNvSpPr/>
          <p:nvPr/>
        </p:nvSpPr>
        <p:spPr>
          <a:xfrm>
            <a:off x="3309938" y="1679575"/>
            <a:ext cx="1905000" cy="1905000"/>
          </a:xfrm>
          <a:prstGeom prst="rtTriangle">
            <a:avLst/>
          </a:prstGeom>
          <a:solidFill>
            <a:srgbClr val="66CCFF"/>
          </a:solidFill>
          <a:ln w="9525">
            <a:noFill/>
          </a:ln>
        </p:spPr>
        <p:txBody>
          <a:bodyPr wrap="none" anchor="ctr"/>
          <a:p>
            <a:pPr eaLnBrk="0" hangingPunct="0"/>
            <a:endParaRPr lang="zh-CN" altLang="zh-CN" dirty="0">
              <a:latin typeface="Arial" panose="020B0604020202020204" pitchFamily="34" charset="0"/>
            </a:endParaRPr>
          </a:p>
        </p:txBody>
      </p:sp>
      <p:sp>
        <p:nvSpPr>
          <p:cNvPr id="23557" name="Rectangle 10"/>
          <p:cNvSpPr/>
          <p:nvPr/>
        </p:nvSpPr>
        <p:spPr>
          <a:xfrm>
            <a:off x="6662738" y="4651375"/>
            <a:ext cx="484187" cy="503238"/>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D</a:t>
            </a:r>
            <a:endParaRPr lang="en-US" altLang="zh-CN" sz="2700" b="1" i="1" dirty="0">
              <a:latin typeface="Arial" panose="020B0604020202020204" pitchFamily="34" charset="0"/>
            </a:endParaRPr>
          </a:p>
        </p:txBody>
      </p:sp>
      <p:sp>
        <p:nvSpPr>
          <p:cNvPr id="23558" name="Rectangle 5"/>
          <p:cNvSpPr/>
          <p:nvPr/>
        </p:nvSpPr>
        <p:spPr>
          <a:xfrm>
            <a:off x="7043738" y="5946775"/>
            <a:ext cx="484187" cy="503238"/>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sp>
        <p:nvSpPr>
          <p:cNvPr id="23559" name="Rectangle 4"/>
          <p:cNvSpPr/>
          <p:nvPr/>
        </p:nvSpPr>
        <p:spPr>
          <a:xfrm>
            <a:off x="3005138" y="1146175"/>
            <a:ext cx="412750" cy="503238"/>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cxnSp>
        <p:nvCxnSpPr>
          <p:cNvPr id="12" name="直接连接符 11"/>
          <p:cNvCxnSpPr>
            <a:stCxn id="5" idx="2"/>
          </p:cNvCxnSpPr>
          <p:nvPr/>
        </p:nvCxnSpPr>
        <p:spPr>
          <a:xfrm rot="16200000" flipH="1">
            <a:off x="5405438" y="1489075"/>
            <a:ext cx="0" cy="4191000"/>
          </a:xfrm>
          <a:prstGeom prst="line">
            <a:avLst/>
          </a:prstGeom>
          <a:ln w="28575">
            <a:solidFill>
              <a:srgbClr val="7030A0"/>
            </a:solidFill>
            <a:prstDash val="dash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2"/>
          </p:cNvCxnSpPr>
          <p:nvPr/>
        </p:nvCxnSpPr>
        <p:spPr>
          <a:xfrm rot="16200000" flipH="1">
            <a:off x="5405438" y="955675"/>
            <a:ext cx="0" cy="4191000"/>
          </a:xfrm>
          <a:prstGeom prst="line">
            <a:avLst/>
          </a:prstGeom>
          <a:ln w="28575">
            <a:solidFill>
              <a:srgbClr val="7030A0"/>
            </a:solidFill>
            <a:prstDash val="dashDot"/>
          </a:ln>
        </p:spPr>
        <p:style>
          <a:lnRef idx="1">
            <a:schemeClr val="accent1"/>
          </a:lnRef>
          <a:fillRef idx="0">
            <a:schemeClr val="accent1"/>
          </a:fillRef>
          <a:effectRef idx="0">
            <a:schemeClr val="accent1"/>
          </a:effectRef>
          <a:fontRef idx="minor">
            <a:schemeClr val="tx1"/>
          </a:fontRef>
        </p:style>
      </p:cxnSp>
      <p:sp>
        <p:nvSpPr>
          <p:cNvPr id="15" name="AutoShape 24"/>
          <p:cNvSpPr/>
          <p:nvPr/>
        </p:nvSpPr>
        <p:spPr>
          <a:xfrm>
            <a:off x="3309938" y="1679575"/>
            <a:ext cx="1371600" cy="1371600"/>
          </a:xfrm>
          <a:prstGeom prst="rtTriangle">
            <a:avLst/>
          </a:prstGeom>
          <a:solidFill>
            <a:srgbClr val="FF99CC"/>
          </a:solidFill>
          <a:ln w="9525">
            <a:noFill/>
          </a:ln>
        </p:spPr>
        <p:txBody>
          <a:bodyPr wrap="none" anchor="ctr"/>
          <a:p>
            <a:pPr eaLnBrk="0" hangingPunct="0"/>
            <a:endParaRPr lang="zh-CN" altLang="zh-CN" dirty="0">
              <a:latin typeface="Arial" panose="020B0604020202020204" pitchFamily="34" charset="0"/>
            </a:endParaRPr>
          </a:p>
        </p:txBody>
      </p:sp>
      <p:cxnSp>
        <p:nvCxnSpPr>
          <p:cNvPr id="16" name="直接连接符 15"/>
          <p:cNvCxnSpPr>
            <a:stCxn id="5" idx="2"/>
          </p:cNvCxnSpPr>
          <p:nvPr/>
        </p:nvCxnSpPr>
        <p:spPr>
          <a:xfrm>
            <a:off x="4724400" y="3048000"/>
            <a:ext cx="0" cy="533400"/>
          </a:xfrm>
          <a:prstGeom prst="line">
            <a:avLst/>
          </a:prstGeom>
          <a:ln w="38100">
            <a:solidFill>
              <a:srgbClr val="7030A0"/>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7" name="Group 3"/>
          <p:cNvGrpSpPr/>
          <p:nvPr/>
        </p:nvGrpSpPr>
        <p:grpSpPr>
          <a:xfrm>
            <a:off x="593725" y="290513"/>
            <a:ext cx="8210550" cy="1049337"/>
            <a:chOff x="0" y="0"/>
            <a:chExt cx="5000" cy="661"/>
          </a:xfrm>
        </p:grpSpPr>
        <p:sp>
          <p:nvSpPr>
            <p:cNvPr id="24578" name="Line 9"/>
            <p:cNvSpPr/>
            <p:nvPr/>
          </p:nvSpPr>
          <p:spPr>
            <a:xfrm>
              <a:off x="2" y="661"/>
              <a:ext cx="4998" cy="0"/>
            </a:xfrm>
            <a:prstGeom prst="line">
              <a:avLst/>
            </a:prstGeom>
            <a:ln w="12700" cap="flat" cmpd="sng">
              <a:solidFill>
                <a:srgbClr val="C0C0C0"/>
              </a:solidFill>
              <a:prstDash val="solid"/>
              <a:round/>
              <a:headEnd type="none" w="med" len="med"/>
              <a:tailEnd type="none" w="med" len="med"/>
            </a:ln>
          </p:spPr>
        </p:sp>
        <p:sp>
          <p:nvSpPr>
            <p:cNvPr id="24579" name="Line 10"/>
            <p:cNvSpPr/>
            <p:nvPr/>
          </p:nvSpPr>
          <p:spPr>
            <a:xfrm>
              <a:off x="0" y="0"/>
              <a:ext cx="4998" cy="0"/>
            </a:xfrm>
            <a:prstGeom prst="line">
              <a:avLst/>
            </a:prstGeom>
            <a:ln w="12700" cap="flat" cmpd="sng">
              <a:solidFill>
                <a:srgbClr val="C0C0C0"/>
              </a:solidFill>
              <a:prstDash val="solid"/>
              <a:round/>
              <a:headEnd type="none" w="med" len="med"/>
              <a:tailEnd type="none" w="med" len="med"/>
            </a:ln>
          </p:spPr>
        </p:sp>
      </p:grpSp>
      <p:graphicFrame>
        <p:nvGraphicFramePr>
          <p:cNvPr id="24580" name="Object 67"/>
          <p:cNvGraphicFramePr>
            <a:graphicFrameLocks noChangeAspect="1"/>
          </p:cNvGraphicFramePr>
          <p:nvPr/>
        </p:nvGraphicFramePr>
        <p:xfrm>
          <a:off x="4054475" y="1066800"/>
          <a:ext cx="4821238" cy="5791200"/>
        </p:xfrm>
        <a:graphic>
          <a:graphicData uri="http://schemas.openxmlformats.org/presentationml/2006/ole">
            <mc:AlternateContent xmlns:mc="http://schemas.openxmlformats.org/markup-compatibility/2006">
              <mc:Choice xmlns:v="urn:schemas-microsoft-com:vml" Requires="v">
                <p:oleObj spid="_x0000_s3081" name="" r:id="rId1" imgW="2940685" imgH="3212465" progId="Excel.Chart.8">
                  <p:embed/>
                </p:oleObj>
              </mc:Choice>
              <mc:Fallback>
                <p:oleObj name="" r:id="rId1" imgW="2940685" imgH="3212465" progId="Excel.Chart.8">
                  <p:embed/>
                  <p:pic>
                    <p:nvPicPr>
                      <p:cNvPr id="0" name="图片 3080"/>
                      <p:cNvPicPr/>
                      <p:nvPr/>
                    </p:nvPicPr>
                    <p:blipFill>
                      <a:blip r:embed="rId2"/>
                      <a:stretch>
                        <a:fillRect/>
                      </a:stretch>
                    </p:blipFill>
                    <p:spPr>
                      <a:xfrm>
                        <a:off x="4054475" y="1066800"/>
                        <a:ext cx="4821238" cy="5791200"/>
                      </a:xfrm>
                      <a:prstGeom prst="rect">
                        <a:avLst/>
                      </a:prstGeom>
                      <a:noFill/>
                      <a:ln w="38100">
                        <a:noFill/>
                        <a:miter/>
                      </a:ln>
                    </p:spPr>
                  </p:pic>
                </p:oleObj>
              </mc:Fallback>
            </mc:AlternateContent>
          </a:graphicData>
        </a:graphic>
      </p:graphicFrame>
      <p:sp>
        <p:nvSpPr>
          <p:cNvPr id="24581" name="Text Box 68" descr="Wide upward diagonal"/>
          <p:cNvSpPr txBox="1"/>
          <p:nvPr/>
        </p:nvSpPr>
        <p:spPr>
          <a:xfrm>
            <a:off x="4724400" y="1219200"/>
            <a:ext cx="592138" cy="503238"/>
          </a:xfrm>
          <a:prstGeom prst="rect">
            <a:avLst/>
          </a:prstGeom>
          <a:noFill/>
          <a:ln w="9525">
            <a:noFill/>
          </a:ln>
        </p:spPr>
        <p:txBody>
          <a:bodyPr anchor="t">
            <a:spAutoFit/>
          </a:bodyPr>
          <a:p>
            <a:pPr algn="ctr" eaLnBrk="0" hangingPunct="0">
              <a:spcBef>
                <a:spcPct val="50000"/>
              </a:spcBef>
            </a:pPr>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24582" name="Text Box 70" descr="Wide upward diagonal"/>
          <p:cNvSpPr txBox="1"/>
          <p:nvPr/>
        </p:nvSpPr>
        <p:spPr>
          <a:xfrm>
            <a:off x="8305800" y="5943600"/>
            <a:ext cx="592138" cy="411163"/>
          </a:xfrm>
          <a:prstGeom prst="rect">
            <a:avLst/>
          </a:prstGeom>
          <a:noFill/>
          <a:ln w="9525">
            <a:noFill/>
          </a:ln>
        </p:spPr>
        <p:txBody>
          <a:bodyPr tIns="0" bIns="0" anchor="t">
            <a:spAutoFit/>
          </a:bodyPr>
          <a:p>
            <a:pPr algn="ctr" eaLnBrk="0" hangingPunct="0">
              <a:spcBef>
                <a:spcPct val="50000"/>
              </a:spcBef>
            </a:pPr>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sp>
        <p:nvSpPr>
          <p:cNvPr id="11" name="Rectangle 92"/>
          <p:cNvSpPr/>
          <p:nvPr/>
        </p:nvSpPr>
        <p:spPr>
          <a:xfrm>
            <a:off x="423863" y="1339850"/>
            <a:ext cx="3536950" cy="2282825"/>
          </a:xfrm>
          <a:prstGeom prst="rect">
            <a:avLst/>
          </a:prstGeom>
          <a:noFill/>
          <a:ln w="9525">
            <a:noFill/>
          </a:ln>
        </p:spPr>
        <p:txBody>
          <a:bodyPr anchor="t"/>
          <a:p>
            <a:pPr marL="463550" indent="-463550" eaLnBrk="0" hangingPunct="0">
              <a:spcBef>
                <a:spcPct val="30000"/>
              </a:spcBef>
              <a:buClr>
                <a:srgbClr val="003399"/>
              </a:buClr>
              <a:buSzPct val="120000"/>
              <a:buFont typeface="Wingdings" panose="05000000000000000000" pitchFamily="2" charset="2"/>
            </a:pPr>
            <a:r>
              <a:rPr lang="zh-CN" altLang="zh-CN" sz="2500" b="1" dirty="0">
                <a:solidFill>
                  <a:srgbClr val="339966"/>
                </a:solidFill>
                <a:latin typeface="Arial" panose="020B0604020202020204" pitchFamily="34" charset="0"/>
              </a:rPr>
              <a:t>A.</a:t>
            </a:r>
            <a:r>
              <a:rPr lang="zh-CN" altLang="zh-CN" sz="2600" b="1" dirty="0">
                <a:solidFill>
                  <a:srgbClr val="339966"/>
                </a:solidFill>
                <a:latin typeface="Arial" panose="020B0604020202020204" pitchFamily="34" charset="0"/>
              </a:rPr>
              <a:t> </a:t>
            </a:r>
            <a:r>
              <a:rPr lang="zh-CN" altLang="zh-CN" sz="2600" dirty="0">
                <a:solidFill>
                  <a:srgbClr val="339966"/>
                </a:solidFill>
                <a:latin typeface="Arial" panose="020B0604020202020204" pitchFamily="34" charset="0"/>
              </a:rPr>
              <a:t>	</a:t>
            </a:r>
            <a:r>
              <a:rPr lang="zh-CN" altLang="x-none" sz="2600" dirty="0">
                <a:latin typeface="Arial" panose="020B0604020202020204" pitchFamily="34" charset="0"/>
              </a:rPr>
              <a:t>找出边际买者在</a:t>
            </a:r>
            <a:br>
              <a:rPr lang="zh-CN" altLang="x-none" sz="2600" dirty="0">
                <a:latin typeface="Arial" panose="020B0604020202020204" pitchFamily="34" charset="0"/>
              </a:rPr>
            </a:br>
            <a:r>
              <a:rPr lang="zh-CN" altLang="zh-CN" sz="2600" b="1" i="1" dirty="0">
                <a:latin typeface="Arial" panose="020B0604020202020204" pitchFamily="34" charset="0"/>
              </a:rPr>
              <a:t>Q</a:t>
            </a:r>
            <a:r>
              <a:rPr lang="zh-CN" altLang="zh-CN" sz="2600" dirty="0">
                <a:latin typeface="Arial" panose="020B0604020202020204" pitchFamily="34" charset="0"/>
              </a:rPr>
              <a:t> = 10</a:t>
            </a:r>
            <a:r>
              <a:rPr lang="zh-CN" altLang="x-none" sz="2600" dirty="0">
                <a:latin typeface="Arial" panose="020B0604020202020204" pitchFamily="34" charset="0"/>
              </a:rPr>
              <a:t>的支付意愿</a:t>
            </a:r>
            <a:endParaRPr lang="zh-CN" altLang="x-none" sz="2600" dirty="0">
              <a:latin typeface="Arial" panose="020B0604020202020204" pitchFamily="34" charset="0"/>
            </a:endParaRPr>
          </a:p>
          <a:p>
            <a:pPr marL="463550" indent="-463550" eaLnBrk="0" hangingPunct="0">
              <a:spcBef>
                <a:spcPct val="25000"/>
              </a:spcBef>
              <a:buClr>
                <a:srgbClr val="003399"/>
              </a:buClr>
              <a:buSzPct val="120000"/>
              <a:buFont typeface="Wingdings" panose="05000000000000000000" pitchFamily="2" charset="2"/>
            </a:pPr>
            <a:r>
              <a:rPr lang="zh-CN" altLang="zh-CN" sz="2500" b="1" dirty="0">
                <a:solidFill>
                  <a:srgbClr val="339966"/>
                </a:solidFill>
                <a:latin typeface="Arial" panose="020B0604020202020204" pitchFamily="34" charset="0"/>
              </a:rPr>
              <a:t>B.</a:t>
            </a:r>
            <a:r>
              <a:rPr lang="zh-CN" altLang="zh-CN" sz="2600" dirty="0">
                <a:solidFill>
                  <a:srgbClr val="339966"/>
                </a:solidFill>
                <a:latin typeface="Arial" panose="020B0604020202020204" pitchFamily="34" charset="0"/>
              </a:rPr>
              <a:t>	</a:t>
            </a:r>
            <a:r>
              <a:rPr lang="zh-CN" altLang="x-none" sz="2600" dirty="0">
                <a:latin typeface="Arial" panose="020B0604020202020204" pitchFamily="34" charset="0"/>
              </a:rPr>
              <a:t>计算在 </a:t>
            </a:r>
            <a:r>
              <a:rPr lang="zh-CN" altLang="zh-CN" sz="2600" b="1" i="1" dirty="0">
                <a:latin typeface="Arial" panose="020B0604020202020204" pitchFamily="34" charset="0"/>
              </a:rPr>
              <a:t>P</a:t>
            </a:r>
            <a:r>
              <a:rPr lang="zh-CN" altLang="zh-CN" sz="2600" dirty="0">
                <a:latin typeface="Arial" panose="020B0604020202020204" pitchFamily="34" charset="0"/>
              </a:rPr>
              <a:t> = $30</a:t>
            </a:r>
            <a:r>
              <a:rPr lang="zh-CN" altLang="x-none" sz="2600" dirty="0">
                <a:latin typeface="Arial" panose="020B0604020202020204" pitchFamily="34" charset="0"/>
              </a:rPr>
              <a:t>时的消费者剩余</a:t>
            </a:r>
            <a:endParaRPr lang="zh-CN" altLang="x-none" sz="2600" dirty="0">
              <a:latin typeface="Arial" panose="020B0604020202020204" pitchFamily="34" charset="0"/>
            </a:endParaRPr>
          </a:p>
        </p:txBody>
      </p:sp>
      <p:sp>
        <p:nvSpPr>
          <p:cNvPr id="12" name="Rectangle 93"/>
          <p:cNvSpPr/>
          <p:nvPr/>
        </p:nvSpPr>
        <p:spPr>
          <a:xfrm>
            <a:off x="225425" y="3159125"/>
            <a:ext cx="3810000" cy="1382713"/>
          </a:xfrm>
          <a:prstGeom prst="rect">
            <a:avLst/>
          </a:prstGeom>
          <a:noFill/>
          <a:ln w="9525">
            <a:noFill/>
          </a:ln>
        </p:spPr>
        <p:txBody>
          <a:bodyPr anchor="t"/>
          <a:p>
            <a:pPr eaLnBrk="0" hangingPunct="0">
              <a:spcBef>
                <a:spcPct val="45000"/>
              </a:spcBef>
              <a:buClr>
                <a:srgbClr val="003399"/>
              </a:buClr>
              <a:buSzPct val="120000"/>
              <a:buFont typeface="Wingdings" panose="05000000000000000000" pitchFamily="2" charset="2"/>
            </a:pPr>
            <a:r>
              <a:rPr lang="zh-CN" altLang="x-none" sz="2600" dirty="0">
                <a:latin typeface="Arial" panose="020B0604020202020204" pitchFamily="34" charset="0"/>
              </a:rPr>
              <a:t>如果价格降到</a:t>
            </a:r>
            <a:r>
              <a:rPr lang="zh-CN" altLang="zh-CN" sz="2600" dirty="0">
                <a:latin typeface="Arial" panose="020B0604020202020204" pitchFamily="34" charset="0"/>
              </a:rPr>
              <a:t>$20</a:t>
            </a:r>
            <a:r>
              <a:rPr lang="zh-CN" altLang="x-none" sz="2600" dirty="0">
                <a:latin typeface="Arial" panose="020B0604020202020204" pitchFamily="34" charset="0"/>
              </a:rPr>
              <a:t>，消费者剩余会增加多少</a:t>
            </a:r>
            <a:r>
              <a:rPr lang="zh-CN" altLang="zh-CN" sz="2600" dirty="0">
                <a:latin typeface="Arial" panose="020B0604020202020204" pitchFamily="34" charset="0"/>
              </a:rPr>
              <a:t>…</a:t>
            </a:r>
            <a:r>
              <a:rPr lang="en-US" altLang="zh-CN" sz="2600" dirty="0">
                <a:latin typeface="Arial" panose="020B0604020202020204" pitchFamily="34" charset="0"/>
              </a:rPr>
              <a:t>…</a:t>
            </a:r>
            <a:r>
              <a:rPr lang="zh-CN" altLang="zh-CN" sz="2600" dirty="0">
                <a:latin typeface="Arial" panose="020B0604020202020204" pitchFamily="34" charset="0"/>
              </a:rPr>
              <a:t> </a:t>
            </a:r>
            <a:r>
              <a:rPr lang="zh-CN" altLang="en-US" sz="2600" dirty="0">
                <a:latin typeface="Arial" panose="020B0604020202020204" pitchFamily="34" charset="0"/>
              </a:rPr>
              <a:t>其中：</a:t>
            </a:r>
            <a:endParaRPr lang="zh-CN" altLang="x-none" sz="2600" b="1" dirty="0">
              <a:solidFill>
                <a:srgbClr val="008080"/>
              </a:solidFill>
              <a:latin typeface="Arial" panose="020B0604020202020204" pitchFamily="34" charset="0"/>
            </a:endParaRPr>
          </a:p>
        </p:txBody>
      </p:sp>
      <p:sp>
        <p:nvSpPr>
          <p:cNvPr id="13" name="Rectangle 94"/>
          <p:cNvSpPr/>
          <p:nvPr/>
        </p:nvSpPr>
        <p:spPr>
          <a:xfrm>
            <a:off x="304800" y="4359275"/>
            <a:ext cx="3775075" cy="1452563"/>
          </a:xfrm>
          <a:prstGeom prst="rect">
            <a:avLst/>
          </a:prstGeom>
          <a:noFill/>
          <a:ln w="9525">
            <a:noFill/>
          </a:ln>
        </p:spPr>
        <p:txBody>
          <a:bodyPr anchor="t"/>
          <a:p>
            <a:pPr marL="463550" indent="-463550" eaLnBrk="0" hangingPunct="0">
              <a:spcBef>
                <a:spcPct val="20000"/>
              </a:spcBef>
              <a:buClr>
                <a:srgbClr val="003399"/>
              </a:buClr>
              <a:buSzPct val="120000"/>
              <a:buFont typeface="Wingdings" panose="05000000000000000000" pitchFamily="2" charset="2"/>
            </a:pPr>
            <a:r>
              <a:rPr lang="zh-CN" altLang="zh-CN" sz="2500" b="1" dirty="0">
                <a:solidFill>
                  <a:srgbClr val="339966"/>
                </a:solidFill>
                <a:latin typeface="Arial" panose="020B0604020202020204" pitchFamily="34" charset="0"/>
              </a:rPr>
              <a:t>C.</a:t>
            </a:r>
            <a:r>
              <a:rPr lang="zh-CN" altLang="zh-CN" sz="2600" b="1" dirty="0">
                <a:solidFill>
                  <a:srgbClr val="339966"/>
                </a:solidFill>
                <a:latin typeface="Arial" panose="020B0604020202020204" pitchFamily="34" charset="0"/>
              </a:rPr>
              <a:t> </a:t>
            </a:r>
            <a:r>
              <a:rPr lang="zh-CN" altLang="zh-CN" sz="2600" dirty="0">
                <a:solidFill>
                  <a:srgbClr val="339966"/>
                </a:solidFill>
                <a:latin typeface="Arial" panose="020B0604020202020204" pitchFamily="34" charset="0"/>
              </a:rPr>
              <a:t>	</a:t>
            </a:r>
            <a:r>
              <a:rPr lang="zh-CN" altLang="x-none" sz="2600" dirty="0">
                <a:latin typeface="Arial" panose="020B0604020202020204" pitchFamily="34" charset="0"/>
              </a:rPr>
              <a:t>新进入市场的买者</a:t>
            </a:r>
            <a:endParaRPr lang="zh-CN" altLang="x-none" sz="2600" dirty="0">
              <a:latin typeface="Arial" panose="020B0604020202020204" pitchFamily="34" charset="0"/>
            </a:endParaRPr>
          </a:p>
          <a:p>
            <a:pPr marL="463550" indent="-463550" eaLnBrk="0" hangingPunct="0">
              <a:spcBef>
                <a:spcPct val="20000"/>
              </a:spcBef>
              <a:buClr>
                <a:srgbClr val="003399"/>
              </a:buClr>
              <a:buSzPct val="120000"/>
              <a:buFont typeface="Wingdings" panose="05000000000000000000" pitchFamily="2" charset="2"/>
            </a:pPr>
            <a:r>
              <a:rPr lang="zh-CN" altLang="zh-CN" sz="2500" b="1" dirty="0">
                <a:solidFill>
                  <a:srgbClr val="339966"/>
                </a:solidFill>
                <a:latin typeface="Arial" panose="020B0604020202020204" pitchFamily="34" charset="0"/>
              </a:rPr>
              <a:t>D.</a:t>
            </a:r>
            <a:r>
              <a:rPr lang="zh-CN" altLang="zh-CN" sz="2600" dirty="0">
                <a:solidFill>
                  <a:srgbClr val="339966"/>
                </a:solidFill>
                <a:latin typeface="Arial" panose="020B0604020202020204" pitchFamily="34" charset="0"/>
              </a:rPr>
              <a:t>	</a:t>
            </a:r>
            <a:r>
              <a:rPr lang="zh-CN" altLang="x-none" sz="2600" dirty="0">
                <a:latin typeface="Arial" panose="020B0604020202020204" pitchFamily="34" charset="0"/>
              </a:rPr>
              <a:t>已进入市场的买者能以更低的价格购买</a:t>
            </a:r>
            <a:endParaRPr lang="zh-CN" altLang="x-none" sz="2600" dirty="0">
              <a:latin typeface="Arial" panose="020B0604020202020204" pitchFamily="34" charset="0"/>
            </a:endParaRPr>
          </a:p>
        </p:txBody>
      </p:sp>
      <p:sp>
        <p:nvSpPr>
          <p:cNvPr id="24586" name="Text Box 10"/>
          <p:cNvSpPr txBox="1"/>
          <p:nvPr/>
        </p:nvSpPr>
        <p:spPr>
          <a:xfrm>
            <a:off x="4035425" y="1547813"/>
            <a:ext cx="438150" cy="473075"/>
          </a:xfrm>
          <a:prstGeom prst="rect">
            <a:avLst/>
          </a:prstGeom>
          <a:noFill/>
          <a:ln w="9525">
            <a:noFill/>
          </a:ln>
        </p:spPr>
        <p:txBody>
          <a:bodyPr anchor="t">
            <a:spAutoFit/>
          </a:bodyPr>
          <a:p>
            <a:pPr eaLnBrk="0" hangingPunct="0">
              <a:spcBef>
                <a:spcPct val="50000"/>
              </a:spcBef>
            </a:pPr>
            <a:r>
              <a:rPr lang="en-US" altLang="zh-CN" sz="2500" dirty="0">
                <a:latin typeface="Arial" panose="020B0604020202020204" pitchFamily="34" charset="0"/>
              </a:rPr>
              <a:t>$</a:t>
            </a:r>
            <a:endParaRPr lang="en-US" altLang="zh-CN" sz="2500" dirty="0">
              <a:latin typeface="Arial" panose="020B0604020202020204" pitchFamily="34" charset="0"/>
            </a:endParaRPr>
          </a:p>
        </p:txBody>
      </p:sp>
      <p:sp>
        <p:nvSpPr>
          <p:cNvPr id="15" name="Rectangle 4"/>
          <p:cNvSpPr txBox="1">
            <a:spLocks noChangeArrowheads="1"/>
          </p:cNvSpPr>
          <p:nvPr/>
        </p:nvSpPr>
        <p:spPr>
          <a:xfrm>
            <a:off x="603250" y="336550"/>
            <a:ext cx="8208963" cy="954088"/>
          </a:xfrm>
          <a:prstGeom prst="rect">
            <a:avLst/>
          </a:prstGeom>
        </p:spPr>
        <p:txBody>
          <a:bodyPr/>
          <a:lstStyle/>
          <a:p>
            <a:pPr marR="0" algn="ctr" defTabSz="914400" fontAlgn="auto">
              <a:spcAft>
                <a:spcPts val="0"/>
              </a:spcAft>
              <a:buClrTx/>
              <a:buSzTx/>
              <a:defRPr/>
            </a:pPr>
            <a:r>
              <a:rPr kumimoji="0" lang="zh-CN" altLang="en-US"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1</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消费者剩余</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charRg st="0" end="24"/>
                                            </p:txEl>
                                          </p:spTgt>
                                        </p:tgtEl>
                                        <p:attrNameLst>
                                          <p:attrName>style.visibility</p:attrName>
                                        </p:attrNameLst>
                                      </p:cBhvr>
                                      <p:to>
                                        <p:strVal val="visible"/>
                                      </p:to>
                                    </p:set>
                                    <p:animEffect transition="in" filter="wipe(left)">
                                      <p:cBhvr>
                                        <p:cTn id="7" dur="500"/>
                                        <p:tgtEl>
                                          <p:spTgt spid="11">
                                            <p:txEl>
                                              <p:charRg st="0" end="24"/>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xEl>
                                              <p:charRg st="24" end="46"/>
                                            </p:txEl>
                                          </p:spTgt>
                                        </p:tgtEl>
                                        <p:attrNameLst>
                                          <p:attrName>style.visibility</p:attrName>
                                        </p:attrNameLst>
                                      </p:cBhvr>
                                      <p:to>
                                        <p:strVal val="visible"/>
                                      </p:to>
                                    </p:set>
                                    <p:animEffect transition="in" filter="wipe(left)">
                                      <p:cBhvr>
                                        <p:cTn id="10" dur="500"/>
                                        <p:tgtEl>
                                          <p:spTgt spid="11">
                                            <p:txEl>
                                              <p:charRg st="24" end="4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xEl>
                                              <p:charRg st="0" end="13"/>
                                            </p:txEl>
                                          </p:spTgt>
                                        </p:tgtEl>
                                        <p:attrNameLst>
                                          <p:attrName>style.visibility</p:attrName>
                                        </p:attrNameLst>
                                      </p:cBhvr>
                                      <p:to>
                                        <p:strVal val="visible"/>
                                      </p:to>
                                    </p:set>
                                    <p:animEffect transition="in" filter="wipe(left)">
                                      <p:cBhvr>
                                        <p:cTn id="20" dur="500"/>
                                        <p:tgtEl>
                                          <p:spTgt spid="13">
                                            <p:txEl>
                                              <p:charRg st="0" end="1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
                                            <p:txEl>
                                              <p:charRg st="13" end="34"/>
                                            </p:txEl>
                                          </p:spTgt>
                                        </p:tgtEl>
                                        <p:attrNameLst>
                                          <p:attrName>style.visibility</p:attrName>
                                        </p:attrNameLst>
                                      </p:cBhvr>
                                      <p:to>
                                        <p:strVal val="visible"/>
                                      </p:to>
                                    </p:set>
                                    <p:animEffect transition="in" filter="wipe(left)">
                                      <p:cBhvr>
                                        <p:cTn id="23" dur="500"/>
                                        <p:tgtEl>
                                          <p:spTgt spid="13">
                                            <p:txEl>
                                              <p:charRg st="13" end="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5" build="p"/>
      <p:bldP spid="12" grpId="0"/>
      <p:bldP spid="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04825" y="323850"/>
            <a:ext cx="8208963" cy="955675"/>
          </a:xfrm>
          <a:prstGeom prst="rect">
            <a:avLst/>
          </a:prstGeom>
        </p:spPr>
        <p:txBody>
          <a:bodyPr/>
          <a:lstStyle/>
          <a:p>
            <a:pPr marR="0" algn="ctr" defTabSz="914400" fontAlgn="auto">
              <a:spcAft>
                <a:spcPts val="0"/>
              </a:spcAft>
              <a:buClrTx/>
              <a:buSzTx/>
              <a:defRPr/>
            </a:pPr>
            <a:r>
              <a:rPr kumimoji="0" lang="zh-CN" altLang="en-US"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4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1</a:t>
            </a:r>
            <a:r>
              <a:rPr kumimoji="0" lang="en-US" altLang="zh-CN"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参考答案</a:t>
            </a:r>
            <a:endParaRPr kumimoji="0" lang="zh-CN" altLang="en-US" sz="32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endParaRPr>
          </a:p>
        </p:txBody>
      </p:sp>
      <p:grpSp>
        <p:nvGrpSpPr>
          <p:cNvPr id="25602" name="Group 4"/>
          <p:cNvGrpSpPr/>
          <p:nvPr/>
        </p:nvGrpSpPr>
        <p:grpSpPr>
          <a:xfrm>
            <a:off x="593725" y="290513"/>
            <a:ext cx="8210550" cy="1049337"/>
            <a:chOff x="0" y="0"/>
            <a:chExt cx="5000" cy="661"/>
          </a:xfrm>
        </p:grpSpPr>
        <p:sp>
          <p:nvSpPr>
            <p:cNvPr id="25603" name="Line 9"/>
            <p:cNvSpPr/>
            <p:nvPr/>
          </p:nvSpPr>
          <p:spPr>
            <a:xfrm>
              <a:off x="2" y="661"/>
              <a:ext cx="4998" cy="0"/>
            </a:xfrm>
            <a:prstGeom prst="line">
              <a:avLst/>
            </a:prstGeom>
            <a:ln w="12700" cap="flat" cmpd="sng">
              <a:solidFill>
                <a:srgbClr val="C0C0C0"/>
              </a:solidFill>
              <a:prstDash val="solid"/>
              <a:round/>
              <a:headEnd type="none" w="med" len="med"/>
              <a:tailEnd type="none" w="med" len="med"/>
            </a:ln>
          </p:spPr>
        </p:sp>
        <p:sp>
          <p:nvSpPr>
            <p:cNvPr id="25604" name="Line 10"/>
            <p:cNvSpPr/>
            <p:nvPr/>
          </p:nvSpPr>
          <p:spPr>
            <a:xfrm>
              <a:off x="0" y="0"/>
              <a:ext cx="4998" cy="0"/>
            </a:xfrm>
            <a:prstGeom prst="line">
              <a:avLst/>
            </a:prstGeom>
            <a:ln w="12700" cap="flat" cmpd="sng">
              <a:solidFill>
                <a:srgbClr val="C0C0C0"/>
              </a:solidFill>
              <a:prstDash val="solid"/>
              <a:round/>
              <a:headEnd type="none" w="med" len="med"/>
              <a:tailEnd type="none" w="med" len="med"/>
            </a:ln>
          </p:spPr>
        </p:sp>
      </p:grpSp>
      <p:graphicFrame>
        <p:nvGraphicFramePr>
          <p:cNvPr id="25605" name="Object 8"/>
          <p:cNvGraphicFramePr>
            <a:graphicFrameLocks noChangeAspect="1"/>
          </p:cNvGraphicFramePr>
          <p:nvPr/>
        </p:nvGraphicFramePr>
        <p:xfrm>
          <a:off x="4070350" y="906463"/>
          <a:ext cx="4821238" cy="5791200"/>
        </p:xfrm>
        <a:graphic>
          <a:graphicData uri="http://schemas.openxmlformats.org/presentationml/2006/ole">
            <mc:AlternateContent xmlns:mc="http://schemas.openxmlformats.org/markup-compatibility/2006">
              <mc:Choice xmlns:v="urn:schemas-microsoft-com:vml" Requires="v">
                <p:oleObj spid="_x0000_s3080" name="" r:id="rId1" imgW="2940685" imgH="3212465" progId="Excel.Chart.8">
                  <p:embed/>
                </p:oleObj>
              </mc:Choice>
              <mc:Fallback>
                <p:oleObj name="" r:id="rId1" imgW="2940685" imgH="3212465" progId="Excel.Chart.8">
                  <p:embed/>
                  <p:pic>
                    <p:nvPicPr>
                      <p:cNvPr id="0" name="图片 3079"/>
                      <p:cNvPicPr/>
                      <p:nvPr/>
                    </p:nvPicPr>
                    <p:blipFill>
                      <a:blip r:embed="rId2"/>
                      <a:stretch>
                        <a:fillRect/>
                      </a:stretch>
                    </p:blipFill>
                    <p:spPr>
                      <a:xfrm>
                        <a:off x="4070350" y="906463"/>
                        <a:ext cx="4821238" cy="5791200"/>
                      </a:xfrm>
                      <a:prstGeom prst="rect">
                        <a:avLst/>
                      </a:prstGeom>
                      <a:noFill/>
                      <a:ln w="38100">
                        <a:noFill/>
                        <a:miter/>
                      </a:ln>
                    </p:spPr>
                  </p:pic>
                </p:oleObj>
              </mc:Fallback>
            </mc:AlternateContent>
          </a:graphicData>
        </a:graphic>
      </p:graphicFrame>
      <p:sp>
        <p:nvSpPr>
          <p:cNvPr id="25606" name="Text Box 9" descr="Wide upward diagonal"/>
          <p:cNvSpPr txBox="1"/>
          <p:nvPr/>
        </p:nvSpPr>
        <p:spPr>
          <a:xfrm>
            <a:off x="4495800" y="1066800"/>
            <a:ext cx="592138" cy="503238"/>
          </a:xfrm>
          <a:prstGeom prst="rect">
            <a:avLst/>
          </a:prstGeom>
          <a:noFill/>
          <a:ln w="9525">
            <a:noFill/>
          </a:ln>
        </p:spPr>
        <p:txBody>
          <a:bodyPr anchor="t">
            <a:spAutoFit/>
          </a:bodyPr>
          <a:p>
            <a:pPr algn="ctr" eaLnBrk="0" hangingPunct="0">
              <a:spcBef>
                <a:spcPct val="50000"/>
              </a:spcBef>
            </a:pPr>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25607" name="Text Box 10"/>
          <p:cNvSpPr txBox="1"/>
          <p:nvPr/>
        </p:nvSpPr>
        <p:spPr>
          <a:xfrm>
            <a:off x="4035425" y="1547813"/>
            <a:ext cx="438150" cy="473075"/>
          </a:xfrm>
          <a:prstGeom prst="rect">
            <a:avLst/>
          </a:prstGeom>
          <a:noFill/>
          <a:ln w="9525">
            <a:noFill/>
          </a:ln>
        </p:spPr>
        <p:txBody>
          <a:bodyPr anchor="t">
            <a:spAutoFit/>
          </a:bodyPr>
          <a:p>
            <a:pPr eaLnBrk="0" hangingPunct="0">
              <a:spcBef>
                <a:spcPct val="50000"/>
              </a:spcBef>
            </a:pPr>
            <a:r>
              <a:rPr lang="en-US" altLang="zh-CN" sz="2500" dirty="0">
                <a:latin typeface="Arial" panose="020B0604020202020204" pitchFamily="34" charset="0"/>
              </a:rPr>
              <a:t>$</a:t>
            </a:r>
            <a:endParaRPr lang="en-US" altLang="zh-CN" sz="2500" dirty="0">
              <a:latin typeface="Arial" panose="020B0604020202020204" pitchFamily="34" charset="0"/>
            </a:endParaRPr>
          </a:p>
        </p:txBody>
      </p:sp>
      <p:sp>
        <p:nvSpPr>
          <p:cNvPr id="25608" name="Text Box 11" descr="Wide upward diagonal"/>
          <p:cNvSpPr txBox="1"/>
          <p:nvPr/>
        </p:nvSpPr>
        <p:spPr>
          <a:xfrm>
            <a:off x="8277225" y="6051550"/>
            <a:ext cx="592138" cy="411163"/>
          </a:xfrm>
          <a:prstGeom prst="rect">
            <a:avLst/>
          </a:prstGeom>
          <a:blipFill rotWithShape="0">
            <a:blip r:embed="rId3"/>
          </a:blipFill>
          <a:ln w="9525">
            <a:noFill/>
          </a:ln>
        </p:spPr>
        <p:txBody>
          <a:bodyPr tIns="0" bIns="0" anchor="t">
            <a:spAutoFit/>
          </a:bodyPr>
          <a:p>
            <a:pPr algn="ctr" eaLnBrk="0" hangingPunct="0">
              <a:spcBef>
                <a:spcPct val="50000"/>
              </a:spcBef>
            </a:pPr>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sp>
        <p:nvSpPr>
          <p:cNvPr id="25609" name="Text Box 12"/>
          <p:cNvSpPr txBox="1"/>
          <p:nvPr/>
        </p:nvSpPr>
        <p:spPr>
          <a:xfrm>
            <a:off x="5251450" y="796925"/>
            <a:ext cx="2909888" cy="488950"/>
          </a:xfrm>
          <a:prstGeom prst="rect">
            <a:avLst/>
          </a:prstGeom>
          <a:noFill/>
          <a:ln w="9525">
            <a:noFill/>
          </a:ln>
        </p:spPr>
        <p:txBody>
          <a:bodyPr anchor="t">
            <a:spAutoFit/>
          </a:bodyPr>
          <a:p>
            <a:pPr algn="ctr" eaLnBrk="0" hangingPunct="0">
              <a:spcBef>
                <a:spcPct val="50000"/>
              </a:spcBef>
            </a:pPr>
            <a:r>
              <a:rPr lang="zh-CN" altLang="x-none" sz="2600" dirty="0">
                <a:latin typeface="Arial" panose="020B0604020202020204" pitchFamily="34" charset="0"/>
              </a:rPr>
              <a:t>需求曲线</a:t>
            </a:r>
            <a:endParaRPr lang="zh-CN" altLang="x-none" sz="2600" dirty="0">
              <a:latin typeface="Arial" panose="020B0604020202020204" pitchFamily="34" charset="0"/>
            </a:endParaRPr>
          </a:p>
        </p:txBody>
      </p:sp>
      <p:grpSp>
        <p:nvGrpSpPr>
          <p:cNvPr id="4" name="Group 13"/>
          <p:cNvGrpSpPr/>
          <p:nvPr/>
        </p:nvGrpSpPr>
        <p:grpSpPr>
          <a:xfrm>
            <a:off x="4240213" y="3848100"/>
            <a:ext cx="3890962" cy="2679700"/>
            <a:chOff x="0" y="0"/>
            <a:chExt cx="2451" cy="1688"/>
          </a:xfrm>
        </p:grpSpPr>
        <p:grpSp>
          <p:nvGrpSpPr>
            <p:cNvPr id="25611" name="Group 14"/>
            <p:cNvGrpSpPr/>
            <p:nvPr/>
          </p:nvGrpSpPr>
          <p:grpSpPr>
            <a:xfrm>
              <a:off x="0" y="0"/>
              <a:ext cx="2280" cy="248"/>
              <a:chOff x="0" y="0"/>
              <a:chExt cx="2280" cy="248"/>
            </a:xfrm>
          </p:grpSpPr>
          <p:sp>
            <p:nvSpPr>
              <p:cNvPr id="25612" name="Line 15"/>
              <p:cNvSpPr/>
              <p:nvPr/>
            </p:nvSpPr>
            <p:spPr>
              <a:xfrm>
                <a:off x="326" y="126"/>
                <a:ext cx="1954" cy="0"/>
              </a:xfrm>
              <a:prstGeom prst="line">
                <a:avLst/>
              </a:prstGeom>
              <a:ln w="19050" cap="flat" cmpd="sng">
                <a:solidFill>
                  <a:srgbClr val="FF0000"/>
                </a:solidFill>
                <a:prstDash val="solid"/>
                <a:round/>
                <a:headEnd type="none" w="med" len="med"/>
                <a:tailEnd type="none" w="med" len="med"/>
              </a:ln>
            </p:spPr>
          </p:sp>
          <p:sp>
            <p:nvSpPr>
              <p:cNvPr id="25613" name="Rectangle 16"/>
              <p:cNvSpPr/>
              <p:nvPr/>
            </p:nvSpPr>
            <p:spPr>
              <a:xfrm>
                <a:off x="0" y="0"/>
                <a:ext cx="329" cy="248"/>
              </a:xfrm>
              <a:prstGeom prst="rect">
                <a:avLst/>
              </a:prstGeom>
              <a:noFill/>
              <a:ln w="1905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25614" name="Group 17"/>
            <p:cNvGrpSpPr/>
            <p:nvPr/>
          </p:nvGrpSpPr>
          <p:grpSpPr>
            <a:xfrm>
              <a:off x="2122" y="130"/>
              <a:ext cx="329" cy="1558"/>
              <a:chOff x="0" y="0"/>
              <a:chExt cx="329" cy="1558"/>
            </a:xfrm>
          </p:grpSpPr>
          <p:sp>
            <p:nvSpPr>
              <p:cNvPr id="25615" name="Line 18"/>
              <p:cNvSpPr/>
              <p:nvPr/>
            </p:nvSpPr>
            <p:spPr>
              <a:xfrm rot="5400000">
                <a:off x="-492" y="657"/>
                <a:ext cx="1314" cy="0"/>
              </a:xfrm>
              <a:prstGeom prst="line">
                <a:avLst/>
              </a:prstGeom>
              <a:ln w="19050" cap="flat" cmpd="sng">
                <a:solidFill>
                  <a:srgbClr val="FF0000"/>
                </a:solidFill>
                <a:prstDash val="solid"/>
                <a:round/>
                <a:headEnd type="none" w="med" len="med"/>
                <a:tailEnd type="none" w="med" len="med"/>
              </a:ln>
            </p:spPr>
          </p:sp>
          <p:sp>
            <p:nvSpPr>
              <p:cNvPr id="25616" name="Rectangle 19"/>
              <p:cNvSpPr/>
              <p:nvPr/>
            </p:nvSpPr>
            <p:spPr>
              <a:xfrm>
                <a:off x="0" y="1310"/>
                <a:ext cx="329" cy="248"/>
              </a:xfrm>
              <a:prstGeom prst="rect">
                <a:avLst/>
              </a:prstGeom>
              <a:noFill/>
              <a:ln w="1905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sp>
        <p:nvSpPr>
          <p:cNvPr id="20" name="AutoShape 20"/>
          <p:cNvSpPr/>
          <p:nvPr/>
        </p:nvSpPr>
        <p:spPr>
          <a:xfrm>
            <a:off x="4883150" y="2266950"/>
            <a:ext cx="1454150" cy="869950"/>
          </a:xfrm>
          <a:prstGeom prst="rtTriangle">
            <a:avLst/>
          </a:prstGeom>
          <a:solidFill>
            <a:srgbClr val="3366FF">
              <a:alpha val="29803"/>
            </a:srgbClr>
          </a:solidFill>
          <a:ln w="9525">
            <a:noFill/>
          </a:ln>
        </p:spPr>
        <p:txBody>
          <a:bodyPr wrap="none" anchor="ctr"/>
          <a:p>
            <a:pPr eaLnBrk="0" hangingPunct="0"/>
            <a:endParaRPr lang="zh-CN" altLang="zh-CN" dirty="0">
              <a:latin typeface="Arial" panose="020B0604020202020204" pitchFamily="34" charset="0"/>
            </a:endParaRPr>
          </a:p>
        </p:txBody>
      </p:sp>
      <p:grpSp>
        <p:nvGrpSpPr>
          <p:cNvPr id="7" name="Group 21"/>
          <p:cNvGrpSpPr/>
          <p:nvPr/>
        </p:nvGrpSpPr>
        <p:grpSpPr>
          <a:xfrm>
            <a:off x="4222750" y="2944813"/>
            <a:ext cx="2425700" cy="3598862"/>
            <a:chOff x="0" y="0"/>
            <a:chExt cx="1528" cy="2267"/>
          </a:xfrm>
        </p:grpSpPr>
        <p:sp>
          <p:nvSpPr>
            <p:cNvPr id="25619" name="Rectangle 22"/>
            <p:cNvSpPr/>
            <p:nvPr/>
          </p:nvSpPr>
          <p:spPr>
            <a:xfrm>
              <a:off x="1199" y="2019"/>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nvGrpSpPr>
            <p:cNvPr id="25620" name="Group 23"/>
            <p:cNvGrpSpPr/>
            <p:nvPr/>
          </p:nvGrpSpPr>
          <p:grpSpPr>
            <a:xfrm>
              <a:off x="0" y="0"/>
              <a:ext cx="1361" cy="248"/>
              <a:chOff x="0" y="0"/>
              <a:chExt cx="1361" cy="248"/>
            </a:xfrm>
          </p:grpSpPr>
          <p:sp>
            <p:nvSpPr>
              <p:cNvPr id="25621" name="Line 24"/>
              <p:cNvSpPr/>
              <p:nvPr/>
            </p:nvSpPr>
            <p:spPr>
              <a:xfrm flipV="1">
                <a:off x="326" y="122"/>
                <a:ext cx="1035" cy="0"/>
              </a:xfrm>
              <a:prstGeom prst="line">
                <a:avLst/>
              </a:prstGeom>
              <a:ln w="12700" cap="flat" cmpd="sng">
                <a:solidFill>
                  <a:srgbClr val="0000FF"/>
                </a:solidFill>
                <a:prstDash val="solid"/>
                <a:round/>
                <a:headEnd type="none" w="med" len="med"/>
                <a:tailEnd type="none" w="med" len="med"/>
              </a:ln>
            </p:spPr>
          </p:sp>
          <p:sp>
            <p:nvSpPr>
              <p:cNvPr id="25622" name="Rectangle 25"/>
              <p:cNvSpPr/>
              <p:nvPr/>
            </p:nvSpPr>
            <p:spPr>
              <a:xfrm>
                <a:off x="0" y="0"/>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
          <p:nvSpPr>
            <p:cNvPr id="25623" name="Line 26"/>
            <p:cNvSpPr/>
            <p:nvPr/>
          </p:nvSpPr>
          <p:spPr>
            <a:xfrm flipV="1">
              <a:off x="1357" y="117"/>
              <a:ext cx="0" cy="1905"/>
            </a:xfrm>
            <a:prstGeom prst="line">
              <a:avLst/>
            </a:prstGeom>
            <a:ln w="19050" cap="flat" cmpd="sng">
              <a:solidFill>
                <a:srgbClr val="0000FF"/>
              </a:solidFill>
              <a:prstDash val="solid"/>
              <a:round/>
              <a:headEnd type="none" w="med" len="med"/>
              <a:tailEnd type="none" w="med" len="med"/>
            </a:ln>
          </p:spPr>
        </p:sp>
      </p:grpSp>
      <p:sp>
        <p:nvSpPr>
          <p:cNvPr id="27" name="AutoShape 27"/>
          <p:cNvSpPr/>
          <p:nvPr/>
        </p:nvSpPr>
        <p:spPr>
          <a:xfrm>
            <a:off x="6397625" y="3175000"/>
            <a:ext cx="1401763" cy="863600"/>
          </a:xfrm>
          <a:prstGeom prst="rtTriangle">
            <a:avLst/>
          </a:prstGeom>
          <a:blipFill rotWithShape="0">
            <a:blip r:embed="rId4"/>
          </a:blipFill>
          <a:ln w="9525">
            <a:noFill/>
          </a:ln>
        </p:spPr>
        <p:txBody>
          <a:bodyPr wrap="none" anchor="ctr"/>
          <a:p>
            <a:pPr eaLnBrk="0" hangingPunct="0"/>
            <a:endParaRPr lang="zh-CN" altLang="zh-CN" dirty="0">
              <a:latin typeface="Arial" panose="020B0604020202020204" pitchFamily="34" charset="0"/>
            </a:endParaRPr>
          </a:p>
        </p:txBody>
      </p:sp>
      <p:sp>
        <p:nvSpPr>
          <p:cNvPr id="28" name="Rectangle 28"/>
          <p:cNvSpPr/>
          <p:nvPr/>
        </p:nvSpPr>
        <p:spPr>
          <a:xfrm>
            <a:off x="4889500" y="3152775"/>
            <a:ext cx="1476375" cy="885825"/>
          </a:xfrm>
          <a:prstGeom prst="rect">
            <a:avLst/>
          </a:prstGeom>
          <a:blipFill rotWithShape="0">
            <a:blip r:embed="rId5"/>
          </a:blipFill>
          <a:ln w="9525">
            <a:noFill/>
          </a:ln>
        </p:spPr>
        <p:txBody>
          <a:bodyPr wrap="none" anchor="ctr"/>
          <a:p>
            <a:pPr eaLnBrk="0" hangingPunct="0"/>
            <a:endParaRPr lang="zh-CN" altLang="zh-CN" dirty="0">
              <a:latin typeface="Arial" panose="020B0604020202020204" pitchFamily="34" charset="0"/>
            </a:endParaRPr>
          </a:p>
        </p:txBody>
      </p:sp>
      <p:sp>
        <p:nvSpPr>
          <p:cNvPr id="29" name="Rectangle 33"/>
          <p:cNvSpPr/>
          <p:nvPr/>
        </p:nvSpPr>
        <p:spPr>
          <a:xfrm>
            <a:off x="152400" y="1397000"/>
            <a:ext cx="3775075" cy="1941513"/>
          </a:xfrm>
          <a:prstGeom prst="rect">
            <a:avLst/>
          </a:prstGeom>
          <a:noFill/>
          <a:ln w="9525">
            <a:noFill/>
          </a:ln>
        </p:spPr>
        <p:txBody>
          <a:bodyPr anchor="t"/>
          <a:p>
            <a:pPr marL="405130" indent="-405130" eaLnBrk="0" hangingPunct="0">
              <a:spcBef>
                <a:spcPct val="40000"/>
              </a:spcBef>
              <a:buClr>
                <a:srgbClr val="003399"/>
              </a:buClr>
              <a:buSzPct val="120000"/>
              <a:buFont typeface="Wingdings" panose="05000000000000000000" pitchFamily="2" charset="2"/>
            </a:pPr>
            <a:r>
              <a:rPr lang="zh-CN" altLang="zh-CN" sz="2400" b="1" dirty="0">
                <a:solidFill>
                  <a:srgbClr val="339966"/>
                </a:solidFill>
                <a:latin typeface="Arial" panose="020B0604020202020204" pitchFamily="34" charset="0"/>
              </a:rPr>
              <a:t>A.	</a:t>
            </a:r>
            <a:r>
              <a:rPr lang="zh-CN" altLang="x-none" sz="2400" dirty="0">
                <a:latin typeface="Arial" panose="020B0604020202020204" pitchFamily="34" charset="0"/>
              </a:rPr>
              <a:t>在 </a:t>
            </a:r>
            <a:r>
              <a:rPr lang="zh-CN" altLang="zh-CN" sz="2400" b="1" i="1" dirty="0">
                <a:latin typeface="Arial" panose="020B0604020202020204" pitchFamily="34" charset="0"/>
              </a:rPr>
              <a:t>Q</a:t>
            </a:r>
            <a:r>
              <a:rPr lang="zh-CN" altLang="zh-CN" sz="2400" dirty="0">
                <a:latin typeface="Arial" panose="020B0604020202020204" pitchFamily="34" charset="0"/>
              </a:rPr>
              <a:t> = 10, </a:t>
            </a:r>
            <a:r>
              <a:rPr lang="zh-CN" altLang="x-none" sz="2400" dirty="0">
                <a:latin typeface="Arial" panose="020B0604020202020204" pitchFamily="34" charset="0"/>
              </a:rPr>
              <a:t>边际买者的支付意愿为 </a:t>
            </a:r>
            <a:r>
              <a:rPr lang="zh-CN" altLang="zh-CN" sz="2400" u="sng" dirty="0">
                <a:latin typeface="Arial" panose="020B0604020202020204" pitchFamily="34" charset="0"/>
              </a:rPr>
              <a:t>$30</a:t>
            </a:r>
            <a:r>
              <a:rPr lang="zh-CN" altLang="zh-CN" sz="2400" dirty="0">
                <a:latin typeface="Arial" panose="020B0604020202020204" pitchFamily="34" charset="0"/>
              </a:rPr>
              <a:t>.</a:t>
            </a:r>
            <a:endParaRPr lang="zh-CN" altLang="zh-CN" sz="2400" dirty="0">
              <a:latin typeface="Arial" panose="020B0604020202020204" pitchFamily="34" charset="0"/>
            </a:endParaRPr>
          </a:p>
          <a:p>
            <a:pPr marL="405130" indent="-405130" eaLnBrk="0" hangingPunct="0">
              <a:spcBef>
                <a:spcPct val="40000"/>
              </a:spcBef>
              <a:buClr>
                <a:srgbClr val="003399"/>
              </a:buClr>
              <a:buSzPct val="120000"/>
              <a:buFont typeface="Wingdings" panose="05000000000000000000" pitchFamily="2" charset="2"/>
            </a:pPr>
            <a:r>
              <a:rPr lang="zh-CN" altLang="zh-CN" sz="2400" b="1" dirty="0">
                <a:solidFill>
                  <a:srgbClr val="339966"/>
                </a:solidFill>
                <a:latin typeface="Arial" panose="020B0604020202020204" pitchFamily="34" charset="0"/>
              </a:rPr>
              <a:t>B.</a:t>
            </a:r>
            <a:r>
              <a:rPr lang="zh-CN" altLang="zh-CN" sz="2400" dirty="0">
                <a:solidFill>
                  <a:srgbClr val="339966"/>
                </a:solidFill>
                <a:latin typeface="Arial" panose="020B0604020202020204" pitchFamily="34" charset="0"/>
              </a:rPr>
              <a:t>	</a:t>
            </a:r>
            <a:r>
              <a:rPr lang="zh-CN" altLang="zh-CN" sz="2400" dirty="0">
                <a:latin typeface="Arial" panose="020B0604020202020204" pitchFamily="34" charset="0"/>
              </a:rPr>
              <a:t>CS = ½ x 10 x $10 </a:t>
            </a:r>
            <a:br>
              <a:rPr lang="zh-CN" altLang="zh-CN" sz="2400" dirty="0">
                <a:latin typeface="Arial" panose="020B0604020202020204" pitchFamily="34" charset="0"/>
              </a:rPr>
            </a:br>
            <a:r>
              <a:rPr lang="zh-CN" altLang="zh-CN" sz="2400" dirty="0">
                <a:latin typeface="Arial" panose="020B0604020202020204" pitchFamily="34" charset="0"/>
              </a:rPr>
              <a:t>= </a:t>
            </a:r>
            <a:r>
              <a:rPr lang="zh-CN" altLang="zh-CN" sz="2400" u="sng" dirty="0">
                <a:latin typeface="Arial" panose="020B0604020202020204" pitchFamily="34" charset="0"/>
              </a:rPr>
              <a:t>$50</a:t>
            </a:r>
            <a:endParaRPr lang="zh-CN" altLang="zh-CN" sz="2400" u="sng" dirty="0">
              <a:latin typeface="Arial" panose="020B0604020202020204" pitchFamily="34" charset="0"/>
            </a:endParaRPr>
          </a:p>
        </p:txBody>
      </p:sp>
      <p:sp>
        <p:nvSpPr>
          <p:cNvPr id="30" name="Rectangle 34"/>
          <p:cNvSpPr/>
          <p:nvPr/>
        </p:nvSpPr>
        <p:spPr>
          <a:xfrm>
            <a:off x="152400" y="3130550"/>
            <a:ext cx="3282950" cy="525463"/>
          </a:xfrm>
          <a:prstGeom prst="rect">
            <a:avLst/>
          </a:prstGeom>
          <a:noFill/>
          <a:ln w="9525">
            <a:noFill/>
          </a:ln>
        </p:spPr>
        <p:txBody>
          <a:bodyPr anchor="t"/>
          <a:p>
            <a:pPr eaLnBrk="0" hangingPunct="0">
              <a:spcBef>
                <a:spcPct val="45000"/>
              </a:spcBef>
              <a:buClr>
                <a:srgbClr val="003399"/>
              </a:buClr>
              <a:buSzPct val="120000"/>
              <a:buFont typeface="Wingdings" panose="05000000000000000000" pitchFamily="2" charset="2"/>
            </a:pPr>
            <a:r>
              <a:rPr lang="zh-CN" altLang="x-none" sz="2400" i="1" dirty="0">
                <a:latin typeface="Arial" panose="020B0604020202020204" pitchFamily="34" charset="0"/>
              </a:rPr>
              <a:t>价格降到</a:t>
            </a:r>
            <a:r>
              <a:rPr lang="zh-CN" altLang="x-none" sz="2400" dirty="0">
                <a:latin typeface="Arial" panose="020B0604020202020204" pitchFamily="34" charset="0"/>
              </a:rPr>
              <a:t> </a:t>
            </a:r>
            <a:r>
              <a:rPr lang="zh-CN" altLang="zh-CN" sz="2400" dirty="0">
                <a:latin typeface="Arial" panose="020B0604020202020204" pitchFamily="34" charset="0"/>
              </a:rPr>
              <a:t>$20</a:t>
            </a:r>
            <a:endParaRPr lang="zh-CN" altLang="zh-CN" sz="2400" dirty="0">
              <a:solidFill>
                <a:srgbClr val="008080"/>
              </a:solidFill>
              <a:latin typeface="Arial" panose="020B0604020202020204" pitchFamily="34" charset="0"/>
            </a:endParaRPr>
          </a:p>
        </p:txBody>
      </p:sp>
      <p:sp>
        <p:nvSpPr>
          <p:cNvPr id="31" name="Rectangle 35"/>
          <p:cNvSpPr/>
          <p:nvPr/>
        </p:nvSpPr>
        <p:spPr>
          <a:xfrm>
            <a:off x="49213" y="3509963"/>
            <a:ext cx="4173537" cy="2644775"/>
          </a:xfrm>
          <a:prstGeom prst="rect">
            <a:avLst/>
          </a:prstGeom>
          <a:noFill/>
          <a:ln w="9525">
            <a:noFill/>
          </a:ln>
        </p:spPr>
        <p:txBody>
          <a:bodyPr anchor="t"/>
          <a:p>
            <a:pPr marL="405130" indent="-405130" eaLnBrk="0" hangingPunct="0">
              <a:spcBef>
                <a:spcPct val="40000"/>
              </a:spcBef>
              <a:buClr>
                <a:srgbClr val="003399"/>
              </a:buClr>
              <a:buSzPct val="120000"/>
              <a:buFont typeface="Wingdings" panose="05000000000000000000" pitchFamily="2" charset="2"/>
            </a:pPr>
            <a:r>
              <a:rPr lang="zh-CN" altLang="zh-CN" sz="2400" b="1" dirty="0">
                <a:solidFill>
                  <a:srgbClr val="339966"/>
                </a:solidFill>
                <a:latin typeface="Arial" panose="020B0604020202020204" pitchFamily="34" charset="0"/>
              </a:rPr>
              <a:t>C. </a:t>
            </a:r>
            <a:r>
              <a:rPr lang="zh-CN" altLang="x-none" sz="2400" dirty="0">
                <a:latin typeface="Arial" panose="020B0604020202020204" pitchFamily="34" charset="0"/>
              </a:rPr>
              <a:t>新进入市场买者的消费者剩余</a:t>
            </a:r>
            <a:r>
              <a:rPr lang="zh-CN" altLang="zh-CN" sz="2400" dirty="0">
                <a:latin typeface="Arial" panose="020B0604020202020204" pitchFamily="34" charset="0"/>
              </a:rPr>
              <a:t>= ½ x 10 x $10 = </a:t>
            </a:r>
            <a:r>
              <a:rPr lang="zh-CN" altLang="zh-CN" sz="2400" u="sng" dirty="0">
                <a:latin typeface="Arial" panose="020B0604020202020204" pitchFamily="34" charset="0"/>
              </a:rPr>
              <a:t>$50</a:t>
            </a:r>
            <a:endParaRPr lang="zh-CN" altLang="zh-CN" sz="2400" u="sng" dirty="0">
              <a:latin typeface="Arial" panose="020B0604020202020204" pitchFamily="34" charset="0"/>
            </a:endParaRPr>
          </a:p>
          <a:p>
            <a:pPr marL="405130" indent="-405130" eaLnBrk="0" hangingPunct="0">
              <a:spcBef>
                <a:spcPct val="40000"/>
              </a:spcBef>
              <a:buClr>
                <a:srgbClr val="003399"/>
              </a:buClr>
              <a:buSzPct val="120000"/>
              <a:buFont typeface="Wingdings" panose="05000000000000000000" pitchFamily="2" charset="2"/>
            </a:pPr>
            <a:r>
              <a:rPr lang="zh-CN" altLang="zh-CN" sz="2400" b="1" dirty="0">
                <a:solidFill>
                  <a:srgbClr val="339966"/>
                </a:solidFill>
                <a:latin typeface="Arial" panose="020B0604020202020204" pitchFamily="34" charset="0"/>
              </a:rPr>
              <a:t>D. </a:t>
            </a:r>
            <a:r>
              <a:rPr lang="zh-CN" altLang="x-none" sz="2400" dirty="0">
                <a:latin typeface="Arial" panose="020B0604020202020204" pitchFamily="34" charset="0"/>
              </a:rPr>
              <a:t>已进入市场买者由于价格下降而增加的消费者剩余</a:t>
            </a:r>
            <a:r>
              <a:rPr lang="zh-CN" altLang="zh-CN" sz="2400" dirty="0">
                <a:latin typeface="Arial" panose="020B0604020202020204" pitchFamily="34" charset="0"/>
              </a:rPr>
              <a:t>= 10 x $10 = </a:t>
            </a:r>
            <a:r>
              <a:rPr lang="zh-CN" altLang="zh-CN" sz="2400" u="sng" dirty="0">
                <a:latin typeface="Arial" panose="020B0604020202020204" pitchFamily="34" charset="0"/>
              </a:rPr>
              <a:t>$100</a:t>
            </a:r>
            <a:endParaRPr lang="zh-CN" altLang="zh-CN" sz="2400" u="sng"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xEl>
                                              <p:charRg st="0" end="29"/>
                                            </p:txEl>
                                          </p:spTgt>
                                        </p:tgtEl>
                                        <p:attrNameLst>
                                          <p:attrName>style.visibility</p:attrName>
                                        </p:attrNameLst>
                                      </p:cBhvr>
                                      <p:to>
                                        <p:strVal val="visible"/>
                                      </p:to>
                                    </p:set>
                                    <p:animEffect transition="in" filter="wipe(left)">
                                      <p:cBhvr>
                                        <p:cTn id="7" dur="500"/>
                                        <p:tgtEl>
                                          <p:spTgt spid="29">
                                            <p:txEl>
                                              <p:charRg st="0" end="29"/>
                                            </p:txEl>
                                          </p:spTgt>
                                        </p:tgtEl>
                                      </p:cBhvr>
                                    </p:animEffect>
                                  </p:childTnLst>
                                </p:cTn>
                              </p:par>
                            </p:childTnLst>
                          </p:cTn>
                        </p:par>
                        <p:par>
                          <p:cTn id="8" fill="hold">
                            <p:stCondLst>
                              <p:cond delay="500"/>
                            </p:stCondLst>
                            <p:childTnLst>
                              <p:par>
                                <p:cTn id="9" presetID="18" presetClass="entr" presetSubtype="9"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up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xEl>
                                              <p:charRg st="29" end="57"/>
                                            </p:txEl>
                                          </p:spTgt>
                                        </p:tgtEl>
                                        <p:attrNameLst>
                                          <p:attrName>style.visibility</p:attrName>
                                        </p:attrNameLst>
                                      </p:cBhvr>
                                      <p:to>
                                        <p:strVal val="visible"/>
                                      </p:to>
                                    </p:set>
                                    <p:animEffect transition="in" filter="wipe(left)">
                                      <p:cBhvr>
                                        <p:cTn id="16" dur="500"/>
                                        <p:tgtEl>
                                          <p:spTgt spid="29">
                                            <p:txEl>
                                              <p:charRg st="29" end="57"/>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par>
                          <p:cTn id="25" fill="hold">
                            <p:stCondLst>
                              <p:cond delay="500"/>
                            </p:stCondLst>
                            <p:childTnLst>
                              <p:par>
                                <p:cTn id="26" presetID="18" presetClass="entr" presetSubtype="6"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trips(downRigh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xEl>
                                              <p:charRg st="0" end="37"/>
                                            </p:txEl>
                                          </p:spTgt>
                                        </p:tgtEl>
                                        <p:attrNameLst>
                                          <p:attrName>style.visibility</p:attrName>
                                        </p:attrNameLst>
                                      </p:cBhvr>
                                      <p:to>
                                        <p:strVal val="visible"/>
                                      </p:to>
                                    </p:set>
                                    <p:animEffect transition="in" filter="wipe(left)">
                                      <p:cBhvr>
                                        <p:cTn id="33" dur="500"/>
                                        <p:tgtEl>
                                          <p:spTgt spid="31">
                                            <p:txEl>
                                              <p:charRg st="0" end="37"/>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1">
                                            <p:txEl>
                                              <p:charRg st="37" end="80"/>
                                            </p:txEl>
                                          </p:spTgt>
                                        </p:tgtEl>
                                        <p:attrNameLst>
                                          <p:attrName>style.visibility</p:attrName>
                                        </p:attrNameLst>
                                      </p:cBhvr>
                                      <p:to>
                                        <p:strVal val="visible"/>
                                      </p:to>
                                    </p:set>
                                    <p:animEffect transition="in" filter="wipe(left)">
                                      <p:cBhvr>
                                        <p:cTn id="41" dur="500"/>
                                        <p:tgtEl>
                                          <p:spTgt spid="31">
                                            <p:txEl>
                                              <p:charRg st="37" end="8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dissolv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animBg="1"/>
      <p:bldP spid="28" grpId="0" animBg="1"/>
      <p:bldP spid="29" grpId="0" bldLvl="5" build="p"/>
      <p:bldP spid="30" grpId="0"/>
      <p:bldP spid="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成本与供给曲线</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aphicFrame>
        <p:nvGraphicFramePr>
          <p:cNvPr id="5" name="Group 3"/>
          <p:cNvGraphicFramePr>
            <a:graphicFrameLocks noGrp="1"/>
          </p:cNvGraphicFramePr>
          <p:nvPr/>
        </p:nvGraphicFramePr>
        <p:xfrm>
          <a:off x="685800" y="3581400"/>
          <a:ext cx="2435225" cy="2346326"/>
        </p:xfrm>
        <a:graphic>
          <a:graphicData uri="http://schemas.openxmlformats.org/drawingml/2006/table">
            <a:tbl>
              <a:tblPr/>
              <a:tblGrid>
                <a:gridCol w="1387475"/>
                <a:gridCol w="1047750"/>
              </a:tblGrid>
              <a:tr h="5873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人名</a:t>
                      </a:r>
                      <a:endPar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成本</a:t>
                      </a:r>
                      <a:endParaRPr kumimoji="0" 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盛典典</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73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缪媛媛</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穆雨雨</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35</a:t>
                      </a:r>
                      <a:endPar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 name="Text Box 95"/>
          <p:cNvSpPr txBox="1"/>
          <p:nvPr/>
        </p:nvSpPr>
        <p:spPr>
          <a:xfrm>
            <a:off x="3429000" y="3810000"/>
            <a:ext cx="5473700" cy="1409700"/>
          </a:xfrm>
          <a:prstGeom prst="rect">
            <a:avLst/>
          </a:prstGeom>
          <a:noFill/>
          <a:ln w="9525">
            <a:noFill/>
          </a:ln>
        </p:spPr>
        <p:txBody>
          <a:bodyPr anchor="t">
            <a:spAutoFit/>
          </a:bodyPr>
          <a:p>
            <a:pPr eaLnBrk="0" hangingPunct="0">
              <a:lnSpc>
                <a:spcPct val="105000"/>
              </a:lnSpc>
              <a:spcBef>
                <a:spcPct val="50000"/>
              </a:spcBef>
            </a:pPr>
            <a:r>
              <a:rPr lang="en-US" altLang="zh-CN" sz="2400" dirty="0">
                <a:latin typeface="Arial" panose="020B0604020202020204" pitchFamily="34" charset="0"/>
              </a:rPr>
              <a:t>    </a:t>
            </a:r>
            <a:r>
              <a:rPr lang="zh-CN" altLang="x-none" sz="2400" dirty="0">
                <a:latin typeface="Arial" panose="020B0604020202020204" pitchFamily="34" charset="0"/>
              </a:rPr>
              <a:t>一个卖者生产和出售物品或服务，除非价格</a:t>
            </a:r>
            <a:r>
              <a:rPr lang="zh-CN" altLang="en-US" sz="2400" dirty="0">
                <a:latin typeface="Arial" panose="020B0604020202020204" pitchFamily="34" charset="0"/>
              </a:rPr>
              <a:t>能弥补</a:t>
            </a:r>
            <a:r>
              <a:rPr lang="zh-CN" altLang="x-none" sz="2400" dirty="0">
                <a:latin typeface="Arial" panose="020B0604020202020204" pitchFamily="34" charset="0"/>
              </a:rPr>
              <a:t>他或她的成本</a:t>
            </a:r>
            <a:r>
              <a:rPr lang="zh-CN" altLang="en-US" sz="2400" dirty="0">
                <a:latin typeface="Arial" panose="020B0604020202020204" pitchFamily="34" charset="0"/>
              </a:rPr>
              <a:t>。</a:t>
            </a:r>
            <a:endParaRPr lang="zh-CN" altLang="x-none" sz="2400" dirty="0">
              <a:latin typeface="Arial" panose="020B0604020202020204" pitchFamily="34" charset="0"/>
            </a:endParaRPr>
          </a:p>
          <a:p>
            <a:pPr eaLnBrk="0" hangingPunct="0">
              <a:lnSpc>
                <a:spcPct val="105000"/>
              </a:lnSpc>
              <a:spcBef>
                <a:spcPct val="50000"/>
              </a:spcBef>
            </a:pPr>
            <a:r>
              <a:rPr lang="en-US" altLang="zh-CN" sz="2400" dirty="0">
                <a:latin typeface="Arial" panose="020B0604020202020204" pitchFamily="34" charset="0"/>
              </a:rPr>
              <a:t>    </a:t>
            </a:r>
            <a:r>
              <a:rPr lang="zh-CN" altLang="x-none" sz="2400" dirty="0">
                <a:latin typeface="Arial" panose="020B0604020202020204" pitchFamily="34" charset="0"/>
              </a:rPr>
              <a:t>因此，成本衡量了出售意愿</a:t>
            </a:r>
            <a:r>
              <a:rPr lang="zh-CN" altLang="en-US" sz="2400" dirty="0">
                <a:latin typeface="Arial" panose="020B0604020202020204" pitchFamily="34" charset="0"/>
              </a:rPr>
              <a:t>。</a:t>
            </a:r>
            <a:r>
              <a:rPr lang="zh-CN" altLang="x-none" sz="2400" dirty="0">
                <a:latin typeface="Arial" panose="020B0604020202020204" pitchFamily="34" charset="0"/>
              </a:rPr>
              <a:t> </a:t>
            </a:r>
            <a:endParaRPr lang="zh-CN" altLang="x-none" sz="2400" dirty="0">
              <a:latin typeface="Arial" panose="020B0604020202020204" pitchFamily="34" charset="0"/>
            </a:endParaRPr>
          </a:p>
        </p:txBody>
      </p:sp>
      <p:sp>
        <p:nvSpPr>
          <p:cNvPr id="26644" name="Rectangle 96"/>
          <p:cNvSpPr txBox="1"/>
          <p:nvPr/>
        </p:nvSpPr>
        <p:spPr>
          <a:xfrm>
            <a:off x="228600" y="935038"/>
            <a:ext cx="8686800" cy="2722562"/>
          </a:xfrm>
          <a:prstGeom prst="rect">
            <a:avLst/>
          </a:prstGeom>
          <a:noFill/>
          <a:ln w="9525">
            <a:noFill/>
          </a:ln>
        </p:spPr>
        <p:txBody>
          <a:bodyPr anchor="t"/>
          <a:p>
            <a:pPr marL="365125" indent="-255270" defTabSz="914400">
              <a:spcBef>
                <a:spcPct val="35000"/>
              </a:spcBef>
              <a:buClr>
                <a:schemeClr val="accent1"/>
              </a:buClr>
              <a:buSzPct val="68000"/>
              <a:buFont typeface="Wingdings" panose="05000000000000000000" pitchFamily="2" charset="2"/>
              <a:buChar char="u"/>
            </a:pPr>
            <a:r>
              <a:rPr lang="zh-CN" altLang="zh-CN" sz="2700" b="1" dirty="0">
                <a:solidFill>
                  <a:srgbClr val="0070C0"/>
                </a:solidFill>
                <a:latin typeface="Lucida Sans Unicode" panose="020B0602030504020204" pitchFamily="34" charset="0"/>
              </a:rPr>
              <a:t>成本</a:t>
            </a:r>
            <a:r>
              <a:rPr lang="zh-CN" altLang="zh-CN" sz="2700" dirty="0">
                <a:solidFill>
                  <a:srgbClr val="0070C0"/>
                </a:solidFill>
                <a:latin typeface="Lucida Sans Unicode" panose="020B0602030504020204" pitchFamily="34" charset="0"/>
              </a:rPr>
              <a:t>：</a:t>
            </a:r>
            <a:r>
              <a:rPr lang="zh-CN" altLang="zh-CN" sz="2700" dirty="0">
                <a:latin typeface="Lucida Sans Unicode" panose="020B0602030504020204" pitchFamily="34" charset="0"/>
              </a:rPr>
              <a:t>卖者为了生产一种物品而必须放弃的每种东西的价值（</a:t>
            </a:r>
            <a:r>
              <a:rPr lang="zh-CN" altLang="en-US" sz="2700" dirty="0">
                <a:latin typeface="Lucida Sans Unicode" panose="020B0602030504020204" pitchFamily="34" charset="0"/>
              </a:rPr>
              <a:t>即</a:t>
            </a:r>
            <a:r>
              <a:rPr lang="zh-CN" altLang="zh-CN" sz="2700" dirty="0">
                <a:latin typeface="Lucida Sans Unicode" panose="020B0602030504020204" pitchFamily="34" charset="0"/>
              </a:rPr>
              <a:t>机会成本）  </a:t>
            </a:r>
            <a:endParaRPr lang="zh-CN" altLang="zh-CN" sz="2700" dirty="0">
              <a:latin typeface="Lucida Sans Unicode" panose="020B0602030504020204" pitchFamily="34" charset="0"/>
            </a:endParaRPr>
          </a:p>
          <a:p>
            <a:pPr marL="365125" indent="-255270" defTabSz="914400">
              <a:spcBef>
                <a:spcPct val="35000"/>
              </a:spcBef>
              <a:buClr>
                <a:schemeClr val="accent1"/>
              </a:buClr>
              <a:buSzPct val="68000"/>
              <a:buFont typeface="Wingdings" panose="05000000000000000000" pitchFamily="2" charset="2"/>
              <a:buChar char="u"/>
            </a:pPr>
            <a:r>
              <a:rPr lang="zh-CN" altLang="zh-CN" sz="2700" dirty="0">
                <a:latin typeface="Lucida Sans Unicode" panose="020B0602030504020204" pitchFamily="34" charset="0"/>
              </a:rPr>
              <a:t>包括所有用于生产物品的资源的成本和卖者对于他们自己时间的评价</a:t>
            </a:r>
            <a:endParaRPr lang="zh-CN" altLang="zh-CN" sz="2700" dirty="0">
              <a:latin typeface="Lucida Sans Unicode" panose="020B0602030504020204" pitchFamily="34" charset="0"/>
            </a:endParaRPr>
          </a:p>
          <a:p>
            <a:pPr marL="365125" indent="-255270" defTabSz="914400">
              <a:spcBef>
                <a:spcPct val="35000"/>
              </a:spcBef>
              <a:buClr>
                <a:schemeClr val="accent1"/>
              </a:buClr>
              <a:buSzPct val="68000"/>
              <a:buFont typeface="Wingdings" panose="05000000000000000000" pitchFamily="2" charset="2"/>
              <a:buChar char="u"/>
            </a:pPr>
            <a:r>
              <a:rPr lang="zh-CN" altLang="zh-CN" sz="2700" dirty="0">
                <a:latin typeface="Lucida Sans Unicode" panose="020B0602030504020204" pitchFamily="34" charset="0"/>
              </a:rPr>
              <a:t>例如：三个提供除草服务卖者的成本</a:t>
            </a:r>
            <a:endParaRPr lang="zh-CN" altLang="zh-CN" sz="2700" dirty="0">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charRg st="0" end="34"/>
                                            </p:txEl>
                                          </p:spTgt>
                                        </p:tgtEl>
                                        <p:attrNameLst>
                                          <p:attrName>style.visibility</p:attrName>
                                        </p:attrNameLst>
                                      </p:cBhvr>
                                      <p:to>
                                        <p:strVal val="visible"/>
                                      </p:to>
                                    </p:set>
                                    <p:animEffect transition="in" filter="wipe(left)">
                                      <p:cBhvr>
                                        <p:cTn id="12" dur="500"/>
                                        <p:tgtEl>
                                          <p:spTgt spid="6">
                                            <p:txEl>
                                              <p:charRg st="0"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charRg st="34" end="53"/>
                                            </p:txEl>
                                          </p:spTgt>
                                        </p:tgtEl>
                                        <p:attrNameLst>
                                          <p:attrName>style.visibility</p:attrName>
                                        </p:attrNameLst>
                                      </p:cBhvr>
                                      <p:to>
                                        <p:strVal val="visible"/>
                                      </p:to>
                                    </p:set>
                                    <p:animEffect transition="in" filter="wipe(left)">
                                      <p:cBhvr>
                                        <p:cTn id="17" dur="500"/>
                                        <p:tgtEl>
                                          <p:spTgt spid="6">
                                            <p:txEl>
                                              <p:charRg st="34"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685800"/>
            <a:ext cx="82296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成本与供给曲线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4"/>
          <p:cNvSpPr/>
          <p:nvPr/>
        </p:nvSpPr>
        <p:spPr>
          <a:xfrm>
            <a:off x="7313613" y="4710113"/>
            <a:ext cx="795337" cy="690562"/>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a:t>
            </a:r>
            <a:endParaRPr lang="en-US" altLang="zh-CN" sz="2500" dirty="0">
              <a:latin typeface="Arial" panose="020B0604020202020204" pitchFamily="34" charset="0"/>
            </a:endParaRPr>
          </a:p>
        </p:txBody>
      </p:sp>
      <p:sp>
        <p:nvSpPr>
          <p:cNvPr id="6" name="Rectangle 5"/>
          <p:cNvSpPr/>
          <p:nvPr/>
        </p:nvSpPr>
        <p:spPr>
          <a:xfrm>
            <a:off x="5891213" y="4738688"/>
            <a:ext cx="1652587" cy="646112"/>
          </a:xfrm>
          <a:prstGeom prst="rect">
            <a:avLst/>
          </a:prstGeom>
          <a:noFill/>
          <a:ln w="9525">
            <a:noFill/>
          </a:ln>
        </p:spPr>
        <p:txBody>
          <a:bodyPr rIns="137160" anchor="ctr"/>
          <a:p>
            <a:pPr algn="ctr" eaLnBrk="0" hangingPunct="0">
              <a:lnSpc>
                <a:spcPct val="105000"/>
              </a:lnSpc>
              <a:spcBef>
                <a:spcPct val="45000"/>
              </a:spcBef>
              <a:buClr>
                <a:srgbClr val="00B85C"/>
              </a:buClr>
              <a:buSzPct val="120000"/>
              <a:buFont typeface="Wingdings" panose="05000000000000000000" pitchFamily="2" charset="2"/>
            </a:pPr>
            <a:r>
              <a:rPr lang="zh-CN" altLang="zh-CN" sz="2400" dirty="0">
                <a:latin typeface="Arial" panose="020B0604020202020204" pitchFamily="34" charset="0"/>
              </a:rPr>
              <a:t> </a:t>
            </a:r>
            <a:r>
              <a:rPr lang="en-US" altLang="zh-CN" sz="2400" dirty="0">
                <a:latin typeface="Arial" panose="020B0604020202020204" pitchFamily="34" charset="0"/>
              </a:rPr>
              <a:t>P≥</a:t>
            </a:r>
            <a:r>
              <a:rPr lang="zh-CN" altLang="zh-CN" sz="2400" dirty="0">
                <a:latin typeface="Arial" panose="020B0604020202020204" pitchFamily="34" charset="0"/>
              </a:rPr>
              <a:t>35</a:t>
            </a:r>
            <a:endParaRPr lang="zh-CN" altLang="zh-CN" sz="2400" dirty="0">
              <a:latin typeface="Arial" panose="020B0604020202020204" pitchFamily="34" charset="0"/>
            </a:endParaRPr>
          </a:p>
        </p:txBody>
      </p:sp>
      <p:sp>
        <p:nvSpPr>
          <p:cNvPr id="7" name="Rectangle 6"/>
          <p:cNvSpPr/>
          <p:nvPr/>
        </p:nvSpPr>
        <p:spPr>
          <a:xfrm>
            <a:off x="7313613" y="4019550"/>
            <a:ext cx="795337" cy="69056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a:t>
            </a:r>
            <a:endParaRPr lang="en-US" altLang="zh-CN" sz="2500" dirty="0">
              <a:latin typeface="Arial" panose="020B0604020202020204" pitchFamily="34" charset="0"/>
            </a:endParaRPr>
          </a:p>
        </p:txBody>
      </p:sp>
      <p:sp>
        <p:nvSpPr>
          <p:cNvPr id="8" name="Rectangle 7"/>
          <p:cNvSpPr/>
          <p:nvPr/>
        </p:nvSpPr>
        <p:spPr>
          <a:xfrm>
            <a:off x="5715000" y="4019550"/>
            <a:ext cx="1828800" cy="690563"/>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20≤ P &lt;35</a:t>
            </a:r>
            <a:endParaRPr lang="en-US" altLang="zh-CN" sz="2500" dirty="0">
              <a:latin typeface="Arial" panose="020B0604020202020204" pitchFamily="34" charset="0"/>
            </a:endParaRPr>
          </a:p>
        </p:txBody>
      </p:sp>
      <p:sp>
        <p:nvSpPr>
          <p:cNvPr id="9" name="Rectangle 8"/>
          <p:cNvSpPr/>
          <p:nvPr/>
        </p:nvSpPr>
        <p:spPr>
          <a:xfrm>
            <a:off x="7313613" y="3328988"/>
            <a:ext cx="795337" cy="690562"/>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a:t>
            </a:r>
            <a:endParaRPr lang="en-US" altLang="zh-CN" sz="2500" dirty="0">
              <a:latin typeface="Arial" panose="020B0604020202020204" pitchFamily="34" charset="0"/>
            </a:endParaRPr>
          </a:p>
        </p:txBody>
      </p:sp>
      <p:sp>
        <p:nvSpPr>
          <p:cNvPr id="10" name="Rectangle 9"/>
          <p:cNvSpPr/>
          <p:nvPr/>
        </p:nvSpPr>
        <p:spPr>
          <a:xfrm>
            <a:off x="5638800" y="3328988"/>
            <a:ext cx="1905000" cy="690562"/>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10 ≤ P&lt; 20</a:t>
            </a:r>
            <a:endParaRPr lang="en-US" altLang="zh-CN" sz="2500" dirty="0">
              <a:latin typeface="Arial" panose="020B0604020202020204" pitchFamily="34" charset="0"/>
            </a:endParaRPr>
          </a:p>
        </p:txBody>
      </p:sp>
      <p:sp>
        <p:nvSpPr>
          <p:cNvPr id="11" name="Rectangle 10"/>
          <p:cNvSpPr/>
          <p:nvPr/>
        </p:nvSpPr>
        <p:spPr>
          <a:xfrm>
            <a:off x="7313613" y="2638425"/>
            <a:ext cx="795337" cy="69056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0</a:t>
            </a:r>
            <a:endParaRPr lang="en-US" altLang="zh-CN" sz="2500" dirty="0">
              <a:latin typeface="Arial" panose="020B0604020202020204" pitchFamily="34" charset="0"/>
            </a:endParaRPr>
          </a:p>
        </p:txBody>
      </p:sp>
      <p:sp>
        <p:nvSpPr>
          <p:cNvPr id="12" name="Rectangle 11"/>
          <p:cNvSpPr/>
          <p:nvPr/>
        </p:nvSpPr>
        <p:spPr>
          <a:xfrm>
            <a:off x="5876925" y="2638425"/>
            <a:ext cx="1285875" cy="690563"/>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P &lt;10</a:t>
            </a:r>
            <a:endParaRPr lang="en-US" altLang="zh-CN" sz="2500" dirty="0">
              <a:latin typeface="Arial" panose="020B0604020202020204" pitchFamily="34" charset="0"/>
            </a:endParaRPr>
          </a:p>
        </p:txBody>
      </p:sp>
      <p:sp>
        <p:nvSpPr>
          <p:cNvPr id="13" name="Rectangle 12"/>
          <p:cNvSpPr/>
          <p:nvPr/>
        </p:nvSpPr>
        <p:spPr>
          <a:xfrm>
            <a:off x="7313613" y="2057400"/>
            <a:ext cx="795337" cy="581025"/>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b="1" i="1" dirty="0">
                <a:latin typeface="Arial" panose="020B0604020202020204" pitchFamily="34" charset="0"/>
              </a:rPr>
              <a:t>Q</a:t>
            </a:r>
            <a:r>
              <a:rPr lang="en-US" altLang="zh-CN" sz="2500" b="1" i="1" baseline="30000" dirty="0">
                <a:latin typeface="Arial" panose="020B0604020202020204" pitchFamily="34" charset="0"/>
              </a:rPr>
              <a:t>s</a:t>
            </a:r>
            <a:endParaRPr lang="en-US" altLang="zh-CN" sz="2500" b="1" i="1" baseline="30000" dirty="0">
              <a:latin typeface="Arial" panose="020B0604020202020204" pitchFamily="34" charset="0"/>
            </a:endParaRPr>
          </a:p>
        </p:txBody>
      </p:sp>
      <p:sp>
        <p:nvSpPr>
          <p:cNvPr id="14" name="Rectangle 13"/>
          <p:cNvSpPr/>
          <p:nvPr/>
        </p:nvSpPr>
        <p:spPr>
          <a:xfrm>
            <a:off x="5876925" y="2057400"/>
            <a:ext cx="1436688" cy="581025"/>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b="1" i="1" dirty="0">
                <a:latin typeface="Arial" panose="020B0604020202020204" pitchFamily="34" charset="0"/>
              </a:rPr>
              <a:t>P</a:t>
            </a:r>
            <a:endParaRPr lang="en-US" altLang="zh-CN" sz="2500" b="1" i="1" dirty="0">
              <a:latin typeface="Arial" panose="020B0604020202020204" pitchFamily="34" charset="0"/>
            </a:endParaRPr>
          </a:p>
        </p:txBody>
      </p:sp>
      <p:sp>
        <p:nvSpPr>
          <p:cNvPr id="15" name="Line 14"/>
          <p:cNvSpPr/>
          <p:nvPr/>
        </p:nvSpPr>
        <p:spPr>
          <a:xfrm>
            <a:off x="5876925" y="2057400"/>
            <a:ext cx="2232025" cy="0"/>
          </a:xfrm>
          <a:prstGeom prst="line">
            <a:avLst/>
          </a:prstGeom>
          <a:ln w="12700" cap="sq" cmpd="sng">
            <a:solidFill>
              <a:schemeClr val="tx1"/>
            </a:solidFill>
            <a:prstDash val="solid"/>
            <a:round/>
            <a:headEnd type="none" w="med" len="med"/>
            <a:tailEnd type="none" w="med" len="med"/>
          </a:ln>
        </p:spPr>
      </p:sp>
      <p:sp>
        <p:nvSpPr>
          <p:cNvPr id="16" name="Line 15"/>
          <p:cNvSpPr/>
          <p:nvPr/>
        </p:nvSpPr>
        <p:spPr>
          <a:xfrm>
            <a:off x="5876925" y="2638425"/>
            <a:ext cx="2232025" cy="0"/>
          </a:xfrm>
          <a:prstGeom prst="line">
            <a:avLst/>
          </a:prstGeom>
          <a:ln w="12700" cap="flat" cmpd="sng">
            <a:solidFill>
              <a:schemeClr val="tx1"/>
            </a:solidFill>
            <a:prstDash val="solid"/>
            <a:round/>
            <a:headEnd type="none" w="med" len="med"/>
            <a:tailEnd type="none" w="med" len="med"/>
          </a:ln>
        </p:spPr>
      </p:sp>
      <p:sp>
        <p:nvSpPr>
          <p:cNvPr id="17" name="Line 16"/>
          <p:cNvSpPr/>
          <p:nvPr/>
        </p:nvSpPr>
        <p:spPr>
          <a:xfrm>
            <a:off x="5876925" y="5400675"/>
            <a:ext cx="2232025" cy="0"/>
          </a:xfrm>
          <a:prstGeom prst="line">
            <a:avLst/>
          </a:prstGeom>
          <a:ln w="12700" cap="sq" cmpd="sng">
            <a:solidFill>
              <a:schemeClr val="tx1"/>
            </a:solidFill>
            <a:prstDash val="solid"/>
            <a:round/>
            <a:headEnd type="none" w="med" len="med"/>
            <a:tailEnd type="none" w="med" len="med"/>
          </a:ln>
        </p:spPr>
      </p:sp>
      <p:sp>
        <p:nvSpPr>
          <p:cNvPr id="18" name="Line 17"/>
          <p:cNvSpPr/>
          <p:nvPr/>
        </p:nvSpPr>
        <p:spPr>
          <a:xfrm>
            <a:off x="5876925" y="2057400"/>
            <a:ext cx="0" cy="3343275"/>
          </a:xfrm>
          <a:prstGeom prst="line">
            <a:avLst/>
          </a:prstGeom>
          <a:ln w="12700" cap="sq" cmpd="sng">
            <a:solidFill>
              <a:schemeClr val="tx1"/>
            </a:solidFill>
            <a:prstDash val="solid"/>
            <a:round/>
            <a:headEnd type="none" w="med" len="med"/>
            <a:tailEnd type="none" w="med" len="med"/>
          </a:ln>
        </p:spPr>
      </p:sp>
      <p:sp>
        <p:nvSpPr>
          <p:cNvPr id="19" name="Line 18"/>
          <p:cNvSpPr/>
          <p:nvPr/>
        </p:nvSpPr>
        <p:spPr>
          <a:xfrm>
            <a:off x="7467600" y="2100263"/>
            <a:ext cx="0" cy="3267075"/>
          </a:xfrm>
          <a:prstGeom prst="line">
            <a:avLst/>
          </a:prstGeom>
          <a:ln w="12700" cap="flat" cmpd="sng">
            <a:solidFill>
              <a:schemeClr val="tx1"/>
            </a:solidFill>
            <a:prstDash val="solid"/>
            <a:round/>
            <a:headEnd type="none" w="med" len="med"/>
            <a:tailEnd type="none" w="med" len="med"/>
          </a:ln>
        </p:spPr>
      </p:sp>
      <p:sp>
        <p:nvSpPr>
          <p:cNvPr id="20" name="Line 19"/>
          <p:cNvSpPr/>
          <p:nvPr/>
        </p:nvSpPr>
        <p:spPr>
          <a:xfrm>
            <a:off x="8108950" y="2057400"/>
            <a:ext cx="0" cy="3343275"/>
          </a:xfrm>
          <a:prstGeom prst="line">
            <a:avLst/>
          </a:prstGeom>
          <a:ln w="12700" cap="sq" cmpd="sng">
            <a:solidFill>
              <a:schemeClr val="tx1"/>
            </a:solidFill>
            <a:prstDash val="solid"/>
            <a:round/>
            <a:headEnd type="none" w="med" len="med"/>
            <a:tailEnd type="none" w="med" len="med"/>
          </a:ln>
        </p:spPr>
      </p:sp>
      <p:sp>
        <p:nvSpPr>
          <p:cNvPr id="21" name="Line 20"/>
          <p:cNvSpPr/>
          <p:nvPr/>
        </p:nvSpPr>
        <p:spPr>
          <a:xfrm>
            <a:off x="5876925" y="3328988"/>
            <a:ext cx="2232025" cy="0"/>
          </a:xfrm>
          <a:prstGeom prst="line">
            <a:avLst/>
          </a:prstGeom>
          <a:ln w="12700" cap="flat" cmpd="sng">
            <a:solidFill>
              <a:schemeClr val="tx1"/>
            </a:solidFill>
            <a:prstDash val="solid"/>
            <a:round/>
            <a:headEnd type="none" w="med" len="med"/>
            <a:tailEnd type="none" w="med" len="med"/>
          </a:ln>
        </p:spPr>
      </p:sp>
      <p:sp>
        <p:nvSpPr>
          <p:cNvPr id="22" name="Line 21"/>
          <p:cNvSpPr/>
          <p:nvPr/>
        </p:nvSpPr>
        <p:spPr>
          <a:xfrm>
            <a:off x="5876925" y="4019550"/>
            <a:ext cx="2232025" cy="0"/>
          </a:xfrm>
          <a:prstGeom prst="line">
            <a:avLst/>
          </a:prstGeom>
          <a:ln w="12700" cap="flat" cmpd="sng">
            <a:solidFill>
              <a:schemeClr val="tx1"/>
            </a:solidFill>
            <a:prstDash val="solid"/>
            <a:round/>
            <a:headEnd type="none" w="med" len="med"/>
            <a:tailEnd type="none" w="med" len="med"/>
          </a:ln>
        </p:spPr>
      </p:sp>
      <p:sp>
        <p:nvSpPr>
          <p:cNvPr id="23" name="Line 22"/>
          <p:cNvSpPr/>
          <p:nvPr/>
        </p:nvSpPr>
        <p:spPr>
          <a:xfrm>
            <a:off x="5876925" y="4710113"/>
            <a:ext cx="2232025" cy="0"/>
          </a:xfrm>
          <a:prstGeom prst="line">
            <a:avLst/>
          </a:prstGeom>
          <a:ln w="12700" cap="flat" cmpd="sng">
            <a:solidFill>
              <a:schemeClr val="tx1"/>
            </a:solidFill>
            <a:prstDash val="solid"/>
            <a:round/>
            <a:headEnd type="none" w="med" len="med"/>
            <a:tailEnd type="none" w="med" len="med"/>
          </a:ln>
        </p:spPr>
      </p:sp>
      <p:sp>
        <p:nvSpPr>
          <p:cNvPr id="24" name="Text Box 40"/>
          <p:cNvSpPr txBox="1"/>
          <p:nvPr/>
        </p:nvSpPr>
        <p:spPr>
          <a:xfrm>
            <a:off x="457200" y="1752600"/>
            <a:ext cx="4745038" cy="544513"/>
          </a:xfrm>
          <a:prstGeom prst="rect">
            <a:avLst/>
          </a:prstGeom>
          <a:noFill/>
          <a:ln w="9525">
            <a:noFill/>
          </a:ln>
        </p:spPr>
        <p:txBody>
          <a:bodyPr anchor="t">
            <a:spAutoFit/>
          </a:bodyPr>
          <a:p>
            <a:pPr eaLnBrk="0" hangingPunct="0">
              <a:lnSpc>
                <a:spcPct val="105000"/>
              </a:lnSpc>
              <a:spcBef>
                <a:spcPct val="50000"/>
              </a:spcBef>
            </a:pPr>
            <a:r>
              <a:rPr lang="zh-CN" altLang="x-none" sz="2800" dirty="0">
                <a:latin typeface="Arial" panose="020B0604020202020204" pitchFamily="34" charset="0"/>
              </a:rPr>
              <a:t>根据成本数据画出供给表：</a:t>
            </a:r>
            <a:endParaRPr lang="zh-CN" altLang="x-none" sz="2800" dirty="0">
              <a:latin typeface="Arial" panose="020B0604020202020204" pitchFamily="34" charset="0"/>
            </a:endParaRPr>
          </a:p>
        </p:txBody>
      </p:sp>
      <p:graphicFrame>
        <p:nvGraphicFramePr>
          <p:cNvPr id="3" name="Group 3"/>
          <p:cNvGraphicFramePr>
            <a:graphicFrameLocks noGrp="1"/>
          </p:cNvGraphicFramePr>
          <p:nvPr/>
        </p:nvGraphicFramePr>
        <p:xfrm>
          <a:off x="1409065" y="2846070"/>
          <a:ext cx="2435225" cy="2346326"/>
        </p:xfrm>
        <a:graphic>
          <a:graphicData uri="http://schemas.openxmlformats.org/drawingml/2006/table">
            <a:tbl>
              <a:tblPr/>
              <a:tblGrid>
                <a:gridCol w="1387475"/>
                <a:gridCol w="1047750"/>
              </a:tblGrid>
              <a:tr h="587375">
                <a:tc>
                  <a:txBody>
                    <a:bodyPr/>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人名</a:t>
                      </a:r>
                      <a:endPar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成本</a:t>
                      </a:r>
                      <a:endParaRPr kumimoji="0" 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盛典典</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7375">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缪媛媛</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5788">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穆雨雨</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35</a:t>
                      </a:r>
                      <a:endPar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par>
                                <p:cTn id="12" presetID="9"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dissolve">
                                      <p:cBhvr>
                                        <p:cTn id="14" dur="500"/>
                                        <p:tgtEl>
                                          <p:spTgt spid="16"/>
                                        </p:tgtEl>
                                      </p:cBhvr>
                                    </p:animEffect>
                                  </p:childTnLst>
                                </p:cTn>
                              </p:par>
                              <p:par>
                                <p:cTn id="15" presetID="9"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par>
                                <p:cTn id="18" presetID="9"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dissolve">
                                      <p:cBhvr>
                                        <p:cTn id="38" dur="500"/>
                                        <p:tgtEl>
                                          <p:spTgt spid="1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dissolv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left)">
                                      <p:cBhvr>
                                        <p:cTn id="73" dur="500"/>
                                        <p:tgtEl>
                                          <p:spTgt spid="5"/>
                                        </p:tgtEl>
                                      </p:cBhvr>
                                    </p:animEffect>
                                  </p:childTnLst>
                                </p:cTn>
                              </p:par>
                              <p:par>
                                <p:cTn id="74" presetID="9" presetClass="entr" presetSubtype="0" fill="hold"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dissolve">
                                      <p:cBhvr>
                                        <p:cTn id="7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7" name="Rectangle 3"/>
          <p:cNvSpPr txBox="1">
            <a:spLocks noChangeArrowheads="1"/>
          </p:cNvSpPr>
          <p:nvPr/>
        </p:nvSpPr>
        <p:spPr>
          <a:xfrm>
            <a:off x="0" y="0"/>
            <a:ext cx="9144000" cy="1954213"/>
          </a:xfrm>
          <a:prstGeom prst="rect">
            <a:avLst/>
          </a:prstGeom>
          <a:noFill/>
        </p:spPr>
        <p:txBody>
          <a:bodyPr lIns="365760" tIns="182880"/>
          <a:lstStyle/>
          <a:p>
            <a:pPr marR="0" algn="ctr" defTabSz="914400" fontAlgn="auto">
              <a:lnSpc>
                <a:spcPct val="115000"/>
              </a:lnSpc>
              <a:spcAft>
                <a:spcPts val="0"/>
              </a:spcAft>
              <a:buClrTx/>
              <a:buSzTx/>
              <a:defRPr/>
            </a:pPr>
            <a:r>
              <a:rPr kumimoji="0" lang="zh-CN" altLang="en-US"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rPr>
              <a:t>本章我们将探索这些问题的答案：</a:t>
            </a:r>
            <a:endParaRPr kumimoji="0" lang="en-US" altLang="zh-CN"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endParaRPr>
          </a:p>
        </p:txBody>
      </p:sp>
      <p:sp>
        <p:nvSpPr>
          <p:cNvPr id="10243" name="Rectangle 4"/>
          <p:cNvSpPr txBox="1"/>
          <p:nvPr/>
        </p:nvSpPr>
        <p:spPr>
          <a:xfrm>
            <a:off x="373063" y="2209800"/>
            <a:ext cx="8396287" cy="4278313"/>
          </a:xfrm>
          <a:prstGeom prst="rect">
            <a:avLst/>
          </a:prstGeom>
          <a:noFill/>
          <a:ln w="9525">
            <a:noFill/>
          </a:ln>
        </p:spPr>
        <p:txBody>
          <a:bodyPr anchor="t"/>
          <a:p>
            <a:pPr marL="365125" indent="-255270" defTabSz="914400">
              <a:spcBef>
                <a:spcPts val="400"/>
              </a:spcBef>
              <a:buClr>
                <a:srgbClr val="996633"/>
              </a:buClr>
              <a:buSzPct val="68000"/>
              <a:buFont typeface="Wingdings" panose="05000000000000000000" pitchFamily="2" charset="2"/>
              <a:buChar char="Ø"/>
            </a:pPr>
            <a:r>
              <a:rPr lang="zh-CN" altLang="zh-CN" sz="2700" dirty="0">
                <a:latin typeface="Lucida Sans Unicode" panose="020B0602030504020204" pitchFamily="34" charset="0"/>
              </a:rPr>
              <a:t>什么是消费者剩余？它与需求曲线有什么联系？</a:t>
            </a:r>
            <a:endParaRPr lang="zh-CN" altLang="zh-CN" sz="2700" dirty="0">
              <a:latin typeface="Lucida Sans Unicode" panose="020B0602030504020204" pitchFamily="34" charset="0"/>
            </a:endParaRPr>
          </a:p>
          <a:p>
            <a:pPr marL="365125" indent="-255270" defTabSz="914400">
              <a:spcBef>
                <a:spcPts val="400"/>
              </a:spcBef>
              <a:buClr>
                <a:srgbClr val="996633"/>
              </a:buClr>
              <a:buSzPct val="68000"/>
              <a:buFont typeface="Wingdings" panose="05000000000000000000" pitchFamily="2" charset="2"/>
              <a:buChar char="Ø"/>
            </a:pPr>
            <a:endParaRPr lang="zh-CN" altLang="zh-CN" sz="2700" dirty="0">
              <a:latin typeface="Lucida Sans Unicode" panose="020B0602030504020204" pitchFamily="34" charset="0"/>
            </a:endParaRPr>
          </a:p>
          <a:p>
            <a:pPr marL="365125" indent="-255270" defTabSz="914400">
              <a:spcBef>
                <a:spcPts val="400"/>
              </a:spcBef>
              <a:buClr>
                <a:srgbClr val="996633"/>
              </a:buClr>
              <a:buSzPct val="68000"/>
              <a:buFont typeface="Wingdings" panose="05000000000000000000" pitchFamily="2" charset="2"/>
              <a:buChar char="Ø"/>
            </a:pPr>
            <a:r>
              <a:rPr lang="zh-CN" altLang="zh-CN" sz="2700" dirty="0">
                <a:latin typeface="Lucida Sans Unicode" panose="020B0602030504020204" pitchFamily="34" charset="0"/>
              </a:rPr>
              <a:t>什么是生产者剩余？它与供给曲线有什么联系？</a:t>
            </a:r>
            <a:endParaRPr lang="zh-CN" altLang="zh-CN" sz="2700" dirty="0">
              <a:latin typeface="Lucida Sans Unicode" panose="020B0602030504020204" pitchFamily="34" charset="0"/>
            </a:endParaRPr>
          </a:p>
          <a:p>
            <a:pPr marL="365125" indent="-255270" defTabSz="914400">
              <a:spcBef>
                <a:spcPts val="400"/>
              </a:spcBef>
              <a:buClr>
                <a:srgbClr val="996633"/>
              </a:buClr>
              <a:buSzPct val="68000"/>
              <a:buFont typeface="Wingdings" panose="05000000000000000000" pitchFamily="2" charset="2"/>
              <a:buChar char="Ø"/>
            </a:pPr>
            <a:endParaRPr lang="zh-CN" altLang="zh-CN" sz="2700" dirty="0">
              <a:latin typeface="Lucida Sans Unicode" panose="020B0602030504020204" pitchFamily="34" charset="0"/>
            </a:endParaRPr>
          </a:p>
          <a:p>
            <a:pPr marL="365125" indent="-255270" defTabSz="914400">
              <a:spcBef>
                <a:spcPts val="400"/>
              </a:spcBef>
              <a:buClr>
                <a:srgbClr val="996633"/>
              </a:buClr>
              <a:buSzPct val="68000"/>
              <a:buFont typeface="Wingdings" panose="05000000000000000000" pitchFamily="2" charset="2"/>
              <a:buChar char="Ø"/>
            </a:pPr>
            <a:r>
              <a:rPr lang="zh-CN" altLang="zh-CN" sz="2700" dirty="0">
                <a:latin typeface="Lucida Sans Unicode" panose="020B0602030504020204" pitchFamily="34" charset="0"/>
              </a:rPr>
              <a:t>市场能使资源达到合意配置吗？还是市场结果有改善的余地？</a:t>
            </a:r>
            <a:endParaRPr lang="zh-CN" altLang="zh-CN" sz="2700" dirty="0">
              <a:latin typeface="Lucida Sans Unicode" panose="020B0602030504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成本与供给曲线</a:t>
            </a:r>
            <a:endPar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 name="Group 3"/>
          <p:cNvGrpSpPr/>
          <p:nvPr/>
        </p:nvGrpSpPr>
        <p:grpSpPr>
          <a:xfrm>
            <a:off x="214313" y="979488"/>
            <a:ext cx="4548187" cy="5254625"/>
            <a:chOff x="0" y="0"/>
            <a:chExt cx="2865" cy="3310"/>
          </a:xfrm>
        </p:grpSpPr>
        <p:graphicFrame>
          <p:nvGraphicFramePr>
            <p:cNvPr id="28675" name="Object 2"/>
            <p:cNvGraphicFramePr>
              <a:graphicFrameLocks noChangeAspect="1"/>
            </p:cNvGraphicFramePr>
            <p:nvPr/>
          </p:nvGraphicFramePr>
          <p:xfrm>
            <a:off x="0" y="34"/>
            <a:ext cx="2865" cy="3276"/>
          </p:xfrm>
          <a:graphic>
            <a:graphicData uri="http://schemas.openxmlformats.org/presentationml/2006/ole">
              <mc:AlternateContent xmlns:mc="http://schemas.openxmlformats.org/markup-compatibility/2006">
                <mc:Choice xmlns:v="urn:schemas-microsoft-com:vml" Requires="v">
                  <p:oleObj spid="_x0000_s3079" name="" r:id="rId1" imgW="2413635" imgH="2759710" progId="Excel.Chart.8">
                    <p:embed/>
                  </p:oleObj>
                </mc:Choice>
                <mc:Fallback>
                  <p:oleObj name="" r:id="rId1" imgW="2413635" imgH="2759710" progId="Excel.Chart.8">
                    <p:embed/>
                    <p:pic>
                      <p:nvPicPr>
                        <p:cNvPr id="0" name="图片 3078"/>
                        <p:cNvPicPr/>
                        <p:nvPr/>
                      </p:nvPicPr>
                      <p:blipFill>
                        <a:blip r:embed="rId2"/>
                        <a:stretch>
                          <a:fillRect/>
                        </a:stretch>
                      </p:blipFill>
                      <p:spPr>
                        <a:xfrm>
                          <a:off x="0" y="34"/>
                          <a:ext cx="2865" cy="3276"/>
                        </a:xfrm>
                        <a:prstGeom prst="rect">
                          <a:avLst/>
                        </a:prstGeom>
                        <a:noFill/>
                        <a:ln w="38100">
                          <a:noFill/>
                          <a:miter/>
                        </a:ln>
                      </p:spPr>
                    </p:pic>
                  </p:oleObj>
                </mc:Fallback>
              </mc:AlternateContent>
            </a:graphicData>
          </a:graphic>
        </p:graphicFrame>
        <p:sp>
          <p:nvSpPr>
            <p:cNvPr id="28676" name="Text Box 4"/>
            <p:cNvSpPr txBox="1"/>
            <p:nvPr/>
          </p:nvSpPr>
          <p:spPr>
            <a:xfrm>
              <a:off x="600" y="0"/>
              <a:ext cx="254" cy="327"/>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P</a:t>
              </a:r>
              <a:endParaRPr lang="en-US" altLang="zh-CN" sz="2800" b="1" i="1" dirty="0">
                <a:latin typeface="Arial" panose="020B0604020202020204" pitchFamily="34" charset="0"/>
              </a:endParaRPr>
            </a:p>
          </p:txBody>
        </p:sp>
        <p:sp>
          <p:nvSpPr>
            <p:cNvPr id="28677" name="Text Box 5"/>
            <p:cNvSpPr txBox="1"/>
            <p:nvPr/>
          </p:nvSpPr>
          <p:spPr>
            <a:xfrm>
              <a:off x="2559" y="2583"/>
              <a:ext cx="299" cy="327"/>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grpSp>
      <p:grpSp>
        <p:nvGrpSpPr>
          <p:cNvPr id="3" name="Group 7"/>
          <p:cNvGrpSpPr/>
          <p:nvPr/>
        </p:nvGrpSpPr>
        <p:grpSpPr>
          <a:xfrm>
            <a:off x="1341438" y="1497013"/>
            <a:ext cx="2444750" cy="3832225"/>
            <a:chOff x="0" y="0"/>
            <a:chExt cx="1540" cy="2414"/>
          </a:xfrm>
        </p:grpSpPr>
        <p:sp>
          <p:nvSpPr>
            <p:cNvPr id="28679" name="Line 6"/>
            <p:cNvSpPr/>
            <p:nvPr/>
          </p:nvSpPr>
          <p:spPr>
            <a:xfrm flipV="1">
              <a:off x="527" y="1288"/>
              <a:ext cx="0" cy="580"/>
            </a:xfrm>
            <a:prstGeom prst="line">
              <a:avLst/>
            </a:prstGeom>
            <a:ln w="57150" cap="flat" cmpd="sng">
              <a:solidFill>
                <a:srgbClr val="339966"/>
              </a:solidFill>
              <a:prstDash val="solid"/>
              <a:round/>
              <a:headEnd type="none" w="med" len="med"/>
              <a:tailEnd type="none" w="med" len="med"/>
            </a:ln>
          </p:spPr>
        </p:sp>
        <p:sp>
          <p:nvSpPr>
            <p:cNvPr id="28680" name="Line 7"/>
            <p:cNvSpPr/>
            <p:nvPr/>
          </p:nvSpPr>
          <p:spPr>
            <a:xfrm flipV="1">
              <a:off x="1038" y="440"/>
              <a:ext cx="0" cy="861"/>
            </a:xfrm>
            <a:prstGeom prst="line">
              <a:avLst/>
            </a:prstGeom>
            <a:ln w="57150" cap="flat" cmpd="sng">
              <a:solidFill>
                <a:srgbClr val="339966"/>
              </a:solidFill>
              <a:prstDash val="solid"/>
              <a:round/>
              <a:headEnd type="none" w="med" len="med"/>
              <a:tailEnd type="none" w="med" len="med"/>
            </a:ln>
          </p:spPr>
        </p:sp>
        <p:sp>
          <p:nvSpPr>
            <p:cNvPr id="28681" name="Line 8"/>
            <p:cNvSpPr/>
            <p:nvPr/>
          </p:nvSpPr>
          <p:spPr>
            <a:xfrm>
              <a:off x="0" y="1850"/>
              <a:ext cx="531" cy="0"/>
            </a:xfrm>
            <a:prstGeom prst="line">
              <a:avLst/>
            </a:prstGeom>
            <a:ln w="57150" cap="flat" cmpd="sng">
              <a:solidFill>
                <a:srgbClr val="339966"/>
              </a:solidFill>
              <a:prstDash val="solid"/>
              <a:round/>
              <a:headEnd type="none" w="med" len="med"/>
              <a:tailEnd type="none" w="med" len="med"/>
            </a:ln>
          </p:spPr>
        </p:sp>
        <p:sp>
          <p:nvSpPr>
            <p:cNvPr id="28682" name="Line 9"/>
            <p:cNvSpPr/>
            <p:nvPr/>
          </p:nvSpPr>
          <p:spPr>
            <a:xfrm flipV="1">
              <a:off x="17" y="1857"/>
              <a:ext cx="0" cy="557"/>
            </a:xfrm>
            <a:prstGeom prst="line">
              <a:avLst/>
            </a:prstGeom>
            <a:ln w="57150" cap="flat" cmpd="sng">
              <a:solidFill>
                <a:srgbClr val="339966"/>
              </a:solidFill>
              <a:prstDash val="solid"/>
              <a:round/>
              <a:headEnd type="none" w="med" len="med"/>
              <a:tailEnd type="none" w="med" len="med"/>
            </a:ln>
          </p:spPr>
        </p:sp>
        <p:sp>
          <p:nvSpPr>
            <p:cNvPr id="28683" name="Line 10"/>
            <p:cNvSpPr/>
            <p:nvPr/>
          </p:nvSpPr>
          <p:spPr>
            <a:xfrm>
              <a:off x="510" y="1283"/>
              <a:ext cx="531" cy="0"/>
            </a:xfrm>
            <a:prstGeom prst="line">
              <a:avLst/>
            </a:prstGeom>
            <a:ln w="57150" cap="flat" cmpd="sng">
              <a:solidFill>
                <a:srgbClr val="339966"/>
              </a:solidFill>
              <a:prstDash val="solid"/>
              <a:round/>
              <a:headEnd type="none" w="med" len="med"/>
              <a:tailEnd type="none" w="med" len="med"/>
            </a:ln>
          </p:spPr>
        </p:sp>
        <p:sp>
          <p:nvSpPr>
            <p:cNvPr id="28684" name="Line 11"/>
            <p:cNvSpPr/>
            <p:nvPr/>
          </p:nvSpPr>
          <p:spPr>
            <a:xfrm>
              <a:off x="1021" y="443"/>
              <a:ext cx="519" cy="0"/>
            </a:xfrm>
            <a:prstGeom prst="line">
              <a:avLst/>
            </a:prstGeom>
            <a:ln w="57150" cap="flat" cmpd="sng">
              <a:solidFill>
                <a:srgbClr val="339966"/>
              </a:solidFill>
              <a:prstDash val="solid"/>
              <a:round/>
              <a:headEnd type="none" w="med" len="med"/>
              <a:tailEnd type="none" w="med" len="med"/>
            </a:ln>
          </p:spPr>
        </p:sp>
        <p:sp>
          <p:nvSpPr>
            <p:cNvPr id="28685" name="Line 12"/>
            <p:cNvSpPr/>
            <p:nvPr/>
          </p:nvSpPr>
          <p:spPr>
            <a:xfrm flipV="1">
              <a:off x="1538" y="0"/>
              <a:ext cx="0" cy="461"/>
            </a:xfrm>
            <a:prstGeom prst="line">
              <a:avLst/>
            </a:prstGeom>
            <a:ln w="57150" cap="flat" cmpd="sng">
              <a:solidFill>
                <a:srgbClr val="339966"/>
              </a:solidFill>
              <a:prstDash val="solid"/>
              <a:round/>
              <a:headEnd type="none" w="med" len="med"/>
              <a:tailEnd type="none" w="med" len="med"/>
            </a:ln>
          </p:spPr>
        </p:sp>
      </p:grpSp>
      <p:sp>
        <p:nvSpPr>
          <p:cNvPr id="18" name="AutoShape 44"/>
          <p:cNvSpPr/>
          <p:nvPr/>
        </p:nvSpPr>
        <p:spPr>
          <a:xfrm>
            <a:off x="1408113" y="4452938"/>
            <a:ext cx="182562" cy="866775"/>
          </a:xfrm>
          <a:prstGeom prst="rightBrace">
            <a:avLst>
              <a:gd name="adj1" fmla="val 39543"/>
              <a:gd name="adj2" fmla="val 50000"/>
            </a:avLst>
          </a:prstGeom>
          <a:noFill/>
          <a:ln w="28575" cap="flat" cmpd="sng">
            <a:solidFill>
              <a:srgbClr val="FF0000"/>
            </a:solidFill>
            <a:prstDash val="solid"/>
            <a:roun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19" name="Line 45"/>
          <p:cNvSpPr/>
          <p:nvPr/>
        </p:nvSpPr>
        <p:spPr>
          <a:xfrm>
            <a:off x="5684838" y="2433638"/>
            <a:ext cx="739775" cy="0"/>
          </a:xfrm>
          <a:prstGeom prst="line">
            <a:avLst/>
          </a:prstGeom>
          <a:ln w="76200" cap="flat" cmpd="sng">
            <a:solidFill>
              <a:srgbClr val="FF0000"/>
            </a:solidFill>
            <a:prstDash val="solid"/>
            <a:round/>
            <a:headEnd type="none" w="med" len="med"/>
            <a:tailEnd type="triangle" w="lg" len="med"/>
          </a:ln>
        </p:spPr>
      </p:sp>
      <p:sp>
        <p:nvSpPr>
          <p:cNvPr id="20" name="Line 46"/>
          <p:cNvSpPr/>
          <p:nvPr/>
        </p:nvSpPr>
        <p:spPr>
          <a:xfrm>
            <a:off x="5686425" y="3108325"/>
            <a:ext cx="739775" cy="0"/>
          </a:xfrm>
          <a:prstGeom prst="line">
            <a:avLst/>
          </a:prstGeom>
          <a:ln w="76200" cap="flat" cmpd="sng">
            <a:solidFill>
              <a:srgbClr val="FF0000"/>
            </a:solidFill>
            <a:prstDash val="solid"/>
            <a:round/>
            <a:headEnd type="none" w="med" len="med"/>
            <a:tailEnd type="triangle" w="lg" len="med"/>
          </a:ln>
        </p:spPr>
      </p:sp>
      <p:sp>
        <p:nvSpPr>
          <p:cNvPr id="21" name="Line 47"/>
          <p:cNvSpPr/>
          <p:nvPr/>
        </p:nvSpPr>
        <p:spPr>
          <a:xfrm>
            <a:off x="5680075" y="3840163"/>
            <a:ext cx="739775" cy="0"/>
          </a:xfrm>
          <a:prstGeom prst="line">
            <a:avLst/>
          </a:prstGeom>
          <a:ln w="76200" cap="flat" cmpd="sng">
            <a:solidFill>
              <a:srgbClr val="FF0000"/>
            </a:solidFill>
            <a:prstDash val="solid"/>
            <a:round/>
            <a:headEnd type="none" w="med" len="med"/>
            <a:tailEnd type="triangle" w="lg" len="med"/>
          </a:ln>
        </p:spPr>
      </p:sp>
      <p:sp>
        <p:nvSpPr>
          <p:cNvPr id="22" name="Line 48"/>
          <p:cNvSpPr/>
          <p:nvPr/>
        </p:nvSpPr>
        <p:spPr>
          <a:xfrm>
            <a:off x="5680075" y="4508500"/>
            <a:ext cx="739775" cy="0"/>
          </a:xfrm>
          <a:prstGeom prst="line">
            <a:avLst/>
          </a:prstGeom>
          <a:ln w="76200" cap="flat" cmpd="sng">
            <a:solidFill>
              <a:srgbClr val="FF0000"/>
            </a:solidFill>
            <a:prstDash val="solid"/>
            <a:round/>
            <a:headEnd type="none" w="med" len="med"/>
            <a:tailEnd type="triangle" w="lg" len="med"/>
          </a:ln>
        </p:spPr>
      </p:sp>
      <p:sp>
        <p:nvSpPr>
          <p:cNvPr id="23" name="AutoShape 49"/>
          <p:cNvSpPr/>
          <p:nvPr/>
        </p:nvSpPr>
        <p:spPr>
          <a:xfrm>
            <a:off x="2206625" y="3562350"/>
            <a:ext cx="182563" cy="866775"/>
          </a:xfrm>
          <a:prstGeom prst="rightBrace">
            <a:avLst>
              <a:gd name="adj1" fmla="val 39543"/>
              <a:gd name="adj2" fmla="val 50000"/>
            </a:avLst>
          </a:prstGeom>
          <a:noFill/>
          <a:ln w="28575" cap="flat" cmpd="sng">
            <a:solidFill>
              <a:srgbClr val="FF0000"/>
            </a:solidFill>
            <a:prstDash val="solid"/>
            <a:roun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4" name="AutoShape 50"/>
          <p:cNvSpPr/>
          <p:nvPr/>
        </p:nvSpPr>
        <p:spPr>
          <a:xfrm>
            <a:off x="3046413" y="2233613"/>
            <a:ext cx="182562" cy="1303337"/>
          </a:xfrm>
          <a:prstGeom prst="rightBrace">
            <a:avLst>
              <a:gd name="adj1" fmla="val 59459"/>
              <a:gd name="adj2" fmla="val 50000"/>
            </a:avLst>
          </a:prstGeom>
          <a:noFill/>
          <a:ln w="28575" cap="flat" cmpd="sng">
            <a:solidFill>
              <a:srgbClr val="FF0000"/>
            </a:solidFill>
            <a:prstDash val="solid"/>
            <a:roun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5" name="AutoShape 51"/>
          <p:cNvSpPr/>
          <p:nvPr/>
        </p:nvSpPr>
        <p:spPr>
          <a:xfrm>
            <a:off x="3824288" y="1501775"/>
            <a:ext cx="182562" cy="696913"/>
          </a:xfrm>
          <a:prstGeom prst="rightBrace">
            <a:avLst>
              <a:gd name="adj1" fmla="val 31794"/>
              <a:gd name="adj2" fmla="val 50000"/>
            </a:avLst>
          </a:prstGeom>
          <a:noFill/>
          <a:ln w="28575" cap="flat" cmpd="sng">
            <a:solidFill>
              <a:srgbClr val="FF0000"/>
            </a:solidFill>
            <a:prstDash val="solid"/>
            <a:round/>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nvGrpSpPr>
          <p:cNvPr id="28694" name="组合 25"/>
          <p:cNvGrpSpPr/>
          <p:nvPr/>
        </p:nvGrpSpPr>
        <p:grpSpPr>
          <a:xfrm>
            <a:off x="6248400" y="1600200"/>
            <a:ext cx="2470150" cy="3343275"/>
            <a:chOff x="5638800" y="2057400"/>
            <a:chExt cx="2470150" cy="3343275"/>
          </a:xfrm>
        </p:grpSpPr>
        <p:sp>
          <p:nvSpPr>
            <p:cNvPr id="28695" name="Rectangle 4"/>
            <p:cNvSpPr/>
            <p:nvPr/>
          </p:nvSpPr>
          <p:spPr>
            <a:xfrm>
              <a:off x="7313613" y="4710113"/>
              <a:ext cx="795337" cy="690562"/>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a:t>
              </a:r>
              <a:endParaRPr lang="en-US" altLang="zh-CN" sz="2500" dirty="0">
                <a:latin typeface="Arial" panose="020B0604020202020204" pitchFamily="34" charset="0"/>
              </a:endParaRPr>
            </a:p>
          </p:txBody>
        </p:sp>
        <p:sp>
          <p:nvSpPr>
            <p:cNvPr id="28696" name="Rectangle 5"/>
            <p:cNvSpPr/>
            <p:nvPr/>
          </p:nvSpPr>
          <p:spPr>
            <a:xfrm>
              <a:off x="5891213" y="4738688"/>
              <a:ext cx="1652587" cy="646112"/>
            </a:xfrm>
            <a:prstGeom prst="rect">
              <a:avLst/>
            </a:prstGeom>
            <a:noFill/>
            <a:ln w="9525">
              <a:noFill/>
            </a:ln>
          </p:spPr>
          <p:txBody>
            <a:bodyPr rIns="137160" anchor="ctr"/>
            <a:p>
              <a:pPr algn="ctr" eaLnBrk="0" hangingPunct="0">
                <a:lnSpc>
                  <a:spcPct val="105000"/>
                </a:lnSpc>
                <a:spcBef>
                  <a:spcPct val="45000"/>
                </a:spcBef>
                <a:buClr>
                  <a:srgbClr val="00B85C"/>
                </a:buClr>
                <a:buSzPct val="120000"/>
                <a:buFont typeface="Wingdings" panose="05000000000000000000" pitchFamily="2" charset="2"/>
              </a:pPr>
              <a:r>
                <a:rPr lang="zh-CN" altLang="zh-CN" sz="2400" dirty="0">
                  <a:latin typeface="Arial" panose="020B0604020202020204" pitchFamily="34" charset="0"/>
                </a:rPr>
                <a:t> </a:t>
              </a:r>
              <a:r>
                <a:rPr lang="en-US" altLang="zh-CN" sz="2400" dirty="0">
                  <a:latin typeface="Arial" panose="020B0604020202020204" pitchFamily="34" charset="0"/>
                </a:rPr>
                <a:t>P≥</a:t>
              </a:r>
              <a:r>
                <a:rPr lang="zh-CN" altLang="zh-CN" sz="2400" dirty="0">
                  <a:latin typeface="Arial" panose="020B0604020202020204" pitchFamily="34" charset="0"/>
                </a:rPr>
                <a:t>35</a:t>
              </a:r>
              <a:endParaRPr lang="zh-CN" altLang="zh-CN" sz="2400" dirty="0">
                <a:latin typeface="Arial" panose="020B0604020202020204" pitchFamily="34" charset="0"/>
              </a:endParaRPr>
            </a:p>
          </p:txBody>
        </p:sp>
        <p:sp>
          <p:nvSpPr>
            <p:cNvPr id="28697" name="Rectangle 6"/>
            <p:cNvSpPr/>
            <p:nvPr/>
          </p:nvSpPr>
          <p:spPr>
            <a:xfrm>
              <a:off x="7313613" y="4019550"/>
              <a:ext cx="795337" cy="69056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a:t>
              </a:r>
              <a:endParaRPr lang="en-US" altLang="zh-CN" sz="2500" dirty="0">
                <a:latin typeface="Arial" panose="020B0604020202020204" pitchFamily="34" charset="0"/>
              </a:endParaRPr>
            </a:p>
          </p:txBody>
        </p:sp>
        <p:sp>
          <p:nvSpPr>
            <p:cNvPr id="28698" name="Rectangle 7"/>
            <p:cNvSpPr/>
            <p:nvPr/>
          </p:nvSpPr>
          <p:spPr>
            <a:xfrm>
              <a:off x="5715000" y="4019550"/>
              <a:ext cx="1828800" cy="690563"/>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20≤ P &lt;35</a:t>
              </a:r>
              <a:endParaRPr lang="en-US" altLang="zh-CN" sz="2500" dirty="0">
                <a:latin typeface="Arial" panose="020B0604020202020204" pitchFamily="34" charset="0"/>
              </a:endParaRPr>
            </a:p>
          </p:txBody>
        </p:sp>
        <p:sp>
          <p:nvSpPr>
            <p:cNvPr id="28699" name="Rectangle 8"/>
            <p:cNvSpPr/>
            <p:nvPr/>
          </p:nvSpPr>
          <p:spPr>
            <a:xfrm>
              <a:off x="7313613" y="3328988"/>
              <a:ext cx="795337" cy="690562"/>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a:t>
              </a:r>
              <a:endParaRPr lang="en-US" altLang="zh-CN" sz="2500" dirty="0">
                <a:latin typeface="Arial" panose="020B0604020202020204" pitchFamily="34" charset="0"/>
              </a:endParaRPr>
            </a:p>
          </p:txBody>
        </p:sp>
        <p:sp>
          <p:nvSpPr>
            <p:cNvPr id="28700" name="Rectangle 9"/>
            <p:cNvSpPr/>
            <p:nvPr/>
          </p:nvSpPr>
          <p:spPr>
            <a:xfrm>
              <a:off x="5638800" y="3328988"/>
              <a:ext cx="1904999" cy="690562"/>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10 ≤ P&lt; 20</a:t>
              </a:r>
              <a:endParaRPr lang="en-US" altLang="zh-CN" sz="2500" dirty="0">
                <a:latin typeface="Arial" panose="020B0604020202020204" pitchFamily="34" charset="0"/>
              </a:endParaRPr>
            </a:p>
          </p:txBody>
        </p:sp>
        <p:sp>
          <p:nvSpPr>
            <p:cNvPr id="28701" name="Rectangle 10"/>
            <p:cNvSpPr/>
            <p:nvPr/>
          </p:nvSpPr>
          <p:spPr>
            <a:xfrm>
              <a:off x="7313613" y="2638425"/>
              <a:ext cx="795337" cy="69056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0</a:t>
              </a:r>
              <a:endParaRPr lang="en-US" altLang="zh-CN" sz="2500" dirty="0">
                <a:latin typeface="Arial" panose="020B0604020202020204" pitchFamily="34" charset="0"/>
              </a:endParaRPr>
            </a:p>
          </p:txBody>
        </p:sp>
        <p:sp>
          <p:nvSpPr>
            <p:cNvPr id="28702" name="Rectangle 11"/>
            <p:cNvSpPr/>
            <p:nvPr/>
          </p:nvSpPr>
          <p:spPr>
            <a:xfrm>
              <a:off x="5876925" y="2638425"/>
              <a:ext cx="1285875" cy="690563"/>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P &lt;10</a:t>
              </a:r>
              <a:endParaRPr lang="en-US" altLang="zh-CN" sz="2500" dirty="0">
                <a:latin typeface="Arial" panose="020B0604020202020204" pitchFamily="34" charset="0"/>
              </a:endParaRPr>
            </a:p>
          </p:txBody>
        </p:sp>
        <p:sp>
          <p:nvSpPr>
            <p:cNvPr id="28703" name="Rectangle 12"/>
            <p:cNvSpPr/>
            <p:nvPr/>
          </p:nvSpPr>
          <p:spPr>
            <a:xfrm>
              <a:off x="7313613" y="2057400"/>
              <a:ext cx="795337" cy="581025"/>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b="1" i="1" dirty="0">
                  <a:latin typeface="Arial" panose="020B0604020202020204" pitchFamily="34" charset="0"/>
                </a:rPr>
                <a:t>Q</a:t>
              </a:r>
              <a:r>
                <a:rPr lang="en-US" altLang="zh-CN" sz="2500" b="1" i="1" baseline="30000" dirty="0">
                  <a:latin typeface="Arial" panose="020B0604020202020204" pitchFamily="34" charset="0"/>
                </a:rPr>
                <a:t>s</a:t>
              </a:r>
              <a:endParaRPr lang="en-US" altLang="zh-CN" sz="2500" b="1" i="1" baseline="30000" dirty="0">
                <a:latin typeface="Arial" panose="020B0604020202020204" pitchFamily="34" charset="0"/>
              </a:endParaRPr>
            </a:p>
          </p:txBody>
        </p:sp>
        <p:sp>
          <p:nvSpPr>
            <p:cNvPr id="28704" name="Rectangle 13"/>
            <p:cNvSpPr/>
            <p:nvPr/>
          </p:nvSpPr>
          <p:spPr>
            <a:xfrm>
              <a:off x="5876925" y="2057400"/>
              <a:ext cx="1436688" cy="581025"/>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b="1" i="1" dirty="0">
                  <a:latin typeface="Arial" panose="020B0604020202020204" pitchFamily="34" charset="0"/>
                </a:rPr>
                <a:t>P</a:t>
              </a:r>
              <a:endParaRPr lang="en-US" altLang="zh-CN" sz="2500" b="1" i="1" dirty="0">
                <a:latin typeface="Arial" panose="020B0604020202020204" pitchFamily="34" charset="0"/>
              </a:endParaRPr>
            </a:p>
          </p:txBody>
        </p:sp>
        <p:sp>
          <p:nvSpPr>
            <p:cNvPr id="28705" name="Line 14"/>
            <p:cNvSpPr/>
            <p:nvPr/>
          </p:nvSpPr>
          <p:spPr>
            <a:xfrm>
              <a:off x="5876925" y="2057400"/>
              <a:ext cx="2232025" cy="0"/>
            </a:xfrm>
            <a:prstGeom prst="line">
              <a:avLst/>
            </a:prstGeom>
            <a:ln w="12700" cap="sq" cmpd="sng">
              <a:solidFill>
                <a:schemeClr val="tx1"/>
              </a:solidFill>
              <a:prstDash val="solid"/>
              <a:round/>
              <a:headEnd type="none" w="med" len="med"/>
              <a:tailEnd type="none" w="med" len="med"/>
            </a:ln>
          </p:spPr>
        </p:sp>
        <p:sp>
          <p:nvSpPr>
            <p:cNvPr id="28706" name="Line 15"/>
            <p:cNvSpPr/>
            <p:nvPr/>
          </p:nvSpPr>
          <p:spPr>
            <a:xfrm>
              <a:off x="5876925" y="2638425"/>
              <a:ext cx="2232025" cy="0"/>
            </a:xfrm>
            <a:prstGeom prst="line">
              <a:avLst/>
            </a:prstGeom>
            <a:ln w="12700" cap="flat" cmpd="sng">
              <a:solidFill>
                <a:schemeClr val="tx1"/>
              </a:solidFill>
              <a:prstDash val="solid"/>
              <a:round/>
              <a:headEnd type="none" w="med" len="med"/>
              <a:tailEnd type="none" w="med" len="med"/>
            </a:ln>
          </p:spPr>
        </p:sp>
        <p:sp>
          <p:nvSpPr>
            <p:cNvPr id="28707" name="Line 16"/>
            <p:cNvSpPr/>
            <p:nvPr/>
          </p:nvSpPr>
          <p:spPr>
            <a:xfrm>
              <a:off x="5876925" y="5400675"/>
              <a:ext cx="2232025" cy="0"/>
            </a:xfrm>
            <a:prstGeom prst="line">
              <a:avLst/>
            </a:prstGeom>
            <a:ln w="12700" cap="sq" cmpd="sng">
              <a:solidFill>
                <a:schemeClr val="tx1"/>
              </a:solidFill>
              <a:prstDash val="solid"/>
              <a:round/>
              <a:headEnd type="none" w="med" len="med"/>
              <a:tailEnd type="none" w="med" len="med"/>
            </a:ln>
          </p:spPr>
        </p:sp>
        <p:sp>
          <p:nvSpPr>
            <p:cNvPr id="28708" name="Line 17"/>
            <p:cNvSpPr/>
            <p:nvPr/>
          </p:nvSpPr>
          <p:spPr>
            <a:xfrm>
              <a:off x="5876925" y="2057400"/>
              <a:ext cx="0" cy="3343275"/>
            </a:xfrm>
            <a:prstGeom prst="line">
              <a:avLst/>
            </a:prstGeom>
            <a:ln w="12700" cap="sq" cmpd="sng">
              <a:solidFill>
                <a:schemeClr val="tx1"/>
              </a:solidFill>
              <a:prstDash val="solid"/>
              <a:round/>
              <a:headEnd type="none" w="med" len="med"/>
              <a:tailEnd type="none" w="med" len="med"/>
            </a:ln>
          </p:spPr>
        </p:sp>
        <p:sp>
          <p:nvSpPr>
            <p:cNvPr id="28709" name="Line 18"/>
            <p:cNvSpPr/>
            <p:nvPr/>
          </p:nvSpPr>
          <p:spPr>
            <a:xfrm>
              <a:off x="7467600" y="2100263"/>
              <a:ext cx="0" cy="3267075"/>
            </a:xfrm>
            <a:prstGeom prst="line">
              <a:avLst/>
            </a:prstGeom>
            <a:ln w="12700" cap="flat" cmpd="sng">
              <a:solidFill>
                <a:schemeClr val="tx1"/>
              </a:solidFill>
              <a:prstDash val="solid"/>
              <a:round/>
              <a:headEnd type="none" w="med" len="med"/>
              <a:tailEnd type="none" w="med" len="med"/>
            </a:ln>
          </p:spPr>
        </p:sp>
        <p:sp>
          <p:nvSpPr>
            <p:cNvPr id="28710" name="Line 19"/>
            <p:cNvSpPr/>
            <p:nvPr/>
          </p:nvSpPr>
          <p:spPr>
            <a:xfrm>
              <a:off x="8108950" y="2057400"/>
              <a:ext cx="0" cy="3343275"/>
            </a:xfrm>
            <a:prstGeom prst="line">
              <a:avLst/>
            </a:prstGeom>
            <a:ln w="12700" cap="sq" cmpd="sng">
              <a:solidFill>
                <a:schemeClr val="tx1"/>
              </a:solidFill>
              <a:prstDash val="solid"/>
              <a:round/>
              <a:headEnd type="none" w="med" len="med"/>
              <a:tailEnd type="none" w="med" len="med"/>
            </a:ln>
          </p:spPr>
        </p:sp>
        <p:sp>
          <p:nvSpPr>
            <p:cNvPr id="28711" name="Line 20"/>
            <p:cNvSpPr/>
            <p:nvPr/>
          </p:nvSpPr>
          <p:spPr>
            <a:xfrm>
              <a:off x="5876925" y="3328988"/>
              <a:ext cx="2232025" cy="0"/>
            </a:xfrm>
            <a:prstGeom prst="line">
              <a:avLst/>
            </a:prstGeom>
            <a:ln w="12700" cap="flat" cmpd="sng">
              <a:solidFill>
                <a:schemeClr val="tx1"/>
              </a:solidFill>
              <a:prstDash val="solid"/>
              <a:round/>
              <a:headEnd type="none" w="med" len="med"/>
              <a:tailEnd type="none" w="med" len="med"/>
            </a:ln>
          </p:spPr>
        </p:sp>
        <p:sp>
          <p:nvSpPr>
            <p:cNvPr id="28712" name="Line 21"/>
            <p:cNvSpPr/>
            <p:nvPr/>
          </p:nvSpPr>
          <p:spPr>
            <a:xfrm>
              <a:off x="5876925" y="4019550"/>
              <a:ext cx="2232025" cy="0"/>
            </a:xfrm>
            <a:prstGeom prst="line">
              <a:avLst/>
            </a:prstGeom>
            <a:ln w="12700" cap="flat" cmpd="sng">
              <a:solidFill>
                <a:schemeClr val="tx1"/>
              </a:solidFill>
              <a:prstDash val="solid"/>
              <a:round/>
              <a:headEnd type="none" w="med" len="med"/>
              <a:tailEnd type="none" w="med" len="med"/>
            </a:ln>
          </p:spPr>
        </p:sp>
        <p:sp>
          <p:nvSpPr>
            <p:cNvPr id="28713" name="Line 22"/>
            <p:cNvSpPr/>
            <p:nvPr/>
          </p:nvSpPr>
          <p:spPr>
            <a:xfrm>
              <a:off x="5876925" y="4710113"/>
              <a:ext cx="2232025" cy="0"/>
            </a:xfrm>
            <a:prstGeom prst="line">
              <a:avLst/>
            </a:prstGeom>
            <a:ln w="12700" cap="flat" cmpd="sng">
              <a:solidFill>
                <a:schemeClr val="tx1"/>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strips(down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dissolve">
                                      <p:cBhvr>
                                        <p:cTn id="33" dur="500"/>
                                        <p:tgtEl>
                                          <p:spTgt spid="20"/>
                                        </p:tgtEl>
                                      </p:cBhvr>
                                    </p:animEffect>
                                  </p:childTnLst>
                                </p:cTn>
                              </p:par>
                              <p:par>
                                <p:cTn id="34" presetID="18" presetClass="entr" presetSubtype="12"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strips(down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strips(downLeft)">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nodeType="clickEffect">
                                  <p:stCondLst>
                                    <p:cond delay="0"/>
                                  </p:stCondLst>
                                  <p:childTnLst>
                                    <p:animEffect transition="out" filter="dissolv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500"/>
                                        <p:tgtEl>
                                          <p:spTgt spid="24"/>
                                        </p:tgtEl>
                                      </p:cBhvr>
                                    </p:animEffect>
                                    <p:set>
                                      <p:cBhvr>
                                        <p:cTn id="60" dur="1" fill="hold">
                                          <p:stCondLst>
                                            <p:cond delay="499"/>
                                          </p:stCondLst>
                                        </p:cTn>
                                        <p:tgtEl>
                                          <p:spTgt spid="2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dissolve">
                                      <p:cBhvr>
                                        <p:cTn id="65" dur="500"/>
                                        <p:tgtEl>
                                          <p:spTgt spid="22"/>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strips(downLeft)">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xit" presetSubtype="0" fill="hold" nodeType="clickEffect">
                                  <p:stCondLst>
                                    <p:cond delay="0"/>
                                  </p:stCondLst>
                                  <p:childTnLst>
                                    <p:animEffect transition="out" filter="dissolve">
                                      <p:cBhvr>
                                        <p:cTn id="72" dur="500"/>
                                        <p:tgtEl>
                                          <p:spTgt spid="22"/>
                                        </p:tgtEl>
                                      </p:cBhvr>
                                    </p:animEffect>
                                    <p:set>
                                      <p:cBhvr>
                                        <p:cTn id="73" dur="1" fill="hold">
                                          <p:stCondLst>
                                            <p:cond delay="499"/>
                                          </p:stCondLst>
                                        </p:cTn>
                                        <p:tgtEl>
                                          <p:spTgt spid="22"/>
                                        </p:tgtEl>
                                        <p:attrNameLst>
                                          <p:attrName>style.visibility</p:attrName>
                                        </p:attrNameLst>
                                      </p:cBhvr>
                                      <p:to>
                                        <p:strVal val="hidden"/>
                                      </p:to>
                                    </p:set>
                                  </p:childTnLst>
                                </p:cTn>
                              </p:par>
                              <p:par>
                                <p:cTn id="74" presetID="9" presetClass="exit" presetSubtype="0" fill="hold" grpId="1" nodeType="withEffect">
                                  <p:stCondLst>
                                    <p:cond delay="0"/>
                                  </p:stCondLst>
                                  <p:childTnLst>
                                    <p:animEffect transition="out" filter="dissolve">
                                      <p:cBhvr>
                                        <p:cTn id="75" dur="500"/>
                                        <p:tgtEl>
                                          <p:spTgt spid="25"/>
                                        </p:tgtEl>
                                      </p:cBhvr>
                                    </p:animEffect>
                                    <p:set>
                                      <p:cBhvr>
                                        <p:cTn id="76"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3" grpId="0" animBg="1"/>
      <p:bldP spid="23" grpId="1" animBg="1"/>
      <p:bldP spid="24" grpId="0" animBg="1"/>
      <p:bldP spid="24" grpId="1" animBg="1"/>
      <p:bldP spid="25" grpId="0" animBg="1"/>
      <p:bldP spid="2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697" name="Object 2"/>
          <p:cNvGraphicFramePr>
            <a:graphicFrameLocks noChangeAspect="1"/>
          </p:cNvGraphicFramePr>
          <p:nvPr/>
        </p:nvGraphicFramePr>
        <p:xfrm>
          <a:off x="214313" y="1033463"/>
          <a:ext cx="4548187" cy="5200650"/>
        </p:xfrm>
        <a:graphic>
          <a:graphicData uri="http://schemas.openxmlformats.org/presentationml/2006/ole">
            <mc:AlternateContent xmlns:mc="http://schemas.openxmlformats.org/markup-compatibility/2006">
              <mc:Choice xmlns:v="urn:schemas-microsoft-com:vml" Requires="v">
                <p:oleObj spid="_x0000_s3086" name="" r:id="rId1" imgW="2413635" imgH="2759710" progId="Excel.Chart.8">
                  <p:embed/>
                </p:oleObj>
              </mc:Choice>
              <mc:Fallback>
                <p:oleObj name="" r:id="rId1" imgW="2413635" imgH="2759710" progId="Excel.Chart.8">
                  <p:embed/>
                  <p:pic>
                    <p:nvPicPr>
                      <p:cNvPr id="0" name="图片 3085"/>
                      <p:cNvPicPr/>
                      <p:nvPr/>
                    </p:nvPicPr>
                    <p:blipFill>
                      <a:blip r:embed="rId2"/>
                      <a:stretch>
                        <a:fillRect/>
                      </a:stretch>
                    </p:blipFill>
                    <p:spPr>
                      <a:xfrm>
                        <a:off x="214313" y="1033463"/>
                        <a:ext cx="4548187" cy="5200650"/>
                      </a:xfrm>
                      <a:prstGeom prst="rect">
                        <a:avLst/>
                      </a:prstGeom>
                      <a:noFill/>
                      <a:ln w="38100">
                        <a:noFill/>
                        <a:miter/>
                      </a:ln>
                    </p:spPr>
                  </p:pic>
                </p:oleObj>
              </mc:Fallback>
            </mc:AlternateContent>
          </a:graphicData>
        </a:graphic>
      </p:graphicFrame>
      <p:sp>
        <p:nvSpPr>
          <p:cNvPr id="5" name="Rectangle 3"/>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成本与供给曲线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29699" name="Text Box 4"/>
          <p:cNvSpPr txBox="1"/>
          <p:nvPr/>
        </p:nvSpPr>
        <p:spPr>
          <a:xfrm>
            <a:off x="1166813" y="979488"/>
            <a:ext cx="403225" cy="519112"/>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P</a:t>
            </a:r>
            <a:endParaRPr lang="en-US" altLang="zh-CN" sz="2800" b="1" i="1" dirty="0">
              <a:latin typeface="Arial" panose="020B0604020202020204" pitchFamily="34" charset="0"/>
            </a:endParaRPr>
          </a:p>
        </p:txBody>
      </p:sp>
      <p:sp>
        <p:nvSpPr>
          <p:cNvPr id="29700" name="Text Box 5"/>
          <p:cNvSpPr txBox="1"/>
          <p:nvPr/>
        </p:nvSpPr>
        <p:spPr>
          <a:xfrm>
            <a:off x="4276725" y="5080000"/>
            <a:ext cx="474663"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sp>
        <p:nvSpPr>
          <p:cNvPr id="29701" name="Line 6"/>
          <p:cNvSpPr/>
          <p:nvPr/>
        </p:nvSpPr>
        <p:spPr>
          <a:xfrm flipV="1">
            <a:off x="2178050" y="3541713"/>
            <a:ext cx="0" cy="920750"/>
          </a:xfrm>
          <a:prstGeom prst="line">
            <a:avLst/>
          </a:prstGeom>
          <a:ln w="57150" cap="flat" cmpd="sng">
            <a:solidFill>
              <a:srgbClr val="339966"/>
            </a:solidFill>
            <a:prstDash val="solid"/>
            <a:round/>
            <a:headEnd type="none" w="med" len="med"/>
            <a:tailEnd type="none" w="med" len="med"/>
          </a:ln>
        </p:spPr>
      </p:sp>
      <p:sp>
        <p:nvSpPr>
          <p:cNvPr id="29702" name="Line 7"/>
          <p:cNvSpPr/>
          <p:nvPr/>
        </p:nvSpPr>
        <p:spPr>
          <a:xfrm flipV="1">
            <a:off x="2989263" y="2195513"/>
            <a:ext cx="0" cy="1366837"/>
          </a:xfrm>
          <a:prstGeom prst="line">
            <a:avLst/>
          </a:prstGeom>
          <a:ln w="57150" cap="flat" cmpd="sng">
            <a:solidFill>
              <a:srgbClr val="339966"/>
            </a:solidFill>
            <a:prstDash val="solid"/>
            <a:round/>
            <a:headEnd type="none" w="med" len="med"/>
            <a:tailEnd type="none" w="med" len="med"/>
          </a:ln>
        </p:spPr>
      </p:sp>
      <p:sp>
        <p:nvSpPr>
          <p:cNvPr id="29703" name="Line 8"/>
          <p:cNvSpPr/>
          <p:nvPr/>
        </p:nvSpPr>
        <p:spPr>
          <a:xfrm>
            <a:off x="1341438" y="4433888"/>
            <a:ext cx="842962" cy="0"/>
          </a:xfrm>
          <a:prstGeom prst="line">
            <a:avLst/>
          </a:prstGeom>
          <a:ln w="57150" cap="flat" cmpd="sng">
            <a:solidFill>
              <a:srgbClr val="339966"/>
            </a:solidFill>
            <a:prstDash val="solid"/>
            <a:round/>
            <a:headEnd type="none" w="med" len="med"/>
            <a:tailEnd type="none" w="med" len="med"/>
          </a:ln>
        </p:spPr>
      </p:sp>
      <p:sp>
        <p:nvSpPr>
          <p:cNvPr id="29704" name="Line 9"/>
          <p:cNvSpPr/>
          <p:nvPr/>
        </p:nvSpPr>
        <p:spPr>
          <a:xfrm flipV="1">
            <a:off x="1368425" y="4445000"/>
            <a:ext cx="0" cy="884238"/>
          </a:xfrm>
          <a:prstGeom prst="line">
            <a:avLst/>
          </a:prstGeom>
          <a:ln w="57150" cap="flat" cmpd="sng">
            <a:solidFill>
              <a:srgbClr val="339966"/>
            </a:solidFill>
            <a:prstDash val="solid"/>
            <a:round/>
            <a:headEnd type="none" w="med" len="med"/>
            <a:tailEnd type="none" w="med" len="med"/>
          </a:ln>
        </p:spPr>
      </p:sp>
      <p:sp>
        <p:nvSpPr>
          <p:cNvPr id="29705" name="Line 10"/>
          <p:cNvSpPr/>
          <p:nvPr/>
        </p:nvSpPr>
        <p:spPr>
          <a:xfrm>
            <a:off x="2151063" y="3533775"/>
            <a:ext cx="842962" cy="0"/>
          </a:xfrm>
          <a:prstGeom prst="line">
            <a:avLst/>
          </a:prstGeom>
          <a:ln w="57150" cap="flat" cmpd="sng">
            <a:solidFill>
              <a:srgbClr val="339966"/>
            </a:solidFill>
            <a:prstDash val="solid"/>
            <a:round/>
            <a:headEnd type="none" w="med" len="med"/>
            <a:tailEnd type="none" w="med" len="med"/>
          </a:ln>
        </p:spPr>
      </p:sp>
      <p:sp>
        <p:nvSpPr>
          <p:cNvPr id="29706" name="Line 11"/>
          <p:cNvSpPr/>
          <p:nvPr/>
        </p:nvSpPr>
        <p:spPr>
          <a:xfrm>
            <a:off x="2962275" y="2200275"/>
            <a:ext cx="823913" cy="0"/>
          </a:xfrm>
          <a:prstGeom prst="line">
            <a:avLst/>
          </a:prstGeom>
          <a:ln w="57150" cap="flat" cmpd="sng">
            <a:solidFill>
              <a:srgbClr val="339966"/>
            </a:solidFill>
            <a:prstDash val="solid"/>
            <a:round/>
            <a:headEnd type="none" w="med" len="med"/>
            <a:tailEnd type="none" w="med" len="med"/>
          </a:ln>
        </p:spPr>
      </p:sp>
      <p:sp>
        <p:nvSpPr>
          <p:cNvPr id="29707" name="Line 12"/>
          <p:cNvSpPr/>
          <p:nvPr/>
        </p:nvSpPr>
        <p:spPr>
          <a:xfrm flipV="1">
            <a:off x="3783013" y="1497013"/>
            <a:ext cx="0" cy="731837"/>
          </a:xfrm>
          <a:prstGeom prst="line">
            <a:avLst/>
          </a:prstGeom>
          <a:ln w="57150" cap="flat" cmpd="sng">
            <a:solidFill>
              <a:srgbClr val="339966"/>
            </a:solidFill>
            <a:prstDash val="solid"/>
            <a:round/>
            <a:headEnd type="none" w="med" len="med"/>
            <a:tailEnd type="none" w="med" len="med"/>
          </a:ln>
        </p:spPr>
      </p:sp>
      <p:sp>
        <p:nvSpPr>
          <p:cNvPr id="15" name="Text Box 19"/>
          <p:cNvSpPr txBox="1"/>
          <p:nvPr/>
        </p:nvSpPr>
        <p:spPr>
          <a:xfrm>
            <a:off x="6019800" y="2362200"/>
            <a:ext cx="2971800" cy="3884613"/>
          </a:xfrm>
          <a:prstGeom prst="rect">
            <a:avLst/>
          </a:prstGeom>
          <a:noFill/>
          <a:ln w="9525">
            <a:noFill/>
          </a:ln>
        </p:spPr>
        <p:txBody>
          <a:bodyPr anchor="t">
            <a:spAutoFit/>
          </a:bodyPr>
          <a:p>
            <a:pPr eaLnBrk="0" hangingPunct="0">
              <a:lnSpc>
                <a:spcPct val="105000"/>
              </a:lnSpc>
              <a:spcBef>
                <a:spcPct val="40000"/>
              </a:spcBef>
            </a:pPr>
            <a:r>
              <a:rPr lang="en-US" altLang="zh-CN" sz="2800" b="1" dirty="0">
                <a:latin typeface="楷体" panose="02010609060101010101" pitchFamily="49" charset="-122"/>
                <a:ea typeface="楷体" panose="02010609060101010101" pitchFamily="49" charset="-122"/>
              </a:rPr>
              <a:t>  </a:t>
            </a:r>
            <a:r>
              <a:rPr lang="zh-CN" altLang="x-none" sz="2800" b="1" dirty="0">
                <a:latin typeface="楷体" panose="02010609060101010101" pitchFamily="49" charset="-122"/>
                <a:ea typeface="楷体" panose="02010609060101010101" pitchFamily="49" charset="-122"/>
              </a:rPr>
              <a:t>在每个数量，供给曲线的高度是边际卖者的成本</a:t>
            </a:r>
            <a:r>
              <a:rPr lang="zh-CN" altLang="en-US" sz="2800" b="1" dirty="0">
                <a:latin typeface="楷体" panose="02010609060101010101" pitchFamily="49" charset="-122"/>
                <a:ea typeface="楷体" panose="02010609060101010101" pitchFamily="49" charset="-122"/>
              </a:rPr>
              <a:t>。</a:t>
            </a:r>
            <a:endParaRPr lang="zh-CN" altLang="x-none" sz="2800" b="1" dirty="0">
              <a:latin typeface="楷体" panose="02010609060101010101" pitchFamily="49" charset="-122"/>
              <a:ea typeface="楷体" panose="02010609060101010101" pitchFamily="49" charset="-122"/>
            </a:endParaRPr>
          </a:p>
          <a:p>
            <a:pPr eaLnBrk="0" hangingPunct="0">
              <a:lnSpc>
                <a:spcPct val="105000"/>
              </a:lnSpc>
              <a:spcBef>
                <a:spcPct val="40000"/>
              </a:spcBef>
            </a:pPr>
            <a:r>
              <a:rPr lang="en-US" altLang="zh-CN" sz="2800" b="1" dirty="0">
                <a:solidFill>
                  <a:srgbClr val="0000FF"/>
                </a:solidFill>
                <a:latin typeface="楷体" panose="02010609060101010101" pitchFamily="49" charset="-122"/>
                <a:ea typeface="楷体" panose="02010609060101010101" pitchFamily="49" charset="-122"/>
              </a:rPr>
              <a:t>  </a:t>
            </a:r>
            <a:r>
              <a:rPr lang="zh-CN" altLang="x-none" sz="2800" b="1" dirty="0">
                <a:solidFill>
                  <a:srgbClr val="0000FF"/>
                </a:solidFill>
                <a:latin typeface="楷体" panose="02010609060101010101" pitchFamily="49" charset="-122"/>
                <a:ea typeface="楷体" panose="02010609060101010101" pitchFamily="49" charset="-122"/>
              </a:rPr>
              <a:t>边际卖者</a:t>
            </a:r>
            <a:r>
              <a:rPr lang="zh-CN" altLang="x-none" sz="2800" b="1" dirty="0">
                <a:latin typeface="楷体" panose="02010609060101010101" pitchFamily="49" charset="-122"/>
                <a:ea typeface="楷体" panose="02010609060101010101" pitchFamily="49" charset="-122"/>
              </a:rPr>
              <a:t>：如果价格再低一点就首先离开市场的卖者</a:t>
            </a:r>
            <a:r>
              <a:rPr lang="zh-CN" altLang="en-US" sz="2800" b="1" dirty="0">
                <a:latin typeface="楷体" panose="02010609060101010101" pitchFamily="49" charset="-122"/>
                <a:ea typeface="楷体" panose="02010609060101010101" pitchFamily="49" charset="-122"/>
              </a:rPr>
              <a:t>。</a:t>
            </a:r>
            <a:endParaRPr lang="zh-CN" altLang="x-none" sz="2800" b="1" dirty="0">
              <a:latin typeface="楷体" panose="02010609060101010101" pitchFamily="49" charset="-122"/>
              <a:ea typeface="楷体" panose="02010609060101010101" pitchFamily="49" charset="-122"/>
            </a:endParaRPr>
          </a:p>
        </p:txBody>
      </p:sp>
      <p:grpSp>
        <p:nvGrpSpPr>
          <p:cNvPr id="2" name="Group 14"/>
          <p:cNvGrpSpPr/>
          <p:nvPr/>
        </p:nvGrpSpPr>
        <p:grpSpPr>
          <a:xfrm>
            <a:off x="3883025" y="1762125"/>
            <a:ext cx="2517775" cy="476250"/>
            <a:chOff x="0" y="0"/>
            <a:chExt cx="1586" cy="300"/>
          </a:xfrm>
        </p:grpSpPr>
        <p:sp>
          <p:nvSpPr>
            <p:cNvPr id="29710" name="Line 24"/>
            <p:cNvSpPr/>
            <p:nvPr/>
          </p:nvSpPr>
          <p:spPr>
            <a:xfrm flipH="1">
              <a:off x="0" y="277"/>
              <a:ext cx="337" cy="0"/>
            </a:xfrm>
            <a:prstGeom prst="line">
              <a:avLst/>
            </a:prstGeom>
            <a:ln w="38100" cap="flat" cmpd="sng">
              <a:solidFill>
                <a:schemeClr val="tx1"/>
              </a:solidFill>
              <a:prstDash val="solid"/>
              <a:round/>
              <a:headEnd type="none" w="med" len="med"/>
              <a:tailEnd type="triangle" w="lg" len="med"/>
            </a:ln>
          </p:spPr>
        </p:sp>
        <p:sp>
          <p:nvSpPr>
            <p:cNvPr id="29711" name="Text Box 25"/>
            <p:cNvSpPr txBox="1"/>
            <p:nvPr/>
          </p:nvSpPr>
          <p:spPr>
            <a:xfrm>
              <a:off x="222" y="0"/>
              <a:ext cx="1364" cy="300"/>
            </a:xfrm>
            <a:prstGeom prst="rect">
              <a:avLst/>
            </a:prstGeom>
            <a:solidFill>
              <a:srgbClr val="CCFF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500" dirty="0">
                  <a:latin typeface="Arial" panose="020B0604020202020204" pitchFamily="34" charset="0"/>
                </a:rPr>
                <a:t>穆雨雨的成本</a:t>
              </a:r>
              <a:endParaRPr lang="zh-CN" altLang="x-none" sz="2500" dirty="0">
                <a:latin typeface="Arial" panose="020B0604020202020204" pitchFamily="34" charset="0"/>
              </a:endParaRPr>
            </a:p>
          </p:txBody>
        </p:sp>
      </p:grpSp>
      <p:grpSp>
        <p:nvGrpSpPr>
          <p:cNvPr id="3" name="Group 17"/>
          <p:cNvGrpSpPr/>
          <p:nvPr/>
        </p:nvGrpSpPr>
        <p:grpSpPr>
          <a:xfrm>
            <a:off x="3073400" y="3009900"/>
            <a:ext cx="2794000" cy="522288"/>
            <a:chOff x="0" y="0"/>
            <a:chExt cx="1760" cy="329"/>
          </a:xfrm>
        </p:grpSpPr>
        <p:sp>
          <p:nvSpPr>
            <p:cNvPr id="29713" name="Line 27"/>
            <p:cNvSpPr/>
            <p:nvPr/>
          </p:nvSpPr>
          <p:spPr>
            <a:xfrm flipH="1">
              <a:off x="0" y="329"/>
              <a:ext cx="337" cy="0"/>
            </a:xfrm>
            <a:prstGeom prst="line">
              <a:avLst/>
            </a:prstGeom>
            <a:ln w="38100" cap="flat" cmpd="sng">
              <a:solidFill>
                <a:schemeClr val="tx1"/>
              </a:solidFill>
              <a:prstDash val="solid"/>
              <a:round/>
              <a:headEnd type="none" w="med" len="med"/>
              <a:tailEnd type="triangle" w="lg" len="med"/>
            </a:ln>
          </p:spPr>
        </p:sp>
        <p:sp>
          <p:nvSpPr>
            <p:cNvPr id="29714" name="Text Box 28"/>
            <p:cNvSpPr txBox="1"/>
            <p:nvPr/>
          </p:nvSpPr>
          <p:spPr>
            <a:xfrm>
              <a:off x="269" y="0"/>
              <a:ext cx="1491" cy="300"/>
            </a:xfrm>
            <a:prstGeom prst="rect">
              <a:avLst/>
            </a:prstGeom>
            <a:solidFill>
              <a:srgbClr val="CCFF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500" dirty="0">
                  <a:latin typeface="Arial" panose="020B0604020202020204" pitchFamily="34" charset="0"/>
                </a:rPr>
                <a:t>缪媛媛的成本</a:t>
              </a:r>
              <a:endParaRPr lang="zh-CN" altLang="x-none" sz="2500" dirty="0">
                <a:latin typeface="Arial" panose="020B0604020202020204" pitchFamily="34" charset="0"/>
              </a:endParaRPr>
            </a:p>
          </p:txBody>
        </p:sp>
      </p:grpSp>
      <p:grpSp>
        <p:nvGrpSpPr>
          <p:cNvPr id="4" name="Group 20"/>
          <p:cNvGrpSpPr/>
          <p:nvPr/>
        </p:nvGrpSpPr>
        <p:grpSpPr>
          <a:xfrm>
            <a:off x="2263775" y="4197350"/>
            <a:ext cx="2578100" cy="476250"/>
            <a:chOff x="0" y="0"/>
            <a:chExt cx="1624" cy="300"/>
          </a:xfrm>
        </p:grpSpPr>
        <p:sp>
          <p:nvSpPr>
            <p:cNvPr id="29716" name="Line 30"/>
            <p:cNvSpPr/>
            <p:nvPr/>
          </p:nvSpPr>
          <p:spPr>
            <a:xfrm flipH="1">
              <a:off x="0" y="152"/>
              <a:ext cx="337" cy="0"/>
            </a:xfrm>
            <a:prstGeom prst="line">
              <a:avLst/>
            </a:prstGeom>
            <a:ln w="38100" cap="flat" cmpd="sng">
              <a:solidFill>
                <a:schemeClr val="tx1"/>
              </a:solidFill>
              <a:prstDash val="solid"/>
              <a:round/>
              <a:headEnd type="none" w="med" len="med"/>
              <a:tailEnd type="triangle" w="lg" len="med"/>
            </a:ln>
          </p:spPr>
        </p:sp>
        <p:sp>
          <p:nvSpPr>
            <p:cNvPr id="29717" name="Text Box 31"/>
            <p:cNvSpPr txBox="1"/>
            <p:nvPr/>
          </p:nvSpPr>
          <p:spPr>
            <a:xfrm>
              <a:off x="276" y="0"/>
              <a:ext cx="1348" cy="300"/>
            </a:xfrm>
            <a:prstGeom prst="rect">
              <a:avLst/>
            </a:prstGeom>
            <a:solidFill>
              <a:srgbClr val="CCFF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500" dirty="0">
                  <a:latin typeface="Arial" panose="020B0604020202020204" pitchFamily="34" charset="0"/>
                </a:rPr>
                <a:t>盛典典的成本</a:t>
              </a:r>
              <a:endParaRPr lang="zh-CN" altLang="x-none" sz="25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charRg st="0" end="25"/>
                                            </p:txEl>
                                          </p:spTgt>
                                        </p:tgtEl>
                                        <p:attrNameLst>
                                          <p:attrName>style.visibility</p:attrName>
                                        </p:attrNameLst>
                                      </p:cBhvr>
                                      <p:to>
                                        <p:strVal val="visible"/>
                                      </p:to>
                                    </p:set>
                                    <p:animEffect transition="in" filter="wipe(left)">
                                      <p:cBhvr>
                                        <p:cTn id="7" dur="500"/>
                                        <p:tgtEl>
                                          <p:spTgt spid="15">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charRg st="25" end="52"/>
                                            </p:txEl>
                                          </p:spTgt>
                                        </p:tgtEl>
                                        <p:attrNameLst>
                                          <p:attrName>style.visibility</p:attrName>
                                        </p:attrNameLst>
                                      </p:cBhvr>
                                      <p:to>
                                        <p:strVal val="visible"/>
                                      </p:to>
                                    </p:set>
                                    <p:animEffect transition="in" filter="wipe(left)">
                                      <p:cBhvr>
                                        <p:cTn id="12" dur="500"/>
                                        <p:tgtEl>
                                          <p:spTgt spid="15">
                                            <p:txEl>
                                              <p:charRg st="25"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21" name="Object 2"/>
          <p:cNvGraphicFramePr>
            <a:graphicFrameLocks noChangeAspect="1"/>
          </p:cNvGraphicFramePr>
          <p:nvPr/>
        </p:nvGraphicFramePr>
        <p:xfrm>
          <a:off x="214313" y="1033463"/>
          <a:ext cx="4548187" cy="5200650"/>
        </p:xfrm>
        <a:graphic>
          <a:graphicData uri="http://schemas.openxmlformats.org/presentationml/2006/ole">
            <mc:AlternateContent xmlns:mc="http://schemas.openxmlformats.org/markup-compatibility/2006">
              <mc:Choice xmlns:v="urn:schemas-microsoft-com:vml" Requires="v">
                <p:oleObj spid="_x0000_s3085" name="" r:id="rId1" imgW="2413635" imgH="2759710" progId="Excel.Chart.8">
                  <p:embed/>
                </p:oleObj>
              </mc:Choice>
              <mc:Fallback>
                <p:oleObj name="" r:id="rId1" imgW="2413635" imgH="2759710" progId="Excel.Chart.8">
                  <p:embed/>
                  <p:pic>
                    <p:nvPicPr>
                      <p:cNvPr id="0" name="图片 3084"/>
                      <p:cNvPicPr/>
                      <p:nvPr/>
                    </p:nvPicPr>
                    <p:blipFill>
                      <a:blip r:embed="rId2"/>
                      <a:stretch>
                        <a:fillRect/>
                      </a:stretch>
                    </p:blipFill>
                    <p:spPr>
                      <a:xfrm>
                        <a:off x="214313" y="1033463"/>
                        <a:ext cx="4548187" cy="5200650"/>
                      </a:xfrm>
                      <a:prstGeom prst="rect">
                        <a:avLst/>
                      </a:prstGeom>
                      <a:noFill/>
                      <a:ln w="38100">
                        <a:noFill/>
                        <a:miter/>
                      </a:ln>
                    </p:spPr>
                  </p:pic>
                </p:oleObj>
              </mc:Fallback>
            </mc:AlternateContent>
          </a:graphicData>
        </a:graphic>
      </p:graphicFrame>
      <p:sp>
        <p:nvSpPr>
          <p:cNvPr id="5" name="Rectangle 3"/>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生产者剩余</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0723" name="Text Box 4"/>
          <p:cNvSpPr txBox="1"/>
          <p:nvPr/>
        </p:nvSpPr>
        <p:spPr>
          <a:xfrm>
            <a:off x="1166813" y="979488"/>
            <a:ext cx="403225" cy="519112"/>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P</a:t>
            </a:r>
            <a:endParaRPr lang="en-US" altLang="zh-CN" sz="2800" b="1" i="1" dirty="0">
              <a:latin typeface="Arial" panose="020B0604020202020204" pitchFamily="34" charset="0"/>
            </a:endParaRPr>
          </a:p>
        </p:txBody>
      </p:sp>
      <p:sp>
        <p:nvSpPr>
          <p:cNvPr id="30724" name="Text Box 5"/>
          <p:cNvSpPr txBox="1"/>
          <p:nvPr/>
        </p:nvSpPr>
        <p:spPr>
          <a:xfrm>
            <a:off x="4276725" y="5080000"/>
            <a:ext cx="474663"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sp>
        <p:nvSpPr>
          <p:cNvPr id="30725" name="Line 6"/>
          <p:cNvSpPr/>
          <p:nvPr/>
        </p:nvSpPr>
        <p:spPr>
          <a:xfrm flipV="1">
            <a:off x="2178050" y="3541713"/>
            <a:ext cx="0" cy="920750"/>
          </a:xfrm>
          <a:prstGeom prst="line">
            <a:avLst/>
          </a:prstGeom>
          <a:ln w="57150" cap="flat" cmpd="sng">
            <a:solidFill>
              <a:srgbClr val="339966"/>
            </a:solidFill>
            <a:prstDash val="solid"/>
            <a:round/>
            <a:headEnd type="none" w="med" len="med"/>
            <a:tailEnd type="none" w="med" len="med"/>
          </a:ln>
        </p:spPr>
      </p:sp>
      <p:sp>
        <p:nvSpPr>
          <p:cNvPr id="30726" name="Line 7"/>
          <p:cNvSpPr/>
          <p:nvPr/>
        </p:nvSpPr>
        <p:spPr>
          <a:xfrm flipV="1">
            <a:off x="2989263" y="2195513"/>
            <a:ext cx="0" cy="1366837"/>
          </a:xfrm>
          <a:prstGeom prst="line">
            <a:avLst/>
          </a:prstGeom>
          <a:ln w="57150" cap="flat" cmpd="sng">
            <a:solidFill>
              <a:srgbClr val="339966"/>
            </a:solidFill>
            <a:prstDash val="solid"/>
            <a:round/>
            <a:headEnd type="none" w="med" len="med"/>
            <a:tailEnd type="none" w="med" len="med"/>
          </a:ln>
        </p:spPr>
      </p:sp>
      <p:sp>
        <p:nvSpPr>
          <p:cNvPr id="30727" name="Line 8"/>
          <p:cNvSpPr/>
          <p:nvPr/>
        </p:nvSpPr>
        <p:spPr>
          <a:xfrm>
            <a:off x="1341438" y="4433888"/>
            <a:ext cx="842962" cy="0"/>
          </a:xfrm>
          <a:prstGeom prst="line">
            <a:avLst/>
          </a:prstGeom>
          <a:ln w="57150" cap="flat" cmpd="sng">
            <a:solidFill>
              <a:srgbClr val="339966"/>
            </a:solidFill>
            <a:prstDash val="solid"/>
            <a:round/>
            <a:headEnd type="none" w="med" len="med"/>
            <a:tailEnd type="none" w="med" len="med"/>
          </a:ln>
        </p:spPr>
      </p:sp>
      <p:sp>
        <p:nvSpPr>
          <p:cNvPr id="30728" name="Line 9"/>
          <p:cNvSpPr/>
          <p:nvPr/>
        </p:nvSpPr>
        <p:spPr>
          <a:xfrm flipV="1">
            <a:off x="1368425" y="4445000"/>
            <a:ext cx="0" cy="884238"/>
          </a:xfrm>
          <a:prstGeom prst="line">
            <a:avLst/>
          </a:prstGeom>
          <a:ln w="57150" cap="flat" cmpd="sng">
            <a:solidFill>
              <a:srgbClr val="339966"/>
            </a:solidFill>
            <a:prstDash val="solid"/>
            <a:round/>
            <a:headEnd type="none" w="med" len="med"/>
            <a:tailEnd type="none" w="med" len="med"/>
          </a:ln>
        </p:spPr>
      </p:sp>
      <p:sp>
        <p:nvSpPr>
          <p:cNvPr id="30729" name="Line 10"/>
          <p:cNvSpPr/>
          <p:nvPr/>
        </p:nvSpPr>
        <p:spPr>
          <a:xfrm>
            <a:off x="2151063" y="3533775"/>
            <a:ext cx="842962" cy="0"/>
          </a:xfrm>
          <a:prstGeom prst="line">
            <a:avLst/>
          </a:prstGeom>
          <a:ln w="57150" cap="flat" cmpd="sng">
            <a:solidFill>
              <a:srgbClr val="339966"/>
            </a:solidFill>
            <a:prstDash val="solid"/>
            <a:round/>
            <a:headEnd type="none" w="med" len="med"/>
            <a:tailEnd type="none" w="med" len="med"/>
          </a:ln>
        </p:spPr>
      </p:sp>
      <p:sp>
        <p:nvSpPr>
          <p:cNvPr id="30730" name="Line 11"/>
          <p:cNvSpPr/>
          <p:nvPr/>
        </p:nvSpPr>
        <p:spPr>
          <a:xfrm>
            <a:off x="2962275" y="2200275"/>
            <a:ext cx="823913" cy="0"/>
          </a:xfrm>
          <a:prstGeom prst="line">
            <a:avLst/>
          </a:prstGeom>
          <a:ln w="57150" cap="flat" cmpd="sng">
            <a:solidFill>
              <a:srgbClr val="339966"/>
            </a:solidFill>
            <a:prstDash val="solid"/>
            <a:round/>
            <a:headEnd type="none" w="med" len="med"/>
            <a:tailEnd type="none" w="med" len="med"/>
          </a:ln>
        </p:spPr>
      </p:sp>
      <p:sp>
        <p:nvSpPr>
          <p:cNvPr id="30731" name="Line 12"/>
          <p:cNvSpPr/>
          <p:nvPr/>
        </p:nvSpPr>
        <p:spPr>
          <a:xfrm flipV="1">
            <a:off x="3783013" y="1497013"/>
            <a:ext cx="0" cy="731837"/>
          </a:xfrm>
          <a:prstGeom prst="line">
            <a:avLst/>
          </a:prstGeom>
          <a:ln w="57150" cap="flat" cmpd="sng">
            <a:solidFill>
              <a:srgbClr val="339966"/>
            </a:solidFill>
            <a:prstDash val="solid"/>
            <a:round/>
            <a:headEnd type="none" w="med" len="med"/>
            <a:tailEnd type="none" w="med" len="med"/>
          </a:ln>
        </p:spPr>
      </p:sp>
      <p:sp>
        <p:nvSpPr>
          <p:cNvPr id="15" name="Text Box 22"/>
          <p:cNvSpPr txBox="1"/>
          <p:nvPr/>
        </p:nvSpPr>
        <p:spPr>
          <a:xfrm>
            <a:off x="4470400" y="2254250"/>
            <a:ext cx="3835400" cy="1433513"/>
          </a:xfrm>
          <a:prstGeom prst="rect">
            <a:avLst/>
          </a:prstGeom>
          <a:noFill/>
          <a:ln w="9525">
            <a:noFill/>
          </a:ln>
        </p:spPr>
        <p:txBody>
          <a:bodyPr anchor="t">
            <a:spAutoFit/>
          </a:bodyPr>
          <a:p>
            <a:pPr eaLnBrk="0" hangingPunct="0">
              <a:lnSpc>
                <a:spcPct val="105000"/>
              </a:lnSpc>
              <a:spcBef>
                <a:spcPct val="50000"/>
              </a:spcBef>
            </a:pPr>
            <a:r>
              <a:rPr lang="zh-CN" altLang="x-none" sz="2800" b="1" dirty="0">
                <a:solidFill>
                  <a:srgbClr val="0070C0"/>
                </a:solidFill>
                <a:latin typeface="Arial" panose="020B0604020202020204" pitchFamily="34" charset="0"/>
              </a:rPr>
              <a:t>生产者剩余 </a:t>
            </a:r>
            <a:r>
              <a:rPr lang="zh-CN" altLang="en-US" sz="2800" b="1" dirty="0">
                <a:solidFill>
                  <a:srgbClr val="0070C0"/>
                </a:solidFill>
                <a:latin typeface="Arial" panose="020B0604020202020204" pitchFamily="34" charset="0"/>
              </a:rPr>
              <a:t>（</a:t>
            </a:r>
            <a:r>
              <a:rPr lang="zh-CN" altLang="zh-CN" sz="2800" dirty="0">
                <a:solidFill>
                  <a:srgbClr val="0070C0"/>
                </a:solidFill>
                <a:latin typeface="Arial" panose="020B0604020202020204" pitchFamily="34" charset="0"/>
              </a:rPr>
              <a:t>PS</a:t>
            </a:r>
            <a:r>
              <a:rPr lang="zh-CN" altLang="en-US" sz="2800" dirty="0">
                <a:solidFill>
                  <a:srgbClr val="0070C0"/>
                </a:solidFill>
                <a:latin typeface="Arial" panose="020B0604020202020204" pitchFamily="34" charset="0"/>
              </a:rPr>
              <a:t>）</a:t>
            </a:r>
            <a:r>
              <a:rPr lang="zh-CN" altLang="x-none" sz="2800" dirty="0">
                <a:solidFill>
                  <a:srgbClr val="0070C0"/>
                </a:solidFill>
                <a:latin typeface="Arial" panose="020B0604020202020204" pitchFamily="34" charset="0"/>
              </a:rPr>
              <a:t>：</a:t>
            </a:r>
            <a:r>
              <a:rPr lang="zh-CN" altLang="x-none" sz="2800" dirty="0">
                <a:latin typeface="Arial" panose="020B0604020202020204" pitchFamily="34" charset="0"/>
              </a:rPr>
              <a:t>卖者出售一种物品得到的量减去其生产成本</a:t>
            </a:r>
            <a:endParaRPr lang="zh-CN" altLang="x-none" sz="2800" dirty="0">
              <a:latin typeface="Arial" panose="020B0604020202020204" pitchFamily="34" charset="0"/>
            </a:endParaRPr>
          </a:p>
        </p:txBody>
      </p:sp>
      <p:sp>
        <p:nvSpPr>
          <p:cNvPr id="16" name="Text Box 23"/>
          <p:cNvSpPr txBox="1"/>
          <p:nvPr/>
        </p:nvSpPr>
        <p:spPr>
          <a:xfrm>
            <a:off x="4800600" y="1371600"/>
            <a:ext cx="3238500" cy="511175"/>
          </a:xfrm>
          <a:prstGeom prst="rect">
            <a:avLst/>
          </a:prstGeom>
          <a:noFill/>
          <a:ln w="9525" cap="flat" cmpd="sng">
            <a:solidFill>
              <a:schemeClr val="hlink"/>
            </a:solidFill>
            <a:prstDash val="solid"/>
            <a:miter/>
            <a:headEnd type="none" w="med" len="med"/>
            <a:tailEnd type="none" w="med" len="med"/>
          </a:ln>
        </p:spPr>
        <p:txBody>
          <a:bodyPr anchor="t">
            <a:spAutoFit/>
          </a:bodyPr>
          <a:p>
            <a:pPr algn="ctr" eaLnBrk="0" hangingPunct="0">
              <a:lnSpc>
                <a:spcPct val="105000"/>
              </a:lnSpc>
              <a:spcBef>
                <a:spcPct val="50000"/>
              </a:spcBef>
            </a:pPr>
            <a:r>
              <a:rPr lang="zh-CN" altLang="zh-CN" sz="2600" dirty="0">
                <a:latin typeface="Arial" panose="020B0604020202020204" pitchFamily="34" charset="0"/>
              </a:rPr>
              <a:t>PS = </a:t>
            </a:r>
            <a:r>
              <a:rPr lang="zh-CN" altLang="x-none" sz="2600" dirty="0">
                <a:latin typeface="Arial" panose="020B0604020202020204" pitchFamily="34" charset="0"/>
              </a:rPr>
              <a:t>价格 </a:t>
            </a:r>
            <a:r>
              <a:rPr lang="zh-CN" altLang="zh-CN" sz="2600" dirty="0">
                <a:latin typeface="Arial" panose="020B0604020202020204" pitchFamily="34" charset="0"/>
              </a:rPr>
              <a:t>– </a:t>
            </a:r>
            <a:r>
              <a:rPr lang="zh-CN" altLang="x-none" sz="2600" dirty="0">
                <a:latin typeface="Arial" panose="020B0604020202020204" pitchFamily="34" charset="0"/>
              </a:rPr>
              <a:t>成本</a:t>
            </a:r>
            <a:endParaRPr lang="zh-CN" altLang="x-none" sz="26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745" name="Object 2"/>
          <p:cNvGraphicFramePr>
            <a:graphicFrameLocks noChangeAspect="1"/>
          </p:cNvGraphicFramePr>
          <p:nvPr/>
        </p:nvGraphicFramePr>
        <p:xfrm>
          <a:off x="214313" y="1033463"/>
          <a:ext cx="4548187" cy="5200650"/>
        </p:xfrm>
        <a:graphic>
          <a:graphicData uri="http://schemas.openxmlformats.org/presentationml/2006/ole">
            <mc:AlternateContent xmlns:mc="http://schemas.openxmlformats.org/markup-compatibility/2006">
              <mc:Choice xmlns:v="urn:schemas-microsoft-com:vml" Requires="v">
                <p:oleObj spid="_x0000_s3078" name="" r:id="rId1" imgW="2413635" imgH="2759710" progId="Excel.Chart.8">
                  <p:embed/>
                </p:oleObj>
              </mc:Choice>
              <mc:Fallback>
                <p:oleObj name="" r:id="rId1" imgW="2413635" imgH="2759710" progId="Excel.Chart.8">
                  <p:embed/>
                  <p:pic>
                    <p:nvPicPr>
                      <p:cNvPr id="0" name="图片 3077"/>
                      <p:cNvPicPr/>
                      <p:nvPr/>
                    </p:nvPicPr>
                    <p:blipFill>
                      <a:blip r:embed="rId2"/>
                      <a:stretch>
                        <a:fillRect/>
                      </a:stretch>
                    </p:blipFill>
                    <p:spPr>
                      <a:xfrm>
                        <a:off x="214313" y="1033463"/>
                        <a:ext cx="4548187" cy="5200650"/>
                      </a:xfrm>
                      <a:prstGeom prst="rect">
                        <a:avLst/>
                      </a:prstGeom>
                      <a:noFill/>
                      <a:ln w="38100">
                        <a:noFill/>
                        <a:miter/>
                      </a:ln>
                    </p:spPr>
                  </p:pic>
                </p:oleObj>
              </mc:Fallback>
            </mc:AlternateContent>
          </a:graphicData>
        </a:graphic>
      </p:graphicFrame>
      <p:sp>
        <p:nvSpPr>
          <p:cNvPr id="5" name="Rectangle 33"/>
          <p:cNvSpPr/>
          <p:nvPr/>
        </p:nvSpPr>
        <p:spPr>
          <a:xfrm>
            <a:off x="2174875" y="3097213"/>
            <a:ext cx="811213" cy="428625"/>
          </a:xfrm>
          <a:prstGeom prst="rect">
            <a:avLst/>
          </a:prstGeom>
          <a:solidFill>
            <a:srgbClr val="FFFF00"/>
          </a:solidFill>
          <a:ln w="9525">
            <a:noFill/>
          </a:ln>
        </p:spPr>
        <p:txBody>
          <a:bodyPr wrap="none" anchor="ctr"/>
          <a:p>
            <a:pPr eaLnBrk="0" hangingPunct="0"/>
            <a:endParaRPr lang="zh-CN" altLang="zh-CN" dirty="0">
              <a:latin typeface="Arial" panose="020B0604020202020204" pitchFamily="34" charset="0"/>
            </a:endParaRPr>
          </a:p>
        </p:txBody>
      </p:sp>
      <p:sp>
        <p:nvSpPr>
          <p:cNvPr id="6" name="Rectangle 32"/>
          <p:cNvSpPr/>
          <p:nvPr/>
        </p:nvSpPr>
        <p:spPr>
          <a:xfrm>
            <a:off x="1370013" y="3097213"/>
            <a:ext cx="806450" cy="1314450"/>
          </a:xfrm>
          <a:prstGeom prst="rect">
            <a:avLst/>
          </a:prstGeom>
          <a:solidFill>
            <a:srgbClr val="99CCFF"/>
          </a:solidFill>
          <a:ln w="9525">
            <a:noFill/>
          </a:ln>
        </p:spPr>
        <p:txBody>
          <a:bodyPr wrap="none" anchor="ctr"/>
          <a:p>
            <a:pPr eaLnBrk="0" hangingPunct="0"/>
            <a:endParaRPr lang="zh-CN" altLang="zh-CN" dirty="0">
              <a:latin typeface="Arial" panose="020B0604020202020204" pitchFamily="34" charset="0"/>
            </a:endParaRPr>
          </a:p>
        </p:txBody>
      </p:sp>
      <p:sp>
        <p:nvSpPr>
          <p:cNvPr id="7" name="Rectangle 3"/>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生产者剩余与供给曲线</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1749" name="Text Box 4"/>
          <p:cNvSpPr txBox="1"/>
          <p:nvPr/>
        </p:nvSpPr>
        <p:spPr>
          <a:xfrm>
            <a:off x="1166813" y="979488"/>
            <a:ext cx="403225" cy="519112"/>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P</a:t>
            </a:r>
            <a:endParaRPr lang="en-US" altLang="zh-CN" sz="2800" b="1" i="1" dirty="0">
              <a:latin typeface="Arial" panose="020B0604020202020204" pitchFamily="34" charset="0"/>
            </a:endParaRPr>
          </a:p>
        </p:txBody>
      </p:sp>
      <p:sp>
        <p:nvSpPr>
          <p:cNvPr id="31750" name="Text Box 5"/>
          <p:cNvSpPr txBox="1"/>
          <p:nvPr/>
        </p:nvSpPr>
        <p:spPr>
          <a:xfrm>
            <a:off x="4276725" y="5080000"/>
            <a:ext cx="474663"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sp>
        <p:nvSpPr>
          <p:cNvPr id="31751" name="Line 6"/>
          <p:cNvSpPr/>
          <p:nvPr/>
        </p:nvSpPr>
        <p:spPr>
          <a:xfrm flipV="1">
            <a:off x="2178050" y="3541713"/>
            <a:ext cx="0" cy="920750"/>
          </a:xfrm>
          <a:prstGeom prst="line">
            <a:avLst/>
          </a:prstGeom>
          <a:ln w="57150" cap="flat" cmpd="sng">
            <a:solidFill>
              <a:srgbClr val="339966"/>
            </a:solidFill>
            <a:prstDash val="solid"/>
            <a:round/>
            <a:headEnd type="none" w="med" len="med"/>
            <a:tailEnd type="none" w="med" len="med"/>
          </a:ln>
        </p:spPr>
      </p:sp>
      <p:sp>
        <p:nvSpPr>
          <p:cNvPr id="31752" name="Line 7"/>
          <p:cNvSpPr/>
          <p:nvPr/>
        </p:nvSpPr>
        <p:spPr>
          <a:xfrm flipV="1">
            <a:off x="2989263" y="2195513"/>
            <a:ext cx="0" cy="1366837"/>
          </a:xfrm>
          <a:prstGeom prst="line">
            <a:avLst/>
          </a:prstGeom>
          <a:ln w="57150" cap="flat" cmpd="sng">
            <a:solidFill>
              <a:srgbClr val="339966"/>
            </a:solidFill>
            <a:prstDash val="solid"/>
            <a:round/>
            <a:headEnd type="none" w="med" len="med"/>
            <a:tailEnd type="none" w="med" len="med"/>
          </a:ln>
        </p:spPr>
      </p:sp>
      <p:sp>
        <p:nvSpPr>
          <p:cNvPr id="31753" name="Line 8"/>
          <p:cNvSpPr/>
          <p:nvPr/>
        </p:nvSpPr>
        <p:spPr>
          <a:xfrm>
            <a:off x="1341438" y="4433888"/>
            <a:ext cx="842962" cy="0"/>
          </a:xfrm>
          <a:prstGeom prst="line">
            <a:avLst/>
          </a:prstGeom>
          <a:ln w="57150" cap="flat" cmpd="sng">
            <a:solidFill>
              <a:srgbClr val="339966"/>
            </a:solidFill>
            <a:prstDash val="solid"/>
            <a:round/>
            <a:headEnd type="none" w="med" len="med"/>
            <a:tailEnd type="none" w="med" len="med"/>
          </a:ln>
        </p:spPr>
      </p:sp>
      <p:sp>
        <p:nvSpPr>
          <p:cNvPr id="31754" name="Line 9"/>
          <p:cNvSpPr/>
          <p:nvPr/>
        </p:nvSpPr>
        <p:spPr>
          <a:xfrm flipV="1">
            <a:off x="1368425" y="4445000"/>
            <a:ext cx="0" cy="884238"/>
          </a:xfrm>
          <a:prstGeom prst="line">
            <a:avLst/>
          </a:prstGeom>
          <a:ln w="57150" cap="flat" cmpd="sng">
            <a:solidFill>
              <a:srgbClr val="339966"/>
            </a:solidFill>
            <a:prstDash val="solid"/>
            <a:round/>
            <a:headEnd type="none" w="med" len="med"/>
            <a:tailEnd type="none" w="med" len="med"/>
          </a:ln>
        </p:spPr>
      </p:sp>
      <p:sp>
        <p:nvSpPr>
          <p:cNvPr id="31755" name="Line 10"/>
          <p:cNvSpPr/>
          <p:nvPr/>
        </p:nvSpPr>
        <p:spPr>
          <a:xfrm>
            <a:off x="2151063" y="3533775"/>
            <a:ext cx="842962" cy="0"/>
          </a:xfrm>
          <a:prstGeom prst="line">
            <a:avLst/>
          </a:prstGeom>
          <a:ln w="57150" cap="flat" cmpd="sng">
            <a:solidFill>
              <a:srgbClr val="339966"/>
            </a:solidFill>
            <a:prstDash val="solid"/>
            <a:round/>
            <a:headEnd type="none" w="med" len="med"/>
            <a:tailEnd type="none" w="med" len="med"/>
          </a:ln>
        </p:spPr>
      </p:sp>
      <p:sp>
        <p:nvSpPr>
          <p:cNvPr id="31756" name="Line 11"/>
          <p:cNvSpPr/>
          <p:nvPr/>
        </p:nvSpPr>
        <p:spPr>
          <a:xfrm>
            <a:off x="2962275" y="2200275"/>
            <a:ext cx="823913" cy="0"/>
          </a:xfrm>
          <a:prstGeom prst="line">
            <a:avLst/>
          </a:prstGeom>
          <a:ln w="57150" cap="flat" cmpd="sng">
            <a:solidFill>
              <a:srgbClr val="339966"/>
            </a:solidFill>
            <a:prstDash val="solid"/>
            <a:round/>
            <a:headEnd type="none" w="med" len="med"/>
            <a:tailEnd type="none" w="med" len="med"/>
          </a:ln>
        </p:spPr>
      </p:sp>
      <p:sp>
        <p:nvSpPr>
          <p:cNvPr id="31757" name="Line 12"/>
          <p:cNvSpPr/>
          <p:nvPr/>
        </p:nvSpPr>
        <p:spPr>
          <a:xfrm flipV="1">
            <a:off x="3783013" y="1497013"/>
            <a:ext cx="0" cy="731837"/>
          </a:xfrm>
          <a:prstGeom prst="line">
            <a:avLst/>
          </a:prstGeom>
          <a:ln w="57150" cap="flat" cmpd="sng">
            <a:solidFill>
              <a:srgbClr val="339966"/>
            </a:solidFill>
            <a:prstDash val="solid"/>
            <a:round/>
            <a:headEnd type="none" w="med" len="med"/>
            <a:tailEnd type="none" w="med" len="med"/>
          </a:ln>
        </p:spPr>
      </p:sp>
      <p:sp>
        <p:nvSpPr>
          <p:cNvPr id="31758" name="Text Box 13"/>
          <p:cNvSpPr txBox="1"/>
          <p:nvPr/>
        </p:nvSpPr>
        <p:spPr>
          <a:xfrm>
            <a:off x="5562600" y="1066800"/>
            <a:ext cx="3089275" cy="509588"/>
          </a:xfrm>
          <a:prstGeom prst="rect">
            <a:avLst/>
          </a:prstGeom>
          <a:noFill/>
          <a:ln w="9525">
            <a:noFill/>
          </a:ln>
        </p:spPr>
        <p:txBody>
          <a:bodyPr anchor="t">
            <a:spAutoFit/>
          </a:bodyPr>
          <a:p>
            <a:pPr algn="ctr" eaLnBrk="0" hangingPunct="0">
              <a:lnSpc>
                <a:spcPct val="105000"/>
              </a:lnSpc>
              <a:spcBef>
                <a:spcPct val="50000"/>
              </a:spcBef>
            </a:pPr>
            <a:r>
              <a:rPr lang="zh-CN" altLang="zh-CN" sz="2600" dirty="0">
                <a:latin typeface="Arial" panose="020B0604020202020204" pitchFamily="34" charset="0"/>
              </a:rPr>
              <a:t>PS = </a:t>
            </a:r>
            <a:r>
              <a:rPr lang="zh-CN" altLang="x-none" sz="2600" b="1" dirty="0">
                <a:latin typeface="Arial" panose="020B0604020202020204" pitchFamily="34" charset="0"/>
              </a:rPr>
              <a:t>价格</a:t>
            </a:r>
            <a:r>
              <a:rPr lang="zh-CN" altLang="x-none" sz="2600" dirty="0">
                <a:latin typeface="Arial" panose="020B0604020202020204" pitchFamily="34" charset="0"/>
              </a:rPr>
              <a:t> </a:t>
            </a:r>
            <a:r>
              <a:rPr lang="zh-CN" altLang="zh-CN" sz="2600" dirty="0">
                <a:latin typeface="Arial" panose="020B0604020202020204" pitchFamily="34" charset="0"/>
              </a:rPr>
              <a:t>– </a:t>
            </a:r>
            <a:r>
              <a:rPr lang="zh-CN" altLang="x-none" sz="2600" dirty="0">
                <a:latin typeface="Arial" panose="020B0604020202020204" pitchFamily="34" charset="0"/>
              </a:rPr>
              <a:t>成本</a:t>
            </a:r>
            <a:endParaRPr lang="zh-CN" altLang="x-none" sz="2600" dirty="0">
              <a:latin typeface="Arial" panose="020B0604020202020204" pitchFamily="34" charset="0"/>
            </a:endParaRPr>
          </a:p>
        </p:txBody>
      </p:sp>
      <p:sp>
        <p:nvSpPr>
          <p:cNvPr id="18" name="Text Box 14"/>
          <p:cNvSpPr txBox="1"/>
          <p:nvPr/>
        </p:nvSpPr>
        <p:spPr>
          <a:xfrm>
            <a:off x="5943600" y="1905000"/>
            <a:ext cx="3200400" cy="2498725"/>
          </a:xfrm>
          <a:prstGeom prst="rect">
            <a:avLst/>
          </a:prstGeom>
          <a:noFill/>
          <a:ln w="9525">
            <a:noFill/>
          </a:ln>
        </p:spPr>
        <p:txBody>
          <a:bodyPr anchor="t">
            <a:spAutoFit/>
          </a:bodyPr>
          <a:p>
            <a:pPr eaLnBrk="0" hangingPunct="0">
              <a:lnSpc>
                <a:spcPct val="105000"/>
              </a:lnSpc>
              <a:spcBef>
                <a:spcPts val="600"/>
              </a:spcBef>
            </a:pPr>
            <a:r>
              <a:rPr lang="zh-CN" altLang="x-none" sz="2600" dirty="0">
                <a:latin typeface="Arial" panose="020B0604020202020204" pitchFamily="34" charset="0"/>
              </a:rPr>
              <a:t>如果 </a:t>
            </a:r>
            <a:r>
              <a:rPr lang="zh-CN" altLang="zh-CN" sz="2600" b="1" i="1" dirty="0">
                <a:latin typeface="Arial" panose="020B0604020202020204" pitchFamily="34" charset="0"/>
              </a:rPr>
              <a:t>P</a:t>
            </a:r>
            <a:r>
              <a:rPr lang="zh-CN" altLang="zh-CN" sz="2600" dirty="0">
                <a:latin typeface="Arial" panose="020B0604020202020204" pitchFamily="34" charset="0"/>
              </a:rPr>
              <a:t> = $25</a:t>
            </a:r>
            <a:endParaRPr lang="zh-CN" altLang="zh-CN" sz="2600" dirty="0">
              <a:latin typeface="Arial" panose="020B0604020202020204" pitchFamily="34" charset="0"/>
            </a:endParaRPr>
          </a:p>
          <a:p>
            <a:pPr eaLnBrk="0" hangingPunct="0">
              <a:lnSpc>
                <a:spcPct val="105000"/>
              </a:lnSpc>
              <a:spcBef>
                <a:spcPts val="600"/>
              </a:spcBef>
            </a:pPr>
            <a:r>
              <a:rPr lang="zh-CN" altLang="x-none" sz="2600" dirty="0">
                <a:latin typeface="Arial" panose="020B0604020202020204" pitchFamily="34" charset="0"/>
              </a:rPr>
              <a:t>盛典典的 </a:t>
            </a:r>
            <a:r>
              <a:rPr lang="zh-CN" altLang="zh-CN" sz="2600" dirty="0">
                <a:latin typeface="Arial" panose="020B0604020202020204" pitchFamily="34" charset="0"/>
              </a:rPr>
              <a:t>PS = $15</a:t>
            </a:r>
            <a:endParaRPr lang="zh-CN" altLang="zh-CN" sz="2600" dirty="0">
              <a:latin typeface="Arial" panose="020B0604020202020204" pitchFamily="34" charset="0"/>
            </a:endParaRPr>
          </a:p>
          <a:p>
            <a:pPr eaLnBrk="0" hangingPunct="0">
              <a:lnSpc>
                <a:spcPct val="105000"/>
              </a:lnSpc>
              <a:spcBef>
                <a:spcPts val="600"/>
              </a:spcBef>
            </a:pPr>
            <a:r>
              <a:rPr lang="zh-CN" altLang="x-none" sz="2600" dirty="0">
                <a:latin typeface="Arial" panose="020B0604020202020204" pitchFamily="34" charset="0"/>
              </a:rPr>
              <a:t>缪媛媛的</a:t>
            </a:r>
            <a:r>
              <a:rPr lang="zh-CN" altLang="zh-CN" sz="2600" dirty="0">
                <a:latin typeface="Arial" panose="020B0604020202020204" pitchFamily="34" charset="0"/>
              </a:rPr>
              <a:t>PS = $5</a:t>
            </a:r>
            <a:endParaRPr lang="zh-CN" altLang="zh-CN" sz="2600" dirty="0">
              <a:latin typeface="Arial" panose="020B0604020202020204" pitchFamily="34" charset="0"/>
            </a:endParaRPr>
          </a:p>
          <a:p>
            <a:pPr eaLnBrk="0" hangingPunct="0">
              <a:lnSpc>
                <a:spcPct val="105000"/>
              </a:lnSpc>
              <a:spcBef>
                <a:spcPts val="600"/>
              </a:spcBef>
            </a:pPr>
            <a:r>
              <a:rPr lang="zh-CN" altLang="x-none" sz="2600" dirty="0">
                <a:latin typeface="Arial" panose="020B0604020202020204" pitchFamily="34" charset="0"/>
              </a:rPr>
              <a:t>穆雨雨的</a:t>
            </a:r>
            <a:r>
              <a:rPr lang="zh-CN" altLang="zh-CN" sz="2600" dirty="0">
                <a:latin typeface="Arial" panose="020B0604020202020204" pitchFamily="34" charset="0"/>
              </a:rPr>
              <a:t>PS = $0</a:t>
            </a:r>
            <a:endParaRPr lang="zh-CN" altLang="zh-CN" sz="2600" dirty="0">
              <a:latin typeface="Arial" panose="020B0604020202020204" pitchFamily="34" charset="0"/>
            </a:endParaRPr>
          </a:p>
          <a:p>
            <a:pPr eaLnBrk="0" hangingPunct="0">
              <a:lnSpc>
                <a:spcPct val="105000"/>
              </a:lnSpc>
              <a:spcBef>
                <a:spcPts val="600"/>
              </a:spcBef>
            </a:pPr>
            <a:r>
              <a:rPr lang="zh-CN" altLang="x-none" sz="2600" dirty="0">
                <a:latin typeface="Arial" panose="020B0604020202020204" pitchFamily="34" charset="0"/>
              </a:rPr>
              <a:t>总生产者剩余</a:t>
            </a:r>
            <a:r>
              <a:rPr lang="zh-CN" altLang="zh-CN" sz="2600" dirty="0">
                <a:latin typeface="Arial" panose="020B0604020202020204" pitchFamily="34" charset="0"/>
              </a:rPr>
              <a:t>=$20</a:t>
            </a:r>
            <a:endParaRPr lang="zh-CN" altLang="zh-CN" sz="2600" dirty="0">
              <a:latin typeface="Arial" panose="020B0604020202020204" pitchFamily="34" charset="0"/>
            </a:endParaRPr>
          </a:p>
        </p:txBody>
      </p:sp>
      <p:grpSp>
        <p:nvGrpSpPr>
          <p:cNvPr id="2" name="Group 17"/>
          <p:cNvGrpSpPr/>
          <p:nvPr/>
        </p:nvGrpSpPr>
        <p:grpSpPr>
          <a:xfrm>
            <a:off x="509588" y="3094038"/>
            <a:ext cx="2454275" cy="0"/>
            <a:chOff x="0" y="0"/>
            <a:chExt cx="1546" cy="0"/>
          </a:xfrm>
        </p:grpSpPr>
        <p:sp>
          <p:nvSpPr>
            <p:cNvPr id="31761" name="Line 29"/>
            <p:cNvSpPr/>
            <p:nvPr/>
          </p:nvSpPr>
          <p:spPr>
            <a:xfrm>
              <a:off x="0" y="0"/>
              <a:ext cx="520" cy="0"/>
            </a:xfrm>
            <a:prstGeom prst="line">
              <a:avLst/>
            </a:prstGeom>
            <a:ln w="38100" cap="flat" cmpd="sng">
              <a:solidFill>
                <a:srgbClr val="3333FF"/>
              </a:solidFill>
              <a:prstDash val="solid"/>
              <a:round/>
              <a:headEnd type="none" w="med" len="med"/>
              <a:tailEnd type="triangle" w="lg" len="med"/>
            </a:ln>
          </p:spPr>
        </p:sp>
        <p:sp>
          <p:nvSpPr>
            <p:cNvPr id="31762" name="Line 30"/>
            <p:cNvSpPr/>
            <p:nvPr/>
          </p:nvSpPr>
          <p:spPr>
            <a:xfrm>
              <a:off x="538" y="0"/>
              <a:ext cx="1008" cy="0"/>
            </a:xfrm>
            <a:prstGeom prst="line">
              <a:avLst/>
            </a:prstGeom>
            <a:ln w="12700" cap="flat" cmpd="sng">
              <a:solidFill>
                <a:srgbClr val="3333FF"/>
              </a:solidFill>
              <a:prstDash val="solid"/>
              <a:round/>
              <a:headEnd type="none" w="med" len="med"/>
              <a:tailEnd type="none" w="med" len="med"/>
            </a:ln>
          </p:spPr>
        </p:sp>
      </p:grpSp>
      <p:grpSp>
        <p:nvGrpSpPr>
          <p:cNvPr id="31763" name="Group 20"/>
          <p:cNvGrpSpPr/>
          <p:nvPr/>
        </p:nvGrpSpPr>
        <p:grpSpPr>
          <a:xfrm>
            <a:off x="3073400" y="3009900"/>
            <a:ext cx="2717800" cy="522288"/>
            <a:chOff x="0" y="0"/>
            <a:chExt cx="1712" cy="329"/>
          </a:xfrm>
        </p:grpSpPr>
        <p:sp>
          <p:nvSpPr>
            <p:cNvPr id="31764" name="Line 20"/>
            <p:cNvSpPr/>
            <p:nvPr/>
          </p:nvSpPr>
          <p:spPr>
            <a:xfrm flipH="1">
              <a:off x="0" y="329"/>
              <a:ext cx="337" cy="0"/>
            </a:xfrm>
            <a:prstGeom prst="line">
              <a:avLst/>
            </a:prstGeom>
            <a:ln w="38100" cap="flat" cmpd="sng">
              <a:solidFill>
                <a:schemeClr val="tx1"/>
              </a:solidFill>
              <a:prstDash val="solid"/>
              <a:round/>
              <a:headEnd type="none" w="med" len="med"/>
              <a:tailEnd type="triangle" w="lg" len="med"/>
            </a:ln>
          </p:spPr>
        </p:sp>
        <p:sp>
          <p:nvSpPr>
            <p:cNvPr id="31765" name="Text Box 19"/>
            <p:cNvSpPr txBox="1"/>
            <p:nvPr/>
          </p:nvSpPr>
          <p:spPr>
            <a:xfrm>
              <a:off x="269" y="0"/>
              <a:ext cx="1443" cy="300"/>
            </a:xfrm>
            <a:prstGeom prst="rect">
              <a:avLst/>
            </a:prstGeom>
            <a:solidFill>
              <a:srgbClr val="CCFF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500" dirty="0">
                  <a:latin typeface="Arial" panose="020B0604020202020204" pitchFamily="34" charset="0"/>
                </a:rPr>
                <a:t>缪媛媛的成本</a:t>
              </a:r>
              <a:endParaRPr lang="zh-CN" altLang="x-none" sz="2500" dirty="0">
                <a:latin typeface="Arial" panose="020B0604020202020204" pitchFamily="34" charset="0"/>
              </a:endParaRPr>
            </a:p>
          </p:txBody>
        </p:sp>
      </p:grpSp>
      <p:grpSp>
        <p:nvGrpSpPr>
          <p:cNvPr id="31766" name="Group 23"/>
          <p:cNvGrpSpPr/>
          <p:nvPr/>
        </p:nvGrpSpPr>
        <p:grpSpPr>
          <a:xfrm>
            <a:off x="2263775" y="4197350"/>
            <a:ext cx="2578100" cy="476250"/>
            <a:chOff x="0" y="0"/>
            <a:chExt cx="1624" cy="300"/>
          </a:xfrm>
        </p:grpSpPr>
        <p:sp>
          <p:nvSpPr>
            <p:cNvPr id="31767" name="Line 17"/>
            <p:cNvSpPr/>
            <p:nvPr/>
          </p:nvSpPr>
          <p:spPr>
            <a:xfrm flipH="1">
              <a:off x="0" y="152"/>
              <a:ext cx="337" cy="0"/>
            </a:xfrm>
            <a:prstGeom prst="line">
              <a:avLst/>
            </a:prstGeom>
            <a:ln w="38100" cap="flat" cmpd="sng">
              <a:solidFill>
                <a:schemeClr val="tx1"/>
              </a:solidFill>
              <a:prstDash val="solid"/>
              <a:round/>
              <a:headEnd type="none" w="med" len="med"/>
              <a:tailEnd type="triangle" w="lg" len="med"/>
            </a:ln>
          </p:spPr>
        </p:sp>
        <p:sp>
          <p:nvSpPr>
            <p:cNvPr id="31768" name="Text Box 16"/>
            <p:cNvSpPr txBox="1"/>
            <p:nvPr/>
          </p:nvSpPr>
          <p:spPr>
            <a:xfrm>
              <a:off x="276" y="0"/>
              <a:ext cx="1348" cy="300"/>
            </a:xfrm>
            <a:prstGeom prst="rect">
              <a:avLst/>
            </a:prstGeom>
            <a:solidFill>
              <a:srgbClr val="CCFF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500" dirty="0">
                  <a:latin typeface="Arial" panose="020B0604020202020204" pitchFamily="34" charset="0"/>
                </a:rPr>
                <a:t>盛典典的成本</a:t>
              </a:r>
              <a:endParaRPr lang="zh-CN" altLang="x-none" sz="2500" dirty="0">
                <a:latin typeface="Arial" panose="020B0604020202020204" pitchFamily="34" charset="0"/>
              </a:endParaRPr>
            </a:p>
          </p:txBody>
        </p:sp>
      </p:grpSp>
      <p:sp>
        <p:nvSpPr>
          <p:cNvPr id="28" name="Rectangle 37"/>
          <p:cNvSpPr>
            <a:spLocks noChangeArrowheads="1"/>
          </p:cNvSpPr>
          <p:nvPr/>
        </p:nvSpPr>
        <p:spPr bwMode="auto">
          <a:xfrm>
            <a:off x="5181600" y="5181600"/>
            <a:ext cx="3581400" cy="1295400"/>
          </a:xfrm>
          <a:prstGeom prst="rect">
            <a:avLst/>
          </a:prstGeom>
          <a:solidFill>
            <a:schemeClr val="bg2"/>
          </a:solidFill>
          <a:ln w="19050">
            <a:solidFill>
              <a:srgbClr val="00B0F0"/>
            </a:solidFill>
            <a:miter lim="800000"/>
          </a:ln>
          <a:effectLst>
            <a:outerShdw dist="71842" dir="2700000" algn="ctr" rotWithShape="0">
              <a:srgbClr val="808080"/>
            </a:outerShdw>
          </a:effectLst>
        </p:spPr>
        <p:txBody>
          <a:bodyPr/>
          <a:lstStyle/>
          <a:p>
            <a:pPr marL="0" marR="0" lvl="0" indent="0" algn="l" defTabSz="914400" rtl="0" eaLnBrk="0" fontAlgn="base" latinLnBrk="0" hangingPunct="0">
              <a:lnSpc>
                <a:spcPct val="105000"/>
              </a:lnSpc>
              <a:spcBef>
                <a:spcPct val="20000"/>
              </a:spcBef>
              <a:spcAft>
                <a:spcPct val="0"/>
              </a:spcAft>
              <a:buClr>
                <a:srgbClr val="00B85C"/>
              </a:buClr>
              <a:buSzPct val="120000"/>
              <a:buFont typeface="Wingdings" panose="05000000000000000000" pitchFamily="2" charset="2"/>
              <a:buNone/>
              <a:defRPr/>
            </a:pPr>
            <a:r>
              <a:rPr kumimoji="0" lang="en-US" altLang="zh-CN"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    </a:t>
            </a:r>
            <a:r>
              <a:rPr kumimoji="0" lang="zh-CN"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总生产者剩余等于价格</a:t>
            </a:r>
            <a:r>
              <a:rPr kumimoji="0" lang="zh-CN" altLang="en-US"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线</a:t>
            </a:r>
            <a:r>
              <a:rPr kumimoji="0" lang="zh-CN"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以下和供给曲线以上的面积</a:t>
            </a:r>
            <a:endParaRPr kumimoji="0" lang="zh-CN"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endParaRPr>
          </a:p>
        </p:txBody>
      </p:sp>
      <p:grpSp>
        <p:nvGrpSpPr>
          <p:cNvPr id="31770" name="Group 27"/>
          <p:cNvGrpSpPr/>
          <p:nvPr/>
        </p:nvGrpSpPr>
        <p:grpSpPr>
          <a:xfrm>
            <a:off x="3883025" y="1762125"/>
            <a:ext cx="1836738" cy="860425"/>
            <a:chOff x="0" y="0"/>
            <a:chExt cx="1157" cy="542"/>
          </a:xfrm>
        </p:grpSpPr>
        <p:sp>
          <p:nvSpPr>
            <p:cNvPr id="31771" name="Line 24"/>
            <p:cNvSpPr/>
            <p:nvPr/>
          </p:nvSpPr>
          <p:spPr>
            <a:xfrm flipH="1">
              <a:off x="0" y="277"/>
              <a:ext cx="337" cy="0"/>
            </a:xfrm>
            <a:prstGeom prst="line">
              <a:avLst/>
            </a:prstGeom>
            <a:ln w="38100" cap="flat" cmpd="sng">
              <a:solidFill>
                <a:schemeClr val="tx1"/>
              </a:solidFill>
              <a:prstDash val="solid"/>
              <a:round/>
              <a:headEnd type="none" w="med" len="med"/>
              <a:tailEnd type="triangle" w="lg" len="med"/>
            </a:ln>
          </p:spPr>
        </p:sp>
        <p:sp>
          <p:nvSpPr>
            <p:cNvPr id="31772" name="Text Box 25"/>
            <p:cNvSpPr txBox="1"/>
            <p:nvPr/>
          </p:nvSpPr>
          <p:spPr>
            <a:xfrm>
              <a:off x="222" y="0"/>
              <a:ext cx="935" cy="542"/>
            </a:xfrm>
            <a:prstGeom prst="rect">
              <a:avLst/>
            </a:prstGeom>
            <a:solidFill>
              <a:srgbClr val="CCFF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500" dirty="0">
                  <a:latin typeface="Arial" panose="020B0604020202020204" pitchFamily="34" charset="0"/>
                </a:rPr>
                <a:t>穆雨雨的成本</a:t>
              </a:r>
              <a:endParaRPr lang="zh-CN" altLang="x-none" sz="25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charRg st="0" end="11"/>
                                            </p:txEl>
                                          </p:spTgt>
                                        </p:tgtEl>
                                        <p:attrNameLst>
                                          <p:attrName>style.visibility</p:attrName>
                                        </p:attrNameLst>
                                      </p:cBhvr>
                                      <p:to>
                                        <p:strVal val="visible"/>
                                      </p:to>
                                    </p:set>
                                    <p:animEffect transition="in" filter="wipe(left)">
                                      <p:cBhvr>
                                        <p:cTn id="7" dur="500"/>
                                        <p:tgtEl>
                                          <p:spTgt spid="18">
                                            <p:txEl>
                                              <p:charRg st="0" end="1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xEl>
                                              <p:charRg st="11" end="25"/>
                                            </p:txEl>
                                          </p:spTgt>
                                        </p:tgtEl>
                                        <p:attrNameLst>
                                          <p:attrName>style.visibility</p:attrName>
                                        </p:attrNameLst>
                                      </p:cBhvr>
                                      <p:to>
                                        <p:strVal val="visible"/>
                                      </p:to>
                                    </p:set>
                                    <p:animEffect transition="in" filter="wipe(left)">
                                      <p:cBhvr>
                                        <p:cTn id="16" dur="500"/>
                                        <p:tgtEl>
                                          <p:spTgt spid="18">
                                            <p:txEl>
                                              <p:charRg st="11" end="25"/>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xEl>
                                              <p:charRg st="25" end="37"/>
                                            </p:txEl>
                                          </p:spTgt>
                                        </p:tgtEl>
                                        <p:attrNameLst>
                                          <p:attrName>style.visibility</p:attrName>
                                        </p:attrNameLst>
                                      </p:cBhvr>
                                      <p:to>
                                        <p:strVal val="visible"/>
                                      </p:to>
                                    </p:set>
                                    <p:animEffect transition="in" filter="wipe(left)">
                                      <p:cBhvr>
                                        <p:cTn id="29" dur="500"/>
                                        <p:tgtEl>
                                          <p:spTgt spid="18">
                                            <p:txEl>
                                              <p:charRg st="25" end="37"/>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1" nodeType="clickEffect">
                                  <p:stCondLst>
                                    <p:cond delay="0"/>
                                  </p:stCondLst>
                                  <p:childTnLst>
                                    <p:animEffect transition="out" filter="dissolv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xEl>
                                              <p:charRg st="37" end="49"/>
                                            </p:txEl>
                                          </p:spTgt>
                                        </p:tgtEl>
                                        <p:attrNameLst>
                                          <p:attrName>style.visibility</p:attrName>
                                        </p:attrNameLst>
                                      </p:cBhvr>
                                      <p:to>
                                        <p:strVal val="visible"/>
                                      </p:to>
                                    </p:set>
                                    <p:animEffect transition="in" filter="wipe(left)">
                                      <p:cBhvr>
                                        <p:cTn id="42" dur="500"/>
                                        <p:tgtEl>
                                          <p:spTgt spid="18">
                                            <p:txEl>
                                              <p:charRg st="37" end="4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xEl>
                                              <p:charRg st="49" end="60"/>
                                            </p:txEl>
                                          </p:spTgt>
                                        </p:tgtEl>
                                        <p:attrNameLst>
                                          <p:attrName>style.visibility</p:attrName>
                                        </p:attrNameLst>
                                      </p:cBhvr>
                                      <p:to>
                                        <p:strVal val="visible"/>
                                      </p:to>
                                    </p:set>
                                    <p:animEffect transition="in" filter="wipe(left)">
                                      <p:cBhvr>
                                        <p:cTn id="47" dur="500"/>
                                        <p:tgtEl>
                                          <p:spTgt spid="18">
                                            <p:txEl>
                                              <p:charRg st="49" end="60"/>
                                            </p:txEl>
                                          </p:spTgt>
                                        </p:tgtEl>
                                      </p:cBhvr>
                                    </p:animEffect>
                                  </p:childTnLst>
                                </p:cTn>
                              </p:par>
                              <p:par>
                                <p:cTn id="48" presetID="9" presetClass="entr" presetSubtype="0" fill="hold" grpId="2"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dissolve">
                                      <p:cBhvr>
                                        <p:cTn id="50" dur="500"/>
                                        <p:tgtEl>
                                          <p:spTgt spid="5"/>
                                        </p:tgtEl>
                                      </p:cBhvr>
                                    </p:animEffect>
                                  </p:childTnLst>
                                </p:cTn>
                              </p:par>
                              <p:par>
                                <p:cTn id="51" presetID="9" presetClass="entr" presetSubtype="0" fill="hold" grpId="2"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dissolv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dissolve">
                                      <p:cBhvr>
                                        <p:cTn id="5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18" grpId="0" build="p"/>
      <p:bldP spid="2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769" name="Object 2"/>
          <p:cNvGraphicFramePr>
            <a:graphicFrameLocks noChangeAspect="1"/>
          </p:cNvGraphicFramePr>
          <p:nvPr/>
        </p:nvGraphicFramePr>
        <p:xfrm>
          <a:off x="609600" y="914400"/>
          <a:ext cx="4548188" cy="5200650"/>
        </p:xfrm>
        <a:graphic>
          <a:graphicData uri="http://schemas.openxmlformats.org/presentationml/2006/ole">
            <mc:AlternateContent xmlns:mc="http://schemas.openxmlformats.org/markup-compatibility/2006">
              <mc:Choice xmlns:v="urn:schemas-microsoft-com:vml" Requires="v">
                <p:oleObj spid="_x0000_s3087" name="" r:id="rId1" imgW="2413635" imgH="2759710" progId="Excel.Chart.8">
                  <p:embed/>
                </p:oleObj>
              </mc:Choice>
              <mc:Fallback>
                <p:oleObj name="" r:id="rId1" imgW="2413635" imgH="2759710" progId="Excel.Chart.8">
                  <p:embed/>
                  <p:pic>
                    <p:nvPicPr>
                      <p:cNvPr id="0" name="图片 3086"/>
                      <p:cNvPicPr/>
                      <p:nvPr/>
                    </p:nvPicPr>
                    <p:blipFill>
                      <a:blip r:embed="rId2"/>
                      <a:stretch>
                        <a:fillRect/>
                      </a:stretch>
                    </p:blipFill>
                    <p:spPr>
                      <a:xfrm>
                        <a:off x="609600" y="914400"/>
                        <a:ext cx="4548188" cy="5200650"/>
                      </a:xfrm>
                      <a:prstGeom prst="rect">
                        <a:avLst/>
                      </a:prstGeom>
                      <a:noFill/>
                      <a:ln w="38100">
                        <a:noFill/>
                        <a:miter/>
                      </a:ln>
                    </p:spPr>
                  </p:pic>
                </p:oleObj>
              </mc:Fallback>
            </mc:AlternateContent>
          </a:graphicData>
        </a:graphic>
      </p:graphicFrame>
      <p:sp>
        <p:nvSpPr>
          <p:cNvPr id="3" name="Rectangle 6"/>
          <p:cNvSpPr txBox="1">
            <a:spLocks noChangeArrowheads="1"/>
          </p:cNvSpPr>
          <p:nvPr/>
        </p:nvSpPr>
        <p:spPr>
          <a:xfrm>
            <a:off x="231775" y="252413"/>
            <a:ext cx="8724900" cy="649288"/>
          </a:xfrm>
          <a:prstGeom prst="rect">
            <a:avLst/>
          </a:prstGeom>
        </p:spPr>
        <p:txBody>
          <a:bodyPr anchor="ctr">
            <a:normAutofit/>
            <a:scene3d>
              <a:camera prst="orthographicFront"/>
              <a:lightRig rig="soft" dir="t"/>
            </a:scene3d>
            <a:sp3d prstMaterial="softEdge">
              <a:bevelT w="25400" h="25400"/>
            </a:sp3d>
          </a:bodyPr>
          <a:lstStyle/>
          <a:p>
            <a:pPr marR="0"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许多卖者的生产者剩余与光滑的供给曲线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2771" name="Line 9"/>
          <p:cNvSpPr/>
          <p:nvPr/>
        </p:nvSpPr>
        <p:spPr>
          <a:xfrm flipV="1">
            <a:off x="1752600" y="2209800"/>
            <a:ext cx="3048000" cy="2590800"/>
          </a:xfrm>
          <a:prstGeom prst="line">
            <a:avLst/>
          </a:prstGeom>
          <a:ln w="44450" cap="flat" cmpd="sng">
            <a:solidFill>
              <a:srgbClr val="003399"/>
            </a:solidFill>
            <a:prstDash val="solid"/>
            <a:round/>
            <a:headEnd type="none" w="med" len="med"/>
            <a:tailEnd type="none" w="med" len="med"/>
          </a:ln>
        </p:spPr>
      </p:sp>
      <p:sp>
        <p:nvSpPr>
          <p:cNvPr id="5" name="AutoShape 27"/>
          <p:cNvSpPr/>
          <p:nvPr/>
        </p:nvSpPr>
        <p:spPr>
          <a:xfrm flipV="1">
            <a:off x="1752600" y="2514600"/>
            <a:ext cx="2667000" cy="2286000"/>
          </a:xfrm>
          <a:prstGeom prst="rtTriangle">
            <a:avLst/>
          </a:prstGeom>
          <a:solidFill>
            <a:srgbClr val="FF99CC"/>
          </a:solidFill>
          <a:ln w="9525">
            <a:noFill/>
          </a:ln>
        </p:spPr>
        <p:txBody>
          <a:bodyPr wrap="none" anchor="ctr"/>
          <a:p>
            <a:pPr eaLnBrk="0" hangingPunct="0"/>
            <a:endParaRPr lang="zh-CN" altLang="zh-CN" dirty="0">
              <a:latin typeface="Arial" panose="020B0604020202020204" pitchFamily="34" charset="0"/>
            </a:endParaRPr>
          </a:p>
        </p:txBody>
      </p:sp>
      <p:cxnSp>
        <p:nvCxnSpPr>
          <p:cNvPr id="7" name="直接连接符 6"/>
          <p:cNvCxnSpPr>
            <a:stCxn id="5" idx="2"/>
          </p:cNvCxnSpPr>
          <p:nvPr/>
        </p:nvCxnSpPr>
        <p:spPr>
          <a:xfrm rot="5400000" flipH="1" flipV="1">
            <a:off x="3810000" y="457200"/>
            <a:ext cx="0" cy="4114800"/>
          </a:xfrm>
          <a:prstGeom prst="line">
            <a:avLst/>
          </a:prstGeom>
          <a:ln w="28575">
            <a:solidFill>
              <a:srgbClr val="7030A0"/>
            </a:solidFill>
            <a:prstDash val="dashDot"/>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257800" y="3124200"/>
            <a:ext cx="3352800" cy="1200150"/>
          </a:xfrm>
          <a:prstGeom prst="rect">
            <a:avLst/>
          </a:prstGeom>
          <a:solidFill>
            <a:schemeClr val="bg2">
              <a:lumMod val="90000"/>
            </a:schemeClr>
          </a:solidFill>
          <a:ln>
            <a:solidFill>
              <a:schemeClr val="bg2">
                <a:lumMod val="50000"/>
              </a:schemeClr>
            </a:solid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   </a:t>
            </a:r>
            <a:r>
              <a:rPr kumimoji="0" lang="zh-CN" altLang="en-US"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从图像上来看，</a:t>
            </a:r>
            <a:r>
              <a:rPr kumimoji="0" lang="en-US" altLang="zh-CN"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PS</a:t>
            </a:r>
            <a:r>
              <a:rPr kumimoji="0" lang="zh-CN" altLang="en-US"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等于价格线以下、供给线以上的部分的面积。</a:t>
            </a:r>
            <a:r>
              <a:rPr kumimoji="0" lang="zh-CN" altLang="zh-CN"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 </a:t>
            </a:r>
            <a:endParaRPr kumimoji="0" lang="zh-CN" altLang="en-US" sz="24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793" name="Object 2"/>
          <p:cNvGraphicFramePr>
            <a:graphicFrameLocks noChangeAspect="1"/>
          </p:cNvGraphicFramePr>
          <p:nvPr/>
        </p:nvGraphicFramePr>
        <p:xfrm>
          <a:off x="2057400" y="1066800"/>
          <a:ext cx="4548188" cy="5200650"/>
        </p:xfrm>
        <a:graphic>
          <a:graphicData uri="http://schemas.openxmlformats.org/presentationml/2006/ole">
            <mc:AlternateContent xmlns:mc="http://schemas.openxmlformats.org/markup-compatibility/2006">
              <mc:Choice xmlns:v="urn:schemas-microsoft-com:vml" Requires="v">
                <p:oleObj spid="_x0000_s3088" name="" r:id="rId1" imgW="2413635" imgH="2759710" progId="Excel.Chart.8">
                  <p:embed/>
                </p:oleObj>
              </mc:Choice>
              <mc:Fallback>
                <p:oleObj name="" r:id="rId1" imgW="2413635" imgH="2759710" progId="Excel.Chart.8">
                  <p:embed/>
                  <p:pic>
                    <p:nvPicPr>
                      <p:cNvPr id="0" name="图片 3087"/>
                      <p:cNvPicPr/>
                      <p:nvPr/>
                    </p:nvPicPr>
                    <p:blipFill>
                      <a:blip r:embed="rId2"/>
                      <a:stretch>
                        <a:fillRect/>
                      </a:stretch>
                    </p:blipFill>
                    <p:spPr>
                      <a:xfrm>
                        <a:off x="2057400" y="1066800"/>
                        <a:ext cx="4548188" cy="5200650"/>
                      </a:xfrm>
                      <a:prstGeom prst="rect">
                        <a:avLst/>
                      </a:prstGeom>
                      <a:noFill/>
                      <a:ln w="38100">
                        <a:noFill/>
                        <a:miter/>
                      </a:ln>
                    </p:spPr>
                  </p:pic>
                </p:oleObj>
              </mc:Fallback>
            </mc:AlternateContent>
          </a:graphicData>
        </a:graphic>
      </p:graphicFrame>
      <p:sp>
        <p:nvSpPr>
          <p:cNvPr id="33794" name="Line 9"/>
          <p:cNvSpPr/>
          <p:nvPr/>
        </p:nvSpPr>
        <p:spPr>
          <a:xfrm flipV="1">
            <a:off x="3200400" y="2362200"/>
            <a:ext cx="3048000" cy="2590800"/>
          </a:xfrm>
          <a:prstGeom prst="line">
            <a:avLst/>
          </a:prstGeom>
          <a:ln w="44450" cap="flat" cmpd="sng">
            <a:solidFill>
              <a:srgbClr val="003399"/>
            </a:solidFill>
            <a:prstDash val="solid"/>
            <a:round/>
            <a:headEnd type="none" w="med" len="med"/>
            <a:tailEnd type="none" w="med" len="med"/>
          </a:ln>
        </p:spPr>
      </p:sp>
      <p:sp>
        <p:nvSpPr>
          <p:cNvPr id="5" name="AutoShape 27"/>
          <p:cNvSpPr>
            <a:spLocks noChangeArrowheads="1"/>
          </p:cNvSpPr>
          <p:nvPr/>
        </p:nvSpPr>
        <p:spPr bwMode="auto">
          <a:xfrm flipV="1">
            <a:off x="3200400" y="2667000"/>
            <a:ext cx="2667000" cy="2286000"/>
          </a:xfrm>
          <a:prstGeom prst="rtTriangle">
            <a:avLst/>
          </a:prstGeom>
          <a:solidFill>
            <a:schemeClr val="bg2">
              <a:lumMod val="90000"/>
            </a:schemeClr>
          </a:solidFill>
          <a:ln w="9525">
            <a:no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6" name="直接连接符 5"/>
          <p:cNvCxnSpPr>
            <a:stCxn id="5" idx="2"/>
          </p:cNvCxnSpPr>
          <p:nvPr/>
        </p:nvCxnSpPr>
        <p:spPr>
          <a:xfrm rot="5400000" flipH="1" flipV="1">
            <a:off x="5257800" y="609600"/>
            <a:ext cx="0" cy="4114800"/>
          </a:xfrm>
          <a:prstGeom prst="line">
            <a:avLst/>
          </a:prstGeom>
          <a:ln w="28575">
            <a:solidFill>
              <a:srgbClr val="7030A0"/>
            </a:solidFill>
            <a:prstDash val="dashDot"/>
          </a:ln>
        </p:spPr>
        <p:style>
          <a:lnRef idx="1">
            <a:schemeClr val="accent1"/>
          </a:lnRef>
          <a:fillRef idx="0">
            <a:schemeClr val="accent1"/>
          </a:fillRef>
          <a:effectRef idx="0">
            <a:schemeClr val="accent1"/>
          </a:effectRef>
          <a:fontRef idx="minor">
            <a:schemeClr val="tx1"/>
          </a:fontRef>
        </p:style>
      </p:cxnSp>
      <p:sp>
        <p:nvSpPr>
          <p:cNvPr id="8" name="Rectangle 7"/>
          <p:cNvSpPr txBox="1">
            <a:spLocks noChangeArrowheads="1"/>
          </p:cNvSpPr>
          <p:nvPr/>
        </p:nvSpPr>
        <p:spPr>
          <a:xfrm>
            <a:off x="533400" y="304800"/>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更高的价格</a:t>
            </a:r>
            <a:r>
              <a:rPr kumimoji="0" lang="zh-CN" altLang="en-US" sz="3600" b="1" kern="1200" cap="none" spc="0" normalizeH="0" baseline="0" noProof="0" dirty="0" smtClean="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如何增加</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生产者剩余</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cxnSp>
        <p:nvCxnSpPr>
          <p:cNvPr id="9" name="直接连接符 8"/>
          <p:cNvCxnSpPr>
            <a:stCxn id="5" idx="2"/>
          </p:cNvCxnSpPr>
          <p:nvPr/>
        </p:nvCxnSpPr>
        <p:spPr>
          <a:xfrm rot="5400000" flipH="1" flipV="1">
            <a:off x="5334000" y="1524000"/>
            <a:ext cx="0" cy="4114800"/>
          </a:xfrm>
          <a:prstGeom prst="line">
            <a:avLst/>
          </a:prstGeom>
          <a:ln w="28575">
            <a:solidFill>
              <a:srgbClr val="7030A0"/>
            </a:solidFill>
            <a:prstDash val="dashDot"/>
          </a:ln>
        </p:spPr>
        <p:style>
          <a:lnRef idx="1">
            <a:schemeClr val="accent1"/>
          </a:lnRef>
          <a:fillRef idx="0">
            <a:schemeClr val="accent1"/>
          </a:fillRef>
          <a:effectRef idx="0">
            <a:schemeClr val="accent1"/>
          </a:effectRef>
          <a:fontRef idx="minor">
            <a:schemeClr val="tx1"/>
          </a:fontRef>
        </p:style>
      </p:cxnSp>
      <p:sp>
        <p:nvSpPr>
          <p:cNvPr id="17" name="AutoShape 24"/>
          <p:cNvSpPr/>
          <p:nvPr/>
        </p:nvSpPr>
        <p:spPr>
          <a:xfrm flipV="1">
            <a:off x="3200400" y="3581400"/>
            <a:ext cx="1600200" cy="1371600"/>
          </a:xfrm>
          <a:prstGeom prst="rtTriangle">
            <a:avLst/>
          </a:prstGeom>
          <a:solidFill>
            <a:srgbClr val="92D050"/>
          </a:solidFill>
          <a:ln w="9525">
            <a:noFill/>
          </a:ln>
        </p:spPr>
        <p:txBody>
          <a:bodyPr wrap="none" anchor="ctr"/>
          <a:p>
            <a:pPr eaLnBrk="0" hangingPunct="0"/>
            <a:endParaRPr lang="zh-CN" altLang="zh-CN" dirty="0">
              <a:latin typeface="Arial" panose="020B0604020202020204" pitchFamily="34" charset="0"/>
            </a:endParaRPr>
          </a:p>
        </p:txBody>
      </p:sp>
      <p:cxnSp>
        <p:nvCxnSpPr>
          <p:cNvPr id="11" name="直接连接符 10"/>
          <p:cNvCxnSpPr>
            <a:stCxn id="17" idx="4"/>
          </p:cNvCxnSpPr>
          <p:nvPr/>
        </p:nvCxnSpPr>
        <p:spPr>
          <a:xfrm flipV="1">
            <a:off x="4800600" y="2667000"/>
            <a:ext cx="0" cy="9144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7" name="Group 3"/>
          <p:cNvGrpSpPr/>
          <p:nvPr/>
        </p:nvGrpSpPr>
        <p:grpSpPr>
          <a:xfrm>
            <a:off x="593725" y="290513"/>
            <a:ext cx="8210550" cy="1049337"/>
            <a:chOff x="0" y="0"/>
            <a:chExt cx="5000" cy="661"/>
          </a:xfrm>
        </p:grpSpPr>
        <p:sp>
          <p:nvSpPr>
            <p:cNvPr id="34818" name="Line 9"/>
            <p:cNvSpPr/>
            <p:nvPr/>
          </p:nvSpPr>
          <p:spPr>
            <a:xfrm>
              <a:off x="2" y="661"/>
              <a:ext cx="4998" cy="0"/>
            </a:xfrm>
            <a:prstGeom prst="line">
              <a:avLst/>
            </a:prstGeom>
            <a:ln w="12700" cap="flat" cmpd="sng">
              <a:solidFill>
                <a:srgbClr val="C0C0C0"/>
              </a:solidFill>
              <a:prstDash val="solid"/>
              <a:round/>
              <a:headEnd type="none" w="med" len="med"/>
              <a:tailEnd type="none" w="med" len="med"/>
            </a:ln>
          </p:spPr>
        </p:sp>
        <p:sp>
          <p:nvSpPr>
            <p:cNvPr id="34819" name="Line 10"/>
            <p:cNvSpPr/>
            <p:nvPr/>
          </p:nvSpPr>
          <p:spPr>
            <a:xfrm>
              <a:off x="0" y="0"/>
              <a:ext cx="4998" cy="0"/>
            </a:xfrm>
            <a:prstGeom prst="line">
              <a:avLst/>
            </a:prstGeom>
            <a:ln w="12700" cap="flat" cmpd="sng">
              <a:solidFill>
                <a:srgbClr val="C0C0C0"/>
              </a:solidFill>
              <a:prstDash val="solid"/>
              <a:round/>
              <a:headEnd type="none" w="med" len="med"/>
              <a:tailEnd type="none" w="med" len="med"/>
            </a:ln>
          </p:spPr>
        </p:sp>
      </p:grpSp>
      <p:graphicFrame>
        <p:nvGraphicFramePr>
          <p:cNvPr id="34820" name="Object 8"/>
          <p:cNvGraphicFramePr>
            <a:graphicFrameLocks noChangeAspect="1"/>
          </p:cNvGraphicFramePr>
          <p:nvPr/>
        </p:nvGraphicFramePr>
        <p:xfrm>
          <a:off x="4092575" y="1066800"/>
          <a:ext cx="4821238" cy="5791200"/>
        </p:xfrm>
        <a:graphic>
          <a:graphicData uri="http://schemas.openxmlformats.org/presentationml/2006/ole">
            <mc:AlternateContent xmlns:mc="http://schemas.openxmlformats.org/markup-compatibility/2006">
              <mc:Choice xmlns:v="urn:schemas-microsoft-com:vml" Requires="v">
                <p:oleObj spid="_x0000_s3089" name="" r:id="rId1" imgW="2990215" imgH="3427095" progId="Excel.Chart.8">
                  <p:embed/>
                </p:oleObj>
              </mc:Choice>
              <mc:Fallback>
                <p:oleObj name="" r:id="rId1" imgW="2990215" imgH="3427095" progId="Excel.Chart.8">
                  <p:embed/>
                  <p:pic>
                    <p:nvPicPr>
                      <p:cNvPr id="0" name="图片 3088"/>
                      <p:cNvPicPr/>
                      <p:nvPr/>
                    </p:nvPicPr>
                    <p:blipFill>
                      <a:blip r:embed="rId2"/>
                      <a:stretch>
                        <a:fillRect/>
                      </a:stretch>
                    </p:blipFill>
                    <p:spPr>
                      <a:xfrm>
                        <a:off x="4092575" y="1066800"/>
                        <a:ext cx="4821238" cy="5791200"/>
                      </a:xfrm>
                      <a:prstGeom prst="rect">
                        <a:avLst/>
                      </a:prstGeom>
                      <a:noFill/>
                      <a:ln w="38100">
                        <a:noFill/>
                        <a:miter/>
                      </a:ln>
                    </p:spPr>
                  </p:pic>
                </p:oleObj>
              </mc:Fallback>
            </mc:AlternateContent>
          </a:graphicData>
        </a:graphic>
      </p:graphicFrame>
      <p:sp>
        <p:nvSpPr>
          <p:cNvPr id="34821" name="Text Box 9" descr="Wide upward diagonal"/>
          <p:cNvSpPr txBox="1"/>
          <p:nvPr/>
        </p:nvSpPr>
        <p:spPr>
          <a:xfrm>
            <a:off x="4572000" y="1143000"/>
            <a:ext cx="592138" cy="503238"/>
          </a:xfrm>
          <a:prstGeom prst="rect">
            <a:avLst/>
          </a:prstGeom>
          <a:noFill/>
          <a:ln w="9525">
            <a:noFill/>
          </a:ln>
        </p:spPr>
        <p:txBody>
          <a:bodyPr anchor="t">
            <a:spAutoFit/>
          </a:bodyPr>
          <a:p>
            <a:pPr algn="ctr" eaLnBrk="0" hangingPunct="0">
              <a:spcBef>
                <a:spcPct val="50000"/>
              </a:spcBef>
            </a:pPr>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34822" name="Text Box 10" descr="Wide upward diagonal"/>
          <p:cNvSpPr txBox="1"/>
          <p:nvPr/>
        </p:nvSpPr>
        <p:spPr>
          <a:xfrm>
            <a:off x="8382000" y="5791200"/>
            <a:ext cx="592138" cy="503238"/>
          </a:xfrm>
          <a:prstGeom prst="rect">
            <a:avLst/>
          </a:prstGeom>
          <a:noFill/>
          <a:ln w="9525">
            <a:noFill/>
          </a:ln>
        </p:spPr>
        <p:txBody>
          <a:bodyPr anchor="t">
            <a:spAutoFit/>
          </a:bodyPr>
          <a:p>
            <a:pPr algn="ctr" eaLnBrk="0" hangingPunct="0">
              <a:spcBef>
                <a:spcPct val="50000"/>
              </a:spcBef>
            </a:pPr>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sp>
        <p:nvSpPr>
          <p:cNvPr id="34823" name="Rectangle 26"/>
          <p:cNvSpPr/>
          <p:nvPr/>
        </p:nvSpPr>
        <p:spPr>
          <a:xfrm>
            <a:off x="152400" y="1336675"/>
            <a:ext cx="4114800" cy="2282825"/>
          </a:xfrm>
          <a:prstGeom prst="rect">
            <a:avLst/>
          </a:prstGeom>
          <a:noFill/>
          <a:ln w="9525">
            <a:noFill/>
          </a:ln>
        </p:spPr>
        <p:txBody>
          <a:bodyPr anchor="t"/>
          <a:p>
            <a:pPr marL="463550" indent="-463550" eaLnBrk="0" hangingPunct="0">
              <a:spcBef>
                <a:spcPct val="30000"/>
              </a:spcBef>
              <a:buClr>
                <a:srgbClr val="003399"/>
              </a:buClr>
              <a:buSzPct val="120000"/>
              <a:buFont typeface="Wingdings" panose="05000000000000000000" pitchFamily="2" charset="2"/>
            </a:pPr>
            <a:r>
              <a:rPr lang="zh-CN" altLang="zh-CN" sz="2500" b="1" dirty="0">
                <a:solidFill>
                  <a:srgbClr val="669900"/>
                </a:solidFill>
                <a:latin typeface="Arial" panose="020B0604020202020204" pitchFamily="34" charset="0"/>
              </a:rPr>
              <a:t>A. </a:t>
            </a:r>
            <a:r>
              <a:rPr lang="zh-CN" altLang="zh-CN" sz="2500" dirty="0">
                <a:solidFill>
                  <a:srgbClr val="669900"/>
                </a:solidFill>
                <a:latin typeface="Arial" panose="020B0604020202020204" pitchFamily="34" charset="0"/>
              </a:rPr>
              <a:t>	</a:t>
            </a:r>
            <a:r>
              <a:rPr lang="zh-CN" altLang="x-none" sz="2500" dirty="0">
                <a:latin typeface="Arial" panose="020B0604020202020204" pitchFamily="34" charset="0"/>
              </a:rPr>
              <a:t>找出边际卖者在</a:t>
            </a:r>
            <a:r>
              <a:rPr lang="zh-CN" altLang="zh-CN" sz="2600" b="1" i="1" dirty="0">
                <a:latin typeface="Arial" panose="020B0604020202020204" pitchFamily="34" charset="0"/>
              </a:rPr>
              <a:t>Q</a:t>
            </a:r>
            <a:r>
              <a:rPr lang="zh-CN" altLang="zh-CN" sz="2600" dirty="0">
                <a:latin typeface="Arial" panose="020B0604020202020204" pitchFamily="34" charset="0"/>
              </a:rPr>
              <a:t> = 10</a:t>
            </a:r>
            <a:r>
              <a:rPr lang="zh-CN" altLang="x-none" sz="2600" dirty="0">
                <a:latin typeface="Arial" panose="020B0604020202020204" pitchFamily="34" charset="0"/>
              </a:rPr>
              <a:t>时的成本</a:t>
            </a:r>
            <a:endParaRPr lang="zh-CN" altLang="x-none" sz="2600" dirty="0">
              <a:latin typeface="Arial" panose="020B0604020202020204" pitchFamily="34" charset="0"/>
            </a:endParaRPr>
          </a:p>
          <a:p>
            <a:pPr marL="463550" indent="-463550" eaLnBrk="0" hangingPunct="0">
              <a:spcBef>
                <a:spcPct val="30000"/>
              </a:spcBef>
              <a:buClr>
                <a:srgbClr val="003399"/>
              </a:buClr>
              <a:buSzPct val="120000"/>
              <a:buFont typeface="Wingdings" panose="05000000000000000000" pitchFamily="2" charset="2"/>
            </a:pPr>
            <a:r>
              <a:rPr lang="zh-CN" altLang="zh-CN" sz="2500" b="1" dirty="0">
                <a:solidFill>
                  <a:srgbClr val="669900"/>
                </a:solidFill>
                <a:latin typeface="Arial" panose="020B0604020202020204" pitchFamily="34" charset="0"/>
              </a:rPr>
              <a:t>B.</a:t>
            </a:r>
            <a:r>
              <a:rPr lang="zh-CN" altLang="zh-CN" sz="2500" dirty="0">
                <a:solidFill>
                  <a:srgbClr val="669900"/>
                </a:solidFill>
                <a:latin typeface="Arial" panose="020B0604020202020204" pitchFamily="34" charset="0"/>
              </a:rPr>
              <a:t>	</a:t>
            </a:r>
            <a:r>
              <a:rPr lang="zh-CN" altLang="x-none" sz="2500" dirty="0">
                <a:latin typeface="Arial" panose="020B0604020202020204" pitchFamily="34" charset="0"/>
              </a:rPr>
              <a:t>计算</a:t>
            </a:r>
            <a:r>
              <a:rPr lang="zh-CN" altLang="zh-CN" sz="2600" b="1" i="1" dirty="0">
                <a:latin typeface="Arial" panose="020B0604020202020204" pitchFamily="34" charset="0"/>
              </a:rPr>
              <a:t>P</a:t>
            </a:r>
            <a:r>
              <a:rPr lang="zh-CN" altLang="zh-CN" sz="2600" dirty="0">
                <a:latin typeface="Arial" panose="020B0604020202020204" pitchFamily="34" charset="0"/>
              </a:rPr>
              <a:t> = $20</a:t>
            </a:r>
            <a:r>
              <a:rPr lang="zh-CN" altLang="x-none" sz="2600" dirty="0">
                <a:latin typeface="Arial" panose="020B0604020202020204" pitchFamily="34" charset="0"/>
              </a:rPr>
              <a:t>时的总生产者剩余</a:t>
            </a:r>
            <a:endParaRPr lang="zh-CN" altLang="x-none" sz="2600" dirty="0">
              <a:latin typeface="Arial" panose="020B0604020202020204" pitchFamily="34" charset="0"/>
            </a:endParaRPr>
          </a:p>
        </p:txBody>
      </p:sp>
      <p:sp>
        <p:nvSpPr>
          <p:cNvPr id="11" name="Rectangle 27"/>
          <p:cNvSpPr/>
          <p:nvPr/>
        </p:nvSpPr>
        <p:spPr>
          <a:xfrm>
            <a:off x="152400" y="3089275"/>
            <a:ext cx="4064000" cy="1136650"/>
          </a:xfrm>
          <a:prstGeom prst="rect">
            <a:avLst/>
          </a:prstGeom>
          <a:noFill/>
          <a:ln w="9525">
            <a:noFill/>
          </a:ln>
        </p:spPr>
        <p:txBody>
          <a:bodyPr anchor="t"/>
          <a:p>
            <a:pPr eaLnBrk="0" hangingPunct="0">
              <a:spcBef>
                <a:spcPct val="45000"/>
              </a:spcBef>
              <a:buClr>
                <a:srgbClr val="003399"/>
              </a:buClr>
              <a:buSzPct val="120000"/>
              <a:buFont typeface="Wingdings" panose="05000000000000000000" pitchFamily="2" charset="2"/>
            </a:pPr>
            <a:r>
              <a:rPr lang="zh-CN" altLang="x-none" sz="2600" dirty="0">
                <a:latin typeface="Arial" panose="020B0604020202020204" pitchFamily="34" charset="0"/>
              </a:rPr>
              <a:t>如果价格上升到</a:t>
            </a:r>
            <a:r>
              <a:rPr lang="zh-CN" altLang="zh-CN" sz="2600" dirty="0">
                <a:latin typeface="Arial" panose="020B0604020202020204" pitchFamily="34" charset="0"/>
              </a:rPr>
              <a:t>$30</a:t>
            </a:r>
            <a:r>
              <a:rPr lang="zh-CN" altLang="x-none" sz="2600" dirty="0">
                <a:latin typeface="Arial" panose="020B0604020202020204" pitchFamily="34" charset="0"/>
              </a:rPr>
              <a:t>，计算下列情况下的生产者剩余</a:t>
            </a:r>
            <a:endParaRPr lang="zh-CN" altLang="x-none" sz="2600" b="1" dirty="0">
              <a:solidFill>
                <a:srgbClr val="008080"/>
              </a:solidFill>
              <a:latin typeface="Arial" panose="020B0604020202020204" pitchFamily="34" charset="0"/>
            </a:endParaRPr>
          </a:p>
        </p:txBody>
      </p:sp>
      <p:sp>
        <p:nvSpPr>
          <p:cNvPr id="12" name="Rectangle 28"/>
          <p:cNvSpPr/>
          <p:nvPr/>
        </p:nvSpPr>
        <p:spPr>
          <a:xfrm>
            <a:off x="-3175" y="4054475"/>
            <a:ext cx="4424363" cy="1736725"/>
          </a:xfrm>
          <a:prstGeom prst="rect">
            <a:avLst/>
          </a:prstGeom>
          <a:noFill/>
          <a:ln w="9525">
            <a:noFill/>
          </a:ln>
        </p:spPr>
        <p:txBody>
          <a:bodyPr anchor="t"/>
          <a:p>
            <a:pPr marL="463550" indent="-463550" eaLnBrk="0" hangingPunct="0">
              <a:spcBef>
                <a:spcPct val="25000"/>
              </a:spcBef>
              <a:buClr>
                <a:srgbClr val="003399"/>
              </a:buClr>
              <a:buSzPct val="120000"/>
              <a:buFont typeface="Wingdings" panose="05000000000000000000" pitchFamily="2" charset="2"/>
            </a:pPr>
            <a:r>
              <a:rPr lang="zh-CN" altLang="zh-CN" sz="2500" b="1" dirty="0">
                <a:solidFill>
                  <a:srgbClr val="669900"/>
                </a:solidFill>
                <a:latin typeface="Arial" panose="020B0604020202020204" pitchFamily="34" charset="0"/>
              </a:rPr>
              <a:t>C. </a:t>
            </a:r>
            <a:r>
              <a:rPr lang="zh-CN" altLang="zh-CN" sz="2500" dirty="0">
                <a:solidFill>
                  <a:srgbClr val="669900"/>
                </a:solidFill>
                <a:latin typeface="Arial" panose="020B0604020202020204" pitchFamily="34" charset="0"/>
              </a:rPr>
              <a:t>	</a:t>
            </a:r>
            <a:r>
              <a:rPr lang="zh-CN" altLang="x-none" sz="2500" dirty="0">
                <a:latin typeface="Arial" panose="020B0604020202020204" pitchFamily="34" charset="0"/>
              </a:rPr>
              <a:t>多售出</a:t>
            </a:r>
            <a:r>
              <a:rPr lang="zh-CN" altLang="zh-CN" sz="2500" dirty="0">
                <a:latin typeface="Arial" panose="020B0604020202020204" pitchFamily="34" charset="0"/>
              </a:rPr>
              <a:t>5</a:t>
            </a:r>
            <a:r>
              <a:rPr lang="zh-CN" altLang="x-none" sz="2500" dirty="0">
                <a:latin typeface="Arial" panose="020B0604020202020204" pitchFamily="34" charset="0"/>
              </a:rPr>
              <a:t>个单位物品所增加的生产者剩余</a:t>
            </a:r>
            <a:endParaRPr lang="zh-CN" altLang="x-none" sz="2600" dirty="0">
              <a:latin typeface="Arial" panose="020B0604020202020204" pitchFamily="34" charset="0"/>
            </a:endParaRPr>
          </a:p>
          <a:p>
            <a:pPr marL="463550" indent="-463550" eaLnBrk="0" hangingPunct="0">
              <a:spcBef>
                <a:spcPct val="25000"/>
              </a:spcBef>
              <a:buClr>
                <a:srgbClr val="003399"/>
              </a:buClr>
              <a:buSzPct val="120000"/>
              <a:buFont typeface="Wingdings" panose="05000000000000000000" pitchFamily="2" charset="2"/>
            </a:pPr>
            <a:r>
              <a:rPr lang="zh-CN" altLang="zh-CN" sz="2500" b="1" dirty="0">
                <a:solidFill>
                  <a:srgbClr val="669900"/>
                </a:solidFill>
                <a:latin typeface="Arial" panose="020B0604020202020204" pitchFamily="34" charset="0"/>
              </a:rPr>
              <a:t>D. </a:t>
            </a:r>
            <a:r>
              <a:rPr lang="zh-CN" altLang="zh-CN" sz="2500" dirty="0">
                <a:solidFill>
                  <a:srgbClr val="669900"/>
                </a:solidFill>
                <a:latin typeface="Arial" panose="020B0604020202020204" pitchFamily="34" charset="0"/>
              </a:rPr>
              <a:t>	</a:t>
            </a:r>
            <a:r>
              <a:rPr lang="zh-CN" altLang="x-none" sz="2600" dirty="0">
                <a:latin typeface="Arial" panose="020B0604020202020204" pitchFamily="34" charset="0"/>
              </a:rPr>
              <a:t>最初</a:t>
            </a:r>
            <a:r>
              <a:rPr lang="zh-CN" altLang="zh-CN" sz="2600" dirty="0">
                <a:latin typeface="Arial" panose="020B0604020202020204" pitchFamily="34" charset="0"/>
              </a:rPr>
              <a:t>10</a:t>
            </a:r>
            <a:r>
              <a:rPr lang="zh-CN" altLang="x-none" sz="2600" dirty="0">
                <a:latin typeface="Arial" panose="020B0604020202020204" pitchFamily="34" charset="0"/>
              </a:rPr>
              <a:t>个单位物品在更高价格下增加的生产者剩余</a:t>
            </a:r>
            <a:endParaRPr lang="zh-CN" altLang="x-none" sz="2600" dirty="0">
              <a:latin typeface="Arial" panose="020B0604020202020204" pitchFamily="34" charset="0"/>
            </a:endParaRPr>
          </a:p>
        </p:txBody>
      </p:sp>
      <p:sp>
        <p:nvSpPr>
          <p:cNvPr id="14" name="Rectangle 4"/>
          <p:cNvSpPr txBox="1">
            <a:spLocks noChangeArrowheads="1"/>
          </p:cNvSpPr>
          <p:nvPr/>
        </p:nvSpPr>
        <p:spPr>
          <a:xfrm>
            <a:off x="587375" y="352425"/>
            <a:ext cx="8208963" cy="954088"/>
          </a:xfrm>
          <a:prstGeom prst="rect">
            <a:avLst/>
          </a:prstGeom>
        </p:spPr>
        <p:txBody>
          <a:bodyPr/>
          <a:lstStyle/>
          <a:p>
            <a:pPr marR="0" algn="ctr" defTabSz="914400" fontAlgn="auto">
              <a:spcAft>
                <a:spcPts val="0"/>
              </a:spcAft>
              <a:buClrTx/>
              <a:buSzTx/>
              <a:defRPr/>
            </a:pPr>
            <a:r>
              <a:rPr kumimoji="0" lang="zh-CN" altLang="en-US"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2</a:t>
            </a:r>
            <a:r>
              <a:rPr kumimoji="0" lang="en-US" altLang="zh-CN"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生产者剩余</a:t>
            </a:r>
            <a:endPar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charRg st="0" end="23"/>
                                            </p:txEl>
                                          </p:spTgt>
                                        </p:tgtEl>
                                        <p:attrNameLst>
                                          <p:attrName>style.visibility</p:attrName>
                                        </p:attrNameLst>
                                      </p:cBhvr>
                                      <p:to>
                                        <p:strVal val="visible"/>
                                      </p:to>
                                    </p:set>
                                    <p:animEffect transition="in" filter="wipe(left)">
                                      <p:cBhvr>
                                        <p:cTn id="12" dur="500"/>
                                        <p:tgtEl>
                                          <p:spTgt spid="12">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charRg st="23" end="51"/>
                                            </p:txEl>
                                          </p:spTgt>
                                        </p:tgtEl>
                                        <p:attrNameLst>
                                          <p:attrName>style.visibility</p:attrName>
                                        </p:attrNameLst>
                                      </p:cBhvr>
                                      <p:to>
                                        <p:strVal val="visible"/>
                                      </p:to>
                                    </p:set>
                                    <p:animEffect transition="in" filter="wipe(left)">
                                      <p:cBhvr>
                                        <p:cTn id="17" dur="500"/>
                                        <p:tgtEl>
                                          <p:spTgt spid="12">
                                            <p:txEl>
                                              <p:charRg st="23"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a:lstStyle/>
          <a:p>
            <a:pPr marR="0" algn="ctr" defTabSz="914400" fontAlgn="auto">
              <a:spcAft>
                <a:spcPts val="0"/>
              </a:spcAft>
              <a:buClrTx/>
              <a:buSzTx/>
              <a:defRPr/>
            </a:pPr>
            <a:r>
              <a:rPr kumimoji="0" lang="zh-CN" altLang="en-US"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2</a:t>
            </a:r>
            <a:r>
              <a:rPr kumimoji="0" lang="en-US" altLang="zh-CN"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altLang="en-US"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参考答案</a:t>
            </a:r>
            <a:r>
              <a:rPr kumimoji="0" lang="zh-CN" altLang="en-US" sz="36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rPr>
              <a:t> </a:t>
            </a:r>
            <a:endParaRPr kumimoji="0" lang="zh-CN" altLang="en-US" sz="36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35842" name="Group 4"/>
          <p:cNvGrpSpPr/>
          <p:nvPr/>
        </p:nvGrpSpPr>
        <p:grpSpPr>
          <a:xfrm>
            <a:off x="593725" y="290513"/>
            <a:ext cx="8210550" cy="1049337"/>
            <a:chOff x="0" y="0"/>
            <a:chExt cx="5000" cy="661"/>
          </a:xfrm>
        </p:grpSpPr>
        <p:sp>
          <p:nvSpPr>
            <p:cNvPr id="35843" name="Line 9"/>
            <p:cNvSpPr/>
            <p:nvPr/>
          </p:nvSpPr>
          <p:spPr>
            <a:xfrm>
              <a:off x="2" y="661"/>
              <a:ext cx="4998" cy="0"/>
            </a:xfrm>
            <a:prstGeom prst="line">
              <a:avLst/>
            </a:prstGeom>
            <a:ln w="12700" cap="flat" cmpd="sng">
              <a:solidFill>
                <a:srgbClr val="C0C0C0"/>
              </a:solidFill>
              <a:prstDash val="solid"/>
              <a:round/>
              <a:headEnd type="none" w="med" len="med"/>
              <a:tailEnd type="none" w="med" len="med"/>
            </a:ln>
          </p:spPr>
        </p:sp>
        <p:sp>
          <p:nvSpPr>
            <p:cNvPr id="35844" name="Line 10"/>
            <p:cNvSpPr/>
            <p:nvPr/>
          </p:nvSpPr>
          <p:spPr>
            <a:xfrm>
              <a:off x="0" y="0"/>
              <a:ext cx="4998" cy="0"/>
            </a:xfrm>
            <a:prstGeom prst="line">
              <a:avLst/>
            </a:prstGeom>
            <a:ln w="12700" cap="flat" cmpd="sng">
              <a:solidFill>
                <a:srgbClr val="C0C0C0"/>
              </a:solidFill>
              <a:prstDash val="solid"/>
              <a:round/>
              <a:headEnd type="none" w="med" len="med"/>
              <a:tailEnd type="none" w="med" len="med"/>
            </a:ln>
          </p:spPr>
        </p:sp>
      </p:grpSp>
      <p:graphicFrame>
        <p:nvGraphicFramePr>
          <p:cNvPr id="35845" name="Object 8"/>
          <p:cNvGraphicFramePr>
            <a:graphicFrameLocks noChangeAspect="1"/>
          </p:cNvGraphicFramePr>
          <p:nvPr/>
        </p:nvGraphicFramePr>
        <p:xfrm>
          <a:off x="4076700" y="1066800"/>
          <a:ext cx="4821238" cy="5791200"/>
        </p:xfrm>
        <a:graphic>
          <a:graphicData uri="http://schemas.openxmlformats.org/presentationml/2006/ole">
            <mc:AlternateContent xmlns:mc="http://schemas.openxmlformats.org/markup-compatibility/2006">
              <mc:Choice xmlns:v="urn:schemas-microsoft-com:vml" Requires="v">
                <p:oleObj spid="_x0000_s3090" name="" r:id="rId1" imgW="2990215" imgH="3427095" progId="Excel.Chart.8">
                  <p:embed/>
                </p:oleObj>
              </mc:Choice>
              <mc:Fallback>
                <p:oleObj name="" r:id="rId1" imgW="2990215" imgH="3427095" progId="Excel.Chart.8">
                  <p:embed/>
                  <p:pic>
                    <p:nvPicPr>
                      <p:cNvPr id="0" name="图片 3089"/>
                      <p:cNvPicPr/>
                      <p:nvPr/>
                    </p:nvPicPr>
                    <p:blipFill>
                      <a:blip r:embed="rId2"/>
                      <a:stretch>
                        <a:fillRect/>
                      </a:stretch>
                    </p:blipFill>
                    <p:spPr>
                      <a:xfrm>
                        <a:off x="4076700" y="1066800"/>
                        <a:ext cx="4821238" cy="5791200"/>
                      </a:xfrm>
                      <a:prstGeom prst="rect">
                        <a:avLst/>
                      </a:prstGeom>
                      <a:noFill/>
                      <a:ln w="38100">
                        <a:noFill/>
                        <a:miter/>
                      </a:ln>
                    </p:spPr>
                  </p:pic>
                </p:oleObj>
              </mc:Fallback>
            </mc:AlternateContent>
          </a:graphicData>
        </a:graphic>
      </p:graphicFrame>
      <p:sp>
        <p:nvSpPr>
          <p:cNvPr id="35846" name="Text Box 9" descr="Wide upward diagonal"/>
          <p:cNvSpPr txBox="1"/>
          <p:nvPr/>
        </p:nvSpPr>
        <p:spPr>
          <a:xfrm>
            <a:off x="4648200" y="1066800"/>
            <a:ext cx="592138" cy="503238"/>
          </a:xfrm>
          <a:prstGeom prst="rect">
            <a:avLst/>
          </a:prstGeom>
          <a:noFill/>
          <a:ln w="9525">
            <a:noFill/>
          </a:ln>
        </p:spPr>
        <p:txBody>
          <a:bodyPr anchor="t">
            <a:spAutoFit/>
          </a:bodyPr>
          <a:p>
            <a:pPr algn="ctr" eaLnBrk="0" hangingPunct="0">
              <a:spcBef>
                <a:spcPct val="50000"/>
              </a:spcBef>
            </a:pPr>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35847" name="Text Box 10" descr="Wide upward diagonal"/>
          <p:cNvSpPr txBox="1"/>
          <p:nvPr/>
        </p:nvSpPr>
        <p:spPr>
          <a:xfrm>
            <a:off x="8299450" y="6029325"/>
            <a:ext cx="592138" cy="503238"/>
          </a:xfrm>
          <a:prstGeom prst="rect">
            <a:avLst/>
          </a:prstGeom>
          <a:noFill/>
          <a:ln w="9525">
            <a:noFill/>
          </a:ln>
        </p:spPr>
        <p:txBody>
          <a:bodyPr anchor="t">
            <a:spAutoFit/>
          </a:bodyPr>
          <a:p>
            <a:pPr algn="ctr" eaLnBrk="0" hangingPunct="0">
              <a:spcBef>
                <a:spcPct val="50000"/>
              </a:spcBef>
            </a:pPr>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grpSp>
        <p:nvGrpSpPr>
          <p:cNvPr id="4" name="Group 11"/>
          <p:cNvGrpSpPr/>
          <p:nvPr/>
        </p:nvGrpSpPr>
        <p:grpSpPr>
          <a:xfrm>
            <a:off x="4259263" y="3132138"/>
            <a:ext cx="3151187" cy="3497262"/>
            <a:chOff x="-3" y="16"/>
            <a:chExt cx="1985" cy="2253"/>
          </a:xfrm>
        </p:grpSpPr>
        <p:grpSp>
          <p:nvGrpSpPr>
            <p:cNvPr id="35849" name="Group 12"/>
            <p:cNvGrpSpPr/>
            <p:nvPr/>
          </p:nvGrpSpPr>
          <p:grpSpPr>
            <a:xfrm>
              <a:off x="-3" y="16"/>
              <a:ext cx="1815" cy="248"/>
              <a:chOff x="-3" y="16"/>
              <a:chExt cx="1815" cy="248"/>
            </a:xfrm>
          </p:grpSpPr>
          <p:sp>
            <p:nvSpPr>
              <p:cNvPr id="35850" name="Line 14"/>
              <p:cNvSpPr/>
              <p:nvPr/>
            </p:nvSpPr>
            <p:spPr>
              <a:xfrm>
                <a:off x="326" y="126"/>
                <a:ext cx="1486" cy="0"/>
              </a:xfrm>
              <a:prstGeom prst="line">
                <a:avLst/>
              </a:prstGeom>
              <a:ln w="19050" cap="flat" cmpd="sng">
                <a:solidFill>
                  <a:srgbClr val="FF0000"/>
                </a:solidFill>
                <a:prstDash val="solid"/>
                <a:round/>
                <a:headEnd type="none" w="med" len="med"/>
                <a:tailEnd type="none" w="med" len="med"/>
              </a:ln>
            </p:spPr>
          </p:sp>
          <p:sp>
            <p:nvSpPr>
              <p:cNvPr id="35851" name="Rectangle 15"/>
              <p:cNvSpPr/>
              <p:nvPr/>
            </p:nvSpPr>
            <p:spPr>
              <a:xfrm>
                <a:off x="-3" y="16"/>
                <a:ext cx="329" cy="248"/>
              </a:xfrm>
              <a:prstGeom prst="rect">
                <a:avLst/>
              </a:prstGeom>
              <a:noFill/>
              <a:ln w="1905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35852" name="Group 15"/>
            <p:cNvGrpSpPr/>
            <p:nvPr/>
          </p:nvGrpSpPr>
          <p:grpSpPr>
            <a:xfrm>
              <a:off x="1653" y="120"/>
              <a:ext cx="329" cy="2149"/>
              <a:chOff x="0" y="-3"/>
              <a:chExt cx="329" cy="2149"/>
            </a:xfrm>
          </p:grpSpPr>
          <p:sp>
            <p:nvSpPr>
              <p:cNvPr id="35853" name="Line 17"/>
              <p:cNvSpPr/>
              <p:nvPr/>
            </p:nvSpPr>
            <p:spPr>
              <a:xfrm rot="-5400000" flipH="1">
                <a:off x="-787" y="945"/>
                <a:ext cx="1902" cy="3"/>
              </a:xfrm>
              <a:prstGeom prst="line">
                <a:avLst/>
              </a:prstGeom>
              <a:ln w="19050" cap="flat" cmpd="sng">
                <a:solidFill>
                  <a:srgbClr val="FF0000"/>
                </a:solidFill>
                <a:prstDash val="solid"/>
                <a:round/>
                <a:headEnd type="none" w="med" len="med"/>
                <a:tailEnd type="none" w="med" len="med"/>
              </a:ln>
            </p:spPr>
          </p:sp>
          <p:sp>
            <p:nvSpPr>
              <p:cNvPr id="35854" name="Rectangle 18"/>
              <p:cNvSpPr/>
              <p:nvPr/>
            </p:nvSpPr>
            <p:spPr>
              <a:xfrm>
                <a:off x="0" y="1898"/>
                <a:ext cx="329" cy="248"/>
              </a:xfrm>
              <a:prstGeom prst="rect">
                <a:avLst/>
              </a:prstGeom>
              <a:noFill/>
              <a:ln w="1905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grpSp>
        <p:nvGrpSpPr>
          <p:cNvPr id="7" name="Group 18"/>
          <p:cNvGrpSpPr/>
          <p:nvPr/>
        </p:nvGrpSpPr>
        <p:grpSpPr>
          <a:xfrm>
            <a:off x="4256088" y="4032250"/>
            <a:ext cx="2430462" cy="2597150"/>
            <a:chOff x="-3" y="-2"/>
            <a:chExt cx="1531" cy="1688"/>
          </a:xfrm>
        </p:grpSpPr>
        <p:sp>
          <p:nvSpPr>
            <p:cNvPr id="35856" name="Rectangle 20"/>
            <p:cNvSpPr/>
            <p:nvPr/>
          </p:nvSpPr>
          <p:spPr>
            <a:xfrm>
              <a:off x="1199" y="1438"/>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nvGrpSpPr>
            <p:cNvPr id="35857" name="Group 20"/>
            <p:cNvGrpSpPr/>
            <p:nvPr/>
          </p:nvGrpSpPr>
          <p:grpSpPr>
            <a:xfrm>
              <a:off x="-3" y="-2"/>
              <a:ext cx="1364" cy="248"/>
              <a:chOff x="-3" y="-2"/>
              <a:chExt cx="1364" cy="248"/>
            </a:xfrm>
          </p:grpSpPr>
          <p:sp>
            <p:nvSpPr>
              <p:cNvPr id="35858" name="Line 22"/>
              <p:cNvSpPr/>
              <p:nvPr/>
            </p:nvSpPr>
            <p:spPr>
              <a:xfrm flipV="1">
                <a:off x="326" y="122"/>
                <a:ext cx="1035" cy="0"/>
              </a:xfrm>
              <a:prstGeom prst="line">
                <a:avLst/>
              </a:prstGeom>
              <a:ln w="12700" cap="flat" cmpd="sng">
                <a:solidFill>
                  <a:srgbClr val="0000FF"/>
                </a:solidFill>
                <a:prstDash val="solid"/>
                <a:round/>
                <a:headEnd type="none" w="med" len="med"/>
                <a:tailEnd type="none" w="med" len="med"/>
              </a:ln>
            </p:spPr>
          </p:sp>
          <p:sp>
            <p:nvSpPr>
              <p:cNvPr id="35859" name="Rectangle 23"/>
              <p:cNvSpPr/>
              <p:nvPr/>
            </p:nvSpPr>
            <p:spPr>
              <a:xfrm>
                <a:off x="-3" y="-2"/>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
          <p:nvSpPr>
            <p:cNvPr id="35860" name="Line 24"/>
            <p:cNvSpPr/>
            <p:nvPr/>
          </p:nvSpPr>
          <p:spPr>
            <a:xfrm flipV="1">
              <a:off x="1357" y="121"/>
              <a:ext cx="0" cy="1320"/>
            </a:xfrm>
            <a:prstGeom prst="line">
              <a:avLst/>
            </a:prstGeom>
            <a:ln w="19050" cap="flat" cmpd="sng">
              <a:solidFill>
                <a:srgbClr val="0000FF"/>
              </a:solidFill>
              <a:prstDash val="solid"/>
              <a:round/>
              <a:headEnd type="none" w="med" len="med"/>
              <a:tailEnd type="none" w="med" len="med"/>
            </a:ln>
          </p:spPr>
        </p:sp>
      </p:grpSp>
      <p:sp>
        <p:nvSpPr>
          <p:cNvPr id="24" name="Rectangle 25"/>
          <p:cNvSpPr/>
          <p:nvPr/>
        </p:nvSpPr>
        <p:spPr>
          <a:xfrm>
            <a:off x="4953000" y="3276600"/>
            <a:ext cx="1447800" cy="914400"/>
          </a:xfrm>
          <a:prstGeom prst="rect">
            <a:avLst/>
          </a:prstGeom>
          <a:blipFill rotWithShape="0">
            <a:blip r:embed="rId3"/>
          </a:blipFill>
          <a:ln w="9525">
            <a:noFill/>
          </a:ln>
        </p:spPr>
        <p:txBody>
          <a:bodyPr wrap="none" anchor="ctr"/>
          <a:p>
            <a:pPr eaLnBrk="0" hangingPunct="0"/>
            <a:endParaRPr lang="zh-CN" altLang="zh-CN" dirty="0">
              <a:latin typeface="Arial" panose="020B0604020202020204" pitchFamily="34" charset="0"/>
            </a:endParaRPr>
          </a:p>
        </p:txBody>
      </p:sp>
      <p:sp>
        <p:nvSpPr>
          <p:cNvPr id="18442" name="AutoShape 26"/>
          <p:cNvSpPr/>
          <p:nvPr/>
        </p:nvSpPr>
        <p:spPr>
          <a:xfrm flipV="1">
            <a:off x="6400800" y="3276600"/>
            <a:ext cx="762000" cy="914400"/>
          </a:xfrm>
          <a:prstGeom prst="rtTriangle">
            <a:avLst/>
          </a:prstGeom>
          <a:blipFill rotWithShape="0">
            <a:blip r:embed="rId4"/>
          </a:blipFill>
          <a:ln w="9525">
            <a:noFill/>
          </a:ln>
        </p:spPr>
        <p:txBody>
          <a:bodyPr rot="10800000" wrap="none" anchor="ctr"/>
          <a:p>
            <a:pPr eaLnBrk="0" hangingPunct="0"/>
            <a:endParaRPr lang="zh-CN" altLang="zh-CN" dirty="0">
              <a:latin typeface="Arial" panose="020B0604020202020204" pitchFamily="34" charset="0"/>
            </a:endParaRPr>
          </a:p>
        </p:txBody>
      </p:sp>
      <p:sp>
        <p:nvSpPr>
          <p:cNvPr id="18443" name="AutoShape 27"/>
          <p:cNvSpPr/>
          <p:nvPr/>
        </p:nvSpPr>
        <p:spPr>
          <a:xfrm flipV="1">
            <a:off x="4876800" y="4191000"/>
            <a:ext cx="1524000" cy="1838325"/>
          </a:xfrm>
          <a:prstGeom prst="rtTriangle">
            <a:avLst/>
          </a:prstGeom>
          <a:solidFill>
            <a:srgbClr val="FF6600">
              <a:alpha val="20000"/>
            </a:srgbClr>
          </a:solidFill>
          <a:ln w="9525">
            <a:noFill/>
          </a:ln>
        </p:spPr>
        <p:txBody>
          <a:bodyPr rot="10800000" wrap="none" anchor="ctr"/>
          <a:p>
            <a:pPr eaLnBrk="0" hangingPunct="0"/>
            <a:endParaRPr lang="zh-CN" altLang="zh-CN" dirty="0">
              <a:latin typeface="Arial" panose="020B0604020202020204" pitchFamily="34" charset="0"/>
            </a:endParaRPr>
          </a:p>
        </p:txBody>
      </p:sp>
      <p:sp>
        <p:nvSpPr>
          <p:cNvPr id="27" name="Rectangle 32"/>
          <p:cNvSpPr/>
          <p:nvPr/>
        </p:nvSpPr>
        <p:spPr>
          <a:xfrm>
            <a:off x="0" y="1306513"/>
            <a:ext cx="4400550" cy="1825625"/>
          </a:xfrm>
          <a:prstGeom prst="rect">
            <a:avLst/>
          </a:prstGeom>
          <a:noFill/>
          <a:ln w="9525">
            <a:noFill/>
          </a:ln>
        </p:spPr>
        <p:txBody>
          <a:bodyPr anchor="t"/>
          <a:p>
            <a:pPr marL="405130" indent="-405130" eaLnBrk="0" hangingPunct="0">
              <a:spcBef>
                <a:spcPct val="40000"/>
              </a:spcBef>
              <a:buClr>
                <a:srgbClr val="003399"/>
              </a:buClr>
              <a:buSzPct val="120000"/>
              <a:buFont typeface="Wingdings" panose="05000000000000000000" pitchFamily="2" charset="2"/>
            </a:pPr>
            <a:r>
              <a:rPr lang="zh-CN" altLang="zh-CN" sz="2500" b="1" dirty="0">
                <a:solidFill>
                  <a:srgbClr val="339966"/>
                </a:solidFill>
                <a:latin typeface="Arial" panose="020B0604020202020204" pitchFamily="34" charset="0"/>
              </a:rPr>
              <a:t>A. </a:t>
            </a:r>
            <a:r>
              <a:rPr lang="zh-CN" altLang="x-none" sz="2600" dirty="0">
                <a:latin typeface="Arial" panose="020B0604020202020204" pitchFamily="34" charset="0"/>
              </a:rPr>
              <a:t>在</a:t>
            </a:r>
            <a:r>
              <a:rPr lang="zh-CN" altLang="zh-CN" sz="2600" b="1" i="1" dirty="0">
                <a:latin typeface="Arial" panose="020B0604020202020204" pitchFamily="34" charset="0"/>
              </a:rPr>
              <a:t>Q</a:t>
            </a:r>
            <a:r>
              <a:rPr lang="zh-CN" altLang="zh-CN" sz="2600" dirty="0">
                <a:latin typeface="Arial" panose="020B0604020202020204" pitchFamily="34" charset="0"/>
              </a:rPr>
              <a:t> = 10</a:t>
            </a:r>
            <a:r>
              <a:rPr lang="zh-CN" altLang="x-none" sz="2600" dirty="0">
                <a:latin typeface="Arial" panose="020B0604020202020204" pitchFamily="34" charset="0"/>
              </a:rPr>
              <a:t>时</a:t>
            </a:r>
            <a:r>
              <a:rPr lang="zh-CN" altLang="zh-CN" sz="2600" dirty="0">
                <a:latin typeface="Arial" panose="020B0604020202020204" pitchFamily="34" charset="0"/>
              </a:rPr>
              <a:t>,</a:t>
            </a:r>
            <a:r>
              <a:rPr lang="zh-CN" altLang="x-none" sz="2600" dirty="0">
                <a:latin typeface="Arial" panose="020B0604020202020204" pitchFamily="34" charset="0"/>
              </a:rPr>
              <a:t>边际成本</a:t>
            </a:r>
            <a:r>
              <a:rPr lang="zh-CN" altLang="x-none" sz="2500" dirty="0">
                <a:latin typeface="Arial" panose="020B0604020202020204" pitchFamily="34" charset="0"/>
              </a:rPr>
              <a:t>        </a:t>
            </a:r>
            <a:r>
              <a:rPr lang="zh-CN" altLang="zh-CN" sz="2600" dirty="0">
                <a:latin typeface="Arial" panose="020B0604020202020204" pitchFamily="34" charset="0"/>
              </a:rPr>
              <a:t>= </a:t>
            </a:r>
            <a:r>
              <a:rPr lang="zh-CN" altLang="zh-CN" sz="2600" u="sng" dirty="0">
                <a:latin typeface="Arial" panose="020B0604020202020204" pitchFamily="34" charset="0"/>
              </a:rPr>
              <a:t>$20</a:t>
            </a:r>
            <a:r>
              <a:rPr lang="zh-CN" altLang="zh-CN" sz="2600" dirty="0">
                <a:latin typeface="Arial" panose="020B0604020202020204" pitchFamily="34" charset="0"/>
              </a:rPr>
              <a:t> </a:t>
            </a:r>
            <a:endParaRPr lang="zh-CN" altLang="zh-CN" sz="2600" dirty="0">
              <a:latin typeface="Arial" panose="020B0604020202020204" pitchFamily="34" charset="0"/>
            </a:endParaRPr>
          </a:p>
          <a:p>
            <a:pPr marL="405130" indent="-405130" eaLnBrk="0" hangingPunct="0">
              <a:spcBef>
                <a:spcPct val="40000"/>
              </a:spcBef>
              <a:buClr>
                <a:srgbClr val="003399"/>
              </a:buClr>
              <a:buSzPct val="120000"/>
              <a:buFont typeface="Wingdings" panose="05000000000000000000" pitchFamily="2" charset="2"/>
            </a:pPr>
            <a:r>
              <a:rPr lang="zh-CN" altLang="zh-CN" sz="2500" b="1" dirty="0">
                <a:solidFill>
                  <a:srgbClr val="339966"/>
                </a:solidFill>
                <a:latin typeface="Arial" panose="020B0604020202020204" pitchFamily="34" charset="0"/>
              </a:rPr>
              <a:t>B.</a:t>
            </a:r>
            <a:r>
              <a:rPr lang="zh-CN" altLang="zh-CN" sz="2500" dirty="0">
                <a:solidFill>
                  <a:srgbClr val="339966"/>
                </a:solidFill>
                <a:latin typeface="Arial" panose="020B0604020202020204" pitchFamily="34" charset="0"/>
              </a:rPr>
              <a:t>	</a:t>
            </a:r>
            <a:r>
              <a:rPr lang="zh-CN" altLang="zh-CN" sz="2600" dirty="0">
                <a:latin typeface="Arial" panose="020B0604020202020204" pitchFamily="34" charset="0"/>
              </a:rPr>
              <a:t>PS = ½ x 10 x $20 =</a:t>
            </a:r>
            <a:r>
              <a:rPr lang="en-US" altLang="zh-CN" sz="2600" dirty="0">
                <a:latin typeface="Arial" panose="020B0604020202020204" pitchFamily="34" charset="0"/>
              </a:rPr>
              <a:t> </a:t>
            </a:r>
            <a:r>
              <a:rPr lang="zh-CN" altLang="zh-CN" sz="2600" u="sng" dirty="0">
                <a:latin typeface="Arial" panose="020B0604020202020204" pitchFamily="34" charset="0"/>
              </a:rPr>
              <a:t>$100</a:t>
            </a:r>
            <a:endParaRPr lang="zh-CN" altLang="zh-CN" sz="2600" u="sng" dirty="0">
              <a:latin typeface="Arial" panose="020B0604020202020204" pitchFamily="34" charset="0"/>
            </a:endParaRPr>
          </a:p>
        </p:txBody>
      </p:sp>
      <p:sp>
        <p:nvSpPr>
          <p:cNvPr id="28" name="Rectangle 33"/>
          <p:cNvSpPr/>
          <p:nvPr/>
        </p:nvSpPr>
        <p:spPr>
          <a:xfrm>
            <a:off x="0" y="3200400"/>
            <a:ext cx="2892425" cy="509588"/>
          </a:xfrm>
          <a:prstGeom prst="rect">
            <a:avLst/>
          </a:prstGeom>
          <a:noFill/>
          <a:ln w="9525">
            <a:noFill/>
          </a:ln>
        </p:spPr>
        <p:txBody>
          <a:bodyPr anchor="t"/>
          <a:p>
            <a:pPr eaLnBrk="0" hangingPunct="0">
              <a:spcBef>
                <a:spcPct val="45000"/>
              </a:spcBef>
              <a:buClr>
                <a:srgbClr val="003399"/>
              </a:buClr>
              <a:buSzPct val="120000"/>
              <a:buFont typeface="Wingdings" panose="05000000000000000000" pitchFamily="2" charset="2"/>
            </a:pPr>
            <a:r>
              <a:rPr lang="zh-CN" altLang="x-none" sz="2600" dirty="0">
                <a:latin typeface="Arial" panose="020B0604020202020204" pitchFamily="34" charset="0"/>
              </a:rPr>
              <a:t>价格上升到 </a:t>
            </a:r>
            <a:r>
              <a:rPr lang="zh-CN" altLang="zh-CN" sz="2600" dirty="0">
                <a:latin typeface="Arial" panose="020B0604020202020204" pitchFamily="34" charset="0"/>
              </a:rPr>
              <a:t>$30</a:t>
            </a:r>
            <a:endParaRPr lang="zh-CN" altLang="zh-CN" sz="2600" dirty="0">
              <a:solidFill>
                <a:srgbClr val="008080"/>
              </a:solidFill>
              <a:latin typeface="Arial" panose="020B0604020202020204" pitchFamily="34" charset="0"/>
            </a:endParaRPr>
          </a:p>
        </p:txBody>
      </p:sp>
      <p:sp>
        <p:nvSpPr>
          <p:cNvPr id="29" name="Rectangle 34"/>
          <p:cNvSpPr/>
          <p:nvPr/>
        </p:nvSpPr>
        <p:spPr>
          <a:xfrm>
            <a:off x="68263" y="3624263"/>
            <a:ext cx="4264025" cy="2620962"/>
          </a:xfrm>
          <a:prstGeom prst="rect">
            <a:avLst/>
          </a:prstGeom>
          <a:noFill/>
          <a:ln w="9525">
            <a:noFill/>
          </a:ln>
        </p:spPr>
        <p:txBody>
          <a:bodyPr anchor="t"/>
          <a:p>
            <a:pPr marL="457200" indent="-457200" eaLnBrk="0" hangingPunct="0">
              <a:spcBef>
                <a:spcPct val="40000"/>
              </a:spcBef>
              <a:buClr>
                <a:srgbClr val="003399"/>
              </a:buClr>
              <a:buSzPct val="120000"/>
              <a:buFont typeface="Wingdings" panose="05000000000000000000" pitchFamily="2" charset="2"/>
            </a:pPr>
            <a:r>
              <a:rPr lang="zh-CN" altLang="zh-CN" sz="2500" b="1" dirty="0">
                <a:solidFill>
                  <a:srgbClr val="339966"/>
                </a:solidFill>
                <a:latin typeface="Arial" panose="020B0604020202020204" pitchFamily="34" charset="0"/>
              </a:rPr>
              <a:t>C.	</a:t>
            </a:r>
            <a:r>
              <a:rPr lang="zh-CN" altLang="x-none" sz="2600" dirty="0">
                <a:latin typeface="Arial" panose="020B0604020202020204" pitchFamily="34" charset="0"/>
              </a:rPr>
              <a:t>多售出</a:t>
            </a:r>
            <a:r>
              <a:rPr lang="zh-CN" altLang="zh-CN" sz="2600" dirty="0">
                <a:latin typeface="Arial" panose="020B0604020202020204" pitchFamily="34" charset="0"/>
              </a:rPr>
              <a:t>5</a:t>
            </a:r>
            <a:r>
              <a:rPr lang="zh-CN" altLang="x-none" sz="2600" dirty="0">
                <a:latin typeface="Arial" panose="020B0604020202020204" pitchFamily="34" charset="0"/>
              </a:rPr>
              <a:t>个单位所增加的</a:t>
            </a:r>
            <a:r>
              <a:rPr lang="zh-CN" altLang="zh-CN" sz="2600" dirty="0">
                <a:latin typeface="Arial" panose="020B0604020202020204" pitchFamily="34" charset="0"/>
              </a:rPr>
              <a:t>PS= ½ x 5 x $10= </a:t>
            </a:r>
            <a:r>
              <a:rPr lang="zh-CN" altLang="zh-CN" sz="2600" u="sng" dirty="0">
                <a:latin typeface="Arial" panose="020B0604020202020204" pitchFamily="34" charset="0"/>
              </a:rPr>
              <a:t>$25</a:t>
            </a:r>
            <a:endParaRPr lang="zh-CN" altLang="zh-CN" sz="2600" u="sng" dirty="0">
              <a:latin typeface="Arial" panose="020B0604020202020204" pitchFamily="34" charset="0"/>
            </a:endParaRPr>
          </a:p>
          <a:p>
            <a:pPr marL="457200" indent="-457200" eaLnBrk="0" hangingPunct="0">
              <a:spcBef>
                <a:spcPct val="40000"/>
              </a:spcBef>
              <a:buClr>
                <a:srgbClr val="003399"/>
              </a:buClr>
              <a:buSzPct val="120000"/>
              <a:buFont typeface="Wingdings" panose="05000000000000000000" pitchFamily="2" charset="2"/>
            </a:pPr>
            <a:r>
              <a:rPr lang="zh-CN" altLang="zh-CN" sz="2500" b="1" dirty="0">
                <a:solidFill>
                  <a:srgbClr val="339966"/>
                </a:solidFill>
                <a:latin typeface="Arial" panose="020B0604020202020204" pitchFamily="34" charset="0"/>
              </a:rPr>
              <a:t>D. </a:t>
            </a:r>
            <a:r>
              <a:rPr lang="zh-CN" altLang="x-none" sz="2500" dirty="0">
                <a:latin typeface="Arial" panose="020B0604020202020204" pitchFamily="34" charset="0"/>
              </a:rPr>
              <a:t>最初</a:t>
            </a:r>
            <a:r>
              <a:rPr lang="zh-CN" altLang="zh-CN" sz="2500" dirty="0">
                <a:latin typeface="Arial" panose="020B0604020202020204" pitchFamily="34" charset="0"/>
              </a:rPr>
              <a:t>10</a:t>
            </a:r>
            <a:r>
              <a:rPr lang="zh-CN" altLang="x-none" sz="2500" dirty="0">
                <a:latin typeface="Arial" panose="020B0604020202020204" pitchFamily="34" charset="0"/>
              </a:rPr>
              <a:t>个单位所增加的生产者剩余</a:t>
            </a:r>
            <a:r>
              <a:rPr lang="zh-CN" altLang="zh-CN" sz="2600" dirty="0">
                <a:latin typeface="Arial" panose="020B0604020202020204" pitchFamily="34" charset="0"/>
              </a:rPr>
              <a:t>= 10 x $10 = </a:t>
            </a:r>
            <a:r>
              <a:rPr lang="zh-CN" altLang="zh-CN" sz="2600" u="sng" dirty="0">
                <a:latin typeface="Arial" panose="020B0604020202020204" pitchFamily="34" charset="0"/>
              </a:rPr>
              <a:t>$100</a:t>
            </a:r>
            <a:endParaRPr lang="zh-CN" altLang="zh-CN" sz="2600" u="sng"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xEl>
                                              <p:charRg st="0" end="31"/>
                                            </p:txEl>
                                          </p:spTgt>
                                        </p:tgtEl>
                                        <p:attrNameLst>
                                          <p:attrName>style.visibility</p:attrName>
                                        </p:attrNameLst>
                                      </p:cBhvr>
                                      <p:to>
                                        <p:strVal val="visible"/>
                                      </p:to>
                                    </p:set>
                                    <p:animEffect transition="in" filter="wipe(left)">
                                      <p:cBhvr>
                                        <p:cTn id="7" dur="500"/>
                                        <p:tgtEl>
                                          <p:spTgt spid="27">
                                            <p:txEl>
                                              <p:charRg st="0" end="31"/>
                                            </p:txEl>
                                          </p:spTgt>
                                        </p:tgtEl>
                                      </p:cBhvr>
                                    </p:animEffect>
                                  </p:childTnLst>
                                </p:cTn>
                              </p:par>
                            </p:childTnLst>
                          </p:cTn>
                        </p:par>
                        <p:par>
                          <p:cTn id="8" fill="hold">
                            <p:stCondLst>
                              <p:cond delay="500"/>
                            </p:stCondLst>
                            <p:childTnLst>
                              <p:par>
                                <p:cTn id="9" presetID="18" presetClass="entr" presetSubtype="9"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up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xEl>
                                              <p:charRg st="31" end="59"/>
                                            </p:txEl>
                                          </p:spTgt>
                                        </p:tgtEl>
                                        <p:attrNameLst>
                                          <p:attrName>style.visibility</p:attrName>
                                        </p:attrNameLst>
                                      </p:cBhvr>
                                      <p:to>
                                        <p:strVal val="visible"/>
                                      </p:to>
                                    </p:set>
                                    <p:animEffect transition="in" filter="wipe(left)">
                                      <p:cBhvr>
                                        <p:cTn id="16" dur="500"/>
                                        <p:tgtEl>
                                          <p:spTgt spid="27">
                                            <p:txEl>
                                              <p:charRg st="31" end="59"/>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8443"/>
                                        </p:tgtEl>
                                        <p:attrNameLst>
                                          <p:attrName>style.visibility</p:attrName>
                                        </p:attrNameLst>
                                      </p:cBhvr>
                                      <p:to>
                                        <p:strVal val="visible"/>
                                      </p:to>
                                    </p:set>
                                    <p:animEffect transition="in" filter="dissolve">
                                      <p:cBhvr>
                                        <p:cTn id="20" dur="500"/>
                                        <p:tgtEl>
                                          <p:spTgt spid="184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strips(downRigh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9">
                                            <p:txEl>
                                              <p:charRg st="0" end="35"/>
                                            </p:txEl>
                                          </p:spTgt>
                                        </p:tgtEl>
                                        <p:attrNameLst>
                                          <p:attrName>style.visibility</p:attrName>
                                        </p:attrNameLst>
                                      </p:cBhvr>
                                      <p:to>
                                        <p:strVal val="visible"/>
                                      </p:to>
                                    </p:set>
                                    <p:animEffect transition="in" filter="wipe(left)">
                                      <p:cBhvr>
                                        <p:cTn id="34" dur="500"/>
                                        <p:tgtEl>
                                          <p:spTgt spid="29">
                                            <p:txEl>
                                              <p:charRg st="0" end="35"/>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8442"/>
                                        </p:tgtEl>
                                        <p:attrNameLst>
                                          <p:attrName>style.visibility</p:attrName>
                                        </p:attrNameLst>
                                      </p:cBhvr>
                                      <p:to>
                                        <p:strVal val="visible"/>
                                      </p:to>
                                    </p:set>
                                    <p:animEffect transition="in" filter="dissolve">
                                      <p:cBhvr>
                                        <p:cTn id="38" dur="500"/>
                                        <p:tgtEl>
                                          <p:spTgt spid="1844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9">
                                            <p:txEl>
                                              <p:charRg st="35" end="72"/>
                                            </p:txEl>
                                          </p:spTgt>
                                        </p:tgtEl>
                                        <p:attrNameLst>
                                          <p:attrName>style.visibility</p:attrName>
                                        </p:attrNameLst>
                                      </p:cBhvr>
                                      <p:to>
                                        <p:strVal val="visible"/>
                                      </p:to>
                                    </p:set>
                                    <p:animEffect transition="in" filter="wipe(left)">
                                      <p:cBhvr>
                                        <p:cTn id="43" dur="500"/>
                                        <p:tgtEl>
                                          <p:spTgt spid="29">
                                            <p:txEl>
                                              <p:charRg st="35" end="72"/>
                                            </p:txEl>
                                          </p:spTgt>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8442" grpId="0" animBg="1"/>
      <p:bldP spid="18443" grpId="0" animBg="1"/>
      <p:bldP spid="27" grpId="0" bldLvl="5" build="p"/>
      <p:bldP spid="28" grpId="0"/>
      <p:bldP spid="2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196850"/>
            <a:ext cx="9144000" cy="75723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lnSpc>
                <a:spcPct val="95000"/>
              </a:lnSpc>
              <a:spcAft>
                <a:spcPts val="0"/>
              </a:spcAft>
              <a:buClrTx/>
              <a:buSzTx/>
              <a:defRPr/>
            </a:pPr>
            <a:r>
              <a:rPr kumimoji="0" lang="zh-CN"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消费者剩余、生产者剩余与总剩余</a:t>
            </a:r>
            <a:endParaRPr kumimoji="0" lang="zh-CN"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6866" name="Rectangle 6"/>
          <p:cNvSpPr txBox="1"/>
          <p:nvPr/>
        </p:nvSpPr>
        <p:spPr>
          <a:xfrm>
            <a:off x="423863" y="1146175"/>
            <a:ext cx="8513762" cy="5016500"/>
          </a:xfrm>
          <a:prstGeom prst="rect">
            <a:avLst/>
          </a:prstGeom>
          <a:noFill/>
          <a:ln w="9525">
            <a:noFill/>
          </a:ln>
        </p:spPr>
        <p:txBody>
          <a:bodyPr anchor="t"/>
          <a:p>
            <a:pPr marL="685800" indent="-685800" defTabSz="914400">
              <a:spcBef>
                <a:spcPct val="200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CS  = </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买者的评价</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 – </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买者支付的量</a:t>
            </a:r>
            <a:r>
              <a:rPr lang="zh-CN" altLang="en-US" sz="2700" dirty="0">
                <a:latin typeface="Lucida Sans Unicode" panose="020B0602030504020204" pitchFamily="34" charset="0"/>
              </a:rPr>
              <a:t>）</a:t>
            </a:r>
            <a:endParaRPr lang="zh-CN" altLang="zh-CN" sz="2700" dirty="0">
              <a:latin typeface="Lucida Sans Unicode" panose="020B0602030504020204" pitchFamily="34" charset="0"/>
            </a:endParaRPr>
          </a:p>
          <a:p>
            <a:pPr marL="685800" indent="-685800" defTabSz="914400">
              <a:spcBef>
                <a:spcPct val="250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	=买者参与市场得到的收益</a:t>
            </a:r>
            <a:endParaRPr lang="zh-CN" altLang="zh-CN" sz="2700" dirty="0">
              <a:latin typeface="Lucida Sans Unicode" panose="020B0602030504020204" pitchFamily="34" charset="0"/>
            </a:endParaRPr>
          </a:p>
          <a:p>
            <a:pPr marL="685800" indent="-685800" defTabSz="914400">
              <a:spcBef>
                <a:spcPct val="700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PS  = </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卖者得到的量</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 – </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卖者的成本</a:t>
            </a:r>
            <a:r>
              <a:rPr lang="zh-CN" altLang="en-US" sz="2700" dirty="0">
                <a:latin typeface="Lucida Sans Unicode" panose="020B0602030504020204" pitchFamily="34" charset="0"/>
              </a:rPr>
              <a:t>）</a:t>
            </a:r>
            <a:endParaRPr lang="zh-CN" altLang="zh-CN" sz="2700" dirty="0">
              <a:latin typeface="Lucida Sans Unicode" panose="020B0602030504020204" pitchFamily="34" charset="0"/>
            </a:endParaRPr>
          </a:p>
          <a:p>
            <a:pPr marL="685800" indent="-685800" defTabSz="914400">
              <a:spcBef>
                <a:spcPct val="250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	= 卖者参与市场得到的收益</a:t>
            </a:r>
            <a:endParaRPr lang="zh-CN" altLang="zh-CN" sz="2700" dirty="0">
              <a:latin typeface="Lucida Sans Unicode" panose="020B0602030504020204" pitchFamily="34" charset="0"/>
            </a:endParaRPr>
          </a:p>
          <a:p>
            <a:pPr marL="685800" indent="-685800" defTabSz="914400">
              <a:spcBef>
                <a:spcPct val="70000"/>
              </a:spcBef>
              <a:buClr>
                <a:schemeClr val="accent1"/>
              </a:buClr>
              <a:buSzPct val="68000"/>
              <a:buFont typeface="Wingdings" panose="05000000000000000000" pitchFamily="2" charset="2"/>
            </a:pPr>
            <a:r>
              <a:rPr lang="zh-CN" altLang="zh-CN" sz="2700" b="1" dirty="0">
                <a:solidFill>
                  <a:srgbClr val="CC0000"/>
                </a:solidFill>
                <a:latin typeface="Lucida Sans Unicode" panose="020B0602030504020204" pitchFamily="34" charset="0"/>
              </a:rPr>
              <a:t>总剩余</a:t>
            </a:r>
            <a:r>
              <a:rPr lang="zh-CN" altLang="zh-CN" sz="2700" dirty="0">
                <a:latin typeface="Lucida Sans Unicode" panose="020B0602030504020204" pitchFamily="34" charset="0"/>
              </a:rPr>
              <a:t> = CS + PS</a:t>
            </a:r>
            <a:endParaRPr lang="zh-CN" altLang="zh-CN" sz="2700" dirty="0">
              <a:latin typeface="Lucida Sans Unicode" panose="020B0602030504020204" pitchFamily="34" charset="0"/>
            </a:endParaRPr>
          </a:p>
          <a:p>
            <a:pPr marL="685800" indent="-685800" defTabSz="914400">
              <a:spcBef>
                <a:spcPct val="250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	= 参与市场贸易得到的总收益</a:t>
            </a:r>
            <a:endParaRPr lang="zh-CN" altLang="zh-CN" sz="2700" dirty="0">
              <a:latin typeface="Lucida Sans Unicode" panose="020B0602030504020204" pitchFamily="34" charset="0"/>
            </a:endParaRPr>
          </a:p>
          <a:p>
            <a:pPr marL="685800" indent="-685800" defTabSz="914400">
              <a:spcBef>
                <a:spcPct val="250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	= </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买者的评价</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 </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卖者的成本</a:t>
            </a:r>
            <a:r>
              <a:rPr lang="zh-CN" altLang="en-US" sz="2700" dirty="0">
                <a:latin typeface="Lucida Sans Unicode" panose="020B0602030504020204" pitchFamily="34" charset="0"/>
              </a:rPr>
              <a:t>）</a:t>
            </a:r>
            <a:endParaRPr lang="zh-CN" altLang="zh-CN" sz="2700" dirty="0">
              <a:latin typeface="Lucida Sans Unicode" panose="020B0602030504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52413"/>
            <a:ext cx="91440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资源的市场配置</a:t>
            </a:r>
            <a:endParaRPr kumimoji="0" lang="zh-CN"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7890" name="Rectangle 3"/>
          <p:cNvSpPr txBox="1"/>
          <p:nvPr/>
        </p:nvSpPr>
        <p:spPr>
          <a:xfrm>
            <a:off x="457200" y="1001713"/>
            <a:ext cx="8340725" cy="5370512"/>
          </a:xfrm>
          <a:prstGeom prst="rect">
            <a:avLst/>
          </a:prstGeom>
          <a:noFill/>
          <a:ln w="9525">
            <a:noFill/>
          </a:ln>
        </p:spPr>
        <p:txBody>
          <a:bodyPr anchor="t"/>
          <a:p>
            <a:pPr marL="346075" indent="-346075" defTabSz="914400">
              <a:lnSpc>
                <a:spcPct val="130000"/>
              </a:lnSpc>
              <a:spcBef>
                <a:spcPts val="600"/>
              </a:spcBef>
              <a:buClr>
                <a:schemeClr val="accent1"/>
              </a:buClr>
              <a:buSzPct val="68000"/>
              <a:buFont typeface="Wingdings" panose="05000000000000000000" pitchFamily="2" charset="2"/>
              <a:buChar char="Ø"/>
            </a:pPr>
            <a:r>
              <a:rPr lang="zh-CN" altLang="zh-CN" sz="2700" dirty="0">
                <a:latin typeface="Lucida Sans Unicode" panose="020B0602030504020204" pitchFamily="34" charset="0"/>
              </a:rPr>
              <a:t>市场经济中，资源的配置是由许多分散自利的买者与卖者相互作用决定的</a:t>
            </a:r>
            <a:endParaRPr lang="zh-CN" altLang="zh-CN" sz="2700" dirty="0">
              <a:latin typeface="Lucida Sans Unicode" panose="020B0602030504020204" pitchFamily="34" charset="0"/>
            </a:endParaRPr>
          </a:p>
          <a:p>
            <a:pPr marL="346075" indent="-346075" defTabSz="914400">
              <a:lnSpc>
                <a:spcPct val="130000"/>
              </a:lnSpc>
              <a:spcBef>
                <a:spcPts val="600"/>
              </a:spcBef>
              <a:buClr>
                <a:schemeClr val="accent1"/>
              </a:buClr>
              <a:buSzPct val="68000"/>
              <a:buFont typeface="Wingdings" panose="05000000000000000000" pitchFamily="2" charset="2"/>
              <a:buChar char="Ø"/>
            </a:pPr>
            <a:r>
              <a:rPr lang="zh-CN" altLang="zh-CN" sz="2700" dirty="0">
                <a:latin typeface="Lucida Sans Unicode" panose="020B0602030504020204" pitchFamily="34" charset="0"/>
              </a:rPr>
              <a:t>市场对资源的配置是合意的吗？还存在另一个不同的配置方法能使社会更好吗？  </a:t>
            </a:r>
            <a:endParaRPr lang="zh-CN" altLang="zh-CN" sz="2700" dirty="0">
              <a:latin typeface="Lucida Sans Unicode" panose="020B0602030504020204" pitchFamily="34" charset="0"/>
            </a:endParaRPr>
          </a:p>
          <a:p>
            <a:pPr marL="346075" indent="-346075" defTabSz="914400">
              <a:lnSpc>
                <a:spcPct val="130000"/>
              </a:lnSpc>
              <a:spcBef>
                <a:spcPts val="600"/>
              </a:spcBef>
              <a:buClr>
                <a:schemeClr val="accent1"/>
              </a:buClr>
              <a:buSzPct val="68000"/>
              <a:buFont typeface="Wingdings" panose="05000000000000000000" pitchFamily="2" charset="2"/>
              <a:buChar char="Ø"/>
            </a:pPr>
            <a:r>
              <a:rPr lang="zh-CN" altLang="zh-CN" sz="2700" dirty="0">
                <a:latin typeface="Lucida Sans Unicode" panose="020B0602030504020204" pitchFamily="34" charset="0"/>
              </a:rPr>
              <a:t>为回答这个问题，我们使用总剩余作为衡量社会福利的指标，我们也考虑市场配置是否有效率  </a:t>
            </a:r>
            <a:endParaRPr lang="zh-CN" altLang="zh-CN" sz="2700" dirty="0">
              <a:latin typeface="Lucida Sans Unicode" panose="020B0602030504020204" pitchFamily="34" charset="0"/>
            </a:endParaRPr>
          </a:p>
          <a:p>
            <a:pPr marL="346075" indent="-346075" defTabSz="914400">
              <a:lnSpc>
                <a:spcPct val="130000"/>
              </a:lnSpc>
              <a:spcBef>
                <a:spcPts val="600"/>
              </a:spcBef>
              <a:buClr>
                <a:schemeClr val="accent1"/>
              </a:buClr>
              <a:buSzPct val="68000"/>
              <a:buFont typeface="Wingdings" panose="05000000000000000000" pitchFamily="2" charset="2"/>
              <a:buChar char="Ø"/>
            </a:pPr>
            <a:r>
              <a:rPr lang="zh-CN" altLang="zh-CN" sz="2700" dirty="0">
                <a:latin typeface="Lucida Sans Unicode" panose="020B0602030504020204" pitchFamily="34" charset="0"/>
              </a:rPr>
              <a:t>尽管这里我们主要关注效率 ，但政策制定者同样关注公平</a:t>
            </a:r>
            <a:endParaRPr lang="zh-CN" altLang="zh-CN" sz="2700" dirty="0">
              <a:latin typeface="Lucida Sans Unicode" panose="020B0602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1"/>
            <a:ext cx="8410575" cy="68103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effectLst>
                  <a:outerShdw blurRad="31750" dist="25400" dir="5400000" algn="tl" rotWithShape="0">
                    <a:srgbClr val="000000">
                      <a:alpha val="25000"/>
                    </a:srgbClr>
                  </a:outerShdw>
                </a:effectLst>
                <a:latin typeface="+mj-lt"/>
                <a:ea typeface="宋体" panose="02010600030101010101" pitchFamily="2" charset="-122"/>
                <a:cs typeface="+mj-cs"/>
              </a:rPr>
              <a:t>福利经济学</a:t>
            </a:r>
            <a:endParaRPr kumimoji="0" lang="zh-CN" sz="3600" b="1" kern="1200" cap="none" spc="0" normalizeH="0" baseline="0" noProof="0" dirty="0">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914400" y="1219200"/>
            <a:ext cx="7391400" cy="4906963"/>
          </a:xfrm>
          <a:prstGeom prst="rect">
            <a:avLst/>
          </a:prstGeom>
        </p:spPr>
        <p:txBody>
          <a:bodyPr>
            <a:normAutofit/>
          </a:bodyPr>
          <a:lstStyle/>
          <a:p>
            <a:pPr marL="365760" marR="0" indent="-255905" defTabSz="914400" fontAlgn="auto">
              <a:lnSpc>
                <a:spcPct val="150000"/>
              </a:lnSpc>
              <a:spcBef>
                <a:spcPts val="6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资源配置涉及下述问题：</a:t>
            </a:r>
            <a:endParaRPr kumimoji="0" lang="zh-CN" sz="27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Wingdings" panose="05000000000000000000" pitchFamily="2" charset="2"/>
              <a:buChar char="Ø"/>
              <a:defRPr/>
            </a:pP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每种物品分别生产多少？</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Wingdings" panose="05000000000000000000" pitchFamily="2" charset="2"/>
              <a:buChar char="Ø"/>
              <a:defRPr/>
            </a:pP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谁生产它们？</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Wingdings" panose="05000000000000000000" pitchFamily="2" charset="2"/>
              <a:buChar char="Ø"/>
              <a:defRPr/>
            </a:pP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谁消费它们？</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marR="0" indent="-255905" defTabSz="914400" fontAlgn="auto">
              <a:lnSpc>
                <a:spcPct val="150000"/>
              </a:lnSpc>
              <a:spcBef>
                <a:spcPts val="600"/>
              </a:spcBef>
              <a:spcAft>
                <a:spcPts val="0"/>
              </a:spcAft>
              <a:buClr>
                <a:schemeClr val="accent1"/>
              </a:buClr>
              <a:buSzPct val="68000"/>
              <a:buFont typeface="Wingdings" panose="05000000000000000000" pitchFamily="2" charset="2"/>
              <a:buChar char="u"/>
              <a:defRPr/>
            </a:pPr>
            <a:r>
              <a:rPr kumimoji="0" lang="zh-CN" sz="2700" b="1" kern="1200" cap="none" spc="0" normalizeH="0" baseline="0" noProof="0" dirty="0">
                <a:solidFill>
                  <a:srgbClr val="0070C0"/>
                </a:solidFill>
                <a:latin typeface="+mn-lt"/>
                <a:ea typeface="宋体" panose="02010600030101010101" pitchFamily="2" charset="-122"/>
                <a:cs typeface="+mn-cs"/>
              </a:rPr>
              <a:t>福利经济学：</a:t>
            </a:r>
            <a:r>
              <a:rPr kumimoji="0" lang="zh-CN" sz="2700" kern="1200" cap="none" spc="0" normalizeH="0" baseline="0" noProof="0" dirty="0">
                <a:latin typeface="+mn-lt"/>
                <a:ea typeface="宋体" panose="02010600030101010101" pitchFamily="2" charset="-122"/>
                <a:cs typeface="+mn-cs"/>
              </a:rPr>
              <a:t>研究资源配置如何影响经济福利的一门学问</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42913" y="246063"/>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效率</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533400" y="1944688"/>
            <a:ext cx="8153400" cy="4016375"/>
          </a:xfrm>
          <a:prstGeom prst="rect">
            <a:avLst/>
          </a:prstGeom>
        </p:spPr>
        <p:txBody>
          <a:bodyPr>
            <a:normAutofit/>
          </a:bodyPr>
          <a:lstStyle/>
          <a:p>
            <a:pPr marR="0" defTabSz="914400" fontAlgn="auto">
              <a:lnSpc>
                <a:spcPct val="150000"/>
              </a:lnSpc>
              <a:spcBef>
                <a:spcPts val="600"/>
              </a:spcBef>
              <a:spcAft>
                <a:spcPts val="0"/>
              </a:spcAft>
              <a:buClr>
                <a:schemeClr val="accent1"/>
              </a:buClr>
              <a:buSzPct val="68000"/>
              <a:buFont typeface="Wingdings" panose="05000000000000000000" pitchFamily="2" charset="2"/>
              <a:defRPr/>
            </a:pPr>
            <a:r>
              <a:rPr kumimoji="0" lang="zh-CN" sz="2700" kern="1200" cap="none" spc="0" normalizeH="0" baseline="0" noProof="0" dirty="0">
                <a:latin typeface="+mn-lt"/>
                <a:ea typeface="宋体" panose="02010600030101010101" pitchFamily="2" charset="-122"/>
                <a:cs typeface="+mn-cs"/>
              </a:rPr>
              <a:t>如果资源配置使总剩余最大化，那我们可以说，这种配置表现出效率。效率意味着：</a:t>
            </a:r>
            <a:endParaRPr kumimoji="0" lang="zh-CN" sz="2700" kern="1200" cap="none" spc="0" normalizeH="0" baseline="0" noProof="0" dirty="0">
              <a:latin typeface="+mn-lt"/>
              <a:ea typeface="宋体" panose="02010600030101010101" pitchFamily="2" charset="-122"/>
              <a:cs typeface="+mn-cs"/>
            </a:endParaRPr>
          </a:p>
          <a:p>
            <a:pPr marL="460375" marR="0" lvl="1" indent="-228600" algn="l" defTabSz="914400" rtl="0" eaLnBrk="1" fontAlgn="auto" latinLnBrk="0" hangingPunct="1">
              <a:lnSpc>
                <a:spcPct val="150000"/>
              </a:lnSpc>
              <a:spcBef>
                <a:spcPts val="600"/>
              </a:spcBef>
              <a:spcAft>
                <a:spcPts val="0"/>
              </a:spcAft>
              <a:buClr>
                <a:schemeClr val="accent1"/>
              </a:buClr>
              <a:buSzTx/>
              <a:buFont typeface="Wingdings" panose="05000000000000000000" pitchFamily="2" charset="2"/>
              <a:buChar char="Ø"/>
              <a:defRPr/>
            </a:pP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物品是由对这种物品评价最高的买者消费</a:t>
            </a:r>
            <a:endPar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460375" marR="0" lvl="1" indent="-228600" algn="l" defTabSz="914400" rtl="0" eaLnBrk="1" fontAlgn="auto" latinLnBrk="0" hangingPunct="1">
              <a:lnSpc>
                <a:spcPct val="150000"/>
              </a:lnSpc>
              <a:spcBef>
                <a:spcPts val="600"/>
              </a:spcBef>
              <a:spcAft>
                <a:spcPts val="0"/>
              </a:spcAft>
              <a:buClr>
                <a:schemeClr val="accent1"/>
              </a:buClr>
              <a:buSzTx/>
              <a:buFont typeface="Wingdings" panose="05000000000000000000" pitchFamily="2" charset="2"/>
              <a:buChar char="Ø"/>
              <a:defRPr/>
            </a:pP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物品是由生产这种物品成本最低的卖者生产</a:t>
            </a:r>
            <a:endPar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460375" marR="0" lvl="1" indent="-228600" algn="l" defTabSz="914400" rtl="0" eaLnBrk="1" fontAlgn="auto" latinLnBrk="0" hangingPunct="1">
              <a:lnSpc>
                <a:spcPct val="150000"/>
              </a:lnSpc>
              <a:spcBef>
                <a:spcPts val="600"/>
              </a:spcBef>
              <a:spcAft>
                <a:spcPts val="0"/>
              </a:spcAft>
              <a:buClr>
                <a:schemeClr val="accent1"/>
              </a:buClr>
              <a:buSzTx/>
              <a:buFont typeface="Wingdings" panose="05000000000000000000" pitchFamily="2" charset="2"/>
              <a:buChar char="Ø"/>
              <a:defRPr/>
            </a:pP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增加或减少这种物品的数量并不会</a:t>
            </a:r>
            <a:r>
              <a:rPr kumimoji="0" lang="zh-CN" altLang="en-US"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使</a:t>
            </a: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总剩余增加</a:t>
            </a:r>
            <a:endPar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nvGrpSpPr>
          <p:cNvPr id="38915" name="Group 4"/>
          <p:cNvGrpSpPr/>
          <p:nvPr/>
        </p:nvGrpSpPr>
        <p:grpSpPr>
          <a:xfrm>
            <a:off x="935038" y="889000"/>
            <a:ext cx="7662862" cy="890588"/>
            <a:chOff x="0" y="0"/>
            <a:chExt cx="4827" cy="561"/>
          </a:xfrm>
        </p:grpSpPr>
        <p:sp>
          <p:nvSpPr>
            <p:cNvPr id="38916" name="Rectangle 6"/>
            <p:cNvSpPr/>
            <p:nvPr/>
          </p:nvSpPr>
          <p:spPr>
            <a:xfrm>
              <a:off x="0" y="0"/>
              <a:ext cx="4728" cy="561"/>
            </a:xfrm>
            <a:prstGeom prst="rect">
              <a:avLst/>
            </a:prstGeom>
            <a:solidFill>
              <a:srgbClr val="FFFFCC"/>
            </a:solidFill>
            <a:ln w="9525">
              <a:noFill/>
            </a:ln>
          </p:spPr>
          <p:txBody>
            <a:bodyPr wrap="none" anchor="ctr"/>
            <a:p>
              <a:pPr eaLnBrk="0" hangingPunct="0"/>
              <a:endParaRPr lang="zh-CN" altLang="zh-CN" dirty="0">
                <a:latin typeface="Arial" panose="020B0604020202020204" pitchFamily="34" charset="0"/>
              </a:endParaRPr>
            </a:p>
          </p:txBody>
        </p:sp>
        <p:sp>
          <p:nvSpPr>
            <p:cNvPr id="38917" name="Rectangle 4"/>
            <p:cNvSpPr/>
            <p:nvPr/>
          </p:nvSpPr>
          <p:spPr>
            <a:xfrm>
              <a:off x="913" y="80"/>
              <a:ext cx="3914" cy="372"/>
            </a:xfrm>
            <a:prstGeom prst="rect">
              <a:avLst/>
            </a:prstGeom>
            <a:noFill/>
            <a:ln w="9525">
              <a:noFill/>
            </a:ln>
          </p:spPr>
          <p:txBody>
            <a:bodyPr anchor="t">
              <a:spAutoFit/>
            </a:bodyPr>
            <a:p>
              <a:pPr eaLnBrk="0" hangingPunct="0">
                <a:lnSpc>
                  <a:spcPct val="120000"/>
                </a:lnSpc>
                <a:spcBef>
                  <a:spcPct val="45000"/>
                </a:spcBef>
                <a:buClr>
                  <a:srgbClr val="00B85C"/>
                </a:buClr>
                <a:buSzPct val="120000"/>
                <a:buFont typeface="Wingdings" panose="05000000000000000000" pitchFamily="2" charset="2"/>
              </a:pPr>
              <a:r>
                <a:rPr lang="zh-CN" altLang="zh-CN" sz="2700" dirty="0">
                  <a:latin typeface="Arial" panose="020B0604020202020204" pitchFamily="34" charset="0"/>
                </a:rPr>
                <a:t>=  </a:t>
              </a:r>
              <a:r>
                <a:rPr lang="zh-CN" altLang="en-US" sz="2700" dirty="0">
                  <a:latin typeface="Arial" panose="020B0604020202020204" pitchFamily="34" charset="0"/>
                </a:rPr>
                <a:t>（</a:t>
              </a:r>
              <a:r>
                <a:rPr lang="zh-CN" altLang="x-none" sz="2700" dirty="0">
                  <a:latin typeface="Arial" panose="020B0604020202020204" pitchFamily="34" charset="0"/>
                </a:rPr>
                <a:t>买者的评价</a:t>
              </a:r>
              <a:r>
                <a:rPr lang="zh-CN" altLang="en-US" sz="2700" dirty="0">
                  <a:latin typeface="Arial" panose="020B0604020202020204" pitchFamily="34" charset="0"/>
                </a:rPr>
                <a:t>）</a:t>
              </a:r>
              <a:r>
                <a:rPr lang="zh-CN" altLang="x-none" sz="2700" dirty="0">
                  <a:latin typeface="Arial" panose="020B0604020202020204" pitchFamily="34" charset="0"/>
                </a:rPr>
                <a:t>  </a:t>
              </a:r>
              <a:r>
                <a:rPr lang="zh-CN" altLang="zh-CN" sz="2700" dirty="0">
                  <a:latin typeface="Arial" panose="020B0604020202020204" pitchFamily="34" charset="0"/>
                </a:rPr>
                <a:t>–  </a:t>
              </a:r>
              <a:r>
                <a:rPr lang="zh-CN" altLang="en-US" sz="2700" dirty="0">
                  <a:latin typeface="Arial" panose="020B0604020202020204" pitchFamily="34" charset="0"/>
                </a:rPr>
                <a:t>（</a:t>
              </a:r>
              <a:r>
                <a:rPr lang="zh-CN" altLang="x-none" sz="2700" dirty="0">
                  <a:latin typeface="Arial" panose="020B0604020202020204" pitchFamily="34" charset="0"/>
                </a:rPr>
                <a:t>卖者的成本</a:t>
              </a:r>
              <a:r>
                <a:rPr lang="zh-CN" altLang="en-US" sz="2700" dirty="0">
                  <a:latin typeface="Arial" panose="020B0604020202020204" pitchFamily="34" charset="0"/>
                </a:rPr>
                <a:t>）</a:t>
              </a:r>
              <a:endParaRPr lang="zh-CN" altLang="x-none" sz="2700" dirty="0">
                <a:latin typeface="Arial" panose="020B0604020202020204" pitchFamily="34" charset="0"/>
              </a:endParaRPr>
            </a:p>
          </p:txBody>
        </p:sp>
        <p:sp>
          <p:nvSpPr>
            <p:cNvPr id="38918" name="Rectangle 5"/>
            <p:cNvSpPr/>
            <p:nvPr/>
          </p:nvSpPr>
          <p:spPr>
            <a:xfrm>
              <a:off x="35" y="112"/>
              <a:ext cx="914" cy="300"/>
            </a:xfrm>
            <a:prstGeom prst="rect">
              <a:avLst/>
            </a:prstGeom>
            <a:noFill/>
            <a:ln w="9525">
              <a:noFill/>
            </a:ln>
          </p:spPr>
          <p:txBody>
            <a:bodyPr anchor="t">
              <a:spAutoFit/>
            </a:bodyPr>
            <a:p>
              <a:pPr algn="ctr" eaLnBrk="0" hangingPunct="0">
                <a:lnSpc>
                  <a:spcPct val="90000"/>
                </a:lnSpc>
                <a:spcBef>
                  <a:spcPct val="45000"/>
                </a:spcBef>
                <a:buClr>
                  <a:srgbClr val="00B85C"/>
                </a:buClr>
                <a:buSzPct val="120000"/>
                <a:buFont typeface="Wingdings" panose="05000000000000000000" pitchFamily="2" charset="2"/>
              </a:pPr>
              <a:r>
                <a:rPr lang="zh-CN" altLang="zh-CN" sz="2800" dirty="0">
                  <a:latin typeface="Arial" panose="020B0604020202020204" pitchFamily="34" charset="0"/>
                </a:rPr>
                <a:t> </a:t>
              </a:r>
              <a:r>
                <a:rPr lang="zh-CN" altLang="x-none" sz="2800" dirty="0">
                  <a:latin typeface="Arial" panose="020B0604020202020204" pitchFamily="34" charset="0"/>
                </a:rPr>
                <a:t>总剩余</a:t>
              </a:r>
              <a:endParaRPr lang="zh-CN" altLang="x-none" sz="2800" dirty="0">
                <a:latin typeface="Arial" panose="020B0604020202020204" pitchFamily="34"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1"/>
            <a:ext cx="8410575" cy="68103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市场均衡的评价</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9938" name="Rectangle 3"/>
          <p:cNvSpPr txBox="1"/>
          <p:nvPr/>
        </p:nvSpPr>
        <p:spPr>
          <a:xfrm>
            <a:off x="373063" y="1752600"/>
            <a:ext cx="3298825" cy="4373563"/>
          </a:xfrm>
          <a:prstGeom prst="rect">
            <a:avLst/>
          </a:prstGeom>
          <a:noFill/>
          <a:ln w="9525">
            <a:noFill/>
          </a:ln>
        </p:spPr>
        <p:txBody>
          <a:bodyPr anchor="t"/>
          <a:p>
            <a:pPr defTabSz="914400">
              <a:spcBef>
                <a:spcPts val="12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市场均衡：</a:t>
            </a:r>
            <a:br>
              <a:rPr lang="zh-CN" altLang="zh-CN" sz="2700" dirty="0">
                <a:latin typeface="Lucida Sans Unicode" panose="020B0602030504020204" pitchFamily="34" charset="0"/>
              </a:rPr>
            </a:br>
            <a:r>
              <a:rPr lang="zh-CN" altLang="zh-CN" sz="2700" dirty="0">
                <a:latin typeface="Lucida Sans Unicode" panose="020B0602030504020204" pitchFamily="34" charset="0"/>
              </a:rPr>
              <a:t>  </a:t>
            </a:r>
            <a:r>
              <a:rPr lang="zh-CN" altLang="zh-CN" sz="2700" b="1" i="1" dirty="0">
                <a:latin typeface="Lucida Sans Unicode" panose="020B0602030504020204" pitchFamily="34" charset="0"/>
              </a:rPr>
              <a:t>P</a:t>
            </a:r>
            <a:r>
              <a:rPr lang="zh-CN" altLang="zh-CN" sz="2700" dirty="0">
                <a:latin typeface="Lucida Sans Unicode" panose="020B0602030504020204" pitchFamily="34" charset="0"/>
              </a:rPr>
              <a:t> = $30 </a:t>
            </a:r>
            <a:br>
              <a:rPr lang="zh-CN" altLang="zh-CN" sz="2700" dirty="0">
                <a:latin typeface="Lucida Sans Unicode" panose="020B0602030504020204" pitchFamily="34" charset="0"/>
              </a:rPr>
            </a:br>
            <a:r>
              <a:rPr lang="zh-CN" altLang="zh-CN" sz="2700" dirty="0">
                <a:latin typeface="Lucida Sans Unicode" panose="020B0602030504020204" pitchFamily="34" charset="0"/>
              </a:rPr>
              <a:t>  </a:t>
            </a:r>
            <a:r>
              <a:rPr lang="zh-CN" altLang="zh-CN" sz="2700" b="1" i="1" dirty="0">
                <a:latin typeface="Lucida Sans Unicode" panose="020B0602030504020204" pitchFamily="34" charset="0"/>
              </a:rPr>
              <a:t>Q</a:t>
            </a:r>
            <a:r>
              <a:rPr lang="zh-CN" altLang="zh-CN" sz="2700" dirty="0">
                <a:latin typeface="Lucida Sans Unicode" panose="020B0602030504020204" pitchFamily="34" charset="0"/>
              </a:rPr>
              <a:t> = 15</a:t>
            </a:r>
            <a:endParaRPr lang="zh-CN" altLang="zh-CN" sz="2700" dirty="0">
              <a:latin typeface="Lucida Sans Unicode" panose="020B0602030504020204" pitchFamily="34" charset="0"/>
            </a:endParaRPr>
          </a:p>
          <a:p>
            <a:pPr defTabSz="914400">
              <a:spcBef>
                <a:spcPts val="12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总剩余= CS + PS</a:t>
            </a:r>
            <a:endParaRPr lang="zh-CN" altLang="zh-CN" sz="2700" dirty="0">
              <a:latin typeface="Lucida Sans Unicode" panose="020B0602030504020204" pitchFamily="34" charset="0"/>
            </a:endParaRPr>
          </a:p>
          <a:p>
            <a:pPr defTabSz="914400">
              <a:spcBef>
                <a:spcPts val="12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市场均衡有效率</a:t>
            </a:r>
            <a:r>
              <a:rPr lang="zh-CN" altLang="en-US" sz="2700" dirty="0">
                <a:latin typeface="Lucida Sans Unicode" panose="020B0602030504020204" pitchFamily="34" charset="0"/>
              </a:rPr>
              <a:t>？</a:t>
            </a:r>
            <a:endParaRPr lang="zh-CN" altLang="zh-CN" sz="2700" dirty="0">
              <a:latin typeface="Lucida Sans Unicode" panose="020B0602030504020204" pitchFamily="34" charset="0"/>
            </a:endParaRPr>
          </a:p>
          <a:p>
            <a:pPr defTabSz="914400">
              <a:spcBef>
                <a:spcPts val="1200"/>
              </a:spcBef>
              <a:buClr>
                <a:schemeClr val="accent1"/>
              </a:buClr>
              <a:buSzPct val="68000"/>
              <a:buFont typeface="Wingdings" panose="05000000000000000000" pitchFamily="2" charset="2"/>
            </a:pPr>
            <a:endParaRPr lang="zh-CN" altLang="zh-CN" sz="2600" dirty="0">
              <a:latin typeface="Lucida Sans Unicode" panose="020B0602030504020204" pitchFamily="34" charset="0"/>
            </a:endParaRPr>
          </a:p>
        </p:txBody>
      </p:sp>
      <p:grpSp>
        <p:nvGrpSpPr>
          <p:cNvPr id="39939" name="Group 4"/>
          <p:cNvGrpSpPr/>
          <p:nvPr/>
        </p:nvGrpSpPr>
        <p:grpSpPr>
          <a:xfrm>
            <a:off x="3787775" y="1009650"/>
            <a:ext cx="4979988" cy="5295900"/>
            <a:chOff x="0" y="0"/>
            <a:chExt cx="3137" cy="3336"/>
          </a:xfrm>
        </p:grpSpPr>
        <p:graphicFrame>
          <p:nvGraphicFramePr>
            <p:cNvPr id="39940" name="Object 5"/>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3093" name="" r:id="rId1" imgW="3072765" imgH="3286760" progId="Excel.Chart.8">
                    <p:embed/>
                  </p:oleObj>
                </mc:Choice>
                <mc:Fallback>
                  <p:oleObj name="" r:id="rId1" imgW="3072765" imgH="3286760" progId="Excel.Chart.8">
                    <p:embed/>
                    <p:pic>
                      <p:nvPicPr>
                        <p:cNvPr id="0" name="图片 3092"/>
                        <p:cNvPicPr/>
                        <p:nvPr/>
                      </p:nvPicPr>
                      <p:blipFill>
                        <a:blip r:embed="rId2"/>
                        <a:stretch>
                          <a:fillRect/>
                        </a:stretch>
                      </p:blipFill>
                      <p:spPr>
                        <a:xfrm>
                          <a:off x="0" y="0"/>
                          <a:ext cx="3120" cy="3336"/>
                        </a:xfrm>
                        <a:prstGeom prst="rect">
                          <a:avLst/>
                        </a:prstGeom>
                        <a:noFill/>
                        <a:ln w="38100">
                          <a:noFill/>
                          <a:miter/>
                        </a:ln>
                      </p:spPr>
                    </p:pic>
                  </p:oleObj>
                </mc:Fallback>
              </mc:AlternateContent>
            </a:graphicData>
          </a:graphic>
        </p:graphicFrame>
        <p:sp>
          <p:nvSpPr>
            <p:cNvPr id="39941" name="Rectangle 6"/>
            <p:cNvSpPr/>
            <p:nvPr/>
          </p:nvSpPr>
          <p:spPr>
            <a:xfrm>
              <a:off x="331" y="95"/>
              <a:ext cx="260"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39942" name="Rectangle 7"/>
            <p:cNvSpPr/>
            <p:nvPr/>
          </p:nvSpPr>
          <p:spPr>
            <a:xfrm>
              <a:off x="2832" y="2643"/>
              <a:ext cx="305"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grpSp>
      <p:grpSp>
        <p:nvGrpSpPr>
          <p:cNvPr id="39943" name="Group 8"/>
          <p:cNvGrpSpPr/>
          <p:nvPr/>
        </p:nvGrpSpPr>
        <p:grpSpPr>
          <a:xfrm>
            <a:off x="4586288" y="2178050"/>
            <a:ext cx="4219575" cy="2386013"/>
            <a:chOff x="0" y="0"/>
            <a:chExt cx="2658" cy="1503"/>
          </a:xfrm>
        </p:grpSpPr>
        <p:sp>
          <p:nvSpPr>
            <p:cNvPr id="39944" name="Line 10"/>
            <p:cNvSpPr/>
            <p:nvPr/>
          </p:nvSpPr>
          <p:spPr>
            <a:xfrm flipV="1">
              <a:off x="0" y="242"/>
              <a:ext cx="2401" cy="1261"/>
            </a:xfrm>
            <a:prstGeom prst="line">
              <a:avLst/>
            </a:prstGeom>
            <a:ln w="44450" cap="flat" cmpd="sng">
              <a:solidFill>
                <a:srgbClr val="003399"/>
              </a:solidFill>
              <a:prstDash val="solid"/>
              <a:round/>
              <a:headEnd type="none" w="med" len="med"/>
              <a:tailEnd type="none" w="med" len="med"/>
            </a:ln>
          </p:spPr>
        </p:sp>
        <p:sp>
          <p:nvSpPr>
            <p:cNvPr id="39945" name="Rectangle 11"/>
            <p:cNvSpPr/>
            <p:nvPr/>
          </p:nvSpPr>
          <p:spPr>
            <a:xfrm>
              <a:off x="2353" y="0"/>
              <a:ext cx="305" cy="317"/>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S</a:t>
              </a:r>
              <a:endParaRPr lang="en-US" altLang="zh-CN" sz="2700" b="1" i="1" dirty="0">
                <a:latin typeface="Arial" panose="020B0604020202020204" pitchFamily="34" charset="0"/>
              </a:endParaRPr>
            </a:p>
          </p:txBody>
        </p:sp>
      </p:grpSp>
      <p:grpSp>
        <p:nvGrpSpPr>
          <p:cNvPr id="39946" name="Group 11"/>
          <p:cNvGrpSpPr/>
          <p:nvPr/>
        </p:nvGrpSpPr>
        <p:grpSpPr>
          <a:xfrm>
            <a:off x="4583113" y="1887538"/>
            <a:ext cx="3438525" cy="3495675"/>
            <a:chOff x="0" y="0"/>
            <a:chExt cx="2166" cy="2202"/>
          </a:xfrm>
        </p:grpSpPr>
        <p:sp>
          <p:nvSpPr>
            <p:cNvPr id="39947" name="Line 13"/>
            <p:cNvSpPr/>
            <p:nvPr/>
          </p:nvSpPr>
          <p:spPr>
            <a:xfrm>
              <a:off x="0" y="0"/>
              <a:ext cx="1901" cy="1990"/>
            </a:xfrm>
            <a:prstGeom prst="line">
              <a:avLst/>
            </a:prstGeom>
            <a:ln w="44450" cap="flat" cmpd="sng">
              <a:solidFill>
                <a:srgbClr val="003399"/>
              </a:solidFill>
              <a:prstDash val="solid"/>
              <a:round/>
              <a:headEnd type="none" w="med" len="med"/>
              <a:tailEnd type="none" w="med" len="med"/>
            </a:ln>
          </p:spPr>
        </p:sp>
        <p:sp>
          <p:nvSpPr>
            <p:cNvPr id="39948" name="Rectangle 14"/>
            <p:cNvSpPr/>
            <p:nvPr/>
          </p:nvSpPr>
          <p:spPr>
            <a:xfrm>
              <a:off x="1861" y="1885"/>
              <a:ext cx="305" cy="317"/>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D</a:t>
              </a:r>
              <a:endParaRPr lang="en-US" altLang="zh-CN" sz="2700" b="1" i="1" dirty="0">
                <a:latin typeface="Arial" panose="020B0604020202020204" pitchFamily="34" charset="0"/>
              </a:endParaRPr>
            </a:p>
          </p:txBody>
        </p:sp>
      </p:grpSp>
      <p:grpSp>
        <p:nvGrpSpPr>
          <p:cNvPr id="7" name="Group 14"/>
          <p:cNvGrpSpPr/>
          <p:nvPr/>
        </p:nvGrpSpPr>
        <p:grpSpPr>
          <a:xfrm>
            <a:off x="3886200" y="3476625"/>
            <a:ext cx="2674938" cy="2676525"/>
            <a:chOff x="0" y="0"/>
            <a:chExt cx="1685" cy="1686"/>
          </a:xfrm>
        </p:grpSpPr>
        <p:grpSp>
          <p:nvGrpSpPr>
            <p:cNvPr id="39950" name="Group 15"/>
            <p:cNvGrpSpPr/>
            <p:nvPr/>
          </p:nvGrpSpPr>
          <p:grpSpPr>
            <a:xfrm>
              <a:off x="1356" y="112"/>
              <a:ext cx="329" cy="1574"/>
              <a:chOff x="0" y="0"/>
              <a:chExt cx="329" cy="1574"/>
            </a:xfrm>
          </p:grpSpPr>
          <p:sp>
            <p:nvSpPr>
              <p:cNvPr id="39951" name="Line 21"/>
              <p:cNvSpPr/>
              <p:nvPr/>
            </p:nvSpPr>
            <p:spPr>
              <a:xfrm rot="5400000">
                <a:off x="-505" y="663"/>
                <a:ext cx="1326" cy="0"/>
              </a:xfrm>
              <a:prstGeom prst="line">
                <a:avLst/>
              </a:prstGeom>
              <a:ln w="12700" cap="flat" cmpd="sng">
                <a:solidFill>
                  <a:srgbClr val="0000FF"/>
                </a:solidFill>
                <a:prstDash val="solid"/>
                <a:round/>
                <a:headEnd type="none" w="med" len="med"/>
                <a:tailEnd type="none" w="med" len="med"/>
              </a:ln>
            </p:spPr>
          </p:sp>
          <p:sp>
            <p:nvSpPr>
              <p:cNvPr id="39952" name="Rectangle 22"/>
              <p:cNvSpPr/>
              <p:nvPr/>
            </p:nvSpPr>
            <p:spPr>
              <a:xfrm>
                <a:off x="0" y="1326"/>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39953" name="Group 18"/>
            <p:cNvGrpSpPr/>
            <p:nvPr/>
          </p:nvGrpSpPr>
          <p:grpSpPr>
            <a:xfrm>
              <a:off x="0" y="0"/>
              <a:ext cx="1517" cy="248"/>
              <a:chOff x="0" y="0"/>
              <a:chExt cx="1517" cy="248"/>
            </a:xfrm>
          </p:grpSpPr>
          <p:sp>
            <p:nvSpPr>
              <p:cNvPr id="39954" name="Line 24"/>
              <p:cNvSpPr/>
              <p:nvPr/>
            </p:nvSpPr>
            <p:spPr>
              <a:xfrm>
                <a:off x="326" y="122"/>
                <a:ext cx="1191" cy="0"/>
              </a:xfrm>
              <a:prstGeom prst="line">
                <a:avLst/>
              </a:prstGeom>
              <a:ln w="12700" cap="flat" cmpd="sng">
                <a:solidFill>
                  <a:srgbClr val="0000FF"/>
                </a:solidFill>
                <a:prstDash val="solid"/>
                <a:round/>
                <a:headEnd type="none" w="med" len="med"/>
                <a:tailEnd type="none" w="med" len="med"/>
              </a:ln>
            </p:spPr>
          </p:sp>
          <p:sp>
            <p:nvSpPr>
              <p:cNvPr id="39955" name="Rectangle 25"/>
              <p:cNvSpPr/>
              <p:nvPr/>
            </p:nvSpPr>
            <p:spPr>
              <a:xfrm>
                <a:off x="0" y="0"/>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grpSp>
        <p:nvGrpSpPr>
          <p:cNvPr id="10" name="Group 21"/>
          <p:cNvGrpSpPr/>
          <p:nvPr/>
        </p:nvGrpSpPr>
        <p:grpSpPr>
          <a:xfrm>
            <a:off x="4597400" y="1930400"/>
            <a:ext cx="1657350" cy="1733550"/>
            <a:chOff x="0" y="0"/>
            <a:chExt cx="1044" cy="1092"/>
          </a:xfrm>
        </p:grpSpPr>
        <p:sp>
          <p:nvSpPr>
            <p:cNvPr id="39957" name="AutoShape 15"/>
            <p:cNvSpPr/>
            <p:nvPr/>
          </p:nvSpPr>
          <p:spPr>
            <a:xfrm>
              <a:off x="0" y="0"/>
              <a:ext cx="1044" cy="1092"/>
            </a:xfrm>
            <a:prstGeom prst="rtTriangle">
              <a:avLst/>
            </a:prstGeom>
            <a:solidFill>
              <a:srgbClr val="66CCFF"/>
            </a:solidFill>
            <a:ln w="9525">
              <a:noFill/>
            </a:ln>
          </p:spPr>
          <p:txBody>
            <a:bodyPr wrap="none" anchor="ctr"/>
            <a:p>
              <a:pPr eaLnBrk="0" hangingPunct="0"/>
              <a:endParaRPr lang="zh-CN" altLang="zh-CN" dirty="0">
                <a:latin typeface="Arial" panose="020B0604020202020204" pitchFamily="34" charset="0"/>
              </a:endParaRPr>
            </a:p>
          </p:txBody>
        </p:sp>
        <p:sp>
          <p:nvSpPr>
            <p:cNvPr id="39958" name="Text Box 27"/>
            <p:cNvSpPr txBox="1"/>
            <p:nvPr/>
          </p:nvSpPr>
          <p:spPr>
            <a:xfrm>
              <a:off x="105" y="660"/>
              <a:ext cx="442" cy="308"/>
            </a:xfrm>
            <a:prstGeom prst="rect">
              <a:avLst/>
            </a:prstGeom>
            <a:noFill/>
            <a:ln w="9525">
              <a:noFill/>
            </a:ln>
          </p:spPr>
          <p:txBody>
            <a:bodyPr anchor="t">
              <a:spAutoFit/>
            </a:bodyPr>
            <a:p>
              <a:pPr eaLnBrk="0" hangingPunct="0">
                <a:spcBef>
                  <a:spcPct val="50000"/>
                </a:spcBef>
              </a:pPr>
              <a:r>
                <a:rPr lang="en-US" altLang="zh-CN" sz="2600" b="1" dirty="0">
                  <a:latin typeface="Arial" panose="020B0604020202020204" pitchFamily="34" charset="0"/>
                </a:rPr>
                <a:t>CS</a:t>
              </a:r>
              <a:endParaRPr lang="en-US" altLang="zh-CN" sz="2600" b="1" dirty="0">
                <a:latin typeface="Arial" panose="020B0604020202020204" pitchFamily="34" charset="0"/>
              </a:endParaRPr>
            </a:p>
          </p:txBody>
        </p:sp>
      </p:grpSp>
      <p:grpSp>
        <p:nvGrpSpPr>
          <p:cNvPr id="11" name="Group 24"/>
          <p:cNvGrpSpPr/>
          <p:nvPr/>
        </p:nvGrpSpPr>
        <p:grpSpPr>
          <a:xfrm>
            <a:off x="4592638" y="3675063"/>
            <a:ext cx="1665287" cy="876300"/>
            <a:chOff x="0" y="0"/>
            <a:chExt cx="1049" cy="552"/>
          </a:xfrm>
        </p:grpSpPr>
        <p:sp>
          <p:nvSpPr>
            <p:cNvPr id="39960" name="AutoShape 26"/>
            <p:cNvSpPr/>
            <p:nvPr/>
          </p:nvSpPr>
          <p:spPr>
            <a:xfrm flipV="1">
              <a:off x="0" y="0"/>
              <a:ext cx="1049" cy="552"/>
            </a:xfrm>
            <a:prstGeom prst="rtTriangle">
              <a:avLst/>
            </a:prstGeom>
            <a:solidFill>
              <a:srgbClr val="FFFF99"/>
            </a:solidFill>
            <a:ln w="9525">
              <a:noFill/>
            </a:ln>
          </p:spPr>
          <p:txBody>
            <a:bodyPr wrap="none" anchor="ctr"/>
            <a:p>
              <a:pPr eaLnBrk="0" hangingPunct="0"/>
              <a:endParaRPr lang="zh-CN" altLang="zh-CN" dirty="0">
                <a:latin typeface="Arial" panose="020B0604020202020204" pitchFamily="34" charset="0"/>
              </a:endParaRPr>
            </a:p>
          </p:txBody>
        </p:sp>
        <p:sp>
          <p:nvSpPr>
            <p:cNvPr id="39961" name="Text Box 28"/>
            <p:cNvSpPr txBox="1"/>
            <p:nvPr/>
          </p:nvSpPr>
          <p:spPr>
            <a:xfrm>
              <a:off x="102" y="30"/>
              <a:ext cx="398" cy="308"/>
            </a:xfrm>
            <a:prstGeom prst="rect">
              <a:avLst/>
            </a:prstGeom>
            <a:noFill/>
            <a:ln w="9525">
              <a:noFill/>
            </a:ln>
          </p:spPr>
          <p:txBody>
            <a:bodyPr anchor="t">
              <a:spAutoFit/>
            </a:bodyPr>
            <a:p>
              <a:pPr eaLnBrk="0" hangingPunct="0">
                <a:spcBef>
                  <a:spcPct val="50000"/>
                </a:spcBef>
              </a:pPr>
              <a:r>
                <a:rPr lang="en-US" altLang="zh-CN" sz="2600" b="1" dirty="0">
                  <a:latin typeface="Arial" panose="020B0604020202020204" pitchFamily="34" charset="0"/>
                </a:rPr>
                <a:t>PS</a:t>
              </a:r>
              <a:endParaRPr lang="en-US" altLang="zh-CN" sz="2600" b="1" dirty="0">
                <a:latin typeface="Arial" panose="020B0604020202020204" pitchFamily="34" charset="0"/>
              </a:endParaRPr>
            </a:p>
          </p:txBody>
        </p:sp>
      </p:grpSp>
      <p:sp>
        <p:nvSpPr>
          <p:cNvPr id="29" name="AutoShape 32"/>
          <p:cNvSpPr/>
          <p:nvPr/>
        </p:nvSpPr>
        <p:spPr>
          <a:xfrm rot="5400000">
            <a:off x="4144963" y="2436813"/>
            <a:ext cx="2549525" cy="1619250"/>
          </a:xfrm>
          <a:prstGeom prst="triangle">
            <a:avLst>
              <a:gd name="adj" fmla="val 66435"/>
            </a:avLst>
          </a:prstGeom>
          <a:noFill/>
          <a:ln w="3810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dissolve">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ldLvl="5" build="p"/>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1"/>
            <a:ext cx="8410575" cy="68103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谁会消费物品？</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40962" name="Group 3"/>
          <p:cNvGrpSpPr/>
          <p:nvPr/>
        </p:nvGrpSpPr>
        <p:grpSpPr>
          <a:xfrm>
            <a:off x="3787775" y="1009650"/>
            <a:ext cx="4979988" cy="5295900"/>
            <a:chOff x="0" y="0"/>
            <a:chExt cx="3137" cy="3336"/>
          </a:xfrm>
        </p:grpSpPr>
        <p:graphicFrame>
          <p:nvGraphicFramePr>
            <p:cNvPr id="40963" name="Object 5"/>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3091" name="" r:id="rId1" imgW="3072765" imgH="3286760" progId="Excel.Chart.8">
                    <p:embed/>
                  </p:oleObj>
                </mc:Choice>
                <mc:Fallback>
                  <p:oleObj name="" r:id="rId1" imgW="3072765" imgH="3286760" progId="Excel.Chart.8">
                    <p:embed/>
                    <p:pic>
                      <p:nvPicPr>
                        <p:cNvPr id="0" name="图片 3090"/>
                        <p:cNvPicPr/>
                        <p:nvPr/>
                      </p:nvPicPr>
                      <p:blipFill>
                        <a:blip r:embed="rId2"/>
                        <a:stretch>
                          <a:fillRect/>
                        </a:stretch>
                      </p:blipFill>
                      <p:spPr>
                        <a:xfrm>
                          <a:off x="0" y="0"/>
                          <a:ext cx="3120" cy="3336"/>
                        </a:xfrm>
                        <a:prstGeom prst="rect">
                          <a:avLst/>
                        </a:prstGeom>
                        <a:noFill/>
                        <a:ln w="38100">
                          <a:noFill/>
                          <a:miter/>
                        </a:ln>
                      </p:spPr>
                    </p:pic>
                  </p:oleObj>
                </mc:Fallback>
              </mc:AlternateContent>
            </a:graphicData>
          </a:graphic>
        </p:graphicFrame>
        <p:sp>
          <p:nvSpPr>
            <p:cNvPr id="40964" name="Rectangle 6"/>
            <p:cNvSpPr/>
            <p:nvPr/>
          </p:nvSpPr>
          <p:spPr>
            <a:xfrm>
              <a:off x="331" y="95"/>
              <a:ext cx="260"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40965" name="Rectangle 7"/>
            <p:cNvSpPr/>
            <p:nvPr/>
          </p:nvSpPr>
          <p:spPr>
            <a:xfrm>
              <a:off x="2832" y="2643"/>
              <a:ext cx="305"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grpSp>
      <p:grpSp>
        <p:nvGrpSpPr>
          <p:cNvPr id="40966" name="Group 7"/>
          <p:cNvGrpSpPr/>
          <p:nvPr/>
        </p:nvGrpSpPr>
        <p:grpSpPr>
          <a:xfrm>
            <a:off x="4586288" y="2178050"/>
            <a:ext cx="4219575" cy="2386013"/>
            <a:chOff x="0" y="0"/>
            <a:chExt cx="2658" cy="1503"/>
          </a:xfrm>
        </p:grpSpPr>
        <p:sp>
          <p:nvSpPr>
            <p:cNvPr id="40967" name="Line 9"/>
            <p:cNvSpPr/>
            <p:nvPr/>
          </p:nvSpPr>
          <p:spPr>
            <a:xfrm flipV="1">
              <a:off x="0" y="242"/>
              <a:ext cx="2401" cy="1261"/>
            </a:xfrm>
            <a:prstGeom prst="line">
              <a:avLst/>
            </a:prstGeom>
            <a:ln w="44450" cap="flat" cmpd="sng">
              <a:solidFill>
                <a:srgbClr val="7030A0"/>
              </a:solidFill>
              <a:prstDash val="solid"/>
              <a:round/>
              <a:headEnd type="none" w="med" len="med"/>
              <a:tailEnd type="none" w="med" len="med"/>
            </a:ln>
          </p:spPr>
        </p:sp>
        <p:sp>
          <p:nvSpPr>
            <p:cNvPr id="40968" name="Rectangle 10"/>
            <p:cNvSpPr/>
            <p:nvPr/>
          </p:nvSpPr>
          <p:spPr>
            <a:xfrm>
              <a:off x="2353" y="0"/>
              <a:ext cx="305" cy="317"/>
            </a:xfrm>
            <a:prstGeom prst="rect">
              <a:avLst/>
            </a:prstGeom>
            <a:noFill/>
            <a:ln w="9525">
              <a:noFill/>
            </a:ln>
          </p:spPr>
          <p:txBody>
            <a:bodyPr anchor="t">
              <a:spAutoFit/>
            </a:bodyPr>
            <a:p>
              <a:pPr eaLnBrk="0" hangingPunct="0"/>
              <a:r>
                <a:rPr lang="en-US" altLang="zh-CN" sz="2700" b="1" i="1" dirty="0">
                  <a:solidFill>
                    <a:srgbClr val="7030A0"/>
                  </a:solidFill>
                  <a:latin typeface="Arial" panose="020B0604020202020204" pitchFamily="34" charset="0"/>
                </a:rPr>
                <a:t>S</a:t>
              </a:r>
              <a:endParaRPr lang="en-US" altLang="zh-CN" sz="2700" b="1" i="1" dirty="0">
                <a:solidFill>
                  <a:srgbClr val="7030A0"/>
                </a:solidFill>
                <a:latin typeface="Arial" panose="020B0604020202020204" pitchFamily="34" charset="0"/>
              </a:endParaRPr>
            </a:p>
          </p:txBody>
        </p:sp>
      </p:grpSp>
      <p:grpSp>
        <p:nvGrpSpPr>
          <p:cNvPr id="40969" name="Group 10"/>
          <p:cNvGrpSpPr/>
          <p:nvPr/>
        </p:nvGrpSpPr>
        <p:grpSpPr>
          <a:xfrm>
            <a:off x="4583113" y="1887538"/>
            <a:ext cx="3438525" cy="3495675"/>
            <a:chOff x="0" y="0"/>
            <a:chExt cx="2166" cy="2202"/>
          </a:xfrm>
        </p:grpSpPr>
        <p:sp>
          <p:nvSpPr>
            <p:cNvPr id="40970" name="Line 12"/>
            <p:cNvSpPr/>
            <p:nvPr/>
          </p:nvSpPr>
          <p:spPr>
            <a:xfrm>
              <a:off x="0" y="0"/>
              <a:ext cx="1901" cy="1990"/>
            </a:xfrm>
            <a:prstGeom prst="line">
              <a:avLst/>
            </a:prstGeom>
            <a:ln w="44450" cap="flat" cmpd="sng">
              <a:solidFill>
                <a:srgbClr val="003399"/>
              </a:solidFill>
              <a:prstDash val="solid"/>
              <a:round/>
              <a:headEnd type="none" w="med" len="med"/>
              <a:tailEnd type="none" w="med" len="med"/>
            </a:ln>
          </p:spPr>
        </p:sp>
        <p:sp>
          <p:nvSpPr>
            <p:cNvPr id="40971" name="Rectangle 13"/>
            <p:cNvSpPr/>
            <p:nvPr/>
          </p:nvSpPr>
          <p:spPr>
            <a:xfrm>
              <a:off x="1861" y="1885"/>
              <a:ext cx="305" cy="317"/>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D</a:t>
              </a:r>
              <a:endParaRPr lang="en-US" altLang="zh-CN" sz="2700" b="1" i="1" dirty="0">
                <a:latin typeface="Arial" panose="020B0604020202020204" pitchFamily="34" charset="0"/>
              </a:endParaRPr>
            </a:p>
          </p:txBody>
        </p:sp>
      </p:grpSp>
      <p:grpSp>
        <p:nvGrpSpPr>
          <p:cNvPr id="40972" name="Group 13"/>
          <p:cNvGrpSpPr/>
          <p:nvPr/>
        </p:nvGrpSpPr>
        <p:grpSpPr>
          <a:xfrm>
            <a:off x="3886200" y="3476625"/>
            <a:ext cx="2674938" cy="2676525"/>
            <a:chOff x="0" y="0"/>
            <a:chExt cx="1685" cy="1686"/>
          </a:xfrm>
        </p:grpSpPr>
        <p:grpSp>
          <p:nvGrpSpPr>
            <p:cNvPr id="40973" name="Group 14"/>
            <p:cNvGrpSpPr/>
            <p:nvPr/>
          </p:nvGrpSpPr>
          <p:grpSpPr>
            <a:xfrm>
              <a:off x="1356" y="112"/>
              <a:ext cx="329" cy="1574"/>
              <a:chOff x="0" y="0"/>
              <a:chExt cx="329" cy="1574"/>
            </a:xfrm>
          </p:grpSpPr>
          <p:sp>
            <p:nvSpPr>
              <p:cNvPr id="40974" name="Line 16"/>
              <p:cNvSpPr/>
              <p:nvPr/>
            </p:nvSpPr>
            <p:spPr>
              <a:xfrm rot="5400000">
                <a:off x="-505" y="663"/>
                <a:ext cx="1326" cy="0"/>
              </a:xfrm>
              <a:prstGeom prst="line">
                <a:avLst/>
              </a:prstGeom>
              <a:ln w="12700" cap="flat" cmpd="sng">
                <a:solidFill>
                  <a:srgbClr val="0000FF"/>
                </a:solidFill>
                <a:prstDash val="solid"/>
                <a:round/>
                <a:headEnd type="none" w="med" len="med"/>
                <a:tailEnd type="none" w="med" len="med"/>
              </a:ln>
            </p:spPr>
          </p:sp>
          <p:sp>
            <p:nvSpPr>
              <p:cNvPr id="40975" name="Rectangle 17"/>
              <p:cNvSpPr/>
              <p:nvPr/>
            </p:nvSpPr>
            <p:spPr>
              <a:xfrm>
                <a:off x="0" y="1326"/>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40976" name="Group 17"/>
            <p:cNvGrpSpPr/>
            <p:nvPr/>
          </p:nvGrpSpPr>
          <p:grpSpPr>
            <a:xfrm>
              <a:off x="0" y="0"/>
              <a:ext cx="1517" cy="248"/>
              <a:chOff x="0" y="0"/>
              <a:chExt cx="1517" cy="248"/>
            </a:xfrm>
          </p:grpSpPr>
          <p:sp>
            <p:nvSpPr>
              <p:cNvPr id="40977" name="Line 19"/>
              <p:cNvSpPr/>
              <p:nvPr/>
            </p:nvSpPr>
            <p:spPr>
              <a:xfrm>
                <a:off x="326" y="122"/>
                <a:ext cx="1191" cy="0"/>
              </a:xfrm>
              <a:prstGeom prst="line">
                <a:avLst/>
              </a:prstGeom>
              <a:ln w="12700" cap="flat" cmpd="sng">
                <a:solidFill>
                  <a:srgbClr val="0000FF"/>
                </a:solidFill>
                <a:prstDash val="solid"/>
                <a:round/>
                <a:headEnd type="none" w="med" len="med"/>
                <a:tailEnd type="none" w="med" len="med"/>
              </a:ln>
            </p:spPr>
          </p:sp>
          <p:sp>
            <p:nvSpPr>
              <p:cNvPr id="40978" name="Rectangle 20"/>
              <p:cNvSpPr/>
              <p:nvPr/>
            </p:nvSpPr>
            <p:spPr>
              <a:xfrm>
                <a:off x="0" y="0"/>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sp>
        <p:nvSpPr>
          <p:cNvPr id="40979" name="Rectangle 29"/>
          <p:cNvSpPr txBox="1"/>
          <p:nvPr/>
        </p:nvSpPr>
        <p:spPr>
          <a:xfrm>
            <a:off x="430213" y="1181100"/>
            <a:ext cx="3178175" cy="5216525"/>
          </a:xfrm>
          <a:prstGeom prst="rect">
            <a:avLst/>
          </a:prstGeom>
          <a:noFill/>
          <a:ln w="9525">
            <a:noFill/>
          </a:ln>
        </p:spPr>
        <p:txBody>
          <a:bodyPr anchor="t"/>
          <a:p>
            <a:pPr defTabSz="914400">
              <a:spcBef>
                <a:spcPct val="600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支付意愿≥ $30的买者会购买</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 </a:t>
            </a:r>
            <a:endParaRPr lang="zh-CN" altLang="zh-CN" sz="2700" dirty="0">
              <a:latin typeface="Lucida Sans Unicode" panose="020B0602030504020204" pitchFamily="34" charset="0"/>
            </a:endParaRPr>
          </a:p>
          <a:p>
            <a:pPr defTabSz="914400">
              <a:spcBef>
                <a:spcPct val="600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支付意愿&lt; $30 的买者不会买</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  </a:t>
            </a:r>
            <a:endParaRPr lang="zh-CN" altLang="zh-CN" sz="2700" dirty="0">
              <a:latin typeface="Lucida Sans Unicode" panose="020B0602030504020204" pitchFamily="34" charset="0"/>
            </a:endParaRPr>
          </a:p>
          <a:p>
            <a:pPr defTabSz="914400">
              <a:spcBef>
                <a:spcPct val="600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因此</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对物品评价最高的买者就是最终消费物品的人</a:t>
            </a:r>
            <a:r>
              <a:rPr lang="zh-CN" altLang="en-US" sz="2700" dirty="0">
                <a:latin typeface="Lucida Sans Unicode" panose="020B0602030504020204" pitchFamily="34" charset="0"/>
              </a:rPr>
              <a:t>。</a:t>
            </a:r>
            <a:endParaRPr lang="zh-CN" altLang="zh-CN" sz="2700" dirty="0">
              <a:solidFill>
                <a:srgbClr val="FF0000"/>
              </a:solidFill>
              <a:latin typeface="Lucida Sans Unicode" panose="020B0602030504020204" pitchFamily="34" charset="0"/>
            </a:endParaRPr>
          </a:p>
        </p:txBody>
      </p:sp>
      <p:sp>
        <p:nvSpPr>
          <p:cNvPr id="23" name="AutoShape 30"/>
          <p:cNvSpPr/>
          <p:nvPr/>
        </p:nvSpPr>
        <p:spPr>
          <a:xfrm rot="-2625674">
            <a:off x="5422900" y="1408113"/>
            <a:ext cx="280988" cy="2478087"/>
          </a:xfrm>
          <a:prstGeom prst="rightBrace">
            <a:avLst>
              <a:gd name="adj1" fmla="val 73452"/>
              <a:gd name="adj2" fmla="val 50000"/>
            </a:avLst>
          </a:prstGeom>
          <a:noFill/>
          <a:ln w="19050" cap="flat" cmpd="sng">
            <a:solidFill>
              <a:srgbClr val="FF0000"/>
            </a:solidFill>
            <a:prstDash val="solid"/>
            <a:roun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4" name="AutoShape 31"/>
          <p:cNvSpPr/>
          <p:nvPr/>
        </p:nvSpPr>
        <p:spPr>
          <a:xfrm rot="-2625674">
            <a:off x="6938963" y="3302000"/>
            <a:ext cx="280987" cy="1858963"/>
          </a:xfrm>
          <a:prstGeom prst="rightBrace">
            <a:avLst>
              <a:gd name="adj1" fmla="val 55101"/>
              <a:gd name="adj2" fmla="val 50000"/>
            </a:avLst>
          </a:prstGeom>
          <a:noFill/>
          <a:ln w="19050" cap="flat" cmpd="sng">
            <a:solidFill>
              <a:srgbClr val="FF0000"/>
            </a:solidFill>
            <a:prstDash val="solid"/>
            <a:round/>
            <a:headEnd type="none" w="med" len="med"/>
            <a:tailEnd type="none" w="med" len="med"/>
          </a:ln>
        </p:spPr>
        <p:txBody>
          <a:bodyPr wrap="none" anchor="ctr"/>
          <a:p>
            <a:pPr eaLnBrk="0" hangingPunct="0"/>
            <a:endParaRPr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3"/>
                                        </p:tgtEl>
                                        <p:attrNameLst>
                                          <p:attrName>style.visibility</p:attrName>
                                        </p:attrNameLst>
                                      </p:cBhvr>
                                      <p:to>
                                        <p:strVal val="hidden"/>
                                      </p:to>
                                    </p:set>
                                  </p:childTnLst>
                                </p:cTn>
                              </p:par>
                              <p:par>
                                <p:cTn id="12" presetID="18" presetClass="entr" presetSubtype="6"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strips(downRight)">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9" grpId="0" bldLvl="5" build="p"/>
      <p:bldP spid="23" grpId="0" animBg="1"/>
      <p:bldP spid="23" grpId="1" animBg="1"/>
      <p:bldP spid="24" grpId="0" animBg="1"/>
      <p:bldP spid="24"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1"/>
            <a:ext cx="8410575" cy="68103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谁会生产物品？</a:t>
            </a:r>
            <a:endPar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41986" name="Group 3"/>
          <p:cNvGrpSpPr/>
          <p:nvPr/>
        </p:nvGrpSpPr>
        <p:grpSpPr>
          <a:xfrm>
            <a:off x="3787775" y="1009650"/>
            <a:ext cx="4979988" cy="5295900"/>
            <a:chOff x="0" y="0"/>
            <a:chExt cx="3137" cy="3336"/>
          </a:xfrm>
        </p:grpSpPr>
        <p:graphicFrame>
          <p:nvGraphicFramePr>
            <p:cNvPr id="41987" name="Object 4"/>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3092" name="" r:id="rId1" imgW="3072765" imgH="3286760" progId="Excel.Chart.8">
                    <p:embed/>
                  </p:oleObj>
                </mc:Choice>
                <mc:Fallback>
                  <p:oleObj name="" r:id="rId1" imgW="3072765" imgH="3286760" progId="Excel.Chart.8">
                    <p:embed/>
                    <p:pic>
                      <p:nvPicPr>
                        <p:cNvPr id="0" name="图片 3091"/>
                        <p:cNvPicPr/>
                        <p:nvPr/>
                      </p:nvPicPr>
                      <p:blipFill>
                        <a:blip r:embed="rId2"/>
                        <a:stretch>
                          <a:fillRect/>
                        </a:stretch>
                      </p:blipFill>
                      <p:spPr>
                        <a:xfrm>
                          <a:off x="0" y="0"/>
                          <a:ext cx="3120" cy="3336"/>
                        </a:xfrm>
                        <a:prstGeom prst="rect">
                          <a:avLst/>
                        </a:prstGeom>
                        <a:noFill/>
                        <a:ln w="38100">
                          <a:noFill/>
                          <a:miter/>
                        </a:ln>
                      </p:spPr>
                    </p:pic>
                  </p:oleObj>
                </mc:Fallback>
              </mc:AlternateContent>
            </a:graphicData>
          </a:graphic>
        </p:graphicFrame>
        <p:sp>
          <p:nvSpPr>
            <p:cNvPr id="41988" name="Rectangle 5"/>
            <p:cNvSpPr/>
            <p:nvPr/>
          </p:nvSpPr>
          <p:spPr>
            <a:xfrm>
              <a:off x="331" y="95"/>
              <a:ext cx="260"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41989" name="Rectangle 6"/>
            <p:cNvSpPr/>
            <p:nvPr/>
          </p:nvSpPr>
          <p:spPr>
            <a:xfrm>
              <a:off x="2832" y="2643"/>
              <a:ext cx="305"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grpSp>
      <p:grpSp>
        <p:nvGrpSpPr>
          <p:cNvPr id="41990" name="Group 7"/>
          <p:cNvGrpSpPr/>
          <p:nvPr/>
        </p:nvGrpSpPr>
        <p:grpSpPr>
          <a:xfrm>
            <a:off x="4586288" y="2178050"/>
            <a:ext cx="4219575" cy="2386013"/>
            <a:chOff x="0" y="0"/>
            <a:chExt cx="2658" cy="1503"/>
          </a:xfrm>
        </p:grpSpPr>
        <p:sp>
          <p:nvSpPr>
            <p:cNvPr id="41991" name="Line 8"/>
            <p:cNvSpPr/>
            <p:nvPr/>
          </p:nvSpPr>
          <p:spPr>
            <a:xfrm flipV="1">
              <a:off x="0" y="242"/>
              <a:ext cx="2401" cy="1261"/>
            </a:xfrm>
            <a:prstGeom prst="line">
              <a:avLst/>
            </a:prstGeom>
            <a:ln w="44450" cap="flat" cmpd="sng">
              <a:solidFill>
                <a:srgbClr val="003399"/>
              </a:solidFill>
              <a:prstDash val="solid"/>
              <a:round/>
              <a:headEnd type="none" w="med" len="med"/>
              <a:tailEnd type="none" w="med" len="med"/>
            </a:ln>
          </p:spPr>
        </p:sp>
        <p:sp>
          <p:nvSpPr>
            <p:cNvPr id="41992" name="Rectangle 9"/>
            <p:cNvSpPr/>
            <p:nvPr/>
          </p:nvSpPr>
          <p:spPr>
            <a:xfrm>
              <a:off x="2353" y="0"/>
              <a:ext cx="305" cy="317"/>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S</a:t>
              </a:r>
              <a:endParaRPr lang="en-US" altLang="zh-CN" sz="2700" b="1" i="1" dirty="0">
                <a:latin typeface="Arial" panose="020B0604020202020204" pitchFamily="34" charset="0"/>
              </a:endParaRPr>
            </a:p>
          </p:txBody>
        </p:sp>
      </p:grpSp>
      <p:grpSp>
        <p:nvGrpSpPr>
          <p:cNvPr id="41993" name="Group 10"/>
          <p:cNvGrpSpPr/>
          <p:nvPr/>
        </p:nvGrpSpPr>
        <p:grpSpPr>
          <a:xfrm>
            <a:off x="4583113" y="1887538"/>
            <a:ext cx="3438525" cy="3495675"/>
            <a:chOff x="0" y="0"/>
            <a:chExt cx="2166" cy="2202"/>
          </a:xfrm>
        </p:grpSpPr>
        <p:sp>
          <p:nvSpPr>
            <p:cNvPr id="41994" name="Line 11"/>
            <p:cNvSpPr/>
            <p:nvPr/>
          </p:nvSpPr>
          <p:spPr>
            <a:xfrm>
              <a:off x="0" y="0"/>
              <a:ext cx="1901" cy="1990"/>
            </a:xfrm>
            <a:prstGeom prst="line">
              <a:avLst/>
            </a:prstGeom>
            <a:ln w="44450" cap="flat" cmpd="sng">
              <a:solidFill>
                <a:srgbClr val="00B050"/>
              </a:solidFill>
              <a:prstDash val="solid"/>
              <a:round/>
              <a:headEnd type="none" w="med" len="med"/>
              <a:tailEnd type="none" w="med" len="med"/>
            </a:ln>
          </p:spPr>
        </p:sp>
        <p:sp>
          <p:nvSpPr>
            <p:cNvPr id="41995" name="Rectangle 12"/>
            <p:cNvSpPr/>
            <p:nvPr/>
          </p:nvSpPr>
          <p:spPr>
            <a:xfrm>
              <a:off x="1861" y="1885"/>
              <a:ext cx="305" cy="317"/>
            </a:xfrm>
            <a:prstGeom prst="rect">
              <a:avLst/>
            </a:prstGeom>
            <a:noFill/>
            <a:ln w="9525">
              <a:noFill/>
            </a:ln>
          </p:spPr>
          <p:txBody>
            <a:bodyPr anchor="t">
              <a:spAutoFit/>
            </a:bodyPr>
            <a:p>
              <a:pPr eaLnBrk="0" hangingPunct="0"/>
              <a:r>
                <a:rPr lang="en-US" altLang="zh-CN" sz="2700" b="1" i="1" dirty="0">
                  <a:solidFill>
                    <a:srgbClr val="00B050"/>
                  </a:solidFill>
                  <a:latin typeface="Arial" panose="020B0604020202020204" pitchFamily="34" charset="0"/>
                </a:rPr>
                <a:t>D</a:t>
              </a:r>
              <a:endParaRPr lang="en-US" altLang="zh-CN" sz="2700" b="1" i="1" dirty="0">
                <a:solidFill>
                  <a:srgbClr val="00B050"/>
                </a:solidFill>
                <a:latin typeface="Arial" panose="020B0604020202020204" pitchFamily="34" charset="0"/>
              </a:endParaRPr>
            </a:p>
          </p:txBody>
        </p:sp>
      </p:grpSp>
      <p:grpSp>
        <p:nvGrpSpPr>
          <p:cNvPr id="41996" name="Group 13"/>
          <p:cNvGrpSpPr/>
          <p:nvPr/>
        </p:nvGrpSpPr>
        <p:grpSpPr>
          <a:xfrm>
            <a:off x="3886200" y="3476625"/>
            <a:ext cx="2674938" cy="2676525"/>
            <a:chOff x="0" y="0"/>
            <a:chExt cx="1685" cy="1686"/>
          </a:xfrm>
        </p:grpSpPr>
        <p:grpSp>
          <p:nvGrpSpPr>
            <p:cNvPr id="41997" name="Group 14"/>
            <p:cNvGrpSpPr/>
            <p:nvPr/>
          </p:nvGrpSpPr>
          <p:grpSpPr>
            <a:xfrm>
              <a:off x="1356" y="112"/>
              <a:ext cx="329" cy="1574"/>
              <a:chOff x="0" y="0"/>
              <a:chExt cx="329" cy="1574"/>
            </a:xfrm>
          </p:grpSpPr>
          <p:sp>
            <p:nvSpPr>
              <p:cNvPr id="41998" name="Line 15"/>
              <p:cNvSpPr/>
              <p:nvPr/>
            </p:nvSpPr>
            <p:spPr>
              <a:xfrm rot="5400000">
                <a:off x="-505" y="663"/>
                <a:ext cx="1326" cy="0"/>
              </a:xfrm>
              <a:prstGeom prst="line">
                <a:avLst/>
              </a:prstGeom>
              <a:ln w="12700" cap="flat" cmpd="sng">
                <a:solidFill>
                  <a:srgbClr val="0000FF"/>
                </a:solidFill>
                <a:prstDash val="solid"/>
                <a:round/>
                <a:headEnd type="none" w="med" len="med"/>
                <a:tailEnd type="none" w="med" len="med"/>
              </a:ln>
            </p:spPr>
          </p:sp>
          <p:sp>
            <p:nvSpPr>
              <p:cNvPr id="41999" name="Rectangle 16"/>
              <p:cNvSpPr/>
              <p:nvPr/>
            </p:nvSpPr>
            <p:spPr>
              <a:xfrm>
                <a:off x="0" y="1326"/>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42000" name="Group 17"/>
            <p:cNvGrpSpPr/>
            <p:nvPr/>
          </p:nvGrpSpPr>
          <p:grpSpPr>
            <a:xfrm>
              <a:off x="0" y="0"/>
              <a:ext cx="1517" cy="248"/>
              <a:chOff x="0" y="0"/>
              <a:chExt cx="1517" cy="248"/>
            </a:xfrm>
          </p:grpSpPr>
          <p:sp>
            <p:nvSpPr>
              <p:cNvPr id="42001" name="Line 18"/>
              <p:cNvSpPr/>
              <p:nvPr/>
            </p:nvSpPr>
            <p:spPr>
              <a:xfrm>
                <a:off x="326" y="122"/>
                <a:ext cx="1191" cy="0"/>
              </a:xfrm>
              <a:prstGeom prst="line">
                <a:avLst/>
              </a:prstGeom>
              <a:ln w="12700" cap="flat" cmpd="sng">
                <a:solidFill>
                  <a:srgbClr val="0000FF"/>
                </a:solidFill>
                <a:prstDash val="solid"/>
                <a:round/>
                <a:headEnd type="none" w="med" len="med"/>
                <a:tailEnd type="none" w="med" len="med"/>
              </a:ln>
            </p:spPr>
          </p:sp>
          <p:sp>
            <p:nvSpPr>
              <p:cNvPr id="42002" name="Rectangle 19"/>
              <p:cNvSpPr/>
              <p:nvPr/>
            </p:nvSpPr>
            <p:spPr>
              <a:xfrm>
                <a:off x="0" y="0"/>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sp>
        <p:nvSpPr>
          <p:cNvPr id="42003" name="Rectangle 20"/>
          <p:cNvSpPr txBox="1"/>
          <p:nvPr/>
        </p:nvSpPr>
        <p:spPr>
          <a:xfrm>
            <a:off x="444500" y="1208088"/>
            <a:ext cx="3178175" cy="5216525"/>
          </a:xfrm>
          <a:prstGeom prst="rect">
            <a:avLst/>
          </a:prstGeom>
          <a:noFill/>
          <a:ln w="9525">
            <a:noFill/>
          </a:ln>
        </p:spPr>
        <p:txBody>
          <a:bodyPr anchor="t"/>
          <a:p>
            <a:pPr defTabSz="914400">
              <a:spcBef>
                <a:spcPts val="12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成本≤ $30的卖者会生产物品</a:t>
            </a:r>
            <a:r>
              <a:rPr lang="zh-CN" altLang="en-US" sz="2700" dirty="0">
                <a:latin typeface="Lucida Sans Unicode" panose="020B0602030504020204" pitchFamily="34" charset="0"/>
              </a:rPr>
              <a:t>；</a:t>
            </a:r>
            <a:endParaRPr lang="zh-CN" altLang="zh-CN" sz="2700" dirty="0">
              <a:latin typeface="Lucida Sans Unicode" panose="020B0602030504020204" pitchFamily="34" charset="0"/>
            </a:endParaRPr>
          </a:p>
          <a:p>
            <a:pPr defTabSz="914400">
              <a:spcBef>
                <a:spcPts val="12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成本&gt; $30的卖者不会生产物品</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  </a:t>
            </a:r>
            <a:endParaRPr lang="zh-CN" altLang="zh-CN" sz="2700" dirty="0">
              <a:latin typeface="Lucida Sans Unicode" panose="020B0602030504020204" pitchFamily="34" charset="0"/>
            </a:endParaRPr>
          </a:p>
          <a:p>
            <a:pPr defTabSz="914400">
              <a:spcBef>
                <a:spcPts val="12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因此</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具有最低生产物品成本的卖者会生产物品</a:t>
            </a:r>
            <a:r>
              <a:rPr lang="zh-CN" altLang="en-US" sz="2700" dirty="0">
                <a:latin typeface="Lucida Sans Unicode" panose="020B0602030504020204" pitchFamily="34" charset="0"/>
              </a:rPr>
              <a:t>。</a:t>
            </a:r>
            <a:endParaRPr lang="zh-CN" altLang="zh-CN" sz="2700" b="1" i="1" dirty="0">
              <a:solidFill>
                <a:srgbClr val="FF0000"/>
              </a:solidFill>
              <a:latin typeface="Lucida Sans Unicode" panose="020B0602030504020204" pitchFamily="34" charset="0"/>
            </a:endParaRPr>
          </a:p>
        </p:txBody>
      </p:sp>
      <p:sp>
        <p:nvSpPr>
          <p:cNvPr id="23" name="AutoShape 21"/>
          <p:cNvSpPr/>
          <p:nvPr/>
        </p:nvSpPr>
        <p:spPr>
          <a:xfrm rot="3720000">
            <a:off x="7292975" y="2090738"/>
            <a:ext cx="280988" cy="2355850"/>
          </a:xfrm>
          <a:prstGeom prst="rightBrace">
            <a:avLst>
              <a:gd name="adj1" fmla="val 69829"/>
              <a:gd name="adj2" fmla="val 50000"/>
            </a:avLst>
          </a:prstGeom>
          <a:noFill/>
          <a:ln w="19050" cap="flat" cmpd="sng">
            <a:solidFill>
              <a:srgbClr val="FF0000"/>
            </a:solidFill>
            <a:prstDash val="solid"/>
            <a:roun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4" name="AutoShape 22"/>
          <p:cNvSpPr/>
          <p:nvPr/>
        </p:nvSpPr>
        <p:spPr>
          <a:xfrm rot="3720000">
            <a:off x="5375275" y="3348038"/>
            <a:ext cx="280988" cy="1893887"/>
          </a:xfrm>
          <a:prstGeom prst="rightBrace">
            <a:avLst>
              <a:gd name="adj1" fmla="val 56136"/>
              <a:gd name="adj2" fmla="val 50000"/>
            </a:avLst>
          </a:prstGeom>
          <a:noFill/>
          <a:ln w="19050" cap="flat" cmpd="sng">
            <a:solidFill>
              <a:srgbClr val="FF0000"/>
            </a:solidFill>
            <a:prstDash val="solid"/>
            <a:round/>
            <a:headEnd type="none" w="med" len="med"/>
            <a:tailEnd type="none" w="med" len="med"/>
          </a:ln>
        </p:spPr>
        <p:txBody>
          <a:bodyPr wrap="none" anchor="ctr"/>
          <a:p>
            <a:pPr eaLnBrk="0" hangingPunct="0"/>
            <a:endParaRPr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upRigh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4"/>
                                        </p:tgtEl>
                                        <p:attrNameLst>
                                          <p:attrName>style.visibility</p:attrName>
                                        </p:attrNameLst>
                                      </p:cBhvr>
                                      <p:to>
                                        <p:strVal val="hidden"/>
                                      </p:to>
                                    </p:set>
                                  </p:childTnLst>
                                </p:cTn>
                              </p:par>
                              <p:par>
                                <p:cTn id="12" presetID="18" presetClass="entr" presetSubtype="3"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strips(upRight)">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3" grpId="0" bldLvl="5" build="p"/>
      <p:bldP spid="23" grpId="0" animBg="1"/>
      <p:bldP spid="23" grpId="1" animBg="1"/>
      <p:bldP spid="24" grpId="0" animBg="1"/>
      <p:bldP spid="24"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52413"/>
            <a:ext cx="91440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市场均衡产量最大化总剩余了吗？</a:t>
            </a:r>
            <a:endPar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43010" name="Group 3"/>
          <p:cNvGrpSpPr/>
          <p:nvPr/>
        </p:nvGrpSpPr>
        <p:grpSpPr>
          <a:xfrm>
            <a:off x="3773488" y="1009650"/>
            <a:ext cx="4979987" cy="5295900"/>
            <a:chOff x="0" y="0"/>
            <a:chExt cx="3137" cy="3336"/>
          </a:xfrm>
        </p:grpSpPr>
        <p:graphicFrame>
          <p:nvGraphicFramePr>
            <p:cNvPr id="43011" name="Object 4"/>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3094" name="" r:id="rId1" imgW="3072765" imgH="3286760" progId="Excel.Chart.8">
                    <p:embed/>
                  </p:oleObj>
                </mc:Choice>
                <mc:Fallback>
                  <p:oleObj name="" r:id="rId1" imgW="3072765" imgH="3286760" progId="Excel.Chart.8">
                    <p:embed/>
                    <p:pic>
                      <p:nvPicPr>
                        <p:cNvPr id="0" name="图片 3093"/>
                        <p:cNvPicPr/>
                        <p:nvPr/>
                      </p:nvPicPr>
                      <p:blipFill>
                        <a:blip r:embed="rId2"/>
                        <a:stretch>
                          <a:fillRect/>
                        </a:stretch>
                      </p:blipFill>
                      <p:spPr>
                        <a:xfrm>
                          <a:off x="0" y="0"/>
                          <a:ext cx="3120" cy="3336"/>
                        </a:xfrm>
                        <a:prstGeom prst="rect">
                          <a:avLst/>
                        </a:prstGeom>
                        <a:noFill/>
                        <a:ln w="38100">
                          <a:noFill/>
                          <a:miter/>
                        </a:ln>
                      </p:spPr>
                    </p:pic>
                  </p:oleObj>
                </mc:Fallback>
              </mc:AlternateContent>
            </a:graphicData>
          </a:graphic>
        </p:graphicFrame>
        <p:sp>
          <p:nvSpPr>
            <p:cNvPr id="43012" name="Rectangle 5"/>
            <p:cNvSpPr/>
            <p:nvPr/>
          </p:nvSpPr>
          <p:spPr>
            <a:xfrm>
              <a:off x="331" y="95"/>
              <a:ext cx="260"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43013" name="Rectangle 6"/>
            <p:cNvSpPr/>
            <p:nvPr/>
          </p:nvSpPr>
          <p:spPr>
            <a:xfrm>
              <a:off x="2832" y="2643"/>
              <a:ext cx="305"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grpSp>
      <p:grpSp>
        <p:nvGrpSpPr>
          <p:cNvPr id="43014" name="Group 7"/>
          <p:cNvGrpSpPr/>
          <p:nvPr/>
        </p:nvGrpSpPr>
        <p:grpSpPr>
          <a:xfrm>
            <a:off x="4586288" y="2178050"/>
            <a:ext cx="4219575" cy="2386013"/>
            <a:chOff x="0" y="0"/>
            <a:chExt cx="2658" cy="1503"/>
          </a:xfrm>
        </p:grpSpPr>
        <p:sp>
          <p:nvSpPr>
            <p:cNvPr id="43015" name="Line 8"/>
            <p:cNvSpPr/>
            <p:nvPr/>
          </p:nvSpPr>
          <p:spPr>
            <a:xfrm flipV="1">
              <a:off x="0" y="242"/>
              <a:ext cx="2401" cy="1261"/>
            </a:xfrm>
            <a:prstGeom prst="line">
              <a:avLst/>
            </a:prstGeom>
            <a:ln w="44450" cap="flat" cmpd="sng">
              <a:solidFill>
                <a:srgbClr val="003399"/>
              </a:solidFill>
              <a:prstDash val="solid"/>
              <a:round/>
              <a:headEnd type="none" w="med" len="med"/>
              <a:tailEnd type="none" w="med" len="med"/>
            </a:ln>
          </p:spPr>
        </p:sp>
        <p:sp>
          <p:nvSpPr>
            <p:cNvPr id="43016" name="Rectangle 9"/>
            <p:cNvSpPr/>
            <p:nvPr/>
          </p:nvSpPr>
          <p:spPr>
            <a:xfrm>
              <a:off x="2353" y="0"/>
              <a:ext cx="305" cy="317"/>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S</a:t>
              </a:r>
              <a:endParaRPr lang="en-US" altLang="zh-CN" sz="2700" b="1" i="1" dirty="0">
                <a:latin typeface="Arial" panose="020B0604020202020204" pitchFamily="34" charset="0"/>
              </a:endParaRPr>
            </a:p>
          </p:txBody>
        </p:sp>
      </p:grpSp>
      <p:grpSp>
        <p:nvGrpSpPr>
          <p:cNvPr id="43017" name="Group 10"/>
          <p:cNvGrpSpPr/>
          <p:nvPr/>
        </p:nvGrpSpPr>
        <p:grpSpPr>
          <a:xfrm>
            <a:off x="4583113" y="1887538"/>
            <a:ext cx="3438525" cy="3495675"/>
            <a:chOff x="0" y="0"/>
            <a:chExt cx="2166" cy="2202"/>
          </a:xfrm>
        </p:grpSpPr>
        <p:sp>
          <p:nvSpPr>
            <p:cNvPr id="43018" name="Line 11"/>
            <p:cNvSpPr/>
            <p:nvPr/>
          </p:nvSpPr>
          <p:spPr>
            <a:xfrm>
              <a:off x="0" y="0"/>
              <a:ext cx="1901" cy="1990"/>
            </a:xfrm>
            <a:prstGeom prst="line">
              <a:avLst/>
            </a:prstGeom>
            <a:ln w="44450" cap="flat" cmpd="sng">
              <a:solidFill>
                <a:srgbClr val="003399"/>
              </a:solidFill>
              <a:prstDash val="solid"/>
              <a:round/>
              <a:headEnd type="none" w="med" len="med"/>
              <a:tailEnd type="none" w="med" len="med"/>
            </a:ln>
          </p:spPr>
        </p:sp>
        <p:sp>
          <p:nvSpPr>
            <p:cNvPr id="43019" name="Rectangle 12"/>
            <p:cNvSpPr/>
            <p:nvPr/>
          </p:nvSpPr>
          <p:spPr>
            <a:xfrm>
              <a:off x="1861" y="1885"/>
              <a:ext cx="305" cy="317"/>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D</a:t>
              </a:r>
              <a:endParaRPr lang="en-US" altLang="zh-CN" sz="2700" b="1" i="1" dirty="0">
                <a:latin typeface="Arial" panose="020B0604020202020204" pitchFamily="34" charset="0"/>
              </a:endParaRPr>
            </a:p>
          </p:txBody>
        </p:sp>
      </p:grpSp>
      <p:grpSp>
        <p:nvGrpSpPr>
          <p:cNvPr id="43020" name="Group 13"/>
          <p:cNvGrpSpPr/>
          <p:nvPr/>
        </p:nvGrpSpPr>
        <p:grpSpPr>
          <a:xfrm>
            <a:off x="6038850" y="3654425"/>
            <a:ext cx="522288" cy="2498725"/>
            <a:chOff x="0" y="0"/>
            <a:chExt cx="329" cy="1574"/>
          </a:xfrm>
        </p:grpSpPr>
        <p:sp>
          <p:nvSpPr>
            <p:cNvPr id="43021" name="Line 15"/>
            <p:cNvSpPr/>
            <p:nvPr/>
          </p:nvSpPr>
          <p:spPr>
            <a:xfrm rot="5400000">
              <a:off x="-505" y="663"/>
              <a:ext cx="1326" cy="0"/>
            </a:xfrm>
            <a:prstGeom prst="line">
              <a:avLst/>
            </a:prstGeom>
            <a:ln w="12700" cap="flat" cmpd="sng">
              <a:solidFill>
                <a:srgbClr val="0000FF"/>
              </a:solidFill>
              <a:prstDash val="solid"/>
              <a:round/>
              <a:headEnd type="none" w="med" len="med"/>
              <a:tailEnd type="none" w="med" len="med"/>
            </a:ln>
          </p:spPr>
        </p:sp>
        <p:sp>
          <p:nvSpPr>
            <p:cNvPr id="43022" name="Rectangle 16"/>
            <p:cNvSpPr/>
            <p:nvPr/>
          </p:nvSpPr>
          <p:spPr>
            <a:xfrm>
              <a:off x="0" y="1326"/>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
        <p:nvSpPr>
          <p:cNvPr id="43023" name="Rectangle 20"/>
          <p:cNvSpPr txBox="1"/>
          <p:nvPr/>
        </p:nvSpPr>
        <p:spPr>
          <a:xfrm>
            <a:off x="228600" y="1276350"/>
            <a:ext cx="3511550" cy="5216525"/>
          </a:xfrm>
          <a:prstGeom prst="rect">
            <a:avLst/>
          </a:prstGeom>
          <a:noFill/>
          <a:ln w="9525">
            <a:noFill/>
          </a:ln>
        </p:spPr>
        <p:txBody>
          <a:bodyPr anchor="t"/>
          <a:p>
            <a:pPr defTabSz="914400">
              <a:lnSpc>
                <a:spcPct val="120000"/>
              </a:lnSpc>
              <a:spcBef>
                <a:spcPts val="1200"/>
              </a:spcBef>
              <a:buClr>
                <a:schemeClr val="accent1"/>
              </a:buClr>
              <a:buSzPct val="68000"/>
              <a:buFont typeface="Wingdings" panose="05000000000000000000" pitchFamily="2" charset="2"/>
            </a:pPr>
            <a:r>
              <a:rPr lang="zh-CN" altLang="zh-CN" sz="2700" b="1" i="1" dirty="0">
                <a:latin typeface="Lucida Sans Unicode" panose="020B0602030504020204" pitchFamily="34" charset="0"/>
              </a:rPr>
              <a:t>在Q</a:t>
            </a:r>
            <a:r>
              <a:rPr lang="zh-CN" altLang="zh-CN" sz="2700" dirty="0">
                <a:latin typeface="Lucida Sans Unicode" panose="020B0602030504020204" pitchFamily="34" charset="0"/>
              </a:rPr>
              <a:t> =20</a:t>
            </a:r>
            <a:r>
              <a:rPr lang="zh-CN" altLang="en-US" sz="2700" dirty="0">
                <a:latin typeface="Lucida Sans Unicode" panose="020B0602030504020204" pitchFamily="34" charset="0"/>
              </a:rPr>
              <a:t>时，</a:t>
            </a:r>
            <a:r>
              <a:rPr lang="zh-CN" altLang="zh-CN" sz="2700" dirty="0">
                <a:latin typeface="Lucida Sans Unicode" panose="020B0602030504020204" pitchFamily="34" charset="0"/>
              </a:rPr>
              <a:t>生产物品的边际成本是$35 </a:t>
            </a:r>
            <a:endParaRPr lang="zh-CN" altLang="zh-CN" sz="2700" dirty="0">
              <a:latin typeface="Lucida Sans Unicode" panose="020B0602030504020204" pitchFamily="34" charset="0"/>
            </a:endParaRPr>
          </a:p>
          <a:p>
            <a:pPr defTabSz="914400">
              <a:lnSpc>
                <a:spcPct val="120000"/>
              </a:lnSpc>
              <a:spcBef>
                <a:spcPts val="12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消费者对物品的边际评价是$20</a:t>
            </a:r>
            <a:endParaRPr lang="zh-CN" altLang="zh-CN" sz="2700" dirty="0">
              <a:latin typeface="Lucida Sans Unicode" panose="020B0602030504020204" pitchFamily="34" charset="0"/>
            </a:endParaRPr>
          </a:p>
          <a:p>
            <a:pPr defTabSz="914400">
              <a:lnSpc>
                <a:spcPct val="120000"/>
              </a:lnSpc>
              <a:spcBef>
                <a:spcPts val="12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因此，只</a:t>
            </a:r>
            <a:r>
              <a:rPr lang="zh-CN" altLang="en-US" sz="2700" dirty="0">
                <a:latin typeface="Lucida Sans Unicode" panose="020B0602030504020204" pitchFamily="34" charset="0"/>
              </a:rPr>
              <a:t>要</a:t>
            </a:r>
            <a:r>
              <a:rPr lang="zh-CN" altLang="zh-CN" sz="2700" dirty="0">
                <a:latin typeface="Lucida Sans Unicode" panose="020B0602030504020204" pitchFamily="34" charset="0"/>
              </a:rPr>
              <a:t>生产物品的数量大于15</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降低产量</a:t>
            </a:r>
            <a:r>
              <a:rPr lang="zh-CN" altLang="en-US" sz="2700" dirty="0">
                <a:latin typeface="Lucida Sans Unicode" panose="020B0602030504020204" pitchFamily="34" charset="0"/>
              </a:rPr>
              <a:t>就</a:t>
            </a:r>
            <a:r>
              <a:rPr lang="zh-CN" altLang="zh-CN" sz="2700" dirty="0">
                <a:latin typeface="Lucida Sans Unicode" panose="020B0602030504020204" pitchFamily="34" charset="0"/>
              </a:rPr>
              <a:t>能增加总剩余</a:t>
            </a:r>
            <a:r>
              <a:rPr lang="zh-CN" altLang="en-US" sz="2700" dirty="0">
                <a:latin typeface="Lucida Sans Unicode" panose="020B0602030504020204" pitchFamily="34" charset="0"/>
              </a:rPr>
              <a:t>。</a:t>
            </a:r>
            <a:endParaRPr lang="zh-CN" altLang="zh-CN" sz="2900" dirty="0">
              <a:latin typeface="Lucida Sans Unicode" panose="020B0602030504020204" pitchFamily="34" charset="0"/>
            </a:endParaRPr>
          </a:p>
          <a:p>
            <a:pPr defTabSz="914400">
              <a:lnSpc>
                <a:spcPct val="120000"/>
              </a:lnSpc>
              <a:spcBef>
                <a:spcPts val="1200"/>
              </a:spcBef>
              <a:buClr>
                <a:schemeClr val="accent1"/>
              </a:buClr>
              <a:buSzPct val="68000"/>
              <a:buFont typeface="Wingdings" panose="05000000000000000000" pitchFamily="2" charset="2"/>
            </a:pPr>
            <a:endParaRPr lang="zh-CN" altLang="zh-CN" sz="2900" i="1" dirty="0">
              <a:solidFill>
                <a:srgbClr val="FF0000"/>
              </a:solidFill>
              <a:latin typeface="Lucida Sans Unicode" panose="020B0602030504020204" pitchFamily="34" charset="0"/>
            </a:endParaRPr>
          </a:p>
        </p:txBody>
      </p:sp>
      <p:sp>
        <p:nvSpPr>
          <p:cNvPr id="19" name="Line 21"/>
          <p:cNvSpPr/>
          <p:nvPr/>
        </p:nvSpPr>
        <p:spPr>
          <a:xfrm flipH="1" flipV="1">
            <a:off x="6851650" y="3351213"/>
            <a:ext cx="12700" cy="2098675"/>
          </a:xfrm>
          <a:prstGeom prst="line">
            <a:avLst/>
          </a:prstGeom>
          <a:ln w="38100" cap="flat" cmpd="sng">
            <a:solidFill>
              <a:srgbClr val="CC0000"/>
            </a:solidFill>
            <a:prstDash val="solid"/>
            <a:round/>
            <a:headEnd type="none" w="med" len="med"/>
            <a:tailEnd type="triangle" w="lg" len="med"/>
          </a:ln>
        </p:spPr>
      </p:sp>
      <p:sp>
        <p:nvSpPr>
          <p:cNvPr id="20" name="Line 22"/>
          <p:cNvSpPr/>
          <p:nvPr/>
        </p:nvSpPr>
        <p:spPr>
          <a:xfrm flipH="1" flipV="1">
            <a:off x="6878638" y="4279900"/>
            <a:ext cx="7937" cy="1169988"/>
          </a:xfrm>
          <a:prstGeom prst="line">
            <a:avLst/>
          </a:prstGeom>
          <a:ln w="38100" cap="flat" cmpd="sng">
            <a:solidFill>
              <a:srgbClr val="00CC00"/>
            </a:solidFill>
            <a:prstDash val="solid"/>
            <a:round/>
            <a:headEnd type="none" w="med" len="med"/>
            <a:tailEnd type="triangle" w="lg" len="med"/>
          </a:ln>
        </p:spPr>
      </p:sp>
      <p:sp>
        <p:nvSpPr>
          <p:cNvPr id="21" name="Line 23"/>
          <p:cNvSpPr/>
          <p:nvPr/>
        </p:nvSpPr>
        <p:spPr>
          <a:xfrm>
            <a:off x="4586288" y="3357563"/>
            <a:ext cx="2257425" cy="0"/>
          </a:xfrm>
          <a:prstGeom prst="line">
            <a:avLst/>
          </a:prstGeom>
          <a:ln w="12700" cap="flat" cmpd="sng">
            <a:solidFill>
              <a:srgbClr val="CC0000"/>
            </a:solidFill>
            <a:prstDash val="lgDash"/>
            <a:round/>
            <a:headEnd type="none" w="med" len="med"/>
            <a:tailEnd type="none" w="med" len="med"/>
          </a:ln>
        </p:spPr>
      </p:sp>
      <p:sp>
        <p:nvSpPr>
          <p:cNvPr id="22" name="Line 24"/>
          <p:cNvSpPr/>
          <p:nvPr/>
        </p:nvSpPr>
        <p:spPr>
          <a:xfrm>
            <a:off x="4587875" y="4270375"/>
            <a:ext cx="2286000" cy="0"/>
          </a:xfrm>
          <a:prstGeom prst="line">
            <a:avLst/>
          </a:prstGeom>
          <a:ln w="12700" cap="flat" cmpd="sng">
            <a:solidFill>
              <a:srgbClr val="00CC00"/>
            </a:solidFill>
            <a:prstDash val="lgDash"/>
            <a:round/>
            <a:headEnd type="none" w="med" len="med"/>
            <a:tailEnd type="none" w="med" len="med"/>
          </a:ln>
        </p:spPr>
      </p:sp>
      <p:sp>
        <p:nvSpPr>
          <p:cNvPr id="23" name="Line 25"/>
          <p:cNvSpPr/>
          <p:nvPr/>
        </p:nvSpPr>
        <p:spPr>
          <a:xfrm flipH="1">
            <a:off x="6457950" y="5448300"/>
            <a:ext cx="400050" cy="0"/>
          </a:xfrm>
          <a:prstGeom prst="line">
            <a:avLst/>
          </a:prstGeom>
          <a:ln w="38100" cap="flat" cmpd="sng">
            <a:solidFill>
              <a:srgbClr val="0000FF"/>
            </a:solidFill>
            <a:prstDash val="solid"/>
            <a:round/>
            <a:headEnd type="none" w="med" len="med"/>
            <a:tailEnd type="triangle" w="lg"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right)">
                                      <p:cBhvr>
                                        <p:cTn id="11" dur="500"/>
                                        <p:tgtEl>
                                          <p:spTgt spid="2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3" grpId="0" bldLvl="5"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52413"/>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市场均衡产量最大化总剩余了吗</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endPar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44034" name="Group 3"/>
          <p:cNvGrpSpPr/>
          <p:nvPr/>
        </p:nvGrpSpPr>
        <p:grpSpPr>
          <a:xfrm>
            <a:off x="3787775" y="1009650"/>
            <a:ext cx="4979988" cy="5295900"/>
            <a:chOff x="0" y="0"/>
            <a:chExt cx="3137" cy="3336"/>
          </a:xfrm>
        </p:grpSpPr>
        <p:graphicFrame>
          <p:nvGraphicFramePr>
            <p:cNvPr id="44035" name="Object 4"/>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3095" name="" r:id="rId1" imgW="3072765" imgH="3286760" progId="Excel.Chart.8">
                    <p:embed/>
                  </p:oleObj>
                </mc:Choice>
                <mc:Fallback>
                  <p:oleObj name="" r:id="rId1" imgW="3072765" imgH="3286760" progId="Excel.Chart.8">
                    <p:embed/>
                    <p:pic>
                      <p:nvPicPr>
                        <p:cNvPr id="0" name="图片 3094"/>
                        <p:cNvPicPr/>
                        <p:nvPr/>
                      </p:nvPicPr>
                      <p:blipFill>
                        <a:blip r:embed="rId2"/>
                        <a:stretch>
                          <a:fillRect/>
                        </a:stretch>
                      </p:blipFill>
                      <p:spPr>
                        <a:xfrm>
                          <a:off x="0" y="0"/>
                          <a:ext cx="3120" cy="3336"/>
                        </a:xfrm>
                        <a:prstGeom prst="rect">
                          <a:avLst/>
                        </a:prstGeom>
                        <a:noFill/>
                        <a:ln w="38100">
                          <a:noFill/>
                          <a:miter/>
                        </a:ln>
                      </p:spPr>
                    </p:pic>
                  </p:oleObj>
                </mc:Fallback>
              </mc:AlternateContent>
            </a:graphicData>
          </a:graphic>
        </p:graphicFrame>
        <p:sp>
          <p:nvSpPr>
            <p:cNvPr id="44036" name="Rectangle 5"/>
            <p:cNvSpPr/>
            <p:nvPr/>
          </p:nvSpPr>
          <p:spPr>
            <a:xfrm>
              <a:off x="331" y="95"/>
              <a:ext cx="260"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44037" name="Rectangle 6"/>
            <p:cNvSpPr/>
            <p:nvPr/>
          </p:nvSpPr>
          <p:spPr>
            <a:xfrm>
              <a:off x="2832" y="2643"/>
              <a:ext cx="305"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grpSp>
      <p:grpSp>
        <p:nvGrpSpPr>
          <p:cNvPr id="44038" name="Group 7"/>
          <p:cNvGrpSpPr/>
          <p:nvPr/>
        </p:nvGrpSpPr>
        <p:grpSpPr>
          <a:xfrm>
            <a:off x="4586288" y="2178050"/>
            <a:ext cx="4219575" cy="2386013"/>
            <a:chOff x="0" y="0"/>
            <a:chExt cx="2658" cy="1503"/>
          </a:xfrm>
        </p:grpSpPr>
        <p:sp>
          <p:nvSpPr>
            <p:cNvPr id="44039" name="Line 8"/>
            <p:cNvSpPr/>
            <p:nvPr/>
          </p:nvSpPr>
          <p:spPr>
            <a:xfrm flipV="1">
              <a:off x="0" y="242"/>
              <a:ext cx="2401" cy="1261"/>
            </a:xfrm>
            <a:prstGeom prst="line">
              <a:avLst/>
            </a:prstGeom>
            <a:ln w="44450" cap="flat" cmpd="sng">
              <a:solidFill>
                <a:srgbClr val="003399"/>
              </a:solidFill>
              <a:prstDash val="solid"/>
              <a:round/>
              <a:headEnd type="none" w="med" len="med"/>
              <a:tailEnd type="none" w="med" len="med"/>
            </a:ln>
          </p:spPr>
        </p:sp>
        <p:sp>
          <p:nvSpPr>
            <p:cNvPr id="44040" name="Rectangle 9"/>
            <p:cNvSpPr/>
            <p:nvPr/>
          </p:nvSpPr>
          <p:spPr>
            <a:xfrm>
              <a:off x="2353" y="0"/>
              <a:ext cx="305" cy="317"/>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S</a:t>
              </a:r>
              <a:endParaRPr lang="en-US" altLang="zh-CN" sz="2700" b="1" i="1" dirty="0">
                <a:latin typeface="Arial" panose="020B0604020202020204" pitchFamily="34" charset="0"/>
              </a:endParaRPr>
            </a:p>
          </p:txBody>
        </p:sp>
      </p:grpSp>
      <p:grpSp>
        <p:nvGrpSpPr>
          <p:cNvPr id="44041" name="Group 10"/>
          <p:cNvGrpSpPr/>
          <p:nvPr/>
        </p:nvGrpSpPr>
        <p:grpSpPr>
          <a:xfrm>
            <a:off x="4583113" y="1887538"/>
            <a:ext cx="3438525" cy="3495675"/>
            <a:chOff x="0" y="0"/>
            <a:chExt cx="2166" cy="2202"/>
          </a:xfrm>
        </p:grpSpPr>
        <p:sp>
          <p:nvSpPr>
            <p:cNvPr id="44042" name="Line 11"/>
            <p:cNvSpPr/>
            <p:nvPr/>
          </p:nvSpPr>
          <p:spPr>
            <a:xfrm>
              <a:off x="0" y="0"/>
              <a:ext cx="1901" cy="1990"/>
            </a:xfrm>
            <a:prstGeom prst="line">
              <a:avLst/>
            </a:prstGeom>
            <a:ln w="44450" cap="flat" cmpd="sng">
              <a:solidFill>
                <a:srgbClr val="003399"/>
              </a:solidFill>
              <a:prstDash val="solid"/>
              <a:round/>
              <a:headEnd type="none" w="med" len="med"/>
              <a:tailEnd type="none" w="med" len="med"/>
            </a:ln>
          </p:spPr>
        </p:sp>
        <p:sp>
          <p:nvSpPr>
            <p:cNvPr id="44043" name="Rectangle 12"/>
            <p:cNvSpPr/>
            <p:nvPr/>
          </p:nvSpPr>
          <p:spPr>
            <a:xfrm>
              <a:off x="1861" y="1885"/>
              <a:ext cx="305" cy="317"/>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D</a:t>
              </a:r>
              <a:endParaRPr lang="en-US" altLang="zh-CN" sz="2700" b="1" i="1" dirty="0">
                <a:latin typeface="Arial" panose="020B0604020202020204" pitchFamily="34" charset="0"/>
              </a:endParaRPr>
            </a:p>
          </p:txBody>
        </p:sp>
      </p:grpSp>
      <p:grpSp>
        <p:nvGrpSpPr>
          <p:cNvPr id="44044" name="Group 13"/>
          <p:cNvGrpSpPr/>
          <p:nvPr/>
        </p:nvGrpSpPr>
        <p:grpSpPr>
          <a:xfrm>
            <a:off x="6038850" y="3654425"/>
            <a:ext cx="522288" cy="2498725"/>
            <a:chOff x="0" y="0"/>
            <a:chExt cx="329" cy="1574"/>
          </a:xfrm>
        </p:grpSpPr>
        <p:sp>
          <p:nvSpPr>
            <p:cNvPr id="44045" name="Line 15"/>
            <p:cNvSpPr/>
            <p:nvPr/>
          </p:nvSpPr>
          <p:spPr>
            <a:xfrm rot="5400000">
              <a:off x="-505" y="663"/>
              <a:ext cx="1326" cy="0"/>
            </a:xfrm>
            <a:prstGeom prst="line">
              <a:avLst/>
            </a:prstGeom>
            <a:ln w="12700" cap="flat" cmpd="sng">
              <a:solidFill>
                <a:srgbClr val="0000FF"/>
              </a:solidFill>
              <a:prstDash val="solid"/>
              <a:round/>
              <a:headEnd type="none" w="med" len="med"/>
              <a:tailEnd type="none" w="med" len="med"/>
            </a:ln>
          </p:spPr>
        </p:sp>
        <p:sp>
          <p:nvSpPr>
            <p:cNvPr id="44046" name="Rectangle 16"/>
            <p:cNvSpPr/>
            <p:nvPr/>
          </p:nvSpPr>
          <p:spPr>
            <a:xfrm>
              <a:off x="0" y="1326"/>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
        <p:nvSpPr>
          <p:cNvPr id="44047" name="Rectangle 20"/>
          <p:cNvSpPr txBox="1"/>
          <p:nvPr/>
        </p:nvSpPr>
        <p:spPr>
          <a:xfrm>
            <a:off x="304800" y="1222375"/>
            <a:ext cx="3475038" cy="5216525"/>
          </a:xfrm>
          <a:prstGeom prst="rect">
            <a:avLst/>
          </a:prstGeom>
          <a:noFill/>
          <a:ln w="9525">
            <a:noFill/>
          </a:ln>
        </p:spPr>
        <p:txBody>
          <a:bodyPr anchor="t"/>
          <a:p>
            <a:pPr defTabSz="914400">
              <a:lnSpc>
                <a:spcPct val="120000"/>
              </a:lnSpc>
              <a:spcBef>
                <a:spcPts val="1200"/>
              </a:spcBef>
              <a:buClr>
                <a:schemeClr val="accent1"/>
              </a:buClr>
              <a:buSzPct val="68000"/>
              <a:buFont typeface="Wingdings" panose="05000000000000000000" pitchFamily="2" charset="2"/>
            </a:pPr>
            <a:r>
              <a:rPr lang="zh-CN" altLang="zh-CN" sz="2700" b="1" i="1" dirty="0">
                <a:latin typeface="Lucida Sans Unicode" panose="020B0602030504020204" pitchFamily="34" charset="0"/>
              </a:rPr>
              <a:t>在Q</a:t>
            </a:r>
            <a:r>
              <a:rPr lang="zh-CN" altLang="zh-CN" sz="2700" dirty="0">
                <a:latin typeface="Lucida Sans Unicode" panose="020B0602030504020204" pitchFamily="34" charset="0"/>
              </a:rPr>
              <a:t> =10</a:t>
            </a:r>
            <a:r>
              <a:rPr lang="zh-CN" altLang="en-US" sz="2700" dirty="0">
                <a:latin typeface="Lucida Sans Unicode" panose="020B0602030504020204" pitchFamily="34" charset="0"/>
              </a:rPr>
              <a:t>时，</a:t>
            </a:r>
            <a:r>
              <a:rPr lang="zh-CN" altLang="zh-CN" sz="2700" dirty="0">
                <a:latin typeface="Lucida Sans Unicode" panose="020B0602030504020204" pitchFamily="34" charset="0"/>
              </a:rPr>
              <a:t>生产物品的边际成本是$25 </a:t>
            </a:r>
            <a:endParaRPr lang="zh-CN" altLang="zh-CN" sz="2700" dirty="0">
              <a:latin typeface="Lucida Sans Unicode" panose="020B0602030504020204" pitchFamily="34" charset="0"/>
            </a:endParaRPr>
          </a:p>
          <a:p>
            <a:pPr defTabSz="914400">
              <a:lnSpc>
                <a:spcPct val="120000"/>
              </a:lnSpc>
              <a:spcBef>
                <a:spcPts val="12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消费者对物品的边际评价是$40</a:t>
            </a:r>
            <a:endParaRPr lang="zh-CN" altLang="zh-CN" sz="2700" dirty="0">
              <a:latin typeface="Lucida Sans Unicode" panose="020B0602030504020204" pitchFamily="34" charset="0"/>
            </a:endParaRPr>
          </a:p>
          <a:p>
            <a:pPr defTabSz="914400">
              <a:lnSpc>
                <a:spcPct val="120000"/>
              </a:lnSpc>
              <a:spcBef>
                <a:spcPts val="1200"/>
              </a:spcBef>
              <a:buClr>
                <a:schemeClr val="accent1"/>
              </a:buClr>
              <a:buSzPct val="68000"/>
              <a:buFont typeface="Wingdings" panose="05000000000000000000" pitchFamily="2" charset="2"/>
            </a:pPr>
            <a:r>
              <a:rPr lang="zh-CN" altLang="zh-CN" sz="2700" dirty="0">
                <a:latin typeface="Lucida Sans Unicode" panose="020B0602030504020204" pitchFamily="34" charset="0"/>
              </a:rPr>
              <a:t>因此，只要生产物品的数量小于15</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增加产量</a:t>
            </a:r>
            <a:r>
              <a:rPr lang="zh-CN" altLang="en-US" sz="2700" dirty="0">
                <a:latin typeface="Lucida Sans Unicode" panose="020B0602030504020204" pitchFamily="34" charset="0"/>
              </a:rPr>
              <a:t>就</a:t>
            </a:r>
            <a:r>
              <a:rPr lang="zh-CN" altLang="zh-CN" sz="2700" dirty="0">
                <a:latin typeface="Lucida Sans Unicode" panose="020B0602030504020204" pitchFamily="34" charset="0"/>
              </a:rPr>
              <a:t>能增</a:t>
            </a:r>
            <a:r>
              <a:rPr lang="zh-CN" altLang="en-US" sz="2700" dirty="0">
                <a:latin typeface="Lucida Sans Unicode" panose="020B0602030504020204" pitchFamily="34" charset="0"/>
              </a:rPr>
              <a:t>加</a:t>
            </a:r>
            <a:r>
              <a:rPr lang="zh-CN" altLang="zh-CN" sz="2700" dirty="0">
                <a:latin typeface="Lucida Sans Unicode" panose="020B0602030504020204" pitchFamily="34" charset="0"/>
              </a:rPr>
              <a:t>总剩余</a:t>
            </a:r>
            <a:r>
              <a:rPr lang="zh-CN" altLang="en-US" sz="2700" dirty="0">
                <a:latin typeface="Lucida Sans Unicode" panose="020B0602030504020204" pitchFamily="34" charset="0"/>
              </a:rPr>
              <a:t>。</a:t>
            </a:r>
            <a:endParaRPr lang="zh-CN" altLang="zh-CN" sz="2900" dirty="0">
              <a:latin typeface="Lucida Sans Unicode" panose="020B0602030504020204" pitchFamily="34" charset="0"/>
            </a:endParaRPr>
          </a:p>
          <a:p>
            <a:pPr defTabSz="914400">
              <a:lnSpc>
                <a:spcPct val="120000"/>
              </a:lnSpc>
              <a:spcBef>
                <a:spcPts val="1200"/>
              </a:spcBef>
              <a:buClr>
                <a:schemeClr val="accent1"/>
              </a:buClr>
              <a:buSzPct val="68000"/>
              <a:buFont typeface="Wingdings" panose="05000000000000000000" pitchFamily="2" charset="2"/>
            </a:pPr>
            <a:endParaRPr lang="zh-CN" altLang="zh-CN" sz="2900" i="1" dirty="0">
              <a:solidFill>
                <a:srgbClr val="FF0000"/>
              </a:solidFill>
              <a:latin typeface="Lucida Sans Unicode" panose="020B0602030504020204" pitchFamily="34" charset="0"/>
            </a:endParaRPr>
          </a:p>
        </p:txBody>
      </p:sp>
      <p:sp>
        <p:nvSpPr>
          <p:cNvPr id="19" name="Line 21"/>
          <p:cNvSpPr/>
          <p:nvPr/>
        </p:nvSpPr>
        <p:spPr>
          <a:xfrm flipH="1" flipV="1">
            <a:off x="5702300" y="3970338"/>
            <a:ext cx="12700" cy="1479550"/>
          </a:xfrm>
          <a:prstGeom prst="line">
            <a:avLst/>
          </a:prstGeom>
          <a:ln w="38100" cap="flat" cmpd="sng">
            <a:solidFill>
              <a:srgbClr val="CC0000"/>
            </a:solidFill>
            <a:prstDash val="solid"/>
            <a:round/>
            <a:headEnd type="none" w="med" len="med"/>
            <a:tailEnd type="triangle" w="lg" len="med"/>
          </a:ln>
        </p:spPr>
      </p:sp>
      <p:sp>
        <p:nvSpPr>
          <p:cNvPr id="20" name="Line 22"/>
          <p:cNvSpPr/>
          <p:nvPr/>
        </p:nvSpPr>
        <p:spPr>
          <a:xfrm flipH="1" flipV="1">
            <a:off x="5715000" y="3065463"/>
            <a:ext cx="22225" cy="2384425"/>
          </a:xfrm>
          <a:prstGeom prst="line">
            <a:avLst/>
          </a:prstGeom>
          <a:ln w="38100" cap="flat" cmpd="sng">
            <a:solidFill>
              <a:srgbClr val="00CC00"/>
            </a:solidFill>
            <a:prstDash val="solid"/>
            <a:round/>
            <a:headEnd type="none" w="med" len="med"/>
            <a:tailEnd type="triangle" w="lg" len="med"/>
          </a:ln>
        </p:spPr>
      </p:sp>
      <p:sp>
        <p:nvSpPr>
          <p:cNvPr id="21" name="Line 25"/>
          <p:cNvSpPr/>
          <p:nvPr/>
        </p:nvSpPr>
        <p:spPr>
          <a:xfrm rot="-10800000" flipH="1">
            <a:off x="5713413" y="5448300"/>
            <a:ext cx="400050" cy="0"/>
          </a:xfrm>
          <a:prstGeom prst="line">
            <a:avLst/>
          </a:prstGeom>
          <a:ln w="38100" cap="flat" cmpd="sng">
            <a:solidFill>
              <a:srgbClr val="0000FF"/>
            </a:solidFill>
            <a:prstDash val="solid"/>
            <a:round/>
            <a:headEnd type="none" w="med" len="med"/>
            <a:tailEnd type="triangle" w="lg" len="med"/>
          </a:ln>
        </p:spPr>
      </p:sp>
      <p:sp>
        <p:nvSpPr>
          <p:cNvPr id="22" name="Line 26"/>
          <p:cNvSpPr/>
          <p:nvPr/>
        </p:nvSpPr>
        <p:spPr>
          <a:xfrm>
            <a:off x="4586288" y="3071813"/>
            <a:ext cx="1128712" cy="0"/>
          </a:xfrm>
          <a:prstGeom prst="line">
            <a:avLst/>
          </a:prstGeom>
          <a:ln w="12700" cap="flat" cmpd="sng">
            <a:solidFill>
              <a:srgbClr val="00CC00"/>
            </a:solidFill>
            <a:prstDash val="lgDash"/>
            <a:round/>
            <a:headEnd type="none" w="med" len="med"/>
            <a:tailEnd type="none" w="med" len="med"/>
          </a:ln>
        </p:spPr>
      </p:sp>
      <p:sp>
        <p:nvSpPr>
          <p:cNvPr id="23" name="Line 27"/>
          <p:cNvSpPr/>
          <p:nvPr/>
        </p:nvSpPr>
        <p:spPr>
          <a:xfrm>
            <a:off x="4587875" y="3973513"/>
            <a:ext cx="1128713" cy="0"/>
          </a:xfrm>
          <a:prstGeom prst="line">
            <a:avLst/>
          </a:prstGeom>
          <a:ln w="12700" cap="flat" cmpd="sng">
            <a:solidFill>
              <a:srgbClr val="CC0000"/>
            </a:solidFill>
            <a:prstDash val="lgDash"/>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right)">
                                      <p:cBhvr>
                                        <p:cTn id="11" dur="500"/>
                                        <p:tgtEl>
                                          <p:spTgt spid="2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7" grpId="0" bldLvl="5"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52413"/>
            <a:ext cx="9144000" cy="649287"/>
          </a:xfrm>
          <a:prstGeom prst="rect">
            <a:avLst/>
          </a:prstGeom>
        </p:spPr>
        <p:txBody>
          <a:bodyPr anchor="ctr">
            <a:normAutofit lnSpcReduction="10000"/>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7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市场均衡产量最大化总剩余了吗</a:t>
            </a:r>
            <a:r>
              <a:rPr kumimoji="0" lang="en-US" altLang="zh-CN" sz="37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endParaRPr kumimoji="0" lang="en-US" altLang="zh-CN" sz="37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45058" name="Group 3"/>
          <p:cNvGrpSpPr/>
          <p:nvPr/>
        </p:nvGrpSpPr>
        <p:grpSpPr>
          <a:xfrm>
            <a:off x="3787775" y="1009650"/>
            <a:ext cx="4979988" cy="5295900"/>
            <a:chOff x="0" y="0"/>
            <a:chExt cx="3137" cy="3336"/>
          </a:xfrm>
        </p:grpSpPr>
        <p:graphicFrame>
          <p:nvGraphicFramePr>
            <p:cNvPr id="45059" name="Object 4"/>
            <p:cNvGraphicFramePr>
              <a:graphicFrameLocks noChangeAspect="1"/>
            </p:cNvGraphicFramePr>
            <p:nvPr/>
          </p:nvGraphicFramePr>
          <p:xfrm>
            <a:off x="0" y="0"/>
            <a:ext cx="3120" cy="3336"/>
          </p:xfrm>
          <a:graphic>
            <a:graphicData uri="http://schemas.openxmlformats.org/presentationml/2006/ole">
              <mc:AlternateContent xmlns:mc="http://schemas.openxmlformats.org/markup-compatibility/2006">
                <mc:Choice xmlns:v="urn:schemas-microsoft-com:vml" Requires="v">
                  <p:oleObj spid="_x0000_s3096" name="" r:id="rId1" imgW="3072765" imgH="3286760" progId="Excel.Chart.8">
                    <p:embed/>
                  </p:oleObj>
                </mc:Choice>
                <mc:Fallback>
                  <p:oleObj name="" r:id="rId1" imgW="3072765" imgH="3286760" progId="Excel.Chart.8">
                    <p:embed/>
                    <p:pic>
                      <p:nvPicPr>
                        <p:cNvPr id="0" name="图片 3095"/>
                        <p:cNvPicPr/>
                        <p:nvPr/>
                      </p:nvPicPr>
                      <p:blipFill>
                        <a:blip r:embed="rId2"/>
                        <a:stretch>
                          <a:fillRect/>
                        </a:stretch>
                      </p:blipFill>
                      <p:spPr>
                        <a:xfrm>
                          <a:off x="0" y="0"/>
                          <a:ext cx="3120" cy="3336"/>
                        </a:xfrm>
                        <a:prstGeom prst="rect">
                          <a:avLst/>
                        </a:prstGeom>
                        <a:noFill/>
                        <a:ln w="38100">
                          <a:noFill/>
                          <a:miter/>
                        </a:ln>
                      </p:spPr>
                    </p:pic>
                  </p:oleObj>
                </mc:Fallback>
              </mc:AlternateContent>
            </a:graphicData>
          </a:graphic>
        </p:graphicFrame>
        <p:sp>
          <p:nvSpPr>
            <p:cNvPr id="45060" name="Rectangle 5"/>
            <p:cNvSpPr/>
            <p:nvPr/>
          </p:nvSpPr>
          <p:spPr>
            <a:xfrm>
              <a:off x="331" y="95"/>
              <a:ext cx="260"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P</a:t>
              </a:r>
              <a:endParaRPr lang="en-US" altLang="zh-CN" sz="2700" b="1" i="1" dirty="0">
                <a:latin typeface="Arial" panose="020B0604020202020204" pitchFamily="34" charset="0"/>
              </a:endParaRPr>
            </a:p>
          </p:txBody>
        </p:sp>
        <p:sp>
          <p:nvSpPr>
            <p:cNvPr id="45061" name="Rectangle 6"/>
            <p:cNvSpPr/>
            <p:nvPr/>
          </p:nvSpPr>
          <p:spPr>
            <a:xfrm>
              <a:off x="2832" y="2643"/>
              <a:ext cx="305" cy="317"/>
            </a:xfrm>
            <a:prstGeom prst="rect">
              <a:avLst/>
            </a:prstGeom>
            <a:solidFill>
              <a:schemeClr val="bg1"/>
            </a:solidFill>
            <a:ln w="9525">
              <a:noFill/>
            </a:ln>
          </p:spPr>
          <p:txBody>
            <a:bodyPr anchor="t">
              <a:spAutoFit/>
            </a:bodyPr>
            <a:p>
              <a:pPr eaLnBrk="0" hangingPunct="0"/>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grpSp>
      <p:grpSp>
        <p:nvGrpSpPr>
          <p:cNvPr id="45062" name="Group 7"/>
          <p:cNvGrpSpPr/>
          <p:nvPr/>
        </p:nvGrpSpPr>
        <p:grpSpPr>
          <a:xfrm>
            <a:off x="4586288" y="2178050"/>
            <a:ext cx="4219575" cy="2386013"/>
            <a:chOff x="0" y="0"/>
            <a:chExt cx="2658" cy="1503"/>
          </a:xfrm>
        </p:grpSpPr>
        <p:sp>
          <p:nvSpPr>
            <p:cNvPr id="45063" name="Line 8"/>
            <p:cNvSpPr/>
            <p:nvPr/>
          </p:nvSpPr>
          <p:spPr>
            <a:xfrm flipV="1">
              <a:off x="0" y="242"/>
              <a:ext cx="2401" cy="1261"/>
            </a:xfrm>
            <a:prstGeom prst="line">
              <a:avLst/>
            </a:prstGeom>
            <a:ln w="44450" cap="flat" cmpd="sng">
              <a:solidFill>
                <a:srgbClr val="003399"/>
              </a:solidFill>
              <a:prstDash val="solid"/>
              <a:round/>
              <a:headEnd type="none" w="med" len="med"/>
              <a:tailEnd type="none" w="med" len="med"/>
            </a:ln>
          </p:spPr>
        </p:sp>
        <p:sp>
          <p:nvSpPr>
            <p:cNvPr id="45064" name="Rectangle 9"/>
            <p:cNvSpPr/>
            <p:nvPr/>
          </p:nvSpPr>
          <p:spPr>
            <a:xfrm>
              <a:off x="2353" y="0"/>
              <a:ext cx="305" cy="317"/>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S</a:t>
              </a:r>
              <a:endParaRPr lang="en-US" altLang="zh-CN" sz="2700" b="1" i="1" dirty="0">
                <a:latin typeface="Arial" panose="020B0604020202020204" pitchFamily="34" charset="0"/>
              </a:endParaRPr>
            </a:p>
          </p:txBody>
        </p:sp>
      </p:grpSp>
      <p:grpSp>
        <p:nvGrpSpPr>
          <p:cNvPr id="45065" name="Group 10"/>
          <p:cNvGrpSpPr/>
          <p:nvPr/>
        </p:nvGrpSpPr>
        <p:grpSpPr>
          <a:xfrm>
            <a:off x="4583113" y="1887538"/>
            <a:ext cx="3438525" cy="3495675"/>
            <a:chOff x="0" y="0"/>
            <a:chExt cx="2166" cy="2202"/>
          </a:xfrm>
        </p:grpSpPr>
        <p:sp>
          <p:nvSpPr>
            <p:cNvPr id="45066" name="Line 11"/>
            <p:cNvSpPr/>
            <p:nvPr/>
          </p:nvSpPr>
          <p:spPr>
            <a:xfrm>
              <a:off x="0" y="0"/>
              <a:ext cx="1901" cy="1990"/>
            </a:xfrm>
            <a:prstGeom prst="line">
              <a:avLst/>
            </a:prstGeom>
            <a:ln w="44450" cap="flat" cmpd="sng">
              <a:solidFill>
                <a:srgbClr val="003399"/>
              </a:solidFill>
              <a:prstDash val="solid"/>
              <a:round/>
              <a:headEnd type="none" w="med" len="med"/>
              <a:tailEnd type="none" w="med" len="med"/>
            </a:ln>
          </p:spPr>
        </p:sp>
        <p:sp>
          <p:nvSpPr>
            <p:cNvPr id="45067" name="Rectangle 12"/>
            <p:cNvSpPr/>
            <p:nvPr/>
          </p:nvSpPr>
          <p:spPr>
            <a:xfrm>
              <a:off x="1861" y="1885"/>
              <a:ext cx="305" cy="317"/>
            </a:xfrm>
            <a:prstGeom prst="rect">
              <a:avLst/>
            </a:prstGeom>
            <a:noFill/>
            <a:ln w="9525">
              <a:noFill/>
            </a:ln>
          </p:spPr>
          <p:txBody>
            <a:bodyPr anchor="t">
              <a:spAutoFit/>
            </a:bodyPr>
            <a:p>
              <a:pPr eaLnBrk="0" hangingPunct="0"/>
              <a:r>
                <a:rPr lang="en-US" altLang="zh-CN" sz="2700" b="1" i="1" dirty="0">
                  <a:latin typeface="Arial" panose="020B0604020202020204" pitchFamily="34" charset="0"/>
                </a:rPr>
                <a:t>D</a:t>
              </a:r>
              <a:endParaRPr lang="en-US" altLang="zh-CN" sz="2700" b="1" i="1" dirty="0">
                <a:latin typeface="Arial" panose="020B0604020202020204" pitchFamily="34" charset="0"/>
              </a:endParaRPr>
            </a:p>
          </p:txBody>
        </p:sp>
      </p:grpSp>
      <p:grpSp>
        <p:nvGrpSpPr>
          <p:cNvPr id="45068" name="Group 13"/>
          <p:cNvGrpSpPr/>
          <p:nvPr/>
        </p:nvGrpSpPr>
        <p:grpSpPr>
          <a:xfrm>
            <a:off x="6038850" y="3654425"/>
            <a:ext cx="522288" cy="2498725"/>
            <a:chOff x="0" y="0"/>
            <a:chExt cx="329" cy="1574"/>
          </a:xfrm>
        </p:grpSpPr>
        <p:sp>
          <p:nvSpPr>
            <p:cNvPr id="45069" name="Line 15"/>
            <p:cNvSpPr/>
            <p:nvPr/>
          </p:nvSpPr>
          <p:spPr>
            <a:xfrm rot="5400000">
              <a:off x="-505" y="663"/>
              <a:ext cx="1326" cy="0"/>
            </a:xfrm>
            <a:prstGeom prst="line">
              <a:avLst/>
            </a:prstGeom>
            <a:ln w="12700" cap="flat" cmpd="sng">
              <a:solidFill>
                <a:srgbClr val="0000FF"/>
              </a:solidFill>
              <a:prstDash val="solid"/>
              <a:round/>
              <a:headEnd type="none" w="med" len="med"/>
              <a:tailEnd type="none" w="med" len="med"/>
            </a:ln>
          </p:spPr>
        </p:sp>
        <p:sp>
          <p:nvSpPr>
            <p:cNvPr id="45070" name="Rectangle 16"/>
            <p:cNvSpPr/>
            <p:nvPr/>
          </p:nvSpPr>
          <p:spPr>
            <a:xfrm>
              <a:off x="0" y="1326"/>
              <a:ext cx="329" cy="248"/>
            </a:xfrm>
            <a:prstGeom prst="rect">
              <a:avLst/>
            </a:prstGeom>
            <a:noFill/>
            <a:ln w="12700" cap="flat" cmpd="sng">
              <a:solidFill>
                <a:srgbClr val="0000FF"/>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
        <p:nvSpPr>
          <p:cNvPr id="18" name="Rectangle 20"/>
          <p:cNvSpPr txBox="1"/>
          <p:nvPr/>
        </p:nvSpPr>
        <p:spPr>
          <a:xfrm>
            <a:off x="304800" y="1676400"/>
            <a:ext cx="3352800" cy="3886200"/>
          </a:xfrm>
          <a:prstGeom prst="rect">
            <a:avLst/>
          </a:prstGeom>
          <a:noFill/>
          <a:ln w="9525">
            <a:noFill/>
          </a:ln>
        </p:spPr>
        <p:txBody>
          <a:bodyPr anchor="t"/>
          <a:p>
            <a:pPr>
              <a:lnSpc>
                <a:spcPct val="150000"/>
              </a:lnSpc>
              <a:spcBef>
                <a:spcPct val="25000"/>
              </a:spcBef>
              <a:buClr>
                <a:schemeClr val="accent1"/>
              </a:buClr>
              <a:buSzPct val="68000"/>
              <a:buFont typeface="Wingdings" panose="05000000000000000000" pitchFamily="2" charset="2"/>
            </a:pPr>
            <a:r>
              <a:rPr lang="en-US" altLang="zh-CN" sz="2700" b="1" dirty="0">
                <a:solidFill>
                  <a:srgbClr val="FF0000"/>
                </a:solidFill>
                <a:latin typeface="楷体" panose="02010609060101010101" pitchFamily="49" charset="-122"/>
                <a:ea typeface="楷体" panose="02010609060101010101" pitchFamily="49" charset="-122"/>
              </a:rPr>
              <a:t>    </a:t>
            </a:r>
            <a:r>
              <a:rPr lang="zh-CN" altLang="x-none" sz="2700" b="1" dirty="0">
                <a:solidFill>
                  <a:srgbClr val="FF0000"/>
                </a:solidFill>
                <a:latin typeface="楷体" panose="02010609060101010101" pitchFamily="49" charset="-122"/>
                <a:ea typeface="楷体" panose="02010609060101010101" pitchFamily="49" charset="-122"/>
              </a:rPr>
              <a:t>市场均衡产量使总剩余最大：在其他任何产量条件，向市场均衡产量移动都能使总剩余增加</a:t>
            </a:r>
            <a:r>
              <a:rPr lang="zh-CN" altLang="en-US" sz="2700" b="1" dirty="0">
                <a:solidFill>
                  <a:srgbClr val="FF0000"/>
                </a:solidFill>
                <a:latin typeface="楷体" panose="02010609060101010101" pitchFamily="49" charset="-122"/>
                <a:ea typeface="楷体" panose="02010609060101010101" pitchFamily="49" charset="-122"/>
              </a:rPr>
              <a:t>。</a:t>
            </a:r>
            <a:endParaRPr lang="zh-CN" altLang="x-none" sz="27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charRg st="0" end="46"/>
                                            </p:txEl>
                                          </p:spTgt>
                                        </p:tgtEl>
                                        <p:attrNameLst>
                                          <p:attrName>style.visibility</p:attrName>
                                        </p:attrNameLst>
                                      </p:cBhvr>
                                      <p:to>
                                        <p:strVal val="visible"/>
                                      </p:to>
                                    </p:set>
                                    <p:animEffect transition="in" filter="wipe(left)">
                                      <p:cBhvr>
                                        <p:cTn id="7" dur="500"/>
                                        <p:tgtEl>
                                          <p:spTgt spid="18">
                                            <p:txEl>
                                              <p:charRg st="0" end="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5"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6081" name="Picture 4" descr="AdamSmith(reduced)"/>
          <p:cNvPicPr>
            <a:picLocks noChangeAspect="1"/>
          </p:cNvPicPr>
          <p:nvPr/>
        </p:nvPicPr>
        <p:blipFill>
          <a:blip r:embed="rId1"/>
          <a:stretch>
            <a:fillRect/>
          </a:stretch>
        </p:blipFill>
        <p:spPr>
          <a:xfrm>
            <a:off x="396875" y="1411288"/>
            <a:ext cx="2405063" cy="3587750"/>
          </a:xfrm>
          <a:prstGeom prst="rect">
            <a:avLst/>
          </a:prstGeom>
          <a:noFill/>
          <a:ln w="9525" cap="flat" cmpd="sng">
            <a:solidFill>
              <a:srgbClr val="000000"/>
            </a:solidFill>
            <a:prstDash val="solid"/>
            <a:miter/>
            <a:headEnd type="none" w="med" len="med"/>
            <a:tailEnd type="none" w="med" len="med"/>
          </a:ln>
        </p:spPr>
      </p:pic>
      <p:sp>
        <p:nvSpPr>
          <p:cNvPr id="46082" name="Text Box 5"/>
          <p:cNvSpPr txBox="1"/>
          <p:nvPr/>
        </p:nvSpPr>
        <p:spPr>
          <a:xfrm>
            <a:off x="449263" y="5095875"/>
            <a:ext cx="2352675" cy="830263"/>
          </a:xfrm>
          <a:prstGeom prst="rect">
            <a:avLst/>
          </a:prstGeom>
          <a:noFill/>
          <a:ln w="9525">
            <a:noFill/>
          </a:ln>
        </p:spPr>
        <p:txBody>
          <a:bodyPr anchor="t">
            <a:spAutoFit/>
          </a:bodyPr>
          <a:p>
            <a:pPr algn="ctr" eaLnBrk="0" hangingPunct="0">
              <a:spcBef>
                <a:spcPct val="50000"/>
              </a:spcBef>
            </a:pPr>
            <a:r>
              <a:rPr lang="zh-CN" altLang="zh-CN" sz="2400" b="1" dirty="0">
                <a:latin typeface="Arial" panose="020B0604020202020204" pitchFamily="34" charset="0"/>
              </a:rPr>
              <a:t> </a:t>
            </a:r>
            <a:r>
              <a:rPr lang="zh-CN" altLang="x-none" sz="2400" b="1" dirty="0">
                <a:latin typeface="Arial" panose="020B0604020202020204" pitchFamily="34" charset="0"/>
              </a:rPr>
              <a:t>亚当</a:t>
            </a:r>
            <a:r>
              <a:rPr lang="en-US" altLang="zh-CN" sz="2400" b="1" dirty="0">
                <a:latin typeface="宋体" panose="02010600030101010101" pitchFamily="2" charset="-122"/>
              </a:rPr>
              <a:t>·</a:t>
            </a:r>
            <a:r>
              <a:rPr lang="zh-CN" altLang="x-none" sz="2400" b="1" dirty="0">
                <a:latin typeface="Arial" panose="020B0604020202020204" pitchFamily="34" charset="0"/>
              </a:rPr>
              <a:t>斯密，</a:t>
            </a:r>
            <a:r>
              <a:rPr lang="zh-CN" altLang="en-US" sz="2400" dirty="0">
                <a:latin typeface="Arial" panose="020B0604020202020204" pitchFamily="34" charset="0"/>
              </a:rPr>
              <a:t> </a:t>
            </a:r>
            <a:br>
              <a:rPr lang="zh-CN" altLang="en-US" sz="2400" dirty="0">
                <a:latin typeface="Arial" panose="020B0604020202020204" pitchFamily="34" charset="0"/>
              </a:rPr>
            </a:br>
            <a:r>
              <a:rPr lang="en-US" altLang="zh-CN" sz="2400" dirty="0">
                <a:latin typeface="Arial" panose="020B0604020202020204" pitchFamily="34" charset="0"/>
              </a:rPr>
              <a:t>1723-1790</a:t>
            </a:r>
            <a:endParaRPr lang="en-US" altLang="zh-CN" sz="2400" dirty="0">
              <a:latin typeface="Arial" panose="020B0604020202020204" pitchFamily="34" charset="0"/>
            </a:endParaRPr>
          </a:p>
        </p:txBody>
      </p:sp>
      <p:sp>
        <p:nvSpPr>
          <p:cNvPr id="8" name="Rectangle 8"/>
          <p:cNvSpPr/>
          <p:nvPr/>
        </p:nvSpPr>
        <p:spPr>
          <a:xfrm>
            <a:off x="3044825" y="1646238"/>
            <a:ext cx="5889625" cy="4656137"/>
          </a:xfrm>
          <a:prstGeom prst="rect">
            <a:avLst/>
          </a:prstGeom>
          <a:noFill/>
          <a:ln w="9525">
            <a:noFill/>
          </a:ln>
        </p:spPr>
        <p:txBody>
          <a:bodyPr anchor="t"/>
          <a:p>
            <a:pPr eaLnBrk="0" hangingPunct="0">
              <a:lnSpc>
                <a:spcPct val="105000"/>
              </a:lnSpc>
              <a:spcBef>
                <a:spcPct val="45000"/>
              </a:spcBef>
              <a:buClr>
                <a:srgbClr val="00B85C"/>
              </a:buClr>
              <a:buSzPct val="120000"/>
              <a:buFont typeface="Wingdings" panose="05000000000000000000" pitchFamily="2" charset="2"/>
            </a:pPr>
            <a:endParaRPr lang="zh-CN" altLang="en-US" sz="2500" dirty="0">
              <a:latin typeface="Arial" panose="020B0604020202020204" pitchFamily="34" charset="0"/>
            </a:endParaRPr>
          </a:p>
        </p:txBody>
      </p:sp>
      <p:sp>
        <p:nvSpPr>
          <p:cNvPr id="46084" name="Text Box 11"/>
          <p:cNvSpPr txBox="1"/>
          <p:nvPr/>
        </p:nvSpPr>
        <p:spPr>
          <a:xfrm>
            <a:off x="3313113" y="1411288"/>
            <a:ext cx="5621337" cy="4887912"/>
          </a:xfrm>
          <a:prstGeom prst="rect">
            <a:avLst/>
          </a:prstGeom>
          <a:noFill/>
          <a:ln w="9525">
            <a:noFill/>
          </a:ln>
        </p:spPr>
        <p:txBody>
          <a:bodyPr wrap="square" anchor="t">
            <a:spAutoFit/>
          </a:bodyPr>
          <a:p>
            <a:pPr eaLnBrk="0" hangingPunct="0">
              <a:lnSpc>
                <a:spcPct val="130000"/>
              </a:lnSpc>
              <a:spcBef>
                <a:spcPts val="600"/>
              </a:spcBef>
            </a:pPr>
            <a:r>
              <a:rPr lang="en-US" altLang="zh-CN" sz="2400" dirty="0">
                <a:latin typeface="Arial" panose="020B0604020202020204" pitchFamily="34" charset="0"/>
              </a:rPr>
              <a:t>    </a:t>
            </a:r>
            <a:r>
              <a:rPr lang="zh-CN" altLang="en-US" sz="2400" dirty="0">
                <a:latin typeface="Arial" panose="020B0604020202020204" pitchFamily="34" charset="0"/>
              </a:rPr>
              <a:t>“每个人都力图用好他的资本，使其产出能实现最大的价值。一般说来，他既不企图增进公共福利，也不知道他能够增进多少。他所追求的仅仅是一己的安全或私利。但是，在他这样做的时候，有一只</a:t>
            </a:r>
            <a:r>
              <a:rPr lang="zh-CN" altLang="en-US" sz="2400" dirty="0">
                <a:solidFill>
                  <a:srgbClr val="FF0000"/>
                </a:solidFill>
                <a:latin typeface="Arial" panose="020B0604020202020204" pitchFamily="34" charset="0"/>
              </a:rPr>
              <a:t>看不见的手</a:t>
            </a:r>
            <a:r>
              <a:rPr lang="zh-CN" altLang="en-US" sz="2400" dirty="0">
                <a:latin typeface="Arial" panose="020B0604020202020204" pitchFamily="34" charset="0"/>
              </a:rPr>
              <a:t>在引导着他去帮助实现另外一种目标，尽管该目标并非是他的本意。追逐个人利益的结果，是他经常得增进社会的利益，其效果要比他真的想要增进社会的利益会更好”。</a:t>
            </a:r>
            <a:endParaRPr lang="zh-CN" altLang="en-US" sz="2400" dirty="0">
              <a:latin typeface="Arial" panose="020B0604020202020204" pitchFamily="34" charset="0"/>
            </a:endParaRPr>
          </a:p>
        </p:txBody>
      </p:sp>
      <p:sp>
        <p:nvSpPr>
          <p:cNvPr id="10" name="Rectangle 2"/>
          <p:cNvSpPr txBox="1">
            <a:spLocks noChangeArrowheads="1"/>
          </p:cNvSpPr>
          <p:nvPr/>
        </p:nvSpPr>
        <p:spPr>
          <a:xfrm>
            <a:off x="457200" y="18573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亚当</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宋体" panose="02010600030101010101" pitchFamily="2" charset="-122"/>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斯密与看不见的手</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46086" name="Text Box 6"/>
          <p:cNvSpPr txBox="1"/>
          <p:nvPr/>
        </p:nvSpPr>
        <p:spPr>
          <a:xfrm>
            <a:off x="0" y="781050"/>
            <a:ext cx="9144000" cy="519113"/>
          </a:xfrm>
          <a:prstGeom prst="rect">
            <a:avLst/>
          </a:prstGeom>
          <a:noFill/>
          <a:ln w="9525">
            <a:noFill/>
          </a:ln>
        </p:spPr>
        <p:txBody>
          <a:bodyPr anchor="t">
            <a:spAutoFit/>
          </a:bodyPr>
          <a:p>
            <a:pPr algn="ctr" eaLnBrk="0" hangingPunct="0">
              <a:spcBef>
                <a:spcPct val="50000"/>
              </a:spcBef>
            </a:pPr>
            <a:r>
              <a:rPr lang="zh-CN" altLang="x-none" sz="2800" dirty="0">
                <a:solidFill>
                  <a:srgbClr val="996633"/>
                </a:solidFill>
                <a:latin typeface="Arial" panose="020B0604020202020204" pitchFamily="34" charset="0"/>
              </a:rPr>
              <a:t>引自</a:t>
            </a:r>
            <a:r>
              <a:rPr lang="en-US" altLang="zh-CN" sz="2800" dirty="0">
                <a:solidFill>
                  <a:srgbClr val="996633"/>
                </a:solidFill>
                <a:latin typeface="Arial" panose="020B0604020202020204" pitchFamily="34" charset="0"/>
              </a:rPr>
              <a:t>《</a:t>
            </a:r>
            <a:r>
              <a:rPr lang="zh-CN" altLang="x-none" sz="2800" dirty="0">
                <a:solidFill>
                  <a:srgbClr val="996633"/>
                </a:solidFill>
                <a:latin typeface="Arial" panose="020B0604020202020204" pitchFamily="34" charset="0"/>
              </a:rPr>
              <a:t>国富论</a:t>
            </a:r>
            <a:r>
              <a:rPr lang="en-US" altLang="zh-CN" sz="2800" dirty="0">
                <a:solidFill>
                  <a:srgbClr val="996633"/>
                </a:solidFill>
                <a:latin typeface="Arial" panose="020B0604020202020204" pitchFamily="34" charset="0"/>
              </a:rPr>
              <a:t>》,1776</a:t>
            </a:r>
            <a:endParaRPr lang="en-US" altLang="zh-CN" sz="2800" dirty="0">
              <a:solidFill>
                <a:srgbClr val="996633"/>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8">
                                            <p:txEl>
                                              <p:charRg st="0" end="1"/>
                                            </p:txEl>
                                          </p:spTgt>
                                        </p:tgtEl>
                                        <p:attrNameLst>
                                          <p:attrName>style.visibility</p:attrName>
                                        </p:attrNameLst>
                                      </p:cBhvr>
                                      <p:to>
                                        <p:strVal val="visible"/>
                                      </p:to>
                                    </p:set>
                                    <p:animEffect transition="in" filter="wipe(left)">
                                      <p:cBhvr>
                                        <p:cTn id="7" dur="500"/>
                                        <p:tgtEl>
                                          <p:spTgt spid="8">
                                            <p:txEl>
                                              <p:charRg st="0"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5"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5"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marR="0" algn="ctr" defTabSz="914400" fontAlgn="auto">
              <a:lnSpc>
                <a:spcPct val="115000"/>
              </a:lnSpc>
              <a:spcAft>
                <a:spcPts val="0"/>
              </a:spcAft>
              <a:buClrTx/>
              <a:buSzTx/>
              <a:defRPr/>
            </a:pPr>
            <a:r>
              <a:rPr kumimoji="0" lang="zh-CN" sz="3700" b="1" kern="1200" cap="none" spc="0" normalizeH="0" baseline="0" noProof="0" dirty="0">
                <a:effectLst>
                  <a:outerShdw blurRad="38100" dist="38100" dir="2700000" algn="tl">
                    <a:srgbClr val="C0C0C0"/>
                  </a:outerShdw>
                </a:effectLst>
                <a:latin typeface="+mj-lt"/>
                <a:ea typeface="宋体" panose="02010600030101010101" pitchFamily="2" charset="-122"/>
                <a:cs typeface="+mj-cs"/>
              </a:rPr>
              <a:t>内容提要：</a:t>
            </a:r>
            <a:endParaRPr kumimoji="0" lang="zh-CN" sz="3700" b="1" kern="1200" cap="none" spc="0" normalizeH="0" baseline="0" noProof="0" dirty="0">
              <a:effectLst>
                <a:outerShdw blurRad="38100" dist="38100" dir="2700000" algn="tl">
                  <a:srgbClr val="C0C0C0"/>
                </a:outerShdw>
              </a:effectLst>
              <a:latin typeface="+mj-lt"/>
              <a:ea typeface="宋体" panose="02010600030101010101" pitchFamily="2" charset="-122"/>
              <a:cs typeface="+mj-cs"/>
            </a:endParaRPr>
          </a:p>
        </p:txBody>
      </p:sp>
      <p:sp>
        <p:nvSpPr>
          <p:cNvPr id="47107" name="Rectangle 4"/>
          <p:cNvSpPr txBox="1"/>
          <p:nvPr/>
        </p:nvSpPr>
        <p:spPr>
          <a:xfrm>
            <a:off x="373063" y="1906588"/>
            <a:ext cx="8313737" cy="4262437"/>
          </a:xfrm>
          <a:prstGeom prst="rect">
            <a:avLst/>
          </a:prstGeom>
          <a:noFill/>
          <a:ln w="9525">
            <a:noFill/>
          </a:ln>
        </p:spPr>
        <p:txBody>
          <a:bodyPr anchor="t"/>
          <a:p>
            <a:pPr marL="365125" indent="-255270" defTabSz="914400">
              <a:lnSpc>
                <a:spcPct val="130000"/>
              </a:lnSpc>
              <a:spcBef>
                <a:spcPts val="600"/>
              </a:spcBef>
              <a:buClr>
                <a:srgbClr val="996633"/>
              </a:buClr>
              <a:buSzPct val="68000"/>
              <a:buFont typeface="Wingdings" panose="05000000000000000000" pitchFamily="2" charset="2"/>
              <a:buChar char="Ø"/>
            </a:pPr>
            <a:r>
              <a:rPr lang="zh-CN" altLang="zh-CN" sz="2700" dirty="0">
                <a:latin typeface="Lucida Sans Unicode" panose="020B0602030504020204" pitchFamily="34" charset="0"/>
              </a:rPr>
              <a:t>需求曲线的高度反应了物品对于买者的评价—他们对它的支付意愿</a:t>
            </a:r>
            <a:endParaRPr lang="zh-CN" altLang="zh-CN" sz="2700" dirty="0">
              <a:latin typeface="Lucida Sans Unicode" panose="020B0602030504020204" pitchFamily="34" charset="0"/>
            </a:endParaRPr>
          </a:p>
          <a:p>
            <a:pPr marL="365125" indent="-255270" defTabSz="914400">
              <a:lnSpc>
                <a:spcPct val="130000"/>
              </a:lnSpc>
              <a:spcBef>
                <a:spcPts val="600"/>
              </a:spcBef>
              <a:buClr>
                <a:srgbClr val="996633"/>
              </a:buClr>
              <a:buSzPct val="68000"/>
              <a:buFont typeface="Wingdings" panose="05000000000000000000" pitchFamily="2" charset="2"/>
              <a:buChar char="Ø"/>
            </a:pPr>
            <a:r>
              <a:rPr lang="zh-CN" altLang="zh-CN" sz="2700" dirty="0">
                <a:latin typeface="Lucida Sans Unicode" panose="020B0602030504020204" pitchFamily="34" charset="0"/>
              </a:rPr>
              <a:t>消费者剩余等于买者对于一种物品的支付意愿减去其实际为此支付的量  </a:t>
            </a:r>
            <a:endParaRPr lang="zh-CN" altLang="zh-CN" sz="2700" dirty="0">
              <a:latin typeface="Lucida Sans Unicode" panose="020B0602030504020204" pitchFamily="34" charset="0"/>
            </a:endParaRPr>
          </a:p>
          <a:p>
            <a:pPr marL="365125" indent="-255270" defTabSz="914400">
              <a:lnSpc>
                <a:spcPct val="130000"/>
              </a:lnSpc>
              <a:spcBef>
                <a:spcPts val="600"/>
              </a:spcBef>
              <a:buClr>
                <a:srgbClr val="996633"/>
              </a:buClr>
              <a:buSzPct val="68000"/>
              <a:buFont typeface="Wingdings" panose="05000000000000000000" pitchFamily="2" charset="2"/>
              <a:buChar char="Ø"/>
            </a:pPr>
            <a:r>
              <a:rPr lang="zh-CN" altLang="zh-CN" sz="2700" dirty="0">
                <a:latin typeface="Lucida Sans Unicode" panose="020B0602030504020204" pitchFamily="34" charset="0"/>
              </a:rPr>
              <a:t>在图形上，消费者剩余是需求曲线以下和价格以上的面积 </a:t>
            </a:r>
            <a:endParaRPr lang="zh-CN" altLang="zh-CN" sz="2700" dirty="0">
              <a:latin typeface="Lucida Sans Unicode" panose="020B0602030504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29"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marR="0" algn="ctr" defTabSz="914400" fontAlgn="auto">
              <a:lnSpc>
                <a:spcPct val="115000"/>
              </a:lnSpc>
              <a:spcAft>
                <a:spcPts val="0"/>
              </a:spcAft>
              <a:buClrTx/>
              <a:buSzTx/>
              <a:defRPr/>
            </a:pPr>
            <a:r>
              <a:rPr kumimoji="0" lang="zh-CN" altLang="en-US" sz="3700" b="1" kern="1200" cap="none" spc="0" normalizeH="0" baseline="0" noProof="0">
                <a:effectLst>
                  <a:outerShdw blurRad="38100" dist="38100" dir="2700000" algn="tl">
                    <a:srgbClr val="C0C0C0"/>
                  </a:outerShdw>
                </a:effectLst>
                <a:latin typeface="+mj-lt"/>
                <a:ea typeface="宋体" panose="02010600030101010101" pitchFamily="2" charset="-122"/>
                <a:cs typeface="+mj-cs"/>
              </a:rPr>
              <a:t>内容提要：</a:t>
            </a:r>
            <a:endParaRPr kumimoji="0" lang="zh-CN" altLang="en-US" sz="3700" b="1" kern="1200" cap="none" spc="0" normalizeH="0" baseline="0" noProof="0">
              <a:effectLst>
                <a:outerShdw blurRad="38100" dist="38100" dir="2700000" algn="tl">
                  <a:srgbClr val="C0C0C0"/>
                </a:outerShdw>
              </a:effectLst>
              <a:latin typeface="+mj-lt"/>
              <a:ea typeface="宋体" panose="02010600030101010101" pitchFamily="2" charset="-122"/>
              <a:cs typeface="+mj-cs"/>
            </a:endParaRPr>
          </a:p>
        </p:txBody>
      </p:sp>
      <p:sp>
        <p:nvSpPr>
          <p:cNvPr id="48131" name="Rectangle 4"/>
          <p:cNvSpPr txBox="1"/>
          <p:nvPr/>
        </p:nvSpPr>
        <p:spPr>
          <a:xfrm>
            <a:off x="414338" y="1816100"/>
            <a:ext cx="8313737" cy="4262438"/>
          </a:xfrm>
          <a:prstGeom prst="rect">
            <a:avLst/>
          </a:prstGeom>
          <a:noFill/>
          <a:ln w="9525">
            <a:noFill/>
          </a:ln>
        </p:spPr>
        <p:txBody>
          <a:bodyPr anchor="t"/>
          <a:p>
            <a:pPr marL="365125" indent="-255270" defTabSz="914400">
              <a:lnSpc>
                <a:spcPct val="130000"/>
              </a:lnSpc>
              <a:spcBef>
                <a:spcPts val="600"/>
              </a:spcBef>
              <a:buClr>
                <a:srgbClr val="996633"/>
              </a:buClr>
              <a:buSzPct val="68000"/>
              <a:buFont typeface="Wingdings" panose="05000000000000000000" pitchFamily="2" charset="2"/>
              <a:buChar char="Ø"/>
            </a:pPr>
            <a:r>
              <a:rPr lang="zh-CN" altLang="zh-CN" sz="2700" dirty="0">
                <a:latin typeface="Lucida Sans Unicode" panose="020B0602030504020204" pitchFamily="34" charset="0"/>
              </a:rPr>
              <a:t>供给曲线的高度反应了卖者生产物品的成本。只有物品的价格至少高于它们的成本时，卖者才会愿意出售它们</a:t>
            </a:r>
            <a:endParaRPr lang="zh-CN" altLang="zh-CN" sz="2700" dirty="0">
              <a:latin typeface="Lucida Sans Unicode" panose="020B0602030504020204" pitchFamily="34" charset="0"/>
            </a:endParaRPr>
          </a:p>
          <a:p>
            <a:pPr marL="365125" indent="-255270" defTabSz="914400">
              <a:lnSpc>
                <a:spcPct val="130000"/>
              </a:lnSpc>
              <a:spcBef>
                <a:spcPts val="600"/>
              </a:spcBef>
              <a:buClr>
                <a:srgbClr val="996633"/>
              </a:buClr>
              <a:buSzPct val="68000"/>
              <a:buFont typeface="Wingdings" panose="05000000000000000000" pitchFamily="2" charset="2"/>
              <a:buChar char="Ø"/>
            </a:pPr>
            <a:r>
              <a:rPr lang="zh-CN" altLang="zh-CN" sz="2700" dirty="0">
                <a:latin typeface="Lucida Sans Unicode" panose="020B0602030504020204" pitchFamily="34" charset="0"/>
              </a:rPr>
              <a:t>生产者剩余等于卖者出售其物品等到的量减去其生产成本 </a:t>
            </a:r>
            <a:endParaRPr lang="zh-CN" altLang="zh-CN" sz="2700" dirty="0">
              <a:latin typeface="Lucida Sans Unicode" panose="020B0602030504020204" pitchFamily="34" charset="0"/>
            </a:endParaRPr>
          </a:p>
          <a:p>
            <a:pPr marL="365125" indent="-255270" defTabSz="914400">
              <a:lnSpc>
                <a:spcPct val="130000"/>
              </a:lnSpc>
              <a:spcBef>
                <a:spcPts val="600"/>
              </a:spcBef>
              <a:buClr>
                <a:srgbClr val="996633"/>
              </a:buClr>
              <a:buSzPct val="68000"/>
              <a:buFont typeface="Wingdings" panose="05000000000000000000" pitchFamily="2" charset="2"/>
              <a:buChar char="Ø"/>
            </a:pPr>
            <a:r>
              <a:rPr lang="zh-CN" altLang="zh-CN" sz="2700" dirty="0">
                <a:latin typeface="Lucida Sans Unicode" panose="020B0602030504020204" pitchFamily="34" charset="0"/>
              </a:rPr>
              <a:t>在图形上，生产者剩余是价格以下和供给曲线以上的面积</a:t>
            </a:r>
            <a:r>
              <a:rPr lang="zh-CN" altLang="zh-CN" sz="3200" dirty="0">
                <a:latin typeface="Lucida Sans Unicode" panose="020B0602030504020204" pitchFamily="34" charset="0"/>
              </a:rPr>
              <a:t> </a:t>
            </a:r>
            <a:endParaRPr lang="zh-CN" altLang="zh-CN" sz="3200" dirty="0">
              <a:latin typeface="Lucida Sans Unicode" panose="020B0602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230188"/>
            <a:ext cx="8229600" cy="649287"/>
          </a:xfrm>
          <a:prstGeom prst="rect">
            <a:avLst/>
          </a:prstGeom>
        </p:spPr>
        <p:txBody>
          <a:bodyPr anchor="ctr">
            <a:normAutofit fontScale="90000"/>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支付意愿 </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12290" name="Rectangle 3"/>
          <p:cNvSpPr txBox="1"/>
          <p:nvPr/>
        </p:nvSpPr>
        <p:spPr>
          <a:xfrm>
            <a:off x="373063" y="1008063"/>
            <a:ext cx="8369300" cy="1925637"/>
          </a:xfrm>
          <a:prstGeom prst="rect">
            <a:avLst/>
          </a:prstGeom>
          <a:noFill/>
          <a:ln w="9525">
            <a:noFill/>
          </a:ln>
        </p:spPr>
        <p:txBody>
          <a:bodyPr anchor="t"/>
          <a:p>
            <a:pPr defTabSz="914400">
              <a:spcBef>
                <a:spcPts val="400"/>
              </a:spcBef>
              <a:buClr>
                <a:schemeClr val="accent1"/>
              </a:buClr>
              <a:buSzPct val="68000"/>
              <a:buFont typeface="Wingdings" panose="05000000000000000000" pitchFamily="2" charset="2"/>
              <a:buChar char="Ø"/>
            </a:pPr>
            <a:r>
              <a:rPr lang="zh-CN" altLang="zh-CN" sz="2700" dirty="0">
                <a:latin typeface="Lucida Sans Unicode" panose="020B0602030504020204" pitchFamily="34" charset="0"/>
              </a:rPr>
              <a:t>一个买者对一种物品的支付意愿是他</a:t>
            </a:r>
            <a:r>
              <a:rPr lang="zh-CN" altLang="en-US" sz="2700" dirty="0">
                <a:latin typeface="Lucida Sans Unicode" panose="020B0602030504020204" pitchFamily="34" charset="0"/>
              </a:rPr>
              <a:t>（她）</a:t>
            </a:r>
            <a:r>
              <a:rPr lang="zh-CN" altLang="zh-CN" sz="2700" dirty="0">
                <a:latin typeface="Lucida Sans Unicode" panose="020B0602030504020204" pitchFamily="34" charset="0"/>
              </a:rPr>
              <a:t>愿意为这种物品支付的最高</a:t>
            </a:r>
            <a:r>
              <a:rPr lang="zh-CN" altLang="en-US" sz="2700" dirty="0">
                <a:latin typeface="Lucida Sans Unicode" panose="020B0602030504020204" pitchFamily="34" charset="0"/>
              </a:rPr>
              <a:t>价</a:t>
            </a:r>
            <a:endParaRPr lang="zh-CN" altLang="zh-CN" sz="2700" dirty="0">
              <a:latin typeface="Lucida Sans Unicode" panose="020B0602030504020204" pitchFamily="34" charset="0"/>
            </a:endParaRPr>
          </a:p>
          <a:p>
            <a:pPr defTabSz="914400">
              <a:spcBef>
                <a:spcPts val="400"/>
              </a:spcBef>
              <a:buClr>
                <a:schemeClr val="accent1"/>
              </a:buClr>
              <a:buSzPct val="68000"/>
              <a:buFont typeface="Wingdings" panose="05000000000000000000" pitchFamily="2" charset="2"/>
              <a:buChar char="Ø"/>
            </a:pPr>
            <a:r>
              <a:rPr lang="zh-CN" altLang="zh-CN" sz="2700" dirty="0">
                <a:latin typeface="Lucida Sans Unicode" panose="020B0602030504020204" pitchFamily="34" charset="0"/>
              </a:rPr>
              <a:t>支付意愿衡量买者对于物品的评价</a:t>
            </a:r>
            <a:endParaRPr lang="zh-CN" altLang="zh-CN" sz="2700" dirty="0">
              <a:latin typeface="Lucida Sans Unicode" panose="020B0602030504020204" pitchFamily="34" charset="0"/>
            </a:endParaRPr>
          </a:p>
        </p:txBody>
      </p:sp>
      <p:sp>
        <p:nvSpPr>
          <p:cNvPr id="7" name="Rectangle 112"/>
          <p:cNvSpPr/>
          <p:nvPr/>
        </p:nvSpPr>
        <p:spPr>
          <a:xfrm>
            <a:off x="4648200" y="3276600"/>
            <a:ext cx="3416300" cy="1401763"/>
          </a:xfrm>
          <a:prstGeom prst="rect">
            <a:avLst/>
          </a:prstGeom>
          <a:noFill/>
          <a:ln w="9525">
            <a:noFill/>
          </a:ln>
        </p:spPr>
        <p:txBody>
          <a:bodyPr anchor="t">
            <a:spAutoFit/>
          </a:bodyPr>
          <a:p>
            <a:pPr eaLnBrk="0" hangingPunct="0">
              <a:lnSpc>
                <a:spcPct val="105000"/>
              </a:lnSpc>
              <a:spcBef>
                <a:spcPct val="45000"/>
              </a:spcBef>
              <a:buClr>
                <a:srgbClr val="00B85C"/>
              </a:buClr>
              <a:buSzPct val="120000"/>
              <a:buFont typeface="Wingdings" panose="05000000000000000000" pitchFamily="2" charset="2"/>
            </a:pPr>
            <a:r>
              <a:rPr lang="zh-CN" altLang="x-none" sz="2700" dirty="0">
                <a:latin typeface="Arial" panose="020B0604020202020204" pitchFamily="34" charset="0"/>
              </a:rPr>
              <a:t>例如：</a:t>
            </a:r>
            <a:r>
              <a:rPr lang="zh-CN" altLang="zh-CN" sz="2700" dirty="0">
                <a:latin typeface="Arial" panose="020B0604020202020204" pitchFamily="34" charset="0"/>
              </a:rPr>
              <a:t>4</a:t>
            </a:r>
            <a:r>
              <a:rPr lang="zh-CN" altLang="x-none" sz="2700" dirty="0">
                <a:latin typeface="Arial" panose="020B0604020202020204" pitchFamily="34" charset="0"/>
              </a:rPr>
              <a:t>个</a:t>
            </a:r>
            <a:r>
              <a:rPr lang="zh-CN" altLang="en-US" sz="2700" dirty="0">
                <a:latin typeface="Arial" panose="020B0604020202020204" pitchFamily="34" charset="0"/>
              </a:rPr>
              <a:t>买</a:t>
            </a:r>
            <a:r>
              <a:rPr lang="zh-CN" altLang="x-none" sz="2700" dirty="0">
                <a:latin typeface="Arial" panose="020B0604020202020204" pitchFamily="34" charset="0"/>
              </a:rPr>
              <a:t>者对于一</a:t>
            </a:r>
            <a:r>
              <a:rPr lang="zh-CN" altLang="en-US" sz="2700" dirty="0">
                <a:latin typeface="Arial" panose="020B0604020202020204" pitchFamily="34" charset="0"/>
              </a:rPr>
              <a:t>款</a:t>
            </a:r>
            <a:r>
              <a:rPr lang="en-US" altLang="zh-CN" sz="2700" dirty="0">
                <a:latin typeface="Arial" panose="020B0604020202020204" pitchFamily="34" charset="0"/>
              </a:rPr>
              <a:t>Coach</a:t>
            </a:r>
            <a:r>
              <a:rPr lang="zh-CN" altLang="en-US" sz="2700" dirty="0">
                <a:latin typeface="Arial" panose="020B0604020202020204" pitchFamily="34" charset="0"/>
              </a:rPr>
              <a:t>单肩包</a:t>
            </a:r>
            <a:r>
              <a:rPr lang="zh-CN" altLang="x-none" sz="2700" dirty="0">
                <a:latin typeface="Arial" panose="020B0604020202020204" pitchFamily="34" charset="0"/>
              </a:rPr>
              <a:t>的支付意愿</a:t>
            </a:r>
            <a:endParaRPr lang="zh-CN" altLang="x-none" sz="2700" dirty="0">
              <a:latin typeface="Arial" panose="020B0604020202020204" pitchFamily="34" charset="0"/>
            </a:endParaRPr>
          </a:p>
        </p:txBody>
      </p:sp>
      <p:graphicFrame>
        <p:nvGraphicFramePr>
          <p:cNvPr id="2" name="Group 4"/>
          <p:cNvGraphicFramePr>
            <a:graphicFrameLocks noGrp="1"/>
          </p:cNvGraphicFramePr>
          <p:nvPr/>
        </p:nvGraphicFramePr>
        <p:xfrm>
          <a:off x="1103630" y="2665413"/>
          <a:ext cx="2538413" cy="3159125"/>
        </p:xfrm>
        <a:graphic>
          <a:graphicData uri="http://schemas.openxmlformats.org/drawingml/2006/table">
            <a:tbl>
              <a:tblPr/>
              <a:tblGrid>
                <a:gridCol w="1506220"/>
                <a:gridCol w="1032192"/>
              </a:tblGrid>
              <a:tr h="923290">
                <a:tc>
                  <a:txBody>
                    <a:bodyPr/>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人名</a:t>
                      </a:r>
                      <a:endParaRPr kumimoji="0" lang="zh-CN" sz="2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支付意愿</a:t>
                      </a:r>
                      <a:endPar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方琳</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60002">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严格</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175</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丁宁</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赵芸</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125</a:t>
                      </a:r>
                      <a:endPar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9153"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marR="0" algn="ctr" defTabSz="914400" fontAlgn="auto">
              <a:lnSpc>
                <a:spcPct val="115000"/>
              </a:lnSpc>
              <a:spcAft>
                <a:spcPts val="0"/>
              </a:spcAft>
              <a:buClrTx/>
              <a:buSzTx/>
              <a:defRPr/>
            </a:pPr>
            <a:r>
              <a:rPr kumimoji="0" lang="zh-CN" altLang="en-US" sz="3700" b="1" kern="1200" cap="none" spc="0" normalizeH="0" baseline="0" noProof="0">
                <a:effectLst>
                  <a:outerShdw blurRad="38100" dist="38100" dir="2700000" algn="tl">
                    <a:srgbClr val="C0C0C0"/>
                  </a:outerShdw>
                </a:effectLst>
                <a:latin typeface="+mj-lt"/>
                <a:ea typeface="宋体" panose="02010600030101010101" pitchFamily="2" charset="-122"/>
                <a:cs typeface="+mj-cs"/>
              </a:rPr>
              <a:t>内容提要：</a:t>
            </a:r>
            <a:endParaRPr kumimoji="0" lang="zh-CN" altLang="en-US" sz="3700" b="1" kern="1200" cap="none" spc="0" normalizeH="0" baseline="0" noProof="0">
              <a:effectLst>
                <a:outerShdw blurRad="38100" dist="38100" dir="2700000" algn="tl">
                  <a:srgbClr val="C0C0C0"/>
                </a:outerShdw>
              </a:effectLst>
              <a:latin typeface="+mj-lt"/>
              <a:ea typeface="宋体" panose="02010600030101010101" pitchFamily="2" charset="-122"/>
              <a:cs typeface="+mj-cs"/>
            </a:endParaRPr>
          </a:p>
        </p:txBody>
      </p:sp>
      <p:sp>
        <p:nvSpPr>
          <p:cNvPr id="49155" name="Rectangle 4"/>
          <p:cNvSpPr txBox="1"/>
          <p:nvPr/>
        </p:nvSpPr>
        <p:spPr>
          <a:xfrm>
            <a:off x="373063" y="1914525"/>
            <a:ext cx="8313737" cy="4562475"/>
          </a:xfrm>
          <a:prstGeom prst="rect">
            <a:avLst/>
          </a:prstGeom>
          <a:noFill/>
          <a:ln w="9525">
            <a:noFill/>
          </a:ln>
        </p:spPr>
        <p:txBody>
          <a:bodyPr anchor="t"/>
          <a:p>
            <a:pPr marL="567055" indent="-457200" defTabSz="914400">
              <a:lnSpc>
                <a:spcPct val="130000"/>
              </a:lnSpc>
              <a:spcBef>
                <a:spcPts val="600"/>
              </a:spcBef>
              <a:buClr>
                <a:srgbClr val="996633"/>
              </a:buClr>
              <a:buSzPct val="68000"/>
              <a:buFont typeface="Wingdings" panose="05000000000000000000" charset="0"/>
              <a:buChar char="Ø"/>
            </a:pPr>
            <a:r>
              <a:rPr lang="zh-CN" altLang="zh-CN" sz="2700" dirty="0">
                <a:latin typeface="Lucida Sans Unicode" panose="020B0602030504020204" pitchFamily="34" charset="0"/>
              </a:rPr>
              <a:t>我们使用总剩余—消费者剩余和生产者剩余之和来衡量生活的福利 </a:t>
            </a:r>
            <a:endParaRPr lang="zh-CN" altLang="zh-CN" sz="2700" dirty="0">
              <a:latin typeface="Lucida Sans Unicode" panose="020B0602030504020204" pitchFamily="34" charset="0"/>
            </a:endParaRPr>
          </a:p>
          <a:p>
            <a:pPr marL="567055" indent="-457200" defTabSz="914400">
              <a:lnSpc>
                <a:spcPct val="130000"/>
              </a:lnSpc>
              <a:spcBef>
                <a:spcPts val="600"/>
              </a:spcBef>
              <a:buClr>
                <a:srgbClr val="996633"/>
              </a:buClr>
              <a:buSzPct val="68000"/>
              <a:buFont typeface="Wingdings" panose="05000000000000000000" charset="0"/>
              <a:buChar char="Ø"/>
            </a:pPr>
            <a:r>
              <a:rPr lang="zh-CN" altLang="zh-CN" sz="2700" dirty="0">
                <a:latin typeface="Lucida Sans Unicode" panose="020B0602030504020204" pitchFamily="34" charset="0"/>
              </a:rPr>
              <a:t>效率意味着总剩余最大化，也就是说物品由具有最低成本的卖者生产，由对它们评价最高的买者消费  </a:t>
            </a:r>
            <a:endParaRPr lang="zh-CN" altLang="zh-CN" sz="2700" dirty="0">
              <a:latin typeface="Lucida Sans Unicode" panose="020B0602030504020204" pitchFamily="34" charset="0"/>
            </a:endParaRPr>
          </a:p>
          <a:p>
            <a:pPr marL="567055" indent="-457200" defTabSz="914400">
              <a:lnSpc>
                <a:spcPct val="130000"/>
              </a:lnSpc>
              <a:spcBef>
                <a:spcPts val="600"/>
              </a:spcBef>
              <a:buClr>
                <a:srgbClr val="996633"/>
              </a:buClr>
              <a:buSzPct val="68000"/>
              <a:buFont typeface="Wingdings" panose="05000000000000000000" charset="0"/>
              <a:buChar char="Ø"/>
            </a:pPr>
            <a:r>
              <a:rPr lang="zh-CN" altLang="zh-CN" sz="2700" dirty="0">
                <a:latin typeface="Lucida Sans Unicode" panose="020B0602030504020204" pitchFamily="34" charset="0"/>
              </a:rPr>
              <a:t>在完全竞争条件下，市场结果是有效率的。改变这个结果会减少总剩余</a:t>
            </a:r>
            <a:endParaRPr lang="zh-CN" altLang="zh-CN" sz="2700" dirty="0">
              <a:latin typeface="Lucida Sans Unicode" panose="020B0602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42913" y="2428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支付意愿与需求曲线</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13314" name="Rectangle 3"/>
          <p:cNvSpPr txBox="1"/>
          <p:nvPr/>
        </p:nvSpPr>
        <p:spPr>
          <a:xfrm>
            <a:off x="433388" y="1052513"/>
            <a:ext cx="8170862" cy="1098550"/>
          </a:xfrm>
          <a:prstGeom prst="rect">
            <a:avLst/>
          </a:prstGeom>
          <a:noFill/>
          <a:ln w="9525">
            <a:noFill/>
          </a:ln>
        </p:spPr>
        <p:txBody>
          <a:bodyPr anchor="t"/>
          <a:p>
            <a:pPr marL="511175" indent="-511175" defTabSz="914400">
              <a:spcBef>
                <a:spcPts val="400"/>
              </a:spcBef>
              <a:buClr>
                <a:schemeClr val="accent1"/>
              </a:buClr>
              <a:buSzPct val="68000"/>
              <a:buFont typeface="Wingdings" panose="05000000000000000000" pitchFamily="2" charset="2"/>
            </a:pPr>
            <a:r>
              <a:rPr lang="zh-CN" altLang="zh-CN" sz="2700" b="1" dirty="0">
                <a:solidFill>
                  <a:srgbClr val="339966"/>
                </a:solidFill>
                <a:latin typeface="Lucida Sans Unicode" panose="020B0602030504020204" pitchFamily="34" charset="0"/>
              </a:rPr>
              <a:t>问题</a:t>
            </a:r>
            <a:r>
              <a:rPr lang="zh-CN" altLang="en-US" sz="2700" b="1" dirty="0">
                <a:solidFill>
                  <a:srgbClr val="339966"/>
                </a:solidFill>
                <a:latin typeface="Lucida Sans Unicode" panose="020B0602030504020204" pitchFamily="34" charset="0"/>
              </a:rPr>
              <a:t>：</a:t>
            </a:r>
            <a:r>
              <a:rPr lang="zh-CN" altLang="zh-CN" sz="2700" dirty="0">
                <a:latin typeface="Lucida Sans Unicode" panose="020B0602030504020204" pitchFamily="34" charset="0"/>
              </a:rPr>
              <a:t>如果</a:t>
            </a:r>
            <a:r>
              <a:rPr lang="zh-CN" altLang="en-US" sz="2700" dirty="0">
                <a:latin typeface="Lucida Sans Unicode" panose="020B0602030504020204" pitchFamily="34" charset="0"/>
              </a:rPr>
              <a:t>该款</a:t>
            </a:r>
            <a:r>
              <a:rPr lang="en-US" altLang="zh-CN" sz="2700" dirty="0">
                <a:latin typeface="Lucida Sans Unicode" panose="020B0602030504020204" pitchFamily="34" charset="0"/>
              </a:rPr>
              <a:t>Coach</a:t>
            </a:r>
            <a:r>
              <a:rPr lang="zh-CN" altLang="en-US" sz="2700" dirty="0">
                <a:latin typeface="Lucida Sans Unicode" panose="020B0602030504020204" pitchFamily="34" charset="0"/>
              </a:rPr>
              <a:t>包</a:t>
            </a:r>
            <a:r>
              <a:rPr lang="zh-CN" altLang="zh-CN" sz="2700" dirty="0">
                <a:latin typeface="Lucida Sans Unicode" panose="020B0602030504020204" pitchFamily="34" charset="0"/>
              </a:rPr>
              <a:t>的价格为$200</a:t>
            </a:r>
            <a:r>
              <a:rPr lang="zh-CN" altLang="en-US" sz="2700" dirty="0">
                <a:latin typeface="Lucida Sans Unicode" panose="020B0602030504020204" pitchFamily="34" charset="0"/>
              </a:rPr>
              <a:t>，</a:t>
            </a:r>
            <a:r>
              <a:rPr lang="zh-CN" altLang="zh-CN" sz="2700" dirty="0">
                <a:latin typeface="Lucida Sans Unicode" panose="020B0602030504020204" pitchFamily="34" charset="0"/>
              </a:rPr>
              <a:t>谁会买？会买多少？</a:t>
            </a:r>
            <a:endParaRPr lang="zh-CN" altLang="zh-CN" sz="2700" dirty="0">
              <a:latin typeface="Lucida Sans Unicode" panose="020B0602030504020204" pitchFamily="34" charset="0"/>
            </a:endParaRPr>
          </a:p>
        </p:txBody>
      </p:sp>
      <p:sp>
        <p:nvSpPr>
          <p:cNvPr id="6" name="Rectangle 65"/>
          <p:cNvSpPr/>
          <p:nvPr/>
        </p:nvSpPr>
        <p:spPr>
          <a:xfrm>
            <a:off x="3441700" y="2743200"/>
            <a:ext cx="5092700" cy="2560320"/>
          </a:xfrm>
          <a:prstGeom prst="rect">
            <a:avLst/>
          </a:prstGeom>
          <a:noFill/>
          <a:ln w="9525">
            <a:noFill/>
          </a:ln>
        </p:spPr>
        <p:txBody>
          <a:bodyPr anchor="t">
            <a:spAutoFit/>
          </a:bodyPr>
          <a:p>
            <a:pPr marL="463550" indent="-463550" eaLnBrk="0" hangingPunct="0">
              <a:lnSpc>
                <a:spcPct val="110000"/>
              </a:lnSpc>
              <a:spcBef>
                <a:spcPct val="45000"/>
              </a:spcBef>
              <a:buClr>
                <a:srgbClr val="00B85C"/>
              </a:buClr>
              <a:buSzPct val="120000"/>
            </a:pPr>
            <a:r>
              <a:rPr lang="zh-CN" altLang="zh-CN" sz="2700" b="1" dirty="0">
                <a:solidFill>
                  <a:srgbClr val="339966"/>
                </a:solidFill>
                <a:latin typeface="Arial" panose="020B0604020202020204" pitchFamily="34" charset="0"/>
              </a:rPr>
              <a:t>A</a:t>
            </a:r>
            <a:r>
              <a:rPr lang="zh-CN" altLang="en-US" sz="2700" b="1" dirty="0">
                <a:solidFill>
                  <a:srgbClr val="339966"/>
                </a:solidFill>
                <a:latin typeface="Arial" panose="020B0604020202020204" pitchFamily="34" charset="0"/>
              </a:rPr>
              <a:t>：</a:t>
            </a:r>
            <a:r>
              <a:rPr lang="zh-CN" altLang="en-US" sz="2700" dirty="0">
                <a:solidFill>
                  <a:schemeClr val="tx1"/>
                </a:solidFill>
                <a:latin typeface="Arial" panose="020B0604020202020204" pitchFamily="34" charset="0"/>
              </a:rPr>
              <a:t>方琳和丁</a:t>
            </a:r>
            <a:r>
              <a:rPr lang="zh-CN" altLang="en-US" sz="2700" dirty="0">
                <a:latin typeface="Arial" panose="020B0604020202020204" pitchFamily="34" charset="0"/>
              </a:rPr>
              <a:t>宁</a:t>
            </a:r>
            <a:r>
              <a:rPr lang="zh-CN" altLang="x-none" sz="2700" dirty="0">
                <a:latin typeface="Arial" panose="020B0604020202020204" pitchFamily="34" charset="0"/>
              </a:rPr>
              <a:t>会买一个</a:t>
            </a:r>
            <a:r>
              <a:rPr lang="en-US" altLang="zh-CN" sz="2700" dirty="0">
                <a:latin typeface="Arial" panose="020B0604020202020204" pitchFamily="34" charset="0"/>
              </a:rPr>
              <a:t>Coach</a:t>
            </a:r>
            <a:r>
              <a:rPr lang="zh-CN" altLang="en-US" sz="2700" dirty="0">
                <a:latin typeface="Arial" panose="020B0604020202020204" pitchFamily="34" charset="0"/>
              </a:rPr>
              <a:t>包</a:t>
            </a:r>
            <a:r>
              <a:rPr lang="zh-CN" altLang="x-none" sz="2700" dirty="0">
                <a:latin typeface="Arial" panose="020B0604020202020204" pitchFamily="34" charset="0"/>
              </a:rPr>
              <a:t>，严格和赵芸不会买</a:t>
            </a:r>
            <a:endParaRPr lang="zh-CN" altLang="x-none" sz="2700" dirty="0">
              <a:latin typeface="Arial" panose="020B0604020202020204" pitchFamily="34" charset="0"/>
            </a:endParaRPr>
          </a:p>
          <a:p>
            <a:pPr marL="463550" indent="-463550" eaLnBrk="0" hangingPunct="0">
              <a:lnSpc>
                <a:spcPct val="110000"/>
              </a:lnSpc>
              <a:spcBef>
                <a:spcPct val="45000"/>
              </a:spcBef>
              <a:buClr>
                <a:srgbClr val="00B85C"/>
              </a:buClr>
              <a:buSzPct val="120000"/>
              <a:buFont typeface="Wingdings" panose="05000000000000000000" pitchFamily="2" charset="2"/>
            </a:pPr>
            <a:r>
              <a:rPr lang="zh-CN" altLang="x-none" sz="2700" dirty="0">
                <a:latin typeface="Arial" panose="020B0604020202020204" pitchFamily="34" charset="0"/>
              </a:rPr>
              <a:t>	因此</a:t>
            </a:r>
            <a:r>
              <a:rPr lang="zh-CN" altLang="zh-CN" sz="2700" dirty="0">
                <a:latin typeface="Arial" panose="020B0604020202020204" pitchFamily="34" charset="0"/>
              </a:rPr>
              <a:t>,当价格为</a:t>
            </a:r>
            <a:r>
              <a:rPr lang="zh-CN" altLang="zh-CN" sz="2700" b="1" i="1" dirty="0">
                <a:latin typeface="Arial" panose="020B0604020202020204" pitchFamily="34" charset="0"/>
              </a:rPr>
              <a:t>P</a:t>
            </a:r>
            <a:r>
              <a:rPr lang="zh-CN" altLang="zh-CN" sz="2700" dirty="0">
                <a:latin typeface="Arial" panose="020B0604020202020204" pitchFamily="34" charset="0"/>
              </a:rPr>
              <a:t> = $200时</a:t>
            </a:r>
            <a:r>
              <a:rPr lang="zh-CN" altLang="en-US" sz="2700" dirty="0">
                <a:latin typeface="Arial" panose="020B0604020202020204" pitchFamily="34" charset="0"/>
              </a:rPr>
              <a:t>，</a:t>
            </a:r>
            <a:r>
              <a:rPr lang="zh-CN" altLang="zh-CN" sz="2700" b="1" i="1" dirty="0">
                <a:latin typeface="Arial" panose="020B0604020202020204" pitchFamily="34" charset="0"/>
              </a:rPr>
              <a:t>Q</a:t>
            </a:r>
            <a:r>
              <a:rPr lang="zh-CN" altLang="zh-CN" sz="2700" b="1" i="1" baseline="30000" dirty="0">
                <a:latin typeface="Arial" panose="020B0604020202020204" pitchFamily="34" charset="0"/>
              </a:rPr>
              <a:t>d</a:t>
            </a:r>
            <a:r>
              <a:rPr lang="zh-CN" altLang="zh-CN" sz="2700" dirty="0">
                <a:latin typeface="Arial" panose="020B0604020202020204" pitchFamily="34" charset="0"/>
              </a:rPr>
              <a:t> = 2 </a:t>
            </a:r>
            <a:br>
              <a:rPr lang="zh-CN" altLang="zh-CN" sz="2700" dirty="0">
                <a:latin typeface="Arial" panose="020B0604020202020204" pitchFamily="34" charset="0"/>
              </a:rPr>
            </a:br>
            <a:endParaRPr lang="zh-CN" altLang="zh-CN" sz="2700" dirty="0">
              <a:latin typeface="Arial" panose="020B0604020202020204" pitchFamily="34" charset="0"/>
            </a:endParaRPr>
          </a:p>
        </p:txBody>
      </p:sp>
      <p:graphicFrame>
        <p:nvGraphicFramePr>
          <p:cNvPr id="2" name="Group 4"/>
          <p:cNvGraphicFramePr>
            <a:graphicFrameLocks noGrp="1"/>
          </p:cNvGraphicFramePr>
          <p:nvPr/>
        </p:nvGraphicFramePr>
        <p:xfrm>
          <a:off x="533400" y="2262188"/>
          <a:ext cx="2538413" cy="3159125"/>
        </p:xfrm>
        <a:graphic>
          <a:graphicData uri="http://schemas.openxmlformats.org/drawingml/2006/table">
            <a:tbl>
              <a:tblPr/>
              <a:tblGrid>
                <a:gridCol w="1506220"/>
                <a:gridCol w="1032192"/>
              </a:tblGrid>
              <a:tr h="923290">
                <a:tc>
                  <a:txBody>
                    <a:bodyPr/>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人名</a:t>
                      </a:r>
                      <a:endParaRPr kumimoji="0" lang="zh-CN" sz="2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支付意愿</a:t>
                      </a:r>
                      <a:endPar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方琳</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60002">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严格</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175</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丁宁</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赵芸</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125</a:t>
                      </a:r>
                      <a:endPar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charRg st="0" end="31"/>
                                            </p:txEl>
                                          </p:spTgt>
                                        </p:tgtEl>
                                        <p:attrNameLst>
                                          <p:attrName>style.visibility</p:attrName>
                                        </p:attrNameLst>
                                      </p:cBhvr>
                                      <p:to>
                                        <p:strVal val="visible"/>
                                      </p:to>
                                    </p:set>
                                    <p:animEffect transition="in" filter="wipe(left)">
                                      <p:cBhvr>
                                        <p:cTn id="7" dur="500"/>
                                        <p:tgtEl>
                                          <p:spTgt spid="6">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charRg st="31" end="58"/>
                                            </p:txEl>
                                          </p:spTgt>
                                        </p:tgtEl>
                                        <p:attrNameLst>
                                          <p:attrName>style.visibility</p:attrName>
                                        </p:attrNameLst>
                                      </p:cBhvr>
                                      <p:to>
                                        <p:strVal val="visible"/>
                                      </p:to>
                                    </p:set>
                                    <p:animEffect transition="in" filter="wipe(left)">
                                      <p:cBhvr>
                                        <p:cTn id="12" dur="500"/>
                                        <p:tgtEl>
                                          <p:spTgt spid="6">
                                            <p:txEl>
                                              <p:charRg st="31" end="58"/>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支付意愿与需求曲线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14338" name="Rectangle 3"/>
          <p:cNvSpPr txBox="1"/>
          <p:nvPr/>
        </p:nvSpPr>
        <p:spPr>
          <a:xfrm>
            <a:off x="384175" y="1444625"/>
            <a:ext cx="2819400" cy="809625"/>
          </a:xfrm>
          <a:prstGeom prst="rect">
            <a:avLst/>
          </a:prstGeom>
          <a:noFill/>
          <a:ln w="9525">
            <a:noFill/>
          </a:ln>
        </p:spPr>
        <p:txBody>
          <a:bodyPr anchor="t"/>
          <a:p>
            <a:pPr defTabSz="914400">
              <a:lnSpc>
                <a:spcPct val="110000"/>
              </a:lnSpc>
              <a:spcBef>
                <a:spcPts val="400"/>
              </a:spcBef>
              <a:buClr>
                <a:schemeClr val="accent1"/>
              </a:buClr>
              <a:buSzPct val="68000"/>
              <a:buFont typeface="Wingdings" panose="05000000000000000000" pitchFamily="2" charset="2"/>
            </a:pPr>
            <a:r>
              <a:rPr lang="zh-CN" altLang="zh-CN" sz="2700">
                <a:latin typeface="Lucida Sans Unicode" panose="020B0602030504020204" pitchFamily="34" charset="0"/>
              </a:rPr>
              <a:t>得出需求表</a:t>
            </a:r>
            <a:endParaRPr lang="zh-CN" altLang="zh-CN" sz="2700">
              <a:latin typeface="Lucida Sans Unicode" panose="020B0602030504020204" pitchFamily="34" charset="0"/>
            </a:endParaRPr>
          </a:p>
        </p:txBody>
      </p:sp>
      <p:sp>
        <p:nvSpPr>
          <p:cNvPr id="6" name="Rectangle 144"/>
          <p:cNvSpPr/>
          <p:nvPr/>
        </p:nvSpPr>
        <p:spPr>
          <a:xfrm>
            <a:off x="7874000" y="5222875"/>
            <a:ext cx="795338" cy="890588"/>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4</a:t>
            </a:r>
            <a:endParaRPr lang="en-US" altLang="zh-CN" sz="2500" dirty="0">
              <a:latin typeface="Arial" panose="020B0604020202020204" pitchFamily="34" charset="0"/>
            </a:endParaRPr>
          </a:p>
        </p:txBody>
      </p:sp>
      <p:sp>
        <p:nvSpPr>
          <p:cNvPr id="7" name="Rectangle 142"/>
          <p:cNvSpPr/>
          <p:nvPr/>
        </p:nvSpPr>
        <p:spPr>
          <a:xfrm>
            <a:off x="5148263" y="5222875"/>
            <a:ext cx="2776537" cy="890588"/>
          </a:xfrm>
          <a:prstGeom prst="rect">
            <a:avLst/>
          </a:prstGeom>
          <a:noFill/>
          <a:ln w="9525">
            <a:noFill/>
          </a:ln>
        </p:spPr>
        <p:txBody>
          <a:bodyPr lIns="137160" rIns="0" anchor="ctr"/>
          <a:p>
            <a:pPr eaLnBrk="0" hangingPunct="0">
              <a:lnSpc>
                <a:spcPct val="105000"/>
              </a:lnSpc>
              <a:spcBef>
                <a:spcPct val="45000"/>
              </a:spcBef>
              <a:buClr>
                <a:srgbClr val="00B85C"/>
              </a:buClr>
              <a:buSzPct val="120000"/>
              <a:buFont typeface="Wingdings" panose="05000000000000000000" pitchFamily="2" charset="2"/>
            </a:pPr>
            <a:r>
              <a:rPr lang="zh-CN" altLang="en-US" sz="2500" dirty="0">
                <a:sym typeface="+mn-ea"/>
              </a:rPr>
              <a:t>丁宁、方琳、严格</a:t>
            </a:r>
            <a:r>
              <a:rPr lang="zh-CN" altLang="en-US" sz="2500" dirty="0">
                <a:latin typeface="Arial" panose="020B0604020202020204" pitchFamily="34" charset="0"/>
              </a:rPr>
              <a:t>、赵芸</a:t>
            </a:r>
            <a:endParaRPr lang="en-US" altLang="zh-CN" sz="2500" dirty="0">
              <a:latin typeface="Arial" panose="020B0604020202020204" pitchFamily="34" charset="0"/>
            </a:endParaRPr>
          </a:p>
        </p:txBody>
      </p:sp>
      <p:sp>
        <p:nvSpPr>
          <p:cNvPr id="14341" name="Rectangle 140"/>
          <p:cNvSpPr/>
          <p:nvPr/>
        </p:nvSpPr>
        <p:spPr>
          <a:xfrm>
            <a:off x="3429000" y="5222875"/>
            <a:ext cx="1524000" cy="890588"/>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P≤ </a:t>
            </a:r>
            <a:r>
              <a:rPr lang="zh-CN" altLang="zh-CN" sz="2400" dirty="0">
                <a:latin typeface="Arial" panose="020B0604020202020204" pitchFamily="34" charset="0"/>
              </a:rPr>
              <a:t>125</a:t>
            </a:r>
            <a:endParaRPr lang="zh-CN" altLang="zh-CN" sz="2400" dirty="0">
              <a:latin typeface="Arial" panose="020B0604020202020204" pitchFamily="34" charset="0"/>
            </a:endParaRPr>
          </a:p>
        </p:txBody>
      </p:sp>
      <p:sp>
        <p:nvSpPr>
          <p:cNvPr id="9" name="Rectangle 136"/>
          <p:cNvSpPr/>
          <p:nvPr/>
        </p:nvSpPr>
        <p:spPr>
          <a:xfrm>
            <a:off x="7874000" y="4332288"/>
            <a:ext cx="795338" cy="890587"/>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a:t>
            </a:r>
            <a:endParaRPr lang="en-US" altLang="zh-CN" sz="2500" dirty="0">
              <a:latin typeface="Arial" panose="020B0604020202020204" pitchFamily="34" charset="0"/>
            </a:endParaRPr>
          </a:p>
        </p:txBody>
      </p:sp>
      <p:sp>
        <p:nvSpPr>
          <p:cNvPr id="10" name="Rectangle 134"/>
          <p:cNvSpPr/>
          <p:nvPr/>
        </p:nvSpPr>
        <p:spPr>
          <a:xfrm>
            <a:off x="5148263" y="4332288"/>
            <a:ext cx="2725737" cy="890587"/>
          </a:xfrm>
          <a:prstGeom prst="rect">
            <a:avLst/>
          </a:prstGeom>
          <a:noFill/>
          <a:ln w="9525">
            <a:noFill/>
          </a:ln>
        </p:spPr>
        <p:txBody>
          <a:bodyPr lIns="137160" rIns="0" anchor="ctr"/>
          <a:p>
            <a:pPr eaLnBrk="0" hangingPunct="0">
              <a:lnSpc>
                <a:spcPct val="105000"/>
              </a:lnSpc>
              <a:spcBef>
                <a:spcPct val="45000"/>
              </a:spcBef>
              <a:buClr>
                <a:srgbClr val="00B85C"/>
              </a:buClr>
              <a:buSzPct val="120000"/>
              <a:buFont typeface="Wingdings" panose="05000000000000000000" pitchFamily="2" charset="2"/>
            </a:pPr>
            <a:r>
              <a:rPr lang="zh-CN" altLang="en-US" sz="2500" dirty="0">
                <a:latin typeface="Arial" panose="020B0604020202020204" pitchFamily="34" charset="0"/>
              </a:rPr>
              <a:t>丁宁、方琳、严格</a:t>
            </a:r>
            <a:endParaRPr lang="en-US" altLang="zh-CN" sz="2500" dirty="0">
              <a:latin typeface="Arial" panose="020B0604020202020204" pitchFamily="34" charset="0"/>
            </a:endParaRPr>
          </a:p>
        </p:txBody>
      </p:sp>
      <p:sp>
        <p:nvSpPr>
          <p:cNvPr id="14344" name="Rectangle 132"/>
          <p:cNvSpPr/>
          <p:nvPr/>
        </p:nvSpPr>
        <p:spPr>
          <a:xfrm>
            <a:off x="3276600" y="4332288"/>
            <a:ext cx="2057400" cy="890587"/>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125&lt;P≤ 175</a:t>
            </a:r>
            <a:endParaRPr lang="en-US" altLang="zh-CN" sz="2400" dirty="0">
              <a:latin typeface="Arial" panose="020B0604020202020204" pitchFamily="34" charset="0"/>
            </a:endParaRPr>
          </a:p>
        </p:txBody>
      </p:sp>
      <p:sp>
        <p:nvSpPr>
          <p:cNvPr id="12" name="Rectangle 128"/>
          <p:cNvSpPr/>
          <p:nvPr/>
        </p:nvSpPr>
        <p:spPr>
          <a:xfrm>
            <a:off x="7874000" y="3641725"/>
            <a:ext cx="795338" cy="69056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a:t>
            </a:r>
            <a:endParaRPr lang="en-US" altLang="zh-CN" sz="2500" dirty="0">
              <a:latin typeface="Arial" panose="020B0604020202020204" pitchFamily="34" charset="0"/>
            </a:endParaRPr>
          </a:p>
        </p:txBody>
      </p:sp>
      <p:sp>
        <p:nvSpPr>
          <p:cNvPr id="13" name="Rectangle 126"/>
          <p:cNvSpPr/>
          <p:nvPr/>
        </p:nvSpPr>
        <p:spPr>
          <a:xfrm>
            <a:off x="5181600" y="3657600"/>
            <a:ext cx="2725738" cy="690563"/>
          </a:xfrm>
          <a:prstGeom prst="rect">
            <a:avLst/>
          </a:prstGeom>
          <a:noFill/>
          <a:ln w="9525">
            <a:noFill/>
          </a:ln>
        </p:spPr>
        <p:txBody>
          <a:bodyPr lIns="137160" rIns="0" anchor="ctr"/>
          <a:p>
            <a:pPr eaLnBrk="0" hangingPunct="0">
              <a:lnSpc>
                <a:spcPct val="105000"/>
              </a:lnSpc>
              <a:spcBef>
                <a:spcPct val="45000"/>
              </a:spcBef>
              <a:buClr>
                <a:srgbClr val="00B85C"/>
              </a:buClr>
              <a:buSzPct val="120000"/>
              <a:buFont typeface="Wingdings" panose="05000000000000000000" pitchFamily="2" charset="2"/>
            </a:pPr>
            <a:r>
              <a:rPr lang="zh-CN" altLang="en-US" sz="2500" dirty="0">
                <a:latin typeface="Arial" panose="020B0604020202020204" pitchFamily="34" charset="0"/>
              </a:rPr>
              <a:t>丁宁、方琳</a:t>
            </a:r>
            <a:endParaRPr lang="en-US" altLang="zh-CN" sz="2500" dirty="0">
              <a:latin typeface="Arial" panose="020B0604020202020204" pitchFamily="34" charset="0"/>
            </a:endParaRPr>
          </a:p>
        </p:txBody>
      </p:sp>
      <p:sp>
        <p:nvSpPr>
          <p:cNvPr id="14347" name="Rectangle 124"/>
          <p:cNvSpPr/>
          <p:nvPr/>
        </p:nvSpPr>
        <p:spPr>
          <a:xfrm>
            <a:off x="3200400" y="3641725"/>
            <a:ext cx="2133600" cy="690563"/>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175&lt;P≤ 260</a:t>
            </a:r>
            <a:endParaRPr lang="en-US" altLang="zh-CN" sz="2400" dirty="0">
              <a:latin typeface="Arial" panose="020B0604020202020204" pitchFamily="34" charset="0"/>
            </a:endParaRPr>
          </a:p>
        </p:txBody>
      </p:sp>
      <p:sp>
        <p:nvSpPr>
          <p:cNvPr id="15" name="Rectangle 120"/>
          <p:cNvSpPr/>
          <p:nvPr/>
        </p:nvSpPr>
        <p:spPr>
          <a:xfrm>
            <a:off x="7874000" y="2951163"/>
            <a:ext cx="795338" cy="690562"/>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a:t>
            </a:r>
            <a:endParaRPr lang="en-US" altLang="zh-CN" sz="2500" dirty="0">
              <a:latin typeface="Arial" panose="020B0604020202020204" pitchFamily="34" charset="0"/>
            </a:endParaRPr>
          </a:p>
        </p:txBody>
      </p:sp>
      <p:sp>
        <p:nvSpPr>
          <p:cNvPr id="16" name="Rectangle 118"/>
          <p:cNvSpPr/>
          <p:nvPr/>
        </p:nvSpPr>
        <p:spPr>
          <a:xfrm>
            <a:off x="5148263" y="2951163"/>
            <a:ext cx="2725737" cy="690562"/>
          </a:xfrm>
          <a:prstGeom prst="rect">
            <a:avLst/>
          </a:prstGeom>
          <a:noFill/>
          <a:ln w="9525">
            <a:noFill/>
          </a:ln>
        </p:spPr>
        <p:txBody>
          <a:bodyPr lIns="137160" rIns="0" anchor="ctr"/>
          <a:p>
            <a:pPr eaLnBrk="0" hangingPunct="0">
              <a:lnSpc>
                <a:spcPct val="105000"/>
              </a:lnSpc>
              <a:spcBef>
                <a:spcPct val="45000"/>
              </a:spcBef>
              <a:buClr>
                <a:srgbClr val="00B85C"/>
              </a:buClr>
              <a:buSzPct val="120000"/>
              <a:buFont typeface="Wingdings" panose="05000000000000000000" pitchFamily="2" charset="2"/>
            </a:pPr>
            <a:r>
              <a:rPr lang="zh-CN" altLang="en-US" sz="2500" dirty="0">
                <a:latin typeface="Arial" panose="020B0604020202020204" pitchFamily="34" charset="0"/>
              </a:rPr>
              <a:t>丁宁</a:t>
            </a:r>
            <a:endParaRPr lang="zh-CN" altLang="en-US" sz="2500" dirty="0">
              <a:latin typeface="Arial" panose="020B0604020202020204" pitchFamily="34" charset="0"/>
            </a:endParaRPr>
          </a:p>
        </p:txBody>
      </p:sp>
      <p:sp>
        <p:nvSpPr>
          <p:cNvPr id="14350" name="Rectangle 116"/>
          <p:cNvSpPr/>
          <p:nvPr/>
        </p:nvSpPr>
        <p:spPr>
          <a:xfrm>
            <a:off x="3413125" y="2951163"/>
            <a:ext cx="1920875" cy="690562"/>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260&lt;P≤ 300</a:t>
            </a:r>
            <a:endParaRPr lang="en-US" altLang="zh-CN" sz="2400" dirty="0">
              <a:latin typeface="Arial" panose="020B0604020202020204" pitchFamily="34" charset="0"/>
            </a:endParaRPr>
          </a:p>
        </p:txBody>
      </p:sp>
      <p:sp>
        <p:nvSpPr>
          <p:cNvPr id="18" name="Rectangle 112"/>
          <p:cNvSpPr/>
          <p:nvPr/>
        </p:nvSpPr>
        <p:spPr>
          <a:xfrm>
            <a:off x="7874000" y="2260600"/>
            <a:ext cx="795338" cy="69056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0</a:t>
            </a:r>
            <a:endParaRPr lang="en-US" altLang="zh-CN" sz="2500" dirty="0">
              <a:latin typeface="Arial" panose="020B0604020202020204" pitchFamily="34" charset="0"/>
            </a:endParaRPr>
          </a:p>
        </p:txBody>
      </p:sp>
      <p:sp>
        <p:nvSpPr>
          <p:cNvPr id="19" name="Rectangle 110"/>
          <p:cNvSpPr/>
          <p:nvPr/>
        </p:nvSpPr>
        <p:spPr>
          <a:xfrm>
            <a:off x="5148263" y="2260600"/>
            <a:ext cx="2725737" cy="690563"/>
          </a:xfrm>
          <a:prstGeom prst="rect">
            <a:avLst/>
          </a:prstGeom>
          <a:noFill/>
          <a:ln w="9525">
            <a:noFill/>
          </a:ln>
        </p:spPr>
        <p:txBody>
          <a:bodyPr lIns="137160" rIns="0" anchor="ctr"/>
          <a:p>
            <a:pPr eaLnBrk="0" hangingPunct="0">
              <a:lnSpc>
                <a:spcPct val="105000"/>
              </a:lnSpc>
              <a:spcBef>
                <a:spcPct val="45000"/>
              </a:spcBef>
              <a:buClr>
                <a:srgbClr val="00B85C"/>
              </a:buClr>
              <a:buSzPct val="120000"/>
              <a:buFont typeface="Wingdings" panose="05000000000000000000" pitchFamily="2" charset="2"/>
            </a:pPr>
            <a:r>
              <a:rPr lang="zh-CN" altLang="x-none" sz="2500" dirty="0">
                <a:latin typeface="Arial" panose="020B0604020202020204" pitchFamily="34" charset="0"/>
              </a:rPr>
              <a:t>没人</a:t>
            </a:r>
            <a:endParaRPr lang="zh-CN" altLang="x-none" sz="2500" dirty="0">
              <a:latin typeface="Arial" panose="020B0604020202020204" pitchFamily="34" charset="0"/>
            </a:endParaRPr>
          </a:p>
        </p:txBody>
      </p:sp>
      <p:sp>
        <p:nvSpPr>
          <p:cNvPr id="14353" name="Rectangle 108"/>
          <p:cNvSpPr/>
          <p:nvPr/>
        </p:nvSpPr>
        <p:spPr>
          <a:xfrm>
            <a:off x="3413125" y="2260600"/>
            <a:ext cx="1235075" cy="690563"/>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P &gt;</a:t>
            </a:r>
            <a:r>
              <a:rPr lang="zh-CN" altLang="zh-CN" sz="2400" dirty="0">
                <a:latin typeface="Arial" panose="020B0604020202020204" pitchFamily="34" charset="0"/>
              </a:rPr>
              <a:t>30</a:t>
            </a:r>
            <a:r>
              <a:rPr lang="en-US" altLang="zh-CN" sz="2400" dirty="0">
                <a:latin typeface="Arial" panose="020B0604020202020204" pitchFamily="34" charset="0"/>
              </a:rPr>
              <a:t>0</a:t>
            </a:r>
            <a:endParaRPr lang="zh-CN" altLang="zh-CN" sz="2400" dirty="0">
              <a:latin typeface="Arial" panose="020B0604020202020204" pitchFamily="34" charset="0"/>
            </a:endParaRPr>
          </a:p>
        </p:txBody>
      </p:sp>
      <p:sp>
        <p:nvSpPr>
          <p:cNvPr id="14354" name="Rectangle 27"/>
          <p:cNvSpPr/>
          <p:nvPr/>
        </p:nvSpPr>
        <p:spPr>
          <a:xfrm>
            <a:off x="7874000" y="1370013"/>
            <a:ext cx="795338" cy="890587"/>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b="1" i="1" dirty="0">
                <a:latin typeface="Arial" panose="020B0604020202020204" pitchFamily="34" charset="0"/>
              </a:rPr>
              <a:t>Q</a:t>
            </a:r>
            <a:r>
              <a:rPr lang="en-US" altLang="zh-CN" sz="2500" b="1" i="1" baseline="30000" dirty="0">
                <a:latin typeface="Arial" panose="020B0604020202020204" pitchFamily="34" charset="0"/>
              </a:rPr>
              <a:t>d</a:t>
            </a:r>
            <a:endParaRPr lang="en-US" altLang="zh-CN" sz="2500" b="1" i="1" baseline="30000" dirty="0">
              <a:latin typeface="Arial" panose="020B0604020202020204" pitchFamily="34" charset="0"/>
            </a:endParaRPr>
          </a:p>
        </p:txBody>
      </p:sp>
      <p:sp>
        <p:nvSpPr>
          <p:cNvPr id="14355" name="Rectangle 26"/>
          <p:cNvSpPr/>
          <p:nvPr/>
        </p:nvSpPr>
        <p:spPr>
          <a:xfrm>
            <a:off x="5148263" y="1370013"/>
            <a:ext cx="2725737" cy="890587"/>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zh-CN" altLang="x-none" sz="2500" dirty="0">
                <a:latin typeface="Arial" panose="020B0604020202020204" pitchFamily="34" charset="0"/>
              </a:rPr>
              <a:t>谁会买</a:t>
            </a:r>
            <a:endParaRPr lang="zh-CN" altLang="x-none" sz="2500" dirty="0">
              <a:latin typeface="Arial" panose="020B0604020202020204" pitchFamily="34" charset="0"/>
            </a:endParaRPr>
          </a:p>
        </p:txBody>
      </p:sp>
      <p:sp>
        <p:nvSpPr>
          <p:cNvPr id="14356" name="Rectangle 25"/>
          <p:cNvSpPr/>
          <p:nvPr/>
        </p:nvSpPr>
        <p:spPr>
          <a:xfrm>
            <a:off x="3413125" y="1370013"/>
            <a:ext cx="1735138" cy="890587"/>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zh-CN" altLang="zh-CN" sz="2500" b="1" i="1" dirty="0">
                <a:latin typeface="Arial" panose="020B0604020202020204" pitchFamily="34" charset="0"/>
              </a:rPr>
              <a:t>P</a:t>
            </a:r>
            <a:r>
              <a:rPr lang="zh-CN" altLang="zh-CN" sz="2500" dirty="0">
                <a:latin typeface="Arial" panose="020B0604020202020204" pitchFamily="34" charset="0"/>
              </a:rPr>
              <a:t> (</a:t>
            </a:r>
            <a:r>
              <a:rPr lang="en-US" altLang="zh-CN" sz="2500" dirty="0">
                <a:latin typeface="Arial" panose="020B0604020202020204" pitchFamily="34" charset="0"/>
              </a:rPr>
              <a:t>Coach</a:t>
            </a:r>
            <a:r>
              <a:rPr lang="zh-CN" altLang="en-US" sz="2500" dirty="0">
                <a:latin typeface="Arial" panose="020B0604020202020204" pitchFamily="34" charset="0"/>
              </a:rPr>
              <a:t>包</a:t>
            </a:r>
            <a:r>
              <a:rPr lang="zh-CN" altLang="x-none" sz="2500" dirty="0">
                <a:latin typeface="Arial" panose="020B0604020202020204" pitchFamily="34" charset="0"/>
              </a:rPr>
              <a:t>的价格</a:t>
            </a:r>
            <a:r>
              <a:rPr lang="zh-CN" altLang="zh-CN" sz="2500" dirty="0">
                <a:latin typeface="Arial" panose="020B0604020202020204" pitchFamily="34" charset="0"/>
              </a:rPr>
              <a:t>)</a:t>
            </a:r>
            <a:endParaRPr lang="zh-CN" altLang="zh-CN" sz="2500" dirty="0">
              <a:latin typeface="Arial" panose="020B0604020202020204" pitchFamily="34" charset="0"/>
            </a:endParaRPr>
          </a:p>
        </p:txBody>
      </p:sp>
      <p:sp>
        <p:nvSpPr>
          <p:cNvPr id="14357" name="Line 37"/>
          <p:cNvSpPr/>
          <p:nvPr/>
        </p:nvSpPr>
        <p:spPr>
          <a:xfrm>
            <a:off x="3413125" y="1370013"/>
            <a:ext cx="5256213" cy="0"/>
          </a:xfrm>
          <a:prstGeom prst="line">
            <a:avLst/>
          </a:prstGeom>
          <a:ln w="12700" cap="sq" cmpd="sng">
            <a:solidFill>
              <a:schemeClr val="tx1"/>
            </a:solidFill>
            <a:prstDash val="solid"/>
            <a:round/>
            <a:headEnd type="none" w="med" len="med"/>
            <a:tailEnd type="none" w="med" len="med"/>
          </a:ln>
        </p:spPr>
      </p:sp>
      <p:sp>
        <p:nvSpPr>
          <p:cNvPr id="14358" name="Line 38"/>
          <p:cNvSpPr/>
          <p:nvPr/>
        </p:nvSpPr>
        <p:spPr>
          <a:xfrm>
            <a:off x="3413125" y="2260600"/>
            <a:ext cx="5256213" cy="0"/>
          </a:xfrm>
          <a:prstGeom prst="line">
            <a:avLst/>
          </a:prstGeom>
          <a:ln w="12700" cap="flat" cmpd="sng">
            <a:solidFill>
              <a:schemeClr val="tx1"/>
            </a:solidFill>
            <a:prstDash val="solid"/>
            <a:round/>
            <a:headEnd type="none" w="med" len="med"/>
            <a:tailEnd type="none" w="med" len="med"/>
          </a:ln>
        </p:spPr>
      </p:sp>
      <p:sp>
        <p:nvSpPr>
          <p:cNvPr id="14359" name="Line 41"/>
          <p:cNvSpPr/>
          <p:nvPr/>
        </p:nvSpPr>
        <p:spPr>
          <a:xfrm>
            <a:off x="3413125" y="6113463"/>
            <a:ext cx="5256213" cy="0"/>
          </a:xfrm>
          <a:prstGeom prst="line">
            <a:avLst/>
          </a:prstGeom>
          <a:ln w="12700" cap="sq" cmpd="sng">
            <a:solidFill>
              <a:schemeClr val="tx1"/>
            </a:solidFill>
            <a:prstDash val="solid"/>
            <a:round/>
            <a:headEnd type="none" w="med" len="med"/>
            <a:tailEnd type="none" w="med" len="med"/>
          </a:ln>
        </p:spPr>
      </p:sp>
      <p:sp>
        <p:nvSpPr>
          <p:cNvPr id="14360" name="Line 42"/>
          <p:cNvSpPr/>
          <p:nvPr/>
        </p:nvSpPr>
        <p:spPr>
          <a:xfrm>
            <a:off x="3402013" y="1349375"/>
            <a:ext cx="11112" cy="4764088"/>
          </a:xfrm>
          <a:prstGeom prst="line">
            <a:avLst/>
          </a:prstGeom>
          <a:ln w="12700" cap="sq" cmpd="sng">
            <a:solidFill>
              <a:schemeClr val="tx1"/>
            </a:solidFill>
            <a:prstDash val="solid"/>
            <a:round/>
            <a:headEnd type="none" w="med" len="med"/>
            <a:tailEnd type="none" w="med" len="med"/>
          </a:ln>
        </p:spPr>
      </p:sp>
      <p:sp>
        <p:nvSpPr>
          <p:cNvPr id="14361" name="Line 43"/>
          <p:cNvSpPr/>
          <p:nvPr/>
        </p:nvSpPr>
        <p:spPr>
          <a:xfrm>
            <a:off x="5257800" y="1371600"/>
            <a:ext cx="0" cy="4743450"/>
          </a:xfrm>
          <a:prstGeom prst="line">
            <a:avLst/>
          </a:prstGeom>
          <a:ln w="12700" cap="flat" cmpd="sng">
            <a:solidFill>
              <a:schemeClr val="tx1"/>
            </a:solidFill>
            <a:prstDash val="solid"/>
            <a:round/>
            <a:headEnd type="none" w="med" len="med"/>
            <a:tailEnd type="none" w="med" len="med"/>
          </a:ln>
        </p:spPr>
      </p:sp>
      <p:sp>
        <p:nvSpPr>
          <p:cNvPr id="14362" name="Line 44"/>
          <p:cNvSpPr/>
          <p:nvPr/>
        </p:nvSpPr>
        <p:spPr>
          <a:xfrm>
            <a:off x="7874000" y="1370013"/>
            <a:ext cx="0" cy="4743450"/>
          </a:xfrm>
          <a:prstGeom prst="line">
            <a:avLst/>
          </a:prstGeom>
          <a:ln w="12700" cap="flat" cmpd="sng">
            <a:solidFill>
              <a:schemeClr val="tx1"/>
            </a:solidFill>
            <a:prstDash val="solid"/>
            <a:round/>
            <a:headEnd type="none" w="med" len="med"/>
            <a:tailEnd type="none" w="med" len="med"/>
          </a:ln>
        </p:spPr>
      </p:sp>
      <p:sp>
        <p:nvSpPr>
          <p:cNvPr id="14363" name="Line 45"/>
          <p:cNvSpPr/>
          <p:nvPr/>
        </p:nvSpPr>
        <p:spPr>
          <a:xfrm>
            <a:off x="8669338" y="1370013"/>
            <a:ext cx="0" cy="4743450"/>
          </a:xfrm>
          <a:prstGeom prst="line">
            <a:avLst/>
          </a:prstGeom>
          <a:ln w="12700" cap="sq" cmpd="sng">
            <a:solidFill>
              <a:schemeClr val="tx1"/>
            </a:solidFill>
            <a:prstDash val="solid"/>
            <a:round/>
            <a:headEnd type="none" w="med" len="med"/>
            <a:tailEnd type="none" w="med" len="med"/>
          </a:ln>
        </p:spPr>
      </p:sp>
      <p:sp>
        <p:nvSpPr>
          <p:cNvPr id="14364" name="Line 109"/>
          <p:cNvSpPr/>
          <p:nvPr/>
        </p:nvSpPr>
        <p:spPr>
          <a:xfrm>
            <a:off x="3413125" y="2951163"/>
            <a:ext cx="5256213" cy="0"/>
          </a:xfrm>
          <a:prstGeom prst="line">
            <a:avLst/>
          </a:prstGeom>
          <a:ln w="12700" cap="flat" cmpd="sng">
            <a:solidFill>
              <a:schemeClr val="tx1"/>
            </a:solidFill>
            <a:prstDash val="solid"/>
            <a:round/>
            <a:headEnd type="none" w="med" len="med"/>
            <a:tailEnd type="none" w="med" len="med"/>
          </a:ln>
        </p:spPr>
      </p:sp>
      <p:sp>
        <p:nvSpPr>
          <p:cNvPr id="14365" name="Line 117"/>
          <p:cNvSpPr/>
          <p:nvPr/>
        </p:nvSpPr>
        <p:spPr>
          <a:xfrm>
            <a:off x="3413125" y="3641725"/>
            <a:ext cx="5256213" cy="0"/>
          </a:xfrm>
          <a:prstGeom prst="line">
            <a:avLst/>
          </a:prstGeom>
          <a:ln w="12700" cap="flat" cmpd="sng">
            <a:solidFill>
              <a:schemeClr val="tx1"/>
            </a:solidFill>
            <a:prstDash val="solid"/>
            <a:round/>
            <a:headEnd type="none" w="med" len="med"/>
            <a:tailEnd type="none" w="med" len="med"/>
          </a:ln>
        </p:spPr>
      </p:sp>
      <p:sp>
        <p:nvSpPr>
          <p:cNvPr id="14366" name="Line 125"/>
          <p:cNvSpPr/>
          <p:nvPr/>
        </p:nvSpPr>
        <p:spPr>
          <a:xfrm>
            <a:off x="3413125" y="4332288"/>
            <a:ext cx="5256213" cy="0"/>
          </a:xfrm>
          <a:prstGeom prst="line">
            <a:avLst/>
          </a:prstGeom>
          <a:ln w="12700" cap="flat" cmpd="sng">
            <a:solidFill>
              <a:schemeClr val="tx1"/>
            </a:solidFill>
            <a:prstDash val="solid"/>
            <a:round/>
            <a:headEnd type="none" w="med" len="med"/>
            <a:tailEnd type="none" w="med" len="med"/>
          </a:ln>
        </p:spPr>
      </p:sp>
      <p:sp>
        <p:nvSpPr>
          <p:cNvPr id="14367" name="Line 133"/>
          <p:cNvSpPr/>
          <p:nvPr/>
        </p:nvSpPr>
        <p:spPr>
          <a:xfrm>
            <a:off x="3413125" y="5222875"/>
            <a:ext cx="5256213" cy="0"/>
          </a:xfrm>
          <a:prstGeom prst="line">
            <a:avLst/>
          </a:prstGeom>
          <a:ln w="12700" cap="flat" cmpd="sng">
            <a:solidFill>
              <a:schemeClr val="tx1"/>
            </a:solidFill>
            <a:prstDash val="solid"/>
            <a:round/>
            <a:headEnd type="none" w="med" len="med"/>
            <a:tailEnd type="none" w="med" len="med"/>
          </a:ln>
        </p:spPr>
      </p:sp>
      <p:graphicFrame>
        <p:nvGraphicFramePr>
          <p:cNvPr id="3" name="Group 4"/>
          <p:cNvGraphicFramePr>
            <a:graphicFrameLocks noGrp="1"/>
          </p:cNvGraphicFramePr>
          <p:nvPr/>
        </p:nvGraphicFramePr>
        <p:xfrm>
          <a:off x="533400" y="2262188"/>
          <a:ext cx="2538413" cy="3159125"/>
        </p:xfrm>
        <a:graphic>
          <a:graphicData uri="http://schemas.openxmlformats.org/drawingml/2006/table">
            <a:tbl>
              <a:tblPr/>
              <a:tblGrid>
                <a:gridCol w="1506537"/>
                <a:gridCol w="1031875"/>
              </a:tblGrid>
              <a:tr h="923290">
                <a:tc>
                  <a:txBody>
                    <a:bodyPr/>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人名</a:t>
                      </a:r>
                      <a:endParaRPr kumimoji="0" lang="zh-CN" sz="26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支付意愿</a:t>
                      </a:r>
                      <a:endParaRPr kumimoji="0" 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方琳</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$260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60002">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严格</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175</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丁宁</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300</a:t>
                      </a:r>
                      <a:endParaRPr kumimoji="0" lang="en-US" altLang="zh-CN" sz="2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8489">
                <a:tc>
                  <a:txBody>
                    <a:bodyPr/>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赵芸</a:t>
                      </a:r>
                      <a:endParaRPr kumimoji="0" lang="zh-CN" altLang="en-US"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1371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125</a:t>
                      </a:r>
                      <a:endPar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9"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dissolv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3" grpId="0"/>
      <p:bldP spid="15" grpId="0"/>
      <p:bldP spid="16"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1" name="Object 66"/>
          <p:cNvGraphicFramePr>
            <a:graphicFrameLocks noChangeAspect="1"/>
          </p:cNvGraphicFramePr>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3076" name="" r:id="rId1" imgW="3180080" imgH="3081020" progId="Excel.Chart.8">
                  <p:embed/>
                </p:oleObj>
              </mc:Choice>
              <mc:Fallback>
                <p:oleObj name="" r:id="rId1" imgW="3180080" imgH="3081020" progId="Excel.Chart.8">
                  <p:embed/>
                  <p:pic>
                    <p:nvPicPr>
                      <p:cNvPr id="0" name="图片 3075"/>
                      <p:cNvPicPr/>
                      <p:nvPr/>
                    </p:nvPicPr>
                    <p:blipFill>
                      <a:blip r:embed="rId2"/>
                      <a:stretch>
                        <a:fillRect/>
                      </a:stretch>
                    </p:blipFill>
                    <p:spPr>
                      <a:xfrm>
                        <a:off x="214313" y="804863"/>
                        <a:ext cx="5900737" cy="5711825"/>
                      </a:xfrm>
                      <a:prstGeom prst="rect">
                        <a:avLst/>
                      </a:prstGeom>
                      <a:noFill/>
                      <a:ln w="38100">
                        <a:noFill/>
                        <a:miter/>
                      </a:ln>
                    </p:spPr>
                  </p:pic>
                </p:oleObj>
              </mc:Fallback>
            </mc:AlternateContent>
          </a:graphicData>
        </a:graphic>
      </p:graphicFrame>
      <p:sp>
        <p:nvSpPr>
          <p:cNvPr id="5" name="Line 69"/>
          <p:cNvSpPr/>
          <p:nvPr/>
        </p:nvSpPr>
        <p:spPr>
          <a:xfrm flipV="1">
            <a:off x="1643063" y="1270000"/>
            <a:ext cx="0" cy="815975"/>
          </a:xfrm>
          <a:prstGeom prst="line">
            <a:avLst/>
          </a:prstGeom>
          <a:ln w="57150" cap="flat" cmpd="sng">
            <a:solidFill>
              <a:srgbClr val="FF0000"/>
            </a:solidFill>
            <a:prstDash val="solid"/>
            <a:round/>
            <a:headEnd type="none" w="med" len="med"/>
            <a:tailEnd type="none" w="med" len="med"/>
          </a:ln>
        </p:spPr>
      </p:sp>
      <p:sp>
        <p:nvSpPr>
          <p:cNvPr id="6" name="Line 70"/>
          <p:cNvSpPr/>
          <p:nvPr/>
        </p:nvSpPr>
        <p:spPr>
          <a:xfrm>
            <a:off x="1614488" y="2078038"/>
            <a:ext cx="855662" cy="0"/>
          </a:xfrm>
          <a:prstGeom prst="line">
            <a:avLst/>
          </a:prstGeom>
          <a:ln w="57150" cap="flat" cmpd="sng">
            <a:solidFill>
              <a:srgbClr val="FF0000"/>
            </a:solidFill>
            <a:prstDash val="solid"/>
            <a:round/>
            <a:headEnd type="none" w="med" len="med"/>
            <a:tailEnd type="none" w="med" len="med"/>
          </a:ln>
        </p:spPr>
      </p:sp>
      <p:sp>
        <p:nvSpPr>
          <p:cNvPr id="7" name="Rectangle 2"/>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支付意愿与需求曲线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15365" name="Text Box 67"/>
          <p:cNvSpPr txBox="1"/>
          <p:nvPr/>
        </p:nvSpPr>
        <p:spPr>
          <a:xfrm>
            <a:off x="1393825" y="838200"/>
            <a:ext cx="403225"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P</a:t>
            </a:r>
            <a:endParaRPr lang="en-US" altLang="zh-CN" sz="2800" b="1" i="1" dirty="0">
              <a:latin typeface="Arial" panose="020B0604020202020204" pitchFamily="34" charset="0"/>
            </a:endParaRPr>
          </a:p>
        </p:txBody>
      </p:sp>
      <p:sp>
        <p:nvSpPr>
          <p:cNvPr id="15366" name="Text Box 68"/>
          <p:cNvSpPr txBox="1"/>
          <p:nvPr/>
        </p:nvSpPr>
        <p:spPr>
          <a:xfrm>
            <a:off x="5489575" y="5360988"/>
            <a:ext cx="474663" cy="519112"/>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sp>
        <p:nvSpPr>
          <p:cNvPr id="11" name="Line 84"/>
          <p:cNvSpPr/>
          <p:nvPr/>
        </p:nvSpPr>
        <p:spPr>
          <a:xfrm flipV="1">
            <a:off x="4983163" y="4081463"/>
            <a:ext cx="0" cy="1481137"/>
          </a:xfrm>
          <a:prstGeom prst="line">
            <a:avLst/>
          </a:prstGeom>
          <a:ln w="57150" cap="flat" cmpd="sng">
            <a:solidFill>
              <a:srgbClr val="FF0000"/>
            </a:solidFill>
            <a:prstDash val="solid"/>
            <a:round/>
            <a:headEnd type="none" w="med" len="med"/>
            <a:tailEnd type="none" w="med" len="med"/>
          </a:ln>
        </p:spPr>
      </p:sp>
      <p:sp>
        <p:nvSpPr>
          <p:cNvPr id="12" name="Line 87"/>
          <p:cNvSpPr/>
          <p:nvPr/>
        </p:nvSpPr>
        <p:spPr>
          <a:xfrm flipV="1">
            <a:off x="4135438" y="3486150"/>
            <a:ext cx="0" cy="630238"/>
          </a:xfrm>
          <a:prstGeom prst="line">
            <a:avLst/>
          </a:prstGeom>
          <a:ln w="57150" cap="flat" cmpd="sng">
            <a:solidFill>
              <a:srgbClr val="FF0000"/>
            </a:solidFill>
            <a:prstDash val="solid"/>
            <a:round/>
            <a:headEnd type="none" w="med" len="med"/>
            <a:tailEnd type="none" w="med" len="med"/>
          </a:ln>
        </p:spPr>
      </p:sp>
      <p:sp>
        <p:nvSpPr>
          <p:cNvPr id="13" name="Line 88"/>
          <p:cNvSpPr/>
          <p:nvPr/>
        </p:nvSpPr>
        <p:spPr>
          <a:xfrm>
            <a:off x="4106863" y="4110038"/>
            <a:ext cx="876300" cy="0"/>
          </a:xfrm>
          <a:prstGeom prst="line">
            <a:avLst/>
          </a:prstGeom>
          <a:ln w="57150" cap="flat" cmpd="sng">
            <a:solidFill>
              <a:srgbClr val="FF0000"/>
            </a:solidFill>
            <a:prstDash val="solid"/>
            <a:round/>
            <a:headEnd type="none" w="med" len="med"/>
            <a:tailEnd type="none" w="med" len="med"/>
          </a:ln>
        </p:spPr>
      </p:sp>
      <p:sp>
        <p:nvSpPr>
          <p:cNvPr id="14" name="Line 90"/>
          <p:cNvSpPr/>
          <p:nvPr/>
        </p:nvSpPr>
        <p:spPr>
          <a:xfrm flipV="1">
            <a:off x="3307080" y="2531110"/>
            <a:ext cx="635" cy="989965"/>
          </a:xfrm>
          <a:prstGeom prst="line">
            <a:avLst/>
          </a:prstGeom>
          <a:ln w="57150" cap="flat" cmpd="sng">
            <a:solidFill>
              <a:srgbClr val="FF0000"/>
            </a:solidFill>
            <a:prstDash val="solid"/>
            <a:round/>
            <a:headEnd type="none" w="med" len="med"/>
            <a:tailEnd type="none" w="med" len="med"/>
          </a:ln>
        </p:spPr>
      </p:sp>
      <p:sp>
        <p:nvSpPr>
          <p:cNvPr id="15" name="Line 91"/>
          <p:cNvSpPr/>
          <p:nvPr/>
        </p:nvSpPr>
        <p:spPr>
          <a:xfrm>
            <a:off x="3278188" y="3513138"/>
            <a:ext cx="855662" cy="0"/>
          </a:xfrm>
          <a:prstGeom prst="line">
            <a:avLst/>
          </a:prstGeom>
          <a:ln w="57150" cap="flat" cmpd="sng">
            <a:solidFill>
              <a:srgbClr val="FF0000"/>
            </a:solidFill>
            <a:prstDash val="solid"/>
            <a:round/>
            <a:headEnd type="none" w="med" len="med"/>
            <a:tailEnd type="none" w="med" len="med"/>
          </a:ln>
        </p:spPr>
      </p:sp>
      <p:sp>
        <p:nvSpPr>
          <p:cNvPr id="16" name="Line 93"/>
          <p:cNvSpPr/>
          <p:nvPr/>
        </p:nvSpPr>
        <p:spPr>
          <a:xfrm flipH="1" flipV="1">
            <a:off x="2467610" y="2049780"/>
            <a:ext cx="2540" cy="481965"/>
          </a:xfrm>
          <a:prstGeom prst="line">
            <a:avLst/>
          </a:prstGeom>
          <a:ln w="57150" cap="flat" cmpd="sng">
            <a:solidFill>
              <a:srgbClr val="FF0000"/>
            </a:solidFill>
            <a:prstDash val="solid"/>
            <a:round/>
            <a:headEnd type="none" w="med" len="med"/>
            <a:tailEnd type="none" w="med" len="med"/>
          </a:ln>
        </p:spPr>
      </p:sp>
      <p:sp>
        <p:nvSpPr>
          <p:cNvPr id="17" name="Line 94"/>
          <p:cNvSpPr/>
          <p:nvPr/>
        </p:nvSpPr>
        <p:spPr>
          <a:xfrm>
            <a:off x="2438400" y="2531745"/>
            <a:ext cx="868363" cy="0"/>
          </a:xfrm>
          <a:prstGeom prst="line">
            <a:avLst/>
          </a:prstGeom>
          <a:ln w="57150" cap="flat" cmpd="sng">
            <a:solidFill>
              <a:srgbClr val="FF0000"/>
            </a:solidFill>
            <a:prstDash val="solid"/>
            <a:round/>
            <a:headEnd type="none" w="med" len="med"/>
            <a:tailEnd type="none" w="med" len="med"/>
          </a:ln>
        </p:spPr>
      </p:sp>
      <p:grpSp>
        <p:nvGrpSpPr>
          <p:cNvPr id="15374" name="组合 42"/>
          <p:cNvGrpSpPr/>
          <p:nvPr/>
        </p:nvGrpSpPr>
        <p:grpSpPr>
          <a:xfrm>
            <a:off x="5791200" y="1066800"/>
            <a:ext cx="2971800" cy="4570413"/>
            <a:chOff x="3200401" y="1349375"/>
            <a:chExt cx="2971800" cy="4570413"/>
          </a:xfrm>
        </p:grpSpPr>
        <p:sp>
          <p:nvSpPr>
            <p:cNvPr id="15375" name="Rectangle 144"/>
            <p:cNvSpPr/>
            <p:nvPr/>
          </p:nvSpPr>
          <p:spPr>
            <a:xfrm>
              <a:off x="5257800" y="5029200"/>
              <a:ext cx="795338" cy="890588"/>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4</a:t>
              </a:r>
              <a:endParaRPr lang="en-US" altLang="zh-CN" sz="2500" dirty="0">
                <a:latin typeface="Arial" panose="020B0604020202020204" pitchFamily="34" charset="0"/>
              </a:endParaRPr>
            </a:p>
          </p:txBody>
        </p:sp>
        <p:sp>
          <p:nvSpPr>
            <p:cNvPr id="15376" name="Rectangle 140"/>
            <p:cNvSpPr/>
            <p:nvPr/>
          </p:nvSpPr>
          <p:spPr>
            <a:xfrm>
              <a:off x="3505200" y="5029200"/>
              <a:ext cx="1524001" cy="890588"/>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P≤ </a:t>
              </a:r>
              <a:r>
                <a:rPr lang="zh-CN" altLang="zh-CN" sz="2400" dirty="0">
                  <a:latin typeface="Arial" panose="020B0604020202020204" pitchFamily="34" charset="0"/>
                </a:rPr>
                <a:t>125</a:t>
              </a:r>
              <a:endParaRPr lang="zh-CN" altLang="zh-CN" sz="2400" dirty="0">
                <a:latin typeface="Arial" panose="020B0604020202020204" pitchFamily="34" charset="0"/>
              </a:endParaRPr>
            </a:p>
          </p:txBody>
        </p:sp>
        <p:sp>
          <p:nvSpPr>
            <p:cNvPr id="15377" name="Rectangle 136"/>
            <p:cNvSpPr/>
            <p:nvPr/>
          </p:nvSpPr>
          <p:spPr>
            <a:xfrm>
              <a:off x="5257800" y="4343400"/>
              <a:ext cx="795338" cy="890587"/>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a:t>
              </a:r>
              <a:endParaRPr lang="en-US" altLang="zh-CN" sz="2500" dirty="0">
                <a:latin typeface="Arial" panose="020B0604020202020204" pitchFamily="34" charset="0"/>
              </a:endParaRPr>
            </a:p>
          </p:txBody>
        </p:sp>
        <p:sp>
          <p:nvSpPr>
            <p:cNvPr id="15378" name="Rectangle 132"/>
            <p:cNvSpPr/>
            <p:nvPr/>
          </p:nvSpPr>
          <p:spPr>
            <a:xfrm>
              <a:off x="3276600" y="4332288"/>
              <a:ext cx="2057399" cy="890587"/>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125&lt;P≤ 175</a:t>
              </a:r>
              <a:endParaRPr lang="en-US" altLang="zh-CN" sz="2400" dirty="0">
                <a:latin typeface="Arial" panose="020B0604020202020204" pitchFamily="34" charset="0"/>
              </a:endParaRPr>
            </a:p>
          </p:txBody>
        </p:sp>
        <p:sp>
          <p:nvSpPr>
            <p:cNvPr id="15379" name="Rectangle 128"/>
            <p:cNvSpPr/>
            <p:nvPr/>
          </p:nvSpPr>
          <p:spPr>
            <a:xfrm>
              <a:off x="5257800" y="3657600"/>
              <a:ext cx="795338" cy="69056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a:t>
              </a:r>
              <a:endParaRPr lang="en-US" altLang="zh-CN" sz="2500" dirty="0">
                <a:latin typeface="Arial" panose="020B0604020202020204" pitchFamily="34" charset="0"/>
              </a:endParaRPr>
            </a:p>
          </p:txBody>
        </p:sp>
        <p:sp>
          <p:nvSpPr>
            <p:cNvPr id="15380" name="Rectangle 124"/>
            <p:cNvSpPr/>
            <p:nvPr/>
          </p:nvSpPr>
          <p:spPr>
            <a:xfrm>
              <a:off x="3200401" y="3641725"/>
              <a:ext cx="2133600" cy="690563"/>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175&lt;P≤ 260</a:t>
              </a:r>
              <a:endParaRPr lang="en-US" altLang="zh-CN" sz="2400" dirty="0">
                <a:latin typeface="Arial" panose="020B0604020202020204" pitchFamily="34" charset="0"/>
              </a:endParaRPr>
            </a:p>
          </p:txBody>
        </p:sp>
        <p:sp>
          <p:nvSpPr>
            <p:cNvPr id="15381" name="Rectangle 120"/>
            <p:cNvSpPr/>
            <p:nvPr/>
          </p:nvSpPr>
          <p:spPr>
            <a:xfrm>
              <a:off x="5257800" y="2971800"/>
              <a:ext cx="795338" cy="690562"/>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a:t>
              </a:r>
              <a:endParaRPr lang="en-US" altLang="zh-CN" sz="2500" dirty="0">
                <a:latin typeface="Arial" panose="020B0604020202020204" pitchFamily="34" charset="0"/>
              </a:endParaRPr>
            </a:p>
          </p:txBody>
        </p:sp>
        <p:sp>
          <p:nvSpPr>
            <p:cNvPr id="15382" name="Rectangle 116"/>
            <p:cNvSpPr/>
            <p:nvPr/>
          </p:nvSpPr>
          <p:spPr>
            <a:xfrm>
              <a:off x="3413124" y="2951163"/>
              <a:ext cx="1920875" cy="690562"/>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260&lt;P≤ 300</a:t>
              </a:r>
              <a:endParaRPr lang="en-US" altLang="zh-CN" sz="2400" dirty="0">
                <a:latin typeface="Arial" panose="020B0604020202020204" pitchFamily="34" charset="0"/>
              </a:endParaRPr>
            </a:p>
          </p:txBody>
        </p:sp>
        <p:sp>
          <p:nvSpPr>
            <p:cNvPr id="15383" name="Rectangle 112"/>
            <p:cNvSpPr/>
            <p:nvPr/>
          </p:nvSpPr>
          <p:spPr>
            <a:xfrm>
              <a:off x="5257800" y="2286000"/>
              <a:ext cx="795338" cy="69056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0</a:t>
              </a:r>
              <a:endParaRPr lang="en-US" altLang="zh-CN" sz="2500" dirty="0">
                <a:latin typeface="Arial" panose="020B0604020202020204" pitchFamily="34" charset="0"/>
              </a:endParaRPr>
            </a:p>
          </p:txBody>
        </p:sp>
        <p:sp>
          <p:nvSpPr>
            <p:cNvPr id="15384" name="Rectangle 108"/>
            <p:cNvSpPr/>
            <p:nvPr/>
          </p:nvSpPr>
          <p:spPr>
            <a:xfrm>
              <a:off x="3413125" y="2260600"/>
              <a:ext cx="1235075" cy="690563"/>
            </a:xfrm>
            <a:prstGeom prst="rect">
              <a:avLst/>
            </a:prstGeom>
            <a:noFill/>
            <a:ln w="9525">
              <a:noFill/>
            </a:ln>
          </p:spPr>
          <p:txBody>
            <a:bodyPr rIns="13716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P &gt;</a:t>
              </a:r>
              <a:r>
                <a:rPr lang="zh-CN" altLang="zh-CN" sz="2400" dirty="0">
                  <a:latin typeface="Arial" panose="020B0604020202020204" pitchFamily="34" charset="0"/>
                </a:rPr>
                <a:t>30</a:t>
              </a:r>
              <a:r>
                <a:rPr lang="en-US" altLang="zh-CN" sz="2400" dirty="0">
                  <a:latin typeface="Arial" panose="020B0604020202020204" pitchFamily="34" charset="0"/>
                </a:rPr>
                <a:t>0</a:t>
              </a:r>
              <a:endParaRPr lang="zh-CN" altLang="zh-CN" sz="2400" dirty="0">
                <a:latin typeface="Arial" panose="020B0604020202020204" pitchFamily="34" charset="0"/>
              </a:endParaRPr>
            </a:p>
          </p:txBody>
        </p:sp>
        <p:sp>
          <p:nvSpPr>
            <p:cNvPr id="15385" name="Rectangle 27"/>
            <p:cNvSpPr/>
            <p:nvPr/>
          </p:nvSpPr>
          <p:spPr>
            <a:xfrm>
              <a:off x="5257800" y="1371600"/>
              <a:ext cx="795338" cy="890587"/>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500" b="1" i="1" dirty="0">
                  <a:latin typeface="Arial" panose="020B0604020202020204" pitchFamily="34" charset="0"/>
                </a:rPr>
                <a:t>Q</a:t>
              </a:r>
              <a:r>
                <a:rPr lang="en-US" altLang="zh-CN" sz="2500" b="1" i="1" baseline="30000" dirty="0">
                  <a:latin typeface="Arial" panose="020B0604020202020204" pitchFamily="34" charset="0"/>
                </a:rPr>
                <a:t>d</a:t>
              </a:r>
              <a:endParaRPr lang="en-US" altLang="zh-CN" sz="2500" b="1" i="1" baseline="30000" dirty="0">
                <a:latin typeface="Arial" panose="020B0604020202020204" pitchFamily="34" charset="0"/>
              </a:endParaRPr>
            </a:p>
          </p:txBody>
        </p:sp>
        <p:sp>
          <p:nvSpPr>
            <p:cNvPr id="15386" name="Rectangle 25"/>
            <p:cNvSpPr/>
            <p:nvPr/>
          </p:nvSpPr>
          <p:spPr>
            <a:xfrm>
              <a:off x="3413125" y="1370013"/>
              <a:ext cx="1735138" cy="890587"/>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zh-CN" altLang="zh-CN" sz="2500" b="1" i="1" dirty="0">
                  <a:latin typeface="Arial" panose="020B0604020202020204" pitchFamily="34" charset="0"/>
                </a:rPr>
                <a:t>P</a:t>
              </a:r>
              <a:r>
                <a:rPr lang="zh-CN" altLang="zh-CN" sz="2500" dirty="0">
                  <a:latin typeface="Arial" panose="020B0604020202020204" pitchFamily="34" charset="0"/>
                </a:rPr>
                <a:t> (</a:t>
              </a:r>
              <a:r>
                <a:rPr lang="en-US" altLang="zh-CN" sz="2500" dirty="0">
                  <a:latin typeface="Arial" panose="020B0604020202020204" pitchFamily="34" charset="0"/>
                </a:rPr>
                <a:t>Coach</a:t>
              </a:r>
              <a:r>
                <a:rPr lang="zh-CN" altLang="en-US" sz="2500" dirty="0">
                  <a:latin typeface="Arial" panose="020B0604020202020204" pitchFamily="34" charset="0"/>
                </a:rPr>
                <a:t>包</a:t>
              </a:r>
              <a:r>
                <a:rPr lang="zh-CN" altLang="x-none" sz="2500" dirty="0">
                  <a:latin typeface="Arial" panose="020B0604020202020204" pitchFamily="34" charset="0"/>
                </a:rPr>
                <a:t>的价格</a:t>
              </a:r>
              <a:r>
                <a:rPr lang="zh-CN" altLang="zh-CN" sz="2500" dirty="0">
                  <a:latin typeface="Arial" panose="020B0604020202020204" pitchFamily="34" charset="0"/>
                </a:rPr>
                <a:t>)</a:t>
              </a:r>
              <a:endParaRPr lang="zh-CN" altLang="zh-CN" sz="2500" dirty="0">
                <a:latin typeface="Arial" panose="020B0604020202020204" pitchFamily="34" charset="0"/>
              </a:endParaRPr>
            </a:p>
          </p:txBody>
        </p:sp>
        <p:sp>
          <p:nvSpPr>
            <p:cNvPr id="15387" name="Line 37"/>
            <p:cNvSpPr/>
            <p:nvPr/>
          </p:nvSpPr>
          <p:spPr>
            <a:xfrm>
              <a:off x="3413125" y="1370012"/>
              <a:ext cx="2759075" cy="1587"/>
            </a:xfrm>
            <a:prstGeom prst="line">
              <a:avLst/>
            </a:prstGeom>
            <a:ln w="12700" cap="sq" cmpd="sng">
              <a:solidFill>
                <a:schemeClr val="tx1"/>
              </a:solidFill>
              <a:prstDash val="solid"/>
              <a:round/>
              <a:headEnd type="none" w="med" len="med"/>
              <a:tailEnd type="none" w="med" len="med"/>
            </a:ln>
          </p:spPr>
        </p:sp>
        <p:sp>
          <p:nvSpPr>
            <p:cNvPr id="15388" name="Line 38"/>
            <p:cNvSpPr/>
            <p:nvPr/>
          </p:nvSpPr>
          <p:spPr>
            <a:xfrm>
              <a:off x="3429001" y="2286000"/>
              <a:ext cx="2743200" cy="0"/>
            </a:xfrm>
            <a:prstGeom prst="line">
              <a:avLst/>
            </a:prstGeom>
            <a:ln w="12700" cap="flat" cmpd="sng">
              <a:solidFill>
                <a:schemeClr val="tx1"/>
              </a:solidFill>
              <a:prstDash val="solid"/>
              <a:round/>
              <a:headEnd type="none" w="med" len="med"/>
              <a:tailEnd type="none" w="med" len="med"/>
            </a:ln>
          </p:spPr>
        </p:sp>
        <p:sp>
          <p:nvSpPr>
            <p:cNvPr id="15389" name="Line 41"/>
            <p:cNvSpPr/>
            <p:nvPr/>
          </p:nvSpPr>
          <p:spPr>
            <a:xfrm>
              <a:off x="3429001" y="5867400"/>
              <a:ext cx="2743200" cy="0"/>
            </a:xfrm>
            <a:prstGeom prst="line">
              <a:avLst/>
            </a:prstGeom>
            <a:ln w="12700" cap="sq" cmpd="sng">
              <a:solidFill>
                <a:schemeClr val="tx1"/>
              </a:solidFill>
              <a:prstDash val="solid"/>
              <a:round/>
              <a:headEnd type="none" w="med" len="med"/>
              <a:tailEnd type="none" w="med" len="med"/>
            </a:ln>
          </p:spPr>
        </p:sp>
        <p:sp>
          <p:nvSpPr>
            <p:cNvPr id="15390" name="Line 42"/>
            <p:cNvSpPr/>
            <p:nvPr/>
          </p:nvSpPr>
          <p:spPr>
            <a:xfrm>
              <a:off x="3402012" y="1349375"/>
              <a:ext cx="26987" cy="4518025"/>
            </a:xfrm>
            <a:prstGeom prst="line">
              <a:avLst/>
            </a:prstGeom>
            <a:ln w="12700" cap="sq" cmpd="sng">
              <a:solidFill>
                <a:schemeClr val="tx1"/>
              </a:solidFill>
              <a:prstDash val="solid"/>
              <a:round/>
              <a:headEnd type="none" w="med" len="med"/>
              <a:tailEnd type="none" w="med" len="med"/>
            </a:ln>
          </p:spPr>
        </p:sp>
        <p:sp>
          <p:nvSpPr>
            <p:cNvPr id="15391" name="Line 43"/>
            <p:cNvSpPr/>
            <p:nvPr/>
          </p:nvSpPr>
          <p:spPr>
            <a:xfrm>
              <a:off x="5257800" y="1371600"/>
              <a:ext cx="0" cy="4495800"/>
            </a:xfrm>
            <a:prstGeom prst="line">
              <a:avLst/>
            </a:prstGeom>
            <a:ln w="12700" cap="flat" cmpd="sng">
              <a:solidFill>
                <a:schemeClr val="tx1"/>
              </a:solidFill>
              <a:prstDash val="solid"/>
              <a:round/>
              <a:headEnd type="none" w="med" len="med"/>
              <a:tailEnd type="none" w="med" len="med"/>
            </a:ln>
          </p:spPr>
        </p:sp>
        <p:sp>
          <p:nvSpPr>
            <p:cNvPr id="15392" name="Line 44"/>
            <p:cNvSpPr/>
            <p:nvPr/>
          </p:nvSpPr>
          <p:spPr>
            <a:xfrm>
              <a:off x="6172200" y="1371600"/>
              <a:ext cx="0" cy="4495800"/>
            </a:xfrm>
            <a:prstGeom prst="line">
              <a:avLst/>
            </a:prstGeom>
            <a:ln w="12700" cap="flat" cmpd="sng">
              <a:solidFill>
                <a:schemeClr val="tx1"/>
              </a:solidFill>
              <a:prstDash val="solid"/>
              <a:round/>
              <a:headEnd type="none" w="med" len="med"/>
              <a:tailEnd type="none" w="med" len="med"/>
            </a:ln>
          </p:spPr>
        </p:sp>
        <p:sp>
          <p:nvSpPr>
            <p:cNvPr id="15393" name="Line 109"/>
            <p:cNvSpPr/>
            <p:nvPr/>
          </p:nvSpPr>
          <p:spPr>
            <a:xfrm>
              <a:off x="3413125" y="2951162"/>
              <a:ext cx="2759075" cy="20637"/>
            </a:xfrm>
            <a:prstGeom prst="line">
              <a:avLst/>
            </a:prstGeom>
            <a:ln w="12700" cap="flat" cmpd="sng">
              <a:solidFill>
                <a:schemeClr val="tx1"/>
              </a:solidFill>
              <a:prstDash val="solid"/>
              <a:round/>
              <a:headEnd type="none" w="med" len="med"/>
              <a:tailEnd type="none" w="med" len="med"/>
            </a:ln>
          </p:spPr>
        </p:sp>
        <p:sp>
          <p:nvSpPr>
            <p:cNvPr id="15394" name="Line 117"/>
            <p:cNvSpPr/>
            <p:nvPr/>
          </p:nvSpPr>
          <p:spPr>
            <a:xfrm>
              <a:off x="3413125" y="3641724"/>
              <a:ext cx="2759075" cy="15875"/>
            </a:xfrm>
            <a:prstGeom prst="line">
              <a:avLst/>
            </a:prstGeom>
            <a:ln w="12700" cap="flat" cmpd="sng">
              <a:solidFill>
                <a:schemeClr val="tx1"/>
              </a:solidFill>
              <a:prstDash val="solid"/>
              <a:round/>
              <a:headEnd type="none" w="med" len="med"/>
              <a:tailEnd type="none" w="med" len="med"/>
            </a:ln>
          </p:spPr>
        </p:sp>
        <p:sp>
          <p:nvSpPr>
            <p:cNvPr id="15395" name="Line 125"/>
            <p:cNvSpPr/>
            <p:nvPr/>
          </p:nvSpPr>
          <p:spPr>
            <a:xfrm>
              <a:off x="3413125" y="4332288"/>
              <a:ext cx="2759075" cy="11112"/>
            </a:xfrm>
            <a:prstGeom prst="line">
              <a:avLst/>
            </a:prstGeom>
            <a:ln w="12700" cap="flat" cmpd="sng">
              <a:solidFill>
                <a:schemeClr val="tx1"/>
              </a:solidFill>
              <a:prstDash val="solid"/>
              <a:round/>
              <a:headEnd type="none" w="med" len="med"/>
              <a:tailEnd type="none" w="med" len="med"/>
            </a:ln>
          </p:spPr>
        </p:sp>
        <p:sp>
          <p:nvSpPr>
            <p:cNvPr id="15396" name="Line 133"/>
            <p:cNvSpPr/>
            <p:nvPr/>
          </p:nvSpPr>
          <p:spPr>
            <a:xfrm>
              <a:off x="3429001" y="5105400"/>
              <a:ext cx="2743200" cy="0"/>
            </a:xfrm>
            <a:prstGeom prst="line">
              <a:avLst/>
            </a:prstGeom>
            <a:ln w="12700" cap="flat" cmpd="sng">
              <a:solidFill>
                <a:schemeClr val="tx1"/>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par>
                                <p:cTn id="20" presetID="22" presetClass="entr" presetSubtype="8"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8"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1"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Object 2"/>
          <p:cNvGraphicFramePr>
            <a:graphicFrameLocks noChangeAspect="1"/>
          </p:cNvGraphicFramePr>
          <p:nvPr/>
        </p:nvGraphicFramePr>
        <p:xfrm>
          <a:off x="214313" y="804863"/>
          <a:ext cx="5900737" cy="5711825"/>
        </p:xfrm>
        <a:graphic>
          <a:graphicData uri="http://schemas.openxmlformats.org/presentationml/2006/ole">
            <mc:AlternateContent xmlns:mc="http://schemas.openxmlformats.org/markup-compatibility/2006">
              <mc:Choice xmlns:v="urn:schemas-microsoft-com:vml" Requires="v">
                <p:oleObj spid="_x0000_s3077" name="" r:id="rId1" imgW="3180080" imgH="3081020" progId="Excel.Chart.8">
                  <p:embed/>
                </p:oleObj>
              </mc:Choice>
              <mc:Fallback>
                <p:oleObj name="" r:id="rId1" imgW="3180080" imgH="3081020" progId="Excel.Chart.8">
                  <p:embed/>
                  <p:pic>
                    <p:nvPicPr>
                      <p:cNvPr id="0" name="图片 3076"/>
                      <p:cNvPicPr/>
                      <p:nvPr/>
                    </p:nvPicPr>
                    <p:blipFill>
                      <a:blip r:embed="rId2"/>
                      <a:stretch>
                        <a:fillRect/>
                      </a:stretch>
                    </p:blipFill>
                    <p:spPr>
                      <a:xfrm>
                        <a:off x="214313" y="804863"/>
                        <a:ext cx="5900737" cy="5711825"/>
                      </a:xfrm>
                      <a:prstGeom prst="rect">
                        <a:avLst/>
                      </a:prstGeom>
                      <a:noFill/>
                      <a:ln w="38100">
                        <a:noFill/>
                        <a:miter/>
                      </a:ln>
                    </p:spPr>
                  </p:pic>
                </p:oleObj>
              </mc:Fallback>
            </mc:AlternateContent>
          </a:graphicData>
        </a:graphic>
      </p:graphicFrame>
      <p:sp>
        <p:nvSpPr>
          <p:cNvPr id="5" name="Rectangle 5"/>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梯形图</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16387" name="Rectangle 6"/>
          <p:cNvSpPr txBox="1"/>
          <p:nvPr/>
        </p:nvSpPr>
        <p:spPr>
          <a:xfrm>
            <a:off x="2649538" y="1027113"/>
            <a:ext cx="5346700" cy="887412"/>
          </a:xfrm>
          <a:prstGeom prst="rect">
            <a:avLst/>
          </a:prstGeom>
          <a:noFill/>
          <a:ln w="9525">
            <a:noFill/>
          </a:ln>
        </p:spPr>
        <p:txBody>
          <a:bodyPr anchor="t"/>
          <a:p>
            <a:pPr defTabSz="914400">
              <a:spcBef>
                <a:spcPts val="400"/>
              </a:spcBef>
              <a:buClr>
                <a:schemeClr val="accent1"/>
              </a:buClr>
              <a:buSzPct val="68000"/>
              <a:buFont typeface="Wingdings" panose="05000000000000000000" pitchFamily="2" charset="2"/>
            </a:pPr>
            <a:r>
              <a:rPr lang="zh-CN" altLang="zh-CN" sz="2500">
                <a:latin typeface="Lucida Sans Unicode" panose="020B0602030504020204" pitchFamily="34" charset="0"/>
              </a:rPr>
              <a:t>需求曲线看起来像一个梯形，有四个台阶—-每一个台阶代表一个买者。</a:t>
            </a:r>
            <a:endParaRPr lang="zh-CN" altLang="zh-CN" sz="2500">
              <a:latin typeface="Lucida Sans Unicode" panose="020B0602030504020204" pitchFamily="34" charset="0"/>
            </a:endParaRPr>
          </a:p>
        </p:txBody>
      </p:sp>
      <p:sp>
        <p:nvSpPr>
          <p:cNvPr id="16388" name="Text Box 30"/>
          <p:cNvSpPr txBox="1"/>
          <p:nvPr/>
        </p:nvSpPr>
        <p:spPr>
          <a:xfrm>
            <a:off x="1393825" y="838200"/>
            <a:ext cx="403225"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P</a:t>
            </a:r>
            <a:endParaRPr lang="en-US" altLang="zh-CN" sz="2800" b="1" i="1" dirty="0">
              <a:latin typeface="Arial" panose="020B0604020202020204" pitchFamily="34" charset="0"/>
            </a:endParaRPr>
          </a:p>
        </p:txBody>
      </p:sp>
      <p:sp>
        <p:nvSpPr>
          <p:cNvPr id="16389" name="Text Box 31"/>
          <p:cNvSpPr txBox="1"/>
          <p:nvPr/>
        </p:nvSpPr>
        <p:spPr>
          <a:xfrm>
            <a:off x="5489575" y="5360988"/>
            <a:ext cx="474663" cy="519112"/>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grpSp>
        <p:nvGrpSpPr>
          <p:cNvPr id="16390" name="Group 7"/>
          <p:cNvGrpSpPr/>
          <p:nvPr/>
        </p:nvGrpSpPr>
        <p:grpSpPr>
          <a:xfrm>
            <a:off x="1614488" y="1270000"/>
            <a:ext cx="3368675" cy="4292600"/>
            <a:chOff x="0" y="0"/>
            <a:chExt cx="2122" cy="2704"/>
          </a:xfrm>
        </p:grpSpPr>
        <p:sp>
          <p:nvSpPr>
            <p:cNvPr id="16391" name="Line 3"/>
            <p:cNvSpPr/>
            <p:nvPr/>
          </p:nvSpPr>
          <p:spPr>
            <a:xfrm flipV="1">
              <a:off x="18" y="0"/>
              <a:ext cx="0" cy="514"/>
            </a:xfrm>
            <a:prstGeom prst="line">
              <a:avLst/>
            </a:prstGeom>
            <a:ln w="57150" cap="flat" cmpd="sng">
              <a:solidFill>
                <a:srgbClr val="FF0000"/>
              </a:solidFill>
              <a:prstDash val="solid"/>
              <a:round/>
              <a:headEnd type="none" w="med" len="med"/>
              <a:tailEnd type="none" w="med" len="med"/>
            </a:ln>
          </p:spPr>
        </p:sp>
        <p:sp>
          <p:nvSpPr>
            <p:cNvPr id="16392" name="Line 4"/>
            <p:cNvSpPr/>
            <p:nvPr/>
          </p:nvSpPr>
          <p:spPr>
            <a:xfrm>
              <a:off x="0" y="509"/>
              <a:ext cx="539" cy="0"/>
            </a:xfrm>
            <a:prstGeom prst="line">
              <a:avLst/>
            </a:prstGeom>
            <a:ln w="57150" cap="flat" cmpd="sng">
              <a:solidFill>
                <a:srgbClr val="FF0000"/>
              </a:solidFill>
              <a:prstDash val="solid"/>
              <a:round/>
              <a:headEnd type="none" w="med" len="med"/>
              <a:tailEnd type="none" w="med" len="med"/>
            </a:ln>
          </p:spPr>
        </p:sp>
        <p:sp>
          <p:nvSpPr>
            <p:cNvPr id="16393" name="Line 32"/>
            <p:cNvSpPr/>
            <p:nvPr/>
          </p:nvSpPr>
          <p:spPr>
            <a:xfrm flipV="1">
              <a:off x="2122" y="1771"/>
              <a:ext cx="0" cy="933"/>
            </a:xfrm>
            <a:prstGeom prst="line">
              <a:avLst/>
            </a:prstGeom>
            <a:ln w="57150" cap="flat" cmpd="sng">
              <a:solidFill>
                <a:srgbClr val="FF0000"/>
              </a:solidFill>
              <a:prstDash val="solid"/>
              <a:round/>
              <a:headEnd type="none" w="med" len="med"/>
              <a:tailEnd type="none" w="med" len="med"/>
            </a:ln>
          </p:spPr>
        </p:sp>
        <p:sp>
          <p:nvSpPr>
            <p:cNvPr id="16394" name="Line 33"/>
            <p:cNvSpPr/>
            <p:nvPr/>
          </p:nvSpPr>
          <p:spPr>
            <a:xfrm flipV="1">
              <a:off x="1588" y="1396"/>
              <a:ext cx="0" cy="397"/>
            </a:xfrm>
            <a:prstGeom prst="line">
              <a:avLst/>
            </a:prstGeom>
            <a:ln w="57150" cap="flat" cmpd="sng">
              <a:solidFill>
                <a:srgbClr val="FF0000"/>
              </a:solidFill>
              <a:prstDash val="solid"/>
              <a:round/>
              <a:headEnd type="none" w="med" len="med"/>
              <a:tailEnd type="none" w="med" len="med"/>
            </a:ln>
          </p:spPr>
        </p:sp>
        <p:sp>
          <p:nvSpPr>
            <p:cNvPr id="16395" name="Line 34"/>
            <p:cNvSpPr/>
            <p:nvPr/>
          </p:nvSpPr>
          <p:spPr>
            <a:xfrm>
              <a:off x="1570" y="1789"/>
              <a:ext cx="552" cy="0"/>
            </a:xfrm>
            <a:prstGeom prst="line">
              <a:avLst/>
            </a:prstGeom>
            <a:ln w="57150" cap="flat" cmpd="sng">
              <a:solidFill>
                <a:srgbClr val="FF0000"/>
              </a:solidFill>
              <a:prstDash val="solid"/>
              <a:round/>
              <a:headEnd type="none" w="med" len="med"/>
              <a:tailEnd type="none" w="med" len="med"/>
            </a:ln>
          </p:spPr>
        </p:sp>
        <p:sp>
          <p:nvSpPr>
            <p:cNvPr id="16396" name="Line 35"/>
            <p:cNvSpPr/>
            <p:nvPr/>
          </p:nvSpPr>
          <p:spPr>
            <a:xfrm flipH="1" flipV="1">
              <a:off x="1048" y="787"/>
              <a:ext cx="18" cy="631"/>
            </a:xfrm>
            <a:prstGeom prst="line">
              <a:avLst/>
            </a:prstGeom>
            <a:ln w="57150" cap="flat" cmpd="sng">
              <a:solidFill>
                <a:srgbClr val="FF0000"/>
              </a:solidFill>
              <a:prstDash val="solid"/>
              <a:round/>
              <a:headEnd type="none" w="med" len="med"/>
              <a:tailEnd type="none" w="med" len="med"/>
            </a:ln>
          </p:spPr>
        </p:sp>
        <p:sp>
          <p:nvSpPr>
            <p:cNvPr id="16397" name="Line 36"/>
            <p:cNvSpPr/>
            <p:nvPr/>
          </p:nvSpPr>
          <p:spPr>
            <a:xfrm>
              <a:off x="1048" y="1413"/>
              <a:ext cx="539" cy="0"/>
            </a:xfrm>
            <a:prstGeom prst="line">
              <a:avLst/>
            </a:prstGeom>
            <a:ln w="57150" cap="flat" cmpd="sng">
              <a:solidFill>
                <a:srgbClr val="FF0000"/>
              </a:solidFill>
              <a:prstDash val="solid"/>
              <a:round/>
              <a:headEnd type="none" w="med" len="med"/>
              <a:tailEnd type="none" w="med" len="med"/>
            </a:ln>
          </p:spPr>
        </p:sp>
        <p:sp>
          <p:nvSpPr>
            <p:cNvPr id="16398" name="Line 37"/>
            <p:cNvSpPr/>
            <p:nvPr/>
          </p:nvSpPr>
          <p:spPr>
            <a:xfrm flipH="1" flipV="1">
              <a:off x="538" y="491"/>
              <a:ext cx="1" cy="296"/>
            </a:xfrm>
            <a:prstGeom prst="line">
              <a:avLst/>
            </a:prstGeom>
            <a:ln w="57150" cap="flat" cmpd="sng">
              <a:solidFill>
                <a:srgbClr val="FF0000"/>
              </a:solidFill>
              <a:prstDash val="solid"/>
              <a:round/>
              <a:headEnd type="none" w="med" len="med"/>
              <a:tailEnd type="none" w="med" len="med"/>
            </a:ln>
          </p:spPr>
        </p:sp>
        <p:sp>
          <p:nvSpPr>
            <p:cNvPr id="16399" name="Line 38"/>
            <p:cNvSpPr/>
            <p:nvPr/>
          </p:nvSpPr>
          <p:spPr>
            <a:xfrm>
              <a:off x="538" y="787"/>
              <a:ext cx="547" cy="0"/>
            </a:xfrm>
            <a:prstGeom prst="line">
              <a:avLst/>
            </a:prstGeom>
            <a:ln w="57150" cap="flat" cmpd="sng">
              <a:solidFill>
                <a:srgbClr val="FF0000"/>
              </a:solidFill>
              <a:prstDash val="solid"/>
              <a:round/>
              <a:headEnd type="none" w="med" len="med"/>
              <a:tailEnd type="none" w="med" len="med"/>
            </a:ln>
          </p:spPr>
        </p:sp>
      </p:grpSp>
      <p:sp>
        <p:nvSpPr>
          <p:cNvPr id="19" name="Rectangle 84"/>
          <p:cNvSpPr/>
          <p:nvPr/>
        </p:nvSpPr>
        <p:spPr>
          <a:xfrm>
            <a:off x="3633788" y="1931988"/>
            <a:ext cx="5030787" cy="946150"/>
          </a:xfrm>
          <a:prstGeom prst="rect">
            <a:avLst/>
          </a:prstGeom>
          <a:noFill/>
          <a:ln w="9525">
            <a:noFill/>
          </a:ln>
        </p:spPr>
        <p:txBody>
          <a:bodyPr anchor="t"/>
          <a:p>
            <a:pPr eaLnBrk="0" hangingPunct="0">
              <a:spcBef>
                <a:spcPct val="45000"/>
              </a:spcBef>
              <a:buClr>
                <a:srgbClr val="00B85C"/>
              </a:buClr>
              <a:buSzPct val="120000"/>
              <a:buFont typeface="Wingdings" panose="05000000000000000000" pitchFamily="2" charset="2"/>
            </a:pPr>
            <a:r>
              <a:rPr lang="zh-CN" altLang="x-none" sz="2500" dirty="0">
                <a:latin typeface="Arial" panose="020B0604020202020204" pitchFamily="34" charset="0"/>
              </a:rPr>
              <a:t>如果像在竞争市场那样有许多买者</a:t>
            </a:r>
            <a:endParaRPr lang="zh-CN" altLang="x-none" sz="2500" dirty="0">
              <a:latin typeface="Arial" panose="020B0604020202020204" pitchFamily="34" charset="0"/>
            </a:endParaRPr>
          </a:p>
        </p:txBody>
      </p:sp>
      <p:sp>
        <p:nvSpPr>
          <p:cNvPr id="20" name="Rectangle 86"/>
          <p:cNvSpPr/>
          <p:nvPr/>
        </p:nvSpPr>
        <p:spPr>
          <a:xfrm>
            <a:off x="4579938" y="2867025"/>
            <a:ext cx="4124325" cy="473075"/>
          </a:xfrm>
          <a:prstGeom prst="rect">
            <a:avLst/>
          </a:prstGeom>
          <a:noFill/>
          <a:ln w="9525">
            <a:noFill/>
          </a:ln>
        </p:spPr>
        <p:txBody>
          <a:bodyPr anchor="t">
            <a:spAutoFit/>
          </a:bodyPr>
          <a:p>
            <a:pPr eaLnBrk="0" hangingPunct="0">
              <a:spcBef>
                <a:spcPct val="45000"/>
              </a:spcBef>
              <a:buClr>
                <a:srgbClr val="00B85C"/>
              </a:buClr>
              <a:buSzPct val="120000"/>
              <a:buFont typeface="Wingdings" panose="05000000000000000000" pitchFamily="2" charset="2"/>
            </a:pPr>
            <a:r>
              <a:rPr lang="zh-CN" altLang="x-none" sz="2500" dirty="0">
                <a:latin typeface="Arial" panose="020B0604020202020204" pitchFamily="34" charset="0"/>
              </a:rPr>
              <a:t>那就会有很多小的台阶</a:t>
            </a:r>
            <a:endParaRPr lang="zh-CN" altLang="x-none" sz="2500" dirty="0">
              <a:latin typeface="Arial" panose="020B0604020202020204" pitchFamily="34" charset="0"/>
            </a:endParaRPr>
          </a:p>
        </p:txBody>
      </p:sp>
      <p:sp>
        <p:nvSpPr>
          <p:cNvPr id="21" name="Rectangle 88"/>
          <p:cNvSpPr/>
          <p:nvPr/>
        </p:nvSpPr>
        <p:spPr>
          <a:xfrm>
            <a:off x="5616575" y="3787775"/>
            <a:ext cx="3030538" cy="854075"/>
          </a:xfrm>
          <a:prstGeom prst="rect">
            <a:avLst/>
          </a:prstGeom>
          <a:noFill/>
          <a:ln w="9525">
            <a:noFill/>
          </a:ln>
        </p:spPr>
        <p:txBody>
          <a:bodyPr anchor="t">
            <a:spAutoFit/>
          </a:bodyPr>
          <a:p>
            <a:pPr eaLnBrk="0" hangingPunct="0">
              <a:spcBef>
                <a:spcPct val="45000"/>
              </a:spcBef>
              <a:buClr>
                <a:srgbClr val="00B85C"/>
              </a:buClr>
              <a:buSzPct val="120000"/>
              <a:buFont typeface="Wingdings" panose="05000000000000000000" pitchFamily="2" charset="2"/>
            </a:pPr>
            <a:r>
              <a:rPr lang="zh-CN" altLang="x-none" sz="2500" dirty="0">
                <a:latin typeface="Arial" panose="020B0604020202020204" pitchFamily="34" charset="0"/>
              </a:rPr>
              <a:t>看起来就更像一条光滑的曲线</a:t>
            </a:r>
            <a:endParaRPr lang="zh-CN" altLang="x-none" sz="25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subTnLst>
                                    <p:animClr clrSpc="rgb" dir="cw">
                                      <p:cBhvr override="childStyle">
                                        <p:cTn dur="1" fill="hold" display="0" masterRel="nextClick" afterEffect="1"/>
                                        <p:tgtEl>
                                          <p:spTgt spid="19"/>
                                        </p:tgtEl>
                                        <p:attrNameLst>
                                          <p:attrName>ppt_c</p:attrName>
                                        </p:attrNameLst>
                                      </p:cBhvr>
                                      <p:to>
                                        <a:srgbClr val="3366CC"/>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subTnLst>
                                    <p:animClr clrSpc="rgb" dir="cw">
                                      <p:cBhvr override="childStyle">
                                        <p:cTn dur="1" fill="hold" display="0" masterRel="nextClick" afterEffect="1"/>
                                        <p:tgtEl>
                                          <p:spTgt spid="20"/>
                                        </p:tgtEl>
                                        <p:attrNameLst>
                                          <p:attrName>ppt_c</p:attrName>
                                        </p:attrNameLst>
                                      </p:cBhvr>
                                      <p:to>
                                        <a:srgbClr val="3366CC"/>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subTnLst>
                                    <p:animClr clrSpc="rgb" dir="cw">
                                      <p:cBhvr override="childStyle">
                                        <p:cTn dur="1" fill="hold" display="0" masterRel="nextClick" afterEffect="1"/>
                                        <p:tgtEl>
                                          <p:spTgt spid="21"/>
                                        </p:tgtEl>
                                        <p:attrNameLst>
                                          <p:attrName>ppt_c</p:attrName>
                                        </p:attrNameLst>
                                      </p:cBhvr>
                                      <p:to>
                                        <a:srgbClr val="3366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ldLvl="5" build="p"/>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Object 2"/>
          <p:cNvGraphicFramePr>
            <a:graphicFrameLocks noChangeAspect="1"/>
          </p:cNvGraphicFramePr>
          <p:nvPr/>
        </p:nvGraphicFramePr>
        <p:xfrm>
          <a:off x="228600" y="762000"/>
          <a:ext cx="5900738" cy="5711825"/>
        </p:xfrm>
        <a:graphic>
          <a:graphicData uri="http://schemas.openxmlformats.org/presentationml/2006/ole">
            <mc:AlternateContent xmlns:mc="http://schemas.openxmlformats.org/markup-compatibility/2006">
              <mc:Choice xmlns:v="urn:schemas-microsoft-com:vml" Requires="v">
                <p:oleObj spid="_x0000_s3078" name="" r:id="rId1" imgW="3180080" imgH="3081020" progId="Excel.Chart.8">
                  <p:embed/>
                </p:oleObj>
              </mc:Choice>
              <mc:Fallback>
                <p:oleObj name="" r:id="rId1" imgW="3180080" imgH="3081020" progId="Excel.Chart.8">
                  <p:embed/>
                  <p:pic>
                    <p:nvPicPr>
                      <p:cNvPr id="0" name="图片 3077"/>
                      <p:cNvPicPr/>
                      <p:nvPr/>
                    </p:nvPicPr>
                    <p:blipFill>
                      <a:blip r:embed="rId2"/>
                      <a:stretch>
                        <a:fillRect/>
                      </a:stretch>
                    </p:blipFill>
                    <p:spPr>
                      <a:xfrm>
                        <a:off x="228600" y="762000"/>
                        <a:ext cx="5900738" cy="5711825"/>
                      </a:xfrm>
                      <a:prstGeom prst="rect">
                        <a:avLst/>
                      </a:prstGeom>
                      <a:noFill/>
                      <a:ln w="38100">
                        <a:noFill/>
                        <a:miter/>
                      </a:ln>
                    </p:spPr>
                  </p:pic>
                </p:oleObj>
              </mc:Fallback>
            </mc:AlternateContent>
          </a:graphicData>
        </a:graphic>
      </p:graphicFrame>
      <p:sp>
        <p:nvSpPr>
          <p:cNvPr id="5" name="Rectangle 6"/>
          <p:cNvSpPr txBox="1">
            <a:spLocks noChangeArrowheads="1"/>
          </p:cNvSpPr>
          <p:nvPr/>
        </p:nvSpPr>
        <p:spPr>
          <a:xfrm>
            <a:off x="457200" y="230188"/>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支付意愿与需求曲线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17411" name="Rectangle 7"/>
          <p:cNvSpPr txBox="1"/>
          <p:nvPr/>
        </p:nvSpPr>
        <p:spPr>
          <a:xfrm>
            <a:off x="6537325" y="1514475"/>
            <a:ext cx="2381250" cy="3927475"/>
          </a:xfrm>
          <a:prstGeom prst="rect">
            <a:avLst/>
          </a:prstGeom>
          <a:noFill/>
          <a:ln w="9525">
            <a:noFill/>
          </a:ln>
        </p:spPr>
        <p:txBody>
          <a:bodyPr anchor="t"/>
          <a:p>
            <a:pPr defTabSz="914400">
              <a:spcBef>
                <a:spcPts val="400"/>
              </a:spcBef>
              <a:buClr>
                <a:schemeClr val="accent1"/>
              </a:buClr>
              <a:buSzPct val="68000"/>
              <a:buFont typeface="Wingdings" panose="05000000000000000000" pitchFamily="2" charset="2"/>
            </a:pPr>
            <a:r>
              <a:rPr lang="zh-CN" altLang="zh-CN" sz="2600" dirty="0">
                <a:latin typeface="楷体" panose="02010609060101010101" pitchFamily="49" charset="-122"/>
                <a:ea typeface="楷体" panose="02010609060101010101" pitchFamily="49" charset="-122"/>
              </a:rPr>
              <a:t>在任意数量，需求曲线的高度代表边</a:t>
            </a:r>
            <a:r>
              <a:rPr lang="zh-CN" altLang="en-US" sz="2600" dirty="0">
                <a:latin typeface="楷体" panose="02010609060101010101" pitchFamily="49" charset="-122"/>
                <a:ea typeface="楷体" panose="02010609060101010101" pitchFamily="49" charset="-122"/>
              </a:rPr>
              <a:t>际</a:t>
            </a:r>
            <a:r>
              <a:rPr lang="zh-CN" altLang="zh-CN" sz="2600" dirty="0">
                <a:latin typeface="楷体" panose="02010609060101010101" pitchFamily="49" charset="-122"/>
                <a:ea typeface="楷体" panose="02010609060101010101" pitchFamily="49" charset="-122"/>
              </a:rPr>
              <a:t>买者的支付意愿</a:t>
            </a:r>
            <a:endParaRPr lang="zh-CN" altLang="zh-CN" sz="2600" dirty="0">
              <a:latin typeface="楷体" panose="02010609060101010101" pitchFamily="49" charset="-122"/>
              <a:ea typeface="楷体" panose="02010609060101010101" pitchFamily="49" charset="-122"/>
            </a:endParaRPr>
          </a:p>
          <a:p>
            <a:pPr defTabSz="914400">
              <a:spcBef>
                <a:spcPts val="1600"/>
              </a:spcBef>
              <a:buClr>
                <a:schemeClr val="accent1"/>
              </a:buClr>
              <a:buSzPct val="68000"/>
              <a:buFont typeface="Wingdings" panose="05000000000000000000" pitchFamily="2" charset="2"/>
            </a:pPr>
            <a:r>
              <a:rPr lang="zh-CN" altLang="zh-CN" sz="2600" b="1" dirty="0">
                <a:latin typeface="楷体" panose="02010609060101010101" pitchFamily="49" charset="-122"/>
                <a:ea typeface="楷体" panose="02010609060101010101" pitchFamily="49" charset="-122"/>
              </a:rPr>
              <a:t>边际买者</a:t>
            </a:r>
            <a:r>
              <a:rPr lang="zh-CN" altLang="zh-CN" sz="2600" dirty="0">
                <a:latin typeface="楷体" panose="02010609060101010101" pitchFamily="49" charset="-122"/>
                <a:ea typeface="楷体" panose="02010609060101010101" pitchFamily="49" charset="-122"/>
              </a:rPr>
              <a:t>：指如果价格再提高一点就首先离开市场的买者</a:t>
            </a:r>
            <a:endParaRPr lang="zh-CN" altLang="zh-CN" sz="2600" dirty="0">
              <a:latin typeface="楷体" panose="02010609060101010101" pitchFamily="49" charset="-122"/>
              <a:ea typeface="楷体" panose="02010609060101010101" pitchFamily="49" charset="-122"/>
            </a:endParaRPr>
          </a:p>
        </p:txBody>
      </p:sp>
      <p:sp>
        <p:nvSpPr>
          <p:cNvPr id="17412" name="Text Box 8"/>
          <p:cNvSpPr txBox="1"/>
          <p:nvPr/>
        </p:nvSpPr>
        <p:spPr>
          <a:xfrm>
            <a:off x="1393825" y="838200"/>
            <a:ext cx="403225" cy="519113"/>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P</a:t>
            </a:r>
            <a:endParaRPr lang="en-US" altLang="zh-CN" sz="2800" b="1" i="1" dirty="0">
              <a:latin typeface="Arial" panose="020B0604020202020204" pitchFamily="34" charset="0"/>
            </a:endParaRPr>
          </a:p>
        </p:txBody>
      </p:sp>
      <p:sp>
        <p:nvSpPr>
          <p:cNvPr id="17413" name="Text Box 9"/>
          <p:cNvSpPr txBox="1"/>
          <p:nvPr/>
        </p:nvSpPr>
        <p:spPr>
          <a:xfrm>
            <a:off x="5489575" y="5360988"/>
            <a:ext cx="474663" cy="519112"/>
          </a:xfrm>
          <a:prstGeom prst="rect">
            <a:avLst/>
          </a:prstGeom>
          <a:solidFill>
            <a:schemeClr val="bg1"/>
          </a:solidFill>
          <a:ln w="9525">
            <a:noFill/>
          </a:ln>
        </p:spPr>
        <p:txBody>
          <a:bodyPr anchor="t">
            <a:spAutoFit/>
          </a:bodyPr>
          <a:p>
            <a:pPr eaLnBrk="0" hangingPunct="0">
              <a:spcBef>
                <a:spcPct val="50000"/>
              </a:spcBef>
            </a:pP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grpSp>
        <p:nvGrpSpPr>
          <p:cNvPr id="17414" name="Group 7"/>
          <p:cNvGrpSpPr/>
          <p:nvPr/>
        </p:nvGrpSpPr>
        <p:grpSpPr>
          <a:xfrm>
            <a:off x="1614488" y="1270000"/>
            <a:ext cx="3368675" cy="4292600"/>
            <a:chOff x="0" y="0"/>
            <a:chExt cx="2122" cy="2704"/>
          </a:xfrm>
        </p:grpSpPr>
        <p:sp>
          <p:nvSpPr>
            <p:cNvPr id="17415" name="Line 11"/>
            <p:cNvSpPr/>
            <p:nvPr/>
          </p:nvSpPr>
          <p:spPr>
            <a:xfrm flipV="1">
              <a:off x="18" y="0"/>
              <a:ext cx="0" cy="514"/>
            </a:xfrm>
            <a:prstGeom prst="line">
              <a:avLst/>
            </a:prstGeom>
            <a:ln w="57150" cap="flat" cmpd="sng">
              <a:solidFill>
                <a:srgbClr val="FF0000"/>
              </a:solidFill>
              <a:prstDash val="solid"/>
              <a:round/>
              <a:headEnd type="none" w="med" len="med"/>
              <a:tailEnd type="none" w="med" len="med"/>
            </a:ln>
          </p:spPr>
        </p:sp>
        <p:sp>
          <p:nvSpPr>
            <p:cNvPr id="17416" name="Line 12"/>
            <p:cNvSpPr/>
            <p:nvPr/>
          </p:nvSpPr>
          <p:spPr>
            <a:xfrm>
              <a:off x="0" y="509"/>
              <a:ext cx="539" cy="0"/>
            </a:xfrm>
            <a:prstGeom prst="line">
              <a:avLst/>
            </a:prstGeom>
            <a:ln w="57150" cap="flat" cmpd="sng">
              <a:solidFill>
                <a:srgbClr val="FF0000"/>
              </a:solidFill>
              <a:prstDash val="solid"/>
              <a:round/>
              <a:headEnd type="none" w="med" len="med"/>
              <a:tailEnd type="none" w="med" len="med"/>
            </a:ln>
          </p:spPr>
        </p:sp>
        <p:sp>
          <p:nvSpPr>
            <p:cNvPr id="17417" name="Line 13"/>
            <p:cNvSpPr/>
            <p:nvPr/>
          </p:nvSpPr>
          <p:spPr>
            <a:xfrm flipV="1">
              <a:off x="2122" y="1771"/>
              <a:ext cx="0" cy="933"/>
            </a:xfrm>
            <a:prstGeom prst="line">
              <a:avLst/>
            </a:prstGeom>
            <a:ln w="57150" cap="flat" cmpd="sng">
              <a:solidFill>
                <a:srgbClr val="FF0000"/>
              </a:solidFill>
              <a:prstDash val="solid"/>
              <a:round/>
              <a:headEnd type="none" w="med" len="med"/>
              <a:tailEnd type="none" w="med" len="med"/>
            </a:ln>
          </p:spPr>
        </p:sp>
        <p:sp>
          <p:nvSpPr>
            <p:cNvPr id="17418" name="Line 14"/>
            <p:cNvSpPr/>
            <p:nvPr/>
          </p:nvSpPr>
          <p:spPr>
            <a:xfrm flipV="1">
              <a:off x="1588" y="1396"/>
              <a:ext cx="0" cy="397"/>
            </a:xfrm>
            <a:prstGeom prst="line">
              <a:avLst/>
            </a:prstGeom>
            <a:ln w="57150" cap="flat" cmpd="sng">
              <a:solidFill>
                <a:srgbClr val="FF0000"/>
              </a:solidFill>
              <a:prstDash val="solid"/>
              <a:round/>
              <a:headEnd type="none" w="med" len="med"/>
              <a:tailEnd type="none" w="med" len="med"/>
            </a:ln>
          </p:spPr>
        </p:sp>
        <p:sp>
          <p:nvSpPr>
            <p:cNvPr id="17419" name="Line 15"/>
            <p:cNvSpPr/>
            <p:nvPr/>
          </p:nvSpPr>
          <p:spPr>
            <a:xfrm>
              <a:off x="1570" y="1789"/>
              <a:ext cx="552" cy="0"/>
            </a:xfrm>
            <a:prstGeom prst="line">
              <a:avLst/>
            </a:prstGeom>
            <a:ln w="57150" cap="flat" cmpd="sng">
              <a:solidFill>
                <a:srgbClr val="FF0000"/>
              </a:solidFill>
              <a:prstDash val="solid"/>
              <a:round/>
              <a:headEnd type="none" w="med" len="med"/>
              <a:tailEnd type="none" w="med" len="med"/>
            </a:ln>
          </p:spPr>
        </p:sp>
        <p:sp>
          <p:nvSpPr>
            <p:cNvPr id="17420" name="Line 16"/>
            <p:cNvSpPr/>
            <p:nvPr/>
          </p:nvSpPr>
          <p:spPr>
            <a:xfrm flipV="1">
              <a:off x="1066" y="861"/>
              <a:ext cx="0" cy="557"/>
            </a:xfrm>
            <a:prstGeom prst="line">
              <a:avLst/>
            </a:prstGeom>
            <a:ln w="57150" cap="flat" cmpd="sng">
              <a:solidFill>
                <a:srgbClr val="FF0000"/>
              </a:solidFill>
              <a:prstDash val="solid"/>
              <a:round/>
              <a:headEnd type="none" w="med" len="med"/>
              <a:tailEnd type="none" w="med" len="med"/>
            </a:ln>
          </p:spPr>
        </p:sp>
        <p:sp>
          <p:nvSpPr>
            <p:cNvPr id="17421" name="Line 17"/>
            <p:cNvSpPr/>
            <p:nvPr/>
          </p:nvSpPr>
          <p:spPr>
            <a:xfrm>
              <a:off x="1048" y="1413"/>
              <a:ext cx="539" cy="0"/>
            </a:xfrm>
            <a:prstGeom prst="line">
              <a:avLst/>
            </a:prstGeom>
            <a:ln w="57150" cap="flat" cmpd="sng">
              <a:solidFill>
                <a:srgbClr val="FF0000"/>
              </a:solidFill>
              <a:prstDash val="solid"/>
              <a:round/>
              <a:headEnd type="none" w="med" len="med"/>
              <a:tailEnd type="none" w="med" len="med"/>
            </a:ln>
          </p:spPr>
        </p:sp>
        <p:sp>
          <p:nvSpPr>
            <p:cNvPr id="17422" name="Line 18"/>
            <p:cNvSpPr/>
            <p:nvPr/>
          </p:nvSpPr>
          <p:spPr>
            <a:xfrm flipV="1">
              <a:off x="537" y="491"/>
              <a:ext cx="0" cy="391"/>
            </a:xfrm>
            <a:prstGeom prst="line">
              <a:avLst/>
            </a:prstGeom>
            <a:ln w="57150" cap="flat" cmpd="sng">
              <a:solidFill>
                <a:srgbClr val="FF0000"/>
              </a:solidFill>
              <a:prstDash val="solid"/>
              <a:round/>
              <a:headEnd type="none" w="med" len="med"/>
              <a:tailEnd type="none" w="med" len="med"/>
            </a:ln>
          </p:spPr>
        </p:sp>
        <p:sp>
          <p:nvSpPr>
            <p:cNvPr id="17423" name="Line 19"/>
            <p:cNvSpPr/>
            <p:nvPr/>
          </p:nvSpPr>
          <p:spPr>
            <a:xfrm>
              <a:off x="519" y="878"/>
              <a:ext cx="547" cy="0"/>
            </a:xfrm>
            <a:prstGeom prst="line">
              <a:avLst/>
            </a:prstGeom>
            <a:ln w="57150" cap="flat" cmpd="sng">
              <a:solidFill>
                <a:srgbClr val="FF0000"/>
              </a:solidFill>
              <a:prstDash val="solid"/>
              <a:round/>
              <a:headEnd type="none" w="med" len="med"/>
              <a:tailEnd type="none" w="med" len="med"/>
            </a:ln>
          </p:spPr>
        </p:sp>
      </p:grpSp>
      <p:grpSp>
        <p:nvGrpSpPr>
          <p:cNvPr id="3" name="Group 17"/>
          <p:cNvGrpSpPr/>
          <p:nvPr/>
        </p:nvGrpSpPr>
        <p:grpSpPr>
          <a:xfrm>
            <a:off x="2209800" y="995363"/>
            <a:ext cx="3124200" cy="965200"/>
            <a:chOff x="-173" y="0"/>
            <a:chExt cx="1968" cy="608"/>
          </a:xfrm>
        </p:grpSpPr>
        <p:sp>
          <p:nvSpPr>
            <p:cNvPr id="17425" name="Arc 21"/>
            <p:cNvSpPr/>
            <p:nvPr/>
          </p:nvSpPr>
          <p:spPr>
            <a:xfrm flipV="1">
              <a:off x="-173" y="237"/>
              <a:ext cx="553" cy="371"/>
            </a:xfrm>
            <a:custGeom>
              <a:avLst/>
              <a:gdLst/>
              <a:ahLst/>
              <a:cxnLst>
                <a:cxn ang="0">
                  <a:pos x="0" y="0"/>
                </a:cxn>
                <a:cxn ang="0">
                  <a:pos x="0" y="0"/>
                </a:cxn>
                <a:cxn ang="0">
                  <a:pos x="0" y="0"/>
                </a:cxn>
              </a:cxnLst>
              <a:pathLst>
                <a:path w="23113" h="21600" fill="none">
                  <a:moveTo>
                    <a:pt x="0" y="53"/>
                  </a:moveTo>
                  <a:cubicBezTo>
                    <a:pt x="503" y="17"/>
                    <a:pt x="1008" y="-1"/>
                    <a:pt x="1513" y="0"/>
                  </a:cubicBezTo>
                  <a:cubicBezTo>
                    <a:pt x="13442" y="0"/>
                    <a:pt x="23113" y="9670"/>
                    <a:pt x="23113" y="21600"/>
                  </a:cubicBezTo>
                </a:path>
                <a:path w="23113" h="21600" stroke="0">
                  <a:moveTo>
                    <a:pt x="0" y="53"/>
                  </a:moveTo>
                  <a:cubicBezTo>
                    <a:pt x="503" y="17"/>
                    <a:pt x="1008" y="-1"/>
                    <a:pt x="1513" y="0"/>
                  </a:cubicBezTo>
                  <a:cubicBezTo>
                    <a:pt x="13442" y="0"/>
                    <a:pt x="23113" y="9670"/>
                    <a:pt x="23113" y="21600"/>
                  </a:cubicBezTo>
                  <a:lnTo>
                    <a:pt x="1513" y="21600"/>
                  </a:lnTo>
                  <a:close/>
                </a:path>
              </a:pathLst>
            </a:custGeom>
            <a:noFill/>
            <a:ln w="19050" cap="flat" cmpd="sng">
              <a:solidFill>
                <a:schemeClr val="tx1"/>
              </a:solidFill>
              <a:prstDash val="solid"/>
              <a:miter/>
              <a:headEnd type="triangle" w="lg" len="med"/>
              <a:tailEnd type="none" w="med" len="med"/>
            </a:ln>
          </p:spPr>
          <p:txBody>
            <a:bodyPr/>
            <a:p>
              <a:endParaRPr lang="zh-CN" altLang="en-US"/>
            </a:p>
          </p:txBody>
        </p:sp>
        <p:sp>
          <p:nvSpPr>
            <p:cNvPr id="17426" name="Text Box 22"/>
            <p:cNvSpPr txBox="1"/>
            <p:nvPr/>
          </p:nvSpPr>
          <p:spPr>
            <a:xfrm>
              <a:off x="0" y="0"/>
              <a:ext cx="1795" cy="290"/>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400" dirty="0">
                  <a:latin typeface="Arial" panose="020B0604020202020204" pitchFamily="34" charset="0"/>
                </a:rPr>
                <a:t>丁宁的支付意愿</a:t>
              </a:r>
              <a:endParaRPr lang="zh-CN" altLang="x-none" sz="2400" dirty="0">
                <a:latin typeface="Arial" panose="020B0604020202020204" pitchFamily="34" charset="0"/>
              </a:endParaRPr>
            </a:p>
          </p:txBody>
        </p:sp>
      </p:grpSp>
      <p:grpSp>
        <p:nvGrpSpPr>
          <p:cNvPr id="4" name="Group 20"/>
          <p:cNvGrpSpPr/>
          <p:nvPr/>
        </p:nvGrpSpPr>
        <p:grpSpPr>
          <a:xfrm>
            <a:off x="2743200" y="1676400"/>
            <a:ext cx="2819400" cy="914400"/>
            <a:chOff x="0" y="0"/>
            <a:chExt cx="1776" cy="576"/>
          </a:xfrm>
        </p:grpSpPr>
        <p:sp>
          <p:nvSpPr>
            <p:cNvPr id="17428" name="Arc 24"/>
            <p:cNvSpPr/>
            <p:nvPr/>
          </p:nvSpPr>
          <p:spPr>
            <a:xfrm flipV="1">
              <a:off x="48" y="336"/>
              <a:ext cx="480" cy="240"/>
            </a:xfrm>
            <a:custGeom>
              <a:avLst/>
              <a:gdLst/>
              <a:ahLst/>
              <a:cxnLst>
                <a:cxn ang="0">
                  <a:pos x="0" y="0"/>
                </a:cxn>
                <a:cxn ang="0">
                  <a:pos x="0" y="0"/>
                </a:cxn>
                <a:cxn ang="0">
                  <a:pos x="0" y="0"/>
                </a:cxn>
              </a:cxnLst>
              <a:pathLst>
                <a:path w="23113" h="21600" fill="none">
                  <a:moveTo>
                    <a:pt x="0" y="53"/>
                  </a:moveTo>
                  <a:cubicBezTo>
                    <a:pt x="503" y="17"/>
                    <a:pt x="1008" y="-1"/>
                    <a:pt x="1513" y="0"/>
                  </a:cubicBezTo>
                  <a:cubicBezTo>
                    <a:pt x="13442" y="0"/>
                    <a:pt x="23113" y="9670"/>
                    <a:pt x="23113" y="21600"/>
                  </a:cubicBezTo>
                </a:path>
                <a:path w="23113" h="21600" stroke="0">
                  <a:moveTo>
                    <a:pt x="0" y="53"/>
                  </a:moveTo>
                  <a:cubicBezTo>
                    <a:pt x="503" y="17"/>
                    <a:pt x="1008" y="-1"/>
                    <a:pt x="1513" y="0"/>
                  </a:cubicBezTo>
                  <a:cubicBezTo>
                    <a:pt x="13442" y="0"/>
                    <a:pt x="23113" y="9670"/>
                    <a:pt x="23113" y="21600"/>
                  </a:cubicBezTo>
                  <a:lnTo>
                    <a:pt x="1513" y="21600"/>
                  </a:lnTo>
                  <a:close/>
                </a:path>
              </a:pathLst>
            </a:custGeom>
            <a:noFill/>
            <a:ln w="19050" cap="flat" cmpd="sng">
              <a:solidFill>
                <a:schemeClr val="tx1"/>
              </a:solidFill>
              <a:prstDash val="solid"/>
              <a:miter/>
              <a:headEnd type="triangle" w="lg" len="med"/>
              <a:tailEnd type="none" w="med" len="med"/>
            </a:ln>
          </p:spPr>
          <p:txBody>
            <a:bodyPr/>
            <a:p>
              <a:endParaRPr lang="zh-CN" altLang="en-US"/>
            </a:p>
          </p:txBody>
        </p:sp>
        <p:sp>
          <p:nvSpPr>
            <p:cNvPr id="17429" name="Text Box 25"/>
            <p:cNvSpPr txBox="1"/>
            <p:nvPr/>
          </p:nvSpPr>
          <p:spPr>
            <a:xfrm>
              <a:off x="0" y="0"/>
              <a:ext cx="1776" cy="290"/>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400" dirty="0">
                  <a:latin typeface="Arial" panose="020B0604020202020204" pitchFamily="34" charset="0"/>
                </a:rPr>
                <a:t>方琳的支付意愿</a:t>
              </a:r>
              <a:endParaRPr lang="zh-CN" altLang="x-none" sz="2400" dirty="0">
                <a:latin typeface="Arial" panose="020B0604020202020204" pitchFamily="34" charset="0"/>
              </a:endParaRPr>
            </a:p>
          </p:txBody>
        </p:sp>
      </p:grpSp>
      <p:grpSp>
        <p:nvGrpSpPr>
          <p:cNvPr id="7" name="Group 23"/>
          <p:cNvGrpSpPr/>
          <p:nvPr/>
        </p:nvGrpSpPr>
        <p:grpSpPr>
          <a:xfrm>
            <a:off x="3505200" y="2286000"/>
            <a:ext cx="2819400" cy="990600"/>
            <a:chOff x="-166" y="-188"/>
            <a:chExt cx="1776" cy="624"/>
          </a:xfrm>
        </p:grpSpPr>
        <p:sp>
          <p:nvSpPr>
            <p:cNvPr id="17431" name="Arc 27"/>
            <p:cNvSpPr/>
            <p:nvPr/>
          </p:nvSpPr>
          <p:spPr>
            <a:xfrm flipV="1">
              <a:off x="-118" y="148"/>
              <a:ext cx="432" cy="288"/>
            </a:xfrm>
            <a:custGeom>
              <a:avLst/>
              <a:gdLst/>
              <a:ahLst/>
              <a:cxnLst>
                <a:cxn ang="0">
                  <a:pos x="0" y="0"/>
                </a:cxn>
                <a:cxn ang="0">
                  <a:pos x="0" y="0"/>
                </a:cxn>
                <a:cxn ang="0">
                  <a:pos x="0" y="0"/>
                </a:cxn>
              </a:cxnLst>
              <a:pathLst>
                <a:path w="23113" h="21600" fill="none">
                  <a:moveTo>
                    <a:pt x="0" y="53"/>
                  </a:moveTo>
                  <a:cubicBezTo>
                    <a:pt x="503" y="17"/>
                    <a:pt x="1008" y="-1"/>
                    <a:pt x="1513" y="0"/>
                  </a:cubicBezTo>
                  <a:cubicBezTo>
                    <a:pt x="13442" y="0"/>
                    <a:pt x="23113" y="9670"/>
                    <a:pt x="23113" y="21600"/>
                  </a:cubicBezTo>
                </a:path>
                <a:path w="23113" h="21600" stroke="0">
                  <a:moveTo>
                    <a:pt x="0" y="53"/>
                  </a:moveTo>
                  <a:cubicBezTo>
                    <a:pt x="503" y="17"/>
                    <a:pt x="1008" y="-1"/>
                    <a:pt x="1513" y="0"/>
                  </a:cubicBezTo>
                  <a:cubicBezTo>
                    <a:pt x="13442" y="0"/>
                    <a:pt x="23113" y="9670"/>
                    <a:pt x="23113" y="21600"/>
                  </a:cubicBezTo>
                  <a:lnTo>
                    <a:pt x="1513" y="21600"/>
                  </a:lnTo>
                  <a:close/>
                </a:path>
              </a:pathLst>
            </a:custGeom>
            <a:noFill/>
            <a:ln w="19050" cap="flat" cmpd="sng">
              <a:solidFill>
                <a:schemeClr val="tx1"/>
              </a:solidFill>
              <a:prstDash val="solid"/>
              <a:miter/>
              <a:headEnd type="triangle" w="lg" len="med"/>
              <a:tailEnd type="none" w="med" len="med"/>
            </a:ln>
          </p:spPr>
          <p:txBody>
            <a:bodyPr/>
            <a:p>
              <a:endParaRPr lang="zh-CN" altLang="en-US"/>
            </a:p>
          </p:txBody>
        </p:sp>
        <p:sp>
          <p:nvSpPr>
            <p:cNvPr id="17432" name="Text Box 28"/>
            <p:cNvSpPr txBox="1"/>
            <p:nvPr/>
          </p:nvSpPr>
          <p:spPr>
            <a:xfrm>
              <a:off x="-166" y="-188"/>
              <a:ext cx="1776" cy="290"/>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400" dirty="0">
                  <a:latin typeface="Arial" panose="020B0604020202020204" pitchFamily="34" charset="0"/>
                </a:rPr>
                <a:t>严格的支付意愿</a:t>
              </a:r>
              <a:endParaRPr lang="zh-CN" altLang="x-none" sz="2400" dirty="0">
                <a:latin typeface="Arial" panose="020B0604020202020204" pitchFamily="34" charset="0"/>
              </a:endParaRPr>
            </a:p>
          </p:txBody>
        </p:sp>
      </p:grpSp>
      <p:grpSp>
        <p:nvGrpSpPr>
          <p:cNvPr id="8" name="Group 26"/>
          <p:cNvGrpSpPr/>
          <p:nvPr/>
        </p:nvGrpSpPr>
        <p:grpSpPr>
          <a:xfrm>
            <a:off x="4420273" y="2819550"/>
            <a:ext cx="1905000" cy="1066457"/>
            <a:chOff x="32" y="-214"/>
            <a:chExt cx="793" cy="999"/>
          </a:xfrm>
        </p:grpSpPr>
        <p:sp>
          <p:nvSpPr>
            <p:cNvPr id="17434" name="Arc 4"/>
            <p:cNvSpPr/>
            <p:nvPr/>
          </p:nvSpPr>
          <p:spPr>
            <a:xfrm flipV="1">
              <a:off x="189" y="390"/>
              <a:ext cx="271" cy="395"/>
            </a:xfrm>
            <a:custGeom>
              <a:avLst/>
              <a:gdLst/>
              <a:ahLst/>
              <a:cxnLst>
                <a:cxn ang="0">
                  <a:pos x="0" y="0"/>
                </a:cxn>
                <a:cxn ang="0">
                  <a:pos x="0" y="0"/>
                </a:cxn>
                <a:cxn ang="0">
                  <a:pos x="0" y="0"/>
                </a:cxn>
              </a:cxnLst>
              <a:pathLst>
                <a:path w="23113" h="21600" fill="none">
                  <a:moveTo>
                    <a:pt x="0" y="53"/>
                  </a:moveTo>
                  <a:cubicBezTo>
                    <a:pt x="503" y="17"/>
                    <a:pt x="1008" y="-1"/>
                    <a:pt x="1513" y="0"/>
                  </a:cubicBezTo>
                  <a:cubicBezTo>
                    <a:pt x="13442" y="0"/>
                    <a:pt x="23113" y="9670"/>
                    <a:pt x="23113" y="21600"/>
                  </a:cubicBezTo>
                </a:path>
                <a:path w="23113" h="21600" stroke="0">
                  <a:moveTo>
                    <a:pt x="0" y="53"/>
                  </a:moveTo>
                  <a:cubicBezTo>
                    <a:pt x="503" y="17"/>
                    <a:pt x="1008" y="-1"/>
                    <a:pt x="1513" y="0"/>
                  </a:cubicBezTo>
                  <a:cubicBezTo>
                    <a:pt x="13442" y="0"/>
                    <a:pt x="23113" y="9670"/>
                    <a:pt x="23113" y="21600"/>
                  </a:cubicBezTo>
                  <a:lnTo>
                    <a:pt x="1513" y="21600"/>
                  </a:lnTo>
                  <a:close/>
                </a:path>
              </a:pathLst>
            </a:custGeom>
            <a:noFill/>
            <a:ln w="19050" cap="flat" cmpd="sng">
              <a:solidFill>
                <a:schemeClr val="tx1"/>
              </a:solidFill>
              <a:prstDash val="solid"/>
              <a:miter/>
              <a:headEnd type="triangle" w="lg" len="med"/>
              <a:tailEnd type="none" w="med" len="med"/>
            </a:ln>
          </p:spPr>
          <p:txBody>
            <a:bodyPr/>
            <a:p>
              <a:endParaRPr lang="zh-CN" altLang="en-US"/>
            </a:p>
          </p:txBody>
        </p:sp>
        <p:sp>
          <p:nvSpPr>
            <p:cNvPr id="17435" name="Text Box 5"/>
            <p:cNvSpPr txBox="1"/>
            <p:nvPr/>
          </p:nvSpPr>
          <p:spPr>
            <a:xfrm>
              <a:off x="32" y="-214"/>
              <a:ext cx="793" cy="777"/>
            </a:xfrm>
            <a:prstGeom prst="rect">
              <a:avLst/>
            </a:prstGeom>
            <a:solidFill>
              <a:srgbClr val="FFCCCC"/>
            </a:solidFill>
            <a:ln w="9525" cap="flat" cmpd="sng">
              <a:solidFill>
                <a:schemeClr val="tx1"/>
              </a:solidFill>
              <a:prstDash val="solid"/>
              <a:miter/>
              <a:headEnd type="none" w="med" len="med"/>
              <a:tailEnd type="none" w="med" len="med"/>
            </a:ln>
          </p:spPr>
          <p:txBody>
            <a:bodyPr anchor="t">
              <a:spAutoFit/>
            </a:bodyPr>
            <a:p>
              <a:pPr algn="ctr" eaLnBrk="0" hangingPunct="0">
                <a:spcBef>
                  <a:spcPct val="50000"/>
                </a:spcBef>
              </a:pPr>
              <a:r>
                <a:rPr lang="zh-CN" altLang="x-none" sz="2400" dirty="0">
                  <a:latin typeface="Arial" panose="020B0604020202020204" pitchFamily="34" charset="0"/>
                </a:rPr>
                <a:t>赵芸的支付意愿</a:t>
              </a:r>
              <a:endParaRPr lang="zh-CN" altLang="x-none" sz="24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DOC_GUID" val="{aa5569c4-89d9-4ae2-927c-41905d09297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3799</Words>
  <Application>WPS 演示</Application>
  <PresentationFormat>全屏显示(4:3)</PresentationFormat>
  <Paragraphs>629</Paragraphs>
  <Slides>40</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24</vt:i4>
      </vt:variant>
      <vt:variant>
        <vt:lpstr>幻灯片标题</vt:lpstr>
      </vt:variant>
      <vt:variant>
        <vt:i4>40</vt:i4>
      </vt:variant>
    </vt:vector>
  </HeadingPairs>
  <TitlesOfParts>
    <vt:vector size="82" baseType="lpstr">
      <vt:lpstr>Arial</vt:lpstr>
      <vt:lpstr>宋体</vt:lpstr>
      <vt:lpstr>Wingdings</vt:lpstr>
      <vt:lpstr>黑体</vt:lpstr>
      <vt:lpstr>Lucida Sans Unicode</vt:lpstr>
      <vt:lpstr>Wingdings 3</vt:lpstr>
      <vt:lpstr>Verdana</vt:lpstr>
      <vt:lpstr>Wingdings 2</vt:lpstr>
      <vt:lpstr>Wingdings 2</vt:lpstr>
      <vt:lpstr>Symbol</vt:lpstr>
      <vt:lpstr>楷体</vt:lpstr>
      <vt:lpstr>Times New Roman</vt:lpstr>
      <vt:lpstr>微软雅黑</vt:lpstr>
      <vt:lpstr>Arial Unicode MS</vt:lpstr>
      <vt:lpstr>Calibri</vt:lpstr>
      <vt:lpstr>Tahoma</vt:lpstr>
      <vt:lpstr>Wingdings</vt:lpstr>
      <vt:lpstr>聚合</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李苗</cp:lastModifiedBy>
  <cp:revision>25</cp:revision>
  <dcterms:created xsi:type="dcterms:W3CDTF">2016-03-26T12:13:00Z</dcterms:created>
  <dcterms:modified xsi:type="dcterms:W3CDTF">2019-04-09T12:28:05Z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2052-11.1.0.8567</vt:lpwstr>
  </property>
</Properties>
</file>