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2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30820CF-B880-4189-942D-D702A7CBA730}"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85800" y="1143000"/>
            <a:ext cx="7924800" cy="2439988"/>
          </a:xfrm>
          <a:prstGeom prst="rect">
            <a:avLst/>
          </a:prstGeom>
        </p:spPr>
        <p:txBody>
          <a:bodyPr/>
          <a:lstStyle/>
          <a:p>
            <a:pPr algn="ctr" eaLnBrk="0" fontAlgn="auto" hangingPunct="0">
              <a:lnSpc>
                <a:spcPct val="150000"/>
              </a:lnSpc>
              <a:spcAft>
                <a:spcPts val="0"/>
              </a:spcAft>
              <a:defRPr/>
            </a:pPr>
            <a:r>
              <a:rPr lang="zh-CN" altLang="en-US" sz="4400" kern="0" dirty="0">
                <a:solidFill>
                  <a:schemeClr val="tx2"/>
                </a:solidFill>
                <a:latin typeface="+mj-lt"/>
                <a:ea typeface="+mj-ea"/>
                <a:cs typeface="+mj-cs"/>
              </a:rPr>
              <a:t>第</a:t>
            </a:r>
            <a:r>
              <a:rPr lang="en-US" altLang="zh-CN" sz="4400" kern="0" dirty="0" smtClean="0">
                <a:solidFill>
                  <a:schemeClr val="tx2"/>
                </a:solidFill>
                <a:latin typeface="+mj-lt"/>
                <a:ea typeface="+mj-ea"/>
                <a:cs typeface="+mj-cs"/>
              </a:rPr>
              <a:t>11</a:t>
            </a:r>
            <a:r>
              <a:rPr lang="zh-CN" altLang="en-US" sz="4400" kern="0" dirty="0" smtClean="0">
                <a:solidFill>
                  <a:schemeClr val="tx2"/>
                </a:solidFill>
                <a:latin typeface="+mj-lt"/>
                <a:ea typeface="+mj-ea"/>
                <a:cs typeface="+mj-cs"/>
              </a:rPr>
              <a:t>章</a:t>
            </a:r>
            <a:br>
              <a:rPr lang="en-US" altLang="zh-CN" sz="4400" kern="0" dirty="0">
                <a:solidFill>
                  <a:schemeClr val="tx2"/>
                </a:solidFill>
                <a:latin typeface="+mj-lt"/>
                <a:ea typeface="+mj-ea"/>
                <a:cs typeface="+mj-cs"/>
              </a:rPr>
            </a:br>
            <a:r>
              <a:rPr lang="zh-CN" altLang="en-US" sz="4400" kern="0" dirty="0" smtClean="0">
                <a:solidFill>
                  <a:schemeClr val="tx2"/>
                </a:solidFill>
                <a:latin typeface="+mj-lt"/>
                <a:ea typeface="+mj-ea"/>
                <a:cs typeface="+mj-cs"/>
              </a:rPr>
              <a:t>公共物品与公共资源</a:t>
            </a:r>
            <a:endParaRPr lang="zh-CN" altLang="en-US" sz="4400" kern="0" dirty="0">
              <a:solidFill>
                <a:schemeClr val="tx2"/>
              </a:solidFill>
              <a:latin typeface="+mj-lt"/>
              <a:ea typeface="+mj-ea"/>
              <a:cs typeface="+mj-cs"/>
            </a:endParaRPr>
          </a:p>
        </p:txBody>
      </p:sp>
      <p:sp>
        <p:nvSpPr>
          <p:cNvPr id="5" name="副标题 2"/>
          <p:cNvSpPr txBox="1"/>
          <p:nvPr/>
        </p:nvSpPr>
        <p:spPr>
          <a:xfrm>
            <a:off x="762000" y="3886200"/>
            <a:ext cx="7772400" cy="1200150"/>
          </a:xfrm>
          <a:prstGeom prst="rect">
            <a:avLst/>
          </a:prstGeom>
        </p:spPr>
        <p:txBody>
          <a:bodyPr/>
          <a:lstStyle/>
          <a:p>
            <a:pPr marL="342900" indent="-342900" algn="ctr" eaLnBrk="0" hangingPunct="0">
              <a:spcBef>
                <a:spcPct val="20000"/>
              </a:spcBef>
              <a:defRPr/>
            </a:pPr>
            <a:r>
              <a:rPr lang="zh-CN" altLang="en-US" sz="2800" b="1" kern="0">
                <a:latin typeface="楷体" panose="02010609060101010101" pitchFamily="49" charset="-122"/>
                <a:ea typeface="楷体" panose="02010609060101010101" pitchFamily="49" charset="-122"/>
              </a:rPr>
              <a:t>李苗</a:t>
            </a:r>
            <a:endParaRPr lang="en-US" altLang="zh-CN" sz="2800" b="1" kern="0">
              <a:latin typeface="楷体" panose="02010609060101010101" pitchFamily="49" charset="-122"/>
              <a:ea typeface="楷体" panose="02010609060101010101" pitchFamily="49" charset="-122"/>
            </a:endParaRPr>
          </a:p>
          <a:p>
            <a:pPr marL="342900" indent="-342900" algn="ctr" eaLnBrk="0" hangingPunct="0">
              <a:spcBef>
                <a:spcPct val="20000"/>
              </a:spcBef>
              <a:defRPr/>
            </a:pPr>
            <a:r>
              <a:rPr lang="en-US" altLang="zh-CN" sz="2800" b="1" kern="0">
                <a:latin typeface="Times New Roman" panose="02020603050405020304" pitchFamily="18" charset="0"/>
                <a:ea typeface="楷体" panose="02010609060101010101" pitchFamily="49" charset="-122"/>
                <a:cs typeface="Times New Roman" panose="02020603050405020304" pitchFamily="18" charset="0"/>
              </a:rPr>
              <a:t>limiao@sxu.edu.cn</a:t>
            </a:r>
            <a:endParaRPr lang="zh-CN" altLang="en-US" sz="2800" b="1" kern="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公共物品</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5118100"/>
          </a:xfrm>
          <a:prstGeom prst="rect">
            <a:avLst/>
          </a:prstGeom>
        </p:spPr>
        <p:txBody>
          <a:bodyPr vert="horz">
            <a:normAutofit/>
          </a:bodyPr>
          <a:lstStyle/>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如果政府确信一种公共物品的总利益大于成本，它就可以提供该公共物品，并用税收收入对其进行支付，从而可以使每个人的状况变好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问题：衡量利益通常是困难的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1" i="0" u="none" strike="noStrike" kern="120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成本—收益分析：</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比较提供一种公共物品的社会成本与社会收益的研究</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成本-收益分析是不精确的，因此提供有效率的公共物品的难度要远远大于提供有效率的私人物品的难度</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23528" y="404664"/>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一些重要的公共物品</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2555776" y="1412776"/>
            <a:ext cx="4464496" cy="4785394"/>
          </a:xfrm>
          <a:prstGeom prst="rect">
            <a:avLst/>
          </a:prstGeom>
        </p:spPr>
        <p:txBody>
          <a:bodyPr vert="horz">
            <a:normAutofit/>
          </a:bodyPr>
          <a:lstStyle/>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国防 </a:t>
            </a:r>
            <a:endPar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基础研究创造的知识</a:t>
            </a:r>
            <a:endPar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反贫困</a:t>
            </a:r>
            <a:endParaRPr kumimoji="0" lang="zh-CN" sz="27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公共资源</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611560" y="980728"/>
            <a:ext cx="8075240" cy="5145435"/>
          </a:xfrm>
          <a:prstGeom prst="rect">
            <a:avLst/>
          </a:prstGeom>
        </p:spPr>
        <p:txBody>
          <a:bodyPr vert="horz">
            <a:normAutofit/>
          </a:bodyPr>
          <a:lstStyle/>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与公共物品一样，公共资源也没有排他性</a:t>
            </a:r>
            <a:endPar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不能阻止搭便车者的使用</a:t>
            </a:r>
            <a:endParaRPr kumimoji="0" lang="zh-CN" sz="23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企业没有激励提供这种物品</a:t>
            </a:r>
            <a:endParaRPr kumimoji="0" lang="zh-CN" sz="23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政府的角色：确定它们的供给</a:t>
            </a:r>
            <a:endParaRPr kumimoji="0" lang="zh-CN" sz="23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公共资源的附加问题：消费中的竞争性</a:t>
            </a:r>
            <a:endPar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一个人的使用会减少另一个人对它的享用</a:t>
            </a:r>
            <a:endParaRPr kumimoji="0" lang="zh-CN" sz="23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政府的角色：确保它们不被过度使用</a:t>
            </a:r>
            <a:endParaRPr kumimoji="0" lang="zh-CN" sz="23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xEl>
                                              <p:pRg st="0" end="0"/>
                                            </p:txEl>
                                          </p:spTgt>
                                        </p:tgtEl>
                                      </p:cBhvr>
                                    </p:animEffect>
                                  </p:childTnLst>
                                </p:cTn>
                              </p:par>
                              <p:par>
                                <p:cTn id="12" presetID="41" presetClass="entr" presetSubtype="0" fill="hold" nodeType="withEffect">
                                  <p:stCondLst>
                                    <p:cond delay="0"/>
                                  </p:stCondLst>
                                  <p:iterate type="lt">
                                    <p:tmPct val="10000"/>
                                  </p:iterate>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
                                            <p:txEl>
                                              <p:pRg st="1" end="1"/>
                                            </p:txEl>
                                          </p:spTgt>
                                        </p:tgtEl>
                                      </p:cBhvr>
                                    </p:animEffect>
                                  </p:childTnLst>
                                </p:cTn>
                              </p:par>
                              <p:par>
                                <p:cTn id="19" presetID="41" presetClass="entr" presetSubtype="0" fill="hold" nodeType="withEffect">
                                  <p:stCondLst>
                                    <p:cond delay="0"/>
                                  </p:stCondLst>
                                  <p:iterate type="lt">
                                    <p:tmPct val="10000"/>
                                  </p:iterate>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5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3" dur="5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5">
                                            <p:txEl>
                                              <p:pRg st="2" end="2"/>
                                            </p:txEl>
                                          </p:spTgt>
                                        </p:tgtEl>
                                      </p:cBhvr>
                                    </p:animEffect>
                                  </p:childTnLst>
                                </p:cTn>
                              </p:par>
                              <p:par>
                                <p:cTn id="26" presetID="41" presetClass="entr" presetSubtype="0" fill="hold" nodeType="withEffect">
                                  <p:stCondLst>
                                    <p:cond delay="0"/>
                                  </p:stCondLst>
                                  <p:iterate type="lt">
                                    <p:tmPct val="10000"/>
                                  </p:iterate>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5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0" dur="5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p:cTn id="37" dur="5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39" dur="5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5">
                                            <p:txEl>
                                              <p:pRg st="4" end="4"/>
                                            </p:txEl>
                                          </p:spTgt>
                                        </p:tgtEl>
                                      </p:cBhvr>
                                    </p:animEffect>
                                  </p:childTnLst>
                                </p:cTn>
                              </p:par>
                              <p:par>
                                <p:cTn id="42" presetID="41" presetClass="entr" presetSubtype="0" fill="hold" nodeType="withEffect">
                                  <p:stCondLst>
                                    <p:cond delay="0"/>
                                  </p:stCondLst>
                                  <p:iterate type="lt">
                                    <p:tmPct val="10000"/>
                                  </p:iterate>
                                  <p:childTnLst>
                                    <p:set>
                                      <p:cBhvr>
                                        <p:cTn id="43" dur="1" fill="hold">
                                          <p:stCondLst>
                                            <p:cond delay="0"/>
                                          </p:stCondLst>
                                        </p:cTn>
                                        <p:tgtEl>
                                          <p:spTgt spid="5">
                                            <p:txEl>
                                              <p:pRg st="5" end="5"/>
                                            </p:txEl>
                                          </p:spTgt>
                                        </p:tgtEl>
                                        <p:attrNameLst>
                                          <p:attrName>style.visibility</p:attrName>
                                        </p:attrNameLst>
                                      </p:cBhvr>
                                      <p:to>
                                        <p:strVal val="visible"/>
                                      </p:to>
                                    </p:set>
                                    <p:anim calcmode="lin" valueType="num">
                                      <p:cBhvr>
                                        <p:cTn id="44" dur="5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46" dur="5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5">
                                            <p:txEl>
                                              <p:pRg st="5" end="5"/>
                                            </p:txEl>
                                          </p:spTgt>
                                        </p:tgtEl>
                                      </p:cBhvr>
                                    </p:animEffect>
                                  </p:childTnLst>
                                </p:cTn>
                              </p:par>
                              <p:par>
                                <p:cTn id="49" presetID="41" presetClass="entr" presetSubtype="0" fill="hold" nodeType="withEffect">
                                  <p:stCondLst>
                                    <p:cond delay="0"/>
                                  </p:stCondLst>
                                  <p:iterate type="lt">
                                    <p:tmPct val="10000"/>
                                  </p:iterate>
                                  <p:childTnLst>
                                    <p:set>
                                      <p:cBhvr>
                                        <p:cTn id="50" dur="1" fill="hold">
                                          <p:stCondLst>
                                            <p:cond delay="0"/>
                                          </p:stCondLst>
                                        </p:cTn>
                                        <p:tgtEl>
                                          <p:spTgt spid="5">
                                            <p:txEl>
                                              <p:pRg st="6" end="6"/>
                                            </p:txEl>
                                          </p:spTgt>
                                        </p:tgtEl>
                                        <p:attrNameLst>
                                          <p:attrName>style.visibility</p:attrName>
                                        </p:attrNameLst>
                                      </p:cBhvr>
                                      <p:to>
                                        <p:strVal val="visible"/>
                                      </p:to>
                                    </p:set>
                                    <p:anim calcmode="lin" valueType="num">
                                      <p:cBhvr>
                                        <p:cTn id="51" dur="5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53" dur="5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公地悲剧</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67544" y="1196752"/>
            <a:ext cx="8219256" cy="5253261"/>
          </a:xfrm>
          <a:prstGeom prst="rect">
            <a:avLst/>
          </a:prstGeom>
        </p:spPr>
        <p:txBody>
          <a:bodyPr vert="horz">
            <a:normAutofit/>
          </a:bodyPr>
          <a:lstStyle/>
          <a:p>
            <a:pPr marL="365760" marR="0" lvl="0" indent="-255905" algn="l" defTabSz="914400" rtl="0" eaLnBrk="1" fontAlgn="auto" latinLnBrk="0" hangingPunct="1">
              <a:lnSpc>
                <a:spcPct val="125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寓言说明了为什么公共资源的使用大于合意的水平</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25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背景：一个中世纪小镇，大家在公地上放羊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25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镇上的人</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在</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增加，公地上的羊也在增加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25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土地的数量是固定的，由于过度放牧，土地上的青草开始减少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25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私人激励（免费使用土地）超过社会激励（有保护的使用）</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25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结果：人们不能再放羊</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公地悲剧</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67544" y="1196752"/>
            <a:ext cx="8219256" cy="5108798"/>
          </a:xfrm>
          <a:prstGeom prst="rect">
            <a:avLst/>
          </a:prstGeom>
        </p:spPr>
        <p:txBody>
          <a:bodyPr vert="horz">
            <a:normAutofit/>
          </a:bodyPr>
          <a:lstStyle/>
          <a:p>
            <a:pPr marL="365760" marR="0" lvl="0" indent="-255905" algn="l" defTabSz="914400" rtl="0" eaLnBrk="1" fontAlgn="auto" latinLnBrk="0" hangingPunct="1">
              <a:lnSpc>
                <a:spcPct val="150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悲剧的产生是因为外部性：当一个家庭的羊群在公地上吃草时，它降低了其他家庭可以得到的</a:t>
            </a:r>
            <a:r>
              <a:rPr lang="zh-CN" altLang="en-US" sz="2400" dirty="0" smtClean="0">
                <a:latin typeface="微软雅黑" panose="020B0503020204020204" pitchFamily="34" charset="-122"/>
                <a:ea typeface="微软雅黑" panose="020B0503020204020204" pitchFamily="34" charset="-122"/>
              </a:rPr>
              <a:t>草场</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质量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人们不考虑这种外部成本，导致了对公地的过度使用</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74675" y="1772816"/>
            <a:ext cx="8173789" cy="4470822"/>
          </a:xfrm>
          <a:prstGeom prst="rect">
            <a:avLst/>
          </a:prstGeom>
        </p:spPr>
        <p:txBody>
          <a:bodyPr/>
          <a:lstStyle/>
          <a:p>
            <a:pPr marL="365760" marR="0" lvl="0" indent="-255905" algn="l" defTabSz="914400" rtl="0" eaLnBrk="1" fontAlgn="auto" latinLnBrk="0" hangingPunct="1">
              <a:lnSpc>
                <a:spcPct val="150000"/>
              </a:lnSpc>
              <a:spcBef>
                <a:spcPts val="1200"/>
              </a:spcBef>
              <a:spcAft>
                <a:spcPts val="0"/>
              </a:spcAft>
              <a:buClr>
                <a:schemeClr val="accent1"/>
              </a:buClr>
              <a:buSzPct val="115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小镇</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上</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的人们（或</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其</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政府）能为防止这种悲剧做点什么？</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1200"/>
              </a:spcBef>
              <a:spcAft>
                <a:spcPts val="0"/>
              </a:spcAft>
              <a:buClr>
                <a:schemeClr val="accent1"/>
              </a:buClr>
              <a:buSzPct val="115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尝试想出两种或三种办法</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4" name="Rectangle 4"/>
          <p:cNvSpPr txBox="1">
            <a:spLocks noChangeArrowheads="1"/>
          </p:cNvSpPr>
          <p:nvPr/>
        </p:nvSpPr>
        <p:spPr>
          <a:xfrm>
            <a:off x="587375" y="352425"/>
            <a:ext cx="8208963" cy="954088"/>
          </a:xfrm>
          <a:prstGeom prst="rect">
            <a:avLst/>
          </a:prstGeom>
        </p:spPr>
        <p:txBody>
          <a:bodyPr tIns="0" bIns="0" anchor="t"/>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zh-CN" sz="28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2</a:t>
            </a: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r>
              <a:rPr kumimoji="0" 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br>
              <a:rPr kumimoji="0" 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公共资源的政策选择</a:t>
            </a:r>
            <a:endParaRPr kumimoji="0" lang="zh-CN" sz="32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endParaRPr>
          </a:p>
        </p:txBody>
      </p:sp>
      <p:grpSp>
        <p:nvGrpSpPr>
          <p:cNvPr id="5" name="Group 5"/>
          <p:cNvGrpSpPr/>
          <p:nvPr/>
        </p:nvGrpSpPr>
        <p:grpSpPr bwMode="auto">
          <a:xfrm>
            <a:off x="593725" y="290513"/>
            <a:ext cx="8210550" cy="1049337"/>
            <a:chOff x="0" y="0"/>
            <a:chExt cx="5000" cy="661"/>
          </a:xfrm>
        </p:grpSpPr>
        <p:sp>
          <p:nvSpPr>
            <p:cNvPr id="6" name="Line 9"/>
            <p:cNvSpPr>
              <a:spLocks noChangeShapeType="1"/>
            </p:cNvSpPr>
            <p:nvPr/>
          </p:nvSpPr>
          <p:spPr bwMode="auto">
            <a:xfrm>
              <a:off x="2" y="661"/>
              <a:ext cx="4998" cy="0"/>
            </a:xfrm>
            <a:prstGeom prst="line">
              <a:avLst/>
            </a:prstGeom>
            <a:noFill/>
            <a:ln w="12700">
              <a:solidFill>
                <a:srgbClr val="C0C0C0"/>
              </a:solidFill>
              <a:round/>
            </a:ln>
          </p:spPr>
          <p:txBody>
            <a:bodyPr/>
            <a:lstStyle/>
            <a:p>
              <a:endParaRPr lang="zh-CN" altLang="en-US"/>
            </a:p>
          </p:txBody>
        </p:sp>
        <p:sp>
          <p:nvSpPr>
            <p:cNvPr id="7" name="Line 10"/>
            <p:cNvSpPr>
              <a:spLocks noChangeShapeType="1"/>
            </p:cNvSpPr>
            <p:nvPr/>
          </p:nvSpPr>
          <p:spPr bwMode="auto">
            <a:xfrm>
              <a:off x="0" y="0"/>
              <a:ext cx="4998" cy="0"/>
            </a:xfrm>
            <a:prstGeom prst="line">
              <a:avLst/>
            </a:prstGeom>
            <a:noFill/>
            <a:ln w="12700">
              <a:solidFill>
                <a:srgbClr val="C0C0C0"/>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5537" y="1470025"/>
            <a:ext cx="8208912" cy="4773613"/>
          </a:xfrm>
          <a:prstGeom prst="rect">
            <a:avLst/>
          </a:prstGeom>
        </p:spPr>
        <p:txBody>
          <a:bodyPr/>
          <a:lstStyle/>
          <a:p>
            <a:pPr marL="365760" marR="0" lvl="0" indent="-255905" algn="l" defTabSz="914400" rtl="0" eaLnBrk="1" fontAlgn="auto" latinLnBrk="0" hangingPunct="1">
              <a:lnSpc>
                <a:spcPct val="150000"/>
              </a:lnSpc>
              <a:spcBef>
                <a:spcPts val="1200"/>
              </a:spcBef>
              <a:spcAft>
                <a:spcPts val="0"/>
              </a:spcAft>
              <a:buClr>
                <a:schemeClr val="accent1"/>
              </a:buClr>
              <a:buSzPct val="115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对土地的使用征收一种矫正性税收，使“外部性内部化”</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1200"/>
              </a:spcBef>
              <a:spcAft>
                <a:spcPts val="0"/>
              </a:spcAft>
              <a:buClr>
                <a:schemeClr val="accent1"/>
              </a:buClr>
              <a:buSzPct val="115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管制公地的使用（“命令与控制”的方法）</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1200"/>
              </a:spcBef>
              <a:spcAft>
                <a:spcPts val="0"/>
              </a:spcAft>
              <a:buClr>
                <a:schemeClr val="accent1"/>
              </a:buClr>
              <a:buSzPct val="115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拍卖使用土地的权利</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1200"/>
              </a:spcBef>
              <a:spcAft>
                <a:spcPts val="0"/>
              </a:spcAft>
              <a:buClr>
                <a:schemeClr val="accent1"/>
              </a:buClr>
              <a:buSzPct val="115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把土地分成小块，并出售给家庭；每个家庭将会有不过度放牧的激励</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4" name="Rectangle 4"/>
          <p:cNvSpPr txBox="1">
            <a:spLocks noChangeArrowheads="1"/>
          </p:cNvSpPr>
          <p:nvPr/>
        </p:nvSpPr>
        <p:spPr>
          <a:xfrm>
            <a:off x="587375" y="352425"/>
            <a:ext cx="8208963" cy="954088"/>
          </a:xfrm>
          <a:prstGeom prst="rect">
            <a:avLst/>
          </a:prstGeom>
        </p:spPr>
        <p:txBody>
          <a:bodyPr tIns="0" bIns="0" anchor="t"/>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zh-CN" sz="24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2</a:t>
            </a:r>
            <a:r>
              <a:rPr kumimoji="0" 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r>
              <a:rPr kumimoji="0" lang="zh-CN" sz="20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br>
              <a:rPr kumimoji="0" lang="zh-CN" sz="20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sz="28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参考答案</a:t>
            </a:r>
            <a:endParaRPr kumimoji="0" lang="zh-CN" sz="28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endParaRPr>
          </a:p>
        </p:txBody>
      </p:sp>
      <p:grpSp>
        <p:nvGrpSpPr>
          <p:cNvPr id="5" name="Group 5"/>
          <p:cNvGrpSpPr/>
          <p:nvPr/>
        </p:nvGrpSpPr>
        <p:grpSpPr bwMode="auto">
          <a:xfrm>
            <a:off x="593725" y="290513"/>
            <a:ext cx="8210550" cy="1049337"/>
            <a:chOff x="0" y="0"/>
            <a:chExt cx="5000" cy="661"/>
          </a:xfrm>
        </p:grpSpPr>
        <p:sp>
          <p:nvSpPr>
            <p:cNvPr id="6" name="Line 9"/>
            <p:cNvSpPr>
              <a:spLocks noChangeShapeType="1"/>
            </p:cNvSpPr>
            <p:nvPr/>
          </p:nvSpPr>
          <p:spPr bwMode="auto">
            <a:xfrm>
              <a:off x="2" y="661"/>
              <a:ext cx="4998" cy="0"/>
            </a:xfrm>
            <a:prstGeom prst="line">
              <a:avLst/>
            </a:prstGeom>
            <a:noFill/>
            <a:ln w="12700">
              <a:solidFill>
                <a:srgbClr val="C0C0C0"/>
              </a:solidFill>
              <a:round/>
            </a:ln>
          </p:spPr>
          <p:txBody>
            <a:bodyPr/>
            <a:lstStyle/>
            <a:p>
              <a:endParaRPr lang="zh-CN" altLang="en-US"/>
            </a:p>
          </p:txBody>
        </p:sp>
        <p:sp>
          <p:nvSpPr>
            <p:cNvPr id="7" name="Line 10"/>
            <p:cNvSpPr>
              <a:spLocks noChangeShapeType="1"/>
            </p:cNvSpPr>
            <p:nvPr/>
          </p:nvSpPr>
          <p:spPr bwMode="auto">
            <a:xfrm>
              <a:off x="0" y="0"/>
              <a:ext cx="4998" cy="0"/>
            </a:xfrm>
            <a:prstGeom prst="line">
              <a:avLst/>
            </a:prstGeom>
            <a:noFill/>
            <a:ln w="12700">
              <a:solidFill>
                <a:srgbClr val="C0C0C0"/>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806450"/>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防止公共资源过度消费的政策选择</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57200" y="1220788"/>
            <a:ext cx="8424863" cy="5227637"/>
          </a:xfrm>
          <a:prstGeom prst="rect">
            <a:avLst/>
          </a:prstGeom>
        </p:spPr>
        <p:txBody>
          <a:bodyPr vert="horz">
            <a:normAutofit/>
          </a:bodyPr>
          <a:lstStyle/>
          <a:p>
            <a:pPr marL="365760" marR="0" lvl="0" indent="-255905" algn="l" defTabSz="914400" rtl="0" eaLnBrk="1" fontAlgn="auto" latinLnBrk="0" hangingPunct="1">
              <a:lnSpc>
                <a:spcPct val="130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管制资源的使用</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30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征收矫正性税收，使外部性内在化</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30000"/>
              </a:lnSpc>
              <a:spcBef>
                <a:spcPts val="1200"/>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例如：打猎与捕鱼的许可证，对拥挤的国家公园收门票</a:t>
            </a:r>
            <a:endParaRPr kumimoji="0" 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30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拍卖使用资源的许可证</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30000"/>
              </a:lnSpc>
              <a:spcBef>
                <a:spcPts val="1200"/>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例如：美国联邦通信委员会的频谱拍卖</a:t>
            </a:r>
            <a:endParaRPr kumimoji="0" lang="zh-CN" sz="20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30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如果资源是土地，将土地分为小块，并出售给个人，使之成为私人物品</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23528" y="404664"/>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一些重要的公共资源</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1619672" y="1268759"/>
            <a:ext cx="7067128" cy="4857403"/>
          </a:xfrm>
          <a:prstGeom prst="rect">
            <a:avLst/>
          </a:prstGeom>
        </p:spPr>
        <p:txBody>
          <a:bodyPr vert="horz">
            <a:normAutofit/>
          </a:bodyPr>
          <a:lstStyle/>
          <a:p>
            <a:pPr marL="365760" marR="0" lvl="0" indent="-255905" algn="l" defTabSz="914400" rtl="0" eaLnBrk="1" fontAlgn="auto" latinLnBrk="0" hangingPunct="1">
              <a:lnSpc>
                <a:spcPct val="20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清洁的空气和水</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20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拥挤的道路</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20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鱼，鲸和其他野生物</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835696" y="188640"/>
            <a:ext cx="5497513" cy="994122"/>
          </a:xfrm>
          <a:prstGeom prst="rect">
            <a:avLst/>
          </a:prstGeom>
        </p:spPr>
        <p:txBody>
          <a:bodyPr vert="horz"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ts val="1200"/>
              </a:spcBef>
              <a:spcAft>
                <a:spcPts val="0"/>
              </a:spcAft>
              <a:buClrTx/>
              <a:buSzTx/>
              <a:buFontTx/>
              <a:buNone/>
              <a:defRPr/>
            </a:pPr>
            <a:r>
              <a:rPr kumimoji="0" lang="zh-CN" sz="2800" b="1" i="0" u="none" strike="noStrike" kern="1200" cap="none" spc="0" normalizeH="0" baseline="0" noProof="0" dirty="0" smtClean="0">
                <a:ln>
                  <a:noFill/>
                </a:ln>
                <a:solidFill>
                  <a:schemeClr val="tx1"/>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案例研究：</a:t>
            </a:r>
            <a:r>
              <a:rPr kumimoji="0" lang="zh-CN" sz="2800" b="1" i="0" u="none" strike="noStrike" kern="1200" cap="none" spc="0" normalizeH="0" baseline="0" noProof="0" dirty="0" smtClean="0">
                <a:ln>
                  <a:noFill/>
                </a:ln>
                <a:solidFill>
                  <a:srgbClr val="006600"/>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 “你有一封垃圾邮件</a:t>
            </a:r>
            <a:r>
              <a:rPr kumimoji="0" lang="en-US" altLang="zh-CN" sz="2800" b="1" i="0" u="none" strike="noStrike" kern="1200" cap="none" spc="0" normalizeH="0" baseline="0" noProof="0" dirty="0" smtClean="0">
                <a:ln>
                  <a:noFill/>
                </a:ln>
                <a:solidFill>
                  <a:srgbClr val="006600"/>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a:t>
            </a:r>
            <a:endParaRPr kumimoji="0" lang="en-US" altLang="zh-CN" sz="2800" b="1" i="0" u="none" strike="noStrike" kern="1200" cap="none" spc="0" normalizeH="0" baseline="0" noProof="0" dirty="0">
              <a:ln>
                <a:noFill/>
              </a:ln>
              <a:solidFill>
                <a:srgbClr val="006600"/>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539551" y="1196752"/>
            <a:ext cx="8025011" cy="5544616"/>
          </a:xfrm>
          <a:prstGeom prst="rect">
            <a:avLst/>
          </a:prstGeom>
        </p:spPr>
        <p:txBody>
          <a:bodyPr vert="horz">
            <a:normAutofit/>
          </a:bodyPr>
          <a:lstStyle/>
          <a:p>
            <a:pPr marL="365760" marR="0" lvl="0" indent="-255905" algn="l" defTabSz="914400" rtl="0" eaLnBrk="1" fontAlgn="auto" latinLnBrk="0" hangingPunct="1">
              <a:lnSpc>
                <a:spcPct val="120000"/>
              </a:lnSpc>
              <a:spcBef>
                <a:spcPts val="600"/>
              </a:spcBef>
              <a:spcAft>
                <a:spcPts val="0"/>
              </a:spcAft>
              <a:buClr>
                <a:srgbClr val="996600"/>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一些企业使用垃圾邮件来推广它们的产品</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endPar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20000"/>
              </a:lnSpc>
              <a:spcBef>
                <a:spcPts val="600"/>
              </a:spcBef>
              <a:spcAft>
                <a:spcPts val="0"/>
              </a:spcAft>
              <a:buClr>
                <a:srgbClr val="996600"/>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垃圾邮件</a:t>
            </a:r>
            <a:r>
              <a:rPr kumimoji="0" lang="zh-CN" sz="2400" b="0" i="0" u="none" strike="noStrike" kern="1200" cap="none" spc="0" normalizeH="0" baseline="0" noProof="0" dirty="0" smtClean="0">
                <a:ln>
                  <a:noFill/>
                </a:ln>
                <a:solidFill>
                  <a:srgbClr val="006600"/>
                </a:solidFill>
                <a:effectLst/>
                <a:uLnTx/>
                <a:uFillTx/>
                <a:latin typeface="+mn-lt"/>
                <a:ea typeface="宋体" panose="02010600030101010101" pitchFamily="2" charset="-122"/>
                <a:cs typeface="+mn-cs"/>
              </a:rPr>
              <a:t>没有排他性：</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b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b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企业不能阻止垃圾邮件</a:t>
            </a:r>
            <a:endPar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20000"/>
              </a:lnSpc>
              <a:spcBef>
                <a:spcPts val="600"/>
              </a:spcBef>
              <a:spcAft>
                <a:spcPts val="0"/>
              </a:spcAft>
              <a:buClr>
                <a:srgbClr val="996600"/>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垃圾邮件有</a:t>
            </a:r>
            <a:r>
              <a:rPr kumimoji="0" lang="zh-CN" sz="2400" b="0" i="0" u="none" strike="noStrike" kern="1200" cap="none" spc="0" normalizeH="0" baseline="0" noProof="0" dirty="0" smtClean="0">
                <a:ln>
                  <a:noFill/>
                </a:ln>
                <a:solidFill>
                  <a:srgbClr val="006600"/>
                </a:solidFill>
                <a:effectLst/>
                <a:uLnTx/>
                <a:uFillTx/>
                <a:latin typeface="+mn-lt"/>
                <a:ea typeface="宋体" panose="02010600030101010101" pitchFamily="2" charset="-122"/>
                <a:cs typeface="+mn-cs"/>
              </a:rPr>
              <a:t>竞争性：</a:t>
            </a:r>
            <a:endParaRPr kumimoji="0" lang="en-US" altLang="zh-CN" sz="2400" b="0" i="0" u="none" strike="noStrike" kern="1200" cap="none" spc="0" normalizeH="0" baseline="0" noProof="0" dirty="0" smtClean="0">
              <a:ln>
                <a:noFill/>
              </a:ln>
              <a:solidFill>
                <a:srgbClr val="006600"/>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20000"/>
              </a:lnSpc>
              <a:spcBef>
                <a:spcPts val="600"/>
              </a:spcBef>
              <a:spcAft>
                <a:spcPts val="0"/>
              </a:spcAft>
              <a:buClr>
                <a:srgbClr val="996600"/>
              </a:buClr>
              <a:buSzPct val="68000"/>
              <a:defRPr/>
            </a:pPr>
            <a:r>
              <a:rPr lang="en-US" altLang="zh-CN" sz="2400" dirty="0" smtClean="0">
                <a:solidFill>
                  <a:srgbClr val="006600"/>
                </a:solidFill>
                <a:ea typeface="宋体" panose="02010600030101010101" pitchFamily="2" charset="-122"/>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随着更多的公司使用垃圾邮件来推广产品，它会变得越来越没有效果</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endPar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20000"/>
              </a:lnSpc>
              <a:spcBef>
                <a:spcPts val="600"/>
              </a:spcBef>
              <a:spcAft>
                <a:spcPts val="0"/>
              </a:spcAft>
              <a:buClr>
                <a:srgbClr val="996600"/>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a:t>
            </a:r>
            <a:r>
              <a:rPr kumimoji="0" lang="zh-CN" sz="2400" b="0" i="0" u="sng" strike="noStrike" kern="1200" cap="none" spc="0" normalizeH="0" baseline="0" noProof="0" dirty="0" smtClean="0">
                <a:ln>
                  <a:noFill/>
                </a:ln>
                <a:solidFill>
                  <a:srgbClr val="006600"/>
                </a:solidFill>
                <a:effectLst/>
                <a:uLnTx/>
                <a:uFillTx/>
                <a:latin typeface="+mn-lt"/>
                <a:ea typeface="宋体" panose="02010600030101010101" pitchFamily="2" charset="-122"/>
                <a:cs typeface="+mn-cs"/>
              </a:rPr>
              <a:t>垃圾邮件是一种公有资源</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endPar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20000"/>
              </a:lnSpc>
              <a:spcBef>
                <a:spcPts val="600"/>
              </a:spcBef>
              <a:spcAft>
                <a:spcPts val="0"/>
              </a:spcAft>
              <a:buClr>
                <a:srgbClr val="996600"/>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像大部分公有资源一样，垃圾邮件被过度使用—这就是为什么我们经常收到它的原因！</a:t>
            </a:r>
            <a:endPar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checkerboard(across)">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slide(fromBottom)">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down)">
                                      <p:cBhvr>
                                        <p:cTn id="30" dur="580">
                                          <p:stCondLst>
                                            <p:cond delay="0"/>
                                          </p:stCondLst>
                                        </p:cTn>
                                        <p:tgtEl>
                                          <p:spTgt spid="5">
                                            <p:txEl>
                                              <p:pRg st="5" end="5"/>
                                            </p:txEl>
                                          </p:spTgt>
                                        </p:tgtEl>
                                      </p:cBhvr>
                                    </p:animEffect>
                                    <p:anim calcmode="lin" valueType="num">
                                      <p:cBhvr>
                                        <p:cTn id="31"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5">
                                            <p:txEl>
                                              <p:pRg st="5" end="5"/>
                                            </p:txEl>
                                          </p:spTgt>
                                        </p:tgtEl>
                                      </p:cBhvr>
                                      <p:to x="100000" y="60000"/>
                                    </p:animScale>
                                    <p:animScale>
                                      <p:cBhvr>
                                        <p:cTn id="37" dur="166" decel="50000">
                                          <p:stCondLst>
                                            <p:cond delay="676"/>
                                          </p:stCondLst>
                                        </p:cTn>
                                        <p:tgtEl>
                                          <p:spTgt spid="5">
                                            <p:txEl>
                                              <p:pRg st="5" end="5"/>
                                            </p:txEl>
                                          </p:spTgt>
                                        </p:tgtEl>
                                      </p:cBhvr>
                                      <p:to x="100000" y="100000"/>
                                    </p:animScale>
                                    <p:animScale>
                                      <p:cBhvr>
                                        <p:cTn id="38" dur="26">
                                          <p:stCondLst>
                                            <p:cond delay="1312"/>
                                          </p:stCondLst>
                                        </p:cTn>
                                        <p:tgtEl>
                                          <p:spTgt spid="5">
                                            <p:txEl>
                                              <p:pRg st="5" end="5"/>
                                            </p:txEl>
                                          </p:spTgt>
                                        </p:tgtEl>
                                      </p:cBhvr>
                                      <p:to x="100000" y="80000"/>
                                    </p:animScale>
                                    <p:animScale>
                                      <p:cBhvr>
                                        <p:cTn id="39" dur="166" decel="50000">
                                          <p:stCondLst>
                                            <p:cond delay="1338"/>
                                          </p:stCondLst>
                                        </p:cTn>
                                        <p:tgtEl>
                                          <p:spTgt spid="5">
                                            <p:txEl>
                                              <p:pRg st="5" end="5"/>
                                            </p:txEl>
                                          </p:spTgt>
                                        </p:tgtEl>
                                      </p:cBhvr>
                                      <p:to x="100000" y="100000"/>
                                    </p:animScale>
                                    <p:animScale>
                                      <p:cBhvr>
                                        <p:cTn id="40" dur="26">
                                          <p:stCondLst>
                                            <p:cond delay="1642"/>
                                          </p:stCondLst>
                                        </p:cTn>
                                        <p:tgtEl>
                                          <p:spTgt spid="5">
                                            <p:txEl>
                                              <p:pRg st="5" end="5"/>
                                            </p:txEl>
                                          </p:spTgt>
                                        </p:tgtEl>
                                      </p:cBhvr>
                                      <p:to x="100000" y="90000"/>
                                    </p:animScale>
                                    <p:animScale>
                                      <p:cBhvr>
                                        <p:cTn id="41" dur="166" decel="50000">
                                          <p:stCondLst>
                                            <p:cond delay="1668"/>
                                          </p:stCondLst>
                                        </p:cTn>
                                        <p:tgtEl>
                                          <p:spTgt spid="5">
                                            <p:txEl>
                                              <p:pRg st="5" end="5"/>
                                            </p:txEl>
                                          </p:spTgt>
                                        </p:tgtEl>
                                      </p:cBhvr>
                                      <p:to x="100000" y="100000"/>
                                    </p:animScale>
                                    <p:animScale>
                                      <p:cBhvr>
                                        <p:cTn id="42" dur="26">
                                          <p:stCondLst>
                                            <p:cond delay="1808"/>
                                          </p:stCondLst>
                                        </p:cTn>
                                        <p:tgtEl>
                                          <p:spTgt spid="5">
                                            <p:txEl>
                                              <p:pRg st="5" end="5"/>
                                            </p:txEl>
                                          </p:spTgt>
                                        </p:tgtEl>
                                      </p:cBhvr>
                                      <p:to x="100000" y="95000"/>
                                    </p:animScale>
                                    <p:animScale>
                                      <p:cBhvr>
                                        <p:cTn id="43" dur="166" decel="50000">
                                          <p:stCondLst>
                                            <p:cond delay="1834"/>
                                          </p:stCondLst>
                                        </p:cTn>
                                        <p:tgtEl>
                                          <p:spTgt spid="5">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Mankiw_PaintingArt.jpg"/>
          <p:cNvPicPr>
            <a:picLocks noChangeAspect="1" noChangeArrowheads="1"/>
          </p:cNvPicPr>
          <p:nvPr/>
        </p:nvPicPr>
        <p:blipFill>
          <a:blip r:embed="rId1" cstate="print"/>
          <a:srcRect b="16696"/>
          <a:stretch>
            <a:fillRect/>
          </a:stretch>
        </p:blipFill>
        <p:spPr bwMode="auto">
          <a:xfrm>
            <a:off x="0" y="0"/>
            <a:ext cx="9144000" cy="2133600"/>
          </a:xfrm>
          <a:prstGeom prst="rect">
            <a:avLst/>
          </a:prstGeom>
          <a:noFill/>
          <a:ln w="9525">
            <a:noFill/>
            <a:miter lim="800000"/>
            <a:headEnd/>
            <a:tailEnd/>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algn="ctr" eaLnBrk="0" fontAlgn="auto" hangingPunct="0">
              <a:lnSpc>
                <a:spcPct val="115000"/>
              </a:lnSpc>
              <a:spcAft>
                <a:spcPts val="0"/>
              </a:spcAft>
              <a:defRPr/>
            </a:pPr>
            <a:r>
              <a:rPr lang="zh-CN" altLang="en-US" sz="3600" b="1" dirty="0">
                <a:effectLst>
                  <a:outerShdw blurRad="38100" dist="38100" dir="2700000" algn="tl">
                    <a:srgbClr val="C0C0C0"/>
                  </a:outerShdw>
                </a:effectLst>
                <a:latin typeface="+mj-lt"/>
                <a:ea typeface="+mn-ea"/>
                <a:cs typeface="+mj-cs"/>
              </a:rPr>
              <a:t>本章我们将探索这些问题的答案：</a:t>
            </a:r>
            <a:endParaRPr lang="en-US" altLang="zh-CN" sz="3600" b="1" dirty="0">
              <a:effectLst>
                <a:outerShdw blurRad="38100" dist="38100" dir="2700000" algn="tl">
                  <a:srgbClr val="C0C0C0"/>
                </a:outerShdw>
              </a:effectLst>
              <a:latin typeface="+mj-lt"/>
              <a:ea typeface="+mn-ea"/>
              <a:cs typeface="+mj-cs"/>
            </a:endParaRPr>
          </a:p>
        </p:txBody>
      </p:sp>
      <p:sp>
        <p:nvSpPr>
          <p:cNvPr id="4" name="Rectangle 3"/>
          <p:cNvSpPr txBox="1">
            <a:spLocks noChangeArrowheads="1"/>
          </p:cNvSpPr>
          <p:nvPr/>
        </p:nvSpPr>
        <p:spPr bwMode="auto">
          <a:xfrm>
            <a:off x="467544" y="1988840"/>
            <a:ext cx="8352928" cy="4038600"/>
          </a:xfrm>
          <a:prstGeom prst="rect">
            <a:avLst/>
          </a:prstGeom>
          <a:noFill/>
          <a:ln w="9525">
            <a:noFill/>
            <a:miter lim="800000"/>
          </a:ln>
        </p:spPr>
        <p:txBody>
          <a:bodyPr/>
          <a:lstStyle/>
          <a:p>
            <a:pPr>
              <a:lnSpc>
                <a:spcPct val="150000"/>
              </a:lnSpc>
              <a:buClr>
                <a:srgbClr val="996633"/>
              </a:buClr>
              <a:buFont typeface="Wingdings" panose="05000000000000000000" pitchFamily="2" charset="2"/>
              <a:buChar char="u"/>
            </a:pPr>
            <a:r>
              <a:rPr lang="zh-CN" altLang="zh-CN" sz="2400" dirty="0" smtClean="0">
                <a:latin typeface="微软雅黑" panose="020B0503020204020204" pitchFamily="34" charset="-122"/>
                <a:ea typeface="微软雅黑" panose="020B0503020204020204" pitchFamily="34" charset="-122"/>
              </a:rPr>
              <a:t>什么是公共物品？什么是公共资源？各举</a:t>
            </a:r>
            <a:r>
              <a:rPr lang="zh-CN" altLang="en-US" sz="2400" dirty="0" smtClean="0">
                <a:latin typeface="微软雅黑" panose="020B0503020204020204" pitchFamily="34" charset="-122"/>
                <a:ea typeface="微软雅黑" panose="020B0503020204020204" pitchFamily="34" charset="-122"/>
              </a:rPr>
              <a:t>一</a:t>
            </a:r>
            <a:r>
              <a:rPr lang="zh-CN" altLang="zh-CN" sz="2400" dirty="0" smtClean="0">
                <a:latin typeface="微软雅黑" panose="020B0503020204020204" pitchFamily="34" charset="-122"/>
                <a:ea typeface="微软雅黑" panose="020B0503020204020204" pitchFamily="34" charset="-122"/>
              </a:rPr>
              <a:t>例</a:t>
            </a:r>
            <a:endParaRPr lang="zh-CN" altLang="zh-CN" sz="2400" dirty="0" smtClean="0">
              <a:latin typeface="微软雅黑" panose="020B0503020204020204" pitchFamily="34" charset="-122"/>
              <a:ea typeface="微软雅黑" panose="020B0503020204020204" pitchFamily="34" charset="-122"/>
            </a:endParaRPr>
          </a:p>
          <a:p>
            <a:pPr>
              <a:lnSpc>
                <a:spcPct val="150000"/>
              </a:lnSpc>
              <a:buClr>
                <a:srgbClr val="996633"/>
              </a:buClr>
              <a:buFont typeface="Wingdings" panose="05000000000000000000" pitchFamily="2" charset="2"/>
              <a:buChar char="u"/>
            </a:pPr>
            <a:endParaRPr lang="zh-CN" altLang="zh-CN" sz="2400" dirty="0" smtClean="0">
              <a:latin typeface="微软雅黑" panose="020B0503020204020204" pitchFamily="34" charset="-122"/>
              <a:ea typeface="微软雅黑" panose="020B0503020204020204" pitchFamily="34" charset="-122"/>
            </a:endParaRPr>
          </a:p>
          <a:p>
            <a:pPr>
              <a:lnSpc>
                <a:spcPct val="150000"/>
              </a:lnSpc>
              <a:buClr>
                <a:srgbClr val="996633"/>
              </a:buClr>
              <a:buFont typeface="Wingdings" panose="05000000000000000000" pitchFamily="2" charset="2"/>
              <a:buChar char="u"/>
            </a:pPr>
            <a:r>
              <a:rPr lang="zh-CN" altLang="zh-CN" sz="2400" dirty="0" smtClean="0">
                <a:latin typeface="微软雅黑" panose="020B0503020204020204" pitchFamily="34" charset="-122"/>
                <a:ea typeface="微软雅黑" panose="020B0503020204020204" pitchFamily="34" charset="-122"/>
              </a:rPr>
              <a:t>为什么市场在提供这些物品的有效率数量上总是失败？</a:t>
            </a:r>
            <a:endParaRPr lang="zh-CN" altLang="zh-CN" sz="2400" dirty="0" smtClean="0">
              <a:latin typeface="微软雅黑" panose="020B0503020204020204" pitchFamily="34" charset="-122"/>
              <a:ea typeface="微软雅黑" panose="020B0503020204020204" pitchFamily="34" charset="-122"/>
            </a:endParaRPr>
          </a:p>
          <a:p>
            <a:pPr>
              <a:lnSpc>
                <a:spcPct val="150000"/>
              </a:lnSpc>
              <a:buClr>
                <a:srgbClr val="996633"/>
              </a:buClr>
              <a:buFont typeface="Wingdings" panose="05000000000000000000" pitchFamily="2" charset="2"/>
              <a:buChar char="u"/>
            </a:pPr>
            <a:endParaRPr lang="zh-CN" altLang="zh-CN" sz="2400" dirty="0" smtClean="0">
              <a:latin typeface="微软雅黑" panose="020B0503020204020204" pitchFamily="34" charset="-122"/>
              <a:ea typeface="微软雅黑" panose="020B0503020204020204" pitchFamily="34" charset="-122"/>
            </a:endParaRPr>
          </a:p>
          <a:p>
            <a:pPr>
              <a:lnSpc>
                <a:spcPct val="150000"/>
              </a:lnSpc>
              <a:buClr>
                <a:srgbClr val="996633"/>
              </a:buClr>
              <a:buFont typeface="Wingdings" panose="05000000000000000000" pitchFamily="2" charset="2"/>
              <a:buChar char="u"/>
            </a:pPr>
            <a:r>
              <a:rPr lang="zh-CN" altLang="zh-CN" sz="2400" dirty="0" smtClean="0">
                <a:latin typeface="微软雅黑" panose="020B0503020204020204" pitchFamily="34" charset="-122"/>
                <a:ea typeface="微软雅黑" panose="020B0503020204020204" pitchFamily="34" charset="-122"/>
              </a:rPr>
              <a:t>在公共物品或公共资源上，政府怎么做才能改善市场结果？</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28613"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结论</a:t>
            </a:r>
            <a:endParaRPr kumimoji="0" lang="zh-CN" sz="3600" b="1" i="0" u="none" strike="noStrike" kern="1200" cap="none" spc="0" normalizeH="0" baseline="0" noProof="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5118100"/>
          </a:xfrm>
          <a:prstGeom prst="rect">
            <a:avLst/>
          </a:prstGeom>
        </p:spPr>
        <p:txBody>
          <a:bodyPr vert="horz">
            <a:normAutofit/>
          </a:bodyPr>
          <a:lstStyle/>
          <a:p>
            <a:pPr marL="365760" marR="0" lvl="0" indent="-255905" algn="l" defTabSz="914400" rtl="0" eaLnBrk="1" fontAlgn="auto" latinLnBrk="0" hangingPunct="1">
              <a:lnSpc>
                <a:spcPct val="150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公共物品往往供给不足，而公共资源却过度消费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这些问题的产生源于产权没有很好的建立：</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50000"/>
              </a:lnSpc>
              <a:spcBef>
                <a:spcPts val="1200"/>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没有人拥有空气的产权，因此没人能对污染者收费。结果：太多的污染</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50000"/>
              </a:lnSpc>
              <a:spcBef>
                <a:spcPts val="1200"/>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没人能对从国防中获益的人收费。结果：太少的防卫</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12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政府</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应在此领域有所作为</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Mankiw_PaintingArt.jpg"/>
          <p:cNvPicPr>
            <a:picLocks noChangeAspect="1" noChangeArrowheads="1"/>
          </p:cNvPicPr>
          <p:nvPr/>
        </p:nvPicPr>
        <p:blipFill>
          <a:blip r:embed="rId1" cstate="print"/>
          <a:srcRect b="16696"/>
          <a:stretch>
            <a:fillRect/>
          </a:stretch>
        </p:blipFill>
        <p:spPr bwMode="auto">
          <a:xfrm>
            <a:off x="0" y="0"/>
            <a:ext cx="9144000" cy="2052638"/>
          </a:xfrm>
          <a:prstGeom prst="rect">
            <a:avLst/>
          </a:prstGeom>
          <a:noFill/>
          <a:ln w="9525">
            <a:noFill/>
            <a:miter lim="800000"/>
            <a:headEnd/>
            <a:tailEnd/>
          </a:ln>
        </p:spPr>
      </p:pic>
      <p:sp>
        <p:nvSpPr>
          <p:cNvPr id="3" name="Rectangle 3"/>
          <p:cNvSpPr txBox="1">
            <a:spLocks noChangeArrowheads="1"/>
          </p:cNvSpPr>
          <p:nvPr/>
        </p:nvSpPr>
        <p:spPr>
          <a:xfrm>
            <a:off x="0" y="0"/>
            <a:ext cx="9144000" cy="1954213"/>
          </a:xfrm>
          <a:prstGeom prst="rect">
            <a:avLst/>
          </a:prstGeom>
          <a:solidFill>
            <a:schemeClr val="bg1">
              <a:alpha val="25000"/>
            </a:schemeClr>
          </a:solidFill>
        </p:spPr>
        <p:txBody>
          <a:bodyPr lIns="365760" tIns="182880" anchor="t"/>
          <a:lstStyle/>
          <a:p>
            <a:pPr marL="0" marR="0" lvl="0" indent="0" algn="ctr" defTabSz="914400" rtl="0" eaLnBrk="1" fontAlgn="auto" latinLnBrk="0" hangingPunct="1">
              <a:lnSpc>
                <a:spcPct val="115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rPr>
              <a:t>内容提要</a:t>
            </a:r>
            <a:endParaRPr kumimoji="0" 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4" name="Rectangle 4"/>
          <p:cNvSpPr txBox="1">
            <a:spLocks noChangeArrowheads="1"/>
          </p:cNvSpPr>
          <p:nvPr/>
        </p:nvSpPr>
        <p:spPr>
          <a:xfrm>
            <a:off x="373063" y="1863725"/>
            <a:ext cx="8313737" cy="4262438"/>
          </a:xfrm>
          <a:prstGeom prst="rect">
            <a:avLst/>
          </a:prstGeom>
        </p:spPr>
        <p:txBody>
          <a:bodyPr/>
          <a:lstStyle/>
          <a:p>
            <a:pPr marL="365760" marR="0" lvl="0" indent="-255905" algn="l" defTabSz="914400" rtl="0" eaLnBrk="1" fontAlgn="auto" latinLnBrk="0" hangingPunct="1">
              <a:lnSpc>
                <a:spcPct val="150000"/>
              </a:lnSpc>
              <a:spcBef>
                <a:spcPts val="1200"/>
              </a:spcBef>
              <a:spcAft>
                <a:spcPts val="0"/>
              </a:spcAft>
              <a:buClr>
                <a:srgbClr val="996633"/>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一种物品具有排他性</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指</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阻止一</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个</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人使用该物品的</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特性</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1200"/>
              </a:spcBef>
              <a:spcAft>
                <a:spcPts val="0"/>
              </a:spcAft>
              <a:buClr>
                <a:srgbClr val="996633"/>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如果一个人对某种物品的使用减少了其他人对同一物品的使用，这种物品就具有竞争性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1200"/>
              </a:spcBef>
              <a:spcAft>
                <a:spcPts val="0"/>
              </a:spcAft>
              <a:buClr>
                <a:srgbClr val="996633"/>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市场运行最适用于既有排他性又有竞争性的私人物品。市场运行不适用于其他类型的物品</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Mankiw_PaintingArt.jpg"/>
          <p:cNvPicPr>
            <a:picLocks noChangeAspect="1" noChangeArrowheads="1"/>
          </p:cNvPicPr>
          <p:nvPr/>
        </p:nvPicPr>
        <p:blipFill>
          <a:blip r:embed="rId1" cstate="print"/>
          <a:srcRect b="16696"/>
          <a:stretch>
            <a:fillRect/>
          </a:stretch>
        </p:blipFill>
        <p:spPr bwMode="auto">
          <a:xfrm>
            <a:off x="0" y="0"/>
            <a:ext cx="9144000" cy="2052638"/>
          </a:xfrm>
          <a:prstGeom prst="rect">
            <a:avLst/>
          </a:prstGeom>
          <a:noFill/>
          <a:ln w="9525">
            <a:noFill/>
            <a:miter lim="800000"/>
            <a:headEnd/>
            <a:tailEnd/>
          </a:ln>
        </p:spPr>
      </p:pic>
      <p:sp>
        <p:nvSpPr>
          <p:cNvPr id="3" name="Rectangle 3"/>
          <p:cNvSpPr txBox="1">
            <a:spLocks noChangeArrowheads="1"/>
          </p:cNvSpPr>
          <p:nvPr/>
        </p:nvSpPr>
        <p:spPr>
          <a:xfrm>
            <a:off x="0" y="0"/>
            <a:ext cx="9144000" cy="1954213"/>
          </a:xfrm>
          <a:prstGeom prst="rect">
            <a:avLst/>
          </a:prstGeom>
          <a:solidFill>
            <a:schemeClr val="bg1">
              <a:alpha val="25000"/>
            </a:schemeClr>
          </a:solidFill>
        </p:spPr>
        <p:txBody>
          <a:bodyPr lIns="365760" tIns="182880" anchor="t"/>
          <a:lstStyle/>
          <a:p>
            <a:pPr marL="0" marR="0" lvl="0" indent="0" algn="ctr" defTabSz="914400" rtl="0" eaLnBrk="1" fontAlgn="auto" latinLnBrk="0" hangingPunct="1">
              <a:lnSpc>
                <a:spcPct val="115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rPr>
              <a:t>内容提要</a:t>
            </a:r>
            <a:endParaRPr kumimoji="0" lang="zh-CN" sz="41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4" name="Rectangle 4"/>
          <p:cNvSpPr txBox="1">
            <a:spLocks noChangeArrowheads="1"/>
          </p:cNvSpPr>
          <p:nvPr/>
        </p:nvSpPr>
        <p:spPr>
          <a:xfrm>
            <a:off x="373063" y="1863725"/>
            <a:ext cx="8289925" cy="4489450"/>
          </a:xfrm>
          <a:prstGeom prst="rect">
            <a:avLst/>
          </a:prstGeom>
        </p:spPr>
        <p:txBody>
          <a:bodyPr/>
          <a:lstStyle/>
          <a:p>
            <a:pPr marL="365760" marR="0" lvl="0" indent="-255905" algn="l" defTabSz="914400" rtl="0" eaLnBrk="1" fontAlgn="auto" latinLnBrk="0" hangingPunct="1">
              <a:lnSpc>
                <a:spcPct val="150000"/>
              </a:lnSpc>
              <a:spcBef>
                <a:spcPts val="1200"/>
              </a:spcBef>
              <a:spcAft>
                <a:spcPts val="0"/>
              </a:spcAft>
              <a:buClr>
                <a:srgbClr val="996633"/>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公共物品，比如国防和基础知识，既不具有排他性，也不具有消费中的竞争性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1200"/>
              </a:spcBef>
              <a:spcAft>
                <a:spcPts val="0"/>
              </a:spcAft>
              <a:buClr>
                <a:srgbClr val="996633"/>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由于人们无需对这些物品的使用付费，因此他们有搭便车的激励，企业则没有提供这些物品的激励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1200"/>
              </a:spcBef>
              <a:spcAft>
                <a:spcPts val="0"/>
              </a:spcAft>
              <a:buClr>
                <a:srgbClr val="996633"/>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因此，政府提供公共物品，并以成本-收益分析为基础做出关于每种物品供给量的决策</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Mankiw_PaintingArt.jpg"/>
          <p:cNvPicPr>
            <a:picLocks noChangeAspect="1" noChangeArrowheads="1"/>
          </p:cNvPicPr>
          <p:nvPr/>
        </p:nvPicPr>
        <p:blipFill>
          <a:blip r:embed="rId1" cstate="print"/>
          <a:srcRect b="16696"/>
          <a:stretch>
            <a:fillRect/>
          </a:stretch>
        </p:blipFill>
        <p:spPr bwMode="auto">
          <a:xfrm>
            <a:off x="0" y="0"/>
            <a:ext cx="9144000" cy="2052638"/>
          </a:xfrm>
          <a:prstGeom prst="rect">
            <a:avLst/>
          </a:prstGeom>
          <a:noFill/>
          <a:ln w="9525">
            <a:noFill/>
            <a:miter lim="800000"/>
            <a:headEnd/>
            <a:tailEnd/>
          </a:ln>
        </p:spPr>
      </p:pic>
      <p:sp>
        <p:nvSpPr>
          <p:cNvPr id="3" name="Rectangle 3"/>
          <p:cNvSpPr txBox="1">
            <a:spLocks noChangeArrowheads="1"/>
          </p:cNvSpPr>
          <p:nvPr/>
        </p:nvSpPr>
        <p:spPr>
          <a:xfrm>
            <a:off x="0" y="0"/>
            <a:ext cx="8676456" cy="1954213"/>
          </a:xfrm>
          <a:prstGeom prst="rect">
            <a:avLst/>
          </a:prstGeom>
          <a:solidFill>
            <a:schemeClr val="bg1">
              <a:alpha val="25000"/>
            </a:schemeClr>
          </a:solidFill>
        </p:spPr>
        <p:txBody>
          <a:bodyPr lIns="365760" tIns="182880" anchor="t"/>
          <a:lstStyle/>
          <a:p>
            <a:pPr marL="0" marR="0" lvl="0" indent="0" algn="ctr" defTabSz="914400" rtl="0" eaLnBrk="1" fontAlgn="auto" latinLnBrk="0" hangingPunct="1">
              <a:lnSpc>
                <a:spcPct val="115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rPr>
              <a:t>内容提要</a:t>
            </a:r>
            <a:endParaRPr kumimoji="0" 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4" name="Rectangle 4"/>
          <p:cNvSpPr txBox="1">
            <a:spLocks noChangeArrowheads="1"/>
          </p:cNvSpPr>
          <p:nvPr/>
        </p:nvSpPr>
        <p:spPr>
          <a:xfrm>
            <a:off x="373063" y="1897063"/>
            <a:ext cx="8313737" cy="4262437"/>
          </a:xfrm>
          <a:prstGeom prst="rect">
            <a:avLst/>
          </a:prstGeom>
        </p:spPr>
        <p:txBody>
          <a:bodyPr/>
          <a:lstStyle/>
          <a:p>
            <a:pPr marL="365760" marR="0" lvl="0" indent="-255905" algn="l" defTabSz="914400" rtl="0" eaLnBrk="1" fontAlgn="auto" latinLnBrk="0" hangingPunct="1">
              <a:lnSpc>
                <a:spcPct val="150000"/>
              </a:lnSpc>
              <a:spcBef>
                <a:spcPts val="1200"/>
              </a:spcBef>
              <a:spcAft>
                <a:spcPts val="0"/>
              </a:spcAft>
              <a:buClr>
                <a:srgbClr val="996633"/>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公共资源在消费中有竞争性但无排他性。例子包括公有的草地</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清洁的空气和拥挤的道路</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1200"/>
              </a:spcBef>
              <a:spcAft>
                <a:spcPts val="0"/>
              </a:spcAft>
              <a:buClr>
                <a:srgbClr val="996633"/>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由于不能向使用公共资源的人收费，他们往往会过度地使用公共资源。因此，政府努力用各种方法限制公共资源的使用</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介</a:t>
            </a:r>
            <a:r>
              <a:rPr kumimoji="0" lang="en-US" alt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  </a:t>
            </a: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绍</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5118100"/>
          </a:xfrm>
          <a:prstGeom prst="rect">
            <a:avLst/>
          </a:prstGeom>
        </p:spPr>
        <p:txBody>
          <a:bodyPr vert="horz">
            <a:normAutofit/>
          </a:bodyPr>
          <a:lstStyle/>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我们消费许多无需支付价格的物品</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公园</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国防</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空气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当物品没有价格时，正常分配资源的市场力量失效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私人市场可能不能提供有社会效率的这些物品的数量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第一章的十大原理之一：  </a:t>
            </a:r>
            <a:b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b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sz="2400" b="1" i="0" u="none" strike="noStrike" kern="1200" cap="none" spc="0" normalizeH="0" baseline="0" noProof="0" dirty="0" smtClean="0">
                <a:ln>
                  <a:noFill/>
                </a:ln>
                <a:solidFill>
                  <a:srgbClr val="996633"/>
                </a:solidFill>
                <a:effectLst/>
                <a:uLnTx/>
                <a:uFillTx/>
                <a:latin typeface="微软雅黑" panose="020B0503020204020204" pitchFamily="34" charset="-122"/>
                <a:ea typeface="微软雅黑" panose="020B0503020204020204" pitchFamily="34" charset="-122"/>
              </a:rPr>
              <a:t>政府有时可以改善市场结果</a:t>
            </a:r>
            <a:endParaRPr kumimoji="0" 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物品的重要特征</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90525" y="1001713"/>
            <a:ext cx="8521700" cy="5124450"/>
          </a:xfrm>
          <a:prstGeom prst="rect">
            <a:avLst/>
          </a:prstGeom>
        </p:spPr>
        <p:txBody>
          <a:bodyPr vert="horz">
            <a:normAutofit/>
          </a:bodyPr>
          <a:lstStyle/>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一种物品具有</a:t>
            </a:r>
            <a:r>
              <a:rPr kumimoji="0" lang="zh-CN" sz="2400" b="1" i="0" u="none" strike="noStrike" kern="120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排他性</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是指该物品具有的可以阻止一个人使用它的特性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排他性：炸玉米</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饼</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非排他性：调频广播信号，国防</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ct val="600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一种物品具有</a:t>
            </a:r>
            <a:r>
              <a:rPr kumimoji="0" lang="zh-CN" sz="240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消费中的</a:t>
            </a:r>
            <a:r>
              <a:rPr kumimoji="0" lang="zh-CN" sz="2400" b="1" i="0" u="none" strike="noStrike" kern="120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竞争性</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是</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指一个人使用该物品将减少其他人对它的使用的特性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竞争性</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令德食堂的麻汁面</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非竞争性：</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苏打绿</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的最新单曲</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800" decel="100000"/>
                                        <p:tgtEl>
                                          <p:spTgt spid="5">
                                            <p:txEl>
                                              <p:pRg st="0" end="0"/>
                                            </p:txEl>
                                          </p:spTgt>
                                        </p:tgtEl>
                                      </p:cBhvr>
                                    </p:animEffect>
                                    <p:anim calcmode="lin" valueType="num">
                                      <p:cBhvr>
                                        <p:cTn id="8" dur="800" decel="100000" fill="hold"/>
                                        <p:tgtEl>
                                          <p:spTgt spid="5">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5">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5">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xEl>
                                              <p:pRg st="0" end="0"/>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800" decel="100000"/>
                                        <p:tgtEl>
                                          <p:spTgt spid="5">
                                            <p:txEl>
                                              <p:pRg st="1" end="1"/>
                                            </p:txEl>
                                          </p:spTgt>
                                        </p:tgtEl>
                                      </p:cBhvr>
                                    </p:animEffect>
                                    <p:anim calcmode="lin" valueType="num">
                                      <p:cBhvr>
                                        <p:cTn id="16" dur="800" decel="100000" fill="hold"/>
                                        <p:tgtEl>
                                          <p:spTgt spid="5">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5">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5">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5">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5">
                                            <p:txEl>
                                              <p:pRg st="1" end="1"/>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800" decel="100000"/>
                                        <p:tgtEl>
                                          <p:spTgt spid="5">
                                            <p:txEl>
                                              <p:pRg st="2" end="2"/>
                                            </p:txEl>
                                          </p:spTgt>
                                        </p:tgtEl>
                                      </p:cBhvr>
                                    </p:animEffect>
                                    <p:anim calcmode="lin" valueType="num">
                                      <p:cBhvr>
                                        <p:cTn id="24" dur="800" decel="100000" fill="hold"/>
                                        <p:tgtEl>
                                          <p:spTgt spid="5">
                                            <p:txEl>
                                              <p:pRg st="2" end="2"/>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5">
                                            <p:txEl>
                                              <p:pRg st="2" end="2"/>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5">
                                            <p:txEl>
                                              <p:pRg st="2" end="2"/>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5">
                                            <p:txEl>
                                              <p:pRg st="2" end="2"/>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5">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0"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800" decel="100000"/>
                                        <p:tgtEl>
                                          <p:spTgt spid="5">
                                            <p:txEl>
                                              <p:pRg st="3" end="3"/>
                                            </p:txEl>
                                          </p:spTgt>
                                        </p:tgtEl>
                                      </p:cBhvr>
                                    </p:animEffect>
                                    <p:anim calcmode="lin" valueType="num">
                                      <p:cBhvr>
                                        <p:cTn id="34" dur="800" decel="100000" fill="hold"/>
                                        <p:tgtEl>
                                          <p:spTgt spid="5">
                                            <p:txEl>
                                              <p:pRg st="3" end="3"/>
                                            </p:txEl>
                                          </p:spTgt>
                                        </p:tgtEl>
                                        <p:attrNameLst>
                                          <p:attrName>style.rotation</p:attrName>
                                        </p:attrNameLst>
                                      </p:cBhvr>
                                      <p:tavLst>
                                        <p:tav tm="0">
                                          <p:val>
                                            <p:fltVal val="-90"/>
                                          </p:val>
                                        </p:tav>
                                        <p:tav tm="100000">
                                          <p:val>
                                            <p:fltVal val="0"/>
                                          </p:val>
                                        </p:tav>
                                      </p:tavLst>
                                    </p:anim>
                                    <p:anim calcmode="lin" valueType="num">
                                      <p:cBhvr>
                                        <p:cTn id="35" dur="800" decel="100000" fill="hold"/>
                                        <p:tgtEl>
                                          <p:spTgt spid="5">
                                            <p:txEl>
                                              <p:pRg st="3" end="3"/>
                                            </p:txEl>
                                          </p:spTgt>
                                        </p:tgtEl>
                                        <p:attrNameLst>
                                          <p:attrName>ppt_x</p:attrName>
                                        </p:attrNameLst>
                                      </p:cBhvr>
                                      <p:tavLst>
                                        <p:tav tm="0">
                                          <p:val>
                                            <p:strVal val="#ppt_x+0.4"/>
                                          </p:val>
                                        </p:tav>
                                        <p:tav tm="100000">
                                          <p:val>
                                            <p:strVal val="#ppt_x-0.05"/>
                                          </p:val>
                                        </p:tav>
                                      </p:tavLst>
                                    </p:anim>
                                    <p:anim calcmode="lin" valueType="num">
                                      <p:cBhvr>
                                        <p:cTn id="36" dur="800" decel="100000" fill="hold"/>
                                        <p:tgtEl>
                                          <p:spTgt spid="5">
                                            <p:txEl>
                                              <p:pRg st="3" end="3"/>
                                            </p:txEl>
                                          </p:spTgt>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5">
                                            <p:txEl>
                                              <p:pRg st="3" end="3"/>
                                            </p:txEl>
                                          </p:spTgt>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5">
                                            <p:txEl>
                                              <p:pRg st="3" end="3"/>
                                            </p:txEl>
                                          </p:spTgt>
                                        </p:tgtEl>
                                        <p:attrNameLst>
                                          <p:attrName>ppt_y</p:attrName>
                                        </p:attrNameLst>
                                      </p:cBhvr>
                                      <p:tavLst>
                                        <p:tav tm="0">
                                          <p:val>
                                            <p:strVal val="#ppt_y+0.1"/>
                                          </p:val>
                                        </p:tav>
                                        <p:tav tm="100000">
                                          <p:val>
                                            <p:strVal val="#ppt_y"/>
                                          </p:val>
                                        </p:tav>
                                      </p:tavLst>
                                    </p:anim>
                                  </p:childTnLst>
                                </p:cTn>
                              </p:par>
                              <p:par>
                                <p:cTn id="39" presetID="30" presetClass="entr" presetSubtype="0"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800" decel="100000"/>
                                        <p:tgtEl>
                                          <p:spTgt spid="5">
                                            <p:txEl>
                                              <p:pRg st="4" end="4"/>
                                            </p:txEl>
                                          </p:spTgt>
                                        </p:tgtEl>
                                      </p:cBhvr>
                                    </p:animEffect>
                                    <p:anim calcmode="lin" valueType="num">
                                      <p:cBhvr>
                                        <p:cTn id="42" dur="800" decel="100000" fill="hold"/>
                                        <p:tgtEl>
                                          <p:spTgt spid="5">
                                            <p:txEl>
                                              <p:pRg st="4" end="4"/>
                                            </p:txEl>
                                          </p:spTgt>
                                        </p:tgtEl>
                                        <p:attrNameLst>
                                          <p:attrName>style.rotation</p:attrName>
                                        </p:attrNameLst>
                                      </p:cBhvr>
                                      <p:tavLst>
                                        <p:tav tm="0">
                                          <p:val>
                                            <p:fltVal val="-90"/>
                                          </p:val>
                                        </p:tav>
                                        <p:tav tm="100000">
                                          <p:val>
                                            <p:fltVal val="0"/>
                                          </p:val>
                                        </p:tav>
                                      </p:tavLst>
                                    </p:anim>
                                    <p:anim calcmode="lin" valueType="num">
                                      <p:cBhvr>
                                        <p:cTn id="43" dur="800" decel="100000" fill="hold"/>
                                        <p:tgtEl>
                                          <p:spTgt spid="5">
                                            <p:txEl>
                                              <p:pRg st="4" end="4"/>
                                            </p:txEl>
                                          </p:spTgt>
                                        </p:tgtEl>
                                        <p:attrNameLst>
                                          <p:attrName>ppt_x</p:attrName>
                                        </p:attrNameLst>
                                      </p:cBhvr>
                                      <p:tavLst>
                                        <p:tav tm="0">
                                          <p:val>
                                            <p:strVal val="#ppt_x+0.4"/>
                                          </p:val>
                                        </p:tav>
                                        <p:tav tm="100000">
                                          <p:val>
                                            <p:strVal val="#ppt_x-0.05"/>
                                          </p:val>
                                        </p:tav>
                                      </p:tavLst>
                                    </p:anim>
                                    <p:anim calcmode="lin" valueType="num">
                                      <p:cBhvr>
                                        <p:cTn id="44" dur="800" decel="100000" fill="hold"/>
                                        <p:tgtEl>
                                          <p:spTgt spid="5">
                                            <p:txEl>
                                              <p:pRg st="4" end="4"/>
                                            </p:txEl>
                                          </p:spTgt>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5">
                                            <p:txEl>
                                              <p:pRg st="4" end="4"/>
                                            </p:txEl>
                                          </p:spTgt>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5">
                                            <p:txEl>
                                              <p:pRg st="4" end="4"/>
                                            </p:txEl>
                                          </p:spTgt>
                                        </p:tgtEl>
                                        <p:attrNameLst>
                                          <p:attrName>ppt_y</p:attrName>
                                        </p:attrNameLst>
                                      </p:cBhvr>
                                      <p:tavLst>
                                        <p:tav tm="0">
                                          <p:val>
                                            <p:strVal val="#ppt_y+0.1"/>
                                          </p:val>
                                        </p:tav>
                                        <p:tav tm="100000">
                                          <p:val>
                                            <p:strVal val="#ppt_y"/>
                                          </p:val>
                                        </p:tav>
                                      </p:tavLst>
                                    </p:anim>
                                  </p:childTnLst>
                                </p:cTn>
                              </p:par>
                              <p:par>
                                <p:cTn id="47" presetID="30"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800" decel="100000"/>
                                        <p:tgtEl>
                                          <p:spTgt spid="5">
                                            <p:txEl>
                                              <p:pRg st="5" end="5"/>
                                            </p:txEl>
                                          </p:spTgt>
                                        </p:tgtEl>
                                      </p:cBhvr>
                                    </p:animEffect>
                                    <p:anim calcmode="lin" valueType="num">
                                      <p:cBhvr>
                                        <p:cTn id="50" dur="800" decel="100000" fill="hold"/>
                                        <p:tgtEl>
                                          <p:spTgt spid="5">
                                            <p:txEl>
                                              <p:pRg st="5" end="5"/>
                                            </p:txEl>
                                          </p:spTgt>
                                        </p:tgtEl>
                                        <p:attrNameLst>
                                          <p:attrName>style.rotation</p:attrName>
                                        </p:attrNameLst>
                                      </p:cBhvr>
                                      <p:tavLst>
                                        <p:tav tm="0">
                                          <p:val>
                                            <p:fltVal val="-90"/>
                                          </p:val>
                                        </p:tav>
                                        <p:tav tm="100000">
                                          <p:val>
                                            <p:fltVal val="0"/>
                                          </p:val>
                                        </p:tav>
                                      </p:tavLst>
                                    </p:anim>
                                    <p:anim calcmode="lin" valueType="num">
                                      <p:cBhvr>
                                        <p:cTn id="51" dur="800" decel="100000" fill="hold"/>
                                        <p:tgtEl>
                                          <p:spTgt spid="5">
                                            <p:txEl>
                                              <p:pRg st="5" end="5"/>
                                            </p:txEl>
                                          </p:spTgt>
                                        </p:tgtEl>
                                        <p:attrNameLst>
                                          <p:attrName>ppt_x</p:attrName>
                                        </p:attrNameLst>
                                      </p:cBhvr>
                                      <p:tavLst>
                                        <p:tav tm="0">
                                          <p:val>
                                            <p:strVal val="#ppt_x+0.4"/>
                                          </p:val>
                                        </p:tav>
                                        <p:tav tm="100000">
                                          <p:val>
                                            <p:strVal val="#ppt_x-0.05"/>
                                          </p:val>
                                        </p:tav>
                                      </p:tavLst>
                                    </p:anim>
                                    <p:anim calcmode="lin" valueType="num">
                                      <p:cBhvr>
                                        <p:cTn id="52" dur="800" decel="100000" fill="hold"/>
                                        <p:tgtEl>
                                          <p:spTgt spid="5">
                                            <p:txEl>
                                              <p:pRg st="5" end="5"/>
                                            </p:txEl>
                                          </p:spTgt>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5">
                                            <p:txEl>
                                              <p:pRg st="5" end="5"/>
                                            </p:txEl>
                                          </p:spTgt>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5">
                                            <p:txEl>
                                              <p:pRg st="5" end="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不同类型的物品</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971600" y="980728"/>
            <a:ext cx="7715200" cy="5145435"/>
          </a:xfrm>
          <a:prstGeom prst="rect">
            <a:avLst/>
          </a:prstGeom>
        </p:spPr>
        <p:txBody>
          <a:bodyPr vert="horz">
            <a:normAutofit/>
          </a:bodyPr>
          <a:lstStyle/>
          <a:p>
            <a:pPr marL="0" marR="0" lvl="0" indent="0" algn="l" defTabSz="914400" rtl="0" eaLnBrk="1" fontAlgn="auto" latinLnBrk="0" hangingPunct="1">
              <a:lnSpc>
                <a:spcPct val="150000"/>
              </a:lnSpc>
              <a:spcBef>
                <a:spcPct val="10000"/>
              </a:spcBef>
              <a:spcAft>
                <a:spcPts val="0"/>
              </a:spcAft>
              <a:buClr>
                <a:schemeClr val="accent1"/>
              </a:buClr>
              <a:buSzPct val="68000"/>
              <a:buFont typeface="Wingdings" panose="05000000000000000000" pitchFamily="2" charset="2"/>
              <a:buNone/>
              <a:defRPr/>
            </a:pPr>
            <a:r>
              <a:rPr kumimoji="0" lang="zh-CN" sz="2400" b="1" i="0" u="none" strike="noStrike" kern="120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私人物品：</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在消费</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中</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既有排他性</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又有竞争性</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ct val="100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      例如：食品</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lvl="0">
              <a:lnSpc>
                <a:spcPct val="150000"/>
              </a:lnSpc>
              <a:spcBef>
                <a:spcPts val="400"/>
              </a:spcBef>
              <a:buClr>
                <a:schemeClr val="accent1"/>
              </a:buClr>
              <a:buSzPct val="68000"/>
              <a:defRPr/>
            </a:pPr>
            <a:r>
              <a:rPr kumimoji="0" lang="zh-CN" sz="2400" b="1" i="0" u="none" strike="noStrike" kern="120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公共物品：</a:t>
            </a:r>
            <a:r>
              <a:rPr lang="zh-CN" altLang="zh-CN" sz="2400" dirty="0" smtClean="0">
                <a:latin typeface="微软雅黑" panose="020B0503020204020204" pitchFamily="34" charset="-122"/>
                <a:ea typeface="微软雅黑" panose="020B0503020204020204" pitchFamily="34" charset="-122"/>
              </a:rPr>
              <a:t>在消费</a:t>
            </a:r>
            <a:r>
              <a:rPr lang="zh-CN" altLang="en-US" sz="2400" dirty="0" smtClean="0">
                <a:latin typeface="微软雅黑" panose="020B0503020204020204" pitchFamily="34" charset="-122"/>
                <a:ea typeface="微软雅黑" panose="020B0503020204020204" pitchFamily="34" charset="-122"/>
              </a:rPr>
              <a:t>中既没有</a:t>
            </a:r>
            <a:r>
              <a:rPr lang="zh-CN" altLang="zh-CN" sz="2400" dirty="0" smtClean="0">
                <a:latin typeface="微软雅黑" panose="020B0503020204020204" pitchFamily="34" charset="-122"/>
                <a:ea typeface="微软雅黑" panose="020B0503020204020204" pitchFamily="34" charset="-122"/>
              </a:rPr>
              <a:t>排他性</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也没有</a:t>
            </a:r>
            <a:r>
              <a:rPr lang="zh-CN" altLang="zh-CN" sz="2400" dirty="0" smtClean="0">
                <a:latin typeface="微软雅黑" panose="020B0503020204020204" pitchFamily="34" charset="-122"/>
                <a:ea typeface="微软雅黑" panose="020B0503020204020204" pitchFamily="34" charset="-122"/>
              </a:rPr>
              <a:t>竞争性</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919480" marR="0" lvl="1" indent="-228600" algn="l" defTabSz="914400" rtl="0" eaLnBrk="1" fontAlgn="auto" latinLnBrk="0" hangingPunct="1">
              <a:lnSpc>
                <a:spcPct val="150000"/>
              </a:lnSpc>
              <a:spcBef>
                <a:spcPct val="10000"/>
              </a:spcBef>
              <a:spcAft>
                <a:spcPts val="0"/>
              </a:spcAft>
              <a:buClr>
                <a:schemeClr val="accent1"/>
              </a:buClr>
              <a:buSzTx/>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例如：国防</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400"/>
              </a:spcBef>
              <a:spcAft>
                <a:spcPts val="0"/>
              </a:spcAft>
              <a:buClr>
                <a:schemeClr val="accent1"/>
              </a:buClr>
              <a:buSzPct val="68000"/>
              <a:buFont typeface="Wingdings" panose="05000000000000000000" pitchFamily="2" charset="2"/>
              <a:buNone/>
              <a:defRPr/>
            </a:pPr>
            <a:r>
              <a:rPr kumimoji="0" lang="zh-CN" sz="2400" b="1" i="0" u="none" strike="noStrike" kern="120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公共资源：</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在消费中有竞争性，但没有排他性</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919480" marR="0" lvl="1" indent="-228600" algn="l" defTabSz="914400" rtl="0" eaLnBrk="1" fontAlgn="auto" latinLnBrk="0" hangingPunct="1">
              <a:lnSpc>
                <a:spcPct val="150000"/>
              </a:lnSpc>
              <a:spcBef>
                <a:spcPct val="10000"/>
              </a:spcBef>
              <a:spcAft>
                <a:spcPts val="0"/>
              </a:spcAft>
              <a:buClr>
                <a:schemeClr val="accent1"/>
              </a:buClr>
              <a:buSzTx/>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例如：海洋中的鱼</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400"/>
              </a:spcBef>
              <a:spcAft>
                <a:spcPts val="0"/>
              </a:spcAft>
              <a:buClr>
                <a:schemeClr val="accent1"/>
              </a:buClr>
              <a:buSzPct val="68000"/>
              <a:buFont typeface="Wingdings" panose="05000000000000000000" pitchFamily="2" charset="2"/>
              <a:buNone/>
              <a:defRPr/>
            </a:pPr>
            <a:r>
              <a:rPr kumimoji="0" lang="zh-CN" altLang="en-US" sz="2400" b="1" i="0" u="none" strike="noStrike" kern="120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俱乐部物品</a:t>
            </a:r>
            <a:r>
              <a:rPr kumimoji="0" lang="zh-CN" sz="2400" b="1" i="0" u="none" strike="noStrike" kern="120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在消费中有排他性，但没有竞争性</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919480" marR="0" lvl="1" indent="-228600" algn="l" defTabSz="914400" rtl="0" eaLnBrk="1" fontAlgn="auto" latinLnBrk="0" hangingPunct="1">
              <a:lnSpc>
                <a:spcPct val="150000"/>
              </a:lnSpc>
              <a:spcBef>
                <a:spcPct val="10000"/>
              </a:spcBef>
              <a:spcAft>
                <a:spcPts val="0"/>
              </a:spcAft>
              <a:buClr>
                <a:schemeClr val="accent1"/>
              </a:buClr>
              <a:buSzTx/>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例如：有线电视</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childTnLst>
                                </p:cTn>
                              </p:par>
                              <p:par>
                                <p:cTn id="11" presetID="39" presetClass="entr" presetSubtype="0" accel="10000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500" fill="hold"/>
                                        <p:tgtEl>
                                          <p:spTgt spid="5">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5">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5">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9" presetClass="entr" presetSubtype="0" accel="10000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500" fill="hold"/>
                                        <p:tgtEl>
                                          <p:spTgt spid="5">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5">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5">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5">
                                            <p:txEl>
                                              <p:pRg st="2" end="2"/>
                                            </p:txEl>
                                          </p:spTgt>
                                        </p:tgtEl>
                                        <p:attrNameLst>
                                          <p:attrName>ppt_y</p:attrName>
                                        </p:attrNameLst>
                                      </p:cBhvr>
                                      <p:tavLst>
                                        <p:tav tm="0">
                                          <p:val>
                                            <p:strVal val="#ppt_y"/>
                                          </p:val>
                                        </p:tav>
                                        <p:tav tm="100000">
                                          <p:val>
                                            <p:strVal val="#ppt_y"/>
                                          </p:val>
                                        </p:tav>
                                      </p:tavLst>
                                    </p:anim>
                                  </p:childTnLst>
                                </p:cTn>
                              </p:par>
                              <p:par>
                                <p:cTn id="25" presetID="39" presetClass="entr" presetSubtype="0" accel="10000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p:cTn id="27" dur="500" fill="hold"/>
                                        <p:tgtEl>
                                          <p:spTgt spid="5">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8" dur="500" fill="hold"/>
                                        <p:tgtEl>
                                          <p:spTgt spid="5">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9" dur="500" fill="hold"/>
                                        <p:tgtEl>
                                          <p:spTgt spid="5">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3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9" presetClass="entr" presetSubtype="0" accel="10000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p:cTn id="35" dur="500" fill="hold"/>
                                        <p:tgtEl>
                                          <p:spTgt spid="5">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6" dur="500" fill="hold"/>
                                        <p:tgtEl>
                                          <p:spTgt spid="5">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7" dur="500" fill="hold"/>
                                        <p:tgtEl>
                                          <p:spTgt spid="5">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38" dur="500" fill="hold"/>
                                        <p:tgtEl>
                                          <p:spTgt spid="5">
                                            <p:txEl>
                                              <p:pRg st="4" end="4"/>
                                            </p:txEl>
                                          </p:spTgt>
                                        </p:tgtEl>
                                        <p:attrNameLst>
                                          <p:attrName>ppt_y</p:attrName>
                                        </p:attrNameLst>
                                      </p:cBhvr>
                                      <p:tavLst>
                                        <p:tav tm="0">
                                          <p:val>
                                            <p:strVal val="#ppt_y"/>
                                          </p:val>
                                        </p:tav>
                                        <p:tav tm="100000">
                                          <p:val>
                                            <p:strVal val="#ppt_y"/>
                                          </p:val>
                                        </p:tav>
                                      </p:tavLst>
                                    </p:anim>
                                  </p:childTnLst>
                                </p:cTn>
                              </p:par>
                              <p:par>
                                <p:cTn id="39" presetID="39" presetClass="entr" presetSubtype="0" accel="10000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p:cTn id="41" dur="500" fill="hold"/>
                                        <p:tgtEl>
                                          <p:spTgt spid="5">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2" dur="500" fill="hold"/>
                                        <p:tgtEl>
                                          <p:spTgt spid="5">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3" dur="500" fill="hold"/>
                                        <p:tgtEl>
                                          <p:spTgt spid="5">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44"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9" presetClass="entr" presetSubtype="0" accel="10000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p:cTn id="49" dur="500" fill="hold"/>
                                        <p:tgtEl>
                                          <p:spTgt spid="5">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50" dur="500" fill="hold"/>
                                        <p:tgtEl>
                                          <p:spTgt spid="5">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51" dur="500" fill="hold"/>
                                        <p:tgtEl>
                                          <p:spTgt spid="5">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52" dur="500" fill="hold"/>
                                        <p:tgtEl>
                                          <p:spTgt spid="5">
                                            <p:txEl>
                                              <p:pRg st="6" end="6"/>
                                            </p:txEl>
                                          </p:spTgt>
                                        </p:tgtEl>
                                        <p:attrNameLst>
                                          <p:attrName>ppt_y</p:attrName>
                                        </p:attrNameLst>
                                      </p:cBhvr>
                                      <p:tavLst>
                                        <p:tav tm="0">
                                          <p:val>
                                            <p:strVal val="#ppt_y"/>
                                          </p:val>
                                        </p:tav>
                                        <p:tav tm="100000">
                                          <p:val>
                                            <p:strVal val="#ppt_y"/>
                                          </p:val>
                                        </p:tav>
                                      </p:tavLst>
                                    </p:anim>
                                  </p:childTnLst>
                                </p:cTn>
                              </p:par>
                              <p:par>
                                <p:cTn id="53" presetID="39" presetClass="entr" presetSubtype="0" accel="100000" fill="hold"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p:cTn id="55" dur="500" fill="hold"/>
                                        <p:tgtEl>
                                          <p:spTgt spid="5">
                                            <p:txEl>
                                              <p:pRg st="7" end="7"/>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56" dur="500" fill="hold"/>
                                        <p:tgtEl>
                                          <p:spTgt spid="5">
                                            <p:txEl>
                                              <p:pRg st="7" end="7"/>
                                            </p:txEl>
                                          </p:spTgt>
                                        </p:tgtEl>
                                        <p:attrNameLst>
                                          <p:attrName>ppt_w</p:attrName>
                                        </p:attrNameLst>
                                      </p:cBhvr>
                                      <p:tavLst>
                                        <p:tav tm="0">
                                          <p:val>
                                            <p:strVal val="#ppt_w+.3"/>
                                          </p:val>
                                        </p:tav>
                                        <p:tav tm="50000">
                                          <p:val>
                                            <p:strVal val="#ppt_w+.3"/>
                                          </p:val>
                                        </p:tav>
                                        <p:tav tm="100000">
                                          <p:val>
                                            <p:strVal val="#ppt_w"/>
                                          </p:val>
                                        </p:tav>
                                      </p:tavLst>
                                    </p:anim>
                                    <p:anim calcmode="lin" valueType="num">
                                      <p:cBhvr>
                                        <p:cTn id="57" dur="500" fill="hold"/>
                                        <p:tgtEl>
                                          <p:spTgt spid="5">
                                            <p:txEl>
                                              <p:pRg st="7" end="7"/>
                                            </p:txEl>
                                          </p:spTgt>
                                        </p:tgtEl>
                                        <p:attrNameLst>
                                          <p:attrName>ppt_x</p:attrName>
                                        </p:attrNameLst>
                                      </p:cBhvr>
                                      <p:tavLst>
                                        <p:tav tm="0">
                                          <p:val>
                                            <p:strVal val="#ppt_x-.3"/>
                                          </p:val>
                                        </p:tav>
                                        <p:tav tm="50000">
                                          <p:val>
                                            <p:strVal val="#ppt_x"/>
                                          </p:val>
                                        </p:tav>
                                        <p:tav tm="100000">
                                          <p:val>
                                            <p:strVal val="#ppt_x"/>
                                          </p:val>
                                        </p:tav>
                                      </p:tavLst>
                                    </p:anim>
                                    <p:anim calcmode="lin" valueType="num">
                                      <p:cBhvr>
                                        <p:cTn id="58"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3567" y="1844824"/>
            <a:ext cx="8109595" cy="4398814"/>
          </a:xfrm>
          <a:prstGeom prst="rect">
            <a:avLst/>
          </a:prstGeom>
        </p:spPr>
        <p:txBody>
          <a:bodyPr/>
          <a:lstStyle/>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道路是这四种物品中的哪一类？</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提示：答案取决于</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道路</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是否是拥挤的，以及它是否收费。考虑不同的情形</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4" name="Rectangle 4"/>
          <p:cNvSpPr txBox="1">
            <a:spLocks noChangeArrowheads="1"/>
          </p:cNvSpPr>
          <p:nvPr/>
        </p:nvSpPr>
        <p:spPr>
          <a:xfrm>
            <a:off x="587375" y="352425"/>
            <a:ext cx="8208963" cy="954088"/>
          </a:xfrm>
          <a:prstGeom prst="rect">
            <a:avLst/>
          </a:prstGeom>
        </p:spPr>
        <p:txBody>
          <a:bodyPr tIns="0" bIns="0" anchor="t"/>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zh-CN" sz="28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1</a:t>
            </a: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r>
              <a:rPr kumimoji="0" 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br>
              <a:rPr kumimoji="0" 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道路的分类</a:t>
            </a:r>
            <a:endParaRPr kumimoji="0" lang="zh-CN" sz="32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endParaRPr>
          </a:p>
        </p:txBody>
      </p:sp>
      <p:grpSp>
        <p:nvGrpSpPr>
          <p:cNvPr id="5" name="Group 5"/>
          <p:cNvGrpSpPr/>
          <p:nvPr/>
        </p:nvGrpSpPr>
        <p:grpSpPr bwMode="auto">
          <a:xfrm>
            <a:off x="593725" y="290513"/>
            <a:ext cx="8210550" cy="1049337"/>
            <a:chOff x="0" y="0"/>
            <a:chExt cx="5000" cy="661"/>
          </a:xfrm>
        </p:grpSpPr>
        <p:sp>
          <p:nvSpPr>
            <p:cNvPr id="6" name="Line 9"/>
            <p:cNvSpPr>
              <a:spLocks noChangeShapeType="1"/>
            </p:cNvSpPr>
            <p:nvPr/>
          </p:nvSpPr>
          <p:spPr bwMode="auto">
            <a:xfrm>
              <a:off x="2" y="661"/>
              <a:ext cx="4998" cy="0"/>
            </a:xfrm>
            <a:prstGeom prst="line">
              <a:avLst/>
            </a:prstGeom>
            <a:noFill/>
            <a:ln w="12700">
              <a:solidFill>
                <a:srgbClr val="C0C0C0"/>
              </a:solidFill>
              <a:round/>
            </a:ln>
          </p:spPr>
          <p:txBody>
            <a:bodyPr/>
            <a:lstStyle/>
            <a:p>
              <a:endParaRPr lang="zh-CN" altLang="en-US"/>
            </a:p>
          </p:txBody>
        </p:sp>
        <p:sp>
          <p:nvSpPr>
            <p:cNvPr id="7" name="Line 10"/>
            <p:cNvSpPr>
              <a:spLocks noChangeShapeType="1"/>
            </p:cNvSpPr>
            <p:nvPr/>
          </p:nvSpPr>
          <p:spPr bwMode="auto">
            <a:xfrm>
              <a:off x="0" y="0"/>
              <a:ext cx="4998" cy="0"/>
            </a:xfrm>
            <a:prstGeom prst="line">
              <a:avLst/>
            </a:prstGeom>
            <a:noFill/>
            <a:ln w="12700">
              <a:solidFill>
                <a:srgbClr val="C0C0C0"/>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74675" y="1470025"/>
            <a:ext cx="8218488" cy="4773613"/>
          </a:xfrm>
          <a:prstGeom prst="rect">
            <a:avLst/>
          </a:prstGeom>
        </p:spPr>
        <p:txBody>
          <a:bodyPr/>
          <a:lstStyle/>
          <a:p>
            <a:pPr marL="365760" marR="0" lvl="0" indent="-255905" algn="l" defTabSz="914400" rtl="0" eaLnBrk="1" fontAlgn="auto" latinLnBrk="0" hangingPunct="1">
              <a:lnSpc>
                <a:spcPct val="125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消费中的竞争性？仅当道路是拥挤的时候</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25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排他性？仅当道路收费时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25000"/>
              </a:lnSpc>
              <a:spcBef>
                <a:spcPct val="65000"/>
              </a:spcBef>
              <a:spcAft>
                <a:spcPts val="0"/>
              </a:spcAft>
              <a:buClr>
                <a:schemeClr val="accent1"/>
              </a:buClr>
              <a:buSzPct val="68000"/>
              <a:buFont typeface="Wingdings" panose="05000000000000000000" pitchFamily="2" charset="2"/>
              <a:buNone/>
              <a:defRPr/>
            </a:pPr>
            <a:r>
              <a:rPr kumimoji="0" lang="zh-CN" sz="2400" b="0" i="0" u="sng"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四种可能性</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25000"/>
              </a:lnSpc>
              <a:spcBef>
                <a:spcPct val="40000"/>
              </a:spcBef>
              <a:spcAft>
                <a:spcPts val="0"/>
              </a:spcAft>
              <a:buClr>
                <a:srgbClr val="669900"/>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	不拥挤也不收费：公共物品</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25000"/>
              </a:lnSpc>
              <a:spcBef>
                <a:spcPct val="60000"/>
              </a:spcBef>
              <a:spcAft>
                <a:spcPts val="0"/>
              </a:spcAft>
              <a:buClr>
                <a:srgbClr val="669900"/>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	不拥挤但收费：</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俱乐部物品</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25000"/>
              </a:lnSpc>
              <a:spcBef>
                <a:spcPct val="60000"/>
              </a:spcBef>
              <a:spcAft>
                <a:spcPts val="0"/>
              </a:spcAft>
              <a:buClr>
                <a:srgbClr val="669900"/>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	拥挤但不收费：公共资源</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25000"/>
              </a:lnSpc>
              <a:spcBef>
                <a:spcPct val="60000"/>
              </a:spcBef>
              <a:spcAft>
                <a:spcPts val="0"/>
              </a:spcAft>
              <a:buClr>
                <a:srgbClr val="669900"/>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拥挤</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也收费：私人物品</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4" name="Rectangle 4"/>
          <p:cNvSpPr txBox="1">
            <a:spLocks noChangeArrowheads="1"/>
          </p:cNvSpPr>
          <p:nvPr/>
        </p:nvSpPr>
        <p:spPr>
          <a:xfrm>
            <a:off x="587375" y="352425"/>
            <a:ext cx="8208963" cy="954088"/>
          </a:xfrm>
          <a:prstGeom prst="rect">
            <a:avLst/>
          </a:prstGeom>
        </p:spPr>
        <p:txBody>
          <a:bodyPr tIns="0" bIns="0" anchor="t"/>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zh-CN" sz="24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1</a:t>
            </a:r>
            <a:r>
              <a:rPr kumimoji="0" 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r>
              <a:rPr kumimoji="0" lang="zh-CN" sz="20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br>
              <a:rPr kumimoji="0" lang="zh-CN" sz="20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sz="28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参考答案</a:t>
            </a:r>
            <a:endParaRPr kumimoji="0" lang="zh-CN" sz="28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endParaRPr>
          </a:p>
        </p:txBody>
      </p:sp>
      <p:grpSp>
        <p:nvGrpSpPr>
          <p:cNvPr id="5" name="Group 5"/>
          <p:cNvGrpSpPr/>
          <p:nvPr/>
        </p:nvGrpSpPr>
        <p:grpSpPr bwMode="auto">
          <a:xfrm>
            <a:off x="593725" y="290513"/>
            <a:ext cx="8210550" cy="1049337"/>
            <a:chOff x="0" y="0"/>
            <a:chExt cx="5000" cy="661"/>
          </a:xfrm>
        </p:grpSpPr>
        <p:sp>
          <p:nvSpPr>
            <p:cNvPr id="6" name="Line 9"/>
            <p:cNvSpPr>
              <a:spLocks noChangeShapeType="1"/>
            </p:cNvSpPr>
            <p:nvPr/>
          </p:nvSpPr>
          <p:spPr bwMode="auto">
            <a:xfrm>
              <a:off x="2" y="661"/>
              <a:ext cx="4998" cy="0"/>
            </a:xfrm>
            <a:prstGeom prst="line">
              <a:avLst/>
            </a:prstGeom>
            <a:noFill/>
            <a:ln w="12700">
              <a:solidFill>
                <a:srgbClr val="C0C0C0"/>
              </a:solidFill>
              <a:round/>
            </a:ln>
          </p:spPr>
          <p:txBody>
            <a:bodyPr/>
            <a:lstStyle/>
            <a:p>
              <a:endParaRPr lang="zh-CN" altLang="en-US"/>
            </a:p>
          </p:txBody>
        </p:sp>
        <p:sp>
          <p:nvSpPr>
            <p:cNvPr id="7" name="Line 10"/>
            <p:cNvSpPr>
              <a:spLocks noChangeShapeType="1"/>
            </p:cNvSpPr>
            <p:nvPr/>
          </p:nvSpPr>
          <p:spPr bwMode="auto">
            <a:xfrm>
              <a:off x="0" y="0"/>
              <a:ext cx="4998" cy="0"/>
            </a:xfrm>
            <a:prstGeom prst="line">
              <a:avLst/>
            </a:prstGeom>
            <a:noFill/>
            <a:ln w="12700">
              <a:solidFill>
                <a:srgbClr val="C0C0C0"/>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不同类型的物品</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67544" y="1124744"/>
            <a:ext cx="8208912" cy="5001419"/>
          </a:xfrm>
          <a:prstGeom prst="rect">
            <a:avLst/>
          </a:prstGeom>
        </p:spPr>
        <p:txBody>
          <a:bodyPr vert="horz">
            <a:normAutofit/>
          </a:bodyPr>
          <a:lstStyle/>
          <a:p>
            <a:pPr marL="338455" marR="0" lvl="0" indent="-33845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本章主要考察公共物品与公共资源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38455" marR="0" lvl="0" indent="-33845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对二者的研究都与外部性有关</a:t>
            </a: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38455" marR="0" lvl="0" indent="-33845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对两者而言，外部性的产生是由于有价值的东西没有价格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38455" marR="0" lvl="0" indent="-33845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由于这些外部性，关于消费和生产的私人决策会引起无效率的资源配置</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38455" marR="0" lvl="0" indent="-33845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公共政策可以潜在地增进经济的福利</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公共物品</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46088" y="1001713"/>
            <a:ext cx="8229600" cy="5124450"/>
          </a:xfrm>
          <a:prstGeom prst="rect">
            <a:avLst/>
          </a:prstGeom>
        </p:spPr>
        <p:txBody>
          <a:bodyPr vert="horz">
            <a:normAutofit/>
          </a:bodyPr>
          <a:lstStyle/>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公共物品难以在私人市场上提供，是因为搭便车问题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1" i="0" u="none" strike="noStrike" kern="120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搭便车者：</a:t>
            </a: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得到一种物品的利益但避开为此付费的人</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如果物品具有非排他性，人们就会有激励成为搭便车者。这是因为企业不能阻止不付费者消费该物品 </a:t>
            </a:r>
            <a:endPar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r>
              <a:rPr kumimoji="0" 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结果：这种物品不会被生产，即使买者对于物品的集体评价要大于提供它的成本</a:t>
            </a:r>
            <a:endParaRPr kumimoji="0" 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OC_GUID" val="{6bbec06e-abfa-441f-b753-7a72e7c658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2261</Words>
  <Application>WPS 演示</Application>
  <PresentationFormat>全屏显示(4:3)</PresentationFormat>
  <Paragraphs>168</Paragraphs>
  <Slides>23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宋体</vt:lpstr>
      <vt:lpstr>Wingdings</vt:lpstr>
      <vt:lpstr>Wingdings 3</vt:lpstr>
      <vt:lpstr>Verdana</vt:lpstr>
      <vt:lpstr>Wingdings 2</vt:lpstr>
      <vt:lpstr>楷体</vt:lpstr>
      <vt:lpstr>Times New Roman</vt:lpstr>
      <vt:lpstr>微软雅黑</vt:lpstr>
      <vt:lpstr>Symbol</vt:lpstr>
      <vt:lpstr>Tahoma</vt:lpstr>
      <vt:lpstr>Lucida Sans Unicode</vt:lpstr>
      <vt:lpstr>黑体</vt:lpstr>
      <vt:lpstr>Arial Unicode MS</vt:lpstr>
      <vt:lpstr>Calibri</vt:lpstr>
      <vt:lpstr>Wingdings</vt:lpstr>
      <vt:lpstr>聚合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thtfpc</dc:creator>
  <cp:lastModifiedBy>LIMIAO</cp:lastModifiedBy>
  <cp:revision>23</cp:revision>
  <dcterms:created xsi:type="dcterms:W3CDTF">2016-06-03T09:26:00Z</dcterms:created>
  <dcterms:modified xsi:type="dcterms:W3CDTF">2019-03-08T02:59:25Z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2052-11.1.0.8517</vt:lpwstr>
  </property>
</Properties>
</file>