
<file path=[Content_Types].xml><?xml version="1.0" encoding="utf-8"?>
<Types xmlns="http://schemas.openxmlformats.org/package/2006/content-types">
  <Default Extension="jpeg" ContentType="image/jpeg"/>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306" r:id="rId9"/>
    <p:sldId id="262" r:id="rId10"/>
    <p:sldId id="263" r:id="rId11"/>
    <p:sldId id="307" r:id="rId12"/>
    <p:sldId id="264" r:id="rId13"/>
    <p:sldId id="265" r:id="rId14"/>
    <p:sldId id="266" r:id="rId15"/>
    <p:sldId id="267" r:id="rId16"/>
    <p:sldId id="268" r:id="rId17"/>
    <p:sldId id="271" r:id="rId18"/>
    <p:sldId id="272" r:id="rId19"/>
    <p:sldId id="273" r:id="rId20"/>
    <p:sldId id="274" r:id="rId21"/>
    <p:sldId id="275" r:id="rId22"/>
    <p:sldId id="276" r:id="rId23"/>
    <p:sldId id="277" r:id="rId24"/>
    <p:sldId id="278" r:id="rId25"/>
    <p:sldId id="280" r:id="rId26"/>
    <p:sldId id="281" r:id="rId27"/>
    <p:sldId id="308" r:id="rId28"/>
    <p:sldId id="309"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5" r:id="rId42"/>
    <p:sldId id="296" r:id="rId43"/>
    <p:sldId id="297" r:id="rId44"/>
    <p:sldId id="310" r:id="rId45"/>
    <p:sldId id="298" r:id="rId46"/>
    <p:sldId id="299" r:id="rId47"/>
    <p:sldId id="300" r:id="rId48"/>
    <p:sldId id="301" r:id="rId49"/>
    <p:sldId id="302" r:id="rId50"/>
  </p:sldIdLst>
  <p:sldSz cx="9144000" cy="6858000" type="screen4x3"/>
  <p:notesSz cx="6858000" cy="9144000"/>
  <p:custDataLst>
    <p:tags r:id="rId54"/>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nvGrpSpPr>
          <p:cNvPr id="7171" name="组合 15"/>
          <p:cNvGrpSpPr/>
          <p:nvPr/>
        </p:nvGrpSpPr>
        <p:grpSpPr>
          <a:xfrm>
            <a:off x="-3175" y="4953000"/>
            <a:ext cx="9147175" cy="1911350"/>
            <a:chOff x="-3765" y="4832896"/>
            <a:chExt cx="9147765" cy="2032192"/>
          </a:xfrm>
        </p:grpSpPr>
        <p:sp>
          <p:nvSpPr>
            <p:cNvPr id="2" name="任意多边形 16"/>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任意多边形 18"/>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任意多边形 19"/>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23" name="日期占位符 29"/>
          <p:cNvSpPr>
            <a:spLocks noGrp="1"/>
          </p:cNvSpPr>
          <p:nvPr>
            <p:ph type="dt" sz="half" idx="2"/>
          </p:nvPr>
        </p:nvSpPr>
        <p:spPr>
          <a:xfrm>
            <a:off x="6727825" y="6408738"/>
            <a:ext cx="1919288" cy="365125"/>
          </a:xfrm>
          <a:prstGeom prst="rect">
            <a:avLst/>
          </a:prstGeom>
        </p:spPr>
        <p:txBody>
          <a:bodyPr vert="horz" anchor="b"/>
          <a:lstStyle>
            <a:lvl1pPr>
              <a:defRPr>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24" name="页脚占位符 18"/>
          <p:cNvSpPr>
            <a:spLocks noGrp="1"/>
          </p:cNvSpPr>
          <p:nvPr>
            <p:ph type="ftr" sz="quarter" idx="3"/>
          </p:nvPr>
        </p:nvSpPr>
        <p:spPr>
          <a:xfrm>
            <a:off x="4379913" y="6408738"/>
            <a:ext cx="2351088" cy="365125"/>
          </a:xfrm>
          <a:prstGeom prst="rect">
            <a:avLst/>
          </a:prstGeom>
        </p:spPr>
        <p:txBody>
          <a:bodyPr vert="horz" anchor="b"/>
          <a:lstStyle>
            <a:lvl1pPr>
              <a:defRPr>
                <a:solidFill>
                  <a:schemeClr val="accent1">
                    <a:tint val="2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25" name="灯片编号占位符 2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solidFill>
                  <a:srgbClr val="FFFFFF"/>
                </a:solidFill>
                <a:ea typeface="黑体" panose="02010609060101010101" pitchFamily="49" charset="-122"/>
              </a:rPr>
            </a:fld>
            <a:endParaRPr lang="en-US" altLang="zh-CN" dirty="0">
              <a:solidFill>
                <a:srgbClr val="FFFFFF"/>
              </a:solidFill>
              <a:ea typeface="黑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燕尾形 10"/>
          <p:cNvSpPr/>
          <p:nvPr/>
        </p:nvSpPr>
        <p:spPr>
          <a:xfrm>
            <a:off x="3636963" y="3005138"/>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页脚占位符 4"/>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灯片编号占位符 5"/>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6"/>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7"/>
          <p:cNvSpPr>
            <a:spLocks noGrp="1"/>
          </p:cNvSpPr>
          <p:nvPr>
            <p:ph type="ftr" sz="quarter" idx="1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8"/>
          <p:cNvSpPr>
            <a:spLocks noGrp="1"/>
          </p:cNvSpPr>
          <p:nvPr>
            <p:ph type="sldNum" sz="quarter" idx="1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3"/>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4"/>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4"/>
          <p:cNvSpPr>
            <a:spLocks noGrp="1"/>
          </p:cNvSpPr>
          <p:nvPr>
            <p:ph type="dt" sz="half" idx="12"/>
          </p:nvPr>
        </p:nvSpPr>
        <p:spPr>
          <a:xfrm>
            <a:off x="6727825" y="6408738"/>
            <a:ext cx="1919288" cy="3651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页脚占位符 5"/>
          <p:cNvSpPr>
            <a:spLocks noGrp="1"/>
          </p:cNvSpPr>
          <p:nvPr>
            <p:ph type="ftr" sz="quarter" idx="3"/>
          </p:nvPr>
        </p:nvSpPr>
        <p:spPr>
          <a:xfrm>
            <a:off x="4379913" y="6408738"/>
            <a:ext cx="2351088" cy="3651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任意多边形 10"/>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任意多边形 15"/>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直角三角形 1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smtClean="0"/>
              <a:t>单击此处编辑母版标题样式</a:t>
            </a:r>
            <a:endParaRPr lang="en-US"/>
          </a:p>
        </p:txBody>
      </p:sp>
      <p:sp>
        <p:nvSpPr>
          <p:cNvPr id="23" name="日期占位符 4"/>
          <p:cNvSpPr>
            <a:spLocks noGrp="1"/>
          </p:cNvSpPr>
          <p:nvPr>
            <p:ph type="dt" sz="half" idx="12"/>
          </p:nvPr>
        </p:nvSpPr>
        <p:spPr>
          <a:xfrm>
            <a:off x="6727825" y="6408738"/>
            <a:ext cx="1919288" cy="365125"/>
          </a:xfrm>
          <a:prstGeom prst="rect">
            <a:avLst/>
          </a:prstGeom>
        </p:spPr>
        <p:txBody>
          <a:bodyPr vert="horz" anchor="b"/>
          <a:lstStyle>
            <a:lvl1pPr>
              <a:defRPr>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页脚占位符 5"/>
          <p:cNvSpPr>
            <a:spLocks noGrp="1"/>
          </p:cNvSpPr>
          <p:nvPr>
            <p:ph type="ftr" sz="quarter" idx="3"/>
          </p:nvPr>
        </p:nvSpPr>
        <p:spPr>
          <a:xfrm>
            <a:off x="4379913" y="6408738"/>
            <a:ext cx="2351088" cy="365125"/>
          </a:xfrm>
          <a:prstGeom prst="rect">
            <a:avLst/>
          </a:prstGeom>
        </p:spPr>
        <p:txBody>
          <a:bodyPr vert="horz" anchor="b"/>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灯片编号占位符 6"/>
          <p:cNvSpPr>
            <a:spLocks noGrp="1"/>
          </p:cNvSpPr>
          <p:nvPr>
            <p:ph type="sldNum" sz="quarter" idx="4"/>
          </p:nvPr>
        </p:nvSpPr>
        <p:spPr>
          <a:xfrm>
            <a:off x="8647113" y="6408738"/>
            <a:ext cx="366713" cy="365125"/>
          </a:xfrm>
          <a:prstGeom prst="rect">
            <a:avLst/>
          </a:prstGeom>
        </p:spPr>
        <p:txBody>
          <a:bodyPr vert="horz" anchor="b"/>
          <a:p>
            <a:pPr algn="r">
              <a:buNone/>
            </a:pPr>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 name="任意多边形 12"/>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任意多边形 11"/>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scene3d>
              <a:camera prst="orthographicFront"/>
              <a:lightRig rig="soft" dir="t"/>
            </a:scene3d>
            <a:sp3d prstMaterial="softEdge">
              <a:bevelT w="25400" h="25400"/>
            </a:sp3d>
          </a:bodyPr>
          <a:p>
            <a:pPr lvl="0"/>
            <a:r>
              <a:rPr lang="zh-CN" altLang="en-US" dirty="0"/>
              <a:t>单击此处编辑母版标题样式</a:t>
            </a:r>
            <a:endParaRPr lang="en-US" altLang="zh-CN" dirty="0"/>
          </a:p>
        </p:txBody>
      </p:sp>
      <p:sp>
        <p:nvSpPr>
          <p:cNvPr id="6153" name="文本占位符 29"/>
          <p:cNvSpPr>
            <a:spLocks noGrp="1"/>
          </p:cNvSpPr>
          <p:nvPr>
            <p:ph type="body" idx="1"/>
          </p:nvPr>
        </p:nvSpPr>
        <p:spPr>
          <a:xfrm>
            <a:off x="457200" y="1481138"/>
            <a:ext cx="82296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页脚占位符 21"/>
          <p:cNvSpPr>
            <a:spLocks noGrp="1"/>
          </p:cNvSpPr>
          <p:nvPr>
            <p:ph type="ftr" sz="quarter" idx="3"/>
          </p:nvPr>
        </p:nvSpPr>
        <p:spPr>
          <a:xfrm>
            <a:off x="4379913" y="6408738"/>
            <a:ext cx="2351088" cy="3651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灯片编号占位符 17"/>
          <p:cNvSpPr>
            <a:spLocks noGrp="1"/>
          </p:cNvSpPr>
          <p:nvPr>
            <p:ph type="sldNum" sz="quarter" idx="4"/>
          </p:nvPr>
        </p:nvSpPr>
        <p:spPr>
          <a:xfrm>
            <a:off x="8647113" y="6408738"/>
            <a:ext cx="366713" cy="365125"/>
          </a:xfrm>
          <a:prstGeom prst="rect">
            <a:avLst/>
          </a:prstGeom>
        </p:spPr>
        <p:txBody>
          <a:bodyPr vert="horz" anchor="b"/>
          <a:lstStyle>
            <a:lvl1pPr algn="r">
              <a:defRPr sz="1000">
                <a:ea typeface="黑体" panose="02010609060101010101" pitchFamily="49" charset="-122"/>
              </a:defRPr>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Workbook1.xls"/></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Workbook2.xls"/></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Workbook3.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685800" y="1143000"/>
            <a:ext cx="7924800" cy="2439988"/>
          </a:xfrm>
          <a:prstGeom prst="rect">
            <a:avLst/>
          </a:prstGeom>
        </p:spPr>
        <p:txBody>
          <a:bodyPr/>
          <a:lstStyle/>
          <a:p>
            <a:pPr marR="0" algn="ctr" defTabSz="914400" eaLnBrk="0" fontAlgn="auto" hangingPunct="0">
              <a:lnSpc>
                <a:spcPct val="150000"/>
              </a:lnSpc>
              <a:spcAft>
                <a:spcPts val="0"/>
              </a:spcAft>
              <a:buClrTx/>
              <a:buSzTx/>
              <a:buFontTx/>
              <a:defRPr/>
            </a:pPr>
            <a:r>
              <a:rPr kumimoji="0" lang="zh-CN" altLang="en-US" sz="4400" kern="0" cap="none" spc="0" normalizeH="0" baseline="0" noProof="0" dirty="0">
                <a:solidFill>
                  <a:schemeClr val="tx2"/>
                </a:solidFill>
                <a:latin typeface="+mj-lt"/>
                <a:ea typeface="+mj-ea"/>
                <a:cs typeface="+mj-cs"/>
              </a:rPr>
              <a:t>第</a:t>
            </a:r>
            <a:r>
              <a:rPr kumimoji="0" lang="en-US" altLang="zh-CN" sz="4400" kern="0" cap="none" spc="0" normalizeH="0" baseline="0" noProof="0" dirty="0">
                <a:solidFill>
                  <a:schemeClr val="tx2"/>
                </a:solidFill>
                <a:latin typeface="+mj-lt"/>
                <a:ea typeface="+mj-ea"/>
                <a:cs typeface="+mj-cs"/>
              </a:rPr>
              <a:t>13</a:t>
            </a:r>
            <a:r>
              <a:rPr kumimoji="0" lang="zh-CN" altLang="en-US" sz="4400" kern="0" cap="none" spc="0" normalizeH="0" baseline="0" noProof="0" dirty="0">
                <a:solidFill>
                  <a:schemeClr val="tx2"/>
                </a:solidFill>
                <a:latin typeface="+mj-lt"/>
                <a:ea typeface="+mj-ea"/>
                <a:cs typeface="+mj-cs"/>
              </a:rPr>
              <a:t>章</a:t>
            </a:r>
            <a:br>
              <a:rPr kumimoji="0" lang="en-US" altLang="zh-CN" sz="4400" kern="0" cap="none" spc="0" normalizeH="0" baseline="0" noProof="0" dirty="0">
                <a:solidFill>
                  <a:schemeClr val="tx2"/>
                </a:solidFill>
                <a:latin typeface="+mj-lt"/>
                <a:ea typeface="+mj-ea"/>
                <a:cs typeface="+mj-cs"/>
              </a:rPr>
            </a:br>
            <a:r>
              <a:rPr kumimoji="0" lang="zh-CN" altLang="en-US" sz="4400" kern="0" cap="none" spc="0" normalizeH="0" baseline="0" noProof="0" dirty="0">
                <a:solidFill>
                  <a:schemeClr val="tx2"/>
                </a:solidFill>
                <a:latin typeface="+mj-lt"/>
                <a:ea typeface="+mj-ea"/>
                <a:cs typeface="+mj-cs"/>
              </a:rPr>
              <a:t>生产成本</a:t>
            </a:r>
            <a:endParaRPr kumimoji="0" lang="zh-CN" altLang="en-US" sz="4400" kern="0" cap="none" spc="0" normalizeH="0" baseline="0" noProof="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marR="0" indent="-342900" algn="ctr" defTabSz="914400" eaLnBrk="0" hangingPunct="0">
              <a:spcBef>
                <a:spcPct val="20000"/>
              </a:spcBef>
              <a:buClrTx/>
              <a:buSzTx/>
              <a:buFontTx/>
              <a:defRPr/>
            </a:pPr>
            <a:r>
              <a:rPr kumimoji="0" lang="zh-CN" altLang="en-US" sz="2800" b="1" kern="0" cap="none" spc="0" normalizeH="0" baseline="0" noProof="0">
                <a:latin typeface="楷体" panose="02010609060101010101" pitchFamily="49" charset="-122"/>
                <a:ea typeface="楷体" panose="02010609060101010101" pitchFamily="49" charset="-122"/>
                <a:cs typeface="+mn-cs"/>
              </a:rPr>
              <a:t>李苗</a:t>
            </a:r>
            <a:endParaRPr kumimoji="0" lang="en-US" altLang="zh-CN" sz="2800" b="1" kern="0" cap="none" spc="0" normalizeH="0" baseline="0" noProof="0">
              <a:latin typeface="楷体" panose="02010609060101010101" pitchFamily="49" charset="-122"/>
              <a:ea typeface="楷体" panose="02010609060101010101" pitchFamily="49" charset="-122"/>
              <a:cs typeface="+mn-cs"/>
            </a:endParaRPr>
          </a:p>
          <a:p>
            <a:pPr marL="342900" marR="0" indent="-342900" algn="ctr" defTabSz="914400" eaLnBrk="0" hangingPunct="0">
              <a:spcBef>
                <a:spcPct val="20000"/>
              </a:spcBef>
              <a:buClrTx/>
              <a:buSzTx/>
              <a:buFontTx/>
              <a:defRPr/>
            </a:pPr>
            <a:r>
              <a:rPr kumimoji="0" lang="en-US" altLang="zh-CN" sz="2800" b="1" kern="0" cap="none" spc="0" normalizeH="0" baseline="0" noProof="0">
                <a:latin typeface="Times New Roman" panose="02020603050405020304" pitchFamily="18" charset="0"/>
                <a:ea typeface="楷体" panose="02010609060101010101" pitchFamily="49" charset="-122"/>
                <a:cs typeface="Times New Roman" panose="02020603050405020304" pitchFamily="18" charset="0"/>
              </a:rPr>
              <a:t>limiao@sxu.edu.cn</a:t>
            </a:r>
            <a:endParaRPr kumimoji="0" lang="zh-CN" altLang="en-US" sz="2800" b="1" kern="0" cap="none" spc="0" normalizeH="0" baseline="0" noProof="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228600" y="533400"/>
            <a:ext cx="8572500" cy="1662113"/>
          </a:xfrm>
          <a:prstGeom prst="rect">
            <a:avLst/>
          </a:prstGeom>
          <a:noFill/>
        </p:spPr>
        <p:txBody>
          <a:bodyPr>
            <a:spAutoFit/>
          </a:bodyPr>
          <a:lstStyle/>
          <a:p>
            <a:pPr marR="0" algn="ctr" defTabSz="914400" fontAlgn="auto">
              <a:spcAft>
                <a:spcPts val="0"/>
              </a:spcAft>
              <a:buClrTx/>
              <a:buSzTx/>
              <a:buFontTx/>
              <a:defRPr/>
            </a:pPr>
            <a:r>
              <a:rPr kumimoji="0" lang="zh-CN" altLang="en-US" sz="3600" b="1" kern="1200" cap="none" spc="0" normalizeH="0" baseline="0" noProof="0" dirty="0">
                <a:solidFill>
                  <a:schemeClr val="tx1">
                    <a:lumMod val="65000"/>
                    <a:lumOff val="35000"/>
                  </a:schemeClr>
                </a:solidFill>
                <a:effectLst>
                  <a:outerShdw blurRad="38100" dist="38100" dir="2700000" algn="tl">
                    <a:srgbClr val="000000">
                      <a:alpha val="43137"/>
                    </a:srgbClr>
                  </a:outerShdw>
                </a:effectLst>
                <a:latin typeface="+mj-lt"/>
                <a:ea typeface="宋体" panose="02010600030101010101" pitchFamily="2" charset="-122"/>
                <a:cs typeface="+mj-cs"/>
              </a:rPr>
              <a:t>短期与长期</a:t>
            </a:r>
            <a:endParaRPr kumimoji="0" lang="en-US" altLang="zh-CN" sz="3600" b="1" kern="1200" cap="none" spc="0" normalizeH="0" baseline="0" noProof="0" dirty="0">
              <a:solidFill>
                <a:schemeClr val="tx1">
                  <a:lumMod val="65000"/>
                  <a:lumOff val="35000"/>
                </a:schemeClr>
              </a:solidFill>
              <a:effectLst>
                <a:outerShdw blurRad="38100" dist="38100" dir="2700000" algn="tl">
                  <a:srgbClr val="000000">
                    <a:alpha val="43137"/>
                  </a:srgbClr>
                </a:outerShdw>
              </a:effectLst>
              <a:latin typeface="+mj-lt"/>
              <a:ea typeface="宋体" panose="02010600030101010101" pitchFamily="2" charset="-122"/>
              <a:cs typeface="+mj-cs"/>
            </a:endParaRPr>
          </a:p>
          <a:p>
            <a:pPr marL="342900" marR="0" indent="-342900" defTabSz="914400" eaLnBrk="0" hangingPunct="0">
              <a:lnSpc>
                <a:spcPct val="120000"/>
              </a:lnSpc>
              <a:spcBef>
                <a:spcPct val="35000"/>
              </a:spcBef>
              <a:buClr>
                <a:schemeClr val="accent1"/>
              </a:buClr>
              <a:buSzPct val="65000"/>
              <a:buFont typeface="Wingdings" panose="05000000000000000000" pitchFamily="2" charset="2"/>
              <a:defRPr/>
            </a:pPr>
            <a:r>
              <a:rPr kumimoji="0" lang="zh-CN" altLang="en-US" sz="2400" kern="0" cap="none" spc="0" normalizeH="0" baseline="0" noProof="0" dirty="0">
                <a:latin typeface="+mn-lt"/>
                <a:ea typeface="+mn-ea"/>
                <a:cs typeface="+mn-cs"/>
              </a:rPr>
              <a:t>          </a:t>
            </a:r>
            <a:r>
              <a:rPr kumimoji="0" lang="zh-CN" altLang="en-US" sz="2400" kern="0" cap="none" spc="0" normalizeH="0" baseline="0" noProof="0" dirty="0">
                <a:latin typeface="微软雅黑" panose="020B0503020204020204" pitchFamily="34" charset="-122"/>
                <a:ea typeface="微软雅黑" panose="020B0503020204020204" pitchFamily="34" charset="-122"/>
                <a:cs typeface="+mn-cs"/>
              </a:rPr>
              <a:t>生产理论（及与之相对应的成本理论）划分短期和长期的标准是</a:t>
            </a:r>
            <a:r>
              <a:rPr kumimoji="0" lang="zh-CN" altLang="en-US" sz="2400" b="1" kern="0" cap="none" spc="0" normalizeH="0" baseline="0" noProof="0" dirty="0">
                <a:solidFill>
                  <a:srgbClr val="00B050"/>
                </a:solidFill>
                <a:latin typeface="微软雅黑" panose="020B0503020204020204" pitchFamily="34" charset="-122"/>
                <a:ea typeface="微软雅黑" panose="020B0503020204020204" pitchFamily="34" charset="-122"/>
                <a:cs typeface="+mn-cs"/>
              </a:rPr>
              <a:t>生产者能否变动全部要素投入的数量</a:t>
            </a:r>
            <a:r>
              <a:rPr kumimoji="0" lang="zh-CN" altLang="en-US" sz="2400" kern="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2400" kern="0" cap="none" spc="0" normalizeH="0" baseline="0" noProof="0" dirty="0">
              <a:latin typeface="微软雅黑" panose="020B0503020204020204" pitchFamily="34" charset="-122"/>
              <a:ea typeface="微软雅黑" panose="020B0503020204020204" pitchFamily="34" charset="-122"/>
              <a:cs typeface="+mn-cs"/>
            </a:endParaRPr>
          </a:p>
        </p:txBody>
      </p:sp>
      <p:sp>
        <p:nvSpPr>
          <p:cNvPr id="3" name="Rectangle 7"/>
          <p:cNvSpPr/>
          <p:nvPr/>
        </p:nvSpPr>
        <p:spPr>
          <a:xfrm>
            <a:off x="642938" y="2643188"/>
            <a:ext cx="7777162" cy="3244850"/>
          </a:xfrm>
          <a:prstGeom prst="rect">
            <a:avLst/>
          </a:prstGeom>
          <a:noFill/>
          <a:ln w="9525">
            <a:noFill/>
          </a:ln>
        </p:spPr>
        <p:txBody>
          <a:bodyPr lIns="90000" tIns="46800" rIns="90000" bIns="46800">
            <a:spAutoFit/>
          </a:bodyPr>
          <a:p>
            <a:pPr eaLnBrk="0" hangingPunct="0">
              <a:lnSpc>
                <a:spcPct val="120000"/>
              </a:lnSpc>
              <a:spcBef>
                <a:spcPts val="400"/>
              </a:spcBef>
            </a:pPr>
            <a:r>
              <a:rPr lang="zh-CN" altLang="en-US" sz="2800" dirty="0">
                <a:solidFill>
                  <a:srgbClr val="9933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★短期：</a:t>
            </a:r>
            <a:r>
              <a:rPr lang="zh-CN" altLang="en-US" sz="2800" dirty="0">
                <a:solidFill>
                  <a:srgbClr val="000099"/>
                </a:solidFill>
                <a:latin typeface="楷体" panose="02010609060101010101" pitchFamily="49" charset="-122"/>
                <a:ea typeface="楷体" panose="02010609060101010101" pitchFamily="49" charset="-122"/>
              </a:rPr>
              <a:t>是指厂商不能根据它所要达到的产量来调整其全部生产要素的时期。即，在短期内厂商只能在既定的生产规模下生产。</a:t>
            </a:r>
            <a:endParaRPr lang="zh-CN" altLang="en-US" sz="2800" dirty="0">
              <a:solidFill>
                <a:srgbClr val="000099"/>
              </a:solidFill>
              <a:latin typeface="楷体" panose="02010609060101010101" pitchFamily="49" charset="-122"/>
              <a:ea typeface="楷体" panose="02010609060101010101" pitchFamily="49" charset="-122"/>
            </a:endParaRPr>
          </a:p>
          <a:p>
            <a:pPr eaLnBrk="0" hangingPunct="0">
              <a:lnSpc>
                <a:spcPct val="120000"/>
              </a:lnSpc>
              <a:spcBef>
                <a:spcPts val="400"/>
              </a:spcBef>
            </a:pPr>
            <a:r>
              <a:rPr lang="zh-CN" altLang="en-US" sz="2800" dirty="0">
                <a:solidFill>
                  <a:srgbClr val="9933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 ★长期：</a:t>
            </a:r>
            <a:r>
              <a:rPr lang="zh-CN" altLang="en-US" sz="2800" dirty="0">
                <a:solidFill>
                  <a:srgbClr val="000099"/>
                </a:solidFill>
                <a:latin typeface="楷体" panose="02010609060101010101" pitchFamily="49" charset="-122"/>
                <a:ea typeface="楷体" panose="02010609060101010101" pitchFamily="49" charset="-122"/>
                <a:cs typeface="楷体" panose="02010609060101010101" pitchFamily="49" charset="-122"/>
              </a:rPr>
              <a:t>是指厂商能根据它所要达到的产量来调整其全部生产要素的时期。即</a:t>
            </a:r>
            <a:r>
              <a:rPr lang="en-US" altLang="zh-CN" sz="2800" dirty="0">
                <a:solidFill>
                  <a:srgbClr val="000099"/>
                </a:solidFill>
                <a:latin typeface="楷体" panose="02010609060101010101" pitchFamily="49" charset="-122"/>
                <a:ea typeface="楷体" panose="02010609060101010101" pitchFamily="49" charset="-122"/>
                <a:cs typeface="楷体" panose="02010609060101010101" pitchFamily="49" charset="-122"/>
              </a:rPr>
              <a:t>,</a:t>
            </a:r>
            <a:r>
              <a:rPr lang="zh-CN" altLang="en-US" sz="2800" dirty="0">
                <a:solidFill>
                  <a:srgbClr val="000099"/>
                </a:solidFill>
                <a:latin typeface="楷体" panose="02010609060101010101" pitchFamily="49" charset="-122"/>
                <a:ea typeface="楷体" panose="02010609060101010101" pitchFamily="49" charset="-122"/>
                <a:cs typeface="楷体" panose="02010609060101010101" pitchFamily="49" charset="-122"/>
              </a:rPr>
              <a:t>长期来看所有生产要素都可以调整。</a:t>
            </a:r>
            <a:endParaRPr lang="zh-CN" altLang="en-US" sz="2800" dirty="0">
              <a:solidFill>
                <a:srgbClr val="000099"/>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8100" dist="38100" dir="2700000" algn="tl">
                    <a:srgbClr val="000000">
                      <a:alpha val="43137"/>
                    </a:srgbClr>
                  </a:outerShdw>
                </a:effectLst>
                <a:latin typeface="+mj-lt"/>
                <a:ea typeface="宋体" panose="02010600030101010101" pitchFamily="2" charset="-122"/>
                <a:cs typeface="+mj-cs"/>
              </a:rPr>
              <a:t>生产函数 </a:t>
            </a:r>
            <a:endParaRPr kumimoji="0" lang="zh-CN" altLang="en-US" sz="3600" b="1" kern="1200" cap="none" spc="0" normalizeH="0" baseline="0" noProof="0" dirty="0">
              <a:solidFill>
                <a:schemeClr val="tx2"/>
              </a:solidFill>
              <a:effectLst>
                <a:outerShdw blurRad="38100" dist="38100" dir="2700000" algn="tl">
                  <a:srgbClr val="000000">
                    <a:alpha val="43137"/>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533400" y="1143000"/>
            <a:ext cx="8153400" cy="4983163"/>
          </a:xfrm>
          <a:prstGeom prst="rect">
            <a:avLst/>
          </a:prstGeom>
        </p:spPr>
        <p:txBody>
          <a:bodyPr>
            <a:normAutofit/>
          </a:bodyPr>
          <a:lstStyle/>
          <a:p>
            <a:pPr marL="567055" marR="0" indent="-457200" defTabSz="914400" fontAlgn="auto">
              <a:lnSpc>
                <a:spcPct val="150000"/>
              </a:lnSpc>
              <a:spcBef>
                <a:spcPts val="400"/>
              </a:spcBef>
              <a:spcAft>
                <a:spcPts val="0"/>
              </a:spcAft>
              <a:buClr>
                <a:schemeClr val="accent1"/>
              </a:buClr>
              <a:buSzPct val="68000"/>
              <a:buFont typeface="Wingdings" panose="05000000000000000000" charset="0"/>
              <a:buChar char="Ø"/>
              <a:defRPr/>
            </a:pPr>
            <a:r>
              <a:rPr kumimoji="0" lang="zh-CN" sz="2800" b="1" kern="1200" cap="none" spc="0" normalizeH="0" baseline="0" noProof="0" dirty="0">
                <a:solidFill>
                  <a:srgbClr val="CC0000"/>
                </a:solidFill>
                <a:latin typeface="+mn-lt"/>
                <a:ea typeface="宋体" panose="02010600030101010101" pitchFamily="2" charset="-122"/>
                <a:cs typeface="+mn-cs"/>
              </a:rPr>
              <a:t>生产函数：</a:t>
            </a:r>
            <a:r>
              <a:rPr kumimoji="0" lang="zh-CN" sz="2800" kern="1200" cap="none" spc="0" normalizeH="0" baseline="0" noProof="0" dirty="0">
                <a:latin typeface="+mn-lt"/>
                <a:ea typeface="宋体" panose="02010600030101010101" pitchFamily="2" charset="-122"/>
                <a:cs typeface="+mn-cs"/>
              </a:rPr>
              <a:t>用于生产一种物品的投入量与该物品产量之间的关系</a:t>
            </a:r>
            <a:r>
              <a:rPr kumimoji="0" lang="zh-CN" altLang="en-US" sz="2800" kern="1200" cap="none" spc="0" normalizeH="0" baseline="0" noProof="0" dirty="0">
                <a:latin typeface="+mn-lt"/>
                <a:ea typeface="宋体" panose="02010600030101010101" pitchFamily="2" charset="-122"/>
                <a:cs typeface="+mn-cs"/>
              </a:rPr>
              <a:t>。</a:t>
            </a:r>
            <a:endParaRPr kumimoji="0" lang="zh-CN" sz="2800" kern="1200" cap="none" spc="0" normalizeH="0" baseline="0" noProof="0" dirty="0">
              <a:latin typeface="+mn-lt"/>
              <a:ea typeface="宋体" panose="02010600030101010101" pitchFamily="2" charset="-122"/>
              <a:cs typeface="+mn-cs"/>
            </a:endParaRPr>
          </a:p>
          <a:p>
            <a:pPr marL="567055" marR="0" indent="-457200" defTabSz="914400" fontAlgn="auto">
              <a:lnSpc>
                <a:spcPct val="150000"/>
              </a:lnSpc>
              <a:spcBef>
                <a:spcPts val="400"/>
              </a:spcBef>
              <a:spcAft>
                <a:spcPts val="0"/>
              </a:spcAft>
              <a:buClr>
                <a:schemeClr val="accent1"/>
              </a:buClr>
              <a:buSzPct val="68000"/>
              <a:buFont typeface="Wingdings" panose="05000000000000000000" charset="0"/>
              <a:buChar char="p"/>
              <a:defRPr/>
            </a:pPr>
            <a:r>
              <a:rPr kumimoji="0" lang="zh-CN" sz="2800" kern="1200" cap="none" spc="0" normalizeH="0" baseline="0" noProof="0" dirty="0">
                <a:latin typeface="+mn-lt"/>
                <a:ea typeface="宋体" panose="02010600030101010101" pitchFamily="2" charset="-122"/>
                <a:cs typeface="+mn-cs"/>
              </a:rPr>
              <a:t>例</a:t>
            </a:r>
            <a:r>
              <a:rPr kumimoji="0" lang="en-US" altLang="zh-CN" sz="2800" kern="1200" cap="none" spc="0" normalizeH="0" baseline="0" noProof="0" dirty="0">
                <a:latin typeface="+mn-lt"/>
                <a:ea typeface="宋体" panose="02010600030101010101" pitchFamily="2" charset="-122"/>
                <a:cs typeface="+mn-cs"/>
              </a:rPr>
              <a:t>1</a:t>
            </a:r>
            <a:r>
              <a:rPr kumimoji="0" lang="zh-CN" altLang="en-US" sz="2800" kern="1200" cap="none" spc="0" normalizeH="0" baseline="0" noProof="0" dirty="0">
                <a:latin typeface="+mn-lt"/>
                <a:ea typeface="宋体" panose="02010600030101010101" pitchFamily="2" charset="-122"/>
                <a:cs typeface="+mn-cs"/>
              </a:rPr>
              <a:t>：</a:t>
            </a:r>
            <a:endParaRPr kumimoji="0" lang="zh-CN" sz="28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农民Jack 种植小麦</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他有5英亩土地</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他可以雇佣任意数量的工人</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3886200" y="914400"/>
            <a:ext cx="4900613" cy="5722938"/>
            <a:chOff x="0" y="0"/>
            <a:chExt cx="3087" cy="3605"/>
          </a:xfrm>
        </p:grpSpPr>
        <p:sp>
          <p:nvSpPr>
            <p:cNvPr id="25678" name="AutoShape 3"/>
            <p:cNvSpPr>
              <a:spLocks noChangeAspect="1" noTextEdit="1"/>
            </p:cNvSpPr>
            <p:nvPr/>
          </p:nvSpPr>
          <p:spPr>
            <a:xfrm>
              <a:off x="0" y="0"/>
              <a:ext cx="3087" cy="3605"/>
            </a:xfrm>
            <a:prstGeom prst="rect">
              <a:avLst/>
            </a:prstGeom>
            <a:noFill/>
            <a:ln w="9525">
              <a:noFill/>
            </a:ln>
          </p:spPr>
          <p:txBody>
            <a:bodyPr/>
            <a:p>
              <a:endParaRPr lang="zh-CN" altLang="en-US"/>
            </a:p>
          </p:txBody>
        </p:sp>
        <p:sp>
          <p:nvSpPr>
            <p:cNvPr id="25679" name="Rectangle 4"/>
            <p:cNvSpPr/>
            <p:nvPr/>
          </p:nvSpPr>
          <p:spPr>
            <a:xfrm>
              <a:off x="892" y="219"/>
              <a:ext cx="1995" cy="2670"/>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sp>
          <p:nvSpPr>
            <p:cNvPr id="25680" name="Line 5"/>
            <p:cNvSpPr/>
            <p:nvPr/>
          </p:nvSpPr>
          <p:spPr>
            <a:xfrm>
              <a:off x="892" y="219"/>
              <a:ext cx="1" cy="2670"/>
            </a:xfrm>
            <a:prstGeom prst="line">
              <a:avLst/>
            </a:prstGeom>
            <a:ln w="25400" cap="flat" cmpd="sng">
              <a:solidFill>
                <a:srgbClr val="000000"/>
              </a:solidFill>
              <a:prstDash val="solid"/>
              <a:headEnd type="none" w="med" len="med"/>
              <a:tailEnd type="none" w="med" len="med"/>
            </a:ln>
          </p:spPr>
        </p:sp>
        <p:sp>
          <p:nvSpPr>
            <p:cNvPr id="25681" name="Line 6"/>
            <p:cNvSpPr/>
            <p:nvPr/>
          </p:nvSpPr>
          <p:spPr>
            <a:xfrm>
              <a:off x="845" y="2889"/>
              <a:ext cx="47" cy="1"/>
            </a:xfrm>
            <a:prstGeom prst="line">
              <a:avLst/>
            </a:prstGeom>
            <a:ln w="25400" cap="flat" cmpd="sng">
              <a:solidFill>
                <a:srgbClr val="000000"/>
              </a:solidFill>
              <a:prstDash val="solid"/>
              <a:headEnd type="none" w="med" len="med"/>
              <a:tailEnd type="none" w="med" len="med"/>
            </a:ln>
          </p:spPr>
        </p:sp>
        <p:sp>
          <p:nvSpPr>
            <p:cNvPr id="25682" name="Line 7"/>
            <p:cNvSpPr/>
            <p:nvPr/>
          </p:nvSpPr>
          <p:spPr>
            <a:xfrm>
              <a:off x="845" y="2481"/>
              <a:ext cx="47" cy="1"/>
            </a:xfrm>
            <a:prstGeom prst="line">
              <a:avLst/>
            </a:prstGeom>
            <a:ln w="25400" cap="flat" cmpd="sng">
              <a:solidFill>
                <a:srgbClr val="000000"/>
              </a:solidFill>
              <a:prstDash val="solid"/>
              <a:headEnd type="none" w="med" len="med"/>
              <a:tailEnd type="none" w="med" len="med"/>
            </a:ln>
          </p:spPr>
        </p:sp>
        <p:sp>
          <p:nvSpPr>
            <p:cNvPr id="25683" name="Line 8"/>
            <p:cNvSpPr/>
            <p:nvPr/>
          </p:nvSpPr>
          <p:spPr>
            <a:xfrm>
              <a:off x="845" y="2080"/>
              <a:ext cx="47" cy="1"/>
            </a:xfrm>
            <a:prstGeom prst="line">
              <a:avLst/>
            </a:prstGeom>
            <a:ln w="25400" cap="flat" cmpd="sng">
              <a:solidFill>
                <a:srgbClr val="000000"/>
              </a:solidFill>
              <a:prstDash val="solid"/>
              <a:headEnd type="none" w="med" len="med"/>
              <a:tailEnd type="none" w="med" len="med"/>
            </a:ln>
          </p:spPr>
        </p:sp>
        <p:sp>
          <p:nvSpPr>
            <p:cNvPr id="25684" name="Line 9"/>
            <p:cNvSpPr/>
            <p:nvPr/>
          </p:nvSpPr>
          <p:spPr>
            <a:xfrm>
              <a:off x="845" y="1672"/>
              <a:ext cx="47" cy="1"/>
            </a:xfrm>
            <a:prstGeom prst="line">
              <a:avLst/>
            </a:prstGeom>
            <a:ln w="25400" cap="flat" cmpd="sng">
              <a:solidFill>
                <a:srgbClr val="000000"/>
              </a:solidFill>
              <a:prstDash val="solid"/>
              <a:headEnd type="none" w="med" len="med"/>
              <a:tailEnd type="none" w="med" len="med"/>
            </a:ln>
          </p:spPr>
        </p:sp>
        <p:sp>
          <p:nvSpPr>
            <p:cNvPr id="25685" name="Line 10"/>
            <p:cNvSpPr/>
            <p:nvPr/>
          </p:nvSpPr>
          <p:spPr>
            <a:xfrm>
              <a:off x="845" y="1271"/>
              <a:ext cx="47" cy="1"/>
            </a:xfrm>
            <a:prstGeom prst="line">
              <a:avLst/>
            </a:prstGeom>
            <a:ln w="25400" cap="flat" cmpd="sng">
              <a:solidFill>
                <a:srgbClr val="000000"/>
              </a:solidFill>
              <a:prstDash val="solid"/>
              <a:headEnd type="none" w="med" len="med"/>
              <a:tailEnd type="none" w="med" len="med"/>
            </a:ln>
          </p:spPr>
        </p:sp>
        <p:sp>
          <p:nvSpPr>
            <p:cNvPr id="25686" name="Line 11"/>
            <p:cNvSpPr/>
            <p:nvPr/>
          </p:nvSpPr>
          <p:spPr>
            <a:xfrm>
              <a:off x="845" y="863"/>
              <a:ext cx="47" cy="1"/>
            </a:xfrm>
            <a:prstGeom prst="line">
              <a:avLst/>
            </a:prstGeom>
            <a:ln w="25400" cap="flat" cmpd="sng">
              <a:solidFill>
                <a:srgbClr val="000000"/>
              </a:solidFill>
              <a:prstDash val="solid"/>
              <a:headEnd type="none" w="med" len="med"/>
              <a:tailEnd type="none" w="med" len="med"/>
            </a:ln>
          </p:spPr>
        </p:sp>
        <p:sp>
          <p:nvSpPr>
            <p:cNvPr id="25687" name="Line 12"/>
            <p:cNvSpPr/>
            <p:nvPr/>
          </p:nvSpPr>
          <p:spPr>
            <a:xfrm>
              <a:off x="845" y="462"/>
              <a:ext cx="47" cy="1"/>
            </a:xfrm>
            <a:prstGeom prst="line">
              <a:avLst/>
            </a:prstGeom>
            <a:ln w="25400" cap="flat" cmpd="sng">
              <a:solidFill>
                <a:srgbClr val="000000"/>
              </a:solidFill>
              <a:prstDash val="solid"/>
              <a:headEnd type="none" w="med" len="med"/>
              <a:tailEnd type="none" w="med" len="med"/>
            </a:ln>
          </p:spPr>
        </p:sp>
        <p:sp>
          <p:nvSpPr>
            <p:cNvPr id="25688" name="Line 13"/>
            <p:cNvSpPr/>
            <p:nvPr/>
          </p:nvSpPr>
          <p:spPr>
            <a:xfrm>
              <a:off x="892" y="2889"/>
              <a:ext cx="1995" cy="1"/>
            </a:xfrm>
            <a:prstGeom prst="line">
              <a:avLst/>
            </a:prstGeom>
            <a:ln w="25400" cap="flat" cmpd="sng">
              <a:solidFill>
                <a:srgbClr val="000000"/>
              </a:solidFill>
              <a:prstDash val="solid"/>
              <a:headEnd type="none" w="med" len="med"/>
              <a:tailEnd type="none" w="med" len="med"/>
            </a:ln>
          </p:spPr>
        </p:sp>
        <p:sp>
          <p:nvSpPr>
            <p:cNvPr id="25689" name="Line 14"/>
            <p:cNvSpPr/>
            <p:nvPr/>
          </p:nvSpPr>
          <p:spPr>
            <a:xfrm flipV="1">
              <a:off x="892" y="2889"/>
              <a:ext cx="1" cy="47"/>
            </a:xfrm>
            <a:prstGeom prst="line">
              <a:avLst/>
            </a:prstGeom>
            <a:ln w="25400" cap="flat" cmpd="sng">
              <a:solidFill>
                <a:srgbClr val="000000"/>
              </a:solidFill>
              <a:prstDash val="solid"/>
              <a:headEnd type="none" w="med" len="med"/>
              <a:tailEnd type="none" w="med" len="med"/>
            </a:ln>
          </p:spPr>
        </p:sp>
        <p:sp>
          <p:nvSpPr>
            <p:cNvPr id="25690" name="Line 15"/>
            <p:cNvSpPr/>
            <p:nvPr/>
          </p:nvSpPr>
          <p:spPr>
            <a:xfrm flipV="1">
              <a:off x="1253" y="2889"/>
              <a:ext cx="1" cy="47"/>
            </a:xfrm>
            <a:prstGeom prst="line">
              <a:avLst/>
            </a:prstGeom>
            <a:ln w="25400" cap="flat" cmpd="sng">
              <a:solidFill>
                <a:srgbClr val="000000"/>
              </a:solidFill>
              <a:prstDash val="solid"/>
              <a:headEnd type="none" w="med" len="med"/>
              <a:tailEnd type="none" w="med" len="med"/>
            </a:ln>
          </p:spPr>
        </p:sp>
        <p:sp>
          <p:nvSpPr>
            <p:cNvPr id="25691" name="Line 16"/>
            <p:cNvSpPr/>
            <p:nvPr/>
          </p:nvSpPr>
          <p:spPr>
            <a:xfrm flipV="1">
              <a:off x="1615" y="2889"/>
              <a:ext cx="1" cy="47"/>
            </a:xfrm>
            <a:prstGeom prst="line">
              <a:avLst/>
            </a:prstGeom>
            <a:ln w="25400" cap="flat" cmpd="sng">
              <a:solidFill>
                <a:srgbClr val="000000"/>
              </a:solidFill>
              <a:prstDash val="solid"/>
              <a:headEnd type="none" w="med" len="med"/>
              <a:tailEnd type="none" w="med" len="med"/>
            </a:ln>
          </p:spPr>
        </p:sp>
        <p:sp>
          <p:nvSpPr>
            <p:cNvPr id="25692" name="Line 17"/>
            <p:cNvSpPr/>
            <p:nvPr/>
          </p:nvSpPr>
          <p:spPr>
            <a:xfrm flipV="1">
              <a:off x="1984" y="2889"/>
              <a:ext cx="1" cy="47"/>
            </a:xfrm>
            <a:prstGeom prst="line">
              <a:avLst/>
            </a:prstGeom>
            <a:ln w="25400" cap="flat" cmpd="sng">
              <a:solidFill>
                <a:srgbClr val="000000"/>
              </a:solidFill>
              <a:prstDash val="solid"/>
              <a:headEnd type="none" w="med" len="med"/>
              <a:tailEnd type="none" w="med" len="med"/>
            </a:ln>
          </p:spPr>
        </p:sp>
        <p:sp>
          <p:nvSpPr>
            <p:cNvPr id="25693" name="Line 18"/>
            <p:cNvSpPr/>
            <p:nvPr/>
          </p:nvSpPr>
          <p:spPr>
            <a:xfrm flipV="1">
              <a:off x="2345" y="2889"/>
              <a:ext cx="1" cy="47"/>
            </a:xfrm>
            <a:prstGeom prst="line">
              <a:avLst/>
            </a:prstGeom>
            <a:ln w="25400" cap="flat" cmpd="sng">
              <a:solidFill>
                <a:srgbClr val="000000"/>
              </a:solidFill>
              <a:prstDash val="solid"/>
              <a:headEnd type="none" w="med" len="med"/>
              <a:tailEnd type="none" w="med" len="med"/>
            </a:ln>
          </p:spPr>
        </p:sp>
        <p:sp>
          <p:nvSpPr>
            <p:cNvPr id="25694" name="Line 19"/>
            <p:cNvSpPr/>
            <p:nvPr/>
          </p:nvSpPr>
          <p:spPr>
            <a:xfrm flipV="1">
              <a:off x="2706" y="2889"/>
              <a:ext cx="1" cy="47"/>
            </a:xfrm>
            <a:prstGeom prst="line">
              <a:avLst/>
            </a:prstGeom>
            <a:ln w="25400" cap="flat" cmpd="sng">
              <a:solidFill>
                <a:srgbClr val="000000"/>
              </a:solidFill>
              <a:prstDash val="solid"/>
              <a:headEnd type="none" w="med" len="med"/>
              <a:tailEnd type="none" w="med" len="med"/>
            </a:ln>
          </p:spPr>
        </p:sp>
        <p:sp>
          <p:nvSpPr>
            <p:cNvPr id="25695" name="Rectangle 20"/>
            <p:cNvSpPr/>
            <p:nvPr/>
          </p:nvSpPr>
          <p:spPr>
            <a:xfrm>
              <a:off x="696" y="2811"/>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696" name="Rectangle 21"/>
            <p:cNvSpPr/>
            <p:nvPr/>
          </p:nvSpPr>
          <p:spPr>
            <a:xfrm>
              <a:off x="539" y="2402"/>
              <a:ext cx="298"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500</a:t>
              </a:r>
              <a:endParaRPr lang="en-US" altLang="zh-CN" dirty="0">
                <a:latin typeface="Arial" panose="020B0604020202020204" pitchFamily="34" charset="0"/>
              </a:endParaRPr>
            </a:p>
          </p:txBody>
        </p:sp>
        <p:sp>
          <p:nvSpPr>
            <p:cNvPr id="25697" name="Rectangle 22"/>
            <p:cNvSpPr/>
            <p:nvPr/>
          </p:nvSpPr>
          <p:spPr>
            <a:xfrm>
              <a:off x="421" y="2002"/>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1,000</a:t>
              </a:r>
              <a:endParaRPr lang="en-US" altLang="zh-CN" dirty="0">
                <a:latin typeface="Arial" panose="020B0604020202020204" pitchFamily="34" charset="0"/>
              </a:endParaRPr>
            </a:p>
          </p:txBody>
        </p:sp>
        <p:sp>
          <p:nvSpPr>
            <p:cNvPr id="25698" name="Rectangle 23"/>
            <p:cNvSpPr/>
            <p:nvPr/>
          </p:nvSpPr>
          <p:spPr>
            <a:xfrm>
              <a:off x="421" y="1593"/>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25699" name="Rectangle 24"/>
            <p:cNvSpPr/>
            <p:nvPr/>
          </p:nvSpPr>
          <p:spPr>
            <a:xfrm>
              <a:off x="421" y="1193"/>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2,000</a:t>
              </a:r>
              <a:endParaRPr lang="en-US" altLang="zh-CN" dirty="0">
                <a:latin typeface="Arial" panose="020B0604020202020204" pitchFamily="34" charset="0"/>
              </a:endParaRPr>
            </a:p>
          </p:txBody>
        </p:sp>
        <p:sp>
          <p:nvSpPr>
            <p:cNvPr id="25700" name="Rectangle 25"/>
            <p:cNvSpPr/>
            <p:nvPr/>
          </p:nvSpPr>
          <p:spPr>
            <a:xfrm>
              <a:off x="421" y="784"/>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2,500</a:t>
              </a:r>
              <a:endParaRPr lang="en-US" altLang="zh-CN" dirty="0">
                <a:latin typeface="Arial" panose="020B0604020202020204" pitchFamily="34" charset="0"/>
              </a:endParaRPr>
            </a:p>
          </p:txBody>
        </p:sp>
        <p:sp>
          <p:nvSpPr>
            <p:cNvPr id="25701" name="Rectangle 26"/>
            <p:cNvSpPr/>
            <p:nvPr/>
          </p:nvSpPr>
          <p:spPr>
            <a:xfrm>
              <a:off x="421" y="384"/>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3,000</a:t>
              </a:r>
              <a:endParaRPr lang="en-US" altLang="zh-CN" dirty="0">
                <a:latin typeface="Arial" panose="020B0604020202020204" pitchFamily="34" charset="0"/>
              </a:endParaRPr>
            </a:p>
          </p:txBody>
        </p:sp>
        <p:sp>
          <p:nvSpPr>
            <p:cNvPr id="25702" name="Rectangle 27"/>
            <p:cNvSpPr/>
            <p:nvPr/>
          </p:nvSpPr>
          <p:spPr>
            <a:xfrm>
              <a:off x="853"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703" name="Rectangle 28"/>
            <p:cNvSpPr/>
            <p:nvPr/>
          </p:nvSpPr>
          <p:spPr>
            <a:xfrm>
              <a:off x="1214"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5704" name="Rectangle 29"/>
            <p:cNvSpPr/>
            <p:nvPr/>
          </p:nvSpPr>
          <p:spPr>
            <a:xfrm>
              <a:off x="1575"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5705" name="Rectangle 30"/>
            <p:cNvSpPr/>
            <p:nvPr/>
          </p:nvSpPr>
          <p:spPr>
            <a:xfrm>
              <a:off x="1945"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5706" name="Rectangle 31"/>
            <p:cNvSpPr/>
            <p:nvPr/>
          </p:nvSpPr>
          <p:spPr>
            <a:xfrm>
              <a:off x="2306"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5707" name="Rectangle 32"/>
            <p:cNvSpPr/>
            <p:nvPr/>
          </p:nvSpPr>
          <p:spPr>
            <a:xfrm>
              <a:off x="2667" y="3023"/>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5708" name="Rectangle 33"/>
            <p:cNvSpPr/>
            <p:nvPr/>
          </p:nvSpPr>
          <p:spPr>
            <a:xfrm>
              <a:off x="1363" y="3266"/>
              <a:ext cx="727" cy="174"/>
            </a:xfrm>
            <a:prstGeom prst="rect">
              <a:avLst/>
            </a:prstGeom>
            <a:noFill/>
            <a:ln w="9525">
              <a:noFill/>
            </a:ln>
          </p:spPr>
          <p:txBody>
            <a:bodyPr wrap="none" lIns="0" tIns="0" rIns="0" bIns="0">
              <a:spAutoFit/>
            </a:bodyPr>
            <a:p>
              <a:pPr eaLnBrk="0" hangingPunct="0"/>
              <a:r>
                <a:rPr lang="zh-CN" altLang="x-none" sz="2400" dirty="0">
                  <a:latin typeface="Arial" panose="020B0604020202020204" pitchFamily="34" charset="0"/>
                </a:rPr>
                <a:t>工人的数量</a:t>
              </a:r>
              <a:endParaRPr lang="zh-CN" altLang="x-none" sz="2400" dirty="0">
                <a:latin typeface="Arial" panose="020B0604020202020204" pitchFamily="34" charset="0"/>
              </a:endParaRPr>
            </a:p>
          </p:txBody>
        </p:sp>
        <p:sp>
          <p:nvSpPr>
            <p:cNvPr id="25709" name="Rectangle 34"/>
            <p:cNvSpPr/>
            <p:nvPr/>
          </p:nvSpPr>
          <p:spPr>
            <a:xfrm rot="-5400000">
              <a:off x="-173" y="1713"/>
              <a:ext cx="727" cy="174"/>
            </a:xfrm>
            <a:prstGeom prst="rect">
              <a:avLst/>
            </a:prstGeom>
            <a:noFill/>
            <a:ln w="9525">
              <a:noFill/>
            </a:ln>
          </p:spPr>
          <p:txBody>
            <a:bodyPr wrap="none" lIns="0" tIns="0" rIns="0" bIns="0">
              <a:spAutoFit/>
            </a:bodyPr>
            <a:p>
              <a:pPr algn="ctr" eaLnBrk="0" hangingPunct="0"/>
              <a:r>
                <a:rPr lang="zh-CN" altLang="x-none" sz="2400" dirty="0">
                  <a:latin typeface="Arial" panose="020B0604020202020204" pitchFamily="34" charset="0"/>
                </a:rPr>
                <a:t>产出的数量</a:t>
              </a:r>
              <a:endParaRPr lang="zh-CN" altLang="x-none" sz="2400" dirty="0">
                <a:latin typeface="Arial" panose="020B0604020202020204" pitchFamily="34" charset="0"/>
              </a:endParaRPr>
            </a:p>
          </p:txBody>
        </p:sp>
      </p:grpSp>
      <p:sp>
        <p:nvSpPr>
          <p:cNvPr id="37" name="Rectangle 35"/>
          <p:cNvSpPr txBox="1">
            <a:spLocks noChangeArrowheads="1"/>
          </p:cNvSpPr>
          <p:nvPr/>
        </p:nvSpPr>
        <p:spPr>
          <a:xfrm>
            <a:off x="0" y="427355"/>
            <a:ext cx="9144000" cy="579438"/>
          </a:xfrm>
          <a:prstGeom prst="rect">
            <a:avLst/>
          </a:prstGeom>
        </p:spPr>
        <p:txBody>
          <a:bodyPr anchor="ctr">
            <a:normAutofit fontScale="92500"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农民 </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Jack </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的生产函数</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 name="Group 38"/>
          <p:cNvGrpSpPr/>
          <p:nvPr/>
        </p:nvGrpSpPr>
        <p:grpSpPr>
          <a:xfrm>
            <a:off x="333375" y="5646738"/>
            <a:ext cx="2349500" cy="581025"/>
            <a:chOff x="0" y="0"/>
            <a:chExt cx="1480" cy="366"/>
          </a:xfrm>
        </p:grpSpPr>
        <p:sp>
          <p:nvSpPr>
            <p:cNvPr id="25676" name="Rectangle 37"/>
            <p:cNvSpPr/>
            <p:nvPr/>
          </p:nvSpPr>
          <p:spPr>
            <a:xfrm>
              <a:off x="748" y="0"/>
              <a:ext cx="732"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25677" name="Rectangle 38"/>
            <p:cNvSpPr/>
            <p:nvPr/>
          </p:nvSpPr>
          <p:spPr>
            <a:xfrm>
              <a:off x="0" y="0"/>
              <a:ext cx="748" cy="366"/>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grpSp>
      <p:grpSp>
        <p:nvGrpSpPr>
          <p:cNvPr id="4" name="Group 41"/>
          <p:cNvGrpSpPr/>
          <p:nvPr/>
        </p:nvGrpSpPr>
        <p:grpSpPr>
          <a:xfrm>
            <a:off x="333375" y="5065713"/>
            <a:ext cx="2349500" cy="581025"/>
            <a:chOff x="0" y="0"/>
            <a:chExt cx="1480" cy="366"/>
          </a:xfrm>
        </p:grpSpPr>
        <p:sp>
          <p:nvSpPr>
            <p:cNvPr id="25674" name="Rectangle 40"/>
            <p:cNvSpPr/>
            <p:nvPr/>
          </p:nvSpPr>
          <p:spPr>
            <a:xfrm>
              <a:off x="748" y="0"/>
              <a:ext cx="732"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2800</a:t>
              </a:r>
              <a:endParaRPr lang="en-US" altLang="zh-CN" sz="2400" dirty="0">
                <a:latin typeface="Arial" panose="020B0604020202020204" pitchFamily="34" charset="0"/>
              </a:endParaRPr>
            </a:p>
          </p:txBody>
        </p:sp>
        <p:sp>
          <p:nvSpPr>
            <p:cNvPr id="25675" name="Rectangle 41"/>
            <p:cNvSpPr/>
            <p:nvPr/>
          </p:nvSpPr>
          <p:spPr>
            <a:xfrm>
              <a:off x="0" y="0"/>
              <a:ext cx="748" cy="366"/>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grpSp>
      <p:grpSp>
        <p:nvGrpSpPr>
          <p:cNvPr id="5" name="Group 44"/>
          <p:cNvGrpSpPr/>
          <p:nvPr/>
        </p:nvGrpSpPr>
        <p:grpSpPr>
          <a:xfrm>
            <a:off x="333375" y="4425950"/>
            <a:ext cx="2349500" cy="639763"/>
            <a:chOff x="0" y="0"/>
            <a:chExt cx="1480" cy="403"/>
          </a:xfrm>
        </p:grpSpPr>
        <p:sp>
          <p:nvSpPr>
            <p:cNvPr id="25672" name="Rectangle 43"/>
            <p:cNvSpPr/>
            <p:nvPr/>
          </p:nvSpPr>
          <p:spPr>
            <a:xfrm>
              <a:off x="748" y="0"/>
              <a:ext cx="732"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2400</a:t>
              </a:r>
              <a:endParaRPr lang="en-US" altLang="zh-CN" sz="2400" dirty="0">
                <a:latin typeface="Arial" panose="020B0604020202020204" pitchFamily="34" charset="0"/>
              </a:endParaRPr>
            </a:p>
          </p:txBody>
        </p:sp>
        <p:sp>
          <p:nvSpPr>
            <p:cNvPr id="25673" name="Rectangle 44"/>
            <p:cNvSpPr/>
            <p:nvPr/>
          </p:nvSpPr>
          <p:spPr>
            <a:xfrm>
              <a:off x="0" y="0"/>
              <a:ext cx="748" cy="40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grpSp>
      <p:grpSp>
        <p:nvGrpSpPr>
          <p:cNvPr id="6" name="Group 47"/>
          <p:cNvGrpSpPr/>
          <p:nvPr/>
        </p:nvGrpSpPr>
        <p:grpSpPr>
          <a:xfrm>
            <a:off x="333375" y="3771900"/>
            <a:ext cx="2349500" cy="654050"/>
            <a:chOff x="0" y="0"/>
            <a:chExt cx="1480" cy="412"/>
          </a:xfrm>
        </p:grpSpPr>
        <p:sp>
          <p:nvSpPr>
            <p:cNvPr id="25670" name="Rectangle 46"/>
            <p:cNvSpPr/>
            <p:nvPr/>
          </p:nvSpPr>
          <p:spPr>
            <a:xfrm>
              <a:off x="748" y="0"/>
              <a:ext cx="732" cy="41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1800</a:t>
              </a:r>
              <a:endParaRPr lang="en-US" altLang="zh-CN" sz="2400" dirty="0">
                <a:latin typeface="Arial" panose="020B0604020202020204" pitchFamily="34" charset="0"/>
              </a:endParaRPr>
            </a:p>
          </p:txBody>
        </p:sp>
        <p:sp>
          <p:nvSpPr>
            <p:cNvPr id="25671" name="Rectangle 47"/>
            <p:cNvSpPr/>
            <p:nvPr/>
          </p:nvSpPr>
          <p:spPr>
            <a:xfrm>
              <a:off x="0" y="0"/>
              <a:ext cx="748" cy="41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grpSp>
      <p:grpSp>
        <p:nvGrpSpPr>
          <p:cNvPr id="7" name="Group 50"/>
          <p:cNvGrpSpPr/>
          <p:nvPr/>
        </p:nvGrpSpPr>
        <p:grpSpPr>
          <a:xfrm>
            <a:off x="333375" y="3132138"/>
            <a:ext cx="2349500" cy="639762"/>
            <a:chOff x="0" y="0"/>
            <a:chExt cx="1480" cy="403"/>
          </a:xfrm>
        </p:grpSpPr>
        <p:sp>
          <p:nvSpPr>
            <p:cNvPr id="25668" name="Rectangle 49"/>
            <p:cNvSpPr/>
            <p:nvPr/>
          </p:nvSpPr>
          <p:spPr>
            <a:xfrm>
              <a:off x="748" y="0"/>
              <a:ext cx="732"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5669" name="Rectangle 50"/>
            <p:cNvSpPr/>
            <p:nvPr/>
          </p:nvSpPr>
          <p:spPr>
            <a:xfrm>
              <a:off x="0" y="0"/>
              <a:ext cx="748" cy="40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grpSp>
        <p:nvGrpSpPr>
          <p:cNvPr id="8" name="Group 53"/>
          <p:cNvGrpSpPr/>
          <p:nvPr/>
        </p:nvGrpSpPr>
        <p:grpSpPr>
          <a:xfrm>
            <a:off x="333375" y="2452688"/>
            <a:ext cx="2349500" cy="679450"/>
            <a:chOff x="0" y="0"/>
            <a:chExt cx="1480" cy="428"/>
          </a:xfrm>
        </p:grpSpPr>
        <p:sp>
          <p:nvSpPr>
            <p:cNvPr id="25666" name="Rectangle 52"/>
            <p:cNvSpPr/>
            <p:nvPr/>
          </p:nvSpPr>
          <p:spPr>
            <a:xfrm>
              <a:off x="748" y="0"/>
              <a:ext cx="732" cy="428"/>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25667" name="Rectangle 53"/>
            <p:cNvSpPr/>
            <p:nvPr/>
          </p:nvSpPr>
          <p:spPr>
            <a:xfrm>
              <a:off x="0" y="0"/>
              <a:ext cx="748" cy="428"/>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grpSp>
      <p:sp>
        <p:nvSpPr>
          <p:cNvPr id="25610" name="Line 54"/>
          <p:cNvSpPr/>
          <p:nvPr/>
        </p:nvSpPr>
        <p:spPr>
          <a:xfrm>
            <a:off x="333375" y="1139825"/>
            <a:ext cx="1187450" cy="0"/>
          </a:xfrm>
          <a:prstGeom prst="line">
            <a:avLst/>
          </a:prstGeom>
          <a:ln w="9525">
            <a:noFill/>
          </a:ln>
        </p:spPr>
      </p:sp>
      <p:sp>
        <p:nvSpPr>
          <p:cNvPr id="25611" name="Line 55"/>
          <p:cNvSpPr/>
          <p:nvPr/>
        </p:nvSpPr>
        <p:spPr>
          <a:xfrm>
            <a:off x="333375" y="6227763"/>
            <a:ext cx="1187450" cy="0"/>
          </a:xfrm>
          <a:prstGeom prst="line">
            <a:avLst/>
          </a:prstGeom>
          <a:ln w="9525">
            <a:noFill/>
          </a:ln>
        </p:spPr>
      </p:sp>
      <p:sp>
        <p:nvSpPr>
          <p:cNvPr id="25612" name="Line 56"/>
          <p:cNvSpPr/>
          <p:nvPr/>
        </p:nvSpPr>
        <p:spPr>
          <a:xfrm>
            <a:off x="333375" y="1139825"/>
            <a:ext cx="0" cy="1312863"/>
          </a:xfrm>
          <a:prstGeom prst="line">
            <a:avLst/>
          </a:prstGeom>
          <a:ln w="9525">
            <a:noFill/>
          </a:ln>
        </p:spPr>
      </p:sp>
      <p:sp>
        <p:nvSpPr>
          <p:cNvPr id="25613" name="Line 57"/>
          <p:cNvSpPr/>
          <p:nvPr/>
        </p:nvSpPr>
        <p:spPr>
          <a:xfrm>
            <a:off x="3776663" y="1139825"/>
            <a:ext cx="0" cy="1312863"/>
          </a:xfrm>
          <a:prstGeom prst="line">
            <a:avLst/>
          </a:prstGeom>
          <a:ln w="9525">
            <a:noFill/>
          </a:ln>
        </p:spPr>
      </p:sp>
      <p:sp>
        <p:nvSpPr>
          <p:cNvPr id="25614" name="Line 58"/>
          <p:cNvSpPr/>
          <p:nvPr/>
        </p:nvSpPr>
        <p:spPr>
          <a:xfrm>
            <a:off x="1520825" y="1139825"/>
            <a:ext cx="1328738" cy="0"/>
          </a:xfrm>
          <a:prstGeom prst="line">
            <a:avLst/>
          </a:prstGeom>
          <a:ln w="9525">
            <a:noFill/>
          </a:ln>
        </p:spPr>
      </p:sp>
      <p:sp>
        <p:nvSpPr>
          <p:cNvPr id="25615" name="Line 59"/>
          <p:cNvSpPr/>
          <p:nvPr/>
        </p:nvSpPr>
        <p:spPr>
          <a:xfrm>
            <a:off x="333375" y="2452688"/>
            <a:ext cx="0" cy="679450"/>
          </a:xfrm>
          <a:prstGeom prst="line">
            <a:avLst/>
          </a:prstGeom>
          <a:ln w="9525">
            <a:noFill/>
          </a:ln>
        </p:spPr>
      </p:sp>
      <p:sp>
        <p:nvSpPr>
          <p:cNvPr id="25616" name="Line 60"/>
          <p:cNvSpPr/>
          <p:nvPr/>
        </p:nvSpPr>
        <p:spPr>
          <a:xfrm>
            <a:off x="2849563" y="1139825"/>
            <a:ext cx="927100" cy="0"/>
          </a:xfrm>
          <a:prstGeom prst="line">
            <a:avLst/>
          </a:prstGeom>
          <a:ln w="9525">
            <a:noFill/>
          </a:ln>
        </p:spPr>
      </p:sp>
      <p:sp>
        <p:nvSpPr>
          <p:cNvPr id="25617" name="Line 61"/>
          <p:cNvSpPr/>
          <p:nvPr/>
        </p:nvSpPr>
        <p:spPr>
          <a:xfrm>
            <a:off x="3776663" y="2452688"/>
            <a:ext cx="0" cy="679450"/>
          </a:xfrm>
          <a:prstGeom prst="line">
            <a:avLst/>
          </a:prstGeom>
          <a:ln w="9525">
            <a:noFill/>
          </a:ln>
        </p:spPr>
      </p:sp>
      <p:sp>
        <p:nvSpPr>
          <p:cNvPr id="25618" name="Line 62"/>
          <p:cNvSpPr/>
          <p:nvPr/>
        </p:nvSpPr>
        <p:spPr>
          <a:xfrm>
            <a:off x="333375" y="3132138"/>
            <a:ext cx="0" cy="639762"/>
          </a:xfrm>
          <a:prstGeom prst="line">
            <a:avLst/>
          </a:prstGeom>
          <a:ln w="9525">
            <a:noFill/>
          </a:ln>
        </p:spPr>
      </p:sp>
      <p:sp>
        <p:nvSpPr>
          <p:cNvPr id="25619" name="Line 63"/>
          <p:cNvSpPr/>
          <p:nvPr/>
        </p:nvSpPr>
        <p:spPr>
          <a:xfrm>
            <a:off x="3776663" y="3132138"/>
            <a:ext cx="0" cy="639762"/>
          </a:xfrm>
          <a:prstGeom prst="line">
            <a:avLst/>
          </a:prstGeom>
          <a:ln w="9525">
            <a:noFill/>
          </a:ln>
        </p:spPr>
      </p:sp>
      <p:sp>
        <p:nvSpPr>
          <p:cNvPr id="25620" name="Line 64"/>
          <p:cNvSpPr/>
          <p:nvPr/>
        </p:nvSpPr>
        <p:spPr>
          <a:xfrm>
            <a:off x="333375" y="3771900"/>
            <a:ext cx="0" cy="654050"/>
          </a:xfrm>
          <a:prstGeom prst="line">
            <a:avLst/>
          </a:prstGeom>
          <a:ln w="9525">
            <a:noFill/>
          </a:ln>
        </p:spPr>
      </p:sp>
      <p:sp>
        <p:nvSpPr>
          <p:cNvPr id="25621" name="Line 65"/>
          <p:cNvSpPr/>
          <p:nvPr/>
        </p:nvSpPr>
        <p:spPr>
          <a:xfrm>
            <a:off x="3776663" y="3771900"/>
            <a:ext cx="0" cy="654050"/>
          </a:xfrm>
          <a:prstGeom prst="line">
            <a:avLst/>
          </a:prstGeom>
          <a:ln w="9525">
            <a:noFill/>
          </a:ln>
        </p:spPr>
      </p:sp>
      <p:sp>
        <p:nvSpPr>
          <p:cNvPr id="25622" name="Line 66"/>
          <p:cNvSpPr/>
          <p:nvPr/>
        </p:nvSpPr>
        <p:spPr>
          <a:xfrm>
            <a:off x="333375" y="4425950"/>
            <a:ext cx="0" cy="639763"/>
          </a:xfrm>
          <a:prstGeom prst="line">
            <a:avLst/>
          </a:prstGeom>
          <a:ln w="9525">
            <a:noFill/>
          </a:ln>
        </p:spPr>
      </p:sp>
      <p:sp>
        <p:nvSpPr>
          <p:cNvPr id="25623" name="Line 67"/>
          <p:cNvSpPr/>
          <p:nvPr/>
        </p:nvSpPr>
        <p:spPr>
          <a:xfrm>
            <a:off x="3776663" y="4425950"/>
            <a:ext cx="0" cy="639763"/>
          </a:xfrm>
          <a:prstGeom prst="line">
            <a:avLst/>
          </a:prstGeom>
          <a:ln w="9525">
            <a:noFill/>
          </a:ln>
        </p:spPr>
      </p:sp>
      <p:sp>
        <p:nvSpPr>
          <p:cNvPr id="25624" name="Line 68"/>
          <p:cNvSpPr/>
          <p:nvPr/>
        </p:nvSpPr>
        <p:spPr>
          <a:xfrm>
            <a:off x="333375" y="5065713"/>
            <a:ext cx="0" cy="581025"/>
          </a:xfrm>
          <a:prstGeom prst="line">
            <a:avLst/>
          </a:prstGeom>
          <a:ln w="9525">
            <a:noFill/>
          </a:ln>
        </p:spPr>
      </p:sp>
      <p:sp>
        <p:nvSpPr>
          <p:cNvPr id="25625" name="Line 69"/>
          <p:cNvSpPr/>
          <p:nvPr/>
        </p:nvSpPr>
        <p:spPr>
          <a:xfrm>
            <a:off x="3776663" y="5065713"/>
            <a:ext cx="0" cy="581025"/>
          </a:xfrm>
          <a:prstGeom prst="line">
            <a:avLst/>
          </a:prstGeom>
          <a:ln w="9525">
            <a:noFill/>
          </a:ln>
        </p:spPr>
      </p:sp>
      <p:sp>
        <p:nvSpPr>
          <p:cNvPr id="25626" name="Line 70"/>
          <p:cNvSpPr/>
          <p:nvPr/>
        </p:nvSpPr>
        <p:spPr>
          <a:xfrm>
            <a:off x="333375" y="5646738"/>
            <a:ext cx="0" cy="581025"/>
          </a:xfrm>
          <a:prstGeom prst="line">
            <a:avLst/>
          </a:prstGeom>
          <a:ln w="9525">
            <a:noFill/>
          </a:ln>
        </p:spPr>
      </p:sp>
      <p:sp>
        <p:nvSpPr>
          <p:cNvPr id="25627" name="Line 71"/>
          <p:cNvSpPr/>
          <p:nvPr/>
        </p:nvSpPr>
        <p:spPr>
          <a:xfrm>
            <a:off x="3776663" y="5646738"/>
            <a:ext cx="0" cy="581025"/>
          </a:xfrm>
          <a:prstGeom prst="line">
            <a:avLst/>
          </a:prstGeom>
          <a:ln w="9525">
            <a:noFill/>
          </a:ln>
        </p:spPr>
      </p:sp>
      <p:sp>
        <p:nvSpPr>
          <p:cNvPr id="25628" name="Line 72"/>
          <p:cNvSpPr/>
          <p:nvPr/>
        </p:nvSpPr>
        <p:spPr>
          <a:xfrm>
            <a:off x="1520825" y="6227763"/>
            <a:ext cx="1328738" cy="0"/>
          </a:xfrm>
          <a:prstGeom prst="line">
            <a:avLst/>
          </a:prstGeom>
          <a:ln w="9525">
            <a:noFill/>
          </a:ln>
        </p:spPr>
      </p:sp>
      <p:sp>
        <p:nvSpPr>
          <p:cNvPr id="25629" name="Line 73"/>
          <p:cNvSpPr/>
          <p:nvPr/>
        </p:nvSpPr>
        <p:spPr>
          <a:xfrm>
            <a:off x="2849563" y="6227763"/>
            <a:ext cx="927100" cy="0"/>
          </a:xfrm>
          <a:prstGeom prst="line">
            <a:avLst/>
          </a:prstGeom>
          <a:ln w="9525">
            <a:noFill/>
          </a:ln>
        </p:spPr>
      </p:sp>
      <p:grpSp>
        <p:nvGrpSpPr>
          <p:cNvPr id="25630" name="Group 76"/>
          <p:cNvGrpSpPr/>
          <p:nvPr/>
        </p:nvGrpSpPr>
        <p:grpSpPr>
          <a:xfrm>
            <a:off x="228600" y="1139825"/>
            <a:ext cx="2819400" cy="1325563"/>
            <a:chOff x="-66" y="0"/>
            <a:chExt cx="1776" cy="835"/>
          </a:xfrm>
        </p:grpSpPr>
        <p:sp>
          <p:nvSpPr>
            <p:cNvPr id="25663" name="Rectangle 75"/>
            <p:cNvSpPr/>
            <p:nvPr/>
          </p:nvSpPr>
          <p:spPr>
            <a:xfrm>
              <a:off x="748" y="0"/>
              <a:ext cx="962" cy="82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a:p>
              <a:pPr algn="ctr" eaLnBrk="0" hangingPunct="0">
                <a:lnSpc>
                  <a:spcPct val="105000"/>
                </a:lnSpc>
                <a:spcBef>
                  <a:spcPct val="45000"/>
                </a:spcBef>
                <a:buClr>
                  <a:srgbClr val="00B85C"/>
                </a:buClr>
                <a:buSzPct val="120000"/>
                <a:buFont typeface="Wingdings" panose="05000000000000000000" pitchFamily="2" charset="2"/>
              </a:pPr>
              <a:r>
                <a:rPr lang="en-US" altLang="zh-CN" dirty="0">
                  <a:latin typeface="Arial" panose="020B0604020202020204" pitchFamily="34" charset="0"/>
                </a:rPr>
                <a:t> (</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5664" name="Rectangle 76"/>
            <p:cNvSpPr/>
            <p:nvPr/>
          </p:nvSpPr>
          <p:spPr>
            <a:xfrm>
              <a:off x="-66" y="50"/>
              <a:ext cx="912" cy="77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L</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工人数量</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5665" name="Line 77"/>
            <p:cNvSpPr/>
            <p:nvPr/>
          </p:nvSpPr>
          <p:spPr>
            <a:xfrm>
              <a:off x="6" y="835"/>
              <a:ext cx="1541" cy="0"/>
            </a:xfrm>
            <a:prstGeom prst="line">
              <a:avLst/>
            </a:prstGeom>
            <a:ln w="9525" cap="flat" cmpd="sng">
              <a:solidFill>
                <a:schemeClr val="tx1"/>
              </a:solidFill>
              <a:prstDash val="solid"/>
              <a:headEnd type="none" w="med" len="med"/>
              <a:tailEnd type="none" w="med" len="med"/>
            </a:ln>
          </p:spPr>
        </p:sp>
      </p:grpSp>
      <p:sp>
        <p:nvSpPr>
          <p:cNvPr id="80" name="Oval 78"/>
          <p:cNvSpPr/>
          <p:nvPr/>
        </p:nvSpPr>
        <p:spPr>
          <a:xfrm>
            <a:off x="5273675" y="5318125"/>
            <a:ext cx="139700" cy="138113"/>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nvGrpSpPr>
          <p:cNvPr id="10" name="Group 81"/>
          <p:cNvGrpSpPr/>
          <p:nvPr/>
        </p:nvGrpSpPr>
        <p:grpSpPr>
          <a:xfrm>
            <a:off x="5337175" y="1484313"/>
            <a:ext cx="2949575" cy="3925887"/>
            <a:chOff x="0" y="0"/>
            <a:chExt cx="1858" cy="2473"/>
          </a:xfrm>
        </p:grpSpPr>
        <p:grpSp>
          <p:nvGrpSpPr>
            <p:cNvPr id="25659" name="Group 82"/>
            <p:cNvGrpSpPr/>
            <p:nvPr/>
          </p:nvGrpSpPr>
          <p:grpSpPr>
            <a:xfrm>
              <a:off x="0" y="43"/>
              <a:ext cx="1823" cy="2430"/>
              <a:chOff x="0" y="0"/>
              <a:chExt cx="798" cy="2430"/>
            </a:xfrm>
          </p:grpSpPr>
          <p:sp>
            <p:nvSpPr>
              <p:cNvPr id="25661" name="Line 8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5662" name="Line 82"/>
              <p:cNvSpPr/>
              <p:nvPr/>
            </p:nvSpPr>
            <p:spPr>
              <a:xfrm>
                <a:off x="795" y="1"/>
                <a:ext cx="3" cy="2429"/>
              </a:xfrm>
              <a:prstGeom prst="line">
                <a:avLst/>
              </a:prstGeom>
              <a:ln w="9525" cap="flat" cmpd="sng">
                <a:solidFill>
                  <a:schemeClr val="tx1"/>
                </a:solidFill>
                <a:prstDash val="lgDash"/>
                <a:headEnd type="none" w="med" len="med"/>
                <a:tailEnd type="none" w="med" len="med"/>
              </a:ln>
            </p:spPr>
          </p:sp>
        </p:grpSp>
        <p:sp>
          <p:nvSpPr>
            <p:cNvPr id="25660" name="Oval 83"/>
            <p:cNvSpPr/>
            <p:nvPr/>
          </p:nvSpPr>
          <p:spPr>
            <a:xfrm>
              <a:off x="1770"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2" name="Group 86"/>
          <p:cNvGrpSpPr/>
          <p:nvPr/>
        </p:nvGrpSpPr>
        <p:grpSpPr>
          <a:xfrm>
            <a:off x="5340350" y="1706563"/>
            <a:ext cx="2374900" cy="3703637"/>
            <a:chOff x="0" y="0"/>
            <a:chExt cx="1496" cy="2333"/>
          </a:xfrm>
        </p:grpSpPr>
        <p:grpSp>
          <p:nvGrpSpPr>
            <p:cNvPr id="25655" name="Group 87"/>
            <p:cNvGrpSpPr/>
            <p:nvPr/>
          </p:nvGrpSpPr>
          <p:grpSpPr>
            <a:xfrm>
              <a:off x="0" y="41"/>
              <a:ext cx="1454" cy="2292"/>
              <a:chOff x="0" y="0"/>
              <a:chExt cx="795" cy="2292"/>
            </a:xfrm>
          </p:grpSpPr>
          <p:sp>
            <p:nvSpPr>
              <p:cNvPr id="25657" name="Line 86"/>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5658" name="Line 87"/>
              <p:cNvSpPr/>
              <p:nvPr/>
            </p:nvSpPr>
            <p:spPr>
              <a:xfrm flipH="1">
                <a:off x="785" y="1"/>
                <a:ext cx="10" cy="2291"/>
              </a:xfrm>
              <a:prstGeom prst="line">
                <a:avLst/>
              </a:prstGeom>
              <a:ln w="9525" cap="flat" cmpd="sng">
                <a:solidFill>
                  <a:schemeClr val="tx1"/>
                </a:solidFill>
                <a:prstDash val="lgDash"/>
                <a:headEnd type="none" w="med" len="med"/>
                <a:tailEnd type="none" w="med" len="med"/>
              </a:ln>
            </p:spPr>
          </p:sp>
        </p:grpSp>
        <p:sp>
          <p:nvSpPr>
            <p:cNvPr id="25656" name="Oval 88"/>
            <p:cNvSpPr/>
            <p:nvPr/>
          </p:nvSpPr>
          <p:spPr>
            <a:xfrm>
              <a:off x="1408"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4" name="Group 91"/>
          <p:cNvGrpSpPr/>
          <p:nvPr/>
        </p:nvGrpSpPr>
        <p:grpSpPr>
          <a:xfrm>
            <a:off x="5335588" y="2225675"/>
            <a:ext cx="1801812" cy="3184525"/>
            <a:chOff x="0" y="0"/>
            <a:chExt cx="1135" cy="2006"/>
          </a:xfrm>
        </p:grpSpPr>
        <p:grpSp>
          <p:nvGrpSpPr>
            <p:cNvPr id="25651" name="Group 92"/>
            <p:cNvGrpSpPr/>
            <p:nvPr/>
          </p:nvGrpSpPr>
          <p:grpSpPr>
            <a:xfrm>
              <a:off x="0" y="40"/>
              <a:ext cx="1103" cy="1966"/>
              <a:chOff x="0" y="0"/>
              <a:chExt cx="803" cy="1966"/>
            </a:xfrm>
          </p:grpSpPr>
          <p:sp>
            <p:nvSpPr>
              <p:cNvPr id="25653" name="Line 9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5654" name="Line 92"/>
              <p:cNvSpPr/>
              <p:nvPr/>
            </p:nvSpPr>
            <p:spPr>
              <a:xfrm>
                <a:off x="795" y="1"/>
                <a:ext cx="8" cy="1965"/>
              </a:xfrm>
              <a:prstGeom prst="line">
                <a:avLst/>
              </a:prstGeom>
              <a:ln w="9525" cap="flat" cmpd="sng">
                <a:solidFill>
                  <a:schemeClr val="tx1"/>
                </a:solidFill>
                <a:prstDash val="lgDash"/>
                <a:headEnd type="none" w="med" len="med"/>
                <a:tailEnd type="none" w="med" len="med"/>
              </a:ln>
            </p:spPr>
          </p:sp>
        </p:grpSp>
        <p:sp>
          <p:nvSpPr>
            <p:cNvPr id="25652" name="Oval 93"/>
            <p:cNvSpPr/>
            <p:nvPr/>
          </p:nvSpPr>
          <p:spPr>
            <a:xfrm>
              <a:off x="1047"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6" name="Group 96"/>
          <p:cNvGrpSpPr/>
          <p:nvPr/>
        </p:nvGrpSpPr>
        <p:grpSpPr>
          <a:xfrm>
            <a:off x="5340350" y="2992438"/>
            <a:ext cx="1212850" cy="2417762"/>
            <a:chOff x="0" y="0"/>
            <a:chExt cx="764" cy="1523"/>
          </a:xfrm>
        </p:grpSpPr>
        <p:grpSp>
          <p:nvGrpSpPr>
            <p:cNvPr id="25647" name="Group 97"/>
            <p:cNvGrpSpPr/>
            <p:nvPr/>
          </p:nvGrpSpPr>
          <p:grpSpPr>
            <a:xfrm>
              <a:off x="0" y="45"/>
              <a:ext cx="721" cy="1478"/>
              <a:chOff x="0" y="0"/>
              <a:chExt cx="795" cy="1478"/>
            </a:xfrm>
          </p:grpSpPr>
          <p:sp>
            <p:nvSpPr>
              <p:cNvPr id="25649" name="Line 96"/>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5650" name="Line 97"/>
              <p:cNvSpPr/>
              <p:nvPr/>
            </p:nvSpPr>
            <p:spPr>
              <a:xfrm flipH="1">
                <a:off x="789" y="1"/>
                <a:ext cx="6" cy="1477"/>
              </a:xfrm>
              <a:prstGeom prst="line">
                <a:avLst/>
              </a:prstGeom>
              <a:ln w="9525" cap="flat" cmpd="sng">
                <a:solidFill>
                  <a:schemeClr val="tx1"/>
                </a:solidFill>
                <a:prstDash val="lgDash"/>
                <a:headEnd type="none" w="med" len="med"/>
                <a:tailEnd type="none" w="med" len="med"/>
              </a:ln>
            </p:spPr>
          </p:sp>
        </p:grpSp>
        <p:sp>
          <p:nvSpPr>
            <p:cNvPr id="25648" name="Oval 98"/>
            <p:cNvSpPr/>
            <p:nvPr/>
          </p:nvSpPr>
          <p:spPr>
            <a:xfrm>
              <a:off x="676"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18" name="Group 101"/>
          <p:cNvGrpSpPr/>
          <p:nvPr/>
        </p:nvGrpSpPr>
        <p:grpSpPr>
          <a:xfrm>
            <a:off x="5334000" y="4051300"/>
            <a:ext cx="652463" cy="1358900"/>
            <a:chOff x="0" y="0"/>
            <a:chExt cx="411" cy="856"/>
          </a:xfrm>
        </p:grpSpPr>
        <p:grpSp>
          <p:nvGrpSpPr>
            <p:cNvPr id="25643" name="Group 102"/>
            <p:cNvGrpSpPr/>
            <p:nvPr/>
          </p:nvGrpSpPr>
          <p:grpSpPr>
            <a:xfrm>
              <a:off x="0" y="37"/>
              <a:ext cx="384" cy="819"/>
              <a:chOff x="0" y="0"/>
              <a:chExt cx="836" cy="819"/>
            </a:xfrm>
          </p:grpSpPr>
          <p:sp>
            <p:nvSpPr>
              <p:cNvPr id="25645" name="Line 101"/>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5646" name="Line 102"/>
              <p:cNvSpPr/>
              <p:nvPr/>
            </p:nvSpPr>
            <p:spPr>
              <a:xfrm>
                <a:off x="795" y="1"/>
                <a:ext cx="41" cy="818"/>
              </a:xfrm>
              <a:prstGeom prst="line">
                <a:avLst/>
              </a:prstGeom>
              <a:ln w="9525" cap="flat" cmpd="sng">
                <a:solidFill>
                  <a:schemeClr val="tx1"/>
                </a:solidFill>
                <a:prstDash val="lgDash"/>
                <a:headEnd type="none" w="med" len="med"/>
                <a:tailEnd type="none" w="med" len="med"/>
              </a:ln>
            </p:spPr>
          </p:sp>
        </p:grpSp>
        <p:sp>
          <p:nvSpPr>
            <p:cNvPr id="25644" name="Oval 103"/>
            <p:cNvSpPr/>
            <p:nvPr/>
          </p:nvSpPr>
          <p:spPr>
            <a:xfrm>
              <a:off x="323"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0" name="Group 106"/>
          <p:cNvGrpSpPr/>
          <p:nvPr/>
        </p:nvGrpSpPr>
        <p:grpSpPr>
          <a:xfrm>
            <a:off x="5335588" y="1543050"/>
            <a:ext cx="2889250" cy="3848100"/>
            <a:chOff x="0" y="0"/>
            <a:chExt cx="1820" cy="2424"/>
          </a:xfrm>
        </p:grpSpPr>
        <p:sp>
          <p:nvSpPr>
            <p:cNvPr id="25638" name="Line 105"/>
            <p:cNvSpPr/>
            <p:nvPr/>
          </p:nvSpPr>
          <p:spPr>
            <a:xfrm flipV="1">
              <a:off x="0" y="1620"/>
              <a:ext cx="362" cy="804"/>
            </a:xfrm>
            <a:prstGeom prst="line">
              <a:avLst/>
            </a:prstGeom>
            <a:ln w="38100" cap="flat" cmpd="sng">
              <a:solidFill>
                <a:srgbClr val="006600"/>
              </a:solidFill>
              <a:prstDash val="solid"/>
              <a:headEnd type="none" w="med" len="med"/>
              <a:tailEnd type="none" w="med" len="med"/>
            </a:ln>
          </p:spPr>
        </p:sp>
        <p:sp>
          <p:nvSpPr>
            <p:cNvPr id="25639" name="Line 106"/>
            <p:cNvSpPr/>
            <p:nvPr/>
          </p:nvSpPr>
          <p:spPr>
            <a:xfrm flipV="1">
              <a:off x="371" y="958"/>
              <a:ext cx="345" cy="659"/>
            </a:xfrm>
            <a:prstGeom prst="line">
              <a:avLst/>
            </a:prstGeom>
            <a:ln w="38100" cap="flat" cmpd="sng">
              <a:solidFill>
                <a:srgbClr val="006600"/>
              </a:solidFill>
              <a:prstDash val="solid"/>
              <a:headEnd type="none" w="med" len="med"/>
              <a:tailEnd type="none" w="med" len="med"/>
            </a:ln>
          </p:spPr>
        </p:sp>
        <p:sp>
          <p:nvSpPr>
            <p:cNvPr id="25640" name="Line 107"/>
            <p:cNvSpPr/>
            <p:nvPr/>
          </p:nvSpPr>
          <p:spPr>
            <a:xfrm flipV="1">
              <a:off x="725" y="474"/>
              <a:ext cx="370" cy="479"/>
            </a:xfrm>
            <a:prstGeom prst="line">
              <a:avLst/>
            </a:prstGeom>
            <a:ln w="38100" cap="flat" cmpd="sng">
              <a:solidFill>
                <a:srgbClr val="006600"/>
              </a:solidFill>
              <a:prstDash val="solid"/>
              <a:headEnd type="none" w="med" len="med"/>
              <a:tailEnd type="none" w="med" len="med"/>
            </a:ln>
          </p:spPr>
        </p:sp>
        <p:sp>
          <p:nvSpPr>
            <p:cNvPr id="25641" name="Line 108"/>
            <p:cNvSpPr/>
            <p:nvPr/>
          </p:nvSpPr>
          <p:spPr>
            <a:xfrm flipV="1">
              <a:off x="1092" y="136"/>
              <a:ext cx="370" cy="337"/>
            </a:xfrm>
            <a:prstGeom prst="line">
              <a:avLst/>
            </a:prstGeom>
            <a:ln w="38100" cap="flat" cmpd="sng">
              <a:solidFill>
                <a:srgbClr val="006600"/>
              </a:solidFill>
              <a:prstDash val="solid"/>
              <a:headEnd type="none" w="med" len="med"/>
              <a:tailEnd type="none" w="med" len="med"/>
            </a:ln>
          </p:spPr>
        </p:sp>
        <p:sp>
          <p:nvSpPr>
            <p:cNvPr id="25642" name="Line 109"/>
            <p:cNvSpPr/>
            <p:nvPr/>
          </p:nvSpPr>
          <p:spPr>
            <a:xfrm flipV="1">
              <a:off x="1468" y="0"/>
              <a:ext cx="352" cy="139"/>
            </a:xfrm>
            <a:prstGeom prst="line">
              <a:avLst/>
            </a:prstGeom>
            <a:ln w="38100" cap="flat" cmpd="sng">
              <a:solidFill>
                <a:srgbClr val="0066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3" presetClass="entr" presetSubtype="288"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p:cTn id="16" dur="500" fill="hold"/>
                                        <p:tgtEl>
                                          <p:spTgt spid="80"/>
                                        </p:tgtEl>
                                        <p:attrNameLst>
                                          <p:attrName>ppt_w</p:attrName>
                                        </p:attrNameLst>
                                      </p:cBhvr>
                                      <p:tavLst>
                                        <p:tav tm="0">
                                          <p:val>
                                            <p:strVal val="4/3*#ppt_w"/>
                                          </p:val>
                                        </p:tav>
                                        <p:tav tm="100000">
                                          <p:val>
                                            <p:strVal val="#ppt_w"/>
                                          </p:val>
                                        </p:tav>
                                      </p:tavLst>
                                    </p:anim>
                                    <p:anim calcmode="lin" valueType="num">
                                      <p:cBhvr>
                                        <p:cTn id="17" dur="500" fill="hold"/>
                                        <p:tgtEl>
                                          <p:spTgt spid="80"/>
                                        </p:tgtEl>
                                        <p:attrNameLst>
                                          <p:attrName>ppt_h</p:attrName>
                                        </p:attrNameLst>
                                      </p:cBhvr>
                                      <p:tavLst>
                                        <p:tav tm="0">
                                          <p:val>
                                            <p:strVal val="4/3*#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18" presetClass="entr" presetSubtype="3"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upRight)">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500"/>
                            </p:stCondLst>
                            <p:childTnLst>
                              <p:par>
                                <p:cTn id="33" presetID="18" presetClass="entr" presetSubtype="3"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trips(upRigh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par>
                          <p:cTn id="41" fill="hold">
                            <p:stCondLst>
                              <p:cond delay="500"/>
                            </p:stCondLst>
                            <p:childTnLst>
                              <p:par>
                                <p:cTn id="42" presetID="18" presetClass="entr" presetSubtype="3"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strips(upRigh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par>
                          <p:cTn id="50" fill="hold">
                            <p:stCondLst>
                              <p:cond delay="500"/>
                            </p:stCondLst>
                            <p:childTnLst>
                              <p:par>
                                <p:cTn id="51" presetID="18" presetClass="entr" presetSubtype="3"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strips(upRight)">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p:stCondLst>
                              <p:cond delay="500"/>
                            </p:stCondLst>
                            <p:childTnLst>
                              <p:par>
                                <p:cTn id="60" presetID="18" presetClass="entr" presetSubtype="3"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strips(upRight)">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upRight)">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41300"/>
            <a:ext cx="8229600" cy="649288"/>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边际产量</a:t>
            </a:r>
            <a:endParaRPr kumimoji="0" lang="zh-CN" altLang="en-US"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12750" y="876300"/>
            <a:ext cx="8229600" cy="5448300"/>
          </a:xfrm>
          <a:prstGeom prst="rect">
            <a:avLst/>
          </a:prstGeom>
        </p:spPr>
        <p:txBody>
          <a:bodyPr>
            <a:normAutofit/>
          </a:bodyPr>
          <a:lstStyle/>
          <a:p>
            <a:pPr marL="567055" marR="0" indent="-457200" defTabSz="914400" fontAlgn="auto">
              <a:lnSpc>
                <a:spcPct val="120000"/>
              </a:lnSpc>
              <a:spcBef>
                <a:spcPts val="400"/>
              </a:spcBef>
              <a:spcAft>
                <a:spcPts val="0"/>
              </a:spcAft>
              <a:buClr>
                <a:schemeClr val="accent1"/>
              </a:buClr>
              <a:buSzPct val="68000"/>
              <a:buFont typeface="Arial" panose="020B0604020202020204" pitchFamily="34" charset="0"/>
              <a:buChar char="•"/>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如果Jack多雇佣一个工人，</a:t>
            </a:r>
            <a:r>
              <a:rPr kumimoji="0" lang="zh-CN" altLang="en-US" sz="2700" kern="1200" cap="none" spc="0" normalizeH="0" baseline="0" noProof="0" dirty="0">
                <a:latin typeface="+mn-lt"/>
                <a:ea typeface="宋体" panose="02010600030101010101" pitchFamily="2" charset="-122"/>
                <a:cs typeface="+mn-cs"/>
              </a:rPr>
              <a:t>其</a:t>
            </a:r>
            <a:r>
              <a:rPr kumimoji="0" lang="zh-CN" sz="2700" kern="1200" cap="none" spc="0" normalizeH="0" baseline="0" noProof="0" dirty="0">
                <a:latin typeface="+mn-lt"/>
                <a:ea typeface="宋体" panose="02010600030101010101" pitchFamily="2" charset="-122"/>
                <a:cs typeface="+mn-cs"/>
              </a:rPr>
              <a:t>产出增加量为劳动的边际产量</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20000"/>
              </a:lnSpc>
              <a:spcBef>
                <a:spcPts val="400"/>
              </a:spcBef>
              <a:spcAft>
                <a:spcPts val="0"/>
              </a:spcAft>
              <a:buClr>
                <a:schemeClr val="accent1"/>
              </a:buClr>
              <a:buSzPct val="68000"/>
              <a:buFont typeface="Arial" panose="020B0604020202020204" pitchFamily="34" charset="0"/>
              <a:buChar char="•"/>
              <a:defRPr/>
            </a:pPr>
            <a:r>
              <a:rPr kumimoji="0" lang="en-US" altLang="zh-CN" sz="2700" b="1" kern="1200" cap="none" spc="0" normalizeH="0" baseline="0" noProof="0" dirty="0">
                <a:solidFill>
                  <a:srgbClr val="CC0000"/>
                </a:solidFill>
                <a:latin typeface="+mn-lt"/>
                <a:ea typeface="宋体" panose="02010600030101010101" pitchFamily="2" charset="-122"/>
                <a:cs typeface="+mn-cs"/>
              </a:rPr>
              <a:t>    </a:t>
            </a:r>
            <a:r>
              <a:rPr kumimoji="0" lang="zh-CN" sz="2700" b="1" kern="1200" cap="none" spc="0" normalizeH="0" baseline="0" noProof="0" dirty="0">
                <a:solidFill>
                  <a:srgbClr val="CC0000"/>
                </a:solidFill>
                <a:latin typeface="+mn-lt"/>
                <a:ea typeface="宋体" panose="02010600030101010101" pitchFamily="2" charset="-122"/>
                <a:cs typeface="+mn-cs"/>
              </a:rPr>
              <a:t>投入的边际产量：</a:t>
            </a:r>
            <a:r>
              <a:rPr kumimoji="0" lang="zh-CN" sz="2700" kern="1200" cap="none" spc="0" normalizeH="0" baseline="0" noProof="0" dirty="0">
                <a:latin typeface="+mn-lt"/>
                <a:ea typeface="宋体" panose="02010600030101010101" pitchFamily="2" charset="-122"/>
                <a:cs typeface="+mn-cs"/>
              </a:rPr>
              <a:t>在其他投入量不变情况下，增加一单位投入所引起的产量增加</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20000"/>
              </a:lnSpc>
              <a:spcBef>
                <a:spcPts val="400"/>
              </a:spcBef>
              <a:spcAft>
                <a:spcPts val="0"/>
              </a:spcAft>
              <a:buClr>
                <a:schemeClr val="accent1"/>
              </a:buClr>
              <a:buSzPct val="68000"/>
              <a:buFont typeface="Arial" panose="020B0604020202020204" pitchFamily="34" charset="0"/>
              <a:buChar char="•"/>
              <a:defRPr/>
            </a:pPr>
            <a:endParaRPr kumimoji="0" lang="en-US" alt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20000"/>
              </a:lnSpc>
              <a:spcBef>
                <a:spcPts val="400"/>
              </a:spcBef>
              <a:spcAft>
                <a:spcPts val="0"/>
              </a:spcAft>
              <a:buClr>
                <a:schemeClr val="accent1"/>
              </a:buClr>
              <a:buSzPct val="68000"/>
              <a:buFont typeface="Arial" panose="020B0604020202020204" pitchFamily="34" charset="0"/>
              <a:buChar char="•"/>
              <a:defRPr/>
            </a:pPr>
            <a:r>
              <a:rPr kumimoji="0" lang="en-US" altLang="zh-CN" sz="2700" kern="1200" cap="none" spc="0" normalizeH="0" baseline="0" noProof="0" dirty="0">
                <a:latin typeface="+mn-lt"/>
                <a:ea typeface="宋体" panose="02010600030101010101" pitchFamily="2" charset="-122"/>
                <a:cs typeface="+mn-cs"/>
              </a:rPr>
              <a:t> </a:t>
            </a:r>
            <a:r>
              <a:rPr kumimoji="0" lang="zh-CN" sz="2700" b="1" kern="1200" cap="none" spc="0" normalizeH="0" baseline="0" noProof="0" dirty="0">
                <a:latin typeface="+mn-lt"/>
                <a:ea typeface="宋体" panose="02010600030101010101" pitchFamily="2" charset="-122"/>
                <a:cs typeface="+mn-cs"/>
              </a:rPr>
              <a:t>∆</a:t>
            </a:r>
            <a:r>
              <a:rPr kumimoji="0" lang="zh-CN" sz="2700" b="1" i="1" kern="1200" cap="none" spc="0" normalizeH="0" baseline="0" noProof="0" dirty="0">
                <a:latin typeface="+mn-lt"/>
                <a:ea typeface="宋体" panose="02010600030101010101" pitchFamily="2" charset="-122"/>
                <a:cs typeface="+mn-cs"/>
              </a:rPr>
              <a:t>Q</a:t>
            </a:r>
            <a:r>
              <a:rPr kumimoji="0" lang="zh-CN" sz="2700" kern="1200" cap="none" spc="0" normalizeH="0" baseline="0" noProof="0" dirty="0">
                <a:latin typeface="+mn-lt"/>
                <a:ea typeface="宋体" panose="02010600030101010101" pitchFamily="2" charset="-122"/>
                <a:cs typeface="+mn-cs"/>
              </a:rPr>
              <a:t> = 产出的变动量, </a:t>
            </a:r>
            <a:r>
              <a:rPr kumimoji="0" lang="zh-CN" sz="2700" b="1" kern="1200" cap="none" spc="0" normalizeH="0" baseline="0" noProof="0" dirty="0">
                <a:latin typeface="+mn-lt"/>
                <a:ea typeface="宋体" panose="02010600030101010101" pitchFamily="2" charset="-122"/>
                <a:cs typeface="+mn-cs"/>
              </a:rPr>
              <a:t>∆</a:t>
            </a:r>
            <a:r>
              <a:rPr kumimoji="0" lang="zh-CN" sz="2700" b="1" i="1" kern="1200" cap="none" spc="0" normalizeH="0" baseline="0" noProof="0" dirty="0">
                <a:latin typeface="+mn-lt"/>
                <a:ea typeface="宋体" panose="02010600030101010101" pitchFamily="2" charset="-122"/>
                <a:cs typeface="+mn-cs"/>
              </a:rPr>
              <a:t>L</a:t>
            </a:r>
            <a:r>
              <a:rPr kumimoji="0" lang="zh-CN" sz="2700" kern="1200" cap="none" spc="0" normalizeH="0" baseline="0" noProof="0" dirty="0">
                <a:latin typeface="+mn-lt"/>
                <a:ea typeface="宋体" panose="02010600030101010101" pitchFamily="2" charset="-122"/>
                <a:cs typeface="+mn-cs"/>
              </a:rPr>
              <a:t> = 劳动的变动量</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20000"/>
              </a:lnSpc>
              <a:spcBef>
                <a:spcPct val="70000"/>
              </a:spcBef>
              <a:spcAft>
                <a:spcPts val="0"/>
              </a:spcAft>
              <a:buClr>
                <a:schemeClr val="accent1"/>
              </a:buClr>
              <a:buSzPct val="68000"/>
              <a:buFont typeface="Arial" panose="020B0604020202020204" pitchFamily="34" charset="0"/>
              <a:buChar char="•"/>
              <a:defRPr/>
            </a:pPr>
            <a:r>
              <a:rPr kumimoji="0" lang="zh-CN" sz="2700" kern="1200" cap="none" spc="0" normalizeH="0" baseline="0" noProof="0" dirty="0">
                <a:latin typeface="+mn-lt"/>
                <a:ea typeface="宋体" panose="02010600030101010101" pitchFamily="2" charset="-122"/>
                <a:cs typeface="+mn-cs"/>
              </a:rPr>
              <a:t>劳动的边际产量</a:t>
            </a:r>
            <a:r>
              <a:rPr kumimoji="0" lang="zh-CN" altLang="en-US" sz="2700" kern="1200" cap="none" spc="0" normalizeH="0" baseline="0" noProof="0" dirty="0">
                <a:latin typeface="+mn-lt"/>
                <a:ea typeface="宋体" panose="02010600030101010101" pitchFamily="2" charset="-122"/>
                <a:cs typeface="+mn-cs"/>
              </a:rPr>
              <a:t>（</a:t>
            </a:r>
            <a:r>
              <a:rPr kumimoji="0" lang="zh-CN" sz="2700" i="1" kern="1200" cap="none" spc="0" normalizeH="0" baseline="0" noProof="0" dirty="0">
                <a:latin typeface="+mn-lt"/>
                <a:ea typeface="宋体" panose="02010600030101010101" pitchFamily="2" charset="-122"/>
                <a:cs typeface="+mn-cs"/>
              </a:rPr>
              <a:t>MPL</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 </a:t>
            </a:r>
            <a:endParaRPr kumimoji="0" lang="zh-CN" sz="2700" kern="1200" cap="none" spc="0" normalizeH="0" baseline="0" noProof="0" dirty="0">
              <a:latin typeface="+mn-lt"/>
              <a:ea typeface="宋体" panose="02010600030101010101" pitchFamily="2" charset="-122"/>
              <a:cs typeface="+mn-cs"/>
            </a:endParaRPr>
          </a:p>
        </p:txBody>
      </p:sp>
      <p:grpSp>
        <p:nvGrpSpPr>
          <p:cNvPr id="2" name="Group 7"/>
          <p:cNvGrpSpPr/>
          <p:nvPr/>
        </p:nvGrpSpPr>
        <p:grpSpPr>
          <a:xfrm>
            <a:off x="5126990" y="3989705"/>
            <a:ext cx="685800" cy="1111250"/>
            <a:chOff x="0" y="0"/>
            <a:chExt cx="271" cy="700"/>
          </a:xfrm>
        </p:grpSpPr>
        <p:sp>
          <p:nvSpPr>
            <p:cNvPr id="26629" name="Rectangle 7"/>
            <p:cNvSpPr/>
            <p:nvPr/>
          </p:nvSpPr>
          <p:spPr>
            <a:xfrm>
              <a:off x="0" y="0"/>
              <a:ext cx="268" cy="327"/>
            </a:xfrm>
            <a:prstGeom prst="rect">
              <a:avLst/>
            </a:prstGeom>
            <a:noFill/>
            <a:ln w="9525">
              <a:noFill/>
            </a:ln>
          </p:spPr>
          <p:txBody>
            <a:bodyPr wrap="none">
              <a:spAutoFit/>
            </a:bodyPr>
            <a:p>
              <a:pPr eaLnBrk="0" hangingPunct="0"/>
              <a:r>
                <a:rPr lang="zh-CN" altLang="zh-CN" sz="2800" b="1" dirty="0">
                  <a:latin typeface="Arial" panose="020B0604020202020204" pitchFamily="34" charset="0"/>
                </a:rPr>
                <a:t>∆</a:t>
              </a:r>
              <a:r>
                <a:rPr lang="en-US" altLang="zh-CN" sz="2800" b="1" i="1" dirty="0">
                  <a:latin typeface="Arial" panose="020B0604020202020204" pitchFamily="34" charset="0"/>
                </a:rPr>
                <a:t>Q</a:t>
              </a:r>
              <a:endParaRPr lang="en-US" altLang="zh-CN" sz="2800" b="1" i="1" dirty="0">
                <a:latin typeface="Arial" panose="020B0604020202020204" pitchFamily="34" charset="0"/>
              </a:endParaRPr>
            </a:p>
          </p:txBody>
        </p:sp>
        <p:sp>
          <p:nvSpPr>
            <p:cNvPr id="26630" name="Rectangle 8"/>
            <p:cNvSpPr/>
            <p:nvPr/>
          </p:nvSpPr>
          <p:spPr>
            <a:xfrm>
              <a:off x="26" y="373"/>
              <a:ext cx="245" cy="327"/>
            </a:xfrm>
            <a:prstGeom prst="rect">
              <a:avLst/>
            </a:prstGeom>
            <a:noFill/>
            <a:ln w="9525">
              <a:noFill/>
            </a:ln>
          </p:spPr>
          <p:txBody>
            <a:bodyPr wrap="none">
              <a:spAutoFit/>
            </a:bodyPr>
            <a:p>
              <a:pPr eaLnBrk="0" hangingPunct="0"/>
              <a:r>
                <a:rPr lang="zh-CN" altLang="zh-CN" sz="2800" b="1" dirty="0">
                  <a:latin typeface="Arial" panose="020B0604020202020204" pitchFamily="34" charset="0"/>
                </a:rPr>
                <a:t>∆</a:t>
              </a:r>
              <a:r>
                <a:rPr lang="en-US" altLang="zh-CN" sz="2800" b="1" i="1" dirty="0">
                  <a:latin typeface="Arial" panose="020B0604020202020204" pitchFamily="34" charset="0"/>
                </a:rPr>
                <a:t>L</a:t>
              </a:r>
              <a:endParaRPr lang="en-US" altLang="zh-CN" sz="2800" b="1" i="1" dirty="0">
                <a:latin typeface="Arial" panose="020B0604020202020204" pitchFamily="34" charset="0"/>
              </a:endParaRPr>
            </a:p>
          </p:txBody>
        </p:sp>
        <p:sp>
          <p:nvSpPr>
            <p:cNvPr id="26631" name="Line 9"/>
            <p:cNvSpPr/>
            <p:nvPr/>
          </p:nvSpPr>
          <p:spPr>
            <a:xfrm>
              <a:off x="12" y="344"/>
              <a:ext cx="240"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Group 4"/>
          <p:cNvGrpSpPr/>
          <p:nvPr/>
        </p:nvGrpSpPr>
        <p:grpSpPr>
          <a:xfrm>
            <a:off x="1219200" y="1139825"/>
            <a:ext cx="2819400" cy="5087938"/>
            <a:chOff x="-107" y="0"/>
            <a:chExt cx="1776" cy="3205"/>
          </a:xfrm>
        </p:grpSpPr>
        <p:grpSp>
          <p:nvGrpSpPr>
            <p:cNvPr id="27711" name="Group 5"/>
            <p:cNvGrpSpPr/>
            <p:nvPr/>
          </p:nvGrpSpPr>
          <p:grpSpPr>
            <a:xfrm>
              <a:off x="-107" y="0"/>
              <a:ext cx="1776" cy="3205"/>
              <a:chOff x="-107" y="0"/>
              <a:chExt cx="1776" cy="3205"/>
            </a:xfrm>
          </p:grpSpPr>
          <p:sp>
            <p:nvSpPr>
              <p:cNvPr id="27713" name="Rectangle 4"/>
              <p:cNvSpPr/>
              <p:nvPr/>
            </p:nvSpPr>
            <p:spPr>
              <a:xfrm>
                <a:off x="748" y="2839"/>
                <a:ext cx="732"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27714" name="Rectangle 5"/>
              <p:cNvSpPr/>
              <p:nvPr/>
            </p:nvSpPr>
            <p:spPr>
              <a:xfrm>
                <a:off x="0" y="2839"/>
                <a:ext cx="748" cy="366"/>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27715" name="Rectangle 6"/>
              <p:cNvSpPr/>
              <p:nvPr/>
            </p:nvSpPr>
            <p:spPr>
              <a:xfrm>
                <a:off x="748" y="2473"/>
                <a:ext cx="732"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2800</a:t>
                </a:r>
                <a:endParaRPr lang="en-US" altLang="zh-CN" sz="2400" dirty="0">
                  <a:latin typeface="Arial" panose="020B0604020202020204" pitchFamily="34" charset="0"/>
                </a:endParaRPr>
              </a:p>
            </p:txBody>
          </p:sp>
          <p:sp>
            <p:nvSpPr>
              <p:cNvPr id="27716" name="Rectangle 7"/>
              <p:cNvSpPr/>
              <p:nvPr/>
            </p:nvSpPr>
            <p:spPr>
              <a:xfrm>
                <a:off x="0" y="2473"/>
                <a:ext cx="748" cy="366"/>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7717" name="Rectangle 8"/>
              <p:cNvSpPr/>
              <p:nvPr/>
            </p:nvSpPr>
            <p:spPr>
              <a:xfrm>
                <a:off x="748" y="2070"/>
                <a:ext cx="732"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2400</a:t>
                </a:r>
                <a:endParaRPr lang="en-US" altLang="zh-CN" sz="2400" dirty="0">
                  <a:latin typeface="Arial" panose="020B0604020202020204" pitchFamily="34" charset="0"/>
                </a:endParaRPr>
              </a:p>
            </p:txBody>
          </p:sp>
          <p:sp>
            <p:nvSpPr>
              <p:cNvPr id="27718" name="Rectangle 9"/>
              <p:cNvSpPr/>
              <p:nvPr/>
            </p:nvSpPr>
            <p:spPr>
              <a:xfrm>
                <a:off x="0" y="2070"/>
                <a:ext cx="748" cy="40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27719" name="Rectangle 10"/>
              <p:cNvSpPr/>
              <p:nvPr/>
            </p:nvSpPr>
            <p:spPr>
              <a:xfrm>
                <a:off x="748" y="1658"/>
                <a:ext cx="732" cy="41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1800</a:t>
                </a:r>
                <a:endParaRPr lang="en-US" altLang="zh-CN" sz="2400" dirty="0">
                  <a:latin typeface="Arial" panose="020B0604020202020204" pitchFamily="34" charset="0"/>
                </a:endParaRPr>
              </a:p>
            </p:txBody>
          </p:sp>
          <p:sp>
            <p:nvSpPr>
              <p:cNvPr id="27720" name="Rectangle 11"/>
              <p:cNvSpPr/>
              <p:nvPr/>
            </p:nvSpPr>
            <p:spPr>
              <a:xfrm>
                <a:off x="0" y="1658"/>
                <a:ext cx="748" cy="41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27721" name="Rectangle 12"/>
              <p:cNvSpPr/>
              <p:nvPr/>
            </p:nvSpPr>
            <p:spPr>
              <a:xfrm>
                <a:off x="748" y="1255"/>
                <a:ext cx="732"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7722" name="Rectangle 13"/>
              <p:cNvSpPr/>
              <p:nvPr/>
            </p:nvSpPr>
            <p:spPr>
              <a:xfrm>
                <a:off x="0" y="1255"/>
                <a:ext cx="748" cy="40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sp>
            <p:nvSpPr>
              <p:cNvPr id="27723" name="Rectangle 14"/>
              <p:cNvSpPr/>
              <p:nvPr/>
            </p:nvSpPr>
            <p:spPr>
              <a:xfrm>
                <a:off x="748" y="827"/>
                <a:ext cx="732" cy="428"/>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27724" name="Rectangle 15"/>
              <p:cNvSpPr/>
              <p:nvPr/>
            </p:nvSpPr>
            <p:spPr>
              <a:xfrm>
                <a:off x="0" y="827"/>
                <a:ext cx="748" cy="428"/>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27725" name="Rectangle 16"/>
              <p:cNvSpPr/>
              <p:nvPr/>
            </p:nvSpPr>
            <p:spPr>
              <a:xfrm>
                <a:off x="748" y="0"/>
                <a:ext cx="921" cy="82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r>
                  <a:rPr lang="en-US" altLang="zh-CN" sz="2400" dirty="0">
                    <a:latin typeface="Arial" panose="020B0604020202020204" pitchFamily="34" charset="0"/>
                  </a:rPr>
                  <a:t>  </a:t>
                </a:r>
                <a:endParaRPr lang="en-US" altLang="zh-CN" sz="2400" dirty="0">
                  <a:latin typeface="Arial" panose="020B0604020202020204" pitchFamily="34" charset="0"/>
                </a:endParaRPr>
              </a:p>
              <a:p>
                <a:pPr algn="ctr" eaLnBrk="0" hangingPunct="0">
                  <a:lnSpc>
                    <a:spcPct val="105000"/>
                  </a:lnSpc>
                  <a:spcBef>
                    <a:spcPct val="45000"/>
                  </a:spcBef>
                  <a:buClr>
                    <a:srgbClr val="00B85C"/>
                  </a:buClr>
                  <a:buSzPct val="120000"/>
                  <a:buFont typeface="Wingdings" panose="05000000000000000000" pitchFamily="2" charset="2"/>
                </a:pPr>
                <a:r>
                  <a:rPr lang="en-US" altLang="zh-CN" dirty="0">
                    <a:latin typeface="Arial" panose="020B0604020202020204" pitchFamily="34" charset="0"/>
                  </a:rPr>
                  <a:t>(</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7726" name="Rectangle 17"/>
              <p:cNvSpPr/>
              <p:nvPr/>
            </p:nvSpPr>
            <p:spPr>
              <a:xfrm>
                <a:off x="-107" y="0"/>
                <a:ext cx="855" cy="82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L</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工人数量</a:t>
                </a:r>
                <a:r>
                  <a:rPr lang="en-US" altLang="zh-CN" dirty="0">
                    <a:latin typeface="Arial" panose="020B0604020202020204" pitchFamily="34" charset="0"/>
                  </a:rPr>
                  <a:t>)</a:t>
                </a:r>
                <a:endParaRPr lang="en-US" altLang="zh-CN" sz="2200" dirty="0">
                  <a:latin typeface="Arial" panose="020B0604020202020204" pitchFamily="34" charset="0"/>
                </a:endParaRPr>
              </a:p>
            </p:txBody>
          </p:sp>
        </p:grpSp>
        <p:sp>
          <p:nvSpPr>
            <p:cNvPr id="27712" name="Line 18"/>
            <p:cNvSpPr/>
            <p:nvPr/>
          </p:nvSpPr>
          <p:spPr>
            <a:xfrm>
              <a:off x="6" y="835"/>
              <a:ext cx="1541" cy="0"/>
            </a:xfrm>
            <a:prstGeom prst="line">
              <a:avLst/>
            </a:prstGeom>
            <a:ln w="9525" cap="flat" cmpd="sng">
              <a:solidFill>
                <a:schemeClr val="tx1"/>
              </a:solidFill>
              <a:prstDash val="solid"/>
              <a:headEnd type="none" w="med" len="med"/>
              <a:tailEnd type="none" w="med" len="med"/>
            </a:ln>
          </p:spPr>
        </p:sp>
      </p:grpSp>
      <p:sp>
        <p:nvSpPr>
          <p:cNvPr id="21" name="Rectangle 19"/>
          <p:cNvSpPr txBox="1">
            <a:spLocks noChangeArrowheads="1"/>
          </p:cNvSpPr>
          <p:nvPr/>
        </p:nvSpPr>
        <p:spPr>
          <a:xfrm>
            <a:off x="366395" y="458788"/>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总产量与边际产量</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2" name="Rectangle 20"/>
          <p:cNvSpPr/>
          <p:nvPr/>
        </p:nvSpPr>
        <p:spPr>
          <a:xfrm>
            <a:off x="6423025" y="5367338"/>
            <a:ext cx="927100"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200</a:t>
            </a:r>
            <a:endParaRPr lang="en-US" altLang="zh-CN" sz="2400" dirty="0">
              <a:latin typeface="Arial" panose="020B0604020202020204" pitchFamily="34" charset="0"/>
            </a:endParaRPr>
          </a:p>
        </p:txBody>
      </p:sp>
      <p:sp>
        <p:nvSpPr>
          <p:cNvPr id="23" name="Rectangle 21"/>
          <p:cNvSpPr/>
          <p:nvPr/>
        </p:nvSpPr>
        <p:spPr>
          <a:xfrm>
            <a:off x="6423025" y="4727575"/>
            <a:ext cx="927100" cy="63976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400</a:t>
            </a:r>
            <a:endParaRPr lang="en-US" altLang="zh-CN" sz="2400" dirty="0">
              <a:latin typeface="Arial" panose="020B0604020202020204" pitchFamily="34" charset="0"/>
            </a:endParaRPr>
          </a:p>
        </p:txBody>
      </p:sp>
      <p:sp>
        <p:nvSpPr>
          <p:cNvPr id="24" name="Rectangle 22"/>
          <p:cNvSpPr/>
          <p:nvPr/>
        </p:nvSpPr>
        <p:spPr>
          <a:xfrm>
            <a:off x="6423025" y="4073525"/>
            <a:ext cx="927100" cy="6540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600</a:t>
            </a:r>
            <a:endParaRPr lang="en-US" altLang="zh-CN" sz="2400" dirty="0">
              <a:latin typeface="Arial" panose="020B0604020202020204" pitchFamily="34" charset="0"/>
            </a:endParaRPr>
          </a:p>
        </p:txBody>
      </p:sp>
      <p:sp>
        <p:nvSpPr>
          <p:cNvPr id="25" name="Rectangle 23"/>
          <p:cNvSpPr/>
          <p:nvPr/>
        </p:nvSpPr>
        <p:spPr>
          <a:xfrm>
            <a:off x="6423025" y="3433763"/>
            <a:ext cx="927100" cy="63976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sp>
        <p:nvSpPr>
          <p:cNvPr id="26" name="Rectangle 24"/>
          <p:cNvSpPr/>
          <p:nvPr/>
        </p:nvSpPr>
        <p:spPr>
          <a:xfrm>
            <a:off x="6423025" y="2754313"/>
            <a:ext cx="927100" cy="6794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7657" name="Rectangle 25"/>
          <p:cNvSpPr/>
          <p:nvPr/>
        </p:nvSpPr>
        <p:spPr>
          <a:xfrm>
            <a:off x="6315075" y="1312863"/>
            <a:ext cx="927100" cy="1312862"/>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MPL</a:t>
            </a:r>
            <a:endParaRPr lang="en-US" altLang="zh-CN" sz="2400" i="1" dirty="0">
              <a:latin typeface="Arial" panose="020B0604020202020204" pitchFamily="34" charset="0"/>
            </a:endParaRPr>
          </a:p>
        </p:txBody>
      </p:sp>
      <p:sp>
        <p:nvSpPr>
          <p:cNvPr id="27658" name="Line 26"/>
          <p:cNvSpPr/>
          <p:nvPr/>
        </p:nvSpPr>
        <p:spPr>
          <a:xfrm>
            <a:off x="3776663" y="1139825"/>
            <a:ext cx="0" cy="1312863"/>
          </a:xfrm>
          <a:prstGeom prst="line">
            <a:avLst/>
          </a:prstGeom>
          <a:ln w="9525">
            <a:noFill/>
          </a:ln>
        </p:spPr>
      </p:sp>
      <p:sp>
        <p:nvSpPr>
          <p:cNvPr id="27659" name="Line 27"/>
          <p:cNvSpPr/>
          <p:nvPr/>
        </p:nvSpPr>
        <p:spPr>
          <a:xfrm>
            <a:off x="1520825" y="1139825"/>
            <a:ext cx="1328738" cy="0"/>
          </a:xfrm>
          <a:prstGeom prst="line">
            <a:avLst/>
          </a:prstGeom>
          <a:ln w="9525">
            <a:noFill/>
          </a:ln>
        </p:spPr>
      </p:sp>
      <p:sp>
        <p:nvSpPr>
          <p:cNvPr id="27660" name="Line 28"/>
          <p:cNvSpPr/>
          <p:nvPr/>
        </p:nvSpPr>
        <p:spPr>
          <a:xfrm>
            <a:off x="333375" y="2452688"/>
            <a:ext cx="0" cy="679450"/>
          </a:xfrm>
          <a:prstGeom prst="line">
            <a:avLst/>
          </a:prstGeom>
          <a:ln w="9525">
            <a:noFill/>
          </a:ln>
        </p:spPr>
      </p:sp>
      <p:sp>
        <p:nvSpPr>
          <p:cNvPr id="27661" name="Line 29"/>
          <p:cNvSpPr/>
          <p:nvPr/>
        </p:nvSpPr>
        <p:spPr>
          <a:xfrm>
            <a:off x="2849563" y="1139825"/>
            <a:ext cx="927100" cy="0"/>
          </a:xfrm>
          <a:prstGeom prst="line">
            <a:avLst/>
          </a:prstGeom>
          <a:ln w="9525">
            <a:noFill/>
          </a:ln>
        </p:spPr>
      </p:sp>
      <p:sp>
        <p:nvSpPr>
          <p:cNvPr id="27662" name="Line 30"/>
          <p:cNvSpPr/>
          <p:nvPr/>
        </p:nvSpPr>
        <p:spPr>
          <a:xfrm>
            <a:off x="3776663" y="2452688"/>
            <a:ext cx="0" cy="679450"/>
          </a:xfrm>
          <a:prstGeom prst="line">
            <a:avLst/>
          </a:prstGeom>
          <a:ln w="9525">
            <a:noFill/>
          </a:ln>
        </p:spPr>
      </p:sp>
      <p:sp>
        <p:nvSpPr>
          <p:cNvPr id="27663" name="Line 31"/>
          <p:cNvSpPr/>
          <p:nvPr/>
        </p:nvSpPr>
        <p:spPr>
          <a:xfrm>
            <a:off x="333375" y="3132138"/>
            <a:ext cx="0" cy="639762"/>
          </a:xfrm>
          <a:prstGeom prst="line">
            <a:avLst/>
          </a:prstGeom>
          <a:ln w="9525">
            <a:noFill/>
          </a:ln>
        </p:spPr>
      </p:sp>
      <p:sp>
        <p:nvSpPr>
          <p:cNvPr id="27664" name="Line 32"/>
          <p:cNvSpPr/>
          <p:nvPr/>
        </p:nvSpPr>
        <p:spPr>
          <a:xfrm>
            <a:off x="3776663" y="3132138"/>
            <a:ext cx="0" cy="639762"/>
          </a:xfrm>
          <a:prstGeom prst="line">
            <a:avLst/>
          </a:prstGeom>
          <a:ln w="9525">
            <a:noFill/>
          </a:ln>
        </p:spPr>
      </p:sp>
      <p:sp>
        <p:nvSpPr>
          <p:cNvPr id="27665" name="Line 33"/>
          <p:cNvSpPr/>
          <p:nvPr/>
        </p:nvSpPr>
        <p:spPr>
          <a:xfrm>
            <a:off x="333375" y="3771900"/>
            <a:ext cx="0" cy="654050"/>
          </a:xfrm>
          <a:prstGeom prst="line">
            <a:avLst/>
          </a:prstGeom>
          <a:ln w="9525">
            <a:noFill/>
          </a:ln>
        </p:spPr>
      </p:sp>
      <p:sp>
        <p:nvSpPr>
          <p:cNvPr id="27666" name="Line 34"/>
          <p:cNvSpPr/>
          <p:nvPr/>
        </p:nvSpPr>
        <p:spPr>
          <a:xfrm>
            <a:off x="3776663" y="3771900"/>
            <a:ext cx="0" cy="654050"/>
          </a:xfrm>
          <a:prstGeom prst="line">
            <a:avLst/>
          </a:prstGeom>
          <a:ln w="9525">
            <a:noFill/>
          </a:ln>
        </p:spPr>
      </p:sp>
      <p:sp>
        <p:nvSpPr>
          <p:cNvPr id="27667" name="Line 35"/>
          <p:cNvSpPr/>
          <p:nvPr/>
        </p:nvSpPr>
        <p:spPr>
          <a:xfrm>
            <a:off x="333375" y="4425950"/>
            <a:ext cx="0" cy="639763"/>
          </a:xfrm>
          <a:prstGeom prst="line">
            <a:avLst/>
          </a:prstGeom>
          <a:ln w="9525">
            <a:noFill/>
          </a:ln>
        </p:spPr>
      </p:sp>
      <p:sp>
        <p:nvSpPr>
          <p:cNvPr id="27668" name="Line 36"/>
          <p:cNvSpPr/>
          <p:nvPr/>
        </p:nvSpPr>
        <p:spPr>
          <a:xfrm>
            <a:off x="3776663" y="4425950"/>
            <a:ext cx="0" cy="639763"/>
          </a:xfrm>
          <a:prstGeom prst="line">
            <a:avLst/>
          </a:prstGeom>
          <a:ln w="9525">
            <a:noFill/>
          </a:ln>
        </p:spPr>
      </p:sp>
      <p:sp>
        <p:nvSpPr>
          <p:cNvPr id="27669" name="Line 37"/>
          <p:cNvSpPr/>
          <p:nvPr/>
        </p:nvSpPr>
        <p:spPr>
          <a:xfrm>
            <a:off x="333375" y="5065713"/>
            <a:ext cx="0" cy="581025"/>
          </a:xfrm>
          <a:prstGeom prst="line">
            <a:avLst/>
          </a:prstGeom>
          <a:ln w="9525">
            <a:noFill/>
          </a:ln>
        </p:spPr>
      </p:sp>
      <p:sp>
        <p:nvSpPr>
          <p:cNvPr id="27670" name="Line 38"/>
          <p:cNvSpPr/>
          <p:nvPr/>
        </p:nvSpPr>
        <p:spPr>
          <a:xfrm>
            <a:off x="3776663" y="5065713"/>
            <a:ext cx="0" cy="581025"/>
          </a:xfrm>
          <a:prstGeom prst="line">
            <a:avLst/>
          </a:prstGeom>
          <a:ln w="9525">
            <a:noFill/>
          </a:ln>
        </p:spPr>
      </p:sp>
      <p:sp>
        <p:nvSpPr>
          <p:cNvPr id="27671" name="Line 39"/>
          <p:cNvSpPr/>
          <p:nvPr/>
        </p:nvSpPr>
        <p:spPr>
          <a:xfrm>
            <a:off x="333375" y="5646738"/>
            <a:ext cx="0" cy="581025"/>
          </a:xfrm>
          <a:prstGeom prst="line">
            <a:avLst/>
          </a:prstGeom>
          <a:ln w="9525">
            <a:noFill/>
          </a:ln>
        </p:spPr>
      </p:sp>
      <p:sp>
        <p:nvSpPr>
          <p:cNvPr id="27672" name="Line 40"/>
          <p:cNvSpPr/>
          <p:nvPr/>
        </p:nvSpPr>
        <p:spPr>
          <a:xfrm>
            <a:off x="3776663" y="5646738"/>
            <a:ext cx="0" cy="581025"/>
          </a:xfrm>
          <a:prstGeom prst="line">
            <a:avLst/>
          </a:prstGeom>
          <a:ln w="9525">
            <a:noFill/>
          </a:ln>
        </p:spPr>
      </p:sp>
      <p:sp>
        <p:nvSpPr>
          <p:cNvPr id="27673" name="Line 41"/>
          <p:cNvSpPr/>
          <p:nvPr/>
        </p:nvSpPr>
        <p:spPr>
          <a:xfrm>
            <a:off x="1520825" y="6227763"/>
            <a:ext cx="1328738" cy="0"/>
          </a:xfrm>
          <a:prstGeom prst="line">
            <a:avLst/>
          </a:prstGeom>
          <a:ln w="9525">
            <a:noFill/>
          </a:ln>
        </p:spPr>
      </p:sp>
      <p:sp>
        <p:nvSpPr>
          <p:cNvPr id="27674" name="Line 42"/>
          <p:cNvSpPr/>
          <p:nvPr/>
        </p:nvSpPr>
        <p:spPr>
          <a:xfrm>
            <a:off x="2849563" y="6227763"/>
            <a:ext cx="927100" cy="0"/>
          </a:xfrm>
          <a:prstGeom prst="line">
            <a:avLst/>
          </a:prstGeom>
          <a:ln w="9525">
            <a:noFill/>
          </a:ln>
        </p:spPr>
      </p:sp>
      <p:sp>
        <p:nvSpPr>
          <p:cNvPr id="27675" name="Line 73"/>
          <p:cNvSpPr/>
          <p:nvPr/>
        </p:nvSpPr>
        <p:spPr>
          <a:xfrm>
            <a:off x="1720850" y="2463800"/>
            <a:ext cx="5913438" cy="0"/>
          </a:xfrm>
          <a:prstGeom prst="line">
            <a:avLst/>
          </a:prstGeom>
          <a:ln w="9525" cap="flat" cmpd="sng">
            <a:solidFill>
              <a:schemeClr val="tx1"/>
            </a:solidFill>
            <a:prstDash val="solid"/>
            <a:headEnd type="none" w="med" len="med"/>
            <a:tailEnd type="none" w="med" len="med"/>
          </a:ln>
        </p:spPr>
      </p:sp>
      <p:grpSp>
        <p:nvGrpSpPr>
          <p:cNvPr id="4" name="Group 47"/>
          <p:cNvGrpSpPr/>
          <p:nvPr/>
        </p:nvGrpSpPr>
        <p:grpSpPr>
          <a:xfrm>
            <a:off x="309563" y="2795588"/>
            <a:ext cx="5416550" cy="666750"/>
            <a:chOff x="0" y="0"/>
            <a:chExt cx="3412" cy="420"/>
          </a:xfrm>
        </p:grpSpPr>
        <p:grpSp>
          <p:nvGrpSpPr>
            <p:cNvPr id="27705" name="Group 48"/>
            <p:cNvGrpSpPr/>
            <p:nvPr/>
          </p:nvGrpSpPr>
          <p:grpSpPr>
            <a:xfrm>
              <a:off x="2111" y="0"/>
              <a:ext cx="1301" cy="406"/>
              <a:chOff x="0" y="0"/>
              <a:chExt cx="1301" cy="406"/>
            </a:xfrm>
          </p:grpSpPr>
          <p:sp>
            <p:nvSpPr>
              <p:cNvPr id="27709" name="Arc 44"/>
              <p:cNvSpPr/>
              <p:nvPr/>
            </p:nvSpPr>
            <p:spPr>
              <a:xfrm>
                <a:off x="0" y="0"/>
                <a:ext cx="217" cy="406"/>
              </a:xfrm>
              <a:custGeom>
                <a:avLst/>
                <a:gdLst>
                  <a:gd name="txL" fmla="*/ 0 w 26852"/>
                  <a:gd name="txT" fmla="*/ 0 h 43115"/>
                  <a:gd name="txR" fmla="*/ 26852 w 26852"/>
                  <a:gd name="txB" fmla="*/ 43115 h 431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852" h="43115" fill="none">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710" name="Rectangle 75"/>
              <p:cNvSpPr/>
              <p:nvPr/>
            </p:nvSpPr>
            <p:spPr>
              <a:xfrm>
                <a:off x="234" y="53"/>
                <a:ext cx="1067" cy="298"/>
              </a:xfrm>
              <a:prstGeom prst="rect">
                <a:avLst/>
              </a:prstGeom>
              <a:noFill/>
              <a:ln w="9525">
                <a:noFill/>
              </a:ln>
            </p:spPr>
            <p:txBody>
              <a:bodyPr wrap="none">
                <a:spAutoFit/>
              </a:bodyPr>
              <a:p>
                <a:pP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Q</a:t>
                </a:r>
                <a:r>
                  <a:rPr lang="en-US" altLang="zh-CN" sz="2500" dirty="0">
                    <a:latin typeface="Arial" panose="020B0604020202020204" pitchFamily="34" charset="0"/>
                  </a:rPr>
                  <a:t> = 1000</a:t>
                </a:r>
                <a:endParaRPr lang="en-US" altLang="zh-CN" sz="2500" dirty="0">
                  <a:latin typeface="Arial" panose="020B0604020202020204" pitchFamily="34" charset="0"/>
                </a:endParaRPr>
              </a:p>
            </p:txBody>
          </p:sp>
        </p:grpSp>
        <p:grpSp>
          <p:nvGrpSpPr>
            <p:cNvPr id="27706" name="Group 51"/>
            <p:cNvGrpSpPr/>
            <p:nvPr/>
          </p:nvGrpSpPr>
          <p:grpSpPr>
            <a:xfrm>
              <a:off x="0" y="13"/>
              <a:ext cx="943" cy="407"/>
              <a:chOff x="0" y="0"/>
              <a:chExt cx="943" cy="407"/>
            </a:xfrm>
          </p:grpSpPr>
          <p:sp>
            <p:nvSpPr>
              <p:cNvPr id="27707" name="Arc 59"/>
              <p:cNvSpPr/>
              <p:nvPr/>
            </p:nvSpPr>
            <p:spPr>
              <a:xfrm flipH="1">
                <a:off x="726" y="0"/>
                <a:ext cx="217" cy="407"/>
              </a:xfrm>
              <a:custGeom>
                <a:avLst/>
                <a:gdLst>
                  <a:gd name="txL" fmla="*/ 0 w 26059"/>
                  <a:gd name="txT" fmla="*/ 0 h 43200"/>
                  <a:gd name="txR" fmla="*/ 26059 w 26059"/>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059" h="43200" fill="none">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708" name="Rectangle 82"/>
              <p:cNvSpPr/>
              <p:nvPr/>
            </p:nvSpPr>
            <p:spPr>
              <a:xfrm>
                <a:off x="0" y="42"/>
                <a:ext cx="707" cy="298"/>
              </a:xfrm>
              <a:prstGeom prst="rect">
                <a:avLst/>
              </a:prstGeom>
              <a:noFill/>
              <a:ln w="9525">
                <a:noFill/>
              </a:ln>
            </p:spPr>
            <p:txBody>
              <a:bodyPr>
                <a:spAutoFit/>
              </a:bodyPr>
              <a:p>
                <a:pPr algn="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L</a:t>
                </a:r>
                <a:r>
                  <a:rPr lang="en-US" altLang="zh-CN" sz="2500" dirty="0">
                    <a:latin typeface="Arial" panose="020B0604020202020204" pitchFamily="34" charset="0"/>
                  </a:rPr>
                  <a:t> = 1</a:t>
                </a:r>
                <a:endParaRPr lang="en-US" altLang="zh-CN" sz="2500" dirty="0">
                  <a:latin typeface="Arial" panose="020B0604020202020204" pitchFamily="34" charset="0"/>
                </a:endParaRPr>
              </a:p>
            </p:txBody>
          </p:sp>
        </p:grpSp>
      </p:grpSp>
      <p:grpSp>
        <p:nvGrpSpPr>
          <p:cNvPr id="7" name="Group 54"/>
          <p:cNvGrpSpPr/>
          <p:nvPr/>
        </p:nvGrpSpPr>
        <p:grpSpPr>
          <a:xfrm>
            <a:off x="314325" y="3481388"/>
            <a:ext cx="5238750" cy="646112"/>
            <a:chOff x="0" y="0"/>
            <a:chExt cx="3300" cy="407"/>
          </a:xfrm>
        </p:grpSpPr>
        <p:grpSp>
          <p:nvGrpSpPr>
            <p:cNvPr id="27699" name="Group 55"/>
            <p:cNvGrpSpPr/>
            <p:nvPr/>
          </p:nvGrpSpPr>
          <p:grpSpPr>
            <a:xfrm>
              <a:off x="2108" y="0"/>
              <a:ext cx="1192" cy="406"/>
              <a:chOff x="0" y="0"/>
              <a:chExt cx="1192" cy="406"/>
            </a:xfrm>
          </p:grpSpPr>
          <p:sp>
            <p:nvSpPr>
              <p:cNvPr id="27703" name="Arc 47"/>
              <p:cNvSpPr/>
              <p:nvPr/>
            </p:nvSpPr>
            <p:spPr>
              <a:xfrm>
                <a:off x="0" y="0"/>
                <a:ext cx="217" cy="406"/>
              </a:xfrm>
              <a:custGeom>
                <a:avLst/>
                <a:gdLst>
                  <a:gd name="txL" fmla="*/ 0 w 26852"/>
                  <a:gd name="txT" fmla="*/ 0 h 43115"/>
                  <a:gd name="txR" fmla="*/ 26852 w 26852"/>
                  <a:gd name="txB" fmla="*/ 43115 h 431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852" h="43115" fill="none">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704" name="Rectangle 78"/>
              <p:cNvSpPr/>
              <p:nvPr/>
            </p:nvSpPr>
            <p:spPr>
              <a:xfrm>
                <a:off x="236" y="51"/>
                <a:ext cx="956" cy="298"/>
              </a:xfrm>
              <a:prstGeom prst="rect">
                <a:avLst/>
              </a:prstGeom>
              <a:noFill/>
              <a:ln w="9525">
                <a:noFill/>
              </a:ln>
            </p:spPr>
            <p:txBody>
              <a:bodyPr wrap="none">
                <a:spAutoFit/>
              </a:bodyPr>
              <a:p>
                <a:pP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Q</a:t>
                </a:r>
                <a:r>
                  <a:rPr lang="en-US" altLang="zh-CN" sz="2500" dirty="0">
                    <a:latin typeface="Arial" panose="020B0604020202020204" pitchFamily="34" charset="0"/>
                  </a:rPr>
                  <a:t> = 800</a:t>
                </a:r>
                <a:endParaRPr lang="en-US" altLang="zh-CN" sz="2500" dirty="0">
                  <a:latin typeface="Arial" panose="020B0604020202020204" pitchFamily="34" charset="0"/>
                </a:endParaRPr>
              </a:p>
            </p:txBody>
          </p:sp>
        </p:grpSp>
        <p:grpSp>
          <p:nvGrpSpPr>
            <p:cNvPr id="27700" name="Group 58"/>
            <p:cNvGrpSpPr/>
            <p:nvPr/>
          </p:nvGrpSpPr>
          <p:grpSpPr>
            <a:xfrm>
              <a:off x="0" y="0"/>
              <a:ext cx="941" cy="407"/>
              <a:chOff x="0" y="0"/>
              <a:chExt cx="941" cy="407"/>
            </a:xfrm>
          </p:grpSpPr>
          <p:sp>
            <p:nvSpPr>
              <p:cNvPr id="27701" name="Arc 62"/>
              <p:cNvSpPr/>
              <p:nvPr/>
            </p:nvSpPr>
            <p:spPr>
              <a:xfrm flipH="1">
                <a:off x="724" y="0"/>
                <a:ext cx="217" cy="407"/>
              </a:xfrm>
              <a:custGeom>
                <a:avLst/>
                <a:gdLst>
                  <a:gd name="txL" fmla="*/ 0 w 26059"/>
                  <a:gd name="txT" fmla="*/ 0 h 43200"/>
                  <a:gd name="txR" fmla="*/ 26059 w 26059"/>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059" h="43200" fill="none">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702" name="Rectangle 83"/>
              <p:cNvSpPr/>
              <p:nvPr/>
            </p:nvSpPr>
            <p:spPr>
              <a:xfrm>
                <a:off x="0" y="52"/>
                <a:ext cx="707" cy="298"/>
              </a:xfrm>
              <a:prstGeom prst="rect">
                <a:avLst/>
              </a:prstGeom>
              <a:noFill/>
              <a:ln w="9525">
                <a:noFill/>
              </a:ln>
            </p:spPr>
            <p:txBody>
              <a:bodyPr>
                <a:spAutoFit/>
              </a:bodyPr>
              <a:p>
                <a:pPr algn="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L</a:t>
                </a:r>
                <a:r>
                  <a:rPr lang="en-US" altLang="zh-CN" sz="2500" dirty="0">
                    <a:latin typeface="Arial" panose="020B0604020202020204" pitchFamily="34" charset="0"/>
                  </a:rPr>
                  <a:t> = 1</a:t>
                </a:r>
                <a:endParaRPr lang="en-US" altLang="zh-CN" sz="2500" dirty="0">
                  <a:latin typeface="Arial" panose="020B0604020202020204" pitchFamily="34" charset="0"/>
                </a:endParaRPr>
              </a:p>
            </p:txBody>
          </p:sp>
        </p:grpSp>
      </p:grpSp>
      <p:grpSp>
        <p:nvGrpSpPr>
          <p:cNvPr id="10" name="Group 61"/>
          <p:cNvGrpSpPr/>
          <p:nvPr/>
        </p:nvGrpSpPr>
        <p:grpSpPr>
          <a:xfrm>
            <a:off x="312738" y="4103688"/>
            <a:ext cx="5246687" cy="661987"/>
            <a:chOff x="0" y="0"/>
            <a:chExt cx="3305" cy="417"/>
          </a:xfrm>
        </p:grpSpPr>
        <p:grpSp>
          <p:nvGrpSpPr>
            <p:cNvPr id="27693" name="Group 62"/>
            <p:cNvGrpSpPr/>
            <p:nvPr/>
          </p:nvGrpSpPr>
          <p:grpSpPr>
            <a:xfrm>
              <a:off x="2116" y="11"/>
              <a:ext cx="1189" cy="406"/>
              <a:chOff x="0" y="0"/>
              <a:chExt cx="1189" cy="406"/>
            </a:xfrm>
          </p:grpSpPr>
          <p:sp>
            <p:nvSpPr>
              <p:cNvPr id="27697" name="Arc 50"/>
              <p:cNvSpPr/>
              <p:nvPr/>
            </p:nvSpPr>
            <p:spPr>
              <a:xfrm>
                <a:off x="0" y="0"/>
                <a:ext cx="217" cy="406"/>
              </a:xfrm>
              <a:custGeom>
                <a:avLst/>
                <a:gdLst>
                  <a:gd name="txL" fmla="*/ 0 w 26852"/>
                  <a:gd name="txT" fmla="*/ 0 h 43115"/>
                  <a:gd name="txR" fmla="*/ 26852 w 26852"/>
                  <a:gd name="txB" fmla="*/ 43115 h 431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852" h="43115" fill="none">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98" name="Rectangle 79"/>
              <p:cNvSpPr/>
              <p:nvPr/>
            </p:nvSpPr>
            <p:spPr>
              <a:xfrm>
                <a:off x="233" y="43"/>
                <a:ext cx="956" cy="298"/>
              </a:xfrm>
              <a:prstGeom prst="rect">
                <a:avLst/>
              </a:prstGeom>
              <a:noFill/>
              <a:ln w="9525">
                <a:noFill/>
              </a:ln>
            </p:spPr>
            <p:txBody>
              <a:bodyPr wrap="none">
                <a:spAutoFit/>
              </a:bodyPr>
              <a:p>
                <a:pP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Q</a:t>
                </a:r>
                <a:r>
                  <a:rPr lang="en-US" altLang="zh-CN" sz="2500" dirty="0">
                    <a:latin typeface="Arial" panose="020B0604020202020204" pitchFamily="34" charset="0"/>
                  </a:rPr>
                  <a:t> = 600</a:t>
                </a:r>
                <a:endParaRPr lang="en-US" altLang="zh-CN" sz="2500" dirty="0">
                  <a:latin typeface="Arial" panose="020B0604020202020204" pitchFamily="34" charset="0"/>
                </a:endParaRPr>
              </a:p>
            </p:txBody>
          </p:sp>
        </p:grpSp>
        <p:grpSp>
          <p:nvGrpSpPr>
            <p:cNvPr id="27694" name="Group 65"/>
            <p:cNvGrpSpPr/>
            <p:nvPr/>
          </p:nvGrpSpPr>
          <p:grpSpPr>
            <a:xfrm>
              <a:off x="0" y="0"/>
              <a:ext cx="942" cy="407"/>
              <a:chOff x="0" y="0"/>
              <a:chExt cx="942" cy="407"/>
            </a:xfrm>
          </p:grpSpPr>
          <p:sp>
            <p:nvSpPr>
              <p:cNvPr id="27695" name="Arc 65"/>
              <p:cNvSpPr/>
              <p:nvPr/>
            </p:nvSpPr>
            <p:spPr>
              <a:xfrm flipH="1">
                <a:off x="725" y="0"/>
                <a:ext cx="217" cy="407"/>
              </a:xfrm>
              <a:custGeom>
                <a:avLst/>
                <a:gdLst>
                  <a:gd name="txL" fmla="*/ 0 w 26059"/>
                  <a:gd name="txT" fmla="*/ 0 h 43200"/>
                  <a:gd name="txR" fmla="*/ 26059 w 26059"/>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059" h="43200" fill="none">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96" name="Rectangle 84"/>
              <p:cNvSpPr/>
              <p:nvPr/>
            </p:nvSpPr>
            <p:spPr>
              <a:xfrm>
                <a:off x="0" y="51"/>
                <a:ext cx="707" cy="298"/>
              </a:xfrm>
              <a:prstGeom prst="rect">
                <a:avLst/>
              </a:prstGeom>
              <a:noFill/>
              <a:ln w="9525">
                <a:noFill/>
              </a:ln>
            </p:spPr>
            <p:txBody>
              <a:bodyPr>
                <a:spAutoFit/>
              </a:bodyPr>
              <a:p>
                <a:pPr algn="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L</a:t>
                </a:r>
                <a:r>
                  <a:rPr lang="en-US" altLang="zh-CN" sz="2500" dirty="0">
                    <a:latin typeface="Arial" panose="020B0604020202020204" pitchFamily="34" charset="0"/>
                  </a:rPr>
                  <a:t> = 1</a:t>
                </a:r>
                <a:endParaRPr lang="en-US" altLang="zh-CN" sz="2500" dirty="0">
                  <a:latin typeface="Arial" panose="020B0604020202020204" pitchFamily="34" charset="0"/>
                </a:endParaRPr>
              </a:p>
            </p:txBody>
          </p:sp>
        </p:grpSp>
      </p:grpSp>
      <p:grpSp>
        <p:nvGrpSpPr>
          <p:cNvPr id="13" name="Group 68"/>
          <p:cNvGrpSpPr/>
          <p:nvPr/>
        </p:nvGrpSpPr>
        <p:grpSpPr>
          <a:xfrm>
            <a:off x="309563" y="4727575"/>
            <a:ext cx="5251450" cy="654050"/>
            <a:chOff x="0" y="0"/>
            <a:chExt cx="3308" cy="412"/>
          </a:xfrm>
        </p:grpSpPr>
        <p:grpSp>
          <p:nvGrpSpPr>
            <p:cNvPr id="27687" name="Group 69"/>
            <p:cNvGrpSpPr/>
            <p:nvPr/>
          </p:nvGrpSpPr>
          <p:grpSpPr>
            <a:xfrm>
              <a:off x="2119" y="0"/>
              <a:ext cx="1189" cy="406"/>
              <a:chOff x="0" y="0"/>
              <a:chExt cx="1189" cy="406"/>
            </a:xfrm>
          </p:grpSpPr>
          <p:sp>
            <p:nvSpPr>
              <p:cNvPr id="27691" name="Arc 53"/>
              <p:cNvSpPr/>
              <p:nvPr/>
            </p:nvSpPr>
            <p:spPr>
              <a:xfrm>
                <a:off x="0" y="0"/>
                <a:ext cx="217" cy="406"/>
              </a:xfrm>
              <a:custGeom>
                <a:avLst/>
                <a:gdLst>
                  <a:gd name="txL" fmla="*/ 0 w 26852"/>
                  <a:gd name="txT" fmla="*/ 0 h 43115"/>
                  <a:gd name="txR" fmla="*/ 26852 w 26852"/>
                  <a:gd name="txB" fmla="*/ 43115 h 431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852" h="43115" fill="none">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92" name="Rectangle 80"/>
              <p:cNvSpPr/>
              <p:nvPr/>
            </p:nvSpPr>
            <p:spPr>
              <a:xfrm>
                <a:off x="233" y="54"/>
                <a:ext cx="956" cy="298"/>
              </a:xfrm>
              <a:prstGeom prst="rect">
                <a:avLst/>
              </a:prstGeom>
              <a:noFill/>
              <a:ln w="9525">
                <a:noFill/>
              </a:ln>
            </p:spPr>
            <p:txBody>
              <a:bodyPr wrap="none">
                <a:spAutoFit/>
              </a:bodyPr>
              <a:p>
                <a:pP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Q</a:t>
                </a:r>
                <a:r>
                  <a:rPr lang="en-US" altLang="zh-CN" sz="2500" dirty="0">
                    <a:latin typeface="Arial" panose="020B0604020202020204" pitchFamily="34" charset="0"/>
                  </a:rPr>
                  <a:t> = 400</a:t>
                </a:r>
                <a:endParaRPr lang="en-US" altLang="zh-CN" sz="2500" dirty="0">
                  <a:latin typeface="Arial" panose="020B0604020202020204" pitchFamily="34" charset="0"/>
                </a:endParaRPr>
              </a:p>
            </p:txBody>
          </p:sp>
        </p:grpSp>
        <p:grpSp>
          <p:nvGrpSpPr>
            <p:cNvPr id="27688" name="Group 72"/>
            <p:cNvGrpSpPr/>
            <p:nvPr/>
          </p:nvGrpSpPr>
          <p:grpSpPr>
            <a:xfrm>
              <a:off x="0" y="5"/>
              <a:ext cx="944" cy="407"/>
              <a:chOff x="0" y="0"/>
              <a:chExt cx="944" cy="407"/>
            </a:xfrm>
          </p:grpSpPr>
          <p:sp>
            <p:nvSpPr>
              <p:cNvPr id="27689" name="Arc 68"/>
              <p:cNvSpPr/>
              <p:nvPr/>
            </p:nvSpPr>
            <p:spPr>
              <a:xfrm flipH="1">
                <a:off x="727" y="0"/>
                <a:ext cx="217" cy="407"/>
              </a:xfrm>
              <a:custGeom>
                <a:avLst/>
                <a:gdLst>
                  <a:gd name="txL" fmla="*/ 0 w 26059"/>
                  <a:gd name="txT" fmla="*/ 0 h 43200"/>
                  <a:gd name="txR" fmla="*/ 26059 w 26059"/>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059" h="43200" fill="none">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90" name="Rectangle 85"/>
              <p:cNvSpPr/>
              <p:nvPr/>
            </p:nvSpPr>
            <p:spPr>
              <a:xfrm>
                <a:off x="0" y="50"/>
                <a:ext cx="707" cy="298"/>
              </a:xfrm>
              <a:prstGeom prst="rect">
                <a:avLst/>
              </a:prstGeom>
              <a:noFill/>
              <a:ln w="9525">
                <a:noFill/>
              </a:ln>
            </p:spPr>
            <p:txBody>
              <a:bodyPr>
                <a:spAutoFit/>
              </a:bodyPr>
              <a:p>
                <a:pPr algn="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L</a:t>
                </a:r>
                <a:r>
                  <a:rPr lang="en-US" altLang="zh-CN" sz="2500" dirty="0">
                    <a:latin typeface="Arial" panose="020B0604020202020204" pitchFamily="34" charset="0"/>
                  </a:rPr>
                  <a:t> = 1</a:t>
                </a:r>
                <a:endParaRPr lang="en-US" altLang="zh-CN" sz="2500" dirty="0">
                  <a:latin typeface="Arial" panose="020B0604020202020204" pitchFamily="34" charset="0"/>
                </a:endParaRPr>
              </a:p>
            </p:txBody>
          </p:sp>
        </p:grpSp>
      </p:grpSp>
      <p:grpSp>
        <p:nvGrpSpPr>
          <p:cNvPr id="16" name="Group 75"/>
          <p:cNvGrpSpPr/>
          <p:nvPr/>
        </p:nvGrpSpPr>
        <p:grpSpPr>
          <a:xfrm>
            <a:off x="309563" y="5338763"/>
            <a:ext cx="5221287" cy="646112"/>
            <a:chOff x="0" y="0"/>
            <a:chExt cx="3289" cy="407"/>
          </a:xfrm>
        </p:grpSpPr>
        <p:grpSp>
          <p:nvGrpSpPr>
            <p:cNvPr id="27681" name="Group 76"/>
            <p:cNvGrpSpPr/>
            <p:nvPr/>
          </p:nvGrpSpPr>
          <p:grpSpPr>
            <a:xfrm>
              <a:off x="2099" y="0"/>
              <a:ext cx="1190" cy="406"/>
              <a:chOff x="0" y="0"/>
              <a:chExt cx="1190" cy="406"/>
            </a:xfrm>
          </p:grpSpPr>
          <p:sp>
            <p:nvSpPr>
              <p:cNvPr id="27685" name="Arc 56"/>
              <p:cNvSpPr/>
              <p:nvPr/>
            </p:nvSpPr>
            <p:spPr>
              <a:xfrm>
                <a:off x="0" y="0"/>
                <a:ext cx="217" cy="406"/>
              </a:xfrm>
              <a:custGeom>
                <a:avLst/>
                <a:gdLst>
                  <a:gd name="txL" fmla="*/ 0 w 26852"/>
                  <a:gd name="txT" fmla="*/ 0 h 43115"/>
                  <a:gd name="txR" fmla="*/ 26852 w 26852"/>
                  <a:gd name="txB" fmla="*/ 43115 h 4311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852" h="43115" fill="none">
                    <a:moveTo>
                      <a:pt x="7169" y="0"/>
                    </a:moveTo>
                    <a:cubicBezTo>
                      <a:pt x="18311" y="993"/>
                      <a:pt x="26852" y="10328"/>
                      <a:pt x="26852" y="21515"/>
                    </a:cubicBezTo>
                    <a:cubicBezTo>
                      <a:pt x="26852" y="33444"/>
                      <a:pt x="17181" y="43115"/>
                      <a:pt x="5252" y="43115"/>
                    </a:cubicBezTo>
                    <a:cubicBezTo>
                      <a:pt x="3481" y="43115"/>
                      <a:pt x="1717" y="42897"/>
                      <a:pt x="0" y="42466"/>
                    </a:cubicBezTo>
                  </a:path>
                  <a:path w="26852" h="43115" stroke="0">
                    <a:moveTo>
                      <a:pt x="7169" y="0"/>
                    </a:moveTo>
                    <a:cubicBezTo>
                      <a:pt x="18311" y="993"/>
                      <a:pt x="26852" y="10328"/>
                      <a:pt x="26852" y="21515"/>
                    </a:cubicBezTo>
                    <a:cubicBezTo>
                      <a:pt x="26852" y="33444"/>
                      <a:pt x="17181" y="43115"/>
                      <a:pt x="5252" y="43115"/>
                    </a:cubicBezTo>
                    <a:cubicBezTo>
                      <a:pt x="3481" y="43115"/>
                      <a:pt x="1717" y="42897"/>
                      <a:pt x="0" y="42466"/>
                    </a:cubicBezTo>
                    <a:lnTo>
                      <a:pt x="5252" y="21515"/>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86" name="Rectangle 81"/>
              <p:cNvSpPr/>
              <p:nvPr/>
            </p:nvSpPr>
            <p:spPr>
              <a:xfrm>
                <a:off x="234" y="57"/>
                <a:ext cx="956" cy="298"/>
              </a:xfrm>
              <a:prstGeom prst="rect">
                <a:avLst/>
              </a:prstGeom>
              <a:noFill/>
              <a:ln w="9525">
                <a:noFill/>
              </a:ln>
            </p:spPr>
            <p:txBody>
              <a:bodyPr wrap="none">
                <a:spAutoFit/>
              </a:bodyPr>
              <a:p>
                <a:pP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Q</a:t>
                </a:r>
                <a:r>
                  <a:rPr lang="en-US" altLang="zh-CN" sz="2500" dirty="0">
                    <a:latin typeface="Arial" panose="020B0604020202020204" pitchFamily="34" charset="0"/>
                  </a:rPr>
                  <a:t> = 200</a:t>
                </a:r>
                <a:endParaRPr lang="en-US" altLang="zh-CN" sz="2500" dirty="0">
                  <a:latin typeface="Arial" panose="020B0604020202020204" pitchFamily="34" charset="0"/>
                </a:endParaRPr>
              </a:p>
            </p:txBody>
          </p:sp>
        </p:grpSp>
        <p:grpSp>
          <p:nvGrpSpPr>
            <p:cNvPr id="27682" name="Group 79"/>
            <p:cNvGrpSpPr/>
            <p:nvPr/>
          </p:nvGrpSpPr>
          <p:grpSpPr>
            <a:xfrm>
              <a:off x="0" y="0"/>
              <a:ext cx="944" cy="407"/>
              <a:chOff x="0" y="0"/>
              <a:chExt cx="944" cy="407"/>
            </a:xfrm>
          </p:grpSpPr>
          <p:sp>
            <p:nvSpPr>
              <p:cNvPr id="27683" name="Arc 71"/>
              <p:cNvSpPr/>
              <p:nvPr/>
            </p:nvSpPr>
            <p:spPr>
              <a:xfrm flipH="1">
                <a:off x="727" y="0"/>
                <a:ext cx="217" cy="407"/>
              </a:xfrm>
              <a:custGeom>
                <a:avLst/>
                <a:gdLst>
                  <a:gd name="txL" fmla="*/ 0 w 26059"/>
                  <a:gd name="txT" fmla="*/ 0 h 43200"/>
                  <a:gd name="txR" fmla="*/ 26059 w 26059"/>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6059" h="43200" fill="none">
                    <a:moveTo>
                      <a:pt x="4563" y="0"/>
                    </a:moveTo>
                    <a:cubicBezTo>
                      <a:pt x="16452" y="58"/>
                      <a:pt x="26059" y="9711"/>
                      <a:pt x="26059" y="21600"/>
                    </a:cubicBezTo>
                    <a:cubicBezTo>
                      <a:pt x="26059" y="33529"/>
                      <a:pt x="16388" y="43200"/>
                      <a:pt x="4459" y="43200"/>
                    </a:cubicBezTo>
                    <a:cubicBezTo>
                      <a:pt x="2960" y="43200"/>
                      <a:pt x="1466" y="43044"/>
                      <a:pt x="0" y="42734"/>
                    </a:cubicBezTo>
                  </a:path>
                  <a:path w="26059" h="43200" stroke="0">
                    <a:moveTo>
                      <a:pt x="4563" y="0"/>
                    </a:moveTo>
                    <a:cubicBezTo>
                      <a:pt x="16452" y="58"/>
                      <a:pt x="26059" y="9711"/>
                      <a:pt x="26059" y="21600"/>
                    </a:cubicBezTo>
                    <a:cubicBezTo>
                      <a:pt x="26059" y="33529"/>
                      <a:pt x="16388" y="43200"/>
                      <a:pt x="4459" y="43200"/>
                    </a:cubicBezTo>
                    <a:cubicBezTo>
                      <a:pt x="2960" y="43200"/>
                      <a:pt x="1466" y="43044"/>
                      <a:pt x="0" y="42734"/>
                    </a:cubicBezTo>
                    <a:lnTo>
                      <a:pt x="4459" y="21600"/>
                    </a:lnTo>
                    <a:close/>
                  </a:path>
                </a:pathLst>
              </a:custGeom>
              <a:noFill/>
              <a:ln w="38100" cap="flat" cmpd="sng">
                <a:solidFill>
                  <a:schemeClr val="accent2">
                    <a:alpha val="100000"/>
                  </a:schemeClr>
                </a:solidFill>
                <a:prstDash val="solid"/>
                <a:round/>
                <a:headEnd type="none" w="med" len="med"/>
                <a:tailEnd type="triangle" w="lg" len="med"/>
              </a:ln>
            </p:spPr>
            <p:txBody>
              <a:bodyPr/>
              <a:p>
                <a:endParaRPr lang="zh-CN" altLang="en-US"/>
              </a:p>
            </p:txBody>
          </p:sp>
          <p:sp>
            <p:nvSpPr>
              <p:cNvPr id="27684" name="Rectangle 86"/>
              <p:cNvSpPr/>
              <p:nvPr/>
            </p:nvSpPr>
            <p:spPr>
              <a:xfrm>
                <a:off x="0" y="55"/>
                <a:ext cx="707" cy="298"/>
              </a:xfrm>
              <a:prstGeom prst="rect">
                <a:avLst/>
              </a:prstGeom>
              <a:noFill/>
              <a:ln w="9525">
                <a:noFill/>
              </a:ln>
            </p:spPr>
            <p:txBody>
              <a:bodyPr>
                <a:spAutoFit/>
              </a:bodyPr>
              <a:p>
                <a:pPr algn="r" eaLnBrk="0" hangingPunct="0"/>
                <a:r>
                  <a:rPr lang="zh-CN" altLang="zh-CN" sz="2500" b="1" dirty="0">
                    <a:latin typeface="Arial" panose="020B0604020202020204" pitchFamily="34" charset="0"/>
                  </a:rPr>
                  <a:t>∆</a:t>
                </a:r>
                <a:r>
                  <a:rPr lang="en-US" altLang="zh-CN" sz="2500" b="1" i="1" dirty="0">
                    <a:latin typeface="Arial" panose="020B0604020202020204" pitchFamily="34" charset="0"/>
                  </a:rPr>
                  <a:t>L</a:t>
                </a:r>
                <a:r>
                  <a:rPr lang="en-US" altLang="zh-CN" sz="2500" dirty="0">
                    <a:latin typeface="Arial" panose="020B0604020202020204" pitchFamily="34" charset="0"/>
                  </a:rPr>
                  <a:t> = 1</a:t>
                </a:r>
                <a:endParaRPr lang="en-US" altLang="zh-CN" sz="2500" dirty="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Right)">
                                      <p:cBhvr>
                                        <p:cTn id="20" dur="1000"/>
                                        <p:tgtEl>
                                          <p:spTgt spid="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downRight)">
                                      <p:cBhvr>
                                        <p:cTn id="33" dur="1000"/>
                                        <p:tgtEl>
                                          <p:spTgt spid="10"/>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strips(downRight)">
                                      <p:cBhvr>
                                        <p:cTn id="46" dur="1000"/>
                                        <p:tgtEl>
                                          <p:spTgt spid="13"/>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strips(downRight)">
                                      <p:cBhvr>
                                        <p:cTn id="59" dur="1000"/>
                                        <p:tgtEl>
                                          <p:spTgt spid="16"/>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16"/>
                                        </p:tgtEl>
                                      </p:cBhvr>
                                    </p:animEffect>
                                    <p:set>
                                      <p:cBhvr>
                                        <p:cTn id="6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44"/>
          <p:cNvSpPr txBox="1"/>
          <p:nvPr/>
        </p:nvSpPr>
        <p:spPr>
          <a:xfrm>
            <a:off x="4603750" y="1266825"/>
            <a:ext cx="3302000" cy="4664075"/>
          </a:xfrm>
          <a:prstGeom prst="rect">
            <a:avLst/>
          </a:prstGeom>
          <a:noFill/>
          <a:ln w="9525">
            <a:noFill/>
          </a:ln>
        </p:spPr>
        <p:txBody>
          <a:bodyPr>
            <a:spAutoFit/>
          </a:bodyPr>
          <a:p>
            <a:pPr eaLnBrk="0" hangingPunct="0">
              <a:lnSpc>
                <a:spcPct val="105000"/>
              </a:lnSpc>
              <a:spcBef>
                <a:spcPct val="50000"/>
              </a:spcBef>
            </a:pPr>
            <a:r>
              <a:rPr lang="en-US" altLang="zh-CN" sz="2600" dirty="0">
                <a:latin typeface="Arial" panose="020B0604020202020204" pitchFamily="34" charset="0"/>
              </a:rPr>
              <a:t>MPL equals the </a:t>
            </a:r>
            <a:br>
              <a:rPr lang="en-US" altLang="zh-CN" sz="2600" dirty="0">
                <a:latin typeface="Arial" panose="020B0604020202020204" pitchFamily="34" charset="0"/>
              </a:rPr>
            </a:br>
            <a:r>
              <a:rPr lang="en-US" altLang="zh-CN" sz="2600" dirty="0">
                <a:latin typeface="Arial" panose="020B0604020202020204" pitchFamily="34" charset="0"/>
              </a:rPr>
              <a:t>slope of the production function.  </a:t>
            </a:r>
            <a:endParaRPr lang="en-US" altLang="zh-CN" sz="2600" dirty="0">
              <a:latin typeface="Arial" panose="020B0604020202020204" pitchFamily="34" charset="0"/>
            </a:endParaRPr>
          </a:p>
          <a:p>
            <a:pPr eaLnBrk="0" hangingPunct="0">
              <a:lnSpc>
                <a:spcPct val="105000"/>
              </a:lnSpc>
              <a:spcBef>
                <a:spcPct val="50000"/>
              </a:spcBef>
            </a:pPr>
            <a:r>
              <a:rPr lang="en-US" altLang="zh-CN" sz="2600" dirty="0">
                <a:latin typeface="Arial" panose="020B0604020202020204" pitchFamily="34" charset="0"/>
              </a:rPr>
              <a:t>Notice that </a:t>
            </a:r>
            <a:br>
              <a:rPr lang="en-US" altLang="zh-CN" sz="2600" dirty="0">
                <a:latin typeface="Arial" panose="020B0604020202020204" pitchFamily="34" charset="0"/>
              </a:rPr>
            </a:br>
            <a:r>
              <a:rPr lang="en-US" altLang="zh-CN" sz="2600" dirty="0">
                <a:latin typeface="Arial" panose="020B0604020202020204" pitchFamily="34" charset="0"/>
              </a:rPr>
              <a:t>MPL diminishes </a:t>
            </a:r>
            <a:br>
              <a:rPr lang="en-US" altLang="zh-CN" sz="2600" dirty="0">
                <a:latin typeface="Arial" panose="020B0604020202020204" pitchFamily="34" charset="0"/>
              </a:rPr>
            </a:br>
            <a:r>
              <a:rPr lang="en-US" altLang="zh-CN" sz="2600" dirty="0">
                <a:latin typeface="Arial" panose="020B0604020202020204" pitchFamily="34" charset="0"/>
              </a:rPr>
              <a:t>as </a:t>
            </a:r>
            <a:r>
              <a:rPr lang="en-US" altLang="zh-CN" sz="2600" b="1" i="1" dirty="0">
                <a:latin typeface="Arial" panose="020B0604020202020204" pitchFamily="34" charset="0"/>
              </a:rPr>
              <a:t>L</a:t>
            </a:r>
            <a:r>
              <a:rPr lang="en-US" altLang="zh-CN" sz="2600" dirty="0">
                <a:latin typeface="Arial" panose="020B0604020202020204" pitchFamily="34" charset="0"/>
              </a:rPr>
              <a:t> increases.</a:t>
            </a:r>
            <a:endParaRPr lang="en-US" altLang="zh-CN" sz="2600" dirty="0">
              <a:latin typeface="Arial" panose="020B0604020202020204" pitchFamily="34" charset="0"/>
            </a:endParaRPr>
          </a:p>
          <a:p>
            <a:pPr eaLnBrk="0" hangingPunct="0">
              <a:lnSpc>
                <a:spcPct val="105000"/>
              </a:lnSpc>
              <a:spcBef>
                <a:spcPct val="50000"/>
              </a:spcBef>
            </a:pPr>
            <a:r>
              <a:rPr lang="en-US" altLang="zh-CN" sz="2600" dirty="0">
                <a:latin typeface="Arial" panose="020B0604020202020204" pitchFamily="34" charset="0"/>
              </a:rPr>
              <a:t>This explains why the production function gets flatter </a:t>
            </a:r>
            <a:br>
              <a:rPr lang="en-US" altLang="zh-CN" sz="2600" dirty="0">
                <a:latin typeface="Arial" panose="020B0604020202020204" pitchFamily="34" charset="0"/>
              </a:rPr>
            </a:br>
            <a:r>
              <a:rPr lang="en-US" altLang="zh-CN" sz="2600" dirty="0">
                <a:latin typeface="Arial" panose="020B0604020202020204" pitchFamily="34" charset="0"/>
              </a:rPr>
              <a:t>as </a:t>
            </a:r>
            <a:r>
              <a:rPr lang="en-US" altLang="zh-CN" sz="2600" b="1" i="1" dirty="0">
                <a:latin typeface="Arial" panose="020B0604020202020204" pitchFamily="34" charset="0"/>
              </a:rPr>
              <a:t>L</a:t>
            </a:r>
            <a:r>
              <a:rPr lang="en-US" altLang="zh-CN" sz="2600" dirty="0">
                <a:latin typeface="Arial" panose="020B0604020202020204" pitchFamily="34" charset="0"/>
              </a:rPr>
              <a:t> increases. </a:t>
            </a:r>
            <a:endParaRPr lang="en-US" altLang="zh-CN" sz="2600" dirty="0">
              <a:latin typeface="Arial" panose="020B0604020202020204" pitchFamily="34" charset="0"/>
            </a:endParaRPr>
          </a:p>
        </p:txBody>
      </p:sp>
      <p:grpSp>
        <p:nvGrpSpPr>
          <p:cNvPr id="2" name="Group 5"/>
          <p:cNvGrpSpPr/>
          <p:nvPr/>
        </p:nvGrpSpPr>
        <p:grpSpPr>
          <a:xfrm>
            <a:off x="3968750" y="798513"/>
            <a:ext cx="4900613" cy="5722937"/>
            <a:chOff x="0" y="0"/>
            <a:chExt cx="3087" cy="3605"/>
          </a:xfrm>
        </p:grpSpPr>
        <p:grpSp>
          <p:nvGrpSpPr>
            <p:cNvPr id="28748" name="Group 6"/>
            <p:cNvGrpSpPr/>
            <p:nvPr/>
          </p:nvGrpSpPr>
          <p:grpSpPr>
            <a:xfrm>
              <a:off x="0" y="0"/>
              <a:ext cx="3087" cy="3605"/>
              <a:chOff x="0" y="0"/>
              <a:chExt cx="3087" cy="3605"/>
            </a:xfrm>
          </p:grpSpPr>
          <p:sp>
            <p:nvSpPr>
              <p:cNvPr id="28781" name="AutoShape 50"/>
              <p:cNvSpPr>
                <a:spLocks noChangeAspect="1" noTextEdit="1"/>
              </p:cNvSpPr>
              <p:nvPr/>
            </p:nvSpPr>
            <p:spPr>
              <a:xfrm>
                <a:off x="0" y="0"/>
                <a:ext cx="3087" cy="3605"/>
              </a:xfrm>
              <a:prstGeom prst="rect">
                <a:avLst/>
              </a:prstGeom>
              <a:solidFill>
                <a:schemeClr val="bg1"/>
              </a:solidFill>
              <a:ln w="9525">
                <a:noFill/>
              </a:ln>
            </p:spPr>
            <p:txBody>
              <a:bodyPr/>
              <a:p>
                <a:endParaRPr lang="zh-CN" altLang="en-US"/>
              </a:p>
            </p:txBody>
          </p:sp>
          <p:sp>
            <p:nvSpPr>
              <p:cNvPr id="28782" name="Rectangle 51"/>
              <p:cNvSpPr/>
              <p:nvPr/>
            </p:nvSpPr>
            <p:spPr>
              <a:xfrm>
                <a:off x="864" y="228"/>
                <a:ext cx="1995" cy="2670"/>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sp>
            <p:nvSpPr>
              <p:cNvPr id="28783" name="Line 52"/>
              <p:cNvSpPr/>
              <p:nvPr/>
            </p:nvSpPr>
            <p:spPr>
              <a:xfrm>
                <a:off x="864" y="228"/>
                <a:ext cx="1" cy="2670"/>
              </a:xfrm>
              <a:prstGeom prst="line">
                <a:avLst/>
              </a:prstGeom>
              <a:ln w="25400" cap="flat" cmpd="sng">
                <a:solidFill>
                  <a:srgbClr val="000000"/>
                </a:solidFill>
                <a:prstDash val="solid"/>
                <a:headEnd type="none" w="med" len="med"/>
                <a:tailEnd type="none" w="med" len="med"/>
              </a:ln>
            </p:spPr>
          </p:sp>
          <p:sp>
            <p:nvSpPr>
              <p:cNvPr id="28784" name="Line 53"/>
              <p:cNvSpPr/>
              <p:nvPr/>
            </p:nvSpPr>
            <p:spPr>
              <a:xfrm>
                <a:off x="817" y="2898"/>
                <a:ext cx="47" cy="1"/>
              </a:xfrm>
              <a:prstGeom prst="line">
                <a:avLst/>
              </a:prstGeom>
              <a:ln w="25400" cap="flat" cmpd="sng">
                <a:solidFill>
                  <a:srgbClr val="000000"/>
                </a:solidFill>
                <a:prstDash val="solid"/>
                <a:headEnd type="none" w="med" len="med"/>
                <a:tailEnd type="none" w="med" len="med"/>
              </a:ln>
            </p:spPr>
          </p:sp>
          <p:sp>
            <p:nvSpPr>
              <p:cNvPr id="28785" name="Line 54"/>
              <p:cNvSpPr/>
              <p:nvPr/>
            </p:nvSpPr>
            <p:spPr>
              <a:xfrm>
                <a:off x="817" y="2490"/>
                <a:ext cx="47" cy="1"/>
              </a:xfrm>
              <a:prstGeom prst="line">
                <a:avLst/>
              </a:prstGeom>
              <a:ln w="25400" cap="flat" cmpd="sng">
                <a:solidFill>
                  <a:srgbClr val="000000"/>
                </a:solidFill>
                <a:prstDash val="solid"/>
                <a:headEnd type="none" w="med" len="med"/>
                <a:tailEnd type="none" w="med" len="med"/>
              </a:ln>
            </p:spPr>
          </p:sp>
          <p:sp>
            <p:nvSpPr>
              <p:cNvPr id="28786" name="Line 55"/>
              <p:cNvSpPr/>
              <p:nvPr/>
            </p:nvSpPr>
            <p:spPr>
              <a:xfrm>
                <a:off x="817" y="2089"/>
                <a:ext cx="47" cy="1"/>
              </a:xfrm>
              <a:prstGeom prst="line">
                <a:avLst/>
              </a:prstGeom>
              <a:ln w="25400" cap="flat" cmpd="sng">
                <a:solidFill>
                  <a:srgbClr val="000000"/>
                </a:solidFill>
                <a:prstDash val="solid"/>
                <a:headEnd type="none" w="med" len="med"/>
                <a:tailEnd type="none" w="med" len="med"/>
              </a:ln>
            </p:spPr>
          </p:sp>
          <p:sp>
            <p:nvSpPr>
              <p:cNvPr id="28787" name="Line 56"/>
              <p:cNvSpPr/>
              <p:nvPr/>
            </p:nvSpPr>
            <p:spPr>
              <a:xfrm>
                <a:off x="817" y="1681"/>
                <a:ext cx="47" cy="1"/>
              </a:xfrm>
              <a:prstGeom prst="line">
                <a:avLst/>
              </a:prstGeom>
              <a:ln w="25400" cap="flat" cmpd="sng">
                <a:solidFill>
                  <a:srgbClr val="000000"/>
                </a:solidFill>
                <a:prstDash val="solid"/>
                <a:headEnd type="none" w="med" len="med"/>
                <a:tailEnd type="none" w="med" len="med"/>
              </a:ln>
            </p:spPr>
          </p:sp>
          <p:sp>
            <p:nvSpPr>
              <p:cNvPr id="28788" name="Line 57"/>
              <p:cNvSpPr/>
              <p:nvPr/>
            </p:nvSpPr>
            <p:spPr>
              <a:xfrm>
                <a:off x="817" y="1280"/>
                <a:ext cx="47" cy="1"/>
              </a:xfrm>
              <a:prstGeom prst="line">
                <a:avLst/>
              </a:prstGeom>
              <a:ln w="25400" cap="flat" cmpd="sng">
                <a:solidFill>
                  <a:srgbClr val="000000"/>
                </a:solidFill>
                <a:prstDash val="solid"/>
                <a:headEnd type="none" w="med" len="med"/>
                <a:tailEnd type="none" w="med" len="med"/>
              </a:ln>
            </p:spPr>
          </p:sp>
          <p:sp>
            <p:nvSpPr>
              <p:cNvPr id="28789" name="Line 58"/>
              <p:cNvSpPr/>
              <p:nvPr/>
            </p:nvSpPr>
            <p:spPr>
              <a:xfrm>
                <a:off x="817" y="872"/>
                <a:ext cx="47" cy="1"/>
              </a:xfrm>
              <a:prstGeom prst="line">
                <a:avLst/>
              </a:prstGeom>
              <a:ln w="25400" cap="flat" cmpd="sng">
                <a:solidFill>
                  <a:srgbClr val="000000"/>
                </a:solidFill>
                <a:prstDash val="solid"/>
                <a:headEnd type="none" w="med" len="med"/>
                <a:tailEnd type="none" w="med" len="med"/>
              </a:ln>
            </p:spPr>
          </p:sp>
          <p:sp>
            <p:nvSpPr>
              <p:cNvPr id="28790" name="Line 59"/>
              <p:cNvSpPr/>
              <p:nvPr/>
            </p:nvSpPr>
            <p:spPr>
              <a:xfrm>
                <a:off x="817" y="471"/>
                <a:ext cx="47" cy="1"/>
              </a:xfrm>
              <a:prstGeom prst="line">
                <a:avLst/>
              </a:prstGeom>
              <a:ln w="25400" cap="flat" cmpd="sng">
                <a:solidFill>
                  <a:srgbClr val="000000"/>
                </a:solidFill>
                <a:prstDash val="solid"/>
                <a:headEnd type="none" w="med" len="med"/>
                <a:tailEnd type="none" w="med" len="med"/>
              </a:ln>
            </p:spPr>
          </p:sp>
          <p:sp>
            <p:nvSpPr>
              <p:cNvPr id="28791" name="Line 60"/>
              <p:cNvSpPr/>
              <p:nvPr/>
            </p:nvSpPr>
            <p:spPr>
              <a:xfrm>
                <a:off x="864" y="2898"/>
                <a:ext cx="1995" cy="1"/>
              </a:xfrm>
              <a:prstGeom prst="line">
                <a:avLst/>
              </a:prstGeom>
              <a:ln w="25400" cap="flat" cmpd="sng">
                <a:solidFill>
                  <a:srgbClr val="000000"/>
                </a:solidFill>
                <a:prstDash val="solid"/>
                <a:headEnd type="none" w="med" len="med"/>
                <a:tailEnd type="none" w="med" len="med"/>
              </a:ln>
            </p:spPr>
          </p:sp>
          <p:sp>
            <p:nvSpPr>
              <p:cNvPr id="28792" name="Line 61"/>
              <p:cNvSpPr/>
              <p:nvPr/>
            </p:nvSpPr>
            <p:spPr>
              <a:xfrm flipV="1">
                <a:off x="864" y="2898"/>
                <a:ext cx="1" cy="47"/>
              </a:xfrm>
              <a:prstGeom prst="line">
                <a:avLst/>
              </a:prstGeom>
              <a:ln w="25400" cap="flat" cmpd="sng">
                <a:solidFill>
                  <a:srgbClr val="000000"/>
                </a:solidFill>
                <a:prstDash val="solid"/>
                <a:headEnd type="none" w="med" len="med"/>
                <a:tailEnd type="none" w="med" len="med"/>
              </a:ln>
            </p:spPr>
          </p:sp>
          <p:sp>
            <p:nvSpPr>
              <p:cNvPr id="28793" name="Line 62"/>
              <p:cNvSpPr/>
              <p:nvPr/>
            </p:nvSpPr>
            <p:spPr>
              <a:xfrm flipV="1">
                <a:off x="1225" y="2898"/>
                <a:ext cx="1" cy="47"/>
              </a:xfrm>
              <a:prstGeom prst="line">
                <a:avLst/>
              </a:prstGeom>
              <a:ln w="25400" cap="flat" cmpd="sng">
                <a:solidFill>
                  <a:srgbClr val="000000"/>
                </a:solidFill>
                <a:prstDash val="solid"/>
                <a:headEnd type="none" w="med" len="med"/>
                <a:tailEnd type="none" w="med" len="med"/>
              </a:ln>
            </p:spPr>
          </p:sp>
          <p:sp>
            <p:nvSpPr>
              <p:cNvPr id="28794" name="Line 63"/>
              <p:cNvSpPr/>
              <p:nvPr/>
            </p:nvSpPr>
            <p:spPr>
              <a:xfrm flipV="1">
                <a:off x="1587" y="2898"/>
                <a:ext cx="1" cy="47"/>
              </a:xfrm>
              <a:prstGeom prst="line">
                <a:avLst/>
              </a:prstGeom>
              <a:ln w="25400" cap="flat" cmpd="sng">
                <a:solidFill>
                  <a:srgbClr val="000000"/>
                </a:solidFill>
                <a:prstDash val="solid"/>
                <a:headEnd type="none" w="med" len="med"/>
                <a:tailEnd type="none" w="med" len="med"/>
              </a:ln>
            </p:spPr>
          </p:sp>
          <p:sp>
            <p:nvSpPr>
              <p:cNvPr id="28795" name="Line 64"/>
              <p:cNvSpPr/>
              <p:nvPr/>
            </p:nvSpPr>
            <p:spPr>
              <a:xfrm flipV="1">
                <a:off x="1956" y="2898"/>
                <a:ext cx="1" cy="47"/>
              </a:xfrm>
              <a:prstGeom prst="line">
                <a:avLst/>
              </a:prstGeom>
              <a:ln w="25400" cap="flat" cmpd="sng">
                <a:solidFill>
                  <a:srgbClr val="000000"/>
                </a:solidFill>
                <a:prstDash val="solid"/>
                <a:headEnd type="none" w="med" len="med"/>
                <a:tailEnd type="none" w="med" len="med"/>
              </a:ln>
            </p:spPr>
          </p:sp>
          <p:sp>
            <p:nvSpPr>
              <p:cNvPr id="28796" name="Line 65"/>
              <p:cNvSpPr/>
              <p:nvPr/>
            </p:nvSpPr>
            <p:spPr>
              <a:xfrm flipV="1">
                <a:off x="2317" y="2898"/>
                <a:ext cx="1" cy="47"/>
              </a:xfrm>
              <a:prstGeom prst="line">
                <a:avLst/>
              </a:prstGeom>
              <a:ln w="25400" cap="flat" cmpd="sng">
                <a:solidFill>
                  <a:srgbClr val="000000"/>
                </a:solidFill>
                <a:prstDash val="solid"/>
                <a:headEnd type="none" w="med" len="med"/>
                <a:tailEnd type="none" w="med" len="med"/>
              </a:ln>
            </p:spPr>
          </p:sp>
          <p:sp>
            <p:nvSpPr>
              <p:cNvPr id="28797" name="Line 66"/>
              <p:cNvSpPr/>
              <p:nvPr/>
            </p:nvSpPr>
            <p:spPr>
              <a:xfrm flipV="1">
                <a:off x="2678" y="2898"/>
                <a:ext cx="1" cy="47"/>
              </a:xfrm>
              <a:prstGeom prst="line">
                <a:avLst/>
              </a:prstGeom>
              <a:ln w="25400" cap="flat" cmpd="sng">
                <a:solidFill>
                  <a:srgbClr val="000000"/>
                </a:solidFill>
                <a:prstDash val="solid"/>
                <a:headEnd type="none" w="med" len="med"/>
                <a:tailEnd type="none" w="med" len="med"/>
              </a:ln>
            </p:spPr>
          </p:sp>
          <p:sp>
            <p:nvSpPr>
              <p:cNvPr id="28798" name="Rectangle 67"/>
              <p:cNvSpPr/>
              <p:nvPr/>
            </p:nvSpPr>
            <p:spPr>
              <a:xfrm>
                <a:off x="668" y="2820"/>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8799" name="Rectangle 68"/>
              <p:cNvSpPr/>
              <p:nvPr/>
            </p:nvSpPr>
            <p:spPr>
              <a:xfrm>
                <a:off x="511" y="2411"/>
                <a:ext cx="298"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500</a:t>
                </a:r>
                <a:endParaRPr lang="en-US" altLang="zh-CN" dirty="0">
                  <a:latin typeface="Arial" panose="020B0604020202020204" pitchFamily="34" charset="0"/>
                </a:endParaRPr>
              </a:p>
            </p:txBody>
          </p:sp>
          <p:sp>
            <p:nvSpPr>
              <p:cNvPr id="28800" name="Rectangle 69"/>
              <p:cNvSpPr/>
              <p:nvPr/>
            </p:nvSpPr>
            <p:spPr>
              <a:xfrm>
                <a:off x="393" y="2011"/>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1,000</a:t>
                </a:r>
                <a:endParaRPr lang="en-US" altLang="zh-CN" dirty="0">
                  <a:latin typeface="Arial" panose="020B0604020202020204" pitchFamily="34" charset="0"/>
                </a:endParaRPr>
              </a:p>
            </p:txBody>
          </p:sp>
          <p:sp>
            <p:nvSpPr>
              <p:cNvPr id="28801" name="Rectangle 70"/>
              <p:cNvSpPr/>
              <p:nvPr/>
            </p:nvSpPr>
            <p:spPr>
              <a:xfrm>
                <a:off x="393" y="1602"/>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28802" name="Rectangle 71"/>
              <p:cNvSpPr/>
              <p:nvPr/>
            </p:nvSpPr>
            <p:spPr>
              <a:xfrm>
                <a:off x="393" y="1202"/>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2,000</a:t>
                </a:r>
                <a:endParaRPr lang="en-US" altLang="zh-CN" dirty="0">
                  <a:latin typeface="Arial" panose="020B0604020202020204" pitchFamily="34" charset="0"/>
                </a:endParaRPr>
              </a:p>
            </p:txBody>
          </p:sp>
          <p:sp>
            <p:nvSpPr>
              <p:cNvPr id="28803" name="Rectangle 72"/>
              <p:cNvSpPr/>
              <p:nvPr/>
            </p:nvSpPr>
            <p:spPr>
              <a:xfrm>
                <a:off x="393" y="793"/>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2,500</a:t>
                </a:r>
                <a:endParaRPr lang="en-US" altLang="zh-CN" dirty="0">
                  <a:latin typeface="Arial" panose="020B0604020202020204" pitchFamily="34" charset="0"/>
                </a:endParaRPr>
              </a:p>
            </p:txBody>
          </p:sp>
          <p:sp>
            <p:nvSpPr>
              <p:cNvPr id="28804" name="Rectangle 73"/>
              <p:cNvSpPr/>
              <p:nvPr/>
            </p:nvSpPr>
            <p:spPr>
              <a:xfrm>
                <a:off x="393" y="393"/>
                <a:ext cx="416"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3,000</a:t>
                </a:r>
                <a:endParaRPr lang="en-US" altLang="zh-CN" dirty="0">
                  <a:latin typeface="Arial" panose="020B0604020202020204" pitchFamily="34" charset="0"/>
                </a:endParaRPr>
              </a:p>
            </p:txBody>
          </p:sp>
          <p:sp>
            <p:nvSpPr>
              <p:cNvPr id="28805" name="Rectangle 74"/>
              <p:cNvSpPr/>
              <p:nvPr/>
            </p:nvSpPr>
            <p:spPr>
              <a:xfrm>
                <a:off x="825"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8806" name="Rectangle 75"/>
              <p:cNvSpPr/>
              <p:nvPr/>
            </p:nvSpPr>
            <p:spPr>
              <a:xfrm>
                <a:off x="1186"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8807" name="Rectangle 76"/>
              <p:cNvSpPr/>
              <p:nvPr/>
            </p:nvSpPr>
            <p:spPr>
              <a:xfrm>
                <a:off x="1547"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8808" name="Rectangle 77"/>
              <p:cNvSpPr/>
              <p:nvPr/>
            </p:nvSpPr>
            <p:spPr>
              <a:xfrm>
                <a:off x="1917"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8809" name="Rectangle 78"/>
              <p:cNvSpPr/>
              <p:nvPr/>
            </p:nvSpPr>
            <p:spPr>
              <a:xfrm>
                <a:off x="2278"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8810" name="Rectangle 79"/>
              <p:cNvSpPr/>
              <p:nvPr/>
            </p:nvSpPr>
            <p:spPr>
              <a:xfrm>
                <a:off x="2639" y="3032"/>
                <a:ext cx="141" cy="189"/>
              </a:xfrm>
              <a:prstGeom prst="rect">
                <a:avLst/>
              </a:prstGeom>
              <a:noFill/>
              <a:ln w="9525">
                <a:noFill/>
              </a:ln>
            </p:spPr>
            <p:txBody>
              <a:bodyPr wrap="none" lIns="0" tIns="0" rIns="0" bIns="0">
                <a:spAutoFit/>
              </a:bodyPr>
              <a:p>
                <a:pPr eaLnBrk="0" hangingPunct="0"/>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8811" name="Rectangle 80"/>
              <p:cNvSpPr/>
              <p:nvPr/>
            </p:nvSpPr>
            <p:spPr>
              <a:xfrm>
                <a:off x="1335" y="3275"/>
                <a:ext cx="727" cy="174"/>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工人的数量</a:t>
                </a:r>
                <a:endParaRPr lang="zh-CN" altLang="x-none" dirty="0">
                  <a:latin typeface="Arial" panose="020B0604020202020204" pitchFamily="34" charset="0"/>
                </a:endParaRPr>
              </a:p>
            </p:txBody>
          </p:sp>
          <p:sp>
            <p:nvSpPr>
              <p:cNvPr id="28812" name="Rectangle 81"/>
              <p:cNvSpPr/>
              <p:nvPr/>
            </p:nvSpPr>
            <p:spPr>
              <a:xfrm rot="-5400000">
                <a:off x="-201" y="1588"/>
                <a:ext cx="727" cy="174"/>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产出的数量</a:t>
                </a:r>
                <a:endParaRPr lang="zh-CN" altLang="x-none" dirty="0">
                  <a:latin typeface="Arial" panose="020B0604020202020204" pitchFamily="34" charset="0"/>
                </a:endParaRPr>
              </a:p>
            </p:txBody>
          </p:sp>
        </p:grpSp>
        <p:grpSp>
          <p:nvGrpSpPr>
            <p:cNvPr id="28749" name="Group 39"/>
            <p:cNvGrpSpPr/>
            <p:nvPr/>
          </p:nvGrpSpPr>
          <p:grpSpPr>
            <a:xfrm>
              <a:off x="862" y="432"/>
              <a:ext cx="1858" cy="2473"/>
              <a:chOff x="0" y="0"/>
              <a:chExt cx="1858" cy="2473"/>
            </a:xfrm>
          </p:grpSpPr>
          <p:grpSp>
            <p:nvGrpSpPr>
              <p:cNvPr id="28777" name="Group 40"/>
              <p:cNvGrpSpPr/>
              <p:nvPr/>
            </p:nvGrpSpPr>
            <p:grpSpPr>
              <a:xfrm>
                <a:off x="0" y="43"/>
                <a:ext cx="1816" cy="2430"/>
                <a:chOff x="0" y="0"/>
                <a:chExt cx="795" cy="2430"/>
              </a:xfrm>
            </p:grpSpPr>
            <p:sp>
              <p:nvSpPr>
                <p:cNvPr id="28779" name="Line 84"/>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8780" name="Line 85"/>
                <p:cNvSpPr/>
                <p:nvPr/>
              </p:nvSpPr>
              <p:spPr>
                <a:xfrm flipH="1">
                  <a:off x="790" y="1"/>
                  <a:ext cx="5" cy="2429"/>
                </a:xfrm>
                <a:prstGeom prst="line">
                  <a:avLst/>
                </a:prstGeom>
                <a:ln w="9525" cap="flat" cmpd="sng">
                  <a:solidFill>
                    <a:schemeClr val="tx1"/>
                  </a:solidFill>
                  <a:prstDash val="lgDash"/>
                  <a:headEnd type="none" w="med" len="med"/>
                  <a:tailEnd type="none" w="med" len="med"/>
                </a:ln>
              </p:spPr>
            </p:sp>
          </p:grpSp>
          <p:sp>
            <p:nvSpPr>
              <p:cNvPr id="28778" name="Oval 86"/>
              <p:cNvSpPr/>
              <p:nvPr/>
            </p:nvSpPr>
            <p:spPr>
              <a:xfrm>
                <a:off x="1770"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8750" name="Group 44"/>
            <p:cNvGrpSpPr/>
            <p:nvPr/>
          </p:nvGrpSpPr>
          <p:grpSpPr>
            <a:xfrm>
              <a:off x="864" y="572"/>
              <a:ext cx="1496" cy="2333"/>
              <a:chOff x="0" y="0"/>
              <a:chExt cx="1496" cy="2333"/>
            </a:xfrm>
          </p:grpSpPr>
          <p:grpSp>
            <p:nvGrpSpPr>
              <p:cNvPr id="28773" name="Group 45"/>
              <p:cNvGrpSpPr/>
              <p:nvPr/>
            </p:nvGrpSpPr>
            <p:grpSpPr>
              <a:xfrm>
                <a:off x="0" y="41"/>
                <a:ext cx="1465" cy="2292"/>
                <a:chOff x="0" y="0"/>
                <a:chExt cx="801" cy="2292"/>
              </a:xfrm>
            </p:grpSpPr>
            <p:sp>
              <p:nvSpPr>
                <p:cNvPr id="28775" name="Line 89"/>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8776" name="Line 90"/>
                <p:cNvSpPr/>
                <p:nvPr/>
              </p:nvSpPr>
              <p:spPr>
                <a:xfrm flipH="1">
                  <a:off x="795" y="1"/>
                  <a:ext cx="6" cy="2291"/>
                </a:xfrm>
                <a:prstGeom prst="line">
                  <a:avLst/>
                </a:prstGeom>
                <a:ln w="9525" cap="flat" cmpd="sng">
                  <a:solidFill>
                    <a:schemeClr val="tx1"/>
                  </a:solidFill>
                  <a:prstDash val="lgDash"/>
                  <a:headEnd type="none" w="med" len="med"/>
                  <a:tailEnd type="none" w="med" len="med"/>
                </a:ln>
              </p:spPr>
            </p:sp>
          </p:grpSp>
          <p:sp>
            <p:nvSpPr>
              <p:cNvPr id="28774" name="Oval 91"/>
              <p:cNvSpPr/>
              <p:nvPr/>
            </p:nvSpPr>
            <p:spPr>
              <a:xfrm>
                <a:off x="1408"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8751" name="Group 49"/>
            <p:cNvGrpSpPr/>
            <p:nvPr/>
          </p:nvGrpSpPr>
          <p:grpSpPr>
            <a:xfrm>
              <a:off x="861" y="899"/>
              <a:ext cx="1135" cy="1994"/>
              <a:chOff x="0" y="0"/>
              <a:chExt cx="1135" cy="1994"/>
            </a:xfrm>
          </p:grpSpPr>
          <p:grpSp>
            <p:nvGrpSpPr>
              <p:cNvPr id="28769" name="Group 50"/>
              <p:cNvGrpSpPr/>
              <p:nvPr/>
            </p:nvGrpSpPr>
            <p:grpSpPr>
              <a:xfrm>
                <a:off x="0" y="40"/>
                <a:ext cx="1092" cy="1954"/>
                <a:chOff x="0" y="0"/>
                <a:chExt cx="795" cy="1954"/>
              </a:xfrm>
            </p:grpSpPr>
            <p:sp>
              <p:nvSpPr>
                <p:cNvPr id="28771" name="Line 94"/>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8772" name="Line 95"/>
                <p:cNvSpPr/>
                <p:nvPr/>
              </p:nvSpPr>
              <p:spPr>
                <a:xfrm>
                  <a:off x="791" y="10"/>
                  <a:ext cx="4" cy="1944"/>
                </a:xfrm>
                <a:prstGeom prst="line">
                  <a:avLst/>
                </a:prstGeom>
                <a:ln w="9525" cap="flat" cmpd="sng">
                  <a:solidFill>
                    <a:schemeClr val="tx1"/>
                  </a:solidFill>
                  <a:prstDash val="lgDash"/>
                  <a:headEnd type="none" w="med" len="med"/>
                  <a:tailEnd type="none" w="med" len="med"/>
                </a:ln>
              </p:spPr>
            </p:sp>
          </p:grpSp>
          <p:sp>
            <p:nvSpPr>
              <p:cNvPr id="28770" name="Oval 96"/>
              <p:cNvSpPr/>
              <p:nvPr/>
            </p:nvSpPr>
            <p:spPr>
              <a:xfrm>
                <a:off x="1047"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8752" name="Group 54"/>
            <p:cNvGrpSpPr/>
            <p:nvPr/>
          </p:nvGrpSpPr>
          <p:grpSpPr>
            <a:xfrm>
              <a:off x="864" y="1382"/>
              <a:ext cx="764" cy="691"/>
              <a:chOff x="0" y="0"/>
              <a:chExt cx="764" cy="691"/>
            </a:xfrm>
          </p:grpSpPr>
          <p:grpSp>
            <p:nvGrpSpPr>
              <p:cNvPr id="28765" name="Group 55"/>
              <p:cNvGrpSpPr/>
              <p:nvPr/>
            </p:nvGrpSpPr>
            <p:grpSpPr>
              <a:xfrm>
                <a:off x="0" y="45"/>
                <a:ext cx="721" cy="646"/>
                <a:chOff x="0" y="0"/>
                <a:chExt cx="795" cy="646"/>
              </a:xfrm>
            </p:grpSpPr>
            <p:sp>
              <p:nvSpPr>
                <p:cNvPr id="28767" name="Line 99"/>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8768" name="Line 100"/>
                <p:cNvSpPr/>
                <p:nvPr/>
              </p:nvSpPr>
              <p:spPr>
                <a:xfrm>
                  <a:off x="795" y="1"/>
                  <a:ext cx="0" cy="645"/>
                </a:xfrm>
                <a:prstGeom prst="line">
                  <a:avLst/>
                </a:prstGeom>
                <a:ln w="9525" cap="flat" cmpd="sng">
                  <a:solidFill>
                    <a:schemeClr val="tx1"/>
                  </a:solidFill>
                  <a:prstDash val="lgDash"/>
                  <a:headEnd type="none" w="med" len="med"/>
                  <a:tailEnd type="none" w="med" len="med"/>
                </a:ln>
              </p:spPr>
            </p:sp>
          </p:grpSp>
          <p:sp>
            <p:nvSpPr>
              <p:cNvPr id="28766" name="Oval 101"/>
              <p:cNvSpPr/>
              <p:nvPr/>
            </p:nvSpPr>
            <p:spPr>
              <a:xfrm>
                <a:off x="676"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8753" name="Group 59"/>
            <p:cNvGrpSpPr/>
            <p:nvPr/>
          </p:nvGrpSpPr>
          <p:grpSpPr>
            <a:xfrm>
              <a:off x="860" y="2049"/>
              <a:ext cx="411" cy="683"/>
              <a:chOff x="0" y="0"/>
              <a:chExt cx="411" cy="683"/>
            </a:xfrm>
          </p:grpSpPr>
          <p:grpSp>
            <p:nvGrpSpPr>
              <p:cNvPr id="28761" name="Group 60"/>
              <p:cNvGrpSpPr/>
              <p:nvPr/>
            </p:nvGrpSpPr>
            <p:grpSpPr>
              <a:xfrm>
                <a:off x="0" y="37"/>
                <a:ext cx="365" cy="646"/>
                <a:chOff x="0" y="0"/>
                <a:chExt cx="795" cy="646"/>
              </a:xfrm>
            </p:grpSpPr>
            <p:sp>
              <p:nvSpPr>
                <p:cNvPr id="28763" name="Line 104"/>
                <p:cNvSpPr/>
                <p:nvPr/>
              </p:nvSpPr>
              <p:spPr>
                <a:xfrm>
                  <a:off x="0" y="0"/>
                  <a:ext cx="795" cy="0"/>
                </a:xfrm>
                <a:prstGeom prst="line">
                  <a:avLst/>
                </a:prstGeom>
                <a:ln w="9525" cap="flat" cmpd="sng">
                  <a:solidFill>
                    <a:schemeClr val="tx1"/>
                  </a:solidFill>
                  <a:prstDash val="lgDash"/>
                  <a:headEnd type="none" w="med" len="med"/>
                  <a:tailEnd type="none" w="med" len="med"/>
                </a:ln>
              </p:spPr>
            </p:sp>
            <p:sp>
              <p:nvSpPr>
                <p:cNvPr id="28764" name="Line 105"/>
                <p:cNvSpPr/>
                <p:nvPr/>
              </p:nvSpPr>
              <p:spPr>
                <a:xfrm>
                  <a:off x="795" y="1"/>
                  <a:ext cx="0" cy="645"/>
                </a:xfrm>
                <a:prstGeom prst="line">
                  <a:avLst/>
                </a:prstGeom>
                <a:ln w="9525" cap="flat" cmpd="sng">
                  <a:solidFill>
                    <a:schemeClr val="tx1"/>
                  </a:solidFill>
                  <a:prstDash val="lgDash"/>
                  <a:headEnd type="none" w="med" len="med"/>
                  <a:tailEnd type="none" w="med" len="med"/>
                </a:ln>
              </p:spPr>
            </p:sp>
          </p:grpSp>
          <p:sp>
            <p:nvSpPr>
              <p:cNvPr id="28762" name="Oval 106"/>
              <p:cNvSpPr/>
              <p:nvPr/>
            </p:nvSpPr>
            <p:spPr>
              <a:xfrm>
                <a:off x="323" y="0"/>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grpSp>
          <p:nvGrpSpPr>
            <p:cNvPr id="28754" name="Group 64"/>
            <p:cNvGrpSpPr/>
            <p:nvPr/>
          </p:nvGrpSpPr>
          <p:grpSpPr>
            <a:xfrm>
              <a:off x="861" y="469"/>
              <a:ext cx="1820" cy="2424"/>
              <a:chOff x="0" y="0"/>
              <a:chExt cx="1820" cy="2424"/>
            </a:xfrm>
          </p:grpSpPr>
          <p:sp>
            <p:nvSpPr>
              <p:cNvPr id="28756" name="Line 108"/>
              <p:cNvSpPr/>
              <p:nvPr/>
            </p:nvSpPr>
            <p:spPr>
              <a:xfrm flipV="1">
                <a:off x="0" y="1620"/>
                <a:ext cx="362" cy="804"/>
              </a:xfrm>
              <a:prstGeom prst="line">
                <a:avLst/>
              </a:prstGeom>
              <a:ln w="38100" cap="flat" cmpd="sng">
                <a:solidFill>
                  <a:srgbClr val="006600"/>
                </a:solidFill>
                <a:prstDash val="solid"/>
                <a:headEnd type="none" w="med" len="med"/>
                <a:tailEnd type="none" w="med" len="med"/>
              </a:ln>
            </p:spPr>
          </p:sp>
          <p:sp>
            <p:nvSpPr>
              <p:cNvPr id="28757" name="Line 109"/>
              <p:cNvSpPr/>
              <p:nvPr/>
            </p:nvSpPr>
            <p:spPr>
              <a:xfrm flipV="1">
                <a:off x="371" y="958"/>
                <a:ext cx="345" cy="659"/>
              </a:xfrm>
              <a:prstGeom prst="line">
                <a:avLst/>
              </a:prstGeom>
              <a:ln w="38100" cap="flat" cmpd="sng">
                <a:solidFill>
                  <a:srgbClr val="006600"/>
                </a:solidFill>
                <a:prstDash val="solid"/>
                <a:headEnd type="none" w="med" len="med"/>
                <a:tailEnd type="none" w="med" len="med"/>
              </a:ln>
            </p:spPr>
          </p:sp>
          <p:sp>
            <p:nvSpPr>
              <p:cNvPr id="28758" name="Line 110"/>
              <p:cNvSpPr/>
              <p:nvPr/>
            </p:nvSpPr>
            <p:spPr>
              <a:xfrm flipV="1">
                <a:off x="725" y="474"/>
                <a:ext cx="370" cy="479"/>
              </a:xfrm>
              <a:prstGeom prst="line">
                <a:avLst/>
              </a:prstGeom>
              <a:ln w="38100" cap="flat" cmpd="sng">
                <a:solidFill>
                  <a:srgbClr val="006600"/>
                </a:solidFill>
                <a:prstDash val="solid"/>
                <a:headEnd type="none" w="med" len="med"/>
                <a:tailEnd type="none" w="med" len="med"/>
              </a:ln>
            </p:spPr>
          </p:sp>
          <p:sp>
            <p:nvSpPr>
              <p:cNvPr id="28759" name="Line 111"/>
              <p:cNvSpPr/>
              <p:nvPr/>
            </p:nvSpPr>
            <p:spPr>
              <a:xfrm flipV="1">
                <a:off x="1092" y="136"/>
                <a:ext cx="370" cy="337"/>
              </a:xfrm>
              <a:prstGeom prst="line">
                <a:avLst/>
              </a:prstGeom>
              <a:ln w="38100" cap="flat" cmpd="sng">
                <a:solidFill>
                  <a:srgbClr val="006600"/>
                </a:solidFill>
                <a:prstDash val="solid"/>
                <a:headEnd type="none" w="med" len="med"/>
                <a:tailEnd type="none" w="med" len="med"/>
              </a:ln>
            </p:spPr>
          </p:sp>
          <p:sp>
            <p:nvSpPr>
              <p:cNvPr id="28760" name="Line 112"/>
              <p:cNvSpPr/>
              <p:nvPr/>
            </p:nvSpPr>
            <p:spPr>
              <a:xfrm flipV="1">
                <a:off x="1468" y="0"/>
                <a:ext cx="352" cy="139"/>
              </a:xfrm>
              <a:prstGeom prst="line">
                <a:avLst/>
              </a:prstGeom>
              <a:ln w="38100" cap="flat" cmpd="sng">
                <a:solidFill>
                  <a:srgbClr val="006600"/>
                </a:solidFill>
                <a:prstDash val="solid"/>
                <a:headEnd type="none" w="med" len="med"/>
                <a:tailEnd type="none" w="med" len="med"/>
              </a:ln>
            </p:spPr>
          </p:sp>
        </p:grpSp>
        <p:sp>
          <p:nvSpPr>
            <p:cNvPr id="28755" name="Oval 113"/>
            <p:cNvSpPr/>
            <p:nvPr/>
          </p:nvSpPr>
          <p:spPr>
            <a:xfrm>
              <a:off x="822" y="2847"/>
              <a:ext cx="88" cy="87"/>
            </a:xfrm>
            <a:prstGeom prst="ellipse">
              <a:avLst/>
            </a:prstGeom>
            <a:solidFill>
              <a:srgbClr val="006600"/>
            </a:solidFill>
            <a:ln w="9525">
              <a:noFill/>
            </a:ln>
          </p:spPr>
          <p:txBody>
            <a:bodyPr wrap="none" anchor="ctr"/>
            <a:p>
              <a:pPr eaLnBrk="0" hangingPunct="0"/>
              <a:endParaRPr lang="zh-CN" altLang="zh-CN" dirty="0">
                <a:latin typeface="Arial" panose="020B0604020202020204" pitchFamily="34" charset="0"/>
              </a:endParaRPr>
            </a:p>
          </p:txBody>
        </p:sp>
      </p:grpSp>
      <p:sp>
        <p:nvSpPr>
          <p:cNvPr id="71" name="Rectangle 2"/>
          <p:cNvSpPr txBox="1">
            <a:spLocks noChangeArrowheads="1"/>
          </p:cNvSpPr>
          <p:nvPr/>
        </p:nvSpPr>
        <p:spPr>
          <a:xfrm>
            <a:off x="0" y="219075"/>
            <a:ext cx="9144000" cy="579438"/>
          </a:xfrm>
          <a:prstGeom prst="rect">
            <a:avLst/>
          </a:prstGeom>
        </p:spPr>
        <p:txBody>
          <a:bodyPr anchor="ctr">
            <a:normAutofit fontScale="725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劳动的边际产量 </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 </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生产函数的斜率</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8677" name="Rectangle 3"/>
          <p:cNvSpPr/>
          <p:nvPr/>
        </p:nvSpPr>
        <p:spPr>
          <a:xfrm>
            <a:off x="1520825" y="5646738"/>
            <a:ext cx="1162050"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28678" name="Rectangle 4"/>
          <p:cNvSpPr/>
          <p:nvPr/>
        </p:nvSpPr>
        <p:spPr>
          <a:xfrm>
            <a:off x="333375" y="5646738"/>
            <a:ext cx="1187450"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28679" name="Rectangle 5"/>
          <p:cNvSpPr/>
          <p:nvPr/>
        </p:nvSpPr>
        <p:spPr>
          <a:xfrm>
            <a:off x="2849563" y="5410200"/>
            <a:ext cx="927100"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200</a:t>
            </a:r>
            <a:endParaRPr lang="en-US" altLang="zh-CN" sz="2400" dirty="0">
              <a:latin typeface="Arial" panose="020B0604020202020204" pitchFamily="34" charset="0"/>
            </a:endParaRPr>
          </a:p>
        </p:txBody>
      </p:sp>
      <p:sp>
        <p:nvSpPr>
          <p:cNvPr id="28680" name="Rectangle 6"/>
          <p:cNvSpPr/>
          <p:nvPr/>
        </p:nvSpPr>
        <p:spPr>
          <a:xfrm>
            <a:off x="1520825" y="5065713"/>
            <a:ext cx="1162050"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2800</a:t>
            </a:r>
            <a:endParaRPr lang="en-US" altLang="zh-CN" sz="2400" dirty="0">
              <a:latin typeface="Arial" panose="020B0604020202020204" pitchFamily="34" charset="0"/>
            </a:endParaRPr>
          </a:p>
        </p:txBody>
      </p:sp>
      <p:sp>
        <p:nvSpPr>
          <p:cNvPr id="28681" name="Rectangle 7"/>
          <p:cNvSpPr/>
          <p:nvPr/>
        </p:nvSpPr>
        <p:spPr>
          <a:xfrm>
            <a:off x="333375" y="5065713"/>
            <a:ext cx="1187450"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28682" name="Rectangle 8"/>
          <p:cNvSpPr/>
          <p:nvPr/>
        </p:nvSpPr>
        <p:spPr>
          <a:xfrm>
            <a:off x="2849563" y="4770438"/>
            <a:ext cx="927100" cy="63976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400</a:t>
            </a:r>
            <a:endParaRPr lang="en-US" altLang="zh-CN" sz="2400" dirty="0">
              <a:latin typeface="Arial" panose="020B0604020202020204" pitchFamily="34" charset="0"/>
            </a:endParaRPr>
          </a:p>
        </p:txBody>
      </p:sp>
      <p:sp>
        <p:nvSpPr>
          <p:cNvPr id="28683" name="Rectangle 9"/>
          <p:cNvSpPr/>
          <p:nvPr/>
        </p:nvSpPr>
        <p:spPr>
          <a:xfrm>
            <a:off x="1520825" y="4425950"/>
            <a:ext cx="1162050" cy="63976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2400</a:t>
            </a:r>
            <a:endParaRPr lang="en-US" altLang="zh-CN" sz="2400" dirty="0">
              <a:latin typeface="Arial" panose="020B0604020202020204" pitchFamily="34" charset="0"/>
            </a:endParaRPr>
          </a:p>
        </p:txBody>
      </p:sp>
      <p:sp>
        <p:nvSpPr>
          <p:cNvPr id="28684" name="Rectangle 10"/>
          <p:cNvSpPr/>
          <p:nvPr/>
        </p:nvSpPr>
        <p:spPr>
          <a:xfrm>
            <a:off x="333375" y="4425950"/>
            <a:ext cx="1187450" cy="6397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28685" name="Rectangle 11"/>
          <p:cNvSpPr/>
          <p:nvPr/>
        </p:nvSpPr>
        <p:spPr>
          <a:xfrm>
            <a:off x="2849563" y="4116388"/>
            <a:ext cx="927100" cy="6540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600</a:t>
            </a:r>
            <a:endParaRPr lang="en-US" altLang="zh-CN" sz="2400" dirty="0">
              <a:latin typeface="Arial" panose="020B0604020202020204" pitchFamily="34" charset="0"/>
            </a:endParaRPr>
          </a:p>
        </p:txBody>
      </p:sp>
      <p:sp>
        <p:nvSpPr>
          <p:cNvPr id="28686" name="Rectangle 12"/>
          <p:cNvSpPr/>
          <p:nvPr/>
        </p:nvSpPr>
        <p:spPr>
          <a:xfrm>
            <a:off x="1520825" y="3771900"/>
            <a:ext cx="1162050" cy="6540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1800</a:t>
            </a:r>
            <a:endParaRPr lang="en-US" altLang="zh-CN" sz="2400" dirty="0">
              <a:latin typeface="Arial" panose="020B0604020202020204" pitchFamily="34" charset="0"/>
            </a:endParaRPr>
          </a:p>
        </p:txBody>
      </p:sp>
      <p:sp>
        <p:nvSpPr>
          <p:cNvPr id="28687" name="Rectangle 13"/>
          <p:cNvSpPr/>
          <p:nvPr/>
        </p:nvSpPr>
        <p:spPr>
          <a:xfrm>
            <a:off x="333375" y="3771900"/>
            <a:ext cx="1187450" cy="654050"/>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28688" name="Rectangle 14"/>
          <p:cNvSpPr/>
          <p:nvPr/>
        </p:nvSpPr>
        <p:spPr>
          <a:xfrm>
            <a:off x="2849563" y="3476625"/>
            <a:ext cx="927100" cy="63976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800</a:t>
            </a:r>
            <a:endParaRPr lang="en-US" altLang="zh-CN" sz="2400" dirty="0">
              <a:latin typeface="Arial" panose="020B0604020202020204" pitchFamily="34" charset="0"/>
            </a:endParaRPr>
          </a:p>
        </p:txBody>
      </p:sp>
      <p:sp>
        <p:nvSpPr>
          <p:cNvPr id="28689" name="Rectangle 15"/>
          <p:cNvSpPr/>
          <p:nvPr/>
        </p:nvSpPr>
        <p:spPr>
          <a:xfrm>
            <a:off x="1520825" y="3132138"/>
            <a:ext cx="1162050" cy="63976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8690" name="Rectangle 16"/>
          <p:cNvSpPr/>
          <p:nvPr/>
        </p:nvSpPr>
        <p:spPr>
          <a:xfrm>
            <a:off x="333375" y="3132138"/>
            <a:ext cx="1187450" cy="6397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sp>
        <p:nvSpPr>
          <p:cNvPr id="28691" name="Rectangle 17"/>
          <p:cNvSpPr/>
          <p:nvPr/>
        </p:nvSpPr>
        <p:spPr>
          <a:xfrm>
            <a:off x="2849563" y="2797175"/>
            <a:ext cx="927100" cy="6794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28692" name="Rectangle 18"/>
          <p:cNvSpPr/>
          <p:nvPr/>
        </p:nvSpPr>
        <p:spPr>
          <a:xfrm>
            <a:off x="1520825" y="2452688"/>
            <a:ext cx="1162050" cy="6794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28693" name="Rectangle 19"/>
          <p:cNvSpPr/>
          <p:nvPr/>
        </p:nvSpPr>
        <p:spPr>
          <a:xfrm>
            <a:off x="333375" y="2452688"/>
            <a:ext cx="1187450" cy="679450"/>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28694" name="Rectangle 20"/>
          <p:cNvSpPr/>
          <p:nvPr/>
        </p:nvSpPr>
        <p:spPr>
          <a:xfrm>
            <a:off x="2849563" y="1139825"/>
            <a:ext cx="927100"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MPL</a:t>
            </a:r>
            <a:endParaRPr lang="en-US" altLang="zh-CN" sz="2400" i="1" dirty="0">
              <a:latin typeface="Arial" panose="020B0604020202020204" pitchFamily="34" charset="0"/>
            </a:endParaRPr>
          </a:p>
        </p:txBody>
      </p:sp>
      <p:sp>
        <p:nvSpPr>
          <p:cNvPr id="28695" name="Rectangle 21"/>
          <p:cNvSpPr/>
          <p:nvPr/>
        </p:nvSpPr>
        <p:spPr>
          <a:xfrm>
            <a:off x="1520825" y="1139825"/>
            <a:ext cx="1450975"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br>
              <a:rPr lang="en-US" altLang="zh-CN" sz="2400" dirty="0">
                <a:latin typeface="Arial" panose="020B0604020202020204" pitchFamily="34" charset="0"/>
              </a:rPr>
            </a:br>
            <a:r>
              <a:rPr lang="en-US" altLang="zh-CN" sz="2000" dirty="0">
                <a:latin typeface="Arial" panose="020B0604020202020204" pitchFamily="34" charset="0"/>
              </a:rPr>
              <a:t> </a:t>
            </a:r>
            <a:r>
              <a:rPr lang="en-US" altLang="zh-CN" dirty="0">
                <a:latin typeface="Arial" panose="020B0604020202020204" pitchFamily="34" charset="0"/>
              </a:rPr>
              <a:t>(</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8696" name="Rectangle 22"/>
          <p:cNvSpPr/>
          <p:nvPr/>
        </p:nvSpPr>
        <p:spPr>
          <a:xfrm>
            <a:off x="0" y="1139825"/>
            <a:ext cx="1520825"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L</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工人数量</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8697" name="Line 23"/>
          <p:cNvSpPr/>
          <p:nvPr/>
        </p:nvSpPr>
        <p:spPr>
          <a:xfrm>
            <a:off x="333375" y="1139825"/>
            <a:ext cx="1187450" cy="0"/>
          </a:xfrm>
          <a:prstGeom prst="line">
            <a:avLst/>
          </a:prstGeom>
          <a:ln w="9525">
            <a:noFill/>
          </a:ln>
        </p:spPr>
      </p:sp>
      <p:sp>
        <p:nvSpPr>
          <p:cNvPr id="28698" name="Line 24"/>
          <p:cNvSpPr/>
          <p:nvPr/>
        </p:nvSpPr>
        <p:spPr>
          <a:xfrm>
            <a:off x="333375" y="6227763"/>
            <a:ext cx="1187450" cy="0"/>
          </a:xfrm>
          <a:prstGeom prst="line">
            <a:avLst/>
          </a:prstGeom>
          <a:ln w="9525">
            <a:noFill/>
          </a:ln>
        </p:spPr>
      </p:sp>
      <p:sp>
        <p:nvSpPr>
          <p:cNvPr id="28699" name="Line 25"/>
          <p:cNvSpPr/>
          <p:nvPr/>
        </p:nvSpPr>
        <p:spPr>
          <a:xfrm>
            <a:off x="333375" y="1139825"/>
            <a:ext cx="0" cy="1312863"/>
          </a:xfrm>
          <a:prstGeom prst="line">
            <a:avLst/>
          </a:prstGeom>
          <a:ln w="9525">
            <a:noFill/>
          </a:ln>
        </p:spPr>
      </p:sp>
      <p:sp>
        <p:nvSpPr>
          <p:cNvPr id="28700" name="Line 26"/>
          <p:cNvSpPr/>
          <p:nvPr/>
        </p:nvSpPr>
        <p:spPr>
          <a:xfrm>
            <a:off x="3776663" y="1139825"/>
            <a:ext cx="0" cy="1312863"/>
          </a:xfrm>
          <a:prstGeom prst="line">
            <a:avLst/>
          </a:prstGeom>
          <a:ln w="9525">
            <a:noFill/>
          </a:ln>
        </p:spPr>
      </p:sp>
      <p:sp>
        <p:nvSpPr>
          <p:cNvPr id="28701" name="Line 27"/>
          <p:cNvSpPr/>
          <p:nvPr/>
        </p:nvSpPr>
        <p:spPr>
          <a:xfrm>
            <a:off x="1520825" y="1139825"/>
            <a:ext cx="1328738" cy="0"/>
          </a:xfrm>
          <a:prstGeom prst="line">
            <a:avLst/>
          </a:prstGeom>
          <a:ln w="9525">
            <a:noFill/>
          </a:ln>
        </p:spPr>
      </p:sp>
      <p:sp>
        <p:nvSpPr>
          <p:cNvPr id="28702" name="Line 28"/>
          <p:cNvSpPr/>
          <p:nvPr/>
        </p:nvSpPr>
        <p:spPr>
          <a:xfrm>
            <a:off x="333375" y="2452688"/>
            <a:ext cx="0" cy="679450"/>
          </a:xfrm>
          <a:prstGeom prst="line">
            <a:avLst/>
          </a:prstGeom>
          <a:ln w="9525">
            <a:noFill/>
          </a:ln>
        </p:spPr>
      </p:sp>
      <p:sp>
        <p:nvSpPr>
          <p:cNvPr id="28703" name="Line 29"/>
          <p:cNvSpPr/>
          <p:nvPr/>
        </p:nvSpPr>
        <p:spPr>
          <a:xfrm>
            <a:off x="2849563" y="1139825"/>
            <a:ext cx="927100" cy="0"/>
          </a:xfrm>
          <a:prstGeom prst="line">
            <a:avLst/>
          </a:prstGeom>
          <a:ln w="9525">
            <a:noFill/>
          </a:ln>
        </p:spPr>
      </p:sp>
      <p:sp>
        <p:nvSpPr>
          <p:cNvPr id="28704" name="Line 30"/>
          <p:cNvSpPr/>
          <p:nvPr/>
        </p:nvSpPr>
        <p:spPr>
          <a:xfrm>
            <a:off x="3776663" y="2452688"/>
            <a:ext cx="0" cy="679450"/>
          </a:xfrm>
          <a:prstGeom prst="line">
            <a:avLst/>
          </a:prstGeom>
          <a:ln w="9525">
            <a:noFill/>
          </a:ln>
        </p:spPr>
      </p:sp>
      <p:sp>
        <p:nvSpPr>
          <p:cNvPr id="28705" name="Line 31"/>
          <p:cNvSpPr/>
          <p:nvPr/>
        </p:nvSpPr>
        <p:spPr>
          <a:xfrm>
            <a:off x="333375" y="3132138"/>
            <a:ext cx="0" cy="639762"/>
          </a:xfrm>
          <a:prstGeom prst="line">
            <a:avLst/>
          </a:prstGeom>
          <a:ln w="9525">
            <a:noFill/>
          </a:ln>
        </p:spPr>
      </p:sp>
      <p:sp>
        <p:nvSpPr>
          <p:cNvPr id="28706" name="Line 32"/>
          <p:cNvSpPr/>
          <p:nvPr/>
        </p:nvSpPr>
        <p:spPr>
          <a:xfrm>
            <a:off x="3776663" y="3132138"/>
            <a:ext cx="0" cy="639762"/>
          </a:xfrm>
          <a:prstGeom prst="line">
            <a:avLst/>
          </a:prstGeom>
          <a:ln w="9525">
            <a:noFill/>
          </a:ln>
        </p:spPr>
      </p:sp>
      <p:sp>
        <p:nvSpPr>
          <p:cNvPr id="28707" name="Line 33"/>
          <p:cNvSpPr/>
          <p:nvPr/>
        </p:nvSpPr>
        <p:spPr>
          <a:xfrm>
            <a:off x="333375" y="3771900"/>
            <a:ext cx="0" cy="654050"/>
          </a:xfrm>
          <a:prstGeom prst="line">
            <a:avLst/>
          </a:prstGeom>
          <a:ln w="9525">
            <a:noFill/>
          </a:ln>
        </p:spPr>
      </p:sp>
      <p:sp>
        <p:nvSpPr>
          <p:cNvPr id="28708" name="Line 34"/>
          <p:cNvSpPr/>
          <p:nvPr/>
        </p:nvSpPr>
        <p:spPr>
          <a:xfrm>
            <a:off x="3776663" y="3771900"/>
            <a:ext cx="0" cy="654050"/>
          </a:xfrm>
          <a:prstGeom prst="line">
            <a:avLst/>
          </a:prstGeom>
          <a:ln w="9525">
            <a:noFill/>
          </a:ln>
        </p:spPr>
      </p:sp>
      <p:sp>
        <p:nvSpPr>
          <p:cNvPr id="28709" name="Line 35"/>
          <p:cNvSpPr/>
          <p:nvPr/>
        </p:nvSpPr>
        <p:spPr>
          <a:xfrm>
            <a:off x="333375" y="4425950"/>
            <a:ext cx="0" cy="639763"/>
          </a:xfrm>
          <a:prstGeom prst="line">
            <a:avLst/>
          </a:prstGeom>
          <a:ln w="9525">
            <a:noFill/>
          </a:ln>
        </p:spPr>
      </p:sp>
      <p:sp>
        <p:nvSpPr>
          <p:cNvPr id="28710" name="Line 36"/>
          <p:cNvSpPr/>
          <p:nvPr/>
        </p:nvSpPr>
        <p:spPr>
          <a:xfrm>
            <a:off x="3776663" y="4425950"/>
            <a:ext cx="0" cy="639763"/>
          </a:xfrm>
          <a:prstGeom prst="line">
            <a:avLst/>
          </a:prstGeom>
          <a:ln w="9525">
            <a:noFill/>
          </a:ln>
        </p:spPr>
      </p:sp>
      <p:sp>
        <p:nvSpPr>
          <p:cNvPr id="28711" name="Line 37"/>
          <p:cNvSpPr/>
          <p:nvPr/>
        </p:nvSpPr>
        <p:spPr>
          <a:xfrm>
            <a:off x="333375" y="5065713"/>
            <a:ext cx="0" cy="581025"/>
          </a:xfrm>
          <a:prstGeom prst="line">
            <a:avLst/>
          </a:prstGeom>
          <a:ln w="9525">
            <a:noFill/>
          </a:ln>
        </p:spPr>
      </p:sp>
      <p:sp>
        <p:nvSpPr>
          <p:cNvPr id="28712" name="Line 38"/>
          <p:cNvSpPr/>
          <p:nvPr/>
        </p:nvSpPr>
        <p:spPr>
          <a:xfrm>
            <a:off x="3776663" y="5065713"/>
            <a:ext cx="0" cy="581025"/>
          </a:xfrm>
          <a:prstGeom prst="line">
            <a:avLst/>
          </a:prstGeom>
          <a:ln w="9525">
            <a:noFill/>
          </a:ln>
        </p:spPr>
      </p:sp>
      <p:sp>
        <p:nvSpPr>
          <p:cNvPr id="28713" name="Line 39"/>
          <p:cNvSpPr/>
          <p:nvPr/>
        </p:nvSpPr>
        <p:spPr>
          <a:xfrm>
            <a:off x="333375" y="5646738"/>
            <a:ext cx="0" cy="581025"/>
          </a:xfrm>
          <a:prstGeom prst="line">
            <a:avLst/>
          </a:prstGeom>
          <a:ln w="9525">
            <a:noFill/>
          </a:ln>
        </p:spPr>
      </p:sp>
      <p:sp>
        <p:nvSpPr>
          <p:cNvPr id="28714" name="Line 40"/>
          <p:cNvSpPr/>
          <p:nvPr/>
        </p:nvSpPr>
        <p:spPr>
          <a:xfrm>
            <a:off x="3776663" y="5646738"/>
            <a:ext cx="0" cy="581025"/>
          </a:xfrm>
          <a:prstGeom prst="line">
            <a:avLst/>
          </a:prstGeom>
          <a:ln w="9525">
            <a:noFill/>
          </a:ln>
        </p:spPr>
      </p:sp>
      <p:sp>
        <p:nvSpPr>
          <p:cNvPr id="28715" name="Line 41"/>
          <p:cNvSpPr/>
          <p:nvPr/>
        </p:nvSpPr>
        <p:spPr>
          <a:xfrm>
            <a:off x="1520825" y="6227763"/>
            <a:ext cx="1328738" cy="0"/>
          </a:xfrm>
          <a:prstGeom prst="line">
            <a:avLst/>
          </a:prstGeom>
          <a:ln w="9525">
            <a:noFill/>
          </a:ln>
        </p:spPr>
      </p:sp>
      <p:sp>
        <p:nvSpPr>
          <p:cNvPr id="28716" name="Line 42"/>
          <p:cNvSpPr/>
          <p:nvPr/>
        </p:nvSpPr>
        <p:spPr>
          <a:xfrm>
            <a:off x="2849563" y="6227763"/>
            <a:ext cx="927100" cy="0"/>
          </a:xfrm>
          <a:prstGeom prst="line">
            <a:avLst/>
          </a:prstGeom>
          <a:ln w="9525">
            <a:noFill/>
          </a:ln>
        </p:spPr>
      </p:sp>
      <p:sp>
        <p:nvSpPr>
          <p:cNvPr id="28717" name="Line 43"/>
          <p:cNvSpPr/>
          <p:nvPr/>
        </p:nvSpPr>
        <p:spPr>
          <a:xfrm>
            <a:off x="342900" y="2465388"/>
            <a:ext cx="3289300" cy="0"/>
          </a:xfrm>
          <a:prstGeom prst="line">
            <a:avLst/>
          </a:prstGeom>
          <a:ln w="9525" cap="flat" cmpd="sng">
            <a:solidFill>
              <a:schemeClr val="tx1"/>
            </a:solidFill>
            <a:prstDash val="solid"/>
            <a:headEnd type="none" w="med" len="med"/>
            <a:tailEnd type="none" w="med" len="med"/>
          </a:ln>
        </p:spPr>
      </p:sp>
      <p:grpSp>
        <p:nvGrpSpPr>
          <p:cNvPr id="16" name="Group 114"/>
          <p:cNvGrpSpPr/>
          <p:nvPr/>
        </p:nvGrpSpPr>
        <p:grpSpPr>
          <a:xfrm>
            <a:off x="5948363" y="3081338"/>
            <a:ext cx="531812" cy="1049337"/>
            <a:chOff x="0" y="0"/>
            <a:chExt cx="335" cy="661"/>
          </a:xfrm>
        </p:grpSpPr>
        <p:sp>
          <p:nvSpPr>
            <p:cNvPr id="28746" name="Line 115"/>
            <p:cNvSpPr/>
            <p:nvPr/>
          </p:nvSpPr>
          <p:spPr>
            <a:xfrm>
              <a:off x="0" y="654"/>
              <a:ext cx="335" cy="0"/>
            </a:xfrm>
            <a:prstGeom prst="line">
              <a:avLst/>
            </a:prstGeom>
            <a:ln w="38100" cap="flat" cmpd="sng">
              <a:solidFill>
                <a:srgbClr val="996633"/>
              </a:solidFill>
              <a:prstDash val="solid"/>
              <a:headEnd type="none" w="med" len="med"/>
              <a:tailEnd type="triangle" w="lg" len="med"/>
            </a:ln>
          </p:spPr>
        </p:sp>
        <p:sp>
          <p:nvSpPr>
            <p:cNvPr id="28747" name="Line 116"/>
            <p:cNvSpPr/>
            <p:nvPr/>
          </p:nvSpPr>
          <p:spPr>
            <a:xfrm rot="-5400000">
              <a:off x="0" y="330"/>
              <a:ext cx="661" cy="0"/>
            </a:xfrm>
            <a:prstGeom prst="line">
              <a:avLst/>
            </a:prstGeom>
            <a:ln w="38100" cap="flat" cmpd="sng">
              <a:solidFill>
                <a:srgbClr val="996633"/>
              </a:solidFill>
              <a:prstDash val="solid"/>
              <a:headEnd type="none" w="med" len="med"/>
              <a:tailEnd type="triangle" w="lg" len="med"/>
            </a:ln>
          </p:spPr>
        </p:sp>
      </p:grpSp>
      <p:grpSp>
        <p:nvGrpSpPr>
          <p:cNvPr id="17" name="Group 117"/>
          <p:cNvGrpSpPr/>
          <p:nvPr/>
        </p:nvGrpSpPr>
        <p:grpSpPr>
          <a:xfrm>
            <a:off x="6538913" y="2290763"/>
            <a:ext cx="531812" cy="792162"/>
            <a:chOff x="0" y="0"/>
            <a:chExt cx="335" cy="499"/>
          </a:xfrm>
        </p:grpSpPr>
        <p:sp>
          <p:nvSpPr>
            <p:cNvPr id="28744" name="Line 117"/>
            <p:cNvSpPr/>
            <p:nvPr/>
          </p:nvSpPr>
          <p:spPr>
            <a:xfrm>
              <a:off x="0" y="492"/>
              <a:ext cx="335" cy="0"/>
            </a:xfrm>
            <a:prstGeom prst="line">
              <a:avLst/>
            </a:prstGeom>
            <a:ln w="38100" cap="flat" cmpd="sng">
              <a:solidFill>
                <a:srgbClr val="996633"/>
              </a:solidFill>
              <a:prstDash val="solid"/>
              <a:headEnd type="none" w="med" len="med"/>
              <a:tailEnd type="triangle" w="lg" len="med"/>
            </a:ln>
          </p:spPr>
        </p:sp>
        <p:sp>
          <p:nvSpPr>
            <p:cNvPr id="28745" name="Line 118"/>
            <p:cNvSpPr/>
            <p:nvPr/>
          </p:nvSpPr>
          <p:spPr>
            <a:xfrm rot="-5400000">
              <a:off x="79" y="249"/>
              <a:ext cx="499" cy="0"/>
            </a:xfrm>
            <a:prstGeom prst="line">
              <a:avLst/>
            </a:prstGeom>
            <a:ln w="38100" cap="flat" cmpd="sng">
              <a:solidFill>
                <a:srgbClr val="996633"/>
              </a:solidFill>
              <a:prstDash val="solid"/>
              <a:headEnd type="none" w="med" len="med"/>
              <a:tailEnd type="triangle" w="lg" len="med"/>
            </a:ln>
          </p:spPr>
        </p:sp>
      </p:grpSp>
      <p:grpSp>
        <p:nvGrpSpPr>
          <p:cNvPr id="18" name="Group 120"/>
          <p:cNvGrpSpPr/>
          <p:nvPr/>
        </p:nvGrpSpPr>
        <p:grpSpPr>
          <a:xfrm>
            <a:off x="5376863" y="4111625"/>
            <a:ext cx="531812" cy="1292225"/>
            <a:chOff x="0" y="0"/>
            <a:chExt cx="335" cy="814"/>
          </a:xfrm>
        </p:grpSpPr>
        <p:sp>
          <p:nvSpPr>
            <p:cNvPr id="28742" name="Line 119"/>
            <p:cNvSpPr/>
            <p:nvPr/>
          </p:nvSpPr>
          <p:spPr>
            <a:xfrm>
              <a:off x="0" y="807"/>
              <a:ext cx="335" cy="0"/>
            </a:xfrm>
            <a:prstGeom prst="line">
              <a:avLst/>
            </a:prstGeom>
            <a:ln w="38100" cap="flat" cmpd="sng">
              <a:solidFill>
                <a:srgbClr val="996633"/>
              </a:solidFill>
              <a:prstDash val="solid"/>
              <a:headEnd type="none" w="med" len="med"/>
              <a:tailEnd type="triangle" w="lg" len="med"/>
            </a:ln>
          </p:spPr>
        </p:sp>
        <p:sp>
          <p:nvSpPr>
            <p:cNvPr id="28743" name="Line 120"/>
            <p:cNvSpPr/>
            <p:nvPr/>
          </p:nvSpPr>
          <p:spPr>
            <a:xfrm rot="-5400000">
              <a:off x="-74" y="407"/>
              <a:ext cx="814" cy="0"/>
            </a:xfrm>
            <a:prstGeom prst="line">
              <a:avLst/>
            </a:prstGeom>
            <a:ln w="38100" cap="flat" cmpd="sng">
              <a:solidFill>
                <a:srgbClr val="996633"/>
              </a:solidFill>
              <a:prstDash val="solid"/>
              <a:headEnd type="none" w="med" len="med"/>
              <a:tailEnd type="triangle" w="lg" len="med"/>
            </a:ln>
          </p:spPr>
        </p:sp>
      </p:grpSp>
      <p:grpSp>
        <p:nvGrpSpPr>
          <p:cNvPr id="19" name="Group 123"/>
          <p:cNvGrpSpPr/>
          <p:nvPr/>
        </p:nvGrpSpPr>
        <p:grpSpPr>
          <a:xfrm>
            <a:off x="7118350" y="1762125"/>
            <a:ext cx="531813" cy="541338"/>
            <a:chOff x="0" y="0"/>
            <a:chExt cx="335" cy="341"/>
          </a:xfrm>
        </p:grpSpPr>
        <p:sp>
          <p:nvSpPr>
            <p:cNvPr id="28740" name="Line 121"/>
            <p:cNvSpPr/>
            <p:nvPr/>
          </p:nvSpPr>
          <p:spPr>
            <a:xfrm>
              <a:off x="0" y="334"/>
              <a:ext cx="335" cy="0"/>
            </a:xfrm>
            <a:prstGeom prst="line">
              <a:avLst/>
            </a:prstGeom>
            <a:ln w="38100" cap="flat" cmpd="sng">
              <a:solidFill>
                <a:srgbClr val="996633"/>
              </a:solidFill>
              <a:prstDash val="solid"/>
              <a:headEnd type="none" w="med" len="med"/>
              <a:tailEnd type="triangle" w="lg" len="med"/>
            </a:ln>
          </p:spPr>
        </p:sp>
        <p:sp>
          <p:nvSpPr>
            <p:cNvPr id="28741" name="Line 122"/>
            <p:cNvSpPr/>
            <p:nvPr/>
          </p:nvSpPr>
          <p:spPr>
            <a:xfrm rot="-5400000">
              <a:off x="158" y="170"/>
              <a:ext cx="341" cy="0"/>
            </a:xfrm>
            <a:prstGeom prst="line">
              <a:avLst/>
            </a:prstGeom>
            <a:ln w="38100" cap="flat" cmpd="sng">
              <a:solidFill>
                <a:srgbClr val="996633"/>
              </a:solidFill>
              <a:prstDash val="solid"/>
              <a:headEnd type="none" w="med" len="med"/>
              <a:tailEnd type="triangle" w="lg" len="med"/>
            </a:ln>
          </p:spPr>
        </p:sp>
      </p:grpSp>
      <p:grpSp>
        <p:nvGrpSpPr>
          <p:cNvPr id="20" name="Group 126"/>
          <p:cNvGrpSpPr/>
          <p:nvPr/>
        </p:nvGrpSpPr>
        <p:grpSpPr>
          <a:xfrm>
            <a:off x="7683500" y="1546225"/>
            <a:ext cx="531813" cy="239713"/>
            <a:chOff x="0" y="0"/>
            <a:chExt cx="335" cy="151"/>
          </a:xfrm>
        </p:grpSpPr>
        <p:sp>
          <p:nvSpPr>
            <p:cNvPr id="28738" name="Line 123"/>
            <p:cNvSpPr/>
            <p:nvPr/>
          </p:nvSpPr>
          <p:spPr>
            <a:xfrm>
              <a:off x="0" y="144"/>
              <a:ext cx="335" cy="0"/>
            </a:xfrm>
            <a:prstGeom prst="line">
              <a:avLst/>
            </a:prstGeom>
            <a:ln w="38100" cap="flat" cmpd="sng">
              <a:solidFill>
                <a:srgbClr val="996633"/>
              </a:solidFill>
              <a:prstDash val="solid"/>
              <a:headEnd type="none" w="med" len="med"/>
              <a:tailEnd type="triangle" w="lg" len="med"/>
            </a:ln>
          </p:spPr>
        </p:sp>
        <p:sp>
          <p:nvSpPr>
            <p:cNvPr id="28739" name="Line 124"/>
            <p:cNvSpPr/>
            <p:nvPr/>
          </p:nvSpPr>
          <p:spPr>
            <a:xfrm rot="5400000" flipH="1">
              <a:off x="252" y="74"/>
              <a:ext cx="151" cy="2"/>
            </a:xfrm>
            <a:prstGeom prst="line">
              <a:avLst/>
            </a:prstGeom>
            <a:ln w="38100" cap="flat" cmpd="sng">
              <a:solidFill>
                <a:srgbClr val="996633"/>
              </a:solidFill>
              <a:prstDash val="solid"/>
              <a:headEnd type="none" w="med" len="med"/>
              <a:tailEnd type="triangle" w="lg" len="med"/>
            </a:ln>
          </p:spPr>
        </p:sp>
      </p:grpSp>
      <p:grpSp>
        <p:nvGrpSpPr>
          <p:cNvPr id="21" name="Group 129"/>
          <p:cNvGrpSpPr/>
          <p:nvPr/>
        </p:nvGrpSpPr>
        <p:grpSpPr>
          <a:xfrm>
            <a:off x="2935288" y="5465763"/>
            <a:ext cx="711200" cy="485775"/>
            <a:chOff x="0" y="0"/>
            <a:chExt cx="448" cy="306"/>
          </a:xfrm>
        </p:grpSpPr>
        <p:sp>
          <p:nvSpPr>
            <p:cNvPr id="28736" name="Rectangle 131"/>
            <p:cNvSpPr/>
            <p:nvPr/>
          </p:nvSpPr>
          <p:spPr>
            <a:xfrm>
              <a:off x="0" y="0"/>
              <a:ext cx="448" cy="306"/>
            </a:xfrm>
            <a:prstGeom prst="rect">
              <a:avLst/>
            </a:prstGeom>
            <a:noFill/>
            <a:ln w="38100" cap="flat" cmpd="sng">
              <a:solidFill>
                <a:srgbClr val="996633"/>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8737" name="Rectangle 132"/>
            <p:cNvSpPr/>
            <p:nvPr/>
          </p:nvSpPr>
          <p:spPr>
            <a:xfrm>
              <a:off x="17" y="17"/>
              <a:ext cx="413" cy="270"/>
            </a:xfrm>
            <a:prstGeom prst="rect">
              <a:avLst/>
            </a:prstGeom>
            <a:noFill/>
            <a:ln w="28575" cap="flat" cmpd="sng">
              <a:solidFill>
                <a:srgbClr val="FFCC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22" name="Group 132"/>
          <p:cNvGrpSpPr/>
          <p:nvPr/>
        </p:nvGrpSpPr>
        <p:grpSpPr>
          <a:xfrm>
            <a:off x="2925763" y="4846638"/>
            <a:ext cx="711200" cy="485775"/>
            <a:chOff x="0" y="0"/>
            <a:chExt cx="448" cy="306"/>
          </a:xfrm>
        </p:grpSpPr>
        <p:sp>
          <p:nvSpPr>
            <p:cNvPr id="28734" name="Rectangle 135"/>
            <p:cNvSpPr/>
            <p:nvPr/>
          </p:nvSpPr>
          <p:spPr>
            <a:xfrm>
              <a:off x="0" y="0"/>
              <a:ext cx="448" cy="306"/>
            </a:xfrm>
            <a:prstGeom prst="rect">
              <a:avLst/>
            </a:prstGeom>
            <a:noFill/>
            <a:ln w="38100" cap="flat" cmpd="sng">
              <a:solidFill>
                <a:srgbClr val="996633"/>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8735" name="Rectangle 136"/>
            <p:cNvSpPr/>
            <p:nvPr/>
          </p:nvSpPr>
          <p:spPr>
            <a:xfrm>
              <a:off x="17" y="17"/>
              <a:ext cx="413" cy="270"/>
            </a:xfrm>
            <a:prstGeom prst="rect">
              <a:avLst/>
            </a:prstGeom>
            <a:noFill/>
            <a:ln w="28575" cap="flat" cmpd="sng">
              <a:solidFill>
                <a:srgbClr val="FFCC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23" name="Group 135"/>
          <p:cNvGrpSpPr/>
          <p:nvPr/>
        </p:nvGrpSpPr>
        <p:grpSpPr>
          <a:xfrm>
            <a:off x="2916238" y="4208463"/>
            <a:ext cx="711200" cy="485775"/>
            <a:chOff x="0" y="0"/>
            <a:chExt cx="448" cy="306"/>
          </a:xfrm>
        </p:grpSpPr>
        <p:sp>
          <p:nvSpPr>
            <p:cNvPr id="28732" name="Rectangle 138"/>
            <p:cNvSpPr/>
            <p:nvPr/>
          </p:nvSpPr>
          <p:spPr>
            <a:xfrm>
              <a:off x="0" y="0"/>
              <a:ext cx="448" cy="306"/>
            </a:xfrm>
            <a:prstGeom prst="rect">
              <a:avLst/>
            </a:prstGeom>
            <a:noFill/>
            <a:ln w="38100" cap="flat" cmpd="sng">
              <a:solidFill>
                <a:srgbClr val="996633"/>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8733" name="Rectangle 139"/>
            <p:cNvSpPr/>
            <p:nvPr/>
          </p:nvSpPr>
          <p:spPr>
            <a:xfrm>
              <a:off x="17" y="17"/>
              <a:ext cx="413" cy="270"/>
            </a:xfrm>
            <a:prstGeom prst="rect">
              <a:avLst/>
            </a:prstGeom>
            <a:noFill/>
            <a:ln w="28575" cap="flat" cmpd="sng">
              <a:solidFill>
                <a:srgbClr val="FFCC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24" name="Group 138"/>
          <p:cNvGrpSpPr/>
          <p:nvPr/>
        </p:nvGrpSpPr>
        <p:grpSpPr>
          <a:xfrm>
            <a:off x="2927350" y="3560763"/>
            <a:ext cx="711200" cy="485775"/>
            <a:chOff x="0" y="0"/>
            <a:chExt cx="448" cy="306"/>
          </a:xfrm>
        </p:grpSpPr>
        <p:sp>
          <p:nvSpPr>
            <p:cNvPr id="28730" name="Rectangle 141"/>
            <p:cNvSpPr/>
            <p:nvPr/>
          </p:nvSpPr>
          <p:spPr>
            <a:xfrm>
              <a:off x="0" y="0"/>
              <a:ext cx="448" cy="306"/>
            </a:xfrm>
            <a:prstGeom prst="rect">
              <a:avLst/>
            </a:prstGeom>
            <a:noFill/>
            <a:ln w="38100" cap="flat" cmpd="sng">
              <a:solidFill>
                <a:srgbClr val="996633"/>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8731" name="Rectangle 142"/>
            <p:cNvSpPr/>
            <p:nvPr/>
          </p:nvSpPr>
          <p:spPr>
            <a:xfrm>
              <a:off x="17" y="17"/>
              <a:ext cx="413" cy="270"/>
            </a:xfrm>
            <a:prstGeom prst="rect">
              <a:avLst/>
            </a:prstGeom>
            <a:noFill/>
            <a:ln w="28575" cap="flat" cmpd="sng">
              <a:solidFill>
                <a:srgbClr val="FFCC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grpSp>
        <p:nvGrpSpPr>
          <p:cNvPr id="25" name="Group 141"/>
          <p:cNvGrpSpPr/>
          <p:nvPr/>
        </p:nvGrpSpPr>
        <p:grpSpPr>
          <a:xfrm>
            <a:off x="2805113" y="2903538"/>
            <a:ext cx="844550" cy="485775"/>
            <a:chOff x="0" y="0"/>
            <a:chExt cx="448" cy="306"/>
          </a:xfrm>
        </p:grpSpPr>
        <p:sp>
          <p:nvSpPr>
            <p:cNvPr id="28728" name="Rectangle 144"/>
            <p:cNvSpPr/>
            <p:nvPr/>
          </p:nvSpPr>
          <p:spPr>
            <a:xfrm>
              <a:off x="0" y="0"/>
              <a:ext cx="448" cy="306"/>
            </a:xfrm>
            <a:prstGeom prst="rect">
              <a:avLst/>
            </a:prstGeom>
            <a:noFill/>
            <a:ln w="38100" cap="flat" cmpd="sng">
              <a:solidFill>
                <a:srgbClr val="996633"/>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28729" name="Rectangle 145"/>
            <p:cNvSpPr/>
            <p:nvPr/>
          </p:nvSpPr>
          <p:spPr>
            <a:xfrm>
              <a:off x="17" y="17"/>
              <a:ext cx="413" cy="270"/>
            </a:xfrm>
            <a:prstGeom prst="rect">
              <a:avLst/>
            </a:prstGeom>
            <a:noFill/>
            <a:ln w="28575" cap="flat" cmpd="sng">
              <a:solidFill>
                <a:srgbClr val="FFCC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
        <p:nvSpPr>
          <p:cNvPr id="3" name="Line 95"/>
          <p:cNvSpPr/>
          <p:nvPr/>
        </p:nvSpPr>
        <p:spPr>
          <a:xfrm flipH="1">
            <a:off x="6486525" y="3072130"/>
            <a:ext cx="4445" cy="2318385"/>
          </a:xfrm>
          <a:prstGeom prst="line">
            <a:avLst/>
          </a:prstGeom>
          <a:ln w="9525" cap="flat" cmpd="sng">
            <a:solidFill>
              <a:schemeClr val="tx1"/>
            </a:solidFill>
            <a:prstDash val="lgDash"/>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52"/>
                                            </p:txEl>
                                          </p:spTgt>
                                        </p:tgtEl>
                                        <p:attrNameLst>
                                          <p:attrName>style.visibility</p:attrName>
                                        </p:attrNameLst>
                                      </p:cBhvr>
                                      <p:to>
                                        <p:strVal val="visible"/>
                                      </p:to>
                                    </p:set>
                                    <p:animEffect transition="in" filter="wipe(left)">
                                      <p:cBhvr>
                                        <p:cTn id="7" dur="500"/>
                                        <p:tgtEl>
                                          <p:spTgt spid="4">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charRg st="52" end="97"/>
                                            </p:txEl>
                                          </p:spTgt>
                                        </p:tgtEl>
                                        <p:attrNameLst>
                                          <p:attrName>style.visibility</p:attrName>
                                        </p:attrNameLst>
                                      </p:cBhvr>
                                      <p:to>
                                        <p:strVal val="visible"/>
                                      </p:to>
                                    </p:set>
                                    <p:animEffect transition="in" filter="wipe(left)">
                                      <p:cBhvr>
                                        <p:cTn id="12" dur="500"/>
                                        <p:tgtEl>
                                          <p:spTgt spid="4">
                                            <p:txEl>
                                              <p:charRg st="52" end="9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charRg st="97" end="170"/>
                                            </p:txEl>
                                          </p:spTgt>
                                        </p:tgtEl>
                                        <p:attrNameLst>
                                          <p:attrName>style.visibility</p:attrName>
                                        </p:attrNameLst>
                                      </p:cBhvr>
                                      <p:to>
                                        <p:strVal val="visible"/>
                                      </p:to>
                                    </p:set>
                                    <p:animEffect transition="in" filter="wipe(left)">
                                      <p:cBhvr>
                                        <p:cTn id="17" dur="500"/>
                                        <p:tgtEl>
                                          <p:spTgt spid="4">
                                            <p:txEl>
                                              <p:charRg st="97" end="1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par>
                                <p:cTn id="28" presetID="18" presetClass="entr" presetSubtype="3"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upRigh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nodeType="clickEffect">
                                  <p:stCondLst>
                                    <p:cond delay="0"/>
                                  </p:stCondLst>
                                  <p:childTnLst>
                                    <p:animEffect transition="out" filter="dissolv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par>
                                <p:cTn id="36" presetID="9" presetClass="exit" presetSubtype="0" fill="hold" nodeType="withEffect">
                                  <p:stCondLst>
                                    <p:cond delay="0"/>
                                  </p:stCondLst>
                                  <p:childTnLst>
                                    <p:animEffect transition="out" filter="dissolv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dissolve">
                                      <p:cBhvr>
                                        <p:cTn id="43" dur="500"/>
                                        <p:tgtEl>
                                          <p:spTgt spid="24"/>
                                        </p:tgtEl>
                                      </p:cBhvr>
                                    </p:animEffect>
                                  </p:childTnLst>
                                </p:cTn>
                              </p:par>
                              <p:par>
                                <p:cTn id="44" presetID="18" presetClass="entr" presetSubtype="3"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upRigh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nodeType="clickEffect">
                                  <p:stCondLst>
                                    <p:cond delay="0"/>
                                  </p:stCondLst>
                                  <p:childTnLst>
                                    <p:animEffect transition="out" filter="dissolv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dissolve">
                                      <p:cBhvr>
                                        <p:cTn id="59" dur="500"/>
                                        <p:tgtEl>
                                          <p:spTgt spid="23"/>
                                        </p:tgtEl>
                                      </p:cBhvr>
                                    </p:animEffect>
                                  </p:childTnLst>
                                </p:cTn>
                              </p:par>
                              <p:par>
                                <p:cTn id="60" presetID="18" presetClass="entr" presetSubtype="3"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strips(upRigh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nodeType="clickEffect">
                                  <p:stCondLst>
                                    <p:cond delay="0"/>
                                  </p:stCondLst>
                                  <p:childTnLst>
                                    <p:animEffect transition="out" filter="dissolv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17"/>
                                        </p:tgtEl>
                                      </p:cBhvr>
                                    </p:animEffect>
                                    <p:set>
                                      <p:cBhvr>
                                        <p:cTn id="70" dur="1" fill="hold">
                                          <p:stCondLst>
                                            <p:cond delay="499"/>
                                          </p:stCondLst>
                                        </p:cTn>
                                        <p:tgtEl>
                                          <p:spTgt spid="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dissolve">
                                      <p:cBhvr>
                                        <p:cTn id="75" dur="500"/>
                                        <p:tgtEl>
                                          <p:spTgt spid="22"/>
                                        </p:tgtEl>
                                      </p:cBhvr>
                                    </p:animEffect>
                                  </p:childTnLst>
                                </p:cTn>
                              </p:par>
                              <p:par>
                                <p:cTn id="76" presetID="18" presetClass="entr" presetSubtype="3"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strips(upRight)">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22"/>
                                        </p:tgtEl>
                                      </p:cBhvr>
                                    </p:animEffect>
                                    <p:set>
                                      <p:cBhvr>
                                        <p:cTn id="83" dur="1" fill="hold">
                                          <p:stCondLst>
                                            <p:cond delay="499"/>
                                          </p:stCondLst>
                                        </p:cTn>
                                        <p:tgtEl>
                                          <p:spTgt spid="22"/>
                                        </p:tgtEl>
                                        <p:attrNameLst>
                                          <p:attrName>style.visibility</p:attrName>
                                        </p:attrNameLst>
                                      </p:cBhvr>
                                      <p:to>
                                        <p:strVal val="hidden"/>
                                      </p:to>
                                    </p:set>
                                  </p:childTnLst>
                                </p:cTn>
                              </p:par>
                              <p:par>
                                <p:cTn id="84" presetID="9" presetClass="exit" presetSubtype="0" fill="hold" nodeType="withEffect">
                                  <p:stCondLst>
                                    <p:cond delay="0"/>
                                  </p:stCondLst>
                                  <p:childTnLst>
                                    <p:animEffect transition="out" filter="dissolve">
                                      <p:cBhvr>
                                        <p:cTn id="85" dur="500"/>
                                        <p:tgtEl>
                                          <p:spTgt spid="19"/>
                                        </p:tgtEl>
                                      </p:cBhvr>
                                    </p:animEffect>
                                    <p:set>
                                      <p:cBhvr>
                                        <p:cTn id="86" dur="1" fill="hold">
                                          <p:stCondLst>
                                            <p:cond delay="499"/>
                                          </p:stCondLst>
                                        </p:cTn>
                                        <p:tgtEl>
                                          <p:spTgt spid="1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dissolve">
                                      <p:cBhvr>
                                        <p:cTn id="91" dur="500"/>
                                        <p:tgtEl>
                                          <p:spTgt spid="21"/>
                                        </p:tgtEl>
                                      </p:cBhvr>
                                    </p:animEffect>
                                  </p:childTnLst>
                                </p:cTn>
                              </p:par>
                              <p:par>
                                <p:cTn id="92" presetID="18" presetClass="entr" presetSubtype="3" fill="hold"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strips(upRight)">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nodeType="clickEffect">
                                  <p:stCondLst>
                                    <p:cond delay="0"/>
                                  </p:stCondLst>
                                  <p:childTnLst>
                                    <p:animEffect transition="out" filter="dissolve">
                                      <p:cBhvr>
                                        <p:cTn id="98" dur="500"/>
                                        <p:tgtEl>
                                          <p:spTgt spid="21"/>
                                        </p:tgtEl>
                                      </p:cBhvr>
                                    </p:animEffect>
                                    <p:set>
                                      <p:cBhvr>
                                        <p:cTn id="99" dur="1" fill="hold">
                                          <p:stCondLst>
                                            <p:cond delay="499"/>
                                          </p:stCondLst>
                                        </p:cTn>
                                        <p:tgtEl>
                                          <p:spTgt spid="21"/>
                                        </p:tgtEl>
                                        <p:attrNameLst>
                                          <p:attrName>style.visibility</p:attrName>
                                        </p:attrNameLst>
                                      </p:cBhvr>
                                      <p:to>
                                        <p:strVal val="hidden"/>
                                      </p:to>
                                    </p:set>
                                  </p:childTnLst>
                                </p:cTn>
                              </p:par>
                              <p:par>
                                <p:cTn id="100" presetID="9" presetClass="exit" presetSubtype="0" fill="hold" nodeType="withEffect">
                                  <p:stCondLst>
                                    <p:cond delay="0"/>
                                  </p:stCondLst>
                                  <p:childTnLst>
                                    <p:animEffect transition="out" filter="dissolve">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农民</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Jack</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73063" y="1219200"/>
            <a:ext cx="8313738" cy="4906963"/>
          </a:xfrm>
          <a:prstGeom prst="rect">
            <a:avLst/>
          </a:prstGeom>
        </p:spPr>
        <p:txBody>
          <a:bodyPr>
            <a:normAutofit/>
          </a:bodyPr>
          <a:lstStyle/>
          <a:p>
            <a:pPr marL="365760" marR="0" indent="-255905" defTabSz="914400" fontAlgn="auto">
              <a:spcBef>
                <a:spcPts val="4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农民 Jack 必须为土地支付$1000/每月，不管他种植多少小麦</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Ø"/>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一个农场工人的市场工资是$2000/每月  </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Ø"/>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因此农民Jack 的成本与他生产多少小麦有关系…</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33375" y="46196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农民</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Jack</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 name="Group 5"/>
          <p:cNvGrpSpPr/>
          <p:nvPr/>
        </p:nvGrpSpPr>
        <p:grpSpPr>
          <a:xfrm>
            <a:off x="5737225" y="2452688"/>
            <a:ext cx="1412875" cy="3775075"/>
            <a:chOff x="0" y="0"/>
            <a:chExt cx="890" cy="2378"/>
          </a:xfrm>
        </p:grpSpPr>
        <p:sp>
          <p:nvSpPr>
            <p:cNvPr id="30779" name="Rectangle 4"/>
            <p:cNvSpPr/>
            <p:nvPr/>
          </p:nvSpPr>
          <p:spPr>
            <a:xfrm>
              <a:off x="0" y="2012"/>
              <a:ext cx="890"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$11,000</a:t>
              </a:r>
              <a:endParaRPr lang="en-US" altLang="zh-CN" sz="2400" dirty="0">
                <a:latin typeface="Arial" panose="020B0604020202020204" pitchFamily="34" charset="0"/>
              </a:endParaRPr>
            </a:p>
          </p:txBody>
        </p:sp>
        <p:sp>
          <p:nvSpPr>
            <p:cNvPr id="30780" name="Rectangle 5"/>
            <p:cNvSpPr/>
            <p:nvPr/>
          </p:nvSpPr>
          <p:spPr>
            <a:xfrm>
              <a:off x="0" y="1646"/>
              <a:ext cx="890"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$9,000</a:t>
              </a:r>
              <a:endParaRPr lang="en-US" altLang="zh-CN" sz="2400" dirty="0">
                <a:latin typeface="Arial" panose="020B0604020202020204" pitchFamily="34" charset="0"/>
              </a:endParaRPr>
            </a:p>
          </p:txBody>
        </p:sp>
        <p:sp>
          <p:nvSpPr>
            <p:cNvPr id="30781" name="Rectangle 6"/>
            <p:cNvSpPr/>
            <p:nvPr/>
          </p:nvSpPr>
          <p:spPr>
            <a:xfrm>
              <a:off x="0" y="1243"/>
              <a:ext cx="890"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$7,000</a:t>
              </a:r>
              <a:endParaRPr lang="en-US" altLang="zh-CN" sz="2400" dirty="0">
                <a:latin typeface="Arial" panose="020B0604020202020204" pitchFamily="34" charset="0"/>
              </a:endParaRPr>
            </a:p>
          </p:txBody>
        </p:sp>
        <p:sp>
          <p:nvSpPr>
            <p:cNvPr id="30782" name="Rectangle 7"/>
            <p:cNvSpPr/>
            <p:nvPr/>
          </p:nvSpPr>
          <p:spPr>
            <a:xfrm>
              <a:off x="0" y="831"/>
              <a:ext cx="890" cy="41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$5,000</a:t>
              </a:r>
              <a:endParaRPr lang="en-US" altLang="zh-CN" sz="2400" dirty="0">
                <a:latin typeface="Arial" panose="020B0604020202020204" pitchFamily="34" charset="0"/>
              </a:endParaRPr>
            </a:p>
          </p:txBody>
        </p:sp>
        <p:sp>
          <p:nvSpPr>
            <p:cNvPr id="30783" name="Rectangle 8"/>
            <p:cNvSpPr/>
            <p:nvPr/>
          </p:nvSpPr>
          <p:spPr>
            <a:xfrm>
              <a:off x="0" y="428"/>
              <a:ext cx="890"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30784" name="Rectangle 9"/>
            <p:cNvSpPr/>
            <p:nvPr/>
          </p:nvSpPr>
          <p:spPr>
            <a:xfrm>
              <a:off x="0" y="0"/>
              <a:ext cx="890" cy="428"/>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grpSp>
      <p:sp>
        <p:nvSpPr>
          <p:cNvPr id="30724" name="Rectangle 10"/>
          <p:cNvSpPr/>
          <p:nvPr/>
        </p:nvSpPr>
        <p:spPr>
          <a:xfrm>
            <a:off x="5791200" y="990600"/>
            <a:ext cx="1412875"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总成本</a:t>
            </a:r>
            <a:endParaRPr lang="zh-CN" altLang="x-none" sz="2400" dirty="0">
              <a:latin typeface="Arial" panose="020B0604020202020204" pitchFamily="34" charset="0"/>
            </a:endParaRPr>
          </a:p>
        </p:txBody>
      </p:sp>
      <p:sp>
        <p:nvSpPr>
          <p:cNvPr id="30725" name="Rectangle 11"/>
          <p:cNvSpPr/>
          <p:nvPr/>
        </p:nvSpPr>
        <p:spPr>
          <a:xfrm>
            <a:off x="7150100" y="2452688"/>
            <a:ext cx="1412875" cy="6794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endParaRPr lang="zh-CN" altLang="zh-CN" sz="2400" dirty="0">
              <a:latin typeface="Arial" panose="020B0604020202020204" pitchFamily="34" charset="0"/>
            </a:endParaRPr>
          </a:p>
        </p:txBody>
      </p:sp>
      <p:sp>
        <p:nvSpPr>
          <p:cNvPr id="30726" name="Rectangle 12"/>
          <p:cNvSpPr/>
          <p:nvPr/>
        </p:nvSpPr>
        <p:spPr>
          <a:xfrm>
            <a:off x="1579563" y="5646738"/>
            <a:ext cx="1354137"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30727" name="Rectangle 13"/>
          <p:cNvSpPr/>
          <p:nvPr/>
        </p:nvSpPr>
        <p:spPr>
          <a:xfrm>
            <a:off x="333375" y="5646738"/>
            <a:ext cx="1246188"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30728" name="Rectangle 14"/>
          <p:cNvSpPr/>
          <p:nvPr/>
        </p:nvSpPr>
        <p:spPr>
          <a:xfrm>
            <a:off x="1579563" y="5065713"/>
            <a:ext cx="1354137"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2800</a:t>
            </a:r>
            <a:endParaRPr lang="en-US" altLang="zh-CN" sz="2400" dirty="0">
              <a:latin typeface="Arial" panose="020B0604020202020204" pitchFamily="34" charset="0"/>
            </a:endParaRPr>
          </a:p>
        </p:txBody>
      </p:sp>
      <p:sp>
        <p:nvSpPr>
          <p:cNvPr id="30729" name="Rectangle 15"/>
          <p:cNvSpPr/>
          <p:nvPr/>
        </p:nvSpPr>
        <p:spPr>
          <a:xfrm>
            <a:off x="333375" y="5065713"/>
            <a:ext cx="1246188" cy="581025"/>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30730" name="Rectangle 16"/>
          <p:cNvSpPr/>
          <p:nvPr/>
        </p:nvSpPr>
        <p:spPr>
          <a:xfrm>
            <a:off x="1579563" y="4425950"/>
            <a:ext cx="1354137" cy="63976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2400</a:t>
            </a:r>
            <a:endParaRPr lang="en-US" altLang="zh-CN" sz="2400" dirty="0">
              <a:latin typeface="Arial" panose="020B0604020202020204" pitchFamily="34" charset="0"/>
            </a:endParaRPr>
          </a:p>
        </p:txBody>
      </p:sp>
      <p:sp>
        <p:nvSpPr>
          <p:cNvPr id="30731" name="Rectangle 17"/>
          <p:cNvSpPr/>
          <p:nvPr/>
        </p:nvSpPr>
        <p:spPr>
          <a:xfrm>
            <a:off x="333375" y="4425950"/>
            <a:ext cx="1246188" cy="639763"/>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30732" name="Rectangle 18"/>
          <p:cNvSpPr/>
          <p:nvPr/>
        </p:nvSpPr>
        <p:spPr>
          <a:xfrm>
            <a:off x="1579563" y="3771900"/>
            <a:ext cx="1354137" cy="6540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1800</a:t>
            </a:r>
            <a:endParaRPr lang="en-US" altLang="zh-CN" sz="2400" dirty="0">
              <a:latin typeface="Arial" panose="020B0604020202020204" pitchFamily="34" charset="0"/>
            </a:endParaRPr>
          </a:p>
        </p:txBody>
      </p:sp>
      <p:sp>
        <p:nvSpPr>
          <p:cNvPr id="30733" name="Rectangle 19"/>
          <p:cNvSpPr/>
          <p:nvPr/>
        </p:nvSpPr>
        <p:spPr>
          <a:xfrm>
            <a:off x="333375" y="3771900"/>
            <a:ext cx="1246188" cy="654050"/>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30734" name="Rectangle 20"/>
          <p:cNvSpPr/>
          <p:nvPr/>
        </p:nvSpPr>
        <p:spPr>
          <a:xfrm>
            <a:off x="1579563" y="3132138"/>
            <a:ext cx="1354137" cy="63976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35" name="Rectangle 21"/>
          <p:cNvSpPr/>
          <p:nvPr/>
        </p:nvSpPr>
        <p:spPr>
          <a:xfrm>
            <a:off x="333375" y="3132138"/>
            <a:ext cx="1246188" cy="639762"/>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nvGrpSpPr>
          <p:cNvPr id="3" name="Group 24"/>
          <p:cNvGrpSpPr/>
          <p:nvPr/>
        </p:nvGrpSpPr>
        <p:grpSpPr>
          <a:xfrm>
            <a:off x="4346575" y="2452688"/>
            <a:ext cx="1390650" cy="3775075"/>
            <a:chOff x="0" y="0"/>
            <a:chExt cx="876" cy="2378"/>
          </a:xfrm>
        </p:grpSpPr>
        <p:sp>
          <p:nvSpPr>
            <p:cNvPr id="30773" name="Rectangle 23"/>
            <p:cNvSpPr/>
            <p:nvPr/>
          </p:nvSpPr>
          <p:spPr>
            <a:xfrm>
              <a:off x="0" y="2012"/>
              <a:ext cx="876"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$10,000</a:t>
              </a:r>
              <a:endParaRPr lang="en-US" altLang="zh-CN" sz="2400" dirty="0">
                <a:latin typeface="Arial" panose="020B0604020202020204" pitchFamily="34" charset="0"/>
              </a:endParaRPr>
            </a:p>
          </p:txBody>
        </p:sp>
        <p:sp>
          <p:nvSpPr>
            <p:cNvPr id="30774" name="Rectangle 24"/>
            <p:cNvSpPr/>
            <p:nvPr/>
          </p:nvSpPr>
          <p:spPr>
            <a:xfrm>
              <a:off x="0" y="1646"/>
              <a:ext cx="876"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$8,000</a:t>
              </a:r>
              <a:endParaRPr lang="en-US" altLang="zh-CN" sz="2400" dirty="0">
                <a:latin typeface="Arial" panose="020B0604020202020204" pitchFamily="34" charset="0"/>
              </a:endParaRPr>
            </a:p>
          </p:txBody>
        </p:sp>
        <p:sp>
          <p:nvSpPr>
            <p:cNvPr id="30775" name="Rectangle 25"/>
            <p:cNvSpPr/>
            <p:nvPr/>
          </p:nvSpPr>
          <p:spPr>
            <a:xfrm>
              <a:off x="0" y="1243"/>
              <a:ext cx="876"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$6,000</a:t>
              </a:r>
              <a:endParaRPr lang="en-US" altLang="zh-CN" sz="2400" dirty="0">
                <a:latin typeface="Arial" panose="020B0604020202020204" pitchFamily="34" charset="0"/>
              </a:endParaRPr>
            </a:p>
          </p:txBody>
        </p:sp>
        <p:sp>
          <p:nvSpPr>
            <p:cNvPr id="30776" name="Rectangle 26"/>
            <p:cNvSpPr/>
            <p:nvPr/>
          </p:nvSpPr>
          <p:spPr>
            <a:xfrm>
              <a:off x="0" y="831"/>
              <a:ext cx="876" cy="41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$4,000</a:t>
              </a:r>
              <a:endParaRPr lang="en-US" altLang="zh-CN" sz="2400" dirty="0">
                <a:latin typeface="Arial" panose="020B0604020202020204" pitchFamily="34" charset="0"/>
              </a:endParaRPr>
            </a:p>
          </p:txBody>
        </p:sp>
        <p:sp>
          <p:nvSpPr>
            <p:cNvPr id="30777" name="Rectangle 27"/>
            <p:cNvSpPr/>
            <p:nvPr/>
          </p:nvSpPr>
          <p:spPr>
            <a:xfrm>
              <a:off x="0" y="428"/>
              <a:ext cx="876"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$2,000</a:t>
              </a:r>
              <a:endParaRPr lang="en-US" altLang="zh-CN" sz="2400" dirty="0">
                <a:latin typeface="Arial" panose="020B0604020202020204" pitchFamily="34" charset="0"/>
              </a:endParaRPr>
            </a:p>
          </p:txBody>
        </p:sp>
        <p:sp>
          <p:nvSpPr>
            <p:cNvPr id="30778" name="Rectangle 28"/>
            <p:cNvSpPr/>
            <p:nvPr/>
          </p:nvSpPr>
          <p:spPr>
            <a:xfrm>
              <a:off x="0" y="0"/>
              <a:ext cx="876" cy="428"/>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grpSp>
      <p:grpSp>
        <p:nvGrpSpPr>
          <p:cNvPr id="5" name="Group 31"/>
          <p:cNvGrpSpPr/>
          <p:nvPr/>
        </p:nvGrpSpPr>
        <p:grpSpPr>
          <a:xfrm>
            <a:off x="2933700" y="2452688"/>
            <a:ext cx="1412875" cy="3775075"/>
            <a:chOff x="0" y="0"/>
            <a:chExt cx="890" cy="2378"/>
          </a:xfrm>
        </p:grpSpPr>
        <p:sp>
          <p:nvSpPr>
            <p:cNvPr id="30767" name="Rectangle 30"/>
            <p:cNvSpPr/>
            <p:nvPr/>
          </p:nvSpPr>
          <p:spPr>
            <a:xfrm>
              <a:off x="0" y="2012"/>
              <a:ext cx="890"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68" name="Rectangle 31"/>
            <p:cNvSpPr/>
            <p:nvPr/>
          </p:nvSpPr>
          <p:spPr>
            <a:xfrm>
              <a:off x="0" y="1646"/>
              <a:ext cx="890"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69" name="Rectangle 32"/>
            <p:cNvSpPr/>
            <p:nvPr/>
          </p:nvSpPr>
          <p:spPr>
            <a:xfrm>
              <a:off x="0" y="1243"/>
              <a:ext cx="890"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70" name="Rectangle 33"/>
            <p:cNvSpPr/>
            <p:nvPr/>
          </p:nvSpPr>
          <p:spPr>
            <a:xfrm>
              <a:off x="0" y="831"/>
              <a:ext cx="890" cy="41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71" name="Rectangle 34"/>
            <p:cNvSpPr/>
            <p:nvPr/>
          </p:nvSpPr>
          <p:spPr>
            <a:xfrm>
              <a:off x="0" y="428"/>
              <a:ext cx="890"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0772" name="Rectangle 35"/>
            <p:cNvSpPr/>
            <p:nvPr/>
          </p:nvSpPr>
          <p:spPr>
            <a:xfrm>
              <a:off x="0" y="0"/>
              <a:ext cx="890" cy="428"/>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grpSp>
      <p:sp>
        <p:nvSpPr>
          <p:cNvPr id="30738" name="Rectangle 36"/>
          <p:cNvSpPr/>
          <p:nvPr/>
        </p:nvSpPr>
        <p:spPr>
          <a:xfrm>
            <a:off x="1579563" y="2452688"/>
            <a:ext cx="1354137" cy="6794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30739" name="Rectangle 37"/>
          <p:cNvSpPr/>
          <p:nvPr/>
        </p:nvSpPr>
        <p:spPr>
          <a:xfrm>
            <a:off x="333375" y="2452688"/>
            <a:ext cx="1246188" cy="679450"/>
          </a:xfrm>
          <a:prstGeom prst="rect">
            <a:avLst/>
          </a:prstGeom>
          <a:noFill/>
          <a:ln w="9525">
            <a:noFill/>
          </a:ln>
        </p:spPr>
        <p:txBody>
          <a:bodyPr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30740" name="Rectangle 38"/>
          <p:cNvSpPr/>
          <p:nvPr/>
        </p:nvSpPr>
        <p:spPr>
          <a:xfrm>
            <a:off x="4419600" y="990600"/>
            <a:ext cx="1390650"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000" dirty="0">
                <a:latin typeface="Arial" panose="020B0604020202020204" pitchFamily="34" charset="0"/>
              </a:rPr>
              <a:t>劳动的成本</a:t>
            </a:r>
            <a:endParaRPr lang="zh-CN" altLang="x-none" sz="2000" dirty="0">
              <a:latin typeface="Arial" panose="020B0604020202020204" pitchFamily="34" charset="0"/>
            </a:endParaRPr>
          </a:p>
        </p:txBody>
      </p:sp>
      <p:sp>
        <p:nvSpPr>
          <p:cNvPr id="30741" name="Rectangle 39"/>
          <p:cNvSpPr/>
          <p:nvPr/>
        </p:nvSpPr>
        <p:spPr>
          <a:xfrm>
            <a:off x="2971800" y="990600"/>
            <a:ext cx="1412875"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000" dirty="0">
                <a:latin typeface="Arial" panose="020B0604020202020204" pitchFamily="34" charset="0"/>
              </a:rPr>
              <a:t>土地的成本</a:t>
            </a:r>
            <a:endParaRPr lang="zh-CN" altLang="x-none" sz="2000" dirty="0">
              <a:latin typeface="Arial" panose="020B0604020202020204" pitchFamily="34" charset="0"/>
            </a:endParaRPr>
          </a:p>
        </p:txBody>
      </p:sp>
      <p:sp>
        <p:nvSpPr>
          <p:cNvPr id="30742" name="Rectangle 40"/>
          <p:cNvSpPr/>
          <p:nvPr/>
        </p:nvSpPr>
        <p:spPr>
          <a:xfrm>
            <a:off x="1447800" y="1143000"/>
            <a:ext cx="1925638"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sz="2400" dirty="0">
              <a:latin typeface="Arial" panose="020B0604020202020204" pitchFamily="34" charset="0"/>
            </a:endParaRPr>
          </a:p>
        </p:txBody>
      </p:sp>
      <p:sp>
        <p:nvSpPr>
          <p:cNvPr id="30743" name="Rectangle 41"/>
          <p:cNvSpPr/>
          <p:nvPr/>
        </p:nvSpPr>
        <p:spPr>
          <a:xfrm>
            <a:off x="333375" y="1139825"/>
            <a:ext cx="1343025" cy="1312863"/>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L</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工人的数量</a:t>
            </a:r>
            <a:r>
              <a:rPr lang="en-US" altLang="zh-CN" dirty="0">
                <a:latin typeface="Arial" panose="020B0604020202020204" pitchFamily="34" charset="0"/>
              </a:rPr>
              <a:t>)</a:t>
            </a:r>
            <a:endParaRPr lang="en-US" altLang="zh-CN" sz="2400" dirty="0">
              <a:latin typeface="Arial" panose="020B0604020202020204" pitchFamily="34" charset="0"/>
            </a:endParaRPr>
          </a:p>
        </p:txBody>
      </p:sp>
      <p:sp>
        <p:nvSpPr>
          <p:cNvPr id="30744" name="Line 42"/>
          <p:cNvSpPr/>
          <p:nvPr/>
        </p:nvSpPr>
        <p:spPr>
          <a:xfrm>
            <a:off x="333375" y="1139825"/>
            <a:ext cx="1246188" cy="0"/>
          </a:xfrm>
          <a:prstGeom prst="line">
            <a:avLst/>
          </a:prstGeom>
          <a:ln w="9525">
            <a:noFill/>
          </a:ln>
        </p:spPr>
      </p:sp>
      <p:sp>
        <p:nvSpPr>
          <p:cNvPr id="30745" name="Line 43"/>
          <p:cNvSpPr/>
          <p:nvPr/>
        </p:nvSpPr>
        <p:spPr>
          <a:xfrm>
            <a:off x="333375" y="6227763"/>
            <a:ext cx="1246188" cy="0"/>
          </a:xfrm>
          <a:prstGeom prst="line">
            <a:avLst/>
          </a:prstGeom>
          <a:ln w="9525">
            <a:noFill/>
          </a:ln>
        </p:spPr>
      </p:sp>
      <p:sp>
        <p:nvSpPr>
          <p:cNvPr id="30746" name="Line 44"/>
          <p:cNvSpPr/>
          <p:nvPr/>
        </p:nvSpPr>
        <p:spPr>
          <a:xfrm>
            <a:off x="333375" y="1139825"/>
            <a:ext cx="0" cy="1312863"/>
          </a:xfrm>
          <a:prstGeom prst="line">
            <a:avLst/>
          </a:prstGeom>
          <a:ln w="9525">
            <a:noFill/>
          </a:ln>
        </p:spPr>
      </p:sp>
      <p:sp>
        <p:nvSpPr>
          <p:cNvPr id="30747" name="Line 45"/>
          <p:cNvSpPr/>
          <p:nvPr/>
        </p:nvSpPr>
        <p:spPr>
          <a:xfrm>
            <a:off x="8562975" y="1139825"/>
            <a:ext cx="0" cy="1312863"/>
          </a:xfrm>
          <a:prstGeom prst="line">
            <a:avLst/>
          </a:prstGeom>
          <a:ln w="9525">
            <a:noFill/>
          </a:ln>
        </p:spPr>
      </p:sp>
      <p:sp>
        <p:nvSpPr>
          <p:cNvPr id="30748" name="Line 46"/>
          <p:cNvSpPr/>
          <p:nvPr/>
        </p:nvSpPr>
        <p:spPr>
          <a:xfrm>
            <a:off x="1579563" y="1139825"/>
            <a:ext cx="2767012" cy="0"/>
          </a:xfrm>
          <a:prstGeom prst="line">
            <a:avLst/>
          </a:prstGeom>
          <a:ln w="9525">
            <a:noFill/>
          </a:ln>
        </p:spPr>
      </p:sp>
      <p:sp>
        <p:nvSpPr>
          <p:cNvPr id="30749" name="Line 47"/>
          <p:cNvSpPr/>
          <p:nvPr/>
        </p:nvSpPr>
        <p:spPr>
          <a:xfrm>
            <a:off x="333375" y="2452688"/>
            <a:ext cx="0" cy="679450"/>
          </a:xfrm>
          <a:prstGeom prst="line">
            <a:avLst/>
          </a:prstGeom>
          <a:ln w="9525">
            <a:noFill/>
          </a:ln>
        </p:spPr>
      </p:sp>
      <p:sp>
        <p:nvSpPr>
          <p:cNvPr id="30750" name="Line 48"/>
          <p:cNvSpPr/>
          <p:nvPr/>
        </p:nvSpPr>
        <p:spPr>
          <a:xfrm>
            <a:off x="4346575" y="1139825"/>
            <a:ext cx="1390650" cy="0"/>
          </a:xfrm>
          <a:prstGeom prst="line">
            <a:avLst/>
          </a:prstGeom>
          <a:ln w="9525">
            <a:noFill/>
          </a:ln>
        </p:spPr>
      </p:sp>
      <p:sp>
        <p:nvSpPr>
          <p:cNvPr id="30751" name="Line 49"/>
          <p:cNvSpPr/>
          <p:nvPr/>
        </p:nvSpPr>
        <p:spPr>
          <a:xfrm>
            <a:off x="5737225" y="1139825"/>
            <a:ext cx="2825750" cy="0"/>
          </a:xfrm>
          <a:prstGeom prst="line">
            <a:avLst/>
          </a:prstGeom>
          <a:ln w="9525">
            <a:noFill/>
          </a:ln>
        </p:spPr>
      </p:sp>
      <p:sp>
        <p:nvSpPr>
          <p:cNvPr id="30752" name="Line 50"/>
          <p:cNvSpPr/>
          <p:nvPr/>
        </p:nvSpPr>
        <p:spPr>
          <a:xfrm>
            <a:off x="8562975" y="2452688"/>
            <a:ext cx="0" cy="679450"/>
          </a:xfrm>
          <a:prstGeom prst="line">
            <a:avLst/>
          </a:prstGeom>
          <a:ln w="9525">
            <a:noFill/>
          </a:ln>
        </p:spPr>
      </p:sp>
      <p:sp>
        <p:nvSpPr>
          <p:cNvPr id="30753" name="Line 51"/>
          <p:cNvSpPr/>
          <p:nvPr/>
        </p:nvSpPr>
        <p:spPr>
          <a:xfrm>
            <a:off x="333375" y="3132138"/>
            <a:ext cx="0" cy="639762"/>
          </a:xfrm>
          <a:prstGeom prst="line">
            <a:avLst/>
          </a:prstGeom>
          <a:ln w="9525">
            <a:noFill/>
          </a:ln>
        </p:spPr>
      </p:sp>
      <p:sp>
        <p:nvSpPr>
          <p:cNvPr id="30754" name="Line 52"/>
          <p:cNvSpPr/>
          <p:nvPr/>
        </p:nvSpPr>
        <p:spPr>
          <a:xfrm>
            <a:off x="8562975" y="3132138"/>
            <a:ext cx="0" cy="639762"/>
          </a:xfrm>
          <a:prstGeom prst="line">
            <a:avLst/>
          </a:prstGeom>
          <a:ln w="9525">
            <a:noFill/>
          </a:ln>
        </p:spPr>
      </p:sp>
      <p:sp>
        <p:nvSpPr>
          <p:cNvPr id="30755" name="Line 53"/>
          <p:cNvSpPr/>
          <p:nvPr/>
        </p:nvSpPr>
        <p:spPr>
          <a:xfrm>
            <a:off x="333375" y="3771900"/>
            <a:ext cx="0" cy="654050"/>
          </a:xfrm>
          <a:prstGeom prst="line">
            <a:avLst/>
          </a:prstGeom>
          <a:ln w="9525">
            <a:noFill/>
          </a:ln>
        </p:spPr>
      </p:sp>
      <p:sp>
        <p:nvSpPr>
          <p:cNvPr id="30756" name="Line 54"/>
          <p:cNvSpPr/>
          <p:nvPr/>
        </p:nvSpPr>
        <p:spPr>
          <a:xfrm>
            <a:off x="8562975" y="3771900"/>
            <a:ext cx="0" cy="654050"/>
          </a:xfrm>
          <a:prstGeom prst="line">
            <a:avLst/>
          </a:prstGeom>
          <a:ln w="9525">
            <a:noFill/>
          </a:ln>
        </p:spPr>
      </p:sp>
      <p:sp>
        <p:nvSpPr>
          <p:cNvPr id="30757" name="Line 55"/>
          <p:cNvSpPr/>
          <p:nvPr/>
        </p:nvSpPr>
        <p:spPr>
          <a:xfrm>
            <a:off x="333375" y="4425950"/>
            <a:ext cx="0" cy="639763"/>
          </a:xfrm>
          <a:prstGeom prst="line">
            <a:avLst/>
          </a:prstGeom>
          <a:ln w="9525">
            <a:noFill/>
          </a:ln>
        </p:spPr>
      </p:sp>
      <p:sp>
        <p:nvSpPr>
          <p:cNvPr id="30758" name="Line 56"/>
          <p:cNvSpPr/>
          <p:nvPr/>
        </p:nvSpPr>
        <p:spPr>
          <a:xfrm>
            <a:off x="8562975" y="4425950"/>
            <a:ext cx="0" cy="639763"/>
          </a:xfrm>
          <a:prstGeom prst="line">
            <a:avLst/>
          </a:prstGeom>
          <a:ln w="9525">
            <a:noFill/>
          </a:ln>
        </p:spPr>
      </p:sp>
      <p:sp>
        <p:nvSpPr>
          <p:cNvPr id="30759" name="Line 57"/>
          <p:cNvSpPr/>
          <p:nvPr/>
        </p:nvSpPr>
        <p:spPr>
          <a:xfrm>
            <a:off x="333375" y="5065713"/>
            <a:ext cx="0" cy="581025"/>
          </a:xfrm>
          <a:prstGeom prst="line">
            <a:avLst/>
          </a:prstGeom>
          <a:ln w="9525">
            <a:noFill/>
          </a:ln>
        </p:spPr>
      </p:sp>
      <p:sp>
        <p:nvSpPr>
          <p:cNvPr id="30760" name="Line 58"/>
          <p:cNvSpPr/>
          <p:nvPr/>
        </p:nvSpPr>
        <p:spPr>
          <a:xfrm>
            <a:off x="8562975" y="5065713"/>
            <a:ext cx="0" cy="581025"/>
          </a:xfrm>
          <a:prstGeom prst="line">
            <a:avLst/>
          </a:prstGeom>
          <a:ln w="9525">
            <a:noFill/>
          </a:ln>
        </p:spPr>
      </p:sp>
      <p:sp>
        <p:nvSpPr>
          <p:cNvPr id="30761" name="Line 59"/>
          <p:cNvSpPr/>
          <p:nvPr/>
        </p:nvSpPr>
        <p:spPr>
          <a:xfrm>
            <a:off x="333375" y="5646738"/>
            <a:ext cx="0" cy="581025"/>
          </a:xfrm>
          <a:prstGeom prst="line">
            <a:avLst/>
          </a:prstGeom>
          <a:ln w="9525">
            <a:noFill/>
          </a:ln>
        </p:spPr>
      </p:sp>
      <p:sp>
        <p:nvSpPr>
          <p:cNvPr id="30762" name="Line 60"/>
          <p:cNvSpPr/>
          <p:nvPr/>
        </p:nvSpPr>
        <p:spPr>
          <a:xfrm>
            <a:off x="8562975" y="5646738"/>
            <a:ext cx="0" cy="581025"/>
          </a:xfrm>
          <a:prstGeom prst="line">
            <a:avLst/>
          </a:prstGeom>
          <a:ln w="9525">
            <a:noFill/>
          </a:ln>
        </p:spPr>
      </p:sp>
      <p:sp>
        <p:nvSpPr>
          <p:cNvPr id="30763" name="Line 61"/>
          <p:cNvSpPr/>
          <p:nvPr/>
        </p:nvSpPr>
        <p:spPr>
          <a:xfrm>
            <a:off x="1579563" y="6227763"/>
            <a:ext cx="2767012" cy="0"/>
          </a:xfrm>
          <a:prstGeom prst="line">
            <a:avLst/>
          </a:prstGeom>
          <a:ln w="9525">
            <a:noFill/>
          </a:ln>
        </p:spPr>
      </p:sp>
      <p:sp>
        <p:nvSpPr>
          <p:cNvPr id="30764" name="Line 62"/>
          <p:cNvSpPr/>
          <p:nvPr/>
        </p:nvSpPr>
        <p:spPr>
          <a:xfrm>
            <a:off x="4346575" y="6227763"/>
            <a:ext cx="1390650" cy="0"/>
          </a:xfrm>
          <a:prstGeom prst="line">
            <a:avLst/>
          </a:prstGeom>
          <a:ln w="9525">
            <a:noFill/>
          </a:ln>
        </p:spPr>
      </p:sp>
      <p:sp>
        <p:nvSpPr>
          <p:cNvPr id="30765" name="Line 63"/>
          <p:cNvSpPr/>
          <p:nvPr/>
        </p:nvSpPr>
        <p:spPr>
          <a:xfrm>
            <a:off x="5737225" y="6227763"/>
            <a:ext cx="2825750" cy="0"/>
          </a:xfrm>
          <a:prstGeom prst="line">
            <a:avLst/>
          </a:prstGeom>
          <a:ln w="9525">
            <a:noFill/>
          </a:ln>
        </p:spPr>
      </p:sp>
      <p:sp>
        <p:nvSpPr>
          <p:cNvPr id="30766" name="Line 64"/>
          <p:cNvSpPr/>
          <p:nvPr/>
        </p:nvSpPr>
        <p:spPr>
          <a:xfrm>
            <a:off x="333375" y="2452688"/>
            <a:ext cx="8229600" cy="0"/>
          </a:xfrm>
          <a:prstGeom prst="line">
            <a:avLst/>
          </a:prstGeom>
          <a:ln w="1270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农民</a:t>
            </a:r>
            <a:r>
              <a:rPr kumimoji="0" lang="zh-CN"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 </a:t>
            </a:r>
            <a:r>
              <a:rPr kumimoji="0" lang="en-US" altLang="zh-CN"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Jack </a:t>
            </a:r>
            <a:r>
              <a:rPr kumimoji="0" lang="zh-CN"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的总成本曲线</a:t>
            </a:r>
            <a:endParaRPr kumimoji="0" lang="zh-CN"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aphicFrame>
        <p:nvGraphicFramePr>
          <p:cNvPr id="1028" name="表格 1027"/>
          <p:cNvGraphicFramePr/>
          <p:nvPr/>
        </p:nvGraphicFramePr>
        <p:xfrm>
          <a:off x="333375" y="1139825"/>
          <a:ext cx="2730500" cy="5087938"/>
        </p:xfrm>
        <a:graphic>
          <a:graphicData uri="http://schemas.openxmlformats.org/drawingml/2006/table">
            <a:tbl>
              <a:tblPr/>
              <a:tblGrid>
                <a:gridCol w="1328738"/>
                <a:gridCol w="1401762"/>
              </a:tblGrid>
              <a:tr h="13128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zh-CN" sz="2400" b="1" i="1" dirty="0">
                          <a:latin typeface="Arial" panose="020B0604020202020204" pitchFamily="34" charset="0"/>
                        </a:rPr>
                        <a:t>Q</a:t>
                      </a:r>
                      <a:endParaRPr lang="en-US" altLang="zh-CN" sz="2400" b="1" i="1" dirty="0">
                        <a:latin typeface="Arial" panose="020B0604020202020204" pitchFamily="34" charset="0"/>
                      </a:endParaRPr>
                    </a:p>
                    <a:p>
                      <a:pPr lvl="0" algn="ctr" eaLnBrk="1" hangingPunct="1">
                        <a:lnSpc>
                          <a:spcPct val="105000"/>
                        </a:lnSpc>
                        <a:spcBef>
                          <a:spcPct val="45000"/>
                        </a:spcBef>
                        <a:buClr>
                          <a:srgbClr val="339966"/>
                        </a:buClr>
                        <a:buSzPct val="120000"/>
                        <a:buFont typeface="Wingdings" panose="05000000000000000000" pitchFamily="2" charset="2"/>
                        <a:buNone/>
                      </a:pPr>
                      <a:r>
                        <a:rPr lang="zh-CN" altLang="zh-CN" dirty="0">
                          <a:latin typeface="Arial" panose="020B0604020202020204" pitchFamily="34" charset="0"/>
                        </a:rPr>
                        <a:t> (</a:t>
                      </a:r>
                      <a:r>
                        <a:rPr lang="zh-CN" altLang="x-none" dirty="0">
                          <a:latin typeface="Arial" panose="020B0604020202020204" pitchFamily="34" charset="0"/>
                        </a:rPr>
                        <a:t>蒲式耳小麦</a:t>
                      </a:r>
                      <a:r>
                        <a:rPr lang="zh-CN" altLang="zh-CN" dirty="0">
                          <a:latin typeface="Arial" panose="020B0604020202020204" pitchFamily="34" charset="0"/>
                        </a:rPr>
                        <a:t>)</a:t>
                      </a:r>
                      <a:endParaRPr lang="zh-CN" altLang="zh-CN" dirty="0">
                        <a:latin typeface="Arial" panose="020B0604020202020204" pitchFamily="34" charset="0"/>
                      </a:endParaRPr>
                    </a:p>
                  </a:txBody>
                  <a:tcPr marL="0" marR="0" anchor="ctr">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105000"/>
                        </a:lnSpc>
                        <a:spcBef>
                          <a:spcPct val="45000"/>
                        </a:spcBef>
                        <a:buClr>
                          <a:srgbClr val="339966"/>
                        </a:buClr>
                        <a:buSzPct val="120000"/>
                        <a:buFont typeface="Wingdings" panose="05000000000000000000" pitchFamily="2" charset="2"/>
                        <a:buNone/>
                      </a:pPr>
                      <a:r>
                        <a:rPr lang="zh-CN" altLang="x-none" sz="2400" dirty="0">
                          <a:latin typeface="Arial" panose="020B0604020202020204" pitchFamily="34" charset="0"/>
                        </a:rPr>
                        <a:t>总成本</a:t>
                      </a:r>
                      <a:endParaRPr lang="zh-CN" altLang="x-none" sz="2400" dirty="0">
                        <a:latin typeface="Arial" panose="020B0604020202020204" pitchFamily="34" charset="0"/>
                      </a:endParaRPr>
                    </a:p>
                  </a:txBody>
                  <a:tcPr marL="0" marR="0" anchor="ctr">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r>
              <a:tr h="6794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0</a:t>
                      </a:r>
                      <a:endParaRPr lang="en-US" altLang="zh-CN" sz="2400" dirty="0">
                        <a:latin typeface="Arial" panose="020B0604020202020204" pitchFamily="34" charset="0"/>
                      </a:endParaRPr>
                    </a:p>
                  </a:txBody>
                  <a:tcPr marL="0" marR="228600" anchor="ct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$1,000</a:t>
                      </a:r>
                      <a:endParaRPr lang="en-US" altLang="zh-CN" sz="2400" dirty="0">
                        <a:latin typeface="Arial" panose="020B0604020202020204" pitchFamily="34" charset="0"/>
                      </a:endParaRPr>
                    </a:p>
                  </a:txBody>
                  <a:tcPr marL="0" marR="182880" anchor="ct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r>
              <a:tr h="6397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1000</a:t>
                      </a:r>
                      <a:endParaRPr lang="en-US" altLang="zh-CN" sz="2400" dirty="0">
                        <a:latin typeface="Arial" panose="020B0604020202020204" pitchFamily="34" charset="0"/>
                      </a:endParaRPr>
                    </a:p>
                  </a:txBody>
                  <a:tcPr marL="0" marR="22860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$3,000</a:t>
                      </a:r>
                      <a:endParaRPr lang="en-US" altLang="zh-CN" sz="2400" dirty="0">
                        <a:latin typeface="Arial" panose="020B0604020202020204" pitchFamily="34" charset="0"/>
                      </a:endParaRPr>
                    </a:p>
                  </a:txBody>
                  <a:tcPr marL="0" marR="182880" anchor="ctr">
                    <a:lnL>
                      <a:noFill/>
                    </a:lnL>
                    <a:lnR>
                      <a:noFill/>
                    </a:lnR>
                    <a:lnT>
                      <a:noFill/>
                    </a:lnT>
                    <a:lnB>
                      <a:noFill/>
                    </a:lnB>
                    <a:lnTlToBr>
                      <a:noFill/>
                    </a:lnTlToBr>
                    <a:lnBlToTr>
                      <a:noFill/>
                    </a:lnBlToTr>
                    <a:noFill/>
                  </a:tcPr>
                </a:tc>
              </a:tr>
              <a:tr h="6540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1800</a:t>
                      </a:r>
                      <a:endParaRPr lang="en-US" altLang="zh-CN" sz="2400" dirty="0">
                        <a:latin typeface="Arial" panose="020B0604020202020204" pitchFamily="34" charset="0"/>
                      </a:endParaRPr>
                    </a:p>
                  </a:txBody>
                  <a:tcPr marL="0" marR="22860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$5,000</a:t>
                      </a:r>
                      <a:endParaRPr lang="en-US" altLang="zh-CN" sz="2400" dirty="0">
                        <a:latin typeface="Arial" panose="020B0604020202020204" pitchFamily="34" charset="0"/>
                      </a:endParaRPr>
                    </a:p>
                  </a:txBody>
                  <a:tcPr marL="0" marR="182880" anchor="ctr">
                    <a:lnL>
                      <a:noFill/>
                    </a:lnL>
                    <a:lnR>
                      <a:noFill/>
                    </a:lnR>
                    <a:lnT>
                      <a:noFill/>
                    </a:lnT>
                    <a:lnB>
                      <a:noFill/>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2400</a:t>
                      </a:r>
                      <a:endParaRPr lang="en-US" altLang="zh-CN" sz="2400" dirty="0">
                        <a:latin typeface="Arial" panose="020B0604020202020204" pitchFamily="34" charset="0"/>
                      </a:endParaRPr>
                    </a:p>
                  </a:txBody>
                  <a:tcPr marL="0" marR="22860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$7,000</a:t>
                      </a:r>
                      <a:endParaRPr lang="en-US" altLang="zh-CN" sz="2400" dirty="0">
                        <a:latin typeface="Arial" panose="020B0604020202020204" pitchFamily="34" charset="0"/>
                      </a:endParaRPr>
                    </a:p>
                  </a:txBody>
                  <a:tcPr marL="0" marR="182880" anchor="ctr">
                    <a:lnL>
                      <a:noFill/>
                    </a:lnL>
                    <a:lnR>
                      <a:noFill/>
                    </a:lnR>
                    <a:lnT>
                      <a:noFill/>
                    </a:lnT>
                    <a:lnB>
                      <a:noFill/>
                    </a:lnB>
                    <a:lnTlToBr>
                      <a:noFill/>
                    </a:lnTlToBr>
                    <a:lnBlToTr>
                      <a:noFill/>
                    </a:lnBlToTr>
                    <a:noFill/>
                  </a:tcPr>
                </a:tc>
              </a:tr>
              <a:tr h="5810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2800</a:t>
                      </a:r>
                      <a:endParaRPr lang="en-US" altLang="zh-CN" sz="2400" dirty="0">
                        <a:latin typeface="Arial" panose="020B0604020202020204" pitchFamily="34" charset="0"/>
                      </a:endParaRPr>
                    </a:p>
                  </a:txBody>
                  <a:tcPr marL="0" marR="22860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$9,000</a:t>
                      </a:r>
                      <a:endParaRPr lang="en-US" altLang="zh-CN" sz="2400" dirty="0">
                        <a:latin typeface="Arial" panose="020B0604020202020204" pitchFamily="34" charset="0"/>
                      </a:endParaRPr>
                    </a:p>
                  </a:txBody>
                  <a:tcPr marL="0" marR="182880" anchor="ctr">
                    <a:lnL>
                      <a:noFill/>
                    </a:lnL>
                    <a:lnR>
                      <a:noFill/>
                    </a:lnR>
                    <a:lnT>
                      <a:noFill/>
                    </a:lnT>
                    <a:lnB>
                      <a:noFill/>
                    </a:lnB>
                    <a:lnTlToBr>
                      <a:noFill/>
                    </a:lnTlToBr>
                    <a:lnBlToTr>
                      <a:noFill/>
                    </a:lnBlToTr>
                    <a:noFill/>
                  </a:tcPr>
                </a:tc>
              </a:tr>
              <a:tr h="5810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3000</a:t>
                      </a:r>
                      <a:endParaRPr lang="en-US" altLang="zh-CN" sz="2400" dirty="0">
                        <a:latin typeface="Arial" panose="020B0604020202020204" pitchFamily="34" charset="0"/>
                      </a:endParaRPr>
                    </a:p>
                  </a:txBody>
                  <a:tcPr marL="0" marR="228600" anchor="ct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05000"/>
                        </a:lnSpc>
                        <a:spcBef>
                          <a:spcPct val="45000"/>
                        </a:spcBef>
                        <a:buClr>
                          <a:srgbClr val="339966"/>
                        </a:buClr>
                        <a:buSzPct val="120000"/>
                        <a:buFont typeface="Wingdings" panose="05000000000000000000" pitchFamily="2" charset="2"/>
                        <a:buNone/>
                      </a:pPr>
                      <a:r>
                        <a:rPr lang="en-US" altLang="zh-CN" sz="2400" dirty="0">
                          <a:latin typeface="Arial" panose="020B0604020202020204" pitchFamily="34" charset="0"/>
                        </a:rPr>
                        <a:t>$11,000</a:t>
                      </a:r>
                      <a:endParaRPr lang="en-US" altLang="zh-CN" sz="2400" dirty="0">
                        <a:latin typeface="Arial" panose="020B0604020202020204" pitchFamily="34" charset="0"/>
                      </a:endParaRPr>
                    </a:p>
                  </a:txBody>
                  <a:tcPr marL="0" marR="182880" anchor="ctr">
                    <a:lnL>
                      <a:noFill/>
                    </a:lnL>
                    <a:lnR>
                      <a:noFill/>
                    </a:lnR>
                    <a:lnT>
                      <a:noFill/>
                    </a:lnT>
                    <a:lnB>
                      <a:noFill/>
                    </a:lnB>
                    <a:lnTlToBr>
                      <a:noFill/>
                    </a:lnTlToBr>
                    <a:lnBlToTr>
                      <a:noFill/>
                    </a:lnBlToTr>
                    <a:noFill/>
                  </a:tcPr>
                </a:tc>
              </a:tr>
            </a:tbl>
          </a:graphicData>
        </a:graphic>
      </p:graphicFrame>
      <p:graphicFrame>
        <p:nvGraphicFramePr>
          <p:cNvPr id="6" name="Object 35"/>
          <p:cNvGraphicFramePr>
            <a:graphicFrameLocks noChangeAspect="1"/>
          </p:cNvGraphicFramePr>
          <p:nvPr/>
        </p:nvGraphicFramePr>
        <p:xfrm>
          <a:off x="3265488" y="962025"/>
          <a:ext cx="5640387" cy="5319713"/>
        </p:xfrm>
        <a:graphic>
          <a:graphicData uri="http://schemas.openxmlformats.org/presentationml/2006/ole">
            <mc:AlternateContent xmlns:mc="http://schemas.openxmlformats.org/markup-compatibility/2006">
              <mc:Choice xmlns:v="urn:schemas-microsoft-com:vml" Requires="v">
                <p:oleObj spid="_x0000_s3076" name="" r:id="rId1" imgW="7518400" imgH="6896100" progId="Excel.Chart.8">
                  <p:embed/>
                </p:oleObj>
              </mc:Choice>
              <mc:Fallback>
                <p:oleObj name="" r:id="rId1" imgW="7518400" imgH="6896100" progId="Excel.Chart.8">
                  <p:embed/>
                  <p:pic>
                    <p:nvPicPr>
                      <p:cNvPr id="0" name="图片 3075"/>
                      <p:cNvPicPr/>
                      <p:nvPr/>
                    </p:nvPicPr>
                    <p:blipFill>
                      <a:blip r:embed="rId2"/>
                      <a:stretch>
                        <a:fillRect/>
                      </a:stretch>
                    </p:blipFill>
                    <p:spPr>
                      <a:xfrm>
                        <a:off x="3265488" y="962025"/>
                        <a:ext cx="5640387" cy="53197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228600" y="762000"/>
            <a:ext cx="8410575" cy="121920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边际成本</a:t>
            </a:r>
            <a:endParaRPr kumimoji="0" lang="zh-CN" altLang="en-US" sz="32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228600" y="2057400"/>
            <a:ext cx="8313738" cy="2901950"/>
          </a:xfrm>
          <a:prstGeom prst="rect">
            <a:avLst/>
          </a:prstGeom>
        </p:spPr>
        <p:txBody>
          <a:bodyPr>
            <a:normAutofit/>
          </a:bodyPr>
          <a:lstStyle/>
          <a:p>
            <a:pPr marL="567055" marR="0" indent="-457200" defTabSz="914400" fontAlgn="auto">
              <a:lnSpc>
                <a:spcPct val="200000"/>
              </a:lnSpc>
              <a:spcBef>
                <a:spcPts val="400"/>
              </a:spcBef>
              <a:spcAft>
                <a:spcPts val="0"/>
              </a:spcAft>
              <a:buClr>
                <a:schemeClr val="accent1"/>
              </a:buClr>
              <a:buSzPct val="68000"/>
              <a:buFont typeface="Wingdings" panose="05000000000000000000" charset="0"/>
              <a:buChar char="Ø"/>
              <a:defRPr/>
            </a:pPr>
            <a:r>
              <a:rPr kumimoji="0" lang="zh-CN" sz="2700" b="1" kern="1200" cap="none" spc="0" normalizeH="0" baseline="0" noProof="0" dirty="0">
                <a:solidFill>
                  <a:srgbClr val="CC0000"/>
                </a:solidFill>
                <a:latin typeface="+mn-lt"/>
                <a:ea typeface="宋体" panose="02010600030101010101" pitchFamily="2" charset="-122"/>
                <a:cs typeface="+mn-cs"/>
              </a:rPr>
              <a:t>边际成本</a:t>
            </a:r>
            <a:r>
              <a:rPr kumimoji="0" lang="zh-CN" sz="2700" kern="1200" cap="none" spc="0" normalizeH="0" baseline="0" noProof="0" dirty="0">
                <a:latin typeface="+mn-lt"/>
                <a:ea typeface="宋体" panose="02010600030101010101" pitchFamily="2" charset="-122"/>
                <a:cs typeface="+mn-cs"/>
              </a:rPr>
              <a:t> </a:t>
            </a:r>
            <a:r>
              <a:rPr kumimoji="0" lang="zh-CN" altLang="en-US" sz="2700" kern="1200" cap="none" spc="0" normalizeH="0" baseline="0" noProof="0" dirty="0">
                <a:latin typeface="+mn-lt"/>
                <a:ea typeface="宋体" panose="02010600030101010101" pitchFamily="2" charset="-122"/>
                <a:cs typeface="+mn-cs"/>
              </a:rPr>
              <a:t>（</a:t>
            </a:r>
            <a:r>
              <a:rPr kumimoji="0" lang="zh-CN" sz="2700" i="1" kern="1200" cap="none" spc="0" normalizeH="0" baseline="0" noProof="0" dirty="0">
                <a:latin typeface="+mn-lt"/>
                <a:ea typeface="宋体" panose="02010600030101010101" pitchFamily="2" charset="-122"/>
                <a:cs typeface="+mn-cs"/>
              </a:rPr>
              <a:t>MC</a:t>
            </a:r>
            <a:r>
              <a:rPr kumimoji="0" lang="zh-CN" altLang="en-US" sz="2700" kern="1200" cap="none" spc="0" normalizeH="0" baseline="0" noProof="0" dirty="0">
                <a:latin typeface="+mn-lt"/>
                <a:ea typeface="宋体" panose="02010600030101010101" pitchFamily="2" charset="-122"/>
                <a:cs typeface="+mn-cs"/>
              </a:rPr>
              <a:t>）</a:t>
            </a:r>
            <a:br>
              <a:rPr kumimoji="0" lang="zh-CN" sz="2700" kern="1200" cap="none" spc="0" normalizeH="0" baseline="0" noProof="0" dirty="0">
                <a:latin typeface="+mn-lt"/>
                <a:ea typeface="宋体" panose="02010600030101010101" pitchFamily="2" charset="-122"/>
                <a:cs typeface="+mn-cs"/>
              </a:rPr>
            </a:br>
            <a:r>
              <a:rPr kumimoji="0" lang="zh-CN" sz="2700" kern="1200" cap="none" spc="0" normalizeH="0" baseline="0" noProof="0" dirty="0">
                <a:latin typeface="+mn-lt"/>
                <a:ea typeface="宋体" panose="02010600030101010101" pitchFamily="2" charset="-122"/>
                <a:cs typeface="+mn-cs"/>
              </a:rPr>
              <a:t>额外一单位产量所引起的总成本的增加：</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200000"/>
              </a:lnSpc>
              <a:spcBef>
                <a:spcPts val="400"/>
              </a:spcBef>
              <a:spcAft>
                <a:spcPts val="0"/>
              </a:spcAft>
              <a:buClr>
                <a:schemeClr val="accent1"/>
              </a:buClr>
              <a:buSzPct val="68000"/>
              <a:buFont typeface="Wingdings 3"/>
              <a:buChar char=""/>
              <a:defRPr/>
            </a:pPr>
            <a:endParaRPr kumimoji="0" lang="zh-CN" sz="2700" kern="1200" cap="none" spc="0" normalizeH="0" baseline="0" noProof="0" dirty="0">
              <a:latin typeface="+mn-lt"/>
              <a:ea typeface="宋体" panose="02010600030101010101" pitchFamily="2" charset="-122"/>
              <a:cs typeface="+mn-cs"/>
            </a:endParaRPr>
          </a:p>
        </p:txBody>
      </p:sp>
      <p:grpSp>
        <p:nvGrpSpPr>
          <p:cNvPr id="2" name="Group 6"/>
          <p:cNvGrpSpPr/>
          <p:nvPr/>
        </p:nvGrpSpPr>
        <p:grpSpPr>
          <a:xfrm>
            <a:off x="6705600" y="2971800"/>
            <a:ext cx="1898650" cy="960438"/>
            <a:chOff x="0" y="0"/>
            <a:chExt cx="1196" cy="652"/>
          </a:xfrm>
        </p:grpSpPr>
        <p:grpSp>
          <p:nvGrpSpPr>
            <p:cNvPr id="31749" name="Group 7"/>
            <p:cNvGrpSpPr/>
            <p:nvPr/>
          </p:nvGrpSpPr>
          <p:grpSpPr>
            <a:xfrm>
              <a:off x="645" y="0"/>
              <a:ext cx="551" cy="652"/>
              <a:chOff x="0" y="0"/>
              <a:chExt cx="298" cy="652"/>
            </a:xfrm>
          </p:grpSpPr>
          <p:sp>
            <p:nvSpPr>
              <p:cNvPr id="31751" name="Rectangle 6"/>
              <p:cNvSpPr/>
              <p:nvPr/>
            </p:nvSpPr>
            <p:spPr>
              <a:xfrm>
                <a:off x="0" y="0"/>
                <a:ext cx="298" cy="327"/>
              </a:xfrm>
              <a:prstGeom prst="rect">
                <a:avLst/>
              </a:prstGeom>
              <a:noFill/>
              <a:ln w="9525">
                <a:noFill/>
              </a:ln>
            </p:spPr>
            <p:txBody>
              <a:bodyPr wrap="none">
                <a:spAutoFit/>
              </a:bodyPr>
              <a:p>
                <a:pPr algn="ctr" eaLnBrk="0" hangingPunct="0"/>
                <a:r>
                  <a:rPr lang="zh-CN" altLang="zh-CN" sz="2800" b="1" dirty="0">
                    <a:latin typeface="Arial" panose="020B0604020202020204" pitchFamily="34" charset="0"/>
                  </a:rPr>
                  <a:t>∆</a:t>
                </a:r>
                <a:r>
                  <a:rPr lang="en-US" altLang="zh-CN" sz="2800" i="1" dirty="0">
                    <a:latin typeface="Arial" panose="020B0604020202020204" pitchFamily="34" charset="0"/>
                  </a:rPr>
                  <a:t>TC</a:t>
                </a:r>
                <a:endParaRPr lang="en-US" altLang="zh-CN" sz="2800" i="1" dirty="0">
                  <a:latin typeface="Arial" panose="020B0604020202020204" pitchFamily="34" charset="0"/>
                </a:endParaRPr>
              </a:p>
            </p:txBody>
          </p:sp>
          <p:sp>
            <p:nvSpPr>
              <p:cNvPr id="31752" name="Rectangle 7"/>
              <p:cNvSpPr/>
              <p:nvPr/>
            </p:nvSpPr>
            <p:spPr>
              <a:xfrm>
                <a:off x="25" y="297"/>
                <a:ext cx="233" cy="355"/>
              </a:xfrm>
              <a:prstGeom prst="rect">
                <a:avLst/>
              </a:prstGeom>
              <a:noFill/>
              <a:ln w="9525">
                <a:noFill/>
              </a:ln>
            </p:spPr>
            <p:txBody>
              <a:bodyPr wrap="none">
                <a:spAutoFit/>
              </a:bodyPr>
              <a:p>
                <a:pPr algn="ctr" eaLnBrk="0" hangingPunct="0"/>
                <a:r>
                  <a:rPr lang="zh-CN" altLang="zh-CN" sz="2800" b="1" dirty="0">
                    <a:latin typeface="Arial" panose="020B0604020202020204" pitchFamily="34" charset="0"/>
                  </a:rPr>
                  <a:t>∆</a:t>
                </a:r>
                <a:r>
                  <a:rPr lang="en-US" altLang="zh-CN" sz="2800" i="1" dirty="0">
                    <a:latin typeface="Arial" panose="020B0604020202020204" pitchFamily="34" charset="0"/>
                  </a:rPr>
                  <a:t>Q</a:t>
                </a:r>
                <a:endParaRPr lang="en-US" altLang="zh-CN" sz="2800" i="1" dirty="0">
                  <a:latin typeface="Arial" panose="020B0604020202020204" pitchFamily="34" charset="0"/>
                </a:endParaRPr>
              </a:p>
            </p:txBody>
          </p:sp>
          <p:sp>
            <p:nvSpPr>
              <p:cNvPr id="31753" name="Line 8"/>
              <p:cNvSpPr/>
              <p:nvPr/>
            </p:nvSpPr>
            <p:spPr>
              <a:xfrm>
                <a:off x="42" y="315"/>
                <a:ext cx="240" cy="0"/>
              </a:xfrm>
              <a:prstGeom prst="line">
                <a:avLst/>
              </a:prstGeom>
              <a:ln w="9525" cap="flat" cmpd="sng">
                <a:solidFill>
                  <a:schemeClr val="tx1"/>
                </a:solidFill>
                <a:prstDash val="solid"/>
                <a:headEnd type="none" w="med" len="med"/>
                <a:tailEnd type="none" w="med" len="med"/>
              </a:ln>
            </p:spPr>
          </p:sp>
        </p:grpSp>
        <p:sp>
          <p:nvSpPr>
            <p:cNvPr id="31750" name="Rectangle 9"/>
            <p:cNvSpPr/>
            <p:nvPr/>
          </p:nvSpPr>
          <p:spPr>
            <a:xfrm>
              <a:off x="0" y="150"/>
              <a:ext cx="658" cy="327"/>
            </a:xfrm>
            <a:prstGeom prst="rect">
              <a:avLst/>
            </a:prstGeom>
            <a:noFill/>
            <a:ln w="9525">
              <a:noFill/>
            </a:ln>
          </p:spPr>
          <p:txBody>
            <a:bodyPr wrap="none">
              <a:spAutoFit/>
            </a:bodyPr>
            <a:p>
              <a:pPr eaLnBrk="0" hangingPunct="0"/>
              <a:r>
                <a:rPr lang="en-US" altLang="zh-CN" sz="2800" i="1" dirty="0">
                  <a:latin typeface="Arial" panose="020B0604020202020204" pitchFamily="34" charset="0"/>
                </a:rPr>
                <a:t>MC</a:t>
              </a:r>
              <a:r>
                <a:rPr lang="en-US" altLang="zh-CN" sz="2800" dirty="0">
                  <a:latin typeface="Arial" panose="020B0604020202020204" pitchFamily="34" charset="0"/>
                </a:rPr>
                <a:t> =</a:t>
              </a:r>
              <a:endParaRPr lang="en-US" altLang="zh-CN" sz="28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Content Placeholder 8" descr="Mankiw_PaintingArt.jpg"/>
          <p:cNvPicPr>
            <a:picLocks noChangeAspect="1"/>
          </p:cNvPicPr>
          <p:nvPr/>
        </p:nvPicPr>
        <p:blipFill>
          <a:blip r:embed="rId1"/>
          <a:srcRect b="16696"/>
          <a:stretch>
            <a:fillRect/>
          </a:stretch>
        </p:blipFill>
        <p:spPr>
          <a:xfrm>
            <a:off x="0" y="0"/>
            <a:ext cx="9144000" cy="2133600"/>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marR="0" algn="ctr" defTabSz="914400" eaLnBrk="0" fontAlgn="auto" hangingPunct="0">
              <a:lnSpc>
                <a:spcPct val="115000"/>
              </a:lnSpc>
              <a:spcAft>
                <a:spcPts val="0"/>
              </a:spcAft>
              <a:buClrTx/>
              <a:buSzTx/>
              <a:buFontTx/>
              <a:defRPr/>
            </a:pPr>
            <a:r>
              <a:rPr kumimoji="0" lang="zh-CN" altLang="en-US" sz="3600" b="1" kern="1200" cap="none" spc="0" normalizeH="0" baseline="0" noProof="0" dirty="0">
                <a:effectLst>
                  <a:outerShdw blurRad="38100" dist="38100" dir="2700000" algn="tl">
                    <a:srgbClr val="C0C0C0"/>
                  </a:outerShdw>
                </a:effectLst>
                <a:latin typeface="+mj-lt"/>
                <a:ea typeface="+mn-ea"/>
                <a:cs typeface="+mj-cs"/>
              </a:rPr>
              <a:t>本章我们将探索这些问题的答案：</a:t>
            </a:r>
            <a:endParaRPr kumimoji="0" lang="en-US" altLang="zh-CN" sz="3600" b="1" kern="1200" cap="none" spc="0" normalizeH="0" baseline="0" noProof="0" dirty="0">
              <a:effectLst>
                <a:outerShdw blurRad="38100" dist="38100" dir="2700000" algn="tl">
                  <a:srgbClr val="C0C0C0"/>
                </a:outerShdw>
              </a:effectLst>
              <a:latin typeface="+mj-lt"/>
              <a:ea typeface="+mn-ea"/>
              <a:cs typeface="+mj-cs"/>
            </a:endParaRPr>
          </a:p>
        </p:txBody>
      </p:sp>
      <p:sp>
        <p:nvSpPr>
          <p:cNvPr id="5" name="Rectangle 3"/>
          <p:cNvSpPr txBox="1">
            <a:spLocks noChangeArrowheads="1"/>
          </p:cNvSpPr>
          <p:nvPr/>
        </p:nvSpPr>
        <p:spPr>
          <a:xfrm>
            <a:off x="373063" y="1863725"/>
            <a:ext cx="8396288" cy="4546600"/>
          </a:xfrm>
          <a:prstGeom prst="rect">
            <a:avLst/>
          </a:prstGeom>
        </p:spPr>
        <p:txBody>
          <a:bodyPr>
            <a:normAutofit/>
          </a:bodyPr>
          <a:lstStyle/>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a:t>
            </a:r>
            <a:r>
              <a:rPr kumimoji="0" lang="zh-CN" altLang="en-US" sz="2700" b="1" kern="1200" cap="none" spc="0" normalizeH="0" baseline="0" noProof="0" dirty="0">
                <a:latin typeface="+mn-lt"/>
                <a:ea typeface="宋体" panose="02010600030101010101" pitchFamily="2" charset="-122"/>
                <a:cs typeface="+mn-cs"/>
              </a:rPr>
              <a:t>成本？企业追求什么？</a:t>
            </a:r>
            <a:endParaRPr kumimoji="0" lang="en-US" alt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altLang="en-US" sz="2700" b="1" kern="1200" cap="none" spc="0" normalizeH="0" baseline="0" noProof="0" dirty="0">
                <a:latin typeface="+mn-lt"/>
                <a:ea typeface="宋体" panose="02010600030101010101" pitchFamily="2" charset="-122"/>
                <a:cs typeface="+mn-cs"/>
              </a:rPr>
              <a:t>什么是</a:t>
            </a:r>
            <a:r>
              <a:rPr kumimoji="0" lang="zh-CN" sz="2700" b="1" kern="1200" cap="none" spc="0" normalizeH="0" baseline="0" noProof="0" dirty="0">
                <a:latin typeface="+mn-lt"/>
                <a:ea typeface="宋体" panose="02010600030101010101" pitchFamily="2" charset="-122"/>
                <a:cs typeface="+mn-cs"/>
              </a:rPr>
              <a:t>生产函数？什么是边际产量？</a:t>
            </a:r>
            <a:r>
              <a:rPr kumimoji="0" lang="zh-CN" altLang="en-US" sz="2700" b="1" kern="1200" cap="none" spc="0" normalizeH="0" baseline="0" noProof="0" dirty="0">
                <a:latin typeface="+mn-lt"/>
                <a:ea typeface="宋体" panose="02010600030101010101" pitchFamily="2" charset="-122"/>
                <a:cs typeface="+mn-cs"/>
              </a:rPr>
              <a:t>边际产量有何变化规律？</a:t>
            </a:r>
            <a:endParaRPr kumimoji="0" lang="en-US" alt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altLang="en-US" sz="2700" b="1" kern="1200" cap="none" spc="0" normalizeH="0" baseline="0" noProof="0" dirty="0">
                <a:latin typeface="+mn-lt"/>
                <a:ea typeface="宋体" panose="02010600030101010101" pitchFamily="2" charset="-122"/>
                <a:cs typeface="+mn-cs"/>
              </a:rPr>
              <a:t>都有哪些成本？</a:t>
            </a:r>
            <a:endParaRPr kumimoji="0" lang="en-US" alt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altLang="zh-CN" sz="2700" b="1" kern="1200" cap="none" spc="0" normalizeH="0" baseline="0" noProof="0" dirty="0">
                <a:latin typeface="+mn-lt"/>
                <a:ea typeface="宋体" panose="02010600030101010101" pitchFamily="2" charset="-122"/>
                <a:cs typeface="+mn-cs"/>
              </a:rPr>
              <a:t>短期成本与长期成本之间有什么不同？</a:t>
            </a:r>
            <a:r>
              <a:rPr kumimoji="0" lang="zh-CN" altLang="en-US" sz="2700" b="1" kern="1200" cap="none" spc="0" normalizeH="0" baseline="0" noProof="0" dirty="0">
                <a:latin typeface="+mn-lt"/>
                <a:ea typeface="宋体" panose="02010600030101010101" pitchFamily="2" charset="-122"/>
                <a:cs typeface="+mn-cs"/>
              </a:rPr>
              <a:t>有哪些联系？</a:t>
            </a:r>
            <a:endParaRPr kumimoji="0" lang="zh-CN" altLang="zh-CN" sz="2700" b="1"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rgbClr val="996633"/>
              </a:buClr>
              <a:buSzPct val="68000"/>
              <a:buFont typeface="Wingdings" panose="05000000000000000000" pitchFamily="2" charset="2"/>
              <a:buChar char="Ø"/>
              <a:defRPr/>
            </a:pPr>
            <a:r>
              <a:rPr kumimoji="0" lang="zh-CN" sz="2700" b="1" kern="1200" cap="none" spc="0" normalizeH="0" baseline="0" noProof="0" dirty="0">
                <a:latin typeface="+mn-lt"/>
                <a:ea typeface="宋体" panose="02010600030101010101" pitchFamily="2" charset="-122"/>
                <a:cs typeface="+mn-cs"/>
              </a:rPr>
              <a:t>什么是规模经济？</a:t>
            </a:r>
            <a:endParaRPr kumimoji="0" lang="zh-CN" sz="2700" b="1"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07975" y="41878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总成本与边际成本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p:nvPr/>
        </p:nvSpPr>
        <p:spPr>
          <a:xfrm>
            <a:off x="6765608" y="5052060"/>
            <a:ext cx="1412875" cy="581025"/>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6" name="Rectangle 4"/>
          <p:cNvSpPr/>
          <p:nvPr/>
        </p:nvSpPr>
        <p:spPr>
          <a:xfrm>
            <a:off x="6765608" y="4471035"/>
            <a:ext cx="1412875" cy="581025"/>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$5.00</a:t>
            </a:r>
            <a:endParaRPr lang="en-US" altLang="zh-CN" sz="2400" dirty="0">
              <a:latin typeface="Arial" panose="020B0604020202020204" pitchFamily="34" charset="0"/>
            </a:endParaRPr>
          </a:p>
        </p:txBody>
      </p:sp>
      <p:sp>
        <p:nvSpPr>
          <p:cNvPr id="7" name="Rectangle 5"/>
          <p:cNvSpPr/>
          <p:nvPr/>
        </p:nvSpPr>
        <p:spPr>
          <a:xfrm>
            <a:off x="6765608" y="3831273"/>
            <a:ext cx="1412875" cy="63976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$3.33</a:t>
            </a:r>
            <a:endParaRPr lang="en-US" altLang="zh-CN" sz="2400" dirty="0">
              <a:latin typeface="Arial" panose="020B0604020202020204" pitchFamily="34" charset="0"/>
            </a:endParaRPr>
          </a:p>
        </p:txBody>
      </p:sp>
      <p:sp>
        <p:nvSpPr>
          <p:cNvPr id="8" name="Rectangle 6"/>
          <p:cNvSpPr/>
          <p:nvPr/>
        </p:nvSpPr>
        <p:spPr>
          <a:xfrm>
            <a:off x="6765608" y="3177223"/>
            <a:ext cx="1412875" cy="6540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$2.50</a:t>
            </a:r>
            <a:endParaRPr lang="en-US" altLang="zh-CN" sz="2400" dirty="0">
              <a:latin typeface="Arial" panose="020B0604020202020204" pitchFamily="34" charset="0"/>
            </a:endParaRPr>
          </a:p>
        </p:txBody>
      </p:sp>
      <p:sp>
        <p:nvSpPr>
          <p:cNvPr id="9" name="Rectangle 7"/>
          <p:cNvSpPr/>
          <p:nvPr/>
        </p:nvSpPr>
        <p:spPr>
          <a:xfrm>
            <a:off x="6765608" y="2537460"/>
            <a:ext cx="1412875" cy="63976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$2.00</a:t>
            </a:r>
            <a:endParaRPr lang="en-US" altLang="zh-CN" sz="2400" dirty="0">
              <a:latin typeface="Arial" panose="020B0604020202020204" pitchFamily="34" charset="0"/>
            </a:endParaRPr>
          </a:p>
        </p:txBody>
      </p:sp>
      <p:sp>
        <p:nvSpPr>
          <p:cNvPr id="32776" name="Rectangle 8"/>
          <p:cNvSpPr/>
          <p:nvPr/>
        </p:nvSpPr>
        <p:spPr>
          <a:xfrm>
            <a:off x="3020695" y="2191385"/>
            <a:ext cx="1412875" cy="6794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endParaRPr lang="zh-CN" altLang="zh-CN" sz="2400" dirty="0">
              <a:latin typeface="Arial" panose="020B0604020202020204" pitchFamily="34" charset="0"/>
            </a:endParaRPr>
          </a:p>
        </p:txBody>
      </p:sp>
      <p:sp>
        <p:nvSpPr>
          <p:cNvPr id="32777" name="Rectangle 9"/>
          <p:cNvSpPr/>
          <p:nvPr/>
        </p:nvSpPr>
        <p:spPr>
          <a:xfrm>
            <a:off x="6998970" y="878523"/>
            <a:ext cx="1412875" cy="1312862"/>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边际成本</a:t>
            </a:r>
            <a:r>
              <a:rPr lang="zh-CN" altLang="en-US" sz="2400" dirty="0">
                <a:latin typeface="Arial" panose="020B0604020202020204" pitchFamily="34" charset="0"/>
              </a:rPr>
              <a:t>（</a:t>
            </a:r>
            <a:r>
              <a:rPr lang="en-US" altLang="zh-CN" sz="2400" i="1" dirty="0">
                <a:latin typeface="Arial" panose="020B0604020202020204" pitchFamily="34" charset="0"/>
              </a:rPr>
              <a:t>MC</a:t>
            </a:r>
            <a:r>
              <a:rPr lang="zh-CN" altLang="en-US" sz="2400" dirty="0">
                <a:latin typeface="Arial" panose="020B0604020202020204" pitchFamily="34" charset="0"/>
              </a:rPr>
              <a:t>）</a:t>
            </a:r>
            <a:endParaRPr lang="en-US" altLang="zh-CN" sz="2400" dirty="0">
              <a:latin typeface="Arial" panose="020B0604020202020204" pitchFamily="34" charset="0"/>
            </a:endParaRPr>
          </a:p>
        </p:txBody>
      </p:sp>
      <p:grpSp>
        <p:nvGrpSpPr>
          <p:cNvPr id="32778" name="Group 12"/>
          <p:cNvGrpSpPr/>
          <p:nvPr/>
        </p:nvGrpSpPr>
        <p:grpSpPr>
          <a:xfrm>
            <a:off x="1755458" y="878523"/>
            <a:ext cx="2587625" cy="5087937"/>
            <a:chOff x="0" y="0"/>
            <a:chExt cx="1630" cy="3205"/>
          </a:xfrm>
        </p:grpSpPr>
        <p:sp>
          <p:nvSpPr>
            <p:cNvPr id="32820" name="Rectangle 11"/>
            <p:cNvSpPr/>
            <p:nvPr/>
          </p:nvSpPr>
          <p:spPr>
            <a:xfrm>
              <a:off x="807" y="2839"/>
              <a:ext cx="823"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$11,000</a:t>
              </a:r>
              <a:endParaRPr lang="en-US" altLang="zh-CN" sz="2400" dirty="0">
                <a:latin typeface="Arial" panose="020B0604020202020204" pitchFamily="34" charset="0"/>
              </a:endParaRPr>
            </a:p>
          </p:txBody>
        </p:sp>
        <p:sp>
          <p:nvSpPr>
            <p:cNvPr id="32821" name="Rectangle 12"/>
            <p:cNvSpPr/>
            <p:nvPr/>
          </p:nvSpPr>
          <p:spPr>
            <a:xfrm>
              <a:off x="807" y="2473"/>
              <a:ext cx="823"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$9,000</a:t>
              </a:r>
              <a:endParaRPr lang="en-US" altLang="zh-CN" sz="2400" dirty="0">
                <a:latin typeface="Arial" panose="020B0604020202020204" pitchFamily="34" charset="0"/>
              </a:endParaRPr>
            </a:p>
          </p:txBody>
        </p:sp>
        <p:sp>
          <p:nvSpPr>
            <p:cNvPr id="32822" name="Rectangle 13"/>
            <p:cNvSpPr/>
            <p:nvPr/>
          </p:nvSpPr>
          <p:spPr>
            <a:xfrm>
              <a:off x="807" y="2070"/>
              <a:ext cx="823"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$7,000</a:t>
              </a:r>
              <a:endParaRPr lang="en-US" altLang="zh-CN" sz="2400" dirty="0">
                <a:latin typeface="Arial" panose="020B0604020202020204" pitchFamily="34" charset="0"/>
              </a:endParaRPr>
            </a:p>
          </p:txBody>
        </p:sp>
        <p:sp>
          <p:nvSpPr>
            <p:cNvPr id="32823" name="Rectangle 14"/>
            <p:cNvSpPr/>
            <p:nvPr/>
          </p:nvSpPr>
          <p:spPr>
            <a:xfrm>
              <a:off x="807" y="1658"/>
              <a:ext cx="823" cy="41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$5,000</a:t>
              </a:r>
              <a:endParaRPr lang="en-US" altLang="zh-CN" sz="2400" dirty="0">
                <a:latin typeface="Arial" panose="020B0604020202020204" pitchFamily="34" charset="0"/>
              </a:endParaRPr>
            </a:p>
          </p:txBody>
        </p:sp>
        <p:sp>
          <p:nvSpPr>
            <p:cNvPr id="32824" name="Rectangle 15"/>
            <p:cNvSpPr/>
            <p:nvPr/>
          </p:nvSpPr>
          <p:spPr>
            <a:xfrm>
              <a:off x="807" y="1255"/>
              <a:ext cx="823"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32825" name="Rectangle 16"/>
            <p:cNvSpPr/>
            <p:nvPr/>
          </p:nvSpPr>
          <p:spPr>
            <a:xfrm>
              <a:off x="807" y="827"/>
              <a:ext cx="823" cy="428"/>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2826" name="Rectangle 17"/>
            <p:cNvSpPr/>
            <p:nvPr/>
          </p:nvSpPr>
          <p:spPr>
            <a:xfrm>
              <a:off x="807" y="0"/>
              <a:ext cx="823" cy="82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zh-CN" altLang="x-none" sz="2400" dirty="0">
                  <a:latin typeface="Arial" panose="020B0604020202020204" pitchFamily="34" charset="0"/>
                </a:rPr>
                <a:t>总成本</a:t>
              </a:r>
              <a:endParaRPr lang="zh-CN" altLang="x-none" sz="2400" dirty="0">
                <a:latin typeface="Arial" panose="020B0604020202020204" pitchFamily="34" charset="0"/>
              </a:endParaRPr>
            </a:p>
          </p:txBody>
        </p:sp>
        <p:sp>
          <p:nvSpPr>
            <p:cNvPr id="32827" name="Rectangle 18"/>
            <p:cNvSpPr/>
            <p:nvPr/>
          </p:nvSpPr>
          <p:spPr>
            <a:xfrm>
              <a:off x="0" y="2839"/>
              <a:ext cx="807"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3000</a:t>
              </a:r>
              <a:endParaRPr lang="en-US" altLang="zh-CN" sz="2400" dirty="0">
                <a:latin typeface="Arial" panose="020B0604020202020204" pitchFamily="34" charset="0"/>
              </a:endParaRPr>
            </a:p>
          </p:txBody>
        </p:sp>
        <p:sp>
          <p:nvSpPr>
            <p:cNvPr id="32828" name="Rectangle 19"/>
            <p:cNvSpPr/>
            <p:nvPr/>
          </p:nvSpPr>
          <p:spPr>
            <a:xfrm>
              <a:off x="0" y="2473"/>
              <a:ext cx="807" cy="366"/>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2800</a:t>
              </a:r>
              <a:endParaRPr lang="en-US" altLang="zh-CN" sz="2400" dirty="0">
                <a:latin typeface="Arial" panose="020B0604020202020204" pitchFamily="34" charset="0"/>
              </a:endParaRPr>
            </a:p>
          </p:txBody>
        </p:sp>
        <p:sp>
          <p:nvSpPr>
            <p:cNvPr id="32829" name="Rectangle 20"/>
            <p:cNvSpPr/>
            <p:nvPr/>
          </p:nvSpPr>
          <p:spPr>
            <a:xfrm>
              <a:off x="0" y="2070"/>
              <a:ext cx="807"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2400</a:t>
              </a:r>
              <a:endParaRPr lang="en-US" altLang="zh-CN" sz="2400" dirty="0">
                <a:latin typeface="Arial" panose="020B0604020202020204" pitchFamily="34" charset="0"/>
              </a:endParaRPr>
            </a:p>
          </p:txBody>
        </p:sp>
        <p:sp>
          <p:nvSpPr>
            <p:cNvPr id="32830" name="Rectangle 21"/>
            <p:cNvSpPr/>
            <p:nvPr/>
          </p:nvSpPr>
          <p:spPr>
            <a:xfrm>
              <a:off x="0" y="1658"/>
              <a:ext cx="807" cy="41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1800</a:t>
              </a:r>
              <a:endParaRPr lang="en-US" altLang="zh-CN" sz="2400" dirty="0">
                <a:latin typeface="Arial" panose="020B0604020202020204" pitchFamily="34" charset="0"/>
              </a:endParaRPr>
            </a:p>
          </p:txBody>
        </p:sp>
        <p:sp>
          <p:nvSpPr>
            <p:cNvPr id="32831" name="Rectangle 22"/>
            <p:cNvSpPr/>
            <p:nvPr/>
          </p:nvSpPr>
          <p:spPr>
            <a:xfrm>
              <a:off x="0" y="1255"/>
              <a:ext cx="807" cy="40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1000</a:t>
              </a:r>
              <a:endParaRPr lang="en-US" altLang="zh-CN" sz="2400" dirty="0">
                <a:latin typeface="Arial" panose="020B0604020202020204" pitchFamily="34" charset="0"/>
              </a:endParaRPr>
            </a:p>
          </p:txBody>
        </p:sp>
        <p:sp>
          <p:nvSpPr>
            <p:cNvPr id="32832" name="Rectangle 23"/>
            <p:cNvSpPr/>
            <p:nvPr/>
          </p:nvSpPr>
          <p:spPr>
            <a:xfrm>
              <a:off x="0" y="827"/>
              <a:ext cx="807" cy="428"/>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32833" name="Rectangle 24"/>
            <p:cNvSpPr/>
            <p:nvPr/>
          </p:nvSpPr>
          <p:spPr>
            <a:xfrm>
              <a:off x="0" y="0"/>
              <a:ext cx="871" cy="827"/>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dirty="0">
                <a:latin typeface="Arial" panose="020B0604020202020204" pitchFamily="34" charset="0"/>
              </a:endParaRPr>
            </a:p>
          </p:txBody>
        </p:sp>
      </p:grpSp>
      <p:sp>
        <p:nvSpPr>
          <p:cNvPr id="32779" name="Line 25"/>
          <p:cNvSpPr/>
          <p:nvPr/>
        </p:nvSpPr>
        <p:spPr>
          <a:xfrm>
            <a:off x="433070" y="878523"/>
            <a:ext cx="0" cy="1312862"/>
          </a:xfrm>
          <a:prstGeom prst="line">
            <a:avLst/>
          </a:prstGeom>
          <a:ln w="9525">
            <a:noFill/>
          </a:ln>
        </p:spPr>
      </p:sp>
      <p:sp>
        <p:nvSpPr>
          <p:cNvPr id="32780" name="Line 26"/>
          <p:cNvSpPr/>
          <p:nvPr/>
        </p:nvSpPr>
        <p:spPr>
          <a:xfrm>
            <a:off x="4433570" y="878523"/>
            <a:ext cx="0" cy="1312862"/>
          </a:xfrm>
          <a:prstGeom prst="line">
            <a:avLst/>
          </a:prstGeom>
          <a:ln w="9525">
            <a:noFill/>
          </a:ln>
        </p:spPr>
      </p:sp>
      <p:sp>
        <p:nvSpPr>
          <p:cNvPr id="32781" name="Line 27"/>
          <p:cNvSpPr/>
          <p:nvPr/>
        </p:nvSpPr>
        <p:spPr>
          <a:xfrm>
            <a:off x="433070" y="878523"/>
            <a:ext cx="4000500" cy="0"/>
          </a:xfrm>
          <a:prstGeom prst="line">
            <a:avLst/>
          </a:prstGeom>
          <a:ln w="9525">
            <a:noFill/>
          </a:ln>
        </p:spPr>
      </p:sp>
      <p:sp>
        <p:nvSpPr>
          <p:cNvPr id="32782" name="Line 28"/>
          <p:cNvSpPr/>
          <p:nvPr/>
        </p:nvSpPr>
        <p:spPr>
          <a:xfrm>
            <a:off x="433070" y="2191385"/>
            <a:ext cx="0" cy="679450"/>
          </a:xfrm>
          <a:prstGeom prst="line">
            <a:avLst/>
          </a:prstGeom>
          <a:ln w="9525">
            <a:noFill/>
          </a:ln>
        </p:spPr>
      </p:sp>
      <p:sp>
        <p:nvSpPr>
          <p:cNvPr id="32783" name="Line 29"/>
          <p:cNvSpPr/>
          <p:nvPr/>
        </p:nvSpPr>
        <p:spPr>
          <a:xfrm>
            <a:off x="4433570" y="2191385"/>
            <a:ext cx="0" cy="679450"/>
          </a:xfrm>
          <a:prstGeom prst="line">
            <a:avLst/>
          </a:prstGeom>
          <a:ln w="9525">
            <a:noFill/>
          </a:ln>
        </p:spPr>
      </p:sp>
      <p:sp>
        <p:nvSpPr>
          <p:cNvPr id="32784" name="Line 30"/>
          <p:cNvSpPr/>
          <p:nvPr/>
        </p:nvSpPr>
        <p:spPr>
          <a:xfrm>
            <a:off x="433070" y="2870835"/>
            <a:ext cx="0" cy="639763"/>
          </a:xfrm>
          <a:prstGeom prst="line">
            <a:avLst/>
          </a:prstGeom>
          <a:ln w="9525">
            <a:noFill/>
          </a:ln>
        </p:spPr>
      </p:sp>
      <p:sp>
        <p:nvSpPr>
          <p:cNvPr id="32785" name="Line 31"/>
          <p:cNvSpPr/>
          <p:nvPr/>
        </p:nvSpPr>
        <p:spPr>
          <a:xfrm>
            <a:off x="4433570" y="2870835"/>
            <a:ext cx="0" cy="639763"/>
          </a:xfrm>
          <a:prstGeom prst="line">
            <a:avLst/>
          </a:prstGeom>
          <a:ln w="9525">
            <a:noFill/>
          </a:ln>
        </p:spPr>
      </p:sp>
      <p:sp>
        <p:nvSpPr>
          <p:cNvPr id="32786" name="Line 32"/>
          <p:cNvSpPr/>
          <p:nvPr/>
        </p:nvSpPr>
        <p:spPr>
          <a:xfrm>
            <a:off x="433070" y="3510598"/>
            <a:ext cx="0" cy="654050"/>
          </a:xfrm>
          <a:prstGeom prst="line">
            <a:avLst/>
          </a:prstGeom>
          <a:ln w="9525">
            <a:noFill/>
          </a:ln>
        </p:spPr>
      </p:sp>
      <p:sp>
        <p:nvSpPr>
          <p:cNvPr id="32787" name="Line 33"/>
          <p:cNvSpPr/>
          <p:nvPr/>
        </p:nvSpPr>
        <p:spPr>
          <a:xfrm>
            <a:off x="4433570" y="3510598"/>
            <a:ext cx="0" cy="654050"/>
          </a:xfrm>
          <a:prstGeom prst="line">
            <a:avLst/>
          </a:prstGeom>
          <a:ln w="9525">
            <a:noFill/>
          </a:ln>
        </p:spPr>
      </p:sp>
      <p:sp>
        <p:nvSpPr>
          <p:cNvPr id="32788" name="Line 34"/>
          <p:cNvSpPr/>
          <p:nvPr/>
        </p:nvSpPr>
        <p:spPr>
          <a:xfrm>
            <a:off x="433070" y="4164648"/>
            <a:ext cx="0" cy="639762"/>
          </a:xfrm>
          <a:prstGeom prst="line">
            <a:avLst/>
          </a:prstGeom>
          <a:ln w="9525">
            <a:noFill/>
          </a:ln>
        </p:spPr>
      </p:sp>
      <p:sp>
        <p:nvSpPr>
          <p:cNvPr id="32789" name="Line 35"/>
          <p:cNvSpPr/>
          <p:nvPr/>
        </p:nvSpPr>
        <p:spPr>
          <a:xfrm>
            <a:off x="4433570" y="4164648"/>
            <a:ext cx="0" cy="639762"/>
          </a:xfrm>
          <a:prstGeom prst="line">
            <a:avLst/>
          </a:prstGeom>
          <a:ln w="9525">
            <a:noFill/>
          </a:ln>
        </p:spPr>
      </p:sp>
      <p:sp>
        <p:nvSpPr>
          <p:cNvPr id="32790" name="Line 36"/>
          <p:cNvSpPr/>
          <p:nvPr/>
        </p:nvSpPr>
        <p:spPr>
          <a:xfrm>
            <a:off x="433070" y="4804410"/>
            <a:ext cx="0" cy="581025"/>
          </a:xfrm>
          <a:prstGeom prst="line">
            <a:avLst/>
          </a:prstGeom>
          <a:ln w="9525">
            <a:noFill/>
          </a:ln>
        </p:spPr>
      </p:sp>
      <p:sp>
        <p:nvSpPr>
          <p:cNvPr id="32791" name="Line 37"/>
          <p:cNvSpPr/>
          <p:nvPr/>
        </p:nvSpPr>
        <p:spPr>
          <a:xfrm>
            <a:off x="4433570" y="4804410"/>
            <a:ext cx="0" cy="581025"/>
          </a:xfrm>
          <a:prstGeom prst="line">
            <a:avLst/>
          </a:prstGeom>
          <a:ln w="9525">
            <a:noFill/>
          </a:ln>
        </p:spPr>
      </p:sp>
      <p:sp>
        <p:nvSpPr>
          <p:cNvPr id="32792" name="Line 38"/>
          <p:cNvSpPr/>
          <p:nvPr/>
        </p:nvSpPr>
        <p:spPr>
          <a:xfrm>
            <a:off x="4433570" y="5385435"/>
            <a:ext cx="0" cy="581025"/>
          </a:xfrm>
          <a:prstGeom prst="line">
            <a:avLst/>
          </a:prstGeom>
          <a:ln w="9525">
            <a:noFill/>
          </a:ln>
        </p:spPr>
      </p:sp>
      <p:sp>
        <p:nvSpPr>
          <p:cNvPr id="32793" name="Line 39"/>
          <p:cNvSpPr/>
          <p:nvPr/>
        </p:nvSpPr>
        <p:spPr>
          <a:xfrm>
            <a:off x="433070" y="5966460"/>
            <a:ext cx="4000500" cy="0"/>
          </a:xfrm>
          <a:prstGeom prst="line">
            <a:avLst/>
          </a:prstGeom>
          <a:ln w="9525">
            <a:noFill/>
          </a:ln>
        </p:spPr>
      </p:sp>
      <p:sp>
        <p:nvSpPr>
          <p:cNvPr id="32794" name="Line 70"/>
          <p:cNvSpPr/>
          <p:nvPr/>
        </p:nvSpPr>
        <p:spPr>
          <a:xfrm>
            <a:off x="1688783" y="2219960"/>
            <a:ext cx="6708775" cy="0"/>
          </a:xfrm>
          <a:prstGeom prst="line">
            <a:avLst/>
          </a:prstGeom>
          <a:ln w="9525" cap="flat" cmpd="sng">
            <a:solidFill>
              <a:schemeClr val="tx1"/>
            </a:solidFill>
            <a:prstDash val="solid"/>
            <a:headEnd type="none" w="med" len="med"/>
            <a:tailEnd type="none" w="med" len="med"/>
          </a:ln>
        </p:spPr>
      </p:sp>
      <p:grpSp>
        <p:nvGrpSpPr>
          <p:cNvPr id="3" name="Group 43"/>
          <p:cNvGrpSpPr/>
          <p:nvPr/>
        </p:nvGrpSpPr>
        <p:grpSpPr>
          <a:xfrm>
            <a:off x="140970" y="2529523"/>
            <a:ext cx="6364288" cy="668337"/>
            <a:chOff x="0" y="0"/>
            <a:chExt cx="4009" cy="421"/>
          </a:xfrm>
        </p:grpSpPr>
        <p:sp>
          <p:nvSpPr>
            <p:cNvPr id="32816" name="Arc 41"/>
            <p:cNvSpPr/>
            <p:nvPr/>
          </p:nvSpPr>
          <p:spPr>
            <a:xfrm flipH="1">
              <a:off x="1022" y="14"/>
              <a:ext cx="205" cy="407"/>
            </a:xfrm>
            <a:custGeom>
              <a:avLst/>
              <a:gdLst>
                <a:gd name="txL" fmla="*/ 0 w 24604"/>
                <a:gd name="txT" fmla="*/ 0 h 43200"/>
                <a:gd name="txR" fmla="*/ 24604 w 2460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604" h="43200" fill="none">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17" name="Arc 44"/>
            <p:cNvSpPr/>
            <p:nvPr/>
          </p:nvSpPr>
          <p:spPr>
            <a:xfrm>
              <a:off x="2569" y="0"/>
              <a:ext cx="201" cy="407"/>
            </a:xfrm>
            <a:custGeom>
              <a:avLst/>
              <a:gdLst>
                <a:gd name="txL" fmla="*/ 0 w 24854"/>
                <a:gd name="txT" fmla="*/ 0 h 43200"/>
                <a:gd name="txR" fmla="*/ 24854 w 2485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854" h="43200" fill="none">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18" name="Rectangle 78"/>
            <p:cNvSpPr/>
            <p:nvPr/>
          </p:nvSpPr>
          <p:spPr>
            <a:xfrm>
              <a:off x="0" y="70"/>
              <a:ext cx="1008" cy="279"/>
            </a:xfrm>
            <a:prstGeom prst="rect">
              <a:avLst/>
            </a:prstGeom>
            <a:noFill/>
            <a:ln w="9525">
              <a:noFill/>
            </a:ln>
          </p:spPr>
          <p:txBody>
            <a:bodyPr>
              <a:spAutoFit/>
            </a:bodyPr>
            <a:p>
              <a:pPr algn="r" eaLnBrk="0" hangingPunct="0"/>
              <a:r>
                <a:rPr lang="zh-CN" altLang="zh-CN" sz="2300" b="1" dirty="0">
                  <a:latin typeface="Arial" panose="020B0604020202020204" pitchFamily="34" charset="0"/>
                </a:rPr>
                <a:t>∆</a:t>
              </a:r>
              <a:r>
                <a:rPr lang="en-US" altLang="zh-CN" sz="2300" b="1" i="1" dirty="0">
                  <a:latin typeface="Arial" panose="020B0604020202020204" pitchFamily="34" charset="0"/>
                </a:rPr>
                <a:t>Q</a:t>
              </a:r>
              <a:r>
                <a:rPr lang="en-US" altLang="zh-CN" sz="2300" dirty="0">
                  <a:latin typeface="Arial" panose="020B0604020202020204" pitchFamily="34" charset="0"/>
                </a:rPr>
                <a:t> = 1000</a:t>
              </a:r>
              <a:endParaRPr lang="en-US" altLang="zh-CN" sz="2300" dirty="0">
                <a:latin typeface="Arial" panose="020B0604020202020204" pitchFamily="34" charset="0"/>
              </a:endParaRPr>
            </a:p>
          </p:txBody>
        </p:sp>
        <p:sp>
          <p:nvSpPr>
            <p:cNvPr id="32819" name="Rectangle 83"/>
            <p:cNvSpPr/>
            <p:nvPr/>
          </p:nvSpPr>
          <p:spPr>
            <a:xfrm>
              <a:off x="2787" y="69"/>
              <a:ext cx="1222" cy="279"/>
            </a:xfrm>
            <a:prstGeom prst="rect">
              <a:avLst/>
            </a:prstGeom>
            <a:noFill/>
            <a:ln w="9525">
              <a:noFill/>
            </a:ln>
          </p:spPr>
          <p:txBody>
            <a:bodyPr>
              <a:spAutoFit/>
            </a:bodyPr>
            <a:p>
              <a:pPr eaLnBrk="0" hangingPunct="0"/>
              <a:r>
                <a:rPr lang="zh-CN" altLang="zh-CN" sz="2300" b="1" dirty="0">
                  <a:latin typeface="Arial" panose="020B0604020202020204" pitchFamily="34" charset="0"/>
                </a:rPr>
                <a:t>∆</a:t>
              </a:r>
              <a:r>
                <a:rPr lang="en-US" altLang="zh-CN" sz="2300" b="1" dirty="0">
                  <a:latin typeface="Arial" panose="020B0604020202020204" pitchFamily="34" charset="0"/>
                </a:rPr>
                <a:t>TC</a:t>
              </a:r>
              <a:r>
                <a:rPr lang="en-US" altLang="zh-CN" sz="2300" dirty="0">
                  <a:latin typeface="Arial" panose="020B0604020202020204" pitchFamily="34" charset="0"/>
                </a:rPr>
                <a:t> = $2000</a:t>
              </a:r>
              <a:endParaRPr lang="en-US" altLang="zh-CN" sz="2300" dirty="0">
                <a:latin typeface="Arial" panose="020B0604020202020204" pitchFamily="34" charset="0"/>
              </a:endParaRPr>
            </a:p>
          </p:txBody>
        </p:sp>
      </p:grpSp>
      <p:grpSp>
        <p:nvGrpSpPr>
          <p:cNvPr id="10" name="Group 48"/>
          <p:cNvGrpSpPr/>
          <p:nvPr/>
        </p:nvGrpSpPr>
        <p:grpSpPr>
          <a:xfrm>
            <a:off x="266383" y="3178810"/>
            <a:ext cx="6240462" cy="668338"/>
            <a:chOff x="0" y="0"/>
            <a:chExt cx="3931" cy="421"/>
          </a:xfrm>
        </p:grpSpPr>
        <p:sp>
          <p:nvSpPr>
            <p:cNvPr id="32812" name="Arc 48"/>
            <p:cNvSpPr/>
            <p:nvPr/>
          </p:nvSpPr>
          <p:spPr>
            <a:xfrm>
              <a:off x="2490" y="0"/>
              <a:ext cx="201" cy="407"/>
            </a:xfrm>
            <a:custGeom>
              <a:avLst/>
              <a:gdLst>
                <a:gd name="txL" fmla="*/ 0 w 24854"/>
                <a:gd name="txT" fmla="*/ 0 h 43200"/>
                <a:gd name="txR" fmla="*/ 24854 w 2485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854" h="43200" fill="none">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13" name="Arc 51"/>
            <p:cNvSpPr/>
            <p:nvPr/>
          </p:nvSpPr>
          <p:spPr>
            <a:xfrm flipH="1">
              <a:off x="943" y="14"/>
              <a:ext cx="205" cy="407"/>
            </a:xfrm>
            <a:custGeom>
              <a:avLst/>
              <a:gdLst>
                <a:gd name="txL" fmla="*/ 0 w 24604"/>
                <a:gd name="txT" fmla="*/ 0 h 43200"/>
                <a:gd name="txR" fmla="*/ 24604 w 2460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604" h="43200" fill="none">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14" name="Rectangle 79"/>
            <p:cNvSpPr/>
            <p:nvPr/>
          </p:nvSpPr>
          <p:spPr>
            <a:xfrm>
              <a:off x="0" y="70"/>
              <a:ext cx="928" cy="279"/>
            </a:xfrm>
            <a:prstGeom prst="rect">
              <a:avLst/>
            </a:prstGeom>
            <a:noFill/>
            <a:ln w="9525">
              <a:noFill/>
            </a:ln>
          </p:spPr>
          <p:txBody>
            <a:bodyPr>
              <a:spAutoFit/>
            </a:bodyPr>
            <a:p>
              <a:pPr algn="r" eaLnBrk="0" hangingPunct="0"/>
              <a:r>
                <a:rPr lang="zh-CN" altLang="zh-CN" sz="2300" b="1" dirty="0">
                  <a:latin typeface="Arial" panose="020B0604020202020204" pitchFamily="34" charset="0"/>
                </a:rPr>
                <a:t>∆</a:t>
              </a:r>
              <a:r>
                <a:rPr lang="en-US" altLang="zh-CN" sz="2300" b="1" i="1" dirty="0">
                  <a:latin typeface="Arial" panose="020B0604020202020204" pitchFamily="34" charset="0"/>
                </a:rPr>
                <a:t>Q</a:t>
              </a:r>
              <a:r>
                <a:rPr lang="en-US" altLang="zh-CN" sz="2300" dirty="0">
                  <a:latin typeface="Arial" panose="020B0604020202020204" pitchFamily="34" charset="0"/>
                </a:rPr>
                <a:t> = 800</a:t>
              </a:r>
              <a:endParaRPr lang="en-US" altLang="zh-CN" sz="2300" dirty="0">
                <a:latin typeface="Arial" panose="020B0604020202020204" pitchFamily="34" charset="0"/>
              </a:endParaRPr>
            </a:p>
          </p:txBody>
        </p:sp>
        <p:sp>
          <p:nvSpPr>
            <p:cNvPr id="32815" name="Rectangle 85"/>
            <p:cNvSpPr/>
            <p:nvPr/>
          </p:nvSpPr>
          <p:spPr>
            <a:xfrm>
              <a:off x="2709" y="67"/>
              <a:ext cx="1222" cy="279"/>
            </a:xfrm>
            <a:prstGeom prst="rect">
              <a:avLst/>
            </a:prstGeom>
            <a:noFill/>
            <a:ln w="9525">
              <a:noFill/>
            </a:ln>
          </p:spPr>
          <p:txBody>
            <a:bodyPr>
              <a:spAutoFit/>
            </a:bodyPr>
            <a:p>
              <a:pPr eaLnBrk="0" hangingPunct="0"/>
              <a:r>
                <a:rPr lang="zh-CN" altLang="zh-CN" sz="2300" b="1" dirty="0">
                  <a:latin typeface="Arial" panose="020B0604020202020204" pitchFamily="34" charset="0"/>
                </a:rPr>
                <a:t>∆</a:t>
              </a:r>
              <a:r>
                <a:rPr lang="en-US" altLang="zh-CN" sz="2300" b="1" dirty="0">
                  <a:latin typeface="Arial" panose="020B0604020202020204" pitchFamily="34" charset="0"/>
                </a:rPr>
                <a:t>TC</a:t>
              </a:r>
              <a:r>
                <a:rPr lang="en-US" altLang="zh-CN" sz="2300" dirty="0">
                  <a:latin typeface="Arial" panose="020B0604020202020204" pitchFamily="34" charset="0"/>
                </a:rPr>
                <a:t> = $2000</a:t>
              </a:r>
              <a:endParaRPr lang="en-US" altLang="zh-CN" sz="2300" dirty="0">
                <a:latin typeface="Arial" panose="020B0604020202020204" pitchFamily="34" charset="0"/>
              </a:endParaRPr>
            </a:p>
          </p:txBody>
        </p:sp>
      </p:grpSp>
      <p:grpSp>
        <p:nvGrpSpPr>
          <p:cNvPr id="11" name="Group 53"/>
          <p:cNvGrpSpPr/>
          <p:nvPr/>
        </p:nvGrpSpPr>
        <p:grpSpPr>
          <a:xfrm>
            <a:off x="307658" y="3816985"/>
            <a:ext cx="6200775" cy="668338"/>
            <a:chOff x="0" y="0"/>
            <a:chExt cx="3906" cy="421"/>
          </a:xfrm>
        </p:grpSpPr>
        <p:sp>
          <p:nvSpPr>
            <p:cNvPr id="32808" name="Arc 65"/>
            <p:cNvSpPr/>
            <p:nvPr/>
          </p:nvSpPr>
          <p:spPr>
            <a:xfrm flipH="1">
              <a:off x="920" y="14"/>
              <a:ext cx="205" cy="407"/>
            </a:xfrm>
            <a:custGeom>
              <a:avLst/>
              <a:gdLst>
                <a:gd name="txL" fmla="*/ 0 w 24604"/>
                <a:gd name="txT" fmla="*/ 0 h 43200"/>
                <a:gd name="txR" fmla="*/ 24604 w 2460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604" h="43200" fill="none">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09" name="Arc 68"/>
            <p:cNvSpPr/>
            <p:nvPr/>
          </p:nvSpPr>
          <p:spPr>
            <a:xfrm>
              <a:off x="2467" y="0"/>
              <a:ext cx="201" cy="407"/>
            </a:xfrm>
            <a:custGeom>
              <a:avLst/>
              <a:gdLst>
                <a:gd name="txL" fmla="*/ 0 w 24854"/>
                <a:gd name="txT" fmla="*/ 0 h 43200"/>
                <a:gd name="txR" fmla="*/ 24854 w 2485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854" h="43200" fill="none">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10" name="Rectangle 80"/>
            <p:cNvSpPr/>
            <p:nvPr/>
          </p:nvSpPr>
          <p:spPr>
            <a:xfrm>
              <a:off x="0" y="69"/>
              <a:ext cx="901" cy="279"/>
            </a:xfrm>
            <a:prstGeom prst="rect">
              <a:avLst/>
            </a:prstGeom>
            <a:noFill/>
            <a:ln w="9525">
              <a:noFill/>
            </a:ln>
          </p:spPr>
          <p:txBody>
            <a:bodyPr>
              <a:spAutoFit/>
            </a:bodyPr>
            <a:p>
              <a:pPr algn="r" eaLnBrk="0" hangingPunct="0"/>
              <a:r>
                <a:rPr lang="zh-CN" altLang="zh-CN" sz="2300" b="1" dirty="0">
                  <a:latin typeface="Arial" panose="020B0604020202020204" pitchFamily="34" charset="0"/>
                </a:rPr>
                <a:t>∆</a:t>
              </a:r>
              <a:r>
                <a:rPr lang="en-US" altLang="zh-CN" sz="2300" b="1" i="1" dirty="0">
                  <a:latin typeface="Arial" panose="020B0604020202020204" pitchFamily="34" charset="0"/>
                </a:rPr>
                <a:t>Q</a:t>
              </a:r>
              <a:r>
                <a:rPr lang="en-US" altLang="zh-CN" sz="2300" dirty="0">
                  <a:latin typeface="Arial" panose="020B0604020202020204" pitchFamily="34" charset="0"/>
                </a:rPr>
                <a:t> = 600</a:t>
              </a:r>
              <a:endParaRPr lang="en-US" altLang="zh-CN" sz="2300" dirty="0">
                <a:latin typeface="Arial" panose="020B0604020202020204" pitchFamily="34" charset="0"/>
              </a:endParaRPr>
            </a:p>
          </p:txBody>
        </p:sp>
        <p:sp>
          <p:nvSpPr>
            <p:cNvPr id="32811" name="Rectangle 86"/>
            <p:cNvSpPr/>
            <p:nvPr/>
          </p:nvSpPr>
          <p:spPr>
            <a:xfrm>
              <a:off x="2684" y="67"/>
              <a:ext cx="1222" cy="279"/>
            </a:xfrm>
            <a:prstGeom prst="rect">
              <a:avLst/>
            </a:prstGeom>
            <a:noFill/>
            <a:ln w="9525">
              <a:noFill/>
            </a:ln>
          </p:spPr>
          <p:txBody>
            <a:bodyPr>
              <a:spAutoFit/>
            </a:bodyPr>
            <a:p>
              <a:pPr eaLnBrk="0" hangingPunct="0"/>
              <a:r>
                <a:rPr lang="zh-CN" altLang="zh-CN" sz="2300" b="1" dirty="0">
                  <a:latin typeface="Arial" panose="020B0604020202020204" pitchFamily="34" charset="0"/>
                </a:rPr>
                <a:t>∆</a:t>
              </a:r>
              <a:r>
                <a:rPr lang="en-US" altLang="zh-CN" sz="2300" b="1" dirty="0">
                  <a:latin typeface="Arial" panose="020B0604020202020204" pitchFamily="34" charset="0"/>
                </a:rPr>
                <a:t>TC</a:t>
              </a:r>
              <a:r>
                <a:rPr lang="en-US" altLang="zh-CN" sz="2300" dirty="0">
                  <a:latin typeface="Arial" panose="020B0604020202020204" pitchFamily="34" charset="0"/>
                </a:rPr>
                <a:t> = $2000</a:t>
              </a:r>
              <a:endParaRPr lang="en-US" altLang="zh-CN" sz="2300" dirty="0">
                <a:latin typeface="Arial" panose="020B0604020202020204" pitchFamily="34" charset="0"/>
              </a:endParaRPr>
            </a:p>
          </p:txBody>
        </p:sp>
      </p:grpSp>
      <p:grpSp>
        <p:nvGrpSpPr>
          <p:cNvPr id="12" name="Group 58"/>
          <p:cNvGrpSpPr/>
          <p:nvPr/>
        </p:nvGrpSpPr>
        <p:grpSpPr>
          <a:xfrm>
            <a:off x="321945" y="4453573"/>
            <a:ext cx="6172200" cy="668337"/>
            <a:chOff x="0" y="0"/>
            <a:chExt cx="3888" cy="421"/>
          </a:xfrm>
        </p:grpSpPr>
        <p:sp>
          <p:nvSpPr>
            <p:cNvPr id="32804" name="Arc 53"/>
            <p:cNvSpPr/>
            <p:nvPr/>
          </p:nvSpPr>
          <p:spPr>
            <a:xfrm flipH="1">
              <a:off x="904" y="14"/>
              <a:ext cx="205" cy="407"/>
            </a:xfrm>
            <a:custGeom>
              <a:avLst/>
              <a:gdLst>
                <a:gd name="txL" fmla="*/ 0 w 24604"/>
                <a:gd name="txT" fmla="*/ 0 h 43200"/>
                <a:gd name="txR" fmla="*/ 24604 w 2460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604" h="43200" fill="none">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05" name="Arc 56"/>
            <p:cNvSpPr/>
            <p:nvPr/>
          </p:nvSpPr>
          <p:spPr>
            <a:xfrm>
              <a:off x="2451" y="0"/>
              <a:ext cx="201" cy="407"/>
            </a:xfrm>
            <a:custGeom>
              <a:avLst/>
              <a:gdLst>
                <a:gd name="txL" fmla="*/ 0 w 24854"/>
                <a:gd name="txT" fmla="*/ 0 h 43200"/>
                <a:gd name="txR" fmla="*/ 24854 w 2485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854" h="43200" fill="none">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06" name="Rectangle 81"/>
            <p:cNvSpPr/>
            <p:nvPr/>
          </p:nvSpPr>
          <p:spPr>
            <a:xfrm>
              <a:off x="0" y="69"/>
              <a:ext cx="887" cy="279"/>
            </a:xfrm>
            <a:prstGeom prst="rect">
              <a:avLst/>
            </a:prstGeom>
            <a:noFill/>
            <a:ln w="9525">
              <a:noFill/>
            </a:ln>
          </p:spPr>
          <p:txBody>
            <a:bodyPr>
              <a:spAutoFit/>
            </a:bodyPr>
            <a:p>
              <a:pPr algn="r" eaLnBrk="0" hangingPunct="0"/>
              <a:r>
                <a:rPr lang="zh-CN" altLang="zh-CN" sz="2300" b="1" dirty="0">
                  <a:latin typeface="Arial" panose="020B0604020202020204" pitchFamily="34" charset="0"/>
                </a:rPr>
                <a:t>∆</a:t>
              </a:r>
              <a:r>
                <a:rPr lang="en-US" altLang="zh-CN" sz="2300" b="1" i="1" dirty="0">
                  <a:latin typeface="Arial" panose="020B0604020202020204" pitchFamily="34" charset="0"/>
                </a:rPr>
                <a:t>Q</a:t>
              </a:r>
              <a:r>
                <a:rPr lang="en-US" altLang="zh-CN" sz="2300" dirty="0">
                  <a:latin typeface="Arial" panose="020B0604020202020204" pitchFamily="34" charset="0"/>
                </a:rPr>
                <a:t> = 400</a:t>
              </a:r>
              <a:endParaRPr lang="en-US" altLang="zh-CN" sz="2300" dirty="0">
                <a:latin typeface="Arial" panose="020B0604020202020204" pitchFamily="34" charset="0"/>
              </a:endParaRPr>
            </a:p>
          </p:txBody>
        </p:sp>
        <p:sp>
          <p:nvSpPr>
            <p:cNvPr id="32807" name="Rectangle 87"/>
            <p:cNvSpPr/>
            <p:nvPr/>
          </p:nvSpPr>
          <p:spPr>
            <a:xfrm>
              <a:off x="2666" y="65"/>
              <a:ext cx="1222" cy="279"/>
            </a:xfrm>
            <a:prstGeom prst="rect">
              <a:avLst/>
            </a:prstGeom>
            <a:noFill/>
            <a:ln w="9525">
              <a:noFill/>
            </a:ln>
          </p:spPr>
          <p:txBody>
            <a:bodyPr>
              <a:spAutoFit/>
            </a:bodyPr>
            <a:p>
              <a:pPr eaLnBrk="0" hangingPunct="0"/>
              <a:r>
                <a:rPr lang="zh-CN" altLang="zh-CN" sz="2300" b="1" dirty="0">
                  <a:latin typeface="Arial" panose="020B0604020202020204" pitchFamily="34" charset="0"/>
                </a:rPr>
                <a:t>∆</a:t>
              </a:r>
              <a:r>
                <a:rPr lang="en-US" altLang="zh-CN" sz="2300" b="1" dirty="0">
                  <a:latin typeface="Arial" panose="020B0604020202020204" pitchFamily="34" charset="0"/>
                </a:rPr>
                <a:t>TC</a:t>
              </a:r>
              <a:r>
                <a:rPr lang="en-US" altLang="zh-CN" sz="2300" dirty="0">
                  <a:latin typeface="Arial" panose="020B0604020202020204" pitchFamily="34" charset="0"/>
                </a:rPr>
                <a:t> = $2000</a:t>
              </a:r>
              <a:endParaRPr lang="en-US" altLang="zh-CN" sz="2300" dirty="0">
                <a:latin typeface="Arial" panose="020B0604020202020204" pitchFamily="34" charset="0"/>
              </a:endParaRPr>
            </a:p>
          </p:txBody>
        </p:sp>
      </p:grpSp>
      <p:grpSp>
        <p:nvGrpSpPr>
          <p:cNvPr id="13" name="Group 63"/>
          <p:cNvGrpSpPr/>
          <p:nvPr/>
        </p:nvGrpSpPr>
        <p:grpSpPr>
          <a:xfrm>
            <a:off x="321945" y="5059998"/>
            <a:ext cx="6186488" cy="668337"/>
            <a:chOff x="0" y="0"/>
            <a:chExt cx="3897" cy="421"/>
          </a:xfrm>
        </p:grpSpPr>
        <p:sp>
          <p:nvSpPr>
            <p:cNvPr id="32800" name="Arc 59"/>
            <p:cNvSpPr/>
            <p:nvPr/>
          </p:nvSpPr>
          <p:spPr>
            <a:xfrm flipH="1">
              <a:off x="911" y="14"/>
              <a:ext cx="205" cy="407"/>
            </a:xfrm>
            <a:custGeom>
              <a:avLst/>
              <a:gdLst>
                <a:gd name="txL" fmla="*/ 0 w 24604"/>
                <a:gd name="txT" fmla="*/ 0 h 43200"/>
                <a:gd name="txR" fmla="*/ 24604 w 2460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604" h="43200" fill="none">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path>
                <a:path w="24604" h="43200" stroke="0">
                  <a:moveTo>
                    <a:pt x="1377" y="61"/>
                  </a:moveTo>
                  <a:cubicBezTo>
                    <a:pt x="1918" y="20"/>
                    <a:pt x="2461" y="-1"/>
                    <a:pt x="3004" y="0"/>
                  </a:cubicBezTo>
                  <a:cubicBezTo>
                    <a:pt x="14933" y="0"/>
                    <a:pt x="24604" y="9670"/>
                    <a:pt x="24604" y="21600"/>
                  </a:cubicBezTo>
                  <a:cubicBezTo>
                    <a:pt x="24604" y="33529"/>
                    <a:pt x="14933" y="43200"/>
                    <a:pt x="3004" y="43200"/>
                  </a:cubicBezTo>
                  <a:cubicBezTo>
                    <a:pt x="1998" y="43200"/>
                    <a:pt x="995" y="43129"/>
                    <a:pt x="-1" y="42990"/>
                  </a:cubicBezTo>
                  <a:lnTo>
                    <a:pt x="300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01" name="Arc 62"/>
            <p:cNvSpPr/>
            <p:nvPr/>
          </p:nvSpPr>
          <p:spPr>
            <a:xfrm>
              <a:off x="2458" y="0"/>
              <a:ext cx="201" cy="407"/>
            </a:xfrm>
            <a:custGeom>
              <a:avLst/>
              <a:gdLst>
                <a:gd name="txL" fmla="*/ 0 w 24854"/>
                <a:gd name="txT" fmla="*/ 0 h 43200"/>
                <a:gd name="txR" fmla="*/ 24854 w 24854"/>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4854" h="43200" fill="none">
                  <a:moveTo>
                    <a:pt x="3338" y="0"/>
                  </a:moveTo>
                  <a:cubicBezTo>
                    <a:pt x="15235" y="46"/>
                    <a:pt x="24854" y="9703"/>
                    <a:pt x="24854" y="21600"/>
                  </a:cubicBezTo>
                  <a:cubicBezTo>
                    <a:pt x="24854" y="33529"/>
                    <a:pt x="15183" y="43200"/>
                    <a:pt x="3254" y="43200"/>
                  </a:cubicBezTo>
                  <a:cubicBezTo>
                    <a:pt x="2164" y="43200"/>
                    <a:pt x="1076" y="43117"/>
                    <a:pt x="-1" y="42953"/>
                  </a:cubicBezTo>
                </a:path>
                <a:path w="24854" h="43200" stroke="0">
                  <a:moveTo>
                    <a:pt x="3338" y="0"/>
                  </a:moveTo>
                  <a:cubicBezTo>
                    <a:pt x="15235" y="46"/>
                    <a:pt x="24854" y="9703"/>
                    <a:pt x="24854" y="21600"/>
                  </a:cubicBezTo>
                  <a:cubicBezTo>
                    <a:pt x="24854" y="33529"/>
                    <a:pt x="15183" y="43200"/>
                    <a:pt x="3254" y="43200"/>
                  </a:cubicBezTo>
                  <a:cubicBezTo>
                    <a:pt x="2164" y="43200"/>
                    <a:pt x="1076" y="43117"/>
                    <a:pt x="-1" y="42953"/>
                  </a:cubicBezTo>
                  <a:lnTo>
                    <a:pt x="3254" y="21600"/>
                  </a:lnTo>
                  <a:close/>
                </a:path>
              </a:pathLst>
            </a:custGeom>
            <a:noFill/>
            <a:ln w="28575" cap="flat" cmpd="sng">
              <a:solidFill>
                <a:srgbClr val="FF5050">
                  <a:alpha val="100000"/>
                </a:srgbClr>
              </a:solidFill>
              <a:prstDash val="solid"/>
              <a:round/>
              <a:headEnd type="none" w="med" len="med"/>
              <a:tailEnd type="triangle" w="lg" len="med"/>
            </a:ln>
          </p:spPr>
          <p:txBody>
            <a:bodyPr/>
            <a:p>
              <a:endParaRPr lang="zh-CN" altLang="en-US"/>
            </a:p>
          </p:txBody>
        </p:sp>
        <p:sp>
          <p:nvSpPr>
            <p:cNvPr id="32802" name="Rectangle 82"/>
            <p:cNvSpPr/>
            <p:nvPr/>
          </p:nvSpPr>
          <p:spPr>
            <a:xfrm>
              <a:off x="0" y="76"/>
              <a:ext cx="894" cy="279"/>
            </a:xfrm>
            <a:prstGeom prst="rect">
              <a:avLst/>
            </a:prstGeom>
            <a:noFill/>
            <a:ln w="9525">
              <a:noFill/>
            </a:ln>
          </p:spPr>
          <p:txBody>
            <a:bodyPr>
              <a:spAutoFit/>
            </a:bodyPr>
            <a:p>
              <a:pPr algn="r" eaLnBrk="0" hangingPunct="0"/>
              <a:r>
                <a:rPr lang="zh-CN" altLang="zh-CN" sz="2300" b="1" dirty="0">
                  <a:latin typeface="Arial" panose="020B0604020202020204" pitchFamily="34" charset="0"/>
                </a:rPr>
                <a:t>∆</a:t>
              </a:r>
              <a:r>
                <a:rPr lang="en-US" altLang="zh-CN" sz="2300" b="1" i="1" dirty="0">
                  <a:latin typeface="Arial" panose="020B0604020202020204" pitchFamily="34" charset="0"/>
                </a:rPr>
                <a:t>Q</a:t>
              </a:r>
              <a:r>
                <a:rPr lang="en-US" altLang="zh-CN" sz="2300" dirty="0">
                  <a:latin typeface="Arial" panose="020B0604020202020204" pitchFamily="34" charset="0"/>
                </a:rPr>
                <a:t> = 200</a:t>
              </a:r>
              <a:endParaRPr lang="en-US" altLang="zh-CN" sz="2300" dirty="0">
                <a:latin typeface="Arial" panose="020B0604020202020204" pitchFamily="34" charset="0"/>
              </a:endParaRPr>
            </a:p>
          </p:txBody>
        </p:sp>
        <p:sp>
          <p:nvSpPr>
            <p:cNvPr id="32803" name="Rectangle 88"/>
            <p:cNvSpPr/>
            <p:nvPr/>
          </p:nvSpPr>
          <p:spPr>
            <a:xfrm>
              <a:off x="2675" y="66"/>
              <a:ext cx="1222" cy="279"/>
            </a:xfrm>
            <a:prstGeom prst="rect">
              <a:avLst/>
            </a:prstGeom>
            <a:noFill/>
            <a:ln w="9525">
              <a:noFill/>
            </a:ln>
          </p:spPr>
          <p:txBody>
            <a:bodyPr>
              <a:spAutoFit/>
            </a:bodyPr>
            <a:p>
              <a:pPr eaLnBrk="0" hangingPunct="0"/>
              <a:r>
                <a:rPr lang="zh-CN" altLang="zh-CN" sz="2300" b="1" dirty="0">
                  <a:latin typeface="Arial" panose="020B0604020202020204" pitchFamily="34" charset="0"/>
                </a:rPr>
                <a:t>∆</a:t>
              </a:r>
              <a:r>
                <a:rPr lang="en-US" altLang="zh-CN" sz="2300" b="1" dirty="0">
                  <a:latin typeface="Arial" panose="020B0604020202020204" pitchFamily="34" charset="0"/>
                </a:rPr>
                <a:t>TC</a:t>
              </a:r>
              <a:r>
                <a:rPr lang="en-US" altLang="zh-CN" sz="2300" dirty="0">
                  <a:latin typeface="Arial" panose="020B0604020202020204" pitchFamily="34" charset="0"/>
                </a:rPr>
                <a:t> = $2000</a:t>
              </a:r>
              <a:endParaRPr lang="en-US" altLang="zh-CN" sz="23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trips(downRight)">
                                      <p:cBhvr>
                                        <p:cTn id="20" dur="10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trips(downRight)">
                                      <p:cBhvr>
                                        <p:cTn id="33" dur="1000"/>
                                        <p:tgtEl>
                                          <p:spTgt spid="11"/>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par>
                          <p:cTn id="43" fill="hold">
                            <p:stCondLst>
                              <p:cond delay="500"/>
                            </p:stCondLst>
                            <p:childTnLst>
                              <p:par>
                                <p:cTn id="44" presetID="18" presetClass="entr" presetSubtype="6"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1000"/>
                                        <p:tgtEl>
                                          <p:spTgt spid="12"/>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nodeType="click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strips(downRight)">
                                      <p:cBhvr>
                                        <p:cTn id="59" dur="1000"/>
                                        <p:tgtEl>
                                          <p:spTgt spid="13"/>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txBox="1"/>
          <p:nvPr/>
        </p:nvSpPr>
        <p:spPr>
          <a:xfrm>
            <a:off x="4929188" y="1627188"/>
            <a:ext cx="3302000" cy="987425"/>
          </a:xfrm>
          <a:prstGeom prst="rect">
            <a:avLst/>
          </a:prstGeom>
          <a:noFill/>
          <a:ln w="9525">
            <a:noFill/>
          </a:ln>
        </p:spPr>
        <p:txBody>
          <a:bodyPr>
            <a:spAutoFit/>
          </a:bodyPr>
          <a:p>
            <a:pPr eaLnBrk="0" hangingPunct="0">
              <a:lnSpc>
                <a:spcPct val="105000"/>
              </a:lnSpc>
              <a:spcBef>
                <a:spcPct val="50000"/>
              </a:spcBef>
            </a:pPr>
            <a:r>
              <a:rPr lang="en-US" altLang="zh-CN" sz="2800" b="1" dirty="0">
                <a:latin typeface="Arial" panose="020B0604020202020204" pitchFamily="34" charset="0"/>
              </a:rPr>
              <a:t>MC</a:t>
            </a:r>
            <a:r>
              <a:rPr lang="zh-CN" altLang="x-none" sz="2800" dirty="0">
                <a:latin typeface="Arial" panose="020B0604020202020204" pitchFamily="34" charset="0"/>
              </a:rPr>
              <a:t>随</a:t>
            </a:r>
            <a:r>
              <a:rPr lang="en-US" altLang="zh-CN" sz="2800" b="1" i="1" dirty="0">
                <a:latin typeface="Arial" panose="020B0604020202020204" pitchFamily="34" charset="0"/>
              </a:rPr>
              <a:t>Q</a:t>
            </a:r>
            <a:r>
              <a:rPr lang="en-US" altLang="zh-CN" sz="2800" dirty="0">
                <a:latin typeface="Arial" panose="020B0604020202020204" pitchFamily="34" charset="0"/>
              </a:rPr>
              <a:t> </a:t>
            </a:r>
            <a:r>
              <a:rPr lang="zh-CN" altLang="x-none" sz="2800" dirty="0">
                <a:latin typeface="Arial" panose="020B0604020202020204" pitchFamily="34" charset="0"/>
              </a:rPr>
              <a:t>的上升而增加，如：</a:t>
            </a:r>
            <a:endParaRPr lang="zh-CN" altLang="en-US" sz="2800" dirty="0">
              <a:latin typeface="Arial" panose="020B0604020202020204" pitchFamily="34" charset="0"/>
            </a:endParaRPr>
          </a:p>
        </p:txBody>
      </p:sp>
      <p:sp>
        <p:nvSpPr>
          <p:cNvPr id="5" name="Rectangle 4"/>
          <p:cNvSpPr txBox="1">
            <a:spLocks noChangeArrowheads="1"/>
          </p:cNvSpPr>
          <p:nvPr/>
        </p:nvSpPr>
        <p:spPr>
          <a:xfrm>
            <a:off x="457200" y="185738"/>
            <a:ext cx="82296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1</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边际成本曲线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2053" name="Rectangle 5"/>
          <p:cNvSpPr/>
          <p:nvPr/>
        </p:nvSpPr>
        <p:spPr>
          <a:xfrm>
            <a:off x="1611313" y="5635625"/>
            <a:ext cx="1244600" cy="581025"/>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$11,000</a:t>
            </a:r>
            <a:endParaRPr lang="en-US" altLang="zh-CN" sz="2300" dirty="0">
              <a:latin typeface="Arial" panose="020B0604020202020204" pitchFamily="34" charset="0"/>
            </a:endParaRPr>
          </a:p>
        </p:txBody>
      </p:sp>
      <p:sp>
        <p:nvSpPr>
          <p:cNvPr id="2054" name="Rectangle 6"/>
          <p:cNvSpPr/>
          <p:nvPr/>
        </p:nvSpPr>
        <p:spPr>
          <a:xfrm>
            <a:off x="1611313" y="5054600"/>
            <a:ext cx="1244600" cy="581025"/>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$9,000</a:t>
            </a:r>
            <a:endParaRPr lang="en-US" altLang="zh-CN" sz="2300" dirty="0">
              <a:latin typeface="Arial" panose="020B0604020202020204" pitchFamily="34" charset="0"/>
            </a:endParaRPr>
          </a:p>
        </p:txBody>
      </p:sp>
      <p:sp>
        <p:nvSpPr>
          <p:cNvPr id="2055" name="Rectangle 7"/>
          <p:cNvSpPr/>
          <p:nvPr/>
        </p:nvSpPr>
        <p:spPr>
          <a:xfrm>
            <a:off x="1611313" y="4414838"/>
            <a:ext cx="1244600" cy="63976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$7,000</a:t>
            </a:r>
            <a:endParaRPr lang="en-US" altLang="zh-CN" sz="2300" dirty="0">
              <a:latin typeface="Arial" panose="020B0604020202020204" pitchFamily="34" charset="0"/>
            </a:endParaRPr>
          </a:p>
        </p:txBody>
      </p:sp>
      <p:sp>
        <p:nvSpPr>
          <p:cNvPr id="2056" name="Rectangle 8"/>
          <p:cNvSpPr/>
          <p:nvPr/>
        </p:nvSpPr>
        <p:spPr>
          <a:xfrm>
            <a:off x="1611313" y="3760788"/>
            <a:ext cx="1244600" cy="6540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$5,000</a:t>
            </a:r>
            <a:endParaRPr lang="en-US" altLang="zh-CN" sz="2300" dirty="0">
              <a:latin typeface="Arial" panose="020B0604020202020204" pitchFamily="34" charset="0"/>
            </a:endParaRPr>
          </a:p>
        </p:txBody>
      </p:sp>
      <p:sp>
        <p:nvSpPr>
          <p:cNvPr id="2057" name="Rectangle 9"/>
          <p:cNvSpPr/>
          <p:nvPr/>
        </p:nvSpPr>
        <p:spPr>
          <a:xfrm>
            <a:off x="1611313" y="3121025"/>
            <a:ext cx="1244600" cy="63976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$3,000</a:t>
            </a:r>
            <a:endParaRPr lang="en-US" altLang="zh-CN" sz="2300" dirty="0">
              <a:latin typeface="Arial" panose="020B0604020202020204" pitchFamily="34" charset="0"/>
            </a:endParaRPr>
          </a:p>
        </p:txBody>
      </p:sp>
      <p:sp>
        <p:nvSpPr>
          <p:cNvPr id="2058" name="Rectangle 10"/>
          <p:cNvSpPr/>
          <p:nvPr/>
        </p:nvSpPr>
        <p:spPr>
          <a:xfrm>
            <a:off x="1611313" y="2441575"/>
            <a:ext cx="1244600" cy="6794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$1,000</a:t>
            </a:r>
            <a:endParaRPr lang="en-US" altLang="zh-CN" sz="2300" dirty="0">
              <a:latin typeface="Arial" panose="020B0604020202020204" pitchFamily="34" charset="0"/>
            </a:endParaRPr>
          </a:p>
        </p:txBody>
      </p:sp>
      <p:sp>
        <p:nvSpPr>
          <p:cNvPr id="2059" name="Rectangle 11"/>
          <p:cNvSpPr/>
          <p:nvPr/>
        </p:nvSpPr>
        <p:spPr>
          <a:xfrm>
            <a:off x="1611313" y="1128713"/>
            <a:ext cx="1244600" cy="1312862"/>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grpSp>
        <p:nvGrpSpPr>
          <p:cNvPr id="2060" name="Group 13"/>
          <p:cNvGrpSpPr/>
          <p:nvPr/>
        </p:nvGrpSpPr>
        <p:grpSpPr>
          <a:xfrm>
            <a:off x="2855913" y="2798763"/>
            <a:ext cx="1146175" cy="3095625"/>
            <a:chOff x="0" y="0"/>
            <a:chExt cx="722" cy="1950"/>
          </a:xfrm>
        </p:grpSpPr>
        <p:sp>
          <p:nvSpPr>
            <p:cNvPr id="2087" name="Rectangle 13"/>
            <p:cNvSpPr/>
            <p:nvPr/>
          </p:nvSpPr>
          <p:spPr>
            <a:xfrm>
              <a:off x="0" y="1584"/>
              <a:ext cx="722"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$10.00</a:t>
              </a:r>
              <a:endParaRPr lang="en-US" altLang="zh-CN" sz="2300" dirty="0">
                <a:latin typeface="Arial" panose="020B0604020202020204" pitchFamily="34" charset="0"/>
              </a:endParaRPr>
            </a:p>
          </p:txBody>
        </p:sp>
        <p:sp>
          <p:nvSpPr>
            <p:cNvPr id="2088" name="Rectangle 14"/>
            <p:cNvSpPr/>
            <p:nvPr/>
          </p:nvSpPr>
          <p:spPr>
            <a:xfrm>
              <a:off x="0" y="1218"/>
              <a:ext cx="722" cy="366"/>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$5.00</a:t>
              </a:r>
              <a:endParaRPr lang="en-US" altLang="zh-CN" sz="2300" dirty="0">
                <a:latin typeface="Arial" panose="020B0604020202020204" pitchFamily="34" charset="0"/>
              </a:endParaRPr>
            </a:p>
          </p:txBody>
        </p:sp>
        <p:sp>
          <p:nvSpPr>
            <p:cNvPr id="2089" name="Rectangle 15"/>
            <p:cNvSpPr/>
            <p:nvPr/>
          </p:nvSpPr>
          <p:spPr>
            <a:xfrm>
              <a:off x="0" y="815"/>
              <a:ext cx="722"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$3.33</a:t>
              </a:r>
              <a:endParaRPr lang="en-US" altLang="zh-CN" sz="2300" dirty="0">
                <a:latin typeface="Arial" panose="020B0604020202020204" pitchFamily="34" charset="0"/>
              </a:endParaRPr>
            </a:p>
          </p:txBody>
        </p:sp>
        <p:sp>
          <p:nvSpPr>
            <p:cNvPr id="2090" name="Rectangle 16"/>
            <p:cNvSpPr/>
            <p:nvPr/>
          </p:nvSpPr>
          <p:spPr>
            <a:xfrm>
              <a:off x="0" y="403"/>
              <a:ext cx="722" cy="412"/>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$2.50</a:t>
              </a:r>
              <a:endParaRPr lang="en-US" altLang="zh-CN" sz="2300" dirty="0">
                <a:latin typeface="Arial" panose="020B0604020202020204" pitchFamily="34" charset="0"/>
              </a:endParaRPr>
            </a:p>
          </p:txBody>
        </p:sp>
        <p:sp>
          <p:nvSpPr>
            <p:cNvPr id="2091" name="Rectangle 17"/>
            <p:cNvSpPr/>
            <p:nvPr/>
          </p:nvSpPr>
          <p:spPr>
            <a:xfrm>
              <a:off x="0" y="0"/>
              <a:ext cx="722" cy="403"/>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$2.00</a:t>
              </a:r>
              <a:endParaRPr lang="en-US" altLang="zh-CN" sz="2300" dirty="0">
                <a:latin typeface="Arial" panose="020B0604020202020204" pitchFamily="34" charset="0"/>
              </a:endParaRPr>
            </a:p>
          </p:txBody>
        </p:sp>
      </p:grpSp>
      <p:sp>
        <p:nvSpPr>
          <p:cNvPr id="2061" name="Rectangle 18"/>
          <p:cNvSpPr/>
          <p:nvPr/>
        </p:nvSpPr>
        <p:spPr>
          <a:xfrm>
            <a:off x="2855913" y="2441575"/>
            <a:ext cx="1146175" cy="679450"/>
          </a:xfrm>
          <a:prstGeom prst="rect">
            <a:avLst/>
          </a:prstGeom>
          <a:noFill/>
          <a:ln w="9525">
            <a:noFill/>
          </a:ln>
        </p:spPr>
        <p:txBody>
          <a:bodyPr lIns="0" rIns="182880" anchor="ctr"/>
          <a:p>
            <a:pPr algn="r" eaLnBrk="0" hangingPunct="0">
              <a:lnSpc>
                <a:spcPct val="105000"/>
              </a:lnSpc>
              <a:spcBef>
                <a:spcPct val="45000"/>
              </a:spcBef>
              <a:buClr>
                <a:srgbClr val="00B85C"/>
              </a:buClr>
              <a:buSzPct val="120000"/>
              <a:buFont typeface="Wingdings" panose="05000000000000000000" pitchFamily="2" charset="2"/>
            </a:pPr>
            <a:endParaRPr lang="zh-CN" altLang="zh-CN" sz="2300" dirty="0">
              <a:latin typeface="Arial" panose="020B0604020202020204" pitchFamily="34" charset="0"/>
            </a:endParaRPr>
          </a:p>
        </p:txBody>
      </p:sp>
      <p:sp>
        <p:nvSpPr>
          <p:cNvPr id="2062" name="Rectangle 19"/>
          <p:cNvSpPr/>
          <p:nvPr/>
        </p:nvSpPr>
        <p:spPr>
          <a:xfrm>
            <a:off x="2855913" y="1128713"/>
            <a:ext cx="1146175" cy="1312862"/>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MC</a:t>
            </a:r>
            <a:endParaRPr lang="en-US" altLang="zh-CN" sz="2400" i="1" dirty="0">
              <a:latin typeface="Arial" panose="020B0604020202020204" pitchFamily="34" charset="0"/>
            </a:endParaRPr>
          </a:p>
        </p:txBody>
      </p:sp>
      <p:sp>
        <p:nvSpPr>
          <p:cNvPr id="2063" name="Rectangle 20"/>
          <p:cNvSpPr/>
          <p:nvPr/>
        </p:nvSpPr>
        <p:spPr>
          <a:xfrm>
            <a:off x="330200" y="5635625"/>
            <a:ext cx="1281113"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3000</a:t>
            </a:r>
            <a:endParaRPr lang="en-US" altLang="zh-CN" sz="2300" dirty="0">
              <a:latin typeface="Arial" panose="020B0604020202020204" pitchFamily="34" charset="0"/>
            </a:endParaRPr>
          </a:p>
        </p:txBody>
      </p:sp>
      <p:sp>
        <p:nvSpPr>
          <p:cNvPr id="2064" name="Rectangle 21"/>
          <p:cNvSpPr/>
          <p:nvPr/>
        </p:nvSpPr>
        <p:spPr>
          <a:xfrm>
            <a:off x="330200" y="5054600"/>
            <a:ext cx="1281113" cy="581025"/>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2800</a:t>
            </a:r>
            <a:endParaRPr lang="en-US" altLang="zh-CN" sz="2300" dirty="0">
              <a:latin typeface="Arial" panose="020B0604020202020204" pitchFamily="34" charset="0"/>
            </a:endParaRPr>
          </a:p>
        </p:txBody>
      </p:sp>
      <p:sp>
        <p:nvSpPr>
          <p:cNvPr id="2065" name="Rectangle 22"/>
          <p:cNvSpPr/>
          <p:nvPr/>
        </p:nvSpPr>
        <p:spPr>
          <a:xfrm>
            <a:off x="330200" y="4414838"/>
            <a:ext cx="1281113" cy="639762"/>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2400</a:t>
            </a:r>
            <a:endParaRPr lang="en-US" altLang="zh-CN" sz="2300" dirty="0">
              <a:latin typeface="Arial" panose="020B0604020202020204" pitchFamily="34" charset="0"/>
            </a:endParaRPr>
          </a:p>
        </p:txBody>
      </p:sp>
      <p:sp>
        <p:nvSpPr>
          <p:cNvPr id="2066" name="Rectangle 23"/>
          <p:cNvSpPr/>
          <p:nvPr/>
        </p:nvSpPr>
        <p:spPr>
          <a:xfrm>
            <a:off x="330200" y="3760788"/>
            <a:ext cx="1281113" cy="6540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1800</a:t>
            </a:r>
            <a:endParaRPr lang="en-US" altLang="zh-CN" sz="2300" dirty="0">
              <a:latin typeface="Arial" panose="020B0604020202020204" pitchFamily="34" charset="0"/>
            </a:endParaRPr>
          </a:p>
        </p:txBody>
      </p:sp>
      <p:sp>
        <p:nvSpPr>
          <p:cNvPr id="2067" name="Rectangle 24"/>
          <p:cNvSpPr/>
          <p:nvPr/>
        </p:nvSpPr>
        <p:spPr>
          <a:xfrm>
            <a:off x="330200" y="3121025"/>
            <a:ext cx="1281113" cy="639763"/>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1000</a:t>
            </a:r>
            <a:endParaRPr lang="en-US" altLang="zh-CN" sz="2300" dirty="0">
              <a:latin typeface="Arial" panose="020B0604020202020204" pitchFamily="34" charset="0"/>
            </a:endParaRPr>
          </a:p>
        </p:txBody>
      </p:sp>
      <p:sp>
        <p:nvSpPr>
          <p:cNvPr id="2068" name="Rectangle 25"/>
          <p:cNvSpPr/>
          <p:nvPr/>
        </p:nvSpPr>
        <p:spPr>
          <a:xfrm>
            <a:off x="330200" y="2441575"/>
            <a:ext cx="1281113" cy="679450"/>
          </a:xfrm>
          <a:prstGeom prst="rect">
            <a:avLst/>
          </a:prstGeom>
          <a:noFill/>
          <a:ln w="9525">
            <a:noFill/>
          </a:ln>
        </p:spPr>
        <p:txBody>
          <a:bodyPr lIns="0" rIns="228600"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0</a:t>
            </a:r>
            <a:endParaRPr lang="en-US" altLang="zh-CN" sz="2300" dirty="0">
              <a:latin typeface="Arial" panose="020B0604020202020204" pitchFamily="34" charset="0"/>
            </a:endParaRPr>
          </a:p>
        </p:txBody>
      </p:sp>
      <p:sp>
        <p:nvSpPr>
          <p:cNvPr id="2069" name="Rectangle 26"/>
          <p:cNvSpPr/>
          <p:nvPr/>
        </p:nvSpPr>
        <p:spPr>
          <a:xfrm>
            <a:off x="330200" y="1128713"/>
            <a:ext cx="1422400" cy="1312862"/>
          </a:xfrm>
          <a:prstGeom prst="rect">
            <a:avLst/>
          </a:prstGeom>
          <a:noFill/>
          <a:ln w="9525">
            <a:noFill/>
          </a:ln>
        </p:spPr>
        <p:txBody>
          <a:bodyPr lIns="0" rIns="0"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br>
              <a:rPr lang="en-US" altLang="zh-CN" sz="2400" dirty="0">
                <a:latin typeface="Arial" panose="020B0604020202020204" pitchFamily="34" charset="0"/>
              </a:rPr>
            </a:br>
            <a:r>
              <a:rPr lang="en-US" altLang="zh-CN" dirty="0">
                <a:latin typeface="Arial" panose="020B0604020202020204" pitchFamily="34" charset="0"/>
              </a:rPr>
              <a:t>(</a:t>
            </a:r>
            <a:r>
              <a:rPr lang="zh-CN" altLang="x-none" dirty="0">
                <a:latin typeface="Arial" panose="020B0604020202020204" pitchFamily="34" charset="0"/>
              </a:rPr>
              <a:t>蒲式耳小麦</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2070" name="Line 27"/>
          <p:cNvSpPr/>
          <p:nvPr/>
        </p:nvSpPr>
        <p:spPr>
          <a:xfrm>
            <a:off x="330200" y="1128713"/>
            <a:ext cx="0" cy="1312862"/>
          </a:xfrm>
          <a:prstGeom prst="line">
            <a:avLst/>
          </a:prstGeom>
          <a:ln w="9525">
            <a:noFill/>
          </a:ln>
        </p:spPr>
      </p:sp>
      <p:sp>
        <p:nvSpPr>
          <p:cNvPr id="2071" name="Line 28"/>
          <p:cNvSpPr/>
          <p:nvPr/>
        </p:nvSpPr>
        <p:spPr>
          <a:xfrm>
            <a:off x="4002088" y="1128713"/>
            <a:ext cx="0" cy="1312862"/>
          </a:xfrm>
          <a:prstGeom prst="line">
            <a:avLst/>
          </a:prstGeom>
          <a:ln w="9525">
            <a:noFill/>
          </a:ln>
        </p:spPr>
      </p:sp>
      <p:sp>
        <p:nvSpPr>
          <p:cNvPr id="2072" name="Line 29"/>
          <p:cNvSpPr/>
          <p:nvPr/>
        </p:nvSpPr>
        <p:spPr>
          <a:xfrm>
            <a:off x="330200" y="1128713"/>
            <a:ext cx="3671888" cy="0"/>
          </a:xfrm>
          <a:prstGeom prst="line">
            <a:avLst/>
          </a:prstGeom>
          <a:ln w="9525">
            <a:noFill/>
          </a:ln>
        </p:spPr>
      </p:sp>
      <p:sp>
        <p:nvSpPr>
          <p:cNvPr id="2073" name="Line 30"/>
          <p:cNvSpPr/>
          <p:nvPr/>
        </p:nvSpPr>
        <p:spPr>
          <a:xfrm>
            <a:off x="330200" y="2441575"/>
            <a:ext cx="0" cy="679450"/>
          </a:xfrm>
          <a:prstGeom prst="line">
            <a:avLst/>
          </a:prstGeom>
          <a:ln w="9525">
            <a:noFill/>
          </a:ln>
        </p:spPr>
      </p:sp>
      <p:sp>
        <p:nvSpPr>
          <p:cNvPr id="2074" name="Line 31"/>
          <p:cNvSpPr/>
          <p:nvPr/>
        </p:nvSpPr>
        <p:spPr>
          <a:xfrm>
            <a:off x="4002088" y="2441575"/>
            <a:ext cx="0" cy="679450"/>
          </a:xfrm>
          <a:prstGeom prst="line">
            <a:avLst/>
          </a:prstGeom>
          <a:ln w="9525">
            <a:noFill/>
          </a:ln>
        </p:spPr>
      </p:sp>
      <p:sp>
        <p:nvSpPr>
          <p:cNvPr id="2075" name="Line 32"/>
          <p:cNvSpPr/>
          <p:nvPr/>
        </p:nvSpPr>
        <p:spPr>
          <a:xfrm>
            <a:off x="330200" y="3121025"/>
            <a:ext cx="0" cy="639763"/>
          </a:xfrm>
          <a:prstGeom prst="line">
            <a:avLst/>
          </a:prstGeom>
          <a:ln w="9525">
            <a:noFill/>
          </a:ln>
        </p:spPr>
      </p:sp>
      <p:sp>
        <p:nvSpPr>
          <p:cNvPr id="2076" name="Line 33"/>
          <p:cNvSpPr/>
          <p:nvPr/>
        </p:nvSpPr>
        <p:spPr>
          <a:xfrm>
            <a:off x="4002088" y="3121025"/>
            <a:ext cx="0" cy="639763"/>
          </a:xfrm>
          <a:prstGeom prst="line">
            <a:avLst/>
          </a:prstGeom>
          <a:ln w="9525">
            <a:noFill/>
          </a:ln>
        </p:spPr>
      </p:sp>
      <p:sp>
        <p:nvSpPr>
          <p:cNvPr id="2077" name="Line 34"/>
          <p:cNvSpPr/>
          <p:nvPr/>
        </p:nvSpPr>
        <p:spPr>
          <a:xfrm>
            <a:off x="330200" y="3760788"/>
            <a:ext cx="0" cy="654050"/>
          </a:xfrm>
          <a:prstGeom prst="line">
            <a:avLst/>
          </a:prstGeom>
          <a:ln w="9525">
            <a:noFill/>
          </a:ln>
        </p:spPr>
      </p:sp>
      <p:sp>
        <p:nvSpPr>
          <p:cNvPr id="2078" name="Line 35"/>
          <p:cNvSpPr/>
          <p:nvPr/>
        </p:nvSpPr>
        <p:spPr>
          <a:xfrm>
            <a:off x="4002088" y="3760788"/>
            <a:ext cx="0" cy="654050"/>
          </a:xfrm>
          <a:prstGeom prst="line">
            <a:avLst/>
          </a:prstGeom>
          <a:ln w="9525">
            <a:noFill/>
          </a:ln>
        </p:spPr>
      </p:sp>
      <p:sp>
        <p:nvSpPr>
          <p:cNvPr id="2079" name="Line 36"/>
          <p:cNvSpPr/>
          <p:nvPr/>
        </p:nvSpPr>
        <p:spPr>
          <a:xfrm>
            <a:off x="330200" y="4414838"/>
            <a:ext cx="0" cy="639762"/>
          </a:xfrm>
          <a:prstGeom prst="line">
            <a:avLst/>
          </a:prstGeom>
          <a:ln w="9525">
            <a:noFill/>
          </a:ln>
        </p:spPr>
      </p:sp>
      <p:sp>
        <p:nvSpPr>
          <p:cNvPr id="2080" name="Line 37"/>
          <p:cNvSpPr/>
          <p:nvPr/>
        </p:nvSpPr>
        <p:spPr>
          <a:xfrm>
            <a:off x="4002088" y="4414838"/>
            <a:ext cx="0" cy="639762"/>
          </a:xfrm>
          <a:prstGeom prst="line">
            <a:avLst/>
          </a:prstGeom>
          <a:ln w="9525">
            <a:noFill/>
          </a:ln>
        </p:spPr>
      </p:sp>
      <p:sp>
        <p:nvSpPr>
          <p:cNvPr id="2081" name="Line 38"/>
          <p:cNvSpPr/>
          <p:nvPr/>
        </p:nvSpPr>
        <p:spPr>
          <a:xfrm>
            <a:off x="330200" y="5054600"/>
            <a:ext cx="0" cy="581025"/>
          </a:xfrm>
          <a:prstGeom prst="line">
            <a:avLst/>
          </a:prstGeom>
          <a:ln w="9525">
            <a:noFill/>
          </a:ln>
        </p:spPr>
      </p:sp>
      <p:sp>
        <p:nvSpPr>
          <p:cNvPr id="2082" name="Line 39"/>
          <p:cNvSpPr/>
          <p:nvPr/>
        </p:nvSpPr>
        <p:spPr>
          <a:xfrm>
            <a:off x="4002088" y="5054600"/>
            <a:ext cx="0" cy="581025"/>
          </a:xfrm>
          <a:prstGeom prst="line">
            <a:avLst/>
          </a:prstGeom>
          <a:ln w="9525">
            <a:noFill/>
          </a:ln>
        </p:spPr>
      </p:sp>
      <p:sp>
        <p:nvSpPr>
          <p:cNvPr id="2083" name="Line 40"/>
          <p:cNvSpPr/>
          <p:nvPr/>
        </p:nvSpPr>
        <p:spPr>
          <a:xfrm>
            <a:off x="330200" y="5635625"/>
            <a:ext cx="0" cy="581025"/>
          </a:xfrm>
          <a:prstGeom prst="line">
            <a:avLst/>
          </a:prstGeom>
          <a:ln w="9525">
            <a:noFill/>
          </a:ln>
        </p:spPr>
      </p:sp>
      <p:sp>
        <p:nvSpPr>
          <p:cNvPr id="2084" name="Line 41"/>
          <p:cNvSpPr/>
          <p:nvPr/>
        </p:nvSpPr>
        <p:spPr>
          <a:xfrm>
            <a:off x="4002088" y="5635625"/>
            <a:ext cx="0" cy="581025"/>
          </a:xfrm>
          <a:prstGeom prst="line">
            <a:avLst/>
          </a:prstGeom>
          <a:ln w="9525">
            <a:noFill/>
          </a:ln>
        </p:spPr>
      </p:sp>
      <p:sp>
        <p:nvSpPr>
          <p:cNvPr id="2085" name="Line 42"/>
          <p:cNvSpPr/>
          <p:nvPr/>
        </p:nvSpPr>
        <p:spPr>
          <a:xfrm>
            <a:off x="330200" y="6216650"/>
            <a:ext cx="3671888" cy="0"/>
          </a:xfrm>
          <a:prstGeom prst="line">
            <a:avLst/>
          </a:prstGeom>
          <a:ln w="9525">
            <a:noFill/>
          </a:ln>
        </p:spPr>
      </p:sp>
      <p:sp>
        <p:nvSpPr>
          <p:cNvPr id="2086" name="Line 43"/>
          <p:cNvSpPr/>
          <p:nvPr/>
        </p:nvSpPr>
        <p:spPr>
          <a:xfrm>
            <a:off x="330200" y="2441575"/>
            <a:ext cx="3671888" cy="0"/>
          </a:xfrm>
          <a:prstGeom prst="line">
            <a:avLst/>
          </a:prstGeom>
          <a:ln w="12700" cap="flat" cmpd="sng">
            <a:solidFill>
              <a:schemeClr val="tx1"/>
            </a:solidFill>
            <a:prstDash val="solid"/>
            <a:headEnd type="none" w="med" len="med"/>
            <a:tailEnd type="none" w="med" len="med"/>
          </a:ln>
        </p:spPr>
      </p:sp>
      <p:graphicFrame>
        <p:nvGraphicFramePr>
          <p:cNvPr id="45" name="Object 3"/>
          <p:cNvGraphicFramePr>
            <a:graphicFrameLocks noChangeAspect="1"/>
          </p:cNvGraphicFramePr>
          <p:nvPr/>
        </p:nvGraphicFramePr>
        <p:xfrm>
          <a:off x="4110038" y="1111250"/>
          <a:ext cx="4918075" cy="5438775"/>
        </p:xfrm>
        <a:graphic>
          <a:graphicData uri="http://schemas.openxmlformats.org/presentationml/2006/ole">
            <mc:AlternateContent xmlns:mc="http://schemas.openxmlformats.org/markup-compatibility/2006">
              <mc:Choice xmlns:v="urn:schemas-microsoft-com:vml" Requires="v">
                <p:oleObj spid="_x0000_s3077" name="" r:id="rId1" imgW="4919345" imgH="5437505" progId="Excel.Chart.8">
                  <p:embed/>
                </p:oleObj>
              </mc:Choice>
              <mc:Fallback>
                <p:oleObj name="" r:id="rId1" imgW="4919345" imgH="5437505" progId="Excel.Chart.8">
                  <p:embed/>
                  <p:pic>
                    <p:nvPicPr>
                      <p:cNvPr id="0" name="图片 3076"/>
                      <p:cNvPicPr/>
                      <p:nvPr/>
                    </p:nvPicPr>
                    <p:blipFill>
                      <a:blip r:embed="rId2"/>
                      <a:stretch>
                        <a:fillRect/>
                      </a:stretch>
                    </p:blipFill>
                    <p:spPr>
                      <a:xfrm>
                        <a:off x="4110038" y="1111250"/>
                        <a:ext cx="4918075" cy="5438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为什么边际成本重要</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57200" y="1295400"/>
            <a:ext cx="8229600" cy="5092700"/>
          </a:xfrm>
          <a:prstGeom prst="rect">
            <a:avLst/>
          </a:prstGeom>
        </p:spPr>
        <p:txBody>
          <a:bodyPr>
            <a:normAutofit/>
          </a:bodyPr>
          <a:lstStyle/>
          <a:p>
            <a:pPr marL="365760" marR="0" indent="-255905" defTabSz="914400" fontAlgn="auto">
              <a:spcBef>
                <a:spcPts val="400"/>
              </a:spcBef>
              <a:spcAft>
                <a:spcPts val="0"/>
              </a:spcAft>
              <a:buClr>
                <a:schemeClr val="accent1"/>
              </a:buClr>
              <a:buSzPct val="68000"/>
              <a:buFont typeface="Wingdings" panose="05000000000000000000" pitchFamily="2" charset="2"/>
              <a:buChar char="n"/>
              <a:defRPr/>
            </a:pPr>
            <a:r>
              <a:rPr kumimoji="0" lang="zh-CN" sz="2700" kern="1200" cap="none" spc="0" normalizeH="0" baseline="0" noProof="0" dirty="0">
                <a:latin typeface="+mn-lt"/>
                <a:ea typeface="宋体" panose="02010600030101010101" pitchFamily="2" charset="-122"/>
                <a:cs typeface="+mn-cs"/>
              </a:rPr>
              <a:t>农民 Jack 是理性的，并打算最大化他的利润。为了增加利润，他应该生产更多还是更少的小麦？</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n"/>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n"/>
              <a:defRPr/>
            </a:pPr>
            <a:r>
              <a:rPr kumimoji="0" lang="zh-CN" sz="2700" kern="1200" cap="none" spc="0" normalizeH="0" baseline="0" noProof="0" dirty="0">
                <a:latin typeface="+mn-lt"/>
                <a:ea typeface="宋体" panose="02010600030101010101" pitchFamily="2" charset="-122"/>
                <a:cs typeface="+mn-cs"/>
              </a:rPr>
              <a:t>为回答这个问题，农民 Jack需要考虑边际条件</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n"/>
              <a:defRPr/>
            </a:pP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panose="05000000000000000000" pitchFamily="2" charset="2"/>
              <a:buChar char="n"/>
              <a:defRPr/>
            </a:pPr>
            <a:r>
              <a:rPr kumimoji="0" lang="zh-CN" sz="2700" kern="1200" cap="none" spc="0" normalizeH="0" baseline="0" noProof="0" dirty="0">
                <a:latin typeface="+mn-lt"/>
                <a:ea typeface="宋体" panose="02010600030101010101" pitchFamily="2" charset="-122"/>
                <a:cs typeface="+mn-cs"/>
              </a:rPr>
              <a:t>如果</a:t>
            </a:r>
            <a:r>
              <a:rPr kumimoji="0" lang="zh-CN" altLang="en-US" sz="2700" kern="1200" cap="none" spc="0" normalizeH="0" baseline="0" noProof="0" dirty="0">
                <a:latin typeface="+mn-lt"/>
                <a:ea typeface="宋体" panose="02010600030101010101" pitchFamily="2" charset="-122"/>
                <a:cs typeface="+mn-cs"/>
              </a:rPr>
              <a:t>追加</a:t>
            </a:r>
            <a:r>
              <a:rPr kumimoji="0" lang="zh-CN" sz="2700" kern="1200" cap="none" spc="0" normalizeH="0" baseline="0" noProof="0" dirty="0">
                <a:latin typeface="+mn-lt"/>
                <a:ea typeface="宋体" panose="02010600030101010101" pitchFamily="2" charset="-122"/>
                <a:cs typeface="+mn-cs"/>
              </a:rPr>
              <a:t>生产小麦的成本 (</a:t>
            </a:r>
            <a:r>
              <a:rPr kumimoji="0" lang="zh-CN" sz="2700" i="1" kern="1200" cap="none" spc="0" normalizeH="0" baseline="0" noProof="0" dirty="0">
                <a:latin typeface="+mn-lt"/>
                <a:ea typeface="宋体" panose="02010600030101010101" pitchFamily="2" charset="-122"/>
                <a:cs typeface="+mn-cs"/>
              </a:rPr>
              <a:t>MC</a:t>
            </a:r>
            <a:r>
              <a:rPr kumimoji="0" lang="en-US" altLang="zh-CN" sz="2700" i="1"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 小于出售它的收益，那增加产量，Jack的利润也会增加</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5"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219075"/>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固定成本与可变成本</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457200" y="1295400"/>
            <a:ext cx="8229600" cy="5562600"/>
          </a:xfrm>
          <a:prstGeom prst="rect">
            <a:avLst/>
          </a:prstGeom>
        </p:spPr>
        <p:txBody>
          <a:bodyPr>
            <a:normAutofit/>
          </a:bodyPr>
          <a:lstStyle/>
          <a:p>
            <a:pPr marL="567055" marR="0" indent="-457200" defTabSz="914400" fontAlgn="auto">
              <a:lnSpc>
                <a:spcPct val="120000"/>
              </a:lnSpc>
              <a:spcBef>
                <a:spcPts val="400"/>
              </a:spcBef>
              <a:spcAft>
                <a:spcPts val="0"/>
              </a:spcAft>
              <a:buClr>
                <a:schemeClr val="accent1"/>
              </a:buClr>
              <a:buSzPct val="68000"/>
              <a:buFont typeface="Wingdings" panose="05000000000000000000" charset="0"/>
              <a:buChar char="p"/>
              <a:defRPr/>
            </a:pPr>
            <a:r>
              <a:rPr kumimoji="0" lang="zh-CN" sz="2700" b="1" kern="1200" cap="none" spc="0" normalizeH="0" baseline="0" noProof="0" dirty="0">
                <a:solidFill>
                  <a:srgbClr val="CC0000"/>
                </a:solidFill>
                <a:latin typeface="+mn-lt"/>
                <a:ea typeface="宋体" panose="02010600030101010101" pitchFamily="2" charset="-122"/>
                <a:cs typeface="+mn-cs"/>
              </a:rPr>
              <a:t>固定成本(</a:t>
            </a:r>
            <a:r>
              <a:rPr kumimoji="0" lang="zh-CN" sz="2700" b="1" i="1" kern="1200" cap="none" spc="0" normalizeH="0" baseline="0" noProof="0" dirty="0">
                <a:solidFill>
                  <a:srgbClr val="CC0000"/>
                </a:solidFill>
                <a:latin typeface="+mn-lt"/>
                <a:ea typeface="宋体" panose="02010600030101010101" pitchFamily="2" charset="-122"/>
                <a:cs typeface="+mn-cs"/>
              </a:rPr>
              <a:t>FC</a:t>
            </a:r>
            <a:r>
              <a:rPr kumimoji="0" lang="en-US" altLang="zh-CN" sz="2700" b="1" i="1" kern="1200" cap="none" spc="0" normalizeH="0" baseline="0" noProof="0" dirty="0">
                <a:solidFill>
                  <a:srgbClr val="CC0000"/>
                </a:solidFill>
                <a:latin typeface="+mn-lt"/>
                <a:ea typeface="宋体" panose="02010600030101010101" pitchFamily="2" charset="-122"/>
                <a:cs typeface="+mn-cs"/>
              </a:rPr>
              <a:t> </a:t>
            </a:r>
            <a:r>
              <a:rPr kumimoji="0" lang="zh-CN" sz="2700" b="1" kern="1200" cap="none" spc="0" normalizeH="0" baseline="0" noProof="0" dirty="0">
                <a:solidFill>
                  <a:srgbClr val="CC0000"/>
                </a:solidFill>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 ：不随着产量变动而变动的成本</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对Jack而言， </a:t>
            </a:r>
            <a:r>
              <a:rPr kumimoji="0" lang="zh-CN" sz="28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FC</a:t>
            </a: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$1000是他的土地的价格</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20000"/>
              </a:lnSpc>
              <a:spcBef>
                <a:spcPts val="325"/>
              </a:spcBef>
              <a:spcAft>
                <a:spcPts val="600"/>
              </a:spcAft>
              <a:buClr>
                <a:schemeClr val="accent1"/>
              </a:buClr>
              <a:buSzTx/>
              <a:buFont typeface="Verdana" panose="020B0604030504040204"/>
              <a:buChar char="◦"/>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其他例子：设备成本，偿还贷款，租金支付</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567055" marR="0" indent="-457200" defTabSz="914400" fontAlgn="auto">
              <a:lnSpc>
                <a:spcPct val="120000"/>
              </a:lnSpc>
              <a:spcBef>
                <a:spcPts val="400"/>
              </a:spcBef>
              <a:spcAft>
                <a:spcPts val="0"/>
              </a:spcAft>
              <a:buClr>
                <a:schemeClr val="accent1"/>
              </a:buClr>
              <a:buSzPct val="68000"/>
              <a:buFont typeface="Wingdings" panose="05000000000000000000" charset="0"/>
              <a:buChar char="p"/>
              <a:defRPr/>
            </a:pPr>
            <a:r>
              <a:rPr kumimoji="0" lang="zh-CN" sz="2700" b="1" kern="1200" cap="none" spc="0" normalizeH="0" baseline="0" noProof="0" dirty="0">
                <a:solidFill>
                  <a:srgbClr val="CC0000"/>
                </a:solidFill>
                <a:latin typeface="+mn-lt"/>
                <a:ea typeface="宋体" panose="02010600030101010101" pitchFamily="2" charset="-122"/>
                <a:cs typeface="+mn-cs"/>
              </a:rPr>
              <a:t>可变成本(</a:t>
            </a:r>
            <a:r>
              <a:rPr kumimoji="0" lang="zh-CN" sz="2700" b="1" i="1" kern="1200" cap="none" spc="0" normalizeH="0" baseline="0" noProof="0" dirty="0">
                <a:solidFill>
                  <a:srgbClr val="CC0000"/>
                </a:solidFill>
                <a:latin typeface="+mn-lt"/>
                <a:ea typeface="宋体" panose="02010600030101010101" pitchFamily="2" charset="-122"/>
                <a:cs typeface="+mn-cs"/>
              </a:rPr>
              <a:t>VC</a:t>
            </a:r>
            <a:r>
              <a:rPr kumimoji="0" lang="en-US" altLang="zh-CN" sz="2700" b="1" i="1" kern="1200" cap="none" spc="0" normalizeH="0" baseline="0" noProof="0" dirty="0">
                <a:solidFill>
                  <a:srgbClr val="CC0000"/>
                </a:solidFill>
                <a:latin typeface="+mn-lt"/>
                <a:ea typeface="宋体" panose="02010600030101010101" pitchFamily="2" charset="-122"/>
                <a:cs typeface="+mn-cs"/>
              </a:rPr>
              <a:t> </a:t>
            </a:r>
            <a:r>
              <a:rPr kumimoji="0" lang="zh-CN" sz="2700" b="1" kern="1200" cap="none" spc="0" normalizeH="0" baseline="0" noProof="0" dirty="0">
                <a:solidFill>
                  <a:srgbClr val="CC0000"/>
                </a:solidFill>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 ：随着产量变动而变动的成本</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对Jack而言， </a:t>
            </a:r>
            <a:r>
              <a:rPr kumimoji="0" lang="zh-CN" sz="28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VC</a:t>
            </a: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 他支付给工人的工资</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20000"/>
              </a:lnSpc>
              <a:spcBef>
                <a:spcPts val="325"/>
              </a:spcBef>
              <a:spcAft>
                <a:spcPts val="600"/>
              </a:spcAft>
              <a:buClr>
                <a:schemeClr val="accent1"/>
              </a:buClr>
              <a:buSzTx/>
              <a:buFont typeface="Verdana" panose="020B0604030504040204"/>
              <a:buChar char="◦"/>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其他例子：原材料的成本</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567055" marR="0" indent="-457200" defTabSz="914400" fontAlgn="auto">
              <a:lnSpc>
                <a:spcPct val="120000"/>
              </a:lnSpc>
              <a:spcBef>
                <a:spcPts val="400"/>
              </a:spcBef>
              <a:spcAft>
                <a:spcPts val="0"/>
              </a:spcAft>
              <a:buClr>
                <a:schemeClr val="accent1"/>
              </a:buClr>
              <a:buSzPct val="68000"/>
              <a:buFont typeface="Wingdings" panose="05000000000000000000" charset="0"/>
              <a:buChar char="p"/>
              <a:defRPr/>
            </a:pPr>
            <a:r>
              <a:rPr kumimoji="0" lang="zh-CN" sz="2700" b="1" kern="1200" cap="none" spc="0" normalizeH="0" baseline="0" noProof="0" dirty="0">
                <a:solidFill>
                  <a:srgbClr val="CC0000"/>
                </a:solidFill>
                <a:latin typeface="+mn-lt"/>
                <a:ea typeface="宋体" panose="02010600030101010101" pitchFamily="2" charset="-122"/>
                <a:cs typeface="+mn-cs"/>
              </a:rPr>
              <a:t>总</a:t>
            </a:r>
            <a:r>
              <a:rPr kumimoji="0" lang="zh-CN" altLang="en-US" sz="2700" b="1" kern="1200" cap="none" spc="0" normalizeH="0" baseline="0" noProof="0" dirty="0">
                <a:solidFill>
                  <a:srgbClr val="CC0000"/>
                </a:solidFill>
                <a:latin typeface="+mn-lt"/>
                <a:ea typeface="宋体" panose="02010600030101010101" pitchFamily="2" charset="-122"/>
                <a:cs typeface="+mn-cs"/>
              </a:rPr>
              <a:t>成本</a:t>
            </a:r>
            <a:r>
              <a:rPr kumimoji="0" lang="zh-CN" sz="2700" b="1" kern="1200" cap="none" spc="0" normalizeH="0" baseline="0" noProof="0" dirty="0">
                <a:solidFill>
                  <a:srgbClr val="CC0000"/>
                </a:solidFill>
                <a:latin typeface="+mn-lt"/>
                <a:ea typeface="宋体" panose="02010600030101010101" pitchFamily="2" charset="-122"/>
                <a:cs typeface="+mn-cs"/>
              </a:rPr>
              <a:t>(</a:t>
            </a:r>
            <a:r>
              <a:rPr kumimoji="0" lang="zh-CN" sz="2700" b="1" i="1" kern="1200" cap="none" spc="0" normalizeH="0" baseline="0" noProof="0" dirty="0">
                <a:solidFill>
                  <a:srgbClr val="CC0000"/>
                </a:solidFill>
                <a:latin typeface="+mn-lt"/>
                <a:ea typeface="宋体" panose="02010600030101010101" pitchFamily="2" charset="-122"/>
                <a:cs typeface="+mn-cs"/>
              </a:rPr>
              <a:t>TC</a:t>
            </a:r>
            <a:r>
              <a:rPr kumimoji="0" lang="en-US" altLang="zh-CN" sz="2700" b="1" i="1" kern="1200" cap="none" spc="0" normalizeH="0" baseline="0" noProof="0" dirty="0">
                <a:solidFill>
                  <a:srgbClr val="CC0000"/>
                </a:solidFill>
                <a:latin typeface="+mn-lt"/>
                <a:ea typeface="宋体" panose="02010600030101010101" pitchFamily="2" charset="-122"/>
                <a:cs typeface="+mn-cs"/>
              </a:rPr>
              <a:t> </a:t>
            </a:r>
            <a:r>
              <a:rPr kumimoji="0" lang="zh-CN" sz="2700" b="1" kern="1200" cap="none" spc="0" normalizeH="0" baseline="0" noProof="0" dirty="0">
                <a:solidFill>
                  <a:srgbClr val="CC0000"/>
                </a:solidFill>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  =  </a:t>
            </a:r>
            <a:r>
              <a:rPr kumimoji="0" lang="zh-CN" sz="2700" i="1" kern="1200" cap="none" spc="0" normalizeH="0" baseline="0" noProof="0" dirty="0">
                <a:latin typeface="+mn-lt"/>
                <a:ea typeface="宋体" panose="02010600030101010101" pitchFamily="2" charset="-122"/>
                <a:cs typeface="+mn-cs"/>
              </a:rPr>
              <a:t>FC</a:t>
            </a:r>
            <a:r>
              <a:rPr kumimoji="0" lang="zh-CN" sz="2700" kern="1200" cap="none" spc="0" normalizeH="0" baseline="0" noProof="0" dirty="0">
                <a:latin typeface="+mn-lt"/>
                <a:ea typeface="宋体" panose="02010600030101010101" pitchFamily="2" charset="-122"/>
                <a:cs typeface="+mn-cs"/>
              </a:rPr>
              <a:t>  +  </a:t>
            </a:r>
            <a:r>
              <a:rPr kumimoji="0" lang="zh-CN" sz="2700" i="1" kern="1200" cap="none" spc="0" normalizeH="0" baseline="0" noProof="0" dirty="0">
                <a:latin typeface="+mn-lt"/>
                <a:ea typeface="宋体" panose="02010600030101010101" pitchFamily="2" charset="-122"/>
                <a:cs typeface="+mn-cs"/>
              </a:rPr>
              <a:t>VC</a:t>
            </a:r>
            <a:endParaRPr kumimoji="0" lang="zh-CN" sz="2700" i="1"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nvSpPr>
        <p:spPr>
          <a:xfrm>
            <a:off x="3789363" y="819150"/>
            <a:ext cx="5030787" cy="5940425"/>
          </a:xfrm>
          <a:prstGeom prst="rect">
            <a:avLst/>
          </a:prstGeom>
          <a:solidFill>
            <a:srgbClr val="CC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35843" name="AutoShape 3"/>
          <p:cNvSpPr>
            <a:spLocks noChangeAspect="1" noTextEdit="1"/>
          </p:cNvSpPr>
          <p:nvPr/>
        </p:nvSpPr>
        <p:spPr>
          <a:xfrm>
            <a:off x="3195638" y="809625"/>
            <a:ext cx="5148262" cy="6048375"/>
          </a:xfrm>
          <a:prstGeom prst="rect">
            <a:avLst/>
          </a:prstGeom>
          <a:noFill/>
          <a:ln w="9525">
            <a:noFill/>
          </a:ln>
        </p:spPr>
        <p:txBody>
          <a:bodyPr/>
          <a:p>
            <a:endParaRPr lang="zh-CN" altLang="en-US"/>
          </a:p>
        </p:txBody>
      </p:sp>
      <p:sp>
        <p:nvSpPr>
          <p:cNvPr id="35844" name="Rectangle 4"/>
          <p:cNvSpPr/>
          <p:nvPr/>
        </p:nvSpPr>
        <p:spPr>
          <a:xfrm>
            <a:off x="5151438" y="1150938"/>
            <a:ext cx="3463925" cy="4548187"/>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grpSp>
        <p:nvGrpSpPr>
          <p:cNvPr id="2" name="Group 7"/>
          <p:cNvGrpSpPr/>
          <p:nvPr/>
        </p:nvGrpSpPr>
        <p:grpSpPr>
          <a:xfrm>
            <a:off x="5097463" y="1066800"/>
            <a:ext cx="3436937" cy="4106863"/>
            <a:chOff x="0" y="21"/>
            <a:chExt cx="2165" cy="2587"/>
          </a:xfrm>
        </p:grpSpPr>
        <p:sp>
          <p:nvSpPr>
            <p:cNvPr id="35970" name="Freeform 6"/>
            <p:cNvSpPr/>
            <p:nvPr/>
          </p:nvSpPr>
          <p:spPr>
            <a:xfrm>
              <a:off x="34" y="21"/>
              <a:ext cx="2131" cy="2560"/>
            </a:xfrm>
            <a:custGeom>
              <a:avLst/>
              <a:gdLst>
                <a:gd name="txL" fmla="*/ 0 w 327"/>
                <a:gd name="txT" fmla="*/ 0 h 382"/>
                <a:gd name="txR" fmla="*/ 327 w 327"/>
                <a:gd name="txB" fmla="*/ 382 h 382"/>
              </a:gdLst>
              <a:ahLst/>
              <a:cxnLst>
                <a:cxn ang="0">
                  <a:pos x="0" y="34603643"/>
                </a:cxn>
                <a:cxn ang="0">
                  <a:pos x="3138200" y="31251384"/>
                </a:cxn>
                <a:cxn ang="0">
                  <a:pos x="6276694" y="28804776"/>
                </a:cxn>
                <a:cxn ang="0">
                  <a:pos x="9425680" y="26898709"/>
                </a:cxn>
                <a:cxn ang="0">
                  <a:pos x="12563925" y="24546901"/>
                </a:cxn>
                <a:cxn ang="0">
                  <a:pos x="15621013" y="21194642"/>
                </a:cxn>
                <a:cxn ang="0">
                  <a:pos x="18770291" y="16396172"/>
                </a:cxn>
                <a:cxn ang="0">
                  <a:pos x="21908490" y="9596864"/>
                </a:cxn>
                <a:cxn ang="0">
                  <a:pos x="25046728" y="0"/>
                </a:cxn>
              </a:cxnLst>
              <a:rect l="txL" t="txT" r="txR" b="txB"/>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cap="flat" cmpd="sng">
              <a:solidFill>
                <a:srgbClr val="008000">
                  <a:alpha val="100000"/>
                </a:srgbClr>
              </a:solidFill>
              <a:prstDash val="solid"/>
              <a:round/>
              <a:headEnd type="none" w="med" len="med"/>
              <a:tailEnd type="none" w="med" len="med"/>
            </a:ln>
          </p:spPr>
          <p:txBody>
            <a:bodyPr/>
            <a:p>
              <a:endParaRPr lang="zh-CN" altLang="en-US"/>
            </a:p>
          </p:txBody>
        </p:sp>
        <p:sp>
          <p:nvSpPr>
            <p:cNvPr id="35971" name="Oval 7"/>
            <p:cNvSpPr/>
            <p:nvPr/>
          </p:nvSpPr>
          <p:spPr>
            <a:xfrm>
              <a:off x="0" y="2547"/>
              <a:ext cx="61" cy="61"/>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2" name="Oval 8"/>
            <p:cNvSpPr/>
            <p:nvPr/>
          </p:nvSpPr>
          <p:spPr>
            <a:xfrm>
              <a:off x="277" y="2297"/>
              <a:ext cx="61" cy="61"/>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3" name="Oval 9"/>
            <p:cNvSpPr/>
            <p:nvPr/>
          </p:nvSpPr>
          <p:spPr>
            <a:xfrm>
              <a:off x="554" y="2114"/>
              <a:ext cx="61" cy="61"/>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4" name="Oval 10"/>
            <p:cNvSpPr/>
            <p:nvPr/>
          </p:nvSpPr>
          <p:spPr>
            <a:xfrm>
              <a:off x="831" y="1973"/>
              <a:ext cx="61" cy="60"/>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5" name="Oval 11"/>
            <p:cNvSpPr/>
            <p:nvPr/>
          </p:nvSpPr>
          <p:spPr>
            <a:xfrm>
              <a:off x="1108" y="1797"/>
              <a:ext cx="61" cy="61"/>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6" name="Oval 12"/>
            <p:cNvSpPr/>
            <p:nvPr/>
          </p:nvSpPr>
          <p:spPr>
            <a:xfrm>
              <a:off x="1349" y="1509"/>
              <a:ext cx="96" cy="48"/>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7" name="Oval 13"/>
            <p:cNvSpPr/>
            <p:nvPr/>
          </p:nvSpPr>
          <p:spPr>
            <a:xfrm>
              <a:off x="1589" y="1173"/>
              <a:ext cx="48" cy="48"/>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78" name="Oval 14"/>
            <p:cNvSpPr/>
            <p:nvPr/>
          </p:nvSpPr>
          <p:spPr>
            <a:xfrm>
              <a:off x="1877" y="597"/>
              <a:ext cx="96" cy="48"/>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sp>
        <p:nvSpPr>
          <p:cNvPr id="17" name="Rectangle 15"/>
          <p:cNvSpPr txBox="1">
            <a:spLocks noChangeArrowheads="1"/>
          </p:cNvSpPr>
          <p:nvPr/>
        </p:nvSpPr>
        <p:spPr>
          <a:xfrm>
            <a:off x="228600" y="0"/>
            <a:ext cx="8229600" cy="1066800"/>
          </a:xfrm>
          <a:prstGeom prst="rect">
            <a:avLst/>
          </a:prstGeom>
        </p:spPr>
        <p:txBody>
          <a:bodyPr anchor="ctr">
            <a:scene3d>
              <a:camera prst="orthographicFront"/>
              <a:lightRig rig="soft" dir="t"/>
            </a:scene3d>
            <a:sp3d prstMaterial="softEdge">
              <a:bevelT w="25400" h="25400"/>
            </a:sp3d>
          </a:bodyPr>
          <a:lstStyle/>
          <a:p>
            <a:pPr marR="0" defTabSz="914400" fontAlgn="auto">
              <a:spcAft>
                <a:spcPts val="0"/>
              </a:spcAft>
              <a:buClrTx/>
              <a:buSzTx/>
              <a:buFontTx/>
              <a:defRPr/>
            </a:pPr>
            <a:r>
              <a:rPr kumimoji="0" lang="zh-CN" sz="2400" b="1" kern="1200" cap="none" spc="0" normalizeH="0" baseline="0" noProof="0" dirty="0">
                <a:solidFill>
                  <a:schemeClr val="tx2"/>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例</a:t>
            </a:r>
            <a:r>
              <a:rPr kumimoji="0" lang="en-US" altLang="zh-CN" sz="2400" b="1" kern="1200" cap="none" spc="0" normalizeH="0" baseline="0" noProof="0" dirty="0">
                <a:solidFill>
                  <a:schemeClr val="tx2"/>
                </a:solidFill>
                <a:effectLst>
                  <a:outerShdw blurRad="31750" dist="25400" dir="5400000" algn="tl" rotWithShape="0">
                    <a:srgbClr val="000000">
                      <a:alpha val="25000"/>
                    </a:srgbClr>
                  </a:outerShdw>
                </a:effectLst>
                <a:latin typeface="微软雅黑" panose="020B0503020204020204" pitchFamily="34" charset="-122"/>
                <a:ea typeface="微软雅黑" panose="020B0503020204020204" pitchFamily="34" charset="-122"/>
                <a:cs typeface="+mj-cs"/>
              </a:rPr>
              <a:t>2  </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此</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例更为普遍</a:t>
            </a:r>
            <a:r>
              <a:rPr kumimoji="0" lang="zh-CN" altLang="en-US" sz="24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适用于用任何投入生产任何物品的任何类型的企业</a:t>
            </a:r>
            <a:endParaRPr kumimoji="0" lang="zh-CN" altLang="zh-CN" sz="240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35847" name="Rectangle 16"/>
          <p:cNvSpPr/>
          <p:nvPr/>
        </p:nvSpPr>
        <p:spPr>
          <a:xfrm>
            <a:off x="339725" y="5697538"/>
            <a:ext cx="538163" cy="5397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35848" name="Rectangle 17"/>
          <p:cNvSpPr/>
          <p:nvPr/>
        </p:nvSpPr>
        <p:spPr>
          <a:xfrm>
            <a:off x="339725" y="5160963"/>
            <a:ext cx="538163" cy="5365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35849" name="Rectangle 18"/>
          <p:cNvSpPr/>
          <p:nvPr/>
        </p:nvSpPr>
        <p:spPr>
          <a:xfrm>
            <a:off x="339725" y="4621213"/>
            <a:ext cx="538163" cy="5397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35850" name="Rectangle 19"/>
          <p:cNvSpPr/>
          <p:nvPr/>
        </p:nvSpPr>
        <p:spPr>
          <a:xfrm>
            <a:off x="339725" y="4083050"/>
            <a:ext cx="538163" cy="5381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35851" name="Rectangle 20"/>
          <p:cNvSpPr/>
          <p:nvPr/>
        </p:nvSpPr>
        <p:spPr>
          <a:xfrm>
            <a:off x="339725" y="3543300"/>
            <a:ext cx="538163" cy="5397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35852" name="Rectangle 21"/>
          <p:cNvSpPr/>
          <p:nvPr/>
        </p:nvSpPr>
        <p:spPr>
          <a:xfrm>
            <a:off x="339725" y="3005138"/>
            <a:ext cx="538163" cy="5381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35853" name="Rectangle 22"/>
          <p:cNvSpPr/>
          <p:nvPr/>
        </p:nvSpPr>
        <p:spPr>
          <a:xfrm>
            <a:off x="339725" y="2466975"/>
            <a:ext cx="538163" cy="5381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nvGrpSpPr>
          <p:cNvPr id="3" name="Group 25"/>
          <p:cNvGrpSpPr/>
          <p:nvPr/>
        </p:nvGrpSpPr>
        <p:grpSpPr>
          <a:xfrm>
            <a:off x="2647950" y="1928813"/>
            <a:ext cx="917575" cy="4308475"/>
            <a:chOff x="0" y="0"/>
            <a:chExt cx="578" cy="2714"/>
          </a:xfrm>
        </p:grpSpPr>
        <p:sp>
          <p:nvSpPr>
            <p:cNvPr id="35962" name="Rectangle 24"/>
            <p:cNvSpPr/>
            <p:nvPr/>
          </p:nvSpPr>
          <p:spPr>
            <a:xfrm>
              <a:off x="0" y="2374"/>
              <a:ext cx="578"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620</a:t>
              </a:r>
              <a:endParaRPr lang="en-US" altLang="zh-CN" sz="2400" dirty="0">
                <a:latin typeface="Arial" panose="020B0604020202020204" pitchFamily="34" charset="0"/>
              </a:endParaRPr>
            </a:p>
          </p:txBody>
        </p:sp>
        <p:sp>
          <p:nvSpPr>
            <p:cNvPr id="35963" name="Rectangle 25"/>
            <p:cNvSpPr/>
            <p:nvPr/>
          </p:nvSpPr>
          <p:spPr>
            <a:xfrm>
              <a:off x="0" y="2036"/>
              <a:ext cx="578" cy="33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480</a:t>
              </a:r>
              <a:endParaRPr lang="en-US" altLang="zh-CN" sz="2400" dirty="0">
                <a:latin typeface="Arial" panose="020B0604020202020204" pitchFamily="34" charset="0"/>
              </a:endParaRPr>
            </a:p>
          </p:txBody>
        </p:sp>
        <p:sp>
          <p:nvSpPr>
            <p:cNvPr id="35964" name="Rectangle 26"/>
            <p:cNvSpPr/>
            <p:nvPr/>
          </p:nvSpPr>
          <p:spPr>
            <a:xfrm>
              <a:off x="0" y="1696"/>
              <a:ext cx="578"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35965" name="Rectangle 27"/>
            <p:cNvSpPr/>
            <p:nvPr/>
          </p:nvSpPr>
          <p:spPr>
            <a:xfrm>
              <a:off x="0" y="1357"/>
              <a:ext cx="578"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310</a:t>
              </a:r>
              <a:endParaRPr lang="en-US" altLang="zh-CN" sz="2400" dirty="0">
                <a:latin typeface="Arial" panose="020B0604020202020204" pitchFamily="34" charset="0"/>
              </a:endParaRPr>
            </a:p>
          </p:txBody>
        </p:sp>
        <p:sp>
          <p:nvSpPr>
            <p:cNvPr id="35966" name="Rectangle 28"/>
            <p:cNvSpPr/>
            <p:nvPr/>
          </p:nvSpPr>
          <p:spPr>
            <a:xfrm>
              <a:off x="0" y="1017"/>
              <a:ext cx="578"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260</a:t>
              </a:r>
              <a:endParaRPr lang="en-US" altLang="zh-CN" sz="2400" dirty="0">
                <a:latin typeface="Arial" panose="020B0604020202020204" pitchFamily="34" charset="0"/>
              </a:endParaRPr>
            </a:p>
          </p:txBody>
        </p:sp>
        <p:sp>
          <p:nvSpPr>
            <p:cNvPr id="35967" name="Rectangle 29"/>
            <p:cNvSpPr/>
            <p:nvPr/>
          </p:nvSpPr>
          <p:spPr>
            <a:xfrm>
              <a:off x="0" y="678"/>
              <a:ext cx="578"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220</a:t>
              </a:r>
              <a:endParaRPr lang="en-US" altLang="zh-CN" sz="2400" dirty="0">
                <a:latin typeface="Arial" panose="020B0604020202020204" pitchFamily="34" charset="0"/>
              </a:endParaRPr>
            </a:p>
          </p:txBody>
        </p:sp>
        <p:sp>
          <p:nvSpPr>
            <p:cNvPr id="35968" name="Rectangle 30"/>
            <p:cNvSpPr/>
            <p:nvPr/>
          </p:nvSpPr>
          <p:spPr>
            <a:xfrm>
              <a:off x="0" y="339"/>
              <a:ext cx="578"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170</a:t>
              </a:r>
              <a:endParaRPr lang="en-US" altLang="zh-CN" sz="2400" dirty="0">
                <a:latin typeface="Arial" panose="020B0604020202020204" pitchFamily="34" charset="0"/>
              </a:endParaRPr>
            </a:p>
          </p:txBody>
        </p:sp>
        <p:sp>
          <p:nvSpPr>
            <p:cNvPr id="35969" name="Rectangle 31"/>
            <p:cNvSpPr/>
            <p:nvPr/>
          </p:nvSpPr>
          <p:spPr>
            <a:xfrm>
              <a:off x="0" y="0"/>
              <a:ext cx="578"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grpSp>
      <p:grpSp>
        <p:nvGrpSpPr>
          <p:cNvPr id="4" name="Group 34"/>
          <p:cNvGrpSpPr/>
          <p:nvPr/>
        </p:nvGrpSpPr>
        <p:grpSpPr>
          <a:xfrm>
            <a:off x="1852613" y="1928813"/>
            <a:ext cx="795337" cy="4308475"/>
            <a:chOff x="0" y="0"/>
            <a:chExt cx="501" cy="2714"/>
          </a:xfrm>
        </p:grpSpPr>
        <p:sp>
          <p:nvSpPr>
            <p:cNvPr id="35954" name="Rectangle 33"/>
            <p:cNvSpPr/>
            <p:nvPr/>
          </p:nvSpPr>
          <p:spPr>
            <a:xfrm>
              <a:off x="0" y="2374"/>
              <a:ext cx="501"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520</a:t>
              </a:r>
              <a:endParaRPr lang="en-US" altLang="zh-CN" sz="2400" dirty="0">
                <a:latin typeface="Arial" panose="020B0604020202020204" pitchFamily="34" charset="0"/>
              </a:endParaRPr>
            </a:p>
          </p:txBody>
        </p:sp>
        <p:sp>
          <p:nvSpPr>
            <p:cNvPr id="35955" name="Rectangle 34"/>
            <p:cNvSpPr/>
            <p:nvPr/>
          </p:nvSpPr>
          <p:spPr>
            <a:xfrm>
              <a:off x="0" y="2036"/>
              <a:ext cx="501" cy="33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35956" name="Rectangle 35"/>
            <p:cNvSpPr/>
            <p:nvPr/>
          </p:nvSpPr>
          <p:spPr>
            <a:xfrm>
              <a:off x="0" y="1696"/>
              <a:ext cx="501"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a:t>
              </a:r>
              <a:endParaRPr lang="en-US" altLang="zh-CN" sz="2400" dirty="0">
                <a:latin typeface="Arial" panose="020B0604020202020204" pitchFamily="34" charset="0"/>
              </a:endParaRPr>
            </a:p>
          </p:txBody>
        </p:sp>
        <p:sp>
          <p:nvSpPr>
            <p:cNvPr id="35957" name="Rectangle 36"/>
            <p:cNvSpPr/>
            <p:nvPr/>
          </p:nvSpPr>
          <p:spPr>
            <a:xfrm>
              <a:off x="0" y="1357"/>
              <a:ext cx="501"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210</a:t>
              </a:r>
              <a:endParaRPr lang="en-US" altLang="zh-CN" sz="2400" dirty="0">
                <a:latin typeface="Arial" panose="020B0604020202020204" pitchFamily="34" charset="0"/>
              </a:endParaRPr>
            </a:p>
          </p:txBody>
        </p:sp>
        <p:sp>
          <p:nvSpPr>
            <p:cNvPr id="35958" name="Rectangle 37"/>
            <p:cNvSpPr/>
            <p:nvPr/>
          </p:nvSpPr>
          <p:spPr>
            <a:xfrm>
              <a:off x="0" y="1017"/>
              <a:ext cx="501"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160</a:t>
              </a:r>
              <a:endParaRPr lang="en-US" altLang="zh-CN" sz="2400" dirty="0">
                <a:latin typeface="Arial" panose="020B0604020202020204" pitchFamily="34" charset="0"/>
              </a:endParaRPr>
            </a:p>
          </p:txBody>
        </p:sp>
        <p:sp>
          <p:nvSpPr>
            <p:cNvPr id="35959" name="Rectangle 38"/>
            <p:cNvSpPr/>
            <p:nvPr/>
          </p:nvSpPr>
          <p:spPr>
            <a:xfrm>
              <a:off x="0" y="678"/>
              <a:ext cx="501"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120</a:t>
              </a:r>
              <a:endParaRPr lang="en-US" altLang="zh-CN" sz="2400" dirty="0">
                <a:latin typeface="Arial" panose="020B0604020202020204" pitchFamily="34" charset="0"/>
              </a:endParaRPr>
            </a:p>
          </p:txBody>
        </p:sp>
        <p:sp>
          <p:nvSpPr>
            <p:cNvPr id="35960" name="Rectangle 39"/>
            <p:cNvSpPr/>
            <p:nvPr/>
          </p:nvSpPr>
          <p:spPr>
            <a:xfrm>
              <a:off x="0" y="339"/>
              <a:ext cx="501"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35961" name="Rectangle 40"/>
            <p:cNvSpPr/>
            <p:nvPr/>
          </p:nvSpPr>
          <p:spPr>
            <a:xfrm>
              <a:off x="0" y="0"/>
              <a:ext cx="501"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grpSp>
      <p:grpSp>
        <p:nvGrpSpPr>
          <p:cNvPr id="5" name="Group 43"/>
          <p:cNvGrpSpPr/>
          <p:nvPr/>
        </p:nvGrpSpPr>
        <p:grpSpPr>
          <a:xfrm>
            <a:off x="877888" y="1928813"/>
            <a:ext cx="974725" cy="4308475"/>
            <a:chOff x="0" y="0"/>
            <a:chExt cx="614" cy="2714"/>
          </a:xfrm>
        </p:grpSpPr>
        <p:sp>
          <p:nvSpPr>
            <p:cNvPr id="35946" name="Rectangle 42"/>
            <p:cNvSpPr/>
            <p:nvPr/>
          </p:nvSpPr>
          <p:spPr>
            <a:xfrm>
              <a:off x="0" y="2374"/>
              <a:ext cx="614"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47" name="Rectangle 43"/>
            <p:cNvSpPr/>
            <p:nvPr/>
          </p:nvSpPr>
          <p:spPr>
            <a:xfrm>
              <a:off x="0" y="2036"/>
              <a:ext cx="614" cy="33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48" name="Rectangle 44"/>
            <p:cNvSpPr/>
            <p:nvPr/>
          </p:nvSpPr>
          <p:spPr>
            <a:xfrm>
              <a:off x="0" y="1696"/>
              <a:ext cx="614"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49" name="Rectangle 45"/>
            <p:cNvSpPr/>
            <p:nvPr/>
          </p:nvSpPr>
          <p:spPr>
            <a:xfrm>
              <a:off x="0" y="1357"/>
              <a:ext cx="614"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50" name="Rectangle 46"/>
            <p:cNvSpPr/>
            <p:nvPr/>
          </p:nvSpPr>
          <p:spPr>
            <a:xfrm>
              <a:off x="0" y="1017"/>
              <a:ext cx="614" cy="34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51" name="Rectangle 47"/>
            <p:cNvSpPr/>
            <p:nvPr/>
          </p:nvSpPr>
          <p:spPr>
            <a:xfrm>
              <a:off x="0" y="678"/>
              <a:ext cx="614"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52" name="Rectangle 48"/>
            <p:cNvSpPr/>
            <p:nvPr/>
          </p:nvSpPr>
          <p:spPr>
            <a:xfrm>
              <a:off x="0" y="339"/>
              <a:ext cx="614"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5953" name="Rectangle 49"/>
            <p:cNvSpPr/>
            <p:nvPr/>
          </p:nvSpPr>
          <p:spPr>
            <a:xfrm>
              <a:off x="0" y="0"/>
              <a:ext cx="614" cy="339"/>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grpSp>
      <p:sp>
        <p:nvSpPr>
          <p:cNvPr id="35857" name="Rectangle 50"/>
          <p:cNvSpPr/>
          <p:nvPr/>
        </p:nvSpPr>
        <p:spPr>
          <a:xfrm>
            <a:off x="339725" y="1928813"/>
            <a:ext cx="538163" cy="5381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35858" name="Rectangle 51"/>
          <p:cNvSpPr/>
          <p:nvPr/>
        </p:nvSpPr>
        <p:spPr>
          <a:xfrm>
            <a:off x="2647950" y="1389063"/>
            <a:ext cx="917575" cy="5397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sp>
        <p:nvSpPr>
          <p:cNvPr id="35859" name="Rectangle 52"/>
          <p:cNvSpPr/>
          <p:nvPr/>
        </p:nvSpPr>
        <p:spPr>
          <a:xfrm>
            <a:off x="1852613" y="1389063"/>
            <a:ext cx="795337" cy="5397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VC</a:t>
            </a:r>
            <a:endParaRPr lang="en-US" altLang="zh-CN" sz="2400" i="1" dirty="0">
              <a:latin typeface="Arial" panose="020B0604020202020204" pitchFamily="34" charset="0"/>
            </a:endParaRPr>
          </a:p>
        </p:txBody>
      </p:sp>
      <p:sp>
        <p:nvSpPr>
          <p:cNvPr id="35860" name="Rectangle 53"/>
          <p:cNvSpPr/>
          <p:nvPr/>
        </p:nvSpPr>
        <p:spPr>
          <a:xfrm>
            <a:off x="877888" y="1389063"/>
            <a:ext cx="974725" cy="5397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FC</a:t>
            </a:r>
            <a:endParaRPr lang="en-US" altLang="zh-CN" sz="2400" i="1" dirty="0">
              <a:latin typeface="Arial" panose="020B0604020202020204" pitchFamily="34" charset="0"/>
            </a:endParaRPr>
          </a:p>
        </p:txBody>
      </p:sp>
      <p:sp>
        <p:nvSpPr>
          <p:cNvPr id="35861" name="Rectangle 54"/>
          <p:cNvSpPr/>
          <p:nvPr/>
        </p:nvSpPr>
        <p:spPr>
          <a:xfrm>
            <a:off x="339725" y="1389063"/>
            <a:ext cx="538163" cy="5397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35862" name="Line 55"/>
          <p:cNvSpPr/>
          <p:nvPr/>
        </p:nvSpPr>
        <p:spPr>
          <a:xfrm>
            <a:off x="339725" y="1389063"/>
            <a:ext cx="3225800" cy="0"/>
          </a:xfrm>
          <a:prstGeom prst="line">
            <a:avLst/>
          </a:prstGeom>
          <a:ln w="12700" cap="sq" cmpd="sng">
            <a:solidFill>
              <a:schemeClr val="tx1"/>
            </a:solidFill>
            <a:prstDash val="solid"/>
            <a:headEnd type="none" w="med" len="med"/>
            <a:tailEnd type="none" w="med" len="med"/>
          </a:ln>
        </p:spPr>
      </p:sp>
      <p:sp>
        <p:nvSpPr>
          <p:cNvPr id="35863" name="Line 56"/>
          <p:cNvSpPr/>
          <p:nvPr/>
        </p:nvSpPr>
        <p:spPr>
          <a:xfrm>
            <a:off x="339725" y="1928813"/>
            <a:ext cx="3225800" cy="0"/>
          </a:xfrm>
          <a:prstGeom prst="line">
            <a:avLst/>
          </a:prstGeom>
          <a:ln w="12700" cap="flat" cmpd="sng">
            <a:solidFill>
              <a:schemeClr val="tx1"/>
            </a:solidFill>
            <a:prstDash val="solid"/>
            <a:headEnd type="none" w="med" len="med"/>
            <a:tailEnd type="none" w="med" len="med"/>
          </a:ln>
        </p:spPr>
      </p:sp>
      <p:sp>
        <p:nvSpPr>
          <p:cNvPr id="35864" name="Line 57"/>
          <p:cNvSpPr/>
          <p:nvPr/>
        </p:nvSpPr>
        <p:spPr>
          <a:xfrm>
            <a:off x="339725" y="2466975"/>
            <a:ext cx="3225800" cy="0"/>
          </a:xfrm>
          <a:prstGeom prst="line">
            <a:avLst/>
          </a:prstGeom>
          <a:ln w="12700" cap="flat" cmpd="sng">
            <a:solidFill>
              <a:schemeClr val="tx1"/>
            </a:solidFill>
            <a:prstDash val="solid"/>
            <a:headEnd type="none" w="med" len="med"/>
            <a:tailEnd type="none" w="med" len="med"/>
          </a:ln>
        </p:spPr>
      </p:sp>
      <p:sp>
        <p:nvSpPr>
          <p:cNvPr id="35865" name="Line 58"/>
          <p:cNvSpPr/>
          <p:nvPr/>
        </p:nvSpPr>
        <p:spPr>
          <a:xfrm>
            <a:off x="339725" y="3005138"/>
            <a:ext cx="3225800" cy="0"/>
          </a:xfrm>
          <a:prstGeom prst="line">
            <a:avLst/>
          </a:prstGeom>
          <a:ln w="12700" cap="flat" cmpd="sng">
            <a:solidFill>
              <a:schemeClr val="tx1"/>
            </a:solidFill>
            <a:prstDash val="solid"/>
            <a:headEnd type="none" w="med" len="med"/>
            <a:tailEnd type="none" w="med" len="med"/>
          </a:ln>
        </p:spPr>
      </p:sp>
      <p:sp>
        <p:nvSpPr>
          <p:cNvPr id="35866" name="Line 59"/>
          <p:cNvSpPr/>
          <p:nvPr/>
        </p:nvSpPr>
        <p:spPr>
          <a:xfrm>
            <a:off x="339725" y="3543300"/>
            <a:ext cx="3225800" cy="0"/>
          </a:xfrm>
          <a:prstGeom prst="line">
            <a:avLst/>
          </a:prstGeom>
          <a:ln w="12700" cap="flat" cmpd="sng">
            <a:solidFill>
              <a:schemeClr val="tx1"/>
            </a:solidFill>
            <a:prstDash val="solid"/>
            <a:headEnd type="none" w="med" len="med"/>
            <a:tailEnd type="none" w="med" len="med"/>
          </a:ln>
        </p:spPr>
      </p:sp>
      <p:sp>
        <p:nvSpPr>
          <p:cNvPr id="35867" name="Line 60"/>
          <p:cNvSpPr/>
          <p:nvPr/>
        </p:nvSpPr>
        <p:spPr>
          <a:xfrm>
            <a:off x="339725" y="4083050"/>
            <a:ext cx="3225800" cy="0"/>
          </a:xfrm>
          <a:prstGeom prst="line">
            <a:avLst/>
          </a:prstGeom>
          <a:ln w="12700" cap="flat" cmpd="sng">
            <a:solidFill>
              <a:schemeClr val="tx1"/>
            </a:solidFill>
            <a:prstDash val="solid"/>
            <a:headEnd type="none" w="med" len="med"/>
            <a:tailEnd type="none" w="med" len="med"/>
          </a:ln>
        </p:spPr>
      </p:sp>
      <p:sp>
        <p:nvSpPr>
          <p:cNvPr id="35868" name="Line 61"/>
          <p:cNvSpPr/>
          <p:nvPr/>
        </p:nvSpPr>
        <p:spPr>
          <a:xfrm>
            <a:off x="339725" y="4621213"/>
            <a:ext cx="3225800" cy="0"/>
          </a:xfrm>
          <a:prstGeom prst="line">
            <a:avLst/>
          </a:prstGeom>
          <a:ln w="12700" cap="flat" cmpd="sng">
            <a:solidFill>
              <a:schemeClr val="tx1"/>
            </a:solidFill>
            <a:prstDash val="solid"/>
            <a:headEnd type="none" w="med" len="med"/>
            <a:tailEnd type="none" w="med" len="med"/>
          </a:ln>
        </p:spPr>
      </p:sp>
      <p:sp>
        <p:nvSpPr>
          <p:cNvPr id="35869" name="Line 62"/>
          <p:cNvSpPr/>
          <p:nvPr/>
        </p:nvSpPr>
        <p:spPr>
          <a:xfrm>
            <a:off x="339725" y="5160963"/>
            <a:ext cx="3225800" cy="0"/>
          </a:xfrm>
          <a:prstGeom prst="line">
            <a:avLst/>
          </a:prstGeom>
          <a:ln w="12700" cap="flat" cmpd="sng">
            <a:solidFill>
              <a:schemeClr val="tx1"/>
            </a:solidFill>
            <a:prstDash val="solid"/>
            <a:headEnd type="none" w="med" len="med"/>
            <a:tailEnd type="none" w="med" len="med"/>
          </a:ln>
        </p:spPr>
      </p:sp>
      <p:sp>
        <p:nvSpPr>
          <p:cNvPr id="35870" name="Line 63"/>
          <p:cNvSpPr/>
          <p:nvPr/>
        </p:nvSpPr>
        <p:spPr>
          <a:xfrm>
            <a:off x="339725" y="5697538"/>
            <a:ext cx="3225800" cy="0"/>
          </a:xfrm>
          <a:prstGeom prst="line">
            <a:avLst/>
          </a:prstGeom>
          <a:ln w="12700" cap="flat" cmpd="sng">
            <a:solidFill>
              <a:schemeClr val="tx1"/>
            </a:solidFill>
            <a:prstDash val="solid"/>
            <a:headEnd type="none" w="med" len="med"/>
            <a:tailEnd type="none" w="med" len="med"/>
          </a:ln>
        </p:spPr>
      </p:sp>
      <p:sp>
        <p:nvSpPr>
          <p:cNvPr id="35871" name="Line 64"/>
          <p:cNvSpPr/>
          <p:nvPr/>
        </p:nvSpPr>
        <p:spPr>
          <a:xfrm>
            <a:off x="339725" y="6237288"/>
            <a:ext cx="3225800" cy="0"/>
          </a:xfrm>
          <a:prstGeom prst="line">
            <a:avLst/>
          </a:prstGeom>
          <a:ln w="12700" cap="sq" cmpd="sng">
            <a:solidFill>
              <a:schemeClr val="tx1"/>
            </a:solidFill>
            <a:prstDash val="solid"/>
            <a:headEnd type="none" w="med" len="med"/>
            <a:tailEnd type="none" w="med" len="med"/>
          </a:ln>
        </p:spPr>
      </p:sp>
      <p:sp>
        <p:nvSpPr>
          <p:cNvPr id="35872" name="Line 65"/>
          <p:cNvSpPr/>
          <p:nvPr/>
        </p:nvSpPr>
        <p:spPr>
          <a:xfrm>
            <a:off x="339725" y="1389063"/>
            <a:ext cx="0" cy="4848225"/>
          </a:xfrm>
          <a:prstGeom prst="line">
            <a:avLst/>
          </a:prstGeom>
          <a:ln w="12700" cap="sq" cmpd="sng">
            <a:solidFill>
              <a:schemeClr val="tx1"/>
            </a:solidFill>
            <a:prstDash val="solid"/>
            <a:headEnd type="none" w="med" len="med"/>
            <a:tailEnd type="none" w="med" len="med"/>
          </a:ln>
        </p:spPr>
      </p:sp>
      <p:sp>
        <p:nvSpPr>
          <p:cNvPr id="35873" name="Line 66"/>
          <p:cNvSpPr/>
          <p:nvPr/>
        </p:nvSpPr>
        <p:spPr>
          <a:xfrm>
            <a:off x="877888" y="1389063"/>
            <a:ext cx="0" cy="4848225"/>
          </a:xfrm>
          <a:prstGeom prst="line">
            <a:avLst/>
          </a:prstGeom>
          <a:ln w="12700" cap="flat" cmpd="sng">
            <a:solidFill>
              <a:schemeClr val="tx1"/>
            </a:solidFill>
            <a:prstDash val="solid"/>
            <a:headEnd type="none" w="med" len="med"/>
            <a:tailEnd type="none" w="med" len="med"/>
          </a:ln>
        </p:spPr>
      </p:sp>
      <p:sp>
        <p:nvSpPr>
          <p:cNvPr id="35874" name="Line 67"/>
          <p:cNvSpPr/>
          <p:nvPr/>
        </p:nvSpPr>
        <p:spPr>
          <a:xfrm>
            <a:off x="1852613" y="1389063"/>
            <a:ext cx="0" cy="4848225"/>
          </a:xfrm>
          <a:prstGeom prst="line">
            <a:avLst/>
          </a:prstGeom>
          <a:ln w="12700" cap="flat" cmpd="sng">
            <a:solidFill>
              <a:schemeClr val="tx1"/>
            </a:solidFill>
            <a:prstDash val="solid"/>
            <a:headEnd type="none" w="med" len="med"/>
            <a:tailEnd type="none" w="med" len="med"/>
          </a:ln>
        </p:spPr>
      </p:sp>
      <p:sp>
        <p:nvSpPr>
          <p:cNvPr id="35875" name="Line 68"/>
          <p:cNvSpPr/>
          <p:nvPr/>
        </p:nvSpPr>
        <p:spPr>
          <a:xfrm>
            <a:off x="2647950" y="1389063"/>
            <a:ext cx="0" cy="4848225"/>
          </a:xfrm>
          <a:prstGeom prst="line">
            <a:avLst/>
          </a:prstGeom>
          <a:ln w="12700" cap="flat" cmpd="sng">
            <a:solidFill>
              <a:schemeClr val="tx1"/>
            </a:solidFill>
            <a:prstDash val="solid"/>
            <a:headEnd type="none" w="med" len="med"/>
            <a:tailEnd type="none" w="med" len="med"/>
          </a:ln>
        </p:spPr>
      </p:sp>
      <p:sp>
        <p:nvSpPr>
          <p:cNvPr id="35876" name="Line 69"/>
          <p:cNvSpPr/>
          <p:nvPr/>
        </p:nvSpPr>
        <p:spPr>
          <a:xfrm>
            <a:off x="3565525" y="1389063"/>
            <a:ext cx="0" cy="4848225"/>
          </a:xfrm>
          <a:prstGeom prst="line">
            <a:avLst/>
          </a:prstGeom>
          <a:ln w="12700" cap="sq" cmpd="sng">
            <a:solidFill>
              <a:schemeClr val="tx1"/>
            </a:solidFill>
            <a:prstDash val="solid"/>
            <a:headEnd type="none" w="med" len="med"/>
            <a:tailEnd type="none" w="med" len="med"/>
          </a:ln>
        </p:spPr>
      </p:sp>
      <p:sp>
        <p:nvSpPr>
          <p:cNvPr id="35877" name="Rectangle 70"/>
          <p:cNvSpPr/>
          <p:nvPr/>
        </p:nvSpPr>
        <p:spPr>
          <a:xfrm>
            <a:off x="5151438" y="1150938"/>
            <a:ext cx="3463925" cy="4548187"/>
          </a:xfrm>
          <a:prstGeom prst="rect">
            <a:avLst/>
          </a:prstGeom>
          <a:noFill/>
          <a:ln w="11113" cap="flat" cmpd="sng">
            <a:solidFill>
              <a:srgbClr val="80808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35878" name="Line 71"/>
          <p:cNvSpPr/>
          <p:nvPr/>
        </p:nvSpPr>
        <p:spPr>
          <a:xfrm>
            <a:off x="5151438" y="1150938"/>
            <a:ext cx="1587" cy="4548187"/>
          </a:xfrm>
          <a:prstGeom prst="line">
            <a:avLst/>
          </a:prstGeom>
          <a:ln w="22225" cap="flat" cmpd="sng">
            <a:solidFill>
              <a:srgbClr val="000000"/>
            </a:solidFill>
            <a:prstDash val="solid"/>
            <a:headEnd type="none" w="med" len="med"/>
            <a:tailEnd type="none" w="med" len="med"/>
          </a:ln>
        </p:spPr>
      </p:sp>
      <p:sp>
        <p:nvSpPr>
          <p:cNvPr id="35879" name="Line 72"/>
          <p:cNvSpPr/>
          <p:nvPr/>
        </p:nvSpPr>
        <p:spPr>
          <a:xfrm>
            <a:off x="5065713" y="5699125"/>
            <a:ext cx="85725" cy="1588"/>
          </a:xfrm>
          <a:prstGeom prst="line">
            <a:avLst/>
          </a:prstGeom>
          <a:ln w="22225" cap="flat" cmpd="sng">
            <a:solidFill>
              <a:srgbClr val="000000"/>
            </a:solidFill>
            <a:prstDash val="solid"/>
            <a:headEnd type="none" w="med" len="med"/>
            <a:tailEnd type="none" w="med" len="med"/>
          </a:ln>
        </p:spPr>
      </p:sp>
      <p:sp>
        <p:nvSpPr>
          <p:cNvPr id="35880" name="Line 73"/>
          <p:cNvSpPr/>
          <p:nvPr/>
        </p:nvSpPr>
        <p:spPr>
          <a:xfrm>
            <a:off x="5065713" y="5130800"/>
            <a:ext cx="85725" cy="1588"/>
          </a:xfrm>
          <a:prstGeom prst="line">
            <a:avLst/>
          </a:prstGeom>
          <a:ln w="22225" cap="flat" cmpd="sng">
            <a:solidFill>
              <a:srgbClr val="000000"/>
            </a:solidFill>
            <a:prstDash val="solid"/>
            <a:headEnd type="none" w="med" len="med"/>
            <a:tailEnd type="none" w="med" len="med"/>
          </a:ln>
        </p:spPr>
      </p:sp>
      <p:sp>
        <p:nvSpPr>
          <p:cNvPr id="35881" name="Line 74"/>
          <p:cNvSpPr/>
          <p:nvPr/>
        </p:nvSpPr>
        <p:spPr>
          <a:xfrm>
            <a:off x="5065713" y="4560888"/>
            <a:ext cx="85725" cy="1587"/>
          </a:xfrm>
          <a:prstGeom prst="line">
            <a:avLst/>
          </a:prstGeom>
          <a:ln w="22225" cap="flat" cmpd="sng">
            <a:solidFill>
              <a:srgbClr val="000000"/>
            </a:solidFill>
            <a:prstDash val="solid"/>
            <a:headEnd type="none" w="med" len="med"/>
            <a:tailEnd type="none" w="med" len="med"/>
          </a:ln>
        </p:spPr>
      </p:sp>
      <p:sp>
        <p:nvSpPr>
          <p:cNvPr id="35882" name="Line 75"/>
          <p:cNvSpPr/>
          <p:nvPr/>
        </p:nvSpPr>
        <p:spPr>
          <a:xfrm>
            <a:off x="5065713" y="3992563"/>
            <a:ext cx="85725" cy="1587"/>
          </a:xfrm>
          <a:prstGeom prst="line">
            <a:avLst/>
          </a:prstGeom>
          <a:ln w="22225" cap="flat" cmpd="sng">
            <a:solidFill>
              <a:srgbClr val="000000"/>
            </a:solidFill>
            <a:prstDash val="solid"/>
            <a:headEnd type="none" w="med" len="med"/>
            <a:tailEnd type="none" w="med" len="med"/>
          </a:ln>
        </p:spPr>
      </p:sp>
      <p:sp>
        <p:nvSpPr>
          <p:cNvPr id="35883" name="Line 76"/>
          <p:cNvSpPr/>
          <p:nvPr/>
        </p:nvSpPr>
        <p:spPr>
          <a:xfrm>
            <a:off x="5065713" y="3424238"/>
            <a:ext cx="85725" cy="1587"/>
          </a:xfrm>
          <a:prstGeom prst="line">
            <a:avLst/>
          </a:prstGeom>
          <a:ln w="22225" cap="flat" cmpd="sng">
            <a:solidFill>
              <a:srgbClr val="000000"/>
            </a:solidFill>
            <a:prstDash val="solid"/>
            <a:headEnd type="none" w="med" len="med"/>
            <a:tailEnd type="none" w="med" len="med"/>
          </a:ln>
        </p:spPr>
      </p:sp>
      <p:sp>
        <p:nvSpPr>
          <p:cNvPr id="35884" name="Line 77"/>
          <p:cNvSpPr/>
          <p:nvPr/>
        </p:nvSpPr>
        <p:spPr>
          <a:xfrm>
            <a:off x="5065713" y="2855913"/>
            <a:ext cx="85725" cy="1587"/>
          </a:xfrm>
          <a:prstGeom prst="line">
            <a:avLst/>
          </a:prstGeom>
          <a:ln w="22225" cap="flat" cmpd="sng">
            <a:solidFill>
              <a:srgbClr val="000000"/>
            </a:solidFill>
            <a:prstDash val="solid"/>
            <a:headEnd type="none" w="med" len="med"/>
            <a:tailEnd type="none" w="med" len="med"/>
          </a:ln>
        </p:spPr>
      </p:sp>
      <p:sp>
        <p:nvSpPr>
          <p:cNvPr id="35885" name="Line 78"/>
          <p:cNvSpPr/>
          <p:nvPr/>
        </p:nvSpPr>
        <p:spPr>
          <a:xfrm>
            <a:off x="5065713" y="2287588"/>
            <a:ext cx="85725" cy="1587"/>
          </a:xfrm>
          <a:prstGeom prst="line">
            <a:avLst/>
          </a:prstGeom>
          <a:ln w="22225" cap="flat" cmpd="sng">
            <a:solidFill>
              <a:srgbClr val="000000"/>
            </a:solidFill>
            <a:prstDash val="solid"/>
            <a:headEnd type="none" w="med" len="med"/>
            <a:tailEnd type="none" w="med" len="med"/>
          </a:ln>
        </p:spPr>
      </p:sp>
      <p:sp>
        <p:nvSpPr>
          <p:cNvPr id="35886" name="Line 79"/>
          <p:cNvSpPr/>
          <p:nvPr/>
        </p:nvSpPr>
        <p:spPr>
          <a:xfrm>
            <a:off x="5065713" y="1719263"/>
            <a:ext cx="85725" cy="1587"/>
          </a:xfrm>
          <a:prstGeom prst="line">
            <a:avLst/>
          </a:prstGeom>
          <a:ln w="22225" cap="flat" cmpd="sng">
            <a:solidFill>
              <a:srgbClr val="000000"/>
            </a:solidFill>
            <a:prstDash val="solid"/>
            <a:headEnd type="none" w="med" len="med"/>
            <a:tailEnd type="none" w="med" len="med"/>
          </a:ln>
        </p:spPr>
      </p:sp>
      <p:sp>
        <p:nvSpPr>
          <p:cNvPr id="35887" name="Line 80"/>
          <p:cNvSpPr/>
          <p:nvPr/>
        </p:nvSpPr>
        <p:spPr>
          <a:xfrm>
            <a:off x="5065713" y="1150938"/>
            <a:ext cx="85725" cy="1587"/>
          </a:xfrm>
          <a:prstGeom prst="line">
            <a:avLst/>
          </a:prstGeom>
          <a:ln w="22225" cap="flat" cmpd="sng">
            <a:solidFill>
              <a:srgbClr val="000000"/>
            </a:solidFill>
            <a:prstDash val="solid"/>
            <a:headEnd type="none" w="med" len="med"/>
            <a:tailEnd type="none" w="med" len="med"/>
          </a:ln>
        </p:spPr>
      </p:sp>
      <p:sp>
        <p:nvSpPr>
          <p:cNvPr id="35888" name="Line 81"/>
          <p:cNvSpPr/>
          <p:nvPr/>
        </p:nvSpPr>
        <p:spPr>
          <a:xfrm>
            <a:off x="5151438" y="5699125"/>
            <a:ext cx="3463925" cy="1588"/>
          </a:xfrm>
          <a:prstGeom prst="line">
            <a:avLst/>
          </a:prstGeom>
          <a:ln w="22225" cap="flat" cmpd="sng">
            <a:solidFill>
              <a:srgbClr val="000000"/>
            </a:solidFill>
            <a:prstDash val="solid"/>
            <a:headEnd type="none" w="med" len="med"/>
            <a:tailEnd type="none" w="med" len="med"/>
          </a:ln>
        </p:spPr>
      </p:sp>
      <p:sp>
        <p:nvSpPr>
          <p:cNvPr id="35889" name="Line 82"/>
          <p:cNvSpPr/>
          <p:nvPr/>
        </p:nvSpPr>
        <p:spPr>
          <a:xfrm flipV="1">
            <a:off x="5151438" y="5699125"/>
            <a:ext cx="1587" cy="85725"/>
          </a:xfrm>
          <a:prstGeom prst="line">
            <a:avLst/>
          </a:prstGeom>
          <a:ln w="22225" cap="flat" cmpd="sng">
            <a:solidFill>
              <a:srgbClr val="000000"/>
            </a:solidFill>
            <a:prstDash val="solid"/>
            <a:headEnd type="none" w="med" len="med"/>
            <a:tailEnd type="none" w="med" len="med"/>
          </a:ln>
        </p:spPr>
      </p:sp>
      <p:sp>
        <p:nvSpPr>
          <p:cNvPr id="35890" name="Line 83"/>
          <p:cNvSpPr/>
          <p:nvPr/>
        </p:nvSpPr>
        <p:spPr>
          <a:xfrm flipV="1">
            <a:off x="5591175" y="5699125"/>
            <a:ext cx="1588" cy="85725"/>
          </a:xfrm>
          <a:prstGeom prst="line">
            <a:avLst/>
          </a:prstGeom>
          <a:ln w="22225" cap="flat" cmpd="sng">
            <a:solidFill>
              <a:srgbClr val="000000"/>
            </a:solidFill>
            <a:prstDash val="solid"/>
            <a:headEnd type="none" w="med" len="med"/>
            <a:tailEnd type="none" w="med" len="med"/>
          </a:ln>
        </p:spPr>
      </p:sp>
      <p:sp>
        <p:nvSpPr>
          <p:cNvPr id="35891" name="Line 84"/>
          <p:cNvSpPr/>
          <p:nvPr/>
        </p:nvSpPr>
        <p:spPr>
          <a:xfrm flipV="1">
            <a:off x="6030913" y="5699125"/>
            <a:ext cx="1587" cy="85725"/>
          </a:xfrm>
          <a:prstGeom prst="line">
            <a:avLst/>
          </a:prstGeom>
          <a:ln w="22225" cap="flat" cmpd="sng">
            <a:solidFill>
              <a:srgbClr val="000000"/>
            </a:solidFill>
            <a:prstDash val="solid"/>
            <a:headEnd type="none" w="med" len="med"/>
            <a:tailEnd type="none" w="med" len="med"/>
          </a:ln>
        </p:spPr>
      </p:sp>
      <p:sp>
        <p:nvSpPr>
          <p:cNvPr id="35892" name="Line 85"/>
          <p:cNvSpPr/>
          <p:nvPr/>
        </p:nvSpPr>
        <p:spPr>
          <a:xfrm flipV="1">
            <a:off x="6470650" y="5699125"/>
            <a:ext cx="1588" cy="85725"/>
          </a:xfrm>
          <a:prstGeom prst="line">
            <a:avLst/>
          </a:prstGeom>
          <a:ln w="22225" cap="flat" cmpd="sng">
            <a:solidFill>
              <a:srgbClr val="000000"/>
            </a:solidFill>
            <a:prstDash val="solid"/>
            <a:headEnd type="none" w="med" len="med"/>
            <a:tailEnd type="none" w="med" len="med"/>
          </a:ln>
        </p:spPr>
      </p:sp>
      <p:sp>
        <p:nvSpPr>
          <p:cNvPr id="35893" name="Line 86"/>
          <p:cNvSpPr/>
          <p:nvPr/>
        </p:nvSpPr>
        <p:spPr>
          <a:xfrm flipV="1">
            <a:off x="6910388" y="5699125"/>
            <a:ext cx="1587" cy="85725"/>
          </a:xfrm>
          <a:prstGeom prst="line">
            <a:avLst/>
          </a:prstGeom>
          <a:ln w="22225" cap="flat" cmpd="sng">
            <a:solidFill>
              <a:srgbClr val="000000"/>
            </a:solidFill>
            <a:prstDash val="solid"/>
            <a:headEnd type="none" w="med" len="med"/>
            <a:tailEnd type="none" w="med" len="med"/>
          </a:ln>
        </p:spPr>
      </p:sp>
      <p:sp>
        <p:nvSpPr>
          <p:cNvPr id="35894" name="Line 87"/>
          <p:cNvSpPr/>
          <p:nvPr/>
        </p:nvSpPr>
        <p:spPr>
          <a:xfrm flipV="1">
            <a:off x="7339013" y="5699125"/>
            <a:ext cx="1587" cy="85725"/>
          </a:xfrm>
          <a:prstGeom prst="line">
            <a:avLst/>
          </a:prstGeom>
          <a:ln w="22225" cap="flat" cmpd="sng">
            <a:solidFill>
              <a:srgbClr val="000000"/>
            </a:solidFill>
            <a:prstDash val="solid"/>
            <a:headEnd type="none" w="med" len="med"/>
            <a:tailEnd type="none" w="med" len="med"/>
          </a:ln>
        </p:spPr>
      </p:sp>
      <p:sp>
        <p:nvSpPr>
          <p:cNvPr id="35895" name="Line 88"/>
          <p:cNvSpPr/>
          <p:nvPr/>
        </p:nvSpPr>
        <p:spPr>
          <a:xfrm flipV="1">
            <a:off x="7778750" y="5699125"/>
            <a:ext cx="1588" cy="85725"/>
          </a:xfrm>
          <a:prstGeom prst="line">
            <a:avLst/>
          </a:prstGeom>
          <a:ln w="22225" cap="flat" cmpd="sng">
            <a:solidFill>
              <a:srgbClr val="000000"/>
            </a:solidFill>
            <a:prstDash val="solid"/>
            <a:headEnd type="none" w="med" len="med"/>
            <a:tailEnd type="none" w="med" len="med"/>
          </a:ln>
        </p:spPr>
      </p:sp>
      <p:sp>
        <p:nvSpPr>
          <p:cNvPr id="35896" name="Line 89"/>
          <p:cNvSpPr/>
          <p:nvPr/>
        </p:nvSpPr>
        <p:spPr>
          <a:xfrm flipV="1">
            <a:off x="8218488" y="5699125"/>
            <a:ext cx="1587" cy="85725"/>
          </a:xfrm>
          <a:prstGeom prst="line">
            <a:avLst/>
          </a:prstGeom>
          <a:ln w="22225" cap="flat" cmpd="sng">
            <a:solidFill>
              <a:srgbClr val="000000"/>
            </a:solidFill>
            <a:prstDash val="solid"/>
            <a:headEnd type="none" w="med" len="med"/>
            <a:tailEnd type="none" w="med" len="med"/>
          </a:ln>
        </p:spPr>
      </p:sp>
      <p:grpSp>
        <p:nvGrpSpPr>
          <p:cNvPr id="6" name="Group 92"/>
          <p:cNvGrpSpPr/>
          <p:nvPr/>
        </p:nvGrpSpPr>
        <p:grpSpPr>
          <a:xfrm>
            <a:off x="5097463" y="5076825"/>
            <a:ext cx="3560762" cy="96838"/>
            <a:chOff x="0" y="0"/>
            <a:chExt cx="2243" cy="61"/>
          </a:xfrm>
        </p:grpSpPr>
        <p:sp>
          <p:nvSpPr>
            <p:cNvPr id="35937" name="Freeform 91"/>
            <p:cNvSpPr/>
            <p:nvPr/>
          </p:nvSpPr>
          <p:spPr>
            <a:xfrm>
              <a:off x="34" y="34"/>
              <a:ext cx="2209" cy="1"/>
            </a:xfrm>
            <a:custGeom>
              <a:avLst/>
              <a:gdLst>
                <a:gd name="txL" fmla="*/ 0 w 327"/>
                <a:gd name="txT" fmla="*/ 0 h 1"/>
                <a:gd name="txR" fmla="*/ 327 w 327"/>
                <a:gd name="txB" fmla="*/ 1 h 1"/>
              </a:gdLst>
              <a:ahLst/>
              <a:cxnLst>
                <a:cxn ang="0">
                  <a:pos x="0" y="0"/>
                </a:cxn>
                <a:cxn ang="0">
                  <a:pos x="3896345" y="0"/>
                </a:cxn>
                <a:cxn ang="0">
                  <a:pos x="7793008" y="0"/>
                </a:cxn>
                <a:cxn ang="0">
                  <a:pos x="11691493" y="0"/>
                </a:cxn>
                <a:cxn ang="0">
                  <a:pos x="15587826" y="0"/>
                </a:cxn>
                <a:cxn ang="0">
                  <a:pos x="19386427" y="0"/>
                </a:cxn>
                <a:cxn ang="0">
                  <a:pos x="23282763" y="0"/>
                </a:cxn>
                <a:cxn ang="0">
                  <a:pos x="27179114" y="0"/>
                </a:cxn>
                <a:cxn ang="0">
                  <a:pos x="31077592" y="0"/>
                </a:cxn>
              </a:cxnLst>
              <a:rect l="txL" t="txT" r="txR" b="txB"/>
              <a:pathLst>
                <a:path w="327" h="1">
                  <a:moveTo>
                    <a:pt x="0" y="0"/>
                  </a:moveTo>
                  <a:lnTo>
                    <a:pt x="41" y="0"/>
                  </a:lnTo>
                  <a:lnTo>
                    <a:pt x="82" y="0"/>
                  </a:lnTo>
                  <a:lnTo>
                    <a:pt x="123" y="0"/>
                  </a:lnTo>
                  <a:lnTo>
                    <a:pt x="164" y="0"/>
                  </a:lnTo>
                  <a:lnTo>
                    <a:pt x="204" y="0"/>
                  </a:lnTo>
                  <a:lnTo>
                    <a:pt x="245" y="0"/>
                  </a:lnTo>
                  <a:lnTo>
                    <a:pt x="286" y="0"/>
                  </a:lnTo>
                  <a:lnTo>
                    <a:pt x="327" y="0"/>
                  </a:lnTo>
                </a:path>
              </a:pathLst>
            </a:custGeom>
            <a:noFill/>
            <a:ln w="22225" cap="flat" cmpd="sng">
              <a:solidFill>
                <a:srgbClr val="000080">
                  <a:alpha val="100000"/>
                </a:srgbClr>
              </a:solidFill>
              <a:prstDash val="solid"/>
              <a:round/>
              <a:headEnd type="none" w="med" len="med"/>
              <a:tailEnd type="none" w="med" len="med"/>
            </a:ln>
          </p:spPr>
          <p:txBody>
            <a:bodyPr/>
            <a:p>
              <a:endParaRPr lang="zh-CN" altLang="en-US"/>
            </a:p>
          </p:txBody>
        </p:sp>
        <p:sp>
          <p:nvSpPr>
            <p:cNvPr id="35938" name="Oval 92"/>
            <p:cNvSpPr/>
            <p:nvPr/>
          </p:nvSpPr>
          <p:spPr>
            <a:xfrm>
              <a:off x="0"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9" name="Oval 93"/>
            <p:cNvSpPr/>
            <p:nvPr/>
          </p:nvSpPr>
          <p:spPr>
            <a:xfrm>
              <a:off x="277"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0" name="Oval 94"/>
            <p:cNvSpPr/>
            <p:nvPr/>
          </p:nvSpPr>
          <p:spPr>
            <a:xfrm>
              <a:off x="554"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1" name="Oval 95"/>
            <p:cNvSpPr/>
            <p:nvPr/>
          </p:nvSpPr>
          <p:spPr>
            <a:xfrm>
              <a:off x="831"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2" name="Oval 96"/>
            <p:cNvSpPr/>
            <p:nvPr/>
          </p:nvSpPr>
          <p:spPr>
            <a:xfrm>
              <a:off x="1108"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3" name="Oval 97"/>
            <p:cNvSpPr/>
            <p:nvPr/>
          </p:nvSpPr>
          <p:spPr>
            <a:xfrm>
              <a:off x="1378"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4" name="Oval 98"/>
            <p:cNvSpPr/>
            <p:nvPr/>
          </p:nvSpPr>
          <p:spPr>
            <a:xfrm>
              <a:off x="1655"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45" name="Oval 99"/>
            <p:cNvSpPr/>
            <p:nvPr/>
          </p:nvSpPr>
          <p:spPr>
            <a:xfrm>
              <a:off x="1932" y="0"/>
              <a:ext cx="61" cy="61"/>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nvGrpSpPr>
          <p:cNvPr id="7" name="Group 102"/>
          <p:cNvGrpSpPr/>
          <p:nvPr/>
        </p:nvGrpSpPr>
        <p:grpSpPr>
          <a:xfrm>
            <a:off x="5097463" y="1601788"/>
            <a:ext cx="3560762" cy="4140200"/>
            <a:chOff x="0" y="0"/>
            <a:chExt cx="2243" cy="2608"/>
          </a:xfrm>
        </p:grpSpPr>
        <p:sp>
          <p:nvSpPr>
            <p:cNvPr id="35928" name="Freeform 101"/>
            <p:cNvSpPr/>
            <p:nvPr/>
          </p:nvSpPr>
          <p:spPr>
            <a:xfrm>
              <a:off x="34" y="0"/>
              <a:ext cx="2209" cy="2581"/>
            </a:xfrm>
            <a:custGeom>
              <a:avLst/>
              <a:gdLst>
                <a:gd name="txL" fmla="*/ 0 w 327"/>
                <a:gd name="txT" fmla="*/ 0 h 382"/>
                <a:gd name="txR" fmla="*/ 327 w 327"/>
                <a:gd name="txB" fmla="*/ 382 h 382"/>
              </a:gdLst>
              <a:ahLst/>
              <a:cxnLst>
                <a:cxn ang="0">
                  <a:pos x="0" y="36342806"/>
                </a:cxn>
                <a:cxn ang="0">
                  <a:pos x="3896345" y="32823161"/>
                </a:cxn>
                <a:cxn ang="0">
                  <a:pos x="7793008" y="30259729"/>
                </a:cxn>
                <a:cxn ang="0">
                  <a:pos x="11691493" y="28259178"/>
                </a:cxn>
                <a:cxn ang="0">
                  <a:pos x="15587826" y="25781162"/>
                </a:cxn>
                <a:cxn ang="0">
                  <a:pos x="19386427" y="22261192"/>
                </a:cxn>
                <a:cxn ang="0">
                  <a:pos x="23282763" y="17220014"/>
                </a:cxn>
                <a:cxn ang="0">
                  <a:pos x="27179114" y="10082366"/>
                </a:cxn>
                <a:cxn ang="0">
                  <a:pos x="31077592" y="0"/>
                </a:cxn>
              </a:cxnLst>
              <a:rect l="txL" t="txT" r="txR" b="txB"/>
              <a:pathLst>
                <a:path w="327" h="382">
                  <a:moveTo>
                    <a:pt x="0" y="382"/>
                  </a:moveTo>
                  <a:lnTo>
                    <a:pt x="41" y="345"/>
                  </a:lnTo>
                  <a:lnTo>
                    <a:pt x="82" y="318"/>
                  </a:lnTo>
                  <a:lnTo>
                    <a:pt x="123" y="297"/>
                  </a:lnTo>
                  <a:lnTo>
                    <a:pt x="164" y="271"/>
                  </a:lnTo>
                  <a:lnTo>
                    <a:pt x="204" y="234"/>
                  </a:lnTo>
                  <a:lnTo>
                    <a:pt x="245" y="181"/>
                  </a:lnTo>
                  <a:lnTo>
                    <a:pt x="286" y="106"/>
                  </a:lnTo>
                  <a:lnTo>
                    <a:pt x="327" y="0"/>
                  </a:lnTo>
                </a:path>
              </a:pathLst>
            </a:custGeom>
            <a:noFill/>
            <a:ln w="22225" cap="flat" cmpd="sng">
              <a:solidFill>
                <a:srgbClr val="FF6600">
                  <a:alpha val="100000"/>
                </a:srgbClr>
              </a:solidFill>
              <a:prstDash val="solid"/>
              <a:round/>
              <a:headEnd type="none" w="med" len="med"/>
              <a:tailEnd type="none" w="med" len="med"/>
            </a:ln>
          </p:spPr>
          <p:txBody>
            <a:bodyPr/>
            <a:p>
              <a:endParaRPr lang="zh-CN" altLang="en-US"/>
            </a:p>
          </p:txBody>
        </p:sp>
        <p:sp>
          <p:nvSpPr>
            <p:cNvPr id="35929" name="Oval 102"/>
            <p:cNvSpPr/>
            <p:nvPr/>
          </p:nvSpPr>
          <p:spPr>
            <a:xfrm>
              <a:off x="0" y="2547"/>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0" name="Oval 103"/>
            <p:cNvSpPr/>
            <p:nvPr/>
          </p:nvSpPr>
          <p:spPr>
            <a:xfrm>
              <a:off x="277" y="2297"/>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1" name="Oval 104"/>
            <p:cNvSpPr/>
            <p:nvPr/>
          </p:nvSpPr>
          <p:spPr>
            <a:xfrm>
              <a:off x="554" y="2114"/>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2" name="Oval 105"/>
            <p:cNvSpPr/>
            <p:nvPr/>
          </p:nvSpPr>
          <p:spPr>
            <a:xfrm>
              <a:off x="831" y="1973"/>
              <a:ext cx="61" cy="60"/>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3" name="Oval 106"/>
            <p:cNvSpPr/>
            <p:nvPr/>
          </p:nvSpPr>
          <p:spPr>
            <a:xfrm>
              <a:off x="1108" y="1797"/>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4" name="Oval 107"/>
            <p:cNvSpPr/>
            <p:nvPr/>
          </p:nvSpPr>
          <p:spPr>
            <a:xfrm>
              <a:off x="1378" y="1547"/>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5" name="Oval 108"/>
            <p:cNvSpPr/>
            <p:nvPr/>
          </p:nvSpPr>
          <p:spPr>
            <a:xfrm>
              <a:off x="1655" y="1189"/>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36" name="Oval 109"/>
            <p:cNvSpPr/>
            <p:nvPr/>
          </p:nvSpPr>
          <p:spPr>
            <a:xfrm>
              <a:off x="1932" y="682"/>
              <a:ext cx="61" cy="61"/>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sp>
        <p:nvSpPr>
          <p:cNvPr id="35899" name="Rectangle 110"/>
          <p:cNvSpPr/>
          <p:nvPr/>
        </p:nvSpPr>
        <p:spPr>
          <a:xfrm>
            <a:off x="4572000" y="5568950"/>
            <a:ext cx="282575"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35900" name="Rectangle 111"/>
          <p:cNvSpPr/>
          <p:nvPr/>
        </p:nvSpPr>
        <p:spPr>
          <a:xfrm>
            <a:off x="4292600" y="5000625"/>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$100</a:t>
            </a:r>
            <a:endParaRPr lang="en-US" altLang="zh-CN" dirty="0">
              <a:latin typeface="Arial" panose="020B0604020202020204" pitchFamily="34" charset="0"/>
            </a:endParaRPr>
          </a:p>
        </p:txBody>
      </p:sp>
      <p:sp>
        <p:nvSpPr>
          <p:cNvPr id="35901" name="Rectangle 112"/>
          <p:cNvSpPr/>
          <p:nvPr/>
        </p:nvSpPr>
        <p:spPr>
          <a:xfrm>
            <a:off x="4292600" y="4432300"/>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$200</a:t>
            </a:r>
            <a:endParaRPr lang="en-US" altLang="zh-CN" dirty="0">
              <a:latin typeface="Arial" panose="020B0604020202020204" pitchFamily="34" charset="0"/>
            </a:endParaRPr>
          </a:p>
        </p:txBody>
      </p:sp>
      <p:sp>
        <p:nvSpPr>
          <p:cNvPr id="35902" name="Rectangle 113"/>
          <p:cNvSpPr/>
          <p:nvPr/>
        </p:nvSpPr>
        <p:spPr>
          <a:xfrm>
            <a:off x="4292600" y="3863975"/>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$300</a:t>
            </a:r>
            <a:endParaRPr lang="en-US" altLang="zh-CN" dirty="0">
              <a:latin typeface="Arial" panose="020B0604020202020204" pitchFamily="34" charset="0"/>
            </a:endParaRPr>
          </a:p>
        </p:txBody>
      </p:sp>
      <p:sp>
        <p:nvSpPr>
          <p:cNvPr id="35903" name="Rectangle 114"/>
          <p:cNvSpPr/>
          <p:nvPr/>
        </p:nvSpPr>
        <p:spPr>
          <a:xfrm>
            <a:off x="4292600" y="3295650"/>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$400</a:t>
            </a:r>
            <a:endParaRPr lang="en-US" altLang="zh-CN" dirty="0">
              <a:latin typeface="Arial" panose="020B0604020202020204" pitchFamily="34" charset="0"/>
            </a:endParaRPr>
          </a:p>
        </p:txBody>
      </p:sp>
      <p:sp>
        <p:nvSpPr>
          <p:cNvPr id="35904" name="Rectangle 115"/>
          <p:cNvSpPr/>
          <p:nvPr/>
        </p:nvSpPr>
        <p:spPr>
          <a:xfrm>
            <a:off x="4292600" y="2727325"/>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$500</a:t>
            </a:r>
            <a:endParaRPr lang="en-US" altLang="zh-CN" dirty="0">
              <a:latin typeface="Arial" panose="020B0604020202020204" pitchFamily="34" charset="0"/>
            </a:endParaRPr>
          </a:p>
        </p:txBody>
      </p:sp>
      <p:sp>
        <p:nvSpPr>
          <p:cNvPr id="35905" name="Rectangle 116"/>
          <p:cNvSpPr/>
          <p:nvPr/>
        </p:nvSpPr>
        <p:spPr>
          <a:xfrm>
            <a:off x="4292600" y="2159000"/>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$600</a:t>
            </a:r>
            <a:endParaRPr lang="en-US" altLang="zh-CN" dirty="0">
              <a:latin typeface="Arial" panose="020B0604020202020204" pitchFamily="34" charset="0"/>
            </a:endParaRPr>
          </a:p>
        </p:txBody>
      </p:sp>
      <p:sp>
        <p:nvSpPr>
          <p:cNvPr id="35906" name="Rectangle 117"/>
          <p:cNvSpPr/>
          <p:nvPr/>
        </p:nvSpPr>
        <p:spPr>
          <a:xfrm>
            <a:off x="4292600" y="1590675"/>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$700</a:t>
            </a:r>
            <a:endParaRPr lang="en-US" altLang="zh-CN" dirty="0">
              <a:latin typeface="Arial" panose="020B0604020202020204" pitchFamily="34" charset="0"/>
            </a:endParaRPr>
          </a:p>
        </p:txBody>
      </p:sp>
      <p:sp>
        <p:nvSpPr>
          <p:cNvPr id="35907" name="Rectangle 118"/>
          <p:cNvSpPr/>
          <p:nvPr/>
        </p:nvSpPr>
        <p:spPr>
          <a:xfrm>
            <a:off x="4292600" y="1022350"/>
            <a:ext cx="565150"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$800</a:t>
            </a:r>
            <a:endParaRPr lang="en-US" altLang="zh-CN" dirty="0">
              <a:latin typeface="Arial" panose="020B0604020202020204" pitchFamily="34" charset="0"/>
            </a:endParaRPr>
          </a:p>
        </p:txBody>
      </p:sp>
      <p:sp>
        <p:nvSpPr>
          <p:cNvPr id="35908" name="Rectangle 119"/>
          <p:cNvSpPr/>
          <p:nvPr/>
        </p:nvSpPr>
        <p:spPr>
          <a:xfrm>
            <a:off x="5086350" y="5965825"/>
            <a:ext cx="141288"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35909" name="Rectangle 120"/>
          <p:cNvSpPr/>
          <p:nvPr/>
        </p:nvSpPr>
        <p:spPr>
          <a:xfrm>
            <a:off x="5526088" y="5965825"/>
            <a:ext cx="141287"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a:t>
            </a:r>
            <a:endParaRPr lang="en-US" altLang="zh-CN" dirty="0">
              <a:latin typeface="Arial" panose="020B0604020202020204" pitchFamily="34" charset="0"/>
            </a:endParaRPr>
          </a:p>
        </p:txBody>
      </p:sp>
      <p:sp>
        <p:nvSpPr>
          <p:cNvPr id="35910" name="Rectangle 121"/>
          <p:cNvSpPr/>
          <p:nvPr/>
        </p:nvSpPr>
        <p:spPr>
          <a:xfrm>
            <a:off x="5965825" y="5965825"/>
            <a:ext cx="141288"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a:t>
            </a:r>
            <a:endParaRPr lang="en-US" altLang="zh-CN" dirty="0">
              <a:latin typeface="Arial" panose="020B0604020202020204" pitchFamily="34" charset="0"/>
            </a:endParaRPr>
          </a:p>
        </p:txBody>
      </p:sp>
      <p:sp>
        <p:nvSpPr>
          <p:cNvPr id="35911" name="Rectangle 122"/>
          <p:cNvSpPr/>
          <p:nvPr/>
        </p:nvSpPr>
        <p:spPr>
          <a:xfrm>
            <a:off x="6405563" y="5965825"/>
            <a:ext cx="141287"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a:t>
            </a:r>
            <a:endParaRPr lang="en-US" altLang="zh-CN" dirty="0">
              <a:latin typeface="Arial" panose="020B0604020202020204" pitchFamily="34" charset="0"/>
            </a:endParaRPr>
          </a:p>
        </p:txBody>
      </p:sp>
      <p:sp>
        <p:nvSpPr>
          <p:cNvPr id="35912" name="Rectangle 123"/>
          <p:cNvSpPr/>
          <p:nvPr/>
        </p:nvSpPr>
        <p:spPr>
          <a:xfrm>
            <a:off x="6845300" y="5965825"/>
            <a:ext cx="141288"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a:t>
            </a:r>
            <a:endParaRPr lang="en-US" altLang="zh-CN" dirty="0">
              <a:latin typeface="Arial" panose="020B0604020202020204" pitchFamily="34" charset="0"/>
            </a:endParaRPr>
          </a:p>
        </p:txBody>
      </p:sp>
      <p:sp>
        <p:nvSpPr>
          <p:cNvPr id="35913" name="Rectangle 124"/>
          <p:cNvSpPr/>
          <p:nvPr/>
        </p:nvSpPr>
        <p:spPr>
          <a:xfrm>
            <a:off x="7275513" y="5965825"/>
            <a:ext cx="141287"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a:t>
            </a:r>
            <a:endParaRPr lang="en-US" altLang="zh-CN" dirty="0">
              <a:latin typeface="Arial" panose="020B0604020202020204" pitchFamily="34" charset="0"/>
            </a:endParaRPr>
          </a:p>
        </p:txBody>
      </p:sp>
      <p:sp>
        <p:nvSpPr>
          <p:cNvPr id="35914" name="Rectangle 125"/>
          <p:cNvSpPr/>
          <p:nvPr/>
        </p:nvSpPr>
        <p:spPr>
          <a:xfrm>
            <a:off x="7715250" y="5965825"/>
            <a:ext cx="141288"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a:t>
            </a:r>
            <a:endParaRPr lang="en-US" altLang="zh-CN" dirty="0">
              <a:latin typeface="Arial" panose="020B0604020202020204" pitchFamily="34" charset="0"/>
            </a:endParaRPr>
          </a:p>
        </p:txBody>
      </p:sp>
      <p:sp>
        <p:nvSpPr>
          <p:cNvPr id="35915" name="Rectangle 126"/>
          <p:cNvSpPr/>
          <p:nvPr/>
        </p:nvSpPr>
        <p:spPr>
          <a:xfrm>
            <a:off x="8154988" y="5965825"/>
            <a:ext cx="141287" cy="304800"/>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a:t>
            </a:r>
            <a:endParaRPr lang="en-US" altLang="zh-CN" dirty="0">
              <a:latin typeface="Arial" panose="020B0604020202020204" pitchFamily="34" charset="0"/>
            </a:endParaRPr>
          </a:p>
        </p:txBody>
      </p:sp>
      <p:sp>
        <p:nvSpPr>
          <p:cNvPr id="35916" name="Rectangle 127"/>
          <p:cNvSpPr/>
          <p:nvPr/>
        </p:nvSpPr>
        <p:spPr>
          <a:xfrm>
            <a:off x="6759575" y="6384925"/>
            <a:ext cx="515938" cy="307975"/>
          </a:xfrm>
          <a:prstGeom prst="rect">
            <a:avLst/>
          </a:prstGeom>
          <a:noFill/>
          <a:ln w="9525">
            <a:noFill/>
          </a:ln>
        </p:spPr>
        <p:txBody>
          <a:bodyPr wrap="none" lIns="0" tIns="0" rIns="0" bIns="0">
            <a:spAutoFit/>
          </a:bodyPr>
          <a:p>
            <a:pPr eaLnBrk="0" hangingPunct="0"/>
            <a:r>
              <a:rPr lang="zh-CN" altLang="x-none" sz="2000" dirty="0">
                <a:latin typeface="Arial" panose="020B0604020202020204" pitchFamily="34" charset="0"/>
              </a:rPr>
              <a:t>数量</a:t>
            </a:r>
            <a:endParaRPr lang="zh-CN" altLang="x-none" dirty="0">
              <a:latin typeface="Arial" panose="020B0604020202020204" pitchFamily="34" charset="0"/>
            </a:endParaRPr>
          </a:p>
        </p:txBody>
      </p:sp>
      <p:sp>
        <p:nvSpPr>
          <p:cNvPr id="35917" name="Rectangle 128"/>
          <p:cNvSpPr/>
          <p:nvPr/>
        </p:nvSpPr>
        <p:spPr>
          <a:xfrm rot="-5400000">
            <a:off x="3773488" y="3281363"/>
            <a:ext cx="461962" cy="276225"/>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成本</a:t>
            </a:r>
            <a:endParaRPr lang="zh-CN" altLang="x-none" dirty="0">
              <a:latin typeface="Arial" panose="020B0604020202020204" pitchFamily="34" charset="0"/>
            </a:endParaRPr>
          </a:p>
        </p:txBody>
      </p:sp>
      <p:sp>
        <p:nvSpPr>
          <p:cNvPr id="35918" name="Line 130"/>
          <p:cNvSpPr/>
          <p:nvPr/>
        </p:nvSpPr>
        <p:spPr>
          <a:xfrm>
            <a:off x="5945188" y="1258888"/>
            <a:ext cx="311150" cy="1587"/>
          </a:xfrm>
          <a:prstGeom prst="line">
            <a:avLst/>
          </a:prstGeom>
          <a:ln w="22225" cap="flat" cmpd="sng">
            <a:solidFill>
              <a:srgbClr val="000080"/>
            </a:solidFill>
            <a:prstDash val="solid"/>
            <a:headEnd type="none" w="med" len="med"/>
            <a:tailEnd type="none" w="med" len="med"/>
          </a:ln>
        </p:spPr>
      </p:sp>
      <p:sp>
        <p:nvSpPr>
          <p:cNvPr id="35919" name="Oval 131"/>
          <p:cNvSpPr/>
          <p:nvPr/>
        </p:nvSpPr>
        <p:spPr>
          <a:xfrm>
            <a:off x="6042025" y="1204913"/>
            <a:ext cx="95250" cy="96837"/>
          </a:xfrm>
          <a:prstGeom prst="ellipse">
            <a:avLst/>
          </a:prstGeom>
          <a:solidFill>
            <a:srgbClr val="000080"/>
          </a:solidFill>
          <a:ln w="11113" cap="flat" cmpd="sng">
            <a:solidFill>
              <a:srgbClr val="00008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20" name="Rectangle 132"/>
          <p:cNvSpPr/>
          <p:nvPr/>
        </p:nvSpPr>
        <p:spPr>
          <a:xfrm>
            <a:off x="6319838" y="1119188"/>
            <a:ext cx="339725" cy="304800"/>
          </a:xfrm>
          <a:prstGeom prst="rect">
            <a:avLst/>
          </a:prstGeom>
          <a:noFill/>
          <a:ln w="9525">
            <a:noFill/>
          </a:ln>
        </p:spPr>
        <p:txBody>
          <a:bodyPr wrap="none" lIns="0" tIns="0" rIns="0" bIns="0">
            <a:spAutoFit/>
          </a:bodyPr>
          <a:p>
            <a:pPr eaLnBrk="0" hangingPunct="0"/>
            <a:r>
              <a:rPr lang="en-US" altLang="zh-CN" sz="2000" i="1" dirty="0">
                <a:latin typeface="Arial" panose="020B0604020202020204" pitchFamily="34" charset="0"/>
              </a:rPr>
              <a:t>FC</a:t>
            </a:r>
            <a:endParaRPr lang="en-US" altLang="zh-CN" i="1" dirty="0">
              <a:latin typeface="Arial" panose="020B0604020202020204" pitchFamily="34" charset="0"/>
            </a:endParaRPr>
          </a:p>
        </p:txBody>
      </p:sp>
      <p:sp>
        <p:nvSpPr>
          <p:cNvPr id="35921" name="Line 133"/>
          <p:cNvSpPr/>
          <p:nvPr/>
        </p:nvSpPr>
        <p:spPr>
          <a:xfrm>
            <a:off x="5945188" y="1655763"/>
            <a:ext cx="311150" cy="1587"/>
          </a:xfrm>
          <a:prstGeom prst="line">
            <a:avLst/>
          </a:prstGeom>
          <a:ln w="22225" cap="flat" cmpd="sng">
            <a:solidFill>
              <a:srgbClr val="FF6600"/>
            </a:solidFill>
            <a:prstDash val="solid"/>
            <a:headEnd type="none" w="med" len="med"/>
            <a:tailEnd type="none" w="med" len="med"/>
          </a:ln>
        </p:spPr>
      </p:sp>
      <p:sp>
        <p:nvSpPr>
          <p:cNvPr id="35922" name="Oval 134"/>
          <p:cNvSpPr/>
          <p:nvPr/>
        </p:nvSpPr>
        <p:spPr>
          <a:xfrm>
            <a:off x="6042025" y="1601788"/>
            <a:ext cx="95250" cy="96837"/>
          </a:xfrm>
          <a:prstGeom prst="ellipse">
            <a:avLst/>
          </a:prstGeom>
          <a:solidFill>
            <a:srgbClr val="993300"/>
          </a:solidFill>
          <a:ln w="11113"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23" name="Rectangle 135"/>
          <p:cNvSpPr/>
          <p:nvPr/>
        </p:nvSpPr>
        <p:spPr>
          <a:xfrm>
            <a:off x="6319838" y="1516063"/>
            <a:ext cx="357187" cy="307975"/>
          </a:xfrm>
          <a:prstGeom prst="rect">
            <a:avLst/>
          </a:prstGeom>
          <a:noFill/>
          <a:ln w="9525">
            <a:noFill/>
          </a:ln>
        </p:spPr>
        <p:txBody>
          <a:bodyPr wrap="none" lIns="0" tIns="0" rIns="0" bIns="0">
            <a:spAutoFit/>
          </a:bodyPr>
          <a:p>
            <a:pPr eaLnBrk="0" hangingPunct="0"/>
            <a:r>
              <a:rPr lang="en-US" altLang="zh-CN" sz="2000" i="1" dirty="0">
                <a:latin typeface="Arial" panose="020B0604020202020204" pitchFamily="34" charset="0"/>
              </a:rPr>
              <a:t>VC</a:t>
            </a:r>
            <a:endParaRPr lang="en-US" altLang="zh-CN" i="1" dirty="0">
              <a:latin typeface="Arial" panose="020B0604020202020204" pitchFamily="34" charset="0"/>
            </a:endParaRPr>
          </a:p>
        </p:txBody>
      </p:sp>
      <p:sp>
        <p:nvSpPr>
          <p:cNvPr id="35924" name="Line 136"/>
          <p:cNvSpPr/>
          <p:nvPr/>
        </p:nvSpPr>
        <p:spPr>
          <a:xfrm>
            <a:off x="5945188" y="2041525"/>
            <a:ext cx="311150" cy="1588"/>
          </a:xfrm>
          <a:prstGeom prst="line">
            <a:avLst/>
          </a:prstGeom>
          <a:ln w="22225" cap="flat" cmpd="sng">
            <a:solidFill>
              <a:srgbClr val="008000"/>
            </a:solidFill>
            <a:prstDash val="solid"/>
            <a:headEnd type="none" w="med" len="med"/>
            <a:tailEnd type="none" w="med" len="med"/>
          </a:ln>
        </p:spPr>
      </p:sp>
      <p:sp>
        <p:nvSpPr>
          <p:cNvPr id="35925" name="Oval 137"/>
          <p:cNvSpPr/>
          <p:nvPr/>
        </p:nvSpPr>
        <p:spPr>
          <a:xfrm>
            <a:off x="6042025" y="1987550"/>
            <a:ext cx="95250" cy="96838"/>
          </a:xfrm>
          <a:prstGeom prst="ellipse">
            <a:avLst/>
          </a:prstGeom>
          <a:solidFill>
            <a:srgbClr val="008000"/>
          </a:solidFill>
          <a:ln w="11113"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35926" name="Rectangle 138"/>
          <p:cNvSpPr/>
          <p:nvPr/>
        </p:nvSpPr>
        <p:spPr>
          <a:xfrm>
            <a:off x="6319838" y="1901825"/>
            <a:ext cx="339725" cy="304800"/>
          </a:xfrm>
          <a:prstGeom prst="rect">
            <a:avLst/>
          </a:prstGeom>
          <a:noFill/>
          <a:ln w="9525">
            <a:noFill/>
          </a:ln>
        </p:spPr>
        <p:txBody>
          <a:bodyPr wrap="none" lIns="0" tIns="0" rIns="0" bIns="0">
            <a:spAutoFit/>
          </a:bodyPr>
          <a:p>
            <a:pPr eaLnBrk="0" hangingPunct="0"/>
            <a:r>
              <a:rPr lang="en-US" altLang="zh-CN" sz="2000" i="1" dirty="0">
                <a:latin typeface="Arial" panose="020B0604020202020204" pitchFamily="34" charset="0"/>
              </a:rPr>
              <a:t>TC</a:t>
            </a:r>
            <a:endParaRPr lang="en-US" altLang="zh-CN" i="1" dirty="0">
              <a:latin typeface="Arial" panose="020B0604020202020204" pitchFamily="34" charset="0"/>
            </a:endParaRPr>
          </a:p>
        </p:txBody>
      </p:sp>
      <p:sp>
        <p:nvSpPr>
          <p:cNvPr id="35927" name="Rectangle 139"/>
          <p:cNvSpPr/>
          <p:nvPr/>
        </p:nvSpPr>
        <p:spPr>
          <a:xfrm>
            <a:off x="3789363" y="819150"/>
            <a:ext cx="5030787" cy="5940425"/>
          </a:xfrm>
          <a:prstGeom prst="rect">
            <a:avLst/>
          </a:prstGeom>
          <a:no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upRigh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44"/>
          <p:cNvSpPr txBox="1"/>
          <p:nvPr/>
        </p:nvSpPr>
        <p:spPr>
          <a:xfrm>
            <a:off x="3394075" y="1116013"/>
            <a:ext cx="4889500" cy="1397000"/>
          </a:xfrm>
          <a:prstGeom prst="rect">
            <a:avLst/>
          </a:prstGeom>
          <a:noFill/>
          <a:ln w="9525">
            <a:noFill/>
          </a:ln>
        </p:spPr>
        <p:txBody>
          <a:bodyPr/>
          <a:p>
            <a:pPr eaLnBrk="0" hangingPunct="0">
              <a:lnSpc>
                <a:spcPct val="105000"/>
              </a:lnSpc>
              <a:spcBef>
                <a:spcPct val="45000"/>
              </a:spcBef>
            </a:pPr>
            <a:r>
              <a:rPr lang="en-US" altLang="zh-CN" sz="2600" dirty="0">
                <a:latin typeface="Arial" panose="020B0604020202020204" pitchFamily="34" charset="0"/>
              </a:rPr>
              <a:t>    </a:t>
            </a:r>
            <a:r>
              <a:rPr lang="zh-CN" altLang="x-none" sz="2600" dirty="0">
                <a:latin typeface="Arial" panose="020B0604020202020204" pitchFamily="34" charset="0"/>
              </a:rPr>
              <a:t>回忆，</a:t>
            </a:r>
            <a:r>
              <a:rPr lang="zh-CN" altLang="x-none" sz="2600" b="1" dirty="0">
                <a:solidFill>
                  <a:srgbClr val="CC0000"/>
                </a:solidFill>
                <a:latin typeface="Arial" panose="020B0604020202020204" pitchFamily="34" charset="0"/>
              </a:rPr>
              <a:t>边际成本</a:t>
            </a:r>
            <a:r>
              <a:rPr lang="zh-CN" altLang="en-US" sz="2600" b="1" dirty="0">
                <a:solidFill>
                  <a:srgbClr val="CC0000"/>
                </a:solidFill>
                <a:latin typeface="Arial" panose="020B0604020202020204" pitchFamily="34" charset="0"/>
              </a:rPr>
              <a:t>（</a:t>
            </a:r>
            <a:r>
              <a:rPr lang="en-US" altLang="zh-CN" sz="2600" b="1" i="1" dirty="0">
                <a:solidFill>
                  <a:srgbClr val="CC0000"/>
                </a:solidFill>
                <a:latin typeface="Arial" panose="020B0604020202020204" pitchFamily="34" charset="0"/>
              </a:rPr>
              <a:t>MC</a:t>
            </a:r>
            <a:r>
              <a:rPr lang="zh-CN" altLang="en-US" sz="2600" b="1" dirty="0">
                <a:solidFill>
                  <a:srgbClr val="CC0000"/>
                </a:solidFill>
                <a:latin typeface="Arial" panose="020B0604020202020204" pitchFamily="34" charset="0"/>
              </a:rPr>
              <a:t>）</a:t>
            </a:r>
            <a:r>
              <a:rPr lang="zh-CN" altLang="x-none" sz="2600" dirty="0">
                <a:latin typeface="Arial" panose="020B0604020202020204" pitchFamily="34" charset="0"/>
              </a:rPr>
              <a:t>是额外一单位产量所引起的总成本的增加：</a:t>
            </a:r>
            <a:br>
              <a:rPr lang="zh-CN" altLang="en-US" sz="2600" dirty="0">
                <a:latin typeface="Arial" panose="020B0604020202020204" pitchFamily="34" charset="0"/>
              </a:rPr>
            </a:br>
            <a:endParaRPr lang="zh-CN" altLang="en-US" sz="2600" b="1" dirty="0">
              <a:latin typeface="Arial" panose="020B0604020202020204" pitchFamily="34" charset="0"/>
            </a:endParaRPr>
          </a:p>
        </p:txBody>
      </p:sp>
      <p:sp>
        <p:nvSpPr>
          <p:cNvPr id="5" name="Text Box 45"/>
          <p:cNvSpPr txBox="1"/>
          <p:nvPr/>
        </p:nvSpPr>
        <p:spPr>
          <a:xfrm>
            <a:off x="3397250" y="3392488"/>
            <a:ext cx="5335588" cy="2860675"/>
          </a:xfrm>
          <a:prstGeom prst="rect">
            <a:avLst/>
          </a:prstGeom>
          <a:noFill/>
          <a:ln w="9525">
            <a:noFill/>
          </a:ln>
        </p:spPr>
        <p:txBody>
          <a:bodyPr/>
          <a:p>
            <a:pPr eaLnBrk="0" hangingPunct="0">
              <a:lnSpc>
                <a:spcPct val="105000"/>
              </a:lnSpc>
              <a:spcBef>
                <a:spcPct val="35000"/>
              </a:spcBef>
            </a:pPr>
            <a:r>
              <a:rPr lang="en-US" altLang="zh-CN" sz="2600" dirty="0">
                <a:latin typeface="Arial" panose="020B0604020202020204" pitchFamily="34" charset="0"/>
              </a:rPr>
              <a:t>    </a:t>
            </a:r>
            <a:r>
              <a:rPr lang="zh-CN" altLang="x-none" sz="2600" dirty="0">
                <a:latin typeface="Arial" panose="020B0604020202020204" pitchFamily="34" charset="0"/>
              </a:rPr>
              <a:t>由于边际产量递减，</a:t>
            </a:r>
            <a:r>
              <a:rPr lang="en-US" altLang="zh-CN" sz="2600" i="1" dirty="0">
                <a:latin typeface="Arial" panose="020B0604020202020204" pitchFamily="34" charset="0"/>
              </a:rPr>
              <a:t>MC</a:t>
            </a:r>
            <a:r>
              <a:rPr lang="zh-CN" altLang="x-none" sz="2600" dirty="0">
                <a:latin typeface="Arial" panose="020B0604020202020204" pitchFamily="34" charset="0"/>
              </a:rPr>
              <a:t>随</a:t>
            </a:r>
            <a:r>
              <a:rPr lang="en-US" altLang="zh-CN" sz="2600" b="1" i="1" dirty="0">
                <a:latin typeface="Arial" panose="020B0604020202020204" pitchFamily="34" charset="0"/>
              </a:rPr>
              <a:t>Q</a:t>
            </a:r>
            <a:r>
              <a:rPr lang="zh-CN" altLang="x-none" sz="2600" dirty="0">
                <a:latin typeface="Arial" panose="020B0604020202020204" pitchFamily="34" charset="0"/>
              </a:rPr>
              <a:t>的上升而增加</a:t>
            </a:r>
            <a:r>
              <a:rPr lang="zh-CN" altLang="en-US" sz="2600" dirty="0">
                <a:latin typeface="Arial" panose="020B0604020202020204" pitchFamily="34" charset="0"/>
              </a:rPr>
              <a:t>  </a:t>
            </a:r>
            <a:endParaRPr lang="zh-CN" altLang="en-US" sz="2600" dirty="0">
              <a:latin typeface="Arial" panose="020B0604020202020204" pitchFamily="34" charset="0"/>
            </a:endParaRPr>
          </a:p>
          <a:p>
            <a:pPr eaLnBrk="0" hangingPunct="0">
              <a:lnSpc>
                <a:spcPct val="105000"/>
              </a:lnSpc>
              <a:spcBef>
                <a:spcPct val="35000"/>
              </a:spcBef>
            </a:pPr>
            <a:r>
              <a:rPr lang="en-US" altLang="zh-CN" sz="2600" dirty="0">
                <a:latin typeface="Arial" panose="020B0604020202020204" pitchFamily="34" charset="0"/>
              </a:rPr>
              <a:t>    </a:t>
            </a:r>
            <a:r>
              <a:rPr lang="zh-CN" altLang="en-US" sz="2600" dirty="0">
                <a:latin typeface="Arial" panose="020B0604020202020204" pitchFamily="34" charset="0"/>
              </a:rPr>
              <a:t>在本例中</a:t>
            </a:r>
            <a:r>
              <a:rPr lang="zh-CN" altLang="x-none" sz="2600" dirty="0">
                <a:latin typeface="Arial" panose="020B0604020202020204" pitchFamily="34" charset="0"/>
              </a:rPr>
              <a:t>，边际成本先下降，再上升</a:t>
            </a:r>
            <a:r>
              <a:rPr lang="zh-CN" altLang="en-US" sz="2600" dirty="0">
                <a:latin typeface="Arial" panose="020B0604020202020204" pitchFamily="34" charset="0"/>
              </a:rPr>
              <a:t>  ；</a:t>
            </a:r>
            <a:r>
              <a:rPr lang="zh-CN" altLang="x-none" sz="2600" dirty="0">
                <a:latin typeface="Arial" panose="020B0604020202020204" pitchFamily="34" charset="0"/>
              </a:rPr>
              <a:t>在其他例子中，</a:t>
            </a:r>
            <a:r>
              <a:rPr lang="en-US" altLang="zh-CN" sz="2600" dirty="0">
                <a:latin typeface="Arial" panose="020B0604020202020204" pitchFamily="34" charset="0"/>
              </a:rPr>
              <a:t>MC</a:t>
            </a:r>
            <a:r>
              <a:rPr lang="zh-CN" altLang="en-US" sz="2600" dirty="0">
                <a:latin typeface="Arial" panose="020B0604020202020204" pitchFamily="34" charset="0"/>
              </a:rPr>
              <a:t>也</a:t>
            </a:r>
            <a:r>
              <a:rPr lang="zh-CN" altLang="x-none" sz="2600" dirty="0">
                <a:latin typeface="Arial" panose="020B0604020202020204" pitchFamily="34" charset="0"/>
              </a:rPr>
              <a:t>可能不变</a:t>
            </a:r>
            <a:r>
              <a:rPr lang="zh-CN" altLang="en-US" sz="2600" dirty="0">
                <a:latin typeface="Arial" panose="020B0604020202020204" pitchFamily="34" charset="0"/>
              </a:rPr>
              <a:t>。</a:t>
            </a:r>
            <a:endParaRPr lang="en-US" altLang="zh-CN" sz="2600" dirty="0">
              <a:latin typeface="Arial" panose="020B0604020202020204" pitchFamily="34" charset="0"/>
            </a:endParaRPr>
          </a:p>
        </p:txBody>
      </p:sp>
      <p:sp>
        <p:nvSpPr>
          <p:cNvPr id="6" name="Rectangle 2"/>
          <p:cNvSpPr txBox="1">
            <a:spLocks noChangeArrowheads="1"/>
          </p:cNvSpPr>
          <p:nvPr/>
        </p:nvSpPr>
        <p:spPr>
          <a:xfrm>
            <a:off x="368300" y="174625"/>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边际成本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078" name="Rectangle 3"/>
          <p:cNvSpPr/>
          <p:nvPr/>
        </p:nvSpPr>
        <p:spPr>
          <a:xfrm>
            <a:off x="968375" y="5630863"/>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620</a:t>
            </a:r>
            <a:endParaRPr lang="en-US" altLang="zh-CN" sz="2400" dirty="0">
              <a:latin typeface="Arial" panose="020B0604020202020204" pitchFamily="34" charset="0"/>
            </a:endParaRPr>
          </a:p>
        </p:txBody>
      </p:sp>
      <p:sp>
        <p:nvSpPr>
          <p:cNvPr id="3079" name="Rectangle 4"/>
          <p:cNvSpPr/>
          <p:nvPr/>
        </p:nvSpPr>
        <p:spPr>
          <a:xfrm>
            <a:off x="423863" y="5630863"/>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3080" name="Rectangle 5"/>
          <p:cNvSpPr/>
          <p:nvPr/>
        </p:nvSpPr>
        <p:spPr>
          <a:xfrm>
            <a:off x="968375" y="5070475"/>
            <a:ext cx="91598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480</a:t>
            </a:r>
            <a:endParaRPr lang="en-US" altLang="zh-CN" sz="2400" dirty="0">
              <a:latin typeface="Arial" panose="020B0604020202020204" pitchFamily="34" charset="0"/>
            </a:endParaRPr>
          </a:p>
        </p:txBody>
      </p:sp>
      <p:sp>
        <p:nvSpPr>
          <p:cNvPr id="3081" name="Rectangle 6"/>
          <p:cNvSpPr/>
          <p:nvPr/>
        </p:nvSpPr>
        <p:spPr>
          <a:xfrm>
            <a:off x="423863" y="5070475"/>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3082" name="Rectangle 7"/>
          <p:cNvSpPr/>
          <p:nvPr/>
        </p:nvSpPr>
        <p:spPr>
          <a:xfrm>
            <a:off x="968375" y="4506913"/>
            <a:ext cx="915988" cy="5635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3083" name="Rectangle 8"/>
          <p:cNvSpPr/>
          <p:nvPr/>
        </p:nvSpPr>
        <p:spPr>
          <a:xfrm>
            <a:off x="423863" y="4506913"/>
            <a:ext cx="544512" cy="5635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3084" name="Rectangle 9"/>
          <p:cNvSpPr/>
          <p:nvPr/>
        </p:nvSpPr>
        <p:spPr>
          <a:xfrm>
            <a:off x="968375" y="3944938"/>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310</a:t>
            </a:r>
            <a:endParaRPr lang="en-US" altLang="zh-CN" sz="2400" dirty="0">
              <a:latin typeface="Arial" panose="020B0604020202020204" pitchFamily="34" charset="0"/>
            </a:endParaRPr>
          </a:p>
        </p:txBody>
      </p:sp>
      <p:sp>
        <p:nvSpPr>
          <p:cNvPr id="3085" name="Rectangle 10"/>
          <p:cNvSpPr/>
          <p:nvPr/>
        </p:nvSpPr>
        <p:spPr>
          <a:xfrm>
            <a:off x="423863" y="3944938"/>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3086" name="Rectangle 11"/>
          <p:cNvSpPr/>
          <p:nvPr/>
        </p:nvSpPr>
        <p:spPr>
          <a:xfrm>
            <a:off x="968375" y="3382963"/>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260</a:t>
            </a:r>
            <a:endParaRPr lang="en-US" altLang="zh-CN" sz="2400" dirty="0">
              <a:latin typeface="Arial" panose="020B0604020202020204" pitchFamily="34" charset="0"/>
            </a:endParaRPr>
          </a:p>
        </p:txBody>
      </p:sp>
      <p:sp>
        <p:nvSpPr>
          <p:cNvPr id="3087" name="Rectangle 12"/>
          <p:cNvSpPr/>
          <p:nvPr/>
        </p:nvSpPr>
        <p:spPr>
          <a:xfrm>
            <a:off x="423863" y="3382963"/>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3088" name="Rectangle 13"/>
          <p:cNvSpPr/>
          <p:nvPr/>
        </p:nvSpPr>
        <p:spPr>
          <a:xfrm>
            <a:off x="968375" y="2820988"/>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220</a:t>
            </a:r>
            <a:endParaRPr lang="en-US" altLang="zh-CN" sz="2400" dirty="0">
              <a:latin typeface="Arial" panose="020B0604020202020204" pitchFamily="34" charset="0"/>
            </a:endParaRPr>
          </a:p>
        </p:txBody>
      </p:sp>
      <p:sp>
        <p:nvSpPr>
          <p:cNvPr id="3089" name="Rectangle 14"/>
          <p:cNvSpPr/>
          <p:nvPr/>
        </p:nvSpPr>
        <p:spPr>
          <a:xfrm>
            <a:off x="423863" y="2820988"/>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3090" name="Rectangle 15"/>
          <p:cNvSpPr/>
          <p:nvPr/>
        </p:nvSpPr>
        <p:spPr>
          <a:xfrm>
            <a:off x="968375" y="2259013"/>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170</a:t>
            </a:r>
            <a:endParaRPr lang="en-US" altLang="zh-CN" sz="2400" dirty="0">
              <a:latin typeface="Arial" panose="020B0604020202020204" pitchFamily="34" charset="0"/>
            </a:endParaRPr>
          </a:p>
        </p:txBody>
      </p:sp>
      <p:sp>
        <p:nvSpPr>
          <p:cNvPr id="3091" name="Rectangle 16"/>
          <p:cNvSpPr/>
          <p:nvPr/>
        </p:nvSpPr>
        <p:spPr>
          <a:xfrm>
            <a:off x="423863" y="2259013"/>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sp>
        <p:nvSpPr>
          <p:cNvPr id="3092" name="Rectangle 17"/>
          <p:cNvSpPr>
            <a:spLocks noChangeArrowheads="1"/>
          </p:cNvSpPr>
          <p:nvPr/>
        </p:nvSpPr>
        <p:spPr bwMode="auto">
          <a:xfrm>
            <a:off x="1884363" y="1697038"/>
            <a:ext cx="836613" cy="561975"/>
          </a:xfrm>
          <a:prstGeom prst="rect">
            <a:avLst/>
          </a:prstGeom>
          <a:solidFill>
            <a:schemeClr val="tx1">
              <a:lumMod val="50000"/>
              <a:lumOff val="50000"/>
            </a:schemeClr>
          </a:solidFill>
          <a:ln w="9525">
            <a:noFill/>
            <a:miter lim="800000"/>
          </a:ln>
        </p:spPr>
        <p:txBody>
          <a:bodyPr anchor="ctr"/>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endParaRPr kumimoji="0" lang="zh-CN"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3" name="Rectangle 18"/>
          <p:cNvSpPr/>
          <p:nvPr/>
        </p:nvSpPr>
        <p:spPr>
          <a:xfrm>
            <a:off x="968375" y="1697038"/>
            <a:ext cx="915988"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094" name="Rectangle 19"/>
          <p:cNvSpPr/>
          <p:nvPr/>
        </p:nvSpPr>
        <p:spPr>
          <a:xfrm>
            <a:off x="423863" y="1697038"/>
            <a:ext cx="54451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3095" name="Rectangle 20"/>
          <p:cNvSpPr/>
          <p:nvPr/>
        </p:nvSpPr>
        <p:spPr>
          <a:xfrm>
            <a:off x="1884363" y="1135063"/>
            <a:ext cx="836612" cy="561975"/>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MC</a:t>
            </a:r>
            <a:endParaRPr lang="en-US" altLang="zh-CN" sz="2400" i="1" dirty="0">
              <a:latin typeface="Arial" panose="020B0604020202020204" pitchFamily="34" charset="0"/>
            </a:endParaRPr>
          </a:p>
        </p:txBody>
      </p:sp>
      <p:sp>
        <p:nvSpPr>
          <p:cNvPr id="3096" name="Rectangle 21"/>
          <p:cNvSpPr/>
          <p:nvPr/>
        </p:nvSpPr>
        <p:spPr>
          <a:xfrm>
            <a:off x="968375" y="1135063"/>
            <a:ext cx="915988" cy="561975"/>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sp>
        <p:nvSpPr>
          <p:cNvPr id="3097" name="Rectangle 22"/>
          <p:cNvSpPr/>
          <p:nvPr/>
        </p:nvSpPr>
        <p:spPr>
          <a:xfrm>
            <a:off x="423863" y="1135063"/>
            <a:ext cx="544512" cy="561975"/>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3098" name="Line 23"/>
          <p:cNvSpPr/>
          <p:nvPr/>
        </p:nvSpPr>
        <p:spPr>
          <a:xfrm>
            <a:off x="423863" y="1135063"/>
            <a:ext cx="2297112" cy="0"/>
          </a:xfrm>
          <a:prstGeom prst="line">
            <a:avLst/>
          </a:prstGeom>
          <a:ln w="12700" cap="sq" cmpd="sng">
            <a:solidFill>
              <a:schemeClr val="tx1"/>
            </a:solidFill>
            <a:prstDash val="solid"/>
            <a:headEnd type="none" w="med" len="med"/>
            <a:tailEnd type="none" w="med" len="med"/>
          </a:ln>
        </p:spPr>
      </p:sp>
      <p:sp>
        <p:nvSpPr>
          <p:cNvPr id="3099" name="Line 24"/>
          <p:cNvSpPr/>
          <p:nvPr/>
        </p:nvSpPr>
        <p:spPr>
          <a:xfrm>
            <a:off x="423863" y="1697038"/>
            <a:ext cx="2297112" cy="0"/>
          </a:xfrm>
          <a:prstGeom prst="line">
            <a:avLst/>
          </a:prstGeom>
          <a:ln w="12700" cap="flat" cmpd="sng">
            <a:solidFill>
              <a:schemeClr val="tx1"/>
            </a:solidFill>
            <a:prstDash val="solid"/>
            <a:headEnd type="none" w="med" len="med"/>
            <a:tailEnd type="none" w="med" len="med"/>
          </a:ln>
        </p:spPr>
      </p:sp>
      <p:sp>
        <p:nvSpPr>
          <p:cNvPr id="3100" name="Line 25"/>
          <p:cNvSpPr/>
          <p:nvPr/>
        </p:nvSpPr>
        <p:spPr>
          <a:xfrm>
            <a:off x="423863" y="2259013"/>
            <a:ext cx="2297112" cy="0"/>
          </a:xfrm>
          <a:prstGeom prst="line">
            <a:avLst/>
          </a:prstGeom>
          <a:ln w="12700" cap="flat" cmpd="sng">
            <a:solidFill>
              <a:schemeClr val="tx1"/>
            </a:solidFill>
            <a:prstDash val="solid"/>
            <a:headEnd type="none" w="med" len="med"/>
            <a:tailEnd type="none" w="med" len="med"/>
          </a:ln>
        </p:spPr>
      </p:sp>
      <p:sp>
        <p:nvSpPr>
          <p:cNvPr id="3101" name="Line 26"/>
          <p:cNvSpPr/>
          <p:nvPr/>
        </p:nvSpPr>
        <p:spPr>
          <a:xfrm>
            <a:off x="423863" y="2820988"/>
            <a:ext cx="2297112" cy="0"/>
          </a:xfrm>
          <a:prstGeom prst="line">
            <a:avLst/>
          </a:prstGeom>
          <a:ln w="12700" cap="flat" cmpd="sng">
            <a:solidFill>
              <a:schemeClr val="tx1"/>
            </a:solidFill>
            <a:prstDash val="solid"/>
            <a:headEnd type="none" w="med" len="med"/>
            <a:tailEnd type="none" w="med" len="med"/>
          </a:ln>
        </p:spPr>
      </p:sp>
      <p:sp>
        <p:nvSpPr>
          <p:cNvPr id="3102" name="Line 27"/>
          <p:cNvSpPr/>
          <p:nvPr/>
        </p:nvSpPr>
        <p:spPr>
          <a:xfrm>
            <a:off x="423863" y="3382963"/>
            <a:ext cx="2297112" cy="0"/>
          </a:xfrm>
          <a:prstGeom prst="line">
            <a:avLst/>
          </a:prstGeom>
          <a:ln w="12700" cap="flat" cmpd="sng">
            <a:solidFill>
              <a:schemeClr val="tx1"/>
            </a:solidFill>
            <a:prstDash val="solid"/>
            <a:headEnd type="none" w="med" len="med"/>
            <a:tailEnd type="none" w="med" len="med"/>
          </a:ln>
        </p:spPr>
      </p:sp>
      <p:sp>
        <p:nvSpPr>
          <p:cNvPr id="3103" name="Line 28"/>
          <p:cNvSpPr/>
          <p:nvPr/>
        </p:nvSpPr>
        <p:spPr>
          <a:xfrm>
            <a:off x="423863" y="3944938"/>
            <a:ext cx="2297112" cy="0"/>
          </a:xfrm>
          <a:prstGeom prst="line">
            <a:avLst/>
          </a:prstGeom>
          <a:ln w="12700" cap="flat" cmpd="sng">
            <a:solidFill>
              <a:schemeClr val="tx1"/>
            </a:solidFill>
            <a:prstDash val="solid"/>
            <a:headEnd type="none" w="med" len="med"/>
            <a:tailEnd type="none" w="med" len="med"/>
          </a:ln>
        </p:spPr>
      </p:sp>
      <p:sp>
        <p:nvSpPr>
          <p:cNvPr id="3104" name="Line 29"/>
          <p:cNvSpPr/>
          <p:nvPr/>
        </p:nvSpPr>
        <p:spPr>
          <a:xfrm>
            <a:off x="423863" y="4506913"/>
            <a:ext cx="2297112" cy="0"/>
          </a:xfrm>
          <a:prstGeom prst="line">
            <a:avLst/>
          </a:prstGeom>
          <a:ln w="12700" cap="flat" cmpd="sng">
            <a:solidFill>
              <a:schemeClr val="tx1"/>
            </a:solidFill>
            <a:prstDash val="solid"/>
            <a:headEnd type="none" w="med" len="med"/>
            <a:tailEnd type="none" w="med" len="med"/>
          </a:ln>
        </p:spPr>
      </p:sp>
      <p:sp>
        <p:nvSpPr>
          <p:cNvPr id="3105" name="Line 30"/>
          <p:cNvSpPr/>
          <p:nvPr/>
        </p:nvSpPr>
        <p:spPr>
          <a:xfrm>
            <a:off x="423863" y="5070475"/>
            <a:ext cx="2297112" cy="0"/>
          </a:xfrm>
          <a:prstGeom prst="line">
            <a:avLst/>
          </a:prstGeom>
          <a:ln w="12700" cap="flat" cmpd="sng">
            <a:solidFill>
              <a:schemeClr val="tx1"/>
            </a:solidFill>
            <a:prstDash val="solid"/>
            <a:headEnd type="none" w="med" len="med"/>
            <a:tailEnd type="none" w="med" len="med"/>
          </a:ln>
        </p:spPr>
      </p:sp>
      <p:sp>
        <p:nvSpPr>
          <p:cNvPr id="3106" name="Line 31"/>
          <p:cNvSpPr/>
          <p:nvPr/>
        </p:nvSpPr>
        <p:spPr>
          <a:xfrm>
            <a:off x="423863" y="5630863"/>
            <a:ext cx="2297112" cy="0"/>
          </a:xfrm>
          <a:prstGeom prst="line">
            <a:avLst/>
          </a:prstGeom>
          <a:ln w="12700" cap="flat" cmpd="sng">
            <a:solidFill>
              <a:schemeClr val="tx1"/>
            </a:solidFill>
            <a:prstDash val="solid"/>
            <a:headEnd type="none" w="med" len="med"/>
            <a:tailEnd type="none" w="med" len="med"/>
          </a:ln>
        </p:spPr>
      </p:sp>
      <p:sp>
        <p:nvSpPr>
          <p:cNvPr id="3107" name="Line 32"/>
          <p:cNvSpPr/>
          <p:nvPr/>
        </p:nvSpPr>
        <p:spPr>
          <a:xfrm>
            <a:off x="423863" y="6192838"/>
            <a:ext cx="2297112" cy="0"/>
          </a:xfrm>
          <a:prstGeom prst="line">
            <a:avLst/>
          </a:prstGeom>
          <a:ln w="12700" cap="sq" cmpd="sng">
            <a:solidFill>
              <a:schemeClr val="tx1"/>
            </a:solidFill>
            <a:prstDash val="solid"/>
            <a:headEnd type="none" w="med" len="med"/>
            <a:tailEnd type="none" w="med" len="med"/>
          </a:ln>
        </p:spPr>
      </p:sp>
      <p:sp>
        <p:nvSpPr>
          <p:cNvPr id="3108" name="Line 33"/>
          <p:cNvSpPr/>
          <p:nvPr/>
        </p:nvSpPr>
        <p:spPr>
          <a:xfrm>
            <a:off x="423863" y="1135063"/>
            <a:ext cx="0" cy="5057775"/>
          </a:xfrm>
          <a:prstGeom prst="line">
            <a:avLst/>
          </a:prstGeom>
          <a:ln w="12700" cap="sq" cmpd="sng">
            <a:solidFill>
              <a:schemeClr val="tx1"/>
            </a:solidFill>
            <a:prstDash val="solid"/>
            <a:headEnd type="none" w="med" len="med"/>
            <a:tailEnd type="none" w="med" len="med"/>
          </a:ln>
        </p:spPr>
      </p:sp>
      <p:sp>
        <p:nvSpPr>
          <p:cNvPr id="3109" name="Line 34"/>
          <p:cNvSpPr/>
          <p:nvPr/>
        </p:nvSpPr>
        <p:spPr>
          <a:xfrm>
            <a:off x="968375" y="1135063"/>
            <a:ext cx="0" cy="5057775"/>
          </a:xfrm>
          <a:prstGeom prst="line">
            <a:avLst/>
          </a:prstGeom>
          <a:ln w="12700" cap="flat" cmpd="sng">
            <a:solidFill>
              <a:schemeClr val="tx1"/>
            </a:solidFill>
            <a:prstDash val="solid"/>
            <a:headEnd type="none" w="med" len="med"/>
            <a:tailEnd type="none" w="med" len="med"/>
          </a:ln>
        </p:spPr>
      </p:sp>
      <p:sp>
        <p:nvSpPr>
          <p:cNvPr id="3110" name="Line 35"/>
          <p:cNvSpPr/>
          <p:nvPr/>
        </p:nvSpPr>
        <p:spPr>
          <a:xfrm>
            <a:off x="1884363" y="1135063"/>
            <a:ext cx="0" cy="5057775"/>
          </a:xfrm>
          <a:prstGeom prst="line">
            <a:avLst/>
          </a:prstGeom>
          <a:ln w="12700" cap="flat" cmpd="sng">
            <a:solidFill>
              <a:schemeClr val="tx1"/>
            </a:solidFill>
            <a:prstDash val="solid"/>
            <a:headEnd type="none" w="med" len="med"/>
            <a:tailEnd type="none" w="med" len="med"/>
          </a:ln>
        </p:spPr>
      </p:sp>
      <p:sp>
        <p:nvSpPr>
          <p:cNvPr id="3111" name="Line 36"/>
          <p:cNvSpPr/>
          <p:nvPr/>
        </p:nvSpPr>
        <p:spPr>
          <a:xfrm>
            <a:off x="2720975" y="1135063"/>
            <a:ext cx="0" cy="5057775"/>
          </a:xfrm>
          <a:prstGeom prst="line">
            <a:avLst/>
          </a:prstGeom>
          <a:ln w="12700" cap="sq" cmpd="sng">
            <a:solidFill>
              <a:schemeClr val="tx1"/>
            </a:solidFill>
            <a:prstDash val="solid"/>
            <a:headEnd type="none" w="med" len="med"/>
            <a:tailEnd type="none" w="med" len="med"/>
          </a:ln>
        </p:spPr>
      </p:sp>
      <p:sp>
        <p:nvSpPr>
          <p:cNvPr id="3112" name="Rectangle 37"/>
          <p:cNvSpPr/>
          <p:nvPr/>
        </p:nvSpPr>
        <p:spPr>
          <a:xfrm>
            <a:off x="1884363" y="5353050"/>
            <a:ext cx="836612" cy="561975"/>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140</a:t>
            </a:r>
            <a:endParaRPr lang="en-US" altLang="zh-CN" sz="2400" dirty="0">
              <a:latin typeface="Arial" panose="020B0604020202020204" pitchFamily="34" charset="0"/>
            </a:endParaRPr>
          </a:p>
        </p:txBody>
      </p:sp>
      <p:sp>
        <p:nvSpPr>
          <p:cNvPr id="3113" name="Rectangle 38"/>
          <p:cNvSpPr/>
          <p:nvPr/>
        </p:nvSpPr>
        <p:spPr>
          <a:xfrm>
            <a:off x="1884363" y="4792663"/>
            <a:ext cx="836612" cy="560387"/>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3114" name="Rectangle 39"/>
          <p:cNvSpPr/>
          <p:nvPr/>
        </p:nvSpPr>
        <p:spPr>
          <a:xfrm>
            <a:off x="1884363" y="4229100"/>
            <a:ext cx="836612" cy="563563"/>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3115" name="Rectangle 40"/>
          <p:cNvSpPr/>
          <p:nvPr/>
        </p:nvSpPr>
        <p:spPr>
          <a:xfrm>
            <a:off x="1884363" y="3667125"/>
            <a:ext cx="836612" cy="561975"/>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3116" name="Rectangle 41"/>
          <p:cNvSpPr/>
          <p:nvPr/>
        </p:nvSpPr>
        <p:spPr>
          <a:xfrm>
            <a:off x="1884363" y="3105150"/>
            <a:ext cx="836612" cy="561975"/>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40</a:t>
            </a:r>
            <a:endParaRPr lang="en-US" altLang="zh-CN" sz="2400" dirty="0">
              <a:latin typeface="Arial" panose="020B0604020202020204" pitchFamily="34" charset="0"/>
            </a:endParaRPr>
          </a:p>
        </p:txBody>
      </p:sp>
      <p:sp>
        <p:nvSpPr>
          <p:cNvPr id="3117" name="Rectangle 42"/>
          <p:cNvSpPr/>
          <p:nvPr/>
        </p:nvSpPr>
        <p:spPr>
          <a:xfrm>
            <a:off x="1884363" y="2543175"/>
            <a:ext cx="836612" cy="561975"/>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3118" name="Rectangle 43"/>
          <p:cNvSpPr/>
          <p:nvPr/>
        </p:nvSpPr>
        <p:spPr>
          <a:xfrm>
            <a:off x="1884363" y="1981200"/>
            <a:ext cx="836612" cy="561975"/>
          </a:xfrm>
          <a:prstGeom prst="rect">
            <a:avLst/>
          </a:prstGeom>
          <a:solidFill>
            <a:schemeClr val="bg1"/>
          </a:solidFill>
          <a:ln w="12700" cap="flat" cmpd="sng">
            <a:solidFill>
              <a:schemeClr val="tx1"/>
            </a:solidFill>
            <a:prstDash val="solid"/>
            <a:miter/>
            <a:headEnd type="none" w="med" len="med"/>
            <a:tailEnd type="none" w="med" len="med"/>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grpSp>
        <p:nvGrpSpPr>
          <p:cNvPr id="2" name="Group 48"/>
          <p:cNvGrpSpPr/>
          <p:nvPr/>
        </p:nvGrpSpPr>
        <p:grpSpPr>
          <a:xfrm>
            <a:off x="4835525" y="2209800"/>
            <a:ext cx="1887538" cy="974725"/>
            <a:chOff x="0" y="0"/>
            <a:chExt cx="1189" cy="614"/>
          </a:xfrm>
        </p:grpSpPr>
        <p:grpSp>
          <p:nvGrpSpPr>
            <p:cNvPr id="3121" name="Group 49"/>
            <p:cNvGrpSpPr/>
            <p:nvPr/>
          </p:nvGrpSpPr>
          <p:grpSpPr>
            <a:xfrm>
              <a:off x="652" y="0"/>
              <a:ext cx="537" cy="614"/>
              <a:chOff x="0" y="0"/>
              <a:chExt cx="290" cy="614"/>
            </a:xfrm>
          </p:grpSpPr>
          <p:sp>
            <p:nvSpPr>
              <p:cNvPr id="3123" name="Rectangle 50"/>
              <p:cNvSpPr/>
              <p:nvPr/>
            </p:nvSpPr>
            <p:spPr>
              <a:xfrm>
                <a:off x="0" y="0"/>
                <a:ext cx="290" cy="317"/>
              </a:xfrm>
              <a:prstGeom prst="rect">
                <a:avLst/>
              </a:prstGeom>
              <a:noFill/>
              <a:ln w="9525">
                <a:noFill/>
              </a:ln>
            </p:spPr>
            <p:txBody>
              <a:bodyPr wrap="none">
                <a:spAutoFit/>
              </a:bodyPr>
              <a:p>
                <a:pPr algn="ctr" eaLnBrk="0" hangingPunct="0"/>
                <a:r>
                  <a:rPr lang="zh-CN" altLang="zh-CN" sz="2700" b="1" dirty="0">
                    <a:latin typeface="Arial" panose="020B0604020202020204" pitchFamily="34" charset="0"/>
                  </a:rPr>
                  <a:t>∆</a:t>
                </a:r>
                <a:r>
                  <a:rPr lang="en-US" altLang="zh-CN" sz="2700" i="1" dirty="0">
                    <a:latin typeface="Arial" panose="020B0604020202020204" pitchFamily="34" charset="0"/>
                  </a:rPr>
                  <a:t>TC</a:t>
                </a:r>
                <a:endParaRPr lang="en-US" altLang="zh-CN" sz="2700" i="1" dirty="0">
                  <a:latin typeface="Arial" panose="020B0604020202020204" pitchFamily="34" charset="0"/>
                </a:endParaRPr>
              </a:p>
            </p:txBody>
          </p:sp>
          <p:sp>
            <p:nvSpPr>
              <p:cNvPr id="3124" name="Rectangle 51"/>
              <p:cNvSpPr/>
              <p:nvPr/>
            </p:nvSpPr>
            <p:spPr>
              <a:xfrm>
                <a:off x="25" y="297"/>
                <a:ext cx="224" cy="317"/>
              </a:xfrm>
              <a:prstGeom prst="rect">
                <a:avLst/>
              </a:prstGeom>
              <a:noFill/>
              <a:ln w="9525">
                <a:noFill/>
              </a:ln>
            </p:spPr>
            <p:txBody>
              <a:bodyPr wrap="none">
                <a:spAutoFit/>
              </a:bodyPr>
              <a:p>
                <a:pPr algn="ctr" eaLnBrk="0" hangingPunct="0"/>
                <a:r>
                  <a:rPr lang="zh-CN" altLang="zh-CN" sz="2700" b="1" dirty="0">
                    <a:latin typeface="Arial" panose="020B0604020202020204" pitchFamily="34" charset="0"/>
                  </a:rPr>
                  <a:t>∆</a:t>
                </a:r>
                <a:r>
                  <a:rPr lang="en-US" altLang="zh-CN" sz="2700" b="1" i="1" dirty="0">
                    <a:latin typeface="Arial" panose="020B0604020202020204" pitchFamily="34" charset="0"/>
                  </a:rPr>
                  <a:t>Q</a:t>
                </a:r>
                <a:endParaRPr lang="en-US" altLang="zh-CN" sz="2700" b="1" i="1" dirty="0">
                  <a:latin typeface="Arial" panose="020B0604020202020204" pitchFamily="34" charset="0"/>
                </a:endParaRPr>
              </a:p>
            </p:txBody>
          </p:sp>
          <p:sp>
            <p:nvSpPr>
              <p:cNvPr id="3125" name="Line 52"/>
              <p:cNvSpPr/>
              <p:nvPr/>
            </p:nvSpPr>
            <p:spPr>
              <a:xfrm>
                <a:off x="38" y="307"/>
                <a:ext cx="240" cy="0"/>
              </a:xfrm>
              <a:prstGeom prst="line">
                <a:avLst/>
              </a:prstGeom>
              <a:ln w="9525" cap="flat" cmpd="sng">
                <a:solidFill>
                  <a:schemeClr val="tx1"/>
                </a:solidFill>
                <a:prstDash val="solid"/>
                <a:headEnd type="none" w="med" len="med"/>
                <a:tailEnd type="none" w="med" len="med"/>
              </a:ln>
            </p:spPr>
          </p:sp>
        </p:grpSp>
        <p:sp>
          <p:nvSpPr>
            <p:cNvPr id="3122" name="Rectangle 53"/>
            <p:cNvSpPr/>
            <p:nvPr/>
          </p:nvSpPr>
          <p:spPr>
            <a:xfrm>
              <a:off x="0" y="150"/>
              <a:ext cx="638" cy="317"/>
            </a:xfrm>
            <a:prstGeom prst="rect">
              <a:avLst/>
            </a:prstGeom>
            <a:noFill/>
            <a:ln w="9525">
              <a:noFill/>
            </a:ln>
          </p:spPr>
          <p:txBody>
            <a:bodyPr wrap="none">
              <a:spAutoFit/>
            </a:bodyPr>
            <a:p>
              <a:pPr eaLnBrk="0" hangingPunct="0"/>
              <a:r>
                <a:rPr lang="en-US" altLang="zh-CN" sz="2700" i="1" dirty="0">
                  <a:latin typeface="Arial" panose="020B0604020202020204" pitchFamily="34" charset="0"/>
                </a:rPr>
                <a:t>MC</a:t>
              </a:r>
              <a:r>
                <a:rPr lang="en-US" altLang="zh-CN" sz="2700" dirty="0">
                  <a:latin typeface="Arial" panose="020B0604020202020204" pitchFamily="34" charset="0"/>
                </a:rPr>
                <a:t> =</a:t>
              </a:r>
              <a:endParaRPr lang="en-US" altLang="zh-CN" sz="2700" dirty="0">
                <a:latin typeface="Arial" panose="020B0604020202020204" pitchFamily="34" charset="0"/>
              </a:endParaRPr>
            </a:p>
          </p:txBody>
        </p:sp>
      </p:grpSp>
      <p:graphicFrame>
        <p:nvGraphicFramePr>
          <p:cNvPr id="54" name="Object 47"/>
          <p:cNvGraphicFramePr>
            <a:graphicFrameLocks noGrp="1" noChangeAspect="1"/>
          </p:cNvGraphicFramePr>
          <p:nvPr/>
        </p:nvGraphicFramePr>
        <p:xfrm>
          <a:off x="3352800" y="914400"/>
          <a:ext cx="5386388" cy="5584825"/>
        </p:xfrm>
        <a:graphic>
          <a:graphicData uri="http://schemas.openxmlformats.org/presentationml/2006/ole">
            <mc:AlternateContent xmlns:mc="http://schemas.openxmlformats.org/markup-compatibility/2006">
              <mc:Choice xmlns:v="urn:schemas-microsoft-com:vml" Requires="v">
                <p:oleObj spid="_x0000_s3" name="" r:id="rId1" imgW="5388610" imgH="5584190" progId="Excel.Chart.8">
                  <p:embed/>
                </p:oleObj>
              </mc:Choice>
              <mc:Fallback>
                <p:oleObj name="" r:id="rId1" imgW="5388610" imgH="5584190" progId="Excel.Chart.8">
                  <p:embed/>
                  <p:pic>
                    <p:nvPicPr>
                      <p:cNvPr id="0" name="图片 2"/>
                      <p:cNvPicPr/>
                      <p:nvPr/>
                    </p:nvPicPr>
                    <p:blipFill>
                      <a:blip r:embed="rId2"/>
                      <a:stretch>
                        <a:fillRect/>
                      </a:stretch>
                    </p:blipFill>
                    <p:spPr>
                      <a:xfrm>
                        <a:off x="3352800" y="914400"/>
                        <a:ext cx="5386388" cy="5584825"/>
                      </a:xfrm>
                      <a:prstGeom prst="rect">
                        <a:avLst/>
                      </a:prstGeom>
                      <a:noFill/>
                      <a:ln w="38100">
                        <a:noFill/>
                        <a:miter/>
                      </a:ln>
                    </p:spPr>
                  </p:pic>
                </p:oleObj>
              </mc:Fallback>
            </mc:AlternateContent>
          </a:graphicData>
        </a:graphic>
      </p:graphicFrame>
      <p:sp>
        <p:nvSpPr>
          <p:cNvPr id="53" name="Rectangle 17"/>
          <p:cNvSpPr>
            <a:spLocks noChangeArrowheads="1"/>
          </p:cNvSpPr>
          <p:nvPr/>
        </p:nvSpPr>
        <p:spPr bwMode="auto">
          <a:xfrm>
            <a:off x="1905000" y="5867400"/>
            <a:ext cx="836613" cy="333375"/>
          </a:xfrm>
          <a:prstGeom prst="rect">
            <a:avLst/>
          </a:prstGeom>
          <a:solidFill>
            <a:schemeClr val="tx1">
              <a:lumMod val="50000"/>
              <a:lumOff val="50000"/>
            </a:schemeClr>
          </a:solidFill>
          <a:ln w="9525">
            <a:noFill/>
            <a:miter lim="800000"/>
          </a:ln>
        </p:spPr>
        <p:txBody>
          <a:bodyPr anchor="ctr"/>
          <a:lstStyle/>
          <a:p>
            <a:pPr marL="0" marR="0" lvl="0" indent="0" algn="r" defTabSz="914400" rtl="0" eaLnBrk="0" fontAlgn="base" latinLnBrk="0" hangingPunct="0">
              <a:lnSpc>
                <a:spcPct val="105000"/>
              </a:lnSpc>
              <a:spcBef>
                <a:spcPct val="45000"/>
              </a:spcBef>
              <a:spcAft>
                <a:spcPct val="0"/>
              </a:spcAft>
              <a:buClr>
                <a:srgbClr val="00B85C"/>
              </a:buClr>
              <a:buSzPct val="120000"/>
              <a:buFont typeface="Wingdings" panose="05000000000000000000" pitchFamily="2" charset="2"/>
              <a:buNone/>
              <a:defRPr/>
            </a:pPr>
            <a:endParaRPr kumimoji="0" lang="zh-CN"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36"/>
                                            </p:txEl>
                                          </p:spTgt>
                                        </p:tgtEl>
                                        <p:attrNameLst>
                                          <p:attrName>style.visibility</p:attrName>
                                        </p:attrNameLst>
                                      </p:cBhvr>
                                      <p:to>
                                        <p:strVal val="visible"/>
                                      </p:to>
                                    </p:set>
                                    <p:animEffect transition="in" filter="wipe(left)">
                                      <p:cBhvr>
                                        <p:cTn id="7" dur="500"/>
                                        <p:tgtEl>
                                          <p:spTgt spid="4">
                                            <p:txEl>
                                              <p:charRg st="0" end="36"/>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charRg st="0" end="26"/>
                                            </p:txEl>
                                          </p:spTgt>
                                        </p:tgtEl>
                                        <p:attrNameLst>
                                          <p:attrName>style.visibility</p:attrName>
                                        </p:attrNameLst>
                                      </p:cBhvr>
                                      <p:to>
                                        <p:strVal val="visible"/>
                                      </p:to>
                                    </p:set>
                                    <p:animEffect transition="in" filter="wipe(left)">
                                      <p:cBhvr>
                                        <p:cTn id="16" dur="500"/>
                                        <p:tgtEl>
                                          <p:spTgt spid="5">
                                            <p:txEl>
                                              <p:charRg st="0" end="2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charRg st="26" end="65"/>
                                            </p:txEl>
                                          </p:spTgt>
                                        </p:tgtEl>
                                        <p:attrNameLst>
                                          <p:attrName>style.visibility</p:attrName>
                                        </p:attrNameLst>
                                      </p:cBhvr>
                                      <p:to>
                                        <p:strVal val="visible"/>
                                      </p:to>
                                    </p:set>
                                    <p:animEffect transition="in" filter="wipe(left)">
                                      <p:cBhvr>
                                        <p:cTn id="21" dur="500"/>
                                        <p:tgtEl>
                                          <p:spTgt spid="5">
                                            <p:txEl>
                                              <p:charRg st="26" end="6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dissolve">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txBox="1"/>
          <p:nvPr/>
        </p:nvSpPr>
        <p:spPr>
          <a:xfrm>
            <a:off x="539750" y="765175"/>
            <a:ext cx="7920038" cy="3994150"/>
          </a:xfrm>
          <a:prstGeom prst="rect">
            <a:avLst/>
          </a:prstGeom>
          <a:noFill/>
          <a:ln w="9525">
            <a:noFill/>
          </a:ln>
        </p:spPr>
        <p:txBody>
          <a:bodyPr>
            <a:spAutoFit/>
          </a:bodyPr>
          <a:p>
            <a:pPr marL="365125" indent="-255270" algn="ctr">
              <a:lnSpc>
                <a:spcPct val="125000"/>
              </a:lnSpc>
              <a:spcBef>
                <a:spcPct val="35000"/>
              </a:spcBef>
              <a:buClr>
                <a:schemeClr val="accent1"/>
              </a:buClr>
              <a:buSzPct val="68000"/>
              <a:buFont typeface="Wingdings" panose="05000000000000000000" pitchFamily="2" charset="2"/>
            </a:pPr>
            <a:r>
              <a:rPr lang="zh-CN" altLang="en-US" sz="3200" b="1" dirty="0">
                <a:latin typeface="微软雅黑" panose="020B0503020204020204" pitchFamily="34" charset="-122"/>
                <a:ea typeface="微软雅黑" panose="020B0503020204020204" pitchFamily="34" charset="-122"/>
              </a:rPr>
              <a:t>边际报酬递减规律</a:t>
            </a:r>
            <a:endParaRPr lang="zh-CN" altLang="en-US" sz="3200" b="1" dirty="0">
              <a:latin typeface="微软雅黑" panose="020B0503020204020204" pitchFamily="34" charset="-122"/>
              <a:ea typeface="微软雅黑" panose="020B0503020204020204" pitchFamily="34" charset="-122"/>
            </a:endParaRPr>
          </a:p>
          <a:p>
            <a:pPr marL="365125" indent="-255270">
              <a:lnSpc>
                <a:spcPct val="135000"/>
              </a:lnSpc>
              <a:spcBef>
                <a:spcPct val="45000"/>
              </a:spcBef>
              <a:buClr>
                <a:schemeClr val="accent1"/>
              </a:buClr>
              <a:buSzPct val="68000"/>
              <a:buFont typeface="Wingdings" panose="05000000000000000000" pitchFamily="2" charset="2"/>
            </a:pPr>
            <a:r>
              <a:rPr lang="zh-CN" altLang="en-US" sz="2700" dirty="0">
                <a:latin typeface="宋体" panose="02010600030101010101" pitchFamily="2" charset="-122"/>
                <a:ea typeface="黑体" panose="02010609060101010101" pitchFamily="49" charset="-122"/>
              </a:rPr>
              <a:t>     </a:t>
            </a:r>
            <a:r>
              <a:rPr lang="zh-CN" altLang="en-US" sz="2400" dirty="0">
                <a:latin typeface="楷体_GB2312" pitchFamily="49" charset="-122"/>
                <a:ea typeface="楷体_GB2312" pitchFamily="49" charset="-122"/>
              </a:rPr>
              <a:t>在技术水平不变的条件下，在连续等量地把某一种可变生产要素增加到其他一种或几种数量不变的生产要素上去的过程中，当这种可变生产要素的投入量小于某一特定值时，增加该要素投入所带来的边际产量是递增的；当这种可变要素的投入量连续增加并超过这个特定值时，增加该要素投入所带来的边际产量是递减的。</a:t>
            </a:r>
            <a:endParaRPr lang="en-US" altLang="zh-CN" sz="2400" dirty="0">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0" y="381000"/>
            <a:ext cx="8624888" cy="5572125"/>
          </a:xfrm>
          <a:prstGeom prst="rect">
            <a:avLst/>
          </a:prstGeom>
          <a:noFill/>
        </p:spPr>
        <p:txBody>
          <a:bodyPr>
            <a:spAutoFit/>
          </a:bodyPr>
          <a:lstStyle/>
          <a:p>
            <a:pPr marL="342900" marR="0" indent="-342900" defTabSz="914400" eaLnBrk="0" hangingPunct="0">
              <a:lnSpc>
                <a:spcPct val="125000"/>
              </a:lnSpc>
              <a:spcBef>
                <a:spcPct val="40000"/>
              </a:spcBef>
              <a:buClr>
                <a:schemeClr val="tx2"/>
              </a:buClr>
              <a:buSzPct val="70000"/>
              <a:buFont typeface="Wingdings" panose="05000000000000000000" pitchFamily="2" charset="2"/>
              <a:defRPr/>
            </a:pPr>
            <a:r>
              <a:rPr kumimoji="0" lang="zh-CN" altLang="en-US" sz="2400" kern="0" cap="none" spc="0" normalizeH="0" baseline="0" noProof="0" dirty="0">
                <a:latin typeface="微软雅黑" panose="020B0503020204020204" pitchFamily="34" charset="-122"/>
                <a:ea typeface="微软雅黑" panose="020B0503020204020204" pitchFamily="34" charset="-122"/>
                <a:cs typeface="+mn-cs"/>
              </a:rPr>
              <a:t>           如果要素价格固定不变，边际报酬递增阶段，增加一单位可变要素投入所产生的边际产量递增，即该阶段增加一单位产量所需要的边际成本是递减的。</a:t>
            </a:r>
            <a:endParaRPr kumimoji="0" lang="zh-CN" altLang="en-US" sz="2400" kern="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eaLnBrk="0" hangingPunct="0">
              <a:lnSpc>
                <a:spcPct val="125000"/>
              </a:lnSpc>
              <a:spcBef>
                <a:spcPct val="40000"/>
              </a:spcBef>
              <a:buClr>
                <a:schemeClr val="tx2"/>
              </a:buClr>
              <a:buSzPct val="70000"/>
              <a:buFont typeface="Wingdings" panose="05000000000000000000" pitchFamily="2" charset="2"/>
              <a:defRPr/>
            </a:pPr>
            <a:r>
              <a:rPr kumimoji="0" lang="zh-CN" altLang="en-US" sz="2400" kern="0" cap="none" spc="0" normalizeH="0" baseline="0" noProof="0" dirty="0">
                <a:latin typeface="微软雅黑" panose="020B0503020204020204" pitchFamily="34" charset="-122"/>
                <a:ea typeface="微软雅黑" panose="020B0503020204020204" pitchFamily="34" charset="-122"/>
                <a:cs typeface="+mn-cs"/>
              </a:rPr>
              <a:t>           在边际报酬递减阶段，增加一单位可变要素投入所产生的边际产量递减，即该阶段增加一单位产量所需要的边际成本是递增的。</a:t>
            </a:r>
            <a:endParaRPr kumimoji="0" lang="zh-CN" altLang="en-US" sz="2400" kern="0" cap="none" spc="0" normalizeH="0" baseline="0" noProof="0" dirty="0">
              <a:latin typeface="微软雅黑" panose="020B0503020204020204" pitchFamily="34" charset="-122"/>
              <a:ea typeface="微软雅黑" panose="020B0503020204020204" pitchFamily="34" charset="-122"/>
              <a:cs typeface="+mn-cs"/>
            </a:endParaRPr>
          </a:p>
          <a:p>
            <a:pPr marL="342900" marR="0" indent="-342900" defTabSz="914400" eaLnBrk="0" hangingPunct="0">
              <a:lnSpc>
                <a:spcPct val="125000"/>
              </a:lnSpc>
              <a:spcBef>
                <a:spcPct val="40000"/>
              </a:spcBef>
              <a:buClr>
                <a:schemeClr val="tx2"/>
              </a:buClr>
              <a:buSzPct val="70000"/>
              <a:buFont typeface="Wingdings" panose="05000000000000000000" pitchFamily="2" charset="2"/>
              <a:defRPr/>
            </a:pPr>
            <a:r>
              <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           短期生产中，边际产量的递增阶段对应的是边际成本的递减阶段，边际产量的递减阶段对应的是边际成本的递增阶段，与边际产量最大值对应的是边际成本的最小值。</a:t>
            </a:r>
            <a:endPar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endParaRPr>
          </a:p>
          <a:p>
            <a:pPr marL="342900" marR="0" indent="-342900" defTabSz="914400" eaLnBrk="0" hangingPunct="0">
              <a:lnSpc>
                <a:spcPct val="125000"/>
              </a:lnSpc>
              <a:spcBef>
                <a:spcPct val="40000"/>
              </a:spcBef>
              <a:buClr>
                <a:schemeClr val="tx2"/>
              </a:buClr>
              <a:buSzPct val="70000"/>
              <a:buFont typeface="Wingdings" panose="05000000000000000000" pitchFamily="2" charset="2"/>
              <a:defRPr/>
            </a:pPr>
            <a:r>
              <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           因而，在边际报酬递减规律作用下边际成本</a:t>
            </a:r>
            <a:r>
              <a:rPr kumimoji="0" lang="en-US" altLang="zh-CN"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MC</a:t>
            </a:r>
            <a:r>
              <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先下降后上升，其曲线表现为</a:t>
            </a:r>
            <a:r>
              <a:rPr kumimoji="0" lang="en-US" altLang="zh-CN"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U</a:t>
            </a:r>
            <a:r>
              <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rPr>
              <a:t>形特征。</a:t>
            </a:r>
            <a:endParaRPr kumimoji="0" lang="zh-CN" altLang="en-US" sz="2400" kern="0" cap="none" spc="0" normalizeH="0" baseline="0" noProof="0" dirty="0">
              <a:solidFill>
                <a:srgbClr val="0070C0"/>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
                                            <p:txEl>
                                              <p:charRg st="0" end="78"/>
                                            </p:txEl>
                                          </p:spTgt>
                                        </p:tgtEl>
                                        <p:attrNameLst>
                                          <p:attrName>style.visibility</p:attrName>
                                        </p:attrNameLst>
                                      </p:cBhvr>
                                      <p:to>
                                        <p:strVal val="visible"/>
                                      </p:to>
                                    </p:set>
                                    <p:animEffect transition="in" filter="fade">
                                      <p:cBhvr>
                                        <p:cTn id="7" dur="2000"/>
                                        <p:tgtEl>
                                          <p:spTgt spid="2">
                                            <p:txEl>
                                              <p:charRg st="0" end="78"/>
                                            </p:txEl>
                                          </p:spTgt>
                                        </p:tgtEl>
                                      </p:cBhvr>
                                    </p:animEffect>
                                    <p:anim calcmode="lin" valueType="num">
                                      <p:cBhvr>
                                        <p:cTn id="8" dur="2000" fill="hold"/>
                                        <p:tgtEl>
                                          <p:spTgt spid="2">
                                            <p:txEl>
                                              <p:charRg st="0" end="78"/>
                                            </p:txEl>
                                          </p:spTgt>
                                        </p:tgtEl>
                                        <p:attrNameLst>
                                          <p:attrName>style.rotation</p:attrName>
                                        </p:attrNameLst>
                                      </p:cBhvr>
                                      <p:tavLst>
                                        <p:tav tm="0">
                                          <p:val>
                                            <p:fltVal val="720.000000"/>
                                          </p:val>
                                        </p:tav>
                                        <p:tav tm="100000">
                                          <p:val>
                                            <p:fltVal val="0.000000"/>
                                          </p:val>
                                        </p:tav>
                                      </p:tavLst>
                                    </p:anim>
                                    <p:anim calcmode="lin" valueType="num">
                                      <p:cBhvr>
                                        <p:cTn id="9" dur="2000" fill="hold"/>
                                        <p:tgtEl>
                                          <p:spTgt spid="2">
                                            <p:txEl>
                                              <p:charRg st="0" end="78"/>
                                            </p:txEl>
                                          </p:spTgt>
                                        </p:tgtEl>
                                        <p:attrNameLst>
                                          <p:attrName>ppt_h</p:attrName>
                                        </p:attrNameLst>
                                      </p:cBhvr>
                                      <p:tavLst>
                                        <p:tav tm="0">
                                          <p:val>
                                            <p:fltVal val="0.000000"/>
                                          </p:val>
                                        </p:tav>
                                        <p:tav tm="100000">
                                          <p:val>
                                            <p:strVal val="#ppt_h"/>
                                          </p:val>
                                        </p:tav>
                                      </p:tavLst>
                                    </p:anim>
                                    <p:anim calcmode="lin" valueType="num">
                                      <p:cBhvr>
                                        <p:cTn id="10" dur="2000" fill="hold"/>
                                        <p:tgtEl>
                                          <p:spTgt spid="2">
                                            <p:txEl>
                                              <p:charRg st="0" end="78"/>
                                            </p:txEl>
                                          </p:spTgt>
                                        </p:tgtEl>
                                        <p:attrNameLst>
                                          <p:attrName>ppt_w</p:attrName>
                                        </p:attrNameLst>
                                      </p:cBhvr>
                                      <p:tavLst>
                                        <p:tav tm="0">
                                          <p:val>
                                            <p:fltVal val="0.00000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2">
                                            <p:txEl>
                                              <p:charRg st="78" end="146"/>
                                            </p:txEl>
                                          </p:spTgt>
                                        </p:tgtEl>
                                        <p:attrNameLst>
                                          <p:attrName>style.visibility</p:attrName>
                                        </p:attrNameLst>
                                      </p:cBhvr>
                                      <p:to>
                                        <p:strVal val="visible"/>
                                      </p:to>
                                    </p:set>
                                    <p:animEffect transition="in" filter="fade">
                                      <p:cBhvr>
                                        <p:cTn id="13" dur="2000"/>
                                        <p:tgtEl>
                                          <p:spTgt spid="2">
                                            <p:txEl>
                                              <p:charRg st="78" end="146"/>
                                            </p:txEl>
                                          </p:spTgt>
                                        </p:tgtEl>
                                      </p:cBhvr>
                                    </p:animEffect>
                                    <p:anim calcmode="lin" valueType="num">
                                      <p:cBhvr>
                                        <p:cTn id="14" dur="2000" fill="hold"/>
                                        <p:tgtEl>
                                          <p:spTgt spid="2">
                                            <p:txEl>
                                              <p:charRg st="78" end="146"/>
                                            </p:txEl>
                                          </p:spTgt>
                                        </p:tgtEl>
                                        <p:attrNameLst>
                                          <p:attrName>style.rotation</p:attrName>
                                        </p:attrNameLst>
                                      </p:cBhvr>
                                      <p:tavLst>
                                        <p:tav tm="0">
                                          <p:val>
                                            <p:fltVal val="720.000000"/>
                                          </p:val>
                                        </p:tav>
                                        <p:tav tm="100000">
                                          <p:val>
                                            <p:fltVal val="0.000000"/>
                                          </p:val>
                                        </p:tav>
                                      </p:tavLst>
                                    </p:anim>
                                    <p:anim calcmode="lin" valueType="num">
                                      <p:cBhvr>
                                        <p:cTn id="15" dur="2000" fill="hold"/>
                                        <p:tgtEl>
                                          <p:spTgt spid="2">
                                            <p:txEl>
                                              <p:charRg st="78" end="146"/>
                                            </p:txEl>
                                          </p:spTgt>
                                        </p:tgtEl>
                                        <p:attrNameLst>
                                          <p:attrName>ppt_h</p:attrName>
                                        </p:attrNameLst>
                                      </p:cBhvr>
                                      <p:tavLst>
                                        <p:tav tm="0">
                                          <p:val>
                                            <p:fltVal val="0.000000"/>
                                          </p:val>
                                        </p:tav>
                                        <p:tav tm="100000">
                                          <p:val>
                                            <p:strVal val="#ppt_h"/>
                                          </p:val>
                                        </p:tav>
                                      </p:tavLst>
                                    </p:anim>
                                    <p:anim calcmode="lin" valueType="num">
                                      <p:cBhvr>
                                        <p:cTn id="16" dur="2000" fill="hold"/>
                                        <p:tgtEl>
                                          <p:spTgt spid="2">
                                            <p:txEl>
                                              <p:charRg st="78" end="146"/>
                                            </p:txEl>
                                          </p:spTgt>
                                        </p:tgtEl>
                                        <p:attrNameLst>
                                          <p:attrName>ppt_w</p:attrName>
                                        </p:attrNameLst>
                                      </p:cBhvr>
                                      <p:tavLst>
                                        <p:tav tm="0">
                                          <p:val>
                                            <p:fltVal val="0.000000"/>
                                          </p:val>
                                        </p:tav>
                                        <p:tav tm="100000">
                                          <p:val>
                                            <p:strVal val="#ppt_w"/>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nodeType="clickEffect">
                                  <p:stCondLst>
                                    <p:cond delay="0"/>
                                  </p:stCondLst>
                                  <p:childTnLst>
                                    <p:set>
                                      <p:cBhvr>
                                        <p:cTn id="20" dur="1" fill="hold">
                                          <p:stCondLst>
                                            <p:cond delay="0"/>
                                          </p:stCondLst>
                                        </p:cTn>
                                        <p:tgtEl>
                                          <p:spTgt spid="2">
                                            <p:txEl>
                                              <p:charRg st="146" end="231"/>
                                            </p:txEl>
                                          </p:spTgt>
                                        </p:tgtEl>
                                        <p:attrNameLst>
                                          <p:attrName>style.visibility</p:attrName>
                                        </p:attrNameLst>
                                      </p:cBhvr>
                                      <p:to>
                                        <p:strVal val="visible"/>
                                      </p:to>
                                    </p:set>
                                    <p:anim from="(-#ppt_w/2)" to="(#ppt_x)" calcmode="lin" valueType="num">
                                      <p:cBhvr>
                                        <p:cTn id="21" dur="600" fill="hold">
                                          <p:stCondLst>
                                            <p:cond delay="0"/>
                                          </p:stCondLst>
                                        </p:cTn>
                                        <p:tgtEl>
                                          <p:spTgt spid="2">
                                            <p:txEl>
                                              <p:charRg st="146" end="231"/>
                                            </p:txEl>
                                          </p:spTgt>
                                        </p:tgtEl>
                                        <p:attrNameLst>
                                          <p:attrName>ppt_x</p:attrName>
                                        </p:attrNameLst>
                                      </p:cBhvr>
                                    </p:anim>
                                    <p:anim from="0" to="-1.0" calcmode="lin" valueType="num">
                                      <p:cBhvr>
                                        <p:cTn id="22" dur="200" decel="50000" autoRev="1" fill="hold">
                                          <p:stCondLst>
                                            <p:cond delay="600"/>
                                          </p:stCondLst>
                                        </p:cTn>
                                        <p:tgtEl>
                                          <p:spTgt spid="2">
                                            <p:txEl>
                                              <p:charRg st="146" end="231"/>
                                            </p:txEl>
                                          </p:spTgt>
                                        </p:tgtEl>
                                        <p:attrNameLst>
                                          <p:attrName>xshear</p:attrName>
                                        </p:attrNameLst>
                                      </p:cBhvr>
                                    </p:anim>
                                    <p:animScale>
                                      <p:cBhvr>
                                        <p:cTn id="23" dur="200" decel="100000" autoRev="1" fill="hold">
                                          <p:stCondLst>
                                            <p:cond delay="600"/>
                                          </p:stCondLst>
                                        </p:cTn>
                                        <p:tgtEl>
                                          <p:spTgt spid="2">
                                            <p:txEl>
                                              <p:charRg st="146" end="231"/>
                                            </p:txEl>
                                          </p:spTgt>
                                        </p:tgtEl>
                                      </p:cBhvr>
                                      <p:from x="100000" y="100000"/>
                                      <p:to x="80000" y="100000"/>
                                    </p:animScale>
                                    <p:anim by="(#ppt_h/3+#ppt_w*0.1)" calcmode="lin" valueType="num">
                                      <p:cBhvr additive="sum">
                                        <p:cTn id="24" dur="200" decel="100000" autoRev="1" fill="hold">
                                          <p:stCondLst>
                                            <p:cond delay="600"/>
                                          </p:stCondLst>
                                        </p:cTn>
                                        <p:tgtEl>
                                          <p:spTgt spid="2">
                                            <p:txEl>
                                              <p:charRg st="146" end="231"/>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2">
                                            <p:txEl>
                                              <p:charRg st="231" end="282"/>
                                            </p:txEl>
                                          </p:spTgt>
                                        </p:tgtEl>
                                        <p:attrNameLst>
                                          <p:attrName>style.visibility</p:attrName>
                                        </p:attrNameLst>
                                      </p:cBhvr>
                                      <p:to>
                                        <p:strVal val="visible"/>
                                      </p:to>
                                    </p:set>
                                    <p:anim from="(-#ppt_w/2)" to="(#ppt_x)" calcmode="lin" valueType="num">
                                      <p:cBhvr>
                                        <p:cTn id="27" dur="600" fill="hold">
                                          <p:stCondLst>
                                            <p:cond delay="0"/>
                                          </p:stCondLst>
                                        </p:cTn>
                                        <p:tgtEl>
                                          <p:spTgt spid="2">
                                            <p:txEl>
                                              <p:charRg st="231" end="282"/>
                                            </p:txEl>
                                          </p:spTgt>
                                        </p:tgtEl>
                                        <p:attrNameLst>
                                          <p:attrName>ppt_x</p:attrName>
                                        </p:attrNameLst>
                                      </p:cBhvr>
                                    </p:anim>
                                    <p:anim from="0" to="-1.0" calcmode="lin" valueType="num">
                                      <p:cBhvr>
                                        <p:cTn id="28" dur="200" decel="50000" autoRev="1" fill="hold">
                                          <p:stCondLst>
                                            <p:cond delay="600"/>
                                          </p:stCondLst>
                                        </p:cTn>
                                        <p:tgtEl>
                                          <p:spTgt spid="2">
                                            <p:txEl>
                                              <p:charRg st="231" end="282"/>
                                            </p:txEl>
                                          </p:spTgt>
                                        </p:tgtEl>
                                        <p:attrNameLst>
                                          <p:attrName>xshear</p:attrName>
                                        </p:attrNameLst>
                                      </p:cBhvr>
                                    </p:anim>
                                    <p:animScale>
                                      <p:cBhvr>
                                        <p:cTn id="29" dur="200" decel="100000" autoRev="1" fill="hold">
                                          <p:stCondLst>
                                            <p:cond delay="600"/>
                                          </p:stCondLst>
                                        </p:cTn>
                                        <p:tgtEl>
                                          <p:spTgt spid="2">
                                            <p:txEl>
                                              <p:charRg st="231" end="282"/>
                                            </p:txEl>
                                          </p:spTgt>
                                        </p:tgtEl>
                                      </p:cBhvr>
                                      <p:from x="100000" y="100000"/>
                                      <p:to x="80000" y="100000"/>
                                    </p:animScale>
                                    <p:anim by="(#ppt_h/3+#ppt_w*0.1)" calcmode="lin" valueType="num">
                                      <p:cBhvr additive="sum">
                                        <p:cTn id="30" dur="200" decel="100000" autoRev="1" fill="hold">
                                          <p:stCondLst>
                                            <p:cond delay="600"/>
                                          </p:stCondLst>
                                        </p:cTn>
                                        <p:tgtEl>
                                          <p:spTgt spid="2">
                                            <p:txEl>
                                              <p:charRg st="231" end="28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914400" y="180975"/>
            <a:ext cx="68453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平均固定成本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100" name="Rectangle 3"/>
          <p:cNvSpPr/>
          <p:nvPr/>
        </p:nvSpPr>
        <p:spPr>
          <a:xfrm>
            <a:off x="982663" y="5440363"/>
            <a:ext cx="898525" cy="5476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01" name="Rectangle 4"/>
          <p:cNvSpPr/>
          <p:nvPr/>
        </p:nvSpPr>
        <p:spPr>
          <a:xfrm>
            <a:off x="390525" y="5440363"/>
            <a:ext cx="592138" cy="5476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4102" name="Rectangle 5"/>
          <p:cNvSpPr/>
          <p:nvPr/>
        </p:nvSpPr>
        <p:spPr>
          <a:xfrm>
            <a:off x="982663" y="4895850"/>
            <a:ext cx="898525" cy="54451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03" name="Rectangle 6"/>
          <p:cNvSpPr/>
          <p:nvPr/>
        </p:nvSpPr>
        <p:spPr>
          <a:xfrm>
            <a:off x="390525" y="4895850"/>
            <a:ext cx="592138" cy="54451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4104" name="Rectangle 7"/>
          <p:cNvSpPr/>
          <p:nvPr/>
        </p:nvSpPr>
        <p:spPr>
          <a:xfrm>
            <a:off x="982663" y="4348163"/>
            <a:ext cx="898525" cy="5476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05" name="Rectangle 8"/>
          <p:cNvSpPr/>
          <p:nvPr/>
        </p:nvSpPr>
        <p:spPr>
          <a:xfrm>
            <a:off x="390525" y="4348163"/>
            <a:ext cx="592138" cy="5476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4106" name="Rectangle 9"/>
          <p:cNvSpPr/>
          <p:nvPr/>
        </p:nvSpPr>
        <p:spPr>
          <a:xfrm>
            <a:off x="982663" y="3802063"/>
            <a:ext cx="898525"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07" name="Rectangle 10"/>
          <p:cNvSpPr/>
          <p:nvPr/>
        </p:nvSpPr>
        <p:spPr>
          <a:xfrm>
            <a:off x="390525" y="3802063"/>
            <a:ext cx="592138"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4108" name="Rectangle 11"/>
          <p:cNvSpPr/>
          <p:nvPr/>
        </p:nvSpPr>
        <p:spPr>
          <a:xfrm>
            <a:off x="982663" y="3254375"/>
            <a:ext cx="898525" cy="5476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09" name="Rectangle 12"/>
          <p:cNvSpPr/>
          <p:nvPr/>
        </p:nvSpPr>
        <p:spPr>
          <a:xfrm>
            <a:off x="390525" y="3254375"/>
            <a:ext cx="592138" cy="5476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4110" name="Rectangle 13"/>
          <p:cNvSpPr/>
          <p:nvPr/>
        </p:nvSpPr>
        <p:spPr>
          <a:xfrm>
            <a:off x="982663" y="2708275"/>
            <a:ext cx="898525"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11" name="Rectangle 14"/>
          <p:cNvSpPr/>
          <p:nvPr/>
        </p:nvSpPr>
        <p:spPr>
          <a:xfrm>
            <a:off x="390525" y="2708275"/>
            <a:ext cx="592138"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4112" name="Rectangle 15"/>
          <p:cNvSpPr/>
          <p:nvPr/>
        </p:nvSpPr>
        <p:spPr>
          <a:xfrm>
            <a:off x="982663" y="2162175"/>
            <a:ext cx="898525"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13" name="Rectangle 16"/>
          <p:cNvSpPr/>
          <p:nvPr/>
        </p:nvSpPr>
        <p:spPr>
          <a:xfrm>
            <a:off x="390525" y="2162175"/>
            <a:ext cx="592138"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nvGrpSpPr>
          <p:cNvPr id="2" name="Group 19"/>
          <p:cNvGrpSpPr/>
          <p:nvPr/>
        </p:nvGrpSpPr>
        <p:grpSpPr>
          <a:xfrm>
            <a:off x="1881188" y="1616075"/>
            <a:ext cx="1004887" cy="4371975"/>
            <a:chOff x="0" y="0"/>
            <a:chExt cx="633" cy="2754"/>
          </a:xfrm>
        </p:grpSpPr>
        <p:sp>
          <p:nvSpPr>
            <p:cNvPr id="4136" name="Rectangle 18"/>
            <p:cNvSpPr/>
            <p:nvPr/>
          </p:nvSpPr>
          <p:spPr>
            <a:xfrm>
              <a:off x="0" y="2409"/>
              <a:ext cx="633" cy="34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14.29</a:t>
              </a:r>
              <a:endParaRPr lang="en-US" altLang="zh-CN" sz="2400" dirty="0">
                <a:latin typeface="Arial" panose="020B0604020202020204" pitchFamily="34" charset="0"/>
              </a:endParaRPr>
            </a:p>
          </p:txBody>
        </p:sp>
        <p:sp>
          <p:nvSpPr>
            <p:cNvPr id="4137" name="Rectangle 19"/>
            <p:cNvSpPr/>
            <p:nvPr/>
          </p:nvSpPr>
          <p:spPr>
            <a:xfrm>
              <a:off x="0" y="2066"/>
              <a:ext cx="633" cy="34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16.67</a:t>
              </a:r>
              <a:endParaRPr lang="en-US" altLang="zh-CN" sz="2400" dirty="0">
                <a:latin typeface="Arial" panose="020B0604020202020204" pitchFamily="34" charset="0"/>
              </a:endParaRPr>
            </a:p>
          </p:txBody>
        </p:sp>
        <p:sp>
          <p:nvSpPr>
            <p:cNvPr id="4138" name="Rectangle 20"/>
            <p:cNvSpPr/>
            <p:nvPr/>
          </p:nvSpPr>
          <p:spPr>
            <a:xfrm>
              <a:off x="0" y="1721"/>
              <a:ext cx="633" cy="34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a:t>
              </a:r>
              <a:endParaRPr lang="en-US" altLang="zh-CN" sz="2400" dirty="0">
                <a:latin typeface="Arial" panose="020B0604020202020204" pitchFamily="34" charset="0"/>
              </a:endParaRPr>
            </a:p>
          </p:txBody>
        </p:sp>
        <p:sp>
          <p:nvSpPr>
            <p:cNvPr id="4139" name="Rectangle 21"/>
            <p:cNvSpPr/>
            <p:nvPr/>
          </p:nvSpPr>
          <p:spPr>
            <a:xfrm>
              <a:off x="0" y="1377"/>
              <a:ext cx="633" cy="34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25</a:t>
              </a:r>
              <a:endParaRPr lang="en-US" altLang="zh-CN" sz="2400" dirty="0">
                <a:latin typeface="Arial" panose="020B0604020202020204" pitchFamily="34" charset="0"/>
              </a:endParaRPr>
            </a:p>
          </p:txBody>
        </p:sp>
        <p:sp>
          <p:nvSpPr>
            <p:cNvPr id="4140" name="Rectangle 22"/>
            <p:cNvSpPr/>
            <p:nvPr/>
          </p:nvSpPr>
          <p:spPr>
            <a:xfrm>
              <a:off x="0" y="1032"/>
              <a:ext cx="633" cy="34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33.33</a:t>
              </a:r>
              <a:endParaRPr lang="en-US" altLang="zh-CN" sz="2400" dirty="0">
                <a:latin typeface="Arial" panose="020B0604020202020204" pitchFamily="34" charset="0"/>
              </a:endParaRPr>
            </a:p>
          </p:txBody>
        </p:sp>
        <p:sp>
          <p:nvSpPr>
            <p:cNvPr id="4141" name="Rectangle 23"/>
            <p:cNvSpPr/>
            <p:nvPr/>
          </p:nvSpPr>
          <p:spPr>
            <a:xfrm>
              <a:off x="0" y="688"/>
              <a:ext cx="633" cy="34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4142" name="Rectangle 24"/>
            <p:cNvSpPr/>
            <p:nvPr/>
          </p:nvSpPr>
          <p:spPr>
            <a:xfrm>
              <a:off x="0" y="344"/>
              <a:ext cx="633" cy="34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43" name="Rectangle 25"/>
            <p:cNvSpPr/>
            <p:nvPr/>
          </p:nvSpPr>
          <p:spPr>
            <a:xfrm>
              <a:off x="0" y="0"/>
              <a:ext cx="633" cy="34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400" dirty="0">
                <a:latin typeface="Arial" panose="020B0604020202020204" pitchFamily="34" charset="0"/>
              </a:endParaRPr>
            </a:p>
          </p:txBody>
        </p:sp>
      </p:grpSp>
      <p:sp>
        <p:nvSpPr>
          <p:cNvPr id="4115" name="Rectangle 26"/>
          <p:cNvSpPr/>
          <p:nvPr/>
        </p:nvSpPr>
        <p:spPr>
          <a:xfrm>
            <a:off x="982663" y="1616075"/>
            <a:ext cx="898525"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4116" name="Rectangle 27"/>
          <p:cNvSpPr/>
          <p:nvPr/>
        </p:nvSpPr>
        <p:spPr>
          <a:xfrm>
            <a:off x="390525" y="1616075"/>
            <a:ext cx="592138" cy="5461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4117" name="Rectangle 28"/>
          <p:cNvSpPr/>
          <p:nvPr/>
        </p:nvSpPr>
        <p:spPr>
          <a:xfrm>
            <a:off x="1881188" y="1068388"/>
            <a:ext cx="1004887" cy="5476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AFC</a:t>
            </a:r>
            <a:endParaRPr lang="en-US" altLang="zh-CN" sz="2400" i="1" dirty="0">
              <a:latin typeface="Arial" panose="020B0604020202020204" pitchFamily="34" charset="0"/>
            </a:endParaRPr>
          </a:p>
        </p:txBody>
      </p:sp>
      <p:sp>
        <p:nvSpPr>
          <p:cNvPr id="4118" name="Rectangle 29"/>
          <p:cNvSpPr/>
          <p:nvPr/>
        </p:nvSpPr>
        <p:spPr>
          <a:xfrm>
            <a:off x="982663" y="1068388"/>
            <a:ext cx="898525" cy="5476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FC</a:t>
            </a:r>
            <a:endParaRPr lang="en-US" altLang="zh-CN" sz="2400" i="1" dirty="0">
              <a:latin typeface="Arial" panose="020B0604020202020204" pitchFamily="34" charset="0"/>
            </a:endParaRPr>
          </a:p>
        </p:txBody>
      </p:sp>
      <p:sp>
        <p:nvSpPr>
          <p:cNvPr id="4119" name="Rectangle 30"/>
          <p:cNvSpPr/>
          <p:nvPr/>
        </p:nvSpPr>
        <p:spPr>
          <a:xfrm>
            <a:off x="390525" y="1068388"/>
            <a:ext cx="592138" cy="5476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4120" name="Line 31"/>
          <p:cNvSpPr/>
          <p:nvPr/>
        </p:nvSpPr>
        <p:spPr>
          <a:xfrm>
            <a:off x="390525" y="1068388"/>
            <a:ext cx="2495550" cy="0"/>
          </a:xfrm>
          <a:prstGeom prst="line">
            <a:avLst/>
          </a:prstGeom>
          <a:ln w="12700" cap="sq" cmpd="sng">
            <a:solidFill>
              <a:schemeClr val="tx1"/>
            </a:solidFill>
            <a:prstDash val="solid"/>
            <a:headEnd type="none" w="med" len="med"/>
            <a:tailEnd type="none" w="med" len="med"/>
          </a:ln>
        </p:spPr>
      </p:sp>
      <p:sp>
        <p:nvSpPr>
          <p:cNvPr id="4121" name="Line 32"/>
          <p:cNvSpPr/>
          <p:nvPr/>
        </p:nvSpPr>
        <p:spPr>
          <a:xfrm>
            <a:off x="390525" y="1616075"/>
            <a:ext cx="2495550" cy="0"/>
          </a:xfrm>
          <a:prstGeom prst="line">
            <a:avLst/>
          </a:prstGeom>
          <a:ln w="12700" cap="flat" cmpd="sng">
            <a:solidFill>
              <a:schemeClr val="tx1"/>
            </a:solidFill>
            <a:prstDash val="solid"/>
            <a:headEnd type="none" w="med" len="med"/>
            <a:tailEnd type="none" w="med" len="med"/>
          </a:ln>
        </p:spPr>
      </p:sp>
      <p:sp>
        <p:nvSpPr>
          <p:cNvPr id="4122" name="Line 33"/>
          <p:cNvSpPr/>
          <p:nvPr/>
        </p:nvSpPr>
        <p:spPr>
          <a:xfrm>
            <a:off x="390525" y="2162175"/>
            <a:ext cx="2495550" cy="0"/>
          </a:xfrm>
          <a:prstGeom prst="line">
            <a:avLst/>
          </a:prstGeom>
          <a:ln w="12700" cap="flat" cmpd="sng">
            <a:solidFill>
              <a:schemeClr val="tx1"/>
            </a:solidFill>
            <a:prstDash val="solid"/>
            <a:headEnd type="none" w="med" len="med"/>
            <a:tailEnd type="none" w="med" len="med"/>
          </a:ln>
        </p:spPr>
      </p:sp>
      <p:sp>
        <p:nvSpPr>
          <p:cNvPr id="4123" name="Line 34"/>
          <p:cNvSpPr/>
          <p:nvPr/>
        </p:nvSpPr>
        <p:spPr>
          <a:xfrm>
            <a:off x="390525" y="2708275"/>
            <a:ext cx="2495550" cy="0"/>
          </a:xfrm>
          <a:prstGeom prst="line">
            <a:avLst/>
          </a:prstGeom>
          <a:ln w="12700" cap="flat" cmpd="sng">
            <a:solidFill>
              <a:schemeClr val="tx1"/>
            </a:solidFill>
            <a:prstDash val="solid"/>
            <a:headEnd type="none" w="med" len="med"/>
            <a:tailEnd type="none" w="med" len="med"/>
          </a:ln>
        </p:spPr>
      </p:sp>
      <p:sp>
        <p:nvSpPr>
          <p:cNvPr id="4124" name="Line 35"/>
          <p:cNvSpPr/>
          <p:nvPr/>
        </p:nvSpPr>
        <p:spPr>
          <a:xfrm>
            <a:off x="390525" y="3254375"/>
            <a:ext cx="2495550" cy="0"/>
          </a:xfrm>
          <a:prstGeom prst="line">
            <a:avLst/>
          </a:prstGeom>
          <a:ln w="12700" cap="flat" cmpd="sng">
            <a:solidFill>
              <a:schemeClr val="tx1"/>
            </a:solidFill>
            <a:prstDash val="solid"/>
            <a:headEnd type="none" w="med" len="med"/>
            <a:tailEnd type="none" w="med" len="med"/>
          </a:ln>
        </p:spPr>
      </p:sp>
      <p:sp>
        <p:nvSpPr>
          <p:cNvPr id="4125" name="Line 36"/>
          <p:cNvSpPr/>
          <p:nvPr/>
        </p:nvSpPr>
        <p:spPr>
          <a:xfrm>
            <a:off x="390525" y="3802063"/>
            <a:ext cx="2495550" cy="0"/>
          </a:xfrm>
          <a:prstGeom prst="line">
            <a:avLst/>
          </a:prstGeom>
          <a:ln w="12700" cap="flat" cmpd="sng">
            <a:solidFill>
              <a:schemeClr val="tx1"/>
            </a:solidFill>
            <a:prstDash val="solid"/>
            <a:headEnd type="none" w="med" len="med"/>
            <a:tailEnd type="none" w="med" len="med"/>
          </a:ln>
        </p:spPr>
      </p:sp>
      <p:sp>
        <p:nvSpPr>
          <p:cNvPr id="4126" name="Line 37"/>
          <p:cNvSpPr/>
          <p:nvPr/>
        </p:nvSpPr>
        <p:spPr>
          <a:xfrm>
            <a:off x="390525" y="4348163"/>
            <a:ext cx="2495550" cy="0"/>
          </a:xfrm>
          <a:prstGeom prst="line">
            <a:avLst/>
          </a:prstGeom>
          <a:ln w="12700" cap="flat" cmpd="sng">
            <a:solidFill>
              <a:schemeClr val="tx1"/>
            </a:solidFill>
            <a:prstDash val="solid"/>
            <a:headEnd type="none" w="med" len="med"/>
            <a:tailEnd type="none" w="med" len="med"/>
          </a:ln>
        </p:spPr>
      </p:sp>
      <p:sp>
        <p:nvSpPr>
          <p:cNvPr id="4127" name="Line 38"/>
          <p:cNvSpPr/>
          <p:nvPr/>
        </p:nvSpPr>
        <p:spPr>
          <a:xfrm>
            <a:off x="390525" y="4895850"/>
            <a:ext cx="2495550" cy="0"/>
          </a:xfrm>
          <a:prstGeom prst="line">
            <a:avLst/>
          </a:prstGeom>
          <a:ln w="12700" cap="flat" cmpd="sng">
            <a:solidFill>
              <a:schemeClr val="tx1"/>
            </a:solidFill>
            <a:prstDash val="solid"/>
            <a:headEnd type="none" w="med" len="med"/>
            <a:tailEnd type="none" w="med" len="med"/>
          </a:ln>
        </p:spPr>
      </p:sp>
      <p:sp>
        <p:nvSpPr>
          <p:cNvPr id="4128" name="Line 39"/>
          <p:cNvSpPr/>
          <p:nvPr/>
        </p:nvSpPr>
        <p:spPr>
          <a:xfrm>
            <a:off x="390525" y="5440363"/>
            <a:ext cx="2495550" cy="0"/>
          </a:xfrm>
          <a:prstGeom prst="line">
            <a:avLst/>
          </a:prstGeom>
          <a:ln w="12700" cap="flat" cmpd="sng">
            <a:solidFill>
              <a:schemeClr val="tx1"/>
            </a:solidFill>
            <a:prstDash val="solid"/>
            <a:headEnd type="none" w="med" len="med"/>
            <a:tailEnd type="none" w="med" len="med"/>
          </a:ln>
        </p:spPr>
      </p:sp>
      <p:sp>
        <p:nvSpPr>
          <p:cNvPr id="4129" name="Line 40"/>
          <p:cNvSpPr/>
          <p:nvPr/>
        </p:nvSpPr>
        <p:spPr>
          <a:xfrm>
            <a:off x="390525" y="5988050"/>
            <a:ext cx="2495550" cy="0"/>
          </a:xfrm>
          <a:prstGeom prst="line">
            <a:avLst/>
          </a:prstGeom>
          <a:ln w="12700" cap="sq" cmpd="sng">
            <a:solidFill>
              <a:schemeClr val="tx1"/>
            </a:solidFill>
            <a:prstDash val="solid"/>
            <a:headEnd type="none" w="med" len="med"/>
            <a:tailEnd type="none" w="med" len="med"/>
          </a:ln>
        </p:spPr>
      </p:sp>
      <p:sp>
        <p:nvSpPr>
          <p:cNvPr id="4130" name="Line 41"/>
          <p:cNvSpPr/>
          <p:nvPr/>
        </p:nvSpPr>
        <p:spPr>
          <a:xfrm>
            <a:off x="390525" y="1068388"/>
            <a:ext cx="0" cy="4919662"/>
          </a:xfrm>
          <a:prstGeom prst="line">
            <a:avLst/>
          </a:prstGeom>
          <a:ln w="12700" cap="sq" cmpd="sng">
            <a:solidFill>
              <a:schemeClr val="tx1"/>
            </a:solidFill>
            <a:prstDash val="solid"/>
            <a:headEnd type="none" w="med" len="med"/>
            <a:tailEnd type="none" w="med" len="med"/>
          </a:ln>
        </p:spPr>
      </p:sp>
      <p:sp>
        <p:nvSpPr>
          <p:cNvPr id="4131" name="Line 42"/>
          <p:cNvSpPr/>
          <p:nvPr/>
        </p:nvSpPr>
        <p:spPr>
          <a:xfrm>
            <a:off x="982663" y="1068388"/>
            <a:ext cx="0" cy="4919662"/>
          </a:xfrm>
          <a:prstGeom prst="line">
            <a:avLst/>
          </a:prstGeom>
          <a:ln w="12700" cap="flat" cmpd="sng">
            <a:solidFill>
              <a:schemeClr val="tx1"/>
            </a:solidFill>
            <a:prstDash val="solid"/>
            <a:headEnd type="none" w="med" len="med"/>
            <a:tailEnd type="none" w="med" len="med"/>
          </a:ln>
        </p:spPr>
      </p:sp>
      <p:sp>
        <p:nvSpPr>
          <p:cNvPr id="4132" name="Line 43"/>
          <p:cNvSpPr/>
          <p:nvPr/>
        </p:nvSpPr>
        <p:spPr>
          <a:xfrm>
            <a:off x="1881188" y="1068388"/>
            <a:ext cx="0" cy="4919662"/>
          </a:xfrm>
          <a:prstGeom prst="line">
            <a:avLst/>
          </a:prstGeom>
          <a:ln w="12700" cap="flat" cmpd="sng">
            <a:solidFill>
              <a:schemeClr val="tx1"/>
            </a:solidFill>
            <a:prstDash val="solid"/>
            <a:headEnd type="none" w="med" len="med"/>
            <a:tailEnd type="none" w="med" len="med"/>
          </a:ln>
        </p:spPr>
      </p:sp>
      <p:sp>
        <p:nvSpPr>
          <p:cNvPr id="4133" name="Line 44"/>
          <p:cNvSpPr/>
          <p:nvPr/>
        </p:nvSpPr>
        <p:spPr>
          <a:xfrm>
            <a:off x="2886075" y="1068388"/>
            <a:ext cx="0" cy="4919662"/>
          </a:xfrm>
          <a:prstGeom prst="line">
            <a:avLst/>
          </a:prstGeom>
          <a:ln w="12700" cap="sq" cmpd="sng">
            <a:solidFill>
              <a:schemeClr val="tx1"/>
            </a:solidFill>
            <a:prstDash val="solid"/>
            <a:headEnd type="none" w="med" len="med"/>
            <a:tailEnd type="none" w="med" len="med"/>
          </a:ln>
        </p:spPr>
      </p:sp>
      <p:sp>
        <p:nvSpPr>
          <p:cNvPr id="47" name="Text Box 45"/>
          <p:cNvSpPr txBox="1"/>
          <p:nvPr/>
        </p:nvSpPr>
        <p:spPr>
          <a:xfrm>
            <a:off x="3573463" y="1054100"/>
            <a:ext cx="4846637" cy="2044700"/>
          </a:xfrm>
          <a:prstGeom prst="rect">
            <a:avLst/>
          </a:prstGeom>
          <a:noFill/>
          <a:ln w="9525">
            <a:noFill/>
          </a:ln>
        </p:spPr>
        <p:txBody>
          <a:bodyPr/>
          <a:p>
            <a:pPr eaLnBrk="0" hangingPunct="0">
              <a:lnSpc>
                <a:spcPct val="105000"/>
              </a:lnSpc>
              <a:spcBef>
                <a:spcPct val="45000"/>
              </a:spcBef>
            </a:pPr>
            <a:r>
              <a:rPr lang="zh-CN" altLang="x-none" sz="2600" b="1" dirty="0">
                <a:solidFill>
                  <a:srgbClr val="CC0000"/>
                </a:solidFill>
                <a:latin typeface="Arial" panose="020B0604020202020204" pitchFamily="34" charset="0"/>
              </a:rPr>
              <a:t>平均固定成本</a:t>
            </a:r>
            <a:r>
              <a:rPr lang="zh-CN" altLang="en-US" sz="2600" b="1" dirty="0">
                <a:solidFill>
                  <a:srgbClr val="CC0000"/>
                </a:solidFill>
                <a:latin typeface="Arial" panose="020B0604020202020204" pitchFamily="34" charset="0"/>
              </a:rPr>
              <a:t> </a:t>
            </a:r>
            <a:r>
              <a:rPr lang="en-US" altLang="zh-CN" sz="2600" b="1" dirty="0">
                <a:solidFill>
                  <a:srgbClr val="CC0000"/>
                </a:solidFill>
                <a:latin typeface="Arial" panose="020B0604020202020204" pitchFamily="34" charset="0"/>
              </a:rPr>
              <a:t>(</a:t>
            </a:r>
            <a:r>
              <a:rPr lang="en-US" altLang="zh-CN" sz="2600" b="1" i="1" dirty="0">
                <a:solidFill>
                  <a:srgbClr val="CC0000"/>
                </a:solidFill>
                <a:latin typeface="Arial" panose="020B0604020202020204" pitchFamily="34" charset="0"/>
              </a:rPr>
              <a:t>AFC</a:t>
            </a:r>
            <a:r>
              <a:rPr lang="en-US" altLang="zh-CN" sz="2600" b="1" dirty="0">
                <a:solidFill>
                  <a:srgbClr val="CC0000"/>
                </a:solidFill>
                <a:latin typeface="Arial" panose="020B0604020202020204" pitchFamily="34" charset="0"/>
              </a:rPr>
              <a:t>)</a:t>
            </a:r>
            <a:r>
              <a:rPr lang="en-US" altLang="zh-CN" sz="2600" dirty="0">
                <a:latin typeface="Arial" panose="020B0604020202020204" pitchFamily="34" charset="0"/>
              </a:rPr>
              <a:t> </a:t>
            </a:r>
            <a:r>
              <a:rPr lang="zh-CN" altLang="x-none" sz="2600" dirty="0">
                <a:latin typeface="Arial" panose="020B0604020202020204" pitchFamily="34" charset="0"/>
              </a:rPr>
              <a:t>是固定成本除以产量：</a:t>
            </a:r>
            <a:br>
              <a:rPr lang="zh-CN" altLang="en-US" sz="2600" dirty="0">
                <a:latin typeface="Arial" panose="020B0604020202020204" pitchFamily="34" charset="0"/>
              </a:rPr>
            </a:br>
            <a:r>
              <a:rPr lang="zh-CN" altLang="en-US" sz="2600" dirty="0">
                <a:latin typeface="Arial" panose="020B0604020202020204" pitchFamily="34" charset="0"/>
              </a:rPr>
              <a:t>   </a:t>
            </a:r>
            <a:r>
              <a:rPr lang="zh-CN" altLang="x-none" sz="2600" dirty="0">
                <a:latin typeface="Arial" panose="020B0604020202020204" pitchFamily="34" charset="0"/>
              </a:rPr>
              <a:t>       </a:t>
            </a:r>
            <a:r>
              <a:rPr lang="en-US" altLang="zh-CN" sz="2600" i="1" dirty="0">
                <a:latin typeface="Arial" panose="020B0604020202020204" pitchFamily="34" charset="0"/>
              </a:rPr>
              <a:t>AFC</a:t>
            </a:r>
            <a:r>
              <a:rPr lang="en-US" altLang="zh-CN" sz="2600" dirty="0">
                <a:latin typeface="Arial" panose="020B0604020202020204" pitchFamily="34" charset="0"/>
              </a:rPr>
              <a:t> = </a:t>
            </a:r>
            <a:r>
              <a:rPr lang="en-US" altLang="zh-CN" sz="2600" i="1" dirty="0">
                <a:latin typeface="Arial" panose="020B0604020202020204" pitchFamily="34" charset="0"/>
              </a:rPr>
              <a:t>FC</a:t>
            </a:r>
            <a:r>
              <a:rPr lang="en-US" altLang="zh-CN" sz="2600" dirty="0">
                <a:latin typeface="Arial" panose="020B0604020202020204" pitchFamily="34" charset="0"/>
              </a:rPr>
              <a:t>/</a:t>
            </a: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48" name="Text Box 46"/>
          <p:cNvSpPr txBox="1"/>
          <p:nvPr/>
        </p:nvSpPr>
        <p:spPr>
          <a:xfrm>
            <a:off x="3549650" y="2738438"/>
            <a:ext cx="5011738" cy="1892300"/>
          </a:xfrm>
          <a:prstGeom prst="rect">
            <a:avLst/>
          </a:prstGeom>
          <a:noFill/>
          <a:ln w="9525">
            <a:noFill/>
          </a:ln>
        </p:spPr>
        <p:txBody>
          <a:bodyPr/>
          <a:p>
            <a:pPr eaLnBrk="0" hangingPunct="0">
              <a:lnSpc>
                <a:spcPct val="105000"/>
              </a:lnSpc>
              <a:spcBef>
                <a:spcPct val="45000"/>
              </a:spcBef>
            </a:pPr>
            <a:r>
              <a:rPr lang="zh-CN" altLang="x-none" sz="2600" dirty="0">
                <a:latin typeface="Arial" panose="020B0604020202020204" pitchFamily="34" charset="0"/>
              </a:rPr>
              <a:t>注意，</a:t>
            </a:r>
            <a:r>
              <a:rPr lang="en-US" altLang="zh-CN" sz="2600" i="1" dirty="0">
                <a:latin typeface="Arial" panose="020B0604020202020204" pitchFamily="34" charset="0"/>
              </a:rPr>
              <a:t>AFC</a:t>
            </a:r>
            <a:r>
              <a:rPr lang="en-US" altLang="zh-CN" sz="2600" dirty="0">
                <a:latin typeface="Arial" panose="020B0604020202020204" pitchFamily="34" charset="0"/>
              </a:rPr>
              <a:t> </a:t>
            </a:r>
            <a:r>
              <a:rPr lang="zh-CN" altLang="x-none" sz="2600" dirty="0">
                <a:latin typeface="Arial" panose="020B0604020202020204" pitchFamily="34" charset="0"/>
              </a:rPr>
              <a:t>随</a:t>
            </a:r>
            <a:r>
              <a:rPr lang="en-US" altLang="zh-CN" sz="2600" b="1" i="1" dirty="0">
                <a:latin typeface="Arial" panose="020B0604020202020204" pitchFamily="34" charset="0"/>
              </a:rPr>
              <a:t>Q</a:t>
            </a:r>
            <a:r>
              <a:rPr lang="zh-CN" altLang="x-none" sz="2600" dirty="0">
                <a:latin typeface="Arial" panose="020B0604020202020204" pitchFamily="34" charset="0"/>
              </a:rPr>
              <a:t>增加而减少：企业将它的固定成本在越来越多的产量之间分摊</a:t>
            </a:r>
            <a:endParaRPr lang="zh-CN" altLang="en-US" sz="2600" dirty="0">
              <a:latin typeface="Arial" panose="020B0604020202020204" pitchFamily="34" charset="0"/>
            </a:endParaRPr>
          </a:p>
        </p:txBody>
      </p:sp>
      <p:graphicFrame>
        <p:nvGraphicFramePr>
          <p:cNvPr id="49" name="Object 47"/>
          <p:cNvGraphicFramePr>
            <a:graphicFrameLocks noChangeAspect="1"/>
          </p:cNvGraphicFramePr>
          <p:nvPr/>
        </p:nvGraphicFramePr>
        <p:xfrm>
          <a:off x="3241675" y="895350"/>
          <a:ext cx="5402263" cy="5603875"/>
        </p:xfrm>
        <a:graphic>
          <a:graphicData uri="http://schemas.openxmlformats.org/presentationml/2006/ole">
            <mc:AlternateContent xmlns:mc="http://schemas.openxmlformats.org/markup-compatibility/2006">
              <mc:Choice xmlns:v="urn:schemas-microsoft-com:vml" Requires="v">
                <p:oleObj spid="_x0000_s3079" name="" r:id="rId1" imgW="5401310" imgH="5601970" progId="Excel.Chart.8">
                  <p:embed/>
                </p:oleObj>
              </mc:Choice>
              <mc:Fallback>
                <p:oleObj name="" r:id="rId1" imgW="5401310" imgH="5601970" progId="Excel.Chart.8">
                  <p:embed/>
                  <p:pic>
                    <p:nvPicPr>
                      <p:cNvPr id="0" name="图片 3078"/>
                      <p:cNvPicPr/>
                      <p:nvPr/>
                    </p:nvPicPr>
                    <p:blipFill>
                      <a:blip r:embed="rId2"/>
                      <a:stretch>
                        <a:fillRect/>
                      </a:stretch>
                    </p:blipFill>
                    <p:spPr>
                      <a:xfrm>
                        <a:off x="3241675" y="895350"/>
                        <a:ext cx="5402263" cy="5603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charRg st="0" end="45"/>
                                            </p:txEl>
                                          </p:spTgt>
                                        </p:tgtEl>
                                        <p:attrNameLst>
                                          <p:attrName>style.visibility</p:attrName>
                                        </p:attrNameLst>
                                      </p:cBhvr>
                                      <p:to>
                                        <p:strVal val="visible"/>
                                      </p:to>
                                    </p:set>
                                    <p:animEffect transition="in" filter="wipe(left)">
                                      <p:cBhvr>
                                        <p:cTn id="7" dur="500"/>
                                        <p:tgtEl>
                                          <p:spTgt spid="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xEl>
                                              <p:charRg st="0" end="37"/>
                                            </p:txEl>
                                          </p:spTgt>
                                        </p:tgtEl>
                                        <p:attrNameLst>
                                          <p:attrName>style.visibility</p:attrName>
                                        </p:attrNameLst>
                                      </p:cBhvr>
                                      <p:to>
                                        <p:strVal val="visible"/>
                                      </p:to>
                                    </p:set>
                                    <p:animEffect transition="in" filter="wipe(left)">
                                      <p:cBhvr>
                                        <p:cTn id="17" dur="500"/>
                                        <p:tgtEl>
                                          <p:spTgt spid="48">
                                            <p:txEl>
                                              <p:charRg st="0"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1371600" y="196850"/>
            <a:ext cx="6154738"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平均可变成本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124" name="Rectangle 3"/>
          <p:cNvSpPr/>
          <p:nvPr/>
        </p:nvSpPr>
        <p:spPr>
          <a:xfrm>
            <a:off x="1047750" y="5578475"/>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520</a:t>
            </a:r>
            <a:endParaRPr lang="en-US" altLang="zh-CN" sz="2400" dirty="0">
              <a:latin typeface="Arial" panose="020B0604020202020204" pitchFamily="34" charset="0"/>
            </a:endParaRPr>
          </a:p>
        </p:txBody>
      </p:sp>
      <p:sp>
        <p:nvSpPr>
          <p:cNvPr id="5125" name="Rectangle 4"/>
          <p:cNvSpPr/>
          <p:nvPr/>
        </p:nvSpPr>
        <p:spPr>
          <a:xfrm>
            <a:off x="446088" y="5578475"/>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5126" name="Rectangle 5"/>
          <p:cNvSpPr/>
          <p:nvPr/>
        </p:nvSpPr>
        <p:spPr>
          <a:xfrm>
            <a:off x="1047750" y="5016500"/>
            <a:ext cx="828675"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5127" name="Rectangle 6"/>
          <p:cNvSpPr/>
          <p:nvPr/>
        </p:nvSpPr>
        <p:spPr>
          <a:xfrm>
            <a:off x="446088" y="5016500"/>
            <a:ext cx="60166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5128" name="Rectangle 7"/>
          <p:cNvSpPr/>
          <p:nvPr/>
        </p:nvSpPr>
        <p:spPr>
          <a:xfrm>
            <a:off x="1047750" y="4451350"/>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a:t>
            </a:r>
            <a:endParaRPr lang="en-US" altLang="zh-CN" sz="2400" dirty="0">
              <a:latin typeface="Arial" panose="020B0604020202020204" pitchFamily="34" charset="0"/>
            </a:endParaRPr>
          </a:p>
        </p:txBody>
      </p:sp>
      <p:sp>
        <p:nvSpPr>
          <p:cNvPr id="5129" name="Rectangle 8"/>
          <p:cNvSpPr/>
          <p:nvPr/>
        </p:nvSpPr>
        <p:spPr>
          <a:xfrm>
            <a:off x="446088" y="4451350"/>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5130" name="Rectangle 9"/>
          <p:cNvSpPr/>
          <p:nvPr/>
        </p:nvSpPr>
        <p:spPr>
          <a:xfrm>
            <a:off x="1047750" y="3886200"/>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210</a:t>
            </a:r>
            <a:endParaRPr lang="en-US" altLang="zh-CN" sz="2400" dirty="0">
              <a:latin typeface="Arial" panose="020B0604020202020204" pitchFamily="34" charset="0"/>
            </a:endParaRPr>
          </a:p>
        </p:txBody>
      </p:sp>
      <p:sp>
        <p:nvSpPr>
          <p:cNvPr id="5131" name="Rectangle 10"/>
          <p:cNvSpPr/>
          <p:nvPr/>
        </p:nvSpPr>
        <p:spPr>
          <a:xfrm>
            <a:off x="446088" y="3886200"/>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5132" name="Rectangle 11"/>
          <p:cNvSpPr/>
          <p:nvPr/>
        </p:nvSpPr>
        <p:spPr>
          <a:xfrm>
            <a:off x="1047750" y="3321050"/>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160</a:t>
            </a:r>
            <a:endParaRPr lang="en-US" altLang="zh-CN" sz="2400" dirty="0">
              <a:latin typeface="Arial" panose="020B0604020202020204" pitchFamily="34" charset="0"/>
            </a:endParaRPr>
          </a:p>
        </p:txBody>
      </p:sp>
      <p:sp>
        <p:nvSpPr>
          <p:cNvPr id="5133" name="Rectangle 12"/>
          <p:cNvSpPr/>
          <p:nvPr/>
        </p:nvSpPr>
        <p:spPr>
          <a:xfrm>
            <a:off x="446088" y="3321050"/>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5134" name="Rectangle 13"/>
          <p:cNvSpPr/>
          <p:nvPr/>
        </p:nvSpPr>
        <p:spPr>
          <a:xfrm>
            <a:off x="1047750" y="2755900"/>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120</a:t>
            </a:r>
            <a:endParaRPr lang="en-US" altLang="zh-CN" sz="2400" dirty="0">
              <a:latin typeface="Arial" panose="020B0604020202020204" pitchFamily="34" charset="0"/>
            </a:endParaRPr>
          </a:p>
        </p:txBody>
      </p:sp>
      <p:sp>
        <p:nvSpPr>
          <p:cNvPr id="5135" name="Rectangle 14"/>
          <p:cNvSpPr/>
          <p:nvPr/>
        </p:nvSpPr>
        <p:spPr>
          <a:xfrm>
            <a:off x="446088" y="2755900"/>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5136" name="Rectangle 15"/>
          <p:cNvSpPr/>
          <p:nvPr/>
        </p:nvSpPr>
        <p:spPr>
          <a:xfrm>
            <a:off x="1047750" y="2193925"/>
            <a:ext cx="828675"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137" name="Rectangle 16"/>
          <p:cNvSpPr/>
          <p:nvPr/>
        </p:nvSpPr>
        <p:spPr>
          <a:xfrm>
            <a:off x="446088" y="2193925"/>
            <a:ext cx="601662" cy="5619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grpSp>
        <p:nvGrpSpPr>
          <p:cNvPr id="2" name="Group 19"/>
          <p:cNvGrpSpPr/>
          <p:nvPr/>
        </p:nvGrpSpPr>
        <p:grpSpPr>
          <a:xfrm>
            <a:off x="1876425" y="1628775"/>
            <a:ext cx="1068388" cy="4514850"/>
            <a:chOff x="0" y="0"/>
            <a:chExt cx="673" cy="2844"/>
          </a:xfrm>
        </p:grpSpPr>
        <p:sp>
          <p:nvSpPr>
            <p:cNvPr id="5160" name="Rectangle 18"/>
            <p:cNvSpPr/>
            <p:nvPr/>
          </p:nvSpPr>
          <p:spPr>
            <a:xfrm>
              <a:off x="0" y="2488"/>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74.29</a:t>
              </a:r>
              <a:endParaRPr lang="en-US" altLang="zh-CN" sz="2400" dirty="0">
                <a:latin typeface="Arial" panose="020B0604020202020204" pitchFamily="34" charset="0"/>
              </a:endParaRPr>
            </a:p>
          </p:txBody>
        </p:sp>
        <p:sp>
          <p:nvSpPr>
            <p:cNvPr id="5161" name="Rectangle 19"/>
            <p:cNvSpPr/>
            <p:nvPr/>
          </p:nvSpPr>
          <p:spPr>
            <a:xfrm>
              <a:off x="0" y="2134"/>
              <a:ext cx="673" cy="35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63.33</a:t>
              </a:r>
              <a:endParaRPr lang="en-US" altLang="zh-CN" sz="2400" dirty="0">
                <a:latin typeface="Arial" panose="020B0604020202020204" pitchFamily="34" charset="0"/>
              </a:endParaRPr>
            </a:p>
          </p:txBody>
        </p:sp>
        <p:sp>
          <p:nvSpPr>
            <p:cNvPr id="5162" name="Rectangle 20"/>
            <p:cNvSpPr/>
            <p:nvPr/>
          </p:nvSpPr>
          <p:spPr>
            <a:xfrm>
              <a:off x="0" y="1778"/>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56.00</a:t>
              </a:r>
              <a:endParaRPr lang="en-US" altLang="zh-CN" sz="2400" dirty="0">
                <a:latin typeface="Arial" panose="020B0604020202020204" pitchFamily="34" charset="0"/>
              </a:endParaRPr>
            </a:p>
          </p:txBody>
        </p:sp>
        <p:sp>
          <p:nvSpPr>
            <p:cNvPr id="5163" name="Rectangle 21"/>
            <p:cNvSpPr/>
            <p:nvPr/>
          </p:nvSpPr>
          <p:spPr>
            <a:xfrm>
              <a:off x="0" y="1422"/>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52.50</a:t>
              </a:r>
              <a:endParaRPr lang="en-US" altLang="zh-CN" sz="2400" dirty="0">
                <a:latin typeface="Arial" panose="020B0604020202020204" pitchFamily="34" charset="0"/>
              </a:endParaRPr>
            </a:p>
          </p:txBody>
        </p:sp>
        <p:sp>
          <p:nvSpPr>
            <p:cNvPr id="5164" name="Rectangle 22"/>
            <p:cNvSpPr/>
            <p:nvPr/>
          </p:nvSpPr>
          <p:spPr>
            <a:xfrm>
              <a:off x="0" y="1066"/>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53.33</a:t>
              </a:r>
              <a:endParaRPr lang="en-US" altLang="zh-CN" sz="2400" dirty="0">
                <a:latin typeface="Arial" panose="020B0604020202020204" pitchFamily="34" charset="0"/>
              </a:endParaRPr>
            </a:p>
          </p:txBody>
        </p:sp>
        <p:sp>
          <p:nvSpPr>
            <p:cNvPr id="5165" name="Rectangle 23"/>
            <p:cNvSpPr/>
            <p:nvPr/>
          </p:nvSpPr>
          <p:spPr>
            <a:xfrm>
              <a:off x="0" y="710"/>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60</a:t>
              </a:r>
              <a:endParaRPr lang="en-US" altLang="zh-CN" sz="2400" dirty="0">
                <a:latin typeface="Arial" panose="020B0604020202020204" pitchFamily="34" charset="0"/>
              </a:endParaRPr>
            </a:p>
          </p:txBody>
        </p:sp>
        <p:sp>
          <p:nvSpPr>
            <p:cNvPr id="5166" name="Rectangle 24"/>
            <p:cNvSpPr/>
            <p:nvPr/>
          </p:nvSpPr>
          <p:spPr>
            <a:xfrm>
              <a:off x="0" y="356"/>
              <a:ext cx="673" cy="354"/>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167" name="Rectangle 25"/>
            <p:cNvSpPr/>
            <p:nvPr/>
          </p:nvSpPr>
          <p:spPr>
            <a:xfrm>
              <a:off x="0" y="0"/>
              <a:ext cx="673" cy="356"/>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400" dirty="0">
                <a:latin typeface="Arial" panose="020B0604020202020204" pitchFamily="34" charset="0"/>
              </a:endParaRPr>
            </a:p>
          </p:txBody>
        </p:sp>
      </p:grpSp>
      <p:sp>
        <p:nvSpPr>
          <p:cNvPr id="5139" name="Rectangle 26"/>
          <p:cNvSpPr/>
          <p:nvPr/>
        </p:nvSpPr>
        <p:spPr>
          <a:xfrm>
            <a:off x="1047750" y="1628775"/>
            <a:ext cx="828675"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5140" name="Rectangle 27"/>
          <p:cNvSpPr/>
          <p:nvPr/>
        </p:nvSpPr>
        <p:spPr>
          <a:xfrm>
            <a:off x="446088" y="1628775"/>
            <a:ext cx="601662" cy="56515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5141" name="Rectangle 28"/>
          <p:cNvSpPr/>
          <p:nvPr/>
        </p:nvSpPr>
        <p:spPr>
          <a:xfrm>
            <a:off x="1876425" y="1063625"/>
            <a:ext cx="1068388" cy="5651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AVC</a:t>
            </a:r>
            <a:endParaRPr lang="en-US" altLang="zh-CN" sz="2400" i="1" dirty="0">
              <a:latin typeface="Arial" panose="020B0604020202020204" pitchFamily="34" charset="0"/>
            </a:endParaRPr>
          </a:p>
        </p:txBody>
      </p:sp>
      <p:sp>
        <p:nvSpPr>
          <p:cNvPr id="5142" name="Rectangle 29"/>
          <p:cNvSpPr/>
          <p:nvPr/>
        </p:nvSpPr>
        <p:spPr>
          <a:xfrm>
            <a:off x="1047750" y="1063625"/>
            <a:ext cx="828675" cy="5651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VC</a:t>
            </a:r>
            <a:endParaRPr lang="en-US" altLang="zh-CN" sz="2400" i="1" dirty="0">
              <a:latin typeface="Arial" panose="020B0604020202020204" pitchFamily="34" charset="0"/>
            </a:endParaRPr>
          </a:p>
        </p:txBody>
      </p:sp>
      <p:sp>
        <p:nvSpPr>
          <p:cNvPr id="5143" name="Rectangle 30"/>
          <p:cNvSpPr/>
          <p:nvPr/>
        </p:nvSpPr>
        <p:spPr>
          <a:xfrm>
            <a:off x="446088" y="1063625"/>
            <a:ext cx="601662" cy="565150"/>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5144" name="Line 31"/>
          <p:cNvSpPr/>
          <p:nvPr/>
        </p:nvSpPr>
        <p:spPr>
          <a:xfrm>
            <a:off x="446088" y="1063625"/>
            <a:ext cx="2498725" cy="0"/>
          </a:xfrm>
          <a:prstGeom prst="line">
            <a:avLst/>
          </a:prstGeom>
          <a:ln w="12700" cap="sq" cmpd="sng">
            <a:solidFill>
              <a:schemeClr val="tx1"/>
            </a:solidFill>
            <a:prstDash val="solid"/>
            <a:headEnd type="none" w="med" len="med"/>
            <a:tailEnd type="none" w="med" len="med"/>
          </a:ln>
        </p:spPr>
      </p:sp>
      <p:sp>
        <p:nvSpPr>
          <p:cNvPr id="5145" name="Line 32"/>
          <p:cNvSpPr/>
          <p:nvPr/>
        </p:nvSpPr>
        <p:spPr>
          <a:xfrm>
            <a:off x="446088" y="1628775"/>
            <a:ext cx="2498725" cy="0"/>
          </a:xfrm>
          <a:prstGeom prst="line">
            <a:avLst/>
          </a:prstGeom>
          <a:ln w="12700" cap="flat" cmpd="sng">
            <a:solidFill>
              <a:schemeClr val="tx1"/>
            </a:solidFill>
            <a:prstDash val="solid"/>
            <a:headEnd type="none" w="med" len="med"/>
            <a:tailEnd type="none" w="med" len="med"/>
          </a:ln>
        </p:spPr>
      </p:sp>
      <p:sp>
        <p:nvSpPr>
          <p:cNvPr id="5146" name="Line 33"/>
          <p:cNvSpPr/>
          <p:nvPr/>
        </p:nvSpPr>
        <p:spPr>
          <a:xfrm>
            <a:off x="446088" y="2193925"/>
            <a:ext cx="2498725" cy="0"/>
          </a:xfrm>
          <a:prstGeom prst="line">
            <a:avLst/>
          </a:prstGeom>
          <a:ln w="12700" cap="flat" cmpd="sng">
            <a:solidFill>
              <a:schemeClr val="tx1"/>
            </a:solidFill>
            <a:prstDash val="solid"/>
            <a:headEnd type="none" w="med" len="med"/>
            <a:tailEnd type="none" w="med" len="med"/>
          </a:ln>
        </p:spPr>
      </p:sp>
      <p:sp>
        <p:nvSpPr>
          <p:cNvPr id="5147" name="Line 34"/>
          <p:cNvSpPr/>
          <p:nvPr/>
        </p:nvSpPr>
        <p:spPr>
          <a:xfrm>
            <a:off x="446088" y="2755900"/>
            <a:ext cx="2498725" cy="0"/>
          </a:xfrm>
          <a:prstGeom prst="line">
            <a:avLst/>
          </a:prstGeom>
          <a:ln w="12700" cap="flat" cmpd="sng">
            <a:solidFill>
              <a:schemeClr val="tx1"/>
            </a:solidFill>
            <a:prstDash val="solid"/>
            <a:headEnd type="none" w="med" len="med"/>
            <a:tailEnd type="none" w="med" len="med"/>
          </a:ln>
        </p:spPr>
      </p:sp>
      <p:sp>
        <p:nvSpPr>
          <p:cNvPr id="5148" name="Line 35"/>
          <p:cNvSpPr/>
          <p:nvPr/>
        </p:nvSpPr>
        <p:spPr>
          <a:xfrm>
            <a:off x="446088" y="3321050"/>
            <a:ext cx="2498725" cy="0"/>
          </a:xfrm>
          <a:prstGeom prst="line">
            <a:avLst/>
          </a:prstGeom>
          <a:ln w="12700" cap="flat" cmpd="sng">
            <a:solidFill>
              <a:schemeClr val="tx1"/>
            </a:solidFill>
            <a:prstDash val="solid"/>
            <a:headEnd type="none" w="med" len="med"/>
            <a:tailEnd type="none" w="med" len="med"/>
          </a:ln>
        </p:spPr>
      </p:sp>
      <p:sp>
        <p:nvSpPr>
          <p:cNvPr id="5149" name="Line 36"/>
          <p:cNvSpPr/>
          <p:nvPr/>
        </p:nvSpPr>
        <p:spPr>
          <a:xfrm>
            <a:off x="446088" y="3886200"/>
            <a:ext cx="2498725" cy="0"/>
          </a:xfrm>
          <a:prstGeom prst="line">
            <a:avLst/>
          </a:prstGeom>
          <a:ln w="12700" cap="flat" cmpd="sng">
            <a:solidFill>
              <a:schemeClr val="tx1"/>
            </a:solidFill>
            <a:prstDash val="solid"/>
            <a:headEnd type="none" w="med" len="med"/>
            <a:tailEnd type="none" w="med" len="med"/>
          </a:ln>
        </p:spPr>
      </p:sp>
      <p:sp>
        <p:nvSpPr>
          <p:cNvPr id="5150" name="Line 37"/>
          <p:cNvSpPr/>
          <p:nvPr/>
        </p:nvSpPr>
        <p:spPr>
          <a:xfrm>
            <a:off x="446088" y="4451350"/>
            <a:ext cx="2498725" cy="0"/>
          </a:xfrm>
          <a:prstGeom prst="line">
            <a:avLst/>
          </a:prstGeom>
          <a:ln w="12700" cap="flat" cmpd="sng">
            <a:solidFill>
              <a:schemeClr val="tx1"/>
            </a:solidFill>
            <a:prstDash val="solid"/>
            <a:headEnd type="none" w="med" len="med"/>
            <a:tailEnd type="none" w="med" len="med"/>
          </a:ln>
        </p:spPr>
      </p:sp>
      <p:sp>
        <p:nvSpPr>
          <p:cNvPr id="5151" name="Line 38"/>
          <p:cNvSpPr/>
          <p:nvPr/>
        </p:nvSpPr>
        <p:spPr>
          <a:xfrm>
            <a:off x="446088" y="5016500"/>
            <a:ext cx="2498725" cy="0"/>
          </a:xfrm>
          <a:prstGeom prst="line">
            <a:avLst/>
          </a:prstGeom>
          <a:ln w="12700" cap="flat" cmpd="sng">
            <a:solidFill>
              <a:schemeClr val="tx1"/>
            </a:solidFill>
            <a:prstDash val="solid"/>
            <a:headEnd type="none" w="med" len="med"/>
            <a:tailEnd type="none" w="med" len="med"/>
          </a:ln>
        </p:spPr>
      </p:sp>
      <p:sp>
        <p:nvSpPr>
          <p:cNvPr id="5152" name="Line 39"/>
          <p:cNvSpPr/>
          <p:nvPr/>
        </p:nvSpPr>
        <p:spPr>
          <a:xfrm>
            <a:off x="446088" y="5578475"/>
            <a:ext cx="2498725" cy="0"/>
          </a:xfrm>
          <a:prstGeom prst="line">
            <a:avLst/>
          </a:prstGeom>
          <a:ln w="12700" cap="flat" cmpd="sng">
            <a:solidFill>
              <a:schemeClr val="tx1"/>
            </a:solidFill>
            <a:prstDash val="solid"/>
            <a:headEnd type="none" w="med" len="med"/>
            <a:tailEnd type="none" w="med" len="med"/>
          </a:ln>
        </p:spPr>
      </p:sp>
      <p:sp>
        <p:nvSpPr>
          <p:cNvPr id="5153" name="Line 40"/>
          <p:cNvSpPr/>
          <p:nvPr/>
        </p:nvSpPr>
        <p:spPr>
          <a:xfrm>
            <a:off x="446088" y="6143625"/>
            <a:ext cx="2498725" cy="0"/>
          </a:xfrm>
          <a:prstGeom prst="line">
            <a:avLst/>
          </a:prstGeom>
          <a:ln w="12700" cap="sq" cmpd="sng">
            <a:solidFill>
              <a:schemeClr val="tx1"/>
            </a:solidFill>
            <a:prstDash val="solid"/>
            <a:headEnd type="none" w="med" len="med"/>
            <a:tailEnd type="none" w="med" len="med"/>
          </a:ln>
        </p:spPr>
      </p:sp>
      <p:sp>
        <p:nvSpPr>
          <p:cNvPr id="5154" name="Line 41"/>
          <p:cNvSpPr/>
          <p:nvPr/>
        </p:nvSpPr>
        <p:spPr>
          <a:xfrm>
            <a:off x="446088" y="1063625"/>
            <a:ext cx="0" cy="5080000"/>
          </a:xfrm>
          <a:prstGeom prst="line">
            <a:avLst/>
          </a:prstGeom>
          <a:ln w="12700" cap="sq" cmpd="sng">
            <a:solidFill>
              <a:schemeClr val="tx1"/>
            </a:solidFill>
            <a:prstDash val="solid"/>
            <a:headEnd type="none" w="med" len="med"/>
            <a:tailEnd type="none" w="med" len="med"/>
          </a:ln>
        </p:spPr>
      </p:sp>
      <p:sp>
        <p:nvSpPr>
          <p:cNvPr id="5155" name="Line 42"/>
          <p:cNvSpPr/>
          <p:nvPr/>
        </p:nvSpPr>
        <p:spPr>
          <a:xfrm>
            <a:off x="1047750" y="1063625"/>
            <a:ext cx="0" cy="5080000"/>
          </a:xfrm>
          <a:prstGeom prst="line">
            <a:avLst/>
          </a:prstGeom>
          <a:ln w="12700" cap="flat" cmpd="sng">
            <a:solidFill>
              <a:schemeClr val="tx1"/>
            </a:solidFill>
            <a:prstDash val="solid"/>
            <a:headEnd type="none" w="med" len="med"/>
            <a:tailEnd type="none" w="med" len="med"/>
          </a:ln>
        </p:spPr>
      </p:sp>
      <p:sp>
        <p:nvSpPr>
          <p:cNvPr id="5156" name="Line 43"/>
          <p:cNvSpPr/>
          <p:nvPr/>
        </p:nvSpPr>
        <p:spPr>
          <a:xfrm>
            <a:off x="1876425" y="1063625"/>
            <a:ext cx="0" cy="5080000"/>
          </a:xfrm>
          <a:prstGeom prst="line">
            <a:avLst/>
          </a:prstGeom>
          <a:ln w="12700" cap="flat" cmpd="sng">
            <a:solidFill>
              <a:schemeClr val="tx1"/>
            </a:solidFill>
            <a:prstDash val="solid"/>
            <a:headEnd type="none" w="med" len="med"/>
            <a:tailEnd type="none" w="med" len="med"/>
          </a:ln>
        </p:spPr>
      </p:sp>
      <p:sp>
        <p:nvSpPr>
          <p:cNvPr id="5157" name="Line 44"/>
          <p:cNvSpPr/>
          <p:nvPr/>
        </p:nvSpPr>
        <p:spPr>
          <a:xfrm>
            <a:off x="2944813" y="1063625"/>
            <a:ext cx="0" cy="5080000"/>
          </a:xfrm>
          <a:prstGeom prst="line">
            <a:avLst/>
          </a:prstGeom>
          <a:ln w="12700" cap="sq" cmpd="sng">
            <a:solidFill>
              <a:schemeClr val="tx1"/>
            </a:solidFill>
            <a:prstDash val="solid"/>
            <a:headEnd type="none" w="med" len="med"/>
            <a:tailEnd type="none" w="med" len="med"/>
          </a:ln>
        </p:spPr>
      </p:sp>
      <p:sp>
        <p:nvSpPr>
          <p:cNvPr id="47" name="Text Box 45"/>
          <p:cNvSpPr txBox="1"/>
          <p:nvPr/>
        </p:nvSpPr>
        <p:spPr>
          <a:xfrm>
            <a:off x="3573463" y="1054100"/>
            <a:ext cx="4846637" cy="2044700"/>
          </a:xfrm>
          <a:prstGeom prst="rect">
            <a:avLst/>
          </a:prstGeom>
          <a:noFill/>
          <a:ln w="9525">
            <a:noFill/>
          </a:ln>
        </p:spPr>
        <p:txBody>
          <a:bodyPr/>
          <a:p>
            <a:pPr eaLnBrk="0" hangingPunct="0">
              <a:lnSpc>
                <a:spcPct val="105000"/>
              </a:lnSpc>
              <a:spcBef>
                <a:spcPct val="45000"/>
              </a:spcBef>
            </a:pPr>
            <a:r>
              <a:rPr lang="zh-CN" altLang="x-none" sz="2600" b="1" dirty="0">
                <a:solidFill>
                  <a:srgbClr val="CC0000"/>
                </a:solidFill>
                <a:latin typeface="Arial" panose="020B0604020202020204" pitchFamily="34" charset="0"/>
              </a:rPr>
              <a:t>平均可变成本</a:t>
            </a:r>
            <a:r>
              <a:rPr lang="zh-CN" altLang="en-US" sz="2600" b="1" dirty="0">
                <a:solidFill>
                  <a:srgbClr val="CC0000"/>
                </a:solidFill>
                <a:latin typeface="Arial" panose="020B0604020202020204" pitchFamily="34" charset="0"/>
              </a:rPr>
              <a:t> </a:t>
            </a:r>
            <a:r>
              <a:rPr lang="en-US" altLang="zh-CN" sz="2600" b="1" dirty="0">
                <a:solidFill>
                  <a:srgbClr val="CC0000"/>
                </a:solidFill>
                <a:latin typeface="Arial" panose="020B0604020202020204" pitchFamily="34" charset="0"/>
              </a:rPr>
              <a:t>(</a:t>
            </a:r>
            <a:r>
              <a:rPr lang="en-US" altLang="zh-CN" sz="2600" b="1" i="1" dirty="0">
                <a:solidFill>
                  <a:srgbClr val="CC0000"/>
                </a:solidFill>
                <a:latin typeface="Arial" panose="020B0604020202020204" pitchFamily="34" charset="0"/>
              </a:rPr>
              <a:t>AVC</a:t>
            </a:r>
            <a:r>
              <a:rPr lang="en-US" altLang="zh-CN" sz="2600" b="1" dirty="0">
                <a:solidFill>
                  <a:srgbClr val="CC0000"/>
                </a:solidFill>
                <a:latin typeface="Arial" panose="020B0604020202020204" pitchFamily="34" charset="0"/>
              </a:rPr>
              <a:t>)</a:t>
            </a:r>
            <a:r>
              <a:rPr lang="en-US" altLang="zh-CN" sz="2600" dirty="0">
                <a:latin typeface="Arial" panose="020B0604020202020204" pitchFamily="34" charset="0"/>
              </a:rPr>
              <a:t> </a:t>
            </a:r>
            <a:r>
              <a:rPr lang="zh-CN" altLang="x-none" sz="2600" dirty="0">
                <a:latin typeface="Arial" panose="020B0604020202020204" pitchFamily="34" charset="0"/>
              </a:rPr>
              <a:t>是可变成本除以产量：</a:t>
            </a:r>
            <a:br>
              <a:rPr lang="zh-CN" altLang="en-US" sz="2600" dirty="0">
                <a:latin typeface="Arial" panose="020B0604020202020204" pitchFamily="34" charset="0"/>
              </a:rPr>
            </a:br>
            <a:r>
              <a:rPr lang="zh-CN" altLang="x-none" sz="2600" dirty="0">
                <a:latin typeface="Arial" panose="020B0604020202020204" pitchFamily="34" charset="0"/>
              </a:rPr>
              <a:t>      </a:t>
            </a:r>
            <a:r>
              <a:rPr lang="zh-CN" altLang="en-US" sz="2600" dirty="0">
                <a:latin typeface="Arial" panose="020B0604020202020204" pitchFamily="34" charset="0"/>
              </a:rPr>
              <a:t>   </a:t>
            </a:r>
            <a:r>
              <a:rPr lang="en-US" altLang="zh-CN" sz="2600" i="1" dirty="0">
                <a:latin typeface="Arial" panose="020B0604020202020204" pitchFamily="34" charset="0"/>
              </a:rPr>
              <a:t>AVC</a:t>
            </a:r>
            <a:r>
              <a:rPr lang="en-US" altLang="zh-CN" sz="2600" dirty="0">
                <a:latin typeface="Arial" panose="020B0604020202020204" pitchFamily="34" charset="0"/>
              </a:rPr>
              <a:t> = </a:t>
            </a:r>
            <a:r>
              <a:rPr lang="en-US" altLang="zh-CN" sz="2600" i="1" dirty="0">
                <a:latin typeface="Arial" panose="020B0604020202020204" pitchFamily="34" charset="0"/>
              </a:rPr>
              <a:t>VC</a:t>
            </a:r>
            <a:r>
              <a:rPr lang="en-US" altLang="zh-CN" sz="2600" dirty="0">
                <a:latin typeface="Arial" panose="020B0604020202020204" pitchFamily="34" charset="0"/>
              </a:rPr>
              <a:t>/</a:t>
            </a: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48" name="Text Box 46"/>
          <p:cNvSpPr txBox="1"/>
          <p:nvPr/>
        </p:nvSpPr>
        <p:spPr>
          <a:xfrm>
            <a:off x="3563938" y="3467100"/>
            <a:ext cx="5011737" cy="1989138"/>
          </a:xfrm>
          <a:prstGeom prst="rect">
            <a:avLst/>
          </a:prstGeom>
          <a:noFill/>
          <a:ln w="9525">
            <a:noFill/>
          </a:ln>
        </p:spPr>
        <p:txBody>
          <a:bodyPr/>
          <a:p>
            <a:pPr eaLnBrk="0" hangingPunct="0">
              <a:lnSpc>
                <a:spcPct val="105000"/>
              </a:lnSpc>
              <a:spcBef>
                <a:spcPct val="45000"/>
              </a:spcBef>
            </a:pPr>
            <a:r>
              <a:rPr lang="zh-CN" altLang="x-none" sz="2600" dirty="0">
                <a:latin typeface="Arial" panose="020B0604020202020204" pitchFamily="34" charset="0"/>
              </a:rPr>
              <a:t>随着</a:t>
            </a:r>
            <a:r>
              <a:rPr lang="en-US" altLang="zh-CN" sz="2600" b="1" i="1" dirty="0">
                <a:latin typeface="Arial" panose="020B0604020202020204" pitchFamily="34" charset="0"/>
              </a:rPr>
              <a:t>Q</a:t>
            </a:r>
            <a:r>
              <a:rPr lang="en-US" altLang="zh-CN" sz="2600" dirty="0">
                <a:latin typeface="Arial" panose="020B0604020202020204" pitchFamily="34" charset="0"/>
              </a:rPr>
              <a:t> </a:t>
            </a:r>
            <a:r>
              <a:rPr lang="zh-CN" altLang="x-none" sz="2600" dirty="0">
                <a:latin typeface="Arial" panose="020B0604020202020204" pitchFamily="34" charset="0"/>
              </a:rPr>
              <a:t>的增加，</a:t>
            </a:r>
            <a:r>
              <a:rPr lang="en-US" altLang="zh-CN" sz="2600" i="1" dirty="0">
                <a:latin typeface="Arial" panose="020B0604020202020204" pitchFamily="34" charset="0"/>
              </a:rPr>
              <a:t>AVC</a:t>
            </a:r>
            <a:r>
              <a:rPr lang="en-US" altLang="zh-CN" sz="2600" dirty="0">
                <a:latin typeface="Arial" panose="020B0604020202020204" pitchFamily="34" charset="0"/>
              </a:rPr>
              <a:t> </a:t>
            </a:r>
            <a:r>
              <a:rPr lang="zh-CN" altLang="x-none" sz="2600" dirty="0">
                <a:latin typeface="Arial" panose="020B0604020202020204" pitchFamily="34" charset="0"/>
              </a:rPr>
              <a:t>最初可能下降。但在大多数情况下，</a:t>
            </a:r>
            <a:r>
              <a:rPr lang="en-US" altLang="zh-CN" sz="2600" i="1" dirty="0">
                <a:latin typeface="Arial" panose="020B0604020202020204" pitchFamily="34" charset="0"/>
              </a:rPr>
              <a:t>AVC</a:t>
            </a:r>
            <a:r>
              <a:rPr lang="en-US" altLang="zh-CN" sz="2600" dirty="0">
                <a:latin typeface="Arial" panose="020B0604020202020204" pitchFamily="34" charset="0"/>
              </a:rPr>
              <a:t> </a:t>
            </a:r>
            <a:r>
              <a:rPr lang="zh-CN" altLang="x-none" sz="2600" dirty="0">
                <a:latin typeface="Arial" panose="020B0604020202020204" pitchFamily="34" charset="0"/>
              </a:rPr>
              <a:t>最终会随着产量的增加而上升</a:t>
            </a:r>
            <a:endParaRPr lang="zh-CN" altLang="en-US" sz="2600" dirty="0">
              <a:latin typeface="Arial" panose="020B0604020202020204" pitchFamily="34" charset="0"/>
            </a:endParaRPr>
          </a:p>
        </p:txBody>
      </p:sp>
      <p:graphicFrame>
        <p:nvGraphicFramePr>
          <p:cNvPr id="49" name="Object 47"/>
          <p:cNvGraphicFramePr>
            <a:graphicFrameLocks noChangeAspect="1"/>
          </p:cNvGraphicFramePr>
          <p:nvPr/>
        </p:nvGraphicFramePr>
        <p:xfrm>
          <a:off x="3405188" y="885825"/>
          <a:ext cx="5402262" cy="5603875"/>
        </p:xfrm>
        <a:graphic>
          <a:graphicData uri="http://schemas.openxmlformats.org/presentationml/2006/ole">
            <mc:AlternateContent xmlns:mc="http://schemas.openxmlformats.org/markup-compatibility/2006">
              <mc:Choice xmlns:v="urn:schemas-microsoft-com:vml" Requires="v">
                <p:oleObj spid="_x0000_s3080" name="" r:id="rId1" imgW="5401310" imgH="5601970" progId="Excel.Chart.8">
                  <p:embed/>
                </p:oleObj>
              </mc:Choice>
              <mc:Fallback>
                <p:oleObj name="" r:id="rId1" imgW="5401310" imgH="5601970" progId="Excel.Chart.8">
                  <p:embed/>
                  <p:pic>
                    <p:nvPicPr>
                      <p:cNvPr id="0" name="图片 3079"/>
                      <p:cNvPicPr/>
                      <p:nvPr/>
                    </p:nvPicPr>
                    <p:blipFill>
                      <a:blip r:embed="rId2"/>
                      <a:stretch>
                        <a:fillRect/>
                      </a:stretch>
                    </p:blipFill>
                    <p:spPr>
                      <a:xfrm>
                        <a:off x="3405188" y="885825"/>
                        <a:ext cx="5402262" cy="5603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charRg st="0" end="44"/>
                                            </p:txEl>
                                          </p:spTgt>
                                        </p:tgtEl>
                                        <p:attrNameLst>
                                          <p:attrName>style.visibility</p:attrName>
                                        </p:attrNameLst>
                                      </p:cBhvr>
                                      <p:to>
                                        <p:strVal val="visible"/>
                                      </p:to>
                                    </p:set>
                                    <p:animEffect transition="in" filter="wipe(left)">
                                      <p:cBhvr>
                                        <p:cTn id="7" dur="500"/>
                                        <p:tgtEl>
                                          <p:spTgt spid="47">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xEl>
                                              <p:charRg st="0" end="46"/>
                                            </p:txEl>
                                          </p:spTgt>
                                        </p:tgtEl>
                                        <p:attrNameLst>
                                          <p:attrName>style.visibility</p:attrName>
                                        </p:attrNameLst>
                                      </p:cBhvr>
                                      <p:to>
                                        <p:strVal val="visible"/>
                                      </p:to>
                                    </p:set>
                                    <p:animEffect transition="in" filter="wipe(left)">
                                      <p:cBhvr>
                                        <p:cTn id="17" dur="500"/>
                                        <p:tgtEl>
                                          <p:spTgt spid="48">
                                            <p:txEl>
                                              <p:charRg st="0"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228600" y="609600"/>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总收益、总成本、利润</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152400" y="1752600"/>
            <a:ext cx="7848600" cy="1009650"/>
          </a:xfrm>
          <a:prstGeom prst="rect">
            <a:avLst/>
          </a:prstGeom>
        </p:spPr>
        <p:txBody>
          <a:bodyPr>
            <a:normAutofit/>
          </a:bodyPr>
          <a:lstStyle/>
          <a:p>
            <a:pPr marL="567055" marR="0" indent="-457200" algn="ctr" defTabSz="914400" fontAlgn="auto">
              <a:spcBef>
                <a:spcPts val="400"/>
              </a:spcBef>
              <a:spcAft>
                <a:spcPts val="0"/>
              </a:spcAft>
              <a:buClr>
                <a:schemeClr val="accent1"/>
              </a:buClr>
              <a:buSzPct val="68000"/>
              <a:buFont typeface="Wingdings" panose="05000000000000000000" charset="0"/>
              <a:buChar char="u"/>
              <a:defRPr/>
            </a:pPr>
            <a:r>
              <a:rPr kumimoji="0" lang="zh-CN" sz="2700" b="1" kern="1200" cap="none" spc="0" normalizeH="0" baseline="0" noProof="0" dirty="0">
                <a:latin typeface="+mn-lt"/>
                <a:ea typeface="宋体" panose="02010600030101010101" pitchFamily="2" charset="-122"/>
                <a:cs typeface="+mn-cs"/>
              </a:rPr>
              <a:t>假定企业的目标是</a:t>
            </a:r>
            <a:r>
              <a:rPr kumimoji="0" lang="zh-CN" sz="2700" b="1" kern="1200" cap="none" spc="0" normalizeH="0" baseline="0" noProof="0" dirty="0">
                <a:solidFill>
                  <a:srgbClr val="0070C0"/>
                </a:solidFill>
                <a:latin typeface="+mn-lt"/>
                <a:ea typeface="宋体" panose="02010600030101010101" pitchFamily="2" charset="-122"/>
                <a:cs typeface="+mn-cs"/>
              </a:rPr>
              <a:t>利润最大化</a:t>
            </a:r>
            <a:endParaRPr kumimoji="0" lang="zh-CN" sz="2700" b="1" kern="1200" cap="none" spc="0" normalizeH="0" baseline="0" noProof="0" dirty="0">
              <a:solidFill>
                <a:srgbClr val="0070C0"/>
              </a:solidFill>
              <a:latin typeface="+mn-lt"/>
              <a:ea typeface="宋体" panose="02010600030101010101" pitchFamily="2" charset="-122"/>
              <a:cs typeface="+mn-cs"/>
            </a:endParaRPr>
          </a:p>
        </p:txBody>
      </p:sp>
      <p:sp>
        <p:nvSpPr>
          <p:cNvPr id="6" name="Text Box 4"/>
          <p:cNvSpPr txBox="1"/>
          <p:nvPr/>
        </p:nvSpPr>
        <p:spPr>
          <a:xfrm>
            <a:off x="596900" y="2771775"/>
            <a:ext cx="6845300" cy="554038"/>
          </a:xfrm>
          <a:prstGeom prst="rect">
            <a:avLst/>
          </a:prstGeom>
          <a:noFill/>
          <a:ln w="9525">
            <a:noFill/>
          </a:ln>
        </p:spPr>
        <p:txBody>
          <a:bodyPr>
            <a:spAutoFit/>
          </a:bodyPr>
          <a:p>
            <a:pPr algn="ctr" eaLnBrk="0" hangingPunct="0">
              <a:spcBef>
                <a:spcPct val="50000"/>
              </a:spcBef>
            </a:pPr>
            <a:r>
              <a:rPr lang="zh-CN" altLang="x-none" sz="3000" b="1" dirty="0">
                <a:solidFill>
                  <a:srgbClr val="CC0000"/>
                </a:solidFill>
                <a:latin typeface="Arial" panose="020B0604020202020204" pitchFamily="34" charset="0"/>
              </a:rPr>
              <a:t>利润</a:t>
            </a:r>
            <a:r>
              <a:rPr lang="zh-CN" altLang="x-none" sz="3000" dirty="0">
                <a:latin typeface="Arial" panose="020B0604020202020204" pitchFamily="34" charset="0"/>
              </a:rPr>
              <a:t>  </a:t>
            </a:r>
            <a:r>
              <a:rPr lang="en-US" altLang="zh-CN" sz="3000" dirty="0">
                <a:latin typeface="Arial" panose="020B0604020202020204" pitchFamily="34" charset="0"/>
              </a:rPr>
              <a:t>=  </a:t>
            </a:r>
            <a:r>
              <a:rPr lang="zh-CN" altLang="x-none" sz="3000" b="1" dirty="0">
                <a:solidFill>
                  <a:srgbClr val="CC0000"/>
                </a:solidFill>
                <a:latin typeface="Arial" panose="020B0604020202020204" pitchFamily="34" charset="0"/>
              </a:rPr>
              <a:t>总收益</a:t>
            </a:r>
            <a:r>
              <a:rPr lang="en-US" altLang="zh-CN" sz="3000" dirty="0">
                <a:latin typeface="Arial" panose="020B0604020202020204" pitchFamily="34" charset="0"/>
              </a:rPr>
              <a:t>–  </a:t>
            </a:r>
            <a:r>
              <a:rPr lang="zh-CN" altLang="x-none" sz="3000" b="1" dirty="0">
                <a:solidFill>
                  <a:srgbClr val="CC0000"/>
                </a:solidFill>
                <a:latin typeface="Arial" panose="020B0604020202020204" pitchFamily="34" charset="0"/>
              </a:rPr>
              <a:t>总成本</a:t>
            </a:r>
            <a:endParaRPr lang="zh-CN" altLang="x-none" sz="3000" b="1" dirty="0">
              <a:solidFill>
                <a:srgbClr val="CC0000"/>
              </a:solidFill>
              <a:latin typeface="Arial" panose="020B0604020202020204" pitchFamily="34" charset="0"/>
            </a:endParaRPr>
          </a:p>
        </p:txBody>
      </p:sp>
      <p:grpSp>
        <p:nvGrpSpPr>
          <p:cNvPr id="2" name="Group 7"/>
          <p:cNvGrpSpPr/>
          <p:nvPr/>
        </p:nvGrpSpPr>
        <p:grpSpPr>
          <a:xfrm>
            <a:off x="2057400" y="3352800"/>
            <a:ext cx="2138363" cy="2017713"/>
            <a:chOff x="0" y="-48"/>
            <a:chExt cx="1347" cy="1271"/>
          </a:xfrm>
        </p:grpSpPr>
        <p:sp>
          <p:nvSpPr>
            <p:cNvPr id="16393" name="Line 6"/>
            <p:cNvSpPr/>
            <p:nvPr/>
          </p:nvSpPr>
          <p:spPr>
            <a:xfrm flipV="1">
              <a:off x="688" y="-48"/>
              <a:ext cx="320" cy="420"/>
            </a:xfrm>
            <a:prstGeom prst="line">
              <a:avLst/>
            </a:prstGeom>
            <a:ln w="9525" cap="flat" cmpd="sng">
              <a:solidFill>
                <a:srgbClr val="FFC000"/>
              </a:solidFill>
              <a:prstDash val="solid"/>
              <a:headEnd type="none" w="med" len="med"/>
              <a:tailEnd type="none" w="med" len="med"/>
            </a:ln>
          </p:spPr>
        </p:sp>
        <p:sp>
          <p:nvSpPr>
            <p:cNvPr id="16394" name="Text Box 7"/>
            <p:cNvSpPr txBox="1"/>
            <p:nvPr/>
          </p:nvSpPr>
          <p:spPr>
            <a:xfrm>
              <a:off x="0" y="343"/>
              <a:ext cx="1347" cy="880"/>
            </a:xfrm>
            <a:prstGeom prst="rect">
              <a:avLst/>
            </a:prstGeom>
            <a:solidFill>
              <a:srgbClr val="FFFF66"/>
            </a:solidFill>
            <a:ln w="9525">
              <a:noFill/>
            </a:ln>
          </p:spPr>
          <p:txBody>
            <a:bodyPr lIns="137160" tIns="91440" rIns="137160" bIns="91440">
              <a:spAutoFit/>
            </a:bodyPr>
            <a:p>
              <a:pPr eaLnBrk="0" hangingPunct="0">
                <a:lnSpc>
                  <a:spcPct val="105000"/>
                </a:lnSpc>
                <a:spcBef>
                  <a:spcPct val="50000"/>
                </a:spcBef>
              </a:pPr>
              <a:r>
                <a:rPr lang="zh-CN" altLang="x-none" sz="2500" dirty="0">
                  <a:latin typeface="Arial" panose="020B0604020202020204" pitchFamily="34" charset="0"/>
                </a:rPr>
                <a:t>企业出售其产品所得到的货币量</a:t>
              </a:r>
              <a:endParaRPr lang="zh-CN" altLang="x-none" sz="2500" dirty="0">
                <a:latin typeface="Arial" panose="020B0604020202020204" pitchFamily="34" charset="0"/>
              </a:endParaRPr>
            </a:p>
          </p:txBody>
        </p:sp>
      </p:grpSp>
      <p:grpSp>
        <p:nvGrpSpPr>
          <p:cNvPr id="3" name="Group 10"/>
          <p:cNvGrpSpPr/>
          <p:nvPr/>
        </p:nvGrpSpPr>
        <p:grpSpPr>
          <a:xfrm>
            <a:off x="5568950" y="3352800"/>
            <a:ext cx="2109788" cy="1990725"/>
            <a:chOff x="0" y="0"/>
            <a:chExt cx="1329" cy="1254"/>
          </a:xfrm>
        </p:grpSpPr>
        <p:sp>
          <p:nvSpPr>
            <p:cNvPr id="16391" name="Line 9"/>
            <p:cNvSpPr/>
            <p:nvPr/>
          </p:nvSpPr>
          <p:spPr>
            <a:xfrm flipH="1" flipV="1">
              <a:off x="140" y="0"/>
              <a:ext cx="304" cy="418"/>
            </a:xfrm>
            <a:prstGeom prst="line">
              <a:avLst/>
            </a:prstGeom>
            <a:ln w="9525" cap="flat" cmpd="sng">
              <a:solidFill>
                <a:srgbClr val="00B0F0"/>
              </a:solidFill>
              <a:prstDash val="solid"/>
              <a:headEnd type="none" w="med" len="med"/>
              <a:tailEnd type="none" w="med" len="med"/>
            </a:ln>
          </p:spPr>
        </p:sp>
        <p:sp>
          <p:nvSpPr>
            <p:cNvPr id="16392" name="Text Box 10"/>
            <p:cNvSpPr txBox="1"/>
            <p:nvPr/>
          </p:nvSpPr>
          <p:spPr>
            <a:xfrm>
              <a:off x="0" y="370"/>
              <a:ext cx="1329" cy="884"/>
            </a:xfrm>
            <a:prstGeom prst="rect">
              <a:avLst/>
            </a:prstGeom>
            <a:solidFill>
              <a:srgbClr val="CCFFCC"/>
            </a:solidFill>
            <a:ln w="9525">
              <a:noFill/>
            </a:ln>
          </p:spPr>
          <p:txBody>
            <a:bodyPr lIns="137160" tIns="91440" rIns="137160" bIns="91440">
              <a:spAutoFit/>
            </a:bodyPr>
            <a:p>
              <a:pPr eaLnBrk="0" hangingPunct="0">
                <a:lnSpc>
                  <a:spcPct val="105000"/>
                </a:lnSpc>
                <a:spcBef>
                  <a:spcPct val="50000"/>
                </a:spcBef>
              </a:pPr>
              <a:r>
                <a:rPr lang="zh-CN" altLang="x-none" sz="2500" dirty="0">
                  <a:latin typeface="Arial" panose="020B0604020202020204" pitchFamily="34" charset="0"/>
                </a:rPr>
                <a:t>企业用于生产的投入品的市场价值</a:t>
              </a:r>
              <a:endParaRPr lang="zh-CN" altLang="x-none" sz="2500"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68300" y="188913"/>
            <a:ext cx="81661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平均总成本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 name="Group 5"/>
          <p:cNvGrpSpPr/>
          <p:nvPr/>
        </p:nvGrpSpPr>
        <p:grpSpPr>
          <a:xfrm>
            <a:off x="1817688" y="1651000"/>
            <a:ext cx="977900" cy="4476750"/>
            <a:chOff x="0" y="0"/>
            <a:chExt cx="616" cy="2820"/>
          </a:xfrm>
        </p:grpSpPr>
        <p:sp>
          <p:nvSpPr>
            <p:cNvPr id="38972" name="Rectangle 4"/>
            <p:cNvSpPr/>
            <p:nvPr/>
          </p:nvSpPr>
          <p:spPr>
            <a:xfrm>
              <a:off x="0" y="2467"/>
              <a:ext cx="61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88.57</a:t>
              </a:r>
              <a:endParaRPr lang="en-US" altLang="zh-CN" sz="2300" dirty="0">
                <a:latin typeface="Arial" panose="020B0604020202020204" pitchFamily="34" charset="0"/>
              </a:endParaRPr>
            </a:p>
          </p:txBody>
        </p:sp>
        <p:sp>
          <p:nvSpPr>
            <p:cNvPr id="38973" name="Rectangle 5"/>
            <p:cNvSpPr/>
            <p:nvPr/>
          </p:nvSpPr>
          <p:spPr>
            <a:xfrm>
              <a:off x="0" y="2115"/>
              <a:ext cx="616"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80</a:t>
              </a:r>
              <a:endParaRPr lang="en-US" altLang="zh-CN" sz="2300" dirty="0">
                <a:latin typeface="Arial" panose="020B0604020202020204" pitchFamily="34" charset="0"/>
              </a:endParaRPr>
            </a:p>
          </p:txBody>
        </p:sp>
        <p:sp>
          <p:nvSpPr>
            <p:cNvPr id="38974" name="Rectangle 6"/>
            <p:cNvSpPr/>
            <p:nvPr/>
          </p:nvSpPr>
          <p:spPr>
            <a:xfrm>
              <a:off x="0" y="1763"/>
              <a:ext cx="616"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76</a:t>
              </a:r>
              <a:endParaRPr lang="en-US" altLang="zh-CN" sz="2300" dirty="0">
                <a:latin typeface="Arial" panose="020B0604020202020204" pitchFamily="34" charset="0"/>
              </a:endParaRPr>
            </a:p>
          </p:txBody>
        </p:sp>
        <p:sp>
          <p:nvSpPr>
            <p:cNvPr id="38975" name="Rectangle 7"/>
            <p:cNvSpPr/>
            <p:nvPr/>
          </p:nvSpPr>
          <p:spPr>
            <a:xfrm>
              <a:off x="0" y="1410"/>
              <a:ext cx="61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77.50</a:t>
              </a:r>
              <a:endParaRPr lang="en-US" altLang="zh-CN" sz="2300" dirty="0">
                <a:latin typeface="Arial" panose="020B0604020202020204" pitchFamily="34" charset="0"/>
              </a:endParaRPr>
            </a:p>
          </p:txBody>
        </p:sp>
        <p:sp>
          <p:nvSpPr>
            <p:cNvPr id="38976" name="Rectangle 8"/>
            <p:cNvSpPr/>
            <p:nvPr/>
          </p:nvSpPr>
          <p:spPr>
            <a:xfrm>
              <a:off x="0" y="1057"/>
              <a:ext cx="61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86.67</a:t>
              </a:r>
              <a:endParaRPr lang="en-US" altLang="zh-CN" sz="2300" dirty="0">
                <a:latin typeface="Arial" panose="020B0604020202020204" pitchFamily="34" charset="0"/>
              </a:endParaRPr>
            </a:p>
          </p:txBody>
        </p:sp>
        <p:sp>
          <p:nvSpPr>
            <p:cNvPr id="38977" name="Rectangle 9"/>
            <p:cNvSpPr/>
            <p:nvPr/>
          </p:nvSpPr>
          <p:spPr>
            <a:xfrm>
              <a:off x="0" y="704"/>
              <a:ext cx="61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110</a:t>
              </a:r>
              <a:endParaRPr lang="en-US" altLang="zh-CN" sz="2300" dirty="0">
                <a:latin typeface="Arial" panose="020B0604020202020204" pitchFamily="34" charset="0"/>
              </a:endParaRPr>
            </a:p>
          </p:txBody>
        </p:sp>
        <p:sp>
          <p:nvSpPr>
            <p:cNvPr id="38978" name="Rectangle 10"/>
            <p:cNvSpPr/>
            <p:nvPr/>
          </p:nvSpPr>
          <p:spPr>
            <a:xfrm>
              <a:off x="0" y="353"/>
              <a:ext cx="616" cy="351"/>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$170</a:t>
              </a:r>
              <a:endParaRPr lang="en-US" altLang="zh-CN" sz="2300" dirty="0">
                <a:latin typeface="Arial" panose="020B0604020202020204" pitchFamily="34" charset="0"/>
              </a:endParaRPr>
            </a:p>
          </p:txBody>
        </p:sp>
        <p:sp>
          <p:nvSpPr>
            <p:cNvPr id="38979" name="Rectangle 11"/>
            <p:cNvSpPr/>
            <p:nvPr/>
          </p:nvSpPr>
          <p:spPr>
            <a:xfrm>
              <a:off x="0" y="0"/>
              <a:ext cx="61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300" dirty="0">
                <a:latin typeface="Arial" panose="020B0604020202020204" pitchFamily="34" charset="0"/>
              </a:endParaRPr>
            </a:p>
          </p:txBody>
        </p:sp>
      </p:grpSp>
      <p:sp>
        <p:nvSpPr>
          <p:cNvPr id="38916" name="Rectangle 12"/>
          <p:cNvSpPr/>
          <p:nvPr/>
        </p:nvSpPr>
        <p:spPr>
          <a:xfrm>
            <a:off x="1817688" y="1090613"/>
            <a:ext cx="977900"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ATC</a:t>
            </a:r>
            <a:endParaRPr lang="en-US" altLang="zh-CN" sz="2400" i="1" dirty="0">
              <a:latin typeface="Arial" panose="020B0604020202020204" pitchFamily="34" charset="0"/>
            </a:endParaRPr>
          </a:p>
        </p:txBody>
      </p:sp>
      <p:sp>
        <p:nvSpPr>
          <p:cNvPr id="38917" name="Rectangle 13"/>
          <p:cNvSpPr/>
          <p:nvPr/>
        </p:nvSpPr>
        <p:spPr>
          <a:xfrm>
            <a:off x="946150" y="5567363"/>
            <a:ext cx="871538"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620</a:t>
            </a:r>
            <a:endParaRPr lang="en-US" altLang="zh-CN" sz="2300" dirty="0">
              <a:latin typeface="Arial" panose="020B0604020202020204" pitchFamily="34" charset="0"/>
            </a:endParaRPr>
          </a:p>
        </p:txBody>
      </p:sp>
      <p:sp>
        <p:nvSpPr>
          <p:cNvPr id="38918" name="Rectangle 14"/>
          <p:cNvSpPr/>
          <p:nvPr/>
        </p:nvSpPr>
        <p:spPr>
          <a:xfrm>
            <a:off x="401638" y="5567363"/>
            <a:ext cx="544512"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a:t>
            </a:r>
            <a:endParaRPr lang="en-US" altLang="zh-CN" sz="2300" dirty="0">
              <a:latin typeface="Arial" panose="020B0604020202020204" pitchFamily="34" charset="0"/>
            </a:endParaRPr>
          </a:p>
        </p:txBody>
      </p:sp>
      <p:sp>
        <p:nvSpPr>
          <p:cNvPr id="38919" name="Rectangle 15"/>
          <p:cNvSpPr/>
          <p:nvPr/>
        </p:nvSpPr>
        <p:spPr>
          <a:xfrm>
            <a:off x="946150" y="5008563"/>
            <a:ext cx="871538"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480</a:t>
            </a:r>
            <a:endParaRPr lang="en-US" altLang="zh-CN" sz="2300" dirty="0">
              <a:latin typeface="Arial" panose="020B0604020202020204" pitchFamily="34" charset="0"/>
            </a:endParaRPr>
          </a:p>
        </p:txBody>
      </p:sp>
      <p:sp>
        <p:nvSpPr>
          <p:cNvPr id="38920" name="Rectangle 16"/>
          <p:cNvSpPr/>
          <p:nvPr/>
        </p:nvSpPr>
        <p:spPr>
          <a:xfrm>
            <a:off x="401638" y="5008563"/>
            <a:ext cx="544512"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a:t>
            </a:r>
            <a:endParaRPr lang="en-US" altLang="zh-CN" sz="2300" dirty="0">
              <a:latin typeface="Arial" panose="020B0604020202020204" pitchFamily="34" charset="0"/>
            </a:endParaRPr>
          </a:p>
        </p:txBody>
      </p:sp>
      <p:sp>
        <p:nvSpPr>
          <p:cNvPr id="38921" name="Rectangle 17"/>
          <p:cNvSpPr/>
          <p:nvPr/>
        </p:nvSpPr>
        <p:spPr>
          <a:xfrm>
            <a:off x="946150" y="4449763"/>
            <a:ext cx="871538"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380</a:t>
            </a:r>
            <a:endParaRPr lang="en-US" altLang="zh-CN" sz="2300" dirty="0">
              <a:latin typeface="Arial" panose="020B0604020202020204" pitchFamily="34" charset="0"/>
            </a:endParaRPr>
          </a:p>
        </p:txBody>
      </p:sp>
      <p:sp>
        <p:nvSpPr>
          <p:cNvPr id="38922" name="Rectangle 18"/>
          <p:cNvSpPr/>
          <p:nvPr/>
        </p:nvSpPr>
        <p:spPr>
          <a:xfrm>
            <a:off x="401638" y="4449763"/>
            <a:ext cx="544512"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a:t>
            </a:r>
            <a:endParaRPr lang="en-US" altLang="zh-CN" sz="2300" dirty="0">
              <a:latin typeface="Arial" panose="020B0604020202020204" pitchFamily="34" charset="0"/>
            </a:endParaRPr>
          </a:p>
        </p:txBody>
      </p:sp>
      <p:sp>
        <p:nvSpPr>
          <p:cNvPr id="38923" name="Rectangle 19"/>
          <p:cNvSpPr/>
          <p:nvPr/>
        </p:nvSpPr>
        <p:spPr>
          <a:xfrm>
            <a:off x="946150" y="3889375"/>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310</a:t>
            </a:r>
            <a:endParaRPr lang="en-US" altLang="zh-CN" sz="2300" dirty="0">
              <a:latin typeface="Arial" panose="020B0604020202020204" pitchFamily="34" charset="0"/>
            </a:endParaRPr>
          </a:p>
        </p:txBody>
      </p:sp>
      <p:sp>
        <p:nvSpPr>
          <p:cNvPr id="38924" name="Rectangle 20"/>
          <p:cNvSpPr/>
          <p:nvPr/>
        </p:nvSpPr>
        <p:spPr>
          <a:xfrm>
            <a:off x="401638" y="3889375"/>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4</a:t>
            </a:r>
            <a:endParaRPr lang="en-US" altLang="zh-CN" sz="2300" dirty="0">
              <a:latin typeface="Arial" panose="020B0604020202020204" pitchFamily="34" charset="0"/>
            </a:endParaRPr>
          </a:p>
        </p:txBody>
      </p:sp>
      <p:sp>
        <p:nvSpPr>
          <p:cNvPr id="38925" name="Rectangle 21"/>
          <p:cNvSpPr/>
          <p:nvPr/>
        </p:nvSpPr>
        <p:spPr>
          <a:xfrm>
            <a:off x="946150" y="3328988"/>
            <a:ext cx="871538"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260</a:t>
            </a:r>
            <a:endParaRPr lang="en-US" altLang="zh-CN" sz="2300" dirty="0">
              <a:latin typeface="Arial" panose="020B0604020202020204" pitchFamily="34" charset="0"/>
            </a:endParaRPr>
          </a:p>
        </p:txBody>
      </p:sp>
      <p:sp>
        <p:nvSpPr>
          <p:cNvPr id="38926" name="Rectangle 22"/>
          <p:cNvSpPr/>
          <p:nvPr/>
        </p:nvSpPr>
        <p:spPr>
          <a:xfrm>
            <a:off x="401638" y="3328988"/>
            <a:ext cx="544512"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a:t>
            </a:r>
            <a:endParaRPr lang="en-US" altLang="zh-CN" sz="2300" dirty="0">
              <a:latin typeface="Arial" panose="020B0604020202020204" pitchFamily="34" charset="0"/>
            </a:endParaRPr>
          </a:p>
        </p:txBody>
      </p:sp>
      <p:sp>
        <p:nvSpPr>
          <p:cNvPr id="38927" name="Rectangle 23"/>
          <p:cNvSpPr/>
          <p:nvPr/>
        </p:nvSpPr>
        <p:spPr>
          <a:xfrm>
            <a:off x="946150" y="2768600"/>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220</a:t>
            </a:r>
            <a:endParaRPr lang="en-US" altLang="zh-CN" sz="2300" dirty="0">
              <a:latin typeface="Arial" panose="020B0604020202020204" pitchFamily="34" charset="0"/>
            </a:endParaRPr>
          </a:p>
        </p:txBody>
      </p:sp>
      <p:sp>
        <p:nvSpPr>
          <p:cNvPr id="38928" name="Rectangle 24"/>
          <p:cNvSpPr/>
          <p:nvPr/>
        </p:nvSpPr>
        <p:spPr>
          <a:xfrm>
            <a:off x="401638" y="2768600"/>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a:t>
            </a:r>
            <a:endParaRPr lang="en-US" altLang="zh-CN" sz="2300" dirty="0">
              <a:latin typeface="Arial" panose="020B0604020202020204" pitchFamily="34" charset="0"/>
            </a:endParaRPr>
          </a:p>
        </p:txBody>
      </p:sp>
      <p:sp>
        <p:nvSpPr>
          <p:cNvPr id="38929" name="Rectangle 25"/>
          <p:cNvSpPr/>
          <p:nvPr/>
        </p:nvSpPr>
        <p:spPr>
          <a:xfrm>
            <a:off x="946150" y="2211388"/>
            <a:ext cx="871538" cy="55721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170</a:t>
            </a:r>
            <a:endParaRPr lang="en-US" altLang="zh-CN" sz="2300" dirty="0">
              <a:latin typeface="Arial" panose="020B0604020202020204" pitchFamily="34" charset="0"/>
            </a:endParaRPr>
          </a:p>
        </p:txBody>
      </p:sp>
      <p:sp>
        <p:nvSpPr>
          <p:cNvPr id="38930" name="Rectangle 26"/>
          <p:cNvSpPr/>
          <p:nvPr/>
        </p:nvSpPr>
        <p:spPr>
          <a:xfrm>
            <a:off x="401638" y="2211388"/>
            <a:ext cx="544512" cy="55721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a:t>
            </a:r>
            <a:endParaRPr lang="en-US" altLang="zh-CN" sz="2300" dirty="0">
              <a:latin typeface="Arial" panose="020B0604020202020204" pitchFamily="34" charset="0"/>
            </a:endParaRPr>
          </a:p>
        </p:txBody>
      </p:sp>
      <p:sp>
        <p:nvSpPr>
          <p:cNvPr id="38931" name="Rectangle 27"/>
          <p:cNvSpPr/>
          <p:nvPr/>
        </p:nvSpPr>
        <p:spPr>
          <a:xfrm>
            <a:off x="946150" y="1651000"/>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a:t>
            </a:r>
            <a:endParaRPr lang="en-US" altLang="zh-CN" sz="2300" dirty="0">
              <a:latin typeface="Arial" panose="020B0604020202020204" pitchFamily="34" charset="0"/>
            </a:endParaRPr>
          </a:p>
        </p:txBody>
      </p:sp>
      <p:sp>
        <p:nvSpPr>
          <p:cNvPr id="38932" name="Rectangle 28"/>
          <p:cNvSpPr/>
          <p:nvPr/>
        </p:nvSpPr>
        <p:spPr>
          <a:xfrm>
            <a:off x="401638" y="1651000"/>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0</a:t>
            </a:r>
            <a:endParaRPr lang="en-US" altLang="zh-CN" sz="2300" dirty="0">
              <a:latin typeface="Arial" panose="020B0604020202020204" pitchFamily="34" charset="0"/>
            </a:endParaRPr>
          </a:p>
        </p:txBody>
      </p:sp>
      <p:grpSp>
        <p:nvGrpSpPr>
          <p:cNvPr id="3" name="Group 31"/>
          <p:cNvGrpSpPr/>
          <p:nvPr/>
        </p:nvGrpSpPr>
        <p:grpSpPr>
          <a:xfrm>
            <a:off x="2795588" y="1090613"/>
            <a:ext cx="2052637" cy="5037137"/>
            <a:chOff x="0" y="0"/>
            <a:chExt cx="1293" cy="3173"/>
          </a:xfrm>
        </p:grpSpPr>
        <p:sp>
          <p:nvSpPr>
            <p:cNvPr id="38954" name="Rectangle 30"/>
            <p:cNvSpPr/>
            <p:nvPr/>
          </p:nvSpPr>
          <p:spPr>
            <a:xfrm>
              <a:off x="637" y="2820"/>
              <a:ext cx="65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74.29</a:t>
              </a:r>
              <a:endParaRPr lang="en-US" altLang="zh-CN" sz="2300" dirty="0">
                <a:latin typeface="Arial" panose="020B0604020202020204" pitchFamily="34" charset="0"/>
              </a:endParaRPr>
            </a:p>
          </p:txBody>
        </p:sp>
        <p:sp>
          <p:nvSpPr>
            <p:cNvPr id="38955" name="Rectangle 31"/>
            <p:cNvSpPr/>
            <p:nvPr/>
          </p:nvSpPr>
          <p:spPr>
            <a:xfrm>
              <a:off x="0" y="2820"/>
              <a:ext cx="637"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14.29</a:t>
              </a:r>
              <a:endParaRPr lang="en-US" altLang="zh-CN" sz="2300" dirty="0">
                <a:latin typeface="Arial" panose="020B0604020202020204" pitchFamily="34" charset="0"/>
              </a:endParaRPr>
            </a:p>
          </p:txBody>
        </p:sp>
        <p:sp>
          <p:nvSpPr>
            <p:cNvPr id="38956" name="Rectangle 32"/>
            <p:cNvSpPr/>
            <p:nvPr/>
          </p:nvSpPr>
          <p:spPr>
            <a:xfrm>
              <a:off x="637" y="2468"/>
              <a:ext cx="656"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63.33</a:t>
              </a:r>
              <a:endParaRPr lang="en-US" altLang="zh-CN" sz="2300" dirty="0">
                <a:latin typeface="Arial" panose="020B0604020202020204" pitchFamily="34" charset="0"/>
              </a:endParaRPr>
            </a:p>
          </p:txBody>
        </p:sp>
        <p:sp>
          <p:nvSpPr>
            <p:cNvPr id="38957" name="Rectangle 33"/>
            <p:cNvSpPr/>
            <p:nvPr/>
          </p:nvSpPr>
          <p:spPr>
            <a:xfrm>
              <a:off x="0" y="2468"/>
              <a:ext cx="637"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16.67</a:t>
              </a:r>
              <a:endParaRPr lang="en-US" altLang="zh-CN" sz="2300" dirty="0">
                <a:latin typeface="Arial" panose="020B0604020202020204" pitchFamily="34" charset="0"/>
              </a:endParaRPr>
            </a:p>
          </p:txBody>
        </p:sp>
        <p:sp>
          <p:nvSpPr>
            <p:cNvPr id="38958" name="Rectangle 34"/>
            <p:cNvSpPr/>
            <p:nvPr/>
          </p:nvSpPr>
          <p:spPr>
            <a:xfrm>
              <a:off x="637" y="2116"/>
              <a:ext cx="656"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56.00</a:t>
              </a:r>
              <a:endParaRPr lang="en-US" altLang="zh-CN" sz="2300" dirty="0">
                <a:latin typeface="Arial" panose="020B0604020202020204" pitchFamily="34" charset="0"/>
              </a:endParaRPr>
            </a:p>
          </p:txBody>
        </p:sp>
        <p:sp>
          <p:nvSpPr>
            <p:cNvPr id="38959" name="Rectangle 35"/>
            <p:cNvSpPr/>
            <p:nvPr/>
          </p:nvSpPr>
          <p:spPr>
            <a:xfrm>
              <a:off x="0" y="2116"/>
              <a:ext cx="637" cy="35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20</a:t>
              </a:r>
              <a:endParaRPr lang="en-US" altLang="zh-CN" sz="2300" dirty="0">
                <a:latin typeface="Arial" panose="020B0604020202020204" pitchFamily="34" charset="0"/>
              </a:endParaRPr>
            </a:p>
          </p:txBody>
        </p:sp>
        <p:sp>
          <p:nvSpPr>
            <p:cNvPr id="38960" name="Rectangle 36"/>
            <p:cNvSpPr/>
            <p:nvPr/>
          </p:nvSpPr>
          <p:spPr>
            <a:xfrm>
              <a:off x="637" y="1763"/>
              <a:ext cx="65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52.50</a:t>
              </a:r>
              <a:endParaRPr lang="en-US" altLang="zh-CN" sz="2300" dirty="0">
                <a:latin typeface="Arial" panose="020B0604020202020204" pitchFamily="34" charset="0"/>
              </a:endParaRPr>
            </a:p>
          </p:txBody>
        </p:sp>
        <p:sp>
          <p:nvSpPr>
            <p:cNvPr id="38961" name="Rectangle 37"/>
            <p:cNvSpPr/>
            <p:nvPr/>
          </p:nvSpPr>
          <p:spPr>
            <a:xfrm>
              <a:off x="0" y="1763"/>
              <a:ext cx="637"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25</a:t>
              </a:r>
              <a:endParaRPr lang="en-US" altLang="zh-CN" sz="2300" dirty="0">
                <a:latin typeface="Arial" panose="020B0604020202020204" pitchFamily="34" charset="0"/>
              </a:endParaRPr>
            </a:p>
          </p:txBody>
        </p:sp>
        <p:sp>
          <p:nvSpPr>
            <p:cNvPr id="38962" name="Rectangle 38"/>
            <p:cNvSpPr/>
            <p:nvPr/>
          </p:nvSpPr>
          <p:spPr>
            <a:xfrm>
              <a:off x="637" y="1410"/>
              <a:ext cx="65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53.33</a:t>
              </a:r>
              <a:endParaRPr lang="en-US" altLang="zh-CN" sz="2300" dirty="0">
                <a:latin typeface="Arial" panose="020B0604020202020204" pitchFamily="34" charset="0"/>
              </a:endParaRPr>
            </a:p>
          </p:txBody>
        </p:sp>
        <p:sp>
          <p:nvSpPr>
            <p:cNvPr id="38963" name="Rectangle 39"/>
            <p:cNvSpPr/>
            <p:nvPr/>
          </p:nvSpPr>
          <p:spPr>
            <a:xfrm>
              <a:off x="0" y="1410"/>
              <a:ext cx="637"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33.33</a:t>
              </a:r>
              <a:endParaRPr lang="en-US" altLang="zh-CN" sz="2300" dirty="0">
                <a:latin typeface="Arial" panose="020B0604020202020204" pitchFamily="34" charset="0"/>
              </a:endParaRPr>
            </a:p>
          </p:txBody>
        </p:sp>
        <p:sp>
          <p:nvSpPr>
            <p:cNvPr id="38964" name="Rectangle 40"/>
            <p:cNvSpPr/>
            <p:nvPr/>
          </p:nvSpPr>
          <p:spPr>
            <a:xfrm>
              <a:off x="637" y="1057"/>
              <a:ext cx="65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60</a:t>
              </a:r>
              <a:endParaRPr lang="en-US" altLang="zh-CN" sz="2300" dirty="0">
                <a:latin typeface="Arial" panose="020B0604020202020204" pitchFamily="34" charset="0"/>
              </a:endParaRPr>
            </a:p>
          </p:txBody>
        </p:sp>
        <p:sp>
          <p:nvSpPr>
            <p:cNvPr id="38965" name="Rectangle 41"/>
            <p:cNvSpPr/>
            <p:nvPr/>
          </p:nvSpPr>
          <p:spPr>
            <a:xfrm>
              <a:off x="0" y="1057"/>
              <a:ext cx="637"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50</a:t>
              </a:r>
              <a:endParaRPr lang="en-US" altLang="zh-CN" sz="2300" dirty="0">
                <a:latin typeface="Arial" panose="020B0604020202020204" pitchFamily="34" charset="0"/>
              </a:endParaRPr>
            </a:p>
          </p:txBody>
        </p:sp>
        <p:sp>
          <p:nvSpPr>
            <p:cNvPr id="38966" name="Rectangle 42"/>
            <p:cNvSpPr/>
            <p:nvPr/>
          </p:nvSpPr>
          <p:spPr>
            <a:xfrm>
              <a:off x="637" y="706"/>
              <a:ext cx="656" cy="351"/>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$70</a:t>
              </a:r>
              <a:endParaRPr lang="en-US" altLang="zh-CN" sz="2300" dirty="0">
                <a:latin typeface="Arial" panose="020B0604020202020204" pitchFamily="34" charset="0"/>
              </a:endParaRPr>
            </a:p>
          </p:txBody>
        </p:sp>
        <p:sp>
          <p:nvSpPr>
            <p:cNvPr id="38967" name="Rectangle 43"/>
            <p:cNvSpPr/>
            <p:nvPr/>
          </p:nvSpPr>
          <p:spPr>
            <a:xfrm>
              <a:off x="0" y="706"/>
              <a:ext cx="637" cy="351"/>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a:t>
              </a:r>
              <a:endParaRPr lang="en-US" altLang="zh-CN" sz="2300" dirty="0">
                <a:latin typeface="Arial" panose="020B0604020202020204" pitchFamily="34" charset="0"/>
              </a:endParaRPr>
            </a:p>
          </p:txBody>
        </p:sp>
        <p:sp>
          <p:nvSpPr>
            <p:cNvPr id="38968" name="Rectangle 44"/>
            <p:cNvSpPr/>
            <p:nvPr/>
          </p:nvSpPr>
          <p:spPr>
            <a:xfrm>
              <a:off x="637" y="353"/>
              <a:ext cx="656"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300" dirty="0">
                <a:latin typeface="Arial" panose="020B0604020202020204" pitchFamily="34" charset="0"/>
              </a:endParaRPr>
            </a:p>
          </p:txBody>
        </p:sp>
        <p:sp>
          <p:nvSpPr>
            <p:cNvPr id="38969" name="Rectangle 45"/>
            <p:cNvSpPr/>
            <p:nvPr/>
          </p:nvSpPr>
          <p:spPr>
            <a:xfrm>
              <a:off x="0" y="353"/>
              <a:ext cx="637" cy="35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300" dirty="0">
                <a:latin typeface="Arial" panose="020B0604020202020204" pitchFamily="34" charset="0"/>
              </a:endParaRPr>
            </a:p>
          </p:txBody>
        </p:sp>
        <p:sp>
          <p:nvSpPr>
            <p:cNvPr id="38970" name="Rectangle 46"/>
            <p:cNvSpPr/>
            <p:nvPr/>
          </p:nvSpPr>
          <p:spPr>
            <a:xfrm>
              <a:off x="637" y="0"/>
              <a:ext cx="656" cy="353"/>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AVC</a:t>
              </a:r>
              <a:endParaRPr lang="en-US" altLang="zh-CN" sz="2400" i="1" dirty="0">
                <a:latin typeface="Arial" panose="020B0604020202020204" pitchFamily="34" charset="0"/>
              </a:endParaRPr>
            </a:p>
          </p:txBody>
        </p:sp>
        <p:sp>
          <p:nvSpPr>
            <p:cNvPr id="38971" name="Rectangle 47"/>
            <p:cNvSpPr/>
            <p:nvPr/>
          </p:nvSpPr>
          <p:spPr>
            <a:xfrm>
              <a:off x="0" y="0"/>
              <a:ext cx="637" cy="353"/>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AFC</a:t>
              </a:r>
              <a:endParaRPr lang="en-US" altLang="zh-CN" sz="2400" i="1" dirty="0">
                <a:latin typeface="Arial" panose="020B0604020202020204" pitchFamily="34" charset="0"/>
              </a:endParaRPr>
            </a:p>
          </p:txBody>
        </p:sp>
      </p:grpSp>
      <p:sp>
        <p:nvSpPr>
          <p:cNvPr id="38934" name="Rectangle 48"/>
          <p:cNvSpPr/>
          <p:nvPr/>
        </p:nvSpPr>
        <p:spPr>
          <a:xfrm>
            <a:off x="946150" y="1090613"/>
            <a:ext cx="871538"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sp>
        <p:nvSpPr>
          <p:cNvPr id="38935" name="Rectangle 49"/>
          <p:cNvSpPr/>
          <p:nvPr/>
        </p:nvSpPr>
        <p:spPr>
          <a:xfrm>
            <a:off x="401638" y="1090613"/>
            <a:ext cx="544512"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38936" name="Line 50"/>
          <p:cNvSpPr/>
          <p:nvPr/>
        </p:nvSpPr>
        <p:spPr>
          <a:xfrm>
            <a:off x="401638" y="1090613"/>
            <a:ext cx="4446587" cy="0"/>
          </a:xfrm>
          <a:prstGeom prst="line">
            <a:avLst/>
          </a:prstGeom>
          <a:ln w="12700" cap="sq" cmpd="sng">
            <a:solidFill>
              <a:schemeClr val="tx1"/>
            </a:solidFill>
            <a:prstDash val="solid"/>
            <a:headEnd type="none" w="med" len="med"/>
            <a:tailEnd type="none" w="med" len="med"/>
          </a:ln>
        </p:spPr>
      </p:sp>
      <p:sp>
        <p:nvSpPr>
          <p:cNvPr id="38937" name="Line 51"/>
          <p:cNvSpPr/>
          <p:nvPr/>
        </p:nvSpPr>
        <p:spPr>
          <a:xfrm>
            <a:off x="401638" y="1651000"/>
            <a:ext cx="4446587" cy="0"/>
          </a:xfrm>
          <a:prstGeom prst="line">
            <a:avLst/>
          </a:prstGeom>
          <a:ln w="12700" cap="flat" cmpd="sng">
            <a:solidFill>
              <a:schemeClr val="tx1"/>
            </a:solidFill>
            <a:prstDash val="solid"/>
            <a:headEnd type="none" w="med" len="med"/>
            <a:tailEnd type="none" w="med" len="med"/>
          </a:ln>
        </p:spPr>
      </p:sp>
      <p:sp>
        <p:nvSpPr>
          <p:cNvPr id="38938" name="Line 52"/>
          <p:cNvSpPr/>
          <p:nvPr/>
        </p:nvSpPr>
        <p:spPr>
          <a:xfrm>
            <a:off x="401638" y="2211388"/>
            <a:ext cx="4446587" cy="0"/>
          </a:xfrm>
          <a:prstGeom prst="line">
            <a:avLst/>
          </a:prstGeom>
          <a:ln w="12700" cap="flat" cmpd="sng">
            <a:solidFill>
              <a:schemeClr val="tx1"/>
            </a:solidFill>
            <a:prstDash val="solid"/>
            <a:headEnd type="none" w="med" len="med"/>
            <a:tailEnd type="none" w="med" len="med"/>
          </a:ln>
        </p:spPr>
      </p:sp>
      <p:sp>
        <p:nvSpPr>
          <p:cNvPr id="38939" name="Line 53"/>
          <p:cNvSpPr/>
          <p:nvPr/>
        </p:nvSpPr>
        <p:spPr>
          <a:xfrm>
            <a:off x="401638" y="2768600"/>
            <a:ext cx="4446587" cy="0"/>
          </a:xfrm>
          <a:prstGeom prst="line">
            <a:avLst/>
          </a:prstGeom>
          <a:ln w="12700" cap="flat" cmpd="sng">
            <a:solidFill>
              <a:schemeClr val="tx1"/>
            </a:solidFill>
            <a:prstDash val="solid"/>
            <a:headEnd type="none" w="med" len="med"/>
            <a:tailEnd type="none" w="med" len="med"/>
          </a:ln>
        </p:spPr>
      </p:sp>
      <p:sp>
        <p:nvSpPr>
          <p:cNvPr id="38940" name="Line 54"/>
          <p:cNvSpPr/>
          <p:nvPr/>
        </p:nvSpPr>
        <p:spPr>
          <a:xfrm>
            <a:off x="401638" y="3328988"/>
            <a:ext cx="4446587" cy="0"/>
          </a:xfrm>
          <a:prstGeom prst="line">
            <a:avLst/>
          </a:prstGeom>
          <a:ln w="12700" cap="flat" cmpd="sng">
            <a:solidFill>
              <a:schemeClr val="tx1"/>
            </a:solidFill>
            <a:prstDash val="solid"/>
            <a:headEnd type="none" w="med" len="med"/>
            <a:tailEnd type="none" w="med" len="med"/>
          </a:ln>
        </p:spPr>
      </p:sp>
      <p:sp>
        <p:nvSpPr>
          <p:cNvPr id="38941" name="Line 55"/>
          <p:cNvSpPr/>
          <p:nvPr/>
        </p:nvSpPr>
        <p:spPr>
          <a:xfrm>
            <a:off x="401638" y="3889375"/>
            <a:ext cx="4446587" cy="0"/>
          </a:xfrm>
          <a:prstGeom prst="line">
            <a:avLst/>
          </a:prstGeom>
          <a:ln w="12700" cap="flat" cmpd="sng">
            <a:solidFill>
              <a:schemeClr val="tx1"/>
            </a:solidFill>
            <a:prstDash val="solid"/>
            <a:headEnd type="none" w="med" len="med"/>
            <a:tailEnd type="none" w="med" len="med"/>
          </a:ln>
        </p:spPr>
      </p:sp>
      <p:sp>
        <p:nvSpPr>
          <p:cNvPr id="38942" name="Line 56"/>
          <p:cNvSpPr/>
          <p:nvPr/>
        </p:nvSpPr>
        <p:spPr>
          <a:xfrm>
            <a:off x="401638" y="4449763"/>
            <a:ext cx="4446587" cy="0"/>
          </a:xfrm>
          <a:prstGeom prst="line">
            <a:avLst/>
          </a:prstGeom>
          <a:ln w="12700" cap="flat" cmpd="sng">
            <a:solidFill>
              <a:schemeClr val="tx1"/>
            </a:solidFill>
            <a:prstDash val="solid"/>
            <a:headEnd type="none" w="med" len="med"/>
            <a:tailEnd type="none" w="med" len="med"/>
          </a:ln>
        </p:spPr>
      </p:sp>
      <p:sp>
        <p:nvSpPr>
          <p:cNvPr id="38943" name="Line 57"/>
          <p:cNvSpPr/>
          <p:nvPr/>
        </p:nvSpPr>
        <p:spPr>
          <a:xfrm>
            <a:off x="401638" y="5008563"/>
            <a:ext cx="4446587" cy="0"/>
          </a:xfrm>
          <a:prstGeom prst="line">
            <a:avLst/>
          </a:prstGeom>
          <a:ln w="12700" cap="flat" cmpd="sng">
            <a:solidFill>
              <a:schemeClr val="tx1"/>
            </a:solidFill>
            <a:prstDash val="solid"/>
            <a:headEnd type="none" w="med" len="med"/>
            <a:tailEnd type="none" w="med" len="med"/>
          </a:ln>
        </p:spPr>
      </p:sp>
      <p:sp>
        <p:nvSpPr>
          <p:cNvPr id="38944" name="Line 58"/>
          <p:cNvSpPr/>
          <p:nvPr/>
        </p:nvSpPr>
        <p:spPr>
          <a:xfrm>
            <a:off x="401638" y="5567363"/>
            <a:ext cx="4446587" cy="0"/>
          </a:xfrm>
          <a:prstGeom prst="line">
            <a:avLst/>
          </a:prstGeom>
          <a:ln w="12700" cap="flat" cmpd="sng">
            <a:solidFill>
              <a:schemeClr val="tx1"/>
            </a:solidFill>
            <a:prstDash val="solid"/>
            <a:headEnd type="none" w="med" len="med"/>
            <a:tailEnd type="none" w="med" len="med"/>
          </a:ln>
        </p:spPr>
      </p:sp>
      <p:sp>
        <p:nvSpPr>
          <p:cNvPr id="38945" name="Line 59"/>
          <p:cNvSpPr/>
          <p:nvPr/>
        </p:nvSpPr>
        <p:spPr>
          <a:xfrm>
            <a:off x="401638" y="6127750"/>
            <a:ext cx="4446587" cy="0"/>
          </a:xfrm>
          <a:prstGeom prst="line">
            <a:avLst/>
          </a:prstGeom>
          <a:ln w="12700" cap="sq" cmpd="sng">
            <a:solidFill>
              <a:schemeClr val="tx1"/>
            </a:solidFill>
            <a:prstDash val="solid"/>
            <a:headEnd type="none" w="med" len="med"/>
            <a:tailEnd type="none" w="med" len="med"/>
          </a:ln>
        </p:spPr>
      </p:sp>
      <p:sp>
        <p:nvSpPr>
          <p:cNvPr id="38946" name="Line 60"/>
          <p:cNvSpPr/>
          <p:nvPr/>
        </p:nvSpPr>
        <p:spPr>
          <a:xfrm>
            <a:off x="401638" y="1090613"/>
            <a:ext cx="0" cy="5037137"/>
          </a:xfrm>
          <a:prstGeom prst="line">
            <a:avLst/>
          </a:prstGeom>
          <a:ln w="12700" cap="sq" cmpd="sng">
            <a:solidFill>
              <a:schemeClr val="tx1"/>
            </a:solidFill>
            <a:prstDash val="solid"/>
            <a:headEnd type="none" w="med" len="med"/>
            <a:tailEnd type="none" w="med" len="med"/>
          </a:ln>
        </p:spPr>
      </p:sp>
      <p:sp>
        <p:nvSpPr>
          <p:cNvPr id="38947" name="Line 61"/>
          <p:cNvSpPr/>
          <p:nvPr/>
        </p:nvSpPr>
        <p:spPr>
          <a:xfrm>
            <a:off x="946150" y="1090613"/>
            <a:ext cx="0" cy="5037137"/>
          </a:xfrm>
          <a:prstGeom prst="line">
            <a:avLst/>
          </a:prstGeom>
          <a:ln w="12700" cap="flat" cmpd="sng">
            <a:solidFill>
              <a:schemeClr val="tx1"/>
            </a:solidFill>
            <a:prstDash val="solid"/>
            <a:headEnd type="none" w="med" len="med"/>
            <a:tailEnd type="none" w="med" len="med"/>
          </a:ln>
        </p:spPr>
      </p:sp>
      <p:sp>
        <p:nvSpPr>
          <p:cNvPr id="38948" name="Line 62"/>
          <p:cNvSpPr/>
          <p:nvPr/>
        </p:nvSpPr>
        <p:spPr>
          <a:xfrm>
            <a:off x="1817688" y="1090613"/>
            <a:ext cx="0" cy="5037137"/>
          </a:xfrm>
          <a:prstGeom prst="line">
            <a:avLst/>
          </a:prstGeom>
          <a:ln w="12700" cap="flat" cmpd="sng">
            <a:solidFill>
              <a:schemeClr val="tx1"/>
            </a:solidFill>
            <a:prstDash val="solid"/>
            <a:headEnd type="none" w="med" len="med"/>
            <a:tailEnd type="none" w="med" len="med"/>
          </a:ln>
        </p:spPr>
      </p:sp>
      <p:sp>
        <p:nvSpPr>
          <p:cNvPr id="38949" name="Line 63"/>
          <p:cNvSpPr/>
          <p:nvPr/>
        </p:nvSpPr>
        <p:spPr>
          <a:xfrm>
            <a:off x="3806825" y="1090613"/>
            <a:ext cx="0" cy="5037137"/>
          </a:xfrm>
          <a:prstGeom prst="line">
            <a:avLst/>
          </a:prstGeom>
          <a:ln w="12700" cap="flat" cmpd="sng">
            <a:solidFill>
              <a:schemeClr val="tx1"/>
            </a:solidFill>
            <a:prstDash val="solid"/>
            <a:headEnd type="none" w="med" len="med"/>
            <a:tailEnd type="none" w="med" len="med"/>
          </a:ln>
        </p:spPr>
      </p:sp>
      <p:sp>
        <p:nvSpPr>
          <p:cNvPr id="38950" name="Line 64"/>
          <p:cNvSpPr/>
          <p:nvPr/>
        </p:nvSpPr>
        <p:spPr>
          <a:xfrm>
            <a:off x="4848225" y="1090613"/>
            <a:ext cx="0" cy="5037137"/>
          </a:xfrm>
          <a:prstGeom prst="line">
            <a:avLst/>
          </a:prstGeom>
          <a:ln w="12700" cap="sq" cmpd="sng">
            <a:solidFill>
              <a:schemeClr val="tx1"/>
            </a:solidFill>
            <a:prstDash val="solid"/>
            <a:headEnd type="none" w="med" len="med"/>
            <a:tailEnd type="none" w="med" len="med"/>
          </a:ln>
        </p:spPr>
      </p:sp>
      <p:sp>
        <p:nvSpPr>
          <p:cNvPr id="38951" name="Line 65"/>
          <p:cNvSpPr/>
          <p:nvPr/>
        </p:nvSpPr>
        <p:spPr>
          <a:xfrm>
            <a:off x="2795588" y="1090613"/>
            <a:ext cx="0" cy="5037137"/>
          </a:xfrm>
          <a:prstGeom prst="line">
            <a:avLst/>
          </a:prstGeom>
          <a:ln w="12700" cap="flat" cmpd="sng">
            <a:solidFill>
              <a:schemeClr val="tx1"/>
            </a:solidFill>
            <a:prstDash val="solid"/>
            <a:headEnd type="none" w="med" len="med"/>
            <a:tailEnd type="none" w="med" len="med"/>
          </a:ln>
        </p:spPr>
      </p:sp>
      <p:sp>
        <p:nvSpPr>
          <p:cNvPr id="68" name="Text Box 67"/>
          <p:cNvSpPr txBox="1"/>
          <p:nvPr/>
        </p:nvSpPr>
        <p:spPr>
          <a:xfrm>
            <a:off x="5334000" y="1752600"/>
            <a:ext cx="3390900" cy="2438400"/>
          </a:xfrm>
          <a:prstGeom prst="rect">
            <a:avLst/>
          </a:prstGeom>
          <a:noFill/>
          <a:ln w="9525">
            <a:noFill/>
          </a:ln>
        </p:spPr>
        <p:txBody>
          <a:bodyPr/>
          <a:p>
            <a:pPr eaLnBrk="0" hangingPunct="0">
              <a:lnSpc>
                <a:spcPct val="105000"/>
              </a:lnSpc>
              <a:spcBef>
                <a:spcPct val="45000"/>
              </a:spcBef>
            </a:pPr>
            <a:r>
              <a:rPr lang="zh-CN" altLang="x-none" sz="2600" b="1" dirty="0">
                <a:solidFill>
                  <a:srgbClr val="CC0000"/>
                </a:solidFill>
                <a:latin typeface="Arial" panose="020B0604020202020204" pitchFamily="34" charset="0"/>
              </a:rPr>
              <a:t>平均总成本</a:t>
            </a:r>
            <a:r>
              <a:rPr lang="en-US" altLang="zh-CN" sz="2600" b="1" dirty="0">
                <a:solidFill>
                  <a:srgbClr val="CC0000"/>
                </a:solidFill>
                <a:latin typeface="Arial" panose="020B0604020202020204" pitchFamily="34" charset="0"/>
              </a:rPr>
              <a:t>(</a:t>
            </a:r>
            <a:r>
              <a:rPr lang="en-US" altLang="zh-CN" sz="2600" b="1" i="1" dirty="0">
                <a:solidFill>
                  <a:srgbClr val="CC0000"/>
                </a:solidFill>
                <a:latin typeface="Arial" panose="020B0604020202020204" pitchFamily="34" charset="0"/>
              </a:rPr>
              <a:t>ATC</a:t>
            </a:r>
            <a:r>
              <a:rPr lang="en-US" altLang="zh-CN" sz="2600" b="1" dirty="0">
                <a:solidFill>
                  <a:srgbClr val="CC0000"/>
                </a:solidFill>
                <a:latin typeface="Arial" panose="020B0604020202020204" pitchFamily="34" charset="0"/>
              </a:rPr>
              <a:t>)</a:t>
            </a:r>
            <a:r>
              <a:rPr lang="en-US" altLang="zh-CN" sz="2600" dirty="0">
                <a:latin typeface="Arial" panose="020B0604020202020204" pitchFamily="34" charset="0"/>
              </a:rPr>
              <a:t> </a:t>
            </a:r>
            <a:r>
              <a:rPr lang="zh-CN" altLang="x-none" sz="2600" dirty="0">
                <a:latin typeface="Arial" panose="020B0604020202020204" pitchFamily="34" charset="0"/>
              </a:rPr>
              <a:t>：等于总成本除以产量</a:t>
            </a:r>
            <a:endParaRPr lang="zh-CN" altLang="x-none" sz="2600" dirty="0">
              <a:latin typeface="Arial" panose="020B0604020202020204" pitchFamily="34" charset="0"/>
            </a:endParaRPr>
          </a:p>
          <a:p>
            <a:pPr eaLnBrk="0" hangingPunct="0">
              <a:lnSpc>
                <a:spcPct val="105000"/>
              </a:lnSpc>
              <a:spcBef>
                <a:spcPct val="45000"/>
              </a:spcBef>
            </a:pPr>
            <a:r>
              <a:rPr lang="zh-CN" altLang="zh-CN" sz="2600" dirty="0">
                <a:latin typeface="Arial" panose="020B0604020202020204" pitchFamily="34" charset="0"/>
              </a:rPr>
              <a:t>   </a:t>
            </a:r>
            <a:r>
              <a:rPr lang="en-US" altLang="zh-CN" sz="2600" i="1" dirty="0">
                <a:latin typeface="Arial" panose="020B0604020202020204" pitchFamily="34" charset="0"/>
              </a:rPr>
              <a:t>ATC</a:t>
            </a:r>
            <a:r>
              <a:rPr lang="en-US" altLang="zh-CN" sz="2600" dirty="0">
                <a:latin typeface="Arial" panose="020B0604020202020204" pitchFamily="34" charset="0"/>
              </a:rPr>
              <a:t> = </a:t>
            </a:r>
            <a:r>
              <a:rPr lang="en-US" altLang="zh-CN" sz="2600" i="1" dirty="0">
                <a:latin typeface="Arial" panose="020B0604020202020204" pitchFamily="34" charset="0"/>
              </a:rPr>
              <a:t>TC</a:t>
            </a:r>
            <a:r>
              <a:rPr lang="en-US" altLang="zh-CN" sz="2600" dirty="0">
                <a:latin typeface="Arial" panose="020B0604020202020204" pitchFamily="34" charset="0"/>
              </a:rPr>
              <a:t>/</a:t>
            </a:r>
            <a:r>
              <a:rPr lang="en-US" altLang="zh-CN" sz="2600" b="1" i="1" dirty="0">
                <a:latin typeface="Arial" panose="020B0604020202020204" pitchFamily="34" charset="0"/>
              </a:rPr>
              <a:t>Q</a:t>
            </a:r>
            <a:endParaRPr lang="en-US" altLang="zh-CN" sz="2600" b="1" i="1" dirty="0">
              <a:latin typeface="Arial" panose="020B0604020202020204" pitchFamily="34" charset="0"/>
            </a:endParaRPr>
          </a:p>
        </p:txBody>
      </p:sp>
      <p:sp>
        <p:nvSpPr>
          <p:cNvPr id="69" name="Text Box 68"/>
          <p:cNvSpPr txBox="1"/>
          <p:nvPr/>
        </p:nvSpPr>
        <p:spPr>
          <a:xfrm>
            <a:off x="5324475" y="3605213"/>
            <a:ext cx="3525838" cy="1212850"/>
          </a:xfrm>
          <a:prstGeom prst="rect">
            <a:avLst/>
          </a:prstGeom>
          <a:noFill/>
          <a:ln w="9525">
            <a:noFill/>
          </a:ln>
        </p:spPr>
        <p:txBody>
          <a:bodyPr/>
          <a:p>
            <a:pPr eaLnBrk="0" hangingPunct="0">
              <a:lnSpc>
                <a:spcPct val="105000"/>
              </a:lnSpc>
              <a:spcBef>
                <a:spcPct val="45000"/>
              </a:spcBef>
            </a:pPr>
            <a:r>
              <a:rPr lang="zh-CN" altLang="x-none" sz="2600" dirty="0">
                <a:latin typeface="Arial" panose="020B0604020202020204" pitchFamily="34" charset="0"/>
              </a:rPr>
              <a:t>也等于，</a:t>
            </a:r>
            <a:endParaRPr lang="zh-CN" altLang="x-none" sz="2600" dirty="0">
              <a:latin typeface="Arial" panose="020B0604020202020204" pitchFamily="34" charset="0"/>
            </a:endParaRPr>
          </a:p>
          <a:p>
            <a:pPr eaLnBrk="0" hangingPunct="0">
              <a:lnSpc>
                <a:spcPct val="105000"/>
              </a:lnSpc>
              <a:spcBef>
                <a:spcPct val="45000"/>
              </a:spcBef>
            </a:pPr>
            <a:r>
              <a:rPr lang="zh-CN" altLang="zh-CN" sz="2600" i="1" dirty="0">
                <a:latin typeface="Arial" panose="020B0604020202020204" pitchFamily="34" charset="0"/>
              </a:rPr>
              <a:t>   </a:t>
            </a:r>
            <a:r>
              <a:rPr lang="en-US" altLang="zh-CN" sz="2600" i="1" dirty="0">
                <a:latin typeface="Arial" panose="020B0604020202020204" pitchFamily="34" charset="0"/>
              </a:rPr>
              <a:t>ATC</a:t>
            </a:r>
            <a:r>
              <a:rPr lang="en-US" altLang="zh-CN" sz="2600" dirty="0">
                <a:latin typeface="Arial" panose="020B0604020202020204" pitchFamily="34" charset="0"/>
              </a:rPr>
              <a:t> = </a:t>
            </a:r>
            <a:r>
              <a:rPr lang="en-US" altLang="zh-CN" sz="2600" i="1" dirty="0">
                <a:latin typeface="Arial" panose="020B0604020202020204" pitchFamily="34" charset="0"/>
              </a:rPr>
              <a:t>AFC</a:t>
            </a:r>
            <a:r>
              <a:rPr lang="en-US" altLang="zh-CN" sz="2600" dirty="0">
                <a:latin typeface="Arial" panose="020B0604020202020204" pitchFamily="34" charset="0"/>
              </a:rPr>
              <a:t> + </a:t>
            </a:r>
            <a:r>
              <a:rPr lang="en-US" altLang="zh-CN" sz="2600" i="1" dirty="0">
                <a:latin typeface="Arial" panose="020B0604020202020204" pitchFamily="34" charset="0"/>
              </a:rPr>
              <a:t>AVC</a:t>
            </a:r>
            <a:endParaRPr lang="en-US" altLang="zh-CN" sz="2600"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xEl>
                                              <p:charRg st="0" end="22"/>
                                            </p:txEl>
                                          </p:spTgt>
                                        </p:tgtEl>
                                        <p:attrNameLst>
                                          <p:attrName>style.visibility</p:attrName>
                                        </p:attrNameLst>
                                      </p:cBhvr>
                                      <p:to>
                                        <p:strVal val="visible"/>
                                      </p:to>
                                    </p:set>
                                    <p:animEffect transition="in" filter="wipe(left)">
                                      <p:cBhvr>
                                        <p:cTn id="7" dur="500"/>
                                        <p:tgtEl>
                                          <p:spTgt spid="68">
                                            <p:txEl>
                                              <p:charRg st="0" end="2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8">
                                            <p:txEl>
                                              <p:charRg st="22" end="36"/>
                                            </p:txEl>
                                          </p:spTgt>
                                        </p:tgtEl>
                                        <p:attrNameLst>
                                          <p:attrName>style.visibility</p:attrName>
                                        </p:attrNameLst>
                                      </p:cBhvr>
                                      <p:to>
                                        <p:strVal val="visible"/>
                                      </p:to>
                                    </p:set>
                                    <p:animEffect transition="in" filter="wipe(left)">
                                      <p:cBhvr>
                                        <p:cTn id="11" dur="500"/>
                                        <p:tgtEl>
                                          <p:spTgt spid="68">
                                            <p:txEl>
                                              <p:charRg st="22" end="3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9">
                                            <p:txEl>
                                              <p:charRg st="0" end="5"/>
                                            </p:txEl>
                                          </p:spTgt>
                                        </p:tgtEl>
                                        <p:attrNameLst>
                                          <p:attrName>style.visibility</p:attrName>
                                        </p:attrNameLst>
                                      </p:cBhvr>
                                      <p:to>
                                        <p:strVal val="visible"/>
                                      </p:to>
                                    </p:set>
                                    <p:animEffect transition="in" filter="wipe(left)">
                                      <p:cBhvr>
                                        <p:cTn id="21" dur="500"/>
                                        <p:tgtEl>
                                          <p:spTgt spid="69">
                                            <p:txEl>
                                              <p:charRg st="0"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9">
                                            <p:txEl>
                                              <p:charRg st="5" end="24"/>
                                            </p:txEl>
                                          </p:spTgt>
                                        </p:tgtEl>
                                        <p:attrNameLst>
                                          <p:attrName>style.visibility</p:attrName>
                                        </p:attrNameLst>
                                      </p:cBhvr>
                                      <p:to>
                                        <p:strVal val="visible"/>
                                      </p:to>
                                    </p:set>
                                    <p:animEffect transition="in" filter="wipe(left)">
                                      <p:cBhvr>
                                        <p:cTn id="26" dur="500"/>
                                        <p:tgtEl>
                                          <p:spTgt spid="69">
                                            <p:txEl>
                                              <p:charRg st="5" end="2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p:bldP spid="6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txBox="1"/>
          <p:nvPr/>
        </p:nvSpPr>
        <p:spPr>
          <a:xfrm>
            <a:off x="3795713" y="1411288"/>
            <a:ext cx="4484687" cy="1160462"/>
          </a:xfrm>
          <a:prstGeom prst="rect">
            <a:avLst/>
          </a:prstGeom>
          <a:noFill/>
          <a:ln w="9525">
            <a:noFill/>
          </a:ln>
        </p:spPr>
        <p:txBody>
          <a:bodyPr/>
          <a:p>
            <a:pPr eaLnBrk="0" hangingPunct="0">
              <a:lnSpc>
                <a:spcPct val="105000"/>
              </a:lnSpc>
              <a:spcBef>
                <a:spcPct val="45000"/>
              </a:spcBef>
            </a:pPr>
            <a:r>
              <a:rPr lang="en-US" altLang="zh-CN" sz="2600" dirty="0">
                <a:latin typeface="Arial" panose="020B0604020202020204" pitchFamily="34" charset="0"/>
              </a:rPr>
              <a:t>Usually, as in this example, the </a:t>
            </a:r>
            <a:r>
              <a:rPr lang="en-US" altLang="zh-CN" sz="2600" i="1" dirty="0">
                <a:latin typeface="Arial" panose="020B0604020202020204" pitchFamily="34" charset="0"/>
              </a:rPr>
              <a:t>ATC</a:t>
            </a:r>
            <a:r>
              <a:rPr lang="en-US" altLang="zh-CN" sz="2600" dirty="0">
                <a:latin typeface="Arial" panose="020B0604020202020204" pitchFamily="34" charset="0"/>
              </a:rPr>
              <a:t> curve is U-shaped.</a:t>
            </a:r>
            <a:endParaRPr lang="en-US" altLang="zh-CN" sz="2600" dirty="0">
              <a:latin typeface="Arial" panose="020B0604020202020204" pitchFamily="34" charset="0"/>
            </a:endParaRPr>
          </a:p>
        </p:txBody>
      </p:sp>
      <p:sp>
        <p:nvSpPr>
          <p:cNvPr id="39939" name="AutoShape 46"/>
          <p:cNvSpPr>
            <a:spLocks noChangeAspect="1" noTextEdit="1"/>
          </p:cNvSpPr>
          <p:nvPr/>
        </p:nvSpPr>
        <p:spPr>
          <a:xfrm>
            <a:off x="3408363" y="779463"/>
            <a:ext cx="5394325" cy="5592762"/>
          </a:xfrm>
          <a:prstGeom prst="rect">
            <a:avLst/>
          </a:prstGeom>
          <a:noFill/>
          <a:ln w="9525">
            <a:noFill/>
          </a:ln>
        </p:spPr>
        <p:txBody>
          <a:bodyPr/>
          <a:p>
            <a:endParaRPr lang="zh-CN" altLang="en-US"/>
          </a:p>
        </p:txBody>
      </p:sp>
      <p:grpSp>
        <p:nvGrpSpPr>
          <p:cNvPr id="2" name="Group 6"/>
          <p:cNvGrpSpPr/>
          <p:nvPr/>
        </p:nvGrpSpPr>
        <p:grpSpPr>
          <a:xfrm>
            <a:off x="3457575" y="869950"/>
            <a:ext cx="5316538" cy="5494338"/>
            <a:chOff x="0" y="0"/>
            <a:chExt cx="3349" cy="3461"/>
          </a:xfrm>
        </p:grpSpPr>
        <p:grpSp>
          <p:nvGrpSpPr>
            <p:cNvPr id="39983" name="Group 7"/>
            <p:cNvGrpSpPr/>
            <p:nvPr/>
          </p:nvGrpSpPr>
          <p:grpSpPr>
            <a:xfrm>
              <a:off x="0" y="0"/>
              <a:ext cx="3349" cy="3461"/>
              <a:chOff x="0" y="0"/>
              <a:chExt cx="3349" cy="3461"/>
            </a:xfrm>
          </p:grpSpPr>
          <p:sp>
            <p:nvSpPr>
              <p:cNvPr id="40027" name="Rectangle 49"/>
              <p:cNvSpPr/>
              <p:nvPr/>
            </p:nvSpPr>
            <p:spPr>
              <a:xfrm>
                <a:off x="0" y="0"/>
                <a:ext cx="3329" cy="3461"/>
              </a:xfrm>
              <a:prstGeom prst="rect">
                <a:avLst/>
              </a:prstGeom>
              <a:solidFill>
                <a:srgbClr val="CC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28" name="Rectangle 50"/>
              <p:cNvSpPr/>
              <p:nvPr/>
            </p:nvSpPr>
            <p:spPr>
              <a:xfrm>
                <a:off x="809" y="176"/>
                <a:ext cx="2389" cy="2651"/>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grpSp>
            <p:nvGrpSpPr>
              <p:cNvPr id="40029" name="Group 10"/>
              <p:cNvGrpSpPr/>
              <p:nvPr/>
            </p:nvGrpSpPr>
            <p:grpSpPr>
              <a:xfrm>
                <a:off x="1104" y="659"/>
                <a:ext cx="2245" cy="1228"/>
                <a:chOff x="0" y="0"/>
                <a:chExt cx="2245" cy="1228"/>
              </a:xfrm>
            </p:grpSpPr>
            <p:sp>
              <p:nvSpPr>
                <p:cNvPr id="40030" name="Freeform 52"/>
                <p:cNvSpPr/>
                <p:nvPr/>
              </p:nvSpPr>
              <p:spPr>
                <a:xfrm>
                  <a:off x="25" y="25"/>
                  <a:ext cx="2220" cy="1184"/>
                </a:xfrm>
                <a:custGeom>
                  <a:avLst/>
                  <a:gdLst>
                    <a:gd name="txL" fmla="*/ 0 w 361"/>
                    <a:gd name="txT" fmla="*/ 0 h 189"/>
                    <a:gd name="txR" fmla="*/ 361 w 361"/>
                    <a:gd name="txB" fmla="*/ 189 h 189"/>
                  </a:gdLst>
                  <a:ahLst/>
                  <a:cxnLst>
                    <a:cxn ang="0">
                      <a:pos x="0" y="0"/>
                    </a:cxn>
                    <a:cxn ang="0">
                      <a:pos x="3156339" y="7255503"/>
                    </a:cxn>
                    <a:cxn ang="0">
                      <a:pos x="6254048" y="10092610"/>
                    </a:cxn>
                    <a:cxn ang="0">
                      <a:pos x="9408896" y="11240006"/>
                    </a:cxn>
                    <a:cxn ang="0">
                      <a:pos x="12497488" y="11423156"/>
                    </a:cxn>
                    <a:cxn ang="0">
                      <a:pos x="15652338" y="10941037"/>
                    </a:cxn>
                    <a:cxn ang="0">
                      <a:pos x="18750039" y="9909222"/>
                    </a:cxn>
                    <a:cxn ang="0">
                      <a:pos x="21906391" y="8219742"/>
                    </a:cxn>
                  </a:cxnLst>
                  <a:rect l="txL" t="txT" r="txR" b="txB"/>
                  <a:pathLst>
                    <a:path w="361" h="189">
                      <a:moveTo>
                        <a:pt x="0" y="0"/>
                      </a:moveTo>
                      <a:lnTo>
                        <a:pt x="52" y="120"/>
                      </a:lnTo>
                      <a:lnTo>
                        <a:pt x="103" y="167"/>
                      </a:lnTo>
                      <a:lnTo>
                        <a:pt x="155" y="186"/>
                      </a:lnTo>
                      <a:lnTo>
                        <a:pt x="206" y="189"/>
                      </a:lnTo>
                      <a:lnTo>
                        <a:pt x="258" y="181"/>
                      </a:lnTo>
                      <a:lnTo>
                        <a:pt x="309" y="164"/>
                      </a:lnTo>
                      <a:lnTo>
                        <a:pt x="361" y="136"/>
                      </a:lnTo>
                    </a:path>
                  </a:pathLst>
                </a:custGeom>
                <a:noFill/>
                <a:ln w="30163" cap="flat" cmpd="sng">
                  <a:solidFill>
                    <a:srgbClr val="008000">
                      <a:alpha val="100000"/>
                    </a:srgbClr>
                  </a:solidFill>
                  <a:prstDash val="solid"/>
                  <a:round/>
                  <a:headEnd type="none" w="med" len="med"/>
                  <a:tailEnd type="none" w="med" len="med"/>
                </a:ln>
              </p:spPr>
              <p:txBody>
                <a:bodyPr/>
                <a:p>
                  <a:endParaRPr lang="zh-CN" altLang="en-US"/>
                </a:p>
              </p:txBody>
            </p:sp>
            <p:sp>
              <p:nvSpPr>
                <p:cNvPr id="40031" name="Oval 53"/>
                <p:cNvSpPr/>
                <p:nvPr/>
              </p:nvSpPr>
              <p:spPr>
                <a:xfrm>
                  <a:off x="0" y="0"/>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2" name="Oval 54"/>
                <p:cNvSpPr/>
                <p:nvPr/>
              </p:nvSpPr>
              <p:spPr>
                <a:xfrm>
                  <a:off x="326" y="752"/>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3" name="Oval 55"/>
                <p:cNvSpPr/>
                <p:nvPr/>
              </p:nvSpPr>
              <p:spPr>
                <a:xfrm>
                  <a:off x="645" y="1046"/>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4" name="Oval 56"/>
                <p:cNvSpPr/>
                <p:nvPr/>
              </p:nvSpPr>
              <p:spPr>
                <a:xfrm>
                  <a:off x="971" y="1166"/>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5" name="Oval 57"/>
                <p:cNvSpPr/>
                <p:nvPr/>
              </p:nvSpPr>
              <p:spPr>
                <a:xfrm>
                  <a:off x="1291" y="118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6" name="Oval 58"/>
                <p:cNvSpPr/>
                <p:nvPr/>
              </p:nvSpPr>
              <p:spPr>
                <a:xfrm>
                  <a:off x="1617" y="113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0037" name="Oval 59"/>
                <p:cNvSpPr/>
                <p:nvPr/>
              </p:nvSpPr>
              <p:spPr>
                <a:xfrm>
                  <a:off x="1937" y="1028"/>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grpSp>
          <p:nvGrpSpPr>
            <p:cNvPr id="39984" name="Group 19"/>
            <p:cNvGrpSpPr/>
            <p:nvPr/>
          </p:nvGrpSpPr>
          <p:grpSpPr>
            <a:xfrm>
              <a:off x="0" y="0"/>
              <a:ext cx="3329" cy="3461"/>
              <a:chOff x="0" y="0"/>
              <a:chExt cx="3329" cy="3461"/>
            </a:xfrm>
          </p:grpSpPr>
          <p:grpSp>
            <p:nvGrpSpPr>
              <p:cNvPr id="39985" name="Group 20"/>
              <p:cNvGrpSpPr/>
              <p:nvPr/>
            </p:nvGrpSpPr>
            <p:grpSpPr>
              <a:xfrm>
                <a:off x="75" y="176"/>
                <a:ext cx="3123" cy="3256"/>
                <a:chOff x="0" y="0"/>
                <a:chExt cx="3123" cy="3256"/>
              </a:xfrm>
            </p:grpSpPr>
            <p:sp>
              <p:nvSpPr>
                <p:cNvPr id="39987" name="Line 62"/>
                <p:cNvSpPr/>
                <p:nvPr/>
              </p:nvSpPr>
              <p:spPr>
                <a:xfrm flipV="1">
                  <a:off x="734" y="2651"/>
                  <a:ext cx="1" cy="51"/>
                </a:xfrm>
                <a:prstGeom prst="line">
                  <a:avLst/>
                </a:prstGeom>
                <a:ln w="20638" cap="flat" cmpd="sng">
                  <a:solidFill>
                    <a:srgbClr val="000000"/>
                  </a:solidFill>
                  <a:prstDash val="solid"/>
                  <a:headEnd type="none" w="med" len="med"/>
                  <a:tailEnd type="none" w="med" len="med"/>
                </a:ln>
              </p:spPr>
            </p:sp>
            <p:sp>
              <p:nvSpPr>
                <p:cNvPr id="39988" name="Line 63"/>
                <p:cNvSpPr/>
                <p:nvPr/>
              </p:nvSpPr>
              <p:spPr>
                <a:xfrm flipV="1">
                  <a:off x="1054" y="2651"/>
                  <a:ext cx="1" cy="51"/>
                </a:xfrm>
                <a:prstGeom prst="line">
                  <a:avLst/>
                </a:prstGeom>
                <a:ln w="20638" cap="flat" cmpd="sng">
                  <a:solidFill>
                    <a:srgbClr val="000000"/>
                  </a:solidFill>
                  <a:prstDash val="solid"/>
                  <a:headEnd type="none" w="med" len="med"/>
                  <a:tailEnd type="none" w="med" len="med"/>
                </a:ln>
              </p:spPr>
            </p:sp>
            <p:sp>
              <p:nvSpPr>
                <p:cNvPr id="39989" name="Line 64"/>
                <p:cNvSpPr/>
                <p:nvPr/>
              </p:nvSpPr>
              <p:spPr>
                <a:xfrm flipV="1">
                  <a:off x="1380" y="2651"/>
                  <a:ext cx="1" cy="51"/>
                </a:xfrm>
                <a:prstGeom prst="line">
                  <a:avLst/>
                </a:prstGeom>
                <a:ln w="20638" cap="flat" cmpd="sng">
                  <a:solidFill>
                    <a:srgbClr val="000000"/>
                  </a:solidFill>
                  <a:prstDash val="solid"/>
                  <a:headEnd type="none" w="med" len="med"/>
                  <a:tailEnd type="none" w="med" len="med"/>
                </a:ln>
              </p:spPr>
            </p:sp>
            <p:sp>
              <p:nvSpPr>
                <p:cNvPr id="39990" name="Line 65"/>
                <p:cNvSpPr/>
                <p:nvPr/>
              </p:nvSpPr>
              <p:spPr>
                <a:xfrm flipV="1">
                  <a:off x="1700" y="2651"/>
                  <a:ext cx="1" cy="51"/>
                </a:xfrm>
                <a:prstGeom prst="line">
                  <a:avLst/>
                </a:prstGeom>
                <a:ln w="20638" cap="flat" cmpd="sng">
                  <a:solidFill>
                    <a:srgbClr val="000000"/>
                  </a:solidFill>
                  <a:prstDash val="solid"/>
                  <a:headEnd type="none" w="med" len="med"/>
                  <a:tailEnd type="none" w="med" len="med"/>
                </a:ln>
              </p:spPr>
            </p:sp>
            <p:sp>
              <p:nvSpPr>
                <p:cNvPr id="39991" name="Line 66"/>
                <p:cNvSpPr/>
                <p:nvPr/>
              </p:nvSpPr>
              <p:spPr>
                <a:xfrm flipV="1">
                  <a:off x="2026" y="2651"/>
                  <a:ext cx="1" cy="51"/>
                </a:xfrm>
                <a:prstGeom prst="line">
                  <a:avLst/>
                </a:prstGeom>
                <a:ln w="20638" cap="flat" cmpd="sng">
                  <a:solidFill>
                    <a:srgbClr val="000000"/>
                  </a:solidFill>
                  <a:prstDash val="solid"/>
                  <a:headEnd type="none" w="med" len="med"/>
                  <a:tailEnd type="none" w="med" len="med"/>
                </a:ln>
              </p:spPr>
            </p:sp>
            <p:sp>
              <p:nvSpPr>
                <p:cNvPr id="39992" name="Line 67"/>
                <p:cNvSpPr/>
                <p:nvPr/>
              </p:nvSpPr>
              <p:spPr>
                <a:xfrm flipV="1">
                  <a:off x="2345" y="2651"/>
                  <a:ext cx="1" cy="51"/>
                </a:xfrm>
                <a:prstGeom prst="line">
                  <a:avLst/>
                </a:prstGeom>
                <a:ln w="20638" cap="flat" cmpd="sng">
                  <a:solidFill>
                    <a:srgbClr val="000000"/>
                  </a:solidFill>
                  <a:prstDash val="solid"/>
                  <a:headEnd type="none" w="med" len="med"/>
                  <a:tailEnd type="none" w="med" len="med"/>
                </a:ln>
              </p:spPr>
            </p:sp>
            <p:sp>
              <p:nvSpPr>
                <p:cNvPr id="39993" name="Line 68"/>
                <p:cNvSpPr/>
                <p:nvPr/>
              </p:nvSpPr>
              <p:spPr>
                <a:xfrm flipV="1">
                  <a:off x="2671" y="2651"/>
                  <a:ext cx="1" cy="51"/>
                </a:xfrm>
                <a:prstGeom prst="line">
                  <a:avLst/>
                </a:prstGeom>
                <a:ln w="20638" cap="flat" cmpd="sng">
                  <a:solidFill>
                    <a:srgbClr val="000000"/>
                  </a:solidFill>
                  <a:prstDash val="solid"/>
                  <a:headEnd type="none" w="med" len="med"/>
                  <a:tailEnd type="none" w="med" len="med"/>
                </a:ln>
              </p:spPr>
            </p:sp>
            <p:sp>
              <p:nvSpPr>
                <p:cNvPr id="39994" name="Line 69"/>
                <p:cNvSpPr/>
                <p:nvPr/>
              </p:nvSpPr>
              <p:spPr>
                <a:xfrm flipV="1">
                  <a:off x="2991" y="2651"/>
                  <a:ext cx="1" cy="51"/>
                </a:xfrm>
                <a:prstGeom prst="line">
                  <a:avLst/>
                </a:prstGeom>
                <a:ln w="20638" cap="flat" cmpd="sng">
                  <a:solidFill>
                    <a:srgbClr val="000000"/>
                  </a:solidFill>
                  <a:prstDash val="solid"/>
                  <a:headEnd type="none" w="med" len="med"/>
                  <a:tailEnd type="none" w="med" len="med"/>
                </a:ln>
              </p:spPr>
            </p:sp>
            <p:grpSp>
              <p:nvGrpSpPr>
                <p:cNvPr id="39995" name="Group 29"/>
                <p:cNvGrpSpPr/>
                <p:nvPr/>
              </p:nvGrpSpPr>
              <p:grpSpPr>
                <a:xfrm>
                  <a:off x="201" y="0"/>
                  <a:ext cx="2922" cy="2749"/>
                  <a:chOff x="0" y="0"/>
                  <a:chExt cx="2922" cy="2749"/>
                </a:xfrm>
              </p:grpSpPr>
              <p:sp>
                <p:nvSpPr>
                  <p:cNvPr id="40006" name="Line 71"/>
                  <p:cNvSpPr/>
                  <p:nvPr/>
                </p:nvSpPr>
                <p:spPr>
                  <a:xfrm>
                    <a:off x="483" y="2651"/>
                    <a:ext cx="50" cy="1"/>
                  </a:xfrm>
                  <a:prstGeom prst="line">
                    <a:avLst/>
                  </a:prstGeom>
                  <a:ln w="20638" cap="flat" cmpd="sng">
                    <a:solidFill>
                      <a:srgbClr val="000000"/>
                    </a:solidFill>
                    <a:prstDash val="solid"/>
                    <a:headEnd type="none" w="med" len="med"/>
                    <a:tailEnd type="none" w="med" len="med"/>
                  </a:ln>
                </p:spPr>
              </p:sp>
              <p:sp>
                <p:nvSpPr>
                  <p:cNvPr id="40007" name="Line 72"/>
                  <p:cNvSpPr/>
                  <p:nvPr/>
                </p:nvSpPr>
                <p:spPr>
                  <a:xfrm>
                    <a:off x="483" y="2338"/>
                    <a:ext cx="50" cy="1"/>
                  </a:xfrm>
                  <a:prstGeom prst="line">
                    <a:avLst/>
                  </a:prstGeom>
                  <a:ln w="20638" cap="flat" cmpd="sng">
                    <a:solidFill>
                      <a:srgbClr val="000000"/>
                    </a:solidFill>
                    <a:prstDash val="solid"/>
                    <a:headEnd type="none" w="med" len="med"/>
                    <a:tailEnd type="none" w="med" len="med"/>
                  </a:ln>
                </p:spPr>
              </p:sp>
              <p:sp>
                <p:nvSpPr>
                  <p:cNvPr id="40008" name="Line 73"/>
                  <p:cNvSpPr/>
                  <p:nvPr/>
                </p:nvSpPr>
                <p:spPr>
                  <a:xfrm>
                    <a:off x="483" y="2018"/>
                    <a:ext cx="50" cy="1"/>
                  </a:xfrm>
                  <a:prstGeom prst="line">
                    <a:avLst/>
                  </a:prstGeom>
                  <a:ln w="20638" cap="flat" cmpd="sng">
                    <a:solidFill>
                      <a:srgbClr val="000000"/>
                    </a:solidFill>
                    <a:prstDash val="solid"/>
                    <a:headEnd type="none" w="med" len="med"/>
                    <a:tailEnd type="none" w="med" len="med"/>
                  </a:ln>
                </p:spPr>
              </p:sp>
              <p:sp>
                <p:nvSpPr>
                  <p:cNvPr id="40009" name="Line 74"/>
                  <p:cNvSpPr/>
                  <p:nvPr/>
                </p:nvSpPr>
                <p:spPr>
                  <a:xfrm>
                    <a:off x="483" y="1705"/>
                    <a:ext cx="50" cy="1"/>
                  </a:xfrm>
                  <a:prstGeom prst="line">
                    <a:avLst/>
                  </a:prstGeom>
                  <a:ln w="20638" cap="flat" cmpd="sng">
                    <a:solidFill>
                      <a:srgbClr val="000000"/>
                    </a:solidFill>
                    <a:prstDash val="solid"/>
                    <a:headEnd type="none" w="med" len="med"/>
                    <a:tailEnd type="none" w="med" len="med"/>
                  </a:ln>
                </p:spPr>
              </p:sp>
              <p:sp>
                <p:nvSpPr>
                  <p:cNvPr id="40010" name="Line 75"/>
                  <p:cNvSpPr/>
                  <p:nvPr/>
                </p:nvSpPr>
                <p:spPr>
                  <a:xfrm>
                    <a:off x="483" y="1391"/>
                    <a:ext cx="50" cy="1"/>
                  </a:xfrm>
                  <a:prstGeom prst="line">
                    <a:avLst/>
                  </a:prstGeom>
                  <a:ln w="20638" cap="flat" cmpd="sng">
                    <a:solidFill>
                      <a:srgbClr val="000000"/>
                    </a:solidFill>
                    <a:prstDash val="solid"/>
                    <a:headEnd type="none" w="med" len="med"/>
                    <a:tailEnd type="none" w="med" len="med"/>
                  </a:ln>
                </p:spPr>
              </p:sp>
              <p:sp>
                <p:nvSpPr>
                  <p:cNvPr id="40011" name="Line 76"/>
                  <p:cNvSpPr/>
                  <p:nvPr/>
                </p:nvSpPr>
                <p:spPr>
                  <a:xfrm>
                    <a:off x="483" y="1072"/>
                    <a:ext cx="50" cy="1"/>
                  </a:xfrm>
                  <a:prstGeom prst="line">
                    <a:avLst/>
                  </a:prstGeom>
                  <a:ln w="20638" cap="flat" cmpd="sng">
                    <a:solidFill>
                      <a:srgbClr val="000000"/>
                    </a:solidFill>
                    <a:prstDash val="solid"/>
                    <a:headEnd type="none" w="med" len="med"/>
                    <a:tailEnd type="none" w="med" len="med"/>
                  </a:ln>
                </p:spPr>
              </p:sp>
              <p:sp>
                <p:nvSpPr>
                  <p:cNvPr id="40012" name="Line 77"/>
                  <p:cNvSpPr/>
                  <p:nvPr/>
                </p:nvSpPr>
                <p:spPr>
                  <a:xfrm>
                    <a:off x="483" y="758"/>
                    <a:ext cx="50" cy="1"/>
                  </a:xfrm>
                  <a:prstGeom prst="line">
                    <a:avLst/>
                  </a:prstGeom>
                  <a:ln w="20638" cap="flat" cmpd="sng">
                    <a:solidFill>
                      <a:srgbClr val="000000"/>
                    </a:solidFill>
                    <a:prstDash val="solid"/>
                    <a:headEnd type="none" w="med" len="med"/>
                    <a:tailEnd type="none" w="med" len="med"/>
                  </a:ln>
                </p:spPr>
              </p:sp>
              <p:sp>
                <p:nvSpPr>
                  <p:cNvPr id="40013" name="Line 78"/>
                  <p:cNvSpPr/>
                  <p:nvPr/>
                </p:nvSpPr>
                <p:spPr>
                  <a:xfrm>
                    <a:off x="483" y="445"/>
                    <a:ext cx="50" cy="1"/>
                  </a:xfrm>
                  <a:prstGeom prst="line">
                    <a:avLst/>
                  </a:prstGeom>
                  <a:ln w="20638" cap="flat" cmpd="sng">
                    <a:solidFill>
                      <a:srgbClr val="000000"/>
                    </a:solidFill>
                    <a:prstDash val="solid"/>
                    <a:headEnd type="none" w="med" len="med"/>
                    <a:tailEnd type="none" w="med" len="med"/>
                  </a:ln>
                </p:spPr>
              </p:sp>
              <p:sp>
                <p:nvSpPr>
                  <p:cNvPr id="40014" name="Line 79"/>
                  <p:cNvSpPr/>
                  <p:nvPr/>
                </p:nvSpPr>
                <p:spPr>
                  <a:xfrm>
                    <a:off x="483" y="125"/>
                    <a:ext cx="50" cy="1"/>
                  </a:xfrm>
                  <a:prstGeom prst="line">
                    <a:avLst/>
                  </a:prstGeom>
                  <a:ln w="20638" cap="flat" cmpd="sng">
                    <a:solidFill>
                      <a:srgbClr val="000000"/>
                    </a:solidFill>
                    <a:prstDash val="solid"/>
                    <a:headEnd type="none" w="med" len="med"/>
                    <a:tailEnd type="none" w="med" len="med"/>
                  </a:ln>
                </p:spPr>
              </p:sp>
              <p:grpSp>
                <p:nvGrpSpPr>
                  <p:cNvPr id="40015" name="Group 39"/>
                  <p:cNvGrpSpPr/>
                  <p:nvPr/>
                </p:nvGrpSpPr>
                <p:grpSpPr>
                  <a:xfrm>
                    <a:off x="533" y="0"/>
                    <a:ext cx="2389" cy="2652"/>
                    <a:chOff x="0" y="0"/>
                    <a:chExt cx="2389" cy="2652"/>
                  </a:xfrm>
                </p:grpSpPr>
                <p:sp>
                  <p:nvSpPr>
                    <p:cNvPr id="40025" name="Line 81"/>
                    <p:cNvSpPr/>
                    <p:nvPr/>
                  </p:nvSpPr>
                  <p:spPr>
                    <a:xfrm>
                      <a:off x="0" y="0"/>
                      <a:ext cx="1" cy="2651"/>
                    </a:xfrm>
                    <a:prstGeom prst="line">
                      <a:avLst/>
                    </a:prstGeom>
                    <a:ln w="20638" cap="flat" cmpd="sng">
                      <a:solidFill>
                        <a:srgbClr val="000000"/>
                      </a:solidFill>
                      <a:prstDash val="solid"/>
                      <a:headEnd type="none" w="med" len="med"/>
                      <a:tailEnd type="none" w="med" len="med"/>
                    </a:ln>
                  </p:spPr>
                </p:sp>
                <p:sp>
                  <p:nvSpPr>
                    <p:cNvPr id="40026" name="Line 82"/>
                    <p:cNvSpPr/>
                    <p:nvPr/>
                  </p:nvSpPr>
                  <p:spPr>
                    <a:xfrm>
                      <a:off x="0" y="2651"/>
                      <a:ext cx="2389" cy="1"/>
                    </a:xfrm>
                    <a:prstGeom prst="line">
                      <a:avLst/>
                    </a:prstGeom>
                    <a:ln w="20638" cap="flat" cmpd="sng">
                      <a:solidFill>
                        <a:srgbClr val="000000"/>
                      </a:solidFill>
                      <a:prstDash val="solid"/>
                      <a:headEnd type="none" w="med" len="med"/>
                      <a:tailEnd type="none" w="med" len="med"/>
                    </a:ln>
                  </p:spPr>
                </p:sp>
              </p:grpSp>
              <p:sp>
                <p:nvSpPr>
                  <p:cNvPr id="40016" name="Rectangle 83"/>
                  <p:cNvSpPr/>
                  <p:nvPr/>
                </p:nvSpPr>
                <p:spPr>
                  <a:xfrm>
                    <a:off x="176" y="2557"/>
                    <a:ext cx="178"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0017" name="Rectangle 84"/>
                  <p:cNvSpPr/>
                  <p:nvPr/>
                </p:nvSpPr>
                <p:spPr>
                  <a:xfrm>
                    <a:off x="88" y="224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$25</a:t>
                    </a:r>
                    <a:endParaRPr lang="en-US" altLang="zh-CN" dirty="0">
                      <a:latin typeface="Arial" panose="020B0604020202020204" pitchFamily="34" charset="0"/>
                    </a:endParaRPr>
                  </a:p>
                </p:txBody>
              </p:sp>
              <p:sp>
                <p:nvSpPr>
                  <p:cNvPr id="40018" name="Rectangle 85"/>
                  <p:cNvSpPr/>
                  <p:nvPr/>
                </p:nvSpPr>
                <p:spPr>
                  <a:xfrm>
                    <a:off x="88" y="192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$50</a:t>
                    </a:r>
                    <a:endParaRPr lang="en-US" altLang="zh-CN" dirty="0">
                      <a:latin typeface="Arial" panose="020B0604020202020204" pitchFamily="34" charset="0"/>
                    </a:endParaRPr>
                  </a:p>
                </p:txBody>
              </p:sp>
              <p:sp>
                <p:nvSpPr>
                  <p:cNvPr id="40019" name="Rectangle 86"/>
                  <p:cNvSpPr/>
                  <p:nvPr/>
                </p:nvSpPr>
                <p:spPr>
                  <a:xfrm>
                    <a:off x="88" y="1611"/>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$75</a:t>
                    </a:r>
                    <a:endParaRPr lang="en-US" altLang="zh-CN" dirty="0">
                      <a:latin typeface="Arial" panose="020B0604020202020204" pitchFamily="34" charset="0"/>
                    </a:endParaRPr>
                  </a:p>
                </p:txBody>
              </p:sp>
              <p:sp>
                <p:nvSpPr>
                  <p:cNvPr id="40020" name="Rectangle 87"/>
                  <p:cNvSpPr/>
                  <p:nvPr/>
                </p:nvSpPr>
                <p:spPr>
                  <a:xfrm>
                    <a:off x="0" y="1297"/>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$100</a:t>
                    </a:r>
                    <a:endParaRPr lang="en-US" altLang="zh-CN" dirty="0">
                      <a:latin typeface="Arial" panose="020B0604020202020204" pitchFamily="34" charset="0"/>
                    </a:endParaRPr>
                  </a:p>
                </p:txBody>
              </p:sp>
              <p:sp>
                <p:nvSpPr>
                  <p:cNvPr id="40021" name="Rectangle 88"/>
                  <p:cNvSpPr/>
                  <p:nvPr/>
                </p:nvSpPr>
                <p:spPr>
                  <a:xfrm>
                    <a:off x="0" y="978"/>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$125</a:t>
                    </a:r>
                    <a:endParaRPr lang="en-US" altLang="zh-CN" dirty="0">
                      <a:latin typeface="Arial" panose="020B0604020202020204" pitchFamily="34" charset="0"/>
                    </a:endParaRPr>
                  </a:p>
                </p:txBody>
              </p:sp>
              <p:sp>
                <p:nvSpPr>
                  <p:cNvPr id="40022" name="Rectangle 89"/>
                  <p:cNvSpPr/>
                  <p:nvPr/>
                </p:nvSpPr>
                <p:spPr>
                  <a:xfrm>
                    <a:off x="0" y="664"/>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$150</a:t>
                    </a:r>
                    <a:endParaRPr lang="en-US" altLang="zh-CN" dirty="0">
                      <a:latin typeface="Arial" panose="020B0604020202020204" pitchFamily="34" charset="0"/>
                    </a:endParaRPr>
                  </a:p>
                </p:txBody>
              </p:sp>
              <p:sp>
                <p:nvSpPr>
                  <p:cNvPr id="40023" name="Rectangle 90"/>
                  <p:cNvSpPr/>
                  <p:nvPr/>
                </p:nvSpPr>
                <p:spPr>
                  <a:xfrm>
                    <a:off x="0" y="35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$175</a:t>
                    </a:r>
                    <a:endParaRPr lang="en-US" altLang="zh-CN" dirty="0">
                      <a:latin typeface="Arial" panose="020B0604020202020204" pitchFamily="34" charset="0"/>
                    </a:endParaRPr>
                  </a:p>
                </p:txBody>
              </p:sp>
              <p:sp>
                <p:nvSpPr>
                  <p:cNvPr id="40024" name="Rectangle 91"/>
                  <p:cNvSpPr/>
                  <p:nvPr/>
                </p:nvSpPr>
                <p:spPr>
                  <a:xfrm>
                    <a:off x="0" y="3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$200</a:t>
                    </a:r>
                    <a:endParaRPr lang="en-US" altLang="zh-CN" dirty="0">
                      <a:latin typeface="Arial" panose="020B0604020202020204" pitchFamily="34" charset="0"/>
                    </a:endParaRPr>
                  </a:p>
                </p:txBody>
              </p:sp>
            </p:grpSp>
            <p:sp>
              <p:nvSpPr>
                <p:cNvPr id="39996" name="Rectangle 92"/>
                <p:cNvSpPr/>
                <p:nvPr/>
              </p:nvSpPr>
              <p:spPr>
                <a:xfrm>
                  <a:off x="690"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39997" name="Rectangle 93"/>
                <p:cNvSpPr/>
                <p:nvPr/>
              </p:nvSpPr>
              <p:spPr>
                <a:xfrm>
                  <a:off x="1010"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a:t>
                  </a:r>
                  <a:endParaRPr lang="en-US" altLang="zh-CN" dirty="0">
                    <a:latin typeface="Arial" panose="020B0604020202020204" pitchFamily="34" charset="0"/>
                  </a:endParaRPr>
                </a:p>
              </p:txBody>
            </p:sp>
            <p:sp>
              <p:nvSpPr>
                <p:cNvPr id="39998" name="Rectangle 94"/>
                <p:cNvSpPr/>
                <p:nvPr/>
              </p:nvSpPr>
              <p:spPr>
                <a:xfrm>
                  <a:off x="1336"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a:t>
                  </a:r>
                  <a:endParaRPr lang="en-US" altLang="zh-CN" dirty="0">
                    <a:latin typeface="Arial" panose="020B0604020202020204" pitchFamily="34" charset="0"/>
                  </a:endParaRPr>
                </a:p>
              </p:txBody>
            </p:sp>
            <p:sp>
              <p:nvSpPr>
                <p:cNvPr id="39999" name="Rectangle 95"/>
                <p:cNvSpPr/>
                <p:nvPr/>
              </p:nvSpPr>
              <p:spPr>
                <a:xfrm>
                  <a:off x="1656"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a:t>
                  </a:r>
                  <a:endParaRPr lang="en-US" altLang="zh-CN" dirty="0">
                    <a:latin typeface="Arial" panose="020B0604020202020204" pitchFamily="34" charset="0"/>
                  </a:endParaRPr>
                </a:p>
              </p:txBody>
            </p:sp>
            <p:sp>
              <p:nvSpPr>
                <p:cNvPr id="40000" name="Rectangle 96"/>
                <p:cNvSpPr/>
                <p:nvPr/>
              </p:nvSpPr>
              <p:spPr>
                <a:xfrm>
                  <a:off x="1982"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a:t>
                  </a:r>
                  <a:endParaRPr lang="en-US" altLang="zh-CN" dirty="0">
                    <a:latin typeface="Arial" panose="020B0604020202020204" pitchFamily="34" charset="0"/>
                  </a:endParaRPr>
                </a:p>
              </p:txBody>
            </p:sp>
            <p:sp>
              <p:nvSpPr>
                <p:cNvPr id="40001" name="Rectangle 97"/>
                <p:cNvSpPr/>
                <p:nvPr/>
              </p:nvSpPr>
              <p:spPr>
                <a:xfrm>
                  <a:off x="2301"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a:t>
                  </a:r>
                  <a:endParaRPr lang="en-US" altLang="zh-CN" dirty="0">
                    <a:latin typeface="Arial" panose="020B0604020202020204" pitchFamily="34" charset="0"/>
                  </a:endParaRPr>
                </a:p>
              </p:txBody>
            </p:sp>
            <p:sp>
              <p:nvSpPr>
                <p:cNvPr id="40002" name="Rectangle 98"/>
                <p:cNvSpPr/>
                <p:nvPr/>
              </p:nvSpPr>
              <p:spPr>
                <a:xfrm>
                  <a:off x="2627"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a:t>
                  </a:r>
                  <a:endParaRPr lang="en-US" altLang="zh-CN" dirty="0">
                    <a:latin typeface="Arial" panose="020B0604020202020204" pitchFamily="34" charset="0"/>
                  </a:endParaRPr>
                </a:p>
              </p:txBody>
            </p:sp>
            <p:sp>
              <p:nvSpPr>
                <p:cNvPr id="40003" name="Rectangle 99"/>
                <p:cNvSpPr/>
                <p:nvPr/>
              </p:nvSpPr>
              <p:spPr>
                <a:xfrm>
                  <a:off x="2947"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a:t>
                  </a:r>
                  <a:endParaRPr lang="en-US" altLang="zh-CN" dirty="0">
                    <a:latin typeface="Arial" panose="020B0604020202020204" pitchFamily="34" charset="0"/>
                  </a:endParaRPr>
                </a:p>
              </p:txBody>
            </p:sp>
            <p:sp>
              <p:nvSpPr>
                <p:cNvPr id="40004" name="Rectangle 100"/>
                <p:cNvSpPr/>
                <p:nvPr/>
              </p:nvSpPr>
              <p:spPr>
                <a:xfrm>
                  <a:off x="1765" y="3062"/>
                  <a:ext cx="325" cy="194"/>
                </a:xfrm>
                <a:prstGeom prst="rect">
                  <a:avLst/>
                </a:prstGeom>
                <a:noFill/>
                <a:ln w="9525">
                  <a:noFill/>
                </a:ln>
              </p:spPr>
              <p:txBody>
                <a:bodyPr wrap="none" lIns="0" tIns="0" rIns="0" bIns="0">
                  <a:spAutoFit/>
                </a:bodyPr>
                <a:p>
                  <a:pPr eaLnBrk="0" hangingPunct="0"/>
                  <a:r>
                    <a:rPr lang="zh-CN" altLang="x-none" sz="2000" i="1" dirty="0">
                      <a:latin typeface="Arial" panose="020B0604020202020204" pitchFamily="34" charset="0"/>
                    </a:rPr>
                    <a:t>数量</a:t>
                  </a:r>
                  <a:endParaRPr lang="zh-CN" altLang="x-none" sz="2000" i="1" dirty="0">
                    <a:latin typeface="Arial" panose="020B0604020202020204" pitchFamily="34" charset="0"/>
                  </a:endParaRPr>
                </a:p>
              </p:txBody>
            </p:sp>
            <p:sp>
              <p:nvSpPr>
                <p:cNvPr id="40005" name="Rectangle 101"/>
                <p:cNvSpPr/>
                <p:nvPr/>
              </p:nvSpPr>
              <p:spPr>
                <a:xfrm rot="-5400000">
                  <a:off x="-58" y="1323"/>
                  <a:ext cx="291" cy="174"/>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成本</a:t>
                  </a:r>
                  <a:endParaRPr lang="zh-CN" altLang="x-none" dirty="0">
                    <a:latin typeface="Arial" panose="020B0604020202020204" pitchFamily="34" charset="0"/>
                  </a:endParaRPr>
                </a:p>
              </p:txBody>
            </p:sp>
          </p:grpSp>
          <p:sp>
            <p:nvSpPr>
              <p:cNvPr id="39986" name="Rectangle 102"/>
              <p:cNvSpPr/>
              <p:nvPr/>
            </p:nvSpPr>
            <p:spPr>
              <a:xfrm>
                <a:off x="0" y="0"/>
                <a:ext cx="3329" cy="3461"/>
              </a:xfrm>
              <a:prstGeom prst="rect">
                <a:avLst/>
              </a:prstGeom>
              <a:no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grpSp>
      <p:sp>
        <p:nvSpPr>
          <p:cNvPr id="62" name="Rectangle 3"/>
          <p:cNvSpPr txBox="1">
            <a:spLocks noChangeArrowheads="1"/>
          </p:cNvSpPr>
          <p:nvPr/>
        </p:nvSpPr>
        <p:spPr>
          <a:xfrm>
            <a:off x="412750" y="174625"/>
            <a:ext cx="69469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平均总成本</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9942" name="Rectangle 4"/>
          <p:cNvSpPr/>
          <p:nvPr/>
        </p:nvSpPr>
        <p:spPr>
          <a:xfrm>
            <a:off x="1817688" y="5567363"/>
            <a:ext cx="977900"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88.57</a:t>
            </a:r>
            <a:endParaRPr lang="en-US" altLang="zh-CN" sz="2300" dirty="0">
              <a:latin typeface="Arial" panose="020B0604020202020204" pitchFamily="34" charset="0"/>
            </a:endParaRPr>
          </a:p>
        </p:txBody>
      </p:sp>
      <p:sp>
        <p:nvSpPr>
          <p:cNvPr id="39943" name="Rectangle 5"/>
          <p:cNvSpPr/>
          <p:nvPr/>
        </p:nvSpPr>
        <p:spPr>
          <a:xfrm>
            <a:off x="1817688" y="5008563"/>
            <a:ext cx="977900"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80</a:t>
            </a:r>
            <a:endParaRPr lang="en-US" altLang="zh-CN" sz="2300" dirty="0">
              <a:latin typeface="Arial" panose="020B0604020202020204" pitchFamily="34" charset="0"/>
            </a:endParaRPr>
          </a:p>
        </p:txBody>
      </p:sp>
      <p:sp>
        <p:nvSpPr>
          <p:cNvPr id="39944" name="Rectangle 6"/>
          <p:cNvSpPr/>
          <p:nvPr/>
        </p:nvSpPr>
        <p:spPr>
          <a:xfrm>
            <a:off x="1817688" y="4449763"/>
            <a:ext cx="977900"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76</a:t>
            </a:r>
            <a:endParaRPr lang="en-US" altLang="zh-CN" sz="2300" dirty="0">
              <a:latin typeface="Arial" panose="020B0604020202020204" pitchFamily="34" charset="0"/>
            </a:endParaRPr>
          </a:p>
        </p:txBody>
      </p:sp>
      <p:sp>
        <p:nvSpPr>
          <p:cNvPr id="39945" name="Rectangle 7"/>
          <p:cNvSpPr/>
          <p:nvPr/>
        </p:nvSpPr>
        <p:spPr>
          <a:xfrm>
            <a:off x="1817688" y="3889375"/>
            <a:ext cx="977900"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77.50</a:t>
            </a:r>
            <a:endParaRPr lang="en-US" altLang="zh-CN" sz="2300" dirty="0">
              <a:latin typeface="Arial" panose="020B0604020202020204" pitchFamily="34" charset="0"/>
            </a:endParaRPr>
          </a:p>
        </p:txBody>
      </p:sp>
      <p:sp>
        <p:nvSpPr>
          <p:cNvPr id="39946" name="Rectangle 8"/>
          <p:cNvSpPr/>
          <p:nvPr/>
        </p:nvSpPr>
        <p:spPr>
          <a:xfrm>
            <a:off x="1817688" y="3328988"/>
            <a:ext cx="977900"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86.67</a:t>
            </a:r>
            <a:endParaRPr lang="en-US" altLang="zh-CN" sz="2300" dirty="0">
              <a:latin typeface="Arial" panose="020B0604020202020204" pitchFamily="34" charset="0"/>
            </a:endParaRPr>
          </a:p>
        </p:txBody>
      </p:sp>
      <p:sp>
        <p:nvSpPr>
          <p:cNvPr id="39947" name="Rectangle 9"/>
          <p:cNvSpPr/>
          <p:nvPr/>
        </p:nvSpPr>
        <p:spPr>
          <a:xfrm>
            <a:off x="1817688" y="2768600"/>
            <a:ext cx="977900"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110</a:t>
            </a:r>
            <a:endParaRPr lang="en-US" altLang="zh-CN" sz="2300" dirty="0">
              <a:latin typeface="Arial" panose="020B0604020202020204" pitchFamily="34" charset="0"/>
            </a:endParaRPr>
          </a:p>
        </p:txBody>
      </p:sp>
      <p:sp>
        <p:nvSpPr>
          <p:cNvPr id="39948" name="Rectangle 10"/>
          <p:cNvSpPr/>
          <p:nvPr/>
        </p:nvSpPr>
        <p:spPr>
          <a:xfrm>
            <a:off x="1817688" y="2211388"/>
            <a:ext cx="977900" cy="55721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$170</a:t>
            </a:r>
            <a:endParaRPr lang="en-US" altLang="zh-CN" sz="2300" dirty="0">
              <a:latin typeface="Arial" panose="020B0604020202020204" pitchFamily="34" charset="0"/>
            </a:endParaRPr>
          </a:p>
        </p:txBody>
      </p:sp>
      <p:sp>
        <p:nvSpPr>
          <p:cNvPr id="39949" name="Rectangle 11"/>
          <p:cNvSpPr/>
          <p:nvPr/>
        </p:nvSpPr>
        <p:spPr>
          <a:xfrm>
            <a:off x="1817688" y="1651000"/>
            <a:ext cx="977900"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300" dirty="0">
              <a:latin typeface="Arial" panose="020B0604020202020204" pitchFamily="34" charset="0"/>
            </a:endParaRPr>
          </a:p>
        </p:txBody>
      </p:sp>
      <p:sp>
        <p:nvSpPr>
          <p:cNvPr id="39950" name="Rectangle 12"/>
          <p:cNvSpPr/>
          <p:nvPr/>
        </p:nvSpPr>
        <p:spPr>
          <a:xfrm>
            <a:off x="1817688" y="1090613"/>
            <a:ext cx="977900"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ATC</a:t>
            </a:r>
            <a:endParaRPr lang="en-US" altLang="zh-CN" sz="2400" i="1" dirty="0">
              <a:latin typeface="Arial" panose="020B0604020202020204" pitchFamily="34" charset="0"/>
            </a:endParaRPr>
          </a:p>
        </p:txBody>
      </p:sp>
      <p:sp>
        <p:nvSpPr>
          <p:cNvPr id="39951" name="Rectangle 13"/>
          <p:cNvSpPr/>
          <p:nvPr/>
        </p:nvSpPr>
        <p:spPr>
          <a:xfrm>
            <a:off x="946150" y="5567363"/>
            <a:ext cx="871538"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620</a:t>
            </a:r>
            <a:endParaRPr lang="en-US" altLang="zh-CN" sz="2300" dirty="0">
              <a:latin typeface="Arial" panose="020B0604020202020204" pitchFamily="34" charset="0"/>
            </a:endParaRPr>
          </a:p>
        </p:txBody>
      </p:sp>
      <p:sp>
        <p:nvSpPr>
          <p:cNvPr id="39952" name="Rectangle 14"/>
          <p:cNvSpPr/>
          <p:nvPr/>
        </p:nvSpPr>
        <p:spPr>
          <a:xfrm>
            <a:off x="401638" y="5567363"/>
            <a:ext cx="544512"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7</a:t>
            </a:r>
            <a:endParaRPr lang="en-US" altLang="zh-CN" sz="2300" dirty="0">
              <a:latin typeface="Arial" panose="020B0604020202020204" pitchFamily="34" charset="0"/>
            </a:endParaRPr>
          </a:p>
        </p:txBody>
      </p:sp>
      <p:sp>
        <p:nvSpPr>
          <p:cNvPr id="39953" name="Rectangle 15"/>
          <p:cNvSpPr/>
          <p:nvPr/>
        </p:nvSpPr>
        <p:spPr>
          <a:xfrm>
            <a:off x="946150" y="5008563"/>
            <a:ext cx="871538"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480</a:t>
            </a:r>
            <a:endParaRPr lang="en-US" altLang="zh-CN" sz="2300" dirty="0">
              <a:latin typeface="Arial" panose="020B0604020202020204" pitchFamily="34" charset="0"/>
            </a:endParaRPr>
          </a:p>
        </p:txBody>
      </p:sp>
      <p:sp>
        <p:nvSpPr>
          <p:cNvPr id="39954" name="Rectangle 16"/>
          <p:cNvSpPr/>
          <p:nvPr/>
        </p:nvSpPr>
        <p:spPr>
          <a:xfrm>
            <a:off x="401638" y="5008563"/>
            <a:ext cx="544512"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6</a:t>
            </a:r>
            <a:endParaRPr lang="en-US" altLang="zh-CN" sz="2300" dirty="0">
              <a:latin typeface="Arial" panose="020B0604020202020204" pitchFamily="34" charset="0"/>
            </a:endParaRPr>
          </a:p>
        </p:txBody>
      </p:sp>
      <p:sp>
        <p:nvSpPr>
          <p:cNvPr id="39955" name="Rectangle 17"/>
          <p:cNvSpPr/>
          <p:nvPr/>
        </p:nvSpPr>
        <p:spPr>
          <a:xfrm>
            <a:off x="946150" y="4449763"/>
            <a:ext cx="871538"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380</a:t>
            </a:r>
            <a:endParaRPr lang="en-US" altLang="zh-CN" sz="2300" dirty="0">
              <a:latin typeface="Arial" panose="020B0604020202020204" pitchFamily="34" charset="0"/>
            </a:endParaRPr>
          </a:p>
        </p:txBody>
      </p:sp>
      <p:sp>
        <p:nvSpPr>
          <p:cNvPr id="39956" name="Rectangle 18"/>
          <p:cNvSpPr/>
          <p:nvPr/>
        </p:nvSpPr>
        <p:spPr>
          <a:xfrm>
            <a:off x="401638" y="4449763"/>
            <a:ext cx="544512" cy="558800"/>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5</a:t>
            </a:r>
            <a:endParaRPr lang="en-US" altLang="zh-CN" sz="2300" dirty="0">
              <a:latin typeface="Arial" panose="020B0604020202020204" pitchFamily="34" charset="0"/>
            </a:endParaRPr>
          </a:p>
        </p:txBody>
      </p:sp>
      <p:sp>
        <p:nvSpPr>
          <p:cNvPr id="39957" name="Rectangle 19"/>
          <p:cNvSpPr/>
          <p:nvPr/>
        </p:nvSpPr>
        <p:spPr>
          <a:xfrm>
            <a:off x="946150" y="3889375"/>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310</a:t>
            </a:r>
            <a:endParaRPr lang="en-US" altLang="zh-CN" sz="2300" dirty="0">
              <a:latin typeface="Arial" panose="020B0604020202020204" pitchFamily="34" charset="0"/>
            </a:endParaRPr>
          </a:p>
        </p:txBody>
      </p:sp>
      <p:sp>
        <p:nvSpPr>
          <p:cNvPr id="39958" name="Rectangle 20"/>
          <p:cNvSpPr/>
          <p:nvPr/>
        </p:nvSpPr>
        <p:spPr>
          <a:xfrm>
            <a:off x="401638" y="3889375"/>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4</a:t>
            </a:r>
            <a:endParaRPr lang="en-US" altLang="zh-CN" sz="2300" dirty="0">
              <a:latin typeface="Arial" panose="020B0604020202020204" pitchFamily="34" charset="0"/>
            </a:endParaRPr>
          </a:p>
        </p:txBody>
      </p:sp>
      <p:sp>
        <p:nvSpPr>
          <p:cNvPr id="39959" name="Rectangle 21"/>
          <p:cNvSpPr/>
          <p:nvPr/>
        </p:nvSpPr>
        <p:spPr>
          <a:xfrm>
            <a:off x="946150" y="3328988"/>
            <a:ext cx="871538"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260</a:t>
            </a:r>
            <a:endParaRPr lang="en-US" altLang="zh-CN" sz="2300" dirty="0">
              <a:latin typeface="Arial" panose="020B0604020202020204" pitchFamily="34" charset="0"/>
            </a:endParaRPr>
          </a:p>
        </p:txBody>
      </p:sp>
      <p:sp>
        <p:nvSpPr>
          <p:cNvPr id="39960" name="Rectangle 22"/>
          <p:cNvSpPr/>
          <p:nvPr/>
        </p:nvSpPr>
        <p:spPr>
          <a:xfrm>
            <a:off x="401638" y="3328988"/>
            <a:ext cx="544512" cy="560387"/>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3</a:t>
            </a:r>
            <a:endParaRPr lang="en-US" altLang="zh-CN" sz="2300" dirty="0">
              <a:latin typeface="Arial" panose="020B0604020202020204" pitchFamily="34" charset="0"/>
            </a:endParaRPr>
          </a:p>
        </p:txBody>
      </p:sp>
      <p:sp>
        <p:nvSpPr>
          <p:cNvPr id="39961" name="Rectangle 23"/>
          <p:cNvSpPr/>
          <p:nvPr/>
        </p:nvSpPr>
        <p:spPr>
          <a:xfrm>
            <a:off x="946150" y="2768600"/>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220</a:t>
            </a:r>
            <a:endParaRPr lang="en-US" altLang="zh-CN" sz="2300" dirty="0">
              <a:latin typeface="Arial" panose="020B0604020202020204" pitchFamily="34" charset="0"/>
            </a:endParaRPr>
          </a:p>
        </p:txBody>
      </p:sp>
      <p:sp>
        <p:nvSpPr>
          <p:cNvPr id="39962" name="Rectangle 24"/>
          <p:cNvSpPr/>
          <p:nvPr/>
        </p:nvSpPr>
        <p:spPr>
          <a:xfrm>
            <a:off x="401638" y="2768600"/>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2</a:t>
            </a:r>
            <a:endParaRPr lang="en-US" altLang="zh-CN" sz="2300" dirty="0">
              <a:latin typeface="Arial" panose="020B0604020202020204" pitchFamily="34" charset="0"/>
            </a:endParaRPr>
          </a:p>
        </p:txBody>
      </p:sp>
      <p:sp>
        <p:nvSpPr>
          <p:cNvPr id="39963" name="Rectangle 25"/>
          <p:cNvSpPr/>
          <p:nvPr/>
        </p:nvSpPr>
        <p:spPr>
          <a:xfrm>
            <a:off x="946150" y="2211388"/>
            <a:ext cx="871538" cy="55721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170</a:t>
            </a:r>
            <a:endParaRPr lang="en-US" altLang="zh-CN" sz="2300" dirty="0">
              <a:latin typeface="Arial" panose="020B0604020202020204" pitchFamily="34" charset="0"/>
            </a:endParaRPr>
          </a:p>
        </p:txBody>
      </p:sp>
      <p:sp>
        <p:nvSpPr>
          <p:cNvPr id="39964" name="Rectangle 26"/>
          <p:cNvSpPr/>
          <p:nvPr/>
        </p:nvSpPr>
        <p:spPr>
          <a:xfrm>
            <a:off x="401638" y="2211388"/>
            <a:ext cx="544512" cy="55721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a:t>
            </a:r>
            <a:endParaRPr lang="en-US" altLang="zh-CN" sz="2300" dirty="0">
              <a:latin typeface="Arial" panose="020B0604020202020204" pitchFamily="34" charset="0"/>
            </a:endParaRPr>
          </a:p>
        </p:txBody>
      </p:sp>
      <p:sp>
        <p:nvSpPr>
          <p:cNvPr id="39965" name="Rectangle 27"/>
          <p:cNvSpPr/>
          <p:nvPr/>
        </p:nvSpPr>
        <p:spPr>
          <a:xfrm>
            <a:off x="946150" y="1651000"/>
            <a:ext cx="871538"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$100</a:t>
            </a:r>
            <a:endParaRPr lang="en-US" altLang="zh-CN" sz="2300" dirty="0">
              <a:latin typeface="Arial" panose="020B0604020202020204" pitchFamily="34" charset="0"/>
            </a:endParaRPr>
          </a:p>
        </p:txBody>
      </p:sp>
      <p:sp>
        <p:nvSpPr>
          <p:cNvPr id="39966" name="Rectangle 28"/>
          <p:cNvSpPr/>
          <p:nvPr/>
        </p:nvSpPr>
        <p:spPr>
          <a:xfrm>
            <a:off x="401638" y="1651000"/>
            <a:ext cx="544512" cy="560388"/>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300" dirty="0">
                <a:latin typeface="Arial" panose="020B0604020202020204" pitchFamily="34" charset="0"/>
              </a:rPr>
              <a:t>0</a:t>
            </a:r>
            <a:endParaRPr lang="en-US" altLang="zh-CN" sz="2300" dirty="0">
              <a:latin typeface="Arial" panose="020B0604020202020204" pitchFamily="34" charset="0"/>
            </a:endParaRPr>
          </a:p>
        </p:txBody>
      </p:sp>
      <p:sp>
        <p:nvSpPr>
          <p:cNvPr id="39967" name="Rectangle 29"/>
          <p:cNvSpPr/>
          <p:nvPr/>
        </p:nvSpPr>
        <p:spPr>
          <a:xfrm>
            <a:off x="946150" y="1090613"/>
            <a:ext cx="871538"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sp>
        <p:nvSpPr>
          <p:cNvPr id="39968" name="Rectangle 30"/>
          <p:cNvSpPr/>
          <p:nvPr/>
        </p:nvSpPr>
        <p:spPr>
          <a:xfrm>
            <a:off x="401638" y="1090613"/>
            <a:ext cx="544512" cy="560387"/>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39969" name="Line 31"/>
          <p:cNvSpPr/>
          <p:nvPr/>
        </p:nvSpPr>
        <p:spPr>
          <a:xfrm>
            <a:off x="401638" y="1090613"/>
            <a:ext cx="2393950" cy="0"/>
          </a:xfrm>
          <a:prstGeom prst="line">
            <a:avLst/>
          </a:prstGeom>
          <a:ln w="12700" cap="sq" cmpd="sng">
            <a:solidFill>
              <a:schemeClr val="tx1"/>
            </a:solidFill>
            <a:prstDash val="solid"/>
            <a:headEnd type="none" w="med" len="med"/>
            <a:tailEnd type="none" w="med" len="med"/>
          </a:ln>
        </p:spPr>
      </p:sp>
      <p:sp>
        <p:nvSpPr>
          <p:cNvPr id="39970" name="Line 32"/>
          <p:cNvSpPr/>
          <p:nvPr/>
        </p:nvSpPr>
        <p:spPr>
          <a:xfrm>
            <a:off x="401638" y="1651000"/>
            <a:ext cx="2393950" cy="0"/>
          </a:xfrm>
          <a:prstGeom prst="line">
            <a:avLst/>
          </a:prstGeom>
          <a:ln w="12700" cap="flat" cmpd="sng">
            <a:solidFill>
              <a:schemeClr val="tx1"/>
            </a:solidFill>
            <a:prstDash val="solid"/>
            <a:headEnd type="none" w="med" len="med"/>
            <a:tailEnd type="none" w="med" len="med"/>
          </a:ln>
        </p:spPr>
      </p:sp>
      <p:sp>
        <p:nvSpPr>
          <p:cNvPr id="39971" name="Line 33"/>
          <p:cNvSpPr/>
          <p:nvPr/>
        </p:nvSpPr>
        <p:spPr>
          <a:xfrm>
            <a:off x="401638" y="2211388"/>
            <a:ext cx="2393950" cy="0"/>
          </a:xfrm>
          <a:prstGeom prst="line">
            <a:avLst/>
          </a:prstGeom>
          <a:ln w="12700" cap="flat" cmpd="sng">
            <a:solidFill>
              <a:schemeClr val="tx1"/>
            </a:solidFill>
            <a:prstDash val="solid"/>
            <a:headEnd type="none" w="med" len="med"/>
            <a:tailEnd type="none" w="med" len="med"/>
          </a:ln>
        </p:spPr>
      </p:sp>
      <p:sp>
        <p:nvSpPr>
          <p:cNvPr id="39972" name="Line 34"/>
          <p:cNvSpPr/>
          <p:nvPr/>
        </p:nvSpPr>
        <p:spPr>
          <a:xfrm>
            <a:off x="401638" y="2768600"/>
            <a:ext cx="2393950" cy="0"/>
          </a:xfrm>
          <a:prstGeom prst="line">
            <a:avLst/>
          </a:prstGeom>
          <a:ln w="12700" cap="flat" cmpd="sng">
            <a:solidFill>
              <a:schemeClr val="tx1"/>
            </a:solidFill>
            <a:prstDash val="solid"/>
            <a:headEnd type="none" w="med" len="med"/>
            <a:tailEnd type="none" w="med" len="med"/>
          </a:ln>
        </p:spPr>
      </p:sp>
      <p:sp>
        <p:nvSpPr>
          <p:cNvPr id="39973" name="Line 35"/>
          <p:cNvSpPr/>
          <p:nvPr/>
        </p:nvSpPr>
        <p:spPr>
          <a:xfrm>
            <a:off x="401638" y="3328988"/>
            <a:ext cx="2393950" cy="0"/>
          </a:xfrm>
          <a:prstGeom prst="line">
            <a:avLst/>
          </a:prstGeom>
          <a:ln w="12700" cap="flat" cmpd="sng">
            <a:solidFill>
              <a:schemeClr val="tx1"/>
            </a:solidFill>
            <a:prstDash val="solid"/>
            <a:headEnd type="none" w="med" len="med"/>
            <a:tailEnd type="none" w="med" len="med"/>
          </a:ln>
        </p:spPr>
      </p:sp>
      <p:sp>
        <p:nvSpPr>
          <p:cNvPr id="39974" name="Line 36"/>
          <p:cNvSpPr/>
          <p:nvPr/>
        </p:nvSpPr>
        <p:spPr>
          <a:xfrm>
            <a:off x="401638" y="3889375"/>
            <a:ext cx="2393950" cy="0"/>
          </a:xfrm>
          <a:prstGeom prst="line">
            <a:avLst/>
          </a:prstGeom>
          <a:ln w="12700" cap="flat" cmpd="sng">
            <a:solidFill>
              <a:schemeClr val="tx1"/>
            </a:solidFill>
            <a:prstDash val="solid"/>
            <a:headEnd type="none" w="med" len="med"/>
            <a:tailEnd type="none" w="med" len="med"/>
          </a:ln>
        </p:spPr>
      </p:sp>
      <p:sp>
        <p:nvSpPr>
          <p:cNvPr id="39975" name="Line 37"/>
          <p:cNvSpPr/>
          <p:nvPr/>
        </p:nvSpPr>
        <p:spPr>
          <a:xfrm>
            <a:off x="401638" y="4449763"/>
            <a:ext cx="2393950" cy="0"/>
          </a:xfrm>
          <a:prstGeom prst="line">
            <a:avLst/>
          </a:prstGeom>
          <a:ln w="12700" cap="flat" cmpd="sng">
            <a:solidFill>
              <a:schemeClr val="tx1"/>
            </a:solidFill>
            <a:prstDash val="solid"/>
            <a:headEnd type="none" w="med" len="med"/>
            <a:tailEnd type="none" w="med" len="med"/>
          </a:ln>
        </p:spPr>
      </p:sp>
      <p:sp>
        <p:nvSpPr>
          <p:cNvPr id="39976" name="Line 38"/>
          <p:cNvSpPr/>
          <p:nvPr/>
        </p:nvSpPr>
        <p:spPr>
          <a:xfrm>
            <a:off x="401638" y="5008563"/>
            <a:ext cx="2393950" cy="0"/>
          </a:xfrm>
          <a:prstGeom prst="line">
            <a:avLst/>
          </a:prstGeom>
          <a:ln w="12700" cap="flat" cmpd="sng">
            <a:solidFill>
              <a:schemeClr val="tx1"/>
            </a:solidFill>
            <a:prstDash val="solid"/>
            <a:headEnd type="none" w="med" len="med"/>
            <a:tailEnd type="none" w="med" len="med"/>
          </a:ln>
        </p:spPr>
      </p:sp>
      <p:sp>
        <p:nvSpPr>
          <p:cNvPr id="39977" name="Line 39"/>
          <p:cNvSpPr/>
          <p:nvPr/>
        </p:nvSpPr>
        <p:spPr>
          <a:xfrm>
            <a:off x="401638" y="5567363"/>
            <a:ext cx="2393950" cy="0"/>
          </a:xfrm>
          <a:prstGeom prst="line">
            <a:avLst/>
          </a:prstGeom>
          <a:ln w="12700" cap="flat" cmpd="sng">
            <a:solidFill>
              <a:schemeClr val="tx1"/>
            </a:solidFill>
            <a:prstDash val="solid"/>
            <a:headEnd type="none" w="med" len="med"/>
            <a:tailEnd type="none" w="med" len="med"/>
          </a:ln>
        </p:spPr>
      </p:sp>
      <p:sp>
        <p:nvSpPr>
          <p:cNvPr id="39978" name="Line 40"/>
          <p:cNvSpPr/>
          <p:nvPr/>
        </p:nvSpPr>
        <p:spPr>
          <a:xfrm>
            <a:off x="401638" y="6127750"/>
            <a:ext cx="2393950" cy="0"/>
          </a:xfrm>
          <a:prstGeom prst="line">
            <a:avLst/>
          </a:prstGeom>
          <a:ln w="12700" cap="sq" cmpd="sng">
            <a:solidFill>
              <a:schemeClr val="tx1"/>
            </a:solidFill>
            <a:prstDash val="solid"/>
            <a:headEnd type="none" w="med" len="med"/>
            <a:tailEnd type="none" w="med" len="med"/>
          </a:ln>
        </p:spPr>
      </p:sp>
      <p:sp>
        <p:nvSpPr>
          <p:cNvPr id="39979" name="Line 41"/>
          <p:cNvSpPr/>
          <p:nvPr/>
        </p:nvSpPr>
        <p:spPr>
          <a:xfrm>
            <a:off x="401638" y="1090613"/>
            <a:ext cx="0" cy="5037137"/>
          </a:xfrm>
          <a:prstGeom prst="line">
            <a:avLst/>
          </a:prstGeom>
          <a:ln w="12700" cap="sq" cmpd="sng">
            <a:solidFill>
              <a:schemeClr val="tx1"/>
            </a:solidFill>
            <a:prstDash val="solid"/>
            <a:headEnd type="none" w="med" len="med"/>
            <a:tailEnd type="none" w="med" len="med"/>
          </a:ln>
        </p:spPr>
      </p:sp>
      <p:sp>
        <p:nvSpPr>
          <p:cNvPr id="39980" name="Line 42"/>
          <p:cNvSpPr/>
          <p:nvPr/>
        </p:nvSpPr>
        <p:spPr>
          <a:xfrm>
            <a:off x="946150" y="1090613"/>
            <a:ext cx="0" cy="5037137"/>
          </a:xfrm>
          <a:prstGeom prst="line">
            <a:avLst/>
          </a:prstGeom>
          <a:ln w="12700" cap="flat" cmpd="sng">
            <a:solidFill>
              <a:schemeClr val="tx1"/>
            </a:solidFill>
            <a:prstDash val="solid"/>
            <a:headEnd type="none" w="med" len="med"/>
            <a:tailEnd type="none" w="med" len="med"/>
          </a:ln>
        </p:spPr>
      </p:sp>
      <p:sp>
        <p:nvSpPr>
          <p:cNvPr id="39981" name="Line 43"/>
          <p:cNvSpPr/>
          <p:nvPr/>
        </p:nvSpPr>
        <p:spPr>
          <a:xfrm>
            <a:off x="1817688" y="1090613"/>
            <a:ext cx="0" cy="5037137"/>
          </a:xfrm>
          <a:prstGeom prst="line">
            <a:avLst/>
          </a:prstGeom>
          <a:ln w="12700" cap="flat" cmpd="sng">
            <a:solidFill>
              <a:schemeClr val="tx1"/>
            </a:solidFill>
            <a:prstDash val="solid"/>
            <a:headEnd type="none" w="med" len="med"/>
            <a:tailEnd type="none" w="med" len="med"/>
          </a:ln>
        </p:spPr>
      </p:sp>
      <p:sp>
        <p:nvSpPr>
          <p:cNvPr id="39982" name="Line 44"/>
          <p:cNvSpPr/>
          <p:nvPr/>
        </p:nvSpPr>
        <p:spPr>
          <a:xfrm>
            <a:off x="2795588" y="1090613"/>
            <a:ext cx="0" cy="5037137"/>
          </a:xfrm>
          <a:prstGeom prst="line">
            <a:avLst/>
          </a:prstGeom>
          <a:ln w="12700" cap="sq"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56"/>
                                            </p:txEl>
                                          </p:spTgt>
                                        </p:tgtEl>
                                        <p:attrNameLst>
                                          <p:attrName>style.visibility</p:attrName>
                                        </p:attrNameLst>
                                      </p:cBhvr>
                                      <p:to>
                                        <p:strVal val="visible"/>
                                      </p:to>
                                    </p:set>
                                    <p:animEffect transition="in" filter="wipe(left)">
                                      <p:cBhvr>
                                        <p:cTn id="7" dur="500"/>
                                        <p:tgtEl>
                                          <p:spTgt spid="4">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16351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所有成本曲线</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0963" name="AutoShape 4"/>
          <p:cNvSpPr>
            <a:spLocks noChangeAspect="1" noTextEdit="1"/>
          </p:cNvSpPr>
          <p:nvPr/>
        </p:nvSpPr>
        <p:spPr>
          <a:xfrm>
            <a:off x="3408363" y="779463"/>
            <a:ext cx="5394325" cy="5592762"/>
          </a:xfrm>
          <a:prstGeom prst="rect">
            <a:avLst/>
          </a:prstGeom>
          <a:noFill/>
          <a:ln w="9525">
            <a:noFill/>
          </a:ln>
        </p:spPr>
        <p:txBody>
          <a:bodyPr/>
          <a:p>
            <a:endParaRPr lang="zh-CN" altLang="en-US"/>
          </a:p>
        </p:txBody>
      </p:sp>
      <p:sp>
        <p:nvSpPr>
          <p:cNvPr id="40964" name="Rectangle 5"/>
          <p:cNvSpPr/>
          <p:nvPr/>
        </p:nvSpPr>
        <p:spPr>
          <a:xfrm>
            <a:off x="3457575" y="828675"/>
            <a:ext cx="5284788" cy="5494338"/>
          </a:xfrm>
          <a:prstGeom prst="rect">
            <a:avLst/>
          </a:prstGeom>
          <a:solidFill>
            <a:srgbClr val="CC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40965" name="Rectangle 6"/>
          <p:cNvSpPr/>
          <p:nvPr/>
        </p:nvSpPr>
        <p:spPr>
          <a:xfrm>
            <a:off x="4741863" y="1108075"/>
            <a:ext cx="3792537" cy="4208463"/>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grpSp>
        <p:nvGrpSpPr>
          <p:cNvPr id="2" name="Group 9"/>
          <p:cNvGrpSpPr/>
          <p:nvPr/>
        </p:nvGrpSpPr>
        <p:grpSpPr>
          <a:xfrm>
            <a:off x="5210175" y="3276600"/>
            <a:ext cx="3632200" cy="1792288"/>
            <a:chOff x="0" y="0"/>
            <a:chExt cx="2288" cy="1129"/>
          </a:xfrm>
        </p:grpSpPr>
        <p:sp>
          <p:nvSpPr>
            <p:cNvPr id="41054" name="Freeform 8"/>
            <p:cNvSpPr/>
            <p:nvPr/>
          </p:nvSpPr>
          <p:spPr>
            <a:xfrm>
              <a:off x="25" y="25"/>
              <a:ext cx="2263" cy="1104"/>
            </a:xfrm>
            <a:custGeom>
              <a:avLst/>
              <a:gdLst>
                <a:gd name="txL" fmla="*/ 0 w 361"/>
                <a:gd name="txT" fmla="*/ 0 h 176"/>
                <a:gd name="txR" fmla="*/ 361 w 361"/>
                <a:gd name="txB" fmla="*/ 176 h 176"/>
              </a:gdLst>
              <a:ahLst/>
              <a:cxnLst>
                <a:cxn ang="0">
                  <a:pos x="0" y="0"/>
                </a:cxn>
                <a:cxn ang="0">
                  <a:pos x="3156339" y="6089124"/>
                </a:cxn>
                <a:cxn ang="0">
                  <a:pos x="6254048" y="8166809"/>
                </a:cxn>
                <a:cxn ang="0">
                  <a:pos x="9408896" y="9196282"/>
                </a:cxn>
                <a:cxn ang="0">
                  <a:pos x="12497488" y="9807892"/>
                </a:cxn>
                <a:cxn ang="0">
                  <a:pos x="15652338" y="10177838"/>
                </a:cxn>
                <a:cxn ang="0">
                  <a:pos x="18750039" y="10478214"/>
                </a:cxn>
                <a:cxn ang="0">
                  <a:pos x="21906391" y="10721339"/>
                </a:cxn>
              </a:cxnLst>
              <a:rect l="txL" t="txT" r="txR" b="txB"/>
              <a:pathLst>
                <a:path w="361" h="176">
                  <a:moveTo>
                    <a:pt x="0" y="0"/>
                  </a:moveTo>
                  <a:lnTo>
                    <a:pt x="52" y="100"/>
                  </a:lnTo>
                  <a:lnTo>
                    <a:pt x="103" y="134"/>
                  </a:lnTo>
                  <a:lnTo>
                    <a:pt x="155" y="151"/>
                  </a:lnTo>
                  <a:lnTo>
                    <a:pt x="206" y="161"/>
                  </a:lnTo>
                  <a:lnTo>
                    <a:pt x="258" y="167"/>
                  </a:lnTo>
                  <a:lnTo>
                    <a:pt x="309" y="172"/>
                  </a:lnTo>
                  <a:lnTo>
                    <a:pt x="361" y="176"/>
                  </a:lnTo>
                </a:path>
              </a:pathLst>
            </a:custGeom>
            <a:noFill/>
            <a:ln w="30163" cap="flat" cmpd="sng">
              <a:solidFill>
                <a:srgbClr val="003366">
                  <a:alpha val="100000"/>
                </a:srgbClr>
              </a:solidFill>
              <a:prstDash val="solid"/>
              <a:round/>
              <a:headEnd type="none" w="med" len="med"/>
              <a:tailEnd type="none" w="med" len="med"/>
            </a:ln>
          </p:spPr>
          <p:txBody>
            <a:bodyPr/>
            <a:p>
              <a:endParaRPr lang="zh-CN" altLang="en-US"/>
            </a:p>
          </p:txBody>
        </p:sp>
        <p:sp>
          <p:nvSpPr>
            <p:cNvPr id="41055" name="Oval 9"/>
            <p:cNvSpPr/>
            <p:nvPr/>
          </p:nvSpPr>
          <p:spPr>
            <a:xfrm>
              <a:off x="0" y="0"/>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6" name="Oval 10"/>
            <p:cNvSpPr/>
            <p:nvPr/>
          </p:nvSpPr>
          <p:spPr>
            <a:xfrm>
              <a:off x="326" y="627"/>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7" name="Oval 11"/>
            <p:cNvSpPr/>
            <p:nvPr/>
          </p:nvSpPr>
          <p:spPr>
            <a:xfrm>
              <a:off x="645" y="840"/>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8" name="Oval 12"/>
            <p:cNvSpPr/>
            <p:nvPr/>
          </p:nvSpPr>
          <p:spPr>
            <a:xfrm>
              <a:off x="971" y="947"/>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9" name="Oval 13"/>
            <p:cNvSpPr/>
            <p:nvPr/>
          </p:nvSpPr>
          <p:spPr>
            <a:xfrm>
              <a:off x="1291" y="1010"/>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60" name="Oval 14"/>
            <p:cNvSpPr/>
            <p:nvPr/>
          </p:nvSpPr>
          <p:spPr>
            <a:xfrm>
              <a:off x="1617" y="1047"/>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61" name="Oval 15"/>
            <p:cNvSpPr/>
            <p:nvPr/>
          </p:nvSpPr>
          <p:spPr>
            <a:xfrm>
              <a:off x="1937" y="1079"/>
              <a:ext cx="44" cy="44"/>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nvGrpSpPr>
          <p:cNvPr id="3" name="Group 18"/>
          <p:cNvGrpSpPr/>
          <p:nvPr/>
        </p:nvGrpSpPr>
        <p:grpSpPr>
          <a:xfrm>
            <a:off x="5210175" y="3516313"/>
            <a:ext cx="3632200" cy="776287"/>
            <a:chOff x="0" y="0"/>
            <a:chExt cx="2288" cy="489"/>
          </a:xfrm>
        </p:grpSpPr>
        <p:sp>
          <p:nvSpPr>
            <p:cNvPr id="41046" name="Freeform 17"/>
            <p:cNvSpPr/>
            <p:nvPr/>
          </p:nvSpPr>
          <p:spPr>
            <a:xfrm>
              <a:off x="25" y="0"/>
              <a:ext cx="2263" cy="470"/>
            </a:xfrm>
            <a:custGeom>
              <a:avLst/>
              <a:gdLst>
                <a:gd name="txL" fmla="*/ 0 w 361"/>
                <a:gd name="txT" fmla="*/ 0 h 75"/>
                <a:gd name="txR" fmla="*/ 361 w 361"/>
                <a:gd name="txB" fmla="*/ 75 h 75"/>
              </a:gdLst>
              <a:ahLst/>
              <a:cxnLst>
                <a:cxn ang="0">
                  <a:pos x="0" y="2425814"/>
                </a:cxn>
                <a:cxn ang="0">
                  <a:pos x="3156339" y="3633401"/>
                </a:cxn>
                <a:cxn ang="0">
                  <a:pos x="6254048" y="4484639"/>
                </a:cxn>
                <a:cxn ang="0">
                  <a:pos x="9408896" y="4541741"/>
                </a:cxn>
                <a:cxn ang="0">
                  <a:pos x="12497488" y="4117733"/>
                </a:cxn>
                <a:cxn ang="0">
                  <a:pos x="15652338" y="3209391"/>
                </a:cxn>
                <a:cxn ang="0">
                  <a:pos x="18750039" y="1875275"/>
                </a:cxn>
                <a:cxn ang="0">
                  <a:pos x="21906391" y="0"/>
                </a:cxn>
              </a:cxnLst>
              <a:rect l="txL" t="txT" r="txR" b="txB"/>
              <a:pathLst>
                <a:path w="361" h="75">
                  <a:moveTo>
                    <a:pt x="0" y="40"/>
                  </a:moveTo>
                  <a:lnTo>
                    <a:pt x="52" y="60"/>
                  </a:lnTo>
                  <a:lnTo>
                    <a:pt x="103" y="74"/>
                  </a:lnTo>
                  <a:lnTo>
                    <a:pt x="155" y="75"/>
                  </a:lnTo>
                  <a:lnTo>
                    <a:pt x="206" y="68"/>
                  </a:lnTo>
                  <a:lnTo>
                    <a:pt x="258" y="53"/>
                  </a:lnTo>
                  <a:lnTo>
                    <a:pt x="309" y="31"/>
                  </a:lnTo>
                  <a:lnTo>
                    <a:pt x="361" y="0"/>
                  </a:lnTo>
                </a:path>
              </a:pathLst>
            </a:custGeom>
            <a:noFill/>
            <a:ln w="30163" cap="flat" cmpd="sng">
              <a:solidFill>
                <a:srgbClr val="0000FF">
                  <a:alpha val="100000"/>
                </a:srgbClr>
              </a:solidFill>
              <a:prstDash val="solid"/>
              <a:round/>
              <a:headEnd type="none" w="med" len="med"/>
              <a:tailEnd type="none" w="med" len="med"/>
            </a:ln>
          </p:spPr>
          <p:txBody>
            <a:bodyPr/>
            <a:p>
              <a:endParaRPr lang="zh-CN" altLang="en-US"/>
            </a:p>
          </p:txBody>
        </p:sp>
        <p:sp>
          <p:nvSpPr>
            <p:cNvPr id="41047" name="Oval 18"/>
            <p:cNvSpPr/>
            <p:nvPr/>
          </p:nvSpPr>
          <p:spPr>
            <a:xfrm>
              <a:off x="0" y="226"/>
              <a:ext cx="44" cy="43"/>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8" name="Oval 19"/>
            <p:cNvSpPr/>
            <p:nvPr/>
          </p:nvSpPr>
          <p:spPr>
            <a:xfrm>
              <a:off x="326" y="351"/>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9" name="Oval 20"/>
            <p:cNvSpPr/>
            <p:nvPr/>
          </p:nvSpPr>
          <p:spPr>
            <a:xfrm>
              <a:off x="645" y="439"/>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0" name="Oval 21"/>
            <p:cNvSpPr/>
            <p:nvPr/>
          </p:nvSpPr>
          <p:spPr>
            <a:xfrm>
              <a:off x="971" y="445"/>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1" name="Oval 22"/>
            <p:cNvSpPr/>
            <p:nvPr/>
          </p:nvSpPr>
          <p:spPr>
            <a:xfrm>
              <a:off x="1291" y="401"/>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2" name="Oval 23"/>
            <p:cNvSpPr/>
            <p:nvPr/>
          </p:nvSpPr>
          <p:spPr>
            <a:xfrm>
              <a:off x="1617" y="307"/>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53" name="Oval 24"/>
            <p:cNvSpPr/>
            <p:nvPr/>
          </p:nvSpPr>
          <p:spPr>
            <a:xfrm>
              <a:off x="1937" y="169"/>
              <a:ext cx="44" cy="44"/>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nvGrpSpPr>
          <p:cNvPr id="40968" name="Group 27"/>
          <p:cNvGrpSpPr/>
          <p:nvPr/>
        </p:nvGrpSpPr>
        <p:grpSpPr>
          <a:xfrm>
            <a:off x="5210175" y="1874838"/>
            <a:ext cx="3632200" cy="1949450"/>
            <a:chOff x="0" y="0"/>
            <a:chExt cx="2288" cy="1228"/>
          </a:xfrm>
        </p:grpSpPr>
        <p:sp>
          <p:nvSpPr>
            <p:cNvPr id="41038" name="Freeform 26"/>
            <p:cNvSpPr/>
            <p:nvPr/>
          </p:nvSpPr>
          <p:spPr>
            <a:xfrm>
              <a:off x="25" y="25"/>
              <a:ext cx="2263" cy="1184"/>
            </a:xfrm>
            <a:custGeom>
              <a:avLst/>
              <a:gdLst>
                <a:gd name="txL" fmla="*/ 0 w 361"/>
                <a:gd name="txT" fmla="*/ 0 h 189"/>
                <a:gd name="txR" fmla="*/ 361 w 361"/>
                <a:gd name="txB" fmla="*/ 189 h 189"/>
              </a:gdLst>
              <a:ahLst/>
              <a:cxnLst>
                <a:cxn ang="0">
                  <a:pos x="0" y="0"/>
                </a:cxn>
                <a:cxn ang="0">
                  <a:pos x="3156339" y="7255503"/>
                </a:cxn>
                <a:cxn ang="0">
                  <a:pos x="6254048" y="10092610"/>
                </a:cxn>
                <a:cxn ang="0">
                  <a:pos x="9408896" y="11240006"/>
                </a:cxn>
                <a:cxn ang="0">
                  <a:pos x="12497488" y="11423156"/>
                </a:cxn>
                <a:cxn ang="0">
                  <a:pos x="15652338" y="10941037"/>
                </a:cxn>
                <a:cxn ang="0">
                  <a:pos x="18750039" y="9909222"/>
                </a:cxn>
                <a:cxn ang="0">
                  <a:pos x="21906391" y="8219742"/>
                </a:cxn>
              </a:cxnLst>
              <a:rect l="txL" t="txT" r="txR" b="txB"/>
              <a:pathLst>
                <a:path w="361" h="189">
                  <a:moveTo>
                    <a:pt x="0" y="0"/>
                  </a:moveTo>
                  <a:lnTo>
                    <a:pt x="52" y="120"/>
                  </a:lnTo>
                  <a:lnTo>
                    <a:pt x="103" y="167"/>
                  </a:lnTo>
                  <a:lnTo>
                    <a:pt x="155" y="186"/>
                  </a:lnTo>
                  <a:lnTo>
                    <a:pt x="206" y="189"/>
                  </a:lnTo>
                  <a:lnTo>
                    <a:pt x="258" y="181"/>
                  </a:lnTo>
                  <a:lnTo>
                    <a:pt x="309" y="164"/>
                  </a:lnTo>
                  <a:lnTo>
                    <a:pt x="361" y="136"/>
                  </a:lnTo>
                </a:path>
              </a:pathLst>
            </a:custGeom>
            <a:noFill/>
            <a:ln w="30163" cap="flat" cmpd="sng">
              <a:solidFill>
                <a:srgbClr val="008000">
                  <a:alpha val="100000"/>
                </a:srgbClr>
              </a:solidFill>
              <a:prstDash val="solid"/>
              <a:round/>
              <a:headEnd type="none" w="med" len="med"/>
              <a:tailEnd type="none" w="med" len="med"/>
            </a:ln>
          </p:spPr>
          <p:txBody>
            <a:bodyPr/>
            <a:p>
              <a:endParaRPr lang="zh-CN" altLang="en-US"/>
            </a:p>
          </p:txBody>
        </p:sp>
        <p:sp>
          <p:nvSpPr>
            <p:cNvPr id="41039" name="Oval 27"/>
            <p:cNvSpPr/>
            <p:nvPr/>
          </p:nvSpPr>
          <p:spPr>
            <a:xfrm>
              <a:off x="0" y="0"/>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0" name="Oval 28"/>
            <p:cNvSpPr/>
            <p:nvPr/>
          </p:nvSpPr>
          <p:spPr>
            <a:xfrm>
              <a:off x="326" y="752"/>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1" name="Oval 29"/>
            <p:cNvSpPr/>
            <p:nvPr/>
          </p:nvSpPr>
          <p:spPr>
            <a:xfrm>
              <a:off x="645" y="1046"/>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2" name="Oval 30"/>
            <p:cNvSpPr/>
            <p:nvPr/>
          </p:nvSpPr>
          <p:spPr>
            <a:xfrm>
              <a:off x="971" y="1166"/>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3" name="Oval 31"/>
            <p:cNvSpPr/>
            <p:nvPr/>
          </p:nvSpPr>
          <p:spPr>
            <a:xfrm>
              <a:off x="1291" y="118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4" name="Oval 32"/>
            <p:cNvSpPr/>
            <p:nvPr/>
          </p:nvSpPr>
          <p:spPr>
            <a:xfrm>
              <a:off x="1617" y="113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45" name="Oval 33"/>
            <p:cNvSpPr/>
            <p:nvPr/>
          </p:nvSpPr>
          <p:spPr>
            <a:xfrm>
              <a:off x="1937" y="1028"/>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nvGrpSpPr>
          <p:cNvPr id="6" name="Group 36"/>
          <p:cNvGrpSpPr/>
          <p:nvPr/>
        </p:nvGrpSpPr>
        <p:grpSpPr>
          <a:xfrm>
            <a:off x="4960938" y="1306513"/>
            <a:ext cx="3622675" cy="3235325"/>
            <a:chOff x="0" y="0"/>
            <a:chExt cx="2282" cy="2038"/>
          </a:xfrm>
        </p:grpSpPr>
        <p:sp>
          <p:nvSpPr>
            <p:cNvPr id="41030" name="Freeform 35"/>
            <p:cNvSpPr/>
            <p:nvPr/>
          </p:nvSpPr>
          <p:spPr>
            <a:xfrm>
              <a:off x="25" y="0"/>
              <a:ext cx="2257" cy="2019"/>
            </a:xfrm>
            <a:custGeom>
              <a:avLst/>
              <a:gdLst>
                <a:gd name="txL" fmla="*/ 0 w 360"/>
                <a:gd name="txT" fmla="*/ 0 h 322"/>
                <a:gd name="txR" fmla="*/ 360 w 360"/>
                <a:gd name="txB" fmla="*/ 322 h 322"/>
              </a:gdLst>
              <a:ahLst/>
              <a:cxnLst>
                <a:cxn ang="0">
                  <a:pos x="0" y="15923577"/>
                </a:cxn>
                <a:cxn ang="0">
                  <a:pos x="3099312" y="18356634"/>
                </a:cxn>
                <a:cxn ang="0">
                  <a:pos x="6256993" y="19568523"/>
                </a:cxn>
                <a:cxn ang="0">
                  <a:pos x="9346952" y="18356634"/>
                </a:cxn>
                <a:cxn ang="0">
                  <a:pos x="12514023" y="15923577"/>
                </a:cxn>
                <a:cxn ang="0">
                  <a:pos x="15603946" y="12278854"/>
                </a:cxn>
                <a:cxn ang="0">
                  <a:pos x="18761902" y="7355957"/>
                </a:cxn>
                <a:cxn ang="0">
                  <a:pos x="21861213" y="0"/>
                </a:cxn>
              </a:cxnLst>
              <a:rect l="txL" t="txT" r="txR" b="txB"/>
              <a:pathLst>
                <a:path w="360" h="322">
                  <a:moveTo>
                    <a:pt x="0" y="262"/>
                  </a:moveTo>
                  <a:lnTo>
                    <a:pt x="51" y="302"/>
                  </a:lnTo>
                  <a:lnTo>
                    <a:pt x="103" y="322"/>
                  </a:lnTo>
                  <a:lnTo>
                    <a:pt x="154" y="302"/>
                  </a:lnTo>
                  <a:lnTo>
                    <a:pt x="206" y="262"/>
                  </a:lnTo>
                  <a:lnTo>
                    <a:pt x="257" y="202"/>
                  </a:lnTo>
                  <a:lnTo>
                    <a:pt x="309" y="121"/>
                  </a:lnTo>
                  <a:lnTo>
                    <a:pt x="360" y="0"/>
                  </a:lnTo>
                </a:path>
              </a:pathLst>
            </a:custGeom>
            <a:noFill/>
            <a:ln w="30163" cap="flat" cmpd="sng">
              <a:solidFill>
                <a:srgbClr val="FF6600">
                  <a:alpha val="100000"/>
                </a:srgbClr>
              </a:solidFill>
              <a:prstDash val="solid"/>
              <a:round/>
              <a:headEnd type="none" w="med" len="med"/>
              <a:tailEnd type="none" w="med" len="med"/>
            </a:ln>
          </p:spPr>
          <p:txBody>
            <a:bodyPr/>
            <a:p>
              <a:endParaRPr lang="zh-CN" altLang="en-US"/>
            </a:p>
          </p:txBody>
        </p:sp>
        <p:sp>
          <p:nvSpPr>
            <p:cNvPr id="41031" name="Oval 36"/>
            <p:cNvSpPr/>
            <p:nvPr/>
          </p:nvSpPr>
          <p:spPr>
            <a:xfrm>
              <a:off x="0" y="1618"/>
              <a:ext cx="44" cy="43"/>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2" name="Oval 37"/>
            <p:cNvSpPr/>
            <p:nvPr/>
          </p:nvSpPr>
          <p:spPr>
            <a:xfrm>
              <a:off x="320" y="1868"/>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3" name="Oval 38"/>
            <p:cNvSpPr/>
            <p:nvPr/>
          </p:nvSpPr>
          <p:spPr>
            <a:xfrm>
              <a:off x="646" y="1994"/>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4" name="Oval 39"/>
            <p:cNvSpPr/>
            <p:nvPr/>
          </p:nvSpPr>
          <p:spPr>
            <a:xfrm>
              <a:off x="965" y="1868"/>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5" name="Oval 40"/>
            <p:cNvSpPr/>
            <p:nvPr/>
          </p:nvSpPr>
          <p:spPr>
            <a:xfrm>
              <a:off x="1291" y="1618"/>
              <a:ext cx="44" cy="43"/>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6" name="Oval 41"/>
            <p:cNvSpPr/>
            <p:nvPr/>
          </p:nvSpPr>
          <p:spPr>
            <a:xfrm>
              <a:off x="1611" y="1241"/>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37" name="Oval 42"/>
            <p:cNvSpPr/>
            <p:nvPr/>
          </p:nvSpPr>
          <p:spPr>
            <a:xfrm>
              <a:off x="1937" y="734"/>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sp>
        <p:nvSpPr>
          <p:cNvPr id="40970" name="Rectangle 43"/>
          <p:cNvSpPr/>
          <p:nvPr/>
        </p:nvSpPr>
        <p:spPr>
          <a:xfrm>
            <a:off x="1135063" y="2357438"/>
            <a:ext cx="1287462" cy="1835150"/>
          </a:xfrm>
          <a:prstGeom prst="rect">
            <a:avLst/>
          </a:prstGeom>
          <a:solidFill>
            <a:srgbClr val="FF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nvGrpSpPr>
          <p:cNvPr id="7" name="Group 46"/>
          <p:cNvGrpSpPr/>
          <p:nvPr/>
        </p:nvGrpSpPr>
        <p:grpSpPr>
          <a:xfrm>
            <a:off x="1227138" y="3278188"/>
            <a:ext cx="1033462" cy="381000"/>
            <a:chOff x="0" y="0"/>
            <a:chExt cx="651" cy="240"/>
          </a:xfrm>
        </p:grpSpPr>
        <p:sp>
          <p:nvSpPr>
            <p:cNvPr id="41027" name="Line 45"/>
            <p:cNvSpPr/>
            <p:nvPr/>
          </p:nvSpPr>
          <p:spPr>
            <a:xfrm>
              <a:off x="0" y="116"/>
              <a:ext cx="202" cy="1"/>
            </a:xfrm>
            <a:prstGeom prst="line">
              <a:avLst/>
            </a:prstGeom>
            <a:ln w="30163" cap="flat" cmpd="sng">
              <a:solidFill>
                <a:srgbClr val="003366"/>
              </a:solidFill>
              <a:prstDash val="solid"/>
              <a:headEnd type="none" w="med" len="med"/>
              <a:tailEnd type="none" w="med" len="med"/>
            </a:ln>
          </p:spPr>
        </p:sp>
        <p:sp>
          <p:nvSpPr>
            <p:cNvPr id="41028" name="Oval 46"/>
            <p:cNvSpPr/>
            <p:nvPr/>
          </p:nvSpPr>
          <p:spPr>
            <a:xfrm>
              <a:off x="72" y="87"/>
              <a:ext cx="51" cy="51"/>
            </a:xfrm>
            <a:prstGeom prst="ellipse">
              <a:avLst/>
            </a:prstGeom>
            <a:solidFill>
              <a:srgbClr val="003366"/>
            </a:solidFill>
            <a:ln w="9525" cap="flat" cmpd="sng">
              <a:solidFill>
                <a:srgbClr val="003366"/>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29" name="Rectangle 47"/>
            <p:cNvSpPr/>
            <p:nvPr/>
          </p:nvSpPr>
          <p:spPr>
            <a:xfrm>
              <a:off x="252" y="0"/>
              <a:ext cx="399"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AFC</a:t>
              </a:r>
              <a:endParaRPr lang="en-US" altLang="zh-CN" sz="2500" i="1" dirty="0">
                <a:latin typeface="Arial" panose="020B0604020202020204" pitchFamily="34" charset="0"/>
              </a:endParaRPr>
            </a:p>
          </p:txBody>
        </p:sp>
      </p:grpSp>
      <p:grpSp>
        <p:nvGrpSpPr>
          <p:cNvPr id="8" name="Group 50"/>
          <p:cNvGrpSpPr/>
          <p:nvPr/>
        </p:nvGrpSpPr>
        <p:grpSpPr>
          <a:xfrm>
            <a:off x="1227138" y="2852738"/>
            <a:ext cx="1050925" cy="381000"/>
            <a:chOff x="0" y="0"/>
            <a:chExt cx="662" cy="240"/>
          </a:xfrm>
        </p:grpSpPr>
        <p:sp>
          <p:nvSpPr>
            <p:cNvPr id="41024" name="Line 49"/>
            <p:cNvSpPr/>
            <p:nvPr/>
          </p:nvSpPr>
          <p:spPr>
            <a:xfrm>
              <a:off x="0" y="116"/>
              <a:ext cx="202" cy="1"/>
            </a:xfrm>
            <a:prstGeom prst="line">
              <a:avLst/>
            </a:prstGeom>
            <a:ln w="30163" cap="flat" cmpd="sng">
              <a:solidFill>
                <a:srgbClr val="0000FF"/>
              </a:solidFill>
              <a:prstDash val="solid"/>
              <a:headEnd type="none" w="med" len="med"/>
              <a:tailEnd type="none" w="med" len="med"/>
            </a:ln>
          </p:spPr>
        </p:sp>
        <p:sp>
          <p:nvSpPr>
            <p:cNvPr id="41025" name="Oval 50"/>
            <p:cNvSpPr/>
            <p:nvPr/>
          </p:nvSpPr>
          <p:spPr>
            <a:xfrm>
              <a:off x="72" y="87"/>
              <a:ext cx="51" cy="51"/>
            </a:xfrm>
            <a:prstGeom prst="ellipse">
              <a:avLst/>
            </a:prstGeom>
            <a:solidFill>
              <a:srgbClr val="0000FF"/>
            </a:solidFill>
            <a:ln w="9525" cap="flat" cmpd="sng">
              <a:solidFill>
                <a:srgbClr val="0000FF"/>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26" name="Rectangle 51"/>
            <p:cNvSpPr/>
            <p:nvPr/>
          </p:nvSpPr>
          <p:spPr>
            <a:xfrm>
              <a:off x="252" y="0"/>
              <a:ext cx="410"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AVC</a:t>
              </a:r>
              <a:endParaRPr lang="en-US" altLang="zh-CN" sz="2500" i="1" dirty="0">
                <a:latin typeface="Arial" panose="020B0604020202020204" pitchFamily="34" charset="0"/>
              </a:endParaRPr>
            </a:p>
          </p:txBody>
        </p:sp>
      </p:grpSp>
      <p:grpSp>
        <p:nvGrpSpPr>
          <p:cNvPr id="40973" name="Group 54"/>
          <p:cNvGrpSpPr/>
          <p:nvPr/>
        </p:nvGrpSpPr>
        <p:grpSpPr>
          <a:xfrm>
            <a:off x="1227138" y="2414588"/>
            <a:ext cx="1033462" cy="381000"/>
            <a:chOff x="0" y="0"/>
            <a:chExt cx="651" cy="240"/>
          </a:xfrm>
        </p:grpSpPr>
        <p:sp>
          <p:nvSpPr>
            <p:cNvPr id="41021" name="Line 53"/>
            <p:cNvSpPr/>
            <p:nvPr/>
          </p:nvSpPr>
          <p:spPr>
            <a:xfrm>
              <a:off x="0" y="117"/>
              <a:ext cx="202" cy="1"/>
            </a:xfrm>
            <a:prstGeom prst="line">
              <a:avLst/>
            </a:prstGeom>
            <a:ln w="30163" cap="flat" cmpd="sng">
              <a:solidFill>
                <a:srgbClr val="008000"/>
              </a:solidFill>
              <a:prstDash val="solid"/>
              <a:headEnd type="none" w="med" len="med"/>
              <a:tailEnd type="none" w="med" len="med"/>
            </a:ln>
          </p:spPr>
        </p:sp>
        <p:sp>
          <p:nvSpPr>
            <p:cNvPr id="41022" name="Oval 54"/>
            <p:cNvSpPr/>
            <p:nvPr/>
          </p:nvSpPr>
          <p:spPr>
            <a:xfrm>
              <a:off x="72" y="87"/>
              <a:ext cx="51" cy="51"/>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23" name="Rectangle 55"/>
            <p:cNvSpPr/>
            <p:nvPr/>
          </p:nvSpPr>
          <p:spPr>
            <a:xfrm>
              <a:off x="252" y="0"/>
              <a:ext cx="399"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grpSp>
      <p:grpSp>
        <p:nvGrpSpPr>
          <p:cNvPr id="10" name="Group 58"/>
          <p:cNvGrpSpPr/>
          <p:nvPr/>
        </p:nvGrpSpPr>
        <p:grpSpPr>
          <a:xfrm>
            <a:off x="1227138" y="3727450"/>
            <a:ext cx="893762" cy="381000"/>
            <a:chOff x="0" y="0"/>
            <a:chExt cx="563" cy="240"/>
          </a:xfrm>
        </p:grpSpPr>
        <p:sp>
          <p:nvSpPr>
            <p:cNvPr id="41018" name="Line 57"/>
            <p:cNvSpPr/>
            <p:nvPr/>
          </p:nvSpPr>
          <p:spPr>
            <a:xfrm>
              <a:off x="0" y="117"/>
              <a:ext cx="202" cy="1"/>
            </a:xfrm>
            <a:prstGeom prst="line">
              <a:avLst/>
            </a:prstGeom>
            <a:ln w="30163" cap="flat" cmpd="sng">
              <a:solidFill>
                <a:srgbClr val="FF6600"/>
              </a:solidFill>
              <a:prstDash val="solid"/>
              <a:headEnd type="none" w="med" len="med"/>
              <a:tailEnd type="none" w="med" len="med"/>
            </a:ln>
          </p:spPr>
        </p:sp>
        <p:sp>
          <p:nvSpPr>
            <p:cNvPr id="41019" name="Oval 58"/>
            <p:cNvSpPr/>
            <p:nvPr/>
          </p:nvSpPr>
          <p:spPr>
            <a:xfrm>
              <a:off x="72" y="88"/>
              <a:ext cx="51" cy="51"/>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1020" name="Rectangle 59"/>
            <p:cNvSpPr/>
            <p:nvPr/>
          </p:nvSpPr>
          <p:spPr>
            <a:xfrm>
              <a:off x="252" y="0"/>
              <a:ext cx="311"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MC</a:t>
              </a:r>
              <a:endParaRPr lang="en-US" altLang="zh-CN" sz="2500" i="1" dirty="0">
                <a:latin typeface="Arial" panose="020B0604020202020204" pitchFamily="34" charset="0"/>
              </a:endParaRPr>
            </a:p>
          </p:txBody>
        </p:sp>
      </p:grpSp>
      <p:grpSp>
        <p:nvGrpSpPr>
          <p:cNvPr id="40975" name="Group 62"/>
          <p:cNvGrpSpPr/>
          <p:nvPr/>
        </p:nvGrpSpPr>
        <p:grpSpPr>
          <a:xfrm>
            <a:off x="3457575" y="828675"/>
            <a:ext cx="5284788" cy="5494338"/>
            <a:chOff x="0" y="0"/>
            <a:chExt cx="3329" cy="3461"/>
          </a:xfrm>
        </p:grpSpPr>
        <p:grpSp>
          <p:nvGrpSpPr>
            <p:cNvPr id="40976" name="Group 63"/>
            <p:cNvGrpSpPr/>
            <p:nvPr/>
          </p:nvGrpSpPr>
          <p:grpSpPr>
            <a:xfrm>
              <a:off x="47" y="176"/>
              <a:ext cx="3151" cy="3247"/>
              <a:chOff x="0" y="0"/>
              <a:chExt cx="3151" cy="3247"/>
            </a:xfrm>
          </p:grpSpPr>
          <p:sp>
            <p:nvSpPr>
              <p:cNvPr id="40978" name="Line 62"/>
              <p:cNvSpPr/>
              <p:nvPr/>
            </p:nvSpPr>
            <p:spPr>
              <a:xfrm flipV="1">
                <a:off x="762" y="2651"/>
                <a:ext cx="1" cy="51"/>
              </a:xfrm>
              <a:prstGeom prst="line">
                <a:avLst/>
              </a:prstGeom>
              <a:ln w="20638" cap="flat" cmpd="sng">
                <a:solidFill>
                  <a:srgbClr val="000000"/>
                </a:solidFill>
                <a:prstDash val="solid"/>
                <a:headEnd type="none" w="med" len="med"/>
                <a:tailEnd type="none" w="med" len="med"/>
              </a:ln>
            </p:spPr>
          </p:sp>
          <p:sp>
            <p:nvSpPr>
              <p:cNvPr id="40979" name="Line 63"/>
              <p:cNvSpPr/>
              <p:nvPr/>
            </p:nvSpPr>
            <p:spPr>
              <a:xfrm flipV="1">
                <a:off x="1082" y="2651"/>
                <a:ext cx="1" cy="51"/>
              </a:xfrm>
              <a:prstGeom prst="line">
                <a:avLst/>
              </a:prstGeom>
              <a:ln w="20638" cap="flat" cmpd="sng">
                <a:solidFill>
                  <a:srgbClr val="000000"/>
                </a:solidFill>
                <a:prstDash val="solid"/>
                <a:headEnd type="none" w="med" len="med"/>
                <a:tailEnd type="none" w="med" len="med"/>
              </a:ln>
            </p:spPr>
          </p:sp>
          <p:sp>
            <p:nvSpPr>
              <p:cNvPr id="40980" name="Line 64"/>
              <p:cNvSpPr/>
              <p:nvPr/>
            </p:nvSpPr>
            <p:spPr>
              <a:xfrm flipV="1">
                <a:off x="1408" y="2651"/>
                <a:ext cx="1" cy="51"/>
              </a:xfrm>
              <a:prstGeom prst="line">
                <a:avLst/>
              </a:prstGeom>
              <a:ln w="20638" cap="flat" cmpd="sng">
                <a:solidFill>
                  <a:srgbClr val="000000"/>
                </a:solidFill>
                <a:prstDash val="solid"/>
                <a:headEnd type="none" w="med" len="med"/>
                <a:tailEnd type="none" w="med" len="med"/>
              </a:ln>
            </p:spPr>
          </p:sp>
          <p:sp>
            <p:nvSpPr>
              <p:cNvPr id="40981" name="Line 65"/>
              <p:cNvSpPr/>
              <p:nvPr/>
            </p:nvSpPr>
            <p:spPr>
              <a:xfrm flipV="1">
                <a:off x="1728" y="2651"/>
                <a:ext cx="1" cy="51"/>
              </a:xfrm>
              <a:prstGeom prst="line">
                <a:avLst/>
              </a:prstGeom>
              <a:ln w="20638" cap="flat" cmpd="sng">
                <a:solidFill>
                  <a:srgbClr val="000000"/>
                </a:solidFill>
                <a:prstDash val="solid"/>
                <a:headEnd type="none" w="med" len="med"/>
                <a:tailEnd type="none" w="med" len="med"/>
              </a:ln>
            </p:spPr>
          </p:sp>
          <p:sp>
            <p:nvSpPr>
              <p:cNvPr id="40982" name="Line 66"/>
              <p:cNvSpPr/>
              <p:nvPr/>
            </p:nvSpPr>
            <p:spPr>
              <a:xfrm flipV="1">
                <a:off x="2054" y="2651"/>
                <a:ext cx="1" cy="51"/>
              </a:xfrm>
              <a:prstGeom prst="line">
                <a:avLst/>
              </a:prstGeom>
              <a:ln w="20638" cap="flat" cmpd="sng">
                <a:solidFill>
                  <a:srgbClr val="000000"/>
                </a:solidFill>
                <a:prstDash val="solid"/>
                <a:headEnd type="none" w="med" len="med"/>
                <a:tailEnd type="none" w="med" len="med"/>
              </a:ln>
            </p:spPr>
          </p:sp>
          <p:sp>
            <p:nvSpPr>
              <p:cNvPr id="40983" name="Line 67"/>
              <p:cNvSpPr/>
              <p:nvPr/>
            </p:nvSpPr>
            <p:spPr>
              <a:xfrm flipV="1">
                <a:off x="2373" y="2651"/>
                <a:ext cx="1" cy="51"/>
              </a:xfrm>
              <a:prstGeom prst="line">
                <a:avLst/>
              </a:prstGeom>
              <a:ln w="20638" cap="flat" cmpd="sng">
                <a:solidFill>
                  <a:srgbClr val="000000"/>
                </a:solidFill>
                <a:prstDash val="solid"/>
                <a:headEnd type="none" w="med" len="med"/>
                <a:tailEnd type="none" w="med" len="med"/>
              </a:ln>
            </p:spPr>
          </p:sp>
          <p:sp>
            <p:nvSpPr>
              <p:cNvPr id="40984" name="Line 68"/>
              <p:cNvSpPr/>
              <p:nvPr/>
            </p:nvSpPr>
            <p:spPr>
              <a:xfrm flipV="1">
                <a:off x="2699" y="2651"/>
                <a:ext cx="1" cy="51"/>
              </a:xfrm>
              <a:prstGeom prst="line">
                <a:avLst/>
              </a:prstGeom>
              <a:ln w="20638" cap="flat" cmpd="sng">
                <a:solidFill>
                  <a:srgbClr val="000000"/>
                </a:solidFill>
                <a:prstDash val="solid"/>
                <a:headEnd type="none" w="med" len="med"/>
                <a:tailEnd type="none" w="med" len="med"/>
              </a:ln>
            </p:spPr>
          </p:sp>
          <p:sp>
            <p:nvSpPr>
              <p:cNvPr id="40985" name="Line 69"/>
              <p:cNvSpPr/>
              <p:nvPr/>
            </p:nvSpPr>
            <p:spPr>
              <a:xfrm flipV="1">
                <a:off x="3019" y="2651"/>
                <a:ext cx="1" cy="51"/>
              </a:xfrm>
              <a:prstGeom prst="line">
                <a:avLst/>
              </a:prstGeom>
              <a:ln w="20638" cap="flat" cmpd="sng">
                <a:solidFill>
                  <a:srgbClr val="000000"/>
                </a:solidFill>
                <a:prstDash val="solid"/>
                <a:headEnd type="none" w="med" len="med"/>
                <a:tailEnd type="none" w="med" len="med"/>
              </a:ln>
            </p:spPr>
          </p:sp>
          <p:grpSp>
            <p:nvGrpSpPr>
              <p:cNvPr id="40986" name="Group 72"/>
              <p:cNvGrpSpPr/>
              <p:nvPr/>
            </p:nvGrpSpPr>
            <p:grpSpPr>
              <a:xfrm>
                <a:off x="229" y="0"/>
                <a:ext cx="2922" cy="2749"/>
                <a:chOff x="0" y="0"/>
                <a:chExt cx="2922" cy="2749"/>
              </a:xfrm>
            </p:grpSpPr>
            <p:sp>
              <p:nvSpPr>
                <p:cNvPr id="40997" name="Line 71"/>
                <p:cNvSpPr/>
                <p:nvPr/>
              </p:nvSpPr>
              <p:spPr>
                <a:xfrm>
                  <a:off x="483" y="2651"/>
                  <a:ext cx="50" cy="1"/>
                </a:xfrm>
                <a:prstGeom prst="line">
                  <a:avLst/>
                </a:prstGeom>
                <a:ln w="20638" cap="flat" cmpd="sng">
                  <a:solidFill>
                    <a:srgbClr val="000000"/>
                  </a:solidFill>
                  <a:prstDash val="solid"/>
                  <a:headEnd type="none" w="med" len="med"/>
                  <a:tailEnd type="none" w="med" len="med"/>
                </a:ln>
              </p:spPr>
            </p:sp>
            <p:sp>
              <p:nvSpPr>
                <p:cNvPr id="40998" name="Line 72"/>
                <p:cNvSpPr/>
                <p:nvPr/>
              </p:nvSpPr>
              <p:spPr>
                <a:xfrm>
                  <a:off x="483" y="2338"/>
                  <a:ext cx="50" cy="1"/>
                </a:xfrm>
                <a:prstGeom prst="line">
                  <a:avLst/>
                </a:prstGeom>
                <a:ln w="20638" cap="flat" cmpd="sng">
                  <a:solidFill>
                    <a:srgbClr val="000000"/>
                  </a:solidFill>
                  <a:prstDash val="solid"/>
                  <a:headEnd type="none" w="med" len="med"/>
                  <a:tailEnd type="none" w="med" len="med"/>
                </a:ln>
              </p:spPr>
            </p:sp>
            <p:sp>
              <p:nvSpPr>
                <p:cNvPr id="40999" name="Line 73"/>
                <p:cNvSpPr/>
                <p:nvPr/>
              </p:nvSpPr>
              <p:spPr>
                <a:xfrm>
                  <a:off x="483" y="2018"/>
                  <a:ext cx="50" cy="1"/>
                </a:xfrm>
                <a:prstGeom prst="line">
                  <a:avLst/>
                </a:prstGeom>
                <a:ln w="20638" cap="flat" cmpd="sng">
                  <a:solidFill>
                    <a:srgbClr val="000000"/>
                  </a:solidFill>
                  <a:prstDash val="solid"/>
                  <a:headEnd type="none" w="med" len="med"/>
                  <a:tailEnd type="none" w="med" len="med"/>
                </a:ln>
              </p:spPr>
            </p:sp>
            <p:sp>
              <p:nvSpPr>
                <p:cNvPr id="41000" name="Line 74"/>
                <p:cNvSpPr/>
                <p:nvPr/>
              </p:nvSpPr>
              <p:spPr>
                <a:xfrm>
                  <a:off x="483" y="1705"/>
                  <a:ext cx="50" cy="1"/>
                </a:xfrm>
                <a:prstGeom prst="line">
                  <a:avLst/>
                </a:prstGeom>
                <a:ln w="20638" cap="flat" cmpd="sng">
                  <a:solidFill>
                    <a:srgbClr val="000000"/>
                  </a:solidFill>
                  <a:prstDash val="solid"/>
                  <a:headEnd type="none" w="med" len="med"/>
                  <a:tailEnd type="none" w="med" len="med"/>
                </a:ln>
              </p:spPr>
            </p:sp>
            <p:sp>
              <p:nvSpPr>
                <p:cNvPr id="41001" name="Line 75"/>
                <p:cNvSpPr/>
                <p:nvPr/>
              </p:nvSpPr>
              <p:spPr>
                <a:xfrm>
                  <a:off x="483" y="1391"/>
                  <a:ext cx="50" cy="1"/>
                </a:xfrm>
                <a:prstGeom prst="line">
                  <a:avLst/>
                </a:prstGeom>
                <a:ln w="20638" cap="flat" cmpd="sng">
                  <a:solidFill>
                    <a:srgbClr val="000000"/>
                  </a:solidFill>
                  <a:prstDash val="solid"/>
                  <a:headEnd type="none" w="med" len="med"/>
                  <a:tailEnd type="none" w="med" len="med"/>
                </a:ln>
              </p:spPr>
            </p:sp>
            <p:sp>
              <p:nvSpPr>
                <p:cNvPr id="41002" name="Line 76"/>
                <p:cNvSpPr/>
                <p:nvPr/>
              </p:nvSpPr>
              <p:spPr>
                <a:xfrm>
                  <a:off x="483" y="1072"/>
                  <a:ext cx="50" cy="1"/>
                </a:xfrm>
                <a:prstGeom prst="line">
                  <a:avLst/>
                </a:prstGeom>
                <a:ln w="20638" cap="flat" cmpd="sng">
                  <a:solidFill>
                    <a:srgbClr val="000000"/>
                  </a:solidFill>
                  <a:prstDash val="solid"/>
                  <a:headEnd type="none" w="med" len="med"/>
                  <a:tailEnd type="none" w="med" len="med"/>
                </a:ln>
              </p:spPr>
            </p:sp>
            <p:sp>
              <p:nvSpPr>
                <p:cNvPr id="41003" name="Line 77"/>
                <p:cNvSpPr/>
                <p:nvPr/>
              </p:nvSpPr>
              <p:spPr>
                <a:xfrm>
                  <a:off x="483" y="758"/>
                  <a:ext cx="50" cy="1"/>
                </a:xfrm>
                <a:prstGeom prst="line">
                  <a:avLst/>
                </a:prstGeom>
                <a:ln w="20638" cap="flat" cmpd="sng">
                  <a:solidFill>
                    <a:srgbClr val="000000"/>
                  </a:solidFill>
                  <a:prstDash val="solid"/>
                  <a:headEnd type="none" w="med" len="med"/>
                  <a:tailEnd type="none" w="med" len="med"/>
                </a:ln>
              </p:spPr>
            </p:sp>
            <p:sp>
              <p:nvSpPr>
                <p:cNvPr id="41004" name="Line 78"/>
                <p:cNvSpPr/>
                <p:nvPr/>
              </p:nvSpPr>
              <p:spPr>
                <a:xfrm>
                  <a:off x="483" y="445"/>
                  <a:ext cx="50" cy="1"/>
                </a:xfrm>
                <a:prstGeom prst="line">
                  <a:avLst/>
                </a:prstGeom>
                <a:ln w="20638" cap="flat" cmpd="sng">
                  <a:solidFill>
                    <a:srgbClr val="000000"/>
                  </a:solidFill>
                  <a:prstDash val="solid"/>
                  <a:headEnd type="none" w="med" len="med"/>
                  <a:tailEnd type="none" w="med" len="med"/>
                </a:ln>
              </p:spPr>
            </p:sp>
            <p:sp>
              <p:nvSpPr>
                <p:cNvPr id="41005" name="Line 79"/>
                <p:cNvSpPr/>
                <p:nvPr/>
              </p:nvSpPr>
              <p:spPr>
                <a:xfrm>
                  <a:off x="483" y="125"/>
                  <a:ext cx="50" cy="1"/>
                </a:xfrm>
                <a:prstGeom prst="line">
                  <a:avLst/>
                </a:prstGeom>
                <a:ln w="20638" cap="flat" cmpd="sng">
                  <a:solidFill>
                    <a:srgbClr val="000000"/>
                  </a:solidFill>
                  <a:prstDash val="solid"/>
                  <a:headEnd type="none" w="med" len="med"/>
                  <a:tailEnd type="none" w="med" len="med"/>
                </a:ln>
              </p:spPr>
            </p:sp>
            <p:grpSp>
              <p:nvGrpSpPr>
                <p:cNvPr id="41006" name="Group 82"/>
                <p:cNvGrpSpPr/>
                <p:nvPr/>
              </p:nvGrpSpPr>
              <p:grpSpPr>
                <a:xfrm>
                  <a:off x="533" y="0"/>
                  <a:ext cx="2389" cy="2652"/>
                  <a:chOff x="0" y="0"/>
                  <a:chExt cx="2389" cy="2652"/>
                </a:xfrm>
              </p:grpSpPr>
              <p:sp>
                <p:nvSpPr>
                  <p:cNvPr id="41016" name="Line 81"/>
                  <p:cNvSpPr/>
                  <p:nvPr/>
                </p:nvSpPr>
                <p:spPr>
                  <a:xfrm>
                    <a:off x="0" y="0"/>
                    <a:ext cx="1" cy="2651"/>
                  </a:xfrm>
                  <a:prstGeom prst="line">
                    <a:avLst/>
                  </a:prstGeom>
                  <a:ln w="20638" cap="flat" cmpd="sng">
                    <a:solidFill>
                      <a:srgbClr val="000000"/>
                    </a:solidFill>
                    <a:prstDash val="solid"/>
                    <a:headEnd type="none" w="med" len="med"/>
                    <a:tailEnd type="none" w="med" len="med"/>
                  </a:ln>
                </p:spPr>
              </p:sp>
              <p:sp>
                <p:nvSpPr>
                  <p:cNvPr id="41017" name="Line 82"/>
                  <p:cNvSpPr/>
                  <p:nvPr/>
                </p:nvSpPr>
                <p:spPr>
                  <a:xfrm>
                    <a:off x="0" y="2651"/>
                    <a:ext cx="2389" cy="1"/>
                  </a:xfrm>
                  <a:prstGeom prst="line">
                    <a:avLst/>
                  </a:prstGeom>
                  <a:ln w="20638" cap="flat" cmpd="sng">
                    <a:solidFill>
                      <a:srgbClr val="000000"/>
                    </a:solidFill>
                    <a:prstDash val="solid"/>
                    <a:headEnd type="none" w="med" len="med"/>
                    <a:tailEnd type="none" w="med" len="med"/>
                  </a:ln>
                </p:spPr>
              </p:sp>
            </p:grpSp>
            <p:sp>
              <p:nvSpPr>
                <p:cNvPr id="41007" name="Rectangle 83"/>
                <p:cNvSpPr/>
                <p:nvPr/>
              </p:nvSpPr>
              <p:spPr>
                <a:xfrm>
                  <a:off x="176" y="2557"/>
                  <a:ext cx="178"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1008" name="Rectangle 84"/>
                <p:cNvSpPr/>
                <p:nvPr/>
              </p:nvSpPr>
              <p:spPr>
                <a:xfrm>
                  <a:off x="88" y="224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$25</a:t>
                  </a:r>
                  <a:endParaRPr lang="en-US" altLang="zh-CN" dirty="0">
                    <a:latin typeface="Arial" panose="020B0604020202020204" pitchFamily="34" charset="0"/>
                  </a:endParaRPr>
                </a:p>
              </p:txBody>
            </p:sp>
            <p:sp>
              <p:nvSpPr>
                <p:cNvPr id="41009" name="Rectangle 85"/>
                <p:cNvSpPr/>
                <p:nvPr/>
              </p:nvSpPr>
              <p:spPr>
                <a:xfrm>
                  <a:off x="88" y="192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$50</a:t>
                  </a:r>
                  <a:endParaRPr lang="en-US" altLang="zh-CN" dirty="0">
                    <a:latin typeface="Arial" panose="020B0604020202020204" pitchFamily="34" charset="0"/>
                  </a:endParaRPr>
                </a:p>
              </p:txBody>
            </p:sp>
            <p:sp>
              <p:nvSpPr>
                <p:cNvPr id="41010" name="Rectangle 86"/>
                <p:cNvSpPr/>
                <p:nvPr/>
              </p:nvSpPr>
              <p:spPr>
                <a:xfrm>
                  <a:off x="88" y="1611"/>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$75</a:t>
                  </a:r>
                  <a:endParaRPr lang="en-US" altLang="zh-CN" dirty="0">
                    <a:latin typeface="Arial" panose="020B0604020202020204" pitchFamily="34" charset="0"/>
                  </a:endParaRPr>
                </a:p>
              </p:txBody>
            </p:sp>
            <p:sp>
              <p:nvSpPr>
                <p:cNvPr id="41011" name="Rectangle 87"/>
                <p:cNvSpPr/>
                <p:nvPr/>
              </p:nvSpPr>
              <p:spPr>
                <a:xfrm>
                  <a:off x="0" y="1297"/>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$100</a:t>
                  </a:r>
                  <a:endParaRPr lang="en-US" altLang="zh-CN" dirty="0">
                    <a:latin typeface="Arial" panose="020B0604020202020204" pitchFamily="34" charset="0"/>
                  </a:endParaRPr>
                </a:p>
              </p:txBody>
            </p:sp>
            <p:sp>
              <p:nvSpPr>
                <p:cNvPr id="41012" name="Rectangle 88"/>
                <p:cNvSpPr/>
                <p:nvPr/>
              </p:nvSpPr>
              <p:spPr>
                <a:xfrm>
                  <a:off x="0" y="978"/>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$125</a:t>
                  </a:r>
                  <a:endParaRPr lang="en-US" altLang="zh-CN" dirty="0">
                    <a:latin typeface="Arial" panose="020B0604020202020204" pitchFamily="34" charset="0"/>
                  </a:endParaRPr>
                </a:p>
              </p:txBody>
            </p:sp>
            <p:sp>
              <p:nvSpPr>
                <p:cNvPr id="41013" name="Rectangle 89"/>
                <p:cNvSpPr/>
                <p:nvPr/>
              </p:nvSpPr>
              <p:spPr>
                <a:xfrm>
                  <a:off x="0" y="664"/>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$150</a:t>
                  </a:r>
                  <a:endParaRPr lang="en-US" altLang="zh-CN" dirty="0">
                    <a:latin typeface="Arial" panose="020B0604020202020204" pitchFamily="34" charset="0"/>
                  </a:endParaRPr>
                </a:p>
              </p:txBody>
            </p:sp>
            <p:sp>
              <p:nvSpPr>
                <p:cNvPr id="41014" name="Rectangle 90"/>
                <p:cNvSpPr/>
                <p:nvPr/>
              </p:nvSpPr>
              <p:spPr>
                <a:xfrm>
                  <a:off x="0" y="35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$175</a:t>
                  </a:r>
                  <a:endParaRPr lang="en-US" altLang="zh-CN" dirty="0">
                    <a:latin typeface="Arial" panose="020B0604020202020204" pitchFamily="34" charset="0"/>
                  </a:endParaRPr>
                </a:p>
              </p:txBody>
            </p:sp>
            <p:sp>
              <p:nvSpPr>
                <p:cNvPr id="41015" name="Rectangle 91"/>
                <p:cNvSpPr/>
                <p:nvPr/>
              </p:nvSpPr>
              <p:spPr>
                <a:xfrm>
                  <a:off x="0" y="3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$200</a:t>
                  </a:r>
                  <a:endParaRPr lang="en-US" altLang="zh-CN" dirty="0">
                    <a:latin typeface="Arial" panose="020B0604020202020204" pitchFamily="34" charset="0"/>
                  </a:endParaRPr>
                </a:p>
              </p:txBody>
            </p:sp>
          </p:grpSp>
          <p:sp>
            <p:nvSpPr>
              <p:cNvPr id="40987" name="Rectangle 92"/>
              <p:cNvSpPr/>
              <p:nvPr/>
            </p:nvSpPr>
            <p:spPr>
              <a:xfrm>
                <a:off x="718"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0988" name="Rectangle 93"/>
              <p:cNvSpPr/>
              <p:nvPr/>
            </p:nvSpPr>
            <p:spPr>
              <a:xfrm>
                <a:off x="1038"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a:t>
                </a:r>
                <a:endParaRPr lang="en-US" altLang="zh-CN" dirty="0">
                  <a:latin typeface="Arial" panose="020B0604020202020204" pitchFamily="34" charset="0"/>
                </a:endParaRPr>
              </a:p>
            </p:txBody>
          </p:sp>
          <p:sp>
            <p:nvSpPr>
              <p:cNvPr id="40989" name="Rectangle 94"/>
              <p:cNvSpPr/>
              <p:nvPr/>
            </p:nvSpPr>
            <p:spPr>
              <a:xfrm>
                <a:off x="136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a:t>
                </a:r>
                <a:endParaRPr lang="en-US" altLang="zh-CN" dirty="0">
                  <a:latin typeface="Arial" panose="020B0604020202020204" pitchFamily="34" charset="0"/>
                </a:endParaRPr>
              </a:p>
            </p:txBody>
          </p:sp>
          <p:sp>
            <p:nvSpPr>
              <p:cNvPr id="40990" name="Rectangle 95"/>
              <p:cNvSpPr/>
              <p:nvPr/>
            </p:nvSpPr>
            <p:spPr>
              <a:xfrm>
                <a:off x="168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a:t>
                </a:r>
                <a:endParaRPr lang="en-US" altLang="zh-CN" dirty="0">
                  <a:latin typeface="Arial" panose="020B0604020202020204" pitchFamily="34" charset="0"/>
                </a:endParaRPr>
              </a:p>
            </p:txBody>
          </p:sp>
          <p:sp>
            <p:nvSpPr>
              <p:cNvPr id="40991" name="Rectangle 96"/>
              <p:cNvSpPr/>
              <p:nvPr/>
            </p:nvSpPr>
            <p:spPr>
              <a:xfrm>
                <a:off x="2010"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a:t>
                </a:r>
                <a:endParaRPr lang="en-US" altLang="zh-CN" dirty="0">
                  <a:latin typeface="Arial" panose="020B0604020202020204" pitchFamily="34" charset="0"/>
                </a:endParaRPr>
              </a:p>
            </p:txBody>
          </p:sp>
          <p:sp>
            <p:nvSpPr>
              <p:cNvPr id="40992" name="Rectangle 97"/>
              <p:cNvSpPr/>
              <p:nvPr/>
            </p:nvSpPr>
            <p:spPr>
              <a:xfrm>
                <a:off x="2329"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a:t>
                </a:r>
                <a:endParaRPr lang="en-US" altLang="zh-CN" dirty="0">
                  <a:latin typeface="Arial" panose="020B0604020202020204" pitchFamily="34" charset="0"/>
                </a:endParaRPr>
              </a:p>
            </p:txBody>
          </p:sp>
          <p:sp>
            <p:nvSpPr>
              <p:cNvPr id="40993" name="Rectangle 98"/>
              <p:cNvSpPr/>
              <p:nvPr/>
            </p:nvSpPr>
            <p:spPr>
              <a:xfrm>
                <a:off x="2655"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a:t>
                </a:r>
                <a:endParaRPr lang="en-US" altLang="zh-CN" dirty="0">
                  <a:latin typeface="Arial" panose="020B0604020202020204" pitchFamily="34" charset="0"/>
                </a:endParaRPr>
              </a:p>
            </p:txBody>
          </p:sp>
          <p:sp>
            <p:nvSpPr>
              <p:cNvPr id="40994" name="Rectangle 99"/>
              <p:cNvSpPr/>
              <p:nvPr/>
            </p:nvSpPr>
            <p:spPr>
              <a:xfrm>
                <a:off x="2975"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a:t>
                </a:r>
                <a:endParaRPr lang="en-US" altLang="zh-CN" dirty="0">
                  <a:latin typeface="Arial" panose="020B0604020202020204" pitchFamily="34" charset="0"/>
                </a:endParaRPr>
              </a:p>
            </p:txBody>
          </p:sp>
          <p:sp>
            <p:nvSpPr>
              <p:cNvPr id="40995" name="Rectangle 100"/>
              <p:cNvSpPr/>
              <p:nvPr/>
            </p:nvSpPr>
            <p:spPr>
              <a:xfrm>
                <a:off x="1878" y="3053"/>
                <a:ext cx="325" cy="194"/>
              </a:xfrm>
              <a:prstGeom prst="rect">
                <a:avLst/>
              </a:prstGeom>
              <a:noFill/>
              <a:ln w="9525">
                <a:noFill/>
              </a:ln>
            </p:spPr>
            <p:txBody>
              <a:bodyPr wrap="none" lIns="0" tIns="0" rIns="0" bIns="0">
                <a:spAutoFit/>
              </a:bodyPr>
              <a:p>
                <a:pPr eaLnBrk="0" hangingPunct="0"/>
                <a:r>
                  <a:rPr lang="zh-CN" altLang="x-none" sz="2000" dirty="0">
                    <a:latin typeface="Arial" panose="020B0604020202020204" pitchFamily="34" charset="0"/>
                  </a:rPr>
                  <a:t>数量</a:t>
                </a:r>
                <a:endParaRPr lang="zh-CN" altLang="x-none" sz="2000" dirty="0">
                  <a:latin typeface="Arial" panose="020B0604020202020204" pitchFamily="34" charset="0"/>
                </a:endParaRPr>
              </a:p>
            </p:txBody>
          </p:sp>
          <p:sp>
            <p:nvSpPr>
              <p:cNvPr id="40996" name="Rectangle 101"/>
              <p:cNvSpPr/>
              <p:nvPr/>
            </p:nvSpPr>
            <p:spPr>
              <a:xfrm rot="-5400000">
                <a:off x="-58" y="1238"/>
                <a:ext cx="291" cy="174"/>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成本</a:t>
                </a:r>
                <a:endParaRPr lang="zh-CN" altLang="x-none" dirty="0">
                  <a:latin typeface="Arial" panose="020B0604020202020204" pitchFamily="34" charset="0"/>
                </a:endParaRPr>
              </a:p>
            </p:txBody>
          </p:sp>
        </p:grpSp>
        <p:sp>
          <p:nvSpPr>
            <p:cNvPr id="40977" name="Rectangle 102"/>
            <p:cNvSpPr/>
            <p:nvPr/>
          </p:nvSpPr>
          <p:spPr>
            <a:xfrm>
              <a:off x="0" y="0"/>
              <a:ext cx="3329" cy="3461"/>
            </a:xfrm>
            <a:prstGeom prst="rect">
              <a:avLst/>
            </a:prstGeom>
            <a:no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2400" b="1" i="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br>
              <a:rPr kumimoji="0" lang="en-US" altLang="zh-CN" sz="20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成本的计算</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
        <p:nvSpPr>
          <p:cNvPr id="41987" name="Rectangle 145"/>
          <p:cNvSpPr/>
          <p:nvPr/>
        </p:nvSpPr>
        <p:spPr>
          <a:xfrm>
            <a:off x="803275" y="1890713"/>
            <a:ext cx="7920038" cy="4349750"/>
          </a:xfrm>
          <a:prstGeom prst="rect">
            <a:avLst/>
          </a:prstGeom>
          <a:solidFill>
            <a:schemeClr val="bg1"/>
          </a:solidFill>
          <a:ln w="9525">
            <a:noFill/>
          </a:ln>
        </p:spPr>
        <p:txBody>
          <a:bodyPr wrap="none" anchor="ctr"/>
          <a:p>
            <a:pPr eaLnBrk="0" hangingPunct="0"/>
            <a:endParaRPr lang="zh-CN" altLang="zh-CN" dirty="0">
              <a:latin typeface="Arial" panose="020B0604020202020204" pitchFamily="34" charset="0"/>
            </a:endParaRPr>
          </a:p>
        </p:txBody>
      </p:sp>
      <p:sp>
        <p:nvSpPr>
          <p:cNvPr id="41988" name="Rectangle 5"/>
          <p:cNvSpPr/>
          <p:nvPr/>
        </p:nvSpPr>
        <p:spPr>
          <a:xfrm>
            <a:off x="2011363" y="1282700"/>
            <a:ext cx="5467350" cy="546100"/>
          </a:xfrm>
          <a:prstGeom prst="rect">
            <a:avLst/>
          </a:prstGeom>
          <a:noFill/>
          <a:ln w="9525">
            <a:noFill/>
          </a:ln>
        </p:spPr>
        <p:txBody>
          <a:bodyPr/>
          <a:p>
            <a:pPr marL="342900" indent="-342900" eaLnBrk="0" hangingPunct="0">
              <a:lnSpc>
                <a:spcPct val="105000"/>
              </a:lnSpc>
              <a:spcBef>
                <a:spcPct val="45000"/>
              </a:spcBef>
              <a:buClr>
                <a:srgbClr val="669900"/>
              </a:buClr>
              <a:buSzPct val="120000"/>
              <a:buFont typeface="Wingdings" panose="05000000000000000000" pitchFamily="2" charset="2"/>
            </a:pPr>
            <a:r>
              <a:rPr lang="zh-CN" altLang="zh-CN" sz="2600" dirty="0">
                <a:latin typeface="Arial" panose="020B0604020202020204" pitchFamily="34" charset="0"/>
              </a:rPr>
              <a:t>      </a:t>
            </a:r>
            <a:r>
              <a:rPr lang="zh-CN" altLang="x-none" sz="2600" dirty="0">
                <a:latin typeface="Arial" panose="020B0604020202020204" pitchFamily="34" charset="0"/>
              </a:rPr>
              <a:t>完成下面这个表格空缺的地方</a:t>
            </a:r>
            <a:endParaRPr lang="zh-CN" altLang="x-none" sz="2600" dirty="0">
              <a:latin typeface="Arial" panose="020B0604020202020204" pitchFamily="34" charset="0"/>
            </a:endParaRPr>
          </a:p>
        </p:txBody>
      </p:sp>
      <p:sp>
        <p:nvSpPr>
          <p:cNvPr id="41989" name="Rectangle 104"/>
          <p:cNvSpPr/>
          <p:nvPr/>
        </p:nvSpPr>
        <p:spPr>
          <a:xfrm>
            <a:off x="1600200" y="57118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210</a:t>
            </a:r>
            <a:endParaRPr lang="en-US" altLang="zh-CN" sz="2500" dirty="0">
              <a:latin typeface="Arial" panose="020B0604020202020204" pitchFamily="34" charset="0"/>
            </a:endParaRPr>
          </a:p>
        </p:txBody>
      </p:sp>
      <p:sp>
        <p:nvSpPr>
          <p:cNvPr id="41990" name="Rectangle 102"/>
          <p:cNvSpPr/>
          <p:nvPr/>
        </p:nvSpPr>
        <p:spPr>
          <a:xfrm>
            <a:off x="1600200" y="51657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150</a:t>
            </a:r>
            <a:endParaRPr lang="en-US" altLang="zh-CN" sz="2500" dirty="0">
              <a:latin typeface="Arial" panose="020B0604020202020204" pitchFamily="34" charset="0"/>
            </a:endParaRPr>
          </a:p>
        </p:txBody>
      </p:sp>
      <p:sp>
        <p:nvSpPr>
          <p:cNvPr id="41991" name="Rectangle 100"/>
          <p:cNvSpPr/>
          <p:nvPr/>
        </p:nvSpPr>
        <p:spPr>
          <a:xfrm>
            <a:off x="1600200" y="46196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100</a:t>
            </a:r>
            <a:endParaRPr lang="en-US" altLang="zh-CN" sz="2500" dirty="0">
              <a:latin typeface="Arial" panose="020B0604020202020204" pitchFamily="34" charset="0"/>
            </a:endParaRPr>
          </a:p>
        </p:txBody>
      </p:sp>
      <p:sp>
        <p:nvSpPr>
          <p:cNvPr id="41992" name="Rectangle 98"/>
          <p:cNvSpPr/>
          <p:nvPr/>
        </p:nvSpPr>
        <p:spPr>
          <a:xfrm>
            <a:off x="1600200" y="40735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zh-CN" altLang="zh-CN" sz="2500" dirty="0">
              <a:latin typeface="Arial" panose="020B0604020202020204" pitchFamily="34" charset="0"/>
            </a:endParaRPr>
          </a:p>
        </p:txBody>
      </p:sp>
      <p:sp>
        <p:nvSpPr>
          <p:cNvPr id="41993" name="Rectangle 96"/>
          <p:cNvSpPr/>
          <p:nvPr/>
        </p:nvSpPr>
        <p:spPr>
          <a:xfrm>
            <a:off x="1600200" y="35274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41994" name="Rectangle 94"/>
          <p:cNvSpPr/>
          <p:nvPr/>
        </p:nvSpPr>
        <p:spPr>
          <a:xfrm>
            <a:off x="1600200" y="29813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41995" name="Rectangle 90"/>
          <p:cNvSpPr/>
          <p:nvPr/>
        </p:nvSpPr>
        <p:spPr>
          <a:xfrm>
            <a:off x="1600200" y="18891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VC</a:t>
            </a:r>
            <a:endParaRPr lang="en-US" altLang="zh-CN" sz="2500" i="1" dirty="0">
              <a:latin typeface="Arial" panose="020B0604020202020204" pitchFamily="34" charset="0"/>
            </a:endParaRPr>
          </a:p>
        </p:txBody>
      </p:sp>
      <p:sp>
        <p:nvSpPr>
          <p:cNvPr id="41996" name="Rectangle 54"/>
          <p:cNvSpPr/>
          <p:nvPr/>
        </p:nvSpPr>
        <p:spPr>
          <a:xfrm>
            <a:off x="6286500" y="57118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43.33</a:t>
            </a:r>
            <a:endParaRPr lang="en-US" altLang="zh-CN" sz="2500" dirty="0">
              <a:latin typeface="Arial" panose="020B0604020202020204" pitchFamily="34" charset="0"/>
            </a:endParaRPr>
          </a:p>
        </p:txBody>
      </p:sp>
      <p:sp>
        <p:nvSpPr>
          <p:cNvPr id="41997" name="Rectangle 53"/>
          <p:cNvSpPr/>
          <p:nvPr/>
        </p:nvSpPr>
        <p:spPr>
          <a:xfrm>
            <a:off x="5143500" y="57118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35</a:t>
            </a:r>
            <a:endParaRPr lang="en-US" altLang="zh-CN" sz="2500" dirty="0">
              <a:latin typeface="Arial" panose="020B0604020202020204" pitchFamily="34" charset="0"/>
            </a:endParaRPr>
          </a:p>
        </p:txBody>
      </p:sp>
      <p:sp>
        <p:nvSpPr>
          <p:cNvPr id="41998" name="Rectangle 52"/>
          <p:cNvSpPr/>
          <p:nvPr/>
        </p:nvSpPr>
        <p:spPr>
          <a:xfrm>
            <a:off x="3771900" y="57118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8.33</a:t>
            </a:r>
            <a:endParaRPr lang="en-US" altLang="zh-CN" sz="2500" dirty="0">
              <a:latin typeface="Arial" panose="020B0604020202020204" pitchFamily="34" charset="0"/>
            </a:endParaRPr>
          </a:p>
        </p:txBody>
      </p:sp>
      <p:sp>
        <p:nvSpPr>
          <p:cNvPr id="41999" name="Rectangle 51"/>
          <p:cNvSpPr/>
          <p:nvPr/>
        </p:nvSpPr>
        <p:spPr>
          <a:xfrm>
            <a:off x="2667000" y="57118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260</a:t>
            </a:r>
            <a:endParaRPr lang="en-US" altLang="zh-CN" sz="2500" dirty="0">
              <a:latin typeface="Arial" panose="020B0604020202020204" pitchFamily="34" charset="0"/>
            </a:endParaRPr>
          </a:p>
        </p:txBody>
      </p:sp>
      <p:sp>
        <p:nvSpPr>
          <p:cNvPr id="42000" name="Rectangle 50"/>
          <p:cNvSpPr/>
          <p:nvPr/>
        </p:nvSpPr>
        <p:spPr>
          <a:xfrm>
            <a:off x="798513" y="57118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a:t>
            </a:r>
            <a:endParaRPr lang="en-US" altLang="zh-CN" sz="2500" dirty="0">
              <a:latin typeface="Arial" panose="020B0604020202020204" pitchFamily="34" charset="0"/>
            </a:endParaRPr>
          </a:p>
        </p:txBody>
      </p:sp>
      <p:sp>
        <p:nvSpPr>
          <p:cNvPr id="42001" name="Rectangle 47"/>
          <p:cNvSpPr/>
          <p:nvPr/>
        </p:nvSpPr>
        <p:spPr>
          <a:xfrm>
            <a:off x="5143500" y="51657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42002" name="Rectangle 44"/>
          <p:cNvSpPr/>
          <p:nvPr/>
        </p:nvSpPr>
        <p:spPr>
          <a:xfrm>
            <a:off x="798513" y="51657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5</a:t>
            </a:r>
            <a:endParaRPr lang="en-US" altLang="zh-CN" sz="2500" dirty="0">
              <a:latin typeface="Arial" panose="020B0604020202020204" pitchFamily="34" charset="0"/>
            </a:endParaRPr>
          </a:p>
        </p:txBody>
      </p:sp>
      <p:sp>
        <p:nvSpPr>
          <p:cNvPr id="42003" name="Rectangle 42"/>
          <p:cNvSpPr/>
          <p:nvPr/>
        </p:nvSpPr>
        <p:spPr>
          <a:xfrm>
            <a:off x="6286500" y="46196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37.50</a:t>
            </a:r>
            <a:endParaRPr lang="en-US" altLang="zh-CN" sz="2500" dirty="0">
              <a:latin typeface="Arial" panose="020B0604020202020204" pitchFamily="34" charset="0"/>
            </a:endParaRPr>
          </a:p>
        </p:txBody>
      </p:sp>
      <p:sp>
        <p:nvSpPr>
          <p:cNvPr id="42004" name="Rectangle 40"/>
          <p:cNvSpPr/>
          <p:nvPr/>
        </p:nvSpPr>
        <p:spPr>
          <a:xfrm>
            <a:off x="3771900" y="46196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12.50</a:t>
            </a:r>
            <a:endParaRPr lang="en-US" altLang="zh-CN" sz="2500" dirty="0">
              <a:latin typeface="Arial" panose="020B0604020202020204" pitchFamily="34" charset="0"/>
            </a:endParaRPr>
          </a:p>
        </p:txBody>
      </p:sp>
      <p:sp>
        <p:nvSpPr>
          <p:cNvPr id="42005" name="Rectangle 39"/>
          <p:cNvSpPr/>
          <p:nvPr/>
        </p:nvSpPr>
        <p:spPr>
          <a:xfrm>
            <a:off x="2667000" y="46196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150</a:t>
            </a:r>
            <a:endParaRPr lang="en-US" altLang="zh-CN" sz="2500" dirty="0">
              <a:latin typeface="Arial" panose="020B0604020202020204" pitchFamily="34" charset="0"/>
            </a:endParaRPr>
          </a:p>
        </p:txBody>
      </p:sp>
      <p:sp>
        <p:nvSpPr>
          <p:cNvPr id="42006" name="Rectangle 38"/>
          <p:cNvSpPr/>
          <p:nvPr/>
        </p:nvSpPr>
        <p:spPr>
          <a:xfrm>
            <a:off x="798513" y="46196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a:t>
            </a:r>
            <a:endParaRPr lang="en-US" altLang="zh-CN" sz="2500" dirty="0">
              <a:latin typeface="Arial" panose="020B0604020202020204" pitchFamily="34" charset="0"/>
            </a:endParaRPr>
          </a:p>
        </p:txBody>
      </p:sp>
      <p:sp>
        <p:nvSpPr>
          <p:cNvPr id="42007" name="Rectangle 36"/>
          <p:cNvSpPr/>
          <p:nvPr/>
        </p:nvSpPr>
        <p:spPr>
          <a:xfrm>
            <a:off x="6286500" y="40735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36.67</a:t>
            </a:r>
            <a:endParaRPr lang="en-US" altLang="zh-CN" sz="2500" dirty="0">
              <a:latin typeface="Arial" panose="020B0604020202020204" pitchFamily="34" charset="0"/>
            </a:endParaRPr>
          </a:p>
        </p:txBody>
      </p:sp>
      <p:sp>
        <p:nvSpPr>
          <p:cNvPr id="42008" name="Rectangle 35"/>
          <p:cNvSpPr/>
          <p:nvPr/>
        </p:nvSpPr>
        <p:spPr>
          <a:xfrm>
            <a:off x="5143500" y="40735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20</a:t>
            </a:r>
            <a:endParaRPr lang="en-US" altLang="zh-CN" sz="2500" dirty="0">
              <a:latin typeface="Arial" panose="020B0604020202020204" pitchFamily="34" charset="0"/>
            </a:endParaRPr>
          </a:p>
        </p:txBody>
      </p:sp>
      <p:sp>
        <p:nvSpPr>
          <p:cNvPr id="42009" name="Rectangle 34"/>
          <p:cNvSpPr/>
          <p:nvPr/>
        </p:nvSpPr>
        <p:spPr>
          <a:xfrm>
            <a:off x="3771900" y="40735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16.67</a:t>
            </a:r>
            <a:endParaRPr lang="en-US" altLang="zh-CN" sz="2500" dirty="0">
              <a:latin typeface="Arial" panose="020B0604020202020204" pitchFamily="34" charset="0"/>
            </a:endParaRPr>
          </a:p>
        </p:txBody>
      </p:sp>
      <p:sp>
        <p:nvSpPr>
          <p:cNvPr id="42010" name="Rectangle 32"/>
          <p:cNvSpPr/>
          <p:nvPr/>
        </p:nvSpPr>
        <p:spPr>
          <a:xfrm>
            <a:off x="798513" y="40735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42011" name="Rectangle 27"/>
          <p:cNvSpPr/>
          <p:nvPr/>
        </p:nvSpPr>
        <p:spPr>
          <a:xfrm>
            <a:off x="2667000" y="35274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80</a:t>
            </a:r>
            <a:endParaRPr lang="en-US" altLang="zh-CN" sz="2500" dirty="0">
              <a:latin typeface="Arial" panose="020B0604020202020204" pitchFamily="34" charset="0"/>
            </a:endParaRPr>
          </a:p>
        </p:txBody>
      </p:sp>
      <p:sp>
        <p:nvSpPr>
          <p:cNvPr id="42012" name="Rectangle 26"/>
          <p:cNvSpPr/>
          <p:nvPr/>
        </p:nvSpPr>
        <p:spPr>
          <a:xfrm>
            <a:off x="798513" y="35274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42013" name="Rectangle 24"/>
          <p:cNvSpPr/>
          <p:nvPr/>
        </p:nvSpPr>
        <p:spPr>
          <a:xfrm>
            <a:off x="6286500" y="29813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$60.00</a:t>
            </a:r>
            <a:endParaRPr lang="en-US" altLang="zh-CN" sz="2500" dirty="0">
              <a:latin typeface="Arial" panose="020B0604020202020204" pitchFamily="34" charset="0"/>
            </a:endParaRPr>
          </a:p>
        </p:txBody>
      </p:sp>
      <p:sp>
        <p:nvSpPr>
          <p:cNvPr id="42014" name="Rectangle 23"/>
          <p:cNvSpPr/>
          <p:nvPr/>
        </p:nvSpPr>
        <p:spPr>
          <a:xfrm>
            <a:off x="5143500" y="29813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42015" name="Rectangle 20"/>
          <p:cNvSpPr/>
          <p:nvPr/>
        </p:nvSpPr>
        <p:spPr>
          <a:xfrm>
            <a:off x="798513" y="29813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42016" name="Rectangle 18"/>
          <p:cNvSpPr/>
          <p:nvPr/>
        </p:nvSpPr>
        <p:spPr>
          <a:xfrm>
            <a:off x="6286500" y="24352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2017" name="Rectangle 17"/>
          <p:cNvSpPr/>
          <p:nvPr/>
        </p:nvSpPr>
        <p:spPr>
          <a:xfrm>
            <a:off x="5143500" y="24352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2018" name="Rectangle 16"/>
          <p:cNvSpPr/>
          <p:nvPr/>
        </p:nvSpPr>
        <p:spPr>
          <a:xfrm>
            <a:off x="3771900" y="24352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2019" name="Rectangle 15"/>
          <p:cNvSpPr/>
          <p:nvPr/>
        </p:nvSpPr>
        <p:spPr>
          <a:xfrm>
            <a:off x="2667000" y="24352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$50</a:t>
            </a:r>
            <a:endParaRPr lang="en-US" altLang="zh-CN" sz="2500" dirty="0">
              <a:latin typeface="Arial" panose="020B0604020202020204" pitchFamily="34" charset="0"/>
            </a:endParaRPr>
          </a:p>
        </p:txBody>
      </p:sp>
      <p:sp>
        <p:nvSpPr>
          <p:cNvPr id="42020" name="Rectangle 14"/>
          <p:cNvSpPr/>
          <p:nvPr/>
        </p:nvSpPr>
        <p:spPr>
          <a:xfrm>
            <a:off x="798513" y="24352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42021" name="Rectangle 13"/>
          <p:cNvSpPr/>
          <p:nvPr/>
        </p:nvSpPr>
        <p:spPr>
          <a:xfrm>
            <a:off x="7721600" y="1889125"/>
            <a:ext cx="10033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MC</a:t>
            </a:r>
            <a:endParaRPr lang="en-US" altLang="zh-CN" sz="2500" i="1" dirty="0">
              <a:latin typeface="Arial" panose="020B0604020202020204" pitchFamily="34" charset="0"/>
            </a:endParaRPr>
          </a:p>
        </p:txBody>
      </p:sp>
      <p:sp>
        <p:nvSpPr>
          <p:cNvPr id="42022" name="Rectangle 12"/>
          <p:cNvSpPr/>
          <p:nvPr/>
        </p:nvSpPr>
        <p:spPr>
          <a:xfrm>
            <a:off x="6286500" y="18891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sp>
        <p:nvSpPr>
          <p:cNvPr id="42023" name="Rectangle 11"/>
          <p:cNvSpPr/>
          <p:nvPr/>
        </p:nvSpPr>
        <p:spPr>
          <a:xfrm>
            <a:off x="5143500" y="18891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AVC</a:t>
            </a:r>
            <a:endParaRPr lang="en-US" altLang="zh-CN" sz="2500" i="1" dirty="0">
              <a:latin typeface="Arial" panose="020B0604020202020204" pitchFamily="34" charset="0"/>
            </a:endParaRPr>
          </a:p>
        </p:txBody>
      </p:sp>
      <p:sp>
        <p:nvSpPr>
          <p:cNvPr id="42024" name="Rectangle 10"/>
          <p:cNvSpPr/>
          <p:nvPr/>
        </p:nvSpPr>
        <p:spPr>
          <a:xfrm>
            <a:off x="3771900" y="18891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AFC</a:t>
            </a:r>
            <a:endParaRPr lang="en-US" altLang="zh-CN" sz="2500" i="1" dirty="0">
              <a:latin typeface="Arial" panose="020B0604020202020204" pitchFamily="34" charset="0"/>
            </a:endParaRPr>
          </a:p>
        </p:txBody>
      </p:sp>
      <p:sp>
        <p:nvSpPr>
          <p:cNvPr id="42025" name="Rectangle 9"/>
          <p:cNvSpPr/>
          <p:nvPr/>
        </p:nvSpPr>
        <p:spPr>
          <a:xfrm>
            <a:off x="2667000" y="18891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TC</a:t>
            </a:r>
            <a:endParaRPr lang="en-US" altLang="zh-CN" sz="2500" i="1" dirty="0">
              <a:latin typeface="Arial" panose="020B0604020202020204" pitchFamily="34" charset="0"/>
            </a:endParaRPr>
          </a:p>
        </p:txBody>
      </p:sp>
      <p:sp>
        <p:nvSpPr>
          <p:cNvPr id="42026" name="Rectangle 8"/>
          <p:cNvSpPr/>
          <p:nvPr/>
        </p:nvSpPr>
        <p:spPr>
          <a:xfrm>
            <a:off x="798513" y="18891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2027" name="Line 68"/>
          <p:cNvSpPr/>
          <p:nvPr/>
        </p:nvSpPr>
        <p:spPr>
          <a:xfrm>
            <a:off x="798513" y="1889125"/>
            <a:ext cx="7926387" cy="0"/>
          </a:xfrm>
          <a:prstGeom prst="line">
            <a:avLst/>
          </a:prstGeom>
          <a:ln w="28575" cap="sq" cmpd="sng">
            <a:solidFill>
              <a:schemeClr val="tx1"/>
            </a:solidFill>
            <a:prstDash val="solid"/>
            <a:headEnd type="none" w="med" len="med"/>
            <a:tailEnd type="none" w="med" len="med"/>
          </a:ln>
        </p:spPr>
      </p:sp>
      <p:sp>
        <p:nvSpPr>
          <p:cNvPr id="42028" name="Line 69"/>
          <p:cNvSpPr/>
          <p:nvPr/>
        </p:nvSpPr>
        <p:spPr>
          <a:xfrm>
            <a:off x="798513" y="2435225"/>
            <a:ext cx="7926387" cy="0"/>
          </a:xfrm>
          <a:prstGeom prst="line">
            <a:avLst/>
          </a:prstGeom>
          <a:ln w="12700" cap="flat" cmpd="sng">
            <a:solidFill>
              <a:schemeClr val="tx1"/>
            </a:solidFill>
            <a:prstDash val="solid"/>
            <a:headEnd type="none" w="med" len="med"/>
            <a:tailEnd type="none" w="med" len="med"/>
          </a:ln>
        </p:spPr>
      </p:sp>
      <p:sp>
        <p:nvSpPr>
          <p:cNvPr id="42029" name="Line 70"/>
          <p:cNvSpPr/>
          <p:nvPr/>
        </p:nvSpPr>
        <p:spPr>
          <a:xfrm>
            <a:off x="798513" y="2981325"/>
            <a:ext cx="7926387" cy="0"/>
          </a:xfrm>
          <a:prstGeom prst="line">
            <a:avLst/>
          </a:prstGeom>
          <a:ln w="12700" cap="flat" cmpd="sng">
            <a:solidFill>
              <a:schemeClr val="tx1"/>
            </a:solidFill>
            <a:prstDash val="solid"/>
            <a:headEnd type="none" w="med" len="med"/>
            <a:tailEnd type="none" w="med" len="med"/>
          </a:ln>
        </p:spPr>
      </p:sp>
      <p:sp>
        <p:nvSpPr>
          <p:cNvPr id="42030" name="Line 71"/>
          <p:cNvSpPr/>
          <p:nvPr/>
        </p:nvSpPr>
        <p:spPr>
          <a:xfrm>
            <a:off x="798513" y="3527425"/>
            <a:ext cx="7926387" cy="0"/>
          </a:xfrm>
          <a:prstGeom prst="line">
            <a:avLst/>
          </a:prstGeom>
          <a:ln w="12700" cap="flat" cmpd="sng">
            <a:solidFill>
              <a:schemeClr val="tx1"/>
            </a:solidFill>
            <a:prstDash val="solid"/>
            <a:headEnd type="none" w="med" len="med"/>
            <a:tailEnd type="none" w="med" len="med"/>
          </a:ln>
        </p:spPr>
      </p:sp>
      <p:sp>
        <p:nvSpPr>
          <p:cNvPr id="42031" name="Line 72"/>
          <p:cNvSpPr/>
          <p:nvPr/>
        </p:nvSpPr>
        <p:spPr>
          <a:xfrm>
            <a:off x="798513" y="4073525"/>
            <a:ext cx="7926387" cy="0"/>
          </a:xfrm>
          <a:prstGeom prst="line">
            <a:avLst/>
          </a:prstGeom>
          <a:ln w="12700" cap="flat" cmpd="sng">
            <a:solidFill>
              <a:schemeClr val="tx1"/>
            </a:solidFill>
            <a:prstDash val="solid"/>
            <a:headEnd type="none" w="med" len="med"/>
            <a:tailEnd type="none" w="med" len="med"/>
          </a:ln>
        </p:spPr>
      </p:sp>
      <p:sp>
        <p:nvSpPr>
          <p:cNvPr id="42032" name="Line 73"/>
          <p:cNvSpPr/>
          <p:nvPr/>
        </p:nvSpPr>
        <p:spPr>
          <a:xfrm>
            <a:off x="798513" y="4619625"/>
            <a:ext cx="7926387" cy="0"/>
          </a:xfrm>
          <a:prstGeom prst="line">
            <a:avLst/>
          </a:prstGeom>
          <a:ln w="12700" cap="flat" cmpd="sng">
            <a:solidFill>
              <a:schemeClr val="tx1"/>
            </a:solidFill>
            <a:prstDash val="solid"/>
            <a:headEnd type="none" w="med" len="med"/>
            <a:tailEnd type="none" w="med" len="med"/>
          </a:ln>
        </p:spPr>
      </p:sp>
      <p:sp>
        <p:nvSpPr>
          <p:cNvPr id="42033" name="Line 74"/>
          <p:cNvSpPr/>
          <p:nvPr/>
        </p:nvSpPr>
        <p:spPr>
          <a:xfrm>
            <a:off x="798513" y="5165725"/>
            <a:ext cx="7926387" cy="0"/>
          </a:xfrm>
          <a:prstGeom prst="line">
            <a:avLst/>
          </a:prstGeom>
          <a:ln w="12700" cap="flat" cmpd="sng">
            <a:solidFill>
              <a:schemeClr val="tx1"/>
            </a:solidFill>
            <a:prstDash val="solid"/>
            <a:headEnd type="none" w="med" len="med"/>
            <a:tailEnd type="none" w="med" len="med"/>
          </a:ln>
        </p:spPr>
      </p:sp>
      <p:sp>
        <p:nvSpPr>
          <p:cNvPr id="42034" name="Line 75"/>
          <p:cNvSpPr/>
          <p:nvPr/>
        </p:nvSpPr>
        <p:spPr>
          <a:xfrm>
            <a:off x="798513" y="5711825"/>
            <a:ext cx="7926387" cy="0"/>
          </a:xfrm>
          <a:prstGeom prst="line">
            <a:avLst/>
          </a:prstGeom>
          <a:ln w="12700" cap="flat" cmpd="sng">
            <a:solidFill>
              <a:schemeClr val="tx1"/>
            </a:solidFill>
            <a:prstDash val="solid"/>
            <a:headEnd type="none" w="med" len="med"/>
            <a:tailEnd type="none" w="med" len="med"/>
          </a:ln>
        </p:spPr>
      </p:sp>
      <p:sp>
        <p:nvSpPr>
          <p:cNvPr id="42035" name="Line 78"/>
          <p:cNvSpPr/>
          <p:nvPr/>
        </p:nvSpPr>
        <p:spPr>
          <a:xfrm>
            <a:off x="798513" y="6257925"/>
            <a:ext cx="7926387" cy="0"/>
          </a:xfrm>
          <a:prstGeom prst="line">
            <a:avLst/>
          </a:prstGeom>
          <a:ln w="28575" cap="sq" cmpd="sng">
            <a:solidFill>
              <a:schemeClr val="tx1"/>
            </a:solidFill>
            <a:prstDash val="solid"/>
            <a:headEnd type="none" w="med" len="med"/>
            <a:tailEnd type="none" w="med" len="med"/>
          </a:ln>
        </p:spPr>
      </p:sp>
      <p:sp>
        <p:nvSpPr>
          <p:cNvPr id="42036" name="Line 79"/>
          <p:cNvSpPr/>
          <p:nvPr/>
        </p:nvSpPr>
        <p:spPr>
          <a:xfrm>
            <a:off x="798513" y="1889125"/>
            <a:ext cx="0" cy="4368800"/>
          </a:xfrm>
          <a:prstGeom prst="line">
            <a:avLst/>
          </a:prstGeom>
          <a:ln w="28575" cap="sq" cmpd="sng">
            <a:solidFill>
              <a:schemeClr val="tx1"/>
            </a:solidFill>
            <a:prstDash val="solid"/>
            <a:headEnd type="none" w="med" len="med"/>
            <a:tailEnd type="none" w="med" len="med"/>
          </a:ln>
        </p:spPr>
      </p:sp>
      <p:sp>
        <p:nvSpPr>
          <p:cNvPr id="42037" name="Line 80"/>
          <p:cNvSpPr/>
          <p:nvPr/>
        </p:nvSpPr>
        <p:spPr>
          <a:xfrm>
            <a:off x="1600200" y="1889125"/>
            <a:ext cx="0" cy="4368800"/>
          </a:xfrm>
          <a:prstGeom prst="line">
            <a:avLst/>
          </a:prstGeom>
          <a:ln w="12700" cap="flat" cmpd="sng">
            <a:solidFill>
              <a:schemeClr val="tx1"/>
            </a:solidFill>
            <a:prstDash val="solid"/>
            <a:headEnd type="none" w="med" len="med"/>
            <a:tailEnd type="none" w="med" len="med"/>
          </a:ln>
        </p:spPr>
      </p:sp>
      <p:sp>
        <p:nvSpPr>
          <p:cNvPr id="42038" name="Line 81"/>
          <p:cNvSpPr/>
          <p:nvPr/>
        </p:nvSpPr>
        <p:spPr>
          <a:xfrm>
            <a:off x="3771900" y="1889125"/>
            <a:ext cx="0" cy="4368800"/>
          </a:xfrm>
          <a:prstGeom prst="line">
            <a:avLst/>
          </a:prstGeom>
          <a:ln w="12700" cap="flat" cmpd="sng">
            <a:solidFill>
              <a:schemeClr val="tx1"/>
            </a:solidFill>
            <a:prstDash val="solid"/>
            <a:headEnd type="none" w="med" len="med"/>
            <a:tailEnd type="none" w="med" len="med"/>
          </a:ln>
        </p:spPr>
      </p:sp>
      <p:sp>
        <p:nvSpPr>
          <p:cNvPr id="42039" name="Line 82"/>
          <p:cNvSpPr/>
          <p:nvPr/>
        </p:nvSpPr>
        <p:spPr>
          <a:xfrm>
            <a:off x="5143500" y="1889125"/>
            <a:ext cx="0" cy="4368800"/>
          </a:xfrm>
          <a:prstGeom prst="line">
            <a:avLst/>
          </a:prstGeom>
          <a:ln w="12700" cap="flat" cmpd="sng">
            <a:solidFill>
              <a:schemeClr val="tx1"/>
            </a:solidFill>
            <a:prstDash val="solid"/>
            <a:headEnd type="none" w="med" len="med"/>
            <a:tailEnd type="none" w="med" len="med"/>
          </a:ln>
        </p:spPr>
      </p:sp>
      <p:sp>
        <p:nvSpPr>
          <p:cNvPr id="42040" name="Line 83"/>
          <p:cNvSpPr/>
          <p:nvPr/>
        </p:nvSpPr>
        <p:spPr>
          <a:xfrm>
            <a:off x="6286500" y="1889125"/>
            <a:ext cx="0" cy="4368800"/>
          </a:xfrm>
          <a:prstGeom prst="line">
            <a:avLst/>
          </a:prstGeom>
          <a:ln w="12700" cap="flat" cmpd="sng">
            <a:solidFill>
              <a:schemeClr val="tx1"/>
            </a:solidFill>
            <a:prstDash val="solid"/>
            <a:headEnd type="none" w="med" len="med"/>
            <a:tailEnd type="none" w="med" len="med"/>
          </a:ln>
        </p:spPr>
      </p:sp>
      <p:sp>
        <p:nvSpPr>
          <p:cNvPr id="42041" name="Line 84"/>
          <p:cNvSpPr/>
          <p:nvPr/>
        </p:nvSpPr>
        <p:spPr>
          <a:xfrm>
            <a:off x="7721600" y="1889125"/>
            <a:ext cx="0" cy="4368800"/>
          </a:xfrm>
          <a:prstGeom prst="line">
            <a:avLst/>
          </a:prstGeom>
          <a:ln w="12700" cap="flat" cmpd="sng">
            <a:solidFill>
              <a:schemeClr val="tx1"/>
            </a:solidFill>
            <a:prstDash val="solid"/>
            <a:headEnd type="none" w="med" len="med"/>
            <a:tailEnd type="none" w="med" len="med"/>
          </a:ln>
        </p:spPr>
      </p:sp>
      <p:sp>
        <p:nvSpPr>
          <p:cNvPr id="42042" name="Line 85"/>
          <p:cNvSpPr/>
          <p:nvPr/>
        </p:nvSpPr>
        <p:spPr>
          <a:xfrm>
            <a:off x="8724900" y="1889125"/>
            <a:ext cx="0" cy="4368800"/>
          </a:xfrm>
          <a:prstGeom prst="line">
            <a:avLst/>
          </a:prstGeom>
          <a:ln w="28575" cap="sq" cmpd="sng">
            <a:solidFill>
              <a:schemeClr val="tx1"/>
            </a:solidFill>
            <a:prstDash val="solid"/>
            <a:headEnd type="none" w="med" len="med"/>
            <a:tailEnd type="none" w="med" len="med"/>
          </a:ln>
        </p:spPr>
      </p:sp>
      <p:sp>
        <p:nvSpPr>
          <p:cNvPr id="42043" name="Line 91"/>
          <p:cNvSpPr/>
          <p:nvPr/>
        </p:nvSpPr>
        <p:spPr>
          <a:xfrm>
            <a:off x="2667000" y="1889125"/>
            <a:ext cx="0" cy="4368800"/>
          </a:xfrm>
          <a:prstGeom prst="line">
            <a:avLst/>
          </a:prstGeom>
          <a:ln w="12700" cap="flat" cmpd="sng">
            <a:solidFill>
              <a:schemeClr val="tx1"/>
            </a:solidFill>
            <a:prstDash val="solid"/>
            <a:headEnd type="none" w="med" len="med"/>
            <a:tailEnd type="none" w="med" len="med"/>
          </a:ln>
        </p:spPr>
      </p:sp>
      <p:sp>
        <p:nvSpPr>
          <p:cNvPr id="42044" name="Rectangle 55"/>
          <p:cNvSpPr/>
          <p:nvPr/>
        </p:nvSpPr>
        <p:spPr>
          <a:xfrm>
            <a:off x="7721600" y="54229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60</a:t>
            </a:r>
            <a:endParaRPr lang="en-US" altLang="zh-CN" sz="2500" dirty="0">
              <a:latin typeface="Arial" panose="020B0604020202020204" pitchFamily="34" charset="0"/>
            </a:endParaRPr>
          </a:p>
        </p:txBody>
      </p:sp>
      <p:sp>
        <p:nvSpPr>
          <p:cNvPr id="42045" name="Rectangle 49"/>
          <p:cNvSpPr/>
          <p:nvPr/>
        </p:nvSpPr>
        <p:spPr>
          <a:xfrm>
            <a:off x="7721600" y="48768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zh-CN" altLang="zh-CN" sz="2500" dirty="0">
              <a:latin typeface="Arial" panose="020B0604020202020204" pitchFamily="34" charset="0"/>
            </a:endParaRPr>
          </a:p>
        </p:txBody>
      </p:sp>
      <p:sp>
        <p:nvSpPr>
          <p:cNvPr id="42046" name="Rectangle 43"/>
          <p:cNvSpPr/>
          <p:nvPr/>
        </p:nvSpPr>
        <p:spPr>
          <a:xfrm>
            <a:off x="7721600" y="43307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zh-CN" altLang="zh-CN" sz="2500" dirty="0">
              <a:latin typeface="Arial" panose="020B0604020202020204" pitchFamily="34" charset="0"/>
            </a:endParaRPr>
          </a:p>
        </p:txBody>
      </p:sp>
      <p:sp>
        <p:nvSpPr>
          <p:cNvPr id="42047" name="Rectangle 37"/>
          <p:cNvSpPr/>
          <p:nvPr/>
        </p:nvSpPr>
        <p:spPr>
          <a:xfrm>
            <a:off x="7721600" y="37846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42048" name="Rectangle 31"/>
          <p:cNvSpPr/>
          <p:nvPr/>
        </p:nvSpPr>
        <p:spPr>
          <a:xfrm>
            <a:off x="7721600" y="32385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zh-CN" altLang="zh-CN" sz="2500" dirty="0">
              <a:latin typeface="Arial" panose="020B0604020202020204" pitchFamily="34" charset="0"/>
            </a:endParaRPr>
          </a:p>
        </p:txBody>
      </p:sp>
      <p:sp>
        <p:nvSpPr>
          <p:cNvPr id="42049" name="Rectangle 25"/>
          <p:cNvSpPr/>
          <p:nvPr/>
        </p:nvSpPr>
        <p:spPr>
          <a:xfrm>
            <a:off x="7721600" y="26924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42050" name="Rectangle 140"/>
          <p:cNvSpPr/>
          <p:nvPr/>
        </p:nvSpPr>
        <p:spPr>
          <a:xfrm>
            <a:off x="7732713" y="5978525"/>
            <a:ext cx="982662" cy="266700"/>
          </a:xfrm>
          <a:prstGeom prst="rect">
            <a:avLst/>
          </a:prstGeom>
          <a:blipFill rotWithShape="0">
            <a:blip r:embed="rId1"/>
          </a:blipFill>
          <a:ln w="9525">
            <a:noFill/>
          </a:ln>
        </p:spPr>
        <p:txBody>
          <a:bodyPr wrap="none" anchor="ctr"/>
          <a:p>
            <a:pPr eaLnBrk="0" hangingPunct="0"/>
            <a:endParaRPr lang="zh-CN" altLang="zh-CN" dirty="0">
              <a:latin typeface="Arial" panose="020B0604020202020204" pitchFamily="34" charset="0"/>
            </a:endParaRPr>
          </a:p>
        </p:txBody>
      </p:sp>
      <p:sp>
        <p:nvSpPr>
          <p:cNvPr id="42051" name="Rectangle 141"/>
          <p:cNvSpPr/>
          <p:nvPr/>
        </p:nvSpPr>
        <p:spPr>
          <a:xfrm>
            <a:off x="7734300" y="2446338"/>
            <a:ext cx="977900" cy="238125"/>
          </a:xfrm>
          <a:prstGeom prst="rect">
            <a:avLst/>
          </a:prstGeom>
          <a:blipFill rotWithShape="0">
            <a:blip r:embed="rId1"/>
          </a:blipFill>
          <a:ln w="9525">
            <a:noFill/>
          </a:ln>
        </p:spPr>
        <p:txBody>
          <a:bodyPr wrap="none" anchor="ctr"/>
          <a:p>
            <a:pPr eaLnBrk="0" hangingPunct="0"/>
            <a:endParaRPr lang="zh-CN" altLang="zh-CN" dirty="0">
              <a:latin typeface="Arial" panose="020B0604020202020204" pitchFamily="34" charset="0"/>
            </a:endParaRPr>
          </a:p>
        </p:txBody>
      </p:sp>
      <p:grpSp>
        <p:nvGrpSpPr>
          <p:cNvPr id="42052" name="Group 70"/>
          <p:cNvGrpSpPr/>
          <p:nvPr/>
        </p:nvGrpSpPr>
        <p:grpSpPr>
          <a:xfrm>
            <a:off x="593725" y="301625"/>
            <a:ext cx="8210550" cy="935038"/>
            <a:chOff x="0" y="0"/>
            <a:chExt cx="5000" cy="661"/>
          </a:xfrm>
        </p:grpSpPr>
        <p:sp>
          <p:nvSpPr>
            <p:cNvPr id="4205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205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4"/>
          <p:cNvSpPr txBox="1">
            <a:spLocks noChangeArrowheads="1"/>
          </p:cNvSpPr>
          <p:nvPr/>
        </p:nvSpPr>
        <p:spPr>
          <a:xfrm>
            <a:off x="587375" y="352425"/>
            <a:ext cx="8208963" cy="954088"/>
          </a:xfrm>
          <a:prstGeom prst="rect">
            <a:avLst/>
          </a:prstGeom>
        </p:spPr>
        <p:txBody>
          <a:bodyPr tIns="0" bIns="0">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 </a:t>
            </a:r>
            <a:r>
              <a:rPr kumimoji="0" lang="en-US" altLang="zh-CN" sz="20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0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参考答案 </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sp>
        <p:nvSpPr>
          <p:cNvPr id="5" name="Rectangle 81"/>
          <p:cNvSpPr/>
          <p:nvPr/>
        </p:nvSpPr>
        <p:spPr>
          <a:xfrm>
            <a:off x="973138" y="1233488"/>
            <a:ext cx="2808287" cy="492125"/>
          </a:xfrm>
          <a:prstGeom prst="rect">
            <a:avLst/>
          </a:prstGeom>
          <a:solidFill>
            <a:srgbClr val="FFFF99"/>
          </a:solidFill>
          <a:ln w="9525">
            <a:noFill/>
          </a:ln>
        </p:spPr>
        <p:txBody>
          <a:bodyPr>
            <a:spAutoFit/>
          </a:bodyPr>
          <a:p>
            <a:pPr eaLnBrk="0" hangingPunct="0">
              <a:lnSpc>
                <a:spcPct val="105000"/>
              </a:lnSpc>
              <a:spcBef>
                <a:spcPct val="45000"/>
              </a:spcBef>
              <a:buClr>
                <a:srgbClr val="669900"/>
              </a:buClr>
              <a:buSzPct val="120000"/>
              <a:buFont typeface="Wingdings" panose="05000000000000000000" pitchFamily="2" charset="2"/>
            </a:pPr>
            <a:r>
              <a:rPr lang="en-US" altLang="zh-CN" sz="2500" dirty="0">
                <a:latin typeface="Arial" panose="020B0604020202020204" pitchFamily="34" charset="0"/>
              </a:rPr>
              <a:t>Use  </a:t>
            </a:r>
            <a:r>
              <a:rPr lang="en-US" altLang="zh-CN" sz="2500" i="1" dirty="0">
                <a:latin typeface="Arial" panose="020B0604020202020204" pitchFamily="34" charset="0"/>
              </a:rPr>
              <a:t>AFC</a:t>
            </a:r>
            <a:r>
              <a:rPr lang="en-US" altLang="zh-CN" sz="2500" dirty="0">
                <a:latin typeface="Arial" panose="020B0604020202020204" pitchFamily="34" charset="0"/>
              </a:rPr>
              <a:t> = </a:t>
            </a:r>
            <a:r>
              <a:rPr lang="en-US" altLang="zh-CN" sz="2500" i="1" dirty="0">
                <a:latin typeface="Arial" panose="020B0604020202020204" pitchFamily="34" charset="0"/>
              </a:rPr>
              <a:t>FC</a:t>
            </a:r>
            <a:r>
              <a:rPr lang="en-US" altLang="zh-CN" sz="2500" dirty="0">
                <a:latin typeface="Arial" panose="020B0604020202020204" pitchFamily="34" charset="0"/>
              </a:rPr>
              <a:t>/</a:t>
            </a: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6" name="Rectangle 82"/>
          <p:cNvSpPr/>
          <p:nvPr/>
        </p:nvSpPr>
        <p:spPr>
          <a:xfrm>
            <a:off x="973138" y="1243013"/>
            <a:ext cx="2771775" cy="492125"/>
          </a:xfrm>
          <a:prstGeom prst="rect">
            <a:avLst/>
          </a:prstGeom>
          <a:solidFill>
            <a:srgbClr val="FFFF99"/>
          </a:solidFill>
          <a:ln w="9525">
            <a:noFill/>
          </a:ln>
        </p:spPr>
        <p:txBody>
          <a:bodyPr>
            <a:spAutoFit/>
          </a:bodyPr>
          <a:p>
            <a:pPr eaLnBrk="0" hangingPunct="0">
              <a:lnSpc>
                <a:spcPct val="105000"/>
              </a:lnSpc>
              <a:spcBef>
                <a:spcPct val="45000"/>
              </a:spcBef>
              <a:buClr>
                <a:srgbClr val="669900"/>
              </a:buClr>
              <a:buSzPct val="120000"/>
              <a:buFont typeface="Wingdings" panose="05000000000000000000" pitchFamily="2" charset="2"/>
            </a:pPr>
            <a:r>
              <a:rPr lang="en-US" altLang="zh-CN" sz="2500" dirty="0">
                <a:latin typeface="Arial" panose="020B0604020202020204" pitchFamily="34" charset="0"/>
              </a:rPr>
              <a:t>Use  </a:t>
            </a:r>
            <a:r>
              <a:rPr lang="en-US" altLang="zh-CN" sz="2500" i="1" dirty="0">
                <a:latin typeface="Arial" panose="020B0604020202020204" pitchFamily="34" charset="0"/>
              </a:rPr>
              <a:t>AVC</a:t>
            </a:r>
            <a:r>
              <a:rPr lang="en-US" altLang="zh-CN" sz="2500" dirty="0">
                <a:latin typeface="Arial" panose="020B0604020202020204" pitchFamily="34" charset="0"/>
              </a:rPr>
              <a:t> = </a:t>
            </a:r>
            <a:r>
              <a:rPr lang="en-US" altLang="zh-CN" sz="2500" i="1" dirty="0">
                <a:latin typeface="Arial" panose="020B0604020202020204" pitchFamily="34" charset="0"/>
              </a:rPr>
              <a:t>VC</a:t>
            </a:r>
            <a:r>
              <a:rPr lang="en-US" altLang="zh-CN" sz="2500" dirty="0">
                <a:latin typeface="Arial" panose="020B0604020202020204" pitchFamily="34" charset="0"/>
              </a:rPr>
              <a:t>/</a:t>
            </a: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7" name="Rectangle 83"/>
          <p:cNvSpPr/>
          <p:nvPr/>
        </p:nvSpPr>
        <p:spPr>
          <a:xfrm>
            <a:off x="973138" y="1241425"/>
            <a:ext cx="5570537" cy="492125"/>
          </a:xfrm>
          <a:prstGeom prst="rect">
            <a:avLst/>
          </a:prstGeom>
          <a:solidFill>
            <a:srgbClr val="FFFF99"/>
          </a:solidFill>
          <a:ln w="9525">
            <a:noFill/>
          </a:ln>
        </p:spPr>
        <p:txBody>
          <a:bodyPr>
            <a:spAutoFit/>
          </a:bodyPr>
          <a:p>
            <a:pPr eaLnBrk="0" hangingPunct="0">
              <a:lnSpc>
                <a:spcPct val="105000"/>
              </a:lnSpc>
              <a:spcBef>
                <a:spcPct val="45000"/>
              </a:spcBef>
              <a:buClr>
                <a:srgbClr val="669900"/>
              </a:buClr>
              <a:buSzPct val="120000"/>
              <a:buFont typeface="Wingdings" panose="05000000000000000000" pitchFamily="2" charset="2"/>
            </a:pPr>
            <a:r>
              <a:rPr lang="en-US" altLang="zh-CN" sz="2500" dirty="0">
                <a:latin typeface="Arial" panose="020B0604020202020204" pitchFamily="34" charset="0"/>
              </a:rPr>
              <a:t>Use relationship between </a:t>
            </a:r>
            <a:r>
              <a:rPr lang="en-US" altLang="zh-CN" sz="2500" i="1" dirty="0">
                <a:latin typeface="Arial" panose="020B0604020202020204" pitchFamily="34" charset="0"/>
              </a:rPr>
              <a:t>MC</a:t>
            </a:r>
            <a:r>
              <a:rPr lang="en-US" altLang="zh-CN" sz="2500" dirty="0">
                <a:latin typeface="Arial" panose="020B0604020202020204" pitchFamily="34" charset="0"/>
              </a:rPr>
              <a:t> and </a:t>
            </a:r>
            <a:r>
              <a:rPr lang="en-US" altLang="zh-CN" sz="2500" i="1" dirty="0">
                <a:latin typeface="Arial" panose="020B0604020202020204" pitchFamily="34" charset="0"/>
              </a:rPr>
              <a:t>TC</a:t>
            </a:r>
            <a:endParaRPr lang="en-US" altLang="zh-CN" sz="2500" i="1" dirty="0">
              <a:latin typeface="Arial" panose="020B0604020202020204" pitchFamily="34" charset="0"/>
            </a:endParaRPr>
          </a:p>
        </p:txBody>
      </p:sp>
      <p:sp>
        <p:nvSpPr>
          <p:cNvPr id="8" name="Rectangle 84"/>
          <p:cNvSpPr/>
          <p:nvPr/>
        </p:nvSpPr>
        <p:spPr>
          <a:xfrm>
            <a:off x="973138" y="1239838"/>
            <a:ext cx="2741612" cy="492125"/>
          </a:xfrm>
          <a:prstGeom prst="rect">
            <a:avLst/>
          </a:prstGeom>
          <a:solidFill>
            <a:srgbClr val="FFFF99"/>
          </a:solidFill>
          <a:ln w="9525">
            <a:noFill/>
          </a:ln>
        </p:spPr>
        <p:txBody>
          <a:bodyPr>
            <a:spAutoFit/>
          </a:bodyPr>
          <a:p>
            <a:pPr eaLnBrk="0" hangingPunct="0">
              <a:lnSpc>
                <a:spcPct val="105000"/>
              </a:lnSpc>
              <a:spcBef>
                <a:spcPct val="45000"/>
              </a:spcBef>
              <a:buClr>
                <a:srgbClr val="669900"/>
              </a:buClr>
              <a:buSzPct val="120000"/>
              <a:buFont typeface="Wingdings" panose="05000000000000000000" pitchFamily="2" charset="2"/>
            </a:pPr>
            <a:r>
              <a:rPr lang="en-US" altLang="zh-CN" sz="2500" dirty="0">
                <a:latin typeface="Arial" panose="020B0604020202020204" pitchFamily="34" charset="0"/>
              </a:rPr>
              <a:t>Use  </a:t>
            </a:r>
            <a:r>
              <a:rPr lang="en-US" altLang="zh-CN" sz="2500" i="1" dirty="0">
                <a:latin typeface="Arial" panose="020B0604020202020204" pitchFamily="34" charset="0"/>
              </a:rPr>
              <a:t>ATC</a:t>
            </a:r>
            <a:r>
              <a:rPr lang="en-US" altLang="zh-CN" sz="2500" dirty="0">
                <a:latin typeface="Arial" panose="020B0604020202020204" pitchFamily="34" charset="0"/>
              </a:rPr>
              <a:t> = </a:t>
            </a:r>
            <a:r>
              <a:rPr lang="en-US" altLang="zh-CN" sz="2500" i="1" dirty="0">
                <a:latin typeface="Arial" panose="020B0604020202020204" pitchFamily="34" charset="0"/>
              </a:rPr>
              <a:t>TC</a:t>
            </a:r>
            <a:r>
              <a:rPr lang="en-US" altLang="zh-CN" sz="2500" dirty="0">
                <a:latin typeface="Arial" panose="020B0604020202020204" pitchFamily="34" charset="0"/>
              </a:rPr>
              <a:t>/</a:t>
            </a:r>
            <a:r>
              <a:rPr lang="en-US" altLang="zh-CN" sz="2500" i="1" dirty="0">
                <a:latin typeface="Arial" panose="020B0604020202020204" pitchFamily="34" charset="0"/>
              </a:rPr>
              <a:t>Q</a:t>
            </a:r>
            <a:endParaRPr lang="en-US" altLang="zh-CN" sz="2500" i="1" dirty="0">
              <a:latin typeface="Arial" panose="020B0604020202020204" pitchFamily="34" charset="0"/>
            </a:endParaRPr>
          </a:p>
        </p:txBody>
      </p:sp>
      <p:sp>
        <p:nvSpPr>
          <p:cNvPr id="9" name="Rectangle 5"/>
          <p:cNvSpPr/>
          <p:nvPr/>
        </p:nvSpPr>
        <p:spPr>
          <a:xfrm>
            <a:off x="903288" y="1249363"/>
            <a:ext cx="7002462" cy="496887"/>
          </a:xfrm>
          <a:prstGeom prst="rect">
            <a:avLst/>
          </a:prstGeom>
          <a:solidFill>
            <a:srgbClr val="FFFF99"/>
          </a:solidFill>
          <a:ln w="9525">
            <a:noFill/>
          </a:ln>
        </p:spPr>
        <p:txBody>
          <a:bodyPr>
            <a:spAutoFit/>
          </a:bodyPr>
          <a:p>
            <a:pPr eaLnBrk="0" hangingPunct="0">
              <a:lnSpc>
                <a:spcPct val="105000"/>
              </a:lnSpc>
              <a:spcBef>
                <a:spcPct val="45000"/>
              </a:spcBef>
              <a:buClr>
                <a:srgbClr val="669900"/>
              </a:buClr>
              <a:buSzPct val="120000"/>
              <a:buFont typeface="Wingdings" panose="05000000000000000000" pitchFamily="2" charset="2"/>
            </a:pPr>
            <a:r>
              <a:rPr lang="zh-CN" altLang="x-none" sz="2500" dirty="0">
                <a:latin typeface="Arial" panose="020B0604020202020204" pitchFamily="34" charset="0"/>
              </a:rPr>
              <a:t>首先，推出</a:t>
            </a:r>
            <a:r>
              <a:rPr lang="en-US" altLang="zh-CN" sz="2500" i="1" dirty="0">
                <a:latin typeface="Arial" panose="020B0604020202020204" pitchFamily="34" charset="0"/>
              </a:rPr>
              <a:t>FC</a:t>
            </a:r>
            <a:r>
              <a:rPr lang="en-US" altLang="zh-CN" sz="2500" dirty="0">
                <a:latin typeface="Arial" panose="020B0604020202020204" pitchFamily="34" charset="0"/>
              </a:rPr>
              <a:t> = $50 </a:t>
            </a:r>
            <a:r>
              <a:rPr lang="zh-CN" altLang="x-none" sz="2500" dirty="0">
                <a:latin typeface="Arial" panose="020B0604020202020204" pitchFamily="34" charset="0"/>
              </a:rPr>
              <a:t>并利用</a:t>
            </a:r>
            <a:r>
              <a:rPr lang="en-US" altLang="zh-CN" sz="2500" i="1" dirty="0">
                <a:latin typeface="Arial" panose="020B0604020202020204" pitchFamily="34" charset="0"/>
              </a:rPr>
              <a:t>FC</a:t>
            </a:r>
            <a:r>
              <a:rPr lang="en-US" altLang="zh-CN" sz="2500" dirty="0">
                <a:latin typeface="Arial" panose="020B0604020202020204" pitchFamily="34" charset="0"/>
              </a:rPr>
              <a:t> + </a:t>
            </a:r>
            <a:r>
              <a:rPr lang="en-US" altLang="zh-CN" sz="2500" i="1" dirty="0">
                <a:latin typeface="Arial" panose="020B0604020202020204" pitchFamily="34" charset="0"/>
              </a:rPr>
              <a:t>VC</a:t>
            </a:r>
            <a:r>
              <a:rPr lang="en-US" altLang="zh-CN" sz="2500" dirty="0">
                <a:latin typeface="Arial" panose="020B0604020202020204" pitchFamily="34" charset="0"/>
              </a:rPr>
              <a:t> = </a:t>
            </a:r>
            <a:r>
              <a:rPr lang="en-US" altLang="zh-CN" sz="2500" i="1" dirty="0">
                <a:latin typeface="Arial" panose="020B0604020202020204" pitchFamily="34" charset="0"/>
              </a:rPr>
              <a:t>TC</a:t>
            </a:r>
            <a:r>
              <a:rPr lang="en-US" altLang="zh-CN" sz="2500" dirty="0">
                <a:latin typeface="Arial" panose="020B0604020202020204" pitchFamily="34" charset="0"/>
              </a:rPr>
              <a:t>. </a:t>
            </a:r>
            <a:endParaRPr lang="en-US" altLang="zh-CN" sz="2500" dirty="0">
              <a:latin typeface="Arial" panose="020B0604020202020204" pitchFamily="34" charset="0"/>
            </a:endParaRPr>
          </a:p>
        </p:txBody>
      </p:sp>
      <p:sp>
        <p:nvSpPr>
          <p:cNvPr id="43016" name="Rectangle 88"/>
          <p:cNvSpPr/>
          <p:nvPr/>
        </p:nvSpPr>
        <p:spPr>
          <a:xfrm>
            <a:off x="803275" y="1890713"/>
            <a:ext cx="7920038" cy="4349750"/>
          </a:xfrm>
          <a:prstGeom prst="rect">
            <a:avLst/>
          </a:prstGeom>
          <a:solidFill>
            <a:schemeClr val="bg1"/>
          </a:solidFill>
          <a:ln w="9525">
            <a:noFill/>
          </a:ln>
        </p:spPr>
        <p:txBody>
          <a:bodyPr wrap="none" anchor="ctr"/>
          <a:p>
            <a:pPr eaLnBrk="0" hangingPunct="0"/>
            <a:endParaRPr lang="zh-CN" altLang="zh-CN" dirty="0">
              <a:latin typeface="Arial" panose="020B0604020202020204" pitchFamily="34" charset="0"/>
            </a:endParaRPr>
          </a:p>
        </p:txBody>
      </p:sp>
      <p:sp>
        <p:nvSpPr>
          <p:cNvPr id="43017" name="Rectangle 7"/>
          <p:cNvSpPr/>
          <p:nvPr/>
        </p:nvSpPr>
        <p:spPr>
          <a:xfrm>
            <a:off x="1600200" y="57118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210</a:t>
            </a:r>
            <a:endParaRPr lang="en-US" altLang="zh-CN" sz="2500" dirty="0">
              <a:latin typeface="Arial" panose="020B0604020202020204" pitchFamily="34" charset="0"/>
            </a:endParaRPr>
          </a:p>
        </p:txBody>
      </p:sp>
      <p:sp>
        <p:nvSpPr>
          <p:cNvPr id="43018" name="Rectangle 8"/>
          <p:cNvSpPr/>
          <p:nvPr/>
        </p:nvSpPr>
        <p:spPr>
          <a:xfrm>
            <a:off x="1600200" y="51657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150</a:t>
            </a:r>
            <a:endParaRPr lang="en-US" altLang="zh-CN" sz="2500" dirty="0">
              <a:latin typeface="Arial" panose="020B0604020202020204" pitchFamily="34" charset="0"/>
            </a:endParaRPr>
          </a:p>
        </p:txBody>
      </p:sp>
      <p:sp>
        <p:nvSpPr>
          <p:cNvPr id="43019" name="Rectangle 9"/>
          <p:cNvSpPr/>
          <p:nvPr/>
        </p:nvSpPr>
        <p:spPr>
          <a:xfrm>
            <a:off x="1600200" y="46196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100</a:t>
            </a:r>
            <a:endParaRPr lang="en-US" altLang="zh-CN" sz="2500" dirty="0">
              <a:latin typeface="Arial" panose="020B0604020202020204" pitchFamily="34" charset="0"/>
            </a:endParaRPr>
          </a:p>
        </p:txBody>
      </p:sp>
      <p:sp>
        <p:nvSpPr>
          <p:cNvPr id="14" name="Rectangle 10"/>
          <p:cNvSpPr/>
          <p:nvPr/>
        </p:nvSpPr>
        <p:spPr>
          <a:xfrm>
            <a:off x="1600200" y="40735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60</a:t>
            </a:r>
            <a:endParaRPr lang="en-US" altLang="zh-CN" sz="2500" dirty="0">
              <a:solidFill>
                <a:srgbClr val="FF0000"/>
              </a:solidFill>
              <a:latin typeface="Arial" panose="020B0604020202020204" pitchFamily="34" charset="0"/>
            </a:endParaRPr>
          </a:p>
        </p:txBody>
      </p:sp>
      <p:sp>
        <p:nvSpPr>
          <p:cNvPr id="43021" name="Rectangle 11"/>
          <p:cNvSpPr/>
          <p:nvPr/>
        </p:nvSpPr>
        <p:spPr>
          <a:xfrm>
            <a:off x="1600200" y="35274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43022" name="Rectangle 12"/>
          <p:cNvSpPr/>
          <p:nvPr/>
        </p:nvSpPr>
        <p:spPr>
          <a:xfrm>
            <a:off x="1600200" y="29813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17" name="Rectangle 13"/>
          <p:cNvSpPr/>
          <p:nvPr/>
        </p:nvSpPr>
        <p:spPr>
          <a:xfrm>
            <a:off x="1600200" y="24352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$0</a:t>
            </a:r>
            <a:endParaRPr lang="en-US" altLang="zh-CN" sz="2500" dirty="0">
              <a:solidFill>
                <a:srgbClr val="FF0000"/>
              </a:solidFill>
              <a:latin typeface="Arial" panose="020B0604020202020204" pitchFamily="34" charset="0"/>
            </a:endParaRPr>
          </a:p>
        </p:txBody>
      </p:sp>
      <p:sp>
        <p:nvSpPr>
          <p:cNvPr id="43024" name="Rectangle 14"/>
          <p:cNvSpPr/>
          <p:nvPr/>
        </p:nvSpPr>
        <p:spPr>
          <a:xfrm>
            <a:off x="1600200" y="1889125"/>
            <a:ext cx="10668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VC</a:t>
            </a:r>
            <a:endParaRPr lang="en-US" altLang="zh-CN" sz="2500" i="1" dirty="0">
              <a:latin typeface="Arial" panose="020B0604020202020204" pitchFamily="34" charset="0"/>
            </a:endParaRPr>
          </a:p>
        </p:txBody>
      </p:sp>
      <p:sp>
        <p:nvSpPr>
          <p:cNvPr id="43025" name="Rectangle 15"/>
          <p:cNvSpPr/>
          <p:nvPr/>
        </p:nvSpPr>
        <p:spPr>
          <a:xfrm>
            <a:off x="6286500" y="57118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43.33</a:t>
            </a:r>
            <a:endParaRPr lang="en-US" altLang="zh-CN" sz="2500" dirty="0">
              <a:latin typeface="Arial" panose="020B0604020202020204" pitchFamily="34" charset="0"/>
            </a:endParaRPr>
          </a:p>
        </p:txBody>
      </p:sp>
      <p:sp>
        <p:nvSpPr>
          <p:cNvPr id="43026" name="Rectangle 16"/>
          <p:cNvSpPr/>
          <p:nvPr/>
        </p:nvSpPr>
        <p:spPr>
          <a:xfrm>
            <a:off x="5143500" y="57118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35</a:t>
            </a:r>
            <a:endParaRPr lang="en-US" altLang="zh-CN" sz="2500" dirty="0">
              <a:latin typeface="Arial" panose="020B0604020202020204" pitchFamily="34" charset="0"/>
            </a:endParaRPr>
          </a:p>
        </p:txBody>
      </p:sp>
      <p:sp>
        <p:nvSpPr>
          <p:cNvPr id="43027" name="Rectangle 17"/>
          <p:cNvSpPr/>
          <p:nvPr/>
        </p:nvSpPr>
        <p:spPr>
          <a:xfrm>
            <a:off x="3771900" y="57118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8.33</a:t>
            </a:r>
            <a:endParaRPr lang="en-US" altLang="zh-CN" sz="2500" dirty="0">
              <a:latin typeface="Arial" panose="020B0604020202020204" pitchFamily="34" charset="0"/>
            </a:endParaRPr>
          </a:p>
        </p:txBody>
      </p:sp>
      <p:sp>
        <p:nvSpPr>
          <p:cNvPr id="43028" name="Rectangle 18"/>
          <p:cNvSpPr/>
          <p:nvPr/>
        </p:nvSpPr>
        <p:spPr>
          <a:xfrm>
            <a:off x="2667000" y="57118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260</a:t>
            </a:r>
            <a:endParaRPr lang="en-US" altLang="zh-CN" sz="2500" dirty="0">
              <a:latin typeface="Arial" panose="020B0604020202020204" pitchFamily="34" charset="0"/>
            </a:endParaRPr>
          </a:p>
        </p:txBody>
      </p:sp>
      <p:sp>
        <p:nvSpPr>
          <p:cNvPr id="43029" name="Rectangle 19"/>
          <p:cNvSpPr/>
          <p:nvPr/>
        </p:nvSpPr>
        <p:spPr>
          <a:xfrm>
            <a:off x="798513" y="57118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a:t>
            </a:r>
            <a:endParaRPr lang="en-US" altLang="zh-CN" sz="2500" dirty="0">
              <a:latin typeface="Arial" panose="020B0604020202020204" pitchFamily="34" charset="0"/>
            </a:endParaRPr>
          </a:p>
        </p:txBody>
      </p:sp>
      <p:sp>
        <p:nvSpPr>
          <p:cNvPr id="24" name="Rectangle 20"/>
          <p:cNvSpPr/>
          <p:nvPr/>
        </p:nvSpPr>
        <p:spPr>
          <a:xfrm>
            <a:off x="6286500" y="51657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40.00</a:t>
            </a:r>
            <a:endParaRPr lang="en-US" altLang="zh-CN" sz="2500" dirty="0">
              <a:solidFill>
                <a:srgbClr val="FF0000"/>
              </a:solidFill>
              <a:latin typeface="Arial" panose="020B0604020202020204" pitchFamily="34" charset="0"/>
            </a:endParaRPr>
          </a:p>
        </p:txBody>
      </p:sp>
      <p:sp>
        <p:nvSpPr>
          <p:cNvPr id="43031" name="Rectangle 21"/>
          <p:cNvSpPr/>
          <p:nvPr/>
        </p:nvSpPr>
        <p:spPr>
          <a:xfrm>
            <a:off x="5143500" y="51657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26" name="Rectangle 22"/>
          <p:cNvSpPr/>
          <p:nvPr/>
        </p:nvSpPr>
        <p:spPr>
          <a:xfrm>
            <a:off x="3771900" y="51657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10.00</a:t>
            </a:r>
            <a:endParaRPr lang="en-US" altLang="zh-CN" sz="2500" dirty="0">
              <a:solidFill>
                <a:srgbClr val="FF0000"/>
              </a:solidFill>
              <a:latin typeface="Arial" panose="020B0604020202020204" pitchFamily="34" charset="0"/>
            </a:endParaRPr>
          </a:p>
        </p:txBody>
      </p:sp>
      <p:sp>
        <p:nvSpPr>
          <p:cNvPr id="27" name="Rectangle 23"/>
          <p:cNvSpPr/>
          <p:nvPr/>
        </p:nvSpPr>
        <p:spPr>
          <a:xfrm>
            <a:off x="2667000" y="51657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200</a:t>
            </a:r>
            <a:endParaRPr lang="en-US" altLang="zh-CN" sz="2500" dirty="0">
              <a:solidFill>
                <a:srgbClr val="FF0000"/>
              </a:solidFill>
              <a:latin typeface="Arial" panose="020B0604020202020204" pitchFamily="34" charset="0"/>
            </a:endParaRPr>
          </a:p>
        </p:txBody>
      </p:sp>
      <p:sp>
        <p:nvSpPr>
          <p:cNvPr id="43034" name="Rectangle 24"/>
          <p:cNvSpPr/>
          <p:nvPr/>
        </p:nvSpPr>
        <p:spPr>
          <a:xfrm>
            <a:off x="798513" y="51657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5</a:t>
            </a:r>
            <a:endParaRPr lang="en-US" altLang="zh-CN" sz="2500" dirty="0">
              <a:latin typeface="Arial" panose="020B0604020202020204" pitchFamily="34" charset="0"/>
            </a:endParaRPr>
          </a:p>
        </p:txBody>
      </p:sp>
      <p:sp>
        <p:nvSpPr>
          <p:cNvPr id="43035" name="Rectangle 25"/>
          <p:cNvSpPr/>
          <p:nvPr/>
        </p:nvSpPr>
        <p:spPr>
          <a:xfrm>
            <a:off x="6286500" y="46196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37.50</a:t>
            </a:r>
            <a:endParaRPr lang="en-US" altLang="zh-CN" sz="2500" dirty="0">
              <a:latin typeface="Arial" panose="020B0604020202020204" pitchFamily="34" charset="0"/>
            </a:endParaRPr>
          </a:p>
        </p:txBody>
      </p:sp>
      <p:sp>
        <p:nvSpPr>
          <p:cNvPr id="30" name="Rectangle 26"/>
          <p:cNvSpPr/>
          <p:nvPr/>
        </p:nvSpPr>
        <p:spPr>
          <a:xfrm>
            <a:off x="5143500" y="46196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25</a:t>
            </a:r>
            <a:endParaRPr lang="en-US" altLang="zh-CN" sz="2500" dirty="0">
              <a:solidFill>
                <a:srgbClr val="FF0000"/>
              </a:solidFill>
              <a:latin typeface="Arial" panose="020B0604020202020204" pitchFamily="34" charset="0"/>
            </a:endParaRPr>
          </a:p>
        </p:txBody>
      </p:sp>
      <p:sp>
        <p:nvSpPr>
          <p:cNvPr id="43037" name="Rectangle 27"/>
          <p:cNvSpPr/>
          <p:nvPr/>
        </p:nvSpPr>
        <p:spPr>
          <a:xfrm>
            <a:off x="3771900" y="46196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12.50</a:t>
            </a:r>
            <a:endParaRPr lang="en-US" altLang="zh-CN" sz="2500" dirty="0">
              <a:latin typeface="Arial" panose="020B0604020202020204" pitchFamily="34" charset="0"/>
            </a:endParaRPr>
          </a:p>
        </p:txBody>
      </p:sp>
      <p:sp>
        <p:nvSpPr>
          <p:cNvPr id="43038" name="Rectangle 28"/>
          <p:cNvSpPr/>
          <p:nvPr/>
        </p:nvSpPr>
        <p:spPr>
          <a:xfrm>
            <a:off x="2667000" y="46196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150</a:t>
            </a:r>
            <a:endParaRPr lang="en-US" altLang="zh-CN" sz="2500" dirty="0">
              <a:latin typeface="Arial" panose="020B0604020202020204" pitchFamily="34" charset="0"/>
            </a:endParaRPr>
          </a:p>
        </p:txBody>
      </p:sp>
      <p:sp>
        <p:nvSpPr>
          <p:cNvPr id="43039" name="Rectangle 29"/>
          <p:cNvSpPr/>
          <p:nvPr/>
        </p:nvSpPr>
        <p:spPr>
          <a:xfrm>
            <a:off x="798513" y="46196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4</a:t>
            </a:r>
            <a:endParaRPr lang="en-US" altLang="zh-CN" sz="2500" dirty="0">
              <a:latin typeface="Arial" panose="020B0604020202020204" pitchFamily="34" charset="0"/>
            </a:endParaRPr>
          </a:p>
        </p:txBody>
      </p:sp>
      <p:sp>
        <p:nvSpPr>
          <p:cNvPr id="43040" name="Rectangle 30"/>
          <p:cNvSpPr/>
          <p:nvPr/>
        </p:nvSpPr>
        <p:spPr>
          <a:xfrm>
            <a:off x="6286500" y="40735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36.67</a:t>
            </a:r>
            <a:endParaRPr lang="en-US" altLang="zh-CN" sz="2500" dirty="0">
              <a:latin typeface="Arial" panose="020B0604020202020204" pitchFamily="34" charset="0"/>
            </a:endParaRPr>
          </a:p>
        </p:txBody>
      </p:sp>
      <p:sp>
        <p:nvSpPr>
          <p:cNvPr id="43041" name="Rectangle 31"/>
          <p:cNvSpPr/>
          <p:nvPr/>
        </p:nvSpPr>
        <p:spPr>
          <a:xfrm>
            <a:off x="5143500" y="40735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20</a:t>
            </a:r>
            <a:endParaRPr lang="en-US" altLang="zh-CN" sz="2500" dirty="0">
              <a:latin typeface="Arial" panose="020B0604020202020204" pitchFamily="34" charset="0"/>
            </a:endParaRPr>
          </a:p>
        </p:txBody>
      </p:sp>
      <p:sp>
        <p:nvSpPr>
          <p:cNvPr id="43042" name="Rectangle 32"/>
          <p:cNvSpPr/>
          <p:nvPr/>
        </p:nvSpPr>
        <p:spPr>
          <a:xfrm>
            <a:off x="3771900" y="40735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16.67</a:t>
            </a:r>
            <a:endParaRPr lang="en-US" altLang="zh-CN" sz="2500" dirty="0">
              <a:latin typeface="Arial" panose="020B0604020202020204" pitchFamily="34" charset="0"/>
            </a:endParaRPr>
          </a:p>
        </p:txBody>
      </p:sp>
      <p:sp>
        <p:nvSpPr>
          <p:cNvPr id="37" name="Rectangle 33"/>
          <p:cNvSpPr/>
          <p:nvPr/>
        </p:nvSpPr>
        <p:spPr>
          <a:xfrm>
            <a:off x="2667000" y="40735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110</a:t>
            </a:r>
            <a:endParaRPr lang="en-US" altLang="zh-CN" sz="2500" dirty="0">
              <a:solidFill>
                <a:srgbClr val="FF0000"/>
              </a:solidFill>
              <a:latin typeface="Arial" panose="020B0604020202020204" pitchFamily="34" charset="0"/>
            </a:endParaRPr>
          </a:p>
        </p:txBody>
      </p:sp>
      <p:sp>
        <p:nvSpPr>
          <p:cNvPr id="43044" name="Rectangle 34"/>
          <p:cNvSpPr/>
          <p:nvPr/>
        </p:nvSpPr>
        <p:spPr>
          <a:xfrm>
            <a:off x="798513" y="40735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a:t>
            </a:r>
            <a:endParaRPr lang="en-US" altLang="zh-CN" sz="2500" dirty="0">
              <a:latin typeface="Arial" panose="020B0604020202020204" pitchFamily="34" charset="0"/>
            </a:endParaRPr>
          </a:p>
        </p:txBody>
      </p:sp>
      <p:sp>
        <p:nvSpPr>
          <p:cNvPr id="39" name="Rectangle 35"/>
          <p:cNvSpPr/>
          <p:nvPr/>
        </p:nvSpPr>
        <p:spPr>
          <a:xfrm>
            <a:off x="6286500" y="35274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40.00</a:t>
            </a:r>
            <a:endParaRPr lang="en-US" altLang="zh-CN" sz="2500" dirty="0">
              <a:solidFill>
                <a:srgbClr val="FF0000"/>
              </a:solidFill>
              <a:latin typeface="Arial" panose="020B0604020202020204" pitchFamily="34" charset="0"/>
            </a:endParaRPr>
          </a:p>
        </p:txBody>
      </p:sp>
      <p:sp>
        <p:nvSpPr>
          <p:cNvPr id="40" name="Rectangle 36"/>
          <p:cNvSpPr/>
          <p:nvPr/>
        </p:nvSpPr>
        <p:spPr>
          <a:xfrm>
            <a:off x="5143500" y="35274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15</a:t>
            </a:r>
            <a:endParaRPr lang="en-US" altLang="zh-CN" sz="2500" dirty="0">
              <a:solidFill>
                <a:srgbClr val="FF0000"/>
              </a:solidFill>
              <a:latin typeface="Arial" panose="020B0604020202020204" pitchFamily="34" charset="0"/>
            </a:endParaRPr>
          </a:p>
        </p:txBody>
      </p:sp>
      <p:sp>
        <p:nvSpPr>
          <p:cNvPr id="41" name="Rectangle 37"/>
          <p:cNvSpPr/>
          <p:nvPr/>
        </p:nvSpPr>
        <p:spPr>
          <a:xfrm>
            <a:off x="3771900" y="35274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25.00</a:t>
            </a:r>
            <a:endParaRPr lang="en-US" altLang="zh-CN" sz="2500" dirty="0">
              <a:solidFill>
                <a:srgbClr val="FF0000"/>
              </a:solidFill>
              <a:latin typeface="Arial" panose="020B0604020202020204" pitchFamily="34" charset="0"/>
            </a:endParaRPr>
          </a:p>
        </p:txBody>
      </p:sp>
      <p:sp>
        <p:nvSpPr>
          <p:cNvPr id="43048" name="Rectangle 38"/>
          <p:cNvSpPr/>
          <p:nvPr/>
        </p:nvSpPr>
        <p:spPr>
          <a:xfrm>
            <a:off x="2667000" y="35274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80</a:t>
            </a:r>
            <a:endParaRPr lang="en-US" altLang="zh-CN" sz="2500" dirty="0">
              <a:latin typeface="Arial" panose="020B0604020202020204" pitchFamily="34" charset="0"/>
            </a:endParaRPr>
          </a:p>
        </p:txBody>
      </p:sp>
      <p:sp>
        <p:nvSpPr>
          <p:cNvPr id="43049" name="Rectangle 39"/>
          <p:cNvSpPr/>
          <p:nvPr/>
        </p:nvSpPr>
        <p:spPr>
          <a:xfrm>
            <a:off x="798513" y="35274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2</a:t>
            </a:r>
            <a:endParaRPr lang="en-US" altLang="zh-CN" sz="2500" dirty="0">
              <a:latin typeface="Arial" panose="020B0604020202020204" pitchFamily="34" charset="0"/>
            </a:endParaRPr>
          </a:p>
        </p:txBody>
      </p:sp>
      <p:sp>
        <p:nvSpPr>
          <p:cNvPr id="43050" name="Rectangle 40"/>
          <p:cNvSpPr/>
          <p:nvPr/>
        </p:nvSpPr>
        <p:spPr>
          <a:xfrm>
            <a:off x="6286500" y="29813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$60.00</a:t>
            </a:r>
            <a:endParaRPr lang="en-US" altLang="zh-CN" sz="2500" dirty="0">
              <a:latin typeface="Arial" panose="020B0604020202020204" pitchFamily="34" charset="0"/>
            </a:endParaRPr>
          </a:p>
        </p:txBody>
      </p:sp>
      <p:sp>
        <p:nvSpPr>
          <p:cNvPr id="43051" name="Rectangle 41"/>
          <p:cNvSpPr/>
          <p:nvPr/>
        </p:nvSpPr>
        <p:spPr>
          <a:xfrm>
            <a:off x="5143500" y="29813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46" name="Rectangle 42"/>
          <p:cNvSpPr/>
          <p:nvPr/>
        </p:nvSpPr>
        <p:spPr>
          <a:xfrm>
            <a:off x="3771900" y="29813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$50.00</a:t>
            </a:r>
            <a:endParaRPr lang="en-US" altLang="zh-CN" sz="2500" dirty="0">
              <a:solidFill>
                <a:srgbClr val="FF0000"/>
              </a:solidFill>
              <a:latin typeface="Arial" panose="020B0604020202020204" pitchFamily="34" charset="0"/>
            </a:endParaRPr>
          </a:p>
        </p:txBody>
      </p:sp>
      <p:sp>
        <p:nvSpPr>
          <p:cNvPr id="47" name="Rectangle 43"/>
          <p:cNvSpPr/>
          <p:nvPr/>
        </p:nvSpPr>
        <p:spPr>
          <a:xfrm>
            <a:off x="2667000" y="29813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60</a:t>
            </a:r>
            <a:endParaRPr lang="en-US" altLang="zh-CN" sz="2500" dirty="0">
              <a:solidFill>
                <a:srgbClr val="FF0000"/>
              </a:solidFill>
              <a:latin typeface="Arial" panose="020B0604020202020204" pitchFamily="34" charset="0"/>
            </a:endParaRPr>
          </a:p>
        </p:txBody>
      </p:sp>
      <p:sp>
        <p:nvSpPr>
          <p:cNvPr id="43054" name="Rectangle 44"/>
          <p:cNvSpPr/>
          <p:nvPr/>
        </p:nvSpPr>
        <p:spPr>
          <a:xfrm>
            <a:off x="798513" y="29813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a:t>
            </a:r>
            <a:endParaRPr lang="en-US" altLang="zh-CN" sz="2500" dirty="0">
              <a:latin typeface="Arial" panose="020B0604020202020204" pitchFamily="34" charset="0"/>
            </a:endParaRPr>
          </a:p>
        </p:txBody>
      </p:sp>
      <p:sp>
        <p:nvSpPr>
          <p:cNvPr id="43055" name="Rectangle 45"/>
          <p:cNvSpPr/>
          <p:nvPr/>
        </p:nvSpPr>
        <p:spPr>
          <a:xfrm>
            <a:off x="6286500" y="24352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3056" name="Rectangle 46"/>
          <p:cNvSpPr/>
          <p:nvPr/>
        </p:nvSpPr>
        <p:spPr>
          <a:xfrm>
            <a:off x="5143500" y="24352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3057" name="Rectangle 47"/>
          <p:cNvSpPr/>
          <p:nvPr/>
        </p:nvSpPr>
        <p:spPr>
          <a:xfrm>
            <a:off x="3771900" y="24352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endParaRPr lang="en-US" altLang="zh-CN" sz="2500" i="1" dirty="0">
              <a:latin typeface="Arial" panose="020B0604020202020204" pitchFamily="34" charset="0"/>
            </a:endParaRPr>
          </a:p>
        </p:txBody>
      </p:sp>
      <p:sp>
        <p:nvSpPr>
          <p:cNvPr id="43058" name="Rectangle 48"/>
          <p:cNvSpPr/>
          <p:nvPr/>
        </p:nvSpPr>
        <p:spPr>
          <a:xfrm>
            <a:off x="2667000" y="24352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$50</a:t>
            </a:r>
            <a:endParaRPr lang="en-US" altLang="zh-CN" sz="2500" dirty="0">
              <a:latin typeface="Arial" panose="020B0604020202020204" pitchFamily="34" charset="0"/>
            </a:endParaRPr>
          </a:p>
        </p:txBody>
      </p:sp>
      <p:sp>
        <p:nvSpPr>
          <p:cNvPr id="43059" name="Rectangle 49"/>
          <p:cNvSpPr/>
          <p:nvPr/>
        </p:nvSpPr>
        <p:spPr>
          <a:xfrm>
            <a:off x="798513" y="24352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0</a:t>
            </a:r>
            <a:endParaRPr lang="en-US" altLang="zh-CN" sz="2500" dirty="0">
              <a:latin typeface="Arial" panose="020B0604020202020204" pitchFamily="34" charset="0"/>
            </a:endParaRPr>
          </a:p>
        </p:txBody>
      </p:sp>
      <p:sp>
        <p:nvSpPr>
          <p:cNvPr id="43060" name="Rectangle 50"/>
          <p:cNvSpPr/>
          <p:nvPr/>
        </p:nvSpPr>
        <p:spPr>
          <a:xfrm>
            <a:off x="7721600" y="1889125"/>
            <a:ext cx="10033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MC</a:t>
            </a:r>
            <a:endParaRPr lang="en-US" altLang="zh-CN" sz="2500" i="1" dirty="0">
              <a:latin typeface="Arial" panose="020B0604020202020204" pitchFamily="34" charset="0"/>
            </a:endParaRPr>
          </a:p>
        </p:txBody>
      </p:sp>
      <p:sp>
        <p:nvSpPr>
          <p:cNvPr id="43061" name="Rectangle 51"/>
          <p:cNvSpPr/>
          <p:nvPr/>
        </p:nvSpPr>
        <p:spPr>
          <a:xfrm>
            <a:off x="6286500" y="1889125"/>
            <a:ext cx="14351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sp>
        <p:nvSpPr>
          <p:cNvPr id="43062" name="Rectangle 52"/>
          <p:cNvSpPr/>
          <p:nvPr/>
        </p:nvSpPr>
        <p:spPr>
          <a:xfrm>
            <a:off x="5143500" y="1889125"/>
            <a:ext cx="11430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AVC</a:t>
            </a:r>
            <a:endParaRPr lang="en-US" altLang="zh-CN" sz="2500" i="1" dirty="0">
              <a:latin typeface="Arial" panose="020B0604020202020204" pitchFamily="34" charset="0"/>
            </a:endParaRPr>
          </a:p>
        </p:txBody>
      </p:sp>
      <p:sp>
        <p:nvSpPr>
          <p:cNvPr id="43063" name="Rectangle 53"/>
          <p:cNvSpPr/>
          <p:nvPr/>
        </p:nvSpPr>
        <p:spPr>
          <a:xfrm>
            <a:off x="3771900" y="1889125"/>
            <a:ext cx="13716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AFC</a:t>
            </a:r>
            <a:endParaRPr lang="en-US" altLang="zh-CN" sz="2500" i="1" dirty="0">
              <a:latin typeface="Arial" panose="020B0604020202020204" pitchFamily="34" charset="0"/>
            </a:endParaRPr>
          </a:p>
        </p:txBody>
      </p:sp>
      <p:sp>
        <p:nvSpPr>
          <p:cNvPr id="43064" name="Rectangle 54"/>
          <p:cNvSpPr/>
          <p:nvPr/>
        </p:nvSpPr>
        <p:spPr>
          <a:xfrm>
            <a:off x="2667000" y="1889125"/>
            <a:ext cx="1104900"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i="1" dirty="0">
                <a:latin typeface="Arial" panose="020B0604020202020204" pitchFamily="34" charset="0"/>
              </a:rPr>
              <a:t>TC</a:t>
            </a:r>
            <a:endParaRPr lang="en-US" altLang="zh-CN" sz="2500" i="1" dirty="0">
              <a:latin typeface="Arial" panose="020B0604020202020204" pitchFamily="34" charset="0"/>
            </a:endParaRPr>
          </a:p>
        </p:txBody>
      </p:sp>
      <p:sp>
        <p:nvSpPr>
          <p:cNvPr id="43065" name="Rectangle 55"/>
          <p:cNvSpPr/>
          <p:nvPr/>
        </p:nvSpPr>
        <p:spPr>
          <a:xfrm>
            <a:off x="798513" y="1889125"/>
            <a:ext cx="801687" cy="546100"/>
          </a:xfrm>
          <a:prstGeom prst="rect">
            <a:avLst/>
          </a:prstGeom>
          <a:noFill/>
          <a:ln w="9525">
            <a:noFill/>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3066" name="Line 56"/>
          <p:cNvSpPr/>
          <p:nvPr/>
        </p:nvSpPr>
        <p:spPr>
          <a:xfrm>
            <a:off x="798513" y="1889125"/>
            <a:ext cx="7926387" cy="0"/>
          </a:xfrm>
          <a:prstGeom prst="line">
            <a:avLst/>
          </a:prstGeom>
          <a:ln w="28575" cap="sq" cmpd="sng">
            <a:solidFill>
              <a:schemeClr val="tx1"/>
            </a:solidFill>
            <a:prstDash val="solid"/>
            <a:headEnd type="none" w="med" len="med"/>
            <a:tailEnd type="none" w="med" len="med"/>
          </a:ln>
        </p:spPr>
      </p:sp>
      <p:sp>
        <p:nvSpPr>
          <p:cNvPr id="43067" name="Line 57"/>
          <p:cNvSpPr/>
          <p:nvPr/>
        </p:nvSpPr>
        <p:spPr>
          <a:xfrm>
            <a:off x="798513" y="2435225"/>
            <a:ext cx="7926387" cy="0"/>
          </a:xfrm>
          <a:prstGeom prst="line">
            <a:avLst/>
          </a:prstGeom>
          <a:ln w="12700" cap="flat" cmpd="sng">
            <a:solidFill>
              <a:schemeClr val="tx1"/>
            </a:solidFill>
            <a:prstDash val="solid"/>
            <a:headEnd type="none" w="med" len="med"/>
            <a:tailEnd type="none" w="med" len="med"/>
          </a:ln>
        </p:spPr>
      </p:sp>
      <p:sp>
        <p:nvSpPr>
          <p:cNvPr id="43068" name="Line 58"/>
          <p:cNvSpPr/>
          <p:nvPr/>
        </p:nvSpPr>
        <p:spPr>
          <a:xfrm>
            <a:off x="798513" y="2981325"/>
            <a:ext cx="7926387" cy="0"/>
          </a:xfrm>
          <a:prstGeom prst="line">
            <a:avLst/>
          </a:prstGeom>
          <a:ln w="12700" cap="flat" cmpd="sng">
            <a:solidFill>
              <a:schemeClr val="tx1"/>
            </a:solidFill>
            <a:prstDash val="solid"/>
            <a:headEnd type="none" w="med" len="med"/>
            <a:tailEnd type="none" w="med" len="med"/>
          </a:ln>
        </p:spPr>
      </p:sp>
      <p:sp>
        <p:nvSpPr>
          <p:cNvPr id="43069" name="Line 59"/>
          <p:cNvSpPr/>
          <p:nvPr/>
        </p:nvSpPr>
        <p:spPr>
          <a:xfrm>
            <a:off x="798513" y="3527425"/>
            <a:ext cx="7926387" cy="0"/>
          </a:xfrm>
          <a:prstGeom prst="line">
            <a:avLst/>
          </a:prstGeom>
          <a:ln w="12700" cap="flat" cmpd="sng">
            <a:solidFill>
              <a:schemeClr val="tx1"/>
            </a:solidFill>
            <a:prstDash val="solid"/>
            <a:headEnd type="none" w="med" len="med"/>
            <a:tailEnd type="none" w="med" len="med"/>
          </a:ln>
        </p:spPr>
      </p:sp>
      <p:sp>
        <p:nvSpPr>
          <p:cNvPr id="43070" name="Line 60"/>
          <p:cNvSpPr/>
          <p:nvPr/>
        </p:nvSpPr>
        <p:spPr>
          <a:xfrm>
            <a:off x="798513" y="4073525"/>
            <a:ext cx="7926387" cy="0"/>
          </a:xfrm>
          <a:prstGeom prst="line">
            <a:avLst/>
          </a:prstGeom>
          <a:ln w="12700" cap="flat" cmpd="sng">
            <a:solidFill>
              <a:schemeClr val="tx1"/>
            </a:solidFill>
            <a:prstDash val="solid"/>
            <a:headEnd type="none" w="med" len="med"/>
            <a:tailEnd type="none" w="med" len="med"/>
          </a:ln>
        </p:spPr>
      </p:sp>
      <p:sp>
        <p:nvSpPr>
          <p:cNvPr id="43071" name="Line 61"/>
          <p:cNvSpPr/>
          <p:nvPr/>
        </p:nvSpPr>
        <p:spPr>
          <a:xfrm>
            <a:off x="798513" y="4619625"/>
            <a:ext cx="7926387" cy="0"/>
          </a:xfrm>
          <a:prstGeom prst="line">
            <a:avLst/>
          </a:prstGeom>
          <a:ln w="12700" cap="flat" cmpd="sng">
            <a:solidFill>
              <a:schemeClr val="tx1"/>
            </a:solidFill>
            <a:prstDash val="solid"/>
            <a:headEnd type="none" w="med" len="med"/>
            <a:tailEnd type="none" w="med" len="med"/>
          </a:ln>
        </p:spPr>
      </p:sp>
      <p:sp>
        <p:nvSpPr>
          <p:cNvPr id="43072" name="Line 62"/>
          <p:cNvSpPr/>
          <p:nvPr/>
        </p:nvSpPr>
        <p:spPr>
          <a:xfrm>
            <a:off x="798513" y="5165725"/>
            <a:ext cx="7926387" cy="0"/>
          </a:xfrm>
          <a:prstGeom prst="line">
            <a:avLst/>
          </a:prstGeom>
          <a:ln w="12700" cap="flat" cmpd="sng">
            <a:solidFill>
              <a:schemeClr val="tx1"/>
            </a:solidFill>
            <a:prstDash val="solid"/>
            <a:headEnd type="none" w="med" len="med"/>
            <a:tailEnd type="none" w="med" len="med"/>
          </a:ln>
        </p:spPr>
      </p:sp>
      <p:sp>
        <p:nvSpPr>
          <p:cNvPr id="43073" name="Line 63"/>
          <p:cNvSpPr/>
          <p:nvPr/>
        </p:nvSpPr>
        <p:spPr>
          <a:xfrm>
            <a:off x="798513" y="5711825"/>
            <a:ext cx="7926387" cy="0"/>
          </a:xfrm>
          <a:prstGeom prst="line">
            <a:avLst/>
          </a:prstGeom>
          <a:ln w="12700" cap="flat" cmpd="sng">
            <a:solidFill>
              <a:schemeClr val="tx1"/>
            </a:solidFill>
            <a:prstDash val="solid"/>
            <a:headEnd type="none" w="med" len="med"/>
            <a:tailEnd type="none" w="med" len="med"/>
          </a:ln>
        </p:spPr>
      </p:sp>
      <p:sp>
        <p:nvSpPr>
          <p:cNvPr id="43074" name="Line 64"/>
          <p:cNvSpPr/>
          <p:nvPr/>
        </p:nvSpPr>
        <p:spPr>
          <a:xfrm>
            <a:off x="798513" y="6257925"/>
            <a:ext cx="7926387" cy="0"/>
          </a:xfrm>
          <a:prstGeom prst="line">
            <a:avLst/>
          </a:prstGeom>
          <a:ln w="28575" cap="sq" cmpd="sng">
            <a:solidFill>
              <a:schemeClr val="tx1"/>
            </a:solidFill>
            <a:prstDash val="solid"/>
            <a:headEnd type="none" w="med" len="med"/>
            <a:tailEnd type="none" w="med" len="med"/>
          </a:ln>
        </p:spPr>
      </p:sp>
      <p:sp>
        <p:nvSpPr>
          <p:cNvPr id="43075" name="Line 65"/>
          <p:cNvSpPr/>
          <p:nvPr/>
        </p:nvSpPr>
        <p:spPr>
          <a:xfrm>
            <a:off x="798513" y="1889125"/>
            <a:ext cx="0" cy="4368800"/>
          </a:xfrm>
          <a:prstGeom prst="line">
            <a:avLst/>
          </a:prstGeom>
          <a:ln w="28575" cap="sq" cmpd="sng">
            <a:solidFill>
              <a:schemeClr val="tx1"/>
            </a:solidFill>
            <a:prstDash val="solid"/>
            <a:headEnd type="none" w="med" len="med"/>
            <a:tailEnd type="none" w="med" len="med"/>
          </a:ln>
        </p:spPr>
      </p:sp>
      <p:sp>
        <p:nvSpPr>
          <p:cNvPr id="43076" name="Line 66"/>
          <p:cNvSpPr/>
          <p:nvPr/>
        </p:nvSpPr>
        <p:spPr>
          <a:xfrm>
            <a:off x="1600200" y="1889125"/>
            <a:ext cx="0" cy="4368800"/>
          </a:xfrm>
          <a:prstGeom prst="line">
            <a:avLst/>
          </a:prstGeom>
          <a:ln w="12700" cap="flat" cmpd="sng">
            <a:solidFill>
              <a:schemeClr val="tx1"/>
            </a:solidFill>
            <a:prstDash val="solid"/>
            <a:headEnd type="none" w="med" len="med"/>
            <a:tailEnd type="none" w="med" len="med"/>
          </a:ln>
        </p:spPr>
      </p:sp>
      <p:sp>
        <p:nvSpPr>
          <p:cNvPr id="43077" name="Line 67"/>
          <p:cNvSpPr/>
          <p:nvPr/>
        </p:nvSpPr>
        <p:spPr>
          <a:xfrm>
            <a:off x="3771900" y="1889125"/>
            <a:ext cx="0" cy="4368800"/>
          </a:xfrm>
          <a:prstGeom prst="line">
            <a:avLst/>
          </a:prstGeom>
          <a:ln w="12700" cap="flat" cmpd="sng">
            <a:solidFill>
              <a:schemeClr val="tx1"/>
            </a:solidFill>
            <a:prstDash val="solid"/>
            <a:headEnd type="none" w="med" len="med"/>
            <a:tailEnd type="none" w="med" len="med"/>
          </a:ln>
        </p:spPr>
      </p:sp>
      <p:sp>
        <p:nvSpPr>
          <p:cNvPr id="43078" name="Line 68"/>
          <p:cNvSpPr/>
          <p:nvPr/>
        </p:nvSpPr>
        <p:spPr>
          <a:xfrm>
            <a:off x="5143500" y="1889125"/>
            <a:ext cx="0" cy="4368800"/>
          </a:xfrm>
          <a:prstGeom prst="line">
            <a:avLst/>
          </a:prstGeom>
          <a:ln w="12700" cap="flat" cmpd="sng">
            <a:solidFill>
              <a:schemeClr val="tx1"/>
            </a:solidFill>
            <a:prstDash val="solid"/>
            <a:headEnd type="none" w="med" len="med"/>
            <a:tailEnd type="none" w="med" len="med"/>
          </a:ln>
        </p:spPr>
      </p:sp>
      <p:sp>
        <p:nvSpPr>
          <p:cNvPr id="43079" name="Line 69"/>
          <p:cNvSpPr/>
          <p:nvPr/>
        </p:nvSpPr>
        <p:spPr>
          <a:xfrm>
            <a:off x="6286500" y="1889125"/>
            <a:ext cx="0" cy="4368800"/>
          </a:xfrm>
          <a:prstGeom prst="line">
            <a:avLst/>
          </a:prstGeom>
          <a:ln w="12700" cap="flat" cmpd="sng">
            <a:solidFill>
              <a:schemeClr val="tx1"/>
            </a:solidFill>
            <a:prstDash val="solid"/>
            <a:headEnd type="none" w="med" len="med"/>
            <a:tailEnd type="none" w="med" len="med"/>
          </a:ln>
        </p:spPr>
      </p:sp>
      <p:sp>
        <p:nvSpPr>
          <p:cNvPr id="43080" name="Line 70"/>
          <p:cNvSpPr/>
          <p:nvPr/>
        </p:nvSpPr>
        <p:spPr>
          <a:xfrm>
            <a:off x="7721600" y="1889125"/>
            <a:ext cx="0" cy="4368800"/>
          </a:xfrm>
          <a:prstGeom prst="line">
            <a:avLst/>
          </a:prstGeom>
          <a:ln w="12700" cap="flat" cmpd="sng">
            <a:solidFill>
              <a:schemeClr val="tx1"/>
            </a:solidFill>
            <a:prstDash val="solid"/>
            <a:headEnd type="none" w="med" len="med"/>
            <a:tailEnd type="none" w="med" len="med"/>
          </a:ln>
        </p:spPr>
      </p:sp>
      <p:sp>
        <p:nvSpPr>
          <p:cNvPr id="43081" name="Line 71"/>
          <p:cNvSpPr/>
          <p:nvPr/>
        </p:nvSpPr>
        <p:spPr>
          <a:xfrm>
            <a:off x="8724900" y="1889125"/>
            <a:ext cx="0" cy="4368800"/>
          </a:xfrm>
          <a:prstGeom prst="line">
            <a:avLst/>
          </a:prstGeom>
          <a:ln w="28575" cap="sq" cmpd="sng">
            <a:solidFill>
              <a:schemeClr val="tx1"/>
            </a:solidFill>
            <a:prstDash val="solid"/>
            <a:headEnd type="none" w="med" len="med"/>
            <a:tailEnd type="none" w="med" len="med"/>
          </a:ln>
        </p:spPr>
      </p:sp>
      <p:sp>
        <p:nvSpPr>
          <p:cNvPr id="43082" name="Line 72"/>
          <p:cNvSpPr/>
          <p:nvPr/>
        </p:nvSpPr>
        <p:spPr>
          <a:xfrm>
            <a:off x="2667000" y="1889125"/>
            <a:ext cx="0" cy="4368800"/>
          </a:xfrm>
          <a:prstGeom prst="line">
            <a:avLst/>
          </a:prstGeom>
          <a:ln w="12700" cap="flat" cmpd="sng">
            <a:solidFill>
              <a:schemeClr val="tx1"/>
            </a:solidFill>
            <a:prstDash val="solid"/>
            <a:headEnd type="none" w="med" len="med"/>
            <a:tailEnd type="none" w="med" len="med"/>
          </a:ln>
        </p:spPr>
      </p:sp>
      <p:sp>
        <p:nvSpPr>
          <p:cNvPr id="43083" name="Rectangle 73"/>
          <p:cNvSpPr/>
          <p:nvPr/>
        </p:nvSpPr>
        <p:spPr>
          <a:xfrm>
            <a:off x="7721600" y="54229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60</a:t>
            </a:r>
            <a:endParaRPr lang="en-US" altLang="zh-CN" sz="2500" dirty="0">
              <a:latin typeface="Arial" panose="020B0604020202020204" pitchFamily="34" charset="0"/>
            </a:endParaRPr>
          </a:p>
        </p:txBody>
      </p:sp>
      <p:sp>
        <p:nvSpPr>
          <p:cNvPr id="78" name="Rectangle 74"/>
          <p:cNvSpPr/>
          <p:nvPr/>
        </p:nvSpPr>
        <p:spPr>
          <a:xfrm>
            <a:off x="7721600" y="48768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50</a:t>
            </a:r>
            <a:endParaRPr lang="en-US" altLang="zh-CN" sz="2500" dirty="0">
              <a:solidFill>
                <a:srgbClr val="FF0000"/>
              </a:solidFill>
              <a:latin typeface="Arial" panose="020B0604020202020204" pitchFamily="34" charset="0"/>
            </a:endParaRPr>
          </a:p>
        </p:txBody>
      </p:sp>
      <p:sp>
        <p:nvSpPr>
          <p:cNvPr id="79" name="Rectangle 75"/>
          <p:cNvSpPr/>
          <p:nvPr/>
        </p:nvSpPr>
        <p:spPr>
          <a:xfrm>
            <a:off x="7721600" y="43307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40</a:t>
            </a:r>
            <a:endParaRPr lang="en-US" altLang="zh-CN" sz="2500" dirty="0">
              <a:solidFill>
                <a:srgbClr val="FF0000"/>
              </a:solidFill>
              <a:latin typeface="Arial" panose="020B0604020202020204" pitchFamily="34" charset="0"/>
            </a:endParaRPr>
          </a:p>
        </p:txBody>
      </p:sp>
      <p:sp>
        <p:nvSpPr>
          <p:cNvPr id="43086" name="Rectangle 76"/>
          <p:cNvSpPr/>
          <p:nvPr/>
        </p:nvSpPr>
        <p:spPr>
          <a:xfrm>
            <a:off x="7721600" y="37846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30</a:t>
            </a:r>
            <a:endParaRPr lang="en-US" altLang="zh-CN" sz="2500" dirty="0">
              <a:latin typeface="Arial" panose="020B0604020202020204" pitchFamily="34" charset="0"/>
            </a:endParaRPr>
          </a:p>
        </p:txBody>
      </p:sp>
      <p:sp>
        <p:nvSpPr>
          <p:cNvPr id="81" name="Rectangle 77"/>
          <p:cNvSpPr/>
          <p:nvPr/>
        </p:nvSpPr>
        <p:spPr>
          <a:xfrm>
            <a:off x="7721600" y="32385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solidFill>
                  <a:srgbClr val="FF0000"/>
                </a:solidFill>
                <a:latin typeface="Arial" panose="020B0604020202020204" pitchFamily="34" charset="0"/>
              </a:rPr>
              <a:t>20</a:t>
            </a:r>
            <a:endParaRPr lang="en-US" altLang="zh-CN" sz="2500" dirty="0">
              <a:solidFill>
                <a:srgbClr val="FF0000"/>
              </a:solidFill>
              <a:latin typeface="Arial" panose="020B0604020202020204" pitchFamily="34" charset="0"/>
            </a:endParaRPr>
          </a:p>
        </p:txBody>
      </p:sp>
      <p:sp>
        <p:nvSpPr>
          <p:cNvPr id="43088" name="Rectangle 78"/>
          <p:cNvSpPr/>
          <p:nvPr/>
        </p:nvSpPr>
        <p:spPr>
          <a:xfrm>
            <a:off x="7721600" y="2692400"/>
            <a:ext cx="1003300" cy="546100"/>
          </a:xfrm>
          <a:prstGeom prst="rect">
            <a:avLst/>
          </a:prstGeom>
          <a:solidFill>
            <a:schemeClr val="bg1"/>
          </a:solidFill>
          <a:ln w="12700" cap="flat" cmpd="sng">
            <a:solidFill>
              <a:schemeClr val="tx1"/>
            </a:solidFill>
            <a:prstDash val="solid"/>
            <a:miter/>
            <a:headEnd type="none" w="med" len="med"/>
            <a:tailEnd type="none" w="med" len="med"/>
          </a:ln>
        </p:spPr>
        <p:txBody>
          <a:bodyPr anchor="ctr" anchorCtr="1"/>
          <a:p>
            <a:pPr eaLnBrk="0" hangingPunct="0">
              <a:lnSpc>
                <a:spcPct val="105000"/>
              </a:lnSpc>
              <a:spcBef>
                <a:spcPct val="45000"/>
              </a:spcBef>
              <a:buClr>
                <a:srgbClr val="00B85C"/>
              </a:buClr>
              <a:buSzPct val="120000"/>
              <a:buFont typeface="Wingdings" panose="05000000000000000000" pitchFamily="2" charset="2"/>
            </a:pPr>
            <a:r>
              <a:rPr lang="en-US" altLang="zh-CN" sz="2500" dirty="0">
                <a:latin typeface="Arial" panose="020B0604020202020204" pitchFamily="34" charset="0"/>
              </a:rPr>
              <a:t>$10</a:t>
            </a:r>
            <a:endParaRPr lang="en-US" altLang="zh-CN" sz="2500" dirty="0">
              <a:latin typeface="Arial" panose="020B0604020202020204" pitchFamily="34" charset="0"/>
            </a:endParaRPr>
          </a:p>
        </p:txBody>
      </p:sp>
      <p:sp>
        <p:nvSpPr>
          <p:cNvPr id="43089" name="Rectangle 89"/>
          <p:cNvSpPr/>
          <p:nvPr/>
        </p:nvSpPr>
        <p:spPr>
          <a:xfrm>
            <a:off x="7732713" y="5978525"/>
            <a:ext cx="982662" cy="266700"/>
          </a:xfrm>
          <a:prstGeom prst="rect">
            <a:avLst/>
          </a:prstGeom>
          <a:blipFill rotWithShape="0">
            <a:blip r:embed="rId1"/>
          </a:blipFill>
          <a:ln w="9525">
            <a:noFill/>
          </a:ln>
        </p:spPr>
        <p:txBody>
          <a:bodyPr wrap="none" anchor="ctr"/>
          <a:p>
            <a:pPr eaLnBrk="0" hangingPunct="0"/>
            <a:endParaRPr lang="zh-CN" altLang="zh-CN" dirty="0">
              <a:latin typeface="Arial" panose="020B0604020202020204" pitchFamily="34" charset="0"/>
            </a:endParaRPr>
          </a:p>
        </p:txBody>
      </p:sp>
      <p:sp>
        <p:nvSpPr>
          <p:cNvPr id="43090" name="Rectangle 90"/>
          <p:cNvSpPr/>
          <p:nvPr/>
        </p:nvSpPr>
        <p:spPr>
          <a:xfrm>
            <a:off x="7734300" y="2446338"/>
            <a:ext cx="977900" cy="238125"/>
          </a:xfrm>
          <a:prstGeom prst="rect">
            <a:avLst/>
          </a:prstGeom>
          <a:blipFill rotWithShape="0">
            <a:blip r:embed="rId1"/>
          </a:blipFill>
          <a:ln w="9525">
            <a:noFill/>
          </a:ln>
        </p:spPr>
        <p:txBody>
          <a:bodyPr wrap="none" anchor="ctr"/>
          <a:p>
            <a:pPr eaLnBrk="0" hangingPunct="0"/>
            <a:endParaRPr lang="zh-CN" altLang="zh-CN" dirty="0">
              <a:latin typeface="Arial" panose="020B0604020202020204" pitchFamily="34" charset="0"/>
            </a:endParaRPr>
          </a:p>
        </p:txBody>
      </p:sp>
      <p:grpSp>
        <p:nvGrpSpPr>
          <p:cNvPr id="43091" name="Group 85"/>
          <p:cNvGrpSpPr/>
          <p:nvPr/>
        </p:nvGrpSpPr>
        <p:grpSpPr>
          <a:xfrm>
            <a:off x="593725" y="301625"/>
            <a:ext cx="8210550" cy="935038"/>
            <a:chOff x="0" y="0"/>
            <a:chExt cx="5000" cy="661"/>
          </a:xfrm>
        </p:grpSpPr>
        <p:sp>
          <p:nvSpPr>
            <p:cNvPr id="43092"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43093"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animClr clrSpc="rgb" dir="cw">
                                      <p:cBhvr override="childStyle">
                                        <p:cTn dur="1" fill="hold" display="0" masterRel="nextClick" afterEffect="1"/>
                                        <p:tgtEl>
                                          <p:spTgt spid="17"/>
                                        </p:tgtEl>
                                        <p:attrNameLst>
                                          <p:attrName>ppt_c</p:attrName>
                                        </p:attrNameLst>
                                      </p:cBhvr>
                                      <p:to>
                                        <a:srgbClr val="CC9900"/>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subTnLst>
                                    <p:animClr clrSpc="rgb" dir="cw">
                                      <p:cBhvr override="childStyle">
                                        <p:cTn dur="1" fill="hold" display="0" masterRel="nextClick" afterEffect="1"/>
                                        <p:tgtEl>
                                          <p:spTgt spid="47"/>
                                        </p:tgtEl>
                                        <p:attrNameLst>
                                          <p:attrName>ppt_c</p:attrName>
                                        </p:attrNameLst>
                                      </p:cBhvr>
                                      <p:to>
                                        <a:srgbClr val="CC9900"/>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subTnLst>
                                    <p:animClr clrSpc="rgb" dir="cw">
                                      <p:cBhvr override="childStyle">
                                        <p:cTn dur="1" fill="hold" display="0" masterRel="nextClick" afterEffect="1"/>
                                        <p:tgtEl>
                                          <p:spTgt spid="27"/>
                                        </p:tgtEl>
                                        <p:attrNameLst>
                                          <p:attrName>ppt_c</p:attrName>
                                        </p:attrNameLst>
                                      </p:cBhvr>
                                      <p:to>
                                        <a:srgbClr val="CC9900"/>
                                      </p:to>
                                    </p:animClr>
                                  </p:sub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subTnLst>
                                    <p:animClr clrSpc="rgb" dir="cw">
                                      <p:cBhvr override="childStyle">
                                        <p:cTn dur="1" fill="hold" display="0" masterRel="nextClick" afterEffect="1"/>
                                        <p:tgtEl>
                                          <p:spTgt spid="46"/>
                                        </p:tgtEl>
                                        <p:attrNameLst>
                                          <p:attrName>ppt_c</p:attrName>
                                        </p:attrNameLst>
                                      </p:cBhvr>
                                      <p:to>
                                        <a:srgbClr val="CC9900"/>
                                      </p:to>
                                    </p:animClr>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dissolve">
                                      <p:cBhvr>
                                        <p:cTn id="42" dur="500"/>
                                        <p:tgtEl>
                                          <p:spTgt spid="41"/>
                                        </p:tgtEl>
                                      </p:cBhvr>
                                    </p:animEffect>
                                  </p:childTnLst>
                                  <p:subTnLst>
                                    <p:animClr clrSpc="rgb" dir="cw">
                                      <p:cBhvr override="childStyle">
                                        <p:cTn dur="1" fill="hold" display="0" masterRel="nextClick" afterEffect="1"/>
                                        <p:tgtEl>
                                          <p:spTgt spid="41"/>
                                        </p:tgtEl>
                                        <p:attrNameLst>
                                          <p:attrName>ppt_c</p:attrName>
                                        </p:attrNameLst>
                                      </p:cBhvr>
                                      <p:to>
                                        <a:srgbClr val="CC9900"/>
                                      </p:to>
                                    </p:animClr>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subTnLst>
                                    <p:animClr clrSpc="rgb" dir="cw">
                                      <p:cBhvr override="childStyle">
                                        <p:cTn dur="1" fill="hold" display="0" masterRel="nextClick" afterEffect="1"/>
                                        <p:tgtEl>
                                          <p:spTgt spid="26"/>
                                        </p:tgtEl>
                                        <p:attrNameLst>
                                          <p:attrName>ppt_c</p:attrName>
                                        </p:attrNameLst>
                                      </p:cBhvr>
                                      <p:to>
                                        <a:srgbClr val="CC9900"/>
                                      </p:to>
                                    </p:animClr>
                                  </p:sub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1" nodeType="clickEffect">
                                  <p:stCondLst>
                                    <p:cond delay="0"/>
                                  </p:stCondLst>
                                  <p:childTnLst>
                                    <p:animEffect transition="out" filter="dissolv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dissolv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dissolve">
                                      <p:cBhvr>
                                        <p:cTn id="62" dur="500"/>
                                        <p:tgtEl>
                                          <p:spTgt spid="40"/>
                                        </p:tgtEl>
                                      </p:cBhvr>
                                    </p:animEffect>
                                  </p:childTnLst>
                                  <p:subTnLst>
                                    <p:animClr clrSpc="rgb" dir="cw">
                                      <p:cBhvr override="childStyle">
                                        <p:cTn dur="1" fill="hold" display="0" masterRel="nextClick" afterEffect="1"/>
                                        <p:tgtEl>
                                          <p:spTgt spid="40"/>
                                        </p:tgtEl>
                                        <p:attrNameLst>
                                          <p:attrName>ppt_c</p:attrName>
                                        </p:attrNameLst>
                                      </p:cBhvr>
                                      <p:to>
                                        <a:srgbClr val="CC9900"/>
                                      </p:to>
                                    </p:animClr>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dissolve">
                                      <p:cBhvr>
                                        <p:cTn id="67" dur="500"/>
                                        <p:tgtEl>
                                          <p:spTgt spid="30"/>
                                        </p:tgtEl>
                                      </p:cBhvr>
                                    </p:animEffect>
                                  </p:childTnLst>
                                  <p:subTnLst>
                                    <p:animClr clrSpc="rgb" dir="cw">
                                      <p:cBhvr override="childStyle">
                                        <p:cTn dur="1" fill="hold" display="0" masterRel="nextClick" afterEffect="1"/>
                                        <p:tgtEl>
                                          <p:spTgt spid="30"/>
                                        </p:tgtEl>
                                        <p:attrNameLst>
                                          <p:attrName>ppt_c</p:attrName>
                                        </p:attrNameLst>
                                      </p:cBhvr>
                                      <p:to>
                                        <a:srgbClr val="CC9900"/>
                                      </p:to>
                                    </p:animClr>
                                  </p:sub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dissolve">
                                      <p:cBhvr>
                                        <p:cTn id="72"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CC9900"/>
                                      </p:to>
                                    </p:animClr>
                                  </p:sub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1" nodeType="clickEffect">
                                  <p:stCondLst>
                                    <p:cond delay="0"/>
                                  </p:stCondLst>
                                  <p:childTnLst>
                                    <p:animEffect transition="out" filter="dissolve">
                                      <p:cBhvr>
                                        <p:cTn id="76" dur="500"/>
                                        <p:tgtEl>
                                          <p:spTgt spid="6"/>
                                        </p:tgtEl>
                                      </p:cBhvr>
                                    </p:animEffect>
                                    <p:set>
                                      <p:cBhvr>
                                        <p:cTn id="77" dur="1" fill="hold">
                                          <p:stCondLst>
                                            <p:cond delay="499"/>
                                          </p:stCondLst>
                                        </p:cTn>
                                        <p:tgtEl>
                                          <p:spTgt spid="6"/>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dissolve">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81">
                                            <p:txEl>
                                              <p:charRg st="0" end="3"/>
                                            </p:txEl>
                                          </p:spTgt>
                                        </p:tgtEl>
                                        <p:attrNameLst>
                                          <p:attrName>style.visibility</p:attrName>
                                        </p:attrNameLst>
                                      </p:cBhvr>
                                      <p:to>
                                        <p:strVal val="visible"/>
                                      </p:to>
                                    </p:set>
                                    <p:animEffect transition="in" filter="dissolve">
                                      <p:cBhvr>
                                        <p:cTn id="87" dur="500"/>
                                        <p:tgtEl>
                                          <p:spTgt spid="81">
                                            <p:txEl>
                                              <p:charRg st="0" end="3"/>
                                            </p:txEl>
                                          </p:spTgt>
                                        </p:tgtEl>
                                      </p:cBhvr>
                                    </p:animEffect>
                                  </p:childTnLst>
                                  <p:subTnLst>
                                    <p:animClr clrSpc="rgb" dir="cw">
                                      <p:cBhvr override="childStyle">
                                        <p:cTn dur="1" fill="hold" display="0" masterRel="nextClick" afterEffect="1"/>
                                        <p:tgtEl>
                                          <p:spTgt spid="81">
                                            <p:txEl>
                                              <p:charRg st="0" end="3"/>
                                            </p:txEl>
                                          </p:spTgt>
                                        </p:tgtEl>
                                        <p:attrNameLst>
                                          <p:attrName>ppt_c</p:attrName>
                                        </p:attrNameLst>
                                      </p:cBhvr>
                                      <p:to>
                                        <a:srgbClr val="CC9900"/>
                                      </p:to>
                                    </p:animClr>
                                  </p:sub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dissolve">
                                      <p:cBhvr>
                                        <p:cTn id="92" dur="500"/>
                                        <p:tgtEl>
                                          <p:spTgt spid="37"/>
                                        </p:tgtEl>
                                      </p:cBhvr>
                                    </p:animEffect>
                                  </p:childTnLst>
                                  <p:subTnLst>
                                    <p:animClr clrSpc="rgb" dir="cw">
                                      <p:cBhvr override="childStyle">
                                        <p:cTn dur="1" fill="hold" display="0" masterRel="nextClick" afterEffect="1"/>
                                        <p:tgtEl>
                                          <p:spTgt spid="37"/>
                                        </p:tgtEl>
                                        <p:attrNameLst>
                                          <p:attrName>ppt_c</p:attrName>
                                        </p:attrNameLst>
                                      </p:cBhvr>
                                      <p:to>
                                        <a:srgbClr val="CC9900"/>
                                      </p:to>
                                    </p:animClr>
                                  </p:sub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79">
                                            <p:txEl>
                                              <p:charRg st="0" end="3"/>
                                            </p:txEl>
                                          </p:spTgt>
                                        </p:tgtEl>
                                        <p:attrNameLst>
                                          <p:attrName>style.visibility</p:attrName>
                                        </p:attrNameLst>
                                      </p:cBhvr>
                                      <p:to>
                                        <p:strVal val="visible"/>
                                      </p:to>
                                    </p:set>
                                    <p:animEffect transition="in" filter="dissolve">
                                      <p:cBhvr>
                                        <p:cTn id="97" dur="500"/>
                                        <p:tgtEl>
                                          <p:spTgt spid="79">
                                            <p:txEl>
                                              <p:charRg st="0" end="3"/>
                                            </p:txEl>
                                          </p:spTgt>
                                        </p:tgtEl>
                                      </p:cBhvr>
                                    </p:animEffect>
                                  </p:childTnLst>
                                  <p:subTnLst>
                                    <p:animClr clrSpc="rgb" dir="cw">
                                      <p:cBhvr override="childStyle">
                                        <p:cTn dur="1" fill="hold" display="0" masterRel="nextClick" afterEffect="1"/>
                                        <p:tgtEl>
                                          <p:spTgt spid="79">
                                            <p:txEl>
                                              <p:charRg st="0" end="3"/>
                                            </p:txEl>
                                          </p:spTgt>
                                        </p:tgtEl>
                                        <p:attrNameLst>
                                          <p:attrName>ppt_c</p:attrName>
                                        </p:attrNameLst>
                                      </p:cBhvr>
                                      <p:to>
                                        <a:srgbClr val="CC9900"/>
                                      </p:to>
                                    </p:animClr>
                                  </p:sub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78">
                                            <p:txEl>
                                              <p:charRg st="0" end="3"/>
                                            </p:txEl>
                                          </p:spTgt>
                                        </p:tgtEl>
                                        <p:attrNameLst>
                                          <p:attrName>style.visibility</p:attrName>
                                        </p:attrNameLst>
                                      </p:cBhvr>
                                      <p:to>
                                        <p:strVal val="visible"/>
                                      </p:to>
                                    </p:set>
                                    <p:animEffect transition="in" filter="dissolve">
                                      <p:cBhvr>
                                        <p:cTn id="102" dur="500"/>
                                        <p:tgtEl>
                                          <p:spTgt spid="78">
                                            <p:txEl>
                                              <p:charRg st="0" end="3"/>
                                            </p:txEl>
                                          </p:spTgt>
                                        </p:tgtEl>
                                      </p:cBhvr>
                                    </p:animEffect>
                                  </p:childTnLst>
                                  <p:subTnLst>
                                    <p:animClr clrSpc="rgb" dir="cw">
                                      <p:cBhvr override="childStyle">
                                        <p:cTn dur="1" fill="hold" display="0" masterRel="nextClick" afterEffect="1"/>
                                        <p:tgtEl>
                                          <p:spTgt spid="78">
                                            <p:txEl>
                                              <p:charRg st="0" end="3"/>
                                            </p:txEl>
                                          </p:spTgt>
                                        </p:tgtEl>
                                        <p:attrNameLst>
                                          <p:attrName>ppt_c</p:attrName>
                                        </p:attrNameLst>
                                      </p:cBhvr>
                                      <p:to>
                                        <a:srgbClr val="CC9900"/>
                                      </p:to>
                                    </p:animClr>
                                  </p:subTnLst>
                                </p:cTn>
                              </p:par>
                            </p:childTnLst>
                          </p:cTn>
                        </p:par>
                      </p:childTnLst>
                    </p:cTn>
                  </p:par>
                  <p:par>
                    <p:cTn id="103" fill="hold">
                      <p:stCondLst>
                        <p:cond delay="indefinite"/>
                      </p:stCondLst>
                      <p:childTnLst>
                        <p:par>
                          <p:cTn id="104" fill="hold">
                            <p:stCondLst>
                              <p:cond delay="0"/>
                            </p:stCondLst>
                            <p:childTnLst>
                              <p:par>
                                <p:cTn id="105" presetID="9" presetClass="exit" presetSubtype="0" fill="hold" grpId="1" nodeType="clickEffect">
                                  <p:stCondLst>
                                    <p:cond delay="0"/>
                                  </p:stCondLst>
                                  <p:childTnLst>
                                    <p:animEffect transition="out" filter="dissolve">
                                      <p:cBhvr>
                                        <p:cTn id="106" dur="500"/>
                                        <p:tgtEl>
                                          <p:spTgt spid="7"/>
                                        </p:tgtEl>
                                      </p:cBhvr>
                                    </p:animEffect>
                                    <p:set>
                                      <p:cBhvr>
                                        <p:cTn id="107" dur="1" fill="hold">
                                          <p:stCondLst>
                                            <p:cond delay="499"/>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dissolve">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dissolve">
                                      <p:cBhvr>
                                        <p:cTn id="117" dur="500"/>
                                        <p:tgtEl>
                                          <p:spTgt spid="39"/>
                                        </p:tgtEl>
                                      </p:cBhvr>
                                    </p:animEffect>
                                  </p:childTnLst>
                                  <p:subTnLst>
                                    <p:animClr clrSpc="rgb" dir="cw">
                                      <p:cBhvr override="childStyle">
                                        <p:cTn dur="1" fill="hold" display="0" masterRel="nextClick" afterEffect="1"/>
                                        <p:tgtEl>
                                          <p:spTgt spid="39"/>
                                        </p:tgtEl>
                                        <p:attrNameLst>
                                          <p:attrName>ppt_c</p:attrName>
                                        </p:attrNameLst>
                                      </p:cBhvr>
                                      <p:to>
                                        <a:srgbClr val="CC9900"/>
                                      </p:to>
                                    </p:animClr>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dissolve">
                                      <p:cBhvr>
                                        <p:cTn id="122" dur="500"/>
                                        <p:tgtEl>
                                          <p:spTgt spid="24"/>
                                        </p:tgtEl>
                                      </p:cBhvr>
                                    </p:animEffect>
                                  </p:childTnLst>
                                  <p:subTnLst>
                                    <p:animClr clrSpc="rgb" dir="cw">
                                      <p:cBhvr override="childStyle">
                                        <p:cTn dur="1" fill="hold" display="0" masterRel="nextClick" afterEffect="1"/>
                                        <p:tgtEl>
                                          <p:spTgt spid="24"/>
                                        </p:tgtEl>
                                        <p:attrNameLst>
                                          <p:attrName>ppt_c</p:attrName>
                                        </p:attrNameLst>
                                      </p:cBhvr>
                                      <p:to>
                                        <a:srgbClr val="CC9900"/>
                                      </p:to>
                                    </p:animClr>
                                  </p:sub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nimBg="1"/>
      <p:bldP spid="5" grpId="1" animBg="1"/>
      <p:bldP spid="6" grpId="0" bldLvl="5" animBg="1"/>
      <p:bldP spid="6" grpId="1" animBg="1"/>
      <p:bldP spid="7" grpId="0" bldLvl="5" animBg="1"/>
      <p:bldP spid="7" grpId="1" animBg="1"/>
      <p:bldP spid="8" grpId="0" bldLvl="5" animBg="1"/>
      <p:bldP spid="8" grpId="1" animBg="1"/>
      <p:bldP spid="9" grpId="0" bldLvl="5" animBg="1"/>
      <p:bldP spid="9" grpId="1" animBg="1"/>
      <p:bldP spid="17" grpId="0"/>
      <p:bldP spid="26" grpId="0"/>
      <p:bldP spid="27" grpId="0"/>
      <p:bldP spid="30" grpId="0"/>
      <p:bldP spid="37" grpId="0"/>
      <p:bldP spid="39" grpId="0"/>
      <p:bldP spid="40" grpId="0"/>
      <p:bldP spid="41" grpId="0"/>
      <p:bldP spid="46"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AutoShape 46"/>
          <p:cNvSpPr>
            <a:spLocks noChangeAspect="1" noTextEdit="1"/>
          </p:cNvSpPr>
          <p:nvPr/>
        </p:nvSpPr>
        <p:spPr>
          <a:xfrm>
            <a:off x="3408363" y="779463"/>
            <a:ext cx="5394325" cy="5592762"/>
          </a:xfrm>
          <a:prstGeom prst="rect">
            <a:avLst/>
          </a:prstGeom>
          <a:noFill/>
          <a:ln w="9525">
            <a:noFill/>
          </a:ln>
        </p:spPr>
        <p:txBody>
          <a:bodyPr/>
          <a:p>
            <a:endParaRPr lang="zh-CN" altLang="en-US"/>
          </a:p>
        </p:txBody>
      </p:sp>
      <p:grpSp>
        <p:nvGrpSpPr>
          <p:cNvPr id="44035" name="Group 5"/>
          <p:cNvGrpSpPr/>
          <p:nvPr/>
        </p:nvGrpSpPr>
        <p:grpSpPr>
          <a:xfrm>
            <a:off x="3457575" y="828675"/>
            <a:ext cx="5284788" cy="5494338"/>
            <a:chOff x="0" y="0"/>
            <a:chExt cx="3329" cy="3461"/>
          </a:xfrm>
        </p:grpSpPr>
        <p:grpSp>
          <p:nvGrpSpPr>
            <p:cNvPr id="44044" name="Group 6"/>
            <p:cNvGrpSpPr/>
            <p:nvPr/>
          </p:nvGrpSpPr>
          <p:grpSpPr>
            <a:xfrm>
              <a:off x="0" y="0"/>
              <a:ext cx="3329" cy="3461"/>
              <a:chOff x="0" y="0"/>
              <a:chExt cx="3329" cy="3461"/>
            </a:xfrm>
          </p:grpSpPr>
          <p:sp>
            <p:nvSpPr>
              <p:cNvPr id="44088" name="Rectangle 49"/>
              <p:cNvSpPr/>
              <p:nvPr/>
            </p:nvSpPr>
            <p:spPr>
              <a:xfrm>
                <a:off x="0" y="0"/>
                <a:ext cx="3329" cy="3461"/>
              </a:xfrm>
              <a:prstGeom prst="rect">
                <a:avLst/>
              </a:prstGeom>
              <a:solidFill>
                <a:srgbClr val="CC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89" name="Rectangle 50"/>
              <p:cNvSpPr/>
              <p:nvPr/>
            </p:nvSpPr>
            <p:spPr>
              <a:xfrm>
                <a:off x="809" y="176"/>
                <a:ext cx="2389" cy="2651"/>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grpSp>
            <p:nvGrpSpPr>
              <p:cNvPr id="44090" name="Group 9"/>
              <p:cNvGrpSpPr/>
              <p:nvPr/>
            </p:nvGrpSpPr>
            <p:grpSpPr>
              <a:xfrm>
                <a:off x="1104" y="659"/>
                <a:ext cx="2190" cy="1228"/>
                <a:chOff x="0" y="0"/>
                <a:chExt cx="2190" cy="1228"/>
              </a:xfrm>
            </p:grpSpPr>
            <p:sp>
              <p:nvSpPr>
                <p:cNvPr id="44091" name="Freeform 52"/>
                <p:cNvSpPr/>
                <p:nvPr/>
              </p:nvSpPr>
              <p:spPr>
                <a:xfrm>
                  <a:off x="25" y="25"/>
                  <a:ext cx="2165" cy="1184"/>
                </a:xfrm>
                <a:custGeom>
                  <a:avLst/>
                  <a:gdLst>
                    <a:gd name="txL" fmla="*/ 0 w 361"/>
                    <a:gd name="txT" fmla="*/ 0 h 189"/>
                    <a:gd name="txR" fmla="*/ 361 w 361"/>
                    <a:gd name="txB" fmla="*/ 189 h 189"/>
                  </a:gdLst>
                  <a:ahLst/>
                  <a:cxnLst>
                    <a:cxn ang="0">
                      <a:pos x="0" y="0"/>
                    </a:cxn>
                    <a:cxn ang="0">
                      <a:pos x="2420386" y="7255503"/>
                    </a:cxn>
                    <a:cxn ang="0">
                      <a:pos x="4794155" y="10092610"/>
                    </a:cxn>
                    <a:cxn ang="0">
                      <a:pos x="7214536" y="11240006"/>
                    </a:cxn>
                    <a:cxn ang="0">
                      <a:pos x="9581654" y="11423156"/>
                    </a:cxn>
                    <a:cxn ang="0">
                      <a:pos x="12002039" y="10941037"/>
                    </a:cxn>
                    <a:cxn ang="0">
                      <a:pos x="14375805" y="9909222"/>
                    </a:cxn>
                    <a:cxn ang="0">
                      <a:pos x="16796190" y="8219742"/>
                    </a:cxn>
                  </a:cxnLst>
                  <a:rect l="txL" t="txT" r="txR" b="txB"/>
                  <a:pathLst>
                    <a:path w="361" h="189">
                      <a:moveTo>
                        <a:pt x="0" y="0"/>
                      </a:moveTo>
                      <a:lnTo>
                        <a:pt x="52" y="120"/>
                      </a:lnTo>
                      <a:lnTo>
                        <a:pt x="103" y="167"/>
                      </a:lnTo>
                      <a:lnTo>
                        <a:pt x="155" y="186"/>
                      </a:lnTo>
                      <a:lnTo>
                        <a:pt x="206" y="189"/>
                      </a:lnTo>
                      <a:lnTo>
                        <a:pt x="258" y="181"/>
                      </a:lnTo>
                      <a:lnTo>
                        <a:pt x="309" y="164"/>
                      </a:lnTo>
                      <a:lnTo>
                        <a:pt x="361" y="136"/>
                      </a:lnTo>
                    </a:path>
                  </a:pathLst>
                </a:custGeom>
                <a:noFill/>
                <a:ln w="30163" cap="flat" cmpd="sng">
                  <a:solidFill>
                    <a:srgbClr val="008000">
                      <a:alpha val="100000"/>
                    </a:srgbClr>
                  </a:solidFill>
                  <a:prstDash val="solid"/>
                  <a:round/>
                  <a:headEnd type="none" w="med" len="med"/>
                  <a:tailEnd type="none" w="med" len="med"/>
                </a:ln>
              </p:spPr>
              <p:txBody>
                <a:bodyPr/>
                <a:p>
                  <a:endParaRPr lang="zh-CN" altLang="en-US"/>
                </a:p>
              </p:txBody>
            </p:sp>
            <p:sp>
              <p:nvSpPr>
                <p:cNvPr id="44092" name="Oval 53"/>
                <p:cNvSpPr/>
                <p:nvPr/>
              </p:nvSpPr>
              <p:spPr>
                <a:xfrm>
                  <a:off x="0" y="0"/>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3" name="Oval 54"/>
                <p:cNvSpPr/>
                <p:nvPr/>
              </p:nvSpPr>
              <p:spPr>
                <a:xfrm>
                  <a:off x="326" y="752"/>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4" name="Oval 55"/>
                <p:cNvSpPr/>
                <p:nvPr/>
              </p:nvSpPr>
              <p:spPr>
                <a:xfrm>
                  <a:off x="645" y="1046"/>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5" name="Oval 56"/>
                <p:cNvSpPr/>
                <p:nvPr/>
              </p:nvSpPr>
              <p:spPr>
                <a:xfrm>
                  <a:off x="971" y="1166"/>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6" name="Oval 57"/>
                <p:cNvSpPr/>
                <p:nvPr/>
              </p:nvSpPr>
              <p:spPr>
                <a:xfrm>
                  <a:off x="1291" y="118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7" name="Oval 58"/>
                <p:cNvSpPr/>
                <p:nvPr/>
              </p:nvSpPr>
              <p:spPr>
                <a:xfrm>
                  <a:off x="1617" y="113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4098" name="Oval 59"/>
                <p:cNvSpPr/>
                <p:nvPr/>
              </p:nvSpPr>
              <p:spPr>
                <a:xfrm flipH="1" flipV="1">
                  <a:off x="1902" y="979"/>
                  <a:ext cx="35" cy="49"/>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grpSp>
          <p:nvGrpSpPr>
            <p:cNvPr id="44045" name="Group 18"/>
            <p:cNvGrpSpPr/>
            <p:nvPr/>
          </p:nvGrpSpPr>
          <p:grpSpPr>
            <a:xfrm>
              <a:off x="0" y="0"/>
              <a:ext cx="3329" cy="3461"/>
              <a:chOff x="0" y="0"/>
              <a:chExt cx="3329" cy="3461"/>
            </a:xfrm>
          </p:grpSpPr>
          <p:grpSp>
            <p:nvGrpSpPr>
              <p:cNvPr id="44046" name="Group 19"/>
              <p:cNvGrpSpPr/>
              <p:nvPr/>
            </p:nvGrpSpPr>
            <p:grpSpPr>
              <a:xfrm>
                <a:off x="38" y="176"/>
                <a:ext cx="3160" cy="3245"/>
                <a:chOff x="0" y="0"/>
                <a:chExt cx="3160" cy="3245"/>
              </a:xfrm>
            </p:grpSpPr>
            <p:sp>
              <p:nvSpPr>
                <p:cNvPr id="44048" name="Line 62"/>
                <p:cNvSpPr/>
                <p:nvPr/>
              </p:nvSpPr>
              <p:spPr>
                <a:xfrm flipV="1">
                  <a:off x="771" y="2651"/>
                  <a:ext cx="1" cy="51"/>
                </a:xfrm>
                <a:prstGeom prst="line">
                  <a:avLst/>
                </a:prstGeom>
                <a:ln w="20638" cap="flat" cmpd="sng">
                  <a:solidFill>
                    <a:srgbClr val="000000"/>
                  </a:solidFill>
                  <a:prstDash val="solid"/>
                  <a:headEnd type="none" w="med" len="med"/>
                  <a:tailEnd type="none" w="med" len="med"/>
                </a:ln>
              </p:spPr>
            </p:sp>
            <p:sp>
              <p:nvSpPr>
                <p:cNvPr id="44049" name="Line 63"/>
                <p:cNvSpPr/>
                <p:nvPr/>
              </p:nvSpPr>
              <p:spPr>
                <a:xfrm flipV="1">
                  <a:off x="1091" y="2651"/>
                  <a:ext cx="1" cy="51"/>
                </a:xfrm>
                <a:prstGeom prst="line">
                  <a:avLst/>
                </a:prstGeom>
                <a:ln w="20638" cap="flat" cmpd="sng">
                  <a:solidFill>
                    <a:srgbClr val="000000"/>
                  </a:solidFill>
                  <a:prstDash val="solid"/>
                  <a:headEnd type="none" w="med" len="med"/>
                  <a:tailEnd type="none" w="med" len="med"/>
                </a:ln>
              </p:spPr>
            </p:sp>
            <p:sp>
              <p:nvSpPr>
                <p:cNvPr id="44050" name="Line 64"/>
                <p:cNvSpPr/>
                <p:nvPr/>
              </p:nvSpPr>
              <p:spPr>
                <a:xfrm flipV="1">
                  <a:off x="1417" y="2651"/>
                  <a:ext cx="1" cy="51"/>
                </a:xfrm>
                <a:prstGeom prst="line">
                  <a:avLst/>
                </a:prstGeom>
                <a:ln w="20638" cap="flat" cmpd="sng">
                  <a:solidFill>
                    <a:srgbClr val="000000"/>
                  </a:solidFill>
                  <a:prstDash val="solid"/>
                  <a:headEnd type="none" w="med" len="med"/>
                  <a:tailEnd type="none" w="med" len="med"/>
                </a:ln>
              </p:spPr>
            </p:sp>
            <p:sp>
              <p:nvSpPr>
                <p:cNvPr id="44051" name="Line 65"/>
                <p:cNvSpPr/>
                <p:nvPr/>
              </p:nvSpPr>
              <p:spPr>
                <a:xfrm flipV="1">
                  <a:off x="1737" y="2651"/>
                  <a:ext cx="1" cy="51"/>
                </a:xfrm>
                <a:prstGeom prst="line">
                  <a:avLst/>
                </a:prstGeom>
                <a:ln w="20638" cap="flat" cmpd="sng">
                  <a:solidFill>
                    <a:srgbClr val="000000"/>
                  </a:solidFill>
                  <a:prstDash val="solid"/>
                  <a:headEnd type="none" w="med" len="med"/>
                  <a:tailEnd type="none" w="med" len="med"/>
                </a:ln>
              </p:spPr>
            </p:sp>
            <p:sp>
              <p:nvSpPr>
                <p:cNvPr id="44052" name="Line 66"/>
                <p:cNvSpPr/>
                <p:nvPr/>
              </p:nvSpPr>
              <p:spPr>
                <a:xfrm flipV="1">
                  <a:off x="2063" y="2651"/>
                  <a:ext cx="1" cy="51"/>
                </a:xfrm>
                <a:prstGeom prst="line">
                  <a:avLst/>
                </a:prstGeom>
                <a:ln w="20638" cap="flat" cmpd="sng">
                  <a:solidFill>
                    <a:srgbClr val="000000"/>
                  </a:solidFill>
                  <a:prstDash val="solid"/>
                  <a:headEnd type="none" w="med" len="med"/>
                  <a:tailEnd type="none" w="med" len="med"/>
                </a:ln>
              </p:spPr>
            </p:sp>
            <p:sp>
              <p:nvSpPr>
                <p:cNvPr id="44053" name="Line 67"/>
                <p:cNvSpPr/>
                <p:nvPr/>
              </p:nvSpPr>
              <p:spPr>
                <a:xfrm flipV="1">
                  <a:off x="2382" y="2651"/>
                  <a:ext cx="1" cy="51"/>
                </a:xfrm>
                <a:prstGeom prst="line">
                  <a:avLst/>
                </a:prstGeom>
                <a:ln w="20638" cap="flat" cmpd="sng">
                  <a:solidFill>
                    <a:srgbClr val="000000"/>
                  </a:solidFill>
                  <a:prstDash val="solid"/>
                  <a:headEnd type="none" w="med" len="med"/>
                  <a:tailEnd type="none" w="med" len="med"/>
                </a:ln>
              </p:spPr>
            </p:sp>
            <p:sp>
              <p:nvSpPr>
                <p:cNvPr id="44054" name="Line 68"/>
                <p:cNvSpPr/>
                <p:nvPr/>
              </p:nvSpPr>
              <p:spPr>
                <a:xfrm flipV="1">
                  <a:off x="2708" y="2651"/>
                  <a:ext cx="1" cy="51"/>
                </a:xfrm>
                <a:prstGeom prst="line">
                  <a:avLst/>
                </a:prstGeom>
                <a:ln w="20638" cap="flat" cmpd="sng">
                  <a:solidFill>
                    <a:srgbClr val="000000"/>
                  </a:solidFill>
                  <a:prstDash val="solid"/>
                  <a:headEnd type="none" w="med" len="med"/>
                  <a:tailEnd type="none" w="med" len="med"/>
                </a:ln>
              </p:spPr>
            </p:sp>
            <p:sp>
              <p:nvSpPr>
                <p:cNvPr id="44055" name="Line 69"/>
                <p:cNvSpPr/>
                <p:nvPr/>
              </p:nvSpPr>
              <p:spPr>
                <a:xfrm flipV="1">
                  <a:off x="3028" y="2651"/>
                  <a:ext cx="1" cy="51"/>
                </a:xfrm>
                <a:prstGeom prst="line">
                  <a:avLst/>
                </a:prstGeom>
                <a:ln w="20638" cap="flat" cmpd="sng">
                  <a:solidFill>
                    <a:srgbClr val="000000"/>
                  </a:solidFill>
                  <a:prstDash val="solid"/>
                  <a:headEnd type="none" w="med" len="med"/>
                  <a:tailEnd type="none" w="med" len="med"/>
                </a:ln>
              </p:spPr>
            </p:sp>
            <p:grpSp>
              <p:nvGrpSpPr>
                <p:cNvPr id="44056" name="Group 28"/>
                <p:cNvGrpSpPr/>
                <p:nvPr/>
              </p:nvGrpSpPr>
              <p:grpSpPr>
                <a:xfrm>
                  <a:off x="238" y="0"/>
                  <a:ext cx="2922" cy="2749"/>
                  <a:chOff x="0" y="0"/>
                  <a:chExt cx="2922" cy="2749"/>
                </a:xfrm>
              </p:grpSpPr>
              <p:sp>
                <p:nvSpPr>
                  <p:cNvPr id="44067" name="Line 71"/>
                  <p:cNvSpPr/>
                  <p:nvPr/>
                </p:nvSpPr>
                <p:spPr>
                  <a:xfrm>
                    <a:off x="483" y="2651"/>
                    <a:ext cx="50" cy="1"/>
                  </a:xfrm>
                  <a:prstGeom prst="line">
                    <a:avLst/>
                  </a:prstGeom>
                  <a:ln w="20638" cap="flat" cmpd="sng">
                    <a:solidFill>
                      <a:srgbClr val="000000"/>
                    </a:solidFill>
                    <a:prstDash val="solid"/>
                    <a:headEnd type="none" w="med" len="med"/>
                    <a:tailEnd type="none" w="med" len="med"/>
                  </a:ln>
                </p:spPr>
              </p:sp>
              <p:sp>
                <p:nvSpPr>
                  <p:cNvPr id="44068" name="Line 72"/>
                  <p:cNvSpPr/>
                  <p:nvPr/>
                </p:nvSpPr>
                <p:spPr>
                  <a:xfrm>
                    <a:off x="483" y="2338"/>
                    <a:ext cx="50" cy="1"/>
                  </a:xfrm>
                  <a:prstGeom prst="line">
                    <a:avLst/>
                  </a:prstGeom>
                  <a:ln w="20638" cap="flat" cmpd="sng">
                    <a:solidFill>
                      <a:srgbClr val="000000"/>
                    </a:solidFill>
                    <a:prstDash val="solid"/>
                    <a:headEnd type="none" w="med" len="med"/>
                    <a:tailEnd type="none" w="med" len="med"/>
                  </a:ln>
                </p:spPr>
              </p:sp>
              <p:sp>
                <p:nvSpPr>
                  <p:cNvPr id="44069" name="Line 73"/>
                  <p:cNvSpPr/>
                  <p:nvPr/>
                </p:nvSpPr>
                <p:spPr>
                  <a:xfrm>
                    <a:off x="483" y="2018"/>
                    <a:ext cx="50" cy="1"/>
                  </a:xfrm>
                  <a:prstGeom prst="line">
                    <a:avLst/>
                  </a:prstGeom>
                  <a:ln w="20638" cap="flat" cmpd="sng">
                    <a:solidFill>
                      <a:srgbClr val="000000"/>
                    </a:solidFill>
                    <a:prstDash val="solid"/>
                    <a:headEnd type="none" w="med" len="med"/>
                    <a:tailEnd type="none" w="med" len="med"/>
                  </a:ln>
                </p:spPr>
              </p:sp>
              <p:sp>
                <p:nvSpPr>
                  <p:cNvPr id="44070" name="Line 74"/>
                  <p:cNvSpPr/>
                  <p:nvPr/>
                </p:nvSpPr>
                <p:spPr>
                  <a:xfrm>
                    <a:off x="483" y="1705"/>
                    <a:ext cx="50" cy="1"/>
                  </a:xfrm>
                  <a:prstGeom prst="line">
                    <a:avLst/>
                  </a:prstGeom>
                  <a:ln w="20638" cap="flat" cmpd="sng">
                    <a:solidFill>
                      <a:srgbClr val="000000"/>
                    </a:solidFill>
                    <a:prstDash val="solid"/>
                    <a:headEnd type="none" w="med" len="med"/>
                    <a:tailEnd type="none" w="med" len="med"/>
                  </a:ln>
                </p:spPr>
              </p:sp>
              <p:sp>
                <p:nvSpPr>
                  <p:cNvPr id="44071" name="Line 75"/>
                  <p:cNvSpPr/>
                  <p:nvPr/>
                </p:nvSpPr>
                <p:spPr>
                  <a:xfrm>
                    <a:off x="483" y="1391"/>
                    <a:ext cx="50" cy="1"/>
                  </a:xfrm>
                  <a:prstGeom prst="line">
                    <a:avLst/>
                  </a:prstGeom>
                  <a:ln w="20638" cap="flat" cmpd="sng">
                    <a:solidFill>
                      <a:srgbClr val="000000"/>
                    </a:solidFill>
                    <a:prstDash val="solid"/>
                    <a:headEnd type="none" w="med" len="med"/>
                    <a:tailEnd type="none" w="med" len="med"/>
                  </a:ln>
                </p:spPr>
              </p:sp>
              <p:sp>
                <p:nvSpPr>
                  <p:cNvPr id="44072" name="Line 76"/>
                  <p:cNvSpPr/>
                  <p:nvPr/>
                </p:nvSpPr>
                <p:spPr>
                  <a:xfrm>
                    <a:off x="483" y="1072"/>
                    <a:ext cx="50" cy="1"/>
                  </a:xfrm>
                  <a:prstGeom prst="line">
                    <a:avLst/>
                  </a:prstGeom>
                  <a:ln w="20638" cap="flat" cmpd="sng">
                    <a:solidFill>
                      <a:srgbClr val="000000"/>
                    </a:solidFill>
                    <a:prstDash val="solid"/>
                    <a:headEnd type="none" w="med" len="med"/>
                    <a:tailEnd type="none" w="med" len="med"/>
                  </a:ln>
                </p:spPr>
              </p:sp>
              <p:sp>
                <p:nvSpPr>
                  <p:cNvPr id="44073" name="Line 77"/>
                  <p:cNvSpPr/>
                  <p:nvPr/>
                </p:nvSpPr>
                <p:spPr>
                  <a:xfrm>
                    <a:off x="483" y="758"/>
                    <a:ext cx="50" cy="1"/>
                  </a:xfrm>
                  <a:prstGeom prst="line">
                    <a:avLst/>
                  </a:prstGeom>
                  <a:ln w="20638" cap="flat" cmpd="sng">
                    <a:solidFill>
                      <a:srgbClr val="000000"/>
                    </a:solidFill>
                    <a:prstDash val="solid"/>
                    <a:headEnd type="none" w="med" len="med"/>
                    <a:tailEnd type="none" w="med" len="med"/>
                  </a:ln>
                </p:spPr>
              </p:sp>
              <p:sp>
                <p:nvSpPr>
                  <p:cNvPr id="44074" name="Line 78"/>
                  <p:cNvSpPr/>
                  <p:nvPr/>
                </p:nvSpPr>
                <p:spPr>
                  <a:xfrm>
                    <a:off x="483" y="445"/>
                    <a:ext cx="50" cy="1"/>
                  </a:xfrm>
                  <a:prstGeom prst="line">
                    <a:avLst/>
                  </a:prstGeom>
                  <a:ln w="20638" cap="flat" cmpd="sng">
                    <a:solidFill>
                      <a:srgbClr val="000000"/>
                    </a:solidFill>
                    <a:prstDash val="solid"/>
                    <a:headEnd type="none" w="med" len="med"/>
                    <a:tailEnd type="none" w="med" len="med"/>
                  </a:ln>
                </p:spPr>
              </p:sp>
              <p:sp>
                <p:nvSpPr>
                  <p:cNvPr id="44075" name="Line 79"/>
                  <p:cNvSpPr/>
                  <p:nvPr/>
                </p:nvSpPr>
                <p:spPr>
                  <a:xfrm>
                    <a:off x="483" y="125"/>
                    <a:ext cx="50" cy="1"/>
                  </a:xfrm>
                  <a:prstGeom prst="line">
                    <a:avLst/>
                  </a:prstGeom>
                  <a:ln w="20638" cap="flat" cmpd="sng">
                    <a:solidFill>
                      <a:srgbClr val="000000"/>
                    </a:solidFill>
                    <a:prstDash val="solid"/>
                    <a:headEnd type="none" w="med" len="med"/>
                    <a:tailEnd type="none" w="med" len="med"/>
                  </a:ln>
                </p:spPr>
              </p:sp>
              <p:grpSp>
                <p:nvGrpSpPr>
                  <p:cNvPr id="44076" name="Group 38"/>
                  <p:cNvGrpSpPr/>
                  <p:nvPr/>
                </p:nvGrpSpPr>
                <p:grpSpPr>
                  <a:xfrm>
                    <a:off x="533" y="0"/>
                    <a:ext cx="2389" cy="2652"/>
                    <a:chOff x="0" y="0"/>
                    <a:chExt cx="2389" cy="2652"/>
                  </a:xfrm>
                </p:grpSpPr>
                <p:sp>
                  <p:nvSpPr>
                    <p:cNvPr id="44086" name="Line 81"/>
                    <p:cNvSpPr/>
                    <p:nvPr/>
                  </p:nvSpPr>
                  <p:spPr>
                    <a:xfrm>
                      <a:off x="0" y="0"/>
                      <a:ext cx="1" cy="2651"/>
                    </a:xfrm>
                    <a:prstGeom prst="line">
                      <a:avLst/>
                    </a:prstGeom>
                    <a:ln w="20638" cap="flat" cmpd="sng">
                      <a:solidFill>
                        <a:srgbClr val="000000"/>
                      </a:solidFill>
                      <a:prstDash val="solid"/>
                      <a:headEnd type="none" w="med" len="med"/>
                      <a:tailEnd type="none" w="med" len="med"/>
                    </a:ln>
                  </p:spPr>
                </p:sp>
                <p:sp>
                  <p:nvSpPr>
                    <p:cNvPr id="44087" name="Line 82"/>
                    <p:cNvSpPr/>
                    <p:nvPr/>
                  </p:nvSpPr>
                  <p:spPr>
                    <a:xfrm>
                      <a:off x="0" y="2651"/>
                      <a:ext cx="2389" cy="1"/>
                    </a:xfrm>
                    <a:prstGeom prst="line">
                      <a:avLst/>
                    </a:prstGeom>
                    <a:ln w="20638" cap="flat" cmpd="sng">
                      <a:solidFill>
                        <a:srgbClr val="000000"/>
                      </a:solidFill>
                      <a:prstDash val="solid"/>
                      <a:headEnd type="none" w="med" len="med"/>
                      <a:tailEnd type="none" w="med" len="med"/>
                    </a:ln>
                  </p:spPr>
                </p:sp>
              </p:grpSp>
              <p:sp>
                <p:nvSpPr>
                  <p:cNvPr id="44077" name="Rectangle 83"/>
                  <p:cNvSpPr/>
                  <p:nvPr/>
                </p:nvSpPr>
                <p:spPr>
                  <a:xfrm>
                    <a:off x="176" y="2557"/>
                    <a:ext cx="178"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4078" name="Rectangle 84"/>
                  <p:cNvSpPr/>
                  <p:nvPr/>
                </p:nvSpPr>
                <p:spPr>
                  <a:xfrm>
                    <a:off x="88" y="224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$25</a:t>
                    </a:r>
                    <a:endParaRPr lang="en-US" altLang="zh-CN" dirty="0">
                      <a:latin typeface="Arial" panose="020B0604020202020204" pitchFamily="34" charset="0"/>
                    </a:endParaRPr>
                  </a:p>
                </p:txBody>
              </p:sp>
              <p:sp>
                <p:nvSpPr>
                  <p:cNvPr id="44079" name="Rectangle 85"/>
                  <p:cNvSpPr/>
                  <p:nvPr/>
                </p:nvSpPr>
                <p:spPr>
                  <a:xfrm>
                    <a:off x="88" y="192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$50</a:t>
                    </a:r>
                    <a:endParaRPr lang="en-US" altLang="zh-CN" dirty="0">
                      <a:latin typeface="Arial" panose="020B0604020202020204" pitchFamily="34" charset="0"/>
                    </a:endParaRPr>
                  </a:p>
                </p:txBody>
              </p:sp>
              <p:sp>
                <p:nvSpPr>
                  <p:cNvPr id="44080" name="Rectangle 86"/>
                  <p:cNvSpPr/>
                  <p:nvPr/>
                </p:nvSpPr>
                <p:spPr>
                  <a:xfrm>
                    <a:off x="88" y="1611"/>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$75</a:t>
                    </a:r>
                    <a:endParaRPr lang="en-US" altLang="zh-CN" dirty="0">
                      <a:latin typeface="Arial" panose="020B0604020202020204" pitchFamily="34" charset="0"/>
                    </a:endParaRPr>
                  </a:p>
                </p:txBody>
              </p:sp>
              <p:sp>
                <p:nvSpPr>
                  <p:cNvPr id="44081" name="Rectangle 87"/>
                  <p:cNvSpPr/>
                  <p:nvPr/>
                </p:nvSpPr>
                <p:spPr>
                  <a:xfrm>
                    <a:off x="0" y="1297"/>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$100</a:t>
                    </a:r>
                    <a:endParaRPr lang="en-US" altLang="zh-CN" dirty="0">
                      <a:latin typeface="Arial" panose="020B0604020202020204" pitchFamily="34" charset="0"/>
                    </a:endParaRPr>
                  </a:p>
                </p:txBody>
              </p:sp>
              <p:sp>
                <p:nvSpPr>
                  <p:cNvPr id="44082" name="Rectangle 88"/>
                  <p:cNvSpPr/>
                  <p:nvPr/>
                </p:nvSpPr>
                <p:spPr>
                  <a:xfrm>
                    <a:off x="0" y="978"/>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$125</a:t>
                    </a:r>
                    <a:endParaRPr lang="en-US" altLang="zh-CN" dirty="0">
                      <a:latin typeface="Arial" panose="020B0604020202020204" pitchFamily="34" charset="0"/>
                    </a:endParaRPr>
                  </a:p>
                </p:txBody>
              </p:sp>
              <p:sp>
                <p:nvSpPr>
                  <p:cNvPr id="44083" name="Rectangle 89"/>
                  <p:cNvSpPr/>
                  <p:nvPr/>
                </p:nvSpPr>
                <p:spPr>
                  <a:xfrm>
                    <a:off x="0" y="664"/>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$150</a:t>
                    </a:r>
                    <a:endParaRPr lang="en-US" altLang="zh-CN" dirty="0">
                      <a:latin typeface="Arial" panose="020B0604020202020204" pitchFamily="34" charset="0"/>
                    </a:endParaRPr>
                  </a:p>
                </p:txBody>
              </p:sp>
              <p:sp>
                <p:nvSpPr>
                  <p:cNvPr id="44084" name="Rectangle 90"/>
                  <p:cNvSpPr/>
                  <p:nvPr/>
                </p:nvSpPr>
                <p:spPr>
                  <a:xfrm>
                    <a:off x="0" y="35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$175</a:t>
                    </a:r>
                    <a:endParaRPr lang="en-US" altLang="zh-CN" dirty="0">
                      <a:latin typeface="Arial" panose="020B0604020202020204" pitchFamily="34" charset="0"/>
                    </a:endParaRPr>
                  </a:p>
                </p:txBody>
              </p:sp>
              <p:sp>
                <p:nvSpPr>
                  <p:cNvPr id="44085" name="Rectangle 91"/>
                  <p:cNvSpPr/>
                  <p:nvPr/>
                </p:nvSpPr>
                <p:spPr>
                  <a:xfrm>
                    <a:off x="0" y="3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$200</a:t>
                    </a:r>
                    <a:endParaRPr lang="en-US" altLang="zh-CN" dirty="0">
                      <a:latin typeface="Arial" panose="020B0604020202020204" pitchFamily="34" charset="0"/>
                    </a:endParaRPr>
                  </a:p>
                </p:txBody>
              </p:sp>
            </p:grpSp>
            <p:sp>
              <p:nvSpPr>
                <p:cNvPr id="44057" name="Rectangle 92"/>
                <p:cNvSpPr/>
                <p:nvPr/>
              </p:nvSpPr>
              <p:spPr>
                <a:xfrm>
                  <a:off x="727"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4058" name="Rectangle 93"/>
                <p:cNvSpPr/>
                <p:nvPr/>
              </p:nvSpPr>
              <p:spPr>
                <a:xfrm>
                  <a:off x="1047"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a:t>
                  </a:r>
                  <a:endParaRPr lang="en-US" altLang="zh-CN" dirty="0">
                    <a:latin typeface="Arial" panose="020B0604020202020204" pitchFamily="34" charset="0"/>
                  </a:endParaRPr>
                </a:p>
              </p:txBody>
            </p:sp>
            <p:sp>
              <p:nvSpPr>
                <p:cNvPr id="44059" name="Rectangle 94"/>
                <p:cNvSpPr/>
                <p:nvPr/>
              </p:nvSpPr>
              <p:spPr>
                <a:xfrm>
                  <a:off x="1373"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a:t>
                  </a:r>
                  <a:endParaRPr lang="en-US" altLang="zh-CN" dirty="0">
                    <a:latin typeface="Arial" panose="020B0604020202020204" pitchFamily="34" charset="0"/>
                  </a:endParaRPr>
                </a:p>
              </p:txBody>
            </p:sp>
            <p:sp>
              <p:nvSpPr>
                <p:cNvPr id="44060" name="Rectangle 95"/>
                <p:cNvSpPr/>
                <p:nvPr/>
              </p:nvSpPr>
              <p:spPr>
                <a:xfrm>
                  <a:off x="1693"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a:t>
                  </a:r>
                  <a:endParaRPr lang="en-US" altLang="zh-CN" dirty="0">
                    <a:latin typeface="Arial" panose="020B0604020202020204" pitchFamily="34" charset="0"/>
                  </a:endParaRPr>
                </a:p>
              </p:txBody>
            </p:sp>
            <p:sp>
              <p:nvSpPr>
                <p:cNvPr id="44061" name="Rectangle 96"/>
                <p:cNvSpPr/>
                <p:nvPr/>
              </p:nvSpPr>
              <p:spPr>
                <a:xfrm>
                  <a:off x="2019"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a:t>
                  </a:r>
                  <a:endParaRPr lang="en-US" altLang="zh-CN" dirty="0">
                    <a:latin typeface="Arial" panose="020B0604020202020204" pitchFamily="34" charset="0"/>
                  </a:endParaRPr>
                </a:p>
              </p:txBody>
            </p:sp>
            <p:sp>
              <p:nvSpPr>
                <p:cNvPr id="44062" name="Rectangle 97"/>
                <p:cNvSpPr/>
                <p:nvPr/>
              </p:nvSpPr>
              <p:spPr>
                <a:xfrm>
                  <a:off x="2338"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a:t>
                  </a:r>
                  <a:endParaRPr lang="en-US" altLang="zh-CN" dirty="0">
                    <a:latin typeface="Arial" panose="020B0604020202020204" pitchFamily="34" charset="0"/>
                  </a:endParaRPr>
                </a:p>
              </p:txBody>
            </p:sp>
            <p:sp>
              <p:nvSpPr>
                <p:cNvPr id="44063" name="Rectangle 98"/>
                <p:cNvSpPr/>
                <p:nvPr/>
              </p:nvSpPr>
              <p:spPr>
                <a:xfrm>
                  <a:off x="266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a:t>
                  </a:r>
                  <a:endParaRPr lang="en-US" altLang="zh-CN" dirty="0">
                    <a:latin typeface="Arial" panose="020B0604020202020204" pitchFamily="34" charset="0"/>
                  </a:endParaRPr>
                </a:p>
              </p:txBody>
            </p:sp>
            <p:sp>
              <p:nvSpPr>
                <p:cNvPr id="44064" name="Rectangle 99"/>
                <p:cNvSpPr/>
                <p:nvPr/>
              </p:nvSpPr>
              <p:spPr>
                <a:xfrm>
                  <a:off x="298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a:t>
                  </a:r>
                  <a:endParaRPr lang="en-US" altLang="zh-CN" dirty="0">
                    <a:latin typeface="Arial" panose="020B0604020202020204" pitchFamily="34" charset="0"/>
                  </a:endParaRPr>
                </a:p>
              </p:txBody>
            </p:sp>
            <p:sp>
              <p:nvSpPr>
                <p:cNvPr id="44065" name="Rectangle 100"/>
                <p:cNvSpPr/>
                <p:nvPr/>
              </p:nvSpPr>
              <p:spPr>
                <a:xfrm>
                  <a:off x="1887" y="3053"/>
                  <a:ext cx="124" cy="192"/>
                </a:xfrm>
                <a:prstGeom prst="rect">
                  <a:avLst/>
                </a:prstGeom>
                <a:noFill/>
                <a:ln w="9525">
                  <a:noFill/>
                </a:ln>
              </p:spPr>
              <p:txBody>
                <a:bodyPr wrap="none" lIns="0" tIns="0" rIns="0" bIns="0">
                  <a:spAutoFit/>
                </a:bodyPr>
                <a:p>
                  <a:pPr eaLnBrk="0" hangingPunct="0"/>
                  <a:r>
                    <a:rPr lang="en-US" altLang="zh-CN" sz="2000" b="1" i="1" dirty="0">
                      <a:latin typeface="Arial" panose="020B0604020202020204" pitchFamily="34" charset="0"/>
                    </a:rPr>
                    <a:t>Q</a:t>
                  </a:r>
                  <a:endParaRPr lang="en-US" altLang="zh-CN" dirty="0">
                    <a:latin typeface="Arial" panose="020B0604020202020204" pitchFamily="34" charset="0"/>
                  </a:endParaRPr>
                </a:p>
              </p:txBody>
            </p:sp>
            <p:sp>
              <p:nvSpPr>
                <p:cNvPr id="44066" name="Rectangle 101"/>
                <p:cNvSpPr/>
                <p:nvPr/>
              </p:nvSpPr>
              <p:spPr>
                <a:xfrm rot="-5400000">
                  <a:off x="-126" y="1229"/>
                  <a:ext cx="445" cy="192"/>
                </a:xfrm>
                <a:prstGeom prst="rect">
                  <a:avLst/>
                </a:prstGeom>
                <a:noFill/>
                <a:ln w="9525">
                  <a:noFill/>
                </a:ln>
              </p:spPr>
              <p:txBody>
                <a:bodyPr wrap="none" lIns="0" tIns="0" rIns="0" bIns="0">
                  <a:spAutoFit/>
                </a:bodyPr>
                <a:p>
                  <a:pPr eaLnBrk="0" hangingPunct="0"/>
                  <a:r>
                    <a:rPr lang="en-US" altLang="zh-CN" sz="2000" b="1" dirty="0">
                      <a:latin typeface="Arial" panose="020B0604020202020204" pitchFamily="34" charset="0"/>
                    </a:rPr>
                    <a:t>Costs</a:t>
                  </a:r>
                  <a:endParaRPr lang="en-US" altLang="zh-CN" dirty="0">
                    <a:latin typeface="Arial" panose="020B0604020202020204" pitchFamily="34" charset="0"/>
                  </a:endParaRPr>
                </a:p>
              </p:txBody>
            </p:sp>
          </p:grpSp>
          <p:sp>
            <p:nvSpPr>
              <p:cNvPr id="44047" name="Rectangle 102"/>
              <p:cNvSpPr/>
              <p:nvPr/>
            </p:nvSpPr>
            <p:spPr>
              <a:xfrm>
                <a:off x="0" y="0"/>
                <a:ext cx="3329" cy="3461"/>
              </a:xfrm>
              <a:prstGeom prst="rect">
                <a:avLst/>
              </a:prstGeom>
              <a:no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grpSp>
      <p:sp>
        <p:nvSpPr>
          <p:cNvPr id="61" name="Rectangle 3"/>
          <p:cNvSpPr txBox="1">
            <a:spLocks noChangeArrowheads="1"/>
          </p:cNvSpPr>
          <p:nvPr/>
        </p:nvSpPr>
        <p:spPr>
          <a:xfrm>
            <a:off x="412750" y="174625"/>
            <a:ext cx="8442325"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为什么</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ATC </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通常是 </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U </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型的？</a:t>
            </a:r>
            <a:endPar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62" name="Text Box 103"/>
          <p:cNvSpPr txBox="1"/>
          <p:nvPr/>
        </p:nvSpPr>
        <p:spPr>
          <a:xfrm>
            <a:off x="430213" y="998538"/>
            <a:ext cx="2816225" cy="5175250"/>
          </a:xfrm>
          <a:prstGeom prst="rect">
            <a:avLst/>
          </a:prstGeom>
          <a:noFill/>
          <a:ln w="9525">
            <a:noFill/>
          </a:ln>
        </p:spPr>
        <p:txBody>
          <a:bodyPr/>
          <a:p>
            <a:pPr eaLnBrk="0" hangingPunct="0">
              <a:lnSpc>
                <a:spcPct val="110000"/>
              </a:lnSpc>
              <a:spcBef>
                <a:spcPct val="45000"/>
              </a:spcBef>
            </a:pPr>
            <a:r>
              <a:rPr lang="zh-CN" altLang="x-none" sz="2500" dirty="0">
                <a:latin typeface="Arial" panose="020B0604020202020204" pitchFamily="34" charset="0"/>
              </a:rPr>
              <a:t>伴随产量的上升：</a:t>
            </a:r>
            <a:endParaRPr lang="zh-CN" altLang="x-none" sz="2500" dirty="0">
              <a:latin typeface="Arial" panose="020B0604020202020204" pitchFamily="34" charset="0"/>
            </a:endParaRPr>
          </a:p>
          <a:p>
            <a:pPr eaLnBrk="0" hangingPunct="0">
              <a:lnSpc>
                <a:spcPct val="110000"/>
              </a:lnSpc>
              <a:spcBef>
                <a:spcPct val="45000"/>
              </a:spcBef>
            </a:pPr>
            <a:r>
              <a:rPr lang="zh-CN" altLang="x-none" sz="2500" dirty="0">
                <a:latin typeface="Arial" panose="020B0604020202020204" pitchFamily="34" charset="0"/>
              </a:rPr>
              <a:t>最初，</a:t>
            </a:r>
            <a:r>
              <a:rPr lang="en-US" altLang="zh-CN" sz="2500" dirty="0">
                <a:latin typeface="Arial" panose="020B0604020202020204" pitchFamily="34" charset="0"/>
              </a:rPr>
              <a:t>AFC</a:t>
            </a:r>
            <a:r>
              <a:rPr lang="zh-CN" altLang="x-none" sz="2500" dirty="0">
                <a:latin typeface="Arial" panose="020B0604020202020204" pitchFamily="34" charset="0"/>
              </a:rPr>
              <a:t>的减少使  </a:t>
            </a:r>
            <a:r>
              <a:rPr lang="en-US" altLang="zh-CN" sz="2500" i="1" dirty="0">
                <a:latin typeface="Arial" panose="020B0604020202020204" pitchFamily="34" charset="0"/>
              </a:rPr>
              <a:t>ATC</a:t>
            </a:r>
            <a:r>
              <a:rPr lang="en-US" altLang="zh-CN" sz="2500" dirty="0">
                <a:latin typeface="Arial" panose="020B0604020202020204" pitchFamily="34" charset="0"/>
              </a:rPr>
              <a:t> </a:t>
            </a:r>
            <a:r>
              <a:rPr lang="zh-CN" altLang="x-none" sz="2500" dirty="0">
                <a:latin typeface="Arial" panose="020B0604020202020204" pitchFamily="34" charset="0"/>
              </a:rPr>
              <a:t>下降</a:t>
            </a:r>
            <a:endParaRPr lang="zh-CN" altLang="x-none" sz="2500" dirty="0">
              <a:latin typeface="Arial" panose="020B0604020202020204" pitchFamily="34" charset="0"/>
            </a:endParaRPr>
          </a:p>
          <a:p>
            <a:pPr eaLnBrk="0" hangingPunct="0">
              <a:lnSpc>
                <a:spcPct val="110000"/>
              </a:lnSpc>
              <a:spcBef>
                <a:spcPct val="45000"/>
              </a:spcBef>
            </a:pPr>
            <a:r>
              <a:rPr lang="zh-CN" altLang="x-none" sz="2500" dirty="0">
                <a:latin typeface="Arial" panose="020B0604020202020204" pitchFamily="34" charset="0"/>
              </a:rPr>
              <a:t>然而， </a:t>
            </a:r>
            <a:r>
              <a:rPr lang="en-US" altLang="zh-CN" sz="2500" dirty="0">
                <a:latin typeface="Arial" panose="020B0604020202020204" pitchFamily="34" charset="0"/>
              </a:rPr>
              <a:t>AVC </a:t>
            </a:r>
            <a:r>
              <a:rPr lang="zh-CN" altLang="x-none" sz="2500" dirty="0">
                <a:latin typeface="Arial" panose="020B0604020202020204" pitchFamily="34" charset="0"/>
              </a:rPr>
              <a:t>的上升使 </a:t>
            </a:r>
            <a:r>
              <a:rPr lang="en-US" altLang="zh-CN" sz="2500" dirty="0">
                <a:latin typeface="Arial" panose="020B0604020202020204" pitchFamily="34" charset="0"/>
              </a:rPr>
              <a:t>ATC </a:t>
            </a:r>
            <a:r>
              <a:rPr lang="zh-CN" altLang="x-none" sz="2500" dirty="0">
                <a:latin typeface="Arial" panose="020B0604020202020204" pitchFamily="34" charset="0"/>
              </a:rPr>
              <a:t>增加</a:t>
            </a:r>
            <a:endParaRPr lang="zh-CN" altLang="x-none" sz="2500" dirty="0">
              <a:latin typeface="Arial" panose="020B0604020202020204" pitchFamily="34" charset="0"/>
            </a:endParaRPr>
          </a:p>
          <a:p>
            <a:pPr eaLnBrk="0" hangingPunct="0">
              <a:lnSpc>
                <a:spcPct val="110000"/>
              </a:lnSpc>
              <a:spcBef>
                <a:spcPct val="45000"/>
              </a:spcBef>
            </a:pPr>
            <a:r>
              <a:rPr lang="zh-CN" altLang="x-none" sz="2500" b="1" dirty="0">
                <a:solidFill>
                  <a:srgbClr val="CC0000"/>
                </a:solidFill>
                <a:latin typeface="Arial" panose="020B0604020202020204" pitchFamily="34" charset="0"/>
              </a:rPr>
              <a:t>有效率的规模：</a:t>
            </a:r>
            <a:br>
              <a:rPr lang="zh-CN" altLang="x-none" sz="2500" dirty="0">
                <a:latin typeface="Arial" panose="020B0604020202020204" pitchFamily="34" charset="0"/>
              </a:rPr>
            </a:br>
            <a:r>
              <a:rPr lang="zh-CN" altLang="x-none" sz="2500" dirty="0">
                <a:latin typeface="Arial" panose="020B0604020202020204" pitchFamily="34" charset="0"/>
              </a:rPr>
              <a:t>使</a:t>
            </a:r>
            <a:r>
              <a:rPr lang="en-US" altLang="zh-CN" sz="2500" dirty="0">
                <a:latin typeface="Arial" panose="020B0604020202020204" pitchFamily="34" charset="0"/>
              </a:rPr>
              <a:t>ATC</a:t>
            </a:r>
            <a:r>
              <a:rPr lang="zh-CN" altLang="x-none" sz="2500" dirty="0">
                <a:latin typeface="Arial" panose="020B0604020202020204" pitchFamily="34" charset="0"/>
              </a:rPr>
              <a:t>最小的产量</a:t>
            </a:r>
            <a:endParaRPr lang="zh-CN" altLang="x-none" sz="2500" b="1" dirty="0">
              <a:latin typeface="Arial" panose="020B0604020202020204" pitchFamily="34" charset="0"/>
            </a:endParaRPr>
          </a:p>
        </p:txBody>
      </p:sp>
      <p:sp>
        <p:nvSpPr>
          <p:cNvPr id="65" name="Line 106"/>
          <p:cNvSpPr/>
          <p:nvPr/>
        </p:nvSpPr>
        <p:spPr>
          <a:xfrm>
            <a:off x="5562600" y="5257800"/>
            <a:ext cx="1716088" cy="0"/>
          </a:xfrm>
          <a:prstGeom prst="line">
            <a:avLst/>
          </a:prstGeom>
          <a:ln w="38100" cap="flat" cmpd="sng">
            <a:solidFill>
              <a:srgbClr val="CC0000"/>
            </a:solidFill>
            <a:prstDash val="solid"/>
            <a:headEnd type="none" w="med" len="med"/>
            <a:tailEnd type="triangle" w="lg" len="med"/>
          </a:ln>
        </p:spPr>
      </p:sp>
      <p:sp>
        <p:nvSpPr>
          <p:cNvPr id="66" name="Line 107"/>
          <p:cNvSpPr/>
          <p:nvPr/>
        </p:nvSpPr>
        <p:spPr>
          <a:xfrm>
            <a:off x="7302500" y="5251450"/>
            <a:ext cx="1476375" cy="0"/>
          </a:xfrm>
          <a:prstGeom prst="line">
            <a:avLst/>
          </a:prstGeom>
          <a:ln w="38100" cap="flat" cmpd="sng">
            <a:solidFill>
              <a:srgbClr val="CC0000"/>
            </a:solidFill>
            <a:prstDash val="solid"/>
            <a:headEnd type="none" w="med" len="med"/>
            <a:tailEnd type="triangle" w="lg" len="med"/>
          </a:ln>
        </p:spPr>
      </p:sp>
      <p:grpSp>
        <p:nvGrpSpPr>
          <p:cNvPr id="9" name="Group 68"/>
          <p:cNvGrpSpPr/>
          <p:nvPr/>
        </p:nvGrpSpPr>
        <p:grpSpPr>
          <a:xfrm>
            <a:off x="7146925" y="3746500"/>
            <a:ext cx="301625" cy="2130425"/>
            <a:chOff x="0" y="0"/>
            <a:chExt cx="190" cy="1342"/>
          </a:xfrm>
        </p:grpSpPr>
        <p:sp>
          <p:nvSpPr>
            <p:cNvPr id="44041" name="Line 66"/>
            <p:cNvSpPr/>
            <p:nvPr/>
          </p:nvSpPr>
          <p:spPr>
            <a:xfrm>
              <a:off x="96" y="24"/>
              <a:ext cx="0" cy="1096"/>
            </a:xfrm>
            <a:prstGeom prst="line">
              <a:avLst/>
            </a:prstGeom>
            <a:ln w="12700" cap="flat" cmpd="sng">
              <a:solidFill>
                <a:srgbClr val="CC0000"/>
              </a:solidFill>
              <a:prstDash val="solid"/>
              <a:headEnd type="none" w="med" len="med"/>
              <a:tailEnd type="none" w="med" len="med"/>
            </a:ln>
          </p:spPr>
        </p:sp>
        <p:sp>
          <p:nvSpPr>
            <p:cNvPr id="44042" name="Oval 67"/>
            <p:cNvSpPr>
              <a:spLocks noChangeAspect="1"/>
            </p:cNvSpPr>
            <p:nvPr/>
          </p:nvSpPr>
          <p:spPr>
            <a:xfrm>
              <a:off x="66" y="0"/>
              <a:ext cx="55" cy="55"/>
            </a:xfrm>
            <a:prstGeom prst="ellipse">
              <a:avLst/>
            </a:prstGeom>
            <a:solidFill>
              <a:srgbClr val="CC0000"/>
            </a:solidFill>
            <a:ln w="9525">
              <a:noFill/>
            </a:ln>
          </p:spPr>
          <p:txBody>
            <a:bodyPr wrap="none" anchor="ctr"/>
            <a:p>
              <a:pPr eaLnBrk="0" hangingPunct="0"/>
              <a:endParaRPr lang="zh-CN" altLang="zh-CN" dirty="0">
                <a:latin typeface="Arial" panose="020B0604020202020204" pitchFamily="34" charset="0"/>
              </a:endParaRPr>
            </a:p>
          </p:txBody>
        </p:sp>
        <p:sp>
          <p:nvSpPr>
            <p:cNvPr id="44043" name="Rectangle 68"/>
            <p:cNvSpPr/>
            <p:nvPr/>
          </p:nvSpPr>
          <p:spPr>
            <a:xfrm>
              <a:off x="0" y="1118"/>
              <a:ext cx="190" cy="224"/>
            </a:xfrm>
            <a:prstGeom prst="rect">
              <a:avLst/>
            </a:prstGeom>
            <a:noFill/>
            <a:ln w="12700" cap="flat" cmpd="sng">
              <a:solidFill>
                <a:srgbClr val="CC0000"/>
              </a:solidFill>
              <a:prstDash val="solid"/>
              <a:miter/>
              <a:headEnd type="none" w="med" len="med"/>
              <a:tailEnd type="none" w="med" len="med"/>
            </a:ln>
          </p:spPr>
          <p:txBody>
            <a:bodyPr wrap="none" anchor="ctr"/>
            <a:p>
              <a:pPr eaLnBrk="0" hangingPunct="0"/>
              <a:endParaRPr lang="zh-CN"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xEl>
                                              <p:charRg st="9" end="28"/>
                                            </p:txEl>
                                          </p:spTgt>
                                        </p:tgtEl>
                                        <p:attrNameLst>
                                          <p:attrName>style.visibility</p:attrName>
                                        </p:attrNameLst>
                                      </p:cBhvr>
                                      <p:to>
                                        <p:strVal val="visible"/>
                                      </p:to>
                                    </p:set>
                                    <p:animEffect transition="in" filter="wipe(left)">
                                      <p:cBhvr>
                                        <p:cTn id="7" dur="500"/>
                                        <p:tgtEl>
                                          <p:spTgt spid="62">
                                            <p:txEl>
                                              <p:charRg st="9" end="28"/>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65"/>
                                        </p:tgtEl>
                                      </p:cBhvr>
                                    </p:animEffect>
                                    <p:set>
                                      <p:cBhvr>
                                        <p:cTn id="15" dur="1" fill="hold">
                                          <p:stCondLst>
                                            <p:cond delay="499"/>
                                          </p:stCondLst>
                                        </p:cTn>
                                        <p:tgtEl>
                                          <p:spTgt spid="65"/>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62">
                                            <p:txEl>
                                              <p:charRg st="28" end="48"/>
                                            </p:txEl>
                                          </p:spTgt>
                                        </p:tgtEl>
                                        <p:attrNameLst>
                                          <p:attrName>style.visibility</p:attrName>
                                        </p:attrNameLst>
                                      </p:cBhvr>
                                      <p:to>
                                        <p:strVal val="visible"/>
                                      </p:to>
                                    </p:set>
                                    <p:animEffect transition="in" filter="wipe(left)">
                                      <p:cBhvr>
                                        <p:cTn id="18" dur="500"/>
                                        <p:tgtEl>
                                          <p:spTgt spid="62">
                                            <p:txEl>
                                              <p:charRg st="28" end="48"/>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left)">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xEl>
                                              <p:charRg st="48" end="66"/>
                                            </p:txEl>
                                          </p:spTgt>
                                        </p:tgtEl>
                                        <p:attrNameLst>
                                          <p:attrName>style.visibility</p:attrName>
                                        </p:attrNameLst>
                                      </p:cBhvr>
                                      <p:to>
                                        <p:strVal val="visible"/>
                                      </p:to>
                                    </p:set>
                                    <p:animEffect transition="in" filter="wipe(left)">
                                      <p:cBhvr>
                                        <p:cTn id="26" dur="500"/>
                                        <p:tgtEl>
                                          <p:spTgt spid="62">
                                            <p:txEl>
                                              <p:charRg st="48" end="66"/>
                                            </p:txEl>
                                          </p:spTgt>
                                        </p:tgtEl>
                                      </p:cBhvr>
                                    </p:animEffect>
                                  </p:childTnLst>
                                </p:cTn>
                              </p:par>
                              <p:par>
                                <p:cTn id="27" presetID="9" presetClass="exit" presetSubtype="0" fill="hold" nodeType="withEffect">
                                  <p:stCondLst>
                                    <p:cond delay="0"/>
                                  </p:stCondLst>
                                  <p:childTnLst>
                                    <p:animEffect transition="out" filter="dissolve">
                                      <p:cBhvr>
                                        <p:cTn id="28" dur="500"/>
                                        <p:tgtEl>
                                          <p:spTgt spid="66"/>
                                        </p:tgtEl>
                                      </p:cBhvr>
                                    </p:animEffect>
                                    <p:set>
                                      <p:cBhvr>
                                        <p:cTn id="29" dur="1" fill="hold">
                                          <p:stCondLst>
                                            <p:cond delay="499"/>
                                          </p:stCondLst>
                                        </p:cTn>
                                        <p:tgtEl>
                                          <p:spTgt spid="66"/>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163513"/>
            <a:ext cx="9144000" cy="64928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ATC</a:t>
            </a:r>
            <a:r>
              <a:rPr kumimoji="0" 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与 </a:t>
            </a:r>
            <a:r>
              <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MC</a:t>
            </a:r>
            <a:endParaRPr kumimoji="0" lang="en-US" altLang="zh-CN"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45059" name="AutoShape 4"/>
          <p:cNvSpPr>
            <a:spLocks noChangeAspect="1" noTextEdit="1"/>
          </p:cNvSpPr>
          <p:nvPr/>
        </p:nvSpPr>
        <p:spPr>
          <a:xfrm>
            <a:off x="3408363" y="779463"/>
            <a:ext cx="5394325" cy="5592762"/>
          </a:xfrm>
          <a:prstGeom prst="rect">
            <a:avLst/>
          </a:prstGeom>
          <a:noFill/>
          <a:ln w="9525">
            <a:noFill/>
          </a:ln>
        </p:spPr>
        <p:txBody>
          <a:bodyPr/>
          <a:p>
            <a:endParaRPr lang="zh-CN" altLang="en-US"/>
          </a:p>
        </p:txBody>
      </p:sp>
      <p:sp>
        <p:nvSpPr>
          <p:cNvPr id="45060" name="Rectangle 5"/>
          <p:cNvSpPr/>
          <p:nvPr/>
        </p:nvSpPr>
        <p:spPr>
          <a:xfrm>
            <a:off x="3457575" y="828675"/>
            <a:ext cx="5284788" cy="5494338"/>
          </a:xfrm>
          <a:prstGeom prst="rect">
            <a:avLst/>
          </a:prstGeom>
          <a:solidFill>
            <a:srgbClr val="CC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sp>
        <p:nvSpPr>
          <p:cNvPr id="45061" name="Rectangle 6"/>
          <p:cNvSpPr/>
          <p:nvPr/>
        </p:nvSpPr>
        <p:spPr>
          <a:xfrm>
            <a:off x="4741863" y="1108075"/>
            <a:ext cx="3792537" cy="4208463"/>
          </a:xfrm>
          <a:prstGeom prst="rect">
            <a:avLst/>
          </a:prstGeom>
          <a:solidFill>
            <a:srgbClr val="FFFFFF"/>
          </a:solidFill>
          <a:ln w="9525">
            <a:noFill/>
          </a:ln>
        </p:spPr>
        <p:txBody>
          <a:bodyPr/>
          <a:p>
            <a:pPr eaLnBrk="0" hangingPunct="0"/>
            <a:endParaRPr lang="zh-CN" altLang="zh-CN" dirty="0">
              <a:latin typeface="Arial" panose="020B0604020202020204" pitchFamily="34" charset="0"/>
            </a:endParaRPr>
          </a:p>
        </p:txBody>
      </p:sp>
      <p:grpSp>
        <p:nvGrpSpPr>
          <p:cNvPr id="45062" name="Group 9"/>
          <p:cNvGrpSpPr/>
          <p:nvPr/>
        </p:nvGrpSpPr>
        <p:grpSpPr>
          <a:xfrm>
            <a:off x="5249863" y="2057400"/>
            <a:ext cx="3513137" cy="1766888"/>
            <a:chOff x="25" y="115"/>
            <a:chExt cx="2213" cy="1113"/>
          </a:xfrm>
        </p:grpSpPr>
        <p:sp>
          <p:nvSpPr>
            <p:cNvPr id="45129" name="Freeform 26"/>
            <p:cNvSpPr/>
            <p:nvPr/>
          </p:nvSpPr>
          <p:spPr>
            <a:xfrm>
              <a:off x="25" y="115"/>
              <a:ext cx="2213" cy="1094"/>
            </a:xfrm>
            <a:custGeom>
              <a:avLst/>
              <a:gdLst>
                <a:gd name="txL" fmla="*/ 0 w 361"/>
                <a:gd name="txT" fmla="*/ 0 h 189"/>
                <a:gd name="txR" fmla="*/ 361 w 361"/>
                <a:gd name="txB" fmla="*/ 189 h 189"/>
              </a:gdLst>
              <a:ahLst/>
              <a:cxnLst>
                <a:cxn ang="0">
                  <a:pos x="0" y="0"/>
                </a:cxn>
                <a:cxn ang="0">
                  <a:pos x="2762339" y="4516287"/>
                </a:cxn>
                <a:cxn ang="0">
                  <a:pos x="5462487" y="6283045"/>
                </a:cxn>
                <a:cxn ang="0">
                  <a:pos x="8224599" y="6998313"/>
                </a:cxn>
                <a:cxn ang="0">
                  <a:pos x="10933280" y="7108274"/>
                </a:cxn>
                <a:cxn ang="0">
                  <a:pos x="13695615" y="6809612"/>
                </a:cxn>
                <a:cxn ang="0">
                  <a:pos x="16397154" y="6166317"/>
                </a:cxn>
                <a:cxn ang="0">
                  <a:pos x="19157873" y="5113414"/>
                </a:cxn>
              </a:cxnLst>
              <a:rect l="txL" t="txT" r="txR" b="txB"/>
              <a:pathLst>
                <a:path w="361" h="189">
                  <a:moveTo>
                    <a:pt x="0" y="0"/>
                  </a:moveTo>
                  <a:lnTo>
                    <a:pt x="52" y="120"/>
                  </a:lnTo>
                  <a:lnTo>
                    <a:pt x="103" y="167"/>
                  </a:lnTo>
                  <a:lnTo>
                    <a:pt x="155" y="186"/>
                  </a:lnTo>
                  <a:lnTo>
                    <a:pt x="206" y="189"/>
                  </a:lnTo>
                  <a:lnTo>
                    <a:pt x="258" y="181"/>
                  </a:lnTo>
                  <a:lnTo>
                    <a:pt x="309" y="164"/>
                  </a:lnTo>
                  <a:lnTo>
                    <a:pt x="361" y="136"/>
                  </a:lnTo>
                </a:path>
              </a:pathLst>
            </a:custGeom>
            <a:noFill/>
            <a:ln w="30163" cap="flat" cmpd="sng">
              <a:solidFill>
                <a:srgbClr val="008000">
                  <a:alpha val="100000"/>
                </a:srgbClr>
              </a:solidFill>
              <a:prstDash val="solid"/>
              <a:round/>
              <a:headEnd type="none" w="med" len="med"/>
              <a:tailEnd type="none" w="med" len="med"/>
            </a:ln>
          </p:spPr>
          <p:txBody>
            <a:bodyPr/>
            <a:p>
              <a:endParaRPr lang="zh-CN" altLang="en-US"/>
            </a:p>
          </p:txBody>
        </p:sp>
        <p:sp>
          <p:nvSpPr>
            <p:cNvPr id="45130" name="Oval 27"/>
            <p:cNvSpPr/>
            <p:nvPr/>
          </p:nvSpPr>
          <p:spPr>
            <a:xfrm>
              <a:off x="30" y="115"/>
              <a:ext cx="48" cy="48"/>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1" name="Oval 28"/>
            <p:cNvSpPr/>
            <p:nvPr/>
          </p:nvSpPr>
          <p:spPr>
            <a:xfrm>
              <a:off x="326" y="752"/>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2" name="Oval 29"/>
            <p:cNvSpPr/>
            <p:nvPr/>
          </p:nvSpPr>
          <p:spPr>
            <a:xfrm>
              <a:off x="645" y="1046"/>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3" name="Oval 30"/>
            <p:cNvSpPr/>
            <p:nvPr/>
          </p:nvSpPr>
          <p:spPr>
            <a:xfrm>
              <a:off x="971" y="1166"/>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4" name="Oval 31"/>
            <p:cNvSpPr/>
            <p:nvPr/>
          </p:nvSpPr>
          <p:spPr>
            <a:xfrm>
              <a:off x="1291" y="118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5" name="Oval 32"/>
            <p:cNvSpPr/>
            <p:nvPr/>
          </p:nvSpPr>
          <p:spPr>
            <a:xfrm>
              <a:off x="1617" y="1134"/>
              <a:ext cx="44" cy="44"/>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36" name="Oval 33"/>
            <p:cNvSpPr/>
            <p:nvPr/>
          </p:nvSpPr>
          <p:spPr>
            <a:xfrm>
              <a:off x="1937" y="1028"/>
              <a:ext cx="44" cy="43"/>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grpSp>
        <p:nvGrpSpPr>
          <p:cNvPr id="3" name="Group 18"/>
          <p:cNvGrpSpPr/>
          <p:nvPr/>
        </p:nvGrpSpPr>
        <p:grpSpPr>
          <a:xfrm>
            <a:off x="4960938" y="1306513"/>
            <a:ext cx="3622675" cy="3235325"/>
            <a:chOff x="0" y="0"/>
            <a:chExt cx="2282" cy="2038"/>
          </a:xfrm>
        </p:grpSpPr>
        <p:sp>
          <p:nvSpPr>
            <p:cNvPr id="45121" name="Freeform 35"/>
            <p:cNvSpPr/>
            <p:nvPr/>
          </p:nvSpPr>
          <p:spPr>
            <a:xfrm>
              <a:off x="25" y="0"/>
              <a:ext cx="2257" cy="2019"/>
            </a:xfrm>
            <a:custGeom>
              <a:avLst/>
              <a:gdLst>
                <a:gd name="txL" fmla="*/ 0 w 360"/>
                <a:gd name="txT" fmla="*/ 0 h 322"/>
                <a:gd name="txR" fmla="*/ 360 w 360"/>
                <a:gd name="txB" fmla="*/ 322 h 322"/>
              </a:gdLst>
              <a:ahLst/>
              <a:cxnLst>
                <a:cxn ang="0">
                  <a:pos x="0" y="15923577"/>
                </a:cxn>
                <a:cxn ang="0">
                  <a:pos x="3099312" y="18356634"/>
                </a:cxn>
                <a:cxn ang="0">
                  <a:pos x="6256993" y="19568523"/>
                </a:cxn>
                <a:cxn ang="0">
                  <a:pos x="9346952" y="18356634"/>
                </a:cxn>
                <a:cxn ang="0">
                  <a:pos x="12514023" y="15923577"/>
                </a:cxn>
                <a:cxn ang="0">
                  <a:pos x="15603946" y="12278854"/>
                </a:cxn>
                <a:cxn ang="0">
                  <a:pos x="18761902" y="7355957"/>
                </a:cxn>
                <a:cxn ang="0">
                  <a:pos x="21861213" y="0"/>
                </a:cxn>
              </a:cxnLst>
              <a:rect l="txL" t="txT" r="txR" b="txB"/>
              <a:pathLst>
                <a:path w="360" h="322">
                  <a:moveTo>
                    <a:pt x="0" y="262"/>
                  </a:moveTo>
                  <a:lnTo>
                    <a:pt x="51" y="302"/>
                  </a:lnTo>
                  <a:lnTo>
                    <a:pt x="103" y="322"/>
                  </a:lnTo>
                  <a:lnTo>
                    <a:pt x="154" y="302"/>
                  </a:lnTo>
                  <a:lnTo>
                    <a:pt x="206" y="262"/>
                  </a:lnTo>
                  <a:lnTo>
                    <a:pt x="257" y="202"/>
                  </a:lnTo>
                  <a:lnTo>
                    <a:pt x="309" y="121"/>
                  </a:lnTo>
                  <a:lnTo>
                    <a:pt x="360" y="0"/>
                  </a:lnTo>
                </a:path>
              </a:pathLst>
            </a:custGeom>
            <a:noFill/>
            <a:ln w="30163" cap="flat" cmpd="sng">
              <a:solidFill>
                <a:srgbClr val="FF6600">
                  <a:alpha val="100000"/>
                </a:srgbClr>
              </a:solidFill>
              <a:prstDash val="solid"/>
              <a:round/>
              <a:headEnd type="none" w="med" len="med"/>
              <a:tailEnd type="none" w="med" len="med"/>
            </a:ln>
          </p:spPr>
          <p:txBody>
            <a:bodyPr/>
            <a:p>
              <a:endParaRPr lang="zh-CN" altLang="en-US"/>
            </a:p>
          </p:txBody>
        </p:sp>
        <p:sp>
          <p:nvSpPr>
            <p:cNvPr id="45122" name="Oval 36"/>
            <p:cNvSpPr/>
            <p:nvPr/>
          </p:nvSpPr>
          <p:spPr>
            <a:xfrm>
              <a:off x="0" y="1618"/>
              <a:ext cx="44" cy="43"/>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3" name="Oval 37"/>
            <p:cNvSpPr/>
            <p:nvPr/>
          </p:nvSpPr>
          <p:spPr>
            <a:xfrm>
              <a:off x="320" y="1868"/>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4" name="Oval 38"/>
            <p:cNvSpPr/>
            <p:nvPr/>
          </p:nvSpPr>
          <p:spPr>
            <a:xfrm>
              <a:off x="646" y="1994"/>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5" name="Oval 39"/>
            <p:cNvSpPr/>
            <p:nvPr/>
          </p:nvSpPr>
          <p:spPr>
            <a:xfrm>
              <a:off x="965" y="1868"/>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6" name="Oval 40"/>
            <p:cNvSpPr/>
            <p:nvPr/>
          </p:nvSpPr>
          <p:spPr>
            <a:xfrm>
              <a:off x="1291" y="1618"/>
              <a:ext cx="44" cy="43"/>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7" name="Oval 41"/>
            <p:cNvSpPr/>
            <p:nvPr/>
          </p:nvSpPr>
          <p:spPr>
            <a:xfrm>
              <a:off x="1611" y="1241"/>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8" name="Oval 42"/>
            <p:cNvSpPr/>
            <p:nvPr/>
          </p:nvSpPr>
          <p:spPr>
            <a:xfrm>
              <a:off x="1937" y="734"/>
              <a:ext cx="44" cy="44"/>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grpSp>
      <p:sp>
        <p:nvSpPr>
          <p:cNvPr id="45064" name="Rectangle 43"/>
          <p:cNvSpPr/>
          <p:nvPr/>
        </p:nvSpPr>
        <p:spPr>
          <a:xfrm>
            <a:off x="6016625" y="992188"/>
            <a:ext cx="1287463" cy="896937"/>
          </a:xfrm>
          <a:prstGeom prst="rect">
            <a:avLst/>
          </a:prstGeom>
          <a:solidFill>
            <a:srgbClr val="FFFFCC"/>
          </a:solid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nvGrpSpPr>
          <p:cNvPr id="45065" name="Group 28"/>
          <p:cNvGrpSpPr/>
          <p:nvPr/>
        </p:nvGrpSpPr>
        <p:grpSpPr>
          <a:xfrm>
            <a:off x="6167438" y="1047750"/>
            <a:ext cx="1033462" cy="381000"/>
            <a:chOff x="0" y="0"/>
            <a:chExt cx="651" cy="240"/>
          </a:xfrm>
        </p:grpSpPr>
        <p:sp>
          <p:nvSpPr>
            <p:cNvPr id="45118" name="Line 53"/>
            <p:cNvSpPr/>
            <p:nvPr/>
          </p:nvSpPr>
          <p:spPr>
            <a:xfrm>
              <a:off x="0" y="117"/>
              <a:ext cx="202" cy="1"/>
            </a:xfrm>
            <a:prstGeom prst="line">
              <a:avLst/>
            </a:prstGeom>
            <a:ln w="30163" cap="flat" cmpd="sng">
              <a:solidFill>
                <a:srgbClr val="008000"/>
              </a:solidFill>
              <a:prstDash val="solid"/>
              <a:headEnd type="none" w="med" len="med"/>
              <a:tailEnd type="none" w="med" len="med"/>
            </a:ln>
          </p:spPr>
        </p:sp>
        <p:sp>
          <p:nvSpPr>
            <p:cNvPr id="45119" name="Oval 54"/>
            <p:cNvSpPr/>
            <p:nvPr/>
          </p:nvSpPr>
          <p:spPr>
            <a:xfrm>
              <a:off x="72" y="87"/>
              <a:ext cx="51" cy="51"/>
            </a:xfrm>
            <a:prstGeom prst="ellipse">
              <a:avLst/>
            </a:prstGeom>
            <a:solidFill>
              <a:srgbClr val="008000"/>
            </a:solidFill>
            <a:ln w="9525" cap="flat" cmpd="sng">
              <a:solidFill>
                <a:srgbClr val="0080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20" name="Rectangle 55"/>
            <p:cNvSpPr/>
            <p:nvPr/>
          </p:nvSpPr>
          <p:spPr>
            <a:xfrm>
              <a:off x="252" y="0"/>
              <a:ext cx="399"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grpSp>
      <p:grpSp>
        <p:nvGrpSpPr>
          <p:cNvPr id="6" name="Group 32"/>
          <p:cNvGrpSpPr/>
          <p:nvPr/>
        </p:nvGrpSpPr>
        <p:grpSpPr>
          <a:xfrm>
            <a:off x="6167438" y="1438275"/>
            <a:ext cx="893762" cy="381000"/>
            <a:chOff x="0" y="0"/>
            <a:chExt cx="563" cy="240"/>
          </a:xfrm>
        </p:grpSpPr>
        <p:sp>
          <p:nvSpPr>
            <p:cNvPr id="45115" name="Line 57"/>
            <p:cNvSpPr/>
            <p:nvPr/>
          </p:nvSpPr>
          <p:spPr>
            <a:xfrm>
              <a:off x="0" y="117"/>
              <a:ext cx="202" cy="1"/>
            </a:xfrm>
            <a:prstGeom prst="line">
              <a:avLst/>
            </a:prstGeom>
            <a:ln w="30163" cap="flat" cmpd="sng">
              <a:solidFill>
                <a:srgbClr val="FF6600"/>
              </a:solidFill>
              <a:prstDash val="solid"/>
              <a:headEnd type="none" w="med" len="med"/>
              <a:tailEnd type="none" w="med" len="med"/>
            </a:ln>
          </p:spPr>
        </p:sp>
        <p:sp>
          <p:nvSpPr>
            <p:cNvPr id="45116" name="Oval 58"/>
            <p:cNvSpPr/>
            <p:nvPr/>
          </p:nvSpPr>
          <p:spPr>
            <a:xfrm>
              <a:off x="72" y="88"/>
              <a:ext cx="51" cy="51"/>
            </a:xfrm>
            <a:prstGeom prst="ellipse">
              <a:avLst/>
            </a:prstGeom>
            <a:solidFill>
              <a:srgbClr val="993300"/>
            </a:solidFill>
            <a:ln w="9525" cap="flat" cmpd="sng">
              <a:solidFill>
                <a:srgbClr val="993300"/>
              </a:solidFill>
              <a:prstDash val="solid"/>
              <a:headEnd type="none" w="med" len="med"/>
              <a:tailEnd type="none" w="med" len="med"/>
            </a:ln>
          </p:spPr>
          <p:txBody>
            <a:bodyPr/>
            <a:p>
              <a:pPr eaLnBrk="0" hangingPunct="0"/>
              <a:endParaRPr lang="zh-CN" altLang="zh-CN" dirty="0">
                <a:latin typeface="Arial" panose="020B0604020202020204" pitchFamily="34" charset="0"/>
              </a:endParaRPr>
            </a:p>
          </p:txBody>
        </p:sp>
        <p:sp>
          <p:nvSpPr>
            <p:cNvPr id="45117" name="Rectangle 59"/>
            <p:cNvSpPr/>
            <p:nvPr/>
          </p:nvSpPr>
          <p:spPr>
            <a:xfrm>
              <a:off x="252" y="0"/>
              <a:ext cx="311" cy="240"/>
            </a:xfrm>
            <a:prstGeom prst="rect">
              <a:avLst/>
            </a:prstGeom>
            <a:noFill/>
            <a:ln w="9525">
              <a:noFill/>
            </a:ln>
          </p:spPr>
          <p:txBody>
            <a:bodyPr wrap="none" lIns="0" tIns="0" rIns="0" bIns="0">
              <a:spAutoFit/>
            </a:bodyPr>
            <a:p>
              <a:pPr eaLnBrk="0" hangingPunct="0"/>
              <a:r>
                <a:rPr lang="en-US" altLang="zh-CN" sz="2500" i="1" dirty="0">
                  <a:latin typeface="Arial" panose="020B0604020202020204" pitchFamily="34" charset="0"/>
                </a:rPr>
                <a:t>MC</a:t>
              </a:r>
              <a:endParaRPr lang="en-US" altLang="zh-CN" sz="2500" i="1" dirty="0">
                <a:latin typeface="Arial" panose="020B0604020202020204" pitchFamily="34" charset="0"/>
              </a:endParaRPr>
            </a:p>
          </p:txBody>
        </p:sp>
      </p:grpSp>
      <p:grpSp>
        <p:nvGrpSpPr>
          <p:cNvPr id="45067" name="Group 36"/>
          <p:cNvGrpSpPr/>
          <p:nvPr/>
        </p:nvGrpSpPr>
        <p:grpSpPr>
          <a:xfrm>
            <a:off x="3457575" y="828675"/>
            <a:ext cx="5284788" cy="5494338"/>
            <a:chOff x="0" y="0"/>
            <a:chExt cx="3329" cy="3461"/>
          </a:xfrm>
        </p:grpSpPr>
        <p:grpSp>
          <p:nvGrpSpPr>
            <p:cNvPr id="45073" name="Group 37"/>
            <p:cNvGrpSpPr/>
            <p:nvPr/>
          </p:nvGrpSpPr>
          <p:grpSpPr>
            <a:xfrm>
              <a:off x="47" y="176"/>
              <a:ext cx="3151" cy="3247"/>
              <a:chOff x="0" y="0"/>
              <a:chExt cx="3151" cy="3247"/>
            </a:xfrm>
          </p:grpSpPr>
          <p:sp>
            <p:nvSpPr>
              <p:cNvPr id="45075" name="Line 62"/>
              <p:cNvSpPr/>
              <p:nvPr/>
            </p:nvSpPr>
            <p:spPr>
              <a:xfrm flipV="1">
                <a:off x="762" y="2651"/>
                <a:ext cx="1" cy="51"/>
              </a:xfrm>
              <a:prstGeom prst="line">
                <a:avLst/>
              </a:prstGeom>
              <a:ln w="20638" cap="flat" cmpd="sng">
                <a:solidFill>
                  <a:srgbClr val="000000"/>
                </a:solidFill>
                <a:prstDash val="solid"/>
                <a:headEnd type="none" w="med" len="med"/>
                <a:tailEnd type="none" w="med" len="med"/>
              </a:ln>
            </p:spPr>
          </p:sp>
          <p:sp>
            <p:nvSpPr>
              <p:cNvPr id="45076" name="Line 63"/>
              <p:cNvSpPr/>
              <p:nvPr/>
            </p:nvSpPr>
            <p:spPr>
              <a:xfrm flipV="1">
                <a:off x="1082" y="2651"/>
                <a:ext cx="1" cy="51"/>
              </a:xfrm>
              <a:prstGeom prst="line">
                <a:avLst/>
              </a:prstGeom>
              <a:ln w="20638" cap="flat" cmpd="sng">
                <a:solidFill>
                  <a:srgbClr val="000000"/>
                </a:solidFill>
                <a:prstDash val="solid"/>
                <a:headEnd type="none" w="med" len="med"/>
                <a:tailEnd type="none" w="med" len="med"/>
              </a:ln>
            </p:spPr>
          </p:sp>
          <p:sp>
            <p:nvSpPr>
              <p:cNvPr id="45077" name="Line 64"/>
              <p:cNvSpPr/>
              <p:nvPr/>
            </p:nvSpPr>
            <p:spPr>
              <a:xfrm flipV="1">
                <a:off x="1408" y="2651"/>
                <a:ext cx="1" cy="51"/>
              </a:xfrm>
              <a:prstGeom prst="line">
                <a:avLst/>
              </a:prstGeom>
              <a:ln w="20638" cap="flat" cmpd="sng">
                <a:solidFill>
                  <a:srgbClr val="000000"/>
                </a:solidFill>
                <a:prstDash val="solid"/>
                <a:headEnd type="none" w="med" len="med"/>
                <a:tailEnd type="none" w="med" len="med"/>
              </a:ln>
            </p:spPr>
          </p:sp>
          <p:sp>
            <p:nvSpPr>
              <p:cNvPr id="45078" name="Line 65"/>
              <p:cNvSpPr/>
              <p:nvPr/>
            </p:nvSpPr>
            <p:spPr>
              <a:xfrm flipV="1">
                <a:off x="1728" y="2651"/>
                <a:ext cx="1" cy="51"/>
              </a:xfrm>
              <a:prstGeom prst="line">
                <a:avLst/>
              </a:prstGeom>
              <a:ln w="20638" cap="flat" cmpd="sng">
                <a:solidFill>
                  <a:srgbClr val="000000"/>
                </a:solidFill>
                <a:prstDash val="solid"/>
                <a:headEnd type="none" w="med" len="med"/>
                <a:tailEnd type="none" w="med" len="med"/>
              </a:ln>
            </p:spPr>
          </p:sp>
          <p:sp>
            <p:nvSpPr>
              <p:cNvPr id="45079" name="Line 66"/>
              <p:cNvSpPr/>
              <p:nvPr/>
            </p:nvSpPr>
            <p:spPr>
              <a:xfrm flipV="1">
                <a:off x="2054" y="2651"/>
                <a:ext cx="1" cy="51"/>
              </a:xfrm>
              <a:prstGeom prst="line">
                <a:avLst/>
              </a:prstGeom>
              <a:ln w="20638" cap="flat" cmpd="sng">
                <a:solidFill>
                  <a:srgbClr val="000000"/>
                </a:solidFill>
                <a:prstDash val="solid"/>
                <a:headEnd type="none" w="med" len="med"/>
                <a:tailEnd type="none" w="med" len="med"/>
              </a:ln>
            </p:spPr>
          </p:sp>
          <p:sp>
            <p:nvSpPr>
              <p:cNvPr id="45080" name="Line 67"/>
              <p:cNvSpPr/>
              <p:nvPr/>
            </p:nvSpPr>
            <p:spPr>
              <a:xfrm flipV="1">
                <a:off x="2373" y="2651"/>
                <a:ext cx="1" cy="51"/>
              </a:xfrm>
              <a:prstGeom prst="line">
                <a:avLst/>
              </a:prstGeom>
              <a:ln w="20638" cap="flat" cmpd="sng">
                <a:solidFill>
                  <a:srgbClr val="000000"/>
                </a:solidFill>
                <a:prstDash val="solid"/>
                <a:headEnd type="none" w="med" len="med"/>
                <a:tailEnd type="none" w="med" len="med"/>
              </a:ln>
            </p:spPr>
          </p:sp>
          <p:sp>
            <p:nvSpPr>
              <p:cNvPr id="45081" name="Line 68"/>
              <p:cNvSpPr/>
              <p:nvPr/>
            </p:nvSpPr>
            <p:spPr>
              <a:xfrm flipV="1">
                <a:off x="2699" y="2651"/>
                <a:ext cx="1" cy="51"/>
              </a:xfrm>
              <a:prstGeom prst="line">
                <a:avLst/>
              </a:prstGeom>
              <a:ln w="20638" cap="flat" cmpd="sng">
                <a:solidFill>
                  <a:srgbClr val="000000"/>
                </a:solidFill>
                <a:prstDash val="solid"/>
                <a:headEnd type="none" w="med" len="med"/>
                <a:tailEnd type="none" w="med" len="med"/>
              </a:ln>
            </p:spPr>
          </p:sp>
          <p:sp>
            <p:nvSpPr>
              <p:cNvPr id="45082" name="Line 69"/>
              <p:cNvSpPr/>
              <p:nvPr/>
            </p:nvSpPr>
            <p:spPr>
              <a:xfrm flipV="1">
                <a:off x="3019" y="2651"/>
                <a:ext cx="1" cy="51"/>
              </a:xfrm>
              <a:prstGeom prst="line">
                <a:avLst/>
              </a:prstGeom>
              <a:ln w="20638" cap="flat" cmpd="sng">
                <a:solidFill>
                  <a:srgbClr val="000000"/>
                </a:solidFill>
                <a:prstDash val="solid"/>
                <a:headEnd type="none" w="med" len="med"/>
                <a:tailEnd type="none" w="med" len="med"/>
              </a:ln>
            </p:spPr>
          </p:sp>
          <p:grpSp>
            <p:nvGrpSpPr>
              <p:cNvPr id="45083" name="Group 46"/>
              <p:cNvGrpSpPr/>
              <p:nvPr/>
            </p:nvGrpSpPr>
            <p:grpSpPr>
              <a:xfrm>
                <a:off x="229" y="0"/>
                <a:ext cx="2922" cy="2749"/>
                <a:chOff x="0" y="0"/>
                <a:chExt cx="2922" cy="2749"/>
              </a:xfrm>
            </p:grpSpPr>
            <p:sp>
              <p:nvSpPr>
                <p:cNvPr id="45094" name="Line 71"/>
                <p:cNvSpPr/>
                <p:nvPr/>
              </p:nvSpPr>
              <p:spPr>
                <a:xfrm>
                  <a:off x="483" y="2651"/>
                  <a:ext cx="50" cy="1"/>
                </a:xfrm>
                <a:prstGeom prst="line">
                  <a:avLst/>
                </a:prstGeom>
                <a:ln w="20638" cap="flat" cmpd="sng">
                  <a:solidFill>
                    <a:srgbClr val="000000"/>
                  </a:solidFill>
                  <a:prstDash val="solid"/>
                  <a:headEnd type="none" w="med" len="med"/>
                  <a:tailEnd type="none" w="med" len="med"/>
                </a:ln>
              </p:spPr>
            </p:sp>
            <p:sp>
              <p:nvSpPr>
                <p:cNvPr id="45095" name="Line 72"/>
                <p:cNvSpPr/>
                <p:nvPr/>
              </p:nvSpPr>
              <p:spPr>
                <a:xfrm>
                  <a:off x="483" y="2338"/>
                  <a:ext cx="50" cy="1"/>
                </a:xfrm>
                <a:prstGeom prst="line">
                  <a:avLst/>
                </a:prstGeom>
                <a:ln w="20638" cap="flat" cmpd="sng">
                  <a:solidFill>
                    <a:srgbClr val="000000"/>
                  </a:solidFill>
                  <a:prstDash val="solid"/>
                  <a:headEnd type="none" w="med" len="med"/>
                  <a:tailEnd type="none" w="med" len="med"/>
                </a:ln>
              </p:spPr>
            </p:sp>
            <p:sp>
              <p:nvSpPr>
                <p:cNvPr id="45096" name="Line 73"/>
                <p:cNvSpPr/>
                <p:nvPr/>
              </p:nvSpPr>
              <p:spPr>
                <a:xfrm>
                  <a:off x="483" y="2018"/>
                  <a:ext cx="50" cy="1"/>
                </a:xfrm>
                <a:prstGeom prst="line">
                  <a:avLst/>
                </a:prstGeom>
                <a:ln w="20638" cap="flat" cmpd="sng">
                  <a:solidFill>
                    <a:srgbClr val="000000"/>
                  </a:solidFill>
                  <a:prstDash val="solid"/>
                  <a:headEnd type="none" w="med" len="med"/>
                  <a:tailEnd type="none" w="med" len="med"/>
                </a:ln>
              </p:spPr>
            </p:sp>
            <p:sp>
              <p:nvSpPr>
                <p:cNvPr id="45097" name="Line 74"/>
                <p:cNvSpPr/>
                <p:nvPr/>
              </p:nvSpPr>
              <p:spPr>
                <a:xfrm>
                  <a:off x="483" y="1705"/>
                  <a:ext cx="50" cy="1"/>
                </a:xfrm>
                <a:prstGeom prst="line">
                  <a:avLst/>
                </a:prstGeom>
                <a:ln w="20638" cap="flat" cmpd="sng">
                  <a:solidFill>
                    <a:srgbClr val="000000"/>
                  </a:solidFill>
                  <a:prstDash val="solid"/>
                  <a:headEnd type="none" w="med" len="med"/>
                  <a:tailEnd type="none" w="med" len="med"/>
                </a:ln>
              </p:spPr>
            </p:sp>
            <p:sp>
              <p:nvSpPr>
                <p:cNvPr id="45098" name="Line 75"/>
                <p:cNvSpPr/>
                <p:nvPr/>
              </p:nvSpPr>
              <p:spPr>
                <a:xfrm>
                  <a:off x="483" y="1391"/>
                  <a:ext cx="50" cy="1"/>
                </a:xfrm>
                <a:prstGeom prst="line">
                  <a:avLst/>
                </a:prstGeom>
                <a:ln w="20638" cap="flat" cmpd="sng">
                  <a:solidFill>
                    <a:srgbClr val="000000"/>
                  </a:solidFill>
                  <a:prstDash val="solid"/>
                  <a:headEnd type="none" w="med" len="med"/>
                  <a:tailEnd type="none" w="med" len="med"/>
                </a:ln>
              </p:spPr>
            </p:sp>
            <p:sp>
              <p:nvSpPr>
                <p:cNvPr id="45099" name="Line 76"/>
                <p:cNvSpPr/>
                <p:nvPr/>
              </p:nvSpPr>
              <p:spPr>
                <a:xfrm>
                  <a:off x="483" y="1072"/>
                  <a:ext cx="50" cy="1"/>
                </a:xfrm>
                <a:prstGeom prst="line">
                  <a:avLst/>
                </a:prstGeom>
                <a:ln w="20638" cap="flat" cmpd="sng">
                  <a:solidFill>
                    <a:srgbClr val="000000"/>
                  </a:solidFill>
                  <a:prstDash val="solid"/>
                  <a:headEnd type="none" w="med" len="med"/>
                  <a:tailEnd type="none" w="med" len="med"/>
                </a:ln>
              </p:spPr>
            </p:sp>
            <p:sp>
              <p:nvSpPr>
                <p:cNvPr id="45100" name="Line 77"/>
                <p:cNvSpPr/>
                <p:nvPr/>
              </p:nvSpPr>
              <p:spPr>
                <a:xfrm>
                  <a:off x="483" y="758"/>
                  <a:ext cx="50" cy="1"/>
                </a:xfrm>
                <a:prstGeom prst="line">
                  <a:avLst/>
                </a:prstGeom>
                <a:ln w="20638" cap="flat" cmpd="sng">
                  <a:solidFill>
                    <a:srgbClr val="000000"/>
                  </a:solidFill>
                  <a:prstDash val="solid"/>
                  <a:headEnd type="none" w="med" len="med"/>
                  <a:tailEnd type="none" w="med" len="med"/>
                </a:ln>
              </p:spPr>
            </p:sp>
            <p:sp>
              <p:nvSpPr>
                <p:cNvPr id="45101" name="Line 78"/>
                <p:cNvSpPr/>
                <p:nvPr/>
              </p:nvSpPr>
              <p:spPr>
                <a:xfrm>
                  <a:off x="483" y="445"/>
                  <a:ext cx="50" cy="1"/>
                </a:xfrm>
                <a:prstGeom prst="line">
                  <a:avLst/>
                </a:prstGeom>
                <a:ln w="20638" cap="flat" cmpd="sng">
                  <a:solidFill>
                    <a:srgbClr val="000000"/>
                  </a:solidFill>
                  <a:prstDash val="solid"/>
                  <a:headEnd type="none" w="med" len="med"/>
                  <a:tailEnd type="none" w="med" len="med"/>
                </a:ln>
              </p:spPr>
            </p:sp>
            <p:sp>
              <p:nvSpPr>
                <p:cNvPr id="45102" name="Line 79"/>
                <p:cNvSpPr/>
                <p:nvPr/>
              </p:nvSpPr>
              <p:spPr>
                <a:xfrm>
                  <a:off x="483" y="125"/>
                  <a:ext cx="50" cy="1"/>
                </a:xfrm>
                <a:prstGeom prst="line">
                  <a:avLst/>
                </a:prstGeom>
                <a:ln w="20638" cap="flat" cmpd="sng">
                  <a:solidFill>
                    <a:srgbClr val="000000"/>
                  </a:solidFill>
                  <a:prstDash val="solid"/>
                  <a:headEnd type="none" w="med" len="med"/>
                  <a:tailEnd type="none" w="med" len="med"/>
                </a:ln>
              </p:spPr>
            </p:sp>
            <p:grpSp>
              <p:nvGrpSpPr>
                <p:cNvPr id="45103" name="Group 56"/>
                <p:cNvGrpSpPr/>
                <p:nvPr/>
              </p:nvGrpSpPr>
              <p:grpSpPr>
                <a:xfrm>
                  <a:off x="533" y="0"/>
                  <a:ext cx="2389" cy="2652"/>
                  <a:chOff x="0" y="0"/>
                  <a:chExt cx="2389" cy="2652"/>
                </a:xfrm>
              </p:grpSpPr>
              <p:sp>
                <p:nvSpPr>
                  <p:cNvPr id="45113" name="Line 81"/>
                  <p:cNvSpPr/>
                  <p:nvPr/>
                </p:nvSpPr>
                <p:spPr>
                  <a:xfrm>
                    <a:off x="0" y="0"/>
                    <a:ext cx="1" cy="2651"/>
                  </a:xfrm>
                  <a:prstGeom prst="line">
                    <a:avLst/>
                  </a:prstGeom>
                  <a:ln w="20638" cap="flat" cmpd="sng">
                    <a:solidFill>
                      <a:srgbClr val="000000"/>
                    </a:solidFill>
                    <a:prstDash val="solid"/>
                    <a:headEnd type="none" w="med" len="med"/>
                    <a:tailEnd type="none" w="med" len="med"/>
                  </a:ln>
                </p:spPr>
              </p:sp>
              <p:sp>
                <p:nvSpPr>
                  <p:cNvPr id="45114" name="Line 82"/>
                  <p:cNvSpPr/>
                  <p:nvPr/>
                </p:nvSpPr>
                <p:spPr>
                  <a:xfrm>
                    <a:off x="0" y="2651"/>
                    <a:ext cx="2389" cy="1"/>
                  </a:xfrm>
                  <a:prstGeom prst="line">
                    <a:avLst/>
                  </a:prstGeom>
                  <a:ln w="20638" cap="flat" cmpd="sng">
                    <a:solidFill>
                      <a:srgbClr val="000000"/>
                    </a:solidFill>
                    <a:prstDash val="solid"/>
                    <a:headEnd type="none" w="med" len="med"/>
                    <a:tailEnd type="none" w="med" len="med"/>
                  </a:ln>
                </p:spPr>
              </p:sp>
            </p:grpSp>
            <p:sp>
              <p:nvSpPr>
                <p:cNvPr id="45104" name="Rectangle 83"/>
                <p:cNvSpPr/>
                <p:nvPr/>
              </p:nvSpPr>
              <p:spPr>
                <a:xfrm>
                  <a:off x="176" y="2557"/>
                  <a:ext cx="178"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5105" name="Rectangle 84"/>
                <p:cNvSpPr/>
                <p:nvPr/>
              </p:nvSpPr>
              <p:spPr>
                <a:xfrm>
                  <a:off x="88" y="224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$25</a:t>
                  </a:r>
                  <a:endParaRPr lang="en-US" altLang="zh-CN" dirty="0">
                    <a:latin typeface="Arial" panose="020B0604020202020204" pitchFamily="34" charset="0"/>
                  </a:endParaRPr>
                </a:p>
              </p:txBody>
            </p:sp>
            <p:sp>
              <p:nvSpPr>
                <p:cNvPr id="45106" name="Rectangle 85"/>
                <p:cNvSpPr/>
                <p:nvPr/>
              </p:nvSpPr>
              <p:spPr>
                <a:xfrm>
                  <a:off x="88" y="1924"/>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$50</a:t>
                  </a:r>
                  <a:endParaRPr lang="en-US" altLang="zh-CN" dirty="0">
                    <a:latin typeface="Arial" panose="020B0604020202020204" pitchFamily="34" charset="0"/>
                  </a:endParaRPr>
                </a:p>
              </p:txBody>
            </p:sp>
            <p:sp>
              <p:nvSpPr>
                <p:cNvPr id="45107" name="Rectangle 86"/>
                <p:cNvSpPr/>
                <p:nvPr/>
              </p:nvSpPr>
              <p:spPr>
                <a:xfrm>
                  <a:off x="88" y="1611"/>
                  <a:ext cx="267"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$75</a:t>
                  </a:r>
                  <a:endParaRPr lang="en-US" altLang="zh-CN" dirty="0">
                    <a:latin typeface="Arial" panose="020B0604020202020204" pitchFamily="34" charset="0"/>
                  </a:endParaRPr>
                </a:p>
              </p:txBody>
            </p:sp>
            <p:sp>
              <p:nvSpPr>
                <p:cNvPr id="45108" name="Rectangle 87"/>
                <p:cNvSpPr/>
                <p:nvPr/>
              </p:nvSpPr>
              <p:spPr>
                <a:xfrm>
                  <a:off x="0" y="1297"/>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$100</a:t>
                  </a:r>
                  <a:endParaRPr lang="en-US" altLang="zh-CN" dirty="0">
                    <a:latin typeface="Arial" panose="020B0604020202020204" pitchFamily="34" charset="0"/>
                  </a:endParaRPr>
                </a:p>
              </p:txBody>
            </p:sp>
            <p:sp>
              <p:nvSpPr>
                <p:cNvPr id="45109" name="Rectangle 88"/>
                <p:cNvSpPr/>
                <p:nvPr/>
              </p:nvSpPr>
              <p:spPr>
                <a:xfrm>
                  <a:off x="0" y="978"/>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$125</a:t>
                  </a:r>
                  <a:endParaRPr lang="en-US" altLang="zh-CN" dirty="0">
                    <a:latin typeface="Arial" panose="020B0604020202020204" pitchFamily="34" charset="0"/>
                  </a:endParaRPr>
                </a:p>
              </p:txBody>
            </p:sp>
            <p:sp>
              <p:nvSpPr>
                <p:cNvPr id="45110" name="Rectangle 89"/>
                <p:cNvSpPr/>
                <p:nvPr/>
              </p:nvSpPr>
              <p:spPr>
                <a:xfrm>
                  <a:off x="0" y="664"/>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$150</a:t>
                  </a:r>
                  <a:endParaRPr lang="en-US" altLang="zh-CN" dirty="0">
                    <a:latin typeface="Arial" panose="020B0604020202020204" pitchFamily="34" charset="0"/>
                  </a:endParaRPr>
                </a:p>
              </p:txBody>
            </p:sp>
            <p:sp>
              <p:nvSpPr>
                <p:cNvPr id="45111" name="Rectangle 90"/>
                <p:cNvSpPr/>
                <p:nvPr/>
              </p:nvSpPr>
              <p:spPr>
                <a:xfrm>
                  <a:off x="0" y="35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$175</a:t>
                  </a:r>
                  <a:endParaRPr lang="en-US" altLang="zh-CN" dirty="0">
                    <a:latin typeface="Arial" panose="020B0604020202020204" pitchFamily="34" charset="0"/>
                  </a:endParaRPr>
                </a:p>
              </p:txBody>
            </p:sp>
            <p:sp>
              <p:nvSpPr>
                <p:cNvPr id="45112" name="Rectangle 91"/>
                <p:cNvSpPr/>
                <p:nvPr/>
              </p:nvSpPr>
              <p:spPr>
                <a:xfrm>
                  <a:off x="0" y="31"/>
                  <a:ext cx="356"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$200</a:t>
                  </a:r>
                  <a:endParaRPr lang="en-US" altLang="zh-CN" dirty="0">
                    <a:latin typeface="Arial" panose="020B0604020202020204" pitchFamily="34" charset="0"/>
                  </a:endParaRPr>
                </a:p>
              </p:txBody>
            </p:sp>
          </p:grpSp>
          <p:sp>
            <p:nvSpPr>
              <p:cNvPr id="45084" name="Rectangle 92"/>
              <p:cNvSpPr/>
              <p:nvPr/>
            </p:nvSpPr>
            <p:spPr>
              <a:xfrm>
                <a:off x="718"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0</a:t>
                </a:r>
                <a:endParaRPr lang="en-US" altLang="zh-CN" dirty="0">
                  <a:latin typeface="Arial" panose="020B0604020202020204" pitchFamily="34" charset="0"/>
                </a:endParaRPr>
              </a:p>
            </p:txBody>
          </p:sp>
          <p:sp>
            <p:nvSpPr>
              <p:cNvPr id="45085" name="Rectangle 93"/>
              <p:cNvSpPr/>
              <p:nvPr/>
            </p:nvSpPr>
            <p:spPr>
              <a:xfrm>
                <a:off x="1038"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1</a:t>
                </a:r>
                <a:endParaRPr lang="en-US" altLang="zh-CN" dirty="0">
                  <a:latin typeface="Arial" panose="020B0604020202020204" pitchFamily="34" charset="0"/>
                </a:endParaRPr>
              </a:p>
            </p:txBody>
          </p:sp>
          <p:sp>
            <p:nvSpPr>
              <p:cNvPr id="45086" name="Rectangle 94"/>
              <p:cNvSpPr/>
              <p:nvPr/>
            </p:nvSpPr>
            <p:spPr>
              <a:xfrm>
                <a:off x="136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2</a:t>
                </a:r>
                <a:endParaRPr lang="en-US" altLang="zh-CN" dirty="0">
                  <a:latin typeface="Arial" panose="020B0604020202020204" pitchFamily="34" charset="0"/>
                </a:endParaRPr>
              </a:p>
            </p:txBody>
          </p:sp>
          <p:sp>
            <p:nvSpPr>
              <p:cNvPr id="45087" name="Rectangle 95"/>
              <p:cNvSpPr/>
              <p:nvPr/>
            </p:nvSpPr>
            <p:spPr>
              <a:xfrm>
                <a:off x="1684"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3</a:t>
                </a:r>
                <a:endParaRPr lang="en-US" altLang="zh-CN" dirty="0">
                  <a:latin typeface="Arial" panose="020B0604020202020204" pitchFamily="34" charset="0"/>
                </a:endParaRPr>
              </a:p>
            </p:txBody>
          </p:sp>
          <p:sp>
            <p:nvSpPr>
              <p:cNvPr id="45088" name="Rectangle 96"/>
              <p:cNvSpPr/>
              <p:nvPr/>
            </p:nvSpPr>
            <p:spPr>
              <a:xfrm>
                <a:off x="2010"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4</a:t>
                </a:r>
                <a:endParaRPr lang="en-US" altLang="zh-CN" dirty="0">
                  <a:latin typeface="Arial" panose="020B0604020202020204" pitchFamily="34" charset="0"/>
                </a:endParaRPr>
              </a:p>
            </p:txBody>
          </p:sp>
          <p:sp>
            <p:nvSpPr>
              <p:cNvPr id="45089" name="Rectangle 97"/>
              <p:cNvSpPr/>
              <p:nvPr/>
            </p:nvSpPr>
            <p:spPr>
              <a:xfrm>
                <a:off x="2329"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5</a:t>
                </a:r>
                <a:endParaRPr lang="en-US" altLang="zh-CN" dirty="0">
                  <a:latin typeface="Arial" panose="020B0604020202020204" pitchFamily="34" charset="0"/>
                </a:endParaRPr>
              </a:p>
            </p:txBody>
          </p:sp>
          <p:sp>
            <p:nvSpPr>
              <p:cNvPr id="45090" name="Rectangle 98"/>
              <p:cNvSpPr/>
              <p:nvPr/>
            </p:nvSpPr>
            <p:spPr>
              <a:xfrm>
                <a:off x="2655"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6</a:t>
                </a:r>
                <a:endParaRPr lang="en-US" altLang="zh-CN" dirty="0">
                  <a:latin typeface="Arial" panose="020B0604020202020204" pitchFamily="34" charset="0"/>
                </a:endParaRPr>
              </a:p>
            </p:txBody>
          </p:sp>
          <p:sp>
            <p:nvSpPr>
              <p:cNvPr id="45091" name="Rectangle 99"/>
              <p:cNvSpPr/>
              <p:nvPr/>
            </p:nvSpPr>
            <p:spPr>
              <a:xfrm>
                <a:off x="2975" y="2796"/>
                <a:ext cx="89" cy="192"/>
              </a:xfrm>
              <a:prstGeom prst="rect">
                <a:avLst/>
              </a:prstGeom>
              <a:noFill/>
              <a:ln w="9525">
                <a:noFill/>
              </a:ln>
            </p:spPr>
            <p:txBody>
              <a:bodyPr wrap="none" lIns="0" tIns="0" rIns="0" bIns="0">
                <a:spAutoFit/>
              </a:bodyPr>
              <a:p>
                <a:pPr eaLnBrk="0" hangingPunct="0"/>
                <a:r>
                  <a:rPr lang="en-US" altLang="zh-CN" sz="2000" dirty="0">
                    <a:latin typeface="Arial" panose="020B0604020202020204" pitchFamily="34" charset="0"/>
                  </a:rPr>
                  <a:t>7</a:t>
                </a:r>
                <a:endParaRPr lang="en-US" altLang="zh-CN" dirty="0">
                  <a:latin typeface="Arial" panose="020B0604020202020204" pitchFamily="34" charset="0"/>
                </a:endParaRPr>
              </a:p>
            </p:txBody>
          </p:sp>
          <p:sp>
            <p:nvSpPr>
              <p:cNvPr id="45092" name="Rectangle 100"/>
              <p:cNvSpPr/>
              <p:nvPr/>
            </p:nvSpPr>
            <p:spPr>
              <a:xfrm>
                <a:off x="1878" y="3053"/>
                <a:ext cx="325" cy="194"/>
              </a:xfrm>
              <a:prstGeom prst="rect">
                <a:avLst/>
              </a:prstGeom>
              <a:noFill/>
              <a:ln w="9525">
                <a:noFill/>
              </a:ln>
            </p:spPr>
            <p:txBody>
              <a:bodyPr wrap="none" lIns="0" tIns="0" rIns="0" bIns="0">
                <a:spAutoFit/>
              </a:bodyPr>
              <a:p>
                <a:pPr eaLnBrk="0" hangingPunct="0"/>
                <a:r>
                  <a:rPr lang="zh-CN" altLang="x-none" sz="2000" b="1" i="1" dirty="0">
                    <a:latin typeface="Arial" panose="020B0604020202020204" pitchFamily="34" charset="0"/>
                  </a:rPr>
                  <a:t>数量</a:t>
                </a:r>
                <a:endParaRPr lang="zh-CN" altLang="x-none" dirty="0">
                  <a:latin typeface="Arial" panose="020B0604020202020204" pitchFamily="34" charset="0"/>
                </a:endParaRPr>
              </a:p>
            </p:txBody>
          </p:sp>
          <p:sp>
            <p:nvSpPr>
              <p:cNvPr id="45093" name="Rectangle 101"/>
              <p:cNvSpPr/>
              <p:nvPr/>
            </p:nvSpPr>
            <p:spPr>
              <a:xfrm rot="-5400000">
                <a:off x="-58" y="1238"/>
                <a:ext cx="291" cy="174"/>
              </a:xfrm>
              <a:prstGeom prst="rect">
                <a:avLst/>
              </a:prstGeom>
              <a:noFill/>
              <a:ln w="9525">
                <a:noFill/>
              </a:ln>
            </p:spPr>
            <p:txBody>
              <a:bodyPr wrap="none" lIns="0" tIns="0" rIns="0" bIns="0">
                <a:spAutoFit/>
              </a:bodyPr>
              <a:p>
                <a:pPr eaLnBrk="0" hangingPunct="0"/>
                <a:r>
                  <a:rPr lang="zh-CN" altLang="x-none" dirty="0">
                    <a:latin typeface="Arial" panose="020B0604020202020204" pitchFamily="34" charset="0"/>
                  </a:rPr>
                  <a:t>成本</a:t>
                </a:r>
                <a:endParaRPr lang="zh-CN" altLang="x-none" dirty="0">
                  <a:latin typeface="Arial" panose="020B0604020202020204" pitchFamily="34" charset="0"/>
                </a:endParaRPr>
              </a:p>
            </p:txBody>
          </p:sp>
        </p:grpSp>
        <p:sp>
          <p:nvSpPr>
            <p:cNvPr id="45074" name="Rectangle 102"/>
            <p:cNvSpPr/>
            <p:nvPr/>
          </p:nvSpPr>
          <p:spPr>
            <a:xfrm>
              <a:off x="0" y="0"/>
              <a:ext cx="3329" cy="3461"/>
            </a:xfrm>
            <a:prstGeom prst="rect">
              <a:avLst/>
            </a:prstGeom>
            <a:noFill/>
            <a:ln w="0" cap="flat" cmpd="sng">
              <a:solidFill>
                <a:srgbClr val="000000"/>
              </a:solidFill>
              <a:prstDash val="solid"/>
              <a:miter/>
              <a:headEnd type="none" w="med" len="med"/>
              <a:tailEnd type="none" w="med" len="med"/>
            </a:ln>
          </p:spPr>
          <p:txBody>
            <a:bodyPr/>
            <a:p>
              <a:pPr eaLnBrk="0" hangingPunct="0"/>
              <a:endParaRPr lang="zh-CN" altLang="zh-CN" dirty="0">
                <a:latin typeface="Arial" panose="020B0604020202020204" pitchFamily="34" charset="0"/>
              </a:endParaRPr>
            </a:p>
          </p:txBody>
        </p:sp>
      </p:grpSp>
      <p:sp>
        <p:nvSpPr>
          <p:cNvPr id="78" name="Text Box 103"/>
          <p:cNvSpPr txBox="1"/>
          <p:nvPr/>
        </p:nvSpPr>
        <p:spPr>
          <a:xfrm>
            <a:off x="330200" y="898525"/>
            <a:ext cx="2916238" cy="5253038"/>
          </a:xfrm>
          <a:prstGeom prst="rect">
            <a:avLst/>
          </a:prstGeom>
          <a:noFill/>
          <a:ln w="9525">
            <a:noFill/>
          </a:ln>
        </p:spPr>
        <p:txBody>
          <a:bodyPr/>
          <a:p>
            <a:pPr eaLnBrk="0" hangingPunct="0">
              <a:lnSpc>
                <a:spcPct val="110000"/>
              </a:lnSpc>
              <a:spcBef>
                <a:spcPct val="55000"/>
              </a:spcBef>
            </a:pPr>
            <a:r>
              <a:rPr lang="zh-CN" altLang="x-none" sz="2800" dirty="0">
                <a:latin typeface="Arial" panose="020B0604020202020204" pitchFamily="34" charset="0"/>
              </a:rPr>
              <a:t>当 </a:t>
            </a:r>
            <a:r>
              <a:rPr lang="en-US" altLang="zh-CN" sz="2800" i="1" dirty="0">
                <a:latin typeface="Arial" panose="020B0604020202020204" pitchFamily="34" charset="0"/>
              </a:rPr>
              <a:t>MC</a:t>
            </a:r>
            <a:r>
              <a:rPr lang="en-US" altLang="zh-CN" sz="2800" dirty="0">
                <a:latin typeface="Arial" panose="020B0604020202020204" pitchFamily="34" charset="0"/>
              </a:rPr>
              <a:t> &lt; </a:t>
            </a:r>
            <a:r>
              <a:rPr lang="en-US" altLang="zh-CN" sz="2800" i="1" dirty="0">
                <a:latin typeface="Arial" panose="020B0604020202020204" pitchFamily="34" charset="0"/>
              </a:rPr>
              <a:t>ATC</a:t>
            </a:r>
            <a:r>
              <a:rPr lang="en-US" altLang="zh-CN" sz="2800" dirty="0">
                <a:latin typeface="Arial" panose="020B0604020202020204" pitchFamily="34" charset="0"/>
              </a:rPr>
              <a:t>,</a:t>
            </a:r>
            <a:endParaRPr lang="en-US" altLang="zh-CN" sz="2800" dirty="0">
              <a:latin typeface="Arial" panose="020B0604020202020204" pitchFamily="34" charset="0"/>
            </a:endParaRPr>
          </a:p>
          <a:p>
            <a:pPr eaLnBrk="0" hangingPunct="0">
              <a:lnSpc>
                <a:spcPct val="110000"/>
              </a:lnSpc>
              <a:spcBef>
                <a:spcPct val="15000"/>
              </a:spcBef>
            </a:pPr>
            <a:r>
              <a:rPr lang="en-US" altLang="zh-CN" sz="2800" i="1" dirty="0">
                <a:latin typeface="Arial" panose="020B0604020202020204" pitchFamily="34" charset="0"/>
              </a:rPr>
              <a:t>ATC</a:t>
            </a:r>
            <a:r>
              <a:rPr lang="en-US" altLang="zh-CN" sz="2800" dirty="0">
                <a:latin typeface="Arial" panose="020B0604020202020204" pitchFamily="34" charset="0"/>
              </a:rPr>
              <a:t> </a:t>
            </a:r>
            <a:r>
              <a:rPr lang="zh-CN" altLang="x-none" sz="2800" dirty="0">
                <a:latin typeface="Arial" panose="020B0604020202020204" pitchFamily="34" charset="0"/>
              </a:rPr>
              <a:t>减少</a:t>
            </a:r>
            <a:endParaRPr lang="zh-CN" altLang="x-none" sz="2800" dirty="0">
              <a:latin typeface="Arial" panose="020B0604020202020204" pitchFamily="34" charset="0"/>
            </a:endParaRPr>
          </a:p>
          <a:p>
            <a:pPr eaLnBrk="0" hangingPunct="0">
              <a:lnSpc>
                <a:spcPct val="110000"/>
              </a:lnSpc>
              <a:spcBef>
                <a:spcPct val="55000"/>
              </a:spcBef>
            </a:pPr>
            <a:r>
              <a:rPr lang="zh-CN" altLang="x-none" sz="2800" dirty="0">
                <a:latin typeface="Arial" panose="020B0604020202020204" pitchFamily="34" charset="0"/>
              </a:rPr>
              <a:t>当 </a:t>
            </a:r>
            <a:r>
              <a:rPr lang="en-US" altLang="zh-CN" sz="2800" i="1" dirty="0">
                <a:latin typeface="Arial" panose="020B0604020202020204" pitchFamily="34" charset="0"/>
              </a:rPr>
              <a:t>MC</a:t>
            </a:r>
            <a:r>
              <a:rPr lang="en-US" altLang="zh-CN" sz="2800" dirty="0">
                <a:latin typeface="Arial" panose="020B0604020202020204" pitchFamily="34" charset="0"/>
              </a:rPr>
              <a:t> &gt; </a:t>
            </a:r>
            <a:r>
              <a:rPr lang="en-US" altLang="zh-CN" sz="2800" i="1" dirty="0">
                <a:latin typeface="Arial" panose="020B0604020202020204" pitchFamily="34" charset="0"/>
              </a:rPr>
              <a:t>ATC</a:t>
            </a:r>
            <a:r>
              <a:rPr lang="en-US" altLang="zh-CN" sz="2800" dirty="0">
                <a:latin typeface="Arial" panose="020B0604020202020204" pitchFamily="34" charset="0"/>
              </a:rPr>
              <a:t>,</a:t>
            </a:r>
            <a:endParaRPr lang="en-US" altLang="zh-CN" sz="2800" dirty="0">
              <a:latin typeface="Arial" panose="020B0604020202020204" pitchFamily="34" charset="0"/>
            </a:endParaRPr>
          </a:p>
          <a:p>
            <a:pPr eaLnBrk="0" hangingPunct="0">
              <a:lnSpc>
                <a:spcPct val="110000"/>
              </a:lnSpc>
              <a:spcBef>
                <a:spcPct val="15000"/>
              </a:spcBef>
            </a:pPr>
            <a:r>
              <a:rPr lang="en-US" altLang="zh-CN" sz="2800" i="1" dirty="0">
                <a:latin typeface="Arial" panose="020B0604020202020204" pitchFamily="34" charset="0"/>
              </a:rPr>
              <a:t>ATC</a:t>
            </a:r>
            <a:r>
              <a:rPr lang="en-US" altLang="zh-CN" sz="2800" dirty="0">
                <a:latin typeface="Arial" panose="020B0604020202020204" pitchFamily="34" charset="0"/>
              </a:rPr>
              <a:t> </a:t>
            </a:r>
            <a:r>
              <a:rPr lang="zh-CN" altLang="x-none" sz="2800" dirty="0">
                <a:latin typeface="Arial" panose="020B0604020202020204" pitchFamily="34" charset="0"/>
              </a:rPr>
              <a:t>增加</a:t>
            </a:r>
            <a:endParaRPr lang="zh-CN" altLang="x-none" sz="2800" dirty="0">
              <a:latin typeface="Arial" panose="020B0604020202020204" pitchFamily="34" charset="0"/>
            </a:endParaRPr>
          </a:p>
          <a:p>
            <a:pPr eaLnBrk="0" hangingPunct="0">
              <a:lnSpc>
                <a:spcPct val="110000"/>
              </a:lnSpc>
              <a:spcBef>
                <a:spcPct val="55000"/>
              </a:spcBef>
            </a:pPr>
            <a:r>
              <a:rPr lang="en-US" altLang="zh-CN" sz="2800" i="1" dirty="0">
                <a:latin typeface="Arial" panose="020B0604020202020204" pitchFamily="34" charset="0"/>
              </a:rPr>
              <a:t>MC</a:t>
            </a:r>
            <a:r>
              <a:rPr lang="en-US" altLang="zh-CN" sz="2800" dirty="0">
                <a:latin typeface="Arial" panose="020B0604020202020204" pitchFamily="34" charset="0"/>
              </a:rPr>
              <a:t> </a:t>
            </a:r>
            <a:r>
              <a:rPr lang="zh-CN" altLang="x-none" sz="2800" dirty="0">
                <a:latin typeface="Arial" panose="020B0604020202020204" pitchFamily="34" charset="0"/>
              </a:rPr>
              <a:t>曲线从</a:t>
            </a:r>
            <a:r>
              <a:rPr lang="en-US" altLang="zh-CN" sz="2800" dirty="0">
                <a:latin typeface="Arial" panose="020B0604020202020204" pitchFamily="34" charset="0"/>
              </a:rPr>
              <a:t>ATC </a:t>
            </a:r>
            <a:r>
              <a:rPr lang="zh-CN" altLang="x-none" sz="2800" dirty="0">
                <a:latin typeface="Arial" panose="020B0604020202020204" pitchFamily="34" charset="0"/>
              </a:rPr>
              <a:t>曲线的最低点处穿过</a:t>
            </a:r>
            <a:r>
              <a:rPr lang="en-US" altLang="zh-CN" sz="2800" dirty="0">
                <a:latin typeface="Arial" panose="020B0604020202020204" pitchFamily="34" charset="0"/>
              </a:rPr>
              <a:t>ATC</a:t>
            </a:r>
            <a:r>
              <a:rPr lang="zh-CN" altLang="x-none" sz="2800" dirty="0">
                <a:latin typeface="Arial" panose="020B0604020202020204" pitchFamily="34" charset="0"/>
              </a:rPr>
              <a:t>曲线</a:t>
            </a:r>
            <a:endParaRPr lang="zh-CN" altLang="x-none" sz="2800" dirty="0">
              <a:latin typeface="Arial" panose="020B0604020202020204" pitchFamily="34" charset="0"/>
            </a:endParaRPr>
          </a:p>
          <a:p>
            <a:pPr eaLnBrk="0" hangingPunct="0">
              <a:lnSpc>
                <a:spcPct val="110000"/>
              </a:lnSpc>
              <a:spcBef>
                <a:spcPct val="55000"/>
              </a:spcBef>
            </a:pPr>
            <a:endParaRPr lang="zh-CN" altLang="zh-CN" sz="2800" dirty="0">
              <a:latin typeface="Arial" panose="020B0604020202020204" pitchFamily="34" charset="0"/>
            </a:endParaRPr>
          </a:p>
        </p:txBody>
      </p:sp>
      <p:sp>
        <p:nvSpPr>
          <p:cNvPr id="79" name="AutoShape 106"/>
          <p:cNvSpPr/>
          <p:nvPr/>
        </p:nvSpPr>
        <p:spPr>
          <a:xfrm rot="5400000">
            <a:off x="5819775" y="4000500"/>
            <a:ext cx="260350" cy="2290763"/>
          </a:xfrm>
          <a:prstGeom prst="leftBrace">
            <a:avLst>
              <a:gd name="adj1" fmla="val 72671"/>
              <a:gd name="adj2" fmla="val 50000"/>
            </a:avLst>
          </a:prstGeom>
          <a:noFill/>
          <a:ln w="19050" cap="flat" cmpd="sng">
            <a:solidFill>
              <a:srgbClr val="0033CC"/>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80" name="AutoShape 108"/>
          <p:cNvSpPr/>
          <p:nvPr/>
        </p:nvSpPr>
        <p:spPr>
          <a:xfrm rot="5400000">
            <a:off x="7750175" y="4449763"/>
            <a:ext cx="260350" cy="1387475"/>
          </a:xfrm>
          <a:prstGeom prst="leftBrace">
            <a:avLst>
              <a:gd name="adj1" fmla="val 44015"/>
              <a:gd name="adj2" fmla="val 50000"/>
            </a:avLst>
          </a:prstGeom>
          <a:noFill/>
          <a:ln w="19050" cap="flat" cmpd="sng">
            <a:solidFill>
              <a:srgbClr val="0033CC"/>
            </a:solidFill>
            <a:prstDash val="solid"/>
            <a:headEnd type="none" w="med" len="med"/>
            <a:tailEnd type="none" w="med" len="med"/>
          </a:ln>
        </p:spPr>
        <p:txBody>
          <a:bodyPr wrap="none" anchor="ctr"/>
          <a:p>
            <a:pPr eaLnBrk="0" hangingPunct="0"/>
            <a:endParaRPr lang="zh-CN" altLang="zh-CN" dirty="0">
              <a:latin typeface="Arial" panose="020B0604020202020204" pitchFamily="34" charset="0"/>
            </a:endParaRPr>
          </a:p>
        </p:txBody>
      </p:sp>
      <p:sp>
        <p:nvSpPr>
          <p:cNvPr id="81" name="Line 105"/>
          <p:cNvSpPr/>
          <p:nvPr/>
        </p:nvSpPr>
        <p:spPr>
          <a:xfrm flipH="1">
            <a:off x="7148513" y="2101850"/>
            <a:ext cx="12700" cy="3206750"/>
          </a:xfrm>
          <a:prstGeom prst="line">
            <a:avLst/>
          </a:prstGeom>
          <a:ln w="9525" cap="flat" cmpd="sng">
            <a:solidFill>
              <a:srgbClr val="3366CC"/>
            </a:solidFill>
            <a:prstDash val="dash"/>
            <a:headEnd type="none" w="med" len="med"/>
            <a:tailEnd type="none" w="med" len="med"/>
          </a:ln>
        </p:spPr>
      </p:sp>
      <p:sp>
        <p:nvSpPr>
          <p:cNvPr id="82" name="Oval 104"/>
          <p:cNvSpPr/>
          <p:nvPr/>
        </p:nvSpPr>
        <p:spPr>
          <a:xfrm>
            <a:off x="7085013" y="3716338"/>
            <a:ext cx="139700" cy="138112"/>
          </a:xfrm>
          <a:prstGeom prst="ellipse">
            <a:avLst/>
          </a:prstGeom>
          <a:solidFill>
            <a:srgbClr val="FF0000"/>
          </a:solidFill>
          <a:ln w="9525">
            <a:noFill/>
          </a:ln>
        </p:spPr>
        <p:txBody>
          <a:bodyPr wrap="none" anchor="ctr"/>
          <a:p>
            <a:pPr eaLnBrk="0" hangingPunct="0"/>
            <a:endParaRPr lang="zh-CN"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down)">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8">
                                            <p:txEl>
                                              <p:charRg st="0" end="12"/>
                                            </p:txEl>
                                          </p:spTgt>
                                        </p:tgtEl>
                                        <p:attrNameLst>
                                          <p:attrName>style.visibility</p:attrName>
                                        </p:attrNameLst>
                                      </p:cBhvr>
                                      <p:to>
                                        <p:strVal val="visible"/>
                                      </p:to>
                                    </p:set>
                                    <p:animEffect transition="in" filter="wipe(left)">
                                      <p:cBhvr>
                                        <p:cTn id="20" dur="500"/>
                                        <p:tgtEl>
                                          <p:spTgt spid="78">
                                            <p:txEl>
                                              <p:charRg st="0" end="12"/>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strips(downRight)">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8">
                                            <p:txEl>
                                              <p:charRg st="12" end="19"/>
                                            </p:txEl>
                                          </p:spTgt>
                                        </p:tgtEl>
                                        <p:attrNameLst>
                                          <p:attrName>style.visibility</p:attrName>
                                        </p:attrNameLst>
                                      </p:cBhvr>
                                      <p:to>
                                        <p:strVal val="visible"/>
                                      </p:to>
                                    </p:set>
                                    <p:animEffect transition="in" filter="wipe(left)">
                                      <p:cBhvr>
                                        <p:cTn id="28" dur="500"/>
                                        <p:tgtEl>
                                          <p:spTgt spid="78">
                                            <p:txEl>
                                              <p:charRg st="12" end="1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79"/>
                                        </p:tgtEl>
                                      </p:cBhvr>
                                    </p:animEffect>
                                    <p:set>
                                      <p:cBhvr>
                                        <p:cTn id="33" dur="1" fill="hold">
                                          <p:stCondLst>
                                            <p:cond delay="499"/>
                                          </p:stCondLst>
                                        </p:cTn>
                                        <p:tgtEl>
                                          <p:spTgt spid="7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8">
                                            <p:txEl>
                                              <p:charRg st="19" end="31"/>
                                            </p:txEl>
                                          </p:spTgt>
                                        </p:tgtEl>
                                        <p:attrNameLst>
                                          <p:attrName>style.visibility</p:attrName>
                                        </p:attrNameLst>
                                      </p:cBhvr>
                                      <p:to>
                                        <p:strVal val="visible"/>
                                      </p:to>
                                    </p:set>
                                    <p:animEffect transition="in" filter="wipe(left)">
                                      <p:cBhvr>
                                        <p:cTn id="38" dur="500"/>
                                        <p:tgtEl>
                                          <p:spTgt spid="78">
                                            <p:txEl>
                                              <p:charRg st="19" end="31"/>
                                            </p:txEl>
                                          </p:spTgt>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strips(downRight)">
                                      <p:cBhvr>
                                        <p:cTn id="41" dur="500"/>
                                        <p:tgtEl>
                                          <p:spTgt spid="8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8">
                                            <p:txEl>
                                              <p:charRg st="31" end="38"/>
                                            </p:txEl>
                                          </p:spTgt>
                                        </p:tgtEl>
                                        <p:attrNameLst>
                                          <p:attrName>style.visibility</p:attrName>
                                        </p:attrNameLst>
                                      </p:cBhvr>
                                      <p:to>
                                        <p:strVal val="visible"/>
                                      </p:to>
                                    </p:set>
                                    <p:animEffect transition="in" filter="wipe(left)">
                                      <p:cBhvr>
                                        <p:cTn id="46" dur="500"/>
                                        <p:tgtEl>
                                          <p:spTgt spid="78">
                                            <p:txEl>
                                              <p:charRg st="31" end="3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80"/>
                                        </p:tgtEl>
                                      </p:cBhvr>
                                    </p:animEffect>
                                    <p:set>
                                      <p:cBhvr>
                                        <p:cTn id="51" dur="1" fill="hold">
                                          <p:stCondLst>
                                            <p:cond delay="499"/>
                                          </p:stCondLst>
                                        </p:cTn>
                                        <p:tgtEl>
                                          <p:spTgt spid="8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8">
                                            <p:txEl>
                                              <p:charRg st="38" end="63"/>
                                            </p:txEl>
                                          </p:spTgt>
                                        </p:tgtEl>
                                        <p:attrNameLst>
                                          <p:attrName>style.visibility</p:attrName>
                                        </p:attrNameLst>
                                      </p:cBhvr>
                                      <p:to>
                                        <p:strVal val="visible"/>
                                      </p:to>
                                    </p:set>
                                    <p:animEffect transition="in" filter="wipe(left)">
                                      <p:cBhvr>
                                        <p:cTn id="56" dur="500"/>
                                        <p:tgtEl>
                                          <p:spTgt spid="78">
                                            <p:txEl>
                                              <p:charRg st="38" end="63"/>
                                            </p:txEl>
                                          </p:spTgt>
                                        </p:tgtEl>
                                      </p:cBhvr>
                                    </p:animEffect>
                                  </p:childTnLst>
                                </p:cTn>
                              </p:par>
                            </p:childTnLst>
                          </p:cTn>
                        </p:par>
                        <p:par>
                          <p:cTn id="57" fill="hold">
                            <p:stCondLst>
                              <p:cond delay="500"/>
                            </p:stCondLst>
                            <p:childTnLst>
                              <p:par>
                                <p:cTn id="58" presetID="23" presetClass="entr" presetSubtype="32" fill="hold" grpId="0" nodeType="afterEffect">
                                  <p:stCondLst>
                                    <p:cond delay="0"/>
                                  </p:stCondLst>
                                  <p:childTnLst>
                                    <p:set>
                                      <p:cBhvr>
                                        <p:cTn id="59" dur="1" fill="hold">
                                          <p:stCondLst>
                                            <p:cond delay="0"/>
                                          </p:stCondLst>
                                        </p:cTn>
                                        <p:tgtEl>
                                          <p:spTgt spid="82"/>
                                        </p:tgtEl>
                                        <p:attrNameLst>
                                          <p:attrName>style.visibility</p:attrName>
                                        </p:attrNameLst>
                                      </p:cBhvr>
                                      <p:to>
                                        <p:strVal val="visible"/>
                                      </p:to>
                                    </p:set>
                                    <p:anim calcmode="lin" valueType="num">
                                      <p:cBhvr>
                                        <p:cTn id="60" dur="500" fill="hold"/>
                                        <p:tgtEl>
                                          <p:spTgt spid="82"/>
                                        </p:tgtEl>
                                        <p:attrNameLst>
                                          <p:attrName>ppt_w</p:attrName>
                                        </p:attrNameLst>
                                      </p:cBhvr>
                                      <p:tavLst>
                                        <p:tav tm="0">
                                          <p:val>
                                            <p:strVal val="4*#ppt_w"/>
                                          </p:val>
                                        </p:tav>
                                        <p:tav tm="100000">
                                          <p:val>
                                            <p:strVal val="#ppt_w"/>
                                          </p:val>
                                        </p:tav>
                                      </p:tavLst>
                                    </p:anim>
                                    <p:anim calcmode="lin" valueType="num">
                                      <p:cBhvr>
                                        <p:cTn id="61" dur="500" fill="hold"/>
                                        <p:tgtEl>
                                          <p:spTgt spid="8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animBg="1"/>
      <p:bldP spid="79" grpId="1" animBg="1"/>
      <p:bldP spid="80" grpId="0" animBg="1"/>
      <p:bldP spid="80" grpId="1"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59055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3</a:t>
            </a:r>
            <a:r>
              <a:rPr kumimoji="0" lang="zh-CN" altLang="en-US"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长期平均总成本</a:t>
            </a:r>
            <a:r>
              <a:rPr kumimoji="0" lang="en-US" alt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三种不同规模的工厂</a:t>
            </a:r>
            <a:endPar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2" name="Group 5"/>
          <p:cNvGrpSpPr/>
          <p:nvPr/>
        </p:nvGrpSpPr>
        <p:grpSpPr>
          <a:xfrm>
            <a:off x="4276725" y="2095500"/>
            <a:ext cx="2268538" cy="1349375"/>
            <a:chOff x="0" y="0"/>
            <a:chExt cx="1429" cy="850"/>
          </a:xfrm>
        </p:grpSpPr>
        <p:sp>
          <p:nvSpPr>
            <p:cNvPr id="46097" name="Arc 7"/>
            <p:cNvSpPr/>
            <p:nvPr/>
          </p:nvSpPr>
          <p:spPr>
            <a:xfrm flipH="1" flipV="1">
              <a:off x="0" y="58"/>
              <a:ext cx="1077" cy="792"/>
            </a:xfrm>
            <a:custGeom>
              <a:avLst/>
              <a:gdLst>
                <a:gd name="txL" fmla="*/ 0 w 41026"/>
                <a:gd name="txT" fmla="*/ 0 h 21600"/>
                <a:gd name="txR" fmla="*/ 41026 w 41026"/>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41026" h="21600" fill="none">
                  <a:moveTo>
                    <a:pt x="0" y="16111"/>
                  </a:moveTo>
                  <a:cubicBezTo>
                    <a:pt x="2494" y="6617"/>
                    <a:pt x="11075" y="-1"/>
                    <a:pt x="20891" y="0"/>
                  </a:cubicBezTo>
                  <a:cubicBezTo>
                    <a:pt x="29802" y="0"/>
                    <a:pt x="37799" y="5472"/>
                    <a:pt x="41025" y="13780"/>
                  </a:cubicBezTo>
                </a:path>
                <a:path w="41026" h="21600" stroke="0">
                  <a:moveTo>
                    <a:pt x="0" y="16111"/>
                  </a:moveTo>
                  <a:cubicBezTo>
                    <a:pt x="2494" y="6617"/>
                    <a:pt x="11075" y="-1"/>
                    <a:pt x="20891" y="0"/>
                  </a:cubicBezTo>
                  <a:cubicBezTo>
                    <a:pt x="29802" y="0"/>
                    <a:pt x="37799" y="5472"/>
                    <a:pt x="41025" y="13780"/>
                  </a:cubicBezTo>
                  <a:lnTo>
                    <a:pt x="20891" y="21600"/>
                  </a:lnTo>
                  <a:close/>
                </a:path>
              </a:pathLst>
            </a:custGeom>
            <a:noFill/>
            <a:ln w="38100" cap="flat" cmpd="sng">
              <a:solidFill>
                <a:srgbClr val="003399">
                  <a:alpha val="100000"/>
                </a:srgbClr>
              </a:solidFill>
              <a:prstDash val="solid"/>
              <a:round/>
              <a:headEnd type="none" w="med" len="med"/>
              <a:tailEnd type="none" w="med" len="med"/>
            </a:ln>
          </p:spPr>
          <p:txBody>
            <a:bodyPr/>
            <a:p>
              <a:endParaRPr lang="zh-CN" altLang="en-US"/>
            </a:p>
          </p:txBody>
        </p:sp>
        <p:sp>
          <p:nvSpPr>
            <p:cNvPr id="46098" name="Text Box 10"/>
            <p:cNvSpPr txBox="1"/>
            <p:nvPr/>
          </p:nvSpPr>
          <p:spPr>
            <a:xfrm>
              <a:off x="811" y="0"/>
              <a:ext cx="618" cy="288"/>
            </a:xfrm>
            <a:prstGeom prst="rect">
              <a:avLst/>
            </a:prstGeom>
            <a:noFill/>
            <a:ln w="9525">
              <a:noFill/>
            </a:ln>
          </p:spPr>
          <p:txBody>
            <a:bodyPr>
              <a:spAutoFit/>
            </a:bodyPr>
            <a:p>
              <a:pPr eaLnBrk="0" hangingPunct="0">
                <a:spcBef>
                  <a:spcPct val="50000"/>
                </a:spcBef>
              </a:pPr>
              <a:r>
                <a:rPr lang="en-US" altLang="zh-CN" sz="2400" i="1" dirty="0">
                  <a:solidFill>
                    <a:srgbClr val="003399"/>
                  </a:solidFill>
                  <a:latin typeface="Arial" panose="020B0604020202020204" pitchFamily="34" charset="0"/>
                </a:rPr>
                <a:t>ATC</a:t>
              </a:r>
              <a:r>
                <a:rPr lang="en-US" altLang="zh-CN" sz="2400" b="1" i="1" baseline="-25000" dirty="0">
                  <a:solidFill>
                    <a:srgbClr val="003399"/>
                  </a:solidFill>
                  <a:latin typeface="Arial" panose="020B0604020202020204" pitchFamily="34" charset="0"/>
                </a:rPr>
                <a:t>S</a:t>
              </a:r>
              <a:endParaRPr lang="en-US" altLang="zh-CN" sz="2400" b="1" i="1" baseline="-25000" dirty="0">
                <a:solidFill>
                  <a:srgbClr val="003399"/>
                </a:solidFill>
                <a:latin typeface="Arial" panose="020B0604020202020204" pitchFamily="34" charset="0"/>
              </a:endParaRPr>
            </a:p>
          </p:txBody>
        </p:sp>
      </p:grpSp>
      <p:grpSp>
        <p:nvGrpSpPr>
          <p:cNvPr id="3" name="Group 8"/>
          <p:cNvGrpSpPr/>
          <p:nvPr/>
        </p:nvGrpSpPr>
        <p:grpSpPr>
          <a:xfrm>
            <a:off x="5016500" y="2057400"/>
            <a:ext cx="2840038" cy="1585913"/>
            <a:chOff x="0" y="0"/>
            <a:chExt cx="1789" cy="999"/>
          </a:xfrm>
        </p:grpSpPr>
        <p:sp>
          <p:nvSpPr>
            <p:cNvPr id="46095" name="Arc 8"/>
            <p:cNvSpPr/>
            <p:nvPr/>
          </p:nvSpPr>
          <p:spPr>
            <a:xfrm flipH="1" flipV="1">
              <a:off x="0" y="207"/>
              <a:ext cx="1501" cy="792"/>
            </a:xfrm>
            <a:custGeom>
              <a:avLst/>
              <a:gdLst>
                <a:gd name="txL" fmla="*/ 0 w 41685"/>
                <a:gd name="txT" fmla="*/ 0 h 21600"/>
                <a:gd name="txR" fmla="*/ 41685 w 41685"/>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41685" h="21600" fill="none">
                  <a:moveTo>
                    <a:pt x="0" y="20131"/>
                  </a:moveTo>
                  <a:cubicBezTo>
                    <a:pt x="772" y="8798"/>
                    <a:pt x="10190" y="-1"/>
                    <a:pt x="21550" y="0"/>
                  </a:cubicBezTo>
                  <a:cubicBezTo>
                    <a:pt x="30461" y="0"/>
                    <a:pt x="38458" y="5472"/>
                    <a:pt x="41684" y="13780"/>
                  </a:cubicBezTo>
                </a:path>
                <a:path w="41685" h="21600" stroke="0">
                  <a:moveTo>
                    <a:pt x="0" y="20131"/>
                  </a:moveTo>
                  <a:cubicBezTo>
                    <a:pt x="772" y="8798"/>
                    <a:pt x="10190" y="-1"/>
                    <a:pt x="21550" y="0"/>
                  </a:cubicBezTo>
                  <a:cubicBezTo>
                    <a:pt x="30461" y="0"/>
                    <a:pt x="38458" y="5472"/>
                    <a:pt x="41684" y="13780"/>
                  </a:cubicBezTo>
                  <a:lnTo>
                    <a:pt x="21550" y="21600"/>
                  </a:lnTo>
                  <a:close/>
                </a:path>
              </a:pathLst>
            </a:custGeom>
            <a:noFill/>
            <a:ln w="38100" cap="flat" cmpd="sng">
              <a:solidFill>
                <a:srgbClr val="339933">
                  <a:alpha val="100000"/>
                </a:srgbClr>
              </a:solidFill>
              <a:prstDash val="solid"/>
              <a:round/>
              <a:headEnd type="none" w="med" len="med"/>
              <a:tailEnd type="none" w="med" len="med"/>
            </a:ln>
          </p:spPr>
          <p:txBody>
            <a:bodyPr/>
            <a:p>
              <a:endParaRPr lang="zh-CN" altLang="en-US"/>
            </a:p>
          </p:txBody>
        </p:sp>
        <p:sp>
          <p:nvSpPr>
            <p:cNvPr id="46096" name="Text Box 11"/>
            <p:cNvSpPr txBox="1"/>
            <p:nvPr/>
          </p:nvSpPr>
          <p:spPr>
            <a:xfrm>
              <a:off x="1171" y="0"/>
              <a:ext cx="618" cy="288"/>
            </a:xfrm>
            <a:prstGeom prst="rect">
              <a:avLst/>
            </a:prstGeom>
            <a:noFill/>
            <a:ln w="9525">
              <a:noFill/>
            </a:ln>
          </p:spPr>
          <p:txBody>
            <a:bodyPr>
              <a:spAutoFit/>
            </a:bodyPr>
            <a:p>
              <a:pPr eaLnBrk="0" hangingPunct="0">
                <a:spcBef>
                  <a:spcPct val="50000"/>
                </a:spcBef>
              </a:pPr>
              <a:r>
                <a:rPr lang="en-US" altLang="zh-CN" sz="2400" i="1" dirty="0">
                  <a:solidFill>
                    <a:srgbClr val="339933"/>
                  </a:solidFill>
                  <a:latin typeface="Arial" panose="020B0604020202020204" pitchFamily="34" charset="0"/>
                </a:rPr>
                <a:t>ATC</a:t>
              </a:r>
              <a:r>
                <a:rPr lang="en-US" altLang="zh-CN" sz="2400" b="1" i="1" baseline="-25000" dirty="0">
                  <a:solidFill>
                    <a:srgbClr val="339933"/>
                  </a:solidFill>
                  <a:latin typeface="Arial" panose="020B0604020202020204" pitchFamily="34" charset="0"/>
                </a:rPr>
                <a:t>M</a:t>
              </a:r>
              <a:endParaRPr lang="en-US" altLang="zh-CN" sz="2400" b="1" i="1" baseline="-25000" dirty="0">
                <a:solidFill>
                  <a:srgbClr val="339933"/>
                </a:solidFill>
                <a:latin typeface="Arial" panose="020B0604020202020204" pitchFamily="34" charset="0"/>
              </a:endParaRPr>
            </a:p>
          </p:txBody>
        </p:sp>
      </p:grpSp>
      <p:grpSp>
        <p:nvGrpSpPr>
          <p:cNvPr id="5" name="Group 11"/>
          <p:cNvGrpSpPr/>
          <p:nvPr/>
        </p:nvGrpSpPr>
        <p:grpSpPr>
          <a:xfrm>
            <a:off x="6426200" y="2189163"/>
            <a:ext cx="2263775" cy="1257300"/>
            <a:chOff x="0" y="0"/>
            <a:chExt cx="1426" cy="792"/>
          </a:xfrm>
        </p:grpSpPr>
        <p:sp>
          <p:nvSpPr>
            <p:cNvPr id="46093" name="Arc 9"/>
            <p:cNvSpPr/>
            <p:nvPr/>
          </p:nvSpPr>
          <p:spPr>
            <a:xfrm flipH="1" flipV="1">
              <a:off x="0" y="0"/>
              <a:ext cx="1009" cy="792"/>
            </a:xfrm>
            <a:custGeom>
              <a:avLst/>
              <a:gdLst>
                <a:gd name="txL" fmla="*/ 0 w 38406"/>
                <a:gd name="txT" fmla="*/ 0 h 21600"/>
                <a:gd name="txR" fmla="*/ 38406 w 38406"/>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38406" h="21600" fill="none">
                  <a:moveTo>
                    <a:pt x="0" y="13174"/>
                  </a:moveTo>
                  <a:cubicBezTo>
                    <a:pt x="3383" y="5187"/>
                    <a:pt x="11215" y="-1"/>
                    <a:pt x="19889" y="0"/>
                  </a:cubicBezTo>
                  <a:cubicBezTo>
                    <a:pt x="27472" y="0"/>
                    <a:pt x="34500" y="3977"/>
                    <a:pt x="38405" y="10478"/>
                  </a:cubicBezTo>
                </a:path>
                <a:path w="38406" h="21600" stroke="0">
                  <a:moveTo>
                    <a:pt x="0" y="13174"/>
                  </a:moveTo>
                  <a:cubicBezTo>
                    <a:pt x="3383" y="5187"/>
                    <a:pt x="11215" y="-1"/>
                    <a:pt x="19889" y="0"/>
                  </a:cubicBezTo>
                  <a:cubicBezTo>
                    <a:pt x="27472" y="0"/>
                    <a:pt x="34500" y="3977"/>
                    <a:pt x="38405" y="10478"/>
                  </a:cubicBezTo>
                  <a:lnTo>
                    <a:pt x="19889" y="21600"/>
                  </a:lnTo>
                  <a:close/>
                </a:path>
              </a:pathLst>
            </a:custGeom>
            <a:noFill/>
            <a:ln w="38100" cap="flat" cmpd="sng">
              <a:solidFill>
                <a:srgbClr val="800080">
                  <a:alpha val="100000"/>
                </a:srgbClr>
              </a:solidFill>
              <a:prstDash val="solid"/>
              <a:round/>
              <a:headEnd type="none" w="med" len="med"/>
              <a:tailEnd type="none" w="med" len="med"/>
            </a:ln>
          </p:spPr>
          <p:txBody>
            <a:bodyPr/>
            <a:p>
              <a:endParaRPr lang="zh-CN" altLang="en-US"/>
            </a:p>
          </p:txBody>
        </p:sp>
        <p:sp>
          <p:nvSpPr>
            <p:cNvPr id="46094" name="Text Box 12"/>
            <p:cNvSpPr txBox="1"/>
            <p:nvPr/>
          </p:nvSpPr>
          <p:spPr>
            <a:xfrm>
              <a:off x="808" y="55"/>
              <a:ext cx="618" cy="288"/>
            </a:xfrm>
            <a:prstGeom prst="rect">
              <a:avLst/>
            </a:prstGeom>
            <a:noFill/>
            <a:ln w="9525">
              <a:noFill/>
            </a:ln>
          </p:spPr>
          <p:txBody>
            <a:bodyPr>
              <a:spAutoFit/>
            </a:bodyPr>
            <a:p>
              <a:pPr eaLnBrk="0" hangingPunct="0">
                <a:spcBef>
                  <a:spcPct val="50000"/>
                </a:spcBef>
              </a:pPr>
              <a:r>
                <a:rPr lang="en-US" altLang="zh-CN" sz="2400" i="1" dirty="0">
                  <a:solidFill>
                    <a:srgbClr val="800080"/>
                  </a:solidFill>
                  <a:latin typeface="Arial" panose="020B0604020202020204" pitchFamily="34" charset="0"/>
                </a:rPr>
                <a:t>ATC</a:t>
              </a:r>
              <a:r>
                <a:rPr lang="en-US" altLang="zh-CN" sz="2400" b="1" i="1" baseline="-25000" dirty="0">
                  <a:solidFill>
                    <a:srgbClr val="800080"/>
                  </a:solidFill>
                  <a:latin typeface="Arial" panose="020B0604020202020204" pitchFamily="34" charset="0"/>
                </a:rPr>
                <a:t>L</a:t>
              </a:r>
              <a:endParaRPr lang="en-US" altLang="zh-CN" sz="2400" b="1" i="1" baseline="-25000" dirty="0">
                <a:solidFill>
                  <a:srgbClr val="800080"/>
                </a:solidFill>
                <a:latin typeface="Arial" panose="020B0604020202020204" pitchFamily="34" charset="0"/>
              </a:endParaRPr>
            </a:p>
          </p:txBody>
        </p:sp>
      </p:grpSp>
      <p:grpSp>
        <p:nvGrpSpPr>
          <p:cNvPr id="6" name="Group 14"/>
          <p:cNvGrpSpPr/>
          <p:nvPr/>
        </p:nvGrpSpPr>
        <p:grpSpPr>
          <a:xfrm>
            <a:off x="2998788" y="1179513"/>
            <a:ext cx="5799137" cy="3965575"/>
            <a:chOff x="0" y="0"/>
            <a:chExt cx="3653" cy="2498"/>
          </a:xfrm>
        </p:grpSpPr>
        <p:grpSp>
          <p:nvGrpSpPr>
            <p:cNvPr id="46088" name="Group 15"/>
            <p:cNvGrpSpPr/>
            <p:nvPr/>
          </p:nvGrpSpPr>
          <p:grpSpPr>
            <a:xfrm>
              <a:off x="580" y="67"/>
              <a:ext cx="2715" cy="2282"/>
              <a:chOff x="0" y="0"/>
              <a:chExt cx="2715" cy="2492"/>
            </a:xfrm>
          </p:grpSpPr>
          <p:sp>
            <p:nvSpPr>
              <p:cNvPr id="46091" name="Line 4"/>
              <p:cNvSpPr/>
              <p:nvPr/>
            </p:nvSpPr>
            <p:spPr>
              <a:xfrm>
                <a:off x="0" y="0"/>
                <a:ext cx="0" cy="2491"/>
              </a:xfrm>
              <a:prstGeom prst="line">
                <a:avLst/>
              </a:prstGeom>
              <a:ln w="9525" cap="flat" cmpd="sng">
                <a:solidFill>
                  <a:schemeClr val="tx1"/>
                </a:solidFill>
                <a:prstDash val="solid"/>
                <a:headEnd type="none" w="med" len="med"/>
                <a:tailEnd type="none" w="med" len="med"/>
              </a:ln>
            </p:spPr>
          </p:sp>
          <p:sp>
            <p:nvSpPr>
              <p:cNvPr id="46092" name="Line 5"/>
              <p:cNvSpPr/>
              <p:nvPr/>
            </p:nvSpPr>
            <p:spPr>
              <a:xfrm flipV="1">
                <a:off x="0" y="2470"/>
                <a:ext cx="2715" cy="22"/>
              </a:xfrm>
              <a:prstGeom prst="line">
                <a:avLst/>
              </a:prstGeom>
              <a:ln w="9525" cap="flat" cmpd="sng">
                <a:solidFill>
                  <a:schemeClr val="tx1"/>
                </a:solidFill>
                <a:prstDash val="solid"/>
                <a:headEnd type="none" w="med" len="med"/>
                <a:tailEnd type="none" w="med" len="med"/>
              </a:ln>
            </p:spPr>
          </p:sp>
        </p:grpSp>
        <p:sp>
          <p:nvSpPr>
            <p:cNvPr id="46089" name="Text Box 13"/>
            <p:cNvSpPr txBox="1"/>
            <p:nvPr/>
          </p:nvSpPr>
          <p:spPr>
            <a:xfrm>
              <a:off x="3315" y="2200"/>
              <a:ext cx="338"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6090" name="Text Box 14"/>
            <p:cNvSpPr txBox="1"/>
            <p:nvPr/>
          </p:nvSpPr>
          <p:spPr>
            <a:xfrm>
              <a:off x="0" y="0"/>
              <a:ext cx="579" cy="407"/>
            </a:xfrm>
            <a:prstGeom prst="rect">
              <a:avLst/>
            </a:prstGeom>
            <a:noFill/>
            <a:ln w="9525">
              <a:noFill/>
            </a:ln>
          </p:spPr>
          <p:txBody>
            <a:bodyPr>
              <a:spAutoFit/>
            </a:bodyPr>
            <a:p>
              <a:pPr algn="r" eaLnBrk="0" hangingPunct="0">
                <a:spcBef>
                  <a:spcPct val="50000"/>
                </a:spcBef>
              </a:pPr>
              <a:r>
                <a:rPr lang="zh-CN" altLang="x-none" dirty="0">
                  <a:latin typeface="Arial" panose="020B0604020202020204" pitchFamily="34" charset="0"/>
                </a:rPr>
                <a:t>平均总成本 </a:t>
              </a:r>
              <a:endParaRPr lang="zh-CN" altLang="x-none" dirty="0">
                <a:latin typeface="Arial" panose="020B0604020202020204" pitchFamily="34" charset="0"/>
              </a:endParaRPr>
            </a:p>
          </p:txBody>
        </p:sp>
      </p:grpSp>
      <p:sp>
        <p:nvSpPr>
          <p:cNvPr id="20" name="Text Box 31"/>
          <p:cNvSpPr txBox="1"/>
          <p:nvPr/>
        </p:nvSpPr>
        <p:spPr>
          <a:xfrm>
            <a:off x="330200" y="876300"/>
            <a:ext cx="2916238" cy="5253038"/>
          </a:xfrm>
          <a:prstGeom prst="rect">
            <a:avLst/>
          </a:prstGeom>
          <a:noFill/>
          <a:ln w="9525">
            <a:noFill/>
          </a:ln>
        </p:spPr>
        <p:txBody>
          <a:bodyPr/>
          <a:p>
            <a:pPr eaLnBrk="0" hangingPunct="0">
              <a:lnSpc>
                <a:spcPct val="105000"/>
              </a:lnSpc>
              <a:spcBef>
                <a:spcPct val="45000"/>
              </a:spcBef>
              <a:buFont typeface="Arial" panose="020B0604020202020204" pitchFamily="34" charset="0"/>
              <a:buChar char="•"/>
            </a:pPr>
            <a:r>
              <a:rPr lang="zh-CN" altLang="x-none" sz="2500" dirty="0">
                <a:latin typeface="Arial" panose="020B0604020202020204" pitchFamily="34" charset="0"/>
              </a:rPr>
              <a:t>企业能选择三种不同的工厂规模：</a:t>
            </a:r>
            <a:r>
              <a:rPr lang="en-US" altLang="zh-CN" sz="2500" b="1" dirty="0">
                <a:latin typeface="Arial" panose="020B0604020202020204" pitchFamily="34" charset="0"/>
              </a:rPr>
              <a:t>S</a:t>
            </a:r>
            <a:r>
              <a:rPr lang="en-US" altLang="zh-CN" sz="2500" dirty="0">
                <a:latin typeface="Arial" panose="020B0604020202020204" pitchFamily="34" charset="0"/>
              </a:rPr>
              <a:t>, </a:t>
            </a:r>
            <a:r>
              <a:rPr lang="en-US" altLang="zh-CN" sz="2500" b="1" dirty="0">
                <a:latin typeface="Arial" panose="020B0604020202020204" pitchFamily="34" charset="0"/>
              </a:rPr>
              <a:t>M</a:t>
            </a:r>
            <a:r>
              <a:rPr lang="en-US" altLang="zh-CN" sz="2500" dirty="0">
                <a:latin typeface="Arial" panose="020B0604020202020204" pitchFamily="34" charset="0"/>
              </a:rPr>
              <a:t>, </a:t>
            </a:r>
            <a:r>
              <a:rPr lang="en-US" altLang="zh-CN" sz="2500" b="1" dirty="0">
                <a:latin typeface="Arial" panose="020B0604020202020204" pitchFamily="34" charset="0"/>
              </a:rPr>
              <a:t>L</a:t>
            </a:r>
            <a:r>
              <a:rPr lang="zh-CN" altLang="en-US" sz="2500" b="1" dirty="0">
                <a:latin typeface="Arial" panose="020B0604020202020204" pitchFamily="34" charset="0"/>
              </a:rPr>
              <a:t>。</a:t>
            </a:r>
            <a:endParaRPr lang="en-US" altLang="zh-CN" sz="2500" dirty="0">
              <a:latin typeface="Arial" panose="020B0604020202020204" pitchFamily="34" charset="0"/>
            </a:endParaRPr>
          </a:p>
          <a:p>
            <a:pPr eaLnBrk="0" hangingPunct="0">
              <a:lnSpc>
                <a:spcPct val="105000"/>
              </a:lnSpc>
              <a:spcBef>
                <a:spcPct val="45000"/>
              </a:spcBef>
              <a:buFont typeface="Arial" panose="020B0604020202020204" pitchFamily="34" charset="0"/>
              <a:buChar char="•"/>
            </a:pPr>
            <a:r>
              <a:rPr lang="zh-CN" altLang="x-none" sz="2500" dirty="0">
                <a:latin typeface="Arial" panose="020B0604020202020204" pitchFamily="34" charset="0"/>
              </a:rPr>
              <a:t>每种规模都有它的短期平均总成本曲线</a:t>
            </a:r>
            <a:r>
              <a:rPr lang="zh-CN" altLang="en-US" sz="2500" dirty="0">
                <a:latin typeface="Arial" panose="020B0604020202020204" pitchFamily="34" charset="0"/>
              </a:rPr>
              <a:t>。</a:t>
            </a:r>
            <a:endParaRPr lang="zh-CN" altLang="x-none" sz="2500" dirty="0">
              <a:latin typeface="Arial" panose="020B0604020202020204" pitchFamily="34" charset="0"/>
            </a:endParaRPr>
          </a:p>
          <a:p>
            <a:pPr eaLnBrk="0" hangingPunct="0">
              <a:lnSpc>
                <a:spcPct val="105000"/>
              </a:lnSpc>
              <a:spcBef>
                <a:spcPct val="45000"/>
              </a:spcBef>
              <a:buFont typeface="Arial" panose="020B0604020202020204" pitchFamily="34" charset="0"/>
              <a:buChar char="•"/>
            </a:pPr>
            <a:r>
              <a:rPr lang="zh-CN" altLang="x-none" sz="2500" dirty="0">
                <a:latin typeface="Arial" panose="020B0604020202020204" pitchFamily="34" charset="0"/>
              </a:rPr>
              <a:t>企业能在长期里选择一个不同的工厂规模，而在短期里则不能</a:t>
            </a:r>
            <a:r>
              <a:rPr lang="zh-CN" altLang="en-US" sz="2500" dirty="0">
                <a:latin typeface="Arial" panose="020B0604020202020204" pitchFamily="34" charset="0"/>
              </a:rPr>
              <a:t>。</a:t>
            </a:r>
            <a:endParaRPr lang="zh-CN" altLang="x-none" sz="25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charRg st="0" end="24"/>
                                            </p:txEl>
                                          </p:spTgt>
                                        </p:tgtEl>
                                        <p:attrNameLst>
                                          <p:attrName>style.visibility</p:attrName>
                                        </p:attrNameLst>
                                      </p:cBhvr>
                                      <p:to>
                                        <p:strVal val="visible"/>
                                      </p:to>
                                    </p:set>
                                    <p:animEffect transition="in" filter="wipe(left)">
                                      <p:cBhvr>
                                        <p:cTn id="12" dur="500"/>
                                        <p:tgtEl>
                                          <p:spTgt spid="20">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xEl>
                                              <p:charRg st="24" end="43"/>
                                            </p:txEl>
                                          </p:spTgt>
                                        </p:tgtEl>
                                        <p:attrNameLst>
                                          <p:attrName>style.visibility</p:attrName>
                                        </p:attrNameLst>
                                      </p:cBhvr>
                                      <p:to>
                                        <p:strVal val="visible"/>
                                      </p:to>
                                    </p:set>
                                    <p:animEffect transition="in" filter="wipe(left)">
                                      <p:cBhvr>
                                        <p:cTn id="17" dur="500"/>
                                        <p:tgtEl>
                                          <p:spTgt spid="20">
                                            <p:txEl>
                                              <p:charRg st="24"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xEl>
                                              <p:charRg st="43" end="72"/>
                                            </p:txEl>
                                          </p:spTgt>
                                        </p:tgtEl>
                                        <p:attrNameLst>
                                          <p:attrName>style.visibility</p:attrName>
                                        </p:attrNameLst>
                                      </p:cBhvr>
                                      <p:to>
                                        <p:strVal val="visible"/>
                                      </p:to>
                                    </p:set>
                                    <p:animEffect transition="in" filter="wipe(left)">
                                      <p:cBhvr>
                                        <p:cTn id="37" dur="500"/>
                                        <p:tgtEl>
                                          <p:spTgt spid="20">
                                            <p:txEl>
                                              <p:charRg st="43"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59055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3</a:t>
            </a:r>
            <a:r>
              <a:rPr kumimoji="0" lang="zh-CN" altLang="en-US"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长期平均总成本</a:t>
            </a:r>
            <a:r>
              <a:rPr kumimoji="0" lang="en-US" alt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a:t>
            </a:r>
            <a:r>
              <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三种不同规模的工厂</a:t>
            </a:r>
            <a:endParaRPr kumimoji="0" lang="zh-CN" sz="28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47107" name="Group 5"/>
          <p:cNvGrpSpPr/>
          <p:nvPr/>
        </p:nvGrpSpPr>
        <p:grpSpPr>
          <a:xfrm>
            <a:off x="4276725" y="2095500"/>
            <a:ext cx="2268538" cy="1349375"/>
            <a:chOff x="0" y="0"/>
            <a:chExt cx="1429" cy="850"/>
          </a:xfrm>
        </p:grpSpPr>
        <p:sp>
          <p:nvSpPr>
            <p:cNvPr id="47135" name="Arc 4"/>
            <p:cNvSpPr/>
            <p:nvPr/>
          </p:nvSpPr>
          <p:spPr>
            <a:xfrm flipH="1" flipV="1">
              <a:off x="0" y="58"/>
              <a:ext cx="1077" cy="792"/>
            </a:xfrm>
            <a:custGeom>
              <a:avLst/>
              <a:gdLst>
                <a:gd name="txL" fmla="*/ 0 w 41026"/>
                <a:gd name="txT" fmla="*/ 0 h 21600"/>
                <a:gd name="txR" fmla="*/ 41026 w 41026"/>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41026" h="21600" fill="none">
                  <a:moveTo>
                    <a:pt x="0" y="16111"/>
                  </a:moveTo>
                  <a:cubicBezTo>
                    <a:pt x="2494" y="6617"/>
                    <a:pt x="11075" y="-1"/>
                    <a:pt x="20891" y="0"/>
                  </a:cubicBezTo>
                  <a:cubicBezTo>
                    <a:pt x="29802" y="0"/>
                    <a:pt x="37799" y="5472"/>
                    <a:pt x="41025" y="13780"/>
                  </a:cubicBezTo>
                </a:path>
                <a:path w="41026" h="21600" stroke="0">
                  <a:moveTo>
                    <a:pt x="0" y="16111"/>
                  </a:moveTo>
                  <a:cubicBezTo>
                    <a:pt x="2494" y="6617"/>
                    <a:pt x="11075" y="-1"/>
                    <a:pt x="20891" y="0"/>
                  </a:cubicBezTo>
                  <a:cubicBezTo>
                    <a:pt x="29802" y="0"/>
                    <a:pt x="37799" y="5472"/>
                    <a:pt x="41025" y="13780"/>
                  </a:cubicBezTo>
                  <a:lnTo>
                    <a:pt x="20891" y="21600"/>
                  </a:lnTo>
                  <a:close/>
                </a:path>
              </a:pathLst>
            </a:custGeom>
            <a:noFill/>
            <a:ln w="38100" cap="flat" cmpd="sng">
              <a:solidFill>
                <a:srgbClr val="003399">
                  <a:alpha val="100000"/>
                </a:srgbClr>
              </a:solidFill>
              <a:prstDash val="solid"/>
              <a:round/>
              <a:headEnd type="none" w="med" len="med"/>
              <a:tailEnd type="none" w="med" len="med"/>
            </a:ln>
          </p:spPr>
          <p:txBody>
            <a:bodyPr/>
            <a:p>
              <a:endParaRPr lang="zh-CN" altLang="en-US"/>
            </a:p>
          </p:txBody>
        </p:sp>
        <p:sp>
          <p:nvSpPr>
            <p:cNvPr id="47136" name="Text Box 5"/>
            <p:cNvSpPr txBox="1"/>
            <p:nvPr/>
          </p:nvSpPr>
          <p:spPr>
            <a:xfrm>
              <a:off x="811" y="0"/>
              <a:ext cx="618" cy="288"/>
            </a:xfrm>
            <a:prstGeom prst="rect">
              <a:avLst/>
            </a:prstGeom>
            <a:noFill/>
            <a:ln w="9525">
              <a:noFill/>
            </a:ln>
          </p:spPr>
          <p:txBody>
            <a:bodyPr>
              <a:spAutoFit/>
            </a:bodyPr>
            <a:p>
              <a:pPr eaLnBrk="0" hangingPunct="0">
                <a:spcBef>
                  <a:spcPct val="50000"/>
                </a:spcBef>
              </a:pPr>
              <a:r>
                <a:rPr lang="en-US" altLang="zh-CN" sz="2400" i="1" dirty="0">
                  <a:solidFill>
                    <a:srgbClr val="003399"/>
                  </a:solidFill>
                  <a:latin typeface="Arial" panose="020B0604020202020204" pitchFamily="34" charset="0"/>
                </a:rPr>
                <a:t>ATC</a:t>
              </a:r>
              <a:r>
                <a:rPr lang="en-US" altLang="zh-CN" sz="2400" b="1" i="1" baseline="-25000" dirty="0">
                  <a:solidFill>
                    <a:srgbClr val="003399"/>
                  </a:solidFill>
                  <a:latin typeface="Arial" panose="020B0604020202020204" pitchFamily="34" charset="0"/>
                </a:rPr>
                <a:t>S</a:t>
              </a:r>
              <a:endParaRPr lang="en-US" altLang="zh-CN" sz="2400" b="1" i="1" baseline="-25000" dirty="0">
                <a:solidFill>
                  <a:srgbClr val="003399"/>
                </a:solidFill>
                <a:latin typeface="Arial" panose="020B0604020202020204" pitchFamily="34" charset="0"/>
              </a:endParaRPr>
            </a:p>
          </p:txBody>
        </p:sp>
      </p:grpSp>
      <p:grpSp>
        <p:nvGrpSpPr>
          <p:cNvPr id="47108" name="Group 8"/>
          <p:cNvGrpSpPr/>
          <p:nvPr/>
        </p:nvGrpSpPr>
        <p:grpSpPr>
          <a:xfrm>
            <a:off x="5016500" y="2057400"/>
            <a:ext cx="2840038" cy="1585913"/>
            <a:chOff x="0" y="0"/>
            <a:chExt cx="1789" cy="999"/>
          </a:xfrm>
        </p:grpSpPr>
        <p:sp>
          <p:nvSpPr>
            <p:cNvPr id="47133" name="Arc 7"/>
            <p:cNvSpPr/>
            <p:nvPr/>
          </p:nvSpPr>
          <p:spPr>
            <a:xfrm flipH="1" flipV="1">
              <a:off x="0" y="207"/>
              <a:ext cx="1501" cy="792"/>
            </a:xfrm>
            <a:custGeom>
              <a:avLst/>
              <a:gdLst>
                <a:gd name="txL" fmla="*/ 0 w 41685"/>
                <a:gd name="txT" fmla="*/ 0 h 21600"/>
                <a:gd name="txR" fmla="*/ 41685 w 41685"/>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41685" h="21600" fill="none">
                  <a:moveTo>
                    <a:pt x="0" y="20131"/>
                  </a:moveTo>
                  <a:cubicBezTo>
                    <a:pt x="772" y="8798"/>
                    <a:pt x="10190" y="-1"/>
                    <a:pt x="21550" y="0"/>
                  </a:cubicBezTo>
                  <a:cubicBezTo>
                    <a:pt x="30461" y="0"/>
                    <a:pt x="38458" y="5472"/>
                    <a:pt x="41684" y="13780"/>
                  </a:cubicBezTo>
                </a:path>
                <a:path w="41685" h="21600" stroke="0">
                  <a:moveTo>
                    <a:pt x="0" y="20131"/>
                  </a:moveTo>
                  <a:cubicBezTo>
                    <a:pt x="772" y="8798"/>
                    <a:pt x="10190" y="-1"/>
                    <a:pt x="21550" y="0"/>
                  </a:cubicBezTo>
                  <a:cubicBezTo>
                    <a:pt x="30461" y="0"/>
                    <a:pt x="38458" y="5472"/>
                    <a:pt x="41684" y="13780"/>
                  </a:cubicBezTo>
                  <a:lnTo>
                    <a:pt x="21550" y="21600"/>
                  </a:lnTo>
                  <a:close/>
                </a:path>
              </a:pathLst>
            </a:custGeom>
            <a:noFill/>
            <a:ln w="38100" cap="flat" cmpd="sng">
              <a:solidFill>
                <a:srgbClr val="339933">
                  <a:alpha val="100000"/>
                </a:srgbClr>
              </a:solidFill>
              <a:prstDash val="solid"/>
              <a:round/>
              <a:headEnd type="none" w="med" len="med"/>
              <a:tailEnd type="none" w="med" len="med"/>
            </a:ln>
          </p:spPr>
          <p:txBody>
            <a:bodyPr/>
            <a:p>
              <a:endParaRPr lang="zh-CN" altLang="en-US"/>
            </a:p>
          </p:txBody>
        </p:sp>
        <p:sp>
          <p:nvSpPr>
            <p:cNvPr id="47134" name="Text Box 8"/>
            <p:cNvSpPr txBox="1"/>
            <p:nvPr/>
          </p:nvSpPr>
          <p:spPr>
            <a:xfrm>
              <a:off x="1171" y="0"/>
              <a:ext cx="618" cy="288"/>
            </a:xfrm>
            <a:prstGeom prst="rect">
              <a:avLst/>
            </a:prstGeom>
            <a:noFill/>
            <a:ln w="9525">
              <a:noFill/>
            </a:ln>
          </p:spPr>
          <p:txBody>
            <a:bodyPr>
              <a:spAutoFit/>
            </a:bodyPr>
            <a:p>
              <a:pPr eaLnBrk="0" hangingPunct="0">
                <a:spcBef>
                  <a:spcPct val="50000"/>
                </a:spcBef>
              </a:pPr>
              <a:r>
                <a:rPr lang="en-US" altLang="zh-CN" sz="2400" i="1" dirty="0">
                  <a:solidFill>
                    <a:srgbClr val="339933"/>
                  </a:solidFill>
                  <a:latin typeface="Arial" panose="020B0604020202020204" pitchFamily="34" charset="0"/>
                </a:rPr>
                <a:t>ATC</a:t>
              </a:r>
              <a:r>
                <a:rPr lang="en-US" altLang="zh-CN" sz="2400" b="1" i="1" baseline="-25000" dirty="0">
                  <a:solidFill>
                    <a:srgbClr val="339933"/>
                  </a:solidFill>
                  <a:latin typeface="Arial" panose="020B0604020202020204" pitchFamily="34" charset="0"/>
                </a:rPr>
                <a:t>M</a:t>
              </a:r>
              <a:endParaRPr lang="en-US" altLang="zh-CN" sz="2400" b="1" i="1" baseline="-25000" dirty="0">
                <a:solidFill>
                  <a:srgbClr val="339933"/>
                </a:solidFill>
                <a:latin typeface="Arial" panose="020B0604020202020204" pitchFamily="34" charset="0"/>
              </a:endParaRPr>
            </a:p>
          </p:txBody>
        </p:sp>
      </p:grpSp>
      <p:grpSp>
        <p:nvGrpSpPr>
          <p:cNvPr id="47109" name="Group 11"/>
          <p:cNvGrpSpPr/>
          <p:nvPr/>
        </p:nvGrpSpPr>
        <p:grpSpPr>
          <a:xfrm>
            <a:off x="6426200" y="2189163"/>
            <a:ext cx="2263775" cy="1257300"/>
            <a:chOff x="0" y="0"/>
            <a:chExt cx="1426" cy="792"/>
          </a:xfrm>
        </p:grpSpPr>
        <p:sp>
          <p:nvSpPr>
            <p:cNvPr id="47131" name="Arc 10"/>
            <p:cNvSpPr/>
            <p:nvPr/>
          </p:nvSpPr>
          <p:spPr>
            <a:xfrm flipH="1" flipV="1">
              <a:off x="0" y="0"/>
              <a:ext cx="1009" cy="792"/>
            </a:xfrm>
            <a:custGeom>
              <a:avLst/>
              <a:gdLst>
                <a:gd name="txL" fmla="*/ 0 w 38406"/>
                <a:gd name="txT" fmla="*/ 0 h 21600"/>
                <a:gd name="txR" fmla="*/ 38406 w 38406"/>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38406" h="21600" fill="none">
                  <a:moveTo>
                    <a:pt x="0" y="13174"/>
                  </a:moveTo>
                  <a:cubicBezTo>
                    <a:pt x="3383" y="5187"/>
                    <a:pt x="11215" y="-1"/>
                    <a:pt x="19889" y="0"/>
                  </a:cubicBezTo>
                  <a:cubicBezTo>
                    <a:pt x="27472" y="0"/>
                    <a:pt x="34500" y="3977"/>
                    <a:pt x="38405" y="10478"/>
                  </a:cubicBezTo>
                </a:path>
                <a:path w="38406" h="21600" stroke="0">
                  <a:moveTo>
                    <a:pt x="0" y="13174"/>
                  </a:moveTo>
                  <a:cubicBezTo>
                    <a:pt x="3383" y="5187"/>
                    <a:pt x="11215" y="-1"/>
                    <a:pt x="19889" y="0"/>
                  </a:cubicBezTo>
                  <a:cubicBezTo>
                    <a:pt x="27472" y="0"/>
                    <a:pt x="34500" y="3977"/>
                    <a:pt x="38405" y="10478"/>
                  </a:cubicBezTo>
                  <a:lnTo>
                    <a:pt x="19889" y="21600"/>
                  </a:lnTo>
                  <a:close/>
                </a:path>
              </a:pathLst>
            </a:custGeom>
            <a:noFill/>
            <a:ln w="38100" cap="flat" cmpd="sng">
              <a:solidFill>
                <a:srgbClr val="800080">
                  <a:alpha val="100000"/>
                </a:srgbClr>
              </a:solidFill>
              <a:prstDash val="solid"/>
              <a:round/>
              <a:headEnd type="none" w="med" len="med"/>
              <a:tailEnd type="none" w="med" len="med"/>
            </a:ln>
          </p:spPr>
          <p:txBody>
            <a:bodyPr/>
            <a:p>
              <a:endParaRPr lang="zh-CN" altLang="en-US"/>
            </a:p>
          </p:txBody>
        </p:sp>
        <p:sp>
          <p:nvSpPr>
            <p:cNvPr id="47132" name="Text Box 11"/>
            <p:cNvSpPr txBox="1"/>
            <p:nvPr/>
          </p:nvSpPr>
          <p:spPr>
            <a:xfrm>
              <a:off x="808" y="55"/>
              <a:ext cx="618" cy="288"/>
            </a:xfrm>
            <a:prstGeom prst="rect">
              <a:avLst/>
            </a:prstGeom>
            <a:noFill/>
            <a:ln w="9525">
              <a:noFill/>
            </a:ln>
          </p:spPr>
          <p:txBody>
            <a:bodyPr>
              <a:spAutoFit/>
            </a:bodyPr>
            <a:p>
              <a:pPr eaLnBrk="0" hangingPunct="0">
                <a:spcBef>
                  <a:spcPct val="50000"/>
                </a:spcBef>
              </a:pPr>
              <a:r>
                <a:rPr lang="en-US" altLang="zh-CN" sz="2400" i="1" dirty="0">
                  <a:solidFill>
                    <a:srgbClr val="800080"/>
                  </a:solidFill>
                  <a:latin typeface="Arial" panose="020B0604020202020204" pitchFamily="34" charset="0"/>
                </a:rPr>
                <a:t>ATC</a:t>
              </a:r>
              <a:r>
                <a:rPr lang="en-US" altLang="zh-CN" sz="2400" b="1" i="1" baseline="-25000" dirty="0">
                  <a:solidFill>
                    <a:srgbClr val="800080"/>
                  </a:solidFill>
                  <a:latin typeface="Arial" panose="020B0604020202020204" pitchFamily="34" charset="0"/>
                </a:rPr>
                <a:t>L</a:t>
              </a:r>
              <a:endParaRPr lang="en-US" altLang="zh-CN" sz="2400" b="1" i="1" baseline="-25000" dirty="0">
                <a:solidFill>
                  <a:srgbClr val="800080"/>
                </a:solidFill>
                <a:latin typeface="Arial" panose="020B0604020202020204" pitchFamily="34" charset="0"/>
              </a:endParaRPr>
            </a:p>
          </p:txBody>
        </p:sp>
      </p:grpSp>
      <p:grpSp>
        <p:nvGrpSpPr>
          <p:cNvPr id="47110" name="Group 14"/>
          <p:cNvGrpSpPr/>
          <p:nvPr/>
        </p:nvGrpSpPr>
        <p:grpSpPr>
          <a:xfrm>
            <a:off x="2998788" y="1179513"/>
            <a:ext cx="5767387" cy="4246562"/>
            <a:chOff x="0" y="0"/>
            <a:chExt cx="3633" cy="2675"/>
          </a:xfrm>
        </p:grpSpPr>
        <p:grpSp>
          <p:nvGrpSpPr>
            <p:cNvPr id="47126" name="Group 15"/>
            <p:cNvGrpSpPr/>
            <p:nvPr/>
          </p:nvGrpSpPr>
          <p:grpSpPr>
            <a:xfrm>
              <a:off x="580" y="67"/>
              <a:ext cx="3003" cy="2282"/>
              <a:chOff x="0" y="0"/>
              <a:chExt cx="3003" cy="2492"/>
            </a:xfrm>
          </p:grpSpPr>
          <p:sp>
            <p:nvSpPr>
              <p:cNvPr id="47129" name="Line 14"/>
              <p:cNvSpPr/>
              <p:nvPr/>
            </p:nvSpPr>
            <p:spPr>
              <a:xfrm>
                <a:off x="0" y="0"/>
                <a:ext cx="0" cy="2491"/>
              </a:xfrm>
              <a:prstGeom prst="line">
                <a:avLst/>
              </a:prstGeom>
              <a:ln w="9525" cap="flat" cmpd="sng">
                <a:solidFill>
                  <a:schemeClr val="tx1"/>
                </a:solidFill>
                <a:prstDash val="solid"/>
                <a:headEnd type="none" w="med" len="med"/>
                <a:tailEnd type="none" w="med" len="med"/>
              </a:ln>
            </p:spPr>
          </p:sp>
          <p:sp>
            <p:nvSpPr>
              <p:cNvPr id="47130" name="Line 15"/>
              <p:cNvSpPr/>
              <p:nvPr/>
            </p:nvSpPr>
            <p:spPr>
              <a:xfrm flipV="1">
                <a:off x="0" y="2470"/>
                <a:ext cx="3003" cy="22"/>
              </a:xfrm>
              <a:prstGeom prst="line">
                <a:avLst/>
              </a:prstGeom>
              <a:ln w="9525" cap="flat" cmpd="sng">
                <a:solidFill>
                  <a:schemeClr val="tx1"/>
                </a:solidFill>
                <a:prstDash val="solid"/>
                <a:headEnd type="none" w="med" len="med"/>
                <a:tailEnd type="none" w="med" len="med"/>
              </a:ln>
            </p:spPr>
          </p:sp>
        </p:grpSp>
        <p:sp>
          <p:nvSpPr>
            <p:cNvPr id="47127" name="Text Box 16"/>
            <p:cNvSpPr txBox="1"/>
            <p:nvPr/>
          </p:nvSpPr>
          <p:spPr>
            <a:xfrm>
              <a:off x="3295" y="2377"/>
              <a:ext cx="338"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7128" name="Text Box 17"/>
            <p:cNvSpPr txBox="1"/>
            <p:nvPr/>
          </p:nvSpPr>
          <p:spPr>
            <a:xfrm>
              <a:off x="0" y="0"/>
              <a:ext cx="579" cy="407"/>
            </a:xfrm>
            <a:prstGeom prst="rect">
              <a:avLst/>
            </a:prstGeom>
            <a:noFill/>
            <a:ln w="9525">
              <a:noFill/>
            </a:ln>
          </p:spPr>
          <p:txBody>
            <a:bodyPr>
              <a:spAutoFit/>
            </a:bodyPr>
            <a:p>
              <a:pPr algn="r" eaLnBrk="0" hangingPunct="0">
                <a:spcBef>
                  <a:spcPct val="50000"/>
                </a:spcBef>
              </a:pPr>
              <a:r>
                <a:rPr lang="zh-CN" altLang="x-none" dirty="0">
                  <a:latin typeface="Arial" panose="020B0604020202020204" pitchFamily="34" charset="0"/>
                </a:rPr>
                <a:t>平均总成本</a:t>
              </a:r>
              <a:endParaRPr lang="zh-CN" altLang="x-none" dirty="0">
                <a:latin typeface="Arial" panose="020B0604020202020204" pitchFamily="34" charset="0"/>
              </a:endParaRPr>
            </a:p>
          </p:txBody>
        </p:sp>
      </p:grpSp>
      <p:grpSp>
        <p:nvGrpSpPr>
          <p:cNvPr id="8" name="Group 20"/>
          <p:cNvGrpSpPr/>
          <p:nvPr/>
        </p:nvGrpSpPr>
        <p:grpSpPr>
          <a:xfrm>
            <a:off x="5143500" y="3371850"/>
            <a:ext cx="636588" cy="2038350"/>
            <a:chOff x="0" y="0"/>
            <a:chExt cx="401" cy="1284"/>
          </a:xfrm>
        </p:grpSpPr>
        <p:sp>
          <p:nvSpPr>
            <p:cNvPr id="47124" name="Line 19"/>
            <p:cNvSpPr/>
            <p:nvPr/>
          </p:nvSpPr>
          <p:spPr>
            <a:xfrm>
              <a:off x="171" y="0"/>
              <a:ext cx="0" cy="966"/>
            </a:xfrm>
            <a:prstGeom prst="line">
              <a:avLst/>
            </a:prstGeom>
            <a:ln w="9525" cap="flat" cmpd="sng">
              <a:solidFill>
                <a:schemeClr val="tx1"/>
              </a:solidFill>
              <a:prstDash val="lgDash"/>
              <a:headEnd type="none" w="med" len="med"/>
              <a:tailEnd type="none" w="med" len="med"/>
            </a:ln>
          </p:spPr>
        </p:sp>
        <p:sp>
          <p:nvSpPr>
            <p:cNvPr id="47125" name="Text Box 20"/>
            <p:cNvSpPr txBox="1"/>
            <p:nvPr/>
          </p:nvSpPr>
          <p:spPr>
            <a:xfrm>
              <a:off x="0" y="986"/>
              <a:ext cx="401"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r>
                <a:rPr lang="en-US" altLang="zh-CN" sz="2500" baseline="-25000" dirty="0">
                  <a:latin typeface="Arial" panose="020B0604020202020204" pitchFamily="34" charset="0"/>
                </a:rPr>
                <a:t>A</a:t>
              </a:r>
              <a:endParaRPr lang="en-US" altLang="zh-CN" sz="2500" baseline="-25000" dirty="0">
                <a:latin typeface="Arial" panose="020B0604020202020204" pitchFamily="34" charset="0"/>
              </a:endParaRPr>
            </a:p>
          </p:txBody>
        </p:sp>
      </p:grpSp>
      <p:grpSp>
        <p:nvGrpSpPr>
          <p:cNvPr id="9" name="Group 23"/>
          <p:cNvGrpSpPr/>
          <p:nvPr/>
        </p:nvGrpSpPr>
        <p:grpSpPr>
          <a:xfrm>
            <a:off x="6646863" y="3373438"/>
            <a:ext cx="636587" cy="2038350"/>
            <a:chOff x="0" y="0"/>
            <a:chExt cx="401" cy="1284"/>
          </a:xfrm>
        </p:grpSpPr>
        <p:sp>
          <p:nvSpPr>
            <p:cNvPr id="47122" name="Line 22"/>
            <p:cNvSpPr/>
            <p:nvPr/>
          </p:nvSpPr>
          <p:spPr>
            <a:xfrm>
              <a:off x="172" y="0"/>
              <a:ext cx="0" cy="966"/>
            </a:xfrm>
            <a:prstGeom prst="line">
              <a:avLst/>
            </a:prstGeom>
            <a:ln w="9525" cap="flat" cmpd="sng">
              <a:solidFill>
                <a:schemeClr val="tx1"/>
              </a:solidFill>
              <a:prstDash val="lgDash"/>
              <a:headEnd type="none" w="med" len="med"/>
              <a:tailEnd type="none" w="med" len="med"/>
            </a:ln>
          </p:spPr>
        </p:sp>
        <p:sp>
          <p:nvSpPr>
            <p:cNvPr id="47123" name="Text Box 23"/>
            <p:cNvSpPr txBox="1"/>
            <p:nvPr/>
          </p:nvSpPr>
          <p:spPr>
            <a:xfrm>
              <a:off x="0" y="986"/>
              <a:ext cx="401"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r>
                <a:rPr lang="en-US" altLang="zh-CN" sz="2500" baseline="-25000" dirty="0">
                  <a:latin typeface="Arial" panose="020B0604020202020204" pitchFamily="34" charset="0"/>
                </a:rPr>
                <a:t>B</a:t>
              </a:r>
              <a:endParaRPr lang="en-US" altLang="zh-CN" sz="2500" baseline="-25000" dirty="0">
                <a:latin typeface="Arial" panose="020B0604020202020204" pitchFamily="34" charset="0"/>
              </a:endParaRPr>
            </a:p>
          </p:txBody>
        </p:sp>
      </p:grpSp>
      <p:grpSp>
        <p:nvGrpSpPr>
          <p:cNvPr id="10" name="Group 26"/>
          <p:cNvGrpSpPr/>
          <p:nvPr/>
        </p:nvGrpSpPr>
        <p:grpSpPr>
          <a:xfrm>
            <a:off x="4276725" y="2209800"/>
            <a:ext cx="3752850" cy="1457325"/>
            <a:chOff x="0" y="0"/>
            <a:chExt cx="2364" cy="918"/>
          </a:xfrm>
        </p:grpSpPr>
        <p:sp>
          <p:nvSpPr>
            <p:cNvPr id="47119" name="Arc 25"/>
            <p:cNvSpPr/>
            <p:nvPr/>
          </p:nvSpPr>
          <p:spPr>
            <a:xfrm flipH="1" flipV="1">
              <a:off x="0" y="0"/>
              <a:ext cx="717" cy="792"/>
            </a:xfrm>
            <a:custGeom>
              <a:avLst/>
              <a:gdLst>
                <a:gd name="txL" fmla="*/ 0 w 27303"/>
                <a:gd name="txT" fmla="*/ 0 h 21600"/>
                <a:gd name="txR" fmla="*/ 27303 w 2730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7303" h="21600" fill="none">
                  <a:moveTo>
                    <a:pt x="0" y="1224"/>
                  </a:moveTo>
                  <a:cubicBezTo>
                    <a:pt x="2302" y="413"/>
                    <a:pt x="4726" y="-1"/>
                    <a:pt x="7168" y="0"/>
                  </a:cubicBezTo>
                  <a:cubicBezTo>
                    <a:pt x="16079" y="0"/>
                    <a:pt x="24076" y="5472"/>
                    <a:pt x="27302" y="13780"/>
                  </a:cubicBezTo>
                </a:path>
                <a:path w="27303" h="21600" stroke="0">
                  <a:moveTo>
                    <a:pt x="0" y="1224"/>
                  </a:moveTo>
                  <a:cubicBezTo>
                    <a:pt x="2302" y="413"/>
                    <a:pt x="4726" y="-1"/>
                    <a:pt x="7168" y="0"/>
                  </a:cubicBezTo>
                  <a:cubicBezTo>
                    <a:pt x="16079" y="0"/>
                    <a:pt x="24076" y="5472"/>
                    <a:pt x="27302" y="13780"/>
                  </a:cubicBezTo>
                  <a:lnTo>
                    <a:pt x="7168" y="21600"/>
                  </a:lnTo>
                  <a:close/>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7120" name="Arc 26"/>
            <p:cNvSpPr/>
            <p:nvPr/>
          </p:nvSpPr>
          <p:spPr>
            <a:xfrm flipH="1" flipV="1">
              <a:off x="706" y="126"/>
              <a:ext cx="962" cy="792"/>
            </a:xfrm>
            <a:custGeom>
              <a:avLst/>
              <a:gdLst>
                <a:gd name="txL" fmla="*/ 0 w 26699"/>
                <a:gd name="txT" fmla="*/ 0 h 21600"/>
                <a:gd name="txR" fmla="*/ 26699 w 26699"/>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6699" h="21600" fill="none">
                  <a:moveTo>
                    <a:pt x="0" y="4510"/>
                  </a:moveTo>
                  <a:cubicBezTo>
                    <a:pt x="3782" y="1586"/>
                    <a:pt x="8428" y="-1"/>
                    <a:pt x="13210" y="0"/>
                  </a:cubicBezTo>
                  <a:cubicBezTo>
                    <a:pt x="18112" y="0"/>
                    <a:pt x="22869" y="1667"/>
                    <a:pt x="26699" y="4729"/>
                  </a:cubicBezTo>
                </a:path>
                <a:path w="26699" h="21600" stroke="0">
                  <a:moveTo>
                    <a:pt x="0" y="4510"/>
                  </a:moveTo>
                  <a:cubicBezTo>
                    <a:pt x="3782" y="1586"/>
                    <a:pt x="8428" y="-1"/>
                    <a:pt x="13210" y="0"/>
                  </a:cubicBezTo>
                  <a:cubicBezTo>
                    <a:pt x="18112" y="0"/>
                    <a:pt x="22869" y="1667"/>
                    <a:pt x="26699" y="4729"/>
                  </a:cubicBezTo>
                  <a:lnTo>
                    <a:pt x="13210" y="21600"/>
                  </a:lnTo>
                  <a:close/>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7121" name="Arc 27"/>
            <p:cNvSpPr/>
            <p:nvPr/>
          </p:nvSpPr>
          <p:spPr>
            <a:xfrm flipH="1" flipV="1">
              <a:off x="1656" y="4"/>
              <a:ext cx="708" cy="792"/>
            </a:xfrm>
            <a:custGeom>
              <a:avLst/>
              <a:gdLst>
                <a:gd name="txL" fmla="*/ 0 w 26972"/>
                <a:gd name="txT" fmla="*/ 0 h 21600"/>
                <a:gd name="txR" fmla="*/ 26972 w 26972"/>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6972" h="21600" fill="none">
                  <a:moveTo>
                    <a:pt x="0" y="13174"/>
                  </a:moveTo>
                  <a:cubicBezTo>
                    <a:pt x="3383" y="5187"/>
                    <a:pt x="11215" y="-1"/>
                    <a:pt x="19889" y="0"/>
                  </a:cubicBezTo>
                  <a:cubicBezTo>
                    <a:pt x="22300" y="0"/>
                    <a:pt x="24694" y="403"/>
                    <a:pt x="26971" y="1194"/>
                  </a:cubicBezTo>
                </a:path>
                <a:path w="26972" h="21600" stroke="0">
                  <a:moveTo>
                    <a:pt x="0" y="13174"/>
                  </a:moveTo>
                  <a:cubicBezTo>
                    <a:pt x="3383" y="5187"/>
                    <a:pt x="11215" y="-1"/>
                    <a:pt x="19889" y="0"/>
                  </a:cubicBezTo>
                  <a:cubicBezTo>
                    <a:pt x="22300" y="0"/>
                    <a:pt x="24694" y="403"/>
                    <a:pt x="26971" y="1194"/>
                  </a:cubicBezTo>
                  <a:lnTo>
                    <a:pt x="19889" y="21600"/>
                  </a:lnTo>
                  <a:close/>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30" name="Text Box 28"/>
          <p:cNvSpPr txBox="1"/>
          <p:nvPr/>
        </p:nvSpPr>
        <p:spPr>
          <a:xfrm>
            <a:off x="7627938" y="3240088"/>
            <a:ext cx="1285875" cy="473075"/>
          </a:xfrm>
          <a:prstGeom prst="rect">
            <a:avLst/>
          </a:prstGeom>
          <a:noFill/>
          <a:ln w="9525">
            <a:noFill/>
          </a:ln>
        </p:spPr>
        <p:txBody>
          <a:bodyPr>
            <a:spAutoFit/>
          </a:bodyPr>
          <a:p>
            <a:pPr eaLnBrk="0" hangingPunct="0">
              <a:spcBef>
                <a:spcPct val="50000"/>
              </a:spcBef>
            </a:pPr>
            <a:r>
              <a:rPr lang="en-US" altLang="zh-CN" sz="2500" i="1" dirty="0">
                <a:solidFill>
                  <a:srgbClr val="FF0000"/>
                </a:solidFill>
                <a:latin typeface="Arial" panose="020B0604020202020204" pitchFamily="34" charset="0"/>
              </a:rPr>
              <a:t>LATC</a:t>
            </a:r>
            <a:endParaRPr lang="en-US" altLang="zh-CN" sz="2500" i="1" baseline="-25000" dirty="0">
              <a:solidFill>
                <a:srgbClr val="FF0000"/>
              </a:solidFill>
              <a:latin typeface="Arial" panose="020B0604020202020204" pitchFamily="34" charset="0"/>
            </a:endParaRPr>
          </a:p>
        </p:txBody>
      </p:sp>
      <p:sp>
        <p:nvSpPr>
          <p:cNvPr id="31" name="Text Box 29"/>
          <p:cNvSpPr txBox="1"/>
          <p:nvPr/>
        </p:nvSpPr>
        <p:spPr>
          <a:xfrm>
            <a:off x="228600" y="1219200"/>
            <a:ext cx="2819400" cy="5445125"/>
          </a:xfrm>
          <a:prstGeom prst="rect">
            <a:avLst/>
          </a:prstGeom>
          <a:noFill/>
          <a:ln w="9525">
            <a:noFill/>
          </a:ln>
        </p:spPr>
        <p:txBody>
          <a:bodyPr/>
          <a:p>
            <a:pPr eaLnBrk="0" hangingPunct="0">
              <a:lnSpc>
                <a:spcPct val="105000"/>
              </a:lnSpc>
              <a:spcBef>
                <a:spcPct val="20000"/>
              </a:spcBef>
            </a:pPr>
            <a:r>
              <a:rPr lang="en-US" altLang="zh-CN" sz="2500" dirty="0">
                <a:latin typeface="Arial" panose="020B0604020202020204" pitchFamily="34" charset="0"/>
              </a:rPr>
              <a:t>    </a:t>
            </a:r>
            <a:r>
              <a:rPr lang="zh-CN" altLang="x-none" sz="2500" dirty="0">
                <a:latin typeface="Arial" panose="020B0604020202020204" pitchFamily="34" charset="0"/>
              </a:rPr>
              <a:t>在任何低于</a:t>
            </a:r>
            <a:r>
              <a:rPr lang="en-US" altLang="zh-CN" sz="2500" b="1" i="1" dirty="0">
                <a:latin typeface="Arial" panose="020B0604020202020204" pitchFamily="34" charset="0"/>
              </a:rPr>
              <a:t>Q</a:t>
            </a:r>
            <a:r>
              <a:rPr lang="en-US" altLang="zh-CN" sz="2500" baseline="-25000" dirty="0">
                <a:latin typeface="Arial" panose="020B0604020202020204" pitchFamily="34" charset="0"/>
              </a:rPr>
              <a:t>A</a:t>
            </a:r>
            <a:r>
              <a:rPr lang="zh-CN" altLang="x-none" sz="2500" dirty="0">
                <a:latin typeface="Arial" panose="020B0604020202020204" pitchFamily="34" charset="0"/>
              </a:rPr>
              <a:t>的产量，企业在长期会选择规模 </a:t>
            </a:r>
            <a:r>
              <a:rPr lang="en-US" altLang="zh-CN" sz="2500" b="1" dirty="0">
                <a:latin typeface="Arial" panose="020B0604020202020204" pitchFamily="34" charset="0"/>
              </a:rPr>
              <a:t>S</a:t>
            </a:r>
            <a:r>
              <a:rPr lang="zh-CN" altLang="en-US" sz="2500" b="1" dirty="0">
                <a:latin typeface="Arial" panose="020B0604020202020204" pitchFamily="34" charset="0"/>
              </a:rPr>
              <a:t>；</a:t>
            </a:r>
            <a:r>
              <a:rPr lang="en-US" altLang="zh-CN" sz="2500" dirty="0">
                <a:latin typeface="Arial" panose="020B0604020202020204" pitchFamily="34" charset="0"/>
              </a:rPr>
              <a:t> </a:t>
            </a:r>
            <a:endParaRPr lang="en-US" altLang="zh-CN" sz="2500" dirty="0">
              <a:latin typeface="Arial" panose="020B0604020202020204" pitchFamily="34" charset="0"/>
            </a:endParaRPr>
          </a:p>
          <a:p>
            <a:pPr eaLnBrk="0" hangingPunct="0">
              <a:lnSpc>
                <a:spcPct val="105000"/>
              </a:lnSpc>
              <a:spcBef>
                <a:spcPct val="20000"/>
              </a:spcBef>
            </a:pPr>
            <a:r>
              <a:rPr lang="en-US" altLang="zh-CN" sz="2500" dirty="0">
                <a:latin typeface="Arial" panose="020B0604020202020204" pitchFamily="34" charset="0"/>
              </a:rPr>
              <a:t>    </a:t>
            </a:r>
            <a:r>
              <a:rPr lang="zh-CN" altLang="x-none" sz="2500" dirty="0">
                <a:latin typeface="Arial" panose="020B0604020202020204" pitchFamily="34" charset="0"/>
              </a:rPr>
              <a:t>生产在</a:t>
            </a:r>
            <a:r>
              <a:rPr lang="en-US" altLang="zh-CN" sz="2500" b="1" i="1" dirty="0">
                <a:latin typeface="Arial" panose="020B0604020202020204" pitchFamily="34" charset="0"/>
              </a:rPr>
              <a:t>Q</a:t>
            </a:r>
            <a:r>
              <a:rPr lang="en-US" altLang="zh-CN" sz="2500" baseline="-25000" dirty="0">
                <a:latin typeface="Arial" panose="020B0604020202020204" pitchFamily="34" charset="0"/>
              </a:rPr>
              <a:t>A</a:t>
            </a:r>
            <a:r>
              <a:rPr lang="zh-CN" altLang="x-none" sz="2500" dirty="0">
                <a:latin typeface="Arial" panose="020B0604020202020204" pitchFamily="34" charset="0"/>
              </a:rPr>
              <a:t>与</a:t>
            </a:r>
            <a:r>
              <a:rPr lang="en-US" altLang="zh-CN" sz="2500" b="1" i="1" dirty="0">
                <a:latin typeface="Arial" panose="020B0604020202020204" pitchFamily="34" charset="0"/>
              </a:rPr>
              <a:t>Q</a:t>
            </a:r>
            <a:r>
              <a:rPr lang="en-US" altLang="zh-CN" sz="2500" baseline="-25000" dirty="0">
                <a:latin typeface="Arial" panose="020B0604020202020204" pitchFamily="34" charset="0"/>
              </a:rPr>
              <a:t>B</a:t>
            </a:r>
            <a:r>
              <a:rPr lang="zh-CN" altLang="x-none" sz="2500" dirty="0">
                <a:latin typeface="Arial" panose="020B0604020202020204" pitchFamily="34" charset="0"/>
              </a:rPr>
              <a:t>之间的产量，企业在长期会选择规模</a:t>
            </a:r>
            <a:r>
              <a:rPr lang="en-US" altLang="zh-CN" sz="2500" b="1" dirty="0">
                <a:latin typeface="Arial" panose="020B0604020202020204" pitchFamily="34" charset="0"/>
              </a:rPr>
              <a:t>M</a:t>
            </a:r>
            <a:r>
              <a:rPr lang="en-US" altLang="zh-CN" sz="2500" dirty="0">
                <a:latin typeface="Arial" panose="020B0604020202020204" pitchFamily="34" charset="0"/>
              </a:rPr>
              <a:t> </a:t>
            </a:r>
            <a:r>
              <a:rPr lang="zh-CN" altLang="en-US" sz="2500" dirty="0">
                <a:latin typeface="Arial" panose="020B0604020202020204" pitchFamily="34" charset="0"/>
              </a:rPr>
              <a:t>；</a:t>
            </a:r>
            <a:endParaRPr lang="en-US" altLang="zh-CN" sz="2500" dirty="0">
              <a:latin typeface="Arial" panose="020B0604020202020204" pitchFamily="34" charset="0"/>
            </a:endParaRPr>
          </a:p>
          <a:p>
            <a:pPr eaLnBrk="0" hangingPunct="0">
              <a:lnSpc>
                <a:spcPct val="105000"/>
              </a:lnSpc>
              <a:spcBef>
                <a:spcPct val="20000"/>
              </a:spcBef>
            </a:pPr>
            <a:r>
              <a:rPr lang="en-US" altLang="zh-CN" sz="2500" dirty="0">
                <a:latin typeface="Arial" panose="020B0604020202020204" pitchFamily="34" charset="0"/>
              </a:rPr>
              <a:t>    </a:t>
            </a:r>
            <a:r>
              <a:rPr lang="zh-CN" altLang="x-none" sz="2500" dirty="0">
                <a:latin typeface="Arial" panose="020B0604020202020204" pitchFamily="34" charset="0"/>
              </a:rPr>
              <a:t>生产高于</a:t>
            </a:r>
            <a:r>
              <a:rPr lang="en-US" altLang="zh-CN" sz="2500" dirty="0">
                <a:latin typeface="Arial" panose="020B0604020202020204" pitchFamily="34" charset="0"/>
              </a:rPr>
              <a:t>Q</a:t>
            </a:r>
            <a:r>
              <a:rPr lang="en-US" altLang="zh-CN" sz="2500" baseline="-25000" dirty="0">
                <a:latin typeface="Arial" panose="020B0604020202020204" pitchFamily="34" charset="0"/>
              </a:rPr>
              <a:t>B</a:t>
            </a:r>
            <a:r>
              <a:rPr lang="zh-CN" altLang="x-none" sz="2500" dirty="0">
                <a:latin typeface="Arial" panose="020B0604020202020204" pitchFamily="34" charset="0"/>
              </a:rPr>
              <a:t>的产量，企业在长期会选择规模</a:t>
            </a:r>
            <a:r>
              <a:rPr lang="en-US" altLang="zh-CN" sz="2500" b="1" dirty="0">
                <a:latin typeface="Arial" panose="020B0604020202020204" pitchFamily="34" charset="0"/>
              </a:rPr>
              <a:t>L</a:t>
            </a:r>
            <a:r>
              <a:rPr lang="zh-CN" altLang="en-US" sz="2500" dirty="0">
                <a:latin typeface="Arial" panose="020B0604020202020204" pitchFamily="34" charset="0"/>
              </a:rPr>
              <a:t>。</a:t>
            </a:r>
            <a:br>
              <a:rPr lang="en-US" altLang="zh-CN" sz="2500" dirty="0">
                <a:latin typeface="Arial" panose="020B0604020202020204" pitchFamily="34" charset="0"/>
              </a:rPr>
            </a:br>
            <a:endParaRPr lang="en-US" altLang="zh-CN" sz="2500" dirty="0">
              <a:latin typeface="Arial" panose="020B0604020202020204" pitchFamily="34" charset="0"/>
            </a:endParaRPr>
          </a:p>
        </p:txBody>
      </p:sp>
      <p:sp>
        <p:nvSpPr>
          <p:cNvPr id="32" name="Line 30"/>
          <p:cNvSpPr/>
          <p:nvPr/>
        </p:nvSpPr>
        <p:spPr>
          <a:xfrm>
            <a:off x="3924300" y="4849813"/>
            <a:ext cx="1481138" cy="0"/>
          </a:xfrm>
          <a:prstGeom prst="line">
            <a:avLst/>
          </a:prstGeom>
          <a:ln w="38100" cap="flat" cmpd="sng">
            <a:solidFill>
              <a:srgbClr val="996633"/>
            </a:solidFill>
            <a:prstDash val="solid"/>
            <a:headEnd type="triangle" w="lg" len="med"/>
            <a:tailEnd type="triangle" w="lg" len="med"/>
          </a:ln>
        </p:spPr>
      </p:sp>
      <p:sp>
        <p:nvSpPr>
          <p:cNvPr id="33" name="Line 31"/>
          <p:cNvSpPr/>
          <p:nvPr/>
        </p:nvSpPr>
        <p:spPr>
          <a:xfrm>
            <a:off x="5429250" y="4849813"/>
            <a:ext cx="1481138" cy="0"/>
          </a:xfrm>
          <a:prstGeom prst="line">
            <a:avLst/>
          </a:prstGeom>
          <a:ln w="38100" cap="flat" cmpd="sng">
            <a:solidFill>
              <a:srgbClr val="996633"/>
            </a:solidFill>
            <a:prstDash val="solid"/>
            <a:headEnd type="triangle" w="lg" len="med"/>
            <a:tailEnd type="triangle" w="lg" len="med"/>
          </a:ln>
        </p:spPr>
      </p:sp>
      <p:sp>
        <p:nvSpPr>
          <p:cNvPr id="34" name="Line 32"/>
          <p:cNvSpPr/>
          <p:nvPr/>
        </p:nvSpPr>
        <p:spPr>
          <a:xfrm>
            <a:off x="6929438" y="4849813"/>
            <a:ext cx="1433512" cy="0"/>
          </a:xfrm>
          <a:prstGeom prst="line">
            <a:avLst/>
          </a:prstGeom>
          <a:ln w="38100" cap="flat" cmpd="sng">
            <a:solidFill>
              <a:srgbClr val="996633"/>
            </a:solidFill>
            <a:prstDash val="solid"/>
            <a:headEnd type="triangle" w="lg" len="med"/>
            <a:tailEnd type="triangle" w="lg"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
                                            <p:txEl>
                                              <p:charRg st="0" end="30"/>
                                            </p:txEl>
                                          </p:spTgt>
                                        </p:tgtEl>
                                        <p:attrNameLst>
                                          <p:attrName>style.visibility</p:attrName>
                                        </p:attrNameLst>
                                      </p:cBhvr>
                                      <p:to>
                                        <p:strVal val="visible"/>
                                      </p:to>
                                    </p:set>
                                    <p:animEffect transition="in" filter="wipe(left)">
                                      <p:cBhvr>
                                        <p:cTn id="16" dur="500"/>
                                        <p:tgtEl>
                                          <p:spTgt spid="31">
                                            <p:txEl>
                                              <p:charRg st="0" end="30"/>
                                            </p:txEl>
                                          </p:spTgt>
                                        </p:tgtEl>
                                      </p:cBhvr>
                                    </p:animEffect>
                                  </p:childTnLst>
                                  <p:subTnLst>
                                    <p:animClr clrSpc="rgb" dir="cw">
                                      <p:cBhvr override="childStyle">
                                        <p:cTn dur="1" fill="hold" display="0" masterRel="nextClick" afterEffect="1"/>
                                        <p:tgtEl>
                                          <p:spTgt spid="31">
                                            <p:txEl>
                                              <p:charRg st="0" end="30"/>
                                            </p:txEl>
                                          </p:spTgt>
                                        </p:tgtEl>
                                        <p:attrNameLst>
                                          <p:attrName>ppt_c</p:attrName>
                                        </p:attrNameLst>
                                      </p:cBhvr>
                                      <p:to>
                                        <a:srgbClr val="B2B2B2"/>
                                      </p:to>
                                    </p:animClr>
                                  </p:subTnLst>
                                </p:cTn>
                              </p:par>
                              <p:par>
                                <p:cTn id="17" presetID="17"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000000"/>
                                          </p:val>
                                        </p:tav>
                                        <p:tav tm="100000">
                                          <p:val>
                                            <p:strVal val="#ppt_w"/>
                                          </p:val>
                                        </p:tav>
                                      </p:tavLst>
                                    </p:anim>
                                    <p:anim calcmode="lin" valueType="num">
                                      <p:cBhvr>
                                        <p:cTn id="20"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
                                            <p:txEl>
                                              <p:charRg st="30" end="62"/>
                                            </p:txEl>
                                          </p:spTgt>
                                        </p:tgtEl>
                                        <p:attrNameLst>
                                          <p:attrName>style.visibility</p:attrName>
                                        </p:attrNameLst>
                                      </p:cBhvr>
                                      <p:to>
                                        <p:strVal val="visible"/>
                                      </p:to>
                                    </p:set>
                                    <p:animEffect transition="in" filter="wipe(left)">
                                      <p:cBhvr>
                                        <p:cTn id="30" dur="500"/>
                                        <p:tgtEl>
                                          <p:spTgt spid="31">
                                            <p:txEl>
                                              <p:charRg st="30" end="62"/>
                                            </p:txEl>
                                          </p:spTgt>
                                        </p:tgtEl>
                                      </p:cBhvr>
                                    </p:animEffect>
                                  </p:childTnLst>
                                  <p:subTnLst>
                                    <p:animClr clrSpc="rgb" dir="cw">
                                      <p:cBhvr override="childStyle">
                                        <p:cTn dur="1" fill="hold" display="0" masterRel="nextClick" afterEffect="1"/>
                                        <p:tgtEl>
                                          <p:spTgt spid="31">
                                            <p:txEl>
                                              <p:charRg st="30" end="62"/>
                                            </p:txEl>
                                          </p:spTgt>
                                        </p:tgtEl>
                                        <p:attrNameLst>
                                          <p:attrName>ppt_c</p:attrName>
                                        </p:attrNameLst>
                                      </p:cBhvr>
                                      <p:to>
                                        <a:srgbClr val="B2B2B2"/>
                                      </p:to>
                                    </p:animClr>
                                  </p:subTnLst>
                                </p:cTn>
                              </p:par>
                              <p:par>
                                <p:cTn id="31" presetID="17" presetClass="entr" presetSubtype="1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000000"/>
                                          </p:val>
                                        </p:tav>
                                        <p:tav tm="100000">
                                          <p:val>
                                            <p:strVal val="#ppt_w"/>
                                          </p:val>
                                        </p:tav>
                                      </p:tavLst>
                                    </p:anim>
                                    <p:anim calcmode="lin" valueType="num">
                                      <p:cBhvr>
                                        <p:cTn id="34"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xEl>
                                              <p:charRg st="62" end="90"/>
                                            </p:txEl>
                                          </p:spTgt>
                                        </p:tgtEl>
                                        <p:attrNameLst>
                                          <p:attrName>style.visibility</p:attrName>
                                        </p:attrNameLst>
                                      </p:cBhvr>
                                      <p:to>
                                        <p:strVal val="visible"/>
                                      </p:to>
                                    </p:set>
                                    <p:animEffect transition="in" filter="wipe(left)">
                                      <p:cBhvr>
                                        <p:cTn id="44" dur="500"/>
                                        <p:tgtEl>
                                          <p:spTgt spid="31">
                                            <p:txEl>
                                              <p:charRg st="62" end="90"/>
                                            </p:txEl>
                                          </p:spTgt>
                                        </p:tgtEl>
                                      </p:cBhvr>
                                    </p:animEffect>
                                  </p:childTnLst>
                                  <p:subTnLst>
                                    <p:animClr clrSpc="rgb" dir="cw">
                                      <p:cBhvr override="childStyle">
                                        <p:cTn dur="1" fill="hold" display="0" masterRel="nextClick" afterEffect="1"/>
                                        <p:tgtEl>
                                          <p:spTgt spid="31">
                                            <p:txEl>
                                              <p:charRg st="62" end="90"/>
                                            </p:txEl>
                                          </p:spTgt>
                                        </p:tgtEl>
                                        <p:attrNameLst>
                                          <p:attrName>ppt_c</p:attrName>
                                        </p:attrNameLst>
                                      </p:cBhvr>
                                      <p:to>
                                        <a:srgbClr val="B2B2B2"/>
                                      </p:to>
                                    </p:animClr>
                                  </p:subTnLst>
                                </p:cTn>
                              </p:par>
                              <p:par>
                                <p:cTn id="45" presetID="17" presetClass="entr" presetSubtype="1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000000"/>
                                          </p:val>
                                        </p:tav>
                                        <p:tav tm="100000">
                                          <p:val>
                                            <p:strVal val="#ppt_w"/>
                                          </p:val>
                                        </p:tav>
                                      </p:tavLst>
                                    </p:anim>
                                    <p:anim calcmode="lin" valueType="num">
                                      <p:cBhvr>
                                        <p:cTn id="48"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nodeType="clickEffect">
                                  <p:stCondLst>
                                    <p:cond delay="0"/>
                                  </p:stCondLst>
                                  <p:childTnLst>
                                    <p:animEffect transition="out" filter="dissolve">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dissolv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590550"/>
          </a:xfrm>
          <a:prstGeom prst="rect">
            <a:avLst/>
          </a:prstGeom>
        </p:spPr>
        <p:txBody>
          <a:bodyPr anchor="ctr">
            <a:normAutofit fontScale="92500"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一个代表性的长期平均总成本曲线</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Arc 4"/>
          <p:cNvSpPr/>
          <p:nvPr/>
        </p:nvSpPr>
        <p:spPr>
          <a:xfrm flipH="1" flipV="1">
            <a:off x="4189413" y="2478088"/>
            <a:ext cx="1222375" cy="833437"/>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nvGrpSpPr>
          <p:cNvPr id="48132" name="Group 6"/>
          <p:cNvGrpSpPr/>
          <p:nvPr/>
        </p:nvGrpSpPr>
        <p:grpSpPr>
          <a:xfrm>
            <a:off x="3530600" y="1360488"/>
            <a:ext cx="5384800" cy="4217987"/>
            <a:chOff x="0" y="0"/>
            <a:chExt cx="3392" cy="2657"/>
          </a:xfrm>
        </p:grpSpPr>
        <p:grpSp>
          <p:nvGrpSpPr>
            <p:cNvPr id="48150" name="Group 7"/>
            <p:cNvGrpSpPr/>
            <p:nvPr/>
          </p:nvGrpSpPr>
          <p:grpSpPr>
            <a:xfrm>
              <a:off x="301" y="280"/>
              <a:ext cx="3091" cy="2095"/>
              <a:chOff x="0" y="0"/>
              <a:chExt cx="3091" cy="2492"/>
            </a:xfrm>
          </p:grpSpPr>
          <p:sp>
            <p:nvSpPr>
              <p:cNvPr id="48153" name="Line 14"/>
              <p:cNvSpPr/>
              <p:nvPr/>
            </p:nvSpPr>
            <p:spPr>
              <a:xfrm>
                <a:off x="0" y="0"/>
                <a:ext cx="0" cy="2491"/>
              </a:xfrm>
              <a:prstGeom prst="line">
                <a:avLst/>
              </a:prstGeom>
              <a:ln w="9525" cap="flat" cmpd="sng">
                <a:solidFill>
                  <a:schemeClr val="tx1"/>
                </a:solidFill>
                <a:prstDash val="solid"/>
                <a:headEnd type="none" w="med" len="med"/>
                <a:tailEnd type="none" w="med" len="med"/>
              </a:ln>
            </p:spPr>
          </p:sp>
          <p:sp>
            <p:nvSpPr>
              <p:cNvPr id="48154" name="Line 15"/>
              <p:cNvSpPr/>
              <p:nvPr/>
            </p:nvSpPr>
            <p:spPr>
              <a:xfrm flipV="1">
                <a:off x="0" y="2473"/>
                <a:ext cx="3091" cy="19"/>
              </a:xfrm>
              <a:prstGeom prst="line">
                <a:avLst/>
              </a:prstGeom>
              <a:ln w="9525" cap="flat" cmpd="sng">
                <a:solidFill>
                  <a:schemeClr val="tx1"/>
                </a:solidFill>
                <a:prstDash val="solid"/>
                <a:headEnd type="none" w="med" len="med"/>
                <a:tailEnd type="none" w="med" len="med"/>
              </a:ln>
            </p:spPr>
          </p:sp>
        </p:grpSp>
        <p:sp>
          <p:nvSpPr>
            <p:cNvPr id="48151" name="Text Box 16"/>
            <p:cNvSpPr txBox="1"/>
            <p:nvPr/>
          </p:nvSpPr>
          <p:spPr>
            <a:xfrm>
              <a:off x="2960" y="2359"/>
              <a:ext cx="332"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8152" name="Text Box 17"/>
            <p:cNvSpPr txBox="1"/>
            <p:nvPr/>
          </p:nvSpPr>
          <p:spPr>
            <a:xfrm>
              <a:off x="0" y="0"/>
              <a:ext cx="568" cy="298"/>
            </a:xfrm>
            <a:prstGeom prst="rect">
              <a:avLst/>
            </a:prstGeom>
            <a:noFill/>
            <a:ln w="9525">
              <a:noFill/>
            </a:ln>
          </p:spPr>
          <p:txBody>
            <a:bodyPr>
              <a:spAutoFit/>
            </a:bodyPr>
            <a:p>
              <a:pPr algn="r" eaLnBrk="0" hangingPunct="0">
                <a:spcBef>
                  <a:spcPct val="50000"/>
                </a:spcBef>
              </a:pPr>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grpSp>
      <p:sp>
        <p:nvSpPr>
          <p:cNvPr id="12" name="Text Box 28"/>
          <p:cNvSpPr txBox="1"/>
          <p:nvPr/>
        </p:nvSpPr>
        <p:spPr>
          <a:xfrm>
            <a:off x="228600" y="1057275"/>
            <a:ext cx="3200400" cy="4325938"/>
          </a:xfrm>
          <a:prstGeom prst="rect">
            <a:avLst/>
          </a:prstGeom>
          <a:noFill/>
          <a:ln w="9525">
            <a:noFill/>
          </a:ln>
        </p:spPr>
        <p:txBody>
          <a:bodyPr/>
          <a:p>
            <a:pPr eaLnBrk="0" hangingPunct="0">
              <a:lnSpc>
                <a:spcPct val="105000"/>
              </a:lnSpc>
              <a:spcBef>
                <a:spcPct val="45000"/>
              </a:spcBef>
            </a:pPr>
            <a:r>
              <a:rPr lang="en-US" altLang="zh-CN" sz="2500" dirty="0">
                <a:latin typeface="Arial" panose="020B0604020202020204" pitchFamily="34" charset="0"/>
              </a:rPr>
              <a:t>    </a:t>
            </a:r>
            <a:r>
              <a:rPr lang="zh-CN" altLang="x-none" sz="2500" dirty="0">
                <a:latin typeface="Arial" panose="020B0604020202020204" pitchFamily="34" charset="0"/>
              </a:rPr>
              <a:t>现实世界中，存在许多不同规模的工厂，每种规模的工厂都有它自己的短期平均总成本曲线</a:t>
            </a:r>
            <a:r>
              <a:rPr lang="zh-CN" altLang="en-US" sz="2500" dirty="0">
                <a:latin typeface="Arial" panose="020B0604020202020204" pitchFamily="34" charset="0"/>
              </a:rPr>
              <a:t>。</a:t>
            </a:r>
            <a:endParaRPr lang="zh-CN" altLang="x-none" sz="2500" dirty="0">
              <a:latin typeface="Arial" panose="020B0604020202020204" pitchFamily="34" charset="0"/>
            </a:endParaRPr>
          </a:p>
          <a:p>
            <a:pPr eaLnBrk="0" hangingPunct="0">
              <a:lnSpc>
                <a:spcPct val="105000"/>
              </a:lnSpc>
              <a:spcBef>
                <a:spcPct val="45000"/>
              </a:spcBef>
            </a:pPr>
            <a:r>
              <a:rPr lang="en-US" altLang="zh-CN" sz="2500" dirty="0">
                <a:latin typeface="Arial" panose="020B0604020202020204" pitchFamily="34" charset="0"/>
              </a:rPr>
              <a:t>    </a:t>
            </a:r>
            <a:r>
              <a:rPr lang="zh-CN" altLang="x-none" sz="2500" dirty="0">
                <a:latin typeface="Arial" panose="020B0604020202020204" pitchFamily="34" charset="0"/>
              </a:rPr>
              <a:t>因此一个典型的长期平均总成本曲线就像：</a:t>
            </a:r>
            <a:endParaRPr lang="en-US" altLang="zh-CN" sz="2500" dirty="0">
              <a:latin typeface="Arial" panose="020B0604020202020204" pitchFamily="34" charset="0"/>
            </a:endParaRPr>
          </a:p>
          <a:p>
            <a:pPr eaLnBrk="0" hangingPunct="0">
              <a:lnSpc>
                <a:spcPct val="105000"/>
              </a:lnSpc>
              <a:spcBef>
                <a:spcPct val="45000"/>
              </a:spcBef>
            </a:pPr>
            <a:r>
              <a:rPr lang="en-US" altLang="zh-CN" sz="2500" b="1" dirty="0">
                <a:latin typeface="Arial" panose="020B0604020202020204" pitchFamily="34" charset="0"/>
              </a:rPr>
              <a:t>    </a:t>
            </a:r>
            <a:r>
              <a:rPr lang="zh-CN" altLang="en-US" sz="2500" b="1" dirty="0">
                <a:latin typeface="Arial" panose="020B0604020202020204" pitchFamily="34" charset="0"/>
              </a:rPr>
              <a:t>长期平均成本曲线是无数条短期平均成本曲线的包络线。</a:t>
            </a:r>
            <a:endParaRPr lang="zh-CN" altLang="x-none" sz="2500" b="1" dirty="0">
              <a:latin typeface="Arial" panose="020B0604020202020204" pitchFamily="34" charset="0"/>
            </a:endParaRPr>
          </a:p>
        </p:txBody>
      </p:sp>
      <p:sp>
        <p:nvSpPr>
          <p:cNvPr id="13" name="Arc 35"/>
          <p:cNvSpPr/>
          <p:nvPr/>
        </p:nvSpPr>
        <p:spPr>
          <a:xfrm flipH="1" flipV="1">
            <a:off x="4341813" y="2730500"/>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4" name="Arc 36"/>
          <p:cNvSpPr/>
          <p:nvPr/>
        </p:nvSpPr>
        <p:spPr>
          <a:xfrm flipH="1" flipV="1">
            <a:off x="4587875" y="2943225"/>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5" name="Arc 37"/>
          <p:cNvSpPr/>
          <p:nvPr/>
        </p:nvSpPr>
        <p:spPr>
          <a:xfrm flipH="1" flipV="1">
            <a:off x="4819650" y="3041650"/>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6" name="Arc 38"/>
          <p:cNvSpPr/>
          <p:nvPr/>
        </p:nvSpPr>
        <p:spPr>
          <a:xfrm flipH="1" flipV="1">
            <a:off x="5153025" y="3079750"/>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7" name="Arc 39"/>
          <p:cNvSpPr/>
          <p:nvPr/>
        </p:nvSpPr>
        <p:spPr>
          <a:xfrm flipH="1" flipV="1">
            <a:off x="5538788" y="3076575"/>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8" name="Arc 40"/>
          <p:cNvSpPr/>
          <p:nvPr/>
        </p:nvSpPr>
        <p:spPr>
          <a:xfrm flipH="1" flipV="1">
            <a:off x="5924550" y="3078163"/>
            <a:ext cx="1222375" cy="833437"/>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19" name="Arc 41"/>
          <p:cNvSpPr/>
          <p:nvPr/>
        </p:nvSpPr>
        <p:spPr>
          <a:xfrm flipH="1" flipV="1">
            <a:off x="6299200" y="3076575"/>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0" name="Arc 42"/>
          <p:cNvSpPr/>
          <p:nvPr/>
        </p:nvSpPr>
        <p:spPr>
          <a:xfrm flipH="1" flipV="1">
            <a:off x="6618288" y="3028950"/>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1" name="Arc 43"/>
          <p:cNvSpPr/>
          <p:nvPr/>
        </p:nvSpPr>
        <p:spPr>
          <a:xfrm flipH="1" flipV="1">
            <a:off x="6915150" y="2847975"/>
            <a:ext cx="1222375" cy="833438"/>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sp>
        <p:nvSpPr>
          <p:cNvPr id="22" name="Arc 44"/>
          <p:cNvSpPr/>
          <p:nvPr/>
        </p:nvSpPr>
        <p:spPr>
          <a:xfrm flipH="1" flipV="1">
            <a:off x="7123113" y="2611438"/>
            <a:ext cx="1222375" cy="833437"/>
          </a:xfrm>
          <a:custGeom>
            <a:avLst/>
            <a:gdLst>
              <a:gd name="txL" fmla="*/ 0 w 40309"/>
              <a:gd name="txT" fmla="*/ 0 h 21600"/>
              <a:gd name="txR" fmla="*/ 40309 w 40309"/>
              <a:gd name="txB" fmla="*/ 21600 h 21600"/>
            </a:gdLst>
            <a:ahLst/>
            <a:cxnLst>
              <a:cxn ang="0">
                <a:pos x="0" y="2147483647"/>
              </a:cxn>
              <a:cxn ang="0">
                <a:pos x="2147483647" y="0"/>
              </a:cxn>
              <a:cxn ang="0">
                <a:pos x="2147483647" y="2147483647"/>
              </a:cxn>
              <a:cxn ang="0">
                <a:pos x="0" y="2147483647"/>
              </a:cxn>
              <a:cxn ang="0">
                <a:pos x="2147483647" y="0"/>
              </a:cxn>
              <a:cxn ang="0">
                <a:pos x="2147483647" y="2147483647"/>
              </a:cxn>
              <a:cxn ang="0">
                <a:pos x="2147483647" y="2147483647"/>
              </a:cxn>
            </a:cxnLst>
            <a:rect l="txL" t="txT" r="txR" b="txB"/>
            <a:pathLst>
              <a:path w="40309" h="21600" fill="none">
                <a:moveTo>
                  <a:pt x="0" y="13881"/>
                </a:moveTo>
                <a:cubicBezTo>
                  <a:pt x="3199" y="5520"/>
                  <a:pt x="11222" y="-1"/>
                  <a:pt x="20174" y="0"/>
                </a:cubicBezTo>
                <a:cubicBezTo>
                  <a:pt x="29085" y="0"/>
                  <a:pt x="37082" y="5472"/>
                  <a:pt x="40308" y="13780"/>
                </a:cubicBezTo>
              </a:path>
              <a:path w="40309" h="21600" stroke="0">
                <a:moveTo>
                  <a:pt x="0" y="13881"/>
                </a:moveTo>
                <a:cubicBezTo>
                  <a:pt x="3199" y="5520"/>
                  <a:pt x="11222" y="-1"/>
                  <a:pt x="20174" y="0"/>
                </a:cubicBezTo>
                <a:cubicBezTo>
                  <a:pt x="29085" y="0"/>
                  <a:pt x="37082" y="5472"/>
                  <a:pt x="40308" y="13780"/>
                </a:cubicBezTo>
                <a:lnTo>
                  <a:pt x="20174" y="21600"/>
                </a:lnTo>
                <a:close/>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nvGrpSpPr>
          <p:cNvPr id="6" name="Group 23"/>
          <p:cNvGrpSpPr/>
          <p:nvPr/>
        </p:nvGrpSpPr>
        <p:grpSpPr>
          <a:xfrm>
            <a:off x="4189413" y="2176463"/>
            <a:ext cx="4954587" cy="1744662"/>
            <a:chOff x="0" y="0"/>
            <a:chExt cx="3121" cy="1099"/>
          </a:xfrm>
        </p:grpSpPr>
        <p:sp>
          <p:nvSpPr>
            <p:cNvPr id="48145" name="Text Box 29"/>
            <p:cNvSpPr txBox="1"/>
            <p:nvPr/>
          </p:nvSpPr>
          <p:spPr>
            <a:xfrm>
              <a:off x="2311" y="117"/>
              <a:ext cx="810" cy="298"/>
            </a:xfrm>
            <a:prstGeom prst="rect">
              <a:avLst/>
            </a:prstGeom>
            <a:noFill/>
            <a:ln w="9525">
              <a:noFill/>
            </a:ln>
          </p:spPr>
          <p:txBody>
            <a:bodyPr>
              <a:spAutoFit/>
            </a:bodyPr>
            <a:p>
              <a:pPr eaLnBrk="0" hangingPunct="0">
                <a:spcBef>
                  <a:spcPct val="50000"/>
                </a:spcBef>
              </a:pPr>
              <a:r>
                <a:rPr lang="en-US" altLang="zh-CN" sz="2500" i="1" dirty="0">
                  <a:solidFill>
                    <a:srgbClr val="CC0000"/>
                  </a:solidFill>
                  <a:latin typeface="Arial" panose="020B0604020202020204" pitchFamily="34" charset="0"/>
                </a:rPr>
                <a:t>LATC</a:t>
              </a:r>
              <a:endParaRPr lang="en-US" altLang="zh-CN" sz="2500" i="1" baseline="-25000" dirty="0">
                <a:solidFill>
                  <a:srgbClr val="CC0000"/>
                </a:solidFill>
                <a:latin typeface="Arial" panose="020B0604020202020204" pitchFamily="34" charset="0"/>
              </a:endParaRPr>
            </a:p>
          </p:txBody>
        </p:sp>
        <p:grpSp>
          <p:nvGrpSpPr>
            <p:cNvPr id="48146" name="Group 25"/>
            <p:cNvGrpSpPr/>
            <p:nvPr/>
          </p:nvGrpSpPr>
          <p:grpSpPr>
            <a:xfrm>
              <a:off x="0" y="0"/>
              <a:ext cx="2654" cy="1099"/>
              <a:chOff x="0" y="0"/>
              <a:chExt cx="2654" cy="1099"/>
            </a:xfrm>
          </p:grpSpPr>
          <p:sp>
            <p:nvSpPr>
              <p:cNvPr id="48147" name="Arc 30"/>
              <p:cNvSpPr/>
              <p:nvPr/>
            </p:nvSpPr>
            <p:spPr>
              <a:xfrm flipH="1" flipV="1">
                <a:off x="0" y="0"/>
                <a:ext cx="948" cy="1099"/>
              </a:xfrm>
              <a:custGeom>
                <a:avLst/>
                <a:gdLst>
                  <a:gd name="txL" fmla="*/ 0 w 20154"/>
                  <a:gd name="txT" fmla="*/ 0 h 21600"/>
                  <a:gd name="txR" fmla="*/ 20154 w 20154"/>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0154" h="21600" fill="none">
                    <a:moveTo>
                      <a:pt x="0" y="0"/>
                    </a:moveTo>
                    <a:cubicBezTo>
                      <a:pt x="6" y="0"/>
                      <a:pt x="12" y="-1"/>
                      <a:pt x="19" y="0"/>
                    </a:cubicBezTo>
                    <a:cubicBezTo>
                      <a:pt x="8930" y="0"/>
                      <a:pt x="16927" y="5472"/>
                      <a:pt x="20153" y="13780"/>
                    </a:cubicBezTo>
                  </a:path>
                  <a:path w="20154" h="21600" stroke="0">
                    <a:moveTo>
                      <a:pt x="0" y="0"/>
                    </a:moveTo>
                    <a:cubicBezTo>
                      <a:pt x="6" y="0"/>
                      <a:pt x="12" y="-1"/>
                      <a:pt x="19" y="0"/>
                    </a:cubicBezTo>
                    <a:cubicBezTo>
                      <a:pt x="8930" y="0"/>
                      <a:pt x="16927" y="5472"/>
                      <a:pt x="20153" y="13780"/>
                    </a:cubicBezTo>
                    <a:lnTo>
                      <a:pt x="19" y="21600"/>
                    </a:lnTo>
                    <a:close/>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48148" name="Arc 31"/>
              <p:cNvSpPr/>
              <p:nvPr/>
            </p:nvSpPr>
            <p:spPr>
              <a:xfrm flipH="1" flipV="1">
                <a:off x="1700" y="0"/>
                <a:ext cx="954" cy="1099"/>
              </a:xfrm>
              <a:custGeom>
                <a:avLst/>
                <a:gdLst>
                  <a:gd name="txL" fmla="*/ 0 w 20283"/>
                  <a:gd name="txT" fmla="*/ 0 h 21600"/>
                  <a:gd name="txR" fmla="*/ 20283 w 202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0283" h="21600" fill="none">
                    <a:moveTo>
                      <a:pt x="0" y="13881"/>
                    </a:moveTo>
                    <a:cubicBezTo>
                      <a:pt x="3199" y="5520"/>
                      <a:pt x="11222" y="-1"/>
                      <a:pt x="20174" y="0"/>
                    </a:cubicBezTo>
                    <a:cubicBezTo>
                      <a:pt x="20210" y="0"/>
                      <a:pt x="20246" y="0"/>
                      <a:pt x="20282" y="0"/>
                    </a:cubicBezTo>
                  </a:path>
                  <a:path w="20283" h="21600" stroke="0">
                    <a:moveTo>
                      <a:pt x="0" y="13881"/>
                    </a:moveTo>
                    <a:cubicBezTo>
                      <a:pt x="3199" y="5520"/>
                      <a:pt x="11222" y="-1"/>
                      <a:pt x="20174" y="0"/>
                    </a:cubicBezTo>
                    <a:cubicBezTo>
                      <a:pt x="20210" y="0"/>
                      <a:pt x="20246" y="0"/>
                      <a:pt x="20282" y="0"/>
                    </a:cubicBezTo>
                    <a:lnTo>
                      <a:pt x="20174" y="21600"/>
                    </a:lnTo>
                    <a:close/>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48149" name="Line 33"/>
              <p:cNvSpPr/>
              <p:nvPr/>
            </p:nvSpPr>
            <p:spPr>
              <a:xfrm>
                <a:off x="947" y="1099"/>
                <a:ext cx="756" cy="0"/>
              </a:xfrm>
              <a:prstGeom prst="line">
                <a:avLst/>
              </a:prstGeom>
              <a:ln w="38100" cap="flat" cmpd="sng">
                <a:solidFill>
                  <a:srgbClr val="CC0000"/>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charRg st="0" end="46"/>
                                            </p:txEl>
                                          </p:spTgt>
                                        </p:tgtEl>
                                        <p:attrNameLst>
                                          <p:attrName>style.visibility</p:attrName>
                                        </p:attrNameLst>
                                      </p:cBhvr>
                                      <p:to>
                                        <p:strVal val="visible"/>
                                      </p:to>
                                    </p:set>
                                    <p:animEffect transition="in" filter="wipe(left)">
                                      <p:cBhvr>
                                        <p:cTn id="7" dur="500"/>
                                        <p:tgtEl>
                                          <p:spTgt spid="12">
                                            <p:txEl>
                                              <p:charRg st="0" end="46"/>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par>
                          <p:cTn id="40" fill="hold">
                            <p:stCondLst>
                              <p:cond delay="4500"/>
                            </p:stCondLst>
                            <p:childTnLst>
                              <p:par>
                                <p:cTn id="41" presetID="9"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xEl>
                                              <p:charRg st="46" end="70"/>
                                            </p:txEl>
                                          </p:spTgt>
                                        </p:tgtEl>
                                        <p:attrNameLst>
                                          <p:attrName>style.visibility</p:attrName>
                                        </p:attrNameLst>
                                      </p:cBhvr>
                                      <p:to>
                                        <p:strVal val="visible"/>
                                      </p:to>
                                    </p:set>
                                    <p:animEffect transition="in" filter="wipe(left)">
                                      <p:cBhvr>
                                        <p:cTn id="56" dur="500"/>
                                        <p:tgtEl>
                                          <p:spTgt spid="12">
                                            <p:txEl>
                                              <p:charRg st="46" end="70"/>
                                            </p:txEl>
                                          </p:spTgt>
                                        </p:tgtEl>
                                      </p:cBhvr>
                                    </p:animEffect>
                                  </p:childTnLst>
                                </p:cTn>
                              </p:par>
                            </p:childTnLst>
                          </p:cTn>
                        </p:par>
                        <p:par>
                          <p:cTn id="57" fill="hold">
                            <p:stCondLst>
                              <p:cond delay="500"/>
                            </p:stCondLst>
                            <p:childTnLst>
                              <p:par>
                                <p:cTn id="58" presetID="18" presetClass="entr" presetSubtype="3"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strips(upRight)">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nodeType="clickEffect">
                                  <p:stCondLst>
                                    <p:cond delay="0"/>
                                  </p:stCondLst>
                                  <p:childTnLst>
                                    <p:set>
                                      <p:cBhvr>
                                        <p:cTn id="64" dur="1" fill="hold">
                                          <p:stCondLst>
                                            <p:cond delay="0"/>
                                          </p:stCondLst>
                                        </p:cTn>
                                        <p:tgtEl>
                                          <p:spTgt spid="12">
                                            <p:txEl>
                                              <p:charRg st="70" end="100"/>
                                            </p:txEl>
                                          </p:spTgt>
                                        </p:tgtEl>
                                        <p:attrNameLst>
                                          <p:attrName>style.visibility</p:attrName>
                                        </p:attrNameLst>
                                      </p:cBhvr>
                                      <p:to>
                                        <p:strVal val="visible"/>
                                      </p:to>
                                    </p:set>
                                    <p:animEffect transition="in" filter="wipe(down)">
                                      <p:cBhvr>
                                        <p:cTn id="65" dur="870">
                                          <p:stCondLst>
                                            <p:cond delay="0"/>
                                          </p:stCondLst>
                                        </p:cTn>
                                        <p:tgtEl>
                                          <p:spTgt spid="12">
                                            <p:txEl>
                                              <p:charRg st="70" end="100"/>
                                            </p:txEl>
                                          </p:spTgt>
                                        </p:tgtEl>
                                      </p:cBhvr>
                                    </p:animEffect>
                                    <p:anim calcmode="lin" valueType="num">
                                      <p:cBhvr>
                                        <p:cTn id="66" dur="2733" tmFilter="0,0; 0.14,0.36; 0.43,0.73; 0.71,0.91; 1.0,1.0">
                                          <p:stCondLst>
                                            <p:cond delay="0"/>
                                          </p:stCondLst>
                                        </p:cTn>
                                        <p:tgtEl>
                                          <p:spTgt spid="12">
                                            <p:txEl>
                                              <p:charRg st="70" end="100"/>
                                            </p:txEl>
                                          </p:spTgt>
                                        </p:tgtEl>
                                        <p:attrNameLst>
                                          <p:attrName>ppt_x</p:attrName>
                                        </p:attrNameLst>
                                      </p:cBhvr>
                                      <p:tavLst>
                                        <p:tav tm="0">
                                          <p:val>
                                            <p:strVal val="#ppt_x-0.25"/>
                                          </p:val>
                                        </p:tav>
                                        <p:tav tm="100000">
                                          <p:val>
                                            <p:strVal val="#ppt_x"/>
                                          </p:val>
                                        </p:tav>
                                      </p:tavLst>
                                    </p:anim>
                                    <p:anim calcmode="lin" valueType="num">
                                      <p:cBhvr>
                                        <p:cTn id="67" dur="996" tmFilter="0.0,0.0; 0.25,0.07; 0.50,0.2; 0.75,0.467; 1.0,1.0">
                                          <p:stCondLst>
                                            <p:cond delay="0"/>
                                          </p:stCondLst>
                                        </p:cTn>
                                        <p:tgtEl>
                                          <p:spTgt spid="12">
                                            <p:txEl>
                                              <p:charRg st="70" end="100"/>
                                            </p:txEl>
                                          </p:spTgt>
                                        </p:tgtEl>
                                        <p:attrNameLst>
                                          <p:attrName>ppt_y</p:attrName>
                                        </p:attrNameLst>
                                      </p:cBhvr>
                                      <p:tavLst>
                                        <p:tav tm="0" fmla="#ppt_y-sin(pi*$)/3">
                                          <p:val>
                                            <p:fltVal val="0.500000"/>
                                          </p:val>
                                        </p:tav>
                                        <p:tav tm="100000">
                                          <p:val>
                                            <p:fltVal val="1.000000"/>
                                          </p:val>
                                        </p:tav>
                                      </p:tavLst>
                                    </p:anim>
                                    <p:anim calcmode="lin" valueType="num">
                                      <p:cBhvr>
                                        <p:cTn id="68" dur="996" tmFilter="0, 0; 0.125,0.2665; 0.25,0.4; 0.375,0.465; 0.5,0.5;  0.625,0.535; 0.75,0.6; 0.875,0.7335; 1,1">
                                          <p:stCondLst>
                                            <p:cond delay="996"/>
                                          </p:stCondLst>
                                        </p:cTn>
                                        <p:tgtEl>
                                          <p:spTgt spid="12">
                                            <p:txEl>
                                              <p:charRg st="70" end="100"/>
                                            </p:txEl>
                                          </p:spTgt>
                                        </p:tgtEl>
                                        <p:attrNameLst>
                                          <p:attrName>ppt_y</p:attrName>
                                        </p:attrNameLst>
                                      </p:cBhvr>
                                      <p:tavLst>
                                        <p:tav tm="0" fmla="#ppt_y-sin(pi*$)/9">
                                          <p:val>
                                            <p:fltVal val="0.000000"/>
                                          </p:val>
                                        </p:tav>
                                        <p:tav tm="100000">
                                          <p:val>
                                            <p:fltVal val="1.000000"/>
                                          </p:val>
                                        </p:tav>
                                      </p:tavLst>
                                    </p:anim>
                                    <p:anim calcmode="lin" valueType="num">
                                      <p:cBhvr>
                                        <p:cTn id="69" dur="498" tmFilter="0, 0; 0.125,0.2665; 0.25,0.4; 0.375,0.465; 0.5,0.5;  0.625,0.535; 0.75,0.6; 0.875,0.7335; 1,1">
                                          <p:stCondLst>
                                            <p:cond delay="1986"/>
                                          </p:stCondLst>
                                        </p:cTn>
                                        <p:tgtEl>
                                          <p:spTgt spid="12">
                                            <p:txEl>
                                              <p:charRg st="70" end="100"/>
                                            </p:txEl>
                                          </p:spTgt>
                                        </p:tgtEl>
                                        <p:attrNameLst>
                                          <p:attrName>ppt_y</p:attrName>
                                        </p:attrNameLst>
                                      </p:cBhvr>
                                      <p:tavLst>
                                        <p:tav tm="0" fmla="#ppt_y-sin(pi*$)/27">
                                          <p:val>
                                            <p:fltVal val="0.000000"/>
                                          </p:val>
                                        </p:tav>
                                        <p:tav tm="100000">
                                          <p:val>
                                            <p:fltVal val="1.000000"/>
                                          </p:val>
                                        </p:tav>
                                      </p:tavLst>
                                    </p:anim>
                                    <p:anim calcmode="lin" valueType="num">
                                      <p:cBhvr>
                                        <p:cTn id="70" dur="246" tmFilter="0, 0; 0.125,0.2665; 0.25,0.4; 0.375,0.465; 0.5,0.5;  0.625,0.535; 0.75,0.6; 0.875,0.7335; 1,1">
                                          <p:stCondLst>
                                            <p:cond delay="2484"/>
                                          </p:stCondLst>
                                        </p:cTn>
                                        <p:tgtEl>
                                          <p:spTgt spid="12">
                                            <p:txEl>
                                              <p:charRg st="70" end="100"/>
                                            </p:txEl>
                                          </p:spTgt>
                                        </p:tgtEl>
                                        <p:attrNameLst>
                                          <p:attrName>ppt_y</p:attrName>
                                        </p:attrNameLst>
                                      </p:cBhvr>
                                      <p:tavLst>
                                        <p:tav tm="0" fmla="#ppt_y-sin(pi*$)/81">
                                          <p:val>
                                            <p:fltVal val="0.000000"/>
                                          </p:val>
                                        </p:tav>
                                        <p:tav tm="100000">
                                          <p:val>
                                            <p:fltVal val="1.000000"/>
                                          </p:val>
                                        </p:tav>
                                      </p:tavLst>
                                    </p:anim>
                                    <p:animScale>
                                      <p:cBhvr>
                                        <p:cTn id="71" dur="39">
                                          <p:stCondLst>
                                            <p:cond delay="975"/>
                                          </p:stCondLst>
                                        </p:cTn>
                                        <p:tgtEl>
                                          <p:spTgt spid="12">
                                            <p:txEl>
                                              <p:charRg st="70" end="100"/>
                                            </p:txEl>
                                          </p:spTgt>
                                        </p:tgtEl>
                                      </p:cBhvr>
                                      <p:to x="100000" y="60000"/>
                                    </p:animScale>
                                    <p:animScale>
                                      <p:cBhvr>
                                        <p:cTn id="72" dur="249" decel="50000">
                                          <p:stCondLst>
                                            <p:cond delay="1014"/>
                                          </p:stCondLst>
                                        </p:cTn>
                                        <p:tgtEl>
                                          <p:spTgt spid="12">
                                            <p:txEl>
                                              <p:charRg st="70" end="100"/>
                                            </p:txEl>
                                          </p:spTgt>
                                        </p:tgtEl>
                                      </p:cBhvr>
                                      <p:to x="100000" y="100000"/>
                                    </p:animScale>
                                    <p:animScale>
                                      <p:cBhvr>
                                        <p:cTn id="73" dur="39">
                                          <p:stCondLst>
                                            <p:cond delay="1968"/>
                                          </p:stCondLst>
                                        </p:cTn>
                                        <p:tgtEl>
                                          <p:spTgt spid="12">
                                            <p:txEl>
                                              <p:charRg st="70" end="100"/>
                                            </p:txEl>
                                          </p:spTgt>
                                        </p:tgtEl>
                                      </p:cBhvr>
                                      <p:to x="100000" y="80000"/>
                                    </p:animScale>
                                    <p:animScale>
                                      <p:cBhvr>
                                        <p:cTn id="74" dur="249" decel="50000">
                                          <p:stCondLst>
                                            <p:cond delay="2007"/>
                                          </p:stCondLst>
                                        </p:cTn>
                                        <p:tgtEl>
                                          <p:spTgt spid="12">
                                            <p:txEl>
                                              <p:charRg st="70" end="100"/>
                                            </p:txEl>
                                          </p:spTgt>
                                        </p:tgtEl>
                                      </p:cBhvr>
                                      <p:to x="100000" y="100000"/>
                                    </p:animScale>
                                    <p:animScale>
                                      <p:cBhvr>
                                        <p:cTn id="75" dur="39">
                                          <p:stCondLst>
                                            <p:cond delay="2463"/>
                                          </p:stCondLst>
                                        </p:cTn>
                                        <p:tgtEl>
                                          <p:spTgt spid="12">
                                            <p:txEl>
                                              <p:charRg st="70" end="100"/>
                                            </p:txEl>
                                          </p:spTgt>
                                        </p:tgtEl>
                                      </p:cBhvr>
                                      <p:to x="100000" y="90000"/>
                                    </p:animScale>
                                    <p:animScale>
                                      <p:cBhvr>
                                        <p:cTn id="76" dur="249" decel="50000">
                                          <p:stCondLst>
                                            <p:cond delay="2502"/>
                                          </p:stCondLst>
                                        </p:cTn>
                                        <p:tgtEl>
                                          <p:spTgt spid="12">
                                            <p:txEl>
                                              <p:charRg st="70" end="100"/>
                                            </p:txEl>
                                          </p:spTgt>
                                        </p:tgtEl>
                                      </p:cBhvr>
                                      <p:to x="100000" y="100000"/>
                                    </p:animScale>
                                    <p:animScale>
                                      <p:cBhvr>
                                        <p:cTn id="77" dur="39">
                                          <p:stCondLst>
                                            <p:cond delay="2712"/>
                                          </p:stCondLst>
                                        </p:cTn>
                                        <p:tgtEl>
                                          <p:spTgt spid="12">
                                            <p:txEl>
                                              <p:charRg st="70" end="100"/>
                                            </p:txEl>
                                          </p:spTgt>
                                        </p:tgtEl>
                                      </p:cBhvr>
                                      <p:to x="100000" y="95000"/>
                                    </p:animScale>
                                    <p:animScale>
                                      <p:cBhvr>
                                        <p:cTn id="78" dur="249" decel="50000">
                                          <p:stCondLst>
                                            <p:cond delay="2751"/>
                                          </p:stCondLst>
                                        </p:cTn>
                                        <p:tgtEl>
                                          <p:spTgt spid="12">
                                            <p:txEl>
                                              <p:charRg st="70" end="10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显性成本与隐性成本</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8" cy="5118100"/>
          </a:xfrm>
          <a:prstGeom prst="rect">
            <a:avLst/>
          </a:prstGeom>
        </p:spPr>
        <p:txBody>
          <a:bodyPr>
            <a:normAutofit/>
          </a:bodyPr>
          <a:lstStyle/>
          <a:p>
            <a:pPr marL="567055" marR="0" indent="-457200" defTabSz="914400" fontAlgn="auto">
              <a:lnSpc>
                <a:spcPct val="130000"/>
              </a:lnSpc>
              <a:spcBef>
                <a:spcPts val="400"/>
              </a:spcBef>
              <a:spcAft>
                <a:spcPts val="0"/>
              </a:spcAft>
              <a:buClr>
                <a:schemeClr val="accent1"/>
              </a:buClr>
              <a:buSzPct val="68000"/>
              <a:buFont typeface="Wingdings" panose="05000000000000000000" charset="0"/>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显性成本：</a:t>
            </a:r>
            <a:r>
              <a:rPr kumimoji="0" lang="zh-CN" sz="2700" kern="1200" cap="none" spc="0" normalizeH="0" baseline="0" noProof="0" dirty="0">
                <a:latin typeface="+mn-lt"/>
                <a:ea typeface="宋体" panose="02010600030101010101" pitchFamily="2" charset="-122"/>
                <a:cs typeface="+mn-cs"/>
              </a:rPr>
              <a:t>需要企业支出货币的投入成本</a:t>
            </a:r>
            <a:r>
              <a:rPr kumimoji="0" lang="zh-CN" altLang="en-US" sz="2700" kern="1200" cap="none" spc="0" normalizeH="0" baseline="0" noProof="0" dirty="0">
                <a:latin typeface="+mn-lt"/>
                <a:ea typeface="宋体" panose="02010600030101010101" pitchFamily="2" charset="-122"/>
                <a:cs typeface="+mn-cs"/>
              </a:rPr>
              <a:t>。</a:t>
            </a:r>
            <a:br>
              <a:rPr kumimoji="0" lang="zh-CN" sz="2700" kern="1200" cap="none" spc="0" normalizeH="0" baseline="0" noProof="0" dirty="0">
                <a:latin typeface="+mn-lt"/>
                <a:ea typeface="宋体" panose="02010600030101010101" pitchFamily="2" charset="-122"/>
                <a:cs typeface="+mn-cs"/>
              </a:rPr>
            </a:br>
            <a:r>
              <a:rPr kumimoji="0" lang="zh-CN" sz="2700" kern="1200" cap="none" spc="0" normalizeH="0" baseline="0" noProof="0" dirty="0">
                <a:latin typeface="+mn-lt"/>
                <a:ea typeface="宋体" panose="02010600030101010101" pitchFamily="2" charset="-122"/>
                <a:cs typeface="+mn-cs"/>
              </a:rPr>
              <a:t>如：支付给工人的工资</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30000"/>
              </a:lnSpc>
              <a:spcBef>
                <a:spcPts val="400"/>
              </a:spcBef>
              <a:spcAft>
                <a:spcPts val="0"/>
              </a:spcAft>
              <a:buClr>
                <a:schemeClr val="accent1"/>
              </a:buClr>
              <a:buSzPct val="68000"/>
              <a:buFont typeface="Wingdings" panose="05000000000000000000" charset="0"/>
              <a:buChar char="u"/>
              <a:defRPr/>
            </a:pPr>
            <a:r>
              <a:rPr kumimoji="0" lang="zh-CN" sz="2700" b="1" kern="1200" cap="none" spc="0" normalizeH="0" baseline="0" noProof="0" dirty="0">
                <a:solidFill>
                  <a:srgbClr val="CC0000"/>
                </a:solidFill>
                <a:latin typeface="+mn-lt"/>
                <a:ea typeface="宋体" panose="02010600030101010101" pitchFamily="2" charset="-122"/>
                <a:cs typeface="+mn-cs"/>
              </a:rPr>
              <a:t>隐性成本：</a:t>
            </a:r>
            <a:r>
              <a:rPr kumimoji="0" lang="zh-CN" sz="2700" kern="1200" cap="none" spc="0" normalizeH="0" baseline="0" noProof="0" dirty="0">
                <a:latin typeface="+mn-lt"/>
                <a:ea typeface="宋体" panose="02010600030101010101" pitchFamily="2" charset="-122"/>
                <a:cs typeface="+mn-cs"/>
              </a:rPr>
              <a:t>不需要企业支付货币的投入成本</a:t>
            </a:r>
            <a:r>
              <a:rPr kumimoji="0" lang="zh-CN" altLang="en-US" sz="2700" kern="1200" cap="none" spc="0" normalizeH="0" baseline="0" noProof="0" dirty="0">
                <a:latin typeface="+mn-lt"/>
                <a:ea typeface="宋体" panose="02010600030101010101" pitchFamily="2" charset="-122"/>
                <a:cs typeface="+mn-cs"/>
              </a:rPr>
              <a:t>。</a:t>
            </a:r>
            <a:br>
              <a:rPr kumimoji="0" lang="zh-CN" sz="2700" kern="1200" cap="none" spc="0" normalizeH="0" baseline="0" noProof="0" dirty="0">
                <a:latin typeface="+mn-lt"/>
                <a:ea typeface="宋体" panose="02010600030101010101" pitchFamily="2" charset="-122"/>
                <a:cs typeface="+mn-cs"/>
              </a:rPr>
            </a:br>
            <a:r>
              <a:rPr kumimoji="0" lang="zh-CN" sz="2700" i="1" kern="1200" cap="none" spc="0" normalizeH="0" baseline="0" noProof="0" dirty="0">
                <a:latin typeface="+mn-lt"/>
                <a:ea typeface="宋体" panose="02010600030101010101" pitchFamily="2" charset="-122"/>
                <a:cs typeface="+mn-cs"/>
              </a:rPr>
              <a:t>如：</a:t>
            </a:r>
            <a:r>
              <a:rPr kumimoji="0" lang="zh-CN" sz="2700" kern="1200" cap="none" spc="0" normalizeH="0" baseline="0" noProof="0" dirty="0">
                <a:latin typeface="+mn-lt"/>
                <a:ea typeface="宋体" panose="02010600030101010101" pitchFamily="2" charset="-122"/>
                <a:cs typeface="+mn-cs"/>
              </a:rPr>
              <a:t>企业所有者</a:t>
            </a:r>
            <a:r>
              <a:rPr kumimoji="0" lang="zh-CN" altLang="en-US" sz="2700" kern="1200" cap="none" spc="0" normalizeH="0" baseline="0" noProof="0" dirty="0">
                <a:latin typeface="+mn-lt"/>
                <a:ea typeface="宋体" panose="02010600030101010101" pitchFamily="2" charset="-122"/>
                <a:cs typeface="+mn-cs"/>
              </a:rPr>
              <a:t>的</a:t>
            </a:r>
            <a:r>
              <a:rPr kumimoji="0" lang="zh-CN" sz="2700" kern="1200" cap="none" spc="0" normalizeH="0" baseline="0" noProof="0" dirty="0">
                <a:latin typeface="+mn-lt"/>
                <a:ea typeface="宋体" panose="02010600030101010101" pitchFamily="2" charset="-122"/>
                <a:cs typeface="+mn-cs"/>
              </a:rPr>
              <a:t>时间的机会成本</a:t>
            </a:r>
            <a:endParaRPr kumimoji="0" lang="zh-CN" sz="2700" kern="1200" cap="none" spc="0" normalizeH="0" baseline="0" noProof="0" dirty="0">
              <a:latin typeface="+mn-lt"/>
              <a:ea typeface="宋体" panose="02010600030101010101" pitchFamily="2" charset="-122"/>
              <a:cs typeface="+mn-cs"/>
            </a:endParaRPr>
          </a:p>
          <a:p>
            <a:pPr marL="567055" marR="0" indent="-457200" defTabSz="914400" fontAlgn="auto">
              <a:lnSpc>
                <a:spcPct val="130000"/>
              </a:lnSpc>
              <a:spcBef>
                <a:spcPts val="400"/>
              </a:spcBef>
              <a:spcAft>
                <a:spcPts val="0"/>
              </a:spcAft>
              <a:buClr>
                <a:schemeClr val="accent1"/>
              </a:buClr>
              <a:buSzPct val="68000"/>
              <a:buFont typeface="Arial" panose="020B0604020202020204" pitchFamily="34" charset="0"/>
              <a:buChar char="•"/>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经济学的十大原理之一：</a:t>
            </a:r>
            <a:r>
              <a:rPr kumimoji="0" lang="zh-CN" sz="2700" b="1" kern="1200" cap="none" spc="0" normalizeH="0" baseline="0" noProof="0" dirty="0">
                <a:solidFill>
                  <a:srgbClr val="996633"/>
                </a:solidFill>
                <a:latin typeface="+mn-lt"/>
                <a:ea typeface="宋体" panose="02010600030101010101" pitchFamily="2" charset="-122"/>
                <a:cs typeface="+mn-cs"/>
              </a:rPr>
              <a:t>某种东西的成本是你为了得到它所放弃的东西</a:t>
            </a:r>
            <a:r>
              <a:rPr kumimoji="0" lang="zh-CN" altLang="en-US" sz="2700" b="1" kern="1200" cap="none" spc="0" normalizeH="0" baseline="0" noProof="0" dirty="0">
                <a:solidFill>
                  <a:srgbClr val="996633"/>
                </a:solidFill>
                <a:latin typeface="+mn-lt"/>
                <a:ea typeface="宋体" panose="02010600030101010101" pitchFamily="2" charset="-122"/>
                <a:cs typeface="+mn-cs"/>
              </a:rPr>
              <a:t>。</a:t>
            </a:r>
            <a:endParaRPr kumimoji="0" lang="zh-CN" sz="2700" b="1" kern="1200" cap="none" spc="0" normalizeH="0" baseline="0" noProof="0" dirty="0">
              <a:solidFill>
                <a:srgbClr val="996633"/>
              </a:solidFill>
              <a:latin typeface="+mn-lt"/>
              <a:ea typeface="宋体" panose="02010600030101010101" pitchFamily="2" charset="-122"/>
              <a:cs typeface="+mn-cs"/>
            </a:endParaRPr>
          </a:p>
          <a:p>
            <a:pPr marL="567055" marR="0" indent="-457200" defTabSz="914400" fontAlgn="auto">
              <a:lnSpc>
                <a:spcPct val="130000"/>
              </a:lnSpc>
              <a:spcBef>
                <a:spcPts val="400"/>
              </a:spcBef>
              <a:spcAft>
                <a:spcPts val="0"/>
              </a:spcAft>
              <a:buClr>
                <a:schemeClr val="accent1"/>
              </a:buClr>
              <a:buSzPct val="68000"/>
              <a:buFont typeface="Arial" panose="020B0604020202020204" pitchFamily="34" charset="0"/>
              <a:buChar char="•"/>
              <a:defRPr/>
            </a:pPr>
            <a:r>
              <a:rPr kumimoji="0" lang="en-US" altLang="zh-CN" sz="2700" kern="1200" cap="none" spc="0" normalizeH="0" baseline="0" noProof="0" dirty="0">
                <a:latin typeface="+mn-lt"/>
                <a:ea typeface="宋体" panose="02010600030101010101" pitchFamily="2" charset="-122"/>
                <a:cs typeface="+mn-cs"/>
              </a:rPr>
              <a:t>    </a:t>
            </a:r>
            <a:r>
              <a:rPr kumimoji="0" lang="zh-CN" sz="2700" kern="1200" cap="none" spc="0" normalizeH="0" baseline="0" noProof="0" dirty="0">
                <a:latin typeface="+mn-lt"/>
                <a:ea typeface="宋体" panose="02010600030101010101" pitchFamily="2" charset="-122"/>
                <a:cs typeface="+mn-cs"/>
              </a:rPr>
              <a:t>无论对于显性成本还是隐性成本，</a:t>
            </a:r>
            <a:r>
              <a:rPr kumimoji="0" lang="zh-CN" altLang="en-US" sz="2700" kern="1200" cap="none" spc="0" normalizeH="0" baseline="0" noProof="0" dirty="0">
                <a:latin typeface="+mn-lt"/>
                <a:ea typeface="宋体" panose="02010600030101010101" pitchFamily="2" charset="-122"/>
                <a:cs typeface="+mn-cs"/>
              </a:rPr>
              <a:t>该原理</a:t>
            </a:r>
            <a:r>
              <a:rPr kumimoji="0" lang="zh-CN" sz="2700" kern="1200" cap="none" spc="0" normalizeH="0" baseline="0" noProof="0" dirty="0">
                <a:latin typeface="+mn-lt"/>
                <a:ea typeface="宋体" panose="02010600030101010101" pitchFamily="2" charset="-122"/>
                <a:cs typeface="+mn-cs"/>
              </a:rPr>
              <a:t>都正确</a:t>
            </a:r>
            <a:r>
              <a:rPr kumimoji="0" lang="zh-CN" altLang="en-US" sz="2700" kern="1200" cap="none" spc="0" normalizeH="0" baseline="0" noProof="0" dirty="0">
                <a:latin typeface="+mn-lt"/>
                <a:ea typeface="宋体" panose="02010600030101010101" pitchFamily="2" charset="-122"/>
                <a:cs typeface="+mn-cs"/>
              </a:rPr>
              <a:t>，</a:t>
            </a:r>
            <a:r>
              <a:rPr kumimoji="0" lang="zh-CN" sz="2700" kern="1200" cap="none" spc="0" normalizeH="0" baseline="0" noProof="0" dirty="0">
                <a:latin typeface="+mn-lt"/>
                <a:ea typeface="宋体" panose="02010600030101010101" pitchFamily="2" charset="-122"/>
                <a:cs typeface="+mn-cs"/>
              </a:rPr>
              <a:t>两者对于企业决策</a:t>
            </a:r>
            <a:r>
              <a:rPr kumimoji="0" lang="zh-CN" altLang="en-US" sz="2700" kern="1200" cap="none" spc="0" normalizeH="0" baseline="0" noProof="0" dirty="0">
                <a:latin typeface="+mn-lt"/>
                <a:ea typeface="宋体" panose="02010600030101010101" pitchFamily="2" charset="-122"/>
                <a:cs typeface="+mn-cs"/>
              </a:rPr>
              <a:t>同样</a:t>
            </a:r>
            <a:r>
              <a:rPr kumimoji="0" lang="zh-CN" sz="2700" kern="1200" cap="none" spc="0" normalizeH="0" baseline="0" noProof="0" dirty="0">
                <a:latin typeface="+mn-lt"/>
                <a:ea typeface="宋体" panose="02010600030101010101" pitchFamily="2" charset="-122"/>
                <a:cs typeface="+mn-cs"/>
              </a:rPr>
              <a:t>重要</a:t>
            </a:r>
            <a:r>
              <a:rPr kumimoji="0" lang="zh-CN" altLang="en-US" sz="2700" kern="1200" cap="none" spc="0" normalizeH="0" baseline="0" noProof="0" dirty="0">
                <a:latin typeface="+mn-lt"/>
                <a:ea typeface="宋体" panose="02010600030101010101" pitchFamily="2" charset="-122"/>
                <a:cs typeface="+mn-cs"/>
              </a:rPr>
              <a:t>。</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5"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0" y="252413"/>
            <a:ext cx="9144000" cy="78105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生产规模变动时平均总成本如何变动</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Text Box 10"/>
          <p:cNvSpPr txBox="1"/>
          <p:nvPr/>
        </p:nvSpPr>
        <p:spPr>
          <a:xfrm>
            <a:off x="419100" y="1287463"/>
            <a:ext cx="2916238" cy="4978400"/>
          </a:xfrm>
          <a:prstGeom prst="rect">
            <a:avLst/>
          </a:prstGeom>
          <a:noFill/>
          <a:ln w="9525">
            <a:noFill/>
          </a:ln>
        </p:spPr>
        <p:txBody>
          <a:bodyPr/>
          <a:p>
            <a:pPr eaLnBrk="0" hangingPunct="0">
              <a:lnSpc>
                <a:spcPct val="110000"/>
              </a:lnSpc>
              <a:spcBef>
                <a:spcPct val="65000"/>
              </a:spcBef>
            </a:pPr>
            <a:r>
              <a:rPr lang="zh-CN" altLang="x-none" sz="2500" b="1" dirty="0">
                <a:solidFill>
                  <a:srgbClr val="CC0000"/>
                </a:solidFill>
                <a:latin typeface="Arial" panose="020B0604020202020204" pitchFamily="34" charset="0"/>
              </a:rPr>
              <a:t>规模经济：</a:t>
            </a:r>
            <a:r>
              <a:rPr lang="zh-CN" altLang="x-none" sz="2500" dirty="0">
                <a:latin typeface="Arial" panose="020B0604020202020204" pitchFamily="34" charset="0"/>
              </a:rPr>
              <a:t>长期平均总成本随产量增加而减少</a:t>
            </a:r>
            <a:endParaRPr lang="zh-CN" altLang="x-none" sz="2500" dirty="0">
              <a:latin typeface="Arial" panose="020B0604020202020204" pitchFamily="34" charset="0"/>
            </a:endParaRPr>
          </a:p>
          <a:p>
            <a:pPr eaLnBrk="0" hangingPunct="0">
              <a:lnSpc>
                <a:spcPct val="110000"/>
              </a:lnSpc>
              <a:spcBef>
                <a:spcPct val="65000"/>
              </a:spcBef>
            </a:pPr>
            <a:r>
              <a:rPr lang="zh-CN" altLang="x-none" sz="2500" b="1" dirty="0">
                <a:solidFill>
                  <a:srgbClr val="CC0000"/>
                </a:solidFill>
                <a:latin typeface="Arial" panose="020B0604020202020204" pitchFamily="34" charset="0"/>
              </a:rPr>
              <a:t>规模收益不变：</a:t>
            </a:r>
            <a:r>
              <a:rPr lang="zh-CN" altLang="x-none" sz="2500" dirty="0">
                <a:latin typeface="Arial" panose="020B0604020202020204" pitchFamily="34" charset="0"/>
              </a:rPr>
              <a:t>长期平均总成本在产量变动时保持不变</a:t>
            </a:r>
            <a:endParaRPr lang="zh-CN" altLang="x-none" sz="2500" dirty="0">
              <a:latin typeface="Arial" panose="020B0604020202020204" pitchFamily="34" charset="0"/>
            </a:endParaRPr>
          </a:p>
          <a:p>
            <a:pPr eaLnBrk="0" hangingPunct="0">
              <a:lnSpc>
                <a:spcPct val="110000"/>
              </a:lnSpc>
              <a:spcBef>
                <a:spcPct val="65000"/>
              </a:spcBef>
            </a:pPr>
            <a:r>
              <a:rPr lang="zh-CN" altLang="x-none" sz="2500" b="1" dirty="0">
                <a:solidFill>
                  <a:srgbClr val="CC0000"/>
                </a:solidFill>
                <a:latin typeface="Arial" panose="020B0604020202020204" pitchFamily="34" charset="0"/>
              </a:rPr>
              <a:t>规模不经济：</a:t>
            </a:r>
            <a:r>
              <a:rPr lang="zh-CN" altLang="x-none" sz="2500" dirty="0">
                <a:latin typeface="Arial" panose="020B0604020202020204" pitchFamily="34" charset="0"/>
              </a:rPr>
              <a:t>长期平均总成本随产量增加而增加</a:t>
            </a:r>
            <a:endParaRPr lang="zh-CN" altLang="x-none" sz="2500" dirty="0">
              <a:latin typeface="Arial" panose="020B0604020202020204" pitchFamily="34" charset="0"/>
            </a:endParaRPr>
          </a:p>
        </p:txBody>
      </p:sp>
      <p:grpSp>
        <p:nvGrpSpPr>
          <p:cNvPr id="49156" name="Group 6"/>
          <p:cNvGrpSpPr/>
          <p:nvPr/>
        </p:nvGrpSpPr>
        <p:grpSpPr>
          <a:xfrm>
            <a:off x="4189413" y="2176463"/>
            <a:ext cx="4954587" cy="1744662"/>
            <a:chOff x="0" y="0"/>
            <a:chExt cx="3121" cy="1099"/>
          </a:xfrm>
        </p:grpSpPr>
        <p:sp>
          <p:nvSpPr>
            <p:cNvPr id="49168" name="Text Box 34"/>
            <p:cNvSpPr txBox="1"/>
            <p:nvPr/>
          </p:nvSpPr>
          <p:spPr>
            <a:xfrm>
              <a:off x="2311" y="117"/>
              <a:ext cx="810" cy="298"/>
            </a:xfrm>
            <a:prstGeom prst="rect">
              <a:avLst/>
            </a:prstGeom>
            <a:noFill/>
            <a:ln w="9525">
              <a:noFill/>
            </a:ln>
          </p:spPr>
          <p:txBody>
            <a:bodyPr>
              <a:spAutoFit/>
            </a:bodyPr>
            <a:p>
              <a:pPr eaLnBrk="0" hangingPunct="0">
                <a:spcBef>
                  <a:spcPct val="50000"/>
                </a:spcBef>
              </a:pPr>
              <a:r>
                <a:rPr lang="en-US" altLang="zh-CN" sz="2500" i="1" dirty="0">
                  <a:solidFill>
                    <a:srgbClr val="CC0000"/>
                  </a:solidFill>
                  <a:latin typeface="Arial" panose="020B0604020202020204" pitchFamily="34" charset="0"/>
                </a:rPr>
                <a:t>LATC</a:t>
              </a:r>
              <a:endParaRPr lang="en-US" altLang="zh-CN" sz="2500" i="1" baseline="-25000" dirty="0">
                <a:solidFill>
                  <a:srgbClr val="CC0000"/>
                </a:solidFill>
                <a:latin typeface="Arial" panose="020B0604020202020204" pitchFamily="34" charset="0"/>
              </a:endParaRPr>
            </a:p>
          </p:txBody>
        </p:sp>
        <p:grpSp>
          <p:nvGrpSpPr>
            <p:cNvPr id="49169" name="Group 8"/>
            <p:cNvGrpSpPr/>
            <p:nvPr/>
          </p:nvGrpSpPr>
          <p:grpSpPr>
            <a:xfrm>
              <a:off x="0" y="0"/>
              <a:ext cx="2654" cy="1099"/>
              <a:chOff x="0" y="0"/>
              <a:chExt cx="2654" cy="1099"/>
            </a:xfrm>
          </p:grpSpPr>
          <p:sp>
            <p:nvSpPr>
              <p:cNvPr id="49170" name="Arc 36"/>
              <p:cNvSpPr/>
              <p:nvPr/>
            </p:nvSpPr>
            <p:spPr>
              <a:xfrm flipH="1" flipV="1">
                <a:off x="0" y="0"/>
                <a:ext cx="948" cy="1099"/>
              </a:xfrm>
              <a:custGeom>
                <a:avLst/>
                <a:gdLst>
                  <a:gd name="txL" fmla="*/ 0 w 20154"/>
                  <a:gd name="txT" fmla="*/ 0 h 21600"/>
                  <a:gd name="txR" fmla="*/ 20154 w 20154"/>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0154" h="21600" fill="none">
                    <a:moveTo>
                      <a:pt x="0" y="0"/>
                    </a:moveTo>
                    <a:cubicBezTo>
                      <a:pt x="6" y="0"/>
                      <a:pt x="12" y="-1"/>
                      <a:pt x="19" y="0"/>
                    </a:cubicBezTo>
                    <a:cubicBezTo>
                      <a:pt x="8930" y="0"/>
                      <a:pt x="16927" y="5472"/>
                      <a:pt x="20153" y="13780"/>
                    </a:cubicBezTo>
                  </a:path>
                  <a:path w="20154" h="21600" stroke="0">
                    <a:moveTo>
                      <a:pt x="0" y="0"/>
                    </a:moveTo>
                    <a:cubicBezTo>
                      <a:pt x="6" y="0"/>
                      <a:pt x="12" y="-1"/>
                      <a:pt x="19" y="0"/>
                    </a:cubicBezTo>
                    <a:cubicBezTo>
                      <a:pt x="8930" y="0"/>
                      <a:pt x="16927" y="5472"/>
                      <a:pt x="20153" y="13780"/>
                    </a:cubicBezTo>
                    <a:lnTo>
                      <a:pt x="19" y="21600"/>
                    </a:lnTo>
                    <a:close/>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49171" name="Arc 37"/>
              <p:cNvSpPr/>
              <p:nvPr/>
            </p:nvSpPr>
            <p:spPr>
              <a:xfrm flipH="1" flipV="1">
                <a:off x="1700" y="0"/>
                <a:ext cx="954" cy="1099"/>
              </a:xfrm>
              <a:custGeom>
                <a:avLst/>
                <a:gdLst>
                  <a:gd name="txL" fmla="*/ 0 w 20283"/>
                  <a:gd name="txT" fmla="*/ 0 h 21600"/>
                  <a:gd name="txR" fmla="*/ 20283 w 202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0283" h="21600" fill="none">
                    <a:moveTo>
                      <a:pt x="0" y="13881"/>
                    </a:moveTo>
                    <a:cubicBezTo>
                      <a:pt x="3199" y="5520"/>
                      <a:pt x="11222" y="-1"/>
                      <a:pt x="20174" y="0"/>
                    </a:cubicBezTo>
                    <a:cubicBezTo>
                      <a:pt x="20210" y="0"/>
                      <a:pt x="20246" y="0"/>
                      <a:pt x="20282" y="0"/>
                    </a:cubicBezTo>
                  </a:path>
                  <a:path w="20283" h="21600" stroke="0">
                    <a:moveTo>
                      <a:pt x="0" y="13881"/>
                    </a:moveTo>
                    <a:cubicBezTo>
                      <a:pt x="3199" y="5520"/>
                      <a:pt x="11222" y="-1"/>
                      <a:pt x="20174" y="0"/>
                    </a:cubicBezTo>
                    <a:cubicBezTo>
                      <a:pt x="20210" y="0"/>
                      <a:pt x="20246" y="0"/>
                      <a:pt x="20282" y="0"/>
                    </a:cubicBezTo>
                    <a:lnTo>
                      <a:pt x="20174" y="21600"/>
                    </a:lnTo>
                    <a:close/>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49172" name="Line 38"/>
              <p:cNvSpPr/>
              <p:nvPr/>
            </p:nvSpPr>
            <p:spPr>
              <a:xfrm>
                <a:off x="947" y="1099"/>
                <a:ext cx="756" cy="0"/>
              </a:xfrm>
              <a:prstGeom prst="line">
                <a:avLst/>
              </a:prstGeom>
              <a:ln w="38100" cap="flat" cmpd="sng">
                <a:solidFill>
                  <a:srgbClr val="CC0000"/>
                </a:solidFill>
                <a:prstDash val="solid"/>
                <a:headEnd type="none" w="med" len="med"/>
                <a:tailEnd type="none" w="med" len="med"/>
              </a:ln>
            </p:spPr>
          </p:sp>
        </p:grpSp>
      </p:grpSp>
      <p:sp>
        <p:nvSpPr>
          <p:cNvPr id="13" name="Arc 40"/>
          <p:cNvSpPr/>
          <p:nvPr/>
        </p:nvSpPr>
        <p:spPr>
          <a:xfrm flipH="1" flipV="1">
            <a:off x="6937375" y="2214563"/>
            <a:ext cx="1509713" cy="1738312"/>
          </a:xfrm>
          <a:custGeom>
            <a:avLst/>
            <a:gdLst>
              <a:gd name="txL" fmla="*/ 0 w 20205"/>
              <a:gd name="txT" fmla="*/ 0 h 21520"/>
              <a:gd name="txR" fmla="*/ 20205 w 20205"/>
              <a:gd name="txB" fmla="*/ 21520 h 21520"/>
            </a:gdLst>
            <a:ahLst/>
            <a:cxnLst>
              <a:cxn ang="0">
                <a:pos x="0" y="2147483647"/>
              </a:cxn>
              <a:cxn ang="0">
                <a:pos x="2147483647" y="0"/>
              </a:cxn>
              <a:cxn ang="0">
                <a:pos x="0" y="2147483647"/>
              </a:cxn>
              <a:cxn ang="0">
                <a:pos x="2147483647" y="0"/>
              </a:cxn>
              <a:cxn ang="0">
                <a:pos x="2147483647" y="2147483647"/>
              </a:cxn>
            </a:cxnLst>
            <a:rect l="txL" t="txT" r="txR" b="txB"/>
            <a:pathLst>
              <a:path w="20205" h="21520" fill="none">
                <a:moveTo>
                  <a:pt x="0" y="13882"/>
                </a:moveTo>
                <a:cubicBezTo>
                  <a:pt x="2937" y="6113"/>
                  <a:pt x="10068" y="716"/>
                  <a:pt x="18343" y="0"/>
                </a:cubicBezTo>
              </a:path>
              <a:path w="20205" h="21520" stroke="0">
                <a:moveTo>
                  <a:pt x="0" y="13882"/>
                </a:moveTo>
                <a:cubicBezTo>
                  <a:pt x="2937" y="6113"/>
                  <a:pt x="10068" y="716"/>
                  <a:pt x="18343" y="0"/>
                </a:cubicBezTo>
                <a:lnTo>
                  <a:pt x="20205" y="21520"/>
                </a:lnTo>
                <a:close/>
              </a:path>
            </a:pathLst>
          </a:custGeom>
          <a:noFill/>
          <a:ln w="38100" cap="flat" cmpd="sng">
            <a:solidFill>
              <a:srgbClr val="0000FF">
                <a:alpha val="100000"/>
              </a:srgbClr>
            </a:solidFill>
            <a:prstDash val="solid"/>
            <a:round/>
            <a:headEnd type="triangle" w="lg" len="med"/>
            <a:tailEnd type="none" w="med" len="med"/>
          </a:ln>
        </p:spPr>
        <p:txBody>
          <a:bodyPr/>
          <a:p>
            <a:endParaRPr lang="zh-CN" altLang="en-US"/>
          </a:p>
        </p:txBody>
      </p:sp>
      <p:sp>
        <p:nvSpPr>
          <p:cNvPr id="14" name="Line 41"/>
          <p:cNvSpPr/>
          <p:nvPr/>
        </p:nvSpPr>
        <p:spPr>
          <a:xfrm>
            <a:off x="5576888" y="3981450"/>
            <a:ext cx="1436687" cy="0"/>
          </a:xfrm>
          <a:prstGeom prst="line">
            <a:avLst/>
          </a:prstGeom>
          <a:ln w="38100" cap="flat" cmpd="sng">
            <a:solidFill>
              <a:srgbClr val="0000FF"/>
            </a:solidFill>
            <a:prstDash val="solid"/>
            <a:headEnd type="none" w="med" len="med"/>
            <a:tailEnd type="triangle" w="lg" len="med"/>
          </a:ln>
        </p:spPr>
      </p:sp>
      <p:sp>
        <p:nvSpPr>
          <p:cNvPr id="15" name="Line 44"/>
          <p:cNvSpPr/>
          <p:nvPr/>
        </p:nvSpPr>
        <p:spPr>
          <a:xfrm>
            <a:off x="4057650" y="5184775"/>
            <a:ext cx="1427163" cy="0"/>
          </a:xfrm>
          <a:prstGeom prst="line">
            <a:avLst/>
          </a:prstGeom>
          <a:ln w="38100" cap="flat" cmpd="sng">
            <a:solidFill>
              <a:srgbClr val="0000FF"/>
            </a:solidFill>
            <a:prstDash val="solid"/>
            <a:headEnd type="none" w="med" len="med"/>
            <a:tailEnd type="triangle" w="lg" len="med"/>
          </a:ln>
        </p:spPr>
      </p:sp>
      <p:sp>
        <p:nvSpPr>
          <p:cNvPr id="16" name="Line 45"/>
          <p:cNvSpPr/>
          <p:nvPr/>
        </p:nvSpPr>
        <p:spPr>
          <a:xfrm>
            <a:off x="5567363" y="5189538"/>
            <a:ext cx="1427162" cy="0"/>
          </a:xfrm>
          <a:prstGeom prst="line">
            <a:avLst/>
          </a:prstGeom>
          <a:ln w="38100" cap="flat" cmpd="sng">
            <a:solidFill>
              <a:srgbClr val="0000FF"/>
            </a:solidFill>
            <a:prstDash val="solid"/>
            <a:headEnd type="none" w="med" len="med"/>
            <a:tailEnd type="triangle" w="lg" len="med"/>
          </a:ln>
        </p:spPr>
      </p:sp>
      <p:sp>
        <p:nvSpPr>
          <p:cNvPr id="17" name="Line 46"/>
          <p:cNvSpPr/>
          <p:nvPr/>
        </p:nvSpPr>
        <p:spPr>
          <a:xfrm>
            <a:off x="7058025" y="5184775"/>
            <a:ext cx="1298575" cy="0"/>
          </a:xfrm>
          <a:prstGeom prst="line">
            <a:avLst/>
          </a:prstGeom>
          <a:ln w="38100" cap="flat" cmpd="sng">
            <a:solidFill>
              <a:srgbClr val="0000FF"/>
            </a:solidFill>
            <a:prstDash val="solid"/>
            <a:headEnd type="none" w="med" len="med"/>
            <a:tailEnd type="triangle" w="lg" len="med"/>
          </a:ln>
        </p:spPr>
      </p:sp>
      <p:grpSp>
        <p:nvGrpSpPr>
          <p:cNvPr id="49162" name="Group 18"/>
          <p:cNvGrpSpPr/>
          <p:nvPr/>
        </p:nvGrpSpPr>
        <p:grpSpPr>
          <a:xfrm>
            <a:off x="3530600" y="1360488"/>
            <a:ext cx="5461000" cy="4217987"/>
            <a:chOff x="0" y="0"/>
            <a:chExt cx="3440" cy="2657"/>
          </a:xfrm>
        </p:grpSpPr>
        <p:grpSp>
          <p:nvGrpSpPr>
            <p:cNvPr id="49163" name="Group 19"/>
            <p:cNvGrpSpPr/>
            <p:nvPr/>
          </p:nvGrpSpPr>
          <p:grpSpPr>
            <a:xfrm>
              <a:off x="301" y="280"/>
              <a:ext cx="3139" cy="2127"/>
              <a:chOff x="0" y="0"/>
              <a:chExt cx="3139" cy="2530"/>
            </a:xfrm>
          </p:grpSpPr>
          <p:sp>
            <p:nvSpPr>
              <p:cNvPr id="49166" name="Line 49"/>
              <p:cNvSpPr/>
              <p:nvPr/>
            </p:nvSpPr>
            <p:spPr>
              <a:xfrm>
                <a:off x="0" y="0"/>
                <a:ext cx="0" cy="2491"/>
              </a:xfrm>
              <a:prstGeom prst="line">
                <a:avLst/>
              </a:prstGeom>
              <a:ln w="9525" cap="flat" cmpd="sng">
                <a:solidFill>
                  <a:schemeClr val="tx1"/>
                </a:solidFill>
                <a:prstDash val="solid"/>
                <a:headEnd type="none" w="med" len="med"/>
                <a:tailEnd type="none" w="med" len="med"/>
              </a:ln>
            </p:spPr>
          </p:sp>
          <p:sp>
            <p:nvSpPr>
              <p:cNvPr id="49167" name="Line 50"/>
              <p:cNvSpPr/>
              <p:nvPr/>
            </p:nvSpPr>
            <p:spPr>
              <a:xfrm>
                <a:off x="0" y="2492"/>
                <a:ext cx="3139" cy="38"/>
              </a:xfrm>
              <a:prstGeom prst="line">
                <a:avLst/>
              </a:prstGeom>
              <a:ln w="9525" cap="flat" cmpd="sng">
                <a:solidFill>
                  <a:schemeClr val="tx1"/>
                </a:solidFill>
                <a:prstDash val="solid"/>
                <a:headEnd type="none" w="med" len="med"/>
                <a:tailEnd type="none" w="med" len="med"/>
              </a:ln>
            </p:spPr>
          </p:sp>
        </p:grpSp>
        <p:sp>
          <p:nvSpPr>
            <p:cNvPr id="49164" name="Text Box 51"/>
            <p:cNvSpPr txBox="1"/>
            <p:nvPr/>
          </p:nvSpPr>
          <p:spPr>
            <a:xfrm>
              <a:off x="3008" y="2359"/>
              <a:ext cx="332" cy="298"/>
            </a:xfrm>
            <a:prstGeom prst="rect">
              <a:avLst/>
            </a:prstGeom>
            <a:noFill/>
            <a:ln w="9525">
              <a:noFill/>
            </a:ln>
          </p:spPr>
          <p:txBody>
            <a:bodyPr>
              <a:spAutoFit/>
            </a:bodyPr>
            <a:p>
              <a:pPr eaLnBrk="0" hangingPunct="0">
                <a:spcBef>
                  <a:spcPct val="50000"/>
                </a:spcBef>
              </a:pPr>
              <a:r>
                <a:rPr lang="en-US" altLang="zh-CN" sz="2500" b="1" i="1" dirty="0">
                  <a:latin typeface="Arial" panose="020B0604020202020204" pitchFamily="34" charset="0"/>
                </a:rPr>
                <a:t>Q</a:t>
              </a:r>
              <a:endParaRPr lang="en-US" altLang="zh-CN" sz="2500" b="1" i="1" dirty="0">
                <a:latin typeface="Arial" panose="020B0604020202020204" pitchFamily="34" charset="0"/>
              </a:endParaRPr>
            </a:p>
          </p:txBody>
        </p:sp>
        <p:sp>
          <p:nvSpPr>
            <p:cNvPr id="49165" name="Text Box 52"/>
            <p:cNvSpPr txBox="1"/>
            <p:nvPr/>
          </p:nvSpPr>
          <p:spPr>
            <a:xfrm>
              <a:off x="0" y="0"/>
              <a:ext cx="568" cy="298"/>
            </a:xfrm>
            <a:prstGeom prst="rect">
              <a:avLst/>
            </a:prstGeom>
            <a:noFill/>
            <a:ln w="9525">
              <a:noFill/>
            </a:ln>
          </p:spPr>
          <p:txBody>
            <a:bodyPr>
              <a:spAutoFit/>
            </a:bodyPr>
            <a:p>
              <a:pPr algn="r" eaLnBrk="0" hangingPunct="0">
                <a:spcBef>
                  <a:spcPct val="50000"/>
                </a:spcBef>
              </a:pPr>
              <a:r>
                <a:rPr lang="en-US" altLang="zh-CN" sz="2500" i="1" dirty="0">
                  <a:latin typeface="Arial" panose="020B0604020202020204" pitchFamily="34" charset="0"/>
                </a:rPr>
                <a:t>ATC</a:t>
              </a:r>
              <a:endParaRPr lang="en-US" altLang="zh-CN" sz="2500" i="1"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21"/>
                                            </p:txEl>
                                          </p:spTgt>
                                        </p:tgtEl>
                                        <p:attrNameLst>
                                          <p:attrName>style.visibility</p:attrName>
                                        </p:attrNameLst>
                                      </p:cBhvr>
                                      <p:to>
                                        <p:strVal val="visible"/>
                                      </p:to>
                                    </p:set>
                                    <p:animEffect transition="in" filter="wipe(left)">
                                      <p:cBhvr>
                                        <p:cTn id="7" dur="500"/>
                                        <p:tgtEl>
                                          <p:spTgt spid="5">
                                            <p:txEl>
                                              <p:charRg st="0" end="21"/>
                                            </p:txEl>
                                          </p:spTgt>
                                        </p:tgtEl>
                                      </p:cBhvr>
                                    </p:animEffect>
                                  </p:childTnLst>
                                  <p:subTnLst>
                                    <p:animClr clrSpc="rgb" dir="cw">
                                      <p:cBhvr override="childStyle">
                                        <p:cTn dur="1" fill="hold" display="0" masterRel="nextClick" afterEffect="1"/>
                                        <p:tgtEl>
                                          <p:spTgt spid="5">
                                            <p:txEl>
                                              <p:charRg st="0" end="21"/>
                                            </p:txEl>
                                          </p:spTgt>
                                        </p:tgtEl>
                                        <p:attrNameLst>
                                          <p:attrName>ppt_c</p:attrName>
                                        </p:attrNameLst>
                                      </p:cBhvr>
                                      <p:to>
                                        <a:schemeClr val="accent1"/>
                                      </p:to>
                                    </p:animClr>
                                  </p:sub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charRg st="21" end="46"/>
                                            </p:txEl>
                                          </p:spTgt>
                                        </p:tgtEl>
                                        <p:attrNameLst>
                                          <p:attrName>style.visibility</p:attrName>
                                        </p:attrNameLst>
                                      </p:cBhvr>
                                      <p:to>
                                        <p:strVal val="visible"/>
                                      </p:to>
                                    </p:set>
                                    <p:animEffect transition="in" filter="wipe(left)">
                                      <p:cBhvr>
                                        <p:cTn id="20" dur="500"/>
                                        <p:tgtEl>
                                          <p:spTgt spid="5">
                                            <p:txEl>
                                              <p:charRg st="21" end="46"/>
                                            </p:txEl>
                                          </p:spTgt>
                                        </p:tgtEl>
                                      </p:cBhvr>
                                    </p:animEffect>
                                  </p:childTnLst>
                                  <p:subTnLst>
                                    <p:animClr clrSpc="rgb" dir="cw">
                                      <p:cBhvr override="childStyle">
                                        <p:cTn dur="1" fill="hold" display="0" masterRel="nextClick" afterEffect="1"/>
                                        <p:tgtEl>
                                          <p:spTgt spid="5">
                                            <p:txEl>
                                              <p:charRg st="21" end="46"/>
                                            </p:txEl>
                                          </p:spTgt>
                                        </p:tgtEl>
                                        <p:attrNameLst>
                                          <p:attrName>ppt_c</p:attrName>
                                        </p:attrNameLst>
                                      </p:cBhvr>
                                      <p:to>
                                        <a:schemeClr val="accent1"/>
                                      </p:to>
                                    </p:animClr>
                                  </p:subTnLst>
                                </p:cTn>
                              </p:par>
                              <p:par>
                                <p:cTn id="21" presetID="22" presetClass="entr" presetSubtype="8"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xEl>
                                              <p:charRg st="46" end="68"/>
                                            </p:txEl>
                                          </p:spTgt>
                                        </p:tgtEl>
                                        <p:attrNameLst>
                                          <p:attrName>style.visibility</p:attrName>
                                        </p:attrNameLst>
                                      </p:cBhvr>
                                      <p:to>
                                        <p:strVal val="visible"/>
                                      </p:to>
                                    </p:set>
                                    <p:animEffect transition="in" filter="wipe(left)">
                                      <p:cBhvr>
                                        <p:cTn id="39" dur="500"/>
                                        <p:tgtEl>
                                          <p:spTgt spid="5">
                                            <p:txEl>
                                              <p:charRg st="46" end="68"/>
                                            </p:txEl>
                                          </p:spTgt>
                                        </p:tgtEl>
                                      </p:cBhvr>
                                    </p:animEffect>
                                  </p:childTnLst>
                                  <p:subTnLst>
                                    <p:animClr clrSpc="rgb" dir="cw">
                                      <p:cBhvr override="childStyle">
                                        <p:cTn dur="1" fill="hold" display="0" masterRel="nextClick" afterEffect="1"/>
                                        <p:tgtEl>
                                          <p:spTgt spid="5">
                                            <p:txEl>
                                              <p:charRg st="46" end="68"/>
                                            </p:txEl>
                                          </p:spTgt>
                                        </p:tgtEl>
                                        <p:attrNameLst>
                                          <p:attrName>ppt_c</p:attrName>
                                        </p:attrNameLst>
                                      </p:cBhvr>
                                      <p:to>
                                        <a:schemeClr val="accent1"/>
                                      </p:to>
                                    </p:animClr>
                                  </p:subTnLst>
                                </p:cTn>
                              </p:par>
                              <p:par>
                                <p:cTn id="40" presetID="22" presetClass="entr" presetSubtype="8"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18" presetClass="entr" presetSubtype="3"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strips(upRigh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46088" y="252413"/>
            <a:ext cx="8240712" cy="793750"/>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生产规模变动时平均总成本如何变动</a:t>
            </a:r>
            <a:endParaRPr kumimoji="0" lang="zh-CN" altLang="en-US" sz="3600" b="1" kern="1200" cap="none" spc="0" normalizeH="0" baseline="0" noProof="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22"/>
          <p:cNvSpPr txBox="1">
            <a:spLocks noChangeArrowheads="1"/>
          </p:cNvSpPr>
          <p:nvPr/>
        </p:nvSpPr>
        <p:spPr>
          <a:xfrm>
            <a:off x="373063" y="1187450"/>
            <a:ext cx="8313738" cy="4938713"/>
          </a:xfrm>
          <a:prstGeom prst="rect">
            <a:avLst/>
          </a:prstGeom>
        </p:spPr>
        <p:txBody>
          <a:bodyPr>
            <a:normAutofit/>
          </a:bodyPr>
          <a:lstStyle/>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规模经济的产生是因为较高的产量水平允许在工人实现专业化：专业化可以使工人更精通某一项工作</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在产量低时，规模经济更常见</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规模不经济的产生是由于任何一个大型组织中固有的协调问题</a:t>
            </a:r>
            <a:br>
              <a:rPr kumimoji="0" lang="zh-CN" sz="2700" kern="1200" cap="none" spc="0" normalizeH="0" baseline="0" noProof="0" dirty="0">
                <a:latin typeface="+mn-lt"/>
                <a:ea typeface="宋体" panose="02010600030101010101" pitchFamily="2" charset="-122"/>
                <a:cs typeface="+mn-cs"/>
              </a:rPr>
            </a:br>
            <a:r>
              <a:rPr kumimoji="0" lang="zh-CN" sz="2700" kern="1200" cap="none" spc="0" normalizeH="0" baseline="0" noProof="0" dirty="0">
                <a:latin typeface="+mn-lt"/>
                <a:ea typeface="宋体" panose="02010600030101010101" pitchFamily="2" charset="-122"/>
                <a:cs typeface="+mn-cs"/>
              </a:rPr>
              <a:t>例如：管理团队越庞大，成本控制就越困难</a:t>
            </a:r>
            <a:endParaRPr kumimoji="0" lang="zh-CN" sz="2700" kern="1200" cap="none" spc="0" normalizeH="0" baseline="0" noProof="0" dirty="0">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当产量高时，规模不经济更常见</a:t>
            </a:r>
            <a:endParaRPr kumimoji="0" lang="zh-CN" sz="23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342900" y="252413"/>
            <a:ext cx="8410575" cy="681037"/>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结论</a:t>
            </a:r>
            <a:endPar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8" cy="5118100"/>
          </a:xfrm>
          <a:prstGeom prst="rect">
            <a:avLst/>
          </a:prstGeom>
        </p:spPr>
        <p:txBody>
          <a:bodyPr>
            <a:normAutofit/>
          </a:bodyPr>
          <a:lstStyle/>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成本对于许多商业决策而言是异常重要的，包括生产，定价以及雇佣</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本章介绍了许多关于成本的概念</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50000"/>
              </a:lnSpc>
              <a:spcBef>
                <a:spcPts val="400"/>
              </a:spcBef>
              <a:spcAft>
                <a:spcPts val="0"/>
              </a:spcAft>
              <a:buClr>
                <a:schemeClr val="accent1"/>
              </a:buClr>
              <a:buSzPct val="68000"/>
              <a:buFont typeface="Wingdings" panose="05000000000000000000" pitchFamily="2" charset="2"/>
              <a:buChar char="u"/>
              <a:defRPr/>
            </a:pPr>
            <a:r>
              <a:rPr kumimoji="0" lang="zh-CN" sz="2700" kern="1200" cap="none" spc="0" normalizeH="0" baseline="0" noProof="0" dirty="0">
                <a:latin typeface="+mn-lt"/>
                <a:ea typeface="宋体" panose="02010600030101010101" pitchFamily="2" charset="-122"/>
                <a:cs typeface="+mn-cs"/>
              </a:rPr>
              <a:t>接下来的章节中我们将展示企业如何利用这些概念在不同的市场结构中实现利润最大化</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Picture 4" descr="t59"/>
          <p:cNvPicPr>
            <a:picLocks noChangeAspect="1"/>
          </p:cNvPicPr>
          <p:nvPr/>
        </p:nvPicPr>
        <p:blipFill>
          <a:blip r:embed="rId1"/>
          <a:stretch>
            <a:fillRect/>
          </a:stretch>
        </p:blipFill>
        <p:spPr>
          <a:xfrm>
            <a:off x="3352800" y="0"/>
            <a:ext cx="4992688" cy="6381750"/>
          </a:xfrm>
          <a:prstGeom prst="rect">
            <a:avLst/>
          </a:prstGeom>
          <a:noFill/>
          <a:ln w="9525">
            <a:noFill/>
          </a:ln>
        </p:spPr>
      </p:pic>
      <p:sp>
        <p:nvSpPr>
          <p:cNvPr id="52227" name="TextBox 2"/>
          <p:cNvSpPr txBox="1"/>
          <p:nvPr/>
        </p:nvSpPr>
        <p:spPr>
          <a:xfrm>
            <a:off x="762000" y="2667000"/>
            <a:ext cx="2895600" cy="708025"/>
          </a:xfrm>
          <a:prstGeom prst="rect">
            <a:avLst/>
          </a:prstGeom>
          <a:noFill/>
          <a:ln w="9525">
            <a:noFill/>
          </a:ln>
        </p:spPr>
        <p:txBody>
          <a:bodyPr>
            <a:spAutoFit/>
          </a:bodyPr>
          <a:p>
            <a:r>
              <a:rPr lang="zh-CN" altLang="en-US" sz="4000" dirty="0">
                <a:solidFill>
                  <a:srgbClr val="00B050"/>
                </a:solidFill>
                <a:latin typeface="隶书" pitchFamily="49" charset="-122"/>
                <a:ea typeface="隶书" pitchFamily="49" charset="-122"/>
              </a:rPr>
              <a:t>补充内容</a:t>
            </a:r>
            <a:endParaRPr lang="zh-CN" altLang="en-US" sz="4000" dirty="0">
              <a:solidFill>
                <a:srgbClr val="00B050"/>
              </a:solidFill>
              <a:latin typeface="隶书" pitchFamily="49" charset="-122"/>
              <a:ea typeface="隶书"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ormAutofit/>
            <a:scene3d>
              <a:camera prst="orthographicFront"/>
              <a:lightRig rig="soft" dir="t"/>
            </a:scene3d>
            <a:sp3d prstMaterial="softEdge">
              <a:bevelT w="25400" h="25400"/>
            </a:sp3d>
          </a:bodyPr>
          <a:lstStyle/>
          <a:p>
            <a:pPr marR="0" algn="ctr" defTabSz="914400" fontAlgn="auto">
              <a:lnSpc>
                <a:spcPct val="115000"/>
              </a:lnSpc>
              <a:spcAft>
                <a:spcPts val="0"/>
              </a:spcAft>
              <a:buClrTx/>
              <a:buSzTx/>
              <a:buFontTx/>
              <a:defRPr/>
            </a:pPr>
            <a:r>
              <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dirty="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85950"/>
            <a:ext cx="8313738" cy="4262438"/>
          </a:xfrm>
          <a:prstGeom prst="rect">
            <a:avLst/>
          </a:prstGeom>
        </p:spPr>
        <p:txBody>
          <a:bodyPr>
            <a:normAutofit/>
          </a:bodyPr>
          <a:lstStyle/>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隐性成本不涉及现金支出。然而对企业决策而言，却如同显性成本一样重要</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会计利润等于收益减去显性成本。经济利润等于收益减去总成本（隐性成本+显性成本）</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生产函数表示一种物品的投入量与该物品产量之间的关系</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ormAutofit/>
            <a:scene3d>
              <a:camera prst="orthographicFront"/>
              <a:lightRig rig="soft" dir="t"/>
            </a:scene3d>
            <a:sp3d prstMaterial="softEdge">
              <a:bevelT w="25400" h="25400"/>
            </a:sp3d>
          </a:bodyPr>
          <a:lstStyle/>
          <a:p>
            <a:pPr marR="0" algn="ctr" defTabSz="914400" fontAlgn="auto">
              <a:lnSpc>
                <a:spcPct val="115000"/>
              </a:lnSpc>
              <a:spcAft>
                <a:spcPts val="0"/>
              </a:spcAft>
              <a:buClrTx/>
              <a:buSzTx/>
              <a:buFontTx/>
              <a:defRPr/>
            </a:pPr>
            <a:r>
              <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85950"/>
            <a:ext cx="8313738" cy="4492625"/>
          </a:xfrm>
          <a:prstGeom prst="rect">
            <a:avLst/>
          </a:prstGeom>
        </p:spPr>
        <p:txBody>
          <a:bodyPr>
            <a:normAutofit/>
          </a:bodyPr>
          <a:lstStyle/>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劳动的边际产量为其他投入量不变时，劳动增加一单位，产量所增加的量。其他投入的边际产量的定义与之类似</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边际产量通常随着投入增加而减少。因此，随着产量增加，生产函数变得越来越平坦，总成本曲线也变得更加陡峭</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可变成本随产量的不同而变化；固定成本则不变</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ormAutofit/>
            <a:scene3d>
              <a:camera prst="orthographicFront"/>
              <a:lightRig rig="soft" dir="t"/>
            </a:scene3d>
            <a:sp3d prstMaterial="softEdge">
              <a:bevelT w="25400" h="25400"/>
            </a:sp3d>
          </a:bodyPr>
          <a:lstStyle/>
          <a:p>
            <a:pPr marR="0" algn="ctr" defTabSz="914400" fontAlgn="auto">
              <a:lnSpc>
                <a:spcPct val="115000"/>
              </a:lnSpc>
              <a:spcAft>
                <a:spcPts val="0"/>
              </a:spcAft>
              <a:buClrTx/>
              <a:buSzTx/>
              <a:buFontTx/>
              <a:defRPr/>
            </a:pPr>
            <a:r>
              <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63725"/>
            <a:ext cx="8313738" cy="4675188"/>
          </a:xfrm>
          <a:prstGeom prst="rect">
            <a:avLst/>
          </a:prstGeom>
        </p:spPr>
        <p:txBody>
          <a:bodyPr>
            <a:normAutofit/>
          </a:bodyPr>
          <a:lstStyle/>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边际成本等于产出增加一单位时，总成本所增加的量。边际成本曲线通常是向上倾斜的</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平均可变成本等于可变成本除以产量</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平均固定成本等于固定成本除以产量。平均固定成本总是随着产量增加而减少</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2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平均总成本（有时称作“单位成本”）等于总成本除以产量。平均成本曲线通常为U形</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Content Placeholder 8" descr="Mankiw_PaintingArt.jpg"/>
          <p:cNvPicPr>
            <a:picLocks noChangeAspect="1"/>
          </p:cNvPicPr>
          <p:nvPr/>
        </p:nvPicPr>
        <p:blipFill>
          <a:blip r:embed="rId1"/>
          <a:srcRect b="16696"/>
          <a:stretch>
            <a:fillRect/>
          </a:stretch>
        </p:blipFill>
        <p:spPr>
          <a:xfrm>
            <a:off x="0" y="0"/>
            <a:ext cx="9144000" cy="2052638"/>
          </a:xfrm>
          <a:prstGeom prst="rect">
            <a:avLst/>
          </a:prstGeom>
          <a:noFill/>
          <a:ln w="9525">
            <a:noFill/>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ormAutofit/>
            <a:scene3d>
              <a:camera prst="orthographicFront"/>
              <a:lightRig rig="soft" dir="t"/>
            </a:scene3d>
            <a:sp3d prstMaterial="softEdge">
              <a:bevelT w="25400" h="25400"/>
            </a:sp3d>
          </a:bodyPr>
          <a:lstStyle/>
          <a:p>
            <a:pPr marR="0" algn="ctr" defTabSz="914400" fontAlgn="auto">
              <a:lnSpc>
                <a:spcPct val="115000"/>
              </a:lnSpc>
              <a:spcAft>
                <a:spcPts val="0"/>
              </a:spcAft>
              <a:buClrTx/>
              <a:buSzTx/>
              <a:buFontTx/>
              <a:defRPr/>
            </a:pPr>
            <a:r>
              <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rPr>
              <a:t>内容提要</a:t>
            </a:r>
            <a:endParaRPr kumimoji="0" lang="zh-CN" altLang="en-US" sz="3600" b="1" kern="1200" cap="none" spc="0" normalizeH="0" baseline="0" noProof="0">
              <a:effectLst>
                <a:outerShdw blurRad="38100" dist="38100" dir="2700000" algn="tl">
                  <a:srgbClr val="C0C0C0"/>
                </a:outerShdw>
              </a:effectLst>
              <a:latin typeface="+mj-lt"/>
              <a:ea typeface="宋体" panose="02010600030101010101" pitchFamily="2" charset="-122"/>
              <a:cs typeface="+mj-cs"/>
            </a:endParaRPr>
          </a:p>
        </p:txBody>
      </p:sp>
      <p:sp>
        <p:nvSpPr>
          <p:cNvPr id="4" name="Rectangle 4"/>
          <p:cNvSpPr txBox="1">
            <a:spLocks noChangeArrowheads="1"/>
          </p:cNvSpPr>
          <p:nvPr/>
        </p:nvSpPr>
        <p:spPr>
          <a:xfrm>
            <a:off x="373063" y="1863725"/>
            <a:ext cx="8313738" cy="4619625"/>
          </a:xfrm>
          <a:prstGeom prst="rect">
            <a:avLst/>
          </a:prstGeom>
        </p:spPr>
        <p:txBody>
          <a:bodyPr>
            <a:normAutofit/>
          </a:bodyPr>
          <a:lstStyle/>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边际成本曲线总是与平均总成本曲线相交于平均总成本的最低点。</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    当MC &lt; ATC, ATC 随产量增加而下降 </a:t>
            </a:r>
            <a:br>
              <a:rPr kumimoji="0" lang="zh-CN" sz="2700" kern="1200" cap="none" spc="0" normalizeH="0" baseline="0" noProof="0" dirty="0">
                <a:latin typeface="+mn-lt"/>
                <a:ea typeface="宋体" panose="02010600030101010101" pitchFamily="2" charset="-122"/>
                <a:cs typeface="+mn-cs"/>
              </a:rPr>
            </a:br>
            <a:r>
              <a:rPr kumimoji="0" lang="zh-CN" sz="2700" kern="1200" cap="none" spc="0" normalizeH="0" baseline="0" noProof="0" dirty="0">
                <a:latin typeface="+mn-lt"/>
                <a:ea typeface="宋体" panose="02010600030101010101" pitchFamily="2" charset="-122"/>
                <a:cs typeface="+mn-cs"/>
              </a:rPr>
              <a:t>当 MC &gt; ATC, ATC 随产量增加而上升</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长期内，所有成本都是可变的</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规模经济：ATC 随产量增加而下降 </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    规模不经济：ATC随产量增加而上升</a:t>
            </a:r>
            <a:endParaRPr kumimoji="0" lang="zh-CN" sz="2700" kern="1200" cap="none" spc="0" normalizeH="0" baseline="0" noProof="0" dirty="0">
              <a:latin typeface="+mn-lt"/>
              <a:ea typeface="宋体" panose="02010600030101010101" pitchFamily="2" charset="-122"/>
              <a:cs typeface="+mn-cs"/>
            </a:endParaRPr>
          </a:p>
          <a:p>
            <a:pPr marL="365760" marR="0" indent="-255905" defTabSz="914400" fontAlgn="auto">
              <a:lnSpc>
                <a:spcPct val="110000"/>
              </a:lnSpc>
              <a:spcBef>
                <a:spcPts val="400"/>
              </a:spcBef>
              <a:spcAft>
                <a:spcPts val="0"/>
              </a:spcAft>
              <a:buClr>
                <a:srgbClr val="996633"/>
              </a:buClr>
              <a:buSzPct val="68000"/>
              <a:buFont typeface="Wingdings" panose="05000000000000000000" pitchFamily="2" charset="2"/>
              <a:buChar char="Ø"/>
              <a:defRPr/>
            </a:pPr>
            <a:r>
              <a:rPr kumimoji="0" lang="zh-CN" sz="2700" kern="1200" cap="none" spc="0" normalizeH="0" baseline="0" noProof="0" dirty="0">
                <a:latin typeface="+mn-lt"/>
                <a:ea typeface="宋体" panose="02010600030101010101" pitchFamily="2" charset="-122"/>
                <a:cs typeface="+mn-cs"/>
              </a:rPr>
              <a:t>    规模收益不变：ATC随产量增加而保持不变</a:t>
            </a:r>
            <a:endParaRPr kumimoji="0" lang="zh-CN" sz="2700" kern="1200" cap="none" spc="0" normalizeH="0" baseline="0" noProof="0" dirty="0">
              <a:latin typeface="+mn-lt"/>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196850"/>
            <a:ext cx="8229600" cy="649288"/>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600" b="1" kern="1200" cap="none" spc="0" normalizeH="0" baseline="0" noProof="0" dirty="0">
                <a:solidFill>
                  <a:srgbClr val="6B6BCF"/>
                </a:solidFill>
                <a:effectLst>
                  <a:outerShdw blurRad="31750" dist="25400" dir="5400000" algn="tl" rotWithShape="0">
                    <a:srgbClr val="000000">
                      <a:alpha val="25000"/>
                    </a:srgbClr>
                  </a:outerShdw>
                </a:effectLst>
                <a:latin typeface="+mj-lt"/>
                <a:ea typeface="宋体" panose="02010600030101010101" pitchFamily="2" charset="-122"/>
                <a:cs typeface="+mj-cs"/>
              </a:rPr>
              <a:t>例</a:t>
            </a:r>
            <a:r>
              <a:rPr kumimoji="0" lang="en-US" altLang="zh-CN" sz="3600" b="1" kern="1200" cap="none" spc="0" normalizeH="0" baseline="0" noProof="0" dirty="0">
                <a:solidFill>
                  <a:srgbClr val="6B6BCF"/>
                </a:solidFill>
                <a:effectLst>
                  <a:outerShdw blurRad="31750" dist="25400" dir="5400000" algn="tl" rotWithShape="0">
                    <a:srgbClr val="000000">
                      <a:alpha val="25000"/>
                    </a:srgbClr>
                  </a:outerShdw>
                </a:effectLst>
                <a:latin typeface="+mj-lt"/>
                <a:ea typeface="宋体" panose="02010600030101010101" pitchFamily="2" charset="-122"/>
                <a:cs typeface="+mj-cs"/>
              </a:rPr>
              <a:t>2</a:t>
            </a:r>
            <a:r>
              <a:rPr kumimoji="0" lang="zh-CN" sz="3600" b="1" kern="1200" cap="none" spc="0" normalizeH="0" baseline="0" noProof="0" dirty="0">
                <a:solidFill>
                  <a:srgbClr val="6B6BCF"/>
                </a:solidFill>
                <a:effectLst>
                  <a:outerShdw blurRad="31750" dist="25400" dir="5400000" algn="tl" rotWithShape="0">
                    <a:srgbClr val="000000">
                      <a:alpha val="25000"/>
                    </a:srgbClr>
                  </a:outerShdw>
                </a:effectLst>
                <a:latin typeface="+mj-lt"/>
                <a:ea typeface="宋体" panose="02010600030101010101" pitchFamily="2" charset="-122"/>
                <a:cs typeface="+mj-cs"/>
              </a:rPr>
              <a:t>完整数据</a:t>
            </a:r>
            <a:endParaRPr kumimoji="0" lang="zh-CN" sz="3600" b="1" kern="1200" cap="none" spc="0" normalizeH="0" baseline="0" noProof="0" dirty="0">
              <a:solidFill>
                <a:srgbClr val="6B6BCF"/>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7347" name="Rectangle 3"/>
          <p:cNvSpPr/>
          <p:nvPr/>
        </p:nvSpPr>
        <p:spPr>
          <a:xfrm>
            <a:off x="6045200" y="5613400"/>
            <a:ext cx="11747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102.50</a:t>
            </a:r>
            <a:endParaRPr lang="en-US" altLang="zh-CN" sz="2400" dirty="0">
              <a:latin typeface="Arial" panose="020B0604020202020204" pitchFamily="34" charset="0"/>
            </a:endParaRPr>
          </a:p>
        </p:txBody>
      </p:sp>
      <p:sp>
        <p:nvSpPr>
          <p:cNvPr id="57348" name="Rectangle 4"/>
          <p:cNvSpPr/>
          <p:nvPr/>
        </p:nvSpPr>
        <p:spPr>
          <a:xfrm>
            <a:off x="4916488" y="5613400"/>
            <a:ext cx="1128712"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90</a:t>
            </a:r>
            <a:endParaRPr lang="en-US" altLang="zh-CN" sz="2400" dirty="0">
              <a:latin typeface="Arial" panose="020B0604020202020204" pitchFamily="34" charset="0"/>
            </a:endParaRPr>
          </a:p>
        </p:txBody>
      </p:sp>
      <p:sp>
        <p:nvSpPr>
          <p:cNvPr id="57349" name="Rectangle 5"/>
          <p:cNvSpPr/>
          <p:nvPr/>
        </p:nvSpPr>
        <p:spPr>
          <a:xfrm>
            <a:off x="3729038" y="5613400"/>
            <a:ext cx="11874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12.50</a:t>
            </a:r>
            <a:endParaRPr lang="en-US" altLang="zh-CN" sz="2400" dirty="0">
              <a:latin typeface="Arial" panose="020B0604020202020204" pitchFamily="34" charset="0"/>
            </a:endParaRPr>
          </a:p>
        </p:txBody>
      </p:sp>
      <p:sp>
        <p:nvSpPr>
          <p:cNvPr id="57350" name="Rectangle 6"/>
          <p:cNvSpPr/>
          <p:nvPr/>
        </p:nvSpPr>
        <p:spPr>
          <a:xfrm>
            <a:off x="2743200" y="5613400"/>
            <a:ext cx="98583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820</a:t>
            </a:r>
            <a:endParaRPr lang="en-US" altLang="zh-CN" sz="2400" dirty="0">
              <a:latin typeface="Arial" panose="020B0604020202020204" pitchFamily="34" charset="0"/>
            </a:endParaRPr>
          </a:p>
        </p:txBody>
      </p:sp>
      <p:sp>
        <p:nvSpPr>
          <p:cNvPr id="57351" name="Rectangle 7"/>
          <p:cNvSpPr/>
          <p:nvPr/>
        </p:nvSpPr>
        <p:spPr>
          <a:xfrm>
            <a:off x="1935163" y="5613400"/>
            <a:ext cx="808037"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720</a:t>
            </a:r>
            <a:endParaRPr lang="en-US" altLang="zh-CN" sz="2400" dirty="0">
              <a:latin typeface="Arial" panose="020B0604020202020204" pitchFamily="34" charset="0"/>
            </a:endParaRPr>
          </a:p>
        </p:txBody>
      </p:sp>
      <p:sp>
        <p:nvSpPr>
          <p:cNvPr id="57352" name="Rectangle 8"/>
          <p:cNvSpPr/>
          <p:nvPr/>
        </p:nvSpPr>
        <p:spPr>
          <a:xfrm>
            <a:off x="1044575" y="5613400"/>
            <a:ext cx="89058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53" name="Rectangle 9"/>
          <p:cNvSpPr/>
          <p:nvPr/>
        </p:nvSpPr>
        <p:spPr>
          <a:xfrm>
            <a:off x="457200" y="5613400"/>
            <a:ext cx="587375"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a:t>
            </a:r>
            <a:endParaRPr lang="en-US" altLang="zh-CN" sz="2400" dirty="0">
              <a:latin typeface="Arial" panose="020B0604020202020204" pitchFamily="34" charset="0"/>
            </a:endParaRPr>
          </a:p>
        </p:txBody>
      </p:sp>
      <p:sp>
        <p:nvSpPr>
          <p:cNvPr id="57354" name="Rectangle 10"/>
          <p:cNvSpPr/>
          <p:nvPr/>
        </p:nvSpPr>
        <p:spPr>
          <a:xfrm>
            <a:off x="6045200" y="5100638"/>
            <a:ext cx="11747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88.57</a:t>
            </a:r>
            <a:endParaRPr lang="en-US" altLang="zh-CN" sz="2400" dirty="0">
              <a:latin typeface="Arial" panose="020B0604020202020204" pitchFamily="34" charset="0"/>
            </a:endParaRPr>
          </a:p>
        </p:txBody>
      </p:sp>
      <p:sp>
        <p:nvSpPr>
          <p:cNvPr id="57355" name="Rectangle 11"/>
          <p:cNvSpPr/>
          <p:nvPr/>
        </p:nvSpPr>
        <p:spPr>
          <a:xfrm>
            <a:off x="4916488" y="5100638"/>
            <a:ext cx="1128712"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74.29</a:t>
            </a:r>
            <a:endParaRPr lang="en-US" altLang="zh-CN" sz="2400" dirty="0">
              <a:latin typeface="Arial" panose="020B0604020202020204" pitchFamily="34" charset="0"/>
            </a:endParaRPr>
          </a:p>
        </p:txBody>
      </p:sp>
      <p:sp>
        <p:nvSpPr>
          <p:cNvPr id="57356" name="Rectangle 12"/>
          <p:cNvSpPr/>
          <p:nvPr/>
        </p:nvSpPr>
        <p:spPr>
          <a:xfrm>
            <a:off x="3729038" y="5100638"/>
            <a:ext cx="11874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14.29</a:t>
            </a:r>
            <a:endParaRPr lang="en-US" altLang="zh-CN" sz="2400" dirty="0">
              <a:latin typeface="Arial" panose="020B0604020202020204" pitchFamily="34" charset="0"/>
            </a:endParaRPr>
          </a:p>
        </p:txBody>
      </p:sp>
      <p:sp>
        <p:nvSpPr>
          <p:cNvPr id="57357" name="Rectangle 13"/>
          <p:cNvSpPr/>
          <p:nvPr/>
        </p:nvSpPr>
        <p:spPr>
          <a:xfrm>
            <a:off x="2743200" y="5100638"/>
            <a:ext cx="98583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620</a:t>
            </a:r>
            <a:endParaRPr lang="en-US" altLang="zh-CN" sz="2400" dirty="0">
              <a:latin typeface="Arial" panose="020B0604020202020204" pitchFamily="34" charset="0"/>
            </a:endParaRPr>
          </a:p>
        </p:txBody>
      </p:sp>
      <p:sp>
        <p:nvSpPr>
          <p:cNvPr id="57358" name="Rectangle 14"/>
          <p:cNvSpPr/>
          <p:nvPr/>
        </p:nvSpPr>
        <p:spPr>
          <a:xfrm>
            <a:off x="1935163" y="5100638"/>
            <a:ext cx="808037"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520</a:t>
            </a:r>
            <a:endParaRPr lang="en-US" altLang="zh-CN" sz="2400" dirty="0">
              <a:latin typeface="Arial" panose="020B0604020202020204" pitchFamily="34" charset="0"/>
            </a:endParaRPr>
          </a:p>
        </p:txBody>
      </p:sp>
      <p:sp>
        <p:nvSpPr>
          <p:cNvPr id="57359" name="Rectangle 15"/>
          <p:cNvSpPr/>
          <p:nvPr/>
        </p:nvSpPr>
        <p:spPr>
          <a:xfrm>
            <a:off x="1044575" y="5100638"/>
            <a:ext cx="89058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60" name="Rectangle 16"/>
          <p:cNvSpPr/>
          <p:nvPr/>
        </p:nvSpPr>
        <p:spPr>
          <a:xfrm>
            <a:off x="457200" y="5100638"/>
            <a:ext cx="587375"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a:t>
            </a:r>
            <a:endParaRPr lang="en-US" altLang="zh-CN" sz="2400" dirty="0">
              <a:latin typeface="Arial" panose="020B0604020202020204" pitchFamily="34" charset="0"/>
            </a:endParaRPr>
          </a:p>
        </p:txBody>
      </p:sp>
      <p:sp>
        <p:nvSpPr>
          <p:cNvPr id="57361" name="Rectangle 17"/>
          <p:cNvSpPr/>
          <p:nvPr/>
        </p:nvSpPr>
        <p:spPr>
          <a:xfrm>
            <a:off x="6045200" y="4589463"/>
            <a:ext cx="1174750"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80</a:t>
            </a:r>
            <a:endParaRPr lang="en-US" altLang="zh-CN" sz="2400" dirty="0">
              <a:latin typeface="Arial" panose="020B0604020202020204" pitchFamily="34" charset="0"/>
            </a:endParaRPr>
          </a:p>
        </p:txBody>
      </p:sp>
      <p:sp>
        <p:nvSpPr>
          <p:cNvPr id="57362" name="Rectangle 18"/>
          <p:cNvSpPr/>
          <p:nvPr/>
        </p:nvSpPr>
        <p:spPr>
          <a:xfrm>
            <a:off x="4916488" y="4589463"/>
            <a:ext cx="1128712"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63.33</a:t>
            </a:r>
            <a:endParaRPr lang="en-US" altLang="zh-CN" sz="2400" dirty="0">
              <a:latin typeface="Arial" panose="020B0604020202020204" pitchFamily="34" charset="0"/>
            </a:endParaRPr>
          </a:p>
        </p:txBody>
      </p:sp>
      <p:sp>
        <p:nvSpPr>
          <p:cNvPr id="57363" name="Rectangle 19"/>
          <p:cNvSpPr/>
          <p:nvPr/>
        </p:nvSpPr>
        <p:spPr>
          <a:xfrm>
            <a:off x="3729038" y="4589463"/>
            <a:ext cx="1187450"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16.67</a:t>
            </a:r>
            <a:endParaRPr lang="en-US" altLang="zh-CN" sz="2400" dirty="0">
              <a:latin typeface="Arial" panose="020B0604020202020204" pitchFamily="34" charset="0"/>
            </a:endParaRPr>
          </a:p>
        </p:txBody>
      </p:sp>
      <p:sp>
        <p:nvSpPr>
          <p:cNvPr id="57364" name="Rectangle 20"/>
          <p:cNvSpPr/>
          <p:nvPr/>
        </p:nvSpPr>
        <p:spPr>
          <a:xfrm>
            <a:off x="2743200" y="4589463"/>
            <a:ext cx="985838"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480</a:t>
            </a:r>
            <a:endParaRPr lang="en-US" altLang="zh-CN" sz="2400" dirty="0">
              <a:latin typeface="Arial" panose="020B0604020202020204" pitchFamily="34" charset="0"/>
            </a:endParaRPr>
          </a:p>
        </p:txBody>
      </p:sp>
      <p:sp>
        <p:nvSpPr>
          <p:cNvPr id="57365" name="Rectangle 21"/>
          <p:cNvSpPr/>
          <p:nvPr/>
        </p:nvSpPr>
        <p:spPr>
          <a:xfrm>
            <a:off x="1935163" y="4589463"/>
            <a:ext cx="808037"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57366" name="Rectangle 22"/>
          <p:cNvSpPr/>
          <p:nvPr/>
        </p:nvSpPr>
        <p:spPr>
          <a:xfrm>
            <a:off x="1044575" y="4589463"/>
            <a:ext cx="890588"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67" name="Rectangle 23"/>
          <p:cNvSpPr/>
          <p:nvPr/>
        </p:nvSpPr>
        <p:spPr>
          <a:xfrm>
            <a:off x="457200" y="4589463"/>
            <a:ext cx="587375"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a:t>
            </a:r>
            <a:endParaRPr lang="en-US" altLang="zh-CN" sz="2400" dirty="0">
              <a:latin typeface="Arial" panose="020B0604020202020204" pitchFamily="34" charset="0"/>
            </a:endParaRPr>
          </a:p>
        </p:txBody>
      </p:sp>
      <p:sp>
        <p:nvSpPr>
          <p:cNvPr id="57368" name="Rectangle 24"/>
          <p:cNvSpPr/>
          <p:nvPr/>
        </p:nvSpPr>
        <p:spPr>
          <a:xfrm>
            <a:off x="6045200" y="4076700"/>
            <a:ext cx="11747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76</a:t>
            </a:r>
            <a:endParaRPr lang="en-US" altLang="zh-CN" sz="2400" dirty="0">
              <a:latin typeface="Arial" panose="020B0604020202020204" pitchFamily="34" charset="0"/>
            </a:endParaRPr>
          </a:p>
        </p:txBody>
      </p:sp>
      <p:sp>
        <p:nvSpPr>
          <p:cNvPr id="57369" name="Rectangle 25"/>
          <p:cNvSpPr/>
          <p:nvPr/>
        </p:nvSpPr>
        <p:spPr>
          <a:xfrm>
            <a:off x="4916488" y="4076700"/>
            <a:ext cx="1128712"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56.00</a:t>
            </a:r>
            <a:endParaRPr lang="en-US" altLang="zh-CN" sz="2400" dirty="0">
              <a:latin typeface="Arial" panose="020B0604020202020204" pitchFamily="34" charset="0"/>
            </a:endParaRPr>
          </a:p>
        </p:txBody>
      </p:sp>
      <p:sp>
        <p:nvSpPr>
          <p:cNvPr id="57370" name="Rectangle 26"/>
          <p:cNvSpPr/>
          <p:nvPr/>
        </p:nvSpPr>
        <p:spPr>
          <a:xfrm>
            <a:off x="3729038" y="4076700"/>
            <a:ext cx="11874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a:t>
            </a:r>
            <a:endParaRPr lang="en-US" altLang="zh-CN" sz="2400" dirty="0">
              <a:latin typeface="Arial" panose="020B0604020202020204" pitchFamily="34" charset="0"/>
            </a:endParaRPr>
          </a:p>
        </p:txBody>
      </p:sp>
      <p:sp>
        <p:nvSpPr>
          <p:cNvPr id="57371" name="Rectangle 27"/>
          <p:cNvSpPr/>
          <p:nvPr/>
        </p:nvSpPr>
        <p:spPr>
          <a:xfrm>
            <a:off x="2743200" y="4076700"/>
            <a:ext cx="98583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380</a:t>
            </a:r>
            <a:endParaRPr lang="en-US" altLang="zh-CN" sz="2400" dirty="0">
              <a:latin typeface="Arial" panose="020B0604020202020204" pitchFamily="34" charset="0"/>
            </a:endParaRPr>
          </a:p>
        </p:txBody>
      </p:sp>
      <p:sp>
        <p:nvSpPr>
          <p:cNvPr id="57372" name="Rectangle 28"/>
          <p:cNvSpPr/>
          <p:nvPr/>
        </p:nvSpPr>
        <p:spPr>
          <a:xfrm>
            <a:off x="1935163" y="4076700"/>
            <a:ext cx="808037"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280</a:t>
            </a:r>
            <a:endParaRPr lang="en-US" altLang="zh-CN" sz="2400" dirty="0">
              <a:latin typeface="Arial" panose="020B0604020202020204" pitchFamily="34" charset="0"/>
            </a:endParaRPr>
          </a:p>
        </p:txBody>
      </p:sp>
      <p:sp>
        <p:nvSpPr>
          <p:cNvPr id="57373" name="Rectangle 29"/>
          <p:cNvSpPr/>
          <p:nvPr/>
        </p:nvSpPr>
        <p:spPr>
          <a:xfrm>
            <a:off x="1044575" y="4076700"/>
            <a:ext cx="89058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74" name="Rectangle 30"/>
          <p:cNvSpPr/>
          <p:nvPr/>
        </p:nvSpPr>
        <p:spPr>
          <a:xfrm>
            <a:off x="457200" y="4076700"/>
            <a:ext cx="587375"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a:t>
            </a:r>
            <a:endParaRPr lang="en-US" altLang="zh-CN" sz="2400" dirty="0">
              <a:latin typeface="Arial" panose="020B0604020202020204" pitchFamily="34" charset="0"/>
            </a:endParaRPr>
          </a:p>
        </p:txBody>
      </p:sp>
      <p:sp>
        <p:nvSpPr>
          <p:cNvPr id="57375" name="Rectangle 31"/>
          <p:cNvSpPr/>
          <p:nvPr/>
        </p:nvSpPr>
        <p:spPr>
          <a:xfrm>
            <a:off x="6045200" y="3563938"/>
            <a:ext cx="11747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77.50</a:t>
            </a:r>
            <a:endParaRPr lang="en-US" altLang="zh-CN" sz="2400" dirty="0">
              <a:latin typeface="Arial" panose="020B0604020202020204" pitchFamily="34" charset="0"/>
            </a:endParaRPr>
          </a:p>
        </p:txBody>
      </p:sp>
      <p:sp>
        <p:nvSpPr>
          <p:cNvPr id="57376" name="Rectangle 32"/>
          <p:cNvSpPr/>
          <p:nvPr/>
        </p:nvSpPr>
        <p:spPr>
          <a:xfrm>
            <a:off x="4916488" y="3563938"/>
            <a:ext cx="1128712"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52.50</a:t>
            </a:r>
            <a:endParaRPr lang="en-US" altLang="zh-CN" sz="2400" dirty="0">
              <a:latin typeface="Arial" panose="020B0604020202020204" pitchFamily="34" charset="0"/>
            </a:endParaRPr>
          </a:p>
        </p:txBody>
      </p:sp>
      <p:sp>
        <p:nvSpPr>
          <p:cNvPr id="57377" name="Rectangle 33"/>
          <p:cNvSpPr/>
          <p:nvPr/>
        </p:nvSpPr>
        <p:spPr>
          <a:xfrm>
            <a:off x="3729038" y="3563938"/>
            <a:ext cx="11874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25</a:t>
            </a:r>
            <a:endParaRPr lang="en-US" altLang="zh-CN" sz="2400" dirty="0">
              <a:latin typeface="Arial" panose="020B0604020202020204" pitchFamily="34" charset="0"/>
            </a:endParaRPr>
          </a:p>
        </p:txBody>
      </p:sp>
      <p:sp>
        <p:nvSpPr>
          <p:cNvPr id="57378" name="Rectangle 34"/>
          <p:cNvSpPr/>
          <p:nvPr/>
        </p:nvSpPr>
        <p:spPr>
          <a:xfrm>
            <a:off x="2743200" y="3563938"/>
            <a:ext cx="98583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310</a:t>
            </a:r>
            <a:endParaRPr lang="en-US" altLang="zh-CN" sz="2400" dirty="0">
              <a:latin typeface="Arial" panose="020B0604020202020204" pitchFamily="34" charset="0"/>
            </a:endParaRPr>
          </a:p>
        </p:txBody>
      </p:sp>
      <p:sp>
        <p:nvSpPr>
          <p:cNvPr id="57379" name="Rectangle 35"/>
          <p:cNvSpPr/>
          <p:nvPr/>
        </p:nvSpPr>
        <p:spPr>
          <a:xfrm>
            <a:off x="1935163" y="3563938"/>
            <a:ext cx="808037"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210</a:t>
            </a:r>
            <a:endParaRPr lang="en-US" altLang="zh-CN" sz="2400" dirty="0">
              <a:latin typeface="Arial" panose="020B0604020202020204" pitchFamily="34" charset="0"/>
            </a:endParaRPr>
          </a:p>
        </p:txBody>
      </p:sp>
      <p:sp>
        <p:nvSpPr>
          <p:cNvPr id="57380" name="Rectangle 36"/>
          <p:cNvSpPr/>
          <p:nvPr/>
        </p:nvSpPr>
        <p:spPr>
          <a:xfrm>
            <a:off x="1044575" y="3563938"/>
            <a:ext cx="89058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81" name="Rectangle 37"/>
          <p:cNvSpPr/>
          <p:nvPr/>
        </p:nvSpPr>
        <p:spPr>
          <a:xfrm>
            <a:off x="457200" y="3563938"/>
            <a:ext cx="587375"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a:t>
            </a:r>
            <a:endParaRPr lang="en-US" altLang="zh-CN" sz="2400" dirty="0">
              <a:latin typeface="Arial" panose="020B0604020202020204" pitchFamily="34" charset="0"/>
            </a:endParaRPr>
          </a:p>
        </p:txBody>
      </p:sp>
      <p:sp>
        <p:nvSpPr>
          <p:cNvPr id="57382" name="Rectangle 38"/>
          <p:cNvSpPr/>
          <p:nvPr/>
        </p:nvSpPr>
        <p:spPr>
          <a:xfrm>
            <a:off x="6045200" y="3051175"/>
            <a:ext cx="11747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86.67</a:t>
            </a:r>
            <a:endParaRPr lang="en-US" altLang="zh-CN" sz="2400" dirty="0">
              <a:latin typeface="Arial" panose="020B0604020202020204" pitchFamily="34" charset="0"/>
            </a:endParaRPr>
          </a:p>
        </p:txBody>
      </p:sp>
      <p:sp>
        <p:nvSpPr>
          <p:cNvPr id="57383" name="Rectangle 39"/>
          <p:cNvSpPr/>
          <p:nvPr/>
        </p:nvSpPr>
        <p:spPr>
          <a:xfrm>
            <a:off x="4916488" y="3051175"/>
            <a:ext cx="1128712"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53.33</a:t>
            </a:r>
            <a:endParaRPr lang="en-US" altLang="zh-CN" sz="2400" dirty="0">
              <a:latin typeface="Arial" panose="020B0604020202020204" pitchFamily="34" charset="0"/>
            </a:endParaRPr>
          </a:p>
        </p:txBody>
      </p:sp>
      <p:sp>
        <p:nvSpPr>
          <p:cNvPr id="57384" name="Rectangle 40"/>
          <p:cNvSpPr/>
          <p:nvPr/>
        </p:nvSpPr>
        <p:spPr>
          <a:xfrm>
            <a:off x="3729038" y="3051175"/>
            <a:ext cx="11874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33.33</a:t>
            </a:r>
            <a:endParaRPr lang="en-US" altLang="zh-CN" sz="2400" dirty="0">
              <a:latin typeface="Arial" panose="020B0604020202020204" pitchFamily="34" charset="0"/>
            </a:endParaRPr>
          </a:p>
        </p:txBody>
      </p:sp>
      <p:sp>
        <p:nvSpPr>
          <p:cNvPr id="57385" name="Rectangle 41"/>
          <p:cNvSpPr/>
          <p:nvPr/>
        </p:nvSpPr>
        <p:spPr>
          <a:xfrm>
            <a:off x="2743200" y="3051175"/>
            <a:ext cx="98583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260</a:t>
            </a:r>
            <a:endParaRPr lang="en-US" altLang="zh-CN" sz="2400" dirty="0">
              <a:latin typeface="Arial" panose="020B0604020202020204" pitchFamily="34" charset="0"/>
            </a:endParaRPr>
          </a:p>
        </p:txBody>
      </p:sp>
      <p:sp>
        <p:nvSpPr>
          <p:cNvPr id="57386" name="Rectangle 42"/>
          <p:cNvSpPr/>
          <p:nvPr/>
        </p:nvSpPr>
        <p:spPr>
          <a:xfrm>
            <a:off x="1935163" y="3051175"/>
            <a:ext cx="808037"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160</a:t>
            </a:r>
            <a:endParaRPr lang="en-US" altLang="zh-CN" sz="2400" dirty="0">
              <a:latin typeface="Arial" panose="020B0604020202020204" pitchFamily="34" charset="0"/>
            </a:endParaRPr>
          </a:p>
        </p:txBody>
      </p:sp>
      <p:sp>
        <p:nvSpPr>
          <p:cNvPr id="57387" name="Rectangle 43"/>
          <p:cNvSpPr/>
          <p:nvPr/>
        </p:nvSpPr>
        <p:spPr>
          <a:xfrm>
            <a:off x="1044575" y="3051175"/>
            <a:ext cx="89058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88" name="Rectangle 44"/>
          <p:cNvSpPr/>
          <p:nvPr/>
        </p:nvSpPr>
        <p:spPr>
          <a:xfrm>
            <a:off x="457200" y="3051175"/>
            <a:ext cx="587375"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3</a:t>
            </a:r>
            <a:endParaRPr lang="en-US" altLang="zh-CN" sz="2400" dirty="0">
              <a:latin typeface="Arial" panose="020B0604020202020204" pitchFamily="34" charset="0"/>
            </a:endParaRPr>
          </a:p>
        </p:txBody>
      </p:sp>
      <p:sp>
        <p:nvSpPr>
          <p:cNvPr id="57389" name="Rectangle 45"/>
          <p:cNvSpPr/>
          <p:nvPr/>
        </p:nvSpPr>
        <p:spPr>
          <a:xfrm>
            <a:off x="6045200" y="2538413"/>
            <a:ext cx="11747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110</a:t>
            </a:r>
            <a:endParaRPr lang="en-US" altLang="zh-CN" sz="2400" dirty="0">
              <a:latin typeface="Arial" panose="020B0604020202020204" pitchFamily="34" charset="0"/>
            </a:endParaRPr>
          </a:p>
        </p:txBody>
      </p:sp>
      <p:sp>
        <p:nvSpPr>
          <p:cNvPr id="57390" name="Rectangle 46"/>
          <p:cNvSpPr/>
          <p:nvPr/>
        </p:nvSpPr>
        <p:spPr>
          <a:xfrm>
            <a:off x="4916488" y="2538413"/>
            <a:ext cx="1128712"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60</a:t>
            </a:r>
            <a:endParaRPr lang="en-US" altLang="zh-CN" sz="2400" dirty="0">
              <a:latin typeface="Arial" panose="020B0604020202020204" pitchFamily="34" charset="0"/>
            </a:endParaRPr>
          </a:p>
        </p:txBody>
      </p:sp>
      <p:sp>
        <p:nvSpPr>
          <p:cNvPr id="57391" name="Rectangle 47"/>
          <p:cNvSpPr/>
          <p:nvPr/>
        </p:nvSpPr>
        <p:spPr>
          <a:xfrm>
            <a:off x="3729038" y="2538413"/>
            <a:ext cx="1187450"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57392" name="Rectangle 48"/>
          <p:cNvSpPr/>
          <p:nvPr/>
        </p:nvSpPr>
        <p:spPr>
          <a:xfrm>
            <a:off x="2743200" y="2538413"/>
            <a:ext cx="98583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220</a:t>
            </a:r>
            <a:endParaRPr lang="en-US" altLang="zh-CN" sz="2400" dirty="0">
              <a:latin typeface="Arial" panose="020B0604020202020204" pitchFamily="34" charset="0"/>
            </a:endParaRPr>
          </a:p>
        </p:txBody>
      </p:sp>
      <p:sp>
        <p:nvSpPr>
          <p:cNvPr id="57393" name="Rectangle 49"/>
          <p:cNvSpPr/>
          <p:nvPr/>
        </p:nvSpPr>
        <p:spPr>
          <a:xfrm>
            <a:off x="1935163" y="2538413"/>
            <a:ext cx="808037"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120</a:t>
            </a:r>
            <a:endParaRPr lang="en-US" altLang="zh-CN" sz="2400" dirty="0">
              <a:latin typeface="Arial" panose="020B0604020202020204" pitchFamily="34" charset="0"/>
            </a:endParaRPr>
          </a:p>
        </p:txBody>
      </p:sp>
      <p:sp>
        <p:nvSpPr>
          <p:cNvPr id="57394" name="Rectangle 50"/>
          <p:cNvSpPr/>
          <p:nvPr/>
        </p:nvSpPr>
        <p:spPr>
          <a:xfrm>
            <a:off x="1044575" y="2538413"/>
            <a:ext cx="890588"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95" name="Rectangle 51"/>
          <p:cNvSpPr/>
          <p:nvPr/>
        </p:nvSpPr>
        <p:spPr>
          <a:xfrm>
            <a:off x="457200" y="2538413"/>
            <a:ext cx="587375" cy="512762"/>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a:t>
            </a:r>
            <a:endParaRPr lang="en-US" altLang="zh-CN" sz="2400" dirty="0">
              <a:latin typeface="Arial" panose="020B0604020202020204" pitchFamily="34" charset="0"/>
            </a:endParaRPr>
          </a:p>
        </p:txBody>
      </p:sp>
      <p:sp>
        <p:nvSpPr>
          <p:cNvPr id="57396" name="Rectangle 52"/>
          <p:cNvSpPr/>
          <p:nvPr/>
        </p:nvSpPr>
        <p:spPr>
          <a:xfrm>
            <a:off x="6045200" y="2027238"/>
            <a:ext cx="1174750"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$170</a:t>
            </a:r>
            <a:endParaRPr lang="en-US" altLang="zh-CN" sz="2400" dirty="0">
              <a:latin typeface="Arial" panose="020B0604020202020204" pitchFamily="34" charset="0"/>
            </a:endParaRPr>
          </a:p>
        </p:txBody>
      </p:sp>
      <p:sp>
        <p:nvSpPr>
          <p:cNvPr id="57397" name="Rectangle 53"/>
          <p:cNvSpPr/>
          <p:nvPr/>
        </p:nvSpPr>
        <p:spPr>
          <a:xfrm>
            <a:off x="4916488" y="2027238"/>
            <a:ext cx="1128712"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7398" name="Rectangle 54"/>
          <p:cNvSpPr/>
          <p:nvPr/>
        </p:nvSpPr>
        <p:spPr>
          <a:xfrm>
            <a:off x="3729038" y="2027238"/>
            <a:ext cx="1187450"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399" name="Rectangle 55"/>
          <p:cNvSpPr/>
          <p:nvPr/>
        </p:nvSpPr>
        <p:spPr>
          <a:xfrm>
            <a:off x="2743200" y="2027238"/>
            <a:ext cx="985838"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170</a:t>
            </a:r>
            <a:endParaRPr lang="en-US" altLang="zh-CN" sz="2400" dirty="0">
              <a:latin typeface="Arial" panose="020B0604020202020204" pitchFamily="34" charset="0"/>
            </a:endParaRPr>
          </a:p>
        </p:txBody>
      </p:sp>
      <p:sp>
        <p:nvSpPr>
          <p:cNvPr id="57400" name="Rectangle 56"/>
          <p:cNvSpPr/>
          <p:nvPr/>
        </p:nvSpPr>
        <p:spPr>
          <a:xfrm>
            <a:off x="1935163" y="2027238"/>
            <a:ext cx="808037"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7401" name="Rectangle 57"/>
          <p:cNvSpPr/>
          <p:nvPr/>
        </p:nvSpPr>
        <p:spPr>
          <a:xfrm>
            <a:off x="1044575" y="2027238"/>
            <a:ext cx="890588"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402" name="Rectangle 58"/>
          <p:cNvSpPr/>
          <p:nvPr/>
        </p:nvSpPr>
        <p:spPr>
          <a:xfrm>
            <a:off x="457200" y="2027238"/>
            <a:ext cx="587375" cy="511175"/>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a:t>
            </a:r>
            <a:endParaRPr lang="en-US" altLang="zh-CN" sz="2400" dirty="0">
              <a:latin typeface="Arial" panose="020B0604020202020204" pitchFamily="34" charset="0"/>
            </a:endParaRPr>
          </a:p>
        </p:txBody>
      </p:sp>
      <p:sp>
        <p:nvSpPr>
          <p:cNvPr id="57403" name="Rectangle 59"/>
          <p:cNvSpPr/>
          <p:nvPr/>
        </p:nvSpPr>
        <p:spPr>
          <a:xfrm>
            <a:off x="7219950" y="1514475"/>
            <a:ext cx="109220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zh-CN" altLang="zh-CN" sz="2400" dirty="0">
              <a:latin typeface="Arial" panose="020B0604020202020204" pitchFamily="34" charset="0"/>
            </a:endParaRPr>
          </a:p>
        </p:txBody>
      </p:sp>
      <p:sp>
        <p:nvSpPr>
          <p:cNvPr id="57404" name="Rectangle 60"/>
          <p:cNvSpPr/>
          <p:nvPr/>
        </p:nvSpPr>
        <p:spPr>
          <a:xfrm>
            <a:off x="6045200" y="1514475"/>
            <a:ext cx="11747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400" dirty="0">
              <a:latin typeface="Arial" panose="020B0604020202020204" pitchFamily="34" charset="0"/>
            </a:endParaRPr>
          </a:p>
        </p:txBody>
      </p:sp>
      <p:sp>
        <p:nvSpPr>
          <p:cNvPr id="57405" name="Rectangle 61"/>
          <p:cNvSpPr/>
          <p:nvPr/>
        </p:nvSpPr>
        <p:spPr>
          <a:xfrm>
            <a:off x="4916488" y="1514475"/>
            <a:ext cx="1128712"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400" dirty="0">
              <a:latin typeface="Arial" panose="020B0604020202020204" pitchFamily="34" charset="0"/>
            </a:endParaRPr>
          </a:p>
        </p:txBody>
      </p:sp>
      <p:sp>
        <p:nvSpPr>
          <p:cNvPr id="57406" name="Rectangle 62"/>
          <p:cNvSpPr/>
          <p:nvPr/>
        </p:nvSpPr>
        <p:spPr>
          <a:xfrm>
            <a:off x="3733800" y="1524000"/>
            <a:ext cx="1187450"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endParaRPr lang="en-US" altLang="zh-CN" sz="2400" dirty="0">
              <a:latin typeface="Arial" panose="020B0604020202020204" pitchFamily="34" charset="0"/>
            </a:endParaRPr>
          </a:p>
        </p:txBody>
      </p:sp>
      <p:sp>
        <p:nvSpPr>
          <p:cNvPr id="57407" name="Rectangle 63"/>
          <p:cNvSpPr/>
          <p:nvPr/>
        </p:nvSpPr>
        <p:spPr>
          <a:xfrm>
            <a:off x="2743200" y="1514475"/>
            <a:ext cx="98583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408" name="Rectangle 64"/>
          <p:cNvSpPr/>
          <p:nvPr/>
        </p:nvSpPr>
        <p:spPr>
          <a:xfrm>
            <a:off x="1935163" y="1514475"/>
            <a:ext cx="808037"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57409" name="Rectangle 65"/>
          <p:cNvSpPr/>
          <p:nvPr/>
        </p:nvSpPr>
        <p:spPr>
          <a:xfrm>
            <a:off x="1044575" y="1514475"/>
            <a:ext cx="890588"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410" name="Rectangle 66"/>
          <p:cNvSpPr/>
          <p:nvPr/>
        </p:nvSpPr>
        <p:spPr>
          <a:xfrm>
            <a:off x="457200" y="1514475"/>
            <a:ext cx="587375" cy="512763"/>
          </a:xfrm>
          <a:prstGeom prst="rect">
            <a:avLst/>
          </a:prstGeom>
          <a:noFill/>
          <a:ln w="9525">
            <a:noFill/>
          </a:ln>
        </p:spPr>
        <p:txBody>
          <a:bodyPr anchor="ctr"/>
          <a:p>
            <a:pPr algn="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0</a:t>
            </a:r>
            <a:endParaRPr lang="en-US" altLang="zh-CN" sz="2400" dirty="0">
              <a:latin typeface="Arial" panose="020B0604020202020204" pitchFamily="34" charset="0"/>
            </a:endParaRPr>
          </a:p>
        </p:txBody>
      </p:sp>
      <p:sp>
        <p:nvSpPr>
          <p:cNvPr id="57411" name="Rectangle 67"/>
          <p:cNvSpPr/>
          <p:nvPr/>
        </p:nvSpPr>
        <p:spPr>
          <a:xfrm>
            <a:off x="7219950" y="1001713"/>
            <a:ext cx="1092200"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MC</a:t>
            </a:r>
            <a:endParaRPr lang="en-US" altLang="zh-CN" sz="2400" i="1" dirty="0">
              <a:latin typeface="Arial" panose="020B0604020202020204" pitchFamily="34" charset="0"/>
            </a:endParaRPr>
          </a:p>
        </p:txBody>
      </p:sp>
      <p:sp>
        <p:nvSpPr>
          <p:cNvPr id="57412" name="Rectangle 68"/>
          <p:cNvSpPr/>
          <p:nvPr/>
        </p:nvSpPr>
        <p:spPr>
          <a:xfrm>
            <a:off x="6045200" y="1001713"/>
            <a:ext cx="1174750"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ATC</a:t>
            </a:r>
            <a:endParaRPr lang="en-US" altLang="zh-CN" sz="2400" i="1" dirty="0">
              <a:latin typeface="Arial" panose="020B0604020202020204" pitchFamily="34" charset="0"/>
            </a:endParaRPr>
          </a:p>
        </p:txBody>
      </p:sp>
      <p:sp>
        <p:nvSpPr>
          <p:cNvPr id="57413" name="Rectangle 69"/>
          <p:cNvSpPr/>
          <p:nvPr/>
        </p:nvSpPr>
        <p:spPr>
          <a:xfrm>
            <a:off x="4916488" y="1001713"/>
            <a:ext cx="1128712"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AVC</a:t>
            </a:r>
            <a:endParaRPr lang="en-US" altLang="zh-CN" sz="2400" i="1" dirty="0">
              <a:latin typeface="Arial" panose="020B0604020202020204" pitchFamily="34" charset="0"/>
            </a:endParaRPr>
          </a:p>
        </p:txBody>
      </p:sp>
      <p:sp>
        <p:nvSpPr>
          <p:cNvPr id="57414" name="Rectangle 70"/>
          <p:cNvSpPr/>
          <p:nvPr/>
        </p:nvSpPr>
        <p:spPr>
          <a:xfrm>
            <a:off x="3729038" y="1001713"/>
            <a:ext cx="1187450"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AFC</a:t>
            </a:r>
            <a:endParaRPr lang="en-US" altLang="zh-CN" sz="2400" i="1" dirty="0">
              <a:latin typeface="Arial" panose="020B0604020202020204" pitchFamily="34" charset="0"/>
            </a:endParaRPr>
          </a:p>
        </p:txBody>
      </p:sp>
      <p:sp>
        <p:nvSpPr>
          <p:cNvPr id="57415" name="Rectangle 71"/>
          <p:cNvSpPr/>
          <p:nvPr/>
        </p:nvSpPr>
        <p:spPr>
          <a:xfrm>
            <a:off x="2743200" y="1001713"/>
            <a:ext cx="985838"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TC</a:t>
            </a:r>
            <a:endParaRPr lang="en-US" altLang="zh-CN" sz="2400" i="1" dirty="0">
              <a:latin typeface="Arial" panose="020B0604020202020204" pitchFamily="34" charset="0"/>
            </a:endParaRPr>
          </a:p>
        </p:txBody>
      </p:sp>
      <p:sp>
        <p:nvSpPr>
          <p:cNvPr id="57416" name="Rectangle 72"/>
          <p:cNvSpPr/>
          <p:nvPr/>
        </p:nvSpPr>
        <p:spPr>
          <a:xfrm>
            <a:off x="1935163" y="1001713"/>
            <a:ext cx="808037"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VC</a:t>
            </a:r>
            <a:endParaRPr lang="en-US" altLang="zh-CN" sz="2400" i="1" dirty="0">
              <a:latin typeface="Arial" panose="020B0604020202020204" pitchFamily="34" charset="0"/>
            </a:endParaRPr>
          </a:p>
        </p:txBody>
      </p:sp>
      <p:sp>
        <p:nvSpPr>
          <p:cNvPr id="57417" name="Rectangle 73"/>
          <p:cNvSpPr/>
          <p:nvPr/>
        </p:nvSpPr>
        <p:spPr>
          <a:xfrm>
            <a:off x="1044575" y="1001713"/>
            <a:ext cx="890588"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i="1" dirty="0">
                <a:latin typeface="Arial" panose="020B0604020202020204" pitchFamily="34" charset="0"/>
              </a:rPr>
              <a:t>FC</a:t>
            </a:r>
            <a:endParaRPr lang="en-US" altLang="zh-CN" sz="2400" i="1" dirty="0">
              <a:latin typeface="Arial" panose="020B0604020202020204" pitchFamily="34" charset="0"/>
            </a:endParaRPr>
          </a:p>
        </p:txBody>
      </p:sp>
      <p:sp>
        <p:nvSpPr>
          <p:cNvPr id="57418" name="Rectangle 74"/>
          <p:cNvSpPr/>
          <p:nvPr/>
        </p:nvSpPr>
        <p:spPr>
          <a:xfrm>
            <a:off x="457200" y="1001713"/>
            <a:ext cx="587375" cy="512762"/>
          </a:xfrm>
          <a:prstGeom prst="rect">
            <a:avLst/>
          </a:prstGeom>
          <a:noFill/>
          <a:ln w="9525">
            <a:noFill/>
          </a:ln>
        </p:spPr>
        <p:txBody>
          <a:bodyPr/>
          <a:p>
            <a:pPr algn="ctr" eaLnBrk="0" hangingPunct="0">
              <a:lnSpc>
                <a:spcPct val="105000"/>
              </a:lnSpc>
              <a:spcBef>
                <a:spcPct val="45000"/>
              </a:spcBef>
              <a:buClr>
                <a:srgbClr val="00B85C"/>
              </a:buClr>
              <a:buSzPct val="120000"/>
              <a:buFont typeface="Wingdings" panose="05000000000000000000" pitchFamily="2" charset="2"/>
            </a:pPr>
            <a:r>
              <a:rPr lang="en-US" altLang="zh-CN" sz="2400" b="1" i="1" dirty="0">
                <a:latin typeface="Arial" panose="020B0604020202020204" pitchFamily="34" charset="0"/>
              </a:rPr>
              <a:t>Q</a:t>
            </a:r>
            <a:endParaRPr lang="en-US" altLang="zh-CN" sz="2400" b="1" i="1" dirty="0">
              <a:latin typeface="Arial" panose="020B0604020202020204" pitchFamily="34" charset="0"/>
            </a:endParaRPr>
          </a:p>
        </p:txBody>
      </p:sp>
      <p:sp>
        <p:nvSpPr>
          <p:cNvPr id="57419" name="Line 75"/>
          <p:cNvSpPr/>
          <p:nvPr/>
        </p:nvSpPr>
        <p:spPr>
          <a:xfrm>
            <a:off x="457200" y="1001713"/>
            <a:ext cx="7854950" cy="0"/>
          </a:xfrm>
          <a:prstGeom prst="line">
            <a:avLst/>
          </a:prstGeom>
          <a:ln w="9525" cap="sq" cmpd="sng">
            <a:solidFill>
              <a:schemeClr val="tx1"/>
            </a:solidFill>
            <a:prstDash val="solid"/>
            <a:headEnd type="none" w="med" len="med"/>
            <a:tailEnd type="none" w="med" len="med"/>
          </a:ln>
        </p:spPr>
      </p:sp>
      <p:sp>
        <p:nvSpPr>
          <p:cNvPr id="57420" name="Line 76"/>
          <p:cNvSpPr/>
          <p:nvPr/>
        </p:nvSpPr>
        <p:spPr>
          <a:xfrm>
            <a:off x="457200" y="1514475"/>
            <a:ext cx="7854950" cy="0"/>
          </a:xfrm>
          <a:prstGeom prst="line">
            <a:avLst/>
          </a:prstGeom>
          <a:ln w="9525" cap="flat" cmpd="sng">
            <a:solidFill>
              <a:schemeClr val="tx1"/>
            </a:solidFill>
            <a:prstDash val="solid"/>
            <a:headEnd type="none" w="med" len="med"/>
            <a:tailEnd type="none" w="med" len="med"/>
          </a:ln>
        </p:spPr>
      </p:sp>
      <p:sp>
        <p:nvSpPr>
          <p:cNvPr id="57421" name="Line 77"/>
          <p:cNvSpPr/>
          <p:nvPr/>
        </p:nvSpPr>
        <p:spPr>
          <a:xfrm>
            <a:off x="457200" y="2027238"/>
            <a:ext cx="7854950" cy="0"/>
          </a:xfrm>
          <a:prstGeom prst="line">
            <a:avLst/>
          </a:prstGeom>
          <a:ln w="9525" cap="flat" cmpd="sng">
            <a:solidFill>
              <a:schemeClr val="tx1"/>
            </a:solidFill>
            <a:prstDash val="solid"/>
            <a:headEnd type="none" w="med" len="med"/>
            <a:tailEnd type="none" w="med" len="med"/>
          </a:ln>
        </p:spPr>
      </p:sp>
      <p:sp>
        <p:nvSpPr>
          <p:cNvPr id="57422" name="Line 78"/>
          <p:cNvSpPr/>
          <p:nvPr/>
        </p:nvSpPr>
        <p:spPr>
          <a:xfrm>
            <a:off x="457200" y="2538413"/>
            <a:ext cx="7854950" cy="0"/>
          </a:xfrm>
          <a:prstGeom prst="line">
            <a:avLst/>
          </a:prstGeom>
          <a:ln w="9525" cap="flat" cmpd="sng">
            <a:solidFill>
              <a:schemeClr val="tx1"/>
            </a:solidFill>
            <a:prstDash val="solid"/>
            <a:headEnd type="none" w="med" len="med"/>
            <a:tailEnd type="none" w="med" len="med"/>
          </a:ln>
        </p:spPr>
      </p:sp>
      <p:sp>
        <p:nvSpPr>
          <p:cNvPr id="57423" name="Line 79"/>
          <p:cNvSpPr/>
          <p:nvPr/>
        </p:nvSpPr>
        <p:spPr>
          <a:xfrm>
            <a:off x="457200" y="3051175"/>
            <a:ext cx="7854950" cy="0"/>
          </a:xfrm>
          <a:prstGeom prst="line">
            <a:avLst/>
          </a:prstGeom>
          <a:ln w="9525" cap="flat" cmpd="sng">
            <a:solidFill>
              <a:schemeClr val="tx1"/>
            </a:solidFill>
            <a:prstDash val="solid"/>
            <a:headEnd type="none" w="med" len="med"/>
            <a:tailEnd type="none" w="med" len="med"/>
          </a:ln>
        </p:spPr>
      </p:sp>
      <p:sp>
        <p:nvSpPr>
          <p:cNvPr id="57424" name="Line 80"/>
          <p:cNvSpPr/>
          <p:nvPr/>
        </p:nvSpPr>
        <p:spPr>
          <a:xfrm>
            <a:off x="457200" y="3563938"/>
            <a:ext cx="7854950" cy="0"/>
          </a:xfrm>
          <a:prstGeom prst="line">
            <a:avLst/>
          </a:prstGeom>
          <a:ln w="9525" cap="flat" cmpd="sng">
            <a:solidFill>
              <a:schemeClr val="tx1"/>
            </a:solidFill>
            <a:prstDash val="solid"/>
            <a:headEnd type="none" w="med" len="med"/>
            <a:tailEnd type="none" w="med" len="med"/>
          </a:ln>
        </p:spPr>
      </p:sp>
      <p:sp>
        <p:nvSpPr>
          <p:cNvPr id="57425" name="Line 81"/>
          <p:cNvSpPr/>
          <p:nvPr/>
        </p:nvSpPr>
        <p:spPr>
          <a:xfrm>
            <a:off x="457200" y="4076700"/>
            <a:ext cx="7854950" cy="0"/>
          </a:xfrm>
          <a:prstGeom prst="line">
            <a:avLst/>
          </a:prstGeom>
          <a:ln w="9525" cap="flat" cmpd="sng">
            <a:solidFill>
              <a:schemeClr val="tx1"/>
            </a:solidFill>
            <a:prstDash val="solid"/>
            <a:headEnd type="none" w="med" len="med"/>
            <a:tailEnd type="none" w="med" len="med"/>
          </a:ln>
        </p:spPr>
      </p:sp>
      <p:sp>
        <p:nvSpPr>
          <p:cNvPr id="57426" name="Line 82"/>
          <p:cNvSpPr/>
          <p:nvPr/>
        </p:nvSpPr>
        <p:spPr>
          <a:xfrm>
            <a:off x="457200" y="4589463"/>
            <a:ext cx="7854950" cy="0"/>
          </a:xfrm>
          <a:prstGeom prst="line">
            <a:avLst/>
          </a:prstGeom>
          <a:ln w="9525" cap="flat" cmpd="sng">
            <a:solidFill>
              <a:schemeClr val="tx1"/>
            </a:solidFill>
            <a:prstDash val="solid"/>
            <a:headEnd type="none" w="med" len="med"/>
            <a:tailEnd type="none" w="med" len="med"/>
          </a:ln>
        </p:spPr>
      </p:sp>
      <p:sp>
        <p:nvSpPr>
          <p:cNvPr id="57427" name="Line 83"/>
          <p:cNvSpPr/>
          <p:nvPr/>
        </p:nvSpPr>
        <p:spPr>
          <a:xfrm>
            <a:off x="457200" y="5100638"/>
            <a:ext cx="7854950" cy="0"/>
          </a:xfrm>
          <a:prstGeom prst="line">
            <a:avLst/>
          </a:prstGeom>
          <a:ln w="9525" cap="flat" cmpd="sng">
            <a:solidFill>
              <a:schemeClr val="tx1"/>
            </a:solidFill>
            <a:prstDash val="solid"/>
            <a:headEnd type="none" w="med" len="med"/>
            <a:tailEnd type="none" w="med" len="med"/>
          </a:ln>
        </p:spPr>
      </p:sp>
      <p:sp>
        <p:nvSpPr>
          <p:cNvPr id="57428" name="Line 84"/>
          <p:cNvSpPr/>
          <p:nvPr/>
        </p:nvSpPr>
        <p:spPr>
          <a:xfrm>
            <a:off x="457200" y="5613400"/>
            <a:ext cx="7854950" cy="0"/>
          </a:xfrm>
          <a:prstGeom prst="line">
            <a:avLst/>
          </a:prstGeom>
          <a:ln w="9525" cap="flat" cmpd="sng">
            <a:solidFill>
              <a:schemeClr val="tx1"/>
            </a:solidFill>
            <a:prstDash val="solid"/>
            <a:headEnd type="none" w="med" len="med"/>
            <a:tailEnd type="none" w="med" len="med"/>
          </a:ln>
        </p:spPr>
      </p:sp>
      <p:sp>
        <p:nvSpPr>
          <p:cNvPr id="57429" name="Line 85"/>
          <p:cNvSpPr/>
          <p:nvPr/>
        </p:nvSpPr>
        <p:spPr>
          <a:xfrm>
            <a:off x="457200" y="6126163"/>
            <a:ext cx="7854950" cy="0"/>
          </a:xfrm>
          <a:prstGeom prst="line">
            <a:avLst/>
          </a:prstGeom>
          <a:ln w="9525" cap="sq" cmpd="sng">
            <a:solidFill>
              <a:schemeClr val="tx1"/>
            </a:solidFill>
            <a:prstDash val="solid"/>
            <a:headEnd type="none" w="med" len="med"/>
            <a:tailEnd type="none" w="med" len="med"/>
          </a:ln>
        </p:spPr>
      </p:sp>
      <p:sp>
        <p:nvSpPr>
          <p:cNvPr id="57430" name="Line 86"/>
          <p:cNvSpPr/>
          <p:nvPr/>
        </p:nvSpPr>
        <p:spPr>
          <a:xfrm>
            <a:off x="457200" y="1001713"/>
            <a:ext cx="0" cy="5124450"/>
          </a:xfrm>
          <a:prstGeom prst="line">
            <a:avLst/>
          </a:prstGeom>
          <a:ln w="9525" cap="sq" cmpd="sng">
            <a:solidFill>
              <a:schemeClr val="tx1"/>
            </a:solidFill>
            <a:prstDash val="solid"/>
            <a:headEnd type="none" w="med" len="med"/>
            <a:tailEnd type="none" w="med" len="med"/>
          </a:ln>
        </p:spPr>
      </p:sp>
      <p:sp>
        <p:nvSpPr>
          <p:cNvPr id="57431" name="Line 87"/>
          <p:cNvSpPr/>
          <p:nvPr/>
        </p:nvSpPr>
        <p:spPr>
          <a:xfrm>
            <a:off x="1044575" y="1001713"/>
            <a:ext cx="0" cy="5124450"/>
          </a:xfrm>
          <a:prstGeom prst="line">
            <a:avLst/>
          </a:prstGeom>
          <a:ln w="9525" cap="flat" cmpd="sng">
            <a:solidFill>
              <a:schemeClr val="tx1"/>
            </a:solidFill>
            <a:prstDash val="solid"/>
            <a:headEnd type="none" w="med" len="med"/>
            <a:tailEnd type="none" w="med" len="med"/>
          </a:ln>
        </p:spPr>
      </p:sp>
      <p:sp>
        <p:nvSpPr>
          <p:cNvPr id="57432" name="Line 88"/>
          <p:cNvSpPr/>
          <p:nvPr/>
        </p:nvSpPr>
        <p:spPr>
          <a:xfrm>
            <a:off x="1935163" y="1001713"/>
            <a:ext cx="0" cy="5124450"/>
          </a:xfrm>
          <a:prstGeom prst="line">
            <a:avLst/>
          </a:prstGeom>
          <a:ln w="9525" cap="flat" cmpd="sng">
            <a:solidFill>
              <a:schemeClr val="tx1"/>
            </a:solidFill>
            <a:prstDash val="solid"/>
            <a:headEnd type="none" w="med" len="med"/>
            <a:tailEnd type="none" w="med" len="med"/>
          </a:ln>
        </p:spPr>
      </p:sp>
      <p:sp>
        <p:nvSpPr>
          <p:cNvPr id="57433" name="Line 89"/>
          <p:cNvSpPr/>
          <p:nvPr/>
        </p:nvSpPr>
        <p:spPr>
          <a:xfrm>
            <a:off x="2743200" y="1001713"/>
            <a:ext cx="0" cy="5124450"/>
          </a:xfrm>
          <a:prstGeom prst="line">
            <a:avLst/>
          </a:prstGeom>
          <a:ln w="9525" cap="flat" cmpd="sng">
            <a:solidFill>
              <a:schemeClr val="tx1"/>
            </a:solidFill>
            <a:prstDash val="solid"/>
            <a:headEnd type="none" w="med" len="med"/>
            <a:tailEnd type="none" w="med" len="med"/>
          </a:ln>
        </p:spPr>
      </p:sp>
      <p:sp>
        <p:nvSpPr>
          <p:cNvPr id="57434" name="Line 90"/>
          <p:cNvSpPr/>
          <p:nvPr/>
        </p:nvSpPr>
        <p:spPr>
          <a:xfrm>
            <a:off x="3729038" y="1001713"/>
            <a:ext cx="0" cy="5124450"/>
          </a:xfrm>
          <a:prstGeom prst="line">
            <a:avLst/>
          </a:prstGeom>
          <a:ln w="9525" cap="flat" cmpd="sng">
            <a:solidFill>
              <a:schemeClr val="tx1"/>
            </a:solidFill>
            <a:prstDash val="solid"/>
            <a:headEnd type="none" w="med" len="med"/>
            <a:tailEnd type="none" w="med" len="med"/>
          </a:ln>
        </p:spPr>
      </p:sp>
      <p:sp>
        <p:nvSpPr>
          <p:cNvPr id="57435" name="Line 91"/>
          <p:cNvSpPr/>
          <p:nvPr/>
        </p:nvSpPr>
        <p:spPr>
          <a:xfrm>
            <a:off x="4916488" y="1001713"/>
            <a:ext cx="0" cy="5124450"/>
          </a:xfrm>
          <a:prstGeom prst="line">
            <a:avLst/>
          </a:prstGeom>
          <a:ln w="9525" cap="flat" cmpd="sng">
            <a:solidFill>
              <a:schemeClr val="tx1"/>
            </a:solidFill>
            <a:prstDash val="solid"/>
            <a:headEnd type="none" w="med" len="med"/>
            <a:tailEnd type="none" w="med" len="med"/>
          </a:ln>
        </p:spPr>
      </p:sp>
      <p:sp>
        <p:nvSpPr>
          <p:cNvPr id="57436" name="Line 92"/>
          <p:cNvSpPr/>
          <p:nvPr/>
        </p:nvSpPr>
        <p:spPr>
          <a:xfrm>
            <a:off x="6045200" y="1001713"/>
            <a:ext cx="0" cy="5124450"/>
          </a:xfrm>
          <a:prstGeom prst="line">
            <a:avLst/>
          </a:prstGeom>
          <a:ln w="9525" cap="flat" cmpd="sng">
            <a:solidFill>
              <a:schemeClr val="tx1"/>
            </a:solidFill>
            <a:prstDash val="solid"/>
            <a:headEnd type="none" w="med" len="med"/>
            <a:tailEnd type="none" w="med" len="med"/>
          </a:ln>
        </p:spPr>
      </p:sp>
      <p:sp>
        <p:nvSpPr>
          <p:cNvPr id="57437" name="Line 93"/>
          <p:cNvSpPr/>
          <p:nvPr/>
        </p:nvSpPr>
        <p:spPr>
          <a:xfrm>
            <a:off x="7219950" y="1001713"/>
            <a:ext cx="0" cy="5124450"/>
          </a:xfrm>
          <a:prstGeom prst="line">
            <a:avLst/>
          </a:prstGeom>
          <a:ln w="9525" cap="flat" cmpd="sng">
            <a:solidFill>
              <a:schemeClr val="tx1"/>
            </a:solidFill>
            <a:prstDash val="solid"/>
            <a:headEnd type="none" w="med" len="med"/>
            <a:tailEnd type="none" w="med" len="med"/>
          </a:ln>
        </p:spPr>
      </p:sp>
      <p:sp>
        <p:nvSpPr>
          <p:cNvPr id="57438" name="Line 94"/>
          <p:cNvSpPr/>
          <p:nvPr/>
        </p:nvSpPr>
        <p:spPr>
          <a:xfrm>
            <a:off x="8312150" y="1001713"/>
            <a:ext cx="0" cy="5124450"/>
          </a:xfrm>
          <a:prstGeom prst="line">
            <a:avLst/>
          </a:prstGeom>
          <a:ln w="9525" cap="sq" cmpd="sng">
            <a:solidFill>
              <a:schemeClr val="tx1"/>
            </a:solidFill>
            <a:prstDash val="solid"/>
            <a:headEnd type="none" w="med" len="med"/>
            <a:tailEnd type="none" w="med" len="med"/>
          </a:ln>
        </p:spPr>
      </p:sp>
      <p:sp>
        <p:nvSpPr>
          <p:cNvPr id="57439" name="Rectangle 95"/>
          <p:cNvSpPr/>
          <p:nvPr/>
        </p:nvSpPr>
        <p:spPr>
          <a:xfrm>
            <a:off x="7231063" y="5324475"/>
            <a:ext cx="1069975" cy="512763"/>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200</a:t>
            </a:r>
            <a:endParaRPr lang="en-US" altLang="zh-CN" sz="2400" dirty="0">
              <a:latin typeface="Arial" panose="020B0604020202020204" pitchFamily="34" charset="0"/>
            </a:endParaRPr>
          </a:p>
        </p:txBody>
      </p:sp>
      <p:sp>
        <p:nvSpPr>
          <p:cNvPr id="57440" name="Rectangle 96"/>
          <p:cNvSpPr/>
          <p:nvPr/>
        </p:nvSpPr>
        <p:spPr>
          <a:xfrm>
            <a:off x="7231063" y="4811713"/>
            <a:ext cx="1069975" cy="512762"/>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140</a:t>
            </a:r>
            <a:endParaRPr lang="en-US" altLang="zh-CN" sz="2400" dirty="0">
              <a:latin typeface="Arial" panose="020B0604020202020204" pitchFamily="34" charset="0"/>
            </a:endParaRPr>
          </a:p>
        </p:txBody>
      </p:sp>
      <p:sp>
        <p:nvSpPr>
          <p:cNvPr id="57441" name="Rectangle 97"/>
          <p:cNvSpPr/>
          <p:nvPr/>
        </p:nvSpPr>
        <p:spPr>
          <a:xfrm>
            <a:off x="7231063" y="4300538"/>
            <a:ext cx="1069975" cy="511175"/>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100</a:t>
            </a:r>
            <a:endParaRPr lang="en-US" altLang="zh-CN" sz="2400" dirty="0">
              <a:latin typeface="Arial" panose="020B0604020202020204" pitchFamily="34" charset="0"/>
            </a:endParaRPr>
          </a:p>
        </p:txBody>
      </p:sp>
      <p:sp>
        <p:nvSpPr>
          <p:cNvPr id="57442" name="Rectangle 98"/>
          <p:cNvSpPr/>
          <p:nvPr/>
        </p:nvSpPr>
        <p:spPr>
          <a:xfrm>
            <a:off x="7231063" y="3787775"/>
            <a:ext cx="1069975" cy="512763"/>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7443" name="Rectangle 99"/>
          <p:cNvSpPr/>
          <p:nvPr/>
        </p:nvSpPr>
        <p:spPr>
          <a:xfrm>
            <a:off x="7231063" y="3275013"/>
            <a:ext cx="1069975" cy="512762"/>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57444" name="Rectangle 100"/>
          <p:cNvSpPr/>
          <p:nvPr/>
        </p:nvSpPr>
        <p:spPr>
          <a:xfrm>
            <a:off x="7231063" y="2762250"/>
            <a:ext cx="1069975" cy="512763"/>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40</a:t>
            </a:r>
            <a:endParaRPr lang="en-US" altLang="zh-CN" sz="2400" dirty="0">
              <a:latin typeface="Arial" panose="020B0604020202020204" pitchFamily="34" charset="0"/>
            </a:endParaRPr>
          </a:p>
        </p:txBody>
      </p:sp>
      <p:sp>
        <p:nvSpPr>
          <p:cNvPr id="57445" name="Rectangle 101"/>
          <p:cNvSpPr/>
          <p:nvPr/>
        </p:nvSpPr>
        <p:spPr>
          <a:xfrm>
            <a:off x="7231063" y="2249488"/>
            <a:ext cx="1069975" cy="512762"/>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50</a:t>
            </a:r>
            <a:endParaRPr lang="en-US" altLang="zh-CN" sz="2400" dirty="0">
              <a:latin typeface="Arial" panose="020B0604020202020204" pitchFamily="34" charset="0"/>
            </a:endParaRPr>
          </a:p>
        </p:txBody>
      </p:sp>
      <p:sp>
        <p:nvSpPr>
          <p:cNvPr id="57446" name="Rectangle 102"/>
          <p:cNvSpPr/>
          <p:nvPr/>
        </p:nvSpPr>
        <p:spPr>
          <a:xfrm>
            <a:off x="7231063" y="1738313"/>
            <a:ext cx="1069975" cy="511175"/>
          </a:xfrm>
          <a:prstGeom prst="rect">
            <a:avLst/>
          </a:prstGeom>
          <a:solidFill>
            <a:schemeClr val="bg1"/>
          </a:solidFill>
          <a:ln w="9525">
            <a:noFill/>
          </a:ln>
        </p:spPr>
        <p:txBody>
          <a:bodyPr anchor="ctr"/>
          <a:p>
            <a:pPr algn="ctr" eaLnBrk="0" hangingPunct="0">
              <a:lnSpc>
                <a:spcPct val="105000"/>
              </a:lnSpc>
              <a:spcBef>
                <a:spcPct val="45000"/>
              </a:spcBef>
              <a:buClr>
                <a:srgbClr val="00B85C"/>
              </a:buClr>
              <a:buSzPct val="120000"/>
              <a:buFont typeface="Wingdings" panose="05000000000000000000" pitchFamily="2" charset="2"/>
            </a:pPr>
            <a:r>
              <a:rPr lang="en-US" altLang="zh-CN" sz="2400" dirty="0">
                <a:latin typeface="Arial" panose="020B0604020202020204" pitchFamily="34" charset="0"/>
              </a:rPr>
              <a:t>$70</a:t>
            </a:r>
            <a:endParaRPr lang="en-US" altLang="zh-CN" sz="2400" dirty="0">
              <a:latin typeface="Arial" panose="020B0604020202020204" pitchFamily="34" charset="0"/>
            </a:endParaRPr>
          </a:p>
        </p:txBody>
      </p:sp>
      <p:sp>
        <p:nvSpPr>
          <p:cNvPr id="57447" name="Line 103"/>
          <p:cNvSpPr/>
          <p:nvPr/>
        </p:nvSpPr>
        <p:spPr>
          <a:xfrm>
            <a:off x="7219950" y="2276475"/>
            <a:ext cx="1090613" cy="0"/>
          </a:xfrm>
          <a:prstGeom prst="line">
            <a:avLst/>
          </a:prstGeom>
          <a:ln w="9525" cap="flat" cmpd="sng">
            <a:solidFill>
              <a:schemeClr val="tx1"/>
            </a:solidFill>
            <a:prstDash val="solid"/>
            <a:headEnd type="none" w="med" len="med"/>
            <a:tailEnd type="none" w="med" len="med"/>
          </a:ln>
        </p:spPr>
      </p:sp>
      <p:sp>
        <p:nvSpPr>
          <p:cNvPr id="57448" name="Line 104"/>
          <p:cNvSpPr/>
          <p:nvPr/>
        </p:nvSpPr>
        <p:spPr>
          <a:xfrm>
            <a:off x="7221538" y="2778125"/>
            <a:ext cx="1090612" cy="0"/>
          </a:xfrm>
          <a:prstGeom prst="line">
            <a:avLst/>
          </a:prstGeom>
          <a:ln w="9525" cap="flat" cmpd="sng">
            <a:solidFill>
              <a:schemeClr val="tx1"/>
            </a:solidFill>
            <a:prstDash val="solid"/>
            <a:headEnd type="none" w="med" len="med"/>
            <a:tailEnd type="none" w="med" len="med"/>
          </a:ln>
        </p:spPr>
      </p:sp>
      <p:sp>
        <p:nvSpPr>
          <p:cNvPr id="57449" name="Line 105"/>
          <p:cNvSpPr/>
          <p:nvPr/>
        </p:nvSpPr>
        <p:spPr>
          <a:xfrm>
            <a:off x="7221538" y="3292475"/>
            <a:ext cx="1090612" cy="0"/>
          </a:xfrm>
          <a:prstGeom prst="line">
            <a:avLst/>
          </a:prstGeom>
          <a:ln w="9525" cap="flat" cmpd="sng">
            <a:solidFill>
              <a:schemeClr val="tx1"/>
            </a:solidFill>
            <a:prstDash val="solid"/>
            <a:headEnd type="none" w="med" len="med"/>
            <a:tailEnd type="none" w="med" len="med"/>
          </a:ln>
        </p:spPr>
      </p:sp>
      <p:sp>
        <p:nvSpPr>
          <p:cNvPr id="57450" name="Line 106"/>
          <p:cNvSpPr/>
          <p:nvPr/>
        </p:nvSpPr>
        <p:spPr>
          <a:xfrm>
            <a:off x="7218363" y="3800475"/>
            <a:ext cx="1090612" cy="0"/>
          </a:xfrm>
          <a:prstGeom prst="line">
            <a:avLst/>
          </a:prstGeom>
          <a:ln w="9525" cap="flat" cmpd="sng">
            <a:solidFill>
              <a:schemeClr val="tx1"/>
            </a:solidFill>
            <a:prstDash val="solid"/>
            <a:headEnd type="none" w="med" len="med"/>
            <a:tailEnd type="none" w="med" len="med"/>
          </a:ln>
        </p:spPr>
      </p:sp>
      <p:sp>
        <p:nvSpPr>
          <p:cNvPr id="57451" name="Line 107"/>
          <p:cNvSpPr/>
          <p:nvPr/>
        </p:nvSpPr>
        <p:spPr>
          <a:xfrm>
            <a:off x="7223125" y="4319588"/>
            <a:ext cx="1090613" cy="0"/>
          </a:xfrm>
          <a:prstGeom prst="line">
            <a:avLst/>
          </a:prstGeom>
          <a:ln w="9525" cap="flat" cmpd="sng">
            <a:solidFill>
              <a:schemeClr val="tx1"/>
            </a:solidFill>
            <a:prstDash val="solid"/>
            <a:headEnd type="none" w="med" len="med"/>
            <a:tailEnd type="none" w="med" len="med"/>
          </a:ln>
        </p:spPr>
      </p:sp>
      <p:sp>
        <p:nvSpPr>
          <p:cNvPr id="57452" name="Line 108"/>
          <p:cNvSpPr/>
          <p:nvPr/>
        </p:nvSpPr>
        <p:spPr>
          <a:xfrm>
            <a:off x="7219950" y="4822825"/>
            <a:ext cx="1090613" cy="0"/>
          </a:xfrm>
          <a:prstGeom prst="line">
            <a:avLst/>
          </a:prstGeom>
          <a:ln w="9525" cap="flat" cmpd="sng">
            <a:solidFill>
              <a:schemeClr val="tx1"/>
            </a:solidFill>
            <a:prstDash val="solid"/>
            <a:headEnd type="none" w="med" len="med"/>
            <a:tailEnd type="none" w="med" len="med"/>
          </a:ln>
        </p:spPr>
      </p:sp>
      <p:sp>
        <p:nvSpPr>
          <p:cNvPr id="57453" name="Line 109"/>
          <p:cNvSpPr/>
          <p:nvPr/>
        </p:nvSpPr>
        <p:spPr>
          <a:xfrm>
            <a:off x="7219950" y="5349875"/>
            <a:ext cx="1090613" cy="0"/>
          </a:xfrm>
          <a:prstGeom prst="line">
            <a:avLst/>
          </a:prstGeom>
          <a:ln w="9525" cap="flat" cmpd="sng">
            <a:solidFill>
              <a:schemeClr val="tx1"/>
            </a:solidFill>
            <a:prstDash val="solid"/>
            <a:headEnd type="none" w="med" len="med"/>
            <a:tailEnd type="none" w="med" len="med"/>
          </a:ln>
        </p:spPr>
      </p:sp>
      <p:sp>
        <p:nvSpPr>
          <p:cNvPr id="57454" name="Line 110"/>
          <p:cNvSpPr/>
          <p:nvPr/>
        </p:nvSpPr>
        <p:spPr>
          <a:xfrm>
            <a:off x="7224713" y="1749425"/>
            <a:ext cx="1090612" cy="0"/>
          </a:xfrm>
          <a:prstGeom prst="line">
            <a:avLst/>
          </a:prstGeom>
          <a:ln w="9525" cap="flat" cmpd="sng">
            <a:solidFill>
              <a:schemeClr val="tx1"/>
            </a:solidFill>
            <a:prstDash val="solid"/>
            <a:headEnd type="none" w="med" len="med"/>
            <a:tailEnd type="none" w="med" len="med"/>
          </a:ln>
        </p:spPr>
      </p:sp>
      <p:sp>
        <p:nvSpPr>
          <p:cNvPr id="57455" name="Line 111"/>
          <p:cNvSpPr/>
          <p:nvPr/>
        </p:nvSpPr>
        <p:spPr>
          <a:xfrm>
            <a:off x="7218363" y="5865813"/>
            <a:ext cx="1090612"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457200" y="138113"/>
            <a:ext cx="8229600" cy="649286"/>
          </a:xfrm>
          <a:prstGeom prst="rect">
            <a:avLst/>
          </a:prstGeom>
        </p:spPr>
        <p:txBody>
          <a:bodyPr anchor="ctr">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6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显性成本与隐性成本：例</a:t>
            </a:r>
            <a:endParaRPr kumimoji="0" lang="zh-CN" altLang="en-US" sz="34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p:nvPr/>
        </p:nvSpPr>
        <p:spPr>
          <a:xfrm>
            <a:off x="377825" y="823913"/>
            <a:ext cx="8494713" cy="4281487"/>
          </a:xfrm>
          <a:prstGeom prst="rect">
            <a:avLst/>
          </a:prstGeom>
          <a:noFill/>
          <a:ln w="9525">
            <a:noFill/>
          </a:ln>
        </p:spPr>
        <p:txBody>
          <a:bodyPr/>
          <a:p>
            <a:pPr marL="365125" indent="-255270">
              <a:lnSpc>
                <a:spcPct val="130000"/>
              </a:lnSpc>
              <a:spcBef>
                <a:spcPts val="400"/>
              </a:spcBef>
              <a:buClr>
                <a:schemeClr val="accent1"/>
              </a:buClr>
              <a:buSzPct val="68000"/>
              <a:buFont typeface="Wingdings" panose="05000000000000000000" pitchFamily="2" charset="2"/>
            </a:pPr>
            <a:r>
              <a:rPr lang="zh-CN" altLang="x-none" sz="2700" dirty="0">
                <a:latin typeface="Times New Roman" panose="02020603050405020304" pitchFamily="18" charset="0"/>
                <a:cs typeface="Times New Roman" panose="02020603050405020304" pitchFamily="18" charset="0"/>
              </a:rPr>
              <a:t>你需要 </a:t>
            </a:r>
            <a:r>
              <a:rPr lang="zh-CN" altLang="zh-CN" sz="2700" dirty="0">
                <a:latin typeface="Times New Roman" panose="02020603050405020304" pitchFamily="18" charset="0"/>
                <a:cs typeface="Times New Roman" panose="02020603050405020304" pitchFamily="18" charset="0"/>
              </a:rPr>
              <a:t>$100</a:t>
            </a:r>
            <a:r>
              <a:rPr lang="en-US" altLang="zh-CN" sz="2700" dirty="0">
                <a:latin typeface="Times New Roman" panose="02020603050405020304" pitchFamily="18" charset="0"/>
                <a:cs typeface="Times New Roman" panose="02020603050405020304" pitchFamily="18" charset="0"/>
              </a:rPr>
              <a:t>,</a:t>
            </a:r>
            <a:r>
              <a:rPr lang="zh-CN" altLang="zh-CN" sz="2700" dirty="0">
                <a:latin typeface="Times New Roman" panose="02020603050405020304" pitchFamily="18" charset="0"/>
                <a:cs typeface="Times New Roman" panose="02020603050405020304" pitchFamily="18" charset="0"/>
              </a:rPr>
              <a:t>000 </a:t>
            </a:r>
            <a:r>
              <a:rPr lang="zh-CN" altLang="x-none" sz="2700" dirty="0">
                <a:latin typeface="Times New Roman" panose="02020603050405020304" pitchFamily="18" charset="0"/>
                <a:cs typeface="Times New Roman" panose="02020603050405020304" pitchFamily="18" charset="0"/>
              </a:rPr>
              <a:t>开始你的业务</a:t>
            </a:r>
            <a:r>
              <a:rPr lang="zh-CN" altLang="en-US" sz="2700" dirty="0">
                <a:latin typeface="Times New Roman" panose="02020603050405020304" pitchFamily="18" charset="0"/>
                <a:cs typeface="Times New Roman" panose="02020603050405020304" pitchFamily="18" charset="0"/>
              </a:rPr>
              <a:t>，</a:t>
            </a:r>
            <a:r>
              <a:rPr lang="zh-CN" altLang="x-none" sz="2700" dirty="0">
                <a:latin typeface="Times New Roman" panose="02020603050405020304" pitchFamily="18" charset="0"/>
                <a:cs typeface="Times New Roman" panose="02020603050405020304" pitchFamily="18" charset="0"/>
              </a:rPr>
              <a:t>利率为 </a:t>
            </a:r>
            <a:r>
              <a:rPr lang="zh-CN" altLang="zh-CN" sz="2700" dirty="0">
                <a:latin typeface="Times New Roman" panose="02020603050405020304" pitchFamily="18" charset="0"/>
                <a:cs typeface="Times New Roman" panose="02020603050405020304" pitchFamily="18" charset="0"/>
              </a:rPr>
              <a:t>5%</a:t>
            </a:r>
            <a:r>
              <a:rPr lang="zh-CN" altLang="en-US" sz="2700" dirty="0">
                <a:latin typeface="Times New Roman" panose="02020603050405020304" pitchFamily="18" charset="0"/>
                <a:cs typeface="Times New Roman" panose="02020603050405020304" pitchFamily="18" charset="0"/>
              </a:rPr>
              <a:t>。</a:t>
            </a:r>
            <a:endParaRPr lang="zh-CN" altLang="zh-CN" sz="2700" dirty="0">
              <a:latin typeface="Times New Roman" panose="02020603050405020304" pitchFamily="18" charset="0"/>
              <a:cs typeface="Times New Roman" panose="02020603050405020304" pitchFamily="18" charset="0"/>
            </a:endParaRPr>
          </a:p>
          <a:p>
            <a:pPr marL="567055" indent="-457200">
              <a:lnSpc>
                <a:spcPct val="130000"/>
              </a:lnSpc>
              <a:spcBef>
                <a:spcPts val="400"/>
              </a:spcBef>
              <a:buClr>
                <a:schemeClr val="accent1"/>
              </a:buClr>
              <a:buSzPct val="68000"/>
              <a:buFont typeface="Arial" panose="020B0604020202020204" pitchFamily="34" charset="0"/>
              <a:buChar char="•"/>
            </a:pPr>
            <a:r>
              <a:rPr lang="zh-CN" altLang="x-none" sz="2700" dirty="0">
                <a:latin typeface="Times New Roman" panose="02020603050405020304" pitchFamily="18" charset="0"/>
                <a:cs typeface="Times New Roman" panose="02020603050405020304" pitchFamily="18" charset="0"/>
              </a:rPr>
              <a:t>情形</a:t>
            </a:r>
            <a:r>
              <a:rPr lang="zh-CN" altLang="zh-CN" sz="2700" dirty="0">
                <a:latin typeface="Times New Roman" panose="02020603050405020304" pitchFamily="18" charset="0"/>
                <a:cs typeface="Times New Roman" panose="02020603050405020304" pitchFamily="18" charset="0"/>
              </a:rPr>
              <a:t>1</a:t>
            </a:r>
            <a:r>
              <a:rPr lang="zh-CN" altLang="en-US" sz="2700" dirty="0">
                <a:latin typeface="Times New Roman" panose="02020603050405020304" pitchFamily="18" charset="0"/>
                <a:cs typeface="Times New Roman" panose="02020603050405020304" pitchFamily="18" charset="0"/>
              </a:rPr>
              <a:t>：</a:t>
            </a:r>
            <a:r>
              <a:rPr lang="zh-CN" altLang="x-none" sz="2700" dirty="0">
                <a:latin typeface="Times New Roman" panose="02020603050405020304" pitchFamily="18" charset="0"/>
                <a:cs typeface="Times New Roman" panose="02020603050405020304" pitchFamily="18" charset="0"/>
              </a:rPr>
              <a:t>借 </a:t>
            </a:r>
            <a:r>
              <a:rPr lang="zh-CN" altLang="zh-CN" sz="2700" dirty="0">
                <a:latin typeface="Times New Roman" panose="02020603050405020304" pitchFamily="18" charset="0"/>
                <a:cs typeface="Times New Roman" panose="02020603050405020304" pitchFamily="18" charset="0"/>
              </a:rPr>
              <a:t>$100,000</a:t>
            </a:r>
            <a:endParaRPr lang="zh-CN" altLang="zh-CN" sz="2700" dirty="0">
              <a:latin typeface="Times New Roman" panose="02020603050405020304" pitchFamily="18" charset="0"/>
              <a:cs typeface="Times New Roman" panose="02020603050405020304" pitchFamily="18" charset="0"/>
            </a:endParaRPr>
          </a:p>
          <a:p>
            <a:pPr marL="802005" lvl="1" indent="-228600" eaLnBrk="1" hangingPunct="1">
              <a:lnSpc>
                <a:spcPct val="130000"/>
              </a:lnSpc>
              <a:spcBef>
                <a:spcPts val="325"/>
              </a:spcBef>
              <a:buClr>
                <a:schemeClr val="accent1"/>
              </a:buClr>
              <a:buFont typeface="Verdana" panose="020B0604030504040204" pitchFamily="34" charset="0"/>
              <a:buChar char="◦"/>
            </a:pPr>
            <a:r>
              <a:rPr lang="zh-CN" altLang="x-none" sz="2300" dirty="0">
                <a:latin typeface="Times New Roman" panose="02020603050405020304" pitchFamily="18" charset="0"/>
                <a:cs typeface="Times New Roman" panose="02020603050405020304" pitchFamily="18" charset="0"/>
              </a:rPr>
              <a:t>显性成本</a:t>
            </a:r>
            <a:r>
              <a:rPr lang="zh-CN" altLang="zh-CN" sz="2300" dirty="0">
                <a:latin typeface="Times New Roman" panose="02020603050405020304" pitchFamily="18" charset="0"/>
                <a:cs typeface="Times New Roman" panose="02020603050405020304" pitchFamily="18" charset="0"/>
              </a:rPr>
              <a:t>= $5000</a:t>
            </a:r>
            <a:r>
              <a:rPr lang="zh-CN" altLang="x-none" sz="2300" dirty="0">
                <a:latin typeface="Times New Roman" panose="02020603050405020304" pitchFamily="18" charset="0"/>
                <a:cs typeface="Times New Roman" panose="02020603050405020304" pitchFamily="18" charset="0"/>
              </a:rPr>
              <a:t>借款利息</a:t>
            </a:r>
            <a:endParaRPr lang="zh-CN" altLang="x-none" sz="2300" dirty="0">
              <a:latin typeface="Times New Roman" panose="02020603050405020304" pitchFamily="18" charset="0"/>
              <a:cs typeface="Times New Roman" panose="02020603050405020304" pitchFamily="18" charset="0"/>
            </a:endParaRPr>
          </a:p>
          <a:p>
            <a:pPr marL="567055" indent="-457200">
              <a:lnSpc>
                <a:spcPct val="130000"/>
              </a:lnSpc>
              <a:spcBef>
                <a:spcPct val="50000"/>
              </a:spcBef>
              <a:buClr>
                <a:schemeClr val="accent1"/>
              </a:buClr>
              <a:buSzPct val="68000"/>
              <a:buFont typeface="Arial" panose="020B0604020202020204" pitchFamily="34" charset="0"/>
              <a:buChar char="•"/>
            </a:pPr>
            <a:r>
              <a:rPr lang="zh-CN" altLang="x-none" sz="2700" dirty="0">
                <a:latin typeface="Times New Roman" panose="02020603050405020304" pitchFamily="18" charset="0"/>
                <a:cs typeface="Times New Roman" panose="02020603050405020304" pitchFamily="18" charset="0"/>
              </a:rPr>
              <a:t>情形</a:t>
            </a:r>
            <a:r>
              <a:rPr lang="zh-CN" altLang="zh-CN" sz="2700" dirty="0">
                <a:latin typeface="Times New Roman" panose="02020603050405020304" pitchFamily="18" charset="0"/>
                <a:cs typeface="Times New Roman" panose="02020603050405020304" pitchFamily="18" charset="0"/>
              </a:rPr>
              <a:t>2</a:t>
            </a:r>
            <a:r>
              <a:rPr lang="zh-CN" altLang="en-US" sz="2700" dirty="0">
                <a:latin typeface="Times New Roman" panose="02020603050405020304" pitchFamily="18" charset="0"/>
                <a:cs typeface="Times New Roman" panose="02020603050405020304" pitchFamily="18" charset="0"/>
              </a:rPr>
              <a:t>：</a:t>
            </a:r>
            <a:r>
              <a:rPr lang="zh-CN" altLang="x-none" sz="2700" dirty="0">
                <a:latin typeface="Times New Roman" panose="02020603050405020304" pitchFamily="18" charset="0"/>
                <a:cs typeface="Times New Roman" panose="02020603050405020304" pitchFamily="18" charset="0"/>
              </a:rPr>
              <a:t>使用</a:t>
            </a:r>
            <a:r>
              <a:rPr lang="zh-CN" altLang="zh-CN" sz="2700" dirty="0">
                <a:latin typeface="Times New Roman" panose="02020603050405020304" pitchFamily="18" charset="0"/>
                <a:cs typeface="Times New Roman" panose="02020603050405020304" pitchFamily="18" charset="0"/>
              </a:rPr>
              <a:t>$40,000</a:t>
            </a:r>
            <a:r>
              <a:rPr lang="zh-CN" altLang="x-none" sz="2700" dirty="0">
                <a:latin typeface="Times New Roman" panose="02020603050405020304" pitchFamily="18" charset="0"/>
                <a:cs typeface="Times New Roman" panose="02020603050405020304" pitchFamily="18" charset="0"/>
              </a:rPr>
              <a:t>储蓄，并借</a:t>
            </a:r>
            <a:r>
              <a:rPr lang="zh-CN" altLang="zh-CN" sz="2700" dirty="0">
                <a:latin typeface="Times New Roman" panose="02020603050405020304" pitchFamily="18" charset="0"/>
                <a:cs typeface="Times New Roman" panose="02020603050405020304" pitchFamily="18" charset="0"/>
              </a:rPr>
              <a:t>$60,000</a:t>
            </a:r>
            <a:endParaRPr lang="zh-CN" altLang="zh-CN" sz="2700" dirty="0">
              <a:latin typeface="Times New Roman" panose="02020603050405020304" pitchFamily="18" charset="0"/>
              <a:cs typeface="Times New Roman" panose="02020603050405020304" pitchFamily="18" charset="0"/>
            </a:endParaRPr>
          </a:p>
          <a:p>
            <a:pPr marL="802005" lvl="1" indent="-228600" eaLnBrk="1" hangingPunct="1">
              <a:lnSpc>
                <a:spcPct val="130000"/>
              </a:lnSpc>
              <a:spcBef>
                <a:spcPts val="325"/>
              </a:spcBef>
              <a:buClr>
                <a:schemeClr val="accent1"/>
              </a:buClr>
              <a:buFont typeface="Verdana" panose="020B0604030504040204" pitchFamily="34" charset="0"/>
              <a:buChar char="◦"/>
            </a:pPr>
            <a:r>
              <a:rPr lang="zh-CN" altLang="x-none" sz="2300" dirty="0">
                <a:latin typeface="Times New Roman" panose="02020603050405020304" pitchFamily="18" charset="0"/>
                <a:cs typeface="Times New Roman" panose="02020603050405020304" pitchFamily="18" charset="0"/>
              </a:rPr>
              <a:t>显性成本</a:t>
            </a:r>
            <a:r>
              <a:rPr lang="zh-CN" altLang="zh-CN" sz="2300" dirty="0">
                <a:latin typeface="Times New Roman" panose="02020603050405020304" pitchFamily="18" charset="0"/>
                <a:cs typeface="Times New Roman" panose="02020603050405020304" pitchFamily="18" charset="0"/>
              </a:rPr>
              <a:t>= $3000 </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$60,000 </a:t>
            </a:r>
            <a:r>
              <a:rPr lang="zh-CN" altLang="en-US" sz="2300" dirty="0">
                <a:latin typeface="Times New Roman" panose="02020603050405020304" pitchFamily="18" charset="0"/>
                <a:cs typeface="Times New Roman" panose="02020603050405020304" pitchFamily="18" charset="0"/>
              </a:rPr>
              <a:t>*</a:t>
            </a:r>
            <a:r>
              <a:rPr lang="zh-CN" altLang="zh-CN" sz="2300" dirty="0">
                <a:latin typeface="Times New Roman" panose="02020603050405020304" pitchFamily="18" charset="0"/>
                <a:cs typeface="Times New Roman" panose="02020603050405020304" pitchFamily="18" charset="0"/>
              </a:rPr>
              <a:t>5%</a:t>
            </a:r>
            <a:r>
              <a:rPr lang="zh-CN" altLang="en-US" sz="2300" dirty="0">
                <a:latin typeface="Times New Roman" panose="02020603050405020304" pitchFamily="18" charset="0"/>
                <a:cs typeface="Times New Roman" panose="02020603050405020304" pitchFamily="18" charset="0"/>
              </a:rPr>
              <a:t>的</a:t>
            </a:r>
            <a:r>
              <a:rPr lang="zh-CN" altLang="x-none" sz="2300" dirty="0">
                <a:latin typeface="Times New Roman" panose="02020603050405020304" pitchFamily="18" charset="0"/>
                <a:cs typeface="Times New Roman" panose="02020603050405020304" pitchFamily="18" charset="0"/>
              </a:rPr>
              <a:t>借款利息</a:t>
            </a:r>
            <a:r>
              <a:rPr lang="zh-CN" altLang="en-US" sz="2300" dirty="0">
                <a:latin typeface="Times New Roman" panose="02020603050405020304" pitchFamily="18" charset="0"/>
                <a:cs typeface="Times New Roman" panose="02020603050405020304" pitchFamily="18" charset="0"/>
              </a:rPr>
              <a:t>）</a:t>
            </a:r>
            <a:endParaRPr lang="zh-CN" altLang="x-none" sz="2300" dirty="0">
              <a:latin typeface="Times New Roman" panose="02020603050405020304" pitchFamily="18" charset="0"/>
              <a:cs typeface="Times New Roman" panose="02020603050405020304" pitchFamily="18" charset="0"/>
            </a:endParaRPr>
          </a:p>
          <a:p>
            <a:pPr marL="802005" lvl="1" indent="-228600" eaLnBrk="1" hangingPunct="1">
              <a:lnSpc>
                <a:spcPct val="130000"/>
              </a:lnSpc>
              <a:spcBef>
                <a:spcPts val="325"/>
              </a:spcBef>
              <a:buClr>
                <a:schemeClr val="accent1"/>
              </a:buClr>
              <a:buFont typeface="Verdana" panose="020B0604030504040204" pitchFamily="34" charset="0"/>
              <a:buChar char="◦"/>
            </a:pPr>
            <a:r>
              <a:rPr lang="zh-CN" altLang="x-none" sz="2300" dirty="0">
                <a:latin typeface="Times New Roman" panose="02020603050405020304" pitchFamily="18" charset="0"/>
                <a:cs typeface="Times New Roman" panose="02020603050405020304" pitchFamily="18" charset="0"/>
              </a:rPr>
              <a:t>隐性成本</a:t>
            </a:r>
            <a:r>
              <a:rPr lang="zh-CN" altLang="zh-CN" sz="2300" dirty="0">
                <a:latin typeface="Times New Roman" panose="02020603050405020304" pitchFamily="18" charset="0"/>
                <a:cs typeface="Times New Roman" panose="02020603050405020304" pitchFamily="18" charset="0"/>
              </a:rPr>
              <a:t>= $2000</a:t>
            </a:r>
            <a:r>
              <a:rPr lang="zh-CN" altLang="en-US" sz="2300" dirty="0">
                <a:latin typeface="Times New Roman" panose="02020603050405020304" pitchFamily="18" charset="0"/>
                <a:cs typeface="Times New Roman" panose="02020603050405020304" pitchFamily="18" charset="0"/>
              </a:rPr>
              <a:t>（</a:t>
            </a:r>
            <a:r>
              <a:rPr lang="zh-CN" altLang="x-none" sz="2300" dirty="0">
                <a:latin typeface="Times New Roman" panose="02020603050405020304" pitchFamily="18" charset="0"/>
                <a:cs typeface="Times New Roman" panose="02020603050405020304" pitchFamily="18" charset="0"/>
              </a:rPr>
              <a:t>损失了你原本可以获得的</a:t>
            </a:r>
            <a:r>
              <a:rPr lang="en-US" altLang="zh-CN" sz="2300" dirty="0">
                <a:latin typeface="Times New Roman" panose="02020603050405020304" pitchFamily="18" charset="0"/>
                <a:cs typeface="Times New Roman" panose="02020603050405020304" pitchFamily="18" charset="0"/>
              </a:rPr>
              <a:t>$40,000 </a:t>
            </a:r>
            <a:r>
              <a:rPr lang="zh-CN" altLang="en-US" sz="2300" dirty="0">
                <a:latin typeface="Times New Roman" panose="02020603050405020304" pitchFamily="18" charset="0"/>
                <a:cs typeface="Times New Roman" panose="02020603050405020304" pitchFamily="18" charset="0"/>
              </a:rPr>
              <a:t>*</a:t>
            </a:r>
            <a:r>
              <a:rPr lang="zh-CN" altLang="zh-CN" sz="2300" dirty="0">
                <a:latin typeface="Times New Roman" panose="02020603050405020304" pitchFamily="18" charset="0"/>
                <a:cs typeface="Times New Roman" panose="02020603050405020304" pitchFamily="18" charset="0"/>
              </a:rPr>
              <a:t>5%</a:t>
            </a:r>
            <a:r>
              <a:rPr lang="zh-CN" altLang="en-US" sz="2300" dirty="0">
                <a:latin typeface="Times New Roman" panose="02020603050405020304" pitchFamily="18" charset="0"/>
                <a:cs typeface="Times New Roman" panose="02020603050405020304" pitchFamily="18" charset="0"/>
              </a:rPr>
              <a:t>的</a:t>
            </a:r>
            <a:r>
              <a:rPr lang="zh-CN" altLang="x-none" sz="2300" dirty="0">
                <a:latin typeface="Times New Roman" panose="02020603050405020304" pitchFamily="18" charset="0"/>
                <a:cs typeface="Times New Roman" panose="02020603050405020304" pitchFamily="18" charset="0"/>
              </a:rPr>
              <a:t>利息</a:t>
            </a:r>
            <a:r>
              <a:rPr lang="zh-CN" altLang="en-US" sz="2300" dirty="0">
                <a:latin typeface="Times New Roman" panose="02020603050405020304" pitchFamily="18" charset="0"/>
                <a:cs typeface="Times New Roman" panose="02020603050405020304" pitchFamily="18" charset="0"/>
              </a:rPr>
              <a:t>）</a:t>
            </a:r>
            <a:endParaRPr lang="zh-CN" altLang="x-none" sz="2300" dirty="0">
              <a:latin typeface="Times New Roman" panose="02020603050405020304" pitchFamily="18" charset="0"/>
              <a:ea typeface="Times New Roman" panose="02020603050405020304" pitchFamily="18" charset="0"/>
            </a:endParaRPr>
          </a:p>
        </p:txBody>
      </p:sp>
      <p:sp>
        <p:nvSpPr>
          <p:cNvPr id="6" name="Rectangle 5"/>
          <p:cNvSpPr/>
          <p:nvPr/>
        </p:nvSpPr>
        <p:spPr>
          <a:xfrm>
            <a:off x="682625" y="4962208"/>
            <a:ext cx="7885113" cy="473075"/>
          </a:xfrm>
          <a:prstGeom prst="rect">
            <a:avLst/>
          </a:prstGeom>
          <a:solidFill>
            <a:srgbClr val="FFFFCC"/>
          </a:solidFill>
          <a:ln w="9525">
            <a:noFill/>
          </a:ln>
        </p:spPr>
        <p:txBody>
          <a:bodyPr>
            <a:spAutoFit/>
          </a:bodyPr>
          <a:p>
            <a:pPr algn="ctr" eaLnBrk="0" hangingPunct="0">
              <a:lnSpc>
                <a:spcPct val="95000"/>
              </a:lnSpc>
              <a:spcBef>
                <a:spcPct val="50000"/>
              </a:spcBef>
              <a:buClr>
                <a:srgbClr val="00B85C"/>
              </a:buClr>
              <a:buSzPct val="120000"/>
              <a:buFont typeface="Wingdings" panose="05000000000000000000" pitchFamily="2" charset="2"/>
            </a:pPr>
            <a:r>
              <a:rPr lang="zh-CN" altLang="x-none" sz="2600" b="1" dirty="0">
                <a:latin typeface="Arial" panose="020B0604020202020204" pitchFamily="34" charset="0"/>
              </a:rPr>
              <a:t>在两种情形中，总成本（显性 </a:t>
            </a:r>
            <a:r>
              <a:rPr lang="en-US" altLang="zh-CN" sz="2600" b="1" dirty="0">
                <a:latin typeface="Arial" panose="020B0604020202020204" pitchFamily="34" charset="0"/>
              </a:rPr>
              <a:t>+</a:t>
            </a:r>
            <a:r>
              <a:rPr lang="zh-CN" altLang="x-none" sz="2600" b="1" dirty="0">
                <a:latin typeface="Arial" panose="020B0604020202020204" pitchFamily="34" charset="0"/>
              </a:rPr>
              <a:t>隐性）都是 </a:t>
            </a:r>
            <a:r>
              <a:rPr lang="en-US" altLang="zh-CN" sz="2600" b="1" dirty="0">
                <a:latin typeface="Arial" panose="020B0604020202020204" pitchFamily="34" charset="0"/>
              </a:rPr>
              <a:t>$5000</a:t>
            </a:r>
            <a:endParaRPr lang="en-US" altLang="zh-CN" sz="26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28"/>
                                            </p:txEl>
                                          </p:spTgt>
                                        </p:tgtEl>
                                        <p:attrNameLst>
                                          <p:attrName>style.visibility</p:attrName>
                                        </p:attrNameLst>
                                      </p:cBhvr>
                                      <p:to>
                                        <p:strVal val="visible"/>
                                      </p:to>
                                    </p:set>
                                    <p:animEffect transition="in" filter="wipe(left)">
                                      <p:cBhvr>
                                        <p:cTn id="7" dur="500"/>
                                        <p:tgtEl>
                                          <p:spTgt spid="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charRg st="28" end="43"/>
                                            </p:txEl>
                                          </p:spTgt>
                                        </p:tgtEl>
                                        <p:attrNameLst>
                                          <p:attrName>style.visibility</p:attrName>
                                        </p:attrNameLst>
                                      </p:cBhvr>
                                      <p:to>
                                        <p:strVal val="visible"/>
                                      </p:to>
                                    </p:set>
                                    <p:animEffect transition="in" filter="wipe(left)">
                                      <p:cBhvr>
                                        <p:cTn id="12" dur="500"/>
                                        <p:tgtEl>
                                          <p:spTgt spid="5">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charRg st="43" end="59"/>
                                            </p:txEl>
                                          </p:spTgt>
                                        </p:tgtEl>
                                        <p:attrNameLst>
                                          <p:attrName>style.visibility</p:attrName>
                                        </p:attrNameLst>
                                      </p:cBhvr>
                                      <p:to>
                                        <p:strVal val="visible"/>
                                      </p:to>
                                    </p:set>
                                    <p:animEffect transition="in" filter="wipe(left)">
                                      <p:cBhvr>
                                        <p:cTn id="17" dur="500"/>
                                        <p:tgtEl>
                                          <p:spTgt spid="5">
                                            <p:txEl>
                                              <p:charRg st="43"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charRg st="59" end="85"/>
                                            </p:txEl>
                                          </p:spTgt>
                                        </p:tgtEl>
                                        <p:attrNameLst>
                                          <p:attrName>style.visibility</p:attrName>
                                        </p:attrNameLst>
                                      </p:cBhvr>
                                      <p:to>
                                        <p:strVal val="visible"/>
                                      </p:to>
                                    </p:set>
                                    <p:animEffect transition="in" filter="wipe(left)">
                                      <p:cBhvr>
                                        <p:cTn id="22" dur="500"/>
                                        <p:tgtEl>
                                          <p:spTgt spid="5">
                                            <p:txEl>
                                              <p:charRg st="59"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charRg st="85" end="117"/>
                                            </p:txEl>
                                          </p:spTgt>
                                        </p:tgtEl>
                                        <p:attrNameLst>
                                          <p:attrName>style.visibility</p:attrName>
                                        </p:attrNameLst>
                                      </p:cBhvr>
                                      <p:to>
                                        <p:strVal val="visible"/>
                                      </p:to>
                                    </p:set>
                                    <p:animEffect transition="in" filter="wipe(left)">
                                      <p:cBhvr>
                                        <p:cTn id="27" dur="500"/>
                                        <p:tgtEl>
                                          <p:spTgt spid="5">
                                            <p:txEl>
                                              <p:charRg st="85"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charRg st="117" end="156"/>
                                            </p:txEl>
                                          </p:spTgt>
                                        </p:tgtEl>
                                        <p:attrNameLst>
                                          <p:attrName>style.visibility</p:attrName>
                                        </p:attrNameLst>
                                      </p:cBhvr>
                                      <p:to>
                                        <p:strVal val="visible"/>
                                      </p:to>
                                    </p:set>
                                    <p:animEffect transition="in" filter="wipe(left)">
                                      <p:cBhvr>
                                        <p:cTn id="32" dur="500"/>
                                        <p:tgtEl>
                                          <p:spTgt spid="5">
                                            <p:txEl>
                                              <p:charRg st="117" end="15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build="p"/>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a:xfrm>
            <a:off x="228600" y="252413"/>
            <a:ext cx="8686800" cy="649287"/>
          </a:xfrm>
          <a:prstGeom prst="rect">
            <a:avLst/>
          </a:prstGeom>
        </p:spPr>
        <p:txBody>
          <a:bodyPr anchor="ctr">
            <a:normAutofit lnSpcReduction="10000"/>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altLang="en-US"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经济利润与会计利润</a:t>
            </a:r>
            <a:endParaRPr kumimoji="0" lang="zh-CN" altLang="en-US" sz="3700" b="1" kern="1200" cap="none" spc="0" normalizeH="0" baseline="0" noProof="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5" name="Rectangle 3"/>
          <p:cNvSpPr txBox="1">
            <a:spLocks noChangeArrowheads="1"/>
          </p:cNvSpPr>
          <p:nvPr/>
        </p:nvSpPr>
        <p:spPr>
          <a:xfrm>
            <a:off x="373063" y="1295400"/>
            <a:ext cx="8313738" cy="4830763"/>
          </a:xfrm>
          <a:prstGeom prst="rect">
            <a:avLst/>
          </a:prstGeom>
        </p:spPr>
        <p:txBody>
          <a:bodyPr>
            <a:normAutofit/>
          </a:bodyPr>
          <a:lstStyle/>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b="1" kern="1200" cap="none" spc="0" normalizeH="0" baseline="0" noProof="0" dirty="0">
                <a:solidFill>
                  <a:srgbClr val="CC0000"/>
                </a:solidFill>
                <a:latin typeface="+mn-lt"/>
                <a:ea typeface="宋体" panose="02010600030101010101" pitchFamily="2" charset="-122"/>
                <a:cs typeface="+mn-cs"/>
              </a:rPr>
              <a:t>会计利润</a:t>
            </a:r>
            <a:endParaRPr kumimoji="0" lang="zh-CN" sz="2700" kern="1200" cap="none" spc="0" normalizeH="0" baseline="0" noProof="0" dirty="0">
              <a:latin typeface="+mn-lt"/>
              <a:ea typeface="宋体" panose="02010600030101010101" pitchFamily="2" charset="-122"/>
              <a:cs typeface="+mn-cs"/>
            </a:endParaRPr>
          </a:p>
          <a:p>
            <a:pPr marL="795655" marR="0" lvl="1" indent="-33845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总收益-总显性成本</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3"/>
              <a:buChar char=""/>
              <a:defRPr/>
            </a:pPr>
            <a:endParaRPr kumimoji="0" lang="en-US" altLang="zh-CN" sz="2700" b="1" kern="1200" cap="none" spc="0" normalizeH="0" baseline="0" noProof="0" dirty="0">
              <a:solidFill>
                <a:srgbClr val="CC0000"/>
              </a:solidFill>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Wingdings" panose="05000000000000000000" charset="0"/>
              <a:buChar char="Ø"/>
              <a:defRPr/>
            </a:pPr>
            <a:r>
              <a:rPr kumimoji="0" lang="zh-CN" sz="2700" b="1" kern="1200" cap="none" spc="0" normalizeH="0" baseline="0" noProof="0" dirty="0">
                <a:solidFill>
                  <a:srgbClr val="CC0000"/>
                </a:solidFill>
                <a:latin typeface="+mn-lt"/>
                <a:ea typeface="宋体" panose="02010600030101010101" pitchFamily="2" charset="-122"/>
                <a:cs typeface="+mn-cs"/>
              </a:rPr>
              <a:t>经济利润</a:t>
            </a:r>
            <a:endParaRPr kumimoji="0" lang="zh-CN" sz="2700" kern="1200" cap="none" spc="0" normalizeH="0" baseline="0" noProof="0" dirty="0">
              <a:latin typeface="+mn-lt"/>
              <a:ea typeface="宋体" panose="02010600030101010101" pitchFamily="2" charset="-122"/>
              <a:cs typeface="+mn-cs"/>
            </a:endParaRPr>
          </a:p>
          <a:p>
            <a:pPr marL="795655" marR="0" lvl="1" indent="-33845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总收益-总成本（包括显性成本与隐性成本）</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65760" marR="0" indent="-255905" defTabSz="914400" fontAlgn="auto">
              <a:spcBef>
                <a:spcPts val="400"/>
              </a:spcBef>
              <a:spcAft>
                <a:spcPts val="0"/>
              </a:spcAft>
              <a:buClr>
                <a:schemeClr val="accent1"/>
              </a:buClr>
              <a:buSzPct val="68000"/>
              <a:buFont typeface="Wingdings 3"/>
              <a:buChar char=""/>
              <a:defRPr/>
            </a:pPr>
            <a:endParaRPr kumimoji="0" lang="en-US" altLang="zh-CN" sz="2700" kern="1200" cap="none" spc="0" normalizeH="0" baseline="0" noProof="0" dirty="0">
              <a:latin typeface="+mn-lt"/>
              <a:ea typeface="宋体" panose="02010600030101010101" pitchFamily="2" charset="-122"/>
              <a:cs typeface="+mn-cs"/>
            </a:endParaRPr>
          </a:p>
          <a:p>
            <a:pPr marL="567055" marR="0" indent="-457200" defTabSz="914400" fontAlgn="auto">
              <a:spcBef>
                <a:spcPts val="400"/>
              </a:spcBef>
              <a:spcAft>
                <a:spcPts val="0"/>
              </a:spcAft>
              <a:buClr>
                <a:schemeClr val="accent1"/>
              </a:buClr>
              <a:buSzPct val="68000"/>
              <a:buFont typeface="Arial" panose="020B0604020202020204" pitchFamily="34" charset="0"/>
              <a:buChar char="•"/>
              <a:defRPr/>
            </a:pPr>
            <a:r>
              <a:rPr kumimoji="0" lang="en-US" altLang="zh-CN" sz="2700" b="1" kern="1200" cap="none" spc="0" normalizeH="0" baseline="0" noProof="0" dirty="0">
                <a:solidFill>
                  <a:srgbClr val="0070C0"/>
                </a:solidFill>
                <a:latin typeface="+mn-lt"/>
                <a:ea typeface="宋体" panose="02010600030101010101" pitchFamily="2" charset="-122"/>
                <a:cs typeface="+mn-cs"/>
              </a:rPr>
              <a:t>    </a:t>
            </a:r>
            <a:r>
              <a:rPr kumimoji="0" lang="zh-CN" sz="2700" b="1" kern="1200" cap="none" spc="0" normalizeH="0" baseline="0" noProof="0" dirty="0">
                <a:solidFill>
                  <a:srgbClr val="0070C0"/>
                </a:solidFill>
                <a:latin typeface="+mn-lt"/>
                <a:ea typeface="宋体" panose="02010600030101010101" pitchFamily="2" charset="-122"/>
                <a:cs typeface="+mn-cs"/>
              </a:rPr>
              <a:t>会计利润没有考虑隐性成本，因此会计利润要大于经济利润</a:t>
            </a:r>
            <a:endParaRPr kumimoji="0" lang="zh-CN" sz="2700" b="1" kern="1200" cap="none" spc="0" normalizeH="0" baseline="0" noProof="0" dirty="0">
              <a:solidFill>
                <a:srgbClr val="0070C0"/>
              </a:solidFill>
              <a:latin typeface="+mn-lt"/>
              <a:ea typeface="宋体" panose="02010600030101010101" pitchFamily="2" charset="-122"/>
              <a:cs typeface="+mn-cs"/>
            </a:endParaRPr>
          </a:p>
        </p:txBody>
      </p:sp>
    </p:spTree>
  </p:cSld>
  <p:clrMapOvr>
    <a:masterClrMapping/>
  </p:clrMapOvr>
  <p:timing>
    <p:tnLst>
      <p:par>
        <p:cTn id="1" dur="indefinite" restart="never" nodeType="tmRoot"/>
      </p:par>
    </p:tnLst>
    <p:bldLst>
      <p:bldP spid="5" grpId="0" bldLvl="4"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609600" y="914400"/>
            <a:ext cx="4660900" cy="4464050"/>
            <a:chOff x="336" y="845"/>
            <a:chExt cx="2936" cy="2812"/>
          </a:xfrm>
        </p:grpSpPr>
        <p:sp>
          <p:nvSpPr>
            <p:cNvPr id="20503" name="Rectangle 5"/>
            <p:cNvSpPr/>
            <p:nvPr/>
          </p:nvSpPr>
          <p:spPr>
            <a:xfrm>
              <a:off x="336" y="2308"/>
              <a:ext cx="621" cy="230"/>
            </a:xfrm>
            <a:prstGeom prst="rect">
              <a:avLst/>
            </a:prstGeom>
            <a:noFill/>
            <a:ln w="9525">
              <a:noFill/>
            </a:ln>
          </p:spPr>
          <p:txBody>
            <a:bodyPr lIns="0" tIns="0" rIns="0" bIns="0">
              <a:spAutoFit/>
            </a:bodyPr>
            <a:p>
              <a:pPr eaLnBrk="0" hangingPunct="0"/>
              <a:r>
                <a:rPr lang="zh-CN" altLang="en-US" sz="2000" b="1" dirty="0">
                  <a:solidFill>
                    <a:srgbClr val="000000"/>
                  </a:solidFill>
                  <a:latin typeface="Tahoma" panose="020B0604030504040204" pitchFamily="34" charset="0"/>
                  <a:ea typeface="黑体" panose="02010609060101010101" pitchFamily="49" charset="-122"/>
                </a:rPr>
                <a:t>     </a:t>
              </a:r>
              <a:r>
                <a:rPr lang="zh-CN" altLang="en-US" sz="2400" b="1" dirty="0">
                  <a:solidFill>
                    <a:srgbClr val="000000"/>
                  </a:solidFill>
                  <a:latin typeface="Tahoma" panose="020B0604030504040204" pitchFamily="34" charset="0"/>
                  <a:ea typeface="楷体_GB2312" pitchFamily="49" charset="-122"/>
                </a:rPr>
                <a:t>收益</a:t>
              </a:r>
              <a:endParaRPr lang="zh-CN" altLang="en-US" sz="2400" b="1" dirty="0">
                <a:solidFill>
                  <a:srgbClr val="000000"/>
                </a:solidFill>
                <a:latin typeface="Tahoma" panose="020B0604030504040204" pitchFamily="34" charset="0"/>
                <a:ea typeface="楷体_GB2312" pitchFamily="49" charset="-122"/>
              </a:endParaRPr>
            </a:p>
          </p:txBody>
        </p:sp>
        <p:grpSp>
          <p:nvGrpSpPr>
            <p:cNvPr id="20504" name="Group 6"/>
            <p:cNvGrpSpPr/>
            <p:nvPr/>
          </p:nvGrpSpPr>
          <p:grpSpPr>
            <a:xfrm>
              <a:off x="612" y="845"/>
              <a:ext cx="2660" cy="2812"/>
              <a:chOff x="612" y="845"/>
              <a:chExt cx="2660" cy="2812"/>
            </a:xfrm>
          </p:grpSpPr>
          <p:sp>
            <p:nvSpPr>
              <p:cNvPr id="20505" name="Rectangle 7"/>
              <p:cNvSpPr/>
              <p:nvPr/>
            </p:nvSpPr>
            <p:spPr>
              <a:xfrm>
                <a:off x="612" y="1026"/>
                <a:ext cx="1769" cy="2631"/>
              </a:xfrm>
              <a:prstGeom prst="rect">
                <a:avLst/>
              </a:prstGeom>
              <a:noFill/>
              <a:ln w="9525">
                <a:noFill/>
              </a:ln>
            </p:spPr>
            <p:txBody>
              <a:bodyPr wrap="none" lIns="90000" tIns="46800" rIns="90000" bIns="46800" anchor="ctr"/>
              <a:p>
                <a:pPr eaLnBrk="0" hangingPunct="0"/>
                <a:endParaRPr lang="zh-CN" altLang="en-US" dirty="0">
                  <a:latin typeface="Arial" panose="020B0604020202020204" pitchFamily="34" charset="0"/>
                  <a:ea typeface="黑体" panose="02010609060101010101" pitchFamily="49" charset="-122"/>
                </a:endParaRPr>
              </a:p>
            </p:txBody>
          </p:sp>
          <p:sp>
            <p:nvSpPr>
              <p:cNvPr id="20506" name="Freeform 8"/>
              <p:cNvSpPr/>
              <p:nvPr/>
            </p:nvSpPr>
            <p:spPr>
              <a:xfrm>
                <a:off x="1131" y="1221"/>
                <a:ext cx="46" cy="61"/>
              </a:xfrm>
              <a:custGeom>
                <a:avLst/>
                <a:gdLst>
                  <a:gd name="txL" fmla="*/ 0 w 46"/>
                  <a:gd name="txT" fmla="*/ 0 h 61"/>
                  <a:gd name="txR" fmla="*/ 46 w 46"/>
                  <a:gd name="txB" fmla="*/ 61 h 61"/>
                </a:gdLst>
                <a:ahLst/>
                <a:cxnLst>
                  <a:cxn ang="0">
                    <a:pos x="45" y="0"/>
                  </a:cxn>
                  <a:cxn ang="0">
                    <a:pos x="15" y="0"/>
                  </a:cxn>
                  <a:cxn ang="0">
                    <a:pos x="0" y="30"/>
                  </a:cxn>
                  <a:cxn ang="0">
                    <a:pos x="0" y="60"/>
                  </a:cxn>
                </a:cxnLst>
                <a:rect l="txL" t="txT" r="txR" b="txB"/>
                <a:pathLst>
                  <a:path w="46" h="61">
                    <a:moveTo>
                      <a:pt x="45" y="0"/>
                    </a:moveTo>
                    <a:lnTo>
                      <a:pt x="15" y="0"/>
                    </a:lnTo>
                    <a:lnTo>
                      <a:pt x="0" y="30"/>
                    </a:lnTo>
                    <a:lnTo>
                      <a:pt x="0"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07" name="Freeform 9"/>
              <p:cNvSpPr/>
              <p:nvPr/>
            </p:nvSpPr>
            <p:spPr>
              <a:xfrm>
                <a:off x="1086" y="2377"/>
                <a:ext cx="46" cy="46"/>
              </a:xfrm>
              <a:custGeom>
                <a:avLst/>
                <a:gdLst>
                  <a:gd name="txL" fmla="*/ 0 w 46"/>
                  <a:gd name="txT" fmla="*/ 0 h 46"/>
                  <a:gd name="txR" fmla="*/ 46 w 46"/>
                  <a:gd name="txB" fmla="*/ 46 h 46"/>
                </a:gdLst>
                <a:ahLst/>
                <a:cxnLst>
                  <a:cxn ang="0">
                    <a:pos x="45" y="0"/>
                  </a:cxn>
                  <a:cxn ang="0">
                    <a:pos x="30" y="30"/>
                  </a:cxn>
                  <a:cxn ang="0">
                    <a:pos x="15" y="45"/>
                  </a:cxn>
                  <a:cxn ang="0">
                    <a:pos x="0" y="45"/>
                  </a:cxn>
                </a:cxnLst>
                <a:rect l="txL" t="txT" r="txR" b="txB"/>
                <a:pathLst>
                  <a:path w="46" h="46">
                    <a:moveTo>
                      <a:pt x="45" y="0"/>
                    </a:moveTo>
                    <a:lnTo>
                      <a:pt x="30" y="30"/>
                    </a:lnTo>
                    <a:lnTo>
                      <a:pt x="15" y="45"/>
                    </a:lnTo>
                    <a:lnTo>
                      <a:pt x="0"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08" name="Freeform 10"/>
              <p:cNvSpPr/>
              <p:nvPr/>
            </p:nvSpPr>
            <p:spPr>
              <a:xfrm>
                <a:off x="1086" y="2422"/>
                <a:ext cx="46" cy="46"/>
              </a:xfrm>
              <a:custGeom>
                <a:avLst/>
                <a:gdLst>
                  <a:gd name="txL" fmla="*/ 0 w 46"/>
                  <a:gd name="txT" fmla="*/ 0 h 46"/>
                  <a:gd name="txR" fmla="*/ 46 w 46"/>
                  <a:gd name="txB" fmla="*/ 46 h 46"/>
                </a:gdLst>
                <a:ahLst/>
                <a:cxnLst>
                  <a:cxn ang="0">
                    <a:pos x="0" y="0"/>
                  </a:cxn>
                  <a:cxn ang="0">
                    <a:pos x="15" y="0"/>
                  </a:cxn>
                  <a:cxn ang="0">
                    <a:pos x="30" y="30"/>
                  </a:cxn>
                  <a:cxn ang="0">
                    <a:pos x="45" y="45"/>
                  </a:cxn>
                </a:cxnLst>
                <a:rect l="txL" t="txT" r="txR" b="txB"/>
                <a:pathLst>
                  <a:path w="46" h="46">
                    <a:moveTo>
                      <a:pt x="0" y="0"/>
                    </a:moveTo>
                    <a:lnTo>
                      <a:pt x="15" y="0"/>
                    </a:lnTo>
                    <a:lnTo>
                      <a:pt x="30" y="30"/>
                    </a:lnTo>
                    <a:lnTo>
                      <a:pt x="45"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09" name="Freeform 11"/>
              <p:cNvSpPr/>
              <p:nvPr/>
            </p:nvSpPr>
            <p:spPr>
              <a:xfrm>
                <a:off x="1131" y="3548"/>
                <a:ext cx="46" cy="61"/>
              </a:xfrm>
              <a:custGeom>
                <a:avLst/>
                <a:gdLst>
                  <a:gd name="txL" fmla="*/ 0 w 46"/>
                  <a:gd name="txT" fmla="*/ 0 h 61"/>
                  <a:gd name="txR" fmla="*/ 46 w 46"/>
                  <a:gd name="txB" fmla="*/ 61 h 61"/>
                </a:gdLst>
                <a:ahLst/>
                <a:cxnLst>
                  <a:cxn ang="0">
                    <a:pos x="0" y="0"/>
                  </a:cxn>
                  <a:cxn ang="0">
                    <a:pos x="0" y="30"/>
                  </a:cxn>
                  <a:cxn ang="0">
                    <a:pos x="15" y="60"/>
                  </a:cxn>
                  <a:cxn ang="0">
                    <a:pos x="45" y="60"/>
                  </a:cxn>
                </a:cxnLst>
                <a:rect l="txL" t="txT" r="txR" b="txB"/>
                <a:pathLst>
                  <a:path w="46" h="61">
                    <a:moveTo>
                      <a:pt x="0" y="0"/>
                    </a:moveTo>
                    <a:lnTo>
                      <a:pt x="0" y="30"/>
                    </a:lnTo>
                    <a:lnTo>
                      <a:pt x="15" y="60"/>
                    </a:lnTo>
                    <a:lnTo>
                      <a:pt x="45"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0" name="Freeform 12"/>
              <p:cNvSpPr/>
              <p:nvPr/>
            </p:nvSpPr>
            <p:spPr>
              <a:xfrm>
                <a:off x="2332" y="1942"/>
                <a:ext cx="46" cy="61"/>
              </a:xfrm>
              <a:custGeom>
                <a:avLst/>
                <a:gdLst>
                  <a:gd name="txL" fmla="*/ 0 w 46"/>
                  <a:gd name="txT" fmla="*/ 0 h 61"/>
                  <a:gd name="txR" fmla="*/ 46 w 46"/>
                  <a:gd name="txB" fmla="*/ 61 h 61"/>
                </a:gdLst>
                <a:ahLst/>
                <a:cxnLst>
                  <a:cxn ang="0">
                    <a:pos x="0" y="0"/>
                  </a:cxn>
                  <a:cxn ang="0">
                    <a:pos x="30" y="0"/>
                  </a:cxn>
                  <a:cxn ang="0">
                    <a:pos x="45" y="30"/>
                  </a:cxn>
                  <a:cxn ang="0">
                    <a:pos x="45" y="60"/>
                  </a:cxn>
                </a:cxnLst>
                <a:rect l="txL" t="txT" r="txR" b="txB"/>
                <a:pathLst>
                  <a:path w="46" h="61">
                    <a:moveTo>
                      <a:pt x="0" y="0"/>
                    </a:moveTo>
                    <a:lnTo>
                      <a:pt x="30" y="0"/>
                    </a:lnTo>
                    <a:lnTo>
                      <a:pt x="45" y="30"/>
                    </a:lnTo>
                    <a:lnTo>
                      <a:pt x="45"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1" name="Freeform 13"/>
              <p:cNvSpPr/>
              <p:nvPr/>
            </p:nvSpPr>
            <p:spPr>
              <a:xfrm>
                <a:off x="2377" y="2737"/>
                <a:ext cx="46" cy="46"/>
              </a:xfrm>
              <a:custGeom>
                <a:avLst/>
                <a:gdLst>
                  <a:gd name="txL" fmla="*/ 0 w 46"/>
                  <a:gd name="txT" fmla="*/ 0 h 46"/>
                  <a:gd name="txR" fmla="*/ 46 w 46"/>
                  <a:gd name="txB" fmla="*/ 46 h 46"/>
                </a:gdLst>
                <a:ahLst/>
                <a:cxnLst>
                  <a:cxn ang="0">
                    <a:pos x="0" y="0"/>
                  </a:cxn>
                  <a:cxn ang="0">
                    <a:pos x="0" y="30"/>
                  </a:cxn>
                  <a:cxn ang="0">
                    <a:pos x="30" y="45"/>
                  </a:cxn>
                  <a:cxn ang="0">
                    <a:pos x="45" y="45"/>
                  </a:cxn>
                </a:cxnLst>
                <a:rect l="txL" t="txT" r="txR" b="txB"/>
                <a:pathLst>
                  <a:path w="46" h="46">
                    <a:moveTo>
                      <a:pt x="0" y="0"/>
                    </a:moveTo>
                    <a:lnTo>
                      <a:pt x="0" y="30"/>
                    </a:lnTo>
                    <a:lnTo>
                      <a:pt x="30" y="45"/>
                    </a:lnTo>
                    <a:lnTo>
                      <a:pt x="45"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2" name="Freeform 14"/>
              <p:cNvSpPr/>
              <p:nvPr/>
            </p:nvSpPr>
            <p:spPr>
              <a:xfrm>
                <a:off x="2377" y="2782"/>
                <a:ext cx="46" cy="46"/>
              </a:xfrm>
              <a:custGeom>
                <a:avLst/>
                <a:gdLst>
                  <a:gd name="txL" fmla="*/ 0 w 46"/>
                  <a:gd name="txT" fmla="*/ 0 h 46"/>
                  <a:gd name="txR" fmla="*/ 46 w 46"/>
                  <a:gd name="txB" fmla="*/ 46 h 46"/>
                </a:gdLst>
                <a:ahLst/>
                <a:cxnLst>
                  <a:cxn ang="0">
                    <a:pos x="45" y="0"/>
                  </a:cxn>
                  <a:cxn ang="0">
                    <a:pos x="30" y="0"/>
                  </a:cxn>
                  <a:cxn ang="0">
                    <a:pos x="0" y="15"/>
                  </a:cxn>
                  <a:cxn ang="0">
                    <a:pos x="0" y="45"/>
                  </a:cxn>
                </a:cxnLst>
                <a:rect l="txL" t="txT" r="txR" b="txB"/>
                <a:pathLst>
                  <a:path w="46" h="46">
                    <a:moveTo>
                      <a:pt x="45" y="0"/>
                    </a:moveTo>
                    <a:lnTo>
                      <a:pt x="30" y="0"/>
                    </a:lnTo>
                    <a:lnTo>
                      <a:pt x="0" y="15"/>
                    </a:lnTo>
                    <a:lnTo>
                      <a:pt x="0"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3" name="Freeform 15"/>
              <p:cNvSpPr/>
              <p:nvPr/>
            </p:nvSpPr>
            <p:spPr>
              <a:xfrm>
                <a:off x="2379" y="2827"/>
                <a:ext cx="1" cy="722"/>
              </a:xfrm>
              <a:custGeom>
                <a:avLst/>
                <a:gdLst>
                  <a:gd name="txL" fmla="*/ 0 w 1"/>
                  <a:gd name="txT" fmla="*/ 0 h 722"/>
                  <a:gd name="txR" fmla="*/ 1 w 1"/>
                  <a:gd name="txB" fmla="*/ 722 h 722"/>
                </a:gdLst>
                <a:ahLst/>
                <a:cxnLst>
                  <a:cxn ang="0">
                    <a:pos x="0" y="0"/>
                  </a:cxn>
                  <a:cxn ang="0">
                    <a:pos x="0" y="15"/>
                  </a:cxn>
                  <a:cxn ang="0">
                    <a:pos x="0" y="30"/>
                  </a:cxn>
                  <a:cxn ang="0">
                    <a:pos x="0" y="45"/>
                  </a:cxn>
                  <a:cxn ang="0">
                    <a:pos x="0" y="75"/>
                  </a:cxn>
                  <a:cxn ang="0">
                    <a:pos x="0" y="90"/>
                  </a:cxn>
                  <a:cxn ang="0">
                    <a:pos x="0" y="105"/>
                  </a:cxn>
                  <a:cxn ang="0">
                    <a:pos x="0" y="135"/>
                  </a:cxn>
                  <a:cxn ang="0">
                    <a:pos x="0" y="150"/>
                  </a:cxn>
                  <a:cxn ang="0">
                    <a:pos x="0" y="180"/>
                  </a:cxn>
                  <a:cxn ang="0">
                    <a:pos x="0" y="210"/>
                  </a:cxn>
                  <a:cxn ang="0">
                    <a:pos x="0" y="240"/>
                  </a:cxn>
                  <a:cxn ang="0">
                    <a:pos x="0" y="255"/>
                  </a:cxn>
                  <a:cxn ang="0">
                    <a:pos x="0" y="285"/>
                  </a:cxn>
                  <a:cxn ang="0">
                    <a:pos x="0" y="315"/>
                  </a:cxn>
                  <a:cxn ang="0">
                    <a:pos x="0" y="345"/>
                  </a:cxn>
                  <a:cxn ang="0">
                    <a:pos x="0" y="376"/>
                  </a:cxn>
                  <a:cxn ang="0">
                    <a:pos x="0" y="406"/>
                  </a:cxn>
                  <a:cxn ang="0">
                    <a:pos x="0" y="436"/>
                  </a:cxn>
                  <a:cxn ang="0">
                    <a:pos x="0" y="466"/>
                  </a:cxn>
                  <a:cxn ang="0">
                    <a:pos x="0" y="496"/>
                  </a:cxn>
                  <a:cxn ang="0">
                    <a:pos x="0" y="526"/>
                  </a:cxn>
                  <a:cxn ang="0">
                    <a:pos x="0" y="541"/>
                  </a:cxn>
                  <a:cxn ang="0">
                    <a:pos x="0" y="571"/>
                  </a:cxn>
                  <a:cxn ang="0">
                    <a:pos x="0" y="601"/>
                  </a:cxn>
                  <a:cxn ang="0">
                    <a:pos x="0" y="616"/>
                  </a:cxn>
                  <a:cxn ang="0">
                    <a:pos x="0" y="646"/>
                  </a:cxn>
                  <a:cxn ang="0">
                    <a:pos x="0" y="661"/>
                  </a:cxn>
                  <a:cxn ang="0">
                    <a:pos x="0" y="676"/>
                  </a:cxn>
                  <a:cxn ang="0">
                    <a:pos x="0" y="691"/>
                  </a:cxn>
                  <a:cxn ang="0">
                    <a:pos x="0" y="706"/>
                  </a:cxn>
                  <a:cxn ang="0">
                    <a:pos x="0" y="721"/>
                  </a:cxn>
                </a:cxnLst>
                <a:rect l="txL" t="txT" r="txR" b="txB"/>
                <a:pathLst>
                  <a:path w="1" h="722">
                    <a:moveTo>
                      <a:pt x="0" y="0"/>
                    </a:moveTo>
                    <a:lnTo>
                      <a:pt x="0" y="15"/>
                    </a:lnTo>
                    <a:lnTo>
                      <a:pt x="0" y="30"/>
                    </a:lnTo>
                    <a:lnTo>
                      <a:pt x="0" y="45"/>
                    </a:lnTo>
                    <a:lnTo>
                      <a:pt x="0" y="75"/>
                    </a:lnTo>
                    <a:lnTo>
                      <a:pt x="0" y="90"/>
                    </a:lnTo>
                    <a:lnTo>
                      <a:pt x="0" y="105"/>
                    </a:lnTo>
                    <a:lnTo>
                      <a:pt x="0" y="135"/>
                    </a:lnTo>
                    <a:lnTo>
                      <a:pt x="0" y="150"/>
                    </a:lnTo>
                    <a:lnTo>
                      <a:pt x="0" y="180"/>
                    </a:lnTo>
                    <a:lnTo>
                      <a:pt x="0" y="210"/>
                    </a:lnTo>
                    <a:lnTo>
                      <a:pt x="0" y="240"/>
                    </a:lnTo>
                    <a:lnTo>
                      <a:pt x="0" y="255"/>
                    </a:lnTo>
                    <a:lnTo>
                      <a:pt x="0" y="285"/>
                    </a:lnTo>
                    <a:lnTo>
                      <a:pt x="0" y="315"/>
                    </a:lnTo>
                    <a:lnTo>
                      <a:pt x="0" y="345"/>
                    </a:lnTo>
                    <a:lnTo>
                      <a:pt x="0" y="376"/>
                    </a:lnTo>
                    <a:lnTo>
                      <a:pt x="0" y="406"/>
                    </a:lnTo>
                    <a:lnTo>
                      <a:pt x="0" y="436"/>
                    </a:lnTo>
                    <a:lnTo>
                      <a:pt x="0" y="466"/>
                    </a:lnTo>
                    <a:lnTo>
                      <a:pt x="0" y="496"/>
                    </a:lnTo>
                    <a:lnTo>
                      <a:pt x="0" y="526"/>
                    </a:lnTo>
                    <a:lnTo>
                      <a:pt x="0" y="541"/>
                    </a:lnTo>
                    <a:lnTo>
                      <a:pt x="0" y="571"/>
                    </a:lnTo>
                    <a:lnTo>
                      <a:pt x="0" y="601"/>
                    </a:lnTo>
                    <a:lnTo>
                      <a:pt x="0" y="616"/>
                    </a:lnTo>
                    <a:lnTo>
                      <a:pt x="0" y="646"/>
                    </a:lnTo>
                    <a:lnTo>
                      <a:pt x="0" y="661"/>
                    </a:lnTo>
                    <a:lnTo>
                      <a:pt x="0" y="676"/>
                    </a:lnTo>
                    <a:lnTo>
                      <a:pt x="0" y="691"/>
                    </a:lnTo>
                    <a:lnTo>
                      <a:pt x="0" y="706"/>
                    </a:lnTo>
                    <a:lnTo>
                      <a:pt x="0" y="721"/>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4" name="Freeform 16"/>
              <p:cNvSpPr/>
              <p:nvPr/>
            </p:nvSpPr>
            <p:spPr>
              <a:xfrm>
                <a:off x="2332" y="3548"/>
                <a:ext cx="46" cy="61"/>
              </a:xfrm>
              <a:custGeom>
                <a:avLst/>
                <a:gdLst>
                  <a:gd name="txL" fmla="*/ 0 w 46"/>
                  <a:gd name="txT" fmla="*/ 0 h 61"/>
                  <a:gd name="txR" fmla="*/ 46 w 46"/>
                  <a:gd name="txB" fmla="*/ 61 h 61"/>
                </a:gdLst>
                <a:ahLst/>
                <a:cxnLst>
                  <a:cxn ang="0">
                    <a:pos x="45" y="0"/>
                  </a:cxn>
                  <a:cxn ang="0">
                    <a:pos x="45" y="30"/>
                  </a:cxn>
                  <a:cxn ang="0">
                    <a:pos x="30" y="60"/>
                  </a:cxn>
                  <a:cxn ang="0">
                    <a:pos x="0" y="60"/>
                  </a:cxn>
                </a:cxnLst>
                <a:rect l="txL" t="txT" r="txR" b="txB"/>
                <a:pathLst>
                  <a:path w="46" h="61">
                    <a:moveTo>
                      <a:pt x="45" y="0"/>
                    </a:moveTo>
                    <a:lnTo>
                      <a:pt x="45" y="30"/>
                    </a:lnTo>
                    <a:lnTo>
                      <a:pt x="30" y="60"/>
                    </a:lnTo>
                    <a:lnTo>
                      <a:pt x="0"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grpSp>
            <p:nvGrpSpPr>
              <p:cNvPr id="20515" name="Group 17"/>
              <p:cNvGrpSpPr/>
              <p:nvPr/>
            </p:nvGrpSpPr>
            <p:grpSpPr>
              <a:xfrm>
                <a:off x="1020" y="845"/>
                <a:ext cx="1620" cy="323"/>
                <a:chOff x="1064" y="1052"/>
                <a:chExt cx="1620" cy="323"/>
              </a:xfrm>
            </p:grpSpPr>
            <p:sp>
              <p:nvSpPr>
                <p:cNvPr id="20535" name="Rectangle 18"/>
                <p:cNvSpPr/>
                <p:nvPr/>
              </p:nvSpPr>
              <p:spPr>
                <a:xfrm>
                  <a:off x="1064" y="1052"/>
                  <a:ext cx="1620" cy="192"/>
                </a:xfrm>
                <a:prstGeom prst="rect">
                  <a:avLst/>
                </a:prstGeom>
                <a:noFill/>
                <a:ln w="9525">
                  <a:noFill/>
                </a:ln>
              </p:spPr>
              <p:txBody>
                <a:bodyPr lIns="0" tIns="0" rIns="0" bIns="0">
                  <a:spAutoFit/>
                </a:bodyPr>
                <a:p>
                  <a:pPr eaLnBrk="0" hangingPunct="0"/>
                  <a:r>
                    <a:rPr lang="zh-CN" altLang="en-US" sz="2000" b="1" dirty="0">
                      <a:solidFill>
                        <a:srgbClr val="FF6600"/>
                      </a:solidFill>
                      <a:latin typeface="Tahoma" panose="020B0604030504040204" pitchFamily="34" charset="0"/>
                      <a:ea typeface="幼圆" pitchFamily="49" charset="-122"/>
                    </a:rPr>
                    <a:t>经济学家如何看企业</a:t>
                  </a:r>
                  <a:endParaRPr lang="zh-CN" altLang="en-US" sz="2000" b="1" dirty="0">
                    <a:solidFill>
                      <a:srgbClr val="FF6600"/>
                    </a:solidFill>
                    <a:latin typeface="Tahoma" panose="020B0604030504040204" pitchFamily="34" charset="0"/>
                    <a:ea typeface="幼圆" pitchFamily="49" charset="-122"/>
                  </a:endParaRPr>
                </a:p>
              </p:txBody>
            </p:sp>
            <p:sp>
              <p:nvSpPr>
                <p:cNvPr id="20536" name="Rectangle 19"/>
                <p:cNvSpPr/>
                <p:nvPr/>
              </p:nvSpPr>
              <p:spPr>
                <a:xfrm>
                  <a:off x="1268" y="1202"/>
                  <a:ext cx="1" cy="173"/>
                </a:xfrm>
                <a:prstGeom prst="rect">
                  <a:avLst/>
                </a:prstGeom>
                <a:noFill/>
                <a:ln w="9525">
                  <a:noFill/>
                </a:ln>
              </p:spPr>
              <p:txBody>
                <a:bodyPr wrap="none" lIns="0" tIns="0" rIns="0" bIns="0">
                  <a:spAutoFit/>
                </a:bodyPr>
                <a:p>
                  <a:pPr eaLnBrk="0" hangingPunct="0"/>
                  <a:endParaRPr lang="zh-CN" altLang="en-US" b="1" dirty="0">
                    <a:solidFill>
                      <a:srgbClr val="474A81"/>
                    </a:solidFill>
                    <a:latin typeface="Tahoma" panose="020B0604030504040204" pitchFamily="34" charset="0"/>
                    <a:ea typeface="黑体" panose="02010609060101010101" pitchFamily="49" charset="-122"/>
                  </a:endParaRPr>
                </a:p>
              </p:txBody>
            </p:sp>
          </p:grpSp>
          <p:grpSp>
            <p:nvGrpSpPr>
              <p:cNvPr id="20516" name="Group 20"/>
              <p:cNvGrpSpPr/>
              <p:nvPr/>
            </p:nvGrpSpPr>
            <p:grpSpPr>
              <a:xfrm>
                <a:off x="2467" y="2542"/>
                <a:ext cx="805" cy="473"/>
                <a:chOff x="2419" y="2778"/>
                <a:chExt cx="805" cy="473"/>
              </a:xfrm>
            </p:grpSpPr>
            <p:sp>
              <p:nvSpPr>
                <p:cNvPr id="20532" name="Rectangle 21"/>
                <p:cNvSpPr/>
                <p:nvPr/>
              </p:nvSpPr>
              <p:spPr>
                <a:xfrm>
                  <a:off x="2419" y="2778"/>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sp>
              <p:nvSpPr>
                <p:cNvPr id="20533" name="Rectangle 22"/>
                <p:cNvSpPr/>
                <p:nvPr/>
              </p:nvSpPr>
              <p:spPr>
                <a:xfrm>
                  <a:off x="2419" y="2928"/>
                  <a:ext cx="805" cy="192"/>
                </a:xfrm>
                <a:prstGeom prst="rect">
                  <a:avLst/>
                </a:prstGeom>
                <a:noFill/>
                <a:ln w="9525">
                  <a:noFill/>
                </a:ln>
              </p:spPr>
              <p:txBody>
                <a:bodyPr lIns="0" tIns="0" rIns="0" bIns="0">
                  <a:spAutoFit/>
                </a:bodyPr>
                <a:p>
                  <a:pPr eaLnBrk="0" hangingPunct="0"/>
                  <a:r>
                    <a:rPr lang="zh-CN" altLang="en-US" sz="2000" b="1" dirty="0">
                      <a:solidFill>
                        <a:srgbClr val="000000"/>
                      </a:solidFill>
                      <a:latin typeface="Tahoma" panose="020B0604030504040204" pitchFamily="34" charset="0"/>
                      <a:ea typeface="楷体_GB2312" pitchFamily="49" charset="-122"/>
                    </a:rPr>
                    <a:t>总机会成本</a:t>
                  </a:r>
                  <a:endParaRPr lang="zh-CN" altLang="en-US" sz="2000" b="1" dirty="0">
                    <a:solidFill>
                      <a:srgbClr val="000000"/>
                    </a:solidFill>
                    <a:latin typeface="Tahoma" panose="020B0604030504040204" pitchFamily="34" charset="0"/>
                    <a:ea typeface="楷体_GB2312" pitchFamily="49" charset="-122"/>
                  </a:endParaRPr>
                </a:p>
              </p:txBody>
            </p:sp>
            <p:sp>
              <p:nvSpPr>
                <p:cNvPr id="20534" name="Rectangle 23"/>
                <p:cNvSpPr/>
                <p:nvPr/>
              </p:nvSpPr>
              <p:spPr>
                <a:xfrm>
                  <a:off x="2419" y="3078"/>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sp>
            <p:nvSpPr>
              <p:cNvPr id="20517" name="Freeform 24"/>
              <p:cNvSpPr/>
              <p:nvPr/>
            </p:nvSpPr>
            <p:spPr>
              <a:xfrm>
                <a:off x="1133" y="1281"/>
                <a:ext cx="1" cy="1097"/>
              </a:xfrm>
              <a:custGeom>
                <a:avLst/>
                <a:gdLst>
                  <a:gd name="txL" fmla="*/ 0 w 1"/>
                  <a:gd name="txT" fmla="*/ 0 h 1097"/>
                  <a:gd name="txR" fmla="*/ 1 w 1"/>
                  <a:gd name="txB" fmla="*/ 1097 h 1097"/>
                </a:gdLst>
                <a:ahLst/>
                <a:cxnLst>
                  <a:cxn ang="0">
                    <a:pos x="0" y="0"/>
                  </a:cxn>
                  <a:cxn ang="0">
                    <a:pos x="0" y="15"/>
                  </a:cxn>
                  <a:cxn ang="0">
                    <a:pos x="0" y="30"/>
                  </a:cxn>
                  <a:cxn ang="0">
                    <a:pos x="0" y="45"/>
                  </a:cxn>
                  <a:cxn ang="0">
                    <a:pos x="0" y="60"/>
                  </a:cxn>
                  <a:cxn ang="0">
                    <a:pos x="0" y="75"/>
                  </a:cxn>
                  <a:cxn ang="0">
                    <a:pos x="0" y="90"/>
                  </a:cxn>
                  <a:cxn ang="0">
                    <a:pos x="0" y="105"/>
                  </a:cxn>
                  <a:cxn ang="0">
                    <a:pos x="0" y="120"/>
                  </a:cxn>
                  <a:cxn ang="0">
                    <a:pos x="0" y="150"/>
                  </a:cxn>
                  <a:cxn ang="0">
                    <a:pos x="0" y="165"/>
                  </a:cxn>
                  <a:cxn ang="0">
                    <a:pos x="0" y="195"/>
                  </a:cxn>
                  <a:cxn ang="0">
                    <a:pos x="0" y="210"/>
                  </a:cxn>
                  <a:cxn ang="0">
                    <a:pos x="0" y="240"/>
                  </a:cxn>
                  <a:cxn ang="0">
                    <a:pos x="0" y="270"/>
                  </a:cxn>
                  <a:cxn ang="0">
                    <a:pos x="0" y="285"/>
                  </a:cxn>
                  <a:cxn ang="0">
                    <a:pos x="0" y="315"/>
                  </a:cxn>
                  <a:cxn ang="0">
                    <a:pos x="0" y="345"/>
                  </a:cxn>
                  <a:cxn ang="0">
                    <a:pos x="0" y="375"/>
                  </a:cxn>
                  <a:cxn ang="0">
                    <a:pos x="0" y="405"/>
                  </a:cxn>
                  <a:cxn ang="0">
                    <a:pos x="0" y="435"/>
                  </a:cxn>
                  <a:cxn ang="0">
                    <a:pos x="0" y="450"/>
                  </a:cxn>
                  <a:cxn ang="0">
                    <a:pos x="0" y="480"/>
                  </a:cxn>
                  <a:cxn ang="0">
                    <a:pos x="0" y="510"/>
                  </a:cxn>
                  <a:cxn ang="0">
                    <a:pos x="0" y="540"/>
                  </a:cxn>
                  <a:cxn ang="0">
                    <a:pos x="0" y="571"/>
                  </a:cxn>
                  <a:cxn ang="0">
                    <a:pos x="0" y="601"/>
                  </a:cxn>
                  <a:cxn ang="0">
                    <a:pos x="0" y="631"/>
                  </a:cxn>
                  <a:cxn ang="0">
                    <a:pos x="0" y="661"/>
                  </a:cxn>
                  <a:cxn ang="0">
                    <a:pos x="0" y="691"/>
                  </a:cxn>
                  <a:cxn ang="0">
                    <a:pos x="0" y="721"/>
                  </a:cxn>
                  <a:cxn ang="0">
                    <a:pos x="0" y="751"/>
                  </a:cxn>
                  <a:cxn ang="0">
                    <a:pos x="0" y="781"/>
                  </a:cxn>
                  <a:cxn ang="0">
                    <a:pos x="0" y="796"/>
                  </a:cxn>
                  <a:cxn ang="0">
                    <a:pos x="0" y="826"/>
                  </a:cxn>
                  <a:cxn ang="0">
                    <a:pos x="0" y="856"/>
                  </a:cxn>
                  <a:cxn ang="0">
                    <a:pos x="0" y="871"/>
                  </a:cxn>
                  <a:cxn ang="0">
                    <a:pos x="0" y="901"/>
                  </a:cxn>
                  <a:cxn ang="0">
                    <a:pos x="0" y="931"/>
                  </a:cxn>
                  <a:cxn ang="0">
                    <a:pos x="0" y="946"/>
                  </a:cxn>
                  <a:cxn ang="0">
                    <a:pos x="0" y="961"/>
                  </a:cxn>
                  <a:cxn ang="0">
                    <a:pos x="0" y="991"/>
                  </a:cxn>
                  <a:cxn ang="0">
                    <a:pos x="0" y="1006"/>
                  </a:cxn>
                  <a:cxn ang="0">
                    <a:pos x="0" y="1021"/>
                  </a:cxn>
                  <a:cxn ang="0">
                    <a:pos x="0" y="1036"/>
                  </a:cxn>
                  <a:cxn ang="0">
                    <a:pos x="0" y="1051"/>
                  </a:cxn>
                  <a:cxn ang="0">
                    <a:pos x="0" y="1066"/>
                  </a:cxn>
                  <a:cxn ang="0">
                    <a:pos x="0" y="1081"/>
                  </a:cxn>
                  <a:cxn ang="0">
                    <a:pos x="0" y="1096"/>
                  </a:cxn>
                </a:cxnLst>
                <a:rect l="txL" t="txT" r="txR" b="txB"/>
                <a:pathLst>
                  <a:path w="1" h="1097">
                    <a:moveTo>
                      <a:pt x="0" y="0"/>
                    </a:moveTo>
                    <a:lnTo>
                      <a:pt x="0" y="15"/>
                    </a:lnTo>
                    <a:lnTo>
                      <a:pt x="0" y="30"/>
                    </a:lnTo>
                    <a:lnTo>
                      <a:pt x="0" y="45"/>
                    </a:lnTo>
                    <a:lnTo>
                      <a:pt x="0" y="60"/>
                    </a:lnTo>
                    <a:lnTo>
                      <a:pt x="0" y="75"/>
                    </a:lnTo>
                    <a:lnTo>
                      <a:pt x="0" y="90"/>
                    </a:lnTo>
                    <a:lnTo>
                      <a:pt x="0" y="105"/>
                    </a:lnTo>
                    <a:lnTo>
                      <a:pt x="0" y="120"/>
                    </a:lnTo>
                    <a:lnTo>
                      <a:pt x="0" y="150"/>
                    </a:lnTo>
                    <a:lnTo>
                      <a:pt x="0" y="165"/>
                    </a:lnTo>
                    <a:lnTo>
                      <a:pt x="0" y="195"/>
                    </a:lnTo>
                    <a:lnTo>
                      <a:pt x="0" y="210"/>
                    </a:lnTo>
                    <a:lnTo>
                      <a:pt x="0" y="240"/>
                    </a:lnTo>
                    <a:lnTo>
                      <a:pt x="0" y="270"/>
                    </a:lnTo>
                    <a:lnTo>
                      <a:pt x="0" y="285"/>
                    </a:lnTo>
                    <a:lnTo>
                      <a:pt x="0" y="315"/>
                    </a:lnTo>
                    <a:lnTo>
                      <a:pt x="0" y="345"/>
                    </a:lnTo>
                    <a:lnTo>
                      <a:pt x="0" y="375"/>
                    </a:lnTo>
                    <a:lnTo>
                      <a:pt x="0" y="405"/>
                    </a:lnTo>
                    <a:lnTo>
                      <a:pt x="0" y="435"/>
                    </a:lnTo>
                    <a:lnTo>
                      <a:pt x="0" y="450"/>
                    </a:lnTo>
                    <a:lnTo>
                      <a:pt x="0" y="480"/>
                    </a:lnTo>
                    <a:lnTo>
                      <a:pt x="0" y="510"/>
                    </a:lnTo>
                    <a:lnTo>
                      <a:pt x="0" y="540"/>
                    </a:lnTo>
                    <a:lnTo>
                      <a:pt x="0" y="571"/>
                    </a:lnTo>
                    <a:lnTo>
                      <a:pt x="0" y="601"/>
                    </a:lnTo>
                    <a:lnTo>
                      <a:pt x="0" y="631"/>
                    </a:lnTo>
                    <a:lnTo>
                      <a:pt x="0" y="661"/>
                    </a:lnTo>
                    <a:lnTo>
                      <a:pt x="0" y="691"/>
                    </a:lnTo>
                    <a:lnTo>
                      <a:pt x="0" y="721"/>
                    </a:lnTo>
                    <a:lnTo>
                      <a:pt x="0" y="751"/>
                    </a:lnTo>
                    <a:lnTo>
                      <a:pt x="0" y="781"/>
                    </a:lnTo>
                    <a:lnTo>
                      <a:pt x="0" y="796"/>
                    </a:lnTo>
                    <a:lnTo>
                      <a:pt x="0" y="826"/>
                    </a:lnTo>
                    <a:lnTo>
                      <a:pt x="0" y="856"/>
                    </a:lnTo>
                    <a:lnTo>
                      <a:pt x="0" y="871"/>
                    </a:lnTo>
                    <a:lnTo>
                      <a:pt x="0" y="901"/>
                    </a:lnTo>
                    <a:lnTo>
                      <a:pt x="0" y="931"/>
                    </a:lnTo>
                    <a:lnTo>
                      <a:pt x="0" y="946"/>
                    </a:lnTo>
                    <a:lnTo>
                      <a:pt x="0" y="961"/>
                    </a:lnTo>
                    <a:lnTo>
                      <a:pt x="0" y="991"/>
                    </a:lnTo>
                    <a:lnTo>
                      <a:pt x="0" y="1006"/>
                    </a:lnTo>
                    <a:lnTo>
                      <a:pt x="0" y="1021"/>
                    </a:lnTo>
                    <a:lnTo>
                      <a:pt x="0" y="1036"/>
                    </a:lnTo>
                    <a:lnTo>
                      <a:pt x="0" y="1051"/>
                    </a:lnTo>
                    <a:lnTo>
                      <a:pt x="0" y="1066"/>
                    </a:lnTo>
                    <a:lnTo>
                      <a:pt x="0" y="1081"/>
                    </a:lnTo>
                    <a:lnTo>
                      <a:pt x="0" y="1096"/>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8" name="Freeform 25"/>
              <p:cNvSpPr/>
              <p:nvPr/>
            </p:nvSpPr>
            <p:spPr>
              <a:xfrm>
                <a:off x="1133" y="2467"/>
                <a:ext cx="1" cy="1082"/>
              </a:xfrm>
              <a:custGeom>
                <a:avLst/>
                <a:gdLst>
                  <a:gd name="txL" fmla="*/ 0 w 1"/>
                  <a:gd name="txT" fmla="*/ 0 h 1082"/>
                  <a:gd name="txR" fmla="*/ 1 w 1"/>
                  <a:gd name="txB" fmla="*/ 1082 h 1082"/>
                </a:gdLst>
                <a:ahLst/>
                <a:cxnLst>
                  <a:cxn ang="0">
                    <a:pos x="0" y="0"/>
                  </a:cxn>
                  <a:cxn ang="0">
                    <a:pos x="0" y="15"/>
                  </a:cxn>
                  <a:cxn ang="0">
                    <a:pos x="0" y="30"/>
                  </a:cxn>
                  <a:cxn ang="0">
                    <a:pos x="0" y="45"/>
                  </a:cxn>
                  <a:cxn ang="0">
                    <a:pos x="0" y="60"/>
                  </a:cxn>
                  <a:cxn ang="0">
                    <a:pos x="0" y="75"/>
                  </a:cxn>
                  <a:cxn ang="0">
                    <a:pos x="0" y="90"/>
                  </a:cxn>
                  <a:cxn ang="0">
                    <a:pos x="0" y="105"/>
                  </a:cxn>
                  <a:cxn ang="0">
                    <a:pos x="0" y="135"/>
                  </a:cxn>
                  <a:cxn ang="0">
                    <a:pos x="0" y="150"/>
                  </a:cxn>
                  <a:cxn ang="0">
                    <a:pos x="0" y="165"/>
                  </a:cxn>
                  <a:cxn ang="0">
                    <a:pos x="0" y="195"/>
                  </a:cxn>
                  <a:cxn ang="0">
                    <a:pos x="0" y="210"/>
                  </a:cxn>
                  <a:cxn ang="0">
                    <a:pos x="0" y="240"/>
                  </a:cxn>
                  <a:cxn ang="0">
                    <a:pos x="0" y="270"/>
                  </a:cxn>
                  <a:cxn ang="0">
                    <a:pos x="0" y="285"/>
                  </a:cxn>
                  <a:cxn ang="0">
                    <a:pos x="0" y="315"/>
                  </a:cxn>
                  <a:cxn ang="0">
                    <a:pos x="0" y="345"/>
                  </a:cxn>
                  <a:cxn ang="0">
                    <a:pos x="0" y="375"/>
                  </a:cxn>
                  <a:cxn ang="0">
                    <a:pos x="0" y="405"/>
                  </a:cxn>
                  <a:cxn ang="0">
                    <a:pos x="0" y="420"/>
                  </a:cxn>
                  <a:cxn ang="0">
                    <a:pos x="0" y="450"/>
                  </a:cxn>
                  <a:cxn ang="0">
                    <a:pos x="0" y="480"/>
                  </a:cxn>
                  <a:cxn ang="0">
                    <a:pos x="0" y="510"/>
                  </a:cxn>
                  <a:cxn ang="0">
                    <a:pos x="0" y="540"/>
                  </a:cxn>
                  <a:cxn ang="0">
                    <a:pos x="0" y="571"/>
                  </a:cxn>
                  <a:cxn ang="0">
                    <a:pos x="0" y="601"/>
                  </a:cxn>
                  <a:cxn ang="0">
                    <a:pos x="0" y="631"/>
                  </a:cxn>
                  <a:cxn ang="0">
                    <a:pos x="0" y="661"/>
                  </a:cxn>
                  <a:cxn ang="0">
                    <a:pos x="0" y="691"/>
                  </a:cxn>
                  <a:cxn ang="0">
                    <a:pos x="0" y="721"/>
                  </a:cxn>
                  <a:cxn ang="0">
                    <a:pos x="0" y="736"/>
                  </a:cxn>
                  <a:cxn ang="0">
                    <a:pos x="0" y="766"/>
                  </a:cxn>
                  <a:cxn ang="0">
                    <a:pos x="0" y="796"/>
                  </a:cxn>
                  <a:cxn ang="0">
                    <a:pos x="0" y="826"/>
                  </a:cxn>
                  <a:cxn ang="0">
                    <a:pos x="0" y="841"/>
                  </a:cxn>
                  <a:cxn ang="0">
                    <a:pos x="0" y="871"/>
                  </a:cxn>
                  <a:cxn ang="0">
                    <a:pos x="0" y="901"/>
                  </a:cxn>
                  <a:cxn ang="0">
                    <a:pos x="0" y="916"/>
                  </a:cxn>
                  <a:cxn ang="0">
                    <a:pos x="0" y="931"/>
                  </a:cxn>
                  <a:cxn ang="0">
                    <a:pos x="0" y="961"/>
                  </a:cxn>
                  <a:cxn ang="0">
                    <a:pos x="0" y="976"/>
                  </a:cxn>
                  <a:cxn ang="0">
                    <a:pos x="0" y="991"/>
                  </a:cxn>
                  <a:cxn ang="0">
                    <a:pos x="0" y="1006"/>
                  </a:cxn>
                  <a:cxn ang="0">
                    <a:pos x="0" y="1021"/>
                  </a:cxn>
                  <a:cxn ang="0">
                    <a:pos x="0" y="1036"/>
                  </a:cxn>
                  <a:cxn ang="0">
                    <a:pos x="0" y="1051"/>
                  </a:cxn>
                  <a:cxn ang="0">
                    <a:pos x="0" y="1066"/>
                  </a:cxn>
                  <a:cxn ang="0">
                    <a:pos x="0" y="1081"/>
                  </a:cxn>
                </a:cxnLst>
                <a:rect l="txL" t="txT" r="txR" b="txB"/>
                <a:pathLst>
                  <a:path w="1" h="1082">
                    <a:moveTo>
                      <a:pt x="0" y="0"/>
                    </a:moveTo>
                    <a:lnTo>
                      <a:pt x="0" y="15"/>
                    </a:lnTo>
                    <a:lnTo>
                      <a:pt x="0" y="30"/>
                    </a:lnTo>
                    <a:lnTo>
                      <a:pt x="0" y="45"/>
                    </a:lnTo>
                    <a:lnTo>
                      <a:pt x="0" y="60"/>
                    </a:lnTo>
                    <a:lnTo>
                      <a:pt x="0" y="75"/>
                    </a:lnTo>
                    <a:lnTo>
                      <a:pt x="0" y="90"/>
                    </a:lnTo>
                    <a:lnTo>
                      <a:pt x="0" y="105"/>
                    </a:lnTo>
                    <a:lnTo>
                      <a:pt x="0" y="135"/>
                    </a:lnTo>
                    <a:lnTo>
                      <a:pt x="0" y="150"/>
                    </a:lnTo>
                    <a:lnTo>
                      <a:pt x="0" y="165"/>
                    </a:lnTo>
                    <a:lnTo>
                      <a:pt x="0" y="195"/>
                    </a:lnTo>
                    <a:lnTo>
                      <a:pt x="0" y="210"/>
                    </a:lnTo>
                    <a:lnTo>
                      <a:pt x="0" y="240"/>
                    </a:lnTo>
                    <a:lnTo>
                      <a:pt x="0" y="270"/>
                    </a:lnTo>
                    <a:lnTo>
                      <a:pt x="0" y="285"/>
                    </a:lnTo>
                    <a:lnTo>
                      <a:pt x="0" y="315"/>
                    </a:lnTo>
                    <a:lnTo>
                      <a:pt x="0" y="345"/>
                    </a:lnTo>
                    <a:lnTo>
                      <a:pt x="0" y="375"/>
                    </a:lnTo>
                    <a:lnTo>
                      <a:pt x="0" y="405"/>
                    </a:lnTo>
                    <a:lnTo>
                      <a:pt x="0" y="420"/>
                    </a:lnTo>
                    <a:lnTo>
                      <a:pt x="0" y="450"/>
                    </a:lnTo>
                    <a:lnTo>
                      <a:pt x="0" y="480"/>
                    </a:lnTo>
                    <a:lnTo>
                      <a:pt x="0" y="510"/>
                    </a:lnTo>
                    <a:lnTo>
                      <a:pt x="0" y="540"/>
                    </a:lnTo>
                    <a:lnTo>
                      <a:pt x="0" y="571"/>
                    </a:lnTo>
                    <a:lnTo>
                      <a:pt x="0" y="601"/>
                    </a:lnTo>
                    <a:lnTo>
                      <a:pt x="0" y="631"/>
                    </a:lnTo>
                    <a:lnTo>
                      <a:pt x="0" y="661"/>
                    </a:lnTo>
                    <a:lnTo>
                      <a:pt x="0" y="691"/>
                    </a:lnTo>
                    <a:lnTo>
                      <a:pt x="0" y="721"/>
                    </a:lnTo>
                    <a:lnTo>
                      <a:pt x="0" y="736"/>
                    </a:lnTo>
                    <a:lnTo>
                      <a:pt x="0" y="766"/>
                    </a:lnTo>
                    <a:lnTo>
                      <a:pt x="0" y="796"/>
                    </a:lnTo>
                    <a:lnTo>
                      <a:pt x="0" y="826"/>
                    </a:lnTo>
                    <a:lnTo>
                      <a:pt x="0" y="841"/>
                    </a:lnTo>
                    <a:lnTo>
                      <a:pt x="0" y="871"/>
                    </a:lnTo>
                    <a:lnTo>
                      <a:pt x="0" y="901"/>
                    </a:lnTo>
                    <a:lnTo>
                      <a:pt x="0" y="916"/>
                    </a:lnTo>
                    <a:lnTo>
                      <a:pt x="0" y="931"/>
                    </a:lnTo>
                    <a:lnTo>
                      <a:pt x="0" y="961"/>
                    </a:lnTo>
                    <a:lnTo>
                      <a:pt x="0" y="976"/>
                    </a:lnTo>
                    <a:lnTo>
                      <a:pt x="0" y="991"/>
                    </a:lnTo>
                    <a:lnTo>
                      <a:pt x="0" y="1006"/>
                    </a:lnTo>
                    <a:lnTo>
                      <a:pt x="0" y="1021"/>
                    </a:lnTo>
                    <a:lnTo>
                      <a:pt x="0" y="1036"/>
                    </a:lnTo>
                    <a:lnTo>
                      <a:pt x="0" y="1051"/>
                    </a:lnTo>
                    <a:lnTo>
                      <a:pt x="0" y="1066"/>
                    </a:lnTo>
                    <a:lnTo>
                      <a:pt x="0" y="1081"/>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19" name="Freeform 26"/>
              <p:cNvSpPr/>
              <p:nvPr/>
            </p:nvSpPr>
            <p:spPr>
              <a:xfrm>
                <a:off x="2379" y="2002"/>
                <a:ext cx="1" cy="736"/>
              </a:xfrm>
              <a:custGeom>
                <a:avLst/>
                <a:gdLst>
                  <a:gd name="txL" fmla="*/ 0 w 1"/>
                  <a:gd name="txT" fmla="*/ 0 h 736"/>
                  <a:gd name="txR" fmla="*/ 1 w 1"/>
                  <a:gd name="txB" fmla="*/ 736 h 736"/>
                </a:gdLst>
                <a:ahLst/>
                <a:cxnLst>
                  <a:cxn ang="0">
                    <a:pos x="0" y="0"/>
                  </a:cxn>
                  <a:cxn ang="0">
                    <a:pos x="0" y="15"/>
                  </a:cxn>
                  <a:cxn ang="0">
                    <a:pos x="0" y="30"/>
                  </a:cxn>
                  <a:cxn ang="0">
                    <a:pos x="0" y="45"/>
                  </a:cxn>
                  <a:cxn ang="0">
                    <a:pos x="0" y="60"/>
                  </a:cxn>
                  <a:cxn ang="0">
                    <a:pos x="0" y="90"/>
                  </a:cxn>
                  <a:cxn ang="0">
                    <a:pos x="0" y="105"/>
                  </a:cxn>
                  <a:cxn ang="0">
                    <a:pos x="0" y="120"/>
                  </a:cxn>
                  <a:cxn ang="0">
                    <a:pos x="0" y="150"/>
                  </a:cxn>
                  <a:cxn ang="0">
                    <a:pos x="0" y="180"/>
                  </a:cxn>
                  <a:cxn ang="0">
                    <a:pos x="0" y="210"/>
                  </a:cxn>
                  <a:cxn ang="0">
                    <a:pos x="0" y="225"/>
                  </a:cxn>
                  <a:cxn ang="0">
                    <a:pos x="0" y="255"/>
                  </a:cxn>
                  <a:cxn ang="0">
                    <a:pos x="0" y="285"/>
                  </a:cxn>
                  <a:cxn ang="0">
                    <a:pos x="0" y="315"/>
                  </a:cxn>
                  <a:cxn ang="0">
                    <a:pos x="0" y="345"/>
                  </a:cxn>
                  <a:cxn ang="0">
                    <a:pos x="0" y="375"/>
                  </a:cxn>
                  <a:cxn ang="0">
                    <a:pos x="0" y="405"/>
                  </a:cxn>
                  <a:cxn ang="0">
                    <a:pos x="0" y="435"/>
                  </a:cxn>
                  <a:cxn ang="0">
                    <a:pos x="0" y="465"/>
                  </a:cxn>
                  <a:cxn ang="0">
                    <a:pos x="0" y="495"/>
                  </a:cxn>
                  <a:cxn ang="0">
                    <a:pos x="0" y="525"/>
                  </a:cxn>
                  <a:cxn ang="0">
                    <a:pos x="0" y="555"/>
                  </a:cxn>
                  <a:cxn ang="0">
                    <a:pos x="0" y="570"/>
                  </a:cxn>
                  <a:cxn ang="0">
                    <a:pos x="0" y="600"/>
                  </a:cxn>
                  <a:cxn ang="0">
                    <a:pos x="0" y="630"/>
                  </a:cxn>
                  <a:cxn ang="0">
                    <a:pos x="0" y="645"/>
                  </a:cxn>
                  <a:cxn ang="0">
                    <a:pos x="0" y="660"/>
                  </a:cxn>
                  <a:cxn ang="0">
                    <a:pos x="0" y="690"/>
                  </a:cxn>
                  <a:cxn ang="0">
                    <a:pos x="0" y="705"/>
                  </a:cxn>
                  <a:cxn ang="0">
                    <a:pos x="0" y="720"/>
                  </a:cxn>
                  <a:cxn ang="0">
                    <a:pos x="0" y="735"/>
                  </a:cxn>
                </a:cxnLst>
                <a:rect l="txL" t="txT" r="txR" b="txB"/>
                <a:pathLst>
                  <a:path w="1" h="736">
                    <a:moveTo>
                      <a:pt x="0" y="0"/>
                    </a:moveTo>
                    <a:lnTo>
                      <a:pt x="0" y="15"/>
                    </a:lnTo>
                    <a:lnTo>
                      <a:pt x="0" y="30"/>
                    </a:lnTo>
                    <a:lnTo>
                      <a:pt x="0" y="45"/>
                    </a:lnTo>
                    <a:lnTo>
                      <a:pt x="0" y="60"/>
                    </a:lnTo>
                    <a:lnTo>
                      <a:pt x="0" y="90"/>
                    </a:lnTo>
                    <a:lnTo>
                      <a:pt x="0" y="105"/>
                    </a:lnTo>
                    <a:lnTo>
                      <a:pt x="0" y="120"/>
                    </a:lnTo>
                    <a:lnTo>
                      <a:pt x="0" y="150"/>
                    </a:lnTo>
                    <a:lnTo>
                      <a:pt x="0" y="180"/>
                    </a:lnTo>
                    <a:lnTo>
                      <a:pt x="0" y="210"/>
                    </a:lnTo>
                    <a:lnTo>
                      <a:pt x="0" y="225"/>
                    </a:lnTo>
                    <a:lnTo>
                      <a:pt x="0" y="255"/>
                    </a:lnTo>
                    <a:lnTo>
                      <a:pt x="0" y="285"/>
                    </a:lnTo>
                    <a:lnTo>
                      <a:pt x="0" y="315"/>
                    </a:lnTo>
                    <a:lnTo>
                      <a:pt x="0" y="345"/>
                    </a:lnTo>
                    <a:lnTo>
                      <a:pt x="0" y="375"/>
                    </a:lnTo>
                    <a:lnTo>
                      <a:pt x="0" y="405"/>
                    </a:lnTo>
                    <a:lnTo>
                      <a:pt x="0" y="435"/>
                    </a:lnTo>
                    <a:lnTo>
                      <a:pt x="0" y="465"/>
                    </a:lnTo>
                    <a:lnTo>
                      <a:pt x="0" y="495"/>
                    </a:lnTo>
                    <a:lnTo>
                      <a:pt x="0" y="525"/>
                    </a:lnTo>
                    <a:lnTo>
                      <a:pt x="0" y="555"/>
                    </a:lnTo>
                    <a:lnTo>
                      <a:pt x="0" y="570"/>
                    </a:lnTo>
                    <a:lnTo>
                      <a:pt x="0" y="600"/>
                    </a:lnTo>
                    <a:lnTo>
                      <a:pt x="0" y="630"/>
                    </a:lnTo>
                    <a:lnTo>
                      <a:pt x="0" y="645"/>
                    </a:lnTo>
                    <a:lnTo>
                      <a:pt x="0" y="660"/>
                    </a:lnTo>
                    <a:lnTo>
                      <a:pt x="0" y="690"/>
                    </a:lnTo>
                    <a:lnTo>
                      <a:pt x="0" y="705"/>
                    </a:lnTo>
                    <a:lnTo>
                      <a:pt x="0" y="720"/>
                    </a:lnTo>
                    <a:lnTo>
                      <a:pt x="0" y="73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520" name="Rectangle 27"/>
              <p:cNvSpPr/>
              <p:nvPr/>
            </p:nvSpPr>
            <p:spPr>
              <a:xfrm>
                <a:off x="1250" y="1946"/>
                <a:ext cx="1013" cy="682"/>
              </a:xfrm>
              <a:prstGeom prst="rect">
                <a:avLst/>
              </a:prstGeom>
              <a:solidFill>
                <a:srgbClr val="00FFFF"/>
              </a:solidFill>
              <a:ln w="12700"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黑体" panose="02010609060101010101" pitchFamily="49" charset="-122"/>
                </a:endParaRPr>
              </a:p>
            </p:txBody>
          </p:sp>
          <p:sp>
            <p:nvSpPr>
              <p:cNvPr id="20521" name="Rectangle 28"/>
              <p:cNvSpPr/>
              <p:nvPr/>
            </p:nvSpPr>
            <p:spPr>
              <a:xfrm>
                <a:off x="1250" y="1225"/>
                <a:ext cx="1013" cy="713"/>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黑体" panose="02010609060101010101" pitchFamily="49" charset="-122"/>
                </a:endParaRPr>
              </a:p>
            </p:txBody>
          </p:sp>
          <p:sp>
            <p:nvSpPr>
              <p:cNvPr id="20522" name="Rectangle 29"/>
              <p:cNvSpPr/>
              <p:nvPr/>
            </p:nvSpPr>
            <p:spPr>
              <a:xfrm>
                <a:off x="1250" y="2636"/>
                <a:ext cx="1013" cy="968"/>
              </a:xfrm>
              <a:prstGeom prst="rect">
                <a:avLst/>
              </a:prstGeom>
              <a:solidFill>
                <a:srgbClr val="C5AED9"/>
              </a:solidFill>
              <a:ln w="12700"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黑体" panose="02010609060101010101" pitchFamily="49" charset="-122"/>
                </a:endParaRPr>
              </a:p>
            </p:txBody>
          </p:sp>
          <p:grpSp>
            <p:nvGrpSpPr>
              <p:cNvPr id="20523" name="Group 30"/>
              <p:cNvGrpSpPr/>
              <p:nvPr/>
            </p:nvGrpSpPr>
            <p:grpSpPr>
              <a:xfrm>
                <a:off x="1383" y="2931"/>
                <a:ext cx="772" cy="323"/>
                <a:chOff x="1452" y="3184"/>
                <a:chExt cx="772" cy="323"/>
              </a:xfrm>
            </p:grpSpPr>
            <p:sp>
              <p:nvSpPr>
                <p:cNvPr id="20530" name="Rectangle 31"/>
                <p:cNvSpPr/>
                <p:nvPr/>
              </p:nvSpPr>
              <p:spPr>
                <a:xfrm>
                  <a:off x="1452" y="3184"/>
                  <a:ext cx="772"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显性成本</a:t>
                  </a:r>
                  <a:endParaRPr lang="zh-CN" altLang="en-US" sz="2400" b="1" dirty="0">
                    <a:solidFill>
                      <a:srgbClr val="000000"/>
                    </a:solidFill>
                    <a:latin typeface="Tahoma" panose="020B0604030504040204" pitchFamily="34" charset="0"/>
                    <a:ea typeface="楷体_GB2312" pitchFamily="49" charset="-122"/>
                  </a:endParaRPr>
                </a:p>
              </p:txBody>
            </p:sp>
            <p:sp>
              <p:nvSpPr>
                <p:cNvPr id="20531" name="Rectangle 32"/>
                <p:cNvSpPr/>
                <p:nvPr/>
              </p:nvSpPr>
              <p:spPr>
                <a:xfrm>
                  <a:off x="1520" y="3334"/>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grpSp>
            <p:nvGrpSpPr>
              <p:cNvPr id="20524" name="Group 33"/>
              <p:cNvGrpSpPr/>
              <p:nvPr/>
            </p:nvGrpSpPr>
            <p:grpSpPr>
              <a:xfrm>
                <a:off x="1383" y="1434"/>
                <a:ext cx="772" cy="324"/>
                <a:chOff x="1364" y="1667"/>
                <a:chExt cx="772" cy="324"/>
              </a:xfrm>
            </p:grpSpPr>
            <p:sp>
              <p:nvSpPr>
                <p:cNvPr id="20528" name="Rectangle 34"/>
                <p:cNvSpPr/>
                <p:nvPr/>
              </p:nvSpPr>
              <p:spPr>
                <a:xfrm>
                  <a:off x="1364" y="1667"/>
                  <a:ext cx="772"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经济利润</a:t>
                  </a:r>
                  <a:endParaRPr lang="zh-CN" altLang="en-US" sz="2400" b="1" dirty="0">
                    <a:solidFill>
                      <a:srgbClr val="000000"/>
                    </a:solidFill>
                    <a:latin typeface="Tahoma" panose="020B0604030504040204" pitchFamily="34" charset="0"/>
                    <a:ea typeface="楷体_GB2312" pitchFamily="49" charset="-122"/>
                  </a:endParaRPr>
                </a:p>
              </p:txBody>
            </p:sp>
            <p:sp>
              <p:nvSpPr>
                <p:cNvPr id="20529" name="Rectangle 35"/>
                <p:cNvSpPr/>
                <p:nvPr/>
              </p:nvSpPr>
              <p:spPr>
                <a:xfrm>
                  <a:off x="1524" y="1818"/>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grpSp>
            <p:nvGrpSpPr>
              <p:cNvPr id="20525" name="Group 36"/>
              <p:cNvGrpSpPr/>
              <p:nvPr/>
            </p:nvGrpSpPr>
            <p:grpSpPr>
              <a:xfrm>
                <a:off x="1383" y="2115"/>
                <a:ext cx="772" cy="323"/>
                <a:chOff x="1456" y="2358"/>
                <a:chExt cx="772" cy="323"/>
              </a:xfrm>
            </p:grpSpPr>
            <p:sp>
              <p:nvSpPr>
                <p:cNvPr id="20526" name="Rectangle 37"/>
                <p:cNvSpPr/>
                <p:nvPr/>
              </p:nvSpPr>
              <p:spPr>
                <a:xfrm>
                  <a:off x="1456" y="2358"/>
                  <a:ext cx="772"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隐性成本</a:t>
                  </a:r>
                  <a:endParaRPr lang="zh-CN" altLang="en-US" sz="2400" b="1" dirty="0">
                    <a:solidFill>
                      <a:srgbClr val="000000"/>
                    </a:solidFill>
                    <a:latin typeface="Tahoma" panose="020B0604030504040204" pitchFamily="34" charset="0"/>
                    <a:ea typeface="楷体_GB2312" pitchFamily="49" charset="-122"/>
                  </a:endParaRPr>
                </a:p>
              </p:txBody>
            </p:sp>
            <p:sp>
              <p:nvSpPr>
                <p:cNvPr id="20527" name="Rectangle 38"/>
                <p:cNvSpPr/>
                <p:nvPr/>
              </p:nvSpPr>
              <p:spPr>
                <a:xfrm>
                  <a:off x="1520" y="2508"/>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grpSp>
      </p:grpSp>
      <p:grpSp>
        <p:nvGrpSpPr>
          <p:cNvPr id="9" name="Group 39"/>
          <p:cNvGrpSpPr/>
          <p:nvPr/>
        </p:nvGrpSpPr>
        <p:grpSpPr>
          <a:xfrm>
            <a:off x="5434013" y="914400"/>
            <a:ext cx="3008312" cy="4464050"/>
            <a:chOff x="3379" y="845"/>
            <a:chExt cx="1895" cy="2812"/>
          </a:xfrm>
        </p:grpSpPr>
        <p:grpSp>
          <p:nvGrpSpPr>
            <p:cNvPr id="20484" name="Group 40"/>
            <p:cNvGrpSpPr/>
            <p:nvPr/>
          </p:nvGrpSpPr>
          <p:grpSpPr>
            <a:xfrm>
              <a:off x="3379" y="845"/>
              <a:ext cx="1425" cy="323"/>
              <a:chOff x="3365" y="1052"/>
              <a:chExt cx="1425" cy="323"/>
            </a:xfrm>
          </p:grpSpPr>
          <p:sp>
            <p:nvSpPr>
              <p:cNvPr id="20501" name="Rectangle 41"/>
              <p:cNvSpPr/>
              <p:nvPr/>
            </p:nvSpPr>
            <p:spPr>
              <a:xfrm>
                <a:off x="3365" y="1052"/>
                <a:ext cx="1425" cy="192"/>
              </a:xfrm>
              <a:prstGeom prst="rect">
                <a:avLst/>
              </a:prstGeom>
              <a:noFill/>
              <a:ln w="9525">
                <a:noFill/>
              </a:ln>
            </p:spPr>
            <p:txBody>
              <a:bodyPr lIns="0" tIns="0" rIns="0" bIns="0">
                <a:spAutoFit/>
              </a:bodyPr>
              <a:p>
                <a:pPr eaLnBrk="0" hangingPunct="0"/>
                <a:r>
                  <a:rPr lang="zh-CN" altLang="en-US" sz="2000" b="1" dirty="0">
                    <a:solidFill>
                      <a:srgbClr val="FF6600"/>
                    </a:solidFill>
                    <a:latin typeface="Tahoma" panose="020B0604030504040204" pitchFamily="34" charset="0"/>
                    <a:ea typeface="幼圆" pitchFamily="49" charset="-122"/>
                  </a:rPr>
                  <a:t>会计师如何看企业</a:t>
                </a:r>
                <a:endParaRPr lang="zh-CN" altLang="en-US" sz="2000" b="1" dirty="0">
                  <a:solidFill>
                    <a:srgbClr val="FF6600"/>
                  </a:solidFill>
                  <a:latin typeface="Tahoma" panose="020B0604030504040204" pitchFamily="34" charset="0"/>
                  <a:ea typeface="幼圆" pitchFamily="49" charset="-122"/>
                </a:endParaRPr>
              </a:p>
            </p:txBody>
          </p:sp>
          <p:sp>
            <p:nvSpPr>
              <p:cNvPr id="20502" name="Rectangle 42"/>
              <p:cNvSpPr/>
              <p:nvPr/>
            </p:nvSpPr>
            <p:spPr>
              <a:xfrm>
                <a:off x="3597" y="1202"/>
                <a:ext cx="1" cy="173"/>
              </a:xfrm>
              <a:prstGeom prst="rect">
                <a:avLst/>
              </a:prstGeom>
              <a:noFill/>
              <a:ln w="9525">
                <a:noFill/>
              </a:ln>
            </p:spPr>
            <p:txBody>
              <a:bodyPr wrap="none" lIns="0" tIns="0" rIns="0" bIns="0">
                <a:spAutoFit/>
              </a:bodyPr>
              <a:p>
                <a:pPr eaLnBrk="0" hangingPunct="0"/>
                <a:endParaRPr lang="zh-CN" altLang="en-US" b="1" dirty="0">
                  <a:solidFill>
                    <a:srgbClr val="474A81"/>
                  </a:solidFill>
                  <a:latin typeface="Tahoma" panose="020B0604030504040204" pitchFamily="34" charset="0"/>
                  <a:ea typeface="黑体" panose="02010609060101010101" pitchFamily="49" charset="-122"/>
                </a:endParaRPr>
              </a:p>
            </p:txBody>
          </p:sp>
        </p:grpSp>
        <p:sp>
          <p:nvSpPr>
            <p:cNvPr id="20485" name="Rectangle 43"/>
            <p:cNvSpPr/>
            <p:nvPr/>
          </p:nvSpPr>
          <p:spPr>
            <a:xfrm>
              <a:off x="3533" y="2684"/>
              <a:ext cx="1000" cy="926"/>
            </a:xfrm>
            <a:prstGeom prst="rect">
              <a:avLst/>
            </a:prstGeom>
            <a:solidFill>
              <a:srgbClr val="C5AED9"/>
            </a:solidFill>
            <a:ln w="12700"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黑体" panose="02010609060101010101" pitchFamily="49" charset="-122"/>
              </a:endParaRPr>
            </a:p>
          </p:txBody>
        </p:sp>
        <p:sp>
          <p:nvSpPr>
            <p:cNvPr id="20486" name="Rectangle 44"/>
            <p:cNvSpPr/>
            <p:nvPr/>
          </p:nvSpPr>
          <p:spPr>
            <a:xfrm>
              <a:off x="3533" y="1221"/>
              <a:ext cx="998" cy="1455"/>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p>
              <a:pPr eaLnBrk="0" hangingPunct="0"/>
              <a:endParaRPr lang="zh-CN" altLang="en-US" dirty="0">
                <a:latin typeface="Arial" panose="020B0604020202020204" pitchFamily="34" charset="0"/>
                <a:ea typeface="黑体" panose="02010609060101010101" pitchFamily="49" charset="-122"/>
              </a:endParaRPr>
            </a:p>
          </p:txBody>
        </p:sp>
        <p:grpSp>
          <p:nvGrpSpPr>
            <p:cNvPr id="20487" name="Group 45"/>
            <p:cNvGrpSpPr/>
            <p:nvPr/>
          </p:nvGrpSpPr>
          <p:grpSpPr>
            <a:xfrm>
              <a:off x="3696" y="2976"/>
              <a:ext cx="772" cy="323"/>
              <a:chOff x="3781" y="3184"/>
              <a:chExt cx="772" cy="323"/>
            </a:xfrm>
          </p:grpSpPr>
          <p:sp>
            <p:nvSpPr>
              <p:cNvPr id="20499" name="Rectangle 46"/>
              <p:cNvSpPr/>
              <p:nvPr/>
            </p:nvSpPr>
            <p:spPr>
              <a:xfrm>
                <a:off x="3781" y="3184"/>
                <a:ext cx="772"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显性成本</a:t>
                </a:r>
                <a:endParaRPr lang="zh-CN" altLang="en-US" sz="2400" b="1" dirty="0">
                  <a:solidFill>
                    <a:srgbClr val="000000"/>
                  </a:solidFill>
                  <a:latin typeface="Tahoma" panose="020B0604030504040204" pitchFamily="34" charset="0"/>
                  <a:ea typeface="楷体_GB2312" pitchFamily="49" charset="-122"/>
                </a:endParaRPr>
              </a:p>
            </p:txBody>
          </p:sp>
          <p:sp>
            <p:nvSpPr>
              <p:cNvPr id="20500" name="Rectangle 47"/>
              <p:cNvSpPr/>
              <p:nvPr/>
            </p:nvSpPr>
            <p:spPr>
              <a:xfrm>
                <a:off x="3849" y="3334"/>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grpSp>
          <p:nvGrpSpPr>
            <p:cNvPr id="20488" name="Group 48"/>
            <p:cNvGrpSpPr/>
            <p:nvPr/>
          </p:nvGrpSpPr>
          <p:grpSpPr>
            <a:xfrm>
              <a:off x="3636" y="1810"/>
              <a:ext cx="772" cy="323"/>
              <a:chOff x="3641" y="1998"/>
              <a:chExt cx="772" cy="323"/>
            </a:xfrm>
          </p:grpSpPr>
          <p:sp>
            <p:nvSpPr>
              <p:cNvPr id="20497" name="Rectangle 49"/>
              <p:cNvSpPr/>
              <p:nvPr/>
            </p:nvSpPr>
            <p:spPr>
              <a:xfrm>
                <a:off x="3641" y="1998"/>
                <a:ext cx="772"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会计利润</a:t>
                </a:r>
                <a:endParaRPr lang="zh-CN" altLang="en-US" sz="2400" b="1" dirty="0">
                  <a:solidFill>
                    <a:srgbClr val="000000"/>
                  </a:solidFill>
                  <a:latin typeface="Tahoma" panose="020B0604030504040204" pitchFamily="34" charset="0"/>
                  <a:ea typeface="楷体_GB2312" pitchFamily="49" charset="-122"/>
                </a:endParaRPr>
              </a:p>
            </p:txBody>
          </p:sp>
          <p:sp>
            <p:nvSpPr>
              <p:cNvPr id="20498" name="Rectangle 50"/>
              <p:cNvSpPr/>
              <p:nvPr/>
            </p:nvSpPr>
            <p:spPr>
              <a:xfrm>
                <a:off x="3853" y="2148"/>
                <a:ext cx="1" cy="173"/>
              </a:xfrm>
              <a:prstGeom prst="rect">
                <a:avLst/>
              </a:prstGeom>
              <a:noFill/>
              <a:ln w="9525">
                <a:noFill/>
              </a:ln>
            </p:spPr>
            <p:txBody>
              <a:bodyPr wrap="none" lIns="0" tIns="0" rIns="0" bIns="0">
                <a:spAutoFit/>
              </a:bodyPr>
              <a:p>
                <a:pPr eaLnBrk="0" hangingPunct="0"/>
                <a:endParaRPr lang="zh-CN" altLang="en-US" b="1" dirty="0">
                  <a:solidFill>
                    <a:srgbClr val="000000"/>
                  </a:solidFill>
                  <a:latin typeface="Tahoma" panose="020B0604030504040204" pitchFamily="34" charset="0"/>
                  <a:ea typeface="黑体" panose="02010609060101010101" pitchFamily="49" charset="-122"/>
                </a:endParaRPr>
              </a:p>
            </p:txBody>
          </p:sp>
        </p:grpSp>
        <p:grpSp>
          <p:nvGrpSpPr>
            <p:cNvPr id="20489" name="Group 51"/>
            <p:cNvGrpSpPr/>
            <p:nvPr/>
          </p:nvGrpSpPr>
          <p:grpSpPr>
            <a:xfrm>
              <a:off x="4609" y="1269"/>
              <a:ext cx="665" cy="2388"/>
              <a:chOff x="4623" y="1457"/>
              <a:chExt cx="521" cy="2388"/>
            </a:xfrm>
          </p:grpSpPr>
          <p:sp>
            <p:nvSpPr>
              <p:cNvPr id="20490" name="Rectangle 52"/>
              <p:cNvSpPr/>
              <p:nvPr/>
            </p:nvSpPr>
            <p:spPr>
              <a:xfrm>
                <a:off x="4758" y="2568"/>
                <a:ext cx="386" cy="230"/>
              </a:xfrm>
              <a:prstGeom prst="rect">
                <a:avLst/>
              </a:prstGeom>
              <a:noFill/>
              <a:ln w="9525">
                <a:noFill/>
              </a:ln>
            </p:spPr>
            <p:txBody>
              <a:bodyPr lIns="0" tIns="0" rIns="0" bIns="0">
                <a:spAutoFit/>
              </a:bodyPr>
              <a:p>
                <a:pPr eaLnBrk="0" hangingPunct="0"/>
                <a:r>
                  <a:rPr lang="zh-CN" altLang="en-US" sz="2400" b="1" dirty="0">
                    <a:solidFill>
                      <a:srgbClr val="000000"/>
                    </a:solidFill>
                    <a:latin typeface="Tahoma" panose="020B0604030504040204" pitchFamily="34" charset="0"/>
                    <a:ea typeface="楷体_GB2312" pitchFamily="49" charset="-122"/>
                  </a:rPr>
                  <a:t>收益</a:t>
                </a:r>
                <a:endParaRPr lang="zh-CN" altLang="en-US" sz="2400" b="1" dirty="0">
                  <a:solidFill>
                    <a:srgbClr val="000000"/>
                  </a:solidFill>
                  <a:latin typeface="Tahoma" panose="020B0604030504040204" pitchFamily="34" charset="0"/>
                  <a:ea typeface="楷体_GB2312" pitchFamily="49" charset="-122"/>
                </a:endParaRPr>
              </a:p>
            </p:txBody>
          </p:sp>
          <p:sp>
            <p:nvSpPr>
              <p:cNvPr id="20491" name="Freeform 53"/>
              <p:cNvSpPr/>
              <p:nvPr/>
            </p:nvSpPr>
            <p:spPr>
              <a:xfrm>
                <a:off x="4623" y="1457"/>
                <a:ext cx="46" cy="61"/>
              </a:xfrm>
              <a:custGeom>
                <a:avLst/>
                <a:gdLst>
                  <a:gd name="txL" fmla="*/ 0 w 46"/>
                  <a:gd name="txT" fmla="*/ 0 h 61"/>
                  <a:gd name="txR" fmla="*/ 46 w 46"/>
                  <a:gd name="txB" fmla="*/ 61 h 61"/>
                </a:gdLst>
                <a:ahLst/>
                <a:cxnLst>
                  <a:cxn ang="0">
                    <a:pos x="0" y="0"/>
                  </a:cxn>
                  <a:cxn ang="0">
                    <a:pos x="15" y="0"/>
                  </a:cxn>
                  <a:cxn ang="0">
                    <a:pos x="45" y="30"/>
                  </a:cxn>
                  <a:cxn ang="0">
                    <a:pos x="45" y="60"/>
                  </a:cxn>
                </a:cxnLst>
                <a:rect l="txL" t="txT" r="txR" b="txB"/>
                <a:pathLst>
                  <a:path w="46" h="61">
                    <a:moveTo>
                      <a:pt x="0" y="0"/>
                    </a:moveTo>
                    <a:lnTo>
                      <a:pt x="15" y="0"/>
                    </a:lnTo>
                    <a:lnTo>
                      <a:pt x="45" y="30"/>
                    </a:lnTo>
                    <a:lnTo>
                      <a:pt x="45"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492" name="Freeform 54"/>
              <p:cNvSpPr/>
              <p:nvPr/>
            </p:nvSpPr>
            <p:spPr>
              <a:xfrm>
                <a:off x="4669" y="1517"/>
                <a:ext cx="1" cy="1097"/>
              </a:xfrm>
              <a:custGeom>
                <a:avLst/>
                <a:gdLst>
                  <a:gd name="txL" fmla="*/ 0 w 1"/>
                  <a:gd name="txT" fmla="*/ 0 h 1097"/>
                  <a:gd name="txR" fmla="*/ 1 w 1"/>
                  <a:gd name="txB" fmla="*/ 1097 h 1097"/>
                </a:gdLst>
                <a:ahLst/>
                <a:cxnLst>
                  <a:cxn ang="0">
                    <a:pos x="0" y="0"/>
                  </a:cxn>
                  <a:cxn ang="0">
                    <a:pos x="0" y="15"/>
                  </a:cxn>
                  <a:cxn ang="0">
                    <a:pos x="0" y="30"/>
                  </a:cxn>
                  <a:cxn ang="0">
                    <a:pos x="0" y="45"/>
                  </a:cxn>
                  <a:cxn ang="0">
                    <a:pos x="0" y="60"/>
                  </a:cxn>
                  <a:cxn ang="0">
                    <a:pos x="0" y="75"/>
                  </a:cxn>
                  <a:cxn ang="0">
                    <a:pos x="0" y="90"/>
                  </a:cxn>
                  <a:cxn ang="0">
                    <a:pos x="0" y="105"/>
                  </a:cxn>
                  <a:cxn ang="0">
                    <a:pos x="0" y="120"/>
                  </a:cxn>
                  <a:cxn ang="0">
                    <a:pos x="0" y="150"/>
                  </a:cxn>
                  <a:cxn ang="0">
                    <a:pos x="0" y="165"/>
                  </a:cxn>
                  <a:cxn ang="0">
                    <a:pos x="0" y="195"/>
                  </a:cxn>
                  <a:cxn ang="0">
                    <a:pos x="0" y="210"/>
                  </a:cxn>
                  <a:cxn ang="0">
                    <a:pos x="0" y="240"/>
                  </a:cxn>
                  <a:cxn ang="0">
                    <a:pos x="0" y="270"/>
                  </a:cxn>
                  <a:cxn ang="0">
                    <a:pos x="0" y="285"/>
                  </a:cxn>
                  <a:cxn ang="0">
                    <a:pos x="0" y="315"/>
                  </a:cxn>
                  <a:cxn ang="0">
                    <a:pos x="0" y="345"/>
                  </a:cxn>
                  <a:cxn ang="0">
                    <a:pos x="0" y="375"/>
                  </a:cxn>
                  <a:cxn ang="0">
                    <a:pos x="0" y="405"/>
                  </a:cxn>
                  <a:cxn ang="0">
                    <a:pos x="0" y="435"/>
                  </a:cxn>
                  <a:cxn ang="0">
                    <a:pos x="0" y="450"/>
                  </a:cxn>
                  <a:cxn ang="0">
                    <a:pos x="0" y="480"/>
                  </a:cxn>
                  <a:cxn ang="0">
                    <a:pos x="0" y="510"/>
                  </a:cxn>
                  <a:cxn ang="0">
                    <a:pos x="0" y="540"/>
                  </a:cxn>
                  <a:cxn ang="0">
                    <a:pos x="0" y="571"/>
                  </a:cxn>
                  <a:cxn ang="0">
                    <a:pos x="0" y="601"/>
                  </a:cxn>
                  <a:cxn ang="0">
                    <a:pos x="0" y="631"/>
                  </a:cxn>
                  <a:cxn ang="0">
                    <a:pos x="0" y="661"/>
                  </a:cxn>
                  <a:cxn ang="0">
                    <a:pos x="0" y="691"/>
                  </a:cxn>
                  <a:cxn ang="0">
                    <a:pos x="0" y="721"/>
                  </a:cxn>
                  <a:cxn ang="0">
                    <a:pos x="0" y="751"/>
                  </a:cxn>
                  <a:cxn ang="0">
                    <a:pos x="0" y="781"/>
                  </a:cxn>
                  <a:cxn ang="0">
                    <a:pos x="0" y="796"/>
                  </a:cxn>
                  <a:cxn ang="0">
                    <a:pos x="0" y="826"/>
                  </a:cxn>
                  <a:cxn ang="0">
                    <a:pos x="0" y="856"/>
                  </a:cxn>
                  <a:cxn ang="0">
                    <a:pos x="0" y="871"/>
                  </a:cxn>
                  <a:cxn ang="0">
                    <a:pos x="0" y="901"/>
                  </a:cxn>
                  <a:cxn ang="0">
                    <a:pos x="0" y="931"/>
                  </a:cxn>
                  <a:cxn ang="0">
                    <a:pos x="0" y="946"/>
                  </a:cxn>
                  <a:cxn ang="0">
                    <a:pos x="0" y="961"/>
                  </a:cxn>
                  <a:cxn ang="0">
                    <a:pos x="0" y="991"/>
                  </a:cxn>
                  <a:cxn ang="0">
                    <a:pos x="0" y="1006"/>
                  </a:cxn>
                  <a:cxn ang="0">
                    <a:pos x="0" y="1021"/>
                  </a:cxn>
                  <a:cxn ang="0">
                    <a:pos x="0" y="1036"/>
                  </a:cxn>
                  <a:cxn ang="0">
                    <a:pos x="0" y="1051"/>
                  </a:cxn>
                  <a:cxn ang="0">
                    <a:pos x="0" y="1066"/>
                  </a:cxn>
                  <a:cxn ang="0">
                    <a:pos x="0" y="1081"/>
                  </a:cxn>
                  <a:cxn ang="0">
                    <a:pos x="0" y="1096"/>
                  </a:cxn>
                </a:cxnLst>
                <a:rect l="txL" t="txT" r="txR" b="txB"/>
                <a:pathLst>
                  <a:path w="1" h="1097">
                    <a:moveTo>
                      <a:pt x="0" y="0"/>
                    </a:moveTo>
                    <a:lnTo>
                      <a:pt x="0" y="15"/>
                    </a:lnTo>
                    <a:lnTo>
                      <a:pt x="0" y="30"/>
                    </a:lnTo>
                    <a:lnTo>
                      <a:pt x="0" y="45"/>
                    </a:lnTo>
                    <a:lnTo>
                      <a:pt x="0" y="60"/>
                    </a:lnTo>
                    <a:lnTo>
                      <a:pt x="0" y="75"/>
                    </a:lnTo>
                    <a:lnTo>
                      <a:pt x="0" y="90"/>
                    </a:lnTo>
                    <a:lnTo>
                      <a:pt x="0" y="105"/>
                    </a:lnTo>
                    <a:lnTo>
                      <a:pt x="0" y="120"/>
                    </a:lnTo>
                    <a:lnTo>
                      <a:pt x="0" y="150"/>
                    </a:lnTo>
                    <a:lnTo>
                      <a:pt x="0" y="165"/>
                    </a:lnTo>
                    <a:lnTo>
                      <a:pt x="0" y="195"/>
                    </a:lnTo>
                    <a:lnTo>
                      <a:pt x="0" y="210"/>
                    </a:lnTo>
                    <a:lnTo>
                      <a:pt x="0" y="240"/>
                    </a:lnTo>
                    <a:lnTo>
                      <a:pt x="0" y="270"/>
                    </a:lnTo>
                    <a:lnTo>
                      <a:pt x="0" y="285"/>
                    </a:lnTo>
                    <a:lnTo>
                      <a:pt x="0" y="315"/>
                    </a:lnTo>
                    <a:lnTo>
                      <a:pt x="0" y="345"/>
                    </a:lnTo>
                    <a:lnTo>
                      <a:pt x="0" y="375"/>
                    </a:lnTo>
                    <a:lnTo>
                      <a:pt x="0" y="405"/>
                    </a:lnTo>
                    <a:lnTo>
                      <a:pt x="0" y="435"/>
                    </a:lnTo>
                    <a:lnTo>
                      <a:pt x="0" y="450"/>
                    </a:lnTo>
                    <a:lnTo>
                      <a:pt x="0" y="480"/>
                    </a:lnTo>
                    <a:lnTo>
                      <a:pt x="0" y="510"/>
                    </a:lnTo>
                    <a:lnTo>
                      <a:pt x="0" y="540"/>
                    </a:lnTo>
                    <a:lnTo>
                      <a:pt x="0" y="571"/>
                    </a:lnTo>
                    <a:lnTo>
                      <a:pt x="0" y="601"/>
                    </a:lnTo>
                    <a:lnTo>
                      <a:pt x="0" y="631"/>
                    </a:lnTo>
                    <a:lnTo>
                      <a:pt x="0" y="661"/>
                    </a:lnTo>
                    <a:lnTo>
                      <a:pt x="0" y="691"/>
                    </a:lnTo>
                    <a:lnTo>
                      <a:pt x="0" y="721"/>
                    </a:lnTo>
                    <a:lnTo>
                      <a:pt x="0" y="751"/>
                    </a:lnTo>
                    <a:lnTo>
                      <a:pt x="0" y="781"/>
                    </a:lnTo>
                    <a:lnTo>
                      <a:pt x="0" y="796"/>
                    </a:lnTo>
                    <a:lnTo>
                      <a:pt x="0" y="826"/>
                    </a:lnTo>
                    <a:lnTo>
                      <a:pt x="0" y="856"/>
                    </a:lnTo>
                    <a:lnTo>
                      <a:pt x="0" y="871"/>
                    </a:lnTo>
                    <a:lnTo>
                      <a:pt x="0" y="901"/>
                    </a:lnTo>
                    <a:lnTo>
                      <a:pt x="0" y="931"/>
                    </a:lnTo>
                    <a:lnTo>
                      <a:pt x="0" y="946"/>
                    </a:lnTo>
                    <a:lnTo>
                      <a:pt x="0" y="961"/>
                    </a:lnTo>
                    <a:lnTo>
                      <a:pt x="0" y="991"/>
                    </a:lnTo>
                    <a:lnTo>
                      <a:pt x="0" y="1006"/>
                    </a:lnTo>
                    <a:lnTo>
                      <a:pt x="0" y="1021"/>
                    </a:lnTo>
                    <a:lnTo>
                      <a:pt x="0" y="1036"/>
                    </a:lnTo>
                    <a:lnTo>
                      <a:pt x="0" y="1051"/>
                    </a:lnTo>
                    <a:lnTo>
                      <a:pt x="0" y="1066"/>
                    </a:lnTo>
                    <a:lnTo>
                      <a:pt x="0" y="1081"/>
                    </a:lnTo>
                    <a:lnTo>
                      <a:pt x="0" y="1096"/>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493" name="Freeform 55"/>
              <p:cNvSpPr/>
              <p:nvPr/>
            </p:nvSpPr>
            <p:spPr>
              <a:xfrm>
                <a:off x="4668" y="2613"/>
                <a:ext cx="46" cy="46"/>
              </a:xfrm>
              <a:custGeom>
                <a:avLst/>
                <a:gdLst>
                  <a:gd name="txL" fmla="*/ 0 w 46"/>
                  <a:gd name="txT" fmla="*/ 0 h 46"/>
                  <a:gd name="txR" fmla="*/ 46 w 46"/>
                  <a:gd name="txB" fmla="*/ 46 h 46"/>
                </a:gdLst>
                <a:ahLst/>
                <a:cxnLst>
                  <a:cxn ang="0">
                    <a:pos x="0" y="0"/>
                  </a:cxn>
                  <a:cxn ang="0">
                    <a:pos x="0" y="30"/>
                  </a:cxn>
                  <a:cxn ang="0">
                    <a:pos x="15" y="45"/>
                  </a:cxn>
                  <a:cxn ang="0">
                    <a:pos x="45" y="45"/>
                  </a:cxn>
                </a:cxnLst>
                <a:rect l="txL" t="txT" r="txR" b="txB"/>
                <a:pathLst>
                  <a:path w="46" h="46">
                    <a:moveTo>
                      <a:pt x="0" y="0"/>
                    </a:moveTo>
                    <a:lnTo>
                      <a:pt x="0" y="30"/>
                    </a:lnTo>
                    <a:lnTo>
                      <a:pt x="15" y="45"/>
                    </a:lnTo>
                    <a:lnTo>
                      <a:pt x="45"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494" name="Freeform 56"/>
              <p:cNvSpPr/>
              <p:nvPr/>
            </p:nvSpPr>
            <p:spPr>
              <a:xfrm>
                <a:off x="4668" y="2658"/>
                <a:ext cx="46" cy="46"/>
              </a:xfrm>
              <a:custGeom>
                <a:avLst/>
                <a:gdLst>
                  <a:gd name="txL" fmla="*/ 0 w 46"/>
                  <a:gd name="txT" fmla="*/ 0 h 46"/>
                  <a:gd name="txR" fmla="*/ 46 w 46"/>
                  <a:gd name="txB" fmla="*/ 46 h 46"/>
                </a:gdLst>
                <a:ahLst/>
                <a:cxnLst>
                  <a:cxn ang="0">
                    <a:pos x="45" y="0"/>
                  </a:cxn>
                  <a:cxn ang="0">
                    <a:pos x="15" y="0"/>
                  </a:cxn>
                  <a:cxn ang="0">
                    <a:pos x="0" y="30"/>
                  </a:cxn>
                  <a:cxn ang="0">
                    <a:pos x="0" y="45"/>
                  </a:cxn>
                </a:cxnLst>
                <a:rect l="txL" t="txT" r="txR" b="txB"/>
                <a:pathLst>
                  <a:path w="46" h="46">
                    <a:moveTo>
                      <a:pt x="45" y="0"/>
                    </a:moveTo>
                    <a:lnTo>
                      <a:pt x="15" y="0"/>
                    </a:lnTo>
                    <a:lnTo>
                      <a:pt x="0" y="30"/>
                    </a:lnTo>
                    <a:lnTo>
                      <a:pt x="0" y="45"/>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495" name="Freeform 57"/>
              <p:cNvSpPr/>
              <p:nvPr/>
            </p:nvSpPr>
            <p:spPr>
              <a:xfrm>
                <a:off x="4669" y="2703"/>
                <a:ext cx="1" cy="1082"/>
              </a:xfrm>
              <a:custGeom>
                <a:avLst/>
                <a:gdLst>
                  <a:gd name="txL" fmla="*/ 0 w 1"/>
                  <a:gd name="txT" fmla="*/ 0 h 1082"/>
                  <a:gd name="txR" fmla="*/ 1 w 1"/>
                  <a:gd name="txB" fmla="*/ 1082 h 1082"/>
                </a:gdLst>
                <a:ahLst/>
                <a:cxnLst>
                  <a:cxn ang="0">
                    <a:pos x="0" y="0"/>
                  </a:cxn>
                  <a:cxn ang="0">
                    <a:pos x="0" y="15"/>
                  </a:cxn>
                  <a:cxn ang="0">
                    <a:pos x="0" y="30"/>
                  </a:cxn>
                  <a:cxn ang="0">
                    <a:pos x="0" y="45"/>
                  </a:cxn>
                  <a:cxn ang="0">
                    <a:pos x="0" y="60"/>
                  </a:cxn>
                  <a:cxn ang="0">
                    <a:pos x="0" y="75"/>
                  </a:cxn>
                  <a:cxn ang="0">
                    <a:pos x="0" y="90"/>
                  </a:cxn>
                  <a:cxn ang="0">
                    <a:pos x="0" y="105"/>
                  </a:cxn>
                  <a:cxn ang="0">
                    <a:pos x="0" y="135"/>
                  </a:cxn>
                  <a:cxn ang="0">
                    <a:pos x="0" y="150"/>
                  </a:cxn>
                  <a:cxn ang="0">
                    <a:pos x="0" y="165"/>
                  </a:cxn>
                  <a:cxn ang="0">
                    <a:pos x="0" y="195"/>
                  </a:cxn>
                  <a:cxn ang="0">
                    <a:pos x="0" y="210"/>
                  </a:cxn>
                  <a:cxn ang="0">
                    <a:pos x="0" y="240"/>
                  </a:cxn>
                  <a:cxn ang="0">
                    <a:pos x="0" y="270"/>
                  </a:cxn>
                  <a:cxn ang="0">
                    <a:pos x="0" y="285"/>
                  </a:cxn>
                  <a:cxn ang="0">
                    <a:pos x="0" y="315"/>
                  </a:cxn>
                  <a:cxn ang="0">
                    <a:pos x="0" y="345"/>
                  </a:cxn>
                  <a:cxn ang="0">
                    <a:pos x="0" y="375"/>
                  </a:cxn>
                  <a:cxn ang="0">
                    <a:pos x="0" y="405"/>
                  </a:cxn>
                  <a:cxn ang="0">
                    <a:pos x="0" y="420"/>
                  </a:cxn>
                  <a:cxn ang="0">
                    <a:pos x="0" y="450"/>
                  </a:cxn>
                  <a:cxn ang="0">
                    <a:pos x="0" y="480"/>
                  </a:cxn>
                  <a:cxn ang="0">
                    <a:pos x="0" y="510"/>
                  </a:cxn>
                  <a:cxn ang="0">
                    <a:pos x="0" y="540"/>
                  </a:cxn>
                  <a:cxn ang="0">
                    <a:pos x="0" y="571"/>
                  </a:cxn>
                  <a:cxn ang="0">
                    <a:pos x="0" y="601"/>
                  </a:cxn>
                  <a:cxn ang="0">
                    <a:pos x="0" y="631"/>
                  </a:cxn>
                  <a:cxn ang="0">
                    <a:pos x="0" y="661"/>
                  </a:cxn>
                  <a:cxn ang="0">
                    <a:pos x="0" y="691"/>
                  </a:cxn>
                  <a:cxn ang="0">
                    <a:pos x="0" y="721"/>
                  </a:cxn>
                  <a:cxn ang="0">
                    <a:pos x="0" y="736"/>
                  </a:cxn>
                  <a:cxn ang="0">
                    <a:pos x="0" y="766"/>
                  </a:cxn>
                  <a:cxn ang="0">
                    <a:pos x="0" y="796"/>
                  </a:cxn>
                  <a:cxn ang="0">
                    <a:pos x="0" y="826"/>
                  </a:cxn>
                  <a:cxn ang="0">
                    <a:pos x="0" y="841"/>
                  </a:cxn>
                  <a:cxn ang="0">
                    <a:pos x="0" y="871"/>
                  </a:cxn>
                  <a:cxn ang="0">
                    <a:pos x="0" y="901"/>
                  </a:cxn>
                  <a:cxn ang="0">
                    <a:pos x="0" y="916"/>
                  </a:cxn>
                  <a:cxn ang="0">
                    <a:pos x="0" y="931"/>
                  </a:cxn>
                  <a:cxn ang="0">
                    <a:pos x="0" y="961"/>
                  </a:cxn>
                  <a:cxn ang="0">
                    <a:pos x="0" y="976"/>
                  </a:cxn>
                  <a:cxn ang="0">
                    <a:pos x="0" y="991"/>
                  </a:cxn>
                  <a:cxn ang="0">
                    <a:pos x="0" y="1006"/>
                  </a:cxn>
                  <a:cxn ang="0">
                    <a:pos x="0" y="1021"/>
                  </a:cxn>
                  <a:cxn ang="0">
                    <a:pos x="0" y="1036"/>
                  </a:cxn>
                  <a:cxn ang="0">
                    <a:pos x="0" y="1051"/>
                  </a:cxn>
                  <a:cxn ang="0">
                    <a:pos x="0" y="1066"/>
                  </a:cxn>
                  <a:cxn ang="0">
                    <a:pos x="0" y="1081"/>
                  </a:cxn>
                </a:cxnLst>
                <a:rect l="txL" t="txT" r="txR" b="txB"/>
                <a:pathLst>
                  <a:path w="1" h="1082">
                    <a:moveTo>
                      <a:pt x="0" y="0"/>
                    </a:moveTo>
                    <a:lnTo>
                      <a:pt x="0" y="15"/>
                    </a:lnTo>
                    <a:lnTo>
                      <a:pt x="0" y="30"/>
                    </a:lnTo>
                    <a:lnTo>
                      <a:pt x="0" y="45"/>
                    </a:lnTo>
                    <a:lnTo>
                      <a:pt x="0" y="60"/>
                    </a:lnTo>
                    <a:lnTo>
                      <a:pt x="0" y="75"/>
                    </a:lnTo>
                    <a:lnTo>
                      <a:pt x="0" y="90"/>
                    </a:lnTo>
                    <a:lnTo>
                      <a:pt x="0" y="105"/>
                    </a:lnTo>
                    <a:lnTo>
                      <a:pt x="0" y="135"/>
                    </a:lnTo>
                    <a:lnTo>
                      <a:pt x="0" y="150"/>
                    </a:lnTo>
                    <a:lnTo>
                      <a:pt x="0" y="165"/>
                    </a:lnTo>
                    <a:lnTo>
                      <a:pt x="0" y="195"/>
                    </a:lnTo>
                    <a:lnTo>
                      <a:pt x="0" y="210"/>
                    </a:lnTo>
                    <a:lnTo>
                      <a:pt x="0" y="240"/>
                    </a:lnTo>
                    <a:lnTo>
                      <a:pt x="0" y="270"/>
                    </a:lnTo>
                    <a:lnTo>
                      <a:pt x="0" y="285"/>
                    </a:lnTo>
                    <a:lnTo>
                      <a:pt x="0" y="315"/>
                    </a:lnTo>
                    <a:lnTo>
                      <a:pt x="0" y="345"/>
                    </a:lnTo>
                    <a:lnTo>
                      <a:pt x="0" y="375"/>
                    </a:lnTo>
                    <a:lnTo>
                      <a:pt x="0" y="405"/>
                    </a:lnTo>
                    <a:lnTo>
                      <a:pt x="0" y="420"/>
                    </a:lnTo>
                    <a:lnTo>
                      <a:pt x="0" y="450"/>
                    </a:lnTo>
                    <a:lnTo>
                      <a:pt x="0" y="480"/>
                    </a:lnTo>
                    <a:lnTo>
                      <a:pt x="0" y="510"/>
                    </a:lnTo>
                    <a:lnTo>
                      <a:pt x="0" y="540"/>
                    </a:lnTo>
                    <a:lnTo>
                      <a:pt x="0" y="571"/>
                    </a:lnTo>
                    <a:lnTo>
                      <a:pt x="0" y="601"/>
                    </a:lnTo>
                    <a:lnTo>
                      <a:pt x="0" y="631"/>
                    </a:lnTo>
                    <a:lnTo>
                      <a:pt x="0" y="661"/>
                    </a:lnTo>
                    <a:lnTo>
                      <a:pt x="0" y="691"/>
                    </a:lnTo>
                    <a:lnTo>
                      <a:pt x="0" y="721"/>
                    </a:lnTo>
                    <a:lnTo>
                      <a:pt x="0" y="736"/>
                    </a:lnTo>
                    <a:lnTo>
                      <a:pt x="0" y="766"/>
                    </a:lnTo>
                    <a:lnTo>
                      <a:pt x="0" y="796"/>
                    </a:lnTo>
                    <a:lnTo>
                      <a:pt x="0" y="826"/>
                    </a:lnTo>
                    <a:lnTo>
                      <a:pt x="0" y="841"/>
                    </a:lnTo>
                    <a:lnTo>
                      <a:pt x="0" y="871"/>
                    </a:lnTo>
                    <a:lnTo>
                      <a:pt x="0" y="901"/>
                    </a:lnTo>
                    <a:lnTo>
                      <a:pt x="0" y="916"/>
                    </a:lnTo>
                    <a:lnTo>
                      <a:pt x="0" y="931"/>
                    </a:lnTo>
                    <a:lnTo>
                      <a:pt x="0" y="961"/>
                    </a:lnTo>
                    <a:lnTo>
                      <a:pt x="0" y="976"/>
                    </a:lnTo>
                    <a:lnTo>
                      <a:pt x="0" y="991"/>
                    </a:lnTo>
                    <a:lnTo>
                      <a:pt x="0" y="1006"/>
                    </a:lnTo>
                    <a:lnTo>
                      <a:pt x="0" y="1021"/>
                    </a:lnTo>
                    <a:lnTo>
                      <a:pt x="0" y="1036"/>
                    </a:lnTo>
                    <a:lnTo>
                      <a:pt x="0" y="1051"/>
                    </a:lnTo>
                    <a:lnTo>
                      <a:pt x="0" y="1066"/>
                    </a:lnTo>
                    <a:lnTo>
                      <a:pt x="0" y="1081"/>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sp>
            <p:nvSpPr>
              <p:cNvPr id="20496" name="Freeform 58"/>
              <p:cNvSpPr/>
              <p:nvPr/>
            </p:nvSpPr>
            <p:spPr>
              <a:xfrm>
                <a:off x="4623" y="3784"/>
                <a:ext cx="46" cy="61"/>
              </a:xfrm>
              <a:custGeom>
                <a:avLst/>
                <a:gdLst>
                  <a:gd name="txL" fmla="*/ 0 w 46"/>
                  <a:gd name="txT" fmla="*/ 0 h 61"/>
                  <a:gd name="txR" fmla="*/ 46 w 46"/>
                  <a:gd name="txB" fmla="*/ 61 h 61"/>
                </a:gdLst>
                <a:ahLst/>
                <a:cxnLst>
                  <a:cxn ang="0">
                    <a:pos x="45" y="0"/>
                  </a:cxn>
                  <a:cxn ang="0">
                    <a:pos x="45" y="30"/>
                  </a:cxn>
                  <a:cxn ang="0">
                    <a:pos x="15" y="60"/>
                  </a:cxn>
                  <a:cxn ang="0">
                    <a:pos x="0" y="60"/>
                  </a:cxn>
                </a:cxnLst>
                <a:rect l="txL" t="txT" r="txR" b="txB"/>
                <a:pathLst>
                  <a:path w="46" h="61">
                    <a:moveTo>
                      <a:pt x="45" y="0"/>
                    </a:moveTo>
                    <a:lnTo>
                      <a:pt x="45" y="30"/>
                    </a:lnTo>
                    <a:lnTo>
                      <a:pt x="15" y="60"/>
                    </a:lnTo>
                    <a:lnTo>
                      <a:pt x="0" y="60"/>
                    </a:lnTo>
                  </a:path>
                </a:pathLst>
              </a:custGeom>
              <a:noFill/>
              <a:ln w="25400" cap="rnd" cmpd="sng">
                <a:solidFill>
                  <a:srgbClr val="000000">
                    <a:alpha val="100000"/>
                  </a:srgbClr>
                </a:solidFill>
                <a:prstDash val="solid"/>
                <a:round/>
                <a:headEnd type="none" w="sm" len="sm"/>
                <a:tailEnd type="none" w="sm" len="sm"/>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574675" y="1828800"/>
            <a:ext cx="8218488" cy="4414838"/>
          </a:xfrm>
          <a:prstGeom prst="rect">
            <a:avLst/>
          </a:prstGeom>
        </p:spPr>
        <p:txBody>
          <a:bodyPr>
            <a:normAutofit/>
          </a:bodyPr>
          <a:lstStyle/>
          <a:p>
            <a:pPr marR="0" defTabSz="914400" fontAlgn="auto">
              <a:lnSpc>
                <a:spcPct val="150000"/>
              </a:lnSpc>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办公室的租金上涨了$500/每月 </a:t>
            </a:r>
            <a:endParaRPr kumimoji="0" lang="zh-CN" sz="2700" kern="1200" cap="none" spc="0" normalizeH="0" baseline="0" noProof="0" dirty="0">
              <a:latin typeface="+mn-lt"/>
              <a:ea typeface="宋体" panose="02010600030101010101" pitchFamily="2" charset="-122"/>
              <a:cs typeface="+mn-cs"/>
            </a:endParaRPr>
          </a:p>
          <a:p>
            <a:pPr marR="0" defTabSz="914400" fontAlgn="auto">
              <a:lnSpc>
                <a:spcPct val="150000"/>
              </a:lnSpc>
              <a:spcBef>
                <a:spcPts val="400"/>
              </a:spcBef>
              <a:spcAft>
                <a:spcPts val="0"/>
              </a:spcAft>
              <a:buClr>
                <a:schemeClr val="accent1"/>
              </a:buClr>
              <a:buSzPct val="68000"/>
              <a:buFont typeface="Wingdings" panose="05000000000000000000" pitchFamily="2" charset="2"/>
              <a:defRPr/>
            </a:pPr>
            <a:r>
              <a:rPr kumimoji="0" lang="zh-CN" sz="2700" kern="1200" cap="none" spc="0" normalizeH="0" baseline="0" noProof="0" dirty="0">
                <a:latin typeface="+mn-lt"/>
                <a:ea typeface="宋体" panose="02010600030101010101" pitchFamily="2" charset="-122"/>
                <a:cs typeface="+mn-cs"/>
              </a:rPr>
              <a:t>在以下情形下，比较对会计利润与经济利润的影响：</a:t>
            </a:r>
            <a:endParaRPr kumimoji="0" lang="zh-CN" sz="2700" kern="1200" cap="none" spc="0" normalizeH="0" baseline="0" noProof="0" dirty="0">
              <a:latin typeface="+mn-lt"/>
              <a:ea typeface="宋体" panose="02010600030101010101" pitchFamily="2" charset="-122"/>
              <a:cs typeface="+mn-cs"/>
            </a:endParaRPr>
          </a:p>
          <a:p>
            <a:pPr marL="690880" marR="0" lvl="1" indent="-403225" algn="l" defTabSz="914400" rtl="0" eaLnBrk="1" fontAlgn="auto" latinLnBrk="0" hangingPunct="1">
              <a:lnSpc>
                <a:spcPct val="150000"/>
              </a:lnSpc>
              <a:spcBef>
                <a:spcPts val="325"/>
              </a:spcBef>
              <a:spcAft>
                <a:spcPts val="0"/>
              </a:spcAft>
              <a:buClr>
                <a:schemeClr val="accent1"/>
              </a:buClr>
              <a:buSzTx/>
              <a:buFont typeface="Wingdings" panose="05000000000000000000" pitchFamily="2" charset="2"/>
              <a:buNone/>
              <a:defRPr/>
            </a:pPr>
            <a:r>
              <a:rPr kumimoji="0" lang="zh-CN" sz="2600" b="1" i="0" u="none" strike="noStrike" kern="1200" cap="none" spc="0" normalizeH="0" baseline="0" noProof="0" dirty="0">
                <a:ln>
                  <a:noFill/>
                </a:ln>
                <a:solidFill>
                  <a:srgbClr val="339966"/>
                </a:solidFill>
                <a:effectLst/>
                <a:uLnTx/>
                <a:uFillTx/>
                <a:latin typeface="+mn-lt"/>
                <a:ea typeface="宋体" panose="02010600030101010101" pitchFamily="2" charset="-122"/>
                <a:cs typeface="+mn-cs"/>
              </a:rPr>
              <a:t>a.	</a:t>
            </a: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你租用办公室</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690880" marR="0" lvl="1" indent="-403225" algn="l" defTabSz="914400" rtl="0" eaLnBrk="1" fontAlgn="auto" latinLnBrk="0" hangingPunct="1">
              <a:lnSpc>
                <a:spcPct val="150000"/>
              </a:lnSpc>
              <a:spcBef>
                <a:spcPts val="325"/>
              </a:spcBef>
              <a:spcAft>
                <a:spcPts val="0"/>
              </a:spcAft>
              <a:buClr>
                <a:schemeClr val="accent1"/>
              </a:buClr>
              <a:buSzTx/>
              <a:buFont typeface="Wingdings" panose="05000000000000000000" pitchFamily="2" charset="2"/>
              <a:buNone/>
              <a:defRPr/>
            </a:pPr>
            <a:r>
              <a:rPr kumimoji="0" lang="zh-CN" sz="2600" b="1" i="0" u="none" strike="noStrike" kern="1200" cap="none" spc="0" normalizeH="0" baseline="0" noProof="0" dirty="0">
                <a:ln>
                  <a:noFill/>
                </a:ln>
                <a:solidFill>
                  <a:srgbClr val="339966"/>
                </a:solidFill>
                <a:effectLst/>
                <a:uLnTx/>
                <a:uFillTx/>
                <a:latin typeface="+mn-lt"/>
                <a:ea typeface="宋体" panose="02010600030101010101" pitchFamily="2" charset="-122"/>
                <a:cs typeface="+mn-cs"/>
              </a:rPr>
              <a:t>b. </a:t>
            </a:r>
            <a:r>
              <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你自己拥有办公室</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R="0" defTabSz="914400" fontAlgn="auto">
              <a:lnSpc>
                <a:spcPct val="150000"/>
              </a:lnSpc>
              <a:spcBef>
                <a:spcPts val="400"/>
              </a:spcBef>
              <a:spcAft>
                <a:spcPts val="0"/>
              </a:spcAft>
              <a:buClr>
                <a:schemeClr val="accent1"/>
              </a:buClr>
              <a:buSzPct val="115000"/>
              <a:buFont typeface="Wingdings" panose="05000000000000000000" pitchFamily="2" charset="2"/>
              <a:defRPr/>
            </a:pPr>
            <a:endParaRPr kumimoji="0" lang="zh-CN" sz="2700" kern="1200" cap="none" spc="0" normalizeH="0" baseline="0" noProof="0" dirty="0">
              <a:latin typeface="+mn-lt"/>
              <a:ea typeface="宋体" panose="02010600030101010101" pitchFamily="2" charset="-122"/>
              <a:cs typeface="+mn-cs"/>
            </a:endParaRPr>
          </a:p>
        </p:txBody>
      </p:sp>
      <p:sp>
        <p:nvSpPr>
          <p:cNvPr id="4" name="Rectangle 4"/>
          <p:cNvSpPr txBox="1">
            <a:spLocks noChangeArrowheads="1"/>
          </p:cNvSpPr>
          <p:nvPr/>
        </p:nvSpPr>
        <p:spPr>
          <a:xfrm>
            <a:off x="587375" y="352425"/>
            <a:ext cx="8208963" cy="954088"/>
          </a:xfrm>
          <a:prstGeom prst="rect">
            <a:avLst/>
          </a:prstGeom>
        </p:spPr>
        <p:txBody>
          <a:bodyPr tIns="0" bIns="0">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主动学习</a:t>
            </a:r>
            <a:r>
              <a:rPr kumimoji="0" lang="en-US" altLang="zh-CN" sz="2400" b="1"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br>
              <a:rPr kumimoji="0" lang="en-US" alt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br>
            <a:r>
              <a:rPr kumimoji="0" lang="zh-CN"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经济利润与会计利润</a:t>
            </a:r>
            <a:endParaRPr kumimoji="0" lang="zh-CN" sz="32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21508" name="Group 5"/>
          <p:cNvGrpSpPr/>
          <p:nvPr/>
        </p:nvGrpSpPr>
        <p:grpSpPr>
          <a:xfrm>
            <a:off x="593725" y="290513"/>
            <a:ext cx="8210550" cy="1049337"/>
            <a:chOff x="0" y="0"/>
            <a:chExt cx="5000" cy="661"/>
          </a:xfrm>
        </p:grpSpPr>
        <p:sp>
          <p:nvSpPr>
            <p:cNvPr id="21509"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21510"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608013" y="1414463"/>
            <a:ext cx="8218488" cy="4999038"/>
          </a:xfrm>
          <a:prstGeom prst="rect">
            <a:avLst/>
          </a:prstGeom>
        </p:spPr>
        <p:txBody>
          <a:bodyPr>
            <a:normAutofit/>
          </a:bodyPr>
          <a:lstStyle/>
          <a:p>
            <a:pPr marR="0" defTabSz="914400" fontAlgn="auto">
              <a:lnSpc>
                <a:spcPct val="120000"/>
              </a:lnSpc>
              <a:spcBef>
                <a:spcPts val="400"/>
              </a:spcBef>
              <a:spcAft>
                <a:spcPts val="0"/>
              </a:spcAft>
              <a:buClr>
                <a:schemeClr val="accent1"/>
              </a:buClr>
              <a:buSzPct val="68000"/>
              <a:buFont typeface="Wingdings" panose="05000000000000000000" pitchFamily="2" charset="2"/>
              <a:defRPr/>
            </a:pPr>
            <a:r>
              <a:rPr kumimoji="0" lang="zh-CN" sz="2400" b="1" kern="1200" cap="none" spc="0" normalizeH="0" baseline="0" noProof="0" dirty="0">
                <a:latin typeface="+mn-lt"/>
                <a:ea typeface="宋体" panose="02010600030101010101" pitchFamily="2" charset="-122"/>
                <a:cs typeface="+mn-cs"/>
              </a:rPr>
              <a:t>办公室的均衡租金上涨了$500/每月 </a:t>
            </a:r>
            <a:endParaRPr kumimoji="0" lang="zh-CN" sz="2400" b="1" kern="1200" cap="none" spc="0" normalizeH="0" baseline="0" noProof="0" dirty="0">
              <a:latin typeface="+mn-lt"/>
              <a:ea typeface="宋体" panose="02010600030101010101" pitchFamily="2" charset="-122"/>
              <a:cs typeface="+mn-cs"/>
            </a:endParaRPr>
          </a:p>
          <a:p>
            <a:pPr marR="0" defTabSz="914400" fontAlgn="auto">
              <a:lnSpc>
                <a:spcPct val="120000"/>
              </a:lnSpc>
              <a:spcBef>
                <a:spcPct val="20000"/>
              </a:spcBef>
              <a:spcAft>
                <a:spcPts val="0"/>
              </a:spcAft>
              <a:buClr>
                <a:srgbClr val="003399"/>
              </a:buClr>
              <a:buSzPct val="68000"/>
              <a:buFont typeface="Wingdings" panose="05000000000000000000" pitchFamily="2" charset="2"/>
              <a:defRPr/>
            </a:pPr>
            <a:r>
              <a:rPr kumimoji="0" lang="zh-CN" sz="2400" b="1" kern="1200" cap="none" spc="0" normalizeH="0" baseline="0" noProof="0" dirty="0">
                <a:solidFill>
                  <a:srgbClr val="339966"/>
                </a:solidFill>
                <a:latin typeface="+mn-lt"/>
                <a:ea typeface="宋体" panose="02010600030101010101" pitchFamily="2" charset="-122"/>
                <a:cs typeface="+mn-cs"/>
              </a:rPr>
              <a:t>a.</a:t>
            </a:r>
            <a:r>
              <a:rPr kumimoji="0" lang="zh-CN" sz="2400" b="1" kern="1200" cap="none" spc="0" normalizeH="0" baseline="0" noProof="0" dirty="0">
                <a:latin typeface="+mn-lt"/>
                <a:ea typeface="宋体" panose="02010600030101010101" pitchFamily="2" charset="-122"/>
                <a:cs typeface="+mn-cs"/>
              </a:rPr>
              <a:t>你租用办公室</a:t>
            </a:r>
            <a:endParaRPr kumimoji="0" lang="zh-CN" sz="2400" b="1" kern="1200" cap="none" spc="0" normalizeH="0" baseline="0" noProof="0" dirty="0">
              <a:latin typeface="+mn-lt"/>
              <a:ea typeface="宋体" panose="02010600030101010101" pitchFamily="2" charset="-122"/>
              <a:cs typeface="+mn-cs"/>
            </a:endParaRPr>
          </a:p>
          <a:p>
            <a:pPr marR="0" defTabSz="914400" fontAlgn="auto">
              <a:lnSpc>
                <a:spcPct val="120000"/>
              </a:lnSpc>
              <a:spcBef>
                <a:spcPct val="5000"/>
              </a:spcBef>
              <a:spcAft>
                <a:spcPts val="0"/>
              </a:spcAft>
              <a:buClr>
                <a:srgbClr val="003399"/>
              </a:buClr>
              <a:buSzPct val="68000"/>
              <a:buFont typeface="Wingdings" panose="05000000000000000000" pitchFamily="2" charset="2"/>
              <a:defRPr/>
            </a:pPr>
            <a:r>
              <a:rPr kumimoji="0" lang="zh-CN" sz="2400" b="1" kern="1200" cap="none" spc="0" normalizeH="0" baseline="0" noProof="0" dirty="0">
                <a:solidFill>
                  <a:srgbClr val="CC0000"/>
                </a:solidFill>
                <a:latin typeface="+mn-lt"/>
                <a:ea typeface="宋体" panose="02010600030101010101" pitchFamily="2" charset="-122"/>
                <a:cs typeface="+mn-cs"/>
              </a:rPr>
              <a:t>  </a:t>
            </a:r>
            <a:r>
              <a:rPr kumimoji="0" lang="zh-CN" sz="2400" b="1" kern="1200" cap="none" spc="0" normalizeH="0" baseline="0" noProof="0" dirty="0">
                <a:solidFill>
                  <a:srgbClr val="0070C0"/>
                </a:solidFill>
                <a:latin typeface="+mn-lt"/>
                <a:ea typeface="宋体" panose="02010600030101010101" pitchFamily="2" charset="-122"/>
                <a:cs typeface="+mn-cs"/>
              </a:rPr>
              <a:t>显性成本增加了$500/每月</a:t>
            </a:r>
            <a:r>
              <a:rPr kumimoji="0" lang="zh-CN" altLang="en-US" sz="2400" b="1" kern="1200" cap="none" spc="0" normalizeH="0" baseline="0" noProof="0" dirty="0">
                <a:solidFill>
                  <a:srgbClr val="0070C0"/>
                </a:solidFill>
                <a:latin typeface="+mn-lt"/>
                <a:ea typeface="宋体" panose="02010600030101010101" pitchFamily="2" charset="-122"/>
                <a:cs typeface="+mn-cs"/>
              </a:rPr>
              <a:t>，</a:t>
            </a:r>
            <a:r>
              <a:rPr kumimoji="0" lang="zh-CN" sz="2400" b="1" kern="1200" cap="none" spc="0" normalizeH="0" baseline="0" noProof="0" dirty="0">
                <a:solidFill>
                  <a:srgbClr val="0070C0"/>
                </a:solidFill>
                <a:latin typeface="+mn-lt"/>
                <a:ea typeface="宋体" panose="02010600030101010101" pitchFamily="2" charset="-122"/>
                <a:cs typeface="+mn-cs"/>
              </a:rPr>
              <a:t>会计利润与经济利润都减少了$500/每月</a:t>
            </a:r>
            <a:r>
              <a:rPr kumimoji="0" lang="zh-CN" altLang="en-US" sz="2400" b="1" kern="1200" cap="none" spc="0" normalizeH="0" baseline="0" noProof="0" dirty="0">
                <a:solidFill>
                  <a:srgbClr val="0070C0"/>
                </a:solidFill>
                <a:latin typeface="+mn-lt"/>
                <a:ea typeface="宋体" panose="02010600030101010101" pitchFamily="2" charset="-122"/>
                <a:cs typeface="+mn-cs"/>
              </a:rPr>
              <a:t>。</a:t>
            </a:r>
            <a:endParaRPr kumimoji="0" lang="zh-CN" sz="2400" b="1" kern="1200" cap="none" spc="0" normalizeH="0" baseline="0" noProof="0" dirty="0">
              <a:solidFill>
                <a:srgbClr val="0070C0"/>
              </a:solidFill>
              <a:latin typeface="+mn-lt"/>
              <a:ea typeface="宋体" panose="02010600030101010101" pitchFamily="2" charset="-122"/>
              <a:cs typeface="+mn-cs"/>
            </a:endParaRPr>
          </a:p>
          <a:p>
            <a:pPr marR="0" defTabSz="914400" fontAlgn="auto">
              <a:lnSpc>
                <a:spcPct val="120000"/>
              </a:lnSpc>
              <a:spcBef>
                <a:spcPct val="30000"/>
              </a:spcBef>
              <a:spcAft>
                <a:spcPts val="0"/>
              </a:spcAft>
              <a:buClr>
                <a:srgbClr val="003399"/>
              </a:buClr>
              <a:buSzPct val="68000"/>
              <a:buFont typeface="Wingdings" panose="05000000000000000000" pitchFamily="2" charset="2"/>
              <a:defRPr/>
            </a:pPr>
            <a:r>
              <a:rPr kumimoji="0" lang="zh-CN" sz="2400" b="1" kern="1200" cap="none" spc="0" normalizeH="0" baseline="0" noProof="0" dirty="0">
                <a:solidFill>
                  <a:srgbClr val="339966"/>
                </a:solidFill>
                <a:latin typeface="+mn-lt"/>
                <a:ea typeface="宋体" panose="02010600030101010101" pitchFamily="2" charset="-122"/>
                <a:cs typeface="+mn-cs"/>
              </a:rPr>
              <a:t>b.</a:t>
            </a:r>
            <a:r>
              <a:rPr kumimoji="0" lang="zh-CN" sz="2400" b="1" kern="1200" cap="none" spc="0" normalizeH="0" baseline="0" noProof="0" dirty="0">
                <a:latin typeface="+mn-lt"/>
                <a:ea typeface="宋体" panose="02010600030101010101" pitchFamily="2" charset="-122"/>
                <a:cs typeface="+mn-cs"/>
              </a:rPr>
              <a:t>你自己拥有办公室</a:t>
            </a:r>
            <a:endParaRPr kumimoji="0" lang="zh-CN" sz="2400" b="1" kern="1200" cap="none" spc="0" normalizeH="0" baseline="0" noProof="0" dirty="0">
              <a:latin typeface="+mn-lt"/>
              <a:ea typeface="宋体" panose="02010600030101010101" pitchFamily="2" charset="-122"/>
              <a:cs typeface="+mn-cs"/>
            </a:endParaRPr>
          </a:p>
          <a:p>
            <a:pPr marR="0" defTabSz="914400" fontAlgn="auto">
              <a:lnSpc>
                <a:spcPct val="120000"/>
              </a:lnSpc>
              <a:spcBef>
                <a:spcPct val="5000"/>
              </a:spcBef>
              <a:spcAft>
                <a:spcPts val="0"/>
              </a:spcAft>
              <a:buClr>
                <a:srgbClr val="003399"/>
              </a:buClr>
              <a:buSzPct val="68000"/>
              <a:buFont typeface="Wingdings" panose="05000000000000000000" pitchFamily="2" charset="2"/>
              <a:defRPr/>
            </a:pPr>
            <a:r>
              <a:rPr kumimoji="0" lang="zh-CN" sz="2400" b="1" kern="1200" cap="none" spc="0" normalizeH="0" baseline="0" noProof="0" dirty="0">
                <a:solidFill>
                  <a:srgbClr val="CC0000"/>
                </a:solidFill>
                <a:latin typeface="+mn-lt"/>
                <a:ea typeface="宋体" panose="02010600030101010101" pitchFamily="2" charset="-122"/>
                <a:cs typeface="+mn-cs"/>
              </a:rPr>
              <a:t>  </a:t>
            </a:r>
            <a:r>
              <a:rPr kumimoji="0" lang="zh-CN" sz="2400" b="1" kern="1200" cap="none" spc="0" normalizeH="0" baseline="0" noProof="0" dirty="0">
                <a:solidFill>
                  <a:srgbClr val="0070C0"/>
                </a:solidFill>
                <a:latin typeface="+mn-lt"/>
                <a:ea typeface="宋体" panose="02010600030101010101" pitchFamily="2" charset="-122"/>
                <a:cs typeface="+mn-cs"/>
              </a:rPr>
              <a:t>显性成本没有变化，因此会计利润也不会变。隐性成本增加了$500/每月（使用你办公室的机会成本是租用它的价格），因此经济利润减少了$500/每月</a:t>
            </a:r>
            <a:r>
              <a:rPr kumimoji="0" lang="zh-CN" altLang="en-US" sz="2400" b="1" kern="1200" cap="none" spc="0" normalizeH="0" baseline="0" noProof="0" dirty="0">
                <a:solidFill>
                  <a:srgbClr val="0070C0"/>
                </a:solidFill>
                <a:latin typeface="+mn-lt"/>
                <a:ea typeface="宋体" panose="02010600030101010101" pitchFamily="2" charset="-122"/>
                <a:cs typeface="+mn-cs"/>
              </a:rPr>
              <a:t>。</a:t>
            </a:r>
            <a:endParaRPr kumimoji="0" lang="zh-CN" sz="2400" b="1" kern="1200" cap="none" spc="0" normalizeH="0" baseline="0" noProof="0" dirty="0">
              <a:solidFill>
                <a:srgbClr val="0070C0"/>
              </a:solidFill>
              <a:latin typeface="+mn-lt"/>
              <a:ea typeface="宋体" panose="02010600030101010101" pitchFamily="2" charset="-122"/>
              <a:cs typeface="+mn-cs"/>
            </a:endParaRPr>
          </a:p>
        </p:txBody>
      </p:sp>
      <p:sp>
        <p:nvSpPr>
          <p:cNvPr id="4" name="Rectangle 4"/>
          <p:cNvSpPr txBox="1">
            <a:spLocks noChangeArrowheads="1"/>
          </p:cNvSpPr>
          <p:nvPr/>
        </p:nvSpPr>
        <p:spPr>
          <a:xfrm>
            <a:off x="587375" y="533399"/>
            <a:ext cx="8208963" cy="773113"/>
          </a:xfrm>
          <a:prstGeom prst="rect">
            <a:avLst/>
          </a:prstGeom>
        </p:spPr>
        <p:txBody>
          <a:bodyPr tIns="0" bIns="0">
            <a:normAutofit/>
            <a:scene3d>
              <a:camera prst="orthographicFront"/>
              <a:lightRig rig="soft" dir="t"/>
            </a:scene3d>
            <a:sp3d prstMaterial="softEdge">
              <a:bevelT w="25400" h="25400"/>
            </a:sp3d>
          </a:bodyPr>
          <a:lstStyle/>
          <a:p>
            <a:pPr marR="0" algn="ctr" defTabSz="914400" fontAlgn="auto">
              <a:spcAft>
                <a:spcPts val="0"/>
              </a:spcAft>
              <a:buClrTx/>
              <a:buSzTx/>
              <a:buFontTx/>
              <a:defRPr/>
            </a:pPr>
            <a:r>
              <a:rPr kumimoji="0" lang="zh-CN" sz="32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参考答案</a:t>
            </a:r>
            <a:r>
              <a:rPr kumimoji="0" lang="zh-CN" sz="2400" kern="1200" cap="none" spc="0" normalizeH="0" baseline="0" noProof="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cs typeface="+mj-cs"/>
              </a:rPr>
              <a:t> </a:t>
            </a:r>
            <a:endParaRPr kumimoji="0" lang="zh-CN" sz="3600" b="1" kern="1200" cap="none" spc="0" normalizeH="0" baseline="0" noProof="0" dirty="0">
              <a:solidFill>
                <a:srgbClr val="339966"/>
              </a:solidFill>
              <a:effectLst>
                <a:outerShdw blurRad="38100" dist="38100" dir="2700000" algn="tl">
                  <a:srgbClr val="C0C0C0"/>
                </a:outerShdw>
              </a:effectLst>
              <a:latin typeface="+mj-lt"/>
              <a:ea typeface="宋体" panose="02010600030101010101" pitchFamily="2" charset="-122"/>
              <a:cs typeface="+mj-cs"/>
            </a:endParaRPr>
          </a:p>
        </p:txBody>
      </p:sp>
      <p:grpSp>
        <p:nvGrpSpPr>
          <p:cNvPr id="22532" name="Group 5"/>
          <p:cNvGrpSpPr/>
          <p:nvPr/>
        </p:nvGrpSpPr>
        <p:grpSpPr>
          <a:xfrm>
            <a:off x="593725" y="290513"/>
            <a:ext cx="8210550" cy="928687"/>
            <a:chOff x="0" y="0"/>
            <a:chExt cx="5000" cy="661"/>
          </a:xfrm>
        </p:grpSpPr>
        <p:sp>
          <p:nvSpPr>
            <p:cNvPr id="22533" name="Line 9"/>
            <p:cNvSpPr/>
            <p:nvPr/>
          </p:nvSpPr>
          <p:spPr>
            <a:xfrm>
              <a:off x="2" y="661"/>
              <a:ext cx="4998" cy="0"/>
            </a:xfrm>
            <a:prstGeom prst="line">
              <a:avLst/>
            </a:prstGeom>
            <a:ln w="12700" cap="flat" cmpd="sng">
              <a:solidFill>
                <a:srgbClr val="C0C0C0"/>
              </a:solidFill>
              <a:prstDash val="solid"/>
              <a:headEnd type="none" w="med" len="med"/>
              <a:tailEnd type="none" w="med" len="med"/>
            </a:ln>
          </p:spPr>
        </p:sp>
        <p:sp>
          <p:nvSpPr>
            <p:cNvPr id="22534" name="Line 10"/>
            <p:cNvSpPr/>
            <p:nvPr/>
          </p:nvSpPr>
          <p:spPr>
            <a:xfrm>
              <a:off x="0" y="0"/>
              <a:ext cx="4998" cy="0"/>
            </a:xfrm>
            <a:prstGeom prst="line">
              <a:avLst/>
            </a:prstGeom>
            <a:ln w="12700" cap="flat" cmpd="sng">
              <a:solidFill>
                <a:srgbClr val="C0C0C0"/>
              </a:solidFill>
              <a:prstDash val="solid"/>
              <a:headEnd type="none" w="med" len="med"/>
              <a:tailEnd type="none" w="med" len="med"/>
            </a:ln>
          </p:spPr>
        </p:sp>
      </p:grpSp>
    </p:spTree>
  </p:cSld>
  <p:clrMapOvr>
    <a:masterClrMapping/>
  </p:clrMapOvr>
  <p:timing>
    <p:tnLst>
      <p:par>
        <p:cTn id="1" dur="indefinite" restart="never" nodeType="tmRoot"/>
      </p:par>
    </p:tnLst>
    <p:bldLst>
      <p:bldP spid="2" grpId="0" bldLvl="4" build="p"/>
    </p:bldLst>
  </p:timing>
</p:sld>
</file>

<file path=ppt/tags/tag1.xml><?xml version="1.0" encoding="utf-8"?>
<p:tagLst xmlns:p="http://schemas.openxmlformats.org/presentationml/2006/main">
  <p:tag name="KSO_WM_DOC_GUID" val="{714a0d53-aa95-4301-bc34-444ec7e20a8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6372</Words>
  <Application>WPS 演示</Application>
  <PresentationFormat>全屏显示(4:3)</PresentationFormat>
  <Paragraphs>1649</Paragraphs>
  <Slides>48</Slides>
  <Notes>0</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5</vt:i4>
      </vt:variant>
      <vt:variant>
        <vt:lpstr>幻灯片标题</vt:lpstr>
      </vt:variant>
      <vt:variant>
        <vt:i4>48</vt:i4>
      </vt:variant>
    </vt:vector>
  </HeadingPairs>
  <TitlesOfParts>
    <vt:vector size="78" baseType="lpstr">
      <vt:lpstr>Arial</vt:lpstr>
      <vt:lpstr>宋体</vt:lpstr>
      <vt:lpstr>Wingdings</vt:lpstr>
      <vt:lpstr>黑体</vt:lpstr>
      <vt:lpstr>Lucida Sans Unicode</vt:lpstr>
      <vt:lpstr>Wingdings 3</vt:lpstr>
      <vt:lpstr>Verdana</vt:lpstr>
      <vt:lpstr>Wingdings 2</vt:lpstr>
      <vt:lpstr>Wingdings 2</vt:lpstr>
      <vt:lpstr>Symbol</vt:lpstr>
      <vt:lpstr>楷体</vt:lpstr>
      <vt:lpstr>Times New Roman</vt:lpstr>
      <vt:lpstr>Wingdings 3</vt:lpstr>
      <vt:lpstr>Tahoma</vt:lpstr>
      <vt:lpstr>楷体_GB2312</vt:lpstr>
      <vt:lpstr>新宋体</vt:lpstr>
      <vt:lpstr>幼圆</vt:lpstr>
      <vt:lpstr>微软雅黑</vt:lpstr>
      <vt:lpstr>Arial Unicode MS</vt:lpstr>
      <vt:lpstr>Calibri</vt:lpstr>
      <vt:lpstr>Verdana</vt:lpstr>
      <vt:lpstr>隶书</vt:lpstr>
      <vt:lpstr>Wingdings</vt:lpstr>
      <vt:lpstr>仿宋</vt:lpstr>
      <vt:lpstr>聚合</vt:lpstr>
      <vt:lpstr>Excel.Chart.8</vt:lpstr>
      <vt:lpstr>Excel.Chart.8</vt:lpstr>
      <vt:lpstr>Excel.Chart.8</vt:lpstr>
      <vt:lpstr>Excel.Chart.8</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李苗</cp:lastModifiedBy>
  <cp:revision>31</cp:revision>
  <dcterms:created xsi:type="dcterms:W3CDTF">2016-04-16T08:57:00Z</dcterms:created>
  <dcterms:modified xsi:type="dcterms:W3CDTF">2019-04-19T03:28:19Z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2052-11.1.0.8567</vt:lpwstr>
  </property>
</Properties>
</file>