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90" r:id="rId14"/>
    <p:sldId id="291" r:id="rId15"/>
    <p:sldId id="292" r:id="rId16"/>
    <p:sldId id="293" r:id="rId17"/>
    <p:sldId id="267" r:id="rId18"/>
    <p:sldId id="268" r:id="rId19"/>
    <p:sldId id="294"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66"/>
      </p:cViewPr>
      <p:guideLst>
        <p:guide orient="horz" pos="2180"/>
        <p:guide pos="28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85800" y="1143000"/>
            <a:ext cx="7924800" cy="2439988"/>
          </a:xfrm>
          <a:prstGeom prst="rect">
            <a:avLst/>
          </a:prstGeom>
        </p:spPr>
        <p:txBody>
          <a:bodyPr/>
          <a:lstStyle/>
          <a:p>
            <a:pPr algn="ctr" eaLnBrk="0" fontAlgn="auto" hangingPunct="0">
              <a:lnSpc>
                <a:spcPct val="150000"/>
              </a:lnSpc>
              <a:spcAft>
                <a:spcPts val="0"/>
              </a:spcAft>
              <a:defRPr/>
            </a:pPr>
            <a:r>
              <a:rPr lang="zh-CN" altLang="en-US" sz="4400" kern="0" dirty="0">
                <a:solidFill>
                  <a:schemeClr val="tx2"/>
                </a:solidFill>
                <a:latin typeface="+mj-lt"/>
                <a:ea typeface="+mj-ea"/>
                <a:cs typeface="+mj-cs"/>
              </a:rPr>
              <a:t>第</a:t>
            </a:r>
            <a:r>
              <a:rPr lang="en-US" altLang="zh-CN" sz="4400" kern="0" dirty="0" smtClean="0">
                <a:solidFill>
                  <a:schemeClr val="tx2"/>
                </a:solidFill>
                <a:latin typeface="+mj-lt"/>
                <a:ea typeface="+mj-ea"/>
                <a:cs typeface="+mj-cs"/>
              </a:rPr>
              <a:t>14</a:t>
            </a:r>
            <a:r>
              <a:rPr lang="zh-CN" altLang="en-US" sz="4400" kern="0" dirty="0" smtClean="0">
                <a:solidFill>
                  <a:schemeClr val="tx2"/>
                </a:solidFill>
                <a:latin typeface="+mj-lt"/>
                <a:ea typeface="+mj-ea"/>
                <a:cs typeface="+mj-cs"/>
              </a:rPr>
              <a:t>章</a:t>
            </a:r>
            <a:br>
              <a:rPr lang="en-US" altLang="zh-CN" sz="4400" kern="0" dirty="0">
                <a:solidFill>
                  <a:schemeClr val="tx2"/>
                </a:solidFill>
                <a:latin typeface="+mj-lt"/>
                <a:ea typeface="+mj-ea"/>
                <a:cs typeface="+mj-cs"/>
              </a:rPr>
            </a:br>
            <a:r>
              <a:rPr lang="zh-CN" altLang="en-US" sz="4400" kern="0" dirty="0" smtClean="0">
                <a:solidFill>
                  <a:schemeClr val="tx2"/>
                </a:solidFill>
                <a:latin typeface="+mj-lt"/>
                <a:ea typeface="+mj-ea"/>
                <a:cs typeface="+mj-cs"/>
              </a:rPr>
              <a:t>竞争市场上的企业</a:t>
            </a:r>
            <a:endParaRPr lang="zh-CN" altLang="en-US" sz="4400" kern="0" dirty="0">
              <a:solidFill>
                <a:schemeClr val="tx2"/>
              </a:solidFill>
              <a:latin typeface="+mj-lt"/>
              <a:ea typeface="+mj-ea"/>
              <a:cs typeface="+mj-cs"/>
            </a:endParaRPr>
          </a:p>
        </p:txBody>
      </p:sp>
      <p:sp>
        <p:nvSpPr>
          <p:cNvPr id="5" name="副标题 2"/>
          <p:cNvSpPr txBox="1"/>
          <p:nvPr/>
        </p:nvSpPr>
        <p:spPr>
          <a:xfrm>
            <a:off x="762000" y="3886200"/>
            <a:ext cx="7772400" cy="1200150"/>
          </a:xfrm>
          <a:prstGeom prst="rect">
            <a:avLst/>
          </a:prstGeom>
        </p:spPr>
        <p:txBody>
          <a:bodyPr/>
          <a:lstStyle/>
          <a:p>
            <a:pPr marL="342900" indent="-342900" algn="ctr" eaLnBrk="0" hangingPunct="0">
              <a:spcBef>
                <a:spcPct val="20000"/>
              </a:spcBef>
              <a:defRPr/>
            </a:pPr>
            <a:r>
              <a:rPr lang="zh-CN" altLang="en-US" sz="2800" b="1" kern="0">
                <a:latin typeface="楷体" panose="02010609060101010101" pitchFamily="49" charset="-122"/>
                <a:ea typeface="楷体" panose="02010609060101010101" pitchFamily="49" charset="-122"/>
              </a:rPr>
              <a:t>李苗</a:t>
            </a:r>
            <a:endParaRPr lang="en-US" altLang="zh-CN" sz="2800" b="1" kern="0">
              <a:latin typeface="楷体" panose="02010609060101010101" pitchFamily="49" charset="-122"/>
              <a:ea typeface="楷体" panose="02010609060101010101" pitchFamily="49" charset="-122"/>
            </a:endParaRPr>
          </a:p>
          <a:p>
            <a:pPr marL="342900" indent="-342900" algn="ctr" eaLnBrk="0" hangingPunct="0">
              <a:spcBef>
                <a:spcPct val="20000"/>
              </a:spcBef>
              <a:defRPr/>
            </a:pPr>
            <a:r>
              <a:rPr lang="en-US" altLang="zh-CN" sz="2800" b="1" kern="0">
                <a:latin typeface="Times New Roman" panose="02020603050405020304" pitchFamily="18" charset="0"/>
                <a:ea typeface="楷体" panose="02010609060101010101" pitchFamily="49" charset="-122"/>
                <a:cs typeface="Times New Roman" panose="02020603050405020304" pitchFamily="18" charset="0"/>
              </a:rPr>
              <a:t>limiao@sxu.edu.cn</a:t>
            </a:r>
            <a:endParaRPr lang="zh-CN" altLang="en-US" sz="2800" b="1" kern="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bwMode="auto">
          <a:xfrm>
            <a:off x="3673475" y="3935413"/>
            <a:ext cx="4887913" cy="473075"/>
            <a:chOff x="0" y="0"/>
            <a:chExt cx="3079" cy="298"/>
          </a:xfrm>
        </p:grpSpPr>
        <p:sp>
          <p:nvSpPr>
            <p:cNvPr id="5" name="Line 18"/>
            <p:cNvSpPr>
              <a:spLocks noChangeShapeType="1"/>
            </p:cNvSpPr>
            <p:nvPr/>
          </p:nvSpPr>
          <p:spPr bwMode="auto">
            <a:xfrm>
              <a:off x="412" y="151"/>
              <a:ext cx="2250" cy="0"/>
            </a:xfrm>
            <a:prstGeom prst="line">
              <a:avLst/>
            </a:prstGeom>
            <a:noFill/>
            <a:ln w="28575">
              <a:solidFill>
                <a:srgbClr val="CC0000"/>
              </a:solidFill>
              <a:round/>
            </a:ln>
          </p:spPr>
          <p:txBody>
            <a:bodyPr/>
            <a:lstStyle/>
            <a:p>
              <a:endParaRPr lang="zh-CN" altLang="en-US"/>
            </a:p>
          </p:txBody>
        </p:sp>
        <p:sp>
          <p:nvSpPr>
            <p:cNvPr id="6" name="Text Box 25"/>
            <p:cNvSpPr txBox="1">
              <a:spLocks noChangeArrowheads="1"/>
            </p:cNvSpPr>
            <p:nvPr/>
          </p:nvSpPr>
          <p:spPr bwMode="auto">
            <a:xfrm>
              <a:off x="0" y="0"/>
              <a:ext cx="387"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r>
                <a:rPr lang="en-US" altLang="zh-CN" sz="2500" b="1" baseline="-25000">
                  <a:ea typeface="宋体" panose="02010600030101010101" pitchFamily="2" charset="-122"/>
                </a:rPr>
                <a:t>1</a:t>
              </a:r>
              <a:endParaRPr lang="en-US" altLang="zh-CN" sz="2500" b="1" baseline="-25000">
                <a:ea typeface="宋体" panose="02010600030101010101" pitchFamily="2" charset="-122"/>
              </a:endParaRPr>
            </a:p>
          </p:txBody>
        </p:sp>
        <p:sp>
          <p:nvSpPr>
            <p:cNvPr id="7" name="Text Box 48"/>
            <p:cNvSpPr txBox="1">
              <a:spLocks noChangeArrowheads="1"/>
            </p:cNvSpPr>
            <p:nvPr/>
          </p:nvSpPr>
          <p:spPr bwMode="auto">
            <a:xfrm>
              <a:off x="2696" y="27"/>
              <a:ext cx="383" cy="240"/>
            </a:xfrm>
            <a:prstGeom prst="rect">
              <a:avLst/>
            </a:prstGeom>
            <a:noFill/>
            <a:ln w="9525">
              <a:noFill/>
              <a:miter lim="800000"/>
            </a:ln>
          </p:spPr>
          <p:txBody>
            <a:bodyPr lIns="0" tIns="0" rIns="0" bIns="0">
              <a:spAutoFit/>
            </a:bodyPr>
            <a:lstStyle/>
            <a:p>
              <a:pPr>
                <a:spcBef>
                  <a:spcPct val="50000"/>
                </a:spcBef>
              </a:pPr>
              <a:r>
                <a:rPr lang="en-US" altLang="zh-CN" sz="2500" i="1">
                  <a:ea typeface="宋体" panose="02010600030101010101" pitchFamily="2" charset="-122"/>
                </a:rPr>
                <a:t>MR</a:t>
              </a:r>
              <a:endParaRPr lang="en-US" altLang="zh-CN" sz="2500" i="1">
                <a:ea typeface="宋体" panose="02010600030101010101" pitchFamily="2" charset="-122"/>
              </a:endParaRPr>
            </a:p>
          </p:txBody>
        </p:sp>
      </p:grpSp>
      <p:sp>
        <p:nvSpPr>
          <p:cNvPr id="8" name="Rectangle 2"/>
          <p:cNvSpPr txBox="1">
            <a:spLocks noChangeArrowheads="1"/>
          </p:cNvSpPr>
          <p:nvPr/>
        </p:nvSpPr>
        <p:spPr>
          <a:xfrm>
            <a:off x="457200" y="219075"/>
            <a:ext cx="8229600" cy="64928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边际成本与企业的供给决策</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9" name="Rectangle 3"/>
          <p:cNvSpPr txBox="1">
            <a:spLocks noChangeArrowheads="1"/>
          </p:cNvSpPr>
          <p:nvPr/>
        </p:nvSpPr>
        <p:spPr>
          <a:xfrm>
            <a:off x="460375" y="1549400"/>
            <a:ext cx="2820988" cy="4721225"/>
          </a:xfrm>
          <a:prstGeom prst="rect">
            <a:avLst/>
          </a:prstGeom>
        </p:spPr>
        <p:txBody>
          <a:bodyPr vert="horz">
            <a:normAutofit/>
          </a:bodyPr>
          <a:lstStyle/>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None/>
              <a:defRPr/>
            </a:pP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在</a:t>
            </a:r>
            <a:r>
              <a:rPr kumimoji="0" lang="zh-CN" sz="25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Q</a:t>
            </a:r>
            <a:r>
              <a:rPr kumimoji="0" lang="zh-CN" sz="2500" b="1" i="0" u="none" strike="noStrike" kern="1200" cap="none" spc="0" normalizeH="0" baseline="-25000" noProof="0" smtClean="0">
                <a:ln>
                  <a:noFill/>
                </a:ln>
                <a:solidFill>
                  <a:schemeClr val="tx1"/>
                </a:solidFill>
                <a:effectLst/>
                <a:uLnTx/>
                <a:uFillTx/>
                <a:latin typeface="+mn-lt"/>
                <a:ea typeface="宋体" panose="02010600030101010101" pitchFamily="2" charset="-122"/>
                <a:cs typeface="+mn-cs"/>
              </a:rPr>
              <a:t>a</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r>
              <a:rPr kumimoji="0" lang="zh-CN" sz="25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MC</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&lt; </a:t>
            </a:r>
            <a:r>
              <a:rPr kumimoji="0" lang="zh-CN" sz="25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MR</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，因此增加产量会提供利润</a:t>
            </a:r>
            <a:endPar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00000"/>
              </a:lnSpc>
              <a:spcBef>
                <a:spcPct val="60000"/>
              </a:spcBef>
              <a:spcAft>
                <a:spcPts val="0"/>
              </a:spcAft>
              <a:buClr>
                <a:schemeClr val="accent1"/>
              </a:buClr>
              <a:buSzPct val="68000"/>
              <a:buFont typeface="Wingdings" panose="05000000000000000000" pitchFamily="2" charset="2"/>
              <a:buNone/>
              <a:defRPr/>
            </a:pP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在</a:t>
            </a:r>
            <a:r>
              <a:rPr kumimoji="0" lang="zh-CN" sz="25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Q</a:t>
            </a:r>
            <a:r>
              <a:rPr kumimoji="0" lang="zh-CN" sz="2500" b="1" i="0" u="none" strike="noStrike" kern="1200" cap="none" spc="0" normalizeH="0" baseline="-25000" noProof="0" smtClean="0">
                <a:ln>
                  <a:noFill/>
                </a:ln>
                <a:solidFill>
                  <a:schemeClr val="tx1"/>
                </a:solidFill>
                <a:effectLst/>
                <a:uLnTx/>
                <a:uFillTx/>
                <a:latin typeface="+mn-lt"/>
                <a:ea typeface="宋体" panose="02010600030101010101" pitchFamily="2" charset="-122"/>
                <a:cs typeface="+mn-cs"/>
              </a:rPr>
              <a:t>b</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r>
              <a:rPr kumimoji="0" lang="zh-CN" sz="25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MC</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&gt; </a:t>
            </a:r>
            <a:r>
              <a:rPr kumimoji="0" lang="zh-CN" sz="25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MR</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，因此降低产量会提高利润</a:t>
            </a:r>
            <a:endPar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00000"/>
              </a:lnSpc>
              <a:spcBef>
                <a:spcPct val="60000"/>
              </a:spcBef>
              <a:spcAft>
                <a:spcPts val="0"/>
              </a:spcAft>
              <a:buClr>
                <a:schemeClr val="accent1"/>
              </a:buClr>
              <a:buSzPct val="68000"/>
              <a:buFont typeface="Wingdings" panose="05000000000000000000" pitchFamily="2" charset="2"/>
              <a:buNone/>
              <a:defRPr/>
            </a:pP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在</a:t>
            </a:r>
            <a:r>
              <a:rPr kumimoji="0" lang="zh-CN" sz="25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Q</a:t>
            </a:r>
            <a:r>
              <a:rPr kumimoji="0" lang="zh-CN" sz="2500" b="1" i="0" u="none" strike="noStrike" kern="1200" cap="none" spc="0" normalizeH="0" baseline="-25000" noProof="0" smtClean="0">
                <a:ln>
                  <a:noFill/>
                </a:ln>
                <a:solidFill>
                  <a:schemeClr val="tx1"/>
                </a:solidFill>
                <a:effectLst/>
                <a:uLnTx/>
                <a:uFillTx/>
                <a:latin typeface="+mn-lt"/>
                <a:ea typeface="宋体" panose="02010600030101010101" pitchFamily="2" charset="-122"/>
                <a:cs typeface="+mn-cs"/>
              </a:rPr>
              <a:t>1</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r>
              <a:rPr kumimoji="0" lang="zh-CN" sz="25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MC</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 </a:t>
            </a:r>
            <a:r>
              <a:rPr kumimoji="0" lang="zh-CN" sz="25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MR</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，改变产量会减少利润</a:t>
            </a:r>
            <a:endParaRPr kumimoji="0" lang="zh-CN" sz="25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grpSp>
        <p:nvGrpSpPr>
          <p:cNvPr id="10" name="Group 10"/>
          <p:cNvGrpSpPr/>
          <p:nvPr/>
        </p:nvGrpSpPr>
        <p:grpSpPr bwMode="auto">
          <a:xfrm>
            <a:off x="3706813" y="1698625"/>
            <a:ext cx="4864100" cy="4146550"/>
            <a:chOff x="0" y="0"/>
            <a:chExt cx="3064" cy="2612"/>
          </a:xfrm>
        </p:grpSpPr>
        <p:grpSp>
          <p:nvGrpSpPr>
            <p:cNvPr id="11" name="Group 11"/>
            <p:cNvGrpSpPr/>
            <p:nvPr/>
          </p:nvGrpSpPr>
          <p:grpSpPr bwMode="auto">
            <a:xfrm>
              <a:off x="395" y="265"/>
              <a:ext cx="2357" cy="2206"/>
              <a:chOff x="0" y="0"/>
              <a:chExt cx="3650" cy="2492"/>
            </a:xfrm>
          </p:grpSpPr>
          <p:sp>
            <p:nvSpPr>
              <p:cNvPr id="14" name="Line 5"/>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5" name="Line 6"/>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2" name="Text Box 7"/>
            <p:cNvSpPr txBox="1">
              <a:spLocks noChangeArrowheads="1"/>
            </p:cNvSpPr>
            <p:nvPr/>
          </p:nvSpPr>
          <p:spPr bwMode="auto">
            <a:xfrm>
              <a:off x="2726" y="2314"/>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13" name="Text Box 8"/>
            <p:cNvSpPr txBox="1">
              <a:spLocks noChangeArrowheads="1"/>
            </p:cNvSpPr>
            <p:nvPr/>
          </p:nvSpPr>
          <p:spPr bwMode="auto">
            <a:xfrm>
              <a:off x="0" y="0"/>
              <a:ext cx="692" cy="298"/>
            </a:xfrm>
            <a:prstGeom prst="rect">
              <a:avLst/>
            </a:prstGeom>
            <a:noFill/>
            <a:ln w="9525">
              <a:noFill/>
              <a:miter lim="800000"/>
            </a:ln>
          </p:spPr>
          <p:txBody>
            <a:bodyPr>
              <a:spAutoFit/>
            </a:bodyPr>
            <a:lstStyle/>
            <a:p>
              <a:pPr algn="r">
                <a:spcBef>
                  <a:spcPct val="50000"/>
                </a:spcBef>
              </a:pPr>
              <a:r>
                <a:rPr lang="zh-CN" sz="2500">
                  <a:ea typeface="宋体" panose="02010600030101010101" pitchFamily="2" charset="-122"/>
                </a:rPr>
                <a:t>成本</a:t>
              </a:r>
              <a:endParaRPr lang="zh-CN" sz="2500">
                <a:ea typeface="宋体" panose="02010600030101010101" pitchFamily="2" charset="-122"/>
              </a:endParaRPr>
            </a:p>
          </p:txBody>
        </p:sp>
      </p:grpSp>
      <p:grpSp>
        <p:nvGrpSpPr>
          <p:cNvPr id="16" name="Group 16"/>
          <p:cNvGrpSpPr/>
          <p:nvPr/>
        </p:nvGrpSpPr>
        <p:grpSpPr bwMode="auto">
          <a:xfrm>
            <a:off x="4592638" y="2287588"/>
            <a:ext cx="3322637" cy="3157537"/>
            <a:chOff x="0" y="0"/>
            <a:chExt cx="2093" cy="1989"/>
          </a:xfrm>
        </p:grpSpPr>
        <p:sp>
          <p:nvSpPr>
            <p:cNvPr id="17" name="Line 9"/>
            <p:cNvSpPr>
              <a:spLocks noChangeShapeType="1"/>
            </p:cNvSpPr>
            <p:nvPr/>
          </p:nvSpPr>
          <p:spPr bwMode="auto">
            <a:xfrm flipV="1">
              <a:off x="0" y="232"/>
              <a:ext cx="1690" cy="1757"/>
            </a:xfrm>
            <a:prstGeom prst="line">
              <a:avLst/>
            </a:prstGeom>
            <a:noFill/>
            <a:ln w="38100">
              <a:solidFill>
                <a:schemeClr val="accent2"/>
              </a:solidFill>
              <a:round/>
            </a:ln>
          </p:spPr>
          <p:txBody>
            <a:bodyPr/>
            <a:lstStyle/>
            <a:p>
              <a:endParaRPr lang="zh-CN" altLang="en-US"/>
            </a:p>
          </p:txBody>
        </p:sp>
        <p:sp>
          <p:nvSpPr>
            <p:cNvPr id="18" name="Text Box 15"/>
            <p:cNvSpPr txBox="1">
              <a:spLocks noChangeArrowheads="1"/>
            </p:cNvSpPr>
            <p:nvPr/>
          </p:nvSpPr>
          <p:spPr bwMode="auto">
            <a:xfrm>
              <a:off x="1710" y="0"/>
              <a:ext cx="383" cy="240"/>
            </a:xfrm>
            <a:prstGeom prst="rect">
              <a:avLst/>
            </a:prstGeom>
            <a:noFill/>
            <a:ln w="9525">
              <a:noFill/>
              <a:miter lim="800000"/>
            </a:ln>
          </p:spPr>
          <p:txBody>
            <a:bodyPr lIns="0" tIns="0" rIns="0" bIns="0">
              <a:spAutoFit/>
            </a:bodyPr>
            <a:lstStyle/>
            <a:p>
              <a:pPr>
                <a:spcBef>
                  <a:spcPct val="50000"/>
                </a:spcBef>
              </a:pPr>
              <a:r>
                <a:rPr lang="en-US" altLang="zh-CN" sz="2500" i="1">
                  <a:ea typeface="宋体" panose="02010600030101010101" pitchFamily="2" charset="-122"/>
                </a:rPr>
                <a:t>MC</a:t>
              </a:r>
              <a:endParaRPr lang="en-US" altLang="zh-CN" sz="2500" i="1">
                <a:ea typeface="宋体" panose="02010600030101010101" pitchFamily="2" charset="-122"/>
              </a:endParaRPr>
            </a:p>
          </p:txBody>
        </p:sp>
      </p:grpSp>
      <p:grpSp>
        <p:nvGrpSpPr>
          <p:cNvPr id="19" name="Group 19"/>
          <p:cNvGrpSpPr/>
          <p:nvPr/>
        </p:nvGrpSpPr>
        <p:grpSpPr bwMode="auto">
          <a:xfrm>
            <a:off x="5640388" y="4102100"/>
            <a:ext cx="422275" cy="1914525"/>
            <a:chOff x="0" y="0"/>
            <a:chExt cx="266" cy="1206"/>
          </a:xfrm>
        </p:grpSpPr>
        <p:sp>
          <p:nvSpPr>
            <p:cNvPr id="20" name="Text Box 26"/>
            <p:cNvSpPr txBox="1">
              <a:spLocks noChangeArrowheads="1"/>
            </p:cNvSpPr>
            <p:nvPr/>
          </p:nvSpPr>
          <p:spPr bwMode="auto">
            <a:xfrm>
              <a:off x="0" y="966"/>
              <a:ext cx="266" cy="240"/>
            </a:xfrm>
            <a:prstGeom prst="rect">
              <a:avLst/>
            </a:prstGeom>
            <a:noFill/>
            <a:ln w="9525">
              <a:noFill/>
              <a:miter lim="800000"/>
            </a:ln>
          </p:spPr>
          <p:txBody>
            <a:bodyPr lIns="0" tIns="0" rIns="0" bIns="0">
              <a:spAutoFit/>
            </a:bodyPr>
            <a:lstStyle/>
            <a:p>
              <a:pPr algn="ctr">
                <a:spcBef>
                  <a:spcPct val="50000"/>
                </a:spcBef>
              </a:pPr>
              <a:r>
                <a:rPr lang="en-US" altLang="zh-CN" sz="2500" b="1" i="1">
                  <a:ea typeface="宋体" panose="02010600030101010101" pitchFamily="2" charset="-122"/>
                </a:rPr>
                <a:t>Q</a:t>
              </a:r>
              <a:r>
                <a:rPr lang="en-US" altLang="zh-CN" sz="2500" b="1" baseline="-25000">
                  <a:ea typeface="宋体" panose="02010600030101010101" pitchFamily="2" charset="-122"/>
                </a:rPr>
                <a:t>1</a:t>
              </a:r>
              <a:endParaRPr lang="en-US" altLang="zh-CN" sz="2500" b="1" baseline="-25000">
                <a:ea typeface="宋体" panose="02010600030101010101" pitchFamily="2" charset="-122"/>
              </a:endParaRPr>
            </a:p>
          </p:txBody>
        </p:sp>
        <p:sp>
          <p:nvSpPr>
            <p:cNvPr id="21" name="Line 29"/>
            <p:cNvSpPr>
              <a:spLocks noChangeShapeType="1"/>
            </p:cNvSpPr>
            <p:nvPr/>
          </p:nvSpPr>
          <p:spPr bwMode="auto">
            <a:xfrm>
              <a:off x="112" y="49"/>
              <a:ext cx="0" cy="909"/>
            </a:xfrm>
            <a:prstGeom prst="line">
              <a:avLst/>
            </a:prstGeom>
            <a:noFill/>
            <a:ln w="9525">
              <a:solidFill>
                <a:srgbClr val="777777"/>
              </a:solidFill>
              <a:prstDash val="lgDash"/>
              <a:round/>
            </a:ln>
          </p:spPr>
          <p:txBody>
            <a:bodyPr/>
            <a:lstStyle/>
            <a:p>
              <a:endParaRPr lang="zh-CN" altLang="en-US"/>
            </a:p>
          </p:txBody>
        </p:sp>
        <p:sp>
          <p:nvSpPr>
            <p:cNvPr id="22" name="Oval 14"/>
            <p:cNvSpPr>
              <a:spLocks noChangeArrowheads="1"/>
            </p:cNvSpPr>
            <p:nvPr/>
          </p:nvSpPr>
          <p:spPr bwMode="auto">
            <a:xfrm>
              <a:off x="67" y="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grpSp>
        <p:nvGrpSpPr>
          <p:cNvPr id="23" name="Group 23"/>
          <p:cNvGrpSpPr/>
          <p:nvPr/>
        </p:nvGrpSpPr>
        <p:grpSpPr bwMode="auto">
          <a:xfrm>
            <a:off x="5013325" y="4103688"/>
            <a:ext cx="449263" cy="1914525"/>
            <a:chOff x="0" y="0"/>
            <a:chExt cx="283" cy="1206"/>
          </a:xfrm>
        </p:grpSpPr>
        <p:sp>
          <p:nvSpPr>
            <p:cNvPr id="24" name="Text Box 34"/>
            <p:cNvSpPr txBox="1">
              <a:spLocks noChangeArrowheads="1"/>
            </p:cNvSpPr>
            <p:nvPr/>
          </p:nvSpPr>
          <p:spPr bwMode="auto">
            <a:xfrm>
              <a:off x="0" y="966"/>
              <a:ext cx="283" cy="240"/>
            </a:xfrm>
            <a:prstGeom prst="rect">
              <a:avLst/>
            </a:prstGeom>
            <a:noFill/>
            <a:ln w="9525">
              <a:noFill/>
              <a:miter lim="800000"/>
            </a:ln>
          </p:spPr>
          <p:txBody>
            <a:bodyPr lIns="0" tIns="0" rIns="0" bIns="0">
              <a:spAutoFit/>
            </a:bodyPr>
            <a:lstStyle/>
            <a:p>
              <a:pPr algn="ctr">
                <a:spcBef>
                  <a:spcPct val="50000"/>
                </a:spcBef>
              </a:pPr>
              <a:r>
                <a:rPr lang="en-US" altLang="zh-CN" sz="2500" b="1" i="1">
                  <a:ea typeface="宋体" panose="02010600030101010101" pitchFamily="2" charset="-122"/>
                </a:rPr>
                <a:t>Q</a:t>
              </a:r>
              <a:r>
                <a:rPr lang="en-US" altLang="zh-CN" sz="2500" b="1" baseline="-25000">
                  <a:ea typeface="宋体" panose="02010600030101010101" pitchFamily="2" charset="-122"/>
                </a:rPr>
                <a:t>a</a:t>
              </a:r>
              <a:endParaRPr lang="en-US" altLang="zh-CN" sz="2500" b="1" baseline="-25000">
                <a:ea typeface="宋体" panose="02010600030101010101" pitchFamily="2" charset="-122"/>
              </a:endParaRPr>
            </a:p>
          </p:txBody>
        </p:sp>
        <p:sp>
          <p:nvSpPr>
            <p:cNvPr id="25" name="Line 42"/>
            <p:cNvSpPr>
              <a:spLocks noChangeShapeType="1"/>
            </p:cNvSpPr>
            <p:nvPr/>
          </p:nvSpPr>
          <p:spPr bwMode="auto">
            <a:xfrm>
              <a:off x="132" y="49"/>
              <a:ext cx="0" cy="909"/>
            </a:xfrm>
            <a:prstGeom prst="line">
              <a:avLst/>
            </a:prstGeom>
            <a:noFill/>
            <a:ln w="9525">
              <a:solidFill>
                <a:srgbClr val="777777"/>
              </a:solidFill>
              <a:prstDash val="lgDash"/>
              <a:round/>
            </a:ln>
          </p:spPr>
          <p:txBody>
            <a:bodyPr/>
            <a:lstStyle/>
            <a:p>
              <a:endParaRPr lang="zh-CN" altLang="en-US"/>
            </a:p>
          </p:txBody>
        </p:sp>
        <p:sp>
          <p:nvSpPr>
            <p:cNvPr id="26" name="Oval 43"/>
            <p:cNvSpPr>
              <a:spLocks noChangeArrowheads="1"/>
            </p:cNvSpPr>
            <p:nvPr/>
          </p:nvSpPr>
          <p:spPr bwMode="auto">
            <a:xfrm>
              <a:off x="87" y="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7" name="Oval 44"/>
            <p:cNvSpPr>
              <a:spLocks noChangeArrowheads="1"/>
            </p:cNvSpPr>
            <p:nvPr/>
          </p:nvSpPr>
          <p:spPr bwMode="auto">
            <a:xfrm>
              <a:off x="88" y="389"/>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grpSp>
        <p:nvGrpSpPr>
          <p:cNvPr id="28" name="Group 28"/>
          <p:cNvGrpSpPr/>
          <p:nvPr/>
        </p:nvGrpSpPr>
        <p:grpSpPr bwMode="auto">
          <a:xfrm>
            <a:off x="6189663" y="3563938"/>
            <a:ext cx="401637" cy="2454275"/>
            <a:chOff x="0" y="0"/>
            <a:chExt cx="253" cy="1546"/>
          </a:xfrm>
        </p:grpSpPr>
        <p:sp>
          <p:nvSpPr>
            <p:cNvPr id="29" name="Text Box 35"/>
            <p:cNvSpPr txBox="1">
              <a:spLocks noChangeArrowheads="1"/>
            </p:cNvSpPr>
            <p:nvPr/>
          </p:nvSpPr>
          <p:spPr bwMode="auto">
            <a:xfrm>
              <a:off x="0" y="1306"/>
              <a:ext cx="253" cy="240"/>
            </a:xfrm>
            <a:prstGeom prst="rect">
              <a:avLst/>
            </a:prstGeom>
            <a:noFill/>
            <a:ln w="9525">
              <a:noFill/>
              <a:miter lim="800000"/>
            </a:ln>
          </p:spPr>
          <p:txBody>
            <a:bodyPr lIns="0" tIns="0" rIns="0" bIns="0">
              <a:spAutoFit/>
            </a:bodyPr>
            <a:lstStyle/>
            <a:p>
              <a:pPr algn="ctr">
                <a:spcBef>
                  <a:spcPct val="50000"/>
                </a:spcBef>
              </a:pPr>
              <a:r>
                <a:rPr lang="en-US" altLang="zh-CN" sz="2500" b="1" i="1">
                  <a:ea typeface="宋体" panose="02010600030101010101" pitchFamily="2" charset="-122"/>
                </a:rPr>
                <a:t>Q</a:t>
              </a:r>
              <a:r>
                <a:rPr lang="en-US" altLang="zh-CN" sz="2500" b="1" baseline="-25000">
                  <a:ea typeface="宋体" panose="02010600030101010101" pitchFamily="2" charset="-122"/>
                </a:rPr>
                <a:t>b</a:t>
              </a:r>
              <a:endParaRPr lang="en-US" altLang="zh-CN" sz="2500" b="1" baseline="-25000">
                <a:ea typeface="宋体" panose="02010600030101010101" pitchFamily="2" charset="-122"/>
              </a:endParaRPr>
            </a:p>
          </p:txBody>
        </p:sp>
        <p:sp>
          <p:nvSpPr>
            <p:cNvPr id="30" name="Line 45"/>
            <p:cNvSpPr>
              <a:spLocks noChangeShapeType="1"/>
            </p:cNvSpPr>
            <p:nvPr/>
          </p:nvSpPr>
          <p:spPr bwMode="auto">
            <a:xfrm>
              <a:off x="96" y="31"/>
              <a:ext cx="0" cy="1268"/>
            </a:xfrm>
            <a:prstGeom prst="line">
              <a:avLst/>
            </a:prstGeom>
            <a:noFill/>
            <a:ln w="9525">
              <a:solidFill>
                <a:srgbClr val="777777"/>
              </a:solidFill>
              <a:prstDash val="lgDash"/>
              <a:round/>
            </a:ln>
          </p:spPr>
          <p:txBody>
            <a:bodyPr/>
            <a:lstStyle/>
            <a:p>
              <a:endParaRPr lang="zh-CN" altLang="en-US"/>
            </a:p>
          </p:txBody>
        </p:sp>
        <p:sp>
          <p:nvSpPr>
            <p:cNvPr id="31" name="Oval 46"/>
            <p:cNvSpPr>
              <a:spLocks noChangeArrowheads="1"/>
            </p:cNvSpPr>
            <p:nvPr/>
          </p:nvSpPr>
          <p:spPr bwMode="auto">
            <a:xfrm>
              <a:off x="51" y="34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32" name="Oval 47"/>
            <p:cNvSpPr>
              <a:spLocks noChangeArrowheads="1"/>
            </p:cNvSpPr>
            <p:nvPr/>
          </p:nvSpPr>
          <p:spPr bwMode="auto">
            <a:xfrm>
              <a:off x="49" y="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sp>
        <p:nvSpPr>
          <p:cNvPr id="33" name="Rectangle 60"/>
          <p:cNvSpPr>
            <a:spLocks noChangeArrowheads="1"/>
          </p:cNvSpPr>
          <p:nvPr/>
        </p:nvSpPr>
        <p:spPr bwMode="auto">
          <a:xfrm>
            <a:off x="1346200" y="960438"/>
            <a:ext cx="6467475" cy="473075"/>
          </a:xfrm>
          <a:prstGeom prst="rect">
            <a:avLst/>
          </a:prstGeom>
          <a:solidFill>
            <a:srgbClr val="FFFFCC"/>
          </a:solidFill>
          <a:ln w="9525">
            <a:noFill/>
            <a:miter lim="800000"/>
          </a:ln>
        </p:spPr>
        <p:txBody>
          <a:bodyPr>
            <a:spAutoFit/>
          </a:bodyPr>
          <a:lstStyle/>
          <a:p>
            <a:pPr algn="ctr"/>
            <a:r>
              <a:rPr lang="zh-CN" sz="2500">
                <a:ea typeface="宋体" panose="02010600030101010101" pitchFamily="2" charset="-122"/>
              </a:rPr>
              <a:t>规则： </a:t>
            </a:r>
            <a:r>
              <a:rPr lang="zh-CN" sz="2500" i="1">
                <a:ea typeface="宋体" panose="02010600030101010101" pitchFamily="2" charset="-122"/>
              </a:rPr>
              <a:t>MR</a:t>
            </a:r>
            <a:r>
              <a:rPr lang="zh-CN" sz="2500">
                <a:ea typeface="宋体" panose="02010600030101010101" pitchFamily="2" charset="-122"/>
              </a:rPr>
              <a:t> = </a:t>
            </a:r>
            <a:r>
              <a:rPr lang="zh-CN" sz="2500" i="1">
                <a:ea typeface="宋体" panose="02010600030101010101" pitchFamily="2" charset="-122"/>
              </a:rPr>
              <a:t>MC</a:t>
            </a:r>
            <a:r>
              <a:rPr lang="zh-CN" sz="2500">
                <a:ea typeface="宋体" panose="02010600030101010101" pitchFamily="2" charset="-122"/>
              </a:rPr>
              <a:t> 是利润最大化的产量</a:t>
            </a:r>
            <a:endParaRPr lang="zh-CN" sz="2500">
              <a:ea typeface="宋体" panose="02010600030101010101" pitchFamily="2" charset="-122"/>
            </a:endParaRPr>
          </a:p>
        </p:txBody>
      </p:sp>
      <p:sp>
        <p:nvSpPr>
          <p:cNvPr id="34" name="Line 62"/>
          <p:cNvSpPr>
            <a:spLocks noChangeShapeType="1"/>
          </p:cNvSpPr>
          <p:nvPr/>
        </p:nvSpPr>
        <p:spPr bwMode="auto">
          <a:xfrm>
            <a:off x="5216525" y="5613400"/>
            <a:ext cx="349250" cy="0"/>
          </a:xfrm>
          <a:prstGeom prst="line">
            <a:avLst/>
          </a:prstGeom>
          <a:noFill/>
          <a:ln w="53975">
            <a:solidFill>
              <a:srgbClr val="FF0000"/>
            </a:solidFill>
            <a:round/>
            <a:tailEnd type="triangle" w="med" len="med"/>
          </a:ln>
        </p:spPr>
        <p:txBody>
          <a:bodyPr/>
          <a:lstStyle/>
          <a:p>
            <a:endParaRPr lang="zh-CN" altLang="en-US"/>
          </a:p>
        </p:txBody>
      </p:sp>
      <p:sp>
        <p:nvSpPr>
          <p:cNvPr id="35" name="Line 63"/>
          <p:cNvSpPr>
            <a:spLocks noChangeShapeType="1"/>
          </p:cNvSpPr>
          <p:nvPr/>
        </p:nvSpPr>
        <p:spPr bwMode="auto">
          <a:xfrm>
            <a:off x="5994400" y="5614988"/>
            <a:ext cx="344488" cy="0"/>
          </a:xfrm>
          <a:prstGeom prst="line">
            <a:avLst/>
          </a:prstGeom>
          <a:noFill/>
          <a:ln w="53975">
            <a:solidFill>
              <a:srgbClr val="FF0000"/>
            </a:solidFill>
            <a:round/>
            <a:head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par>
                                <p:cTn id="16" presetID="17" presetClass="entr" presetSubtype="8"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ppt_x</p:attrName>
                                        </p:attrNameLst>
                                      </p:cBhvr>
                                      <p:tavLst>
                                        <p:tav tm="0">
                                          <p:val>
                                            <p:strVal val="#ppt_x-#ppt_w/2"/>
                                          </p:val>
                                        </p:tav>
                                        <p:tav tm="100000">
                                          <p:val>
                                            <p:strVal val="#ppt_x"/>
                                          </p:val>
                                        </p:tav>
                                      </p:tavLst>
                                    </p:anim>
                                    <p:anim calcmode="lin" valueType="num">
                                      <p:cBhvr>
                                        <p:cTn id="19" dur="500" fill="hold"/>
                                        <p:tgtEl>
                                          <p:spTgt spid="34"/>
                                        </p:tgtEl>
                                        <p:attrNameLst>
                                          <p:attrName>ppt_y</p:attrName>
                                        </p:attrNameLst>
                                      </p:cBhvr>
                                      <p:tavLst>
                                        <p:tav tm="0">
                                          <p:val>
                                            <p:strVal val="#ppt_y"/>
                                          </p:val>
                                        </p:tav>
                                        <p:tav tm="100000">
                                          <p:val>
                                            <p:strVal val="#ppt_y"/>
                                          </p:val>
                                        </p:tav>
                                      </p:tavLst>
                                    </p:anim>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34"/>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wipe(left)">
                                      <p:cBhvr>
                                        <p:cTn id="26" dur="500"/>
                                        <p:tgtEl>
                                          <p:spTgt spid="9">
                                            <p:txEl>
                                              <p:pRg st="1" end="1"/>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par>
                                <p:cTn id="30" presetID="17" presetClass="entr" presetSubtype="2"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ppt_x</p:attrName>
                                        </p:attrNameLst>
                                      </p:cBhvr>
                                      <p:tavLst>
                                        <p:tav tm="0">
                                          <p:val>
                                            <p:strVal val="#ppt_x+#ppt_w/2"/>
                                          </p:val>
                                        </p:tav>
                                        <p:tav tm="100000">
                                          <p:val>
                                            <p:strVal val="#ppt_x"/>
                                          </p:val>
                                        </p:tav>
                                      </p:tavLst>
                                    </p:anim>
                                    <p:anim calcmode="lin" valueType="num">
                                      <p:cBhvr>
                                        <p:cTn id="33" dur="500" fill="hold"/>
                                        <p:tgtEl>
                                          <p:spTgt spid="35"/>
                                        </p:tgtEl>
                                        <p:attrNameLst>
                                          <p:attrName>ppt_y</p:attrName>
                                        </p:attrNameLst>
                                      </p:cBhvr>
                                      <p:tavLst>
                                        <p:tav tm="0">
                                          <p:val>
                                            <p:strVal val="#ppt_y"/>
                                          </p:val>
                                        </p:tav>
                                        <p:tav tm="100000">
                                          <p:val>
                                            <p:strVal val="#ppt_y"/>
                                          </p:val>
                                        </p:tav>
                                      </p:tavLst>
                                    </p:anim>
                                    <p:anim calcmode="lin" valueType="num">
                                      <p:cBhvr>
                                        <p:cTn id="34" dur="500" fill="hold"/>
                                        <p:tgtEl>
                                          <p:spTgt spid="35"/>
                                        </p:tgtEl>
                                        <p:attrNameLst>
                                          <p:attrName>ppt_w</p:attrName>
                                        </p:attrNameLst>
                                      </p:cBhvr>
                                      <p:tavLst>
                                        <p:tav tm="0">
                                          <p:val>
                                            <p:fltVal val="0"/>
                                          </p:val>
                                        </p:tav>
                                        <p:tav tm="100000">
                                          <p:val>
                                            <p:strVal val="#ppt_w"/>
                                          </p:val>
                                        </p:tav>
                                      </p:tavLst>
                                    </p:anim>
                                    <p:anim calcmode="lin" valueType="num">
                                      <p:cBhvr>
                                        <p:cTn id="35" dur="500" fill="hold"/>
                                        <p:tgtEl>
                                          <p:spTgt spid="35"/>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35"/>
                                        </p:tgtEl>
                                        <p:attrNameLst>
                                          <p:attrName>ppt_c</p:attrName>
                                        </p:attrNameLst>
                                      </p:cBhvr>
                                      <p:to>
                                        <a:schemeClr val="bg2"/>
                                      </p:to>
                                    </p:animClr>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wipe(left)">
                                      <p:cBhvr>
                                        <p:cTn id="40" dur="500"/>
                                        <p:tgtEl>
                                          <p:spTgt spid="9">
                                            <p:txEl>
                                              <p:pRg st="2" end="2"/>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dissolve">
                                      <p:cBhvr>
                                        <p:cTn id="48" dur="500"/>
                                        <p:tgtEl>
                                          <p:spTgt spid="33"/>
                                        </p:tgtEl>
                                      </p:cBhvr>
                                    </p:animEffect>
                                  </p:childTnLst>
                                </p:cTn>
                              </p:par>
                              <p:par>
                                <p:cTn id="49" presetID="9" presetClass="exit" presetSubtype="0" fill="hold" nodeType="withEffect">
                                  <p:stCondLst>
                                    <p:cond delay="0"/>
                                  </p:stCondLst>
                                  <p:childTnLst>
                                    <p:animEffect transition="out" filter="dissolve">
                                      <p:cBhvr>
                                        <p:cTn id="50" dur="500"/>
                                        <p:tgtEl>
                                          <p:spTgt spid="23"/>
                                        </p:tgtEl>
                                      </p:cBhvr>
                                    </p:animEffect>
                                    <p:set>
                                      <p:cBhvr>
                                        <p:cTn id="51" dur="1" fill="hold">
                                          <p:stCondLst>
                                            <p:cond delay="499"/>
                                          </p:stCondLst>
                                        </p:cTn>
                                        <p:tgtEl>
                                          <p:spTgt spid="23"/>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35"/>
                                        </p:tgtEl>
                                      </p:cBhvr>
                                    </p:animEffect>
                                    <p:set>
                                      <p:cBhvr>
                                        <p:cTn id="57" dur="1" fill="hold">
                                          <p:stCondLst>
                                            <p:cond delay="499"/>
                                          </p:stCondLst>
                                        </p:cTn>
                                        <p:tgtEl>
                                          <p:spTgt spid="35"/>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34"/>
                                        </p:tgtEl>
                                      </p:cBhvr>
                                    </p:animEffect>
                                    <p:set>
                                      <p:cBhvr>
                                        <p:cTn id="60"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5" autoUpdateAnimBg="0" build="p"/>
      <p:bldP spid="33" grpId="0" animBg="1" autoUpdateAnimBg="0"/>
      <p:bldP spid="34" grpId="0" animBg="1"/>
      <p:bldP spid="34" grpId="1" animBg="1"/>
      <p:bldP spid="35" grpId="0" animBg="1"/>
      <p:bldP spid="3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bwMode="auto">
          <a:xfrm>
            <a:off x="3673475" y="3935413"/>
            <a:ext cx="4994275" cy="473075"/>
            <a:chOff x="0" y="0"/>
            <a:chExt cx="3146" cy="298"/>
          </a:xfrm>
        </p:grpSpPr>
        <p:sp>
          <p:nvSpPr>
            <p:cNvPr id="5" name="Line 3"/>
            <p:cNvSpPr>
              <a:spLocks noChangeShapeType="1"/>
            </p:cNvSpPr>
            <p:nvPr/>
          </p:nvSpPr>
          <p:spPr bwMode="auto">
            <a:xfrm>
              <a:off x="412" y="151"/>
              <a:ext cx="2250" cy="0"/>
            </a:xfrm>
            <a:prstGeom prst="line">
              <a:avLst/>
            </a:prstGeom>
            <a:noFill/>
            <a:ln w="28575">
              <a:solidFill>
                <a:schemeClr val="bg2">
                  <a:lumMod val="50000"/>
                </a:schemeClr>
              </a:solidFill>
              <a:round/>
            </a:ln>
          </p:spPr>
          <p:txBody>
            <a:bodyPr/>
            <a:lstStyle/>
            <a:p>
              <a:endParaRPr lang="zh-CN" altLang="en-US"/>
            </a:p>
          </p:txBody>
        </p:sp>
        <p:sp>
          <p:nvSpPr>
            <p:cNvPr id="6" name="Text Box 4"/>
            <p:cNvSpPr txBox="1">
              <a:spLocks noChangeArrowheads="1"/>
            </p:cNvSpPr>
            <p:nvPr/>
          </p:nvSpPr>
          <p:spPr bwMode="auto">
            <a:xfrm>
              <a:off x="0" y="0"/>
              <a:ext cx="387"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r>
                <a:rPr lang="en-US" altLang="zh-CN" sz="2500" b="1" baseline="-25000">
                  <a:ea typeface="宋体" panose="02010600030101010101" pitchFamily="2" charset="-122"/>
                </a:rPr>
                <a:t>1</a:t>
              </a:r>
              <a:endParaRPr lang="en-US" altLang="zh-CN" sz="2500" b="1" baseline="-25000">
                <a:ea typeface="宋体" panose="02010600030101010101" pitchFamily="2" charset="-122"/>
              </a:endParaRPr>
            </a:p>
          </p:txBody>
        </p:sp>
        <p:sp>
          <p:nvSpPr>
            <p:cNvPr id="7" name="Text Box 5"/>
            <p:cNvSpPr txBox="1">
              <a:spLocks noChangeArrowheads="1"/>
            </p:cNvSpPr>
            <p:nvPr/>
          </p:nvSpPr>
          <p:spPr bwMode="auto">
            <a:xfrm>
              <a:off x="2696" y="27"/>
              <a:ext cx="450" cy="240"/>
            </a:xfrm>
            <a:prstGeom prst="rect">
              <a:avLst/>
            </a:prstGeom>
            <a:noFill/>
            <a:ln w="9525">
              <a:noFill/>
              <a:miter lim="800000"/>
            </a:ln>
          </p:spPr>
          <p:txBody>
            <a:bodyPr lIns="0" tIns="0" rIns="0" bIns="0">
              <a:spAutoFit/>
            </a:bodyPr>
            <a:lstStyle/>
            <a:p>
              <a:pPr>
                <a:spcBef>
                  <a:spcPct val="50000"/>
                </a:spcBef>
              </a:pPr>
              <a:r>
                <a:rPr lang="en-US" altLang="zh-CN" sz="2500" i="1" dirty="0" smtClean="0">
                  <a:ea typeface="宋体" panose="02010600030101010101" pitchFamily="2" charset="-122"/>
                </a:rPr>
                <a:t>MR</a:t>
              </a:r>
              <a:r>
                <a:rPr lang="en-US" altLang="zh-CN" sz="2500" i="1" baseline="-25000" dirty="0" smtClean="0">
                  <a:ea typeface="宋体" panose="02010600030101010101" pitchFamily="2" charset="-122"/>
                </a:rPr>
                <a:t>1</a:t>
              </a:r>
              <a:endParaRPr lang="en-US" altLang="zh-CN" sz="2500" i="1" baseline="-25000" dirty="0">
                <a:ea typeface="宋体" panose="02010600030101010101" pitchFamily="2" charset="-122"/>
              </a:endParaRPr>
            </a:p>
          </p:txBody>
        </p:sp>
      </p:grpSp>
      <p:grpSp>
        <p:nvGrpSpPr>
          <p:cNvPr id="8" name="Group 8"/>
          <p:cNvGrpSpPr/>
          <p:nvPr/>
        </p:nvGrpSpPr>
        <p:grpSpPr bwMode="auto">
          <a:xfrm>
            <a:off x="3670300" y="2787650"/>
            <a:ext cx="4994275" cy="473075"/>
            <a:chOff x="0" y="0"/>
            <a:chExt cx="3146" cy="298"/>
          </a:xfrm>
        </p:grpSpPr>
        <p:sp>
          <p:nvSpPr>
            <p:cNvPr id="9" name="Line 7"/>
            <p:cNvSpPr>
              <a:spLocks noChangeShapeType="1"/>
            </p:cNvSpPr>
            <p:nvPr/>
          </p:nvSpPr>
          <p:spPr bwMode="auto">
            <a:xfrm>
              <a:off x="412" y="151"/>
              <a:ext cx="2250" cy="0"/>
            </a:xfrm>
            <a:prstGeom prst="line">
              <a:avLst/>
            </a:prstGeom>
            <a:noFill/>
            <a:ln w="28575">
              <a:solidFill>
                <a:srgbClr val="CC0000"/>
              </a:solidFill>
              <a:round/>
            </a:ln>
          </p:spPr>
          <p:txBody>
            <a:bodyPr/>
            <a:lstStyle/>
            <a:p>
              <a:endParaRPr lang="zh-CN" altLang="en-US"/>
            </a:p>
          </p:txBody>
        </p:sp>
        <p:sp>
          <p:nvSpPr>
            <p:cNvPr id="10" name="Text Box 8"/>
            <p:cNvSpPr txBox="1">
              <a:spLocks noChangeArrowheads="1"/>
            </p:cNvSpPr>
            <p:nvPr/>
          </p:nvSpPr>
          <p:spPr bwMode="auto">
            <a:xfrm>
              <a:off x="0" y="0"/>
              <a:ext cx="387"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r>
                <a:rPr lang="en-US" altLang="zh-CN" sz="2500" b="1" baseline="-25000">
                  <a:ea typeface="宋体" panose="02010600030101010101" pitchFamily="2" charset="-122"/>
                </a:rPr>
                <a:t>2</a:t>
              </a:r>
              <a:endParaRPr lang="en-US" altLang="zh-CN" sz="2500" b="1" baseline="-25000">
                <a:ea typeface="宋体" panose="02010600030101010101" pitchFamily="2" charset="-122"/>
              </a:endParaRPr>
            </a:p>
          </p:txBody>
        </p:sp>
        <p:sp>
          <p:nvSpPr>
            <p:cNvPr id="11" name="Text Box 9"/>
            <p:cNvSpPr txBox="1">
              <a:spLocks noChangeArrowheads="1"/>
            </p:cNvSpPr>
            <p:nvPr/>
          </p:nvSpPr>
          <p:spPr bwMode="auto">
            <a:xfrm>
              <a:off x="2703" y="34"/>
              <a:ext cx="443" cy="240"/>
            </a:xfrm>
            <a:prstGeom prst="rect">
              <a:avLst/>
            </a:prstGeom>
            <a:noFill/>
            <a:ln w="9525">
              <a:noFill/>
              <a:miter lim="800000"/>
            </a:ln>
          </p:spPr>
          <p:txBody>
            <a:bodyPr lIns="0" tIns="0" rIns="0" bIns="0">
              <a:spAutoFit/>
            </a:bodyPr>
            <a:lstStyle/>
            <a:p>
              <a:pPr>
                <a:spcBef>
                  <a:spcPct val="50000"/>
                </a:spcBef>
              </a:pPr>
              <a:r>
                <a:rPr lang="en-US" altLang="zh-CN" sz="2500" i="1">
                  <a:ea typeface="宋体" panose="02010600030101010101" pitchFamily="2" charset="-122"/>
                </a:rPr>
                <a:t>MR</a:t>
              </a:r>
              <a:r>
                <a:rPr lang="en-US" altLang="zh-CN" sz="2500" b="1" baseline="-25000">
                  <a:ea typeface="宋体" panose="02010600030101010101" pitchFamily="2" charset="-122"/>
                </a:rPr>
                <a:t>2</a:t>
              </a:r>
              <a:endParaRPr lang="en-US" altLang="zh-CN" sz="2500" b="1" baseline="-25000">
                <a:ea typeface="宋体" panose="02010600030101010101" pitchFamily="2" charset="-122"/>
              </a:endParaRPr>
            </a:p>
          </p:txBody>
        </p:sp>
      </p:grpSp>
      <p:sp>
        <p:nvSpPr>
          <p:cNvPr id="12" name="Rectangle 10"/>
          <p:cNvSpPr txBox="1">
            <a:spLocks noChangeArrowheads="1"/>
          </p:cNvSpPr>
          <p:nvPr/>
        </p:nvSpPr>
        <p:spPr>
          <a:xfrm>
            <a:off x="457200" y="219075"/>
            <a:ext cx="8229600" cy="64928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边际成本与企业的供给决策</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13" name="Rectangle 11"/>
          <p:cNvSpPr txBox="1">
            <a:spLocks noChangeArrowheads="1"/>
          </p:cNvSpPr>
          <p:nvPr/>
        </p:nvSpPr>
        <p:spPr>
          <a:xfrm>
            <a:off x="298450" y="1227138"/>
            <a:ext cx="3186113" cy="3954462"/>
          </a:xfrm>
          <a:prstGeom prst="rect">
            <a:avLst/>
          </a:prstGeom>
        </p:spPr>
        <p:txBody>
          <a:bodyPr vert="horz">
            <a:normAutofit/>
          </a:bodyPr>
          <a:lstStyle/>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如果价格上升到</a:t>
            </a:r>
            <a:r>
              <a:rPr kumimoji="0" lang="zh-CN" sz="25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P</a:t>
            </a:r>
            <a:r>
              <a:rPr kumimoji="0" lang="zh-CN" sz="2500" b="1" i="0" u="none" strike="noStrike" kern="1200" cap="none" spc="0" normalizeH="0" baseline="-25000" noProof="0" smtClean="0">
                <a:ln>
                  <a:noFill/>
                </a:ln>
                <a:solidFill>
                  <a:schemeClr val="tx1"/>
                </a:solidFill>
                <a:effectLst/>
                <a:uLnTx/>
                <a:uFillTx/>
                <a:latin typeface="+mn-lt"/>
                <a:ea typeface="宋体" panose="02010600030101010101" pitchFamily="2" charset="-122"/>
                <a:cs typeface="+mn-cs"/>
              </a:rPr>
              <a:t>2</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，那利润最大化的产量增加到 </a:t>
            </a:r>
            <a:r>
              <a:rPr kumimoji="0" lang="zh-CN" sz="25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Q</a:t>
            </a:r>
            <a:r>
              <a:rPr kumimoji="0" lang="zh-CN" sz="2500" b="1" i="0" u="none" strike="noStrike" kern="1200" cap="none" spc="0" normalizeH="0" baseline="-25000" noProof="0" smtClean="0">
                <a:ln>
                  <a:noFill/>
                </a:ln>
                <a:solidFill>
                  <a:schemeClr val="tx1"/>
                </a:solidFill>
                <a:effectLst/>
                <a:uLnTx/>
                <a:uFillTx/>
                <a:latin typeface="+mn-lt"/>
                <a:ea typeface="宋体" panose="02010600030101010101" pitchFamily="2" charset="-122"/>
                <a:cs typeface="+mn-cs"/>
              </a:rPr>
              <a:t>2</a:t>
            </a:r>
            <a:endPar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r>
              <a:rPr kumimoji="0" lang="zh-CN" sz="25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MC</a:t>
            </a: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曲线决定了企业在不同价格下的产量</a:t>
            </a:r>
            <a:endPar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5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因此， </a:t>
            </a:r>
            <a:endParaRPr kumimoji="0" lang="zh-CN" sz="25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grpSp>
        <p:nvGrpSpPr>
          <p:cNvPr id="14" name="Group 14"/>
          <p:cNvGrpSpPr/>
          <p:nvPr/>
        </p:nvGrpSpPr>
        <p:grpSpPr bwMode="auto">
          <a:xfrm>
            <a:off x="4333875" y="2119313"/>
            <a:ext cx="3741738" cy="3502025"/>
            <a:chOff x="0" y="0"/>
            <a:chExt cx="3650" cy="2492"/>
          </a:xfrm>
        </p:grpSpPr>
        <p:sp>
          <p:nvSpPr>
            <p:cNvPr id="15" name="Line 14"/>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6" name="Line 15"/>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7" name="Text Box 16"/>
          <p:cNvSpPr txBox="1">
            <a:spLocks noChangeArrowheads="1"/>
          </p:cNvSpPr>
          <p:nvPr/>
        </p:nvSpPr>
        <p:spPr bwMode="auto">
          <a:xfrm>
            <a:off x="8034338" y="5372100"/>
            <a:ext cx="536575" cy="473075"/>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18" name="Text Box 17"/>
          <p:cNvSpPr txBox="1">
            <a:spLocks noChangeArrowheads="1"/>
          </p:cNvSpPr>
          <p:nvPr/>
        </p:nvSpPr>
        <p:spPr bwMode="auto">
          <a:xfrm>
            <a:off x="3711575" y="1698625"/>
            <a:ext cx="1098550" cy="473075"/>
          </a:xfrm>
          <a:prstGeom prst="rect">
            <a:avLst/>
          </a:prstGeom>
          <a:noFill/>
          <a:ln w="9525">
            <a:noFill/>
            <a:miter lim="800000"/>
          </a:ln>
        </p:spPr>
        <p:txBody>
          <a:bodyPr>
            <a:spAutoFit/>
          </a:bodyPr>
          <a:lstStyle/>
          <a:p>
            <a:pPr algn="r">
              <a:spcBef>
                <a:spcPct val="50000"/>
              </a:spcBef>
            </a:pPr>
            <a:r>
              <a:rPr lang="zh-CN" sz="2500">
                <a:ea typeface="宋体" panose="02010600030101010101" pitchFamily="2" charset="-122"/>
              </a:rPr>
              <a:t>成本</a:t>
            </a:r>
            <a:endParaRPr lang="zh-CN" sz="2500">
              <a:ea typeface="宋体" panose="02010600030101010101" pitchFamily="2" charset="-122"/>
            </a:endParaRPr>
          </a:p>
        </p:txBody>
      </p:sp>
      <p:grpSp>
        <p:nvGrpSpPr>
          <p:cNvPr id="19" name="Group 19"/>
          <p:cNvGrpSpPr/>
          <p:nvPr/>
        </p:nvGrpSpPr>
        <p:grpSpPr bwMode="auto">
          <a:xfrm>
            <a:off x="4592638" y="2287588"/>
            <a:ext cx="3322637" cy="3157537"/>
            <a:chOff x="0" y="0"/>
            <a:chExt cx="2093" cy="1989"/>
          </a:xfrm>
        </p:grpSpPr>
        <p:sp>
          <p:nvSpPr>
            <p:cNvPr id="20" name="Line 19"/>
            <p:cNvSpPr>
              <a:spLocks noChangeShapeType="1"/>
            </p:cNvSpPr>
            <p:nvPr/>
          </p:nvSpPr>
          <p:spPr bwMode="auto">
            <a:xfrm flipV="1">
              <a:off x="0" y="232"/>
              <a:ext cx="1690" cy="1757"/>
            </a:xfrm>
            <a:prstGeom prst="line">
              <a:avLst/>
            </a:prstGeom>
            <a:noFill/>
            <a:ln w="38100">
              <a:solidFill>
                <a:schemeClr val="accent2"/>
              </a:solidFill>
              <a:round/>
            </a:ln>
          </p:spPr>
          <p:txBody>
            <a:bodyPr/>
            <a:lstStyle/>
            <a:p>
              <a:endParaRPr lang="zh-CN" altLang="en-US"/>
            </a:p>
          </p:txBody>
        </p:sp>
        <p:sp>
          <p:nvSpPr>
            <p:cNvPr id="21" name="Text Box 20"/>
            <p:cNvSpPr txBox="1">
              <a:spLocks noChangeArrowheads="1"/>
            </p:cNvSpPr>
            <p:nvPr/>
          </p:nvSpPr>
          <p:spPr bwMode="auto">
            <a:xfrm>
              <a:off x="1710" y="0"/>
              <a:ext cx="383" cy="240"/>
            </a:xfrm>
            <a:prstGeom prst="rect">
              <a:avLst/>
            </a:prstGeom>
            <a:noFill/>
            <a:ln w="9525">
              <a:noFill/>
              <a:miter lim="800000"/>
            </a:ln>
          </p:spPr>
          <p:txBody>
            <a:bodyPr lIns="0" tIns="0" rIns="0" bIns="0">
              <a:spAutoFit/>
            </a:bodyPr>
            <a:lstStyle/>
            <a:p>
              <a:pPr>
                <a:spcBef>
                  <a:spcPct val="50000"/>
                </a:spcBef>
              </a:pPr>
              <a:r>
                <a:rPr lang="en-US" altLang="zh-CN" sz="2500" i="1">
                  <a:ea typeface="宋体" panose="02010600030101010101" pitchFamily="2" charset="-122"/>
                </a:rPr>
                <a:t>MC</a:t>
              </a:r>
              <a:endParaRPr lang="en-US" altLang="zh-CN" sz="2500" i="1">
                <a:ea typeface="宋体" panose="02010600030101010101" pitchFamily="2" charset="-122"/>
              </a:endParaRPr>
            </a:p>
          </p:txBody>
        </p:sp>
      </p:grpSp>
      <p:grpSp>
        <p:nvGrpSpPr>
          <p:cNvPr id="22" name="Group 22"/>
          <p:cNvGrpSpPr/>
          <p:nvPr/>
        </p:nvGrpSpPr>
        <p:grpSpPr bwMode="auto">
          <a:xfrm>
            <a:off x="5640388" y="4102100"/>
            <a:ext cx="422275" cy="1914525"/>
            <a:chOff x="0" y="0"/>
            <a:chExt cx="266" cy="1206"/>
          </a:xfrm>
        </p:grpSpPr>
        <p:sp>
          <p:nvSpPr>
            <p:cNvPr id="23" name="Text Box 22"/>
            <p:cNvSpPr txBox="1">
              <a:spLocks noChangeArrowheads="1"/>
            </p:cNvSpPr>
            <p:nvPr/>
          </p:nvSpPr>
          <p:spPr bwMode="auto">
            <a:xfrm>
              <a:off x="0" y="966"/>
              <a:ext cx="266" cy="240"/>
            </a:xfrm>
            <a:prstGeom prst="rect">
              <a:avLst/>
            </a:prstGeom>
            <a:noFill/>
            <a:ln w="9525">
              <a:noFill/>
              <a:miter lim="800000"/>
            </a:ln>
          </p:spPr>
          <p:txBody>
            <a:bodyPr lIns="0" tIns="0" rIns="0" bIns="0">
              <a:spAutoFit/>
            </a:bodyPr>
            <a:lstStyle/>
            <a:p>
              <a:pPr algn="ctr">
                <a:spcBef>
                  <a:spcPct val="50000"/>
                </a:spcBef>
              </a:pPr>
              <a:r>
                <a:rPr lang="en-US" altLang="zh-CN" sz="2500" b="1" i="1">
                  <a:ea typeface="宋体" panose="02010600030101010101" pitchFamily="2" charset="-122"/>
                </a:rPr>
                <a:t>Q</a:t>
              </a:r>
              <a:r>
                <a:rPr lang="en-US" altLang="zh-CN" sz="2500" b="1" baseline="-25000">
                  <a:ea typeface="宋体" panose="02010600030101010101" pitchFamily="2" charset="-122"/>
                </a:rPr>
                <a:t>1</a:t>
              </a:r>
              <a:endParaRPr lang="en-US" altLang="zh-CN" sz="2500" b="1" baseline="-25000">
                <a:ea typeface="宋体" panose="02010600030101010101" pitchFamily="2" charset="-122"/>
              </a:endParaRPr>
            </a:p>
          </p:txBody>
        </p:sp>
        <p:sp>
          <p:nvSpPr>
            <p:cNvPr id="24" name="Line 23"/>
            <p:cNvSpPr>
              <a:spLocks noChangeShapeType="1"/>
            </p:cNvSpPr>
            <p:nvPr/>
          </p:nvSpPr>
          <p:spPr bwMode="auto">
            <a:xfrm>
              <a:off x="112" y="49"/>
              <a:ext cx="0" cy="909"/>
            </a:xfrm>
            <a:prstGeom prst="line">
              <a:avLst/>
            </a:prstGeom>
            <a:noFill/>
            <a:ln w="9525">
              <a:solidFill>
                <a:srgbClr val="777777"/>
              </a:solidFill>
              <a:prstDash val="lgDash"/>
              <a:round/>
            </a:ln>
          </p:spPr>
          <p:txBody>
            <a:bodyPr/>
            <a:lstStyle/>
            <a:p>
              <a:endParaRPr lang="zh-CN" altLang="en-US"/>
            </a:p>
          </p:txBody>
        </p:sp>
        <p:sp>
          <p:nvSpPr>
            <p:cNvPr id="25" name="Oval 24"/>
            <p:cNvSpPr>
              <a:spLocks noChangeArrowheads="1"/>
            </p:cNvSpPr>
            <p:nvPr/>
          </p:nvSpPr>
          <p:spPr bwMode="auto">
            <a:xfrm>
              <a:off x="67" y="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grpSp>
        <p:nvGrpSpPr>
          <p:cNvPr id="26" name="Group 26"/>
          <p:cNvGrpSpPr/>
          <p:nvPr/>
        </p:nvGrpSpPr>
        <p:grpSpPr bwMode="auto">
          <a:xfrm>
            <a:off x="6742113" y="2954338"/>
            <a:ext cx="422275" cy="3060700"/>
            <a:chOff x="0" y="0"/>
            <a:chExt cx="266" cy="1928"/>
          </a:xfrm>
        </p:grpSpPr>
        <p:sp>
          <p:nvSpPr>
            <p:cNvPr id="27" name="Line 26"/>
            <p:cNvSpPr>
              <a:spLocks noChangeShapeType="1"/>
            </p:cNvSpPr>
            <p:nvPr/>
          </p:nvSpPr>
          <p:spPr bwMode="auto">
            <a:xfrm>
              <a:off x="109" y="49"/>
              <a:ext cx="0" cy="1631"/>
            </a:xfrm>
            <a:prstGeom prst="line">
              <a:avLst/>
            </a:prstGeom>
            <a:noFill/>
            <a:ln w="9525">
              <a:solidFill>
                <a:srgbClr val="777777"/>
              </a:solidFill>
              <a:prstDash val="lgDash"/>
              <a:round/>
            </a:ln>
          </p:spPr>
          <p:txBody>
            <a:bodyPr/>
            <a:lstStyle/>
            <a:p>
              <a:endParaRPr lang="zh-CN" altLang="en-US"/>
            </a:p>
          </p:txBody>
        </p:sp>
        <p:sp>
          <p:nvSpPr>
            <p:cNvPr id="28" name="Oval 27"/>
            <p:cNvSpPr>
              <a:spLocks noChangeArrowheads="1"/>
            </p:cNvSpPr>
            <p:nvPr/>
          </p:nvSpPr>
          <p:spPr bwMode="auto">
            <a:xfrm>
              <a:off x="64" y="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9" name="Text Box 28"/>
            <p:cNvSpPr txBox="1">
              <a:spLocks noChangeArrowheads="1"/>
            </p:cNvSpPr>
            <p:nvPr/>
          </p:nvSpPr>
          <p:spPr bwMode="auto">
            <a:xfrm>
              <a:off x="0" y="1688"/>
              <a:ext cx="266" cy="240"/>
            </a:xfrm>
            <a:prstGeom prst="rect">
              <a:avLst/>
            </a:prstGeom>
            <a:noFill/>
            <a:ln w="9525">
              <a:noFill/>
              <a:miter lim="800000"/>
            </a:ln>
          </p:spPr>
          <p:txBody>
            <a:bodyPr lIns="0" tIns="0" rIns="0" bIns="0">
              <a:spAutoFit/>
            </a:bodyPr>
            <a:lstStyle/>
            <a:p>
              <a:pPr algn="ctr">
                <a:spcBef>
                  <a:spcPct val="50000"/>
                </a:spcBef>
              </a:pPr>
              <a:r>
                <a:rPr lang="en-US" altLang="zh-CN" sz="2500" b="1" i="1">
                  <a:ea typeface="宋体" panose="02010600030101010101" pitchFamily="2" charset="-122"/>
                </a:rPr>
                <a:t>Q</a:t>
              </a:r>
              <a:r>
                <a:rPr lang="en-US" altLang="zh-CN" sz="2500" b="1" baseline="-25000">
                  <a:ea typeface="宋体" panose="02010600030101010101" pitchFamily="2" charset="-122"/>
                </a:rPr>
                <a:t>2</a:t>
              </a:r>
              <a:endParaRPr lang="en-US" altLang="zh-CN" sz="2500" b="1" baseline="-25000">
                <a:ea typeface="宋体" panose="02010600030101010101" pitchFamily="2" charset="-122"/>
              </a:endParaRPr>
            </a:p>
          </p:txBody>
        </p:sp>
      </p:grpSp>
      <p:sp>
        <p:nvSpPr>
          <p:cNvPr id="30" name="Rectangle 44"/>
          <p:cNvSpPr>
            <a:spLocks noChangeArrowheads="1"/>
          </p:cNvSpPr>
          <p:nvPr/>
        </p:nvSpPr>
        <p:spPr bwMode="auto">
          <a:xfrm>
            <a:off x="458788" y="4097338"/>
            <a:ext cx="2949575" cy="1447165"/>
          </a:xfrm>
          <a:prstGeom prst="rect">
            <a:avLst/>
          </a:prstGeom>
          <a:solidFill>
            <a:srgbClr val="FFFFCC"/>
          </a:solidFill>
          <a:ln w="9525">
            <a:noFill/>
            <a:miter lim="800000"/>
          </a:ln>
        </p:spPr>
        <p:txBody>
          <a:bodyPr>
            <a:spAutoFit/>
          </a:bodyPr>
          <a:lstStyle/>
          <a:p>
            <a:pPr>
              <a:lnSpc>
                <a:spcPct val="105000"/>
              </a:lnSpc>
              <a:spcBef>
                <a:spcPct val="40000"/>
              </a:spcBef>
              <a:buClr>
                <a:srgbClr val="00B85C"/>
              </a:buClr>
              <a:buSzPct val="120000"/>
              <a:buFont typeface="Wingdings" panose="05000000000000000000" pitchFamily="2" charset="2"/>
              <a:buNone/>
            </a:pPr>
            <a:r>
              <a:rPr lang="zh-CN" sz="2800" dirty="0">
                <a:ea typeface="宋体" panose="02010600030101010101" pitchFamily="2" charset="-122"/>
              </a:rPr>
              <a:t> </a:t>
            </a:r>
            <a:r>
              <a:rPr lang="zh-CN" sz="2800" i="1" dirty="0">
                <a:ea typeface="宋体" panose="02010600030101010101" pitchFamily="2" charset="-122"/>
              </a:rPr>
              <a:t>MC</a:t>
            </a:r>
            <a:r>
              <a:rPr lang="zh-CN" sz="2800" dirty="0">
                <a:ea typeface="宋体" panose="02010600030101010101" pitchFamily="2" charset="-122"/>
              </a:rPr>
              <a:t> 曲线便是企业</a:t>
            </a:r>
            <a:r>
              <a:rPr lang="zh-CN" sz="2800" dirty="0" smtClean="0">
                <a:ea typeface="宋体" panose="02010600030101010101" pitchFamily="2" charset="-122"/>
              </a:rPr>
              <a:t>的</a:t>
            </a:r>
            <a:r>
              <a:rPr lang="zh-CN" altLang="en-US" sz="2800" dirty="0" smtClean="0">
                <a:ea typeface="宋体" panose="02010600030101010101" pitchFamily="2" charset="-122"/>
              </a:rPr>
              <a:t>短期</a:t>
            </a:r>
            <a:r>
              <a:rPr lang="zh-CN" sz="2800" dirty="0" smtClean="0">
                <a:ea typeface="宋体" panose="02010600030101010101" pitchFamily="2" charset="-122"/>
              </a:rPr>
              <a:t>供给</a:t>
            </a:r>
            <a:r>
              <a:rPr lang="zh-CN" sz="2800" dirty="0">
                <a:ea typeface="宋体" panose="02010600030101010101" pitchFamily="2" charset="-122"/>
              </a:rPr>
              <a:t>曲线（</a:t>
            </a:r>
            <a:r>
              <a:rPr lang="zh-CN" sz="2800" b="1" i="1" dirty="0">
                <a:solidFill>
                  <a:schemeClr val="bg2">
                    <a:lumMod val="50000"/>
                  </a:schemeClr>
                </a:solidFill>
                <a:latin typeface="楷体" panose="02010609060101010101" pitchFamily="49" charset="-122"/>
                <a:ea typeface="楷体" panose="02010609060101010101" pitchFamily="49" charset="-122"/>
              </a:rPr>
              <a:t>的基础</a:t>
            </a:r>
            <a:r>
              <a:rPr lang="zh-CN" sz="2800" dirty="0">
                <a:ea typeface="宋体" panose="02010600030101010101" pitchFamily="2" charset="-122"/>
              </a:rPr>
              <a:t>）</a:t>
            </a:r>
            <a:endParaRPr lang="zh-CN" sz="2800" dirty="0">
              <a:ea typeface="宋体" panose="02010600030101010101" pitchFamily="2" charset="-122"/>
            </a:endParaRPr>
          </a:p>
        </p:txBody>
      </p:sp>
      <p:sp>
        <p:nvSpPr>
          <p:cNvPr id="31" name="Line 46"/>
          <p:cNvSpPr>
            <a:spLocks noChangeShapeType="1"/>
          </p:cNvSpPr>
          <p:nvPr/>
        </p:nvSpPr>
        <p:spPr bwMode="auto">
          <a:xfrm>
            <a:off x="5830888" y="5621338"/>
            <a:ext cx="1073150" cy="0"/>
          </a:xfrm>
          <a:prstGeom prst="line">
            <a:avLst/>
          </a:prstGeom>
          <a:noFill/>
          <a:ln w="53975">
            <a:solidFill>
              <a:srgbClr val="008000"/>
            </a:solidFill>
            <a:round/>
            <a:tailEnd type="triangle" w="med" len="med"/>
          </a:ln>
        </p:spPr>
        <p:txBody>
          <a:bodyPr/>
          <a:lstStyle/>
          <a:p>
            <a:endParaRPr lang="zh-CN" altLang="en-US"/>
          </a:p>
        </p:txBody>
      </p:sp>
      <p:sp>
        <p:nvSpPr>
          <p:cNvPr id="32" name="Line 47"/>
          <p:cNvSpPr>
            <a:spLocks noChangeShapeType="1"/>
          </p:cNvSpPr>
          <p:nvPr/>
        </p:nvSpPr>
        <p:spPr bwMode="auto">
          <a:xfrm flipH="1" flipV="1">
            <a:off x="4327525" y="3068638"/>
            <a:ext cx="7938" cy="1085850"/>
          </a:xfrm>
          <a:prstGeom prst="line">
            <a:avLst/>
          </a:prstGeom>
          <a:noFill/>
          <a:ln w="53975">
            <a:solidFill>
              <a:srgbClr val="008000"/>
            </a:solidFill>
            <a:rou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17"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ppt_x</p:attrName>
                                        </p:attrNameLst>
                                      </p:cBhvr>
                                      <p:tavLst>
                                        <p:tav tm="0">
                                          <p:val>
                                            <p:strVal val="#ppt_x"/>
                                          </p:val>
                                        </p:tav>
                                        <p:tav tm="100000">
                                          <p:val>
                                            <p:strVal val="#ppt_x"/>
                                          </p:val>
                                        </p:tav>
                                      </p:tavLst>
                                    </p:anim>
                                    <p:anim calcmode="lin" valueType="num">
                                      <p:cBhvr>
                                        <p:cTn id="12" dur="500" fill="hold"/>
                                        <p:tgtEl>
                                          <p:spTgt spid="32"/>
                                        </p:tgtEl>
                                        <p:attrNameLst>
                                          <p:attrName>ppt_y</p:attrName>
                                        </p:attrNameLst>
                                      </p:cBhvr>
                                      <p:tavLst>
                                        <p:tav tm="0">
                                          <p:val>
                                            <p:strVal val="#ppt_y+#ppt_h/2"/>
                                          </p:val>
                                        </p:tav>
                                        <p:tav tm="100000">
                                          <p:val>
                                            <p:strVal val="#ppt_y"/>
                                          </p:val>
                                        </p:tav>
                                      </p:tavLst>
                                    </p:anim>
                                    <p:anim calcmode="lin" valueType="num">
                                      <p:cBhvr>
                                        <p:cTn id="13" dur="500" fill="hold"/>
                                        <p:tgtEl>
                                          <p:spTgt spid="32"/>
                                        </p:tgtEl>
                                        <p:attrNameLst>
                                          <p:attrName>ppt_w</p:attrName>
                                        </p:attrNameLst>
                                      </p:cBhvr>
                                      <p:tavLst>
                                        <p:tav tm="0">
                                          <p:val>
                                            <p:strVal val="#ppt_w"/>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18" presetClass="entr" presetSubtype="3"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trips(upRight)">
                                      <p:cBhvr>
                                        <p:cTn id="18" dur="500"/>
                                        <p:tgtEl>
                                          <p:spTgt spid="8"/>
                                        </p:tgtEl>
                                      </p:cBhvr>
                                    </p:animEffect>
                                  </p:childTnLst>
                                </p:cTn>
                              </p:par>
                            </p:childTnLst>
                          </p:cTn>
                        </p:par>
                        <p:par>
                          <p:cTn id="19" fill="hold">
                            <p:stCondLst>
                              <p:cond delay="1500"/>
                            </p:stCondLst>
                            <p:childTnLst>
                              <p:par>
                                <p:cTn id="20" presetID="17"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p:cTn id="22" dur="500" fill="hold"/>
                                        <p:tgtEl>
                                          <p:spTgt spid="31"/>
                                        </p:tgtEl>
                                        <p:attrNameLst>
                                          <p:attrName>ppt_x</p:attrName>
                                        </p:attrNameLst>
                                      </p:cBhvr>
                                      <p:tavLst>
                                        <p:tav tm="0">
                                          <p:val>
                                            <p:strVal val="#ppt_x-#ppt_w/2"/>
                                          </p:val>
                                        </p:tav>
                                        <p:tav tm="100000">
                                          <p:val>
                                            <p:strVal val="#ppt_x"/>
                                          </p:val>
                                        </p:tav>
                                      </p:tavLst>
                                    </p:anim>
                                    <p:anim calcmode="lin" valueType="num">
                                      <p:cBhvr>
                                        <p:cTn id="23" dur="500" fill="hold"/>
                                        <p:tgtEl>
                                          <p:spTgt spid="31"/>
                                        </p:tgtEl>
                                        <p:attrNameLst>
                                          <p:attrName>ppt_y</p:attrName>
                                        </p:attrNameLst>
                                      </p:cBhvr>
                                      <p:tavLst>
                                        <p:tav tm="0">
                                          <p:val>
                                            <p:strVal val="#ppt_y"/>
                                          </p:val>
                                        </p:tav>
                                        <p:tav tm="100000">
                                          <p:val>
                                            <p:strVal val="#ppt_y"/>
                                          </p:val>
                                        </p:tav>
                                      </p:tavLst>
                                    </p:anim>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strVal val="#ppt_h"/>
                                          </p:val>
                                        </p:tav>
                                        <p:tav tm="100000">
                                          <p:val>
                                            <p:strVal val="#ppt_h"/>
                                          </p:val>
                                        </p:tav>
                                      </p:tavLst>
                                    </p:anim>
                                  </p:childTnLst>
                                </p:cTn>
                              </p:par>
                              <p:par>
                                <p:cTn id="26" presetID="22" presetClass="entr" presetSubtype="1"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31"/>
                                        </p:tgtEl>
                                      </p:cBhvr>
                                    </p:animEffect>
                                    <p:set>
                                      <p:cBhvr>
                                        <p:cTn id="33" dur="1" fill="hold">
                                          <p:stCondLst>
                                            <p:cond delay="499"/>
                                          </p:stCondLst>
                                        </p:cTn>
                                        <p:tgtEl>
                                          <p:spTgt spid="31"/>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32"/>
                                        </p:tgtEl>
                                      </p:cBhvr>
                                    </p:animEffect>
                                    <p:set>
                                      <p:cBhvr>
                                        <p:cTn id="36" dur="1" fill="hold">
                                          <p:stCondLst>
                                            <p:cond delay="499"/>
                                          </p:stCondLst>
                                        </p:cTn>
                                        <p:tgtEl>
                                          <p:spTgt spid="32"/>
                                        </p:tgtEl>
                                        <p:attrNameLst>
                                          <p:attrName>style.visibility</p:attrName>
                                        </p:attrNameLst>
                                      </p:cBhvr>
                                      <p:to>
                                        <p:strVal val="hidden"/>
                                      </p:to>
                                    </p:set>
                                  </p:childTnLst>
                                </p:cTn>
                              </p:par>
                              <p:par>
                                <p:cTn id="37" presetID="22" presetClass="entr" presetSubtype="8" fill="hold" grpId="0" nodeType="with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animEffect transition="in" filter="wipe(left)">
                                      <p:cBhvr>
                                        <p:cTn id="39" dur="500"/>
                                        <p:tgtEl>
                                          <p:spTgt spid="1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xEl>
                                              <p:pRg st="2" end="2"/>
                                            </p:txEl>
                                          </p:spTgt>
                                        </p:tgtEl>
                                        <p:attrNameLst>
                                          <p:attrName>style.visibility</p:attrName>
                                        </p:attrNameLst>
                                      </p:cBhvr>
                                      <p:to>
                                        <p:strVal val="visible"/>
                                      </p:to>
                                    </p:set>
                                    <p:animEffect transition="in" filter="wipe(left)">
                                      <p:cBhvr>
                                        <p:cTn id="44" dur="500"/>
                                        <p:tgtEl>
                                          <p:spTgt spid="13">
                                            <p:txEl>
                                              <p:pRg st="2" end="2"/>
                                            </p:txEl>
                                          </p:spTgt>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dissolve">
                                      <p:cBhvr>
                                        <p:cTn id="4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5" autoUpdateAnimBg="0" build="p"/>
      <p:bldP spid="30" grpId="0" bldLvl="0" animBg="1" autoUpdateAnimBg="0"/>
      <p:bldP spid="31" grpId="0" animBg="1"/>
      <p:bldP spid="31" grpId="1" animBg="1"/>
      <p:bldP spid="32" grpId="0" animBg="1"/>
      <p:bldP spid="3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611188" y="1773238"/>
            <a:ext cx="3600450" cy="3548062"/>
          </a:xfrm>
          <a:prstGeom prst="rect">
            <a:avLst/>
          </a:prstGeom>
          <a:solidFill>
            <a:srgbClr val="00CCFF">
              <a:alpha val="30196"/>
            </a:srgbClr>
          </a:solidFill>
          <a:ln w="9525">
            <a:noFill/>
            <a:miter lim="800000"/>
          </a:ln>
        </p:spPr>
        <p:txBody>
          <a:bodyPr lIns="90000" tIns="46800" rIns="90000" bIns="46800">
            <a:spAutoFit/>
          </a:bodyPr>
          <a:lstStyle/>
          <a:p>
            <a:pPr>
              <a:lnSpc>
                <a:spcPct val="135000"/>
              </a:lnSpc>
            </a:pPr>
            <a:r>
              <a:rPr lang="zh-CN" altLang="en-US" sz="2400" b="1" dirty="0">
                <a:latin typeface="Times New Roman" panose="02020603050405020304" pitchFamily="18" charset="0"/>
                <a:ea typeface="楷体_GB2312" pitchFamily="49" charset="-122"/>
              </a:rPr>
              <a:t>      当厂商面对</a:t>
            </a:r>
            <a:r>
              <a:rPr lang="zh-CN" altLang="en-US" sz="2400" b="1" dirty="0" smtClean="0">
                <a:latin typeface="Times New Roman" panose="02020603050405020304" pitchFamily="18" charset="0"/>
                <a:ea typeface="楷体_GB2312" pitchFamily="49" charset="-122"/>
              </a:rPr>
              <a:t>的</a:t>
            </a:r>
            <a:r>
              <a:rPr lang="en-US" altLang="zh-CN" sz="2400" b="1" dirty="0" smtClean="0">
                <a:latin typeface="Times New Roman" panose="02020603050405020304" pitchFamily="18" charset="0"/>
                <a:ea typeface="楷体_GB2312" pitchFamily="49" charset="-122"/>
              </a:rPr>
              <a:t>MR</a:t>
            </a:r>
            <a:r>
              <a:rPr lang="zh-CN" altLang="en-US" sz="2400" b="1" dirty="0" smtClean="0">
                <a:latin typeface="Times New Roman" panose="02020603050405020304" pitchFamily="18" charset="0"/>
                <a:ea typeface="楷体_GB2312" pitchFamily="49" charset="-122"/>
              </a:rPr>
              <a:t>曲线位于</a:t>
            </a:r>
            <a:r>
              <a:rPr lang="zh-CN" altLang="en-US" sz="2400" b="1" dirty="0">
                <a:latin typeface="Times New Roman" panose="02020603050405020304" pitchFamily="18" charset="0"/>
                <a:ea typeface="楷体_GB2312" pitchFamily="49" charset="-122"/>
              </a:rPr>
              <a:t>平均</a:t>
            </a:r>
            <a:r>
              <a:rPr lang="zh-CN" altLang="en-US" sz="2400" b="1" dirty="0" smtClean="0">
                <a:latin typeface="Times New Roman" panose="02020603050405020304" pitchFamily="18" charset="0"/>
                <a:ea typeface="楷体_GB2312" pitchFamily="49" charset="-122"/>
              </a:rPr>
              <a:t>成本</a:t>
            </a:r>
            <a:r>
              <a:rPr lang="en-US" altLang="zh-CN" sz="2400" b="1" dirty="0" smtClean="0">
                <a:latin typeface="Times New Roman" panose="02020603050405020304" pitchFamily="18" charset="0"/>
                <a:ea typeface="楷体_GB2312" pitchFamily="49" charset="-122"/>
              </a:rPr>
              <a:t>ATC</a:t>
            </a:r>
            <a:r>
              <a:rPr lang="zh-CN" altLang="en-US" sz="2400" b="1" dirty="0">
                <a:latin typeface="Times New Roman" panose="02020603050405020304" pitchFamily="18" charset="0"/>
                <a:ea typeface="楷体_GB2312" pitchFamily="49" charset="-122"/>
              </a:rPr>
              <a:t>曲线的最低点以上，该厂商会盈利，如图所示，根据</a:t>
            </a:r>
            <a:r>
              <a:rPr lang="en-US" altLang="zh-CN" sz="2400" b="1" dirty="0">
                <a:latin typeface="Times New Roman" panose="02020603050405020304" pitchFamily="18" charset="0"/>
                <a:ea typeface="楷体_GB2312" pitchFamily="49" charset="-122"/>
              </a:rPr>
              <a:t>MR</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MC</a:t>
            </a:r>
            <a:r>
              <a:rPr lang="zh-CN" altLang="en-US" sz="2400" b="1" dirty="0">
                <a:latin typeface="Times New Roman" panose="02020603050405020304" pitchFamily="18" charset="0"/>
                <a:ea typeface="楷体_GB2312" pitchFamily="49" charset="-122"/>
              </a:rPr>
              <a:t>的原则，均衡产量为</a:t>
            </a:r>
            <a:r>
              <a:rPr lang="en-US" altLang="zh-CN" sz="2400" b="1" dirty="0">
                <a:latin typeface="Times New Roman" panose="02020603050405020304" pitchFamily="18" charset="0"/>
                <a:ea typeface="楷体_GB2312" pitchFamily="49" charset="-122"/>
              </a:rPr>
              <a:t>Q</a:t>
            </a:r>
            <a:r>
              <a:rPr lang="en-US" altLang="zh-CN" sz="2400" b="1" baseline="-25000" dirty="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，即获得经济利润</a:t>
            </a:r>
            <a:r>
              <a:rPr lang="en-US" altLang="zh-CN" sz="2400" b="1" dirty="0">
                <a:latin typeface="Times New Roman" panose="02020603050405020304" pitchFamily="18" charset="0"/>
                <a:ea typeface="楷体_GB2312" pitchFamily="49" charset="-122"/>
              </a:rPr>
              <a:t>=TR-TC=P</a:t>
            </a:r>
            <a:r>
              <a:rPr lang="en-US" altLang="zh-CN" sz="2400" b="1" baseline="-25000" dirty="0">
                <a:latin typeface="Times New Roman" panose="02020603050405020304" pitchFamily="18" charset="0"/>
                <a:ea typeface="楷体_GB2312" pitchFamily="49" charset="-122"/>
              </a:rPr>
              <a:t>0</a:t>
            </a:r>
            <a:r>
              <a:rPr lang="en-US" altLang="zh-CN" sz="2400" b="1" dirty="0">
                <a:latin typeface="Times New Roman" panose="02020603050405020304" pitchFamily="18" charset="0"/>
                <a:ea typeface="楷体_GB2312" pitchFamily="49" charset="-122"/>
              </a:rPr>
              <a:t>P</a:t>
            </a:r>
            <a:r>
              <a:rPr lang="en-US" altLang="zh-CN" sz="2400" b="1" baseline="-25000" dirty="0">
                <a:latin typeface="Times New Roman" panose="02020603050405020304" pitchFamily="18" charset="0"/>
                <a:ea typeface="楷体_GB2312" pitchFamily="49" charset="-122"/>
              </a:rPr>
              <a:t>1</a:t>
            </a:r>
            <a:r>
              <a:rPr lang="en-US" altLang="zh-CN" sz="2400" b="1" dirty="0">
                <a:latin typeface="Times New Roman" panose="02020603050405020304" pitchFamily="18" charset="0"/>
                <a:ea typeface="楷体_GB2312" pitchFamily="49" charset="-122"/>
              </a:rPr>
              <a:t>MN</a:t>
            </a:r>
            <a:endParaRPr lang="en-US" altLang="zh-CN" sz="2400" b="1" dirty="0">
              <a:latin typeface="Times New Roman" panose="02020603050405020304" pitchFamily="18" charset="0"/>
              <a:ea typeface="楷体_GB2312" pitchFamily="49" charset="-122"/>
            </a:endParaRPr>
          </a:p>
        </p:txBody>
      </p:sp>
      <p:grpSp>
        <p:nvGrpSpPr>
          <p:cNvPr id="3" name="Group 5"/>
          <p:cNvGrpSpPr/>
          <p:nvPr/>
        </p:nvGrpSpPr>
        <p:grpSpPr bwMode="auto">
          <a:xfrm>
            <a:off x="4211638" y="1773238"/>
            <a:ext cx="4716462" cy="3887787"/>
            <a:chOff x="2925" y="1162"/>
            <a:chExt cx="2835" cy="1966"/>
          </a:xfrm>
        </p:grpSpPr>
        <p:sp>
          <p:nvSpPr>
            <p:cNvPr id="4" name="Rectangle 6"/>
            <p:cNvSpPr>
              <a:spLocks noChangeArrowheads="1"/>
            </p:cNvSpPr>
            <p:nvPr/>
          </p:nvSpPr>
          <p:spPr bwMode="auto">
            <a:xfrm>
              <a:off x="3241" y="2021"/>
              <a:ext cx="1212" cy="224"/>
            </a:xfrm>
            <a:prstGeom prst="rect">
              <a:avLst/>
            </a:prstGeom>
            <a:solidFill>
              <a:srgbClr val="FF0000"/>
            </a:solidFill>
            <a:ln w="9525">
              <a:noFill/>
              <a:miter lim="800000"/>
            </a:ln>
          </p:spPr>
          <p:txBody>
            <a:bodyPr/>
            <a:lstStyle/>
            <a:p>
              <a:endParaRPr lang="zh-CN" altLang="en-US"/>
            </a:p>
          </p:txBody>
        </p:sp>
        <p:sp>
          <p:nvSpPr>
            <p:cNvPr id="5" name="Text Box 7"/>
            <p:cNvSpPr txBox="1">
              <a:spLocks noChangeArrowheads="1"/>
            </p:cNvSpPr>
            <p:nvPr/>
          </p:nvSpPr>
          <p:spPr bwMode="auto">
            <a:xfrm>
              <a:off x="5146" y="2798"/>
              <a:ext cx="414" cy="330"/>
            </a:xfrm>
            <a:prstGeom prst="rect">
              <a:avLst/>
            </a:prstGeom>
            <a:noFill/>
            <a:ln w="9525">
              <a:noFill/>
              <a:miter lim="800000"/>
            </a:ln>
          </p:spPr>
          <p:txBody>
            <a:bodyPr/>
            <a:lstStyle/>
            <a:p>
              <a:pPr algn="ctr"/>
              <a:r>
                <a:rPr lang="en-US" altLang="zh-CN" sz="1600" b="1">
                  <a:latin typeface="Times New Roman" panose="02020603050405020304" pitchFamily="18" charset="0"/>
                </a:rPr>
                <a:t>Q</a:t>
              </a:r>
              <a:endParaRPr lang="en-US" altLang="zh-CN" sz="1600" b="1">
                <a:latin typeface="Times New Roman" panose="02020603050405020304" pitchFamily="18" charset="0"/>
              </a:endParaRPr>
            </a:p>
          </p:txBody>
        </p:sp>
        <p:sp>
          <p:nvSpPr>
            <p:cNvPr id="6" name="Text Box 8"/>
            <p:cNvSpPr txBox="1">
              <a:spLocks noChangeArrowheads="1"/>
            </p:cNvSpPr>
            <p:nvPr/>
          </p:nvSpPr>
          <p:spPr bwMode="auto">
            <a:xfrm>
              <a:off x="2999" y="2783"/>
              <a:ext cx="344" cy="314"/>
            </a:xfrm>
            <a:prstGeom prst="rect">
              <a:avLst/>
            </a:prstGeom>
            <a:noFill/>
            <a:ln w="9525">
              <a:noFill/>
              <a:miter lim="800000"/>
            </a:ln>
          </p:spPr>
          <p:txBody>
            <a:bodyPr/>
            <a:lstStyle/>
            <a:p>
              <a:pPr algn="ctr"/>
              <a:r>
                <a:rPr lang="en-US" altLang="zh-CN" sz="1600" b="1">
                  <a:latin typeface="Times New Roman" panose="02020603050405020304" pitchFamily="18" charset="0"/>
                </a:rPr>
                <a:t>O</a:t>
              </a:r>
              <a:endParaRPr lang="en-US" altLang="zh-CN" sz="1600" b="1">
                <a:latin typeface="Times New Roman" panose="02020603050405020304" pitchFamily="18" charset="0"/>
              </a:endParaRPr>
            </a:p>
          </p:txBody>
        </p:sp>
        <p:sp>
          <p:nvSpPr>
            <p:cNvPr id="7" name="Line 9"/>
            <p:cNvSpPr>
              <a:spLocks noChangeShapeType="1"/>
            </p:cNvSpPr>
            <p:nvPr/>
          </p:nvSpPr>
          <p:spPr bwMode="auto">
            <a:xfrm flipV="1">
              <a:off x="3232" y="1220"/>
              <a:ext cx="0" cy="1593"/>
            </a:xfrm>
            <a:prstGeom prst="line">
              <a:avLst/>
            </a:prstGeom>
            <a:noFill/>
            <a:ln w="28575">
              <a:solidFill>
                <a:schemeClr val="tx1"/>
              </a:solidFill>
              <a:round/>
              <a:tailEnd type="stealth" w="sm" len="med"/>
            </a:ln>
          </p:spPr>
          <p:txBody>
            <a:bodyPr/>
            <a:lstStyle/>
            <a:p>
              <a:endParaRPr lang="zh-CN" altLang="en-US"/>
            </a:p>
          </p:txBody>
        </p:sp>
        <p:sp>
          <p:nvSpPr>
            <p:cNvPr id="8" name="Line 10"/>
            <p:cNvSpPr>
              <a:spLocks noChangeShapeType="1"/>
            </p:cNvSpPr>
            <p:nvPr/>
          </p:nvSpPr>
          <p:spPr bwMode="auto">
            <a:xfrm>
              <a:off x="3231" y="2806"/>
              <a:ext cx="2151" cy="0"/>
            </a:xfrm>
            <a:prstGeom prst="line">
              <a:avLst/>
            </a:prstGeom>
            <a:noFill/>
            <a:ln w="28575">
              <a:solidFill>
                <a:schemeClr val="tx1"/>
              </a:solidFill>
              <a:round/>
              <a:tailEnd type="stealth" w="sm" len="med"/>
            </a:ln>
          </p:spPr>
          <p:txBody>
            <a:bodyPr/>
            <a:lstStyle/>
            <a:p>
              <a:endParaRPr lang="zh-CN" altLang="en-US"/>
            </a:p>
          </p:txBody>
        </p:sp>
        <p:sp>
          <p:nvSpPr>
            <p:cNvPr id="9" name="Text Box 11"/>
            <p:cNvSpPr txBox="1">
              <a:spLocks noChangeArrowheads="1"/>
            </p:cNvSpPr>
            <p:nvPr/>
          </p:nvSpPr>
          <p:spPr bwMode="auto">
            <a:xfrm>
              <a:off x="2925" y="1162"/>
              <a:ext cx="385" cy="309"/>
            </a:xfrm>
            <a:prstGeom prst="rect">
              <a:avLst/>
            </a:prstGeom>
            <a:noFill/>
            <a:ln w="9525">
              <a:noFill/>
              <a:miter lim="800000"/>
            </a:ln>
          </p:spPr>
          <p:txBody>
            <a:bodyPr/>
            <a:lstStyle/>
            <a:p>
              <a:pPr algn="ctr"/>
              <a:r>
                <a:rPr lang="en-US" altLang="zh-CN" sz="1600" b="1">
                  <a:latin typeface="Times New Roman" panose="02020603050405020304" pitchFamily="18" charset="0"/>
                </a:rPr>
                <a:t>P</a:t>
              </a:r>
              <a:endParaRPr lang="en-US" altLang="zh-CN" sz="1600" b="1"/>
            </a:p>
          </p:txBody>
        </p:sp>
        <p:sp>
          <p:nvSpPr>
            <p:cNvPr id="10" name="Text Box 12"/>
            <p:cNvSpPr txBox="1">
              <a:spLocks noChangeArrowheads="1"/>
            </p:cNvSpPr>
            <p:nvPr/>
          </p:nvSpPr>
          <p:spPr bwMode="auto">
            <a:xfrm>
              <a:off x="4685" y="2069"/>
              <a:ext cx="1075" cy="281"/>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MR</a:t>
              </a:r>
              <a:r>
                <a:rPr lang="zh-CN" altLang="en-US" sz="1600" b="1" dirty="0" smtClean="0">
                  <a:latin typeface="Times New Roman" panose="02020603050405020304" pitchFamily="18" charset="0"/>
                </a:rPr>
                <a:t>＝</a:t>
              </a:r>
              <a:r>
                <a:rPr lang="en-US" altLang="zh-CN" sz="1600" b="1" dirty="0" smtClean="0">
                  <a:latin typeface="Times New Roman" panose="02020603050405020304" pitchFamily="18" charset="0"/>
                </a:rPr>
                <a:t>AR</a:t>
              </a:r>
              <a:endParaRPr lang="en-US" altLang="zh-CN" sz="1600" b="1" dirty="0">
                <a:latin typeface="Times New Roman" panose="02020603050405020304" pitchFamily="18" charset="0"/>
              </a:endParaRPr>
            </a:p>
          </p:txBody>
        </p:sp>
        <p:sp>
          <p:nvSpPr>
            <p:cNvPr id="11" name="Text Box 13"/>
            <p:cNvSpPr txBox="1">
              <a:spLocks noChangeArrowheads="1"/>
            </p:cNvSpPr>
            <p:nvPr/>
          </p:nvSpPr>
          <p:spPr bwMode="auto">
            <a:xfrm>
              <a:off x="4435" y="1411"/>
              <a:ext cx="536" cy="339"/>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MC</a:t>
              </a:r>
              <a:endParaRPr lang="en-US" altLang="zh-CN" sz="1600" b="1" dirty="0">
                <a:latin typeface="Times New Roman" panose="02020603050405020304" pitchFamily="18" charset="0"/>
              </a:endParaRPr>
            </a:p>
          </p:txBody>
        </p:sp>
        <p:sp>
          <p:nvSpPr>
            <p:cNvPr id="12" name="Line 14"/>
            <p:cNvSpPr>
              <a:spLocks noChangeShapeType="1"/>
            </p:cNvSpPr>
            <p:nvPr/>
          </p:nvSpPr>
          <p:spPr bwMode="auto">
            <a:xfrm flipV="1">
              <a:off x="3243" y="2024"/>
              <a:ext cx="2033" cy="0"/>
            </a:xfrm>
            <a:prstGeom prst="line">
              <a:avLst/>
            </a:prstGeom>
            <a:noFill/>
            <a:ln w="28575">
              <a:solidFill>
                <a:srgbClr val="0000FF"/>
              </a:solidFill>
              <a:round/>
            </a:ln>
          </p:spPr>
          <p:txBody>
            <a:bodyPr/>
            <a:lstStyle/>
            <a:p>
              <a:endParaRPr lang="zh-CN" altLang="en-US"/>
            </a:p>
          </p:txBody>
        </p:sp>
        <p:sp>
          <p:nvSpPr>
            <p:cNvPr id="13" name="Text Box 15"/>
            <p:cNvSpPr txBox="1">
              <a:spLocks noChangeArrowheads="1"/>
            </p:cNvSpPr>
            <p:nvPr/>
          </p:nvSpPr>
          <p:spPr bwMode="auto">
            <a:xfrm>
              <a:off x="4267" y="2769"/>
              <a:ext cx="415" cy="330"/>
            </a:xfrm>
            <a:prstGeom prst="rect">
              <a:avLst/>
            </a:prstGeom>
            <a:noFill/>
            <a:ln w="9525">
              <a:noFill/>
              <a:miter lim="800000"/>
            </a:ln>
          </p:spPr>
          <p:txBody>
            <a:bodyPr/>
            <a:lstStyle/>
            <a:p>
              <a:pPr algn="ctr"/>
              <a:r>
                <a:rPr lang="en-US" altLang="zh-CN" sz="1600" b="1">
                  <a:latin typeface="Times New Roman" panose="02020603050405020304" pitchFamily="18" charset="0"/>
                </a:rPr>
                <a:t>Q</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sp>
          <p:nvSpPr>
            <p:cNvPr id="14" name="Line 16"/>
            <p:cNvSpPr>
              <a:spLocks noChangeShapeType="1"/>
            </p:cNvSpPr>
            <p:nvPr/>
          </p:nvSpPr>
          <p:spPr bwMode="auto">
            <a:xfrm>
              <a:off x="4463" y="1396"/>
              <a:ext cx="0" cy="1415"/>
            </a:xfrm>
            <a:prstGeom prst="line">
              <a:avLst/>
            </a:prstGeom>
            <a:noFill/>
            <a:ln w="28575">
              <a:solidFill>
                <a:srgbClr val="FF99CC"/>
              </a:solidFill>
              <a:prstDash val="dash"/>
              <a:round/>
            </a:ln>
          </p:spPr>
          <p:txBody>
            <a:bodyPr/>
            <a:lstStyle/>
            <a:p>
              <a:endParaRPr lang="zh-CN" altLang="en-US"/>
            </a:p>
          </p:txBody>
        </p:sp>
        <p:sp>
          <p:nvSpPr>
            <p:cNvPr id="15" name="Freeform 17"/>
            <p:cNvSpPr/>
            <p:nvPr/>
          </p:nvSpPr>
          <p:spPr bwMode="auto">
            <a:xfrm>
              <a:off x="3369" y="1545"/>
              <a:ext cx="1540" cy="1030"/>
            </a:xfrm>
            <a:custGeom>
              <a:avLst/>
              <a:gdLst>
                <a:gd name="T0" fmla="*/ 0 w 1080"/>
                <a:gd name="T1" fmla="*/ 52 h 1560"/>
                <a:gd name="T2" fmla="*/ 4316 w 1080"/>
                <a:gd name="T3" fmla="*/ 77 h 1560"/>
                <a:gd name="T4" fmla="*/ 12946 w 1080"/>
                <a:gd name="T5" fmla="*/ 0 h 1560"/>
                <a:gd name="T6" fmla="*/ 0 60000 65536"/>
                <a:gd name="T7" fmla="*/ 0 60000 65536"/>
                <a:gd name="T8" fmla="*/ 0 60000 65536"/>
                <a:gd name="T9" fmla="*/ 0 w 1080"/>
                <a:gd name="T10" fmla="*/ 0 h 1560"/>
                <a:gd name="T11" fmla="*/ 1080 w 1080"/>
                <a:gd name="T12" fmla="*/ 1560 h 1560"/>
              </a:gdLst>
              <a:ahLst/>
              <a:cxnLst>
                <a:cxn ang="T6">
                  <a:pos x="T0" y="T1"/>
                </a:cxn>
                <a:cxn ang="T7">
                  <a:pos x="T2" y="T3"/>
                </a:cxn>
                <a:cxn ang="T8">
                  <a:pos x="T4" y="T5"/>
                </a:cxn>
              </a:cxnLst>
              <a:rect l="T9" t="T10" r="T11" b="T12"/>
              <a:pathLst>
                <a:path w="1080" h="1560">
                  <a:moveTo>
                    <a:pt x="0" y="936"/>
                  </a:moveTo>
                  <a:cubicBezTo>
                    <a:pt x="90" y="1248"/>
                    <a:pt x="180" y="1560"/>
                    <a:pt x="360" y="1404"/>
                  </a:cubicBezTo>
                  <a:cubicBezTo>
                    <a:pt x="540" y="1248"/>
                    <a:pt x="810" y="624"/>
                    <a:pt x="1080" y="0"/>
                  </a:cubicBezTo>
                </a:path>
              </a:pathLst>
            </a:custGeom>
            <a:noFill/>
            <a:ln w="28575">
              <a:solidFill>
                <a:srgbClr val="000000"/>
              </a:solidFill>
              <a:round/>
            </a:ln>
          </p:spPr>
          <p:txBody>
            <a:bodyPr/>
            <a:lstStyle/>
            <a:p>
              <a:endParaRPr lang="zh-CN" altLang="en-US"/>
            </a:p>
          </p:txBody>
        </p:sp>
        <p:sp>
          <p:nvSpPr>
            <p:cNvPr id="16" name="Freeform 18"/>
            <p:cNvSpPr/>
            <p:nvPr/>
          </p:nvSpPr>
          <p:spPr bwMode="auto">
            <a:xfrm>
              <a:off x="3596" y="1727"/>
              <a:ext cx="1520" cy="685"/>
            </a:xfrm>
            <a:custGeom>
              <a:avLst/>
              <a:gdLst>
                <a:gd name="T0" fmla="*/ 0 w 1980"/>
                <a:gd name="T1" fmla="*/ 1538 h 494"/>
                <a:gd name="T2" fmla="*/ 113 w 1980"/>
                <a:gd name="T3" fmla="*/ 4615 h 494"/>
                <a:gd name="T4" fmla="*/ 311 w 1980"/>
                <a:gd name="T5" fmla="*/ 0 h 494"/>
                <a:gd name="T6" fmla="*/ 0 60000 65536"/>
                <a:gd name="T7" fmla="*/ 0 60000 65536"/>
                <a:gd name="T8" fmla="*/ 0 60000 65536"/>
                <a:gd name="T9" fmla="*/ 0 w 1980"/>
                <a:gd name="T10" fmla="*/ 0 h 494"/>
                <a:gd name="T11" fmla="*/ 1980 w 1980"/>
                <a:gd name="T12" fmla="*/ 494 h 494"/>
              </a:gdLst>
              <a:ahLst/>
              <a:cxnLst>
                <a:cxn ang="T6">
                  <a:pos x="T0" y="T1"/>
                </a:cxn>
                <a:cxn ang="T7">
                  <a:pos x="T2" y="T3"/>
                </a:cxn>
                <a:cxn ang="T8">
                  <a:pos x="T4" y="T5"/>
                </a:cxn>
              </a:cxnLst>
              <a:rect l="T9" t="T10" r="T11" b="T12"/>
              <a:pathLst>
                <a:path w="1980" h="494">
                  <a:moveTo>
                    <a:pt x="0" y="156"/>
                  </a:moveTo>
                  <a:cubicBezTo>
                    <a:pt x="195" y="325"/>
                    <a:pt x="390" y="494"/>
                    <a:pt x="720" y="468"/>
                  </a:cubicBezTo>
                  <a:cubicBezTo>
                    <a:pt x="1050" y="442"/>
                    <a:pt x="1515" y="221"/>
                    <a:pt x="1980" y="0"/>
                  </a:cubicBezTo>
                </a:path>
              </a:pathLst>
            </a:custGeom>
            <a:noFill/>
            <a:ln w="28575">
              <a:solidFill>
                <a:srgbClr val="000000"/>
              </a:solidFill>
              <a:round/>
            </a:ln>
          </p:spPr>
          <p:txBody>
            <a:bodyPr/>
            <a:lstStyle/>
            <a:p>
              <a:endParaRPr lang="zh-CN" altLang="en-US"/>
            </a:p>
          </p:txBody>
        </p:sp>
        <p:sp>
          <p:nvSpPr>
            <p:cNvPr id="17" name="Text Box 19"/>
            <p:cNvSpPr txBox="1">
              <a:spLocks noChangeArrowheads="1"/>
            </p:cNvSpPr>
            <p:nvPr/>
          </p:nvSpPr>
          <p:spPr bwMode="auto">
            <a:xfrm>
              <a:off x="5003" y="1562"/>
              <a:ext cx="536" cy="339"/>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ATC</a:t>
              </a:r>
              <a:endParaRPr lang="en-US" altLang="zh-CN" sz="1600" b="1" dirty="0">
                <a:latin typeface="Times New Roman" panose="02020603050405020304" pitchFamily="18" charset="0"/>
              </a:endParaRPr>
            </a:p>
          </p:txBody>
        </p:sp>
        <p:sp>
          <p:nvSpPr>
            <p:cNvPr id="18" name="Line 20"/>
            <p:cNvSpPr>
              <a:spLocks noChangeShapeType="1"/>
            </p:cNvSpPr>
            <p:nvPr/>
          </p:nvSpPr>
          <p:spPr bwMode="auto">
            <a:xfrm flipH="1">
              <a:off x="3250" y="2252"/>
              <a:ext cx="1185" cy="0"/>
            </a:xfrm>
            <a:prstGeom prst="line">
              <a:avLst/>
            </a:prstGeom>
            <a:noFill/>
            <a:ln w="9525">
              <a:solidFill>
                <a:srgbClr val="000000"/>
              </a:solidFill>
              <a:prstDash val="dash"/>
              <a:round/>
            </a:ln>
          </p:spPr>
          <p:txBody>
            <a:bodyPr/>
            <a:lstStyle/>
            <a:p>
              <a:endParaRPr lang="zh-CN" altLang="en-US"/>
            </a:p>
          </p:txBody>
        </p:sp>
        <p:sp>
          <p:nvSpPr>
            <p:cNvPr id="19" name="Text Box 21"/>
            <p:cNvSpPr txBox="1">
              <a:spLocks noChangeArrowheads="1"/>
            </p:cNvSpPr>
            <p:nvPr/>
          </p:nvSpPr>
          <p:spPr bwMode="auto">
            <a:xfrm>
              <a:off x="2925" y="1864"/>
              <a:ext cx="385" cy="308"/>
            </a:xfrm>
            <a:prstGeom prst="rect">
              <a:avLst/>
            </a:prstGeom>
            <a:noFill/>
            <a:ln w="9525">
              <a:noFill/>
              <a:miter lim="800000"/>
            </a:ln>
          </p:spPr>
          <p:txBody>
            <a:bodyPr/>
            <a:lstStyle/>
            <a:p>
              <a:pPr algn="ctr"/>
              <a:r>
                <a:rPr lang="en-US" altLang="zh-CN" sz="1600" b="1">
                  <a:latin typeface="Times New Roman" panose="02020603050405020304" pitchFamily="18" charset="0"/>
                </a:rPr>
                <a:t>P</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sp>
          <p:nvSpPr>
            <p:cNvPr id="20" name="Text Box 22"/>
            <p:cNvSpPr txBox="1">
              <a:spLocks noChangeArrowheads="1"/>
            </p:cNvSpPr>
            <p:nvPr/>
          </p:nvSpPr>
          <p:spPr bwMode="auto">
            <a:xfrm>
              <a:off x="2925" y="2090"/>
              <a:ext cx="385" cy="309"/>
            </a:xfrm>
            <a:prstGeom prst="rect">
              <a:avLst/>
            </a:prstGeom>
            <a:noFill/>
            <a:ln w="9525">
              <a:noFill/>
              <a:miter lim="800000"/>
            </a:ln>
          </p:spPr>
          <p:txBody>
            <a:bodyPr/>
            <a:lstStyle/>
            <a:p>
              <a:pPr algn="ctr"/>
              <a:r>
                <a:rPr lang="en-US" altLang="zh-CN" sz="1600" b="1">
                  <a:latin typeface="Times New Roman" panose="02020603050405020304" pitchFamily="18" charset="0"/>
                </a:rPr>
                <a:t>P</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sp>
          <p:nvSpPr>
            <p:cNvPr id="21" name="Oval 23"/>
            <p:cNvSpPr>
              <a:spLocks noChangeArrowheads="1"/>
            </p:cNvSpPr>
            <p:nvPr/>
          </p:nvSpPr>
          <p:spPr bwMode="auto">
            <a:xfrm>
              <a:off x="4428" y="1984"/>
              <a:ext cx="56" cy="56"/>
            </a:xfrm>
            <a:prstGeom prst="ellipse">
              <a:avLst/>
            </a:prstGeom>
            <a:solidFill>
              <a:schemeClr val="tx1"/>
            </a:solidFill>
            <a:ln w="9525">
              <a:noFill/>
              <a:round/>
            </a:ln>
          </p:spPr>
          <p:txBody>
            <a:bodyPr/>
            <a:lstStyle/>
            <a:p>
              <a:endParaRPr lang="zh-CN" altLang="en-US"/>
            </a:p>
          </p:txBody>
        </p:sp>
        <p:sp>
          <p:nvSpPr>
            <p:cNvPr id="22" name="Oval 24"/>
            <p:cNvSpPr>
              <a:spLocks noChangeArrowheads="1"/>
            </p:cNvSpPr>
            <p:nvPr/>
          </p:nvSpPr>
          <p:spPr bwMode="auto">
            <a:xfrm>
              <a:off x="4425" y="2219"/>
              <a:ext cx="56" cy="56"/>
            </a:xfrm>
            <a:prstGeom prst="ellipse">
              <a:avLst/>
            </a:prstGeom>
            <a:solidFill>
              <a:schemeClr val="tx1"/>
            </a:solidFill>
            <a:ln w="9525">
              <a:noFill/>
              <a:round/>
            </a:ln>
          </p:spPr>
          <p:txBody>
            <a:bodyPr/>
            <a:lstStyle/>
            <a:p>
              <a:endParaRPr lang="zh-CN" altLang="en-US"/>
            </a:p>
          </p:txBody>
        </p:sp>
        <p:sp>
          <p:nvSpPr>
            <p:cNvPr id="23" name="Text Box 25"/>
            <p:cNvSpPr txBox="1">
              <a:spLocks noChangeArrowheads="1"/>
            </p:cNvSpPr>
            <p:nvPr/>
          </p:nvSpPr>
          <p:spPr bwMode="auto">
            <a:xfrm>
              <a:off x="4241" y="2296"/>
              <a:ext cx="272" cy="227"/>
            </a:xfrm>
            <a:prstGeom prst="rect">
              <a:avLst/>
            </a:prstGeom>
            <a:noFill/>
            <a:ln w="9525">
              <a:noFill/>
              <a:miter lim="800000"/>
            </a:ln>
          </p:spPr>
          <p:txBody>
            <a:bodyPr/>
            <a:lstStyle/>
            <a:p>
              <a:pPr algn="ctr"/>
              <a:r>
                <a:rPr lang="en-US" altLang="zh-CN" sz="1600" b="1">
                  <a:latin typeface="Times New Roman" panose="02020603050405020304" pitchFamily="18" charset="0"/>
                </a:rPr>
                <a:t>M</a:t>
              </a:r>
              <a:endParaRPr lang="en-US" altLang="zh-CN" sz="1600" b="1"/>
            </a:p>
          </p:txBody>
        </p:sp>
        <p:sp>
          <p:nvSpPr>
            <p:cNvPr id="24" name="Text Box 26"/>
            <p:cNvSpPr txBox="1">
              <a:spLocks noChangeArrowheads="1"/>
            </p:cNvSpPr>
            <p:nvPr/>
          </p:nvSpPr>
          <p:spPr bwMode="auto">
            <a:xfrm>
              <a:off x="4241" y="1797"/>
              <a:ext cx="227" cy="181"/>
            </a:xfrm>
            <a:prstGeom prst="rect">
              <a:avLst/>
            </a:prstGeom>
            <a:noFill/>
            <a:ln w="9525">
              <a:noFill/>
              <a:miter lim="800000"/>
            </a:ln>
          </p:spPr>
          <p:txBody>
            <a:bodyPr/>
            <a:lstStyle/>
            <a:p>
              <a:pPr algn="ctr"/>
              <a:r>
                <a:rPr lang="en-US" altLang="zh-CN" sz="1600" b="1">
                  <a:latin typeface="Times New Roman" panose="02020603050405020304" pitchFamily="18" charset="0"/>
                </a:rPr>
                <a:t>N</a:t>
              </a:r>
              <a:endParaRPr lang="en-US" altLang="zh-CN" sz="1600" b="1"/>
            </a:p>
          </p:txBody>
        </p:sp>
      </p:grpSp>
      <p:sp>
        <p:nvSpPr>
          <p:cNvPr id="25" name="Rectangle 27"/>
          <p:cNvSpPr>
            <a:spLocks noChangeArrowheads="1"/>
          </p:cNvSpPr>
          <p:nvPr/>
        </p:nvSpPr>
        <p:spPr bwMode="auto">
          <a:xfrm>
            <a:off x="2843213" y="765175"/>
            <a:ext cx="2924175" cy="579438"/>
          </a:xfrm>
          <a:prstGeom prst="rect">
            <a:avLst/>
          </a:prstGeom>
          <a:noFill/>
          <a:ln w="9525">
            <a:noFill/>
            <a:miter lim="800000"/>
          </a:ln>
        </p:spPr>
        <p:txBody>
          <a:bodyPr wrap="none" lIns="90000" tIns="46800" rIns="90000" bIns="46800">
            <a:spAutoFit/>
          </a:bodyPr>
          <a:lstStyle/>
          <a:p>
            <a:pPr algn="ctr"/>
            <a:r>
              <a:rPr kumimoji="1" lang="zh-CN" altLang="en-US" sz="2400" b="1">
                <a:solidFill>
                  <a:schemeClr val="hlink"/>
                </a:solidFill>
                <a:latin typeface="Times New Roman" panose="02020603050405020304" pitchFamily="18" charset="0"/>
              </a:rPr>
              <a:t> </a:t>
            </a:r>
            <a:r>
              <a:rPr kumimoji="1" lang="zh-CN" altLang="en-US" sz="2400">
                <a:solidFill>
                  <a:srgbClr val="CC0066"/>
                </a:solidFill>
                <a:latin typeface="Times New Roman" panose="02020603050405020304" pitchFamily="18" charset="0"/>
              </a:rPr>
              <a:t>∗ </a:t>
            </a:r>
            <a:r>
              <a:rPr kumimoji="1" lang="zh-CN" altLang="en-US" sz="3200" b="1">
                <a:solidFill>
                  <a:srgbClr val="008000"/>
                </a:solidFill>
                <a:latin typeface="华文新魏" pitchFamily="2" charset="-122"/>
                <a:ea typeface="华文新魏" pitchFamily="2" charset="-122"/>
              </a:rPr>
              <a:t>获得经济利润</a:t>
            </a:r>
            <a:endParaRPr kumimoji="1" lang="zh-CN" altLang="en-US" sz="3200" b="1">
              <a:solidFill>
                <a:srgbClr val="008000"/>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amond(in)">
                                      <p:cBhvr>
                                        <p:cTn id="10" dur="2000"/>
                                        <p:tgtEl>
                                          <p:spTgt spid="25"/>
                                        </p:tgtEl>
                                      </p:cBhvr>
                                    </p:animEffect>
                                  </p:childTnLst>
                                </p:cTn>
                              </p:par>
                              <p:par>
                                <p:cTn id="11" presetID="8" presetClass="entr" presetSubtype="1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amond(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394075" y="549275"/>
            <a:ext cx="2111375" cy="579438"/>
          </a:xfrm>
          <a:prstGeom prst="rect">
            <a:avLst/>
          </a:prstGeom>
          <a:noFill/>
          <a:ln w="9525">
            <a:noFill/>
            <a:miter lim="800000"/>
          </a:ln>
        </p:spPr>
        <p:txBody>
          <a:bodyPr wrap="none" lIns="90000" tIns="46800" rIns="90000" bIns="46800">
            <a:spAutoFit/>
          </a:bodyPr>
          <a:lstStyle/>
          <a:p>
            <a:pPr algn="ctr"/>
            <a:r>
              <a:rPr kumimoji="1" lang="zh-CN" altLang="en-US" sz="2400" b="1">
                <a:solidFill>
                  <a:schemeClr val="hlink"/>
                </a:solidFill>
                <a:latin typeface="Times New Roman" panose="02020603050405020304" pitchFamily="18" charset="0"/>
              </a:rPr>
              <a:t> </a:t>
            </a:r>
            <a:r>
              <a:rPr kumimoji="1" lang="zh-CN" altLang="en-US" sz="2400">
                <a:solidFill>
                  <a:srgbClr val="CC0066"/>
                </a:solidFill>
                <a:latin typeface="Times New Roman" panose="02020603050405020304" pitchFamily="18" charset="0"/>
              </a:rPr>
              <a:t>∗ </a:t>
            </a:r>
            <a:r>
              <a:rPr kumimoji="1" lang="zh-CN" altLang="en-US" sz="3200" b="1">
                <a:solidFill>
                  <a:srgbClr val="008000"/>
                </a:solidFill>
                <a:latin typeface="华文新魏" pitchFamily="2" charset="-122"/>
                <a:ea typeface="华文新魏" pitchFamily="2" charset="-122"/>
              </a:rPr>
              <a:t>收支相抵</a:t>
            </a:r>
            <a:endParaRPr kumimoji="1" lang="zh-CN" altLang="en-US" sz="3200" b="1">
              <a:solidFill>
                <a:srgbClr val="008000"/>
              </a:solidFill>
              <a:latin typeface="华文新魏" pitchFamily="2" charset="-122"/>
              <a:ea typeface="华文新魏" pitchFamily="2" charset="-122"/>
            </a:endParaRPr>
          </a:p>
        </p:txBody>
      </p:sp>
      <p:grpSp>
        <p:nvGrpSpPr>
          <p:cNvPr id="3" name="Group 5"/>
          <p:cNvGrpSpPr/>
          <p:nvPr/>
        </p:nvGrpSpPr>
        <p:grpSpPr bwMode="auto">
          <a:xfrm>
            <a:off x="4284663" y="1700213"/>
            <a:ext cx="4608512" cy="3960812"/>
            <a:chOff x="2971" y="1434"/>
            <a:chExt cx="2572" cy="1962"/>
          </a:xfrm>
        </p:grpSpPr>
        <p:sp>
          <p:nvSpPr>
            <p:cNvPr id="4" name="Text Box 6"/>
            <p:cNvSpPr txBox="1">
              <a:spLocks noChangeArrowheads="1"/>
            </p:cNvSpPr>
            <p:nvPr/>
          </p:nvSpPr>
          <p:spPr bwMode="auto">
            <a:xfrm>
              <a:off x="5138" y="3066"/>
              <a:ext cx="405" cy="330"/>
            </a:xfrm>
            <a:prstGeom prst="rect">
              <a:avLst/>
            </a:prstGeom>
            <a:noFill/>
            <a:ln w="9525">
              <a:noFill/>
              <a:miter lim="800000"/>
            </a:ln>
          </p:spPr>
          <p:txBody>
            <a:bodyPr/>
            <a:lstStyle/>
            <a:p>
              <a:pPr algn="ctr"/>
              <a:r>
                <a:rPr lang="en-US" altLang="zh-CN" sz="1600" b="1">
                  <a:latin typeface="Times New Roman" panose="02020603050405020304" pitchFamily="18" charset="0"/>
                </a:rPr>
                <a:t>Q</a:t>
              </a:r>
              <a:endParaRPr lang="en-US" altLang="zh-CN" sz="1600" b="1"/>
            </a:p>
          </p:txBody>
        </p:sp>
        <p:sp>
          <p:nvSpPr>
            <p:cNvPr id="5" name="Text Box 7"/>
            <p:cNvSpPr txBox="1">
              <a:spLocks noChangeArrowheads="1"/>
            </p:cNvSpPr>
            <p:nvPr/>
          </p:nvSpPr>
          <p:spPr bwMode="auto">
            <a:xfrm>
              <a:off x="3043" y="3052"/>
              <a:ext cx="336" cy="313"/>
            </a:xfrm>
            <a:prstGeom prst="rect">
              <a:avLst/>
            </a:prstGeom>
            <a:noFill/>
            <a:ln w="9525">
              <a:noFill/>
              <a:miter lim="800000"/>
            </a:ln>
          </p:spPr>
          <p:txBody>
            <a:bodyPr/>
            <a:lstStyle/>
            <a:p>
              <a:pPr algn="ctr"/>
              <a:r>
                <a:rPr lang="en-US" altLang="zh-CN" sz="1600" b="1">
                  <a:latin typeface="Times New Roman" panose="02020603050405020304" pitchFamily="18" charset="0"/>
                </a:rPr>
                <a:t>O</a:t>
              </a:r>
              <a:endParaRPr lang="en-US" altLang="zh-CN" sz="1600" b="1">
                <a:latin typeface="Times New Roman" panose="02020603050405020304" pitchFamily="18" charset="0"/>
              </a:endParaRPr>
            </a:p>
          </p:txBody>
        </p:sp>
        <p:sp>
          <p:nvSpPr>
            <p:cNvPr id="6" name="Line 8"/>
            <p:cNvSpPr>
              <a:spLocks noChangeShapeType="1"/>
            </p:cNvSpPr>
            <p:nvPr/>
          </p:nvSpPr>
          <p:spPr bwMode="auto">
            <a:xfrm flipV="1">
              <a:off x="3271" y="1492"/>
              <a:ext cx="0" cy="1589"/>
            </a:xfrm>
            <a:prstGeom prst="line">
              <a:avLst/>
            </a:prstGeom>
            <a:noFill/>
            <a:ln w="28575">
              <a:solidFill>
                <a:schemeClr val="tx1"/>
              </a:solidFill>
              <a:round/>
              <a:tailEnd type="stealth" w="sm" len="med"/>
            </a:ln>
          </p:spPr>
          <p:txBody>
            <a:bodyPr/>
            <a:lstStyle/>
            <a:p>
              <a:endParaRPr lang="zh-CN" altLang="en-US"/>
            </a:p>
          </p:txBody>
        </p:sp>
        <p:sp>
          <p:nvSpPr>
            <p:cNvPr id="7" name="Line 9"/>
            <p:cNvSpPr>
              <a:spLocks noChangeShapeType="1"/>
            </p:cNvSpPr>
            <p:nvPr/>
          </p:nvSpPr>
          <p:spPr bwMode="auto">
            <a:xfrm>
              <a:off x="3270" y="3075"/>
              <a:ext cx="2100" cy="0"/>
            </a:xfrm>
            <a:prstGeom prst="line">
              <a:avLst/>
            </a:prstGeom>
            <a:noFill/>
            <a:ln w="28575">
              <a:solidFill>
                <a:schemeClr val="tx1"/>
              </a:solidFill>
              <a:round/>
              <a:tailEnd type="stealth" w="sm" len="med"/>
            </a:ln>
          </p:spPr>
          <p:txBody>
            <a:bodyPr/>
            <a:lstStyle/>
            <a:p>
              <a:endParaRPr lang="zh-CN" altLang="en-US"/>
            </a:p>
          </p:txBody>
        </p:sp>
        <p:sp>
          <p:nvSpPr>
            <p:cNvPr id="8" name="Text Box 10"/>
            <p:cNvSpPr txBox="1">
              <a:spLocks noChangeArrowheads="1"/>
            </p:cNvSpPr>
            <p:nvPr/>
          </p:nvSpPr>
          <p:spPr bwMode="auto">
            <a:xfrm>
              <a:off x="2971" y="1434"/>
              <a:ext cx="376" cy="308"/>
            </a:xfrm>
            <a:prstGeom prst="rect">
              <a:avLst/>
            </a:prstGeom>
            <a:noFill/>
            <a:ln w="9525">
              <a:noFill/>
              <a:miter lim="800000"/>
            </a:ln>
          </p:spPr>
          <p:txBody>
            <a:bodyPr/>
            <a:lstStyle/>
            <a:p>
              <a:pPr algn="ctr"/>
              <a:r>
                <a:rPr lang="en-US" altLang="zh-CN" sz="1600" b="1">
                  <a:latin typeface="Times New Roman" panose="02020603050405020304" pitchFamily="18" charset="0"/>
                </a:rPr>
                <a:t>P</a:t>
              </a:r>
              <a:endParaRPr lang="en-US" altLang="zh-CN" sz="1600" b="1">
                <a:latin typeface="Times New Roman" panose="02020603050405020304" pitchFamily="18" charset="0"/>
              </a:endParaRPr>
            </a:p>
          </p:txBody>
        </p:sp>
        <p:sp>
          <p:nvSpPr>
            <p:cNvPr id="9" name="Text Box 11"/>
            <p:cNvSpPr txBox="1">
              <a:spLocks noChangeArrowheads="1"/>
            </p:cNvSpPr>
            <p:nvPr/>
          </p:nvSpPr>
          <p:spPr bwMode="auto">
            <a:xfrm>
              <a:off x="4445" y="2277"/>
              <a:ext cx="1079" cy="280"/>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MR</a:t>
              </a:r>
              <a:r>
                <a:rPr lang="zh-CN" altLang="en-US" sz="1600" b="1" dirty="0" smtClean="0">
                  <a:latin typeface="Times New Roman" panose="02020603050405020304" pitchFamily="18" charset="0"/>
                </a:rPr>
                <a:t>＝</a:t>
              </a:r>
              <a:r>
                <a:rPr lang="en-US" altLang="zh-CN" sz="1600" b="1" dirty="0" smtClean="0">
                  <a:latin typeface="Times New Roman" panose="02020603050405020304" pitchFamily="18" charset="0"/>
                </a:rPr>
                <a:t>AR</a:t>
              </a:r>
              <a:endParaRPr lang="en-US" altLang="zh-CN" sz="1600" b="1" dirty="0">
                <a:latin typeface="Times New Roman" panose="02020603050405020304" pitchFamily="18" charset="0"/>
              </a:endParaRPr>
            </a:p>
          </p:txBody>
        </p:sp>
        <p:sp>
          <p:nvSpPr>
            <p:cNvPr id="10" name="Text Box 12"/>
            <p:cNvSpPr txBox="1">
              <a:spLocks noChangeArrowheads="1"/>
            </p:cNvSpPr>
            <p:nvPr/>
          </p:nvSpPr>
          <p:spPr bwMode="auto">
            <a:xfrm>
              <a:off x="4558" y="1525"/>
              <a:ext cx="523" cy="253"/>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MC</a:t>
              </a:r>
              <a:endParaRPr lang="en-US" altLang="zh-CN" sz="1600" b="1" dirty="0">
                <a:latin typeface="Times New Roman" panose="02020603050405020304" pitchFamily="18" charset="0"/>
              </a:endParaRPr>
            </a:p>
          </p:txBody>
        </p:sp>
        <p:sp>
          <p:nvSpPr>
            <p:cNvPr id="11" name="Line 13"/>
            <p:cNvSpPr>
              <a:spLocks noChangeShapeType="1"/>
            </p:cNvSpPr>
            <p:nvPr/>
          </p:nvSpPr>
          <p:spPr bwMode="auto">
            <a:xfrm flipV="1">
              <a:off x="3279" y="2287"/>
              <a:ext cx="1985" cy="5"/>
            </a:xfrm>
            <a:prstGeom prst="line">
              <a:avLst/>
            </a:prstGeom>
            <a:noFill/>
            <a:ln w="28575">
              <a:solidFill>
                <a:srgbClr val="0000FF"/>
              </a:solidFill>
              <a:round/>
            </a:ln>
          </p:spPr>
          <p:txBody>
            <a:bodyPr/>
            <a:lstStyle/>
            <a:p>
              <a:endParaRPr lang="zh-CN" altLang="en-US"/>
            </a:p>
          </p:txBody>
        </p:sp>
        <p:sp>
          <p:nvSpPr>
            <p:cNvPr id="12" name="Text Box 14"/>
            <p:cNvSpPr txBox="1">
              <a:spLocks noChangeArrowheads="1"/>
            </p:cNvSpPr>
            <p:nvPr/>
          </p:nvSpPr>
          <p:spPr bwMode="auto">
            <a:xfrm>
              <a:off x="4079" y="3037"/>
              <a:ext cx="404" cy="329"/>
            </a:xfrm>
            <a:prstGeom prst="rect">
              <a:avLst/>
            </a:prstGeom>
            <a:noFill/>
            <a:ln w="9525">
              <a:noFill/>
              <a:miter lim="800000"/>
            </a:ln>
          </p:spPr>
          <p:txBody>
            <a:bodyPr/>
            <a:lstStyle/>
            <a:p>
              <a:pPr algn="ctr"/>
              <a:r>
                <a:rPr lang="en-US" altLang="zh-CN" sz="1600" b="1">
                  <a:latin typeface="Times New Roman" panose="02020603050405020304" pitchFamily="18" charset="0"/>
                </a:rPr>
                <a:t>Q</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sp>
          <p:nvSpPr>
            <p:cNvPr id="13" name="Line 15"/>
            <p:cNvSpPr>
              <a:spLocks noChangeShapeType="1"/>
            </p:cNvSpPr>
            <p:nvPr/>
          </p:nvSpPr>
          <p:spPr bwMode="auto">
            <a:xfrm>
              <a:off x="4252" y="1668"/>
              <a:ext cx="0" cy="1412"/>
            </a:xfrm>
            <a:prstGeom prst="line">
              <a:avLst/>
            </a:prstGeom>
            <a:noFill/>
            <a:ln w="28575">
              <a:solidFill>
                <a:srgbClr val="FF99CC"/>
              </a:solidFill>
              <a:prstDash val="dash"/>
              <a:round/>
            </a:ln>
          </p:spPr>
          <p:txBody>
            <a:bodyPr/>
            <a:lstStyle/>
            <a:p>
              <a:endParaRPr lang="zh-CN" altLang="en-US"/>
            </a:p>
          </p:txBody>
        </p:sp>
        <p:sp>
          <p:nvSpPr>
            <p:cNvPr id="14" name="Freeform 16"/>
            <p:cNvSpPr/>
            <p:nvPr/>
          </p:nvSpPr>
          <p:spPr bwMode="auto">
            <a:xfrm>
              <a:off x="3379" y="1752"/>
              <a:ext cx="1451" cy="876"/>
            </a:xfrm>
            <a:custGeom>
              <a:avLst/>
              <a:gdLst>
                <a:gd name="T0" fmla="*/ 0 w 1080"/>
                <a:gd name="T1" fmla="*/ 16 h 1560"/>
                <a:gd name="T2" fmla="*/ 2844 w 1080"/>
                <a:gd name="T3" fmla="*/ 25 h 1560"/>
                <a:gd name="T4" fmla="*/ 8534 w 1080"/>
                <a:gd name="T5" fmla="*/ 0 h 1560"/>
                <a:gd name="T6" fmla="*/ 0 60000 65536"/>
                <a:gd name="T7" fmla="*/ 0 60000 65536"/>
                <a:gd name="T8" fmla="*/ 0 60000 65536"/>
                <a:gd name="T9" fmla="*/ 0 w 1080"/>
                <a:gd name="T10" fmla="*/ 0 h 1560"/>
                <a:gd name="T11" fmla="*/ 1080 w 1080"/>
                <a:gd name="T12" fmla="*/ 1560 h 1560"/>
              </a:gdLst>
              <a:ahLst/>
              <a:cxnLst>
                <a:cxn ang="T6">
                  <a:pos x="T0" y="T1"/>
                </a:cxn>
                <a:cxn ang="T7">
                  <a:pos x="T2" y="T3"/>
                </a:cxn>
                <a:cxn ang="T8">
                  <a:pos x="T4" y="T5"/>
                </a:cxn>
              </a:cxnLst>
              <a:rect l="T9" t="T10" r="T11" b="T12"/>
              <a:pathLst>
                <a:path w="1080" h="1560">
                  <a:moveTo>
                    <a:pt x="0" y="936"/>
                  </a:moveTo>
                  <a:cubicBezTo>
                    <a:pt x="90" y="1248"/>
                    <a:pt x="180" y="1560"/>
                    <a:pt x="360" y="1404"/>
                  </a:cubicBezTo>
                  <a:cubicBezTo>
                    <a:pt x="540" y="1248"/>
                    <a:pt x="810" y="624"/>
                    <a:pt x="1080" y="0"/>
                  </a:cubicBezTo>
                </a:path>
              </a:pathLst>
            </a:custGeom>
            <a:noFill/>
            <a:ln w="28575">
              <a:solidFill>
                <a:srgbClr val="000000"/>
              </a:solidFill>
              <a:round/>
            </a:ln>
          </p:spPr>
          <p:txBody>
            <a:bodyPr/>
            <a:lstStyle/>
            <a:p>
              <a:endParaRPr lang="zh-CN" altLang="en-US"/>
            </a:p>
          </p:txBody>
        </p:sp>
        <p:sp>
          <p:nvSpPr>
            <p:cNvPr id="15" name="Freeform 17"/>
            <p:cNvSpPr/>
            <p:nvPr/>
          </p:nvSpPr>
          <p:spPr bwMode="auto">
            <a:xfrm>
              <a:off x="3787" y="1616"/>
              <a:ext cx="1421" cy="689"/>
            </a:xfrm>
            <a:custGeom>
              <a:avLst/>
              <a:gdLst>
                <a:gd name="T0" fmla="*/ 0 w 1980"/>
                <a:gd name="T1" fmla="*/ 1603 h 494"/>
                <a:gd name="T2" fmla="*/ 70 w 1980"/>
                <a:gd name="T3" fmla="*/ 4810 h 494"/>
                <a:gd name="T4" fmla="*/ 194 w 1980"/>
                <a:gd name="T5" fmla="*/ 0 h 494"/>
                <a:gd name="T6" fmla="*/ 0 60000 65536"/>
                <a:gd name="T7" fmla="*/ 0 60000 65536"/>
                <a:gd name="T8" fmla="*/ 0 60000 65536"/>
                <a:gd name="T9" fmla="*/ 0 w 1980"/>
                <a:gd name="T10" fmla="*/ 0 h 494"/>
                <a:gd name="T11" fmla="*/ 1980 w 1980"/>
                <a:gd name="T12" fmla="*/ 494 h 494"/>
              </a:gdLst>
              <a:ahLst/>
              <a:cxnLst>
                <a:cxn ang="T6">
                  <a:pos x="T0" y="T1"/>
                </a:cxn>
                <a:cxn ang="T7">
                  <a:pos x="T2" y="T3"/>
                </a:cxn>
                <a:cxn ang="T8">
                  <a:pos x="T4" y="T5"/>
                </a:cxn>
              </a:cxnLst>
              <a:rect l="T9" t="T10" r="T11" b="T12"/>
              <a:pathLst>
                <a:path w="1980" h="494">
                  <a:moveTo>
                    <a:pt x="0" y="156"/>
                  </a:moveTo>
                  <a:cubicBezTo>
                    <a:pt x="195" y="325"/>
                    <a:pt x="390" y="494"/>
                    <a:pt x="720" y="468"/>
                  </a:cubicBezTo>
                  <a:cubicBezTo>
                    <a:pt x="1050" y="442"/>
                    <a:pt x="1515" y="221"/>
                    <a:pt x="1980" y="0"/>
                  </a:cubicBezTo>
                </a:path>
              </a:pathLst>
            </a:custGeom>
            <a:noFill/>
            <a:ln w="28575">
              <a:solidFill>
                <a:srgbClr val="000000"/>
              </a:solidFill>
              <a:round/>
            </a:ln>
          </p:spPr>
          <p:txBody>
            <a:bodyPr/>
            <a:lstStyle/>
            <a:p>
              <a:endParaRPr lang="zh-CN" altLang="en-US"/>
            </a:p>
          </p:txBody>
        </p:sp>
        <p:sp>
          <p:nvSpPr>
            <p:cNvPr id="16" name="Text Box 18"/>
            <p:cNvSpPr txBox="1">
              <a:spLocks noChangeArrowheads="1"/>
            </p:cNvSpPr>
            <p:nvPr/>
          </p:nvSpPr>
          <p:spPr bwMode="auto">
            <a:xfrm>
              <a:off x="5012" y="1434"/>
              <a:ext cx="523" cy="339"/>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ATC</a:t>
              </a:r>
              <a:endParaRPr lang="en-US" altLang="zh-CN" sz="1600" b="1" dirty="0">
                <a:latin typeface="Times New Roman" panose="02020603050405020304" pitchFamily="18" charset="0"/>
              </a:endParaRPr>
            </a:p>
          </p:txBody>
        </p:sp>
        <p:sp>
          <p:nvSpPr>
            <p:cNvPr id="17" name="Text Box 19"/>
            <p:cNvSpPr txBox="1">
              <a:spLocks noChangeArrowheads="1"/>
            </p:cNvSpPr>
            <p:nvPr/>
          </p:nvSpPr>
          <p:spPr bwMode="auto">
            <a:xfrm>
              <a:off x="2981" y="2136"/>
              <a:ext cx="375" cy="308"/>
            </a:xfrm>
            <a:prstGeom prst="rect">
              <a:avLst/>
            </a:prstGeom>
            <a:noFill/>
            <a:ln w="9525">
              <a:noFill/>
              <a:miter lim="800000"/>
            </a:ln>
          </p:spPr>
          <p:txBody>
            <a:bodyPr/>
            <a:lstStyle/>
            <a:p>
              <a:pPr algn="ctr"/>
              <a:r>
                <a:rPr lang="en-US" altLang="zh-CN" sz="1600" b="1">
                  <a:latin typeface="Times New Roman" panose="02020603050405020304" pitchFamily="18" charset="0"/>
                </a:rPr>
                <a:t>P</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sp>
          <p:nvSpPr>
            <p:cNvPr id="18" name="Text Box 20"/>
            <p:cNvSpPr txBox="1">
              <a:spLocks noChangeArrowheads="1"/>
            </p:cNvSpPr>
            <p:nvPr/>
          </p:nvSpPr>
          <p:spPr bwMode="auto">
            <a:xfrm>
              <a:off x="4151" y="2295"/>
              <a:ext cx="395" cy="252"/>
            </a:xfrm>
            <a:prstGeom prst="rect">
              <a:avLst/>
            </a:prstGeom>
            <a:noFill/>
            <a:ln w="9525">
              <a:noFill/>
              <a:miter lim="800000"/>
            </a:ln>
          </p:spPr>
          <p:txBody>
            <a:bodyPr/>
            <a:lstStyle/>
            <a:p>
              <a:pPr algn="ctr"/>
              <a:r>
                <a:rPr lang="en-US" altLang="zh-CN" sz="1600" b="1">
                  <a:latin typeface="Times New Roman" panose="02020603050405020304" pitchFamily="18" charset="0"/>
                </a:rPr>
                <a:t>M</a:t>
              </a:r>
              <a:endParaRPr lang="en-US" altLang="zh-CN" sz="1600" b="1">
                <a:latin typeface="Times New Roman" panose="02020603050405020304" pitchFamily="18" charset="0"/>
              </a:endParaRPr>
            </a:p>
          </p:txBody>
        </p:sp>
        <p:sp>
          <p:nvSpPr>
            <p:cNvPr id="19" name="Oval 21"/>
            <p:cNvSpPr>
              <a:spLocks noChangeArrowheads="1"/>
            </p:cNvSpPr>
            <p:nvPr/>
          </p:nvSpPr>
          <p:spPr bwMode="auto">
            <a:xfrm>
              <a:off x="4236" y="2258"/>
              <a:ext cx="57" cy="56"/>
            </a:xfrm>
            <a:prstGeom prst="ellipse">
              <a:avLst/>
            </a:prstGeom>
            <a:solidFill>
              <a:schemeClr val="tx1"/>
            </a:solidFill>
            <a:ln w="9525">
              <a:noFill/>
              <a:round/>
            </a:ln>
          </p:spPr>
          <p:txBody>
            <a:bodyPr/>
            <a:lstStyle/>
            <a:p>
              <a:endParaRPr lang="zh-CN" altLang="en-US"/>
            </a:p>
          </p:txBody>
        </p:sp>
      </p:grpSp>
      <p:sp>
        <p:nvSpPr>
          <p:cNvPr id="20" name="Rectangle 22"/>
          <p:cNvSpPr>
            <a:spLocks noChangeArrowheads="1"/>
          </p:cNvSpPr>
          <p:nvPr/>
        </p:nvSpPr>
        <p:spPr bwMode="auto">
          <a:xfrm>
            <a:off x="468313" y="1412875"/>
            <a:ext cx="3779837" cy="3477895"/>
          </a:xfrm>
          <a:prstGeom prst="rect">
            <a:avLst/>
          </a:prstGeom>
          <a:solidFill>
            <a:srgbClr val="00CCFF">
              <a:alpha val="30196"/>
            </a:srgbClr>
          </a:solidFill>
          <a:ln w="9525">
            <a:noFill/>
            <a:miter lim="800000"/>
          </a:ln>
        </p:spPr>
        <p:txBody>
          <a:bodyPr lIns="90000" tIns="46800" rIns="90000" bIns="46800">
            <a:spAutoFit/>
          </a:bodyPr>
          <a:lstStyle/>
          <a:p>
            <a:pPr>
              <a:lnSpc>
                <a:spcPct val="125000"/>
              </a:lnSpc>
              <a:spcBef>
                <a:spcPct val="35000"/>
              </a:spcBef>
            </a:pPr>
            <a:r>
              <a:rPr lang="zh-CN" altLang="en-US" sz="2200" b="1" dirty="0">
                <a:latin typeface="Times New Roman" panose="02020603050405020304" pitchFamily="18" charset="0"/>
                <a:ea typeface="楷体_GB2312" pitchFamily="49" charset="-122"/>
              </a:rPr>
              <a:t>      </a:t>
            </a:r>
            <a:r>
              <a:rPr lang="en-US" altLang="zh-CN" sz="2200" b="1" dirty="0" smtClean="0">
                <a:latin typeface="Times New Roman" panose="02020603050405020304" pitchFamily="18" charset="0"/>
                <a:ea typeface="楷体_GB2312" pitchFamily="49" charset="-122"/>
              </a:rPr>
              <a:t>MR</a:t>
            </a:r>
            <a:r>
              <a:rPr lang="zh-CN" altLang="en-US" sz="2200" b="1" dirty="0" smtClean="0">
                <a:latin typeface="Times New Roman" panose="02020603050405020304" pitchFamily="18" charset="0"/>
                <a:ea typeface="楷体_GB2312" pitchFamily="49" charset="-122"/>
              </a:rPr>
              <a:t>曲线切</a:t>
            </a:r>
            <a:r>
              <a:rPr lang="zh-CN" altLang="en-US" sz="2200" b="1" dirty="0">
                <a:latin typeface="Times New Roman" panose="02020603050405020304" pitchFamily="18" charset="0"/>
                <a:ea typeface="楷体_GB2312" pitchFamily="49" charset="-122"/>
              </a:rPr>
              <a:t>于平均</a:t>
            </a:r>
            <a:r>
              <a:rPr lang="zh-CN" altLang="en-US" sz="2200" b="1" dirty="0" smtClean="0">
                <a:latin typeface="Times New Roman" panose="02020603050405020304" pitchFamily="18" charset="0"/>
                <a:ea typeface="楷体_GB2312" pitchFamily="49" charset="-122"/>
              </a:rPr>
              <a:t>成本</a:t>
            </a:r>
            <a:r>
              <a:rPr lang="en-US" altLang="zh-CN" sz="2200" b="1" dirty="0" smtClean="0">
                <a:latin typeface="Times New Roman" panose="02020603050405020304" pitchFamily="18" charset="0"/>
                <a:ea typeface="楷体_GB2312" pitchFamily="49" charset="-122"/>
              </a:rPr>
              <a:t>ATC</a:t>
            </a:r>
            <a:r>
              <a:rPr lang="zh-CN" altLang="en-US" sz="2200" b="1" dirty="0">
                <a:latin typeface="Times New Roman" panose="02020603050405020304" pitchFamily="18" charset="0"/>
                <a:ea typeface="楷体_GB2312" pitchFamily="49" charset="-122"/>
              </a:rPr>
              <a:t>曲线最低点，该点被称为</a:t>
            </a:r>
            <a:r>
              <a:rPr lang="zh-CN" altLang="en-US" sz="2200" b="1" dirty="0">
                <a:solidFill>
                  <a:srgbClr val="9933FF"/>
                </a:solidFill>
                <a:latin typeface="Times New Roman" panose="02020603050405020304" pitchFamily="18" charset="0"/>
                <a:ea typeface="楷体_GB2312" pitchFamily="49" charset="-122"/>
              </a:rPr>
              <a:t>收支相抵点</a:t>
            </a:r>
            <a:r>
              <a:rPr lang="zh-CN" altLang="en-US" sz="2200" b="1" dirty="0">
                <a:latin typeface="Times New Roman" panose="02020603050405020304" pitchFamily="18" charset="0"/>
                <a:ea typeface="楷体_GB2312" pitchFamily="49" charset="-122"/>
              </a:rPr>
              <a:t>。如图所示，根据</a:t>
            </a:r>
            <a:r>
              <a:rPr lang="en-US" altLang="zh-CN" sz="2200" b="1" dirty="0">
                <a:latin typeface="Times New Roman" panose="02020603050405020304" pitchFamily="18" charset="0"/>
                <a:ea typeface="楷体_GB2312" pitchFamily="49" charset="-122"/>
              </a:rPr>
              <a:t>MR</a:t>
            </a:r>
            <a:r>
              <a:rPr lang="zh-CN" altLang="en-US" sz="2200" b="1" dirty="0">
                <a:latin typeface="Times New Roman" panose="02020603050405020304" pitchFamily="18" charset="0"/>
                <a:ea typeface="楷体_GB2312" pitchFamily="49" charset="-122"/>
              </a:rPr>
              <a:t>＝</a:t>
            </a:r>
            <a:r>
              <a:rPr lang="en-US" altLang="zh-CN" sz="2200" b="1" dirty="0">
                <a:latin typeface="Times New Roman" panose="02020603050405020304" pitchFamily="18" charset="0"/>
                <a:ea typeface="楷体_GB2312" pitchFamily="49" charset="-122"/>
              </a:rPr>
              <a:t>MC</a:t>
            </a:r>
            <a:r>
              <a:rPr lang="zh-CN" altLang="en-US" sz="2200" b="1" dirty="0">
                <a:latin typeface="Times New Roman" panose="02020603050405020304" pitchFamily="18" charset="0"/>
                <a:ea typeface="楷体_GB2312" pitchFamily="49" charset="-122"/>
              </a:rPr>
              <a:t>的原则，厂商将生产</a:t>
            </a:r>
            <a:r>
              <a:rPr lang="en-US" altLang="zh-CN" sz="2200" b="1" dirty="0">
                <a:latin typeface="Times New Roman" panose="02020603050405020304" pitchFamily="18" charset="0"/>
                <a:ea typeface="楷体_GB2312" pitchFamily="49" charset="-122"/>
              </a:rPr>
              <a:t>Q</a:t>
            </a:r>
            <a:r>
              <a:rPr lang="en-US" altLang="zh-CN" sz="2200" b="1" baseline="-25000" dirty="0">
                <a:latin typeface="Times New Roman" panose="02020603050405020304" pitchFamily="18" charset="0"/>
                <a:ea typeface="楷体_GB2312" pitchFamily="49" charset="-122"/>
              </a:rPr>
              <a:t>0</a:t>
            </a:r>
            <a:r>
              <a:rPr lang="zh-CN" altLang="en-US" sz="2200" b="1" dirty="0">
                <a:latin typeface="Times New Roman" panose="02020603050405020304" pitchFamily="18" charset="0"/>
                <a:ea typeface="楷体_GB2312" pitchFamily="49" charset="-122"/>
              </a:rPr>
              <a:t>单位产量，厂商既没有亏损也没有经济利润，均衡点</a:t>
            </a:r>
            <a:r>
              <a:rPr lang="en-US" altLang="zh-CN" sz="2200" b="1" dirty="0">
                <a:latin typeface="Times New Roman" panose="02020603050405020304" pitchFamily="18" charset="0"/>
                <a:ea typeface="楷体_GB2312" pitchFamily="49" charset="-122"/>
              </a:rPr>
              <a:t>M</a:t>
            </a:r>
            <a:r>
              <a:rPr lang="zh-CN" altLang="en-US" sz="2200" b="1" dirty="0">
                <a:latin typeface="Times New Roman" panose="02020603050405020304" pitchFamily="18" charset="0"/>
                <a:ea typeface="楷体_GB2312" pitchFamily="49" charset="-122"/>
              </a:rPr>
              <a:t>就是收支相抵点，此时</a:t>
            </a:r>
            <a:r>
              <a:rPr lang="en-US" altLang="zh-CN" sz="2200" b="1" dirty="0">
                <a:latin typeface="Times New Roman" panose="02020603050405020304" pitchFamily="18" charset="0"/>
                <a:ea typeface="楷体_GB2312" pitchFamily="49" charset="-122"/>
              </a:rPr>
              <a:t>TR=TC</a:t>
            </a:r>
            <a:r>
              <a:rPr lang="zh-CN" altLang="en-US" sz="2200" b="1" dirty="0">
                <a:latin typeface="Times New Roman" panose="02020603050405020304" pitchFamily="18" charset="0"/>
                <a:ea typeface="楷体_GB2312" pitchFamily="49" charset="-122"/>
              </a:rPr>
              <a:t> 。</a:t>
            </a:r>
            <a:endParaRPr lang="zh-CN" altLang="en-US" sz="22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slide(fromBottom)">
                                      <p:cBhvr>
                                        <p:cTn id="10" dur="500"/>
                                        <p:tgtEl>
                                          <p:spTgt spid="20"/>
                                        </p:tgtEl>
                                      </p:cBhvr>
                                    </p:animEffect>
                                  </p:childTnLst>
                                </p:cTn>
                              </p:par>
                              <p:par>
                                <p:cTn id="11" presetID="1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lide(fromBottom)">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564255" y="765175"/>
            <a:ext cx="2984500" cy="584835"/>
          </a:xfrm>
          <a:prstGeom prst="rect">
            <a:avLst/>
          </a:prstGeom>
          <a:noFill/>
          <a:ln w="9525">
            <a:noFill/>
            <a:miter lim="800000"/>
          </a:ln>
        </p:spPr>
        <p:txBody>
          <a:bodyPr wrap="square" lIns="90000" tIns="46800" rIns="90000" bIns="46800">
            <a:spAutoFit/>
          </a:bodyPr>
          <a:lstStyle/>
          <a:p>
            <a:pPr algn="ctr"/>
            <a:r>
              <a:rPr kumimoji="1" lang="zh-CN" altLang="en-US" sz="2400" b="1">
                <a:solidFill>
                  <a:schemeClr val="hlink"/>
                </a:solidFill>
                <a:latin typeface="Times New Roman" panose="02020603050405020304" pitchFamily="18" charset="0"/>
              </a:rPr>
              <a:t> </a:t>
            </a:r>
            <a:r>
              <a:rPr kumimoji="1" lang="zh-CN" altLang="en-US" sz="2400">
                <a:solidFill>
                  <a:srgbClr val="CC0066"/>
                </a:solidFill>
                <a:latin typeface="Times New Roman" panose="02020603050405020304" pitchFamily="18" charset="0"/>
              </a:rPr>
              <a:t>∗ </a:t>
            </a:r>
            <a:r>
              <a:rPr kumimoji="1" lang="zh-CN" altLang="en-US" sz="3200" b="1">
                <a:solidFill>
                  <a:srgbClr val="008000"/>
                </a:solidFill>
                <a:latin typeface="华文新魏" pitchFamily="2" charset="-122"/>
                <a:ea typeface="华文新魏" pitchFamily="2" charset="-122"/>
              </a:rPr>
              <a:t>有亏损</a:t>
            </a:r>
            <a:endParaRPr kumimoji="1" lang="zh-CN" altLang="en-US" sz="3200" b="1">
              <a:solidFill>
                <a:srgbClr val="008000"/>
              </a:solidFill>
              <a:latin typeface="华文新魏" pitchFamily="2" charset="-122"/>
              <a:ea typeface="华文新魏" pitchFamily="2" charset="-122"/>
            </a:endParaRPr>
          </a:p>
        </p:txBody>
      </p:sp>
      <p:sp>
        <p:nvSpPr>
          <p:cNvPr id="3" name="Rectangle 5"/>
          <p:cNvSpPr>
            <a:spLocks noChangeArrowheads="1"/>
          </p:cNvSpPr>
          <p:nvPr/>
        </p:nvSpPr>
        <p:spPr bwMode="auto">
          <a:xfrm>
            <a:off x="395288" y="981075"/>
            <a:ext cx="2881312" cy="2701925"/>
          </a:xfrm>
          <a:prstGeom prst="rect">
            <a:avLst/>
          </a:prstGeom>
          <a:solidFill>
            <a:srgbClr val="00CCFF">
              <a:alpha val="30196"/>
            </a:srgbClr>
          </a:solidFill>
          <a:ln w="9525">
            <a:noFill/>
            <a:miter lim="800000"/>
          </a:ln>
        </p:spPr>
        <p:txBody>
          <a:bodyPr lIns="90000" tIns="46800" rIns="90000" bIns="46800">
            <a:spAutoFit/>
          </a:bodyPr>
          <a:lstStyle/>
          <a:p>
            <a:pPr>
              <a:lnSpc>
                <a:spcPct val="130000"/>
              </a:lnSpc>
            </a:pPr>
            <a:r>
              <a:rPr lang="zh-CN" altLang="en-US" sz="2200" b="1" dirty="0">
                <a:latin typeface="Times New Roman" panose="02020603050405020304" pitchFamily="18" charset="0"/>
                <a:ea typeface="楷体_GB2312" pitchFamily="49" charset="-122"/>
              </a:rPr>
              <a:t>        </a:t>
            </a:r>
            <a:r>
              <a:rPr lang="en-US" altLang="zh-CN" sz="2200" b="1" dirty="0" smtClean="0">
                <a:latin typeface="Times New Roman" panose="02020603050405020304" pitchFamily="18" charset="0"/>
                <a:ea typeface="楷体_GB2312" pitchFamily="49" charset="-122"/>
              </a:rPr>
              <a:t>MR</a:t>
            </a:r>
            <a:r>
              <a:rPr lang="zh-CN" altLang="en-US" sz="2200" b="1" dirty="0" smtClean="0">
                <a:latin typeface="Times New Roman" panose="02020603050405020304" pitchFamily="18" charset="0"/>
                <a:ea typeface="楷体_GB2312" pitchFamily="49" charset="-122"/>
              </a:rPr>
              <a:t>曲线低于</a:t>
            </a:r>
            <a:r>
              <a:rPr lang="zh-CN" altLang="en-US" sz="2200" b="1" dirty="0">
                <a:latin typeface="Times New Roman" panose="02020603050405020304" pitchFamily="18" charset="0"/>
                <a:ea typeface="楷体_GB2312" pitchFamily="49" charset="-122"/>
              </a:rPr>
              <a:t>平均</a:t>
            </a:r>
            <a:r>
              <a:rPr lang="zh-CN" altLang="en-US" sz="2200" b="1" dirty="0" smtClean="0">
                <a:latin typeface="Times New Roman" panose="02020603050405020304" pitchFamily="18" charset="0"/>
                <a:ea typeface="楷体_GB2312" pitchFamily="49" charset="-122"/>
              </a:rPr>
              <a:t>成本</a:t>
            </a:r>
            <a:r>
              <a:rPr lang="en-US" altLang="zh-CN" sz="2200" b="1" dirty="0" smtClean="0">
                <a:latin typeface="Times New Roman" panose="02020603050405020304" pitchFamily="18" charset="0"/>
                <a:ea typeface="楷体_GB2312" pitchFamily="49" charset="-122"/>
              </a:rPr>
              <a:t>ATC</a:t>
            </a:r>
            <a:r>
              <a:rPr lang="zh-CN" altLang="en-US" sz="2200" b="1" dirty="0">
                <a:latin typeface="Times New Roman" panose="02020603050405020304" pitchFamily="18" charset="0"/>
                <a:ea typeface="楷体_GB2312" pitchFamily="49" charset="-122"/>
              </a:rPr>
              <a:t>曲线，但高于平均可变成本</a:t>
            </a:r>
            <a:r>
              <a:rPr lang="en-US" altLang="zh-CN" sz="2200" b="1" dirty="0">
                <a:latin typeface="Times New Roman" panose="02020603050405020304" pitchFamily="18" charset="0"/>
                <a:ea typeface="楷体_GB2312" pitchFamily="49" charset="-122"/>
              </a:rPr>
              <a:t>AVC</a:t>
            </a:r>
            <a:r>
              <a:rPr lang="zh-CN" altLang="en-US" sz="2200" b="1" dirty="0">
                <a:latin typeface="Times New Roman" panose="02020603050405020304" pitchFamily="18" charset="0"/>
                <a:ea typeface="楷体_GB2312" pitchFamily="49" charset="-122"/>
              </a:rPr>
              <a:t>曲线，厂商有亏损，但</a:t>
            </a:r>
            <a:r>
              <a:rPr lang="zh-CN" altLang="en-US" sz="2200" b="1" dirty="0">
                <a:solidFill>
                  <a:srgbClr val="9933FF"/>
                </a:solidFill>
                <a:latin typeface="Times New Roman" panose="02020603050405020304" pitchFamily="18" charset="0"/>
                <a:ea typeface="楷体_GB2312" pitchFamily="49" charset="-122"/>
              </a:rPr>
              <a:t>仍继续营业</a:t>
            </a:r>
            <a:r>
              <a:rPr lang="zh-CN" altLang="en-US" sz="2200" b="1" dirty="0">
                <a:latin typeface="Times New Roman" panose="02020603050405020304" pitchFamily="18" charset="0"/>
                <a:ea typeface="楷体_GB2312" pitchFamily="49" charset="-122"/>
              </a:rPr>
              <a:t>。亏损面积为</a:t>
            </a:r>
            <a:r>
              <a:rPr lang="en-US" altLang="zh-CN" sz="2200" b="1" dirty="0">
                <a:latin typeface="Times New Roman" panose="02020603050405020304" pitchFamily="18" charset="0"/>
                <a:ea typeface="楷体_GB2312" pitchFamily="49" charset="-122"/>
              </a:rPr>
              <a:t>P</a:t>
            </a:r>
            <a:r>
              <a:rPr lang="en-US" altLang="zh-CN" sz="2200" b="1" baseline="-25000" dirty="0">
                <a:latin typeface="Times New Roman" panose="02020603050405020304" pitchFamily="18" charset="0"/>
                <a:ea typeface="楷体_GB2312" pitchFamily="49" charset="-122"/>
              </a:rPr>
              <a:t>1</a:t>
            </a:r>
            <a:r>
              <a:rPr lang="en-US" altLang="zh-CN" sz="2200" b="1" dirty="0">
                <a:latin typeface="Times New Roman" panose="02020603050405020304" pitchFamily="18" charset="0"/>
                <a:ea typeface="楷体_GB2312" pitchFamily="49" charset="-122"/>
              </a:rPr>
              <a:t>P</a:t>
            </a:r>
            <a:r>
              <a:rPr lang="en-US" altLang="zh-CN" sz="2200" b="1" baseline="-25000" dirty="0">
                <a:latin typeface="Times New Roman" panose="02020603050405020304" pitchFamily="18" charset="0"/>
                <a:ea typeface="楷体_GB2312" pitchFamily="49" charset="-122"/>
              </a:rPr>
              <a:t>0</a:t>
            </a:r>
            <a:r>
              <a:rPr lang="en-US" altLang="zh-CN" sz="2200" b="1" dirty="0">
                <a:latin typeface="Times New Roman" panose="02020603050405020304" pitchFamily="18" charset="0"/>
                <a:ea typeface="楷体_GB2312" pitchFamily="49" charset="-122"/>
              </a:rPr>
              <a:t>MN</a:t>
            </a:r>
            <a:r>
              <a:rPr lang="zh-CN" altLang="en-US" sz="2200" b="1" dirty="0">
                <a:latin typeface="Times New Roman" panose="02020603050405020304" pitchFamily="18" charset="0"/>
                <a:ea typeface="楷体_GB2312" pitchFamily="49" charset="-122"/>
              </a:rPr>
              <a:t>。</a:t>
            </a:r>
            <a:endParaRPr lang="zh-CN" altLang="en-US" sz="2200" b="1" dirty="0">
              <a:latin typeface="Times New Roman" panose="02020603050405020304" pitchFamily="18" charset="0"/>
              <a:ea typeface="楷体_GB2312" pitchFamily="49" charset="-122"/>
            </a:endParaRPr>
          </a:p>
        </p:txBody>
      </p:sp>
      <p:grpSp>
        <p:nvGrpSpPr>
          <p:cNvPr id="4" name="Group 6"/>
          <p:cNvGrpSpPr/>
          <p:nvPr/>
        </p:nvGrpSpPr>
        <p:grpSpPr bwMode="auto">
          <a:xfrm>
            <a:off x="4067175" y="1700213"/>
            <a:ext cx="4753135" cy="3816350"/>
            <a:chOff x="2925" y="1071"/>
            <a:chExt cx="2695" cy="2226"/>
          </a:xfrm>
        </p:grpSpPr>
        <p:sp>
          <p:nvSpPr>
            <p:cNvPr id="5" name="Rectangle 7"/>
            <p:cNvSpPr>
              <a:spLocks noChangeArrowheads="1"/>
            </p:cNvSpPr>
            <p:nvPr/>
          </p:nvSpPr>
          <p:spPr bwMode="auto">
            <a:xfrm>
              <a:off x="3227" y="1949"/>
              <a:ext cx="948" cy="254"/>
            </a:xfrm>
            <a:prstGeom prst="rect">
              <a:avLst/>
            </a:prstGeom>
            <a:solidFill>
              <a:schemeClr val="accent1"/>
            </a:solidFill>
            <a:ln w="9525">
              <a:noFill/>
              <a:miter lim="800000"/>
            </a:ln>
          </p:spPr>
          <p:txBody>
            <a:bodyPr/>
            <a:lstStyle/>
            <a:p>
              <a:endParaRPr lang="zh-CN" altLang="en-US"/>
            </a:p>
          </p:txBody>
        </p:sp>
        <p:sp>
          <p:nvSpPr>
            <p:cNvPr id="6" name="Text Box 8"/>
            <p:cNvSpPr txBox="1">
              <a:spLocks noChangeArrowheads="1"/>
            </p:cNvSpPr>
            <p:nvPr/>
          </p:nvSpPr>
          <p:spPr bwMode="auto">
            <a:xfrm>
              <a:off x="5103" y="2971"/>
              <a:ext cx="407" cy="326"/>
            </a:xfrm>
            <a:prstGeom prst="rect">
              <a:avLst/>
            </a:prstGeom>
            <a:noFill/>
            <a:ln w="9525">
              <a:noFill/>
              <a:miter lim="800000"/>
            </a:ln>
          </p:spPr>
          <p:txBody>
            <a:bodyPr/>
            <a:lstStyle/>
            <a:p>
              <a:pPr algn="ctr"/>
              <a:r>
                <a:rPr lang="en-US" altLang="zh-CN" sz="1600" b="1">
                  <a:latin typeface="Times New Roman" panose="02020603050405020304" pitchFamily="18" charset="0"/>
                </a:rPr>
                <a:t>Q</a:t>
              </a:r>
              <a:endParaRPr lang="en-US" altLang="zh-CN" sz="1600" b="1">
                <a:latin typeface="Times New Roman" panose="02020603050405020304" pitchFamily="18" charset="0"/>
              </a:endParaRPr>
            </a:p>
          </p:txBody>
        </p:sp>
        <p:sp>
          <p:nvSpPr>
            <p:cNvPr id="7" name="Text Box 9"/>
            <p:cNvSpPr txBox="1">
              <a:spLocks noChangeArrowheads="1"/>
            </p:cNvSpPr>
            <p:nvPr/>
          </p:nvSpPr>
          <p:spPr bwMode="auto">
            <a:xfrm>
              <a:off x="2998" y="2954"/>
              <a:ext cx="337" cy="314"/>
            </a:xfrm>
            <a:prstGeom prst="rect">
              <a:avLst/>
            </a:prstGeom>
            <a:noFill/>
            <a:ln w="9525">
              <a:noFill/>
              <a:miter lim="800000"/>
            </a:ln>
          </p:spPr>
          <p:txBody>
            <a:bodyPr/>
            <a:lstStyle/>
            <a:p>
              <a:pPr algn="ctr"/>
              <a:r>
                <a:rPr lang="en-US" altLang="zh-CN" sz="1600" b="1">
                  <a:latin typeface="Times New Roman" panose="02020603050405020304" pitchFamily="18" charset="0"/>
                </a:rPr>
                <a:t>O</a:t>
              </a:r>
              <a:endParaRPr lang="en-US" altLang="zh-CN" sz="1600" b="1">
                <a:latin typeface="Times New Roman" panose="02020603050405020304" pitchFamily="18" charset="0"/>
              </a:endParaRPr>
            </a:p>
          </p:txBody>
        </p:sp>
        <p:sp>
          <p:nvSpPr>
            <p:cNvPr id="8" name="Line 10"/>
            <p:cNvSpPr>
              <a:spLocks noChangeShapeType="1"/>
            </p:cNvSpPr>
            <p:nvPr/>
          </p:nvSpPr>
          <p:spPr bwMode="auto">
            <a:xfrm flipV="1">
              <a:off x="3227" y="1084"/>
              <a:ext cx="5" cy="1900"/>
            </a:xfrm>
            <a:prstGeom prst="line">
              <a:avLst/>
            </a:prstGeom>
            <a:noFill/>
            <a:ln w="28575">
              <a:solidFill>
                <a:schemeClr val="tx1"/>
              </a:solidFill>
              <a:round/>
              <a:tailEnd type="stealth" w="sm" len="med"/>
            </a:ln>
          </p:spPr>
          <p:txBody>
            <a:bodyPr/>
            <a:lstStyle/>
            <a:p>
              <a:endParaRPr lang="zh-CN" altLang="en-US"/>
            </a:p>
          </p:txBody>
        </p:sp>
        <p:sp>
          <p:nvSpPr>
            <p:cNvPr id="9" name="Line 11"/>
            <p:cNvSpPr>
              <a:spLocks noChangeShapeType="1"/>
            </p:cNvSpPr>
            <p:nvPr/>
          </p:nvSpPr>
          <p:spPr bwMode="auto">
            <a:xfrm>
              <a:off x="3225" y="2977"/>
              <a:ext cx="2111" cy="0"/>
            </a:xfrm>
            <a:prstGeom prst="line">
              <a:avLst/>
            </a:prstGeom>
            <a:noFill/>
            <a:ln w="28575">
              <a:solidFill>
                <a:schemeClr val="tx1"/>
              </a:solidFill>
              <a:round/>
              <a:tailEnd type="stealth" w="sm" len="med"/>
            </a:ln>
          </p:spPr>
          <p:txBody>
            <a:bodyPr/>
            <a:lstStyle/>
            <a:p>
              <a:endParaRPr lang="zh-CN" altLang="en-US"/>
            </a:p>
          </p:txBody>
        </p:sp>
        <p:sp>
          <p:nvSpPr>
            <p:cNvPr id="10" name="Text Box 12"/>
            <p:cNvSpPr txBox="1">
              <a:spLocks noChangeArrowheads="1"/>
            </p:cNvSpPr>
            <p:nvPr/>
          </p:nvSpPr>
          <p:spPr bwMode="auto">
            <a:xfrm>
              <a:off x="2925" y="1071"/>
              <a:ext cx="378" cy="308"/>
            </a:xfrm>
            <a:prstGeom prst="rect">
              <a:avLst/>
            </a:prstGeom>
            <a:noFill/>
            <a:ln w="9525">
              <a:noFill/>
              <a:miter lim="800000"/>
            </a:ln>
          </p:spPr>
          <p:txBody>
            <a:bodyPr/>
            <a:lstStyle/>
            <a:p>
              <a:pPr algn="ctr"/>
              <a:r>
                <a:rPr lang="en-US" altLang="zh-CN" sz="1600" b="1">
                  <a:latin typeface="Times New Roman" panose="02020603050405020304" pitchFamily="18" charset="0"/>
                </a:rPr>
                <a:t>P</a:t>
              </a:r>
              <a:endParaRPr lang="en-US" altLang="zh-CN" sz="1600" b="1"/>
            </a:p>
          </p:txBody>
        </p:sp>
        <p:sp>
          <p:nvSpPr>
            <p:cNvPr id="11" name="Text Box 13"/>
            <p:cNvSpPr txBox="1">
              <a:spLocks noChangeArrowheads="1"/>
            </p:cNvSpPr>
            <p:nvPr/>
          </p:nvSpPr>
          <p:spPr bwMode="auto">
            <a:xfrm>
              <a:off x="4422" y="2205"/>
              <a:ext cx="1198" cy="227"/>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MR</a:t>
              </a:r>
              <a:r>
                <a:rPr lang="zh-CN" altLang="en-US" sz="1600" b="1" dirty="0" smtClean="0">
                  <a:latin typeface="Times New Roman" panose="02020603050405020304" pitchFamily="18" charset="0"/>
                </a:rPr>
                <a:t>＝</a:t>
              </a:r>
              <a:r>
                <a:rPr lang="en-US" altLang="zh-CN" sz="1600" b="1" dirty="0" smtClean="0">
                  <a:latin typeface="Times New Roman" panose="02020603050405020304" pitchFamily="18" charset="0"/>
                </a:rPr>
                <a:t>AR</a:t>
              </a:r>
              <a:endParaRPr lang="en-US" altLang="zh-CN" sz="1600" b="1" dirty="0">
                <a:latin typeface="Times New Roman" panose="02020603050405020304" pitchFamily="18" charset="0"/>
              </a:endParaRPr>
            </a:p>
          </p:txBody>
        </p:sp>
        <p:sp>
          <p:nvSpPr>
            <p:cNvPr id="12" name="Text Box 14"/>
            <p:cNvSpPr txBox="1">
              <a:spLocks noChangeArrowheads="1"/>
            </p:cNvSpPr>
            <p:nvPr/>
          </p:nvSpPr>
          <p:spPr bwMode="auto">
            <a:xfrm>
              <a:off x="4694" y="1071"/>
              <a:ext cx="526" cy="181"/>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MC</a:t>
              </a:r>
              <a:endParaRPr lang="en-US" altLang="zh-CN" sz="1600" b="1" dirty="0">
                <a:latin typeface="Times New Roman" panose="02020603050405020304" pitchFamily="18" charset="0"/>
              </a:endParaRPr>
            </a:p>
          </p:txBody>
        </p:sp>
        <p:sp>
          <p:nvSpPr>
            <p:cNvPr id="13" name="Line 15"/>
            <p:cNvSpPr>
              <a:spLocks noChangeShapeType="1"/>
            </p:cNvSpPr>
            <p:nvPr/>
          </p:nvSpPr>
          <p:spPr bwMode="auto">
            <a:xfrm flipV="1">
              <a:off x="3235" y="2193"/>
              <a:ext cx="1994" cy="7"/>
            </a:xfrm>
            <a:prstGeom prst="line">
              <a:avLst/>
            </a:prstGeom>
            <a:noFill/>
            <a:ln w="28575">
              <a:solidFill>
                <a:srgbClr val="0000FF"/>
              </a:solidFill>
              <a:round/>
            </a:ln>
          </p:spPr>
          <p:txBody>
            <a:bodyPr/>
            <a:lstStyle/>
            <a:p>
              <a:endParaRPr lang="zh-CN" altLang="en-US"/>
            </a:p>
          </p:txBody>
        </p:sp>
        <p:sp>
          <p:nvSpPr>
            <p:cNvPr id="14" name="Text Box 16"/>
            <p:cNvSpPr txBox="1">
              <a:spLocks noChangeArrowheads="1"/>
            </p:cNvSpPr>
            <p:nvPr/>
          </p:nvSpPr>
          <p:spPr bwMode="auto">
            <a:xfrm>
              <a:off x="3980" y="2941"/>
              <a:ext cx="407" cy="327"/>
            </a:xfrm>
            <a:prstGeom prst="rect">
              <a:avLst/>
            </a:prstGeom>
            <a:noFill/>
            <a:ln w="9525">
              <a:noFill/>
              <a:miter lim="800000"/>
            </a:ln>
          </p:spPr>
          <p:txBody>
            <a:bodyPr/>
            <a:lstStyle/>
            <a:p>
              <a:pPr algn="ctr"/>
              <a:r>
                <a:rPr lang="en-US" altLang="zh-CN" sz="1600" b="1">
                  <a:latin typeface="Times New Roman" panose="02020603050405020304" pitchFamily="18" charset="0"/>
                </a:rPr>
                <a:t>Q</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sp>
          <p:nvSpPr>
            <p:cNvPr id="15" name="Line 17"/>
            <p:cNvSpPr>
              <a:spLocks noChangeShapeType="1"/>
            </p:cNvSpPr>
            <p:nvPr/>
          </p:nvSpPr>
          <p:spPr bwMode="auto">
            <a:xfrm>
              <a:off x="4164" y="1577"/>
              <a:ext cx="0" cy="1405"/>
            </a:xfrm>
            <a:prstGeom prst="line">
              <a:avLst/>
            </a:prstGeom>
            <a:noFill/>
            <a:ln w="28575">
              <a:solidFill>
                <a:srgbClr val="FF99CC"/>
              </a:solidFill>
              <a:prstDash val="dash"/>
              <a:round/>
            </a:ln>
          </p:spPr>
          <p:txBody>
            <a:bodyPr/>
            <a:lstStyle/>
            <a:p>
              <a:endParaRPr lang="zh-CN" altLang="en-US"/>
            </a:p>
          </p:txBody>
        </p:sp>
        <p:sp>
          <p:nvSpPr>
            <p:cNvPr id="16" name="Freeform 18"/>
            <p:cNvSpPr/>
            <p:nvPr/>
          </p:nvSpPr>
          <p:spPr bwMode="auto">
            <a:xfrm>
              <a:off x="3515" y="1298"/>
              <a:ext cx="1270" cy="1241"/>
            </a:xfrm>
            <a:custGeom>
              <a:avLst/>
              <a:gdLst>
                <a:gd name="T0" fmla="*/ 0 w 1080"/>
                <a:gd name="T1" fmla="*/ 189 h 1560"/>
                <a:gd name="T2" fmla="*/ 1117 w 1080"/>
                <a:gd name="T3" fmla="*/ 283 h 1560"/>
                <a:gd name="T4" fmla="*/ 3357 w 1080"/>
                <a:gd name="T5" fmla="*/ 0 h 1560"/>
                <a:gd name="T6" fmla="*/ 0 60000 65536"/>
                <a:gd name="T7" fmla="*/ 0 60000 65536"/>
                <a:gd name="T8" fmla="*/ 0 60000 65536"/>
                <a:gd name="T9" fmla="*/ 0 w 1080"/>
                <a:gd name="T10" fmla="*/ 0 h 1560"/>
                <a:gd name="T11" fmla="*/ 1080 w 1080"/>
                <a:gd name="T12" fmla="*/ 1560 h 1560"/>
              </a:gdLst>
              <a:ahLst/>
              <a:cxnLst>
                <a:cxn ang="T6">
                  <a:pos x="T0" y="T1"/>
                </a:cxn>
                <a:cxn ang="T7">
                  <a:pos x="T2" y="T3"/>
                </a:cxn>
                <a:cxn ang="T8">
                  <a:pos x="T4" y="T5"/>
                </a:cxn>
              </a:cxnLst>
              <a:rect l="T9" t="T10" r="T11" b="T12"/>
              <a:pathLst>
                <a:path w="1080" h="1560">
                  <a:moveTo>
                    <a:pt x="0" y="936"/>
                  </a:moveTo>
                  <a:cubicBezTo>
                    <a:pt x="90" y="1248"/>
                    <a:pt x="180" y="1560"/>
                    <a:pt x="360" y="1404"/>
                  </a:cubicBezTo>
                  <a:cubicBezTo>
                    <a:pt x="540" y="1248"/>
                    <a:pt x="810" y="624"/>
                    <a:pt x="1080" y="0"/>
                  </a:cubicBezTo>
                </a:path>
              </a:pathLst>
            </a:custGeom>
            <a:noFill/>
            <a:ln w="28575">
              <a:solidFill>
                <a:srgbClr val="000000"/>
              </a:solidFill>
              <a:round/>
            </a:ln>
          </p:spPr>
          <p:txBody>
            <a:bodyPr/>
            <a:lstStyle/>
            <a:p>
              <a:endParaRPr lang="zh-CN" altLang="en-US"/>
            </a:p>
          </p:txBody>
        </p:sp>
        <p:sp>
          <p:nvSpPr>
            <p:cNvPr id="17" name="Freeform 19"/>
            <p:cNvSpPr/>
            <p:nvPr/>
          </p:nvSpPr>
          <p:spPr bwMode="auto">
            <a:xfrm>
              <a:off x="3923" y="1389"/>
              <a:ext cx="1245" cy="655"/>
            </a:xfrm>
            <a:custGeom>
              <a:avLst/>
              <a:gdLst>
                <a:gd name="T0" fmla="*/ 0 w 1980"/>
                <a:gd name="T1" fmla="*/ 1122 h 494"/>
                <a:gd name="T2" fmla="*/ 28 w 1980"/>
                <a:gd name="T3" fmla="*/ 3373 h 494"/>
                <a:gd name="T4" fmla="*/ 77 w 1980"/>
                <a:gd name="T5" fmla="*/ 0 h 494"/>
                <a:gd name="T6" fmla="*/ 0 60000 65536"/>
                <a:gd name="T7" fmla="*/ 0 60000 65536"/>
                <a:gd name="T8" fmla="*/ 0 60000 65536"/>
                <a:gd name="T9" fmla="*/ 0 w 1980"/>
                <a:gd name="T10" fmla="*/ 0 h 494"/>
                <a:gd name="T11" fmla="*/ 1980 w 1980"/>
                <a:gd name="T12" fmla="*/ 494 h 494"/>
              </a:gdLst>
              <a:ahLst/>
              <a:cxnLst>
                <a:cxn ang="T6">
                  <a:pos x="T0" y="T1"/>
                </a:cxn>
                <a:cxn ang="T7">
                  <a:pos x="T2" y="T3"/>
                </a:cxn>
                <a:cxn ang="T8">
                  <a:pos x="T4" y="T5"/>
                </a:cxn>
              </a:cxnLst>
              <a:rect l="T9" t="T10" r="T11" b="T12"/>
              <a:pathLst>
                <a:path w="1980" h="494">
                  <a:moveTo>
                    <a:pt x="0" y="156"/>
                  </a:moveTo>
                  <a:cubicBezTo>
                    <a:pt x="195" y="325"/>
                    <a:pt x="390" y="494"/>
                    <a:pt x="720" y="468"/>
                  </a:cubicBezTo>
                  <a:cubicBezTo>
                    <a:pt x="1050" y="442"/>
                    <a:pt x="1515" y="221"/>
                    <a:pt x="1980" y="0"/>
                  </a:cubicBezTo>
                </a:path>
              </a:pathLst>
            </a:custGeom>
            <a:noFill/>
            <a:ln w="28575">
              <a:solidFill>
                <a:srgbClr val="000000"/>
              </a:solidFill>
              <a:round/>
            </a:ln>
          </p:spPr>
          <p:txBody>
            <a:bodyPr/>
            <a:lstStyle/>
            <a:p>
              <a:endParaRPr lang="zh-CN" altLang="en-US"/>
            </a:p>
          </p:txBody>
        </p:sp>
        <p:sp>
          <p:nvSpPr>
            <p:cNvPr id="18" name="Text Box 20"/>
            <p:cNvSpPr txBox="1">
              <a:spLocks noChangeArrowheads="1"/>
            </p:cNvSpPr>
            <p:nvPr/>
          </p:nvSpPr>
          <p:spPr bwMode="auto">
            <a:xfrm>
              <a:off x="5148" y="1253"/>
              <a:ext cx="390" cy="182"/>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ATC</a:t>
              </a:r>
              <a:endParaRPr lang="en-US" altLang="zh-CN" sz="1600" b="1" dirty="0">
                <a:latin typeface="Times New Roman" panose="02020603050405020304" pitchFamily="18" charset="0"/>
              </a:endParaRPr>
            </a:p>
          </p:txBody>
        </p:sp>
        <p:sp>
          <p:nvSpPr>
            <p:cNvPr id="19" name="Text Box 21"/>
            <p:cNvSpPr txBox="1">
              <a:spLocks noChangeArrowheads="1"/>
            </p:cNvSpPr>
            <p:nvPr/>
          </p:nvSpPr>
          <p:spPr bwMode="auto">
            <a:xfrm>
              <a:off x="2925" y="2069"/>
              <a:ext cx="377" cy="308"/>
            </a:xfrm>
            <a:prstGeom prst="rect">
              <a:avLst/>
            </a:prstGeom>
            <a:noFill/>
            <a:ln w="9525">
              <a:noFill/>
              <a:miter lim="800000"/>
            </a:ln>
          </p:spPr>
          <p:txBody>
            <a:bodyPr/>
            <a:lstStyle/>
            <a:p>
              <a:pPr algn="ctr"/>
              <a:r>
                <a:rPr lang="en-US" altLang="zh-CN" sz="1600" b="1">
                  <a:latin typeface="Times New Roman" panose="02020603050405020304" pitchFamily="18" charset="0"/>
                </a:rPr>
                <a:t>P</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sp>
          <p:nvSpPr>
            <p:cNvPr id="20" name="Freeform 22"/>
            <p:cNvSpPr/>
            <p:nvPr/>
          </p:nvSpPr>
          <p:spPr bwMode="auto">
            <a:xfrm>
              <a:off x="3696" y="1797"/>
              <a:ext cx="1316" cy="547"/>
            </a:xfrm>
            <a:custGeom>
              <a:avLst/>
              <a:gdLst>
                <a:gd name="T0" fmla="*/ 0 w 1980"/>
                <a:gd name="T1" fmla="*/ 320 h 494"/>
                <a:gd name="T2" fmla="*/ 41 w 1980"/>
                <a:gd name="T3" fmla="*/ 957 h 494"/>
                <a:gd name="T4" fmla="*/ 114 w 1980"/>
                <a:gd name="T5" fmla="*/ 0 h 494"/>
                <a:gd name="T6" fmla="*/ 0 60000 65536"/>
                <a:gd name="T7" fmla="*/ 0 60000 65536"/>
                <a:gd name="T8" fmla="*/ 0 60000 65536"/>
                <a:gd name="T9" fmla="*/ 0 w 1980"/>
                <a:gd name="T10" fmla="*/ 0 h 494"/>
                <a:gd name="T11" fmla="*/ 1980 w 1980"/>
                <a:gd name="T12" fmla="*/ 494 h 494"/>
              </a:gdLst>
              <a:ahLst/>
              <a:cxnLst>
                <a:cxn ang="T6">
                  <a:pos x="T0" y="T1"/>
                </a:cxn>
                <a:cxn ang="T7">
                  <a:pos x="T2" y="T3"/>
                </a:cxn>
                <a:cxn ang="T8">
                  <a:pos x="T4" y="T5"/>
                </a:cxn>
              </a:cxnLst>
              <a:rect l="T9" t="T10" r="T11" b="T12"/>
              <a:pathLst>
                <a:path w="1980" h="494">
                  <a:moveTo>
                    <a:pt x="0" y="156"/>
                  </a:moveTo>
                  <a:cubicBezTo>
                    <a:pt x="195" y="325"/>
                    <a:pt x="390" y="494"/>
                    <a:pt x="720" y="468"/>
                  </a:cubicBezTo>
                  <a:cubicBezTo>
                    <a:pt x="1050" y="442"/>
                    <a:pt x="1515" y="221"/>
                    <a:pt x="1980" y="0"/>
                  </a:cubicBezTo>
                </a:path>
              </a:pathLst>
            </a:custGeom>
            <a:noFill/>
            <a:ln w="28575">
              <a:solidFill>
                <a:srgbClr val="000000"/>
              </a:solidFill>
              <a:round/>
            </a:ln>
          </p:spPr>
          <p:txBody>
            <a:bodyPr/>
            <a:lstStyle/>
            <a:p>
              <a:endParaRPr lang="zh-CN" altLang="en-US"/>
            </a:p>
          </p:txBody>
        </p:sp>
        <p:sp>
          <p:nvSpPr>
            <p:cNvPr id="21" name="Text Box 23"/>
            <p:cNvSpPr txBox="1">
              <a:spLocks noChangeArrowheads="1"/>
            </p:cNvSpPr>
            <p:nvPr/>
          </p:nvSpPr>
          <p:spPr bwMode="auto">
            <a:xfrm>
              <a:off x="4921" y="1706"/>
              <a:ext cx="498" cy="182"/>
            </a:xfrm>
            <a:prstGeom prst="rect">
              <a:avLst/>
            </a:prstGeom>
            <a:noFill/>
            <a:ln w="9525">
              <a:noFill/>
              <a:miter lim="800000"/>
            </a:ln>
          </p:spPr>
          <p:txBody>
            <a:bodyPr/>
            <a:lstStyle/>
            <a:p>
              <a:pPr algn="ctr"/>
              <a:r>
                <a:rPr lang="en-US" altLang="zh-CN" sz="1600" b="1">
                  <a:latin typeface="Times New Roman" panose="02020603050405020304" pitchFamily="18" charset="0"/>
                </a:rPr>
                <a:t>AVC</a:t>
              </a:r>
              <a:endParaRPr lang="en-US" altLang="zh-CN" sz="1600" b="1">
                <a:latin typeface="Times New Roman" panose="02020603050405020304" pitchFamily="18" charset="0"/>
              </a:endParaRPr>
            </a:p>
          </p:txBody>
        </p:sp>
        <p:sp>
          <p:nvSpPr>
            <p:cNvPr id="22" name="Line 24"/>
            <p:cNvSpPr>
              <a:spLocks noChangeShapeType="1"/>
            </p:cNvSpPr>
            <p:nvPr/>
          </p:nvSpPr>
          <p:spPr bwMode="auto">
            <a:xfrm flipH="1">
              <a:off x="3235" y="1949"/>
              <a:ext cx="915" cy="0"/>
            </a:xfrm>
            <a:prstGeom prst="line">
              <a:avLst/>
            </a:prstGeom>
            <a:noFill/>
            <a:ln w="28575">
              <a:solidFill>
                <a:srgbClr val="0000FF"/>
              </a:solidFill>
              <a:prstDash val="dash"/>
              <a:round/>
            </a:ln>
          </p:spPr>
          <p:txBody>
            <a:bodyPr/>
            <a:lstStyle/>
            <a:p>
              <a:endParaRPr lang="zh-CN" altLang="en-US"/>
            </a:p>
          </p:txBody>
        </p:sp>
        <p:sp>
          <p:nvSpPr>
            <p:cNvPr id="23" name="Text Box 25"/>
            <p:cNvSpPr txBox="1">
              <a:spLocks noChangeArrowheads="1"/>
            </p:cNvSpPr>
            <p:nvPr/>
          </p:nvSpPr>
          <p:spPr bwMode="auto">
            <a:xfrm>
              <a:off x="2925" y="1842"/>
              <a:ext cx="377" cy="152"/>
            </a:xfrm>
            <a:prstGeom prst="rect">
              <a:avLst/>
            </a:prstGeom>
            <a:noFill/>
            <a:ln w="9525">
              <a:noFill/>
              <a:miter lim="800000"/>
            </a:ln>
          </p:spPr>
          <p:txBody>
            <a:bodyPr/>
            <a:lstStyle/>
            <a:p>
              <a:pPr algn="ctr"/>
              <a:r>
                <a:rPr lang="en-US" altLang="zh-CN" sz="1600" b="1">
                  <a:latin typeface="Times New Roman" panose="02020603050405020304" pitchFamily="18" charset="0"/>
                </a:rPr>
                <a:t>P</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sp>
          <p:nvSpPr>
            <p:cNvPr id="24" name="Oval 26"/>
            <p:cNvSpPr>
              <a:spLocks noChangeArrowheads="1"/>
            </p:cNvSpPr>
            <p:nvPr/>
          </p:nvSpPr>
          <p:spPr bwMode="auto">
            <a:xfrm>
              <a:off x="4138" y="2164"/>
              <a:ext cx="57" cy="56"/>
            </a:xfrm>
            <a:prstGeom prst="ellipse">
              <a:avLst/>
            </a:prstGeom>
            <a:solidFill>
              <a:schemeClr val="tx1"/>
            </a:solidFill>
            <a:ln w="9525">
              <a:noFill/>
              <a:round/>
            </a:ln>
          </p:spPr>
          <p:txBody>
            <a:bodyPr/>
            <a:lstStyle/>
            <a:p>
              <a:endParaRPr lang="zh-CN" altLang="en-US"/>
            </a:p>
          </p:txBody>
        </p:sp>
        <p:sp>
          <p:nvSpPr>
            <p:cNvPr id="25" name="Text Box 27"/>
            <p:cNvSpPr txBox="1">
              <a:spLocks noChangeArrowheads="1"/>
            </p:cNvSpPr>
            <p:nvPr/>
          </p:nvSpPr>
          <p:spPr bwMode="auto">
            <a:xfrm>
              <a:off x="4150" y="1797"/>
              <a:ext cx="182" cy="181"/>
            </a:xfrm>
            <a:prstGeom prst="rect">
              <a:avLst/>
            </a:prstGeom>
            <a:noFill/>
            <a:ln w="9525">
              <a:noFill/>
              <a:miter lim="800000"/>
            </a:ln>
          </p:spPr>
          <p:txBody>
            <a:bodyPr/>
            <a:lstStyle/>
            <a:p>
              <a:pPr algn="ctr"/>
              <a:r>
                <a:rPr lang="en-US" altLang="zh-CN" sz="1600" b="1">
                  <a:latin typeface="Times New Roman" panose="02020603050405020304" pitchFamily="18" charset="0"/>
                </a:rPr>
                <a:t>N</a:t>
              </a:r>
              <a:endParaRPr lang="en-US" altLang="zh-CN" sz="1600" b="1"/>
            </a:p>
          </p:txBody>
        </p:sp>
        <p:sp>
          <p:nvSpPr>
            <p:cNvPr id="26" name="Text Box 28"/>
            <p:cNvSpPr txBox="1">
              <a:spLocks noChangeArrowheads="1"/>
            </p:cNvSpPr>
            <p:nvPr/>
          </p:nvSpPr>
          <p:spPr bwMode="auto">
            <a:xfrm>
              <a:off x="4209" y="2016"/>
              <a:ext cx="227" cy="182"/>
            </a:xfrm>
            <a:prstGeom prst="rect">
              <a:avLst/>
            </a:prstGeom>
            <a:noFill/>
            <a:ln w="9525">
              <a:noFill/>
              <a:miter lim="800000"/>
            </a:ln>
          </p:spPr>
          <p:txBody>
            <a:bodyPr/>
            <a:lstStyle/>
            <a:p>
              <a:pPr algn="ctr"/>
              <a:r>
                <a:rPr lang="en-US" altLang="zh-CN" sz="1600" b="1">
                  <a:latin typeface="Times New Roman" panose="02020603050405020304" pitchFamily="18" charset="0"/>
                </a:rPr>
                <a:t>M</a:t>
              </a:r>
              <a:endParaRPr lang="en-US" altLang="zh-CN" sz="1600" b="1"/>
            </a:p>
          </p:txBody>
        </p:sp>
        <p:sp>
          <p:nvSpPr>
            <p:cNvPr id="27" name="Oval 29"/>
            <p:cNvSpPr>
              <a:spLocks noChangeArrowheads="1"/>
            </p:cNvSpPr>
            <p:nvPr/>
          </p:nvSpPr>
          <p:spPr bwMode="auto">
            <a:xfrm>
              <a:off x="4137" y="1925"/>
              <a:ext cx="57" cy="56"/>
            </a:xfrm>
            <a:prstGeom prst="ellipse">
              <a:avLst/>
            </a:prstGeom>
            <a:solidFill>
              <a:schemeClr val="tx1"/>
            </a:solidFill>
            <a:ln w="9525">
              <a:noFill/>
              <a:round/>
            </a:ln>
          </p:spPr>
          <p:txBody>
            <a:bodyPr/>
            <a:lstStyle/>
            <a:p>
              <a:endParaRPr lang="zh-CN" altLang="en-US"/>
            </a:p>
          </p:txBody>
        </p:sp>
      </p:grpSp>
      <p:pic>
        <p:nvPicPr>
          <p:cNvPr id="28" name="Picture 31" descr="76E3E4011807B989E7134E23D3C67777"/>
          <p:cNvPicPr>
            <a:picLocks noChangeAspect="1" noChangeArrowheads="1"/>
          </p:cNvPicPr>
          <p:nvPr/>
        </p:nvPicPr>
        <p:blipFill>
          <a:blip r:embed="rId1" cstate="print"/>
          <a:srcRect/>
          <a:stretch>
            <a:fillRect/>
          </a:stretch>
        </p:blipFill>
        <p:spPr bwMode="auto">
          <a:xfrm>
            <a:off x="0" y="4049713"/>
            <a:ext cx="4211638" cy="28082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5120005" y="3094990"/>
            <a:ext cx="1508125" cy="402590"/>
          </a:xfrm>
          <a:prstGeom prst="rect">
            <a:avLst/>
          </a:prstGeom>
          <a:solidFill>
            <a:schemeClr val="accent1"/>
          </a:solidFill>
          <a:ln w="9525">
            <a:noFill/>
            <a:miter lim="800000"/>
          </a:ln>
        </p:spPr>
        <p:txBody>
          <a:bodyPr/>
          <a:lstStyle/>
          <a:p>
            <a:endParaRPr lang="zh-CN" altLang="en-US"/>
          </a:p>
        </p:txBody>
      </p:sp>
      <p:sp>
        <p:nvSpPr>
          <p:cNvPr id="3" name="Text Box 7"/>
          <p:cNvSpPr txBox="1">
            <a:spLocks noChangeArrowheads="1"/>
          </p:cNvSpPr>
          <p:nvPr/>
        </p:nvSpPr>
        <p:spPr bwMode="auto">
          <a:xfrm>
            <a:off x="8101013" y="4716463"/>
            <a:ext cx="646112" cy="517525"/>
          </a:xfrm>
          <a:prstGeom prst="rect">
            <a:avLst/>
          </a:prstGeom>
          <a:noFill/>
          <a:ln w="9525">
            <a:noFill/>
            <a:miter lim="800000"/>
          </a:ln>
        </p:spPr>
        <p:txBody>
          <a:bodyPr/>
          <a:lstStyle/>
          <a:p>
            <a:pPr algn="ctr"/>
            <a:r>
              <a:rPr lang="en-US" altLang="zh-CN" sz="1600" b="1">
                <a:latin typeface="Times New Roman" panose="02020603050405020304" pitchFamily="18" charset="0"/>
              </a:rPr>
              <a:t>Q</a:t>
            </a:r>
            <a:endParaRPr lang="en-US" altLang="zh-CN" sz="1600" b="1">
              <a:latin typeface="Times New Roman" panose="02020603050405020304" pitchFamily="18" charset="0"/>
            </a:endParaRPr>
          </a:p>
        </p:txBody>
      </p:sp>
      <p:sp>
        <p:nvSpPr>
          <p:cNvPr id="4" name="Text Box 8"/>
          <p:cNvSpPr txBox="1">
            <a:spLocks noChangeArrowheads="1"/>
          </p:cNvSpPr>
          <p:nvPr/>
        </p:nvSpPr>
        <p:spPr bwMode="auto">
          <a:xfrm>
            <a:off x="4759325" y="4689475"/>
            <a:ext cx="534988" cy="498475"/>
          </a:xfrm>
          <a:prstGeom prst="rect">
            <a:avLst/>
          </a:prstGeom>
          <a:noFill/>
          <a:ln w="9525">
            <a:noFill/>
            <a:miter lim="800000"/>
          </a:ln>
        </p:spPr>
        <p:txBody>
          <a:bodyPr/>
          <a:lstStyle/>
          <a:p>
            <a:pPr algn="ctr"/>
            <a:r>
              <a:rPr lang="en-US" altLang="zh-CN" sz="1600" b="1">
                <a:latin typeface="Times New Roman" panose="02020603050405020304" pitchFamily="18" charset="0"/>
              </a:rPr>
              <a:t>O</a:t>
            </a:r>
            <a:endParaRPr lang="en-US" altLang="zh-CN" sz="1600" b="1">
              <a:latin typeface="Times New Roman" panose="02020603050405020304" pitchFamily="18" charset="0"/>
            </a:endParaRPr>
          </a:p>
        </p:txBody>
      </p:sp>
      <p:sp>
        <p:nvSpPr>
          <p:cNvPr id="5" name="Line 9"/>
          <p:cNvSpPr>
            <a:spLocks noChangeShapeType="1"/>
          </p:cNvSpPr>
          <p:nvPr/>
        </p:nvSpPr>
        <p:spPr bwMode="auto">
          <a:xfrm flipV="1">
            <a:off x="5122863" y="1720850"/>
            <a:ext cx="7937" cy="3016250"/>
          </a:xfrm>
          <a:prstGeom prst="line">
            <a:avLst/>
          </a:prstGeom>
          <a:noFill/>
          <a:ln w="28575">
            <a:solidFill>
              <a:schemeClr val="tx1"/>
            </a:solidFill>
            <a:round/>
            <a:tailEnd type="stealth" w="sm" len="med"/>
          </a:ln>
        </p:spPr>
        <p:txBody>
          <a:bodyPr/>
          <a:lstStyle/>
          <a:p>
            <a:endParaRPr lang="zh-CN" altLang="en-US"/>
          </a:p>
        </p:txBody>
      </p:sp>
      <p:sp>
        <p:nvSpPr>
          <p:cNvPr id="6" name="Line 10"/>
          <p:cNvSpPr>
            <a:spLocks noChangeShapeType="1"/>
          </p:cNvSpPr>
          <p:nvPr/>
        </p:nvSpPr>
        <p:spPr bwMode="auto">
          <a:xfrm>
            <a:off x="5119688" y="4725988"/>
            <a:ext cx="3351212" cy="0"/>
          </a:xfrm>
          <a:prstGeom prst="line">
            <a:avLst/>
          </a:prstGeom>
          <a:noFill/>
          <a:ln w="28575">
            <a:solidFill>
              <a:schemeClr val="tx1"/>
            </a:solidFill>
            <a:round/>
            <a:tailEnd type="stealth" w="sm" len="med"/>
          </a:ln>
        </p:spPr>
        <p:txBody>
          <a:bodyPr/>
          <a:lstStyle/>
          <a:p>
            <a:endParaRPr lang="zh-CN" altLang="en-US"/>
          </a:p>
        </p:txBody>
      </p:sp>
      <p:sp>
        <p:nvSpPr>
          <p:cNvPr id="7" name="Text Box 11"/>
          <p:cNvSpPr txBox="1">
            <a:spLocks noChangeArrowheads="1"/>
          </p:cNvSpPr>
          <p:nvPr/>
        </p:nvSpPr>
        <p:spPr bwMode="auto">
          <a:xfrm>
            <a:off x="4643438" y="1700213"/>
            <a:ext cx="600075" cy="488950"/>
          </a:xfrm>
          <a:prstGeom prst="rect">
            <a:avLst/>
          </a:prstGeom>
          <a:noFill/>
          <a:ln w="9525">
            <a:noFill/>
            <a:miter lim="800000"/>
          </a:ln>
        </p:spPr>
        <p:txBody>
          <a:bodyPr/>
          <a:lstStyle/>
          <a:p>
            <a:pPr algn="ctr"/>
            <a:r>
              <a:rPr lang="en-US" altLang="zh-CN" sz="1600" b="1">
                <a:latin typeface="Times New Roman" panose="02020603050405020304" pitchFamily="18" charset="0"/>
              </a:rPr>
              <a:t>P</a:t>
            </a:r>
            <a:endParaRPr lang="en-US" altLang="zh-CN" sz="1600" b="1"/>
          </a:p>
        </p:txBody>
      </p:sp>
      <p:sp>
        <p:nvSpPr>
          <p:cNvPr id="8" name="Text Box 12"/>
          <p:cNvSpPr txBox="1">
            <a:spLocks noChangeArrowheads="1"/>
          </p:cNvSpPr>
          <p:nvPr/>
        </p:nvSpPr>
        <p:spPr bwMode="auto">
          <a:xfrm>
            <a:off x="7164288" y="3501008"/>
            <a:ext cx="1722438" cy="360363"/>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MR</a:t>
            </a:r>
            <a:r>
              <a:rPr lang="zh-CN" altLang="en-US" sz="1600" b="1" dirty="0" smtClean="0">
                <a:latin typeface="Times New Roman" panose="02020603050405020304" pitchFamily="18" charset="0"/>
              </a:rPr>
              <a:t>＝</a:t>
            </a:r>
            <a:r>
              <a:rPr lang="en-US" altLang="zh-CN" sz="1600" b="1" dirty="0" smtClean="0">
                <a:latin typeface="Times New Roman" panose="02020603050405020304" pitchFamily="18" charset="0"/>
              </a:rPr>
              <a:t>AR</a:t>
            </a:r>
            <a:endParaRPr lang="en-US" altLang="zh-CN" sz="1600" b="1" dirty="0">
              <a:latin typeface="Times New Roman" panose="02020603050405020304" pitchFamily="18" charset="0"/>
            </a:endParaRPr>
          </a:p>
        </p:txBody>
      </p:sp>
      <p:sp>
        <p:nvSpPr>
          <p:cNvPr id="9" name="Text Box 13"/>
          <p:cNvSpPr txBox="1">
            <a:spLocks noChangeArrowheads="1"/>
          </p:cNvSpPr>
          <p:nvPr/>
        </p:nvSpPr>
        <p:spPr bwMode="auto">
          <a:xfrm>
            <a:off x="7451725" y="1700213"/>
            <a:ext cx="835025" cy="287337"/>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MC</a:t>
            </a:r>
            <a:endParaRPr lang="en-US" altLang="zh-CN" sz="1600" b="1" dirty="0">
              <a:latin typeface="Times New Roman" panose="02020603050405020304" pitchFamily="18" charset="0"/>
            </a:endParaRPr>
          </a:p>
        </p:txBody>
      </p:sp>
      <p:sp>
        <p:nvSpPr>
          <p:cNvPr id="10" name="Line 14"/>
          <p:cNvSpPr>
            <a:spLocks noChangeShapeType="1"/>
          </p:cNvSpPr>
          <p:nvPr/>
        </p:nvSpPr>
        <p:spPr bwMode="auto">
          <a:xfrm flipV="1">
            <a:off x="5148263" y="3500438"/>
            <a:ext cx="3165475" cy="11112"/>
          </a:xfrm>
          <a:prstGeom prst="line">
            <a:avLst/>
          </a:prstGeom>
          <a:noFill/>
          <a:ln w="28575">
            <a:solidFill>
              <a:srgbClr val="0000FF"/>
            </a:solidFill>
            <a:round/>
          </a:ln>
        </p:spPr>
        <p:txBody>
          <a:bodyPr/>
          <a:lstStyle/>
          <a:p>
            <a:endParaRPr lang="zh-CN" altLang="en-US"/>
          </a:p>
        </p:txBody>
      </p:sp>
      <p:sp>
        <p:nvSpPr>
          <p:cNvPr id="11" name="Text Box 15"/>
          <p:cNvSpPr txBox="1">
            <a:spLocks noChangeArrowheads="1"/>
          </p:cNvSpPr>
          <p:nvPr/>
        </p:nvSpPr>
        <p:spPr bwMode="auto">
          <a:xfrm>
            <a:off x="6318250" y="4668838"/>
            <a:ext cx="646113" cy="519112"/>
          </a:xfrm>
          <a:prstGeom prst="rect">
            <a:avLst/>
          </a:prstGeom>
          <a:noFill/>
          <a:ln w="9525">
            <a:noFill/>
            <a:miter lim="800000"/>
          </a:ln>
        </p:spPr>
        <p:txBody>
          <a:bodyPr/>
          <a:lstStyle/>
          <a:p>
            <a:pPr algn="ctr"/>
            <a:r>
              <a:rPr lang="en-US" altLang="zh-CN" sz="1600" b="1">
                <a:latin typeface="Times New Roman" panose="02020603050405020304" pitchFamily="18" charset="0"/>
              </a:rPr>
              <a:t>Q</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sp>
        <p:nvSpPr>
          <p:cNvPr id="12" name="Line 16"/>
          <p:cNvSpPr>
            <a:spLocks noChangeShapeType="1"/>
          </p:cNvSpPr>
          <p:nvPr/>
        </p:nvSpPr>
        <p:spPr bwMode="auto">
          <a:xfrm>
            <a:off x="6610350" y="2503488"/>
            <a:ext cx="0" cy="2230437"/>
          </a:xfrm>
          <a:prstGeom prst="line">
            <a:avLst/>
          </a:prstGeom>
          <a:noFill/>
          <a:ln w="28575">
            <a:solidFill>
              <a:srgbClr val="FF99CC"/>
            </a:solidFill>
            <a:prstDash val="dash"/>
            <a:round/>
          </a:ln>
        </p:spPr>
        <p:txBody>
          <a:bodyPr/>
          <a:lstStyle/>
          <a:p>
            <a:endParaRPr lang="zh-CN" altLang="en-US"/>
          </a:p>
        </p:txBody>
      </p:sp>
      <p:sp>
        <p:nvSpPr>
          <p:cNvPr id="13" name="Freeform 17"/>
          <p:cNvSpPr/>
          <p:nvPr/>
        </p:nvSpPr>
        <p:spPr bwMode="auto">
          <a:xfrm>
            <a:off x="5580063" y="2060575"/>
            <a:ext cx="2016125" cy="1970088"/>
          </a:xfrm>
          <a:custGeom>
            <a:avLst/>
            <a:gdLst>
              <a:gd name="T0" fmla="*/ 0 w 1080"/>
              <a:gd name="T1" fmla="*/ 2147483647 h 1560"/>
              <a:gd name="T2" fmla="*/ 2147483647 w 1080"/>
              <a:gd name="T3" fmla="*/ 2147483647 h 1560"/>
              <a:gd name="T4" fmla="*/ 2147483647 w 1080"/>
              <a:gd name="T5" fmla="*/ 0 h 1560"/>
              <a:gd name="T6" fmla="*/ 0 60000 65536"/>
              <a:gd name="T7" fmla="*/ 0 60000 65536"/>
              <a:gd name="T8" fmla="*/ 0 60000 65536"/>
              <a:gd name="T9" fmla="*/ 0 w 1080"/>
              <a:gd name="T10" fmla="*/ 0 h 1560"/>
              <a:gd name="T11" fmla="*/ 1080 w 1080"/>
              <a:gd name="T12" fmla="*/ 1560 h 1560"/>
            </a:gdLst>
            <a:ahLst/>
            <a:cxnLst>
              <a:cxn ang="T6">
                <a:pos x="T0" y="T1"/>
              </a:cxn>
              <a:cxn ang="T7">
                <a:pos x="T2" y="T3"/>
              </a:cxn>
              <a:cxn ang="T8">
                <a:pos x="T4" y="T5"/>
              </a:cxn>
            </a:cxnLst>
            <a:rect l="T9" t="T10" r="T11" b="T12"/>
            <a:pathLst>
              <a:path w="1080" h="1560">
                <a:moveTo>
                  <a:pt x="0" y="936"/>
                </a:moveTo>
                <a:cubicBezTo>
                  <a:pt x="90" y="1248"/>
                  <a:pt x="180" y="1560"/>
                  <a:pt x="360" y="1404"/>
                </a:cubicBezTo>
                <a:cubicBezTo>
                  <a:pt x="540" y="1248"/>
                  <a:pt x="810" y="624"/>
                  <a:pt x="1080" y="0"/>
                </a:cubicBezTo>
              </a:path>
            </a:pathLst>
          </a:custGeom>
          <a:noFill/>
          <a:ln w="28575">
            <a:solidFill>
              <a:srgbClr val="000000"/>
            </a:solidFill>
            <a:round/>
          </a:ln>
        </p:spPr>
        <p:txBody>
          <a:bodyPr/>
          <a:lstStyle/>
          <a:p>
            <a:endParaRPr lang="zh-CN" altLang="en-US"/>
          </a:p>
        </p:txBody>
      </p:sp>
      <p:sp>
        <p:nvSpPr>
          <p:cNvPr id="14" name="Freeform 18"/>
          <p:cNvSpPr/>
          <p:nvPr/>
        </p:nvSpPr>
        <p:spPr bwMode="auto">
          <a:xfrm>
            <a:off x="6156325" y="2133600"/>
            <a:ext cx="1976438" cy="1039813"/>
          </a:xfrm>
          <a:custGeom>
            <a:avLst/>
            <a:gdLst>
              <a:gd name="T0" fmla="*/ 0 w 1980"/>
              <a:gd name="T1" fmla="*/ 2147483647 h 494"/>
              <a:gd name="T2" fmla="*/ 2147483647 w 1980"/>
              <a:gd name="T3" fmla="*/ 2147483647 h 494"/>
              <a:gd name="T4" fmla="*/ 2147483647 w 1980"/>
              <a:gd name="T5" fmla="*/ 0 h 494"/>
              <a:gd name="T6" fmla="*/ 0 60000 65536"/>
              <a:gd name="T7" fmla="*/ 0 60000 65536"/>
              <a:gd name="T8" fmla="*/ 0 60000 65536"/>
              <a:gd name="T9" fmla="*/ 0 w 1980"/>
              <a:gd name="T10" fmla="*/ 0 h 494"/>
              <a:gd name="T11" fmla="*/ 1980 w 1980"/>
              <a:gd name="T12" fmla="*/ 494 h 494"/>
            </a:gdLst>
            <a:ahLst/>
            <a:cxnLst>
              <a:cxn ang="T6">
                <a:pos x="T0" y="T1"/>
              </a:cxn>
              <a:cxn ang="T7">
                <a:pos x="T2" y="T3"/>
              </a:cxn>
              <a:cxn ang="T8">
                <a:pos x="T4" y="T5"/>
              </a:cxn>
            </a:cxnLst>
            <a:rect l="T9" t="T10" r="T11" b="T12"/>
            <a:pathLst>
              <a:path w="1980" h="494">
                <a:moveTo>
                  <a:pt x="0" y="156"/>
                </a:moveTo>
                <a:cubicBezTo>
                  <a:pt x="195" y="325"/>
                  <a:pt x="390" y="494"/>
                  <a:pt x="720" y="468"/>
                </a:cubicBezTo>
                <a:cubicBezTo>
                  <a:pt x="1050" y="442"/>
                  <a:pt x="1515" y="221"/>
                  <a:pt x="1980" y="0"/>
                </a:cubicBezTo>
              </a:path>
            </a:pathLst>
          </a:custGeom>
          <a:noFill/>
          <a:ln w="28575">
            <a:solidFill>
              <a:srgbClr val="000000"/>
            </a:solidFill>
            <a:round/>
          </a:ln>
        </p:spPr>
        <p:txBody>
          <a:bodyPr/>
          <a:lstStyle/>
          <a:p>
            <a:endParaRPr lang="zh-CN" altLang="en-US"/>
          </a:p>
        </p:txBody>
      </p:sp>
      <p:sp>
        <p:nvSpPr>
          <p:cNvPr id="15" name="Text Box 19"/>
          <p:cNvSpPr txBox="1">
            <a:spLocks noChangeArrowheads="1"/>
          </p:cNvSpPr>
          <p:nvPr/>
        </p:nvSpPr>
        <p:spPr bwMode="auto">
          <a:xfrm>
            <a:off x="8172450" y="1989138"/>
            <a:ext cx="619125" cy="288925"/>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ATC</a:t>
            </a:r>
            <a:endParaRPr lang="en-US" altLang="zh-CN" sz="1600" b="1" dirty="0">
              <a:latin typeface="Times New Roman" panose="02020603050405020304" pitchFamily="18" charset="0"/>
            </a:endParaRPr>
          </a:p>
        </p:txBody>
      </p:sp>
      <p:sp>
        <p:nvSpPr>
          <p:cNvPr id="16" name="Text Box 20"/>
          <p:cNvSpPr txBox="1">
            <a:spLocks noChangeArrowheads="1"/>
          </p:cNvSpPr>
          <p:nvPr/>
        </p:nvSpPr>
        <p:spPr bwMode="auto">
          <a:xfrm>
            <a:off x="4643438" y="3284538"/>
            <a:ext cx="598487" cy="488950"/>
          </a:xfrm>
          <a:prstGeom prst="rect">
            <a:avLst/>
          </a:prstGeom>
          <a:noFill/>
          <a:ln w="9525">
            <a:noFill/>
            <a:miter lim="800000"/>
          </a:ln>
        </p:spPr>
        <p:txBody>
          <a:bodyPr/>
          <a:lstStyle/>
          <a:p>
            <a:pPr algn="ctr"/>
            <a:r>
              <a:rPr lang="en-US" altLang="zh-CN" sz="1600" b="1">
                <a:latin typeface="Times New Roman" panose="02020603050405020304" pitchFamily="18" charset="0"/>
              </a:rPr>
              <a:t>P</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sp>
        <p:nvSpPr>
          <p:cNvPr id="17" name="Freeform 21"/>
          <p:cNvSpPr/>
          <p:nvPr/>
        </p:nvSpPr>
        <p:spPr bwMode="auto">
          <a:xfrm>
            <a:off x="5867400" y="2636838"/>
            <a:ext cx="2089150" cy="868362"/>
          </a:xfrm>
          <a:custGeom>
            <a:avLst/>
            <a:gdLst>
              <a:gd name="T0" fmla="*/ 0 w 1980"/>
              <a:gd name="T1" fmla="*/ 2147483647 h 494"/>
              <a:gd name="T2" fmla="*/ 2147483647 w 1980"/>
              <a:gd name="T3" fmla="*/ 2147483647 h 494"/>
              <a:gd name="T4" fmla="*/ 2147483647 w 1980"/>
              <a:gd name="T5" fmla="*/ 0 h 494"/>
              <a:gd name="T6" fmla="*/ 0 60000 65536"/>
              <a:gd name="T7" fmla="*/ 0 60000 65536"/>
              <a:gd name="T8" fmla="*/ 0 60000 65536"/>
              <a:gd name="T9" fmla="*/ 0 w 1980"/>
              <a:gd name="T10" fmla="*/ 0 h 494"/>
              <a:gd name="T11" fmla="*/ 1980 w 1980"/>
              <a:gd name="T12" fmla="*/ 494 h 494"/>
            </a:gdLst>
            <a:ahLst/>
            <a:cxnLst>
              <a:cxn ang="T6">
                <a:pos x="T0" y="T1"/>
              </a:cxn>
              <a:cxn ang="T7">
                <a:pos x="T2" y="T3"/>
              </a:cxn>
              <a:cxn ang="T8">
                <a:pos x="T4" y="T5"/>
              </a:cxn>
            </a:cxnLst>
            <a:rect l="T9" t="T10" r="T11" b="T12"/>
            <a:pathLst>
              <a:path w="1980" h="494">
                <a:moveTo>
                  <a:pt x="0" y="156"/>
                </a:moveTo>
                <a:cubicBezTo>
                  <a:pt x="195" y="325"/>
                  <a:pt x="390" y="494"/>
                  <a:pt x="720" y="468"/>
                </a:cubicBezTo>
                <a:cubicBezTo>
                  <a:pt x="1050" y="442"/>
                  <a:pt x="1515" y="221"/>
                  <a:pt x="1980" y="0"/>
                </a:cubicBezTo>
              </a:path>
            </a:pathLst>
          </a:custGeom>
          <a:noFill/>
          <a:ln w="28575">
            <a:solidFill>
              <a:srgbClr val="000000"/>
            </a:solidFill>
            <a:round/>
          </a:ln>
        </p:spPr>
        <p:txBody>
          <a:bodyPr/>
          <a:lstStyle/>
          <a:p>
            <a:endParaRPr lang="zh-CN" altLang="en-US"/>
          </a:p>
        </p:txBody>
      </p:sp>
      <p:sp>
        <p:nvSpPr>
          <p:cNvPr id="18" name="Text Box 22"/>
          <p:cNvSpPr txBox="1">
            <a:spLocks noChangeArrowheads="1"/>
          </p:cNvSpPr>
          <p:nvPr/>
        </p:nvSpPr>
        <p:spPr bwMode="auto">
          <a:xfrm>
            <a:off x="7812088" y="2708275"/>
            <a:ext cx="790575" cy="288925"/>
          </a:xfrm>
          <a:prstGeom prst="rect">
            <a:avLst/>
          </a:prstGeom>
          <a:noFill/>
          <a:ln w="9525">
            <a:noFill/>
            <a:miter lim="800000"/>
          </a:ln>
        </p:spPr>
        <p:txBody>
          <a:bodyPr/>
          <a:lstStyle/>
          <a:p>
            <a:pPr algn="ctr"/>
            <a:r>
              <a:rPr lang="en-US" altLang="zh-CN" sz="1600" b="1">
                <a:latin typeface="Times New Roman" panose="02020603050405020304" pitchFamily="18" charset="0"/>
              </a:rPr>
              <a:t>AVC</a:t>
            </a:r>
            <a:endParaRPr lang="en-US" altLang="zh-CN" sz="1600" b="1">
              <a:latin typeface="Times New Roman" panose="02020603050405020304" pitchFamily="18" charset="0"/>
            </a:endParaRPr>
          </a:p>
        </p:txBody>
      </p:sp>
      <p:sp>
        <p:nvSpPr>
          <p:cNvPr id="19" name="Line 23"/>
          <p:cNvSpPr>
            <a:spLocks noChangeShapeType="1"/>
          </p:cNvSpPr>
          <p:nvPr/>
        </p:nvSpPr>
        <p:spPr bwMode="auto">
          <a:xfrm flipH="1">
            <a:off x="5135563" y="3094038"/>
            <a:ext cx="1452562" cy="0"/>
          </a:xfrm>
          <a:prstGeom prst="line">
            <a:avLst/>
          </a:prstGeom>
          <a:noFill/>
          <a:ln w="28575">
            <a:solidFill>
              <a:srgbClr val="0000FF"/>
            </a:solidFill>
            <a:prstDash val="dash"/>
            <a:round/>
          </a:ln>
        </p:spPr>
        <p:txBody>
          <a:bodyPr/>
          <a:lstStyle/>
          <a:p>
            <a:endParaRPr lang="zh-CN" altLang="en-US"/>
          </a:p>
        </p:txBody>
      </p:sp>
      <p:sp>
        <p:nvSpPr>
          <p:cNvPr id="20" name="Text Box 24"/>
          <p:cNvSpPr txBox="1">
            <a:spLocks noChangeArrowheads="1"/>
          </p:cNvSpPr>
          <p:nvPr/>
        </p:nvSpPr>
        <p:spPr bwMode="auto">
          <a:xfrm>
            <a:off x="4643438" y="2924175"/>
            <a:ext cx="598487" cy="241300"/>
          </a:xfrm>
          <a:prstGeom prst="rect">
            <a:avLst/>
          </a:prstGeom>
          <a:noFill/>
          <a:ln w="9525">
            <a:noFill/>
            <a:miter lim="800000"/>
          </a:ln>
        </p:spPr>
        <p:txBody>
          <a:bodyPr/>
          <a:lstStyle/>
          <a:p>
            <a:pPr algn="ctr"/>
            <a:r>
              <a:rPr lang="en-US" altLang="zh-CN" sz="1600" b="1">
                <a:latin typeface="Times New Roman" panose="02020603050405020304" pitchFamily="18" charset="0"/>
              </a:rPr>
              <a:t>P</a:t>
            </a:r>
            <a:r>
              <a:rPr lang="en-US" altLang="zh-CN" sz="1600" b="1" baseline="-25000">
                <a:latin typeface="Times New Roman" panose="02020603050405020304" pitchFamily="18" charset="0"/>
              </a:rPr>
              <a:t>1</a:t>
            </a:r>
            <a:endParaRPr lang="en-US" altLang="zh-CN" sz="1600" b="1" baseline="-25000">
              <a:latin typeface="Times New Roman" panose="02020603050405020304" pitchFamily="18" charset="0"/>
            </a:endParaRPr>
          </a:p>
        </p:txBody>
      </p:sp>
      <p:sp>
        <p:nvSpPr>
          <p:cNvPr id="21" name="Oval 25"/>
          <p:cNvSpPr>
            <a:spLocks noChangeArrowheads="1"/>
          </p:cNvSpPr>
          <p:nvPr/>
        </p:nvSpPr>
        <p:spPr bwMode="auto">
          <a:xfrm>
            <a:off x="6569075" y="3435350"/>
            <a:ext cx="90488" cy="88900"/>
          </a:xfrm>
          <a:prstGeom prst="ellipse">
            <a:avLst/>
          </a:prstGeom>
          <a:solidFill>
            <a:schemeClr val="tx1"/>
          </a:solidFill>
          <a:ln w="9525">
            <a:noFill/>
            <a:round/>
          </a:ln>
        </p:spPr>
        <p:txBody>
          <a:bodyPr/>
          <a:lstStyle/>
          <a:p>
            <a:endParaRPr lang="zh-CN" altLang="en-US"/>
          </a:p>
        </p:txBody>
      </p:sp>
      <p:sp>
        <p:nvSpPr>
          <p:cNvPr id="22" name="Text Box 26"/>
          <p:cNvSpPr txBox="1">
            <a:spLocks noChangeArrowheads="1"/>
          </p:cNvSpPr>
          <p:nvPr/>
        </p:nvSpPr>
        <p:spPr bwMode="auto">
          <a:xfrm>
            <a:off x="6588125" y="2852738"/>
            <a:ext cx="288925" cy="287337"/>
          </a:xfrm>
          <a:prstGeom prst="rect">
            <a:avLst/>
          </a:prstGeom>
          <a:noFill/>
          <a:ln w="9525">
            <a:noFill/>
            <a:miter lim="800000"/>
          </a:ln>
        </p:spPr>
        <p:txBody>
          <a:bodyPr/>
          <a:lstStyle/>
          <a:p>
            <a:pPr algn="ctr"/>
            <a:r>
              <a:rPr lang="en-US" altLang="zh-CN" sz="1600" b="1">
                <a:latin typeface="Times New Roman" panose="02020603050405020304" pitchFamily="18" charset="0"/>
              </a:rPr>
              <a:t>N</a:t>
            </a:r>
            <a:endParaRPr lang="en-US" altLang="zh-CN" sz="1600" b="1"/>
          </a:p>
        </p:txBody>
      </p:sp>
      <p:sp>
        <p:nvSpPr>
          <p:cNvPr id="23" name="Text Box 27"/>
          <p:cNvSpPr txBox="1">
            <a:spLocks noChangeArrowheads="1"/>
          </p:cNvSpPr>
          <p:nvPr/>
        </p:nvSpPr>
        <p:spPr bwMode="auto">
          <a:xfrm>
            <a:off x="6681788" y="3200400"/>
            <a:ext cx="360362" cy="288925"/>
          </a:xfrm>
          <a:prstGeom prst="rect">
            <a:avLst/>
          </a:prstGeom>
          <a:noFill/>
          <a:ln w="9525">
            <a:noFill/>
            <a:miter lim="800000"/>
          </a:ln>
        </p:spPr>
        <p:txBody>
          <a:bodyPr/>
          <a:lstStyle/>
          <a:p>
            <a:pPr algn="ctr"/>
            <a:r>
              <a:rPr lang="en-US" altLang="zh-CN" sz="1600" b="1">
                <a:latin typeface="Times New Roman" panose="02020603050405020304" pitchFamily="18" charset="0"/>
              </a:rPr>
              <a:t>M</a:t>
            </a:r>
            <a:endParaRPr lang="en-US" altLang="zh-CN" sz="1600" b="1"/>
          </a:p>
        </p:txBody>
      </p:sp>
      <p:sp>
        <p:nvSpPr>
          <p:cNvPr id="24" name="Oval 28"/>
          <p:cNvSpPr>
            <a:spLocks noChangeArrowheads="1"/>
          </p:cNvSpPr>
          <p:nvPr/>
        </p:nvSpPr>
        <p:spPr bwMode="auto">
          <a:xfrm>
            <a:off x="6567488" y="3055938"/>
            <a:ext cx="90487" cy="88900"/>
          </a:xfrm>
          <a:prstGeom prst="ellipse">
            <a:avLst/>
          </a:prstGeom>
          <a:solidFill>
            <a:schemeClr val="tx1"/>
          </a:solidFill>
          <a:ln w="9525">
            <a:noFill/>
            <a:round/>
          </a:ln>
        </p:spPr>
        <p:txBody>
          <a:bodyPr/>
          <a:lstStyle/>
          <a:p>
            <a:endParaRPr lang="zh-CN" altLang="en-US"/>
          </a:p>
        </p:txBody>
      </p:sp>
      <p:sp>
        <p:nvSpPr>
          <p:cNvPr id="25" name="Rectangle 29"/>
          <p:cNvSpPr>
            <a:spLocks noChangeArrowheads="1"/>
          </p:cNvSpPr>
          <p:nvPr/>
        </p:nvSpPr>
        <p:spPr bwMode="auto">
          <a:xfrm>
            <a:off x="468313" y="1484313"/>
            <a:ext cx="3598862" cy="3787833"/>
          </a:xfrm>
          <a:prstGeom prst="rect">
            <a:avLst/>
          </a:prstGeom>
          <a:solidFill>
            <a:srgbClr val="00CCFF">
              <a:alpha val="34901"/>
            </a:srgbClr>
          </a:solidFill>
          <a:ln w="9525">
            <a:noFill/>
            <a:miter lim="800000"/>
          </a:ln>
        </p:spPr>
        <p:txBody>
          <a:bodyPr lIns="90000" tIns="46800" rIns="90000" bIns="46800">
            <a:spAutoFit/>
          </a:bodyPr>
          <a:lstStyle/>
          <a:p>
            <a:pPr>
              <a:lnSpc>
                <a:spcPct val="125000"/>
              </a:lnSpc>
              <a:spcBef>
                <a:spcPct val="20000"/>
              </a:spcBef>
            </a:pPr>
            <a:r>
              <a:rPr lang="zh-CN" altLang="en-US" sz="2400" b="1" dirty="0">
                <a:latin typeface="Times New Roman" panose="02020603050405020304" pitchFamily="18" charset="0"/>
                <a:ea typeface="楷体_GB2312" pitchFamily="49" charset="-122"/>
              </a:rPr>
              <a:t>       </a:t>
            </a:r>
            <a:r>
              <a:rPr lang="zh-CN" altLang="en-US" sz="2400" b="1" dirty="0" smtClean="0">
                <a:latin typeface="Times New Roman" panose="02020603050405020304" pitchFamily="18" charset="0"/>
                <a:ea typeface="楷体_GB2312" pitchFamily="49" charset="-122"/>
              </a:rPr>
              <a:t>如果</a:t>
            </a:r>
            <a:r>
              <a:rPr lang="en-US" altLang="zh-CN" sz="2400" b="1" dirty="0" smtClean="0">
                <a:latin typeface="Times New Roman" panose="02020603050405020304" pitchFamily="18" charset="0"/>
                <a:ea typeface="楷体_GB2312" pitchFamily="49" charset="-122"/>
              </a:rPr>
              <a:t>MR</a:t>
            </a:r>
            <a:r>
              <a:rPr lang="zh-CN" altLang="en-US" sz="2400" b="1" dirty="0" smtClean="0">
                <a:latin typeface="Times New Roman" panose="02020603050405020304" pitchFamily="18" charset="0"/>
                <a:ea typeface="楷体_GB2312" pitchFamily="49" charset="-122"/>
              </a:rPr>
              <a:t>曲线与</a:t>
            </a:r>
            <a:r>
              <a:rPr lang="zh-CN" altLang="en-US" sz="2400" b="1" dirty="0">
                <a:latin typeface="Times New Roman" panose="02020603050405020304" pitchFamily="18" charset="0"/>
                <a:ea typeface="楷体_GB2312" pitchFamily="49" charset="-122"/>
              </a:rPr>
              <a:t>平均可变成本</a:t>
            </a:r>
            <a:r>
              <a:rPr lang="en-US" altLang="zh-CN" sz="2400" b="1" dirty="0">
                <a:latin typeface="Times New Roman" panose="02020603050405020304" pitchFamily="18" charset="0"/>
                <a:ea typeface="楷体_GB2312" pitchFamily="49" charset="-122"/>
              </a:rPr>
              <a:t>AVC</a:t>
            </a:r>
            <a:r>
              <a:rPr lang="zh-CN" altLang="en-US" sz="2400" b="1" dirty="0">
                <a:latin typeface="Times New Roman" panose="02020603050405020304" pitchFamily="18" charset="0"/>
                <a:ea typeface="楷体_GB2312" pitchFamily="49" charset="-122"/>
              </a:rPr>
              <a:t>曲线切于</a:t>
            </a:r>
            <a:r>
              <a:rPr lang="en-US" altLang="zh-CN" sz="2400" b="1" dirty="0">
                <a:latin typeface="Times New Roman" panose="02020603050405020304" pitchFamily="18" charset="0"/>
                <a:ea typeface="楷体_GB2312" pitchFamily="49" charset="-122"/>
              </a:rPr>
              <a:t>AVC</a:t>
            </a:r>
            <a:r>
              <a:rPr lang="zh-CN" altLang="en-US" sz="2400" b="1" dirty="0">
                <a:latin typeface="Times New Roman" panose="02020603050405020304" pitchFamily="18" charset="0"/>
                <a:ea typeface="楷体_GB2312" pitchFamily="49" charset="-122"/>
              </a:rPr>
              <a:t>的最低点，即平均收益</a:t>
            </a:r>
            <a:r>
              <a:rPr lang="en-US" altLang="zh-CN" sz="2400" b="1" dirty="0">
                <a:latin typeface="Times New Roman" panose="02020603050405020304" pitchFamily="18" charset="0"/>
                <a:ea typeface="楷体_GB2312" pitchFamily="49" charset="-122"/>
              </a:rPr>
              <a:t>AR</a:t>
            </a:r>
            <a:r>
              <a:rPr lang="zh-CN" altLang="en-US" sz="2400" b="1" dirty="0">
                <a:latin typeface="Times New Roman" panose="02020603050405020304" pitchFamily="18" charset="0"/>
                <a:ea typeface="楷体_GB2312" pitchFamily="49" charset="-122"/>
              </a:rPr>
              <a:t>等于平均可变成本</a:t>
            </a:r>
            <a:r>
              <a:rPr lang="en-US" altLang="zh-CN" sz="2400" b="1" dirty="0">
                <a:latin typeface="Times New Roman" panose="02020603050405020304" pitchFamily="18" charset="0"/>
                <a:ea typeface="楷体_GB2312" pitchFamily="49" charset="-122"/>
              </a:rPr>
              <a:t>AVC</a:t>
            </a:r>
            <a:r>
              <a:rPr lang="zh-CN" altLang="en-US" sz="2400" b="1" dirty="0">
                <a:latin typeface="Times New Roman" panose="02020603050405020304" pitchFamily="18" charset="0"/>
                <a:ea typeface="楷体_GB2312" pitchFamily="49" charset="-122"/>
              </a:rPr>
              <a:t>，厂商可以继续生产，也可以不生产，或者说，厂商生产或不生产的结果都是一样的。</a:t>
            </a:r>
            <a:endParaRPr lang="en-US" altLang="zh-CN" sz="2400" b="1" dirty="0">
              <a:latin typeface="Times New Roman" panose="02020603050405020304" pitchFamily="18" charset="0"/>
              <a:ea typeface="楷体_GB2312" pitchFamily="49" charset="-122"/>
            </a:endParaRPr>
          </a:p>
        </p:txBody>
      </p:sp>
      <p:sp>
        <p:nvSpPr>
          <p:cNvPr id="26" name="Rectangle 31"/>
          <p:cNvSpPr>
            <a:spLocks noChangeArrowheads="1"/>
          </p:cNvSpPr>
          <p:nvPr/>
        </p:nvSpPr>
        <p:spPr bwMode="auto">
          <a:xfrm>
            <a:off x="2491105" y="709930"/>
            <a:ext cx="4119245" cy="584835"/>
          </a:xfrm>
          <a:prstGeom prst="rect">
            <a:avLst/>
          </a:prstGeom>
          <a:noFill/>
          <a:ln w="9525">
            <a:noFill/>
            <a:miter lim="800000"/>
          </a:ln>
        </p:spPr>
        <p:txBody>
          <a:bodyPr wrap="square" lIns="90000" tIns="46800" rIns="90000" bIns="46800">
            <a:spAutoFit/>
          </a:bodyPr>
          <a:lstStyle/>
          <a:p>
            <a:pPr algn="ctr"/>
            <a:r>
              <a:rPr kumimoji="1" lang="zh-CN" altLang="en-US" sz="2400" b="1">
                <a:solidFill>
                  <a:schemeClr val="hlink"/>
                </a:solidFill>
                <a:latin typeface="Times New Roman" panose="02020603050405020304" pitchFamily="18" charset="0"/>
              </a:rPr>
              <a:t> </a:t>
            </a:r>
            <a:r>
              <a:rPr kumimoji="1" lang="zh-CN" altLang="en-US" sz="2400">
                <a:solidFill>
                  <a:srgbClr val="CC0066"/>
                </a:solidFill>
                <a:latin typeface="Times New Roman" panose="02020603050405020304" pitchFamily="18" charset="0"/>
              </a:rPr>
              <a:t>∗ </a:t>
            </a:r>
            <a:r>
              <a:rPr kumimoji="1" lang="zh-CN" altLang="en-US" sz="3200" b="1">
                <a:solidFill>
                  <a:srgbClr val="008000"/>
                </a:solidFill>
                <a:latin typeface="华文新魏" pitchFamily="2" charset="-122"/>
                <a:ea typeface="华文新魏" pitchFamily="2" charset="-122"/>
              </a:rPr>
              <a:t>面临停止营业点</a:t>
            </a:r>
            <a:endParaRPr kumimoji="1" lang="zh-CN" altLang="en-US" sz="3200" b="1">
              <a:solidFill>
                <a:srgbClr val="008000"/>
              </a:solidFill>
              <a:latin typeface="华文新魏" pitchFamily="2" charset="-122"/>
              <a:ea typeface="华文新魏"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停止营业与退出市场</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defRPr/>
            </a:pPr>
            <a:r>
              <a:rPr kumimoji="0" lang="zh-CN" sz="2700" b="1" i="0" u="none" strike="noStrike" kern="1200" cap="none" spc="0" normalizeH="0" baseline="0" noProof="0" dirty="0" smtClean="0">
                <a:ln>
                  <a:noFill/>
                </a:ln>
                <a:solidFill>
                  <a:srgbClr val="800080"/>
                </a:solidFill>
                <a:effectLst/>
                <a:uLnTx/>
                <a:uFillTx/>
                <a:latin typeface="+mn-lt"/>
                <a:ea typeface="宋体" panose="02010600030101010101" pitchFamily="2" charset="-122"/>
                <a:cs typeface="+mn-cs"/>
              </a:rPr>
              <a:t>停止营业：</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b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由于市场条件，企业决定在某个特定时间不生产任何东西的短期决策</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defRPr/>
            </a:pPr>
            <a:r>
              <a:rPr kumimoji="0" lang="zh-CN" sz="2700" b="1" i="0" u="none" strike="noStrike" kern="1200" cap="none" spc="0" normalizeH="0" baseline="0" noProof="0" dirty="0" smtClean="0">
                <a:ln>
                  <a:noFill/>
                </a:ln>
                <a:solidFill>
                  <a:srgbClr val="800080"/>
                </a:solidFill>
                <a:effectLst/>
                <a:uLnTx/>
                <a:uFillTx/>
                <a:latin typeface="+mn-lt"/>
                <a:ea typeface="宋体" panose="02010600030101010101" pitchFamily="2" charset="-122"/>
                <a:cs typeface="+mn-cs"/>
              </a:rPr>
              <a:t>退出市场：</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b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企业离开市场的长期决策</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一个重要的区别： </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如果在短期内停止营业，仍必须支付固定成本</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如果在长期内退出市场，没有任何成本</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None/>
              <a:defRPr/>
            </a:pP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企业的短期决策：停止营业</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4625975"/>
          </a:xfrm>
          <a:prstGeom prst="rect">
            <a:avLst/>
          </a:prstGeom>
        </p:spPr>
        <p:txBody>
          <a:bodyPr vert="horz">
            <a:normAutofit/>
          </a:bodyPr>
          <a:lstStyle/>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停止营业的成本：收益损失=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TR</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停止营业的收益：节约成本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VC</a:t>
            </a:r>
            <a:b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altLang="en-US"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企业仍然必须支付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FC</a:t>
            </a:r>
            <a:r>
              <a:rPr kumimoji="0" lang="en-US" alt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altLang="en-US" sz="2700" b="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700" b="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因此，如果 TR</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&lt;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VC   ，停止营业</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等式两边除以产量：</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TR</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Q</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&lt;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VC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Q</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因此，企业停止营业的标准是：</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6" name="Rectangle 4"/>
          <p:cNvSpPr>
            <a:spLocks noChangeArrowheads="1"/>
          </p:cNvSpPr>
          <p:nvPr/>
        </p:nvSpPr>
        <p:spPr bwMode="auto">
          <a:xfrm>
            <a:off x="2123728" y="4725144"/>
            <a:ext cx="4162425" cy="509588"/>
          </a:xfrm>
          <a:prstGeom prst="rect">
            <a:avLst/>
          </a:prstGeom>
          <a:solidFill>
            <a:srgbClr val="FFFFCC"/>
          </a:solidFill>
          <a:ln w="9525">
            <a:noFill/>
            <a:miter lim="800000"/>
          </a:ln>
        </p:spPr>
        <p:txBody>
          <a:bodyPr wrap="none">
            <a:spAutoFit/>
          </a:bodyPr>
          <a:lstStyle/>
          <a:p>
            <a:pPr>
              <a:lnSpc>
                <a:spcPct val="105000"/>
              </a:lnSpc>
              <a:spcBef>
                <a:spcPct val="45000"/>
              </a:spcBef>
              <a:buClr>
                <a:srgbClr val="00B85C"/>
              </a:buClr>
              <a:buSzPct val="120000"/>
              <a:buFont typeface="Wingdings" panose="05000000000000000000" pitchFamily="2" charset="2"/>
              <a:buNone/>
            </a:pPr>
            <a:r>
              <a:rPr lang="zh-CN" sz="2800">
                <a:ea typeface="宋体" panose="02010600030101010101" pitchFamily="2" charset="-122"/>
              </a:rPr>
              <a:t>如果 </a:t>
            </a:r>
            <a:r>
              <a:rPr lang="zh-CN" sz="2800" i="1">
                <a:ea typeface="宋体" panose="02010600030101010101" pitchFamily="2" charset="-122"/>
              </a:rPr>
              <a:t>P</a:t>
            </a:r>
            <a:r>
              <a:rPr lang="zh-CN" sz="2800">
                <a:ea typeface="宋体" panose="02010600030101010101" pitchFamily="2" charset="-122"/>
              </a:rPr>
              <a:t> &lt; </a:t>
            </a:r>
            <a:r>
              <a:rPr lang="zh-CN" sz="2800" i="1">
                <a:ea typeface="宋体" panose="02010600030101010101" pitchFamily="2" charset="-122"/>
              </a:rPr>
              <a:t>AVC，</a:t>
            </a:r>
            <a:r>
              <a:rPr lang="zh-CN" sz="2800">
                <a:ea typeface="宋体" panose="02010600030101010101" pitchFamily="2" charset="-122"/>
              </a:rPr>
              <a:t>停止营业</a:t>
            </a:r>
            <a:endParaRPr lang="zh-CN" sz="2800">
              <a:ea typeface="宋体" panose="02010600030101010101" pitchFamily="2" charset="-122"/>
            </a:endParaRPr>
          </a:p>
        </p:txBody>
      </p:sp>
      <p:sp>
        <p:nvSpPr>
          <p:cNvPr id="7" name="Rectangle 6"/>
          <p:cNvSpPr>
            <a:spLocks noChangeArrowheads="1"/>
          </p:cNvSpPr>
          <p:nvPr/>
        </p:nvSpPr>
        <p:spPr bwMode="auto">
          <a:xfrm>
            <a:off x="2892579" y="2794898"/>
            <a:ext cx="1782763" cy="450850"/>
          </a:xfrm>
          <a:prstGeom prst="rect">
            <a:avLst/>
          </a:prstGeom>
          <a:noFill/>
          <a:ln w="9525">
            <a:solidFill>
              <a:srgbClr val="FF0000"/>
            </a:solidFill>
            <a:miter lim="800000"/>
          </a:ln>
        </p:spPr>
        <p:txBody>
          <a:bodyPr wrap="none" anchor="ctr"/>
          <a:lstStyle/>
          <a:p>
            <a:endParaRPr 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left)">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par>
                                <p:cTn id="31" presetID="10" presetClass="exit" presetSubtype="0" fill="hold" grpId="1"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P spid="6" grpId="0" animBg="1" autoUpdateAnimBg="0"/>
      <p:bldP spid="7" grpId="0" bldLvl="0" animBg="1" autoUpdateAnimBg="0"/>
      <p:bldP spid="7" grpId="1"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979613" y="620713"/>
            <a:ext cx="4895850" cy="579437"/>
          </a:xfrm>
          <a:prstGeom prst="rect">
            <a:avLst/>
          </a:prstGeom>
          <a:noFill/>
          <a:ln w="9525">
            <a:noFill/>
            <a:miter lim="800000"/>
          </a:ln>
        </p:spPr>
        <p:txBody>
          <a:bodyPr lIns="90000" tIns="46800" rIns="90000" bIns="46800">
            <a:spAutoFit/>
          </a:bodyPr>
          <a:lstStyle/>
          <a:p>
            <a:pPr algn="ctr"/>
            <a:r>
              <a:rPr kumimoji="1" lang="zh-CN" altLang="en-US" sz="2400" b="1">
                <a:solidFill>
                  <a:schemeClr val="hlink"/>
                </a:solidFill>
                <a:latin typeface="Times New Roman" panose="02020603050405020304" pitchFamily="18" charset="0"/>
              </a:rPr>
              <a:t> </a:t>
            </a:r>
            <a:r>
              <a:rPr kumimoji="1" lang="zh-CN" altLang="en-US" sz="2400">
                <a:solidFill>
                  <a:srgbClr val="CC0066"/>
                </a:solidFill>
                <a:latin typeface="Times New Roman" panose="02020603050405020304" pitchFamily="18" charset="0"/>
              </a:rPr>
              <a:t>∗ </a:t>
            </a:r>
            <a:r>
              <a:rPr kumimoji="1" lang="zh-CN" altLang="en-US" sz="3200" b="1">
                <a:solidFill>
                  <a:srgbClr val="008000"/>
                </a:solidFill>
                <a:latin typeface="华文新魏" pitchFamily="2" charset="-122"/>
                <a:ea typeface="华文新魏" pitchFamily="2" charset="-122"/>
              </a:rPr>
              <a:t>严重亏损以致停止营业</a:t>
            </a:r>
            <a:endParaRPr kumimoji="1" lang="zh-CN" altLang="en-US" sz="3200" b="1">
              <a:solidFill>
                <a:srgbClr val="008000"/>
              </a:solidFill>
              <a:latin typeface="华文新魏" pitchFamily="2" charset="-122"/>
              <a:ea typeface="华文新魏" pitchFamily="2" charset="-122"/>
            </a:endParaRPr>
          </a:p>
        </p:txBody>
      </p:sp>
      <p:sp>
        <p:nvSpPr>
          <p:cNvPr id="3" name="Text Box 5"/>
          <p:cNvSpPr txBox="1">
            <a:spLocks noChangeArrowheads="1"/>
          </p:cNvSpPr>
          <p:nvPr/>
        </p:nvSpPr>
        <p:spPr bwMode="auto">
          <a:xfrm>
            <a:off x="7929563" y="4786313"/>
            <a:ext cx="646112" cy="517525"/>
          </a:xfrm>
          <a:prstGeom prst="rect">
            <a:avLst/>
          </a:prstGeom>
          <a:noFill/>
          <a:ln w="9525">
            <a:noFill/>
            <a:miter lim="800000"/>
          </a:ln>
        </p:spPr>
        <p:txBody>
          <a:bodyPr/>
          <a:lstStyle/>
          <a:p>
            <a:pPr algn="ctr"/>
            <a:r>
              <a:rPr lang="en-US" altLang="zh-CN" sz="1600" b="1">
                <a:latin typeface="Times New Roman" panose="02020603050405020304" pitchFamily="18" charset="0"/>
              </a:rPr>
              <a:t>Q</a:t>
            </a:r>
            <a:endParaRPr lang="en-US" altLang="zh-CN" sz="1600" b="1">
              <a:latin typeface="Times New Roman" panose="02020603050405020304" pitchFamily="18" charset="0"/>
            </a:endParaRPr>
          </a:p>
        </p:txBody>
      </p:sp>
      <p:sp>
        <p:nvSpPr>
          <p:cNvPr id="4" name="Text Box 6"/>
          <p:cNvSpPr txBox="1">
            <a:spLocks noChangeArrowheads="1"/>
          </p:cNvSpPr>
          <p:nvPr/>
        </p:nvSpPr>
        <p:spPr bwMode="auto">
          <a:xfrm>
            <a:off x="4429125" y="4929188"/>
            <a:ext cx="534988" cy="498475"/>
          </a:xfrm>
          <a:prstGeom prst="rect">
            <a:avLst/>
          </a:prstGeom>
          <a:noFill/>
          <a:ln w="9525">
            <a:noFill/>
            <a:miter lim="800000"/>
          </a:ln>
        </p:spPr>
        <p:txBody>
          <a:bodyPr/>
          <a:lstStyle/>
          <a:p>
            <a:pPr algn="ctr"/>
            <a:r>
              <a:rPr lang="en-US" altLang="zh-CN" sz="1600" b="1">
                <a:latin typeface="Times New Roman" panose="02020603050405020304" pitchFamily="18" charset="0"/>
              </a:rPr>
              <a:t>O</a:t>
            </a:r>
            <a:endParaRPr lang="en-US" altLang="zh-CN" sz="1600" b="1">
              <a:latin typeface="Times New Roman" panose="02020603050405020304" pitchFamily="18" charset="0"/>
            </a:endParaRPr>
          </a:p>
        </p:txBody>
      </p:sp>
      <p:sp>
        <p:nvSpPr>
          <p:cNvPr id="5" name="Text Box 7"/>
          <p:cNvSpPr txBox="1">
            <a:spLocks noChangeArrowheads="1"/>
          </p:cNvSpPr>
          <p:nvPr/>
        </p:nvSpPr>
        <p:spPr bwMode="auto">
          <a:xfrm>
            <a:off x="4429125" y="1714500"/>
            <a:ext cx="600075" cy="488950"/>
          </a:xfrm>
          <a:prstGeom prst="rect">
            <a:avLst/>
          </a:prstGeom>
          <a:noFill/>
          <a:ln w="9525">
            <a:noFill/>
            <a:miter lim="800000"/>
          </a:ln>
        </p:spPr>
        <p:txBody>
          <a:bodyPr/>
          <a:lstStyle/>
          <a:p>
            <a:pPr algn="ctr"/>
            <a:r>
              <a:rPr lang="en-US" altLang="zh-CN" sz="1600" b="1">
                <a:latin typeface="Times New Roman" panose="02020603050405020304" pitchFamily="18" charset="0"/>
              </a:rPr>
              <a:t>P</a:t>
            </a:r>
            <a:endParaRPr lang="en-US" altLang="zh-CN" sz="1600" b="1"/>
          </a:p>
        </p:txBody>
      </p:sp>
      <p:sp>
        <p:nvSpPr>
          <p:cNvPr id="6" name="Text Box 8"/>
          <p:cNvSpPr txBox="1">
            <a:spLocks noChangeArrowheads="1"/>
          </p:cNvSpPr>
          <p:nvPr/>
        </p:nvSpPr>
        <p:spPr bwMode="auto">
          <a:xfrm>
            <a:off x="4286250" y="4000500"/>
            <a:ext cx="598488" cy="488950"/>
          </a:xfrm>
          <a:prstGeom prst="rect">
            <a:avLst/>
          </a:prstGeom>
          <a:noFill/>
          <a:ln w="9525">
            <a:noFill/>
            <a:miter lim="800000"/>
          </a:ln>
        </p:spPr>
        <p:txBody>
          <a:bodyPr/>
          <a:lstStyle/>
          <a:p>
            <a:pPr algn="ctr"/>
            <a:r>
              <a:rPr lang="en-US" altLang="zh-CN" sz="1600" b="1">
                <a:latin typeface="Times New Roman" panose="02020603050405020304" pitchFamily="18" charset="0"/>
              </a:rPr>
              <a:t>P</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grpSp>
        <p:nvGrpSpPr>
          <p:cNvPr id="7" name="Group 9"/>
          <p:cNvGrpSpPr/>
          <p:nvPr/>
        </p:nvGrpSpPr>
        <p:grpSpPr bwMode="auto">
          <a:xfrm>
            <a:off x="4786313" y="1928813"/>
            <a:ext cx="3743325" cy="3487737"/>
            <a:chOff x="3225" y="1389"/>
            <a:chExt cx="2358" cy="2197"/>
          </a:xfrm>
        </p:grpSpPr>
        <p:sp>
          <p:nvSpPr>
            <p:cNvPr id="8" name="Text Box 10"/>
            <p:cNvSpPr txBox="1">
              <a:spLocks noChangeArrowheads="1"/>
            </p:cNvSpPr>
            <p:nvPr/>
          </p:nvSpPr>
          <p:spPr bwMode="auto">
            <a:xfrm>
              <a:off x="5193" y="1571"/>
              <a:ext cx="390" cy="182"/>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ATC</a:t>
              </a:r>
              <a:endParaRPr lang="en-US" altLang="zh-CN" sz="1600" b="1" dirty="0">
                <a:latin typeface="Times New Roman" panose="02020603050405020304" pitchFamily="18" charset="0"/>
              </a:endParaRPr>
            </a:p>
          </p:txBody>
        </p:sp>
        <p:sp>
          <p:nvSpPr>
            <p:cNvPr id="9" name="Line 11"/>
            <p:cNvSpPr>
              <a:spLocks noChangeShapeType="1"/>
            </p:cNvSpPr>
            <p:nvPr/>
          </p:nvSpPr>
          <p:spPr bwMode="auto">
            <a:xfrm flipV="1">
              <a:off x="3227" y="1402"/>
              <a:ext cx="5" cy="1900"/>
            </a:xfrm>
            <a:prstGeom prst="line">
              <a:avLst/>
            </a:prstGeom>
            <a:noFill/>
            <a:ln w="28575">
              <a:solidFill>
                <a:schemeClr val="tx1"/>
              </a:solidFill>
              <a:round/>
              <a:tailEnd type="stealth" w="sm" len="med"/>
            </a:ln>
          </p:spPr>
          <p:txBody>
            <a:bodyPr/>
            <a:lstStyle/>
            <a:p>
              <a:endParaRPr lang="zh-CN" altLang="en-US"/>
            </a:p>
          </p:txBody>
        </p:sp>
        <p:sp>
          <p:nvSpPr>
            <p:cNvPr id="10" name="Line 12"/>
            <p:cNvSpPr>
              <a:spLocks noChangeShapeType="1"/>
            </p:cNvSpPr>
            <p:nvPr/>
          </p:nvSpPr>
          <p:spPr bwMode="auto">
            <a:xfrm>
              <a:off x="3225" y="3295"/>
              <a:ext cx="2111" cy="0"/>
            </a:xfrm>
            <a:prstGeom prst="line">
              <a:avLst/>
            </a:prstGeom>
            <a:noFill/>
            <a:ln w="28575">
              <a:solidFill>
                <a:schemeClr val="tx1"/>
              </a:solidFill>
              <a:round/>
              <a:tailEnd type="stealth" w="sm" len="med"/>
            </a:ln>
          </p:spPr>
          <p:txBody>
            <a:bodyPr/>
            <a:lstStyle/>
            <a:p>
              <a:endParaRPr lang="zh-CN" altLang="en-US"/>
            </a:p>
          </p:txBody>
        </p:sp>
        <p:sp>
          <p:nvSpPr>
            <p:cNvPr id="11" name="Text Box 13"/>
            <p:cNvSpPr txBox="1">
              <a:spLocks noChangeArrowheads="1"/>
            </p:cNvSpPr>
            <p:nvPr/>
          </p:nvSpPr>
          <p:spPr bwMode="auto">
            <a:xfrm>
              <a:off x="4496" y="2796"/>
              <a:ext cx="921" cy="278"/>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MR</a:t>
              </a:r>
              <a:r>
                <a:rPr lang="zh-CN" altLang="en-US" sz="1600" b="1" dirty="0" smtClean="0">
                  <a:latin typeface="Times New Roman" panose="02020603050405020304" pitchFamily="18" charset="0"/>
                </a:rPr>
                <a:t>＝</a:t>
              </a:r>
              <a:r>
                <a:rPr lang="en-US" altLang="zh-CN" sz="1600" b="1" dirty="0" smtClean="0">
                  <a:latin typeface="Times New Roman" panose="02020603050405020304" pitchFamily="18" charset="0"/>
                </a:rPr>
                <a:t>AR</a:t>
              </a:r>
              <a:endParaRPr lang="en-US" altLang="zh-CN" sz="1600" b="1" dirty="0">
                <a:latin typeface="Times New Roman" panose="02020603050405020304" pitchFamily="18" charset="0"/>
              </a:endParaRPr>
            </a:p>
          </p:txBody>
        </p:sp>
        <p:sp>
          <p:nvSpPr>
            <p:cNvPr id="12" name="Text Box 14"/>
            <p:cNvSpPr txBox="1">
              <a:spLocks noChangeArrowheads="1"/>
            </p:cNvSpPr>
            <p:nvPr/>
          </p:nvSpPr>
          <p:spPr bwMode="auto">
            <a:xfrm>
              <a:off x="4694" y="1389"/>
              <a:ext cx="526" cy="181"/>
            </a:xfrm>
            <a:prstGeom prst="rect">
              <a:avLst/>
            </a:prstGeom>
            <a:noFill/>
            <a:ln w="9525">
              <a:noFill/>
              <a:miter lim="800000"/>
            </a:ln>
          </p:spPr>
          <p:txBody>
            <a:bodyPr/>
            <a:lstStyle/>
            <a:p>
              <a:pPr algn="ctr"/>
              <a:r>
                <a:rPr lang="en-US" altLang="zh-CN" sz="1600" b="1" dirty="0" smtClean="0">
                  <a:latin typeface="Times New Roman" panose="02020603050405020304" pitchFamily="18" charset="0"/>
                </a:rPr>
                <a:t>MC</a:t>
              </a:r>
              <a:endParaRPr lang="en-US" altLang="zh-CN" sz="1600" b="1" dirty="0">
                <a:latin typeface="Times New Roman" panose="02020603050405020304" pitchFamily="18" charset="0"/>
              </a:endParaRPr>
            </a:p>
          </p:txBody>
        </p:sp>
        <p:sp>
          <p:nvSpPr>
            <p:cNvPr id="13" name="Line 15"/>
            <p:cNvSpPr>
              <a:spLocks noChangeShapeType="1"/>
            </p:cNvSpPr>
            <p:nvPr/>
          </p:nvSpPr>
          <p:spPr bwMode="auto">
            <a:xfrm flipV="1">
              <a:off x="3243" y="2796"/>
              <a:ext cx="1994" cy="7"/>
            </a:xfrm>
            <a:prstGeom prst="line">
              <a:avLst/>
            </a:prstGeom>
            <a:noFill/>
            <a:ln w="28575">
              <a:solidFill>
                <a:srgbClr val="0000FF"/>
              </a:solidFill>
              <a:round/>
            </a:ln>
          </p:spPr>
          <p:txBody>
            <a:bodyPr/>
            <a:lstStyle/>
            <a:p>
              <a:endParaRPr lang="zh-CN" altLang="en-US"/>
            </a:p>
          </p:txBody>
        </p:sp>
        <p:sp>
          <p:nvSpPr>
            <p:cNvPr id="14" name="Text Box 16"/>
            <p:cNvSpPr txBox="1">
              <a:spLocks noChangeArrowheads="1"/>
            </p:cNvSpPr>
            <p:nvPr/>
          </p:nvSpPr>
          <p:spPr bwMode="auto">
            <a:xfrm>
              <a:off x="3833" y="3294"/>
              <a:ext cx="554" cy="292"/>
            </a:xfrm>
            <a:prstGeom prst="rect">
              <a:avLst/>
            </a:prstGeom>
            <a:noFill/>
            <a:ln w="9525">
              <a:noFill/>
              <a:miter lim="800000"/>
            </a:ln>
          </p:spPr>
          <p:txBody>
            <a:bodyPr/>
            <a:lstStyle/>
            <a:p>
              <a:pPr algn="ctr"/>
              <a:r>
                <a:rPr lang="en-US" altLang="zh-CN" sz="1600" b="1">
                  <a:latin typeface="Times New Roman" panose="02020603050405020304" pitchFamily="18" charset="0"/>
                </a:rPr>
                <a:t>Q</a:t>
              </a:r>
              <a:r>
                <a:rPr lang="en-US" altLang="zh-CN" sz="1600" b="1" baseline="-25000">
                  <a:latin typeface="Times New Roman" panose="02020603050405020304" pitchFamily="18" charset="0"/>
                </a:rPr>
                <a:t>0</a:t>
              </a:r>
              <a:endParaRPr lang="en-US" altLang="zh-CN" sz="1600" b="1" baseline="-25000">
                <a:latin typeface="Times New Roman" panose="02020603050405020304" pitchFamily="18" charset="0"/>
              </a:endParaRPr>
            </a:p>
          </p:txBody>
        </p:sp>
        <p:sp>
          <p:nvSpPr>
            <p:cNvPr id="15" name="Line 17"/>
            <p:cNvSpPr>
              <a:spLocks noChangeShapeType="1"/>
            </p:cNvSpPr>
            <p:nvPr/>
          </p:nvSpPr>
          <p:spPr bwMode="auto">
            <a:xfrm>
              <a:off x="4059" y="1888"/>
              <a:ext cx="0" cy="1405"/>
            </a:xfrm>
            <a:prstGeom prst="line">
              <a:avLst/>
            </a:prstGeom>
            <a:noFill/>
            <a:ln w="28575">
              <a:solidFill>
                <a:srgbClr val="FF99CC"/>
              </a:solidFill>
              <a:prstDash val="dash"/>
              <a:round/>
            </a:ln>
          </p:spPr>
          <p:txBody>
            <a:bodyPr/>
            <a:lstStyle/>
            <a:p>
              <a:endParaRPr lang="zh-CN" altLang="en-US"/>
            </a:p>
          </p:txBody>
        </p:sp>
        <p:sp>
          <p:nvSpPr>
            <p:cNvPr id="16" name="Freeform 18"/>
            <p:cNvSpPr/>
            <p:nvPr/>
          </p:nvSpPr>
          <p:spPr bwMode="auto">
            <a:xfrm>
              <a:off x="3440" y="1654"/>
              <a:ext cx="1382" cy="1401"/>
            </a:xfrm>
            <a:custGeom>
              <a:avLst/>
              <a:gdLst>
                <a:gd name="T0" fmla="*/ 0 w 1080"/>
                <a:gd name="T1" fmla="*/ 441 h 1560"/>
                <a:gd name="T2" fmla="*/ 2024 w 1080"/>
                <a:gd name="T3" fmla="*/ 661 h 1560"/>
                <a:gd name="T4" fmla="*/ 6067 w 1080"/>
                <a:gd name="T5" fmla="*/ 0 h 1560"/>
                <a:gd name="T6" fmla="*/ 0 60000 65536"/>
                <a:gd name="T7" fmla="*/ 0 60000 65536"/>
                <a:gd name="T8" fmla="*/ 0 60000 65536"/>
                <a:gd name="T9" fmla="*/ 0 w 1080"/>
                <a:gd name="T10" fmla="*/ 0 h 1560"/>
                <a:gd name="T11" fmla="*/ 1080 w 1080"/>
                <a:gd name="T12" fmla="*/ 1560 h 1560"/>
              </a:gdLst>
              <a:ahLst/>
              <a:cxnLst>
                <a:cxn ang="T6">
                  <a:pos x="T0" y="T1"/>
                </a:cxn>
                <a:cxn ang="T7">
                  <a:pos x="T2" y="T3"/>
                </a:cxn>
                <a:cxn ang="T8">
                  <a:pos x="T4" y="T5"/>
                </a:cxn>
              </a:cxnLst>
              <a:rect l="T9" t="T10" r="T11" b="T12"/>
              <a:pathLst>
                <a:path w="1080" h="1560">
                  <a:moveTo>
                    <a:pt x="0" y="936"/>
                  </a:moveTo>
                  <a:cubicBezTo>
                    <a:pt x="90" y="1248"/>
                    <a:pt x="180" y="1560"/>
                    <a:pt x="360" y="1404"/>
                  </a:cubicBezTo>
                  <a:cubicBezTo>
                    <a:pt x="540" y="1248"/>
                    <a:pt x="810" y="624"/>
                    <a:pt x="1080" y="0"/>
                  </a:cubicBezTo>
                </a:path>
              </a:pathLst>
            </a:custGeom>
            <a:noFill/>
            <a:ln w="28575">
              <a:solidFill>
                <a:srgbClr val="000000"/>
              </a:solidFill>
              <a:round/>
            </a:ln>
          </p:spPr>
          <p:txBody>
            <a:bodyPr/>
            <a:lstStyle/>
            <a:p>
              <a:endParaRPr lang="zh-CN" altLang="en-US"/>
            </a:p>
          </p:txBody>
        </p:sp>
        <p:sp>
          <p:nvSpPr>
            <p:cNvPr id="17" name="Freeform 19"/>
            <p:cNvSpPr/>
            <p:nvPr/>
          </p:nvSpPr>
          <p:spPr bwMode="auto">
            <a:xfrm>
              <a:off x="4014" y="1707"/>
              <a:ext cx="1199" cy="655"/>
            </a:xfrm>
            <a:custGeom>
              <a:avLst/>
              <a:gdLst>
                <a:gd name="T0" fmla="*/ 0 w 1980"/>
                <a:gd name="T1" fmla="*/ 1122 h 494"/>
                <a:gd name="T2" fmla="*/ 22 w 1980"/>
                <a:gd name="T3" fmla="*/ 3373 h 494"/>
                <a:gd name="T4" fmla="*/ 59 w 1980"/>
                <a:gd name="T5" fmla="*/ 0 h 494"/>
                <a:gd name="T6" fmla="*/ 0 60000 65536"/>
                <a:gd name="T7" fmla="*/ 0 60000 65536"/>
                <a:gd name="T8" fmla="*/ 0 60000 65536"/>
                <a:gd name="T9" fmla="*/ 0 w 1980"/>
                <a:gd name="T10" fmla="*/ 0 h 494"/>
                <a:gd name="T11" fmla="*/ 1980 w 1980"/>
                <a:gd name="T12" fmla="*/ 494 h 494"/>
              </a:gdLst>
              <a:ahLst/>
              <a:cxnLst>
                <a:cxn ang="T6">
                  <a:pos x="T0" y="T1"/>
                </a:cxn>
                <a:cxn ang="T7">
                  <a:pos x="T2" y="T3"/>
                </a:cxn>
                <a:cxn ang="T8">
                  <a:pos x="T4" y="T5"/>
                </a:cxn>
              </a:cxnLst>
              <a:rect l="T9" t="T10" r="T11" b="T12"/>
              <a:pathLst>
                <a:path w="1980" h="494">
                  <a:moveTo>
                    <a:pt x="0" y="156"/>
                  </a:moveTo>
                  <a:cubicBezTo>
                    <a:pt x="195" y="325"/>
                    <a:pt x="390" y="494"/>
                    <a:pt x="720" y="468"/>
                  </a:cubicBezTo>
                  <a:cubicBezTo>
                    <a:pt x="1050" y="442"/>
                    <a:pt x="1515" y="221"/>
                    <a:pt x="1980" y="0"/>
                  </a:cubicBezTo>
                </a:path>
              </a:pathLst>
            </a:custGeom>
            <a:noFill/>
            <a:ln w="28575">
              <a:solidFill>
                <a:srgbClr val="000000"/>
              </a:solidFill>
              <a:round/>
            </a:ln>
          </p:spPr>
          <p:txBody>
            <a:bodyPr/>
            <a:lstStyle/>
            <a:p>
              <a:endParaRPr lang="zh-CN" altLang="en-US"/>
            </a:p>
          </p:txBody>
        </p:sp>
        <p:sp>
          <p:nvSpPr>
            <p:cNvPr id="18" name="Freeform 20"/>
            <p:cNvSpPr/>
            <p:nvPr/>
          </p:nvSpPr>
          <p:spPr bwMode="auto">
            <a:xfrm>
              <a:off x="3734" y="2144"/>
              <a:ext cx="1225" cy="547"/>
            </a:xfrm>
            <a:custGeom>
              <a:avLst/>
              <a:gdLst>
                <a:gd name="T0" fmla="*/ 0 w 1980"/>
                <a:gd name="T1" fmla="*/ 320 h 494"/>
                <a:gd name="T2" fmla="*/ 25 w 1980"/>
                <a:gd name="T3" fmla="*/ 957 h 494"/>
                <a:gd name="T4" fmla="*/ 69 w 1980"/>
                <a:gd name="T5" fmla="*/ 0 h 494"/>
                <a:gd name="T6" fmla="*/ 0 60000 65536"/>
                <a:gd name="T7" fmla="*/ 0 60000 65536"/>
                <a:gd name="T8" fmla="*/ 0 60000 65536"/>
                <a:gd name="T9" fmla="*/ 0 w 1980"/>
                <a:gd name="T10" fmla="*/ 0 h 494"/>
                <a:gd name="T11" fmla="*/ 1980 w 1980"/>
                <a:gd name="T12" fmla="*/ 494 h 494"/>
              </a:gdLst>
              <a:ahLst/>
              <a:cxnLst>
                <a:cxn ang="T6">
                  <a:pos x="T0" y="T1"/>
                </a:cxn>
                <a:cxn ang="T7">
                  <a:pos x="T2" y="T3"/>
                </a:cxn>
                <a:cxn ang="T8">
                  <a:pos x="T4" y="T5"/>
                </a:cxn>
              </a:cxnLst>
              <a:rect l="T9" t="T10" r="T11" b="T12"/>
              <a:pathLst>
                <a:path w="1980" h="494">
                  <a:moveTo>
                    <a:pt x="0" y="156"/>
                  </a:moveTo>
                  <a:cubicBezTo>
                    <a:pt x="195" y="325"/>
                    <a:pt x="390" y="494"/>
                    <a:pt x="720" y="468"/>
                  </a:cubicBezTo>
                  <a:cubicBezTo>
                    <a:pt x="1050" y="442"/>
                    <a:pt x="1515" y="221"/>
                    <a:pt x="1980" y="0"/>
                  </a:cubicBezTo>
                </a:path>
              </a:pathLst>
            </a:custGeom>
            <a:noFill/>
            <a:ln w="28575">
              <a:solidFill>
                <a:srgbClr val="000000"/>
              </a:solidFill>
              <a:round/>
            </a:ln>
          </p:spPr>
          <p:txBody>
            <a:bodyPr/>
            <a:lstStyle/>
            <a:p>
              <a:endParaRPr lang="zh-CN" altLang="en-US"/>
            </a:p>
          </p:txBody>
        </p:sp>
        <p:sp>
          <p:nvSpPr>
            <p:cNvPr id="19" name="Text Box 21"/>
            <p:cNvSpPr txBox="1">
              <a:spLocks noChangeArrowheads="1"/>
            </p:cNvSpPr>
            <p:nvPr/>
          </p:nvSpPr>
          <p:spPr bwMode="auto">
            <a:xfrm>
              <a:off x="4876" y="2024"/>
              <a:ext cx="498" cy="182"/>
            </a:xfrm>
            <a:prstGeom prst="rect">
              <a:avLst/>
            </a:prstGeom>
            <a:noFill/>
            <a:ln w="9525">
              <a:noFill/>
              <a:miter lim="800000"/>
            </a:ln>
          </p:spPr>
          <p:txBody>
            <a:bodyPr/>
            <a:lstStyle/>
            <a:p>
              <a:pPr algn="ctr"/>
              <a:r>
                <a:rPr lang="en-US" altLang="zh-CN" sz="1600" b="1">
                  <a:latin typeface="Times New Roman" panose="02020603050405020304" pitchFamily="18" charset="0"/>
                </a:rPr>
                <a:t>AVC</a:t>
              </a:r>
              <a:endParaRPr lang="en-US" altLang="zh-CN" sz="1600" b="1">
                <a:latin typeface="Times New Roman" panose="02020603050405020304" pitchFamily="18" charset="0"/>
              </a:endParaRPr>
            </a:p>
          </p:txBody>
        </p:sp>
      </p:grpSp>
      <p:sp>
        <p:nvSpPr>
          <p:cNvPr id="20" name="Rectangle 22"/>
          <p:cNvSpPr>
            <a:spLocks noChangeArrowheads="1"/>
          </p:cNvSpPr>
          <p:nvPr/>
        </p:nvSpPr>
        <p:spPr bwMode="auto">
          <a:xfrm>
            <a:off x="395288" y="1412875"/>
            <a:ext cx="3887787" cy="4207948"/>
          </a:xfrm>
          <a:prstGeom prst="rect">
            <a:avLst/>
          </a:prstGeom>
          <a:solidFill>
            <a:srgbClr val="00CCFF">
              <a:alpha val="34901"/>
            </a:srgbClr>
          </a:solidFill>
          <a:ln w="9525">
            <a:noFill/>
            <a:miter lim="800000"/>
          </a:ln>
        </p:spPr>
        <p:txBody>
          <a:bodyPr lIns="90000" tIns="46800" rIns="90000" bIns="46800">
            <a:spAutoFit/>
          </a:bodyPr>
          <a:lstStyle/>
          <a:p>
            <a:pPr>
              <a:lnSpc>
                <a:spcPct val="135000"/>
              </a:lnSpc>
            </a:pPr>
            <a:r>
              <a:rPr lang="zh-CN" altLang="en-US" sz="2200" b="1" dirty="0">
                <a:latin typeface="Times New Roman" panose="02020603050405020304" pitchFamily="18" charset="0"/>
                <a:ea typeface="楷体_GB2312" pitchFamily="49" charset="-122"/>
              </a:rPr>
              <a:t>       </a:t>
            </a:r>
            <a:r>
              <a:rPr lang="zh-CN" altLang="en-US" sz="2200" b="1" dirty="0" smtClean="0">
                <a:latin typeface="Times New Roman" panose="02020603050405020304" pitchFamily="18" charset="0"/>
                <a:ea typeface="楷体_GB2312" pitchFamily="49" charset="-122"/>
              </a:rPr>
              <a:t>如果</a:t>
            </a:r>
            <a:r>
              <a:rPr lang="en-US" altLang="zh-CN" sz="2200" b="1" dirty="0" smtClean="0">
                <a:latin typeface="Times New Roman" panose="02020603050405020304" pitchFamily="18" charset="0"/>
                <a:ea typeface="楷体_GB2312" pitchFamily="49" charset="-122"/>
              </a:rPr>
              <a:t>MR</a:t>
            </a:r>
            <a:r>
              <a:rPr lang="zh-CN" altLang="en-US" sz="2200" b="1" dirty="0" smtClean="0">
                <a:latin typeface="Times New Roman" panose="02020603050405020304" pitchFamily="18" charset="0"/>
                <a:ea typeface="楷体_GB2312" pitchFamily="49" charset="-122"/>
              </a:rPr>
              <a:t>曲线低于</a:t>
            </a:r>
            <a:r>
              <a:rPr lang="zh-CN" altLang="en-US" sz="2200" b="1" dirty="0">
                <a:latin typeface="Times New Roman" panose="02020603050405020304" pitchFamily="18" charset="0"/>
                <a:ea typeface="楷体_GB2312" pitchFamily="49" charset="-122"/>
              </a:rPr>
              <a:t>平均可变成本</a:t>
            </a:r>
            <a:r>
              <a:rPr lang="en-US" altLang="zh-CN" sz="2200" b="1" dirty="0">
                <a:latin typeface="Times New Roman" panose="02020603050405020304" pitchFamily="18" charset="0"/>
                <a:ea typeface="楷体_GB2312" pitchFamily="49" charset="-122"/>
              </a:rPr>
              <a:t>AVC</a:t>
            </a:r>
            <a:r>
              <a:rPr lang="zh-CN" altLang="en-US" sz="2200" b="1" dirty="0">
                <a:latin typeface="Times New Roman" panose="02020603050405020304" pitchFamily="18" charset="0"/>
                <a:ea typeface="楷体_GB2312" pitchFamily="49" charset="-122"/>
              </a:rPr>
              <a:t>曲线最低点，即厂商平均收益</a:t>
            </a:r>
            <a:r>
              <a:rPr lang="en-US" altLang="zh-CN" sz="2200" b="1" dirty="0">
                <a:latin typeface="Times New Roman" panose="02020603050405020304" pitchFamily="18" charset="0"/>
                <a:ea typeface="楷体_GB2312" pitchFamily="49" charset="-122"/>
              </a:rPr>
              <a:t>AR</a:t>
            </a:r>
            <a:r>
              <a:rPr lang="zh-CN" altLang="en-US" sz="2200" b="1" dirty="0">
                <a:latin typeface="Times New Roman" panose="02020603050405020304" pitchFamily="18" charset="0"/>
                <a:ea typeface="楷体_GB2312" pitchFamily="49" charset="-122"/>
              </a:rPr>
              <a:t>小于平均可变成本</a:t>
            </a:r>
            <a:r>
              <a:rPr lang="en-US" altLang="zh-CN" sz="2200" b="1" dirty="0">
                <a:latin typeface="Times New Roman" panose="02020603050405020304" pitchFamily="18" charset="0"/>
                <a:ea typeface="楷体_GB2312" pitchFamily="49" charset="-122"/>
              </a:rPr>
              <a:t>AVC</a:t>
            </a:r>
            <a:r>
              <a:rPr lang="zh-CN" altLang="en-US" sz="2200" b="1" dirty="0">
                <a:latin typeface="Times New Roman" panose="02020603050405020304" pitchFamily="18" charset="0"/>
                <a:ea typeface="楷体_GB2312" pitchFamily="49" charset="-122"/>
              </a:rPr>
              <a:t>，如果继续生产，则全部收益连可变成本都无法全部弥补，更谈不上弥补不变成本。而只要厂商停止生产，可变成本就可以降为零。因而，厂商应停止营业。</a:t>
            </a:r>
            <a:endParaRPr lang="en-US" altLang="zh-CN" sz="2200" b="1" dirty="0">
              <a:latin typeface="Times New Roman" panose="02020603050405020304" pitchFamily="18" charset="0"/>
              <a:ea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3528" y="1052737"/>
            <a:ext cx="3312368" cy="1584175"/>
          </a:xfrm>
          <a:prstGeom prst="rect">
            <a:avLst/>
          </a:prstGeom>
          <a:solidFill>
            <a:srgbClr val="FFFFCC"/>
          </a:solidFill>
        </p:spPr>
        <p:txBody>
          <a:bodyPr vert="horz">
            <a:normAutofit/>
          </a:bodyPr>
          <a:lstStyle/>
          <a:p>
            <a:pPr marL="0" marR="0" lvl="0" indent="0" algn="l" defTabSz="914400" rtl="0" eaLnBrk="1" fontAlgn="auto" latinLnBrk="0" hangingPunct="1">
              <a:lnSpc>
                <a:spcPct val="100000"/>
              </a:lnSpc>
              <a:spcBef>
                <a:spcPts val="400"/>
              </a:spcBef>
              <a:spcAft>
                <a:spcPts val="0"/>
              </a:spcAft>
              <a:buClr>
                <a:schemeClr val="accent1"/>
              </a:buClr>
              <a:buSzPct val="68000"/>
              <a:buFont typeface="Wingdings" panose="05000000000000000000" pitchFamily="2" charset="2"/>
              <a:buNone/>
              <a:defRPr/>
            </a:pPr>
            <a:r>
              <a:rPr kumimoji="0" lang="zh-CN" sz="2400" b="1" i="0" u="none" strike="noStrike" kern="1200" cap="none" spc="0" normalizeH="0" baseline="0" noProof="0" dirty="0" smtClean="0">
                <a:ln>
                  <a:noFill/>
                </a:ln>
                <a:solidFill>
                  <a:srgbClr val="0070C0"/>
                </a:solidFill>
                <a:effectLst/>
                <a:uLnTx/>
                <a:uFillTx/>
                <a:latin typeface="楷体" panose="02010609060101010101" pitchFamily="49" charset="-122"/>
                <a:ea typeface="楷体" panose="02010609060101010101" pitchFamily="49" charset="-122"/>
                <a:cs typeface="+mn-cs"/>
              </a:rPr>
              <a:t>竞争企业的短期供给曲线是边际成本曲线在平均可变成本曲线以上的那一部分</a:t>
            </a:r>
            <a:endParaRPr kumimoji="0" lang="zh-CN" sz="2400" b="1" i="0" u="none" strike="noStrike" kern="1200" cap="none" spc="0" normalizeH="0" baseline="0" noProof="0" dirty="0" smtClean="0">
              <a:ln>
                <a:noFill/>
              </a:ln>
              <a:solidFill>
                <a:srgbClr val="0070C0"/>
              </a:solidFill>
              <a:effectLst/>
              <a:uLnTx/>
              <a:uFillTx/>
              <a:latin typeface="楷体" panose="02010609060101010101" pitchFamily="49" charset="-122"/>
              <a:ea typeface="楷体" panose="02010609060101010101" pitchFamily="49" charset="-122"/>
              <a:cs typeface="+mn-cs"/>
            </a:endParaRPr>
          </a:p>
        </p:txBody>
      </p:sp>
      <p:grpSp>
        <p:nvGrpSpPr>
          <p:cNvPr id="5" name="Group 5"/>
          <p:cNvGrpSpPr/>
          <p:nvPr/>
        </p:nvGrpSpPr>
        <p:grpSpPr bwMode="auto">
          <a:xfrm>
            <a:off x="3706813" y="1698625"/>
            <a:ext cx="4864100" cy="4146550"/>
            <a:chOff x="0" y="0"/>
            <a:chExt cx="3064" cy="2612"/>
          </a:xfrm>
        </p:grpSpPr>
        <p:grpSp>
          <p:nvGrpSpPr>
            <p:cNvPr id="6" name="Group 6"/>
            <p:cNvGrpSpPr/>
            <p:nvPr/>
          </p:nvGrpSpPr>
          <p:grpSpPr bwMode="auto">
            <a:xfrm>
              <a:off x="395" y="265"/>
              <a:ext cx="2357" cy="2206"/>
              <a:chOff x="0" y="0"/>
              <a:chExt cx="3650" cy="2492"/>
            </a:xfrm>
          </p:grpSpPr>
          <p:sp>
            <p:nvSpPr>
              <p:cNvPr id="9" name="Line 23"/>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0" name="Line 24"/>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7" name="Text Box 25"/>
            <p:cNvSpPr txBox="1">
              <a:spLocks noChangeArrowheads="1"/>
            </p:cNvSpPr>
            <p:nvPr/>
          </p:nvSpPr>
          <p:spPr bwMode="auto">
            <a:xfrm>
              <a:off x="2726" y="2314"/>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8" name="Text Box 26"/>
            <p:cNvSpPr txBox="1">
              <a:spLocks noChangeArrowheads="1"/>
            </p:cNvSpPr>
            <p:nvPr/>
          </p:nvSpPr>
          <p:spPr bwMode="auto">
            <a:xfrm>
              <a:off x="0" y="0"/>
              <a:ext cx="692" cy="298"/>
            </a:xfrm>
            <a:prstGeom prst="rect">
              <a:avLst/>
            </a:prstGeom>
            <a:noFill/>
            <a:ln w="9525">
              <a:noFill/>
              <a:miter lim="800000"/>
            </a:ln>
          </p:spPr>
          <p:txBody>
            <a:bodyPr>
              <a:spAutoFit/>
            </a:bodyPr>
            <a:lstStyle/>
            <a:p>
              <a:pPr algn="r">
                <a:spcBef>
                  <a:spcPct val="50000"/>
                </a:spcBef>
              </a:pPr>
              <a:r>
                <a:rPr lang="en-US" altLang="zh-CN" sz="2500">
                  <a:ea typeface="宋体" panose="02010600030101010101" pitchFamily="2" charset="-122"/>
                </a:rPr>
                <a:t>Costs</a:t>
              </a:r>
              <a:endParaRPr lang="en-US" altLang="zh-CN" sz="2500">
                <a:ea typeface="宋体" panose="02010600030101010101" pitchFamily="2" charset="-122"/>
              </a:endParaRPr>
            </a:p>
          </p:txBody>
        </p:sp>
      </p:grpSp>
      <p:sp>
        <p:nvSpPr>
          <p:cNvPr id="11"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竞争企业的短期供给曲线</a:t>
            </a:r>
            <a:endParaRPr kumimoji="0" lang="zh-CN" altLang="en-US" sz="35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grpSp>
        <p:nvGrpSpPr>
          <p:cNvPr id="12" name="Group 12"/>
          <p:cNvGrpSpPr/>
          <p:nvPr/>
        </p:nvGrpSpPr>
        <p:grpSpPr bwMode="auto">
          <a:xfrm>
            <a:off x="5138738" y="2287588"/>
            <a:ext cx="2676525" cy="3181350"/>
            <a:chOff x="0" y="0"/>
            <a:chExt cx="1686" cy="2004"/>
          </a:xfrm>
        </p:grpSpPr>
        <p:sp>
          <p:nvSpPr>
            <p:cNvPr id="13" name="Line 9"/>
            <p:cNvSpPr>
              <a:spLocks noChangeShapeType="1"/>
            </p:cNvSpPr>
            <p:nvPr/>
          </p:nvSpPr>
          <p:spPr bwMode="auto">
            <a:xfrm flipV="1">
              <a:off x="0" y="232"/>
              <a:ext cx="1346" cy="1772"/>
            </a:xfrm>
            <a:prstGeom prst="line">
              <a:avLst/>
            </a:prstGeom>
            <a:noFill/>
            <a:ln w="38100">
              <a:solidFill>
                <a:schemeClr val="accent2"/>
              </a:solidFill>
              <a:round/>
            </a:ln>
          </p:spPr>
          <p:txBody>
            <a:bodyPr/>
            <a:lstStyle/>
            <a:p>
              <a:endParaRPr lang="zh-CN" altLang="en-US"/>
            </a:p>
          </p:txBody>
        </p:sp>
        <p:sp>
          <p:nvSpPr>
            <p:cNvPr id="14" name="Text Box 14"/>
            <p:cNvSpPr txBox="1">
              <a:spLocks noChangeArrowheads="1"/>
            </p:cNvSpPr>
            <p:nvPr/>
          </p:nvSpPr>
          <p:spPr bwMode="auto">
            <a:xfrm>
              <a:off x="1303" y="0"/>
              <a:ext cx="383" cy="240"/>
            </a:xfrm>
            <a:prstGeom prst="rect">
              <a:avLst/>
            </a:prstGeom>
            <a:noFill/>
            <a:ln w="9525">
              <a:noFill/>
              <a:miter lim="800000"/>
            </a:ln>
          </p:spPr>
          <p:txBody>
            <a:bodyPr lIns="0" tIns="0" rIns="0" bIns="0">
              <a:spAutoFit/>
            </a:bodyPr>
            <a:lstStyle/>
            <a:p>
              <a:pPr>
                <a:spcBef>
                  <a:spcPct val="50000"/>
                </a:spcBef>
              </a:pPr>
              <a:r>
                <a:rPr lang="en-US" altLang="zh-CN" sz="2500" i="1">
                  <a:ea typeface="宋体" panose="02010600030101010101" pitchFamily="2" charset="-122"/>
                </a:rPr>
                <a:t>MC</a:t>
              </a:r>
              <a:endParaRPr lang="en-US" altLang="zh-CN" sz="2500" i="1">
                <a:ea typeface="宋体" panose="02010600030101010101" pitchFamily="2" charset="-122"/>
              </a:endParaRPr>
            </a:p>
          </p:txBody>
        </p:sp>
      </p:grpSp>
      <p:grpSp>
        <p:nvGrpSpPr>
          <p:cNvPr id="15" name="Group 15"/>
          <p:cNvGrpSpPr/>
          <p:nvPr/>
        </p:nvGrpSpPr>
        <p:grpSpPr bwMode="auto">
          <a:xfrm>
            <a:off x="4643438" y="2700338"/>
            <a:ext cx="3851275" cy="1516062"/>
            <a:chOff x="0" y="0"/>
            <a:chExt cx="2426" cy="955"/>
          </a:xfrm>
        </p:grpSpPr>
        <p:sp>
          <p:nvSpPr>
            <p:cNvPr id="16" name="Arc 10"/>
            <p:cNvSpPr/>
            <p:nvPr/>
          </p:nvSpPr>
          <p:spPr bwMode="auto">
            <a:xfrm flipH="1" flipV="1">
              <a:off x="0" y="0"/>
              <a:ext cx="1929" cy="955"/>
            </a:xfrm>
            <a:custGeom>
              <a:avLst/>
              <a:gdLst>
                <a:gd name="T0" fmla="*/ 0 w 32505"/>
                <a:gd name="T1" fmla="*/ 0 h 21600"/>
                <a:gd name="T2" fmla="*/ 32505 w 32505"/>
                <a:gd name="T3" fmla="*/ 21600 h 21600"/>
              </a:gdLst>
              <a:ahLst/>
              <a:cxnLst>
                <a:cxn ang="0">
                  <a:pos x="0" y="8530"/>
                </a:cxn>
                <a:cxn ang="0">
                  <a:pos x="17197" y="0"/>
                </a:cxn>
                <a:cxn ang="0">
                  <a:pos x="32504" y="6361"/>
                </a:cxn>
                <a:cxn ang="0">
                  <a:pos x="0" y="8530"/>
                </a:cxn>
                <a:cxn ang="0">
                  <a:pos x="17197" y="0"/>
                </a:cxn>
                <a:cxn ang="0">
                  <a:pos x="32504" y="6361"/>
                </a:cxn>
                <a:cxn ang="0">
                  <a:pos x="17197" y="21600"/>
                </a:cxn>
              </a:cxnLst>
              <a:rect l="T0" t="T1" r="T2" b="T3"/>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close/>
                </a:path>
              </a:pathLst>
            </a:custGeom>
            <a:noFill/>
            <a:ln w="38100" cmpd="sng">
              <a:solidFill>
                <a:schemeClr val="accent2"/>
              </a:solidFill>
              <a:round/>
            </a:ln>
          </p:spPr>
          <p:txBody>
            <a:bodyPr wrap="none" anchor="ctr"/>
            <a:lstStyle/>
            <a:p>
              <a:endParaRPr lang="zh-CN" altLang="en-US"/>
            </a:p>
          </p:txBody>
        </p:sp>
        <p:sp>
          <p:nvSpPr>
            <p:cNvPr id="17" name="Text Box 15"/>
            <p:cNvSpPr txBox="1">
              <a:spLocks noChangeArrowheads="1"/>
            </p:cNvSpPr>
            <p:nvPr/>
          </p:nvSpPr>
          <p:spPr bwMode="auto">
            <a:xfrm>
              <a:off x="1961" y="368"/>
              <a:ext cx="465" cy="240"/>
            </a:xfrm>
            <a:prstGeom prst="rect">
              <a:avLst/>
            </a:prstGeom>
            <a:noFill/>
            <a:ln w="9525">
              <a:noFill/>
              <a:miter lim="800000"/>
            </a:ln>
          </p:spPr>
          <p:txBody>
            <a:bodyPr lIns="0" tIns="0" rIns="0" bIns="0">
              <a:spAutoFit/>
            </a:bodyPr>
            <a:lstStyle/>
            <a:p>
              <a:pPr>
                <a:spcBef>
                  <a:spcPct val="50000"/>
                </a:spcBef>
              </a:pPr>
              <a:r>
                <a:rPr lang="en-US" altLang="zh-CN" sz="2500" i="1">
                  <a:ea typeface="宋体" panose="02010600030101010101" pitchFamily="2" charset="-122"/>
                </a:rPr>
                <a:t>ATC</a:t>
              </a:r>
              <a:endParaRPr lang="en-US" altLang="zh-CN" sz="2500" i="1">
                <a:ea typeface="宋体" panose="02010600030101010101" pitchFamily="2" charset="-122"/>
              </a:endParaRPr>
            </a:p>
          </p:txBody>
        </p:sp>
      </p:grpSp>
      <p:grpSp>
        <p:nvGrpSpPr>
          <p:cNvPr id="18" name="Group 18"/>
          <p:cNvGrpSpPr/>
          <p:nvPr/>
        </p:nvGrpSpPr>
        <p:grpSpPr bwMode="auto">
          <a:xfrm>
            <a:off x="4510088" y="2027238"/>
            <a:ext cx="3965575" cy="2787650"/>
            <a:chOff x="0" y="0"/>
            <a:chExt cx="2498" cy="1756"/>
          </a:xfrm>
        </p:grpSpPr>
        <p:sp>
          <p:nvSpPr>
            <p:cNvPr id="19" name="Arc 11"/>
            <p:cNvSpPr/>
            <p:nvPr/>
          </p:nvSpPr>
          <p:spPr bwMode="auto">
            <a:xfrm rot="21360727" flipH="1" flipV="1">
              <a:off x="0" y="0"/>
              <a:ext cx="1921" cy="1756"/>
            </a:xfrm>
            <a:custGeom>
              <a:avLst/>
              <a:gdLst>
                <a:gd name="T0" fmla="*/ 0 w 20862"/>
                <a:gd name="T1" fmla="*/ 0 h 21600"/>
                <a:gd name="T2" fmla="*/ 20862 w 20862"/>
                <a:gd name="T3" fmla="*/ 21600 h 21600"/>
              </a:gdLst>
              <a:ahLst/>
              <a:cxnLst>
                <a:cxn ang="0">
                  <a:pos x="-1" y="3663"/>
                </a:cxn>
                <a:cxn ang="0">
                  <a:pos x="12035" y="0"/>
                </a:cxn>
                <a:cxn ang="0">
                  <a:pos x="20862" y="1885"/>
                </a:cxn>
                <a:cxn ang="0">
                  <a:pos x="-1" y="3663"/>
                </a:cxn>
                <a:cxn ang="0">
                  <a:pos x="12035" y="0"/>
                </a:cxn>
                <a:cxn ang="0">
                  <a:pos x="20862" y="1885"/>
                </a:cxn>
                <a:cxn ang="0">
                  <a:pos x="12035" y="21600"/>
                </a:cxn>
              </a:cxnLst>
              <a:rect l="T0" t="T1" r="T2" b="T3"/>
              <a:pathLst>
                <a:path w="20862" h="21600" fill="none" extrusionOk="0">
                  <a:moveTo>
                    <a:pt x="-1" y="3663"/>
                  </a:moveTo>
                  <a:cubicBezTo>
                    <a:pt x="3559" y="1275"/>
                    <a:pt x="7748" y="-1"/>
                    <a:pt x="12035" y="0"/>
                  </a:cubicBezTo>
                  <a:cubicBezTo>
                    <a:pt x="15077" y="0"/>
                    <a:pt x="18085" y="642"/>
                    <a:pt x="20862" y="1885"/>
                  </a:cubicBezTo>
                </a:path>
                <a:path w="20862" h="21600" stroke="0" extrusionOk="0">
                  <a:moveTo>
                    <a:pt x="-1" y="3663"/>
                  </a:moveTo>
                  <a:cubicBezTo>
                    <a:pt x="3559" y="1275"/>
                    <a:pt x="7748" y="-1"/>
                    <a:pt x="12035" y="0"/>
                  </a:cubicBezTo>
                  <a:cubicBezTo>
                    <a:pt x="15077" y="0"/>
                    <a:pt x="18085" y="642"/>
                    <a:pt x="20862" y="1885"/>
                  </a:cubicBezTo>
                  <a:lnTo>
                    <a:pt x="12035" y="21600"/>
                  </a:lnTo>
                  <a:close/>
                </a:path>
              </a:pathLst>
            </a:custGeom>
            <a:noFill/>
            <a:ln w="38100" cmpd="sng">
              <a:solidFill>
                <a:schemeClr val="accent2"/>
              </a:solidFill>
              <a:round/>
            </a:ln>
          </p:spPr>
          <p:txBody>
            <a:bodyPr wrap="none" anchor="ctr"/>
            <a:lstStyle/>
            <a:p>
              <a:endParaRPr lang="zh-CN" altLang="en-US"/>
            </a:p>
          </p:txBody>
        </p:sp>
        <p:sp>
          <p:nvSpPr>
            <p:cNvPr id="20" name="Text Box 16"/>
            <p:cNvSpPr txBox="1">
              <a:spLocks noChangeArrowheads="1"/>
            </p:cNvSpPr>
            <p:nvPr/>
          </p:nvSpPr>
          <p:spPr bwMode="auto">
            <a:xfrm>
              <a:off x="2003" y="1184"/>
              <a:ext cx="495" cy="240"/>
            </a:xfrm>
            <a:prstGeom prst="rect">
              <a:avLst/>
            </a:prstGeom>
            <a:noFill/>
            <a:ln w="9525">
              <a:noFill/>
              <a:miter lim="800000"/>
            </a:ln>
          </p:spPr>
          <p:txBody>
            <a:bodyPr lIns="0" tIns="0" rIns="0" bIns="0">
              <a:spAutoFit/>
            </a:bodyPr>
            <a:lstStyle/>
            <a:p>
              <a:pPr>
                <a:spcBef>
                  <a:spcPct val="50000"/>
                </a:spcBef>
              </a:pPr>
              <a:r>
                <a:rPr lang="en-US" altLang="zh-CN" sz="2500" i="1">
                  <a:ea typeface="宋体" panose="02010600030101010101" pitchFamily="2" charset="-122"/>
                </a:rPr>
                <a:t>AVC</a:t>
              </a:r>
              <a:endParaRPr lang="en-US" altLang="zh-CN" sz="2500" i="1">
                <a:ea typeface="宋体" panose="02010600030101010101" pitchFamily="2" charset="-122"/>
              </a:endParaRPr>
            </a:p>
          </p:txBody>
        </p:sp>
      </p:grpSp>
      <p:sp>
        <p:nvSpPr>
          <p:cNvPr id="21" name="Line 17"/>
          <p:cNvSpPr>
            <a:spLocks noChangeShapeType="1"/>
          </p:cNvSpPr>
          <p:nvPr/>
        </p:nvSpPr>
        <p:spPr bwMode="auto">
          <a:xfrm flipV="1">
            <a:off x="5652120" y="2636912"/>
            <a:ext cx="1636713" cy="2155825"/>
          </a:xfrm>
          <a:prstGeom prst="line">
            <a:avLst/>
          </a:prstGeom>
          <a:noFill/>
          <a:ln w="38100">
            <a:solidFill>
              <a:schemeClr val="accent1"/>
            </a:solidFill>
            <a:round/>
          </a:ln>
        </p:spPr>
        <p:txBody>
          <a:bodyPr/>
          <a:lstStyle/>
          <a:p>
            <a:endParaRPr lang="zh-CN" altLang="en-US"/>
          </a:p>
        </p:txBody>
      </p:sp>
      <p:sp>
        <p:nvSpPr>
          <p:cNvPr id="22" name="Line 18"/>
          <p:cNvSpPr>
            <a:spLocks noChangeShapeType="1"/>
          </p:cNvSpPr>
          <p:nvPr/>
        </p:nvSpPr>
        <p:spPr bwMode="auto">
          <a:xfrm flipH="1">
            <a:off x="4338638" y="4838700"/>
            <a:ext cx="1328737" cy="0"/>
          </a:xfrm>
          <a:prstGeom prst="line">
            <a:avLst/>
          </a:prstGeom>
          <a:noFill/>
          <a:ln w="38100">
            <a:solidFill>
              <a:srgbClr val="CC0000"/>
            </a:solidFill>
            <a:prstDash val="dashDot"/>
            <a:round/>
          </a:ln>
        </p:spPr>
        <p:txBody>
          <a:bodyPr/>
          <a:lstStyle/>
          <a:p>
            <a:endParaRPr lang="zh-CN" altLang="en-US"/>
          </a:p>
        </p:txBody>
      </p:sp>
      <p:grpSp>
        <p:nvGrpSpPr>
          <p:cNvPr id="24" name="Group 24"/>
          <p:cNvGrpSpPr/>
          <p:nvPr/>
        </p:nvGrpSpPr>
        <p:grpSpPr bwMode="auto">
          <a:xfrm>
            <a:off x="323882" y="2149475"/>
            <a:ext cx="3929031" cy="2647950"/>
            <a:chOff x="-101" y="0"/>
            <a:chExt cx="1840" cy="1683"/>
          </a:xfrm>
        </p:grpSpPr>
        <p:sp>
          <p:nvSpPr>
            <p:cNvPr id="25" name="AutoShape 20"/>
            <p:cNvSpPr/>
            <p:nvPr/>
          </p:nvSpPr>
          <p:spPr bwMode="auto">
            <a:xfrm>
              <a:off x="1516" y="0"/>
              <a:ext cx="223" cy="1683"/>
            </a:xfrm>
            <a:prstGeom prst="leftBrace">
              <a:avLst>
                <a:gd name="adj1" fmla="val 62892"/>
                <a:gd name="adj2" fmla="val 50000"/>
              </a:avLst>
            </a:prstGeom>
            <a:noFill/>
            <a:ln w="19050">
              <a:solidFill>
                <a:srgbClr val="990033"/>
              </a:solidFill>
              <a:round/>
            </a:ln>
          </p:spPr>
          <p:txBody>
            <a:bodyPr wrap="none" anchor="ctr"/>
            <a:lstStyle/>
            <a:p>
              <a:endParaRPr lang="zh-CN">
                <a:ea typeface="宋体" panose="02010600030101010101" pitchFamily="2" charset="-122"/>
              </a:endParaRPr>
            </a:p>
          </p:txBody>
        </p:sp>
        <p:sp>
          <p:nvSpPr>
            <p:cNvPr id="26" name="Text Box 32"/>
            <p:cNvSpPr txBox="1">
              <a:spLocks noChangeArrowheads="1"/>
            </p:cNvSpPr>
            <p:nvPr/>
          </p:nvSpPr>
          <p:spPr bwMode="auto">
            <a:xfrm>
              <a:off x="-101" y="534"/>
              <a:ext cx="1551" cy="795"/>
            </a:xfrm>
            <a:prstGeom prst="rect">
              <a:avLst/>
            </a:prstGeom>
            <a:solidFill>
              <a:srgbClr val="FFCCCC"/>
            </a:solidFill>
            <a:ln w="9525">
              <a:noFill/>
              <a:miter lim="800000"/>
            </a:ln>
          </p:spPr>
          <p:txBody>
            <a:bodyPr wrap="square">
              <a:spAutoFit/>
            </a:bodyPr>
            <a:lstStyle/>
            <a:p>
              <a:pPr>
                <a:lnSpc>
                  <a:spcPct val="105000"/>
                </a:lnSpc>
                <a:spcBef>
                  <a:spcPct val="50000"/>
                </a:spcBef>
              </a:pPr>
              <a:r>
                <a:rPr lang="zh-CN" sz="2400" dirty="0">
                  <a:ea typeface="宋体" panose="02010600030101010101" pitchFamily="2" charset="-122"/>
                </a:rPr>
                <a:t>如果 </a:t>
              </a:r>
              <a:r>
                <a:rPr lang="zh-CN" sz="2400" b="1" i="1" dirty="0">
                  <a:ea typeface="宋体" panose="02010600030101010101" pitchFamily="2" charset="-122"/>
                </a:rPr>
                <a:t>P</a:t>
              </a:r>
              <a:r>
                <a:rPr lang="zh-CN" sz="2400" dirty="0">
                  <a:ea typeface="宋体" panose="02010600030101010101" pitchFamily="2" charset="-122"/>
                </a:rPr>
                <a:t> </a:t>
              </a:r>
              <a:r>
                <a:rPr lang="zh-CN" altLang="en-US" sz="2400" dirty="0" smtClean="0">
                  <a:ea typeface="宋体" panose="02010600030101010101" pitchFamily="2" charset="-122"/>
                </a:rPr>
                <a:t>≥</a:t>
              </a:r>
              <a:r>
                <a:rPr lang="zh-CN" sz="2400" dirty="0" smtClean="0">
                  <a:ea typeface="宋体" panose="02010600030101010101" pitchFamily="2" charset="-122"/>
                </a:rPr>
                <a:t> </a:t>
              </a:r>
              <a:r>
                <a:rPr lang="zh-CN" sz="2400" i="1" dirty="0">
                  <a:ea typeface="宋体" panose="02010600030101010101" pitchFamily="2" charset="-122"/>
                </a:rPr>
                <a:t>AVC</a:t>
              </a:r>
              <a:r>
                <a:rPr lang="zh-CN" sz="2400" dirty="0">
                  <a:ea typeface="宋体" panose="02010600030101010101" pitchFamily="2" charset="-122"/>
                </a:rPr>
                <a:t>，那企业将产量定在 </a:t>
              </a:r>
              <a:r>
                <a:rPr lang="zh-CN" sz="2400" b="1" i="1" dirty="0">
                  <a:ea typeface="宋体" panose="02010600030101010101" pitchFamily="2" charset="-122"/>
                </a:rPr>
                <a:t>P</a:t>
              </a:r>
              <a:r>
                <a:rPr lang="zh-CN" sz="2400" dirty="0">
                  <a:ea typeface="宋体" panose="02010600030101010101" pitchFamily="2" charset="-122"/>
                </a:rPr>
                <a:t> = </a:t>
              </a:r>
              <a:r>
                <a:rPr lang="zh-CN" sz="2400" i="1" dirty="0">
                  <a:ea typeface="宋体" panose="02010600030101010101" pitchFamily="2" charset="-122"/>
                </a:rPr>
                <a:t>MC</a:t>
              </a:r>
              <a:r>
                <a:rPr lang="zh-CN" sz="2400" dirty="0">
                  <a:ea typeface="宋体" panose="02010600030101010101" pitchFamily="2" charset="-122"/>
                </a:rPr>
                <a:t> 的地方</a:t>
              </a:r>
              <a:endParaRPr lang="zh-CN" sz="2400" dirty="0">
                <a:ea typeface="宋体" panose="02010600030101010101" pitchFamily="2" charset="-122"/>
              </a:endParaRPr>
            </a:p>
          </p:txBody>
        </p:sp>
      </p:grpSp>
      <p:grpSp>
        <p:nvGrpSpPr>
          <p:cNvPr id="27" name="Group 27"/>
          <p:cNvGrpSpPr/>
          <p:nvPr/>
        </p:nvGrpSpPr>
        <p:grpSpPr bwMode="auto">
          <a:xfrm>
            <a:off x="395287" y="4594225"/>
            <a:ext cx="3865563" cy="1023938"/>
            <a:chOff x="-465" y="0"/>
            <a:chExt cx="2435" cy="645"/>
          </a:xfrm>
        </p:grpSpPr>
        <p:sp>
          <p:nvSpPr>
            <p:cNvPr id="28" name="AutoShape 30"/>
            <p:cNvSpPr/>
            <p:nvPr/>
          </p:nvSpPr>
          <p:spPr bwMode="auto">
            <a:xfrm>
              <a:off x="1747" y="166"/>
              <a:ext cx="223" cy="479"/>
            </a:xfrm>
            <a:prstGeom prst="leftBrace">
              <a:avLst>
                <a:gd name="adj1" fmla="val 28252"/>
                <a:gd name="adj2" fmla="val 50000"/>
              </a:avLst>
            </a:prstGeom>
            <a:noFill/>
            <a:ln w="19050">
              <a:solidFill>
                <a:srgbClr val="990033"/>
              </a:solidFill>
              <a:round/>
            </a:ln>
          </p:spPr>
          <p:txBody>
            <a:bodyPr wrap="none" anchor="ctr"/>
            <a:lstStyle/>
            <a:p>
              <a:endParaRPr lang="zh-CN">
                <a:ea typeface="宋体" panose="02010600030101010101" pitchFamily="2" charset="-122"/>
              </a:endParaRPr>
            </a:p>
          </p:txBody>
        </p:sp>
        <p:sp>
          <p:nvSpPr>
            <p:cNvPr id="29" name="Text Box 33"/>
            <p:cNvSpPr txBox="1">
              <a:spLocks noChangeArrowheads="1"/>
            </p:cNvSpPr>
            <p:nvPr/>
          </p:nvSpPr>
          <p:spPr bwMode="auto">
            <a:xfrm>
              <a:off x="-465" y="0"/>
              <a:ext cx="2087" cy="544"/>
            </a:xfrm>
            <a:prstGeom prst="rect">
              <a:avLst/>
            </a:prstGeom>
            <a:solidFill>
              <a:srgbClr val="FFCCCC"/>
            </a:solidFill>
            <a:ln w="9525">
              <a:noFill/>
              <a:miter lim="800000"/>
            </a:ln>
          </p:spPr>
          <p:txBody>
            <a:bodyPr wrap="square">
              <a:spAutoFit/>
            </a:bodyPr>
            <a:lstStyle/>
            <a:p>
              <a:pPr>
                <a:lnSpc>
                  <a:spcPct val="105000"/>
                </a:lnSpc>
                <a:spcBef>
                  <a:spcPct val="50000"/>
                </a:spcBef>
              </a:pPr>
              <a:r>
                <a:rPr lang="zh-CN" sz="2400" dirty="0">
                  <a:ea typeface="宋体" panose="02010600030101010101" pitchFamily="2" charset="-122"/>
                </a:rPr>
                <a:t>如果</a:t>
              </a:r>
              <a:r>
                <a:rPr lang="zh-CN" sz="2400" b="1" i="1" dirty="0">
                  <a:ea typeface="宋体" panose="02010600030101010101" pitchFamily="2" charset="-122"/>
                </a:rPr>
                <a:t>P</a:t>
              </a:r>
              <a:r>
                <a:rPr lang="zh-CN" sz="2400" dirty="0">
                  <a:ea typeface="宋体" panose="02010600030101010101" pitchFamily="2" charset="-122"/>
                </a:rPr>
                <a:t> &lt; </a:t>
              </a:r>
              <a:r>
                <a:rPr lang="zh-CN" sz="2400" i="1" dirty="0">
                  <a:ea typeface="宋体" panose="02010600030101010101" pitchFamily="2" charset="-122"/>
                </a:rPr>
                <a:t>AVC</a:t>
              </a:r>
              <a:r>
                <a:rPr lang="zh-CN" sz="2400" dirty="0">
                  <a:ea typeface="宋体" panose="02010600030101010101" pitchFamily="2" charset="-122"/>
                </a:rPr>
                <a:t>，那企业将停止</a:t>
              </a:r>
              <a:r>
                <a:rPr lang="zh-CN" sz="2400" dirty="0" smtClean="0">
                  <a:ea typeface="宋体" panose="02010600030101010101" pitchFamily="2" charset="-122"/>
                </a:rPr>
                <a:t>营业</a:t>
              </a:r>
              <a:endParaRPr lang="zh-CN" sz="2400" dirty="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strips(down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dissolve">
                                      <p:cBhvr>
                                        <p:cTn id="21" dur="500"/>
                                        <p:tgtEl>
                                          <p:spTgt spid="2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righ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27"/>
                                        </p:tgtEl>
                                      </p:cBhvr>
                                    </p:animEffect>
                                    <p:set>
                                      <p:cBhvr>
                                        <p:cTn id="29" dur="1" fill="hold">
                                          <p:stCondLst>
                                            <p:cond delay="499"/>
                                          </p:stCondLst>
                                        </p:cTn>
                                        <p:tgtEl>
                                          <p:spTgt spid="2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dissolv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1" cstate="print"/>
          <a:srcRect b="16696"/>
          <a:stretch>
            <a:fillRect/>
          </a:stretch>
        </p:blipFill>
        <p:spPr bwMode="auto">
          <a:xfrm>
            <a:off x="0" y="0"/>
            <a:ext cx="9144000" cy="2133600"/>
          </a:xfrm>
          <a:prstGeom prst="rect">
            <a:avLst/>
          </a:prstGeom>
          <a:noFill/>
          <a:ln w="9525">
            <a:noFill/>
            <a:miter lim="800000"/>
            <a:headEnd/>
            <a:tailEnd/>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algn="ctr" eaLnBrk="0" fontAlgn="auto" hangingPunct="0">
              <a:lnSpc>
                <a:spcPct val="115000"/>
              </a:lnSpc>
              <a:spcAft>
                <a:spcPts val="0"/>
              </a:spcAft>
              <a:defRPr/>
            </a:pPr>
            <a:r>
              <a:rPr lang="zh-CN" altLang="en-US" sz="3600" b="1" dirty="0">
                <a:effectLst>
                  <a:outerShdw blurRad="38100" dist="38100" dir="2700000" algn="tl">
                    <a:srgbClr val="C0C0C0"/>
                  </a:outerShdw>
                </a:effectLst>
                <a:latin typeface="+mj-lt"/>
                <a:ea typeface="+mn-ea"/>
                <a:cs typeface="+mj-cs"/>
              </a:rPr>
              <a:t>本章我们将探索这些问题的答案：</a:t>
            </a:r>
            <a:endParaRPr lang="en-US" altLang="zh-CN" sz="3600" b="1" dirty="0">
              <a:effectLst>
                <a:outerShdw blurRad="38100" dist="38100" dir="2700000" algn="tl">
                  <a:srgbClr val="C0C0C0"/>
                </a:outerShdw>
              </a:effectLst>
              <a:latin typeface="+mj-lt"/>
              <a:ea typeface="+mn-ea"/>
              <a:cs typeface="+mj-cs"/>
            </a:endParaRPr>
          </a:p>
        </p:txBody>
      </p:sp>
      <p:sp>
        <p:nvSpPr>
          <p:cNvPr id="5" name="Rectangle 3"/>
          <p:cNvSpPr txBox="1">
            <a:spLocks noChangeArrowheads="1"/>
          </p:cNvSpPr>
          <p:nvPr/>
        </p:nvSpPr>
        <p:spPr>
          <a:xfrm>
            <a:off x="395536" y="1700808"/>
            <a:ext cx="8568952" cy="4546600"/>
          </a:xfrm>
          <a:prstGeom prst="rect">
            <a:avLst/>
          </a:prstGeom>
        </p:spPr>
        <p:txBody>
          <a:bodyPr vert="horz">
            <a:normAutofit/>
          </a:bodyPr>
          <a:lstStyle/>
          <a:p>
            <a:pPr marL="567055" marR="0" lvl="0" indent="-457200" algn="l" defTabSz="914400" rtl="0" eaLnBrk="1" fontAlgn="auto" latinLnBrk="0" hangingPunct="1">
              <a:lnSpc>
                <a:spcPct val="150000"/>
              </a:lnSpc>
              <a:spcBef>
                <a:spcPts val="400"/>
              </a:spcBef>
              <a:spcAft>
                <a:spcPts val="0"/>
              </a:spcAft>
              <a:buClr>
                <a:srgbClr val="996633"/>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什么是完全竞争市场？  </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rgbClr val="996633"/>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什么是边际收益？和总收益与平均收益有什么关系？</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rgbClr val="996633"/>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竞争企业如何决定利润最大化的产量？</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rgbClr val="996633"/>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短期内，竞争企业何时会选择停业？长期内，竞争企业何时会选择退出市场？</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rgbClr val="996633"/>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短期的市场供给曲线是什么形状？长期的呢？</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沉没成本的无关性</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251520" y="1124743"/>
            <a:ext cx="8640961" cy="5001419"/>
          </a:xfrm>
          <a:prstGeom prst="rect">
            <a:avLst/>
          </a:prstGeom>
        </p:spPr>
        <p:txBody>
          <a:bodyPr vert="horz">
            <a:normAutofit/>
          </a:bodyPr>
          <a:lstStyle/>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Arial" panose="020B0604020202020204" pitchFamily="34" charset="0"/>
              <a:buChar char="•"/>
              <a:defRPr/>
            </a:pPr>
            <a:r>
              <a:rPr kumimoji="0" lang="zh-CN" sz="27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沉没成本：</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已经发生而且无法收回的成本</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Arial" panose="020B0604020202020204" pitchFamily="34" charset="0"/>
              <a:buChar char="•"/>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沉没成本应该与决策无关：无论你做怎样的决策，你都必须支付它们</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Arial" panose="020B0604020202020204" pitchFamily="34" charset="0"/>
              <a:buChar char="•"/>
              <a:defRPr/>
            </a:pP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固定成本</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是一种沉没成本：无论企业决定生产或停止营业，都必须支付固定成本</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Arial" panose="020B0604020202020204" pitchFamily="34" charset="0"/>
              <a:buChar char="•"/>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因此，固定成本的大小不影响做是否停止营业的决策</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企业的长期决策：退出市场</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4730750"/>
          </a:xfrm>
          <a:prstGeom prst="rect">
            <a:avLst/>
          </a:prstGeom>
        </p:spPr>
        <p:txBody>
          <a:bodyPr vert="horz">
            <a:normAutofit/>
          </a:bodyPr>
          <a:lstStyle/>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退出市场的成本：收益损失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TR</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退出市场的收益：节约成本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TC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b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altLang="en-US"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长期内固定成本为0</a:t>
            </a:r>
            <a:r>
              <a:rPr kumimoji="0" lang="zh-CN" altLang="en-US"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因此，如果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TR</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&lt;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TC  ，企业退出市场</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公式两边除以企业的产量</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Q ：</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6" name="Rectangle 4"/>
          <p:cNvSpPr>
            <a:spLocks noChangeArrowheads="1"/>
          </p:cNvSpPr>
          <p:nvPr/>
        </p:nvSpPr>
        <p:spPr bwMode="auto">
          <a:xfrm>
            <a:off x="1979712" y="4149080"/>
            <a:ext cx="4137025" cy="544513"/>
          </a:xfrm>
          <a:prstGeom prst="rect">
            <a:avLst/>
          </a:prstGeom>
          <a:solidFill>
            <a:srgbClr val="FFFFCC"/>
          </a:solidFill>
          <a:ln w="9525">
            <a:noFill/>
            <a:miter lim="800000"/>
          </a:ln>
        </p:spPr>
        <p:txBody>
          <a:bodyPr wrap="none">
            <a:spAutoFit/>
          </a:bodyPr>
          <a:lstStyle/>
          <a:p>
            <a:pPr>
              <a:lnSpc>
                <a:spcPct val="105000"/>
              </a:lnSpc>
              <a:spcBef>
                <a:spcPct val="45000"/>
              </a:spcBef>
              <a:buClr>
                <a:srgbClr val="00B85C"/>
              </a:buClr>
              <a:buSzPct val="120000"/>
              <a:buFont typeface="Wingdings" panose="05000000000000000000" pitchFamily="2" charset="2"/>
              <a:buNone/>
            </a:pPr>
            <a:r>
              <a:rPr lang="zh-CN" sz="2800" dirty="0">
                <a:ea typeface="宋体" panose="02010600030101010101" pitchFamily="2" charset="-122"/>
              </a:rPr>
              <a:t>如果 </a:t>
            </a:r>
            <a:r>
              <a:rPr lang="zh-CN" sz="2800" b="1" i="1" dirty="0">
                <a:ea typeface="宋体" panose="02010600030101010101" pitchFamily="2" charset="-122"/>
              </a:rPr>
              <a:t>P</a:t>
            </a:r>
            <a:r>
              <a:rPr lang="zh-CN" sz="2800" dirty="0">
                <a:ea typeface="宋体" panose="02010600030101010101" pitchFamily="2" charset="-122"/>
              </a:rPr>
              <a:t> &lt; </a:t>
            </a:r>
            <a:r>
              <a:rPr lang="zh-CN" sz="2800" i="1" dirty="0">
                <a:ea typeface="宋体" panose="02010600030101010101" pitchFamily="2" charset="-122"/>
              </a:rPr>
              <a:t>ATC，退出市场</a:t>
            </a:r>
            <a:endParaRPr lang="zh-CN" sz="2800" i="1" dirty="0">
              <a:ea typeface="宋体" panose="02010600030101010101" pitchFamily="2" charset="-122"/>
            </a:endParaRPr>
          </a:p>
        </p:txBody>
      </p:sp>
      <p:sp>
        <p:nvSpPr>
          <p:cNvPr id="7" name="Rectangle 6"/>
          <p:cNvSpPr>
            <a:spLocks noChangeArrowheads="1"/>
          </p:cNvSpPr>
          <p:nvPr/>
        </p:nvSpPr>
        <p:spPr bwMode="auto">
          <a:xfrm>
            <a:off x="2867660" y="2736850"/>
            <a:ext cx="1893570" cy="450850"/>
          </a:xfrm>
          <a:prstGeom prst="rect">
            <a:avLst/>
          </a:prstGeom>
          <a:noFill/>
          <a:ln w="9525">
            <a:solidFill>
              <a:srgbClr val="FF0000"/>
            </a:solidFill>
            <a:miter lim="800000"/>
          </a:ln>
        </p:spPr>
        <p:txBody>
          <a:bodyPr wrap="none" anchor="ctr"/>
          <a:lstStyle/>
          <a:p>
            <a:endParaRPr 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left)">
                                      <p:cBhvr>
                                        <p:cTn id="25" dur="500"/>
                                        <p:tgtEl>
                                          <p:spTgt spid="5">
                                            <p:txEl>
                                              <p:pRg st="3" end="3"/>
                                            </p:txEl>
                                          </p:spTgt>
                                        </p:tgtEl>
                                      </p:cBhvr>
                                    </p:animEffec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P spid="6" grpId="0" bldLvl="0" animBg="1" autoUpdateAnimBg="0"/>
      <p:bldP spid="7" grpId="0" bldLvl="0" animBg="1" autoUpdateAnimBg="0"/>
      <p:bldP spid="7" grpId="1"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新企业进入市场的决策</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95536" y="1844824"/>
            <a:ext cx="8313737" cy="2586037"/>
          </a:xfrm>
          <a:prstGeom prst="rect">
            <a:avLst/>
          </a:prstGeom>
        </p:spPr>
        <p:txBody>
          <a:bodyPr vert="horz">
            <a:normAutofit/>
          </a:bodyPr>
          <a:lstStyle/>
          <a:p>
            <a:pPr marL="567055" lvl="0" indent="-457200">
              <a:spcBef>
                <a:spcPct val="60000"/>
              </a:spcBef>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长期内，如果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TR</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lang="zh-CN" altLang="en-US" sz="2700" dirty="0" smtClean="0">
                <a:ea typeface="宋体" panose="02010600030101010101" pitchFamily="2" charset="-122"/>
              </a:rPr>
              <a:t>≥</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TC，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一个新企业将进入市场</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600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企业的进入决策两边除以</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Q ：</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6" name="Rectangle 4"/>
          <p:cNvSpPr>
            <a:spLocks noChangeArrowheads="1"/>
          </p:cNvSpPr>
          <p:nvPr/>
        </p:nvSpPr>
        <p:spPr bwMode="auto">
          <a:xfrm>
            <a:off x="2123728" y="3429000"/>
            <a:ext cx="4248279" cy="544765"/>
          </a:xfrm>
          <a:prstGeom prst="rect">
            <a:avLst/>
          </a:prstGeom>
          <a:solidFill>
            <a:srgbClr val="FFFFCC"/>
          </a:solidFill>
          <a:ln w="9525">
            <a:noFill/>
            <a:miter lim="800000"/>
          </a:ln>
        </p:spPr>
        <p:txBody>
          <a:bodyPr wrap="none">
            <a:spAutoFit/>
          </a:bodyPr>
          <a:lstStyle/>
          <a:p>
            <a:pPr>
              <a:lnSpc>
                <a:spcPct val="105000"/>
              </a:lnSpc>
              <a:spcBef>
                <a:spcPct val="45000"/>
              </a:spcBef>
              <a:buClr>
                <a:srgbClr val="00B85C"/>
              </a:buClr>
              <a:buSzPct val="120000"/>
              <a:buFont typeface="Wingdings" panose="05000000000000000000" pitchFamily="2" charset="2"/>
              <a:buNone/>
            </a:pPr>
            <a:r>
              <a:rPr lang="zh-CN" sz="2800" dirty="0">
                <a:ea typeface="宋体" panose="02010600030101010101" pitchFamily="2" charset="-122"/>
              </a:rPr>
              <a:t>如果 </a:t>
            </a:r>
            <a:r>
              <a:rPr lang="zh-CN" sz="2800" b="1" i="1" dirty="0">
                <a:ea typeface="宋体" panose="02010600030101010101" pitchFamily="2" charset="-122"/>
              </a:rPr>
              <a:t>P</a:t>
            </a:r>
            <a:r>
              <a:rPr lang="zh-CN" sz="2800" dirty="0">
                <a:ea typeface="宋体" panose="02010600030101010101" pitchFamily="2" charset="-122"/>
              </a:rPr>
              <a:t> </a:t>
            </a:r>
            <a:r>
              <a:rPr lang="zh-CN" altLang="en-US" sz="2800" dirty="0" smtClean="0">
                <a:ea typeface="宋体" panose="02010600030101010101" pitchFamily="2" charset="-122"/>
              </a:rPr>
              <a:t>≥</a:t>
            </a:r>
            <a:r>
              <a:rPr lang="zh-CN" sz="2800" dirty="0" smtClean="0">
                <a:ea typeface="宋体" panose="02010600030101010101" pitchFamily="2" charset="-122"/>
              </a:rPr>
              <a:t> </a:t>
            </a:r>
            <a:r>
              <a:rPr lang="zh-CN" sz="2800" i="1" dirty="0">
                <a:ea typeface="宋体" panose="02010600030101010101" pitchFamily="2" charset="-122"/>
              </a:rPr>
              <a:t>ATC，进入市场</a:t>
            </a:r>
            <a:endParaRPr lang="zh-CN" sz="2800" i="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P spid="6"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539552" y="2060848"/>
            <a:ext cx="3168352" cy="2592288"/>
          </a:xfrm>
          <a:prstGeom prst="rect">
            <a:avLst/>
          </a:prstGeom>
          <a:solidFill>
            <a:srgbClr val="FFFFCC"/>
          </a:solidFill>
        </p:spPr>
        <p:txBody>
          <a:bodyPr vert="horz">
            <a:normAutofit/>
          </a:bodyPr>
          <a:lstStyle/>
          <a:p>
            <a:pPr marL="0" marR="0" lvl="0" indent="0"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竞争企业的长期供给曲线是边际成本曲线位于长期平均总成本曲线以上的部分</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nvGrpSpPr>
          <p:cNvPr id="5" name="Group 5"/>
          <p:cNvGrpSpPr/>
          <p:nvPr/>
        </p:nvGrpSpPr>
        <p:grpSpPr bwMode="auto">
          <a:xfrm>
            <a:off x="3706813" y="1698625"/>
            <a:ext cx="4864100" cy="4146550"/>
            <a:chOff x="0" y="0"/>
            <a:chExt cx="3064" cy="2612"/>
          </a:xfrm>
        </p:grpSpPr>
        <p:grpSp>
          <p:nvGrpSpPr>
            <p:cNvPr id="6" name="Group 6"/>
            <p:cNvGrpSpPr/>
            <p:nvPr/>
          </p:nvGrpSpPr>
          <p:grpSpPr bwMode="auto">
            <a:xfrm>
              <a:off x="395" y="265"/>
              <a:ext cx="2357" cy="2206"/>
              <a:chOff x="0" y="0"/>
              <a:chExt cx="3650" cy="2492"/>
            </a:xfrm>
          </p:grpSpPr>
          <p:sp>
            <p:nvSpPr>
              <p:cNvPr id="9" name="Line 5"/>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0" name="Line 6"/>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7" name="Text Box 7"/>
            <p:cNvSpPr txBox="1">
              <a:spLocks noChangeArrowheads="1"/>
            </p:cNvSpPr>
            <p:nvPr/>
          </p:nvSpPr>
          <p:spPr bwMode="auto">
            <a:xfrm>
              <a:off x="2726" y="2314"/>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8" name="Text Box 8"/>
            <p:cNvSpPr txBox="1">
              <a:spLocks noChangeArrowheads="1"/>
            </p:cNvSpPr>
            <p:nvPr/>
          </p:nvSpPr>
          <p:spPr bwMode="auto">
            <a:xfrm>
              <a:off x="0" y="0"/>
              <a:ext cx="692" cy="298"/>
            </a:xfrm>
            <a:prstGeom prst="rect">
              <a:avLst/>
            </a:prstGeom>
            <a:noFill/>
            <a:ln w="9525">
              <a:noFill/>
              <a:miter lim="800000"/>
            </a:ln>
          </p:spPr>
          <p:txBody>
            <a:bodyPr>
              <a:spAutoFit/>
            </a:bodyPr>
            <a:lstStyle/>
            <a:p>
              <a:pPr algn="r">
                <a:spcBef>
                  <a:spcPct val="50000"/>
                </a:spcBef>
              </a:pPr>
              <a:r>
                <a:rPr lang="zh-CN" sz="2500">
                  <a:ea typeface="宋体" panose="02010600030101010101" pitchFamily="2" charset="-122"/>
                </a:rPr>
                <a:t>成本</a:t>
              </a:r>
              <a:endParaRPr lang="zh-CN" sz="2500">
                <a:ea typeface="宋体" panose="02010600030101010101" pitchFamily="2" charset="-122"/>
              </a:endParaRPr>
            </a:p>
          </p:txBody>
        </p:sp>
      </p:grpSp>
      <p:sp>
        <p:nvSpPr>
          <p:cNvPr id="11" name="Rectangle 9"/>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竞争企业</a:t>
            </a:r>
            <a:r>
              <a:rPr kumimoji="0" lang="zh-CN" altLang="en-US"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的长期供给</a:t>
            </a:r>
            <a:r>
              <a:rPr kumimoji="0" lang="zh-CN" altLang="en-US"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曲线</a:t>
            </a:r>
            <a:endParaRPr kumimoji="0" lang="zh-CN" altLang="en-US" sz="35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grpSp>
        <p:nvGrpSpPr>
          <p:cNvPr id="12" name="Group 12"/>
          <p:cNvGrpSpPr/>
          <p:nvPr/>
        </p:nvGrpSpPr>
        <p:grpSpPr bwMode="auto">
          <a:xfrm>
            <a:off x="5138738" y="2287588"/>
            <a:ext cx="2676525" cy="3181350"/>
            <a:chOff x="0" y="0"/>
            <a:chExt cx="1686" cy="2004"/>
          </a:xfrm>
        </p:grpSpPr>
        <p:sp>
          <p:nvSpPr>
            <p:cNvPr id="13" name="Line 11"/>
            <p:cNvSpPr>
              <a:spLocks noChangeShapeType="1"/>
            </p:cNvSpPr>
            <p:nvPr/>
          </p:nvSpPr>
          <p:spPr bwMode="auto">
            <a:xfrm flipV="1">
              <a:off x="0" y="232"/>
              <a:ext cx="1346" cy="1772"/>
            </a:xfrm>
            <a:prstGeom prst="line">
              <a:avLst/>
            </a:prstGeom>
            <a:noFill/>
            <a:ln w="38100">
              <a:solidFill>
                <a:schemeClr val="accent2"/>
              </a:solidFill>
              <a:round/>
            </a:ln>
          </p:spPr>
          <p:txBody>
            <a:bodyPr/>
            <a:lstStyle/>
            <a:p>
              <a:endParaRPr lang="zh-CN" altLang="en-US"/>
            </a:p>
          </p:txBody>
        </p:sp>
        <p:sp>
          <p:nvSpPr>
            <p:cNvPr id="14" name="Text Box 12"/>
            <p:cNvSpPr txBox="1">
              <a:spLocks noChangeArrowheads="1"/>
            </p:cNvSpPr>
            <p:nvPr/>
          </p:nvSpPr>
          <p:spPr bwMode="auto">
            <a:xfrm>
              <a:off x="1303" y="0"/>
              <a:ext cx="383" cy="240"/>
            </a:xfrm>
            <a:prstGeom prst="rect">
              <a:avLst/>
            </a:prstGeom>
            <a:noFill/>
            <a:ln w="9525">
              <a:noFill/>
              <a:miter lim="800000"/>
            </a:ln>
          </p:spPr>
          <p:txBody>
            <a:bodyPr lIns="0" tIns="0" rIns="0" bIns="0">
              <a:spAutoFit/>
            </a:bodyPr>
            <a:lstStyle/>
            <a:p>
              <a:pPr>
                <a:spcBef>
                  <a:spcPct val="50000"/>
                </a:spcBef>
              </a:pPr>
              <a:r>
                <a:rPr lang="en-US" altLang="zh-CN" sz="2500" i="1">
                  <a:ea typeface="宋体" panose="02010600030101010101" pitchFamily="2" charset="-122"/>
                </a:rPr>
                <a:t>MC</a:t>
              </a:r>
              <a:endParaRPr lang="en-US" altLang="zh-CN" sz="2500" i="1">
                <a:ea typeface="宋体" panose="02010600030101010101" pitchFamily="2" charset="-122"/>
              </a:endParaRPr>
            </a:p>
          </p:txBody>
        </p:sp>
      </p:grpSp>
      <p:sp>
        <p:nvSpPr>
          <p:cNvPr id="15" name="Arc 14"/>
          <p:cNvSpPr/>
          <p:nvPr/>
        </p:nvSpPr>
        <p:spPr bwMode="auto">
          <a:xfrm flipH="1" flipV="1">
            <a:off x="4643438" y="2700338"/>
            <a:ext cx="3062287" cy="1516062"/>
          </a:xfrm>
          <a:custGeom>
            <a:avLst/>
            <a:gdLst>
              <a:gd name="T0" fmla="*/ 0 w 32505"/>
              <a:gd name="T1" fmla="*/ 0 h 21600"/>
              <a:gd name="T2" fmla="*/ 32505 w 32505"/>
              <a:gd name="T3" fmla="*/ 21600 h 21600"/>
            </a:gdLst>
            <a:ahLst/>
            <a:cxnLst>
              <a:cxn ang="0">
                <a:pos x="0" y="8530"/>
              </a:cxn>
              <a:cxn ang="0">
                <a:pos x="17197" y="0"/>
              </a:cxn>
              <a:cxn ang="0">
                <a:pos x="32504" y="6361"/>
              </a:cxn>
              <a:cxn ang="0">
                <a:pos x="0" y="8530"/>
              </a:cxn>
              <a:cxn ang="0">
                <a:pos x="17197" y="0"/>
              </a:cxn>
              <a:cxn ang="0">
                <a:pos x="32504" y="6361"/>
              </a:cxn>
              <a:cxn ang="0">
                <a:pos x="17197" y="21600"/>
              </a:cxn>
            </a:cxnLst>
            <a:rect l="T0" t="T1" r="T2" b="T3"/>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close/>
              </a:path>
            </a:pathLst>
          </a:custGeom>
          <a:noFill/>
          <a:ln w="38100" cmpd="sng">
            <a:solidFill>
              <a:schemeClr val="accent2"/>
            </a:solidFill>
            <a:round/>
          </a:ln>
        </p:spPr>
        <p:txBody>
          <a:bodyPr wrap="none" anchor="ctr"/>
          <a:lstStyle/>
          <a:p>
            <a:endParaRPr lang="zh-CN" altLang="en-US"/>
          </a:p>
        </p:txBody>
      </p:sp>
      <p:sp>
        <p:nvSpPr>
          <p:cNvPr id="16" name="Text Box 15"/>
          <p:cNvSpPr txBox="1">
            <a:spLocks noChangeArrowheads="1"/>
          </p:cNvSpPr>
          <p:nvPr/>
        </p:nvSpPr>
        <p:spPr bwMode="auto">
          <a:xfrm>
            <a:off x="7591425" y="3265488"/>
            <a:ext cx="1143000" cy="381000"/>
          </a:xfrm>
          <a:prstGeom prst="rect">
            <a:avLst/>
          </a:prstGeom>
          <a:noFill/>
          <a:ln w="9525">
            <a:noFill/>
            <a:miter lim="800000"/>
          </a:ln>
        </p:spPr>
        <p:txBody>
          <a:bodyPr lIns="0" tIns="0" rIns="0" bIns="0">
            <a:spAutoFit/>
          </a:bodyPr>
          <a:lstStyle/>
          <a:p>
            <a:pPr>
              <a:spcBef>
                <a:spcPct val="50000"/>
              </a:spcBef>
            </a:pPr>
            <a:r>
              <a:rPr lang="en-US" altLang="zh-CN" sz="2500" i="1" dirty="0" smtClean="0">
                <a:ea typeface="宋体" panose="02010600030101010101" pitchFamily="2" charset="-122"/>
              </a:rPr>
              <a:t>LATC</a:t>
            </a:r>
            <a:endParaRPr lang="en-US" altLang="zh-CN" sz="2500" i="1" dirty="0">
              <a:ea typeface="宋体" panose="02010600030101010101" pitchFamily="2" charset="-122"/>
            </a:endParaRPr>
          </a:p>
        </p:txBody>
      </p:sp>
      <p:grpSp>
        <p:nvGrpSpPr>
          <p:cNvPr id="17" name="Group 17"/>
          <p:cNvGrpSpPr/>
          <p:nvPr/>
        </p:nvGrpSpPr>
        <p:grpSpPr bwMode="auto">
          <a:xfrm>
            <a:off x="4338638" y="2678113"/>
            <a:ext cx="2949575" cy="1541462"/>
            <a:chOff x="0" y="0"/>
            <a:chExt cx="1858" cy="971"/>
          </a:xfrm>
        </p:grpSpPr>
        <p:sp>
          <p:nvSpPr>
            <p:cNvPr id="18" name="Line 19"/>
            <p:cNvSpPr>
              <a:spLocks noChangeShapeType="1"/>
            </p:cNvSpPr>
            <p:nvPr/>
          </p:nvSpPr>
          <p:spPr bwMode="auto">
            <a:xfrm flipV="1">
              <a:off x="1121" y="0"/>
              <a:ext cx="737" cy="971"/>
            </a:xfrm>
            <a:prstGeom prst="line">
              <a:avLst/>
            </a:prstGeom>
            <a:noFill/>
            <a:ln w="38100">
              <a:solidFill>
                <a:srgbClr val="00B050"/>
              </a:solidFill>
              <a:round/>
            </a:ln>
          </p:spPr>
          <p:txBody>
            <a:bodyPr/>
            <a:lstStyle/>
            <a:p>
              <a:endParaRPr lang="zh-CN" altLang="en-US"/>
            </a:p>
          </p:txBody>
        </p:sp>
        <p:sp>
          <p:nvSpPr>
            <p:cNvPr id="19" name="Line 20"/>
            <p:cNvSpPr>
              <a:spLocks noChangeShapeType="1"/>
            </p:cNvSpPr>
            <p:nvPr/>
          </p:nvSpPr>
          <p:spPr bwMode="auto">
            <a:xfrm flipH="1">
              <a:off x="0" y="971"/>
              <a:ext cx="1122" cy="0"/>
            </a:xfrm>
            <a:prstGeom prst="line">
              <a:avLst/>
            </a:prstGeom>
            <a:noFill/>
            <a:ln w="38100">
              <a:solidFill>
                <a:srgbClr val="CC0000"/>
              </a:solidFill>
              <a:prstDash val="dashDot"/>
              <a:rou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vert="horz" tIns="0" bIns="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en-US" alt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2</a:t>
            </a:r>
            <a:r>
              <a:rPr kumimoji="0" lang="en-US" altLang="zh-CN"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en-US" altLang="zh-CN"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altLang="en-US" sz="28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指出企业的利润</a:t>
            </a:r>
            <a:endParaRPr kumimoji="0" lang="zh-CN" altLang="en-US" sz="28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endParaRPr>
          </a:p>
        </p:txBody>
      </p:sp>
      <p:sp>
        <p:nvSpPr>
          <p:cNvPr id="4" name="Line 9"/>
          <p:cNvSpPr>
            <a:spLocks noChangeShapeType="1"/>
          </p:cNvSpPr>
          <p:nvPr/>
        </p:nvSpPr>
        <p:spPr bwMode="auto">
          <a:xfrm>
            <a:off x="596900" y="1276350"/>
            <a:ext cx="8207375" cy="0"/>
          </a:xfrm>
          <a:prstGeom prst="line">
            <a:avLst/>
          </a:prstGeom>
          <a:noFill/>
          <a:ln w="12700">
            <a:solidFill>
              <a:srgbClr val="C0C0C0"/>
            </a:solidFill>
            <a:round/>
          </a:ln>
        </p:spPr>
        <p:txBody>
          <a:bodyPr/>
          <a:lstStyle/>
          <a:p>
            <a:endParaRPr lang="zh-CN" altLang="en-US"/>
          </a:p>
        </p:txBody>
      </p:sp>
      <p:sp>
        <p:nvSpPr>
          <p:cNvPr id="5" name="Line 10"/>
          <p:cNvSpPr>
            <a:spLocks noChangeShapeType="1"/>
          </p:cNvSpPr>
          <p:nvPr/>
        </p:nvSpPr>
        <p:spPr bwMode="auto">
          <a:xfrm>
            <a:off x="593725" y="290513"/>
            <a:ext cx="8207375" cy="0"/>
          </a:xfrm>
          <a:prstGeom prst="line">
            <a:avLst/>
          </a:prstGeom>
          <a:noFill/>
          <a:ln w="12700">
            <a:solidFill>
              <a:srgbClr val="C0C0C0"/>
            </a:solidFill>
            <a:round/>
          </a:ln>
        </p:spPr>
        <p:txBody>
          <a:bodyPr/>
          <a:lstStyle/>
          <a:p>
            <a:endParaRPr lang="zh-CN" altLang="en-US"/>
          </a:p>
        </p:txBody>
      </p:sp>
      <p:sp>
        <p:nvSpPr>
          <p:cNvPr id="7" name="Rectangle 5"/>
          <p:cNvSpPr>
            <a:spLocks noChangeArrowheads="1"/>
          </p:cNvSpPr>
          <p:nvPr/>
        </p:nvSpPr>
        <p:spPr bwMode="auto">
          <a:xfrm>
            <a:off x="323528" y="2276872"/>
            <a:ext cx="2880319" cy="4150916"/>
          </a:xfrm>
          <a:prstGeom prst="rect">
            <a:avLst/>
          </a:prstGeom>
          <a:noFill/>
          <a:ln w="9525">
            <a:noFill/>
            <a:miter lim="800000"/>
          </a:ln>
        </p:spPr>
        <p:txBody>
          <a:bodyPr/>
          <a:lstStyle/>
          <a:p>
            <a:pPr>
              <a:lnSpc>
                <a:spcPct val="105000"/>
              </a:lnSpc>
              <a:spcBef>
                <a:spcPct val="55000"/>
              </a:spcBef>
              <a:buClr>
                <a:srgbClr val="669900"/>
              </a:buClr>
              <a:buSzPct val="120000"/>
              <a:buFont typeface="Wingdings" panose="05000000000000000000" pitchFamily="2" charset="2"/>
              <a:buNone/>
            </a:pPr>
            <a:r>
              <a:rPr lang="en-US" altLang="zh-CN" sz="2800" dirty="0" smtClean="0">
                <a:ea typeface="宋体" panose="02010600030101010101" pitchFamily="2" charset="-122"/>
              </a:rPr>
              <a:t>    </a:t>
            </a:r>
            <a:r>
              <a:rPr lang="zh-CN" sz="2800" dirty="0" smtClean="0">
                <a:ea typeface="宋体" panose="02010600030101010101" pitchFamily="2" charset="-122"/>
              </a:rPr>
              <a:t>决定</a:t>
            </a:r>
            <a:r>
              <a:rPr lang="zh-CN" sz="2800" dirty="0">
                <a:ea typeface="宋体" panose="02010600030101010101" pitchFamily="2" charset="-122"/>
              </a:rPr>
              <a:t>企业的总利润。</a:t>
            </a:r>
            <a:endParaRPr lang="zh-CN" sz="2800" dirty="0">
              <a:ea typeface="宋体" panose="02010600030101010101" pitchFamily="2" charset="-122"/>
            </a:endParaRPr>
          </a:p>
          <a:p>
            <a:pPr>
              <a:lnSpc>
                <a:spcPct val="105000"/>
              </a:lnSpc>
              <a:spcBef>
                <a:spcPct val="55000"/>
              </a:spcBef>
              <a:buClr>
                <a:srgbClr val="669900"/>
              </a:buClr>
              <a:buSzPct val="120000"/>
              <a:buFont typeface="Wingdings" panose="05000000000000000000" pitchFamily="2" charset="2"/>
              <a:buNone/>
            </a:pPr>
            <a:r>
              <a:rPr lang="en-US" altLang="zh-CN" sz="2800" dirty="0" smtClean="0">
                <a:ea typeface="宋体" panose="02010600030101010101" pitchFamily="2" charset="-122"/>
              </a:rPr>
              <a:t>    </a:t>
            </a:r>
            <a:r>
              <a:rPr lang="zh-CN" sz="2800" dirty="0" smtClean="0">
                <a:ea typeface="宋体" panose="02010600030101010101" pitchFamily="2" charset="-122"/>
              </a:rPr>
              <a:t>指出</a:t>
            </a:r>
            <a:r>
              <a:rPr lang="zh-CN" sz="2800" dirty="0">
                <a:ea typeface="宋体" panose="02010600030101010101" pitchFamily="2" charset="-122"/>
              </a:rPr>
              <a:t>图中代表企业利润的区域</a:t>
            </a:r>
            <a:endParaRPr lang="zh-CN" sz="2800" dirty="0">
              <a:ea typeface="宋体" panose="02010600030101010101" pitchFamily="2" charset="-122"/>
            </a:endParaRPr>
          </a:p>
        </p:txBody>
      </p:sp>
      <p:grpSp>
        <p:nvGrpSpPr>
          <p:cNvPr id="8" name="Group 8"/>
          <p:cNvGrpSpPr/>
          <p:nvPr/>
        </p:nvGrpSpPr>
        <p:grpSpPr bwMode="auto">
          <a:xfrm>
            <a:off x="2716213" y="1828800"/>
            <a:ext cx="5916612" cy="4113213"/>
            <a:chOff x="0" y="0"/>
            <a:chExt cx="3727" cy="2591"/>
          </a:xfrm>
        </p:grpSpPr>
        <p:grpSp>
          <p:nvGrpSpPr>
            <p:cNvPr id="9" name="Group 9"/>
            <p:cNvGrpSpPr/>
            <p:nvPr/>
          </p:nvGrpSpPr>
          <p:grpSpPr bwMode="auto">
            <a:xfrm>
              <a:off x="1058" y="65"/>
              <a:ext cx="2357" cy="2385"/>
              <a:chOff x="0" y="0"/>
              <a:chExt cx="3650" cy="2492"/>
            </a:xfrm>
          </p:grpSpPr>
          <p:sp>
            <p:nvSpPr>
              <p:cNvPr id="12" name="Line 11"/>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3" name="Line 12"/>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0" name="Text Box 13"/>
            <p:cNvSpPr txBox="1">
              <a:spLocks noChangeArrowheads="1"/>
            </p:cNvSpPr>
            <p:nvPr/>
          </p:nvSpPr>
          <p:spPr bwMode="auto">
            <a:xfrm>
              <a:off x="3389" y="2293"/>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11" name="Text Box 14"/>
            <p:cNvSpPr txBox="1">
              <a:spLocks noChangeArrowheads="1"/>
            </p:cNvSpPr>
            <p:nvPr/>
          </p:nvSpPr>
          <p:spPr bwMode="auto">
            <a:xfrm>
              <a:off x="0" y="0"/>
              <a:ext cx="1054" cy="288"/>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成本， </a:t>
              </a:r>
              <a:r>
                <a:rPr lang="zh-CN" sz="2400" b="1" i="1">
                  <a:ea typeface="宋体" panose="02010600030101010101" pitchFamily="2" charset="-122"/>
                </a:rPr>
                <a:t>P</a:t>
              </a:r>
              <a:endParaRPr lang="zh-CN" sz="2400" b="1" i="1">
                <a:ea typeface="宋体" panose="02010600030101010101" pitchFamily="2" charset="-122"/>
              </a:endParaRPr>
            </a:p>
          </p:txBody>
        </p:sp>
      </p:grpSp>
      <p:grpSp>
        <p:nvGrpSpPr>
          <p:cNvPr id="14" name="Group 14"/>
          <p:cNvGrpSpPr/>
          <p:nvPr/>
        </p:nvGrpSpPr>
        <p:grpSpPr bwMode="auto">
          <a:xfrm>
            <a:off x="5200650" y="2384425"/>
            <a:ext cx="2676525" cy="3181350"/>
            <a:chOff x="0" y="0"/>
            <a:chExt cx="1686" cy="2004"/>
          </a:xfrm>
        </p:grpSpPr>
        <p:sp>
          <p:nvSpPr>
            <p:cNvPr id="15" name="Line 15"/>
            <p:cNvSpPr>
              <a:spLocks noChangeShapeType="1"/>
            </p:cNvSpPr>
            <p:nvPr/>
          </p:nvSpPr>
          <p:spPr bwMode="auto">
            <a:xfrm flipV="1">
              <a:off x="0" y="232"/>
              <a:ext cx="1346" cy="1772"/>
            </a:xfrm>
            <a:prstGeom prst="line">
              <a:avLst/>
            </a:prstGeom>
            <a:noFill/>
            <a:ln w="38100">
              <a:solidFill>
                <a:schemeClr val="accent2"/>
              </a:solidFill>
              <a:round/>
            </a:ln>
          </p:spPr>
          <p:txBody>
            <a:bodyPr/>
            <a:lstStyle/>
            <a:p>
              <a:endParaRPr lang="zh-CN" altLang="en-US"/>
            </a:p>
          </p:txBody>
        </p:sp>
        <p:sp>
          <p:nvSpPr>
            <p:cNvPr id="16" name="Text Box 17"/>
            <p:cNvSpPr txBox="1">
              <a:spLocks noChangeArrowheads="1"/>
            </p:cNvSpPr>
            <p:nvPr/>
          </p:nvSpPr>
          <p:spPr bwMode="auto">
            <a:xfrm>
              <a:off x="1303" y="0"/>
              <a:ext cx="383"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grpSp>
        <p:nvGrpSpPr>
          <p:cNvPr id="17" name="Group 17"/>
          <p:cNvGrpSpPr/>
          <p:nvPr/>
        </p:nvGrpSpPr>
        <p:grpSpPr bwMode="auto">
          <a:xfrm>
            <a:off x="4705350" y="2797175"/>
            <a:ext cx="3851275" cy="1516063"/>
            <a:chOff x="0" y="0"/>
            <a:chExt cx="2426" cy="955"/>
          </a:xfrm>
        </p:grpSpPr>
        <p:sp>
          <p:nvSpPr>
            <p:cNvPr id="18" name="Arc 16"/>
            <p:cNvSpPr/>
            <p:nvPr/>
          </p:nvSpPr>
          <p:spPr bwMode="auto">
            <a:xfrm flipH="1" flipV="1">
              <a:off x="0" y="0"/>
              <a:ext cx="1929" cy="955"/>
            </a:xfrm>
            <a:custGeom>
              <a:avLst/>
              <a:gdLst>
                <a:gd name="T0" fmla="*/ 0 w 32505"/>
                <a:gd name="T1" fmla="*/ 0 h 21600"/>
                <a:gd name="T2" fmla="*/ 32505 w 32505"/>
                <a:gd name="T3" fmla="*/ 21600 h 21600"/>
              </a:gdLst>
              <a:ahLst/>
              <a:cxnLst>
                <a:cxn ang="0">
                  <a:pos x="0" y="8530"/>
                </a:cxn>
                <a:cxn ang="0">
                  <a:pos x="17197" y="0"/>
                </a:cxn>
                <a:cxn ang="0">
                  <a:pos x="32504" y="6361"/>
                </a:cxn>
                <a:cxn ang="0">
                  <a:pos x="0" y="8530"/>
                </a:cxn>
                <a:cxn ang="0">
                  <a:pos x="17197" y="0"/>
                </a:cxn>
                <a:cxn ang="0">
                  <a:pos x="32504" y="6361"/>
                </a:cxn>
                <a:cxn ang="0">
                  <a:pos x="17197" y="21600"/>
                </a:cxn>
              </a:cxnLst>
              <a:rect l="T0" t="T1" r="T2" b="T3"/>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close/>
                </a:path>
              </a:pathLst>
            </a:custGeom>
            <a:noFill/>
            <a:ln w="38100" cmpd="sng">
              <a:solidFill>
                <a:schemeClr val="accent2"/>
              </a:solidFill>
              <a:round/>
            </a:ln>
          </p:spPr>
          <p:txBody>
            <a:bodyPr rot="10800000" wrap="none" anchor="ctr"/>
            <a:lstStyle/>
            <a:p>
              <a:endParaRPr lang="zh-CN" altLang="en-US"/>
            </a:p>
          </p:txBody>
        </p:sp>
        <p:sp>
          <p:nvSpPr>
            <p:cNvPr id="19" name="Text Box 18"/>
            <p:cNvSpPr txBox="1">
              <a:spLocks noChangeArrowheads="1"/>
            </p:cNvSpPr>
            <p:nvPr/>
          </p:nvSpPr>
          <p:spPr bwMode="auto">
            <a:xfrm>
              <a:off x="1961" y="368"/>
              <a:ext cx="465"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ATC</a:t>
              </a:r>
              <a:endParaRPr lang="en-US" altLang="zh-CN" sz="2400" i="1">
                <a:ea typeface="宋体" panose="02010600030101010101" pitchFamily="2" charset="-122"/>
              </a:endParaRPr>
            </a:p>
          </p:txBody>
        </p:sp>
      </p:grpSp>
      <p:grpSp>
        <p:nvGrpSpPr>
          <p:cNvPr id="20" name="Group 20"/>
          <p:cNvGrpSpPr/>
          <p:nvPr/>
        </p:nvGrpSpPr>
        <p:grpSpPr bwMode="auto">
          <a:xfrm>
            <a:off x="3027363" y="2954338"/>
            <a:ext cx="5595937" cy="457200"/>
            <a:chOff x="0" y="0"/>
            <a:chExt cx="3525" cy="288"/>
          </a:xfrm>
        </p:grpSpPr>
        <p:sp>
          <p:nvSpPr>
            <p:cNvPr id="21" name="Line 20"/>
            <p:cNvSpPr>
              <a:spLocks noChangeShapeType="1"/>
            </p:cNvSpPr>
            <p:nvPr/>
          </p:nvSpPr>
          <p:spPr bwMode="auto">
            <a:xfrm>
              <a:off x="858" y="151"/>
              <a:ext cx="2250" cy="0"/>
            </a:xfrm>
            <a:prstGeom prst="line">
              <a:avLst/>
            </a:prstGeom>
            <a:noFill/>
            <a:ln w="28575">
              <a:solidFill>
                <a:srgbClr val="CC0000"/>
              </a:solidFill>
              <a:round/>
            </a:ln>
          </p:spPr>
          <p:txBody>
            <a:bodyPr/>
            <a:lstStyle/>
            <a:p>
              <a:endParaRPr lang="zh-CN" altLang="en-US"/>
            </a:p>
          </p:txBody>
        </p:sp>
        <p:sp>
          <p:nvSpPr>
            <p:cNvPr id="22" name="Text Box 21"/>
            <p:cNvSpPr txBox="1">
              <a:spLocks noChangeArrowheads="1"/>
            </p:cNvSpPr>
            <p:nvPr/>
          </p:nvSpPr>
          <p:spPr bwMode="auto">
            <a:xfrm>
              <a:off x="0" y="0"/>
              <a:ext cx="848"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a:ea typeface="宋体" panose="02010600030101010101" pitchFamily="2" charset="-122"/>
                </a:rPr>
                <a:t> = $10</a:t>
              </a:r>
              <a:endParaRPr lang="en-US" altLang="zh-CN" sz="2400" baseline="-25000">
                <a:ea typeface="宋体" panose="02010600030101010101" pitchFamily="2" charset="-122"/>
              </a:endParaRPr>
            </a:p>
          </p:txBody>
        </p:sp>
        <p:sp>
          <p:nvSpPr>
            <p:cNvPr id="23" name="Text Box 22"/>
            <p:cNvSpPr txBox="1">
              <a:spLocks noChangeArrowheads="1"/>
            </p:cNvSpPr>
            <p:nvPr/>
          </p:nvSpPr>
          <p:spPr bwMode="auto">
            <a:xfrm>
              <a:off x="3142" y="27"/>
              <a:ext cx="383"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MR</a:t>
              </a:r>
              <a:endParaRPr lang="en-US" altLang="zh-CN" sz="2400" i="1">
                <a:ea typeface="宋体" panose="02010600030101010101" pitchFamily="2" charset="-122"/>
              </a:endParaRPr>
            </a:p>
          </p:txBody>
        </p:sp>
      </p:grpSp>
      <p:grpSp>
        <p:nvGrpSpPr>
          <p:cNvPr id="24" name="Group 24"/>
          <p:cNvGrpSpPr/>
          <p:nvPr/>
        </p:nvGrpSpPr>
        <p:grpSpPr bwMode="auto">
          <a:xfrm>
            <a:off x="6788150" y="3122613"/>
            <a:ext cx="422275" cy="3000375"/>
            <a:chOff x="0" y="0"/>
            <a:chExt cx="266" cy="1890"/>
          </a:xfrm>
        </p:grpSpPr>
        <p:sp>
          <p:nvSpPr>
            <p:cNvPr id="25" name="Text Box 24"/>
            <p:cNvSpPr txBox="1">
              <a:spLocks noChangeArrowheads="1"/>
            </p:cNvSpPr>
            <p:nvPr/>
          </p:nvSpPr>
          <p:spPr bwMode="auto">
            <a:xfrm>
              <a:off x="0" y="1650"/>
              <a:ext cx="266" cy="240"/>
            </a:xfrm>
            <a:prstGeom prst="rect">
              <a:avLst/>
            </a:prstGeom>
            <a:noFill/>
            <a:ln w="9525">
              <a:noFill/>
              <a:miter lim="800000"/>
            </a:ln>
          </p:spPr>
          <p:txBody>
            <a:bodyPr lIns="0" tIns="0" rIns="0" bIns="0">
              <a:spAutoFit/>
            </a:bodyPr>
            <a:lstStyle/>
            <a:p>
              <a:pPr algn="ctr">
                <a:spcBef>
                  <a:spcPct val="50000"/>
                </a:spcBef>
              </a:pPr>
              <a:r>
                <a:rPr lang="en-US" altLang="zh-CN" sz="2500">
                  <a:ea typeface="宋体" panose="02010600030101010101" pitchFamily="2" charset="-122"/>
                </a:rPr>
                <a:t>50</a:t>
              </a:r>
              <a:endParaRPr lang="en-US" altLang="zh-CN" sz="2500" baseline="-25000">
                <a:ea typeface="宋体" panose="02010600030101010101" pitchFamily="2" charset="-122"/>
              </a:endParaRPr>
            </a:p>
          </p:txBody>
        </p:sp>
        <p:sp>
          <p:nvSpPr>
            <p:cNvPr id="26" name="Line 25"/>
            <p:cNvSpPr>
              <a:spLocks noChangeShapeType="1"/>
            </p:cNvSpPr>
            <p:nvPr/>
          </p:nvSpPr>
          <p:spPr bwMode="auto">
            <a:xfrm>
              <a:off x="134" y="46"/>
              <a:ext cx="0" cy="1590"/>
            </a:xfrm>
            <a:prstGeom prst="line">
              <a:avLst/>
            </a:prstGeom>
            <a:noFill/>
            <a:ln w="9525">
              <a:solidFill>
                <a:srgbClr val="777777"/>
              </a:solidFill>
              <a:prstDash val="lgDash"/>
              <a:round/>
            </a:ln>
          </p:spPr>
          <p:txBody>
            <a:bodyPr/>
            <a:lstStyle/>
            <a:p>
              <a:endParaRPr lang="zh-CN" altLang="en-US"/>
            </a:p>
          </p:txBody>
        </p:sp>
        <p:sp>
          <p:nvSpPr>
            <p:cNvPr id="27" name="Oval 26"/>
            <p:cNvSpPr>
              <a:spLocks noChangeArrowheads="1"/>
            </p:cNvSpPr>
            <p:nvPr/>
          </p:nvSpPr>
          <p:spPr bwMode="auto">
            <a:xfrm>
              <a:off x="90" y="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grpSp>
        <p:nvGrpSpPr>
          <p:cNvPr id="28" name="Group 28"/>
          <p:cNvGrpSpPr/>
          <p:nvPr/>
        </p:nvGrpSpPr>
        <p:grpSpPr bwMode="auto">
          <a:xfrm>
            <a:off x="3798888" y="3987800"/>
            <a:ext cx="3273425" cy="365125"/>
            <a:chOff x="0" y="0"/>
            <a:chExt cx="2062" cy="230"/>
          </a:xfrm>
        </p:grpSpPr>
        <p:sp>
          <p:nvSpPr>
            <p:cNvPr id="29" name="Line 28"/>
            <p:cNvSpPr>
              <a:spLocks noChangeShapeType="1"/>
            </p:cNvSpPr>
            <p:nvPr/>
          </p:nvSpPr>
          <p:spPr bwMode="auto">
            <a:xfrm flipH="1">
              <a:off x="376" y="117"/>
              <a:ext cx="1641" cy="1"/>
            </a:xfrm>
            <a:prstGeom prst="line">
              <a:avLst/>
            </a:prstGeom>
            <a:noFill/>
            <a:ln w="9525">
              <a:solidFill>
                <a:schemeClr val="bg2"/>
              </a:solidFill>
              <a:prstDash val="lgDash"/>
              <a:round/>
            </a:ln>
          </p:spPr>
          <p:txBody>
            <a:bodyPr/>
            <a:lstStyle/>
            <a:p>
              <a:endParaRPr lang="zh-CN" altLang="en-US"/>
            </a:p>
          </p:txBody>
        </p:sp>
        <p:sp>
          <p:nvSpPr>
            <p:cNvPr id="30" name="Oval 29"/>
            <p:cNvSpPr>
              <a:spLocks noChangeArrowheads="1"/>
            </p:cNvSpPr>
            <p:nvPr/>
          </p:nvSpPr>
          <p:spPr bwMode="auto">
            <a:xfrm>
              <a:off x="1974" y="72"/>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31" name="Text Box 30"/>
            <p:cNvSpPr txBox="1">
              <a:spLocks noChangeArrowheads="1"/>
            </p:cNvSpPr>
            <p:nvPr/>
          </p:nvSpPr>
          <p:spPr bwMode="auto">
            <a:xfrm>
              <a:off x="0" y="0"/>
              <a:ext cx="298" cy="230"/>
            </a:xfrm>
            <a:prstGeom prst="rect">
              <a:avLst/>
            </a:prstGeom>
            <a:noFill/>
            <a:ln w="9525">
              <a:noFill/>
              <a:miter lim="800000"/>
            </a:ln>
          </p:spPr>
          <p:txBody>
            <a:bodyPr lIns="0" tIns="0" rIns="0" bIns="0">
              <a:spAutoFit/>
            </a:bodyPr>
            <a:lstStyle/>
            <a:p>
              <a:pPr algn="r">
                <a:spcBef>
                  <a:spcPct val="50000"/>
                </a:spcBef>
              </a:pPr>
              <a:r>
                <a:rPr lang="en-US" altLang="zh-CN" sz="2400">
                  <a:ea typeface="宋体" panose="02010600030101010101" pitchFamily="2" charset="-122"/>
                </a:rPr>
                <a:t>$6</a:t>
              </a:r>
              <a:endParaRPr lang="en-US" altLang="zh-CN" sz="2400">
                <a:ea typeface="宋体" panose="02010600030101010101" pitchFamily="2" charset="-122"/>
              </a:endParaRPr>
            </a:p>
          </p:txBody>
        </p:sp>
      </p:grpSp>
      <p:sp>
        <p:nvSpPr>
          <p:cNvPr id="32" name="Rectangle 38"/>
          <p:cNvSpPr>
            <a:spLocks noChangeArrowheads="1"/>
          </p:cNvSpPr>
          <p:nvPr/>
        </p:nvSpPr>
        <p:spPr bwMode="auto">
          <a:xfrm>
            <a:off x="4929188" y="1319213"/>
            <a:ext cx="3135312" cy="482600"/>
          </a:xfrm>
          <a:prstGeom prst="rect">
            <a:avLst/>
          </a:prstGeom>
          <a:noFill/>
          <a:ln w="9525">
            <a:noFill/>
            <a:miter lim="800000"/>
          </a:ln>
        </p:spPr>
        <p:txBody>
          <a:bodyPr/>
          <a:lstStyle/>
          <a:p>
            <a:pPr algn="ctr">
              <a:lnSpc>
                <a:spcPct val="105000"/>
              </a:lnSpc>
              <a:spcBef>
                <a:spcPct val="45000"/>
              </a:spcBef>
              <a:buClr>
                <a:srgbClr val="669900"/>
              </a:buClr>
              <a:buSzPct val="120000"/>
              <a:buFont typeface="Wingdings" panose="05000000000000000000" pitchFamily="2" charset="2"/>
              <a:buNone/>
            </a:pPr>
            <a:r>
              <a:rPr lang="zh-CN" sz="2800" u="sng">
                <a:ea typeface="宋体" panose="02010600030101010101" pitchFamily="2" charset="-122"/>
              </a:rPr>
              <a:t>竞争性企业</a:t>
            </a:r>
            <a:endParaRPr lang="zh-CN" sz="2800" u="sng">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vert="horz" tIns="0" bIns="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en-US" alt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2</a:t>
            </a:r>
            <a:r>
              <a:rPr kumimoji="0" lang="en-US" altLang="zh-CN"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en-US" altLang="zh-CN"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altLang="en-US" sz="28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参考答案</a:t>
            </a:r>
            <a:endParaRPr kumimoji="0" lang="zh-CN" altLang="en-US" sz="28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 name="Line 9"/>
          <p:cNvSpPr>
            <a:spLocks noChangeShapeType="1"/>
          </p:cNvSpPr>
          <p:nvPr/>
        </p:nvSpPr>
        <p:spPr bwMode="auto">
          <a:xfrm>
            <a:off x="596900" y="1276350"/>
            <a:ext cx="8207375" cy="0"/>
          </a:xfrm>
          <a:prstGeom prst="line">
            <a:avLst/>
          </a:prstGeom>
          <a:noFill/>
          <a:ln w="12700">
            <a:solidFill>
              <a:srgbClr val="C0C0C0"/>
            </a:solidFill>
            <a:round/>
          </a:ln>
        </p:spPr>
        <p:txBody>
          <a:bodyPr/>
          <a:lstStyle/>
          <a:p>
            <a:endParaRPr lang="zh-CN" altLang="en-US"/>
          </a:p>
        </p:txBody>
      </p:sp>
      <p:sp>
        <p:nvSpPr>
          <p:cNvPr id="5" name="Line 10"/>
          <p:cNvSpPr>
            <a:spLocks noChangeShapeType="1"/>
          </p:cNvSpPr>
          <p:nvPr/>
        </p:nvSpPr>
        <p:spPr bwMode="auto">
          <a:xfrm>
            <a:off x="593725" y="290513"/>
            <a:ext cx="8207375" cy="0"/>
          </a:xfrm>
          <a:prstGeom prst="line">
            <a:avLst/>
          </a:prstGeom>
          <a:noFill/>
          <a:ln w="12700">
            <a:solidFill>
              <a:srgbClr val="C0C0C0"/>
            </a:solidFill>
            <a:round/>
          </a:ln>
        </p:spPr>
        <p:txBody>
          <a:bodyPr/>
          <a:lstStyle/>
          <a:p>
            <a:endParaRPr lang="zh-CN" altLang="en-US"/>
          </a:p>
        </p:txBody>
      </p:sp>
      <p:grpSp>
        <p:nvGrpSpPr>
          <p:cNvPr id="7" name="Group 7"/>
          <p:cNvGrpSpPr/>
          <p:nvPr/>
        </p:nvGrpSpPr>
        <p:grpSpPr bwMode="auto">
          <a:xfrm>
            <a:off x="4397375" y="3197225"/>
            <a:ext cx="2600325" cy="971550"/>
            <a:chOff x="0" y="0"/>
            <a:chExt cx="1638" cy="612"/>
          </a:xfrm>
        </p:grpSpPr>
        <p:sp>
          <p:nvSpPr>
            <p:cNvPr id="8" name="Rectangle 33"/>
            <p:cNvSpPr>
              <a:spLocks noChangeArrowheads="1"/>
            </p:cNvSpPr>
            <p:nvPr/>
          </p:nvSpPr>
          <p:spPr bwMode="auto">
            <a:xfrm>
              <a:off x="0" y="0"/>
              <a:ext cx="1638" cy="612"/>
            </a:xfrm>
            <a:prstGeom prst="rect">
              <a:avLst/>
            </a:prstGeom>
            <a:solidFill>
              <a:srgbClr val="FFCCCC"/>
            </a:solidFill>
            <a:ln w="9525">
              <a:noFill/>
              <a:miter lim="800000"/>
            </a:ln>
          </p:spPr>
          <p:txBody>
            <a:bodyPr wrap="none" anchor="ctr"/>
            <a:lstStyle/>
            <a:p>
              <a:endParaRPr lang="zh-CN">
                <a:ea typeface="宋体" panose="02010600030101010101" pitchFamily="2" charset="-122"/>
              </a:endParaRPr>
            </a:p>
          </p:txBody>
        </p:sp>
        <p:sp>
          <p:nvSpPr>
            <p:cNvPr id="9" name="Text Box 34"/>
            <p:cNvSpPr txBox="1">
              <a:spLocks noChangeArrowheads="1"/>
            </p:cNvSpPr>
            <p:nvPr/>
          </p:nvSpPr>
          <p:spPr bwMode="auto">
            <a:xfrm>
              <a:off x="489" y="145"/>
              <a:ext cx="604" cy="298"/>
            </a:xfrm>
            <a:prstGeom prst="rect">
              <a:avLst/>
            </a:prstGeom>
            <a:noFill/>
            <a:ln w="9525">
              <a:noFill/>
              <a:miter lim="800000"/>
            </a:ln>
          </p:spPr>
          <p:txBody>
            <a:bodyPr>
              <a:spAutoFit/>
            </a:bodyPr>
            <a:lstStyle/>
            <a:p>
              <a:pPr algn="ctr">
                <a:spcBef>
                  <a:spcPct val="50000"/>
                </a:spcBef>
              </a:pPr>
              <a:r>
                <a:rPr lang="zh-CN" sz="2500" i="1">
                  <a:ea typeface="宋体" panose="02010600030101010101" pitchFamily="2" charset="-122"/>
                </a:rPr>
                <a:t>利润</a:t>
              </a:r>
              <a:endParaRPr lang="zh-CN" sz="2500" i="1">
                <a:ea typeface="宋体" panose="02010600030101010101" pitchFamily="2" charset="-122"/>
              </a:endParaRPr>
            </a:p>
          </p:txBody>
        </p:sp>
      </p:grpSp>
      <p:grpSp>
        <p:nvGrpSpPr>
          <p:cNvPr id="10" name="Group 10"/>
          <p:cNvGrpSpPr/>
          <p:nvPr/>
        </p:nvGrpSpPr>
        <p:grpSpPr bwMode="auto">
          <a:xfrm>
            <a:off x="2717800" y="1828800"/>
            <a:ext cx="5916613" cy="4113213"/>
            <a:chOff x="0" y="0"/>
            <a:chExt cx="3727" cy="2591"/>
          </a:xfrm>
        </p:grpSpPr>
        <p:grpSp>
          <p:nvGrpSpPr>
            <p:cNvPr id="11" name="Group 11"/>
            <p:cNvGrpSpPr/>
            <p:nvPr/>
          </p:nvGrpSpPr>
          <p:grpSpPr bwMode="auto">
            <a:xfrm>
              <a:off x="1058" y="65"/>
              <a:ext cx="2357" cy="2385"/>
              <a:chOff x="0" y="0"/>
              <a:chExt cx="3650" cy="2492"/>
            </a:xfrm>
          </p:grpSpPr>
          <p:sp>
            <p:nvSpPr>
              <p:cNvPr id="14" name="Line 9"/>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5" name="Line 10"/>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2" name="Text Box 11"/>
            <p:cNvSpPr txBox="1">
              <a:spLocks noChangeArrowheads="1"/>
            </p:cNvSpPr>
            <p:nvPr/>
          </p:nvSpPr>
          <p:spPr bwMode="auto">
            <a:xfrm>
              <a:off x="3389" y="2293"/>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13" name="Text Box 12"/>
            <p:cNvSpPr txBox="1">
              <a:spLocks noChangeArrowheads="1"/>
            </p:cNvSpPr>
            <p:nvPr/>
          </p:nvSpPr>
          <p:spPr bwMode="auto">
            <a:xfrm>
              <a:off x="0" y="0"/>
              <a:ext cx="1054" cy="288"/>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成本， </a:t>
              </a:r>
              <a:r>
                <a:rPr lang="zh-CN" sz="2400" b="1" i="1">
                  <a:ea typeface="宋体" panose="02010600030101010101" pitchFamily="2" charset="-122"/>
                </a:rPr>
                <a:t>P</a:t>
              </a:r>
              <a:endParaRPr lang="zh-CN" sz="2400" b="1" i="1">
                <a:ea typeface="宋体" panose="02010600030101010101" pitchFamily="2" charset="-122"/>
              </a:endParaRPr>
            </a:p>
          </p:txBody>
        </p:sp>
      </p:grpSp>
      <p:grpSp>
        <p:nvGrpSpPr>
          <p:cNvPr id="16" name="Group 16"/>
          <p:cNvGrpSpPr/>
          <p:nvPr/>
        </p:nvGrpSpPr>
        <p:grpSpPr bwMode="auto">
          <a:xfrm>
            <a:off x="5202238" y="2384425"/>
            <a:ext cx="2676525" cy="3181350"/>
            <a:chOff x="0" y="0"/>
            <a:chExt cx="1686" cy="2004"/>
          </a:xfrm>
        </p:grpSpPr>
        <p:sp>
          <p:nvSpPr>
            <p:cNvPr id="17" name="Line 14"/>
            <p:cNvSpPr>
              <a:spLocks noChangeShapeType="1"/>
            </p:cNvSpPr>
            <p:nvPr/>
          </p:nvSpPr>
          <p:spPr bwMode="auto">
            <a:xfrm flipV="1">
              <a:off x="0" y="232"/>
              <a:ext cx="1346" cy="1772"/>
            </a:xfrm>
            <a:prstGeom prst="line">
              <a:avLst/>
            </a:prstGeom>
            <a:noFill/>
            <a:ln w="38100">
              <a:solidFill>
                <a:schemeClr val="accent2"/>
              </a:solidFill>
              <a:round/>
            </a:ln>
          </p:spPr>
          <p:txBody>
            <a:bodyPr/>
            <a:lstStyle/>
            <a:p>
              <a:endParaRPr lang="zh-CN" altLang="en-US"/>
            </a:p>
          </p:txBody>
        </p:sp>
        <p:sp>
          <p:nvSpPr>
            <p:cNvPr id="18" name="Text Box 15"/>
            <p:cNvSpPr txBox="1">
              <a:spLocks noChangeArrowheads="1"/>
            </p:cNvSpPr>
            <p:nvPr/>
          </p:nvSpPr>
          <p:spPr bwMode="auto">
            <a:xfrm>
              <a:off x="1303" y="0"/>
              <a:ext cx="383"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grpSp>
        <p:nvGrpSpPr>
          <p:cNvPr id="19" name="Group 19"/>
          <p:cNvGrpSpPr/>
          <p:nvPr/>
        </p:nvGrpSpPr>
        <p:grpSpPr bwMode="auto">
          <a:xfrm>
            <a:off x="4706938" y="2797175"/>
            <a:ext cx="3851275" cy="1516063"/>
            <a:chOff x="0" y="0"/>
            <a:chExt cx="2426" cy="955"/>
          </a:xfrm>
        </p:grpSpPr>
        <p:sp>
          <p:nvSpPr>
            <p:cNvPr id="20" name="Arc 17"/>
            <p:cNvSpPr/>
            <p:nvPr/>
          </p:nvSpPr>
          <p:spPr bwMode="auto">
            <a:xfrm flipH="1" flipV="1">
              <a:off x="0" y="0"/>
              <a:ext cx="1929" cy="955"/>
            </a:xfrm>
            <a:custGeom>
              <a:avLst/>
              <a:gdLst>
                <a:gd name="T0" fmla="*/ 0 w 32505"/>
                <a:gd name="T1" fmla="*/ 0 h 21600"/>
                <a:gd name="T2" fmla="*/ 32505 w 32505"/>
                <a:gd name="T3" fmla="*/ 21600 h 21600"/>
              </a:gdLst>
              <a:ahLst/>
              <a:cxnLst>
                <a:cxn ang="0">
                  <a:pos x="0" y="8530"/>
                </a:cxn>
                <a:cxn ang="0">
                  <a:pos x="17197" y="0"/>
                </a:cxn>
                <a:cxn ang="0">
                  <a:pos x="32504" y="6361"/>
                </a:cxn>
                <a:cxn ang="0">
                  <a:pos x="0" y="8530"/>
                </a:cxn>
                <a:cxn ang="0">
                  <a:pos x="17197" y="0"/>
                </a:cxn>
                <a:cxn ang="0">
                  <a:pos x="32504" y="6361"/>
                </a:cxn>
                <a:cxn ang="0">
                  <a:pos x="17197" y="21600"/>
                </a:cxn>
              </a:cxnLst>
              <a:rect l="T0" t="T1" r="T2" b="T3"/>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close/>
                </a:path>
              </a:pathLst>
            </a:custGeom>
            <a:noFill/>
            <a:ln w="38100" cmpd="sng">
              <a:solidFill>
                <a:schemeClr val="accent2"/>
              </a:solidFill>
              <a:round/>
            </a:ln>
          </p:spPr>
          <p:txBody>
            <a:bodyPr rot="10800000" wrap="none" anchor="ctr"/>
            <a:lstStyle/>
            <a:p>
              <a:endParaRPr lang="zh-CN" altLang="en-US"/>
            </a:p>
          </p:txBody>
        </p:sp>
        <p:sp>
          <p:nvSpPr>
            <p:cNvPr id="21" name="Text Box 18"/>
            <p:cNvSpPr txBox="1">
              <a:spLocks noChangeArrowheads="1"/>
            </p:cNvSpPr>
            <p:nvPr/>
          </p:nvSpPr>
          <p:spPr bwMode="auto">
            <a:xfrm>
              <a:off x="1961" y="368"/>
              <a:ext cx="465"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ATC</a:t>
              </a:r>
              <a:endParaRPr lang="en-US" altLang="zh-CN" sz="2400" i="1">
                <a:ea typeface="宋体" panose="02010600030101010101" pitchFamily="2" charset="-122"/>
              </a:endParaRPr>
            </a:p>
          </p:txBody>
        </p:sp>
      </p:grpSp>
      <p:grpSp>
        <p:nvGrpSpPr>
          <p:cNvPr id="22" name="Group 22"/>
          <p:cNvGrpSpPr/>
          <p:nvPr/>
        </p:nvGrpSpPr>
        <p:grpSpPr bwMode="auto">
          <a:xfrm>
            <a:off x="3113088" y="2954338"/>
            <a:ext cx="5511800" cy="457200"/>
            <a:chOff x="0" y="0"/>
            <a:chExt cx="3472" cy="288"/>
          </a:xfrm>
        </p:grpSpPr>
        <p:sp>
          <p:nvSpPr>
            <p:cNvPr id="23" name="Line 20"/>
            <p:cNvSpPr>
              <a:spLocks noChangeShapeType="1"/>
            </p:cNvSpPr>
            <p:nvPr/>
          </p:nvSpPr>
          <p:spPr bwMode="auto">
            <a:xfrm>
              <a:off x="805" y="151"/>
              <a:ext cx="2250" cy="0"/>
            </a:xfrm>
            <a:prstGeom prst="line">
              <a:avLst/>
            </a:prstGeom>
            <a:noFill/>
            <a:ln w="28575">
              <a:solidFill>
                <a:srgbClr val="CC0000"/>
              </a:solidFill>
              <a:round/>
            </a:ln>
          </p:spPr>
          <p:txBody>
            <a:bodyPr/>
            <a:lstStyle/>
            <a:p>
              <a:endParaRPr lang="zh-CN" altLang="en-US"/>
            </a:p>
          </p:txBody>
        </p:sp>
        <p:sp>
          <p:nvSpPr>
            <p:cNvPr id="24" name="Text Box 21"/>
            <p:cNvSpPr txBox="1">
              <a:spLocks noChangeArrowheads="1"/>
            </p:cNvSpPr>
            <p:nvPr/>
          </p:nvSpPr>
          <p:spPr bwMode="auto">
            <a:xfrm>
              <a:off x="0" y="0"/>
              <a:ext cx="795"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a:ea typeface="宋体" panose="02010600030101010101" pitchFamily="2" charset="-122"/>
                </a:rPr>
                <a:t> = $10</a:t>
              </a:r>
              <a:endParaRPr lang="en-US" altLang="zh-CN" sz="2400" baseline="-25000">
                <a:ea typeface="宋体" panose="02010600030101010101" pitchFamily="2" charset="-122"/>
              </a:endParaRPr>
            </a:p>
          </p:txBody>
        </p:sp>
        <p:sp>
          <p:nvSpPr>
            <p:cNvPr id="25" name="Text Box 22"/>
            <p:cNvSpPr txBox="1">
              <a:spLocks noChangeArrowheads="1"/>
            </p:cNvSpPr>
            <p:nvPr/>
          </p:nvSpPr>
          <p:spPr bwMode="auto">
            <a:xfrm>
              <a:off x="3089" y="27"/>
              <a:ext cx="383"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MR</a:t>
              </a:r>
              <a:endParaRPr lang="en-US" altLang="zh-CN" sz="2400" i="1">
                <a:ea typeface="宋体" panose="02010600030101010101" pitchFamily="2" charset="-122"/>
              </a:endParaRPr>
            </a:p>
          </p:txBody>
        </p:sp>
      </p:grpSp>
      <p:grpSp>
        <p:nvGrpSpPr>
          <p:cNvPr id="26" name="Group 26"/>
          <p:cNvGrpSpPr/>
          <p:nvPr/>
        </p:nvGrpSpPr>
        <p:grpSpPr bwMode="auto">
          <a:xfrm>
            <a:off x="6789738" y="3122613"/>
            <a:ext cx="422275" cy="3000375"/>
            <a:chOff x="0" y="0"/>
            <a:chExt cx="266" cy="1890"/>
          </a:xfrm>
        </p:grpSpPr>
        <p:sp>
          <p:nvSpPr>
            <p:cNvPr id="27" name="Text Box 24"/>
            <p:cNvSpPr txBox="1">
              <a:spLocks noChangeArrowheads="1"/>
            </p:cNvSpPr>
            <p:nvPr/>
          </p:nvSpPr>
          <p:spPr bwMode="auto">
            <a:xfrm>
              <a:off x="0" y="1650"/>
              <a:ext cx="266" cy="240"/>
            </a:xfrm>
            <a:prstGeom prst="rect">
              <a:avLst/>
            </a:prstGeom>
            <a:noFill/>
            <a:ln w="9525">
              <a:noFill/>
              <a:miter lim="800000"/>
            </a:ln>
          </p:spPr>
          <p:txBody>
            <a:bodyPr lIns="0" tIns="0" rIns="0" bIns="0">
              <a:spAutoFit/>
            </a:bodyPr>
            <a:lstStyle/>
            <a:p>
              <a:pPr algn="ctr">
                <a:spcBef>
                  <a:spcPct val="50000"/>
                </a:spcBef>
              </a:pPr>
              <a:r>
                <a:rPr lang="en-US" altLang="zh-CN" sz="2500">
                  <a:ea typeface="宋体" panose="02010600030101010101" pitchFamily="2" charset="-122"/>
                </a:rPr>
                <a:t>50</a:t>
              </a:r>
              <a:endParaRPr lang="en-US" altLang="zh-CN" sz="2500" baseline="-25000">
                <a:ea typeface="宋体" panose="02010600030101010101" pitchFamily="2" charset="-122"/>
              </a:endParaRPr>
            </a:p>
          </p:txBody>
        </p:sp>
        <p:sp>
          <p:nvSpPr>
            <p:cNvPr id="28" name="Line 25"/>
            <p:cNvSpPr>
              <a:spLocks noChangeShapeType="1"/>
            </p:cNvSpPr>
            <p:nvPr/>
          </p:nvSpPr>
          <p:spPr bwMode="auto">
            <a:xfrm>
              <a:off x="134" y="46"/>
              <a:ext cx="0" cy="1590"/>
            </a:xfrm>
            <a:prstGeom prst="line">
              <a:avLst/>
            </a:prstGeom>
            <a:noFill/>
            <a:ln w="9525">
              <a:solidFill>
                <a:srgbClr val="777777"/>
              </a:solidFill>
              <a:prstDash val="lgDash"/>
              <a:round/>
            </a:ln>
          </p:spPr>
          <p:txBody>
            <a:bodyPr/>
            <a:lstStyle/>
            <a:p>
              <a:endParaRPr lang="zh-CN" altLang="en-US"/>
            </a:p>
          </p:txBody>
        </p:sp>
        <p:sp>
          <p:nvSpPr>
            <p:cNvPr id="29" name="Oval 26"/>
            <p:cNvSpPr>
              <a:spLocks noChangeArrowheads="1"/>
            </p:cNvSpPr>
            <p:nvPr/>
          </p:nvSpPr>
          <p:spPr bwMode="auto">
            <a:xfrm>
              <a:off x="90" y="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grpSp>
        <p:nvGrpSpPr>
          <p:cNvPr id="30" name="Group 30"/>
          <p:cNvGrpSpPr/>
          <p:nvPr/>
        </p:nvGrpSpPr>
        <p:grpSpPr bwMode="auto">
          <a:xfrm>
            <a:off x="3800475" y="3987800"/>
            <a:ext cx="3273425" cy="365125"/>
            <a:chOff x="0" y="0"/>
            <a:chExt cx="2062" cy="230"/>
          </a:xfrm>
        </p:grpSpPr>
        <p:sp>
          <p:nvSpPr>
            <p:cNvPr id="31" name="Line 28"/>
            <p:cNvSpPr>
              <a:spLocks noChangeShapeType="1"/>
            </p:cNvSpPr>
            <p:nvPr/>
          </p:nvSpPr>
          <p:spPr bwMode="auto">
            <a:xfrm flipH="1">
              <a:off x="376" y="117"/>
              <a:ext cx="1641" cy="1"/>
            </a:xfrm>
            <a:prstGeom prst="line">
              <a:avLst/>
            </a:prstGeom>
            <a:noFill/>
            <a:ln w="9525">
              <a:solidFill>
                <a:schemeClr val="bg2"/>
              </a:solidFill>
              <a:prstDash val="lgDash"/>
              <a:round/>
            </a:ln>
          </p:spPr>
          <p:txBody>
            <a:bodyPr/>
            <a:lstStyle/>
            <a:p>
              <a:endParaRPr lang="zh-CN" altLang="en-US"/>
            </a:p>
          </p:txBody>
        </p:sp>
        <p:sp>
          <p:nvSpPr>
            <p:cNvPr id="32" name="Oval 29"/>
            <p:cNvSpPr>
              <a:spLocks noChangeArrowheads="1"/>
            </p:cNvSpPr>
            <p:nvPr/>
          </p:nvSpPr>
          <p:spPr bwMode="auto">
            <a:xfrm>
              <a:off x="1974" y="72"/>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33" name="Text Box 30"/>
            <p:cNvSpPr txBox="1">
              <a:spLocks noChangeArrowheads="1"/>
            </p:cNvSpPr>
            <p:nvPr/>
          </p:nvSpPr>
          <p:spPr bwMode="auto">
            <a:xfrm>
              <a:off x="0" y="0"/>
              <a:ext cx="298" cy="230"/>
            </a:xfrm>
            <a:prstGeom prst="rect">
              <a:avLst/>
            </a:prstGeom>
            <a:noFill/>
            <a:ln w="9525">
              <a:noFill/>
              <a:miter lim="800000"/>
            </a:ln>
          </p:spPr>
          <p:txBody>
            <a:bodyPr lIns="0" tIns="0" rIns="0" bIns="0">
              <a:spAutoFit/>
            </a:bodyPr>
            <a:lstStyle/>
            <a:p>
              <a:pPr algn="r">
                <a:spcBef>
                  <a:spcPct val="50000"/>
                </a:spcBef>
              </a:pPr>
              <a:r>
                <a:rPr lang="en-US" altLang="zh-CN" sz="2400">
                  <a:ea typeface="宋体" panose="02010600030101010101" pitchFamily="2" charset="-122"/>
                </a:rPr>
                <a:t>$6</a:t>
              </a:r>
              <a:endParaRPr lang="en-US" altLang="zh-CN" sz="2400">
                <a:ea typeface="宋体" panose="02010600030101010101" pitchFamily="2" charset="-122"/>
              </a:endParaRPr>
            </a:p>
          </p:txBody>
        </p:sp>
      </p:grpSp>
      <p:sp>
        <p:nvSpPr>
          <p:cNvPr id="34" name="Rectangle 31"/>
          <p:cNvSpPr>
            <a:spLocks noChangeArrowheads="1"/>
          </p:cNvSpPr>
          <p:nvPr/>
        </p:nvSpPr>
        <p:spPr bwMode="auto">
          <a:xfrm>
            <a:off x="4930775" y="1319213"/>
            <a:ext cx="3135313" cy="482600"/>
          </a:xfrm>
          <a:prstGeom prst="rect">
            <a:avLst/>
          </a:prstGeom>
          <a:noFill/>
          <a:ln w="9525">
            <a:noFill/>
            <a:miter lim="800000"/>
          </a:ln>
        </p:spPr>
        <p:txBody>
          <a:bodyPr/>
          <a:lstStyle/>
          <a:p>
            <a:pPr algn="ctr">
              <a:lnSpc>
                <a:spcPct val="105000"/>
              </a:lnSpc>
              <a:spcBef>
                <a:spcPct val="45000"/>
              </a:spcBef>
              <a:buClr>
                <a:srgbClr val="669900"/>
              </a:buClr>
              <a:buSzPct val="120000"/>
              <a:buFont typeface="Wingdings" panose="05000000000000000000" pitchFamily="2" charset="2"/>
              <a:buNone/>
            </a:pPr>
            <a:r>
              <a:rPr lang="zh-CN" sz="2800" u="sng">
                <a:ea typeface="宋体" panose="02010600030101010101" pitchFamily="2" charset="-122"/>
              </a:rPr>
              <a:t>竞争性企业</a:t>
            </a:r>
            <a:endParaRPr lang="zh-CN" sz="2800" u="sng">
              <a:ea typeface="宋体" panose="02010600030101010101" pitchFamily="2" charset="-122"/>
            </a:endParaRPr>
          </a:p>
        </p:txBody>
      </p:sp>
      <p:sp>
        <p:nvSpPr>
          <p:cNvPr id="35" name="AutoShape 36"/>
          <p:cNvSpPr/>
          <p:nvPr/>
        </p:nvSpPr>
        <p:spPr bwMode="auto">
          <a:xfrm>
            <a:off x="4156075" y="3198813"/>
            <a:ext cx="207963" cy="965200"/>
          </a:xfrm>
          <a:prstGeom prst="leftBrace">
            <a:avLst>
              <a:gd name="adj1" fmla="val 38677"/>
              <a:gd name="adj2" fmla="val 50000"/>
            </a:avLst>
          </a:prstGeom>
          <a:noFill/>
          <a:ln w="28575">
            <a:solidFill>
              <a:srgbClr val="FF0000"/>
            </a:solidFill>
            <a:round/>
          </a:ln>
        </p:spPr>
        <p:txBody>
          <a:bodyPr wrap="none" anchor="ctr"/>
          <a:lstStyle/>
          <a:p>
            <a:endParaRPr lang="zh-CN">
              <a:ea typeface="宋体" panose="02010600030101010101" pitchFamily="2" charset="-122"/>
            </a:endParaRPr>
          </a:p>
        </p:txBody>
      </p:sp>
      <p:sp>
        <p:nvSpPr>
          <p:cNvPr id="36" name="Line 38"/>
          <p:cNvSpPr>
            <a:spLocks noChangeShapeType="1"/>
          </p:cNvSpPr>
          <p:nvPr/>
        </p:nvSpPr>
        <p:spPr bwMode="auto">
          <a:xfrm>
            <a:off x="2806700" y="3451225"/>
            <a:ext cx="1222375" cy="222250"/>
          </a:xfrm>
          <a:prstGeom prst="line">
            <a:avLst/>
          </a:prstGeom>
          <a:noFill/>
          <a:ln w="38100">
            <a:solidFill>
              <a:schemeClr val="tx1"/>
            </a:solidFill>
            <a:round/>
            <a:tailEnd type="triangle" w="lg" len="med"/>
          </a:ln>
        </p:spPr>
        <p:txBody>
          <a:bodyPr/>
          <a:lstStyle/>
          <a:p>
            <a:endParaRPr lang="zh-CN" altLang="en-US"/>
          </a:p>
        </p:txBody>
      </p:sp>
      <p:sp>
        <p:nvSpPr>
          <p:cNvPr id="37" name="Text Box 37"/>
          <p:cNvSpPr txBox="1">
            <a:spLocks noChangeArrowheads="1"/>
          </p:cNvSpPr>
          <p:nvPr/>
        </p:nvSpPr>
        <p:spPr bwMode="auto">
          <a:xfrm>
            <a:off x="917575" y="2347913"/>
            <a:ext cx="2011363" cy="1708150"/>
          </a:xfrm>
          <a:prstGeom prst="rect">
            <a:avLst/>
          </a:prstGeom>
          <a:solidFill>
            <a:schemeClr val="bg1"/>
          </a:solidFill>
          <a:ln w="9525">
            <a:solidFill>
              <a:schemeClr val="tx1"/>
            </a:solidFill>
            <a:miter lim="800000"/>
          </a:ln>
        </p:spPr>
        <p:txBody>
          <a:bodyPr>
            <a:spAutoFit/>
          </a:bodyPr>
          <a:lstStyle/>
          <a:p>
            <a:pPr marL="117475" indent="-117475">
              <a:lnSpc>
                <a:spcPct val="110000"/>
              </a:lnSpc>
              <a:spcBef>
                <a:spcPct val="10000"/>
              </a:spcBef>
            </a:pPr>
            <a:r>
              <a:rPr lang="zh-CN" sz="2400">
                <a:ea typeface="宋体" panose="02010600030101010101" pitchFamily="2" charset="-122"/>
              </a:rPr>
              <a:t>每单位利润</a:t>
            </a:r>
            <a:br>
              <a:rPr lang="zh-CN" sz="2400">
                <a:ea typeface="宋体" panose="02010600030101010101" pitchFamily="2" charset="-122"/>
              </a:rPr>
            </a:br>
            <a:r>
              <a:rPr lang="zh-CN" sz="2400">
                <a:ea typeface="宋体" panose="02010600030101010101" pitchFamily="2" charset="-122"/>
              </a:rPr>
              <a:t>= </a:t>
            </a:r>
            <a:r>
              <a:rPr lang="zh-CN" sz="2400" b="1" i="1">
                <a:ea typeface="宋体" panose="02010600030101010101" pitchFamily="2" charset="-122"/>
              </a:rPr>
              <a:t>P</a:t>
            </a:r>
            <a:r>
              <a:rPr lang="zh-CN" sz="2400">
                <a:ea typeface="宋体" panose="02010600030101010101" pitchFamily="2" charset="-122"/>
              </a:rPr>
              <a:t> – </a:t>
            </a:r>
            <a:r>
              <a:rPr lang="zh-CN" sz="2400" i="1">
                <a:ea typeface="宋体" panose="02010600030101010101" pitchFamily="2" charset="-122"/>
              </a:rPr>
              <a:t>ATC</a:t>
            </a:r>
            <a:br>
              <a:rPr lang="zh-CN" sz="2400">
                <a:ea typeface="宋体" panose="02010600030101010101" pitchFamily="2" charset="-122"/>
              </a:rPr>
            </a:br>
            <a:r>
              <a:rPr lang="zh-CN" sz="2400">
                <a:ea typeface="宋体" panose="02010600030101010101" pitchFamily="2" charset="-122"/>
              </a:rPr>
              <a:t>= $10 – 6 </a:t>
            </a:r>
            <a:br>
              <a:rPr lang="zh-CN" sz="2400">
                <a:ea typeface="宋体" panose="02010600030101010101" pitchFamily="2" charset="-122"/>
              </a:rPr>
            </a:br>
            <a:r>
              <a:rPr lang="zh-CN" sz="2400">
                <a:ea typeface="宋体" panose="02010600030101010101" pitchFamily="2" charset="-122"/>
              </a:rPr>
              <a:t>= $4</a:t>
            </a:r>
            <a:endParaRPr lang="zh-CN" sz="2400">
              <a:ea typeface="宋体" panose="02010600030101010101" pitchFamily="2" charset="-122"/>
            </a:endParaRPr>
          </a:p>
        </p:txBody>
      </p:sp>
      <p:sp>
        <p:nvSpPr>
          <p:cNvPr id="38" name="Text Box 39"/>
          <p:cNvSpPr txBox="1">
            <a:spLocks noChangeArrowheads="1"/>
          </p:cNvSpPr>
          <p:nvPr/>
        </p:nvSpPr>
        <p:spPr bwMode="auto">
          <a:xfrm>
            <a:off x="683568" y="4221088"/>
            <a:ext cx="2574925" cy="1708150"/>
          </a:xfrm>
          <a:prstGeom prst="rect">
            <a:avLst/>
          </a:prstGeom>
          <a:solidFill>
            <a:schemeClr val="bg1"/>
          </a:solidFill>
          <a:ln w="9525">
            <a:solidFill>
              <a:schemeClr val="tx1"/>
            </a:solidFill>
            <a:miter lim="800000"/>
          </a:ln>
        </p:spPr>
        <p:txBody>
          <a:bodyPr>
            <a:spAutoFit/>
          </a:bodyPr>
          <a:lstStyle/>
          <a:p>
            <a:pPr marL="117475" indent="-117475">
              <a:lnSpc>
                <a:spcPct val="110000"/>
              </a:lnSpc>
              <a:spcBef>
                <a:spcPct val="10000"/>
              </a:spcBef>
            </a:pPr>
            <a:r>
              <a:rPr lang="zh-CN" sz="2400">
                <a:ea typeface="宋体" panose="02010600030101010101" pitchFamily="2" charset="-122"/>
              </a:rPr>
              <a:t>总利润</a:t>
            </a:r>
            <a:br>
              <a:rPr lang="zh-CN" sz="2400">
                <a:ea typeface="宋体" panose="02010600030101010101" pitchFamily="2" charset="-122"/>
              </a:rPr>
            </a:br>
            <a:r>
              <a:rPr lang="zh-CN" sz="2400">
                <a:ea typeface="宋体" panose="02010600030101010101" pitchFamily="2" charset="-122"/>
              </a:rPr>
              <a:t>= (</a:t>
            </a:r>
            <a:r>
              <a:rPr lang="zh-CN" sz="2400" b="1" i="1">
                <a:ea typeface="宋体" panose="02010600030101010101" pitchFamily="2" charset="-122"/>
              </a:rPr>
              <a:t>P</a:t>
            </a:r>
            <a:r>
              <a:rPr lang="zh-CN" sz="2400">
                <a:ea typeface="宋体" panose="02010600030101010101" pitchFamily="2" charset="-122"/>
              </a:rPr>
              <a:t> – </a:t>
            </a:r>
            <a:r>
              <a:rPr lang="zh-CN" sz="2400" i="1">
                <a:ea typeface="宋体" panose="02010600030101010101" pitchFamily="2" charset="-122"/>
              </a:rPr>
              <a:t>ATC</a:t>
            </a:r>
            <a:r>
              <a:rPr lang="zh-CN" sz="2400">
                <a:ea typeface="宋体" panose="02010600030101010101" pitchFamily="2" charset="-122"/>
              </a:rPr>
              <a:t>) x </a:t>
            </a:r>
            <a:r>
              <a:rPr lang="zh-CN" sz="2400" b="1" i="1">
                <a:ea typeface="宋体" panose="02010600030101010101" pitchFamily="2" charset="-122"/>
              </a:rPr>
              <a:t>Q</a:t>
            </a:r>
            <a:r>
              <a:rPr lang="zh-CN" sz="2400">
                <a:ea typeface="宋体" panose="02010600030101010101" pitchFamily="2" charset="-122"/>
              </a:rPr>
              <a:t> = $4 x 50</a:t>
            </a:r>
            <a:br>
              <a:rPr lang="zh-CN" sz="2400">
                <a:ea typeface="宋体" panose="02010600030101010101" pitchFamily="2" charset="-122"/>
              </a:rPr>
            </a:br>
            <a:r>
              <a:rPr lang="zh-CN" sz="2400">
                <a:ea typeface="宋体" panose="02010600030101010101" pitchFamily="2" charset="-122"/>
              </a:rPr>
              <a:t>= $200</a:t>
            </a:r>
            <a:endParaRPr lang="zh-CN"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dissolve">
                                      <p:cBhvr>
                                        <p:cTn id="11" dur="500"/>
                                        <p:tgtEl>
                                          <p:spTgt spid="36"/>
                                        </p:tgtEl>
                                      </p:cBhvr>
                                    </p:animEffect>
                                  </p:childTnLst>
                                  <p:subTnLst>
                                    <p:animClr>
                                      <p:cBhvr override="childStyle">
                                        <p:cTn dur="1" fill="hold" display="0" masterRel="nextClick" afterEffect="1"/>
                                        <p:tgtEl>
                                          <p:spTgt spid="36"/>
                                        </p:tgtEl>
                                        <p:attrNameLst>
                                          <p:attrName>ppt_c</p:attrName>
                                        </p:attrNameLst>
                                      </p:cBhvr>
                                      <p:to>
                                        <a:srgbClr val="B2B2B2"/>
                                      </p:to>
                                    </p:animClr>
                                  </p:subTnLst>
                                </p:cTn>
                              </p:par>
                              <p:par>
                                <p:cTn id="12" presetID="9" presetClass="entr" presetSubtype="0"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dissolve">
                                      <p:cBhvr>
                                        <p:cTn id="14" dur="500"/>
                                        <p:tgtEl>
                                          <p:spTgt spid="35"/>
                                        </p:tgtEl>
                                      </p:cBhvr>
                                    </p:animEffect>
                                  </p:childTnLst>
                                  <p:subTnLst>
                                    <p:animClr>
                                      <p:cBhvr override="childStyle">
                                        <p:cTn dur="1" fill="hold" display="0" masterRel="nextClick" afterEffect="1"/>
                                        <p:tgtEl>
                                          <p:spTgt spid="35"/>
                                        </p:tgtEl>
                                        <p:attrNameLst>
                                          <p:attrName>ppt_c</p:attrName>
                                        </p:attrNameLst>
                                      </p:cBhvr>
                                      <p:to>
                                        <a:srgbClr val="B2B2B2"/>
                                      </p:to>
                                    </p:animClr>
                                  </p:sub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right)">
                                      <p:cBhvr>
                                        <p:cTn id="19" dur="500"/>
                                        <p:tgtEl>
                                          <p:spTgt spid="38"/>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autoUpdateAnimBg="0"/>
      <p:bldP spid="36" grpId="0" animBg="1"/>
      <p:bldP spid="37" grpId="0" animBg="1" autoUpdateAnimBg="0"/>
      <p:bldP spid="3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vert="horz" tIns="0" bIns="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en-US" alt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3</a:t>
            </a:r>
            <a:r>
              <a:rPr kumimoji="0" lang="en-US" altLang="zh-CN"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en-US" altLang="zh-CN"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altLang="en-US" sz="28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指出企业的损失</a:t>
            </a:r>
            <a:endParaRPr kumimoji="0" lang="zh-CN" altLang="en-US" sz="28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endParaRPr>
          </a:p>
        </p:txBody>
      </p:sp>
      <p:grpSp>
        <p:nvGrpSpPr>
          <p:cNvPr id="5" name="Group 5"/>
          <p:cNvGrpSpPr/>
          <p:nvPr/>
        </p:nvGrpSpPr>
        <p:grpSpPr bwMode="auto">
          <a:xfrm>
            <a:off x="593725" y="290513"/>
            <a:ext cx="8210550" cy="985837"/>
            <a:chOff x="0" y="0"/>
            <a:chExt cx="5172" cy="621"/>
          </a:xfrm>
        </p:grpSpPr>
        <p:sp>
          <p:nvSpPr>
            <p:cNvPr id="6" name="Line 10"/>
            <p:cNvSpPr>
              <a:spLocks noChangeShapeType="1"/>
            </p:cNvSpPr>
            <p:nvPr/>
          </p:nvSpPr>
          <p:spPr bwMode="auto">
            <a:xfrm>
              <a:off x="0" y="0"/>
              <a:ext cx="5170" cy="0"/>
            </a:xfrm>
            <a:prstGeom prst="line">
              <a:avLst/>
            </a:prstGeom>
            <a:noFill/>
            <a:ln w="12700">
              <a:solidFill>
                <a:srgbClr val="C0C0C0"/>
              </a:solidFill>
              <a:round/>
            </a:ln>
          </p:spPr>
          <p:txBody>
            <a:bodyPr/>
            <a:lstStyle/>
            <a:p>
              <a:endParaRPr lang="zh-CN" altLang="en-US"/>
            </a:p>
          </p:txBody>
        </p:sp>
        <p:sp>
          <p:nvSpPr>
            <p:cNvPr id="7" name="Line 9"/>
            <p:cNvSpPr>
              <a:spLocks noChangeShapeType="1"/>
            </p:cNvSpPr>
            <p:nvPr/>
          </p:nvSpPr>
          <p:spPr bwMode="auto">
            <a:xfrm>
              <a:off x="2" y="621"/>
              <a:ext cx="5170" cy="0"/>
            </a:xfrm>
            <a:prstGeom prst="line">
              <a:avLst/>
            </a:prstGeom>
            <a:noFill/>
            <a:ln w="12700">
              <a:solidFill>
                <a:srgbClr val="C0C0C0"/>
              </a:solidFill>
              <a:round/>
            </a:ln>
          </p:spPr>
          <p:txBody>
            <a:bodyPr/>
            <a:lstStyle/>
            <a:p>
              <a:endParaRPr lang="zh-CN" altLang="en-US"/>
            </a:p>
          </p:txBody>
        </p:sp>
      </p:grpSp>
      <p:sp>
        <p:nvSpPr>
          <p:cNvPr id="8" name="Rectangle 5"/>
          <p:cNvSpPr>
            <a:spLocks noChangeArrowheads="1"/>
          </p:cNvSpPr>
          <p:nvPr/>
        </p:nvSpPr>
        <p:spPr bwMode="auto">
          <a:xfrm>
            <a:off x="395537" y="2132856"/>
            <a:ext cx="2448271" cy="4226669"/>
          </a:xfrm>
          <a:prstGeom prst="rect">
            <a:avLst/>
          </a:prstGeom>
          <a:noFill/>
          <a:ln w="9525">
            <a:noFill/>
            <a:miter lim="800000"/>
          </a:ln>
        </p:spPr>
        <p:txBody>
          <a:bodyPr/>
          <a:lstStyle/>
          <a:p>
            <a:pPr>
              <a:lnSpc>
                <a:spcPct val="105000"/>
              </a:lnSpc>
              <a:spcBef>
                <a:spcPct val="55000"/>
              </a:spcBef>
              <a:buClr>
                <a:srgbClr val="669900"/>
              </a:buClr>
              <a:buSzPct val="120000"/>
              <a:buFont typeface="Wingdings" panose="05000000000000000000" pitchFamily="2" charset="2"/>
              <a:buNone/>
            </a:pPr>
            <a:r>
              <a:rPr lang="en-US" altLang="zh-CN" sz="2500" dirty="0" smtClean="0">
                <a:ea typeface="宋体" panose="02010600030101010101" pitchFamily="2" charset="-122"/>
              </a:rPr>
              <a:t>    </a:t>
            </a:r>
            <a:r>
              <a:rPr lang="zh-CN" sz="2500" dirty="0" smtClean="0">
                <a:ea typeface="宋体" panose="02010600030101010101" pitchFamily="2" charset="-122"/>
              </a:rPr>
              <a:t>决定</a:t>
            </a:r>
            <a:r>
              <a:rPr lang="zh-CN" sz="2500" dirty="0">
                <a:ea typeface="宋体" panose="02010600030101010101" pitchFamily="2" charset="-122"/>
              </a:rPr>
              <a:t>企业的总损，假定 </a:t>
            </a:r>
            <a:r>
              <a:rPr lang="zh-CN" sz="2500" i="1" dirty="0">
                <a:ea typeface="宋体" panose="02010600030101010101" pitchFamily="2" charset="-122"/>
              </a:rPr>
              <a:t>AVC</a:t>
            </a:r>
            <a:r>
              <a:rPr lang="zh-CN" sz="2500" dirty="0">
                <a:ea typeface="宋体" panose="02010600030101010101" pitchFamily="2" charset="-122"/>
              </a:rPr>
              <a:t> &lt; $</a:t>
            </a:r>
            <a:r>
              <a:rPr lang="zh-CN" sz="2500" dirty="0" smtClean="0">
                <a:ea typeface="宋体" panose="02010600030101010101" pitchFamily="2" charset="-122"/>
              </a:rPr>
              <a:t>3</a:t>
            </a:r>
            <a:r>
              <a:rPr lang="zh-CN" altLang="en-US" sz="2500" dirty="0" smtClean="0">
                <a:ea typeface="宋体" panose="02010600030101010101" pitchFamily="2" charset="-122"/>
              </a:rPr>
              <a:t>。</a:t>
            </a:r>
            <a:endParaRPr lang="zh-CN" sz="2500" dirty="0">
              <a:ea typeface="宋体" panose="02010600030101010101" pitchFamily="2" charset="-122"/>
            </a:endParaRPr>
          </a:p>
          <a:p>
            <a:pPr>
              <a:lnSpc>
                <a:spcPct val="105000"/>
              </a:lnSpc>
              <a:spcBef>
                <a:spcPct val="55000"/>
              </a:spcBef>
              <a:buClr>
                <a:srgbClr val="669900"/>
              </a:buClr>
              <a:buSzPct val="120000"/>
              <a:buFont typeface="Wingdings" panose="05000000000000000000" pitchFamily="2" charset="2"/>
              <a:buNone/>
            </a:pPr>
            <a:r>
              <a:rPr lang="en-US" altLang="zh-CN" sz="2500" dirty="0" smtClean="0">
                <a:ea typeface="宋体" panose="02010600030101010101" pitchFamily="2" charset="-122"/>
              </a:rPr>
              <a:t>    </a:t>
            </a:r>
            <a:r>
              <a:rPr lang="zh-CN" sz="2500" dirty="0" smtClean="0">
                <a:ea typeface="宋体" panose="02010600030101010101" pitchFamily="2" charset="-122"/>
              </a:rPr>
              <a:t>指出</a:t>
            </a:r>
            <a:r>
              <a:rPr lang="zh-CN" sz="2500" dirty="0">
                <a:ea typeface="宋体" panose="02010600030101010101" pitchFamily="2" charset="-122"/>
              </a:rPr>
              <a:t>图中代表企业损失的</a:t>
            </a:r>
            <a:r>
              <a:rPr lang="zh-CN" sz="2500" dirty="0" smtClean="0">
                <a:ea typeface="宋体" panose="02010600030101010101" pitchFamily="2" charset="-122"/>
              </a:rPr>
              <a:t>区域</a:t>
            </a:r>
            <a:r>
              <a:rPr lang="zh-CN" altLang="en-US" sz="2500" dirty="0" smtClean="0">
                <a:ea typeface="宋体" panose="02010600030101010101" pitchFamily="2" charset="-122"/>
              </a:rPr>
              <a:t>。</a:t>
            </a:r>
            <a:endParaRPr lang="zh-CN" sz="2500" dirty="0">
              <a:ea typeface="宋体" panose="02010600030101010101" pitchFamily="2" charset="-122"/>
            </a:endParaRPr>
          </a:p>
        </p:txBody>
      </p:sp>
      <p:grpSp>
        <p:nvGrpSpPr>
          <p:cNvPr id="9" name="Group 9"/>
          <p:cNvGrpSpPr/>
          <p:nvPr/>
        </p:nvGrpSpPr>
        <p:grpSpPr bwMode="auto">
          <a:xfrm>
            <a:off x="2716213" y="1941513"/>
            <a:ext cx="5916612" cy="4113212"/>
            <a:chOff x="0" y="0"/>
            <a:chExt cx="3727" cy="2591"/>
          </a:xfrm>
        </p:grpSpPr>
        <p:grpSp>
          <p:nvGrpSpPr>
            <p:cNvPr id="10" name="Group 10"/>
            <p:cNvGrpSpPr/>
            <p:nvPr/>
          </p:nvGrpSpPr>
          <p:grpSpPr bwMode="auto">
            <a:xfrm>
              <a:off x="1058" y="65"/>
              <a:ext cx="2357" cy="2385"/>
              <a:chOff x="0" y="0"/>
              <a:chExt cx="3650" cy="2492"/>
            </a:xfrm>
          </p:grpSpPr>
          <p:sp>
            <p:nvSpPr>
              <p:cNvPr id="13" name="Line 9"/>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4" name="Line 10"/>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1" name="Text Box 11"/>
            <p:cNvSpPr txBox="1">
              <a:spLocks noChangeArrowheads="1"/>
            </p:cNvSpPr>
            <p:nvPr/>
          </p:nvSpPr>
          <p:spPr bwMode="auto">
            <a:xfrm>
              <a:off x="3389" y="2293"/>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12" name="Text Box 12"/>
            <p:cNvSpPr txBox="1">
              <a:spLocks noChangeArrowheads="1"/>
            </p:cNvSpPr>
            <p:nvPr/>
          </p:nvSpPr>
          <p:spPr bwMode="auto">
            <a:xfrm>
              <a:off x="0" y="0"/>
              <a:ext cx="1054" cy="288"/>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成本， </a:t>
              </a:r>
              <a:r>
                <a:rPr lang="zh-CN" sz="2400" b="1" i="1">
                  <a:ea typeface="宋体" panose="02010600030101010101" pitchFamily="2" charset="-122"/>
                </a:rPr>
                <a:t>P</a:t>
              </a:r>
              <a:endParaRPr lang="zh-CN" sz="2400" b="1" i="1">
                <a:ea typeface="宋体" panose="02010600030101010101" pitchFamily="2" charset="-122"/>
              </a:endParaRPr>
            </a:p>
          </p:txBody>
        </p:sp>
      </p:grpSp>
      <p:grpSp>
        <p:nvGrpSpPr>
          <p:cNvPr id="15" name="Group 15"/>
          <p:cNvGrpSpPr/>
          <p:nvPr/>
        </p:nvGrpSpPr>
        <p:grpSpPr bwMode="auto">
          <a:xfrm>
            <a:off x="5200650" y="2497138"/>
            <a:ext cx="2676525" cy="3181350"/>
            <a:chOff x="0" y="0"/>
            <a:chExt cx="1686" cy="2004"/>
          </a:xfrm>
        </p:grpSpPr>
        <p:sp>
          <p:nvSpPr>
            <p:cNvPr id="16" name="Line 14"/>
            <p:cNvSpPr>
              <a:spLocks noChangeShapeType="1"/>
            </p:cNvSpPr>
            <p:nvPr/>
          </p:nvSpPr>
          <p:spPr bwMode="auto">
            <a:xfrm flipV="1">
              <a:off x="0" y="232"/>
              <a:ext cx="1346" cy="1772"/>
            </a:xfrm>
            <a:prstGeom prst="line">
              <a:avLst/>
            </a:prstGeom>
            <a:noFill/>
            <a:ln w="38100">
              <a:solidFill>
                <a:schemeClr val="accent2"/>
              </a:solidFill>
              <a:round/>
            </a:ln>
          </p:spPr>
          <p:txBody>
            <a:bodyPr/>
            <a:lstStyle/>
            <a:p>
              <a:endParaRPr lang="zh-CN" altLang="en-US"/>
            </a:p>
          </p:txBody>
        </p:sp>
        <p:sp>
          <p:nvSpPr>
            <p:cNvPr id="17" name="Text Box 15"/>
            <p:cNvSpPr txBox="1">
              <a:spLocks noChangeArrowheads="1"/>
            </p:cNvSpPr>
            <p:nvPr/>
          </p:nvSpPr>
          <p:spPr bwMode="auto">
            <a:xfrm>
              <a:off x="1303" y="0"/>
              <a:ext cx="383"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grpSp>
        <p:nvGrpSpPr>
          <p:cNvPr id="18" name="Group 18"/>
          <p:cNvGrpSpPr/>
          <p:nvPr/>
        </p:nvGrpSpPr>
        <p:grpSpPr bwMode="auto">
          <a:xfrm>
            <a:off x="4705350" y="2909888"/>
            <a:ext cx="3851275" cy="1516062"/>
            <a:chOff x="0" y="0"/>
            <a:chExt cx="2426" cy="955"/>
          </a:xfrm>
        </p:grpSpPr>
        <p:sp>
          <p:nvSpPr>
            <p:cNvPr id="19" name="Arc 17"/>
            <p:cNvSpPr/>
            <p:nvPr/>
          </p:nvSpPr>
          <p:spPr bwMode="auto">
            <a:xfrm flipH="1" flipV="1">
              <a:off x="0" y="0"/>
              <a:ext cx="1929" cy="955"/>
            </a:xfrm>
            <a:custGeom>
              <a:avLst/>
              <a:gdLst>
                <a:gd name="T0" fmla="*/ 0 w 32505"/>
                <a:gd name="T1" fmla="*/ 0 h 21600"/>
                <a:gd name="T2" fmla="*/ 32505 w 32505"/>
                <a:gd name="T3" fmla="*/ 21600 h 21600"/>
              </a:gdLst>
              <a:ahLst/>
              <a:cxnLst>
                <a:cxn ang="0">
                  <a:pos x="0" y="8530"/>
                </a:cxn>
                <a:cxn ang="0">
                  <a:pos x="17197" y="0"/>
                </a:cxn>
                <a:cxn ang="0">
                  <a:pos x="32504" y="6361"/>
                </a:cxn>
                <a:cxn ang="0">
                  <a:pos x="0" y="8530"/>
                </a:cxn>
                <a:cxn ang="0">
                  <a:pos x="17197" y="0"/>
                </a:cxn>
                <a:cxn ang="0">
                  <a:pos x="32504" y="6361"/>
                </a:cxn>
                <a:cxn ang="0">
                  <a:pos x="17197" y="21600"/>
                </a:cxn>
              </a:cxnLst>
              <a:rect l="T0" t="T1" r="T2" b="T3"/>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close/>
                </a:path>
              </a:pathLst>
            </a:custGeom>
            <a:noFill/>
            <a:ln w="38100" cmpd="sng">
              <a:solidFill>
                <a:schemeClr val="accent2"/>
              </a:solidFill>
              <a:round/>
            </a:ln>
          </p:spPr>
          <p:txBody>
            <a:bodyPr rot="10800000" wrap="none" anchor="ctr"/>
            <a:lstStyle/>
            <a:p>
              <a:endParaRPr lang="zh-CN" altLang="en-US"/>
            </a:p>
          </p:txBody>
        </p:sp>
        <p:sp>
          <p:nvSpPr>
            <p:cNvPr id="20" name="Text Box 18"/>
            <p:cNvSpPr txBox="1">
              <a:spLocks noChangeArrowheads="1"/>
            </p:cNvSpPr>
            <p:nvPr/>
          </p:nvSpPr>
          <p:spPr bwMode="auto">
            <a:xfrm>
              <a:off x="1961" y="368"/>
              <a:ext cx="465"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ATC</a:t>
              </a:r>
              <a:endParaRPr lang="en-US" altLang="zh-CN" sz="2400" i="1">
                <a:ea typeface="宋体" panose="02010600030101010101" pitchFamily="2" charset="-122"/>
              </a:endParaRPr>
            </a:p>
          </p:txBody>
        </p:sp>
      </p:grpSp>
      <p:sp>
        <p:nvSpPr>
          <p:cNvPr id="21" name="Rectangle 31"/>
          <p:cNvSpPr>
            <a:spLocks noChangeArrowheads="1"/>
          </p:cNvSpPr>
          <p:nvPr/>
        </p:nvSpPr>
        <p:spPr bwMode="auto">
          <a:xfrm>
            <a:off x="4929188" y="1431925"/>
            <a:ext cx="3135312" cy="482600"/>
          </a:xfrm>
          <a:prstGeom prst="rect">
            <a:avLst/>
          </a:prstGeom>
          <a:noFill/>
          <a:ln w="9525">
            <a:noFill/>
            <a:miter lim="800000"/>
          </a:ln>
        </p:spPr>
        <p:txBody>
          <a:bodyPr/>
          <a:lstStyle/>
          <a:p>
            <a:pPr algn="ctr">
              <a:lnSpc>
                <a:spcPct val="105000"/>
              </a:lnSpc>
              <a:spcBef>
                <a:spcPct val="45000"/>
              </a:spcBef>
              <a:buClr>
                <a:srgbClr val="669900"/>
              </a:buClr>
              <a:buSzPct val="120000"/>
              <a:buFont typeface="Wingdings" panose="05000000000000000000" pitchFamily="2" charset="2"/>
              <a:buNone/>
            </a:pPr>
            <a:r>
              <a:rPr lang="zh-CN" sz="2800" u="sng">
                <a:ea typeface="宋体" panose="02010600030101010101" pitchFamily="2" charset="-122"/>
              </a:rPr>
              <a:t>竞争性企业</a:t>
            </a:r>
            <a:endParaRPr lang="zh-CN" sz="2800" u="sng">
              <a:ea typeface="宋体" panose="02010600030101010101" pitchFamily="2" charset="-122"/>
            </a:endParaRPr>
          </a:p>
        </p:txBody>
      </p:sp>
      <p:grpSp>
        <p:nvGrpSpPr>
          <p:cNvPr id="22" name="Group 22"/>
          <p:cNvGrpSpPr/>
          <p:nvPr/>
        </p:nvGrpSpPr>
        <p:grpSpPr bwMode="auto">
          <a:xfrm>
            <a:off x="3852863" y="4211638"/>
            <a:ext cx="1912937" cy="381000"/>
            <a:chOff x="0" y="0"/>
            <a:chExt cx="1205" cy="240"/>
          </a:xfrm>
        </p:grpSpPr>
        <p:sp>
          <p:nvSpPr>
            <p:cNvPr id="23" name="Line 33"/>
            <p:cNvSpPr>
              <a:spLocks noChangeShapeType="1"/>
            </p:cNvSpPr>
            <p:nvPr/>
          </p:nvSpPr>
          <p:spPr bwMode="auto">
            <a:xfrm flipH="1" flipV="1">
              <a:off x="342" y="120"/>
              <a:ext cx="863" cy="0"/>
            </a:xfrm>
            <a:prstGeom prst="line">
              <a:avLst/>
            </a:prstGeom>
            <a:noFill/>
            <a:ln w="9525">
              <a:solidFill>
                <a:schemeClr val="bg2"/>
              </a:solidFill>
              <a:prstDash val="lgDash"/>
              <a:round/>
            </a:ln>
          </p:spPr>
          <p:txBody>
            <a:bodyPr/>
            <a:lstStyle/>
            <a:p>
              <a:endParaRPr lang="zh-CN" altLang="en-US"/>
            </a:p>
          </p:txBody>
        </p:sp>
        <p:sp>
          <p:nvSpPr>
            <p:cNvPr id="24" name="Text Box 34"/>
            <p:cNvSpPr txBox="1">
              <a:spLocks noChangeArrowheads="1"/>
            </p:cNvSpPr>
            <p:nvPr/>
          </p:nvSpPr>
          <p:spPr bwMode="auto">
            <a:xfrm>
              <a:off x="0" y="0"/>
              <a:ext cx="291" cy="240"/>
            </a:xfrm>
            <a:prstGeom prst="rect">
              <a:avLst/>
            </a:prstGeom>
            <a:noFill/>
            <a:ln w="9525">
              <a:noFill/>
              <a:miter lim="800000"/>
            </a:ln>
          </p:spPr>
          <p:txBody>
            <a:bodyPr lIns="0" tIns="0" rIns="0" bIns="0">
              <a:spAutoFit/>
            </a:bodyPr>
            <a:lstStyle/>
            <a:p>
              <a:pPr algn="r">
                <a:spcBef>
                  <a:spcPct val="50000"/>
                </a:spcBef>
              </a:pPr>
              <a:r>
                <a:rPr lang="en-US" altLang="zh-CN" sz="2500">
                  <a:ea typeface="宋体" panose="02010600030101010101" pitchFamily="2" charset="-122"/>
                </a:rPr>
                <a:t>$5</a:t>
              </a:r>
              <a:endParaRPr lang="en-US" altLang="zh-CN" sz="2500">
                <a:ea typeface="宋体" panose="02010600030101010101" pitchFamily="2" charset="-122"/>
              </a:endParaRPr>
            </a:p>
          </p:txBody>
        </p:sp>
      </p:grpSp>
      <p:grpSp>
        <p:nvGrpSpPr>
          <p:cNvPr id="25" name="Group 25"/>
          <p:cNvGrpSpPr/>
          <p:nvPr/>
        </p:nvGrpSpPr>
        <p:grpSpPr bwMode="auto">
          <a:xfrm>
            <a:off x="3092450" y="4708525"/>
            <a:ext cx="5534025" cy="473075"/>
            <a:chOff x="0" y="0"/>
            <a:chExt cx="3486" cy="298"/>
          </a:xfrm>
        </p:grpSpPr>
        <p:sp>
          <p:nvSpPr>
            <p:cNvPr id="26" name="Line 39"/>
            <p:cNvSpPr>
              <a:spLocks noChangeShapeType="1"/>
            </p:cNvSpPr>
            <p:nvPr/>
          </p:nvSpPr>
          <p:spPr bwMode="auto">
            <a:xfrm>
              <a:off x="819" y="151"/>
              <a:ext cx="2250" cy="0"/>
            </a:xfrm>
            <a:prstGeom prst="line">
              <a:avLst/>
            </a:prstGeom>
            <a:noFill/>
            <a:ln w="28575">
              <a:solidFill>
                <a:srgbClr val="CC0000"/>
              </a:solidFill>
              <a:round/>
            </a:ln>
          </p:spPr>
          <p:txBody>
            <a:bodyPr/>
            <a:lstStyle/>
            <a:p>
              <a:endParaRPr lang="zh-CN" altLang="en-US"/>
            </a:p>
          </p:txBody>
        </p:sp>
        <p:sp>
          <p:nvSpPr>
            <p:cNvPr id="27" name="Text Box 40"/>
            <p:cNvSpPr txBox="1">
              <a:spLocks noChangeArrowheads="1"/>
            </p:cNvSpPr>
            <p:nvPr/>
          </p:nvSpPr>
          <p:spPr bwMode="auto">
            <a:xfrm>
              <a:off x="0" y="0"/>
              <a:ext cx="829"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r>
                <a:rPr lang="en-US" altLang="zh-CN" sz="2500">
                  <a:ea typeface="宋体" panose="02010600030101010101" pitchFamily="2" charset="-122"/>
                </a:rPr>
                <a:t> = $3</a:t>
              </a:r>
              <a:endParaRPr lang="en-US" altLang="zh-CN" sz="2500" baseline="-25000">
                <a:ea typeface="宋体" panose="02010600030101010101" pitchFamily="2" charset="-122"/>
              </a:endParaRPr>
            </a:p>
          </p:txBody>
        </p:sp>
        <p:sp>
          <p:nvSpPr>
            <p:cNvPr id="28" name="Text Box 41"/>
            <p:cNvSpPr txBox="1">
              <a:spLocks noChangeArrowheads="1"/>
            </p:cNvSpPr>
            <p:nvPr/>
          </p:nvSpPr>
          <p:spPr bwMode="auto">
            <a:xfrm>
              <a:off x="3103" y="27"/>
              <a:ext cx="383" cy="240"/>
            </a:xfrm>
            <a:prstGeom prst="rect">
              <a:avLst/>
            </a:prstGeom>
            <a:noFill/>
            <a:ln w="9525">
              <a:noFill/>
              <a:miter lim="800000"/>
            </a:ln>
          </p:spPr>
          <p:txBody>
            <a:bodyPr lIns="0" tIns="0" rIns="0" bIns="0">
              <a:spAutoFit/>
            </a:bodyPr>
            <a:lstStyle/>
            <a:p>
              <a:pPr>
                <a:spcBef>
                  <a:spcPct val="50000"/>
                </a:spcBef>
              </a:pPr>
              <a:r>
                <a:rPr lang="en-US" altLang="zh-CN" sz="2500" i="1">
                  <a:ea typeface="宋体" panose="02010600030101010101" pitchFamily="2" charset="-122"/>
                </a:rPr>
                <a:t>MR</a:t>
              </a:r>
              <a:endParaRPr lang="en-US" altLang="zh-CN" sz="2500" i="1">
                <a:ea typeface="宋体" panose="02010600030101010101" pitchFamily="2" charset="-122"/>
              </a:endParaRPr>
            </a:p>
          </p:txBody>
        </p:sp>
      </p:grpSp>
      <p:grpSp>
        <p:nvGrpSpPr>
          <p:cNvPr id="29" name="Group 29"/>
          <p:cNvGrpSpPr/>
          <p:nvPr/>
        </p:nvGrpSpPr>
        <p:grpSpPr bwMode="auto">
          <a:xfrm>
            <a:off x="5549900" y="4329113"/>
            <a:ext cx="422275" cy="1892300"/>
            <a:chOff x="0" y="0"/>
            <a:chExt cx="266" cy="1192"/>
          </a:xfrm>
        </p:grpSpPr>
        <p:sp>
          <p:nvSpPr>
            <p:cNvPr id="30" name="Text Box 43"/>
            <p:cNvSpPr txBox="1">
              <a:spLocks noChangeArrowheads="1"/>
            </p:cNvSpPr>
            <p:nvPr/>
          </p:nvSpPr>
          <p:spPr bwMode="auto">
            <a:xfrm>
              <a:off x="0" y="952"/>
              <a:ext cx="266" cy="240"/>
            </a:xfrm>
            <a:prstGeom prst="rect">
              <a:avLst/>
            </a:prstGeom>
            <a:noFill/>
            <a:ln w="9525">
              <a:noFill/>
              <a:miter lim="800000"/>
            </a:ln>
          </p:spPr>
          <p:txBody>
            <a:bodyPr lIns="0" tIns="0" rIns="0" bIns="0">
              <a:spAutoFit/>
            </a:bodyPr>
            <a:lstStyle/>
            <a:p>
              <a:pPr algn="ctr">
                <a:spcBef>
                  <a:spcPct val="50000"/>
                </a:spcBef>
              </a:pPr>
              <a:r>
                <a:rPr lang="en-US" altLang="zh-CN" sz="2500">
                  <a:ea typeface="宋体" panose="02010600030101010101" pitchFamily="2" charset="-122"/>
                </a:rPr>
                <a:t>30</a:t>
              </a:r>
              <a:endParaRPr lang="en-US" altLang="zh-CN" sz="2500" baseline="-25000">
                <a:ea typeface="宋体" panose="02010600030101010101" pitchFamily="2" charset="-122"/>
              </a:endParaRPr>
            </a:p>
          </p:txBody>
        </p:sp>
        <p:sp>
          <p:nvSpPr>
            <p:cNvPr id="31" name="Line 44"/>
            <p:cNvSpPr>
              <a:spLocks noChangeShapeType="1"/>
            </p:cNvSpPr>
            <p:nvPr/>
          </p:nvSpPr>
          <p:spPr bwMode="auto">
            <a:xfrm>
              <a:off x="138" y="44"/>
              <a:ext cx="0" cy="905"/>
            </a:xfrm>
            <a:prstGeom prst="line">
              <a:avLst/>
            </a:prstGeom>
            <a:noFill/>
            <a:ln w="9525">
              <a:solidFill>
                <a:srgbClr val="777777"/>
              </a:solidFill>
              <a:prstDash val="lgDash"/>
              <a:round/>
            </a:ln>
          </p:spPr>
          <p:txBody>
            <a:bodyPr/>
            <a:lstStyle/>
            <a:p>
              <a:endParaRPr lang="zh-CN" altLang="en-US"/>
            </a:p>
          </p:txBody>
        </p:sp>
        <p:sp>
          <p:nvSpPr>
            <p:cNvPr id="32" name="Oval 45"/>
            <p:cNvSpPr>
              <a:spLocks noChangeArrowheads="1"/>
            </p:cNvSpPr>
            <p:nvPr/>
          </p:nvSpPr>
          <p:spPr bwMode="auto">
            <a:xfrm>
              <a:off x="94" y="345"/>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33" name="Oval 46"/>
            <p:cNvSpPr>
              <a:spLocks noChangeArrowheads="1"/>
            </p:cNvSpPr>
            <p:nvPr/>
          </p:nvSpPr>
          <p:spPr bwMode="auto">
            <a:xfrm>
              <a:off x="92" y="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vert="horz" tIns="0" bIns="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en-US" alt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3</a:t>
            </a:r>
            <a:r>
              <a:rPr kumimoji="0" lang="en-US" altLang="zh-CN" sz="20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r>
              <a:rPr kumimoji="0" lang="en-US" altLang="zh-CN" sz="28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en-US" altLang="zh-CN" sz="28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altLang="en-US" sz="28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参考答案</a:t>
            </a:r>
            <a:endParaRPr kumimoji="0" lang="zh-CN" altLang="en-US" sz="28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endParaRPr>
          </a:p>
        </p:txBody>
      </p:sp>
      <p:grpSp>
        <p:nvGrpSpPr>
          <p:cNvPr id="5" name="Group 5"/>
          <p:cNvGrpSpPr/>
          <p:nvPr/>
        </p:nvGrpSpPr>
        <p:grpSpPr bwMode="auto">
          <a:xfrm>
            <a:off x="593725" y="290513"/>
            <a:ext cx="8210550" cy="985837"/>
            <a:chOff x="0" y="0"/>
            <a:chExt cx="5172" cy="621"/>
          </a:xfrm>
        </p:grpSpPr>
        <p:sp>
          <p:nvSpPr>
            <p:cNvPr id="6" name="Line 10"/>
            <p:cNvSpPr>
              <a:spLocks noChangeShapeType="1"/>
            </p:cNvSpPr>
            <p:nvPr/>
          </p:nvSpPr>
          <p:spPr bwMode="auto">
            <a:xfrm>
              <a:off x="0" y="0"/>
              <a:ext cx="5170" cy="0"/>
            </a:xfrm>
            <a:prstGeom prst="line">
              <a:avLst/>
            </a:prstGeom>
            <a:noFill/>
            <a:ln w="12700">
              <a:solidFill>
                <a:srgbClr val="C0C0C0"/>
              </a:solidFill>
              <a:round/>
            </a:ln>
          </p:spPr>
          <p:txBody>
            <a:bodyPr/>
            <a:lstStyle/>
            <a:p>
              <a:endParaRPr lang="zh-CN" altLang="en-US"/>
            </a:p>
          </p:txBody>
        </p:sp>
        <p:sp>
          <p:nvSpPr>
            <p:cNvPr id="7" name="Line 9"/>
            <p:cNvSpPr>
              <a:spLocks noChangeShapeType="1"/>
            </p:cNvSpPr>
            <p:nvPr/>
          </p:nvSpPr>
          <p:spPr bwMode="auto">
            <a:xfrm>
              <a:off x="2" y="621"/>
              <a:ext cx="5170" cy="0"/>
            </a:xfrm>
            <a:prstGeom prst="line">
              <a:avLst/>
            </a:prstGeom>
            <a:noFill/>
            <a:ln w="12700">
              <a:solidFill>
                <a:srgbClr val="C0C0C0"/>
              </a:solidFill>
              <a:round/>
            </a:ln>
          </p:spPr>
          <p:txBody>
            <a:bodyPr/>
            <a:lstStyle/>
            <a:p>
              <a:endParaRPr lang="zh-CN" altLang="en-US"/>
            </a:p>
          </p:txBody>
        </p:sp>
      </p:grpSp>
      <p:grpSp>
        <p:nvGrpSpPr>
          <p:cNvPr id="8" name="Group 8"/>
          <p:cNvGrpSpPr/>
          <p:nvPr/>
        </p:nvGrpSpPr>
        <p:grpSpPr bwMode="auto">
          <a:xfrm>
            <a:off x="4405313" y="4403725"/>
            <a:ext cx="1360487" cy="528638"/>
            <a:chOff x="0" y="0"/>
            <a:chExt cx="857" cy="333"/>
          </a:xfrm>
        </p:grpSpPr>
        <p:sp>
          <p:nvSpPr>
            <p:cNvPr id="9" name="Rectangle 24"/>
            <p:cNvSpPr>
              <a:spLocks noChangeArrowheads="1"/>
            </p:cNvSpPr>
            <p:nvPr/>
          </p:nvSpPr>
          <p:spPr bwMode="auto">
            <a:xfrm>
              <a:off x="0" y="0"/>
              <a:ext cx="857" cy="333"/>
            </a:xfrm>
            <a:prstGeom prst="rect">
              <a:avLst/>
            </a:prstGeom>
            <a:solidFill>
              <a:srgbClr val="FFCCCC"/>
            </a:solidFill>
            <a:ln w="9525">
              <a:noFill/>
              <a:miter lim="800000"/>
            </a:ln>
          </p:spPr>
          <p:txBody>
            <a:bodyPr wrap="none" anchor="ctr"/>
            <a:lstStyle/>
            <a:p>
              <a:endParaRPr lang="zh-CN">
                <a:ea typeface="宋体" panose="02010600030101010101" pitchFamily="2" charset="-122"/>
              </a:endParaRPr>
            </a:p>
          </p:txBody>
        </p:sp>
        <p:sp>
          <p:nvSpPr>
            <p:cNvPr id="10" name="Text Box 25"/>
            <p:cNvSpPr txBox="1">
              <a:spLocks noChangeArrowheads="1"/>
            </p:cNvSpPr>
            <p:nvPr/>
          </p:nvSpPr>
          <p:spPr bwMode="auto">
            <a:xfrm>
              <a:off x="109" y="14"/>
              <a:ext cx="604" cy="298"/>
            </a:xfrm>
            <a:prstGeom prst="rect">
              <a:avLst/>
            </a:prstGeom>
            <a:noFill/>
            <a:ln w="9525">
              <a:noFill/>
              <a:miter lim="800000"/>
            </a:ln>
          </p:spPr>
          <p:txBody>
            <a:bodyPr>
              <a:spAutoFit/>
            </a:bodyPr>
            <a:lstStyle/>
            <a:p>
              <a:pPr algn="ctr">
                <a:spcBef>
                  <a:spcPct val="50000"/>
                </a:spcBef>
              </a:pPr>
              <a:r>
                <a:rPr lang="zh-CN" sz="2500" i="1">
                  <a:ea typeface="宋体" panose="02010600030101010101" pitchFamily="2" charset="-122"/>
                </a:rPr>
                <a:t>损失</a:t>
              </a:r>
              <a:endParaRPr lang="zh-CN" sz="2500" i="1">
                <a:ea typeface="宋体" panose="02010600030101010101" pitchFamily="2" charset="-122"/>
              </a:endParaRPr>
            </a:p>
          </p:txBody>
        </p:sp>
      </p:grpSp>
      <p:grpSp>
        <p:nvGrpSpPr>
          <p:cNvPr id="11" name="Group 11"/>
          <p:cNvGrpSpPr/>
          <p:nvPr/>
        </p:nvGrpSpPr>
        <p:grpSpPr bwMode="auto">
          <a:xfrm>
            <a:off x="3090863" y="4705350"/>
            <a:ext cx="5534025" cy="473075"/>
            <a:chOff x="0" y="0"/>
            <a:chExt cx="3486" cy="298"/>
          </a:xfrm>
        </p:grpSpPr>
        <p:sp>
          <p:nvSpPr>
            <p:cNvPr id="12" name="Line 27"/>
            <p:cNvSpPr>
              <a:spLocks noChangeShapeType="1"/>
            </p:cNvSpPr>
            <p:nvPr/>
          </p:nvSpPr>
          <p:spPr bwMode="auto">
            <a:xfrm>
              <a:off x="819" y="151"/>
              <a:ext cx="2250" cy="0"/>
            </a:xfrm>
            <a:prstGeom prst="line">
              <a:avLst/>
            </a:prstGeom>
            <a:noFill/>
            <a:ln w="28575">
              <a:solidFill>
                <a:srgbClr val="CC0000"/>
              </a:solidFill>
              <a:round/>
            </a:ln>
          </p:spPr>
          <p:txBody>
            <a:bodyPr/>
            <a:lstStyle/>
            <a:p>
              <a:endParaRPr lang="zh-CN" altLang="en-US"/>
            </a:p>
          </p:txBody>
        </p:sp>
        <p:sp>
          <p:nvSpPr>
            <p:cNvPr id="13" name="Text Box 29"/>
            <p:cNvSpPr txBox="1">
              <a:spLocks noChangeArrowheads="1"/>
            </p:cNvSpPr>
            <p:nvPr/>
          </p:nvSpPr>
          <p:spPr bwMode="auto">
            <a:xfrm>
              <a:off x="3103" y="27"/>
              <a:ext cx="383" cy="240"/>
            </a:xfrm>
            <a:prstGeom prst="rect">
              <a:avLst/>
            </a:prstGeom>
            <a:noFill/>
            <a:ln w="9525">
              <a:noFill/>
              <a:miter lim="800000"/>
            </a:ln>
          </p:spPr>
          <p:txBody>
            <a:bodyPr lIns="0" tIns="0" rIns="0" bIns="0">
              <a:spAutoFit/>
            </a:bodyPr>
            <a:lstStyle/>
            <a:p>
              <a:pPr>
                <a:spcBef>
                  <a:spcPct val="50000"/>
                </a:spcBef>
              </a:pPr>
              <a:r>
                <a:rPr lang="en-US" altLang="zh-CN" sz="2500" i="1" dirty="0">
                  <a:solidFill>
                    <a:schemeClr val="bg2">
                      <a:lumMod val="25000"/>
                    </a:schemeClr>
                  </a:solidFill>
                  <a:ea typeface="宋体" panose="02010600030101010101" pitchFamily="2" charset="-122"/>
                </a:rPr>
                <a:t>MR</a:t>
              </a:r>
              <a:endParaRPr lang="en-US" altLang="zh-CN" sz="2500" i="1" dirty="0">
                <a:solidFill>
                  <a:schemeClr val="bg2">
                    <a:lumMod val="25000"/>
                  </a:schemeClr>
                </a:solidFill>
                <a:ea typeface="宋体" panose="02010600030101010101" pitchFamily="2" charset="-122"/>
              </a:endParaRPr>
            </a:p>
          </p:txBody>
        </p:sp>
        <p:sp>
          <p:nvSpPr>
            <p:cNvPr id="14" name="Text Box 41"/>
            <p:cNvSpPr txBox="1">
              <a:spLocks noChangeArrowheads="1"/>
            </p:cNvSpPr>
            <p:nvPr/>
          </p:nvSpPr>
          <p:spPr bwMode="auto">
            <a:xfrm>
              <a:off x="0" y="0"/>
              <a:ext cx="829"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r>
                <a:rPr lang="en-US" altLang="zh-CN" sz="2500">
                  <a:ea typeface="宋体" panose="02010600030101010101" pitchFamily="2" charset="-122"/>
                </a:rPr>
                <a:t> = $3</a:t>
              </a:r>
              <a:endParaRPr lang="en-US" altLang="zh-CN" sz="2500" baseline="-25000">
                <a:ea typeface="宋体" panose="02010600030101010101" pitchFamily="2" charset="-122"/>
              </a:endParaRPr>
            </a:p>
          </p:txBody>
        </p:sp>
      </p:grpSp>
      <p:grpSp>
        <p:nvGrpSpPr>
          <p:cNvPr id="15" name="Group 15"/>
          <p:cNvGrpSpPr/>
          <p:nvPr/>
        </p:nvGrpSpPr>
        <p:grpSpPr bwMode="auto">
          <a:xfrm>
            <a:off x="2714625" y="1938338"/>
            <a:ext cx="5916613" cy="4113212"/>
            <a:chOff x="0" y="0"/>
            <a:chExt cx="3727" cy="2591"/>
          </a:xfrm>
        </p:grpSpPr>
        <p:grpSp>
          <p:nvGrpSpPr>
            <p:cNvPr id="16" name="Group 16"/>
            <p:cNvGrpSpPr/>
            <p:nvPr/>
          </p:nvGrpSpPr>
          <p:grpSpPr bwMode="auto">
            <a:xfrm>
              <a:off x="1058" y="65"/>
              <a:ext cx="2357" cy="2385"/>
              <a:chOff x="0" y="0"/>
              <a:chExt cx="3650" cy="2492"/>
            </a:xfrm>
          </p:grpSpPr>
          <p:sp>
            <p:nvSpPr>
              <p:cNvPr id="19" name="Line 9"/>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20" name="Line 10"/>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7" name="Text Box 11"/>
            <p:cNvSpPr txBox="1">
              <a:spLocks noChangeArrowheads="1"/>
            </p:cNvSpPr>
            <p:nvPr/>
          </p:nvSpPr>
          <p:spPr bwMode="auto">
            <a:xfrm>
              <a:off x="3389" y="2293"/>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18" name="Text Box 12"/>
            <p:cNvSpPr txBox="1">
              <a:spLocks noChangeArrowheads="1"/>
            </p:cNvSpPr>
            <p:nvPr/>
          </p:nvSpPr>
          <p:spPr bwMode="auto">
            <a:xfrm>
              <a:off x="0" y="0"/>
              <a:ext cx="1054" cy="288"/>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成本， </a:t>
              </a:r>
              <a:r>
                <a:rPr lang="zh-CN" sz="2400" b="1" i="1">
                  <a:ea typeface="宋体" panose="02010600030101010101" pitchFamily="2" charset="-122"/>
                </a:rPr>
                <a:t>P</a:t>
              </a:r>
              <a:endParaRPr lang="zh-CN" sz="2400" b="1" i="1">
                <a:ea typeface="宋体" panose="02010600030101010101" pitchFamily="2" charset="-122"/>
              </a:endParaRPr>
            </a:p>
          </p:txBody>
        </p:sp>
      </p:grpSp>
      <p:grpSp>
        <p:nvGrpSpPr>
          <p:cNvPr id="21" name="Group 21"/>
          <p:cNvGrpSpPr/>
          <p:nvPr/>
        </p:nvGrpSpPr>
        <p:grpSpPr bwMode="auto">
          <a:xfrm>
            <a:off x="5199063" y="2493963"/>
            <a:ext cx="2676525" cy="3181350"/>
            <a:chOff x="0" y="0"/>
            <a:chExt cx="1686" cy="2004"/>
          </a:xfrm>
        </p:grpSpPr>
        <p:sp>
          <p:nvSpPr>
            <p:cNvPr id="22" name="Line 14"/>
            <p:cNvSpPr>
              <a:spLocks noChangeShapeType="1"/>
            </p:cNvSpPr>
            <p:nvPr/>
          </p:nvSpPr>
          <p:spPr bwMode="auto">
            <a:xfrm flipV="1">
              <a:off x="0" y="232"/>
              <a:ext cx="1346" cy="1772"/>
            </a:xfrm>
            <a:prstGeom prst="line">
              <a:avLst/>
            </a:prstGeom>
            <a:noFill/>
            <a:ln w="38100">
              <a:solidFill>
                <a:schemeClr val="accent2"/>
              </a:solidFill>
              <a:round/>
            </a:ln>
          </p:spPr>
          <p:txBody>
            <a:bodyPr/>
            <a:lstStyle/>
            <a:p>
              <a:endParaRPr lang="zh-CN" altLang="en-US"/>
            </a:p>
          </p:txBody>
        </p:sp>
        <p:sp>
          <p:nvSpPr>
            <p:cNvPr id="23" name="Text Box 15"/>
            <p:cNvSpPr txBox="1">
              <a:spLocks noChangeArrowheads="1"/>
            </p:cNvSpPr>
            <p:nvPr/>
          </p:nvSpPr>
          <p:spPr bwMode="auto">
            <a:xfrm>
              <a:off x="1303" y="0"/>
              <a:ext cx="383"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grpSp>
        <p:nvGrpSpPr>
          <p:cNvPr id="24" name="Group 24"/>
          <p:cNvGrpSpPr/>
          <p:nvPr/>
        </p:nvGrpSpPr>
        <p:grpSpPr bwMode="auto">
          <a:xfrm>
            <a:off x="4703763" y="2906713"/>
            <a:ext cx="3851275" cy="1516062"/>
            <a:chOff x="0" y="0"/>
            <a:chExt cx="2426" cy="955"/>
          </a:xfrm>
        </p:grpSpPr>
        <p:sp>
          <p:nvSpPr>
            <p:cNvPr id="25" name="Arc 17"/>
            <p:cNvSpPr/>
            <p:nvPr/>
          </p:nvSpPr>
          <p:spPr bwMode="auto">
            <a:xfrm flipH="1" flipV="1">
              <a:off x="0" y="0"/>
              <a:ext cx="1929" cy="955"/>
            </a:xfrm>
            <a:custGeom>
              <a:avLst/>
              <a:gdLst>
                <a:gd name="T0" fmla="*/ 0 w 32505"/>
                <a:gd name="T1" fmla="*/ 0 h 21600"/>
                <a:gd name="T2" fmla="*/ 32505 w 32505"/>
                <a:gd name="T3" fmla="*/ 21600 h 21600"/>
              </a:gdLst>
              <a:ahLst/>
              <a:cxnLst>
                <a:cxn ang="0">
                  <a:pos x="0" y="8530"/>
                </a:cxn>
                <a:cxn ang="0">
                  <a:pos x="17197" y="0"/>
                </a:cxn>
                <a:cxn ang="0">
                  <a:pos x="32504" y="6361"/>
                </a:cxn>
                <a:cxn ang="0">
                  <a:pos x="0" y="8530"/>
                </a:cxn>
                <a:cxn ang="0">
                  <a:pos x="17197" y="0"/>
                </a:cxn>
                <a:cxn ang="0">
                  <a:pos x="32504" y="6361"/>
                </a:cxn>
                <a:cxn ang="0">
                  <a:pos x="17197" y="21600"/>
                </a:cxn>
              </a:cxnLst>
              <a:rect l="T0" t="T1" r="T2" b="T3"/>
              <a:pathLst>
                <a:path w="32505" h="21600" fill="none" extrusionOk="0">
                  <a:moveTo>
                    <a:pt x="0" y="8530"/>
                  </a:moveTo>
                  <a:cubicBezTo>
                    <a:pt x="4084" y="3155"/>
                    <a:pt x="10446" y="-1"/>
                    <a:pt x="17197" y="0"/>
                  </a:cubicBezTo>
                  <a:cubicBezTo>
                    <a:pt x="22942" y="0"/>
                    <a:pt x="28451" y="2289"/>
                    <a:pt x="32504" y="6361"/>
                  </a:cubicBezTo>
                </a:path>
                <a:path w="32505" h="21600" stroke="0" extrusionOk="0">
                  <a:moveTo>
                    <a:pt x="0" y="8530"/>
                  </a:moveTo>
                  <a:cubicBezTo>
                    <a:pt x="4084" y="3155"/>
                    <a:pt x="10446" y="-1"/>
                    <a:pt x="17197" y="0"/>
                  </a:cubicBezTo>
                  <a:cubicBezTo>
                    <a:pt x="22942" y="0"/>
                    <a:pt x="28451" y="2289"/>
                    <a:pt x="32504" y="6361"/>
                  </a:cubicBezTo>
                  <a:lnTo>
                    <a:pt x="17197" y="21600"/>
                  </a:lnTo>
                  <a:close/>
                </a:path>
              </a:pathLst>
            </a:custGeom>
            <a:noFill/>
            <a:ln w="38100" cmpd="sng">
              <a:solidFill>
                <a:schemeClr val="accent2"/>
              </a:solidFill>
              <a:round/>
            </a:ln>
          </p:spPr>
          <p:txBody>
            <a:bodyPr rot="10800000" wrap="none" anchor="ctr"/>
            <a:lstStyle/>
            <a:p>
              <a:endParaRPr lang="zh-CN" altLang="en-US"/>
            </a:p>
          </p:txBody>
        </p:sp>
        <p:sp>
          <p:nvSpPr>
            <p:cNvPr id="26" name="Text Box 18"/>
            <p:cNvSpPr txBox="1">
              <a:spLocks noChangeArrowheads="1"/>
            </p:cNvSpPr>
            <p:nvPr/>
          </p:nvSpPr>
          <p:spPr bwMode="auto">
            <a:xfrm>
              <a:off x="1961" y="368"/>
              <a:ext cx="465"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ATC</a:t>
              </a:r>
              <a:endParaRPr lang="en-US" altLang="zh-CN" sz="2400" i="1">
                <a:ea typeface="宋体" panose="02010600030101010101" pitchFamily="2" charset="-122"/>
              </a:endParaRPr>
            </a:p>
          </p:txBody>
        </p:sp>
      </p:grpSp>
      <p:sp>
        <p:nvSpPr>
          <p:cNvPr id="27" name="Rectangle 19"/>
          <p:cNvSpPr>
            <a:spLocks noChangeArrowheads="1"/>
          </p:cNvSpPr>
          <p:nvPr/>
        </p:nvSpPr>
        <p:spPr bwMode="auto">
          <a:xfrm>
            <a:off x="4927600" y="1428750"/>
            <a:ext cx="3135313" cy="482600"/>
          </a:xfrm>
          <a:prstGeom prst="rect">
            <a:avLst/>
          </a:prstGeom>
          <a:noFill/>
          <a:ln w="9525">
            <a:noFill/>
            <a:miter lim="800000"/>
          </a:ln>
        </p:spPr>
        <p:txBody>
          <a:bodyPr/>
          <a:lstStyle/>
          <a:p>
            <a:pPr algn="ctr">
              <a:lnSpc>
                <a:spcPct val="105000"/>
              </a:lnSpc>
              <a:spcBef>
                <a:spcPct val="45000"/>
              </a:spcBef>
              <a:buClr>
                <a:srgbClr val="669900"/>
              </a:buClr>
              <a:buSzPct val="120000"/>
              <a:buFont typeface="Wingdings" panose="05000000000000000000" pitchFamily="2" charset="2"/>
              <a:buNone/>
            </a:pPr>
            <a:r>
              <a:rPr lang="zh-CN" sz="2400" u="sng">
                <a:ea typeface="宋体" panose="02010600030101010101" pitchFamily="2" charset="-122"/>
              </a:rPr>
              <a:t>竞争性企业</a:t>
            </a:r>
            <a:endParaRPr lang="zh-CN" sz="2400" u="sng">
              <a:ea typeface="宋体" panose="02010600030101010101" pitchFamily="2" charset="-122"/>
            </a:endParaRPr>
          </a:p>
        </p:txBody>
      </p:sp>
      <p:sp>
        <p:nvSpPr>
          <p:cNvPr id="28" name="Text Box 35"/>
          <p:cNvSpPr txBox="1">
            <a:spLocks noChangeArrowheads="1"/>
          </p:cNvSpPr>
          <p:nvPr/>
        </p:nvSpPr>
        <p:spPr bwMode="auto">
          <a:xfrm>
            <a:off x="6092825" y="4445000"/>
            <a:ext cx="2532063" cy="457200"/>
          </a:xfrm>
          <a:prstGeom prst="rect">
            <a:avLst/>
          </a:prstGeom>
          <a:noFill/>
          <a:ln w="9525">
            <a:noFill/>
            <a:miter lim="800000"/>
          </a:ln>
        </p:spPr>
        <p:txBody>
          <a:bodyPr>
            <a:spAutoFit/>
          </a:bodyPr>
          <a:lstStyle/>
          <a:p>
            <a:pPr>
              <a:spcBef>
                <a:spcPct val="50000"/>
              </a:spcBef>
            </a:pPr>
            <a:r>
              <a:rPr lang="zh-CN" sz="2400" dirty="0">
                <a:ea typeface="宋体" panose="02010600030101010101" pitchFamily="2" charset="-122"/>
              </a:rPr>
              <a:t>单位损失= $2</a:t>
            </a:r>
            <a:endParaRPr lang="zh-CN" sz="2400" i="1" dirty="0">
              <a:ea typeface="宋体" panose="02010600030101010101" pitchFamily="2" charset="-122"/>
            </a:endParaRPr>
          </a:p>
        </p:txBody>
      </p:sp>
      <p:sp>
        <p:nvSpPr>
          <p:cNvPr id="29" name="AutoShape 36"/>
          <p:cNvSpPr/>
          <p:nvPr/>
        </p:nvSpPr>
        <p:spPr bwMode="auto">
          <a:xfrm flipH="1">
            <a:off x="5854700" y="4421188"/>
            <a:ext cx="273050" cy="508000"/>
          </a:xfrm>
          <a:prstGeom prst="leftBrace">
            <a:avLst>
              <a:gd name="adj1" fmla="val 34953"/>
              <a:gd name="adj2" fmla="val 50000"/>
            </a:avLst>
          </a:prstGeom>
          <a:noFill/>
          <a:ln w="28575">
            <a:solidFill>
              <a:srgbClr val="FF0000"/>
            </a:solidFill>
            <a:round/>
          </a:ln>
        </p:spPr>
        <p:txBody>
          <a:bodyPr wrap="none" anchor="ctr"/>
          <a:lstStyle/>
          <a:p>
            <a:endParaRPr lang="zh-CN">
              <a:ea typeface="宋体" panose="02010600030101010101" pitchFamily="2" charset="-122"/>
            </a:endParaRPr>
          </a:p>
        </p:txBody>
      </p:sp>
      <p:sp>
        <p:nvSpPr>
          <p:cNvPr id="30" name="Text Box 39"/>
          <p:cNvSpPr txBox="1">
            <a:spLocks noChangeArrowheads="1"/>
          </p:cNvSpPr>
          <p:nvPr/>
        </p:nvSpPr>
        <p:spPr bwMode="auto">
          <a:xfrm>
            <a:off x="611560" y="2492896"/>
            <a:ext cx="2574925" cy="1708150"/>
          </a:xfrm>
          <a:prstGeom prst="rect">
            <a:avLst/>
          </a:prstGeom>
          <a:solidFill>
            <a:schemeClr val="bg1"/>
          </a:solidFill>
          <a:ln w="9525">
            <a:solidFill>
              <a:schemeClr val="tx1"/>
            </a:solidFill>
            <a:miter lim="800000"/>
          </a:ln>
        </p:spPr>
        <p:txBody>
          <a:bodyPr>
            <a:spAutoFit/>
          </a:bodyPr>
          <a:lstStyle/>
          <a:p>
            <a:pPr marL="117475" indent="-117475">
              <a:lnSpc>
                <a:spcPct val="110000"/>
              </a:lnSpc>
              <a:spcBef>
                <a:spcPct val="10000"/>
              </a:spcBef>
            </a:pPr>
            <a:r>
              <a:rPr lang="zh-CN" sz="2400">
                <a:ea typeface="宋体" panose="02010600030101010101" pitchFamily="2" charset="-122"/>
              </a:rPr>
              <a:t>总损失</a:t>
            </a:r>
            <a:br>
              <a:rPr lang="zh-CN" sz="2400">
                <a:ea typeface="宋体" panose="02010600030101010101" pitchFamily="2" charset="-122"/>
              </a:rPr>
            </a:br>
            <a:r>
              <a:rPr lang="zh-CN" sz="2400">
                <a:ea typeface="宋体" panose="02010600030101010101" pitchFamily="2" charset="-122"/>
              </a:rPr>
              <a:t>= (</a:t>
            </a:r>
            <a:r>
              <a:rPr lang="zh-CN" sz="2400" i="1">
                <a:ea typeface="宋体" panose="02010600030101010101" pitchFamily="2" charset="-122"/>
              </a:rPr>
              <a:t>ATC</a:t>
            </a:r>
            <a:r>
              <a:rPr lang="zh-CN" sz="2400">
                <a:ea typeface="宋体" panose="02010600030101010101" pitchFamily="2" charset="-122"/>
              </a:rPr>
              <a:t> – </a:t>
            </a:r>
            <a:r>
              <a:rPr lang="zh-CN" sz="2400" b="1" i="1">
                <a:ea typeface="宋体" panose="02010600030101010101" pitchFamily="2" charset="-122"/>
              </a:rPr>
              <a:t>P</a:t>
            </a:r>
            <a:r>
              <a:rPr lang="zh-CN" sz="2400">
                <a:ea typeface="宋体" panose="02010600030101010101" pitchFamily="2" charset="-122"/>
              </a:rPr>
              <a:t>) x </a:t>
            </a:r>
            <a:r>
              <a:rPr lang="zh-CN" sz="2400" b="1" i="1">
                <a:ea typeface="宋体" panose="02010600030101010101" pitchFamily="2" charset="-122"/>
              </a:rPr>
              <a:t>Q</a:t>
            </a:r>
            <a:r>
              <a:rPr lang="zh-CN" sz="2400">
                <a:ea typeface="宋体" panose="02010600030101010101" pitchFamily="2" charset="-122"/>
              </a:rPr>
              <a:t> = $2 x 30</a:t>
            </a:r>
            <a:br>
              <a:rPr lang="zh-CN" sz="2400">
                <a:ea typeface="宋体" panose="02010600030101010101" pitchFamily="2" charset="-122"/>
              </a:rPr>
            </a:br>
            <a:r>
              <a:rPr lang="zh-CN" sz="2400">
                <a:ea typeface="宋体" panose="02010600030101010101" pitchFamily="2" charset="-122"/>
              </a:rPr>
              <a:t>= $60</a:t>
            </a:r>
            <a:endParaRPr lang="zh-CN" sz="2400">
              <a:ea typeface="宋体" panose="02010600030101010101" pitchFamily="2" charset="-122"/>
            </a:endParaRPr>
          </a:p>
        </p:txBody>
      </p:sp>
      <p:grpSp>
        <p:nvGrpSpPr>
          <p:cNvPr id="31" name="Group 31"/>
          <p:cNvGrpSpPr/>
          <p:nvPr/>
        </p:nvGrpSpPr>
        <p:grpSpPr bwMode="auto">
          <a:xfrm>
            <a:off x="3851275" y="4208463"/>
            <a:ext cx="1912938" cy="381000"/>
            <a:chOff x="0" y="0"/>
            <a:chExt cx="1205" cy="240"/>
          </a:xfrm>
        </p:grpSpPr>
        <p:sp>
          <p:nvSpPr>
            <p:cNvPr id="32" name="Line 21"/>
            <p:cNvSpPr>
              <a:spLocks noChangeShapeType="1"/>
            </p:cNvSpPr>
            <p:nvPr/>
          </p:nvSpPr>
          <p:spPr bwMode="auto">
            <a:xfrm flipH="1" flipV="1">
              <a:off x="342" y="120"/>
              <a:ext cx="863" cy="0"/>
            </a:xfrm>
            <a:prstGeom prst="line">
              <a:avLst/>
            </a:prstGeom>
            <a:noFill/>
            <a:ln w="9525">
              <a:solidFill>
                <a:schemeClr val="bg2"/>
              </a:solidFill>
              <a:prstDash val="lgDash"/>
              <a:round/>
            </a:ln>
          </p:spPr>
          <p:txBody>
            <a:bodyPr/>
            <a:lstStyle/>
            <a:p>
              <a:endParaRPr lang="zh-CN" altLang="en-US"/>
            </a:p>
          </p:txBody>
        </p:sp>
        <p:sp>
          <p:nvSpPr>
            <p:cNvPr id="33" name="Text Box 40"/>
            <p:cNvSpPr txBox="1">
              <a:spLocks noChangeArrowheads="1"/>
            </p:cNvSpPr>
            <p:nvPr/>
          </p:nvSpPr>
          <p:spPr bwMode="auto">
            <a:xfrm>
              <a:off x="0" y="0"/>
              <a:ext cx="291" cy="240"/>
            </a:xfrm>
            <a:prstGeom prst="rect">
              <a:avLst/>
            </a:prstGeom>
            <a:noFill/>
            <a:ln w="9525">
              <a:noFill/>
              <a:miter lim="800000"/>
            </a:ln>
          </p:spPr>
          <p:txBody>
            <a:bodyPr lIns="0" tIns="0" rIns="0" bIns="0">
              <a:spAutoFit/>
            </a:bodyPr>
            <a:lstStyle/>
            <a:p>
              <a:pPr algn="r">
                <a:spcBef>
                  <a:spcPct val="50000"/>
                </a:spcBef>
              </a:pPr>
              <a:r>
                <a:rPr lang="en-US" altLang="zh-CN" sz="2500">
                  <a:ea typeface="宋体" panose="02010600030101010101" pitchFamily="2" charset="-122"/>
                </a:rPr>
                <a:t>$5</a:t>
              </a:r>
              <a:endParaRPr lang="en-US" altLang="zh-CN" sz="2500">
                <a:ea typeface="宋体" panose="02010600030101010101" pitchFamily="2" charset="-122"/>
              </a:endParaRPr>
            </a:p>
          </p:txBody>
        </p:sp>
      </p:grpSp>
      <p:grpSp>
        <p:nvGrpSpPr>
          <p:cNvPr id="34" name="Group 34"/>
          <p:cNvGrpSpPr/>
          <p:nvPr/>
        </p:nvGrpSpPr>
        <p:grpSpPr bwMode="auto">
          <a:xfrm>
            <a:off x="5548313" y="4325938"/>
            <a:ext cx="422275" cy="1892300"/>
            <a:chOff x="0" y="0"/>
            <a:chExt cx="266" cy="1192"/>
          </a:xfrm>
        </p:grpSpPr>
        <p:sp>
          <p:nvSpPr>
            <p:cNvPr id="35" name="Text Box 31"/>
            <p:cNvSpPr txBox="1">
              <a:spLocks noChangeArrowheads="1"/>
            </p:cNvSpPr>
            <p:nvPr/>
          </p:nvSpPr>
          <p:spPr bwMode="auto">
            <a:xfrm>
              <a:off x="0" y="952"/>
              <a:ext cx="266" cy="240"/>
            </a:xfrm>
            <a:prstGeom prst="rect">
              <a:avLst/>
            </a:prstGeom>
            <a:noFill/>
            <a:ln w="9525">
              <a:noFill/>
              <a:miter lim="800000"/>
            </a:ln>
          </p:spPr>
          <p:txBody>
            <a:bodyPr lIns="0" tIns="0" rIns="0" bIns="0">
              <a:spAutoFit/>
            </a:bodyPr>
            <a:lstStyle/>
            <a:p>
              <a:pPr algn="ctr">
                <a:spcBef>
                  <a:spcPct val="50000"/>
                </a:spcBef>
              </a:pPr>
              <a:r>
                <a:rPr lang="en-US" altLang="zh-CN" sz="2500">
                  <a:ea typeface="宋体" panose="02010600030101010101" pitchFamily="2" charset="-122"/>
                </a:rPr>
                <a:t>30</a:t>
              </a:r>
              <a:endParaRPr lang="en-US" altLang="zh-CN" sz="2500" baseline="-25000">
                <a:ea typeface="宋体" panose="02010600030101010101" pitchFamily="2" charset="-122"/>
              </a:endParaRPr>
            </a:p>
          </p:txBody>
        </p:sp>
        <p:sp>
          <p:nvSpPr>
            <p:cNvPr id="36" name="Line 32"/>
            <p:cNvSpPr>
              <a:spLocks noChangeShapeType="1"/>
            </p:cNvSpPr>
            <p:nvPr/>
          </p:nvSpPr>
          <p:spPr bwMode="auto">
            <a:xfrm>
              <a:off x="138" y="44"/>
              <a:ext cx="0" cy="905"/>
            </a:xfrm>
            <a:prstGeom prst="line">
              <a:avLst/>
            </a:prstGeom>
            <a:noFill/>
            <a:ln w="9525">
              <a:solidFill>
                <a:srgbClr val="777777"/>
              </a:solidFill>
              <a:prstDash val="lgDash"/>
              <a:round/>
            </a:ln>
          </p:spPr>
          <p:txBody>
            <a:bodyPr/>
            <a:lstStyle/>
            <a:p>
              <a:endParaRPr lang="zh-CN" altLang="en-US"/>
            </a:p>
          </p:txBody>
        </p:sp>
        <p:sp>
          <p:nvSpPr>
            <p:cNvPr id="37" name="Oval 33"/>
            <p:cNvSpPr>
              <a:spLocks noChangeArrowheads="1"/>
            </p:cNvSpPr>
            <p:nvPr/>
          </p:nvSpPr>
          <p:spPr bwMode="auto">
            <a:xfrm>
              <a:off x="94" y="345"/>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38" name="Oval 34"/>
            <p:cNvSpPr>
              <a:spLocks noChangeArrowheads="1"/>
            </p:cNvSpPr>
            <p:nvPr/>
          </p:nvSpPr>
          <p:spPr bwMode="auto">
            <a:xfrm>
              <a:off x="92" y="0"/>
              <a:ext cx="88" cy="87"/>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dissolve">
                                      <p:cBhvr>
                                        <p:cTn id="15" dur="500"/>
                                        <p:tgtEl>
                                          <p:spTgt spid="30"/>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animBg="1" autoUpdateAnimBg="0"/>
      <p:bldP spid="30"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7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市场供给：假设</a:t>
            </a:r>
            <a:endParaRPr kumimoji="0" lang="zh-CN" altLang="en-US" sz="37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57200" y="1023938"/>
            <a:ext cx="8229600" cy="5291137"/>
          </a:xfrm>
          <a:prstGeom prst="rect">
            <a:avLst/>
          </a:prstGeom>
        </p:spPr>
        <p:txBody>
          <a:bodyPr vert="horz">
            <a:normAutofit/>
          </a:bodyPr>
          <a:lstStyle/>
          <a:p>
            <a:pPr marL="511175" marR="0" lvl="0" indent="-511175" algn="l" defTabSz="914400" rtl="0" eaLnBrk="1" fontAlgn="auto" latinLnBrk="0" hangingPunct="1">
              <a:lnSpc>
                <a:spcPct val="150000"/>
              </a:lnSpc>
              <a:spcBef>
                <a:spcPct val="40000"/>
              </a:spcBef>
              <a:spcAft>
                <a:spcPts val="0"/>
              </a:spcAft>
              <a:buClr>
                <a:schemeClr val="accent1"/>
              </a:buClr>
              <a:buSzPct val="68000"/>
              <a:buFont typeface="Wingdings" panose="05000000000000000000" pitchFamily="2" charset="2"/>
              <a:buNone/>
              <a:defRPr/>
            </a:pPr>
            <a:r>
              <a:rPr kumimoji="0" lang="zh-CN" sz="2700" b="1" i="0" u="none" strike="noStrike" kern="1200" cap="none" spc="0" normalizeH="0" baseline="0" noProof="0" dirty="0" smtClean="0">
                <a:ln>
                  <a:noFill/>
                </a:ln>
                <a:solidFill>
                  <a:srgbClr val="339966"/>
                </a:solidFill>
                <a:effectLst/>
                <a:uLnTx/>
                <a:uFillTx/>
                <a:latin typeface="+mn-lt"/>
                <a:ea typeface="宋体" panose="02010600030101010101" pitchFamily="2" charset="-122"/>
                <a:cs typeface="+mn-cs"/>
              </a:rPr>
              <a:t>1)</a:t>
            </a:r>
            <a:r>
              <a:rPr kumimoji="0" lang="zh-CN" sz="2700" b="0" i="0" u="none" strike="noStrike" kern="1200" cap="none" spc="0" normalizeH="0" baseline="0" noProof="0" dirty="0" smtClean="0">
                <a:ln>
                  <a:noFill/>
                </a:ln>
                <a:solidFill>
                  <a:srgbClr val="339966"/>
                </a:solidFill>
                <a:effectLst/>
                <a:uLnTx/>
                <a:uFillTx/>
                <a:latin typeface="+mn-lt"/>
                <a:ea typeface="宋体" panose="02010600030101010101" pitchFamily="2" charset="-122"/>
                <a:cs typeface="+mn-cs"/>
              </a:rPr>
              <a:t>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所有市场上的企业与市场的潜在进入者都有相同的成本</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11175" marR="0" lvl="0" indent="-511175" algn="l" defTabSz="914400" rtl="0" eaLnBrk="1" fontAlgn="auto" latinLnBrk="0" hangingPunct="1">
              <a:lnSpc>
                <a:spcPct val="150000"/>
              </a:lnSpc>
              <a:spcBef>
                <a:spcPct val="40000"/>
              </a:spcBef>
              <a:spcAft>
                <a:spcPts val="0"/>
              </a:spcAft>
              <a:buClr>
                <a:schemeClr val="accent1"/>
              </a:buClr>
              <a:buSzPct val="68000"/>
              <a:buFont typeface="Wingdings" panose="05000000000000000000" pitchFamily="2" charset="2"/>
              <a:buNone/>
              <a:defRPr/>
            </a:pPr>
            <a:r>
              <a:rPr kumimoji="0" lang="zh-CN" sz="2700" b="1" i="0" u="none" strike="noStrike" kern="1200" cap="none" spc="0" normalizeH="0" baseline="0" noProof="0" dirty="0" smtClean="0">
                <a:ln>
                  <a:noFill/>
                </a:ln>
                <a:solidFill>
                  <a:srgbClr val="339966"/>
                </a:solidFill>
                <a:effectLst/>
                <a:uLnTx/>
                <a:uFillTx/>
                <a:latin typeface="+mn-lt"/>
                <a:ea typeface="宋体" panose="02010600030101010101" pitchFamily="2" charset="-122"/>
                <a:cs typeface="+mn-cs"/>
              </a:rPr>
              <a:t>2)</a:t>
            </a:r>
            <a:r>
              <a:rPr kumimoji="0" lang="zh-CN" sz="2700" b="0" i="0" u="none" strike="noStrike" kern="1200" cap="none" spc="0" normalizeH="0" baseline="0" noProof="0" dirty="0" smtClean="0">
                <a:ln>
                  <a:noFill/>
                </a:ln>
                <a:solidFill>
                  <a:srgbClr val="339966"/>
                </a:solidFill>
                <a:effectLst/>
                <a:uLnTx/>
                <a:uFillTx/>
                <a:latin typeface="+mn-lt"/>
                <a:ea typeface="宋体" panose="02010600030101010101" pitchFamily="2" charset="-122"/>
                <a:cs typeface="+mn-cs"/>
              </a:rPr>
              <a:t>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一些企业进入或退出市场并不影响另外一些企业的成本</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11175" marR="0" lvl="0" indent="-511175" algn="l" defTabSz="914400" rtl="0" eaLnBrk="1" fontAlgn="auto" latinLnBrk="0" hangingPunct="1">
              <a:lnSpc>
                <a:spcPct val="150000"/>
              </a:lnSpc>
              <a:spcBef>
                <a:spcPct val="40000"/>
              </a:spcBef>
              <a:spcAft>
                <a:spcPts val="0"/>
              </a:spcAft>
              <a:buClr>
                <a:schemeClr val="accent1"/>
              </a:buClr>
              <a:buSzPct val="68000"/>
              <a:buFont typeface="Wingdings" panose="05000000000000000000" pitchFamily="2" charset="2"/>
              <a:buNone/>
              <a:defRPr/>
            </a:pPr>
            <a:r>
              <a:rPr kumimoji="0" lang="zh-CN" sz="2700" b="1" i="0" u="none" strike="noStrike" kern="1200" cap="none" spc="0" normalizeH="0" baseline="0" noProof="0" dirty="0" smtClean="0">
                <a:ln>
                  <a:noFill/>
                </a:ln>
                <a:solidFill>
                  <a:srgbClr val="339966"/>
                </a:solidFill>
                <a:effectLst/>
                <a:uLnTx/>
                <a:uFillTx/>
                <a:latin typeface="+mn-lt"/>
                <a:ea typeface="宋体" panose="02010600030101010101" pitchFamily="2" charset="-122"/>
                <a:cs typeface="+mn-cs"/>
              </a:rPr>
              <a:t>3)</a:t>
            </a:r>
            <a:r>
              <a:rPr kumimoji="0" lang="zh-CN" sz="2700" b="0" i="0" u="none" strike="noStrike" kern="1200" cap="none" spc="0" normalizeH="0" baseline="0" noProof="0" dirty="0" smtClean="0">
                <a:ln>
                  <a:noFill/>
                </a:ln>
                <a:solidFill>
                  <a:srgbClr val="339966"/>
                </a:solidFill>
                <a:effectLst/>
                <a:uLnTx/>
                <a:uFillTx/>
                <a:latin typeface="+mn-lt"/>
                <a:ea typeface="宋体" panose="02010600030101010101" pitchFamily="2" charset="-122"/>
                <a:cs typeface="+mn-cs"/>
              </a:rPr>
              <a:t>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市场中企业的数量:</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1139825" marR="0" lvl="1" indent="-338455" algn="l" defTabSz="914400" rtl="0" eaLnBrk="1" fontAlgn="auto" latinLnBrk="0" hangingPunct="1">
              <a:lnSpc>
                <a:spcPct val="150000"/>
              </a:lnSpc>
              <a:spcBef>
                <a:spcPts val="325"/>
              </a:spcBef>
              <a:spcAft>
                <a:spcPts val="0"/>
              </a:spcAft>
              <a:buClr>
                <a:schemeClr val="accent1"/>
              </a:buClr>
              <a:buSzPct val="135000"/>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短期内固定（由于固定成本）</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1139825" marR="0" lvl="1" indent="-338455" algn="l" defTabSz="914400" rtl="0" eaLnBrk="1" fontAlgn="auto" latinLnBrk="0" hangingPunct="1">
              <a:lnSpc>
                <a:spcPct val="150000"/>
              </a:lnSpc>
              <a:spcBef>
                <a:spcPts val="325"/>
              </a:spcBef>
              <a:spcAft>
                <a:spcPts val="0"/>
              </a:spcAft>
              <a:buClr>
                <a:schemeClr val="accent1"/>
              </a:buClr>
              <a:buSzPct val="135000"/>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长期内可变（由于进入与退出市场都无限制）</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短期市场供给曲线</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67544" y="1268761"/>
            <a:ext cx="8219256" cy="4857402"/>
          </a:xfrm>
          <a:prstGeom prst="rect">
            <a:avLst/>
          </a:prstGeom>
        </p:spPr>
        <p:txBody>
          <a:bodyPr vert="horz">
            <a:normAutofit/>
          </a:bodyPr>
          <a:lstStyle/>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只要 </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AVC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每个企业都将生产利润最大化的产量，也就是在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时的产量</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defRPr/>
            </a:pP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复习第4章的内容：  </a:t>
            </a:r>
            <a:b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在每个价格上的市场供给量是这个价格时所有企业的供给量的总和</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完全竞争的特征</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301750"/>
            <a:ext cx="8313737" cy="2054225"/>
          </a:xfrm>
          <a:prstGeom prst="rect">
            <a:avLst/>
          </a:prstGeom>
          <a:solidFill>
            <a:srgbClr val="FFFFCC"/>
          </a:solidFill>
          <a:effectLst>
            <a:outerShdw dist="71842" dir="2700000" algn="ctr" rotWithShape="0">
              <a:schemeClr val="bg2"/>
            </a:outerShdw>
          </a:effectLst>
        </p:spPr>
        <p:txBody>
          <a:bodyPr vert="horz">
            <a:normAutofit/>
          </a:bodyPr>
          <a:lstStyle/>
          <a:p>
            <a:pPr marL="463550" marR="0" lvl="0" indent="-463550" algn="l" defTabSz="914400" rtl="0" eaLnBrk="1" fontAlgn="auto" latinLnBrk="0" hangingPunct="1">
              <a:lnSpc>
                <a:spcPct val="100000"/>
              </a:lnSpc>
              <a:spcBef>
                <a:spcPct val="60000"/>
              </a:spcBef>
              <a:spcAft>
                <a:spcPts val="0"/>
              </a:spcAft>
              <a:buClr>
                <a:schemeClr val="accent1"/>
              </a:buClr>
              <a:buSzPct val="68000"/>
              <a:buFont typeface="Wingdings" panose="05000000000000000000" pitchFamily="2" charset="2"/>
              <a:buNone/>
              <a:defRPr/>
            </a:pPr>
            <a:r>
              <a:rPr kumimoji="0" lang="zh-CN" sz="2600" b="1" i="0" u="none" strike="noStrike" kern="1200" cap="none" spc="0" normalizeH="0" baseline="0" noProof="0" dirty="0" smtClean="0">
                <a:ln>
                  <a:noFill/>
                </a:ln>
                <a:solidFill>
                  <a:srgbClr val="996633"/>
                </a:solidFill>
                <a:effectLst/>
                <a:uLnTx/>
                <a:uFillTx/>
                <a:latin typeface="+mn-lt"/>
                <a:ea typeface="宋体" panose="02010600030101010101" pitchFamily="2" charset="-122"/>
                <a:cs typeface="+mn-cs"/>
              </a:rPr>
              <a:t>1.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市场上有许多买者和许多卖者</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63550" marR="0" lvl="0" indent="-463550" algn="l" defTabSz="914400" rtl="0" eaLnBrk="1" fontAlgn="auto" latinLnBrk="0" hangingPunct="1">
              <a:lnSpc>
                <a:spcPct val="100000"/>
              </a:lnSpc>
              <a:spcBef>
                <a:spcPct val="60000"/>
              </a:spcBef>
              <a:spcAft>
                <a:spcPts val="0"/>
              </a:spcAft>
              <a:buClr>
                <a:schemeClr val="accent1"/>
              </a:buClr>
              <a:buSzPct val="68000"/>
              <a:buFont typeface="Wingdings" panose="05000000000000000000" pitchFamily="2" charset="2"/>
              <a:buNone/>
              <a:defRPr/>
            </a:pPr>
            <a:r>
              <a:rPr kumimoji="0" lang="zh-CN" sz="2600" b="1" i="0" u="none" strike="noStrike" kern="1200" cap="none" spc="0" normalizeH="0" baseline="0" noProof="0" dirty="0" smtClean="0">
                <a:ln>
                  <a:noFill/>
                </a:ln>
                <a:solidFill>
                  <a:srgbClr val="996633"/>
                </a:solidFill>
                <a:effectLst/>
                <a:uLnTx/>
                <a:uFillTx/>
                <a:latin typeface="+mn-lt"/>
                <a:ea typeface="宋体" panose="02010600030101010101" pitchFamily="2" charset="-122"/>
                <a:cs typeface="+mn-cs"/>
              </a:rPr>
              <a:t>2.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各个卖者提供的物品大体上是相同的</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63550" marR="0" lvl="0" indent="-463550" algn="l" defTabSz="914400" rtl="0" eaLnBrk="1" fontAlgn="auto" latinLnBrk="0" hangingPunct="1">
              <a:lnSpc>
                <a:spcPct val="100000"/>
              </a:lnSpc>
              <a:spcBef>
                <a:spcPct val="60000"/>
              </a:spcBef>
              <a:spcAft>
                <a:spcPts val="0"/>
              </a:spcAft>
              <a:buClr>
                <a:schemeClr val="accent1"/>
              </a:buClr>
              <a:buSzPct val="68000"/>
              <a:buFont typeface="Wingdings" panose="05000000000000000000" pitchFamily="2" charset="2"/>
              <a:buNone/>
              <a:defRPr/>
            </a:pPr>
            <a:r>
              <a:rPr kumimoji="0" lang="zh-CN" sz="2600" b="1" i="0" u="none" strike="noStrike" kern="1200" cap="none" spc="0" normalizeH="0" baseline="0" noProof="0" dirty="0" smtClean="0">
                <a:ln>
                  <a:noFill/>
                </a:ln>
                <a:solidFill>
                  <a:srgbClr val="996633"/>
                </a:solidFill>
                <a:effectLst/>
                <a:uLnTx/>
                <a:uFillTx/>
                <a:latin typeface="+mn-lt"/>
                <a:ea typeface="宋体" panose="02010600030101010101" pitchFamily="2" charset="-122"/>
                <a:cs typeface="+mn-cs"/>
              </a:rPr>
              <a:t>3.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企业能够自由地进入或退出市场</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6" name="Rectangle 4"/>
          <p:cNvSpPr>
            <a:spLocks noChangeArrowheads="1"/>
          </p:cNvSpPr>
          <p:nvPr/>
        </p:nvSpPr>
        <p:spPr bwMode="auto">
          <a:xfrm>
            <a:off x="561975" y="3702050"/>
            <a:ext cx="7880350" cy="1046163"/>
          </a:xfrm>
          <a:prstGeom prst="rect">
            <a:avLst/>
          </a:prstGeom>
          <a:noFill/>
          <a:ln w="9525">
            <a:noFill/>
            <a:miter lim="800000"/>
          </a:ln>
        </p:spPr>
        <p:txBody>
          <a:bodyPr/>
          <a:lstStyle/>
          <a:p>
            <a:pPr marL="403225" indent="-403225">
              <a:lnSpc>
                <a:spcPct val="105000"/>
              </a:lnSpc>
              <a:spcBef>
                <a:spcPct val="45000"/>
              </a:spcBef>
              <a:buClr>
                <a:srgbClr val="00B85C"/>
              </a:buClr>
              <a:buSzPct val="120000"/>
              <a:buFont typeface="Wingdings" panose="05000000000000000000" pitchFamily="2" charset="2"/>
              <a:buChar char="§"/>
            </a:pPr>
            <a:r>
              <a:rPr lang="zh-CN" sz="2800">
                <a:ea typeface="宋体" panose="02010600030101010101" pitchFamily="2" charset="-122"/>
              </a:rPr>
              <a:t>由于1和2，每个买者与卖者都是 “</a:t>
            </a:r>
            <a:r>
              <a:rPr lang="zh-CN" sz="2800" b="1">
                <a:solidFill>
                  <a:srgbClr val="800080"/>
                </a:solidFill>
                <a:ea typeface="宋体" panose="02010600030101010101" pitchFamily="2" charset="-122"/>
              </a:rPr>
              <a:t>价格接受者</a:t>
            </a:r>
            <a:r>
              <a:rPr lang="zh-CN" sz="2800">
                <a:ea typeface="宋体" panose="02010600030101010101" pitchFamily="2" charset="-122"/>
              </a:rPr>
              <a:t>” – 把价格作为给定</a:t>
            </a:r>
            <a:endParaRPr lang="zh-CN" sz="2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P spid="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141288"/>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短期市场供给曲线</a:t>
            </a:r>
            <a:endParaRPr kumimoji="0" lang="zh-CN" altLang="en-US" sz="35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grpSp>
        <p:nvGrpSpPr>
          <p:cNvPr id="5" name="Group 5"/>
          <p:cNvGrpSpPr/>
          <p:nvPr/>
        </p:nvGrpSpPr>
        <p:grpSpPr bwMode="auto">
          <a:xfrm>
            <a:off x="1339850" y="2625725"/>
            <a:ext cx="1952625" cy="2203450"/>
            <a:chOff x="0" y="0"/>
            <a:chExt cx="1230" cy="1388"/>
          </a:xfrm>
        </p:grpSpPr>
        <p:sp>
          <p:nvSpPr>
            <p:cNvPr id="6" name="Line 4"/>
            <p:cNvSpPr>
              <a:spLocks noChangeShapeType="1"/>
            </p:cNvSpPr>
            <p:nvPr/>
          </p:nvSpPr>
          <p:spPr bwMode="auto">
            <a:xfrm flipV="1">
              <a:off x="0" y="198"/>
              <a:ext cx="944" cy="1190"/>
            </a:xfrm>
            <a:prstGeom prst="line">
              <a:avLst/>
            </a:prstGeom>
            <a:noFill/>
            <a:ln w="38100">
              <a:solidFill>
                <a:schemeClr val="accent2"/>
              </a:solidFill>
              <a:round/>
            </a:ln>
          </p:spPr>
          <p:txBody>
            <a:bodyPr/>
            <a:lstStyle/>
            <a:p>
              <a:endParaRPr lang="zh-CN" altLang="en-US"/>
            </a:p>
          </p:txBody>
        </p:sp>
        <p:sp>
          <p:nvSpPr>
            <p:cNvPr id="7" name="Text Box 5"/>
            <p:cNvSpPr txBox="1">
              <a:spLocks noChangeArrowheads="1"/>
            </p:cNvSpPr>
            <p:nvPr/>
          </p:nvSpPr>
          <p:spPr bwMode="auto">
            <a:xfrm>
              <a:off x="847" y="0"/>
              <a:ext cx="383"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grpSp>
        <p:nvGrpSpPr>
          <p:cNvPr id="8" name="Group 8"/>
          <p:cNvGrpSpPr/>
          <p:nvPr/>
        </p:nvGrpSpPr>
        <p:grpSpPr bwMode="auto">
          <a:xfrm>
            <a:off x="244475" y="3678238"/>
            <a:ext cx="3544888" cy="457200"/>
            <a:chOff x="0" y="0"/>
            <a:chExt cx="2233" cy="288"/>
          </a:xfrm>
        </p:grpSpPr>
        <p:sp>
          <p:nvSpPr>
            <p:cNvPr id="9" name="Line 7"/>
            <p:cNvSpPr>
              <a:spLocks noChangeShapeType="1"/>
            </p:cNvSpPr>
            <p:nvPr/>
          </p:nvSpPr>
          <p:spPr bwMode="auto">
            <a:xfrm>
              <a:off x="405" y="151"/>
              <a:ext cx="1828" cy="0"/>
            </a:xfrm>
            <a:prstGeom prst="line">
              <a:avLst/>
            </a:prstGeom>
            <a:noFill/>
            <a:ln w="28575">
              <a:solidFill>
                <a:srgbClr val="A50021"/>
              </a:solidFill>
              <a:round/>
            </a:ln>
          </p:spPr>
          <p:txBody>
            <a:bodyPr/>
            <a:lstStyle/>
            <a:p>
              <a:endParaRPr lang="zh-CN" altLang="en-US"/>
            </a:p>
          </p:txBody>
        </p:sp>
        <p:sp>
          <p:nvSpPr>
            <p:cNvPr id="10" name="Text Box 8"/>
            <p:cNvSpPr txBox="1">
              <a:spLocks noChangeArrowheads="1"/>
            </p:cNvSpPr>
            <p:nvPr/>
          </p:nvSpPr>
          <p:spPr bwMode="auto">
            <a:xfrm>
              <a:off x="0" y="0"/>
              <a:ext cx="387"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grpSp>
      <p:grpSp>
        <p:nvGrpSpPr>
          <p:cNvPr id="11" name="Group 11"/>
          <p:cNvGrpSpPr/>
          <p:nvPr/>
        </p:nvGrpSpPr>
        <p:grpSpPr bwMode="auto">
          <a:xfrm>
            <a:off x="4583113" y="2184400"/>
            <a:ext cx="4230687" cy="3470275"/>
            <a:chOff x="0" y="0"/>
            <a:chExt cx="2665" cy="2186"/>
          </a:xfrm>
        </p:grpSpPr>
        <p:sp>
          <p:nvSpPr>
            <p:cNvPr id="12" name="Text Box 10"/>
            <p:cNvSpPr txBox="1">
              <a:spLocks noChangeArrowheads="1"/>
            </p:cNvSpPr>
            <p:nvPr/>
          </p:nvSpPr>
          <p:spPr bwMode="auto">
            <a:xfrm>
              <a:off x="729" y="0"/>
              <a:ext cx="991" cy="288"/>
            </a:xfrm>
            <a:prstGeom prst="rect">
              <a:avLst/>
            </a:prstGeom>
            <a:noFill/>
            <a:ln w="9525">
              <a:noFill/>
              <a:miter lim="800000"/>
            </a:ln>
          </p:spPr>
          <p:txBody>
            <a:bodyPr>
              <a:spAutoFit/>
            </a:bodyPr>
            <a:lstStyle/>
            <a:p>
              <a:pPr algn="ctr">
                <a:spcBef>
                  <a:spcPct val="50000"/>
                </a:spcBef>
              </a:pPr>
              <a:r>
                <a:rPr lang="zh-CN" sz="2400" u="sng">
                  <a:ea typeface="宋体" panose="02010600030101010101" pitchFamily="2" charset="-122"/>
                </a:rPr>
                <a:t>市场</a:t>
              </a:r>
              <a:endParaRPr lang="zh-CN" sz="2400" u="sng">
                <a:ea typeface="宋体" panose="02010600030101010101" pitchFamily="2" charset="-122"/>
              </a:endParaRPr>
            </a:p>
          </p:txBody>
        </p:sp>
        <p:grpSp>
          <p:nvGrpSpPr>
            <p:cNvPr id="13" name="Group 13"/>
            <p:cNvGrpSpPr/>
            <p:nvPr/>
          </p:nvGrpSpPr>
          <p:grpSpPr bwMode="auto">
            <a:xfrm>
              <a:off x="0" y="165"/>
              <a:ext cx="2665" cy="2021"/>
              <a:chOff x="0" y="0"/>
              <a:chExt cx="2665" cy="2021"/>
            </a:xfrm>
          </p:grpSpPr>
          <p:grpSp>
            <p:nvGrpSpPr>
              <p:cNvPr id="14" name="Group 14"/>
              <p:cNvGrpSpPr/>
              <p:nvPr/>
            </p:nvGrpSpPr>
            <p:grpSpPr bwMode="auto">
              <a:xfrm>
                <a:off x="169" y="250"/>
                <a:ext cx="1864" cy="1436"/>
                <a:chOff x="0" y="0"/>
                <a:chExt cx="1864" cy="1932"/>
              </a:xfrm>
            </p:grpSpPr>
            <p:sp>
              <p:nvSpPr>
                <p:cNvPr id="18" name="Line 13"/>
                <p:cNvSpPr>
                  <a:spLocks noChangeShapeType="1"/>
                </p:cNvSpPr>
                <p:nvPr/>
              </p:nvSpPr>
              <p:spPr bwMode="auto">
                <a:xfrm>
                  <a:off x="0" y="0"/>
                  <a:ext cx="0" cy="1931"/>
                </a:xfrm>
                <a:prstGeom prst="line">
                  <a:avLst/>
                </a:prstGeom>
                <a:noFill/>
                <a:ln w="9525">
                  <a:solidFill>
                    <a:schemeClr val="tx1"/>
                  </a:solidFill>
                  <a:round/>
                </a:ln>
              </p:spPr>
              <p:txBody>
                <a:bodyPr/>
                <a:lstStyle/>
                <a:p>
                  <a:endParaRPr lang="zh-CN" altLang="en-US"/>
                </a:p>
              </p:txBody>
            </p:sp>
            <p:sp>
              <p:nvSpPr>
                <p:cNvPr id="19" name="Line 14"/>
                <p:cNvSpPr>
                  <a:spLocks noChangeShapeType="1"/>
                </p:cNvSpPr>
                <p:nvPr/>
              </p:nvSpPr>
              <p:spPr bwMode="auto">
                <a:xfrm>
                  <a:off x="0" y="1932"/>
                  <a:ext cx="1864" cy="0"/>
                </a:xfrm>
                <a:prstGeom prst="line">
                  <a:avLst/>
                </a:prstGeom>
                <a:noFill/>
                <a:ln w="9525">
                  <a:solidFill>
                    <a:schemeClr val="tx1"/>
                  </a:solidFill>
                  <a:round/>
                </a:ln>
              </p:spPr>
              <p:txBody>
                <a:bodyPr/>
                <a:lstStyle/>
                <a:p>
                  <a:endParaRPr lang="zh-CN" altLang="en-US"/>
                </a:p>
              </p:txBody>
            </p:sp>
          </p:grpSp>
          <p:sp>
            <p:nvSpPr>
              <p:cNvPr id="15" name="Text Box 15"/>
              <p:cNvSpPr txBox="1">
                <a:spLocks noChangeArrowheads="1"/>
              </p:cNvSpPr>
              <p:nvPr/>
            </p:nvSpPr>
            <p:spPr bwMode="auto">
              <a:xfrm>
                <a:off x="2006" y="1541"/>
                <a:ext cx="355"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16" name="Text Box 16"/>
              <p:cNvSpPr txBox="1">
                <a:spLocks noChangeArrowheads="1"/>
              </p:cNvSpPr>
              <p:nvPr/>
            </p:nvSpPr>
            <p:spPr bwMode="auto">
              <a:xfrm>
                <a:off x="0" y="0"/>
                <a:ext cx="298"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endParaRPr lang="en-US" altLang="zh-CN" sz="2500" b="1" i="1">
                  <a:ea typeface="宋体" panose="02010600030101010101" pitchFamily="2" charset="-122"/>
                </a:endParaRPr>
              </a:p>
            </p:txBody>
          </p:sp>
          <p:sp>
            <p:nvSpPr>
              <p:cNvPr id="17" name="Text Box 17"/>
              <p:cNvSpPr txBox="1">
                <a:spLocks noChangeArrowheads="1"/>
              </p:cNvSpPr>
              <p:nvPr/>
            </p:nvSpPr>
            <p:spPr bwMode="auto">
              <a:xfrm>
                <a:off x="1821" y="1733"/>
                <a:ext cx="844" cy="288"/>
              </a:xfrm>
              <a:prstGeom prst="rect">
                <a:avLst/>
              </a:prstGeom>
              <a:noFill/>
              <a:ln w="9525">
                <a:noFill/>
                <a:miter lim="800000"/>
              </a:ln>
            </p:spPr>
            <p:txBody>
              <a:bodyPr>
                <a:spAutoFit/>
              </a:bodyPr>
              <a:lstStyle/>
              <a:p>
                <a:pPr algn="ctr">
                  <a:spcBef>
                    <a:spcPct val="50000"/>
                  </a:spcBef>
                </a:pPr>
                <a:r>
                  <a:rPr lang="zh-CN" sz="2400">
                    <a:solidFill>
                      <a:srgbClr val="4D4D4D"/>
                    </a:solidFill>
                    <a:ea typeface="宋体" panose="02010600030101010101" pitchFamily="2" charset="-122"/>
                  </a:rPr>
                  <a:t>(市场)</a:t>
                </a:r>
                <a:endParaRPr lang="zh-CN" sz="2400">
                  <a:solidFill>
                    <a:srgbClr val="4D4D4D"/>
                  </a:solidFill>
                  <a:ea typeface="宋体" panose="02010600030101010101" pitchFamily="2" charset="-122"/>
                </a:endParaRPr>
              </a:p>
            </p:txBody>
          </p:sp>
        </p:grpSp>
      </p:grpSp>
      <p:grpSp>
        <p:nvGrpSpPr>
          <p:cNvPr id="20" name="Group 20"/>
          <p:cNvGrpSpPr/>
          <p:nvPr/>
        </p:nvGrpSpPr>
        <p:grpSpPr bwMode="auto">
          <a:xfrm>
            <a:off x="636588" y="2146300"/>
            <a:ext cx="4038600" cy="3832225"/>
            <a:chOff x="0" y="0"/>
            <a:chExt cx="2401" cy="2444"/>
          </a:xfrm>
        </p:grpSpPr>
        <p:sp>
          <p:nvSpPr>
            <p:cNvPr id="21" name="Text Box 19"/>
            <p:cNvSpPr txBox="1">
              <a:spLocks noChangeArrowheads="1"/>
            </p:cNvSpPr>
            <p:nvPr/>
          </p:nvSpPr>
          <p:spPr bwMode="auto">
            <a:xfrm>
              <a:off x="638" y="0"/>
              <a:ext cx="991" cy="288"/>
            </a:xfrm>
            <a:prstGeom prst="rect">
              <a:avLst/>
            </a:prstGeom>
            <a:noFill/>
            <a:ln w="9525">
              <a:noFill/>
              <a:miter lim="800000"/>
            </a:ln>
          </p:spPr>
          <p:txBody>
            <a:bodyPr>
              <a:spAutoFit/>
            </a:bodyPr>
            <a:lstStyle/>
            <a:p>
              <a:pPr algn="ctr">
                <a:spcBef>
                  <a:spcPct val="50000"/>
                </a:spcBef>
              </a:pPr>
              <a:r>
                <a:rPr lang="zh-CN" sz="2400" u="sng" dirty="0">
                  <a:ea typeface="宋体" panose="02010600030101010101" pitchFamily="2" charset="-122"/>
                </a:rPr>
                <a:t>一个企业</a:t>
              </a:r>
              <a:endParaRPr lang="zh-CN" sz="2400" u="sng" dirty="0">
                <a:ea typeface="宋体" panose="02010600030101010101" pitchFamily="2" charset="-122"/>
              </a:endParaRPr>
            </a:p>
          </p:txBody>
        </p:sp>
        <p:grpSp>
          <p:nvGrpSpPr>
            <p:cNvPr id="22" name="Group 22"/>
            <p:cNvGrpSpPr/>
            <p:nvPr/>
          </p:nvGrpSpPr>
          <p:grpSpPr bwMode="auto">
            <a:xfrm>
              <a:off x="0" y="192"/>
              <a:ext cx="2401" cy="2252"/>
              <a:chOff x="0" y="0"/>
              <a:chExt cx="2401" cy="2252"/>
            </a:xfrm>
          </p:grpSpPr>
          <p:grpSp>
            <p:nvGrpSpPr>
              <p:cNvPr id="23" name="Group 23"/>
              <p:cNvGrpSpPr/>
              <p:nvPr/>
            </p:nvGrpSpPr>
            <p:grpSpPr bwMode="auto">
              <a:xfrm>
                <a:off x="161" y="249"/>
                <a:ext cx="1774" cy="1431"/>
                <a:chOff x="0" y="0"/>
                <a:chExt cx="3650" cy="2492"/>
              </a:xfrm>
            </p:grpSpPr>
            <p:sp>
              <p:nvSpPr>
                <p:cNvPr id="27" name="Line 22"/>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28" name="Line 23"/>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24" name="Text Box 24"/>
              <p:cNvSpPr txBox="1">
                <a:spLocks noChangeArrowheads="1"/>
              </p:cNvSpPr>
              <p:nvPr/>
            </p:nvSpPr>
            <p:spPr bwMode="auto">
              <a:xfrm>
                <a:off x="1909" y="1535"/>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25" name="Text Box 25"/>
              <p:cNvSpPr txBox="1">
                <a:spLocks noChangeArrowheads="1"/>
              </p:cNvSpPr>
              <p:nvPr/>
            </p:nvSpPr>
            <p:spPr bwMode="auto">
              <a:xfrm>
                <a:off x="0" y="0"/>
                <a:ext cx="284"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endParaRPr lang="en-US" altLang="zh-CN" sz="2500" b="1" i="1">
                  <a:ea typeface="宋体" panose="02010600030101010101" pitchFamily="2" charset="-122"/>
                </a:endParaRPr>
              </a:p>
            </p:txBody>
          </p:sp>
          <p:sp>
            <p:nvSpPr>
              <p:cNvPr id="26" name="Text Box 26"/>
              <p:cNvSpPr txBox="1">
                <a:spLocks noChangeArrowheads="1"/>
              </p:cNvSpPr>
              <p:nvPr/>
            </p:nvSpPr>
            <p:spPr bwMode="auto">
              <a:xfrm>
                <a:off x="1791" y="1734"/>
                <a:ext cx="610" cy="518"/>
              </a:xfrm>
              <a:prstGeom prst="rect">
                <a:avLst/>
              </a:prstGeom>
              <a:noFill/>
              <a:ln w="9525">
                <a:noFill/>
                <a:miter lim="800000"/>
              </a:ln>
            </p:spPr>
            <p:txBody>
              <a:bodyPr>
                <a:spAutoFit/>
              </a:bodyPr>
              <a:lstStyle/>
              <a:p>
                <a:pPr algn="ctr">
                  <a:spcBef>
                    <a:spcPct val="50000"/>
                  </a:spcBef>
                </a:pPr>
                <a:r>
                  <a:rPr lang="zh-CN" sz="2400">
                    <a:solidFill>
                      <a:srgbClr val="4D4D4D"/>
                    </a:solidFill>
                    <a:ea typeface="宋体" panose="02010600030101010101" pitchFamily="2" charset="-122"/>
                  </a:rPr>
                  <a:t>(企业)</a:t>
                </a:r>
                <a:endParaRPr lang="zh-CN" sz="2400">
                  <a:solidFill>
                    <a:srgbClr val="4D4D4D"/>
                  </a:solidFill>
                  <a:ea typeface="宋体" panose="02010600030101010101" pitchFamily="2" charset="-122"/>
                </a:endParaRPr>
              </a:p>
            </p:txBody>
          </p:sp>
        </p:grpSp>
      </p:grpSp>
      <p:grpSp>
        <p:nvGrpSpPr>
          <p:cNvPr id="29" name="Group 29"/>
          <p:cNvGrpSpPr/>
          <p:nvPr/>
        </p:nvGrpSpPr>
        <p:grpSpPr bwMode="auto">
          <a:xfrm>
            <a:off x="5459413" y="2635250"/>
            <a:ext cx="2519362" cy="1971675"/>
            <a:chOff x="0" y="0"/>
            <a:chExt cx="1587" cy="1242"/>
          </a:xfrm>
        </p:grpSpPr>
        <p:sp>
          <p:nvSpPr>
            <p:cNvPr id="30" name="Line 28"/>
            <p:cNvSpPr>
              <a:spLocks noChangeShapeType="1"/>
            </p:cNvSpPr>
            <p:nvPr/>
          </p:nvSpPr>
          <p:spPr bwMode="auto">
            <a:xfrm flipV="1">
              <a:off x="0" y="188"/>
              <a:ext cx="1366" cy="1054"/>
            </a:xfrm>
            <a:prstGeom prst="line">
              <a:avLst/>
            </a:prstGeom>
            <a:noFill/>
            <a:ln w="38100">
              <a:solidFill>
                <a:schemeClr val="accent2"/>
              </a:solidFill>
              <a:round/>
            </a:ln>
          </p:spPr>
          <p:txBody>
            <a:bodyPr/>
            <a:lstStyle/>
            <a:p>
              <a:endParaRPr lang="zh-CN" altLang="en-US"/>
            </a:p>
          </p:txBody>
        </p:sp>
        <p:sp>
          <p:nvSpPr>
            <p:cNvPr id="31" name="Text Box 29"/>
            <p:cNvSpPr txBox="1">
              <a:spLocks noChangeArrowheads="1"/>
            </p:cNvSpPr>
            <p:nvPr/>
          </p:nvSpPr>
          <p:spPr bwMode="auto">
            <a:xfrm>
              <a:off x="1285" y="0"/>
              <a:ext cx="302"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S</a:t>
              </a:r>
              <a:endParaRPr lang="en-US" altLang="zh-CN" sz="2400" b="1" baseline="-25000">
                <a:ea typeface="宋体" panose="02010600030101010101" pitchFamily="2" charset="-122"/>
              </a:endParaRPr>
            </a:p>
          </p:txBody>
        </p:sp>
      </p:grpSp>
      <p:grpSp>
        <p:nvGrpSpPr>
          <p:cNvPr id="32" name="Group 32"/>
          <p:cNvGrpSpPr/>
          <p:nvPr/>
        </p:nvGrpSpPr>
        <p:grpSpPr bwMode="auto">
          <a:xfrm>
            <a:off x="244475" y="2998788"/>
            <a:ext cx="3544888" cy="457200"/>
            <a:chOff x="0" y="0"/>
            <a:chExt cx="2233" cy="288"/>
          </a:xfrm>
        </p:grpSpPr>
        <p:sp>
          <p:nvSpPr>
            <p:cNvPr id="33" name="Line 31"/>
            <p:cNvSpPr>
              <a:spLocks noChangeShapeType="1"/>
            </p:cNvSpPr>
            <p:nvPr/>
          </p:nvSpPr>
          <p:spPr bwMode="auto">
            <a:xfrm>
              <a:off x="405" y="151"/>
              <a:ext cx="1828" cy="0"/>
            </a:xfrm>
            <a:prstGeom prst="line">
              <a:avLst/>
            </a:prstGeom>
            <a:noFill/>
            <a:ln w="28575">
              <a:solidFill>
                <a:srgbClr val="996633"/>
              </a:solidFill>
              <a:round/>
            </a:ln>
          </p:spPr>
          <p:txBody>
            <a:bodyPr/>
            <a:lstStyle/>
            <a:p>
              <a:endParaRPr lang="zh-CN" altLang="en-US"/>
            </a:p>
          </p:txBody>
        </p:sp>
        <p:sp>
          <p:nvSpPr>
            <p:cNvPr id="34" name="Text Box 32"/>
            <p:cNvSpPr txBox="1">
              <a:spLocks noChangeArrowheads="1"/>
            </p:cNvSpPr>
            <p:nvPr/>
          </p:nvSpPr>
          <p:spPr bwMode="auto">
            <a:xfrm>
              <a:off x="0" y="0"/>
              <a:ext cx="387"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3</a:t>
              </a:r>
              <a:endParaRPr lang="en-US" altLang="zh-CN" sz="2400" b="1" baseline="-25000">
                <a:ea typeface="宋体" panose="02010600030101010101" pitchFamily="2" charset="-122"/>
              </a:endParaRPr>
            </a:p>
          </p:txBody>
        </p:sp>
      </p:grpSp>
      <p:sp>
        <p:nvSpPr>
          <p:cNvPr id="35" name="Text Box 37"/>
          <p:cNvSpPr txBox="1">
            <a:spLocks noChangeArrowheads="1"/>
          </p:cNvSpPr>
          <p:nvPr/>
        </p:nvSpPr>
        <p:spPr bwMode="auto">
          <a:xfrm>
            <a:off x="409575" y="869950"/>
            <a:ext cx="7413625" cy="1014413"/>
          </a:xfrm>
          <a:prstGeom prst="rect">
            <a:avLst/>
          </a:prstGeom>
          <a:noFill/>
          <a:ln w="9525">
            <a:noFill/>
            <a:miter lim="800000"/>
          </a:ln>
        </p:spPr>
        <p:txBody>
          <a:bodyPr/>
          <a:lstStyle/>
          <a:p>
            <a:pPr>
              <a:spcBef>
                <a:spcPct val="30000"/>
              </a:spcBef>
            </a:pPr>
            <a:r>
              <a:rPr lang="zh-CN" sz="2500" dirty="0">
                <a:ea typeface="宋体" panose="02010600030101010101" pitchFamily="2" charset="-122"/>
              </a:rPr>
              <a:t>例如</a:t>
            </a:r>
            <a:r>
              <a:rPr lang="zh-CN" sz="2500" dirty="0" smtClean="0">
                <a:ea typeface="宋体" panose="02010600030101010101" pitchFamily="2" charset="-122"/>
              </a:rPr>
              <a:t>：有</a:t>
            </a:r>
            <a:r>
              <a:rPr lang="zh-CN" sz="2500" dirty="0">
                <a:ea typeface="宋体" panose="02010600030101010101" pitchFamily="2" charset="-122"/>
              </a:rPr>
              <a:t>1000 完全相同的企业</a:t>
            </a:r>
            <a:endParaRPr lang="zh-CN" sz="2500" dirty="0">
              <a:ea typeface="宋体" panose="02010600030101010101" pitchFamily="2" charset="-122"/>
            </a:endParaRPr>
          </a:p>
          <a:p>
            <a:pPr>
              <a:spcBef>
                <a:spcPct val="30000"/>
              </a:spcBef>
            </a:pPr>
            <a:r>
              <a:rPr lang="zh-CN" sz="2500" dirty="0">
                <a:ea typeface="宋体" panose="02010600030101010101" pitchFamily="2" charset="-122"/>
              </a:rPr>
              <a:t>在每个 </a:t>
            </a:r>
            <a:r>
              <a:rPr lang="zh-CN" sz="2500" b="1" i="1" dirty="0">
                <a:ea typeface="宋体" panose="02010600030101010101" pitchFamily="2" charset="-122"/>
              </a:rPr>
              <a:t>P</a:t>
            </a:r>
            <a:r>
              <a:rPr lang="zh-CN" sz="2500" dirty="0">
                <a:ea typeface="宋体" panose="02010600030101010101" pitchFamily="2" charset="-122"/>
              </a:rPr>
              <a:t>, 市场 </a:t>
            </a:r>
            <a:r>
              <a:rPr lang="zh-CN" sz="2500" b="1" i="1" dirty="0">
                <a:ea typeface="宋体" panose="02010600030101010101" pitchFamily="2" charset="-122"/>
              </a:rPr>
              <a:t>Q</a:t>
            </a:r>
            <a:r>
              <a:rPr lang="zh-CN" sz="2500" b="1" baseline="30000" dirty="0">
                <a:ea typeface="宋体" panose="02010600030101010101" pitchFamily="2" charset="-122"/>
              </a:rPr>
              <a:t>s</a:t>
            </a:r>
            <a:r>
              <a:rPr lang="zh-CN" sz="2500" dirty="0">
                <a:ea typeface="宋体" panose="02010600030101010101" pitchFamily="2" charset="-122"/>
              </a:rPr>
              <a:t>  =  1000 x 一个企业的 </a:t>
            </a:r>
            <a:r>
              <a:rPr lang="zh-CN" sz="2500" b="1" i="1" dirty="0" smtClean="0">
                <a:ea typeface="宋体" panose="02010600030101010101" pitchFamily="2" charset="-122"/>
              </a:rPr>
              <a:t>Q</a:t>
            </a:r>
            <a:r>
              <a:rPr lang="zh-CN" sz="2500" b="1" baseline="30000" dirty="0" smtClean="0">
                <a:ea typeface="宋体" panose="02010600030101010101" pitchFamily="2" charset="-122"/>
              </a:rPr>
              <a:t>s</a:t>
            </a:r>
            <a:endParaRPr lang="zh-CN" sz="2500" dirty="0">
              <a:ea typeface="宋体" panose="02010600030101010101" pitchFamily="2" charset="-122"/>
            </a:endParaRPr>
          </a:p>
        </p:txBody>
      </p:sp>
      <p:grpSp>
        <p:nvGrpSpPr>
          <p:cNvPr id="36" name="Group 36"/>
          <p:cNvGrpSpPr/>
          <p:nvPr/>
        </p:nvGrpSpPr>
        <p:grpSpPr bwMode="auto">
          <a:xfrm>
            <a:off x="920750" y="1820863"/>
            <a:ext cx="2584450" cy="2759075"/>
            <a:chOff x="0" y="0"/>
            <a:chExt cx="1628" cy="1738"/>
          </a:xfrm>
        </p:grpSpPr>
        <p:sp>
          <p:nvSpPr>
            <p:cNvPr id="37" name="Arc 38"/>
            <p:cNvSpPr/>
            <p:nvPr/>
          </p:nvSpPr>
          <p:spPr bwMode="auto">
            <a:xfrm rot="21360727" flipH="1" flipV="1">
              <a:off x="0" y="0"/>
              <a:ext cx="1135" cy="1738"/>
            </a:xfrm>
            <a:custGeom>
              <a:avLst/>
              <a:gdLst>
                <a:gd name="T0" fmla="*/ 0 w 16034"/>
                <a:gd name="T1" fmla="*/ 0 h 21600"/>
                <a:gd name="T2" fmla="*/ 16034 w 16034"/>
                <a:gd name="T3" fmla="*/ 21600 h 21600"/>
              </a:gdLst>
              <a:ahLst/>
              <a:cxnLst>
                <a:cxn ang="0">
                  <a:pos x="-1" y="2700"/>
                </a:cxn>
                <a:cxn ang="0">
                  <a:pos x="10458" y="0"/>
                </a:cxn>
                <a:cxn ang="0">
                  <a:pos x="16033" y="732"/>
                </a:cxn>
                <a:cxn ang="0">
                  <a:pos x="-1" y="2700"/>
                </a:cxn>
                <a:cxn ang="0">
                  <a:pos x="10458" y="0"/>
                </a:cxn>
                <a:cxn ang="0">
                  <a:pos x="16033" y="732"/>
                </a:cxn>
                <a:cxn ang="0">
                  <a:pos x="10458" y="21600"/>
                </a:cxn>
              </a:cxnLst>
              <a:rect l="T0" t="T1" r="T2" b="T3"/>
              <a:pathLst>
                <a:path w="16034" h="21600" fill="none" extrusionOk="0">
                  <a:moveTo>
                    <a:pt x="-1" y="2700"/>
                  </a:moveTo>
                  <a:cubicBezTo>
                    <a:pt x="3200" y="929"/>
                    <a:pt x="6799" y="-1"/>
                    <a:pt x="10458" y="0"/>
                  </a:cubicBezTo>
                  <a:cubicBezTo>
                    <a:pt x="12340" y="0"/>
                    <a:pt x="14215" y="246"/>
                    <a:pt x="16033" y="732"/>
                  </a:cubicBezTo>
                </a:path>
                <a:path w="16034" h="21600" stroke="0" extrusionOk="0">
                  <a:moveTo>
                    <a:pt x="-1" y="2700"/>
                  </a:moveTo>
                  <a:cubicBezTo>
                    <a:pt x="3200" y="929"/>
                    <a:pt x="6799" y="-1"/>
                    <a:pt x="10458" y="0"/>
                  </a:cubicBezTo>
                  <a:cubicBezTo>
                    <a:pt x="12340" y="0"/>
                    <a:pt x="14215" y="246"/>
                    <a:pt x="16033" y="732"/>
                  </a:cubicBezTo>
                  <a:lnTo>
                    <a:pt x="10458" y="21600"/>
                  </a:lnTo>
                  <a:close/>
                </a:path>
              </a:pathLst>
            </a:custGeom>
            <a:noFill/>
            <a:ln w="38100" cmpd="sng">
              <a:solidFill>
                <a:schemeClr val="accent2"/>
              </a:solidFill>
              <a:round/>
            </a:ln>
          </p:spPr>
          <p:txBody>
            <a:bodyPr wrap="none" anchor="ctr"/>
            <a:lstStyle/>
            <a:p>
              <a:endParaRPr lang="zh-CN" altLang="en-US"/>
            </a:p>
          </p:txBody>
        </p:sp>
        <p:sp>
          <p:nvSpPr>
            <p:cNvPr id="38" name="Text Box 39"/>
            <p:cNvSpPr txBox="1">
              <a:spLocks noChangeArrowheads="1"/>
            </p:cNvSpPr>
            <p:nvPr/>
          </p:nvSpPr>
          <p:spPr bwMode="auto">
            <a:xfrm>
              <a:off x="1193" y="1350"/>
              <a:ext cx="435"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AVC</a:t>
              </a:r>
              <a:endParaRPr lang="en-US" altLang="zh-CN" sz="2400" i="1">
                <a:ea typeface="宋体" panose="02010600030101010101" pitchFamily="2" charset="-122"/>
              </a:endParaRPr>
            </a:p>
          </p:txBody>
        </p:sp>
      </p:grpSp>
      <p:grpSp>
        <p:nvGrpSpPr>
          <p:cNvPr id="39" name="Group 39"/>
          <p:cNvGrpSpPr/>
          <p:nvPr/>
        </p:nvGrpSpPr>
        <p:grpSpPr bwMode="auto">
          <a:xfrm>
            <a:off x="4208463" y="3675063"/>
            <a:ext cx="3544887" cy="457200"/>
            <a:chOff x="0" y="0"/>
            <a:chExt cx="2233" cy="288"/>
          </a:xfrm>
        </p:grpSpPr>
        <p:sp>
          <p:nvSpPr>
            <p:cNvPr id="40" name="Line 41"/>
            <p:cNvSpPr>
              <a:spLocks noChangeShapeType="1"/>
            </p:cNvSpPr>
            <p:nvPr/>
          </p:nvSpPr>
          <p:spPr bwMode="auto">
            <a:xfrm>
              <a:off x="405" y="151"/>
              <a:ext cx="1828" cy="0"/>
            </a:xfrm>
            <a:prstGeom prst="line">
              <a:avLst/>
            </a:prstGeom>
            <a:noFill/>
            <a:ln w="28575">
              <a:solidFill>
                <a:srgbClr val="A50021"/>
              </a:solidFill>
              <a:round/>
            </a:ln>
          </p:spPr>
          <p:txBody>
            <a:bodyPr/>
            <a:lstStyle/>
            <a:p>
              <a:endParaRPr lang="zh-CN" altLang="en-US"/>
            </a:p>
          </p:txBody>
        </p:sp>
        <p:sp>
          <p:nvSpPr>
            <p:cNvPr id="41" name="Text Box 42"/>
            <p:cNvSpPr txBox="1">
              <a:spLocks noChangeArrowheads="1"/>
            </p:cNvSpPr>
            <p:nvPr/>
          </p:nvSpPr>
          <p:spPr bwMode="auto">
            <a:xfrm>
              <a:off x="0" y="0"/>
              <a:ext cx="387"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grpSp>
      <p:grpSp>
        <p:nvGrpSpPr>
          <p:cNvPr id="42" name="Group 42"/>
          <p:cNvGrpSpPr/>
          <p:nvPr/>
        </p:nvGrpSpPr>
        <p:grpSpPr bwMode="auto">
          <a:xfrm>
            <a:off x="4208463" y="2995613"/>
            <a:ext cx="3544887" cy="457200"/>
            <a:chOff x="0" y="0"/>
            <a:chExt cx="2233" cy="288"/>
          </a:xfrm>
        </p:grpSpPr>
        <p:sp>
          <p:nvSpPr>
            <p:cNvPr id="43" name="Line 44"/>
            <p:cNvSpPr>
              <a:spLocks noChangeShapeType="1"/>
            </p:cNvSpPr>
            <p:nvPr/>
          </p:nvSpPr>
          <p:spPr bwMode="auto">
            <a:xfrm>
              <a:off x="405" y="151"/>
              <a:ext cx="1828" cy="0"/>
            </a:xfrm>
            <a:prstGeom prst="line">
              <a:avLst/>
            </a:prstGeom>
            <a:noFill/>
            <a:ln w="28575">
              <a:solidFill>
                <a:srgbClr val="996633"/>
              </a:solidFill>
              <a:round/>
            </a:ln>
          </p:spPr>
          <p:txBody>
            <a:bodyPr/>
            <a:lstStyle/>
            <a:p>
              <a:endParaRPr lang="zh-CN" altLang="en-US"/>
            </a:p>
          </p:txBody>
        </p:sp>
        <p:sp>
          <p:nvSpPr>
            <p:cNvPr id="44" name="Text Box 45"/>
            <p:cNvSpPr txBox="1">
              <a:spLocks noChangeArrowheads="1"/>
            </p:cNvSpPr>
            <p:nvPr/>
          </p:nvSpPr>
          <p:spPr bwMode="auto">
            <a:xfrm>
              <a:off x="0" y="0"/>
              <a:ext cx="387"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3</a:t>
              </a:r>
              <a:endParaRPr lang="en-US" altLang="zh-CN" sz="2400" b="1" baseline="-25000">
                <a:ea typeface="宋体" panose="02010600030101010101" pitchFamily="2" charset="-122"/>
              </a:endParaRPr>
            </a:p>
          </p:txBody>
        </p:sp>
      </p:grpSp>
      <p:grpSp>
        <p:nvGrpSpPr>
          <p:cNvPr id="45" name="Group 45"/>
          <p:cNvGrpSpPr/>
          <p:nvPr/>
        </p:nvGrpSpPr>
        <p:grpSpPr bwMode="auto">
          <a:xfrm>
            <a:off x="2384425" y="3178175"/>
            <a:ext cx="438150" cy="2343150"/>
            <a:chOff x="0" y="0"/>
            <a:chExt cx="276" cy="1476"/>
          </a:xfrm>
        </p:grpSpPr>
        <p:sp>
          <p:nvSpPr>
            <p:cNvPr id="46" name="Line 70"/>
            <p:cNvSpPr>
              <a:spLocks noChangeShapeType="1"/>
            </p:cNvSpPr>
            <p:nvPr/>
          </p:nvSpPr>
          <p:spPr bwMode="auto">
            <a:xfrm>
              <a:off x="139" y="41"/>
              <a:ext cx="0" cy="1182"/>
            </a:xfrm>
            <a:prstGeom prst="line">
              <a:avLst/>
            </a:prstGeom>
            <a:noFill/>
            <a:ln w="9525">
              <a:solidFill>
                <a:srgbClr val="777777"/>
              </a:solidFill>
              <a:prstDash val="lgDash"/>
              <a:round/>
            </a:ln>
          </p:spPr>
          <p:txBody>
            <a:bodyPr/>
            <a:lstStyle/>
            <a:p>
              <a:endParaRPr lang="zh-CN" altLang="en-US"/>
            </a:p>
          </p:txBody>
        </p:sp>
        <p:sp>
          <p:nvSpPr>
            <p:cNvPr id="47" name="Oval 48"/>
            <p:cNvSpPr>
              <a:spLocks noChangeAspect="1" noChangeArrowheads="1"/>
            </p:cNvSpPr>
            <p:nvPr/>
          </p:nvSpPr>
          <p:spPr bwMode="auto">
            <a:xfrm>
              <a:off x="100" y="0"/>
              <a:ext cx="73" cy="72"/>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48" name="Text Box 49"/>
            <p:cNvSpPr txBox="1">
              <a:spLocks noChangeArrowheads="1"/>
            </p:cNvSpPr>
            <p:nvPr/>
          </p:nvSpPr>
          <p:spPr bwMode="auto">
            <a:xfrm>
              <a:off x="0" y="1246"/>
              <a:ext cx="276" cy="230"/>
            </a:xfrm>
            <a:prstGeom prst="rect">
              <a:avLst/>
            </a:prstGeom>
            <a:noFill/>
            <a:ln w="9525">
              <a:noFill/>
              <a:miter lim="800000"/>
            </a:ln>
          </p:spPr>
          <p:txBody>
            <a:bodyPr lIns="0" tIns="0" rIns="0" bIns="0">
              <a:spAutoFit/>
            </a:bodyPr>
            <a:lstStyle/>
            <a:p>
              <a:pPr algn="ctr">
                <a:spcBef>
                  <a:spcPct val="50000"/>
                </a:spcBef>
              </a:pPr>
              <a:r>
                <a:rPr lang="en-US" altLang="zh-CN" sz="2400">
                  <a:ea typeface="宋体" panose="02010600030101010101" pitchFamily="2" charset="-122"/>
                </a:rPr>
                <a:t>30</a:t>
              </a:r>
              <a:endParaRPr lang="en-US" altLang="zh-CN" sz="2400" baseline="-25000">
                <a:ea typeface="宋体" panose="02010600030101010101" pitchFamily="2" charset="-122"/>
              </a:endParaRPr>
            </a:p>
          </p:txBody>
        </p:sp>
      </p:grpSp>
      <p:grpSp>
        <p:nvGrpSpPr>
          <p:cNvPr id="49" name="Group 49"/>
          <p:cNvGrpSpPr/>
          <p:nvPr/>
        </p:nvGrpSpPr>
        <p:grpSpPr bwMode="auto">
          <a:xfrm>
            <a:off x="246063" y="4360863"/>
            <a:ext cx="3544887" cy="457200"/>
            <a:chOff x="0" y="0"/>
            <a:chExt cx="2233" cy="288"/>
          </a:xfrm>
        </p:grpSpPr>
        <p:sp>
          <p:nvSpPr>
            <p:cNvPr id="50" name="Line 61"/>
            <p:cNvSpPr>
              <a:spLocks noChangeShapeType="1"/>
            </p:cNvSpPr>
            <p:nvPr/>
          </p:nvSpPr>
          <p:spPr bwMode="auto">
            <a:xfrm>
              <a:off x="405" y="151"/>
              <a:ext cx="1828" cy="0"/>
            </a:xfrm>
            <a:prstGeom prst="line">
              <a:avLst/>
            </a:prstGeom>
            <a:noFill/>
            <a:ln w="28575">
              <a:solidFill>
                <a:srgbClr val="006600"/>
              </a:solidFill>
              <a:round/>
            </a:ln>
          </p:spPr>
          <p:txBody>
            <a:bodyPr/>
            <a:lstStyle/>
            <a:p>
              <a:endParaRPr lang="zh-CN" altLang="en-US"/>
            </a:p>
          </p:txBody>
        </p:sp>
        <p:sp>
          <p:nvSpPr>
            <p:cNvPr id="51" name="Text Box 62"/>
            <p:cNvSpPr txBox="1">
              <a:spLocks noChangeArrowheads="1"/>
            </p:cNvSpPr>
            <p:nvPr/>
          </p:nvSpPr>
          <p:spPr bwMode="auto">
            <a:xfrm>
              <a:off x="0" y="0"/>
              <a:ext cx="387"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grpSp>
        <p:nvGrpSpPr>
          <p:cNvPr id="52" name="Group 52"/>
          <p:cNvGrpSpPr/>
          <p:nvPr/>
        </p:nvGrpSpPr>
        <p:grpSpPr bwMode="auto">
          <a:xfrm>
            <a:off x="1841500" y="3856038"/>
            <a:ext cx="438150" cy="1666875"/>
            <a:chOff x="0" y="0"/>
            <a:chExt cx="276" cy="1050"/>
          </a:xfrm>
        </p:grpSpPr>
        <p:sp>
          <p:nvSpPr>
            <p:cNvPr id="53" name="Text Box 35"/>
            <p:cNvSpPr txBox="1">
              <a:spLocks noChangeArrowheads="1"/>
            </p:cNvSpPr>
            <p:nvPr/>
          </p:nvSpPr>
          <p:spPr bwMode="auto">
            <a:xfrm>
              <a:off x="0" y="820"/>
              <a:ext cx="276" cy="230"/>
            </a:xfrm>
            <a:prstGeom prst="rect">
              <a:avLst/>
            </a:prstGeom>
            <a:noFill/>
            <a:ln w="9525">
              <a:noFill/>
              <a:miter lim="800000"/>
            </a:ln>
          </p:spPr>
          <p:txBody>
            <a:bodyPr lIns="0" tIns="0" rIns="0" bIns="0">
              <a:spAutoFit/>
            </a:bodyPr>
            <a:lstStyle/>
            <a:p>
              <a:pPr algn="ctr">
                <a:spcBef>
                  <a:spcPct val="50000"/>
                </a:spcBef>
              </a:pPr>
              <a:r>
                <a:rPr lang="en-US" altLang="zh-CN" sz="2400">
                  <a:ea typeface="宋体" panose="02010600030101010101" pitchFamily="2" charset="-122"/>
                </a:rPr>
                <a:t>20</a:t>
              </a:r>
              <a:endParaRPr lang="en-US" altLang="zh-CN" sz="2400" baseline="-25000">
                <a:ea typeface="宋体" panose="02010600030101010101" pitchFamily="2" charset="-122"/>
              </a:endParaRPr>
            </a:p>
          </p:txBody>
        </p:sp>
        <p:sp>
          <p:nvSpPr>
            <p:cNvPr id="54" name="Line 71"/>
            <p:cNvSpPr>
              <a:spLocks noChangeShapeType="1"/>
            </p:cNvSpPr>
            <p:nvPr/>
          </p:nvSpPr>
          <p:spPr bwMode="auto">
            <a:xfrm>
              <a:off x="142" y="28"/>
              <a:ext cx="0" cy="768"/>
            </a:xfrm>
            <a:prstGeom prst="line">
              <a:avLst/>
            </a:prstGeom>
            <a:noFill/>
            <a:ln w="9525">
              <a:solidFill>
                <a:srgbClr val="777777"/>
              </a:solidFill>
              <a:prstDash val="lgDash"/>
              <a:round/>
            </a:ln>
          </p:spPr>
          <p:txBody>
            <a:bodyPr/>
            <a:lstStyle/>
            <a:p>
              <a:endParaRPr lang="zh-CN" altLang="en-US"/>
            </a:p>
          </p:txBody>
        </p:sp>
        <p:sp>
          <p:nvSpPr>
            <p:cNvPr id="55" name="Oval 36"/>
            <p:cNvSpPr>
              <a:spLocks noChangeAspect="1" noChangeArrowheads="1"/>
            </p:cNvSpPr>
            <p:nvPr/>
          </p:nvSpPr>
          <p:spPr bwMode="auto">
            <a:xfrm>
              <a:off x="106" y="0"/>
              <a:ext cx="73" cy="72"/>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grpSp>
        <p:nvGrpSpPr>
          <p:cNvPr id="56" name="Group 56"/>
          <p:cNvGrpSpPr/>
          <p:nvPr/>
        </p:nvGrpSpPr>
        <p:grpSpPr bwMode="auto">
          <a:xfrm>
            <a:off x="1303338" y="4541838"/>
            <a:ext cx="438150" cy="981075"/>
            <a:chOff x="0" y="0"/>
            <a:chExt cx="276" cy="618"/>
          </a:xfrm>
        </p:grpSpPr>
        <p:sp>
          <p:nvSpPr>
            <p:cNvPr id="57" name="Text Box 66"/>
            <p:cNvSpPr txBox="1">
              <a:spLocks noChangeArrowheads="1"/>
            </p:cNvSpPr>
            <p:nvPr/>
          </p:nvSpPr>
          <p:spPr bwMode="auto">
            <a:xfrm>
              <a:off x="0" y="388"/>
              <a:ext cx="276" cy="230"/>
            </a:xfrm>
            <a:prstGeom prst="rect">
              <a:avLst/>
            </a:prstGeom>
            <a:noFill/>
            <a:ln w="9525">
              <a:noFill/>
              <a:miter lim="800000"/>
            </a:ln>
          </p:spPr>
          <p:txBody>
            <a:bodyPr lIns="0" tIns="0" rIns="0" bIns="0">
              <a:spAutoFit/>
            </a:bodyPr>
            <a:lstStyle/>
            <a:p>
              <a:pPr algn="ctr">
                <a:spcBef>
                  <a:spcPct val="50000"/>
                </a:spcBef>
              </a:pPr>
              <a:r>
                <a:rPr lang="en-US" altLang="zh-CN" sz="2400">
                  <a:ea typeface="宋体" panose="02010600030101010101" pitchFamily="2" charset="-122"/>
                </a:rPr>
                <a:t>10</a:t>
              </a:r>
              <a:endParaRPr lang="en-US" altLang="zh-CN" sz="2400" baseline="-25000">
                <a:ea typeface="宋体" panose="02010600030101010101" pitchFamily="2" charset="-122"/>
              </a:endParaRPr>
            </a:p>
          </p:txBody>
        </p:sp>
        <p:sp>
          <p:nvSpPr>
            <p:cNvPr id="58" name="Line 72"/>
            <p:cNvSpPr>
              <a:spLocks noChangeShapeType="1"/>
            </p:cNvSpPr>
            <p:nvPr/>
          </p:nvSpPr>
          <p:spPr bwMode="auto">
            <a:xfrm>
              <a:off x="142" y="34"/>
              <a:ext cx="0" cy="327"/>
            </a:xfrm>
            <a:prstGeom prst="line">
              <a:avLst/>
            </a:prstGeom>
            <a:noFill/>
            <a:ln w="9525">
              <a:solidFill>
                <a:srgbClr val="777777"/>
              </a:solidFill>
              <a:prstDash val="lgDash"/>
              <a:round/>
            </a:ln>
          </p:spPr>
          <p:txBody>
            <a:bodyPr/>
            <a:lstStyle/>
            <a:p>
              <a:endParaRPr lang="zh-CN" altLang="en-US"/>
            </a:p>
          </p:txBody>
        </p:sp>
        <p:sp>
          <p:nvSpPr>
            <p:cNvPr id="59" name="Oval 67"/>
            <p:cNvSpPr>
              <a:spLocks noChangeAspect="1" noChangeArrowheads="1"/>
            </p:cNvSpPr>
            <p:nvPr/>
          </p:nvSpPr>
          <p:spPr bwMode="auto">
            <a:xfrm>
              <a:off x="106" y="0"/>
              <a:ext cx="73" cy="72"/>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grpSp>
        <p:nvGrpSpPr>
          <p:cNvPr id="60" name="Group 60"/>
          <p:cNvGrpSpPr/>
          <p:nvPr/>
        </p:nvGrpSpPr>
        <p:grpSpPr bwMode="auto">
          <a:xfrm>
            <a:off x="4210050" y="4364038"/>
            <a:ext cx="3544888" cy="457200"/>
            <a:chOff x="0" y="0"/>
            <a:chExt cx="2233" cy="288"/>
          </a:xfrm>
        </p:grpSpPr>
        <p:sp>
          <p:nvSpPr>
            <p:cNvPr id="61" name="Line 77"/>
            <p:cNvSpPr>
              <a:spLocks noChangeShapeType="1"/>
            </p:cNvSpPr>
            <p:nvPr/>
          </p:nvSpPr>
          <p:spPr bwMode="auto">
            <a:xfrm>
              <a:off x="405" y="151"/>
              <a:ext cx="1828" cy="0"/>
            </a:xfrm>
            <a:prstGeom prst="line">
              <a:avLst/>
            </a:prstGeom>
            <a:noFill/>
            <a:ln w="28575">
              <a:solidFill>
                <a:srgbClr val="006600"/>
              </a:solidFill>
              <a:round/>
            </a:ln>
          </p:spPr>
          <p:txBody>
            <a:bodyPr/>
            <a:lstStyle/>
            <a:p>
              <a:endParaRPr lang="zh-CN" altLang="en-US"/>
            </a:p>
          </p:txBody>
        </p:sp>
        <p:sp>
          <p:nvSpPr>
            <p:cNvPr id="62" name="Text Box 78"/>
            <p:cNvSpPr txBox="1">
              <a:spLocks noChangeArrowheads="1"/>
            </p:cNvSpPr>
            <p:nvPr/>
          </p:nvSpPr>
          <p:spPr bwMode="auto">
            <a:xfrm>
              <a:off x="0" y="0"/>
              <a:ext cx="387"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grpSp>
        <p:nvGrpSpPr>
          <p:cNvPr id="63" name="Group 63"/>
          <p:cNvGrpSpPr/>
          <p:nvPr/>
        </p:nvGrpSpPr>
        <p:grpSpPr bwMode="auto">
          <a:xfrm>
            <a:off x="7040563" y="3178175"/>
            <a:ext cx="1063625" cy="3044825"/>
            <a:chOff x="0" y="0"/>
            <a:chExt cx="670" cy="1918"/>
          </a:xfrm>
        </p:grpSpPr>
        <p:sp>
          <p:nvSpPr>
            <p:cNvPr id="64" name="Text Box 58"/>
            <p:cNvSpPr txBox="1">
              <a:spLocks noChangeArrowheads="1"/>
            </p:cNvSpPr>
            <p:nvPr/>
          </p:nvSpPr>
          <p:spPr bwMode="auto">
            <a:xfrm>
              <a:off x="0" y="1688"/>
              <a:ext cx="670" cy="230"/>
            </a:xfrm>
            <a:prstGeom prst="rect">
              <a:avLst/>
            </a:prstGeom>
            <a:noFill/>
            <a:ln w="9525">
              <a:noFill/>
              <a:miter lim="800000"/>
            </a:ln>
          </p:spPr>
          <p:txBody>
            <a:bodyPr lIns="0" tIns="0" rIns="0" bIns="0">
              <a:spAutoFit/>
            </a:bodyPr>
            <a:lstStyle/>
            <a:p>
              <a:pPr algn="ctr">
                <a:spcBef>
                  <a:spcPct val="50000"/>
                </a:spcBef>
              </a:pPr>
              <a:r>
                <a:rPr lang="en-US" altLang="zh-CN" sz="2400">
                  <a:ea typeface="宋体" panose="02010600030101010101" pitchFamily="2" charset="-122"/>
                </a:rPr>
                <a:t>30,000</a:t>
              </a:r>
              <a:endParaRPr lang="en-US" altLang="zh-CN" sz="2400" baseline="-25000">
                <a:ea typeface="宋体" panose="02010600030101010101" pitchFamily="2" charset="-122"/>
              </a:endParaRPr>
            </a:p>
          </p:txBody>
        </p:sp>
        <p:sp>
          <p:nvSpPr>
            <p:cNvPr id="65" name="Line 59"/>
            <p:cNvSpPr>
              <a:spLocks noChangeShapeType="1"/>
            </p:cNvSpPr>
            <p:nvPr/>
          </p:nvSpPr>
          <p:spPr bwMode="auto">
            <a:xfrm>
              <a:off x="123" y="1248"/>
              <a:ext cx="188" cy="463"/>
            </a:xfrm>
            <a:prstGeom prst="line">
              <a:avLst/>
            </a:prstGeom>
            <a:noFill/>
            <a:ln w="9525">
              <a:solidFill>
                <a:schemeClr val="tx1"/>
              </a:solidFill>
              <a:round/>
            </a:ln>
          </p:spPr>
          <p:txBody>
            <a:bodyPr/>
            <a:lstStyle/>
            <a:p>
              <a:endParaRPr lang="zh-CN" altLang="en-US"/>
            </a:p>
          </p:txBody>
        </p:sp>
        <p:sp>
          <p:nvSpPr>
            <p:cNvPr id="66" name="Line 80"/>
            <p:cNvSpPr>
              <a:spLocks noChangeShapeType="1"/>
            </p:cNvSpPr>
            <p:nvPr/>
          </p:nvSpPr>
          <p:spPr bwMode="auto">
            <a:xfrm>
              <a:off x="125" y="38"/>
              <a:ext cx="0" cy="1188"/>
            </a:xfrm>
            <a:prstGeom prst="line">
              <a:avLst/>
            </a:prstGeom>
            <a:noFill/>
            <a:ln w="9525">
              <a:solidFill>
                <a:srgbClr val="777777"/>
              </a:solidFill>
              <a:prstDash val="lgDash"/>
              <a:round/>
            </a:ln>
          </p:spPr>
          <p:txBody>
            <a:bodyPr/>
            <a:lstStyle/>
            <a:p>
              <a:endParaRPr lang="zh-CN" altLang="en-US"/>
            </a:p>
          </p:txBody>
        </p:sp>
        <p:sp>
          <p:nvSpPr>
            <p:cNvPr id="67" name="Oval 57"/>
            <p:cNvSpPr>
              <a:spLocks noChangeAspect="1" noChangeArrowheads="1"/>
            </p:cNvSpPr>
            <p:nvPr/>
          </p:nvSpPr>
          <p:spPr bwMode="auto">
            <a:xfrm>
              <a:off x="87" y="0"/>
              <a:ext cx="73" cy="72"/>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grpSp>
        <p:nvGrpSpPr>
          <p:cNvPr id="68" name="Group 68"/>
          <p:cNvGrpSpPr/>
          <p:nvPr/>
        </p:nvGrpSpPr>
        <p:grpSpPr bwMode="auto">
          <a:xfrm>
            <a:off x="4532313" y="4546600"/>
            <a:ext cx="1063625" cy="1674813"/>
            <a:chOff x="0" y="0"/>
            <a:chExt cx="670" cy="1055"/>
          </a:xfrm>
        </p:grpSpPr>
        <p:sp>
          <p:nvSpPr>
            <p:cNvPr id="69" name="Line 82"/>
            <p:cNvSpPr>
              <a:spLocks noChangeShapeType="1"/>
            </p:cNvSpPr>
            <p:nvPr/>
          </p:nvSpPr>
          <p:spPr bwMode="auto">
            <a:xfrm>
              <a:off x="592" y="37"/>
              <a:ext cx="0" cy="324"/>
            </a:xfrm>
            <a:prstGeom prst="line">
              <a:avLst/>
            </a:prstGeom>
            <a:noFill/>
            <a:ln w="9525">
              <a:solidFill>
                <a:srgbClr val="777777"/>
              </a:solidFill>
              <a:prstDash val="lgDash"/>
              <a:round/>
            </a:ln>
          </p:spPr>
          <p:txBody>
            <a:bodyPr/>
            <a:lstStyle/>
            <a:p>
              <a:endParaRPr lang="zh-CN" altLang="en-US"/>
            </a:p>
          </p:txBody>
        </p:sp>
        <p:sp>
          <p:nvSpPr>
            <p:cNvPr id="70" name="Oval 79"/>
            <p:cNvSpPr>
              <a:spLocks noChangeAspect="1" noChangeArrowheads="1"/>
            </p:cNvSpPr>
            <p:nvPr/>
          </p:nvSpPr>
          <p:spPr bwMode="auto">
            <a:xfrm>
              <a:off x="554" y="0"/>
              <a:ext cx="73" cy="72"/>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71" name="Text Box 85"/>
            <p:cNvSpPr txBox="1">
              <a:spLocks noChangeArrowheads="1"/>
            </p:cNvSpPr>
            <p:nvPr/>
          </p:nvSpPr>
          <p:spPr bwMode="auto">
            <a:xfrm>
              <a:off x="0" y="825"/>
              <a:ext cx="670" cy="230"/>
            </a:xfrm>
            <a:prstGeom prst="rect">
              <a:avLst/>
            </a:prstGeom>
            <a:noFill/>
            <a:ln w="9525">
              <a:noFill/>
              <a:miter lim="800000"/>
            </a:ln>
          </p:spPr>
          <p:txBody>
            <a:bodyPr lIns="0" tIns="0" rIns="0" bIns="0">
              <a:spAutoFit/>
            </a:bodyPr>
            <a:lstStyle/>
            <a:p>
              <a:pPr algn="ctr">
                <a:spcBef>
                  <a:spcPct val="50000"/>
                </a:spcBef>
              </a:pPr>
              <a:r>
                <a:rPr lang="en-US" altLang="zh-CN" sz="2400">
                  <a:ea typeface="宋体" panose="02010600030101010101" pitchFamily="2" charset="-122"/>
                </a:rPr>
                <a:t>10,000</a:t>
              </a:r>
              <a:endParaRPr lang="en-US" altLang="zh-CN" sz="2400" baseline="-25000">
                <a:ea typeface="宋体" panose="02010600030101010101" pitchFamily="2" charset="-122"/>
              </a:endParaRPr>
            </a:p>
          </p:txBody>
        </p:sp>
        <p:sp>
          <p:nvSpPr>
            <p:cNvPr id="72" name="Line 86"/>
            <p:cNvSpPr>
              <a:spLocks noChangeShapeType="1"/>
            </p:cNvSpPr>
            <p:nvPr/>
          </p:nvSpPr>
          <p:spPr bwMode="auto">
            <a:xfrm flipV="1">
              <a:off x="388" y="389"/>
              <a:ext cx="201" cy="454"/>
            </a:xfrm>
            <a:prstGeom prst="line">
              <a:avLst/>
            </a:prstGeom>
            <a:noFill/>
            <a:ln w="9525">
              <a:solidFill>
                <a:schemeClr val="tx1"/>
              </a:solidFill>
              <a:round/>
            </a:ln>
          </p:spPr>
          <p:txBody>
            <a:bodyPr/>
            <a:lstStyle/>
            <a:p>
              <a:endParaRPr lang="zh-CN" altLang="en-US"/>
            </a:p>
          </p:txBody>
        </p:sp>
      </p:grpSp>
      <p:grpSp>
        <p:nvGrpSpPr>
          <p:cNvPr id="73" name="Group 73"/>
          <p:cNvGrpSpPr/>
          <p:nvPr/>
        </p:nvGrpSpPr>
        <p:grpSpPr bwMode="auto">
          <a:xfrm>
            <a:off x="5813425" y="3854450"/>
            <a:ext cx="1063625" cy="2371725"/>
            <a:chOff x="0" y="0"/>
            <a:chExt cx="670" cy="1494"/>
          </a:xfrm>
        </p:grpSpPr>
        <p:sp>
          <p:nvSpPr>
            <p:cNvPr id="74" name="Text Box 53"/>
            <p:cNvSpPr txBox="1">
              <a:spLocks noChangeArrowheads="1"/>
            </p:cNvSpPr>
            <p:nvPr/>
          </p:nvSpPr>
          <p:spPr bwMode="auto">
            <a:xfrm>
              <a:off x="0" y="1264"/>
              <a:ext cx="670" cy="230"/>
            </a:xfrm>
            <a:prstGeom prst="rect">
              <a:avLst/>
            </a:prstGeom>
            <a:noFill/>
            <a:ln w="9525">
              <a:noFill/>
              <a:miter lim="800000"/>
            </a:ln>
          </p:spPr>
          <p:txBody>
            <a:bodyPr lIns="0" tIns="0" rIns="0" bIns="0">
              <a:spAutoFit/>
            </a:bodyPr>
            <a:lstStyle/>
            <a:p>
              <a:pPr algn="ctr">
                <a:spcBef>
                  <a:spcPct val="50000"/>
                </a:spcBef>
              </a:pPr>
              <a:r>
                <a:rPr lang="en-US" altLang="zh-CN" sz="2400">
                  <a:ea typeface="宋体" panose="02010600030101010101" pitchFamily="2" charset="-122"/>
                </a:rPr>
                <a:t>20,000</a:t>
              </a:r>
              <a:endParaRPr lang="en-US" altLang="zh-CN" sz="2400" baseline="-25000">
                <a:ea typeface="宋体" panose="02010600030101010101" pitchFamily="2" charset="-122"/>
              </a:endParaRPr>
            </a:p>
          </p:txBody>
        </p:sp>
        <p:sp>
          <p:nvSpPr>
            <p:cNvPr id="75" name="Line 81"/>
            <p:cNvSpPr>
              <a:spLocks noChangeShapeType="1"/>
            </p:cNvSpPr>
            <p:nvPr/>
          </p:nvSpPr>
          <p:spPr bwMode="auto">
            <a:xfrm>
              <a:off x="346" y="38"/>
              <a:ext cx="0" cy="759"/>
            </a:xfrm>
            <a:prstGeom prst="line">
              <a:avLst/>
            </a:prstGeom>
            <a:noFill/>
            <a:ln w="9525">
              <a:solidFill>
                <a:srgbClr val="777777"/>
              </a:solidFill>
              <a:prstDash val="lgDash"/>
              <a:round/>
            </a:ln>
          </p:spPr>
          <p:txBody>
            <a:bodyPr/>
            <a:lstStyle/>
            <a:p>
              <a:endParaRPr lang="zh-CN" altLang="en-US"/>
            </a:p>
          </p:txBody>
        </p:sp>
        <p:sp>
          <p:nvSpPr>
            <p:cNvPr id="76" name="Oval 52"/>
            <p:cNvSpPr>
              <a:spLocks noChangeAspect="1" noChangeArrowheads="1"/>
            </p:cNvSpPr>
            <p:nvPr/>
          </p:nvSpPr>
          <p:spPr bwMode="auto">
            <a:xfrm>
              <a:off x="308" y="0"/>
              <a:ext cx="73" cy="72"/>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77" name="Line 87"/>
            <p:cNvSpPr>
              <a:spLocks noChangeShapeType="1"/>
            </p:cNvSpPr>
            <p:nvPr/>
          </p:nvSpPr>
          <p:spPr bwMode="auto">
            <a:xfrm>
              <a:off x="347" y="820"/>
              <a:ext cx="0" cy="458"/>
            </a:xfrm>
            <a:prstGeom prst="line">
              <a:avLst/>
            </a:prstGeom>
            <a:noFill/>
            <a:ln w="9525">
              <a:solidFill>
                <a:schemeClr val="tx1"/>
              </a:solidFill>
              <a:rou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left)">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strips(downLeft)">
                                      <p:cBhvr>
                                        <p:cTn id="26" dur="500"/>
                                        <p:tgtEl>
                                          <p:spTgt spid="56"/>
                                        </p:tgtEl>
                                      </p:cBhvr>
                                    </p:animEffect>
                                  </p:childTnLst>
                                </p:cTn>
                              </p:par>
                            </p:childTnLst>
                          </p:cTn>
                        </p:par>
                        <p:par>
                          <p:cTn id="27" fill="hold">
                            <p:stCondLst>
                              <p:cond delay="500"/>
                            </p:stCondLst>
                            <p:childTnLst>
                              <p:par>
                                <p:cTn id="28" presetID="18" presetClass="entr" presetSubtype="12"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strips(downLeft)">
                                      <p:cBhvr>
                                        <p:cTn id="30" dur="500"/>
                                        <p:tgtEl>
                                          <p:spTgt spid="6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up)">
                                      <p:cBhvr>
                                        <p:cTn id="44" dur="500"/>
                                        <p:tgtEl>
                                          <p:spTgt spid="52"/>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wipe(up)">
                                      <p:cBhvr>
                                        <p:cTn id="48" dur="500"/>
                                        <p:tgtEl>
                                          <p:spTgt spid="7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strips(downRight)">
                                      <p:cBhvr>
                                        <p:cTn id="62" dur="500"/>
                                        <p:tgtEl>
                                          <p:spTgt spid="45"/>
                                        </p:tgtEl>
                                      </p:cBhvr>
                                    </p:animEffect>
                                  </p:childTnLst>
                                </p:cTn>
                              </p:par>
                            </p:childTnLst>
                          </p:cTn>
                        </p:par>
                        <p:par>
                          <p:cTn id="63" fill="hold">
                            <p:stCondLst>
                              <p:cond delay="500"/>
                            </p:stCondLst>
                            <p:childTnLst>
                              <p:par>
                                <p:cTn id="64" presetID="18" presetClass="entr" presetSubtype="6" fill="hold" nodeType="after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strips(downRight)">
                                      <p:cBhvr>
                                        <p:cTn id="66" dur="500"/>
                                        <p:tgtEl>
                                          <p:spTgt spid="63"/>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3"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strips(upRight)">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长期：进入与退出市场</a:t>
            </a:r>
            <a:endParaRPr kumimoji="0" lang="zh-CN" altLang="en-US" sz="36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23528" y="1001713"/>
            <a:ext cx="8640960" cy="5124450"/>
          </a:xfrm>
          <a:prstGeom prst="rect">
            <a:avLst/>
          </a:prstGeom>
        </p:spPr>
        <p:txBody>
          <a:bodyPr vert="horz">
            <a:normAutofit/>
          </a:bodyPr>
          <a:lstStyle/>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长期中，由于企业的进入与退出市场，企业数量会发生变化</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如果市场上的企业获得正的经济利润：</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新企业会进入，短期市场供给向右移动</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价格下降，利润降低，企业进入速度减慢</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如果市场上的企业有亏损：</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一些企业会退出市场，短期市场供给向左移动</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价格上升，减少仍在市场上企业的损失</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零利润条件</a:t>
            </a:r>
            <a:endParaRPr kumimoji="0" lang="zh-CN" altLang="en-US" sz="36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lnSpcReduction="10000"/>
          </a:bodyPr>
          <a:lstStyle/>
          <a:p>
            <a:pPr marL="567055" marR="0" lvl="0" indent="-457200" algn="l" defTabSz="914400" rtl="0" eaLnBrk="1" fontAlgn="auto" latinLnBrk="0" hangingPunct="1">
              <a:lnSpc>
                <a:spcPct val="100000"/>
              </a:lnSpc>
              <a:spcBef>
                <a:spcPct val="55000"/>
              </a:spcBef>
              <a:spcAft>
                <a:spcPts val="0"/>
              </a:spcAft>
              <a:buClr>
                <a:schemeClr val="accent1"/>
              </a:buClr>
              <a:buSzPct val="68000"/>
              <a:buFont typeface="Wingdings" panose="05000000000000000000" charset="0"/>
              <a:buChar char="u"/>
              <a:defRPr/>
            </a:pPr>
            <a:r>
              <a:rPr kumimoji="0" lang="zh-CN" sz="2700" b="1" i="0" u="none" strike="noStrike" kern="1200" cap="none" spc="0" normalizeH="0" baseline="0" noProof="0" dirty="0" smtClean="0">
                <a:ln>
                  <a:noFill/>
                </a:ln>
                <a:solidFill>
                  <a:srgbClr val="800080"/>
                </a:solidFill>
                <a:effectLst/>
                <a:uLnTx/>
                <a:uFillTx/>
                <a:latin typeface="+mn-lt"/>
                <a:ea typeface="宋体" panose="02010600030101010101" pitchFamily="2" charset="-122"/>
                <a:cs typeface="+mn-cs"/>
              </a:rPr>
              <a:t>长期均衡：</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b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在进入和退出过程结束时，仍然留在市场中的企业的经济利润必定为零</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55000"/>
              </a:spcBef>
              <a:spcAft>
                <a:spcPts val="0"/>
              </a:spcAft>
              <a:buClr>
                <a:schemeClr val="accent1"/>
              </a:buClr>
              <a:buSzPct val="68000"/>
              <a:buFont typeface="Wingdings" panose="05000000000000000000" charset="0"/>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当 P = ATC时，经济利润为零</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55000"/>
              </a:spcBef>
              <a:spcAft>
                <a:spcPts val="0"/>
              </a:spcAft>
              <a:buClr>
                <a:schemeClr val="accent1"/>
              </a:buClr>
              <a:buSzPct val="68000"/>
              <a:buFont typeface="Wingdings" panose="05000000000000000000" charset="0"/>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由于企业在 P = MR = MC 处生产，零利润条件是</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ATC</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55000"/>
              </a:spcBef>
              <a:spcAft>
                <a:spcPts val="0"/>
              </a:spcAft>
              <a:buClr>
                <a:schemeClr val="accent1"/>
              </a:buClr>
              <a:buSzPct val="68000"/>
              <a:buFont typeface="Wingdings" panose="05000000000000000000" charset="0"/>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复习： MC 曲线在 ATC 曲线的最低点与ATC 曲线相交</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55000"/>
              </a:spcBef>
              <a:spcAft>
                <a:spcPts val="0"/>
              </a:spcAft>
              <a:buClr>
                <a:schemeClr val="accent1"/>
              </a:buClr>
              <a:buSzPct val="68000"/>
              <a:buFont typeface="Wingdings" panose="05000000000000000000" charset="0"/>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因此，在长期，</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最小的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ATC</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6" name="Rectangle 4"/>
          <p:cNvSpPr>
            <a:spLocks noChangeArrowheads="1"/>
          </p:cNvSpPr>
          <p:nvPr/>
        </p:nvSpPr>
        <p:spPr bwMode="auto">
          <a:xfrm>
            <a:off x="3326786" y="4823182"/>
            <a:ext cx="2808312" cy="500063"/>
          </a:xfrm>
          <a:prstGeom prst="rect">
            <a:avLst/>
          </a:prstGeom>
          <a:noFill/>
          <a:ln w="9525">
            <a:solidFill>
              <a:srgbClr val="FF0000"/>
            </a:solidFill>
            <a:miter lim="800000"/>
          </a:ln>
        </p:spPr>
        <p:txBody>
          <a:bodyPr wrap="none" anchor="ctr"/>
          <a:lstStyle/>
          <a:p>
            <a:endParaRPr 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P spid="6"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332656"/>
            <a:ext cx="9144000" cy="1512168"/>
          </a:xfrm>
          <a:prstGeom prst="rect">
            <a:avLst/>
          </a:prstGeom>
        </p:spPr>
        <p:txBody>
          <a:bodyPr vert="horz" anchor="ctr">
            <a:normAutofit fontScale="92500" lnSpcReduction="20000"/>
            <a:scene3d>
              <a:camera prst="orthographicFront"/>
              <a:lightRig rig="soft" dir="t"/>
            </a:scene3d>
            <a:sp3d prstMaterial="softEdge">
              <a:bevelT w="25400" h="25400"/>
            </a:sp3d>
          </a:bodyPr>
          <a:lstStyle/>
          <a:p>
            <a:pPr marL="0" marR="0" lvl="0" indent="0" algn="ctr" defTabSz="914400" rtl="0" eaLnBrk="1" fontAlgn="auto" latinLnBrk="0" hangingPunct="1">
              <a:lnSpc>
                <a:spcPct val="160000"/>
              </a:lnSpc>
              <a:spcBef>
                <a:spcPct val="0"/>
              </a:spcBef>
              <a:spcAft>
                <a:spcPts val="0"/>
              </a:spcAft>
              <a:buClrTx/>
              <a:buSzTx/>
              <a:buFontTx/>
              <a:buNone/>
              <a:defRPr/>
            </a:pPr>
            <a:r>
              <a:rPr kumimoji="0" lang="zh-CN" altLang="en-US"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如果企业利润为零</a:t>
            </a:r>
            <a:endParaRPr kumimoji="0" lang="en-US" altLang="zh-CN"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a:p>
            <a:pPr marL="0" marR="0" lvl="0" indent="0" algn="ctr" defTabSz="914400" rtl="0" eaLnBrk="1" fontAlgn="auto" latinLnBrk="0" hangingPunct="1">
              <a:lnSpc>
                <a:spcPct val="160000"/>
              </a:lnSpc>
              <a:spcBef>
                <a:spcPct val="0"/>
              </a:spcBef>
              <a:spcAft>
                <a:spcPts val="0"/>
              </a:spcAft>
              <a:buClrTx/>
              <a:buSzTx/>
              <a:buFontTx/>
              <a:buNone/>
              <a:defRPr/>
            </a:pPr>
            <a:r>
              <a:rPr kumimoji="0" lang="zh-CN" altLang="en-US"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为什么它们要留在市场？</a:t>
            </a:r>
            <a:endParaRPr kumimoji="0" lang="zh-CN" altLang="en-US" sz="35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60363" y="1916832"/>
            <a:ext cx="8313737" cy="3960440"/>
          </a:xfrm>
          <a:prstGeom prst="rect">
            <a:avLst/>
          </a:prstGeom>
        </p:spPr>
        <p:txBody>
          <a:bodyPr vert="horz">
            <a:normAutofit/>
          </a:bodyPr>
          <a:lstStyle/>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记住，经济利润是收益减去所有的成本</a:t>
            </a: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包括隐性成本，比如所有者用于经营的时间的机会成本和</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自有</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金钱的成本</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在零利润均衡时：</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企业的收益必须能补偿能够补偿所有者的上述机会成本</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会计利润为正</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141288"/>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长期市场供给曲线</a:t>
            </a:r>
            <a:endParaRPr kumimoji="0" lang="zh-CN" altLang="en-US" sz="35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grpSp>
        <p:nvGrpSpPr>
          <p:cNvPr id="5" name="Group 5"/>
          <p:cNvGrpSpPr/>
          <p:nvPr/>
        </p:nvGrpSpPr>
        <p:grpSpPr bwMode="auto">
          <a:xfrm>
            <a:off x="1995488" y="3148013"/>
            <a:ext cx="1952625" cy="2203450"/>
            <a:chOff x="0" y="0"/>
            <a:chExt cx="1230" cy="1388"/>
          </a:xfrm>
        </p:grpSpPr>
        <p:sp>
          <p:nvSpPr>
            <p:cNvPr id="6" name="Line 4"/>
            <p:cNvSpPr>
              <a:spLocks noChangeShapeType="1"/>
            </p:cNvSpPr>
            <p:nvPr/>
          </p:nvSpPr>
          <p:spPr bwMode="auto">
            <a:xfrm flipV="1">
              <a:off x="0" y="198"/>
              <a:ext cx="944" cy="1190"/>
            </a:xfrm>
            <a:prstGeom prst="line">
              <a:avLst/>
            </a:prstGeom>
            <a:noFill/>
            <a:ln w="38100">
              <a:solidFill>
                <a:schemeClr val="accent2"/>
              </a:solidFill>
              <a:round/>
            </a:ln>
          </p:spPr>
          <p:txBody>
            <a:bodyPr/>
            <a:lstStyle/>
            <a:p>
              <a:endParaRPr lang="zh-CN" altLang="en-US"/>
            </a:p>
          </p:txBody>
        </p:sp>
        <p:sp>
          <p:nvSpPr>
            <p:cNvPr id="7" name="Text Box 5"/>
            <p:cNvSpPr txBox="1">
              <a:spLocks noChangeArrowheads="1"/>
            </p:cNvSpPr>
            <p:nvPr/>
          </p:nvSpPr>
          <p:spPr bwMode="auto">
            <a:xfrm>
              <a:off x="847" y="0"/>
              <a:ext cx="383"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grpSp>
        <p:nvGrpSpPr>
          <p:cNvPr id="8" name="Group 8"/>
          <p:cNvGrpSpPr/>
          <p:nvPr/>
        </p:nvGrpSpPr>
        <p:grpSpPr bwMode="auto">
          <a:xfrm>
            <a:off x="4860925" y="2968626"/>
            <a:ext cx="3492500" cy="3365500"/>
            <a:chOff x="0" y="165"/>
            <a:chExt cx="2200" cy="2120"/>
          </a:xfrm>
        </p:grpSpPr>
        <p:grpSp>
          <p:nvGrpSpPr>
            <p:cNvPr id="10" name="Group 10"/>
            <p:cNvGrpSpPr/>
            <p:nvPr/>
          </p:nvGrpSpPr>
          <p:grpSpPr bwMode="auto">
            <a:xfrm>
              <a:off x="169" y="415"/>
              <a:ext cx="1710" cy="1436"/>
              <a:chOff x="0" y="0"/>
              <a:chExt cx="1864" cy="1932"/>
            </a:xfrm>
          </p:grpSpPr>
          <p:sp>
            <p:nvSpPr>
              <p:cNvPr id="14" name="Line 13"/>
              <p:cNvSpPr>
                <a:spLocks noChangeShapeType="1"/>
              </p:cNvSpPr>
              <p:nvPr/>
            </p:nvSpPr>
            <p:spPr bwMode="auto">
              <a:xfrm>
                <a:off x="0" y="0"/>
                <a:ext cx="0" cy="1931"/>
              </a:xfrm>
              <a:prstGeom prst="line">
                <a:avLst/>
              </a:prstGeom>
              <a:noFill/>
              <a:ln w="9525">
                <a:solidFill>
                  <a:schemeClr val="tx1"/>
                </a:solidFill>
                <a:round/>
              </a:ln>
            </p:spPr>
            <p:txBody>
              <a:bodyPr/>
              <a:lstStyle/>
              <a:p>
                <a:endParaRPr lang="zh-CN" altLang="en-US"/>
              </a:p>
            </p:txBody>
          </p:sp>
          <p:sp>
            <p:nvSpPr>
              <p:cNvPr id="15" name="Line 14"/>
              <p:cNvSpPr>
                <a:spLocks noChangeShapeType="1"/>
              </p:cNvSpPr>
              <p:nvPr/>
            </p:nvSpPr>
            <p:spPr bwMode="auto">
              <a:xfrm>
                <a:off x="0" y="1932"/>
                <a:ext cx="1864" cy="0"/>
              </a:xfrm>
              <a:prstGeom prst="line">
                <a:avLst/>
              </a:prstGeom>
              <a:noFill/>
              <a:ln w="9525">
                <a:solidFill>
                  <a:schemeClr val="tx1"/>
                </a:solidFill>
                <a:round/>
              </a:ln>
            </p:spPr>
            <p:txBody>
              <a:bodyPr/>
              <a:lstStyle/>
              <a:p>
                <a:endParaRPr lang="zh-CN" altLang="en-US"/>
              </a:p>
            </p:txBody>
          </p:sp>
        </p:grpSp>
        <p:sp>
          <p:nvSpPr>
            <p:cNvPr id="11" name="Text Box 15"/>
            <p:cNvSpPr txBox="1">
              <a:spLocks noChangeArrowheads="1"/>
            </p:cNvSpPr>
            <p:nvPr/>
          </p:nvSpPr>
          <p:spPr bwMode="auto">
            <a:xfrm>
              <a:off x="1845" y="1706"/>
              <a:ext cx="355"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12" name="Text Box 16"/>
            <p:cNvSpPr txBox="1">
              <a:spLocks noChangeArrowheads="1"/>
            </p:cNvSpPr>
            <p:nvPr/>
          </p:nvSpPr>
          <p:spPr bwMode="auto">
            <a:xfrm>
              <a:off x="0" y="165"/>
              <a:ext cx="298"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endParaRPr lang="en-US" altLang="zh-CN" sz="2500" b="1" i="1">
                <a:ea typeface="宋体" panose="02010600030101010101" pitchFamily="2" charset="-122"/>
              </a:endParaRPr>
            </a:p>
          </p:txBody>
        </p:sp>
        <p:sp>
          <p:nvSpPr>
            <p:cNvPr id="13" name="Text Box 17"/>
            <p:cNvSpPr txBox="1">
              <a:spLocks noChangeArrowheads="1"/>
            </p:cNvSpPr>
            <p:nvPr/>
          </p:nvSpPr>
          <p:spPr bwMode="auto">
            <a:xfrm>
              <a:off x="907" y="1997"/>
              <a:ext cx="844" cy="288"/>
            </a:xfrm>
            <a:prstGeom prst="rect">
              <a:avLst/>
            </a:prstGeom>
            <a:noFill/>
            <a:ln w="9525">
              <a:noFill/>
              <a:miter lim="800000"/>
            </a:ln>
          </p:spPr>
          <p:txBody>
            <a:bodyPr>
              <a:spAutoFit/>
            </a:bodyPr>
            <a:lstStyle/>
            <a:p>
              <a:pPr algn="ctr">
                <a:spcBef>
                  <a:spcPct val="50000"/>
                </a:spcBef>
              </a:pPr>
              <a:r>
                <a:rPr lang="en-US" altLang="zh-CN" sz="2400" dirty="0">
                  <a:solidFill>
                    <a:srgbClr val="4D4D4D"/>
                  </a:solidFill>
                  <a:ea typeface="宋体" panose="02010600030101010101" pitchFamily="2" charset="-122"/>
                </a:rPr>
                <a:t>(market)</a:t>
              </a:r>
              <a:endParaRPr lang="en-US" altLang="zh-CN" sz="2400" dirty="0">
                <a:solidFill>
                  <a:srgbClr val="4D4D4D"/>
                </a:solidFill>
                <a:ea typeface="宋体" panose="02010600030101010101" pitchFamily="2" charset="-122"/>
              </a:endParaRPr>
            </a:p>
          </p:txBody>
        </p:sp>
      </p:grpSp>
      <p:grpSp>
        <p:nvGrpSpPr>
          <p:cNvPr id="16" name="Group 16"/>
          <p:cNvGrpSpPr/>
          <p:nvPr/>
        </p:nvGrpSpPr>
        <p:grpSpPr bwMode="auto">
          <a:xfrm>
            <a:off x="1236663" y="2973388"/>
            <a:ext cx="3289300" cy="3433763"/>
            <a:chOff x="0" y="192"/>
            <a:chExt cx="2072" cy="2163"/>
          </a:xfrm>
        </p:grpSpPr>
        <p:grpSp>
          <p:nvGrpSpPr>
            <p:cNvPr id="18" name="Group 18"/>
            <p:cNvGrpSpPr/>
            <p:nvPr/>
          </p:nvGrpSpPr>
          <p:grpSpPr bwMode="auto">
            <a:xfrm>
              <a:off x="161" y="441"/>
              <a:ext cx="1606" cy="1431"/>
              <a:chOff x="0" y="0"/>
              <a:chExt cx="3650" cy="2492"/>
            </a:xfrm>
          </p:grpSpPr>
          <p:sp>
            <p:nvSpPr>
              <p:cNvPr id="22" name="Line 22"/>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23" name="Line 23"/>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9" name="Text Box 24"/>
            <p:cNvSpPr txBox="1">
              <a:spLocks noChangeArrowheads="1"/>
            </p:cNvSpPr>
            <p:nvPr/>
          </p:nvSpPr>
          <p:spPr bwMode="auto">
            <a:xfrm>
              <a:off x="1734" y="1727"/>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20" name="Text Box 25"/>
            <p:cNvSpPr txBox="1">
              <a:spLocks noChangeArrowheads="1"/>
            </p:cNvSpPr>
            <p:nvPr/>
          </p:nvSpPr>
          <p:spPr bwMode="auto">
            <a:xfrm>
              <a:off x="0" y="192"/>
              <a:ext cx="284"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endParaRPr lang="en-US" altLang="zh-CN" sz="2500" b="1" i="1">
                <a:ea typeface="宋体" panose="02010600030101010101" pitchFamily="2" charset="-122"/>
              </a:endParaRPr>
            </a:p>
          </p:txBody>
        </p:sp>
        <p:sp>
          <p:nvSpPr>
            <p:cNvPr id="21" name="Text Box 26"/>
            <p:cNvSpPr txBox="1">
              <a:spLocks noChangeArrowheads="1"/>
            </p:cNvSpPr>
            <p:nvPr/>
          </p:nvSpPr>
          <p:spPr bwMode="auto">
            <a:xfrm>
              <a:off x="876" y="2067"/>
              <a:ext cx="610" cy="288"/>
            </a:xfrm>
            <a:prstGeom prst="rect">
              <a:avLst/>
            </a:prstGeom>
            <a:noFill/>
            <a:ln w="9525">
              <a:noFill/>
              <a:miter lim="800000"/>
            </a:ln>
          </p:spPr>
          <p:txBody>
            <a:bodyPr>
              <a:spAutoFit/>
            </a:bodyPr>
            <a:lstStyle/>
            <a:p>
              <a:pPr algn="ctr">
                <a:spcBef>
                  <a:spcPct val="50000"/>
                </a:spcBef>
              </a:pPr>
              <a:r>
                <a:rPr lang="en-US" altLang="zh-CN" sz="2400" dirty="0">
                  <a:solidFill>
                    <a:srgbClr val="4D4D4D"/>
                  </a:solidFill>
                  <a:ea typeface="宋体" panose="02010600030101010101" pitchFamily="2" charset="-122"/>
                </a:rPr>
                <a:t>(firm)</a:t>
              </a:r>
              <a:endParaRPr lang="en-US" altLang="zh-CN" sz="2400" dirty="0">
                <a:solidFill>
                  <a:srgbClr val="4D4D4D"/>
                </a:solidFill>
                <a:ea typeface="宋体" panose="02010600030101010101" pitchFamily="2" charset="-122"/>
              </a:endParaRPr>
            </a:p>
          </p:txBody>
        </p:sp>
      </p:grpSp>
      <p:sp>
        <p:nvSpPr>
          <p:cNvPr id="24" name="Text Box 37"/>
          <p:cNvSpPr txBox="1">
            <a:spLocks noChangeArrowheads="1"/>
          </p:cNvSpPr>
          <p:nvPr/>
        </p:nvSpPr>
        <p:spPr bwMode="auto">
          <a:xfrm>
            <a:off x="754063" y="1108075"/>
            <a:ext cx="3097857" cy="1024781"/>
          </a:xfrm>
          <a:prstGeom prst="rect">
            <a:avLst/>
          </a:prstGeom>
          <a:solidFill>
            <a:srgbClr val="CCFFCC"/>
          </a:solidFill>
          <a:ln w="9525">
            <a:noFill/>
            <a:miter lim="800000"/>
          </a:ln>
        </p:spPr>
        <p:txBody>
          <a:bodyPr/>
          <a:lstStyle/>
          <a:p>
            <a:pPr>
              <a:lnSpc>
                <a:spcPct val="105000"/>
              </a:lnSpc>
              <a:spcBef>
                <a:spcPct val="30000"/>
              </a:spcBef>
            </a:pPr>
            <a:r>
              <a:rPr lang="en-US" altLang="zh-CN" sz="2500" dirty="0" smtClean="0">
                <a:ea typeface="宋体" panose="02010600030101010101" pitchFamily="2" charset="-122"/>
              </a:rPr>
              <a:t>    </a:t>
            </a:r>
            <a:r>
              <a:rPr lang="zh-CN" sz="2500" dirty="0" smtClean="0">
                <a:ea typeface="宋体" panose="02010600030101010101" pitchFamily="2" charset="-122"/>
              </a:rPr>
              <a:t>在</a:t>
            </a:r>
            <a:r>
              <a:rPr lang="zh-CN" sz="2500" dirty="0">
                <a:ea typeface="宋体" panose="02010600030101010101" pitchFamily="2" charset="-122"/>
              </a:rPr>
              <a:t>长期中，代表性企业获得零利润</a:t>
            </a:r>
            <a:endParaRPr lang="zh-CN" sz="2500" dirty="0">
              <a:ea typeface="宋体" panose="02010600030101010101" pitchFamily="2" charset="-122"/>
            </a:endParaRPr>
          </a:p>
        </p:txBody>
      </p:sp>
      <p:grpSp>
        <p:nvGrpSpPr>
          <p:cNvPr id="25" name="Group 25"/>
          <p:cNvGrpSpPr/>
          <p:nvPr/>
        </p:nvGrpSpPr>
        <p:grpSpPr bwMode="auto">
          <a:xfrm>
            <a:off x="1597025" y="3468688"/>
            <a:ext cx="3003550" cy="1111250"/>
            <a:chOff x="0" y="0"/>
            <a:chExt cx="1892" cy="700"/>
          </a:xfrm>
        </p:grpSpPr>
        <p:sp>
          <p:nvSpPr>
            <p:cNvPr id="26" name="Arc 61"/>
            <p:cNvSpPr/>
            <p:nvPr/>
          </p:nvSpPr>
          <p:spPr bwMode="auto">
            <a:xfrm flipH="1" flipV="1">
              <a:off x="0" y="0"/>
              <a:ext cx="1344" cy="700"/>
            </a:xfrm>
            <a:custGeom>
              <a:avLst/>
              <a:gdLst>
                <a:gd name="T0" fmla="*/ 0 w 34271"/>
                <a:gd name="T1" fmla="*/ 0 h 21600"/>
                <a:gd name="T2" fmla="*/ 34271 w 34271"/>
                <a:gd name="T3" fmla="*/ 21600 h 21600"/>
              </a:gdLst>
              <a:ahLst/>
              <a:cxnLst>
                <a:cxn ang="0">
                  <a:pos x="0" y="9663"/>
                </a:cxn>
                <a:cxn ang="0">
                  <a:pos x="18002" y="0"/>
                </a:cxn>
                <a:cxn ang="0">
                  <a:pos x="34270" y="7391"/>
                </a:cxn>
                <a:cxn ang="0">
                  <a:pos x="0" y="9663"/>
                </a:cxn>
                <a:cxn ang="0">
                  <a:pos x="18002" y="0"/>
                </a:cxn>
                <a:cxn ang="0">
                  <a:pos x="34270" y="7391"/>
                </a:cxn>
                <a:cxn ang="0">
                  <a:pos x="18002" y="21600"/>
                </a:cxn>
              </a:cxnLst>
              <a:rect l="T0" t="T1" r="T2" b="T3"/>
              <a:pathLst>
                <a:path w="34271" h="21600" fill="none" extrusionOk="0">
                  <a:moveTo>
                    <a:pt x="0" y="9663"/>
                  </a:moveTo>
                  <a:cubicBezTo>
                    <a:pt x="4001" y="3628"/>
                    <a:pt x="10761" y="-1"/>
                    <a:pt x="18002" y="0"/>
                  </a:cubicBezTo>
                  <a:cubicBezTo>
                    <a:pt x="24237" y="0"/>
                    <a:pt x="30168" y="2694"/>
                    <a:pt x="34270" y="7391"/>
                  </a:cubicBezTo>
                </a:path>
                <a:path w="34271" h="21600" stroke="0" extrusionOk="0">
                  <a:moveTo>
                    <a:pt x="0" y="9663"/>
                  </a:moveTo>
                  <a:cubicBezTo>
                    <a:pt x="4001" y="3628"/>
                    <a:pt x="10761" y="-1"/>
                    <a:pt x="18002" y="0"/>
                  </a:cubicBezTo>
                  <a:cubicBezTo>
                    <a:pt x="24237" y="0"/>
                    <a:pt x="30168" y="2694"/>
                    <a:pt x="34270" y="7391"/>
                  </a:cubicBezTo>
                  <a:lnTo>
                    <a:pt x="18002" y="21600"/>
                  </a:lnTo>
                  <a:close/>
                </a:path>
              </a:pathLst>
            </a:custGeom>
            <a:noFill/>
            <a:ln w="38100" cmpd="sng">
              <a:solidFill>
                <a:schemeClr val="accent2"/>
              </a:solidFill>
              <a:round/>
            </a:ln>
          </p:spPr>
          <p:txBody>
            <a:bodyPr wrap="none" anchor="ctr"/>
            <a:lstStyle/>
            <a:p>
              <a:endParaRPr lang="zh-CN" altLang="en-US"/>
            </a:p>
          </p:txBody>
        </p:sp>
        <p:sp>
          <p:nvSpPr>
            <p:cNvPr id="27" name="Text Box 62"/>
            <p:cNvSpPr txBox="1">
              <a:spLocks noChangeArrowheads="1"/>
            </p:cNvSpPr>
            <p:nvPr/>
          </p:nvSpPr>
          <p:spPr bwMode="auto">
            <a:xfrm>
              <a:off x="1176" y="160"/>
              <a:ext cx="716" cy="233"/>
            </a:xfrm>
            <a:prstGeom prst="rect">
              <a:avLst/>
            </a:prstGeom>
            <a:noFill/>
            <a:ln w="9525">
              <a:noFill/>
              <a:miter lim="800000"/>
            </a:ln>
          </p:spPr>
          <p:txBody>
            <a:bodyPr lIns="0" tIns="0" rIns="0" bIns="0">
              <a:spAutoFit/>
            </a:bodyPr>
            <a:lstStyle/>
            <a:p>
              <a:pPr algn="ctr">
                <a:spcBef>
                  <a:spcPct val="50000"/>
                </a:spcBef>
              </a:pPr>
              <a:r>
                <a:rPr lang="en-US" altLang="zh-CN" sz="2400" i="1" dirty="0" smtClean="0">
                  <a:ea typeface="宋体" panose="02010600030101010101" pitchFamily="2" charset="-122"/>
                </a:rPr>
                <a:t>LATC</a:t>
              </a:r>
              <a:endParaRPr lang="en-US" altLang="zh-CN" sz="2400" i="1" dirty="0">
                <a:ea typeface="宋体" panose="02010600030101010101" pitchFamily="2" charset="-122"/>
              </a:endParaRPr>
            </a:p>
          </p:txBody>
        </p:sp>
      </p:grpSp>
      <p:grpSp>
        <p:nvGrpSpPr>
          <p:cNvPr id="28" name="Group 28"/>
          <p:cNvGrpSpPr/>
          <p:nvPr/>
        </p:nvGrpSpPr>
        <p:grpSpPr bwMode="auto">
          <a:xfrm>
            <a:off x="5129213" y="4225925"/>
            <a:ext cx="3687762" cy="354013"/>
            <a:chOff x="0" y="0"/>
            <a:chExt cx="2323" cy="223"/>
          </a:xfrm>
        </p:grpSpPr>
        <p:sp>
          <p:nvSpPr>
            <p:cNvPr id="29" name="Line 41"/>
            <p:cNvSpPr>
              <a:spLocks noChangeShapeType="1"/>
            </p:cNvSpPr>
            <p:nvPr/>
          </p:nvSpPr>
          <p:spPr bwMode="auto">
            <a:xfrm>
              <a:off x="0" y="223"/>
              <a:ext cx="1573" cy="0"/>
            </a:xfrm>
            <a:prstGeom prst="line">
              <a:avLst/>
            </a:prstGeom>
            <a:noFill/>
            <a:ln w="28575">
              <a:solidFill>
                <a:srgbClr val="CC0000"/>
              </a:solidFill>
              <a:round/>
            </a:ln>
          </p:spPr>
          <p:txBody>
            <a:bodyPr/>
            <a:lstStyle/>
            <a:p>
              <a:endParaRPr lang="zh-CN" altLang="en-US"/>
            </a:p>
          </p:txBody>
        </p:sp>
        <p:sp>
          <p:nvSpPr>
            <p:cNvPr id="30" name="Text Box 63"/>
            <p:cNvSpPr txBox="1">
              <a:spLocks noChangeArrowheads="1"/>
            </p:cNvSpPr>
            <p:nvPr/>
          </p:nvSpPr>
          <p:spPr bwMode="auto">
            <a:xfrm>
              <a:off x="1568" y="0"/>
              <a:ext cx="755" cy="140"/>
            </a:xfrm>
            <a:prstGeom prst="rect">
              <a:avLst/>
            </a:prstGeom>
            <a:noFill/>
            <a:ln w="9525">
              <a:noFill/>
              <a:miter lim="800000"/>
            </a:ln>
          </p:spPr>
          <p:txBody>
            <a:bodyPr lIns="0" tIns="0" rIns="0" bIns="0">
              <a:spAutoFit/>
            </a:bodyPr>
            <a:lstStyle/>
            <a:p>
              <a:pPr>
                <a:lnSpc>
                  <a:spcPct val="90000"/>
                </a:lnSpc>
              </a:pPr>
              <a:r>
                <a:rPr lang="zh-CN" sz="2800" baseline="-25000">
                  <a:ea typeface="宋体" panose="02010600030101010101" pitchFamily="2" charset="-122"/>
                </a:rPr>
                <a:t>长期供给</a:t>
              </a:r>
              <a:endParaRPr lang="zh-CN" sz="2800" baseline="-25000">
                <a:ea typeface="宋体" panose="02010600030101010101" pitchFamily="2" charset="-122"/>
              </a:endParaRPr>
            </a:p>
          </p:txBody>
        </p:sp>
      </p:grpSp>
      <p:grpSp>
        <p:nvGrpSpPr>
          <p:cNvPr id="31" name="Group 31"/>
          <p:cNvGrpSpPr/>
          <p:nvPr/>
        </p:nvGrpSpPr>
        <p:grpSpPr bwMode="auto">
          <a:xfrm>
            <a:off x="320675" y="3963988"/>
            <a:ext cx="1109663" cy="1187450"/>
            <a:chOff x="0" y="0"/>
            <a:chExt cx="699" cy="748"/>
          </a:xfrm>
        </p:grpSpPr>
        <p:sp>
          <p:nvSpPr>
            <p:cNvPr id="32" name="Text Box 8"/>
            <p:cNvSpPr txBox="1">
              <a:spLocks noChangeArrowheads="1"/>
            </p:cNvSpPr>
            <p:nvPr/>
          </p:nvSpPr>
          <p:spPr bwMode="auto">
            <a:xfrm>
              <a:off x="0" y="0"/>
              <a:ext cx="561" cy="748"/>
            </a:xfrm>
            <a:prstGeom prst="rect">
              <a:avLst/>
            </a:prstGeom>
            <a:noFill/>
            <a:ln w="9525">
              <a:noFill/>
              <a:miter lim="800000"/>
            </a:ln>
          </p:spPr>
          <p:txBody>
            <a:bodyPr>
              <a:spAutoFit/>
            </a:bodyPr>
            <a:lstStyle/>
            <a:p>
              <a:pPr algn="ctr"/>
              <a:r>
                <a:rPr lang="en-US" altLang="zh-CN" sz="2400" b="1" i="1">
                  <a:ea typeface="宋体" panose="02010600030101010101" pitchFamily="2" charset="-122"/>
                </a:rPr>
                <a:t>P</a:t>
              </a:r>
              <a:r>
                <a:rPr lang="en-US" altLang="zh-CN" sz="2400">
                  <a:ea typeface="宋体" panose="02010600030101010101" pitchFamily="2" charset="-122"/>
                </a:rPr>
                <a:t> = min. </a:t>
              </a:r>
              <a:r>
                <a:rPr lang="en-US" altLang="zh-CN" sz="2400" i="1">
                  <a:ea typeface="宋体" panose="02010600030101010101" pitchFamily="2" charset="-122"/>
                </a:rPr>
                <a:t>ATC</a:t>
              </a:r>
              <a:endParaRPr lang="en-US" altLang="zh-CN" sz="2400" i="1">
                <a:ea typeface="宋体" panose="02010600030101010101" pitchFamily="2" charset="-122"/>
              </a:endParaRPr>
            </a:p>
          </p:txBody>
        </p:sp>
        <p:sp>
          <p:nvSpPr>
            <p:cNvPr id="33" name="AutoShape 72"/>
            <p:cNvSpPr/>
            <p:nvPr/>
          </p:nvSpPr>
          <p:spPr bwMode="auto">
            <a:xfrm>
              <a:off x="483" y="45"/>
              <a:ext cx="216" cy="679"/>
            </a:xfrm>
            <a:prstGeom prst="rightBrace">
              <a:avLst>
                <a:gd name="adj1" fmla="val 35466"/>
                <a:gd name="adj2" fmla="val 50000"/>
              </a:avLst>
            </a:prstGeom>
            <a:noFill/>
            <a:ln w="19050">
              <a:solidFill>
                <a:srgbClr val="A50021"/>
              </a:solidFill>
              <a:round/>
            </a:ln>
          </p:spPr>
          <p:txBody>
            <a:bodyPr wrap="none" anchor="ctr"/>
            <a:lstStyle/>
            <a:p>
              <a:endParaRPr lang="zh-CN">
                <a:ea typeface="宋体" panose="02010600030101010101" pitchFamily="2" charset="-122"/>
              </a:endParaRPr>
            </a:p>
          </p:txBody>
        </p:sp>
      </p:grpSp>
      <p:sp>
        <p:nvSpPr>
          <p:cNvPr id="34" name="Line 7"/>
          <p:cNvSpPr>
            <a:spLocks noChangeShapeType="1"/>
          </p:cNvSpPr>
          <p:nvPr/>
        </p:nvSpPr>
        <p:spPr bwMode="auto">
          <a:xfrm>
            <a:off x="1490663" y="4576763"/>
            <a:ext cx="3624262" cy="9525"/>
          </a:xfrm>
          <a:prstGeom prst="line">
            <a:avLst/>
          </a:prstGeom>
          <a:noFill/>
          <a:ln w="12700">
            <a:solidFill>
              <a:srgbClr val="CC0000"/>
            </a:solidFill>
            <a:prstDash val="lgDash"/>
            <a:round/>
          </a:ln>
        </p:spPr>
        <p:txBody>
          <a:bodyPr/>
          <a:lstStyle/>
          <a:p>
            <a:endParaRPr lang="zh-CN" altLang="en-US"/>
          </a:p>
        </p:txBody>
      </p:sp>
      <p:sp>
        <p:nvSpPr>
          <p:cNvPr id="35" name="Oval 71"/>
          <p:cNvSpPr>
            <a:spLocks noChangeAspect="1" noChangeArrowheads="1"/>
          </p:cNvSpPr>
          <p:nvPr/>
        </p:nvSpPr>
        <p:spPr bwMode="auto">
          <a:xfrm>
            <a:off x="2555875" y="4524375"/>
            <a:ext cx="115888" cy="11430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36" name="Text Box 73"/>
          <p:cNvSpPr txBox="1">
            <a:spLocks noChangeArrowheads="1"/>
          </p:cNvSpPr>
          <p:nvPr/>
        </p:nvSpPr>
        <p:spPr bwMode="auto">
          <a:xfrm>
            <a:off x="5338763" y="1081088"/>
            <a:ext cx="3349625" cy="1249362"/>
          </a:xfrm>
          <a:prstGeom prst="rect">
            <a:avLst/>
          </a:prstGeom>
          <a:solidFill>
            <a:srgbClr val="FFCCCC"/>
          </a:solidFill>
          <a:ln w="9525">
            <a:noFill/>
            <a:miter lim="800000"/>
          </a:ln>
        </p:spPr>
        <p:txBody>
          <a:bodyPr/>
          <a:lstStyle/>
          <a:p>
            <a:pPr>
              <a:lnSpc>
                <a:spcPct val="105000"/>
              </a:lnSpc>
              <a:spcBef>
                <a:spcPct val="30000"/>
              </a:spcBef>
            </a:pPr>
            <a:r>
              <a:rPr lang="en-US" altLang="zh-CN" sz="2500" dirty="0" smtClean="0">
                <a:ea typeface="宋体" panose="02010600030101010101" pitchFamily="2" charset="-122"/>
              </a:rPr>
              <a:t>    </a:t>
            </a:r>
            <a:r>
              <a:rPr lang="zh-CN" sz="2500" dirty="0" smtClean="0">
                <a:ea typeface="宋体" panose="02010600030101010101" pitchFamily="2" charset="-122"/>
              </a:rPr>
              <a:t>长期</a:t>
            </a:r>
            <a:r>
              <a:rPr lang="zh-CN" sz="2500" dirty="0">
                <a:ea typeface="宋体" panose="02010600030101010101" pitchFamily="2" charset="-122"/>
              </a:rPr>
              <a:t>市场供给曲线是水平直线，即</a:t>
            </a:r>
            <a:br>
              <a:rPr lang="zh-CN" sz="2500" dirty="0">
                <a:ea typeface="宋体" panose="02010600030101010101" pitchFamily="2" charset="-122"/>
              </a:rPr>
            </a:br>
            <a:r>
              <a:rPr lang="zh-CN" sz="2500" dirty="0">
                <a:ea typeface="宋体" panose="02010600030101010101" pitchFamily="2" charset="-122"/>
              </a:rPr>
              <a:t>       </a:t>
            </a:r>
            <a:r>
              <a:rPr lang="zh-CN" sz="2500" b="1" i="1" dirty="0">
                <a:ea typeface="宋体" panose="02010600030101010101" pitchFamily="2" charset="-122"/>
              </a:rPr>
              <a:t>P</a:t>
            </a:r>
            <a:r>
              <a:rPr lang="zh-CN" sz="2500" dirty="0">
                <a:ea typeface="宋体" panose="02010600030101010101" pitchFamily="2" charset="-122"/>
              </a:rPr>
              <a:t> = min</a:t>
            </a:r>
            <a:r>
              <a:rPr lang="zh-CN" sz="2500" i="1" dirty="0">
                <a:ea typeface="宋体" panose="02010600030101010101" pitchFamily="2" charset="-122"/>
              </a:rPr>
              <a:t>ATC</a:t>
            </a:r>
            <a:endParaRPr lang="zh-CN" sz="25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strips(downLeft)">
                                      <p:cBhvr>
                                        <p:cTn id="12" dur="500"/>
                                        <p:tgtEl>
                                          <p:spTgt spid="3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dissolv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strips(upRight)">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34" grpId="0" animBg="1"/>
      <p:bldP spid="3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bwMode="auto">
          <a:xfrm>
            <a:off x="5106988" y="2573338"/>
            <a:ext cx="2587625" cy="2640012"/>
            <a:chOff x="0" y="0"/>
            <a:chExt cx="1630" cy="1663"/>
          </a:xfrm>
        </p:grpSpPr>
        <p:sp>
          <p:nvSpPr>
            <p:cNvPr id="5" name="Line 33"/>
            <p:cNvSpPr>
              <a:spLocks noChangeShapeType="1"/>
            </p:cNvSpPr>
            <p:nvPr/>
          </p:nvSpPr>
          <p:spPr bwMode="auto">
            <a:xfrm flipV="1">
              <a:off x="0" y="212"/>
              <a:ext cx="1332" cy="1451"/>
            </a:xfrm>
            <a:prstGeom prst="line">
              <a:avLst/>
            </a:prstGeom>
            <a:noFill/>
            <a:ln w="38100">
              <a:solidFill>
                <a:schemeClr val="accent2"/>
              </a:solidFill>
              <a:round/>
            </a:ln>
          </p:spPr>
          <p:txBody>
            <a:bodyPr/>
            <a:lstStyle/>
            <a:p>
              <a:endParaRPr lang="zh-CN" altLang="en-US"/>
            </a:p>
          </p:txBody>
        </p:sp>
        <p:sp>
          <p:nvSpPr>
            <p:cNvPr id="6" name="Text Box 34"/>
            <p:cNvSpPr txBox="1">
              <a:spLocks noChangeArrowheads="1"/>
            </p:cNvSpPr>
            <p:nvPr/>
          </p:nvSpPr>
          <p:spPr bwMode="auto">
            <a:xfrm>
              <a:off x="1328" y="0"/>
              <a:ext cx="302" cy="230"/>
            </a:xfrm>
            <a:prstGeom prst="rect">
              <a:avLst/>
            </a:prstGeom>
            <a:noFill/>
            <a:ln w="9525">
              <a:noFill/>
              <a:miter lim="800000"/>
            </a:ln>
          </p:spPr>
          <p:txBody>
            <a:bodyPr lIns="0" tIns="0" rIns="0" bIns="0">
              <a:spAutoFit/>
            </a:bodyPr>
            <a:lstStyle/>
            <a:p>
              <a:pP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grpSp>
        <p:nvGrpSpPr>
          <p:cNvPr id="7" name="Group 7"/>
          <p:cNvGrpSpPr/>
          <p:nvPr/>
        </p:nvGrpSpPr>
        <p:grpSpPr bwMode="auto">
          <a:xfrm>
            <a:off x="884238" y="3357562"/>
            <a:ext cx="1649412" cy="1079045"/>
            <a:chOff x="0" y="0"/>
            <a:chExt cx="1039" cy="625"/>
          </a:xfrm>
        </p:grpSpPr>
        <p:sp>
          <p:nvSpPr>
            <p:cNvPr id="8" name="Rectangle 2"/>
            <p:cNvSpPr>
              <a:spLocks noChangeArrowheads="1"/>
            </p:cNvSpPr>
            <p:nvPr/>
          </p:nvSpPr>
          <p:spPr bwMode="auto">
            <a:xfrm>
              <a:off x="0" y="375"/>
              <a:ext cx="1039" cy="250"/>
            </a:xfrm>
            <a:prstGeom prst="rect">
              <a:avLst/>
            </a:prstGeom>
            <a:solidFill>
              <a:srgbClr val="FFCC99"/>
            </a:solidFill>
            <a:ln w="9525">
              <a:noFill/>
              <a:miter lim="800000"/>
            </a:ln>
          </p:spPr>
          <p:txBody>
            <a:bodyPr wrap="none" anchor="ctr"/>
            <a:lstStyle/>
            <a:p>
              <a:endParaRPr lang="zh-CN">
                <a:ea typeface="宋体" panose="02010600030101010101" pitchFamily="2" charset="-122"/>
              </a:endParaRPr>
            </a:p>
          </p:txBody>
        </p:sp>
        <p:sp>
          <p:nvSpPr>
            <p:cNvPr id="9" name="Text Box 55"/>
            <p:cNvSpPr txBox="1">
              <a:spLocks noChangeArrowheads="1"/>
            </p:cNvSpPr>
            <p:nvPr/>
          </p:nvSpPr>
          <p:spPr bwMode="auto">
            <a:xfrm>
              <a:off x="136" y="0"/>
              <a:ext cx="480" cy="233"/>
            </a:xfrm>
            <a:prstGeom prst="rect">
              <a:avLst/>
            </a:prstGeom>
            <a:noFill/>
            <a:ln w="9525">
              <a:noFill/>
              <a:miter lim="800000"/>
            </a:ln>
          </p:spPr>
          <p:txBody>
            <a:bodyPr lIns="0" tIns="0" rIns="0" bIns="0">
              <a:spAutoFit/>
            </a:bodyPr>
            <a:lstStyle/>
            <a:p>
              <a:pPr algn="ctr">
                <a:spcBef>
                  <a:spcPct val="50000"/>
                </a:spcBef>
              </a:pPr>
              <a:r>
                <a:rPr lang="zh-CN" sz="2400">
                  <a:ea typeface="宋体" panose="02010600030101010101" pitchFamily="2" charset="-122"/>
                </a:rPr>
                <a:t>利润</a:t>
              </a:r>
              <a:endParaRPr lang="zh-CN" sz="2400">
                <a:ea typeface="宋体" panose="02010600030101010101" pitchFamily="2" charset="-122"/>
              </a:endParaRPr>
            </a:p>
          </p:txBody>
        </p:sp>
        <p:sp>
          <p:nvSpPr>
            <p:cNvPr id="10" name="Line 56"/>
            <p:cNvSpPr>
              <a:spLocks noChangeShapeType="1"/>
            </p:cNvSpPr>
            <p:nvPr/>
          </p:nvSpPr>
          <p:spPr bwMode="auto">
            <a:xfrm>
              <a:off x="402" y="227"/>
              <a:ext cx="114" cy="271"/>
            </a:xfrm>
            <a:prstGeom prst="line">
              <a:avLst/>
            </a:prstGeom>
            <a:noFill/>
            <a:ln w="9525">
              <a:solidFill>
                <a:schemeClr val="tx1"/>
              </a:solidFill>
              <a:round/>
            </a:ln>
          </p:spPr>
          <p:txBody>
            <a:bodyPr/>
            <a:lstStyle/>
            <a:p>
              <a:endParaRPr lang="zh-CN" altLang="en-US"/>
            </a:p>
          </p:txBody>
        </p:sp>
      </p:grpSp>
      <p:grpSp>
        <p:nvGrpSpPr>
          <p:cNvPr id="11" name="Group 11"/>
          <p:cNvGrpSpPr/>
          <p:nvPr/>
        </p:nvGrpSpPr>
        <p:grpSpPr bwMode="auto">
          <a:xfrm>
            <a:off x="5113338" y="4037013"/>
            <a:ext cx="2808287" cy="1584325"/>
            <a:chOff x="0" y="0"/>
            <a:chExt cx="1769" cy="998"/>
          </a:xfrm>
        </p:grpSpPr>
        <p:sp>
          <p:nvSpPr>
            <p:cNvPr id="12" name="Line 35"/>
            <p:cNvSpPr>
              <a:spLocks noChangeShapeType="1"/>
            </p:cNvSpPr>
            <p:nvPr/>
          </p:nvSpPr>
          <p:spPr bwMode="auto">
            <a:xfrm>
              <a:off x="0" y="0"/>
              <a:ext cx="1459" cy="907"/>
            </a:xfrm>
            <a:prstGeom prst="line">
              <a:avLst/>
            </a:prstGeom>
            <a:noFill/>
            <a:ln w="38100">
              <a:solidFill>
                <a:schemeClr val="accent2"/>
              </a:solidFill>
              <a:round/>
            </a:ln>
          </p:spPr>
          <p:txBody>
            <a:bodyPr/>
            <a:lstStyle/>
            <a:p>
              <a:endParaRPr lang="zh-CN" altLang="en-US"/>
            </a:p>
          </p:txBody>
        </p:sp>
        <p:sp>
          <p:nvSpPr>
            <p:cNvPr id="13" name="Text Box 58"/>
            <p:cNvSpPr txBox="1">
              <a:spLocks noChangeArrowheads="1"/>
            </p:cNvSpPr>
            <p:nvPr/>
          </p:nvSpPr>
          <p:spPr bwMode="auto">
            <a:xfrm>
              <a:off x="1467" y="768"/>
              <a:ext cx="302" cy="230"/>
            </a:xfrm>
            <a:prstGeom prst="rect">
              <a:avLst/>
            </a:prstGeom>
            <a:noFill/>
            <a:ln w="9525">
              <a:noFill/>
              <a:miter lim="800000"/>
            </a:ln>
          </p:spPr>
          <p:txBody>
            <a:bodyPr lIns="0" tIns="0" rIns="0" bIns="0">
              <a:spAutoFit/>
            </a:bodyPr>
            <a:lstStyle/>
            <a:p>
              <a:pP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grpSp>
        <p:nvGrpSpPr>
          <p:cNvPr id="14" name="Group 14"/>
          <p:cNvGrpSpPr/>
          <p:nvPr/>
        </p:nvGrpSpPr>
        <p:grpSpPr bwMode="auto">
          <a:xfrm>
            <a:off x="4178300" y="4125913"/>
            <a:ext cx="4738688" cy="566737"/>
            <a:chOff x="0" y="0"/>
            <a:chExt cx="2985" cy="357"/>
          </a:xfrm>
        </p:grpSpPr>
        <p:sp>
          <p:nvSpPr>
            <p:cNvPr id="15" name="Line 12"/>
            <p:cNvSpPr>
              <a:spLocks noChangeShapeType="1"/>
            </p:cNvSpPr>
            <p:nvPr/>
          </p:nvSpPr>
          <p:spPr bwMode="auto">
            <a:xfrm>
              <a:off x="412" y="220"/>
              <a:ext cx="1882" cy="0"/>
            </a:xfrm>
            <a:prstGeom prst="line">
              <a:avLst/>
            </a:prstGeom>
            <a:noFill/>
            <a:ln w="28575">
              <a:solidFill>
                <a:srgbClr val="006600"/>
              </a:solidFill>
              <a:round/>
            </a:ln>
          </p:spPr>
          <p:txBody>
            <a:bodyPr/>
            <a:lstStyle/>
            <a:p>
              <a:endParaRPr lang="zh-CN" altLang="en-US"/>
            </a:p>
          </p:txBody>
        </p:sp>
        <p:sp>
          <p:nvSpPr>
            <p:cNvPr id="16" name="Text Box 13"/>
            <p:cNvSpPr txBox="1">
              <a:spLocks noChangeArrowheads="1"/>
            </p:cNvSpPr>
            <p:nvPr/>
          </p:nvSpPr>
          <p:spPr bwMode="auto">
            <a:xfrm>
              <a:off x="0" y="69"/>
              <a:ext cx="387"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sp>
          <p:nvSpPr>
            <p:cNvPr id="17" name="Text Box 57"/>
            <p:cNvSpPr txBox="1">
              <a:spLocks noChangeArrowheads="1"/>
            </p:cNvSpPr>
            <p:nvPr/>
          </p:nvSpPr>
          <p:spPr bwMode="auto">
            <a:xfrm>
              <a:off x="2230" y="0"/>
              <a:ext cx="755" cy="140"/>
            </a:xfrm>
            <a:prstGeom prst="rect">
              <a:avLst/>
            </a:prstGeom>
            <a:noFill/>
            <a:ln w="9525">
              <a:noFill/>
              <a:miter lim="800000"/>
            </a:ln>
          </p:spPr>
          <p:txBody>
            <a:bodyPr lIns="0" tIns="0" rIns="0" bIns="0">
              <a:spAutoFit/>
            </a:bodyPr>
            <a:lstStyle/>
            <a:p>
              <a:pPr>
                <a:lnSpc>
                  <a:spcPct val="90000"/>
                </a:lnSpc>
              </a:pPr>
              <a:r>
                <a:rPr lang="zh-CN" sz="2400" baseline="-25000">
                  <a:ea typeface="宋体" panose="02010600030101010101" pitchFamily="2" charset="-122"/>
                </a:rPr>
                <a:t>长期供给</a:t>
              </a:r>
              <a:endParaRPr lang="zh-CN" sz="2400" baseline="-25000">
                <a:ea typeface="宋体" panose="02010600030101010101" pitchFamily="2" charset="-122"/>
              </a:endParaRPr>
            </a:p>
          </p:txBody>
        </p:sp>
      </p:grpSp>
      <p:grpSp>
        <p:nvGrpSpPr>
          <p:cNvPr id="18" name="Group 18"/>
          <p:cNvGrpSpPr/>
          <p:nvPr/>
        </p:nvGrpSpPr>
        <p:grpSpPr bwMode="auto">
          <a:xfrm>
            <a:off x="5199063" y="3367088"/>
            <a:ext cx="3057525" cy="1931987"/>
            <a:chOff x="0" y="0"/>
            <a:chExt cx="1926" cy="1217"/>
          </a:xfrm>
        </p:grpSpPr>
        <p:sp>
          <p:nvSpPr>
            <p:cNvPr id="19" name="Line 36"/>
            <p:cNvSpPr>
              <a:spLocks noChangeShapeType="1"/>
            </p:cNvSpPr>
            <p:nvPr/>
          </p:nvSpPr>
          <p:spPr bwMode="auto">
            <a:xfrm>
              <a:off x="0" y="0"/>
              <a:ext cx="1686" cy="1047"/>
            </a:xfrm>
            <a:prstGeom prst="line">
              <a:avLst/>
            </a:prstGeom>
            <a:noFill/>
            <a:ln w="38100">
              <a:solidFill>
                <a:srgbClr val="CC0000"/>
              </a:solidFill>
              <a:round/>
            </a:ln>
          </p:spPr>
          <p:txBody>
            <a:bodyPr/>
            <a:lstStyle/>
            <a:p>
              <a:endParaRPr lang="zh-CN" altLang="en-US"/>
            </a:p>
          </p:txBody>
        </p:sp>
        <p:sp>
          <p:nvSpPr>
            <p:cNvPr id="20" name="Text Box 59"/>
            <p:cNvSpPr txBox="1">
              <a:spLocks noChangeArrowheads="1"/>
            </p:cNvSpPr>
            <p:nvPr/>
          </p:nvSpPr>
          <p:spPr bwMode="auto">
            <a:xfrm>
              <a:off x="1701" y="987"/>
              <a:ext cx="225" cy="230"/>
            </a:xfrm>
            <a:prstGeom prst="rect">
              <a:avLst/>
            </a:prstGeom>
            <a:noFill/>
            <a:ln w="9525">
              <a:noFill/>
              <a:miter lim="800000"/>
            </a:ln>
          </p:spPr>
          <p:txBody>
            <a:bodyPr lIns="0" tIns="0" rIns="0" bIns="0">
              <a:spAutoFit/>
            </a:bodyPr>
            <a:lstStyle/>
            <a:p>
              <a:pPr>
                <a:spcBef>
                  <a:spcPct val="50000"/>
                </a:spcBef>
              </a:pPr>
              <a:r>
                <a:rPr lang="en-US" altLang="zh-CN" sz="2400" b="1" i="1">
                  <a:ea typeface="宋体" panose="02010600030101010101" pitchFamily="2" charset="-122"/>
                </a:rPr>
                <a:t>D</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grpSp>
      <p:sp>
        <p:nvSpPr>
          <p:cNvPr id="21" name="Rectangle 4"/>
          <p:cNvSpPr txBox="1">
            <a:spLocks noChangeArrowheads="1"/>
          </p:cNvSpPr>
          <p:nvPr/>
        </p:nvSpPr>
        <p:spPr>
          <a:xfrm>
            <a:off x="0" y="96838"/>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需求增加的影响：短期与长期</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grpSp>
        <p:nvGrpSpPr>
          <p:cNvPr id="22" name="Group 22"/>
          <p:cNvGrpSpPr/>
          <p:nvPr/>
        </p:nvGrpSpPr>
        <p:grpSpPr bwMode="auto">
          <a:xfrm>
            <a:off x="1328738" y="2678113"/>
            <a:ext cx="2493962" cy="2851150"/>
            <a:chOff x="0" y="0"/>
            <a:chExt cx="1571" cy="1796"/>
          </a:xfrm>
        </p:grpSpPr>
        <p:sp>
          <p:nvSpPr>
            <p:cNvPr id="23" name="Line 6"/>
            <p:cNvSpPr>
              <a:spLocks noChangeShapeType="1"/>
            </p:cNvSpPr>
            <p:nvPr/>
          </p:nvSpPr>
          <p:spPr bwMode="auto">
            <a:xfrm flipV="1">
              <a:off x="0" y="238"/>
              <a:ext cx="1239" cy="1558"/>
            </a:xfrm>
            <a:prstGeom prst="line">
              <a:avLst/>
            </a:prstGeom>
            <a:noFill/>
            <a:ln w="38100">
              <a:solidFill>
                <a:schemeClr val="accent2"/>
              </a:solidFill>
              <a:round/>
            </a:ln>
          </p:spPr>
          <p:txBody>
            <a:bodyPr/>
            <a:lstStyle/>
            <a:p>
              <a:endParaRPr lang="zh-CN" altLang="en-US"/>
            </a:p>
          </p:txBody>
        </p:sp>
        <p:sp>
          <p:nvSpPr>
            <p:cNvPr id="24" name="Text Box 7"/>
            <p:cNvSpPr txBox="1">
              <a:spLocks noChangeArrowheads="1"/>
            </p:cNvSpPr>
            <p:nvPr/>
          </p:nvSpPr>
          <p:spPr bwMode="auto">
            <a:xfrm>
              <a:off x="1188" y="0"/>
              <a:ext cx="383" cy="230"/>
            </a:xfrm>
            <a:prstGeom prst="rect">
              <a:avLst/>
            </a:prstGeom>
            <a:noFill/>
            <a:ln w="9525">
              <a:noFill/>
              <a:miter lim="800000"/>
            </a:ln>
          </p:spPr>
          <p:txBody>
            <a:bodyPr lIns="0" tIns="0" rIns="0" bIns="0">
              <a:spAutoFit/>
            </a:bodyPr>
            <a:lstStyle/>
            <a:p>
              <a:pP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grpSp>
        <p:nvGrpSpPr>
          <p:cNvPr id="25" name="Group 25"/>
          <p:cNvGrpSpPr/>
          <p:nvPr/>
        </p:nvGrpSpPr>
        <p:grpSpPr bwMode="auto">
          <a:xfrm>
            <a:off x="1063625" y="2952750"/>
            <a:ext cx="2936875" cy="1516063"/>
            <a:chOff x="0" y="0"/>
            <a:chExt cx="1850" cy="955"/>
          </a:xfrm>
        </p:grpSpPr>
        <p:sp>
          <p:nvSpPr>
            <p:cNvPr id="26" name="Arc 9"/>
            <p:cNvSpPr/>
            <p:nvPr/>
          </p:nvSpPr>
          <p:spPr bwMode="auto">
            <a:xfrm flipH="1" flipV="1">
              <a:off x="0" y="0"/>
              <a:ext cx="1461" cy="955"/>
            </a:xfrm>
            <a:custGeom>
              <a:avLst/>
              <a:gdLst>
                <a:gd name="T0" fmla="*/ 0 w 34271"/>
                <a:gd name="T1" fmla="*/ 0 h 21600"/>
                <a:gd name="T2" fmla="*/ 34271 w 34271"/>
                <a:gd name="T3" fmla="*/ 21600 h 21600"/>
              </a:gdLst>
              <a:ahLst/>
              <a:cxnLst>
                <a:cxn ang="0">
                  <a:pos x="0" y="9663"/>
                </a:cxn>
                <a:cxn ang="0">
                  <a:pos x="18002" y="0"/>
                </a:cxn>
                <a:cxn ang="0">
                  <a:pos x="34270" y="7391"/>
                </a:cxn>
                <a:cxn ang="0">
                  <a:pos x="0" y="9663"/>
                </a:cxn>
                <a:cxn ang="0">
                  <a:pos x="18002" y="0"/>
                </a:cxn>
                <a:cxn ang="0">
                  <a:pos x="34270" y="7391"/>
                </a:cxn>
                <a:cxn ang="0">
                  <a:pos x="18002" y="21600"/>
                </a:cxn>
              </a:cxnLst>
              <a:rect l="T0" t="T1" r="T2" b="T3"/>
              <a:pathLst>
                <a:path w="34271" h="21600" fill="none" extrusionOk="0">
                  <a:moveTo>
                    <a:pt x="0" y="9663"/>
                  </a:moveTo>
                  <a:cubicBezTo>
                    <a:pt x="4001" y="3628"/>
                    <a:pt x="10761" y="-1"/>
                    <a:pt x="18002" y="0"/>
                  </a:cubicBezTo>
                  <a:cubicBezTo>
                    <a:pt x="24237" y="0"/>
                    <a:pt x="30168" y="2694"/>
                    <a:pt x="34270" y="7391"/>
                  </a:cubicBezTo>
                </a:path>
                <a:path w="34271" h="21600" stroke="0" extrusionOk="0">
                  <a:moveTo>
                    <a:pt x="0" y="9663"/>
                  </a:moveTo>
                  <a:cubicBezTo>
                    <a:pt x="4001" y="3628"/>
                    <a:pt x="10761" y="-1"/>
                    <a:pt x="18002" y="0"/>
                  </a:cubicBezTo>
                  <a:cubicBezTo>
                    <a:pt x="24237" y="0"/>
                    <a:pt x="30168" y="2694"/>
                    <a:pt x="34270" y="7391"/>
                  </a:cubicBezTo>
                  <a:lnTo>
                    <a:pt x="18002" y="21600"/>
                  </a:lnTo>
                  <a:close/>
                </a:path>
              </a:pathLst>
            </a:custGeom>
            <a:noFill/>
            <a:ln w="38100" cmpd="sng">
              <a:solidFill>
                <a:schemeClr val="accent2"/>
              </a:solidFill>
              <a:round/>
            </a:ln>
          </p:spPr>
          <p:txBody>
            <a:bodyPr wrap="none" anchor="ctr"/>
            <a:lstStyle/>
            <a:p>
              <a:endParaRPr lang="zh-CN" altLang="en-US"/>
            </a:p>
          </p:txBody>
        </p:sp>
        <p:sp>
          <p:nvSpPr>
            <p:cNvPr id="27" name="Text Box 10"/>
            <p:cNvSpPr txBox="1">
              <a:spLocks noChangeArrowheads="1"/>
            </p:cNvSpPr>
            <p:nvPr/>
          </p:nvSpPr>
          <p:spPr bwMode="auto">
            <a:xfrm>
              <a:off x="1385" y="304"/>
              <a:ext cx="465"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ATC</a:t>
              </a:r>
              <a:endParaRPr lang="en-US" altLang="zh-CN" sz="2400" i="1">
                <a:ea typeface="宋体" panose="02010600030101010101" pitchFamily="2" charset="-122"/>
              </a:endParaRPr>
            </a:p>
          </p:txBody>
        </p:sp>
      </p:grpSp>
      <p:grpSp>
        <p:nvGrpSpPr>
          <p:cNvPr id="28" name="Group 28"/>
          <p:cNvGrpSpPr/>
          <p:nvPr/>
        </p:nvGrpSpPr>
        <p:grpSpPr bwMode="auto">
          <a:xfrm>
            <a:off x="222250" y="4232275"/>
            <a:ext cx="3556000" cy="457200"/>
            <a:chOff x="0" y="0"/>
            <a:chExt cx="2240" cy="288"/>
          </a:xfrm>
        </p:grpSpPr>
        <p:sp>
          <p:nvSpPr>
            <p:cNvPr id="29" name="Line 3"/>
            <p:cNvSpPr>
              <a:spLocks noChangeShapeType="1"/>
            </p:cNvSpPr>
            <p:nvPr/>
          </p:nvSpPr>
          <p:spPr bwMode="auto">
            <a:xfrm>
              <a:off x="412" y="151"/>
              <a:ext cx="1828" cy="0"/>
            </a:xfrm>
            <a:prstGeom prst="line">
              <a:avLst/>
            </a:prstGeom>
            <a:noFill/>
            <a:ln w="28575">
              <a:solidFill>
                <a:srgbClr val="006600"/>
              </a:solidFill>
              <a:round/>
            </a:ln>
          </p:spPr>
          <p:txBody>
            <a:bodyPr/>
            <a:lstStyle/>
            <a:p>
              <a:endParaRPr lang="zh-CN" altLang="en-US"/>
            </a:p>
          </p:txBody>
        </p:sp>
        <p:sp>
          <p:nvSpPr>
            <p:cNvPr id="30" name="Text Box 11"/>
            <p:cNvSpPr txBox="1">
              <a:spLocks noChangeArrowheads="1"/>
            </p:cNvSpPr>
            <p:nvPr/>
          </p:nvSpPr>
          <p:spPr bwMode="auto">
            <a:xfrm>
              <a:off x="0" y="0"/>
              <a:ext cx="387"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grpSp>
        <p:nvGrpSpPr>
          <p:cNvPr id="33" name="Group 33"/>
          <p:cNvGrpSpPr/>
          <p:nvPr/>
        </p:nvGrpSpPr>
        <p:grpSpPr bwMode="auto">
          <a:xfrm>
            <a:off x="4572000" y="2333626"/>
            <a:ext cx="3748088" cy="4289426"/>
            <a:chOff x="0" y="0"/>
            <a:chExt cx="2361" cy="2702"/>
          </a:xfrm>
        </p:grpSpPr>
        <p:grpSp>
          <p:nvGrpSpPr>
            <p:cNvPr id="34" name="Group 34"/>
            <p:cNvGrpSpPr/>
            <p:nvPr/>
          </p:nvGrpSpPr>
          <p:grpSpPr bwMode="auto">
            <a:xfrm>
              <a:off x="0" y="0"/>
              <a:ext cx="2361" cy="2309"/>
              <a:chOff x="0" y="0"/>
              <a:chExt cx="2361" cy="2309"/>
            </a:xfrm>
          </p:grpSpPr>
          <p:grpSp>
            <p:nvGrpSpPr>
              <p:cNvPr id="36" name="Group 35"/>
              <p:cNvGrpSpPr/>
              <p:nvPr/>
            </p:nvGrpSpPr>
            <p:grpSpPr bwMode="auto">
              <a:xfrm>
                <a:off x="169" y="247"/>
                <a:ext cx="1864" cy="1896"/>
                <a:chOff x="0" y="0"/>
                <a:chExt cx="1864" cy="1932"/>
              </a:xfrm>
            </p:grpSpPr>
            <p:sp>
              <p:nvSpPr>
                <p:cNvPr id="39" name="Line 19"/>
                <p:cNvSpPr>
                  <a:spLocks noChangeShapeType="1"/>
                </p:cNvSpPr>
                <p:nvPr/>
              </p:nvSpPr>
              <p:spPr bwMode="auto">
                <a:xfrm>
                  <a:off x="0" y="0"/>
                  <a:ext cx="0" cy="1931"/>
                </a:xfrm>
                <a:prstGeom prst="line">
                  <a:avLst/>
                </a:prstGeom>
                <a:noFill/>
                <a:ln w="9525">
                  <a:solidFill>
                    <a:schemeClr val="tx1"/>
                  </a:solidFill>
                  <a:round/>
                </a:ln>
              </p:spPr>
              <p:txBody>
                <a:bodyPr/>
                <a:lstStyle/>
                <a:p>
                  <a:endParaRPr lang="zh-CN" altLang="en-US"/>
                </a:p>
              </p:txBody>
            </p:sp>
            <p:sp>
              <p:nvSpPr>
                <p:cNvPr id="40" name="Line 20"/>
                <p:cNvSpPr>
                  <a:spLocks noChangeShapeType="1"/>
                </p:cNvSpPr>
                <p:nvPr/>
              </p:nvSpPr>
              <p:spPr bwMode="auto">
                <a:xfrm>
                  <a:off x="0" y="1932"/>
                  <a:ext cx="1864" cy="0"/>
                </a:xfrm>
                <a:prstGeom prst="line">
                  <a:avLst/>
                </a:prstGeom>
                <a:noFill/>
                <a:ln w="9525">
                  <a:solidFill>
                    <a:schemeClr val="tx1"/>
                  </a:solidFill>
                  <a:round/>
                </a:ln>
              </p:spPr>
              <p:txBody>
                <a:bodyPr/>
                <a:lstStyle/>
                <a:p>
                  <a:endParaRPr lang="zh-CN" altLang="en-US"/>
                </a:p>
              </p:txBody>
            </p:sp>
          </p:grpSp>
          <p:sp>
            <p:nvSpPr>
              <p:cNvPr id="37" name="Text Box 21"/>
              <p:cNvSpPr txBox="1">
                <a:spLocks noChangeArrowheads="1"/>
              </p:cNvSpPr>
              <p:nvPr/>
            </p:nvSpPr>
            <p:spPr bwMode="auto">
              <a:xfrm>
                <a:off x="2006" y="2011"/>
                <a:ext cx="355"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38" name="Text Box 22"/>
              <p:cNvSpPr txBox="1">
                <a:spLocks noChangeArrowheads="1"/>
              </p:cNvSpPr>
              <p:nvPr/>
            </p:nvSpPr>
            <p:spPr bwMode="auto">
              <a:xfrm>
                <a:off x="0" y="0"/>
                <a:ext cx="298"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endParaRPr lang="en-US" altLang="zh-CN" sz="2500" b="1" i="1">
                  <a:ea typeface="宋体" panose="02010600030101010101" pitchFamily="2" charset="-122"/>
                </a:endParaRPr>
              </a:p>
            </p:txBody>
          </p:sp>
        </p:grpSp>
        <p:sp>
          <p:nvSpPr>
            <p:cNvPr id="35" name="Text Box 23"/>
            <p:cNvSpPr txBox="1">
              <a:spLocks noChangeArrowheads="1"/>
            </p:cNvSpPr>
            <p:nvPr/>
          </p:nvSpPr>
          <p:spPr bwMode="auto">
            <a:xfrm>
              <a:off x="862" y="2414"/>
              <a:ext cx="907" cy="288"/>
            </a:xfrm>
            <a:prstGeom prst="rect">
              <a:avLst/>
            </a:prstGeom>
            <a:noFill/>
            <a:ln w="9525">
              <a:noFill/>
              <a:miter lim="800000"/>
            </a:ln>
          </p:spPr>
          <p:txBody>
            <a:bodyPr wrap="square">
              <a:spAutoFit/>
            </a:bodyPr>
            <a:lstStyle/>
            <a:p>
              <a:pPr algn="ctr">
                <a:spcBef>
                  <a:spcPct val="50000"/>
                </a:spcBef>
              </a:pPr>
              <a:r>
                <a:rPr lang="zh-CN" altLang="en-US" sz="2400" dirty="0" smtClean="0">
                  <a:solidFill>
                    <a:srgbClr val="4D4D4D"/>
                  </a:solidFill>
                  <a:ea typeface="宋体" panose="02010600030101010101" pitchFamily="2" charset="-122"/>
                </a:rPr>
                <a:t>（</a:t>
              </a:r>
              <a:r>
                <a:rPr lang="zh-CN" sz="2400" dirty="0" smtClean="0">
                  <a:solidFill>
                    <a:srgbClr val="4D4D4D"/>
                  </a:solidFill>
                  <a:ea typeface="宋体" panose="02010600030101010101" pitchFamily="2" charset="-122"/>
                </a:rPr>
                <a:t>市场</a:t>
              </a:r>
              <a:r>
                <a:rPr lang="zh-CN" altLang="en-US" sz="2400" dirty="0" smtClean="0">
                  <a:solidFill>
                    <a:srgbClr val="4D4D4D"/>
                  </a:solidFill>
                  <a:ea typeface="宋体" panose="02010600030101010101" pitchFamily="2" charset="-122"/>
                </a:rPr>
                <a:t>）</a:t>
              </a:r>
              <a:endParaRPr lang="zh-CN" sz="2400" dirty="0">
                <a:solidFill>
                  <a:srgbClr val="4D4D4D"/>
                </a:solidFill>
                <a:ea typeface="宋体" panose="02010600030101010101" pitchFamily="2" charset="-122"/>
              </a:endParaRPr>
            </a:p>
          </p:txBody>
        </p:sp>
      </p:grpSp>
      <p:grpSp>
        <p:nvGrpSpPr>
          <p:cNvPr id="42" name="Group 42"/>
          <p:cNvGrpSpPr/>
          <p:nvPr/>
        </p:nvGrpSpPr>
        <p:grpSpPr bwMode="auto">
          <a:xfrm>
            <a:off x="625475" y="2336800"/>
            <a:ext cx="3567113" cy="4002089"/>
            <a:chOff x="0" y="0"/>
            <a:chExt cx="2247" cy="2521"/>
          </a:xfrm>
        </p:grpSpPr>
        <p:grpSp>
          <p:nvGrpSpPr>
            <p:cNvPr id="43" name="Group 43"/>
            <p:cNvGrpSpPr/>
            <p:nvPr/>
          </p:nvGrpSpPr>
          <p:grpSpPr bwMode="auto">
            <a:xfrm>
              <a:off x="0" y="0"/>
              <a:ext cx="2247" cy="2303"/>
              <a:chOff x="0" y="0"/>
              <a:chExt cx="2247" cy="2303"/>
            </a:xfrm>
          </p:grpSpPr>
          <p:grpSp>
            <p:nvGrpSpPr>
              <p:cNvPr id="45" name="Group 44"/>
              <p:cNvGrpSpPr/>
              <p:nvPr/>
            </p:nvGrpSpPr>
            <p:grpSpPr bwMode="auto">
              <a:xfrm>
                <a:off x="161" y="247"/>
                <a:ext cx="1774" cy="1890"/>
                <a:chOff x="0" y="0"/>
                <a:chExt cx="3650" cy="2492"/>
              </a:xfrm>
            </p:grpSpPr>
            <p:sp>
              <p:nvSpPr>
                <p:cNvPr id="48" name="Line 28"/>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49" name="Line 29"/>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46" name="Text Box 30"/>
              <p:cNvSpPr txBox="1">
                <a:spLocks noChangeArrowheads="1"/>
              </p:cNvSpPr>
              <p:nvPr/>
            </p:nvSpPr>
            <p:spPr bwMode="auto">
              <a:xfrm>
                <a:off x="1909" y="2005"/>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47" name="Text Box 31"/>
              <p:cNvSpPr txBox="1">
                <a:spLocks noChangeArrowheads="1"/>
              </p:cNvSpPr>
              <p:nvPr/>
            </p:nvSpPr>
            <p:spPr bwMode="auto">
              <a:xfrm>
                <a:off x="0" y="0"/>
                <a:ext cx="284" cy="298"/>
              </a:xfrm>
              <a:prstGeom prst="rect">
                <a:avLst/>
              </a:prstGeom>
              <a:noFill/>
              <a:ln w="9525">
                <a:noFill/>
                <a:miter lim="800000"/>
              </a:ln>
            </p:spPr>
            <p:txBody>
              <a:bodyPr>
                <a:spAutoFit/>
              </a:bodyPr>
              <a:lstStyle/>
              <a:p>
                <a:pPr algn="r">
                  <a:spcBef>
                    <a:spcPct val="50000"/>
                  </a:spcBef>
                </a:pPr>
                <a:r>
                  <a:rPr lang="en-US" altLang="zh-CN" sz="2500" b="1" i="1">
                    <a:ea typeface="宋体" panose="02010600030101010101" pitchFamily="2" charset="-122"/>
                  </a:rPr>
                  <a:t>P</a:t>
                </a:r>
                <a:endParaRPr lang="en-US" altLang="zh-CN" sz="2500" b="1" i="1">
                  <a:ea typeface="宋体" panose="02010600030101010101" pitchFamily="2" charset="-122"/>
                </a:endParaRPr>
              </a:p>
            </p:txBody>
          </p:sp>
        </p:grpSp>
        <p:sp>
          <p:nvSpPr>
            <p:cNvPr id="44" name="Text Box 32"/>
            <p:cNvSpPr txBox="1">
              <a:spLocks noChangeArrowheads="1"/>
            </p:cNvSpPr>
            <p:nvPr/>
          </p:nvSpPr>
          <p:spPr bwMode="auto">
            <a:xfrm>
              <a:off x="672" y="2230"/>
              <a:ext cx="1043" cy="291"/>
            </a:xfrm>
            <a:prstGeom prst="rect">
              <a:avLst/>
            </a:prstGeom>
            <a:noFill/>
            <a:ln w="9525">
              <a:noFill/>
              <a:miter lim="800000"/>
            </a:ln>
          </p:spPr>
          <p:txBody>
            <a:bodyPr wrap="square">
              <a:spAutoFit/>
            </a:bodyPr>
            <a:lstStyle/>
            <a:p>
              <a:pPr algn="ctr">
                <a:spcBef>
                  <a:spcPct val="50000"/>
                </a:spcBef>
              </a:pPr>
              <a:r>
                <a:rPr lang="zh-CN" altLang="en-US" sz="2400" dirty="0" smtClean="0">
                  <a:solidFill>
                    <a:srgbClr val="4D4D4D"/>
                  </a:solidFill>
                  <a:ea typeface="宋体" panose="02010600030101010101" pitchFamily="2" charset="-122"/>
                </a:rPr>
                <a:t>（</a:t>
              </a:r>
              <a:r>
                <a:rPr lang="zh-CN" sz="2400" dirty="0" smtClean="0">
                  <a:solidFill>
                    <a:srgbClr val="4D4D4D"/>
                  </a:solidFill>
                  <a:ea typeface="宋体" panose="02010600030101010101" pitchFamily="2" charset="-122"/>
                </a:rPr>
                <a:t>企业</a:t>
              </a:r>
              <a:r>
                <a:rPr lang="zh-CN" altLang="en-US" sz="2400" dirty="0" smtClean="0">
                  <a:solidFill>
                    <a:srgbClr val="4D4D4D"/>
                  </a:solidFill>
                  <a:ea typeface="宋体" panose="02010600030101010101" pitchFamily="2" charset="-122"/>
                </a:rPr>
                <a:t>）</a:t>
              </a:r>
              <a:endParaRPr lang="zh-CN" sz="2400" dirty="0">
                <a:solidFill>
                  <a:srgbClr val="4D4D4D"/>
                </a:solidFill>
                <a:ea typeface="宋体" panose="02010600030101010101" pitchFamily="2" charset="-122"/>
              </a:endParaRPr>
            </a:p>
          </p:txBody>
        </p:sp>
      </p:grpSp>
      <p:grpSp>
        <p:nvGrpSpPr>
          <p:cNvPr id="50" name="Group 50"/>
          <p:cNvGrpSpPr/>
          <p:nvPr/>
        </p:nvGrpSpPr>
        <p:grpSpPr bwMode="auto">
          <a:xfrm>
            <a:off x="4340225" y="3816350"/>
            <a:ext cx="1879600" cy="365125"/>
            <a:chOff x="0" y="0"/>
            <a:chExt cx="1184" cy="230"/>
          </a:xfrm>
        </p:grpSpPr>
        <p:sp>
          <p:nvSpPr>
            <p:cNvPr id="51" name="Text Box 39"/>
            <p:cNvSpPr txBox="1">
              <a:spLocks noChangeArrowheads="1"/>
            </p:cNvSpPr>
            <p:nvPr/>
          </p:nvSpPr>
          <p:spPr bwMode="auto">
            <a:xfrm>
              <a:off x="0" y="0"/>
              <a:ext cx="260"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sp>
          <p:nvSpPr>
            <p:cNvPr id="52" name="Line 41"/>
            <p:cNvSpPr>
              <a:spLocks noChangeShapeType="1"/>
            </p:cNvSpPr>
            <p:nvPr/>
          </p:nvSpPr>
          <p:spPr bwMode="auto">
            <a:xfrm>
              <a:off x="314" y="119"/>
              <a:ext cx="870" cy="0"/>
            </a:xfrm>
            <a:prstGeom prst="line">
              <a:avLst/>
            </a:prstGeom>
            <a:noFill/>
            <a:ln w="9525">
              <a:solidFill>
                <a:srgbClr val="777777"/>
              </a:solidFill>
              <a:prstDash val="lgDash"/>
              <a:round/>
            </a:ln>
          </p:spPr>
          <p:txBody>
            <a:bodyPr/>
            <a:lstStyle/>
            <a:p>
              <a:endParaRPr lang="zh-CN" altLang="en-US"/>
            </a:p>
          </p:txBody>
        </p:sp>
      </p:grpSp>
      <p:grpSp>
        <p:nvGrpSpPr>
          <p:cNvPr id="53" name="Group 53"/>
          <p:cNvGrpSpPr/>
          <p:nvPr/>
        </p:nvGrpSpPr>
        <p:grpSpPr bwMode="auto">
          <a:xfrm>
            <a:off x="222250" y="3775075"/>
            <a:ext cx="3556000" cy="457200"/>
            <a:chOff x="0" y="0"/>
            <a:chExt cx="2240" cy="288"/>
          </a:xfrm>
        </p:grpSpPr>
        <p:sp>
          <p:nvSpPr>
            <p:cNvPr id="54" name="Line 47"/>
            <p:cNvSpPr>
              <a:spLocks noChangeShapeType="1"/>
            </p:cNvSpPr>
            <p:nvPr/>
          </p:nvSpPr>
          <p:spPr bwMode="auto">
            <a:xfrm>
              <a:off x="412" y="151"/>
              <a:ext cx="1828" cy="0"/>
            </a:xfrm>
            <a:prstGeom prst="line">
              <a:avLst/>
            </a:prstGeom>
            <a:noFill/>
            <a:ln w="28575">
              <a:solidFill>
                <a:srgbClr val="CC0000"/>
              </a:solidFill>
              <a:round/>
            </a:ln>
          </p:spPr>
          <p:txBody>
            <a:bodyPr/>
            <a:lstStyle/>
            <a:p>
              <a:endParaRPr lang="zh-CN" altLang="en-US"/>
            </a:p>
          </p:txBody>
        </p:sp>
        <p:sp>
          <p:nvSpPr>
            <p:cNvPr id="55" name="Text Box 48"/>
            <p:cNvSpPr txBox="1">
              <a:spLocks noChangeArrowheads="1"/>
            </p:cNvSpPr>
            <p:nvPr/>
          </p:nvSpPr>
          <p:spPr bwMode="auto">
            <a:xfrm>
              <a:off x="0" y="0"/>
              <a:ext cx="387" cy="288"/>
            </a:xfrm>
            <a:prstGeom prst="rect">
              <a:avLst/>
            </a:prstGeom>
            <a:noFill/>
            <a:ln w="9525">
              <a:noFill/>
              <a:miter lim="800000"/>
            </a:ln>
          </p:spPr>
          <p:txBody>
            <a:bodyPr>
              <a:spAutoFit/>
            </a:bodyPr>
            <a:lstStyle/>
            <a:p>
              <a:pPr algn="r">
                <a:spcBef>
                  <a:spcPct val="50000"/>
                </a:spcBef>
              </a:pPr>
              <a:r>
                <a:rPr lang="en-US" altLang="zh-CN" sz="2400" b="1" i="1">
                  <a:ea typeface="宋体" panose="02010600030101010101" pitchFamily="2" charset="-122"/>
                </a:rPr>
                <a:t>P</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grpSp>
      <p:sp>
        <p:nvSpPr>
          <p:cNvPr id="56" name="Oval 49"/>
          <p:cNvSpPr>
            <a:spLocks noChangeAspect="1" noChangeArrowheads="1"/>
          </p:cNvSpPr>
          <p:nvPr/>
        </p:nvSpPr>
        <p:spPr bwMode="auto">
          <a:xfrm>
            <a:off x="2474913" y="3954463"/>
            <a:ext cx="115887" cy="11430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57" name="Oval 50"/>
          <p:cNvSpPr>
            <a:spLocks noChangeAspect="1" noChangeArrowheads="1"/>
          </p:cNvSpPr>
          <p:nvPr/>
        </p:nvSpPr>
        <p:spPr bwMode="auto">
          <a:xfrm>
            <a:off x="2111375" y="4410075"/>
            <a:ext cx="115888" cy="11430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nvGrpSpPr>
          <p:cNvPr id="58" name="Group 58"/>
          <p:cNvGrpSpPr/>
          <p:nvPr/>
        </p:nvGrpSpPr>
        <p:grpSpPr bwMode="auto">
          <a:xfrm>
            <a:off x="5576888" y="4416425"/>
            <a:ext cx="438150" cy="1687513"/>
            <a:chOff x="0" y="0"/>
            <a:chExt cx="276" cy="1063"/>
          </a:xfrm>
        </p:grpSpPr>
        <p:sp>
          <p:nvSpPr>
            <p:cNvPr id="59" name="Text Box 40"/>
            <p:cNvSpPr txBox="1">
              <a:spLocks noChangeArrowheads="1"/>
            </p:cNvSpPr>
            <p:nvPr/>
          </p:nvSpPr>
          <p:spPr bwMode="auto">
            <a:xfrm>
              <a:off x="0" y="833"/>
              <a:ext cx="276"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sp>
          <p:nvSpPr>
            <p:cNvPr id="60" name="Line 42"/>
            <p:cNvSpPr>
              <a:spLocks noChangeShapeType="1"/>
            </p:cNvSpPr>
            <p:nvPr/>
          </p:nvSpPr>
          <p:spPr bwMode="auto">
            <a:xfrm>
              <a:off x="139" y="51"/>
              <a:ext cx="0" cy="775"/>
            </a:xfrm>
            <a:prstGeom prst="line">
              <a:avLst/>
            </a:prstGeom>
            <a:noFill/>
            <a:ln w="9525">
              <a:solidFill>
                <a:srgbClr val="777777"/>
              </a:solidFill>
              <a:prstDash val="lgDash"/>
              <a:round/>
            </a:ln>
          </p:spPr>
          <p:txBody>
            <a:bodyPr/>
            <a:lstStyle/>
            <a:p>
              <a:endParaRPr lang="zh-CN" altLang="en-US"/>
            </a:p>
          </p:txBody>
        </p:sp>
        <p:sp>
          <p:nvSpPr>
            <p:cNvPr id="61" name="Oval 51"/>
            <p:cNvSpPr>
              <a:spLocks noChangeAspect="1" noChangeArrowheads="1"/>
            </p:cNvSpPr>
            <p:nvPr/>
          </p:nvSpPr>
          <p:spPr bwMode="auto">
            <a:xfrm>
              <a:off x="99" y="0"/>
              <a:ext cx="73" cy="72"/>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grpSp>
        <p:nvGrpSpPr>
          <p:cNvPr id="62" name="Group 62"/>
          <p:cNvGrpSpPr/>
          <p:nvPr/>
        </p:nvGrpSpPr>
        <p:grpSpPr bwMode="auto">
          <a:xfrm>
            <a:off x="6029325" y="3944938"/>
            <a:ext cx="461963" cy="2159000"/>
            <a:chOff x="0" y="0"/>
            <a:chExt cx="291" cy="1360"/>
          </a:xfrm>
        </p:grpSpPr>
        <p:sp>
          <p:nvSpPr>
            <p:cNvPr id="63" name="Line 44"/>
            <p:cNvSpPr>
              <a:spLocks noChangeShapeType="1"/>
            </p:cNvSpPr>
            <p:nvPr/>
          </p:nvSpPr>
          <p:spPr bwMode="auto">
            <a:xfrm>
              <a:off x="121" y="57"/>
              <a:ext cx="0" cy="1069"/>
            </a:xfrm>
            <a:prstGeom prst="line">
              <a:avLst/>
            </a:prstGeom>
            <a:noFill/>
            <a:ln w="9525">
              <a:solidFill>
                <a:srgbClr val="777777"/>
              </a:solidFill>
              <a:prstDash val="lgDash"/>
              <a:round/>
            </a:ln>
          </p:spPr>
          <p:txBody>
            <a:bodyPr/>
            <a:lstStyle/>
            <a:p>
              <a:endParaRPr lang="zh-CN" altLang="en-US"/>
            </a:p>
          </p:txBody>
        </p:sp>
        <p:sp>
          <p:nvSpPr>
            <p:cNvPr id="64" name="Text Box 45"/>
            <p:cNvSpPr txBox="1">
              <a:spLocks noChangeArrowheads="1"/>
            </p:cNvSpPr>
            <p:nvPr/>
          </p:nvSpPr>
          <p:spPr bwMode="auto">
            <a:xfrm>
              <a:off x="0" y="1130"/>
              <a:ext cx="291"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sp>
          <p:nvSpPr>
            <p:cNvPr id="65" name="Oval 52"/>
            <p:cNvSpPr>
              <a:spLocks noChangeAspect="1" noChangeArrowheads="1"/>
            </p:cNvSpPr>
            <p:nvPr/>
          </p:nvSpPr>
          <p:spPr bwMode="auto">
            <a:xfrm>
              <a:off x="82" y="0"/>
              <a:ext cx="73" cy="72"/>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sp>
        <p:nvSpPr>
          <p:cNvPr id="66" name="Oval 54"/>
          <p:cNvSpPr>
            <a:spLocks noChangeAspect="1" noChangeArrowheads="1"/>
          </p:cNvSpPr>
          <p:nvPr/>
        </p:nvSpPr>
        <p:spPr bwMode="auto">
          <a:xfrm>
            <a:off x="2471738" y="4354513"/>
            <a:ext cx="115887" cy="11430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67" name="Line 63"/>
          <p:cNvSpPr>
            <a:spLocks noChangeShapeType="1"/>
          </p:cNvSpPr>
          <p:nvPr/>
        </p:nvSpPr>
        <p:spPr bwMode="auto">
          <a:xfrm>
            <a:off x="6835775" y="4995863"/>
            <a:ext cx="812800" cy="0"/>
          </a:xfrm>
          <a:prstGeom prst="line">
            <a:avLst/>
          </a:prstGeom>
          <a:noFill/>
          <a:ln w="44450">
            <a:solidFill>
              <a:srgbClr val="A50021"/>
            </a:solidFill>
            <a:round/>
            <a:tailEnd type="stealth" w="lg" len="lg"/>
          </a:ln>
        </p:spPr>
        <p:txBody>
          <a:bodyPr/>
          <a:lstStyle/>
          <a:p>
            <a:endParaRPr lang="zh-CN" altLang="en-US"/>
          </a:p>
        </p:txBody>
      </p:sp>
      <p:sp>
        <p:nvSpPr>
          <p:cNvPr id="68" name="Line 64"/>
          <p:cNvSpPr>
            <a:spLocks noChangeShapeType="1"/>
          </p:cNvSpPr>
          <p:nvPr/>
        </p:nvSpPr>
        <p:spPr bwMode="auto">
          <a:xfrm>
            <a:off x="6573838" y="3721100"/>
            <a:ext cx="981075" cy="0"/>
          </a:xfrm>
          <a:prstGeom prst="line">
            <a:avLst/>
          </a:prstGeom>
          <a:noFill/>
          <a:ln w="44450">
            <a:solidFill>
              <a:srgbClr val="006699"/>
            </a:solidFill>
            <a:round/>
            <a:tailEnd type="stealth" w="lg" len="lg"/>
          </a:ln>
        </p:spPr>
        <p:txBody>
          <a:bodyPr/>
          <a:lstStyle/>
          <a:p>
            <a:endParaRPr lang="zh-CN" altLang="en-US"/>
          </a:p>
        </p:txBody>
      </p:sp>
      <p:grpSp>
        <p:nvGrpSpPr>
          <p:cNvPr id="69" name="Group 69"/>
          <p:cNvGrpSpPr/>
          <p:nvPr/>
        </p:nvGrpSpPr>
        <p:grpSpPr bwMode="auto">
          <a:xfrm>
            <a:off x="6069013" y="3190875"/>
            <a:ext cx="2235200" cy="2257425"/>
            <a:chOff x="0" y="0"/>
            <a:chExt cx="1408" cy="1422"/>
          </a:xfrm>
        </p:grpSpPr>
        <p:sp>
          <p:nvSpPr>
            <p:cNvPr id="70" name="Line 37"/>
            <p:cNvSpPr>
              <a:spLocks noChangeShapeType="1"/>
            </p:cNvSpPr>
            <p:nvPr/>
          </p:nvSpPr>
          <p:spPr bwMode="auto">
            <a:xfrm flipV="1">
              <a:off x="0" y="212"/>
              <a:ext cx="1111" cy="1210"/>
            </a:xfrm>
            <a:prstGeom prst="line">
              <a:avLst/>
            </a:prstGeom>
            <a:noFill/>
            <a:ln w="38100">
              <a:solidFill>
                <a:srgbClr val="0000FF"/>
              </a:solidFill>
              <a:round/>
            </a:ln>
          </p:spPr>
          <p:txBody>
            <a:bodyPr/>
            <a:lstStyle/>
            <a:p>
              <a:endParaRPr lang="zh-CN" altLang="en-US"/>
            </a:p>
          </p:txBody>
        </p:sp>
        <p:sp>
          <p:nvSpPr>
            <p:cNvPr id="71" name="Text Box 38"/>
            <p:cNvSpPr txBox="1">
              <a:spLocks noChangeArrowheads="1"/>
            </p:cNvSpPr>
            <p:nvPr/>
          </p:nvSpPr>
          <p:spPr bwMode="auto">
            <a:xfrm>
              <a:off x="1106" y="0"/>
              <a:ext cx="302" cy="230"/>
            </a:xfrm>
            <a:prstGeom prst="rect">
              <a:avLst/>
            </a:prstGeom>
            <a:noFill/>
            <a:ln w="9525">
              <a:noFill/>
              <a:miter lim="800000"/>
            </a:ln>
          </p:spPr>
          <p:txBody>
            <a:bodyPr lIns="0" tIns="0" rIns="0" bIns="0">
              <a:spAutoFit/>
            </a:bodyPr>
            <a:lstStyle/>
            <a:p>
              <a:pPr>
                <a:spcBef>
                  <a:spcPct val="50000"/>
                </a:spcBef>
              </a:pPr>
              <a:r>
                <a:rPr lang="en-US" altLang="zh-CN" sz="2400" b="1" i="1">
                  <a:ea typeface="宋体" panose="02010600030101010101" pitchFamily="2" charset="-122"/>
                </a:rPr>
                <a:t>S</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grpSp>
      <p:grpSp>
        <p:nvGrpSpPr>
          <p:cNvPr id="72" name="Group 72"/>
          <p:cNvGrpSpPr/>
          <p:nvPr/>
        </p:nvGrpSpPr>
        <p:grpSpPr bwMode="auto">
          <a:xfrm>
            <a:off x="6772275" y="4418013"/>
            <a:ext cx="457200" cy="1685925"/>
            <a:chOff x="0" y="0"/>
            <a:chExt cx="288" cy="1062"/>
          </a:xfrm>
        </p:grpSpPr>
        <p:sp>
          <p:nvSpPr>
            <p:cNvPr id="73" name="Line 43"/>
            <p:cNvSpPr>
              <a:spLocks noChangeShapeType="1"/>
            </p:cNvSpPr>
            <p:nvPr/>
          </p:nvSpPr>
          <p:spPr bwMode="auto">
            <a:xfrm>
              <a:off x="130" y="53"/>
              <a:ext cx="0" cy="775"/>
            </a:xfrm>
            <a:prstGeom prst="line">
              <a:avLst/>
            </a:prstGeom>
            <a:noFill/>
            <a:ln w="9525">
              <a:solidFill>
                <a:srgbClr val="777777"/>
              </a:solidFill>
              <a:prstDash val="lgDash"/>
              <a:round/>
            </a:ln>
          </p:spPr>
          <p:txBody>
            <a:bodyPr/>
            <a:lstStyle/>
            <a:p>
              <a:endParaRPr lang="zh-CN" altLang="en-US"/>
            </a:p>
          </p:txBody>
        </p:sp>
        <p:sp>
          <p:nvSpPr>
            <p:cNvPr id="74" name="Text Box 46"/>
            <p:cNvSpPr txBox="1">
              <a:spLocks noChangeArrowheads="1"/>
            </p:cNvSpPr>
            <p:nvPr/>
          </p:nvSpPr>
          <p:spPr bwMode="auto">
            <a:xfrm>
              <a:off x="0" y="832"/>
              <a:ext cx="28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Q</a:t>
              </a:r>
              <a:r>
                <a:rPr lang="en-US" altLang="zh-CN" sz="2400" b="1" baseline="-25000">
                  <a:ea typeface="宋体" panose="02010600030101010101" pitchFamily="2" charset="-122"/>
                </a:rPr>
                <a:t>3</a:t>
              </a:r>
              <a:endParaRPr lang="en-US" altLang="zh-CN" sz="2400" b="1" baseline="-25000">
                <a:ea typeface="宋体" panose="02010600030101010101" pitchFamily="2" charset="-122"/>
              </a:endParaRPr>
            </a:p>
          </p:txBody>
        </p:sp>
        <p:sp>
          <p:nvSpPr>
            <p:cNvPr id="75" name="Oval 53"/>
            <p:cNvSpPr>
              <a:spLocks noChangeAspect="1" noChangeArrowheads="1"/>
            </p:cNvSpPr>
            <p:nvPr/>
          </p:nvSpPr>
          <p:spPr bwMode="auto">
            <a:xfrm>
              <a:off x="89" y="0"/>
              <a:ext cx="73" cy="72"/>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sp>
        <p:nvSpPr>
          <p:cNvPr id="76" name="Text Box 81"/>
          <p:cNvSpPr txBox="1">
            <a:spLocks noChangeArrowheads="1"/>
          </p:cNvSpPr>
          <p:nvPr/>
        </p:nvSpPr>
        <p:spPr bwMode="auto">
          <a:xfrm>
            <a:off x="179512" y="692696"/>
            <a:ext cx="2547938" cy="862012"/>
          </a:xfrm>
          <a:prstGeom prst="rect">
            <a:avLst/>
          </a:prstGeom>
          <a:solidFill>
            <a:srgbClr val="CCFFCC"/>
          </a:solidFill>
          <a:ln w="9525">
            <a:noFill/>
            <a:miter lim="800000"/>
          </a:ln>
        </p:spPr>
        <p:txBody>
          <a:bodyPr>
            <a:spAutoFit/>
          </a:bodyPr>
          <a:lstStyle/>
          <a:p>
            <a:pPr>
              <a:spcBef>
                <a:spcPct val="50000"/>
              </a:spcBef>
            </a:pPr>
            <a:r>
              <a:rPr lang="zh-CN" sz="2500">
                <a:ea typeface="宋体" panose="02010600030101010101" pitchFamily="2" charset="-122"/>
              </a:rPr>
              <a:t>市场开始时处于长期均衡…</a:t>
            </a:r>
            <a:endParaRPr lang="zh-CN" sz="2500">
              <a:ea typeface="宋体" panose="02010600030101010101" pitchFamily="2" charset="-122"/>
            </a:endParaRPr>
          </a:p>
        </p:txBody>
      </p:sp>
      <p:sp>
        <p:nvSpPr>
          <p:cNvPr id="77" name="Text Box 82"/>
          <p:cNvSpPr txBox="1">
            <a:spLocks noChangeArrowheads="1"/>
          </p:cNvSpPr>
          <p:nvPr/>
        </p:nvSpPr>
        <p:spPr bwMode="auto">
          <a:xfrm>
            <a:off x="5153025" y="827088"/>
            <a:ext cx="3417888" cy="862012"/>
          </a:xfrm>
          <a:prstGeom prst="rect">
            <a:avLst/>
          </a:prstGeom>
          <a:solidFill>
            <a:srgbClr val="CCFFCC"/>
          </a:solidFill>
          <a:ln w="9525">
            <a:noFill/>
            <a:miter lim="800000"/>
          </a:ln>
        </p:spPr>
        <p:txBody>
          <a:bodyPr>
            <a:spAutoFit/>
          </a:bodyPr>
          <a:lstStyle/>
          <a:p>
            <a:pPr>
              <a:spcBef>
                <a:spcPct val="50000"/>
              </a:spcBef>
            </a:pPr>
            <a:r>
              <a:rPr lang="zh-CN" sz="2500">
                <a:ea typeface="宋体" panose="02010600030101010101" pitchFamily="2" charset="-122"/>
              </a:rPr>
              <a:t>…然而需求增加使价格上升…</a:t>
            </a:r>
            <a:endParaRPr lang="zh-CN" sz="2500" b="1" i="1">
              <a:ea typeface="宋体" panose="02010600030101010101" pitchFamily="2" charset="-122"/>
            </a:endParaRPr>
          </a:p>
        </p:txBody>
      </p:sp>
      <p:sp>
        <p:nvSpPr>
          <p:cNvPr id="78" name="Text Box 83"/>
          <p:cNvSpPr txBox="1">
            <a:spLocks noChangeArrowheads="1"/>
          </p:cNvSpPr>
          <p:nvPr/>
        </p:nvSpPr>
        <p:spPr bwMode="auto">
          <a:xfrm>
            <a:off x="395536" y="1268760"/>
            <a:ext cx="2803525" cy="862013"/>
          </a:xfrm>
          <a:prstGeom prst="rect">
            <a:avLst/>
          </a:prstGeom>
          <a:solidFill>
            <a:srgbClr val="CCFFCC"/>
          </a:solidFill>
          <a:ln w="9525">
            <a:noFill/>
            <a:miter lim="800000"/>
          </a:ln>
        </p:spPr>
        <p:txBody>
          <a:bodyPr>
            <a:spAutoFit/>
          </a:bodyPr>
          <a:lstStyle/>
          <a:p>
            <a:pPr>
              <a:spcBef>
                <a:spcPct val="50000"/>
              </a:spcBef>
            </a:pPr>
            <a:r>
              <a:rPr lang="zh-CN" sz="2500" dirty="0">
                <a:ea typeface="宋体" panose="02010600030101010101" pitchFamily="2" charset="-122"/>
              </a:rPr>
              <a:t>…使企业获得短期利润</a:t>
            </a:r>
            <a:endParaRPr lang="zh-CN" sz="2500" b="1" i="1" dirty="0">
              <a:ea typeface="宋体" panose="02010600030101010101" pitchFamily="2" charset="-122"/>
            </a:endParaRPr>
          </a:p>
        </p:txBody>
      </p:sp>
      <p:sp>
        <p:nvSpPr>
          <p:cNvPr id="79" name="Text Box 84"/>
          <p:cNvSpPr txBox="1">
            <a:spLocks noChangeArrowheads="1"/>
          </p:cNvSpPr>
          <p:nvPr/>
        </p:nvSpPr>
        <p:spPr bwMode="auto">
          <a:xfrm>
            <a:off x="3940175" y="1228725"/>
            <a:ext cx="5203825" cy="862013"/>
          </a:xfrm>
          <a:prstGeom prst="rect">
            <a:avLst/>
          </a:prstGeom>
          <a:solidFill>
            <a:srgbClr val="CCFFCC"/>
          </a:solidFill>
          <a:ln w="9525">
            <a:noFill/>
            <a:miter lim="800000"/>
          </a:ln>
        </p:spPr>
        <p:txBody>
          <a:bodyPr>
            <a:spAutoFit/>
          </a:bodyPr>
          <a:lstStyle/>
          <a:p>
            <a:pPr>
              <a:spcBef>
                <a:spcPct val="50000"/>
              </a:spcBef>
            </a:pPr>
            <a:r>
              <a:rPr lang="zh-CN" sz="2500" dirty="0">
                <a:ea typeface="宋体" panose="02010600030101010101" pitchFamily="2" charset="-122"/>
              </a:rPr>
              <a:t>当利润引起企业进入时，供给增加，价格下降…</a:t>
            </a:r>
            <a:endParaRPr lang="zh-CN" sz="2500" b="1" i="1" dirty="0">
              <a:ea typeface="宋体" panose="02010600030101010101" pitchFamily="2" charset="-122"/>
            </a:endParaRPr>
          </a:p>
        </p:txBody>
      </p:sp>
      <p:sp>
        <p:nvSpPr>
          <p:cNvPr id="80" name="Text Box 85"/>
          <p:cNvSpPr txBox="1">
            <a:spLocks noChangeArrowheads="1"/>
          </p:cNvSpPr>
          <p:nvPr/>
        </p:nvSpPr>
        <p:spPr bwMode="auto">
          <a:xfrm>
            <a:off x="1968500" y="1409700"/>
            <a:ext cx="4179888" cy="860425"/>
          </a:xfrm>
          <a:prstGeom prst="rect">
            <a:avLst/>
          </a:prstGeom>
          <a:solidFill>
            <a:srgbClr val="CCFFCC"/>
          </a:solidFill>
          <a:ln w="9525">
            <a:noFill/>
            <a:miter lim="800000"/>
          </a:ln>
        </p:spPr>
        <p:txBody>
          <a:bodyPr>
            <a:spAutoFit/>
          </a:bodyPr>
          <a:lstStyle/>
          <a:p>
            <a:pPr>
              <a:spcBef>
                <a:spcPct val="50000"/>
              </a:spcBef>
            </a:pPr>
            <a:r>
              <a:rPr lang="zh-CN" sz="2500" dirty="0">
                <a:ea typeface="宋体" panose="02010600030101010101" pitchFamily="2" charset="-122"/>
              </a:rPr>
              <a:t>…使利润趋于零，回到长期均衡</a:t>
            </a:r>
            <a:endParaRPr lang="zh-CN" sz="2500" b="1" i="1" dirty="0">
              <a:ea typeface="宋体" panose="02010600030101010101" pitchFamily="2" charset="-122"/>
            </a:endParaRPr>
          </a:p>
        </p:txBody>
      </p:sp>
      <p:sp>
        <p:nvSpPr>
          <p:cNvPr id="81" name="Line 86"/>
          <p:cNvSpPr>
            <a:spLocks noChangeShapeType="1"/>
          </p:cNvSpPr>
          <p:nvPr/>
        </p:nvSpPr>
        <p:spPr bwMode="auto">
          <a:xfrm flipV="1">
            <a:off x="4838700" y="4014788"/>
            <a:ext cx="0" cy="438150"/>
          </a:xfrm>
          <a:prstGeom prst="line">
            <a:avLst/>
          </a:prstGeom>
          <a:noFill/>
          <a:ln w="38100">
            <a:solidFill>
              <a:srgbClr val="A50021"/>
            </a:solidFill>
            <a:round/>
            <a:tailEnd type="stealth" w="lg" len="lg"/>
          </a:ln>
        </p:spPr>
        <p:txBody>
          <a:bodyPr/>
          <a:lstStyle/>
          <a:p>
            <a:endParaRPr lang="zh-CN" altLang="en-US"/>
          </a:p>
        </p:txBody>
      </p:sp>
      <p:sp>
        <p:nvSpPr>
          <p:cNvPr id="82" name="Line 87"/>
          <p:cNvSpPr>
            <a:spLocks noChangeShapeType="1"/>
          </p:cNvSpPr>
          <p:nvPr/>
        </p:nvSpPr>
        <p:spPr bwMode="auto">
          <a:xfrm rot="10800000" flipV="1">
            <a:off x="4841875" y="4024313"/>
            <a:ext cx="0" cy="438150"/>
          </a:xfrm>
          <a:prstGeom prst="line">
            <a:avLst/>
          </a:prstGeom>
          <a:noFill/>
          <a:ln w="38100">
            <a:solidFill>
              <a:srgbClr val="006699"/>
            </a:solidFill>
            <a:round/>
            <a:tailEnd type="stealth" w="lg" len="lg"/>
          </a:ln>
        </p:spPr>
        <p:txBody>
          <a:bodyPr/>
          <a:lstStyle/>
          <a:p>
            <a:endParaRPr lang="zh-CN" altLang="en-US"/>
          </a:p>
        </p:txBody>
      </p:sp>
      <p:sp>
        <p:nvSpPr>
          <p:cNvPr id="83" name="Line 88"/>
          <p:cNvSpPr>
            <a:spLocks noChangeShapeType="1"/>
          </p:cNvSpPr>
          <p:nvPr/>
        </p:nvSpPr>
        <p:spPr bwMode="auto">
          <a:xfrm flipV="1">
            <a:off x="881063" y="4021138"/>
            <a:ext cx="0" cy="438150"/>
          </a:xfrm>
          <a:prstGeom prst="line">
            <a:avLst/>
          </a:prstGeom>
          <a:noFill/>
          <a:ln w="38100">
            <a:solidFill>
              <a:srgbClr val="A50021"/>
            </a:solidFill>
            <a:round/>
            <a:tailEnd type="stealth" w="lg" len="lg"/>
          </a:ln>
        </p:spPr>
        <p:txBody>
          <a:bodyPr/>
          <a:lstStyle/>
          <a:p>
            <a:endParaRPr lang="zh-CN" altLang="en-US"/>
          </a:p>
        </p:txBody>
      </p:sp>
      <p:sp>
        <p:nvSpPr>
          <p:cNvPr id="84" name="Line 89"/>
          <p:cNvSpPr>
            <a:spLocks noChangeShapeType="1"/>
          </p:cNvSpPr>
          <p:nvPr/>
        </p:nvSpPr>
        <p:spPr bwMode="auto">
          <a:xfrm rot="10800000" flipV="1">
            <a:off x="879475" y="4025900"/>
            <a:ext cx="0" cy="438150"/>
          </a:xfrm>
          <a:prstGeom prst="line">
            <a:avLst/>
          </a:prstGeom>
          <a:noFill/>
          <a:ln w="38100">
            <a:solidFill>
              <a:srgbClr val="006699"/>
            </a:solidFill>
            <a:round/>
            <a:tailEnd type="stealth" w="lg" len="lg"/>
          </a:ln>
        </p:spPr>
        <p:txBody>
          <a:bodyPr/>
          <a:lstStyle/>
          <a:p>
            <a:endParaRPr lang="zh-CN" altLang="en-US"/>
          </a:p>
        </p:txBody>
      </p:sp>
      <p:sp>
        <p:nvSpPr>
          <p:cNvPr id="85" name="Text Box 90"/>
          <p:cNvSpPr txBox="1">
            <a:spLocks noChangeArrowheads="1"/>
          </p:cNvSpPr>
          <p:nvPr/>
        </p:nvSpPr>
        <p:spPr bwMode="auto">
          <a:xfrm>
            <a:off x="5634038" y="4025900"/>
            <a:ext cx="268287" cy="365125"/>
          </a:xfrm>
          <a:prstGeom prst="rect">
            <a:avLst/>
          </a:prstGeom>
          <a:noFill/>
          <a:ln w="9525">
            <a:noFill/>
            <a:miter lim="800000"/>
          </a:ln>
        </p:spPr>
        <p:txBody>
          <a:bodyPr lIns="0" tIns="0" rIns="0" bIns="0">
            <a:spAutoFit/>
          </a:bodyPr>
          <a:lstStyle/>
          <a:p>
            <a:pPr algn="ctr">
              <a:spcBef>
                <a:spcPct val="50000"/>
              </a:spcBef>
            </a:pPr>
            <a:r>
              <a:rPr lang="en-US" altLang="zh-CN" sz="2400">
                <a:ea typeface="宋体" panose="02010600030101010101" pitchFamily="2" charset="-122"/>
              </a:rPr>
              <a:t>A</a:t>
            </a:r>
            <a:endParaRPr lang="en-US" altLang="zh-CN" sz="2400">
              <a:ea typeface="宋体" panose="02010600030101010101" pitchFamily="2" charset="-122"/>
            </a:endParaRPr>
          </a:p>
        </p:txBody>
      </p:sp>
      <p:sp>
        <p:nvSpPr>
          <p:cNvPr id="86" name="Text Box 91"/>
          <p:cNvSpPr txBox="1">
            <a:spLocks noChangeArrowheads="1"/>
          </p:cNvSpPr>
          <p:nvPr/>
        </p:nvSpPr>
        <p:spPr bwMode="auto">
          <a:xfrm>
            <a:off x="6070600" y="3576638"/>
            <a:ext cx="268288" cy="365125"/>
          </a:xfrm>
          <a:prstGeom prst="rect">
            <a:avLst/>
          </a:prstGeom>
          <a:noFill/>
          <a:ln w="9525">
            <a:noFill/>
            <a:miter lim="800000"/>
          </a:ln>
        </p:spPr>
        <p:txBody>
          <a:bodyPr lIns="0" tIns="0" rIns="0" bIns="0">
            <a:spAutoFit/>
          </a:bodyPr>
          <a:lstStyle/>
          <a:p>
            <a:pPr algn="ctr">
              <a:spcBef>
                <a:spcPct val="50000"/>
              </a:spcBef>
            </a:pPr>
            <a:r>
              <a:rPr lang="en-US" altLang="zh-CN" sz="2400">
                <a:ea typeface="宋体" panose="02010600030101010101" pitchFamily="2" charset="-122"/>
              </a:rPr>
              <a:t>B</a:t>
            </a:r>
            <a:endParaRPr lang="en-US" altLang="zh-CN" sz="2400">
              <a:ea typeface="宋体" panose="02010600030101010101" pitchFamily="2" charset="-122"/>
            </a:endParaRPr>
          </a:p>
        </p:txBody>
      </p:sp>
      <p:sp>
        <p:nvSpPr>
          <p:cNvPr id="87" name="Text Box 92"/>
          <p:cNvSpPr txBox="1">
            <a:spLocks noChangeArrowheads="1"/>
          </p:cNvSpPr>
          <p:nvPr/>
        </p:nvSpPr>
        <p:spPr bwMode="auto">
          <a:xfrm>
            <a:off x="6813550" y="4038600"/>
            <a:ext cx="268288" cy="365125"/>
          </a:xfrm>
          <a:prstGeom prst="rect">
            <a:avLst/>
          </a:prstGeom>
          <a:noFill/>
          <a:ln w="9525">
            <a:noFill/>
            <a:miter lim="800000"/>
          </a:ln>
        </p:spPr>
        <p:txBody>
          <a:bodyPr lIns="0" tIns="0" rIns="0" bIns="0">
            <a:spAutoFit/>
          </a:bodyPr>
          <a:lstStyle/>
          <a:p>
            <a:pPr algn="ctr">
              <a:spcBef>
                <a:spcPct val="50000"/>
              </a:spcBef>
            </a:pPr>
            <a:r>
              <a:rPr lang="en-US" altLang="zh-CN" sz="2400">
                <a:ea typeface="宋体" panose="02010600030101010101" pitchFamily="2" charset="-122"/>
              </a:rPr>
              <a:t>C</a:t>
            </a:r>
            <a:endParaRPr lang="en-US" altLang="zh-CN" sz="2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par>
                                <p:cTn id="8" presetID="9" presetClass="exit" presetSubtype="0" fill="hold" grpId="0" nodeType="withEffect">
                                  <p:stCondLst>
                                    <p:cond delay="0"/>
                                  </p:stCondLst>
                                  <p:childTnLst>
                                    <p:animEffect transition="out" filter="dissolve">
                                      <p:cBhvr>
                                        <p:cTn id="9" dur="500"/>
                                        <p:tgtEl>
                                          <p:spTgt spid="76"/>
                                        </p:tgtEl>
                                      </p:cBhvr>
                                    </p:animEffect>
                                    <p:set>
                                      <p:cBhvr>
                                        <p:cTn id="10" dur="1" fill="hold">
                                          <p:stCondLst>
                                            <p:cond delay="499"/>
                                          </p:stCondLst>
                                        </p:cTn>
                                        <p:tgtEl>
                                          <p:spTgt spid="76"/>
                                        </p:tgtEl>
                                        <p:attrNameLst>
                                          <p:attrName>style.visibility</p:attrName>
                                        </p:attrNameLst>
                                      </p:cBhvr>
                                      <p:to>
                                        <p:strVal val="hidden"/>
                                      </p:to>
                                    </p:set>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p:cTn id="14" dur="500" fill="hold"/>
                                        <p:tgtEl>
                                          <p:spTgt spid="67"/>
                                        </p:tgtEl>
                                        <p:attrNameLst>
                                          <p:attrName>ppt_x</p:attrName>
                                        </p:attrNameLst>
                                      </p:cBhvr>
                                      <p:tavLst>
                                        <p:tav tm="0">
                                          <p:val>
                                            <p:strVal val="#ppt_x-#ppt_w/2"/>
                                          </p:val>
                                        </p:tav>
                                        <p:tav tm="100000">
                                          <p:val>
                                            <p:strVal val="#ppt_x"/>
                                          </p:val>
                                        </p:tav>
                                      </p:tavLst>
                                    </p:anim>
                                    <p:anim calcmode="lin" valueType="num">
                                      <p:cBhvr>
                                        <p:cTn id="15" dur="500" fill="hold"/>
                                        <p:tgtEl>
                                          <p:spTgt spid="67"/>
                                        </p:tgtEl>
                                        <p:attrNameLst>
                                          <p:attrName>ppt_y</p:attrName>
                                        </p:attrNameLst>
                                      </p:cBhvr>
                                      <p:tavLst>
                                        <p:tav tm="0">
                                          <p:val>
                                            <p:strVal val="#ppt_y"/>
                                          </p:val>
                                        </p:tav>
                                        <p:tav tm="100000">
                                          <p:val>
                                            <p:strVal val="#ppt_y"/>
                                          </p:val>
                                        </p:tav>
                                      </p:tavLst>
                                    </p:anim>
                                    <p:anim calcmode="lin" valueType="num">
                                      <p:cBhvr>
                                        <p:cTn id="16" dur="500" fill="hold"/>
                                        <p:tgtEl>
                                          <p:spTgt spid="67"/>
                                        </p:tgtEl>
                                        <p:attrNameLst>
                                          <p:attrName>ppt_w</p:attrName>
                                        </p:attrNameLst>
                                      </p:cBhvr>
                                      <p:tavLst>
                                        <p:tav tm="0">
                                          <p:val>
                                            <p:fltVal val="0"/>
                                          </p:val>
                                        </p:tav>
                                        <p:tav tm="100000">
                                          <p:val>
                                            <p:strVal val="#ppt_w"/>
                                          </p:val>
                                        </p:tav>
                                      </p:tavLst>
                                    </p:anim>
                                    <p:anim calcmode="lin" valueType="num">
                                      <p:cBhvr>
                                        <p:cTn id="17" dur="500" fill="hold"/>
                                        <p:tgtEl>
                                          <p:spTgt spid="67"/>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8" presetClass="entr" presetSubtype="6"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trips(downRight)">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4" fill="hold" grpId="0" nodeType="clickEffect">
                                  <p:stCondLst>
                                    <p:cond delay="0"/>
                                  </p:stCondLst>
                                  <p:childTnLst>
                                    <p:set>
                                      <p:cBhvr>
                                        <p:cTn id="25" dur="1" fill="hold">
                                          <p:stCondLst>
                                            <p:cond delay="0"/>
                                          </p:stCondLst>
                                        </p:cTn>
                                        <p:tgtEl>
                                          <p:spTgt spid="81"/>
                                        </p:tgtEl>
                                        <p:attrNameLst>
                                          <p:attrName>style.visibility</p:attrName>
                                        </p:attrNameLst>
                                      </p:cBhvr>
                                      <p:to>
                                        <p:strVal val="visible"/>
                                      </p:to>
                                    </p:set>
                                    <p:anim calcmode="lin" valueType="num">
                                      <p:cBhvr>
                                        <p:cTn id="26" dur="500" fill="hold"/>
                                        <p:tgtEl>
                                          <p:spTgt spid="81"/>
                                        </p:tgtEl>
                                        <p:attrNameLst>
                                          <p:attrName>ppt_x</p:attrName>
                                        </p:attrNameLst>
                                      </p:cBhvr>
                                      <p:tavLst>
                                        <p:tav tm="0">
                                          <p:val>
                                            <p:strVal val="#ppt_x"/>
                                          </p:val>
                                        </p:tav>
                                        <p:tav tm="100000">
                                          <p:val>
                                            <p:strVal val="#ppt_x"/>
                                          </p:val>
                                        </p:tav>
                                      </p:tavLst>
                                    </p:anim>
                                    <p:anim calcmode="lin" valueType="num">
                                      <p:cBhvr>
                                        <p:cTn id="27" dur="500" fill="hold"/>
                                        <p:tgtEl>
                                          <p:spTgt spid="81"/>
                                        </p:tgtEl>
                                        <p:attrNameLst>
                                          <p:attrName>ppt_y</p:attrName>
                                        </p:attrNameLst>
                                      </p:cBhvr>
                                      <p:tavLst>
                                        <p:tav tm="0">
                                          <p:val>
                                            <p:strVal val="#ppt_y+#ppt_h/2"/>
                                          </p:val>
                                        </p:tav>
                                        <p:tav tm="100000">
                                          <p:val>
                                            <p:strVal val="#ppt_y"/>
                                          </p:val>
                                        </p:tav>
                                      </p:tavLst>
                                    </p:anim>
                                    <p:anim calcmode="lin" valueType="num">
                                      <p:cBhvr>
                                        <p:cTn id="28" dur="500" fill="hold"/>
                                        <p:tgtEl>
                                          <p:spTgt spid="81"/>
                                        </p:tgtEl>
                                        <p:attrNameLst>
                                          <p:attrName>ppt_w</p:attrName>
                                        </p:attrNameLst>
                                      </p:cBhvr>
                                      <p:tavLst>
                                        <p:tav tm="0">
                                          <p:val>
                                            <p:strVal val="#ppt_w"/>
                                          </p:val>
                                        </p:tav>
                                        <p:tav tm="100000">
                                          <p:val>
                                            <p:strVal val="#ppt_w"/>
                                          </p:val>
                                        </p:tav>
                                      </p:tavLst>
                                    </p:anim>
                                    <p:anim calcmode="lin" valueType="num">
                                      <p:cBhvr>
                                        <p:cTn id="29" dur="500" fill="hold"/>
                                        <p:tgtEl>
                                          <p:spTgt spid="81"/>
                                        </p:tgtEl>
                                        <p:attrNameLst>
                                          <p:attrName>ppt_h</p:attrName>
                                        </p:attrNameLst>
                                      </p:cBhvr>
                                      <p:tavLst>
                                        <p:tav tm="0">
                                          <p:val>
                                            <p:fltVal val="0"/>
                                          </p:val>
                                        </p:tav>
                                        <p:tav tm="100000">
                                          <p:val>
                                            <p:strVal val="#ppt_h"/>
                                          </p:val>
                                        </p:tav>
                                      </p:tavLst>
                                    </p:anim>
                                  </p:childTnLst>
                                </p:cTn>
                              </p:par>
                              <p:par>
                                <p:cTn id="30" presetID="17" presetClass="entr" presetSubtype="4" fill="hold" grpId="0" nodeType="withEffect">
                                  <p:stCondLst>
                                    <p:cond delay="0"/>
                                  </p:stCondLst>
                                  <p:childTnLst>
                                    <p:set>
                                      <p:cBhvr>
                                        <p:cTn id="31" dur="1" fill="hold">
                                          <p:stCondLst>
                                            <p:cond delay="0"/>
                                          </p:stCondLst>
                                        </p:cTn>
                                        <p:tgtEl>
                                          <p:spTgt spid="83"/>
                                        </p:tgtEl>
                                        <p:attrNameLst>
                                          <p:attrName>style.visibility</p:attrName>
                                        </p:attrNameLst>
                                      </p:cBhvr>
                                      <p:to>
                                        <p:strVal val="visible"/>
                                      </p:to>
                                    </p:set>
                                    <p:anim calcmode="lin" valueType="num">
                                      <p:cBhvr>
                                        <p:cTn id="32" dur="500" fill="hold"/>
                                        <p:tgtEl>
                                          <p:spTgt spid="83"/>
                                        </p:tgtEl>
                                        <p:attrNameLst>
                                          <p:attrName>ppt_x</p:attrName>
                                        </p:attrNameLst>
                                      </p:cBhvr>
                                      <p:tavLst>
                                        <p:tav tm="0">
                                          <p:val>
                                            <p:strVal val="#ppt_x"/>
                                          </p:val>
                                        </p:tav>
                                        <p:tav tm="100000">
                                          <p:val>
                                            <p:strVal val="#ppt_x"/>
                                          </p:val>
                                        </p:tav>
                                      </p:tavLst>
                                    </p:anim>
                                    <p:anim calcmode="lin" valueType="num">
                                      <p:cBhvr>
                                        <p:cTn id="33" dur="500" fill="hold"/>
                                        <p:tgtEl>
                                          <p:spTgt spid="83"/>
                                        </p:tgtEl>
                                        <p:attrNameLst>
                                          <p:attrName>ppt_y</p:attrName>
                                        </p:attrNameLst>
                                      </p:cBhvr>
                                      <p:tavLst>
                                        <p:tav tm="0">
                                          <p:val>
                                            <p:strVal val="#ppt_y+#ppt_h/2"/>
                                          </p:val>
                                        </p:tav>
                                        <p:tav tm="100000">
                                          <p:val>
                                            <p:strVal val="#ppt_y"/>
                                          </p:val>
                                        </p:tav>
                                      </p:tavLst>
                                    </p:anim>
                                    <p:anim calcmode="lin" valueType="num">
                                      <p:cBhvr>
                                        <p:cTn id="34" dur="500" fill="hold"/>
                                        <p:tgtEl>
                                          <p:spTgt spid="83"/>
                                        </p:tgtEl>
                                        <p:attrNameLst>
                                          <p:attrName>ppt_w</p:attrName>
                                        </p:attrNameLst>
                                      </p:cBhvr>
                                      <p:tavLst>
                                        <p:tav tm="0">
                                          <p:val>
                                            <p:strVal val="#ppt_w"/>
                                          </p:val>
                                        </p:tav>
                                        <p:tav tm="100000">
                                          <p:val>
                                            <p:strVal val="#ppt_w"/>
                                          </p:val>
                                        </p:tav>
                                      </p:tavLst>
                                    </p:anim>
                                    <p:anim calcmode="lin" valueType="num">
                                      <p:cBhvr>
                                        <p:cTn id="35" dur="500" fill="hold"/>
                                        <p:tgtEl>
                                          <p:spTgt spid="83"/>
                                        </p:tgtEl>
                                        <p:attrNameLst>
                                          <p:attrName>ppt_h</p:attrName>
                                        </p:attrNameLst>
                                      </p:cBhvr>
                                      <p:tavLst>
                                        <p:tav tm="0">
                                          <p:val>
                                            <p:fltVal val="0"/>
                                          </p:val>
                                        </p:tav>
                                        <p:tav tm="100000">
                                          <p:val>
                                            <p:strVal val="#ppt_h"/>
                                          </p:val>
                                        </p:tav>
                                      </p:tavLst>
                                    </p:anim>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right)">
                                      <p:cBhvr>
                                        <p:cTn id="39" dur="500"/>
                                        <p:tgtEl>
                                          <p:spTgt spid="5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dissolve">
                                      <p:cBhvr>
                                        <p:cTn id="42" dur="500"/>
                                        <p:tgtEl>
                                          <p:spTgt spid="86"/>
                                        </p:tgtEl>
                                      </p:cBhvr>
                                    </p:animEffect>
                                  </p:childTnLst>
                                </p:cTn>
                              </p:par>
                              <p:par>
                                <p:cTn id="43" presetID="22" presetClass="entr" presetSubtype="1"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up)">
                                      <p:cBhvr>
                                        <p:cTn id="45" dur="500"/>
                                        <p:tgtEl>
                                          <p:spTgt spid="62"/>
                                        </p:tgtEl>
                                      </p:cBhvr>
                                    </p:animEffect>
                                  </p:childTnLst>
                                </p:cTn>
                              </p:par>
                            </p:childTnLst>
                          </p:cTn>
                        </p:par>
                        <p:par>
                          <p:cTn id="46" fill="hold">
                            <p:stCondLst>
                              <p:cond delay="1000"/>
                            </p:stCondLst>
                            <p:childTnLst>
                              <p:par>
                                <p:cTn id="47" presetID="22" presetClass="entr" presetSubtype="2" fill="hold" nodeType="after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right)">
                                      <p:cBhvr>
                                        <p:cTn id="49" dur="5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dissolve">
                                      <p:cBhvr>
                                        <p:cTn id="54" dur="500"/>
                                        <p:tgtEl>
                                          <p:spTgt spid="78"/>
                                        </p:tgtEl>
                                      </p:cBhvr>
                                    </p:animEffect>
                                  </p:childTnLst>
                                </p:cTn>
                              </p:par>
                              <p:par>
                                <p:cTn id="55" presetID="9" presetClass="exit" presetSubtype="0" fill="hold" grpId="1" nodeType="withEffect">
                                  <p:stCondLst>
                                    <p:cond delay="0"/>
                                  </p:stCondLst>
                                  <p:childTnLst>
                                    <p:animEffect transition="out" filter="dissolve">
                                      <p:cBhvr>
                                        <p:cTn id="56" dur="500"/>
                                        <p:tgtEl>
                                          <p:spTgt spid="67"/>
                                        </p:tgtEl>
                                      </p:cBhvr>
                                    </p:animEffect>
                                    <p:set>
                                      <p:cBhvr>
                                        <p:cTn id="57" dur="1" fill="hold">
                                          <p:stCondLst>
                                            <p:cond delay="499"/>
                                          </p:stCondLst>
                                        </p:cTn>
                                        <p:tgtEl>
                                          <p:spTgt spid="67"/>
                                        </p:tgtEl>
                                        <p:attrNameLst>
                                          <p:attrName>style.visibility</p:attrName>
                                        </p:attrNameLst>
                                      </p:cBhvr>
                                      <p:to>
                                        <p:strVal val="hidden"/>
                                      </p:to>
                                    </p:set>
                                  </p:childTnLst>
                                </p:cTn>
                              </p:par>
                              <p:par>
                                <p:cTn id="58" presetID="9" presetClass="exit" presetSubtype="0" fill="hold" grpId="1" nodeType="withEffect">
                                  <p:stCondLst>
                                    <p:cond delay="0"/>
                                  </p:stCondLst>
                                  <p:childTnLst>
                                    <p:animEffect transition="out" filter="dissolve">
                                      <p:cBhvr>
                                        <p:cTn id="59" dur="500"/>
                                        <p:tgtEl>
                                          <p:spTgt spid="81"/>
                                        </p:tgtEl>
                                      </p:cBhvr>
                                    </p:animEffect>
                                    <p:set>
                                      <p:cBhvr>
                                        <p:cTn id="60" dur="1" fill="hold">
                                          <p:stCondLst>
                                            <p:cond delay="499"/>
                                          </p:stCondLst>
                                        </p:cTn>
                                        <p:tgtEl>
                                          <p:spTgt spid="81"/>
                                        </p:tgtEl>
                                        <p:attrNameLst>
                                          <p:attrName>style.visibility</p:attrName>
                                        </p:attrNameLst>
                                      </p:cBhvr>
                                      <p:to>
                                        <p:strVal val="hidden"/>
                                      </p:to>
                                    </p:set>
                                  </p:childTnLst>
                                </p:cTn>
                              </p:par>
                              <p:par>
                                <p:cTn id="61" presetID="9" presetClass="exit" presetSubtype="0" fill="hold" grpId="1" nodeType="withEffect">
                                  <p:stCondLst>
                                    <p:cond delay="0"/>
                                  </p:stCondLst>
                                  <p:childTnLst>
                                    <p:animEffect transition="out" filter="dissolve">
                                      <p:cBhvr>
                                        <p:cTn id="62" dur="500"/>
                                        <p:tgtEl>
                                          <p:spTgt spid="83"/>
                                        </p:tgtEl>
                                      </p:cBhvr>
                                    </p:animEffect>
                                    <p:set>
                                      <p:cBhvr>
                                        <p:cTn id="63" dur="1" fill="hold">
                                          <p:stCondLst>
                                            <p:cond delay="499"/>
                                          </p:stCondLst>
                                        </p:cTn>
                                        <p:tgtEl>
                                          <p:spTgt spid="83"/>
                                        </p:tgtEl>
                                        <p:attrNameLst>
                                          <p:attrName>style.visibility</p:attrName>
                                        </p:attrNameLst>
                                      </p:cBhvr>
                                      <p:to>
                                        <p:strVal val="hidden"/>
                                      </p:to>
                                    </p:set>
                                  </p:childTnLst>
                                </p:cTn>
                              </p:par>
                              <p:par>
                                <p:cTn id="64" presetID="9" presetClass="exit" presetSubtype="0" fill="hold" grpId="1" nodeType="withEffect">
                                  <p:stCondLst>
                                    <p:cond delay="0"/>
                                  </p:stCondLst>
                                  <p:childTnLst>
                                    <p:animEffect transition="out" filter="dissolve">
                                      <p:cBhvr>
                                        <p:cTn id="65" dur="500"/>
                                        <p:tgtEl>
                                          <p:spTgt spid="77"/>
                                        </p:tgtEl>
                                      </p:cBhvr>
                                    </p:animEffect>
                                    <p:set>
                                      <p:cBhvr>
                                        <p:cTn id="66" dur="1" fill="hold">
                                          <p:stCondLst>
                                            <p:cond delay="499"/>
                                          </p:stCondLst>
                                        </p:cTn>
                                        <p:tgtEl>
                                          <p:spTgt spid="77"/>
                                        </p:tgtEl>
                                        <p:attrNameLst>
                                          <p:attrName>style.visibility</p:attrName>
                                        </p:attrNameLst>
                                      </p:cBhvr>
                                      <p:to>
                                        <p:strVal val="hidden"/>
                                      </p:to>
                                    </p:se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dissolve">
                                      <p:cBhvr>
                                        <p:cTn id="70" dur="500"/>
                                        <p:tgtEl>
                                          <p:spTgt spid="6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dissolve">
                                      <p:cBhvr>
                                        <p:cTn id="73" dur="500"/>
                                        <p:tgtEl>
                                          <p:spTgt spid="56"/>
                                        </p:tgtEl>
                                      </p:cBhvr>
                                    </p:animEffect>
                                  </p:childTnLst>
                                </p:cTn>
                              </p:par>
                              <p:par>
                                <p:cTn id="74" presetID="9" presetClass="entr" presetSubtype="0" fill="hold" nodeType="with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dissolve">
                                      <p:cBhvr>
                                        <p:cTn id="76" dur="500"/>
                                        <p:tgtEl>
                                          <p:spTgt spid="7"/>
                                        </p:tgtEl>
                                      </p:cBhvr>
                                    </p:animEffect>
                                  </p:childTnLst>
                                </p:cTn>
                              </p:par>
                              <p:par>
                                <p:cTn id="77" presetID="9" presetClass="exit" presetSubtype="0" fill="hold" grpId="0" nodeType="withEffect">
                                  <p:stCondLst>
                                    <p:cond delay="0"/>
                                  </p:stCondLst>
                                  <p:childTnLst>
                                    <p:animEffect transition="out" filter="dissolve">
                                      <p:cBhvr>
                                        <p:cTn id="78" dur="500"/>
                                        <p:tgtEl>
                                          <p:spTgt spid="57"/>
                                        </p:tgtEl>
                                      </p:cBhvr>
                                    </p:animEffect>
                                    <p:set>
                                      <p:cBhvr>
                                        <p:cTn id="79" dur="1" fill="hold">
                                          <p:stCondLst>
                                            <p:cond delay="499"/>
                                          </p:stCondLst>
                                        </p:cTn>
                                        <p:tgtEl>
                                          <p:spTgt spid="5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dissolve">
                                      <p:cBhvr>
                                        <p:cTn id="84" dur="500"/>
                                        <p:tgtEl>
                                          <p:spTgt spid="79"/>
                                        </p:tgtEl>
                                      </p:cBhvr>
                                    </p:animEffect>
                                  </p:childTnLst>
                                </p:cTn>
                              </p:par>
                              <p:par>
                                <p:cTn id="85" presetID="9" presetClass="exit" presetSubtype="0" fill="hold" grpId="1" nodeType="withEffect">
                                  <p:stCondLst>
                                    <p:cond delay="0"/>
                                  </p:stCondLst>
                                  <p:childTnLst>
                                    <p:animEffect transition="out" filter="dissolve">
                                      <p:cBhvr>
                                        <p:cTn id="86" dur="500"/>
                                        <p:tgtEl>
                                          <p:spTgt spid="78"/>
                                        </p:tgtEl>
                                      </p:cBhvr>
                                    </p:animEffect>
                                    <p:set>
                                      <p:cBhvr>
                                        <p:cTn id="87" dur="1" fill="hold">
                                          <p:stCondLst>
                                            <p:cond delay="499"/>
                                          </p:stCondLst>
                                        </p:cTn>
                                        <p:tgtEl>
                                          <p:spTgt spid="78"/>
                                        </p:tgtEl>
                                        <p:attrNameLst>
                                          <p:attrName>style.visibility</p:attrName>
                                        </p:attrNameLst>
                                      </p:cBhvr>
                                      <p:to>
                                        <p:strVal val="hidden"/>
                                      </p:to>
                                    </p:set>
                                  </p:childTnLst>
                                </p:cTn>
                              </p:par>
                            </p:childTnLst>
                          </p:cTn>
                        </p:par>
                        <p:par>
                          <p:cTn id="88" fill="hold">
                            <p:stCondLst>
                              <p:cond delay="500"/>
                            </p:stCondLst>
                            <p:childTnLst>
                              <p:par>
                                <p:cTn id="89" presetID="17" presetClass="entr" presetSubtype="8"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p:cTn id="91" dur="500" fill="hold"/>
                                        <p:tgtEl>
                                          <p:spTgt spid="68"/>
                                        </p:tgtEl>
                                        <p:attrNameLst>
                                          <p:attrName>ppt_x</p:attrName>
                                        </p:attrNameLst>
                                      </p:cBhvr>
                                      <p:tavLst>
                                        <p:tav tm="0">
                                          <p:val>
                                            <p:strVal val="#ppt_x-#ppt_w/2"/>
                                          </p:val>
                                        </p:tav>
                                        <p:tav tm="100000">
                                          <p:val>
                                            <p:strVal val="#ppt_x"/>
                                          </p:val>
                                        </p:tav>
                                      </p:tavLst>
                                    </p:anim>
                                    <p:anim calcmode="lin" valueType="num">
                                      <p:cBhvr>
                                        <p:cTn id="92" dur="500" fill="hold"/>
                                        <p:tgtEl>
                                          <p:spTgt spid="68"/>
                                        </p:tgtEl>
                                        <p:attrNameLst>
                                          <p:attrName>ppt_y</p:attrName>
                                        </p:attrNameLst>
                                      </p:cBhvr>
                                      <p:tavLst>
                                        <p:tav tm="0">
                                          <p:val>
                                            <p:strVal val="#ppt_y"/>
                                          </p:val>
                                        </p:tav>
                                        <p:tav tm="100000">
                                          <p:val>
                                            <p:strVal val="#ppt_y"/>
                                          </p:val>
                                        </p:tav>
                                      </p:tavLst>
                                    </p:anim>
                                    <p:anim calcmode="lin" valueType="num">
                                      <p:cBhvr>
                                        <p:cTn id="93" dur="500" fill="hold"/>
                                        <p:tgtEl>
                                          <p:spTgt spid="68"/>
                                        </p:tgtEl>
                                        <p:attrNameLst>
                                          <p:attrName>ppt_w</p:attrName>
                                        </p:attrNameLst>
                                      </p:cBhvr>
                                      <p:tavLst>
                                        <p:tav tm="0">
                                          <p:val>
                                            <p:fltVal val="0"/>
                                          </p:val>
                                        </p:tav>
                                        <p:tav tm="100000">
                                          <p:val>
                                            <p:strVal val="#ppt_w"/>
                                          </p:val>
                                        </p:tav>
                                      </p:tavLst>
                                    </p:anim>
                                    <p:anim calcmode="lin" valueType="num">
                                      <p:cBhvr>
                                        <p:cTn id="94" dur="500" fill="hold"/>
                                        <p:tgtEl>
                                          <p:spTgt spid="68"/>
                                        </p:tgtEl>
                                        <p:attrNameLst>
                                          <p:attrName>ppt_h</p:attrName>
                                        </p:attrNameLst>
                                      </p:cBhvr>
                                      <p:tavLst>
                                        <p:tav tm="0">
                                          <p:val>
                                            <p:strVal val="#ppt_h"/>
                                          </p:val>
                                        </p:tav>
                                        <p:tav tm="100000">
                                          <p:val>
                                            <p:strVal val="#ppt_h"/>
                                          </p:val>
                                        </p:tav>
                                      </p:tavLst>
                                    </p:anim>
                                  </p:childTnLst>
                                </p:cTn>
                              </p:par>
                            </p:childTnLst>
                          </p:cTn>
                        </p:par>
                        <p:par>
                          <p:cTn id="95" fill="hold">
                            <p:stCondLst>
                              <p:cond delay="1000"/>
                            </p:stCondLst>
                            <p:childTnLst>
                              <p:par>
                                <p:cTn id="96" presetID="18" presetClass="entr" presetSubtype="12" fill="hold" nodeType="after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strips(downLeft)">
                                      <p:cBhvr>
                                        <p:cTn id="98" dur="500"/>
                                        <p:tgtEl>
                                          <p:spTgt spid="69"/>
                                        </p:tgtEl>
                                      </p:cBhvr>
                                    </p:animEffect>
                                  </p:childTnLst>
                                </p:cTn>
                              </p:par>
                            </p:childTnLst>
                          </p:cTn>
                        </p:par>
                      </p:childTnLst>
                    </p:cTn>
                  </p:par>
                  <p:par>
                    <p:cTn id="99" fill="hold">
                      <p:stCondLst>
                        <p:cond delay="indefinite"/>
                      </p:stCondLst>
                      <p:childTnLst>
                        <p:par>
                          <p:cTn id="100" fill="hold">
                            <p:stCondLst>
                              <p:cond delay="0"/>
                            </p:stCondLst>
                            <p:childTnLst>
                              <p:par>
                                <p:cTn id="101" presetID="17" presetClass="entr" presetSubtype="1" fill="hold" grpId="0" nodeType="clickEffect">
                                  <p:stCondLst>
                                    <p:cond delay="0"/>
                                  </p:stCondLst>
                                  <p:childTnLst>
                                    <p:set>
                                      <p:cBhvr>
                                        <p:cTn id="102" dur="1" fill="hold">
                                          <p:stCondLst>
                                            <p:cond delay="0"/>
                                          </p:stCondLst>
                                        </p:cTn>
                                        <p:tgtEl>
                                          <p:spTgt spid="82"/>
                                        </p:tgtEl>
                                        <p:attrNameLst>
                                          <p:attrName>style.visibility</p:attrName>
                                        </p:attrNameLst>
                                      </p:cBhvr>
                                      <p:to>
                                        <p:strVal val="visible"/>
                                      </p:to>
                                    </p:set>
                                    <p:anim calcmode="lin" valueType="num">
                                      <p:cBhvr>
                                        <p:cTn id="103" dur="500" fill="hold"/>
                                        <p:tgtEl>
                                          <p:spTgt spid="82"/>
                                        </p:tgtEl>
                                        <p:attrNameLst>
                                          <p:attrName>ppt_x</p:attrName>
                                        </p:attrNameLst>
                                      </p:cBhvr>
                                      <p:tavLst>
                                        <p:tav tm="0">
                                          <p:val>
                                            <p:strVal val="#ppt_x"/>
                                          </p:val>
                                        </p:tav>
                                        <p:tav tm="100000">
                                          <p:val>
                                            <p:strVal val="#ppt_x"/>
                                          </p:val>
                                        </p:tav>
                                      </p:tavLst>
                                    </p:anim>
                                    <p:anim calcmode="lin" valueType="num">
                                      <p:cBhvr>
                                        <p:cTn id="104" dur="500" fill="hold"/>
                                        <p:tgtEl>
                                          <p:spTgt spid="82"/>
                                        </p:tgtEl>
                                        <p:attrNameLst>
                                          <p:attrName>ppt_y</p:attrName>
                                        </p:attrNameLst>
                                      </p:cBhvr>
                                      <p:tavLst>
                                        <p:tav tm="0">
                                          <p:val>
                                            <p:strVal val="#ppt_y-#ppt_h/2"/>
                                          </p:val>
                                        </p:tav>
                                        <p:tav tm="100000">
                                          <p:val>
                                            <p:strVal val="#ppt_y"/>
                                          </p:val>
                                        </p:tav>
                                      </p:tavLst>
                                    </p:anim>
                                    <p:anim calcmode="lin" valueType="num">
                                      <p:cBhvr>
                                        <p:cTn id="105" dur="500" fill="hold"/>
                                        <p:tgtEl>
                                          <p:spTgt spid="82"/>
                                        </p:tgtEl>
                                        <p:attrNameLst>
                                          <p:attrName>ppt_w</p:attrName>
                                        </p:attrNameLst>
                                      </p:cBhvr>
                                      <p:tavLst>
                                        <p:tav tm="0">
                                          <p:val>
                                            <p:strVal val="#ppt_w"/>
                                          </p:val>
                                        </p:tav>
                                        <p:tav tm="100000">
                                          <p:val>
                                            <p:strVal val="#ppt_w"/>
                                          </p:val>
                                        </p:tav>
                                      </p:tavLst>
                                    </p:anim>
                                    <p:anim calcmode="lin" valueType="num">
                                      <p:cBhvr>
                                        <p:cTn id="106" dur="500" fill="hold"/>
                                        <p:tgtEl>
                                          <p:spTgt spid="82"/>
                                        </p:tgtEl>
                                        <p:attrNameLst>
                                          <p:attrName>ppt_h</p:attrName>
                                        </p:attrNameLst>
                                      </p:cBhvr>
                                      <p:tavLst>
                                        <p:tav tm="0">
                                          <p:val>
                                            <p:fltVal val="0"/>
                                          </p:val>
                                        </p:tav>
                                        <p:tav tm="100000">
                                          <p:val>
                                            <p:strVal val="#ppt_h"/>
                                          </p:val>
                                        </p:tav>
                                      </p:tavLst>
                                    </p:anim>
                                  </p:childTnLst>
                                </p:cTn>
                              </p:par>
                              <p:par>
                                <p:cTn id="107" presetID="17" presetClass="entr" presetSubtype="1" fill="hold" grpId="0" nodeType="withEffect">
                                  <p:stCondLst>
                                    <p:cond delay="0"/>
                                  </p:stCondLst>
                                  <p:childTnLst>
                                    <p:set>
                                      <p:cBhvr>
                                        <p:cTn id="108" dur="1" fill="hold">
                                          <p:stCondLst>
                                            <p:cond delay="0"/>
                                          </p:stCondLst>
                                        </p:cTn>
                                        <p:tgtEl>
                                          <p:spTgt spid="84"/>
                                        </p:tgtEl>
                                        <p:attrNameLst>
                                          <p:attrName>style.visibility</p:attrName>
                                        </p:attrNameLst>
                                      </p:cBhvr>
                                      <p:to>
                                        <p:strVal val="visible"/>
                                      </p:to>
                                    </p:set>
                                    <p:anim calcmode="lin" valueType="num">
                                      <p:cBhvr>
                                        <p:cTn id="109" dur="500" fill="hold"/>
                                        <p:tgtEl>
                                          <p:spTgt spid="84"/>
                                        </p:tgtEl>
                                        <p:attrNameLst>
                                          <p:attrName>ppt_x</p:attrName>
                                        </p:attrNameLst>
                                      </p:cBhvr>
                                      <p:tavLst>
                                        <p:tav tm="0">
                                          <p:val>
                                            <p:strVal val="#ppt_x"/>
                                          </p:val>
                                        </p:tav>
                                        <p:tav tm="100000">
                                          <p:val>
                                            <p:strVal val="#ppt_x"/>
                                          </p:val>
                                        </p:tav>
                                      </p:tavLst>
                                    </p:anim>
                                    <p:anim calcmode="lin" valueType="num">
                                      <p:cBhvr>
                                        <p:cTn id="110" dur="500" fill="hold"/>
                                        <p:tgtEl>
                                          <p:spTgt spid="84"/>
                                        </p:tgtEl>
                                        <p:attrNameLst>
                                          <p:attrName>ppt_y</p:attrName>
                                        </p:attrNameLst>
                                      </p:cBhvr>
                                      <p:tavLst>
                                        <p:tav tm="0">
                                          <p:val>
                                            <p:strVal val="#ppt_y-#ppt_h/2"/>
                                          </p:val>
                                        </p:tav>
                                        <p:tav tm="100000">
                                          <p:val>
                                            <p:strVal val="#ppt_y"/>
                                          </p:val>
                                        </p:tav>
                                      </p:tavLst>
                                    </p:anim>
                                    <p:anim calcmode="lin" valueType="num">
                                      <p:cBhvr>
                                        <p:cTn id="111" dur="500" fill="hold"/>
                                        <p:tgtEl>
                                          <p:spTgt spid="84"/>
                                        </p:tgtEl>
                                        <p:attrNameLst>
                                          <p:attrName>ppt_w</p:attrName>
                                        </p:attrNameLst>
                                      </p:cBhvr>
                                      <p:tavLst>
                                        <p:tav tm="0">
                                          <p:val>
                                            <p:strVal val="#ppt_w"/>
                                          </p:val>
                                        </p:tav>
                                        <p:tav tm="100000">
                                          <p:val>
                                            <p:strVal val="#ppt_w"/>
                                          </p:val>
                                        </p:tav>
                                      </p:tavLst>
                                    </p:anim>
                                    <p:anim calcmode="lin" valueType="num">
                                      <p:cBhvr>
                                        <p:cTn id="112" dur="500" fill="hold"/>
                                        <p:tgtEl>
                                          <p:spTgt spid="84"/>
                                        </p:tgtEl>
                                        <p:attrNameLst>
                                          <p:attrName>ppt_h</p:attrName>
                                        </p:attrNameLst>
                                      </p:cBhvr>
                                      <p:tavLst>
                                        <p:tav tm="0">
                                          <p:val>
                                            <p:fltVal val="0"/>
                                          </p:val>
                                        </p:tav>
                                        <p:tav tm="100000">
                                          <p:val>
                                            <p:strVal val="#ppt_h"/>
                                          </p:val>
                                        </p:tav>
                                      </p:tavLst>
                                    </p:anim>
                                  </p:childTnLst>
                                </p:cTn>
                              </p:par>
                            </p:childTnLst>
                          </p:cTn>
                        </p:par>
                        <p:par>
                          <p:cTn id="113" fill="hold">
                            <p:stCondLst>
                              <p:cond delay="500"/>
                            </p:stCondLst>
                            <p:childTnLst>
                              <p:par>
                                <p:cTn id="114" presetID="22" presetClass="entr" presetSubtype="1" fill="hold" nodeType="afterEffect">
                                  <p:stCondLst>
                                    <p:cond delay="0"/>
                                  </p:stCondLst>
                                  <p:childTnLst>
                                    <p:set>
                                      <p:cBhvr>
                                        <p:cTn id="115" dur="1" fill="hold">
                                          <p:stCondLst>
                                            <p:cond delay="0"/>
                                          </p:stCondLst>
                                        </p:cTn>
                                        <p:tgtEl>
                                          <p:spTgt spid="72"/>
                                        </p:tgtEl>
                                        <p:attrNameLst>
                                          <p:attrName>style.visibility</p:attrName>
                                        </p:attrNameLst>
                                      </p:cBhvr>
                                      <p:to>
                                        <p:strVal val="visible"/>
                                      </p:to>
                                    </p:set>
                                    <p:animEffect transition="in" filter="wipe(up)">
                                      <p:cBhvr>
                                        <p:cTn id="116" dur="500"/>
                                        <p:tgtEl>
                                          <p:spTgt spid="72"/>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87"/>
                                        </p:tgtEl>
                                        <p:attrNameLst>
                                          <p:attrName>style.visibility</p:attrName>
                                        </p:attrNameLst>
                                      </p:cBhvr>
                                      <p:to>
                                        <p:strVal val="visible"/>
                                      </p:to>
                                    </p:set>
                                    <p:animEffect transition="in" filter="dissolve">
                                      <p:cBhvr>
                                        <p:cTn id="119" dur="500"/>
                                        <p:tgtEl>
                                          <p:spTgt spid="8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0"/>
                                        </p:tgtEl>
                                        <p:attrNameLst>
                                          <p:attrName>style.visibility</p:attrName>
                                        </p:attrNameLst>
                                      </p:cBhvr>
                                      <p:to>
                                        <p:strVal val="visible"/>
                                      </p:to>
                                    </p:set>
                                    <p:animEffect transition="in" filter="dissolve">
                                      <p:cBhvr>
                                        <p:cTn id="124" dur="500"/>
                                        <p:tgtEl>
                                          <p:spTgt spid="80"/>
                                        </p:tgtEl>
                                      </p:cBhvr>
                                    </p:animEffect>
                                  </p:childTnLst>
                                </p:cTn>
                              </p:par>
                              <p:par>
                                <p:cTn id="125" presetID="9" presetClass="exit" presetSubtype="0" fill="hold" grpId="1" nodeType="withEffect">
                                  <p:stCondLst>
                                    <p:cond delay="0"/>
                                  </p:stCondLst>
                                  <p:childTnLst>
                                    <p:animEffect transition="out" filter="dissolve">
                                      <p:cBhvr>
                                        <p:cTn id="126" dur="500"/>
                                        <p:tgtEl>
                                          <p:spTgt spid="79"/>
                                        </p:tgtEl>
                                      </p:cBhvr>
                                    </p:animEffect>
                                    <p:set>
                                      <p:cBhvr>
                                        <p:cTn id="127" dur="1" fill="hold">
                                          <p:stCondLst>
                                            <p:cond delay="499"/>
                                          </p:stCondLst>
                                        </p:cTn>
                                        <p:tgtEl>
                                          <p:spTgt spid="79"/>
                                        </p:tgtEl>
                                        <p:attrNameLst>
                                          <p:attrName>style.visibility</p:attrName>
                                        </p:attrNameLst>
                                      </p:cBhvr>
                                      <p:to>
                                        <p:strVal val="hidden"/>
                                      </p:to>
                                    </p:set>
                                  </p:childTnLst>
                                </p:cTn>
                              </p:par>
                              <p:par>
                                <p:cTn id="128" presetID="9" presetClass="exit" presetSubtype="0" fill="hold" grpId="1" nodeType="withEffect">
                                  <p:stCondLst>
                                    <p:cond delay="0"/>
                                  </p:stCondLst>
                                  <p:childTnLst>
                                    <p:animEffect transition="out" filter="dissolve">
                                      <p:cBhvr>
                                        <p:cTn id="129" dur="500"/>
                                        <p:tgtEl>
                                          <p:spTgt spid="68"/>
                                        </p:tgtEl>
                                      </p:cBhvr>
                                    </p:animEffect>
                                    <p:set>
                                      <p:cBhvr>
                                        <p:cTn id="130" dur="1" fill="hold">
                                          <p:stCondLst>
                                            <p:cond delay="499"/>
                                          </p:stCondLst>
                                        </p:cTn>
                                        <p:tgtEl>
                                          <p:spTgt spid="68"/>
                                        </p:tgtEl>
                                        <p:attrNameLst>
                                          <p:attrName>style.visibility</p:attrName>
                                        </p:attrNameLst>
                                      </p:cBhvr>
                                      <p:to>
                                        <p:strVal val="hidden"/>
                                      </p:to>
                                    </p:set>
                                  </p:childTnLst>
                                </p:cTn>
                              </p:par>
                              <p:par>
                                <p:cTn id="131" presetID="9" presetClass="exit" presetSubtype="0" fill="hold" grpId="1" nodeType="withEffect">
                                  <p:stCondLst>
                                    <p:cond delay="0"/>
                                  </p:stCondLst>
                                  <p:childTnLst>
                                    <p:animEffect transition="out" filter="dissolve">
                                      <p:cBhvr>
                                        <p:cTn id="132" dur="500"/>
                                        <p:tgtEl>
                                          <p:spTgt spid="82"/>
                                        </p:tgtEl>
                                      </p:cBhvr>
                                    </p:animEffect>
                                    <p:set>
                                      <p:cBhvr>
                                        <p:cTn id="133" dur="1" fill="hold">
                                          <p:stCondLst>
                                            <p:cond delay="499"/>
                                          </p:stCondLst>
                                        </p:cTn>
                                        <p:tgtEl>
                                          <p:spTgt spid="82"/>
                                        </p:tgtEl>
                                        <p:attrNameLst>
                                          <p:attrName>style.visibility</p:attrName>
                                        </p:attrNameLst>
                                      </p:cBhvr>
                                      <p:to>
                                        <p:strVal val="hidden"/>
                                      </p:to>
                                    </p:set>
                                  </p:childTnLst>
                                </p:cTn>
                              </p:par>
                              <p:par>
                                <p:cTn id="134" presetID="9" presetClass="exit" presetSubtype="0" fill="hold" grpId="1" nodeType="withEffect">
                                  <p:stCondLst>
                                    <p:cond delay="0"/>
                                  </p:stCondLst>
                                  <p:childTnLst>
                                    <p:animEffect transition="out" filter="dissolve">
                                      <p:cBhvr>
                                        <p:cTn id="135" dur="500"/>
                                        <p:tgtEl>
                                          <p:spTgt spid="84"/>
                                        </p:tgtEl>
                                      </p:cBhvr>
                                    </p:animEffect>
                                    <p:set>
                                      <p:cBhvr>
                                        <p:cTn id="136" dur="1" fill="hold">
                                          <p:stCondLst>
                                            <p:cond delay="499"/>
                                          </p:stCondLst>
                                        </p:cTn>
                                        <p:tgtEl>
                                          <p:spTgt spid="84"/>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9" presetClass="exit" presetSubtype="0" fill="hold" grpId="1" nodeType="clickEffect">
                                  <p:stCondLst>
                                    <p:cond delay="0"/>
                                  </p:stCondLst>
                                  <p:childTnLst>
                                    <p:animEffect transition="out" filter="dissolve">
                                      <p:cBhvr>
                                        <p:cTn id="140" dur="500"/>
                                        <p:tgtEl>
                                          <p:spTgt spid="66"/>
                                        </p:tgtEl>
                                      </p:cBhvr>
                                    </p:animEffect>
                                    <p:set>
                                      <p:cBhvr>
                                        <p:cTn id="141" dur="1" fill="hold">
                                          <p:stCondLst>
                                            <p:cond delay="499"/>
                                          </p:stCondLst>
                                        </p:cTn>
                                        <p:tgtEl>
                                          <p:spTgt spid="66"/>
                                        </p:tgtEl>
                                        <p:attrNameLst>
                                          <p:attrName>style.visibility</p:attrName>
                                        </p:attrNameLst>
                                      </p:cBhvr>
                                      <p:to>
                                        <p:strVal val="hidden"/>
                                      </p:to>
                                    </p:set>
                                  </p:childTnLst>
                                </p:cTn>
                              </p:par>
                              <p:par>
                                <p:cTn id="142" presetID="9" presetClass="exit" presetSubtype="0" fill="hold" grpId="1" nodeType="withEffect">
                                  <p:stCondLst>
                                    <p:cond delay="0"/>
                                  </p:stCondLst>
                                  <p:childTnLst>
                                    <p:animEffect transition="out" filter="dissolve">
                                      <p:cBhvr>
                                        <p:cTn id="143" dur="500"/>
                                        <p:tgtEl>
                                          <p:spTgt spid="56"/>
                                        </p:tgtEl>
                                      </p:cBhvr>
                                    </p:animEffect>
                                    <p:set>
                                      <p:cBhvr>
                                        <p:cTn id="144" dur="1" fill="hold">
                                          <p:stCondLst>
                                            <p:cond delay="499"/>
                                          </p:stCondLst>
                                        </p:cTn>
                                        <p:tgtEl>
                                          <p:spTgt spid="56"/>
                                        </p:tgtEl>
                                        <p:attrNameLst>
                                          <p:attrName>style.visibility</p:attrName>
                                        </p:attrNameLst>
                                      </p:cBhvr>
                                      <p:to>
                                        <p:strVal val="hidden"/>
                                      </p:to>
                                    </p:set>
                                  </p:childTnLst>
                                </p:cTn>
                              </p:par>
                              <p:par>
                                <p:cTn id="145" presetID="9" presetClass="exit" presetSubtype="0" fill="hold" nodeType="withEffect">
                                  <p:stCondLst>
                                    <p:cond delay="0"/>
                                  </p:stCondLst>
                                  <p:childTnLst>
                                    <p:animEffect transition="out" filter="dissolve">
                                      <p:cBhvr>
                                        <p:cTn id="146" dur="500"/>
                                        <p:tgtEl>
                                          <p:spTgt spid="7"/>
                                        </p:tgtEl>
                                      </p:cBhvr>
                                    </p:animEffect>
                                    <p:set>
                                      <p:cBhvr>
                                        <p:cTn id="147" dur="1" fill="hold">
                                          <p:stCondLst>
                                            <p:cond delay="499"/>
                                          </p:stCondLst>
                                        </p:cTn>
                                        <p:tgtEl>
                                          <p:spTgt spid="7"/>
                                        </p:tgtEl>
                                        <p:attrNameLst>
                                          <p:attrName>style.visibility</p:attrName>
                                        </p:attrNameLst>
                                      </p:cBhvr>
                                      <p:to>
                                        <p:strVal val="hidden"/>
                                      </p:to>
                                    </p:set>
                                  </p:childTnLst>
                                </p:cTn>
                              </p:par>
                              <p:par>
                                <p:cTn id="148" presetID="9" presetClass="entr" presetSubtype="0" fill="hold" grpId="1" nodeType="withEffect">
                                  <p:stCondLst>
                                    <p:cond delay="0"/>
                                  </p:stCondLst>
                                  <p:childTnLst>
                                    <p:set>
                                      <p:cBhvr>
                                        <p:cTn id="149" dur="1" fill="hold">
                                          <p:stCondLst>
                                            <p:cond delay="0"/>
                                          </p:stCondLst>
                                        </p:cTn>
                                        <p:tgtEl>
                                          <p:spTgt spid="57"/>
                                        </p:tgtEl>
                                        <p:attrNameLst>
                                          <p:attrName>style.visibility</p:attrName>
                                        </p:attrNameLst>
                                      </p:cBhvr>
                                      <p:to>
                                        <p:strVal val="visible"/>
                                      </p:to>
                                    </p:set>
                                    <p:animEffect transition="in" filter="dissolve">
                                      <p:cBhvr>
                                        <p:cTn id="150" dur="500"/>
                                        <p:tgtEl>
                                          <p:spTgt spid="57"/>
                                        </p:tgtEl>
                                      </p:cBhvr>
                                    </p:animEffect>
                                  </p:childTnLst>
                                </p:cTn>
                              </p:par>
                              <p:par>
                                <p:cTn id="151" presetID="9" presetClass="exit" presetSubtype="0" fill="hold" nodeType="withEffect">
                                  <p:stCondLst>
                                    <p:cond delay="0"/>
                                  </p:stCondLst>
                                  <p:childTnLst>
                                    <p:animEffect transition="out" filter="dissolve">
                                      <p:cBhvr>
                                        <p:cTn id="152" dur="500"/>
                                        <p:tgtEl>
                                          <p:spTgt spid="53"/>
                                        </p:tgtEl>
                                      </p:cBhvr>
                                    </p:animEffect>
                                    <p:set>
                                      <p:cBhvr>
                                        <p:cTn id="153"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autoUpdateAnimBg="0"/>
      <p:bldP spid="56" grpId="1" animBg="1" autoUpdateAnimBg="0"/>
      <p:bldP spid="57" grpId="0" animBg="1" autoUpdateAnimBg="0"/>
      <p:bldP spid="57" grpId="1" animBg="1" autoUpdateAnimBg="0"/>
      <p:bldP spid="66" grpId="0" animBg="1" autoUpdateAnimBg="0"/>
      <p:bldP spid="66" grpId="1" animBg="1" autoUpdateAnimBg="0"/>
      <p:bldP spid="67" grpId="0" animBg="1"/>
      <p:bldP spid="67" grpId="1" animBg="1"/>
      <p:bldP spid="68" grpId="0" animBg="1"/>
      <p:bldP spid="68" grpId="1" animBg="1"/>
      <p:bldP spid="76" grpId="0" animBg="1" autoUpdateAnimBg="0"/>
      <p:bldP spid="77" grpId="0" animBg="1" autoUpdateAnimBg="0"/>
      <p:bldP spid="77" grpId="1" animBg="1" autoUpdateAnimBg="0"/>
      <p:bldP spid="78" grpId="0" animBg="1" autoUpdateAnimBg="0"/>
      <p:bldP spid="78" grpId="1" animBg="1" autoUpdateAnimBg="0"/>
      <p:bldP spid="79" grpId="0" animBg="1" autoUpdateAnimBg="0"/>
      <p:bldP spid="79" grpId="1" animBg="1" autoUpdateAnimBg="0"/>
      <p:bldP spid="80" grpId="0" animBg="1" autoUpdateAnimBg="0"/>
      <p:bldP spid="81" grpId="0" animBg="1"/>
      <p:bldP spid="81" grpId="1" animBg="1"/>
      <p:bldP spid="82" grpId="0" animBg="1"/>
      <p:bldP spid="82" grpId="1" animBg="1"/>
      <p:bldP spid="83" grpId="0" animBg="1"/>
      <p:bldP spid="83" grpId="1" animBg="1"/>
      <p:bldP spid="84" grpId="0" animBg="1"/>
      <p:bldP spid="84" grpId="1" animBg="1"/>
      <p:bldP spid="86" grpId="0" autoUpdateAnimBg="0"/>
      <p:bldP spid="8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为什么长期供给曲线向右上方倾斜</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251521" y="1008063"/>
            <a:ext cx="8640960" cy="5118100"/>
          </a:xfrm>
          <a:prstGeom prst="rect">
            <a:avLst/>
          </a:prstGeom>
        </p:spPr>
        <p:txBody>
          <a:bodyPr vert="horz">
            <a:normAutofit/>
          </a:bodyPr>
          <a:lstStyle/>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长期市场供给曲线是水平的，如果：</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970280" marR="0" lvl="1" indent="-513080" algn="l" defTabSz="914400" rtl="0" eaLnBrk="1" fontAlgn="auto" latinLnBrk="0" hangingPunct="1">
              <a:lnSpc>
                <a:spcPct val="150000"/>
              </a:lnSpc>
              <a:spcBef>
                <a:spcPct val="30000"/>
              </a:spcBef>
              <a:spcAft>
                <a:spcPts val="0"/>
              </a:spcAft>
              <a:buClr>
                <a:schemeClr val="accent1"/>
              </a:buClr>
              <a:buSzTx/>
              <a:buFont typeface="Wingdings" panose="05000000000000000000" pitchFamily="2" charset="2"/>
              <a:buNone/>
              <a:defRPr/>
            </a:pPr>
            <a:r>
              <a:rPr kumimoji="0" lang="zh-CN" sz="2400" b="1" i="0" u="none" strike="noStrike" kern="1200" cap="none" spc="0" normalizeH="0" baseline="0" noProof="0" dirty="0" smtClean="0">
                <a:ln>
                  <a:noFill/>
                </a:ln>
                <a:solidFill>
                  <a:srgbClr val="996633"/>
                </a:solidFill>
                <a:effectLst/>
                <a:uLnTx/>
                <a:uFillTx/>
                <a:latin typeface="+mn-lt"/>
                <a:ea typeface="宋体" panose="02010600030101010101" pitchFamily="2" charset="-122"/>
                <a:cs typeface="+mn-cs"/>
              </a:rPr>
              <a:t>1)</a:t>
            </a:r>
            <a:r>
              <a:rPr kumimoji="0" lang="zh-CN" sz="2400" b="0" i="0" u="none" strike="noStrike" kern="1200" cap="none" spc="0" normalizeH="0" baseline="0" noProof="0" dirty="0" smtClean="0">
                <a:ln>
                  <a:noFill/>
                </a:ln>
                <a:solidFill>
                  <a:srgbClr val="996633"/>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所有企业都有完全相同的成本</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970280" marR="0" lvl="1" indent="-513080" algn="l" defTabSz="914400" rtl="0" eaLnBrk="1" fontAlgn="auto" latinLnBrk="0" hangingPunct="1">
              <a:lnSpc>
                <a:spcPct val="150000"/>
              </a:lnSpc>
              <a:spcBef>
                <a:spcPct val="30000"/>
              </a:spcBef>
              <a:spcAft>
                <a:spcPts val="0"/>
              </a:spcAft>
              <a:buClr>
                <a:schemeClr val="accent1"/>
              </a:buClr>
              <a:buSzTx/>
              <a:buFont typeface="Wingdings" panose="05000000000000000000" pitchFamily="2" charset="2"/>
              <a:buNone/>
              <a:defRPr/>
            </a:pPr>
            <a:r>
              <a:rPr kumimoji="0" lang="zh-CN" sz="2400" b="1" i="0" u="none" strike="noStrike" kern="1200" cap="none" spc="0" normalizeH="0" baseline="0" noProof="0" dirty="0" smtClean="0">
                <a:ln>
                  <a:noFill/>
                </a:ln>
                <a:solidFill>
                  <a:srgbClr val="996633"/>
                </a:solidFill>
                <a:effectLst/>
                <a:uLnTx/>
                <a:uFillTx/>
                <a:latin typeface="+mn-lt"/>
                <a:ea typeface="宋体" panose="02010600030101010101" pitchFamily="2" charset="-122"/>
                <a:cs typeface="+mn-cs"/>
              </a:rPr>
              <a:t>2)</a:t>
            </a:r>
            <a:r>
              <a:rPr kumimoji="0" lang="zh-CN" sz="2400" b="0" i="0" u="none" strike="noStrike" kern="1200" cap="none" spc="0" normalizeH="0" baseline="0" noProof="0" dirty="0" smtClean="0">
                <a:ln>
                  <a:noFill/>
                </a:ln>
                <a:solidFill>
                  <a:srgbClr val="996633"/>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一些企业进入或退出市场并不改变其他企业的成本</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970280" marR="0" lvl="1" indent="-513080" algn="l" defTabSz="914400" rtl="0" eaLnBrk="1" fontAlgn="auto" latinLnBrk="0" hangingPunct="1">
              <a:lnSpc>
                <a:spcPct val="150000"/>
              </a:lnSpc>
              <a:spcBef>
                <a:spcPct val="30000"/>
              </a:spcBef>
              <a:spcAft>
                <a:spcPts val="0"/>
              </a:spcAft>
              <a:buClr>
                <a:schemeClr val="accent1"/>
              </a:buClr>
              <a:buSzTx/>
              <a:buFont typeface="Wingdings" panose="05000000000000000000" pitchFamily="2" charset="2"/>
              <a:buNone/>
              <a:defRPr/>
            </a:pP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52755" marR="0" lvl="0" indent="-342900" algn="l" defTabSz="914400" rtl="0" eaLnBrk="1" fontAlgn="auto" latinLnBrk="0" hangingPunct="1">
              <a:lnSpc>
                <a:spcPct val="150000"/>
              </a:lnSpc>
              <a:spcBef>
                <a:spcPct val="600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如果任意一个假设不成立，那长期供给曲线会向右上方倾斜</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3"/>
              <a:buChar char=""/>
              <a:defRPr/>
            </a:pP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1)  </a:t>
            </a:r>
            <a:r>
              <a:rPr kumimoji="0" lang="zh-CN" alt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有不同成本的企业</a:t>
            </a:r>
            <a:endPar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57200" y="957263"/>
            <a:ext cx="8229600" cy="5410200"/>
          </a:xfrm>
          <a:prstGeom prst="rect">
            <a:avLst/>
          </a:prstGeom>
        </p:spPr>
        <p:txBody>
          <a:bodyPr vert="horz">
            <a:normAutofit/>
          </a:bodyPr>
          <a:lstStyle/>
          <a:p>
            <a:pPr marL="346075" marR="0" lvl="0" indent="-346075" algn="l" defTabSz="914400" rtl="0" eaLnBrk="1" fontAlgn="auto" latinLnBrk="0" hangingPunct="1">
              <a:lnSpc>
                <a:spcPct val="140000"/>
              </a:lnSpc>
              <a:spcBef>
                <a:spcPts val="4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如果价格上升，具有低成本的企业将在高成本企业之前进入市场</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6075" marR="0" lvl="0" indent="-346075" algn="l" defTabSz="914400" rtl="0" eaLnBrk="1" fontAlgn="auto" latinLnBrk="0" hangingPunct="1">
              <a:lnSpc>
                <a:spcPct val="140000"/>
              </a:lnSpc>
              <a:spcBef>
                <a:spcPts val="4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价格进一步上升会促使高成本企业也进入市场，这会增加市场供给量</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6075" marR="0" lvl="0" indent="-346075" algn="l" defTabSz="914400" rtl="0" eaLnBrk="1" fontAlgn="auto" latinLnBrk="0" hangingPunct="1">
              <a:lnSpc>
                <a:spcPct val="140000"/>
              </a:lnSpc>
              <a:spcBef>
                <a:spcPts val="4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因此，长期市场供给曲线向右上方倾斜</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6075" marR="0" lvl="0" indent="-346075" algn="l" defTabSz="914400" rtl="0" eaLnBrk="1" fontAlgn="auto" latinLnBrk="0" hangingPunct="1">
              <a:lnSpc>
                <a:spcPct val="140000"/>
              </a:lnSpc>
              <a:spcBef>
                <a:spcPts val="4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在任意 </a:t>
            </a:r>
            <a:r>
              <a:rPr kumimoji="0" lang="zh-CN" sz="24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06450" marR="0" lvl="1" indent="-290830" algn="l" defTabSz="914400" rtl="0" eaLnBrk="1" fontAlgn="auto" latinLnBrk="0" hangingPunct="1">
              <a:lnSpc>
                <a:spcPct val="140000"/>
              </a:lnSpc>
              <a:spcBef>
                <a:spcPct val="300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对边际企业而言， </a:t>
            </a:r>
            <a:br>
              <a:rPr kumimoji="0" lang="zh-CN" sz="20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0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sz="20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min </a:t>
            </a:r>
            <a:r>
              <a:rPr kumimoji="0" lang="zh-CN" sz="20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ATC</a:t>
            </a:r>
            <a:r>
              <a:rPr kumimoji="0" lang="zh-CN" sz="20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，利润 = 0.</a:t>
            </a:r>
            <a:endParaRPr kumimoji="0" lang="zh-CN" sz="20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06450" marR="0" lvl="1" indent="-290830" algn="l" defTabSz="914400" rtl="0" eaLnBrk="1" fontAlgn="auto" latinLnBrk="0" hangingPunct="1">
              <a:lnSpc>
                <a:spcPct val="140000"/>
              </a:lnSpc>
              <a:spcBef>
                <a:spcPct val="30000"/>
              </a:spcBef>
              <a:spcAft>
                <a:spcPts val="0"/>
              </a:spcAft>
              <a:buClr>
                <a:schemeClr val="accent1"/>
              </a:buClr>
              <a:buSzTx/>
              <a:buFont typeface="Verdana" panose="020B0604030504040204"/>
              <a:buChar char="◦"/>
              <a:defRPr/>
            </a:pPr>
            <a:r>
              <a:rPr kumimoji="0" lang="zh-CN" sz="20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对低成本企业，利润&gt; 0.</a:t>
            </a:r>
            <a:endParaRPr kumimoji="0" 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2)  </a:t>
            </a:r>
            <a:r>
              <a:rPr kumimoji="0" lang="zh-CN" alt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企业进入市场，成本增加</a:t>
            </a:r>
            <a:endPar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34975" y="895350"/>
            <a:ext cx="8407400" cy="5584825"/>
          </a:xfrm>
          <a:prstGeom prst="rect">
            <a:avLst/>
          </a:prstGeom>
        </p:spPr>
        <p:txBody>
          <a:bodyPr vert="horz">
            <a:normAutofit/>
          </a:bodyPr>
          <a:lstStyle/>
          <a:p>
            <a:pPr marL="346075" marR="0" lvl="0" indent="-346075" algn="l" defTabSz="914400" rtl="0" eaLnBrk="1" fontAlgn="auto" latinLnBrk="0" hangingPunct="1">
              <a:lnSpc>
                <a:spcPct val="150000"/>
              </a:lnSpc>
              <a:spcBef>
                <a:spcPct val="400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在某些行业，一些关键投入的供给是有限的（比如，适宜耕种的土地数量是有限的）</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6075" marR="0" lvl="0" indent="-346075" algn="l" defTabSz="914400" rtl="0" eaLnBrk="1" fontAlgn="auto" latinLnBrk="0" hangingPunct="1">
              <a:lnSpc>
                <a:spcPct val="150000"/>
              </a:lnSpc>
              <a:spcBef>
                <a:spcPct val="400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新企业的进入使这种投入的需求增加，从而</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要素</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价格上升</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6075" marR="0" lvl="0" indent="-346075" algn="l" defTabSz="914400" rtl="0" eaLnBrk="1" fontAlgn="auto" latinLnBrk="0" hangingPunct="1">
              <a:lnSpc>
                <a:spcPct val="150000"/>
              </a:lnSpc>
              <a:spcBef>
                <a:spcPct val="400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这会增加所有企业的成本</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6075" marR="0" lvl="0" indent="-346075" algn="l" defTabSz="914400" rtl="0" eaLnBrk="1" fontAlgn="auto" latinLnBrk="0" hangingPunct="1">
              <a:lnSpc>
                <a:spcPct val="150000"/>
              </a:lnSpc>
              <a:spcBef>
                <a:spcPct val="40000"/>
              </a:spcBef>
              <a:spcAft>
                <a:spcPts val="0"/>
              </a:spcAft>
              <a:buClr>
                <a:schemeClr val="accent1"/>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因此，价格上升将引致市场供给量增加，长期供给曲线向右上方倾斜</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638"/>
            <a:ext cx="8229600" cy="863600"/>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结论：竞争市场的效率</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57200" y="1292225"/>
            <a:ext cx="8229600" cy="4933950"/>
          </a:xfrm>
          <a:prstGeom prst="rect">
            <a:avLst/>
          </a:prstGeom>
        </p:spPr>
        <p:txBody>
          <a:bodyPr vert="horz">
            <a:normAutofit/>
          </a:bodyPr>
          <a:lstStyle/>
          <a:p>
            <a:pPr marL="567055" marR="0" lvl="0" indent="-457200" algn="l" defTabSz="914400" rtl="0" eaLnBrk="1" fontAlgn="auto" latinLnBrk="0" hangingPunct="1">
              <a:lnSpc>
                <a:spcPct val="150000"/>
              </a:lnSpc>
              <a:spcBef>
                <a:spcPct val="30000"/>
              </a:spcBef>
              <a:spcAft>
                <a:spcPts val="0"/>
              </a:spcAft>
              <a:buClr>
                <a:schemeClr val="accent1"/>
              </a:buClr>
              <a:buSzPct val="68000"/>
              <a:buFont typeface="Wingdings" panose="05000000000000000000" charset="0"/>
              <a:buChar char="u"/>
              <a:tabLst>
                <a:tab pos="5719445" algn="ctr"/>
              </a:tabLst>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利润最大化：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ct val="30000"/>
              </a:spcBef>
              <a:spcAft>
                <a:spcPts val="0"/>
              </a:spcAft>
              <a:buClr>
                <a:schemeClr val="accent1"/>
              </a:buClr>
              <a:buSzPct val="68000"/>
              <a:buFont typeface="Wingdings" panose="05000000000000000000" charset="0"/>
              <a:buChar char="u"/>
              <a:tabLst>
                <a:tab pos="5719445" algn="ctr"/>
              </a:tabLst>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完全竞争：	  </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ct val="30000"/>
              </a:spcBef>
              <a:spcAft>
                <a:spcPts val="0"/>
              </a:spcAft>
              <a:buClr>
                <a:schemeClr val="accent1"/>
              </a:buClr>
              <a:buSzPct val="68000"/>
              <a:buFont typeface="Wingdings" panose="05000000000000000000" charset="0"/>
              <a:buChar char="u"/>
              <a:tabLst>
                <a:tab pos="5719445" algn="ctr"/>
              </a:tabLst>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因此，完全竞争均衡：	  </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endPar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tabLst>
                <a:tab pos="5719445" algn="ctr"/>
              </a:tabLst>
              <a:defRPr/>
            </a:pPr>
            <a:r>
              <a:rPr kumimoji="0" lang="zh-CN" altLang="en-US"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注意</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是生产边际单位的成本，</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是边际买者的评价</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u"/>
              <a:tabLst>
                <a:tab pos="5719445" algn="ctr"/>
              </a:tabLst>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因此，竞争均衡是有效率的，最大化总剩余</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95536" y="476672"/>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7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竞争企业的收益</a:t>
            </a:r>
            <a:endParaRPr kumimoji="0" lang="zh-CN" altLang="en-US" sz="37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53691" y="1616621"/>
            <a:ext cx="4762500" cy="3802062"/>
          </a:xfrm>
          <a:prstGeom prst="rect">
            <a:avLst/>
          </a:prstGeom>
        </p:spPr>
        <p:txBody>
          <a:bodyPr vert="horz">
            <a:normAutofit/>
          </a:bodyPr>
          <a:lstStyle/>
          <a:p>
            <a:pPr marL="567055" marR="0" lvl="0" indent="-457200" algn="l" defTabSz="914400" rtl="0" eaLnBrk="1" fontAlgn="auto" latinLnBrk="0" hangingPunct="1">
              <a:lnSpc>
                <a:spcPct val="100000"/>
              </a:lnSpc>
              <a:spcBef>
                <a:spcPct val="120000"/>
              </a:spcBef>
              <a:spcAft>
                <a:spcPts val="0"/>
              </a:spcAft>
              <a:buClr>
                <a:schemeClr val="accent1"/>
              </a:buClr>
              <a:buSzPct val="68000"/>
              <a:buFont typeface="Wingdings" panose="05000000000000000000" charset="0"/>
              <a:buChar char="u"/>
              <a:defRPr/>
            </a:pPr>
            <a:r>
              <a:rPr kumimoji="0" lang="zh-CN" sz="2700" b="1" i="0" u="none" strike="noStrike" kern="1200" cap="none" spc="0" normalizeH="0" baseline="0" noProof="0" dirty="0" smtClean="0">
                <a:ln>
                  <a:noFill/>
                </a:ln>
                <a:solidFill>
                  <a:srgbClr val="C00000"/>
                </a:solidFill>
                <a:effectLst/>
                <a:uLnTx/>
                <a:uFillTx/>
                <a:latin typeface="+mn-lt"/>
                <a:ea typeface="宋体" panose="02010600030101010101" pitchFamily="2" charset="-122"/>
                <a:cs typeface="+mn-cs"/>
              </a:rPr>
              <a:t>总收益(</a:t>
            </a:r>
            <a:r>
              <a:rPr kumimoji="0" lang="zh-CN" sz="2700" b="1" i="1" u="none" strike="noStrike" kern="1200" cap="none" spc="0" normalizeH="0" baseline="0" noProof="0" dirty="0" smtClean="0">
                <a:ln>
                  <a:noFill/>
                </a:ln>
                <a:solidFill>
                  <a:srgbClr val="C00000"/>
                </a:solidFill>
                <a:effectLst/>
                <a:uLnTx/>
                <a:uFillTx/>
                <a:latin typeface="+mn-lt"/>
                <a:ea typeface="宋体" panose="02010600030101010101" pitchFamily="2" charset="-122"/>
                <a:cs typeface="+mn-cs"/>
              </a:rPr>
              <a:t>TR</a:t>
            </a:r>
            <a:r>
              <a:rPr kumimoji="0" lang="en-US" altLang="zh-CN" sz="2700" b="1" i="1" u="none" strike="noStrike" kern="1200" cap="none" spc="0" normalizeH="0" baseline="0" noProof="0" dirty="0" smtClean="0">
                <a:ln>
                  <a:noFill/>
                </a:ln>
                <a:solidFill>
                  <a:srgbClr val="C00000"/>
                </a:solidFill>
                <a:effectLst/>
                <a:uLnTx/>
                <a:uFillTx/>
                <a:latin typeface="+mn-lt"/>
                <a:ea typeface="宋体" panose="02010600030101010101" pitchFamily="2" charset="-122"/>
                <a:cs typeface="+mn-cs"/>
              </a:rPr>
              <a:t> </a:t>
            </a:r>
            <a:r>
              <a:rPr kumimoji="0" lang="zh-CN" sz="2700" b="1" i="0" u="none" strike="noStrike" kern="1200" cap="none" spc="0" normalizeH="0" baseline="0" noProof="0" dirty="0" smtClean="0">
                <a:ln>
                  <a:noFill/>
                </a:ln>
                <a:solidFill>
                  <a:srgbClr val="C00000"/>
                </a:solidFill>
                <a:effectLst/>
                <a:uLnTx/>
                <a:uFillTx/>
                <a:latin typeface="+mn-lt"/>
                <a:ea typeface="宋体" panose="02010600030101010101" pitchFamily="2" charset="-122"/>
                <a:cs typeface="+mn-cs"/>
              </a:rPr>
              <a:t>) </a:t>
            </a:r>
            <a:endParaRPr kumimoji="0" lang="zh-CN" sz="2700" b="1" i="0" u="none" strike="noStrike" kern="1200" cap="none" spc="0" normalizeH="0" baseline="0" noProof="0" dirty="0" smtClean="0">
              <a:ln>
                <a:noFill/>
              </a:ln>
              <a:solidFill>
                <a:srgbClr val="C00000"/>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120000"/>
              </a:spcBef>
              <a:spcAft>
                <a:spcPts val="0"/>
              </a:spcAft>
              <a:buClr>
                <a:schemeClr val="accent1"/>
              </a:buClr>
              <a:buSzPct val="68000"/>
              <a:buFont typeface="Wingdings" panose="05000000000000000000" charset="0"/>
              <a:buChar char="u"/>
              <a:defRPr/>
            </a:pPr>
            <a:r>
              <a:rPr kumimoji="0" lang="zh-CN" sz="27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平均收益(</a:t>
            </a:r>
            <a:r>
              <a:rPr kumimoji="0" lang="zh-CN" sz="2700" b="1" i="1"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AR</a:t>
            </a:r>
            <a:r>
              <a:rPr kumimoji="0" lang="en-US" altLang="zh-CN" sz="2700" b="1" i="1"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 </a:t>
            </a:r>
            <a:r>
              <a:rPr kumimoji="0" lang="zh-CN" sz="27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a:t>
            </a:r>
            <a:endParaRPr kumimoji="0" lang="zh-CN" sz="27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ct val="120000"/>
              </a:spcBef>
              <a:spcAft>
                <a:spcPts val="0"/>
              </a:spcAft>
              <a:buClr>
                <a:schemeClr val="accent1"/>
              </a:buClr>
              <a:buSzPct val="68000"/>
              <a:buFont typeface="Wingdings" panose="05000000000000000000" charset="0"/>
              <a:buChar char="u"/>
              <a:defRPr/>
            </a:pPr>
            <a:r>
              <a:rPr kumimoji="0" lang="zh-CN" sz="27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边际收益(</a:t>
            </a:r>
            <a:r>
              <a:rPr kumimoji="0" lang="zh-CN" sz="2700" b="1" i="1"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MR</a:t>
            </a:r>
            <a:r>
              <a:rPr kumimoji="0" lang="en-US" altLang="zh-CN" sz="2700" b="1" i="1"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 </a:t>
            </a:r>
            <a:r>
              <a:rPr kumimoji="0" lang="zh-CN" sz="27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b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增加一单位销售量引起的总收益的的变动</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nvGrpSpPr>
          <p:cNvPr id="6" name="Group 6"/>
          <p:cNvGrpSpPr/>
          <p:nvPr/>
        </p:nvGrpSpPr>
        <p:grpSpPr bwMode="auto">
          <a:xfrm>
            <a:off x="5416724" y="3653259"/>
            <a:ext cx="1876425" cy="990600"/>
            <a:chOff x="0" y="0"/>
            <a:chExt cx="1182" cy="624"/>
          </a:xfrm>
        </p:grpSpPr>
        <p:grpSp>
          <p:nvGrpSpPr>
            <p:cNvPr id="7" name="Group 7"/>
            <p:cNvGrpSpPr/>
            <p:nvPr/>
          </p:nvGrpSpPr>
          <p:grpSpPr bwMode="auto">
            <a:xfrm>
              <a:off x="631" y="0"/>
              <a:ext cx="551" cy="624"/>
              <a:chOff x="0" y="0"/>
              <a:chExt cx="551" cy="624"/>
            </a:xfrm>
          </p:grpSpPr>
          <p:sp>
            <p:nvSpPr>
              <p:cNvPr id="9" name="Rectangle 6"/>
              <p:cNvSpPr>
                <a:spLocks noChangeArrowheads="1"/>
              </p:cNvSpPr>
              <p:nvPr/>
            </p:nvSpPr>
            <p:spPr bwMode="auto">
              <a:xfrm>
                <a:off x="0" y="0"/>
                <a:ext cx="551" cy="327"/>
              </a:xfrm>
              <a:prstGeom prst="rect">
                <a:avLst/>
              </a:prstGeom>
              <a:noFill/>
              <a:ln w="9525">
                <a:noFill/>
                <a:miter lim="800000"/>
              </a:ln>
            </p:spPr>
            <p:txBody>
              <a:bodyPr wrap="none">
                <a:spAutoFit/>
              </a:bodyPr>
              <a:lstStyle/>
              <a:p>
                <a:pPr algn="ctr"/>
                <a:r>
                  <a:rPr lang="zh-CN" altLang="en-US" sz="2800" b="1">
                    <a:ea typeface="宋体" panose="02010600030101010101" pitchFamily="2" charset="-122"/>
                  </a:rPr>
                  <a:t>∆</a:t>
                </a:r>
                <a:r>
                  <a:rPr lang="en-US" altLang="zh-CN" sz="2800" i="1">
                    <a:ea typeface="宋体" panose="02010600030101010101" pitchFamily="2" charset="-122"/>
                  </a:rPr>
                  <a:t>TR</a:t>
                </a:r>
                <a:endParaRPr lang="en-US" altLang="zh-CN" sz="2800" i="1">
                  <a:ea typeface="宋体" panose="02010600030101010101" pitchFamily="2" charset="-122"/>
                </a:endParaRPr>
              </a:p>
            </p:txBody>
          </p:sp>
          <p:sp>
            <p:nvSpPr>
              <p:cNvPr id="10" name="Rectangle 7"/>
              <p:cNvSpPr>
                <a:spLocks noChangeArrowheads="1"/>
              </p:cNvSpPr>
              <p:nvPr/>
            </p:nvSpPr>
            <p:spPr bwMode="auto">
              <a:xfrm>
                <a:off x="48" y="297"/>
                <a:ext cx="427" cy="327"/>
              </a:xfrm>
              <a:prstGeom prst="rect">
                <a:avLst/>
              </a:prstGeom>
              <a:noFill/>
              <a:ln w="9525">
                <a:noFill/>
                <a:miter lim="800000"/>
              </a:ln>
            </p:spPr>
            <p:txBody>
              <a:bodyPr wrap="none">
                <a:spAutoFit/>
              </a:bodyPr>
              <a:lstStyle/>
              <a:p>
                <a:pPr algn="ctr"/>
                <a:r>
                  <a:rPr lang="zh-CN" altLang="en-US" sz="2800" b="1">
                    <a:ea typeface="宋体" panose="02010600030101010101" pitchFamily="2" charset="-122"/>
                  </a:rPr>
                  <a:t>∆</a:t>
                </a:r>
                <a:r>
                  <a:rPr lang="en-US" altLang="zh-CN" sz="2800" b="1" i="1">
                    <a:ea typeface="宋体" panose="02010600030101010101" pitchFamily="2" charset="-122"/>
                  </a:rPr>
                  <a:t>Q</a:t>
                </a:r>
                <a:endParaRPr lang="en-US" altLang="zh-CN" sz="2800" b="1" i="1">
                  <a:ea typeface="宋体" panose="02010600030101010101" pitchFamily="2" charset="-122"/>
                </a:endParaRPr>
              </a:p>
            </p:txBody>
          </p:sp>
          <p:sp>
            <p:nvSpPr>
              <p:cNvPr id="11" name="Line 8"/>
              <p:cNvSpPr>
                <a:spLocks noChangeShapeType="1"/>
              </p:cNvSpPr>
              <p:nvPr/>
            </p:nvSpPr>
            <p:spPr bwMode="auto">
              <a:xfrm>
                <a:off x="57" y="319"/>
                <a:ext cx="452" cy="0"/>
              </a:xfrm>
              <a:prstGeom prst="line">
                <a:avLst/>
              </a:prstGeom>
              <a:noFill/>
              <a:ln w="9525">
                <a:solidFill>
                  <a:schemeClr val="tx1"/>
                </a:solidFill>
                <a:round/>
              </a:ln>
            </p:spPr>
            <p:txBody>
              <a:bodyPr/>
              <a:lstStyle/>
              <a:p>
                <a:endParaRPr lang="zh-CN" altLang="en-US"/>
              </a:p>
            </p:txBody>
          </p:sp>
        </p:grpSp>
        <p:sp>
          <p:nvSpPr>
            <p:cNvPr id="8" name="Rectangle 9"/>
            <p:cNvSpPr>
              <a:spLocks noChangeArrowheads="1"/>
            </p:cNvSpPr>
            <p:nvPr/>
          </p:nvSpPr>
          <p:spPr bwMode="auto">
            <a:xfrm>
              <a:off x="0" y="150"/>
              <a:ext cx="658" cy="327"/>
            </a:xfrm>
            <a:prstGeom prst="rect">
              <a:avLst/>
            </a:prstGeom>
            <a:noFill/>
            <a:ln w="9525">
              <a:noFill/>
              <a:miter lim="800000"/>
            </a:ln>
          </p:spPr>
          <p:txBody>
            <a:bodyPr wrap="none">
              <a:spAutoFit/>
            </a:bodyPr>
            <a:lstStyle/>
            <a:p>
              <a:r>
                <a:rPr lang="en-US" altLang="zh-CN" sz="2800" i="1">
                  <a:ea typeface="宋体" panose="02010600030101010101" pitchFamily="2" charset="-122"/>
                </a:rPr>
                <a:t>MR</a:t>
              </a:r>
              <a:r>
                <a:rPr lang="en-US" altLang="zh-CN" sz="2800">
                  <a:ea typeface="宋体" panose="02010600030101010101" pitchFamily="2" charset="-122"/>
                </a:rPr>
                <a:t> =</a:t>
              </a:r>
              <a:endParaRPr lang="en-US" altLang="zh-CN" sz="2800">
                <a:ea typeface="宋体" panose="02010600030101010101" pitchFamily="2" charset="-122"/>
              </a:endParaRPr>
            </a:p>
          </p:txBody>
        </p:sp>
      </p:grpSp>
      <p:sp>
        <p:nvSpPr>
          <p:cNvPr id="12" name="Rectangle 18"/>
          <p:cNvSpPr>
            <a:spLocks noChangeArrowheads="1"/>
          </p:cNvSpPr>
          <p:nvPr/>
        </p:nvSpPr>
        <p:spPr bwMode="auto">
          <a:xfrm>
            <a:off x="5452741" y="1621383"/>
            <a:ext cx="1951037" cy="519113"/>
          </a:xfrm>
          <a:prstGeom prst="rect">
            <a:avLst/>
          </a:prstGeom>
          <a:noFill/>
          <a:ln w="9525">
            <a:noFill/>
            <a:miter lim="800000"/>
          </a:ln>
        </p:spPr>
        <p:txBody>
          <a:bodyPr wrap="none">
            <a:spAutoFit/>
          </a:bodyPr>
          <a:lstStyle/>
          <a:p>
            <a:r>
              <a:rPr lang="en-US" altLang="zh-CN" sz="2800" i="1">
                <a:ea typeface="宋体" panose="02010600030101010101" pitchFamily="2" charset="-122"/>
              </a:rPr>
              <a:t>TR</a:t>
            </a:r>
            <a:r>
              <a:rPr lang="en-US" altLang="zh-CN" sz="2800">
                <a:ea typeface="宋体" panose="02010600030101010101" pitchFamily="2" charset="-122"/>
              </a:rPr>
              <a:t> = </a:t>
            </a:r>
            <a:r>
              <a:rPr lang="en-US" altLang="zh-CN" sz="2800" b="1" i="1">
                <a:ea typeface="宋体" panose="02010600030101010101" pitchFamily="2" charset="-122"/>
              </a:rPr>
              <a:t>P</a:t>
            </a:r>
            <a:r>
              <a:rPr lang="en-US" altLang="zh-CN" sz="2800">
                <a:ea typeface="宋体" panose="02010600030101010101" pitchFamily="2" charset="-122"/>
              </a:rPr>
              <a:t> x </a:t>
            </a:r>
            <a:r>
              <a:rPr lang="en-US" altLang="zh-CN" sz="2800" b="1" i="1">
                <a:ea typeface="宋体" panose="02010600030101010101" pitchFamily="2" charset="-122"/>
              </a:rPr>
              <a:t>Q</a:t>
            </a:r>
            <a:endParaRPr lang="en-US" altLang="zh-CN" sz="2800" b="1" i="1">
              <a:ea typeface="宋体" panose="02010600030101010101" pitchFamily="2" charset="-122"/>
            </a:endParaRPr>
          </a:p>
        </p:txBody>
      </p:sp>
      <p:grpSp>
        <p:nvGrpSpPr>
          <p:cNvPr id="13" name="Group 13"/>
          <p:cNvGrpSpPr/>
          <p:nvPr/>
        </p:nvGrpSpPr>
        <p:grpSpPr bwMode="auto">
          <a:xfrm>
            <a:off x="5454328" y="2351633"/>
            <a:ext cx="2635250" cy="990600"/>
            <a:chOff x="0" y="0"/>
            <a:chExt cx="1660" cy="624"/>
          </a:xfrm>
        </p:grpSpPr>
        <p:grpSp>
          <p:nvGrpSpPr>
            <p:cNvPr id="14" name="Group 14"/>
            <p:cNvGrpSpPr/>
            <p:nvPr/>
          </p:nvGrpSpPr>
          <p:grpSpPr bwMode="auto">
            <a:xfrm>
              <a:off x="688" y="0"/>
              <a:ext cx="452" cy="624"/>
              <a:chOff x="0" y="0"/>
              <a:chExt cx="452" cy="624"/>
            </a:xfrm>
          </p:grpSpPr>
          <p:sp>
            <p:nvSpPr>
              <p:cNvPr id="17" name="Rectangle 14"/>
              <p:cNvSpPr>
                <a:spLocks noChangeArrowheads="1"/>
              </p:cNvSpPr>
              <p:nvPr/>
            </p:nvSpPr>
            <p:spPr bwMode="auto">
              <a:xfrm>
                <a:off x="11" y="0"/>
                <a:ext cx="415" cy="327"/>
              </a:xfrm>
              <a:prstGeom prst="rect">
                <a:avLst/>
              </a:prstGeom>
              <a:noFill/>
              <a:ln w="9525">
                <a:noFill/>
                <a:miter lim="800000"/>
              </a:ln>
            </p:spPr>
            <p:txBody>
              <a:bodyPr wrap="none">
                <a:spAutoFit/>
              </a:bodyPr>
              <a:lstStyle/>
              <a:p>
                <a:pPr algn="ctr"/>
                <a:r>
                  <a:rPr lang="en-US" altLang="zh-CN" sz="2800" i="1">
                    <a:ea typeface="宋体" panose="02010600030101010101" pitchFamily="2" charset="-122"/>
                  </a:rPr>
                  <a:t>TR</a:t>
                </a:r>
                <a:endParaRPr lang="en-US" altLang="zh-CN" sz="2800" i="1">
                  <a:ea typeface="宋体" panose="02010600030101010101" pitchFamily="2" charset="-122"/>
                </a:endParaRPr>
              </a:p>
            </p:txBody>
          </p:sp>
          <p:sp>
            <p:nvSpPr>
              <p:cNvPr id="18" name="Rectangle 15"/>
              <p:cNvSpPr>
                <a:spLocks noChangeArrowheads="1"/>
              </p:cNvSpPr>
              <p:nvPr/>
            </p:nvSpPr>
            <p:spPr bwMode="auto">
              <a:xfrm>
                <a:off x="59" y="297"/>
                <a:ext cx="290" cy="327"/>
              </a:xfrm>
              <a:prstGeom prst="rect">
                <a:avLst/>
              </a:prstGeom>
              <a:noFill/>
              <a:ln w="9525">
                <a:noFill/>
                <a:miter lim="800000"/>
              </a:ln>
            </p:spPr>
            <p:txBody>
              <a:bodyPr wrap="none">
                <a:spAutoFit/>
              </a:bodyPr>
              <a:lstStyle/>
              <a:p>
                <a:pPr algn="ctr"/>
                <a:r>
                  <a:rPr lang="en-US" altLang="zh-CN" sz="2800" b="1" i="1">
                    <a:ea typeface="宋体" panose="02010600030101010101" pitchFamily="2" charset="-122"/>
                  </a:rPr>
                  <a:t>Q</a:t>
                </a:r>
                <a:endParaRPr lang="en-US" altLang="zh-CN" sz="2800" b="1" i="1">
                  <a:ea typeface="宋体" panose="02010600030101010101" pitchFamily="2" charset="-122"/>
                </a:endParaRPr>
              </a:p>
            </p:txBody>
          </p:sp>
          <p:sp>
            <p:nvSpPr>
              <p:cNvPr id="19" name="Line 16"/>
              <p:cNvSpPr>
                <a:spLocks noChangeShapeType="1"/>
              </p:cNvSpPr>
              <p:nvPr/>
            </p:nvSpPr>
            <p:spPr bwMode="auto">
              <a:xfrm>
                <a:off x="0" y="319"/>
                <a:ext cx="452" cy="0"/>
              </a:xfrm>
              <a:prstGeom prst="line">
                <a:avLst/>
              </a:prstGeom>
              <a:noFill/>
              <a:ln w="9525">
                <a:solidFill>
                  <a:schemeClr val="tx1"/>
                </a:solidFill>
                <a:round/>
              </a:ln>
            </p:spPr>
            <p:txBody>
              <a:bodyPr/>
              <a:lstStyle/>
              <a:p>
                <a:endParaRPr lang="zh-CN" altLang="en-US"/>
              </a:p>
            </p:txBody>
          </p:sp>
        </p:grpSp>
        <p:sp>
          <p:nvSpPr>
            <p:cNvPr id="15" name="Rectangle 17"/>
            <p:cNvSpPr>
              <a:spLocks noChangeArrowheads="1"/>
            </p:cNvSpPr>
            <p:nvPr/>
          </p:nvSpPr>
          <p:spPr bwMode="auto">
            <a:xfrm>
              <a:off x="0" y="150"/>
              <a:ext cx="620" cy="327"/>
            </a:xfrm>
            <a:prstGeom prst="rect">
              <a:avLst/>
            </a:prstGeom>
            <a:noFill/>
            <a:ln w="9525">
              <a:noFill/>
              <a:miter lim="800000"/>
            </a:ln>
          </p:spPr>
          <p:txBody>
            <a:bodyPr wrap="none">
              <a:spAutoFit/>
            </a:bodyPr>
            <a:lstStyle/>
            <a:p>
              <a:r>
                <a:rPr lang="en-US" altLang="zh-CN" sz="2800" i="1">
                  <a:ea typeface="宋体" panose="02010600030101010101" pitchFamily="2" charset="-122"/>
                </a:rPr>
                <a:t>AR</a:t>
              </a:r>
              <a:r>
                <a:rPr lang="en-US" altLang="zh-CN" sz="2800">
                  <a:ea typeface="宋体" panose="02010600030101010101" pitchFamily="2" charset="-122"/>
                </a:rPr>
                <a:t> =</a:t>
              </a:r>
              <a:endParaRPr lang="en-US" altLang="zh-CN" sz="2800">
                <a:ea typeface="宋体" panose="02010600030101010101" pitchFamily="2" charset="-122"/>
              </a:endParaRPr>
            </a:p>
          </p:txBody>
        </p:sp>
        <p:sp>
          <p:nvSpPr>
            <p:cNvPr id="16" name="Rectangle 19"/>
            <p:cNvSpPr>
              <a:spLocks noChangeArrowheads="1"/>
            </p:cNvSpPr>
            <p:nvPr/>
          </p:nvSpPr>
          <p:spPr bwMode="auto">
            <a:xfrm>
              <a:off x="1202" y="148"/>
              <a:ext cx="458" cy="327"/>
            </a:xfrm>
            <a:prstGeom prst="rect">
              <a:avLst/>
            </a:prstGeom>
            <a:noFill/>
            <a:ln w="9525">
              <a:noFill/>
              <a:miter lim="800000"/>
            </a:ln>
          </p:spPr>
          <p:txBody>
            <a:bodyPr wrap="none">
              <a:spAutoFit/>
            </a:bodyPr>
            <a:lstStyle/>
            <a:p>
              <a:r>
                <a:rPr lang="en-US" altLang="zh-CN" sz="2800" dirty="0">
                  <a:ea typeface="宋体" panose="02010600030101010101" pitchFamily="2" charset="-122"/>
                </a:rPr>
                <a:t>= </a:t>
              </a:r>
              <a:r>
                <a:rPr lang="en-US" altLang="zh-CN" sz="2800" b="1" i="1" dirty="0">
                  <a:ea typeface="宋体" panose="02010600030101010101" pitchFamily="2" charset="-122"/>
                </a:rPr>
                <a:t>P</a:t>
              </a:r>
              <a:endParaRPr lang="en-US" altLang="zh-CN" sz="2800" b="1" i="1" dirty="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dissolv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left)">
                                      <p:cBhvr>
                                        <p:cTn id="25" dur="500"/>
                                        <p:tgtEl>
                                          <p:spTgt spid="5">
                                            <p:txEl>
                                              <p:pRg st="2" end="2"/>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P spid="1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827584" y="188640"/>
            <a:ext cx="8208963" cy="954087"/>
          </a:xfrm>
          <a:prstGeom prst="rect">
            <a:avLst/>
          </a:prstGeom>
        </p:spPr>
        <p:txBody>
          <a:bodyPr vert="horz" tIns="0" bIns="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en-US" altLang="zh-CN"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1</a:t>
            </a:r>
            <a:r>
              <a:rPr kumimoji="0" lang="en-US" altLang="zh-CN" sz="16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en-US" altLang="zh-CN" sz="16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altLang="en-US" sz="28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计算</a:t>
            </a:r>
            <a:r>
              <a:rPr kumimoji="0" lang="zh-CN" altLang="en-US" sz="28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 </a:t>
            </a:r>
            <a:r>
              <a:rPr kumimoji="0" lang="en-US" altLang="zh-CN" sz="28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TR</a:t>
            </a:r>
            <a:r>
              <a:rPr kumimoji="0" lang="en-US" altLang="zh-CN" sz="28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 </a:t>
            </a:r>
            <a:r>
              <a:rPr kumimoji="0" lang="en-US" altLang="zh-CN" sz="28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AR</a:t>
            </a:r>
            <a:r>
              <a:rPr kumimoji="0" lang="en-US" altLang="zh-CN" sz="28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 </a:t>
            </a:r>
            <a:r>
              <a:rPr kumimoji="0" lang="en-US" altLang="zh-CN" sz="28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MR</a:t>
            </a:r>
            <a:endParaRPr kumimoji="0" lang="en-US" altLang="zh-CN" sz="2800" b="1" i="1"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 name="Line 10"/>
          <p:cNvSpPr>
            <a:spLocks noChangeShapeType="1"/>
          </p:cNvSpPr>
          <p:nvPr/>
        </p:nvSpPr>
        <p:spPr bwMode="auto">
          <a:xfrm>
            <a:off x="755576" y="188640"/>
            <a:ext cx="8207375" cy="0"/>
          </a:xfrm>
          <a:prstGeom prst="line">
            <a:avLst/>
          </a:prstGeom>
          <a:noFill/>
          <a:ln w="12700">
            <a:solidFill>
              <a:srgbClr val="C0C0C0"/>
            </a:solidFill>
            <a:round/>
          </a:ln>
        </p:spPr>
        <p:txBody>
          <a:bodyPr/>
          <a:lstStyle/>
          <a:p>
            <a:endParaRPr lang="zh-CN" altLang="en-US"/>
          </a:p>
        </p:txBody>
      </p:sp>
      <p:sp>
        <p:nvSpPr>
          <p:cNvPr id="6" name="Rectangle 69"/>
          <p:cNvSpPr>
            <a:spLocks noChangeArrowheads="1"/>
          </p:cNvSpPr>
          <p:nvPr/>
        </p:nvSpPr>
        <p:spPr bwMode="auto">
          <a:xfrm>
            <a:off x="1265237" y="1278285"/>
            <a:ext cx="7280275" cy="4808537"/>
          </a:xfrm>
          <a:prstGeom prst="rect">
            <a:avLst/>
          </a:prstGeom>
          <a:solidFill>
            <a:schemeClr val="bg1"/>
          </a:solidFill>
          <a:ln w="9525">
            <a:solidFill>
              <a:schemeClr val="tx1"/>
            </a:solidFill>
            <a:miter lim="800000"/>
          </a:ln>
        </p:spPr>
        <p:txBody>
          <a:bodyPr wrap="none" anchor="ctr"/>
          <a:lstStyle/>
          <a:p>
            <a:endParaRPr lang="zh-CN">
              <a:ea typeface="宋体" panose="02010600030101010101" pitchFamily="2" charset="-122"/>
            </a:endParaRPr>
          </a:p>
        </p:txBody>
      </p:sp>
      <p:sp>
        <p:nvSpPr>
          <p:cNvPr id="8" name="Rectangle 10"/>
          <p:cNvSpPr>
            <a:spLocks noChangeArrowheads="1"/>
          </p:cNvSpPr>
          <p:nvPr/>
        </p:nvSpPr>
        <p:spPr bwMode="auto">
          <a:xfrm>
            <a:off x="3236912" y="5453410"/>
            <a:ext cx="1874838"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$50</a:t>
            </a:r>
            <a:endParaRPr lang="en-US" altLang="zh-CN" sz="2400">
              <a:ea typeface="宋体" panose="02010600030101010101" pitchFamily="2" charset="-122"/>
            </a:endParaRPr>
          </a:p>
        </p:txBody>
      </p:sp>
      <p:sp>
        <p:nvSpPr>
          <p:cNvPr id="9" name="Rectangle 11"/>
          <p:cNvSpPr>
            <a:spLocks noChangeArrowheads="1"/>
          </p:cNvSpPr>
          <p:nvPr/>
        </p:nvSpPr>
        <p:spPr bwMode="auto">
          <a:xfrm>
            <a:off x="2205037" y="5453410"/>
            <a:ext cx="1031875"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10" name="Rectangle 12"/>
          <p:cNvSpPr>
            <a:spLocks noChangeArrowheads="1"/>
          </p:cNvSpPr>
          <p:nvPr/>
        </p:nvSpPr>
        <p:spPr bwMode="auto">
          <a:xfrm>
            <a:off x="1260475" y="5453410"/>
            <a:ext cx="944562"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a:t>
            </a:r>
            <a:endParaRPr lang="en-US" altLang="zh-CN" sz="2400">
              <a:ea typeface="宋体" panose="02010600030101010101" pitchFamily="2" charset="-122"/>
            </a:endParaRPr>
          </a:p>
        </p:txBody>
      </p:sp>
      <p:sp>
        <p:nvSpPr>
          <p:cNvPr id="11" name="Rectangle 15"/>
          <p:cNvSpPr>
            <a:spLocks noChangeArrowheads="1"/>
          </p:cNvSpPr>
          <p:nvPr/>
        </p:nvSpPr>
        <p:spPr bwMode="auto">
          <a:xfrm>
            <a:off x="3236912" y="4815235"/>
            <a:ext cx="1874838"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$40</a:t>
            </a:r>
            <a:endParaRPr lang="en-US" altLang="zh-CN" sz="2400">
              <a:ea typeface="宋体" panose="02010600030101010101" pitchFamily="2" charset="-122"/>
            </a:endParaRPr>
          </a:p>
        </p:txBody>
      </p:sp>
      <p:sp>
        <p:nvSpPr>
          <p:cNvPr id="12" name="Rectangle 16"/>
          <p:cNvSpPr>
            <a:spLocks noChangeArrowheads="1"/>
          </p:cNvSpPr>
          <p:nvPr/>
        </p:nvSpPr>
        <p:spPr bwMode="auto">
          <a:xfrm>
            <a:off x="2205037" y="4815235"/>
            <a:ext cx="1031875"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13" name="Rectangle 17"/>
          <p:cNvSpPr>
            <a:spLocks noChangeArrowheads="1"/>
          </p:cNvSpPr>
          <p:nvPr/>
        </p:nvSpPr>
        <p:spPr bwMode="auto">
          <a:xfrm>
            <a:off x="1260475" y="4815235"/>
            <a:ext cx="944562"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a:t>
            </a:r>
            <a:endParaRPr lang="en-US" altLang="zh-CN" sz="2400">
              <a:ea typeface="宋体" panose="02010600030101010101" pitchFamily="2" charset="-122"/>
            </a:endParaRPr>
          </a:p>
        </p:txBody>
      </p:sp>
      <p:sp>
        <p:nvSpPr>
          <p:cNvPr id="14" name="Rectangle 21"/>
          <p:cNvSpPr>
            <a:spLocks noChangeArrowheads="1"/>
          </p:cNvSpPr>
          <p:nvPr/>
        </p:nvSpPr>
        <p:spPr bwMode="auto">
          <a:xfrm>
            <a:off x="2205037" y="4180235"/>
            <a:ext cx="1031875" cy="6350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15" name="Rectangle 22"/>
          <p:cNvSpPr>
            <a:spLocks noChangeArrowheads="1"/>
          </p:cNvSpPr>
          <p:nvPr/>
        </p:nvSpPr>
        <p:spPr bwMode="auto">
          <a:xfrm>
            <a:off x="1260475" y="4180235"/>
            <a:ext cx="944562" cy="6350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a:t>
            </a:r>
            <a:endParaRPr lang="en-US" altLang="zh-CN" sz="2400">
              <a:ea typeface="宋体" panose="02010600030101010101" pitchFamily="2" charset="-122"/>
            </a:endParaRPr>
          </a:p>
        </p:txBody>
      </p:sp>
      <p:sp>
        <p:nvSpPr>
          <p:cNvPr id="16" name="Rectangle 26"/>
          <p:cNvSpPr>
            <a:spLocks noChangeArrowheads="1"/>
          </p:cNvSpPr>
          <p:nvPr/>
        </p:nvSpPr>
        <p:spPr bwMode="auto">
          <a:xfrm>
            <a:off x="2205037" y="3540472"/>
            <a:ext cx="1031875" cy="63976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17" name="Rectangle 27"/>
          <p:cNvSpPr>
            <a:spLocks noChangeArrowheads="1"/>
          </p:cNvSpPr>
          <p:nvPr/>
        </p:nvSpPr>
        <p:spPr bwMode="auto">
          <a:xfrm>
            <a:off x="1260475" y="3540472"/>
            <a:ext cx="944562" cy="63976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a:t>
            </a:r>
            <a:endParaRPr lang="en-US" altLang="zh-CN" sz="2400">
              <a:ea typeface="宋体" panose="02010600030101010101" pitchFamily="2" charset="-122"/>
            </a:endParaRPr>
          </a:p>
        </p:txBody>
      </p:sp>
      <p:sp>
        <p:nvSpPr>
          <p:cNvPr id="18" name="Rectangle 29"/>
          <p:cNvSpPr>
            <a:spLocks noChangeArrowheads="1"/>
          </p:cNvSpPr>
          <p:nvPr/>
        </p:nvSpPr>
        <p:spPr bwMode="auto">
          <a:xfrm>
            <a:off x="5111750" y="2903885"/>
            <a:ext cx="1611312"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19" name="Rectangle 31"/>
          <p:cNvSpPr>
            <a:spLocks noChangeArrowheads="1"/>
          </p:cNvSpPr>
          <p:nvPr/>
        </p:nvSpPr>
        <p:spPr bwMode="auto">
          <a:xfrm>
            <a:off x="2205037" y="2903885"/>
            <a:ext cx="1031875"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20" name="Rectangle 32"/>
          <p:cNvSpPr>
            <a:spLocks noChangeArrowheads="1"/>
          </p:cNvSpPr>
          <p:nvPr/>
        </p:nvSpPr>
        <p:spPr bwMode="auto">
          <a:xfrm>
            <a:off x="1260475" y="2903885"/>
            <a:ext cx="944562"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a:t>
            </a:r>
            <a:endParaRPr lang="en-US" altLang="zh-CN" sz="2400">
              <a:ea typeface="宋体" panose="02010600030101010101" pitchFamily="2" charset="-122"/>
            </a:endParaRPr>
          </a:p>
        </p:txBody>
      </p:sp>
      <p:sp>
        <p:nvSpPr>
          <p:cNvPr id="21" name="Rectangle 33"/>
          <p:cNvSpPr>
            <a:spLocks noChangeArrowheads="1"/>
          </p:cNvSpPr>
          <p:nvPr/>
        </p:nvSpPr>
        <p:spPr bwMode="auto">
          <a:xfrm>
            <a:off x="6723062" y="2265710"/>
            <a:ext cx="1839913"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22" name="Rectangle 34"/>
          <p:cNvSpPr>
            <a:spLocks noChangeArrowheads="1"/>
          </p:cNvSpPr>
          <p:nvPr/>
        </p:nvSpPr>
        <p:spPr bwMode="auto">
          <a:xfrm>
            <a:off x="5111750" y="2265710"/>
            <a:ext cx="1611312"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n/a</a:t>
            </a:r>
            <a:endParaRPr lang="en-US" altLang="zh-CN" sz="2400">
              <a:ea typeface="宋体" panose="02010600030101010101" pitchFamily="2" charset="-122"/>
            </a:endParaRPr>
          </a:p>
        </p:txBody>
      </p:sp>
      <p:sp>
        <p:nvSpPr>
          <p:cNvPr id="23" name="Rectangle 36"/>
          <p:cNvSpPr>
            <a:spLocks noChangeArrowheads="1"/>
          </p:cNvSpPr>
          <p:nvPr/>
        </p:nvSpPr>
        <p:spPr bwMode="auto">
          <a:xfrm>
            <a:off x="2205037" y="2265710"/>
            <a:ext cx="1031875"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24" name="Rectangle 37"/>
          <p:cNvSpPr>
            <a:spLocks noChangeArrowheads="1"/>
          </p:cNvSpPr>
          <p:nvPr/>
        </p:nvSpPr>
        <p:spPr bwMode="auto">
          <a:xfrm>
            <a:off x="1260475" y="2265710"/>
            <a:ext cx="944562"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endParaRPr lang="en-US" altLang="zh-CN" sz="2400">
              <a:ea typeface="宋体" panose="02010600030101010101" pitchFamily="2" charset="-122"/>
            </a:endParaRPr>
          </a:p>
        </p:txBody>
      </p:sp>
      <p:sp>
        <p:nvSpPr>
          <p:cNvPr id="25" name="Rectangle 38"/>
          <p:cNvSpPr>
            <a:spLocks noChangeArrowheads="1"/>
          </p:cNvSpPr>
          <p:nvPr/>
        </p:nvSpPr>
        <p:spPr bwMode="auto">
          <a:xfrm>
            <a:off x="6723062" y="1268760"/>
            <a:ext cx="1839913" cy="996950"/>
          </a:xfrm>
          <a:prstGeom prst="rect">
            <a:avLst/>
          </a:prstGeom>
          <a:noFill/>
          <a:ln w="9525">
            <a:noFill/>
            <a:miter lim="800000"/>
          </a:ln>
        </p:spPr>
        <p:txBody>
          <a:bodyPr anchor="ctr" anchorCtr="1"/>
          <a:lstStyle/>
          <a:p>
            <a:pPr algn="ctr">
              <a:lnSpc>
                <a:spcPct val="105000"/>
              </a:lnSpc>
              <a:spcBef>
                <a:spcPct val="45000"/>
              </a:spcBef>
              <a:buClr>
                <a:srgbClr val="00B85C"/>
              </a:buClr>
              <a:buSzPct val="120000"/>
              <a:buFont typeface="Wingdings" panose="05000000000000000000" pitchFamily="2" charset="2"/>
              <a:buNone/>
            </a:pPr>
            <a:endParaRPr lang="zh-CN" sz="2400" i="1">
              <a:solidFill>
                <a:schemeClr val="bg1"/>
              </a:solidFill>
              <a:ea typeface="宋体" panose="02010600030101010101" pitchFamily="2" charset="-122"/>
            </a:endParaRPr>
          </a:p>
        </p:txBody>
      </p:sp>
      <p:sp>
        <p:nvSpPr>
          <p:cNvPr id="26" name="Rectangle 39"/>
          <p:cNvSpPr>
            <a:spLocks noChangeArrowheads="1"/>
          </p:cNvSpPr>
          <p:nvPr/>
        </p:nvSpPr>
        <p:spPr bwMode="auto">
          <a:xfrm>
            <a:off x="5111750" y="1268760"/>
            <a:ext cx="1611312" cy="996950"/>
          </a:xfrm>
          <a:prstGeom prst="rect">
            <a:avLst/>
          </a:prstGeom>
          <a:noFill/>
          <a:ln w="9525">
            <a:noFill/>
            <a:miter lim="800000"/>
          </a:ln>
        </p:spPr>
        <p:txBody>
          <a:bodyPr anchor="ctr" anchorCtr="1"/>
          <a:lstStyle/>
          <a:p>
            <a:pPr algn="ctr">
              <a:lnSpc>
                <a:spcPct val="105000"/>
              </a:lnSpc>
              <a:spcBef>
                <a:spcPct val="45000"/>
              </a:spcBef>
              <a:buClr>
                <a:srgbClr val="00B85C"/>
              </a:buClr>
              <a:buSzPct val="120000"/>
              <a:buFont typeface="Wingdings" panose="05000000000000000000" pitchFamily="2" charset="2"/>
              <a:buNone/>
            </a:pPr>
            <a:endParaRPr lang="zh-CN" sz="2400" b="1">
              <a:ea typeface="宋体" panose="02010600030101010101" pitchFamily="2" charset="-122"/>
            </a:endParaRPr>
          </a:p>
        </p:txBody>
      </p:sp>
      <p:sp>
        <p:nvSpPr>
          <p:cNvPr id="27" name="Rectangle 40"/>
          <p:cNvSpPr>
            <a:spLocks noChangeArrowheads="1"/>
          </p:cNvSpPr>
          <p:nvPr/>
        </p:nvSpPr>
        <p:spPr bwMode="auto">
          <a:xfrm>
            <a:off x="3236912" y="1268760"/>
            <a:ext cx="1874838" cy="996950"/>
          </a:xfrm>
          <a:prstGeom prst="rect">
            <a:avLst/>
          </a:prstGeom>
          <a:noFill/>
          <a:ln w="9525">
            <a:noFill/>
            <a:miter lim="800000"/>
          </a:ln>
        </p:spPr>
        <p:txBody>
          <a:bodyPr anchor="ctr" anchorCtr="1"/>
          <a:lstStyle/>
          <a:p>
            <a:pPr algn="ctr">
              <a:lnSpc>
                <a:spcPct val="105000"/>
              </a:lnSpc>
              <a:spcBef>
                <a:spcPct val="45000"/>
              </a:spcBef>
              <a:buClr>
                <a:srgbClr val="00B85C"/>
              </a:buClr>
              <a:buSzPct val="120000"/>
              <a:buFont typeface="Wingdings" panose="05000000000000000000" pitchFamily="2" charset="2"/>
              <a:buNone/>
            </a:pPr>
            <a:r>
              <a:rPr lang="en-US" altLang="zh-CN" sz="2400" i="1">
                <a:ea typeface="宋体" panose="02010600030101010101" pitchFamily="2" charset="-122"/>
              </a:rPr>
              <a:t>TR</a:t>
            </a:r>
            <a:endParaRPr lang="en-US" altLang="zh-CN" sz="2400" i="1">
              <a:ea typeface="宋体" panose="02010600030101010101" pitchFamily="2" charset="-122"/>
            </a:endParaRPr>
          </a:p>
        </p:txBody>
      </p:sp>
      <p:sp>
        <p:nvSpPr>
          <p:cNvPr id="28" name="Rectangle 41"/>
          <p:cNvSpPr>
            <a:spLocks noChangeArrowheads="1"/>
          </p:cNvSpPr>
          <p:nvPr/>
        </p:nvSpPr>
        <p:spPr bwMode="auto">
          <a:xfrm>
            <a:off x="2205037" y="1268760"/>
            <a:ext cx="1031875" cy="99695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P</a:t>
            </a:r>
            <a:endParaRPr lang="en-US" altLang="zh-CN" sz="2400" b="1" i="1">
              <a:ea typeface="宋体" panose="02010600030101010101" pitchFamily="2" charset="-122"/>
            </a:endParaRPr>
          </a:p>
        </p:txBody>
      </p:sp>
      <p:sp>
        <p:nvSpPr>
          <p:cNvPr id="29" name="Rectangle 42"/>
          <p:cNvSpPr>
            <a:spLocks noChangeArrowheads="1"/>
          </p:cNvSpPr>
          <p:nvPr/>
        </p:nvSpPr>
        <p:spPr bwMode="auto">
          <a:xfrm>
            <a:off x="1260475" y="1268760"/>
            <a:ext cx="944562" cy="99695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Q</a:t>
            </a:r>
            <a:endParaRPr lang="en-US" altLang="zh-CN" sz="2400" b="1" i="1">
              <a:ea typeface="宋体" panose="02010600030101010101" pitchFamily="2" charset="-122"/>
            </a:endParaRPr>
          </a:p>
        </p:txBody>
      </p:sp>
      <p:sp>
        <p:nvSpPr>
          <p:cNvPr id="30" name="Line 43"/>
          <p:cNvSpPr>
            <a:spLocks noChangeShapeType="1"/>
          </p:cNvSpPr>
          <p:nvPr/>
        </p:nvSpPr>
        <p:spPr bwMode="auto">
          <a:xfrm>
            <a:off x="1260475" y="1268760"/>
            <a:ext cx="7302500" cy="0"/>
          </a:xfrm>
          <a:prstGeom prst="line">
            <a:avLst/>
          </a:prstGeom>
          <a:noFill/>
          <a:ln w="28575" cap="sq">
            <a:solidFill>
              <a:schemeClr val="tx1"/>
            </a:solidFill>
            <a:round/>
          </a:ln>
        </p:spPr>
        <p:txBody>
          <a:bodyPr/>
          <a:lstStyle/>
          <a:p>
            <a:endParaRPr lang="zh-CN" altLang="en-US"/>
          </a:p>
        </p:txBody>
      </p:sp>
      <p:sp>
        <p:nvSpPr>
          <p:cNvPr id="31" name="Line 44"/>
          <p:cNvSpPr>
            <a:spLocks noChangeShapeType="1"/>
          </p:cNvSpPr>
          <p:nvPr/>
        </p:nvSpPr>
        <p:spPr bwMode="auto">
          <a:xfrm>
            <a:off x="1260475" y="2265710"/>
            <a:ext cx="7302500" cy="0"/>
          </a:xfrm>
          <a:prstGeom prst="line">
            <a:avLst/>
          </a:prstGeom>
          <a:noFill/>
          <a:ln w="9525">
            <a:solidFill>
              <a:schemeClr val="tx1"/>
            </a:solidFill>
            <a:round/>
          </a:ln>
        </p:spPr>
        <p:txBody>
          <a:bodyPr/>
          <a:lstStyle/>
          <a:p>
            <a:endParaRPr lang="zh-CN" altLang="en-US"/>
          </a:p>
        </p:txBody>
      </p:sp>
      <p:sp>
        <p:nvSpPr>
          <p:cNvPr id="32" name="Line 45"/>
          <p:cNvSpPr>
            <a:spLocks noChangeShapeType="1"/>
          </p:cNvSpPr>
          <p:nvPr/>
        </p:nvSpPr>
        <p:spPr bwMode="auto">
          <a:xfrm>
            <a:off x="1260475" y="2903885"/>
            <a:ext cx="7302500" cy="0"/>
          </a:xfrm>
          <a:prstGeom prst="line">
            <a:avLst/>
          </a:prstGeom>
          <a:noFill/>
          <a:ln w="9525">
            <a:solidFill>
              <a:schemeClr val="tx1"/>
            </a:solidFill>
            <a:round/>
          </a:ln>
        </p:spPr>
        <p:txBody>
          <a:bodyPr/>
          <a:lstStyle/>
          <a:p>
            <a:endParaRPr lang="zh-CN" altLang="en-US"/>
          </a:p>
        </p:txBody>
      </p:sp>
      <p:sp>
        <p:nvSpPr>
          <p:cNvPr id="33" name="Line 46"/>
          <p:cNvSpPr>
            <a:spLocks noChangeShapeType="1"/>
          </p:cNvSpPr>
          <p:nvPr/>
        </p:nvSpPr>
        <p:spPr bwMode="auto">
          <a:xfrm>
            <a:off x="1260475" y="3540472"/>
            <a:ext cx="7302500" cy="0"/>
          </a:xfrm>
          <a:prstGeom prst="line">
            <a:avLst/>
          </a:prstGeom>
          <a:noFill/>
          <a:ln w="9525">
            <a:solidFill>
              <a:schemeClr val="tx1"/>
            </a:solidFill>
            <a:round/>
          </a:ln>
        </p:spPr>
        <p:txBody>
          <a:bodyPr/>
          <a:lstStyle/>
          <a:p>
            <a:endParaRPr lang="zh-CN" altLang="en-US"/>
          </a:p>
        </p:txBody>
      </p:sp>
      <p:sp>
        <p:nvSpPr>
          <p:cNvPr id="34" name="Line 47"/>
          <p:cNvSpPr>
            <a:spLocks noChangeShapeType="1"/>
          </p:cNvSpPr>
          <p:nvPr/>
        </p:nvSpPr>
        <p:spPr bwMode="auto">
          <a:xfrm>
            <a:off x="1260475" y="4180235"/>
            <a:ext cx="7302500" cy="0"/>
          </a:xfrm>
          <a:prstGeom prst="line">
            <a:avLst/>
          </a:prstGeom>
          <a:noFill/>
          <a:ln w="9525">
            <a:solidFill>
              <a:schemeClr val="tx1"/>
            </a:solidFill>
            <a:round/>
          </a:ln>
        </p:spPr>
        <p:txBody>
          <a:bodyPr/>
          <a:lstStyle/>
          <a:p>
            <a:endParaRPr lang="zh-CN" altLang="en-US"/>
          </a:p>
        </p:txBody>
      </p:sp>
      <p:sp>
        <p:nvSpPr>
          <p:cNvPr id="35" name="Line 48"/>
          <p:cNvSpPr>
            <a:spLocks noChangeShapeType="1"/>
          </p:cNvSpPr>
          <p:nvPr/>
        </p:nvSpPr>
        <p:spPr bwMode="auto">
          <a:xfrm>
            <a:off x="1260475" y="4815235"/>
            <a:ext cx="7302500" cy="0"/>
          </a:xfrm>
          <a:prstGeom prst="line">
            <a:avLst/>
          </a:prstGeom>
          <a:noFill/>
          <a:ln w="9525">
            <a:solidFill>
              <a:schemeClr val="tx1"/>
            </a:solidFill>
            <a:round/>
          </a:ln>
        </p:spPr>
        <p:txBody>
          <a:bodyPr/>
          <a:lstStyle/>
          <a:p>
            <a:endParaRPr lang="zh-CN" altLang="en-US"/>
          </a:p>
        </p:txBody>
      </p:sp>
      <p:sp>
        <p:nvSpPr>
          <p:cNvPr id="36" name="Line 49"/>
          <p:cNvSpPr>
            <a:spLocks noChangeShapeType="1"/>
          </p:cNvSpPr>
          <p:nvPr/>
        </p:nvSpPr>
        <p:spPr bwMode="auto">
          <a:xfrm>
            <a:off x="1260475" y="5453410"/>
            <a:ext cx="7302500" cy="0"/>
          </a:xfrm>
          <a:prstGeom prst="line">
            <a:avLst/>
          </a:prstGeom>
          <a:noFill/>
          <a:ln w="9525">
            <a:solidFill>
              <a:schemeClr val="tx1"/>
            </a:solidFill>
            <a:round/>
          </a:ln>
        </p:spPr>
        <p:txBody>
          <a:bodyPr/>
          <a:lstStyle/>
          <a:p>
            <a:endParaRPr lang="zh-CN" altLang="en-US"/>
          </a:p>
        </p:txBody>
      </p:sp>
      <p:sp>
        <p:nvSpPr>
          <p:cNvPr id="37" name="Line 50"/>
          <p:cNvSpPr>
            <a:spLocks noChangeShapeType="1"/>
          </p:cNvSpPr>
          <p:nvPr/>
        </p:nvSpPr>
        <p:spPr bwMode="auto">
          <a:xfrm>
            <a:off x="1260475" y="6089997"/>
            <a:ext cx="7302500" cy="0"/>
          </a:xfrm>
          <a:prstGeom prst="line">
            <a:avLst/>
          </a:prstGeom>
          <a:noFill/>
          <a:ln w="28575" cap="sq">
            <a:solidFill>
              <a:schemeClr val="tx1"/>
            </a:solidFill>
            <a:round/>
          </a:ln>
        </p:spPr>
        <p:txBody>
          <a:bodyPr/>
          <a:lstStyle/>
          <a:p>
            <a:endParaRPr lang="zh-CN" altLang="en-US"/>
          </a:p>
        </p:txBody>
      </p:sp>
      <p:sp>
        <p:nvSpPr>
          <p:cNvPr id="38" name="Line 51"/>
          <p:cNvSpPr>
            <a:spLocks noChangeShapeType="1"/>
          </p:cNvSpPr>
          <p:nvPr/>
        </p:nvSpPr>
        <p:spPr bwMode="auto">
          <a:xfrm>
            <a:off x="1260475" y="1268760"/>
            <a:ext cx="0" cy="4821237"/>
          </a:xfrm>
          <a:prstGeom prst="line">
            <a:avLst/>
          </a:prstGeom>
          <a:noFill/>
          <a:ln w="28575" cap="sq">
            <a:solidFill>
              <a:schemeClr val="tx1"/>
            </a:solidFill>
            <a:round/>
          </a:ln>
        </p:spPr>
        <p:txBody>
          <a:bodyPr/>
          <a:lstStyle/>
          <a:p>
            <a:endParaRPr lang="zh-CN" altLang="en-US"/>
          </a:p>
        </p:txBody>
      </p:sp>
      <p:sp>
        <p:nvSpPr>
          <p:cNvPr id="39" name="Line 52"/>
          <p:cNvSpPr>
            <a:spLocks noChangeShapeType="1"/>
          </p:cNvSpPr>
          <p:nvPr/>
        </p:nvSpPr>
        <p:spPr bwMode="auto">
          <a:xfrm>
            <a:off x="2205037" y="1268760"/>
            <a:ext cx="0" cy="4821237"/>
          </a:xfrm>
          <a:prstGeom prst="line">
            <a:avLst/>
          </a:prstGeom>
          <a:noFill/>
          <a:ln w="9525">
            <a:solidFill>
              <a:schemeClr val="tx1"/>
            </a:solidFill>
            <a:round/>
          </a:ln>
        </p:spPr>
        <p:txBody>
          <a:bodyPr/>
          <a:lstStyle/>
          <a:p>
            <a:endParaRPr lang="zh-CN" altLang="en-US"/>
          </a:p>
        </p:txBody>
      </p:sp>
      <p:sp>
        <p:nvSpPr>
          <p:cNvPr id="40" name="Line 53"/>
          <p:cNvSpPr>
            <a:spLocks noChangeShapeType="1"/>
          </p:cNvSpPr>
          <p:nvPr/>
        </p:nvSpPr>
        <p:spPr bwMode="auto">
          <a:xfrm>
            <a:off x="3236912" y="1268760"/>
            <a:ext cx="0" cy="4821237"/>
          </a:xfrm>
          <a:prstGeom prst="line">
            <a:avLst/>
          </a:prstGeom>
          <a:noFill/>
          <a:ln w="9525">
            <a:solidFill>
              <a:schemeClr val="tx1"/>
            </a:solidFill>
            <a:round/>
          </a:ln>
        </p:spPr>
        <p:txBody>
          <a:bodyPr/>
          <a:lstStyle/>
          <a:p>
            <a:endParaRPr lang="zh-CN" altLang="en-US"/>
          </a:p>
        </p:txBody>
      </p:sp>
      <p:sp>
        <p:nvSpPr>
          <p:cNvPr id="41" name="Line 54"/>
          <p:cNvSpPr>
            <a:spLocks noChangeShapeType="1"/>
          </p:cNvSpPr>
          <p:nvPr/>
        </p:nvSpPr>
        <p:spPr bwMode="auto">
          <a:xfrm>
            <a:off x="5111750" y="1268760"/>
            <a:ext cx="0" cy="4821237"/>
          </a:xfrm>
          <a:prstGeom prst="line">
            <a:avLst/>
          </a:prstGeom>
          <a:noFill/>
          <a:ln w="9525">
            <a:solidFill>
              <a:schemeClr val="tx1"/>
            </a:solidFill>
            <a:round/>
          </a:ln>
        </p:spPr>
        <p:txBody>
          <a:bodyPr/>
          <a:lstStyle/>
          <a:p>
            <a:endParaRPr lang="zh-CN" altLang="en-US"/>
          </a:p>
        </p:txBody>
      </p:sp>
      <p:sp>
        <p:nvSpPr>
          <p:cNvPr id="42" name="Line 55"/>
          <p:cNvSpPr>
            <a:spLocks noChangeShapeType="1"/>
          </p:cNvSpPr>
          <p:nvPr/>
        </p:nvSpPr>
        <p:spPr bwMode="auto">
          <a:xfrm>
            <a:off x="6723062" y="1268760"/>
            <a:ext cx="0" cy="4821237"/>
          </a:xfrm>
          <a:prstGeom prst="line">
            <a:avLst/>
          </a:prstGeom>
          <a:noFill/>
          <a:ln w="9525">
            <a:solidFill>
              <a:schemeClr val="tx1"/>
            </a:solidFill>
            <a:round/>
          </a:ln>
        </p:spPr>
        <p:txBody>
          <a:bodyPr/>
          <a:lstStyle/>
          <a:p>
            <a:endParaRPr lang="zh-CN" altLang="en-US"/>
          </a:p>
        </p:txBody>
      </p:sp>
      <p:sp>
        <p:nvSpPr>
          <p:cNvPr id="43" name="Rectangle 62"/>
          <p:cNvSpPr>
            <a:spLocks noChangeArrowheads="1"/>
          </p:cNvSpPr>
          <p:nvPr/>
        </p:nvSpPr>
        <p:spPr bwMode="auto">
          <a:xfrm>
            <a:off x="7323137" y="1549747"/>
            <a:ext cx="658813" cy="457200"/>
          </a:xfrm>
          <a:prstGeom prst="rect">
            <a:avLst/>
          </a:prstGeom>
          <a:noFill/>
          <a:ln w="9525">
            <a:noFill/>
            <a:miter lim="800000"/>
          </a:ln>
        </p:spPr>
        <p:txBody>
          <a:bodyPr wrap="none">
            <a:spAutoFit/>
          </a:bodyPr>
          <a:lstStyle/>
          <a:p>
            <a:r>
              <a:rPr lang="en-US" altLang="zh-CN" sz="2400" i="1">
                <a:ea typeface="宋体" panose="02010600030101010101" pitchFamily="2" charset="-122"/>
              </a:rPr>
              <a:t>MR</a:t>
            </a:r>
            <a:endParaRPr lang="en-US" altLang="zh-CN" sz="2400" i="1">
              <a:ea typeface="宋体" panose="02010600030101010101" pitchFamily="2" charset="-122"/>
            </a:endParaRPr>
          </a:p>
        </p:txBody>
      </p:sp>
      <p:sp>
        <p:nvSpPr>
          <p:cNvPr id="44" name="Rectangle 68"/>
          <p:cNvSpPr>
            <a:spLocks noChangeArrowheads="1"/>
          </p:cNvSpPr>
          <p:nvPr/>
        </p:nvSpPr>
        <p:spPr bwMode="auto">
          <a:xfrm>
            <a:off x="5613400" y="1549747"/>
            <a:ext cx="608012" cy="457200"/>
          </a:xfrm>
          <a:prstGeom prst="rect">
            <a:avLst/>
          </a:prstGeom>
          <a:noFill/>
          <a:ln w="9525">
            <a:noFill/>
            <a:miter lim="800000"/>
          </a:ln>
        </p:spPr>
        <p:txBody>
          <a:bodyPr wrap="none">
            <a:spAutoFit/>
          </a:bodyPr>
          <a:lstStyle/>
          <a:p>
            <a:r>
              <a:rPr lang="en-US" altLang="zh-CN" sz="2400" i="1">
                <a:ea typeface="宋体" panose="02010600030101010101" pitchFamily="2" charset="-122"/>
              </a:rPr>
              <a:t>AR</a:t>
            </a:r>
            <a:endParaRPr lang="en-US" altLang="zh-CN" sz="2400" i="1">
              <a:ea typeface="宋体" panose="02010600030101010101" pitchFamily="2" charset="-122"/>
            </a:endParaRPr>
          </a:p>
        </p:txBody>
      </p:sp>
      <p:sp>
        <p:nvSpPr>
          <p:cNvPr id="45" name="Rectangle 8"/>
          <p:cNvSpPr>
            <a:spLocks noChangeArrowheads="1"/>
          </p:cNvSpPr>
          <p:nvPr/>
        </p:nvSpPr>
        <p:spPr bwMode="auto">
          <a:xfrm>
            <a:off x="6723062" y="5108922"/>
            <a:ext cx="1839913" cy="636588"/>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grpSp>
        <p:nvGrpSpPr>
          <p:cNvPr id="46" name="Group 46"/>
          <p:cNvGrpSpPr/>
          <p:nvPr/>
        </p:nvGrpSpPr>
        <p:grpSpPr bwMode="auto">
          <a:xfrm>
            <a:off x="6723062" y="2559397"/>
            <a:ext cx="1839913" cy="2549525"/>
            <a:chOff x="0" y="0"/>
            <a:chExt cx="1159" cy="1606"/>
          </a:xfrm>
        </p:grpSpPr>
        <p:sp>
          <p:nvSpPr>
            <p:cNvPr id="47" name="Rectangle 13"/>
            <p:cNvSpPr>
              <a:spLocks noChangeArrowheads="1"/>
            </p:cNvSpPr>
            <p:nvPr/>
          </p:nvSpPr>
          <p:spPr bwMode="auto">
            <a:xfrm>
              <a:off x="0" y="1204"/>
              <a:ext cx="1159" cy="402"/>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48" name="Rectangle 18"/>
            <p:cNvSpPr>
              <a:spLocks noChangeArrowheads="1"/>
            </p:cNvSpPr>
            <p:nvPr/>
          </p:nvSpPr>
          <p:spPr bwMode="auto">
            <a:xfrm>
              <a:off x="0" y="804"/>
              <a:ext cx="1159" cy="400"/>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49" name="Rectangle 23"/>
            <p:cNvSpPr>
              <a:spLocks noChangeArrowheads="1"/>
            </p:cNvSpPr>
            <p:nvPr/>
          </p:nvSpPr>
          <p:spPr bwMode="auto">
            <a:xfrm>
              <a:off x="0" y="401"/>
              <a:ext cx="1159" cy="403"/>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50" name="Rectangle 28"/>
            <p:cNvSpPr>
              <a:spLocks noChangeArrowheads="1"/>
            </p:cNvSpPr>
            <p:nvPr/>
          </p:nvSpPr>
          <p:spPr bwMode="auto">
            <a:xfrm>
              <a:off x="0" y="0"/>
              <a:ext cx="1159" cy="401"/>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grpSp>
      <p:sp>
        <p:nvSpPr>
          <p:cNvPr id="51" name="Line 56"/>
          <p:cNvSpPr>
            <a:spLocks noChangeShapeType="1"/>
          </p:cNvSpPr>
          <p:nvPr/>
        </p:nvSpPr>
        <p:spPr bwMode="auto">
          <a:xfrm>
            <a:off x="8562975" y="1268760"/>
            <a:ext cx="0" cy="4821237"/>
          </a:xfrm>
          <a:prstGeom prst="line">
            <a:avLst/>
          </a:prstGeom>
          <a:noFill/>
          <a:ln w="28575" cap="sq">
            <a:solidFill>
              <a:schemeClr val="tx1"/>
            </a:solidFill>
            <a:round/>
          </a:ln>
        </p:spPr>
        <p:txBody>
          <a:bodyPr/>
          <a:lstStyle/>
          <a:p>
            <a:endParaRPr lang="zh-CN" altLang="en-US"/>
          </a:p>
        </p:txBody>
      </p:sp>
      <p:sp>
        <p:nvSpPr>
          <p:cNvPr id="52" name="Rectangle 70"/>
          <p:cNvSpPr>
            <a:spLocks noChangeArrowheads="1"/>
          </p:cNvSpPr>
          <p:nvPr/>
        </p:nvSpPr>
        <p:spPr bwMode="auto">
          <a:xfrm>
            <a:off x="6729412" y="5751860"/>
            <a:ext cx="1808163" cy="322262"/>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53" name="Rectangle 71"/>
          <p:cNvSpPr>
            <a:spLocks noChangeArrowheads="1"/>
          </p:cNvSpPr>
          <p:nvPr/>
        </p:nvSpPr>
        <p:spPr bwMode="auto">
          <a:xfrm>
            <a:off x="6727825" y="2275235"/>
            <a:ext cx="1804987" cy="276225"/>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54" name="Line 10"/>
          <p:cNvSpPr>
            <a:spLocks noChangeShapeType="1"/>
          </p:cNvSpPr>
          <p:nvPr/>
        </p:nvSpPr>
        <p:spPr bwMode="auto">
          <a:xfrm>
            <a:off x="755576" y="836712"/>
            <a:ext cx="8207375" cy="0"/>
          </a:xfrm>
          <a:prstGeom prst="line">
            <a:avLst/>
          </a:prstGeom>
          <a:noFill/>
          <a:ln w="12700">
            <a:solidFill>
              <a:srgbClr val="C0C0C0"/>
            </a:solidFill>
            <a:round/>
          </a:ln>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467544" y="404664"/>
            <a:ext cx="8208963" cy="954087"/>
          </a:xfrm>
          <a:prstGeom prst="rect">
            <a:avLst/>
          </a:prstGeom>
        </p:spPr>
        <p:txBody>
          <a:bodyPr vert="horz" tIns="0" bIns="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en-US" alt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1</a:t>
            </a:r>
            <a:r>
              <a:rPr kumimoji="0" lang="en-US" altLang="zh-CN"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en-US" altLang="zh-CN"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altLang="en-US" sz="28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参考答案</a:t>
            </a:r>
            <a:endParaRPr kumimoji="0" lang="zh-CN" altLang="en-US" sz="28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 name="Line 10"/>
          <p:cNvSpPr>
            <a:spLocks noChangeShapeType="1"/>
          </p:cNvSpPr>
          <p:nvPr/>
        </p:nvSpPr>
        <p:spPr bwMode="auto">
          <a:xfrm>
            <a:off x="467544" y="332656"/>
            <a:ext cx="8207375" cy="0"/>
          </a:xfrm>
          <a:prstGeom prst="line">
            <a:avLst/>
          </a:prstGeom>
          <a:noFill/>
          <a:ln w="12700">
            <a:solidFill>
              <a:srgbClr val="C0C0C0"/>
            </a:solidFill>
            <a:round/>
          </a:ln>
        </p:spPr>
        <p:txBody>
          <a:bodyPr/>
          <a:lstStyle/>
          <a:p>
            <a:endParaRPr lang="zh-CN" altLang="en-US"/>
          </a:p>
        </p:txBody>
      </p:sp>
      <p:sp>
        <p:nvSpPr>
          <p:cNvPr id="6" name="Rectangle 28"/>
          <p:cNvSpPr>
            <a:spLocks noChangeArrowheads="1"/>
          </p:cNvSpPr>
          <p:nvPr/>
        </p:nvSpPr>
        <p:spPr bwMode="auto">
          <a:xfrm>
            <a:off x="6497737" y="2355850"/>
            <a:ext cx="1839913"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7" name="Rectangle 2"/>
          <p:cNvSpPr>
            <a:spLocks noChangeArrowheads="1"/>
          </p:cNvSpPr>
          <p:nvPr/>
        </p:nvSpPr>
        <p:spPr bwMode="auto">
          <a:xfrm>
            <a:off x="1039912" y="1368425"/>
            <a:ext cx="7280275" cy="4808537"/>
          </a:xfrm>
          <a:prstGeom prst="rect">
            <a:avLst/>
          </a:prstGeom>
          <a:solidFill>
            <a:schemeClr val="bg1"/>
          </a:solidFill>
          <a:ln w="9525">
            <a:solidFill>
              <a:schemeClr val="tx1"/>
            </a:solidFill>
            <a:miter lim="800000"/>
          </a:ln>
        </p:spPr>
        <p:txBody>
          <a:bodyPr wrap="none" anchor="ctr"/>
          <a:lstStyle/>
          <a:p>
            <a:endParaRPr lang="zh-CN">
              <a:ea typeface="宋体" panose="02010600030101010101" pitchFamily="2" charset="-122"/>
            </a:endParaRPr>
          </a:p>
        </p:txBody>
      </p:sp>
      <p:sp>
        <p:nvSpPr>
          <p:cNvPr id="9" name="Rectangle 9"/>
          <p:cNvSpPr>
            <a:spLocks noChangeArrowheads="1"/>
          </p:cNvSpPr>
          <p:nvPr/>
        </p:nvSpPr>
        <p:spPr bwMode="auto">
          <a:xfrm>
            <a:off x="3011587" y="5543550"/>
            <a:ext cx="1874838"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$50</a:t>
            </a:r>
            <a:endParaRPr lang="en-US" altLang="zh-CN" sz="2400">
              <a:ea typeface="宋体" panose="02010600030101010101" pitchFamily="2" charset="-122"/>
            </a:endParaRPr>
          </a:p>
        </p:txBody>
      </p:sp>
      <p:sp>
        <p:nvSpPr>
          <p:cNvPr id="10" name="Rectangle 10"/>
          <p:cNvSpPr>
            <a:spLocks noChangeArrowheads="1"/>
          </p:cNvSpPr>
          <p:nvPr/>
        </p:nvSpPr>
        <p:spPr bwMode="auto">
          <a:xfrm>
            <a:off x="1979712" y="5543550"/>
            <a:ext cx="1031875"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11" name="Rectangle 11"/>
          <p:cNvSpPr>
            <a:spLocks noChangeArrowheads="1"/>
          </p:cNvSpPr>
          <p:nvPr/>
        </p:nvSpPr>
        <p:spPr bwMode="auto">
          <a:xfrm>
            <a:off x="1035150" y="5543550"/>
            <a:ext cx="944562"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a:t>
            </a:r>
            <a:endParaRPr lang="en-US" altLang="zh-CN" sz="2400">
              <a:ea typeface="宋体" panose="02010600030101010101" pitchFamily="2" charset="-122"/>
            </a:endParaRPr>
          </a:p>
        </p:txBody>
      </p:sp>
      <p:sp>
        <p:nvSpPr>
          <p:cNvPr id="12" name="Rectangle 13"/>
          <p:cNvSpPr>
            <a:spLocks noChangeArrowheads="1"/>
          </p:cNvSpPr>
          <p:nvPr/>
        </p:nvSpPr>
        <p:spPr bwMode="auto">
          <a:xfrm>
            <a:off x="3011587" y="4905375"/>
            <a:ext cx="1874838"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$40</a:t>
            </a:r>
            <a:endParaRPr lang="en-US" altLang="zh-CN" sz="2400">
              <a:ea typeface="宋体" panose="02010600030101010101" pitchFamily="2" charset="-122"/>
            </a:endParaRPr>
          </a:p>
        </p:txBody>
      </p:sp>
      <p:sp>
        <p:nvSpPr>
          <p:cNvPr id="13" name="Rectangle 14"/>
          <p:cNvSpPr>
            <a:spLocks noChangeArrowheads="1"/>
          </p:cNvSpPr>
          <p:nvPr/>
        </p:nvSpPr>
        <p:spPr bwMode="auto">
          <a:xfrm>
            <a:off x="1979712" y="4905375"/>
            <a:ext cx="1031875"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14" name="Rectangle 15"/>
          <p:cNvSpPr>
            <a:spLocks noChangeArrowheads="1"/>
          </p:cNvSpPr>
          <p:nvPr/>
        </p:nvSpPr>
        <p:spPr bwMode="auto">
          <a:xfrm>
            <a:off x="1035150" y="4905375"/>
            <a:ext cx="944562"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a:t>
            </a:r>
            <a:endParaRPr lang="en-US" altLang="zh-CN" sz="2400">
              <a:ea typeface="宋体" panose="02010600030101010101" pitchFamily="2" charset="-122"/>
            </a:endParaRPr>
          </a:p>
        </p:txBody>
      </p:sp>
      <p:sp>
        <p:nvSpPr>
          <p:cNvPr id="15" name="Rectangle 18"/>
          <p:cNvSpPr>
            <a:spLocks noChangeArrowheads="1"/>
          </p:cNvSpPr>
          <p:nvPr/>
        </p:nvSpPr>
        <p:spPr bwMode="auto">
          <a:xfrm>
            <a:off x="1979712" y="4270375"/>
            <a:ext cx="1031875" cy="6350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16" name="Rectangle 19"/>
          <p:cNvSpPr>
            <a:spLocks noChangeArrowheads="1"/>
          </p:cNvSpPr>
          <p:nvPr/>
        </p:nvSpPr>
        <p:spPr bwMode="auto">
          <a:xfrm>
            <a:off x="1035150" y="4270375"/>
            <a:ext cx="944562" cy="6350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a:t>
            </a:r>
            <a:endParaRPr lang="en-US" altLang="zh-CN" sz="2400">
              <a:ea typeface="宋体" panose="02010600030101010101" pitchFamily="2" charset="-122"/>
            </a:endParaRPr>
          </a:p>
        </p:txBody>
      </p:sp>
      <p:grpSp>
        <p:nvGrpSpPr>
          <p:cNvPr id="17" name="Group 17"/>
          <p:cNvGrpSpPr/>
          <p:nvPr/>
        </p:nvGrpSpPr>
        <p:grpSpPr bwMode="auto">
          <a:xfrm>
            <a:off x="4886425" y="3630612"/>
            <a:ext cx="1611312" cy="2549525"/>
            <a:chOff x="0" y="0"/>
            <a:chExt cx="1015" cy="1606"/>
          </a:xfrm>
        </p:grpSpPr>
        <p:sp>
          <p:nvSpPr>
            <p:cNvPr id="18" name="Rectangle 8"/>
            <p:cNvSpPr>
              <a:spLocks noChangeArrowheads="1"/>
            </p:cNvSpPr>
            <p:nvPr/>
          </p:nvSpPr>
          <p:spPr bwMode="auto">
            <a:xfrm>
              <a:off x="0" y="1205"/>
              <a:ext cx="1015" cy="401"/>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$10</a:t>
              </a:r>
              <a:endParaRPr lang="en-US" altLang="zh-CN" sz="2400">
                <a:solidFill>
                  <a:srgbClr val="FF3300"/>
                </a:solidFill>
                <a:ea typeface="宋体" panose="02010600030101010101" pitchFamily="2" charset="-122"/>
              </a:endParaRPr>
            </a:p>
          </p:txBody>
        </p:sp>
        <p:sp>
          <p:nvSpPr>
            <p:cNvPr id="19" name="Rectangle 12"/>
            <p:cNvSpPr>
              <a:spLocks noChangeArrowheads="1"/>
            </p:cNvSpPr>
            <p:nvPr/>
          </p:nvSpPr>
          <p:spPr bwMode="auto">
            <a:xfrm>
              <a:off x="0" y="803"/>
              <a:ext cx="1015" cy="402"/>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$10</a:t>
              </a:r>
              <a:endParaRPr lang="en-US" altLang="zh-CN" sz="2400">
                <a:solidFill>
                  <a:srgbClr val="FF3300"/>
                </a:solidFill>
                <a:ea typeface="宋体" panose="02010600030101010101" pitchFamily="2" charset="-122"/>
              </a:endParaRPr>
            </a:p>
          </p:txBody>
        </p:sp>
        <p:sp>
          <p:nvSpPr>
            <p:cNvPr id="20" name="Rectangle 16"/>
            <p:cNvSpPr>
              <a:spLocks noChangeArrowheads="1"/>
            </p:cNvSpPr>
            <p:nvPr/>
          </p:nvSpPr>
          <p:spPr bwMode="auto">
            <a:xfrm>
              <a:off x="0" y="403"/>
              <a:ext cx="1015" cy="4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$10</a:t>
              </a:r>
              <a:endParaRPr lang="en-US" altLang="zh-CN" sz="2400">
                <a:solidFill>
                  <a:srgbClr val="FF3300"/>
                </a:solidFill>
                <a:ea typeface="宋体" panose="02010600030101010101" pitchFamily="2" charset="-122"/>
              </a:endParaRPr>
            </a:p>
          </p:txBody>
        </p:sp>
        <p:sp>
          <p:nvSpPr>
            <p:cNvPr id="21" name="Rectangle 20"/>
            <p:cNvSpPr>
              <a:spLocks noChangeArrowheads="1"/>
            </p:cNvSpPr>
            <p:nvPr/>
          </p:nvSpPr>
          <p:spPr bwMode="auto">
            <a:xfrm>
              <a:off x="0" y="0"/>
              <a:ext cx="1015" cy="40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$10</a:t>
              </a:r>
              <a:endParaRPr lang="en-US" altLang="zh-CN" sz="2400">
                <a:solidFill>
                  <a:srgbClr val="FF3300"/>
                </a:solidFill>
                <a:ea typeface="宋体" panose="02010600030101010101" pitchFamily="2" charset="-122"/>
              </a:endParaRPr>
            </a:p>
          </p:txBody>
        </p:sp>
      </p:grpSp>
      <p:sp>
        <p:nvSpPr>
          <p:cNvPr id="22" name="Rectangle 22"/>
          <p:cNvSpPr>
            <a:spLocks noChangeArrowheads="1"/>
          </p:cNvSpPr>
          <p:nvPr/>
        </p:nvSpPr>
        <p:spPr bwMode="auto">
          <a:xfrm>
            <a:off x="1979712" y="3630612"/>
            <a:ext cx="1031875" cy="63976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23" name="Rectangle 23"/>
          <p:cNvSpPr>
            <a:spLocks noChangeArrowheads="1"/>
          </p:cNvSpPr>
          <p:nvPr/>
        </p:nvSpPr>
        <p:spPr bwMode="auto">
          <a:xfrm>
            <a:off x="1035150" y="3630612"/>
            <a:ext cx="944562" cy="63976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a:t>
            </a:r>
            <a:endParaRPr lang="en-US" altLang="zh-CN" sz="2400">
              <a:ea typeface="宋体" panose="02010600030101010101" pitchFamily="2" charset="-122"/>
            </a:endParaRPr>
          </a:p>
        </p:txBody>
      </p:sp>
      <p:sp>
        <p:nvSpPr>
          <p:cNvPr id="24" name="Rectangle 24"/>
          <p:cNvSpPr>
            <a:spLocks noChangeArrowheads="1"/>
          </p:cNvSpPr>
          <p:nvPr/>
        </p:nvSpPr>
        <p:spPr bwMode="auto">
          <a:xfrm>
            <a:off x="4886425" y="2994025"/>
            <a:ext cx="1611312"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25" name="Rectangle 26"/>
          <p:cNvSpPr>
            <a:spLocks noChangeArrowheads="1"/>
          </p:cNvSpPr>
          <p:nvPr/>
        </p:nvSpPr>
        <p:spPr bwMode="auto">
          <a:xfrm>
            <a:off x="1979712" y="2994025"/>
            <a:ext cx="1031875"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26" name="Rectangle 27"/>
          <p:cNvSpPr>
            <a:spLocks noChangeArrowheads="1"/>
          </p:cNvSpPr>
          <p:nvPr/>
        </p:nvSpPr>
        <p:spPr bwMode="auto">
          <a:xfrm>
            <a:off x="1035150" y="2994025"/>
            <a:ext cx="944562" cy="6365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a:t>
            </a:r>
            <a:endParaRPr lang="en-US" altLang="zh-CN" sz="2400">
              <a:ea typeface="宋体" panose="02010600030101010101" pitchFamily="2" charset="-122"/>
            </a:endParaRPr>
          </a:p>
        </p:txBody>
      </p:sp>
      <p:sp>
        <p:nvSpPr>
          <p:cNvPr id="27" name="Rectangle 29"/>
          <p:cNvSpPr>
            <a:spLocks noChangeArrowheads="1"/>
          </p:cNvSpPr>
          <p:nvPr/>
        </p:nvSpPr>
        <p:spPr bwMode="auto">
          <a:xfrm>
            <a:off x="4886425" y="2355850"/>
            <a:ext cx="1611312"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n/a</a:t>
            </a:r>
            <a:endParaRPr lang="en-US" altLang="zh-CN" sz="2400">
              <a:ea typeface="宋体" panose="02010600030101010101" pitchFamily="2" charset="-122"/>
            </a:endParaRPr>
          </a:p>
        </p:txBody>
      </p:sp>
      <p:grpSp>
        <p:nvGrpSpPr>
          <p:cNvPr id="28" name="Group 28"/>
          <p:cNvGrpSpPr/>
          <p:nvPr/>
        </p:nvGrpSpPr>
        <p:grpSpPr bwMode="auto">
          <a:xfrm>
            <a:off x="3011587" y="2355850"/>
            <a:ext cx="1874838" cy="2549525"/>
            <a:chOff x="0" y="0"/>
            <a:chExt cx="1181" cy="1606"/>
          </a:xfrm>
        </p:grpSpPr>
        <p:sp>
          <p:nvSpPr>
            <p:cNvPr id="29" name="Rectangle 17"/>
            <p:cNvSpPr>
              <a:spLocks noChangeArrowheads="1"/>
            </p:cNvSpPr>
            <p:nvPr/>
          </p:nvSpPr>
          <p:spPr bwMode="auto">
            <a:xfrm>
              <a:off x="0" y="1206"/>
              <a:ext cx="1181" cy="4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$30</a:t>
              </a:r>
              <a:endParaRPr lang="en-US" altLang="zh-CN" sz="2400">
                <a:solidFill>
                  <a:srgbClr val="FF3300"/>
                </a:solidFill>
                <a:ea typeface="宋体" panose="02010600030101010101" pitchFamily="2" charset="-122"/>
              </a:endParaRPr>
            </a:p>
          </p:txBody>
        </p:sp>
        <p:sp>
          <p:nvSpPr>
            <p:cNvPr id="30" name="Rectangle 21"/>
            <p:cNvSpPr>
              <a:spLocks noChangeArrowheads="1"/>
            </p:cNvSpPr>
            <p:nvPr/>
          </p:nvSpPr>
          <p:spPr bwMode="auto">
            <a:xfrm>
              <a:off x="0" y="803"/>
              <a:ext cx="1181" cy="40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$20</a:t>
              </a:r>
              <a:endParaRPr lang="en-US" altLang="zh-CN" sz="2400">
                <a:solidFill>
                  <a:srgbClr val="FF3300"/>
                </a:solidFill>
                <a:ea typeface="宋体" panose="02010600030101010101" pitchFamily="2" charset="-122"/>
              </a:endParaRPr>
            </a:p>
          </p:txBody>
        </p:sp>
        <p:sp>
          <p:nvSpPr>
            <p:cNvPr id="31" name="Rectangle 25"/>
            <p:cNvSpPr>
              <a:spLocks noChangeArrowheads="1"/>
            </p:cNvSpPr>
            <p:nvPr/>
          </p:nvSpPr>
          <p:spPr bwMode="auto">
            <a:xfrm>
              <a:off x="0" y="402"/>
              <a:ext cx="1181" cy="401"/>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$10</a:t>
              </a:r>
              <a:endParaRPr lang="en-US" altLang="zh-CN" sz="2400">
                <a:solidFill>
                  <a:srgbClr val="FF3300"/>
                </a:solidFill>
                <a:ea typeface="宋体" panose="02010600030101010101" pitchFamily="2" charset="-122"/>
              </a:endParaRPr>
            </a:p>
          </p:txBody>
        </p:sp>
        <p:sp>
          <p:nvSpPr>
            <p:cNvPr id="32" name="Rectangle 30"/>
            <p:cNvSpPr>
              <a:spLocks noChangeArrowheads="1"/>
            </p:cNvSpPr>
            <p:nvPr/>
          </p:nvSpPr>
          <p:spPr bwMode="auto">
            <a:xfrm>
              <a:off x="0" y="0"/>
              <a:ext cx="1181" cy="402"/>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$0</a:t>
              </a:r>
              <a:endParaRPr lang="en-US" altLang="zh-CN" sz="2400">
                <a:solidFill>
                  <a:srgbClr val="FF3300"/>
                </a:solidFill>
                <a:ea typeface="宋体" panose="02010600030101010101" pitchFamily="2" charset="-122"/>
              </a:endParaRPr>
            </a:p>
          </p:txBody>
        </p:sp>
      </p:grpSp>
      <p:sp>
        <p:nvSpPr>
          <p:cNvPr id="33" name="Rectangle 31"/>
          <p:cNvSpPr>
            <a:spLocks noChangeArrowheads="1"/>
          </p:cNvSpPr>
          <p:nvPr/>
        </p:nvSpPr>
        <p:spPr bwMode="auto">
          <a:xfrm>
            <a:off x="1979712" y="2355850"/>
            <a:ext cx="1031875"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34" name="Rectangle 32"/>
          <p:cNvSpPr>
            <a:spLocks noChangeArrowheads="1"/>
          </p:cNvSpPr>
          <p:nvPr/>
        </p:nvSpPr>
        <p:spPr bwMode="auto">
          <a:xfrm>
            <a:off x="1035150" y="2355850"/>
            <a:ext cx="944562" cy="6381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endParaRPr lang="en-US" altLang="zh-CN" sz="2400">
              <a:ea typeface="宋体" panose="02010600030101010101" pitchFamily="2" charset="-122"/>
            </a:endParaRPr>
          </a:p>
        </p:txBody>
      </p:sp>
      <p:sp>
        <p:nvSpPr>
          <p:cNvPr id="35" name="Rectangle 33"/>
          <p:cNvSpPr>
            <a:spLocks noChangeArrowheads="1"/>
          </p:cNvSpPr>
          <p:nvPr/>
        </p:nvSpPr>
        <p:spPr bwMode="auto">
          <a:xfrm>
            <a:off x="6497737" y="1358900"/>
            <a:ext cx="1839913" cy="996950"/>
          </a:xfrm>
          <a:prstGeom prst="rect">
            <a:avLst/>
          </a:prstGeom>
          <a:noFill/>
          <a:ln w="9525">
            <a:noFill/>
            <a:miter lim="800000"/>
          </a:ln>
        </p:spPr>
        <p:txBody>
          <a:bodyPr anchor="ctr" anchorCtr="1"/>
          <a:lstStyle/>
          <a:p>
            <a:pPr algn="ctr">
              <a:lnSpc>
                <a:spcPct val="105000"/>
              </a:lnSpc>
              <a:spcBef>
                <a:spcPct val="45000"/>
              </a:spcBef>
              <a:buClr>
                <a:srgbClr val="00B85C"/>
              </a:buClr>
              <a:buSzPct val="120000"/>
              <a:buFont typeface="Wingdings" panose="05000000000000000000" pitchFamily="2" charset="2"/>
              <a:buNone/>
            </a:pPr>
            <a:endParaRPr lang="zh-CN" sz="2400">
              <a:solidFill>
                <a:schemeClr val="bg1"/>
              </a:solidFill>
              <a:ea typeface="宋体" panose="02010600030101010101" pitchFamily="2" charset="-122"/>
            </a:endParaRPr>
          </a:p>
        </p:txBody>
      </p:sp>
      <p:sp>
        <p:nvSpPr>
          <p:cNvPr id="36" name="Rectangle 34"/>
          <p:cNvSpPr>
            <a:spLocks noChangeArrowheads="1"/>
          </p:cNvSpPr>
          <p:nvPr/>
        </p:nvSpPr>
        <p:spPr bwMode="auto">
          <a:xfrm>
            <a:off x="4886425" y="1358900"/>
            <a:ext cx="1611312" cy="996950"/>
          </a:xfrm>
          <a:prstGeom prst="rect">
            <a:avLst/>
          </a:prstGeom>
          <a:noFill/>
          <a:ln w="9525">
            <a:noFill/>
            <a:miter lim="800000"/>
          </a:ln>
        </p:spPr>
        <p:txBody>
          <a:bodyPr anchor="ctr" anchorCtr="1"/>
          <a:lstStyle/>
          <a:p>
            <a:pPr algn="ctr">
              <a:lnSpc>
                <a:spcPct val="105000"/>
              </a:lnSpc>
              <a:spcBef>
                <a:spcPct val="45000"/>
              </a:spcBef>
              <a:buClr>
                <a:srgbClr val="00B85C"/>
              </a:buClr>
              <a:buSzPct val="120000"/>
              <a:buFont typeface="Wingdings" panose="05000000000000000000" pitchFamily="2" charset="2"/>
              <a:buNone/>
            </a:pPr>
            <a:endParaRPr lang="zh-CN" sz="2400" b="1">
              <a:ea typeface="宋体" panose="02010600030101010101" pitchFamily="2" charset="-122"/>
            </a:endParaRPr>
          </a:p>
        </p:txBody>
      </p:sp>
      <p:sp>
        <p:nvSpPr>
          <p:cNvPr id="37" name="Rectangle 35"/>
          <p:cNvSpPr>
            <a:spLocks noChangeArrowheads="1"/>
          </p:cNvSpPr>
          <p:nvPr/>
        </p:nvSpPr>
        <p:spPr bwMode="auto">
          <a:xfrm>
            <a:off x="3011587" y="1358900"/>
            <a:ext cx="1874838" cy="996950"/>
          </a:xfrm>
          <a:prstGeom prst="rect">
            <a:avLst/>
          </a:prstGeom>
          <a:noFill/>
          <a:ln w="9525">
            <a:noFill/>
            <a:miter lim="800000"/>
          </a:ln>
        </p:spPr>
        <p:txBody>
          <a:bodyPr anchor="ctr" anchorCtr="1"/>
          <a:lstStyle/>
          <a:p>
            <a:pPr algn="ctr">
              <a:lnSpc>
                <a:spcPct val="105000"/>
              </a:lnSpc>
              <a:spcBef>
                <a:spcPct val="45000"/>
              </a:spcBef>
              <a:buClr>
                <a:srgbClr val="00B85C"/>
              </a:buClr>
              <a:buSzPct val="120000"/>
              <a:buFont typeface="Wingdings" panose="05000000000000000000" pitchFamily="2" charset="2"/>
              <a:buNone/>
            </a:pPr>
            <a:r>
              <a:rPr lang="en-US" altLang="zh-CN" sz="2400" i="1">
                <a:ea typeface="宋体" panose="02010600030101010101" pitchFamily="2" charset="-122"/>
              </a:rPr>
              <a:t>TR</a:t>
            </a:r>
            <a:r>
              <a:rPr lang="en-US" altLang="zh-CN" sz="2400" b="1">
                <a:ea typeface="宋体" panose="02010600030101010101" pitchFamily="2" charset="-122"/>
              </a:rPr>
              <a:t> </a:t>
            </a:r>
            <a:r>
              <a:rPr lang="en-US" altLang="zh-CN" sz="2400">
                <a:ea typeface="宋体" panose="02010600030101010101" pitchFamily="2" charset="-122"/>
              </a:rPr>
              <a:t>= </a:t>
            </a:r>
            <a:r>
              <a:rPr lang="en-US" altLang="zh-CN" sz="2400" b="1" i="1">
                <a:ea typeface="宋体" panose="02010600030101010101" pitchFamily="2" charset="-122"/>
              </a:rPr>
              <a:t>P</a:t>
            </a:r>
            <a:r>
              <a:rPr lang="en-US" altLang="zh-CN" sz="2400">
                <a:ea typeface="宋体" panose="02010600030101010101" pitchFamily="2" charset="-122"/>
              </a:rPr>
              <a:t> x </a:t>
            </a:r>
            <a:r>
              <a:rPr lang="en-US" altLang="zh-CN" sz="2400" b="1" i="1">
                <a:ea typeface="宋体" panose="02010600030101010101" pitchFamily="2" charset="-122"/>
              </a:rPr>
              <a:t>Q</a:t>
            </a:r>
            <a:endParaRPr lang="en-US" altLang="zh-CN" sz="2400" b="1" i="1">
              <a:ea typeface="宋体" panose="02010600030101010101" pitchFamily="2" charset="-122"/>
            </a:endParaRPr>
          </a:p>
        </p:txBody>
      </p:sp>
      <p:sp>
        <p:nvSpPr>
          <p:cNvPr id="38" name="Rectangle 36"/>
          <p:cNvSpPr>
            <a:spLocks noChangeArrowheads="1"/>
          </p:cNvSpPr>
          <p:nvPr/>
        </p:nvSpPr>
        <p:spPr bwMode="auto">
          <a:xfrm>
            <a:off x="1979712" y="1358900"/>
            <a:ext cx="1031875" cy="99695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P</a:t>
            </a:r>
            <a:endParaRPr lang="en-US" altLang="zh-CN" sz="2400" b="1" i="1">
              <a:ea typeface="宋体" panose="02010600030101010101" pitchFamily="2" charset="-122"/>
            </a:endParaRPr>
          </a:p>
        </p:txBody>
      </p:sp>
      <p:sp>
        <p:nvSpPr>
          <p:cNvPr id="39" name="Rectangle 37"/>
          <p:cNvSpPr>
            <a:spLocks noChangeArrowheads="1"/>
          </p:cNvSpPr>
          <p:nvPr/>
        </p:nvSpPr>
        <p:spPr bwMode="auto">
          <a:xfrm>
            <a:off x="1035150" y="1358900"/>
            <a:ext cx="944562" cy="99695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Q</a:t>
            </a:r>
            <a:endParaRPr lang="en-US" altLang="zh-CN" sz="2400" b="1" i="1">
              <a:ea typeface="宋体" panose="02010600030101010101" pitchFamily="2" charset="-122"/>
            </a:endParaRPr>
          </a:p>
        </p:txBody>
      </p:sp>
      <p:sp>
        <p:nvSpPr>
          <p:cNvPr id="40" name="Line 38"/>
          <p:cNvSpPr>
            <a:spLocks noChangeShapeType="1"/>
          </p:cNvSpPr>
          <p:nvPr/>
        </p:nvSpPr>
        <p:spPr bwMode="auto">
          <a:xfrm>
            <a:off x="1035150" y="1358900"/>
            <a:ext cx="7302500" cy="0"/>
          </a:xfrm>
          <a:prstGeom prst="line">
            <a:avLst/>
          </a:prstGeom>
          <a:noFill/>
          <a:ln w="28575" cap="sq">
            <a:solidFill>
              <a:schemeClr val="tx1"/>
            </a:solidFill>
            <a:round/>
          </a:ln>
        </p:spPr>
        <p:txBody>
          <a:bodyPr/>
          <a:lstStyle/>
          <a:p>
            <a:endParaRPr lang="zh-CN" altLang="en-US"/>
          </a:p>
        </p:txBody>
      </p:sp>
      <p:sp>
        <p:nvSpPr>
          <p:cNvPr id="41" name="Line 39"/>
          <p:cNvSpPr>
            <a:spLocks noChangeShapeType="1"/>
          </p:cNvSpPr>
          <p:nvPr/>
        </p:nvSpPr>
        <p:spPr bwMode="auto">
          <a:xfrm>
            <a:off x="1035150" y="2355850"/>
            <a:ext cx="7302500" cy="0"/>
          </a:xfrm>
          <a:prstGeom prst="line">
            <a:avLst/>
          </a:prstGeom>
          <a:noFill/>
          <a:ln w="9525">
            <a:solidFill>
              <a:schemeClr val="tx1"/>
            </a:solidFill>
            <a:round/>
          </a:ln>
        </p:spPr>
        <p:txBody>
          <a:bodyPr/>
          <a:lstStyle/>
          <a:p>
            <a:endParaRPr lang="zh-CN" altLang="en-US"/>
          </a:p>
        </p:txBody>
      </p:sp>
      <p:sp>
        <p:nvSpPr>
          <p:cNvPr id="42" name="Line 40"/>
          <p:cNvSpPr>
            <a:spLocks noChangeShapeType="1"/>
          </p:cNvSpPr>
          <p:nvPr/>
        </p:nvSpPr>
        <p:spPr bwMode="auto">
          <a:xfrm>
            <a:off x="1035150" y="2994025"/>
            <a:ext cx="7302500" cy="0"/>
          </a:xfrm>
          <a:prstGeom prst="line">
            <a:avLst/>
          </a:prstGeom>
          <a:noFill/>
          <a:ln w="9525">
            <a:solidFill>
              <a:schemeClr val="tx1"/>
            </a:solidFill>
            <a:round/>
          </a:ln>
        </p:spPr>
        <p:txBody>
          <a:bodyPr/>
          <a:lstStyle/>
          <a:p>
            <a:endParaRPr lang="zh-CN" altLang="en-US"/>
          </a:p>
        </p:txBody>
      </p:sp>
      <p:sp>
        <p:nvSpPr>
          <p:cNvPr id="43" name="Line 41"/>
          <p:cNvSpPr>
            <a:spLocks noChangeShapeType="1"/>
          </p:cNvSpPr>
          <p:nvPr/>
        </p:nvSpPr>
        <p:spPr bwMode="auto">
          <a:xfrm>
            <a:off x="1035150" y="3630612"/>
            <a:ext cx="7302500" cy="0"/>
          </a:xfrm>
          <a:prstGeom prst="line">
            <a:avLst/>
          </a:prstGeom>
          <a:noFill/>
          <a:ln w="9525">
            <a:solidFill>
              <a:schemeClr val="tx1"/>
            </a:solidFill>
            <a:round/>
          </a:ln>
        </p:spPr>
        <p:txBody>
          <a:bodyPr/>
          <a:lstStyle/>
          <a:p>
            <a:endParaRPr lang="zh-CN" altLang="en-US"/>
          </a:p>
        </p:txBody>
      </p:sp>
      <p:sp>
        <p:nvSpPr>
          <p:cNvPr id="44" name="Line 42"/>
          <p:cNvSpPr>
            <a:spLocks noChangeShapeType="1"/>
          </p:cNvSpPr>
          <p:nvPr/>
        </p:nvSpPr>
        <p:spPr bwMode="auto">
          <a:xfrm>
            <a:off x="1035150" y="4270375"/>
            <a:ext cx="7302500" cy="0"/>
          </a:xfrm>
          <a:prstGeom prst="line">
            <a:avLst/>
          </a:prstGeom>
          <a:noFill/>
          <a:ln w="9525">
            <a:solidFill>
              <a:schemeClr val="tx1"/>
            </a:solidFill>
            <a:round/>
          </a:ln>
        </p:spPr>
        <p:txBody>
          <a:bodyPr/>
          <a:lstStyle/>
          <a:p>
            <a:endParaRPr lang="zh-CN" altLang="en-US"/>
          </a:p>
        </p:txBody>
      </p:sp>
      <p:sp>
        <p:nvSpPr>
          <p:cNvPr id="45" name="Line 43"/>
          <p:cNvSpPr>
            <a:spLocks noChangeShapeType="1"/>
          </p:cNvSpPr>
          <p:nvPr/>
        </p:nvSpPr>
        <p:spPr bwMode="auto">
          <a:xfrm>
            <a:off x="1035150" y="4905375"/>
            <a:ext cx="7302500" cy="0"/>
          </a:xfrm>
          <a:prstGeom prst="line">
            <a:avLst/>
          </a:prstGeom>
          <a:noFill/>
          <a:ln w="9525">
            <a:solidFill>
              <a:schemeClr val="tx1"/>
            </a:solidFill>
            <a:round/>
          </a:ln>
        </p:spPr>
        <p:txBody>
          <a:bodyPr/>
          <a:lstStyle/>
          <a:p>
            <a:endParaRPr lang="zh-CN" altLang="en-US"/>
          </a:p>
        </p:txBody>
      </p:sp>
      <p:sp>
        <p:nvSpPr>
          <p:cNvPr id="46" name="Line 44"/>
          <p:cNvSpPr>
            <a:spLocks noChangeShapeType="1"/>
          </p:cNvSpPr>
          <p:nvPr/>
        </p:nvSpPr>
        <p:spPr bwMode="auto">
          <a:xfrm>
            <a:off x="1035150" y="5543550"/>
            <a:ext cx="7302500" cy="0"/>
          </a:xfrm>
          <a:prstGeom prst="line">
            <a:avLst/>
          </a:prstGeom>
          <a:noFill/>
          <a:ln w="9525">
            <a:solidFill>
              <a:schemeClr val="tx1"/>
            </a:solidFill>
            <a:round/>
          </a:ln>
        </p:spPr>
        <p:txBody>
          <a:bodyPr/>
          <a:lstStyle/>
          <a:p>
            <a:endParaRPr lang="zh-CN" altLang="en-US"/>
          </a:p>
        </p:txBody>
      </p:sp>
      <p:sp>
        <p:nvSpPr>
          <p:cNvPr id="47" name="Line 45"/>
          <p:cNvSpPr>
            <a:spLocks noChangeShapeType="1"/>
          </p:cNvSpPr>
          <p:nvPr/>
        </p:nvSpPr>
        <p:spPr bwMode="auto">
          <a:xfrm>
            <a:off x="1035150" y="6180137"/>
            <a:ext cx="7302500" cy="0"/>
          </a:xfrm>
          <a:prstGeom prst="line">
            <a:avLst/>
          </a:prstGeom>
          <a:noFill/>
          <a:ln w="28575" cap="sq">
            <a:solidFill>
              <a:schemeClr val="tx1"/>
            </a:solidFill>
            <a:round/>
          </a:ln>
        </p:spPr>
        <p:txBody>
          <a:bodyPr/>
          <a:lstStyle/>
          <a:p>
            <a:endParaRPr lang="zh-CN" altLang="en-US"/>
          </a:p>
        </p:txBody>
      </p:sp>
      <p:sp>
        <p:nvSpPr>
          <p:cNvPr id="48" name="Line 46"/>
          <p:cNvSpPr>
            <a:spLocks noChangeShapeType="1"/>
          </p:cNvSpPr>
          <p:nvPr/>
        </p:nvSpPr>
        <p:spPr bwMode="auto">
          <a:xfrm>
            <a:off x="1035150" y="1358900"/>
            <a:ext cx="0" cy="4821237"/>
          </a:xfrm>
          <a:prstGeom prst="line">
            <a:avLst/>
          </a:prstGeom>
          <a:noFill/>
          <a:ln w="28575" cap="sq">
            <a:solidFill>
              <a:schemeClr val="tx1"/>
            </a:solidFill>
            <a:round/>
          </a:ln>
        </p:spPr>
        <p:txBody>
          <a:bodyPr/>
          <a:lstStyle/>
          <a:p>
            <a:endParaRPr lang="zh-CN" altLang="en-US"/>
          </a:p>
        </p:txBody>
      </p:sp>
      <p:sp>
        <p:nvSpPr>
          <p:cNvPr id="49" name="Line 47"/>
          <p:cNvSpPr>
            <a:spLocks noChangeShapeType="1"/>
          </p:cNvSpPr>
          <p:nvPr/>
        </p:nvSpPr>
        <p:spPr bwMode="auto">
          <a:xfrm>
            <a:off x="1979712" y="1358900"/>
            <a:ext cx="0" cy="4821237"/>
          </a:xfrm>
          <a:prstGeom prst="line">
            <a:avLst/>
          </a:prstGeom>
          <a:noFill/>
          <a:ln w="9525">
            <a:solidFill>
              <a:schemeClr val="tx1"/>
            </a:solidFill>
            <a:round/>
          </a:ln>
        </p:spPr>
        <p:txBody>
          <a:bodyPr/>
          <a:lstStyle/>
          <a:p>
            <a:endParaRPr lang="zh-CN" altLang="en-US"/>
          </a:p>
        </p:txBody>
      </p:sp>
      <p:sp>
        <p:nvSpPr>
          <p:cNvPr id="50" name="Line 48"/>
          <p:cNvSpPr>
            <a:spLocks noChangeShapeType="1"/>
          </p:cNvSpPr>
          <p:nvPr/>
        </p:nvSpPr>
        <p:spPr bwMode="auto">
          <a:xfrm>
            <a:off x="3011587" y="1358900"/>
            <a:ext cx="0" cy="4821237"/>
          </a:xfrm>
          <a:prstGeom prst="line">
            <a:avLst/>
          </a:prstGeom>
          <a:noFill/>
          <a:ln w="9525">
            <a:solidFill>
              <a:schemeClr val="tx1"/>
            </a:solidFill>
            <a:round/>
          </a:ln>
        </p:spPr>
        <p:txBody>
          <a:bodyPr/>
          <a:lstStyle/>
          <a:p>
            <a:endParaRPr lang="zh-CN" altLang="en-US"/>
          </a:p>
        </p:txBody>
      </p:sp>
      <p:sp>
        <p:nvSpPr>
          <p:cNvPr id="51" name="Line 49"/>
          <p:cNvSpPr>
            <a:spLocks noChangeShapeType="1"/>
          </p:cNvSpPr>
          <p:nvPr/>
        </p:nvSpPr>
        <p:spPr bwMode="auto">
          <a:xfrm>
            <a:off x="4886425" y="1358900"/>
            <a:ext cx="0" cy="4821237"/>
          </a:xfrm>
          <a:prstGeom prst="line">
            <a:avLst/>
          </a:prstGeom>
          <a:noFill/>
          <a:ln w="9525">
            <a:solidFill>
              <a:schemeClr val="tx1"/>
            </a:solidFill>
            <a:round/>
          </a:ln>
        </p:spPr>
        <p:txBody>
          <a:bodyPr/>
          <a:lstStyle/>
          <a:p>
            <a:endParaRPr lang="zh-CN" altLang="en-US"/>
          </a:p>
        </p:txBody>
      </p:sp>
      <p:sp>
        <p:nvSpPr>
          <p:cNvPr id="52" name="Line 50"/>
          <p:cNvSpPr>
            <a:spLocks noChangeShapeType="1"/>
          </p:cNvSpPr>
          <p:nvPr/>
        </p:nvSpPr>
        <p:spPr bwMode="auto">
          <a:xfrm>
            <a:off x="6497737" y="1358900"/>
            <a:ext cx="0" cy="4821237"/>
          </a:xfrm>
          <a:prstGeom prst="line">
            <a:avLst/>
          </a:prstGeom>
          <a:noFill/>
          <a:ln w="9525">
            <a:solidFill>
              <a:schemeClr val="tx1"/>
            </a:solidFill>
            <a:round/>
          </a:ln>
        </p:spPr>
        <p:txBody>
          <a:bodyPr/>
          <a:lstStyle/>
          <a:p>
            <a:endParaRPr lang="zh-CN" altLang="en-US"/>
          </a:p>
        </p:txBody>
      </p:sp>
      <p:grpSp>
        <p:nvGrpSpPr>
          <p:cNvPr id="53" name="Group 53"/>
          <p:cNvGrpSpPr/>
          <p:nvPr/>
        </p:nvGrpSpPr>
        <p:grpSpPr bwMode="auto">
          <a:xfrm>
            <a:off x="6519962" y="1401762"/>
            <a:ext cx="1660525" cy="928688"/>
            <a:chOff x="0" y="0"/>
            <a:chExt cx="1046" cy="585"/>
          </a:xfrm>
        </p:grpSpPr>
        <p:grpSp>
          <p:nvGrpSpPr>
            <p:cNvPr id="54" name="Group 54"/>
            <p:cNvGrpSpPr/>
            <p:nvPr/>
          </p:nvGrpSpPr>
          <p:grpSpPr bwMode="auto">
            <a:xfrm>
              <a:off x="557" y="0"/>
              <a:ext cx="489" cy="585"/>
              <a:chOff x="0" y="0"/>
              <a:chExt cx="489" cy="585"/>
            </a:xfrm>
          </p:grpSpPr>
          <p:sp>
            <p:nvSpPr>
              <p:cNvPr id="56" name="Rectangle 53"/>
              <p:cNvSpPr>
                <a:spLocks noChangeArrowheads="1"/>
              </p:cNvSpPr>
              <p:nvPr/>
            </p:nvSpPr>
            <p:spPr bwMode="auto">
              <a:xfrm>
                <a:off x="0" y="0"/>
                <a:ext cx="489" cy="288"/>
              </a:xfrm>
              <a:prstGeom prst="rect">
                <a:avLst/>
              </a:prstGeom>
              <a:noFill/>
              <a:ln w="9525">
                <a:noFill/>
                <a:miter lim="800000"/>
              </a:ln>
            </p:spPr>
            <p:txBody>
              <a:bodyPr wrap="none">
                <a:spAutoFit/>
              </a:bodyPr>
              <a:lstStyle/>
              <a:p>
                <a:pPr algn="ctr"/>
                <a:r>
                  <a:rPr lang="zh-CN" altLang="en-US" sz="2400" b="1">
                    <a:ea typeface="宋体" panose="02010600030101010101" pitchFamily="2" charset="-122"/>
                  </a:rPr>
                  <a:t>∆</a:t>
                </a:r>
                <a:r>
                  <a:rPr lang="en-US" altLang="zh-CN" sz="2400" i="1">
                    <a:ea typeface="宋体" panose="02010600030101010101" pitchFamily="2" charset="-122"/>
                  </a:rPr>
                  <a:t>TR</a:t>
                </a:r>
                <a:endParaRPr lang="en-US" altLang="zh-CN" sz="2400" i="1">
                  <a:ea typeface="宋体" panose="02010600030101010101" pitchFamily="2" charset="-122"/>
                </a:endParaRPr>
              </a:p>
            </p:txBody>
          </p:sp>
          <p:sp>
            <p:nvSpPr>
              <p:cNvPr id="57" name="Rectangle 54"/>
              <p:cNvSpPr>
                <a:spLocks noChangeArrowheads="1"/>
              </p:cNvSpPr>
              <p:nvPr/>
            </p:nvSpPr>
            <p:spPr bwMode="auto">
              <a:xfrm>
                <a:off x="39" y="297"/>
                <a:ext cx="382" cy="288"/>
              </a:xfrm>
              <a:prstGeom prst="rect">
                <a:avLst/>
              </a:prstGeom>
              <a:noFill/>
              <a:ln w="9525">
                <a:noFill/>
                <a:miter lim="800000"/>
              </a:ln>
            </p:spPr>
            <p:txBody>
              <a:bodyPr wrap="none">
                <a:spAutoFit/>
              </a:bodyPr>
              <a:lstStyle/>
              <a:p>
                <a:pPr algn="ctr"/>
                <a:r>
                  <a:rPr lang="zh-CN" altLang="en-US" sz="2400" b="1">
                    <a:ea typeface="宋体" panose="02010600030101010101" pitchFamily="2" charset="-122"/>
                  </a:rPr>
                  <a:t>∆</a:t>
                </a:r>
                <a:r>
                  <a:rPr lang="en-US" altLang="zh-CN" sz="2400" b="1" i="1">
                    <a:ea typeface="宋体" panose="02010600030101010101" pitchFamily="2" charset="-122"/>
                  </a:rPr>
                  <a:t>Q</a:t>
                </a:r>
                <a:endParaRPr lang="en-US" altLang="zh-CN" sz="2400" b="1" i="1">
                  <a:ea typeface="宋体" panose="02010600030101010101" pitchFamily="2" charset="-122"/>
                </a:endParaRPr>
              </a:p>
            </p:txBody>
          </p:sp>
          <p:sp>
            <p:nvSpPr>
              <p:cNvPr id="58" name="Line 55"/>
              <p:cNvSpPr>
                <a:spLocks noChangeShapeType="1"/>
              </p:cNvSpPr>
              <p:nvPr/>
            </p:nvSpPr>
            <p:spPr bwMode="auto">
              <a:xfrm>
                <a:off x="26" y="287"/>
                <a:ext cx="452" cy="0"/>
              </a:xfrm>
              <a:prstGeom prst="line">
                <a:avLst/>
              </a:prstGeom>
              <a:noFill/>
              <a:ln w="9525">
                <a:solidFill>
                  <a:schemeClr val="tx1"/>
                </a:solidFill>
                <a:round/>
              </a:ln>
            </p:spPr>
            <p:txBody>
              <a:bodyPr/>
              <a:lstStyle/>
              <a:p>
                <a:endParaRPr lang="zh-CN" altLang="en-US"/>
              </a:p>
            </p:txBody>
          </p:sp>
        </p:grpSp>
        <p:sp>
          <p:nvSpPr>
            <p:cNvPr id="55" name="Rectangle 56"/>
            <p:cNvSpPr>
              <a:spLocks noChangeArrowheads="1"/>
            </p:cNvSpPr>
            <p:nvPr/>
          </p:nvSpPr>
          <p:spPr bwMode="auto">
            <a:xfrm>
              <a:off x="0" y="150"/>
              <a:ext cx="580" cy="288"/>
            </a:xfrm>
            <a:prstGeom prst="rect">
              <a:avLst/>
            </a:prstGeom>
            <a:noFill/>
            <a:ln w="9525">
              <a:noFill/>
              <a:miter lim="800000"/>
            </a:ln>
          </p:spPr>
          <p:txBody>
            <a:bodyPr wrap="none">
              <a:spAutoFit/>
            </a:bodyPr>
            <a:lstStyle/>
            <a:p>
              <a:r>
                <a:rPr lang="en-US" altLang="zh-CN" sz="2400" i="1">
                  <a:ea typeface="宋体" panose="02010600030101010101" pitchFamily="2" charset="-122"/>
                </a:rPr>
                <a:t>MR</a:t>
              </a:r>
              <a:r>
                <a:rPr lang="en-US" altLang="zh-CN" sz="2400">
                  <a:ea typeface="宋体" panose="02010600030101010101" pitchFamily="2" charset="-122"/>
                </a:rPr>
                <a:t> =</a:t>
              </a:r>
              <a:endParaRPr lang="en-US" altLang="zh-CN" sz="2400">
                <a:ea typeface="宋体" panose="02010600030101010101" pitchFamily="2" charset="-122"/>
              </a:endParaRPr>
            </a:p>
          </p:txBody>
        </p:sp>
      </p:grpSp>
      <p:grpSp>
        <p:nvGrpSpPr>
          <p:cNvPr id="59" name="Group 59"/>
          <p:cNvGrpSpPr/>
          <p:nvPr/>
        </p:nvGrpSpPr>
        <p:grpSpPr bwMode="auto">
          <a:xfrm>
            <a:off x="4965800" y="1406525"/>
            <a:ext cx="1412875" cy="928687"/>
            <a:chOff x="0" y="0"/>
            <a:chExt cx="890" cy="585"/>
          </a:xfrm>
        </p:grpSpPr>
        <p:grpSp>
          <p:nvGrpSpPr>
            <p:cNvPr id="60" name="Group 60"/>
            <p:cNvGrpSpPr/>
            <p:nvPr/>
          </p:nvGrpSpPr>
          <p:grpSpPr bwMode="auto">
            <a:xfrm>
              <a:off x="518" y="0"/>
              <a:ext cx="372" cy="585"/>
              <a:chOff x="0" y="0"/>
              <a:chExt cx="372" cy="585"/>
            </a:xfrm>
          </p:grpSpPr>
          <p:sp>
            <p:nvSpPr>
              <p:cNvPr id="62" name="Rectangle 59"/>
              <p:cNvSpPr>
                <a:spLocks noChangeArrowheads="1"/>
              </p:cNvSpPr>
              <p:nvPr/>
            </p:nvSpPr>
            <p:spPr bwMode="auto">
              <a:xfrm>
                <a:off x="0" y="0"/>
                <a:ext cx="372" cy="288"/>
              </a:xfrm>
              <a:prstGeom prst="rect">
                <a:avLst/>
              </a:prstGeom>
              <a:noFill/>
              <a:ln w="9525">
                <a:noFill/>
                <a:miter lim="800000"/>
              </a:ln>
            </p:spPr>
            <p:txBody>
              <a:bodyPr wrap="none">
                <a:spAutoFit/>
              </a:bodyPr>
              <a:lstStyle/>
              <a:p>
                <a:pPr algn="ctr"/>
                <a:r>
                  <a:rPr lang="en-US" altLang="zh-CN" sz="2400" i="1">
                    <a:ea typeface="宋体" panose="02010600030101010101" pitchFamily="2" charset="-122"/>
                  </a:rPr>
                  <a:t>TR</a:t>
                </a:r>
                <a:endParaRPr lang="en-US" altLang="zh-CN" sz="2400" i="1">
                  <a:ea typeface="宋体" panose="02010600030101010101" pitchFamily="2" charset="-122"/>
                </a:endParaRPr>
              </a:p>
            </p:txBody>
          </p:sp>
          <p:sp>
            <p:nvSpPr>
              <p:cNvPr id="63" name="Rectangle 60"/>
              <p:cNvSpPr>
                <a:spLocks noChangeArrowheads="1"/>
              </p:cNvSpPr>
              <p:nvPr/>
            </p:nvSpPr>
            <p:spPr bwMode="auto">
              <a:xfrm>
                <a:off x="39" y="297"/>
                <a:ext cx="265" cy="288"/>
              </a:xfrm>
              <a:prstGeom prst="rect">
                <a:avLst/>
              </a:prstGeom>
              <a:noFill/>
              <a:ln w="9525">
                <a:noFill/>
                <a:miter lim="800000"/>
              </a:ln>
            </p:spPr>
            <p:txBody>
              <a:bodyPr wrap="none">
                <a:spAutoFit/>
              </a:bodyPr>
              <a:lstStyle/>
              <a:p>
                <a:pPr algn="ctr"/>
                <a:r>
                  <a:rPr lang="en-US" altLang="zh-CN" sz="2400" b="1" i="1">
                    <a:ea typeface="宋体" panose="02010600030101010101" pitchFamily="2" charset="-122"/>
                  </a:rPr>
                  <a:t>Q</a:t>
                </a:r>
                <a:endParaRPr lang="en-US" altLang="zh-CN" sz="2400" b="1" i="1">
                  <a:ea typeface="宋体" panose="02010600030101010101" pitchFamily="2" charset="-122"/>
                </a:endParaRPr>
              </a:p>
            </p:txBody>
          </p:sp>
          <p:sp>
            <p:nvSpPr>
              <p:cNvPr id="64" name="Line 61"/>
              <p:cNvSpPr>
                <a:spLocks noChangeShapeType="1"/>
              </p:cNvSpPr>
              <p:nvPr/>
            </p:nvSpPr>
            <p:spPr bwMode="auto">
              <a:xfrm>
                <a:off x="40" y="287"/>
                <a:ext cx="299" cy="0"/>
              </a:xfrm>
              <a:prstGeom prst="line">
                <a:avLst/>
              </a:prstGeom>
              <a:noFill/>
              <a:ln w="9525">
                <a:solidFill>
                  <a:schemeClr val="tx1"/>
                </a:solidFill>
                <a:round/>
              </a:ln>
            </p:spPr>
            <p:txBody>
              <a:bodyPr/>
              <a:lstStyle/>
              <a:p>
                <a:endParaRPr lang="zh-CN" altLang="en-US"/>
              </a:p>
            </p:txBody>
          </p:sp>
        </p:grpSp>
        <p:sp>
          <p:nvSpPr>
            <p:cNvPr id="61" name="Rectangle 62"/>
            <p:cNvSpPr>
              <a:spLocks noChangeArrowheads="1"/>
            </p:cNvSpPr>
            <p:nvPr/>
          </p:nvSpPr>
          <p:spPr bwMode="auto">
            <a:xfrm>
              <a:off x="0" y="147"/>
              <a:ext cx="548" cy="288"/>
            </a:xfrm>
            <a:prstGeom prst="rect">
              <a:avLst/>
            </a:prstGeom>
            <a:noFill/>
            <a:ln w="9525">
              <a:noFill/>
              <a:miter lim="800000"/>
            </a:ln>
          </p:spPr>
          <p:txBody>
            <a:bodyPr wrap="none">
              <a:spAutoFit/>
            </a:bodyPr>
            <a:lstStyle/>
            <a:p>
              <a:r>
                <a:rPr lang="en-US" altLang="zh-CN" sz="2400" i="1">
                  <a:ea typeface="宋体" panose="02010600030101010101" pitchFamily="2" charset="-122"/>
                </a:rPr>
                <a:t>AR</a:t>
              </a:r>
              <a:r>
                <a:rPr lang="en-US" altLang="zh-CN" sz="2400">
                  <a:ea typeface="宋体" panose="02010600030101010101" pitchFamily="2" charset="-122"/>
                </a:rPr>
                <a:t> =</a:t>
              </a:r>
              <a:endParaRPr lang="en-US" altLang="zh-CN" sz="2400">
                <a:ea typeface="宋体" panose="02010600030101010101" pitchFamily="2" charset="-122"/>
              </a:endParaRPr>
            </a:p>
          </p:txBody>
        </p:sp>
      </p:grpSp>
      <p:sp>
        <p:nvSpPr>
          <p:cNvPr id="65" name="Rectangle 69"/>
          <p:cNvSpPr>
            <a:spLocks noChangeArrowheads="1"/>
          </p:cNvSpPr>
          <p:nvPr/>
        </p:nvSpPr>
        <p:spPr bwMode="auto">
          <a:xfrm>
            <a:off x="6504087" y="5842000"/>
            <a:ext cx="1808163" cy="322262"/>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66" name="Rectangle 70"/>
          <p:cNvSpPr>
            <a:spLocks noChangeArrowheads="1"/>
          </p:cNvSpPr>
          <p:nvPr/>
        </p:nvSpPr>
        <p:spPr bwMode="auto">
          <a:xfrm>
            <a:off x="6502500" y="2365375"/>
            <a:ext cx="1804987" cy="276225"/>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grpSp>
        <p:nvGrpSpPr>
          <p:cNvPr id="67" name="Group 67"/>
          <p:cNvGrpSpPr/>
          <p:nvPr/>
        </p:nvGrpSpPr>
        <p:grpSpPr bwMode="auto">
          <a:xfrm>
            <a:off x="6497737" y="2649537"/>
            <a:ext cx="1839913" cy="2549525"/>
            <a:chOff x="0" y="0"/>
            <a:chExt cx="1159" cy="1606"/>
          </a:xfrm>
        </p:grpSpPr>
        <p:sp>
          <p:nvSpPr>
            <p:cNvPr id="68" name="Rectangle 80"/>
            <p:cNvSpPr>
              <a:spLocks noChangeArrowheads="1"/>
            </p:cNvSpPr>
            <p:nvPr/>
          </p:nvSpPr>
          <p:spPr bwMode="auto">
            <a:xfrm>
              <a:off x="0" y="1204"/>
              <a:ext cx="1159" cy="402"/>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9" name="Rectangle 81"/>
            <p:cNvSpPr>
              <a:spLocks noChangeArrowheads="1"/>
            </p:cNvSpPr>
            <p:nvPr/>
          </p:nvSpPr>
          <p:spPr bwMode="auto">
            <a:xfrm>
              <a:off x="0" y="804"/>
              <a:ext cx="1159" cy="400"/>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70" name="Rectangle 82"/>
            <p:cNvSpPr>
              <a:spLocks noChangeArrowheads="1"/>
            </p:cNvSpPr>
            <p:nvPr/>
          </p:nvSpPr>
          <p:spPr bwMode="auto">
            <a:xfrm>
              <a:off x="0" y="401"/>
              <a:ext cx="1159" cy="403"/>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71" name="Rectangle 83"/>
            <p:cNvSpPr>
              <a:spLocks noChangeArrowheads="1"/>
            </p:cNvSpPr>
            <p:nvPr/>
          </p:nvSpPr>
          <p:spPr bwMode="auto">
            <a:xfrm>
              <a:off x="0" y="0"/>
              <a:ext cx="1159" cy="401"/>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grpSp>
      <p:sp>
        <p:nvSpPr>
          <p:cNvPr id="72" name="Rectangle 63"/>
          <p:cNvSpPr>
            <a:spLocks noChangeArrowheads="1"/>
          </p:cNvSpPr>
          <p:nvPr/>
        </p:nvSpPr>
        <p:spPr bwMode="auto">
          <a:xfrm>
            <a:off x="6497737" y="5199062"/>
            <a:ext cx="1839913" cy="636588"/>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grpSp>
        <p:nvGrpSpPr>
          <p:cNvPr id="73" name="Group 73"/>
          <p:cNvGrpSpPr/>
          <p:nvPr/>
        </p:nvGrpSpPr>
        <p:grpSpPr bwMode="auto">
          <a:xfrm>
            <a:off x="6497737" y="2649537"/>
            <a:ext cx="1839913" cy="2549525"/>
            <a:chOff x="0" y="0"/>
            <a:chExt cx="1159" cy="1606"/>
          </a:xfrm>
        </p:grpSpPr>
        <p:sp>
          <p:nvSpPr>
            <p:cNvPr id="74" name="Rectangle 64"/>
            <p:cNvSpPr>
              <a:spLocks noChangeArrowheads="1"/>
            </p:cNvSpPr>
            <p:nvPr/>
          </p:nvSpPr>
          <p:spPr bwMode="auto">
            <a:xfrm>
              <a:off x="0" y="1204"/>
              <a:ext cx="1159" cy="402"/>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$10</a:t>
              </a:r>
              <a:endParaRPr lang="en-US" altLang="zh-CN" sz="2400">
                <a:solidFill>
                  <a:srgbClr val="FF3300"/>
                </a:solidFill>
                <a:ea typeface="宋体" panose="02010600030101010101" pitchFamily="2" charset="-122"/>
              </a:endParaRPr>
            </a:p>
          </p:txBody>
        </p:sp>
        <p:sp>
          <p:nvSpPr>
            <p:cNvPr id="75" name="Rectangle 65"/>
            <p:cNvSpPr>
              <a:spLocks noChangeArrowheads="1"/>
            </p:cNvSpPr>
            <p:nvPr/>
          </p:nvSpPr>
          <p:spPr bwMode="auto">
            <a:xfrm>
              <a:off x="0" y="804"/>
              <a:ext cx="1159" cy="400"/>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$10</a:t>
              </a:r>
              <a:endParaRPr lang="en-US" altLang="zh-CN" sz="2400">
                <a:solidFill>
                  <a:srgbClr val="FF3300"/>
                </a:solidFill>
                <a:ea typeface="宋体" panose="02010600030101010101" pitchFamily="2" charset="-122"/>
              </a:endParaRPr>
            </a:p>
          </p:txBody>
        </p:sp>
        <p:sp>
          <p:nvSpPr>
            <p:cNvPr id="76" name="Rectangle 66"/>
            <p:cNvSpPr>
              <a:spLocks noChangeArrowheads="1"/>
            </p:cNvSpPr>
            <p:nvPr/>
          </p:nvSpPr>
          <p:spPr bwMode="auto">
            <a:xfrm>
              <a:off x="0" y="401"/>
              <a:ext cx="1159" cy="403"/>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$10</a:t>
              </a:r>
              <a:endParaRPr lang="en-US" altLang="zh-CN" sz="2400">
                <a:solidFill>
                  <a:srgbClr val="FF3300"/>
                </a:solidFill>
                <a:ea typeface="宋体" panose="02010600030101010101" pitchFamily="2" charset="-122"/>
              </a:endParaRPr>
            </a:p>
          </p:txBody>
        </p:sp>
        <p:sp>
          <p:nvSpPr>
            <p:cNvPr id="77" name="Rectangle 67"/>
            <p:cNvSpPr>
              <a:spLocks noChangeArrowheads="1"/>
            </p:cNvSpPr>
            <p:nvPr/>
          </p:nvSpPr>
          <p:spPr bwMode="auto">
            <a:xfrm>
              <a:off x="0" y="0"/>
              <a:ext cx="1159" cy="401"/>
            </a:xfrm>
            <a:prstGeom prst="rect">
              <a:avLst/>
            </a:prstGeom>
            <a:solidFill>
              <a:schemeClr val="bg1"/>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FF3300"/>
                  </a:solidFill>
                  <a:ea typeface="宋体" panose="02010600030101010101" pitchFamily="2" charset="-122"/>
                </a:rPr>
                <a:t>$10</a:t>
              </a:r>
              <a:endParaRPr lang="en-US" altLang="zh-CN" sz="2400">
                <a:solidFill>
                  <a:srgbClr val="FF3300"/>
                </a:solidFill>
                <a:ea typeface="宋体" panose="02010600030101010101" pitchFamily="2" charset="-122"/>
              </a:endParaRPr>
            </a:p>
          </p:txBody>
        </p:sp>
      </p:grpSp>
      <p:sp>
        <p:nvSpPr>
          <p:cNvPr id="78" name="Line 68"/>
          <p:cNvSpPr>
            <a:spLocks noChangeShapeType="1"/>
          </p:cNvSpPr>
          <p:nvPr/>
        </p:nvSpPr>
        <p:spPr bwMode="auto">
          <a:xfrm>
            <a:off x="8337650" y="1358900"/>
            <a:ext cx="0" cy="4821237"/>
          </a:xfrm>
          <a:prstGeom prst="line">
            <a:avLst/>
          </a:prstGeom>
          <a:noFill/>
          <a:ln w="28575" cap="sq">
            <a:solidFill>
              <a:schemeClr val="tx1"/>
            </a:solidFill>
            <a:round/>
          </a:ln>
        </p:spPr>
        <p:txBody>
          <a:bodyPr/>
          <a:lstStyle/>
          <a:p>
            <a:endParaRPr lang="zh-CN" altLang="en-US"/>
          </a:p>
        </p:txBody>
      </p:sp>
      <p:grpSp>
        <p:nvGrpSpPr>
          <p:cNvPr id="79" name="Group 79"/>
          <p:cNvGrpSpPr/>
          <p:nvPr/>
        </p:nvGrpSpPr>
        <p:grpSpPr bwMode="auto">
          <a:xfrm>
            <a:off x="2843312" y="2568575"/>
            <a:ext cx="3846513" cy="3311525"/>
            <a:chOff x="0" y="0"/>
            <a:chExt cx="2423" cy="2086"/>
          </a:xfrm>
        </p:grpSpPr>
        <p:sp>
          <p:nvSpPr>
            <p:cNvPr id="80" name="Text Box 85"/>
            <p:cNvSpPr txBox="1">
              <a:spLocks noChangeArrowheads="1"/>
            </p:cNvSpPr>
            <p:nvPr/>
          </p:nvSpPr>
          <p:spPr bwMode="auto">
            <a:xfrm>
              <a:off x="469" y="569"/>
              <a:ext cx="1460" cy="584"/>
            </a:xfrm>
            <a:prstGeom prst="rect">
              <a:avLst/>
            </a:prstGeom>
            <a:solidFill>
              <a:srgbClr val="CCFFCC"/>
            </a:solidFill>
            <a:ln w="9525">
              <a:noFill/>
              <a:miter lim="800000"/>
            </a:ln>
            <a:effectLst>
              <a:outerShdw dist="71842" dir="2700000" algn="ctr" rotWithShape="0">
                <a:schemeClr val="bg2"/>
              </a:outerShdw>
            </a:effectLst>
          </p:spPr>
          <p:txBody>
            <a:bodyPr>
              <a:spAutoFit/>
            </a:bodyPr>
            <a:lstStyle/>
            <a:p>
              <a:pPr algn="ctr">
                <a:lnSpc>
                  <a:spcPct val="105000"/>
                </a:lnSpc>
                <a:spcBef>
                  <a:spcPct val="50000"/>
                </a:spcBef>
              </a:pPr>
              <a:r>
                <a:rPr lang="zh-CN" sz="2600">
                  <a:ea typeface="宋体" panose="02010600030101010101" pitchFamily="2" charset="-122"/>
                </a:rPr>
                <a:t>注意</a:t>
              </a:r>
              <a:br>
                <a:rPr lang="zh-CN" sz="2600">
                  <a:ea typeface="宋体" panose="02010600030101010101" pitchFamily="2" charset="-122"/>
                </a:rPr>
              </a:br>
              <a:r>
                <a:rPr lang="zh-CN" sz="2600" i="1">
                  <a:ea typeface="宋体" panose="02010600030101010101" pitchFamily="2" charset="-122"/>
                </a:rPr>
                <a:t>MR</a:t>
              </a:r>
              <a:r>
                <a:rPr lang="zh-CN" sz="2600">
                  <a:ea typeface="宋体" panose="02010600030101010101" pitchFamily="2" charset="-122"/>
                </a:rPr>
                <a:t> = </a:t>
              </a:r>
              <a:r>
                <a:rPr lang="zh-CN" sz="2600" b="1" i="1">
                  <a:ea typeface="宋体" panose="02010600030101010101" pitchFamily="2" charset="-122"/>
                </a:rPr>
                <a:t>P</a:t>
              </a:r>
              <a:endParaRPr lang="zh-CN" sz="2600" b="1" i="1">
                <a:ea typeface="宋体" panose="02010600030101010101" pitchFamily="2" charset="-122"/>
              </a:endParaRPr>
            </a:p>
          </p:txBody>
        </p:sp>
        <p:sp>
          <p:nvSpPr>
            <p:cNvPr id="81" name="AutoShape 86"/>
            <p:cNvSpPr/>
            <p:nvPr/>
          </p:nvSpPr>
          <p:spPr bwMode="auto">
            <a:xfrm>
              <a:off x="2015" y="105"/>
              <a:ext cx="408" cy="1841"/>
            </a:xfrm>
            <a:prstGeom prst="leftBrace">
              <a:avLst>
                <a:gd name="adj1" fmla="val 44371"/>
                <a:gd name="adj2" fmla="val 41986"/>
              </a:avLst>
            </a:prstGeom>
            <a:noFill/>
            <a:ln w="38100">
              <a:solidFill>
                <a:srgbClr val="00CC00"/>
              </a:solidFill>
              <a:round/>
            </a:ln>
          </p:spPr>
          <p:txBody>
            <a:bodyPr wrap="none" anchor="ctr"/>
            <a:lstStyle/>
            <a:p>
              <a:endParaRPr lang="zh-CN">
                <a:ea typeface="宋体" panose="02010600030101010101" pitchFamily="2" charset="-122"/>
              </a:endParaRPr>
            </a:p>
          </p:txBody>
        </p:sp>
        <p:sp>
          <p:nvSpPr>
            <p:cNvPr id="82" name="AutoShape 87"/>
            <p:cNvSpPr/>
            <p:nvPr/>
          </p:nvSpPr>
          <p:spPr bwMode="auto">
            <a:xfrm>
              <a:off x="0" y="0"/>
              <a:ext cx="386" cy="2086"/>
            </a:xfrm>
            <a:prstGeom prst="rightBrace">
              <a:avLst>
                <a:gd name="adj1" fmla="val 52340"/>
                <a:gd name="adj2" fmla="val 42282"/>
              </a:avLst>
            </a:prstGeom>
            <a:noFill/>
            <a:ln w="38100">
              <a:solidFill>
                <a:srgbClr val="00CC00"/>
              </a:solidFill>
              <a:round/>
            </a:ln>
          </p:spPr>
          <p:txBody>
            <a:bodyPr wrap="none" anchor="ctr"/>
            <a:lstStyle/>
            <a:p>
              <a:endParaRPr lang="zh-CN">
                <a:ea typeface="宋体" panose="02010600030101010101" pitchFamily="2" charset="-122"/>
              </a:endParaRPr>
            </a:p>
          </p:txBody>
        </p:sp>
      </p:grpSp>
      <p:sp>
        <p:nvSpPr>
          <p:cNvPr id="83" name="Line 10"/>
          <p:cNvSpPr>
            <a:spLocks noChangeShapeType="1"/>
          </p:cNvSpPr>
          <p:nvPr/>
        </p:nvSpPr>
        <p:spPr bwMode="auto">
          <a:xfrm>
            <a:off x="539552" y="1124744"/>
            <a:ext cx="8207375" cy="0"/>
          </a:xfrm>
          <a:prstGeom prst="line">
            <a:avLst/>
          </a:prstGeom>
          <a:noFill/>
          <a:ln w="12700">
            <a:solidFill>
              <a:srgbClr val="C0C0C0"/>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trips(downRight)">
                                      <p:cBhvr>
                                        <p:cTn id="7" dur="500"/>
                                        <p:tgtEl>
                                          <p:spTgt spid="28"/>
                                        </p:tgtEl>
                                      </p:cBhvr>
                                    </p:animEffect>
                                  </p:childTnLst>
                                  <p:subTnLst>
                                    <p:animClr>
                                      <p:cBhvr override="childStyle">
                                        <p:cTn dur="1" fill="hold" display="0" masterRel="nextClick" afterEffect="1"/>
                                        <p:tgtEl>
                                          <p:spTgt spid="28"/>
                                        </p:tgtEl>
                                        <p:attrNameLst>
                                          <p:attrName>ppt_c</p:attrName>
                                        </p:attrNameLst>
                                      </p:cBhvr>
                                      <p:to>
                                        <a:schemeClr val="tx1"/>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subTnLst>
                                    <p:animClr>
                                      <p:cBhvr override="childStyle">
                                        <p:cTn dur="1" fill="hold" display="0" masterRel="nextClick" afterEffect="1"/>
                                        <p:tgtEl>
                                          <p:spTgt spid="17"/>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strips(downRight)">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95536" y="404664"/>
            <a:ext cx="8410575" cy="681037"/>
          </a:xfrm>
          <a:prstGeom prst="rect">
            <a:avLst/>
          </a:prstGeom>
        </p:spPr>
        <p:txBody>
          <a:bodyPr vert="horz" anchor="ctr">
            <a:normAutofit lnSpcReduction="1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对一个竞争企业而言：</a:t>
            </a:r>
            <a:r>
              <a:rPr kumimoji="0" lang="zh-CN" altLang="en-US" sz="3600" b="1" i="1"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 </a:t>
            </a:r>
            <a:r>
              <a:rPr kumimoji="0" lang="en-US" altLang="zh-CN" sz="3600" b="1" i="1"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MR</a:t>
            </a:r>
            <a:r>
              <a:rPr kumimoji="0" lang="en-US" alt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 = </a:t>
            </a:r>
            <a:r>
              <a:rPr kumimoji="0" lang="en-US" altLang="zh-CN" sz="3600" b="1" i="1"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P</a:t>
            </a:r>
            <a:r>
              <a:rPr kumimoji="0" lang="en-US" altLang="zh-CN"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 </a:t>
            </a:r>
            <a:endPar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95536" y="1340768"/>
            <a:ext cx="8313737" cy="2176462"/>
          </a:xfrm>
          <a:prstGeom prst="rect">
            <a:avLst/>
          </a:prstGeom>
        </p:spPr>
        <p:txBody>
          <a:bodyPr vert="horz">
            <a:normAutofit/>
          </a:bodyPr>
          <a:lstStyle/>
          <a:p>
            <a:pPr marL="567055" marR="0" lvl="0" indent="-457200" algn="l" defTabSz="914400" rtl="0" eaLnBrk="1" fontAlgn="auto" latinLnBrk="0" hangingPunct="1">
              <a:lnSpc>
                <a:spcPct val="10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一个竞争企业能够增加它的产量，而不影响市场价格</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因此，每单位产量增加使收益增加</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也就是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6" name="Rectangle 4"/>
          <p:cNvSpPr>
            <a:spLocks noChangeArrowheads="1"/>
          </p:cNvSpPr>
          <p:nvPr/>
        </p:nvSpPr>
        <p:spPr bwMode="auto">
          <a:xfrm>
            <a:off x="850057" y="3617689"/>
            <a:ext cx="6521077" cy="566309"/>
          </a:xfrm>
          <a:prstGeom prst="rect">
            <a:avLst/>
          </a:prstGeom>
          <a:solidFill>
            <a:srgbClr val="CCFFCC"/>
          </a:solidFill>
          <a:ln w="9525">
            <a:noFill/>
            <a:miter lim="800000"/>
          </a:ln>
          <a:effectLst>
            <a:outerShdw dist="71842" dir="2700000" algn="ctr" rotWithShape="0">
              <a:schemeClr val="bg2"/>
            </a:outerShdw>
          </a:effectLst>
        </p:spPr>
        <p:txBody>
          <a:bodyPr wrap="square">
            <a:spAutoFit/>
          </a:bodyPr>
          <a:lstStyle/>
          <a:p>
            <a:pPr algn="ctr">
              <a:lnSpc>
                <a:spcPct val="110000"/>
              </a:lnSpc>
            </a:pPr>
            <a:r>
              <a:rPr lang="zh-CN" sz="2800" i="1" dirty="0">
                <a:ea typeface="宋体" panose="02010600030101010101" pitchFamily="2" charset="-122"/>
              </a:rPr>
              <a:t>MR</a:t>
            </a:r>
            <a:r>
              <a:rPr lang="zh-CN" sz="2800" dirty="0">
                <a:ea typeface="宋体" panose="02010600030101010101" pitchFamily="2" charset="-122"/>
              </a:rPr>
              <a:t> = </a:t>
            </a:r>
            <a:r>
              <a:rPr lang="zh-CN" sz="2800" b="1" i="1" dirty="0">
                <a:ea typeface="宋体" panose="02010600030101010101" pitchFamily="2" charset="-122"/>
              </a:rPr>
              <a:t>P</a:t>
            </a:r>
            <a:r>
              <a:rPr lang="zh-CN" sz="2800" dirty="0">
                <a:ea typeface="宋体" panose="02010600030101010101" pitchFamily="2" charset="-122"/>
              </a:rPr>
              <a:t>  仅对竞争市场上的企业成立</a:t>
            </a:r>
            <a:endParaRPr lang="zh-CN" sz="2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P spid="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利润最大化</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539552" y="1196753"/>
            <a:ext cx="8086923" cy="4915122"/>
          </a:xfrm>
          <a:prstGeom prst="rect">
            <a:avLst/>
          </a:prstGeom>
        </p:spPr>
        <p:txBody>
          <a:bodyPr vert="horz">
            <a:normAutofit/>
          </a:bodyPr>
          <a:lstStyle/>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企业利润最大化的产量是多少？  </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回答问题，我们需要“</a:t>
            </a:r>
            <a:r>
              <a:rPr kumimoji="0" lang="zh-CN" sz="2700" b="1" i="0" u="none" strike="noStrike" kern="1200" cap="none" spc="0" normalizeH="0" baseline="0" noProof="0" dirty="0" smtClean="0">
                <a:ln>
                  <a:noFill/>
                </a:ln>
                <a:solidFill>
                  <a:srgbClr val="996633"/>
                </a:solidFill>
                <a:effectLst/>
                <a:uLnTx/>
                <a:uFillTx/>
                <a:latin typeface="+mn-lt"/>
                <a:ea typeface="宋体" panose="02010600030101010101" pitchFamily="2" charset="-122"/>
                <a:cs typeface="+mn-cs"/>
              </a:rPr>
              <a:t>考虑边际量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109855" marR="0" lvl="0" indent="0" algn="l" defTabSz="914400" rtl="0" eaLnBrk="1" fontAlgn="auto" latinLnBrk="0" hangingPunct="1">
              <a:lnSpc>
                <a:spcPct val="150000"/>
              </a:lnSpc>
              <a:spcBef>
                <a:spcPct val="30000"/>
              </a:spcBef>
              <a:spcAft>
                <a:spcPts val="0"/>
              </a:spcAft>
              <a:buClr>
                <a:schemeClr val="accent1"/>
              </a:buClr>
              <a:buSzPct val="68000"/>
              <a:buNone/>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如果产量增加一单位，那么收益增加</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，成本增加</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&gt;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，那增加产量会提高利润</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&lt; </a:t>
            </a:r>
            <a:r>
              <a:rPr kumimoji="0" 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，那降低产量会提高利润</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786063" y="1670050"/>
            <a:ext cx="5900737" cy="4432300"/>
          </a:xfrm>
          <a:prstGeom prst="rect">
            <a:avLst/>
          </a:prstGeom>
          <a:solidFill>
            <a:srgbClr val="FFE5E5"/>
          </a:solidFill>
          <a:ln w="9525">
            <a:noFill/>
            <a:miter lim="800000"/>
          </a:ln>
        </p:spPr>
        <p:txBody>
          <a:bodyPr wrap="none" anchor="ctr"/>
          <a:lstStyle/>
          <a:p>
            <a:endParaRPr lang="zh-CN">
              <a:ea typeface="宋体" panose="02010600030101010101" pitchFamily="2" charset="-122"/>
            </a:endParaRPr>
          </a:p>
        </p:txBody>
      </p:sp>
      <p:sp>
        <p:nvSpPr>
          <p:cNvPr id="5" name="Rectangle 3"/>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利润最大化</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6" name="Rectangle 4"/>
          <p:cNvSpPr>
            <a:spLocks noChangeArrowheads="1"/>
          </p:cNvSpPr>
          <p:nvPr/>
        </p:nvSpPr>
        <p:spPr bwMode="auto">
          <a:xfrm>
            <a:off x="4838700" y="5526088"/>
            <a:ext cx="981075"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7" name="Rectangle 5"/>
          <p:cNvSpPr>
            <a:spLocks noChangeArrowheads="1"/>
          </p:cNvSpPr>
          <p:nvPr/>
        </p:nvSpPr>
        <p:spPr bwMode="auto">
          <a:xfrm>
            <a:off x="3389313" y="5526088"/>
            <a:ext cx="679450"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50</a:t>
            </a:r>
            <a:endParaRPr lang="en-US" altLang="zh-CN" sz="2400">
              <a:ea typeface="宋体" panose="02010600030101010101" pitchFamily="2" charset="-122"/>
            </a:endParaRPr>
          </a:p>
        </p:txBody>
      </p:sp>
      <p:sp>
        <p:nvSpPr>
          <p:cNvPr id="8" name="Rectangle 6"/>
          <p:cNvSpPr>
            <a:spLocks noChangeArrowheads="1"/>
          </p:cNvSpPr>
          <p:nvPr/>
        </p:nvSpPr>
        <p:spPr bwMode="auto">
          <a:xfrm>
            <a:off x="2787650" y="5526088"/>
            <a:ext cx="601663"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a:t>
            </a:r>
            <a:endParaRPr lang="en-US" altLang="zh-CN" sz="2400">
              <a:ea typeface="宋体" panose="02010600030101010101" pitchFamily="2" charset="-122"/>
            </a:endParaRPr>
          </a:p>
        </p:txBody>
      </p:sp>
      <p:sp>
        <p:nvSpPr>
          <p:cNvPr id="9" name="Rectangle 7"/>
          <p:cNvSpPr>
            <a:spLocks noChangeArrowheads="1"/>
          </p:cNvSpPr>
          <p:nvPr/>
        </p:nvSpPr>
        <p:spPr bwMode="auto">
          <a:xfrm>
            <a:off x="4838700" y="4938713"/>
            <a:ext cx="981075" cy="5873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10" name="Rectangle 8"/>
          <p:cNvSpPr>
            <a:spLocks noChangeArrowheads="1"/>
          </p:cNvSpPr>
          <p:nvPr/>
        </p:nvSpPr>
        <p:spPr bwMode="auto">
          <a:xfrm>
            <a:off x="3389313" y="4938713"/>
            <a:ext cx="679450" cy="5873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40</a:t>
            </a:r>
            <a:endParaRPr lang="en-US" altLang="zh-CN" sz="2400">
              <a:ea typeface="宋体" panose="02010600030101010101" pitchFamily="2" charset="-122"/>
            </a:endParaRPr>
          </a:p>
        </p:txBody>
      </p:sp>
      <p:sp>
        <p:nvSpPr>
          <p:cNvPr id="11" name="Rectangle 9"/>
          <p:cNvSpPr>
            <a:spLocks noChangeArrowheads="1"/>
          </p:cNvSpPr>
          <p:nvPr/>
        </p:nvSpPr>
        <p:spPr bwMode="auto">
          <a:xfrm>
            <a:off x="2787650" y="4938713"/>
            <a:ext cx="601663" cy="5873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a:t>
            </a:r>
            <a:endParaRPr lang="en-US" altLang="zh-CN" sz="2400">
              <a:ea typeface="宋体" panose="02010600030101010101" pitchFamily="2" charset="-122"/>
            </a:endParaRPr>
          </a:p>
        </p:txBody>
      </p:sp>
      <p:sp>
        <p:nvSpPr>
          <p:cNvPr id="12" name="Rectangle 10"/>
          <p:cNvSpPr>
            <a:spLocks noChangeArrowheads="1"/>
          </p:cNvSpPr>
          <p:nvPr/>
        </p:nvSpPr>
        <p:spPr bwMode="auto">
          <a:xfrm>
            <a:off x="4838700" y="4354513"/>
            <a:ext cx="981075" cy="5842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13" name="Rectangle 11"/>
          <p:cNvSpPr>
            <a:spLocks noChangeArrowheads="1"/>
          </p:cNvSpPr>
          <p:nvPr/>
        </p:nvSpPr>
        <p:spPr bwMode="auto">
          <a:xfrm>
            <a:off x="3389313" y="4354513"/>
            <a:ext cx="679450" cy="5842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30</a:t>
            </a:r>
            <a:endParaRPr lang="en-US" altLang="zh-CN" sz="2400">
              <a:ea typeface="宋体" panose="02010600030101010101" pitchFamily="2" charset="-122"/>
            </a:endParaRPr>
          </a:p>
        </p:txBody>
      </p:sp>
      <p:sp>
        <p:nvSpPr>
          <p:cNvPr id="14" name="Rectangle 12"/>
          <p:cNvSpPr>
            <a:spLocks noChangeArrowheads="1"/>
          </p:cNvSpPr>
          <p:nvPr/>
        </p:nvSpPr>
        <p:spPr bwMode="auto">
          <a:xfrm>
            <a:off x="2787650" y="4354513"/>
            <a:ext cx="601663" cy="5842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a:t>
            </a:r>
            <a:endParaRPr lang="en-US" altLang="zh-CN" sz="2400">
              <a:ea typeface="宋体" panose="02010600030101010101" pitchFamily="2" charset="-122"/>
            </a:endParaRPr>
          </a:p>
        </p:txBody>
      </p:sp>
      <p:sp>
        <p:nvSpPr>
          <p:cNvPr id="15" name="Rectangle 13"/>
          <p:cNvSpPr>
            <a:spLocks noChangeArrowheads="1"/>
          </p:cNvSpPr>
          <p:nvPr/>
        </p:nvSpPr>
        <p:spPr bwMode="auto">
          <a:xfrm>
            <a:off x="4838700" y="3765550"/>
            <a:ext cx="981075" cy="58896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16" name="Rectangle 14"/>
          <p:cNvSpPr>
            <a:spLocks noChangeArrowheads="1"/>
          </p:cNvSpPr>
          <p:nvPr/>
        </p:nvSpPr>
        <p:spPr bwMode="auto">
          <a:xfrm>
            <a:off x="3389313" y="3765550"/>
            <a:ext cx="679450" cy="58896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20</a:t>
            </a:r>
            <a:endParaRPr lang="en-US" altLang="zh-CN" sz="2400">
              <a:ea typeface="宋体" panose="02010600030101010101" pitchFamily="2" charset="-122"/>
            </a:endParaRPr>
          </a:p>
        </p:txBody>
      </p:sp>
      <p:sp>
        <p:nvSpPr>
          <p:cNvPr id="17" name="Rectangle 15"/>
          <p:cNvSpPr>
            <a:spLocks noChangeArrowheads="1"/>
          </p:cNvSpPr>
          <p:nvPr/>
        </p:nvSpPr>
        <p:spPr bwMode="auto">
          <a:xfrm>
            <a:off x="2787650" y="3765550"/>
            <a:ext cx="601663" cy="58896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a:t>
            </a:r>
            <a:endParaRPr lang="en-US" altLang="zh-CN" sz="2400">
              <a:ea typeface="宋体" panose="02010600030101010101" pitchFamily="2" charset="-122"/>
            </a:endParaRPr>
          </a:p>
        </p:txBody>
      </p:sp>
      <p:sp>
        <p:nvSpPr>
          <p:cNvPr id="18" name="Rectangle 16"/>
          <p:cNvSpPr>
            <a:spLocks noChangeArrowheads="1"/>
          </p:cNvSpPr>
          <p:nvPr/>
        </p:nvSpPr>
        <p:spPr bwMode="auto">
          <a:xfrm>
            <a:off x="4838700" y="3181350"/>
            <a:ext cx="981075" cy="5842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19" name="Rectangle 17"/>
          <p:cNvSpPr>
            <a:spLocks noChangeArrowheads="1"/>
          </p:cNvSpPr>
          <p:nvPr/>
        </p:nvSpPr>
        <p:spPr bwMode="auto">
          <a:xfrm>
            <a:off x="3389313" y="3181350"/>
            <a:ext cx="679450" cy="5842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20" name="Rectangle 18"/>
          <p:cNvSpPr>
            <a:spLocks noChangeArrowheads="1"/>
          </p:cNvSpPr>
          <p:nvPr/>
        </p:nvSpPr>
        <p:spPr bwMode="auto">
          <a:xfrm>
            <a:off x="2787650" y="3181350"/>
            <a:ext cx="601663" cy="5842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a:t>
            </a:r>
            <a:endParaRPr lang="en-US" altLang="zh-CN" sz="2400">
              <a:ea typeface="宋体" panose="02010600030101010101" pitchFamily="2" charset="-122"/>
            </a:endParaRPr>
          </a:p>
        </p:txBody>
      </p:sp>
      <p:sp>
        <p:nvSpPr>
          <p:cNvPr id="21" name="Rectangle 19"/>
          <p:cNvSpPr>
            <a:spLocks noChangeArrowheads="1"/>
          </p:cNvSpPr>
          <p:nvPr/>
        </p:nvSpPr>
        <p:spPr bwMode="auto">
          <a:xfrm>
            <a:off x="7202488" y="2595563"/>
            <a:ext cx="1495425"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22" name="Rectangle 20"/>
          <p:cNvSpPr>
            <a:spLocks noChangeArrowheads="1"/>
          </p:cNvSpPr>
          <p:nvPr/>
        </p:nvSpPr>
        <p:spPr bwMode="auto">
          <a:xfrm>
            <a:off x="6534150" y="2595563"/>
            <a:ext cx="668338"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23" name="Rectangle 21"/>
          <p:cNvSpPr>
            <a:spLocks noChangeArrowheads="1"/>
          </p:cNvSpPr>
          <p:nvPr/>
        </p:nvSpPr>
        <p:spPr bwMode="auto">
          <a:xfrm>
            <a:off x="5819775" y="2595563"/>
            <a:ext cx="714375"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24" name="Rectangle 22"/>
          <p:cNvSpPr>
            <a:spLocks noChangeArrowheads="1"/>
          </p:cNvSpPr>
          <p:nvPr/>
        </p:nvSpPr>
        <p:spPr bwMode="auto">
          <a:xfrm>
            <a:off x="4838700" y="2595563"/>
            <a:ext cx="981075"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grpSp>
        <p:nvGrpSpPr>
          <p:cNvPr id="25" name="Group 25"/>
          <p:cNvGrpSpPr/>
          <p:nvPr/>
        </p:nvGrpSpPr>
        <p:grpSpPr bwMode="auto">
          <a:xfrm>
            <a:off x="4068763" y="2595563"/>
            <a:ext cx="769937" cy="3516312"/>
            <a:chOff x="0" y="0"/>
            <a:chExt cx="485" cy="2215"/>
          </a:xfrm>
        </p:grpSpPr>
        <p:sp>
          <p:nvSpPr>
            <p:cNvPr id="26" name="Rectangle 24"/>
            <p:cNvSpPr>
              <a:spLocks noChangeArrowheads="1"/>
            </p:cNvSpPr>
            <p:nvPr/>
          </p:nvSpPr>
          <p:spPr bwMode="auto">
            <a:xfrm>
              <a:off x="0" y="1846"/>
              <a:ext cx="485" cy="369"/>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45</a:t>
              </a:r>
              <a:endParaRPr lang="en-US" altLang="zh-CN" sz="2400">
                <a:solidFill>
                  <a:srgbClr val="0000FF"/>
                </a:solidFill>
                <a:ea typeface="宋体" panose="02010600030101010101" pitchFamily="2" charset="-122"/>
              </a:endParaRPr>
            </a:p>
          </p:txBody>
        </p:sp>
        <p:sp>
          <p:nvSpPr>
            <p:cNvPr id="27" name="Rectangle 25"/>
            <p:cNvSpPr>
              <a:spLocks noChangeArrowheads="1"/>
            </p:cNvSpPr>
            <p:nvPr/>
          </p:nvSpPr>
          <p:spPr bwMode="auto">
            <a:xfrm>
              <a:off x="0" y="1476"/>
              <a:ext cx="485" cy="37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33</a:t>
              </a:r>
              <a:endParaRPr lang="en-US" altLang="zh-CN" sz="2400">
                <a:solidFill>
                  <a:srgbClr val="0000FF"/>
                </a:solidFill>
                <a:ea typeface="宋体" panose="02010600030101010101" pitchFamily="2" charset="-122"/>
              </a:endParaRPr>
            </a:p>
          </p:txBody>
        </p:sp>
        <p:sp>
          <p:nvSpPr>
            <p:cNvPr id="28" name="Rectangle 26"/>
            <p:cNvSpPr>
              <a:spLocks noChangeArrowheads="1"/>
            </p:cNvSpPr>
            <p:nvPr/>
          </p:nvSpPr>
          <p:spPr bwMode="auto">
            <a:xfrm>
              <a:off x="0" y="1108"/>
              <a:ext cx="485" cy="36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23</a:t>
              </a:r>
              <a:endParaRPr lang="en-US" altLang="zh-CN" sz="2400">
                <a:solidFill>
                  <a:srgbClr val="0000FF"/>
                </a:solidFill>
                <a:ea typeface="宋体" panose="02010600030101010101" pitchFamily="2" charset="-122"/>
              </a:endParaRPr>
            </a:p>
          </p:txBody>
        </p:sp>
        <p:sp>
          <p:nvSpPr>
            <p:cNvPr id="29" name="Rectangle 27"/>
            <p:cNvSpPr>
              <a:spLocks noChangeArrowheads="1"/>
            </p:cNvSpPr>
            <p:nvPr/>
          </p:nvSpPr>
          <p:spPr bwMode="auto">
            <a:xfrm>
              <a:off x="0" y="737"/>
              <a:ext cx="485" cy="371"/>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15</a:t>
              </a:r>
              <a:endParaRPr lang="en-US" altLang="zh-CN" sz="2400">
                <a:solidFill>
                  <a:srgbClr val="0000FF"/>
                </a:solidFill>
                <a:ea typeface="宋体" panose="02010600030101010101" pitchFamily="2" charset="-122"/>
              </a:endParaRPr>
            </a:p>
          </p:txBody>
        </p:sp>
        <p:sp>
          <p:nvSpPr>
            <p:cNvPr id="30" name="Rectangle 28"/>
            <p:cNvSpPr>
              <a:spLocks noChangeArrowheads="1"/>
            </p:cNvSpPr>
            <p:nvPr/>
          </p:nvSpPr>
          <p:spPr bwMode="auto">
            <a:xfrm>
              <a:off x="0" y="369"/>
              <a:ext cx="485" cy="36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9</a:t>
              </a:r>
              <a:endParaRPr lang="en-US" altLang="zh-CN" sz="2400">
                <a:solidFill>
                  <a:srgbClr val="0000FF"/>
                </a:solidFill>
                <a:ea typeface="宋体" panose="02010600030101010101" pitchFamily="2" charset="-122"/>
              </a:endParaRPr>
            </a:p>
          </p:txBody>
        </p:sp>
        <p:sp>
          <p:nvSpPr>
            <p:cNvPr id="31" name="Rectangle 29"/>
            <p:cNvSpPr>
              <a:spLocks noChangeArrowheads="1"/>
            </p:cNvSpPr>
            <p:nvPr/>
          </p:nvSpPr>
          <p:spPr bwMode="auto">
            <a:xfrm>
              <a:off x="0" y="0"/>
              <a:ext cx="485" cy="369"/>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$5</a:t>
              </a:r>
              <a:endParaRPr lang="en-US" altLang="zh-CN" sz="2400">
                <a:solidFill>
                  <a:srgbClr val="0000FF"/>
                </a:solidFill>
                <a:ea typeface="宋体" panose="02010600030101010101" pitchFamily="2" charset="-122"/>
              </a:endParaRPr>
            </a:p>
          </p:txBody>
        </p:sp>
      </p:grpSp>
      <p:sp>
        <p:nvSpPr>
          <p:cNvPr id="32" name="Rectangle 30"/>
          <p:cNvSpPr>
            <a:spLocks noChangeArrowheads="1"/>
          </p:cNvSpPr>
          <p:nvPr/>
        </p:nvSpPr>
        <p:spPr bwMode="auto">
          <a:xfrm>
            <a:off x="3389313" y="2595563"/>
            <a:ext cx="679450"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endParaRPr lang="en-US" altLang="zh-CN" sz="2400">
              <a:ea typeface="宋体" panose="02010600030101010101" pitchFamily="2" charset="-122"/>
            </a:endParaRPr>
          </a:p>
        </p:txBody>
      </p:sp>
      <p:sp>
        <p:nvSpPr>
          <p:cNvPr id="33" name="Rectangle 31"/>
          <p:cNvSpPr>
            <a:spLocks noChangeArrowheads="1"/>
          </p:cNvSpPr>
          <p:nvPr/>
        </p:nvSpPr>
        <p:spPr bwMode="auto">
          <a:xfrm>
            <a:off x="2787650" y="2595563"/>
            <a:ext cx="601663"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endParaRPr lang="en-US" altLang="zh-CN" sz="2400">
              <a:ea typeface="宋体" panose="02010600030101010101" pitchFamily="2" charset="-122"/>
            </a:endParaRPr>
          </a:p>
        </p:txBody>
      </p:sp>
      <p:sp>
        <p:nvSpPr>
          <p:cNvPr id="34" name="Rectangle 32"/>
          <p:cNvSpPr>
            <a:spLocks noChangeArrowheads="1"/>
          </p:cNvSpPr>
          <p:nvPr/>
        </p:nvSpPr>
        <p:spPr bwMode="auto">
          <a:xfrm>
            <a:off x="7202488" y="1673225"/>
            <a:ext cx="1495425" cy="922338"/>
          </a:xfrm>
          <a:prstGeom prst="rect">
            <a:avLst/>
          </a:prstGeom>
          <a:noFill/>
          <a:ln w="9525">
            <a:noFill/>
            <a:miter lim="800000"/>
          </a:ln>
        </p:spPr>
        <p:txBody>
          <a:bodyPr anchor="ctr" anchorCtr="1"/>
          <a:lstStyle/>
          <a:p>
            <a:pPr algn="ctr">
              <a:lnSpc>
                <a:spcPct val="105000"/>
              </a:lnSpc>
              <a:spcBef>
                <a:spcPct val="45000"/>
              </a:spcBef>
              <a:buClr>
                <a:srgbClr val="00B85C"/>
              </a:buClr>
              <a:buSzPct val="120000"/>
              <a:buFont typeface="Wingdings" panose="05000000000000000000" pitchFamily="2" charset="2"/>
              <a:buNone/>
            </a:pPr>
            <a:r>
              <a:rPr lang="zh-CN" sz="2800" b="1">
                <a:ea typeface="宋体" panose="02010600030101010101" pitchFamily="2" charset="-122"/>
                <a:sym typeface="Symbol" panose="05050102010706020507" pitchFamily="18" charset="2"/>
              </a:rPr>
              <a:t></a:t>
            </a:r>
            <a:r>
              <a:rPr lang="zh-CN" sz="2400">
                <a:ea typeface="宋体" panose="02010600030101010101" pitchFamily="2" charset="-122"/>
                <a:sym typeface="Symbol" panose="05050102010706020507" pitchFamily="18" charset="2"/>
              </a:rPr>
              <a:t>利润</a:t>
            </a:r>
            <a:r>
              <a:rPr lang="zh-CN" sz="2400">
                <a:ea typeface="宋体" panose="02010600030101010101" pitchFamily="2" charset="-122"/>
              </a:rPr>
              <a:t> = </a:t>
            </a:r>
            <a:r>
              <a:rPr lang="zh-CN" sz="2400" i="1">
                <a:ea typeface="宋体" panose="02010600030101010101" pitchFamily="2" charset="-122"/>
              </a:rPr>
              <a:t>MR</a:t>
            </a:r>
            <a:r>
              <a:rPr lang="zh-CN" sz="1400">
                <a:ea typeface="宋体" panose="02010600030101010101" pitchFamily="2" charset="-122"/>
              </a:rPr>
              <a:t> </a:t>
            </a:r>
            <a:r>
              <a:rPr lang="zh-CN" sz="2400">
                <a:ea typeface="宋体" panose="02010600030101010101" pitchFamily="2" charset="-122"/>
              </a:rPr>
              <a:t>–</a:t>
            </a:r>
            <a:r>
              <a:rPr lang="zh-CN" sz="1400">
                <a:ea typeface="宋体" panose="02010600030101010101" pitchFamily="2" charset="-122"/>
              </a:rPr>
              <a:t> </a:t>
            </a:r>
            <a:r>
              <a:rPr lang="zh-CN" sz="2400" i="1">
                <a:ea typeface="宋体" panose="02010600030101010101" pitchFamily="2" charset="-122"/>
              </a:rPr>
              <a:t>MC</a:t>
            </a:r>
            <a:endParaRPr lang="zh-CN" sz="2400" i="1">
              <a:ea typeface="宋体" panose="02010600030101010101" pitchFamily="2" charset="-122"/>
            </a:endParaRPr>
          </a:p>
        </p:txBody>
      </p:sp>
      <p:sp>
        <p:nvSpPr>
          <p:cNvPr id="35" name="Rectangle 33"/>
          <p:cNvSpPr>
            <a:spLocks noChangeArrowheads="1"/>
          </p:cNvSpPr>
          <p:nvPr/>
        </p:nvSpPr>
        <p:spPr bwMode="auto">
          <a:xfrm>
            <a:off x="6534150" y="1673225"/>
            <a:ext cx="668338" cy="92233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i="1">
                <a:ea typeface="宋体" panose="02010600030101010101" pitchFamily="2" charset="-122"/>
              </a:rPr>
              <a:t>MC</a:t>
            </a:r>
            <a:endParaRPr lang="en-US" altLang="zh-CN" sz="2400" i="1">
              <a:ea typeface="宋体" panose="02010600030101010101" pitchFamily="2" charset="-122"/>
            </a:endParaRPr>
          </a:p>
        </p:txBody>
      </p:sp>
      <p:sp>
        <p:nvSpPr>
          <p:cNvPr id="36" name="Rectangle 34"/>
          <p:cNvSpPr>
            <a:spLocks noChangeArrowheads="1"/>
          </p:cNvSpPr>
          <p:nvPr/>
        </p:nvSpPr>
        <p:spPr bwMode="auto">
          <a:xfrm>
            <a:off x="5819775" y="1673225"/>
            <a:ext cx="714375" cy="92233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i="1">
                <a:ea typeface="宋体" panose="02010600030101010101" pitchFamily="2" charset="-122"/>
              </a:rPr>
              <a:t>MR</a:t>
            </a:r>
            <a:endParaRPr lang="en-US" altLang="zh-CN" sz="2400" i="1">
              <a:ea typeface="宋体" panose="02010600030101010101" pitchFamily="2" charset="-122"/>
            </a:endParaRPr>
          </a:p>
        </p:txBody>
      </p:sp>
      <p:sp>
        <p:nvSpPr>
          <p:cNvPr id="37" name="Rectangle 35"/>
          <p:cNvSpPr>
            <a:spLocks noChangeArrowheads="1"/>
          </p:cNvSpPr>
          <p:nvPr/>
        </p:nvSpPr>
        <p:spPr bwMode="auto">
          <a:xfrm>
            <a:off x="4838700" y="1673225"/>
            <a:ext cx="981075" cy="92233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zh-CN" sz="2400">
                <a:ea typeface="宋体" panose="02010600030101010101" pitchFamily="2" charset="-122"/>
              </a:rPr>
              <a:t>利润</a:t>
            </a:r>
            <a:endParaRPr lang="zh-CN" sz="2400">
              <a:ea typeface="宋体" panose="02010600030101010101" pitchFamily="2" charset="-122"/>
            </a:endParaRPr>
          </a:p>
        </p:txBody>
      </p:sp>
      <p:sp>
        <p:nvSpPr>
          <p:cNvPr id="38" name="Rectangle 36"/>
          <p:cNvSpPr>
            <a:spLocks noChangeArrowheads="1"/>
          </p:cNvSpPr>
          <p:nvPr/>
        </p:nvSpPr>
        <p:spPr bwMode="auto">
          <a:xfrm>
            <a:off x="4068763" y="1673225"/>
            <a:ext cx="769937" cy="92233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i="1">
                <a:ea typeface="宋体" panose="02010600030101010101" pitchFamily="2" charset="-122"/>
              </a:rPr>
              <a:t>TC</a:t>
            </a:r>
            <a:endParaRPr lang="en-US" altLang="zh-CN" sz="2400" i="1">
              <a:ea typeface="宋体" panose="02010600030101010101" pitchFamily="2" charset="-122"/>
            </a:endParaRPr>
          </a:p>
        </p:txBody>
      </p:sp>
      <p:sp>
        <p:nvSpPr>
          <p:cNvPr id="39" name="Rectangle 37"/>
          <p:cNvSpPr>
            <a:spLocks noChangeArrowheads="1"/>
          </p:cNvSpPr>
          <p:nvPr/>
        </p:nvSpPr>
        <p:spPr bwMode="auto">
          <a:xfrm>
            <a:off x="3389313" y="1673225"/>
            <a:ext cx="679450" cy="92233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i="1">
                <a:ea typeface="宋体" panose="02010600030101010101" pitchFamily="2" charset="-122"/>
              </a:rPr>
              <a:t>TR</a:t>
            </a:r>
            <a:endParaRPr lang="en-US" altLang="zh-CN" sz="2400" i="1">
              <a:ea typeface="宋体" panose="02010600030101010101" pitchFamily="2" charset="-122"/>
            </a:endParaRPr>
          </a:p>
        </p:txBody>
      </p:sp>
      <p:sp>
        <p:nvSpPr>
          <p:cNvPr id="40" name="Rectangle 38"/>
          <p:cNvSpPr>
            <a:spLocks noChangeArrowheads="1"/>
          </p:cNvSpPr>
          <p:nvPr/>
        </p:nvSpPr>
        <p:spPr bwMode="auto">
          <a:xfrm>
            <a:off x="2787650" y="1673225"/>
            <a:ext cx="601663" cy="92233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Q</a:t>
            </a:r>
            <a:endParaRPr lang="en-US" altLang="zh-CN" sz="2400" b="1" i="1">
              <a:ea typeface="宋体" panose="02010600030101010101" pitchFamily="2" charset="-122"/>
            </a:endParaRPr>
          </a:p>
        </p:txBody>
      </p:sp>
      <p:sp>
        <p:nvSpPr>
          <p:cNvPr id="41" name="Line 39"/>
          <p:cNvSpPr>
            <a:spLocks noChangeShapeType="1"/>
          </p:cNvSpPr>
          <p:nvPr/>
        </p:nvSpPr>
        <p:spPr bwMode="auto">
          <a:xfrm>
            <a:off x="2787650" y="1673225"/>
            <a:ext cx="5910263" cy="0"/>
          </a:xfrm>
          <a:prstGeom prst="line">
            <a:avLst/>
          </a:prstGeom>
          <a:noFill/>
          <a:ln w="19050" cap="sq">
            <a:solidFill>
              <a:schemeClr val="tx1"/>
            </a:solidFill>
            <a:round/>
          </a:ln>
        </p:spPr>
        <p:txBody>
          <a:bodyPr/>
          <a:lstStyle/>
          <a:p>
            <a:endParaRPr lang="zh-CN" altLang="en-US"/>
          </a:p>
        </p:txBody>
      </p:sp>
      <p:sp>
        <p:nvSpPr>
          <p:cNvPr id="42" name="Line 40"/>
          <p:cNvSpPr>
            <a:spLocks noChangeShapeType="1"/>
          </p:cNvSpPr>
          <p:nvPr/>
        </p:nvSpPr>
        <p:spPr bwMode="auto">
          <a:xfrm>
            <a:off x="2787650" y="2595563"/>
            <a:ext cx="5910263" cy="0"/>
          </a:xfrm>
          <a:prstGeom prst="line">
            <a:avLst/>
          </a:prstGeom>
          <a:noFill/>
          <a:ln w="9525">
            <a:solidFill>
              <a:schemeClr val="tx1"/>
            </a:solidFill>
            <a:round/>
          </a:ln>
        </p:spPr>
        <p:txBody>
          <a:bodyPr/>
          <a:lstStyle/>
          <a:p>
            <a:endParaRPr lang="zh-CN" altLang="en-US"/>
          </a:p>
        </p:txBody>
      </p:sp>
      <p:sp>
        <p:nvSpPr>
          <p:cNvPr id="43" name="Line 41"/>
          <p:cNvSpPr>
            <a:spLocks noChangeShapeType="1"/>
          </p:cNvSpPr>
          <p:nvPr/>
        </p:nvSpPr>
        <p:spPr bwMode="auto">
          <a:xfrm>
            <a:off x="2787650" y="3181350"/>
            <a:ext cx="5910263" cy="0"/>
          </a:xfrm>
          <a:prstGeom prst="line">
            <a:avLst/>
          </a:prstGeom>
          <a:noFill/>
          <a:ln w="9525">
            <a:solidFill>
              <a:schemeClr val="tx1"/>
            </a:solidFill>
            <a:round/>
          </a:ln>
        </p:spPr>
        <p:txBody>
          <a:bodyPr/>
          <a:lstStyle/>
          <a:p>
            <a:endParaRPr lang="zh-CN" altLang="en-US"/>
          </a:p>
        </p:txBody>
      </p:sp>
      <p:sp>
        <p:nvSpPr>
          <p:cNvPr id="44" name="Line 42"/>
          <p:cNvSpPr>
            <a:spLocks noChangeShapeType="1"/>
          </p:cNvSpPr>
          <p:nvPr/>
        </p:nvSpPr>
        <p:spPr bwMode="auto">
          <a:xfrm>
            <a:off x="2787650" y="3765550"/>
            <a:ext cx="5910263" cy="0"/>
          </a:xfrm>
          <a:prstGeom prst="line">
            <a:avLst/>
          </a:prstGeom>
          <a:noFill/>
          <a:ln w="9525">
            <a:solidFill>
              <a:schemeClr val="tx1"/>
            </a:solidFill>
            <a:round/>
          </a:ln>
        </p:spPr>
        <p:txBody>
          <a:bodyPr/>
          <a:lstStyle/>
          <a:p>
            <a:endParaRPr lang="zh-CN" altLang="en-US"/>
          </a:p>
        </p:txBody>
      </p:sp>
      <p:sp>
        <p:nvSpPr>
          <p:cNvPr id="45" name="Line 43"/>
          <p:cNvSpPr>
            <a:spLocks noChangeShapeType="1"/>
          </p:cNvSpPr>
          <p:nvPr/>
        </p:nvSpPr>
        <p:spPr bwMode="auto">
          <a:xfrm>
            <a:off x="2787650" y="4354513"/>
            <a:ext cx="5910263" cy="0"/>
          </a:xfrm>
          <a:prstGeom prst="line">
            <a:avLst/>
          </a:prstGeom>
          <a:noFill/>
          <a:ln w="9525">
            <a:solidFill>
              <a:schemeClr val="tx1"/>
            </a:solidFill>
            <a:round/>
          </a:ln>
        </p:spPr>
        <p:txBody>
          <a:bodyPr/>
          <a:lstStyle/>
          <a:p>
            <a:endParaRPr lang="zh-CN" altLang="en-US"/>
          </a:p>
        </p:txBody>
      </p:sp>
      <p:sp>
        <p:nvSpPr>
          <p:cNvPr id="46" name="Line 44"/>
          <p:cNvSpPr>
            <a:spLocks noChangeShapeType="1"/>
          </p:cNvSpPr>
          <p:nvPr/>
        </p:nvSpPr>
        <p:spPr bwMode="auto">
          <a:xfrm>
            <a:off x="2787650" y="4938713"/>
            <a:ext cx="5910263" cy="0"/>
          </a:xfrm>
          <a:prstGeom prst="line">
            <a:avLst/>
          </a:prstGeom>
          <a:noFill/>
          <a:ln w="9525">
            <a:solidFill>
              <a:schemeClr val="tx1"/>
            </a:solidFill>
            <a:round/>
          </a:ln>
        </p:spPr>
        <p:txBody>
          <a:bodyPr/>
          <a:lstStyle/>
          <a:p>
            <a:endParaRPr lang="zh-CN" altLang="en-US"/>
          </a:p>
        </p:txBody>
      </p:sp>
      <p:sp>
        <p:nvSpPr>
          <p:cNvPr id="47" name="Line 45"/>
          <p:cNvSpPr>
            <a:spLocks noChangeShapeType="1"/>
          </p:cNvSpPr>
          <p:nvPr/>
        </p:nvSpPr>
        <p:spPr bwMode="auto">
          <a:xfrm>
            <a:off x="2787650" y="5526088"/>
            <a:ext cx="5910263" cy="0"/>
          </a:xfrm>
          <a:prstGeom prst="line">
            <a:avLst/>
          </a:prstGeom>
          <a:noFill/>
          <a:ln w="9525">
            <a:solidFill>
              <a:schemeClr val="tx1"/>
            </a:solidFill>
            <a:round/>
          </a:ln>
        </p:spPr>
        <p:txBody>
          <a:bodyPr/>
          <a:lstStyle/>
          <a:p>
            <a:endParaRPr lang="zh-CN" altLang="en-US"/>
          </a:p>
        </p:txBody>
      </p:sp>
      <p:sp>
        <p:nvSpPr>
          <p:cNvPr id="48" name="Line 46"/>
          <p:cNvSpPr>
            <a:spLocks noChangeShapeType="1"/>
          </p:cNvSpPr>
          <p:nvPr/>
        </p:nvSpPr>
        <p:spPr bwMode="auto">
          <a:xfrm>
            <a:off x="2787650" y="6111875"/>
            <a:ext cx="5910263" cy="0"/>
          </a:xfrm>
          <a:prstGeom prst="line">
            <a:avLst/>
          </a:prstGeom>
          <a:noFill/>
          <a:ln w="19050" cap="sq">
            <a:solidFill>
              <a:schemeClr val="tx1"/>
            </a:solidFill>
            <a:round/>
          </a:ln>
        </p:spPr>
        <p:txBody>
          <a:bodyPr/>
          <a:lstStyle/>
          <a:p>
            <a:endParaRPr lang="zh-CN" altLang="en-US"/>
          </a:p>
        </p:txBody>
      </p:sp>
      <p:sp>
        <p:nvSpPr>
          <p:cNvPr id="49" name="Line 47"/>
          <p:cNvSpPr>
            <a:spLocks noChangeShapeType="1"/>
          </p:cNvSpPr>
          <p:nvPr/>
        </p:nvSpPr>
        <p:spPr bwMode="auto">
          <a:xfrm>
            <a:off x="2787650" y="1673225"/>
            <a:ext cx="0" cy="4438650"/>
          </a:xfrm>
          <a:prstGeom prst="line">
            <a:avLst/>
          </a:prstGeom>
          <a:noFill/>
          <a:ln w="19050" cap="sq">
            <a:solidFill>
              <a:schemeClr val="tx1"/>
            </a:solidFill>
            <a:round/>
          </a:ln>
        </p:spPr>
        <p:txBody>
          <a:bodyPr/>
          <a:lstStyle/>
          <a:p>
            <a:endParaRPr lang="zh-CN" altLang="en-US"/>
          </a:p>
        </p:txBody>
      </p:sp>
      <p:sp>
        <p:nvSpPr>
          <p:cNvPr id="50" name="Line 48"/>
          <p:cNvSpPr>
            <a:spLocks noChangeShapeType="1"/>
          </p:cNvSpPr>
          <p:nvPr/>
        </p:nvSpPr>
        <p:spPr bwMode="auto">
          <a:xfrm>
            <a:off x="3389313" y="1673225"/>
            <a:ext cx="0" cy="4438650"/>
          </a:xfrm>
          <a:prstGeom prst="line">
            <a:avLst/>
          </a:prstGeom>
          <a:noFill/>
          <a:ln w="9525">
            <a:solidFill>
              <a:schemeClr val="tx1"/>
            </a:solidFill>
            <a:round/>
          </a:ln>
        </p:spPr>
        <p:txBody>
          <a:bodyPr/>
          <a:lstStyle/>
          <a:p>
            <a:endParaRPr lang="zh-CN" altLang="en-US"/>
          </a:p>
        </p:txBody>
      </p:sp>
      <p:sp>
        <p:nvSpPr>
          <p:cNvPr id="51" name="Line 49"/>
          <p:cNvSpPr>
            <a:spLocks noChangeShapeType="1"/>
          </p:cNvSpPr>
          <p:nvPr/>
        </p:nvSpPr>
        <p:spPr bwMode="auto">
          <a:xfrm>
            <a:off x="4068763" y="1673225"/>
            <a:ext cx="0" cy="4438650"/>
          </a:xfrm>
          <a:prstGeom prst="line">
            <a:avLst/>
          </a:prstGeom>
          <a:noFill/>
          <a:ln w="9525">
            <a:solidFill>
              <a:schemeClr val="tx1"/>
            </a:solidFill>
            <a:round/>
          </a:ln>
        </p:spPr>
        <p:txBody>
          <a:bodyPr/>
          <a:lstStyle/>
          <a:p>
            <a:endParaRPr lang="zh-CN" altLang="en-US"/>
          </a:p>
        </p:txBody>
      </p:sp>
      <p:sp>
        <p:nvSpPr>
          <p:cNvPr id="52" name="Line 50"/>
          <p:cNvSpPr>
            <a:spLocks noChangeShapeType="1"/>
          </p:cNvSpPr>
          <p:nvPr/>
        </p:nvSpPr>
        <p:spPr bwMode="auto">
          <a:xfrm>
            <a:off x="4838700" y="1673225"/>
            <a:ext cx="0" cy="4438650"/>
          </a:xfrm>
          <a:prstGeom prst="line">
            <a:avLst/>
          </a:prstGeom>
          <a:noFill/>
          <a:ln w="9525">
            <a:solidFill>
              <a:schemeClr val="tx1"/>
            </a:solidFill>
            <a:round/>
          </a:ln>
        </p:spPr>
        <p:txBody>
          <a:bodyPr/>
          <a:lstStyle/>
          <a:p>
            <a:endParaRPr lang="zh-CN" altLang="en-US"/>
          </a:p>
        </p:txBody>
      </p:sp>
      <p:sp>
        <p:nvSpPr>
          <p:cNvPr id="53" name="Line 51"/>
          <p:cNvSpPr>
            <a:spLocks noChangeShapeType="1"/>
          </p:cNvSpPr>
          <p:nvPr/>
        </p:nvSpPr>
        <p:spPr bwMode="auto">
          <a:xfrm>
            <a:off x="5819775" y="1673225"/>
            <a:ext cx="0" cy="4438650"/>
          </a:xfrm>
          <a:prstGeom prst="line">
            <a:avLst/>
          </a:prstGeom>
          <a:noFill/>
          <a:ln w="9525">
            <a:solidFill>
              <a:schemeClr val="tx1"/>
            </a:solidFill>
            <a:round/>
          </a:ln>
        </p:spPr>
        <p:txBody>
          <a:bodyPr/>
          <a:lstStyle/>
          <a:p>
            <a:endParaRPr lang="zh-CN" altLang="en-US"/>
          </a:p>
        </p:txBody>
      </p:sp>
      <p:sp>
        <p:nvSpPr>
          <p:cNvPr id="54" name="Line 52"/>
          <p:cNvSpPr>
            <a:spLocks noChangeShapeType="1"/>
          </p:cNvSpPr>
          <p:nvPr/>
        </p:nvSpPr>
        <p:spPr bwMode="auto">
          <a:xfrm>
            <a:off x="6534150" y="1673225"/>
            <a:ext cx="0" cy="4438650"/>
          </a:xfrm>
          <a:prstGeom prst="line">
            <a:avLst/>
          </a:prstGeom>
          <a:noFill/>
          <a:ln w="9525">
            <a:solidFill>
              <a:schemeClr val="tx1"/>
            </a:solidFill>
            <a:round/>
          </a:ln>
        </p:spPr>
        <p:txBody>
          <a:bodyPr/>
          <a:lstStyle/>
          <a:p>
            <a:endParaRPr lang="zh-CN" altLang="en-US"/>
          </a:p>
        </p:txBody>
      </p:sp>
      <p:sp>
        <p:nvSpPr>
          <p:cNvPr id="55" name="Line 53"/>
          <p:cNvSpPr>
            <a:spLocks noChangeShapeType="1"/>
          </p:cNvSpPr>
          <p:nvPr/>
        </p:nvSpPr>
        <p:spPr bwMode="auto">
          <a:xfrm>
            <a:off x="7202488" y="1673225"/>
            <a:ext cx="0" cy="4438650"/>
          </a:xfrm>
          <a:prstGeom prst="line">
            <a:avLst/>
          </a:prstGeom>
          <a:noFill/>
          <a:ln w="9525">
            <a:solidFill>
              <a:schemeClr val="tx1"/>
            </a:solidFill>
            <a:round/>
          </a:ln>
        </p:spPr>
        <p:txBody>
          <a:bodyPr/>
          <a:lstStyle/>
          <a:p>
            <a:endParaRPr lang="zh-CN" altLang="en-US"/>
          </a:p>
        </p:txBody>
      </p:sp>
      <p:sp>
        <p:nvSpPr>
          <p:cNvPr id="56" name="Line 54"/>
          <p:cNvSpPr>
            <a:spLocks noChangeShapeType="1"/>
          </p:cNvSpPr>
          <p:nvPr/>
        </p:nvSpPr>
        <p:spPr bwMode="auto">
          <a:xfrm>
            <a:off x="8697913" y="1673225"/>
            <a:ext cx="0" cy="4438650"/>
          </a:xfrm>
          <a:prstGeom prst="line">
            <a:avLst/>
          </a:prstGeom>
          <a:noFill/>
          <a:ln w="19050" cap="sq">
            <a:solidFill>
              <a:schemeClr val="tx1"/>
            </a:solidFill>
            <a:round/>
          </a:ln>
        </p:spPr>
        <p:txBody>
          <a:bodyPr/>
          <a:lstStyle/>
          <a:p>
            <a:endParaRPr lang="zh-CN" altLang="en-US"/>
          </a:p>
        </p:txBody>
      </p:sp>
      <p:sp>
        <p:nvSpPr>
          <p:cNvPr id="57" name="Text Box 55"/>
          <p:cNvSpPr txBox="1">
            <a:spLocks noChangeArrowheads="1"/>
          </p:cNvSpPr>
          <p:nvPr/>
        </p:nvSpPr>
        <p:spPr bwMode="auto">
          <a:xfrm>
            <a:off x="323528" y="1628800"/>
            <a:ext cx="2376487" cy="1798638"/>
          </a:xfrm>
          <a:prstGeom prst="rect">
            <a:avLst/>
          </a:prstGeom>
          <a:noFill/>
          <a:ln w="9525">
            <a:noFill/>
            <a:miter lim="800000"/>
          </a:ln>
        </p:spPr>
        <p:txBody>
          <a:bodyPr>
            <a:spAutoFit/>
          </a:bodyPr>
          <a:lstStyle/>
          <a:p>
            <a:r>
              <a:rPr lang="zh-CN" sz="2800" dirty="0">
                <a:ea typeface="宋体" panose="02010600030101010101" pitchFamily="2" charset="-122"/>
              </a:rPr>
              <a:t>如果</a:t>
            </a:r>
            <a:r>
              <a:rPr lang="zh-CN" sz="2800" i="1" dirty="0">
                <a:ea typeface="宋体" panose="02010600030101010101" pitchFamily="2" charset="-122"/>
              </a:rPr>
              <a:t>MR</a:t>
            </a:r>
            <a:r>
              <a:rPr lang="zh-CN" sz="2800" dirty="0">
                <a:ea typeface="宋体" panose="02010600030101010101" pitchFamily="2" charset="-122"/>
              </a:rPr>
              <a:t>&gt;</a:t>
            </a:r>
            <a:r>
              <a:rPr lang="zh-CN" sz="2800" i="1" dirty="0">
                <a:ea typeface="宋体" panose="02010600030101010101" pitchFamily="2" charset="-122"/>
              </a:rPr>
              <a:t>MC</a:t>
            </a:r>
            <a:r>
              <a:rPr lang="zh-CN" sz="2800" dirty="0">
                <a:ea typeface="宋体" panose="02010600030101010101" pitchFamily="2" charset="-122"/>
              </a:rPr>
              <a:t>，那增加产量会提高利润</a:t>
            </a:r>
            <a:endParaRPr lang="zh-CN" sz="2800" dirty="0">
              <a:ea typeface="宋体" panose="02010600030101010101" pitchFamily="2" charset="-122"/>
            </a:endParaRPr>
          </a:p>
        </p:txBody>
      </p:sp>
      <p:sp>
        <p:nvSpPr>
          <p:cNvPr id="58" name="Rectangle 56"/>
          <p:cNvSpPr>
            <a:spLocks noChangeArrowheads="1"/>
          </p:cNvSpPr>
          <p:nvPr/>
        </p:nvSpPr>
        <p:spPr bwMode="auto">
          <a:xfrm>
            <a:off x="7202488" y="5226050"/>
            <a:ext cx="1487487" cy="585788"/>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59" name="Rectangle 57"/>
          <p:cNvSpPr>
            <a:spLocks noChangeArrowheads="1"/>
          </p:cNvSpPr>
          <p:nvPr/>
        </p:nvSpPr>
        <p:spPr bwMode="auto">
          <a:xfrm>
            <a:off x="6534150" y="5226050"/>
            <a:ext cx="668338" cy="585788"/>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0" name="Rectangle 58"/>
          <p:cNvSpPr>
            <a:spLocks noChangeArrowheads="1"/>
          </p:cNvSpPr>
          <p:nvPr/>
        </p:nvSpPr>
        <p:spPr bwMode="auto">
          <a:xfrm>
            <a:off x="5819775" y="5226050"/>
            <a:ext cx="714375" cy="585788"/>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1" name="Rectangle 59"/>
          <p:cNvSpPr>
            <a:spLocks noChangeArrowheads="1"/>
          </p:cNvSpPr>
          <p:nvPr/>
        </p:nvSpPr>
        <p:spPr bwMode="auto">
          <a:xfrm>
            <a:off x="7202488" y="4638675"/>
            <a:ext cx="1487487" cy="587375"/>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2" name="Rectangle 60"/>
          <p:cNvSpPr>
            <a:spLocks noChangeArrowheads="1"/>
          </p:cNvSpPr>
          <p:nvPr/>
        </p:nvSpPr>
        <p:spPr bwMode="auto">
          <a:xfrm>
            <a:off x="6534150" y="4638675"/>
            <a:ext cx="668338" cy="587375"/>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3" name="Rectangle 61"/>
          <p:cNvSpPr>
            <a:spLocks noChangeArrowheads="1"/>
          </p:cNvSpPr>
          <p:nvPr/>
        </p:nvSpPr>
        <p:spPr bwMode="auto">
          <a:xfrm>
            <a:off x="5819775" y="4638675"/>
            <a:ext cx="714375" cy="587375"/>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4" name="Rectangle 62"/>
          <p:cNvSpPr>
            <a:spLocks noChangeArrowheads="1"/>
          </p:cNvSpPr>
          <p:nvPr/>
        </p:nvSpPr>
        <p:spPr bwMode="auto">
          <a:xfrm>
            <a:off x="7202488" y="4054475"/>
            <a:ext cx="1487487" cy="584200"/>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5" name="Rectangle 63"/>
          <p:cNvSpPr>
            <a:spLocks noChangeArrowheads="1"/>
          </p:cNvSpPr>
          <p:nvPr/>
        </p:nvSpPr>
        <p:spPr bwMode="auto">
          <a:xfrm>
            <a:off x="6534150" y="4054475"/>
            <a:ext cx="668338" cy="584200"/>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6" name="Rectangle 64"/>
          <p:cNvSpPr>
            <a:spLocks noChangeArrowheads="1"/>
          </p:cNvSpPr>
          <p:nvPr/>
        </p:nvSpPr>
        <p:spPr bwMode="auto">
          <a:xfrm>
            <a:off x="5819775" y="4054475"/>
            <a:ext cx="714375" cy="584200"/>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7" name="Rectangle 65"/>
          <p:cNvSpPr>
            <a:spLocks noChangeArrowheads="1"/>
          </p:cNvSpPr>
          <p:nvPr/>
        </p:nvSpPr>
        <p:spPr bwMode="auto">
          <a:xfrm>
            <a:off x="7202488" y="3465513"/>
            <a:ext cx="1487487" cy="588962"/>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8" name="Rectangle 66"/>
          <p:cNvSpPr>
            <a:spLocks noChangeArrowheads="1"/>
          </p:cNvSpPr>
          <p:nvPr/>
        </p:nvSpPr>
        <p:spPr bwMode="auto">
          <a:xfrm>
            <a:off x="6534150" y="3465513"/>
            <a:ext cx="668338" cy="588962"/>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69" name="Rectangle 67"/>
          <p:cNvSpPr>
            <a:spLocks noChangeArrowheads="1"/>
          </p:cNvSpPr>
          <p:nvPr/>
        </p:nvSpPr>
        <p:spPr bwMode="auto">
          <a:xfrm>
            <a:off x="5819775" y="3465513"/>
            <a:ext cx="714375" cy="588962"/>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70" name="Rectangle 68"/>
          <p:cNvSpPr>
            <a:spLocks noChangeArrowheads="1"/>
          </p:cNvSpPr>
          <p:nvPr/>
        </p:nvSpPr>
        <p:spPr bwMode="auto">
          <a:xfrm>
            <a:off x="7202488" y="2881313"/>
            <a:ext cx="1487487" cy="584200"/>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71" name="Rectangle 69"/>
          <p:cNvSpPr>
            <a:spLocks noChangeArrowheads="1"/>
          </p:cNvSpPr>
          <p:nvPr/>
        </p:nvSpPr>
        <p:spPr bwMode="auto">
          <a:xfrm>
            <a:off x="6534150" y="2881313"/>
            <a:ext cx="668338" cy="584200"/>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72" name="Rectangle 70"/>
          <p:cNvSpPr>
            <a:spLocks noChangeArrowheads="1"/>
          </p:cNvSpPr>
          <p:nvPr/>
        </p:nvSpPr>
        <p:spPr bwMode="auto">
          <a:xfrm>
            <a:off x="5819775" y="2881313"/>
            <a:ext cx="714375" cy="584200"/>
          </a:xfrm>
          <a:prstGeom prst="rect">
            <a:avLst/>
          </a:prstGeom>
          <a:solidFill>
            <a:srgbClr val="FFE5E5"/>
          </a:solidFill>
          <a:ln w="9525">
            <a:solidFill>
              <a:schemeClr val="tx1"/>
            </a:solid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grpSp>
        <p:nvGrpSpPr>
          <p:cNvPr id="73" name="Group 73"/>
          <p:cNvGrpSpPr/>
          <p:nvPr/>
        </p:nvGrpSpPr>
        <p:grpSpPr bwMode="auto">
          <a:xfrm>
            <a:off x="4846638" y="2592388"/>
            <a:ext cx="981075" cy="3516312"/>
            <a:chOff x="0" y="0"/>
            <a:chExt cx="618" cy="2215"/>
          </a:xfrm>
        </p:grpSpPr>
        <p:sp>
          <p:nvSpPr>
            <p:cNvPr id="74" name="Rectangle 72"/>
            <p:cNvSpPr>
              <a:spLocks noChangeArrowheads="1"/>
            </p:cNvSpPr>
            <p:nvPr/>
          </p:nvSpPr>
          <p:spPr bwMode="auto">
            <a:xfrm>
              <a:off x="0" y="1846"/>
              <a:ext cx="618" cy="369"/>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5</a:t>
              </a:r>
              <a:endParaRPr lang="en-US" altLang="zh-CN" sz="2400">
                <a:solidFill>
                  <a:srgbClr val="0000FF"/>
                </a:solidFill>
                <a:ea typeface="宋体" panose="02010600030101010101" pitchFamily="2" charset="-122"/>
              </a:endParaRPr>
            </a:p>
          </p:txBody>
        </p:sp>
        <p:sp>
          <p:nvSpPr>
            <p:cNvPr id="75" name="Rectangle 73"/>
            <p:cNvSpPr>
              <a:spLocks noChangeArrowheads="1"/>
            </p:cNvSpPr>
            <p:nvPr/>
          </p:nvSpPr>
          <p:spPr bwMode="auto">
            <a:xfrm>
              <a:off x="0" y="1476"/>
              <a:ext cx="618" cy="37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7</a:t>
              </a:r>
              <a:endParaRPr lang="en-US" altLang="zh-CN" sz="2400">
                <a:solidFill>
                  <a:srgbClr val="0000FF"/>
                </a:solidFill>
                <a:ea typeface="宋体" panose="02010600030101010101" pitchFamily="2" charset="-122"/>
              </a:endParaRPr>
            </a:p>
          </p:txBody>
        </p:sp>
        <p:sp>
          <p:nvSpPr>
            <p:cNvPr id="76" name="Rectangle 74"/>
            <p:cNvSpPr>
              <a:spLocks noChangeArrowheads="1"/>
            </p:cNvSpPr>
            <p:nvPr/>
          </p:nvSpPr>
          <p:spPr bwMode="auto">
            <a:xfrm>
              <a:off x="0" y="1108"/>
              <a:ext cx="618" cy="36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7</a:t>
              </a:r>
              <a:endParaRPr lang="en-US" altLang="zh-CN" sz="2400">
                <a:solidFill>
                  <a:srgbClr val="0000FF"/>
                </a:solidFill>
                <a:ea typeface="宋体" panose="02010600030101010101" pitchFamily="2" charset="-122"/>
              </a:endParaRPr>
            </a:p>
          </p:txBody>
        </p:sp>
        <p:sp>
          <p:nvSpPr>
            <p:cNvPr id="77" name="Rectangle 75"/>
            <p:cNvSpPr>
              <a:spLocks noChangeArrowheads="1"/>
            </p:cNvSpPr>
            <p:nvPr/>
          </p:nvSpPr>
          <p:spPr bwMode="auto">
            <a:xfrm>
              <a:off x="0" y="737"/>
              <a:ext cx="618" cy="371"/>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5</a:t>
              </a:r>
              <a:endParaRPr lang="en-US" altLang="zh-CN" sz="2400">
                <a:solidFill>
                  <a:srgbClr val="0000FF"/>
                </a:solidFill>
                <a:ea typeface="宋体" panose="02010600030101010101" pitchFamily="2" charset="-122"/>
              </a:endParaRPr>
            </a:p>
          </p:txBody>
        </p:sp>
        <p:sp>
          <p:nvSpPr>
            <p:cNvPr id="78" name="Rectangle 76"/>
            <p:cNvSpPr>
              <a:spLocks noChangeArrowheads="1"/>
            </p:cNvSpPr>
            <p:nvPr/>
          </p:nvSpPr>
          <p:spPr bwMode="auto">
            <a:xfrm>
              <a:off x="0" y="369"/>
              <a:ext cx="618" cy="36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1</a:t>
              </a:r>
              <a:endParaRPr lang="en-US" altLang="zh-CN" sz="2400">
                <a:solidFill>
                  <a:srgbClr val="0000FF"/>
                </a:solidFill>
                <a:ea typeface="宋体" panose="02010600030101010101" pitchFamily="2" charset="-122"/>
              </a:endParaRPr>
            </a:p>
          </p:txBody>
        </p:sp>
        <p:sp>
          <p:nvSpPr>
            <p:cNvPr id="79" name="Rectangle 77"/>
            <p:cNvSpPr>
              <a:spLocks noChangeArrowheads="1"/>
            </p:cNvSpPr>
            <p:nvPr/>
          </p:nvSpPr>
          <p:spPr bwMode="auto">
            <a:xfrm>
              <a:off x="0" y="0"/>
              <a:ext cx="618" cy="369"/>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–$5</a:t>
              </a:r>
              <a:endParaRPr lang="en-US" altLang="zh-CN" sz="2400">
                <a:solidFill>
                  <a:srgbClr val="0000FF"/>
                </a:solidFill>
                <a:ea typeface="宋体" panose="02010600030101010101" pitchFamily="2" charset="-122"/>
              </a:endParaRPr>
            </a:p>
          </p:txBody>
        </p:sp>
      </p:grpSp>
      <p:sp>
        <p:nvSpPr>
          <p:cNvPr id="80" name="Rectangle 78"/>
          <p:cNvSpPr>
            <a:spLocks noChangeArrowheads="1"/>
          </p:cNvSpPr>
          <p:nvPr/>
        </p:nvSpPr>
        <p:spPr bwMode="auto">
          <a:xfrm>
            <a:off x="5818188" y="5221288"/>
            <a:ext cx="714375" cy="585787"/>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81" name="Rectangle 79"/>
          <p:cNvSpPr>
            <a:spLocks noChangeArrowheads="1"/>
          </p:cNvSpPr>
          <p:nvPr/>
        </p:nvSpPr>
        <p:spPr bwMode="auto">
          <a:xfrm>
            <a:off x="5818188" y="4633913"/>
            <a:ext cx="714375" cy="587375"/>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82" name="Rectangle 80"/>
          <p:cNvSpPr>
            <a:spLocks noChangeArrowheads="1"/>
          </p:cNvSpPr>
          <p:nvPr/>
        </p:nvSpPr>
        <p:spPr bwMode="auto">
          <a:xfrm>
            <a:off x="5818188" y="4049713"/>
            <a:ext cx="714375" cy="5842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sp>
        <p:nvSpPr>
          <p:cNvPr id="83" name="Rectangle 81"/>
          <p:cNvSpPr>
            <a:spLocks noChangeArrowheads="1"/>
          </p:cNvSpPr>
          <p:nvPr/>
        </p:nvSpPr>
        <p:spPr bwMode="auto">
          <a:xfrm>
            <a:off x="5818188" y="3460750"/>
            <a:ext cx="714375" cy="588963"/>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10</a:t>
            </a:r>
            <a:endParaRPr lang="en-US" altLang="zh-CN" sz="2400">
              <a:ea typeface="宋体" panose="02010600030101010101" pitchFamily="2" charset="-122"/>
            </a:endParaRPr>
          </a:p>
        </p:txBody>
      </p:sp>
      <p:grpSp>
        <p:nvGrpSpPr>
          <p:cNvPr id="84" name="Group 84"/>
          <p:cNvGrpSpPr/>
          <p:nvPr/>
        </p:nvGrpSpPr>
        <p:grpSpPr bwMode="auto">
          <a:xfrm>
            <a:off x="7200900" y="2876550"/>
            <a:ext cx="1468438" cy="2930525"/>
            <a:chOff x="0" y="0"/>
            <a:chExt cx="925" cy="1846"/>
          </a:xfrm>
        </p:grpSpPr>
        <p:sp>
          <p:nvSpPr>
            <p:cNvPr id="85" name="Rectangle 83"/>
            <p:cNvSpPr>
              <a:spLocks noChangeArrowheads="1"/>
            </p:cNvSpPr>
            <p:nvPr/>
          </p:nvSpPr>
          <p:spPr bwMode="auto">
            <a:xfrm>
              <a:off x="0" y="1477"/>
              <a:ext cx="925" cy="369"/>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–2 </a:t>
              </a:r>
              <a:endParaRPr lang="en-US" altLang="zh-CN" sz="2400">
                <a:solidFill>
                  <a:srgbClr val="0000FF"/>
                </a:solidFill>
                <a:ea typeface="宋体" panose="02010600030101010101" pitchFamily="2" charset="-122"/>
              </a:endParaRPr>
            </a:p>
          </p:txBody>
        </p:sp>
        <p:sp>
          <p:nvSpPr>
            <p:cNvPr id="86" name="Rectangle 84"/>
            <p:cNvSpPr>
              <a:spLocks noChangeArrowheads="1"/>
            </p:cNvSpPr>
            <p:nvPr/>
          </p:nvSpPr>
          <p:spPr bwMode="auto">
            <a:xfrm>
              <a:off x="0" y="1107"/>
              <a:ext cx="925" cy="37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0</a:t>
              </a:r>
              <a:endParaRPr lang="en-US" altLang="zh-CN" sz="2400">
                <a:solidFill>
                  <a:srgbClr val="0000FF"/>
                </a:solidFill>
                <a:ea typeface="宋体" panose="02010600030101010101" pitchFamily="2" charset="-122"/>
              </a:endParaRPr>
            </a:p>
          </p:txBody>
        </p:sp>
        <p:sp>
          <p:nvSpPr>
            <p:cNvPr id="87" name="Rectangle 85"/>
            <p:cNvSpPr>
              <a:spLocks noChangeArrowheads="1"/>
            </p:cNvSpPr>
            <p:nvPr/>
          </p:nvSpPr>
          <p:spPr bwMode="auto">
            <a:xfrm>
              <a:off x="0" y="739"/>
              <a:ext cx="925" cy="36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2</a:t>
              </a:r>
              <a:endParaRPr lang="en-US" altLang="zh-CN" sz="2400">
                <a:solidFill>
                  <a:srgbClr val="0000FF"/>
                </a:solidFill>
                <a:ea typeface="宋体" panose="02010600030101010101" pitchFamily="2" charset="-122"/>
              </a:endParaRPr>
            </a:p>
          </p:txBody>
        </p:sp>
        <p:sp>
          <p:nvSpPr>
            <p:cNvPr id="88" name="Rectangle 86"/>
            <p:cNvSpPr>
              <a:spLocks noChangeArrowheads="1"/>
            </p:cNvSpPr>
            <p:nvPr/>
          </p:nvSpPr>
          <p:spPr bwMode="auto">
            <a:xfrm>
              <a:off x="0" y="368"/>
              <a:ext cx="925" cy="371"/>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4</a:t>
              </a:r>
              <a:endParaRPr lang="en-US" altLang="zh-CN" sz="2400">
                <a:solidFill>
                  <a:srgbClr val="0000FF"/>
                </a:solidFill>
                <a:ea typeface="宋体" panose="02010600030101010101" pitchFamily="2" charset="-122"/>
              </a:endParaRPr>
            </a:p>
          </p:txBody>
        </p:sp>
        <p:sp>
          <p:nvSpPr>
            <p:cNvPr id="89" name="Rectangle 87"/>
            <p:cNvSpPr>
              <a:spLocks noChangeArrowheads="1"/>
            </p:cNvSpPr>
            <p:nvPr/>
          </p:nvSpPr>
          <p:spPr bwMode="auto">
            <a:xfrm>
              <a:off x="0" y="0"/>
              <a:ext cx="925" cy="36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$6</a:t>
              </a:r>
              <a:endParaRPr lang="en-US" altLang="zh-CN" sz="2400">
                <a:solidFill>
                  <a:srgbClr val="0000FF"/>
                </a:solidFill>
                <a:ea typeface="宋体" panose="02010600030101010101" pitchFamily="2" charset="-122"/>
              </a:endParaRPr>
            </a:p>
          </p:txBody>
        </p:sp>
      </p:grpSp>
      <p:grpSp>
        <p:nvGrpSpPr>
          <p:cNvPr id="90" name="Group 90"/>
          <p:cNvGrpSpPr/>
          <p:nvPr/>
        </p:nvGrpSpPr>
        <p:grpSpPr bwMode="auto">
          <a:xfrm>
            <a:off x="6532563" y="2876550"/>
            <a:ext cx="668337" cy="2930525"/>
            <a:chOff x="0" y="0"/>
            <a:chExt cx="421" cy="1846"/>
          </a:xfrm>
        </p:grpSpPr>
        <p:sp>
          <p:nvSpPr>
            <p:cNvPr id="91" name="Rectangle 89"/>
            <p:cNvSpPr>
              <a:spLocks noChangeArrowheads="1"/>
            </p:cNvSpPr>
            <p:nvPr/>
          </p:nvSpPr>
          <p:spPr bwMode="auto">
            <a:xfrm>
              <a:off x="0" y="1477"/>
              <a:ext cx="421" cy="369"/>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12</a:t>
              </a:r>
              <a:endParaRPr lang="en-US" altLang="zh-CN" sz="2400">
                <a:solidFill>
                  <a:srgbClr val="0000FF"/>
                </a:solidFill>
                <a:ea typeface="宋体" panose="02010600030101010101" pitchFamily="2" charset="-122"/>
              </a:endParaRPr>
            </a:p>
          </p:txBody>
        </p:sp>
        <p:sp>
          <p:nvSpPr>
            <p:cNvPr id="92" name="Rectangle 90"/>
            <p:cNvSpPr>
              <a:spLocks noChangeArrowheads="1"/>
            </p:cNvSpPr>
            <p:nvPr/>
          </p:nvSpPr>
          <p:spPr bwMode="auto">
            <a:xfrm>
              <a:off x="0" y="1107"/>
              <a:ext cx="421" cy="37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10</a:t>
              </a:r>
              <a:endParaRPr lang="en-US" altLang="zh-CN" sz="2400">
                <a:solidFill>
                  <a:srgbClr val="0000FF"/>
                </a:solidFill>
                <a:ea typeface="宋体" panose="02010600030101010101" pitchFamily="2" charset="-122"/>
              </a:endParaRPr>
            </a:p>
          </p:txBody>
        </p:sp>
        <p:sp>
          <p:nvSpPr>
            <p:cNvPr id="93" name="Rectangle 91"/>
            <p:cNvSpPr>
              <a:spLocks noChangeArrowheads="1"/>
            </p:cNvSpPr>
            <p:nvPr/>
          </p:nvSpPr>
          <p:spPr bwMode="auto">
            <a:xfrm>
              <a:off x="0" y="739"/>
              <a:ext cx="421" cy="36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8</a:t>
              </a:r>
              <a:endParaRPr lang="en-US" altLang="zh-CN" sz="2400">
                <a:solidFill>
                  <a:srgbClr val="0000FF"/>
                </a:solidFill>
                <a:ea typeface="宋体" panose="02010600030101010101" pitchFamily="2" charset="-122"/>
              </a:endParaRPr>
            </a:p>
          </p:txBody>
        </p:sp>
        <p:sp>
          <p:nvSpPr>
            <p:cNvPr id="94" name="Rectangle 92"/>
            <p:cNvSpPr>
              <a:spLocks noChangeArrowheads="1"/>
            </p:cNvSpPr>
            <p:nvPr/>
          </p:nvSpPr>
          <p:spPr bwMode="auto">
            <a:xfrm>
              <a:off x="0" y="368"/>
              <a:ext cx="421" cy="371"/>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6</a:t>
              </a:r>
              <a:endParaRPr lang="en-US" altLang="zh-CN" sz="2400">
                <a:solidFill>
                  <a:srgbClr val="0000FF"/>
                </a:solidFill>
                <a:ea typeface="宋体" panose="02010600030101010101" pitchFamily="2" charset="-122"/>
              </a:endParaRPr>
            </a:p>
          </p:txBody>
        </p:sp>
        <p:sp>
          <p:nvSpPr>
            <p:cNvPr id="95" name="Rectangle 93"/>
            <p:cNvSpPr>
              <a:spLocks noChangeArrowheads="1"/>
            </p:cNvSpPr>
            <p:nvPr/>
          </p:nvSpPr>
          <p:spPr bwMode="auto">
            <a:xfrm>
              <a:off x="0" y="0"/>
              <a:ext cx="421" cy="368"/>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$4</a:t>
              </a:r>
              <a:endParaRPr lang="en-US" altLang="zh-CN" sz="2400">
                <a:solidFill>
                  <a:srgbClr val="0000FF"/>
                </a:solidFill>
                <a:ea typeface="宋体" panose="02010600030101010101" pitchFamily="2" charset="-122"/>
              </a:endParaRPr>
            </a:p>
          </p:txBody>
        </p:sp>
      </p:grpSp>
      <p:sp>
        <p:nvSpPr>
          <p:cNvPr id="96" name="Rectangle 94"/>
          <p:cNvSpPr>
            <a:spLocks noChangeArrowheads="1"/>
          </p:cNvSpPr>
          <p:nvPr/>
        </p:nvSpPr>
        <p:spPr bwMode="auto">
          <a:xfrm>
            <a:off x="5818188" y="2876550"/>
            <a:ext cx="842044" cy="584200"/>
          </a:xfrm>
          <a:prstGeom prst="rect">
            <a:avLst/>
          </a:prstGeom>
          <a:noFill/>
          <a:ln w="9525">
            <a:noFill/>
            <a:miter lim="800000"/>
          </a:ln>
        </p:spPr>
        <p:txBody>
          <a:bodyPr anchor="ctr" anchorCtr="1"/>
          <a:lstStyle/>
          <a:p>
            <a:pPr>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$10</a:t>
            </a:r>
            <a:endParaRPr lang="en-US" altLang="zh-CN" sz="2400" dirty="0">
              <a:ea typeface="宋体" panose="02010600030101010101" pitchFamily="2" charset="-122"/>
            </a:endParaRPr>
          </a:p>
        </p:txBody>
      </p:sp>
      <p:sp>
        <p:nvSpPr>
          <p:cNvPr id="97" name="Text Box 97"/>
          <p:cNvSpPr txBox="1">
            <a:spLocks noChangeArrowheads="1"/>
          </p:cNvSpPr>
          <p:nvPr/>
        </p:nvSpPr>
        <p:spPr bwMode="auto">
          <a:xfrm>
            <a:off x="323215" y="3789045"/>
            <a:ext cx="2376170" cy="1383665"/>
          </a:xfrm>
          <a:prstGeom prst="rect">
            <a:avLst/>
          </a:prstGeom>
          <a:noFill/>
          <a:ln w="9525">
            <a:noFill/>
            <a:miter lim="800000"/>
          </a:ln>
        </p:spPr>
        <p:txBody>
          <a:bodyPr wrap="square">
            <a:spAutoFit/>
          </a:bodyPr>
          <a:lstStyle/>
          <a:p>
            <a:r>
              <a:rPr lang="zh-CN" sz="2800" dirty="0">
                <a:ea typeface="宋体" panose="02010600030101010101" pitchFamily="2" charset="-122"/>
              </a:rPr>
              <a:t>如果</a:t>
            </a:r>
            <a:r>
              <a:rPr lang="zh-CN" sz="2800" i="1" dirty="0">
                <a:ea typeface="宋体" panose="02010600030101010101" pitchFamily="2" charset="-122"/>
              </a:rPr>
              <a:t>MR</a:t>
            </a:r>
            <a:r>
              <a:rPr lang="zh-CN" sz="2800" dirty="0">
                <a:ea typeface="宋体" panose="02010600030101010101" pitchFamily="2" charset="-122"/>
              </a:rPr>
              <a:t>&lt;</a:t>
            </a:r>
            <a:r>
              <a:rPr lang="zh-CN" sz="2800" i="1" dirty="0">
                <a:ea typeface="宋体" panose="02010600030101010101" pitchFamily="2" charset="-122"/>
              </a:rPr>
              <a:t>MC</a:t>
            </a:r>
            <a:r>
              <a:rPr lang="zh-CN" sz="2800" dirty="0">
                <a:ea typeface="宋体" panose="02010600030101010101" pitchFamily="2" charset="-122"/>
              </a:rPr>
              <a:t>，那降低产量会提高利润</a:t>
            </a:r>
            <a:endParaRPr lang="zh-CN" sz="2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subTnLst>
                                    <p:animClr>
                                      <p:cBhvr override="childStyle">
                                        <p:cTn dur="1" fill="hold" display="0" masterRel="nextClick" afterEffect="1"/>
                                        <p:tgtEl>
                                          <p:spTgt spid="25"/>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strips(downRight)">
                                      <p:cBhvr>
                                        <p:cTn id="12" dur="500"/>
                                        <p:tgtEl>
                                          <p:spTgt spid="90"/>
                                        </p:tgtEl>
                                      </p:cBhvr>
                                    </p:animEffect>
                                  </p:childTnLst>
                                  <p:subTnLst>
                                    <p:animClr>
                                      <p:cBhvr override="childStyle">
                                        <p:cTn dur="1" fill="hold" display="0" masterRel="nextClick" afterEffect="1"/>
                                        <p:tgtEl>
                                          <p:spTgt spid="90"/>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strips(downRight)">
                                      <p:cBhvr>
                                        <p:cTn id="17" dur="500"/>
                                        <p:tgtEl>
                                          <p:spTgt spid="73"/>
                                        </p:tgtEl>
                                      </p:cBhvr>
                                    </p:animEffect>
                                  </p:childTnLst>
                                  <p:subTnLst>
                                    <p:animClr>
                                      <p:cBhvr override="childStyle">
                                        <p:cTn dur="1" fill="hold" display="0" masterRel="nextClick" afterEffect="1"/>
                                        <p:tgtEl>
                                          <p:spTgt spid="73"/>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strips(downRight)">
                                      <p:cBhvr>
                                        <p:cTn id="22" dur="500"/>
                                        <p:tgtEl>
                                          <p:spTgt spid="84"/>
                                        </p:tgtEl>
                                      </p:cBhvr>
                                    </p:animEffect>
                                  </p:childTnLst>
                                  <p:subTnLst>
                                    <p:animClr>
                                      <p:cBhvr override="childStyle">
                                        <p:cTn dur="1" fill="hold" display="0" masterRel="nextClick" afterEffect="1"/>
                                        <p:tgtEl>
                                          <p:spTgt spid="84"/>
                                        </p:tgtEl>
                                        <p:attrNameLst>
                                          <p:attrName>ppt_c</p:attrName>
                                        </p:attrNameLst>
                                      </p:cBhvr>
                                      <p:to>
                                        <a:srgbClr val="000000"/>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left)">
                                      <p:cBhvr>
                                        <p:cTn id="27" dur="500"/>
                                        <p:tgtEl>
                                          <p:spTgt spid="57"/>
                                        </p:tgtEl>
                                      </p:cBhvr>
                                    </p:animEffect>
                                  </p:childTnLst>
                                  <p:subTnLst>
                                    <p:animClr>
                                      <p:cBhvr override="childStyle">
                                        <p:cTn dur="1" fill="hold" display="0" masterRel="nextClick" afterEffect="1"/>
                                        <p:tgtEl>
                                          <p:spTgt spid="57"/>
                                        </p:tgtEl>
                                        <p:attrNameLst>
                                          <p:attrName>ppt_c</p:attrName>
                                        </p:attrNameLst>
                                      </p:cBhvr>
                                      <p:to>
                                        <a:schemeClr val="bg2"/>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wipe(left)">
                                      <p:cBhvr>
                                        <p:cTn id="3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utoUpdateAnimBg="0"/>
      <p:bldP spid="97"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4159</Words>
  <Application>WPS 演示</Application>
  <PresentationFormat>全屏显示(4:3)</PresentationFormat>
  <Paragraphs>839</Paragraphs>
  <Slides>39</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39</vt:i4>
      </vt:variant>
    </vt:vector>
  </HeadingPairs>
  <TitlesOfParts>
    <vt:vector size="61" baseType="lpstr">
      <vt:lpstr>Arial</vt:lpstr>
      <vt:lpstr>宋体</vt:lpstr>
      <vt:lpstr>Wingdings</vt:lpstr>
      <vt:lpstr>Wingdings 3</vt:lpstr>
      <vt:lpstr>Verdana</vt:lpstr>
      <vt:lpstr>Wingdings 2</vt:lpstr>
      <vt:lpstr>楷体</vt:lpstr>
      <vt:lpstr>Times New Roman</vt:lpstr>
      <vt:lpstr>Wingdings</vt:lpstr>
      <vt:lpstr>Tahoma</vt:lpstr>
      <vt:lpstr>Symbol</vt:lpstr>
      <vt:lpstr>Lucida Sans Unicode</vt:lpstr>
      <vt:lpstr>黑体</vt:lpstr>
      <vt:lpstr>微软雅黑</vt:lpstr>
      <vt:lpstr>Arial Unicode MS</vt:lpstr>
      <vt:lpstr>Calibri</vt:lpstr>
      <vt:lpstr>楷体_GB2312</vt:lpstr>
      <vt:lpstr>新宋体</vt:lpstr>
      <vt:lpstr>华文新魏</vt:lpstr>
      <vt:lpstr>Symbol</vt:lpstr>
      <vt:lpstr>仿宋</vt:lpstr>
      <vt:lpstr>聚合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thtfpc</dc:creator>
  <cp:lastModifiedBy>李苗</cp:lastModifiedBy>
  <cp:revision>13</cp:revision>
  <dcterms:created xsi:type="dcterms:W3CDTF">2016-04-21T04:23:00Z</dcterms:created>
  <dcterms:modified xsi:type="dcterms:W3CDTF">2019-04-28T08:02:26Z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