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8" r:id="rId19"/>
  </p:sldIdLst>
  <p:sldSz cx="9144000" cy="6858000" type="screen4x3"/>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19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t>2019/5/19</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t>2019/5/19</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t>2019/5/19</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85800" y="1143000"/>
            <a:ext cx="7924800" cy="2439988"/>
          </a:xfrm>
          <a:prstGeom prst="rect">
            <a:avLst/>
          </a:prstGeom>
        </p:spPr>
        <p:txBody>
          <a:bodyPr/>
          <a:lstStyle/>
          <a:p>
            <a:pPr algn="ctr" eaLnBrk="0" fontAlgn="auto" hangingPunct="0">
              <a:lnSpc>
                <a:spcPct val="150000"/>
              </a:lnSpc>
              <a:spcAft>
                <a:spcPts val="0"/>
              </a:spcAft>
              <a:defRPr/>
            </a:pPr>
            <a:r>
              <a:rPr lang="zh-CN" altLang="en-US" sz="4400" kern="0" dirty="0">
                <a:solidFill>
                  <a:schemeClr val="tx2"/>
                </a:solidFill>
                <a:latin typeface="+mj-lt"/>
                <a:ea typeface="+mj-ea"/>
                <a:cs typeface="+mj-cs"/>
              </a:rPr>
              <a:t>第</a:t>
            </a:r>
            <a:r>
              <a:rPr lang="en-US" altLang="zh-CN" sz="4400" kern="0" dirty="0">
                <a:solidFill>
                  <a:schemeClr val="tx2"/>
                </a:solidFill>
                <a:latin typeface="+mj-lt"/>
                <a:ea typeface="+mj-ea"/>
                <a:cs typeface="+mj-cs"/>
              </a:rPr>
              <a:t>16</a:t>
            </a:r>
            <a:r>
              <a:rPr lang="zh-CN" altLang="en-US" sz="4400" kern="0" dirty="0">
                <a:solidFill>
                  <a:schemeClr val="tx2"/>
                </a:solidFill>
                <a:latin typeface="+mj-lt"/>
                <a:ea typeface="+mj-ea"/>
                <a:cs typeface="+mj-cs"/>
              </a:rPr>
              <a:t>章</a:t>
            </a:r>
            <a:br>
              <a:rPr lang="en-US" altLang="zh-CN" sz="4400" kern="0" dirty="0">
                <a:solidFill>
                  <a:schemeClr val="tx2"/>
                </a:solidFill>
                <a:latin typeface="+mj-lt"/>
                <a:ea typeface="+mj-ea"/>
                <a:cs typeface="+mj-cs"/>
              </a:rPr>
            </a:br>
            <a:r>
              <a:rPr lang="zh-CN" altLang="en-US" sz="4400" kern="0" dirty="0">
                <a:solidFill>
                  <a:schemeClr val="tx2"/>
                </a:solidFill>
                <a:latin typeface="+mj-lt"/>
                <a:ea typeface="+mj-ea"/>
                <a:cs typeface="+mj-cs"/>
              </a:rPr>
              <a:t>垄 断 竞 争</a:t>
            </a:r>
          </a:p>
        </p:txBody>
      </p:sp>
      <p:sp>
        <p:nvSpPr>
          <p:cNvPr id="5" name="副标题 2"/>
          <p:cNvSpPr txBox="1"/>
          <p:nvPr/>
        </p:nvSpPr>
        <p:spPr>
          <a:xfrm>
            <a:off x="762000" y="3886200"/>
            <a:ext cx="7772400" cy="1200150"/>
          </a:xfrm>
          <a:prstGeom prst="rect">
            <a:avLst/>
          </a:prstGeom>
        </p:spPr>
        <p:txBody>
          <a:bodyPr/>
          <a:lstStyle/>
          <a:p>
            <a:pPr marL="342900" indent="-342900" algn="ctr" eaLnBrk="0" hangingPunct="0">
              <a:spcBef>
                <a:spcPct val="20000"/>
              </a:spcBef>
              <a:defRPr/>
            </a:pPr>
            <a:r>
              <a:rPr lang="zh-CN" altLang="en-US" sz="2800" b="1" kern="0">
                <a:latin typeface="楷体" panose="02010609060101010101" pitchFamily="49" charset="-122"/>
                <a:ea typeface="楷体" panose="02010609060101010101" pitchFamily="49" charset="-122"/>
              </a:rPr>
              <a:t>李苗</a:t>
            </a:r>
            <a:endParaRPr lang="en-US" altLang="zh-CN" sz="2800" b="1" kern="0">
              <a:latin typeface="楷体" panose="02010609060101010101" pitchFamily="49" charset="-122"/>
              <a:ea typeface="楷体" panose="02010609060101010101" pitchFamily="49" charset="-122"/>
            </a:endParaRPr>
          </a:p>
          <a:p>
            <a:pPr marL="342900" indent="-342900" algn="ctr" eaLnBrk="0" hangingPunct="0">
              <a:spcBef>
                <a:spcPct val="20000"/>
              </a:spcBef>
              <a:defRPr/>
            </a:pPr>
            <a:r>
              <a:rPr lang="en-US" altLang="zh-CN" sz="2800" b="1" kern="0">
                <a:latin typeface="Times New Roman" panose="02020603050405020304" pitchFamily="18" charset="0"/>
                <a:ea typeface="楷体" panose="02010609060101010101" pitchFamily="49" charset="-122"/>
                <a:cs typeface="Times New Roman" panose="02020603050405020304" pitchFamily="18" charset="0"/>
              </a:rPr>
              <a:t>limiao@sxu.edu.cn</a:t>
            </a:r>
            <a:endParaRPr lang="zh-CN" altLang="en-US" sz="2800" b="1" kern="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31"/>
          <p:cNvSpPr>
            <a:spLocks noChangeShapeType="1"/>
          </p:cNvSpPr>
          <p:nvPr/>
        </p:nvSpPr>
        <p:spPr bwMode="auto">
          <a:xfrm flipH="1">
            <a:off x="4789488" y="4722813"/>
            <a:ext cx="1182687" cy="0"/>
          </a:xfrm>
          <a:prstGeom prst="line">
            <a:avLst/>
          </a:prstGeom>
          <a:noFill/>
          <a:ln w="12700">
            <a:solidFill>
              <a:srgbClr val="0070C0"/>
            </a:solidFill>
            <a:prstDash val="lgDash"/>
            <a:round/>
          </a:ln>
        </p:spPr>
        <p:txBody>
          <a:bodyPr/>
          <a:lstStyle/>
          <a:p>
            <a:endParaRPr lang="zh-CN" altLang="en-US"/>
          </a:p>
        </p:txBody>
      </p:sp>
      <p:grpSp>
        <p:nvGrpSpPr>
          <p:cNvPr id="5" name="Group 5"/>
          <p:cNvGrpSpPr/>
          <p:nvPr/>
        </p:nvGrpSpPr>
        <p:grpSpPr bwMode="auto">
          <a:xfrm>
            <a:off x="4802188" y="3771900"/>
            <a:ext cx="1173162" cy="1776413"/>
            <a:chOff x="0" y="0"/>
            <a:chExt cx="795" cy="646"/>
          </a:xfrm>
        </p:grpSpPr>
        <p:sp>
          <p:nvSpPr>
            <p:cNvPr id="6" name="Line 4"/>
            <p:cNvSpPr>
              <a:spLocks noChangeShapeType="1"/>
            </p:cNvSpPr>
            <p:nvPr/>
          </p:nvSpPr>
          <p:spPr bwMode="auto">
            <a:xfrm>
              <a:off x="0" y="0"/>
              <a:ext cx="795" cy="0"/>
            </a:xfrm>
            <a:prstGeom prst="line">
              <a:avLst/>
            </a:prstGeom>
            <a:noFill/>
            <a:ln w="12700">
              <a:solidFill>
                <a:srgbClr val="0070C0"/>
              </a:solidFill>
              <a:prstDash val="lgDash"/>
              <a:round/>
            </a:ln>
          </p:spPr>
          <p:txBody>
            <a:bodyPr/>
            <a:lstStyle/>
            <a:p>
              <a:endParaRPr lang="zh-CN" altLang="en-US"/>
            </a:p>
          </p:txBody>
        </p:sp>
        <p:sp>
          <p:nvSpPr>
            <p:cNvPr id="7" name="Line 5"/>
            <p:cNvSpPr>
              <a:spLocks noChangeShapeType="1"/>
            </p:cNvSpPr>
            <p:nvPr/>
          </p:nvSpPr>
          <p:spPr bwMode="auto">
            <a:xfrm>
              <a:off x="795" y="1"/>
              <a:ext cx="0" cy="645"/>
            </a:xfrm>
            <a:prstGeom prst="line">
              <a:avLst/>
            </a:prstGeom>
            <a:noFill/>
            <a:ln w="12700">
              <a:solidFill>
                <a:srgbClr val="0070C0"/>
              </a:solidFill>
              <a:prstDash val="lgDash"/>
              <a:round/>
            </a:ln>
          </p:spPr>
          <p:txBody>
            <a:bodyPr/>
            <a:lstStyle/>
            <a:p>
              <a:endParaRPr lang="zh-CN" altLang="en-US"/>
            </a:p>
          </p:txBody>
        </p:sp>
      </p:grpSp>
      <p:sp>
        <p:nvSpPr>
          <p:cNvPr id="8" name="Rectangle 6"/>
          <p:cNvSpPr txBox="1">
            <a:spLocks noChangeArrowheads="1"/>
          </p:cNvSpPr>
          <p:nvPr/>
        </p:nvSpPr>
        <p:spPr>
          <a:xfrm>
            <a:off x="187325" y="252413"/>
            <a:ext cx="8753475"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长期中的垄断竞争</a:t>
            </a:r>
          </a:p>
        </p:txBody>
      </p:sp>
      <p:sp>
        <p:nvSpPr>
          <p:cNvPr id="9" name="Rectangle 7"/>
          <p:cNvSpPr txBox="1">
            <a:spLocks noChangeArrowheads="1"/>
          </p:cNvSpPr>
          <p:nvPr/>
        </p:nvSpPr>
        <p:spPr>
          <a:xfrm>
            <a:off x="251520" y="1556792"/>
            <a:ext cx="2889250" cy="4014515"/>
          </a:xfrm>
          <a:prstGeom prst="rect">
            <a:avLst/>
          </a:prstGeom>
        </p:spPr>
        <p:txBody>
          <a:bodyPr vert="horz">
            <a:normAutofit lnSpcReduction="10000"/>
          </a:bodyPr>
          <a:lstStyle/>
          <a:p>
            <a:pPr marL="0" marR="0" lvl="0" indent="0" algn="l" defTabSz="914400" rtl="0" eaLnBrk="1" fontAlgn="auto" latinLnBrk="0" hangingPunct="1">
              <a:lnSpc>
                <a:spcPct val="150000"/>
              </a:lnSpc>
              <a:spcBef>
                <a:spcPct val="500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  </a:t>
            </a:r>
            <a:r>
              <a:rPr kumimoji="0" 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进入与退出市场会停止，直到P = ATC</a:t>
            </a:r>
            <a:r>
              <a:rPr kumimoji="0" lang="zh-CN" altLang="en-US"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即</a:t>
            </a:r>
            <a:r>
              <a:rPr kumimoji="0" 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利润</a:t>
            </a:r>
            <a:r>
              <a:rPr kumimoji="0" lang="zh-CN" altLang="en-US"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为零</a:t>
            </a:r>
            <a:r>
              <a:rPr kumimoji="0" 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  </a:t>
            </a:r>
          </a:p>
          <a:p>
            <a:pPr marL="0" marR="0" lvl="0" indent="0" algn="l" defTabSz="914400" rtl="0" eaLnBrk="1" fontAlgn="auto" latinLnBrk="0" hangingPunct="1">
              <a:lnSpc>
                <a:spcPct val="150000"/>
              </a:lnSpc>
              <a:spcBef>
                <a:spcPct val="500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  </a:t>
            </a:r>
            <a:r>
              <a:rPr kumimoji="0" 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注意企业在边际成本上面有一个价格的加成，并没有在ATC的最小处生产</a:t>
            </a:r>
            <a:endParaRPr kumimoji="0" lang="zh-CN"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p:txBody>
      </p:sp>
      <p:grpSp>
        <p:nvGrpSpPr>
          <p:cNvPr id="10" name="Group 10"/>
          <p:cNvGrpSpPr/>
          <p:nvPr/>
        </p:nvGrpSpPr>
        <p:grpSpPr bwMode="auto">
          <a:xfrm>
            <a:off x="3206750" y="2116138"/>
            <a:ext cx="5376863" cy="3889375"/>
            <a:chOff x="0" y="0"/>
            <a:chExt cx="3434" cy="2651"/>
          </a:xfrm>
        </p:grpSpPr>
        <p:grpSp>
          <p:nvGrpSpPr>
            <p:cNvPr id="11" name="Group 11"/>
            <p:cNvGrpSpPr/>
            <p:nvPr/>
          </p:nvGrpSpPr>
          <p:grpSpPr bwMode="auto">
            <a:xfrm>
              <a:off x="1012" y="66"/>
              <a:ext cx="2262" cy="2284"/>
              <a:chOff x="0" y="0"/>
              <a:chExt cx="3650" cy="2492"/>
            </a:xfrm>
          </p:grpSpPr>
          <p:sp>
            <p:nvSpPr>
              <p:cNvPr id="14" name="Line 10"/>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5" name="Line 11"/>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2" name="Text Box 12"/>
            <p:cNvSpPr txBox="1">
              <a:spLocks noChangeArrowheads="1"/>
            </p:cNvSpPr>
            <p:nvPr/>
          </p:nvSpPr>
          <p:spPr bwMode="auto">
            <a:xfrm>
              <a:off x="2653" y="2402"/>
              <a:ext cx="781" cy="249"/>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p>
          </p:txBody>
        </p:sp>
        <p:sp>
          <p:nvSpPr>
            <p:cNvPr id="13" name="Text Box 13"/>
            <p:cNvSpPr txBox="1">
              <a:spLocks noChangeArrowheads="1"/>
            </p:cNvSpPr>
            <p:nvPr/>
          </p:nvSpPr>
          <p:spPr bwMode="auto">
            <a:xfrm>
              <a:off x="0" y="0"/>
              <a:ext cx="1001" cy="312"/>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价格</a:t>
              </a:r>
            </a:p>
          </p:txBody>
        </p:sp>
      </p:grpSp>
      <p:grpSp>
        <p:nvGrpSpPr>
          <p:cNvPr id="16" name="Group 16"/>
          <p:cNvGrpSpPr/>
          <p:nvPr/>
        </p:nvGrpSpPr>
        <p:grpSpPr bwMode="auto">
          <a:xfrm>
            <a:off x="5160963" y="1811338"/>
            <a:ext cx="3346450" cy="2127250"/>
            <a:chOff x="0" y="0"/>
            <a:chExt cx="2108" cy="1340"/>
          </a:xfrm>
        </p:grpSpPr>
        <p:sp>
          <p:nvSpPr>
            <p:cNvPr id="17" name="Arc 15"/>
            <p:cNvSpPr/>
            <p:nvPr/>
          </p:nvSpPr>
          <p:spPr bwMode="auto">
            <a:xfrm flipH="1" flipV="1">
              <a:off x="0" y="0"/>
              <a:ext cx="1759" cy="1340"/>
            </a:xfrm>
            <a:custGeom>
              <a:avLst/>
              <a:gdLst>
                <a:gd name="T0" fmla="*/ 0 w 33610"/>
                <a:gd name="T1" fmla="*/ 0 h 21600"/>
                <a:gd name="T2" fmla="*/ 33610 w 33610"/>
                <a:gd name="T3" fmla="*/ 21600 h 21600"/>
              </a:gdLst>
              <a:ahLst/>
              <a:cxnLst>
                <a:cxn ang="0">
                  <a:pos x="0" y="6309"/>
                </a:cxn>
                <a:cxn ang="0">
                  <a:pos x="15256" y="0"/>
                </a:cxn>
                <a:cxn ang="0">
                  <a:pos x="33609" y="10211"/>
                </a:cxn>
                <a:cxn ang="0">
                  <a:pos x="0" y="6309"/>
                </a:cxn>
                <a:cxn ang="0">
                  <a:pos x="15256" y="0"/>
                </a:cxn>
                <a:cxn ang="0">
                  <a:pos x="33609" y="10211"/>
                </a:cxn>
                <a:cxn ang="0">
                  <a:pos x="15256" y="21600"/>
                </a:cxn>
              </a:cxnLst>
              <a:rect l="T0" t="T1" r="T2" b="T3"/>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close/>
                </a:path>
              </a:pathLst>
            </a:custGeom>
            <a:noFill/>
            <a:ln w="38100" cmpd="sng">
              <a:solidFill>
                <a:schemeClr val="accent2"/>
              </a:solidFill>
              <a:round/>
            </a:ln>
          </p:spPr>
          <p:txBody>
            <a:bodyPr wrap="none" anchor="ctr"/>
            <a:lstStyle/>
            <a:p>
              <a:endParaRPr lang="zh-CN" altLang="en-US"/>
            </a:p>
          </p:txBody>
        </p:sp>
        <p:sp>
          <p:nvSpPr>
            <p:cNvPr id="18" name="Text Box 16"/>
            <p:cNvSpPr txBox="1">
              <a:spLocks noChangeArrowheads="1"/>
            </p:cNvSpPr>
            <p:nvPr/>
          </p:nvSpPr>
          <p:spPr bwMode="auto">
            <a:xfrm>
              <a:off x="1585" y="728"/>
              <a:ext cx="523"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ATC</a:t>
              </a:r>
            </a:p>
          </p:txBody>
        </p:sp>
      </p:grpSp>
      <p:sp>
        <p:nvSpPr>
          <p:cNvPr id="19" name="Line 17"/>
          <p:cNvSpPr>
            <a:spLocks noChangeShapeType="1"/>
          </p:cNvSpPr>
          <p:nvPr/>
        </p:nvSpPr>
        <p:spPr bwMode="auto">
          <a:xfrm>
            <a:off x="4991100" y="3273425"/>
            <a:ext cx="2755900" cy="1420813"/>
          </a:xfrm>
          <a:prstGeom prst="line">
            <a:avLst/>
          </a:prstGeom>
          <a:noFill/>
          <a:ln w="38100">
            <a:solidFill>
              <a:schemeClr val="accent2"/>
            </a:solidFill>
            <a:round/>
          </a:ln>
        </p:spPr>
        <p:txBody>
          <a:bodyPr/>
          <a:lstStyle/>
          <a:p>
            <a:endParaRPr lang="zh-CN" altLang="en-US"/>
          </a:p>
        </p:txBody>
      </p:sp>
      <p:sp>
        <p:nvSpPr>
          <p:cNvPr id="20" name="Text Box 18"/>
          <p:cNvSpPr txBox="1">
            <a:spLocks noChangeArrowheads="1"/>
          </p:cNvSpPr>
          <p:nvPr/>
        </p:nvSpPr>
        <p:spPr bwMode="auto">
          <a:xfrm>
            <a:off x="7662863" y="4581525"/>
            <a:ext cx="434975" cy="369332"/>
          </a:xfrm>
          <a:prstGeom prst="rect">
            <a:avLst/>
          </a:prstGeom>
          <a:noFill/>
          <a:ln w="9525">
            <a:noFill/>
            <a:miter lim="800000"/>
          </a:ln>
        </p:spPr>
        <p:txBody>
          <a:bodyPr lIns="0" tIns="0" rIns="0" bIns="0">
            <a:spAutoFit/>
          </a:bodyPr>
          <a:lstStyle/>
          <a:p>
            <a:pPr algn="ctr">
              <a:spcBef>
                <a:spcPct val="50000"/>
              </a:spcBef>
            </a:pPr>
            <a:r>
              <a:rPr lang="en-US" altLang="zh-CN" sz="2400" i="1" dirty="0">
                <a:ea typeface="宋体" panose="02010600030101010101" pitchFamily="2" charset="-122"/>
              </a:rPr>
              <a:t>d</a:t>
            </a:r>
          </a:p>
        </p:txBody>
      </p:sp>
      <p:sp>
        <p:nvSpPr>
          <p:cNvPr id="21" name="Line 19"/>
          <p:cNvSpPr>
            <a:spLocks noChangeShapeType="1"/>
          </p:cNvSpPr>
          <p:nvPr/>
        </p:nvSpPr>
        <p:spPr bwMode="auto">
          <a:xfrm>
            <a:off x="4954588" y="3640138"/>
            <a:ext cx="1450975" cy="1539875"/>
          </a:xfrm>
          <a:prstGeom prst="line">
            <a:avLst/>
          </a:prstGeom>
          <a:noFill/>
          <a:ln w="38100">
            <a:solidFill>
              <a:srgbClr val="CC0000"/>
            </a:solidFill>
            <a:round/>
          </a:ln>
        </p:spPr>
        <p:txBody>
          <a:bodyPr/>
          <a:lstStyle/>
          <a:p>
            <a:endParaRPr lang="zh-CN" altLang="en-US"/>
          </a:p>
        </p:txBody>
      </p:sp>
      <p:sp>
        <p:nvSpPr>
          <p:cNvPr id="22" name="Text Box 20"/>
          <p:cNvSpPr txBox="1">
            <a:spLocks noChangeArrowheads="1"/>
          </p:cNvSpPr>
          <p:nvPr/>
        </p:nvSpPr>
        <p:spPr bwMode="auto">
          <a:xfrm>
            <a:off x="6350000" y="5013325"/>
            <a:ext cx="593725" cy="365125"/>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p>
        </p:txBody>
      </p:sp>
      <p:sp>
        <p:nvSpPr>
          <p:cNvPr id="23" name="Text Box 21"/>
          <p:cNvSpPr txBox="1">
            <a:spLocks noChangeArrowheads="1"/>
          </p:cNvSpPr>
          <p:nvPr/>
        </p:nvSpPr>
        <p:spPr bwMode="auto">
          <a:xfrm>
            <a:off x="5686425" y="5529263"/>
            <a:ext cx="517525" cy="457200"/>
          </a:xfrm>
          <a:prstGeom prst="rect">
            <a:avLst/>
          </a:prstGeom>
          <a:noFill/>
          <a:ln w="9525">
            <a:noFill/>
            <a:miter lim="800000"/>
          </a:ln>
        </p:spPr>
        <p:txBody>
          <a:bodyPr>
            <a:spAutoFit/>
          </a:bodyPr>
          <a:lstStyle/>
          <a:p>
            <a:pPr algn="ctr">
              <a:spcBef>
                <a:spcPct val="50000"/>
              </a:spcBef>
            </a:pPr>
            <a:r>
              <a:rPr lang="en-US" altLang="zh-CN" sz="2400" b="1" i="1" dirty="0">
                <a:ea typeface="宋体" panose="02010600030101010101" pitchFamily="2" charset="-122"/>
              </a:rPr>
              <a:t>Q</a:t>
            </a:r>
          </a:p>
        </p:txBody>
      </p:sp>
      <p:grpSp>
        <p:nvGrpSpPr>
          <p:cNvPr id="24" name="Group 24"/>
          <p:cNvGrpSpPr/>
          <p:nvPr/>
        </p:nvGrpSpPr>
        <p:grpSpPr bwMode="auto">
          <a:xfrm>
            <a:off x="3109913" y="1430338"/>
            <a:ext cx="4600575" cy="3687762"/>
            <a:chOff x="0" y="0"/>
            <a:chExt cx="2898" cy="2323"/>
          </a:xfrm>
        </p:grpSpPr>
        <p:sp>
          <p:nvSpPr>
            <p:cNvPr id="25" name="Text Box 25"/>
            <p:cNvSpPr txBox="1">
              <a:spLocks noChangeArrowheads="1"/>
            </p:cNvSpPr>
            <p:nvPr/>
          </p:nvSpPr>
          <p:spPr bwMode="auto">
            <a:xfrm>
              <a:off x="2527" y="651"/>
              <a:ext cx="371"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MC</a:t>
              </a:r>
            </a:p>
          </p:txBody>
        </p:sp>
        <p:sp>
          <p:nvSpPr>
            <p:cNvPr id="26" name="Arc 26"/>
            <p:cNvSpPr/>
            <p:nvPr/>
          </p:nvSpPr>
          <p:spPr bwMode="auto">
            <a:xfrm flipV="1">
              <a:off x="0" y="0"/>
              <a:ext cx="2653" cy="2323"/>
            </a:xfrm>
            <a:custGeom>
              <a:avLst/>
              <a:gdLst>
                <a:gd name="T0" fmla="*/ 0 w 20469"/>
                <a:gd name="T1" fmla="*/ 0 h 18502"/>
                <a:gd name="T2" fmla="*/ 20469 w 20469"/>
                <a:gd name="T3" fmla="*/ 18502 h 18502"/>
              </a:gdLst>
              <a:ahLst/>
              <a:cxnLst>
                <a:cxn ang="0">
                  <a:pos x="11146" y="-1"/>
                </a:cxn>
                <a:cxn ang="0">
                  <a:pos x="20468" y="11604"/>
                </a:cxn>
                <a:cxn ang="0">
                  <a:pos x="11146" y="-1"/>
                </a:cxn>
                <a:cxn ang="0">
                  <a:pos x="20468" y="11604"/>
                </a:cxn>
                <a:cxn ang="0">
                  <a:pos x="0" y="18502"/>
                </a:cxn>
              </a:cxnLst>
              <a:rect l="T0" t="T1" r="T2" b="T3"/>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close/>
                </a:path>
              </a:pathLst>
            </a:custGeom>
            <a:noFill/>
            <a:ln w="38100" cmpd="sng">
              <a:solidFill>
                <a:srgbClr val="CC0000"/>
              </a:solidFill>
              <a:round/>
            </a:ln>
          </p:spPr>
          <p:txBody>
            <a:bodyPr wrap="none" anchor="ctr"/>
            <a:lstStyle/>
            <a:p>
              <a:endParaRPr lang="zh-CN" altLang="en-US"/>
            </a:p>
          </p:txBody>
        </p:sp>
      </p:grpSp>
      <p:sp>
        <p:nvSpPr>
          <p:cNvPr id="27" name="Oval 27"/>
          <p:cNvSpPr>
            <a:spLocks noChangeAspect="1" noChangeArrowheads="1"/>
          </p:cNvSpPr>
          <p:nvPr/>
        </p:nvSpPr>
        <p:spPr bwMode="auto">
          <a:xfrm>
            <a:off x="5911850" y="4664075"/>
            <a:ext cx="119063" cy="117475"/>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8" name="Oval 28"/>
          <p:cNvSpPr>
            <a:spLocks noChangeAspect="1" noChangeArrowheads="1"/>
          </p:cNvSpPr>
          <p:nvPr/>
        </p:nvSpPr>
        <p:spPr bwMode="auto">
          <a:xfrm>
            <a:off x="5910263" y="3708400"/>
            <a:ext cx="119062" cy="117475"/>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9" name="Rectangle 29"/>
          <p:cNvSpPr>
            <a:spLocks noChangeArrowheads="1"/>
          </p:cNvSpPr>
          <p:nvPr/>
        </p:nvSpPr>
        <p:spPr bwMode="auto">
          <a:xfrm>
            <a:off x="4059238" y="4868863"/>
            <a:ext cx="565150" cy="365125"/>
          </a:xfrm>
          <a:prstGeom prst="rect">
            <a:avLst/>
          </a:prstGeom>
          <a:noFill/>
          <a:ln w="9525">
            <a:noFill/>
            <a:miter lim="800000"/>
          </a:ln>
        </p:spPr>
        <p:txBody>
          <a:bodyPr lIns="0" tIns="0" rIns="0" bIns="0">
            <a:spAutoFit/>
          </a:bodyPr>
          <a:lstStyle/>
          <a:p>
            <a:pPr algn="r"/>
            <a:r>
              <a:rPr lang="en-US" altLang="zh-CN" sz="2400" i="1">
                <a:ea typeface="宋体" panose="02010600030101010101" pitchFamily="2" charset="-122"/>
              </a:rPr>
              <a:t>MC</a:t>
            </a:r>
          </a:p>
        </p:txBody>
      </p:sp>
      <p:sp>
        <p:nvSpPr>
          <p:cNvPr id="30" name="Rectangle 30"/>
          <p:cNvSpPr>
            <a:spLocks noChangeArrowheads="1"/>
          </p:cNvSpPr>
          <p:nvPr/>
        </p:nvSpPr>
        <p:spPr bwMode="auto">
          <a:xfrm>
            <a:off x="3059833" y="3468688"/>
            <a:ext cx="1429618" cy="369332"/>
          </a:xfrm>
          <a:prstGeom prst="rect">
            <a:avLst/>
          </a:prstGeom>
          <a:noFill/>
          <a:ln w="9525">
            <a:noFill/>
            <a:miter lim="800000"/>
          </a:ln>
        </p:spPr>
        <p:txBody>
          <a:bodyPr wrap="square" lIns="0" tIns="0" rIns="0" bIns="0">
            <a:spAutoFit/>
          </a:bodyPr>
          <a:lstStyle/>
          <a:p>
            <a:pPr algn="r"/>
            <a:r>
              <a:rPr lang="en-US" altLang="zh-CN" sz="2400" i="1" dirty="0">
                <a:ea typeface="宋体" panose="02010600030101010101" pitchFamily="2" charset="-122"/>
              </a:rPr>
              <a:t>P = ATC</a:t>
            </a:r>
          </a:p>
        </p:txBody>
      </p:sp>
      <p:sp>
        <p:nvSpPr>
          <p:cNvPr id="31" name="Line 33"/>
          <p:cNvSpPr>
            <a:spLocks noChangeShapeType="1"/>
          </p:cNvSpPr>
          <p:nvPr/>
        </p:nvSpPr>
        <p:spPr bwMode="auto">
          <a:xfrm>
            <a:off x="4511675" y="3665538"/>
            <a:ext cx="238125" cy="104775"/>
          </a:xfrm>
          <a:prstGeom prst="line">
            <a:avLst/>
          </a:prstGeom>
          <a:noFill/>
          <a:ln w="9525">
            <a:solidFill>
              <a:schemeClr val="tx1"/>
            </a:solidFill>
            <a:round/>
          </a:ln>
        </p:spPr>
        <p:txBody>
          <a:bodyPr/>
          <a:lstStyle/>
          <a:p>
            <a:endParaRPr lang="zh-CN" altLang="en-US"/>
          </a:p>
        </p:txBody>
      </p:sp>
      <p:sp>
        <p:nvSpPr>
          <p:cNvPr id="32" name="Line 34"/>
          <p:cNvSpPr>
            <a:spLocks noChangeShapeType="1"/>
          </p:cNvSpPr>
          <p:nvPr/>
        </p:nvSpPr>
        <p:spPr bwMode="auto">
          <a:xfrm flipH="1">
            <a:off x="4597400" y="4733925"/>
            <a:ext cx="160338" cy="193675"/>
          </a:xfrm>
          <a:prstGeom prst="line">
            <a:avLst/>
          </a:prstGeom>
          <a:noFill/>
          <a:ln w="9525">
            <a:solidFill>
              <a:schemeClr val="tx1"/>
            </a:solidFill>
            <a:round/>
          </a:ln>
        </p:spPr>
        <p:txBody>
          <a:bodyPr/>
          <a:lstStyle/>
          <a:p>
            <a:endParaRPr lang="zh-CN" altLang="en-US"/>
          </a:p>
        </p:txBody>
      </p:sp>
      <p:grpSp>
        <p:nvGrpSpPr>
          <p:cNvPr id="33" name="Group 33"/>
          <p:cNvGrpSpPr/>
          <p:nvPr/>
        </p:nvGrpSpPr>
        <p:grpSpPr bwMode="auto">
          <a:xfrm>
            <a:off x="3284538" y="3789363"/>
            <a:ext cx="1423987" cy="936625"/>
            <a:chOff x="0" y="0"/>
            <a:chExt cx="897" cy="590"/>
          </a:xfrm>
        </p:grpSpPr>
        <p:sp>
          <p:nvSpPr>
            <p:cNvPr id="34" name="AutoShape 32"/>
            <p:cNvSpPr/>
            <p:nvPr/>
          </p:nvSpPr>
          <p:spPr bwMode="auto">
            <a:xfrm>
              <a:off x="780" y="0"/>
              <a:ext cx="117" cy="590"/>
            </a:xfrm>
            <a:prstGeom prst="leftBrace">
              <a:avLst>
                <a:gd name="adj1" fmla="val 42023"/>
                <a:gd name="adj2" fmla="val 50000"/>
              </a:avLst>
            </a:prstGeom>
            <a:noFill/>
            <a:ln w="19050">
              <a:solidFill>
                <a:srgbClr val="00CC66"/>
              </a:solidFill>
              <a:round/>
            </a:ln>
          </p:spPr>
          <p:txBody>
            <a:bodyPr wrap="none" anchor="ctr"/>
            <a:lstStyle/>
            <a:p>
              <a:endParaRPr lang="zh-CN">
                <a:ea typeface="宋体" panose="02010600030101010101" pitchFamily="2" charset="-122"/>
              </a:endParaRPr>
            </a:p>
          </p:txBody>
        </p:sp>
        <p:sp>
          <p:nvSpPr>
            <p:cNvPr id="35" name="Rectangle 35"/>
            <p:cNvSpPr>
              <a:spLocks noChangeArrowheads="1"/>
            </p:cNvSpPr>
            <p:nvPr/>
          </p:nvSpPr>
          <p:spPr bwMode="auto">
            <a:xfrm>
              <a:off x="0" y="151"/>
              <a:ext cx="761" cy="288"/>
            </a:xfrm>
            <a:prstGeom prst="rect">
              <a:avLst/>
            </a:prstGeom>
            <a:solidFill>
              <a:srgbClr val="CCFFCC"/>
            </a:solidFill>
            <a:ln w="9525">
              <a:noFill/>
              <a:miter lim="800000"/>
            </a:ln>
          </p:spPr>
          <p:txBody>
            <a:bodyPr>
              <a:spAutoFit/>
            </a:bodyPr>
            <a:lstStyle/>
            <a:p>
              <a:pPr algn="ctr"/>
              <a:r>
                <a:rPr lang="zh-CN" sz="2000">
                  <a:ea typeface="宋体" panose="02010600030101010101" pitchFamily="2" charset="-122"/>
                </a:rPr>
                <a:t>价格加成</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6075" y="352425"/>
            <a:ext cx="9664700" cy="649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为什么垄断竞争不像完全竞争那样有效率</a:t>
            </a:r>
          </a:p>
        </p:txBody>
      </p:sp>
      <p:sp>
        <p:nvSpPr>
          <p:cNvPr id="5" name="Rectangle 3"/>
          <p:cNvSpPr txBox="1">
            <a:spLocks noChangeArrowheads="1"/>
          </p:cNvSpPr>
          <p:nvPr/>
        </p:nvSpPr>
        <p:spPr>
          <a:xfrm>
            <a:off x="457200" y="1484783"/>
            <a:ext cx="8229600" cy="4785841"/>
          </a:xfrm>
          <a:prstGeom prst="rect">
            <a:avLst/>
          </a:prstGeom>
        </p:spPr>
        <p:txBody>
          <a:bodyPr vert="horz">
            <a:normAutofit/>
          </a:bodyPr>
          <a:lstStyle/>
          <a:p>
            <a:pPr marL="401955" marR="0" lvl="0" indent="-401955"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None/>
              <a:defRPr/>
            </a:pPr>
            <a:r>
              <a:rPr kumimoji="0" lang="zh-CN" sz="2400" b="1" i="0" u="none" strike="noStrike" kern="1200" cap="none" spc="0" normalizeH="0" baseline="0" noProof="0" dirty="0">
                <a:ln>
                  <a:noFill/>
                </a:ln>
                <a:effectLst/>
                <a:uLnTx/>
                <a:uFillTx/>
                <a:latin typeface="+mn-lt"/>
                <a:ea typeface="宋体" panose="02010600030101010101" pitchFamily="2" charset="-122"/>
                <a:cs typeface="+mn-cs"/>
              </a:rPr>
              <a:t>1.	生产能力过剩</a:t>
            </a:r>
          </a:p>
          <a:p>
            <a:pPr marL="802005" marR="0" lvl="1" indent="-228600" algn="l" defTabSz="914400" rtl="0" eaLnBrk="1" fontAlgn="auto" latinLnBrk="0" hangingPunct="1">
              <a:lnSpc>
                <a:spcPct val="100000"/>
              </a:lnSpc>
              <a:spcBef>
                <a:spcPct val="250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a:ln>
                  <a:noFill/>
                </a:ln>
                <a:effectLst/>
                <a:uLnTx/>
                <a:uFillTx/>
                <a:latin typeface="+mn-lt"/>
                <a:ea typeface="宋体" panose="02010600030101010101" pitchFamily="2" charset="-122"/>
                <a:cs typeface="+mn-cs"/>
              </a:rPr>
              <a:t>垄断竞争者在平均总成本曲线向右下方倾斜的部分生产，</a:t>
            </a:r>
            <a:r>
              <a:rPr kumimoji="0" lang="zh-CN" altLang="en-US" sz="2300" b="0" i="0" u="none" strike="noStrike" kern="1200" cap="none" spc="0" normalizeH="0" baseline="0" noProof="0" dirty="0">
                <a:ln>
                  <a:noFill/>
                </a:ln>
                <a:effectLst/>
                <a:uLnTx/>
                <a:uFillTx/>
                <a:latin typeface="+mn-lt"/>
                <a:ea typeface="宋体" panose="02010600030101010101" pitchFamily="2" charset="-122"/>
                <a:cs typeface="+mn-cs"/>
              </a:rPr>
              <a:t>此</a:t>
            </a:r>
            <a:r>
              <a:rPr kumimoji="0" lang="zh-CN" sz="2300" b="0" i="0" u="none" strike="noStrike" kern="1200" cap="none" spc="0" normalizeH="0" baseline="0" noProof="0" dirty="0">
                <a:ln>
                  <a:noFill/>
                </a:ln>
                <a:effectLst/>
                <a:uLnTx/>
                <a:uFillTx/>
                <a:latin typeface="+mn-lt"/>
                <a:ea typeface="宋体" panose="02010600030101010101" pitchFamily="2" charset="-122"/>
                <a:cs typeface="+mn-cs"/>
              </a:rPr>
              <a:t>时产量小于使平均总成本最小时的产量 </a:t>
            </a:r>
          </a:p>
          <a:p>
            <a:pPr marL="802005" marR="0" lvl="1" indent="-228600" algn="l" defTabSz="914400" rtl="0" eaLnBrk="1" fontAlgn="auto" latinLnBrk="0" hangingPunct="1">
              <a:lnSpc>
                <a:spcPct val="100000"/>
              </a:lnSpc>
              <a:spcBef>
                <a:spcPct val="250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a:ln>
                  <a:noFill/>
                </a:ln>
                <a:effectLst/>
                <a:uLnTx/>
                <a:uFillTx/>
                <a:latin typeface="+mn-lt"/>
                <a:ea typeface="宋体" panose="02010600030101010101" pitchFamily="2" charset="-122"/>
                <a:cs typeface="+mn-cs"/>
              </a:rPr>
              <a:t>在完全竞争条件下，企业生产的产量是使平均总成本最小的产量</a:t>
            </a:r>
          </a:p>
          <a:p>
            <a:pPr marL="401955" marR="0" lvl="0" indent="-401955" algn="l" defTabSz="914400" rtl="0" eaLnBrk="1" fontAlgn="auto" latinLnBrk="0" hangingPunct="1">
              <a:lnSpc>
                <a:spcPct val="100000"/>
              </a:lnSpc>
              <a:spcBef>
                <a:spcPct val="55000"/>
              </a:spcBef>
              <a:spcAft>
                <a:spcPts val="0"/>
              </a:spcAft>
              <a:buClr>
                <a:schemeClr val="accent1"/>
              </a:buClr>
              <a:buSzPct val="68000"/>
              <a:buFont typeface="Wingdings" panose="05000000000000000000" pitchFamily="2" charset="2"/>
              <a:buNone/>
              <a:defRPr/>
            </a:pPr>
            <a:r>
              <a:rPr kumimoji="0" lang="zh-CN" sz="2400" b="1" i="0" u="none" strike="noStrike" kern="1200" cap="none" spc="0" normalizeH="0" baseline="0" noProof="0" dirty="0">
                <a:ln>
                  <a:noFill/>
                </a:ln>
                <a:effectLst/>
                <a:uLnTx/>
                <a:uFillTx/>
                <a:latin typeface="+mn-lt"/>
                <a:ea typeface="宋体" panose="02010600030101010101" pitchFamily="2" charset="-122"/>
                <a:cs typeface="+mn-cs"/>
              </a:rPr>
              <a:t>2.	高于边际成本的价格加成</a:t>
            </a:r>
          </a:p>
          <a:p>
            <a:pPr marL="802005" marR="0" lvl="1" indent="-228600" algn="l" defTabSz="914400" rtl="0" eaLnBrk="1" fontAlgn="auto" latinLnBrk="0" hangingPunct="1">
              <a:lnSpc>
                <a:spcPct val="100000"/>
              </a:lnSpc>
              <a:spcBef>
                <a:spcPct val="250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a:ln>
                  <a:noFill/>
                </a:ln>
                <a:effectLst/>
                <a:uLnTx/>
                <a:uFillTx/>
                <a:latin typeface="+mn-lt"/>
                <a:ea typeface="宋体" panose="02010600030101010101" pitchFamily="2" charset="-122"/>
                <a:cs typeface="+mn-cs"/>
              </a:rPr>
              <a:t>在垄断竞争条件下， </a:t>
            </a:r>
            <a:r>
              <a:rPr kumimoji="0" lang="zh-CN" sz="2300" b="0" i="1" u="none" strike="noStrike" kern="1200" cap="none" spc="0" normalizeH="0" baseline="0" noProof="0" dirty="0">
                <a:ln>
                  <a:noFill/>
                </a:ln>
                <a:effectLst/>
                <a:uLnTx/>
                <a:uFillTx/>
                <a:latin typeface="+mn-lt"/>
                <a:ea typeface="宋体" panose="02010600030101010101" pitchFamily="2" charset="-122"/>
                <a:cs typeface="+mn-cs"/>
              </a:rPr>
              <a:t>P</a:t>
            </a:r>
            <a:r>
              <a:rPr kumimoji="0" lang="zh-CN" sz="2300" b="0" i="0" u="none" strike="noStrike" kern="1200" cap="none" spc="0" normalizeH="0" baseline="0" noProof="0" dirty="0">
                <a:ln>
                  <a:noFill/>
                </a:ln>
                <a:effectLst/>
                <a:uLnTx/>
                <a:uFillTx/>
                <a:latin typeface="+mn-lt"/>
                <a:ea typeface="宋体" panose="02010600030101010101" pitchFamily="2" charset="-122"/>
                <a:cs typeface="+mn-cs"/>
              </a:rPr>
              <a:t> &gt; </a:t>
            </a:r>
            <a:r>
              <a:rPr kumimoji="0" lang="zh-CN" sz="2300" b="0" i="1" u="none" strike="noStrike" kern="1200" cap="none" spc="0" normalizeH="0" baseline="0" noProof="0" dirty="0">
                <a:ln>
                  <a:noFill/>
                </a:ln>
                <a:effectLst/>
                <a:uLnTx/>
                <a:uFillTx/>
                <a:latin typeface="+mn-lt"/>
                <a:ea typeface="宋体" panose="02010600030101010101" pitchFamily="2" charset="-122"/>
                <a:cs typeface="+mn-cs"/>
              </a:rPr>
              <a:t>MC</a:t>
            </a:r>
            <a:endParaRPr kumimoji="0" lang="zh-CN" sz="2300" b="0" i="0" u="none" strike="noStrike" kern="1200" cap="none" spc="0" normalizeH="0" baseline="0" noProof="0" dirty="0">
              <a:ln>
                <a:noFill/>
              </a:ln>
              <a:effectLst/>
              <a:uLnTx/>
              <a:uFillTx/>
              <a:latin typeface="+mn-lt"/>
              <a:ea typeface="宋体" panose="02010600030101010101" pitchFamily="2" charset="-122"/>
              <a:cs typeface="+mn-cs"/>
            </a:endParaRPr>
          </a:p>
          <a:p>
            <a:pPr marL="802005" marR="0" lvl="1" indent="-228600" algn="l" defTabSz="914400" rtl="0" eaLnBrk="1" fontAlgn="auto" latinLnBrk="0" hangingPunct="1">
              <a:lnSpc>
                <a:spcPct val="100000"/>
              </a:lnSpc>
              <a:spcBef>
                <a:spcPct val="250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a:ln>
                  <a:noFill/>
                </a:ln>
                <a:effectLst/>
                <a:uLnTx/>
                <a:uFillTx/>
                <a:latin typeface="+mn-lt"/>
                <a:ea typeface="宋体" panose="02010600030101010101" pitchFamily="2" charset="-122"/>
                <a:cs typeface="+mn-cs"/>
              </a:rPr>
              <a:t>在完全竞争条件下， </a:t>
            </a:r>
            <a:r>
              <a:rPr kumimoji="0" lang="zh-CN" sz="2300" b="0" i="1" u="none" strike="noStrike" kern="1200" cap="none" spc="0" normalizeH="0" baseline="0" noProof="0" dirty="0">
                <a:ln>
                  <a:noFill/>
                </a:ln>
                <a:effectLst/>
                <a:uLnTx/>
                <a:uFillTx/>
                <a:latin typeface="+mn-lt"/>
                <a:ea typeface="宋体" panose="02010600030101010101" pitchFamily="2" charset="-122"/>
                <a:cs typeface="+mn-cs"/>
              </a:rPr>
              <a:t>P</a:t>
            </a:r>
            <a:r>
              <a:rPr kumimoji="0" lang="zh-CN" sz="2300" b="0" i="0" u="none" strike="noStrike" kern="1200" cap="none" spc="0" normalizeH="0" baseline="0" noProof="0" dirty="0">
                <a:ln>
                  <a:noFill/>
                </a:ln>
                <a:effectLst/>
                <a:uLnTx/>
                <a:uFillTx/>
                <a:latin typeface="+mn-lt"/>
                <a:ea typeface="宋体" panose="02010600030101010101" pitchFamily="2" charset="-122"/>
                <a:cs typeface="+mn-cs"/>
              </a:rPr>
              <a:t> = </a:t>
            </a:r>
            <a:r>
              <a:rPr kumimoji="0" lang="zh-CN" sz="2300" b="0" i="1" u="none" strike="noStrike" kern="1200" cap="none" spc="0" normalizeH="0" baseline="0" noProof="0" dirty="0">
                <a:ln>
                  <a:noFill/>
                </a:ln>
                <a:effectLst/>
                <a:uLnTx/>
                <a:uFillTx/>
                <a:latin typeface="+mn-lt"/>
                <a:ea typeface="宋体" panose="02010600030101010101" pitchFamily="2" charset="-122"/>
                <a:cs typeface="+mn-cs"/>
              </a:rPr>
              <a:t>MC</a:t>
            </a:r>
            <a:endParaRPr kumimoji="0" lang="zh-CN" sz="2300" b="0" i="0" u="none" strike="noStrike" kern="1200" cap="none" spc="0" normalizeH="0" baseline="0" noProof="0" dirty="0">
              <a:ln>
                <a:noFill/>
              </a:ln>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垄断竞争与社会福利</a:t>
            </a:r>
          </a:p>
        </p:txBody>
      </p:sp>
      <p:sp>
        <p:nvSpPr>
          <p:cNvPr id="5" name="Rectangle 3"/>
          <p:cNvSpPr txBox="1">
            <a:spLocks noChangeArrowheads="1"/>
          </p:cNvSpPr>
          <p:nvPr/>
        </p:nvSpPr>
        <p:spPr>
          <a:xfrm>
            <a:off x="395536" y="1412775"/>
            <a:ext cx="8291264" cy="4713387"/>
          </a:xfrm>
          <a:prstGeom prst="rect">
            <a:avLst/>
          </a:prstGeom>
        </p:spPr>
        <p:txBody>
          <a:bodyPr vert="horz">
            <a:normAutofit/>
          </a:bodyPr>
          <a:lstStyle/>
          <a:p>
            <a:pPr marL="365760" marR="0" lvl="0" indent="-255905" algn="l" defTabSz="914400" rtl="0" eaLnBrk="1" fontAlgn="auto" latinLnBrk="0" hangingPunct="1">
              <a:lnSpc>
                <a:spcPct val="13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垄断竞争市场并不具有完全竞争市场所具有的全部合意的福利特点 </a:t>
            </a:r>
          </a:p>
          <a:p>
            <a:pPr marL="365760" marR="0" lvl="0" indent="-255905" algn="l" defTabSz="914400" rtl="0" eaLnBrk="1" fontAlgn="auto" latinLnBrk="0" hangingPunct="1">
              <a:lnSpc>
                <a:spcPct val="13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因为 P &gt; MC，垄断竞争市场的产量小于使社会有效率的产量</a:t>
            </a:r>
          </a:p>
          <a:p>
            <a:pPr marL="365760" marR="0" lvl="0" indent="-255905" algn="l" defTabSz="914400" rtl="0" eaLnBrk="1" fontAlgn="auto" latinLnBrk="0" hangingPunct="1">
              <a:lnSpc>
                <a:spcPct val="13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然而，政策制定者解决这个问题很困难：企业获得零利润，因此不能要求它们降低价格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垄断竞争与社会福利</a:t>
            </a:r>
          </a:p>
        </p:txBody>
      </p:sp>
      <p:sp>
        <p:nvSpPr>
          <p:cNvPr id="5" name="Rectangle 3"/>
          <p:cNvSpPr txBox="1">
            <a:spLocks noChangeArrowheads="1"/>
          </p:cNvSpPr>
          <p:nvPr/>
        </p:nvSpPr>
        <p:spPr>
          <a:xfrm>
            <a:off x="395536" y="908720"/>
            <a:ext cx="8453438" cy="5248275"/>
          </a:xfrm>
          <a:prstGeom prst="rect">
            <a:avLst/>
          </a:prstGeom>
        </p:spPr>
        <p:txBody>
          <a:bodyPr vert="horz">
            <a:normAutofit/>
          </a:bodyPr>
          <a:lstStyle/>
          <a:p>
            <a:pPr marL="365760" marR="0" lvl="0" indent="-255905" algn="l" defTabSz="914400" rtl="0" eaLnBrk="1" fontAlgn="auto" latinLnBrk="0" hangingPunct="1">
              <a:lnSpc>
                <a:spcPct val="14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市场上企业的数量可能并不是理想的数量，这是因为与新企业进入市场相关的外部性：</a:t>
            </a:r>
          </a:p>
          <a:p>
            <a:pPr marL="621665" marR="0" lvl="1" indent="-228600" algn="l" defTabSz="914400" rtl="0" eaLnBrk="1" fontAlgn="auto" latinLnBrk="0" hangingPunct="1">
              <a:lnSpc>
                <a:spcPct val="140000"/>
              </a:lnSpc>
              <a:spcBef>
                <a:spcPts val="325"/>
              </a:spcBef>
              <a:spcAft>
                <a:spcPts val="0"/>
              </a:spcAft>
              <a:buClr>
                <a:schemeClr val="accent1"/>
              </a:buClr>
              <a:buSzTx/>
              <a:buFont typeface="Verdana" panose="020B0604030504040204"/>
              <a:buChar char="◦"/>
              <a:defRPr/>
            </a:pPr>
            <a:r>
              <a:rPr kumimoji="0" lang="zh-CN" sz="2400" b="1" i="0" u="none" strike="noStrike" kern="1200" cap="none" spc="0" normalizeH="0" baseline="0" noProof="0" dirty="0">
                <a:ln>
                  <a:noFill/>
                </a:ln>
                <a:solidFill>
                  <a:srgbClr val="800080"/>
                </a:solidFill>
                <a:effectLst/>
                <a:uLnTx/>
                <a:uFillTx/>
                <a:latin typeface="+mn-lt"/>
                <a:ea typeface="宋体" panose="02010600030101010101" pitchFamily="2" charset="-122"/>
                <a:cs typeface="+mn-cs"/>
              </a:rPr>
              <a:t>产品多样化外部性：</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b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消费者从新产品引进中得到了消费者剩余</a:t>
            </a:r>
          </a:p>
          <a:p>
            <a:pPr marL="621665" marR="0" lvl="1" indent="-228600" algn="l" defTabSz="914400" rtl="0" eaLnBrk="1" fontAlgn="auto" latinLnBrk="0" hangingPunct="1">
              <a:lnSpc>
                <a:spcPct val="140000"/>
              </a:lnSpc>
              <a:spcBef>
                <a:spcPts val="325"/>
              </a:spcBef>
              <a:spcAft>
                <a:spcPts val="0"/>
              </a:spcAft>
              <a:buClr>
                <a:schemeClr val="accent1"/>
              </a:buClr>
              <a:buSzTx/>
              <a:buFont typeface="Verdana" panose="020B0604030504040204"/>
              <a:buChar char="◦"/>
              <a:defRPr/>
            </a:pPr>
            <a:r>
              <a:rPr kumimoji="0" lang="zh-CN" sz="2400" b="1" i="0" u="none" strike="noStrike" kern="1200" cap="none" spc="0" normalizeH="0" baseline="0" noProof="0" dirty="0">
                <a:ln>
                  <a:noFill/>
                </a:ln>
                <a:solidFill>
                  <a:srgbClr val="800080"/>
                </a:solidFill>
                <a:effectLst/>
                <a:uLnTx/>
                <a:uFillTx/>
                <a:latin typeface="+mn-lt"/>
                <a:ea typeface="宋体" panose="02010600030101010101" pitchFamily="2" charset="-122"/>
                <a:cs typeface="+mn-cs"/>
              </a:rPr>
              <a:t>抢走业务外部性：</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b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企业因新竞争者进入市场而遭受损失</a:t>
            </a:r>
          </a:p>
          <a:p>
            <a:pPr marL="621665" marR="0" lvl="1" indent="-228600" algn="l" defTabSz="914400" rtl="0" eaLnBrk="1" fontAlgn="auto" latinLnBrk="0" hangingPunct="1">
              <a:lnSpc>
                <a:spcPct val="140000"/>
              </a:lnSpc>
              <a:spcBef>
                <a:spcPts val="325"/>
              </a:spcBef>
              <a:spcAft>
                <a:spcPts val="0"/>
              </a:spcAft>
              <a:buClr>
                <a:schemeClr val="accent1"/>
              </a:buClr>
              <a:buSzTx/>
              <a:buFont typeface="Verdana" panose="020B0604030504040204"/>
              <a:buChar char="◦"/>
              <a:defRPr/>
            </a:pP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4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垄断竞争的无效率</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是</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模糊的，并且难以衡量。政策制定者</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并</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没有简单易行的方法来改善市场结果</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74675" y="1470025"/>
            <a:ext cx="8218488" cy="4773613"/>
          </a:xfrm>
          <a:prstGeom prst="rect">
            <a:avLst/>
          </a:prstGeom>
        </p:spPr>
        <p:txBody>
          <a:bodyPr vert="horz">
            <a:normAutofit/>
          </a:bodyPr>
          <a:lstStyle/>
          <a:p>
            <a:pPr marL="533400" marR="0" lvl="0" indent="-533400" algn="l" defTabSz="914400" rtl="0" eaLnBrk="1" fontAlgn="auto" latinLnBrk="0" hangingPunct="1">
              <a:lnSpc>
                <a:spcPct val="150000"/>
              </a:lnSpc>
              <a:spcBef>
                <a:spcPts val="400"/>
              </a:spcBef>
              <a:spcAft>
                <a:spcPts val="0"/>
              </a:spcAft>
              <a:buClr>
                <a:schemeClr val="accent1"/>
              </a:buClr>
              <a:buSzPct val="115000"/>
              <a:buFont typeface="Wingdings" panose="05000000000000000000" pitchFamily="2" charset="2"/>
              <a:buNone/>
              <a:defRPr/>
            </a:pPr>
            <a:r>
              <a:rPr kumimoji="0" lang="zh-CN" sz="2400" b="1" i="0" u="none" strike="noStrike" kern="1200" cap="none" spc="0" normalizeH="0" baseline="0" noProof="0" dirty="0">
                <a:ln>
                  <a:noFill/>
                </a:ln>
                <a:solidFill>
                  <a:srgbClr val="339966"/>
                </a:solidFill>
                <a:effectLst/>
                <a:uLnTx/>
                <a:uFillTx/>
                <a:latin typeface="+mn-lt"/>
                <a:ea typeface="宋体" panose="02010600030101010101" pitchFamily="2" charset="-122"/>
                <a:cs typeface="+mn-cs"/>
              </a:rPr>
              <a:t>1.	</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目前为止，我们学习了三种市场结构：完全竞争</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垄断与垄断竞争。在这三种市场结构中，你</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认为</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企业花钱为它们的产品做广告吗？为什么？ </a:t>
            </a:r>
          </a:p>
          <a:p>
            <a:pPr marL="533400" marR="0" lvl="0" indent="-533400" algn="l" defTabSz="914400" rtl="0" eaLnBrk="1" fontAlgn="auto" latinLnBrk="0" hangingPunct="1">
              <a:lnSpc>
                <a:spcPct val="150000"/>
              </a:lnSpc>
              <a:spcBef>
                <a:spcPts val="400"/>
              </a:spcBef>
              <a:spcAft>
                <a:spcPts val="0"/>
              </a:spcAft>
              <a:buClr>
                <a:schemeClr val="accent1"/>
              </a:buClr>
              <a:buSzPct val="115000"/>
              <a:buFont typeface="Wingdings" panose="05000000000000000000" pitchFamily="2" charset="2"/>
              <a:buNone/>
              <a:defRPr/>
            </a:pP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533400" marR="0" lvl="0" indent="-533400" algn="l" defTabSz="914400" rtl="0" eaLnBrk="1" fontAlgn="auto" latinLnBrk="0" hangingPunct="1">
              <a:lnSpc>
                <a:spcPct val="150000"/>
              </a:lnSpc>
              <a:spcBef>
                <a:spcPts val="400"/>
              </a:spcBef>
              <a:spcAft>
                <a:spcPts val="0"/>
              </a:spcAft>
              <a:buClr>
                <a:schemeClr val="accent1"/>
              </a:buClr>
              <a:buSzPct val="115000"/>
              <a:buFont typeface="Wingdings" panose="05000000000000000000" pitchFamily="2" charset="2"/>
              <a:buNone/>
              <a:defRPr/>
            </a:pPr>
            <a:r>
              <a:rPr kumimoji="0" lang="zh-CN" sz="2400" b="1" i="0" u="none" strike="noStrike" kern="1200" cap="none" spc="0" normalizeH="0" baseline="0" noProof="0" dirty="0">
                <a:ln>
                  <a:noFill/>
                </a:ln>
                <a:solidFill>
                  <a:srgbClr val="339966"/>
                </a:solidFill>
                <a:effectLst/>
                <a:uLnTx/>
                <a:uFillTx/>
                <a:latin typeface="+mn-lt"/>
                <a:ea typeface="宋体" panose="02010600030101010101" pitchFamily="2" charset="-122"/>
                <a:cs typeface="+mn-cs"/>
              </a:rPr>
              <a:t>2.	</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从社会的角度来说，广告是好事还是坏事</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试着想出至少一个正反面</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4" name="Rectangle 4"/>
          <p:cNvSpPr txBox="1">
            <a:spLocks noChangeArrowheads="1"/>
          </p:cNvSpPr>
          <p:nvPr/>
        </p:nvSpPr>
        <p:spPr>
          <a:xfrm>
            <a:off x="587375" y="352425"/>
            <a:ext cx="8208963" cy="954088"/>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br>
              <a:rPr kumimoji="0" lang="en-US" altLang="zh-CN" sz="2400" b="0" i="0" u="none" strike="noStrike" kern="120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广告</a:t>
            </a:r>
          </a:p>
        </p:txBody>
      </p:sp>
      <p:grpSp>
        <p:nvGrpSpPr>
          <p:cNvPr id="5" name="Group 5"/>
          <p:cNvGrpSpPr/>
          <p:nvPr/>
        </p:nvGrpSpPr>
        <p:grpSpPr bwMode="auto">
          <a:xfrm>
            <a:off x="593725" y="290513"/>
            <a:ext cx="8210550" cy="1049337"/>
            <a:chOff x="0" y="0"/>
            <a:chExt cx="5000" cy="661"/>
          </a:xfrm>
        </p:grpSpPr>
        <p:sp>
          <p:nvSpPr>
            <p:cNvPr id="6"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7"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2413" y="238125"/>
            <a:ext cx="8410575" cy="68103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广告</a:t>
            </a:r>
          </a:p>
        </p:txBody>
      </p:sp>
      <p:sp>
        <p:nvSpPr>
          <p:cNvPr id="5" name="Rectangle 3"/>
          <p:cNvSpPr txBox="1">
            <a:spLocks noChangeArrowheads="1"/>
          </p:cNvSpPr>
          <p:nvPr/>
        </p:nvSpPr>
        <p:spPr>
          <a:xfrm>
            <a:off x="373063" y="1196751"/>
            <a:ext cx="8375401" cy="4929411"/>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在垄断竞争行业，产品差异与加成定价导致了广告的使用</a:t>
            </a: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一般来说，产品之间差别越大，企业在广告上的花费就越多  </a:t>
            </a: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经济学家关于广告的社会价值有不同的意见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95536" y="764704"/>
            <a:ext cx="8519417" cy="2204913"/>
          </a:xfrm>
          <a:prstGeom prst="rect">
            <a:avLst/>
          </a:prstGeom>
        </p:spPr>
        <p:txBody>
          <a:bodyPr vert="horz">
            <a:normAutofit/>
          </a:bodyPr>
          <a:lstStyle/>
          <a:p>
            <a:pPr marL="365760" marR="0" lvl="0" indent="-255905" algn="l" defTabSz="914400" rtl="0" eaLnBrk="1" fontAlgn="auto" latinLnBrk="0" hangingPunct="1">
              <a:lnSpc>
                <a:spcPct val="100000"/>
              </a:lnSpc>
              <a:spcBef>
                <a:spcPct val="30000"/>
              </a:spcBef>
              <a:spcAft>
                <a:spcPts val="0"/>
              </a:spcAft>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广告的批评者认为：</a:t>
            </a:r>
          </a:p>
          <a:p>
            <a:pPr marL="621665" marR="0" lvl="1" indent="-228600" algn="l" defTabSz="914400" rtl="0" eaLnBrk="1" fontAlgn="auto" latinLnBrk="0" hangingPunct="1">
              <a:lnSpc>
                <a:spcPct val="100000"/>
              </a:lnSpc>
              <a:spcBef>
                <a:spcPct val="30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社会花钱在广告上是浪费资源</a:t>
            </a:r>
          </a:p>
          <a:p>
            <a:pPr marL="621665" marR="0" lvl="1" indent="-228600" algn="l" defTabSz="914400" rtl="0" eaLnBrk="1" fontAlgn="auto" latinLnBrk="0" hangingPunct="1">
              <a:lnSpc>
                <a:spcPct val="100000"/>
              </a:lnSpc>
              <a:spcBef>
                <a:spcPct val="30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广告会影响人们的品味</a:t>
            </a:r>
          </a:p>
          <a:p>
            <a:pPr marL="621665" marR="0" lvl="1" indent="-228600" algn="l" defTabSz="914400" rtl="0" eaLnBrk="1" fontAlgn="auto" latinLnBrk="0" hangingPunct="1">
              <a:lnSpc>
                <a:spcPct val="100000"/>
              </a:lnSpc>
              <a:spcBef>
                <a:spcPct val="30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广告抑制了竞争</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它制造了一种错觉，使消费者认为产品之间的区别要大于它们实际上所具有的区别，这样便可以有更高的价格加成</a:t>
            </a:r>
            <a:br>
              <a:rPr kumimoji="0" lang="zh-CN"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endParaRPr kumimoji="0" lang="zh-CN"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3"/>
          <p:cNvSpPr txBox="1">
            <a:spLocks noChangeArrowheads="1"/>
          </p:cNvSpPr>
          <p:nvPr/>
        </p:nvSpPr>
        <p:spPr>
          <a:xfrm>
            <a:off x="418009" y="2753593"/>
            <a:ext cx="8229600" cy="3128516"/>
          </a:xfrm>
          <a:prstGeom prst="rect">
            <a:avLst/>
          </a:prstGeom>
        </p:spPr>
        <p:txBody>
          <a:bodyPr vert="horz">
            <a:normAutofit/>
          </a:bodyPr>
          <a:lstStyle/>
          <a:p>
            <a:pPr marL="365760" marR="0" lvl="0" indent="-255905" algn="l" defTabSz="914400" rtl="0" eaLnBrk="1" fontAlgn="auto" latinLnBrk="0" hangingPunct="1">
              <a:spcBef>
                <a:spcPts val="400"/>
              </a:spcBef>
              <a:spcAft>
                <a:spcPts val="0"/>
              </a:spcAft>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广告的辩护者认为：</a:t>
            </a:r>
          </a:p>
          <a:p>
            <a:pPr marL="621665" marR="0" lvl="1" indent="-228600" algn="l" defTabSz="914400" rtl="0" eaLnBrk="1" fontAlgn="auto" latinLnBrk="0" hangingPunct="1">
              <a:spcBef>
                <a:spcPct val="25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广告向买者提供了有用的信息</a:t>
            </a:r>
          </a:p>
          <a:p>
            <a:pPr marL="621665" marR="0" lvl="1" indent="-228600" algn="l" defTabSz="914400" rtl="0" eaLnBrk="1" fontAlgn="auto" latinLnBrk="0" hangingPunct="1">
              <a:spcBef>
                <a:spcPct val="25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得到信息的买者能更容易找到和发现价格之间的不同</a:t>
            </a:r>
          </a:p>
          <a:p>
            <a:pPr marL="621665" marR="0" lvl="1" indent="-228600" algn="l" defTabSz="914400" rtl="0" eaLnBrk="1" fontAlgn="auto" latinLnBrk="0" hangingPunct="1">
              <a:spcBef>
                <a:spcPct val="25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因此，广告促进了竞争，并减少了市场势力</a:t>
            </a:r>
          </a:p>
          <a:p>
            <a:pPr marL="365760" marR="0" lvl="0" indent="-255905" algn="l" defTabSz="914400" rtl="0" eaLnBrk="1" fontAlgn="auto" latinLnBrk="0" hangingPunct="1">
              <a:spcBef>
                <a:spcPct val="55000"/>
              </a:spcBef>
              <a:spcAft>
                <a:spcPts val="0"/>
              </a:spcAft>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一个著名研究的结果表明：  </a:t>
            </a:r>
            <a:b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禁止眼镜生产者做广告的州的眼镜价格要高于那些不限制做广告的州的眼镜价格</a:t>
            </a:r>
            <a:endParaRPr kumimoji="0" lang="en-US" alt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spcBef>
                <a:spcPct val="55000"/>
              </a:spcBef>
              <a:spcAft>
                <a:spcPts val="0"/>
              </a:spcAft>
              <a:buClr>
                <a:schemeClr val="accent1"/>
              </a:buClr>
              <a:buSzPct val="68000"/>
              <a:buFont typeface="Wingdings 3"/>
              <a:buChar char=""/>
              <a:defRPr/>
            </a:pPr>
            <a:r>
              <a:rPr lang="zh-CN" altLang="en-US" sz="2000" dirty="0">
                <a:ea typeface="宋体" panose="02010600030101010101" pitchFamily="2" charset="-122"/>
              </a:rPr>
              <a:t>关于质量信号与广告</a:t>
            </a:r>
            <a:endPar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wipe(left)">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wipe(left)">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wipe(left)">
                                      <p:cBhvr>
                                        <p:cTn id="4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6" grpId="0" uiExpand="1"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品牌</a:t>
            </a:r>
          </a:p>
        </p:txBody>
      </p:sp>
      <p:sp>
        <p:nvSpPr>
          <p:cNvPr id="5" name="Rectangle 3"/>
          <p:cNvSpPr txBox="1">
            <a:spLocks noChangeArrowheads="1"/>
          </p:cNvSpPr>
          <p:nvPr/>
        </p:nvSpPr>
        <p:spPr>
          <a:xfrm>
            <a:off x="373063" y="1008063"/>
            <a:ext cx="8591425" cy="5118100"/>
          </a:xfrm>
          <a:prstGeom prst="rect">
            <a:avLst/>
          </a:prstGeom>
        </p:spPr>
        <p:txBody>
          <a:bodyPr vert="horz">
            <a:normAutofit/>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品牌产品与普通产品在许多市场上共存 </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有品牌的企业通常花的广告费更多，而且产品价格也更高  </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正如对广告经济学存在分歧一样，经济学家对品牌经济学也存在分歧…</a:t>
            </a:r>
            <a:r>
              <a:rPr kumimoji="0" lang="en-US" alt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3"/>
          <p:cNvSpPr txBox="1">
            <a:spLocks noChangeArrowheads="1"/>
          </p:cNvSpPr>
          <p:nvPr/>
        </p:nvSpPr>
        <p:spPr>
          <a:xfrm>
            <a:off x="395536" y="2420888"/>
            <a:ext cx="8385745" cy="3384376"/>
          </a:xfrm>
          <a:prstGeom prst="rect">
            <a:avLst/>
          </a:prstGeom>
        </p:spPr>
        <p:txBody>
          <a:bodyPr vert="horz">
            <a:normAutofit/>
          </a:bodyPr>
          <a:lstStyle/>
          <a:p>
            <a:pPr marL="822960" lvl="1" indent="-255905">
              <a:spcBef>
                <a:spcPts val="400"/>
              </a:spcBef>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品牌的批评者相信：</a:t>
            </a:r>
          </a:p>
          <a:p>
            <a:pPr marL="1078865" lvl="2" indent="-228600">
              <a:spcBef>
                <a:spcPts val="325"/>
              </a:spcBef>
              <a:buClr>
                <a:schemeClr val="accent1"/>
              </a:buClr>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品牌使消费者感觉到实际上并不存在的差别</a:t>
            </a:r>
          </a:p>
          <a:p>
            <a:pPr marL="1078865" lvl="2" indent="-228600">
              <a:spcBef>
                <a:spcPts val="325"/>
              </a:spcBef>
              <a:buClr>
                <a:schemeClr val="accent1"/>
              </a:buClr>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消费者对有品牌物品支付意愿更大是广告引起的一种非理性</a:t>
            </a:r>
          </a:p>
          <a:p>
            <a:pPr marL="1078865" lvl="2" indent="-228600">
              <a:spcBef>
                <a:spcPts val="325"/>
              </a:spcBef>
              <a:buClr>
                <a:schemeClr val="accent1"/>
              </a:buClr>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取消政府对商标的保护会减少品牌的影响，并降低价格</a:t>
            </a:r>
          </a:p>
        </p:txBody>
      </p:sp>
      <p:sp>
        <p:nvSpPr>
          <p:cNvPr id="7" name="Rectangle 3"/>
          <p:cNvSpPr txBox="1">
            <a:spLocks noChangeArrowheads="1"/>
          </p:cNvSpPr>
          <p:nvPr/>
        </p:nvSpPr>
        <p:spPr>
          <a:xfrm>
            <a:off x="827584" y="3861047"/>
            <a:ext cx="7859216" cy="2265115"/>
          </a:xfrm>
          <a:prstGeom prst="rect">
            <a:avLst/>
          </a:prstGeom>
        </p:spPr>
        <p:txBody>
          <a:bodyPr vert="horz">
            <a:normAutofit/>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品牌的辩护者相信：</a:t>
            </a:r>
          </a:p>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品牌给消费者提供关于它们质量的信息</a:t>
            </a:r>
          </a:p>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企业有激励保持它们品牌的质量，这是为了保持品牌的声誉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amond(in)">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wipe(left)">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ox(in)">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wipe(left)">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wipe(left)">
                                      <p:cBhvr>
                                        <p:cTn id="5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P spid="6" grpId="0" uiExpand="1" build="p" bldLvl="5" autoUpdateAnimBg="0"/>
      <p:bldP spid="7" grpId="0" uiExpand="1"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052638"/>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vert="horz" lIns="365760" tIns="18288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15000"/>
              </a:lnSpc>
              <a:spcBef>
                <a:spcPct val="0"/>
              </a:spcBef>
              <a:spcAft>
                <a:spcPts val="0"/>
              </a:spcAft>
              <a:buClrTx/>
              <a:buSzTx/>
              <a:buFontTx/>
              <a:buNone/>
              <a:defRPr/>
            </a:pPr>
            <a:r>
              <a:rPr kumimoji="0" 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内容提要</a:t>
            </a:r>
          </a:p>
        </p:txBody>
      </p:sp>
      <p:sp>
        <p:nvSpPr>
          <p:cNvPr id="4" name="Rectangle 4"/>
          <p:cNvSpPr txBox="1">
            <a:spLocks noChangeArrowheads="1"/>
          </p:cNvSpPr>
          <p:nvPr/>
        </p:nvSpPr>
        <p:spPr>
          <a:xfrm>
            <a:off x="251520" y="1844824"/>
            <a:ext cx="8712968" cy="4392488"/>
          </a:xfrm>
          <a:prstGeom prst="rect">
            <a:avLst/>
          </a:prstGeom>
        </p:spPr>
        <p:txBody>
          <a:bodyPr vert="horz">
            <a:normAutofit/>
          </a:bodyPr>
          <a:lstStyle/>
          <a:p>
            <a:pPr marL="365760" marR="0" lvl="0" indent="-255905" algn="l" defTabSz="914400" rtl="0" eaLnBrk="1" fontAlgn="auto" latinLnBrk="0" hangingPunct="1">
              <a:lnSpc>
                <a:spcPct val="130000"/>
              </a:lnSpc>
              <a:spcBef>
                <a:spcPts val="1200"/>
              </a:spcBef>
              <a:spcAft>
                <a:spcPts val="0"/>
              </a:spcAft>
              <a:buClr>
                <a:srgbClr val="996633"/>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垄断竞争市场有三个特点：许多企业，有差别的产品和自由进入  </a:t>
            </a:r>
          </a:p>
          <a:p>
            <a:pPr marL="365760" marR="0" lvl="0" indent="-255905" algn="l" defTabSz="914400" rtl="0" eaLnBrk="1" fontAlgn="auto" latinLnBrk="0" hangingPunct="1">
              <a:lnSpc>
                <a:spcPct val="130000"/>
              </a:lnSpc>
              <a:spcBef>
                <a:spcPts val="1200"/>
              </a:spcBef>
              <a:spcAft>
                <a:spcPts val="0"/>
              </a:spcAft>
              <a:buClr>
                <a:srgbClr val="996633"/>
              </a:buClr>
              <a:buSzPct val="68000"/>
              <a:buFont typeface="Wingdings 3"/>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垄断竞争市场上的每个企业都有过剩的生产能力 – 生产的产量都低于能最小平均总成本的产量。每个企业都收取高于边际成本的价格 </a:t>
            </a:r>
            <a:endParaRPr kumimoji="0" lang="en-US" alt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indent="-255905">
              <a:lnSpc>
                <a:spcPct val="130000"/>
              </a:lnSpc>
              <a:spcBef>
                <a:spcPts val="1200"/>
              </a:spcBef>
              <a:buClr>
                <a:srgbClr val="996633"/>
              </a:buClr>
              <a:buSzPct val="68000"/>
              <a:buFont typeface="Wingdings 3"/>
              <a:buChar char=""/>
            </a:pPr>
            <a:r>
              <a:rPr lang="zh-CN" altLang="zh-CN" sz="2000" dirty="0">
                <a:ea typeface="宋体" panose="02010600030101010101" pitchFamily="2" charset="-122"/>
              </a:rPr>
              <a:t>垄断竞争没有完全竞争所有合意的福利特点。存在由高于边际成本的价格加成引起的无谓损失。此外，企业的数量（以及产品的种类）可能过多或过少。决策者并没有关于改善市场结果的好方法</a:t>
            </a:r>
            <a:endParaRPr lang="en-US" altLang="zh-CN" sz="2000" dirty="0">
              <a:ea typeface="宋体" panose="02010600030101010101" pitchFamily="2" charset="-122"/>
            </a:endParaRPr>
          </a:p>
          <a:p>
            <a:pPr marL="365760" lvl="0" indent="-255905">
              <a:lnSpc>
                <a:spcPct val="130000"/>
              </a:lnSpc>
              <a:spcBef>
                <a:spcPts val="1200"/>
              </a:spcBef>
              <a:buClr>
                <a:srgbClr val="996633"/>
              </a:buClr>
              <a:buSzPct val="68000"/>
              <a:buFont typeface="Wingdings 3"/>
              <a:buChar char=""/>
            </a:pPr>
            <a:r>
              <a:rPr lang="zh-CN" altLang="zh-CN" sz="2000" dirty="0">
                <a:ea typeface="宋体" panose="02010600030101010101" pitchFamily="2" charset="-122"/>
              </a:rPr>
              <a:t>生产差别与价格加成使企业使用广告与品牌。广告与品牌的批评者认为企业利用它们来减少竞争和利用消费者的非理性。广告与品牌的辩护者认为企业利用它们来给消费者传递信息以及在价格与产品质量上使竞争更激烈</a:t>
            </a:r>
            <a:r>
              <a:rPr lang="zh-CN" altLang="en-US" sz="2000" dirty="0">
                <a:ea typeface="宋体" panose="02010600030101010101" pitchFamily="2" charset="-122"/>
              </a:rPr>
              <a:t>。</a:t>
            </a:r>
            <a:endParaRPr lang="zh-CN" altLang="zh-CN" sz="2000" dirty="0">
              <a:ea typeface="宋体" panose="02010600030101010101" pitchFamily="2" charset="-122"/>
            </a:endParaRPr>
          </a:p>
          <a:p>
            <a:pPr marL="365760" marR="0" lvl="0" indent="-255905" algn="l" defTabSz="914400" rtl="0" eaLnBrk="1" fontAlgn="auto" latinLnBrk="0" hangingPunct="1">
              <a:lnSpc>
                <a:spcPct val="130000"/>
              </a:lnSpc>
              <a:spcBef>
                <a:spcPts val="1200"/>
              </a:spcBef>
              <a:spcAft>
                <a:spcPts val="0"/>
              </a:spcAft>
              <a:buClr>
                <a:srgbClr val="996633"/>
              </a:buClr>
              <a:buSzPct val="68000"/>
              <a:buFont typeface="Wingdings 3"/>
              <a:buChar char=""/>
              <a:defRPr/>
            </a:pPr>
            <a:endPar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133600"/>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algn="ctr" eaLnBrk="0" fontAlgn="auto" hangingPunct="0">
              <a:lnSpc>
                <a:spcPct val="115000"/>
              </a:lnSpc>
              <a:spcAft>
                <a:spcPts val="0"/>
              </a:spcAft>
              <a:defRPr/>
            </a:pPr>
            <a:r>
              <a:rPr lang="zh-CN" altLang="en-US" sz="3600" b="1" dirty="0">
                <a:effectLst>
                  <a:outerShdw blurRad="38100" dist="38100" dir="2700000" algn="tl">
                    <a:srgbClr val="C0C0C0"/>
                  </a:outerShdw>
                </a:effectLst>
                <a:latin typeface="+mj-lt"/>
                <a:ea typeface="+mn-ea"/>
                <a:cs typeface="+mj-cs"/>
              </a:rPr>
              <a:t>本章我们将探索这些问题的答案：</a:t>
            </a:r>
            <a:endParaRPr lang="en-US" altLang="zh-CN" sz="3600" b="1" dirty="0">
              <a:effectLst>
                <a:outerShdw blurRad="38100" dist="38100" dir="2700000" algn="tl">
                  <a:srgbClr val="C0C0C0"/>
                </a:outerShdw>
              </a:effectLst>
              <a:latin typeface="+mj-lt"/>
              <a:ea typeface="+mn-ea"/>
              <a:cs typeface="+mj-cs"/>
            </a:endParaRPr>
          </a:p>
        </p:txBody>
      </p:sp>
      <p:sp>
        <p:nvSpPr>
          <p:cNvPr id="4" name="Rectangle 3"/>
          <p:cNvSpPr txBox="1">
            <a:spLocks noChangeArrowheads="1"/>
          </p:cNvSpPr>
          <p:nvPr/>
        </p:nvSpPr>
        <p:spPr>
          <a:xfrm>
            <a:off x="827584" y="2132856"/>
            <a:ext cx="7704856" cy="4114552"/>
          </a:xfrm>
          <a:prstGeom prst="rect">
            <a:avLst/>
          </a:prstGeom>
        </p:spPr>
        <p:txBody>
          <a:bodyPr vert="horz">
            <a:normAutofit/>
          </a:bodyPr>
          <a:lstStyle/>
          <a:p>
            <a:pPr>
              <a:lnSpc>
                <a:spcPct val="150000"/>
              </a:lnSpc>
              <a:buClr>
                <a:srgbClr val="996633"/>
              </a:buClr>
              <a:buFont typeface="Wingdings" panose="05000000000000000000" pitchFamily="2" charset="2"/>
              <a:buChar char="u"/>
            </a:pPr>
            <a:r>
              <a:rPr lang="zh-CN" altLang="zh-CN" sz="2400" dirty="0">
                <a:ea typeface="宋体" panose="02010600030101010101" pitchFamily="2" charset="-122"/>
              </a:rPr>
              <a:t>在完全竞争与垄断之间有什么样的市场结构</a:t>
            </a:r>
            <a:r>
              <a:rPr lang="zh-CN" altLang="en-US" sz="2400" dirty="0">
                <a:ea typeface="宋体" panose="02010600030101010101" pitchFamily="2" charset="-122"/>
              </a:rPr>
              <a:t>？</a:t>
            </a:r>
            <a:r>
              <a:rPr lang="zh-CN" altLang="zh-CN" sz="2400" dirty="0">
                <a:ea typeface="宋体" panose="02010600030101010101" pitchFamily="2" charset="-122"/>
              </a:rPr>
              <a:t>它们有什么特征？</a:t>
            </a:r>
          </a:p>
          <a:p>
            <a:pPr>
              <a:lnSpc>
                <a:spcPct val="150000"/>
              </a:lnSpc>
              <a:buClr>
                <a:srgbClr val="996633"/>
              </a:buClr>
              <a:buFont typeface="Wingdings" panose="05000000000000000000" pitchFamily="2" charset="2"/>
              <a:buChar char="u"/>
            </a:pPr>
            <a:r>
              <a:rPr lang="zh-CN" altLang="zh-CN" sz="2400" dirty="0">
                <a:ea typeface="宋体" panose="02010600030101010101" pitchFamily="2" charset="-122"/>
              </a:rPr>
              <a:t>垄断竞争企业如何决定产量和价格？它们能获得经济利润吗？</a:t>
            </a:r>
          </a:p>
          <a:p>
            <a:pPr>
              <a:lnSpc>
                <a:spcPct val="150000"/>
              </a:lnSpc>
              <a:buClr>
                <a:srgbClr val="996633"/>
              </a:buClr>
              <a:buFont typeface="Wingdings" panose="05000000000000000000" pitchFamily="2" charset="2"/>
              <a:buChar char="u"/>
            </a:pPr>
            <a:r>
              <a:rPr lang="zh-CN" altLang="zh-CN" sz="2400" dirty="0">
                <a:ea typeface="宋体" panose="02010600030101010101" pitchFamily="2" charset="-122"/>
              </a:rPr>
              <a:t>垄断竞争通过什么方式影响社会福利？</a:t>
            </a:r>
          </a:p>
          <a:p>
            <a:pPr>
              <a:lnSpc>
                <a:spcPct val="150000"/>
              </a:lnSpc>
              <a:buClr>
                <a:srgbClr val="996633"/>
              </a:buClr>
              <a:buFont typeface="Wingdings" panose="05000000000000000000" pitchFamily="2" charset="2"/>
              <a:buChar char="u"/>
            </a:pPr>
            <a:r>
              <a:rPr lang="zh-CN" altLang="zh-CN" sz="2400" dirty="0">
                <a:ea typeface="宋体" panose="02010600030101010101" pitchFamily="2" charset="-122"/>
              </a:rPr>
              <a:t>广告的社会成本与利益分别是什么？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01613"/>
            <a:ext cx="9144000" cy="862012"/>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介绍：在垄断与完全竞争之间</a:t>
            </a:r>
          </a:p>
        </p:txBody>
      </p:sp>
      <p:sp>
        <p:nvSpPr>
          <p:cNvPr id="5" name="Rectangle 3"/>
          <p:cNvSpPr txBox="1">
            <a:spLocks noChangeArrowheads="1"/>
          </p:cNvSpPr>
          <p:nvPr/>
        </p:nvSpPr>
        <p:spPr>
          <a:xfrm>
            <a:off x="469900" y="1252538"/>
            <a:ext cx="8229600" cy="5165725"/>
          </a:xfrm>
          <a:prstGeom prst="rect">
            <a:avLst/>
          </a:prstGeom>
        </p:spPr>
        <p:txBody>
          <a:bodyPr vert="horz">
            <a:normAutofit/>
          </a:bodyPr>
          <a:lstStyle/>
          <a:p>
            <a:pPr marL="0" marR="0" lvl="0" indent="0"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两个极端：</a:t>
            </a:r>
          </a:p>
          <a:p>
            <a:pPr marL="517525" marR="0" lvl="1" indent="-228600" algn="l" defTabSz="914400" rtl="0" eaLnBrk="1" fontAlgn="auto" latinLnBrk="0" hangingPunct="1">
              <a:lnSpc>
                <a:spcPct val="150000"/>
              </a:lnSpc>
              <a:spcBef>
                <a:spcPts val="325"/>
              </a:spcBef>
              <a:spcAft>
                <a:spcPts val="0"/>
              </a:spcAft>
              <a:buClr>
                <a:srgbClr val="339966"/>
              </a:buClr>
              <a:buSzTx/>
              <a:buFont typeface="Verdana" panose="020B0604030504040204"/>
              <a:buChar char="◦"/>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完全竞争：许多企业，相同的产品</a:t>
            </a:r>
          </a:p>
          <a:p>
            <a:pPr marL="517525" marR="0" lvl="1" indent="-228600" algn="l" defTabSz="914400" rtl="0" eaLnBrk="1" fontAlgn="auto" latinLnBrk="0" hangingPunct="1">
              <a:lnSpc>
                <a:spcPct val="150000"/>
              </a:lnSpc>
              <a:spcBef>
                <a:spcPts val="325"/>
              </a:spcBef>
              <a:spcAft>
                <a:spcPts val="0"/>
              </a:spcAft>
              <a:buClr>
                <a:srgbClr val="339966"/>
              </a:buClr>
              <a:buSzTx/>
              <a:buFont typeface="Verdana" panose="020B0604030504040204"/>
              <a:buChar char="◦"/>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垄断：一家企业</a:t>
            </a:r>
          </a:p>
          <a:p>
            <a:pPr marL="0" marR="0" lvl="0" indent="0" algn="l" defTabSz="914400" rtl="0" eaLnBrk="1" fontAlgn="auto" latinLnBrk="0" hangingPunct="1">
              <a:lnSpc>
                <a:spcPct val="150000"/>
              </a:lnSpc>
              <a:spcBef>
                <a:spcPct val="650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在这两个极端之间：不完全竞争</a:t>
            </a:r>
          </a:p>
          <a:p>
            <a:pPr marL="517525" marR="0" lvl="1" indent="-228600" algn="l" defTabSz="914400" rtl="0" eaLnBrk="1" fontAlgn="auto" latinLnBrk="0" hangingPunct="1">
              <a:lnSpc>
                <a:spcPct val="150000"/>
              </a:lnSpc>
              <a:spcBef>
                <a:spcPct val="25000"/>
              </a:spcBef>
              <a:spcAft>
                <a:spcPts val="0"/>
              </a:spcAft>
              <a:buClr>
                <a:srgbClr val="339966"/>
              </a:buClr>
              <a:buSzTx/>
              <a:buFont typeface="Verdana" panose="020B0604030504040204"/>
              <a:buChar char="◦"/>
              <a:defRPr/>
            </a:pPr>
            <a:r>
              <a:rPr kumimoji="0" lang="zh-CN" sz="2300" b="1" i="0" u="none" strike="noStrike" kern="1200" cap="none" spc="0" normalizeH="0" baseline="0" noProof="0" dirty="0">
                <a:ln>
                  <a:noFill/>
                </a:ln>
                <a:solidFill>
                  <a:srgbClr val="CC0000"/>
                </a:solidFill>
                <a:effectLst/>
                <a:uLnTx/>
                <a:uFillTx/>
                <a:latin typeface="+mn-lt"/>
                <a:ea typeface="宋体" panose="02010600030101010101" pitchFamily="2" charset="-122"/>
                <a:cs typeface="+mn-cs"/>
              </a:rPr>
              <a:t>寡头：</a:t>
            </a: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只有几个提供相似或相同产品的卖者</a:t>
            </a:r>
          </a:p>
          <a:p>
            <a:pPr marL="517525" marR="0" lvl="1" indent="-228600" algn="l" defTabSz="914400" rtl="0" eaLnBrk="1" fontAlgn="auto" latinLnBrk="0" hangingPunct="1">
              <a:lnSpc>
                <a:spcPct val="150000"/>
              </a:lnSpc>
              <a:spcBef>
                <a:spcPct val="25000"/>
              </a:spcBef>
              <a:spcAft>
                <a:spcPts val="0"/>
              </a:spcAft>
              <a:buClr>
                <a:srgbClr val="339966"/>
              </a:buClr>
              <a:buSzTx/>
              <a:buFont typeface="Verdana" panose="020B0604030504040204"/>
              <a:buChar char="◦"/>
              <a:defRPr/>
            </a:pPr>
            <a:r>
              <a:rPr kumimoji="0" lang="zh-CN" sz="2300" b="1" i="0" u="none" strike="noStrike" kern="1200" cap="none" spc="0" normalizeH="0" baseline="0" noProof="0" dirty="0">
                <a:ln>
                  <a:noFill/>
                </a:ln>
                <a:solidFill>
                  <a:srgbClr val="CC0000"/>
                </a:solidFill>
                <a:effectLst/>
                <a:uLnTx/>
                <a:uFillTx/>
                <a:latin typeface="+mn-lt"/>
                <a:ea typeface="宋体" panose="02010600030101010101" pitchFamily="2" charset="-122"/>
                <a:cs typeface="+mn-cs"/>
              </a:rPr>
              <a:t>垄断竞争：</a:t>
            </a: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存在许多出售相似但不相同产品的企业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垄断竞争的特征与例子</a:t>
            </a:r>
          </a:p>
        </p:txBody>
      </p:sp>
      <p:sp>
        <p:nvSpPr>
          <p:cNvPr id="5" name="Rectangle 3"/>
          <p:cNvSpPr txBox="1">
            <a:spLocks noChangeArrowheads="1"/>
          </p:cNvSpPr>
          <p:nvPr/>
        </p:nvSpPr>
        <p:spPr>
          <a:xfrm>
            <a:off x="457200" y="1057275"/>
            <a:ext cx="8229600" cy="5251450"/>
          </a:xfrm>
          <a:prstGeom prst="rect">
            <a:avLst/>
          </a:prstGeom>
        </p:spPr>
        <p:txBody>
          <a:bodyPr vert="horz">
            <a:normAutofit lnSpcReduction="10000"/>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r>
              <a:rPr kumimoji="0" lang="zh-CN" sz="2400" b="1" i="0" u="none" strike="noStrike" kern="1200" cap="none" spc="0" normalizeH="0" baseline="0" noProof="0" dirty="0">
                <a:ln>
                  <a:noFill/>
                </a:ln>
                <a:solidFill>
                  <a:srgbClr val="0070C0"/>
                </a:solidFill>
                <a:effectLst/>
                <a:uLnTx/>
                <a:uFillTx/>
                <a:latin typeface="+mn-lt"/>
                <a:ea typeface="宋体" panose="02010600030101010101" pitchFamily="2" charset="-122"/>
                <a:cs typeface="+mn-cs"/>
              </a:rPr>
              <a:t>特征：</a:t>
            </a:r>
          </a:p>
          <a:p>
            <a:pPr marL="1078865" lvl="2" indent="-228600">
              <a:lnSpc>
                <a:spcPct val="150000"/>
              </a:lnSpc>
              <a:spcBef>
                <a:spcPts val="325"/>
              </a:spcBef>
              <a:buClr>
                <a:schemeClr val="accent1"/>
              </a:buClr>
              <a:buFont typeface="Verdana" panose="020B0604030504040204"/>
              <a:buChar cha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许多卖者</a:t>
            </a:r>
          </a:p>
          <a:p>
            <a:pPr marL="1078865" lvl="2" indent="-228600">
              <a:lnSpc>
                <a:spcPct val="150000"/>
              </a:lnSpc>
              <a:spcBef>
                <a:spcPts val="325"/>
              </a:spcBef>
              <a:buClr>
                <a:schemeClr val="accent1"/>
              </a:buClr>
              <a:buFont typeface="Verdana" panose="020B0604030504040204"/>
              <a:buChar cha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产品不同</a:t>
            </a:r>
          </a:p>
          <a:p>
            <a:pPr marL="1078865" lvl="2" indent="-228600">
              <a:lnSpc>
                <a:spcPct val="150000"/>
              </a:lnSpc>
              <a:spcBef>
                <a:spcPts val="325"/>
              </a:spcBef>
              <a:buClr>
                <a:schemeClr val="accent1"/>
              </a:buClr>
              <a:buFont typeface="Verdana" panose="020B0604030504040204"/>
              <a:buChar cha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自由进入与退出市场</a:t>
            </a:r>
          </a:p>
          <a:p>
            <a:pPr marL="365760" indent="-255905">
              <a:lnSpc>
                <a:spcPct val="160000"/>
              </a:lnSpc>
              <a:spcBef>
                <a:spcPts val="400"/>
              </a:spcBef>
              <a:buClr>
                <a:schemeClr val="accent1"/>
              </a:buClr>
              <a:buSzPct val="68000"/>
            </a:pPr>
            <a:r>
              <a:rPr lang="zh-CN" sz="2400" b="1" dirty="0">
                <a:solidFill>
                  <a:srgbClr val="0070C0"/>
                </a:solidFill>
                <a:ea typeface="宋体" panose="02010600030101010101" pitchFamily="2" charset="-122"/>
              </a:rPr>
              <a:t>例子：</a:t>
            </a:r>
          </a:p>
          <a:p>
            <a:pPr marL="1078865" lvl="2" indent="-228600">
              <a:lnSpc>
                <a:spcPct val="150000"/>
              </a:lnSpc>
              <a:spcBef>
                <a:spcPts val="325"/>
              </a:spcBef>
              <a:buClr>
                <a:schemeClr val="accent1"/>
              </a:buClr>
              <a:buFont typeface="Verdana" panose="020B0604030504040204"/>
              <a:buChar cha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公寓</a:t>
            </a:r>
          </a:p>
          <a:p>
            <a:pPr marL="1078865" lvl="2" indent="-228600">
              <a:lnSpc>
                <a:spcPct val="150000"/>
              </a:lnSpc>
              <a:spcBef>
                <a:spcPts val="325"/>
              </a:spcBef>
              <a:buClr>
                <a:schemeClr val="accent1"/>
              </a:buClr>
              <a:buFont typeface="Verdana" panose="020B0604030504040204"/>
              <a:buChar cha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书籍</a:t>
            </a:r>
          </a:p>
          <a:p>
            <a:pPr marL="1078865" lvl="2" indent="-228600">
              <a:lnSpc>
                <a:spcPct val="150000"/>
              </a:lnSpc>
              <a:spcBef>
                <a:spcPts val="325"/>
              </a:spcBef>
              <a:buClr>
                <a:schemeClr val="accent1"/>
              </a:buClr>
              <a:buFont typeface="Verdana" panose="020B0604030504040204"/>
              <a:buChar cha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衣服</a:t>
            </a:r>
          </a:p>
          <a:p>
            <a:pPr marL="1078865" lvl="2" indent="-228600">
              <a:lnSpc>
                <a:spcPct val="150000"/>
              </a:lnSpc>
              <a:spcBef>
                <a:spcPts val="325"/>
              </a:spcBef>
              <a:buClr>
                <a:schemeClr val="accent1"/>
              </a:buClr>
              <a:buFont typeface="Verdana" panose="020B0604030504040204"/>
              <a:buChar cha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快餐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left)">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left)">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3"/>
          <p:cNvSpPr>
            <a:spLocks noChangeArrowheads="1"/>
          </p:cNvSpPr>
          <p:nvPr/>
        </p:nvSpPr>
        <p:spPr bwMode="auto">
          <a:xfrm>
            <a:off x="390525" y="941388"/>
            <a:ext cx="8345488" cy="5043487"/>
          </a:xfrm>
          <a:prstGeom prst="rect">
            <a:avLst/>
          </a:prstGeom>
          <a:solidFill>
            <a:srgbClr val="CCFFFF"/>
          </a:solidFill>
          <a:ln w="9525">
            <a:noFill/>
            <a:miter lim="800000"/>
          </a:ln>
        </p:spPr>
        <p:txBody>
          <a:bodyPr wrap="none" anchor="ctr"/>
          <a:lstStyle/>
          <a:p>
            <a:pPr algn="ctr"/>
            <a:endParaRPr lang="zh-CN" b="1">
              <a:ea typeface="宋体" panose="02010600030101010101" pitchFamily="2" charset="-122"/>
            </a:endParaRPr>
          </a:p>
        </p:txBody>
      </p:sp>
      <p:sp>
        <p:nvSpPr>
          <p:cNvPr id="5" name="Rectangle 4"/>
          <p:cNvSpPr txBox="1">
            <a:spLocks noChangeArrowheads="1"/>
          </p:cNvSpPr>
          <p:nvPr/>
        </p:nvSpPr>
        <p:spPr>
          <a:xfrm>
            <a:off x="0" y="1635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effectLst>
                  <a:outerShdw blurRad="31750" dist="25400" dir="5400000" algn="tl" rotWithShape="0">
                    <a:srgbClr val="000000">
                      <a:alpha val="25000"/>
                    </a:srgbClr>
                  </a:outerShdw>
                </a:effectLst>
                <a:uLnTx/>
                <a:uFillTx/>
                <a:latin typeface="+mj-lt"/>
                <a:ea typeface="宋体" panose="02010600030101010101" pitchFamily="2" charset="-122"/>
                <a:cs typeface="+mj-cs"/>
              </a:rPr>
              <a:t>比较完全竞争与垄断竞争</a:t>
            </a:r>
          </a:p>
        </p:txBody>
      </p:sp>
      <p:grpSp>
        <p:nvGrpSpPr>
          <p:cNvPr id="6" name="Group 6"/>
          <p:cNvGrpSpPr/>
          <p:nvPr/>
        </p:nvGrpSpPr>
        <p:grpSpPr bwMode="auto">
          <a:xfrm>
            <a:off x="384175" y="4462463"/>
            <a:ext cx="8297863" cy="612775"/>
            <a:chOff x="0" y="0"/>
            <a:chExt cx="5227" cy="386"/>
          </a:xfrm>
        </p:grpSpPr>
        <p:sp>
          <p:nvSpPr>
            <p:cNvPr id="7" name="Rectangle 127"/>
            <p:cNvSpPr>
              <a:spLocks noChangeArrowheads="1"/>
            </p:cNvSpPr>
            <p:nvPr/>
          </p:nvSpPr>
          <p:spPr bwMode="auto">
            <a:xfrm>
              <a:off x="3698" y="0"/>
              <a:ext cx="1529" cy="386"/>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有</a:t>
              </a:r>
            </a:p>
          </p:txBody>
        </p:sp>
        <p:sp>
          <p:nvSpPr>
            <p:cNvPr id="8" name="Rectangle 125"/>
            <p:cNvSpPr>
              <a:spLocks noChangeArrowheads="1"/>
            </p:cNvSpPr>
            <p:nvPr/>
          </p:nvSpPr>
          <p:spPr bwMode="auto">
            <a:xfrm>
              <a:off x="2102" y="0"/>
              <a:ext cx="1634" cy="386"/>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没有，价格接受者</a:t>
              </a:r>
            </a:p>
          </p:txBody>
        </p:sp>
        <p:sp>
          <p:nvSpPr>
            <p:cNvPr id="9" name="Rectangle 123"/>
            <p:cNvSpPr>
              <a:spLocks noChangeArrowheads="1"/>
            </p:cNvSpPr>
            <p:nvPr/>
          </p:nvSpPr>
          <p:spPr bwMode="auto">
            <a:xfrm>
              <a:off x="0" y="0"/>
              <a:ext cx="2102" cy="386"/>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企业有市场势力吗?</a:t>
              </a:r>
            </a:p>
          </p:txBody>
        </p:sp>
      </p:grpSp>
      <p:grpSp>
        <p:nvGrpSpPr>
          <p:cNvPr id="10" name="Group 10"/>
          <p:cNvGrpSpPr/>
          <p:nvPr/>
        </p:nvGrpSpPr>
        <p:grpSpPr bwMode="auto">
          <a:xfrm>
            <a:off x="384175" y="5075238"/>
            <a:ext cx="8358188" cy="911225"/>
            <a:chOff x="0" y="0"/>
            <a:chExt cx="5265" cy="574"/>
          </a:xfrm>
        </p:grpSpPr>
        <p:sp>
          <p:nvSpPr>
            <p:cNvPr id="11" name="Rectangle 119"/>
            <p:cNvSpPr>
              <a:spLocks noChangeArrowheads="1"/>
            </p:cNvSpPr>
            <p:nvPr/>
          </p:nvSpPr>
          <p:spPr bwMode="auto">
            <a:xfrm>
              <a:off x="3736" y="0"/>
              <a:ext cx="1529" cy="574"/>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向右下方倾斜</a:t>
              </a:r>
            </a:p>
          </p:txBody>
        </p:sp>
        <p:sp>
          <p:nvSpPr>
            <p:cNvPr id="12" name="Rectangle 117"/>
            <p:cNvSpPr>
              <a:spLocks noChangeArrowheads="1"/>
            </p:cNvSpPr>
            <p:nvPr/>
          </p:nvSpPr>
          <p:spPr bwMode="auto">
            <a:xfrm>
              <a:off x="2102" y="0"/>
              <a:ext cx="1634" cy="574"/>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水平</a:t>
              </a:r>
            </a:p>
          </p:txBody>
        </p:sp>
        <p:sp>
          <p:nvSpPr>
            <p:cNvPr id="13" name="Rectangle 115"/>
            <p:cNvSpPr>
              <a:spLocks noChangeArrowheads="1"/>
            </p:cNvSpPr>
            <p:nvPr/>
          </p:nvSpPr>
          <p:spPr bwMode="auto">
            <a:xfrm>
              <a:off x="0" y="0"/>
              <a:ext cx="2102" cy="574"/>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企业面临的需求曲线</a:t>
              </a:r>
            </a:p>
          </p:txBody>
        </p:sp>
      </p:grpSp>
      <p:grpSp>
        <p:nvGrpSpPr>
          <p:cNvPr id="14" name="Group 14"/>
          <p:cNvGrpSpPr/>
          <p:nvPr/>
        </p:nvGrpSpPr>
        <p:grpSpPr bwMode="auto">
          <a:xfrm>
            <a:off x="384175" y="3852863"/>
            <a:ext cx="8358188" cy="609600"/>
            <a:chOff x="0" y="0"/>
            <a:chExt cx="5265" cy="384"/>
          </a:xfrm>
        </p:grpSpPr>
        <p:sp>
          <p:nvSpPr>
            <p:cNvPr id="15" name="Rectangle 20"/>
            <p:cNvSpPr>
              <a:spLocks noChangeArrowheads="1"/>
            </p:cNvSpPr>
            <p:nvPr/>
          </p:nvSpPr>
          <p:spPr bwMode="auto">
            <a:xfrm>
              <a:off x="3736" y="0"/>
              <a:ext cx="1529" cy="384"/>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不同</a:t>
              </a:r>
            </a:p>
          </p:txBody>
        </p:sp>
        <p:sp>
          <p:nvSpPr>
            <p:cNvPr id="16" name="Rectangle 19"/>
            <p:cNvSpPr>
              <a:spLocks noChangeArrowheads="1"/>
            </p:cNvSpPr>
            <p:nvPr/>
          </p:nvSpPr>
          <p:spPr bwMode="auto">
            <a:xfrm>
              <a:off x="2102" y="0"/>
              <a:ext cx="1634" cy="384"/>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完全相同</a:t>
              </a:r>
            </a:p>
          </p:txBody>
        </p:sp>
        <p:sp>
          <p:nvSpPr>
            <p:cNvPr id="17" name="Rectangle 18"/>
            <p:cNvSpPr>
              <a:spLocks noChangeArrowheads="1"/>
            </p:cNvSpPr>
            <p:nvPr/>
          </p:nvSpPr>
          <p:spPr bwMode="auto">
            <a:xfrm>
              <a:off x="0" y="0"/>
              <a:ext cx="2102" cy="384"/>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企业出售的产品</a:t>
              </a:r>
            </a:p>
          </p:txBody>
        </p:sp>
      </p:grpSp>
      <p:grpSp>
        <p:nvGrpSpPr>
          <p:cNvPr id="18" name="Group 18"/>
          <p:cNvGrpSpPr/>
          <p:nvPr/>
        </p:nvGrpSpPr>
        <p:grpSpPr bwMode="auto">
          <a:xfrm>
            <a:off x="384175" y="3236913"/>
            <a:ext cx="8358188" cy="615950"/>
            <a:chOff x="0" y="0"/>
            <a:chExt cx="5265" cy="388"/>
          </a:xfrm>
        </p:grpSpPr>
        <p:sp>
          <p:nvSpPr>
            <p:cNvPr id="19" name="Rectangle 17"/>
            <p:cNvSpPr>
              <a:spLocks noChangeArrowheads="1"/>
            </p:cNvSpPr>
            <p:nvPr/>
          </p:nvSpPr>
          <p:spPr bwMode="auto">
            <a:xfrm>
              <a:off x="3736" y="0"/>
              <a:ext cx="1529" cy="3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零利润</a:t>
              </a:r>
            </a:p>
          </p:txBody>
        </p:sp>
        <p:sp>
          <p:nvSpPr>
            <p:cNvPr id="20" name="Rectangle 16"/>
            <p:cNvSpPr>
              <a:spLocks noChangeArrowheads="1"/>
            </p:cNvSpPr>
            <p:nvPr/>
          </p:nvSpPr>
          <p:spPr bwMode="auto">
            <a:xfrm>
              <a:off x="2102" y="0"/>
              <a:ext cx="1634" cy="3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零利润</a:t>
              </a:r>
            </a:p>
          </p:txBody>
        </p:sp>
        <p:sp>
          <p:nvSpPr>
            <p:cNvPr id="21" name="Rectangle 15"/>
            <p:cNvSpPr>
              <a:spLocks noChangeArrowheads="1"/>
            </p:cNvSpPr>
            <p:nvPr/>
          </p:nvSpPr>
          <p:spPr bwMode="auto">
            <a:xfrm>
              <a:off x="0" y="0"/>
              <a:ext cx="2102" cy="3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长期经济利润</a:t>
              </a:r>
            </a:p>
          </p:txBody>
        </p:sp>
      </p:grpSp>
      <p:grpSp>
        <p:nvGrpSpPr>
          <p:cNvPr id="22" name="Group 22"/>
          <p:cNvGrpSpPr/>
          <p:nvPr/>
        </p:nvGrpSpPr>
        <p:grpSpPr bwMode="auto">
          <a:xfrm>
            <a:off x="384175" y="2625725"/>
            <a:ext cx="8358188" cy="611188"/>
            <a:chOff x="0" y="0"/>
            <a:chExt cx="5265" cy="385"/>
          </a:xfrm>
        </p:grpSpPr>
        <p:sp>
          <p:nvSpPr>
            <p:cNvPr id="23" name="Rectangle 14"/>
            <p:cNvSpPr>
              <a:spLocks noChangeArrowheads="1"/>
            </p:cNvSpPr>
            <p:nvPr/>
          </p:nvSpPr>
          <p:spPr bwMode="auto">
            <a:xfrm>
              <a:off x="3736" y="0"/>
              <a:ext cx="1529" cy="385"/>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是</a:t>
              </a:r>
            </a:p>
          </p:txBody>
        </p:sp>
        <p:sp>
          <p:nvSpPr>
            <p:cNvPr id="24" name="Rectangle 13"/>
            <p:cNvSpPr>
              <a:spLocks noChangeArrowheads="1"/>
            </p:cNvSpPr>
            <p:nvPr/>
          </p:nvSpPr>
          <p:spPr bwMode="auto">
            <a:xfrm>
              <a:off x="2102" y="0"/>
              <a:ext cx="1634" cy="385"/>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是</a:t>
              </a:r>
            </a:p>
          </p:txBody>
        </p:sp>
        <p:sp>
          <p:nvSpPr>
            <p:cNvPr id="25" name="Rectangle 12"/>
            <p:cNvSpPr>
              <a:spLocks noChangeArrowheads="1"/>
            </p:cNvSpPr>
            <p:nvPr/>
          </p:nvSpPr>
          <p:spPr bwMode="auto">
            <a:xfrm>
              <a:off x="0" y="0"/>
              <a:ext cx="2102" cy="385"/>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自由进入/退出市场</a:t>
              </a:r>
            </a:p>
          </p:txBody>
        </p:sp>
      </p:grpSp>
      <p:grpSp>
        <p:nvGrpSpPr>
          <p:cNvPr id="26" name="Group 26"/>
          <p:cNvGrpSpPr/>
          <p:nvPr/>
        </p:nvGrpSpPr>
        <p:grpSpPr bwMode="auto">
          <a:xfrm>
            <a:off x="384175" y="2019300"/>
            <a:ext cx="8358188" cy="606425"/>
            <a:chOff x="0" y="0"/>
            <a:chExt cx="5265" cy="382"/>
          </a:xfrm>
        </p:grpSpPr>
        <p:sp>
          <p:nvSpPr>
            <p:cNvPr id="27" name="Rectangle 11"/>
            <p:cNvSpPr>
              <a:spLocks noChangeArrowheads="1"/>
            </p:cNvSpPr>
            <p:nvPr/>
          </p:nvSpPr>
          <p:spPr bwMode="auto">
            <a:xfrm>
              <a:off x="3736" y="0"/>
              <a:ext cx="1529" cy="382"/>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许多</a:t>
              </a:r>
            </a:p>
          </p:txBody>
        </p:sp>
        <p:sp>
          <p:nvSpPr>
            <p:cNvPr id="28" name="Rectangle 10"/>
            <p:cNvSpPr>
              <a:spLocks noChangeArrowheads="1"/>
            </p:cNvSpPr>
            <p:nvPr/>
          </p:nvSpPr>
          <p:spPr bwMode="auto">
            <a:xfrm>
              <a:off x="2102" y="0"/>
              <a:ext cx="1634" cy="382"/>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a:ea typeface="宋体" panose="02010600030101010101" pitchFamily="2" charset="-122"/>
                </a:rPr>
                <a:t>许多</a:t>
              </a:r>
            </a:p>
          </p:txBody>
        </p:sp>
        <p:sp>
          <p:nvSpPr>
            <p:cNvPr id="29" name="Rectangle 9"/>
            <p:cNvSpPr>
              <a:spLocks noChangeArrowheads="1"/>
            </p:cNvSpPr>
            <p:nvPr/>
          </p:nvSpPr>
          <p:spPr bwMode="auto">
            <a:xfrm>
              <a:off x="0" y="0"/>
              <a:ext cx="2102" cy="382"/>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b="1" dirty="0">
                  <a:ea typeface="宋体" panose="02010600030101010101" pitchFamily="2" charset="-122"/>
                </a:rPr>
                <a:t>卖者的数量</a:t>
              </a:r>
            </a:p>
          </p:txBody>
        </p:sp>
      </p:grpSp>
      <p:sp>
        <p:nvSpPr>
          <p:cNvPr id="30" name="Rectangle 8"/>
          <p:cNvSpPr>
            <a:spLocks noChangeArrowheads="1"/>
          </p:cNvSpPr>
          <p:nvPr/>
        </p:nvSpPr>
        <p:spPr bwMode="auto">
          <a:xfrm>
            <a:off x="6315075" y="939800"/>
            <a:ext cx="2427288" cy="1079500"/>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sz="2000" b="1" dirty="0">
                <a:solidFill>
                  <a:srgbClr val="0070C0"/>
                </a:solidFill>
                <a:ea typeface="宋体" panose="02010600030101010101" pitchFamily="2" charset="-122"/>
              </a:rPr>
              <a:t>垄断竞争</a:t>
            </a:r>
          </a:p>
        </p:txBody>
      </p:sp>
      <p:sp>
        <p:nvSpPr>
          <p:cNvPr id="31" name="Rectangle 7"/>
          <p:cNvSpPr>
            <a:spLocks noChangeArrowheads="1"/>
          </p:cNvSpPr>
          <p:nvPr/>
        </p:nvSpPr>
        <p:spPr bwMode="auto">
          <a:xfrm>
            <a:off x="3721100" y="939800"/>
            <a:ext cx="2593975" cy="1079500"/>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sz="2000" b="1" dirty="0">
                <a:solidFill>
                  <a:srgbClr val="0070C0"/>
                </a:solidFill>
                <a:ea typeface="宋体" panose="02010600030101010101" pitchFamily="2" charset="-122"/>
              </a:rPr>
              <a:t>完全竞争</a:t>
            </a:r>
          </a:p>
        </p:txBody>
      </p:sp>
      <p:sp>
        <p:nvSpPr>
          <p:cNvPr id="32" name="Rectangle 6"/>
          <p:cNvSpPr>
            <a:spLocks noChangeArrowheads="1"/>
          </p:cNvSpPr>
          <p:nvPr/>
        </p:nvSpPr>
        <p:spPr bwMode="auto">
          <a:xfrm>
            <a:off x="414338" y="909638"/>
            <a:ext cx="3336925" cy="1079500"/>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endParaRPr lang="zh-CN" b="1">
              <a:ea typeface="宋体" panose="02010600030101010101" pitchFamily="2" charset="-122"/>
            </a:endParaRPr>
          </a:p>
        </p:txBody>
      </p:sp>
      <p:sp>
        <p:nvSpPr>
          <p:cNvPr id="33" name="Line 24"/>
          <p:cNvSpPr>
            <a:spLocks noChangeShapeType="1"/>
          </p:cNvSpPr>
          <p:nvPr/>
        </p:nvSpPr>
        <p:spPr bwMode="auto">
          <a:xfrm>
            <a:off x="384175" y="939800"/>
            <a:ext cx="8358188" cy="0"/>
          </a:xfrm>
          <a:prstGeom prst="line">
            <a:avLst/>
          </a:prstGeom>
          <a:noFill/>
          <a:ln w="12700" cap="sq">
            <a:solidFill>
              <a:schemeClr val="tx1"/>
            </a:solidFill>
            <a:round/>
          </a:ln>
        </p:spPr>
        <p:txBody>
          <a:bodyPr anchor="ctr"/>
          <a:lstStyle/>
          <a:p>
            <a:endParaRPr lang="zh-CN" altLang="en-US" b="1"/>
          </a:p>
        </p:txBody>
      </p:sp>
      <p:sp>
        <p:nvSpPr>
          <p:cNvPr id="34" name="Line 25"/>
          <p:cNvSpPr>
            <a:spLocks noChangeShapeType="1"/>
          </p:cNvSpPr>
          <p:nvPr/>
        </p:nvSpPr>
        <p:spPr bwMode="auto">
          <a:xfrm>
            <a:off x="384175" y="2019300"/>
            <a:ext cx="8358188" cy="0"/>
          </a:xfrm>
          <a:prstGeom prst="line">
            <a:avLst/>
          </a:prstGeom>
          <a:noFill/>
          <a:ln w="12700">
            <a:solidFill>
              <a:schemeClr val="tx1"/>
            </a:solidFill>
            <a:round/>
          </a:ln>
        </p:spPr>
        <p:txBody>
          <a:bodyPr anchor="ctr"/>
          <a:lstStyle/>
          <a:p>
            <a:endParaRPr lang="zh-CN" altLang="en-US" b="1"/>
          </a:p>
        </p:txBody>
      </p:sp>
      <p:sp>
        <p:nvSpPr>
          <p:cNvPr id="35" name="Line 26"/>
          <p:cNvSpPr>
            <a:spLocks noChangeShapeType="1"/>
          </p:cNvSpPr>
          <p:nvPr/>
        </p:nvSpPr>
        <p:spPr bwMode="auto">
          <a:xfrm>
            <a:off x="384175" y="2625725"/>
            <a:ext cx="8358188" cy="0"/>
          </a:xfrm>
          <a:prstGeom prst="line">
            <a:avLst/>
          </a:prstGeom>
          <a:noFill/>
          <a:ln w="12700">
            <a:solidFill>
              <a:schemeClr val="tx1"/>
            </a:solidFill>
            <a:round/>
          </a:ln>
        </p:spPr>
        <p:txBody>
          <a:bodyPr anchor="ctr"/>
          <a:lstStyle/>
          <a:p>
            <a:endParaRPr lang="zh-CN" altLang="en-US" b="1"/>
          </a:p>
        </p:txBody>
      </p:sp>
      <p:sp>
        <p:nvSpPr>
          <p:cNvPr id="36" name="Line 27"/>
          <p:cNvSpPr>
            <a:spLocks noChangeShapeType="1"/>
          </p:cNvSpPr>
          <p:nvPr/>
        </p:nvSpPr>
        <p:spPr bwMode="auto">
          <a:xfrm>
            <a:off x="384175" y="3236913"/>
            <a:ext cx="8358188" cy="0"/>
          </a:xfrm>
          <a:prstGeom prst="line">
            <a:avLst/>
          </a:prstGeom>
          <a:noFill/>
          <a:ln w="12700">
            <a:solidFill>
              <a:schemeClr val="tx1"/>
            </a:solidFill>
            <a:round/>
          </a:ln>
        </p:spPr>
        <p:txBody>
          <a:bodyPr anchor="ctr"/>
          <a:lstStyle/>
          <a:p>
            <a:endParaRPr lang="zh-CN" altLang="en-US" b="1"/>
          </a:p>
        </p:txBody>
      </p:sp>
      <p:sp>
        <p:nvSpPr>
          <p:cNvPr id="37" name="Line 28"/>
          <p:cNvSpPr>
            <a:spLocks noChangeShapeType="1"/>
          </p:cNvSpPr>
          <p:nvPr/>
        </p:nvSpPr>
        <p:spPr bwMode="auto">
          <a:xfrm>
            <a:off x="384175" y="3852863"/>
            <a:ext cx="8358188" cy="0"/>
          </a:xfrm>
          <a:prstGeom prst="line">
            <a:avLst/>
          </a:prstGeom>
          <a:noFill/>
          <a:ln w="12700">
            <a:solidFill>
              <a:schemeClr val="tx1"/>
            </a:solidFill>
            <a:round/>
          </a:ln>
        </p:spPr>
        <p:txBody>
          <a:bodyPr anchor="ctr"/>
          <a:lstStyle/>
          <a:p>
            <a:endParaRPr lang="zh-CN" altLang="en-US" b="1"/>
          </a:p>
        </p:txBody>
      </p:sp>
      <p:sp>
        <p:nvSpPr>
          <p:cNvPr id="38" name="Line 29"/>
          <p:cNvSpPr>
            <a:spLocks noChangeShapeType="1"/>
          </p:cNvSpPr>
          <p:nvPr/>
        </p:nvSpPr>
        <p:spPr bwMode="auto">
          <a:xfrm>
            <a:off x="384175" y="4462463"/>
            <a:ext cx="8358188" cy="0"/>
          </a:xfrm>
          <a:prstGeom prst="line">
            <a:avLst/>
          </a:prstGeom>
          <a:noFill/>
          <a:ln w="12700">
            <a:solidFill>
              <a:schemeClr val="tx1"/>
            </a:solidFill>
            <a:round/>
          </a:ln>
        </p:spPr>
        <p:txBody>
          <a:bodyPr anchor="ctr"/>
          <a:lstStyle/>
          <a:p>
            <a:endParaRPr lang="zh-CN" altLang="en-US" b="1"/>
          </a:p>
        </p:txBody>
      </p:sp>
      <p:sp>
        <p:nvSpPr>
          <p:cNvPr id="39" name="Line 30"/>
          <p:cNvSpPr>
            <a:spLocks noChangeShapeType="1"/>
          </p:cNvSpPr>
          <p:nvPr/>
        </p:nvSpPr>
        <p:spPr bwMode="auto">
          <a:xfrm>
            <a:off x="384175" y="5986463"/>
            <a:ext cx="8358188" cy="0"/>
          </a:xfrm>
          <a:prstGeom prst="line">
            <a:avLst/>
          </a:prstGeom>
          <a:noFill/>
          <a:ln w="12700" cap="sq">
            <a:solidFill>
              <a:schemeClr val="tx1"/>
            </a:solidFill>
            <a:round/>
          </a:ln>
        </p:spPr>
        <p:txBody>
          <a:bodyPr anchor="ctr"/>
          <a:lstStyle/>
          <a:p>
            <a:endParaRPr lang="zh-CN" altLang="en-US" b="1"/>
          </a:p>
        </p:txBody>
      </p:sp>
      <p:sp>
        <p:nvSpPr>
          <p:cNvPr id="40" name="Line 31"/>
          <p:cNvSpPr>
            <a:spLocks noChangeShapeType="1"/>
          </p:cNvSpPr>
          <p:nvPr/>
        </p:nvSpPr>
        <p:spPr bwMode="auto">
          <a:xfrm>
            <a:off x="384175" y="939800"/>
            <a:ext cx="0" cy="5046663"/>
          </a:xfrm>
          <a:prstGeom prst="line">
            <a:avLst/>
          </a:prstGeom>
          <a:noFill/>
          <a:ln w="12700" cap="sq">
            <a:solidFill>
              <a:schemeClr val="tx1"/>
            </a:solidFill>
            <a:round/>
          </a:ln>
        </p:spPr>
        <p:txBody>
          <a:bodyPr anchor="ctr"/>
          <a:lstStyle/>
          <a:p>
            <a:endParaRPr lang="zh-CN" altLang="en-US" b="1"/>
          </a:p>
        </p:txBody>
      </p:sp>
      <p:sp>
        <p:nvSpPr>
          <p:cNvPr id="41" name="Line 32"/>
          <p:cNvSpPr>
            <a:spLocks noChangeShapeType="1"/>
          </p:cNvSpPr>
          <p:nvPr/>
        </p:nvSpPr>
        <p:spPr bwMode="auto">
          <a:xfrm>
            <a:off x="3721100" y="939800"/>
            <a:ext cx="0" cy="5046663"/>
          </a:xfrm>
          <a:prstGeom prst="line">
            <a:avLst/>
          </a:prstGeom>
          <a:noFill/>
          <a:ln w="12700">
            <a:solidFill>
              <a:schemeClr val="tx1"/>
            </a:solidFill>
            <a:round/>
          </a:ln>
        </p:spPr>
        <p:txBody>
          <a:bodyPr anchor="ctr"/>
          <a:lstStyle/>
          <a:p>
            <a:endParaRPr lang="zh-CN" altLang="en-US" b="1"/>
          </a:p>
        </p:txBody>
      </p:sp>
      <p:sp>
        <p:nvSpPr>
          <p:cNvPr id="42" name="Line 33"/>
          <p:cNvSpPr>
            <a:spLocks noChangeShapeType="1"/>
          </p:cNvSpPr>
          <p:nvPr/>
        </p:nvSpPr>
        <p:spPr bwMode="auto">
          <a:xfrm>
            <a:off x="6315075" y="939800"/>
            <a:ext cx="0" cy="5046663"/>
          </a:xfrm>
          <a:prstGeom prst="line">
            <a:avLst/>
          </a:prstGeom>
          <a:noFill/>
          <a:ln w="12700">
            <a:solidFill>
              <a:schemeClr val="tx1"/>
            </a:solidFill>
            <a:round/>
          </a:ln>
        </p:spPr>
        <p:txBody>
          <a:bodyPr anchor="ctr"/>
          <a:lstStyle/>
          <a:p>
            <a:endParaRPr lang="zh-CN" altLang="en-US" b="1"/>
          </a:p>
        </p:txBody>
      </p:sp>
      <p:sp>
        <p:nvSpPr>
          <p:cNvPr id="43" name="Line 34"/>
          <p:cNvSpPr>
            <a:spLocks noChangeShapeType="1"/>
          </p:cNvSpPr>
          <p:nvPr/>
        </p:nvSpPr>
        <p:spPr bwMode="auto">
          <a:xfrm>
            <a:off x="8742363" y="939800"/>
            <a:ext cx="0" cy="5046663"/>
          </a:xfrm>
          <a:prstGeom prst="line">
            <a:avLst/>
          </a:prstGeom>
          <a:noFill/>
          <a:ln w="12700" cap="sq">
            <a:solidFill>
              <a:schemeClr val="tx1"/>
            </a:solidFill>
            <a:round/>
          </a:ln>
        </p:spPr>
        <p:txBody>
          <a:bodyPr anchor="ctr"/>
          <a:lstStyle/>
          <a:p>
            <a:endParaRPr lang="zh-CN" altLang="en-US" b="1"/>
          </a:p>
        </p:txBody>
      </p:sp>
      <p:sp>
        <p:nvSpPr>
          <p:cNvPr id="44" name="Line 124"/>
          <p:cNvSpPr>
            <a:spLocks noChangeShapeType="1"/>
          </p:cNvSpPr>
          <p:nvPr/>
        </p:nvSpPr>
        <p:spPr bwMode="auto">
          <a:xfrm>
            <a:off x="384175" y="5075238"/>
            <a:ext cx="8358188" cy="0"/>
          </a:xfrm>
          <a:prstGeom prst="line">
            <a:avLst/>
          </a:prstGeom>
          <a:noFill/>
          <a:ln w="12700">
            <a:solidFill>
              <a:schemeClr val="tx1"/>
            </a:solidFill>
            <a:round/>
          </a:ln>
        </p:spPr>
        <p:txBody>
          <a:bodyPr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subTnLst>
                                    <p:animClr clrSpc="rgb" dir="cw">
                                      <p:cBhvr override="childStyle">
                                        <p:cTn dur="1" fill="hold" display="0" masterRel="nextClick" afterEffect="1"/>
                                        <p:tgtEl>
                                          <p:spTgt spid="18"/>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000000"/>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000000"/>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5"/>
          <p:cNvSpPr>
            <a:spLocks noChangeArrowheads="1"/>
          </p:cNvSpPr>
          <p:nvPr/>
        </p:nvSpPr>
        <p:spPr bwMode="auto">
          <a:xfrm>
            <a:off x="352425" y="912813"/>
            <a:ext cx="8415338" cy="5407025"/>
          </a:xfrm>
          <a:prstGeom prst="rect">
            <a:avLst/>
          </a:prstGeom>
          <a:solidFill>
            <a:srgbClr val="FFFFCC"/>
          </a:solidFill>
          <a:ln w="9525">
            <a:noFill/>
            <a:miter lim="800000"/>
          </a:ln>
        </p:spPr>
        <p:txBody>
          <a:bodyPr wrap="none" anchor="ctr"/>
          <a:lstStyle/>
          <a:p>
            <a:endParaRPr lang="zh-CN" sz="2400">
              <a:ea typeface="宋体" panose="02010600030101010101" pitchFamily="2" charset="-122"/>
            </a:endParaRPr>
          </a:p>
        </p:txBody>
      </p:sp>
      <p:sp>
        <p:nvSpPr>
          <p:cNvPr id="5" name="Rectangle 2"/>
          <p:cNvSpPr txBox="1">
            <a:spLocks noChangeArrowheads="1"/>
          </p:cNvSpPr>
          <p:nvPr/>
        </p:nvSpPr>
        <p:spPr>
          <a:xfrm>
            <a:off x="0" y="1635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比较垄断与垄断竞争 </a:t>
            </a:r>
          </a:p>
        </p:txBody>
      </p:sp>
      <p:grpSp>
        <p:nvGrpSpPr>
          <p:cNvPr id="6" name="Group 6"/>
          <p:cNvGrpSpPr/>
          <p:nvPr/>
        </p:nvGrpSpPr>
        <p:grpSpPr bwMode="auto">
          <a:xfrm>
            <a:off x="350838" y="3751263"/>
            <a:ext cx="8421687" cy="663575"/>
            <a:chOff x="0" y="0"/>
            <a:chExt cx="5305" cy="418"/>
          </a:xfrm>
        </p:grpSpPr>
        <p:sp>
          <p:nvSpPr>
            <p:cNvPr id="7" name="Rectangle 4"/>
            <p:cNvSpPr>
              <a:spLocks noChangeArrowheads="1"/>
            </p:cNvSpPr>
            <p:nvPr/>
          </p:nvSpPr>
          <p:spPr bwMode="auto">
            <a:xfrm>
              <a:off x="3844" y="0"/>
              <a:ext cx="1461" cy="418"/>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有</a:t>
              </a:r>
            </a:p>
          </p:txBody>
        </p:sp>
        <p:sp>
          <p:nvSpPr>
            <p:cNvPr id="8" name="Rectangle 5"/>
            <p:cNvSpPr>
              <a:spLocks noChangeArrowheads="1"/>
            </p:cNvSpPr>
            <p:nvPr/>
          </p:nvSpPr>
          <p:spPr bwMode="auto">
            <a:xfrm>
              <a:off x="2244" y="0"/>
              <a:ext cx="1600" cy="418"/>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有</a:t>
              </a:r>
            </a:p>
          </p:txBody>
        </p:sp>
        <p:sp>
          <p:nvSpPr>
            <p:cNvPr id="9" name="Rectangle 6"/>
            <p:cNvSpPr>
              <a:spLocks noChangeArrowheads="1"/>
            </p:cNvSpPr>
            <p:nvPr/>
          </p:nvSpPr>
          <p:spPr bwMode="auto">
            <a:xfrm>
              <a:off x="0" y="0"/>
              <a:ext cx="2244" cy="418"/>
            </a:xfrm>
            <a:prstGeom prst="rect">
              <a:avLst/>
            </a:prstGeom>
            <a:noFill/>
            <a:ln w="9525">
              <a:noFill/>
              <a:miter lim="800000"/>
            </a:ln>
          </p:spPr>
          <p:txBody>
            <a:bodyPr anchor="ctr"/>
            <a:lstStyle/>
            <a:p>
              <a:pPr>
                <a:lnSpc>
                  <a:spcPct val="105000"/>
                </a:lnSpc>
                <a:spcBef>
                  <a:spcPct val="45000"/>
                </a:spcBef>
                <a:buClr>
                  <a:srgbClr val="00B85C"/>
                </a:buClr>
                <a:buSzPct val="120000"/>
              </a:pPr>
              <a:r>
                <a:rPr lang="zh-CN" sz="2000" b="1" dirty="0">
                  <a:ea typeface="宋体" panose="02010600030101010101" pitchFamily="2" charset="-122"/>
                </a:rPr>
                <a:t>企业有市场势力吗?</a:t>
              </a:r>
            </a:p>
          </p:txBody>
        </p:sp>
      </p:grpSp>
      <p:grpSp>
        <p:nvGrpSpPr>
          <p:cNvPr id="10" name="Group 10"/>
          <p:cNvGrpSpPr/>
          <p:nvPr/>
        </p:nvGrpSpPr>
        <p:grpSpPr bwMode="auto">
          <a:xfrm>
            <a:off x="350838" y="4414838"/>
            <a:ext cx="8421687" cy="1243012"/>
            <a:chOff x="0" y="0"/>
            <a:chExt cx="5305" cy="783"/>
          </a:xfrm>
        </p:grpSpPr>
        <p:sp>
          <p:nvSpPr>
            <p:cNvPr id="11" name="Rectangle 7"/>
            <p:cNvSpPr>
              <a:spLocks noChangeArrowheads="1"/>
            </p:cNvSpPr>
            <p:nvPr/>
          </p:nvSpPr>
          <p:spPr bwMode="auto">
            <a:xfrm>
              <a:off x="3844" y="0"/>
              <a:ext cx="1461" cy="783"/>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向右下方倾斜</a:t>
              </a:r>
            </a:p>
          </p:txBody>
        </p:sp>
        <p:sp>
          <p:nvSpPr>
            <p:cNvPr id="12" name="Rectangle 8"/>
            <p:cNvSpPr>
              <a:spLocks noChangeArrowheads="1"/>
            </p:cNvSpPr>
            <p:nvPr/>
          </p:nvSpPr>
          <p:spPr bwMode="auto">
            <a:xfrm>
              <a:off x="2244" y="0"/>
              <a:ext cx="1600" cy="783"/>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向右下方倾斜 </a:t>
              </a:r>
              <a:br>
                <a:rPr lang="zh-CN" sz="2000" b="1" dirty="0">
                  <a:ea typeface="宋体" panose="02010600030101010101" pitchFamily="2" charset="-122"/>
                </a:rPr>
              </a:br>
              <a:r>
                <a:rPr lang="zh-CN" sz="2000" b="1" dirty="0">
                  <a:ea typeface="宋体" panose="02010600030101010101" pitchFamily="2" charset="-122"/>
                </a:rPr>
                <a:t>(市场需求)</a:t>
              </a:r>
            </a:p>
          </p:txBody>
        </p:sp>
        <p:sp>
          <p:nvSpPr>
            <p:cNvPr id="13" name="Rectangle 9"/>
            <p:cNvSpPr>
              <a:spLocks noChangeArrowheads="1"/>
            </p:cNvSpPr>
            <p:nvPr/>
          </p:nvSpPr>
          <p:spPr bwMode="auto">
            <a:xfrm>
              <a:off x="0" y="0"/>
              <a:ext cx="2244" cy="783"/>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企业面临的需求曲线</a:t>
              </a:r>
            </a:p>
          </p:txBody>
        </p:sp>
      </p:grpSp>
      <p:grpSp>
        <p:nvGrpSpPr>
          <p:cNvPr id="14" name="Group 14"/>
          <p:cNvGrpSpPr/>
          <p:nvPr/>
        </p:nvGrpSpPr>
        <p:grpSpPr bwMode="auto">
          <a:xfrm>
            <a:off x="350838" y="5657850"/>
            <a:ext cx="8421687" cy="663575"/>
            <a:chOff x="0" y="0"/>
            <a:chExt cx="5305" cy="418"/>
          </a:xfrm>
        </p:grpSpPr>
        <p:sp>
          <p:nvSpPr>
            <p:cNvPr id="15" name="Rectangle 10"/>
            <p:cNvSpPr>
              <a:spLocks noChangeArrowheads="1"/>
            </p:cNvSpPr>
            <p:nvPr/>
          </p:nvSpPr>
          <p:spPr bwMode="auto">
            <a:xfrm>
              <a:off x="3844" y="0"/>
              <a:ext cx="1461" cy="418"/>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许多</a:t>
              </a:r>
            </a:p>
          </p:txBody>
        </p:sp>
        <p:sp>
          <p:nvSpPr>
            <p:cNvPr id="16" name="Rectangle 11"/>
            <p:cNvSpPr>
              <a:spLocks noChangeArrowheads="1"/>
            </p:cNvSpPr>
            <p:nvPr/>
          </p:nvSpPr>
          <p:spPr bwMode="auto">
            <a:xfrm>
              <a:off x="2244" y="0"/>
              <a:ext cx="1600" cy="418"/>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没有</a:t>
              </a:r>
            </a:p>
          </p:txBody>
        </p:sp>
        <p:sp>
          <p:nvSpPr>
            <p:cNvPr id="17" name="Rectangle 12"/>
            <p:cNvSpPr>
              <a:spLocks noChangeArrowheads="1"/>
            </p:cNvSpPr>
            <p:nvPr/>
          </p:nvSpPr>
          <p:spPr bwMode="auto">
            <a:xfrm>
              <a:off x="0" y="0"/>
              <a:ext cx="2244" cy="418"/>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相近的替代品</a:t>
              </a:r>
            </a:p>
          </p:txBody>
        </p:sp>
      </p:grpSp>
      <p:grpSp>
        <p:nvGrpSpPr>
          <p:cNvPr id="18" name="Group 18"/>
          <p:cNvGrpSpPr/>
          <p:nvPr/>
        </p:nvGrpSpPr>
        <p:grpSpPr bwMode="auto">
          <a:xfrm>
            <a:off x="350838" y="3084513"/>
            <a:ext cx="8421687" cy="666750"/>
            <a:chOff x="0" y="0"/>
            <a:chExt cx="5305" cy="420"/>
          </a:xfrm>
        </p:grpSpPr>
        <p:sp>
          <p:nvSpPr>
            <p:cNvPr id="19" name="Rectangle 16"/>
            <p:cNvSpPr>
              <a:spLocks noChangeArrowheads="1"/>
            </p:cNvSpPr>
            <p:nvPr/>
          </p:nvSpPr>
          <p:spPr bwMode="auto">
            <a:xfrm>
              <a:off x="3844" y="0"/>
              <a:ext cx="1461" cy="420"/>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零利润</a:t>
              </a:r>
            </a:p>
          </p:txBody>
        </p:sp>
        <p:sp>
          <p:nvSpPr>
            <p:cNvPr id="20" name="Rectangle 17"/>
            <p:cNvSpPr>
              <a:spLocks noChangeArrowheads="1"/>
            </p:cNvSpPr>
            <p:nvPr/>
          </p:nvSpPr>
          <p:spPr bwMode="auto">
            <a:xfrm>
              <a:off x="2244" y="0"/>
              <a:ext cx="1600" cy="420"/>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正利润</a:t>
              </a:r>
            </a:p>
          </p:txBody>
        </p:sp>
        <p:sp>
          <p:nvSpPr>
            <p:cNvPr id="21" name="Rectangle 18"/>
            <p:cNvSpPr>
              <a:spLocks noChangeArrowheads="1"/>
            </p:cNvSpPr>
            <p:nvPr/>
          </p:nvSpPr>
          <p:spPr bwMode="auto">
            <a:xfrm>
              <a:off x="0" y="0"/>
              <a:ext cx="2244" cy="420"/>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长期经济利润</a:t>
              </a:r>
            </a:p>
          </p:txBody>
        </p:sp>
      </p:grpSp>
      <p:grpSp>
        <p:nvGrpSpPr>
          <p:cNvPr id="22" name="Group 22"/>
          <p:cNvGrpSpPr/>
          <p:nvPr/>
        </p:nvGrpSpPr>
        <p:grpSpPr bwMode="auto">
          <a:xfrm>
            <a:off x="350838" y="2424113"/>
            <a:ext cx="8421687" cy="660400"/>
            <a:chOff x="0" y="0"/>
            <a:chExt cx="5305" cy="416"/>
          </a:xfrm>
        </p:grpSpPr>
        <p:sp>
          <p:nvSpPr>
            <p:cNvPr id="23" name="Rectangle 19"/>
            <p:cNvSpPr>
              <a:spLocks noChangeArrowheads="1"/>
            </p:cNvSpPr>
            <p:nvPr/>
          </p:nvSpPr>
          <p:spPr bwMode="auto">
            <a:xfrm>
              <a:off x="3844" y="0"/>
              <a:ext cx="1461" cy="416"/>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是</a:t>
              </a:r>
            </a:p>
          </p:txBody>
        </p:sp>
        <p:sp>
          <p:nvSpPr>
            <p:cNvPr id="24" name="Rectangle 20"/>
            <p:cNvSpPr>
              <a:spLocks noChangeArrowheads="1"/>
            </p:cNvSpPr>
            <p:nvPr/>
          </p:nvSpPr>
          <p:spPr bwMode="auto">
            <a:xfrm>
              <a:off x="2244" y="0"/>
              <a:ext cx="1600" cy="416"/>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不是</a:t>
              </a:r>
            </a:p>
          </p:txBody>
        </p:sp>
        <p:sp>
          <p:nvSpPr>
            <p:cNvPr id="25" name="Rectangle 21"/>
            <p:cNvSpPr>
              <a:spLocks noChangeArrowheads="1"/>
            </p:cNvSpPr>
            <p:nvPr/>
          </p:nvSpPr>
          <p:spPr bwMode="auto">
            <a:xfrm>
              <a:off x="0" y="0"/>
              <a:ext cx="2244" cy="416"/>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自由进入/退出市场</a:t>
              </a:r>
            </a:p>
          </p:txBody>
        </p:sp>
      </p:grpSp>
      <p:grpSp>
        <p:nvGrpSpPr>
          <p:cNvPr id="26" name="Group 26"/>
          <p:cNvGrpSpPr/>
          <p:nvPr/>
        </p:nvGrpSpPr>
        <p:grpSpPr bwMode="auto">
          <a:xfrm>
            <a:off x="350838" y="1765300"/>
            <a:ext cx="8421687" cy="658813"/>
            <a:chOff x="0" y="0"/>
            <a:chExt cx="5305" cy="415"/>
          </a:xfrm>
        </p:grpSpPr>
        <p:sp>
          <p:nvSpPr>
            <p:cNvPr id="27" name="Rectangle 22"/>
            <p:cNvSpPr>
              <a:spLocks noChangeArrowheads="1"/>
            </p:cNvSpPr>
            <p:nvPr/>
          </p:nvSpPr>
          <p:spPr bwMode="auto">
            <a:xfrm>
              <a:off x="3844" y="0"/>
              <a:ext cx="1461" cy="415"/>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许多</a:t>
              </a:r>
            </a:p>
          </p:txBody>
        </p:sp>
        <p:sp>
          <p:nvSpPr>
            <p:cNvPr id="28" name="Rectangle 23"/>
            <p:cNvSpPr>
              <a:spLocks noChangeArrowheads="1"/>
            </p:cNvSpPr>
            <p:nvPr/>
          </p:nvSpPr>
          <p:spPr bwMode="auto">
            <a:xfrm>
              <a:off x="2244" y="0"/>
              <a:ext cx="1600" cy="415"/>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一个</a:t>
              </a:r>
            </a:p>
          </p:txBody>
        </p:sp>
        <p:sp>
          <p:nvSpPr>
            <p:cNvPr id="29" name="Rectangle 24"/>
            <p:cNvSpPr>
              <a:spLocks noChangeArrowheads="1"/>
            </p:cNvSpPr>
            <p:nvPr/>
          </p:nvSpPr>
          <p:spPr bwMode="auto">
            <a:xfrm>
              <a:off x="0" y="0"/>
              <a:ext cx="2244" cy="415"/>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r>
                <a:rPr lang="zh-CN" sz="2000" b="1" dirty="0">
                  <a:ea typeface="宋体" panose="02010600030101010101" pitchFamily="2" charset="-122"/>
                </a:rPr>
                <a:t>卖者的数量</a:t>
              </a:r>
            </a:p>
          </p:txBody>
        </p:sp>
      </p:grpSp>
      <p:sp>
        <p:nvSpPr>
          <p:cNvPr id="30" name="Rectangle 25"/>
          <p:cNvSpPr>
            <a:spLocks noChangeArrowheads="1"/>
          </p:cNvSpPr>
          <p:nvPr/>
        </p:nvSpPr>
        <p:spPr bwMode="auto">
          <a:xfrm>
            <a:off x="6453188" y="906463"/>
            <a:ext cx="2319337" cy="858837"/>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sz="2400" b="1" dirty="0">
                <a:solidFill>
                  <a:srgbClr val="0070C0"/>
                </a:solidFill>
                <a:ea typeface="宋体" panose="02010600030101010101" pitchFamily="2" charset="-122"/>
              </a:rPr>
              <a:t>垄断竞争</a:t>
            </a:r>
          </a:p>
        </p:txBody>
      </p:sp>
      <p:sp>
        <p:nvSpPr>
          <p:cNvPr id="31" name="Rectangle 26"/>
          <p:cNvSpPr>
            <a:spLocks noChangeArrowheads="1"/>
          </p:cNvSpPr>
          <p:nvPr/>
        </p:nvSpPr>
        <p:spPr bwMode="auto">
          <a:xfrm>
            <a:off x="3913188" y="906463"/>
            <a:ext cx="2540000" cy="858837"/>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sz="2400" b="1" dirty="0">
                <a:solidFill>
                  <a:srgbClr val="0070C0"/>
                </a:solidFill>
                <a:ea typeface="宋体" panose="02010600030101010101" pitchFamily="2" charset="-122"/>
              </a:rPr>
              <a:t>垄断</a:t>
            </a:r>
          </a:p>
        </p:txBody>
      </p:sp>
      <p:sp>
        <p:nvSpPr>
          <p:cNvPr id="32" name="Rectangle 27"/>
          <p:cNvSpPr>
            <a:spLocks noChangeArrowheads="1"/>
          </p:cNvSpPr>
          <p:nvPr/>
        </p:nvSpPr>
        <p:spPr bwMode="auto">
          <a:xfrm>
            <a:off x="350838" y="906463"/>
            <a:ext cx="3562350" cy="858837"/>
          </a:xfrm>
          <a:prstGeom prst="rect">
            <a:avLst/>
          </a:prstGeom>
          <a:noFill/>
          <a:ln w="9525">
            <a:noFill/>
            <a:miter lim="800000"/>
          </a:ln>
        </p:spPr>
        <p:txBody>
          <a:bodyPr anchor="ctr"/>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33" name="Line 28"/>
          <p:cNvSpPr>
            <a:spLocks noChangeShapeType="1"/>
          </p:cNvSpPr>
          <p:nvPr/>
        </p:nvSpPr>
        <p:spPr bwMode="auto">
          <a:xfrm>
            <a:off x="350838" y="906463"/>
            <a:ext cx="8421687" cy="0"/>
          </a:xfrm>
          <a:prstGeom prst="line">
            <a:avLst/>
          </a:prstGeom>
          <a:noFill/>
          <a:ln w="12700" cap="sq">
            <a:solidFill>
              <a:schemeClr val="tx1"/>
            </a:solidFill>
            <a:round/>
          </a:ln>
        </p:spPr>
        <p:txBody>
          <a:bodyPr anchor="ctr"/>
          <a:lstStyle/>
          <a:p>
            <a:endParaRPr lang="zh-CN" altLang="en-US" sz="2400"/>
          </a:p>
        </p:txBody>
      </p:sp>
      <p:sp>
        <p:nvSpPr>
          <p:cNvPr id="34" name="Line 29"/>
          <p:cNvSpPr>
            <a:spLocks noChangeShapeType="1"/>
          </p:cNvSpPr>
          <p:nvPr/>
        </p:nvSpPr>
        <p:spPr bwMode="auto">
          <a:xfrm>
            <a:off x="350838" y="1765300"/>
            <a:ext cx="8421687" cy="0"/>
          </a:xfrm>
          <a:prstGeom prst="line">
            <a:avLst/>
          </a:prstGeom>
          <a:noFill/>
          <a:ln w="12700">
            <a:solidFill>
              <a:schemeClr val="tx1"/>
            </a:solidFill>
            <a:round/>
          </a:ln>
        </p:spPr>
        <p:txBody>
          <a:bodyPr anchor="ctr"/>
          <a:lstStyle/>
          <a:p>
            <a:endParaRPr lang="zh-CN" altLang="en-US" sz="2400"/>
          </a:p>
        </p:txBody>
      </p:sp>
      <p:sp>
        <p:nvSpPr>
          <p:cNvPr id="35" name="Line 30"/>
          <p:cNvSpPr>
            <a:spLocks noChangeShapeType="1"/>
          </p:cNvSpPr>
          <p:nvPr/>
        </p:nvSpPr>
        <p:spPr bwMode="auto">
          <a:xfrm>
            <a:off x="350838" y="2424113"/>
            <a:ext cx="8421687" cy="0"/>
          </a:xfrm>
          <a:prstGeom prst="line">
            <a:avLst/>
          </a:prstGeom>
          <a:noFill/>
          <a:ln w="12700">
            <a:solidFill>
              <a:schemeClr val="tx1"/>
            </a:solidFill>
            <a:round/>
          </a:ln>
        </p:spPr>
        <p:txBody>
          <a:bodyPr anchor="ctr"/>
          <a:lstStyle/>
          <a:p>
            <a:endParaRPr lang="zh-CN" altLang="en-US" sz="2400"/>
          </a:p>
        </p:txBody>
      </p:sp>
      <p:sp>
        <p:nvSpPr>
          <p:cNvPr id="36" name="Line 31"/>
          <p:cNvSpPr>
            <a:spLocks noChangeShapeType="1"/>
          </p:cNvSpPr>
          <p:nvPr/>
        </p:nvSpPr>
        <p:spPr bwMode="auto">
          <a:xfrm>
            <a:off x="350838" y="3084513"/>
            <a:ext cx="8421687" cy="0"/>
          </a:xfrm>
          <a:prstGeom prst="line">
            <a:avLst/>
          </a:prstGeom>
          <a:noFill/>
          <a:ln w="12700">
            <a:solidFill>
              <a:schemeClr val="tx1"/>
            </a:solidFill>
            <a:round/>
          </a:ln>
        </p:spPr>
        <p:txBody>
          <a:bodyPr anchor="ctr"/>
          <a:lstStyle/>
          <a:p>
            <a:endParaRPr lang="zh-CN" altLang="en-US" sz="2400"/>
          </a:p>
        </p:txBody>
      </p:sp>
      <p:sp>
        <p:nvSpPr>
          <p:cNvPr id="37" name="Line 32"/>
          <p:cNvSpPr>
            <a:spLocks noChangeShapeType="1"/>
          </p:cNvSpPr>
          <p:nvPr/>
        </p:nvSpPr>
        <p:spPr bwMode="auto">
          <a:xfrm>
            <a:off x="350838" y="3751263"/>
            <a:ext cx="8421687" cy="0"/>
          </a:xfrm>
          <a:prstGeom prst="line">
            <a:avLst/>
          </a:prstGeom>
          <a:noFill/>
          <a:ln w="12700">
            <a:solidFill>
              <a:schemeClr val="tx1"/>
            </a:solidFill>
            <a:round/>
          </a:ln>
        </p:spPr>
        <p:txBody>
          <a:bodyPr anchor="ctr"/>
          <a:lstStyle/>
          <a:p>
            <a:endParaRPr lang="zh-CN" altLang="en-US" sz="2400"/>
          </a:p>
        </p:txBody>
      </p:sp>
      <p:sp>
        <p:nvSpPr>
          <p:cNvPr id="38" name="Line 34"/>
          <p:cNvSpPr>
            <a:spLocks noChangeShapeType="1"/>
          </p:cNvSpPr>
          <p:nvPr/>
        </p:nvSpPr>
        <p:spPr bwMode="auto">
          <a:xfrm>
            <a:off x="350838" y="6321425"/>
            <a:ext cx="8421687" cy="0"/>
          </a:xfrm>
          <a:prstGeom prst="line">
            <a:avLst/>
          </a:prstGeom>
          <a:noFill/>
          <a:ln w="12700" cap="sq">
            <a:solidFill>
              <a:schemeClr val="tx1"/>
            </a:solidFill>
            <a:round/>
          </a:ln>
        </p:spPr>
        <p:txBody>
          <a:bodyPr anchor="ctr"/>
          <a:lstStyle/>
          <a:p>
            <a:endParaRPr lang="zh-CN" altLang="en-US" sz="2400"/>
          </a:p>
        </p:txBody>
      </p:sp>
      <p:sp>
        <p:nvSpPr>
          <p:cNvPr id="39" name="Line 35"/>
          <p:cNvSpPr>
            <a:spLocks noChangeShapeType="1"/>
          </p:cNvSpPr>
          <p:nvPr/>
        </p:nvSpPr>
        <p:spPr bwMode="auto">
          <a:xfrm>
            <a:off x="350838" y="906463"/>
            <a:ext cx="0" cy="5414962"/>
          </a:xfrm>
          <a:prstGeom prst="line">
            <a:avLst/>
          </a:prstGeom>
          <a:noFill/>
          <a:ln w="12700" cap="sq">
            <a:solidFill>
              <a:schemeClr val="tx1"/>
            </a:solidFill>
            <a:round/>
          </a:ln>
        </p:spPr>
        <p:txBody>
          <a:bodyPr anchor="ctr"/>
          <a:lstStyle/>
          <a:p>
            <a:endParaRPr lang="zh-CN" altLang="en-US" sz="2400"/>
          </a:p>
        </p:txBody>
      </p:sp>
      <p:sp>
        <p:nvSpPr>
          <p:cNvPr id="40" name="Line 36"/>
          <p:cNvSpPr>
            <a:spLocks noChangeShapeType="1"/>
          </p:cNvSpPr>
          <p:nvPr/>
        </p:nvSpPr>
        <p:spPr bwMode="auto">
          <a:xfrm>
            <a:off x="3913188" y="906463"/>
            <a:ext cx="0" cy="5414962"/>
          </a:xfrm>
          <a:prstGeom prst="line">
            <a:avLst/>
          </a:prstGeom>
          <a:noFill/>
          <a:ln w="12700">
            <a:solidFill>
              <a:schemeClr val="tx1"/>
            </a:solidFill>
            <a:round/>
          </a:ln>
        </p:spPr>
        <p:txBody>
          <a:bodyPr anchor="ctr"/>
          <a:lstStyle/>
          <a:p>
            <a:endParaRPr lang="zh-CN" altLang="en-US" sz="2400"/>
          </a:p>
        </p:txBody>
      </p:sp>
      <p:sp>
        <p:nvSpPr>
          <p:cNvPr id="41" name="Line 37"/>
          <p:cNvSpPr>
            <a:spLocks noChangeShapeType="1"/>
          </p:cNvSpPr>
          <p:nvPr/>
        </p:nvSpPr>
        <p:spPr bwMode="auto">
          <a:xfrm>
            <a:off x="6453188" y="906463"/>
            <a:ext cx="0" cy="5414962"/>
          </a:xfrm>
          <a:prstGeom prst="line">
            <a:avLst/>
          </a:prstGeom>
          <a:noFill/>
          <a:ln w="12700">
            <a:solidFill>
              <a:schemeClr val="tx1"/>
            </a:solidFill>
            <a:round/>
          </a:ln>
        </p:spPr>
        <p:txBody>
          <a:bodyPr anchor="ctr"/>
          <a:lstStyle/>
          <a:p>
            <a:endParaRPr lang="zh-CN" altLang="en-US" sz="2400"/>
          </a:p>
        </p:txBody>
      </p:sp>
      <p:sp>
        <p:nvSpPr>
          <p:cNvPr id="42" name="Line 38"/>
          <p:cNvSpPr>
            <a:spLocks noChangeShapeType="1"/>
          </p:cNvSpPr>
          <p:nvPr/>
        </p:nvSpPr>
        <p:spPr bwMode="auto">
          <a:xfrm>
            <a:off x="8772525" y="906463"/>
            <a:ext cx="0" cy="5414962"/>
          </a:xfrm>
          <a:prstGeom prst="line">
            <a:avLst/>
          </a:prstGeom>
          <a:noFill/>
          <a:ln w="12700" cap="sq">
            <a:solidFill>
              <a:schemeClr val="tx1"/>
            </a:solidFill>
            <a:round/>
          </a:ln>
        </p:spPr>
        <p:txBody>
          <a:bodyPr anchor="ctr"/>
          <a:lstStyle/>
          <a:p>
            <a:endParaRPr lang="zh-CN" altLang="en-US" sz="2400"/>
          </a:p>
        </p:txBody>
      </p:sp>
      <p:sp>
        <p:nvSpPr>
          <p:cNvPr id="43" name="Line 39"/>
          <p:cNvSpPr>
            <a:spLocks noChangeShapeType="1"/>
          </p:cNvSpPr>
          <p:nvPr/>
        </p:nvSpPr>
        <p:spPr bwMode="auto">
          <a:xfrm>
            <a:off x="350838" y="5657850"/>
            <a:ext cx="8421687" cy="0"/>
          </a:xfrm>
          <a:prstGeom prst="line">
            <a:avLst/>
          </a:prstGeom>
          <a:noFill/>
          <a:ln w="12700">
            <a:solidFill>
              <a:schemeClr val="tx1"/>
            </a:solidFill>
            <a:round/>
          </a:ln>
        </p:spPr>
        <p:txBody>
          <a:bodyPr anchor="ctr"/>
          <a:lstStyle/>
          <a:p>
            <a:endParaRPr lang="zh-CN" altLang="en-US" sz="2400"/>
          </a:p>
        </p:txBody>
      </p:sp>
      <p:sp>
        <p:nvSpPr>
          <p:cNvPr id="44" name="Line 40"/>
          <p:cNvSpPr>
            <a:spLocks noChangeShapeType="1"/>
          </p:cNvSpPr>
          <p:nvPr/>
        </p:nvSpPr>
        <p:spPr bwMode="auto">
          <a:xfrm>
            <a:off x="350838" y="4414838"/>
            <a:ext cx="8421687" cy="0"/>
          </a:xfrm>
          <a:prstGeom prst="line">
            <a:avLst/>
          </a:prstGeom>
          <a:noFill/>
          <a:ln w="12700">
            <a:solidFill>
              <a:schemeClr val="tx1"/>
            </a:solidFill>
            <a:round/>
          </a:ln>
        </p:spPr>
        <p:txBody>
          <a:bodyPr anchor="ctr"/>
          <a:lstStyle/>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subTnLst>
                                    <p:animClr clrSpc="rgb" dir="cw">
                                      <p:cBhvr override="childStyle">
                                        <p:cTn dur="1" fill="hold" display="0" masterRel="nextClick" afterEffect="1"/>
                                        <p:tgtEl>
                                          <p:spTgt spid="18"/>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000000"/>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000000"/>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4791075" y="2465388"/>
            <a:ext cx="2066925" cy="1409700"/>
            <a:chOff x="0" y="0"/>
            <a:chExt cx="1302" cy="888"/>
          </a:xfrm>
        </p:grpSpPr>
        <p:sp>
          <p:nvSpPr>
            <p:cNvPr id="5" name="Rectangle 2"/>
            <p:cNvSpPr>
              <a:spLocks noChangeArrowheads="1"/>
            </p:cNvSpPr>
            <p:nvPr/>
          </p:nvSpPr>
          <p:spPr bwMode="auto">
            <a:xfrm>
              <a:off x="0" y="500"/>
              <a:ext cx="928" cy="388"/>
            </a:xfrm>
            <a:prstGeom prst="rect">
              <a:avLst/>
            </a:prstGeom>
            <a:solidFill>
              <a:srgbClr val="FFCC99"/>
            </a:solidFill>
            <a:ln w="9525">
              <a:noFill/>
              <a:miter lim="800000"/>
            </a:ln>
          </p:spPr>
          <p:txBody>
            <a:bodyPr wrap="none" anchor="ctr"/>
            <a:lstStyle/>
            <a:p>
              <a:endParaRPr lang="zh-CN">
                <a:ea typeface="宋体" panose="02010600030101010101" pitchFamily="2" charset="-122"/>
              </a:endParaRPr>
            </a:p>
          </p:txBody>
        </p:sp>
        <p:grpSp>
          <p:nvGrpSpPr>
            <p:cNvPr id="6" name="Group 6"/>
            <p:cNvGrpSpPr/>
            <p:nvPr/>
          </p:nvGrpSpPr>
          <p:grpSpPr bwMode="auto">
            <a:xfrm>
              <a:off x="691" y="0"/>
              <a:ext cx="611" cy="582"/>
              <a:chOff x="0" y="0"/>
              <a:chExt cx="611" cy="582"/>
            </a:xfrm>
          </p:grpSpPr>
          <p:sp>
            <p:nvSpPr>
              <p:cNvPr id="7" name="Text Box 53"/>
              <p:cNvSpPr txBox="1">
                <a:spLocks noChangeArrowheads="1"/>
              </p:cNvSpPr>
              <p:nvPr/>
            </p:nvSpPr>
            <p:spPr bwMode="auto">
              <a:xfrm>
                <a:off x="0" y="0"/>
                <a:ext cx="611" cy="288"/>
              </a:xfrm>
              <a:prstGeom prst="rect">
                <a:avLst/>
              </a:prstGeom>
              <a:noFill/>
              <a:ln w="9525">
                <a:noFill/>
                <a:miter lim="800000"/>
              </a:ln>
            </p:spPr>
            <p:txBody>
              <a:bodyPr>
                <a:spAutoFit/>
              </a:bodyPr>
              <a:lstStyle/>
              <a:p>
                <a:pPr algn="ctr">
                  <a:spcBef>
                    <a:spcPct val="50000"/>
                  </a:spcBef>
                </a:pPr>
                <a:r>
                  <a:rPr lang="zh-CN" sz="2400">
                    <a:ea typeface="宋体" panose="02010600030101010101" pitchFamily="2" charset="-122"/>
                  </a:rPr>
                  <a:t>利润</a:t>
                </a:r>
              </a:p>
            </p:txBody>
          </p:sp>
          <p:sp>
            <p:nvSpPr>
              <p:cNvPr id="8" name="Line 54"/>
              <p:cNvSpPr>
                <a:spLocks noChangeShapeType="1"/>
              </p:cNvSpPr>
              <p:nvPr/>
            </p:nvSpPr>
            <p:spPr bwMode="auto">
              <a:xfrm flipV="1">
                <a:off x="7" y="266"/>
                <a:ext cx="288" cy="316"/>
              </a:xfrm>
              <a:prstGeom prst="line">
                <a:avLst/>
              </a:prstGeom>
              <a:noFill/>
              <a:ln w="9525">
                <a:solidFill>
                  <a:schemeClr val="tx1"/>
                </a:solidFill>
                <a:round/>
              </a:ln>
            </p:spPr>
            <p:txBody>
              <a:bodyPr/>
              <a:lstStyle/>
              <a:p>
                <a:endParaRPr lang="zh-CN" altLang="en-US"/>
              </a:p>
            </p:txBody>
          </p:sp>
        </p:grpSp>
      </p:grpSp>
      <p:grpSp>
        <p:nvGrpSpPr>
          <p:cNvPr id="9" name="Group 9"/>
          <p:cNvGrpSpPr/>
          <p:nvPr/>
        </p:nvGrpSpPr>
        <p:grpSpPr bwMode="auto">
          <a:xfrm>
            <a:off x="4032250" y="3689350"/>
            <a:ext cx="2236788" cy="365125"/>
            <a:chOff x="0" y="0"/>
            <a:chExt cx="1409" cy="230"/>
          </a:xfrm>
        </p:grpSpPr>
        <p:sp>
          <p:nvSpPr>
            <p:cNvPr id="10" name="Line 44"/>
            <p:cNvSpPr>
              <a:spLocks noChangeShapeType="1"/>
            </p:cNvSpPr>
            <p:nvPr/>
          </p:nvSpPr>
          <p:spPr bwMode="auto">
            <a:xfrm flipH="1">
              <a:off x="477" y="119"/>
              <a:ext cx="932" cy="0"/>
            </a:xfrm>
            <a:prstGeom prst="line">
              <a:avLst/>
            </a:prstGeom>
            <a:noFill/>
            <a:ln w="12700">
              <a:solidFill>
                <a:srgbClr val="0070C0"/>
              </a:solidFill>
              <a:prstDash val="lgDash"/>
              <a:round/>
            </a:ln>
          </p:spPr>
          <p:txBody>
            <a:bodyPr/>
            <a:lstStyle/>
            <a:p>
              <a:endParaRPr lang="zh-CN" altLang="en-US"/>
            </a:p>
          </p:txBody>
        </p:sp>
        <p:sp>
          <p:nvSpPr>
            <p:cNvPr id="11" name="Rectangle 46"/>
            <p:cNvSpPr>
              <a:spLocks noChangeArrowheads="1"/>
            </p:cNvSpPr>
            <p:nvPr/>
          </p:nvSpPr>
          <p:spPr bwMode="auto">
            <a:xfrm>
              <a:off x="0" y="0"/>
              <a:ext cx="427" cy="230"/>
            </a:xfrm>
            <a:prstGeom prst="rect">
              <a:avLst/>
            </a:prstGeom>
            <a:noFill/>
            <a:ln w="9525">
              <a:noFill/>
              <a:miter lim="800000"/>
            </a:ln>
          </p:spPr>
          <p:txBody>
            <a:bodyPr lIns="0" tIns="0" rIns="0" bIns="0">
              <a:spAutoFit/>
            </a:bodyPr>
            <a:lstStyle/>
            <a:p>
              <a:pPr algn="r"/>
              <a:r>
                <a:rPr lang="en-US" altLang="zh-CN" sz="2400" i="1">
                  <a:ea typeface="宋体" panose="02010600030101010101" pitchFamily="2" charset="-122"/>
                </a:rPr>
                <a:t>ATC</a:t>
              </a:r>
            </a:p>
          </p:txBody>
        </p:sp>
      </p:grpSp>
      <p:grpSp>
        <p:nvGrpSpPr>
          <p:cNvPr id="12" name="Group 12"/>
          <p:cNvGrpSpPr/>
          <p:nvPr/>
        </p:nvGrpSpPr>
        <p:grpSpPr bwMode="auto">
          <a:xfrm>
            <a:off x="4498975" y="3065463"/>
            <a:ext cx="1770063" cy="1393825"/>
            <a:chOff x="0" y="0"/>
            <a:chExt cx="1115" cy="878"/>
          </a:xfrm>
        </p:grpSpPr>
        <p:grpSp>
          <p:nvGrpSpPr>
            <p:cNvPr id="13" name="Group 13"/>
            <p:cNvGrpSpPr/>
            <p:nvPr/>
          </p:nvGrpSpPr>
          <p:grpSpPr bwMode="auto">
            <a:xfrm>
              <a:off x="183" y="121"/>
              <a:ext cx="932" cy="757"/>
              <a:chOff x="0" y="0"/>
              <a:chExt cx="795" cy="646"/>
            </a:xfrm>
          </p:grpSpPr>
          <p:sp>
            <p:nvSpPr>
              <p:cNvPr id="15" name="Line 4"/>
              <p:cNvSpPr>
                <a:spLocks noChangeShapeType="1"/>
              </p:cNvSpPr>
              <p:nvPr/>
            </p:nvSpPr>
            <p:spPr bwMode="auto">
              <a:xfrm>
                <a:off x="0" y="0"/>
                <a:ext cx="795" cy="0"/>
              </a:xfrm>
              <a:prstGeom prst="line">
                <a:avLst/>
              </a:prstGeom>
              <a:noFill/>
              <a:ln w="12700">
                <a:solidFill>
                  <a:srgbClr val="0070C0"/>
                </a:solidFill>
                <a:prstDash val="lgDash"/>
                <a:round/>
              </a:ln>
            </p:spPr>
            <p:txBody>
              <a:bodyPr/>
              <a:lstStyle/>
              <a:p>
                <a:endParaRPr lang="zh-CN" altLang="en-US"/>
              </a:p>
            </p:txBody>
          </p:sp>
          <p:sp>
            <p:nvSpPr>
              <p:cNvPr id="16" name="Line 5"/>
              <p:cNvSpPr>
                <a:spLocks noChangeShapeType="1"/>
              </p:cNvSpPr>
              <p:nvPr/>
            </p:nvSpPr>
            <p:spPr bwMode="auto">
              <a:xfrm>
                <a:off x="795" y="1"/>
                <a:ext cx="0" cy="645"/>
              </a:xfrm>
              <a:prstGeom prst="line">
                <a:avLst/>
              </a:prstGeom>
              <a:noFill/>
              <a:ln w="12700">
                <a:solidFill>
                  <a:srgbClr val="0070C0"/>
                </a:solidFill>
                <a:prstDash val="lgDash"/>
                <a:round/>
              </a:ln>
            </p:spPr>
            <p:txBody>
              <a:bodyPr/>
              <a:lstStyle/>
              <a:p>
                <a:endParaRPr lang="zh-CN" altLang="en-US"/>
              </a:p>
            </p:txBody>
          </p:sp>
        </p:grpSp>
        <p:sp>
          <p:nvSpPr>
            <p:cNvPr id="14" name="Rectangle 45"/>
            <p:cNvSpPr>
              <a:spLocks noChangeArrowheads="1"/>
            </p:cNvSpPr>
            <p:nvPr/>
          </p:nvSpPr>
          <p:spPr bwMode="auto">
            <a:xfrm>
              <a:off x="0" y="0"/>
              <a:ext cx="128" cy="230"/>
            </a:xfrm>
            <a:prstGeom prst="rect">
              <a:avLst/>
            </a:prstGeom>
            <a:noFill/>
            <a:ln w="9525">
              <a:noFill/>
              <a:miter lim="800000"/>
            </a:ln>
          </p:spPr>
          <p:txBody>
            <a:bodyPr wrap="none" lIns="0" tIns="0" rIns="0" bIns="0">
              <a:spAutoFit/>
            </a:bodyPr>
            <a:lstStyle/>
            <a:p>
              <a:pPr algn="r"/>
              <a:r>
                <a:rPr lang="en-US" altLang="zh-CN" sz="2400" b="1" i="1">
                  <a:ea typeface="宋体" panose="02010600030101010101" pitchFamily="2" charset="-122"/>
                </a:rPr>
                <a:t>P</a:t>
              </a:r>
            </a:p>
          </p:txBody>
        </p:sp>
      </p:grpSp>
      <p:sp>
        <p:nvSpPr>
          <p:cNvPr id="17" name="Rectangle 6"/>
          <p:cNvSpPr txBox="1">
            <a:spLocks noChangeArrowheads="1"/>
          </p:cNvSpPr>
          <p:nvPr/>
        </p:nvSpPr>
        <p:spPr>
          <a:xfrm>
            <a:off x="457200" y="263525"/>
            <a:ext cx="8229600" cy="8001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短期中盈利的垄断竞争企业</a:t>
            </a:r>
          </a:p>
        </p:txBody>
      </p:sp>
      <p:sp>
        <p:nvSpPr>
          <p:cNvPr id="18" name="Rectangle 7"/>
          <p:cNvSpPr txBox="1">
            <a:spLocks noChangeArrowheads="1"/>
          </p:cNvSpPr>
          <p:nvPr/>
        </p:nvSpPr>
        <p:spPr>
          <a:xfrm>
            <a:off x="354013" y="1358900"/>
            <a:ext cx="3392487" cy="4648200"/>
          </a:xfrm>
          <a:prstGeom prst="rect">
            <a:avLst/>
          </a:prstGeom>
        </p:spPr>
        <p:txBody>
          <a:bodyPr vert="horz">
            <a:normAutofit/>
          </a:bodyPr>
          <a:lstStyle/>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企业面临向下倾斜的需求曲线</a:t>
            </a: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在每个</a:t>
            </a:r>
            <a:r>
              <a:rPr kumimoji="0" lang="zh-CN" sz="2400" b="1"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Q</a:t>
            </a:r>
            <a:r>
              <a:rPr kumimoji="0" lang="en-US" altLang="zh-CN" sz="2400" b="1"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MR</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&lt; </a:t>
            </a:r>
            <a:r>
              <a:rPr kumimoji="0" 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P</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为利润最大化，企业生产产量直到</a:t>
            </a:r>
            <a:r>
              <a:rPr kumimoji="0" 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MR</a:t>
            </a: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 </a:t>
            </a:r>
            <a:r>
              <a:rPr kumimoji="0" 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MC</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企业使用需求曲线来设定价格 </a:t>
            </a:r>
            <a:r>
              <a:rPr kumimoji="0" 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P</a:t>
            </a:r>
            <a:endParaRPr kumimoji="0" lang="zh-CN" sz="2400" b="1" i="1"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19" name="Group 19"/>
          <p:cNvGrpSpPr/>
          <p:nvPr/>
        </p:nvGrpSpPr>
        <p:grpSpPr bwMode="auto">
          <a:xfrm>
            <a:off x="3203848" y="2132856"/>
            <a:ext cx="5376863" cy="3889375"/>
            <a:chOff x="0" y="0"/>
            <a:chExt cx="3434" cy="2651"/>
          </a:xfrm>
        </p:grpSpPr>
        <p:grpSp>
          <p:nvGrpSpPr>
            <p:cNvPr id="20" name="Group 20"/>
            <p:cNvGrpSpPr/>
            <p:nvPr/>
          </p:nvGrpSpPr>
          <p:grpSpPr bwMode="auto">
            <a:xfrm>
              <a:off x="1012" y="66"/>
              <a:ext cx="2262" cy="2284"/>
              <a:chOff x="0" y="0"/>
              <a:chExt cx="3650" cy="2492"/>
            </a:xfrm>
          </p:grpSpPr>
          <p:sp>
            <p:nvSpPr>
              <p:cNvPr id="23" name="Line 10"/>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24" name="Line 11"/>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21" name="Text Box 12"/>
            <p:cNvSpPr txBox="1">
              <a:spLocks noChangeArrowheads="1"/>
            </p:cNvSpPr>
            <p:nvPr/>
          </p:nvSpPr>
          <p:spPr bwMode="auto">
            <a:xfrm>
              <a:off x="2653" y="2402"/>
              <a:ext cx="781" cy="249"/>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p>
          </p:txBody>
        </p:sp>
        <p:sp>
          <p:nvSpPr>
            <p:cNvPr id="22" name="Text Box 13"/>
            <p:cNvSpPr txBox="1">
              <a:spLocks noChangeArrowheads="1"/>
            </p:cNvSpPr>
            <p:nvPr/>
          </p:nvSpPr>
          <p:spPr bwMode="auto">
            <a:xfrm>
              <a:off x="0" y="0"/>
              <a:ext cx="1001" cy="312"/>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价格</a:t>
              </a:r>
            </a:p>
          </p:txBody>
        </p:sp>
      </p:grpSp>
      <p:grpSp>
        <p:nvGrpSpPr>
          <p:cNvPr id="25" name="Group 25"/>
          <p:cNvGrpSpPr/>
          <p:nvPr/>
        </p:nvGrpSpPr>
        <p:grpSpPr bwMode="auto">
          <a:xfrm>
            <a:off x="5160963" y="1811338"/>
            <a:ext cx="3346450" cy="2127250"/>
            <a:chOff x="0" y="0"/>
            <a:chExt cx="2108" cy="1340"/>
          </a:xfrm>
        </p:grpSpPr>
        <p:sp>
          <p:nvSpPr>
            <p:cNvPr id="26" name="Arc 15"/>
            <p:cNvSpPr/>
            <p:nvPr/>
          </p:nvSpPr>
          <p:spPr bwMode="auto">
            <a:xfrm flipH="1" flipV="1">
              <a:off x="0" y="0"/>
              <a:ext cx="1759" cy="1340"/>
            </a:xfrm>
            <a:custGeom>
              <a:avLst/>
              <a:gdLst>
                <a:gd name="T0" fmla="*/ 0 w 33610"/>
                <a:gd name="T1" fmla="*/ 0 h 21600"/>
                <a:gd name="T2" fmla="*/ 33610 w 33610"/>
                <a:gd name="T3" fmla="*/ 21600 h 21600"/>
              </a:gdLst>
              <a:ahLst/>
              <a:cxnLst>
                <a:cxn ang="0">
                  <a:pos x="0" y="6309"/>
                </a:cxn>
                <a:cxn ang="0">
                  <a:pos x="15256" y="0"/>
                </a:cxn>
                <a:cxn ang="0">
                  <a:pos x="33609" y="10211"/>
                </a:cxn>
                <a:cxn ang="0">
                  <a:pos x="0" y="6309"/>
                </a:cxn>
                <a:cxn ang="0">
                  <a:pos x="15256" y="0"/>
                </a:cxn>
                <a:cxn ang="0">
                  <a:pos x="33609" y="10211"/>
                </a:cxn>
                <a:cxn ang="0">
                  <a:pos x="15256" y="21600"/>
                </a:cxn>
              </a:cxnLst>
              <a:rect l="T0" t="T1" r="T2" b="T3"/>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close/>
                </a:path>
              </a:pathLst>
            </a:custGeom>
            <a:noFill/>
            <a:ln w="38100" cmpd="sng">
              <a:solidFill>
                <a:schemeClr val="accent2"/>
              </a:solidFill>
              <a:round/>
            </a:ln>
          </p:spPr>
          <p:txBody>
            <a:bodyPr wrap="none" anchor="ctr"/>
            <a:lstStyle/>
            <a:p>
              <a:endParaRPr lang="zh-CN" altLang="en-US"/>
            </a:p>
          </p:txBody>
        </p:sp>
        <p:sp>
          <p:nvSpPr>
            <p:cNvPr id="27" name="Text Box 16"/>
            <p:cNvSpPr txBox="1">
              <a:spLocks noChangeArrowheads="1"/>
            </p:cNvSpPr>
            <p:nvPr/>
          </p:nvSpPr>
          <p:spPr bwMode="auto">
            <a:xfrm>
              <a:off x="1585" y="728"/>
              <a:ext cx="523"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ATC</a:t>
              </a:r>
            </a:p>
          </p:txBody>
        </p:sp>
      </p:grpSp>
      <p:grpSp>
        <p:nvGrpSpPr>
          <p:cNvPr id="28" name="Group 28"/>
          <p:cNvGrpSpPr/>
          <p:nvPr/>
        </p:nvGrpSpPr>
        <p:grpSpPr bwMode="auto">
          <a:xfrm>
            <a:off x="5165725" y="2692400"/>
            <a:ext cx="3117850" cy="1665288"/>
            <a:chOff x="0" y="0"/>
            <a:chExt cx="1964" cy="1049"/>
          </a:xfrm>
        </p:grpSpPr>
        <p:sp>
          <p:nvSpPr>
            <p:cNvPr id="29" name="Line 18"/>
            <p:cNvSpPr>
              <a:spLocks noChangeShapeType="1"/>
            </p:cNvSpPr>
            <p:nvPr/>
          </p:nvSpPr>
          <p:spPr bwMode="auto">
            <a:xfrm>
              <a:off x="0" y="0"/>
              <a:ext cx="1736" cy="895"/>
            </a:xfrm>
            <a:prstGeom prst="line">
              <a:avLst/>
            </a:prstGeom>
            <a:noFill/>
            <a:ln w="38100">
              <a:solidFill>
                <a:schemeClr val="accent2"/>
              </a:solidFill>
              <a:round/>
            </a:ln>
          </p:spPr>
          <p:txBody>
            <a:bodyPr/>
            <a:lstStyle/>
            <a:p>
              <a:endParaRPr lang="zh-CN" altLang="en-US"/>
            </a:p>
          </p:txBody>
        </p:sp>
        <p:sp>
          <p:nvSpPr>
            <p:cNvPr id="30" name="Text Box 19"/>
            <p:cNvSpPr txBox="1">
              <a:spLocks noChangeArrowheads="1"/>
            </p:cNvSpPr>
            <p:nvPr/>
          </p:nvSpPr>
          <p:spPr bwMode="auto">
            <a:xfrm>
              <a:off x="1690" y="816"/>
              <a:ext cx="274" cy="233"/>
            </a:xfrm>
            <a:prstGeom prst="rect">
              <a:avLst/>
            </a:prstGeom>
            <a:noFill/>
            <a:ln w="9525">
              <a:noFill/>
              <a:miter lim="800000"/>
            </a:ln>
          </p:spPr>
          <p:txBody>
            <a:bodyPr lIns="0" tIns="0" rIns="0" bIns="0">
              <a:spAutoFit/>
            </a:bodyPr>
            <a:lstStyle/>
            <a:p>
              <a:pPr algn="ctr">
                <a:spcBef>
                  <a:spcPct val="50000"/>
                </a:spcBef>
              </a:pPr>
              <a:r>
                <a:rPr lang="en-US" altLang="zh-CN" sz="2400" i="1" dirty="0">
                  <a:ea typeface="宋体" panose="02010600030101010101" pitchFamily="2" charset="-122"/>
                </a:rPr>
                <a:t>d</a:t>
              </a:r>
            </a:p>
          </p:txBody>
        </p:sp>
      </p:grpSp>
      <p:grpSp>
        <p:nvGrpSpPr>
          <p:cNvPr id="34" name="Group 34"/>
          <p:cNvGrpSpPr/>
          <p:nvPr/>
        </p:nvGrpSpPr>
        <p:grpSpPr bwMode="auto">
          <a:xfrm>
            <a:off x="3109913" y="1430338"/>
            <a:ext cx="4600575" cy="3687762"/>
            <a:chOff x="0" y="0"/>
            <a:chExt cx="2898" cy="2323"/>
          </a:xfrm>
        </p:grpSpPr>
        <p:sp>
          <p:nvSpPr>
            <p:cNvPr id="35" name="Text Box 25"/>
            <p:cNvSpPr txBox="1">
              <a:spLocks noChangeArrowheads="1"/>
            </p:cNvSpPr>
            <p:nvPr/>
          </p:nvSpPr>
          <p:spPr bwMode="auto">
            <a:xfrm>
              <a:off x="2527" y="651"/>
              <a:ext cx="371" cy="230"/>
            </a:xfrm>
            <a:prstGeom prst="rect">
              <a:avLst/>
            </a:prstGeom>
            <a:noFill/>
            <a:ln w="9525">
              <a:noFill/>
              <a:miter lim="800000"/>
            </a:ln>
          </p:spPr>
          <p:txBody>
            <a:bodyPr lIns="0" tIns="0" rIns="0" bIns="0">
              <a:spAutoFit/>
            </a:bodyPr>
            <a:lstStyle/>
            <a:p>
              <a:pPr algn="ctr">
                <a:spcBef>
                  <a:spcPct val="50000"/>
                </a:spcBef>
              </a:pPr>
              <a:r>
                <a:rPr lang="en-US" altLang="zh-CN" sz="2400" i="1" dirty="0">
                  <a:ea typeface="宋体" panose="02010600030101010101" pitchFamily="2" charset="-122"/>
                </a:rPr>
                <a:t>MC</a:t>
              </a:r>
            </a:p>
          </p:txBody>
        </p:sp>
        <p:sp>
          <p:nvSpPr>
            <p:cNvPr id="36" name="Arc 37"/>
            <p:cNvSpPr/>
            <p:nvPr/>
          </p:nvSpPr>
          <p:spPr bwMode="auto">
            <a:xfrm flipV="1">
              <a:off x="0" y="0"/>
              <a:ext cx="2653" cy="2323"/>
            </a:xfrm>
            <a:custGeom>
              <a:avLst/>
              <a:gdLst>
                <a:gd name="T0" fmla="*/ 0 w 20469"/>
                <a:gd name="T1" fmla="*/ 0 h 18502"/>
                <a:gd name="T2" fmla="*/ 20469 w 20469"/>
                <a:gd name="T3" fmla="*/ 18502 h 18502"/>
              </a:gdLst>
              <a:ahLst/>
              <a:cxnLst>
                <a:cxn ang="0">
                  <a:pos x="11146" y="-1"/>
                </a:cxn>
                <a:cxn ang="0">
                  <a:pos x="20468" y="11604"/>
                </a:cxn>
                <a:cxn ang="0">
                  <a:pos x="11146" y="-1"/>
                </a:cxn>
                <a:cxn ang="0">
                  <a:pos x="20468" y="11604"/>
                </a:cxn>
                <a:cxn ang="0">
                  <a:pos x="0" y="18502"/>
                </a:cxn>
              </a:cxnLst>
              <a:rect l="T0" t="T1" r="T2" b="T3"/>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close/>
                </a:path>
              </a:pathLst>
            </a:custGeom>
            <a:noFill/>
            <a:ln w="38100" cmpd="sng">
              <a:solidFill>
                <a:srgbClr val="CC0000"/>
              </a:solidFill>
              <a:round/>
            </a:ln>
          </p:spPr>
          <p:txBody>
            <a:bodyPr wrap="none" anchor="ctr"/>
            <a:lstStyle/>
            <a:p>
              <a:endParaRPr lang="zh-CN" altLang="en-US"/>
            </a:p>
          </p:txBody>
        </p:sp>
      </p:grpSp>
      <p:grpSp>
        <p:nvGrpSpPr>
          <p:cNvPr id="37" name="Group 37"/>
          <p:cNvGrpSpPr/>
          <p:nvPr/>
        </p:nvGrpSpPr>
        <p:grpSpPr bwMode="auto">
          <a:xfrm>
            <a:off x="6011863" y="4398963"/>
            <a:ext cx="517525" cy="1719263"/>
            <a:chOff x="14" y="0"/>
            <a:chExt cx="326" cy="1083"/>
          </a:xfrm>
        </p:grpSpPr>
        <p:sp>
          <p:nvSpPr>
            <p:cNvPr id="38" name="Line 49"/>
            <p:cNvSpPr>
              <a:spLocks noChangeShapeType="1"/>
            </p:cNvSpPr>
            <p:nvPr/>
          </p:nvSpPr>
          <p:spPr bwMode="auto">
            <a:xfrm>
              <a:off x="175" y="41"/>
              <a:ext cx="0" cy="692"/>
            </a:xfrm>
            <a:prstGeom prst="line">
              <a:avLst/>
            </a:prstGeom>
            <a:noFill/>
            <a:ln w="12700">
              <a:solidFill>
                <a:srgbClr val="0070C0"/>
              </a:solidFill>
              <a:prstDash val="lgDash"/>
              <a:round/>
            </a:ln>
          </p:spPr>
          <p:txBody>
            <a:bodyPr/>
            <a:lstStyle/>
            <a:p>
              <a:endParaRPr lang="zh-CN" altLang="en-US"/>
            </a:p>
          </p:txBody>
        </p:sp>
        <p:sp>
          <p:nvSpPr>
            <p:cNvPr id="39" name="Text Box 28"/>
            <p:cNvSpPr txBox="1">
              <a:spLocks noChangeArrowheads="1"/>
            </p:cNvSpPr>
            <p:nvPr/>
          </p:nvSpPr>
          <p:spPr bwMode="auto">
            <a:xfrm>
              <a:off x="14" y="795"/>
              <a:ext cx="326" cy="288"/>
            </a:xfrm>
            <a:prstGeom prst="rect">
              <a:avLst/>
            </a:prstGeom>
            <a:noFill/>
            <a:ln w="12700">
              <a:solidFill>
                <a:schemeClr val="bg1"/>
              </a:solidFill>
              <a:miter lim="800000"/>
            </a:ln>
          </p:spPr>
          <p:txBody>
            <a:bodyPr>
              <a:spAutoFit/>
            </a:bodyPr>
            <a:lstStyle/>
            <a:p>
              <a:pPr algn="ctr">
                <a:spcBef>
                  <a:spcPct val="50000"/>
                </a:spcBef>
              </a:pPr>
              <a:r>
                <a:rPr lang="en-US" altLang="zh-CN" sz="2400" b="1" i="1" dirty="0">
                  <a:ea typeface="宋体" panose="02010600030101010101" pitchFamily="2" charset="-122"/>
                </a:rPr>
                <a:t>Q</a:t>
              </a:r>
            </a:p>
          </p:txBody>
        </p:sp>
        <p:sp>
          <p:nvSpPr>
            <p:cNvPr id="40" name="Oval 41"/>
            <p:cNvSpPr>
              <a:spLocks noChangeAspect="1" noChangeArrowheads="1"/>
            </p:cNvSpPr>
            <p:nvPr/>
          </p:nvSpPr>
          <p:spPr bwMode="auto">
            <a:xfrm>
              <a:off x="137" y="0"/>
              <a:ext cx="75" cy="74"/>
            </a:xfrm>
            <a:prstGeom prst="ellipse">
              <a:avLst/>
            </a:prstGeom>
            <a:solidFill>
              <a:srgbClr val="000000"/>
            </a:solidFill>
            <a:ln w="12700">
              <a:solidFill>
                <a:schemeClr val="tx1"/>
              </a:solidFill>
              <a:round/>
            </a:ln>
          </p:spPr>
          <p:txBody>
            <a:bodyPr wrap="none" anchor="ctr"/>
            <a:lstStyle/>
            <a:p>
              <a:endParaRPr lang="zh-CN">
                <a:ea typeface="宋体" panose="02010600030101010101" pitchFamily="2" charset="-122"/>
              </a:endParaRPr>
            </a:p>
          </p:txBody>
        </p:sp>
      </p:grpSp>
      <p:sp>
        <p:nvSpPr>
          <p:cNvPr id="41" name="Line 18"/>
          <p:cNvSpPr>
            <a:spLocks noChangeShapeType="1"/>
          </p:cNvSpPr>
          <p:nvPr/>
        </p:nvSpPr>
        <p:spPr bwMode="auto">
          <a:xfrm>
            <a:off x="5000628" y="3071811"/>
            <a:ext cx="1928826" cy="2071702"/>
          </a:xfrm>
          <a:prstGeom prst="line">
            <a:avLst/>
          </a:prstGeom>
          <a:noFill/>
          <a:ln w="38100">
            <a:solidFill>
              <a:schemeClr val="accent2"/>
            </a:solidFill>
            <a:round/>
          </a:ln>
        </p:spPr>
        <p:txBody>
          <a:bodyPr/>
          <a:lstStyle/>
          <a:p>
            <a:endParaRPr lang="zh-CN" altLang="en-US"/>
          </a:p>
        </p:txBody>
      </p:sp>
      <p:sp>
        <p:nvSpPr>
          <p:cNvPr id="42" name="Text Box 25"/>
          <p:cNvSpPr txBox="1">
            <a:spLocks noChangeArrowheads="1"/>
          </p:cNvSpPr>
          <p:nvPr/>
        </p:nvSpPr>
        <p:spPr bwMode="auto">
          <a:xfrm>
            <a:off x="6858016" y="4857760"/>
            <a:ext cx="588963" cy="369332"/>
          </a:xfrm>
          <a:prstGeom prst="rect">
            <a:avLst/>
          </a:prstGeom>
          <a:noFill/>
          <a:ln w="9525">
            <a:noFill/>
            <a:miter lim="800000"/>
          </a:ln>
        </p:spPr>
        <p:txBody>
          <a:bodyPr lIns="0" tIns="0" rIns="0" bIns="0">
            <a:spAutoFit/>
          </a:bodyPr>
          <a:lstStyle/>
          <a:p>
            <a:pPr algn="ctr">
              <a:spcBef>
                <a:spcPct val="50000"/>
              </a:spcBef>
            </a:pPr>
            <a:r>
              <a:rPr lang="en-US" altLang="zh-CN" sz="2400" i="1" dirty="0">
                <a:ea typeface="宋体" panose="02010600030101010101" pitchFamily="2" charset="-122"/>
              </a:rPr>
              <a:t>MR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subTnLst>
                                    <p:animClr clrSpc="rgb" dir="cw">
                                      <p:cBhvr override="childStyle">
                                        <p:cTn dur="1" fill="hold" display="0" masterRel="nextClick" afterEffect="1"/>
                                        <p:tgtEl>
                                          <p:spTgt spid="18">
                                            <p:txEl>
                                              <p:pRg st="0" end="0"/>
                                            </p:txEl>
                                          </p:spTgt>
                                        </p:tgtEl>
                                        <p:attrNameLst>
                                          <p:attrName>ppt_c</p:attrName>
                                        </p:attrNameLst>
                                      </p:cBhvr>
                                      <p:to>
                                        <a:schemeClr val="accent1"/>
                                      </p:to>
                                    </p:animClr>
                                  </p:subTnLst>
                                </p:cTn>
                              </p:par>
                              <p:par>
                                <p:cTn id="8" presetID="18" presetClass="entr" presetSubtype="6"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trips(downRight)">
                                      <p:cBhvr>
                                        <p:cTn id="10" dur="500"/>
                                        <p:tgtEl>
                                          <p:spTgt spid="28"/>
                                        </p:tgtEl>
                                      </p:cBhvr>
                                    </p:animEffect>
                                  </p:childTnLst>
                                  <p:subTnLst>
                                    <p:animClr clrSpc="rgb" dir="cw">
                                      <p:cBhvr override="childStyle">
                                        <p:cTn dur="1" fill="hold" display="0" masterRel="nextClick" afterEffect="1"/>
                                        <p:tgtEl>
                                          <p:spTgt spid="28"/>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wipe(left)">
                                      <p:cBhvr>
                                        <p:cTn id="15" dur="500"/>
                                        <p:tgtEl>
                                          <p:spTgt spid="18">
                                            <p:txEl>
                                              <p:pRg st="1" end="1"/>
                                            </p:txEl>
                                          </p:spTgt>
                                        </p:tgtEl>
                                      </p:cBhvr>
                                    </p:animEffect>
                                  </p:childTnLst>
                                  <p:subTnLst>
                                    <p:animClr clrSpc="rgb" dir="cw">
                                      <p:cBhvr override="childStyle">
                                        <p:cTn dur="1" fill="hold" display="0" masterRel="nextClick" afterEffect="1"/>
                                        <p:tgtEl>
                                          <p:spTgt spid="18">
                                            <p:txEl>
                                              <p:pRg st="1" end="1"/>
                                            </p:txEl>
                                          </p:spTgt>
                                        </p:tgtEl>
                                        <p:attrNameLst>
                                          <p:attrName>ppt_c</p:attrName>
                                        </p:attrNameLst>
                                      </p:cBhvr>
                                      <p:to>
                                        <a:schemeClr val="accent1"/>
                                      </p:to>
                                    </p:animClr>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subTnLst>
                                    <p:animClr clrSpc="rgb" dir="cw">
                                      <p:cBhvr override="childStyle">
                                        <p:cTn dur="1" fill="hold" display="0" masterRel="nextClick" afterEffect="1"/>
                                        <p:tgtEl>
                                          <p:spTgt spid="34"/>
                                        </p:tgtEl>
                                        <p:attrNameLst>
                                          <p:attrName>ppt_c</p:attrName>
                                        </p:attrNameLst>
                                      </p:cBhvr>
                                      <p:to>
                                        <a:schemeClr val="accent1"/>
                                      </p:to>
                                    </p:animClr>
                                  </p:subTnLst>
                                </p:cTn>
                              </p:par>
                              <p:par>
                                <p:cTn id="29" presetID="9"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subTnLst>
                                    <p:animClr clrSpc="rgb" dir="cw">
                                      <p:cBhvr override="childStyle">
                                        <p:cTn dur="1" fill="hold" display="0" masterRel="nextClick" afterEffect="1"/>
                                        <p:tgtEl>
                                          <p:spTgt spid="25"/>
                                        </p:tgtEl>
                                        <p:attrNameLst>
                                          <p:attrName>ppt_c</p:attrName>
                                        </p:attrNameLst>
                                      </p:cBhvr>
                                      <p:to>
                                        <a:schemeClr val="accent1"/>
                                      </p:to>
                                    </p:animClr>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xEl>
                                              <p:pRg st="2" end="2"/>
                                            </p:txEl>
                                          </p:spTgt>
                                        </p:tgtEl>
                                        <p:attrNameLst>
                                          <p:attrName>style.visibility</p:attrName>
                                        </p:attrNameLst>
                                      </p:cBhvr>
                                      <p:to>
                                        <p:strVal val="visible"/>
                                      </p:to>
                                    </p:set>
                                    <p:animEffect transition="in" filter="wipe(left)">
                                      <p:cBhvr>
                                        <p:cTn id="36" dur="500"/>
                                        <p:tgtEl>
                                          <p:spTgt spid="18">
                                            <p:txEl>
                                              <p:pRg st="2" end="2"/>
                                            </p:txEl>
                                          </p:spTgt>
                                        </p:tgtEl>
                                      </p:cBhvr>
                                    </p:animEffect>
                                  </p:childTnLst>
                                  <p:subTnLst>
                                    <p:animClr clrSpc="rgb" dir="cw">
                                      <p:cBhvr override="childStyle">
                                        <p:cTn dur="1" fill="hold" display="0" masterRel="nextClick" afterEffect="1"/>
                                        <p:tgtEl>
                                          <p:spTgt spid="18">
                                            <p:txEl>
                                              <p:pRg st="2" end="2"/>
                                            </p:txEl>
                                          </p:spTgt>
                                        </p:tgtEl>
                                        <p:attrNameLst>
                                          <p:attrName>ppt_c</p:attrName>
                                        </p:attrNameLst>
                                      </p:cBhvr>
                                      <p:to>
                                        <a:schemeClr val="accent1"/>
                                      </p:to>
                                    </p:animClr>
                                  </p:subTnLst>
                                </p:cTn>
                              </p:par>
                              <p:par>
                                <p:cTn id="37" presetID="22" presetClass="entr" presetSubtype="1"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up)">
                                      <p:cBhvr>
                                        <p:cTn id="39" dur="500"/>
                                        <p:tgtEl>
                                          <p:spTgt spid="37"/>
                                        </p:tgtEl>
                                      </p:cBhvr>
                                    </p:animEffect>
                                  </p:childTnLst>
                                  <p:subTnLst>
                                    <p:animClr clrSpc="rgb" dir="cw">
                                      <p:cBhvr override="childStyle">
                                        <p:cTn dur="1" fill="hold" display="0" masterRel="nextClick" afterEffect="1"/>
                                        <p:tgtEl>
                                          <p:spTgt spid="37"/>
                                        </p:tgtEl>
                                        <p:attrNameLst>
                                          <p:attrName>ppt_c</p:attrName>
                                        </p:attrNameLst>
                                      </p:cBhvr>
                                      <p:to>
                                        <a:schemeClr val="accent1"/>
                                      </p:to>
                                    </p:animClr>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xEl>
                                              <p:pRg st="3" end="3"/>
                                            </p:txEl>
                                          </p:spTgt>
                                        </p:tgtEl>
                                        <p:attrNameLst>
                                          <p:attrName>style.visibility</p:attrName>
                                        </p:attrNameLst>
                                      </p:cBhvr>
                                      <p:to>
                                        <p:strVal val="visible"/>
                                      </p:to>
                                    </p:set>
                                    <p:animEffect transition="in" filter="wipe(left)">
                                      <p:cBhvr>
                                        <p:cTn id="44" dur="500"/>
                                        <p:tgtEl>
                                          <p:spTgt spid="18">
                                            <p:txEl>
                                              <p:pRg st="3" end="3"/>
                                            </p:txEl>
                                          </p:spTgt>
                                        </p:tgtEl>
                                      </p:cBhvr>
                                    </p:animEffect>
                                  </p:childTnLst>
                                  <p:subTnLst>
                                    <p:animClr clrSpc="rgb" dir="cw">
                                      <p:cBhvr override="childStyle">
                                        <p:cTn dur="1" fill="hold" display="0" masterRel="nextClick" afterEffect="1"/>
                                        <p:tgtEl>
                                          <p:spTgt spid="18">
                                            <p:txEl>
                                              <p:pRg st="3" end="3"/>
                                            </p:txEl>
                                          </p:spTgt>
                                        </p:tgtEl>
                                        <p:attrNameLst>
                                          <p:attrName>ppt_c</p:attrName>
                                        </p:attrNameLst>
                                      </p:cBhvr>
                                      <p:to>
                                        <a:schemeClr val="accent1"/>
                                      </p:to>
                                    </p:animClr>
                                  </p:subTnLst>
                                </p:cTn>
                              </p:par>
                              <p:par>
                                <p:cTn id="45" presetID="18" presetClass="entr" presetSubtype="9"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trips(up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500"/>
                                        <p:tgtEl>
                                          <p:spTgt spid="9"/>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dissolv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bldLvl="5" autoUpdateAnimBg="0"/>
      <p:bldP spid="41" grpId="0" animBg="1"/>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2945557" y="2893913"/>
            <a:ext cx="1960562" cy="1314450"/>
            <a:chOff x="0" y="0"/>
            <a:chExt cx="1235" cy="828"/>
          </a:xfrm>
        </p:grpSpPr>
        <p:sp>
          <p:nvSpPr>
            <p:cNvPr id="5" name="Rectangle 3"/>
            <p:cNvSpPr>
              <a:spLocks noChangeArrowheads="1"/>
            </p:cNvSpPr>
            <p:nvPr/>
          </p:nvSpPr>
          <p:spPr bwMode="auto">
            <a:xfrm>
              <a:off x="0" y="519"/>
              <a:ext cx="712" cy="309"/>
            </a:xfrm>
            <a:prstGeom prst="rect">
              <a:avLst/>
            </a:prstGeom>
            <a:solidFill>
              <a:srgbClr val="FFCC99"/>
            </a:solidFill>
            <a:ln w="9525">
              <a:noFill/>
              <a:miter lim="800000"/>
            </a:ln>
          </p:spPr>
          <p:txBody>
            <a:bodyPr wrap="none" anchor="ctr"/>
            <a:lstStyle/>
            <a:p>
              <a:endParaRPr lang="zh-CN">
                <a:ea typeface="宋体" panose="02010600030101010101" pitchFamily="2" charset="-122"/>
              </a:endParaRPr>
            </a:p>
          </p:txBody>
        </p:sp>
        <p:grpSp>
          <p:nvGrpSpPr>
            <p:cNvPr id="6" name="Group 6"/>
            <p:cNvGrpSpPr/>
            <p:nvPr/>
          </p:nvGrpSpPr>
          <p:grpSpPr bwMode="auto">
            <a:xfrm>
              <a:off x="505" y="0"/>
              <a:ext cx="730" cy="582"/>
              <a:chOff x="0" y="0"/>
              <a:chExt cx="611" cy="582"/>
            </a:xfrm>
          </p:grpSpPr>
          <p:sp>
            <p:nvSpPr>
              <p:cNvPr id="7" name="Text Box 37"/>
              <p:cNvSpPr txBox="1">
                <a:spLocks noChangeArrowheads="1"/>
              </p:cNvSpPr>
              <p:nvPr/>
            </p:nvSpPr>
            <p:spPr bwMode="auto">
              <a:xfrm>
                <a:off x="0" y="0"/>
                <a:ext cx="611" cy="288"/>
              </a:xfrm>
              <a:prstGeom prst="rect">
                <a:avLst/>
              </a:prstGeom>
              <a:noFill/>
              <a:ln w="9525">
                <a:noFill/>
                <a:miter lim="800000"/>
              </a:ln>
            </p:spPr>
            <p:txBody>
              <a:bodyPr>
                <a:spAutoFit/>
              </a:bodyPr>
              <a:lstStyle/>
              <a:p>
                <a:pPr algn="ctr">
                  <a:spcBef>
                    <a:spcPct val="50000"/>
                  </a:spcBef>
                </a:pPr>
                <a:r>
                  <a:rPr lang="zh-CN" sz="2400">
                    <a:ea typeface="宋体" panose="02010600030101010101" pitchFamily="2" charset="-122"/>
                  </a:rPr>
                  <a:t>损失</a:t>
                </a:r>
              </a:p>
            </p:txBody>
          </p:sp>
          <p:sp>
            <p:nvSpPr>
              <p:cNvPr id="8" name="Line 38"/>
              <p:cNvSpPr>
                <a:spLocks noChangeShapeType="1"/>
              </p:cNvSpPr>
              <p:nvPr/>
            </p:nvSpPr>
            <p:spPr bwMode="auto">
              <a:xfrm flipV="1">
                <a:off x="7" y="266"/>
                <a:ext cx="288" cy="316"/>
              </a:xfrm>
              <a:prstGeom prst="line">
                <a:avLst/>
              </a:prstGeom>
              <a:noFill/>
              <a:ln w="9525">
                <a:solidFill>
                  <a:schemeClr val="tx1"/>
                </a:solidFill>
                <a:round/>
              </a:ln>
            </p:spPr>
            <p:txBody>
              <a:bodyPr/>
              <a:lstStyle/>
              <a:p>
                <a:endParaRPr lang="zh-CN" altLang="en-US"/>
              </a:p>
            </p:txBody>
          </p:sp>
        </p:grpSp>
      </p:grpSp>
      <p:grpSp>
        <p:nvGrpSpPr>
          <p:cNvPr id="9" name="Group 9"/>
          <p:cNvGrpSpPr/>
          <p:nvPr/>
        </p:nvGrpSpPr>
        <p:grpSpPr bwMode="auto">
          <a:xfrm>
            <a:off x="2943969" y="3714651"/>
            <a:ext cx="1133475" cy="1833562"/>
            <a:chOff x="0" y="0"/>
            <a:chExt cx="795" cy="646"/>
          </a:xfrm>
        </p:grpSpPr>
        <p:sp>
          <p:nvSpPr>
            <p:cNvPr id="10" name="Line 5"/>
            <p:cNvSpPr>
              <a:spLocks noChangeShapeType="1"/>
            </p:cNvSpPr>
            <p:nvPr/>
          </p:nvSpPr>
          <p:spPr bwMode="auto">
            <a:xfrm>
              <a:off x="0" y="0"/>
              <a:ext cx="795" cy="0"/>
            </a:xfrm>
            <a:prstGeom prst="line">
              <a:avLst/>
            </a:prstGeom>
            <a:noFill/>
            <a:ln w="12700">
              <a:solidFill>
                <a:srgbClr val="0070C0"/>
              </a:solidFill>
              <a:prstDash val="lgDash"/>
              <a:round/>
            </a:ln>
          </p:spPr>
          <p:txBody>
            <a:bodyPr/>
            <a:lstStyle/>
            <a:p>
              <a:endParaRPr lang="zh-CN" altLang="en-US"/>
            </a:p>
          </p:txBody>
        </p:sp>
        <p:sp>
          <p:nvSpPr>
            <p:cNvPr id="11" name="Line 6"/>
            <p:cNvSpPr>
              <a:spLocks noChangeShapeType="1"/>
            </p:cNvSpPr>
            <p:nvPr/>
          </p:nvSpPr>
          <p:spPr bwMode="auto">
            <a:xfrm>
              <a:off x="795" y="1"/>
              <a:ext cx="0" cy="645"/>
            </a:xfrm>
            <a:prstGeom prst="line">
              <a:avLst/>
            </a:prstGeom>
            <a:noFill/>
            <a:ln w="12700">
              <a:solidFill>
                <a:srgbClr val="0070C0"/>
              </a:solidFill>
              <a:prstDash val="lgDash"/>
              <a:round/>
            </a:ln>
          </p:spPr>
          <p:txBody>
            <a:bodyPr/>
            <a:lstStyle/>
            <a:p>
              <a:endParaRPr lang="zh-CN" altLang="en-US"/>
            </a:p>
          </p:txBody>
        </p:sp>
      </p:grpSp>
      <p:sp>
        <p:nvSpPr>
          <p:cNvPr id="12" name="Rectangle 7"/>
          <p:cNvSpPr txBox="1">
            <a:spLocks noChangeArrowheads="1"/>
          </p:cNvSpPr>
          <p:nvPr/>
        </p:nvSpPr>
        <p:spPr>
          <a:xfrm>
            <a:off x="755576" y="332656"/>
            <a:ext cx="8229600" cy="828675"/>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短期中亏损的垄断竞争企业</a:t>
            </a:r>
          </a:p>
        </p:txBody>
      </p:sp>
      <p:grpSp>
        <p:nvGrpSpPr>
          <p:cNvPr id="14" name="Group 14"/>
          <p:cNvGrpSpPr/>
          <p:nvPr/>
        </p:nvGrpSpPr>
        <p:grpSpPr bwMode="auto">
          <a:xfrm>
            <a:off x="1356469" y="2098576"/>
            <a:ext cx="5376863" cy="3889375"/>
            <a:chOff x="0" y="0"/>
            <a:chExt cx="3434" cy="2651"/>
          </a:xfrm>
        </p:grpSpPr>
        <p:grpSp>
          <p:nvGrpSpPr>
            <p:cNvPr id="15" name="Group 15"/>
            <p:cNvGrpSpPr/>
            <p:nvPr/>
          </p:nvGrpSpPr>
          <p:grpSpPr bwMode="auto">
            <a:xfrm>
              <a:off x="1012" y="66"/>
              <a:ext cx="2262" cy="2284"/>
              <a:chOff x="0" y="0"/>
              <a:chExt cx="3650" cy="2492"/>
            </a:xfrm>
          </p:grpSpPr>
          <p:sp>
            <p:nvSpPr>
              <p:cNvPr id="18" name="Line 11"/>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9" name="Line 12"/>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6" name="Text Box 13"/>
            <p:cNvSpPr txBox="1">
              <a:spLocks noChangeArrowheads="1"/>
            </p:cNvSpPr>
            <p:nvPr/>
          </p:nvSpPr>
          <p:spPr bwMode="auto">
            <a:xfrm>
              <a:off x="2653" y="2402"/>
              <a:ext cx="781" cy="249"/>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p>
          </p:txBody>
        </p:sp>
        <p:sp>
          <p:nvSpPr>
            <p:cNvPr id="17" name="Text Box 14"/>
            <p:cNvSpPr txBox="1">
              <a:spLocks noChangeArrowheads="1"/>
            </p:cNvSpPr>
            <p:nvPr/>
          </p:nvSpPr>
          <p:spPr bwMode="auto">
            <a:xfrm>
              <a:off x="0" y="0"/>
              <a:ext cx="1001" cy="312"/>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价格</a:t>
              </a:r>
            </a:p>
          </p:txBody>
        </p:sp>
      </p:grpSp>
      <p:grpSp>
        <p:nvGrpSpPr>
          <p:cNvPr id="20" name="Group 20"/>
          <p:cNvGrpSpPr/>
          <p:nvPr/>
        </p:nvGrpSpPr>
        <p:grpSpPr bwMode="auto">
          <a:xfrm>
            <a:off x="3310682" y="1793776"/>
            <a:ext cx="3346450" cy="2127250"/>
            <a:chOff x="0" y="0"/>
            <a:chExt cx="2108" cy="1340"/>
          </a:xfrm>
        </p:grpSpPr>
        <p:sp>
          <p:nvSpPr>
            <p:cNvPr id="21" name="Arc 16"/>
            <p:cNvSpPr/>
            <p:nvPr/>
          </p:nvSpPr>
          <p:spPr bwMode="auto">
            <a:xfrm flipH="1" flipV="1">
              <a:off x="0" y="0"/>
              <a:ext cx="1759" cy="1340"/>
            </a:xfrm>
            <a:custGeom>
              <a:avLst/>
              <a:gdLst>
                <a:gd name="T0" fmla="*/ 0 w 33610"/>
                <a:gd name="T1" fmla="*/ 0 h 21600"/>
                <a:gd name="T2" fmla="*/ 33610 w 33610"/>
                <a:gd name="T3" fmla="*/ 21600 h 21600"/>
              </a:gdLst>
              <a:ahLst/>
              <a:cxnLst>
                <a:cxn ang="0">
                  <a:pos x="0" y="6309"/>
                </a:cxn>
                <a:cxn ang="0">
                  <a:pos x="15256" y="0"/>
                </a:cxn>
                <a:cxn ang="0">
                  <a:pos x="33609" y="10211"/>
                </a:cxn>
                <a:cxn ang="0">
                  <a:pos x="0" y="6309"/>
                </a:cxn>
                <a:cxn ang="0">
                  <a:pos x="15256" y="0"/>
                </a:cxn>
                <a:cxn ang="0">
                  <a:pos x="33609" y="10211"/>
                </a:cxn>
                <a:cxn ang="0">
                  <a:pos x="15256" y="21600"/>
                </a:cxn>
              </a:cxnLst>
              <a:rect l="T0" t="T1" r="T2" b="T3"/>
              <a:pathLst>
                <a:path w="33610" h="21600" fill="none" extrusionOk="0">
                  <a:moveTo>
                    <a:pt x="0" y="6309"/>
                  </a:moveTo>
                  <a:cubicBezTo>
                    <a:pt x="4049" y="2268"/>
                    <a:pt x="9535" y="-1"/>
                    <a:pt x="15256" y="0"/>
                  </a:cubicBezTo>
                  <a:cubicBezTo>
                    <a:pt x="22728" y="0"/>
                    <a:pt x="29669" y="3861"/>
                    <a:pt x="33609" y="10211"/>
                  </a:cubicBezTo>
                </a:path>
                <a:path w="33610" h="21600" stroke="0" extrusionOk="0">
                  <a:moveTo>
                    <a:pt x="0" y="6309"/>
                  </a:moveTo>
                  <a:cubicBezTo>
                    <a:pt x="4049" y="2268"/>
                    <a:pt x="9535" y="-1"/>
                    <a:pt x="15256" y="0"/>
                  </a:cubicBezTo>
                  <a:cubicBezTo>
                    <a:pt x="22728" y="0"/>
                    <a:pt x="29669" y="3861"/>
                    <a:pt x="33609" y="10211"/>
                  </a:cubicBezTo>
                  <a:lnTo>
                    <a:pt x="15256" y="21600"/>
                  </a:lnTo>
                  <a:close/>
                </a:path>
              </a:pathLst>
            </a:custGeom>
            <a:noFill/>
            <a:ln w="38100" cmpd="sng">
              <a:solidFill>
                <a:schemeClr val="accent2"/>
              </a:solidFill>
              <a:round/>
            </a:ln>
          </p:spPr>
          <p:txBody>
            <a:bodyPr wrap="none" anchor="ctr"/>
            <a:lstStyle/>
            <a:p>
              <a:endParaRPr lang="zh-CN" altLang="en-US"/>
            </a:p>
          </p:txBody>
        </p:sp>
        <p:sp>
          <p:nvSpPr>
            <p:cNvPr id="22" name="Text Box 17"/>
            <p:cNvSpPr txBox="1">
              <a:spLocks noChangeArrowheads="1"/>
            </p:cNvSpPr>
            <p:nvPr/>
          </p:nvSpPr>
          <p:spPr bwMode="auto">
            <a:xfrm>
              <a:off x="1585" y="728"/>
              <a:ext cx="523"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ATC</a:t>
              </a:r>
            </a:p>
          </p:txBody>
        </p:sp>
      </p:grpSp>
      <p:sp>
        <p:nvSpPr>
          <p:cNvPr id="23" name="Text Box 22"/>
          <p:cNvSpPr txBox="1">
            <a:spLocks noChangeArrowheads="1"/>
          </p:cNvSpPr>
          <p:nvPr/>
        </p:nvSpPr>
        <p:spPr bwMode="auto">
          <a:xfrm>
            <a:off x="3836144" y="5511701"/>
            <a:ext cx="517525" cy="457200"/>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Q</a:t>
            </a:r>
          </a:p>
        </p:txBody>
      </p:sp>
      <p:sp>
        <p:nvSpPr>
          <p:cNvPr id="24" name="Rectangle 23"/>
          <p:cNvSpPr>
            <a:spLocks noChangeArrowheads="1"/>
          </p:cNvSpPr>
          <p:nvPr/>
        </p:nvSpPr>
        <p:spPr bwMode="auto">
          <a:xfrm>
            <a:off x="2648694" y="4032151"/>
            <a:ext cx="203200" cy="365125"/>
          </a:xfrm>
          <a:prstGeom prst="rect">
            <a:avLst/>
          </a:prstGeom>
          <a:noFill/>
          <a:ln w="9525">
            <a:noFill/>
            <a:miter lim="800000"/>
          </a:ln>
        </p:spPr>
        <p:txBody>
          <a:bodyPr wrap="none" lIns="0" tIns="0" rIns="0" bIns="0">
            <a:spAutoFit/>
          </a:bodyPr>
          <a:lstStyle/>
          <a:p>
            <a:pPr algn="r"/>
            <a:r>
              <a:rPr lang="en-US" altLang="zh-CN" sz="2400" b="1" i="1">
                <a:ea typeface="宋体" panose="02010600030101010101" pitchFamily="2" charset="-122"/>
              </a:rPr>
              <a:t>P</a:t>
            </a:r>
          </a:p>
        </p:txBody>
      </p:sp>
      <p:sp>
        <p:nvSpPr>
          <p:cNvPr id="25" name="Rectangle 24"/>
          <p:cNvSpPr>
            <a:spLocks noChangeArrowheads="1"/>
          </p:cNvSpPr>
          <p:nvPr/>
        </p:nvSpPr>
        <p:spPr bwMode="auto">
          <a:xfrm>
            <a:off x="2181969" y="3532088"/>
            <a:ext cx="677863" cy="365125"/>
          </a:xfrm>
          <a:prstGeom prst="rect">
            <a:avLst/>
          </a:prstGeom>
          <a:noFill/>
          <a:ln w="9525">
            <a:noFill/>
            <a:miter lim="800000"/>
          </a:ln>
        </p:spPr>
        <p:txBody>
          <a:bodyPr lIns="0" tIns="0" rIns="0" bIns="0">
            <a:spAutoFit/>
          </a:bodyPr>
          <a:lstStyle/>
          <a:p>
            <a:pPr algn="r"/>
            <a:r>
              <a:rPr lang="en-US" altLang="zh-CN" sz="2400" i="1">
                <a:ea typeface="宋体" panose="02010600030101010101" pitchFamily="2" charset="-122"/>
              </a:rPr>
              <a:t>ATC</a:t>
            </a:r>
          </a:p>
        </p:txBody>
      </p:sp>
      <p:grpSp>
        <p:nvGrpSpPr>
          <p:cNvPr id="26" name="Group 26"/>
          <p:cNvGrpSpPr/>
          <p:nvPr/>
        </p:nvGrpSpPr>
        <p:grpSpPr bwMode="auto">
          <a:xfrm>
            <a:off x="1259632" y="1412776"/>
            <a:ext cx="4600575" cy="3687762"/>
            <a:chOff x="0" y="0"/>
            <a:chExt cx="2898" cy="2323"/>
          </a:xfrm>
        </p:grpSpPr>
        <p:sp>
          <p:nvSpPr>
            <p:cNvPr id="27" name="Text Box 26"/>
            <p:cNvSpPr txBox="1">
              <a:spLocks noChangeArrowheads="1"/>
            </p:cNvSpPr>
            <p:nvPr/>
          </p:nvSpPr>
          <p:spPr bwMode="auto">
            <a:xfrm>
              <a:off x="2527" y="651"/>
              <a:ext cx="371"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MC</a:t>
              </a:r>
            </a:p>
          </p:txBody>
        </p:sp>
        <p:sp>
          <p:nvSpPr>
            <p:cNvPr id="28" name="Arc 27"/>
            <p:cNvSpPr/>
            <p:nvPr/>
          </p:nvSpPr>
          <p:spPr bwMode="auto">
            <a:xfrm flipV="1">
              <a:off x="0" y="0"/>
              <a:ext cx="2653" cy="2323"/>
            </a:xfrm>
            <a:custGeom>
              <a:avLst/>
              <a:gdLst>
                <a:gd name="T0" fmla="*/ 0 w 20469"/>
                <a:gd name="T1" fmla="*/ 0 h 18502"/>
                <a:gd name="T2" fmla="*/ 20469 w 20469"/>
                <a:gd name="T3" fmla="*/ 18502 h 18502"/>
              </a:gdLst>
              <a:ahLst/>
              <a:cxnLst>
                <a:cxn ang="0">
                  <a:pos x="11146" y="-1"/>
                </a:cxn>
                <a:cxn ang="0">
                  <a:pos x="20468" y="11604"/>
                </a:cxn>
                <a:cxn ang="0">
                  <a:pos x="11146" y="-1"/>
                </a:cxn>
                <a:cxn ang="0">
                  <a:pos x="20468" y="11604"/>
                </a:cxn>
                <a:cxn ang="0">
                  <a:pos x="0" y="18502"/>
                </a:cxn>
              </a:cxnLst>
              <a:rect l="T0" t="T1" r="T2" b="T3"/>
              <a:pathLst>
                <a:path w="20469" h="18502" fill="none" extrusionOk="0">
                  <a:moveTo>
                    <a:pt x="11146" y="-1"/>
                  </a:moveTo>
                  <a:cubicBezTo>
                    <a:pt x="15530" y="2641"/>
                    <a:pt x="18834" y="6753"/>
                    <a:pt x="20468" y="11604"/>
                  </a:cubicBezTo>
                </a:path>
                <a:path w="20469" h="18502" stroke="0" extrusionOk="0">
                  <a:moveTo>
                    <a:pt x="11146" y="-1"/>
                  </a:moveTo>
                  <a:cubicBezTo>
                    <a:pt x="15530" y="2641"/>
                    <a:pt x="18834" y="6753"/>
                    <a:pt x="20468" y="11604"/>
                  </a:cubicBezTo>
                  <a:lnTo>
                    <a:pt x="0" y="18502"/>
                  </a:lnTo>
                  <a:close/>
                </a:path>
              </a:pathLst>
            </a:custGeom>
            <a:noFill/>
            <a:ln w="38100" cmpd="sng">
              <a:solidFill>
                <a:srgbClr val="CC0000"/>
              </a:solidFill>
              <a:round/>
            </a:ln>
          </p:spPr>
          <p:txBody>
            <a:bodyPr wrap="none" anchor="ctr"/>
            <a:lstStyle/>
            <a:p>
              <a:endParaRPr lang="zh-CN" altLang="en-US"/>
            </a:p>
          </p:txBody>
        </p:sp>
      </p:grpSp>
      <p:sp>
        <p:nvSpPr>
          <p:cNvPr id="29" name="Line 2"/>
          <p:cNvSpPr>
            <a:spLocks noChangeShapeType="1"/>
          </p:cNvSpPr>
          <p:nvPr/>
        </p:nvSpPr>
        <p:spPr bwMode="auto">
          <a:xfrm flipH="1">
            <a:off x="2937619" y="4209951"/>
            <a:ext cx="1143000" cy="0"/>
          </a:xfrm>
          <a:prstGeom prst="line">
            <a:avLst/>
          </a:prstGeom>
          <a:noFill/>
          <a:ln w="12700">
            <a:solidFill>
              <a:srgbClr val="0070C0"/>
            </a:solidFill>
            <a:prstDash val="lgDash"/>
            <a:round/>
          </a:ln>
        </p:spPr>
        <p:txBody>
          <a:bodyPr/>
          <a:lstStyle/>
          <a:p>
            <a:endParaRPr lang="zh-CN" altLang="en-US"/>
          </a:p>
        </p:txBody>
      </p:sp>
      <p:grpSp>
        <p:nvGrpSpPr>
          <p:cNvPr id="30" name="Group 30"/>
          <p:cNvGrpSpPr/>
          <p:nvPr/>
        </p:nvGrpSpPr>
        <p:grpSpPr bwMode="auto">
          <a:xfrm>
            <a:off x="3123357" y="3738463"/>
            <a:ext cx="2714625" cy="1368426"/>
            <a:chOff x="0" y="0"/>
            <a:chExt cx="1710" cy="862"/>
          </a:xfrm>
        </p:grpSpPr>
        <p:sp>
          <p:nvSpPr>
            <p:cNvPr id="31" name="Line 18"/>
            <p:cNvSpPr>
              <a:spLocks noChangeShapeType="1"/>
            </p:cNvSpPr>
            <p:nvPr/>
          </p:nvSpPr>
          <p:spPr bwMode="auto">
            <a:xfrm>
              <a:off x="0" y="0"/>
              <a:ext cx="1488" cy="741"/>
            </a:xfrm>
            <a:prstGeom prst="line">
              <a:avLst/>
            </a:prstGeom>
            <a:noFill/>
            <a:ln w="38100">
              <a:solidFill>
                <a:schemeClr val="accent2"/>
              </a:solidFill>
              <a:round/>
            </a:ln>
          </p:spPr>
          <p:txBody>
            <a:bodyPr/>
            <a:lstStyle/>
            <a:p>
              <a:endParaRPr lang="zh-CN" altLang="en-US"/>
            </a:p>
          </p:txBody>
        </p:sp>
        <p:sp>
          <p:nvSpPr>
            <p:cNvPr id="32" name="Text Box 19"/>
            <p:cNvSpPr txBox="1">
              <a:spLocks noChangeArrowheads="1"/>
            </p:cNvSpPr>
            <p:nvPr/>
          </p:nvSpPr>
          <p:spPr bwMode="auto">
            <a:xfrm>
              <a:off x="1436" y="629"/>
              <a:ext cx="274" cy="233"/>
            </a:xfrm>
            <a:prstGeom prst="rect">
              <a:avLst/>
            </a:prstGeom>
            <a:noFill/>
            <a:ln w="9525">
              <a:noFill/>
              <a:miter lim="800000"/>
            </a:ln>
          </p:spPr>
          <p:txBody>
            <a:bodyPr lIns="0" tIns="0" rIns="0" bIns="0">
              <a:spAutoFit/>
            </a:bodyPr>
            <a:lstStyle/>
            <a:p>
              <a:pPr algn="ctr">
                <a:spcBef>
                  <a:spcPct val="50000"/>
                </a:spcBef>
              </a:pPr>
              <a:r>
                <a:rPr lang="en-US" altLang="zh-CN" sz="2400" i="1" dirty="0">
                  <a:ea typeface="宋体" panose="02010600030101010101" pitchFamily="2" charset="-122"/>
                </a:rPr>
                <a:t>d</a:t>
              </a:r>
            </a:p>
          </p:txBody>
        </p:sp>
      </p:grpSp>
      <p:grpSp>
        <p:nvGrpSpPr>
          <p:cNvPr id="33" name="Group 33"/>
          <p:cNvGrpSpPr/>
          <p:nvPr/>
        </p:nvGrpSpPr>
        <p:grpSpPr bwMode="auto">
          <a:xfrm>
            <a:off x="3169394" y="4102001"/>
            <a:ext cx="2346325" cy="1438275"/>
            <a:chOff x="0" y="0"/>
            <a:chExt cx="1478" cy="906"/>
          </a:xfrm>
        </p:grpSpPr>
        <p:sp>
          <p:nvSpPr>
            <p:cNvPr id="34" name="Line 20"/>
            <p:cNvSpPr>
              <a:spLocks noChangeShapeType="1"/>
            </p:cNvSpPr>
            <p:nvPr/>
          </p:nvSpPr>
          <p:spPr bwMode="auto">
            <a:xfrm>
              <a:off x="0" y="0"/>
              <a:ext cx="1124" cy="791"/>
            </a:xfrm>
            <a:prstGeom prst="line">
              <a:avLst/>
            </a:prstGeom>
            <a:noFill/>
            <a:ln w="38100">
              <a:solidFill>
                <a:srgbClr val="CC0000"/>
              </a:solidFill>
              <a:round/>
            </a:ln>
          </p:spPr>
          <p:txBody>
            <a:bodyPr/>
            <a:lstStyle/>
            <a:p>
              <a:endParaRPr lang="zh-CN" altLang="en-US"/>
            </a:p>
          </p:txBody>
        </p:sp>
        <p:sp>
          <p:nvSpPr>
            <p:cNvPr id="35" name="Text Box 21"/>
            <p:cNvSpPr txBox="1">
              <a:spLocks noChangeArrowheads="1"/>
            </p:cNvSpPr>
            <p:nvPr/>
          </p:nvSpPr>
          <p:spPr bwMode="auto">
            <a:xfrm>
              <a:off x="1104" y="676"/>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p>
          </p:txBody>
        </p:sp>
      </p:grpSp>
      <p:sp>
        <p:nvSpPr>
          <p:cNvPr id="36" name="Oval 29"/>
          <p:cNvSpPr>
            <a:spLocks noChangeAspect="1" noChangeArrowheads="1"/>
          </p:cNvSpPr>
          <p:nvPr/>
        </p:nvSpPr>
        <p:spPr bwMode="auto">
          <a:xfrm>
            <a:off x="4012357" y="4681438"/>
            <a:ext cx="119062" cy="117475"/>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19075"/>
            <a:ext cx="9144000" cy="649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垄断竞争与垄断</a:t>
            </a:r>
          </a:p>
        </p:txBody>
      </p:sp>
      <p:sp>
        <p:nvSpPr>
          <p:cNvPr id="5" name="Rectangle 3"/>
          <p:cNvSpPr txBox="1">
            <a:spLocks noChangeArrowheads="1"/>
          </p:cNvSpPr>
          <p:nvPr/>
        </p:nvSpPr>
        <p:spPr>
          <a:xfrm>
            <a:off x="446088" y="935038"/>
            <a:ext cx="8439150" cy="5403850"/>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短期：</a:t>
            </a: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垄断竞争条件下</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企业行为和垄断企业的行为相</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似</a:t>
            </a: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长期：</a:t>
            </a: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垄断竞争条件下，企业自由进入与退出市场会使市场上企业的经济利润趋于零  </a:t>
            </a: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如果市场上企业短期内能盈利，新企业会进入市场。这会减少市场上</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各家</a:t>
            </a: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企业</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面临</a:t>
            </a: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的需求，价格下降，利润也减少</a:t>
            </a: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如果市场上企业短期内有损失，一些企业会退出市场。那些继续留在市场上的企业会面临更高的需求和价格</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，从而亏损减少</a:t>
            </a:r>
            <a:endPar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f1fd9b2-eb72-424e-a4c2-d0248857cb0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1036</Words>
  <Application>Microsoft Office PowerPoint</Application>
  <PresentationFormat>全屏显示(4:3)</PresentationFormat>
  <Paragraphs>162</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楷体</vt:lpstr>
      <vt:lpstr>Lucida Sans Unicode</vt:lpstr>
      <vt:lpstr>Tahoma</vt:lpstr>
      <vt:lpstr>Times New Roman</vt:lpstr>
      <vt:lpstr>Verdana</vt:lpstr>
      <vt:lpstr>Wingdings</vt:lpstr>
      <vt:lpstr>Wingdings 2</vt:lpstr>
      <vt:lpstr>Wingdings 3</vt: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thtfpc</dc:creator>
  <cp:lastModifiedBy>Administrator</cp:lastModifiedBy>
  <cp:revision>11</cp:revision>
  <dcterms:created xsi:type="dcterms:W3CDTF">2016-05-14T07:22:00Z</dcterms:created>
  <dcterms:modified xsi:type="dcterms:W3CDTF">2019-05-19T13:48:29Z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2052-11.1.0.8517</vt:lpwstr>
  </property>
</Properties>
</file>