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327" r:id="rId6"/>
    <p:sldId id="387" r:id="rId7"/>
    <p:sldId id="328" r:id="rId8"/>
    <p:sldId id="441" r:id="rId9"/>
    <p:sldId id="329" r:id="rId10"/>
    <p:sldId id="388" r:id="rId11"/>
    <p:sldId id="415" r:id="rId12"/>
    <p:sldId id="330" r:id="rId13"/>
    <p:sldId id="331" r:id="rId14"/>
    <p:sldId id="332" r:id="rId15"/>
    <p:sldId id="333" r:id="rId16"/>
    <p:sldId id="346" r:id="rId17"/>
    <p:sldId id="442"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81" r:id="rId32"/>
    <p:sldId id="373" r:id="rId33"/>
    <p:sldId id="374" r:id="rId34"/>
    <p:sldId id="375" r:id="rId35"/>
    <p:sldId id="376" r:id="rId36"/>
    <p:sldId id="377" r:id="rId37"/>
    <p:sldId id="440" r:id="rId38"/>
  </p:sldIdLst>
  <p:sldSz cx="9144000" cy="5715000" type="screen16x10"/>
  <p:notesSz cx="6858000" cy="9144000"/>
  <p:embeddedFontLst>
    <p:embeddedFont>
      <p:font typeface="微软雅黑" panose="020B0503020204020204" pitchFamily="34" charset="-122"/>
      <p:regular r:id="rId42"/>
    </p:embeddedFont>
    <p:embeddedFont>
      <p:font typeface="黑体" panose="02010609060101010101" charset="-122"/>
      <p:regular r:id="rId43"/>
    </p:embeddedFont>
    <p:embeddedFont>
      <p:font typeface="楷体" panose="02010609060101010101" pitchFamily="49" charset="-122"/>
      <p:regular r:id="rId44"/>
    </p:embeddedFont>
    <p:embeddedFont>
      <p:font typeface="Tahoma" panose="020B0604030504040204" pitchFamily="34" charset="0"/>
      <p:regular r:id="rId45"/>
      <p:bold r:id="rId46"/>
    </p:embeddedFont>
    <p:embeddedFont>
      <p:font typeface="Calibri" panose="020F0502020204030204" charset="0"/>
      <p:regular r:id="rId47"/>
      <p:bold r:id="rId48"/>
      <p:italic r:id="rId49"/>
      <p:boldItalic r:id="rId50"/>
    </p:embeddedFont>
  </p:embeddedFontLst>
  <p:defaultTextStyle>
    <a:defPPr>
      <a:defRPr lang="zh-CN"/>
    </a:defPPr>
    <a:lvl1pPr marL="0" algn="l" defTabSz="713105" rtl="0" eaLnBrk="1" latinLnBrk="0" hangingPunct="1">
      <a:defRPr sz="1400" kern="1200">
        <a:solidFill>
          <a:schemeClr val="tx1"/>
        </a:solidFill>
        <a:latin typeface="+mn-lt"/>
        <a:ea typeface="+mn-ea"/>
        <a:cs typeface="+mn-cs"/>
      </a:defRPr>
    </a:lvl1pPr>
    <a:lvl2pPr marL="356870" algn="l" defTabSz="713105" rtl="0" eaLnBrk="1" latinLnBrk="0" hangingPunct="1">
      <a:defRPr sz="1400" kern="1200">
        <a:solidFill>
          <a:schemeClr val="tx1"/>
        </a:solidFill>
        <a:latin typeface="+mn-lt"/>
        <a:ea typeface="+mn-ea"/>
        <a:cs typeface="+mn-cs"/>
      </a:defRPr>
    </a:lvl2pPr>
    <a:lvl3pPr marL="713105" algn="l" defTabSz="713105" rtl="0" eaLnBrk="1" latinLnBrk="0" hangingPunct="1">
      <a:defRPr sz="1400" kern="1200">
        <a:solidFill>
          <a:schemeClr val="tx1"/>
        </a:solidFill>
        <a:latin typeface="+mn-lt"/>
        <a:ea typeface="+mn-ea"/>
        <a:cs typeface="+mn-cs"/>
      </a:defRPr>
    </a:lvl3pPr>
    <a:lvl4pPr marL="1069975" algn="l" defTabSz="713105" rtl="0" eaLnBrk="1" latinLnBrk="0" hangingPunct="1">
      <a:defRPr sz="1400" kern="1200">
        <a:solidFill>
          <a:schemeClr val="tx1"/>
        </a:solidFill>
        <a:latin typeface="+mn-lt"/>
        <a:ea typeface="+mn-ea"/>
        <a:cs typeface="+mn-cs"/>
      </a:defRPr>
    </a:lvl4pPr>
    <a:lvl5pPr marL="1426210" algn="l" defTabSz="713105" rtl="0" eaLnBrk="1" latinLnBrk="0" hangingPunct="1">
      <a:defRPr sz="1400" kern="1200">
        <a:solidFill>
          <a:schemeClr val="tx1"/>
        </a:solidFill>
        <a:latin typeface="+mn-lt"/>
        <a:ea typeface="+mn-ea"/>
        <a:cs typeface="+mn-cs"/>
      </a:defRPr>
    </a:lvl5pPr>
    <a:lvl6pPr marL="1783080" algn="l" defTabSz="713105" rtl="0" eaLnBrk="1" latinLnBrk="0" hangingPunct="1">
      <a:defRPr sz="1400" kern="1200">
        <a:solidFill>
          <a:schemeClr val="tx1"/>
        </a:solidFill>
        <a:latin typeface="+mn-lt"/>
        <a:ea typeface="+mn-ea"/>
        <a:cs typeface="+mn-cs"/>
      </a:defRPr>
    </a:lvl6pPr>
    <a:lvl7pPr marL="2139950" algn="l" defTabSz="713105" rtl="0" eaLnBrk="1" latinLnBrk="0" hangingPunct="1">
      <a:defRPr sz="1400" kern="1200">
        <a:solidFill>
          <a:schemeClr val="tx1"/>
        </a:solidFill>
        <a:latin typeface="+mn-lt"/>
        <a:ea typeface="+mn-ea"/>
        <a:cs typeface="+mn-cs"/>
      </a:defRPr>
    </a:lvl7pPr>
    <a:lvl8pPr marL="2496185" algn="l" defTabSz="713105" rtl="0" eaLnBrk="1" latinLnBrk="0" hangingPunct="1">
      <a:defRPr sz="1400" kern="1200">
        <a:solidFill>
          <a:schemeClr val="tx1"/>
        </a:solidFill>
        <a:latin typeface="+mn-lt"/>
        <a:ea typeface="+mn-ea"/>
        <a:cs typeface="+mn-cs"/>
      </a:defRPr>
    </a:lvl8pPr>
    <a:lvl9pPr marL="2853055" algn="l" defTabSz="713105"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287"/>
    <a:srgbClr val="0105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6" autoAdjust="0"/>
    <p:restoredTop sz="85766" autoAdjust="0"/>
  </p:normalViewPr>
  <p:slideViewPr>
    <p:cSldViewPr showGuides="1">
      <p:cViewPr>
        <p:scale>
          <a:sx n="66" d="100"/>
          <a:sy n="66" d="100"/>
        </p:scale>
        <p:origin x="-324" y="-1344"/>
      </p:cViewPr>
      <p:guideLst>
        <p:guide orient="horz" pos="1792"/>
        <p:guide pos="2794"/>
        <p:guide pos="2988"/>
        <p:guide pos="53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9.fntdata"/><Relationship Id="rId5" Type="http://schemas.openxmlformats.org/officeDocument/2006/relationships/slide" Target="slides/slide2.xml"/><Relationship Id="rId49" Type="http://schemas.openxmlformats.org/officeDocument/2006/relationships/font" Target="fonts/font8.fntdata"/><Relationship Id="rId48" Type="http://schemas.openxmlformats.org/officeDocument/2006/relationships/font" Target="fonts/font7.fntdata"/><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713105" rtl="0" eaLnBrk="1" latinLnBrk="0" hangingPunct="1">
      <a:defRPr sz="900" kern="1200">
        <a:solidFill>
          <a:schemeClr val="tx1"/>
        </a:solidFill>
        <a:latin typeface="+mn-lt"/>
        <a:ea typeface="+mn-ea"/>
        <a:cs typeface="+mn-cs"/>
      </a:defRPr>
    </a:lvl1pPr>
    <a:lvl2pPr marL="356870" algn="l" defTabSz="713105" rtl="0" eaLnBrk="1" latinLnBrk="0" hangingPunct="1">
      <a:defRPr sz="900" kern="1200">
        <a:solidFill>
          <a:schemeClr val="tx1"/>
        </a:solidFill>
        <a:latin typeface="+mn-lt"/>
        <a:ea typeface="+mn-ea"/>
        <a:cs typeface="+mn-cs"/>
      </a:defRPr>
    </a:lvl2pPr>
    <a:lvl3pPr marL="713105" algn="l" defTabSz="713105" rtl="0" eaLnBrk="1" latinLnBrk="0" hangingPunct="1">
      <a:defRPr sz="900" kern="1200">
        <a:solidFill>
          <a:schemeClr val="tx1"/>
        </a:solidFill>
        <a:latin typeface="+mn-lt"/>
        <a:ea typeface="+mn-ea"/>
        <a:cs typeface="+mn-cs"/>
      </a:defRPr>
    </a:lvl3pPr>
    <a:lvl4pPr marL="1069975" algn="l" defTabSz="713105" rtl="0" eaLnBrk="1" latinLnBrk="0" hangingPunct="1">
      <a:defRPr sz="900" kern="1200">
        <a:solidFill>
          <a:schemeClr val="tx1"/>
        </a:solidFill>
        <a:latin typeface="+mn-lt"/>
        <a:ea typeface="+mn-ea"/>
        <a:cs typeface="+mn-cs"/>
      </a:defRPr>
    </a:lvl4pPr>
    <a:lvl5pPr marL="1426210" algn="l" defTabSz="713105" rtl="0" eaLnBrk="1" latinLnBrk="0" hangingPunct="1">
      <a:defRPr sz="900" kern="1200">
        <a:solidFill>
          <a:schemeClr val="tx1"/>
        </a:solidFill>
        <a:latin typeface="+mn-lt"/>
        <a:ea typeface="+mn-ea"/>
        <a:cs typeface="+mn-cs"/>
      </a:defRPr>
    </a:lvl5pPr>
    <a:lvl6pPr marL="1783080" algn="l" defTabSz="713105" rtl="0" eaLnBrk="1" latinLnBrk="0" hangingPunct="1">
      <a:defRPr sz="900" kern="1200">
        <a:solidFill>
          <a:schemeClr val="tx1"/>
        </a:solidFill>
        <a:latin typeface="+mn-lt"/>
        <a:ea typeface="+mn-ea"/>
        <a:cs typeface="+mn-cs"/>
      </a:defRPr>
    </a:lvl6pPr>
    <a:lvl7pPr marL="2139950" algn="l" defTabSz="713105" rtl="0" eaLnBrk="1" latinLnBrk="0" hangingPunct="1">
      <a:defRPr sz="900" kern="1200">
        <a:solidFill>
          <a:schemeClr val="tx1"/>
        </a:solidFill>
        <a:latin typeface="+mn-lt"/>
        <a:ea typeface="+mn-ea"/>
        <a:cs typeface="+mn-cs"/>
      </a:defRPr>
    </a:lvl7pPr>
    <a:lvl8pPr marL="2496185" algn="l" defTabSz="713105" rtl="0" eaLnBrk="1" latinLnBrk="0" hangingPunct="1">
      <a:defRPr sz="900" kern="1200">
        <a:solidFill>
          <a:schemeClr val="tx1"/>
        </a:solidFill>
        <a:latin typeface="+mn-lt"/>
        <a:ea typeface="+mn-ea"/>
        <a:cs typeface="+mn-cs"/>
      </a:defRPr>
    </a:lvl8pPr>
    <a:lvl9pPr marL="2853055" algn="l" defTabSz="71310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5" name="矩形 54"/>
          <p:cNvSpPr/>
          <p:nvPr userDrawn="1"/>
        </p:nvSpPr>
        <p:spPr>
          <a:xfrm>
            <a:off x="2" y="1"/>
            <a:ext cx="9144000" cy="661004"/>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a:p>
        </p:txBody>
      </p:sp>
      <p:sp>
        <p:nvSpPr>
          <p:cNvPr id="136" name="矩形 135"/>
          <p:cNvSpPr/>
          <p:nvPr userDrawn="1"/>
        </p:nvSpPr>
        <p:spPr>
          <a:xfrm>
            <a:off x="2" y="5356190"/>
            <a:ext cx="9144000" cy="35881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sz="1100" dirty="0" smtClean="0">
              <a:latin typeface="微软雅黑" panose="020B0503020204020204" pitchFamily="34" charset="-122"/>
              <a:ea typeface="微软雅黑" panose="020B0503020204020204" pitchFamily="34" charset="-122"/>
            </a:endParaRPr>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导航页">
    <p:spTree>
      <p:nvGrpSpPr>
        <p:cNvPr id="1" name=""/>
        <p:cNvGrpSpPr/>
        <p:nvPr/>
      </p:nvGrpSpPr>
      <p:grpSpPr>
        <a:xfrm>
          <a:off x="0" y="0"/>
          <a:ext cx="0" cy="0"/>
          <a:chOff x="0" y="0"/>
          <a:chExt cx="0" cy="0"/>
        </a:xfrm>
      </p:grpSpPr>
      <p:grpSp>
        <p:nvGrpSpPr>
          <p:cNvPr id="6" name="组合 5"/>
          <p:cNvGrpSpPr/>
          <p:nvPr userDrawn="1"/>
        </p:nvGrpSpPr>
        <p:grpSpPr>
          <a:xfrm>
            <a:off x="4633591" y="1205346"/>
            <a:ext cx="5308434" cy="4509654"/>
            <a:chOff x="9770926" y="2645826"/>
            <a:chExt cx="1663328" cy="1271737"/>
          </a:xfrm>
          <a:solidFill>
            <a:srgbClr val="16A287">
              <a:alpha val="24000"/>
            </a:srgbClr>
          </a:solidFill>
        </p:grpSpPr>
        <p:sp>
          <p:nvSpPr>
            <p:cNvPr id="7" name="Freeform 8"/>
            <p:cNvSpPr/>
            <p:nvPr/>
          </p:nvSpPr>
          <p:spPr bwMode="auto">
            <a:xfrm>
              <a:off x="9770926" y="3425278"/>
              <a:ext cx="361755" cy="484826"/>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42"/>
            <p:cNvSpPr/>
            <p:nvPr/>
          </p:nvSpPr>
          <p:spPr bwMode="auto">
            <a:xfrm>
              <a:off x="10662261" y="2780086"/>
              <a:ext cx="771993" cy="1130018"/>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43"/>
            <p:cNvSpPr/>
            <p:nvPr/>
          </p:nvSpPr>
          <p:spPr bwMode="auto">
            <a:xfrm>
              <a:off x="9871621" y="2645826"/>
              <a:ext cx="809287" cy="1271737"/>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grpFill/>
            <a:ln>
              <a:noFill/>
            </a:ln>
          </p:spPr>
          <p:txBody>
            <a:bodyPr vert="horz" wrap="square" lIns="91440" tIns="45720" rIns="91440" bIns="45720" numCol="1" anchor="t" anchorCtr="0" compatLnSpc="1"/>
            <a:lstStyle/>
            <a:p>
              <a:endParaRPr lang="zh-CN" altLang="en-US"/>
            </a:p>
          </p:txBody>
        </p:sp>
      </p:grpSp>
      <p:sp>
        <p:nvSpPr>
          <p:cNvPr id="3" name="矩形 2"/>
          <p:cNvSpPr/>
          <p:nvPr userDrawn="1"/>
        </p:nvSpPr>
        <p:spPr>
          <a:xfrm>
            <a:off x="0" y="2062844"/>
            <a:ext cx="494110" cy="16299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a:p>
        </p:txBody>
      </p:sp>
      <p:sp>
        <p:nvSpPr>
          <p:cNvPr id="8" name="内容占位符 11"/>
          <p:cNvSpPr>
            <a:spLocks noGrp="1"/>
          </p:cNvSpPr>
          <p:nvPr>
            <p:ph sz="quarter" idx="10"/>
          </p:nvPr>
        </p:nvSpPr>
        <p:spPr>
          <a:xfrm>
            <a:off x="691015" y="2265641"/>
            <a:ext cx="7829169" cy="782360"/>
          </a:xfrm>
          <a:prstGeom prst="rect">
            <a:avLst/>
          </a:prstGeom>
        </p:spPr>
        <p:txBody>
          <a:bodyPr lIns="71323" tIns="35662" rIns="71323" bIns="35662"/>
          <a:lstStyle>
            <a:lvl1pPr marL="0" indent="0" algn="l" defTabSz="713105" rtl="0" eaLnBrk="1" latinLnBrk="0" hangingPunct="1">
              <a:buFontTx/>
              <a:buNone/>
              <a:defRPr lang="zh-CN" altLang="en-US" sz="5100" b="1" kern="1200" dirty="0" smtClean="0">
                <a:solidFill>
                  <a:schemeClr val="tx1"/>
                </a:solidFill>
                <a:latin typeface="微软雅黑" panose="020B0503020204020204" pitchFamily="34" charset="-122"/>
                <a:ea typeface="微软雅黑" panose="020B0503020204020204" pitchFamily="34" charset="-122"/>
                <a:cs typeface="+mn-cs"/>
              </a:defRPr>
            </a:lvl1pPr>
            <a:lvl2pPr marL="356870" indent="0">
              <a:buFontTx/>
              <a:buNone/>
              <a:defRPr/>
            </a:lvl2pPr>
            <a:lvl3pPr marL="713105" indent="0">
              <a:buFontTx/>
              <a:buNone/>
              <a:defRPr/>
            </a:lvl3pPr>
            <a:lvl4pPr marL="1069975" indent="0">
              <a:buFontTx/>
              <a:buNone/>
              <a:defRPr/>
            </a:lvl4pPr>
            <a:lvl5pPr marL="1426210" indent="0">
              <a:buFontTx/>
              <a:buNone/>
              <a:defRPr/>
            </a:lvl5pPr>
          </a:lstStyle>
          <a:p>
            <a:pPr lvl="0"/>
            <a:r>
              <a:rPr lang="zh-CN" altLang="en-US" dirty="0"/>
              <a:t>单击此处编辑母版文本样式</a:t>
            </a:r>
            <a:endParaRPr lang="zh-CN" altLang="en-US" dirty="0"/>
          </a:p>
        </p:txBody>
      </p:sp>
      <p:sp>
        <p:nvSpPr>
          <p:cNvPr id="9" name="内容占位符 11"/>
          <p:cNvSpPr>
            <a:spLocks noGrp="1"/>
          </p:cNvSpPr>
          <p:nvPr>
            <p:ph sz="quarter" idx="11"/>
          </p:nvPr>
        </p:nvSpPr>
        <p:spPr>
          <a:xfrm>
            <a:off x="691015" y="3136348"/>
            <a:ext cx="7896394" cy="408608"/>
          </a:xfrm>
          <a:prstGeom prst="rect">
            <a:avLst/>
          </a:prstGeom>
        </p:spPr>
        <p:txBody>
          <a:bodyPr lIns="71323" tIns="35662" rIns="71323" bIns="35662"/>
          <a:lstStyle>
            <a:lvl1pPr marL="0" indent="0" algn="l" defTabSz="713105" rtl="0" eaLnBrk="1" latinLnBrk="0" hangingPunct="1">
              <a:buFontTx/>
              <a:buNone/>
              <a:defRPr lang="zh-CN" altLang="en-US" sz="2800" kern="1200" dirty="0" smtClean="0">
                <a:solidFill>
                  <a:schemeClr val="tx1"/>
                </a:solidFill>
                <a:latin typeface="微软雅黑" panose="020B0503020204020204" pitchFamily="34" charset="-122"/>
                <a:ea typeface="微软雅黑" panose="020B0503020204020204" pitchFamily="34" charset="-122"/>
                <a:cs typeface="+mn-cs"/>
              </a:defRPr>
            </a:lvl1pPr>
            <a:lvl2pPr marL="356870" indent="0">
              <a:buFontTx/>
              <a:buNone/>
              <a:defRPr/>
            </a:lvl2pPr>
            <a:lvl3pPr marL="713105" indent="0">
              <a:buFontTx/>
              <a:buNone/>
              <a:defRPr/>
            </a:lvl3pPr>
            <a:lvl4pPr marL="1069975" indent="0">
              <a:buFontTx/>
              <a:buNone/>
              <a:defRPr/>
            </a:lvl4pPr>
            <a:lvl5pPr marL="1426210" indent="0">
              <a:buFontTx/>
              <a:buNone/>
              <a:defRPr/>
            </a:lvl5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5" name="矩形 54"/>
          <p:cNvSpPr/>
          <p:nvPr userDrawn="1"/>
        </p:nvSpPr>
        <p:spPr>
          <a:xfrm>
            <a:off x="2" y="1"/>
            <a:ext cx="9144000" cy="661004"/>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p>
            <a:pPr algn="ctr"/>
            <a:endParaRPr lang="zh-CN" altLang="en-US"/>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 descr="http://www.cce8.fudan.edu.cn/_upload/article/5e/b1/da05dc9e46ffb7db933dc34eeecf/f686ae60-77cd-4fc4-9a0e-019f10f0ce16.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 name="矩形 2"/>
          <p:cNvSpPr/>
          <p:nvPr userDrawn="1"/>
        </p:nvSpPr>
        <p:spPr>
          <a:xfrm>
            <a:off x="2" y="1"/>
            <a:ext cx="9144000" cy="661004"/>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p>
            <a:pPr algn="ctr"/>
            <a:endParaRPr lang="zh-CN" altLang="en-US"/>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 descr="http://www.cce8.fudan.edu.cn/_upload/article/5e/b1/da05dc9e46ffb7db933dc34eeecf/f686ae60-77cd-4fc4-9a0e-019f10f0ce16.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grpSp>
        <p:nvGrpSpPr>
          <p:cNvPr id="18" name="组合 17"/>
          <p:cNvGrpSpPr/>
          <p:nvPr userDrawn="1"/>
        </p:nvGrpSpPr>
        <p:grpSpPr>
          <a:xfrm>
            <a:off x="237902" y="598375"/>
            <a:ext cx="285556" cy="268775"/>
            <a:chOff x="5790315" y="2761153"/>
            <a:chExt cx="1650625" cy="1262026"/>
          </a:xfrm>
          <a:solidFill>
            <a:srgbClr val="16A287"/>
          </a:solidFill>
        </p:grpSpPr>
        <p:sp>
          <p:nvSpPr>
            <p:cNvPr id="20"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 descr="http://www.cce8.fudan.edu.cn/_upload/article/5e/b1/da05dc9e46ffb7db933dc34eeecf/f686ae60-77cd-4fc4-9a0e-019f10f0ce16.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6" name="文本占位符 25"/>
          <p:cNvSpPr>
            <a:spLocks noGrp="1"/>
          </p:cNvSpPr>
          <p:nvPr>
            <p:ph type="body" sz="quarter" idx="10"/>
          </p:nvPr>
        </p:nvSpPr>
        <p:spPr>
          <a:xfrm>
            <a:off x="466527" y="567168"/>
            <a:ext cx="2914790" cy="358899"/>
          </a:xfrm>
          <a:prstGeom prst="rect">
            <a:avLst/>
          </a:prstGeom>
        </p:spPr>
        <p:txBody>
          <a:bodyPr lIns="71323" tIns="35662" rIns="71323" bIns="35662" anchor="ctr" anchorCtr="0"/>
          <a:lstStyle>
            <a:lvl1pPr marL="0" indent="0" algn="l" defTabSz="713105" rtl="0" eaLnBrk="1" latinLnBrk="0" hangingPunct="1">
              <a:buFontTx/>
              <a:buNone/>
              <a:defRPr lang="zh-CN" altLang="en-US" sz="16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grpSp>
        <p:nvGrpSpPr>
          <p:cNvPr id="55" name="组合 54"/>
          <p:cNvGrpSpPr/>
          <p:nvPr userDrawn="1"/>
        </p:nvGrpSpPr>
        <p:grpSpPr>
          <a:xfrm>
            <a:off x="41127" y="567040"/>
            <a:ext cx="285556" cy="268775"/>
            <a:chOff x="5790315" y="2761153"/>
            <a:chExt cx="1650625" cy="1262026"/>
          </a:xfrm>
          <a:solidFill>
            <a:srgbClr val="16A287"/>
          </a:solidFill>
        </p:grpSpPr>
        <p:sp>
          <p:nvSpPr>
            <p:cNvPr id="56"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7"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8"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59" name="文本占位符 25"/>
          <p:cNvSpPr>
            <a:spLocks noGrp="1"/>
          </p:cNvSpPr>
          <p:nvPr>
            <p:ph type="body" sz="quarter" idx="11"/>
          </p:nvPr>
        </p:nvSpPr>
        <p:spPr>
          <a:xfrm>
            <a:off x="941070" y="139700"/>
            <a:ext cx="3158490" cy="358775"/>
          </a:xfrm>
          <a:prstGeom prst="rect">
            <a:avLst/>
          </a:prstGeom>
        </p:spPr>
        <p:txBody>
          <a:bodyPr lIns="71323" tIns="35662" rIns="71323" bIns="35662"/>
          <a:lstStyle>
            <a:lvl1pPr marL="0" indent="0" algn="l" defTabSz="713105" rtl="0" eaLnBrk="1" latinLnBrk="0" hangingPunct="1">
              <a:buFontTx/>
              <a:buNone/>
              <a:defRPr lang="zh-CN" altLang="en-US" sz="1900" b="1" kern="1200" dirty="0" smtClean="0">
                <a:solidFill>
                  <a:schemeClr val="bg1">
                    <a:lumMod val="95000"/>
                  </a:schemeClr>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237902" y="598375"/>
            <a:ext cx="285556" cy="268775"/>
            <a:chOff x="5790315" y="2761153"/>
            <a:chExt cx="1650625" cy="1262026"/>
          </a:xfrm>
          <a:solidFill>
            <a:srgbClr val="16A287"/>
          </a:solidFill>
        </p:grpSpPr>
        <p:sp>
          <p:nvSpPr>
            <p:cNvPr id="61"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491656" y="567168"/>
            <a:ext cx="2914790" cy="358899"/>
          </a:xfrm>
          <a:prstGeom prst="rect">
            <a:avLst/>
          </a:prstGeom>
        </p:spPr>
        <p:txBody>
          <a:bodyPr lIns="71323" tIns="35662" rIns="71323" bIns="35662"/>
          <a:lstStyle>
            <a:lvl1pPr marL="0" indent="0" algn="l" defTabSz="713105" rtl="0" eaLnBrk="1" latinLnBrk="0" hangingPunct="1">
              <a:buFontTx/>
              <a:buNone/>
              <a:defRPr lang="zh-CN" altLang="en-US" sz="19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41275"/>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237902" y="598375"/>
            <a:ext cx="285556" cy="268775"/>
            <a:chOff x="5790315" y="2761153"/>
            <a:chExt cx="1650625" cy="1262026"/>
          </a:xfrm>
          <a:solidFill>
            <a:srgbClr val="16A287"/>
          </a:solidFill>
        </p:grpSpPr>
        <p:sp>
          <p:nvSpPr>
            <p:cNvPr id="61"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491656" y="567168"/>
            <a:ext cx="2914790" cy="358899"/>
          </a:xfrm>
          <a:prstGeom prst="rect">
            <a:avLst/>
          </a:prstGeom>
        </p:spPr>
        <p:txBody>
          <a:bodyPr lIns="71323" tIns="35662" rIns="71323" bIns="35662"/>
          <a:lstStyle>
            <a:lvl1pPr marL="0" indent="0" algn="l" defTabSz="713105" rtl="0" eaLnBrk="1" latinLnBrk="0" hangingPunct="1">
              <a:buFontTx/>
              <a:buNone/>
              <a:defRPr lang="zh-CN" altLang="en-US" sz="19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713105"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78435" indent="-178435" algn="l" defTabSz="713105" rtl="0" eaLnBrk="1" latinLnBrk="0" hangingPunct="1">
        <a:lnSpc>
          <a:spcPct val="90000"/>
        </a:lnSpc>
        <a:spcBef>
          <a:spcPts val="780"/>
        </a:spcBef>
        <a:buFont typeface="Arial" panose="020B0604020202020204" pitchFamily="34" charset="0"/>
        <a:buChar char="•"/>
        <a:defRPr sz="2200" kern="1200">
          <a:solidFill>
            <a:schemeClr val="tx1"/>
          </a:solidFill>
          <a:latin typeface="+mn-lt"/>
          <a:ea typeface="+mn-ea"/>
          <a:cs typeface="+mn-cs"/>
        </a:defRPr>
      </a:lvl1pPr>
      <a:lvl2pPr marL="534670" indent="-178435" algn="l" defTabSz="713105" rtl="0" eaLnBrk="1" latinLnBrk="0" hangingPunct="1">
        <a:lnSpc>
          <a:spcPct val="90000"/>
        </a:lnSpc>
        <a:spcBef>
          <a:spcPts val="390"/>
        </a:spcBef>
        <a:buFont typeface="Arial" panose="020B0604020202020204" pitchFamily="34" charset="0"/>
        <a:buChar char="•"/>
        <a:defRPr sz="1900" kern="1200">
          <a:solidFill>
            <a:schemeClr val="tx1"/>
          </a:solidFill>
          <a:latin typeface="+mn-lt"/>
          <a:ea typeface="+mn-ea"/>
          <a:cs typeface="+mn-cs"/>
        </a:defRPr>
      </a:lvl2pPr>
      <a:lvl3pPr marL="891540" indent="-178435" algn="l" defTabSz="713105" rtl="0" eaLnBrk="1" latinLnBrk="0" hangingPunct="1">
        <a:lnSpc>
          <a:spcPct val="90000"/>
        </a:lnSpc>
        <a:spcBef>
          <a:spcPts val="390"/>
        </a:spcBef>
        <a:buFont typeface="Arial" panose="020B0604020202020204" pitchFamily="34" charset="0"/>
        <a:buChar char="•"/>
        <a:defRPr sz="1600" kern="1200">
          <a:solidFill>
            <a:schemeClr val="tx1"/>
          </a:solidFill>
          <a:latin typeface="+mn-lt"/>
          <a:ea typeface="+mn-ea"/>
          <a:cs typeface="+mn-cs"/>
        </a:defRPr>
      </a:lvl3pPr>
      <a:lvl4pPr marL="124841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4pPr>
      <a:lvl5pPr marL="1604645"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5pPr>
      <a:lvl6pPr marL="1961515"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775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49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713105" rtl="0" eaLnBrk="1" latinLnBrk="0" hangingPunct="1">
        <a:defRPr sz="1400" kern="1200">
          <a:solidFill>
            <a:schemeClr val="tx1"/>
          </a:solidFill>
          <a:latin typeface="+mn-lt"/>
          <a:ea typeface="+mn-ea"/>
          <a:cs typeface="+mn-cs"/>
        </a:defRPr>
      </a:lvl1pPr>
      <a:lvl2pPr marL="356870" algn="l" defTabSz="713105" rtl="0" eaLnBrk="1" latinLnBrk="0" hangingPunct="1">
        <a:defRPr sz="1400" kern="1200">
          <a:solidFill>
            <a:schemeClr val="tx1"/>
          </a:solidFill>
          <a:latin typeface="+mn-lt"/>
          <a:ea typeface="+mn-ea"/>
          <a:cs typeface="+mn-cs"/>
        </a:defRPr>
      </a:lvl2pPr>
      <a:lvl3pPr marL="713105" algn="l" defTabSz="713105" rtl="0" eaLnBrk="1" latinLnBrk="0" hangingPunct="1">
        <a:defRPr sz="1400" kern="1200">
          <a:solidFill>
            <a:schemeClr val="tx1"/>
          </a:solidFill>
          <a:latin typeface="+mn-lt"/>
          <a:ea typeface="+mn-ea"/>
          <a:cs typeface="+mn-cs"/>
        </a:defRPr>
      </a:lvl3pPr>
      <a:lvl4pPr marL="1069975" algn="l" defTabSz="713105" rtl="0" eaLnBrk="1" latinLnBrk="0" hangingPunct="1">
        <a:defRPr sz="1400" kern="1200">
          <a:solidFill>
            <a:schemeClr val="tx1"/>
          </a:solidFill>
          <a:latin typeface="+mn-lt"/>
          <a:ea typeface="+mn-ea"/>
          <a:cs typeface="+mn-cs"/>
        </a:defRPr>
      </a:lvl4pPr>
      <a:lvl5pPr marL="1426210" algn="l" defTabSz="713105" rtl="0" eaLnBrk="1" latinLnBrk="0" hangingPunct="1">
        <a:defRPr sz="1400" kern="1200">
          <a:solidFill>
            <a:schemeClr val="tx1"/>
          </a:solidFill>
          <a:latin typeface="+mn-lt"/>
          <a:ea typeface="+mn-ea"/>
          <a:cs typeface="+mn-cs"/>
        </a:defRPr>
      </a:lvl5pPr>
      <a:lvl6pPr marL="1783080" algn="l" defTabSz="713105" rtl="0" eaLnBrk="1" latinLnBrk="0" hangingPunct="1">
        <a:defRPr sz="1400" kern="1200">
          <a:solidFill>
            <a:schemeClr val="tx1"/>
          </a:solidFill>
          <a:latin typeface="+mn-lt"/>
          <a:ea typeface="+mn-ea"/>
          <a:cs typeface="+mn-cs"/>
        </a:defRPr>
      </a:lvl6pPr>
      <a:lvl7pPr marL="2139950" algn="l" defTabSz="713105" rtl="0" eaLnBrk="1" latinLnBrk="0" hangingPunct="1">
        <a:defRPr sz="1400" kern="1200">
          <a:solidFill>
            <a:schemeClr val="tx1"/>
          </a:solidFill>
          <a:latin typeface="+mn-lt"/>
          <a:ea typeface="+mn-ea"/>
          <a:cs typeface="+mn-cs"/>
        </a:defRPr>
      </a:lvl7pPr>
      <a:lvl8pPr marL="2496185" algn="l" defTabSz="713105" rtl="0" eaLnBrk="1" latinLnBrk="0" hangingPunct="1">
        <a:defRPr sz="1400" kern="1200">
          <a:solidFill>
            <a:schemeClr val="tx1"/>
          </a:solidFill>
          <a:latin typeface="+mn-lt"/>
          <a:ea typeface="+mn-ea"/>
          <a:cs typeface="+mn-cs"/>
        </a:defRPr>
      </a:lvl8pPr>
      <a:lvl9pPr marL="2853055" algn="l" defTabSz="71310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xml"/><Relationship Id="rId1" Type="http://schemas.openxmlformats.org/officeDocument/2006/relationships/hyperlink" Target="http://baike.baidu.com/view/429006.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5592" y="2067024"/>
            <a:ext cx="6972819" cy="661670"/>
          </a:xfrm>
          <a:prstGeom prst="rect">
            <a:avLst/>
          </a:prstGeom>
          <a:noFill/>
        </p:spPr>
        <p:txBody>
          <a:bodyPr wrap="square" lIns="71323" tIns="35662" rIns="71323" bIns="35662" rtlCol="0">
            <a:spAutoFit/>
          </a:bodyPr>
          <a:lstStyle/>
          <a:p>
            <a:pPr algn="ctr">
              <a:lnSpc>
                <a:spcPct val="120000"/>
              </a:lnSpc>
            </a:pPr>
            <a:r>
              <a:rPr lang="zh-CN" sz="3200" b="1" dirty="0" smtClean="0">
                <a:solidFill>
                  <a:srgbClr val="16A287"/>
                </a:solidFill>
                <a:latin typeface="微软雅黑" panose="020B0503020204020204" pitchFamily="34" charset="-122"/>
                <a:ea typeface="微软雅黑" panose="020B0503020204020204" pitchFamily="34" charset="-122"/>
              </a:rPr>
              <a:t>第四章 资本主义经济制度及其演变</a:t>
            </a:r>
            <a:endParaRPr lang="zh-CN" altLang="en-US" sz="3200" b="1" dirty="0">
              <a:solidFill>
                <a:srgbClr val="16A287"/>
              </a:solidFill>
              <a:latin typeface="微软雅黑" panose="020B0503020204020204" pitchFamily="34" charset="-122"/>
              <a:ea typeface="微软雅黑" panose="020B0503020204020204" pitchFamily="34" charset="-122"/>
            </a:endParaRPr>
          </a:p>
        </p:txBody>
      </p:sp>
      <p:cxnSp>
        <p:nvCxnSpPr>
          <p:cNvPr id="102" name="直接连接符 101"/>
          <p:cNvCxnSpPr/>
          <p:nvPr/>
        </p:nvCxnSpPr>
        <p:spPr>
          <a:xfrm>
            <a:off x="2339752" y="2844160"/>
            <a:ext cx="446449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sz="2400">
                <a:solidFill>
                  <a:srgbClr val="FF3300"/>
                </a:solidFill>
                <a:effectLst>
                  <a:outerShdw blurRad="38100" dist="38100" dir="2700000">
                    <a:srgbClr val="C0C0C0"/>
                  </a:outerShdw>
                </a:effectLst>
                <a:ea typeface="黑体" panose="02010609060101010101" charset="-122"/>
                <a:sym typeface="+mn-ea"/>
              </a:rPr>
              <a:t>工业革命最终使资本主义制度得以确立：</a:t>
            </a:r>
            <a:endParaRPr lang="zh-CN" altLang="en-US" sz="2400" dirty="0">
              <a:solidFill>
                <a:srgbClr val="FF3300"/>
              </a:solidFill>
              <a:effectLst>
                <a:outerShdw blurRad="38100" dist="38100" dir="2700000">
                  <a:srgbClr val="C0C0C0"/>
                </a:outerShdw>
              </a:effectLst>
              <a:ea typeface="黑体" panose="02010609060101010101" charset="-122"/>
            </a:endParaRPr>
          </a:p>
          <a:p>
            <a:pPr fontAlgn="auto">
              <a:lnSpc>
                <a:spcPct val="140000"/>
              </a:lnSpc>
              <a:spcBef>
                <a:spcPts val="700"/>
              </a:spcBef>
            </a:pPr>
            <a:r>
              <a:rPr lang="en-US" altLang="zh-CN" sz="2400">
                <a:latin typeface="+mn-ea"/>
                <a:ea typeface="+mn-ea"/>
                <a:cs typeface="+mn-ea"/>
                <a:sym typeface="+mn-ea"/>
              </a:rPr>
              <a:t>18</a:t>
            </a:r>
            <a:r>
              <a:rPr sz="2400">
                <a:latin typeface="+mn-ea"/>
                <a:ea typeface="+mn-ea"/>
                <a:cs typeface="+mn-ea"/>
                <a:sym typeface="+mn-ea"/>
              </a:rPr>
              <a:t>世纪</a:t>
            </a:r>
            <a:r>
              <a:rPr lang="en-US" altLang="zh-CN" sz="2400">
                <a:latin typeface="+mn-ea"/>
                <a:ea typeface="+mn-ea"/>
                <a:cs typeface="+mn-ea"/>
                <a:sym typeface="+mn-ea"/>
              </a:rPr>
              <a:t>60</a:t>
            </a:r>
            <a:r>
              <a:rPr sz="2400">
                <a:latin typeface="+mn-ea"/>
                <a:ea typeface="+mn-ea"/>
                <a:cs typeface="+mn-ea"/>
                <a:sym typeface="+mn-ea"/>
              </a:rPr>
              <a:t>年代开始，欧美先进国家先后发生了资本主义工业革命。工业革命不仅引起了</a:t>
            </a:r>
            <a:r>
              <a:rPr sz="2400" u="sng">
                <a:latin typeface="+mn-ea"/>
                <a:ea typeface="+mn-ea"/>
                <a:cs typeface="+mn-ea"/>
                <a:sym typeface="+mn-ea"/>
              </a:rPr>
              <a:t>生产技术</a:t>
            </a:r>
            <a:r>
              <a:rPr sz="2400">
                <a:latin typeface="+mn-ea"/>
                <a:ea typeface="+mn-ea"/>
                <a:cs typeface="+mn-ea"/>
                <a:sym typeface="+mn-ea"/>
              </a:rPr>
              <a:t>的革新，使生产力获得了空前的巨大发展，开创了人类物质文明发展的新时代，而且引发了</a:t>
            </a:r>
            <a:r>
              <a:rPr sz="2400" u="sng">
                <a:latin typeface="+mn-ea"/>
                <a:ea typeface="+mn-ea"/>
                <a:cs typeface="+mn-ea"/>
                <a:sym typeface="+mn-ea"/>
              </a:rPr>
              <a:t>生产关系</a:t>
            </a:r>
            <a:r>
              <a:rPr sz="2400">
                <a:latin typeface="+mn-ea"/>
                <a:ea typeface="+mn-ea"/>
                <a:cs typeface="+mn-ea"/>
                <a:sym typeface="+mn-ea"/>
              </a:rPr>
              <a:t>上的重大变革，形成了</a:t>
            </a:r>
            <a:r>
              <a:rPr sz="2400" b="1" u="sng">
                <a:latin typeface="+mn-ea"/>
                <a:ea typeface="+mn-ea"/>
                <a:cs typeface="+mn-ea"/>
                <a:sym typeface="+mn-ea"/>
              </a:rPr>
              <a:t>工业资本家</a:t>
            </a:r>
            <a:r>
              <a:rPr sz="2400">
                <a:latin typeface="+mn-ea"/>
                <a:ea typeface="+mn-ea"/>
                <a:cs typeface="+mn-ea"/>
                <a:sym typeface="+mn-ea"/>
              </a:rPr>
              <a:t>和</a:t>
            </a:r>
            <a:r>
              <a:rPr sz="2400" b="1" u="sng">
                <a:latin typeface="+mn-ea"/>
                <a:ea typeface="+mn-ea"/>
                <a:cs typeface="+mn-ea"/>
                <a:sym typeface="+mn-ea"/>
              </a:rPr>
              <a:t>工业雇佣工人</a:t>
            </a:r>
            <a:r>
              <a:rPr sz="2400">
                <a:latin typeface="+mn-ea"/>
                <a:ea typeface="+mn-ea"/>
                <a:cs typeface="+mn-ea"/>
                <a:sym typeface="+mn-ea"/>
              </a:rPr>
              <a:t>并最终使资本主义制度得以确立。</a:t>
            </a:r>
            <a:endParaRPr lang="zh-CN" altLang="en-US" sz="2400" dirty="0">
              <a:latin typeface="+mn-ea"/>
              <a:ea typeface="+mn-ea"/>
              <a:cs typeface="+mn-ea"/>
            </a:endParaRPr>
          </a:p>
          <a:p>
            <a:pPr fontAlgn="auto">
              <a:lnSpc>
                <a:spcPct val="140000"/>
              </a:lnSpc>
              <a:spcBef>
                <a:spcPts val="700"/>
              </a:spcBef>
            </a:pPr>
            <a:r>
              <a:rPr sz="2400">
                <a:latin typeface="+mn-ea"/>
                <a:ea typeface="+mn-ea"/>
                <a:cs typeface="+mn-ea"/>
                <a:sym typeface="+mn-ea"/>
              </a:rPr>
              <a:t>在工业革命的同时，又发生了资本主义农业革命，形成了</a:t>
            </a:r>
            <a:r>
              <a:rPr sz="2400" u="sng">
                <a:latin typeface="+mn-ea"/>
                <a:ea typeface="+mn-ea"/>
                <a:cs typeface="+mn-ea"/>
                <a:sym typeface="+mn-ea"/>
              </a:rPr>
              <a:t>农业资本家</a:t>
            </a:r>
            <a:r>
              <a:rPr sz="2400">
                <a:latin typeface="+mn-ea"/>
                <a:ea typeface="+mn-ea"/>
                <a:cs typeface="+mn-ea"/>
                <a:sym typeface="+mn-ea"/>
              </a:rPr>
              <a:t>和</a:t>
            </a:r>
            <a:r>
              <a:rPr sz="2400" u="sng">
                <a:latin typeface="+mn-ea"/>
                <a:ea typeface="+mn-ea"/>
                <a:cs typeface="+mn-ea"/>
                <a:sym typeface="+mn-ea"/>
              </a:rPr>
              <a:t>农业雇佣工人</a:t>
            </a:r>
            <a:r>
              <a:rPr sz="2400">
                <a:latin typeface="+mn-ea"/>
                <a:ea typeface="+mn-ea"/>
                <a:cs typeface="+mn-ea"/>
                <a:sym typeface="+mn-ea"/>
              </a:rPr>
              <a:t>两大对立阶级。</a:t>
            </a:r>
            <a:endParaRPr lang="zh-CN" altLang="en-US" sz="2400" b="0" dirty="0">
              <a:latin typeface="Tahoma" panose="020B0604030504040204" pitchFamily="34" charset="0"/>
            </a:endParaRPr>
          </a:p>
          <a:p>
            <a:pPr fontAlgn="auto">
              <a:lnSpc>
                <a:spcPct val="140000"/>
              </a:lnSpc>
              <a:spcBef>
                <a:spcPts val="700"/>
              </a:spcBef>
            </a:pPr>
            <a:endParaRPr lang="zh-CN" altLang="en-US" sz="2000" dirty="0"/>
          </a:p>
          <a:p>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690880" y="163195"/>
            <a:ext cx="7682865" cy="736600"/>
          </a:xfrm>
        </p:spPr>
        <p:txBody>
          <a:bodyPr/>
          <a:p>
            <a:pPr algn="ctr"/>
            <a:r>
              <a:rPr lang="zh-CN" altLang="en-US" sz="2800"/>
              <a:t>第二节  资本主义所有制</a:t>
            </a:r>
            <a:endParaRPr lang="zh-CN" altLang="en-US" sz="2800"/>
          </a:p>
        </p:txBody>
      </p:sp>
      <p:sp>
        <p:nvSpPr>
          <p:cNvPr id="3" name="内容占位符 2"/>
          <p:cNvSpPr>
            <a:spLocks noGrp="1"/>
          </p:cNvSpPr>
          <p:nvPr>
            <p:ph sz="quarter" idx="11"/>
          </p:nvPr>
        </p:nvSpPr>
        <p:spPr>
          <a:xfrm>
            <a:off x="33655" y="798830"/>
            <a:ext cx="9083040" cy="4962525"/>
          </a:xfrm>
        </p:spPr>
        <p:txBody>
          <a:bodyPr/>
          <a:p>
            <a:r>
              <a:rPr lang="zh-CN" altLang="en-US" b="1">
                <a:gradFill>
                  <a:gsLst>
                    <a:gs pos="0">
                      <a:srgbClr val="E30000"/>
                    </a:gs>
                    <a:gs pos="100000">
                      <a:srgbClr val="760303"/>
                    </a:gs>
                  </a:gsLst>
                  <a:lin scaled="0"/>
                </a:gradFill>
                <a:latin typeface="楷体" panose="02010609060101010101" pitchFamily="49" charset="-122"/>
                <a:ea typeface="楷体" panose="02010609060101010101" pitchFamily="49" charset="-122"/>
                <a:cs typeface="楷体" panose="02010609060101010101" pitchFamily="49" charset="-122"/>
              </a:rPr>
              <a:t>一、资本主义所有制的本质特征</a:t>
            </a:r>
            <a:endParaRPr lang="zh-CN" altLang="en-US" b="1">
              <a:gradFill>
                <a:gsLst>
                  <a:gs pos="0">
                    <a:srgbClr val="E30000"/>
                  </a:gs>
                  <a:gs pos="100000">
                    <a:srgbClr val="760303"/>
                  </a:gs>
                </a:gsLst>
                <a:lin scaled="0"/>
              </a:gradFill>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000">
                <a:latin typeface="楷体" panose="02010609060101010101" pitchFamily="49" charset="-122"/>
                <a:ea typeface="楷体" panose="02010609060101010101" pitchFamily="49" charset="-122"/>
                <a:cs typeface="楷体" panose="02010609060101010101" pitchFamily="49" charset="-122"/>
              </a:rPr>
              <a:t>   资本主义所有制具有私有制的一般特征。</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000">
                <a:latin typeface="楷体" panose="02010609060101010101" pitchFamily="49" charset="-122"/>
                <a:ea typeface="楷体" panose="02010609060101010101" pitchFamily="49" charset="-122"/>
                <a:cs typeface="楷体" panose="02010609060101010101" pitchFamily="49" charset="-122"/>
              </a:rPr>
              <a:t>   资本主义所有制的本质特征是资本对劳动的雇佣和剥削。在资本主义生产中，工人创造的剩余价值被资本家凭借生产资料所有权而无偿占有，这构成了资本主义剥削的本质。</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000">
                <a:latin typeface="楷体" panose="02010609060101010101" pitchFamily="49" charset="-122"/>
                <a:ea typeface="楷体" panose="02010609060101010101" pitchFamily="49" charset="-122"/>
                <a:cs typeface="楷体" panose="02010609060101010101" pitchFamily="49" charset="-122"/>
              </a:rPr>
              <a:t>    资本主义的生产关系是以商品经济的充分发展为基础的，资本主义社会的劳动者具有人身自由。</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000">
                <a:latin typeface="楷体" panose="02010609060101010101" pitchFamily="49" charset="-122"/>
                <a:ea typeface="楷体" panose="02010609060101010101" pitchFamily="49" charset="-122"/>
                <a:cs typeface="楷体" panose="02010609060101010101" pitchFamily="49" charset="-122"/>
              </a:rPr>
              <a:t>    工人和资本家间的劳动力买卖表面上是一种自由、平等的交换关系。</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000">
                <a:latin typeface="楷体" panose="02010609060101010101" pitchFamily="49" charset="-122"/>
                <a:ea typeface="楷体" panose="02010609060101010101" pitchFamily="49" charset="-122"/>
                <a:cs typeface="楷体" panose="02010609060101010101" pitchFamily="49" charset="-122"/>
              </a:rPr>
              <a:t>    资本与劳动的关系构成了资本主义社会所有经济关系的基础，整个资本主义经济的运动过程和运动规律就是以此为基础的。</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r>
              <a:rPr lang="zh-CN" altLang="en-US" b="1">
                <a:solidFill>
                  <a:srgbClr val="FF0000"/>
                </a:solidFill>
                <a:latin typeface="楷体" panose="02010609060101010101" pitchFamily="49" charset="-122"/>
                <a:ea typeface="楷体" panose="02010609060101010101" pitchFamily="49" charset="-122"/>
                <a:cs typeface="楷体" panose="02010609060101010101" pitchFamily="49" charset="-122"/>
              </a:rPr>
              <a:t>二、资本主义所有制的主要形式</a:t>
            </a: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b="1">
                <a:latin typeface="楷体" panose="02010609060101010101" pitchFamily="49" charset="-122"/>
                <a:ea typeface="楷体" panose="02010609060101010101" pitchFamily="49" charset="-122"/>
                <a:cs typeface="楷体" panose="02010609060101010101" pitchFamily="49" charset="-122"/>
              </a:rPr>
              <a:t>    </a:t>
            </a:r>
            <a:r>
              <a:rPr lang="zh-CN" altLang="en-US" sz="2400">
                <a:latin typeface="楷体" panose="02010609060101010101" pitchFamily="49" charset="-122"/>
                <a:ea typeface="楷体" panose="02010609060101010101" pitchFamily="49" charset="-122"/>
                <a:cs typeface="楷体" panose="02010609060101010101" pitchFamily="49" charset="-122"/>
              </a:rPr>
              <a:t>最初形式：</a:t>
            </a:r>
            <a:r>
              <a:rPr lang="zh-CN" altLang="en-US" sz="2400" b="1">
                <a:solidFill>
                  <a:srgbClr val="FF0000"/>
                </a:solidFill>
                <a:latin typeface="楷体" panose="02010609060101010101" pitchFamily="49" charset="-122"/>
                <a:ea typeface="楷体" panose="02010609060101010101" pitchFamily="49" charset="-122"/>
                <a:cs typeface="楷体" panose="02010609060101010101" pitchFamily="49" charset="-122"/>
              </a:rPr>
              <a:t>独资经营的业主制企业</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    特点：企业生产规模较小，每个私人资本都独立执行资本职能，企业主对私人资本拥有所有权、支配权、收益权和最终处置权。</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sz="2400">
                <a:latin typeface="楷体" panose="02010609060101010101" pitchFamily="49" charset="-122"/>
                <a:ea typeface="楷体" panose="02010609060101010101" pitchFamily="49" charset="-122"/>
                <a:cs typeface="楷体" panose="02010609060101010101" pitchFamily="49" charset="-122"/>
              </a:rPr>
              <a:t>    局限性：财产占有关系具有封闭性；企业的存亡在很大程度上取决于企业主及其子女的状况；企业所有者要对经营的债务负无限责任，经营的风险集中而且巨大。因此不利于生产的发展。</a:t>
            </a:r>
            <a:endParaRPr lang="en-US" altLang="zh-CN" sz="24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lang="en-US" altLang="zh-CN" sz="24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私人股份所有制</a:t>
            </a:r>
            <a:r>
              <a:rPr sz="24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latin typeface="楷体" panose="02010609060101010101" pitchFamily="49" charset="-122"/>
                <a:ea typeface="楷体" panose="02010609060101010101" pitchFamily="49" charset="-122"/>
                <a:cs typeface="楷体" panose="02010609060101010101" pitchFamily="49" charset="-122"/>
              </a:rPr>
              <a:t>在</a:t>
            </a:r>
            <a:r>
              <a:rPr lang="en-US" altLang="zh-CN" sz="2400" b="1">
                <a:latin typeface="楷体" panose="02010609060101010101" pitchFamily="49" charset="-122"/>
                <a:ea typeface="楷体" panose="02010609060101010101" pitchFamily="49" charset="-122"/>
                <a:cs typeface="楷体" panose="02010609060101010101" pitchFamily="49" charset="-122"/>
              </a:rPr>
              <a:t>19</a:t>
            </a:r>
            <a:r>
              <a:rPr sz="2400" b="1">
                <a:latin typeface="楷体" panose="02010609060101010101" pitchFamily="49" charset="-122"/>
                <a:ea typeface="楷体" panose="02010609060101010101" pitchFamily="49" charset="-122"/>
                <a:cs typeface="楷体" panose="02010609060101010101" pitchFamily="49" charset="-122"/>
              </a:rPr>
              <a:t>世纪</a:t>
            </a:r>
            <a:r>
              <a:rPr sz="2400">
                <a:latin typeface="楷体" panose="02010609060101010101" pitchFamily="49" charset="-122"/>
                <a:ea typeface="楷体" panose="02010609060101010101" pitchFamily="49" charset="-122"/>
                <a:cs typeface="楷体" panose="02010609060101010101" pitchFamily="49" charset="-122"/>
              </a:rPr>
              <a:t>末、</a:t>
            </a:r>
            <a:r>
              <a:rPr lang="en-US" altLang="zh-CN" sz="2400">
                <a:latin typeface="楷体" panose="02010609060101010101" pitchFamily="49" charset="-122"/>
                <a:ea typeface="楷体" panose="02010609060101010101" pitchFamily="49" charset="-122"/>
                <a:cs typeface="楷体" panose="02010609060101010101" pitchFamily="49" charset="-122"/>
              </a:rPr>
              <a:t>20</a:t>
            </a:r>
            <a:r>
              <a:rPr sz="2400">
                <a:latin typeface="楷体" panose="02010609060101010101" pitchFamily="49" charset="-122"/>
                <a:ea typeface="楷体" panose="02010609060101010101" pitchFamily="49" charset="-122"/>
                <a:cs typeface="楷体" panose="02010609060101010101" pitchFamily="49" charset="-122"/>
              </a:rPr>
              <a:t>世纪初，</a:t>
            </a:r>
            <a:r>
              <a:rPr lang="zh-CN" altLang="en-US" sz="2400">
                <a:latin typeface="楷体" panose="02010609060101010101" pitchFamily="49" charset="-122"/>
                <a:ea typeface="楷体" panose="02010609060101010101" pitchFamily="49" charset="-122"/>
                <a:cs typeface="楷体" panose="02010609060101010101" pitchFamily="49" charset="-122"/>
              </a:rPr>
              <a:t>私人股份所有制成为资本主义所有制的主要形式。</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   特点：第一，资本的所有者具有多元性；</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         第二，资本所有权具有一定的社会性。</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         第三，企业经营具有长期连续性。</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         第四，资本的所有者与经营者相分离。</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   评价：对资本主义经济的发展起到了积极的作用。</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52070" y="41910"/>
            <a:ext cx="9064625" cy="5719445"/>
          </a:xfrm>
        </p:spPr>
        <p:txBody>
          <a:bodyPr/>
          <a:p>
            <a:pPr fontAlgn="auto">
              <a:lnSpc>
                <a:spcPct val="140000"/>
              </a:lnSpc>
              <a:spcBef>
                <a:spcPts val="700"/>
              </a:spcBef>
            </a:pPr>
            <a:r>
              <a:rPr sz="2400" b="1">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法人股份所有制</a:t>
            </a:r>
            <a:r>
              <a:rPr sz="2000">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400">
                <a:latin typeface="楷体" panose="02010609060101010101" pitchFamily="49" charset="-122"/>
                <a:ea typeface="楷体" panose="02010609060101010101" pitchFamily="49" charset="-122"/>
                <a:cs typeface="楷体" panose="02010609060101010101" pitchFamily="49" charset="-122"/>
              </a:rPr>
              <a:t>20</a:t>
            </a:r>
            <a:r>
              <a:rPr sz="2400">
                <a:latin typeface="楷体" panose="02010609060101010101" pitchFamily="49" charset="-122"/>
                <a:ea typeface="楷体" panose="02010609060101010101" pitchFamily="49" charset="-122"/>
                <a:cs typeface="楷体" panose="02010609060101010101" pitchFamily="49" charset="-122"/>
              </a:rPr>
              <a:t>世纪中叶，</a:t>
            </a:r>
            <a:r>
              <a:rPr lang="zh-CN" altLang="en-US" sz="2400">
                <a:latin typeface="楷体" panose="02010609060101010101" pitchFamily="49" charset="-122"/>
                <a:ea typeface="楷体" panose="02010609060101010101" pitchFamily="49" charset="-122"/>
                <a:cs typeface="楷体" panose="02010609060101010101" pitchFamily="49" charset="-122"/>
              </a:rPr>
              <a:t>法人股份所有制成为资本主义占主导地位的所有制形式。大量法人组织由纯粹的财产管理者变为股票持有者。原因：</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其一，法人组织的股东化，改变了资本主义国家大公司的股权结构，使财产占有呈现出由个人向非个人占有转变的趋势。</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其二，法人持股有助于加强法人组织间的联系，克服公司行为的短期性。</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其三，法人组织可以自觉协调彼此的经营目标和行为，克服摩擦和矛盾，使各自的利益都能得到保证。</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2400">
                <a:latin typeface="楷体" panose="02010609060101010101" pitchFamily="49" charset="-122"/>
                <a:ea typeface="楷体" panose="02010609060101010101" pitchFamily="49" charset="-122"/>
                <a:cs typeface="楷体" panose="02010609060101010101" pitchFamily="49" charset="-122"/>
              </a:rPr>
              <a:t>其四，比私人股份所有制更适合生产社会化和垄断大公司发展需要。</a:t>
            </a:r>
            <a:endParaRPr sz="24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70205" y="572770"/>
            <a:ext cx="8746490" cy="5005070"/>
          </a:xfrm>
        </p:spPr>
        <p:txBody>
          <a:bodyPr/>
          <a:p>
            <a:endParaRPr lang="zh-CN" altLang="en-US"/>
          </a:p>
          <a:p>
            <a:pPr fontAlgn="auto">
              <a:lnSpc>
                <a:spcPct val="140000"/>
              </a:lnSpc>
              <a:spcBef>
                <a:spcPts val="700"/>
              </a:spcBef>
            </a:pPr>
            <a:r>
              <a:rPr lang="en-US" altLang="zh-CN">
                <a:latin typeface="楷体" panose="02010609060101010101" pitchFamily="49" charset="-122"/>
                <a:ea typeface="楷体" panose="02010609060101010101" pitchFamily="49" charset="-122"/>
                <a:cs typeface="楷体" panose="02010609060101010101" pitchFamily="49" charset="-122"/>
                <a:sym typeface="+mn-ea"/>
              </a:rPr>
              <a:t>20</a:t>
            </a:r>
            <a:r>
              <a:rPr>
                <a:latin typeface="楷体" panose="02010609060101010101" pitchFamily="49" charset="-122"/>
                <a:ea typeface="楷体" panose="02010609060101010101" pitchFamily="49" charset="-122"/>
                <a:cs typeface="楷体" panose="02010609060101010101" pitchFamily="49" charset="-122"/>
                <a:sym typeface="+mn-ea"/>
              </a:rPr>
              <a:t>世纪中期，多数资本主义国家都通过国家资本干预社会经济生活，国家资本在国民经济中所占的比重大大提高。</a:t>
            </a:r>
            <a:endParaRPr>
              <a:latin typeface="楷体" panose="02010609060101010101" pitchFamily="49" charset="-122"/>
              <a:ea typeface="楷体" panose="02010609060101010101" pitchFamily="49" charset="-122"/>
              <a:cs typeface="楷体" panose="02010609060101010101" pitchFamily="49" charset="-122"/>
            </a:endParaRPr>
          </a:p>
          <a:p>
            <a:endParaRPr lang="zh-CN" altLang="en-US"/>
          </a:p>
          <a:p>
            <a:r>
              <a:rPr lang="zh-CN" altLang="en-US">
                <a:solidFill>
                  <a:srgbClr val="FF0000"/>
                </a:solidFill>
              </a:rPr>
              <a:t>混合资本所有制形式</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690880" y="163195"/>
            <a:ext cx="7682865" cy="736600"/>
          </a:xfrm>
        </p:spPr>
        <p:txBody>
          <a:bodyPr/>
          <a:p>
            <a:pPr algn="ctr"/>
            <a:r>
              <a:rPr sz="2800">
                <a:sym typeface="+mn-ea"/>
              </a:rPr>
              <a:t>第三节  资本主义经济运行特征的演变</a:t>
            </a:r>
            <a:endParaRPr lang="zh-CN" altLang="en-US" sz="2800"/>
          </a:p>
        </p:txBody>
      </p:sp>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sz="2000" b="1">
                <a:solidFill>
                  <a:schemeClr val="accent1"/>
                </a:solidFill>
                <a:latin typeface="宋体" panose="02010600030101010101" pitchFamily="2" charset="-122"/>
                <a:ea typeface="宋体" panose="02010600030101010101" pitchFamily="2" charset="-122"/>
                <a:sym typeface="+mn-ea"/>
              </a:rPr>
              <a:t>     </a:t>
            </a:r>
            <a:r>
              <a:rPr sz="2400" b="1">
                <a:solidFill>
                  <a:schemeClr val="tx1"/>
                </a:solidFill>
                <a:latin typeface="宋体" panose="02010600030101010101" pitchFamily="2" charset="-122"/>
                <a:ea typeface="宋体" panose="02010600030101010101" pitchFamily="2" charset="-122"/>
                <a:sym typeface="+mn-ea"/>
              </a:rPr>
              <a:t>从经济运行特征的角度看，即从国家、企业和市场关系的角度看，则大体可以分为三个阶段：自由竞争资本主义、垄断资本主义和国家垄断资本主义。</a:t>
            </a:r>
            <a:endParaRPr sz="2400" b="1">
              <a:solidFill>
                <a:schemeClr val="tx1"/>
              </a:solidFill>
              <a:latin typeface="宋体" panose="02010600030101010101" pitchFamily="2" charset="-122"/>
              <a:ea typeface="宋体" panose="02010600030101010101" pitchFamily="2" charset="-122"/>
              <a:sym typeface="+mn-ea"/>
            </a:endParaRPr>
          </a:p>
          <a:p>
            <a:pPr fontAlgn="auto">
              <a:lnSpc>
                <a:spcPct val="140000"/>
              </a:lnSpc>
              <a:spcBef>
                <a:spcPts val="700"/>
              </a:spcBef>
            </a:pPr>
            <a:r>
              <a:rPr sz="2400" b="1">
                <a:solidFill>
                  <a:schemeClr val="tx1"/>
                </a:solidFill>
                <a:latin typeface="宋体" panose="02010600030101010101" pitchFamily="2" charset="-122"/>
                <a:ea typeface="宋体" panose="02010600030101010101" pitchFamily="2" charset="-122"/>
                <a:sym typeface="+mn-ea"/>
              </a:rPr>
              <a:t>    从</a:t>
            </a:r>
            <a:r>
              <a:rPr sz="2400" b="1">
                <a:solidFill>
                  <a:schemeClr val="tx1"/>
                </a:solidFill>
                <a:latin typeface="黑体" panose="02010609060101010101" charset="-122"/>
                <a:ea typeface="宋体" panose="02010600030101010101" pitchFamily="2" charset="-122"/>
                <a:sym typeface="+mn-ea"/>
              </a:rPr>
              <a:t>16</a:t>
            </a:r>
            <a:r>
              <a:rPr sz="2400" b="1">
                <a:solidFill>
                  <a:schemeClr val="tx1"/>
                </a:solidFill>
                <a:latin typeface="宋体" panose="02010600030101010101" pitchFamily="2" charset="-122"/>
                <a:ea typeface="宋体" panose="02010600030101010101" pitchFamily="2" charset="-122"/>
                <a:sym typeface="+mn-ea"/>
              </a:rPr>
              <a:t>世纪到</a:t>
            </a:r>
            <a:r>
              <a:rPr sz="2400" b="1">
                <a:solidFill>
                  <a:schemeClr val="tx1"/>
                </a:solidFill>
                <a:latin typeface="黑体" panose="02010609060101010101" charset="-122"/>
                <a:ea typeface="宋体" panose="02010600030101010101" pitchFamily="2" charset="-122"/>
                <a:sym typeface="+mn-ea"/>
              </a:rPr>
              <a:t>18</a:t>
            </a:r>
            <a:r>
              <a:rPr sz="2400" b="1">
                <a:solidFill>
                  <a:schemeClr val="tx1"/>
                </a:solidFill>
                <a:latin typeface="宋体" panose="02010600030101010101" pitchFamily="2" charset="-122"/>
                <a:ea typeface="宋体" panose="02010600030101010101" pitchFamily="2" charset="-122"/>
                <a:sym typeface="+mn-ea"/>
              </a:rPr>
              <a:t>世纪的</a:t>
            </a:r>
            <a:r>
              <a:rPr sz="2400" b="1">
                <a:solidFill>
                  <a:schemeClr val="tx1"/>
                </a:solidFill>
                <a:latin typeface="黑体" panose="02010609060101010101" charset="-122"/>
                <a:ea typeface="宋体" panose="02010600030101010101" pitchFamily="2" charset="-122"/>
                <a:sym typeface="+mn-ea"/>
              </a:rPr>
              <a:t>300</a:t>
            </a:r>
            <a:r>
              <a:rPr sz="2400" b="1">
                <a:solidFill>
                  <a:schemeClr val="tx1"/>
                </a:solidFill>
                <a:latin typeface="宋体" panose="02010600030101010101" pitchFamily="2" charset="-122"/>
                <a:ea typeface="宋体" panose="02010600030101010101" pitchFamily="2" charset="-122"/>
                <a:sym typeface="+mn-ea"/>
              </a:rPr>
              <a:t>年间，资本主义经历了资本原始积累时期</a:t>
            </a:r>
            <a:r>
              <a:rPr sz="2400" b="1">
                <a:solidFill>
                  <a:schemeClr val="tx1"/>
                </a:solidFill>
                <a:latin typeface="黑体" panose="02010609060101010101" charset="-122"/>
                <a:ea typeface="宋体" panose="02010600030101010101" pitchFamily="2" charset="-122"/>
                <a:sym typeface="+mn-ea"/>
              </a:rPr>
              <a:t>；18</a:t>
            </a:r>
            <a:r>
              <a:rPr sz="2400" b="1">
                <a:solidFill>
                  <a:schemeClr val="tx1"/>
                </a:solidFill>
                <a:latin typeface="宋体" panose="02010600030101010101" pitchFamily="2" charset="-122"/>
                <a:ea typeface="宋体" panose="02010600030101010101" pitchFamily="2" charset="-122"/>
                <a:sym typeface="+mn-ea"/>
              </a:rPr>
              <a:t>世纪末到</a:t>
            </a:r>
            <a:r>
              <a:rPr sz="2400" b="1">
                <a:solidFill>
                  <a:schemeClr val="tx1"/>
                </a:solidFill>
                <a:latin typeface="黑体" panose="02010609060101010101" charset="-122"/>
                <a:ea typeface="宋体" panose="02010600030101010101" pitchFamily="2" charset="-122"/>
                <a:sym typeface="+mn-ea"/>
              </a:rPr>
              <a:t>19</a:t>
            </a:r>
            <a:r>
              <a:rPr sz="2400" b="1">
                <a:solidFill>
                  <a:schemeClr val="tx1"/>
                </a:solidFill>
                <a:latin typeface="宋体" panose="02010600030101010101" pitchFamily="2" charset="-122"/>
                <a:ea typeface="宋体" panose="02010600030101010101" pitchFamily="2" charset="-122"/>
                <a:sym typeface="+mn-ea"/>
              </a:rPr>
              <a:t>世纪末是自由竞争资本主义时期</a:t>
            </a:r>
            <a:r>
              <a:rPr sz="2400" b="1">
                <a:solidFill>
                  <a:schemeClr val="tx1"/>
                </a:solidFill>
                <a:latin typeface="黑体" panose="02010609060101010101" charset="-122"/>
                <a:ea typeface="宋体" panose="02010600030101010101" pitchFamily="2" charset="-122"/>
                <a:sym typeface="+mn-ea"/>
              </a:rPr>
              <a:t>；19</a:t>
            </a:r>
            <a:r>
              <a:rPr sz="2400" b="1">
                <a:solidFill>
                  <a:schemeClr val="tx1"/>
                </a:solidFill>
                <a:latin typeface="宋体" panose="02010600030101010101" pitchFamily="2" charset="-122"/>
                <a:ea typeface="宋体" panose="02010600030101010101" pitchFamily="2" charset="-122"/>
                <a:sym typeface="+mn-ea"/>
              </a:rPr>
              <a:t>世纪末</a:t>
            </a:r>
            <a:r>
              <a:rPr sz="2400" b="1">
                <a:solidFill>
                  <a:schemeClr val="tx1"/>
                </a:solidFill>
                <a:latin typeface="黑体" panose="02010609060101010101" charset="-122"/>
                <a:ea typeface="宋体" panose="02010600030101010101" pitchFamily="2" charset="-122"/>
                <a:sym typeface="+mn-ea"/>
              </a:rPr>
              <a:t>20</a:t>
            </a:r>
            <a:r>
              <a:rPr sz="2400" b="1">
                <a:solidFill>
                  <a:schemeClr val="tx1"/>
                </a:solidFill>
                <a:latin typeface="宋体" panose="02010600030101010101" pitchFamily="2" charset="-122"/>
                <a:ea typeface="宋体" panose="02010600030101010101" pitchFamily="2" charset="-122"/>
                <a:sym typeface="+mn-ea"/>
              </a:rPr>
              <a:t>世纪初，资本主义从自由竞争阶段发展到垄断阶段，即帝国主义阶段</a:t>
            </a:r>
            <a:r>
              <a:rPr sz="2400" b="1">
                <a:solidFill>
                  <a:schemeClr val="tx1"/>
                </a:solidFill>
                <a:latin typeface="黑体" panose="02010609060101010101" charset="-122"/>
                <a:ea typeface="宋体" panose="02010600030101010101" pitchFamily="2" charset="-122"/>
                <a:sym typeface="+mn-ea"/>
              </a:rPr>
              <a:t>；</a:t>
            </a:r>
            <a:r>
              <a:rPr sz="2400" b="1">
                <a:solidFill>
                  <a:schemeClr val="tx1"/>
                </a:solidFill>
                <a:latin typeface="宋体" panose="02010600030101010101" pitchFamily="2" charset="-122"/>
                <a:ea typeface="宋体" panose="02010600030101010101" pitchFamily="2" charset="-122"/>
                <a:sym typeface="+mn-ea"/>
              </a:rPr>
              <a:t>第二次世界大战后，资本主义已从一般垄断阶段迈入一个更高的阶段</a:t>
            </a:r>
            <a:r>
              <a:rPr sz="2400" b="1">
                <a:solidFill>
                  <a:schemeClr val="tx1"/>
                </a:solidFill>
                <a:latin typeface="Times New Roman" panose="02020603050405020304" pitchFamily="18" charset="0"/>
                <a:ea typeface="宋体" panose="02010600030101010101" pitchFamily="2" charset="-122"/>
                <a:sym typeface="+mn-ea"/>
              </a:rPr>
              <a:t>———</a:t>
            </a:r>
            <a:r>
              <a:rPr sz="2400" b="1">
                <a:solidFill>
                  <a:schemeClr val="tx1"/>
                </a:solidFill>
                <a:latin typeface="宋体" panose="02010600030101010101" pitchFamily="2" charset="-122"/>
                <a:ea typeface="宋体" panose="02010600030101010101" pitchFamily="2" charset="-122"/>
                <a:sym typeface="+mn-ea"/>
              </a:rPr>
              <a:t>国家垄断资本主义阶段。</a:t>
            </a:r>
            <a:endParaRPr lang="zh-CN" altLang="en-US" sz="2400" b="1">
              <a:solidFill>
                <a:schemeClr val="tx1"/>
              </a:solidFill>
              <a:latin typeface="宋体" panose="02010600030101010101" pitchFamily="2" charset="-122"/>
              <a:ea typeface="宋体" panose="02010600030101010101" pitchFamily="2" charset="-122"/>
              <a:cs typeface="楷体" panose="02010609060101010101" pitchFamily="49" charset="-122"/>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lang="zh-CN" altLang="en-US" b="1">
                <a:solidFill>
                  <a:srgbClr val="FF0000"/>
                </a:solidFill>
                <a:latin typeface="楷体" panose="02010609060101010101" pitchFamily="49" charset="-122"/>
                <a:ea typeface="楷体" panose="02010609060101010101" pitchFamily="49" charset="-122"/>
                <a:cs typeface="楷体" panose="02010609060101010101" pitchFamily="49" charset="-122"/>
              </a:rPr>
              <a:t>一、自由竞争资本主义</a:t>
            </a: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sz="2000">
                <a:latin typeface="楷体" panose="02010609060101010101" pitchFamily="49" charset="-122"/>
                <a:ea typeface="楷体" panose="02010609060101010101" pitchFamily="49" charset="-122"/>
                <a:cs typeface="楷体" panose="02010609060101010101" pitchFamily="49" charset="-122"/>
              </a:rPr>
              <a:t>  </a:t>
            </a:r>
            <a:r>
              <a:rPr sz="2400">
                <a:latin typeface="楷体" panose="02010609060101010101" pitchFamily="49" charset="-122"/>
                <a:ea typeface="楷体" panose="02010609060101010101" pitchFamily="49" charset="-122"/>
                <a:cs typeface="楷体" panose="02010609060101010101" pitchFamily="49" charset="-122"/>
              </a:rPr>
              <a:t> 工业革命后，资本主义进入到自由竞争阶段。这一阶段，资本主义经济以分散的业主制企业为主体。</a:t>
            </a:r>
            <a:endParaRPr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sz="2400">
                <a:latin typeface="楷体" panose="02010609060101010101" pitchFamily="49" charset="-122"/>
                <a:ea typeface="楷体" panose="02010609060101010101" pitchFamily="49" charset="-122"/>
                <a:cs typeface="楷体" panose="02010609060101010101" pitchFamily="49" charset="-122"/>
              </a:rPr>
              <a:t>   国家实施自由竞争、自由放任和自由贸易政策。</a:t>
            </a:r>
            <a:endParaRPr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sz="2400">
                <a:latin typeface="楷体" panose="02010609060101010101" pitchFamily="49" charset="-122"/>
                <a:ea typeface="楷体" panose="02010609060101010101" pitchFamily="49" charset="-122"/>
                <a:cs typeface="楷体" panose="02010609060101010101" pitchFamily="49" charset="-122"/>
              </a:rPr>
              <a:t>   自由竞争资本主义是建立在单个人的私有制基础上的，众多的小资本和小企业规模有限，难以产生更大的规模经济效益。同时，自由竞争资本主义以无限制的竞争为特征，任何一个企业都没有控制市场的力量。</a:t>
            </a:r>
            <a:endParaRPr sz="24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213995"/>
            <a:ext cx="9157335" cy="5732780"/>
          </a:xfrm>
        </p:spPr>
        <p:txBody>
          <a:bodyPr/>
          <a:p>
            <a:pPr fontAlgn="auto">
              <a:lnSpc>
                <a:spcPct val="140000"/>
              </a:lnSpc>
              <a:spcBef>
                <a:spcPts val="700"/>
              </a:spcBef>
            </a:pPr>
            <a:r>
              <a:rPr lang="zh-CN" altLang="en-US" b="1">
                <a:solidFill>
                  <a:srgbClr val="FF0000"/>
                </a:solidFill>
                <a:latin typeface="楷体" panose="02010609060101010101" pitchFamily="49" charset="-122"/>
                <a:ea typeface="楷体" panose="02010609060101010101" pitchFamily="49" charset="-122"/>
                <a:cs typeface="楷体" panose="02010609060101010101" pitchFamily="49" charset="-122"/>
              </a:rPr>
              <a:t>二、垄断资本主义</a:t>
            </a:r>
            <a:endParaRPr lang="zh-CN" altLang="en-US"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sz="2000" b="1">
                <a:latin typeface="黑体" panose="02010609060101010101" charset="-122"/>
                <a:ea typeface="黑体" panose="02010609060101010101" charset="-122"/>
                <a:sym typeface="+mn-ea"/>
              </a:rPr>
              <a:t>（一）垄断的形成</a:t>
            </a:r>
            <a:endParaRPr lang="zh-CN" altLang="en-US" sz="2000" dirty="0">
              <a:latin typeface="黑体" panose="02010609060101010101" charset="-122"/>
              <a:ea typeface="黑体" panose="02010609060101010101" charset="-122"/>
            </a:endParaRPr>
          </a:p>
          <a:p>
            <a:pPr fontAlgn="auto">
              <a:lnSpc>
                <a:spcPct val="140000"/>
              </a:lnSpc>
              <a:spcBef>
                <a:spcPts val="700"/>
              </a:spcBef>
              <a:buNone/>
            </a:pPr>
            <a:r>
              <a:rPr sz="2000" b="1" u="sng">
                <a:ln w="22225">
                  <a:solidFill>
                    <a:schemeClr val="accent2"/>
                  </a:solidFill>
                  <a:prstDash val="solid"/>
                </a:ln>
                <a:gradFill>
                  <a:gsLst>
                    <a:gs pos="0">
                      <a:srgbClr val="E30000"/>
                    </a:gs>
                    <a:gs pos="100000">
                      <a:srgbClr val="760303"/>
                    </a:gs>
                  </a:gsLst>
                  <a:lin scaled="0"/>
                </a:gradFill>
                <a:effectLst/>
                <a:latin typeface="Times New Roman" panose="02020603050405020304" pitchFamily="18" charset="0"/>
                <a:ea typeface="宋体" panose="02010600030101010101" pitchFamily="2" charset="-122"/>
                <a:sym typeface="+mn-ea"/>
              </a:rPr>
              <a:t>垄断</a:t>
            </a:r>
            <a:r>
              <a:rPr sz="2000" b="1">
                <a:solidFill>
                  <a:srgbClr val="FF0000"/>
                </a:solidFill>
                <a:latin typeface="Times New Roman" panose="02020603050405020304" pitchFamily="18" charset="0"/>
                <a:ea typeface="宋体" panose="02010600030101010101" pitchFamily="2" charset="-122"/>
                <a:sym typeface="+mn-ea"/>
              </a:rPr>
              <a:t>是指在生产集中和资本集中高度发展的基础上，少数资本主义大企业为获得高额垄断利润而对某些部门的生产和市场实施独占或控制。</a:t>
            </a:r>
            <a:endParaRPr sz="2000" b="1">
              <a:solidFill>
                <a:srgbClr val="FF0000"/>
              </a:solidFill>
              <a:latin typeface="Times New Roman" panose="02020603050405020304" pitchFamily="18" charset="0"/>
              <a:ea typeface="宋体" panose="02010600030101010101" pitchFamily="2" charset="-122"/>
              <a:sym typeface="+mn-ea"/>
            </a:endParaRPr>
          </a:p>
          <a:p>
            <a:pPr fontAlgn="auto">
              <a:lnSpc>
                <a:spcPct val="140000"/>
              </a:lnSpc>
              <a:spcBef>
                <a:spcPts val="700"/>
              </a:spcBef>
              <a:buNone/>
            </a:pPr>
            <a:r>
              <a:rPr sz="2000">
                <a:latin typeface="Times New Roman" panose="02020603050405020304" pitchFamily="18" charset="0"/>
                <a:ea typeface="宋体" panose="02010600030101010101" pitchFamily="2" charset="-122"/>
                <a:sym typeface="+mn-ea"/>
              </a:rPr>
              <a:t>垄断只有在生产和资本的集中经过漫长的过程达到很高程度时才会产生，因为：</a:t>
            </a:r>
            <a:br>
              <a:rPr sz="2000">
                <a:latin typeface="Times New Roman" panose="02020603050405020304" pitchFamily="18" charset="0"/>
                <a:ea typeface="宋体" panose="02010600030101010101" pitchFamily="2" charset="-122"/>
                <a:sym typeface="+mn-ea"/>
              </a:rPr>
            </a:b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1</a:t>
            </a:r>
            <a:r>
              <a:rPr sz="2000">
                <a:latin typeface="Times New Roman" panose="02020603050405020304" pitchFamily="18" charset="0"/>
                <a:ea typeface="宋体" panose="02010600030101010101" pitchFamily="2" charset="-122"/>
                <a:sym typeface="+mn-ea"/>
              </a:rPr>
              <a:t>）当一个部门的生产和资本已经高度集中时，就会使竞争遇到严重的困难和阻碍。</a:t>
            </a:r>
            <a:br>
              <a:rPr sz="2000">
                <a:latin typeface="Times New Roman" panose="02020603050405020304" pitchFamily="18" charset="0"/>
                <a:ea typeface="宋体" panose="02010600030101010101" pitchFamily="2" charset="-122"/>
                <a:sym typeface="+mn-ea"/>
              </a:rPr>
            </a:b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2</a:t>
            </a:r>
            <a:r>
              <a:rPr sz="2000">
                <a:latin typeface="Times New Roman" panose="02020603050405020304" pitchFamily="18" charset="0"/>
                <a:ea typeface="宋体" panose="02010600030101010101" pitchFamily="2" charset="-122"/>
                <a:sym typeface="+mn-ea"/>
              </a:rPr>
              <a:t>）由于企业规模空前扩大，除了使竞争更加困难之外，还增大了竞争的破坏性和危险性。</a:t>
            </a:r>
            <a:br>
              <a:rPr sz="2000">
                <a:latin typeface="Times New Roman" panose="02020603050405020304" pitchFamily="18" charset="0"/>
                <a:ea typeface="宋体" panose="02010600030101010101" pitchFamily="2" charset="-122"/>
                <a:sym typeface="+mn-ea"/>
              </a:rPr>
            </a:b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3</a:t>
            </a:r>
            <a:r>
              <a:rPr sz="2000">
                <a:latin typeface="Times New Roman" panose="02020603050405020304" pitchFamily="18" charset="0"/>
                <a:ea typeface="宋体" panose="02010600030101010101" pitchFamily="2" charset="-122"/>
                <a:sym typeface="+mn-ea"/>
              </a:rPr>
              <a:t>）由于大企业的资本有机构成一般都大大高于中小企业，再加上攫取更大利润的贪欲，使这些企业决不会满足于资本的平均利润和一般的超额利润。</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buNone/>
            </a:pPr>
            <a:r>
              <a:rPr sz="2000" b="1">
                <a:latin typeface="Times New Roman" panose="02020603050405020304" pitchFamily="18" charset="0"/>
                <a:ea typeface="黑体" panose="02010609060101010101" charset="-122"/>
                <a:sym typeface="+mn-ea"/>
              </a:rPr>
              <a:t>（二）垄断组织的基本形式</a:t>
            </a:r>
            <a:endParaRPr lang="zh-CN" altLang="en-US" sz="2000" b="1" dirty="0">
              <a:latin typeface="Times New Roman" panose="02020603050405020304" pitchFamily="18" charset="0"/>
              <a:ea typeface="黑体" panose="02010609060101010101" charset="-122"/>
            </a:endParaRPr>
          </a:p>
          <a:p>
            <a:pPr fontAlgn="auto">
              <a:lnSpc>
                <a:spcPct val="140000"/>
              </a:lnSpc>
              <a:spcBef>
                <a:spcPts val="700"/>
              </a:spcBef>
              <a:buNone/>
            </a:pPr>
            <a:r>
              <a:rPr sz="1800">
                <a:solidFill>
                  <a:schemeClr val="accent2"/>
                </a:solidFill>
                <a:latin typeface="黑体" panose="02010609060101010101" charset="-122"/>
                <a:ea typeface="黑体" panose="02010609060101010101" charset="-122"/>
                <a:sym typeface="+mn-ea"/>
              </a:rPr>
              <a:t>卡特尔</a:t>
            </a:r>
            <a:r>
              <a:rPr sz="1800">
                <a:latin typeface="宋体" panose="02010600030101010101" pitchFamily="2" charset="-122"/>
                <a:ea typeface="宋体" panose="02010600030101010101" pitchFamily="2" charset="-122"/>
                <a:sym typeface="+mn-ea"/>
              </a:rPr>
              <a:t>是生产同类商品的资本主义企业之间所建立的垄断联盟。参加卡特尔的企业仍然是各自独立的，它们经过协议来划分销售市场，规定商品的产量和各自占有的份额，规定统一的标准价格，等等。 </a:t>
            </a:r>
            <a:r>
              <a:rPr sz="1800">
                <a:latin typeface="Times New Roman" panose="02020603050405020304" pitchFamily="18" charset="0"/>
                <a:ea typeface="宋体" panose="02010600030101010101" pitchFamily="2" charset="-122"/>
                <a:sym typeface="+mn-ea"/>
              </a:rPr>
              <a:t>——</a:t>
            </a:r>
            <a:r>
              <a:rPr sz="1800">
                <a:latin typeface="宋体" panose="02010600030101010101" pitchFamily="2" charset="-122"/>
                <a:ea typeface="宋体" panose="02010600030101010101" pitchFamily="2" charset="-122"/>
                <a:sym typeface="+mn-ea"/>
              </a:rPr>
              <a:t>德国</a:t>
            </a:r>
            <a:r>
              <a:rPr sz="1800">
                <a:latin typeface="Times New Roman" panose="02020603050405020304" pitchFamily="18" charset="0"/>
                <a:ea typeface="宋体" panose="02010600030101010101" pitchFamily="2" charset="-122"/>
                <a:sym typeface="+mn-ea"/>
              </a:rPr>
              <a:t> </a:t>
            </a:r>
            <a:endParaRPr lang="zh-CN" altLang="en-US" sz="1800" dirty="0">
              <a:latin typeface="Times New Roman" panose="02020603050405020304" pitchFamily="18" charset="0"/>
              <a:ea typeface="宋体" panose="02010600030101010101" pitchFamily="2" charset="-122"/>
            </a:endParaRPr>
          </a:p>
          <a:p>
            <a:pPr fontAlgn="auto">
              <a:lnSpc>
                <a:spcPct val="140000"/>
              </a:lnSpc>
              <a:spcBef>
                <a:spcPts val="700"/>
              </a:spcBef>
              <a:buNone/>
            </a:pPr>
            <a:r>
              <a:rPr sz="1800">
                <a:solidFill>
                  <a:schemeClr val="accent2"/>
                </a:solidFill>
                <a:latin typeface="黑体" panose="02010609060101010101" charset="-122"/>
                <a:ea typeface="黑体" panose="02010609060101010101" charset="-122"/>
                <a:sym typeface="+mn-ea"/>
              </a:rPr>
              <a:t>辛迪加</a:t>
            </a:r>
            <a:r>
              <a:rPr sz="1800">
                <a:latin typeface="宋体" panose="02010600030101010101" pitchFamily="2" charset="-122"/>
                <a:ea typeface="宋体" panose="02010600030101010101" pitchFamily="2" charset="-122"/>
                <a:sym typeface="+mn-ea"/>
              </a:rPr>
              <a:t>也是同一生产部门资本主义企业之间建立的垄断联盟。与卡特尔的不同之处在于，参加辛迪加的企业签有共同销售产品和采购原料的协定。因此，参加辛迪加的企业虽然在生产上和法律上仍然是独立的，但在商业上却已失去了独立性</a:t>
            </a:r>
            <a:r>
              <a:rPr sz="1800">
                <a:latin typeface="Times New Roman" panose="02020603050405020304" pitchFamily="18" charset="0"/>
                <a:ea typeface="宋体" panose="02010600030101010101" pitchFamily="2" charset="-122"/>
                <a:sym typeface="+mn-ea"/>
              </a:rPr>
              <a:t>。——法国</a:t>
            </a:r>
            <a:endParaRPr lang="zh-CN" altLang="en-US" sz="1800" dirty="0">
              <a:latin typeface="Times New Roman" panose="02020603050405020304" pitchFamily="18" charset="0"/>
              <a:ea typeface="宋体" panose="02010600030101010101" pitchFamily="2" charset="-122"/>
            </a:endParaRPr>
          </a:p>
          <a:p>
            <a:pPr fontAlgn="auto">
              <a:lnSpc>
                <a:spcPct val="140000"/>
              </a:lnSpc>
              <a:spcBef>
                <a:spcPts val="700"/>
              </a:spcBef>
              <a:buNone/>
            </a:pPr>
            <a:r>
              <a:rPr sz="1800">
                <a:solidFill>
                  <a:schemeClr val="accent2"/>
                </a:solidFill>
                <a:latin typeface="黑体" panose="02010609060101010101" charset="-122"/>
                <a:ea typeface="黑体" panose="02010609060101010101" charset="-122"/>
                <a:sym typeface="+mn-ea"/>
              </a:rPr>
              <a:t>托拉斯</a:t>
            </a:r>
            <a:r>
              <a:rPr sz="1800">
                <a:latin typeface="宋体" panose="02010600030101010101" pitchFamily="2" charset="-122"/>
                <a:ea typeface="宋体" panose="02010600030101010101" pitchFamily="2" charset="-122"/>
                <a:sym typeface="+mn-ea"/>
              </a:rPr>
              <a:t>是一种更为高级的垄断形式。它是由许多生产上有密切联系的企业联合组成的大垄断企业。参加托拉斯的企业在生产上和法律上都丧失了自己的独立性成了联合企业的一个组成部分。作为独立的企业，由董事会来进行统一的经营和管理。</a:t>
            </a:r>
            <a:r>
              <a:rPr sz="1800">
                <a:latin typeface="Times New Roman" panose="02020603050405020304" pitchFamily="18" charset="0"/>
                <a:ea typeface="宋体" panose="02010600030101010101" pitchFamily="2" charset="-122"/>
                <a:sym typeface="+mn-ea"/>
              </a:rPr>
              <a:t>——</a:t>
            </a:r>
            <a:r>
              <a:rPr sz="1800">
                <a:latin typeface="宋体" panose="02010600030101010101" pitchFamily="2" charset="-122"/>
                <a:ea typeface="宋体" panose="02010600030101010101" pitchFamily="2" charset="-122"/>
                <a:sym typeface="+mn-ea"/>
              </a:rPr>
              <a:t>美国</a:t>
            </a:r>
            <a:endParaRPr lang="zh-CN" altLang="en-US" sz="2400" dirty="0">
              <a:latin typeface="Times New Roman" panose="02020603050405020304" pitchFamily="18" charset="0"/>
              <a:ea typeface="宋体" panose="02010600030101010101" pitchFamily="2" charset="-122"/>
            </a:endParaRPr>
          </a:p>
          <a:p>
            <a:pPr fontAlgn="auto">
              <a:lnSpc>
                <a:spcPct val="140000"/>
              </a:lnSpc>
              <a:spcBef>
                <a:spcPts val="700"/>
              </a:spcBef>
            </a:pP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059907" y="0"/>
            <a:ext cx="539986" cy="1420078"/>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a:solidFill>
                <a:srgbClr val="0070C0"/>
              </a:solidFill>
            </a:endParaRPr>
          </a:p>
        </p:txBody>
      </p:sp>
      <p:sp>
        <p:nvSpPr>
          <p:cNvPr id="118" name="矩形 117"/>
          <p:cNvSpPr/>
          <p:nvPr/>
        </p:nvSpPr>
        <p:spPr>
          <a:xfrm>
            <a:off x="4027170" y="1419860"/>
            <a:ext cx="831850" cy="429514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a:solidFill>
                <a:srgbClr val="0070C0"/>
              </a:solidFill>
            </a:endParaRPr>
          </a:p>
        </p:txBody>
      </p:sp>
      <p:sp>
        <p:nvSpPr>
          <p:cNvPr id="119" name="文本框 118"/>
          <p:cNvSpPr txBox="1"/>
          <p:nvPr/>
        </p:nvSpPr>
        <p:spPr>
          <a:xfrm>
            <a:off x="1583495" y="1617454"/>
            <a:ext cx="2125289" cy="640080"/>
          </a:xfrm>
          <a:prstGeom prst="rect">
            <a:avLst/>
          </a:prstGeom>
          <a:noFill/>
        </p:spPr>
        <p:txBody>
          <a:bodyPr wrap="square" lIns="71323" tIns="35662" rIns="71323" bIns="35662" rtlCol="0">
            <a:spAutoFit/>
          </a:bodyPr>
          <a:lstStyle/>
          <a:p>
            <a:pPr algn="ctr"/>
            <a:r>
              <a:rPr lang="zh-CN" altLang="en-US" sz="3700" b="1" dirty="0" smtClean="0">
                <a:latin typeface="微软雅黑" panose="020B0503020204020204" pitchFamily="34" charset="-122"/>
                <a:ea typeface="微软雅黑" panose="020B0503020204020204" pitchFamily="34" charset="-122"/>
              </a:rPr>
              <a:t>主要内容</a:t>
            </a:r>
            <a:endParaRPr lang="zh-CN" altLang="en-US" sz="3700" b="1" dirty="0">
              <a:latin typeface="微软雅黑" panose="020B0503020204020204" pitchFamily="34" charset="-122"/>
              <a:ea typeface="微软雅黑" panose="020B0503020204020204" pitchFamily="34" charset="-122"/>
            </a:endParaRPr>
          </a:p>
        </p:txBody>
      </p:sp>
      <p:sp>
        <p:nvSpPr>
          <p:cNvPr id="120" name="文本框 119"/>
          <p:cNvSpPr txBox="1"/>
          <p:nvPr/>
        </p:nvSpPr>
        <p:spPr>
          <a:xfrm>
            <a:off x="1373824" y="2434608"/>
            <a:ext cx="2332571" cy="410575"/>
          </a:xfrm>
          <a:prstGeom prst="rect">
            <a:avLst/>
          </a:prstGeom>
          <a:noFill/>
        </p:spPr>
        <p:txBody>
          <a:bodyPr wrap="square" lIns="71323" tIns="35662" rIns="71323" bIns="35662" rtlCol="0">
            <a:spAutoFit/>
          </a:bodyPr>
          <a:lstStyle/>
          <a:p>
            <a:pPr algn="r"/>
            <a:r>
              <a:rPr lang="en-US" altLang="zh-CN" sz="2200" dirty="0">
                <a:solidFill>
                  <a:srgbClr val="16A287"/>
                </a:solidFill>
                <a:latin typeface="Arial" panose="020B0604020202020204" pitchFamily="34" charset="0"/>
                <a:cs typeface="Arial" panose="020B0604020202020204" pitchFamily="34" charset="0"/>
              </a:rPr>
              <a:t>Main Contents</a:t>
            </a:r>
            <a:endParaRPr lang="zh-CN" altLang="en-US" sz="2200" dirty="0">
              <a:solidFill>
                <a:srgbClr val="16A287"/>
              </a:solidFill>
              <a:latin typeface="Arial" panose="020B0604020202020204" pitchFamily="34" charset="0"/>
              <a:cs typeface="Arial" panose="020B0604020202020204" pitchFamily="34" charset="0"/>
            </a:endParaRPr>
          </a:p>
        </p:txBody>
      </p:sp>
      <p:sp>
        <p:nvSpPr>
          <p:cNvPr id="121" name="矩形 120"/>
          <p:cNvSpPr/>
          <p:nvPr/>
        </p:nvSpPr>
        <p:spPr>
          <a:xfrm>
            <a:off x="4013835" y="2087880"/>
            <a:ext cx="845820" cy="346710"/>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r>
              <a:rPr lang="zh-CN" altLang="en-US" sz="1600" b="1" dirty="0">
                <a:latin typeface="Arial" panose="020B0604020202020204" pitchFamily="34" charset="0"/>
                <a:cs typeface="Arial" panose="020B0604020202020204" pitchFamily="34" charset="0"/>
              </a:rPr>
              <a:t>第一节</a:t>
            </a:r>
            <a:endParaRPr lang="zh-CN" altLang="en-US" sz="1600" b="1" dirty="0">
              <a:latin typeface="Arial" panose="020B0604020202020204" pitchFamily="34" charset="0"/>
              <a:cs typeface="Arial" panose="020B0604020202020204" pitchFamily="34" charset="0"/>
            </a:endParaRPr>
          </a:p>
        </p:txBody>
      </p:sp>
      <p:sp>
        <p:nvSpPr>
          <p:cNvPr id="122" name="矩形 121"/>
          <p:cNvSpPr/>
          <p:nvPr/>
        </p:nvSpPr>
        <p:spPr>
          <a:xfrm>
            <a:off x="4013835" y="3092450"/>
            <a:ext cx="845185" cy="346710"/>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r>
              <a:rPr lang="zh-CN" altLang="en-US" sz="1600" b="1" dirty="0">
                <a:latin typeface="Arial" panose="020B0604020202020204" pitchFamily="34" charset="0"/>
                <a:cs typeface="Arial" panose="020B0604020202020204" pitchFamily="34" charset="0"/>
              </a:rPr>
              <a:t>第二节</a:t>
            </a:r>
            <a:endParaRPr lang="zh-CN" altLang="en-US" sz="1600" b="1" dirty="0">
              <a:latin typeface="Arial" panose="020B0604020202020204" pitchFamily="34" charset="0"/>
              <a:cs typeface="Arial" panose="020B0604020202020204" pitchFamily="34" charset="0"/>
            </a:endParaRPr>
          </a:p>
        </p:txBody>
      </p:sp>
      <p:sp>
        <p:nvSpPr>
          <p:cNvPr id="123" name="矩形 122"/>
          <p:cNvSpPr/>
          <p:nvPr/>
        </p:nvSpPr>
        <p:spPr>
          <a:xfrm>
            <a:off x="4013835" y="4100830"/>
            <a:ext cx="846455" cy="346710"/>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r>
              <a:rPr lang="zh-CN" altLang="en-US" sz="1600" b="1" dirty="0">
                <a:latin typeface="Arial" panose="020B0604020202020204" pitchFamily="34" charset="0"/>
                <a:cs typeface="Arial" panose="020B0604020202020204" pitchFamily="34" charset="0"/>
              </a:rPr>
              <a:t>第三节</a:t>
            </a:r>
            <a:endParaRPr lang="zh-CN" altLang="en-US" sz="1600" b="1" dirty="0">
              <a:latin typeface="Arial" panose="020B0604020202020204" pitchFamily="34" charset="0"/>
              <a:cs typeface="Arial" panose="020B0604020202020204" pitchFamily="34" charset="0"/>
            </a:endParaRPr>
          </a:p>
        </p:txBody>
      </p:sp>
      <p:sp>
        <p:nvSpPr>
          <p:cNvPr id="125" name="文本框 124"/>
          <p:cNvSpPr txBox="1"/>
          <p:nvPr/>
        </p:nvSpPr>
        <p:spPr>
          <a:xfrm>
            <a:off x="5263515" y="2068830"/>
            <a:ext cx="3518535" cy="409575"/>
          </a:xfrm>
          <a:prstGeom prst="rect">
            <a:avLst/>
          </a:prstGeom>
          <a:noFill/>
        </p:spPr>
        <p:txBody>
          <a:bodyPr wrap="square" lIns="71323" tIns="35662" rIns="71323" bIns="35662" rtlCol="0">
            <a:spAutoFit/>
          </a:bodyPr>
          <a:lstStyle/>
          <a:p>
            <a:r>
              <a:rPr lang="zh-CN" altLang="en-US" sz="2200" b="1" dirty="0">
                <a:latin typeface="微软雅黑" panose="020B0503020204020204" pitchFamily="34" charset="-122"/>
                <a:ea typeface="微软雅黑" panose="020B0503020204020204" pitchFamily="34" charset="-122"/>
              </a:rPr>
              <a:t>  资本主义经济制度的形成</a:t>
            </a:r>
            <a:endParaRPr lang="zh-CN" altLang="en-US" sz="2200" b="1" dirty="0">
              <a:latin typeface="微软雅黑" panose="020B0503020204020204" pitchFamily="34" charset="-122"/>
              <a:ea typeface="微软雅黑" panose="020B0503020204020204" pitchFamily="34" charset="-122"/>
            </a:endParaRPr>
          </a:p>
        </p:txBody>
      </p:sp>
      <p:sp>
        <p:nvSpPr>
          <p:cNvPr id="126" name="文本框 125"/>
          <p:cNvSpPr txBox="1"/>
          <p:nvPr/>
        </p:nvSpPr>
        <p:spPr>
          <a:xfrm>
            <a:off x="4989923" y="3029750"/>
            <a:ext cx="3870430" cy="409575"/>
          </a:xfrm>
          <a:prstGeom prst="rect">
            <a:avLst/>
          </a:prstGeom>
          <a:noFill/>
        </p:spPr>
        <p:txBody>
          <a:bodyPr wrap="square" lIns="71323" tIns="35662" rIns="71323" bIns="35662" rtlCol="0">
            <a:spAutoFit/>
          </a:bodyPr>
          <a:lstStyle/>
          <a:p>
            <a:pPr algn="ct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资本主义所有制</a:t>
            </a:r>
            <a:r>
              <a:rPr lang="en-US" altLang="zh-CN" sz="2200" b="1" dirty="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p:txBody>
      </p:sp>
      <p:sp>
        <p:nvSpPr>
          <p:cNvPr id="128" name="文本框 127"/>
          <p:cNvSpPr txBox="1"/>
          <p:nvPr/>
        </p:nvSpPr>
        <p:spPr>
          <a:xfrm>
            <a:off x="4725035" y="4069715"/>
            <a:ext cx="4349115" cy="409575"/>
          </a:xfrm>
          <a:prstGeom prst="rect">
            <a:avLst/>
          </a:prstGeom>
          <a:noFill/>
        </p:spPr>
        <p:txBody>
          <a:bodyPr wrap="square" lIns="71323" tIns="35662" rIns="71323" bIns="35662" rtlCol="0">
            <a:spAutoFit/>
          </a:bodyPr>
          <a:lstStyle/>
          <a:p>
            <a:pPr algn="ctr"/>
            <a:r>
              <a:rPr lang="zh-CN" altLang="en-US" sz="2200" b="1" dirty="0">
                <a:latin typeface="微软雅黑" panose="020B0503020204020204" pitchFamily="34" charset="-122"/>
                <a:ea typeface="微软雅黑" panose="020B0503020204020204" pitchFamily="34" charset="-122"/>
              </a:rPr>
              <a:t>资本主义经济运行特征的演变</a:t>
            </a:r>
            <a:r>
              <a:rPr lang="en-US" altLang="zh-CN" sz="2200" b="1" dirty="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sz="2000">
                <a:solidFill>
                  <a:schemeClr val="accent2"/>
                </a:solidFill>
                <a:latin typeface="黑体" panose="02010609060101010101" charset="-122"/>
                <a:ea typeface="黑体" panose="02010609060101010101" charset="-122"/>
                <a:sym typeface="+mn-ea"/>
              </a:rPr>
              <a:t>康采恩</a:t>
            </a:r>
            <a:r>
              <a:rPr sz="2000">
                <a:latin typeface="宋体" panose="02010600030101010101" pitchFamily="2" charset="-122"/>
                <a:ea typeface="宋体" panose="02010600030101010101" pitchFamily="2" charset="-122"/>
                <a:sym typeface="+mn-ea"/>
              </a:rPr>
              <a:t>是出现较晚但更为复杂的一种垄断形式。它是以一两个实力雄厚的垄断企业（有的是大工业企业，有的是大银行）为核心，把许多不同部门的企业联合在一起而形成的企业集团。核心企业通过收买股票、人事参与和财务控制等等办法把参加康采恩的其他企业置于自己的统治之下。它的产生说明，垄断已经突破了生产部门的界限，无论就其深度或广度来说，都大大向前跨进了一步。随着资本主义的发展，康采恩也越来越成为最重要的垄断组织形式。</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sz="2000" b="1">
                <a:solidFill>
                  <a:schemeClr val="accent1"/>
                </a:solidFill>
                <a:latin typeface="宋体" panose="02010600030101010101" pitchFamily="2" charset="-122"/>
                <a:ea typeface="宋体" panose="02010600030101010101" pitchFamily="2" charset="-122"/>
                <a:sym typeface="+mn-ea"/>
              </a:rPr>
              <a:t>企业联合起来实行垄断的目的是要获得高额的垄断利润。</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r>
              <a:rPr sz="2000">
                <a:solidFill>
                  <a:schemeClr val="accent2"/>
                </a:solidFill>
                <a:latin typeface="黑体" panose="02010609060101010101" charset="-122"/>
                <a:ea typeface="黑体" panose="02010609060101010101" charset="-122"/>
                <a:sym typeface="+mn-ea"/>
              </a:rPr>
              <a:t>垄断利润</a:t>
            </a:r>
            <a:r>
              <a:rPr sz="2000">
                <a:latin typeface="宋体" panose="02010600030101010101" pitchFamily="2" charset="-122"/>
                <a:ea typeface="宋体" panose="02010600030101010101" pitchFamily="2" charset="-122"/>
                <a:sym typeface="+mn-ea"/>
              </a:rPr>
              <a:t>是垄断资本家凭借其在生产和流通领域的垄断地位而获取的大大超过平均利润的高额利润。</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r>
              <a:rPr sz="2000" b="1">
                <a:solidFill>
                  <a:schemeClr val="accent1"/>
                </a:solidFill>
                <a:latin typeface="宋体" panose="02010600030101010101" pitchFamily="2" charset="-122"/>
                <a:ea typeface="宋体" panose="02010600030101010101" pitchFamily="2" charset="-122"/>
                <a:sym typeface="+mn-ea"/>
              </a:rPr>
              <a:t>垄断组织攫取垄断利润的主要手段是它所规定的垄断价格。</a:t>
            </a:r>
            <a:endParaRPr lang="zh-CN" altLang="en-US" sz="2000" b="1" dirty="0">
              <a:solidFill>
                <a:schemeClr val="accent1"/>
              </a:solidFill>
              <a:latin typeface="宋体" panose="02010600030101010101" pitchFamily="2" charset="-122"/>
              <a:ea typeface="宋体" panose="02010600030101010101" pitchFamily="2" charset="-122"/>
            </a:endParaRPr>
          </a:p>
          <a:p>
            <a:pPr fontAlgn="auto">
              <a:lnSpc>
                <a:spcPct val="140000"/>
              </a:lnSpc>
              <a:spcBef>
                <a:spcPts val="700"/>
              </a:spcBef>
            </a:pPr>
            <a:r>
              <a:rPr sz="2000">
                <a:solidFill>
                  <a:schemeClr val="accent2"/>
                </a:solidFill>
                <a:latin typeface="黑体" panose="02010609060101010101" charset="-122"/>
                <a:ea typeface="黑体" panose="02010609060101010101" charset="-122"/>
                <a:sym typeface="+mn-ea"/>
              </a:rPr>
              <a:t>垄断价格</a:t>
            </a:r>
            <a:r>
              <a:rPr sz="2000">
                <a:latin typeface="宋体" panose="02010600030101010101" pitchFamily="2" charset="-122"/>
                <a:ea typeface="宋体" panose="02010600030101010101" pitchFamily="2" charset="-122"/>
                <a:sym typeface="+mn-ea"/>
              </a:rPr>
              <a:t>就是垄断资本家凭借其垄断地位在销售或购买商品时所规定的旨在保证最大限度垄断利润的市场价格。</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r>
              <a:rPr sz="2000">
                <a:latin typeface="宋体" panose="02010600030101010101" pitchFamily="2" charset="-122"/>
                <a:ea typeface="宋体" panose="02010600030101010101" pitchFamily="2" charset="-122"/>
                <a:sym typeface="+mn-ea"/>
              </a:rPr>
              <a:t>一般情况下，垄断组织在出售自己的商品时实行垄断高价，即高于生产价格的价格；垄断组织在收购非垄断组织所生  产的原材料时实行垄断低价，即低于生产价格的价格。这两种价格之所以能够实行并长期维持，是因为垄断组织控制了商品的生产和销售，从而妨碍了自由竞争，使社会范围内的剩余价值作了有利于垄断组织的再分配。 </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sz="2400" b="1">
                <a:latin typeface="Times New Roman" panose="02020603050405020304" pitchFamily="18" charset="0"/>
                <a:ea typeface="黑体" panose="02010609060101010101" charset="-122"/>
                <a:sym typeface="+mn-ea"/>
              </a:rPr>
              <a:t>（三）垄断资本主义（即帝国主义）的特征</a:t>
            </a:r>
            <a:endParaRPr sz="2400" b="1">
              <a:latin typeface="Times New Roman" panose="02020603050405020304" pitchFamily="18" charset="0"/>
              <a:ea typeface="黑体" panose="02010609060101010101" charset="-122"/>
              <a:sym typeface="+mn-ea"/>
            </a:endParaRPr>
          </a:p>
          <a:p>
            <a:pPr fontAlgn="auto">
              <a:lnSpc>
                <a:spcPct val="140000"/>
              </a:lnSpc>
              <a:spcBef>
                <a:spcPts val="700"/>
              </a:spcBef>
              <a:buNone/>
            </a:pPr>
            <a:r>
              <a:rPr sz="2400">
                <a:latin typeface="黑体" panose="02010609060101010101" charset="-122"/>
                <a:ea typeface="黑体" panose="02010609060101010101" charset="-122"/>
                <a:sym typeface="+mn-ea"/>
              </a:rPr>
              <a:t> </a:t>
            </a:r>
            <a:r>
              <a:rPr lang="en-US" altLang="zh-CN" sz="2400">
                <a:latin typeface="黑体" panose="02010609060101010101" charset="-122"/>
                <a:ea typeface="黑体" panose="02010609060101010101" charset="-122"/>
                <a:sym typeface="+mn-ea"/>
              </a:rPr>
              <a:t>1.</a:t>
            </a:r>
            <a:r>
              <a:rPr sz="2000">
                <a:latin typeface="黑体" panose="02010609060101010101" charset="-122"/>
                <a:ea typeface="黑体" panose="02010609060101010101" charset="-122"/>
                <a:sym typeface="+mn-ea"/>
              </a:rPr>
              <a:t>垄断代替自由竞争在经济生活中占统治地位</a:t>
            </a:r>
            <a:endParaRPr lang="zh-CN" altLang="en-US" sz="2000" dirty="0">
              <a:latin typeface="黑体" panose="02010609060101010101" charset="-122"/>
              <a:ea typeface="黑体" panose="02010609060101010101" charset="-122"/>
            </a:endParaRPr>
          </a:p>
          <a:p>
            <a:pPr fontAlgn="auto">
              <a:lnSpc>
                <a:spcPct val="140000"/>
              </a:lnSpc>
              <a:spcBef>
                <a:spcPts val="700"/>
              </a:spcBef>
              <a:buNone/>
            </a:pPr>
            <a:r>
              <a:rPr lang="en-US" altLang="zh-CN" sz="2000">
                <a:latin typeface="黑体" panose="02010609060101010101" charset="-122"/>
                <a:ea typeface="黑体" panose="02010609060101010101" charset="-122"/>
                <a:sym typeface="+mn-ea"/>
              </a:rPr>
              <a:t> 2.</a:t>
            </a:r>
            <a:r>
              <a:rPr sz="2000">
                <a:latin typeface="黑体" panose="02010609060101010101" charset="-122"/>
                <a:ea typeface="黑体" panose="02010609060101010101" charset="-122"/>
                <a:sym typeface="+mn-ea"/>
              </a:rPr>
              <a:t>金融资本和金融寡头的统治</a:t>
            </a:r>
            <a:endParaRPr lang="zh-CN" altLang="en-US" sz="2000" dirty="0">
              <a:latin typeface="黑体" panose="02010609060101010101" charset="-122"/>
              <a:ea typeface="黑体" panose="02010609060101010101" charset="-122"/>
            </a:endParaRPr>
          </a:p>
          <a:p>
            <a:pPr fontAlgn="auto">
              <a:lnSpc>
                <a:spcPct val="140000"/>
              </a:lnSpc>
              <a:spcBef>
                <a:spcPts val="700"/>
              </a:spcBef>
              <a:buNone/>
            </a:pPr>
            <a:r>
              <a:rPr sz="2000">
                <a:latin typeface="宋体" panose="02010600030101010101" pitchFamily="2" charset="-122"/>
                <a:ea typeface="宋体" panose="02010600030101010101" pitchFamily="2" charset="-122"/>
                <a:sym typeface="+mn-ea"/>
              </a:rPr>
              <a:t>银行垄断资本和工业垄断资本的融合产生了一种过去所没有过的新型资本</a:t>
            </a:r>
            <a:r>
              <a:rPr sz="2000">
                <a:latin typeface="Times New Roman" panose="02020603050405020304" pitchFamily="18" charset="0"/>
                <a:ea typeface="宋体" panose="02010600030101010101" pitchFamily="2" charset="-122"/>
                <a:sym typeface="+mn-ea"/>
              </a:rPr>
              <a:t>——</a:t>
            </a:r>
            <a:r>
              <a:rPr sz="2000">
                <a:solidFill>
                  <a:schemeClr val="accent2"/>
                </a:solidFill>
                <a:latin typeface="黑体" panose="02010609060101010101" charset="-122"/>
                <a:ea typeface="黑体" panose="02010609060101010101" charset="-122"/>
                <a:sym typeface="+mn-ea"/>
              </a:rPr>
              <a:t>金融资本</a:t>
            </a:r>
            <a:r>
              <a:rPr sz="2000">
                <a:latin typeface="宋体" panose="02010600030101010101" pitchFamily="2" charset="-122"/>
                <a:ea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buNone/>
            </a:pPr>
            <a:r>
              <a:rPr sz="2000">
                <a:latin typeface="宋体" panose="02010600030101010101" pitchFamily="2" charset="-122"/>
                <a:ea typeface="宋体" panose="02010600030101010101" pitchFamily="2" charset="-122"/>
                <a:sym typeface="+mn-ea"/>
              </a:rPr>
              <a:t>随着金融资本的形成就产生了金融寡头，</a:t>
            </a:r>
            <a:r>
              <a:rPr sz="2000">
                <a:solidFill>
                  <a:schemeClr val="accent2"/>
                </a:solidFill>
                <a:latin typeface="黑体" panose="02010609060101010101" charset="-122"/>
                <a:ea typeface="黑体" panose="02010609060101010101" charset="-122"/>
                <a:sym typeface="+mn-ea"/>
              </a:rPr>
              <a:t>金融寡头</a:t>
            </a:r>
            <a:r>
              <a:rPr sz="2000">
                <a:latin typeface="宋体" panose="02010600030101010101" pitchFamily="2" charset="-122"/>
                <a:ea typeface="宋体" panose="02010600030101010101" pitchFamily="2" charset="-122"/>
                <a:sym typeface="+mn-ea"/>
              </a:rPr>
              <a:t>是掌握着金融资本，操纵国民经济命脉，并在实际上控制资产阶级国家政权的少数最大的垄断资本家或垄断资本家集团。 </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buNone/>
            </a:pPr>
            <a:r>
              <a:rPr sz="2000">
                <a:latin typeface="宋体" panose="02010600030101010101" pitchFamily="2" charset="-122"/>
                <a:ea typeface="宋体" panose="02010600030101010101" pitchFamily="2" charset="-122"/>
                <a:sym typeface="+mn-ea"/>
              </a:rPr>
              <a:t>金融资本和金融寡头在经济领域中进行统治的主要手段是参与制。</a:t>
            </a:r>
            <a:r>
              <a:rPr sz="2000">
                <a:solidFill>
                  <a:schemeClr val="accent2"/>
                </a:solidFill>
                <a:latin typeface="黑体" panose="02010609060101010101" charset="-122"/>
                <a:ea typeface="黑体" panose="02010609060101010101" charset="-122"/>
                <a:sym typeface="+mn-ea"/>
              </a:rPr>
              <a:t>参与制</a:t>
            </a:r>
            <a:r>
              <a:rPr sz="2000">
                <a:latin typeface="宋体" panose="02010600030101010101" pitchFamily="2" charset="-122"/>
                <a:ea typeface="宋体" panose="02010600030101010101" pitchFamily="2" charset="-122"/>
                <a:sym typeface="+mn-ea"/>
              </a:rPr>
              <a:t>是指垄断资本家通过收买和持有一定数量股票的办法来实现对企业的控制。 </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50000"/>
              </a:lnSpc>
              <a:buNone/>
            </a:pPr>
            <a:r>
              <a:rPr lang="en-US" altLang="zh-CN" sz="2000">
                <a:latin typeface="黑体" panose="02010609060101010101" charset="-122"/>
                <a:ea typeface="黑体" panose="02010609060101010101" charset="-122"/>
                <a:sym typeface="+mn-ea"/>
              </a:rPr>
              <a:t>3.</a:t>
            </a:r>
            <a:r>
              <a:rPr sz="2000">
                <a:latin typeface="黑体" panose="02010609060101010101" charset="-122"/>
                <a:ea typeface="黑体" panose="02010609060101010101" charset="-122"/>
                <a:sym typeface="+mn-ea"/>
              </a:rPr>
              <a:t>资本输出成为典型经济现象 </a:t>
            </a:r>
            <a:endParaRPr lang="zh-CN" altLang="en-US" sz="2000" dirty="0">
              <a:latin typeface="黑体" panose="02010609060101010101" charset="-122"/>
              <a:ea typeface="黑体" panose="02010609060101010101" charset="-122"/>
            </a:endParaRPr>
          </a:p>
          <a:p>
            <a:pPr fontAlgn="auto">
              <a:lnSpc>
                <a:spcPct val="150000"/>
              </a:lnSpc>
            </a:pPr>
            <a:r>
              <a:rPr sz="2000">
                <a:latin typeface="宋体" panose="02010600030101010101" pitchFamily="2" charset="-122"/>
                <a:ea typeface="宋体" panose="02010600030101010101" pitchFamily="2" charset="-122"/>
                <a:sym typeface="+mn-ea"/>
              </a:rPr>
              <a:t>列宁指出：</a:t>
            </a: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对自由竞争占完全统治地位的旧资本主义来说，典型的是商品输出。对垄断占统治地位的最新资本主义来说，典型的则是资本输出。</a:t>
            </a:r>
            <a:r>
              <a:rPr sz="2000">
                <a:latin typeface="Times New Roman" panose="02020603050405020304" pitchFamily="18" charset="0"/>
                <a:ea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endParaRPr>
          </a:p>
          <a:p>
            <a:pPr fontAlgn="auto">
              <a:lnSpc>
                <a:spcPct val="150000"/>
              </a:lnSpc>
            </a:pPr>
            <a:r>
              <a:rPr sz="2000">
                <a:latin typeface="宋体" panose="02010600030101010101" pitchFamily="2" charset="-122"/>
                <a:ea typeface="宋体" panose="02010600030101010101" pitchFamily="2" charset="-122"/>
                <a:sym typeface="+mn-ea"/>
              </a:rPr>
              <a:t>资本输出的必要性</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（1）由于国内已经建立了金融资本的垄断统治，从而使垄断资本积累的大量货币资本开始</a:t>
            </a: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过剩</a:t>
            </a: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（2）国际竞争的加剧，也迫使帝国主义国家不得不加速输出资本，以保证扩大市场和垄断原料来源。</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（3）随着生产国际化的不断发展，国际分工也在扩大和深化，在国际间的垂  直分工进一步发展同时，资本主义国家之间的水平分工也发生和发展起来。</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50000"/>
              </a:lnSpc>
              <a:buNone/>
            </a:pPr>
            <a:r>
              <a:rPr lang="en-US" altLang="zh-CN" sz="1800">
                <a:latin typeface="黑体" panose="02010609060101010101" charset="-122"/>
                <a:ea typeface="黑体" panose="02010609060101010101" charset="-122"/>
                <a:sym typeface="+mn-ea"/>
              </a:rPr>
              <a:t>4.</a:t>
            </a:r>
            <a:r>
              <a:rPr sz="1800">
                <a:latin typeface="黑体" panose="02010609060101010101" charset="-122"/>
                <a:ea typeface="黑体" panose="02010609060101010101" charset="-122"/>
                <a:sym typeface="+mn-ea"/>
              </a:rPr>
              <a:t>国际垄断组织在经济上瓜分世界</a:t>
            </a:r>
            <a:endParaRPr lang="zh-CN" altLang="en-US" sz="1800" dirty="0">
              <a:ea typeface="宋体" panose="02010600030101010101" pitchFamily="2" charset="-122"/>
            </a:endParaRPr>
          </a:p>
          <a:p>
            <a:pPr fontAlgn="auto">
              <a:lnSpc>
                <a:spcPct val="150000"/>
              </a:lnSpc>
              <a:buNone/>
            </a:pPr>
            <a:r>
              <a:rPr sz="1800">
                <a:latin typeface="宋体" panose="02010600030101010101" pitchFamily="2" charset="-122"/>
                <a:ea typeface="宋体" panose="02010600030101010101" pitchFamily="2" charset="-122"/>
                <a:sym typeface="+mn-ea"/>
              </a:rPr>
              <a:t>垄断越出了国家的范围，形成了国际性的垄断集团。</a:t>
            </a:r>
            <a:endParaRPr lang="zh-CN" altLang="en-US" sz="1800" dirty="0">
              <a:latin typeface="宋体" panose="02010600030101010101" pitchFamily="2" charset="-122"/>
              <a:ea typeface="宋体" panose="02010600030101010101" pitchFamily="2" charset="-122"/>
            </a:endParaRPr>
          </a:p>
          <a:p>
            <a:pPr fontAlgn="auto">
              <a:lnSpc>
                <a:spcPct val="150000"/>
              </a:lnSpc>
              <a:buNone/>
            </a:pPr>
            <a:r>
              <a:rPr sz="1800">
                <a:solidFill>
                  <a:schemeClr val="accent2"/>
                </a:solidFill>
                <a:latin typeface="黑体" panose="02010609060101010101" charset="-122"/>
                <a:ea typeface="黑体" panose="02010609060101010101" charset="-122"/>
                <a:sym typeface="+mn-ea"/>
              </a:rPr>
              <a:t>国际垄断同盟</a:t>
            </a:r>
            <a:r>
              <a:rPr sz="1800">
                <a:latin typeface="宋体" panose="02010600030101010101" pitchFamily="2" charset="-122"/>
                <a:ea typeface="宋体" panose="02010600030101010101" pitchFamily="2" charset="-122"/>
                <a:sym typeface="+mn-ea"/>
              </a:rPr>
              <a:t>是由各国最大的垄断组织为了瓜分世界市场、确定垄断价格、控制生产规模和原料来源以攫取高额垄断利润，通过达成一定的协议而建立起来的国际性经济联盟。</a:t>
            </a:r>
            <a:endParaRPr lang="zh-CN" altLang="en-US" sz="1800" dirty="0">
              <a:latin typeface="宋体" panose="02010600030101010101" pitchFamily="2" charset="-122"/>
              <a:ea typeface="宋体" panose="02010600030101010101" pitchFamily="2" charset="-122"/>
            </a:endParaRPr>
          </a:p>
          <a:p>
            <a:pPr fontAlgn="auto">
              <a:lnSpc>
                <a:spcPct val="150000"/>
              </a:lnSpc>
              <a:buNone/>
            </a:pPr>
            <a:r>
              <a:rPr sz="1800">
                <a:latin typeface="宋体" panose="02010600030101010101" pitchFamily="2" charset="-122"/>
                <a:ea typeface="宋体" panose="02010600030101010101" pitchFamily="2" charset="-122"/>
                <a:sym typeface="+mn-ea"/>
              </a:rPr>
              <a:t>国际垄断同盟的建立，标志着世界范围的生产和资本集中已经达到一个新的、更高的阶段。</a:t>
            </a:r>
            <a:endParaRPr lang="zh-CN" altLang="en-US" sz="1800" dirty="0">
              <a:latin typeface="宋体" panose="02010600030101010101" pitchFamily="2" charset="-122"/>
              <a:ea typeface="宋体" panose="02010600030101010101" pitchFamily="2" charset="-122"/>
            </a:endParaRPr>
          </a:p>
          <a:p>
            <a:pPr fontAlgn="auto">
              <a:lnSpc>
                <a:spcPct val="150000"/>
              </a:lnSpc>
              <a:buNone/>
            </a:pPr>
            <a:r>
              <a:rPr lang="en-US" altLang="zh-CN" sz="1800">
                <a:latin typeface="黑体" panose="02010609060101010101" charset="-122"/>
                <a:ea typeface="黑体" panose="02010609060101010101" charset="-122"/>
                <a:sym typeface="+mn-ea"/>
              </a:rPr>
              <a:t>5.</a:t>
            </a:r>
            <a:r>
              <a:rPr sz="1800">
                <a:latin typeface="黑体" panose="02010609060101010101" charset="-122"/>
                <a:ea typeface="黑体" panose="02010609060101010101" charset="-122"/>
                <a:sym typeface="+mn-ea"/>
              </a:rPr>
              <a:t>垄断资本主义国家对世界领土的瓜分</a:t>
            </a:r>
            <a:endParaRPr lang="zh-CN" altLang="en-US" sz="1800" dirty="0">
              <a:latin typeface="黑体" panose="02010609060101010101" charset="-122"/>
              <a:ea typeface="黑体" panose="02010609060101010101" charset="-122"/>
            </a:endParaRPr>
          </a:p>
          <a:p>
            <a:pPr fontAlgn="auto">
              <a:lnSpc>
                <a:spcPct val="150000"/>
              </a:lnSpc>
              <a:buNone/>
            </a:pPr>
            <a:r>
              <a:rPr sz="1800">
                <a:latin typeface="宋体" panose="02010600030101010101" pitchFamily="2" charset="-122"/>
                <a:ea typeface="宋体" panose="02010600030101010101" pitchFamily="2" charset="-122"/>
                <a:sym typeface="+mn-ea"/>
              </a:rPr>
              <a:t>抢占殖民地对于它们有着特别重要的意义：</a:t>
            </a:r>
            <a:br>
              <a:rPr sz="1800">
                <a:latin typeface="宋体" panose="02010600030101010101" pitchFamily="2" charset="-122"/>
                <a:ea typeface="宋体" panose="02010600030101010101" pitchFamily="2" charset="-122"/>
                <a:sym typeface="+mn-ea"/>
              </a:rPr>
            </a:br>
            <a:r>
              <a:rPr sz="1800">
                <a:latin typeface="宋体" panose="02010600030101010101" pitchFamily="2" charset="-122"/>
                <a:ea typeface="宋体" panose="02010600030101010101" pitchFamily="2" charset="-122"/>
                <a:sym typeface="+mn-ea"/>
              </a:rPr>
              <a:t>（</a:t>
            </a:r>
            <a:r>
              <a:rPr sz="1800">
                <a:latin typeface="黑体" panose="02010609060101010101" charset="-122"/>
                <a:ea typeface="宋体" panose="02010600030101010101" pitchFamily="2" charset="-122"/>
                <a:sym typeface="+mn-ea"/>
              </a:rPr>
              <a:t>1</a:t>
            </a:r>
            <a:r>
              <a:rPr sz="1800">
                <a:latin typeface="宋体" panose="02010600030101010101" pitchFamily="2" charset="-122"/>
                <a:ea typeface="宋体" panose="02010600030101010101" pitchFamily="2" charset="-122"/>
                <a:sym typeface="+mn-ea"/>
              </a:rPr>
              <a:t>）殖民地作为原料产地有了更重要的作用。</a:t>
            </a:r>
            <a:br>
              <a:rPr sz="1800">
                <a:latin typeface="宋体" panose="02010600030101010101" pitchFamily="2" charset="-122"/>
                <a:ea typeface="宋体" panose="02010600030101010101" pitchFamily="2" charset="-122"/>
                <a:sym typeface="+mn-ea"/>
              </a:rPr>
            </a:br>
            <a:r>
              <a:rPr sz="1800">
                <a:latin typeface="宋体" panose="02010600030101010101" pitchFamily="2" charset="-122"/>
                <a:ea typeface="宋体" panose="02010600030101010101" pitchFamily="2" charset="-122"/>
                <a:sym typeface="+mn-ea"/>
              </a:rPr>
              <a:t>（2）殖民地成为垄断资本主义国家可以垄断和加强掠夺的商品销售市场。 </a:t>
            </a:r>
            <a:br>
              <a:rPr sz="1800">
                <a:latin typeface="宋体" panose="02010600030101010101" pitchFamily="2" charset="-122"/>
                <a:ea typeface="宋体" panose="02010600030101010101" pitchFamily="2" charset="-122"/>
                <a:sym typeface="+mn-ea"/>
              </a:rPr>
            </a:br>
            <a:r>
              <a:rPr sz="1800">
                <a:latin typeface="宋体" panose="02010600030101010101" pitchFamily="2" charset="-122"/>
                <a:ea typeface="宋体" panose="02010600030101010101" pitchFamily="2" charset="-122"/>
                <a:sym typeface="+mn-ea"/>
              </a:rPr>
              <a:t>（3）殖民地是垄断资本主义国家最有利的投资场所。</a:t>
            </a:r>
            <a:endParaRPr lang="zh-CN" altLang="en-US" sz="1800" b="1">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spcBef>
                <a:spcPts val="700"/>
              </a:spcBef>
              <a:buNone/>
            </a:pPr>
            <a:endParaRPr lang="zh-CN" altLang="en-US" sz="18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eaLnBrk="1" hangingPunct="1">
              <a:lnSpc>
                <a:spcPct val="90000"/>
              </a:lnSpc>
              <a:buNone/>
            </a:pPr>
            <a:r>
              <a:rPr sz="2400" b="1">
                <a:latin typeface="Times New Roman" panose="02020603050405020304" pitchFamily="18" charset="0"/>
                <a:ea typeface="黑体" panose="02010609060101010101" charset="-122"/>
                <a:sym typeface="+mn-ea"/>
              </a:rPr>
              <a:t>（四）垄断资本主义的经济实质</a:t>
            </a:r>
            <a:endParaRPr lang="zh-CN" altLang="en-US" sz="2400" b="1" dirty="0">
              <a:latin typeface="Times New Roman" panose="02020603050405020304" pitchFamily="18" charset="0"/>
              <a:ea typeface="黑体" panose="02010609060101010101" charset="-122"/>
            </a:endParaRPr>
          </a:p>
          <a:p>
            <a:pPr fontAlgn="auto">
              <a:lnSpc>
                <a:spcPct val="140000"/>
              </a:lnSpc>
              <a:spcBef>
                <a:spcPts val="700"/>
              </a:spcBef>
            </a:pPr>
            <a:r>
              <a:rPr sz="2000">
                <a:latin typeface="宋体" panose="02010600030101010101" pitchFamily="2" charset="-122"/>
                <a:ea typeface="宋体" panose="02010600030101010101" pitchFamily="2" charset="-122"/>
                <a:sym typeface="+mn-ea"/>
              </a:rPr>
              <a:t>垄断在经济生活中占统治地位，是进入帝国主义阶段的标志。</a:t>
            </a:r>
            <a:endParaRPr lang="zh-CN" altLang="en-US" sz="2000" dirty="0">
              <a:latin typeface="Times New Roman" panose="02020603050405020304" pitchFamily="18" charset="0"/>
              <a:ea typeface="黑体" panose="02010609060101010101" charset="-122"/>
            </a:endParaRPr>
          </a:p>
          <a:p>
            <a:pPr fontAlgn="auto">
              <a:lnSpc>
                <a:spcPct val="140000"/>
              </a:lnSpc>
              <a:spcBef>
                <a:spcPts val="700"/>
              </a:spcBef>
            </a:pPr>
            <a:r>
              <a:rPr sz="2000">
                <a:latin typeface="宋体" panose="02010600030101010101" pitchFamily="2" charset="-122"/>
                <a:ea typeface="宋体" panose="02010600030101010101" pitchFamily="2" charset="-122"/>
                <a:sym typeface="+mn-ea"/>
              </a:rPr>
              <a:t>垄断是垄断资本主义的五个基本经济特征中最根本的特征和共同基础，也可以说，五个基本经济特征都是垄断在国内和国际范围内的表现。</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r>
              <a:rPr sz="2000">
                <a:latin typeface="宋体" panose="02010600030101010101" pitchFamily="2" charset="-122"/>
                <a:ea typeface="宋体" panose="02010600030101010101" pitchFamily="2" charset="-122"/>
                <a:sym typeface="+mn-ea"/>
              </a:rPr>
              <a:t>垄断是垄断资本主义国家国内和国际生产关系的实质。 </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r>
              <a:rPr sz="2000">
                <a:latin typeface="宋体" panose="02010600030101010101" pitchFamily="2" charset="-122"/>
                <a:ea typeface="宋体" panose="02010600030101010101" pitchFamily="2" charset="-122"/>
                <a:sym typeface="+mn-ea"/>
              </a:rPr>
              <a:t>垄断的统治加深了资本主义的基本矛盾以及其他各种资本主义所固有的矛盾。</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r>
              <a:rPr sz="2000">
                <a:latin typeface="宋体" panose="02010600030101010101" pitchFamily="2" charset="-122"/>
                <a:ea typeface="宋体" panose="02010600030101010101" pitchFamily="2" charset="-122"/>
                <a:sym typeface="+mn-ea"/>
              </a:rPr>
              <a:t>在垄断资本主义阶段，垄断资本在经济生活中主宰了一切，从而必然把垄断统治渗透到上层建筑和社会生活的各个方面，控制着帝国主义国家的政治、科学、文化、艺术、教育等各个领域，垄断成为帝国主义国家经济生活和社会生活的基础。 </a:t>
            </a:r>
            <a:endParaRPr lang="zh-CN" altLang="en-US" sz="2000" dirty="0">
              <a:latin typeface="宋体" panose="02010600030101010101" pitchFamily="2" charset="-122"/>
              <a:ea typeface="宋体" panose="02010600030101010101" pitchFamily="2" charset="-122"/>
            </a:endParaRPr>
          </a:p>
          <a:p>
            <a:pPr fontAlgn="auto">
              <a:lnSpc>
                <a:spcPct val="140000"/>
              </a:lnSpc>
              <a:spcBef>
                <a:spcPts val="700"/>
              </a:spcBef>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lang="zh-CN" altLang="en-US" sz="2400" b="1">
                <a:latin typeface="楷体" panose="02010609060101010101" pitchFamily="49" charset="-122"/>
                <a:ea typeface="楷体" panose="02010609060101010101" pitchFamily="49" charset="-122"/>
                <a:cs typeface="楷体" panose="02010609060101010101" pitchFamily="49" charset="-122"/>
              </a:rPr>
              <a:t>（五）如何评价垄断资本主义？</a:t>
            </a: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zh-CN" altLang="en-US" sz="1800">
                <a:latin typeface="楷体" panose="02010609060101010101" pitchFamily="49" charset="-122"/>
                <a:ea typeface="楷体" panose="02010609060101010101" pitchFamily="49" charset="-122"/>
                <a:cs typeface="楷体" panose="02010609060101010101" pitchFamily="49" charset="-122"/>
              </a:rPr>
              <a:t>   垄断资本主义的出现，加深了资本主义的一系列矛盾，影响了社会生产力的长远发展。</a:t>
            </a: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b="1">
                <a:latin typeface="楷体" panose="02010609060101010101" pitchFamily="49" charset="-122"/>
                <a:ea typeface="楷体" panose="02010609060101010101" pitchFamily="49" charset="-122"/>
                <a:cs typeface="楷体" panose="02010609060101010101" pitchFamily="49" charset="-122"/>
              </a:rPr>
              <a:t>   第一，生产的相对过剩现象日趋严重，孕育了更大的经济危机。</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b="1">
                <a:latin typeface="楷体" panose="02010609060101010101" pitchFamily="49" charset="-122"/>
                <a:ea typeface="楷体" panose="02010609060101010101" pitchFamily="49" charset="-122"/>
                <a:cs typeface="楷体" panose="02010609060101010101" pitchFamily="49" charset="-122"/>
              </a:rPr>
              <a:t>   第二，垄断很大程度上限制了竞争。</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b="1">
                <a:latin typeface="楷体" panose="02010609060101010101" pitchFamily="49" charset="-122"/>
                <a:ea typeface="楷体" panose="02010609060101010101" pitchFamily="49" charset="-122"/>
                <a:cs typeface="楷体" panose="02010609060101010101" pitchFamily="49" charset="-122"/>
              </a:rPr>
              <a:t>   第三，垄断组织依靠自身的垄断地位，左右市场，操纵价格，降低了企业的市场反应能力和创新能力。</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b="1">
                <a:latin typeface="楷体" panose="02010609060101010101" pitchFamily="49" charset="-122"/>
                <a:ea typeface="楷体" panose="02010609060101010101" pitchFamily="49" charset="-122"/>
                <a:cs typeface="楷体" panose="02010609060101010101" pitchFamily="49" charset="-122"/>
              </a:rPr>
              <a:t>  第四，垄断也会抑制新的技术革新，降低开展新的技术革新的动力。</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b="1">
                <a:latin typeface="楷体" panose="02010609060101010101" pitchFamily="49" charset="-122"/>
                <a:ea typeface="楷体" panose="02010609060101010101" pitchFamily="49" charset="-122"/>
                <a:cs typeface="楷体" panose="02010609060101010101" pitchFamily="49" charset="-122"/>
              </a:rPr>
              <a:t>  第五，垄断组织会认为延缓技术革新应用的进程。</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lang="zh-CN" altLang="en-US" sz="2000">
                <a:latin typeface="楷体" panose="02010609060101010101" pitchFamily="49" charset="-122"/>
                <a:ea typeface="楷体" panose="02010609060101010101" pitchFamily="49" charset="-122"/>
                <a:cs typeface="楷体" panose="02010609060101010101" pitchFamily="49" charset="-122"/>
              </a:rPr>
              <a:t>当然，相对于自由竞争资本主义，垄断资本主义适应了生产力进一步发展的客观要求。</a:t>
            </a: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b="1">
                <a:latin typeface="楷体" panose="02010609060101010101" pitchFamily="49" charset="-122"/>
                <a:ea typeface="楷体" panose="02010609060101010101" pitchFamily="49" charset="-122"/>
                <a:cs typeface="楷体" panose="02010609060101010101" pitchFamily="49" charset="-122"/>
              </a:rPr>
              <a:t>   </a:t>
            </a:r>
            <a:r>
              <a:rPr lang="zh-CN" altLang="en-US" sz="2000">
                <a:latin typeface="楷体" panose="02010609060101010101" pitchFamily="49" charset="-122"/>
                <a:ea typeface="楷体" panose="02010609060101010101" pitchFamily="49" charset="-122"/>
                <a:cs typeface="楷体" panose="02010609060101010101" pitchFamily="49" charset="-122"/>
              </a:rPr>
              <a:t>第一，垄断资本主义创造了规模巨大的企业，扩大了生产规模，能够发挥规模效应的优势。</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a:latin typeface="楷体" panose="02010609060101010101" pitchFamily="49" charset="-122"/>
                <a:ea typeface="楷体" panose="02010609060101010101" pitchFamily="49" charset="-122"/>
                <a:cs typeface="楷体" panose="02010609060101010101" pitchFamily="49" charset="-122"/>
              </a:rPr>
              <a:t>   第二，通过横向和纵向的联合，垄断资本主义能够有效降低市场交易成本和企业管理成本，提高经济效益。</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lang="zh-CN" altLang="en-US" sz="2000">
                <a:latin typeface="楷体" panose="02010609060101010101" pitchFamily="49" charset="-122"/>
                <a:ea typeface="楷体" panose="02010609060101010101" pitchFamily="49" charset="-122"/>
                <a:cs typeface="楷体" panose="02010609060101010101" pitchFamily="49" charset="-122"/>
              </a:rPr>
              <a:t>  第三，垄断资本主义有足够的财力进行科技和生产研发活动，推动了技术革新进程。</a:t>
            </a:r>
            <a:endParaRPr lang="zh-CN" altLang="en-US" sz="20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lang="zh-CN" altLang="en-US" sz="2400" b="1">
                <a:latin typeface="楷体" panose="02010609060101010101" pitchFamily="49" charset="-122"/>
                <a:ea typeface="楷体" panose="02010609060101010101" pitchFamily="49" charset="-122"/>
                <a:cs typeface="楷体" panose="02010609060101010101" pitchFamily="49" charset="-122"/>
              </a:rPr>
              <a:t>三、国家垄断资本主义及其新发展</a:t>
            </a: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r>
              <a:rPr sz="2000">
                <a:latin typeface="黑体" panose="02010609060101010101" charset="-122"/>
                <a:ea typeface="黑体" panose="02010609060101010101" charset="-122"/>
                <a:sym typeface="+mn-ea"/>
              </a:rPr>
              <a:t>（一）国家垄断资本主义的产生和发展</a:t>
            </a:r>
            <a:endParaRPr lang="zh-CN" altLang="en-US" sz="2000" dirty="0">
              <a:latin typeface="黑体" panose="02010609060101010101" charset="-122"/>
              <a:ea typeface="黑体" panose="02010609060101010101" charset="-122"/>
            </a:endParaRPr>
          </a:p>
          <a:p>
            <a:pPr fontAlgn="auto">
              <a:lnSpc>
                <a:spcPct val="140000"/>
              </a:lnSpc>
              <a:spcBef>
                <a:spcPts val="700"/>
              </a:spcBef>
              <a:buNone/>
            </a:pPr>
            <a:r>
              <a:rPr sz="2000">
                <a:solidFill>
                  <a:schemeClr val="accent2"/>
                </a:solidFill>
                <a:latin typeface="黑体" panose="02010609060101010101" charset="-122"/>
                <a:ea typeface="黑体" panose="02010609060101010101" charset="-122"/>
                <a:sym typeface="+mn-ea"/>
              </a:rPr>
              <a:t>国家垄断资本主义</a:t>
            </a:r>
            <a:r>
              <a:rPr sz="2000">
                <a:latin typeface="Times New Roman" panose="02020603050405020304" pitchFamily="18" charset="0"/>
                <a:ea typeface="宋体" panose="02010600030101010101" pitchFamily="2" charset="-122"/>
                <a:sym typeface="+mn-ea"/>
              </a:rPr>
              <a:t> </a:t>
            </a:r>
            <a:r>
              <a:rPr sz="2000">
                <a:latin typeface="宋体" panose="02010600030101010101" pitchFamily="2" charset="-122"/>
                <a:ea typeface="宋体" panose="02010600030101010101" pitchFamily="2" charset="-122"/>
                <a:sym typeface="+mn-ea"/>
              </a:rPr>
              <a:t>，是指资产阶级的国家在社会经济领域的职能全面增强，把社会经济生活置于自己全面控制与干预之下的资本主义，它是私人垄断资本和资产阶级国家不断融合的结果。</a:t>
            </a:r>
            <a:endParaRPr lang="zh-CN" altLang="en-US" sz="2000" dirty="0">
              <a:latin typeface="Times New Roman" panose="02020603050405020304" pitchFamily="18" charset="0"/>
              <a:ea typeface="黑体" panose="02010609060101010101" charset="-122"/>
            </a:endParaRPr>
          </a:p>
          <a:p>
            <a:pPr fontAlgn="auto">
              <a:lnSpc>
                <a:spcPct val="140000"/>
              </a:lnSpc>
              <a:spcBef>
                <a:spcPts val="700"/>
              </a:spcBef>
              <a:buNone/>
            </a:pPr>
            <a:r>
              <a:rPr sz="2000">
                <a:latin typeface="宋体" panose="02010600030101010101" pitchFamily="2" charset="-122"/>
                <a:ea typeface="宋体" panose="02010600030101010101" pitchFamily="2" charset="-122"/>
                <a:sym typeface="+mn-ea"/>
              </a:rPr>
              <a:t>第二次世界大战后国家垄断资本主义迅速而稳定地发展：</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（1）第二次世界大战后资本主义国家发生的科学技术革命促进了社会生产力的巨大发展，生产社会化和国际化程度有了很大的提高。</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（2）生产力的高速发展，使生产力和生产关系的矛盾空前加深了。</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（3）资本主义国家在第二次世界大战后所处的国际条件也有了很大的变化。</a:t>
            </a:r>
            <a:r>
              <a:rPr sz="2400">
                <a:latin typeface="宋体" panose="02010600030101010101" pitchFamily="2" charset="-122"/>
                <a:ea typeface="宋体" panose="02010600030101010101" pitchFamily="2" charset="-122"/>
                <a:sym typeface="+mn-ea"/>
              </a:rPr>
              <a:t> </a:t>
            </a:r>
            <a:endParaRPr lang="zh-CN" altLang="en-US" sz="2400" dirty="0">
              <a:latin typeface="宋体" panose="02010600030101010101" pitchFamily="2" charset="-122"/>
              <a:ea typeface="宋体" panose="02010600030101010101" pitchFamily="2" charset="-122"/>
            </a:endParaRPr>
          </a:p>
          <a:p>
            <a:pPr fontAlgn="auto">
              <a:lnSpc>
                <a:spcPct val="140000"/>
              </a:lnSpc>
              <a:spcBef>
                <a:spcPts val="700"/>
              </a:spcBef>
            </a:pP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algn="l" fontAlgn="auto">
              <a:lnSpc>
                <a:spcPct val="140000"/>
              </a:lnSpc>
              <a:spcBef>
                <a:spcPts val="700"/>
              </a:spcBef>
              <a:buNone/>
            </a:pPr>
            <a:r>
              <a:rPr sz="2000">
                <a:latin typeface="黑体" panose="02010609060101010101" charset="-122"/>
                <a:ea typeface="黑体" panose="02010609060101010101" charset="-122"/>
                <a:sym typeface="+mn-ea"/>
              </a:rPr>
              <a:t>由一般垄断资本主义向国家垄断资本主义发展是资本主义基本矛盾发展的必然结果，其原因主要有：</a:t>
            </a:r>
            <a:endParaRPr sz="2000">
              <a:latin typeface="黑体" panose="02010609060101010101" charset="-122"/>
              <a:ea typeface="黑体" panose="02010609060101010101" charset="-122"/>
              <a:sym typeface="+mn-ea"/>
            </a:endParaRPr>
          </a:p>
          <a:p>
            <a:pPr algn="l" fontAlgn="auto">
              <a:lnSpc>
                <a:spcPct val="140000"/>
              </a:lnSpc>
              <a:spcBef>
                <a:spcPts val="700"/>
              </a:spcBef>
              <a:buNone/>
            </a:pPr>
            <a:r>
              <a:rPr sz="2000">
                <a:latin typeface="+mj-ea"/>
                <a:ea typeface="+mj-ea"/>
                <a:sym typeface="+mn-ea"/>
              </a:rPr>
              <a:t>第一，私人垄断资本无法满足大规模生产需要的巨额投资。</a:t>
            </a:r>
            <a:endParaRPr sz="2000">
              <a:latin typeface="+mj-ea"/>
              <a:ea typeface="+mj-ea"/>
              <a:sym typeface="+mn-ea"/>
            </a:endParaRPr>
          </a:p>
          <a:p>
            <a:pPr algn="l" fontAlgn="auto">
              <a:lnSpc>
                <a:spcPct val="140000"/>
              </a:lnSpc>
              <a:spcBef>
                <a:spcPts val="700"/>
              </a:spcBef>
              <a:buNone/>
            </a:pPr>
            <a:r>
              <a:rPr sz="2000">
                <a:latin typeface="+mj-ea"/>
                <a:ea typeface="+mj-ea"/>
                <a:sym typeface="+mn-ea"/>
              </a:rPr>
              <a:t>第二，私人垄断资本不愿投资大规模公共设施的建设。</a:t>
            </a:r>
            <a:endParaRPr sz="2000">
              <a:latin typeface="+mj-ea"/>
              <a:ea typeface="+mj-ea"/>
              <a:sym typeface="+mn-ea"/>
            </a:endParaRPr>
          </a:p>
          <a:p>
            <a:pPr algn="l" fontAlgn="auto">
              <a:lnSpc>
                <a:spcPct val="140000"/>
              </a:lnSpc>
              <a:spcBef>
                <a:spcPts val="700"/>
              </a:spcBef>
              <a:buNone/>
            </a:pPr>
            <a:r>
              <a:rPr sz="2000">
                <a:latin typeface="+mj-ea"/>
                <a:ea typeface="+mj-ea"/>
                <a:sym typeface="+mn-ea"/>
              </a:rPr>
              <a:t>第三，私人垄断资本不愿涉足重大的科学研究和技术开发。</a:t>
            </a:r>
            <a:endParaRPr sz="2000">
              <a:latin typeface="+mj-ea"/>
              <a:ea typeface="+mj-ea"/>
              <a:sym typeface="+mn-ea"/>
            </a:endParaRPr>
          </a:p>
          <a:p>
            <a:pPr algn="l" fontAlgn="auto">
              <a:lnSpc>
                <a:spcPct val="140000"/>
              </a:lnSpc>
              <a:spcBef>
                <a:spcPts val="700"/>
              </a:spcBef>
              <a:buNone/>
            </a:pPr>
            <a:r>
              <a:rPr sz="2000">
                <a:latin typeface="+mj-ea"/>
                <a:ea typeface="+mj-ea"/>
                <a:sym typeface="+mn-ea"/>
              </a:rPr>
              <a:t>第四，私人垄断资本难以解决社会总产品的实现问题。</a:t>
            </a:r>
            <a:endParaRPr sz="2000">
              <a:latin typeface="+mj-ea"/>
              <a:ea typeface="+mj-ea"/>
              <a:sym typeface="+mn-ea"/>
            </a:endParaRPr>
          </a:p>
          <a:p>
            <a:pPr algn="l" fontAlgn="auto">
              <a:lnSpc>
                <a:spcPct val="140000"/>
              </a:lnSpc>
              <a:spcBef>
                <a:spcPts val="700"/>
              </a:spcBef>
              <a:buNone/>
            </a:pPr>
            <a:r>
              <a:rPr sz="2000">
                <a:latin typeface="+mj-ea"/>
                <a:ea typeface="+mj-ea"/>
                <a:sym typeface="+mn-ea"/>
              </a:rPr>
              <a:t>第五，私人垄断资本无力调节社会财富的两极分化。</a:t>
            </a:r>
            <a:endParaRPr lang="zh-CN" altLang="en-US" sz="2000" dirty="0">
              <a:latin typeface="黑体" panose="02010609060101010101" charset="-122"/>
              <a:ea typeface="黑体" panose="02010609060101010101" charset="-122"/>
            </a:endParaRPr>
          </a:p>
          <a:p>
            <a:pPr algn="l" fontAlgn="auto">
              <a:lnSpc>
                <a:spcPct val="140000"/>
              </a:lnSpc>
              <a:spcBef>
                <a:spcPts val="700"/>
              </a:spcBef>
              <a:buNone/>
            </a:pPr>
            <a:r>
              <a:rPr sz="2400">
                <a:latin typeface="宋体" panose="02010600030101010101" pitchFamily="2" charset="-122"/>
                <a:ea typeface="宋体" panose="02010600030101010101" pitchFamily="2" charset="-122"/>
                <a:sym typeface="+mn-ea"/>
              </a:rPr>
              <a:t> </a:t>
            </a:r>
            <a:endParaRPr lang="zh-CN" altLang="en-US" sz="2400" dirty="0">
              <a:latin typeface="宋体" panose="02010600030101010101" pitchFamily="2" charset="-122"/>
              <a:ea typeface="宋体" panose="02010600030101010101" pitchFamily="2" charset="-122"/>
            </a:endParaRPr>
          </a:p>
          <a:p>
            <a:pPr fontAlgn="auto">
              <a:lnSpc>
                <a:spcPct val="140000"/>
              </a:lnSpc>
              <a:spcBef>
                <a:spcPts val="700"/>
              </a:spcBef>
            </a:pPr>
            <a:endParaRPr lang="zh-CN" altLang="en-US" sz="2400" b="1">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690880" y="163195"/>
            <a:ext cx="7682865" cy="736600"/>
          </a:xfrm>
        </p:spPr>
        <p:txBody>
          <a:bodyPr/>
          <a:p>
            <a:pPr algn="ctr"/>
            <a:r>
              <a:rPr lang="zh-CN" altLang="en-US" sz="2800"/>
              <a:t>第一节 资本主义经济制度的形成</a:t>
            </a:r>
            <a:endParaRPr lang="zh-CN" altLang="en-US" sz="2800"/>
          </a:p>
        </p:txBody>
      </p:sp>
      <p:sp>
        <p:nvSpPr>
          <p:cNvPr id="3" name="内容占位符 2"/>
          <p:cNvSpPr>
            <a:spLocks noGrp="1"/>
          </p:cNvSpPr>
          <p:nvPr>
            <p:ph sz="quarter" idx="11"/>
          </p:nvPr>
        </p:nvSpPr>
        <p:spPr>
          <a:xfrm>
            <a:off x="80645" y="619760"/>
            <a:ext cx="9036050" cy="5141595"/>
          </a:xfrm>
        </p:spPr>
        <p:txBody>
          <a:bodyPr/>
          <a:p>
            <a:r>
              <a:rPr sz="2400" b="1">
                <a:solidFill>
                  <a:srgbClr val="FF0000"/>
                </a:solidFill>
                <a:ea typeface="黑体" panose="02010609060101010101" charset="-122"/>
                <a:sym typeface="+mn-ea"/>
              </a:rPr>
              <a:t>一、资本主义生产关系产生的必要条件及萌芽</a:t>
            </a:r>
            <a:endParaRPr lang="zh-CN" altLang="en-US" sz="2400" b="1" dirty="0">
              <a:solidFill>
                <a:schemeClr val="tx2"/>
              </a:solidFill>
              <a:ea typeface="黑体" panose="02010609060101010101" charset="-122"/>
            </a:endParaRPr>
          </a:p>
          <a:p>
            <a:pPr marL="0" indent="0" fontAlgn="auto">
              <a:lnSpc>
                <a:spcPct val="140000"/>
              </a:lnSpc>
              <a:spcBef>
                <a:spcPts val="700"/>
              </a:spcBef>
            </a:pPr>
            <a:r>
              <a:rPr sz="2400">
                <a:solidFill>
                  <a:schemeClr val="folHlink"/>
                </a:solidFill>
                <a:latin typeface="+mn-ea"/>
                <a:ea typeface="+mn-ea"/>
                <a:cs typeface="+mn-ea"/>
                <a:sym typeface="+mn-ea"/>
              </a:rPr>
              <a:t> </a:t>
            </a:r>
            <a:r>
              <a:rPr sz="2400">
                <a:solidFill>
                  <a:schemeClr val="tx1"/>
                </a:solidFill>
                <a:latin typeface="+mn-ea"/>
                <a:ea typeface="+mn-ea"/>
                <a:cs typeface="+mn-ea"/>
                <a:sym typeface="+mn-ea"/>
              </a:rPr>
              <a:t> </a:t>
            </a:r>
            <a:r>
              <a:rPr sz="2000">
                <a:solidFill>
                  <a:schemeClr val="tx1"/>
                </a:solidFill>
                <a:latin typeface="+mn-ea"/>
                <a:ea typeface="+mn-ea"/>
                <a:cs typeface="+mn-ea"/>
                <a:sym typeface="+mn-ea"/>
              </a:rPr>
              <a:t>一是大量的有人身自由但失去生产资料的</a:t>
            </a:r>
            <a:r>
              <a:rPr sz="2000" u="sng">
                <a:solidFill>
                  <a:schemeClr val="tx1"/>
                </a:solidFill>
                <a:latin typeface="+mn-ea"/>
                <a:ea typeface="+mn-ea"/>
                <a:cs typeface="+mn-ea"/>
                <a:sym typeface="+mn-ea"/>
              </a:rPr>
              <a:t>劳动者（</a:t>
            </a:r>
            <a:r>
              <a:rPr lang="en-US" altLang="zh-CN" sz="2000" u="sng">
                <a:solidFill>
                  <a:schemeClr val="tx1"/>
                </a:solidFill>
                <a:latin typeface="+mn-ea"/>
                <a:ea typeface="+mn-ea"/>
                <a:cs typeface="+mn-ea"/>
                <a:sym typeface="+mn-ea"/>
              </a:rPr>
              <a:t>A</a:t>
            </a:r>
            <a:r>
              <a:rPr sz="2000" u="sng">
                <a:solidFill>
                  <a:schemeClr val="tx1"/>
                </a:solidFill>
                <a:latin typeface="+mn-ea"/>
                <a:ea typeface="+mn-ea"/>
                <a:cs typeface="+mn-ea"/>
                <a:sym typeface="+mn-ea"/>
              </a:rPr>
              <a:t>）</a:t>
            </a:r>
            <a:r>
              <a:rPr sz="2000">
                <a:solidFill>
                  <a:schemeClr val="tx1"/>
                </a:solidFill>
                <a:latin typeface="+mn-ea"/>
                <a:ea typeface="+mn-ea"/>
                <a:cs typeface="+mn-ea"/>
                <a:sym typeface="+mn-ea"/>
              </a:rPr>
              <a:t>；</a:t>
            </a:r>
            <a:endParaRPr lang="zh-CN" altLang="en-US" sz="2000" dirty="0">
              <a:solidFill>
                <a:schemeClr val="tx1"/>
              </a:solidFill>
              <a:latin typeface="+mn-ea"/>
              <a:ea typeface="+mn-ea"/>
              <a:cs typeface="+mn-ea"/>
            </a:endParaRPr>
          </a:p>
          <a:p>
            <a:pPr marL="0" indent="0" fontAlgn="auto">
              <a:lnSpc>
                <a:spcPct val="140000"/>
              </a:lnSpc>
              <a:spcBef>
                <a:spcPts val="700"/>
              </a:spcBef>
            </a:pPr>
            <a:r>
              <a:rPr sz="2000">
                <a:solidFill>
                  <a:schemeClr val="tx1"/>
                </a:solidFill>
                <a:latin typeface="+mn-ea"/>
                <a:ea typeface="+mn-ea"/>
                <a:cs typeface="+mn-ea"/>
                <a:sym typeface="+mn-ea"/>
              </a:rPr>
              <a:t>  二是在少数人手中积累起进行资本主义生产所需要的</a:t>
            </a:r>
            <a:r>
              <a:rPr sz="2000" u="sng">
                <a:solidFill>
                  <a:schemeClr val="tx1"/>
                </a:solidFill>
                <a:latin typeface="+mn-ea"/>
                <a:ea typeface="+mn-ea"/>
                <a:cs typeface="+mn-ea"/>
                <a:sym typeface="+mn-ea"/>
              </a:rPr>
              <a:t>大量货币财富</a:t>
            </a:r>
            <a:r>
              <a:rPr lang="en-US" altLang="zh-CN" sz="2000" u="sng">
                <a:solidFill>
                  <a:schemeClr val="tx1"/>
                </a:solidFill>
                <a:latin typeface="+mn-ea"/>
                <a:ea typeface="+mn-ea"/>
                <a:cs typeface="+mn-ea"/>
                <a:sym typeface="+mn-ea"/>
              </a:rPr>
              <a:t>(</a:t>
            </a:r>
            <a:r>
              <a:rPr sz="2000" u="sng">
                <a:solidFill>
                  <a:schemeClr val="tx1"/>
                </a:solidFill>
                <a:latin typeface="+mn-ea"/>
                <a:ea typeface="+mn-ea"/>
                <a:cs typeface="+mn-ea"/>
                <a:sym typeface="+mn-ea"/>
              </a:rPr>
              <a:t>预付资本</a:t>
            </a:r>
            <a:r>
              <a:rPr lang="en-US" altLang="zh-CN" sz="2000" u="sng">
                <a:solidFill>
                  <a:schemeClr val="tx1"/>
                </a:solidFill>
                <a:latin typeface="+mn-ea"/>
                <a:ea typeface="+mn-ea"/>
                <a:cs typeface="+mn-ea"/>
                <a:sym typeface="+mn-ea"/>
              </a:rPr>
              <a:t>G)</a:t>
            </a:r>
            <a:r>
              <a:rPr sz="2000">
                <a:solidFill>
                  <a:schemeClr val="tx1"/>
                </a:solidFill>
                <a:latin typeface="+mn-ea"/>
                <a:ea typeface="+mn-ea"/>
                <a:cs typeface="+mn-ea"/>
                <a:sym typeface="+mn-ea"/>
              </a:rPr>
              <a:t>。</a:t>
            </a:r>
            <a:endParaRPr lang="zh-CN" altLang="en-US" sz="2000" dirty="0">
              <a:solidFill>
                <a:schemeClr val="tx1"/>
              </a:solidFill>
              <a:latin typeface="+mn-ea"/>
              <a:ea typeface="+mn-ea"/>
              <a:cs typeface="+mn-ea"/>
            </a:endParaRPr>
          </a:p>
          <a:p>
            <a:pPr marL="0" fontAlgn="auto">
              <a:lnSpc>
                <a:spcPct val="140000"/>
              </a:lnSpc>
              <a:spcBef>
                <a:spcPts val="700"/>
              </a:spcBef>
              <a:buClr>
                <a:srgbClr val="FF0066"/>
              </a:buClr>
              <a:buSzPct val="85000"/>
              <a:buFont typeface="Wingdings" panose="05000000000000000000" pitchFamily="2" charset="2"/>
            </a:pPr>
            <a:r>
              <a:rPr sz="2000">
                <a:solidFill>
                  <a:schemeClr val="tx1"/>
                </a:solidFill>
                <a:latin typeface="+mn-ea"/>
                <a:ea typeface="+mn-ea"/>
                <a:cs typeface="+mn-ea"/>
                <a:sym typeface="+mn-ea"/>
              </a:rPr>
              <a:t>    小商品生产者的分化在不断地创造着这两个条件，但仅仅依靠这种自然分化机制来发展资本主义将是一个漫长的过程。为了加速资本主义的发展，必须形成强制性的制度变迁机制，加速两个基本条件的形成过程。</a:t>
            </a:r>
            <a:endParaRPr sz="2000">
              <a:solidFill>
                <a:schemeClr val="tx1"/>
              </a:solidFill>
              <a:latin typeface="+mn-ea"/>
              <a:ea typeface="+mn-ea"/>
              <a:cs typeface="+mn-ea"/>
              <a:sym typeface="+mn-ea"/>
            </a:endParaRPr>
          </a:p>
          <a:p>
            <a:pPr marL="0" fontAlgn="auto">
              <a:lnSpc>
                <a:spcPct val="140000"/>
              </a:lnSpc>
              <a:spcBef>
                <a:spcPts val="700"/>
              </a:spcBef>
              <a:buClr>
                <a:srgbClr val="FF0066"/>
              </a:buClr>
              <a:buSzPct val="85000"/>
              <a:buFont typeface="Wingdings" panose="05000000000000000000" pitchFamily="2" charset="2"/>
            </a:pPr>
            <a:r>
              <a:rPr sz="2000">
                <a:solidFill>
                  <a:schemeClr val="tx1"/>
                </a:solidFill>
                <a:latin typeface="+mn-ea"/>
                <a:ea typeface="+mn-ea"/>
                <a:cs typeface="+mn-ea"/>
                <a:sym typeface="+mn-ea"/>
              </a:rPr>
              <a:t>    最早的资本主义萌芽产生于</a:t>
            </a:r>
            <a:r>
              <a:rPr lang="en-US" altLang="zh-CN" sz="2000">
                <a:solidFill>
                  <a:schemeClr val="tx1"/>
                </a:solidFill>
                <a:latin typeface="+mn-ea"/>
                <a:ea typeface="+mn-ea"/>
                <a:cs typeface="+mn-ea"/>
                <a:sym typeface="+mn-ea"/>
              </a:rPr>
              <a:t>14</a:t>
            </a:r>
            <a:r>
              <a:rPr sz="2000">
                <a:solidFill>
                  <a:schemeClr val="tx1"/>
                </a:solidFill>
                <a:latin typeface="+mn-ea"/>
                <a:ea typeface="+mn-ea"/>
                <a:cs typeface="+mn-ea"/>
                <a:sym typeface="+mn-ea"/>
              </a:rPr>
              <a:t>和</a:t>
            </a:r>
            <a:r>
              <a:rPr lang="en-US" altLang="zh-CN" sz="2000">
                <a:solidFill>
                  <a:schemeClr val="tx1"/>
                </a:solidFill>
                <a:latin typeface="+mn-ea"/>
                <a:ea typeface="+mn-ea"/>
                <a:cs typeface="+mn-ea"/>
                <a:sym typeface="+mn-ea"/>
              </a:rPr>
              <a:t>15</a:t>
            </a:r>
            <a:r>
              <a:rPr sz="2000">
                <a:solidFill>
                  <a:schemeClr val="tx1"/>
                </a:solidFill>
                <a:latin typeface="+mn-ea"/>
                <a:ea typeface="+mn-ea"/>
                <a:cs typeface="+mn-ea"/>
                <a:sym typeface="+mn-ea"/>
              </a:rPr>
              <a:t>世纪欧洲的一些商业城市中。日益活跃的贸易活动，不仅加速了这些城市的</a:t>
            </a:r>
            <a:r>
              <a:rPr sz="2000" u="sng">
                <a:solidFill>
                  <a:schemeClr val="tx1"/>
                </a:solidFill>
                <a:latin typeface="+mn-ea"/>
                <a:ea typeface="+mn-ea"/>
                <a:cs typeface="+mn-ea"/>
                <a:sym typeface="+mn-ea"/>
              </a:rPr>
              <a:t>商业资本</a:t>
            </a:r>
            <a:r>
              <a:rPr sz="2000">
                <a:solidFill>
                  <a:schemeClr val="tx1"/>
                </a:solidFill>
                <a:latin typeface="+mn-ea"/>
                <a:ea typeface="+mn-ea"/>
                <a:cs typeface="+mn-ea"/>
                <a:sym typeface="+mn-ea"/>
              </a:rPr>
              <a:t>积累，而且推动了手工业发展。产生了资本主义生产方式下两个对立的主体：商业资本家和商业雇佣工人</a:t>
            </a:r>
            <a:r>
              <a:rPr lang="en-US" altLang="zh-CN" sz="2000">
                <a:solidFill>
                  <a:schemeClr val="tx1"/>
                </a:solidFill>
                <a:latin typeface="+mn-ea"/>
                <a:ea typeface="+mn-ea"/>
                <a:cs typeface="+mn-ea"/>
                <a:sym typeface="+mn-ea"/>
              </a:rPr>
              <a:t>——</a:t>
            </a:r>
            <a:r>
              <a:rPr sz="2000">
                <a:solidFill>
                  <a:schemeClr val="tx1"/>
                </a:solidFill>
                <a:latin typeface="+mn-ea"/>
                <a:ea typeface="+mn-ea"/>
                <a:cs typeface="+mn-ea"/>
                <a:sym typeface="+mn-ea"/>
              </a:rPr>
              <a:t>商业店员（最早的）。</a:t>
            </a:r>
            <a:endParaRPr lang="zh-CN" altLang="en-US" sz="2000" b="1" dirty="0">
              <a:solidFill>
                <a:schemeClr val="tx2"/>
              </a:solidFill>
              <a:ea typeface="黑体" panose="02010609060101010101" charset="-122"/>
            </a:endParaRPr>
          </a:p>
          <a:p>
            <a:pPr marL="0" indent="0" fontAlgn="auto">
              <a:lnSpc>
                <a:spcPct val="140000"/>
              </a:lnSpc>
              <a:spcBef>
                <a:spcPts val="700"/>
              </a:spcBef>
            </a:pPr>
            <a:endParaRPr lang="zh-CN" altLang="en-US" sz="20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50000"/>
              </a:lnSpc>
              <a:buNone/>
            </a:pPr>
            <a:r>
              <a:rPr sz="2000">
                <a:latin typeface="黑体" panose="02010609060101010101" charset="-122"/>
                <a:ea typeface="黑体" panose="02010609060101010101" charset="-122"/>
                <a:sym typeface="+mn-ea"/>
              </a:rPr>
              <a:t>（二）国家垄断资本主义的实质</a:t>
            </a:r>
            <a:r>
              <a:rPr sz="2000">
                <a:latin typeface="宋体" panose="02010600030101010101" pitchFamily="2" charset="-122"/>
                <a:ea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endParaRPr>
          </a:p>
          <a:p>
            <a:pPr fontAlgn="auto">
              <a:lnSpc>
                <a:spcPct val="150000"/>
              </a:lnSpc>
              <a:buNone/>
            </a:pPr>
            <a:r>
              <a:rPr sz="2000">
                <a:latin typeface="宋体" panose="02010600030101010101" pitchFamily="2" charset="-122"/>
                <a:ea typeface="宋体" panose="02010600030101010101" pitchFamily="2" charset="-122"/>
                <a:sym typeface="+mn-ea"/>
              </a:rPr>
              <a:t>国家垄断资本主义的实质可以概括为：垄断资本与国家政权相结合，对经济生活进行调节和干预，以保证资本主义再生产的顺利进行，保证垄断资本获取高额垄断利润，维护资本主义制度的生存和发展，巩固垄断资产阶级的统治地位。</a:t>
            </a:r>
            <a:endParaRPr lang="zh-CN" altLang="en-US" sz="2000" dirty="0">
              <a:latin typeface="宋体" panose="02010600030101010101" pitchFamily="2" charset="-122"/>
              <a:ea typeface="宋体" panose="02010600030101010101" pitchFamily="2" charset="-122"/>
            </a:endParaRPr>
          </a:p>
          <a:p>
            <a:pPr fontAlgn="auto">
              <a:lnSpc>
                <a:spcPct val="150000"/>
              </a:lnSpc>
              <a:buNone/>
            </a:pPr>
            <a:r>
              <a:rPr sz="2000">
                <a:latin typeface="宋体" panose="02010600030101010101" pitchFamily="2" charset="-122"/>
                <a:ea typeface="宋体" panose="02010600030101010101" pitchFamily="2" charset="-122"/>
                <a:sym typeface="+mn-ea"/>
              </a:rPr>
              <a:t>对于国家垄断资本主义的实质的理解，应强调以下几点：  </a:t>
            </a:r>
            <a:endParaRPr sz="2000">
              <a:latin typeface="宋体" panose="02010600030101010101" pitchFamily="2" charset="-122"/>
              <a:ea typeface="宋体" panose="02010600030101010101" pitchFamily="2" charset="-122"/>
              <a:sym typeface="+mn-ea"/>
            </a:endParaRPr>
          </a:p>
          <a:p>
            <a:pPr fontAlgn="auto">
              <a:lnSpc>
                <a:spcPct val="150000"/>
              </a:lnSpc>
              <a:buNone/>
            </a:pPr>
            <a:r>
              <a:rPr sz="2000">
                <a:latin typeface="宋体" panose="02010600030101010101" pitchFamily="2" charset="-122"/>
                <a:ea typeface="宋体" panose="02010600030101010101" pitchFamily="2" charset="-122"/>
                <a:sym typeface="+mn-ea"/>
              </a:rPr>
              <a:t>（1）垄断资本与国家政权的结合是以私人垄断为基础的。</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（2）国家调节与市场调节相结合是国家垄断资本主义经济运行的基本模式。 </a:t>
            </a:r>
            <a:br>
              <a:rPr sz="2000">
                <a:latin typeface="宋体" panose="02010600030101010101" pitchFamily="2" charset="-122"/>
                <a:ea typeface="宋体" panose="02010600030101010101" pitchFamily="2" charset="-122"/>
                <a:sym typeface="+mn-ea"/>
              </a:rPr>
            </a:br>
            <a:r>
              <a:rPr sz="2000">
                <a:latin typeface="宋体" panose="02010600030101010101" pitchFamily="2" charset="-122"/>
                <a:ea typeface="宋体" panose="02010600030101010101" pitchFamily="2" charset="-122"/>
                <a:sym typeface="+mn-ea"/>
              </a:rPr>
              <a:t>（3）国家垄断资本主义仍然是资本主义。 </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spcBef>
                <a:spcPts val="700"/>
              </a:spcBef>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50000"/>
              </a:lnSpc>
              <a:buNone/>
            </a:pPr>
            <a:r>
              <a:rPr sz="2000">
                <a:latin typeface="黑体" panose="02010609060101010101" charset="-122"/>
                <a:ea typeface="黑体" panose="02010609060101010101" charset="-122"/>
                <a:sym typeface="+mn-ea"/>
              </a:rPr>
              <a:t>（三）国家垄断资本主义的主要特点 </a:t>
            </a:r>
            <a:endParaRPr lang="zh-CN" altLang="en-US" sz="2000" dirty="0">
              <a:latin typeface="黑体" panose="02010609060101010101" charset="-122"/>
              <a:ea typeface="黑体" panose="02010609060101010101" charset="-122"/>
            </a:endParaRPr>
          </a:p>
          <a:p>
            <a:pPr fontAlgn="auto">
              <a:lnSpc>
                <a:spcPct val="150000"/>
              </a:lnSpc>
              <a:buFont typeface="宋体" panose="02010600030101010101" pitchFamily="2" charset="-122"/>
              <a:buAutoNum type="circleNumDbPlain"/>
            </a:pPr>
            <a:r>
              <a:rPr sz="2000">
                <a:latin typeface="宋体" panose="02010600030101010101" pitchFamily="2" charset="-122"/>
                <a:ea typeface="宋体" panose="02010600030101010101" pitchFamily="2" charset="-122"/>
                <a:sym typeface="+mn-ea"/>
              </a:rPr>
              <a:t>资产阶级国家的社会经济职能空前地扩大和发展起来，资产阶级国家成了真正意义上的</a:t>
            </a: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总资本家</a:t>
            </a:r>
            <a:r>
              <a:rPr sz="2000">
                <a:latin typeface="Times New Roman" panose="02020603050405020304" pitchFamily="18" charset="0"/>
                <a:ea typeface="宋体" panose="02010600030101010101" pitchFamily="2" charset="-122"/>
                <a:sym typeface="+mn-ea"/>
              </a:rPr>
              <a:t>”</a:t>
            </a:r>
            <a:r>
              <a:rPr sz="2000">
                <a:latin typeface="宋体" panose="02010600030101010101" pitchFamily="2" charset="-122"/>
                <a:ea typeface="宋体" panose="02010600030101010101" pitchFamily="2" charset="-122"/>
                <a:sym typeface="+mn-ea"/>
              </a:rPr>
              <a:t>，对国民经济实行着全面的控制、干预与调节。</a:t>
            </a:r>
            <a:endParaRPr lang="zh-CN" altLang="en-US" sz="2000" dirty="0">
              <a:latin typeface="宋体" panose="02010600030101010101" pitchFamily="2" charset="-122"/>
              <a:ea typeface="宋体" panose="02010600030101010101" pitchFamily="2" charset="-122"/>
            </a:endParaRPr>
          </a:p>
          <a:p>
            <a:pPr fontAlgn="auto">
              <a:lnSpc>
                <a:spcPct val="150000"/>
              </a:lnSpc>
              <a:buFont typeface="宋体" panose="02010600030101010101" pitchFamily="2" charset="-122"/>
              <a:buAutoNum type="circleNumDbPlain"/>
            </a:pPr>
            <a:r>
              <a:rPr sz="2000">
                <a:latin typeface="宋体" panose="02010600030101010101" pitchFamily="2" charset="-122"/>
                <a:ea typeface="宋体" panose="02010600030101010101" pitchFamily="2" charset="-122"/>
                <a:sym typeface="+mn-ea"/>
              </a:rPr>
              <a:t>在国家垄断资本主义的参与和推动下，资本本身已高度社会化。</a:t>
            </a:r>
            <a:endParaRPr lang="zh-CN" altLang="en-US" sz="2000" dirty="0">
              <a:latin typeface="黑体" panose="02010609060101010101" charset="-122"/>
              <a:ea typeface="宋体" panose="02010600030101010101" pitchFamily="2" charset="-122"/>
            </a:endParaRPr>
          </a:p>
          <a:p>
            <a:pPr fontAlgn="auto">
              <a:lnSpc>
                <a:spcPct val="150000"/>
              </a:lnSpc>
              <a:buFont typeface="宋体" panose="02010600030101010101" pitchFamily="2" charset="-122"/>
              <a:buAutoNum type="circleNumDbPlain"/>
            </a:pPr>
            <a:r>
              <a:rPr sz="2000">
                <a:latin typeface="宋体" panose="02010600030101010101" pitchFamily="2" charset="-122"/>
                <a:ea typeface="宋体" panose="02010600030101010101" pitchFamily="2" charset="-122"/>
                <a:sym typeface="+mn-ea"/>
              </a:rPr>
              <a:t>在国家垄断资本主义的参与和推动下，资本已全面地国际化。</a:t>
            </a:r>
            <a:endParaRPr lang="zh-CN" altLang="en-US" sz="2000" dirty="0">
              <a:latin typeface="宋体" panose="02010600030101010101" pitchFamily="2" charset="-122"/>
              <a:ea typeface="宋体" panose="02010600030101010101" pitchFamily="2" charset="-122"/>
            </a:endParaRPr>
          </a:p>
          <a:p>
            <a:pPr fontAlgn="auto">
              <a:lnSpc>
                <a:spcPct val="150000"/>
              </a:lnSpc>
              <a:buFont typeface="宋体" panose="02010600030101010101" pitchFamily="2" charset="-122"/>
              <a:buAutoNum type="circleNumDbPlain"/>
            </a:pPr>
            <a:r>
              <a:rPr sz="2000">
                <a:latin typeface="宋体" panose="02010600030101010101" pitchFamily="2" charset="-122"/>
                <a:ea typeface="宋体" panose="02010600030101010101" pitchFamily="2" charset="-122"/>
                <a:sym typeface="+mn-ea"/>
              </a:rPr>
              <a:t>各资本主义国家对国际经济生活进行的干预产生了国际经济协调的必要性与可能性。</a:t>
            </a:r>
            <a:endParaRPr lang="zh-CN" altLang="en-US" sz="2000" dirty="0">
              <a:latin typeface="宋体" panose="02010600030101010101" pitchFamily="2" charset="-122"/>
              <a:ea typeface="宋体" panose="02010600030101010101" pitchFamily="2" charset="-122"/>
            </a:endParaRPr>
          </a:p>
          <a:p>
            <a:pPr fontAlgn="auto">
              <a:lnSpc>
                <a:spcPct val="150000"/>
              </a:lnSpc>
              <a:buFont typeface="宋体" panose="02010600030101010101" pitchFamily="2" charset="-122"/>
              <a:buAutoNum type="circleNumDbPlain"/>
            </a:pPr>
            <a:r>
              <a:rPr sz="2000">
                <a:latin typeface="宋体" panose="02010600030101010101" pitchFamily="2" charset="-122"/>
                <a:ea typeface="宋体" panose="02010600030101010101" pitchFamily="2" charset="-122"/>
                <a:sym typeface="+mn-ea"/>
              </a:rPr>
              <a:t>资产阶级国家直接参与国际经济剥削，对落后国家的国际剥削已从过去的抢占殖民地进行超经济剥削转向了更符合资本主义本质的经济剥削。</a:t>
            </a:r>
            <a:endParaRPr lang="zh-CN" altLang="en-US" sz="2000" dirty="0">
              <a:latin typeface="黑体" panose="02010609060101010101" charset="-122"/>
              <a:ea typeface="黑体" panose="02010609060101010101" charset="-122"/>
            </a:endParaRPr>
          </a:p>
          <a:p>
            <a:pPr fontAlgn="auto">
              <a:lnSpc>
                <a:spcPct val="150000"/>
              </a:lnSpc>
              <a:spcBef>
                <a:spcPts val="700"/>
              </a:spcBef>
            </a:pPr>
            <a:endParaRPr lang="zh-CN" altLang="en-US" sz="1800" b="1">
              <a:latin typeface="楷体" panose="02010609060101010101" pitchFamily="49" charset="-122"/>
              <a:ea typeface="楷体" panose="02010609060101010101" pitchFamily="49" charset="-122"/>
              <a:cs typeface="楷体" panose="02010609060101010101" pitchFamily="49" charset="-122"/>
            </a:endParaRPr>
          </a:p>
          <a:p>
            <a:pPr fontAlgn="auto">
              <a:lnSpc>
                <a:spcPct val="150000"/>
              </a:lnSpc>
              <a:spcBef>
                <a:spcPts val="700"/>
              </a:spcBef>
              <a:buNone/>
            </a:pPr>
            <a:endParaRPr lang="zh-CN" altLang="en-US" sz="18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marL="342900" marR="0" lvl="0" algn="l" defTabSz="914400" rtl="0" fontAlgn="base">
              <a:lnSpc>
                <a:spcPct val="150000"/>
              </a:lnSpc>
              <a:spcBef>
                <a:spcPct val="20000"/>
              </a:spcBef>
              <a:spcAft>
                <a:spcPct val="0"/>
              </a:spcAft>
              <a:buClr>
                <a:schemeClr val="hlink"/>
              </a:buClr>
              <a:buSzTx/>
              <a:buFont typeface="Wingdings" panose="05000000000000000000" pitchFamily="2" charset="2"/>
              <a:buNone/>
              <a:defRPr/>
            </a:pPr>
            <a:r>
              <a:rPr sz="2000" kern="0" noProof="0">
                <a:ln>
                  <a:noFill/>
                </a:ln>
                <a:effectLst/>
                <a:uLnTx/>
                <a:uFillTx/>
                <a:latin typeface="Times New Roman" panose="02020603050405020304" pitchFamily="18" charset="0"/>
                <a:ea typeface="黑体" panose="02010609060101010101" charset="-122"/>
                <a:sym typeface="+mn-ea"/>
              </a:rPr>
              <a:t>（四）国家垄断资本主义的基本形式</a:t>
            </a:r>
            <a:endParaRPr kumimoji="0" lang="zh-CN" alt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457200" marR="0" lvl="0" algn="l" defTabSz="914400" rtl="0" fontAlgn="base">
              <a:lnSpc>
                <a:spcPct val="150000"/>
              </a:lnSpc>
              <a:spcBef>
                <a:spcPct val="20000"/>
              </a:spcBef>
              <a:spcAft>
                <a:spcPct val="0"/>
              </a:spcAft>
              <a:buClr>
                <a:schemeClr val="hlink"/>
              </a:buClr>
              <a:buSzTx/>
              <a:buFont typeface="+mj-lt"/>
              <a:buAutoNum type="arabicPeriod"/>
              <a:defRPr/>
            </a:pPr>
            <a:r>
              <a:rPr sz="2000" kern="0" noProof="0">
                <a:ln>
                  <a:noFill/>
                </a:ln>
                <a:effectLst/>
                <a:uLnTx/>
                <a:uFillTx/>
                <a:latin typeface="宋体" panose="02010600030101010101" pitchFamily="2" charset="-122"/>
                <a:ea typeface="宋体" panose="02010600030101010101" pitchFamily="2" charset="-122"/>
                <a:sym typeface="+mn-ea"/>
              </a:rPr>
              <a:t>通过资本主义国有企业直接参与生产过程。</a:t>
            </a:r>
            <a:endParaRPr kumimoji="0" lang="zh-CN" altLang="en-US" sz="20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algn="l" defTabSz="914400" rtl="0" fontAlgn="base">
              <a:lnSpc>
                <a:spcPct val="150000"/>
              </a:lnSpc>
              <a:spcBef>
                <a:spcPct val="20000"/>
              </a:spcBef>
              <a:spcAft>
                <a:spcPct val="0"/>
              </a:spcAft>
              <a:buClr>
                <a:schemeClr val="hlink"/>
              </a:buClr>
              <a:buSzTx/>
              <a:buFont typeface="+mj-lt"/>
              <a:buAutoNum type="arabicPeriod"/>
              <a:defRPr/>
            </a:pPr>
            <a:r>
              <a:rPr sz="2000" kern="0" noProof="0">
                <a:ln>
                  <a:noFill/>
                </a:ln>
                <a:effectLst/>
                <a:uLnTx/>
                <a:uFillTx/>
                <a:latin typeface="宋体" panose="02010600030101010101" pitchFamily="2" charset="-122"/>
                <a:ea typeface="宋体" panose="02010600030101010101" pitchFamily="2" charset="-122"/>
                <a:sym typeface="+mn-ea"/>
              </a:rPr>
              <a:t>通过国家财政对国民收入进行再分配。</a:t>
            </a:r>
            <a:endParaRPr kumimoji="0" lang="zh-CN" altLang="en-US" sz="20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algn="l" defTabSz="914400" rtl="0" fontAlgn="base">
              <a:lnSpc>
                <a:spcPct val="150000"/>
              </a:lnSpc>
              <a:spcBef>
                <a:spcPct val="20000"/>
              </a:spcBef>
              <a:spcAft>
                <a:spcPct val="0"/>
              </a:spcAft>
              <a:buClr>
                <a:schemeClr val="hlink"/>
              </a:buClr>
              <a:buSzTx/>
              <a:buFont typeface="+mj-lt"/>
              <a:buAutoNum type="arabicPeriod"/>
              <a:defRPr/>
            </a:pPr>
            <a:r>
              <a:rPr sz="2000" kern="0" noProof="0">
                <a:ln>
                  <a:noFill/>
                </a:ln>
                <a:effectLst/>
                <a:uLnTx/>
                <a:uFillTx/>
                <a:latin typeface="宋体" panose="02010600030101010101" pitchFamily="2" charset="-122"/>
                <a:ea typeface="宋体" panose="02010600030101010101" pitchFamily="2" charset="-122"/>
                <a:sym typeface="+mn-ea"/>
              </a:rPr>
              <a:t>通过国家参与金融活动来影响社会再生产过程。 </a:t>
            </a:r>
            <a:endParaRPr kumimoji="0" lang="zh-CN" altLang="en-US" sz="20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algn="l" defTabSz="914400" rtl="0" fontAlgn="base">
              <a:lnSpc>
                <a:spcPct val="150000"/>
              </a:lnSpc>
              <a:spcBef>
                <a:spcPct val="20000"/>
              </a:spcBef>
              <a:spcAft>
                <a:spcPct val="0"/>
              </a:spcAft>
              <a:buClr>
                <a:schemeClr val="hlink"/>
              </a:buClr>
              <a:buSzTx/>
              <a:buFont typeface="+mj-lt"/>
              <a:buAutoNum type="arabicPeriod"/>
              <a:defRPr/>
            </a:pPr>
            <a:r>
              <a:rPr sz="2000" kern="0" noProof="0">
                <a:ln>
                  <a:noFill/>
                </a:ln>
                <a:effectLst/>
                <a:uLnTx/>
                <a:uFillTx/>
                <a:latin typeface="宋体" panose="02010600030101010101" pitchFamily="2" charset="-122"/>
                <a:ea typeface="宋体" panose="02010600030101010101" pitchFamily="2" charset="-122"/>
                <a:sym typeface="+mn-ea"/>
              </a:rPr>
              <a:t>通过实行经济计划化调节国民经济的发展。 </a:t>
            </a:r>
            <a:endParaRPr kumimoji="0" lang="zh-CN" altLang="en-US" sz="20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algn="l" defTabSz="914400" rtl="0" fontAlgn="base">
              <a:lnSpc>
                <a:spcPct val="150000"/>
              </a:lnSpc>
              <a:spcBef>
                <a:spcPct val="20000"/>
              </a:spcBef>
              <a:spcAft>
                <a:spcPct val="0"/>
              </a:spcAft>
              <a:buClr>
                <a:schemeClr val="hlink"/>
              </a:buClr>
              <a:buSzTx/>
              <a:buFont typeface="Wingdings" panose="05000000000000000000" pitchFamily="2" charset="2"/>
              <a:buChar char="v"/>
              <a:defRPr/>
            </a:pPr>
            <a:r>
              <a:rPr sz="2000" b="1" kern="0" noProof="0">
                <a:ln>
                  <a:noFill/>
                </a:ln>
                <a:solidFill>
                  <a:schemeClr val="accent1"/>
                </a:solidFill>
                <a:effectLst/>
                <a:uLnTx/>
                <a:uFillTx/>
                <a:latin typeface="宋体" panose="02010600030101010101" pitchFamily="2" charset="-122"/>
                <a:ea typeface="宋体" panose="02010600030101010101" pitchFamily="2" charset="-122"/>
                <a:sym typeface="+mn-ea"/>
              </a:rPr>
              <a:t>在生产资料私有制存在的情况下，要真正克服生产的无政府状态，实现国民经济的有计划发展，是根本不可能的。所以，尽管当代资本主义国家普遍实行经济计划化，经济  危机仍然不断爆发，经济很难实现稳定协调的发展。</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marL="342900" marR="0" lvl="0" algn="l" defTabSz="914400" rtl="0" fontAlgn="base">
              <a:lnSpc>
                <a:spcPct val="150000"/>
              </a:lnSpc>
              <a:spcBef>
                <a:spcPct val="20000"/>
              </a:spcBef>
              <a:spcAft>
                <a:spcPct val="0"/>
              </a:spcAft>
              <a:buClr>
                <a:schemeClr val="hlink"/>
              </a:buClr>
              <a:buSzTx/>
              <a:buFont typeface="Wingdings" panose="05000000000000000000" pitchFamily="2" charset="2"/>
              <a:buNone/>
              <a:defRPr/>
            </a:pPr>
            <a:r>
              <a:rPr sz="2000" kern="0" noProof="0">
                <a:ln>
                  <a:noFill/>
                </a:ln>
                <a:effectLst/>
                <a:uLnTx/>
                <a:uFillTx/>
                <a:latin typeface="Times New Roman" panose="02020603050405020304" pitchFamily="18" charset="0"/>
                <a:ea typeface="黑体" panose="02010609060101010101" charset="-122"/>
                <a:sym typeface="+mn-ea"/>
              </a:rPr>
              <a:t>（五）国家垄断资本主义对生产力发展的推动作用及其局限性</a:t>
            </a:r>
            <a:endParaRPr kumimoji="0" lang="zh-CN" alt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342900" marR="0" lvl="0" algn="l" defTabSz="914400" rtl="0" fontAlgn="base">
              <a:lnSpc>
                <a:spcPct val="150000"/>
              </a:lnSpc>
              <a:spcBef>
                <a:spcPct val="20000"/>
              </a:spcBef>
              <a:spcAft>
                <a:spcPct val="0"/>
              </a:spcAft>
              <a:buClr>
                <a:schemeClr val="hlink"/>
              </a:buClr>
              <a:buSzTx/>
              <a:buFont typeface="Wingdings" panose="05000000000000000000" pitchFamily="2" charset="2"/>
              <a:buNone/>
              <a:defRPr/>
            </a:pPr>
            <a:r>
              <a:rPr sz="2000" kern="0" noProof="0">
                <a:ln>
                  <a:noFill/>
                </a:ln>
                <a:effectLst/>
                <a:uLnTx/>
                <a:uFillTx/>
                <a:latin typeface="Times New Roman" panose="02020603050405020304" pitchFamily="18" charset="0"/>
                <a:ea typeface="黑体" panose="02010609060101010101" charset="-122"/>
                <a:sym typeface="+mn-ea"/>
              </a:rPr>
              <a:t>       国家垄断资本主义对社会生产力发展的推动作用</a:t>
            </a:r>
            <a:endParaRPr kumimoji="0" lang="zh-CN" alt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2000" kern="0" noProof="0">
                <a:ln>
                  <a:noFill/>
                </a:ln>
                <a:effectLst/>
                <a:uLnTx/>
                <a:uFillTx/>
                <a:latin typeface="宋体" panose="02010600030101010101" pitchFamily="2" charset="-122"/>
                <a:ea typeface="宋体" panose="02010600030101010101" pitchFamily="2" charset="-122"/>
                <a:sym typeface="+mn-ea"/>
              </a:rPr>
              <a:t>满足了社会生产力发展对现代化基础设施的需要。</a:t>
            </a:r>
            <a:r>
              <a:rPr sz="2000" kern="0" noProof="0">
                <a:ln>
                  <a:noFill/>
                </a:ln>
                <a:effectLst/>
                <a:uLnTx/>
                <a:uFillTx/>
                <a:latin typeface="Times New Roman" panose="02020603050405020304" pitchFamily="18" charset="0"/>
                <a:ea typeface="黑体" panose="02010609060101010101" charset="-122"/>
                <a:sym typeface="+mn-ea"/>
              </a:rPr>
              <a:t> </a:t>
            </a:r>
            <a:endParaRPr kumimoji="0" lang="zh-CN" alt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2000" kern="0" noProof="0">
                <a:ln>
                  <a:noFill/>
                </a:ln>
                <a:effectLst/>
                <a:uLnTx/>
                <a:uFillTx/>
                <a:latin typeface="宋体" panose="02010600030101010101" pitchFamily="2" charset="-122"/>
                <a:ea typeface="宋体" panose="02010600030101010101" pitchFamily="2" charset="-122"/>
                <a:sym typeface="+mn-ea"/>
              </a:rPr>
              <a:t>推动了科学技术的迅速发展与进步。</a:t>
            </a:r>
            <a:r>
              <a:rPr sz="2000" kern="0" noProof="0">
                <a:ln>
                  <a:noFill/>
                </a:ln>
                <a:effectLst/>
                <a:uLnTx/>
                <a:uFillTx/>
                <a:latin typeface="Times New Roman" panose="02020603050405020304" pitchFamily="18" charset="0"/>
                <a:ea typeface="黑体" panose="02010609060101010101" charset="-122"/>
                <a:sym typeface="+mn-ea"/>
              </a:rPr>
              <a:t> </a:t>
            </a:r>
            <a:endParaRPr kumimoji="0" lang="zh-CN" alt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2000" kern="0" noProof="0">
                <a:ln>
                  <a:noFill/>
                </a:ln>
                <a:effectLst/>
                <a:uLnTx/>
                <a:uFillTx/>
                <a:latin typeface="宋体" panose="02010600030101010101" pitchFamily="2" charset="-122"/>
                <a:ea typeface="宋体" panose="02010600030101010101" pitchFamily="2" charset="-122"/>
                <a:sym typeface="+mn-ea"/>
              </a:rPr>
              <a:t>在资本主义制度范围内对生产关系进行的局部调整，在一定程度上缓和了阶级矛盾，从而为国民经济较为顺利地发展提供了社会条件。</a:t>
            </a:r>
            <a:endParaRPr kumimoji="0" lang="zh-CN" alt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2000" kern="0" noProof="0">
                <a:ln>
                  <a:noFill/>
                </a:ln>
                <a:effectLst/>
                <a:uLnTx/>
                <a:uFillTx/>
                <a:latin typeface="宋体" panose="02010600030101010101" pitchFamily="2" charset="-122"/>
                <a:ea typeface="宋体" panose="02010600030101010101" pitchFamily="2" charset="-122"/>
                <a:sym typeface="+mn-ea"/>
              </a:rPr>
              <a:t>对社会经济运行采取必要的宏观调节措施，有利于社会生产力较为平衡</a:t>
            </a:r>
            <a:r>
              <a:rPr sz="2000" kern="0" noProof="0">
                <a:ln>
                  <a:noFill/>
                </a:ln>
                <a:effectLst/>
                <a:uLnTx/>
                <a:uFillTx/>
                <a:latin typeface="Times New Roman" panose="02020603050405020304" pitchFamily="18" charset="0"/>
                <a:ea typeface="黑体" panose="02010609060101010101" charset="-122"/>
                <a:sym typeface="+mn-ea"/>
              </a:rPr>
              <a:t>。</a:t>
            </a:r>
            <a:endParaRPr kumimoji="0" lang="zh-CN" altLang="en-US" sz="20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2000" kern="0" noProof="0">
                <a:ln>
                  <a:noFill/>
                </a:ln>
                <a:effectLst/>
                <a:uLnTx/>
                <a:uFillTx/>
                <a:latin typeface="宋体" panose="02010600030101010101" pitchFamily="2" charset="-122"/>
                <a:ea typeface="宋体" panose="02010600030101010101" pitchFamily="2" charset="-122"/>
                <a:sym typeface="+mn-ea"/>
              </a:rPr>
              <a:t>国家垄断资本主义的对外关系政策调整，既保持了对广大发展中国家的剥削，也在某种程度上缓解了发达国家之间以及发达国家与发展中国家之间的矛盾。</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marR="0" lvl="0" algn="l" rtl="0" fontAlgn="auto">
              <a:lnSpc>
                <a:spcPct val="150000"/>
              </a:lnSpc>
              <a:spcBef>
                <a:spcPts val="700"/>
              </a:spcBef>
              <a:spcAft>
                <a:spcPct val="0"/>
              </a:spcAft>
              <a:buNone/>
            </a:pP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marL="342900" marR="0" lvl="0" algn="l" defTabSz="914400" rtl="0" fontAlgn="base">
              <a:lnSpc>
                <a:spcPct val="150000"/>
              </a:lnSpc>
              <a:spcBef>
                <a:spcPct val="20000"/>
              </a:spcBef>
              <a:spcAft>
                <a:spcPct val="0"/>
              </a:spcAft>
              <a:buClr>
                <a:schemeClr val="hlink"/>
              </a:buClr>
              <a:buSzTx/>
              <a:buFont typeface="Wingdings" panose="05000000000000000000" pitchFamily="2" charset="2"/>
              <a:buNone/>
              <a:defRPr/>
            </a:pPr>
            <a:r>
              <a:rPr sz="1600" kern="0" noProof="0">
                <a:ln>
                  <a:noFill/>
                </a:ln>
                <a:effectLst/>
                <a:uLnTx/>
                <a:uFillTx/>
                <a:latin typeface="Times New Roman" panose="02020603050405020304" pitchFamily="18" charset="0"/>
                <a:ea typeface="黑体" panose="02010609060101010101" charset="-122"/>
                <a:sym typeface="+mn-ea"/>
              </a:rPr>
              <a:t>国家垄断资本主义的局限性</a:t>
            </a:r>
            <a:endParaRPr kumimoji="0" lang="zh-CN" altLang="en-US" sz="1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1600" kern="0" noProof="0">
                <a:ln>
                  <a:noFill/>
                </a:ln>
                <a:effectLst/>
                <a:uLnTx/>
                <a:uFillTx/>
                <a:latin typeface="宋体" panose="02010600030101010101" pitchFamily="2" charset="-122"/>
                <a:ea typeface="宋体" panose="02010600030101010101" pitchFamily="2" charset="-122"/>
                <a:sym typeface="+mn-ea"/>
              </a:rPr>
              <a:t>国家垄断资本主义一方面通过扩大国家财政开支来刺激经济、扩大投资、扩大市场</a:t>
            </a:r>
            <a:r>
              <a:rPr sz="1600" kern="0" noProof="0">
                <a:ln>
                  <a:noFill/>
                </a:ln>
                <a:effectLst/>
                <a:uLnTx/>
                <a:uFillTx/>
                <a:latin typeface="Times New Roman" panose="02020603050405020304" pitchFamily="18" charset="0"/>
                <a:ea typeface="宋体" panose="02010600030101010101" pitchFamily="2" charset="-122"/>
                <a:sym typeface="+mn-ea"/>
              </a:rPr>
              <a:t>；</a:t>
            </a:r>
            <a:r>
              <a:rPr sz="1600" kern="0" noProof="0">
                <a:ln>
                  <a:noFill/>
                </a:ln>
                <a:effectLst/>
                <a:uLnTx/>
                <a:uFillTx/>
                <a:latin typeface="宋体" panose="02010600030101010101" pitchFamily="2" charset="-122"/>
                <a:ea typeface="宋体" panose="02010600030101010101" pitchFamily="2" charset="-122"/>
                <a:sym typeface="+mn-ea"/>
              </a:rPr>
              <a:t>但另一方面则又是以扩大税收，加重对广大人民群众的剥削，从而使有支付能力需求的缩小为代价的。</a:t>
            </a:r>
            <a:endParaRPr kumimoji="0" lang="zh-CN" altLang="en-US" sz="16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1600" kern="0" noProof="0">
                <a:ln>
                  <a:noFill/>
                </a:ln>
                <a:effectLst/>
                <a:uLnTx/>
                <a:uFillTx/>
                <a:latin typeface="宋体" panose="02010600030101010101" pitchFamily="2" charset="-122"/>
                <a:ea typeface="宋体" panose="02010600030101010101" pitchFamily="2" charset="-122"/>
                <a:sym typeface="+mn-ea"/>
              </a:rPr>
              <a:t>国家垄断资本主义通过国家干预经济和实行</a:t>
            </a:r>
            <a:r>
              <a:rPr sz="1600" kern="0" noProof="0">
                <a:ln>
                  <a:noFill/>
                </a:ln>
                <a:effectLst/>
                <a:uLnTx/>
                <a:uFillTx/>
                <a:latin typeface="Times New Roman" panose="02020603050405020304" pitchFamily="18" charset="0"/>
                <a:ea typeface="宋体" panose="02010600030101010101" pitchFamily="2" charset="-122"/>
                <a:sym typeface="+mn-ea"/>
              </a:rPr>
              <a:t>“</a:t>
            </a:r>
            <a:r>
              <a:rPr sz="1600" kern="0" noProof="0">
                <a:ln>
                  <a:noFill/>
                </a:ln>
                <a:effectLst/>
                <a:uLnTx/>
                <a:uFillTx/>
                <a:latin typeface="宋体" panose="02010600030101010101" pitchFamily="2" charset="-122"/>
                <a:ea typeface="宋体" panose="02010600030101010101" pitchFamily="2" charset="-122"/>
                <a:sym typeface="+mn-ea"/>
              </a:rPr>
              <a:t>经济计划化</a:t>
            </a:r>
            <a:r>
              <a:rPr sz="1600" kern="0" noProof="0">
                <a:ln>
                  <a:noFill/>
                </a:ln>
                <a:effectLst/>
                <a:uLnTx/>
                <a:uFillTx/>
                <a:latin typeface="Times New Roman" panose="02020603050405020304" pitchFamily="18" charset="0"/>
                <a:ea typeface="宋体" panose="02010600030101010101" pitchFamily="2" charset="-122"/>
                <a:sym typeface="+mn-ea"/>
              </a:rPr>
              <a:t>”</a:t>
            </a:r>
            <a:r>
              <a:rPr sz="1600" kern="0" noProof="0">
                <a:ln>
                  <a:noFill/>
                </a:ln>
                <a:effectLst/>
                <a:uLnTx/>
                <a:uFillTx/>
                <a:latin typeface="宋体" panose="02010600030101010101" pitchFamily="2" charset="-122"/>
                <a:ea typeface="宋体" panose="02010600030101010101" pitchFamily="2" charset="-122"/>
                <a:sym typeface="+mn-ea"/>
              </a:rPr>
              <a:t>，企图实现社会资本再生产的正常运行，从而克服</a:t>
            </a:r>
            <a:r>
              <a:rPr sz="1600" kern="0" noProof="0">
                <a:ln>
                  <a:noFill/>
                </a:ln>
                <a:effectLst/>
                <a:uLnTx/>
                <a:uFillTx/>
                <a:latin typeface="Times New Roman" panose="02020603050405020304" pitchFamily="18" charset="0"/>
                <a:ea typeface="宋体" panose="02010600030101010101" pitchFamily="2" charset="-122"/>
                <a:sym typeface="+mn-ea"/>
              </a:rPr>
              <a:t>“</a:t>
            </a:r>
            <a:r>
              <a:rPr sz="1600" kern="0" noProof="0">
                <a:ln>
                  <a:noFill/>
                </a:ln>
                <a:effectLst/>
                <a:uLnTx/>
                <a:uFillTx/>
                <a:latin typeface="宋体" panose="02010600030101010101" pitchFamily="2" charset="-122"/>
                <a:ea typeface="宋体" panose="02010600030101010101" pitchFamily="2" charset="-122"/>
                <a:sym typeface="+mn-ea"/>
              </a:rPr>
              <a:t>危机</a:t>
            </a:r>
            <a:r>
              <a:rPr sz="1600" kern="0" noProof="0">
                <a:ln>
                  <a:noFill/>
                </a:ln>
                <a:effectLst/>
                <a:uLnTx/>
                <a:uFillTx/>
                <a:latin typeface="Times New Roman" panose="02020603050405020304" pitchFamily="18" charset="0"/>
                <a:ea typeface="宋体" panose="02010600030101010101" pitchFamily="2" charset="-122"/>
                <a:sym typeface="+mn-ea"/>
              </a:rPr>
              <a:t>”</a:t>
            </a:r>
            <a:r>
              <a:rPr sz="1600" kern="0" noProof="0">
                <a:ln>
                  <a:noFill/>
                </a:ln>
                <a:effectLst/>
                <a:uLnTx/>
                <a:uFillTx/>
                <a:latin typeface="宋体" panose="02010600030101010101" pitchFamily="2" charset="-122"/>
                <a:ea typeface="宋体" panose="02010600030101010101" pitchFamily="2" charset="-122"/>
                <a:sym typeface="+mn-ea"/>
              </a:rPr>
              <a:t>，但国家垄断资本主义没有改变资本主义私有制这一经济基础，不能改变追求高额垄断利润这一经济运行的根本目标，因而不可能真正从根本上解决整个社会经济运行的无政府状态，更克服不了由资本主义基本矛盾所引起的经济危机。</a:t>
            </a:r>
            <a:endParaRPr kumimoji="0" lang="zh-CN" altLang="en-US" sz="16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algn="l" defTabSz="914400" rtl="0" fontAlgn="base">
              <a:lnSpc>
                <a:spcPct val="150000"/>
              </a:lnSpc>
              <a:spcBef>
                <a:spcPct val="20000"/>
              </a:spcBef>
              <a:spcAft>
                <a:spcPct val="0"/>
              </a:spcAft>
              <a:buClr>
                <a:schemeClr val="hlink"/>
              </a:buClr>
              <a:buSzTx/>
              <a:buFont typeface="+mj-ea"/>
              <a:buAutoNum type="circleNumDbPlain"/>
              <a:defRPr/>
            </a:pPr>
            <a:r>
              <a:rPr sz="1600" kern="0" noProof="0">
                <a:ln>
                  <a:noFill/>
                </a:ln>
                <a:effectLst/>
                <a:uLnTx/>
                <a:uFillTx/>
                <a:latin typeface="宋体" panose="02010600030101010101" pitchFamily="2" charset="-122"/>
                <a:ea typeface="宋体" panose="02010600030101010101" pitchFamily="2" charset="-122"/>
                <a:sym typeface="+mn-ea"/>
              </a:rPr>
              <a:t>国家垄断资本主义企图通过国家扩大开支，刺激经济，解决社会的充分就业，但资本主义的发展必然造成资本有机构成的不断提高和产生大量相对过剩人口，所以，上述办法是解决不了充分就业的。  </a:t>
            </a:r>
            <a:r>
              <a:rPr sz="1600" kern="0" noProof="0">
                <a:ln>
                  <a:noFill/>
                </a:ln>
                <a:effectLst/>
                <a:uLnTx/>
                <a:uFillTx/>
                <a:latin typeface="Times New Roman" panose="02020603050405020304" pitchFamily="18" charset="0"/>
                <a:ea typeface="黑体" panose="02010609060101010101" charset="-122"/>
                <a:sym typeface="+mn-ea"/>
              </a:rPr>
              <a:t> </a:t>
            </a:r>
            <a:endParaRPr kumimoji="0" lang="zh-CN" altLang="en-US" sz="1600" b="0"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charset="-122"/>
              <a:cs typeface="+mn-cs"/>
            </a:endParaRPr>
          </a:p>
          <a:p>
            <a:pPr fontAlgn="auto">
              <a:lnSpc>
                <a:spcPct val="150000"/>
              </a:lnSpc>
              <a:spcBef>
                <a:spcPts val="700"/>
              </a:spcBef>
              <a:buNone/>
            </a:pPr>
            <a:endParaRPr lang="zh-CN" altLang="en-US" sz="16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208280" y="611505"/>
            <a:ext cx="8983980" cy="5081270"/>
          </a:xfrm>
        </p:spPr>
        <p:txBody>
          <a:bodyPr/>
          <a:p>
            <a:pPr fontAlgn="auto">
              <a:lnSpc>
                <a:spcPct val="140000"/>
              </a:lnSpc>
              <a:spcBef>
                <a:spcPts val="700"/>
              </a:spcBef>
            </a:pPr>
            <a:r>
              <a:rPr sz="2400" b="1">
                <a:latin typeface="楷体" panose="02010609060101010101" pitchFamily="49" charset="-122"/>
                <a:ea typeface="楷体" panose="02010609060101010101" pitchFamily="49" charset="-122"/>
                <a:sym typeface="+mn-ea"/>
              </a:rPr>
              <a:t>思考题</a:t>
            </a:r>
            <a:endParaRPr lang="en-US" altLang="zh-CN"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en-US" altLang="zh-CN" sz="2400">
                <a:latin typeface="楷体" panose="02010609060101010101" pitchFamily="49" charset="-122"/>
                <a:ea typeface="楷体" panose="02010609060101010101" pitchFamily="49" charset="-122"/>
                <a:cs typeface="楷体" panose="02010609060101010101" pitchFamily="49" charset="-122"/>
              </a:rPr>
              <a:t>1.</a:t>
            </a:r>
            <a:r>
              <a:rPr lang="zh-CN" altLang="en-US" sz="2400">
                <a:latin typeface="楷体" panose="02010609060101010101" pitchFamily="49" charset="-122"/>
                <a:ea typeface="楷体" panose="02010609060101010101" pitchFamily="49" charset="-122"/>
                <a:cs typeface="楷体" panose="02010609060101010101" pitchFamily="49" charset="-122"/>
              </a:rPr>
              <a:t>名词解释：资本原始积累、垄断、国家垄断资本主义。</a:t>
            </a:r>
            <a:endParaRPr lang="zh-CN" altLang="en-US"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en-US" altLang="zh-CN" sz="2400">
                <a:latin typeface="楷体" panose="02010609060101010101" pitchFamily="49" charset="-122"/>
                <a:ea typeface="楷体" panose="02010609060101010101" pitchFamily="49" charset="-122"/>
                <a:cs typeface="楷体" panose="02010609060101010101" pitchFamily="49" charset="-122"/>
              </a:rPr>
              <a:t>2.</a:t>
            </a:r>
            <a:r>
              <a:rPr sz="2400">
                <a:latin typeface="楷体" panose="02010609060101010101" pitchFamily="49" charset="-122"/>
                <a:ea typeface="楷体" panose="02010609060101010101" pitchFamily="49" charset="-122"/>
                <a:cs typeface="楷体" panose="02010609060101010101" pitchFamily="49" charset="-122"/>
              </a:rPr>
              <a:t>资本主义所有制的本质特征是什么？</a:t>
            </a:r>
            <a:endParaRPr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en-US" altLang="zh-CN" sz="2400">
                <a:latin typeface="楷体" panose="02010609060101010101" pitchFamily="49" charset="-122"/>
                <a:ea typeface="楷体" panose="02010609060101010101" pitchFamily="49" charset="-122"/>
                <a:cs typeface="楷体" panose="02010609060101010101" pitchFamily="49" charset="-122"/>
              </a:rPr>
              <a:t>3.</a:t>
            </a:r>
            <a:r>
              <a:rPr sz="2400">
                <a:latin typeface="楷体" panose="02010609060101010101" pitchFamily="49" charset="-122"/>
                <a:ea typeface="楷体" panose="02010609060101010101" pitchFamily="49" charset="-122"/>
                <a:cs typeface="楷体" panose="02010609060101010101" pitchFamily="49" charset="-122"/>
              </a:rPr>
              <a:t>资本主义所有制的主要形式有哪些？</a:t>
            </a:r>
            <a:endParaRPr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en-US" altLang="zh-CN" sz="2400">
                <a:latin typeface="楷体" panose="02010609060101010101" pitchFamily="49" charset="-122"/>
                <a:ea typeface="楷体" panose="02010609060101010101" pitchFamily="49" charset="-122"/>
                <a:cs typeface="楷体" panose="02010609060101010101" pitchFamily="49" charset="-122"/>
              </a:rPr>
              <a:t>4.</a:t>
            </a:r>
            <a:r>
              <a:rPr sz="2400">
                <a:latin typeface="楷体" panose="02010609060101010101" pitchFamily="49" charset="-122"/>
                <a:ea typeface="楷体" panose="02010609060101010101" pitchFamily="49" charset="-122"/>
                <a:cs typeface="楷体" panose="02010609060101010101" pitchFamily="49" charset="-122"/>
              </a:rPr>
              <a:t>简述垄断对资本主义经济的影响。</a:t>
            </a:r>
            <a:endParaRPr sz="2400">
              <a:latin typeface="楷体" panose="02010609060101010101" pitchFamily="49" charset="-122"/>
              <a:ea typeface="楷体" panose="02010609060101010101" pitchFamily="49" charset="-122"/>
              <a:cs typeface="楷体" panose="02010609060101010101" pitchFamily="49" charset="-122"/>
            </a:endParaRPr>
          </a:p>
          <a:p>
            <a:pPr fontAlgn="auto">
              <a:lnSpc>
                <a:spcPct val="140000"/>
              </a:lnSpc>
              <a:spcBef>
                <a:spcPts val="700"/>
              </a:spcBef>
            </a:pPr>
            <a:r>
              <a:rPr lang="en-US" altLang="zh-CN" sz="2400">
                <a:latin typeface="楷体" panose="02010609060101010101" pitchFamily="49" charset="-122"/>
                <a:ea typeface="楷体" panose="02010609060101010101" pitchFamily="49" charset="-122"/>
                <a:cs typeface="楷体" panose="02010609060101010101" pitchFamily="49" charset="-122"/>
              </a:rPr>
              <a:t>5.</a:t>
            </a:r>
            <a:r>
              <a:rPr sz="2400">
                <a:latin typeface="楷体" panose="02010609060101010101" pitchFamily="49" charset="-122"/>
                <a:ea typeface="楷体" panose="02010609060101010101" pitchFamily="49" charset="-122"/>
                <a:cs typeface="楷体" panose="02010609060101010101" pitchFamily="49" charset="-122"/>
              </a:rPr>
              <a:t>为什么说国家垄断资本主义的出现是资本主义基本矛盾发展的必然结果？</a:t>
            </a:r>
            <a:endParaRPr sz="24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sz="2400" b="1">
                <a:solidFill>
                  <a:schemeClr val="tx1"/>
                </a:solidFill>
                <a:latin typeface="+mn-ea"/>
                <a:ea typeface="+mn-ea"/>
                <a:cs typeface="+mn-ea"/>
                <a:sym typeface="+mn-ea"/>
              </a:rPr>
              <a:t>资本原始积累：</a:t>
            </a:r>
            <a:r>
              <a:rPr lang="en-US" altLang="zh-CN" sz="2400">
                <a:latin typeface="+mn-ea"/>
                <a:ea typeface="+mn-ea"/>
                <a:cs typeface="+mn-ea"/>
                <a:sym typeface="+mn-ea"/>
              </a:rPr>
              <a:t>15</a:t>
            </a:r>
            <a:r>
              <a:rPr sz="2400">
                <a:latin typeface="+mn-ea"/>
                <a:ea typeface="+mn-ea"/>
                <a:cs typeface="+mn-ea"/>
                <a:sym typeface="+mn-ea"/>
              </a:rPr>
              <a:t>世纪</a:t>
            </a:r>
            <a:r>
              <a:rPr sz="2400">
                <a:solidFill>
                  <a:schemeClr val="hlink"/>
                </a:solidFill>
                <a:latin typeface="+mn-ea"/>
                <a:ea typeface="+mn-ea"/>
                <a:cs typeface="+mn-ea"/>
                <a:sym typeface="+mn-ea"/>
                <a:hlinkClick r:id="rId1" action="ppaction://hlinksldjump"/>
              </a:rPr>
              <a:t>地理大发现</a:t>
            </a:r>
            <a:r>
              <a:rPr sz="2400">
                <a:latin typeface="+mn-ea"/>
                <a:ea typeface="+mn-ea"/>
                <a:cs typeface="+mn-ea"/>
                <a:sym typeface="+mn-ea"/>
              </a:rPr>
              <a:t>以后，主要西方国家的新兴资产阶级均以十分野蛮的方式开始致力于资本的原始积累过程，加速上述两个条件的形成。因为它是发生在资本主义生产方式确立之前的初始资本的形成过程，不是在资本主义生产方式内部</a:t>
            </a:r>
            <a:r>
              <a:rPr lang="en-US" altLang="zh-CN" sz="2400">
                <a:latin typeface="+mn-ea"/>
                <a:ea typeface="+mn-ea"/>
                <a:cs typeface="+mn-ea"/>
                <a:sym typeface="+mn-ea"/>
              </a:rPr>
              <a:t>(</a:t>
            </a:r>
            <a:r>
              <a:rPr sz="2400">
                <a:latin typeface="+mn-ea"/>
                <a:ea typeface="+mn-ea"/>
                <a:cs typeface="+mn-ea"/>
                <a:sym typeface="+mn-ea"/>
              </a:rPr>
              <a:t>通过剩余价值转化为资本的途径</a:t>
            </a:r>
            <a:r>
              <a:rPr lang="en-US" altLang="zh-CN" sz="2400">
                <a:latin typeface="+mn-ea"/>
                <a:ea typeface="+mn-ea"/>
                <a:cs typeface="+mn-ea"/>
                <a:sym typeface="+mn-ea"/>
              </a:rPr>
              <a:t>)</a:t>
            </a:r>
            <a:r>
              <a:rPr sz="2400">
                <a:latin typeface="+mn-ea"/>
                <a:ea typeface="+mn-ea"/>
                <a:cs typeface="+mn-ea"/>
                <a:sym typeface="+mn-ea"/>
              </a:rPr>
              <a:t>进行的资本积累，所以称作资本的原始积累。资本原始积累的实质就是用暴力剥夺直接生产者，使生产资料与劳动者相分离，货币财富在少数资本家手中迅速积累的历史过程。</a:t>
            </a:r>
            <a:endParaRPr lang="zh-CN" altLang="en-US" sz="2000" dirty="0">
              <a:latin typeface="+mn-ea"/>
              <a:ea typeface="+mn-ea"/>
              <a:cs typeface="+mn-ea"/>
            </a:endParaRPr>
          </a:p>
          <a:p>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sz="2400" b="1">
                <a:latin typeface="+mn-ea"/>
                <a:ea typeface="+mn-ea"/>
                <a:cs typeface="+mn-ea"/>
                <a:sym typeface="+mn-ea"/>
              </a:rPr>
              <a:t>资本原始积累的主要方式</a:t>
            </a:r>
            <a:r>
              <a:rPr sz="2400">
                <a:latin typeface="+mn-ea"/>
                <a:ea typeface="+mn-ea"/>
                <a:cs typeface="+mn-ea"/>
                <a:sym typeface="+mn-ea"/>
              </a:rPr>
              <a:t>：用暴力</a:t>
            </a:r>
            <a:r>
              <a:rPr sz="2400" u="sng">
                <a:latin typeface="+mn-ea"/>
                <a:ea typeface="+mn-ea"/>
                <a:cs typeface="+mn-ea"/>
                <a:sym typeface="+mn-ea"/>
              </a:rPr>
              <a:t>剥夺农民的土地</a:t>
            </a:r>
            <a:r>
              <a:rPr lang="en-US" altLang="zh-CN" sz="2400">
                <a:latin typeface="+mn-ea"/>
                <a:ea typeface="+mn-ea"/>
                <a:cs typeface="+mn-ea"/>
                <a:sym typeface="+mn-ea"/>
              </a:rPr>
              <a:t>(</a:t>
            </a:r>
            <a:r>
              <a:rPr sz="2400">
                <a:latin typeface="+mn-ea"/>
                <a:ea typeface="+mn-ea"/>
                <a:cs typeface="+mn-ea"/>
                <a:sym typeface="+mn-ea"/>
              </a:rPr>
              <a:t>如</a:t>
            </a:r>
            <a:r>
              <a:rPr sz="2400">
                <a:latin typeface="+mn-ea"/>
                <a:ea typeface="+mn-ea"/>
                <a:cs typeface="+mn-ea"/>
                <a:sym typeface="+mn-ea"/>
                <a:hlinkClick r:id="rId1" action="ppaction://hlinksldjump"/>
              </a:rPr>
              <a:t>欧洲圈地运动</a:t>
            </a:r>
            <a:r>
              <a:rPr lang="en-US" altLang="zh-CN" sz="2400">
                <a:latin typeface="+mn-ea"/>
                <a:ea typeface="+mn-ea"/>
                <a:cs typeface="+mn-ea"/>
                <a:sym typeface="+mn-ea"/>
              </a:rPr>
              <a:t>)</a:t>
            </a:r>
            <a:r>
              <a:rPr sz="2400">
                <a:latin typeface="+mn-ea"/>
                <a:ea typeface="+mn-ea"/>
                <a:cs typeface="+mn-ea"/>
                <a:sym typeface="+mn-ea"/>
              </a:rPr>
              <a:t>；用暴力手段，</a:t>
            </a:r>
            <a:r>
              <a:rPr sz="2400" u="sng">
                <a:latin typeface="+mn-ea"/>
                <a:ea typeface="+mn-ea"/>
                <a:cs typeface="+mn-ea"/>
                <a:sym typeface="+mn-ea"/>
              </a:rPr>
              <a:t>在海外掠夺殖民地</a:t>
            </a:r>
            <a:r>
              <a:rPr sz="2400">
                <a:latin typeface="+mn-ea"/>
                <a:ea typeface="+mn-ea"/>
                <a:cs typeface="+mn-ea"/>
                <a:sym typeface="+mn-ea"/>
              </a:rPr>
              <a:t>、对外</a:t>
            </a:r>
            <a:r>
              <a:rPr sz="2400" u="sng">
                <a:latin typeface="+mn-ea"/>
                <a:ea typeface="+mn-ea"/>
                <a:cs typeface="+mn-ea"/>
                <a:sym typeface="+mn-ea"/>
              </a:rPr>
              <a:t>发动战争、进行奴隶贸易、贩卖毒品等</a:t>
            </a:r>
            <a:r>
              <a:rPr sz="2400">
                <a:latin typeface="+mn-ea"/>
                <a:ea typeface="+mn-ea"/>
                <a:cs typeface="+mn-ea"/>
                <a:sym typeface="+mn-ea"/>
              </a:rPr>
              <a:t>，掠夺了大量的财富，加速了资本货币积累；在国内则利用国家权力，</a:t>
            </a:r>
            <a:r>
              <a:rPr sz="2400" u="sng">
                <a:latin typeface="+mn-ea"/>
                <a:ea typeface="+mn-ea"/>
                <a:cs typeface="+mn-ea"/>
                <a:sym typeface="+mn-ea"/>
              </a:rPr>
              <a:t>通过发行公债、增加捐税和保护关税等制度</a:t>
            </a:r>
            <a:r>
              <a:rPr sz="2400">
                <a:latin typeface="+mn-ea"/>
                <a:ea typeface="+mn-ea"/>
                <a:cs typeface="+mn-ea"/>
                <a:sym typeface="+mn-ea"/>
              </a:rPr>
              <a:t>，聚敛大量财富。</a:t>
            </a:r>
            <a:endParaRPr sz="2400">
              <a:latin typeface="+mn-ea"/>
              <a:ea typeface="+mn-ea"/>
              <a:cs typeface="+mn-ea"/>
              <a:sym typeface="+mn-ea"/>
            </a:endParaRPr>
          </a:p>
          <a:p>
            <a:endParaRPr lang="zh-CN" altLang="en-US" sz="2000" dirty="0">
              <a:latin typeface="+mn-ea"/>
              <a:ea typeface="+mn-ea"/>
              <a:cs typeface="+mn-ea"/>
              <a:sym typeface="+mn-ea"/>
            </a:endParaRPr>
          </a:p>
          <a:p>
            <a:pPr fontAlgn="auto">
              <a:lnSpc>
                <a:spcPct val="140000"/>
              </a:lnSpc>
              <a:spcBef>
                <a:spcPts val="700"/>
              </a:spcBef>
            </a:pPr>
            <a:r>
              <a:rPr sz="2400">
                <a:solidFill>
                  <a:srgbClr val="800080"/>
                </a:solidFill>
                <a:latin typeface="Tahoma" panose="020B0604030504040204" pitchFamily="34" charset="0"/>
                <a:ea typeface="黑体" panose="02010609060101010101" charset="-122"/>
                <a:sym typeface="+mn-ea"/>
              </a:rPr>
              <a:t>马克思有句名言：资本来到人间，从头到脚，每个毛孔都流着鲜血和肮脏的东西。</a:t>
            </a:r>
            <a:br>
              <a:rPr sz="2000">
                <a:solidFill>
                  <a:srgbClr val="800080"/>
                </a:solidFill>
                <a:latin typeface="Tahoma" panose="020B0604030504040204" pitchFamily="34" charset="0"/>
                <a:ea typeface="黑体" panose="02010609060101010101" charset="-122"/>
                <a:sym typeface="+mn-ea"/>
              </a:rPr>
            </a:br>
            <a:endParaRPr lang="zh-CN" altLang="en-US" sz="2000" dirty="0">
              <a:ea typeface="黑体" panose="02010609060101010101" charset="-122"/>
            </a:endParaRPr>
          </a:p>
          <a:p>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u=3184737915,3278008490&amp;fm=26&amp;gp=0"/>
          <p:cNvPicPr>
            <a:picLocks noChangeAspect="1"/>
          </p:cNvPicPr>
          <p:nvPr>
            <p:ph sz="quarter" idx="11"/>
          </p:nvPr>
        </p:nvPicPr>
        <p:blipFill>
          <a:blip r:embed="rId1"/>
          <a:stretch>
            <a:fillRect/>
          </a:stretch>
        </p:blipFill>
        <p:spPr>
          <a:xfrm>
            <a:off x="962025" y="105410"/>
            <a:ext cx="7338060" cy="55035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r>
              <a:rPr lang="en-US" altLang="zh-CN" sz="2000">
                <a:sym typeface="+mn-ea"/>
              </a:rPr>
              <a:t> </a:t>
            </a:r>
            <a:endParaRPr sz="2000">
              <a:sym typeface="+mn-ea"/>
            </a:endParaRPr>
          </a:p>
          <a:p>
            <a:endParaRPr sz="2000">
              <a:sym typeface="+mn-ea"/>
            </a:endParaRPr>
          </a:p>
          <a:p>
            <a:pPr fontAlgn="auto">
              <a:lnSpc>
                <a:spcPct val="140000"/>
              </a:lnSpc>
              <a:spcBef>
                <a:spcPts val="700"/>
              </a:spcBef>
            </a:pPr>
            <a:r>
              <a:rPr sz="2400">
                <a:latin typeface="+mn-ea"/>
                <a:ea typeface="+mn-ea"/>
                <a:sym typeface="+mn-ea"/>
              </a:rPr>
              <a:t>资本原始积累为资本主义生产关系</a:t>
            </a:r>
            <a:endParaRPr sz="2400">
              <a:latin typeface="+mn-ea"/>
              <a:ea typeface="+mn-ea"/>
              <a:sym typeface="+mn-ea"/>
            </a:endParaRPr>
          </a:p>
          <a:p>
            <a:pPr fontAlgn="auto">
              <a:lnSpc>
                <a:spcPct val="140000"/>
              </a:lnSpc>
              <a:spcBef>
                <a:spcPts val="700"/>
              </a:spcBef>
            </a:pPr>
            <a:r>
              <a:rPr sz="2400">
                <a:latin typeface="+mn-ea"/>
                <a:ea typeface="+mn-ea"/>
                <a:sym typeface="+mn-ea"/>
              </a:rPr>
              <a:t>的发展准备了</a:t>
            </a:r>
            <a:r>
              <a:rPr sz="2400">
                <a:solidFill>
                  <a:schemeClr val="hlink"/>
                </a:solidFill>
                <a:latin typeface="+mn-ea"/>
                <a:ea typeface="+mn-ea"/>
                <a:sym typeface="+mn-ea"/>
              </a:rPr>
              <a:t>大量雇佣劳动者</a:t>
            </a:r>
            <a:r>
              <a:rPr sz="2400">
                <a:latin typeface="+mn-ea"/>
                <a:ea typeface="+mn-ea"/>
                <a:sym typeface="+mn-ea"/>
              </a:rPr>
              <a:t>和</a:t>
            </a:r>
            <a:r>
              <a:rPr sz="2400">
                <a:solidFill>
                  <a:schemeClr val="hlink"/>
                </a:solidFill>
                <a:latin typeface="+mn-ea"/>
                <a:ea typeface="+mn-ea"/>
                <a:sym typeface="+mn-ea"/>
              </a:rPr>
              <a:t>巨</a:t>
            </a:r>
            <a:endParaRPr sz="2400">
              <a:solidFill>
                <a:schemeClr val="hlink"/>
              </a:solidFill>
              <a:latin typeface="+mn-ea"/>
              <a:ea typeface="+mn-ea"/>
              <a:sym typeface="+mn-ea"/>
            </a:endParaRPr>
          </a:p>
          <a:p>
            <a:pPr fontAlgn="auto">
              <a:lnSpc>
                <a:spcPct val="140000"/>
              </a:lnSpc>
              <a:spcBef>
                <a:spcPts val="700"/>
              </a:spcBef>
            </a:pPr>
            <a:r>
              <a:rPr sz="2400">
                <a:solidFill>
                  <a:schemeClr val="hlink"/>
                </a:solidFill>
                <a:latin typeface="+mn-ea"/>
                <a:ea typeface="+mn-ea"/>
                <a:sym typeface="+mn-ea"/>
              </a:rPr>
              <a:t>额货币财富</a:t>
            </a:r>
            <a:r>
              <a:rPr sz="2400">
                <a:latin typeface="+mn-ea"/>
                <a:ea typeface="+mn-ea"/>
                <a:sym typeface="+mn-ea"/>
              </a:rPr>
              <a:t>这两个最基本的条件。</a:t>
            </a:r>
            <a:endParaRPr sz="2400">
              <a:latin typeface="+mn-ea"/>
              <a:ea typeface="+mn-ea"/>
              <a:sym typeface="+mn-ea"/>
            </a:endParaRPr>
          </a:p>
          <a:p>
            <a:pPr fontAlgn="auto">
              <a:lnSpc>
                <a:spcPct val="140000"/>
              </a:lnSpc>
              <a:spcBef>
                <a:spcPts val="700"/>
              </a:spcBef>
            </a:pPr>
            <a:r>
              <a:rPr sz="2400">
                <a:latin typeface="+mn-ea"/>
                <a:ea typeface="+mn-ea"/>
                <a:sym typeface="+mn-ea"/>
              </a:rPr>
              <a:t>可以说，没有资本原始积累就没有</a:t>
            </a:r>
            <a:endParaRPr sz="2400">
              <a:latin typeface="+mn-ea"/>
              <a:ea typeface="+mn-ea"/>
              <a:sym typeface="+mn-ea"/>
            </a:endParaRPr>
          </a:p>
          <a:p>
            <a:pPr fontAlgn="auto">
              <a:lnSpc>
                <a:spcPct val="140000"/>
              </a:lnSpc>
              <a:spcBef>
                <a:spcPts val="700"/>
              </a:spcBef>
            </a:pPr>
            <a:r>
              <a:rPr sz="2400">
                <a:latin typeface="+mn-ea"/>
                <a:ea typeface="+mn-ea"/>
                <a:sym typeface="+mn-ea"/>
              </a:rPr>
              <a:t>资本主义。</a:t>
            </a:r>
            <a:endParaRPr lang="zh-CN" altLang="en-US" sz="2400" b="1">
              <a:latin typeface="+mn-ea"/>
              <a:ea typeface="+mn-ea"/>
            </a:endParaRPr>
          </a:p>
        </p:txBody>
      </p:sp>
      <p:pic>
        <p:nvPicPr>
          <p:cNvPr id="118789" name="图片 118788" descr="12737572_11n"/>
          <p:cNvPicPr>
            <a:picLocks noChangeAspect="1"/>
          </p:cNvPicPr>
          <p:nvPr/>
        </p:nvPicPr>
        <p:blipFill>
          <a:blip r:embed="rId1"/>
          <a:stretch>
            <a:fillRect/>
          </a:stretch>
        </p:blipFill>
        <p:spPr>
          <a:xfrm>
            <a:off x="5026660" y="1884998"/>
            <a:ext cx="3810000" cy="29813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255905" y="596265"/>
            <a:ext cx="8938260" cy="4898390"/>
          </a:xfrm>
        </p:spPr>
        <p:txBody>
          <a:bodyPr/>
          <a:p>
            <a:pPr fontAlgn="auto">
              <a:lnSpc>
                <a:spcPct val="140000"/>
              </a:lnSpc>
              <a:spcBef>
                <a:spcPts val="700"/>
              </a:spcBef>
            </a:pPr>
            <a:r>
              <a:rPr sz="2400">
                <a:ea typeface="黑体" panose="02010609060101010101" charset="-122"/>
                <a:sym typeface="+mn-ea"/>
              </a:rPr>
              <a:t>英国圈地运动：</a:t>
            </a:r>
            <a:r>
              <a:rPr lang="en-US" altLang="zh-CN" sz="2400">
                <a:latin typeface="+mn-ea"/>
                <a:ea typeface="+mn-ea"/>
                <a:cs typeface="+mn-ea"/>
                <a:sym typeface="+mn-ea"/>
              </a:rPr>
              <a:t>15</a:t>
            </a:r>
            <a:r>
              <a:rPr sz="2400">
                <a:latin typeface="+mn-ea"/>
                <a:ea typeface="+mn-ea"/>
                <a:cs typeface="+mn-ea"/>
                <a:sym typeface="+mn-ea"/>
              </a:rPr>
              <a:t>世纪末叶至</a:t>
            </a:r>
            <a:r>
              <a:rPr lang="en-US" altLang="zh-CN" sz="2400">
                <a:latin typeface="+mn-ea"/>
                <a:ea typeface="+mn-ea"/>
                <a:cs typeface="+mn-ea"/>
                <a:sym typeface="+mn-ea"/>
              </a:rPr>
              <a:t>19</a:t>
            </a:r>
            <a:r>
              <a:rPr sz="2400">
                <a:latin typeface="+mn-ea"/>
                <a:ea typeface="+mn-ea"/>
                <a:cs typeface="+mn-ea"/>
                <a:sym typeface="+mn-ea"/>
              </a:rPr>
              <a:t>世纪中叶西欧新兴资产阶级和新封贵族使用暴力剥夺农民土地的过程。这种情况在英、德、法、荷、丹等国都曾先后出现过，而以英国的圈地运动最为典型。所谓圈地，即用篱笆、栅栏、壕沟把</a:t>
            </a:r>
            <a:r>
              <a:rPr sz="2400" u="sng">
                <a:latin typeface="+mn-ea"/>
                <a:ea typeface="+mn-ea"/>
                <a:cs typeface="+mn-ea"/>
                <a:sym typeface="+mn-ea"/>
              </a:rPr>
              <a:t>强占的农民份地</a:t>
            </a:r>
            <a:r>
              <a:rPr sz="2400">
                <a:latin typeface="+mn-ea"/>
                <a:ea typeface="+mn-ea"/>
                <a:cs typeface="+mn-ea"/>
                <a:sym typeface="+mn-ea"/>
              </a:rPr>
              <a:t>以及</a:t>
            </a:r>
            <a:r>
              <a:rPr sz="2400" u="sng">
                <a:latin typeface="+mn-ea"/>
                <a:ea typeface="+mn-ea"/>
                <a:cs typeface="+mn-ea"/>
                <a:sym typeface="+mn-ea"/>
              </a:rPr>
              <a:t>公有地</a:t>
            </a:r>
            <a:r>
              <a:rPr sz="2400">
                <a:latin typeface="+mn-ea"/>
                <a:ea typeface="+mn-ea"/>
                <a:cs typeface="+mn-ea"/>
                <a:sym typeface="+mn-ea"/>
              </a:rPr>
              <a:t>圈占起来，变成私有的大牧场、大农场。大批丧失土地和家园的农民成为一无所有的</a:t>
            </a:r>
            <a:r>
              <a:rPr sz="2400" u="sng">
                <a:latin typeface="+mn-ea"/>
                <a:ea typeface="+mn-ea"/>
                <a:cs typeface="+mn-ea"/>
                <a:sym typeface="+mn-ea"/>
              </a:rPr>
              <a:t>雇佣劳动</a:t>
            </a:r>
            <a:r>
              <a:rPr sz="2400">
                <a:latin typeface="+mn-ea"/>
                <a:ea typeface="+mn-ea"/>
                <a:cs typeface="+mn-ea"/>
                <a:sym typeface="+mn-ea"/>
              </a:rPr>
              <a:t>者。这是英国</a:t>
            </a:r>
            <a:r>
              <a:rPr sz="2400">
                <a:latin typeface="+mn-ea"/>
                <a:ea typeface="+mn-ea"/>
                <a:cs typeface="+mn-ea"/>
                <a:sym typeface="+mn-ea"/>
                <a:hlinkClick r:id="rId1"/>
              </a:rPr>
              <a:t>资本原始积累</a:t>
            </a:r>
            <a:r>
              <a:rPr sz="2400">
                <a:latin typeface="+mn-ea"/>
                <a:ea typeface="+mn-ea"/>
                <a:cs typeface="+mn-ea"/>
                <a:sym typeface="+mn-ea"/>
              </a:rPr>
              <a:t>的最重要手段之一，为资本主义生产方式的产生准备了</a:t>
            </a:r>
            <a:r>
              <a:rPr sz="2400" b="1" u="sng">
                <a:latin typeface="+mn-ea"/>
                <a:ea typeface="+mn-ea"/>
                <a:cs typeface="+mn-ea"/>
                <a:sym typeface="+mn-ea"/>
              </a:rPr>
              <a:t>雇佣劳动者和土地货币财富</a:t>
            </a:r>
            <a:r>
              <a:rPr sz="2400">
                <a:latin typeface="+mn-ea"/>
                <a:ea typeface="+mn-ea"/>
                <a:cs typeface="+mn-ea"/>
                <a:sym typeface="+mn-ea"/>
              </a:rPr>
              <a:t>。</a:t>
            </a:r>
            <a:endParaRPr lang="zh-CN" altLang="en-US" dirty="0">
              <a:latin typeface="+mn-ea"/>
              <a:ea typeface="+mn-ea"/>
              <a:cs typeface="+mn-ea"/>
            </a:endParaRPr>
          </a:p>
          <a:p>
            <a:r>
              <a:rPr lang="zh-CN" altLang="en-US">
                <a:latin typeface="+mn-ea"/>
                <a:ea typeface="+mn-ea"/>
                <a:cs typeface="+mn-ea"/>
                <a:hlinkClick r:id="rId2" action="ppaction://hlinksldjump"/>
              </a:rPr>
              <a:t>幻灯片 5</a:t>
            </a:r>
            <a:endParaRPr lang="zh-CN" altLang="en-US">
              <a:latin typeface="+mn-ea"/>
              <a:ea typeface="+mn-ea"/>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33655" y="798830"/>
            <a:ext cx="9083040" cy="4962525"/>
          </a:xfrm>
        </p:spPr>
        <p:txBody>
          <a:bodyPr/>
          <a:p>
            <a:pPr fontAlgn="auto">
              <a:lnSpc>
                <a:spcPct val="140000"/>
              </a:lnSpc>
              <a:spcBef>
                <a:spcPts val="700"/>
              </a:spcBef>
            </a:pPr>
            <a:r>
              <a:rPr lang="zh-CN" altLang="en-US" sz="2400" dirty="0">
                <a:solidFill>
                  <a:srgbClr val="FF0000"/>
                </a:solidFill>
              </a:rPr>
              <a:t>资产阶级革命：</a:t>
            </a:r>
            <a:endParaRPr lang="zh-CN" altLang="en-US" sz="2400">
              <a:solidFill>
                <a:srgbClr val="FF3300"/>
              </a:solidFill>
              <a:effectLst>
                <a:outerShdw blurRad="38100" dist="38100" dir="2700000">
                  <a:srgbClr val="C0C0C0"/>
                </a:outerShdw>
              </a:effectLst>
              <a:ea typeface="黑体" panose="02010609060101010101" charset="-122"/>
            </a:endParaRPr>
          </a:p>
          <a:p>
            <a:pPr fontAlgn="auto">
              <a:lnSpc>
                <a:spcPct val="140000"/>
              </a:lnSpc>
              <a:spcBef>
                <a:spcPts val="700"/>
              </a:spcBef>
            </a:pPr>
            <a:r>
              <a:rPr lang="en-US" altLang="zh-CN" sz="2400">
                <a:latin typeface="楷体" panose="02010609060101010101" pitchFamily="49" charset="-122"/>
                <a:ea typeface="楷体" panose="02010609060101010101" pitchFamily="49" charset="-122"/>
                <a:cs typeface="楷体" panose="02010609060101010101" pitchFamily="49" charset="-122"/>
              </a:rPr>
              <a:t>17</a:t>
            </a:r>
            <a:r>
              <a:rPr sz="2400">
                <a:latin typeface="楷体" panose="02010609060101010101" pitchFamily="49" charset="-122"/>
                <a:ea typeface="楷体" panose="02010609060101010101" pitchFamily="49" charset="-122"/>
                <a:cs typeface="楷体" panose="02010609060101010101" pitchFamily="49" charset="-122"/>
              </a:rPr>
              <a:t>、</a:t>
            </a:r>
            <a:r>
              <a:rPr lang="en-US" altLang="zh-CN" sz="2400">
                <a:latin typeface="楷体" panose="02010609060101010101" pitchFamily="49" charset="-122"/>
                <a:ea typeface="楷体" panose="02010609060101010101" pitchFamily="49" charset="-122"/>
                <a:cs typeface="楷体" panose="02010609060101010101" pitchFamily="49" charset="-122"/>
              </a:rPr>
              <a:t>18</a:t>
            </a:r>
            <a:r>
              <a:rPr sz="2400">
                <a:latin typeface="楷体" panose="02010609060101010101" pitchFamily="49" charset="-122"/>
                <a:ea typeface="楷体" panose="02010609060101010101" pitchFamily="49" charset="-122"/>
                <a:cs typeface="楷体" panose="02010609060101010101" pitchFamily="49" charset="-122"/>
              </a:rPr>
              <a:t>世纪的</a:t>
            </a:r>
            <a:r>
              <a:rPr lang="zh-CN" altLang="en-US" sz="2400">
                <a:latin typeface="楷体" panose="02010609060101010101" pitchFamily="49" charset="-122"/>
                <a:ea typeface="楷体" panose="02010609060101010101" pitchFamily="49" charset="-122"/>
                <a:cs typeface="楷体" panose="02010609060101010101" pitchFamily="49" charset="-122"/>
              </a:rPr>
              <a:t>资产阶级革命，推翻了封建制度，确立了资产阶级的政治制度，为资本主义生产关系的发展扫清了道路，大大加速了资本主义经济制度的形成与发展。</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0</TotalTime>
  <Words>6896</Words>
  <Application>WPS 演示</Application>
  <PresentationFormat>全屏显示(16:10)</PresentationFormat>
  <Paragraphs>223</Paragraphs>
  <Slides>35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Arial</vt:lpstr>
      <vt:lpstr>宋体</vt:lpstr>
      <vt:lpstr>Wingdings</vt:lpstr>
      <vt:lpstr>微软雅黑</vt:lpstr>
      <vt:lpstr>黑体</vt:lpstr>
      <vt:lpstr>楷体</vt:lpstr>
      <vt:lpstr>Tahoma</vt:lpstr>
      <vt:lpstr>Calibri</vt:lpstr>
      <vt:lpstr>Arial Unicode MS</vt:lpstr>
      <vt:lpstr>Times New Roman</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刘锦增</cp:lastModifiedBy>
  <cp:revision>393</cp:revision>
  <dcterms:created xsi:type="dcterms:W3CDTF">2015-05-14T07:52:00Z</dcterms:created>
  <dcterms:modified xsi:type="dcterms:W3CDTF">2019-10-29T02:41:43Z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