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184"/>
  </p:notesMasterIdLst>
  <p:handoutMasterIdLst>
    <p:handoutMasterId r:id="rId185"/>
  </p:handoutMasterIdLst>
  <p:sldIdLst>
    <p:sldId id="262" r:id="rId2"/>
    <p:sldId id="510" r:id="rId3"/>
    <p:sldId id="1022" r:id="rId4"/>
    <p:sldId id="992" r:id="rId5"/>
    <p:sldId id="993" r:id="rId6"/>
    <p:sldId id="995" r:id="rId7"/>
    <p:sldId id="528" r:id="rId8"/>
    <p:sldId id="530" r:id="rId9"/>
    <p:sldId id="531" r:id="rId10"/>
    <p:sldId id="997" r:id="rId11"/>
    <p:sldId id="1023" r:id="rId12"/>
    <p:sldId id="998" r:id="rId13"/>
    <p:sldId id="996" r:id="rId14"/>
    <p:sldId id="999" r:id="rId15"/>
    <p:sldId id="1007" r:id="rId16"/>
    <p:sldId id="1024" r:id="rId17"/>
    <p:sldId id="572" r:id="rId18"/>
    <p:sldId id="772" r:id="rId19"/>
    <p:sldId id="1008" r:id="rId20"/>
    <p:sldId id="1009" r:id="rId21"/>
    <p:sldId id="1010" r:id="rId22"/>
    <p:sldId id="1011" r:id="rId23"/>
    <p:sldId id="570" r:id="rId24"/>
    <p:sldId id="750" r:id="rId25"/>
    <p:sldId id="759" r:id="rId26"/>
    <p:sldId id="763" r:id="rId27"/>
    <p:sldId id="760" r:id="rId28"/>
    <p:sldId id="773" r:id="rId29"/>
    <p:sldId id="761" r:id="rId30"/>
    <p:sldId id="787" r:id="rId31"/>
    <p:sldId id="788" r:id="rId32"/>
    <p:sldId id="764" r:id="rId33"/>
    <p:sldId id="762" r:id="rId34"/>
    <p:sldId id="765" r:id="rId35"/>
    <p:sldId id="766" r:id="rId36"/>
    <p:sldId id="1027" r:id="rId37"/>
    <p:sldId id="1028" r:id="rId38"/>
    <p:sldId id="1012" r:id="rId39"/>
    <p:sldId id="769" r:id="rId40"/>
    <p:sldId id="770" r:id="rId41"/>
    <p:sldId id="1080" r:id="rId42"/>
    <p:sldId id="1081" r:id="rId43"/>
    <p:sldId id="1082" r:id="rId44"/>
    <p:sldId id="1025" r:id="rId45"/>
    <p:sldId id="1026" r:id="rId46"/>
    <p:sldId id="774" r:id="rId47"/>
    <p:sldId id="779" r:id="rId48"/>
    <p:sldId id="791" r:id="rId49"/>
    <p:sldId id="793" r:id="rId50"/>
    <p:sldId id="785" r:id="rId51"/>
    <p:sldId id="796" r:id="rId52"/>
    <p:sldId id="797" r:id="rId53"/>
    <p:sldId id="1013" r:id="rId54"/>
    <p:sldId id="1014" r:id="rId55"/>
    <p:sldId id="1015" r:id="rId56"/>
    <p:sldId id="1016" r:id="rId57"/>
    <p:sldId id="798" r:id="rId58"/>
    <p:sldId id="800" r:id="rId59"/>
    <p:sldId id="802" r:id="rId60"/>
    <p:sldId id="512" r:id="rId61"/>
    <p:sldId id="1017" r:id="rId62"/>
    <p:sldId id="856" r:id="rId63"/>
    <p:sldId id="1018" r:id="rId64"/>
    <p:sldId id="823" r:id="rId65"/>
    <p:sldId id="857" r:id="rId66"/>
    <p:sldId id="848" r:id="rId67"/>
    <p:sldId id="849" r:id="rId68"/>
    <p:sldId id="854" r:id="rId69"/>
    <p:sldId id="1030" r:id="rId70"/>
    <p:sldId id="844" r:id="rId71"/>
    <p:sldId id="846" r:id="rId72"/>
    <p:sldId id="850" r:id="rId73"/>
    <p:sldId id="1029" r:id="rId74"/>
    <p:sldId id="1031" r:id="rId75"/>
    <p:sldId id="1032" r:id="rId76"/>
    <p:sldId id="1019" r:id="rId77"/>
    <p:sldId id="1020" r:id="rId78"/>
    <p:sldId id="832" r:id="rId79"/>
    <p:sldId id="1033" r:id="rId80"/>
    <p:sldId id="1034" r:id="rId81"/>
    <p:sldId id="1035" r:id="rId82"/>
    <p:sldId id="513" r:id="rId83"/>
    <p:sldId id="1037" r:id="rId84"/>
    <p:sldId id="1036" r:id="rId85"/>
    <p:sldId id="863" r:id="rId86"/>
    <p:sldId id="1038" r:id="rId87"/>
    <p:sldId id="864" r:id="rId88"/>
    <p:sldId id="865" r:id="rId89"/>
    <p:sldId id="866" r:id="rId90"/>
    <p:sldId id="1040" r:id="rId91"/>
    <p:sldId id="945" r:id="rId92"/>
    <p:sldId id="1041" r:id="rId93"/>
    <p:sldId id="870" r:id="rId94"/>
    <p:sldId id="872" r:id="rId95"/>
    <p:sldId id="1046" r:id="rId96"/>
    <p:sldId id="873" r:id="rId97"/>
    <p:sldId id="875" r:id="rId98"/>
    <p:sldId id="946" r:id="rId99"/>
    <p:sldId id="947" r:id="rId100"/>
    <p:sldId id="948" r:id="rId101"/>
    <p:sldId id="876" r:id="rId102"/>
    <p:sldId id="901" r:id="rId103"/>
    <p:sldId id="879" r:id="rId104"/>
    <p:sldId id="902" r:id="rId105"/>
    <p:sldId id="880" r:id="rId106"/>
    <p:sldId id="931" r:id="rId107"/>
    <p:sldId id="883" r:id="rId108"/>
    <p:sldId id="885" r:id="rId109"/>
    <p:sldId id="932" r:id="rId110"/>
    <p:sldId id="888" r:id="rId111"/>
    <p:sldId id="889" r:id="rId112"/>
    <p:sldId id="891" r:id="rId113"/>
    <p:sldId id="892" r:id="rId114"/>
    <p:sldId id="905" r:id="rId115"/>
    <p:sldId id="899" r:id="rId116"/>
    <p:sldId id="718" r:id="rId117"/>
    <p:sldId id="894" r:id="rId118"/>
    <p:sldId id="895" r:id="rId119"/>
    <p:sldId id="896" r:id="rId120"/>
    <p:sldId id="1047" r:id="rId121"/>
    <p:sldId id="1048" r:id="rId122"/>
    <p:sldId id="907" r:id="rId123"/>
    <p:sldId id="908" r:id="rId124"/>
    <p:sldId id="951" r:id="rId125"/>
    <p:sldId id="1049" r:id="rId126"/>
    <p:sldId id="934" r:id="rId127"/>
    <p:sldId id="935" r:id="rId128"/>
    <p:sldId id="936" r:id="rId129"/>
    <p:sldId id="912" r:id="rId130"/>
    <p:sldId id="914" r:id="rId131"/>
    <p:sldId id="915" r:id="rId132"/>
    <p:sldId id="1050" r:id="rId133"/>
    <p:sldId id="919" r:id="rId134"/>
    <p:sldId id="920" r:id="rId135"/>
    <p:sldId id="954" r:id="rId136"/>
    <p:sldId id="955" r:id="rId137"/>
    <p:sldId id="958" r:id="rId138"/>
    <p:sldId id="942" r:id="rId139"/>
    <p:sldId id="668" r:id="rId140"/>
    <p:sldId id="923" r:id="rId141"/>
    <p:sldId id="961" r:id="rId142"/>
    <p:sldId id="972" r:id="rId143"/>
    <p:sldId id="1051" r:id="rId144"/>
    <p:sldId id="725" r:id="rId145"/>
    <p:sldId id="670" r:id="rId146"/>
    <p:sldId id="671" r:id="rId147"/>
    <p:sldId id="1054" r:id="rId148"/>
    <p:sldId id="1055" r:id="rId149"/>
    <p:sldId id="1056" r:id="rId150"/>
    <p:sldId id="925" r:id="rId151"/>
    <p:sldId id="1061" r:id="rId152"/>
    <p:sldId id="1062" r:id="rId153"/>
    <p:sldId id="1063" r:id="rId154"/>
    <p:sldId id="1064" r:id="rId155"/>
    <p:sldId id="1057" r:id="rId156"/>
    <p:sldId id="693" r:id="rId157"/>
    <p:sldId id="700" r:id="rId158"/>
    <p:sldId id="968" r:id="rId159"/>
    <p:sldId id="969" r:id="rId160"/>
    <p:sldId id="674" r:id="rId161"/>
    <p:sldId id="675" r:id="rId162"/>
    <p:sldId id="959" r:id="rId163"/>
    <p:sldId id="960" r:id="rId164"/>
    <p:sldId id="1059" r:id="rId165"/>
    <p:sldId id="1060" r:id="rId166"/>
    <p:sldId id="975" r:id="rId167"/>
    <p:sldId id="1058" r:id="rId168"/>
    <p:sldId id="1065" r:id="rId169"/>
    <p:sldId id="1066" r:id="rId170"/>
    <p:sldId id="726" r:id="rId171"/>
    <p:sldId id="970" r:id="rId172"/>
    <p:sldId id="1068" r:id="rId173"/>
    <p:sldId id="1067" r:id="rId174"/>
    <p:sldId id="1069" r:id="rId175"/>
    <p:sldId id="1070" r:id="rId176"/>
    <p:sldId id="1071" r:id="rId177"/>
    <p:sldId id="1074" r:id="rId178"/>
    <p:sldId id="1075" r:id="rId179"/>
    <p:sldId id="1076" r:id="rId180"/>
    <p:sldId id="1077" r:id="rId181"/>
    <p:sldId id="1078" r:id="rId182"/>
    <p:sldId id="1079" r:id="rId18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00"/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 autoAdjust="0"/>
    <p:restoredTop sz="94634" autoAdjust="0"/>
  </p:normalViewPr>
  <p:slideViewPr>
    <p:cSldViewPr>
      <p:cViewPr varScale="1">
        <p:scale>
          <a:sx n="66" d="100"/>
          <a:sy n="66" d="100"/>
        </p:scale>
        <p:origin x="-139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72"/>
    </p:cViewPr>
  </p:sorter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9.wmf"/><Relationship Id="rId1" Type="http://schemas.openxmlformats.org/officeDocument/2006/relationships/image" Target="../media/image408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Relationship Id="rId5" Type="http://schemas.openxmlformats.org/officeDocument/2006/relationships/image" Target="../media/image418.wmf"/><Relationship Id="rId4" Type="http://schemas.openxmlformats.org/officeDocument/2006/relationships/image" Target="../media/image417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Relationship Id="rId5" Type="http://schemas.openxmlformats.org/officeDocument/2006/relationships/image" Target="../media/image423.wmf"/><Relationship Id="rId4" Type="http://schemas.openxmlformats.org/officeDocument/2006/relationships/image" Target="../media/image422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5" Type="http://schemas.openxmlformats.org/officeDocument/2006/relationships/image" Target="../media/image428.wmf"/><Relationship Id="rId4" Type="http://schemas.openxmlformats.org/officeDocument/2006/relationships/image" Target="../media/image427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Relationship Id="rId4" Type="http://schemas.openxmlformats.org/officeDocument/2006/relationships/image" Target="../media/image397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wmf"/><Relationship Id="rId2" Type="http://schemas.openxmlformats.org/officeDocument/2006/relationships/image" Target="../media/image440.wmf"/><Relationship Id="rId1" Type="http://schemas.openxmlformats.org/officeDocument/2006/relationships/image" Target="../media/image439.wmf"/><Relationship Id="rId6" Type="http://schemas.openxmlformats.org/officeDocument/2006/relationships/image" Target="../media/image444.wmf"/><Relationship Id="rId5" Type="http://schemas.openxmlformats.org/officeDocument/2006/relationships/image" Target="../media/image443.wmf"/><Relationship Id="rId4" Type="http://schemas.openxmlformats.org/officeDocument/2006/relationships/image" Target="../media/image442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6" Type="http://schemas.openxmlformats.org/officeDocument/2006/relationships/image" Target="../media/image450.wmf"/><Relationship Id="rId5" Type="http://schemas.openxmlformats.org/officeDocument/2006/relationships/image" Target="../media/image449.wmf"/><Relationship Id="rId4" Type="http://schemas.openxmlformats.org/officeDocument/2006/relationships/image" Target="../media/image4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1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wmf"/><Relationship Id="rId2" Type="http://schemas.openxmlformats.org/officeDocument/2006/relationships/image" Target="../media/image452.wmf"/><Relationship Id="rId1" Type="http://schemas.openxmlformats.org/officeDocument/2006/relationships/image" Target="../media/image451.wmf"/></Relationships>
</file>

<file path=ppt/drawings/_rels/vmlDrawing1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3" Type="http://schemas.openxmlformats.org/officeDocument/2006/relationships/image" Target="../media/image458.wmf"/><Relationship Id="rId7" Type="http://schemas.openxmlformats.org/officeDocument/2006/relationships/image" Target="../media/image462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Relationship Id="rId6" Type="http://schemas.openxmlformats.org/officeDocument/2006/relationships/image" Target="../media/image461.wmf"/><Relationship Id="rId11" Type="http://schemas.openxmlformats.org/officeDocument/2006/relationships/image" Target="../media/image466.wmf"/><Relationship Id="rId5" Type="http://schemas.openxmlformats.org/officeDocument/2006/relationships/image" Target="../media/image460.wmf"/><Relationship Id="rId10" Type="http://schemas.openxmlformats.org/officeDocument/2006/relationships/image" Target="../media/image465.wmf"/><Relationship Id="rId4" Type="http://schemas.openxmlformats.org/officeDocument/2006/relationships/image" Target="../media/image459.wmf"/><Relationship Id="rId9" Type="http://schemas.openxmlformats.org/officeDocument/2006/relationships/image" Target="../media/image464.wmf"/></Relationships>
</file>

<file path=ppt/drawings/_rels/vmlDrawing1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3" Type="http://schemas.openxmlformats.org/officeDocument/2006/relationships/image" Target="../media/image469.wmf"/><Relationship Id="rId7" Type="http://schemas.openxmlformats.org/officeDocument/2006/relationships/image" Target="../media/image473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5" Type="http://schemas.openxmlformats.org/officeDocument/2006/relationships/image" Target="../media/image471.wmf"/><Relationship Id="rId10" Type="http://schemas.openxmlformats.org/officeDocument/2006/relationships/image" Target="../media/image476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/Relationships>
</file>

<file path=ppt/drawings/_rels/vmlDrawing1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wmf"/><Relationship Id="rId2" Type="http://schemas.openxmlformats.org/officeDocument/2006/relationships/image" Target="../media/image479.wmf"/><Relationship Id="rId1" Type="http://schemas.openxmlformats.org/officeDocument/2006/relationships/image" Target="../media/image478.wmf"/><Relationship Id="rId5" Type="http://schemas.openxmlformats.org/officeDocument/2006/relationships/image" Target="../media/image482.wmf"/><Relationship Id="rId4" Type="http://schemas.openxmlformats.org/officeDocument/2006/relationships/image" Target="../media/image481.w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wmf"/><Relationship Id="rId2" Type="http://schemas.openxmlformats.org/officeDocument/2006/relationships/image" Target="../media/image484.wmf"/><Relationship Id="rId1" Type="http://schemas.openxmlformats.org/officeDocument/2006/relationships/image" Target="../media/image483.wmf"/></Relationships>
</file>

<file path=ppt/drawings/_rels/vmlDrawing1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7.wmf"/><Relationship Id="rId1" Type="http://schemas.openxmlformats.org/officeDocument/2006/relationships/image" Target="../media/image486.wmf"/></Relationships>
</file>

<file path=ppt/drawings/_rels/vmlDrawing1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wmf"/><Relationship Id="rId7" Type="http://schemas.openxmlformats.org/officeDocument/2006/relationships/image" Target="../media/image493.wmf"/><Relationship Id="rId2" Type="http://schemas.openxmlformats.org/officeDocument/2006/relationships/image" Target="../media/image489.wmf"/><Relationship Id="rId1" Type="http://schemas.openxmlformats.org/officeDocument/2006/relationships/image" Target="../media/image488.wmf"/><Relationship Id="rId6" Type="http://schemas.openxmlformats.org/officeDocument/2006/relationships/image" Target="../media/image492.wmf"/><Relationship Id="rId5" Type="http://schemas.openxmlformats.org/officeDocument/2006/relationships/image" Target="../media/image486.wmf"/><Relationship Id="rId4" Type="http://schemas.openxmlformats.org/officeDocument/2006/relationships/image" Target="../media/image491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wmf"/><Relationship Id="rId2" Type="http://schemas.openxmlformats.org/officeDocument/2006/relationships/image" Target="../media/image495.wmf"/><Relationship Id="rId1" Type="http://schemas.openxmlformats.org/officeDocument/2006/relationships/image" Target="../media/image494.wmf"/><Relationship Id="rId6" Type="http://schemas.openxmlformats.org/officeDocument/2006/relationships/image" Target="../media/image499.w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/Relationships>
</file>

<file path=ppt/drawings/_rels/vmlDrawing1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wmf"/><Relationship Id="rId2" Type="http://schemas.openxmlformats.org/officeDocument/2006/relationships/image" Target="../media/image501.wmf"/><Relationship Id="rId1" Type="http://schemas.openxmlformats.org/officeDocument/2006/relationships/image" Target="../media/image500.wmf"/><Relationship Id="rId4" Type="http://schemas.openxmlformats.org/officeDocument/2006/relationships/image" Target="../media/image503.w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w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/Relationships>
</file>

<file path=ppt/drawings/_rels/vmlDrawing1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wmf"/><Relationship Id="rId2" Type="http://schemas.openxmlformats.org/officeDocument/2006/relationships/image" Target="../media/image509.wmf"/><Relationship Id="rId1" Type="http://schemas.openxmlformats.org/officeDocument/2006/relationships/image" Target="../media/image508.wmf"/></Relationships>
</file>

<file path=ppt/drawings/_rels/vmlDrawing1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Relationship Id="rId6" Type="http://schemas.openxmlformats.org/officeDocument/2006/relationships/image" Target="../media/image509.wmf"/><Relationship Id="rId5" Type="http://schemas.openxmlformats.org/officeDocument/2006/relationships/image" Target="../media/image517.wmf"/><Relationship Id="rId4" Type="http://schemas.openxmlformats.org/officeDocument/2006/relationships/image" Target="../media/image516.wmf"/></Relationships>
</file>

<file path=ppt/drawings/_rels/vmlDrawing1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9.wmf"/><Relationship Id="rId1" Type="http://schemas.openxmlformats.org/officeDocument/2006/relationships/image" Target="../media/image519.wmf"/></Relationships>
</file>

<file path=ppt/drawings/_rels/vmlDrawing1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4.wmf"/><Relationship Id="rId1" Type="http://schemas.openxmlformats.org/officeDocument/2006/relationships/image" Target="../media/image523.wmf"/></Relationships>
</file>

<file path=ppt/drawings/_rels/vmlDrawing1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4" Type="http://schemas.openxmlformats.org/officeDocument/2006/relationships/image" Target="../media/image528.w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9.wmf"/></Relationships>
</file>

<file path=ppt/drawings/_rels/vmlDrawing1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Relationship Id="rId5" Type="http://schemas.openxmlformats.org/officeDocument/2006/relationships/image" Target="../media/image534.wmf"/><Relationship Id="rId4" Type="http://schemas.openxmlformats.org/officeDocument/2006/relationships/image" Target="../media/image533.wmf"/></Relationships>
</file>

<file path=ppt/drawings/_rels/vmlDrawing1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7.wmf"/><Relationship Id="rId2" Type="http://schemas.openxmlformats.org/officeDocument/2006/relationships/image" Target="../media/image536.wmf"/><Relationship Id="rId1" Type="http://schemas.openxmlformats.org/officeDocument/2006/relationships/image" Target="../media/image535.wmf"/><Relationship Id="rId4" Type="http://schemas.openxmlformats.org/officeDocument/2006/relationships/image" Target="../media/image538.wmf"/></Relationships>
</file>

<file path=ppt/drawings/_rels/vmlDrawing1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image" Target="../media/image540.wmf"/><Relationship Id="rId1" Type="http://schemas.openxmlformats.org/officeDocument/2006/relationships/image" Target="../media/image5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3.wmf"/><Relationship Id="rId2" Type="http://schemas.openxmlformats.org/officeDocument/2006/relationships/image" Target="../media/image542.wmf"/><Relationship Id="rId1" Type="http://schemas.openxmlformats.org/officeDocument/2006/relationships/image" Target="../media/image541.wmf"/></Relationships>
</file>

<file path=ppt/drawings/_rels/vmlDrawing1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5.wmf"/><Relationship Id="rId1" Type="http://schemas.openxmlformats.org/officeDocument/2006/relationships/image" Target="../media/image544.wmf"/></Relationships>
</file>

<file path=ppt/drawings/_rels/vmlDrawing1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8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Relationship Id="rId5" Type="http://schemas.openxmlformats.org/officeDocument/2006/relationships/image" Target="../media/image550.wmf"/><Relationship Id="rId4" Type="http://schemas.openxmlformats.org/officeDocument/2006/relationships/image" Target="../media/image549.wmf"/></Relationships>
</file>

<file path=ppt/drawings/_rels/vmlDrawing1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wmf"/><Relationship Id="rId2" Type="http://schemas.openxmlformats.org/officeDocument/2006/relationships/image" Target="../media/image552.wmf"/><Relationship Id="rId1" Type="http://schemas.openxmlformats.org/officeDocument/2006/relationships/image" Target="../media/image551.wmf"/><Relationship Id="rId4" Type="http://schemas.openxmlformats.org/officeDocument/2006/relationships/image" Target="../media/image554.wmf"/></Relationships>
</file>

<file path=ppt/drawings/_rels/vmlDrawing1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5.wmf"/><Relationship Id="rId4" Type="http://schemas.openxmlformats.org/officeDocument/2006/relationships/image" Target="../media/image558.wmf"/></Relationships>
</file>

<file path=ppt/drawings/_rels/vmlDrawing1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wmf"/><Relationship Id="rId1" Type="http://schemas.openxmlformats.org/officeDocument/2006/relationships/image" Target="../media/image559.wmf"/></Relationships>
</file>

<file path=ppt/drawings/_rels/vmlDrawing1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3.wmf"/><Relationship Id="rId2" Type="http://schemas.openxmlformats.org/officeDocument/2006/relationships/image" Target="../media/image562.wmf"/><Relationship Id="rId1" Type="http://schemas.openxmlformats.org/officeDocument/2006/relationships/image" Target="../media/image561.wmf"/></Relationships>
</file>

<file path=ppt/drawings/_rels/vmlDrawing1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6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5" Type="http://schemas.openxmlformats.org/officeDocument/2006/relationships/image" Target="../media/image568.wmf"/><Relationship Id="rId4" Type="http://schemas.openxmlformats.org/officeDocument/2006/relationships/image" Target="../media/image567.wmf"/></Relationships>
</file>

<file path=ppt/drawings/_rels/vmlDrawing1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2.wmf"/><Relationship Id="rId2" Type="http://schemas.openxmlformats.org/officeDocument/2006/relationships/image" Target="../media/image571.wmf"/><Relationship Id="rId1" Type="http://schemas.openxmlformats.org/officeDocument/2006/relationships/image" Target="../media/image570.wmf"/><Relationship Id="rId4" Type="http://schemas.openxmlformats.org/officeDocument/2006/relationships/image" Target="../media/image573.wmf"/></Relationships>
</file>

<file path=ppt/drawings/_rels/vmlDrawing1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6.wmf"/><Relationship Id="rId2" Type="http://schemas.openxmlformats.org/officeDocument/2006/relationships/image" Target="../media/image575.wmf"/><Relationship Id="rId1" Type="http://schemas.openxmlformats.org/officeDocument/2006/relationships/image" Target="../media/image574.wmf"/><Relationship Id="rId4" Type="http://schemas.openxmlformats.org/officeDocument/2006/relationships/image" Target="../media/image57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wmf"/><Relationship Id="rId2" Type="http://schemas.openxmlformats.org/officeDocument/2006/relationships/image" Target="../media/image579.wmf"/><Relationship Id="rId1" Type="http://schemas.openxmlformats.org/officeDocument/2006/relationships/image" Target="../media/image578.wmf"/><Relationship Id="rId6" Type="http://schemas.openxmlformats.org/officeDocument/2006/relationships/image" Target="../media/image583.wmf"/><Relationship Id="rId5" Type="http://schemas.openxmlformats.org/officeDocument/2006/relationships/image" Target="../media/image582.wmf"/><Relationship Id="rId4" Type="http://schemas.openxmlformats.org/officeDocument/2006/relationships/image" Target="../media/image581.w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4.wmf"/></Relationships>
</file>

<file path=ppt/drawings/_rels/vmlDrawing1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7.wmf"/><Relationship Id="rId2" Type="http://schemas.openxmlformats.org/officeDocument/2006/relationships/image" Target="../media/image586.wmf"/><Relationship Id="rId1" Type="http://schemas.openxmlformats.org/officeDocument/2006/relationships/image" Target="../media/image585.wmf"/><Relationship Id="rId5" Type="http://schemas.openxmlformats.org/officeDocument/2006/relationships/image" Target="../media/image589.wmf"/><Relationship Id="rId4" Type="http://schemas.openxmlformats.org/officeDocument/2006/relationships/image" Target="../media/image588.wmf"/></Relationships>
</file>

<file path=ppt/drawings/_rels/vmlDrawing1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7.wmf"/><Relationship Id="rId3" Type="http://schemas.openxmlformats.org/officeDocument/2006/relationships/image" Target="../media/image592.wmf"/><Relationship Id="rId7" Type="http://schemas.openxmlformats.org/officeDocument/2006/relationships/image" Target="../media/image596.wmf"/><Relationship Id="rId2" Type="http://schemas.openxmlformats.org/officeDocument/2006/relationships/image" Target="../media/image591.wmf"/><Relationship Id="rId1" Type="http://schemas.openxmlformats.org/officeDocument/2006/relationships/image" Target="../media/image590.wmf"/><Relationship Id="rId6" Type="http://schemas.openxmlformats.org/officeDocument/2006/relationships/image" Target="../media/image595.wmf"/><Relationship Id="rId5" Type="http://schemas.openxmlformats.org/officeDocument/2006/relationships/image" Target="../media/image594.wmf"/><Relationship Id="rId4" Type="http://schemas.openxmlformats.org/officeDocument/2006/relationships/image" Target="../media/image593.wmf"/></Relationships>
</file>

<file path=ppt/drawings/_rels/vmlDrawing1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wmf"/><Relationship Id="rId2" Type="http://schemas.openxmlformats.org/officeDocument/2006/relationships/image" Target="../media/image599.wmf"/><Relationship Id="rId1" Type="http://schemas.openxmlformats.org/officeDocument/2006/relationships/image" Target="../media/image598.wmf"/></Relationships>
</file>

<file path=ppt/drawings/_rels/vmlDrawing1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Relationship Id="rId4" Type="http://schemas.openxmlformats.org/officeDocument/2006/relationships/image" Target="../media/image604.wmf"/></Relationships>
</file>

<file path=ppt/drawings/_rels/vmlDrawing1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6.wmf"/><Relationship Id="rId1" Type="http://schemas.openxmlformats.org/officeDocument/2006/relationships/image" Target="../media/image605.wmf"/></Relationships>
</file>

<file path=ppt/drawings/_rels/vmlDrawing1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9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Relationship Id="rId4" Type="http://schemas.openxmlformats.org/officeDocument/2006/relationships/image" Target="../media/image610.wmf"/></Relationships>
</file>

<file path=ppt/drawings/_rels/vmlDrawing1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2.wmf"/><Relationship Id="rId1" Type="http://schemas.openxmlformats.org/officeDocument/2006/relationships/image" Target="../media/image611.wmf"/></Relationships>
</file>

<file path=ppt/drawings/_rels/vmlDrawing1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wmf"/><Relationship Id="rId2" Type="http://schemas.openxmlformats.org/officeDocument/2006/relationships/image" Target="../media/image614.wmf"/><Relationship Id="rId1" Type="http://schemas.openxmlformats.org/officeDocument/2006/relationships/image" Target="../media/image613.wmf"/><Relationship Id="rId4" Type="http://schemas.openxmlformats.org/officeDocument/2006/relationships/image" Target="../media/image6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10" Type="http://schemas.openxmlformats.org/officeDocument/2006/relationships/image" Target="../media/image102.wmf"/><Relationship Id="rId4" Type="http://schemas.openxmlformats.org/officeDocument/2006/relationships/image" Target="../media/image107.wmf"/><Relationship Id="rId9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9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4" Type="http://schemas.openxmlformats.org/officeDocument/2006/relationships/image" Target="../media/image207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2.wmf"/><Relationship Id="rId7" Type="http://schemas.openxmlformats.org/officeDocument/2006/relationships/image" Target="../media/image245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37.wmf"/><Relationship Id="rId10" Type="http://schemas.openxmlformats.org/officeDocument/2006/relationships/image" Target="../media/image248.wmf"/><Relationship Id="rId4" Type="http://schemas.openxmlformats.org/officeDocument/2006/relationships/image" Target="../media/image243.wmf"/><Relationship Id="rId9" Type="http://schemas.openxmlformats.org/officeDocument/2006/relationships/image" Target="../media/image24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4" Type="http://schemas.openxmlformats.org/officeDocument/2006/relationships/image" Target="../media/image26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309.wmf"/><Relationship Id="rId7" Type="http://schemas.openxmlformats.org/officeDocument/2006/relationships/image" Target="../media/image174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9" Type="http://schemas.openxmlformats.org/officeDocument/2006/relationships/image" Target="../media/image313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4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4" Type="http://schemas.openxmlformats.org/officeDocument/2006/relationships/image" Target="../media/image329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1.w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7" Type="http://schemas.openxmlformats.org/officeDocument/2006/relationships/image" Target="../media/image340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6" Type="http://schemas.openxmlformats.org/officeDocument/2006/relationships/image" Target="../media/image351.wmf"/><Relationship Id="rId5" Type="http://schemas.openxmlformats.org/officeDocument/2006/relationships/image" Target="../media/image350.wmf"/><Relationship Id="rId4" Type="http://schemas.openxmlformats.org/officeDocument/2006/relationships/image" Target="../media/image349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3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Relationship Id="rId4" Type="http://schemas.openxmlformats.org/officeDocument/2006/relationships/image" Target="../media/image374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0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image" Target="../media/image382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/Relationships>
</file>

<file path=ppt/drawings/_rels/vmlDrawing9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3" Type="http://schemas.openxmlformats.org/officeDocument/2006/relationships/image" Target="../media/image394.wmf"/><Relationship Id="rId7" Type="http://schemas.openxmlformats.org/officeDocument/2006/relationships/image" Target="../media/image398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6" Type="http://schemas.openxmlformats.org/officeDocument/2006/relationships/image" Target="../media/image397.wmf"/><Relationship Id="rId5" Type="http://schemas.openxmlformats.org/officeDocument/2006/relationships/image" Target="../media/image396.wmf"/><Relationship Id="rId4" Type="http://schemas.openxmlformats.org/officeDocument/2006/relationships/image" Target="../media/image395.wmf"/><Relationship Id="rId9" Type="http://schemas.openxmlformats.org/officeDocument/2006/relationships/image" Target="../media/image400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5" Type="http://schemas.openxmlformats.org/officeDocument/2006/relationships/image" Target="../media/image407.wmf"/><Relationship Id="rId4" Type="http://schemas.openxmlformats.org/officeDocument/2006/relationships/image" Target="../media/image40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3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13F7C54-3ECA-4FC3-96F1-4ADF872D1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0" name="Rectangle 4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6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37FC067-C61E-4888-B3AA-C39B7D552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9F02A-F221-4858-8BA6-D7A86FEA9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97C7-9EB3-4CDE-B0A5-22B9E2FD9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5AE4D-0965-4FAA-90B3-AA44B465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A7DCB-3457-47C0-9FF7-6DFDDE758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51482-ED37-4B42-BB8D-ECBB992E5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D241-6597-48B5-897D-AC5E4596F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C855-39E9-4EB5-BEC1-6911FEDB4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D4AB-E4CF-46B5-8426-9FEE62AA1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C7A4-8446-4D0E-9C77-5EBC3162B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648B-EF40-40BD-8ABE-943118188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0F35-59B3-41B5-A372-1FB66C93C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A16E-F8E7-4001-96AA-D7AB03FEEE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265D6-161F-49A3-BA62-95DF4A01D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11E85-ADEC-4EBC-8C06-8E775E7DF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E8D8-A1EB-4753-9295-DAEBA8068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5CE6B-68A6-45F4-BA26-E4E0CD7AF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0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F02994-EE48-460E-A670-D0BB7DF8F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35" r:id="rId12"/>
    <p:sldLayoutId id="2147484636" r:id="rId13"/>
    <p:sldLayoutId id="2147484637" r:id="rId14"/>
    <p:sldLayoutId id="2147484638" r:id="rId15"/>
    <p:sldLayoutId id="214748463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5" Type="http://schemas.openxmlformats.org/officeDocument/2006/relationships/oleObject" Target="../embeddings/oleObject311.bin"/><Relationship Id="rId4" Type="http://schemas.openxmlformats.org/officeDocument/2006/relationships/oleObject" Target="../embeddings/oleObject310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oleObject" Target="../embeddings/oleObject313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17.bin"/><Relationship Id="rId5" Type="http://schemas.openxmlformats.org/officeDocument/2006/relationships/oleObject" Target="../embeddings/oleObject316.bin"/><Relationship Id="rId4" Type="http://schemas.openxmlformats.org/officeDocument/2006/relationships/oleObject" Target="../embeddings/oleObject315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322.bin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1.bin"/><Relationship Id="rId10" Type="http://schemas.openxmlformats.org/officeDocument/2006/relationships/oleObject" Target="../embeddings/oleObject326.bin"/><Relationship Id="rId4" Type="http://schemas.openxmlformats.org/officeDocument/2006/relationships/oleObject" Target="../embeddings/oleObject320.bin"/><Relationship Id="rId9" Type="http://schemas.openxmlformats.org/officeDocument/2006/relationships/oleObject" Target="../embeddings/oleObject325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oleObject" Target="../embeddings/oleObject331.bin"/><Relationship Id="rId4" Type="http://schemas.openxmlformats.org/officeDocument/2006/relationships/oleObject" Target="../embeddings/oleObject330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335.bin"/><Relationship Id="rId5" Type="http://schemas.openxmlformats.org/officeDocument/2006/relationships/oleObject" Target="../embeddings/oleObject334.bin"/><Relationship Id="rId10" Type="http://schemas.openxmlformats.org/officeDocument/2006/relationships/oleObject" Target="../embeddings/oleObject339.bin"/><Relationship Id="rId4" Type="http://schemas.openxmlformats.org/officeDocument/2006/relationships/oleObject" Target="../embeddings/oleObject333.bin"/><Relationship Id="rId9" Type="http://schemas.openxmlformats.org/officeDocument/2006/relationships/oleObject" Target="../embeddings/oleObject33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30.png"/><Relationship Id="rId5" Type="http://schemas.openxmlformats.org/officeDocument/2006/relationships/oleObject" Target="../embeddings/oleObject342.bin"/><Relationship Id="rId4" Type="http://schemas.openxmlformats.org/officeDocument/2006/relationships/oleObject" Target="../embeddings/oleObject341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348.bin"/><Relationship Id="rId5" Type="http://schemas.openxmlformats.org/officeDocument/2006/relationships/oleObject" Target="../embeddings/oleObject347.bin"/><Relationship Id="rId10" Type="http://schemas.openxmlformats.org/officeDocument/2006/relationships/oleObject" Target="../embeddings/oleObject352.bin"/><Relationship Id="rId4" Type="http://schemas.openxmlformats.org/officeDocument/2006/relationships/oleObject" Target="../embeddings/oleObject346.bin"/><Relationship Id="rId9" Type="http://schemas.openxmlformats.org/officeDocument/2006/relationships/oleObject" Target="../embeddings/oleObject3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356.bin"/><Relationship Id="rId5" Type="http://schemas.openxmlformats.org/officeDocument/2006/relationships/oleObject" Target="../embeddings/oleObject355.bin"/><Relationship Id="rId4" Type="http://schemas.openxmlformats.org/officeDocument/2006/relationships/oleObject" Target="../embeddings/oleObject354.bin"/><Relationship Id="rId9" Type="http://schemas.openxmlformats.org/officeDocument/2006/relationships/oleObject" Target="../embeddings/oleObject359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63.bin"/><Relationship Id="rId5" Type="http://schemas.openxmlformats.org/officeDocument/2006/relationships/oleObject" Target="../embeddings/oleObject362.bin"/><Relationship Id="rId4" Type="http://schemas.openxmlformats.org/officeDocument/2006/relationships/oleObject" Target="../embeddings/oleObject361.bin"/><Relationship Id="rId9" Type="http://schemas.openxmlformats.org/officeDocument/2006/relationships/oleObject" Target="../embeddings/oleObject366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370.bin"/><Relationship Id="rId5" Type="http://schemas.openxmlformats.org/officeDocument/2006/relationships/oleObject" Target="../embeddings/oleObject369.bin"/><Relationship Id="rId4" Type="http://schemas.openxmlformats.org/officeDocument/2006/relationships/oleObject" Target="../embeddings/oleObject368.bin"/><Relationship Id="rId9" Type="http://schemas.openxmlformats.org/officeDocument/2006/relationships/oleObject" Target="../embeddings/oleObject373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377.bin"/><Relationship Id="rId5" Type="http://schemas.openxmlformats.org/officeDocument/2006/relationships/oleObject" Target="../embeddings/oleObject376.bin"/><Relationship Id="rId4" Type="http://schemas.openxmlformats.org/officeDocument/2006/relationships/oleObject" Target="../embeddings/oleObject375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6.bin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384.bin"/><Relationship Id="rId5" Type="http://schemas.openxmlformats.org/officeDocument/2006/relationships/oleObject" Target="../embeddings/oleObject383.bin"/><Relationship Id="rId4" Type="http://schemas.openxmlformats.org/officeDocument/2006/relationships/oleObject" Target="../embeddings/oleObject382.bin"/><Relationship Id="rId9" Type="http://schemas.openxmlformats.org/officeDocument/2006/relationships/oleObject" Target="../embeddings/oleObject387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391.bin"/><Relationship Id="rId5" Type="http://schemas.openxmlformats.org/officeDocument/2006/relationships/oleObject" Target="../embeddings/oleObject390.bin"/><Relationship Id="rId4" Type="http://schemas.openxmlformats.org/officeDocument/2006/relationships/oleObject" Target="../embeddings/oleObject389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79.png"/><Relationship Id="rId5" Type="http://schemas.openxmlformats.org/officeDocument/2006/relationships/image" Target="../media/image378.png"/><Relationship Id="rId4" Type="http://schemas.openxmlformats.org/officeDocument/2006/relationships/oleObject" Target="../embeddings/oleObject393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38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84.jpeg"/><Relationship Id="rId5" Type="http://schemas.openxmlformats.org/officeDocument/2006/relationships/image" Target="../media/image383.jpeg"/><Relationship Id="rId4" Type="http://schemas.openxmlformats.org/officeDocument/2006/relationships/oleObject" Target="../embeddings/oleObject39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jpeg"/><Relationship Id="rId2" Type="http://schemas.openxmlformats.org/officeDocument/2006/relationships/image" Target="../media/image38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8.png"/><Relationship Id="rId4" Type="http://schemas.openxmlformats.org/officeDocument/2006/relationships/image" Target="../media/image387.w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Relationship Id="rId6" Type="http://schemas.openxmlformats.org/officeDocument/2006/relationships/hyperlink" Target="../demo/disttool/disttool.exe" TargetMode="External"/><Relationship Id="rId5" Type="http://schemas.openxmlformats.org/officeDocument/2006/relationships/oleObject" Target="../embeddings/oleObject400.bin"/><Relationship Id="rId4" Type="http://schemas.openxmlformats.org/officeDocument/2006/relationships/oleObject" Target="../embeddings/oleObject399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jpeg"/><Relationship Id="rId13" Type="http://schemas.openxmlformats.org/officeDocument/2006/relationships/oleObject" Target="../embeddings/oleObject409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5.bin"/><Relationship Id="rId12" Type="http://schemas.openxmlformats.org/officeDocument/2006/relationships/oleObject" Target="../embeddings/oleObject4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404.bin"/><Relationship Id="rId11" Type="http://schemas.openxmlformats.org/officeDocument/2006/relationships/oleObject" Target="../embeddings/oleObject407.bin"/><Relationship Id="rId5" Type="http://schemas.openxmlformats.org/officeDocument/2006/relationships/oleObject" Target="../embeddings/oleObject403.bin"/><Relationship Id="rId10" Type="http://schemas.openxmlformats.org/officeDocument/2006/relationships/image" Target="../media/image402.jpeg"/><Relationship Id="rId4" Type="http://schemas.openxmlformats.org/officeDocument/2006/relationships/oleObject" Target="../embeddings/oleObject402.bin"/><Relationship Id="rId9" Type="http://schemas.openxmlformats.org/officeDocument/2006/relationships/oleObject" Target="../embeddings/oleObject406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413.bin"/><Relationship Id="rId5" Type="http://schemas.openxmlformats.org/officeDocument/2006/relationships/oleObject" Target="../embeddings/oleObject412.bin"/><Relationship Id="rId4" Type="http://schemas.openxmlformats.org/officeDocument/2006/relationships/oleObject" Target="../embeddings/oleObject411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0.vml"/><Relationship Id="rId4" Type="http://schemas.openxmlformats.org/officeDocument/2006/relationships/oleObject" Target="../embeddings/oleObject416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6" Type="http://schemas.openxmlformats.org/officeDocument/2006/relationships/oleObject" Target="../embeddings/oleObject419.bin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413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2.vml"/><Relationship Id="rId6" Type="http://schemas.openxmlformats.org/officeDocument/2006/relationships/oleObject" Target="../embeddings/oleObject423.bin"/><Relationship Id="rId5" Type="http://schemas.openxmlformats.org/officeDocument/2006/relationships/oleObject" Target="../embeddings/oleObject422.bin"/><Relationship Id="rId4" Type="http://schemas.openxmlformats.org/officeDocument/2006/relationships/oleObject" Target="../embeddings/oleObject421.bin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3.vml"/><Relationship Id="rId6" Type="http://schemas.openxmlformats.org/officeDocument/2006/relationships/oleObject" Target="../embeddings/oleObject427.bin"/><Relationship Id="rId5" Type="http://schemas.openxmlformats.org/officeDocument/2006/relationships/hyperlink" Target="&#26631;&#20934;&#27491;&#24577;&#20998;&#24067;&#34920;.xls" TargetMode="External"/><Relationship Id="rId4" Type="http://schemas.openxmlformats.org/officeDocument/2006/relationships/oleObject" Target="../embeddings/oleObject426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4.vml"/><Relationship Id="rId6" Type="http://schemas.openxmlformats.org/officeDocument/2006/relationships/oleObject" Target="../embeddings/oleObject433.bin"/><Relationship Id="rId5" Type="http://schemas.openxmlformats.org/officeDocument/2006/relationships/oleObject" Target="../embeddings/oleObject432.bin"/><Relationship Id="rId4" Type="http://schemas.openxmlformats.org/officeDocument/2006/relationships/oleObject" Target="../embeddings/oleObject431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437.bin"/><Relationship Id="rId5" Type="http://schemas.openxmlformats.org/officeDocument/2006/relationships/oleObject" Target="../embeddings/oleObject436.bin"/><Relationship Id="rId4" Type="http://schemas.openxmlformats.org/officeDocument/2006/relationships/image" Target="../media/image40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441.bin"/><Relationship Id="rId5" Type="http://schemas.openxmlformats.org/officeDocument/2006/relationships/oleObject" Target="../embeddings/oleObject440.bin"/><Relationship Id="rId4" Type="http://schemas.openxmlformats.org/officeDocument/2006/relationships/oleObject" Target="../embeddings/oleObject439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7.vml"/><Relationship Id="rId5" Type="http://schemas.openxmlformats.org/officeDocument/2006/relationships/oleObject" Target="../embeddings/oleObject444.bin"/><Relationship Id="rId4" Type="http://schemas.openxmlformats.org/officeDocument/2006/relationships/oleObject" Target="../embeddings/oleObject443.bin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0.bin"/><Relationship Id="rId3" Type="http://schemas.openxmlformats.org/officeDocument/2006/relationships/oleObject" Target="../embeddings/oleObject445.bin"/><Relationship Id="rId7" Type="http://schemas.openxmlformats.org/officeDocument/2006/relationships/oleObject" Target="../embeddings/oleObject44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8.vml"/><Relationship Id="rId6" Type="http://schemas.openxmlformats.org/officeDocument/2006/relationships/oleObject" Target="../embeddings/oleObject448.bin"/><Relationship Id="rId5" Type="http://schemas.openxmlformats.org/officeDocument/2006/relationships/oleObject" Target="../embeddings/oleObject447.bin"/><Relationship Id="rId4" Type="http://schemas.openxmlformats.org/officeDocument/2006/relationships/oleObject" Target="../embeddings/oleObject446.bin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9.vml"/><Relationship Id="rId6" Type="http://schemas.openxmlformats.org/officeDocument/2006/relationships/oleObject" Target="../embeddings/oleObject454.bin"/><Relationship Id="rId5" Type="http://schemas.openxmlformats.org/officeDocument/2006/relationships/oleObject" Target="../embeddings/oleObject453.bin"/><Relationship Id="rId4" Type="http://schemas.openxmlformats.org/officeDocument/2006/relationships/oleObject" Target="../embeddings/oleObject452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0.vml"/><Relationship Id="rId5" Type="http://schemas.openxmlformats.org/officeDocument/2006/relationships/oleObject" Target="../embeddings/oleObject459.bin"/><Relationship Id="rId4" Type="http://schemas.openxmlformats.org/officeDocument/2006/relationships/oleObject" Target="../embeddings/oleObject458.bin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4.png"/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5.bin"/><Relationship Id="rId13" Type="http://schemas.openxmlformats.org/officeDocument/2006/relationships/oleObject" Target="../embeddings/oleObject470.bin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4.bin"/><Relationship Id="rId12" Type="http://schemas.openxmlformats.org/officeDocument/2006/relationships/oleObject" Target="../embeddings/oleObject46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1.vml"/><Relationship Id="rId6" Type="http://schemas.openxmlformats.org/officeDocument/2006/relationships/oleObject" Target="../embeddings/oleObject463.bin"/><Relationship Id="rId11" Type="http://schemas.openxmlformats.org/officeDocument/2006/relationships/oleObject" Target="../embeddings/oleObject468.bin"/><Relationship Id="rId5" Type="http://schemas.openxmlformats.org/officeDocument/2006/relationships/oleObject" Target="../embeddings/oleObject462.bin"/><Relationship Id="rId10" Type="http://schemas.openxmlformats.org/officeDocument/2006/relationships/oleObject" Target="../embeddings/oleObject467.bin"/><Relationship Id="rId4" Type="http://schemas.openxmlformats.org/officeDocument/2006/relationships/oleObject" Target="../embeddings/oleObject461.bin"/><Relationship Id="rId9" Type="http://schemas.openxmlformats.org/officeDocument/2006/relationships/oleObject" Target="../embeddings/oleObject466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6.bin"/><Relationship Id="rId13" Type="http://schemas.openxmlformats.org/officeDocument/2006/relationships/oleObject" Target="../embeddings/oleObject481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5.bin"/><Relationship Id="rId12" Type="http://schemas.openxmlformats.org/officeDocument/2006/relationships/oleObject" Target="../embeddings/oleObject4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2.vml"/><Relationship Id="rId6" Type="http://schemas.openxmlformats.org/officeDocument/2006/relationships/oleObject" Target="../embeddings/oleObject474.bin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3.bin"/><Relationship Id="rId10" Type="http://schemas.openxmlformats.org/officeDocument/2006/relationships/oleObject" Target="../embeddings/oleObject478.bin"/><Relationship Id="rId4" Type="http://schemas.openxmlformats.org/officeDocument/2006/relationships/oleObject" Target="../embeddings/oleObject472.bin"/><Relationship Id="rId9" Type="http://schemas.openxmlformats.org/officeDocument/2006/relationships/oleObject" Target="../embeddings/oleObject477.bin"/><Relationship Id="rId14" Type="http://schemas.openxmlformats.org/officeDocument/2006/relationships/oleObject" Target="../embeddings/oleObject482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3.vml"/><Relationship Id="rId6" Type="http://schemas.openxmlformats.org/officeDocument/2006/relationships/oleObject" Target="../embeddings/oleObject486.bin"/><Relationship Id="rId5" Type="http://schemas.openxmlformats.org/officeDocument/2006/relationships/oleObject" Target="../embeddings/oleObject485.bin"/><Relationship Id="rId4" Type="http://schemas.openxmlformats.org/officeDocument/2006/relationships/oleObject" Target="../embeddings/oleObject484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4.vml"/><Relationship Id="rId5" Type="http://schemas.openxmlformats.org/officeDocument/2006/relationships/oleObject" Target="../embeddings/oleObject490.bin"/><Relationship Id="rId4" Type="http://schemas.openxmlformats.org/officeDocument/2006/relationships/oleObject" Target="../embeddings/oleObject489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5.vml"/><Relationship Id="rId4" Type="http://schemas.openxmlformats.org/officeDocument/2006/relationships/oleObject" Target="../embeddings/oleObject492.bin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3" Type="http://schemas.openxmlformats.org/officeDocument/2006/relationships/oleObject" Target="../embeddings/oleObject493.bin"/><Relationship Id="rId7" Type="http://schemas.openxmlformats.org/officeDocument/2006/relationships/oleObject" Target="../embeddings/oleObject49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6.vml"/><Relationship Id="rId6" Type="http://schemas.openxmlformats.org/officeDocument/2006/relationships/oleObject" Target="../embeddings/oleObject496.bin"/><Relationship Id="rId5" Type="http://schemas.openxmlformats.org/officeDocument/2006/relationships/oleObject" Target="../embeddings/oleObject495.bin"/><Relationship Id="rId4" Type="http://schemas.openxmlformats.org/officeDocument/2006/relationships/oleObject" Target="../embeddings/oleObject494.bin"/><Relationship Id="rId9" Type="http://schemas.openxmlformats.org/officeDocument/2006/relationships/oleObject" Target="../embeddings/oleObject499.bin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5.bin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7.vml"/><Relationship Id="rId6" Type="http://schemas.openxmlformats.org/officeDocument/2006/relationships/oleObject" Target="../embeddings/oleObject503.bin"/><Relationship Id="rId5" Type="http://schemas.openxmlformats.org/officeDocument/2006/relationships/oleObject" Target="../embeddings/oleObject502.bin"/><Relationship Id="rId4" Type="http://schemas.openxmlformats.org/officeDocument/2006/relationships/oleObject" Target="../embeddings/oleObject501.bin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8.vml"/><Relationship Id="rId6" Type="http://schemas.openxmlformats.org/officeDocument/2006/relationships/oleObject" Target="../embeddings/oleObject509.bin"/><Relationship Id="rId5" Type="http://schemas.openxmlformats.org/officeDocument/2006/relationships/oleObject" Target="../embeddings/oleObject508.bin"/><Relationship Id="rId4" Type="http://schemas.openxmlformats.org/officeDocument/2006/relationships/oleObject" Target="../embeddings/oleObject507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0.vml"/><Relationship Id="rId5" Type="http://schemas.openxmlformats.org/officeDocument/2006/relationships/oleObject" Target="../embeddings/oleObject513.bin"/><Relationship Id="rId4" Type="http://schemas.openxmlformats.org/officeDocument/2006/relationships/oleObject" Target="../embeddings/oleObject512.bin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6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512.jpeg"/><Relationship Id="rId5" Type="http://schemas.openxmlformats.org/officeDocument/2006/relationships/image" Target="../media/image511.jpeg"/><Relationship Id="rId4" Type="http://schemas.openxmlformats.org/officeDocument/2006/relationships/oleObject" Target="../embeddings/oleObject514.bin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png"/><Relationship Id="rId3" Type="http://schemas.openxmlformats.org/officeDocument/2006/relationships/oleObject" Target="../embeddings/oleObject517.bin"/><Relationship Id="rId7" Type="http://schemas.openxmlformats.org/officeDocument/2006/relationships/oleObject" Target="../embeddings/oleObject5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2.vml"/><Relationship Id="rId6" Type="http://schemas.openxmlformats.org/officeDocument/2006/relationships/oleObject" Target="../embeddings/oleObject520.bin"/><Relationship Id="rId5" Type="http://schemas.openxmlformats.org/officeDocument/2006/relationships/oleObject" Target="../embeddings/oleObject519.bin"/><Relationship Id="rId4" Type="http://schemas.openxmlformats.org/officeDocument/2006/relationships/oleObject" Target="../embeddings/oleObject518.bin"/><Relationship Id="rId9" Type="http://schemas.openxmlformats.org/officeDocument/2006/relationships/oleObject" Target="../embeddings/oleObject522.bin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3" Type="http://schemas.openxmlformats.org/officeDocument/2006/relationships/image" Target="../media/image520.png"/><Relationship Id="rId7" Type="http://schemas.openxmlformats.org/officeDocument/2006/relationships/oleObject" Target="../embeddings/oleObject5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3.vml"/><Relationship Id="rId6" Type="http://schemas.openxmlformats.org/officeDocument/2006/relationships/image" Target="../media/image522.png"/><Relationship Id="rId5" Type="http://schemas.openxmlformats.org/officeDocument/2006/relationships/image" Target="../media/image521.png"/><Relationship Id="rId4" Type="http://schemas.openxmlformats.org/officeDocument/2006/relationships/image" Target="../media/image518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4.vml"/><Relationship Id="rId4" Type="http://schemas.openxmlformats.org/officeDocument/2006/relationships/oleObject" Target="../embeddings/oleObject526.bin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5.vml"/><Relationship Id="rId6" Type="http://schemas.openxmlformats.org/officeDocument/2006/relationships/oleObject" Target="../embeddings/oleObject530.bin"/><Relationship Id="rId5" Type="http://schemas.openxmlformats.org/officeDocument/2006/relationships/oleObject" Target="../embeddings/oleObject529.bin"/><Relationship Id="rId4" Type="http://schemas.openxmlformats.org/officeDocument/2006/relationships/oleObject" Target="../embeddings/oleObject528.bin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6.v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7.vml"/><Relationship Id="rId6" Type="http://schemas.openxmlformats.org/officeDocument/2006/relationships/oleObject" Target="../embeddings/oleObject535.bin"/><Relationship Id="rId5" Type="http://schemas.openxmlformats.org/officeDocument/2006/relationships/oleObject" Target="../embeddings/oleObject534.bin"/><Relationship Id="rId4" Type="http://schemas.openxmlformats.org/officeDocument/2006/relationships/oleObject" Target="../embeddings/oleObject533.bin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8.vml"/><Relationship Id="rId6" Type="http://schemas.openxmlformats.org/officeDocument/2006/relationships/oleObject" Target="../embeddings/oleObject541.bin"/><Relationship Id="rId5" Type="http://schemas.openxmlformats.org/officeDocument/2006/relationships/oleObject" Target="../embeddings/oleObject540.bin"/><Relationship Id="rId4" Type="http://schemas.openxmlformats.org/officeDocument/2006/relationships/oleObject" Target="../embeddings/oleObject539.bin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9.vml"/><Relationship Id="rId5" Type="http://schemas.openxmlformats.org/officeDocument/2006/relationships/oleObject" Target="../embeddings/oleObject544.bin"/><Relationship Id="rId4" Type="http://schemas.openxmlformats.org/officeDocument/2006/relationships/oleObject" Target="../embeddings/oleObject54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0.vml"/><Relationship Id="rId5" Type="http://schemas.openxmlformats.org/officeDocument/2006/relationships/oleObject" Target="../embeddings/oleObject547.bin"/><Relationship Id="rId4" Type="http://schemas.openxmlformats.org/officeDocument/2006/relationships/oleObject" Target="../embeddings/oleObject546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1.vml"/><Relationship Id="rId4" Type="http://schemas.openxmlformats.org/officeDocument/2006/relationships/oleObject" Target="../embeddings/oleObject549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0.bin"/><Relationship Id="rId7" Type="http://schemas.openxmlformats.org/officeDocument/2006/relationships/oleObject" Target="../embeddings/oleObject55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2.vml"/><Relationship Id="rId6" Type="http://schemas.openxmlformats.org/officeDocument/2006/relationships/oleObject" Target="../embeddings/oleObject553.bin"/><Relationship Id="rId5" Type="http://schemas.openxmlformats.org/officeDocument/2006/relationships/oleObject" Target="../embeddings/oleObject552.bin"/><Relationship Id="rId4" Type="http://schemas.openxmlformats.org/officeDocument/2006/relationships/oleObject" Target="../embeddings/oleObject551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3.vml"/><Relationship Id="rId6" Type="http://schemas.openxmlformats.org/officeDocument/2006/relationships/oleObject" Target="../embeddings/oleObject558.bin"/><Relationship Id="rId5" Type="http://schemas.openxmlformats.org/officeDocument/2006/relationships/oleObject" Target="../embeddings/oleObject557.bin"/><Relationship Id="rId4" Type="http://schemas.openxmlformats.org/officeDocument/2006/relationships/oleObject" Target="../embeddings/oleObject556.bin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jpeg"/><Relationship Id="rId3" Type="http://schemas.openxmlformats.org/officeDocument/2006/relationships/audio" Target="../media/audio4.wav"/><Relationship Id="rId7" Type="http://schemas.openxmlformats.org/officeDocument/2006/relationships/oleObject" Target="../embeddings/oleObject5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4.vml"/><Relationship Id="rId6" Type="http://schemas.openxmlformats.org/officeDocument/2006/relationships/oleObject" Target="../embeddings/oleObject561.bin"/><Relationship Id="rId5" Type="http://schemas.openxmlformats.org/officeDocument/2006/relationships/oleObject" Target="../embeddings/oleObject560.bin"/><Relationship Id="rId4" Type="http://schemas.openxmlformats.org/officeDocument/2006/relationships/oleObject" Target="../embeddings/oleObject559.bin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5.vml"/><Relationship Id="rId4" Type="http://schemas.openxmlformats.org/officeDocument/2006/relationships/oleObject" Target="../embeddings/oleObject564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6.vml"/><Relationship Id="rId5" Type="http://schemas.openxmlformats.org/officeDocument/2006/relationships/oleObject" Target="../embeddings/oleObject567.bin"/><Relationship Id="rId4" Type="http://schemas.openxmlformats.org/officeDocument/2006/relationships/oleObject" Target="../embeddings/oleObject566.bin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3.bin"/><Relationship Id="rId3" Type="http://schemas.openxmlformats.org/officeDocument/2006/relationships/oleObject" Target="../embeddings/oleObject568.bin"/><Relationship Id="rId7" Type="http://schemas.openxmlformats.org/officeDocument/2006/relationships/oleObject" Target="../embeddings/oleObject57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7.vml"/><Relationship Id="rId6" Type="http://schemas.openxmlformats.org/officeDocument/2006/relationships/oleObject" Target="../embeddings/oleObject571.bin"/><Relationship Id="rId5" Type="http://schemas.openxmlformats.org/officeDocument/2006/relationships/oleObject" Target="../embeddings/oleObject570.bin"/><Relationship Id="rId4" Type="http://schemas.openxmlformats.org/officeDocument/2006/relationships/oleObject" Target="../embeddings/oleObject569.bin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8.vml"/><Relationship Id="rId6" Type="http://schemas.openxmlformats.org/officeDocument/2006/relationships/oleObject" Target="../embeddings/oleObject577.bin"/><Relationship Id="rId5" Type="http://schemas.openxmlformats.org/officeDocument/2006/relationships/oleObject" Target="../embeddings/oleObject576.bin"/><Relationship Id="rId4" Type="http://schemas.openxmlformats.org/officeDocument/2006/relationships/oleObject" Target="../embeddings/oleObject57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9.vml"/><Relationship Id="rId6" Type="http://schemas.openxmlformats.org/officeDocument/2006/relationships/oleObject" Target="../embeddings/oleObject581.bin"/><Relationship Id="rId5" Type="http://schemas.openxmlformats.org/officeDocument/2006/relationships/oleObject" Target="../embeddings/oleObject580.bin"/><Relationship Id="rId4" Type="http://schemas.openxmlformats.org/officeDocument/2006/relationships/oleObject" Target="../embeddings/oleObject579.bin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7.bin"/><Relationship Id="rId3" Type="http://schemas.openxmlformats.org/officeDocument/2006/relationships/oleObject" Target="../embeddings/oleObject582.bin"/><Relationship Id="rId7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0.vml"/><Relationship Id="rId6" Type="http://schemas.openxmlformats.org/officeDocument/2006/relationships/oleObject" Target="../embeddings/oleObject585.bin"/><Relationship Id="rId5" Type="http://schemas.openxmlformats.org/officeDocument/2006/relationships/oleObject" Target="../embeddings/oleObject584.bin"/><Relationship Id="rId4" Type="http://schemas.openxmlformats.org/officeDocument/2006/relationships/oleObject" Target="../embeddings/oleObject583.bin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1.v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9.bin"/><Relationship Id="rId7" Type="http://schemas.openxmlformats.org/officeDocument/2006/relationships/oleObject" Target="../embeddings/oleObject5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2.vml"/><Relationship Id="rId6" Type="http://schemas.openxmlformats.org/officeDocument/2006/relationships/oleObject" Target="../embeddings/oleObject592.bin"/><Relationship Id="rId5" Type="http://schemas.openxmlformats.org/officeDocument/2006/relationships/oleObject" Target="../embeddings/oleObject591.bin"/><Relationship Id="rId4" Type="http://schemas.openxmlformats.org/officeDocument/2006/relationships/oleObject" Target="../embeddings/oleObject590.bin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3" Type="http://schemas.openxmlformats.org/officeDocument/2006/relationships/oleObject" Target="../embeddings/oleObject594.bin"/><Relationship Id="rId7" Type="http://schemas.openxmlformats.org/officeDocument/2006/relationships/oleObject" Target="../embeddings/oleObject5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3.vml"/><Relationship Id="rId6" Type="http://schemas.openxmlformats.org/officeDocument/2006/relationships/oleObject" Target="../embeddings/oleObject597.bin"/><Relationship Id="rId5" Type="http://schemas.openxmlformats.org/officeDocument/2006/relationships/oleObject" Target="../embeddings/oleObject596.bin"/><Relationship Id="rId10" Type="http://schemas.openxmlformats.org/officeDocument/2006/relationships/oleObject" Target="../embeddings/oleObject601.bin"/><Relationship Id="rId4" Type="http://schemas.openxmlformats.org/officeDocument/2006/relationships/oleObject" Target="../embeddings/oleObject595.bin"/><Relationship Id="rId9" Type="http://schemas.openxmlformats.org/officeDocument/2006/relationships/oleObject" Target="../embeddings/oleObject600.bin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4.vml"/><Relationship Id="rId5" Type="http://schemas.openxmlformats.org/officeDocument/2006/relationships/oleObject" Target="../embeddings/oleObject604.bin"/><Relationship Id="rId4" Type="http://schemas.openxmlformats.org/officeDocument/2006/relationships/oleObject" Target="../embeddings/oleObject603.bin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5.vml"/><Relationship Id="rId6" Type="http://schemas.openxmlformats.org/officeDocument/2006/relationships/oleObject" Target="../embeddings/oleObject608.bin"/><Relationship Id="rId5" Type="http://schemas.openxmlformats.org/officeDocument/2006/relationships/oleObject" Target="../embeddings/oleObject607.bin"/><Relationship Id="rId4" Type="http://schemas.openxmlformats.org/officeDocument/2006/relationships/oleObject" Target="../embeddings/oleObject606.bin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6.vml"/><Relationship Id="rId4" Type="http://schemas.openxmlformats.org/officeDocument/2006/relationships/oleObject" Target="../embeddings/oleObject6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7.vml"/><Relationship Id="rId6" Type="http://schemas.openxmlformats.org/officeDocument/2006/relationships/oleObject" Target="../embeddings/oleObject614.bin"/><Relationship Id="rId5" Type="http://schemas.openxmlformats.org/officeDocument/2006/relationships/oleObject" Target="../embeddings/oleObject613.bin"/><Relationship Id="rId4" Type="http://schemas.openxmlformats.org/officeDocument/2006/relationships/oleObject" Target="../embeddings/oleObject612.bin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8.vml"/><Relationship Id="rId4" Type="http://schemas.openxmlformats.org/officeDocument/2006/relationships/oleObject" Target="../embeddings/oleObject616.bin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9.vml"/><Relationship Id="rId6" Type="http://schemas.openxmlformats.org/officeDocument/2006/relationships/oleObject" Target="../embeddings/oleObject620.bin"/><Relationship Id="rId5" Type="http://schemas.openxmlformats.org/officeDocument/2006/relationships/oleObject" Target="../embeddings/oleObject619.bin"/><Relationship Id="rId4" Type="http://schemas.openxmlformats.org/officeDocument/2006/relationships/oleObject" Target="../embeddings/oleObject6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png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3.jpeg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3.bin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1.bin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5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6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6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18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20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oleObject" Target="../embeddings/oleObject20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20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34.bin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3.bin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7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24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5.png"/><Relationship Id="rId5" Type="http://schemas.openxmlformats.org/officeDocument/2006/relationships/oleObject" Target="../embeddings/oleObject246.bin"/><Relationship Id="rId4" Type="http://schemas.openxmlformats.org/officeDocument/2006/relationships/oleObject" Target="../embeddings/oleObject24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39.png"/><Relationship Id="rId5" Type="http://schemas.openxmlformats.org/officeDocument/2006/relationships/oleObject" Target="../embeddings/oleObject249.bin"/><Relationship Id="rId4" Type="http://schemas.openxmlformats.org/officeDocument/2006/relationships/oleObject" Target="../embeddings/oleObject248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4.bin"/><Relationship Id="rId12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53.bin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2.bin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1.bin"/><Relationship Id="rId9" Type="http://schemas.openxmlformats.org/officeDocument/2006/relationships/oleObject" Target="../embeddings/oleObject256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64.bin"/><Relationship Id="rId5" Type="http://schemas.openxmlformats.org/officeDocument/2006/relationships/oleObject" Target="../embeddings/oleObject263.bin"/><Relationship Id="rId4" Type="http://schemas.openxmlformats.org/officeDocument/2006/relationships/oleObject" Target="../embeddings/oleObject262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70.bin"/><Relationship Id="rId5" Type="http://schemas.openxmlformats.org/officeDocument/2006/relationships/oleObject" Target="../embeddings/oleObject269.bin"/><Relationship Id="rId4" Type="http://schemas.openxmlformats.org/officeDocument/2006/relationships/oleObject" Target="../embeddings/oleObject268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27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276.bin"/><Relationship Id="rId5" Type="http://schemas.openxmlformats.org/officeDocument/2006/relationships/oleObject" Target="../embeddings/oleObject275.bin"/><Relationship Id="rId4" Type="http://schemas.openxmlformats.org/officeDocument/2006/relationships/oleObject" Target="../embeddings/oleObject274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5" Type="http://schemas.openxmlformats.org/officeDocument/2006/relationships/oleObject" Target="../embeddings/oleObject284.bin"/><Relationship Id="rId4" Type="http://schemas.openxmlformats.org/officeDocument/2006/relationships/oleObject" Target="../embeddings/oleObject28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5" Type="http://schemas.openxmlformats.org/officeDocument/2006/relationships/oleObject" Target="../embeddings/oleObject288.bin"/><Relationship Id="rId4" Type="http://schemas.openxmlformats.org/officeDocument/2006/relationships/oleObject" Target="../embeddings/oleObject287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oleObject" Target="../embeddings/oleObject290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94.bin"/><Relationship Id="rId5" Type="http://schemas.openxmlformats.org/officeDocument/2006/relationships/oleObject" Target="../embeddings/oleObject293.bin"/><Relationship Id="rId4" Type="http://schemas.openxmlformats.org/officeDocument/2006/relationships/oleObject" Target="../embeddings/oleObject292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oleObject" Target="../embeddings/oleObject297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301.bin"/><Relationship Id="rId5" Type="http://schemas.openxmlformats.org/officeDocument/2006/relationships/oleObject" Target="../embeddings/oleObject300.bin"/><Relationship Id="rId4" Type="http://schemas.openxmlformats.org/officeDocument/2006/relationships/oleObject" Target="../embeddings/oleObject299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306.bin"/><Relationship Id="rId5" Type="http://schemas.openxmlformats.org/officeDocument/2006/relationships/oleObject" Target="../embeddings/oleObject305.bin"/><Relationship Id="rId4" Type="http://schemas.openxmlformats.org/officeDocument/2006/relationships/oleObject" Target="../embeddings/oleObject30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336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+mn-cs"/>
              </a:rPr>
              <a:t>第二章  随机变量及其分布</a:t>
            </a:r>
          </a:p>
        </p:txBody>
      </p:sp>
      <p:sp>
        <p:nvSpPr>
          <p:cNvPr id="154627" name="Line 1376"/>
          <p:cNvSpPr>
            <a:spLocks noChangeShapeType="1"/>
          </p:cNvSpPr>
          <p:nvPr/>
        </p:nvSpPr>
        <p:spPr bwMode="auto">
          <a:xfrm flipV="1">
            <a:off x="144463" y="61626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8" name="Rectangle 1375"/>
          <p:cNvSpPr>
            <a:spLocks noChangeArrowheads="1"/>
          </p:cNvSpPr>
          <p:nvPr/>
        </p:nvSpPr>
        <p:spPr bwMode="auto">
          <a:xfrm>
            <a:off x="774065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D22F5C9-5547-4664-A2B2-E97F8B5A0B8E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0600" y="381000"/>
            <a:ext cx="8839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(1)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利用随机变量可以描述随机事件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:</a:t>
            </a:r>
            <a:endParaRPr lang="en-US" altLang="zh-CN" dirty="0"/>
          </a:p>
        </p:txBody>
      </p:sp>
      <p:sp>
        <p:nvSpPr>
          <p:cNvPr id="159747" name="Line 13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8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34B73B9-94E7-44FA-A10F-C2DBCCCAC8B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0" y="838200"/>
            <a:ext cx="91440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在试验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E:“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掷一枚骰子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观察出现的点数”中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如果定义随机变量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524000"/>
            <a:ext cx="9144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X=X(e=“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出现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点”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,k=1,2,3,4,5,6)=k,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2209800"/>
            <a:ext cx="9144000" cy="1976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则事件“出现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点”就可表示为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{X=3}.         </a:t>
            </a:r>
          </a:p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事件“出现偶数点”就可表示为 </a:t>
            </a:r>
            <a:endParaRPr lang="zh-CN" altLang="en-US" dirty="0">
              <a:solidFill>
                <a:schemeClr val="tx1"/>
              </a:solidFill>
              <a:ea typeface="ˎ̥"/>
              <a:cs typeface="ˎ̥"/>
            </a:endParaRPr>
          </a:p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                 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{X∈L}={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e|X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(e)∈L}, </a:t>
            </a:r>
            <a:endParaRPr lang="en-US" altLang="zh-CN" dirty="0">
              <a:solidFill>
                <a:schemeClr val="tx1"/>
              </a:solidFill>
              <a:ea typeface="ˎ̥"/>
              <a:cs typeface="ˎ̥"/>
            </a:endParaRPr>
          </a:p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L={2,4,6},</a:t>
            </a:r>
            <a:endParaRPr lang="zh-CN" altLang="en-US" dirty="0">
              <a:solidFill>
                <a:schemeClr val="tx1"/>
              </a:solidFill>
              <a:ea typeface="ˎ̥"/>
              <a:cs typeface="ˎ̥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343400"/>
            <a:ext cx="9144000" cy="171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显然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,{X∈{1,3,5}}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表示“出现奇数点”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,{X&lt;1}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为不可能事件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,{X∈R}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为必然事件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等等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. </a:t>
            </a:r>
            <a:endParaRPr lang="en-US" altLang="zh-CN" dirty="0">
              <a:solidFill>
                <a:schemeClr val="tx1"/>
              </a:solidFill>
              <a:ea typeface="ˎ̥"/>
              <a:cs typeface="ˎ̥"/>
            </a:endParaRPr>
          </a:p>
          <a:p>
            <a:pPr>
              <a:buFontTx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1862138" cy="425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295400" y="304800"/>
            <a:ext cx="3870325" cy="2089150"/>
            <a:chOff x="233" y="173"/>
            <a:chExt cx="2700" cy="1417"/>
          </a:xfrm>
        </p:grpSpPr>
        <p:graphicFrame>
          <p:nvGraphicFramePr>
            <p:cNvPr id="78852" name="Object 61"/>
            <p:cNvGraphicFramePr>
              <a:graphicFrameLocks/>
            </p:cNvGraphicFramePr>
            <p:nvPr/>
          </p:nvGraphicFramePr>
          <p:xfrm>
            <a:off x="392" y="535"/>
            <a:ext cx="2264" cy="1055"/>
          </p:xfrm>
          <a:graphic>
            <a:graphicData uri="http://schemas.openxmlformats.org/presentationml/2006/ole">
              <p:oleObj spid="_x0000_s78852" r:id="rId3" imgW="1498600" imgH="698500" progId="Equation.DSMT4">
                <p:embed/>
              </p:oleObj>
            </a:graphicData>
          </a:graphic>
        </p:graphicFrame>
        <p:sp>
          <p:nvSpPr>
            <p:cNvPr id="78862" name="Text Box 62"/>
            <p:cNvSpPr txBox="1">
              <a:spLocks noChangeArrowheads="1"/>
            </p:cNvSpPr>
            <p:nvPr/>
          </p:nvSpPr>
          <p:spPr bwMode="auto">
            <a:xfrm>
              <a:off x="233" y="173"/>
              <a:ext cx="27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 </a:t>
              </a:r>
              <a:r>
                <a:rPr lang="zh-CN" altLang="zh-CN">
                  <a:solidFill>
                    <a:srgbClr val="000099"/>
                  </a:solidFill>
                </a:rPr>
                <a:t>设随机变量</a:t>
              </a:r>
              <a:r>
                <a:rPr lang="en-US" altLang="zh-CN" i="1">
                  <a:solidFill>
                    <a:srgbClr val="000099"/>
                  </a:solidFill>
                </a:rPr>
                <a:t>X</a:t>
              </a:r>
              <a:r>
                <a:rPr lang="zh-CN" altLang="en-US">
                  <a:solidFill>
                    <a:srgbClr val="000099"/>
                  </a:solidFill>
                </a:rPr>
                <a:t>的分布函数为</a:t>
              </a:r>
            </a:p>
          </p:txBody>
        </p:sp>
      </p:grpSp>
      <p:sp>
        <p:nvSpPr>
          <p:cNvPr id="10" name="Rectangle 64"/>
          <p:cNvSpPr>
            <a:spLocks noChangeArrowheads="1"/>
          </p:cNvSpPr>
          <p:nvPr/>
        </p:nvSpPr>
        <p:spPr bwMode="auto">
          <a:xfrm>
            <a:off x="457200" y="2590800"/>
            <a:ext cx="72390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AutoNum type="arabicParenBoth"/>
            </a:pPr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 i="1">
                <a:solidFill>
                  <a:srgbClr val="000099"/>
                </a:solidFill>
              </a:rPr>
              <a:t>X</a:t>
            </a:r>
            <a:r>
              <a:rPr lang="zh-CN" altLang="en-US">
                <a:solidFill>
                  <a:srgbClr val="000099"/>
                </a:solidFill>
              </a:rPr>
              <a:t>取值在区间 </a:t>
            </a:r>
            <a:r>
              <a:rPr lang="en-US" altLang="zh-CN">
                <a:solidFill>
                  <a:srgbClr val="000099"/>
                </a:solidFill>
              </a:rPr>
              <a:t>(0.3,0.7)</a:t>
            </a:r>
            <a:r>
              <a:rPr lang="zh-CN" altLang="en-US">
                <a:solidFill>
                  <a:srgbClr val="000099"/>
                </a:solidFill>
              </a:rPr>
              <a:t>的概率；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(2) </a:t>
            </a:r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 i="1">
                <a:solidFill>
                  <a:srgbClr val="000099"/>
                </a:solidFill>
              </a:rPr>
              <a:t>X</a:t>
            </a:r>
            <a:r>
              <a:rPr lang="zh-CN" altLang="en-US">
                <a:solidFill>
                  <a:srgbClr val="000099"/>
                </a:solidFill>
              </a:rPr>
              <a:t>的概率密度</a:t>
            </a:r>
            <a:r>
              <a:rPr lang="en-US" altLang="zh-CN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600200" y="3962400"/>
            <a:ext cx="4306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</a:rPr>
              <a:t>(1)</a:t>
            </a:r>
            <a:r>
              <a:rPr lang="zh-CN" altLang="zh-CN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{0.3&lt;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&lt;0.7}=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(0.7)--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</a:rPr>
              <a:t>(0.3)</a:t>
            </a: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5715000" y="3962400"/>
            <a:ext cx="23812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 =0.7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--0.3</a:t>
            </a:r>
            <a:r>
              <a:rPr lang="en-US" altLang="zh-CN" baseline="30000">
                <a:solidFill>
                  <a:schemeClr val="tx1"/>
                </a:solidFill>
              </a:rPr>
              <a:t>2 </a:t>
            </a:r>
            <a:r>
              <a:rPr lang="en-US" altLang="zh-CN">
                <a:solidFill>
                  <a:schemeClr val="tx1"/>
                </a:solidFill>
              </a:rPr>
              <a:t>= 0.4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1219200" y="4953000"/>
            <a:ext cx="17192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(2)  </a:t>
            </a:r>
            <a:r>
              <a:rPr lang="en-US" altLang="zh-CN" i="1">
                <a:solidFill>
                  <a:schemeClr val="tx1"/>
                </a:solidFill>
              </a:rPr>
              <a:t>f(x)=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4" name="Object 68"/>
          <p:cNvGraphicFramePr>
            <a:graphicFrameLocks/>
          </p:cNvGraphicFramePr>
          <p:nvPr/>
        </p:nvGraphicFramePr>
        <p:xfrm>
          <a:off x="2895600" y="4572000"/>
          <a:ext cx="1196975" cy="1031875"/>
        </p:xfrm>
        <a:graphic>
          <a:graphicData uri="http://schemas.openxmlformats.org/presentationml/2006/ole">
            <p:oleObj spid="_x0000_s78850" r:id="rId4" imgW="469492" imgH="406048" progId="Equation.DSMT4">
              <p:embed/>
            </p:oleObj>
          </a:graphicData>
        </a:graphic>
      </p:graphicFrame>
      <p:graphicFrame>
        <p:nvGraphicFramePr>
          <p:cNvPr id="15" name="Object 69"/>
          <p:cNvGraphicFramePr>
            <a:graphicFrameLocks/>
          </p:cNvGraphicFramePr>
          <p:nvPr/>
        </p:nvGraphicFramePr>
        <p:xfrm>
          <a:off x="4267200" y="4572000"/>
          <a:ext cx="2438400" cy="1025525"/>
        </p:xfrm>
        <a:graphic>
          <a:graphicData uri="http://schemas.openxmlformats.org/presentationml/2006/ole">
            <p:oleObj spid="_x0000_s78851" r:id="rId5" imgW="1117600" imgH="469900" progId="Equation.DSMT4">
              <p:embed/>
            </p:oleObj>
          </a:graphicData>
        </a:graphic>
      </p:graphicFrame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28600" y="304800"/>
            <a:ext cx="16017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例</a:t>
            </a:r>
            <a:r>
              <a:rPr lang="en-US" altLang="zh-CN">
                <a:solidFill>
                  <a:srgbClr val="000099"/>
                </a:solidFill>
              </a:rPr>
              <a:t>3】</a:t>
            </a: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381000" y="3962400"/>
            <a:ext cx="12160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zh-CN">
                <a:solidFill>
                  <a:srgbClr val="000099"/>
                </a:solidFill>
              </a:rPr>
              <a:t>解</a:t>
            </a:r>
            <a:r>
              <a:rPr lang="en-US" altLang="zh-CN">
                <a:solidFill>
                  <a:srgbClr val="000099"/>
                </a:solidFill>
              </a:rPr>
              <a:t>】</a:t>
            </a:r>
            <a:r>
              <a:rPr lang="zh-CN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860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6266AD8-18F8-438F-A7D3-1091D640E02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2660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0099"/>
                </a:solidFill>
                <a:latin typeface="宋体" pitchFamily="2" charset="-122"/>
              </a:rPr>
              <a:t>（一）</a:t>
            </a:r>
            <a:r>
              <a:rPr lang="en-US" altLang="zh-CN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宋体" pitchFamily="2" charset="-122"/>
              </a:rPr>
              <a:t>均匀分布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14800"/>
            <a:ext cx="74660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则称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在区间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上服从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均匀分布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，记作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48400" y="4114800"/>
            <a:ext cx="2359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～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。</a:t>
            </a:r>
            <a:endParaRPr kumimoji="1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8850" name="Object 19"/>
          <p:cNvGraphicFramePr>
            <a:graphicFrameLocks/>
          </p:cNvGraphicFramePr>
          <p:nvPr/>
        </p:nvGraphicFramePr>
        <p:xfrm>
          <a:off x="1447800" y="2438400"/>
          <a:ext cx="3352800" cy="1287463"/>
        </p:xfrm>
        <a:graphic>
          <a:graphicData uri="http://schemas.openxmlformats.org/presentationml/2006/ole">
            <p:oleObj spid="_x0000_s79874" r:id="rId3" imgW="1689100" imgH="647700" progId="Equation.DSMT4">
              <p:embed/>
            </p:oleObj>
          </a:graphicData>
        </a:graphic>
      </p:graphicFrame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09600" y="381000"/>
            <a:ext cx="6629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三、三种重要的连续型随机变量 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5800" y="1676400"/>
            <a:ext cx="5881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定义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：若连续型随机变量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kumimoji="1" lang="zh-CN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的概率密度为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5638800"/>
            <a:ext cx="18335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f(x)</a:t>
            </a:r>
            <a:r>
              <a:rPr lang="en-US" altLang="zh-CN">
                <a:solidFill>
                  <a:schemeClr val="tx1"/>
                </a:solidFill>
              </a:rPr>
              <a:t>≥0, </a:t>
            </a:r>
          </a:p>
        </p:txBody>
      </p:sp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3124200" y="5410200"/>
          <a:ext cx="3429000" cy="727075"/>
        </p:xfrm>
        <a:graphic>
          <a:graphicData uri="http://schemas.openxmlformats.org/presentationml/2006/ole">
            <p:oleObj spid="_x0000_s79875" r:id="rId4" imgW="4813300" imgH="1028700" progId="Equation.3">
              <p:embed/>
            </p:oleObj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1000" y="4876800"/>
            <a:ext cx="3124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满足概率密度性质： </a:t>
            </a:r>
          </a:p>
        </p:txBody>
      </p:sp>
      <p:sp>
        <p:nvSpPr>
          <p:cNvPr id="7988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3496A61-FBF1-479B-BBEC-ED4632163086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/>
      <p:bldP spid="9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4582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特征： 区间（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）上的随机变量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落在该区间上任何长度为 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的子区间内的概率皆为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grpSp>
        <p:nvGrpSpPr>
          <p:cNvPr id="80904" name="Group 27"/>
          <p:cNvGrpSpPr>
            <a:grpSpLocks/>
          </p:cNvGrpSpPr>
          <p:nvPr/>
        </p:nvGrpSpPr>
        <p:grpSpPr bwMode="auto">
          <a:xfrm>
            <a:off x="669925" y="171450"/>
            <a:ext cx="8027988" cy="2940050"/>
            <a:chOff x="566" y="300"/>
            <a:chExt cx="5057" cy="1852"/>
          </a:xfrm>
        </p:grpSpPr>
        <p:sp>
          <p:nvSpPr>
            <p:cNvPr id="80915" name="Line 9"/>
            <p:cNvSpPr>
              <a:spLocks noChangeShapeType="1"/>
            </p:cNvSpPr>
            <p:nvPr/>
          </p:nvSpPr>
          <p:spPr bwMode="auto">
            <a:xfrm flipV="1">
              <a:off x="2630" y="444"/>
              <a:ext cx="0" cy="15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10"/>
            <p:cNvSpPr>
              <a:spLocks noChangeShapeType="1"/>
            </p:cNvSpPr>
            <p:nvPr/>
          </p:nvSpPr>
          <p:spPr bwMode="auto">
            <a:xfrm>
              <a:off x="1622" y="1836"/>
              <a:ext cx="36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Text Box 11"/>
            <p:cNvSpPr txBox="1">
              <a:spLocks noChangeArrowheads="1"/>
            </p:cNvSpPr>
            <p:nvPr/>
          </p:nvSpPr>
          <p:spPr bwMode="auto">
            <a:xfrm>
              <a:off x="2342" y="1884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80918" name="Text Box 12"/>
            <p:cNvSpPr txBox="1">
              <a:spLocks noChangeArrowheads="1"/>
            </p:cNvSpPr>
            <p:nvPr/>
          </p:nvSpPr>
          <p:spPr bwMode="auto">
            <a:xfrm>
              <a:off x="5030" y="1836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80919" name="Text Box 13"/>
            <p:cNvSpPr txBox="1">
              <a:spLocks noChangeArrowheads="1"/>
            </p:cNvSpPr>
            <p:nvPr/>
          </p:nvSpPr>
          <p:spPr bwMode="auto">
            <a:xfrm>
              <a:off x="2678" y="1260"/>
              <a:ext cx="86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>
                <a:solidFill>
                  <a:schemeClr val="tx2"/>
                </a:solidFill>
              </a:endParaRPr>
            </a:p>
          </p:txBody>
        </p:sp>
        <p:sp>
          <p:nvSpPr>
            <p:cNvPr id="80920" name="Text Box 14"/>
            <p:cNvSpPr txBox="1">
              <a:spLocks noChangeArrowheads="1"/>
            </p:cNvSpPr>
            <p:nvPr/>
          </p:nvSpPr>
          <p:spPr bwMode="auto">
            <a:xfrm>
              <a:off x="1910" y="1884"/>
              <a:ext cx="28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80921" name="Text Box 15"/>
            <p:cNvSpPr txBox="1">
              <a:spLocks noChangeArrowheads="1"/>
            </p:cNvSpPr>
            <p:nvPr/>
          </p:nvSpPr>
          <p:spPr bwMode="auto">
            <a:xfrm>
              <a:off x="3542" y="1836"/>
              <a:ext cx="28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b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80922" name="AutoShape 16"/>
            <p:cNvSpPr>
              <a:spLocks noChangeArrowheads="1"/>
            </p:cNvSpPr>
            <p:nvPr/>
          </p:nvSpPr>
          <p:spPr bwMode="auto">
            <a:xfrm flipH="1">
              <a:off x="1958" y="178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0923" name="Line 18"/>
            <p:cNvSpPr>
              <a:spLocks noChangeShapeType="1"/>
            </p:cNvSpPr>
            <p:nvPr/>
          </p:nvSpPr>
          <p:spPr bwMode="auto">
            <a:xfrm>
              <a:off x="2016" y="1200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Line 19"/>
            <p:cNvSpPr>
              <a:spLocks noChangeShapeType="1"/>
            </p:cNvSpPr>
            <p:nvPr/>
          </p:nvSpPr>
          <p:spPr bwMode="auto">
            <a:xfrm>
              <a:off x="566" y="1836"/>
              <a:ext cx="14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Line 20"/>
            <p:cNvSpPr>
              <a:spLocks noChangeShapeType="1"/>
            </p:cNvSpPr>
            <p:nvPr/>
          </p:nvSpPr>
          <p:spPr bwMode="auto">
            <a:xfrm>
              <a:off x="3686" y="1836"/>
              <a:ext cx="16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Text Box 21"/>
            <p:cNvSpPr txBox="1">
              <a:spLocks noChangeArrowheads="1"/>
            </p:cNvSpPr>
            <p:nvPr/>
          </p:nvSpPr>
          <p:spPr bwMode="auto">
            <a:xfrm>
              <a:off x="3504" y="528"/>
              <a:ext cx="211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密度函数</a:t>
              </a:r>
              <a:r>
                <a:rPr lang="zh-CN" altLang="en-US" i="1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f </a:t>
              </a:r>
              <a:r>
                <a:rPr lang="en-US" altLang="zh-CN">
                  <a:solidFill>
                    <a:schemeClr val="tx2"/>
                  </a:solidFill>
                </a:rPr>
                <a:t>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)</a:t>
              </a:r>
              <a:r>
                <a:rPr lang="zh-CN" altLang="en-US">
                  <a:solidFill>
                    <a:schemeClr val="tx2"/>
                  </a:solidFill>
                </a:rPr>
                <a:t>的图象</a:t>
              </a:r>
            </a:p>
          </p:txBody>
        </p:sp>
        <p:sp>
          <p:nvSpPr>
            <p:cNvPr id="80927" name="Text Box 22"/>
            <p:cNvSpPr txBox="1">
              <a:spLocks noChangeArrowheads="1"/>
            </p:cNvSpPr>
            <p:nvPr/>
          </p:nvSpPr>
          <p:spPr bwMode="auto">
            <a:xfrm>
              <a:off x="2630" y="300"/>
              <a:ext cx="52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 i="1">
                  <a:solidFill>
                    <a:schemeClr val="tx2"/>
                  </a:solidFill>
                </a:rPr>
                <a:t>f </a:t>
              </a:r>
              <a:r>
                <a:rPr lang="en-US" altLang="zh-CN" b="0">
                  <a:solidFill>
                    <a:schemeClr val="tx2"/>
                  </a:solidFill>
                </a:rPr>
                <a:t>(</a:t>
              </a:r>
              <a:r>
                <a:rPr lang="en-US" altLang="zh-CN" b="0" i="1">
                  <a:solidFill>
                    <a:schemeClr val="tx2"/>
                  </a:solidFill>
                </a:rPr>
                <a:t>x</a:t>
              </a:r>
              <a:r>
                <a:rPr lang="en-US" altLang="zh-CN" b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80928" name="AutoShape 23"/>
            <p:cNvSpPr>
              <a:spLocks noChangeArrowheads="1"/>
            </p:cNvSpPr>
            <p:nvPr/>
          </p:nvSpPr>
          <p:spPr bwMode="auto">
            <a:xfrm flipH="1">
              <a:off x="3590" y="178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127500" y="2619375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487863" y="2763838"/>
            <a:ext cx="2682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chemeClr val="tx2"/>
                </a:solidFill>
              </a:rPr>
              <a:t>l</a:t>
            </a:r>
          </a:p>
        </p:txBody>
      </p:sp>
      <p:graphicFrame>
        <p:nvGraphicFramePr>
          <p:cNvPr id="24" name="Object 28"/>
          <p:cNvGraphicFramePr>
            <a:graphicFrameLocks/>
          </p:cNvGraphicFramePr>
          <p:nvPr/>
        </p:nvGraphicFramePr>
        <p:xfrm>
          <a:off x="5410200" y="5029200"/>
          <a:ext cx="1295400" cy="836613"/>
        </p:xfrm>
        <a:graphic>
          <a:graphicData uri="http://schemas.openxmlformats.org/presentationml/2006/ole">
            <p:oleObj spid="_x0000_s80898" r:id="rId3" imgW="609336" imgH="393529" progId="Equation.DSMT4">
              <p:embed/>
            </p:oleObj>
          </a:graphicData>
        </a:graphic>
      </p:graphicFrame>
      <p:graphicFrame>
        <p:nvGraphicFramePr>
          <p:cNvPr id="80899" name="Object 29"/>
          <p:cNvGraphicFramePr>
            <a:graphicFrameLocks/>
          </p:cNvGraphicFramePr>
          <p:nvPr/>
        </p:nvGraphicFramePr>
        <p:xfrm>
          <a:off x="4056063" y="1036638"/>
          <a:ext cx="484187" cy="536575"/>
        </p:xfrm>
        <a:graphic>
          <a:graphicData uri="http://schemas.openxmlformats.org/presentationml/2006/ole">
            <p:oleObj spid="_x0000_s80899" r:id="rId4" imgW="355292" imgH="393359" progId="Equation.DSMT4">
              <p:embed/>
            </p:oleObj>
          </a:graphicData>
        </a:graphic>
      </p:graphicFrame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5064125" y="1755775"/>
            <a:ext cx="0" cy="14398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4114800" y="1828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9" name="Line 31"/>
          <p:cNvSpPr>
            <a:spLocks noChangeShapeType="1"/>
          </p:cNvSpPr>
          <p:nvPr/>
        </p:nvSpPr>
        <p:spPr bwMode="auto">
          <a:xfrm flipV="1">
            <a:off x="5549900" y="1549400"/>
            <a:ext cx="0" cy="1058863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0" name="Line 31"/>
          <p:cNvSpPr>
            <a:spLocks noChangeShapeType="1"/>
          </p:cNvSpPr>
          <p:nvPr/>
        </p:nvSpPr>
        <p:spPr bwMode="auto">
          <a:xfrm flipV="1">
            <a:off x="2971800" y="1600200"/>
            <a:ext cx="0" cy="982663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867400" y="1447800"/>
            <a:ext cx="17319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任取子区间</a:t>
            </a:r>
          </a:p>
        </p:txBody>
      </p:sp>
      <p:graphicFrame>
        <p:nvGraphicFramePr>
          <p:cNvPr id="31" name="Object 4"/>
          <p:cNvGraphicFramePr>
            <a:graphicFrameLocks/>
          </p:cNvGraphicFramePr>
          <p:nvPr/>
        </p:nvGraphicFramePr>
        <p:xfrm>
          <a:off x="5638800" y="2057400"/>
          <a:ext cx="2590800" cy="392113"/>
        </p:xfrm>
        <a:graphic>
          <a:graphicData uri="http://schemas.openxmlformats.org/presentationml/2006/ole">
            <p:oleObj spid="_x0000_s80900" r:id="rId5" imgW="2768600" imgH="419100" progId="Equation.3">
              <p:embed/>
            </p:oleObj>
          </a:graphicData>
        </a:graphic>
      </p:graphicFrame>
      <p:graphicFrame>
        <p:nvGraphicFramePr>
          <p:cNvPr id="32" name="Object 5"/>
          <p:cNvGraphicFramePr>
            <a:graphicFrameLocks/>
          </p:cNvGraphicFramePr>
          <p:nvPr/>
        </p:nvGraphicFramePr>
        <p:xfrm>
          <a:off x="609600" y="3429000"/>
          <a:ext cx="2514600" cy="487363"/>
        </p:xfrm>
        <a:graphic>
          <a:graphicData uri="http://schemas.openxmlformats.org/presentationml/2006/ole">
            <p:oleObj spid="_x0000_s80901" r:id="rId6" imgW="1053186" imgH="203024" progId="Equation.3">
              <p:embed/>
            </p:oleObj>
          </a:graphicData>
        </a:graphic>
      </p:graphicFrame>
      <p:graphicFrame>
        <p:nvGraphicFramePr>
          <p:cNvPr id="33" name="Object 6"/>
          <p:cNvGraphicFramePr>
            <a:graphicFrameLocks/>
          </p:cNvGraphicFramePr>
          <p:nvPr/>
        </p:nvGraphicFramePr>
        <p:xfrm>
          <a:off x="3124200" y="3200400"/>
          <a:ext cx="5175250" cy="927100"/>
        </p:xfrm>
        <a:graphic>
          <a:graphicData uri="http://schemas.openxmlformats.org/presentationml/2006/ole">
            <p:oleObj spid="_x0000_s80902" r:id="rId7" imgW="2271328" imgH="406048" progId="Equation.3">
              <p:embed/>
            </p:oleObj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33400" y="990600"/>
            <a:ext cx="538638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均匀分布的意义</a:t>
            </a:r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755036C-F456-4C3B-B0F3-8335F6EEB4DC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102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3" grpId="0"/>
      <p:bldP spid="26" grpId="0" animBg="1"/>
      <p:bldP spid="27" grpId="0" animBg="1"/>
      <p:bldP spid="3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828800" y="3124200"/>
            <a:ext cx="3429000" cy="2514600"/>
            <a:chOff x="1776" y="2016"/>
            <a:chExt cx="2160" cy="1584"/>
          </a:xfrm>
        </p:grpSpPr>
        <p:grpSp>
          <p:nvGrpSpPr>
            <p:cNvPr id="81941" name="Group 22"/>
            <p:cNvGrpSpPr>
              <a:grpSpLocks/>
            </p:cNvGrpSpPr>
            <p:nvPr/>
          </p:nvGrpSpPr>
          <p:grpSpPr bwMode="auto">
            <a:xfrm>
              <a:off x="1776" y="2016"/>
              <a:ext cx="2160" cy="1584"/>
              <a:chOff x="1104" y="2688"/>
              <a:chExt cx="2160" cy="1344"/>
            </a:xfrm>
          </p:grpSpPr>
          <p:sp>
            <p:nvSpPr>
              <p:cNvPr id="81943" name="Line 23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4" name="Line 24"/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42" name="Group 42"/>
            <p:cNvGrpSpPr>
              <a:grpSpLocks/>
            </p:cNvGrpSpPr>
            <p:nvPr/>
          </p:nvGrpSpPr>
          <p:grpSpPr bwMode="auto">
            <a:xfrm>
              <a:off x="2448" y="2023"/>
              <a:ext cx="1488" cy="1400"/>
              <a:chOff x="2448" y="2023"/>
              <a:chExt cx="1488" cy="1400"/>
            </a:xfrm>
          </p:grpSpPr>
          <p:graphicFrame>
            <p:nvGraphicFramePr>
              <p:cNvPr id="81928" name="Object 26"/>
              <p:cNvGraphicFramePr>
                <a:graphicFrameLocks/>
              </p:cNvGraphicFramePr>
              <p:nvPr/>
            </p:nvGraphicFramePr>
            <p:xfrm>
              <a:off x="3772" y="3274"/>
              <a:ext cx="164" cy="149"/>
            </p:xfrm>
            <a:graphic>
              <a:graphicData uri="http://schemas.openxmlformats.org/presentationml/2006/ole">
                <p:oleObj spid="_x0000_s81928" r:id="rId3" imgW="266353" imgH="253670" progId="Equation.3">
                  <p:embed/>
                </p:oleObj>
              </a:graphicData>
            </a:graphic>
          </p:graphicFrame>
          <p:graphicFrame>
            <p:nvGraphicFramePr>
              <p:cNvPr id="81929" name="Object 27"/>
              <p:cNvGraphicFramePr>
                <a:graphicFrameLocks/>
              </p:cNvGraphicFramePr>
              <p:nvPr/>
            </p:nvGraphicFramePr>
            <p:xfrm>
              <a:off x="2448" y="3229"/>
              <a:ext cx="142" cy="149"/>
            </p:xfrm>
            <a:graphic>
              <a:graphicData uri="http://schemas.openxmlformats.org/presentationml/2006/ole">
                <p:oleObj spid="_x0000_s81929" r:id="rId4" imgW="228402" imgH="253780" progId="Equation.3">
                  <p:embed/>
                </p:oleObj>
              </a:graphicData>
            </a:graphic>
          </p:graphicFrame>
          <p:graphicFrame>
            <p:nvGraphicFramePr>
              <p:cNvPr id="81930" name="Object 28"/>
              <p:cNvGraphicFramePr>
                <a:graphicFrameLocks/>
              </p:cNvGraphicFramePr>
              <p:nvPr/>
            </p:nvGraphicFramePr>
            <p:xfrm>
              <a:off x="2637" y="2023"/>
              <a:ext cx="481" cy="231"/>
            </p:xfrm>
            <a:graphic>
              <a:graphicData uri="http://schemas.openxmlformats.org/presentationml/2006/ole">
                <p:oleObj spid="_x0000_s81930" r:id="rId5" imgW="774364" imgH="393529" progId="Equation.3">
                  <p:embed/>
                </p:oleObj>
              </a:graphicData>
            </a:graphic>
          </p:graphicFrame>
        </p:grpSp>
      </p:grpSp>
      <p:graphicFrame>
        <p:nvGraphicFramePr>
          <p:cNvPr id="16" name="Object 29"/>
          <p:cNvGraphicFramePr>
            <a:graphicFrameLocks/>
          </p:cNvGraphicFramePr>
          <p:nvPr/>
        </p:nvGraphicFramePr>
        <p:xfrm>
          <a:off x="2133600" y="4876800"/>
          <a:ext cx="227013" cy="541338"/>
        </p:xfrm>
        <a:graphic>
          <a:graphicData uri="http://schemas.openxmlformats.org/presentationml/2006/ole">
            <p:oleObj spid="_x0000_s81922" r:id="rId6" imgW="228501" imgH="545863" progId="Equation.3">
              <p:embed/>
            </p:oleObj>
          </a:graphicData>
        </a:graphic>
      </p:graphicFrame>
      <p:graphicFrame>
        <p:nvGraphicFramePr>
          <p:cNvPr id="17" name="Object 30"/>
          <p:cNvGraphicFramePr>
            <a:graphicFrameLocks/>
          </p:cNvGraphicFramePr>
          <p:nvPr/>
        </p:nvGraphicFramePr>
        <p:xfrm>
          <a:off x="4419600" y="4876800"/>
          <a:ext cx="215900" cy="546100"/>
        </p:xfrm>
        <a:graphic>
          <a:graphicData uri="http://schemas.openxmlformats.org/presentationml/2006/ole">
            <p:oleObj spid="_x0000_s81923" r:id="rId7" imgW="215619" imgH="545390" progId="Equation.3">
              <p:embed/>
            </p:oleObj>
          </a:graphicData>
        </a:graphic>
      </p:graphicFrame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2133600" y="4343400"/>
            <a:ext cx="2438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32"/>
          <p:cNvGraphicFramePr>
            <a:graphicFrameLocks/>
          </p:cNvGraphicFramePr>
          <p:nvPr/>
        </p:nvGraphicFramePr>
        <p:xfrm>
          <a:off x="3386138" y="4314825"/>
          <a:ext cx="596900" cy="657225"/>
        </p:xfrm>
        <a:graphic>
          <a:graphicData uri="http://schemas.openxmlformats.org/presentationml/2006/ole">
            <p:oleObj spid="_x0000_s81924" r:id="rId8" imgW="761669" imgH="837836" progId="Equation.3">
              <p:embed/>
            </p:oleObj>
          </a:graphicData>
        </a:graphic>
      </p:graphicFrame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2514600" y="4343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34"/>
          <p:cNvGraphicFramePr>
            <a:graphicFrameLocks/>
          </p:cNvGraphicFramePr>
          <p:nvPr/>
        </p:nvGraphicFramePr>
        <p:xfrm>
          <a:off x="2514600" y="4067175"/>
          <a:ext cx="838200" cy="649288"/>
        </p:xfrm>
        <a:graphic>
          <a:graphicData uri="http://schemas.openxmlformats.org/presentationml/2006/ole">
            <p:oleObj spid="_x0000_s81925" r:id="rId9" imgW="1180588" imgH="914003" progId="Equation.3">
              <p:embed/>
            </p:oleObj>
          </a:graphicData>
        </a:graphic>
      </p:graphicFrame>
      <p:graphicFrame>
        <p:nvGraphicFramePr>
          <p:cNvPr id="22" name="Object 35"/>
          <p:cNvGraphicFramePr>
            <a:graphicFrameLocks/>
          </p:cNvGraphicFramePr>
          <p:nvPr/>
        </p:nvGraphicFramePr>
        <p:xfrm>
          <a:off x="374650" y="3733800"/>
          <a:ext cx="1371600" cy="838200"/>
        </p:xfrm>
        <a:graphic>
          <a:graphicData uri="http://schemas.openxmlformats.org/presentationml/2006/ole">
            <p:oleObj spid="_x0000_s81926" r:id="rId10" imgW="1371600" imgH="838200" progId="Equation.3">
              <p:embed/>
            </p:oleObj>
          </a:graphicData>
        </a:graphic>
      </p:graphicFrame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2971800" y="4343400"/>
            <a:ext cx="762000" cy="0"/>
          </a:xfrm>
          <a:prstGeom prst="line">
            <a:avLst/>
          </a:prstGeom>
          <a:noFill/>
          <a:ln w="38100">
            <a:solidFill>
              <a:srgbClr val="CC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38"/>
          <p:cNvGraphicFramePr>
            <a:graphicFrameLocks/>
          </p:cNvGraphicFramePr>
          <p:nvPr/>
        </p:nvGraphicFramePr>
        <p:xfrm>
          <a:off x="2971800" y="3917950"/>
          <a:ext cx="762000" cy="649288"/>
        </p:xfrm>
        <a:graphic>
          <a:graphicData uri="http://schemas.openxmlformats.org/presentationml/2006/ole">
            <p:oleObj spid="_x0000_s81927" r:id="rId11" imgW="1180588" imgH="914003" progId="Equation.3">
              <p:embed/>
            </p:oleObj>
          </a:graphicData>
        </a:graphic>
      </p:graphicFrame>
      <p:sp>
        <p:nvSpPr>
          <p:cNvPr id="25" name="Line 39"/>
          <p:cNvSpPr>
            <a:spLocks noChangeShapeType="1"/>
          </p:cNvSpPr>
          <p:nvPr/>
        </p:nvSpPr>
        <p:spPr bwMode="auto">
          <a:xfrm flipH="1" flipV="1">
            <a:off x="1752600" y="4419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1752600" y="4191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81000" y="533400"/>
            <a:ext cx="8534400" cy="1668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在区间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a,b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上服从均匀分布的随机变量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落在区间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(a, b)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中任意等长度的子区间的可能性是相同的，即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它落在子区间的概率只依赖于子区间的长度而与子区间的位置无关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4800600" y="2362200"/>
            <a:ext cx="4114800" cy="2308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kumimoji="1"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在区间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 a , b 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的任何子区间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 c, d 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取值概率直接等于子区间与母区间的长度比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8193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EFD342A-DB63-4071-AD0D-60C1D2084E8F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5" grpId="0" animBg="1"/>
      <p:bldP spid="26" grpId="0" animBg="1"/>
      <p:bldP spid="27" grpId="0"/>
      <p:bldP spid="2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2667000"/>
            <a:ext cx="8534400" cy="3625850"/>
            <a:chOff x="0" y="2016"/>
            <a:chExt cx="5376" cy="2284"/>
          </a:xfrm>
        </p:grpSpPr>
        <p:sp>
          <p:nvSpPr>
            <p:cNvPr id="82951" name="Text Box 8"/>
            <p:cNvSpPr txBox="1">
              <a:spLocks noChangeArrowheads="1"/>
            </p:cNvSpPr>
            <p:nvPr/>
          </p:nvSpPr>
          <p:spPr bwMode="auto">
            <a:xfrm>
              <a:off x="0" y="2256"/>
              <a:ext cx="187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C00000"/>
                  </a:solidFill>
                </a:rPr>
                <a:t>分布函数</a:t>
              </a:r>
              <a:r>
                <a:rPr lang="en-US" altLang="zh-CN" i="1">
                  <a:solidFill>
                    <a:srgbClr val="C00000"/>
                  </a:solidFill>
                </a:rPr>
                <a:t>F </a:t>
              </a:r>
              <a:r>
                <a:rPr lang="en-US" altLang="zh-CN">
                  <a:solidFill>
                    <a:srgbClr val="C00000"/>
                  </a:solidFill>
                </a:rPr>
                <a:t>(</a:t>
              </a:r>
              <a:r>
                <a:rPr lang="en-US" altLang="zh-CN" i="1">
                  <a:solidFill>
                    <a:srgbClr val="C00000"/>
                  </a:solidFill>
                </a:rPr>
                <a:t>x</a:t>
              </a:r>
              <a:r>
                <a:rPr lang="en-US" altLang="zh-CN">
                  <a:solidFill>
                    <a:srgbClr val="C00000"/>
                  </a:solidFill>
                </a:rPr>
                <a:t>)</a:t>
              </a:r>
              <a:r>
                <a:rPr lang="zh-CN" altLang="en-US">
                  <a:solidFill>
                    <a:srgbClr val="C00000"/>
                  </a:solidFill>
                </a:rPr>
                <a:t>的图象</a:t>
              </a:r>
            </a:p>
          </p:txBody>
        </p:sp>
        <p:sp>
          <p:nvSpPr>
            <p:cNvPr id="82952" name="Line 9"/>
            <p:cNvSpPr>
              <a:spLocks noChangeShapeType="1"/>
            </p:cNvSpPr>
            <p:nvPr/>
          </p:nvSpPr>
          <p:spPr bwMode="auto">
            <a:xfrm>
              <a:off x="1680" y="4032"/>
              <a:ext cx="36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3" name="Line 10"/>
            <p:cNvSpPr>
              <a:spLocks noChangeShapeType="1"/>
            </p:cNvSpPr>
            <p:nvPr/>
          </p:nvSpPr>
          <p:spPr bwMode="auto">
            <a:xfrm flipH="1" flipV="1">
              <a:off x="2640" y="2256"/>
              <a:ext cx="0" cy="19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4" name="Text Box 11"/>
            <p:cNvSpPr txBox="1">
              <a:spLocks noChangeArrowheads="1"/>
            </p:cNvSpPr>
            <p:nvPr/>
          </p:nvSpPr>
          <p:spPr bwMode="auto">
            <a:xfrm>
              <a:off x="2688" y="4032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82955" name="Text Box 12"/>
            <p:cNvSpPr txBox="1">
              <a:spLocks noChangeArrowheads="1"/>
            </p:cNvSpPr>
            <p:nvPr/>
          </p:nvSpPr>
          <p:spPr bwMode="auto">
            <a:xfrm>
              <a:off x="4944" y="4032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82956" name="Text Box 13"/>
            <p:cNvSpPr txBox="1">
              <a:spLocks noChangeArrowheads="1"/>
            </p:cNvSpPr>
            <p:nvPr/>
          </p:nvSpPr>
          <p:spPr bwMode="auto">
            <a:xfrm>
              <a:off x="2400" y="2016"/>
              <a:ext cx="52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F</a:t>
              </a:r>
              <a:r>
                <a:rPr lang="en-US" altLang="zh-CN">
                  <a:solidFill>
                    <a:schemeClr val="tx2"/>
                  </a:solidFill>
                </a:rPr>
                <a:t>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82957" name="AutoShape 14"/>
            <p:cNvSpPr>
              <a:spLocks noChangeArrowheads="1"/>
            </p:cNvSpPr>
            <p:nvPr/>
          </p:nvSpPr>
          <p:spPr bwMode="auto">
            <a:xfrm flipH="1">
              <a:off x="2064" y="39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2958" name="Text Box 15"/>
            <p:cNvSpPr txBox="1">
              <a:spLocks noChangeArrowheads="1"/>
            </p:cNvSpPr>
            <p:nvPr/>
          </p:nvSpPr>
          <p:spPr bwMode="auto">
            <a:xfrm>
              <a:off x="2016" y="4032"/>
              <a:ext cx="28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82959" name="AutoShape 16"/>
            <p:cNvSpPr>
              <a:spLocks noChangeArrowheads="1"/>
            </p:cNvSpPr>
            <p:nvPr/>
          </p:nvSpPr>
          <p:spPr bwMode="auto">
            <a:xfrm flipH="1">
              <a:off x="3600" y="39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2960" name="Text Box 17"/>
            <p:cNvSpPr txBox="1">
              <a:spLocks noChangeArrowheads="1"/>
            </p:cNvSpPr>
            <p:nvPr/>
          </p:nvSpPr>
          <p:spPr bwMode="auto">
            <a:xfrm>
              <a:off x="3552" y="4032"/>
              <a:ext cx="28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b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82961" name="AutoShape 18"/>
            <p:cNvSpPr>
              <a:spLocks noChangeArrowheads="1"/>
            </p:cNvSpPr>
            <p:nvPr/>
          </p:nvSpPr>
          <p:spPr bwMode="auto">
            <a:xfrm flipH="1">
              <a:off x="2592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2962" name="Text Box 19"/>
            <p:cNvSpPr txBox="1">
              <a:spLocks noChangeArrowheads="1"/>
            </p:cNvSpPr>
            <p:nvPr/>
          </p:nvSpPr>
          <p:spPr bwMode="auto">
            <a:xfrm>
              <a:off x="2688" y="2928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963" name="Line 20"/>
            <p:cNvSpPr>
              <a:spLocks noChangeShapeType="1"/>
            </p:cNvSpPr>
            <p:nvPr/>
          </p:nvSpPr>
          <p:spPr bwMode="auto">
            <a:xfrm>
              <a:off x="480" y="4032"/>
              <a:ext cx="16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Line 21"/>
            <p:cNvSpPr>
              <a:spLocks noChangeShapeType="1"/>
            </p:cNvSpPr>
            <p:nvPr/>
          </p:nvSpPr>
          <p:spPr bwMode="auto">
            <a:xfrm>
              <a:off x="3648" y="2976"/>
              <a:ext cx="16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22"/>
            <p:cNvSpPr>
              <a:spLocks noChangeShapeType="1"/>
            </p:cNvSpPr>
            <p:nvPr/>
          </p:nvSpPr>
          <p:spPr bwMode="auto">
            <a:xfrm flipV="1">
              <a:off x="2112" y="2976"/>
              <a:ext cx="1536" cy="10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Text Box 23"/>
            <p:cNvSpPr txBox="1">
              <a:spLocks noChangeArrowheads="1"/>
            </p:cNvSpPr>
            <p:nvPr/>
          </p:nvSpPr>
          <p:spPr bwMode="auto">
            <a:xfrm>
              <a:off x="3408" y="3408"/>
              <a:ext cx="196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F</a:t>
              </a:r>
              <a:r>
                <a:rPr lang="en-US" altLang="zh-CN">
                  <a:solidFill>
                    <a:schemeClr val="tx2"/>
                  </a:solidFill>
                </a:rPr>
                <a:t> 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)=(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r>
                <a:rPr lang="zh-CN" altLang="en-US">
                  <a:solidFill>
                    <a:schemeClr val="tx2"/>
                  </a:solidFill>
                </a:rPr>
                <a:t>－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>
                  <a:solidFill>
                    <a:schemeClr val="tx2"/>
                  </a:solidFill>
                </a:rPr>
                <a:t>) / (</a:t>
              </a:r>
              <a:r>
                <a:rPr lang="en-US" altLang="zh-CN" i="1">
                  <a:solidFill>
                    <a:schemeClr val="tx2"/>
                  </a:solidFill>
                </a:rPr>
                <a:t>b </a:t>
              </a:r>
              <a:r>
                <a:rPr lang="zh-CN" altLang="en-US">
                  <a:solidFill>
                    <a:schemeClr val="tx2"/>
                  </a:solidFill>
                </a:rPr>
                <a:t>－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82967" name="AutoShape 24"/>
            <p:cNvSpPr>
              <a:spLocks noChangeArrowheads="1"/>
            </p:cNvSpPr>
            <p:nvPr/>
          </p:nvSpPr>
          <p:spPr bwMode="auto">
            <a:xfrm>
              <a:off x="3024" y="3360"/>
              <a:ext cx="336" cy="336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2"/>
                </a:solidFill>
              </a:endParaRPr>
            </a:p>
          </p:txBody>
        </p:sp>
        <p:sp>
          <p:nvSpPr>
            <p:cNvPr id="82968" name="Text Box 25"/>
            <p:cNvSpPr txBox="1">
              <a:spLocks noChangeArrowheads="1"/>
            </p:cNvSpPr>
            <p:nvPr/>
          </p:nvSpPr>
          <p:spPr bwMode="auto">
            <a:xfrm>
              <a:off x="4176" y="2448"/>
              <a:ext cx="76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F</a:t>
              </a:r>
              <a:r>
                <a:rPr lang="en-US" altLang="zh-CN">
                  <a:solidFill>
                    <a:schemeClr val="tx2"/>
                  </a:solidFill>
                </a:rPr>
                <a:t> 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)=1</a:t>
              </a:r>
            </a:p>
          </p:txBody>
        </p:sp>
        <p:sp>
          <p:nvSpPr>
            <p:cNvPr id="82969" name="AutoShape 26"/>
            <p:cNvSpPr>
              <a:spLocks noChangeArrowheads="1"/>
            </p:cNvSpPr>
            <p:nvPr/>
          </p:nvSpPr>
          <p:spPr bwMode="auto">
            <a:xfrm>
              <a:off x="3744" y="2448"/>
              <a:ext cx="288" cy="336"/>
            </a:xfrm>
            <a:prstGeom prst="downArrow">
              <a:avLst>
                <a:gd name="adj1" fmla="val 50000"/>
                <a:gd name="adj2" fmla="val 2916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zh-CN">
                <a:solidFill>
                  <a:schemeClr val="tx2"/>
                </a:solidFill>
              </a:endParaRPr>
            </a:p>
          </p:txBody>
        </p:sp>
        <p:sp>
          <p:nvSpPr>
            <p:cNvPr id="82970" name="Text Box 27"/>
            <p:cNvSpPr txBox="1">
              <a:spLocks noChangeArrowheads="1"/>
            </p:cNvSpPr>
            <p:nvPr/>
          </p:nvSpPr>
          <p:spPr bwMode="auto">
            <a:xfrm>
              <a:off x="1104" y="3456"/>
              <a:ext cx="76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</a:rPr>
                <a:t>F</a:t>
              </a:r>
              <a:r>
                <a:rPr lang="en-US" altLang="zh-CN">
                  <a:solidFill>
                    <a:schemeClr val="tx2"/>
                  </a:solidFill>
                </a:rPr>
                <a:t> (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)=0</a:t>
              </a:r>
              <a:endParaRPr lang="en-US" altLang="zh-CN" b="0">
                <a:solidFill>
                  <a:schemeClr val="tx2"/>
                </a:solidFill>
              </a:endParaRPr>
            </a:p>
          </p:txBody>
        </p:sp>
        <p:sp>
          <p:nvSpPr>
            <p:cNvPr id="82971" name="AutoShape 28"/>
            <p:cNvSpPr>
              <a:spLocks noChangeArrowheads="1"/>
            </p:cNvSpPr>
            <p:nvPr/>
          </p:nvSpPr>
          <p:spPr bwMode="auto">
            <a:xfrm rot="10780855">
              <a:off x="720" y="3504"/>
              <a:ext cx="288" cy="336"/>
            </a:xfrm>
            <a:prstGeom prst="upArrow">
              <a:avLst>
                <a:gd name="adj1" fmla="val 50000"/>
                <a:gd name="adj2" fmla="val 2916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zh-CN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04800" y="914400"/>
            <a:ext cx="7086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buFontTx/>
              <a:buNone/>
              <a:defRPr/>
            </a:pPr>
            <a:r>
              <a:rPr kumimoji="1"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分布函数               </a:t>
            </a:r>
          </a:p>
          <a:p>
            <a:pPr marL="457200" indent="-457200">
              <a:buFontTx/>
              <a:buNone/>
              <a:defRPr/>
            </a:pPr>
            <a:endParaRPr lang="zh-CN" alt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" name="Object 3"/>
          <p:cNvGraphicFramePr>
            <a:graphicFrameLocks/>
          </p:cNvGraphicFramePr>
          <p:nvPr/>
        </p:nvGraphicFramePr>
        <p:xfrm>
          <a:off x="2971800" y="381000"/>
          <a:ext cx="3810000" cy="1871663"/>
        </p:xfrm>
        <a:graphic>
          <a:graphicData uri="http://schemas.openxmlformats.org/presentationml/2006/ole">
            <p:oleObj spid="_x0000_s82946" r:id="rId3" imgW="4622800" imgH="2273300" progId="Equation.3">
              <p:embed/>
            </p:oleObj>
          </a:graphicData>
        </a:graphic>
      </p:graphicFrame>
      <p:sp>
        <p:nvSpPr>
          <p:cNvPr id="8294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5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536C718-87E3-4541-BF96-93BD7100E0E5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2590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】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3327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由题意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 i="1">
                <a:solidFill>
                  <a:schemeClr val="tx1"/>
                </a:solidFill>
              </a:rPr>
              <a:t>R </a:t>
            </a:r>
            <a:r>
              <a:rPr lang="zh-CN" altLang="en-US">
                <a:solidFill>
                  <a:schemeClr val="tx1"/>
                </a:solidFill>
              </a:rPr>
              <a:t>的概率密度为</a:t>
            </a:r>
          </a:p>
        </p:txBody>
      </p:sp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1600200" y="2514600"/>
          <a:ext cx="5715000" cy="1014413"/>
        </p:xfrm>
        <a:graphic>
          <a:graphicData uri="http://schemas.openxmlformats.org/presentationml/2006/ole">
            <p:oleObj spid="_x0000_s83970" r:id="rId3" imgW="2513509" imgH="482391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故有</a:t>
            </a:r>
          </a:p>
        </p:txBody>
      </p:sp>
      <p:graphicFrame>
        <p:nvGraphicFramePr>
          <p:cNvPr id="9" name="Object 3"/>
          <p:cNvGraphicFramePr>
            <a:graphicFrameLocks/>
          </p:cNvGraphicFramePr>
          <p:nvPr/>
        </p:nvGraphicFramePr>
        <p:xfrm>
          <a:off x="1600200" y="4191000"/>
          <a:ext cx="2781300" cy="336550"/>
        </p:xfrm>
        <a:graphic>
          <a:graphicData uri="http://schemas.openxmlformats.org/presentationml/2006/ole">
            <p:oleObj spid="_x0000_s83971" r:id="rId4" imgW="2780093" imgH="380835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4495800" y="3886200"/>
          <a:ext cx="2857500" cy="766763"/>
        </p:xfrm>
        <a:graphic>
          <a:graphicData uri="http://schemas.openxmlformats.org/presentationml/2006/ole">
            <p:oleObj spid="_x0000_s83972" r:id="rId5" imgW="2857500" imgH="838200" progId="Equation.3">
              <p:embed/>
            </p:oleObj>
          </a:graphicData>
        </a:graphic>
      </p:graphicFrame>
      <p:sp>
        <p:nvSpPr>
          <p:cNvPr id="83976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10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>
                <a:solidFill>
                  <a:srgbClr val="000099"/>
                </a:solidFill>
              </a:rPr>
              <a:t>设电阻值 </a:t>
            </a:r>
            <a:r>
              <a:rPr lang="en-US" altLang="zh-CN" i="1">
                <a:solidFill>
                  <a:srgbClr val="000099"/>
                </a:solidFill>
              </a:rPr>
              <a:t>R </a:t>
            </a:r>
            <a:r>
              <a:rPr lang="zh-CN" altLang="en-US">
                <a:solidFill>
                  <a:srgbClr val="000099"/>
                </a:solidFill>
              </a:rPr>
              <a:t>是一个随机变量，均匀分布在</a:t>
            </a:r>
            <a:r>
              <a:rPr lang="en-US" altLang="zh-CN">
                <a:solidFill>
                  <a:srgbClr val="000099"/>
                </a:solidFill>
              </a:rPr>
              <a:t>900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</a:t>
            </a: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~1100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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000099"/>
                </a:solidFill>
              </a:rPr>
              <a:t>．求 </a:t>
            </a:r>
            <a:r>
              <a:rPr lang="en-US" altLang="zh-CN" i="1">
                <a:solidFill>
                  <a:srgbClr val="000099"/>
                </a:solidFill>
              </a:rPr>
              <a:t>R  </a:t>
            </a:r>
            <a:r>
              <a:rPr lang="zh-CN" altLang="en-US">
                <a:solidFill>
                  <a:srgbClr val="000099"/>
                </a:solidFill>
              </a:rPr>
              <a:t>的概率密度及 </a:t>
            </a:r>
            <a:r>
              <a:rPr lang="en-US" altLang="zh-CN" i="1">
                <a:solidFill>
                  <a:srgbClr val="000099"/>
                </a:solidFill>
              </a:rPr>
              <a:t>R  </a:t>
            </a:r>
            <a:r>
              <a:rPr lang="zh-CN" altLang="en-US">
                <a:solidFill>
                  <a:srgbClr val="000099"/>
                </a:solidFill>
              </a:rPr>
              <a:t>落在</a:t>
            </a:r>
            <a:r>
              <a:rPr lang="en-US" altLang="zh-CN">
                <a:solidFill>
                  <a:srgbClr val="000099"/>
                </a:solidFill>
              </a:rPr>
              <a:t>950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  </a:t>
            </a:r>
            <a:r>
              <a:rPr lang="en-US" altLang="zh-CN">
                <a:solidFill>
                  <a:srgbClr val="000099"/>
                </a:solidFill>
              </a:rPr>
              <a:t>~ 1050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 </a:t>
            </a:r>
            <a:r>
              <a:rPr lang="zh-CN" altLang="en-US">
                <a:solidFill>
                  <a:srgbClr val="000099"/>
                </a:solidFill>
              </a:rPr>
              <a:t>概率．</a:t>
            </a:r>
          </a:p>
        </p:txBody>
      </p:sp>
      <p:sp>
        <p:nvSpPr>
          <p:cNvPr id="8397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E6A11E5-D275-4104-BBA1-A8FFD9085E0F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916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393" tIns="45696" rIns="91393" bIns="45696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5】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设随机变量 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 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[ 2, 5 ]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上服从均匀分布，现对 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进行三次独立观测 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试求至少有两次观测值大于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的概率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76400"/>
            <a:ext cx="32067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393" tIns="45696" rIns="91393" bIns="45696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kumimoji="1"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的分布密度函数为</a:t>
            </a:r>
          </a:p>
        </p:txBody>
      </p:sp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4648200" y="1600200"/>
          <a:ext cx="3162300" cy="1328738"/>
        </p:xfrm>
        <a:graphic>
          <a:graphicData uri="http://schemas.openxmlformats.org/presentationml/2006/ole">
            <p:oleObj spid="_x0000_s84994" r:id="rId3" imgW="1472561" imgH="660113" progId="Equation.3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3048000"/>
            <a:ext cx="9144000" cy="1581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393" tIns="45696" rIns="91393" bIns="45696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 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表示“对 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的观测值大于 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 ”, Y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次独立观测中观测值大于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的次数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  <a:p>
            <a:pPr>
              <a:buFontTx/>
              <a:buNone/>
              <a:defRPr/>
            </a:pPr>
            <a:endParaRPr kumimoji="1"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676400"/>
            <a:ext cx="11080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393" tIns="45696" rIns="91393" bIns="45696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0" dirty="0">
                <a:solidFill>
                  <a:srgbClr val="000099"/>
                </a:solidFill>
                <a:latin typeface="+mj-ea"/>
                <a:ea typeface="+mj-ea"/>
              </a:rPr>
              <a:t>【</a:t>
            </a:r>
            <a:r>
              <a:rPr kumimoji="1" lang="zh-CN" altLang="en-US" b="0" dirty="0">
                <a:solidFill>
                  <a:srgbClr val="000099"/>
                </a:solidFill>
                <a:latin typeface="+mj-ea"/>
                <a:ea typeface="+mj-ea"/>
              </a:rPr>
              <a:t>解</a:t>
            </a:r>
            <a:r>
              <a:rPr kumimoji="1" lang="en-US" altLang="zh-CN" b="0" dirty="0">
                <a:solidFill>
                  <a:srgbClr val="000099"/>
                </a:solidFill>
                <a:latin typeface="+mj-ea"/>
                <a:ea typeface="+mj-ea"/>
              </a:rPr>
              <a:t>】</a:t>
            </a:r>
            <a:endParaRPr kumimoji="1" lang="zh-CN" altLang="en-US" b="0" dirty="0">
              <a:solidFill>
                <a:srgbClr val="000099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457200" y="4191000"/>
          <a:ext cx="2743200" cy="434975"/>
        </p:xfrm>
        <a:graphic>
          <a:graphicData uri="http://schemas.openxmlformats.org/presentationml/2006/ole">
            <p:oleObj spid="_x0000_s84995" r:id="rId4" imgW="1433234" imgH="215619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/>
          </p:cNvGraphicFramePr>
          <p:nvPr/>
        </p:nvGraphicFramePr>
        <p:xfrm>
          <a:off x="3429000" y="4038600"/>
          <a:ext cx="1676400" cy="704850"/>
        </p:xfrm>
        <a:graphic>
          <a:graphicData uri="http://schemas.openxmlformats.org/presentationml/2006/ole">
            <p:oleObj spid="_x0000_s84996" r:id="rId5" imgW="1993900" imgH="838200" progId="Equation.3">
              <p:embed/>
            </p:oleObj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1600" y="4191000"/>
            <a:ext cx="493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6" rIns="91393" bIns="45696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则</a:t>
            </a:r>
          </a:p>
        </p:txBody>
      </p:sp>
      <p:graphicFrame>
        <p:nvGraphicFramePr>
          <p:cNvPr id="13" name="Object 5"/>
          <p:cNvGraphicFramePr>
            <a:graphicFrameLocks/>
          </p:cNvGraphicFramePr>
          <p:nvPr/>
        </p:nvGraphicFramePr>
        <p:xfrm>
          <a:off x="5638800" y="3962400"/>
          <a:ext cx="2133600" cy="928688"/>
        </p:xfrm>
        <a:graphic>
          <a:graphicData uri="http://schemas.openxmlformats.org/presentationml/2006/ole">
            <p:oleObj spid="_x0000_s84997" r:id="rId6" imgW="799753" imgH="431613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/>
          </p:cNvGraphicFramePr>
          <p:nvPr/>
        </p:nvGraphicFramePr>
        <p:xfrm>
          <a:off x="623888" y="5613400"/>
          <a:ext cx="1344612" cy="379413"/>
        </p:xfrm>
        <a:graphic>
          <a:graphicData uri="http://schemas.openxmlformats.org/presentationml/2006/ole">
            <p:oleObj spid="_x0000_s84998" r:id="rId7" imgW="1345616" imgH="380835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/>
          </p:cNvGraphicFramePr>
          <p:nvPr/>
        </p:nvGraphicFramePr>
        <p:xfrm>
          <a:off x="7327900" y="5378450"/>
          <a:ext cx="825500" cy="825500"/>
        </p:xfrm>
        <a:graphic>
          <a:graphicData uri="http://schemas.openxmlformats.org/presentationml/2006/ole">
            <p:oleObj spid="_x0000_s84999" r:id="rId8" imgW="825500" imgH="825500" progId="Equation.3">
              <p:embed/>
            </p:oleObj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81000" y="4876800"/>
            <a:ext cx="11128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6" rIns="91393" bIns="45696">
            <a:spAutoFit/>
          </a:bodyPr>
          <a:lstStyle/>
          <a:p>
            <a:pPr eaLnBrk="0" hangingPunct="0"/>
            <a:r>
              <a:rPr lang="zh-CN" altLang="en-US">
                <a:solidFill>
                  <a:schemeClr val="tx1"/>
                </a:solidFill>
              </a:rPr>
              <a:t>因而有</a:t>
            </a:r>
          </a:p>
        </p:txBody>
      </p:sp>
      <p:graphicFrame>
        <p:nvGraphicFramePr>
          <p:cNvPr id="17" name="Object 8"/>
          <p:cNvGraphicFramePr>
            <a:graphicFrameLocks/>
          </p:cNvGraphicFramePr>
          <p:nvPr/>
        </p:nvGraphicFramePr>
        <p:xfrm>
          <a:off x="1998663" y="5302250"/>
          <a:ext cx="2611437" cy="1014413"/>
        </p:xfrm>
        <a:graphic>
          <a:graphicData uri="http://schemas.openxmlformats.org/presentationml/2006/ole">
            <p:oleObj spid="_x0000_s85000" r:id="rId9" imgW="2616200" imgH="1016000" progId="Equation.3">
              <p:embed/>
            </p:oleObj>
          </a:graphicData>
        </a:graphic>
      </p:graphicFrame>
      <p:graphicFrame>
        <p:nvGraphicFramePr>
          <p:cNvPr id="18" name="Object 9"/>
          <p:cNvGraphicFramePr>
            <a:graphicFrameLocks/>
          </p:cNvGraphicFramePr>
          <p:nvPr/>
        </p:nvGraphicFramePr>
        <p:xfrm>
          <a:off x="4587875" y="5302250"/>
          <a:ext cx="2713038" cy="1014413"/>
        </p:xfrm>
        <a:graphic>
          <a:graphicData uri="http://schemas.openxmlformats.org/presentationml/2006/ole">
            <p:oleObj spid="_x0000_s85001" r:id="rId10" imgW="2717800" imgH="1016000" progId="Equation.3">
              <p:embed/>
            </p:oleObj>
          </a:graphicData>
        </a:graphic>
      </p:graphicFrame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9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2E5CF6D-846C-412B-8717-AA0476079B3C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048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  <a:defRPr/>
            </a:pPr>
            <a:endParaRPr lang="en-US" altLang="zh-CN" dirty="0">
              <a:solidFill>
                <a:srgbClr val="000099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（二）指数分布</a:t>
            </a:r>
          </a:p>
          <a:p>
            <a:pPr marL="342900" indent="-342900">
              <a:spcBef>
                <a:spcPct val="20000"/>
              </a:spcBef>
              <a:buFontTx/>
              <a:buNone/>
              <a:defRPr/>
            </a:pP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FontTx/>
              <a:buNone/>
              <a:defRPr/>
            </a:pP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定 义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：设连续型随机变量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的概率密度为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</a:p>
          <a:p>
            <a:pPr marL="342900" indent="-342900">
              <a:spcBef>
                <a:spcPct val="20000"/>
              </a:spcBef>
              <a:buFontTx/>
              <a:buNone/>
              <a:defRPr/>
            </a:pP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其中       为常数，则称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服从参数为   的指数分布。   </a:t>
            </a:r>
          </a:p>
        </p:txBody>
      </p:sp>
      <p:graphicFrame>
        <p:nvGraphicFramePr>
          <p:cNvPr id="86018" name="Object 2"/>
          <p:cNvGraphicFramePr>
            <a:graphicFrameLocks/>
          </p:cNvGraphicFramePr>
          <p:nvPr/>
        </p:nvGraphicFramePr>
        <p:xfrm>
          <a:off x="2209800" y="2057400"/>
          <a:ext cx="3124200" cy="1295400"/>
        </p:xfrm>
        <a:graphic>
          <a:graphicData uri="http://schemas.openxmlformats.org/presentationml/2006/ole">
            <p:oleObj spid="_x0000_s86018" r:id="rId3" imgW="1942257" imgH="799753" progId="Equation.3">
              <p:embed/>
            </p:oleObj>
          </a:graphicData>
        </a:graphic>
      </p:graphicFrame>
      <p:graphicFrame>
        <p:nvGraphicFramePr>
          <p:cNvPr id="86019" name="Object 4"/>
          <p:cNvGraphicFramePr>
            <a:graphicFrameLocks/>
          </p:cNvGraphicFramePr>
          <p:nvPr/>
        </p:nvGraphicFramePr>
        <p:xfrm>
          <a:off x="1066800" y="3657600"/>
          <a:ext cx="838200" cy="419100"/>
        </p:xfrm>
        <a:graphic>
          <a:graphicData uri="http://schemas.openxmlformats.org/presentationml/2006/ole">
            <p:oleObj spid="_x0000_s86019" r:id="rId4" imgW="354984" imgH="177492" progId="Equation.DSMT4">
              <p:embed/>
            </p:oleObj>
          </a:graphicData>
        </a:graphic>
      </p:graphicFrame>
      <p:graphicFrame>
        <p:nvGraphicFramePr>
          <p:cNvPr id="86020" name="Object 5"/>
          <p:cNvGraphicFramePr>
            <a:graphicFrameLocks/>
          </p:cNvGraphicFramePr>
          <p:nvPr/>
        </p:nvGraphicFramePr>
        <p:xfrm>
          <a:off x="5638800" y="3657600"/>
          <a:ext cx="285750" cy="381000"/>
        </p:xfrm>
        <a:graphic>
          <a:graphicData uri="http://schemas.openxmlformats.org/presentationml/2006/ole">
            <p:oleObj spid="_x0000_s86020" r:id="rId5" imgW="152268" imgH="203024" progId="Equation.3">
              <p:embed/>
            </p:oleObj>
          </a:graphicData>
        </a:graphic>
      </p:graphicFrame>
      <p:pic>
        <p:nvPicPr>
          <p:cNvPr id="8295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457200"/>
            <a:ext cx="2209800" cy="2317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" y="4267200"/>
            <a:ext cx="7086600" cy="167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/>
          <a:lstStyle/>
          <a:p>
            <a:pPr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分布函数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2133600" y="4343400"/>
          <a:ext cx="3810000" cy="1371600"/>
        </p:xfrm>
        <a:graphic>
          <a:graphicData uri="http://schemas.openxmlformats.org/presentationml/2006/ole">
            <p:oleObj spid="_x0000_s86021" r:id="rId7" imgW="2056507" imgH="761669" progId="Equation.3">
              <p:embed/>
            </p:oleObj>
          </a:graphicData>
        </a:graphic>
      </p:graphicFrame>
      <p:sp>
        <p:nvSpPr>
          <p:cNvPr id="86025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6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4AAC8E9-47A8-44A3-A670-1D559A39E0A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143000"/>
            <a:ext cx="8153400" cy="11144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某些元件或设备的寿命服从指数分布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例如无线电元件的寿命 、电力设备的寿命、动物的寿命等都服从指数分布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457200"/>
            <a:ext cx="172402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应用与背景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514600"/>
            <a:ext cx="8382000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下面给出指数分布的一个有趣性质．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533400" y="3014663"/>
            <a:ext cx="9677400" cy="1404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600200" lvl="3" indent="-228600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定理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指数分布的无记忆性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服从指数分布，对任意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50000"/>
              <a:buFontTx/>
              <a:buNone/>
              <a:defRPr/>
            </a:pPr>
            <a:r>
              <a:rPr lang="en-US" altLang="zh-CN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s,t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，有                             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4.9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87042" name="Object 2"/>
          <p:cNvGraphicFramePr>
            <a:graphicFrameLocks/>
          </p:cNvGraphicFramePr>
          <p:nvPr/>
        </p:nvGraphicFramePr>
        <p:xfrm>
          <a:off x="2819400" y="3733800"/>
          <a:ext cx="3733800" cy="460375"/>
        </p:xfrm>
        <a:graphic>
          <a:graphicData uri="http://schemas.openxmlformats.org/presentationml/2006/ole">
            <p:oleObj spid="_x0000_s87042" r:id="rId3" imgW="1979482" imgH="203024" progId="Equation.DSMT4">
              <p:embed/>
            </p:oleObj>
          </a:graphicData>
        </a:graphic>
      </p:graphicFrame>
      <p:sp>
        <p:nvSpPr>
          <p:cNvPr id="8704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E4C089C-4105-4C72-8DD9-CD0E3732CAA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0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/>
          </p:cNvGraphicFramePr>
          <p:nvPr/>
        </p:nvGraphicFramePr>
        <p:xfrm>
          <a:off x="990600" y="685800"/>
          <a:ext cx="3733800" cy="460375"/>
        </p:xfrm>
        <a:graphic>
          <a:graphicData uri="http://schemas.openxmlformats.org/presentationml/2006/ole">
            <p:oleObj spid="_x0000_s88066" r:id="rId3" imgW="1979482" imgH="203024" progId="Equation.DSMT4">
              <p:embed/>
            </p:oleObj>
          </a:graphicData>
        </a:graphic>
      </p:graphicFrame>
      <p:sp>
        <p:nvSpPr>
          <p:cNvPr id="94221" name="Rectangle 7"/>
          <p:cNvSpPr>
            <a:spLocks noChangeArrowheads="1"/>
          </p:cNvSpPr>
          <p:nvPr/>
        </p:nvSpPr>
        <p:spPr bwMode="auto">
          <a:xfrm>
            <a:off x="0" y="3030538"/>
            <a:ext cx="18415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838200" y="1981200"/>
          <a:ext cx="2614613" cy="787400"/>
        </p:xfrm>
        <a:graphic>
          <a:graphicData uri="http://schemas.openxmlformats.org/presentationml/2006/ole">
            <p:oleObj spid="_x0000_s88067" r:id="rId4" imgW="1307532" imgH="393529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/>
          </p:cNvGraphicFramePr>
          <p:nvPr/>
        </p:nvGraphicFramePr>
        <p:xfrm>
          <a:off x="3429000" y="1752600"/>
          <a:ext cx="3478213" cy="863600"/>
        </p:xfrm>
        <a:graphic>
          <a:graphicData uri="http://schemas.openxmlformats.org/presentationml/2006/ole">
            <p:oleObj spid="_x0000_s88068" r:id="rId5" imgW="1739145" imgH="431613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/>
          </p:cNvGraphicFramePr>
          <p:nvPr/>
        </p:nvGraphicFramePr>
        <p:xfrm>
          <a:off x="914400" y="2895600"/>
          <a:ext cx="3222625" cy="838200"/>
        </p:xfrm>
        <a:graphic>
          <a:graphicData uri="http://schemas.openxmlformats.org/presentationml/2006/ole">
            <p:oleObj spid="_x0000_s88069" r:id="rId6" imgW="1612900" imgH="419100" progId="Equation.DSMT4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4267200" y="2819400"/>
          <a:ext cx="1420813" cy="838200"/>
        </p:xfrm>
        <a:graphic>
          <a:graphicData uri="http://schemas.openxmlformats.org/presentationml/2006/ole">
            <p:oleObj spid="_x0000_s88070" r:id="rId7" imgW="710891" imgH="418918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/>
          </p:cNvGraphicFramePr>
          <p:nvPr/>
        </p:nvGraphicFramePr>
        <p:xfrm>
          <a:off x="5715000" y="3048000"/>
          <a:ext cx="989013" cy="406400"/>
        </p:xfrm>
        <a:graphic>
          <a:graphicData uri="http://schemas.openxmlformats.org/presentationml/2006/ole">
            <p:oleObj spid="_x0000_s88071" r:id="rId8" imgW="494870" imgH="203024" progId="Equation.3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/>
          </p:cNvGraphicFramePr>
          <p:nvPr/>
        </p:nvGraphicFramePr>
        <p:xfrm>
          <a:off x="6781800" y="3048000"/>
          <a:ext cx="1574800" cy="406400"/>
        </p:xfrm>
        <a:graphic>
          <a:graphicData uri="http://schemas.openxmlformats.org/presentationml/2006/ole">
            <p:oleObj spid="_x0000_s88072" r:id="rId9" imgW="786717" imgH="203024" progId="Equation.3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/>
          </p:cNvGraphicFramePr>
          <p:nvPr/>
        </p:nvGraphicFramePr>
        <p:xfrm>
          <a:off x="5105400" y="381000"/>
          <a:ext cx="3532188" cy="1192213"/>
        </p:xfrm>
        <a:graphic>
          <a:graphicData uri="http://schemas.openxmlformats.org/presentationml/2006/ole">
            <p:oleObj spid="_x0000_s88073" r:id="rId10" imgW="1765300" imgH="596900" progId="Equation.3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-685800" y="3733800"/>
            <a:ext cx="98298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如果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表示某一元件的寿命，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(4.9)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式说明若元件已使用了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小时，则它至少能使用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+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小时的条件概率，与开始使用时算起至少能使用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小时的概率相等．这就是说，元件对它已使用过的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小时没有记忆．这一性质使指数分布具有广泛的应用性．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1371600"/>
            <a:ext cx="1676400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证：</a:t>
            </a:r>
          </a:p>
        </p:txBody>
      </p:sp>
      <p:sp>
        <p:nvSpPr>
          <p:cNvPr id="8807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2518830-A097-4201-9322-D5E450A2AE7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109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4025" y="333375"/>
            <a:ext cx="11080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再例如</a:t>
            </a:r>
            <a:endParaRPr lang="en-US" altLang="zh-CN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600200" y="304800"/>
            <a:ext cx="33623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在将一枚硬币抛掷三次</a:t>
            </a:r>
            <a:r>
              <a:rPr lang="en-US" altLang="zh-CN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3000" y="304800"/>
            <a:ext cx="2474913" cy="425450"/>
            <a:chOff x="3331" y="210"/>
            <a:chExt cx="1559" cy="268"/>
          </a:xfrm>
        </p:grpSpPr>
        <p:sp>
          <p:nvSpPr>
            <p:cNvPr id="5149" name="Rectangle 7"/>
            <p:cNvSpPr>
              <a:spLocks noChangeArrowheads="1"/>
            </p:cNvSpPr>
            <p:nvPr/>
          </p:nvSpPr>
          <p:spPr bwMode="auto">
            <a:xfrm>
              <a:off x="3331" y="210"/>
              <a:ext cx="155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观察正面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H</a:t>
              </a: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反面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T</a:t>
              </a:r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150" name="Rectangle 9"/>
            <p:cNvSpPr>
              <a:spLocks noChangeArrowheads="1"/>
            </p:cNvSpPr>
            <p:nvPr/>
          </p:nvSpPr>
          <p:spPr bwMode="auto">
            <a:xfrm>
              <a:off x="4483" y="210"/>
              <a:ext cx="11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</p:grp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54025" y="908050"/>
            <a:ext cx="1514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的试验中</a:t>
            </a:r>
            <a:r>
              <a:rPr lang="en-US" altLang="zh-CN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05000" y="914400"/>
            <a:ext cx="17240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其样本空间</a:t>
            </a:r>
          </a:p>
        </p:txBody>
      </p:sp>
      <p:graphicFrame>
        <p:nvGraphicFramePr>
          <p:cNvPr id="25613" name="Object 2"/>
          <p:cNvGraphicFramePr>
            <a:graphicFrameLocks/>
          </p:cNvGraphicFramePr>
          <p:nvPr/>
        </p:nvGraphicFramePr>
        <p:xfrm>
          <a:off x="717550" y="1612900"/>
          <a:ext cx="3930650" cy="339725"/>
        </p:xfrm>
        <a:graphic>
          <a:graphicData uri="http://schemas.openxmlformats.org/presentationml/2006/ole">
            <p:oleObj spid="_x0000_s5122" r:id="rId3" imgW="5232400" imgH="419100" progId="Equation.3">
              <p:embed/>
            </p:oleObj>
          </a:graphicData>
        </a:graphic>
      </p:graphicFrame>
      <p:graphicFrame>
        <p:nvGraphicFramePr>
          <p:cNvPr id="25614" name="Object 3"/>
          <p:cNvGraphicFramePr>
            <a:graphicFrameLocks/>
          </p:cNvGraphicFramePr>
          <p:nvPr/>
        </p:nvGraphicFramePr>
        <p:xfrm>
          <a:off x="4800600" y="1600200"/>
          <a:ext cx="3067050" cy="363538"/>
        </p:xfrm>
        <a:graphic>
          <a:graphicData uri="http://schemas.openxmlformats.org/presentationml/2006/ole">
            <p:oleObj spid="_x0000_s5123" r:id="rId4" imgW="4064000" imgH="419100" progId="Equation.3">
              <p:embed/>
            </p:oleObj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3400" y="2057400"/>
            <a:ext cx="4424363" cy="425450"/>
            <a:chOff x="286" y="1633"/>
            <a:chExt cx="2787" cy="268"/>
          </a:xfrm>
        </p:grpSpPr>
        <p:sp>
          <p:nvSpPr>
            <p:cNvPr id="5147" name="Rectangle 16"/>
            <p:cNvSpPr>
              <a:spLocks noChangeArrowheads="1"/>
            </p:cNvSpPr>
            <p:nvPr/>
          </p:nvSpPr>
          <p:spPr bwMode="auto">
            <a:xfrm>
              <a:off x="286" y="1633"/>
              <a:ext cx="2787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记每次试验出现正面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H</a:t>
              </a: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的总次数</a:t>
              </a:r>
            </a:p>
          </p:txBody>
        </p:sp>
        <p:sp>
          <p:nvSpPr>
            <p:cNvPr id="5148" name="Rectangle 18"/>
            <p:cNvSpPr>
              <a:spLocks noChangeArrowheads="1"/>
            </p:cNvSpPr>
            <p:nvPr/>
          </p:nvSpPr>
          <p:spPr bwMode="auto">
            <a:xfrm>
              <a:off x="2744" y="1633"/>
              <a:ext cx="11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9600" y="2667000"/>
            <a:ext cx="5081588" cy="425450"/>
            <a:chOff x="286" y="2024"/>
            <a:chExt cx="3201" cy="268"/>
          </a:xfrm>
        </p:grpSpPr>
        <p:sp>
          <p:nvSpPr>
            <p:cNvPr id="5144" name="Rectangle 20"/>
            <p:cNvSpPr>
              <a:spLocks noChangeArrowheads="1"/>
            </p:cNvSpPr>
            <p:nvPr/>
          </p:nvSpPr>
          <p:spPr bwMode="auto">
            <a:xfrm>
              <a:off x="286" y="2024"/>
              <a:ext cx="45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则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X</a:t>
              </a:r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145" name="Rectangle 22"/>
            <p:cNvSpPr>
              <a:spLocks noChangeArrowheads="1"/>
            </p:cNvSpPr>
            <p:nvPr/>
          </p:nvSpPr>
          <p:spPr bwMode="auto">
            <a:xfrm>
              <a:off x="670" y="2024"/>
              <a:ext cx="138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作为样本空间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S</a:t>
              </a:r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146" name="Rectangle 24"/>
            <p:cNvSpPr>
              <a:spLocks noChangeArrowheads="1"/>
            </p:cNvSpPr>
            <p:nvPr/>
          </p:nvSpPr>
          <p:spPr bwMode="auto">
            <a:xfrm>
              <a:off x="2014" y="2024"/>
              <a:ext cx="147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上的函数定义为</a:t>
              </a:r>
            </a:p>
          </p:txBody>
        </p:sp>
      </p:grpSp>
      <p:graphicFrame>
        <p:nvGraphicFramePr>
          <p:cNvPr id="25625" name="Object 4"/>
          <p:cNvGraphicFramePr>
            <a:graphicFrameLocks/>
          </p:cNvGraphicFramePr>
          <p:nvPr/>
        </p:nvGraphicFramePr>
        <p:xfrm>
          <a:off x="1371600" y="3352800"/>
          <a:ext cx="7200900" cy="914400"/>
        </p:xfrm>
        <a:graphic>
          <a:graphicData uri="http://schemas.openxmlformats.org/presentationml/2006/ole">
            <p:oleObj spid="_x0000_s5124" r:id="rId5" imgW="3808347" imgH="482391" progId="Equation.DSMT4">
              <p:embed/>
            </p:oleObj>
          </a:graphicData>
        </a:graphic>
      </p:graphicFrame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09600" y="4343400"/>
            <a:ext cx="9001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易见</a:t>
            </a:r>
            <a:r>
              <a:rPr lang="en-US" altLang="zh-CN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4000" y="4343400"/>
            <a:ext cx="4795838" cy="425450"/>
            <a:chOff x="930" y="3089"/>
            <a:chExt cx="3021" cy="268"/>
          </a:xfrm>
        </p:grpSpPr>
        <p:sp>
          <p:nvSpPr>
            <p:cNvPr id="5142" name="Rectangle 28"/>
            <p:cNvSpPr>
              <a:spLocks noChangeArrowheads="1"/>
            </p:cNvSpPr>
            <p:nvPr/>
          </p:nvSpPr>
          <p:spPr bwMode="auto">
            <a:xfrm>
              <a:off x="930" y="3089"/>
              <a:ext cx="45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使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X</a:t>
              </a:r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143" name="Rectangle 30"/>
            <p:cNvSpPr>
              <a:spLocks noChangeArrowheads="1"/>
            </p:cNvSpPr>
            <p:nvPr/>
          </p:nvSpPr>
          <p:spPr bwMode="auto">
            <a:xfrm>
              <a:off x="1314" y="3089"/>
              <a:ext cx="2637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取值为 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2 </a:t>
              </a: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的样本点构成的子集</a:t>
              </a:r>
            </a:p>
          </p:txBody>
        </p:sp>
      </p:grpSp>
      <p:graphicFrame>
        <p:nvGraphicFramePr>
          <p:cNvPr id="25631" name="Object 5"/>
          <p:cNvGraphicFramePr>
            <a:graphicFrameLocks/>
          </p:cNvGraphicFramePr>
          <p:nvPr/>
        </p:nvGraphicFramePr>
        <p:xfrm>
          <a:off x="2438400" y="4953000"/>
          <a:ext cx="4038600" cy="381000"/>
        </p:xfrm>
        <a:graphic>
          <a:graphicData uri="http://schemas.openxmlformats.org/presentationml/2006/ole">
            <p:oleObj spid="_x0000_s5125" r:id="rId6" imgW="4241800" imgH="419100" progId="Equation.3">
              <p:embed/>
            </p:oleObj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09600" y="5638800"/>
            <a:ext cx="7212013" cy="425450"/>
            <a:chOff x="286" y="3748"/>
            <a:chExt cx="5242" cy="331"/>
          </a:xfrm>
        </p:grpSpPr>
        <p:sp>
          <p:nvSpPr>
            <p:cNvPr id="5141" name="Text Box 33"/>
            <p:cNvSpPr txBox="1">
              <a:spLocks noChangeArrowheads="1"/>
            </p:cNvSpPr>
            <p:nvPr/>
          </p:nvSpPr>
          <p:spPr bwMode="auto">
            <a:xfrm>
              <a:off x="286" y="3748"/>
              <a:ext cx="266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故仅当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A</a:t>
              </a: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发生时，有</a:t>
              </a:r>
              <a:r>
                <a:rPr lang="en-US" altLang="zh-CN">
                  <a:solidFill>
                    <a:schemeClr val="tx1"/>
                  </a:solidFill>
                  <a:ea typeface="华文中宋" pitchFamily="2" charset="-122"/>
                </a:rPr>
                <a:t>{X=2}</a:t>
              </a:r>
              <a:endParaRPr lang="zh-CN" altLang="en-US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graphicFrame>
          <p:nvGraphicFramePr>
            <p:cNvPr id="5126" name="Object 7"/>
            <p:cNvGraphicFramePr>
              <a:graphicFrameLocks/>
            </p:cNvGraphicFramePr>
            <p:nvPr/>
          </p:nvGraphicFramePr>
          <p:xfrm>
            <a:off x="3000" y="3807"/>
            <a:ext cx="2528" cy="264"/>
          </p:xfrm>
          <a:graphic>
            <a:graphicData uri="http://schemas.openxmlformats.org/presentationml/2006/ole">
              <p:oleObj spid="_x0000_s5126" r:id="rId7" imgW="4013200" imgH="419100" progId="Equation.3">
                <p:embed/>
              </p:oleObj>
            </a:graphicData>
          </a:graphic>
        </p:graphicFrame>
      </p:grpSp>
      <p:sp>
        <p:nvSpPr>
          <p:cNvPr id="5137" name="Rectangle 37"/>
          <p:cNvSpPr>
            <a:spLocks noChangeArrowheads="1"/>
          </p:cNvSpPr>
          <p:nvPr/>
        </p:nvSpPr>
        <p:spPr bwMode="auto">
          <a:xfrm>
            <a:off x="4876800" y="2057400"/>
            <a:ext cx="2024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为随机变量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X.</a:t>
            </a:r>
            <a:endParaRPr lang="zh-CN" altLang="en-US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7391400" y="304800"/>
            <a:ext cx="1416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出现情况</a:t>
            </a:r>
            <a:endParaRPr lang="en-US" altLang="zh-CN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39" name="Line 13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94AB5BC-6321-4825-97A4-36D9DDA6D2F8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11" grpId="0"/>
      <p:bldP spid="25612" grpId="0"/>
      <p:bldP spid="25626" grpId="0"/>
      <p:bldP spid="5137" grpId="0"/>
      <p:bldP spid="3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/>
          </p:cNvGraphicFramePr>
          <p:nvPr/>
        </p:nvGraphicFramePr>
        <p:xfrm>
          <a:off x="4383088" y="3067050"/>
          <a:ext cx="190500" cy="419100"/>
        </p:xfrm>
        <a:graphic>
          <a:graphicData uri="http://schemas.openxmlformats.org/presentationml/2006/ole">
            <p:oleObj spid="_x0000_s89090" r:id="rId3" imgW="190417" imgH="418918" progId="Equation.3">
              <p:embed/>
            </p:oleObj>
          </a:graphicData>
        </a:graphic>
      </p:graphicFrame>
      <p:sp>
        <p:nvSpPr>
          <p:cNvPr id="95238" name="Text Box 9"/>
          <p:cNvSpPr txBox="1">
            <a:spLocks noChangeArrowheads="1"/>
          </p:cNvSpPr>
          <p:nvPr/>
        </p:nvSpPr>
        <p:spPr bwMode="auto">
          <a:xfrm>
            <a:off x="0" y="228600"/>
            <a:ext cx="8915400" cy="3452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6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设某类日光灯管的使用寿命 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服从参数为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的指数分布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单位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任取一只这种灯管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求能正常使用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小时以上的概率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有一只这种灯管已经正常使用了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小时以上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求还能使用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小时以上的概率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228600" y="4191000"/>
          <a:ext cx="4038600" cy="1274763"/>
        </p:xfrm>
        <a:graphic>
          <a:graphicData uri="http://schemas.openxmlformats.org/presentationml/2006/ole">
            <p:oleObj spid="_x0000_s89091" r:id="rId4" imgW="4064000" imgH="1282700" progId="Equation.3">
              <p:embed/>
            </p:oleObj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7638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zh-CN" altLang="en-US">
                <a:solidFill>
                  <a:schemeClr val="tx1"/>
                </a:solidFill>
              </a:rPr>
              <a:t>的分布函数为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3276600"/>
            <a:ext cx="11128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】</a:t>
            </a:r>
            <a:endParaRPr lang="zh-CN" altLang="en-US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89092" name="Object 4"/>
          <p:cNvGraphicFramePr>
            <a:graphicFrameLocks/>
          </p:cNvGraphicFramePr>
          <p:nvPr/>
        </p:nvGraphicFramePr>
        <p:xfrm>
          <a:off x="7162800" y="457200"/>
          <a:ext cx="1049338" cy="312738"/>
        </p:xfrm>
        <a:graphic>
          <a:graphicData uri="http://schemas.openxmlformats.org/presentationml/2006/ole">
            <p:oleObj spid="_x0000_s89092" r:id="rId5" imgW="595866" imgH="177492" progId="Equation.DSMT4">
              <p:embed/>
            </p:oleObj>
          </a:graphicData>
        </a:graphic>
      </p:graphicFrame>
      <p:sp>
        <p:nvSpPr>
          <p:cNvPr id="89100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01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1B8D090-CF87-4A2D-8984-B69B6A37CAD2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88069" name="Object 2"/>
          <p:cNvGraphicFramePr>
            <a:graphicFrameLocks/>
          </p:cNvGraphicFramePr>
          <p:nvPr/>
        </p:nvGraphicFramePr>
        <p:xfrm>
          <a:off x="3810000" y="3276600"/>
          <a:ext cx="2413000" cy="392113"/>
        </p:xfrm>
        <a:graphic>
          <a:graphicData uri="http://schemas.openxmlformats.org/presentationml/2006/ole">
            <p:oleObj spid="_x0000_s89093" r:id="rId6" imgW="2411953" imgH="393529" progId="Equation.3">
              <p:embed/>
            </p:oleObj>
          </a:graphicData>
        </a:graphic>
      </p:graphicFrame>
      <p:graphicFrame>
        <p:nvGraphicFramePr>
          <p:cNvPr id="263171" name="Object 3"/>
          <p:cNvGraphicFramePr>
            <a:graphicFrameLocks/>
          </p:cNvGraphicFramePr>
          <p:nvPr/>
        </p:nvGraphicFramePr>
        <p:xfrm>
          <a:off x="6172200" y="3276600"/>
          <a:ext cx="2705100" cy="379413"/>
        </p:xfrm>
        <a:graphic>
          <a:graphicData uri="http://schemas.openxmlformats.org/presentationml/2006/ole">
            <p:oleObj spid="_x0000_s89094" r:id="rId7" imgW="2703926" imgH="380835" progId="Equation.3">
              <p:embed/>
            </p:oleObj>
          </a:graphicData>
        </a:graphic>
      </p:graphicFrame>
      <p:graphicFrame>
        <p:nvGraphicFramePr>
          <p:cNvPr id="263172" name="Object 4"/>
          <p:cNvGraphicFramePr>
            <a:graphicFrameLocks/>
          </p:cNvGraphicFramePr>
          <p:nvPr/>
        </p:nvGraphicFramePr>
        <p:xfrm>
          <a:off x="4572000" y="4267200"/>
          <a:ext cx="2032000" cy="392113"/>
        </p:xfrm>
        <a:graphic>
          <a:graphicData uri="http://schemas.openxmlformats.org/presentationml/2006/ole">
            <p:oleObj spid="_x0000_s89095" r:id="rId8" imgW="2031118" imgH="393529" progId="Equation.3">
              <p:embed/>
            </p:oleObj>
          </a:graphicData>
        </a:graphic>
      </p:graphicFrame>
      <p:graphicFrame>
        <p:nvGraphicFramePr>
          <p:cNvPr id="263173" name="Object 5"/>
          <p:cNvGraphicFramePr>
            <a:graphicFrameLocks/>
          </p:cNvGraphicFramePr>
          <p:nvPr/>
        </p:nvGraphicFramePr>
        <p:xfrm>
          <a:off x="6705600" y="3962400"/>
          <a:ext cx="2032000" cy="647700"/>
        </p:xfrm>
        <a:graphic>
          <a:graphicData uri="http://schemas.openxmlformats.org/presentationml/2006/ole">
            <p:oleObj spid="_x0000_s89096" r:id="rId9" imgW="20320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4" name="Object 6"/>
          <p:cNvGraphicFramePr>
            <a:graphicFrameLocks/>
          </p:cNvGraphicFramePr>
          <p:nvPr/>
        </p:nvGraphicFramePr>
        <p:xfrm>
          <a:off x="762000" y="2438400"/>
          <a:ext cx="3886200" cy="442913"/>
        </p:xfrm>
        <a:graphic>
          <a:graphicData uri="http://schemas.openxmlformats.org/presentationml/2006/ole">
            <p:oleObj spid="_x0000_s90114" r:id="rId3" imgW="3884514" imgH="444307" progId="Equation.3">
              <p:embed/>
            </p:oleObj>
          </a:graphicData>
        </a:graphic>
      </p:graphicFrame>
      <p:graphicFrame>
        <p:nvGraphicFramePr>
          <p:cNvPr id="263175" name="Object 7"/>
          <p:cNvGraphicFramePr>
            <a:graphicFrameLocks/>
          </p:cNvGraphicFramePr>
          <p:nvPr/>
        </p:nvGraphicFramePr>
        <p:xfrm>
          <a:off x="4648200" y="2209800"/>
          <a:ext cx="3771900" cy="901700"/>
        </p:xfrm>
        <a:graphic>
          <a:graphicData uri="http://schemas.openxmlformats.org/presentationml/2006/ole">
            <p:oleObj spid="_x0000_s90115" r:id="rId4" imgW="3770264" imgH="901309" progId="Equation.3">
              <p:embed/>
            </p:oleObj>
          </a:graphicData>
        </a:graphic>
      </p:graphicFrame>
      <p:graphicFrame>
        <p:nvGraphicFramePr>
          <p:cNvPr id="263176" name="Object 8"/>
          <p:cNvGraphicFramePr>
            <a:graphicFrameLocks/>
          </p:cNvGraphicFramePr>
          <p:nvPr/>
        </p:nvGraphicFramePr>
        <p:xfrm>
          <a:off x="1219200" y="3124200"/>
          <a:ext cx="2273300" cy="901700"/>
        </p:xfrm>
        <a:graphic>
          <a:graphicData uri="http://schemas.openxmlformats.org/presentationml/2006/ole">
            <p:oleObj spid="_x0000_s90116" r:id="rId5" imgW="2272314" imgH="901309" progId="Equation.3">
              <p:embed/>
            </p:oleObj>
          </a:graphicData>
        </a:graphic>
      </p:graphicFrame>
      <p:graphicFrame>
        <p:nvGraphicFramePr>
          <p:cNvPr id="88073" name="Object 10"/>
          <p:cNvGraphicFramePr>
            <a:graphicFrameLocks/>
          </p:cNvGraphicFramePr>
          <p:nvPr/>
        </p:nvGraphicFramePr>
        <p:xfrm>
          <a:off x="3581400" y="3124200"/>
          <a:ext cx="2755900" cy="901700"/>
        </p:xfrm>
        <a:graphic>
          <a:graphicData uri="http://schemas.openxmlformats.org/presentationml/2006/ole">
            <p:oleObj spid="_x0000_s90117" r:id="rId6" imgW="2754704" imgH="901309" progId="Equation.3">
              <p:embed/>
            </p:oleObj>
          </a:graphicData>
        </a:graphic>
      </p:graphicFrame>
      <p:graphicFrame>
        <p:nvGraphicFramePr>
          <p:cNvPr id="264195" name="Object 11"/>
          <p:cNvGraphicFramePr>
            <a:graphicFrameLocks/>
          </p:cNvGraphicFramePr>
          <p:nvPr/>
        </p:nvGraphicFramePr>
        <p:xfrm>
          <a:off x="1143000" y="4191000"/>
          <a:ext cx="2082800" cy="914400"/>
        </p:xfrm>
        <a:graphic>
          <a:graphicData uri="http://schemas.openxmlformats.org/presentationml/2006/ole">
            <p:oleObj spid="_x0000_s90118" r:id="rId7" imgW="2082800" imgH="914400" progId="Equation.3">
              <p:embed/>
            </p:oleObj>
          </a:graphicData>
        </a:graphic>
      </p:graphicFrame>
      <p:graphicFrame>
        <p:nvGraphicFramePr>
          <p:cNvPr id="264196" name="Object 12"/>
          <p:cNvGraphicFramePr>
            <a:graphicFrameLocks/>
          </p:cNvGraphicFramePr>
          <p:nvPr/>
        </p:nvGraphicFramePr>
        <p:xfrm>
          <a:off x="3352800" y="4114800"/>
          <a:ext cx="2032000" cy="647700"/>
        </p:xfrm>
        <a:graphic>
          <a:graphicData uri="http://schemas.openxmlformats.org/presentationml/2006/ole">
            <p:oleObj spid="_x0000_s90119" r:id="rId8" imgW="2032000" imgH="647700" progId="Equation.3">
              <p:embed/>
            </p:oleObj>
          </a:graphicData>
        </a:graphic>
      </p:graphicFrame>
      <p:sp>
        <p:nvSpPr>
          <p:cNvPr id="90121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2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43CCE19-7E98-4D70-B339-7A4BC74BF06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90120" name="Object 3"/>
          <p:cNvGraphicFramePr>
            <a:graphicFrameLocks/>
          </p:cNvGraphicFramePr>
          <p:nvPr/>
        </p:nvGraphicFramePr>
        <p:xfrm>
          <a:off x="914400" y="533400"/>
          <a:ext cx="4038600" cy="1274763"/>
        </p:xfrm>
        <a:graphic>
          <a:graphicData uri="http://schemas.openxmlformats.org/presentationml/2006/ole">
            <p:oleObj spid="_x0000_s90120" r:id="rId9" imgW="4064000" imgH="1282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34575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（三）正态分布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133600"/>
            <a:ext cx="5791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kumimoji="1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1752600" y="1752600"/>
          <a:ext cx="5181600" cy="1020763"/>
        </p:xfrm>
        <a:graphic>
          <a:graphicData uri="http://schemas.openxmlformats.org/presentationml/2006/ole">
            <p:oleObj spid="_x0000_s91138" r:id="rId3" imgW="2386564" imgH="482391" progId="Equation.3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7200" y="2895600"/>
            <a:ext cx="8458200" cy="1028700"/>
            <a:chOff x="288" y="2496"/>
            <a:chExt cx="5328" cy="648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2497" y="2876"/>
              <a:ext cx="882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记作</a:t>
              </a:r>
            </a:p>
          </p:txBody>
        </p:sp>
        <p:grpSp>
          <p:nvGrpSpPr>
            <p:cNvPr id="91152" name="Group 25"/>
            <p:cNvGrpSpPr>
              <a:grpSpLocks/>
            </p:cNvGrpSpPr>
            <p:nvPr/>
          </p:nvGrpSpPr>
          <p:grpSpPr bwMode="auto">
            <a:xfrm>
              <a:off x="288" y="2496"/>
              <a:ext cx="5328" cy="631"/>
              <a:chOff x="288" y="2496"/>
              <a:chExt cx="5328" cy="631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88" y="2496"/>
                <a:ext cx="5217" cy="6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buFontTx/>
                  <a:buNone/>
                  <a:defRPr/>
                </a:pPr>
                <a:r>
                  <a:rPr kumimoji="1" lang="zh-CN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其中   和   </a:t>
                </a:r>
                <a:r>
                  <a:rPr kumimoji="1"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(    &gt;0 )</a:t>
                </a:r>
                <a:r>
                  <a:rPr kumimoji="1" lang="zh-CN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都是常数</a:t>
                </a:r>
                <a:r>
                  <a:rPr kumimoji="1"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, </a:t>
                </a:r>
                <a:r>
                  <a:rPr kumimoji="1" lang="zh-CN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则称</a:t>
                </a:r>
                <a:r>
                  <a:rPr kumimoji="1" lang="en-US" altLang="zh-CN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X</a:t>
                </a:r>
                <a:r>
                  <a:rPr kumimoji="1" lang="zh-CN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服从参数为    和       的正态分布或高斯分布</a:t>
                </a:r>
                <a:r>
                  <a:rPr kumimoji="1" lang="en-US" altLang="zh-C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.        </a:t>
                </a:r>
              </a:p>
            </p:txBody>
          </p:sp>
          <p:graphicFrame>
            <p:nvGraphicFramePr>
              <p:cNvPr id="91140" name="Object 3"/>
              <p:cNvGraphicFramePr>
                <a:graphicFrameLocks/>
              </p:cNvGraphicFramePr>
              <p:nvPr/>
            </p:nvGraphicFramePr>
            <p:xfrm>
              <a:off x="1248" y="2592"/>
              <a:ext cx="240" cy="223"/>
            </p:xfrm>
            <a:graphic>
              <a:graphicData uri="http://schemas.openxmlformats.org/presentationml/2006/ole">
                <p:oleObj spid="_x0000_s91140" r:id="rId4" imgW="152268" imgH="139579" progId="Equation.3">
                  <p:embed/>
                </p:oleObj>
              </a:graphicData>
            </a:graphic>
          </p:graphicFrame>
          <p:graphicFrame>
            <p:nvGraphicFramePr>
              <p:cNvPr id="91141" name="Object 4"/>
              <p:cNvGraphicFramePr>
                <a:graphicFrameLocks/>
              </p:cNvGraphicFramePr>
              <p:nvPr/>
            </p:nvGraphicFramePr>
            <p:xfrm>
              <a:off x="1680" y="2592"/>
              <a:ext cx="240" cy="223"/>
            </p:xfrm>
            <a:graphic>
              <a:graphicData uri="http://schemas.openxmlformats.org/presentationml/2006/ole">
                <p:oleObj spid="_x0000_s91141" r:id="rId5" imgW="152268" imgH="139579" progId="Equation.3">
                  <p:embed/>
                </p:oleObj>
              </a:graphicData>
            </a:graphic>
          </p:graphicFrame>
          <p:graphicFrame>
            <p:nvGraphicFramePr>
              <p:cNvPr id="91142" name="Object 5"/>
              <p:cNvGraphicFramePr>
                <a:graphicFrameLocks/>
              </p:cNvGraphicFramePr>
              <p:nvPr/>
            </p:nvGraphicFramePr>
            <p:xfrm>
              <a:off x="5424" y="2592"/>
              <a:ext cx="192" cy="182"/>
            </p:xfrm>
            <a:graphic>
              <a:graphicData uri="http://schemas.openxmlformats.org/presentationml/2006/ole">
                <p:oleObj spid="_x0000_s91142" r:id="rId6" imgW="241195" imgH="228501" progId="Equation.DSMT4">
                  <p:embed/>
                </p:oleObj>
              </a:graphicData>
            </a:graphic>
          </p:graphicFrame>
          <p:graphicFrame>
            <p:nvGraphicFramePr>
              <p:cNvPr id="91143" name="Object 6"/>
              <p:cNvGraphicFramePr>
                <a:graphicFrameLocks/>
              </p:cNvGraphicFramePr>
              <p:nvPr/>
            </p:nvGraphicFramePr>
            <p:xfrm>
              <a:off x="4848" y="2592"/>
              <a:ext cx="192" cy="201"/>
            </p:xfrm>
            <a:graphic>
              <a:graphicData uri="http://schemas.openxmlformats.org/presentationml/2006/ole">
                <p:oleObj spid="_x0000_s91143" r:id="rId7" imgW="279279" imgH="291973" progId="Equation.DSMT4">
                  <p:embed/>
                </p:oleObj>
              </a:graphicData>
            </a:graphic>
          </p:graphicFrame>
          <p:graphicFrame>
            <p:nvGraphicFramePr>
              <p:cNvPr id="91144" name="Object 7"/>
              <p:cNvGraphicFramePr>
                <a:graphicFrameLocks/>
              </p:cNvGraphicFramePr>
              <p:nvPr/>
            </p:nvGraphicFramePr>
            <p:xfrm>
              <a:off x="768" y="2640"/>
              <a:ext cx="176" cy="184"/>
            </p:xfrm>
            <a:graphic>
              <a:graphicData uri="http://schemas.openxmlformats.org/presentationml/2006/ole">
                <p:oleObj spid="_x0000_s91144" r:id="rId8" imgW="279279" imgH="291973" progId="Equation.DSMT4">
                  <p:embed/>
                </p:oleObj>
              </a:graphicData>
            </a:graphic>
          </p:graphicFrame>
        </p:grpSp>
      </p:grpSp>
      <p:graphicFrame>
        <p:nvGraphicFramePr>
          <p:cNvPr id="89091" name="Object 8"/>
          <p:cNvGraphicFramePr>
            <a:graphicFrameLocks/>
          </p:cNvGraphicFramePr>
          <p:nvPr/>
        </p:nvGraphicFramePr>
        <p:xfrm>
          <a:off x="2819400" y="4038600"/>
          <a:ext cx="2057400" cy="469900"/>
        </p:xfrm>
        <a:graphic>
          <a:graphicData uri="http://schemas.openxmlformats.org/presentationml/2006/ole">
            <p:oleObj spid="_x0000_s91139" r:id="rId9" imgW="2057400" imgH="46990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457200" y="1066800"/>
            <a:ext cx="6067425" cy="941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定义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若连续型随机变量</a:t>
            </a:r>
            <a:r>
              <a:rPr kumimoji="1"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 </a:t>
            </a:r>
            <a:r>
              <a:rPr kumimoji="1" lang="zh-CN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概率密度为</a:t>
            </a:r>
          </a:p>
          <a:p>
            <a:pPr>
              <a:buFontTx/>
              <a:buNone/>
              <a:defRPr/>
            </a:pPr>
            <a:endParaRPr lang="zh-CN" altLang="en-US" u="sng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114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5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91AC0AC-B202-4A6C-9F4D-22945893F6A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112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609600" y="1752600"/>
          <a:ext cx="2622550" cy="611188"/>
        </p:xfrm>
        <a:graphic>
          <a:graphicData uri="http://schemas.openxmlformats.org/presentationml/2006/ole">
            <p:oleObj spid="_x0000_s92162" r:id="rId3" imgW="3162300" imgH="7366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/>
        </p:nvGraphicFramePr>
        <p:xfrm>
          <a:off x="609600" y="1066800"/>
          <a:ext cx="1885950" cy="360363"/>
        </p:xfrm>
        <a:graphic>
          <a:graphicData uri="http://schemas.openxmlformats.org/presentationml/2006/ole">
            <p:oleObj spid="_x0000_s92163" r:id="rId4" imgW="2197100" imgH="419100" progId="Equation.3">
              <p:embed/>
            </p:oleObj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667000" y="914400"/>
            <a:ext cx="5499100" cy="534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即整个概率密度曲线都在 </a:t>
            </a:r>
            <a:r>
              <a:rPr lang="en-US" altLang="zh-CN" i="1" dirty="0">
                <a:solidFill>
                  <a:schemeClr val="tx1"/>
                </a:solidFill>
                <a:latin typeface="+mj-ea"/>
                <a:ea typeface="+mj-ea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轴的上方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6" name="Object 2"/>
          <p:cNvGraphicFramePr>
            <a:graphicFrameLocks/>
          </p:cNvGraphicFramePr>
          <p:nvPr/>
        </p:nvGraphicFramePr>
        <p:xfrm>
          <a:off x="1219200" y="2590800"/>
          <a:ext cx="4038600" cy="1249363"/>
        </p:xfrm>
        <a:graphic>
          <a:graphicData uri="http://schemas.openxmlformats.org/presentationml/2006/ole">
            <p:oleObj spid="_x0000_s92164" r:id="rId5" imgW="1942257" imgH="495085" progId="Equation.DSMT4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4038600"/>
            <a:ext cx="7419975" cy="914400"/>
            <a:chOff x="20" y="184"/>
            <a:chExt cx="4674" cy="576"/>
          </a:xfrm>
        </p:grpSpPr>
        <p:sp>
          <p:nvSpPr>
            <p:cNvPr id="92175" name="Text Box 4"/>
            <p:cNvSpPr txBox="1">
              <a:spLocks noChangeArrowheads="1"/>
            </p:cNvSpPr>
            <p:nvPr/>
          </p:nvSpPr>
          <p:spPr bwMode="auto">
            <a:xfrm>
              <a:off x="20" y="280"/>
              <a:ext cx="467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其实，此时只要令                   就有</a:t>
              </a:r>
            </a:p>
          </p:txBody>
        </p:sp>
        <p:graphicFrame>
          <p:nvGraphicFramePr>
            <p:cNvPr id="92167" name="Object 19"/>
            <p:cNvGraphicFramePr>
              <a:graphicFrameLocks/>
            </p:cNvGraphicFramePr>
            <p:nvPr/>
          </p:nvGraphicFramePr>
          <p:xfrm>
            <a:off x="1652" y="184"/>
            <a:ext cx="862" cy="576"/>
          </p:xfrm>
          <a:graphic>
            <a:graphicData uri="http://schemas.openxmlformats.org/presentationml/2006/ole">
              <p:oleObj spid="_x0000_s92167" r:id="rId6" imgW="583947" imgH="393529" progId="Equation.DSMT4">
                <p:embed/>
              </p:oleObj>
            </a:graphicData>
          </a:graphic>
        </p:graphicFrame>
      </p:grpSp>
      <p:graphicFrame>
        <p:nvGraphicFramePr>
          <p:cNvPr id="30" name="Object 20"/>
          <p:cNvGraphicFramePr>
            <a:graphicFrameLocks/>
          </p:cNvGraphicFramePr>
          <p:nvPr/>
        </p:nvGraphicFramePr>
        <p:xfrm>
          <a:off x="381000" y="4953000"/>
          <a:ext cx="5562600" cy="1214438"/>
        </p:xfrm>
        <a:graphic>
          <a:graphicData uri="http://schemas.openxmlformats.org/presentationml/2006/ole">
            <p:oleObj spid="_x0000_s92165" r:id="rId7" imgW="2678537" imgH="482391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48200" y="2667000"/>
            <a:ext cx="2447925" cy="1084263"/>
            <a:chOff x="3696" y="524"/>
            <a:chExt cx="1542" cy="683"/>
          </a:xfrm>
        </p:grpSpPr>
        <p:sp>
          <p:nvSpPr>
            <p:cNvPr id="92174" name="AutoShape 11"/>
            <p:cNvSpPr>
              <a:spLocks noChangeArrowheads="1"/>
            </p:cNvSpPr>
            <p:nvPr/>
          </p:nvSpPr>
          <p:spPr bwMode="auto">
            <a:xfrm>
              <a:off x="3696" y="572"/>
              <a:ext cx="1542" cy="635"/>
            </a:xfrm>
            <a:prstGeom prst="wedgeRectCallout">
              <a:avLst>
                <a:gd name="adj1" fmla="val -90597"/>
                <a:gd name="adj2" fmla="val 211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92166" name="Object 5"/>
            <p:cNvGraphicFramePr>
              <a:graphicFrameLocks/>
            </p:cNvGraphicFramePr>
            <p:nvPr/>
          </p:nvGraphicFramePr>
          <p:xfrm>
            <a:off x="3696" y="524"/>
            <a:ext cx="1451" cy="681"/>
          </p:xfrm>
          <a:graphic>
            <a:graphicData uri="http://schemas.openxmlformats.org/presentationml/2006/ole">
              <p:oleObj spid="_x0000_s92166" r:id="rId8" imgW="1028254" imgH="482391" progId="Equation.DSMT4">
                <p:embed/>
              </p:oleObj>
            </a:graphicData>
          </a:graphic>
        </p:graphicFrame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6172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正态分布概率密度的性质</a:t>
            </a:r>
          </a:p>
        </p:txBody>
      </p:sp>
      <p:sp>
        <p:nvSpPr>
          <p:cNvPr id="92172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84869D3-70C1-4CCE-AA62-B158B416D39B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F8B08B-1F5B-4773-8F04-1F35B025370A}" type="slidenum">
              <a:rPr lang="en-US" altLang="zh-CN" smtClean="0"/>
              <a:pPr/>
              <a:t>114</a:t>
            </a:fld>
            <a:endParaRPr lang="en-US" altLang="zh-CN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3505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正态分布的分布函数</a:t>
            </a:r>
          </a:p>
        </p:txBody>
      </p:sp>
      <p:graphicFrame>
        <p:nvGraphicFramePr>
          <p:cNvPr id="93186" name="Object 2"/>
          <p:cNvGraphicFramePr>
            <a:graphicFrameLocks/>
          </p:cNvGraphicFramePr>
          <p:nvPr/>
        </p:nvGraphicFramePr>
        <p:xfrm>
          <a:off x="1219200" y="1066800"/>
          <a:ext cx="3797300" cy="1003300"/>
        </p:xfrm>
        <a:graphic>
          <a:graphicData uri="http://schemas.openxmlformats.org/presentationml/2006/ole">
            <p:oleObj spid="_x0000_s93186" r:id="rId3" imgW="3795653" imgH="1002865" progId="Equation.3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2286000"/>
            <a:ext cx="8763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None/>
              <a:defRPr/>
            </a:pPr>
            <a:r>
              <a:rPr kumimoji="1"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正态分布由它的两个参数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μ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和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 pitchFamily="18" charset="2"/>
              </a:rPr>
              <a:t>σ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 pitchFamily="18" charset="2"/>
              </a:rPr>
              <a:t>唯一确定， 当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μ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和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 pitchFamily="18" charset="2"/>
              </a:rPr>
              <a:t>σ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 pitchFamily="18" charset="2"/>
              </a:rPr>
              <a:t>不同时，是不同的正态分布。</a:t>
            </a:r>
            <a:endParaRPr kumimoji="1"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3190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1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1382444-B951-474A-BB31-C94F22ADE59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4114800" y="0"/>
            <a:ext cx="25400" cy="2895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76400" y="2438400"/>
            <a:ext cx="5715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35375" y="2565400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O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2438400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chemeClr val="tx2"/>
                </a:solidFill>
                <a:latin typeface="宋体" pitchFamily="2" charset="-122"/>
              </a:rPr>
              <a:t>x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chemeClr val="tx2"/>
                </a:solidFill>
                <a:latin typeface="宋体" pitchFamily="2" charset="-122"/>
              </a:rPr>
              <a:t>μ</a:t>
            </a:r>
            <a:endParaRPr lang="en-US" altLang="zh-CN" b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4067175" y="549275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9750" y="404813"/>
            <a:ext cx="1746250" cy="1458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密度函数</a:t>
            </a:r>
          </a:p>
          <a:p>
            <a:pPr>
              <a:buFontTx/>
              <a:buNone/>
              <a:defRPr/>
            </a:pPr>
            <a:endParaRPr kumimoji="1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Tx/>
              <a:buNone/>
              <a:defRPr/>
            </a:pPr>
            <a:r>
              <a:rPr kumimoji="1" lang="zh-CN" alt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的图象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4800600" y="23622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" y="3276600"/>
            <a:ext cx="173355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分布函数</a:t>
            </a:r>
          </a:p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  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的图象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47813" y="6381750"/>
            <a:ext cx="64087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4191000" y="3505200"/>
            <a:ext cx="0" cy="3352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267200" y="6400800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O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451725" y="6021388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chemeClr val="tx2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86200" y="3124200"/>
            <a:ext cx="838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chemeClr val="tx2"/>
                </a:solidFill>
                <a:latin typeface="宋体" pitchFamily="2" charset="-122"/>
              </a:rPr>
              <a:t>F</a:t>
            </a:r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en-US" altLang="zh-CN" b="0" i="1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flipH="1">
            <a:off x="4114800" y="51054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211638" y="5013325"/>
            <a:ext cx="741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1/2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 flipH="1">
            <a:off x="5105400" y="6324600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076825" y="5949950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 i="1">
                <a:solidFill>
                  <a:schemeClr val="tx2"/>
                </a:solidFill>
                <a:latin typeface="宋体" pitchFamily="2" charset="-122"/>
              </a:rPr>
              <a:t>μ</a:t>
            </a:r>
            <a:endParaRPr lang="en-US" altLang="zh-CN" b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 flipH="1">
            <a:off x="4140200" y="3933825"/>
            <a:ext cx="152400" cy="152400"/>
          </a:xfrm>
          <a:prstGeom prst="octagon">
            <a:avLst>
              <a:gd name="adj" fmla="val 2928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356100" y="3789363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chemeClr val="tx2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24" name="Freeform 25"/>
          <p:cNvSpPr/>
          <p:nvPr/>
        </p:nvSpPr>
        <p:spPr bwMode="auto">
          <a:xfrm flipH="1">
            <a:off x="4876800" y="609600"/>
            <a:ext cx="1752600" cy="1816100"/>
          </a:xfrm>
          <a:custGeom>
            <a:avLst/>
            <a:gdLst>
              <a:gd name="T0" fmla="*/ 0 w 1104"/>
              <a:gd name="T1" fmla="*/ 1112 h 1144"/>
              <a:gd name="T2" fmla="*/ 288 w 1104"/>
              <a:gd name="T3" fmla="*/ 1112 h 1144"/>
              <a:gd name="T4" fmla="*/ 528 w 1104"/>
              <a:gd name="T5" fmla="*/ 1064 h 1144"/>
              <a:gd name="T6" fmla="*/ 768 w 1104"/>
              <a:gd name="T7" fmla="*/ 632 h 1144"/>
              <a:gd name="T8" fmla="*/ 960 w 1104"/>
              <a:gd name="T9" fmla="*/ 104 h 1144"/>
              <a:gd name="T10" fmla="*/ 1104 w 1104"/>
              <a:gd name="T11" fmla="*/ 8 h 1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1144"/>
              <a:gd name="T20" fmla="*/ 1104 w 1104"/>
              <a:gd name="T21" fmla="*/ 1144 h 1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1144">
                <a:moveTo>
                  <a:pt x="0" y="1112"/>
                </a:moveTo>
                <a:cubicBezTo>
                  <a:pt x="100" y="1116"/>
                  <a:pt x="200" y="1120"/>
                  <a:pt x="288" y="1112"/>
                </a:cubicBezTo>
                <a:cubicBezTo>
                  <a:pt x="376" y="1104"/>
                  <a:pt x="448" y="1144"/>
                  <a:pt x="528" y="1064"/>
                </a:cubicBezTo>
                <a:cubicBezTo>
                  <a:pt x="608" y="984"/>
                  <a:pt x="696" y="792"/>
                  <a:pt x="768" y="632"/>
                </a:cubicBezTo>
                <a:cubicBezTo>
                  <a:pt x="840" y="472"/>
                  <a:pt x="904" y="208"/>
                  <a:pt x="960" y="104"/>
                </a:cubicBezTo>
                <a:cubicBezTo>
                  <a:pt x="1016" y="0"/>
                  <a:pt x="1080" y="24"/>
                  <a:pt x="1104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kumimoji="1" lang="zh-CN" altLang="zh-CN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5" name="Freeform 26"/>
          <p:cNvSpPr/>
          <p:nvPr/>
        </p:nvSpPr>
        <p:spPr bwMode="auto">
          <a:xfrm>
            <a:off x="3124200" y="596900"/>
            <a:ext cx="1752600" cy="1816100"/>
          </a:xfrm>
          <a:custGeom>
            <a:avLst/>
            <a:gdLst>
              <a:gd name="T0" fmla="*/ 0 w 1104"/>
              <a:gd name="T1" fmla="*/ 1112 h 1144"/>
              <a:gd name="T2" fmla="*/ 288 w 1104"/>
              <a:gd name="T3" fmla="*/ 1112 h 1144"/>
              <a:gd name="T4" fmla="*/ 528 w 1104"/>
              <a:gd name="T5" fmla="*/ 1064 h 1144"/>
              <a:gd name="T6" fmla="*/ 768 w 1104"/>
              <a:gd name="T7" fmla="*/ 632 h 1144"/>
              <a:gd name="T8" fmla="*/ 960 w 1104"/>
              <a:gd name="T9" fmla="*/ 104 h 1144"/>
              <a:gd name="T10" fmla="*/ 1104 w 1104"/>
              <a:gd name="T11" fmla="*/ 8 h 1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1144"/>
              <a:gd name="T20" fmla="*/ 1104 w 1104"/>
              <a:gd name="T21" fmla="*/ 1144 h 1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1144">
                <a:moveTo>
                  <a:pt x="0" y="1112"/>
                </a:moveTo>
                <a:cubicBezTo>
                  <a:pt x="100" y="1116"/>
                  <a:pt x="200" y="1120"/>
                  <a:pt x="288" y="1112"/>
                </a:cubicBezTo>
                <a:cubicBezTo>
                  <a:pt x="376" y="1104"/>
                  <a:pt x="448" y="1144"/>
                  <a:pt x="528" y="1064"/>
                </a:cubicBezTo>
                <a:cubicBezTo>
                  <a:pt x="608" y="984"/>
                  <a:pt x="696" y="792"/>
                  <a:pt x="768" y="632"/>
                </a:cubicBezTo>
                <a:cubicBezTo>
                  <a:pt x="840" y="472"/>
                  <a:pt x="904" y="208"/>
                  <a:pt x="960" y="104"/>
                </a:cubicBezTo>
                <a:cubicBezTo>
                  <a:pt x="1016" y="0"/>
                  <a:pt x="1080" y="24"/>
                  <a:pt x="1104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kumimoji="1" lang="zh-CN" altLang="zh-CN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4876800" y="228600"/>
            <a:ext cx="0" cy="2438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7" name="Freeform 28"/>
          <p:cNvSpPr/>
          <p:nvPr/>
        </p:nvSpPr>
        <p:spPr bwMode="auto">
          <a:xfrm>
            <a:off x="3124200" y="4013200"/>
            <a:ext cx="4267200" cy="2324100"/>
          </a:xfrm>
          <a:custGeom>
            <a:avLst/>
            <a:gdLst>
              <a:gd name="T0" fmla="*/ 0 w 2688"/>
              <a:gd name="T1" fmla="*/ 1456 h 1464"/>
              <a:gd name="T2" fmla="*/ 192 w 2688"/>
              <a:gd name="T3" fmla="*/ 1456 h 1464"/>
              <a:gd name="T4" fmla="*/ 432 w 2688"/>
              <a:gd name="T5" fmla="*/ 1408 h 1464"/>
              <a:gd name="T6" fmla="*/ 768 w 2688"/>
              <a:gd name="T7" fmla="*/ 1312 h 1464"/>
              <a:gd name="T8" fmla="*/ 1008 w 2688"/>
              <a:gd name="T9" fmla="*/ 1168 h 1464"/>
              <a:gd name="T10" fmla="*/ 1152 w 2688"/>
              <a:gd name="T11" fmla="*/ 1024 h 1464"/>
              <a:gd name="T12" fmla="*/ 1296 w 2688"/>
              <a:gd name="T13" fmla="*/ 736 h 1464"/>
              <a:gd name="T14" fmla="*/ 1440 w 2688"/>
              <a:gd name="T15" fmla="*/ 496 h 1464"/>
              <a:gd name="T16" fmla="*/ 1632 w 2688"/>
              <a:gd name="T17" fmla="*/ 256 h 1464"/>
              <a:gd name="T18" fmla="*/ 1872 w 2688"/>
              <a:gd name="T19" fmla="*/ 112 h 1464"/>
              <a:gd name="T20" fmla="*/ 2256 w 2688"/>
              <a:gd name="T21" fmla="*/ 16 h 1464"/>
              <a:gd name="T22" fmla="*/ 2688 w 2688"/>
              <a:gd name="T23" fmla="*/ 16 h 14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88"/>
              <a:gd name="T37" fmla="*/ 0 h 1464"/>
              <a:gd name="T38" fmla="*/ 2688 w 2688"/>
              <a:gd name="T39" fmla="*/ 1464 h 14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88" h="1464">
                <a:moveTo>
                  <a:pt x="0" y="1456"/>
                </a:moveTo>
                <a:cubicBezTo>
                  <a:pt x="60" y="1460"/>
                  <a:pt x="120" y="1464"/>
                  <a:pt x="192" y="1456"/>
                </a:cubicBezTo>
                <a:cubicBezTo>
                  <a:pt x="264" y="1448"/>
                  <a:pt x="336" y="1432"/>
                  <a:pt x="432" y="1408"/>
                </a:cubicBezTo>
                <a:cubicBezTo>
                  <a:pt x="528" y="1384"/>
                  <a:pt x="672" y="1352"/>
                  <a:pt x="768" y="1312"/>
                </a:cubicBezTo>
                <a:cubicBezTo>
                  <a:pt x="864" y="1272"/>
                  <a:pt x="944" y="1216"/>
                  <a:pt x="1008" y="1168"/>
                </a:cubicBezTo>
                <a:cubicBezTo>
                  <a:pt x="1072" y="1120"/>
                  <a:pt x="1104" y="1096"/>
                  <a:pt x="1152" y="1024"/>
                </a:cubicBezTo>
                <a:cubicBezTo>
                  <a:pt x="1200" y="952"/>
                  <a:pt x="1248" y="824"/>
                  <a:pt x="1296" y="736"/>
                </a:cubicBezTo>
                <a:cubicBezTo>
                  <a:pt x="1344" y="648"/>
                  <a:pt x="1384" y="576"/>
                  <a:pt x="1440" y="496"/>
                </a:cubicBezTo>
                <a:cubicBezTo>
                  <a:pt x="1496" y="416"/>
                  <a:pt x="1560" y="320"/>
                  <a:pt x="1632" y="256"/>
                </a:cubicBezTo>
                <a:cubicBezTo>
                  <a:pt x="1704" y="192"/>
                  <a:pt x="1768" y="152"/>
                  <a:pt x="1872" y="112"/>
                </a:cubicBezTo>
                <a:cubicBezTo>
                  <a:pt x="1976" y="72"/>
                  <a:pt x="2120" y="32"/>
                  <a:pt x="2256" y="16"/>
                </a:cubicBezTo>
                <a:cubicBezTo>
                  <a:pt x="2392" y="0"/>
                  <a:pt x="2616" y="16"/>
                  <a:pt x="2688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kumimoji="1" lang="zh-CN" altLang="zh-CN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5181600" y="3429000"/>
            <a:ext cx="0" cy="3429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graphicFrame>
        <p:nvGraphicFramePr>
          <p:cNvPr id="29" name="Object 30"/>
          <p:cNvGraphicFramePr>
            <a:graphicFrameLocks/>
          </p:cNvGraphicFramePr>
          <p:nvPr/>
        </p:nvGraphicFramePr>
        <p:xfrm>
          <a:off x="3348038" y="620713"/>
          <a:ext cx="604837" cy="555625"/>
        </p:xfrm>
        <a:graphic>
          <a:graphicData uri="http://schemas.openxmlformats.org/presentationml/2006/ole">
            <p:oleObj spid="_x0000_s94210" r:id="rId3" imgW="457200" imgH="419100" progId="Equation.3">
              <p:embed/>
            </p:oleObj>
          </a:graphicData>
        </a:graphic>
      </p:graphicFrame>
      <p:graphicFrame>
        <p:nvGraphicFramePr>
          <p:cNvPr id="30" name="Object 31"/>
          <p:cNvGraphicFramePr>
            <a:graphicFrameLocks/>
          </p:cNvGraphicFramePr>
          <p:nvPr/>
        </p:nvGraphicFramePr>
        <p:xfrm>
          <a:off x="5184775" y="4724400"/>
          <a:ext cx="3622675" cy="887413"/>
        </p:xfrm>
        <a:graphic>
          <a:graphicData uri="http://schemas.openxmlformats.org/presentationml/2006/ole">
            <p:oleObj spid="_x0000_s94211" r:id="rId4" imgW="1967646" imgH="482391" progId="Equation.DSMT4">
              <p:embed/>
            </p:oleObj>
          </a:graphicData>
        </a:graphic>
      </p:graphicFrame>
      <p:graphicFrame>
        <p:nvGraphicFramePr>
          <p:cNvPr id="31" name="Object 32"/>
          <p:cNvGraphicFramePr>
            <a:graphicFrameLocks/>
          </p:cNvGraphicFramePr>
          <p:nvPr/>
        </p:nvGraphicFramePr>
        <p:xfrm>
          <a:off x="3398838" y="0"/>
          <a:ext cx="641350" cy="355600"/>
        </p:xfrm>
        <a:graphic>
          <a:graphicData uri="http://schemas.openxmlformats.org/presentationml/2006/ole">
            <p:oleObj spid="_x0000_s94212" r:id="rId5" imgW="367981" imgH="203024" progId="Equation.DSMT4">
              <p:embed/>
            </p:oleObj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 flipV="1">
            <a:off x="2843213" y="620713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2771775" y="4005263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lang="zh-CN" altLang="en-US" b="0">
              <a:solidFill>
                <a:schemeClr val="tx2"/>
              </a:solidFill>
              <a:latin typeface="+mj-ea"/>
              <a:ea typeface="+mj-ea"/>
            </a:endParaRPr>
          </a:p>
        </p:txBody>
      </p:sp>
      <p:graphicFrame>
        <p:nvGraphicFramePr>
          <p:cNvPr id="34" name="Object 35"/>
          <p:cNvGraphicFramePr>
            <a:graphicFrameLocks/>
          </p:cNvGraphicFramePr>
          <p:nvPr/>
        </p:nvGraphicFramePr>
        <p:xfrm>
          <a:off x="5691188" y="836613"/>
          <a:ext cx="2859087" cy="844550"/>
        </p:xfrm>
        <a:graphic>
          <a:graphicData uri="http://schemas.openxmlformats.org/presentationml/2006/ole">
            <p:oleObj spid="_x0000_s94213" r:id="rId6" imgW="1637589" imgH="482391" progId="Equation.DSMT4">
              <p:embed/>
            </p:oleObj>
          </a:graphicData>
        </a:graphic>
      </p:graphicFrame>
      <p:graphicFrame>
        <p:nvGraphicFramePr>
          <p:cNvPr id="94214" name="Object 36"/>
          <p:cNvGraphicFramePr>
            <a:graphicFrameLocks/>
          </p:cNvGraphicFramePr>
          <p:nvPr/>
        </p:nvGraphicFramePr>
        <p:xfrm>
          <a:off x="685800" y="990600"/>
          <a:ext cx="1295400" cy="433388"/>
        </p:xfrm>
        <a:graphic>
          <a:graphicData uri="http://schemas.openxmlformats.org/presentationml/2006/ole">
            <p:oleObj spid="_x0000_s94214" r:id="rId7" imgW="609071" imgH="203024" progId="Equation.DSMT4">
              <p:embed/>
            </p:oleObj>
          </a:graphicData>
        </a:graphic>
      </p:graphicFrame>
      <p:graphicFrame>
        <p:nvGraphicFramePr>
          <p:cNvPr id="94215" name="Object 35"/>
          <p:cNvGraphicFramePr>
            <a:graphicFrameLocks/>
          </p:cNvGraphicFramePr>
          <p:nvPr/>
        </p:nvGraphicFramePr>
        <p:xfrm>
          <a:off x="4527550" y="1852613"/>
          <a:ext cx="596900" cy="203200"/>
        </p:xfrm>
        <a:graphic>
          <a:graphicData uri="http://schemas.openxmlformats.org/presentationml/2006/ole">
            <p:oleObj spid="_x0000_s94215" r:id="rId8" imgW="596382" imgH="203024" progId="Equation.DSMT4">
              <p:embed/>
            </p:oleObj>
          </a:graphicData>
        </a:graphic>
      </p:graphicFrame>
      <p:graphicFrame>
        <p:nvGraphicFramePr>
          <p:cNvPr id="93192" name="Object 36"/>
          <p:cNvGraphicFramePr>
            <a:graphicFrameLocks/>
          </p:cNvGraphicFramePr>
          <p:nvPr/>
        </p:nvGraphicFramePr>
        <p:xfrm>
          <a:off x="533400" y="3810000"/>
          <a:ext cx="1219200" cy="414338"/>
        </p:xfrm>
        <a:graphic>
          <a:graphicData uri="http://schemas.openxmlformats.org/presentationml/2006/ole">
            <p:oleObj spid="_x0000_s94216" r:id="rId9" imgW="596382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1" grpId="0" animBg="1"/>
      <p:bldP spid="12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Line 5"/>
          <p:cNvSpPr>
            <a:spLocks noChangeShapeType="1"/>
          </p:cNvSpPr>
          <p:nvPr/>
        </p:nvSpPr>
        <p:spPr bwMode="auto">
          <a:xfrm flipV="1">
            <a:off x="609600" y="5810250"/>
            <a:ext cx="796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39" name="Freeform 6"/>
          <p:cNvSpPr>
            <a:spLocks noChangeArrowheads="1"/>
          </p:cNvSpPr>
          <p:nvPr/>
        </p:nvSpPr>
        <p:spPr bwMode="auto">
          <a:xfrm flipV="1">
            <a:off x="3530600" y="3878263"/>
            <a:ext cx="1608138" cy="1816100"/>
          </a:xfrm>
          <a:custGeom>
            <a:avLst/>
            <a:gdLst>
              <a:gd name="T0" fmla="*/ 2147483647 w 1800"/>
              <a:gd name="T1" fmla="*/ 2147483647 h 237"/>
              <a:gd name="T2" fmla="*/ 2147483647 w 1800"/>
              <a:gd name="T3" fmla="*/ 2147483647 h 237"/>
              <a:gd name="T4" fmla="*/ 2147483647 w 1800"/>
              <a:gd name="T5" fmla="*/ 2147483647 h 237"/>
              <a:gd name="T6" fmla="*/ 2147483647 w 1800"/>
              <a:gd name="T7" fmla="*/ 2147483647 h 237"/>
              <a:gd name="T8" fmla="*/ 2147483647 w 1800"/>
              <a:gd name="T9" fmla="*/ 2147483647 h 237"/>
              <a:gd name="T10" fmla="*/ 2147483647 w 1800"/>
              <a:gd name="T11" fmla="*/ 2147483647 h 237"/>
              <a:gd name="T12" fmla="*/ 2147483647 w 1800"/>
              <a:gd name="T13" fmla="*/ 2147483647 h 237"/>
              <a:gd name="T14" fmla="*/ 2147483647 w 1800"/>
              <a:gd name="T15" fmla="*/ 2147483647 h 237"/>
              <a:gd name="T16" fmla="*/ 2147483647 w 1800"/>
              <a:gd name="T17" fmla="*/ 2147483647 h 237"/>
              <a:gd name="T18" fmla="*/ 2147483647 w 1800"/>
              <a:gd name="T19" fmla="*/ 2147483647 h 237"/>
              <a:gd name="T20" fmla="*/ 2147483647 w 1800"/>
              <a:gd name="T21" fmla="*/ 2147483647 h 237"/>
              <a:gd name="T22" fmla="*/ 2147483647 w 1800"/>
              <a:gd name="T23" fmla="*/ 2147483647 h 237"/>
              <a:gd name="T24" fmla="*/ 2147483647 w 1800"/>
              <a:gd name="T25" fmla="*/ 2147483647 h 237"/>
              <a:gd name="T26" fmla="*/ 2147483647 w 1800"/>
              <a:gd name="T27" fmla="*/ 2147483647 h 237"/>
              <a:gd name="T28" fmla="*/ 2147483647 w 1800"/>
              <a:gd name="T29" fmla="*/ 2147483647 h 237"/>
              <a:gd name="T30" fmla="*/ 2147483647 w 1800"/>
              <a:gd name="T31" fmla="*/ 2147483647 h 237"/>
              <a:gd name="T32" fmla="*/ 2147483647 w 1800"/>
              <a:gd name="T33" fmla="*/ 2147483647 h 237"/>
              <a:gd name="T34" fmla="*/ 2147483647 w 1800"/>
              <a:gd name="T35" fmla="*/ 2147483647 h 237"/>
              <a:gd name="T36" fmla="*/ 2147483647 w 1800"/>
              <a:gd name="T37" fmla="*/ 2147483647 h 237"/>
              <a:gd name="T38" fmla="*/ 2147483647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2147483647 h 237"/>
              <a:gd name="T72" fmla="*/ 2147483647 w 1800"/>
              <a:gd name="T73" fmla="*/ 2147483647 h 237"/>
              <a:gd name="T74" fmla="*/ 2147483647 w 1800"/>
              <a:gd name="T75" fmla="*/ 2147483647 h 237"/>
              <a:gd name="T76" fmla="*/ 2147483647 w 1800"/>
              <a:gd name="T77" fmla="*/ 2147483647 h 237"/>
              <a:gd name="T78" fmla="*/ 2147483647 w 1800"/>
              <a:gd name="T79" fmla="*/ 2147483647 h 237"/>
              <a:gd name="T80" fmla="*/ 2147483647 w 1800"/>
              <a:gd name="T81" fmla="*/ 2147483647 h 237"/>
              <a:gd name="T82" fmla="*/ 2147483647 w 1800"/>
              <a:gd name="T83" fmla="*/ 2147483647 h 237"/>
              <a:gd name="T84" fmla="*/ 2147483647 w 1800"/>
              <a:gd name="T85" fmla="*/ 2147483647 h 237"/>
              <a:gd name="T86" fmla="*/ 2147483647 w 1800"/>
              <a:gd name="T87" fmla="*/ 2147483647 h 237"/>
              <a:gd name="T88" fmla="*/ 2147483647 w 1800"/>
              <a:gd name="T89" fmla="*/ 2147483647 h 237"/>
              <a:gd name="T90" fmla="*/ 2147483647 w 1800"/>
              <a:gd name="T91" fmla="*/ 2147483647 h 237"/>
              <a:gd name="T92" fmla="*/ 2147483647 w 1800"/>
              <a:gd name="T93" fmla="*/ 2147483647 h 237"/>
              <a:gd name="T94" fmla="*/ 2147483647 w 1800"/>
              <a:gd name="T95" fmla="*/ 2147483647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0" name="Freeform 7"/>
          <p:cNvSpPr>
            <a:spLocks noChangeArrowheads="1"/>
          </p:cNvSpPr>
          <p:nvPr/>
        </p:nvSpPr>
        <p:spPr bwMode="auto">
          <a:xfrm flipH="1" flipV="1">
            <a:off x="1924050" y="3879850"/>
            <a:ext cx="1604963" cy="1814513"/>
          </a:xfrm>
          <a:custGeom>
            <a:avLst/>
            <a:gdLst>
              <a:gd name="T0" fmla="*/ 2147483647 w 1800"/>
              <a:gd name="T1" fmla="*/ 2147483647 h 237"/>
              <a:gd name="T2" fmla="*/ 2147483647 w 1800"/>
              <a:gd name="T3" fmla="*/ 2147483647 h 237"/>
              <a:gd name="T4" fmla="*/ 2147483647 w 1800"/>
              <a:gd name="T5" fmla="*/ 2147483647 h 237"/>
              <a:gd name="T6" fmla="*/ 2147483647 w 1800"/>
              <a:gd name="T7" fmla="*/ 2147483647 h 237"/>
              <a:gd name="T8" fmla="*/ 2147483647 w 1800"/>
              <a:gd name="T9" fmla="*/ 2147483647 h 237"/>
              <a:gd name="T10" fmla="*/ 2147483647 w 1800"/>
              <a:gd name="T11" fmla="*/ 2147483647 h 237"/>
              <a:gd name="T12" fmla="*/ 2147483647 w 1800"/>
              <a:gd name="T13" fmla="*/ 2147483647 h 237"/>
              <a:gd name="T14" fmla="*/ 2147483647 w 1800"/>
              <a:gd name="T15" fmla="*/ 2147483647 h 237"/>
              <a:gd name="T16" fmla="*/ 2147483647 w 1800"/>
              <a:gd name="T17" fmla="*/ 2147483647 h 237"/>
              <a:gd name="T18" fmla="*/ 2147483647 w 1800"/>
              <a:gd name="T19" fmla="*/ 2147483647 h 237"/>
              <a:gd name="T20" fmla="*/ 2147483647 w 1800"/>
              <a:gd name="T21" fmla="*/ 2147483647 h 237"/>
              <a:gd name="T22" fmla="*/ 2147483647 w 1800"/>
              <a:gd name="T23" fmla="*/ 2147483647 h 237"/>
              <a:gd name="T24" fmla="*/ 2147483647 w 1800"/>
              <a:gd name="T25" fmla="*/ 2147483647 h 237"/>
              <a:gd name="T26" fmla="*/ 2147483647 w 1800"/>
              <a:gd name="T27" fmla="*/ 2147483647 h 237"/>
              <a:gd name="T28" fmla="*/ 2147483647 w 1800"/>
              <a:gd name="T29" fmla="*/ 2147483647 h 237"/>
              <a:gd name="T30" fmla="*/ 2147483647 w 1800"/>
              <a:gd name="T31" fmla="*/ 2147483647 h 237"/>
              <a:gd name="T32" fmla="*/ 2147483647 w 1800"/>
              <a:gd name="T33" fmla="*/ 2147483647 h 237"/>
              <a:gd name="T34" fmla="*/ 2147483647 w 1800"/>
              <a:gd name="T35" fmla="*/ 2147483647 h 237"/>
              <a:gd name="T36" fmla="*/ 2147483647 w 1800"/>
              <a:gd name="T37" fmla="*/ 2147483647 h 237"/>
              <a:gd name="T38" fmla="*/ 2147483647 w 1800"/>
              <a:gd name="T39" fmla="*/ 2147483647 h 237"/>
              <a:gd name="T40" fmla="*/ 2147483647 w 1800"/>
              <a:gd name="T41" fmla="*/ 2147483647 h 237"/>
              <a:gd name="T42" fmla="*/ 2147483647 w 1800"/>
              <a:gd name="T43" fmla="*/ 2147483647 h 237"/>
              <a:gd name="T44" fmla="*/ 2147483647 w 1800"/>
              <a:gd name="T45" fmla="*/ 2147483647 h 237"/>
              <a:gd name="T46" fmla="*/ 2147483647 w 1800"/>
              <a:gd name="T47" fmla="*/ 2147483647 h 237"/>
              <a:gd name="T48" fmla="*/ 2147483647 w 1800"/>
              <a:gd name="T49" fmla="*/ 2147483647 h 237"/>
              <a:gd name="T50" fmla="*/ 2147483647 w 1800"/>
              <a:gd name="T51" fmla="*/ 2147483647 h 237"/>
              <a:gd name="T52" fmla="*/ 2147483647 w 1800"/>
              <a:gd name="T53" fmla="*/ 2147483647 h 237"/>
              <a:gd name="T54" fmla="*/ 2147483647 w 1800"/>
              <a:gd name="T55" fmla="*/ 2147483647 h 237"/>
              <a:gd name="T56" fmla="*/ 2147483647 w 1800"/>
              <a:gd name="T57" fmla="*/ 2147483647 h 237"/>
              <a:gd name="T58" fmla="*/ 2147483647 w 1800"/>
              <a:gd name="T59" fmla="*/ 2147483647 h 237"/>
              <a:gd name="T60" fmla="*/ 2147483647 w 1800"/>
              <a:gd name="T61" fmla="*/ 2147483647 h 237"/>
              <a:gd name="T62" fmla="*/ 2147483647 w 1800"/>
              <a:gd name="T63" fmla="*/ 2147483647 h 237"/>
              <a:gd name="T64" fmla="*/ 2147483647 w 1800"/>
              <a:gd name="T65" fmla="*/ 2147483647 h 237"/>
              <a:gd name="T66" fmla="*/ 2147483647 w 1800"/>
              <a:gd name="T67" fmla="*/ 2147483647 h 237"/>
              <a:gd name="T68" fmla="*/ 2147483647 w 1800"/>
              <a:gd name="T69" fmla="*/ 2147483647 h 237"/>
              <a:gd name="T70" fmla="*/ 2147483647 w 1800"/>
              <a:gd name="T71" fmla="*/ 2147483647 h 237"/>
              <a:gd name="T72" fmla="*/ 2147483647 w 1800"/>
              <a:gd name="T73" fmla="*/ 2147483647 h 237"/>
              <a:gd name="T74" fmla="*/ 2147483647 w 1800"/>
              <a:gd name="T75" fmla="*/ 2147483647 h 237"/>
              <a:gd name="T76" fmla="*/ 2147483647 w 1800"/>
              <a:gd name="T77" fmla="*/ 2147483647 h 237"/>
              <a:gd name="T78" fmla="*/ 2147483647 w 1800"/>
              <a:gd name="T79" fmla="*/ 2147483647 h 237"/>
              <a:gd name="T80" fmla="*/ 2147483647 w 1800"/>
              <a:gd name="T81" fmla="*/ 2147483647 h 237"/>
              <a:gd name="T82" fmla="*/ 2147483647 w 1800"/>
              <a:gd name="T83" fmla="*/ 2147483647 h 237"/>
              <a:gd name="T84" fmla="*/ 2147483647 w 1800"/>
              <a:gd name="T85" fmla="*/ 2147483647 h 237"/>
              <a:gd name="T86" fmla="*/ 2147483647 w 1800"/>
              <a:gd name="T87" fmla="*/ 2147483647 h 237"/>
              <a:gd name="T88" fmla="*/ 2147483647 w 1800"/>
              <a:gd name="T89" fmla="*/ 2147483647 h 237"/>
              <a:gd name="T90" fmla="*/ 2147483647 w 1800"/>
              <a:gd name="T91" fmla="*/ 2147483647 h 237"/>
              <a:gd name="T92" fmla="*/ 2147483647 w 1800"/>
              <a:gd name="T93" fmla="*/ 2147483647 h 237"/>
              <a:gd name="T94" fmla="*/ 2147483647 w 1800"/>
              <a:gd name="T95" fmla="*/ 2147483647 h 237"/>
              <a:gd name="T96" fmla="*/ 2147483647 w 1800"/>
              <a:gd name="T97" fmla="*/ 0 h 237"/>
              <a:gd name="T98" fmla="*/ 2147483647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 flipV="1">
            <a:off x="3533775" y="38481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 flipV="1">
            <a:off x="1558925" y="27813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43" name="Text Box 14"/>
          <p:cNvSpPr txBox="1">
            <a:spLocks noChangeArrowheads="1"/>
          </p:cNvSpPr>
          <p:nvPr/>
        </p:nvSpPr>
        <p:spPr bwMode="auto">
          <a:xfrm>
            <a:off x="1058863" y="5721350"/>
            <a:ext cx="511175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3600" b="0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5244" name="Text Box 15"/>
          <p:cNvSpPr txBox="1">
            <a:spLocks noChangeArrowheads="1"/>
          </p:cNvSpPr>
          <p:nvPr/>
        </p:nvSpPr>
        <p:spPr bwMode="auto">
          <a:xfrm>
            <a:off x="3395663" y="5791200"/>
            <a:ext cx="358775" cy="463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b="0" i="1">
                <a:solidFill>
                  <a:schemeClr val="tx1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95245" name="Text Box 17"/>
          <p:cNvSpPr txBox="1">
            <a:spLocks noChangeArrowheads="1"/>
          </p:cNvSpPr>
          <p:nvPr/>
        </p:nvSpPr>
        <p:spPr bwMode="auto">
          <a:xfrm>
            <a:off x="8305800" y="5791200"/>
            <a:ext cx="317500" cy="463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b="0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246" name="Text Box 18"/>
          <p:cNvSpPr txBox="1">
            <a:spLocks noChangeArrowheads="1"/>
          </p:cNvSpPr>
          <p:nvPr/>
        </p:nvSpPr>
        <p:spPr bwMode="auto">
          <a:xfrm>
            <a:off x="1676400" y="2667000"/>
            <a:ext cx="608013" cy="463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b="0" i="1">
                <a:solidFill>
                  <a:schemeClr val="tx1"/>
                </a:solidFill>
              </a:rPr>
              <a:t>f</a:t>
            </a:r>
            <a:r>
              <a:rPr lang="en-US" altLang="zh-CN" b="0">
                <a:solidFill>
                  <a:schemeClr val="tx1"/>
                </a:solidFill>
              </a:rPr>
              <a:t>(</a:t>
            </a:r>
            <a:r>
              <a:rPr lang="en-US" altLang="zh-CN" b="0" i="1">
                <a:solidFill>
                  <a:schemeClr val="tx1"/>
                </a:solidFill>
              </a:rPr>
              <a:t>x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88428" name="Object 12"/>
          <p:cNvGraphicFramePr>
            <a:graphicFrameLocks/>
          </p:cNvGraphicFramePr>
          <p:nvPr/>
        </p:nvGraphicFramePr>
        <p:xfrm>
          <a:off x="381000" y="1066800"/>
          <a:ext cx="3352800" cy="393700"/>
        </p:xfrm>
        <a:graphic>
          <a:graphicData uri="http://schemas.openxmlformats.org/presentationml/2006/ole">
            <p:oleObj spid="_x0000_s95234" r:id="rId3" imgW="3681402" imgH="431613" progId="Equation.3">
              <p:embed/>
            </p:oleObj>
          </a:graphicData>
        </a:graphic>
      </p:graphicFrame>
      <p:graphicFrame>
        <p:nvGraphicFramePr>
          <p:cNvPr id="188429" name="Object 13"/>
          <p:cNvGraphicFramePr>
            <a:graphicFrameLocks/>
          </p:cNvGraphicFramePr>
          <p:nvPr/>
        </p:nvGraphicFramePr>
        <p:xfrm>
          <a:off x="381000" y="1981200"/>
          <a:ext cx="4826000" cy="715963"/>
        </p:xfrm>
        <a:graphic>
          <a:graphicData uri="http://schemas.openxmlformats.org/presentationml/2006/ole">
            <p:oleObj spid="_x0000_s95235" r:id="rId4" imgW="5737910" imgH="850531" progId="Equation.3">
              <p:embed/>
            </p:oleObj>
          </a:graphicData>
        </a:graphic>
      </p:graphicFrame>
      <p:graphicFrame>
        <p:nvGraphicFramePr>
          <p:cNvPr id="188430" name="Object 14"/>
          <p:cNvGraphicFramePr>
            <a:graphicFrameLocks/>
          </p:cNvGraphicFramePr>
          <p:nvPr/>
        </p:nvGraphicFramePr>
        <p:xfrm>
          <a:off x="4419600" y="3962400"/>
          <a:ext cx="3754438" cy="381000"/>
        </p:xfrm>
        <a:graphic>
          <a:graphicData uri="http://schemas.openxmlformats.org/presentationml/2006/ole">
            <p:oleObj spid="_x0000_s95236" r:id="rId5" imgW="4252654" imgH="431613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000" y="1600200"/>
            <a:ext cx="5715000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表明对任意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h&gt;0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有，</a:t>
            </a:r>
          </a:p>
        </p:txBody>
      </p:sp>
      <p:graphicFrame>
        <p:nvGraphicFramePr>
          <p:cNvPr id="2" name="Object 16"/>
          <p:cNvGraphicFramePr>
            <a:graphicFrameLocks/>
          </p:cNvGraphicFramePr>
          <p:nvPr/>
        </p:nvGraphicFramePr>
        <p:xfrm>
          <a:off x="3124200" y="1600200"/>
          <a:ext cx="4340225" cy="381000"/>
        </p:xfrm>
        <a:graphic>
          <a:graphicData uri="http://schemas.openxmlformats.org/presentationml/2006/ole">
            <p:oleObj spid="_x0000_s95237" r:id="rId6" imgW="2322084" imgH="203024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90800" y="2743200"/>
            <a:ext cx="6248400" cy="96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离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越远，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f(x)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值越小，说明对于同样长度的区间，当区间离越远时，说明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落在该区间的概率越小。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1394" name="Rectangle 7"/>
          <p:cNvSpPr>
            <a:spLocks noChangeArrowheads="1"/>
          </p:cNvSpPr>
          <p:nvPr/>
        </p:nvSpPr>
        <p:spPr bwMode="auto">
          <a:xfrm>
            <a:off x="304800" y="304800"/>
            <a:ext cx="676275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正态分布的密度函数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的图形的性质  </a:t>
            </a:r>
          </a:p>
        </p:txBody>
      </p:sp>
      <p:sp>
        <p:nvSpPr>
          <p:cNvPr id="95250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1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B59B15B-363E-4096-8ACE-70991FF3EF65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60"/>
          <p:cNvGraphicFramePr>
            <a:graphicFrameLocks/>
          </p:cNvGraphicFramePr>
          <p:nvPr/>
        </p:nvGraphicFramePr>
        <p:xfrm>
          <a:off x="762000" y="1524000"/>
          <a:ext cx="3962400" cy="1406525"/>
        </p:xfrm>
        <a:graphic>
          <a:graphicData uri="http://schemas.openxmlformats.org/presentationml/2006/ole">
            <p:oleObj spid="_x0000_s96258" r:id="rId3" imgW="1968500" imgH="698500" progId="Equation.DSMT4">
              <p:embed/>
            </p:oleObj>
          </a:graphicData>
        </a:graphic>
      </p:graphicFrame>
      <p:graphicFrame>
        <p:nvGraphicFramePr>
          <p:cNvPr id="86019" name="Object 1062"/>
          <p:cNvGraphicFramePr>
            <a:graphicFrameLocks/>
          </p:cNvGraphicFramePr>
          <p:nvPr/>
        </p:nvGraphicFramePr>
        <p:xfrm>
          <a:off x="762000" y="914400"/>
          <a:ext cx="3184525" cy="358775"/>
        </p:xfrm>
        <a:graphic>
          <a:graphicData uri="http://schemas.openxmlformats.org/presentationml/2006/ole">
            <p:oleObj spid="_x0000_s96259" r:id="rId4" imgW="3833736" imgH="431613" progId="Equation.3">
              <p:embed/>
            </p:oleObj>
          </a:graphicData>
        </a:graphic>
      </p:graphicFrame>
      <p:pic>
        <p:nvPicPr>
          <p:cNvPr id="7" name="Picture 10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3538" y="630238"/>
            <a:ext cx="3024187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6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6450" y="3287713"/>
            <a:ext cx="76612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8431" name="Object 15"/>
          <p:cNvGraphicFramePr>
            <a:graphicFrameLocks/>
          </p:cNvGraphicFramePr>
          <p:nvPr/>
        </p:nvGraphicFramePr>
        <p:xfrm>
          <a:off x="762000" y="304800"/>
          <a:ext cx="4038600" cy="373063"/>
        </p:xfrm>
        <a:graphic>
          <a:graphicData uri="http://schemas.openxmlformats.org/presentationml/2006/ole">
            <p:oleObj spid="_x0000_s96260" r:id="rId7" imgW="4671572" imgH="431613" progId="Equation.3">
              <p:embed/>
            </p:oleObj>
          </a:graphicData>
        </a:graphic>
      </p:graphicFrame>
      <p:sp>
        <p:nvSpPr>
          <p:cNvPr id="9626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F93ACCE-489B-4C9F-A88E-212741EFEF2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/>
          </p:cNvGraphicFramePr>
          <p:nvPr/>
        </p:nvGraphicFramePr>
        <p:xfrm>
          <a:off x="228600" y="609600"/>
          <a:ext cx="8915400" cy="1219200"/>
        </p:xfrm>
        <a:graphic>
          <a:graphicData uri="http://schemas.openxmlformats.org/presentationml/2006/ole">
            <p:oleObj spid="_x0000_s97282" r:id="rId3" imgW="4191000" imgH="685800" progId="Equation.DSMT4">
              <p:embed/>
            </p:oleObj>
          </a:graphicData>
        </a:graphic>
      </p:graphicFrame>
      <p:pic>
        <p:nvPicPr>
          <p:cNvPr id="6" name="Picture 10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67000"/>
            <a:ext cx="7661275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8314D24-ED98-4B52-AEC1-CD9D5FD69E1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3429000"/>
            <a:ext cx="8229600" cy="993775"/>
            <a:chOff x="158" y="2908"/>
            <a:chExt cx="5184" cy="62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58" y="2908"/>
              <a:ext cx="5184" cy="6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Tx/>
                <a:buNone/>
                <a:defRPr/>
              </a:pPr>
              <a:r>
                <a:rPr kumimoji="1" lang="en-US" altLang="zh-CN" sz="2800" b="0" dirty="0">
                  <a:solidFill>
                    <a:schemeClr val="tx1"/>
                  </a:solidFill>
                  <a:latin typeface="+mj-ea"/>
                  <a:ea typeface="+mj-ea"/>
                </a:rPr>
                <a:t>       </a:t>
              </a:r>
              <a:r>
                <a:rPr kumimoji="1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决定了图形的中心位置，     决定了图形中峰的陡峭程度</a:t>
              </a:r>
              <a:r>
                <a:rPr kumimoji="1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.</a:t>
              </a:r>
            </a:p>
          </p:txBody>
        </p:sp>
        <p:graphicFrame>
          <p:nvGraphicFramePr>
            <p:cNvPr id="98306" name="Object 4"/>
            <p:cNvGraphicFramePr>
              <a:graphicFrameLocks/>
            </p:cNvGraphicFramePr>
            <p:nvPr/>
          </p:nvGraphicFramePr>
          <p:xfrm>
            <a:off x="686" y="3004"/>
            <a:ext cx="240" cy="261"/>
          </p:xfrm>
          <a:graphic>
            <a:graphicData uri="http://schemas.openxmlformats.org/presentationml/2006/ole">
              <p:oleObj spid="_x0000_s98306" r:id="rId3" imgW="152202" imgH="164885" progId="Equation.3">
                <p:embed/>
              </p:oleObj>
            </a:graphicData>
          </a:graphic>
        </p:graphicFrame>
        <p:graphicFrame>
          <p:nvGraphicFramePr>
            <p:cNvPr id="98307" name="Object 5"/>
            <p:cNvGraphicFramePr>
              <a:graphicFrameLocks/>
            </p:cNvGraphicFramePr>
            <p:nvPr/>
          </p:nvGraphicFramePr>
          <p:xfrm>
            <a:off x="3278" y="3004"/>
            <a:ext cx="228" cy="212"/>
          </p:xfrm>
          <a:graphic>
            <a:graphicData uri="http://schemas.openxmlformats.org/presentationml/2006/ole">
              <p:oleObj spid="_x0000_s98307" r:id="rId4" imgW="152268" imgH="139579" progId="Equation.3">
                <p:embed/>
              </p:oleObj>
            </a:graphicData>
          </a:graphic>
        </p:graphicFrame>
      </p:grpSp>
      <p:pic>
        <p:nvPicPr>
          <p:cNvPr id="11" name="Picture 6" descr="正态图2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14400" y="533400"/>
            <a:ext cx="3200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正态图3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953000" y="457200"/>
            <a:ext cx="3124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1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2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8303644-00B9-4400-95DD-704C8833124A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119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13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EA144A5-ADFE-4100-88CD-2745272B3E3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12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61950" y="1100138"/>
            <a:ext cx="141605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类似地有</a:t>
            </a:r>
          </a:p>
        </p:txBody>
      </p:sp>
      <p:graphicFrame>
        <p:nvGraphicFramePr>
          <p:cNvPr id="11" name="Object 9"/>
          <p:cNvGraphicFramePr>
            <a:graphicFrameLocks/>
          </p:cNvGraphicFramePr>
          <p:nvPr/>
        </p:nvGraphicFramePr>
        <p:xfrm>
          <a:off x="1447800" y="1752600"/>
          <a:ext cx="6326188" cy="357188"/>
        </p:xfrm>
        <a:graphic>
          <a:graphicData uri="http://schemas.openxmlformats.org/presentationml/2006/ole">
            <p:oleObj spid="_x0000_s6146" r:id="rId3" imgW="7429500" imgH="419100" progId="Equation.3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" y="2819400"/>
            <a:ext cx="7920038" cy="1754188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50000">
                <a:srgbClr val="FFF0F0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一般，若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是一个实数集合，将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上取值写成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∈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。它表示事件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={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X(e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)∈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，此时有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∈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}=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)=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e| X(e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)∈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ChangeArrowheads="1"/>
          </p:cNvSpPr>
          <p:nvPr/>
        </p:nvSpPr>
        <p:spPr bwMode="auto">
          <a:xfrm>
            <a:off x="304800" y="1066800"/>
            <a:ext cx="84582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en-US" altLang="zh-CN">
                <a:solidFill>
                  <a:schemeClr val="tx1"/>
                </a:solidFill>
                <a:ea typeface="黑体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正态分布是最常见最重要的一种分布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例如量误差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zh-CN" altLang="en-US">
                <a:solidFill>
                  <a:schemeClr val="tx1"/>
                </a:solidFill>
              </a:rPr>
              <a:t>人的生理特征尺寸如身高、体重等 </a:t>
            </a:r>
            <a:r>
              <a:rPr lang="en-US" altLang="zh-CN">
                <a:solidFill>
                  <a:schemeClr val="tx1"/>
                </a:solidFill>
              </a:rPr>
              <a:t>;</a:t>
            </a:r>
            <a:r>
              <a:rPr lang="zh-CN" altLang="en-US">
                <a:solidFill>
                  <a:schemeClr val="tx1"/>
                </a:solidFill>
              </a:rPr>
              <a:t>正常情况下生产的产品尺寸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直径、长度、重量高度等都近似服从正态分布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8179" name="Rectangle 1032"/>
          <p:cNvSpPr>
            <a:spLocks noChangeArrowheads="1"/>
          </p:cNvSpPr>
          <p:nvPr/>
        </p:nvSpPr>
        <p:spPr bwMode="auto">
          <a:xfrm>
            <a:off x="914400" y="533400"/>
            <a:ext cx="3355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正态分布的应用与背景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</p:txBody>
      </p:sp>
      <p:pic>
        <p:nvPicPr>
          <p:cNvPr id="74768" name="Picture 1040" descr="称体重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792538"/>
            <a:ext cx="873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71" name="Picture 1043" descr="量身高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716338"/>
            <a:ext cx="960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52"/>
          <p:cNvGrpSpPr>
            <a:grpSpLocks/>
          </p:cNvGrpSpPr>
          <p:nvPr/>
        </p:nvGrpSpPr>
        <p:grpSpPr bwMode="auto">
          <a:xfrm>
            <a:off x="6019800" y="3868738"/>
            <a:ext cx="1295400" cy="2133600"/>
            <a:chOff x="3264" y="2496"/>
            <a:chExt cx="816" cy="1344"/>
          </a:xfrm>
        </p:grpSpPr>
        <p:pic>
          <p:nvPicPr>
            <p:cNvPr id="178185" name="Picture 1046" descr="BD07686_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4" y="2496"/>
              <a:ext cx="816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8186" name="Picture 1051" descr="WB01740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64" y="2928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818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E30E686-6297-428A-989C-3B85C3A6FA9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762000" y="661988"/>
            <a:ext cx="38211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正态分布下的概率计算</a:t>
            </a:r>
          </a:p>
        </p:txBody>
      </p:sp>
      <p:graphicFrame>
        <p:nvGraphicFramePr>
          <p:cNvPr id="148480" name="Object 2"/>
          <p:cNvGraphicFramePr>
            <a:graphicFrameLocks/>
          </p:cNvGraphicFramePr>
          <p:nvPr/>
        </p:nvGraphicFramePr>
        <p:xfrm>
          <a:off x="2362200" y="1295400"/>
          <a:ext cx="4102100" cy="1003300"/>
        </p:xfrm>
        <a:graphic>
          <a:graphicData uri="http://schemas.openxmlformats.org/presentationml/2006/ole">
            <p:oleObj spid="_x0000_s99330" r:id="rId3" imgW="4100320" imgH="1002865" progId="Equation.3">
              <p:embed/>
            </p:oleObj>
          </a:graphicData>
        </a:graphic>
      </p:graphicFrame>
      <p:graphicFrame>
        <p:nvGraphicFramePr>
          <p:cNvPr id="148481" name="Object 3"/>
          <p:cNvGraphicFramePr>
            <a:graphicFrameLocks/>
          </p:cNvGraphicFramePr>
          <p:nvPr/>
        </p:nvGraphicFramePr>
        <p:xfrm>
          <a:off x="838200" y="1752600"/>
          <a:ext cx="1460500" cy="381000"/>
        </p:xfrm>
        <a:graphic>
          <a:graphicData uri="http://schemas.openxmlformats.org/presentationml/2006/ole">
            <p:oleObj spid="_x0000_s99331" r:id="rId4" imgW="1459866" imgH="380835" progId="Equation.3">
              <p:embed/>
            </p:oleObj>
          </a:graphicData>
        </a:graphic>
      </p:graphicFrame>
      <p:graphicFrame>
        <p:nvGraphicFramePr>
          <p:cNvPr id="148482" name="Object 4"/>
          <p:cNvGraphicFramePr>
            <a:graphicFrameLocks/>
          </p:cNvGraphicFramePr>
          <p:nvPr/>
        </p:nvGraphicFramePr>
        <p:xfrm>
          <a:off x="2362200" y="2514600"/>
          <a:ext cx="482600" cy="317500"/>
        </p:xfrm>
        <a:graphic>
          <a:graphicData uri="http://schemas.openxmlformats.org/presentationml/2006/ole">
            <p:oleObj spid="_x0000_s99332" r:id="rId5" imgW="482181" imgH="317225" progId="Equation.3">
              <p:embed/>
            </p:oleObj>
          </a:graphicData>
        </a:graphic>
      </p:graphicFrame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648200" y="1295400"/>
            <a:ext cx="1822450" cy="9906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629400" y="533400"/>
            <a:ext cx="1731963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49" charset="-122"/>
              </a:rPr>
              <a:t>原函数不是</a:t>
            </a:r>
          </a:p>
          <a:p>
            <a:r>
              <a:rPr lang="zh-CN" altLang="en-US">
                <a:ea typeface="黑体" pitchFamily="49" charset="-122"/>
              </a:rPr>
              <a:t>初等函数</a:t>
            </a:r>
          </a:p>
        </p:txBody>
      </p:sp>
      <p:sp>
        <p:nvSpPr>
          <p:cNvPr id="113672" name="Text Box 8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4706938" cy="427038"/>
          </a:xfrm>
          <a:prstGeom prst="rect">
            <a:avLst/>
          </a:prstGeom>
          <a:solidFill>
            <a:srgbClr val="FFFF00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方法一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: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利用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MATLAB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软件包计算</a:t>
            </a:r>
            <a:endParaRPr lang="en-US" altLang="zh-CN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66800" y="4419600"/>
            <a:ext cx="5233988" cy="427038"/>
          </a:xfrm>
          <a:prstGeom prst="rect">
            <a:avLst/>
          </a:prstGeom>
          <a:solidFill>
            <a:srgbClr val="FFFF00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方法二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: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转化为标准正态分布查表计算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975350" y="1905000"/>
            <a:ext cx="3168650" cy="1584325"/>
          </a:xfrm>
          <a:prstGeom prst="cloudCallout">
            <a:avLst>
              <a:gd name="adj1" fmla="val -69625"/>
              <a:gd name="adj2" fmla="val -17822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此积分不能直接积分出来</a:t>
            </a:r>
            <a:endParaRPr lang="zh-CN" altLang="en-US" dirty="0"/>
          </a:p>
        </p:txBody>
      </p:sp>
      <p:sp>
        <p:nvSpPr>
          <p:cNvPr id="9933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4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1EEABB7-2A5C-4761-BE8F-B14C2C2E9930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  <p:bldP spid="113671" grpId="0"/>
      <p:bldP spid="113672" grpId="0" animBg="1"/>
      <p:bldP spid="113673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1676400"/>
            <a:ext cx="7391400" cy="474663"/>
            <a:chOff x="836" y="417"/>
            <a:chExt cx="4656" cy="299"/>
          </a:xfrm>
        </p:grpSpPr>
        <p:graphicFrame>
          <p:nvGraphicFramePr>
            <p:cNvPr id="100362" name="Object 2"/>
            <p:cNvGraphicFramePr>
              <a:graphicFrameLocks/>
            </p:cNvGraphicFramePr>
            <p:nvPr/>
          </p:nvGraphicFramePr>
          <p:xfrm>
            <a:off x="836" y="417"/>
            <a:ext cx="1112" cy="299"/>
          </p:xfrm>
          <a:graphic>
            <a:graphicData uri="http://schemas.openxmlformats.org/presentationml/2006/ole">
              <p:oleObj spid="_x0000_s100362" r:id="rId3" imgW="748650" imgH="203024" progId="Equation.3">
                <p:embed/>
              </p:oleObj>
            </a:graphicData>
          </a:graphic>
        </p:graphicFrame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92" y="417"/>
              <a:ext cx="3600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的正态分布称为标准正态分布</a:t>
              </a:r>
              <a:r>
                <a:rPr kumimoji="1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" y="2286000"/>
            <a:ext cx="7312025" cy="457200"/>
            <a:chOff x="288" y="885"/>
            <a:chExt cx="4606" cy="288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8" y="885"/>
              <a:ext cx="460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其密度函数和分布函数常用       和       表示：</a:t>
              </a:r>
            </a:p>
          </p:txBody>
        </p:sp>
        <p:graphicFrame>
          <p:nvGraphicFramePr>
            <p:cNvPr id="100360" name="Object 3"/>
            <p:cNvGraphicFramePr>
              <a:graphicFrameLocks/>
            </p:cNvGraphicFramePr>
            <p:nvPr/>
          </p:nvGraphicFramePr>
          <p:xfrm>
            <a:off x="2832" y="885"/>
            <a:ext cx="471" cy="288"/>
          </p:xfrm>
          <a:graphic>
            <a:graphicData uri="http://schemas.openxmlformats.org/presentationml/2006/ole">
              <p:oleObj spid="_x0000_s100360" r:id="rId4" imgW="329914" imgH="203024" progId="Equation.3">
                <p:embed/>
              </p:oleObj>
            </a:graphicData>
          </a:graphic>
        </p:graphicFrame>
        <p:graphicFrame>
          <p:nvGraphicFramePr>
            <p:cNvPr id="100361" name="Object 4"/>
            <p:cNvGraphicFramePr>
              <a:graphicFrameLocks/>
            </p:cNvGraphicFramePr>
            <p:nvPr/>
          </p:nvGraphicFramePr>
          <p:xfrm>
            <a:off x="3600" y="885"/>
            <a:ext cx="505" cy="288"/>
          </p:xfrm>
          <a:graphic>
            <a:graphicData uri="http://schemas.openxmlformats.org/presentationml/2006/ole">
              <p:oleObj spid="_x0000_s100361" r:id="rId5" imgW="355292" imgH="203024" progId="Equation.3">
                <p:embed/>
              </p:oleObj>
            </a:graphicData>
          </a:graphic>
        </p:graphicFrame>
      </p:grpSp>
      <p:graphicFrame>
        <p:nvGraphicFramePr>
          <p:cNvPr id="12" name="Object 5"/>
          <p:cNvGraphicFramePr>
            <a:graphicFrameLocks/>
          </p:cNvGraphicFramePr>
          <p:nvPr/>
        </p:nvGraphicFramePr>
        <p:xfrm>
          <a:off x="1447800" y="3810000"/>
          <a:ext cx="4419600" cy="788988"/>
        </p:xfrm>
        <a:graphic>
          <a:graphicData uri="http://schemas.openxmlformats.org/presentationml/2006/ole">
            <p:oleObj spid="_x0000_s100354" r:id="rId6" imgW="5610965" imgH="1002865" progId="Equation.DSMT4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1447800" y="2819400"/>
          <a:ext cx="4038600" cy="874713"/>
        </p:xfrm>
        <a:graphic>
          <a:graphicData uri="http://schemas.openxmlformats.org/presentationml/2006/ole">
            <p:oleObj spid="_x0000_s100355" r:id="rId7" imgW="4633489" imgH="1002865" progId="Equation.DSMT4">
              <p:embed/>
            </p:oleObj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3505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标准正态分布</a:t>
            </a:r>
          </a:p>
        </p:txBody>
      </p:sp>
      <p:sp>
        <p:nvSpPr>
          <p:cNvPr id="105487" name="TextBox 14"/>
          <p:cNvSpPr txBox="1">
            <a:spLocks noChangeArrowheads="1"/>
          </p:cNvSpPr>
          <p:nvPr/>
        </p:nvSpPr>
        <p:spPr bwMode="auto">
          <a:xfrm>
            <a:off x="381000" y="1066800"/>
            <a:ext cx="23622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）定义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04800" y="4724400"/>
            <a:ext cx="2895600" cy="2133600"/>
            <a:chOff x="288" y="2872"/>
            <a:chExt cx="1680" cy="1286"/>
          </a:xfrm>
        </p:grpSpPr>
        <p:pic>
          <p:nvPicPr>
            <p:cNvPr id="100370" name="Picture 6" descr="N(0,1)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0359" name="Object 7"/>
            <p:cNvGraphicFramePr>
              <a:graphicFrameLocks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p:oleObj spid="_x0000_s100359" r:id="rId9" imgW="355292" imgH="203024" progId="Equation.3">
                <p:embed/>
              </p:oleObj>
            </a:graphicData>
          </a:graphic>
        </p:graphicFrame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172200" y="4419600"/>
            <a:ext cx="2743200" cy="2209800"/>
            <a:chOff x="3648" y="2112"/>
            <a:chExt cx="1824" cy="1494"/>
          </a:xfrm>
        </p:grpSpPr>
        <p:pic>
          <p:nvPicPr>
            <p:cNvPr id="100369" name="Picture 3" descr="N(0,1)分布函数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48" y="2112"/>
              <a:ext cx="1824" cy="1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0358" name="Object 15"/>
            <p:cNvGraphicFramePr>
              <a:graphicFrameLocks/>
            </p:cNvGraphicFramePr>
            <p:nvPr/>
          </p:nvGraphicFramePr>
          <p:xfrm>
            <a:off x="4568" y="2112"/>
            <a:ext cx="328" cy="180"/>
          </p:xfrm>
          <a:graphic>
            <a:graphicData uri="http://schemas.openxmlformats.org/presentationml/2006/ole">
              <p:oleObj spid="_x0000_s100358" r:id="rId11" imgW="367981" imgH="203024" progId="Equation.3">
                <p:embed/>
              </p:oleObj>
            </a:graphicData>
          </a:graphic>
        </p:graphicFrame>
      </p:grpSp>
      <p:graphicFrame>
        <p:nvGraphicFramePr>
          <p:cNvPr id="97296" name="Object 16"/>
          <p:cNvGraphicFramePr>
            <a:graphicFrameLocks/>
          </p:cNvGraphicFramePr>
          <p:nvPr/>
        </p:nvGraphicFramePr>
        <p:xfrm>
          <a:off x="3810000" y="228600"/>
          <a:ext cx="1828800" cy="725488"/>
        </p:xfrm>
        <a:graphic>
          <a:graphicData uri="http://schemas.openxmlformats.org/presentationml/2006/ole">
            <p:oleObj spid="_x0000_s100356" r:id="rId12" imgW="990170" imgH="393529" progId="Equation.DSMT4">
              <p:embed/>
            </p:oleObj>
          </a:graphicData>
        </a:graphic>
      </p:graphicFrame>
      <p:graphicFrame>
        <p:nvGraphicFramePr>
          <p:cNvPr id="6" name="Object 17"/>
          <p:cNvGraphicFramePr>
            <a:graphicFrameLocks/>
          </p:cNvGraphicFramePr>
          <p:nvPr/>
        </p:nvGraphicFramePr>
        <p:xfrm>
          <a:off x="3810000" y="1066800"/>
          <a:ext cx="2895600" cy="414338"/>
        </p:xfrm>
        <a:graphic>
          <a:graphicData uri="http://schemas.openxmlformats.org/presentationml/2006/ole">
            <p:oleObj spid="_x0000_s100357" r:id="rId13" imgW="1408477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" y="228600"/>
            <a:ext cx="8496300" cy="1114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en-US" altLang="zh-CN" b="0" dirty="0"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标准正态分布的重要性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在于，任何一个一般的正态分布都可以通过线性变换转化为标准正态分布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04800" y="1600200"/>
            <a:ext cx="137795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引理</a:t>
            </a:r>
            <a:endParaRPr kumimoji="1"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1371600" y="1447800"/>
          <a:ext cx="5795963" cy="762000"/>
        </p:xfrm>
        <a:graphic>
          <a:graphicData uri="http://schemas.openxmlformats.org/presentationml/2006/ole">
            <p:oleObj spid="_x0000_s101378" r:id="rId3" imgW="6375400" imgH="83820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2286000"/>
            <a:ext cx="4648200" cy="9413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证：</a:t>
            </a:r>
            <a:r>
              <a:rPr kumimoji="1" lang="en-US" altLang="zh-CN" dirty="0">
                <a:solidFill>
                  <a:schemeClr val="tx1"/>
                </a:solidFill>
                <a:latin typeface="+mj-ea"/>
                <a:ea typeface="+mj-ea"/>
              </a:rPr>
              <a:t>Z </a:t>
            </a:r>
            <a:r>
              <a:rPr kumimoji="1" lang="zh-CN" altLang="en-US" dirty="0">
                <a:solidFill>
                  <a:schemeClr val="tx1"/>
                </a:solidFill>
                <a:latin typeface="+mj-ea"/>
                <a:ea typeface="+mj-ea"/>
              </a:rPr>
              <a:t>的分布函数为</a:t>
            </a:r>
          </a:p>
          <a:p>
            <a:pPr>
              <a:buFontTx/>
              <a:buNone/>
              <a:defRPr/>
            </a:pPr>
            <a:endParaRPr kumimoji="1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9" name="Object 3"/>
          <p:cNvGraphicFramePr>
            <a:graphicFrameLocks/>
          </p:cNvGraphicFramePr>
          <p:nvPr/>
        </p:nvGraphicFramePr>
        <p:xfrm>
          <a:off x="1143000" y="2819400"/>
          <a:ext cx="6489700" cy="2019300"/>
        </p:xfrm>
        <a:graphic>
          <a:graphicData uri="http://schemas.openxmlformats.org/presentationml/2006/ole">
            <p:oleObj spid="_x0000_s101379" r:id="rId4" imgW="6489700" imgH="201930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381000" y="5029200"/>
          <a:ext cx="2565400" cy="838200"/>
        </p:xfrm>
        <a:graphic>
          <a:graphicData uri="http://schemas.openxmlformats.org/presentationml/2006/ole">
            <p:oleObj spid="_x0000_s101380" r:id="rId5" imgW="2565400" imgH="838200" progId="Equation.3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124200" y="5181600"/>
            <a:ext cx="11525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则有</a:t>
            </a:r>
          </a:p>
        </p:txBody>
      </p:sp>
      <p:graphicFrame>
        <p:nvGraphicFramePr>
          <p:cNvPr id="12" name="Object 5"/>
          <p:cNvGraphicFramePr>
            <a:graphicFrameLocks/>
          </p:cNvGraphicFramePr>
          <p:nvPr/>
        </p:nvGraphicFramePr>
        <p:xfrm>
          <a:off x="4038600" y="4876800"/>
          <a:ext cx="4064000" cy="977900"/>
        </p:xfrm>
        <a:graphic>
          <a:graphicData uri="http://schemas.openxmlformats.org/presentationml/2006/ole">
            <p:oleObj spid="_x0000_s101381" r:id="rId6" imgW="4064000" imgH="9779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8077200" y="5257800"/>
          <a:ext cx="1066800" cy="406400"/>
        </p:xfrm>
        <a:graphic>
          <a:graphicData uri="http://schemas.openxmlformats.org/presentationml/2006/ole">
            <p:oleObj spid="_x0000_s101382" r:id="rId7" imgW="1065875" imgH="406048" progId="Equation.3">
              <p:embed/>
            </p:oleObj>
          </a:graphicData>
        </a:graphic>
      </p:graphicFrame>
      <p:sp>
        <p:nvSpPr>
          <p:cNvPr id="10138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6E05635-0D82-4867-8120-D2AFB50F30D9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/>
          </p:cNvGraphicFramePr>
          <p:nvPr/>
        </p:nvGraphicFramePr>
        <p:xfrm>
          <a:off x="228600" y="304800"/>
          <a:ext cx="8547100" cy="2728913"/>
        </p:xfrm>
        <a:graphic>
          <a:graphicData uri="http://schemas.openxmlformats.org/presentationml/2006/ole">
            <p:oleObj spid="_x0000_s102402" r:id="rId3" imgW="4229100" imgH="1346200" progId="Equation.DSMT4">
              <p:embed/>
            </p:oleObj>
          </a:graphicData>
        </a:graphic>
      </p:graphicFrame>
      <p:graphicFrame>
        <p:nvGraphicFramePr>
          <p:cNvPr id="224260" name="Object 4"/>
          <p:cNvGraphicFramePr>
            <a:graphicFrameLocks/>
          </p:cNvGraphicFramePr>
          <p:nvPr/>
        </p:nvGraphicFramePr>
        <p:xfrm>
          <a:off x="304800" y="3200400"/>
          <a:ext cx="3200400" cy="849313"/>
        </p:xfrm>
        <a:graphic>
          <a:graphicData uri="http://schemas.openxmlformats.org/presentationml/2006/ole">
            <p:oleObj spid="_x0000_s102403" r:id="rId4" imgW="1561422" imgH="393529" progId="Equation.DSMT4">
              <p:embed/>
            </p:oleObj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953000" y="1981200"/>
            <a:ext cx="3581400" cy="1066800"/>
          </a:xfrm>
          <a:prstGeom prst="wedgeRoundRectCallout">
            <a:avLst>
              <a:gd name="adj1" fmla="val -36319"/>
              <a:gd name="adj2" fmla="val -97306"/>
              <a:gd name="adj3" fmla="val 16667"/>
            </a:avLst>
          </a:prstGeom>
          <a:solidFill>
            <a:srgbClr val="B3ECEF"/>
          </a:solidFill>
          <a:ln w="12700" cap="sq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该公式给出了一般正态分布函数值的求法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8686800" cy="101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None/>
              <a:defRPr/>
            </a:pPr>
            <a:r>
              <a:rPr kumimoji="1" lang="en-US" altLang="zh-CN" b="0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根据引理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只要将标准正态分布的分布函数制成表，就可以解决一般正态分布的概率计算问题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02406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7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7E2B29A-A71B-48C6-BFCB-C5B9A91EFA9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Line 15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0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3A506A2-3481-4D3C-A863-846DC855962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125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264201" name="Object 2"/>
          <p:cNvGraphicFramePr>
            <a:graphicFrameLocks/>
          </p:cNvGraphicFramePr>
          <p:nvPr/>
        </p:nvGraphicFramePr>
        <p:xfrm>
          <a:off x="3276600" y="1752600"/>
          <a:ext cx="2590800" cy="471488"/>
        </p:xfrm>
        <a:graphic>
          <a:graphicData uri="http://schemas.openxmlformats.org/presentationml/2006/ole">
            <p:oleObj spid="_x0000_s103426" r:id="rId3" imgW="1104900" imgH="203200" progId="Equation.3">
              <p:embed/>
            </p:oleObj>
          </a:graphicData>
        </a:graphic>
      </p:graphicFrame>
      <p:sp>
        <p:nvSpPr>
          <p:cNvPr id="264200" name="Text Box 8" descr="0081"/>
          <p:cNvSpPr txBox="1">
            <a:spLocks noChangeArrowheads="1"/>
          </p:cNvSpPr>
          <p:nvPr/>
        </p:nvSpPr>
        <p:spPr bwMode="auto">
          <a:xfrm>
            <a:off x="0" y="2286000"/>
            <a:ext cx="9144000" cy="1222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由于标准正态分布概率密度函数关于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轴对称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概率密度曲线在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∞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,-x], [x,+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∞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轴所围成的面积相等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而它们分别为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64196" name="Picture 4" descr="正态分布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581400"/>
            <a:ext cx="47498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90600" y="381000"/>
            <a:ext cx="17319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+mj-ea"/>
                <a:ea typeface="+mj-ea"/>
              </a:rPr>
              <a:t>正态分布表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90600" y="1752600"/>
            <a:ext cx="21383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+mj-ea"/>
                <a:ea typeface="+mj-ea"/>
              </a:rPr>
              <a:t>当 </a:t>
            </a:r>
            <a:r>
              <a:rPr kumimoji="1" lang="en-US" altLang="zh-CN" i="1" dirty="0">
                <a:solidFill>
                  <a:schemeClr val="tx1"/>
                </a:solidFill>
                <a:ea typeface="+mj-ea"/>
                <a:cs typeface="Times New Roman" pitchFamily="18" charset="0"/>
              </a:rPr>
              <a:t>x </a:t>
            </a:r>
            <a:r>
              <a:rPr kumimoji="1" lang="en-US" altLang="zh-CN" dirty="0">
                <a:solidFill>
                  <a:schemeClr val="tx1"/>
                </a:solidFill>
                <a:ea typeface="+mj-ea"/>
                <a:cs typeface="Times New Roman" pitchFamily="18" charset="0"/>
              </a:rPr>
              <a:t>&lt; 0 </a:t>
            </a:r>
            <a:r>
              <a:rPr kumimoji="1" lang="zh-CN" altLang="en-US" dirty="0">
                <a:solidFill>
                  <a:schemeClr val="tx1"/>
                </a:solidFill>
                <a:latin typeface="+mj-ea"/>
                <a:ea typeface="+mj-ea"/>
              </a:rPr>
              <a:t>时 </a:t>
            </a:r>
            <a:r>
              <a:rPr kumimoji="1"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90600" y="1066800"/>
            <a:ext cx="563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表中给的是 </a:t>
            </a:r>
            <a:r>
              <a:rPr lang="en-US" altLang="zh-CN" i="1">
                <a:solidFill>
                  <a:schemeClr val="tx1"/>
                </a:solidFill>
                <a:ea typeface="方正兰亭超细黑简体" pitchFamily="2" charset="-122"/>
                <a:cs typeface="Times New Roman" pitchFamily="18" charset="0"/>
              </a:rPr>
              <a:t>x </a:t>
            </a:r>
            <a:r>
              <a:rPr lang="en-US" altLang="zh-CN">
                <a:solidFill>
                  <a:schemeClr val="tx1"/>
                </a:solidFill>
                <a:ea typeface="方正兰亭超细黑简体" pitchFamily="2" charset="-122"/>
                <a:cs typeface="Times New Roman" pitchFamily="18" charset="0"/>
              </a:rPr>
              <a:t>&gt;0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时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 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Φ(</a:t>
            </a:r>
            <a:r>
              <a:rPr lang="en-US" altLang="zh-CN" i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zh-CN">
                <a:solidFill>
                  <a:schemeClr val="tx1"/>
                </a:solidFill>
                <a:latin typeface="宋体" pitchFamily="2" charset="-122"/>
              </a:rPr>
              <a:t>的值.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0" name="Object 8"/>
          <p:cNvGraphicFramePr>
            <a:graphicFrameLocks/>
          </p:cNvGraphicFramePr>
          <p:nvPr/>
        </p:nvGraphicFramePr>
        <p:xfrm>
          <a:off x="304800" y="3657600"/>
          <a:ext cx="1219200" cy="650875"/>
        </p:xfrm>
        <a:graphic>
          <a:graphicData uri="http://schemas.openxmlformats.org/presentationml/2006/ole">
            <p:oleObj spid="_x0000_s103427" r:id="rId5" imgW="736280" imgH="393529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228600" y="4343400"/>
          <a:ext cx="3248025" cy="1928813"/>
        </p:xfrm>
        <a:graphic>
          <a:graphicData uri="http://schemas.openxmlformats.org/presentationml/2006/ole">
            <p:oleObj spid="_x0000_s103428" r:id="rId6" imgW="1751840" imgH="104094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11" grpId="0"/>
      <p:bldP spid="13" grpId="0"/>
      <p:bldP spid="1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0"/>
          <p:cNvGraphicFramePr>
            <a:graphicFrameLocks/>
          </p:cNvGraphicFramePr>
          <p:nvPr/>
        </p:nvGraphicFramePr>
        <p:xfrm>
          <a:off x="706438" y="631825"/>
          <a:ext cx="5618162" cy="423863"/>
        </p:xfrm>
        <a:graphic>
          <a:graphicData uri="http://schemas.openxmlformats.org/presentationml/2006/ole">
            <p:oleObj spid="_x0000_s104450" r:id="rId3" imgW="6359940" imgH="444307" progId="Equation.3">
              <p:embed/>
            </p:oleObj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1422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】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：</a:t>
            </a:r>
            <a:endParaRPr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6" name="Object 1"/>
          <p:cNvGraphicFramePr>
            <a:graphicFrameLocks/>
          </p:cNvGraphicFramePr>
          <p:nvPr/>
        </p:nvGraphicFramePr>
        <p:xfrm>
          <a:off x="1676400" y="1524000"/>
          <a:ext cx="2217738" cy="379413"/>
        </p:xfrm>
        <a:graphic>
          <a:graphicData uri="http://schemas.openxmlformats.org/presentationml/2006/ole">
            <p:oleObj spid="_x0000_s104451" r:id="rId4" imgW="2399259" imgH="380835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4038600" y="1524000"/>
          <a:ext cx="2333625" cy="392113"/>
        </p:xfrm>
        <a:graphic>
          <a:graphicData uri="http://schemas.openxmlformats.org/presentationml/2006/ole">
            <p:oleObj spid="_x0000_s104452" r:id="rId5" imgW="2526204" imgH="393529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1600200" y="2286000"/>
          <a:ext cx="2590800" cy="339725"/>
        </p:xfrm>
        <a:graphic>
          <a:graphicData uri="http://schemas.openxmlformats.org/presentationml/2006/ole">
            <p:oleObj spid="_x0000_s104453" r:id="rId6" imgW="2613931" imgH="317225" progId="Equation.3">
              <p:embed/>
            </p:oleObj>
          </a:graphicData>
        </a:graphic>
      </p:graphicFrame>
      <p:sp>
        <p:nvSpPr>
          <p:cNvPr id="109577" name="Rectangle 7"/>
          <p:cNvSpPr>
            <a:spLocks noChangeArrowheads="1"/>
          </p:cNvSpPr>
          <p:nvPr/>
        </p:nvSpPr>
        <p:spPr bwMode="auto">
          <a:xfrm>
            <a:off x="304800" y="609600"/>
            <a:ext cx="126365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7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1600200" y="2895600"/>
          <a:ext cx="1419225" cy="317500"/>
        </p:xfrm>
        <a:graphic>
          <a:graphicData uri="http://schemas.openxmlformats.org/presentationml/2006/ole">
            <p:oleObj spid="_x0000_s104454" r:id="rId7" imgW="1535367" imgH="317225" progId="Equation.3">
              <p:embed/>
            </p:oleObj>
          </a:graphicData>
        </a:graphic>
      </p:graphicFrame>
      <p:sp>
        <p:nvSpPr>
          <p:cNvPr id="10445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5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8E1C373-2968-41A7-9E82-C40F559AAEDB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457200"/>
            <a:ext cx="87630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已知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~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(1, 4)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，求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P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(5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＜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≤7.2)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P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(0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＜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itchFamily="18" charset="0"/>
              </a:rPr>
              <a:t>≤1.6)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1295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解</a:t>
            </a:r>
            <a:r>
              <a:rPr lang="en-US" altLang="zh-CN">
                <a:solidFill>
                  <a:srgbClr val="000099"/>
                </a:solidFill>
              </a:rPr>
              <a:t>】</a:t>
            </a:r>
            <a:r>
              <a:rPr lang="zh-CN" altLang="en-US">
                <a:solidFill>
                  <a:srgbClr val="000099"/>
                </a:solidFill>
              </a:rPr>
              <a:t>：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914400" y="2209800"/>
          <a:ext cx="6651625" cy="1052513"/>
        </p:xfrm>
        <a:graphic>
          <a:graphicData uri="http://schemas.openxmlformats.org/presentationml/2006/ole">
            <p:oleObj spid="_x0000_s105474" r:id="rId3" imgW="2792788" imgH="444307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3200400" y="4648200"/>
          <a:ext cx="2300288" cy="447675"/>
        </p:xfrm>
        <a:graphic>
          <a:graphicData uri="http://schemas.openxmlformats.org/presentationml/2006/ole">
            <p:oleObj spid="_x0000_s105475" r:id="rId4" imgW="1027808" imgH="203024" progId="Equation.DSMT4">
              <p:embed/>
            </p:oleObj>
          </a:graphicData>
        </a:graphic>
      </p:graphicFrame>
      <p:sp>
        <p:nvSpPr>
          <p:cNvPr id="8" name="Text Box 6">
            <a:hlinkClick r:id="rId5"/>
          </p:cNvPr>
          <p:cNvSpPr txBox="1">
            <a:spLocks noChangeArrowheads="1"/>
          </p:cNvSpPr>
          <p:nvPr/>
        </p:nvSpPr>
        <p:spPr bwMode="auto">
          <a:xfrm>
            <a:off x="8305800" y="2057400"/>
            <a:ext cx="609600" cy="28067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标准正态分布表</a:t>
            </a:r>
          </a:p>
        </p:txBody>
      </p:sp>
      <p:graphicFrame>
        <p:nvGraphicFramePr>
          <p:cNvPr id="9" name="Object 4"/>
          <p:cNvGraphicFramePr>
            <a:graphicFrameLocks/>
          </p:cNvGraphicFramePr>
          <p:nvPr/>
        </p:nvGraphicFramePr>
        <p:xfrm>
          <a:off x="3200400" y="5410200"/>
          <a:ext cx="4144963" cy="430213"/>
        </p:xfrm>
        <a:graphic>
          <a:graphicData uri="http://schemas.openxmlformats.org/presentationml/2006/ole">
            <p:oleObj spid="_x0000_s105476" r:id="rId6" imgW="1711529" imgH="177492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/>
          </p:cNvGraphicFramePr>
          <p:nvPr/>
        </p:nvGraphicFramePr>
        <p:xfrm>
          <a:off x="3200400" y="3429000"/>
          <a:ext cx="3505200" cy="965200"/>
        </p:xfrm>
        <a:graphic>
          <a:graphicData uri="http://schemas.openxmlformats.org/presentationml/2006/ole">
            <p:oleObj spid="_x0000_s105477" r:id="rId7" imgW="1612200" imgH="444307" progId="Equation.DSMT4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71600" y="1447800"/>
            <a:ext cx="38258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由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~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(1, 4)</a:t>
            </a:r>
            <a:r>
              <a:rPr lang="zh-CN" altLang="en-US">
                <a:solidFill>
                  <a:schemeClr val="tx1"/>
                </a:solidFill>
              </a:rPr>
              <a:t>可推得：</a:t>
            </a:r>
          </a:p>
        </p:txBody>
      </p:sp>
      <p:graphicFrame>
        <p:nvGraphicFramePr>
          <p:cNvPr id="12" name="Object 6"/>
          <p:cNvGraphicFramePr>
            <a:graphicFrameLocks/>
          </p:cNvGraphicFramePr>
          <p:nvPr/>
        </p:nvGraphicFramePr>
        <p:xfrm>
          <a:off x="4495800" y="1276350"/>
          <a:ext cx="2197100" cy="857250"/>
        </p:xfrm>
        <a:graphic>
          <a:graphicData uri="http://schemas.openxmlformats.org/presentationml/2006/ole">
            <p:oleObj spid="_x0000_s105478" r:id="rId8" imgW="1040497" imgH="406048" progId="Equation.DSMT4">
              <p:embed/>
            </p:oleObj>
          </a:graphicData>
        </a:graphic>
      </p:graphicFrame>
      <p:sp>
        <p:nvSpPr>
          <p:cNvPr id="10548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8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DCBA32A-D7D6-45C3-8CEC-5FD2F94FFC9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/>
          </p:cNvGraphicFramePr>
          <p:nvPr/>
        </p:nvGraphicFramePr>
        <p:xfrm>
          <a:off x="609600" y="609600"/>
          <a:ext cx="6623050" cy="1049338"/>
        </p:xfrm>
        <a:graphic>
          <a:graphicData uri="http://schemas.openxmlformats.org/presentationml/2006/ole">
            <p:oleObj spid="_x0000_s106498" r:id="rId3" imgW="2780093" imgH="444307" progId="Equation.DSMT4">
              <p:embed/>
            </p:oleObj>
          </a:graphicData>
        </a:graphic>
      </p:graphicFrame>
      <p:graphicFrame>
        <p:nvGraphicFramePr>
          <p:cNvPr id="219139" name="Object 3"/>
          <p:cNvGraphicFramePr>
            <a:graphicFrameLocks/>
          </p:cNvGraphicFramePr>
          <p:nvPr/>
        </p:nvGraphicFramePr>
        <p:xfrm>
          <a:off x="2916238" y="2895600"/>
          <a:ext cx="3103562" cy="503238"/>
        </p:xfrm>
        <a:graphic>
          <a:graphicData uri="http://schemas.openxmlformats.org/presentationml/2006/ole">
            <p:oleObj spid="_x0000_s106499" r:id="rId4" imgW="1230832" imgH="203024" progId="Equation.DSMT4">
              <p:embed/>
            </p:oleObj>
          </a:graphicData>
        </a:graphic>
      </p:graphicFrame>
      <p:graphicFrame>
        <p:nvGraphicFramePr>
          <p:cNvPr id="219140" name="Object 4"/>
          <p:cNvGraphicFramePr>
            <a:graphicFrameLocks/>
          </p:cNvGraphicFramePr>
          <p:nvPr/>
        </p:nvGraphicFramePr>
        <p:xfrm>
          <a:off x="2422525" y="4132263"/>
          <a:ext cx="4664075" cy="439737"/>
        </p:xfrm>
        <a:graphic>
          <a:graphicData uri="http://schemas.openxmlformats.org/presentationml/2006/ole">
            <p:oleObj spid="_x0000_s106500" r:id="rId5" imgW="1914376" imgH="177492" progId="Equation.DSMT4">
              <p:embed/>
            </p:oleObj>
          </a:graphicData>
        </a:graphic>
      </p:graphicFrame>
      <p:graphicFrame>
        <p:nvGraphicFramePr>
          <p:cNvPr id="219141" name="Object 5"/>
          <p:cNvGraphicFramePr>
            <a:graphicFrameLocks/>
          </p:cNvGraphicFramePr>
          <p:nvPr/>
        </p:nvGraphicFramePr>
        <p:xfrm>
          <a:off x="2895600" y="1752600"/>
          <a:ext cx="3733800" cy="1038225"/>
        </p:xfrm>
        <a:graphic>
          <a:graphicData uri="http://schemas.openxmlformats.org/presentationml/2006/ole">
            <p:oleObj spid="_x0000_s106501" r:id="rId6" imgW="1599506" imgH="444307" progId="Equation.DSMT4">
              <p:embed/>
            </p:oleObj>
          </a:graphicData>
        </a:graphic>
      </p:graphicFrame>
      <p:graphicFrame>
        <p:nvGraphicFramePr>
          <p:cNvPr id="219142" name="Object 6"/>
          <p:cNvGraphicFramePr>
            <a:graphicFrameLocks/>
          </p:cNvGraphicFramePr>
          <p:nvPr/>
        </p:nvGraphicFramePr>
        <p:xfrm>
          <a:off x="2895600" y="3567113"/>
          <a:ext cx="3124200" cy="471487"/>
        </p:xfrm>
        <a:graphic>
          <a:graphicData uri="http://schemas.openxmlformats.org/presentationml/2006/ole">
            <p:oleObj spid="_x0000_s106502" r:id="rId7" imgW="1345032" imgH="203024" progId="Equation.DSMT4">
              <p:embed/>
            </p:oleObj>
          </a:graphicData>
        </a:graphic>
      </p:graphicFrame>
      <p:sp>
        <p:nvSpPr>
          <p:cNvPr id="10650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0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40E2E4A-5FAD-4758-8E70-144627A0DD61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00400" y="1066800"/>
            <a:ext cx="54435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由标准正态分布的查表计算可以求得，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4343400"/>
            <a:ext cx="8564563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这说明，尽管正态变量的取值在（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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+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），但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的取值几乎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全部集中在（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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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内。</a:t>
            </a:r>
            <a:endParaRPr lang="en-US" altLang="zh-CN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1066800"/>
            <a:ext cx="2835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当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～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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</a:t>
            </a:r>
            <a:r>
              <a:rPr lang="en-US" altLang="zh-CN" baseline="3000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时，</a:t>
            </a:r>
          </a:p>
        </p:txBody>
      </p:sp>
      <p:graphicFrame>
        <p:nvGraphicFramePr>
          <p:cNvPr id="16" name="Object 6"/>
          <p:cNvGraphicFramePr>
            <a:graphicFrameLocks/>
          </p:cNvGraphicFramePr>
          <p:nvPr/>
        </p:nvGraphicFramePr>
        <p:xfrm>
          <a:off x="685800" y="1752600"/>
          <a:ext cx="4586288" cy="838200"/>
        </p:xfrm>
        <a:graphic>
          <a:graphicData uri="http://schemas.openxmlformats.org/presentationml/2006/ole">
            <p:oleObj spid="_x0000_s107522" r:id="rId3" imgW="2361175" imgH="431613" progId="Equation.DSMT4">
              <p:embed/>
            </p:oleObj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09600" y="381000"/>
            <a:ext cx="29718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kumimoji="1"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</a:t>
            </a:r>
            <a:r>
              <a:rPr kumimoji="1"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准则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77000" y="2209800"/>
            <a:ext cx="2667000" cy="1970088"/>
            <a:chOff x="288" y="2872"/>
            <a:chExt cx="1680" cy="1286"/>
          </a:xfrm>
        </p:grpSpPr>
        <p:pic>
          <p:nvPicPr>
            <p:cNvPr id="107534" name="Picture 24" descr="N(0,1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7525" name="Object 9"/>
            <p:cNvGraphicFramePr>
              <a:graphicFrameLocks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p:oleObj spid="_x0000_s107525" r:id="rId5" imgW="355292" imgH="203024" progId="Equation.3">
                <p:embed/>
              </p:oleObj>
            </a:graphicData>
          </a:graphic>
        </p:graphicFrame>
      </p:grpSp>
      <p:graphicFrame>
        <p:nvGraphicFramePr>
          <p:cNvPr id="224268" name="Object 12"/>
          <p:cNvGraphicFramePr>
            <a:graphicFrameLocks/>
          </p:cNvGraphicFramePr>
          <p:nvPr/>
        </p:nvGraphicFramePr>
        <p:xfrm>
          <a:off x="685800" y="2743200"/>
          <a:ext cx="5883275" cy="381000"/>
        </p:xfrm>
        <a:graphic>
          <a:graphicData uri="http://schemas.openxmlformats.org/presentationml/2006/ole">
            <p:oleObj spid="_x0000_s107523" r:id="rId6" imgW="3134179" imgH="203024" progId="Equation.DSMT4">
              <p:embed/>
            </p:oleObj>
          </a:graphicData>
        </a:graphic>
      </p:graphicFrame>
      <p:graphicFrame>
        <p:nvGraphicFramePr>
          <p:cNvPr id="224269" name="Object 13"/>
          <p:cNvGraphicFramePr>
            <a:graphicFrameLocks/>
          </p:cNvGraphicFramePr>
          <p:nvPr/>
        </p:nvGraphicFramePr>
        <p:xfrm>
          <a:off x="609600" y="3352800"/>
          <a:ext cx="5856288" cy="382588"/>
        </p:xfrm>
        <a:graphic>
          <a:graphicData uri="http://schemas.openxmlformats.org/presentationml/2006/ole">
            <p:oleObj spid="_x0000_s107524" r:id="rId7" imgW="3096112" imgH="203024" progId="Equation.DSMT4">
              <p:embed/>
            </p:oleObj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648200" y="5029200"/>
            <a:ext cx="4495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这在统计学上称作</a:t>
            </a:r>
            <a:r>
              <a:rPr kumimoji="1" lang="zh-CN" altLang="en-US" dirty="0">
                <a:solidFill>
                  <a:schemeClr val="tx1"/>
                </a:solidFill>
              </a:rPr>
              <a:t>“</a:t>
            </a:r>
            <a:r>
              <a:rPr kumimoji="1" lang="en-US" altLang="zh-CN" dirty="0">
                <a:solidFill>
                  <a:srgbClr val="C00000"/>
                </a:solidFill>
                <a:latin typeface="+mj-ea"/>
              </a:rPr>
              <a:t>3</a:t>
            </a:r>
            <a:r>
              <a:rPr kumimoji="1" lang="en-US" altLang="zh-CN" dirty="0">
                <a:solidFill>
                  <a:srgbClr val="C00000"/>
                </a:solidFill>
                <a:latin typeface="+mj-ea"/>
                <a:sym typeface="Symbol" panose="05050102010706020507"/>
              </a:rPr>
              <a:t></a:t>
            </a:r>
            <a:r>
              <a:rPr kumimoji="1" lang="zh-CN" altLang="en-US" dirty="0">
                <a:solidFill>
                  <a:srgbClr val="C00000"/>
                </a:solidFill>
                <a:latin typeface="+mj-ea"/>
              </a:rPr>
              <a:t>准则</a:t>
            </a:r>
            <a:r>
              <a:rPr kumimoji="1" lang="zh-CN" altLang="en-US" dirty="0">
                <a:solidFill>
                  <a:schemeClr val="tx1"/>
                </a:solidFill>
              </a:rPr>
              <a:t>”</a:t>
            </a: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07532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33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D82357A-05DE-4296-A474-C067615E5A9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129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33400" y="533400"/>
            <a:ext cx="56165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随机变量与普通的函数不同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81000" y="1143000"/>
            <a:ext cx="52578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ˎ̥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随机变量的定义域是样本空间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样本点不一定为实数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ˎ̥"/>
              </a:rPr>
              <a:t> 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943600" y="1600200"/>
            <a:ext cx="1066800" cy="1752600"/>
          </a:xfrm>
          <a:prstGeom prst="rect">
            <a:avLst/>
          </a:prstGeom>
          <a:solidFill>
            <a:srgbClr val="A3B2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S </a:t>
            </a: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8229600" y="1371600"/>
            <a:ext cx="0" cy="1981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6705600" y="2133600"/>
            <a:ext cx="13716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477000" y="2438400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29600" y="1828800"/>
            <a:ext cx="914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X(e)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848600" y="914400"/>
            <a:ext cx="838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04800" y="3733800"/>
            <a:ext cx="88392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</a:rPr>
              <a:t>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普通函数随自变量变化所取的函数值无概率可言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而随机变量随样本点变化所取的函数值是具有一定概率的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此外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因试验的随机性使得随机变量的取值也具有随机性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即知道随机变量的取值范围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但在一次试验前无法确定它取何值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. 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4800" y="6019800"/>
            <a:ext cx="8839200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随机变量的取值具有一定的概率规律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0780" name="Line 13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1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0C95D43-BC7F-41A2-A632-0D8514648513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13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914400" y="1524000"/>
            <a:ext cx="6946900" cy="4343400"/>
            <a:chOff x="196" y="288"/>
            <a:chExt cx="5315" cy="3168"/>
          </a:xfrm>
        </p:grpSpPr>
        <p:sp>
          <p:nvSpPr>
            <p:cNvPr id="179206" name="Line 3"/>
            <p:cNvSpPr>
              <a:spLocks noChangeShapeType="1"/>
            </p:cNvSpPr>
            <p:nvPr/>
          </p:nvSpPr>
          <p:spPr bwMode="auto">
            <a:xfrm>
              <a:off x="196" y="1951"/>
              <a:ext cx="53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7" name="Line 4"/>
            <p:cNvSpPr>
              <a:spLocks noChangeShapeType="1"/>
            </p:cNvSpPr>
            <p:nvPr/>
          </p:nvSpPr>
          <p:spPr bwMode="auto">
            <a:xfrm flipV="1">
              <a:off x="3456" y="904"/>
              <a:ext cx="0" cy="17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8" name="Line 5"/>
            <p:cNvSpPr>
              <a:spLocks noChangeShapeType="1"/>
            </p:cNvSpPr>
            <p:nvPr/>
          </p:nvSpPr>
          <p:spPr bwMode="auto">
            <a:xfrm flipV="1">
              <a:off x="4176" y="1672"/>
              <a:ext cx="0" cy="1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09" name="Line 6"/>
            <p:cNvSpPr>
              <a:spLocks noChangeShapeType="1"/>
            </p:cNvSpPr>
            <p:nvPr/>
          </p:nvSpPr>
          <p:spPr bwMode="auto">
            <a:xfrm flipV="1">
              <a:off x="4896" y="1872"/>
              <a:ext cx="0" cy="15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0" name="Line 7"/>
            <p:cNvSpPr>
              <a:spLocks noChangeShapeType="1"/>
            </p:cNvSpPr>
            <p:nvPr/>
          </p:nvSpPr>
          <p:spPr bwMode="auto">
            <a:xfrm flipV="1">
              <a:off x="2016" y="912"/>
              <a:ext cx="0" cy="17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1" name="Line 8"/>
            <p:cNvSpPr>
              <a:spLocks noChangeShapeType="1"/>
            </p:cNvSpPr>
            <p:nvPr/>
          </p:nvSpPr>
          <p:spPr bwMode="auto">
            <a:xfrm flipV="1">
              <a:off x="1296" y="1672"/>
              <a:ext cx="0" cy="13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2" name="Line 9"/>
            <p:cNvSpPr>
              <a:spLocks noChangeShapeType="1"/>
            </p:cNvSpPr>
            <p:nvPr/>
          </p:nvSpPr>
          <p:spPr bwMode="auto">
            <a:xfrm flipV="1">
              <a:off x="576" y="1872"/>
              <a:ext cx="0" cy="15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9213" name="Group 10"/>
            <p:cNvGrpSpPr>
              <a:grpSpLocks/>
            </p:cNvGrpSpPr>
            <p:nvPr/>
          </p:nvGrpSpPr>
          <p:grpSpPr bwMode="auto">
            <a:xfrm>
              <a:off x="528" y="288"/>
              <a:ext cx="4417" cy="1589"/>
              <a:chOff x="528" y="644"/>
              <a:chExt cx="4417" cy="1233"/>
            </a:xfrm>
          </p:grpSpPr>
          <p:sp>
            <p:nvSpPr>
              <p:cNvPr id="179226" name="Freeform 11"/>
              <p:cNvSpPr>
                <a:spLocks noChangeArrowheads="1"/>
              </p:cNvSpPr>
              <p:nvPr/>
            </p:nvSpPr>
            <p:spPr bwMode="auto">
              <a:xfrm flipV="1">
                <a:off x="2737" y="644"/>
                <a:ext cx="2208" cy="1232"/>
              </a:xfrm>
              <a:custGeom>
                <a:avLst/>
                <a:gdLst>
                  <a:gd name="T0" fmla="*/ 49 w 1800"/>
                  <a:gd name="T1" fmla="*/ 899578 h 237"/>
                  <a:gd name="T2" fmla="*/ 148 w 1800"/>
                  <a:gd name="T3" fmla="*/ 895929 h 237"/>
                  <a:gd name="T4" fmla="*/ 250 w 1800"/>
                  <a:gd name="T5" fmla="*/ 887929 h 237"/>
                  <a:gd name="T6" fmla="*/ 351 w 1800"/>
                  <a:gd name="T7" fmla="*/ 880610 h 237"/>
                  <a:gd name="T8" fmla="*/ 450 w 1800"/>
                  <a:gd name="T9" fmla="*/ 865311 h 237"/>
                  <a:gd name="T10" fmla="*/ 551 w 1800"/>
                  <a:gd name="T11" fmla="*/ 849992 h 237"/>
                  <a:gd name="T12" fmla="*/ 650 w 1800"/>
                  <a:gd name="T13" fmla="*/ 831023 h 237"/>
                  <a:gd name="T14" fmla="*/ 749 w 1800"/>
                  <a:gd name="T15" fmla="*/ 812049 h 237"/>
                  <a:gd name="T16" fmla="*/ 849 w 1800"/>
                  <a:gd name="T17" fmla="*/ 789301 h 237"/>
                  <a:gd name="T18" fmla="*/ 951 w 1800"/>
                  <a:gd name="T19" fmla="*/ 763034 h 237"/>
                  <a:gd name="T20" fmla="*/ 1050 w 1800"/>
                  <a:gd name="T21" fmla="*/ 736066 h 237"/>
                  <a:gd name="T22" fmla="*/ 1149 w 1800"/>
                  <a:gd name="T23" fmla="*/ 706149 h 237"/>
                  <a:gd name="T24" fmla="*/ 1249 w 1800"/>
                  <a:gd name="T25" fmla="*/ 675370 h 237"/>
                  <a:gd name="T26" fmla="*/ 1349 w 1800"/>
                  <a:gd name="T27" fmla="*/ 645459 h 237"/>
                  <a:gd name="T28" fmla="*/ 1449 w 1800"/>
                  <a:gd name="T29" fmla="*/ 611192 h 237"/>
                  <a:gd name="T30" fmla="*/ 1548 w 1800"/>
                  <a:gd name="T31" fmla="*/ 580579 h 237"/>
                  <a:gd name="T32" fmla="*/ 1651 w 1800"/>
                  <a:gd name="T33" fmla="*/ 546987 h 237"/>
                  <a:gd name="T34" fmla="*/ 1750 w 1800"/>
                  <a:gd name="T35" fmla="*/ 512590 h 237"/>
                  <a:gd name="T36" fmla="*/ 1850 w 1800"/>
                  <a:gd name="T37" fmla="*/ 478297 h 237"/>
                  <a:gd name="T38" fmla="*/ 1949 w 1800"/>
                  <a:gd name="T39" fmla="*/ 447679 h 237"/>
                  <a:gd name="T40" fmla="*/ 2050 w 1800"/>
                  <a:gd name="T41" fmla="*/ 417632 h 237"/>
                  <a:gd name="T42" fmla="*/ 2149 w 1800"/>
                  <a:gd name="T43" fmla="*/ 383339 h 237"/>
                  <a:gd name="T44" fmla="*/ 2250 w 1800"/>
                  <a:gd name="T45" fmla="*/ 352726 h 237"/>
                  <a:gd name="T46" fmla="*/ 2350 w 1800"/>
                  <a:gd name="T47" fmla="*/ 326459 h 237"/>
                  <a:gd name="T48" fmla="*/ 2450 w 1800"/>
                  <a:gd name="T49" fmla="*/ 295680 h 237"/>
                  <a:gd name="T50" fmla="*/ 2549 w 1800"/>
                  <a:gd name="T51" fmla="*/ 269413 h 237"/>
                  <a:gd name="T52" fmla="*/ 2648 w 1800"/>
                  <a:gd name="T53" fmla="*/ 246795 h 237"/>
                  <a:gd name="T54" fmla="*/ 2749 w 1800"/>
                  <a:gd name="T55" fmla="*/ 220528 h 237"/>
                  <a:gd name="T56" fmla="*/ 2850 w 1800"/>
                  <a:gd name="T57" fmla="*/ 201585 h 237"/>
                  <a:gd name="T58" fmla="*/ 2949 w 1800"/>
                  <a:gd name="T59" fmla="*/ 178105 h 237"/>
                  <a:gd name="T60" fmla="*/ 3048 w 1800"/>
                  <a:gd name="T61" fmla="*/ 159162 h 237"/>
                  <a:gd name="T62" fmla="*/ 3149 w 1800"/>
                  <a:gd name="T63" fmla="*/ 140193 h 237"/>
                  <a:gd name="T64" fmla="*/ 3248 w 1800"/>
                  <a:gd name="T65" fmla="*/ 125576 h 237"/>
                  <a:gd name="T66" fmla="*/ 3348 w 1800"/>
                  <a:gd name="T67" fmla="*/ 110277 h 237"/>
                  <a:gd name="T68" fmla="*/ 3451 w 1800"/>
                  <a:gd name="T69" fmla="*/ 94958 h 237"/>
                  <a:gd name="T70" fmla="*/ 3550 w 1800"/>
                  <a:gd name="T71" fmla="*/ 83308 h 237"/>
                  <a:gd name="T72" fmla="*/ 3649 w 1800"/>
                  <a:gd name="T73" fmla="*/ 72340 h 237"/>
                  <a:gd name="T74" fmla="*/ 3749 w 1800"/>
                  <a:gd name="T75" fmla="*/ 60529 h 237"/>
                  <a:gd name="T76" fmla="*/ 3849 w 1800"/>
                  <a:gd name="T77" fmla="*/ 53236 h 237"/>
                  <a:gd name="T78" fmla="*/ 3949 w 1800"/>
                  <a:gd name="T79" fmla="*/ 41586 h 237"/>
                  <a:gd name="T80" fmla="*/ 4048 w 1800"/>
                  <a:gd name="T81" fmla="*/ 37937 h 237"/>
                  <a:gd name="T82" fmla="*/ 4150 w 1800"/>
                  <a:gd name="T83" fmla="*/ 30618 h 237"/>
                  <a:gd name="T84" fmla="*/ 4249 w 1800"/>
                  <a:gd name="T85" fmla="*/ 22618 h 237"/>
                  <a:gd name="T86" fmla="*/ 4349 w 1800"/>
                  <a:gd name="T87" fmla="*/ 18969 h 237"/>
                  <a:gd name="T88" fmla="*/ 4448 w 1800"/>
                  <a:gd name="T89" fmla="*/ 15319 h 237"/>
                  <a:gd name="T90" fmla="*/ 4548 w 1800"/>
                  <a:gd name="T91" fmla="*/ 11644 h 237"/>
                  <a:gd name="T92" fmla="*/ 4648 w 1800"/>
                  <a:gd name="T93" fmla="*/ 7298 h 237"/>
                  <a:gd name="T94" fmla="*/ 4751 w 1800"/>
                  <a:gd name="T95" fmla="*/ 3649 h 237"/>
                  <a:gd name="T96" fmla="*/ 4851 w 1800"/>
                  <a:gd name="T97" fmla="*/ 0 h 237"/>
                  <a:gd name="T98" fmla="*/ 4950 w 1800"/>
                  <a:gd name="T99" fmla="*/ 0 h 23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00"/>
                  <a:gd name="T151" fmla="*/ 0 h 237"/>
                  <a:gd name="T152" fmla="*/ 1800 w 1800"/>
                  <a:gd name="T153" fmla="*/ 237 h 23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27" name="Freeform 12"/>
              <p:cNvSpPr>
                <a:spLocks noChangeArrowheads="1"/>
              </p:cNvSpPr>
              <p:nvPr/>
            </p:nvSpPr>
            <p:spPr bwMode="auto">
              <a:xfrm flipH="1" flipV="1">
                <a:off x="528" y="645"/>
                <a:ext cx="2208" cy="1232"/>
              </a:xfrm>
              <a:custGeom>
                <a:avLst/>
                <a:gdLst>
                  <a:gd name="T0" fmla="*/ 49 w 1800"/>
                  <a:gd name="T1" fmla="*/ 899578 h 237"/>
                  <a:gd name="T2" fmla="*/ 148 w 1800"/>
                  <a:gd name="T3" fmla="*/ 895929 h 237"/>
                  <a:gd name="T4" fmla="*/ 250 w 1800"/>
                  <a:gd name="T5" fmla="*/ 887929 h 237"/>
                  <a:gd name="T6" fmla="*/ 351 w 1800"/>
                  <a:gd name="T7" fmla="*/ 880610 h 237"/>
                  <a:gd name="T8" fmla="*/ 450 w 1800"/>
                  <a:gd name="T9" fmla="*/ 865311 h 237"/>
                  <a:gd name="T10" fmla="*/ 551 w 1800"/>
                  <a:gd name="T11" fmla="*/ 849992 h 237"/>
                  <a:gd name="T12" fmla="*/ 650 w 1800"/>
                  <a:gd name="T13" fmla="*/ 831023 h 237"/>
                  <a:gd name="T14" fmla="*/ 749 w 1800"/>
                  <a:gd name="T15" fmla="*/ 812049 h 237"/>
                  <a:gd name="T16" fmla="*/ 849 w 1800"/>
                  <a:gd name="T17" fmla="*/ 789301 h 237"/>
                  <a:gd name="T18" fmla="*/ 951 w 1800"/>
                  <a:gd name="T19" fmla="*/ 763034 h 237"/>
                  <a:gd name="T20" fmla="*/ 1050 w 1800"/>
                  <a:gd name="T21" fmla="*/ 736066 h 237"/>
                  <a:gd name="T22" fmla="*/ 1149 w 1800"/>
                  <a:gd name="T23" fmla="*/ 706149 h 237"/>
                  <a:gd name="T24" fmla="*/ 1249 w 1800"/>
                  <a:gd name="T25" fmla="*/ 675370 h 237"/>
                  <a:gd name="T26" fmla="*/ 1349 w 1800"/>
                  <a:gd name="T27" fmla="*/ 645459 h 237"/>
                  <a:gd name="T28" fmla="*/ 1449 w 1800"/>
                  <a:gd name="T29" fmla="*/ 611192 h 237"/>
                  <a:gd name="T30" fmla="*/ 1548 w 1800"/>
                  <a:gd name="T31" fmla="*/ 580579 h 237"/>
                  <a:gd name="T32" fmla="*/ 1651 w 1800"/>
                  <a:gd name="T33" fmla="*/ 546987 h 237"/>
                  <a:gd name="T34" fmla="*/ 1750 w 1800"/>
                  <a:gd name="T35" fmla="*/ 512590 h 237"/>
                  <a:gd name="T36" fmla="*/ 1850 w 1800"/>
                  <a:gd name="T37" fmla="*/ 478297 h 237"/>
                  <a:gd name="T38" fmla="*/ 1949 w 1800"/>
                  <a:gd name="T39" fmla="*/ 447679 h 237"/>
                  <a:gd name="T40" fmla="*/ 2050 w 1800"/>
                  <a:gd name="T41" fmla="*/ 417632 h 237"/>
                  <a:gd name="T42" fmla="*/ 2149 w 1800"/>
                  <a:gd name="T43" fmla="*/ 383339 h 237"/>
                  <a:gd name="T44" fmla="*/ 2250 w 1800"/>
                  <a:gd name="T45" fmla="*/ 352726 h 237"/>
                  <a:gd name="T46" fmla="*/ 2350 w 1800"/>
                  <a:gd name="T47" fmla="*/ 326459 h 237"/>
                  <a:gd name="T48" fmla="*/ 2450 w 1800"/>
                  <a:gd name="T49" fmla="*/ 295680 h 237"/>
                  <a:gd name="T50" fmla="*/ 2549 w 1800"/>
                  <a:gd name="T51" fmla="*/ 269413 h 237"/>
                  <a:gd name="T52" fmla="*/ 2648 w 1800"/>
                  <a:gd name="T53" fmla="*/ 246795 h 237"/>
                  <a:gd name="T54" fmla="*/ 2749 w 1800"/>
                  <a:gd name="T55" fmla="*/ 220528 h 237"/>
                  <a:gd name="T56" fmla="*/ 2850 w 1800"/>
                  <a:gd name="T57" fmla="*/ 201585 h 237"/>
                  <a:gd name="T58" fmla="*/ 2949 w 1800"/>
                  <a:gd name="T59" fmla="*/ 178105 h 237"/>
                  <a:gd name="T60" fmla="*/ 3048 w 1800"/>
                  <a:gd name="T61" fmla="*/ 159162 h 237"/>
                  <a:gd name="T62" fmla="*/ 3149 w 1800"/>
                  <a:gd name="T63" fmla="*/ 140193 h 237"/>
                  <a:gd name="T64" fmla="*/ 3248 w 1800"/>
                  <a:gd name="T65" fmla="*/ 125576 h 237"/>
                  <a:gd name="T66" fmla="*/ 3348 w 1800"/>
                  <a:gd name="T67" fmla="*/ 110277 h 237"/>
                  <a:gd name="T68" fmla="*/ 3451 w 1800"/>
                  <a:gd name="T69" fmla="*/ 94958 h 237"/>
                  <a:gd name="T70" fmla="*/ 3550 w 1800"/>
                  <a:gd name="T71" fmla="*/ 83308 h 237"/>
                  <a:gd name="T72" fmla="*/ 3649 w 1800"/>
                  <a:gd name="T73" fmla="*/ 72340 h 237"/>
                  <a:gd name="T74" fmla="*/ 3749 w 1800"/>
                  <a:gd name="T75" fmla="*/ 60529 h 237"/>
                  <a:gd name="T76" fmla="*/ 3849 w 1800"/>
                  <a:gd name="T77" fmla="*/ 53236 h 237"/>
                  <a:gd name="T78" fmla="*/ 3949 w 1800"/>
                  <a:gd name="T79" fmla="*/ 41586 h 237"/>
                  <a:gd name="T80" fmla="*/ 4048 w 1800"/>
                  <a:gd name="T81" fmla="*/ 37937 h 237"/>
                  <a:gd name="T82" fmla="*/ 4150 w 1800"/>
                  <a:gd name="T83" fmla="*/ 30618 h 237"/>
                  <a:gd name="T84" fmla="*/ 4249 w 1800"/>
                  <a:gd name="T85" fmla="*/ 22618 h 237"/>
                  <a:gd name="T86" fmla="*/ 4349 w 1800"/>
                  <a:gd name="T87" fmla="*/ 18969 h 237"/>
                  <a:gd name="T88" fmla="*/ 4448 w 1800"/>
                  <a:gd name="T89" fmla="*/ 15319 h 237"/>
                  <a:gd name="T90" fmla="*/ 4548 w 1800"/>
                  <a:gd name="T91" fmla="*/ 11644 h 237"/>
                  <a:gd name="T92" fmla="*/ 4648 w 1800"/>
                  <a:gd name="T93" fmla="*/ 7298 h 237"/>
                  <a:gd name="T94" fmla="*/ 4751 w 1800"/>
                  <a:gd name="T95" fmla="*/ 3649 h 237"/>
                  <a:gd name="T96" fmla="*/ 4851 w 1800"/>
                  <a:gd name="T97" fmla="*/ 0 h 237"/>
                  <a:gd name="T98" fmla="*/ 4950 w 1800"/>
                  <a:gd name="T99" fmla="*/ 0 h 23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00"/>
                  <a:gd name="T151" fmla="*/ 0 h 237"/>
                  <a:gd name="T152" fmla="*/ 1800 w 1800"/>
                  <a:gd name="T153" fmla="*/ 237 h 23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9214" name="Text Box 13"/>
            <p:cNvSpPr txBox="1">
              <a:spLocks noChangeArrowheads="1"/>
            </p:cNvSpPr>
            <p:nvPr/>
          </p:nvSpPr>
          <p:spPr bwMode="auto">
            <a:xfrm>
              <a:off x="332" y="2035"/>
              <a:ext cx="499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r>
                <a:rPr lang="en-US" altLang="zh-CN" sz="2800" b="0">
                  <a:solidFill>
                    <a:schemeClr val="tx1"/>
                  </a:solidFill>
                </a:rPr>
                <a:t>3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15" name="Text Box 14"/>
            <p:cNvSpPr txBox="1">
              <a:spLocks noChangeArrowheads="1"/>
            </p:cNvSpPr>
            <p:nvPr/>
          </p:nvSpPr>
          <p:spPr bwMode="auto">
            <a:xfrm>
              <a:off x="1085" y="2035"/>
              <a:ext cx="499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r>
                <a:rPr lang="en-US" altLang="zh-CN" sz="2800" b="0">
                  <a:solidFill>
                    <a:schemeClr val="tx1"/>
                  </a:solidFill>
                </a:rPr>
                <a:t>2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16" name="Text Box 15"/>
            <p:cNvSpPr txBox="1">
              <a:spLocks noChangeArrowheads="1"/>
            </p:cNvSpPr>
            <p:nvPr/>
          </p:nvSpPr>
          <p:spPr bwMode="auto">
            <a:xfrm>
              <a:off x="1832" y="2035"/>
              <a:ext cx="387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17" name="Text Box 16"/>
            <p:cNvSpPr txBox="1">
              <a:spLocks noChangeArrowheads="1"/>
            </p:cNvSpPr>
            <p:nvPr/>
          </p:nvSpPr>
          <p:spPr bwMode="auto">
            <a:xfrm>
              <a:off x="3264" y="2016"/>
              <a:ext cx="387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+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18" name="Text Box 17"/>
            <p:cNvSpPr txBox="1">
              <a:spLocks noChangeArrowheads="1"/>
            </p:cNvSpPr>
            <p:nvPr/>
          </p:nvSpPr>
          <p:spPr bwMode="auto">
            <a:xfrm>
              <a:off x="3984" y="2035"/>
              <a:ext cx="499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+</a:t>
              </a:r>
              <a:r>
                <a:rPr lang="en-US" altLang="zh-CN" sz="2800" b="0">
                  <a:solidFill>
                    <a:schemeClr val="tx1"/>
                  </a:solidFill>
                </a:rPr>
                <a:t>2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19" name="Text Box 18"/>
            <p:cNvSpPr txBox="1">
              <a:spLocks noChangeArrowheads="1"/>
            </p:cNvSpPr>
            <p:nvPr/>
          </p:nvSpPr>
          <p:spPr bwMode="auto">
            <a:xfrm>
              <a:off x="4685" y="2035"/>
              <a:ext cx="499" cy="2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US" altLang="zh-CN" sz="2800" b="0">
                  <a:solidFill>
                    <a:schemeClr val="tx1"/>
                  </a:solidFill>
                  <a:latin typeface="Symbol" pitchFamily="18" charset="2"/>
                </a:rPr>
                <a:t>+</a:t>
              </a:r>
              <a:r>
                <a:rPr lang="en-US" altLang="zh-CN" sz="2800" b="0">
                  <a:solidFill>
                    <a:schemeClr val="tx1"/>
                  </a:solidFill>
                </a:rPr>
                <a:t>3</a:t>
              </a:r>
              <a:r>
                <a:rPr lang="en-US" altLang="zh-CN" sz="2800" b="0" i="1">
                  <a:solidFill>
                    <a:schemeClr val="tx1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179220" name="Line 19"/>
            <p:cNvSpPr>
              <a:spLocks noChangeShapeType="1"/>
            </p:cNvSpPr>
            <p:nvPr/>
          </p:nvSpPr>
          <p:spPr bwMode="auto">
            <a:xfrm>
              <a:off x="2016" y="2496"/>
              <a:ext cx="14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Text Box 20"/>
            <p:cNvSpPr txBox="1">
              <a:spLocks noChangeArrowheads="1"/>
            </p:cNvSpPr>
            <p:nvPr/>
          </p:nvSpPr>
          <p:spPr bwMode="auto">
            <a:xfrm>
              <a:off x="2331" y="2333"/>
              <a:ext cx="789" cy="3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200" b="0">
                  <a:solidFill>
                    <a:schemeClr val="tx1"/>
                  </a:solidFill>
                </a:rPr>
                <a:t>68.26%</a:t>
              </a:r>
            </a:p>
          </p:txBody>
        </p:sp>
        <p:sp>
          <p:nvSpPr>
            <p:cNvPr id="179222" name="Line 21"/>
            <p:cNvSpPr>
              <a:spLocks noChangeShapeType="1"/>
            </p:cNvSpPr>
            <p:nvPr/>
          </p:nvSpPr>
          <p:spPr bwMode="auto">
            <a:xfrm>
              <a:off x="1296" y="2880"/>
              <a:ext cx="28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Text Box 22"/>
            <p:cNvSpPr txBox="1">
              <a:spLocks noChangeArrowheads="1"/>
            </p:cNvSpPr>
            <p:nvPr/>
          </p:nvSpPr>
          <p:spPr bwMode="auto">
            <a:xfrm>
              <a:off x="2352" y="2717"/>
              <a:ext cx="789" cy="3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200" b="0">
                  <a:solidFill>
                    <a:schemeClr val="tx1"/>
                  </a:solidFill>
                </a:rPr>
                <a:t>95.44%</a:t>
              </a:r>
            </a:p>
          </p:txBody>
        </p:sp>
        <p:sp>
          <p:nvSpPr>
            <p:cNvPr id="179224" name="Line 23"/>
            <p:cNvSpPr>
              <a:spLocks noChangeShapeType="1"/>
            </p:cNvSpPr>
            <p:nvPr/>
          </p:nvSpPr>
          <p:spPr bwMode="auto">
            <a:xfrm>
              <a:off x="576" y="3264"/>
              <a:ext cx="43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Text Box 24"/>
            <p:cNvSpPr txBox="1">
              <a:spLocks noChangeArrowheads="1"/>
            </p:cNvSpPr>
            <p:nvPr/>
          </p:nvSpPr>
          <p:spPr bwMode="auto">
            <a:xfrm>
              <a:off x="2352" y="3101"/>
              <a:ext cx="789" cy="3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200" b="0">
                  <a:solidFill>
                    <a:schemeClr val="tx1"/>
                  </a:solidFill>
                </a:rPr>
                <a:t>99.74%</a:t>
              </a:r>
            </a:p>
          </p:txBody>
        </p:sp>
      </p:grpSp>
      <p:sp>
        <p:nvSpPr>
          <p:cNvPr id="179203" name="Rectangle 26"/>
          <p:cNvSpPr>
            <a:spLocks noChangeArrowheads="1"/>
          </p:cNvSpPr>
          <p:nvPr/>
        </p:nvSpPr>
        <p:spPr bwMode="auto">
          <a:xfrm>
            <a:off x="5181600" y="762000"/>
            <a:ext cx="365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>
                <a:latin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  <a:sym typeface="Symbol Tiger" pitchFamily="18" charset="2"/>
              </a:rPr>
              <a:t>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准则图示</a:t>
            </a:r>
          </a:p>
        </p:txBody>
      </p:sp>
      <p:sp>
        <p:nvSpPr>
          <p:cNvPr id="17920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0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8B8C5F1-5EA9-478D-96D9-7EEF1292607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71800" y="2362200"/>
            <a:ext cx="2667000" cy="6858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4895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标准正态分布的上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分位点 </a:t>
            </a:r>
          </a:p>
        </p:txBody>
      </p:sp>
      <p:sp>
        <p:nvSpPr>
          <p:cNvPr id="201733" name="矩形 23"/>
          <p:cNvSpPr>
            <a:spLocks noChangeArrowheads="1"/>
          </p:cNvSpPr>
          <p:nvPr/>
        </p:nvSpPr>
        <p:spPr bwMode="auto">
          <a:xfrm>
            <a:off x="228600" y="3733800"/>
            <a:ext cx="51816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由对称性知 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1-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-</a:t>
            </a:r>
            <a:r>
              <a:rPr lang="en-US" altLang="zh-CN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en-US" altLang="zh-CN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endParaRPr lang="en-US" altLang="zh-CN" i="1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Picture 16" descr="正态分布上分位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352800"/>
            <a:ext cx="47498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0" y="1219200"/>
            <a:ext cx="8672513" cy="2406650"/>
            <a:chOff x="0" y="1219200"/>
            <a:chExt cx="8672513" cy="2405932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0" y="1219200"/>
              <a:ext cx="8664575" cy="4253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en-US" altLang="zh-CN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    </a:t>
              </a:r>
              <a:r>
                <a:rPr lang="zh-CN" altLang="en-US" u="sng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定义</a:t>
              </a:r>
              <a:r>
                <a:rPr lang="en-US" altLang="zh-CN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设</a:t>
              </a:r>
              <a:r>
                <a:rPr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r.v.X</a:t>
              </a:r>
              <a:r>
                <a:rPr lang="en-US" altLang="zh-CN" baseline="-250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~</a:t>
              </a:r>
              <a:r>
                <a:rPr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(0,1),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则称满足条件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8546" name="Object 7"/>
            <p:cNvGraphicFramePr>
              <a:graphicFrameLocks/>
            </p:cNvGraphicFramePr>
            <p:nvPr/>
          </p:nvGraphicFramePr>
          <p:xfrm>
            <a:off x="2514600" y="1828800"/>
            <a:ext cx="3733800" cy="484173"/>
          </p:xfrm>
          <a:graphic>
            <a:graphicData uri="http://schemas.openxmlformats.org/presentationml/2006/ole">
              <p:oleObj spid="_x0000_s108546" r:id="rId4" imgW="1562100" imgH="228600" progId="Equation.3">
                <p:embed/>
              </p:oleObj>
            </a:graphicData>
          </a:graphic>
        </p:graphicFrame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495800" y="2590391"/>
              <a:ext cx="4176713" cy="4253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spcAft>
                  <a:spcPct val="20000"/>
                </a:spcAft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的点    为标准正态分布的</a:t>
              </a:r>
              <a:endParaRPr lang="zh-CN" altLang="en-US" dirty="0">
                <a:solidFill>
                  <a:schemeClr val="tx1"/>
                </a:solidFill>
                <a:ea typeface="ˎ̥"/>
                <a:cs typeface="ˎ̥"/>
              </a:endParaRPr>
            </a:p>
          </p:txBody>
        </p:sp>
        <p:graphicFrame>
          <p:nvGraphicFramePr>
            <p:cNvPr id="108547" name="Object 8"/>
            <p:cNvGraphicFramePr>
              <a:graphicFrameLocks/>
            </p:cNvGraphicFramePr>
            <p:nvPr/>
          </p:nvGraphicFramePr>
          <p:xfrm>
            <a:off x="5257800" y="2438400"/>
            <a:ext cx="533902" cy="685800"/>
          </p:xfrm>
          <a:graphic>
            <a:graphicData uri="http://schemas.openxmlformats.org/presentationml/2006/ole">
              <p:oleObj spid="_x0000_s108547" r:id="rId5" imgW="177646" imgH="228402" progId="Equation.3">
                <p:embed/>
              </p:oleObj>
            </a:graphicData>
          </a:graphic>
        </p:graphicFrame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28600" y="2590391"/>
              <a:ext cx="493713" cy="4253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</a:rPr>
                <a:t>即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8548" name="Object 9"/>
            <p:cNvGraphicFramePr>
              <a:graphicFrameLocks/>
            </p:cNvGraphicFramePr>
            <p:nvPr/>
          </p:nvGraphicFramePr>
          <p:xfrm>
            <a:off x="762000" y="2590801"/>
            <a:ext cx="3505200" cy="477869"/>
          </p:xfrm>
          <a:graphic>
            <a:graphicData uri="http://schemas.openxmlformats.org/presentationml/2006/ole">
              <p:oleObj spid="_x0000_s108548" r:id="rId6" imgW="1485900" imgH="228600" progId="Equation.3">
                <p:embed/>
              </p:oleObj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228600" y="3199809"/>
              <a:ext cx="1887538" cy="42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spcAft>
                  <a:spcPct val="20000"/>
                </a:spcAft>
                <a:buFontTx/>
                <a:buNone/>
                <a:defRPr/>
              </a:pP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上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α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分位点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.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sp>
        <p:nvSpPr>
          <p:cNvPr id="108556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57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0DCADC9-AF6B-4422-93C5-AEFC7F4F515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Line 15"/>
          <p:cNvSpPr>
            <a:spLocks noChangeShapeType="1"/>
          </p:cNvSpPr>
          <p:nvPr/>
        </p:nvSpPr>
        <p:spPr bwMode="auto">
          <a:xfrm flipV="1">
            <a:off x="22860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4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D9F9E98-3F95-4924-AF09-BD8DD8E0318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132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09575" name="Rectangle 10"/>
          <p:cNvSpPr>
            <a:spLocks noChangeArrowheads="1"/>
          </p:cNvSpPr>
          <p:nvPr/>
        </p:nvSpPr>
        <p:spPr bwMode="auto">
          <a:xfrm>
            <a:off x="533400" y="304800"/>
            <a:ext cx="7772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上</a:t>
            </a: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α</a:t>
            </a: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分位点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67272" name="Object 2"/>
          <p:cNvGraphicFramePr>
            <a:graphicFrameLocks/>
          </p:cNvGraphicFramePr>
          <p:nvPr/>
        </p:nvGraphicFramePr>
        <p:xfrm>
          <a:off x="1447800" y="990600"/>
          <a:ext cx="4876800" cy="512763"/>
        </p:xfrm>
        <a:graphic>
          <a:graphicData uri="http://schemas.openxmlformats.org/presentationml/2006/ole">
            <p:oleObj spid="_x0000_s109570" r:id="rId3" imgW="2273300" imgH="228600" progId="Equation.3">
              <p:embed/>
            </p:oleObj>
          </a:graphicData>
        </a:graphic>
      </p:graphicFrame>
      <p:sp>
        <p:nvSpPr>
          <p:cNvPr id="267271" name="Text Box 7" descr="0081"/>
          <p:cNvSpPr txBox="1">
            <a:spLocks noChangeArrowheads="1"/>
          </p:cNvSpPr>
          <p:nvPr/>
        </p:nvSpPr>
        <p:spPr bwMode="auto">
          <a:xfrm>
            <a:off x="0" y="1600200"/>
            <a:ext cx="9144000" cy="1684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=0.05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,1-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=0.95,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在附表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2[P.295]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的表中函数值中找到最接近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0.95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:0.9495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0.9505,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它们对应的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值分别为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1.64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1.65,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故可取其算术平均值为上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0.05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分位点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67270" name="Object 3"/>
          <p:cNvGraphicFramePr>
            <a:graphicFrameLocks/>
          </p:cNvGraphicFramePr>
          <p:nvPr/>
        </p:nvGraphicFramePr>
        <p:xfrm>
          <a:off x="3276600" y="3352800"/>
          <a:ext cx="2413000" cy="611188"/>
        </p:xfrm>
        <a:graphic>
          <a:graphicData uri="http://schemas.openxmlformats.org/presentationml/2006/ole">
            <p:oleObj spid="_x0000_s109571" r:id="rId4" imgW="800100" imgH="228600" progId="Equation.3">
              <p:embed/>
            </p:oleObj>
          </a:graphicData>
        </a:graphic>
      </p:graphicFrame>
      <p:sp>
        <p:nvSpPr>
          <p:cNvPr id="267269" name="Text Box 5" descr="0081"/>
          <p:cNvSpPr txBox="1">
            <a:spLocks noChangeArrowheads="1"/>
          </p:cNvSpPr>
          <p:nvPr/>
        </p:nvSpPr>
        <p:spPr bwMode="auto">
          <a:xfrm>
            <a:off x="0" y="3962400"/>
            <a:ext cx="8991600" cy="1684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=0.005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,1-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=0.995,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在表中函数值中找到最接近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0.995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:0.9949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0.9951,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它们对应的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值分别为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2.57 2.58,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故可取其算术平均值为上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0.005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分位点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67268" name="Object 4"/>
          <p:cNvGraphicFramePr>
            <a:graphicFrameLocks/>
          </p:cNvGraphicFramePr>
          <p:nvPr/>
        </p:nvGraphicFramePr>
        <p:xfrm>
          <a:off x="3276600" y="5562600"/>
          <a:ext cx="2605088" cy="611188"/>
        </p:xfrm>
        <a:graphic>
          <a:graphicData uri="http://schemas.openxmlformats.org/presentationml/2006/ole">
            <p:oleObj spid="_x0000_s109572" r:id="rId5" imgW="863225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/>
      <p:bldP spid="267269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5"/>
          <p:cNvGraphicFramePr>
            <a:graphicFrameLocks/>
          </p:cNvGraphicFramePr>
          <p:nvPr/>
        </p:nvGraphicFramePr>
        <p:xfrm>
          <a:off x="76200" y="457200"/>
          <a:ext cx="8993188" cy="2424113"/>
        </p:xfrm>
        <a:graphic>
          <a:graphicData uri="http://schemas.openxmlformats.org/presentationml/2006/ole">
            <p:oleObj spid="_x0000_s110594" name="Equation" r:id="rId3" imgW="4660560" imgH="1206360" progId="Equation.DSMT4">
              <p:embed/>
            </p:oleObj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143000" y="2895600"/>
            <a:ext cx="35909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(1)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所求概率为</a:t>
            </a:r>
          </a:p>
        </p:txBody>
      </p:sp>
      <p:graphicFrame>
        <p:nvGraphicFramePr>
          <p:cNvPr id="5" name="Object 0"/>
          <p:cNvGraphicFramePr>
            <a:graphicFrameLocks/>
          </p:cNvGraphicFramePr>
          <p:nvPr/>
        </p:nvGraphicFramePr>
        <p:xfrm>
          <a:off x="1219200" y="3657600"/>
          <a:ext cx="1600200" cy="379413"/>
        </p:xfrm>
        <a:graphic>
          <a:graphicData uri="http://schemas.openxmlformats.org/presentationml/2006/ole">
            <p:oleObj spid="_x0000_s110595" r:id="rId4" imgW="1599506" imgH="380835" progId="Equation.3">
              <p:embed/>
            </p:oleObj>
          </a:graphicData>
        </a:graphic>
      </p:graphicFrame>
      <p:graphicFrame>
        <p:nvGraphicFramePr>
          <p:cNvPr id="6" name="Object 1"/>
          <p:cNvGraphicFramePr>
            <a:graphicFrameLocks/>
          </p:cNvGraphicFramePr>
          <p:nvPr/>
        </p:nvGraphicFramePr>
        <p:xfrm>
          <a:off x="2819400" y="3352800"/>
          <a:ext cx="3327400" cy="901700"/>
        </p:xfrm>
        <a:graphic>
          <a:graphicData uri="http://schemas.openxmlformats.org/presentationml/2006/ole">
            <p:oleObj spid="_x0000_s110596" r:id="rId5" imgW="3325956" imgH="901309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6248400" y="3657600"/>
          <a:ext cx="1524000" cy="422275"/>
        </p:xfrm>
        <a:graphic>
          <a:graphicData uri="http://schemas.openxmlformats.org/presentationml/2006/ole">
            <p:oleObj spid="_x0000_s110597" r:id="rId6" imgW="1523339" imgH="393529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2819400" y="4572000"/>
          <a:ext cx="1765300" cy="317500"/>
        </p:xfrm>
        <a:graphic>
          <a:graphicData uri="http://schemas.openxmlformats.org/presentationml/2006/ole">
            <p:oleObj spid="_x0000_s110598" r:id="rId7" imgW="1763769" imgH="317225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/>
          </p:cNvGraphicFramePr>
          <p:nvPr/>
        </p:nvGraphicFramePr>
        <p:xfrm>
          <a:off x="4648200" y="4572000"/>
          <a:ext cx="1384300" cy="317500"/>
        </p:xfrm>
        <a:graphic>
          <a:graphicData uri="http://schemas.openxmlformats.org/presentationml/2006/ole">
            <p:oleObj spid="_x0000_s110599" r:id="rId8" imgW="1383099" imgH="317225" progId="Equation.3">
              <p:embed/>
            </p:oleObj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0" y="2895600"/>
            <a:ext cx="1219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】</a:t>
            </a:r>
            <a:endParaRPr lang="zh-CN" altLang="en-US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3915" name="Rectangle 27"/>
          <p:cNvSpPr>
            <a:spLocks noChangeArrowheads="1"/>
          </p:cNvSpPr>
          <p:nvPr/>
        </p:nvSpPr>
        <p:spPr bwMode="auto">
          <a:xfrm>
            <a:off x="228600" y="457200"/>
            <a:ext cx="1382713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060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D8BE881-90AA-47D4-980B-BBBA815EE1A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0"/>
          <p:cNvGraphicFramePr>
            <a:graphicFrameLocks/>
          </p:cNvGraphicFramePr>
          <p:nvPr/>
        </p:nvGraphicFramePr>
        <p:xfrm>
          <a:off x="1676400" y="533400"/>
          <a:ext cx="2851150" cy="439738"/>
        </p:xfrm>
        <a:graphic>
          <a:graphicData uri="http://schemas.openxmlformats.org/presentationml/2006/ole">
            <p:oleObj spid="_x0000_s111618" name="Equation" r:id="rId3" imgW="1422360" imgH="203040" progId="Equation.DSMT4">
              <p:embed/>
            </p:oleObj>
          </a:graphicData>
        </a:graphic>
      </p:graphicFrame>
      <p:graphicFrame>
        <p:nvGraphicFramePr>
          <p:cNvPr id="148481" name="Object 1"/>
          <p:cNvGraphicFramePr>
            <a:graphicFrameLocks/>
          </p:cNvGraphicFramePr>
          <p:nvPr/>
        </p:nvGraphicFramePr>
        <p:xfrm>
          <a:off x="1752600" y="1066800"/>
          <a:ext cx="2895600" cy="446088"/>
        </p:xfrm>
        <a:graphic>
          <a:graphicData uri="http://schemas.openxmlformats.org/presentationml/2006/ole">
            <p:oleObj spid="_x0000_s111619" name="Equation" r:id="rId4" imgW="1460160" imgH="203040" progId="Equation.DSMT4">
              <p:embed/>
            </p:oleObj>
          </a:graphicData>
        </a:graphic>
      </p:graphicFrame>
      <p:graphicFrame>
        <p:nvGraphicFramePr>
          <p:cNvPr id="148482" name="Object 2"/>
          <p:cNvGraphicFramePr>
            <a:graphicFrameLocks/>
          </p:cNvGraphicFramePr>
          <p:nvPr/>
        </p:nvGraphicFramePr>
        <p:xfrm>
          <a:off x="1752600" y="1676400"/>
          <a:ext cx="2832100" cy="392113"/>
        </p:xfrm>
        <a:graphic>
          <a:graphicData uri="http://schemas.openxmlformats.org/presentationml/2006/ole">
            <p:oleObj spid="_x0000_s111620" r:id="rId5" imgW="2830871" imgH="393529" progId="Equation.3">
              <p:embed/>
            </p:oleObj>
          </a:graphicData>
        </a:graphic>
      </p:graphicFrame>
      <p:graphicFrame>
        <p:nvGraphicFramePr>
          <p:cNvPr id="148483" name="Object 3"/>
          <p:cNvGraphicFramePr>
            <a:graphicFrameLocks/>
          </p:cNvGraphicFramePr>
          <p:nvPr/>
        </p:nvGraphicFramePr>
        <p:xfrm>
          <a:off x="1676400" y="2209800"/>
          <a:ext cx="3517900" cy="901700"/>
        </p:xfrm>
        <a:graphic>
          <a:graphicData uri="http://schemas.openxmlformats.org/presentationml/2006/ole">
            <p:oleObj spid="_x0000_s111621" r:id="rId6" imgW="3516374" imgH="901309" progId="Equation.3">
              <p:embed/>
            </p:oleObj>
          </a:graphicData>
        </a:graphic>
      </p:graphicFrame>
      <p:graphicFrame>
        <p:nvGraphicFramePr>
          <p:cNvPr id="148485" name="Object 5"/>
          <p:cNvGraphicFramePr>
            <a:graphicFrameLocks/>
          </p:cNvGraphicFramePr>
          <p:nvPr/>
        </p:nvGraphicFramePr>
        <p:xfrm>
          <a:off x="1295400" y="3581400"/>
          <a:ext cx="3116263" cy="946150"/>
        </p:xfrm>
        <a:graphic>
          <a:graphicData uri="http://schemas.openxmlformats.org/presentationml/2006/ole">
            <p:oleObj spid="_x0000_s111622" r:id="rId7" imgW="1421783" imgH="431613" progId="Equation.DSMT4">
              <p:embed/>
            </p:oleObj>
          </a:graphicData>
        </a:graphic>
      </p:graphicFrame>
      <p:graphicFrame>
        <p:nvGraphicFramePr>
          <p:cNvPr id="148486" name="Object 6"/>
          <p:cNvGraphicFramePr>
            <a:graphicFrameLocks/>
          </p:cNvGraphicFramePr>
          <p:nvPr/>
        </p:nvGraphicFramePr>
        <p:xfrm>
          <a:off x="4114800" y="3886200"/>
          <a:ext cx="2286000" cy="317500"/>
        </p:xfrm>
        <a:graphic>
          <a:graphicData uri="http://schemas.openxmlformats.org/presentationml/2006/ole">
            <p:oleObj spid="_x0000_s111623" r:id="rId8" imgW="2284017" imgH="317225" progId="Equation.3">
              <p:embed/>
            </p:oleObj>
          </a:graphicData>
        </a:graphic>
      </p:graphicFrame>
      <p:sp>
        <p:nvSpPr>
          <p:cNvPr id="11162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FA655AB-0D17-4C70-9322-7B3EFBF243D6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0" y="1828800"/>
            <a:ext cx="1627188" cy="1470025"/>
            <a:chOff x="2400" y="1152"/>
            <a:chExt cx="1025" cy="926"/>
          </a:xfrm>
        </p:grpSpPr>
        <p:sp>
          <p:nvSpPr>
            <p:cNvPr id="112658" name="Rectangle 12"/>
            <p:cNvSpPr>
              <a:spLocks noChangeArrowheads="1"/>
            </p:cNvSpPr>
            <p:nvPr/>
          </p:nvSpPr>
          <p:spPr bwMode="auto">
            <a:xfrm>
              <a:off x="2688" y="1152"/>
              <a:ext cx="432" cy="288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Rectangle 15"/>
            <p:cNvSpPr>
              <a:spLocks noChangeArrowheads="1"/>
            </p:cNvSpPr>
            <p:nvPr/>
          </p:nvSpPr>
          <p:spPr bwMode="auto">
            <a:xfrm>
              <a:off x="2400" y="1776"/>
              <a:ext cx="102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分布函数</a:t>
              </a:r>
            </a:p>
          </p:txBody>
        </p:sp>
        <p:sp>
          <p:nvSpPr>
            <p:cNvPr id="112660" name="AutoShape 16"/>
            <p:cNvSpPr>
              <a:spLocks noChangeArrowheads="1"/>
            </p:cNvSpPr>
            <p:nvPr/>
          </p:nvSpPr>
          <p:spPr bwMode="auto">
            <a:xfrm>
              <a:off x="2784" y="1440"/>
              <a:ext cx="144" cy="384"/>
            </a:xfrm>
            <a:prstGeom prst="downArrow">
              <a:avLst>
                <a:gd name="adj1" fmla="val 50000"/>
                <a:gd name="adj2" fmla="val 66654"/>
              </a:avLst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486400" y="1828800"/>
            <a:ext cx="1460500" cy="1473200"/>
            <a:chOff x="3456" y="1152"/>
            <a:chExt cx="920" cy="928"/>
          </a:xfrm>
        </p:grpSpPr>
        <p:sp>
          <p:nvSpPr>
            <p:cNvPr id="112656" name="Rectangle 13"/>
            <p:cNvSpPr>
              <a:spLocks noChangeArrowheads="1"/>
            </p:cNvSpPr>
            <p:nvPr/>
          </p:nvSpPr>
          <p:spPr bwMode="auto">
            <a:xfrm>
              <a:off x="3648" y="1152"/>
              <a:ext cx="432" cy="288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44" name="Object 2"/>
            <p:cNvGraphicFramePr>
              <a:graphicFrameLocks/>
            </p:cNvGraphicFramePr>
            <p:nvPr/>
          </p:nvGraphicFramePr>
          <p:xfrm>
            <a:off x="3456" y="1824"/>
            <a:ext cx="920" cy="256"/>
          </p:xfrm>
          <a:graphic>
            <a:graphicData uri="http://schemas.openxmlformats.org/presentationml/2006/ole">
              <p:oleObj spid="_x0000_s112644" r:id="rId3" imgW="1459233" imgH="406048" progId="Equation.3">
                <p:embed/>
              </p:oleObj>
            </a:graphicData>
          </a:graphic>
        </p:graphicFrame>
        <p:sp>
          <p:nvSpPr>
            <p:cNvPr id="112657" name="AutoShape 18"/>
            <p:cNvSpPr>
              <a:spLocks noChangeArrowheads="1"/>
            </p:cNvSpPr>
            <p:nvPr/>
          </p:nvSpPr>
          <p:spPr bwMode="auto">
            <a:xfrm>
              <a:off x="3744" y="1440"/>
              <a:ext cx="144" cy="384"/>
            </a:xfrm>
            <a:prstGeom prst="downArrow">
              <a:avLst>
                <a:gd name="adj1" fmla="val 50000"/>
                <a:gd name="adj2" fmla="val 66654"/>
              </a:avLst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47" name="Rectangle 3"/>
          <p:cNvSpPr>
            <a:spLocks noChangeArrowheads="1"/>
          </p:cNvSpPr>
          <p:nvPr/>
        </p:nvSpPr>
        <p:spPr bwMode="auto">
          <a:xfrm>
            <a:off x="914400" y="70961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4000">
              <a:ea typeface="黑体" pitchFamily="49" charset="-122"/>
            </a:endParaRPr>
          </a:p>
        </p:txBody>
      </p:sp>
      <p:sp>
        <p:nvSpPr>
          <p:cNvPr id="112648" name="Rectangle 6"/>
          <p:cNvSpPr txBox="1">
            <a:spLocks noChangeArrowheads="1"/>
          </p:cNvSpPr>
          <p:nvPr/>
        </p:nvSpPr>
        <p:spPr bwMode="auto">
          <a:xfrm>
            <a:off x="827088" y="611188"/>
            <a:ext cx="7793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r>
              <a:rPr lang="zh-CN" altLang="en-US" sz="3200" b="0">
                <a:solidFill>
                  <a:schemeClr val="tx1"/>
                </a:solidFill>
                <a:latin typeface="Calibri" pitchFamily="34" charset="0"/>
              </a:rPr>
              <a:t>小结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38200" y="3697288"/>
            <a:ext cx="5257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2. </a:t>
            </a:r>
            <a:r>
              <a:rPr lang="zh-CN" altLang="en-US" sz="2800">
                <a:solidFill>
                  <a:schemeClr val="tx1"/>
                </a:solidFill>
              </a:rPr>
              <a:t>常见连续型随机变量的分布</a:t>
            </a:r>
          </a:p>
        </p:txBody>
      </p:sp>
      <p:graphicFrame>
        <p:nvGraphicFramePr>
          <p:cNvPr id="15" name="Object 3"/>
          <p:cNvGraphicFramePr>
            <a:graphicFrameLocks/>
          </p:cNvGraphicFramePr>
          <p:nvPr/>
        </p:nvGraphicFramePr>
        <p:xfrm>
          <a:off x="914400" y="1676400"/>
          <a:ext cx="5930900" cy="673100"/>
        </p:xfrm>
        <a:graphic>
          <a:graphicData uri="http://schemas.openxmlformats.org/presentationml/2006/ole">
            <p:oleObj spid="_x0000_s112642" r:id="rId4" imgW="5928327" imgH="672808" progId="Equation.3">
              <p:embed/>
            </p:oleObj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905000" y="4357688"/>
            <a:ext cx="3789363" cy="1585912"/>
            <a:chOff x="1200" y="2745"/>
            <a:chExt cx="2387" cy="999"/>
          </a:xfrm>
        </p:grpSpPr>
        <p:sp>
          <p:nvSpPr>
            <p:cNvPr id="112653" name="Rectangle 7"/>
            <p:cNvSpPr>
              <a:spLocks noChangeArrowheads="1"/>
            </p:cNvSpPr>
            <p:nvPr/>
          </p:nvSpPr>
          <p:spPr bwMode="auto">
            <a:xfrm>
              <a:off x="1296" y="274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均匀分布</a:t>
              </a:r>
            </a:p>
          </p:txBody>
        </p:sp>
        <p:sp>
          <p:nvSpPr>
            <p:cNvPr id="112654" name="Rectangle 8"/>
            <p:cNvSpPr>
              <a:spLocks noChangeArrowheads="1"/>
            </p:cNvSpPr>
            <p:nvPr/>
          </p:nvSpPr>
          <p:spPr bwMode="auto">
            <a:xfrm>
              <a:off x="1296" y="3081"/>
              <a:ext cx="22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正态分布</a:t>
              </a:r>
              <a:r>
                <a:rPr lang="en-US" altLang="zh-CN" sz="2800">
                  <a:solidFill>
                    <a:srgbClr val="0000FF"/>
                  </a:solidFill>
                  <a:ea typeface="黑体" pitchFamily="49" charset="-122"/>
                </a:rPr>
                <a:t>(</a:t>
              </a: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或高斯分布</a:t>
              </a:r>
              <a:r>
                <a:rPr lang="en-US" altLang="zh-CN" sz="2800">
                  <a:solidFill>
                    <a:srgbClr val="0000FF"/>
                  </a:solidFill>
                  <a:ea typeface="黑体" pitchFamily="49" charset="-122"/>
                </a:rPr>
                <a:t>)</a:t>
              </a:r>
            </a:p>
          </p:txBody>
        </p:sp>
        <p:sp>
          <p:nvSpPr>
            <p:cNvPr id="112655" name="Rectangle 9"/>
            <p:cNvSpPr>
              <a:spLocks noChangeArrowheads="1"/>
            </p:cNvSpPr>
            <p:nvPr/>
          </p:nvSpPr>
          <p:spPr bwMode="auto">
            <a:xfrm>
              <a:off x="1296" y="341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指数分布</a:t>
              </a:r>
            </a:p>
          </p:txBody>
        </p:sp>
        <p:graphicFrame>
          <p:nvGraphicFramePr>
            <p:cNvPr id="112643" name="Object 4"/>
            <p:cNvGraphicFramePr>
              <a:graphicFrameLocks/>
            </p:cNvGraphicFramePr>
            <p:nvPr/>
          </p:nvGraphicFramePr>
          <p:xfrm>
            <a:off x="1200" y="2792"/>
            <a:ext cx="240" cy="952"/>
          </p:xfrm>
          <a:graphic>
            <a:graphicData uri="http://schemas.openxmlformats.org/presentationml/2006/ole">
              <p:oleObj spid="_x0000_s112643" r:id="rId5" imgW="380835" imgH="1510644" progId="Equation.3">
                <p:embed/>
              </p:oleObj>
            </a:graphicData>
          </a:graphic>
        </p:graphicFrame>
      </p:grpSp>
      <p:sp>
        <p:nvSpPr>
          <p:cNvPr id="112651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2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C245934-B8FF-42FD-8BAC-AC955FC7927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9"/>
          <p:cNvSpPr txBox="1">
            <a:spLocks noChangeArrowheads="1"/>
          </p:cNvSpPr>
          <p:nvPr/>
        </p:nvSpPr>
        <p:spPr bwMode="auto">
          <a:xfrm>
            <a:off x="609600" y="685800"/>
            <a:ext cx="59531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3. </a:t>
            </a:r>
            <a:r>
              <a:rPr lang="zh-CN" altLang="en-US" sz="2800">
                <a:solidFill>
                  <a:schemeClr val="tx1"/>
                </a:solidFill>
                <a:latin typeface="Tahoma" pitchFamily="34" charset="0"/>
              </a:rPr>
              <a:t>正态分布是概率论中最重要的分布</a:t>
            </a:r>
          </a:p>
        </p:txBody>
      </p:sp>
      <p:pic>
        <p:nvPicPr>
          <p:cNvPr id="180227" name="Picture 2"/>
          <p:cNvPicPr>
            <a:picLocks noChangeAspect="1" noChangeArrowheads="1"/>
          </p:cNvPicPr>
          <p:nvPr/>
        </p:nvPicPr>
        <p:blipFill>
          <a:blip r:embed="rId2" cstate="print"/>
          <a:srcRect t="10959"/>
          <a:stretch>
            <a:fillRect/>
          </a:stretch>
        </p:blipFill>
        <p:spPr bwMode="auto">
          <a:xfrm>
            <a:off x="609600" y="1981200"/>
            <a:ext cx="7239000" cy="3983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80228" name="TextBox 6"/>
          <p:cNvSpPr txBox="1">
            <a:spLocks noChangeArrowheads="1"/>
          </p:cNvSpPr>
          <p:nvPr/>
        </p:nvSpPr>
        <p:spPr bwMode="auto">
          <a:xfrm>
            <a:off x="609600" y="1371600"/>
            <a:ext cx="7848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一般正太分布的计算总结：</a:t>
            </a:r>
          </a:p>
        </p:txBody>
      </p:sp>
      <p:sp>
        <p:nvSpPr>
          <p:cNvPr id="18022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42CB114-80B3-41CD-A421-46BFC901B285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6983413" cy="3352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81251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2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7B97F37-884B-46E2-B4A2-F15D1CE01385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7" name="Rectangle 11"/>
          <p:cNvSpPr>
            <a:spLocks noChangeArrowheads="1"/>
          </p:cNvSpPr>
          <p:nvPr/>
        </p:nvSpPr>
        <p:spPr bwMode="auto">
          <a:xfrm>
            <a:off x="762000" y="609600"/>
            <a:ext cx="745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3333CC"/>
                </a:solidFill>
              </a:rPr>
              <a:t>标准正态量取值概率的查表计算实例</a:t>
            </a:r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944563" y="3789363"/>
          <a:ext cx="3265487" cy="414337"/>
        </p:xfrm>
        <a:graphic>
          <a:graphicData uri="http://schemas.openxmlformats.org/presentationml/2006/ole">
            <p:oleObj spid="_x0000_s113666" r:id="rId3" imgW="1598812" imgH="203024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957263" y="3213100"/>
          <a:ext cx="2071687" cy="414338"/>
        </p:xfrm>
        <a:graphic>
          <a:graphicData uri="http://schemas.openxmlformats.org/presentationml/2006/ole">
            <p:oleObj spid="_x0000_s113667" r:id="rId4" imgW="1015119" imgH="203024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/>
        </p:nvGraphicFramePr>
        <p:xfrm>
          <a:off x="946150" y="5589588"/>
          <a:ext cx="2281238" cy="414337"/>
        </p:xfrm>
        <a:graphic>
          <a:graphicData uri="http://schemas.openxmlformats.org/presentationml/2006/ole">
            <p:oleObj spid="_x0000_s113668" r:id="rId5" imgW="1116631" imgH="203024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/>
          </p:cNvGraphicFramePr>
          <p:nvPr/>
        </p:nvGraphicFramePr>
        <p:xfrm>
          <a:off x="5003800" y="3213100"/>
          <a:ext cx="1582738" cy="414338"/>
        </p:xfrm>
        <a:graphic>
          <a:graphicData uri="http://schemas.openxmlformats.org/presentationml/2006/ole">
            <p:oleObj spid="_x0000_s113669" r:id="rId6" imgW="774028" imgH="203024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/>
          </p:cNvGraphicFramePr>
          <p:nvPr/>
        </p:nvGraphicFramePr>
        <p:xfrm>
          <a:off x="5003800" y="3644900"/>
          <a:ext cx="3449638" cy="828675"/>
        </p:xfrm>
        <a:graphic>
          <a:graphicData uri="http://schemas.openxmlformats.org/presentationml/2006/ole">
            <p:oleObj spid="_x0000_s113670" r:id="rId7" imgW="1687635" imgH="406048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/>
        </p:nvGraphicFramePr>
        <p:xfrm>
          <a:off x="5003800" y="5516563"/>
          <a:ext cx="1946275" cy="414337"/>
        </p:xfrm>
        <a:graphic>
          <a:graphicData uri="http://schemas.openxmlformats.org/presentationml/2006/ole">
            <p:oleObj spid="_x0000_s113671" r:id="rId8" imgW="951674" imgH="203024" progId="Equation.DSMT4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/>
          </p:cNvGraphicFramePr>
          <p:nvPr/>
        </p:nvGraphicFramePr>
        <p:xfrm>
          <a:off x="944563" y="5013325"/>
          <a:ext cx="3367087" cy="414338"/>
        </p:xfrm>
        <a:graphic>
          <a:graphicData uri="http://schemas.openxmlformats.org/presentationml/2006/ole">
            <p:oleObj spid="_x0000_s113672" r:id="rId9" imgW="1649568" imgH="203024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/>
          </p:cNvGraphicFramePr>
          <p:nvPr/>
        </p:nvGraphicFramePr>
        <p:xfrm>
          <a:off x="5003800" y="5013325"/>
          <a:ext cx="3087688" cy="414338"/>
        </p:xfrm>
        <a:graphic>
          <a:graphicData uri="http://schemas.openxmlformats.org/presentationml/2006/ole">
            <p:oleObj spid="_x0000_s113673" r:id="rId10" imgW="1509989" imgH="203024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/>
          </p:cNvGraphicFramePr>
          <p:nvPr/>
        </p:nvGraphicFramePr>
        <p:xfrm>
          <a:off x="944563" y="4437063"/>
          <a:ext cx="3367087" cy="414337"/>
        </p:xfrm>
        <a:graphic>
          <a:graphicData uri="http://schemas.openxmlformats.org/presentationml/2006/ole">
            <p:oleObj spid="_x0000_s113674" r:id="rId11" imgW="1649568" imgH="203024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/>
          </p:cNvGraphicFramePr>
          <p:nvPr/>
        </p:nvGraphicFramePr>
        <p:xfrm>
          <a:off x="5003800" y="4581525"/>
          <a:ext cx="3165475" cy="414338"/>
        </p:xfrm>
        <a:graphic>
          <a:graphicData uri="http://schemas.openxmlformats.org/presentationml/2006/ole">
            <p:oleObj spid="_x0000_s113675" r:id="rId12" imgW="1548056" imgH="203024" progId="Equation.DSMT4">
              <p:embed/>
            </p:oleObj>
          </a:graphicData>
        </a:graphic>
      </p:graphicFrame>
      <p:sp>
        <p:nvSpPr>
          <p:cNvPr id="113678" name="Text Box 22"/>
          <p:cNvSpPr txBox="1">
            <a:spLocks noChangeArrowheads="1"/>
          </p:cNvSpPr>
          <p:nvPr/>
        </p:nvSpPr>
        <p:spPr bwMode="auto">
          <a:xfrm>
            <a:off x="782638" y="2516188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Φ </a:t>
            </a:r>
            <a:r>
              <a:rPr lang="en-US" altLang="zh-CN" sz="2000">
                <a:solidFill>
                  <a:srgbClr val="FF0000"/>
                </a:solidFill>
              </a:rPr>
              <a:t>(0) = 0 .5  </a:t>
            </a:r>
            <a:r>
              <a:rPr lang="en-US" altLang="zh-CN" sz="2000">
                <a:solidFill>
                  <a:schemeClr val="tx2"/>
                </a:solidFill>
              </a:rPr>
              <a:t> ,</a:t>
            </a:r>
            <a:endParaRPr lang="en-US" altLang="zh-CN" sz="2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13679" name="Text Box 23"/>
          <p:cNvSpPr txBox="1">
            <a:spLocks noChangeArrowheads="1"/>
          </p:cNvSpPr>
          <p:nvPr/>
        </p:nvSpPr>
        <p:spPr bwMode="auto">
          <a:xfrm>
            <a:off x="2438400" y="2514600"/>
            <a:ext cx="446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FF3300"/>
                </a:solidFill>
              </a:rPr>
              <a:t>Φ </a:t>
            </a:r>
            <a:r>
              <a:rPr lang="en-US" altLang="zh-CN" sz="2000">
                <a:solidFill>
                  <a:srgbClr val="FF3300"/>
                </a:solidFill>
              </a:rPr>
              <a:t>(1) = 0.8413</a:t>
            </a:r>
            <a:r>
              <a:rPr lang="en-US" altLang="zh-CN" sz="2000">
                <a:solidFill>
                  <a:schemeClr val="tx2"/>
                </a:solidFill>
              </a:rPr>
              <a:t>  ,</a:t>
            </a:r>
            <a:r>
              <a:rPr lang="en-US" altLang="zh-CN" sz="2000" i="1">
                <a:solidFill>
                  <a:srgbClr val="FF3300"/>
                </a:solidFill>
              </a:rPr>
              <a:t>  Φ</a:t>
            </a:r>
            <a:r>
              <a:rPr lang="en-US" altLang="zh-CN" sz="2000">
                <a:solidFill>
                  <a:srgbClr val="FF3300"/>
                </a:solidFill>
              </a:rPr>
              <a:t>(2) = 0.9772  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endParaRPr lang="en-US" altLang="zh-CN" sz="2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13680" name="Rectangle 24"/>
          <p:cNvSpPr>
            <a:spLocks noChangeArrowheads="1"/>
          </p:cNvSpPr>
          <p:nvPr/>
        </p:nvSpPr>
        <p:spPr bwMode="auto">
          <a:xfrm>
            <a:off x="6327775" y="2501900"/>
            <a:ext cx="1768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FF3300"/>
                </a:solidFill>
              </a:rPr>
              <a:t>Φ </a:t>
            </a:r>
            <a:r>
              <a:rPr lang="en-US" altLang="zh-CN" sz="2000">
                <a:solidFill>
                  <a:srgbClr val="FF3300"/>
                </a:solidFill>
              </a:rPr>
              <a:t>(3) = 0.9987</a:t>
            </a:r>
          </a:p>
        </p:txBody>
      </p:sp>
      <p:sp>
        <p:nvSpPr>
          <p:cNvPr id="113681" name="Text Box 25"/>
          <p:cNvSpPr txBox="1">
            <a:spLocks noChangeArrowheads="1"/>
          </p:cNvSpPr>
          <p:nvPr/>
        </p:nvSpPr>
        <p:spPr bwMode="auto">
          <a:xfrm>
            <a:off x="1239838" y="1930400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2"/>
                </a:solidFill>
              </a:rPr>
              <a:t>Φ</a:t>
            </a:r>
            <a:r>
              <a:rPr lang="en-US" altLang="zh-CN" sz="2000">
                <a:solidFill>
                  <a:schemeClr val="tx2"/>
                </a:solidFill>
              </a:rPr>
              <a:t>(</a:t>
            </a:r>
            <a:r>
              <a:rPr lang="zh-CN" altLang="en-US" sz="2000">
                <a:solidFill>
                  <a:schemeClr val="tx2"/>
                </a:solidFill>
              </a:rPr>
              <a:t>－∞</a:t>
            </a:r>
            <a:r>
              <a:rPr lang="en-US" altLang="zh-CN" sz="2000">
                <a:solidFill>
                  <a:schemeClr val="tx2"/>
                </a:solidFill>
              </a:rPr>
              <a:t>) = 0 ,</a:t>
            </a:r>
            <a:endParaRPr lang="en-US" altLang="zh-CN" sz="2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13682" name="Text Box 26"/>
          <p:cNvSpPr txBox="1">
            <a:spLocks noChangeArrowheads="1"/>
          </p:cNvSpPr>
          <p:nvPr/>
        </p:nvSpPr>
        <p:spPr bwMode="auto">
          <a:xfrm>
            <a:off x="4840288" y="1930400"/>
            <a:ext cx="2951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2"/>
                </a:solidFill>
              </a:rPr>
              <a:t>Φ</a:t>
            </a:r>
            <a:r>
              <a:rPr lang="en-US" altLang="zh-CN" sz="2000">
                <a:solidFill>
                  <a:schemeClr val="tx2"/>
                </a:solidFill>
              </a:rPr>
              <a:t>(3.9) ≈ 1.0000 ,</a:t>
            </a:r>
          </a:p>
        </p:txBody>
      </p:sp>
      <p:sp>
        <p:nvSpPr>
          <p:cNvPr id="113683" name="Text Box 27"/>
          <p:cNvSpPr txBox="1">
            <a:spLocks noChangeArrowheads="1"/>
          </p:cNvSpPr>
          <p:nvPr/>
        </p:nvSpPr>
        <p:spPr bwMode="auto">
          <a:xfrm>
            <a:off x="3581400" y="1295400"/>
            <a:ext cx="352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chemeClr val="tx2"/>
                </a:solidFill>
              </a:rPr>
              <a:t>只要 </a:t>
            </a:r>
            <a:r>
              <a:rPr lang="en-US" altLang="zh-CN" sz="2000" i="1">
                <a:solidFill>
                  <a:schemeClr val="tx2"/>
                </a:solidFill>
              </a:rPr>
              <a:t>x≥ </a:t>
            </a:r>
            <a:r>
              <a:rPr lang="en-US" altLang="zh-CN" sz="2000">
                <a:solidFill>
                  <a:schemeClr val="tx2"/>
                </a:solidFill>
              </a:rPr>
              <a:t>3.9 ,</a:t>
            </a:r>
            <a:r>
              <a:rPr lang="en-US" altLang="zh-CN" sz="2000" i="1">
                <a:solidFill>
                  <a:schemeClr val="tx2"/>
                </a:solidFill>
              </a:rPr>
              <a:t> </a:t>
            </a:r>
            <a:r>
              <a:rPr lang="zh-CN" altLang="en-US" sz="2000">
                <a:solidFill>
                  <a:schemeClr val="tx2"/>
                </a:solidFill>
              </a:rPr>
              <a:t>就有</a:t>
            </a:r>
            <a:r>
              <a:rPr lang="en-US" altLang="zh-CN" sz="2000" i="1">
                <a:solidFill>
                  <a:schemeClr val="tx2"/>
                </a:solidFill>
              </a:rPr>
              <a:t>Φ </a:t>
            </a:r>
            <a:r>
              <a:rPr lang="en-US" altLang="zh-CN" sz="2000">
                <a:solidFill>
                  <a:schemeClr val="tx2"/>
                </a:solidFill>
              </a:rPr>
              <a:t>( </a:t>
            </a:r>
            <a:r>
              <a:rPr lang="en-US" altLang="zh-CN" sz="2000" i="1">
                <a:solidFill>
                  <a:schemeClr val="tx2"/>
                </a:solidFill>
              </a:rPr>
              <a:t>x </a:t>
            </a:r>
            <a:r>
              <a:rPr lang="en-US" altLang="zh-CN" sz="2000">
                <a:solidFill>
                  <a:schemeClr val="tx2"/>
                </a:solidFill>
              </a:rPr>
              <a:t>) = 1</a:t>
            </a:r>
            <a:endParaRPr lang="en-US" altLang="zh-CN" sz="2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13684" name="Text Box 28"/>
          <p:cNvSpPr txBox="1">
            <a:spLocks noChangeArrowheads="1"/>
          </p:cNvSpPr>
          <p:nvPr/>
        </p:nvSpPr>
        <p:spPr bwMode="auto">
          <a:xfrm>
            <a:off x="2895600" y="1930400"/>
            <a:ext cx="241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tx2"/>
                </a:solidFill>
              </a:rPr>
              <a:t>Φ</a:t>
            </a:r>
            <a:r>
              <a:rPr lang="en-US" altLang="zh-CN" sz="2000">
                <a:solidFill>
                  <a:schemeClr val="tx2"/>
                </a:solidFill>
              </a:rPr>
              <a:t>(3.8) = 0.9999 ,</a:t>
            </a:r>
            <a:endParaRPr lang="en-US" altLang="zh-CN" sz="2000">
              <a:solidFill>
                <a:schemeClr val="tx2"/>
              </a:solidFill>
              <a:cs typeface="Times New Roman" pitchFamily="18" charset="0"/>
            </a:endParaRPr>
          </a:p>
        </p:txBody>
      </p:sp>
      <p:graphicFrame>
        <p:nvGraphicFramePr>
          <p:cNvPr id="113676" name="Object 12"/>
          <p:cNvGraphicFramePr>
            <a:graphicFrameLocks/>
          </p:cNvGraphicFramePr>
          <p:nvPr/>
        </p:nvGraphicFramePr>
        <p:xfrm>
          <a:off x="2287588" y="1335088"/>
          <a:ext cx="1401762" cy="341312"/>
        </p:xfrm>
        <a:graphic>
          <a:graphicData uri="http://schemas.openxmlformats.org/presentationml/2006/ole">
            <p:oleObj spid="_x0000_s113676" r:id="rId13" imgW="837473" imgH="203024" progId="Equation.DSMT4">
              <p:embed/>
            </p:oleObj>
          </a:graphicData>
        </a:graphic>
      </p:graphicFrame>
      <p:sp>
        <p:nvSpPr>
          <p:cNvPr id="113685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6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C1CB872-2632-467D-9092-8E08123BC77C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3200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在实际中经常对某些随机变量的函数更感兴趣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我们所关心的随机变量往往不能由直接测量得到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而它却是某个能直接测量的随机变量的函数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例如：我们能测量圆轴的直径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而关心的却是截面积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/4.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随机变量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是随机变量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的函数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0" y="1066800"/>
            <a:ext cx="8001000" cy="425450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lstStyle/>
          <a:p>
            <a:pPr marL="609600" indent="-609600"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一、为什么要研究随机变量的函数的分布？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5029200" cy="838200"/>
          </a:xfrm>
          <a:prstGeom prst="rect">
            <a:avLst/>
          </a:prstGeom>
          <a:solidFill>
            <a:srgbClr val="CC0000"/>
          </a:solidFill>
          <a:ln w="9525" algn="ctr">
            <a:noFill/>
            <a:miter lim="800000"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§5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、随机变量函数的分布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7" name="Text Box 15" descr="0081"/>
          <p:cNvSpPr txBox="1">
            <a:spLocks noChangeArrowheads="1"/>
          </p:cNvSpPr>
          <p:nvPr/>
        </p:nvSpPr>
        <p:spPr bwMode="auto">
          <a:xfrm>
            <a:off x="0" y="4267200"/>
            <a:ext cx="903605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已知随机变量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的分布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现求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其连续函数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Y=g(X)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的分布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。此时，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也是随机变量。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278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79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533126E-5E8C-4244-980A-8C505880DCD6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139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00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Line 12"/>
          <p:cNvSpPr>
            <a:spLocks noChangeShapeType="1"/>
          </p:cNvSpPr>
          <p:nvPr/>
        </p:nvSpPr>
        <p:spPr bwMode="auto">
          <a:xfrm flipV="1">
            <a:off x="161925" y="633095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795" name="Rectangle 11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C5EC8E0-DC48-493E-AACC-442D0E53F332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14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0" y="304800"/>
            <a:ext cx="8839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随机变量与随机事件的关系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:</a:t>
            </a:r>
            <a:endParaRPr lang="en-US" altLang="zh-CN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61925" y="676275"/>
            <a:ext cx="8893175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随机事件是从静态的角度研究随机现象，而随机变量是从动态的角度研究随机现象。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50825" y="1828800"/>
            <a:ext cx="8893175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随机变量可以描述随机事件，它涵盖了随机事件，是一个更为广泛的概念。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61925" y="3175000"/>
            <a:ext cx="8964613" cy="1684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随机变量的引入使得利用数学方法研究随机现象成为可能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，是实现随机现象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ˎ̥"/>
                <a:cs typeface="ˎ̥"/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数量化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ˎ̥"/>
                <a:cs typeface="ˎ̥"/>
              </a:rPr>
              <a:t>”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的重要工具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。因此， 随机变量的研究是概率论的中心内容。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199" grpId="0"/>
      <p:bldP spid="8198" grpId="0"/>
      <p:bldP spid="819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4435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二、离散型随机变量</a:t>
            </a:r>
            <a:r>
              <a:rPr kumimoji="1"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函数的分布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的求法</a:t>
            </a:r>
            <a:endParaRPr kumimoji="1"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9924" name="Rectangle 15"/>
          <p:cNvSpPr>
            <a:spLocks noChangeArrowheads="1"/>
          </p:cNvSpPr>
          <p:nvPr/>
        </p:nvSpPr>
        <p:spPr bwMode="auto">
          <a:xfrm>
            <a:off x="304800" y="1295400"/>
            <a:ext cx="8229600" cy="78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设随机变量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具有以下的分布律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试求</a:t>
            </a: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</a:t>
            </a:r>
            <a:r>
              <a:rPr kumimoji="1"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的分布律</a:t>
            </a:r>
            <a:endParaRPr lang="en-US" altLang="zh-CN" i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en-US" altLang="zh-CN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180228" name="表格 180227"/>
          <p:cNvGraphicFramePr>
            <a:graphicFrameLocks noGrp="1"/>
          </p:cNvGraphicFramePr>
          <p:nvPr/>
        </p:nvGraphicFramePr>
        <p:xfrm>
          <a:off x="1371600" y="2667000"/>
          <a:ext cx="4114800" cy="1238250"/>
        </p:xfrm>
        <a:graphic>
          <a:graphicData uri="http://schemas.openxmlformats.org/drawingml/2006/table">
            <a:tbl>
              <a:tblPr/>
              <a:tblGrid>
                <a:gridCol w="822325"/>
                <a:gridCol w="823913"/>
                <a:gridCol w="822325"/>
                <a:gridCol w="823912"/>
                <a:gridCol w="8223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385" name="Text Box 4"/>
          <p:cNvSpPr txBox="1">
            <a:spLocks noChangeArrowheads="1"/>
          </p:cNvSpPr>
          <p:nvPr/>
        </p:nvSpPr>
        <p:spPr bwMode="auto">
          <a:xfrm>
            <a:off x="0" y="4038600"/>
            <a:ext cx="12160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【</a:t>
            </a: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】: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19200" y="4038600"/>
            <a:ext cx="62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(1)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495800" y="4038600"/>
            <a:ext cx="30289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分别取值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zh-CN" altLang="en-US">
                <a:solidFill>
                  <a:schemeClr val="tx1"/>
                </a:solidFill>
              </a:rPr>
              <a:t>1,0,1,2时 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4648200"/>
            <a:ext cx="44275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相应的取值互不相同: 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zh-CN" altLang="en-US">
                <a:solidFill>
                  <a:schemeClr val="tx1"/>
                </a:solidFill>
              </a:rPr>
              <a:t>1,2,5,8 </a:t>
            </a: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1752600" y="4038600"/>
            <a:ext cx="24717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=3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+2</a:t>
            </a:r>
            <a:r>
              <a:rPr lang="zh-CN" altLang="en-US">
                <a:solidFill>
                  <a:schemeClr val="tx1"/>
                </a:solidFill>
              </a:rPr>
              <a:t>的分布律</a:t>
            </a:r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2100" y="5181600"/>
            <a:ext cx="5715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故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546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 </a:t>
            </a:r>
            <a:r>
              <a:rPr lang="zh-CN" altLang="zh-CN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zh-CN" altLang="en-US">
                <a:solidFill>
                  <a:schemeClr val="tx1"/>
                </a:solidFill>
              </a:rPr>
              <a:t>1｝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143000" y="5810250"/>
            <a:ext cx="3581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2｝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0｝</a:t>
            </a:r>
            <a:r>
              <a:rPr lang="en-US" altLang="zh-CN">
                <a:solidFill>
                  <a:schemeClr val="tx1"/>
                </a:solidFill>
              </a:rPr>
              <a:t>=0.3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743200" y="5181600"/>
            <a:ext cx="19446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= </a:t>
            </a:r>
            <a:r>
              <a:rPr lang="zh-CN" altLang="zh-CN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zh-CN" altLang="en-US">
                <a:solidFill>
                  <a:schemeClr val="tx1"/>
                </a:solidFill>
              </a:rPr>
              <a:t>1｝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4495800" y="5181600"/>
            <a:ext cx="7445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=0.2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32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2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4788B26-114D-4DAD-842C-DF2B3546F06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4" grpId="0"/>
      <p:bldP spid="18638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533400"/>
            <a:ext cx="3581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5｝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1｝</a:t>
            </a:r>
            <a:r>
              <a:rPr lang="en-US" altLang="zh-CN">
                <a:solidFill>
                  <a:schemeClr val="tx1"/>
                </a:solidFill>
              </a:rPr>
              <a:t>=0.1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48200" y="533400"/>
            <a:ext cx="3581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8｝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｛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zh-CN" altLang="en-US">
                <a:solidFill>
                  <a:schemeClr val="tx1"/>
                </a:solidFill>
              </a:rPr>
              <a:t>2｝</a:t>
            </a:r>
            <a:r>
              <a:rPr lang="en-US" altLang="zh-CN">
                <a:solidFill>
                  <a:schemeClr val="tx1"/>
                </a:solidFill>
              </a:rPr>
              <a:t>=0.4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14400" y="1066800"/>
            <a:ext cx="23304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的分布律为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81253" name="表格 181252"/>
          <p:cNvGraphicFramePr/>
          <p:nvPr/>
        </p:nvGraphicFramePr>
        <p:xfrm>
          <a:off x="1828800" y="1676400"/>
          <a:ext cx="3986213" cy="1077913"/>
        </p:xfrm>
        <a:graphic>
          <a:graphicData uri="http://schemas.openxmlformats.org/drawingml/2006/table">
            <a:tbl>
              <a:tblPr/>
              <a:tblGrid>
                <a:gridCol w="468313"/>
                <a:gridCol w="3517900"/>
              </a:tblGrid>
              <a:tr h="523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 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1       2         5         8 </a:t>
                      </a: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0.2      0.3      0.1     0.4 </a:t>
                      </a: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38200" y="2819400"/>
            <a:ext cx="739140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en-US" altLang="zh-CN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的分布律     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所有可能值为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0,1,4,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=0}=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{(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en-US" altLang="zh-CN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=0}=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=1}=0.1,</a:t>
            </a: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=1}=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=0}+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=2}=0.3+0.4=0.7,</a:t>
            </a: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=4}=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=-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1}=0.2,</a:t>
            </a:r>
          </a:p>
        </p:txBody>
      </p:sp>
      <p:graphicFrame>
        <p:nvGraphicFramePr>
          <p:cNvPr id="181265" name="表格 181264"/>
          <p:cNvGraphicFramePr/>
          <p:nvPr/>
        </p:nvGraphicFramePr>
        <p:xfrm>
          <a:off x="4724400" y="4800600"/>
          <a:ext cx="3962400" cy="119697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5984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48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9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9F6E0BE-9387-4EB7-8DC6-B718E3F2D1BB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685800" y="457200"/>
            <a:ext cx="624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99"/>
                </a:solidFill>
                <a:latin typeface="Tahoma" pitchFamily="34" charset="0"/>
                <a:ea typeface="黑体" pitchFamily="49" charset="-122"/>
              </a:rPr>
              <a:t>离散型随机变量函数概率分布的计算</a:t>
            </a:r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774700" y="990600"/>
          <a:ext cx="7943850" cy="890588"/>
        </p:xfrm>
        <a:graphic>
          <a:graphicData uri="http://schemas.openxmlformats.org/presentationml/2006/ole">
            <p:oleObj spid="_x0000_s114690" r:id="rId3" imgW="3949700" imgH="457200" progId="Equation.DSMT4">
              <p:embed/>
            </p:oleObj>
          </a:graphicData>
        </a:graphic>
      </p:graphicFrame>
      <p:sp>
        <p:nvSpPr>
          <p:cNvPr id="6" name="Line 1030"/>
          <p:cNvSpPr>
            <a:spLocks noChangeShapeType="1"/>
          </p:cNvSpPr>
          <p:nvPr/>
        </p:nvSpPr>
        <p:spPr bwMode="auto">
          <a:xfrm>
            <a:off x="1219200" y="1981200"/>
            <a:ext cx="6096000" cy="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1219200" y="1905000"/>
            <a:ext cx="6108700" cy="1155700"/>
            <a:chOff x="762000" y="1892302"/>
            <a:chExt cx="6629400" cy="1155698"/>
          </a:xfrm>
        </p:grpSpPr>
        <p:sp>
          <p:nvSpPr>
            <p:cNvPr id="114716" name="Line 1033"/>
            <p:cNvSpPr>
              <a:spLocks noChangeShapeType="1"/>
            </p:cNvSpPr>
            <p:nvPr/>
          </p:nvSpPr>
          <p:spPr bwMode="auto">
            <a:xfrm>
              <a:off x="762000" y="2514600"/>
              <a:ext cx="6629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717" name="Group 1065"/>
            <p:cNvGrpSpPr>
              <a:grpSpLocks/>
            </p:cNvGrpSpPr>
            <p:nvPr/>
          </p:nvGrpSpPr>
          <p:grpSpPr bwMode="auto">
            <a:xfrm>
              <a:off x="914400" y="1892302"/>
              <a:ext cx="6016625" cy="1098551"/>
              <a:chOff x="672" y="1576"/>
              <a:chExt cx="3790" cy="692"/>
            </a:xfrm>
          </p:grpSpPr>
          <p:graphicFrame>
            <p:nvGraphicFramePr>
              <p:cNvPr id="114698" name="Object 3"/>
              <p:cNvGraphicFramePr>
                <a:graphicFrameLocks/>
              </p:cNvGraphicFramePr>
              <p:nvPr/>
            </p:nvGraphicFramePr>
            <p:xfrm>
              <a:off x="672" y="1680"/>
              <a:ext cx="234" cy="192"/>
            </p:xfrm>
            <a:graphic>
              <a:graphicData uri="http://schemas.openxmlformats.org/presentationml/2006/ole">
                <p:oleObj spid="_x0000_s114698" r:id="rId4" imgW="355292" imgH="291847" progId="Equation.3">
                  <p:embed/>
                </p:oleObj>
              </a:graphicData>
            </a:graphic>
          </p:graphicFrame>
          <p:graphicFrame>
            <p:nvGraphicFramePr>
              <p:cNvPr id="114699" name="Object 4"/>
              <p:cNvGraphicFramePr>
                <a:graphicFrameLocks/>
              </p:cNvGraphicFramePr>
              <p:nvPr/>
            </p:nvGraphicFramePr>
            <p:xfrm>
              <a:off x="672" y="1968"/>
              <a:ext cx="254" cy="288"/>
            </p:xfrm>
            <a:graphic>
              <a:graphicData uri="http://schemas.openxmlformats.org/presentationml/2006/ole">
                <p:oleObj spid="_x0000_s114699" r:id="rId5" imgW="380835" imgH="431613" progId="Equation.3">
                  <p:embed/>
                </p:oleObj>
              </a:graphicData>
            </a:graphic>
          </p:graphicFrame>
          <p:graphicFrame>
            <p:nvGraphicFramePr>
              <p:cNvPr id="114700" name="Object 5"/>
              <p:cNvGraphicFramePr>
                <a:graphicFrameLocks/>
              </p:cNvGraphicFramePr>
              <p:nvPr/>
            </p:nvGraphicFramePr>
            <p:xfrm>
              <a:off x="1452" y="1576"/>
              <a:ext cx="2970" cy="365"/>
            </p:xfrm>
            <a:graphic>
              <a:graphicData uri="http://schemas.openxmlformats.org/presentationml/2006/ole">
                <p:oleObj spid="_x0000_s114700" name="Equation" r:id="rId6" imgW="1866600" imgH="228600" progId="Equation.DSMT4">
                  <p:embed/>
                </p:oleObj>
              </a:graphicData>
            </a:graphic>
          </p:graphicFrame>
          <p:graphicFrame>
            <p:nvGraphicFramePr>
              <p:cNvPr id="114701" name="Object 6"/>
              <p:cNvGraphicFramePr>
                <a:graphicFrameLocks/>
              </p:cNvGraphicFramePr>
              <p:nvPr/>
            </p:nvGraphicFramePr>
            <p:xfrm>
              <a:off x="1462" y="1912"/>
              <a:ext cx="3000" cy="356"/>
            </p:xfrm>
            <a:graphic>
              <a:graphicData uri="http://schemas.openxmlformats.org/presentationml/2006/ole">
                <p:oleObj spid="_x0000_s114701" name="Equation" r:id="rId7" imgW="1930320" imgH="228600" progId="Equation.DSMT4">
                  <p:embed/>
                </p:oleObj>
              </a:graphicData>
            </a:graphic>
          </p:graphicFrame>
        </p:grpSp>
        <p:sp>
          <p:nvSpPr>
            <p:cNvPr id="114718" name="Line 1031"/>
            <p:cNvSpPr>
              <a:spLocks noChangeShapeType="1"/>
            </p:cNvSpPr>
            <p:nvPr/>
          </p:nvSpPr>
          <p:spPr bwMode="auto">
            <a:xfrm>
              <a:off x="762000" y="3048000"/>
              <a:ext cx="6629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705" name="Line 1032"/>
          <p:cNvSpPr>
            <a:spLocks noChangeShapeType="1"/>
          </p:cNvSpPr>
          <p:nvPr/>
        </p:nvSpPr>
        <p:spPr bwMode="auto">
          <a:xfrm>
            <a:off x="1981200" y="1981200"/>
            <a:ext cx="0" cy="106680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7"/>
          <p:cNvGraphicFramePr>
            <a:graphicFrameLocks/>
          </p:cNvGraphicFramePr>
          <p:nvPr/>
        </p:nvGraphicFramePr>
        <p:xfrm>
          <a:off x="736600" y="3200400"/>
          <a:ext cx="3249613" cy="439738"/>
        </p:xfrm>
        <a:graphic>
          <a:graphicData uri="http://schemas.openxmlformats.org/presentationml/2006/ole">
            <p:oleObj spid="_x0000_s114691" r:id="rId8" imgW="1598119" imgH="215619" progId="Equation.DSMT4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/>
          </p:cNvGraphicFramePr>
          <p:nvPr/>
        </p:nvGraphicFramePr>
        <p:xfrm>
          <a:off x="844550" y="4979988"/>
          <a:ext cx="5984875" cy="477837"/>
        </p:xfrm>
        <a:graphic>
          <a:graphicData uri="http://schemas.openxmlformats.org/presentationml/2006/ole">
            <p:oleObj spid="_x0000_s114692" r:id="rId9" imgW="2857500" imgH="228600" progId="Equation.DSMT4">
              <p:embed/>
            </p:oleObj>
          </a:graphicData>
        </a:graphic>
      </p:graphicFrame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914400" y="3810000"/>
            <a:ext cx="6705600" cy="1100138"/>
            <a:chOff x="457200" y="3810000"/>
            <a:chExt cx="7086600" cy="1100137"/>
          </a:xfrm>
        </p:grpSpPr>
        <p:grpSp>
          <p:nvGrpSpPr>
            <p:cNvPr id="114710" name="Group 1072"/>
            <p:cNvGrpSpPr>
              <a:grpSpLocks/>
            </p:cNvGrpSpPr>
            <p:nvPr/>
          </p:nvGrpSpPr>
          <p:grpSpPr bwMode="auto">
            <a:xfrm>
              <a:off x="914400" y="3810000"/>
              <a:ext cx="6629400" cy="1066800"/>
              <a:chOff x="624" y="2784"/>
              <a:chExt cx="4176" cy="672"/>
            </a:xfrm>
          </p:grpSpPr>
          <p:sp>
            <p:nvSpPr>
              <p:cNvPr id="114712" name="Line 1050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417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3" name="Line 105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417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4" name="Line 1052"/>
              <p:cNvSpPr>
                <a:spLocks noChangeShapeType="1"/>
              </p:cNvSpPr>
              <p:nvPr/>
            </p:nvSpPr>
            <p:spPr bwMode="auto">
              <a:xfrm>
                <a:off x="1151" y="27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5" name="Line 1053"/>
              <p:cNvSpPr>
                <a:spLocks noChangeShapeType="1"/>
              </p:cNvSpPr>
              <p:nvPr/>
            </p:nvSpPr>
            <p:spPr bwMode="auto">
              <a:xfrm>
                <a:off x="624" y="3120"/>
                <a:ext cx="417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711" name="Group 1073"/>
            <p:cNvGrpSpPr>
              <a:grpSpLocks/>
            </p:cNvGrpSpPr>
            <p:nvPr/>
          </p:nvGrpSpPr>
          <p:grpSpPr bwMode="auto">
            <a:xfrm>
              <a:off x="457200" y="3886200"/>
              <a:ext cx="6145213" cy="1023937"/>
              <a:chOff x="336" y="2832"/>
              <a:chExt cx="3871" cy="645"/>
            </a:xfrm>
          </p:grpSpPr>
          <p:graphicFrame>
            <p:nvGraphicFramePr>
              <p:cNvPr id="114694" name="Object 9"/>
              <p:cNvGraphicFramePr>
                <a:graphicFrameLocks/>
              </p:cNvGraphicFramePr>
              <p:nvPr/>
            </p:nvGraphicFramePr>
            <p:xfrm>
              <a:off x="336" y="2880"/>
              <a:ext cx="732" cy="240"/>
            </p:xfrm>
            <a:graphic>
              <a:graphicData uri="http://schemas.openxmlformats.org/presentationml/2006/ole">
                <p:oleObj spid="_x0000_s114694" r:id="rId10" imgW="621760" imgH="203024" progId="Equation.DSMT4">
                  <p:embed/>
                </p:oleObj>
              </a:graphicData>
            </a:graphic>
          </p:graphicFrame>
          <p:graphicFrame>
            <p:nvGraphicFramePr>
              <p:cNvPr id="114695" name="Object 10"/>
              <p:cNvGraphicFramePr>
                <a:graphicFrameLocks/>
              </p:cNvGraphicFramePr>
              <p:nvPr/>
            </p:nvGraphicFramePr>
            <p:xfrm>
              <a:off x="720" y="3168"/>
              <a:ext cx="240" cy="272"/>
            </p:xfrm>
            <a:graphic>
              <a:graphicData uri="http://schemas.openxmlformats.org/presentationml/2006/ole">
                <p:oleObj spid="_x0000_s114695" r:id="rId11" imgW="380835" imgH="431613" progId="Equation.3">
                  <p:embed/>
                </p:oleObj>
              </a:graphicData>
            </a:graphic>
          </p:graphicFrame>
          <p:graphicFrame>
            <p:nvGraphicFramePr>
              <p:cNvPr id="114696" name="Object 11"/>
              <p:cNvGraphicFramePr>
                <a:graphicFrameLocks/>
              </p:cNvGraphicFramePr>
              <p:nvPr/>
            </p:nvGraphicFramePr>
            <p:xfrm>
              <a:off x="1453" y="2832"/>
              <a:ext cx="2671" cy="317"/>
            </p:xfrm>
            <a:graphic>
              <a:graphicData uri="http://schemas.openxmlformats.org/presentationml/2006/ole">
                <p:oleObj spid="_x0000_s114696" name="Equation" r:id="rId12" imgW="1930320" imgH="228600" progId="Equation.DSMT4">
                  <p:embed/>
                </p:oleObj>
              </a:graphicData>
            </a:graphic>
          </p:graphicFrame>
          <p:graphicFrame>
            <p:nvGraphicFramePr>
              <p:cNvPr id="114697" name="Object 12"/>
              <p:cNvGraphicFramePr>
                <a:graphicFrameLocks/>
              </p:cNvGraphicFramePr>
              <p:nvPr/>
            </p:nvGraphicFramePr>
            <p:xfrm>
              <a:off x="1601" y="3168"/>
              <a:ext cx="2606" cy="309"/>
            </p:xfrm>
            <a:graphic>
              <a:graphicData uri="http://schemas.openxmlformats.org/presentationml/2006/ole">
                <p:oleObj spid="_x0000_s114697" name="Equation" r:id="rId13" imgW="1930320" imgH="22860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33485" name="Object 13"/>
          <p:cNvGraphicFramePr>
            <a:graphicFrameLocks/>
          </p:cNvGraphicFramePr>
          <p:nvPr/>
        </p:nvGraphicFramePr>
        <p:xfrm>
          <a:off x="1524000" y="5486400"/>
          <a:ext cx="3352800" cy="917575"/>
        </p:xfrm>
        <a:graphic>
          <a:graphicData uri="http://schemas.openxmlformats.org/presentationml/2006/ole">
            <p:oleObj spid="_x0000_s114693" r:id="rId14" imgW="1346200" imgH="368300" progId="Equation.DSMT4">
              <p:embed/>
            </p:oleObj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9600" y="5562600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  <p:sp>
        <p:nvSpPr>
          <p:cNvPr id="114708" name="Line 16"/>
          <p:cNvSpPr>
            <a:spLocks noChangeShapeType="1"/>
          </p:cNvSpPr>
          <p:nvPr/>
        </p:nvSpPr>
        <p:spPr bwMode="auto">
          <a:xfrm flipV="1">
            <a:off x="228600" y="64770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9" name="Rectangle 15"/>
          <p:cNvSpPr>
            <a:spLocks noChangeArrowheads="1"/>
          </p:cNvSpPr>
          <p:nvPr/>
        </p:nvSpPr>
        <p:spPr bwMode="auto">
          <a:xfrm>
            <a:off x="7010400" y="65341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4A97039-D2ED-4F1C-80CC-F89C3250110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142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Line 21"/>
          <p:cNvSpPr>
            <a:spLocks noChangeShapeType="1"/>
          </p:cNvSpPr>
          <p:nvPr/>
        </p:nvSpPr>
        <p:spPr bwMode="auto">
          <a:xfrm flipV="1">
            <a:off x="179388" y="635952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" name="Rectangle 20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0169BC5-F29A-4805-A318-A38F62C2D47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73422" name="Text Box 14" descr="0081"/>
          <p:cNvSpPr txBox="1">
            <a:spLocks noChangeArrowheads="1"/>
          </p:cNvSpPr>
          <p:nvPr/>
        </p:nvSpPr>
        <p:spPr bwMode="auto">
          <a:xfrm>
            <a:off x="533400" y="228600"/>
            <a:ext cx="5562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离散型随机变量函数分布律的求法</a:t>
            </a:r>
            <a:endParaRPr lang="zh-CN" altLang="en-US" dirty="0">
              <a:solidFill>
                <a:srgbClr val="000099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" y="685800"/>
            <a:ext cx="8458200" cy="639763"/>
            <a:chOff x="192" y="2832"/>
            <a:chExt cx="5328" cy="403"/>
          </a:xfrm>
        </p:grpSpPr>
        <p:sp>
          <p:nvSpPr>
            <p:cNvPr id="273418" name="Text Box 10" descr="0081"/>
            <p:cNvSpPr txBox="1">
              <a:spLocks noChangeArrowheads="1"/>
            </p:cNvSpPr>
            <p:nvPr/>
          </p:nvSpPr>
          <p:spPr bwMode="auto">
            <a:xfrm>
              <a:off x="192" y="2928"/>
              <a:ext cx="5328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buFontTx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     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</a:rPr>
                <a:t>①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ˎ̥"/>
                  <a:cs typeface="ˎ̥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求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Y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的所有可能取值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5718" name="Object 4"/>
            <p:cNvGraphicFramePr>
              <a:graphicFrameLocks/>
            </p:cNvGraphicFramePr>
            <p:nvPr/>
          </p:nvGraphicFramePr>
          <p:xfrm>
            <a:off x="2688" y="2832"/>
            <a:ext cx="1769" cy="403"/>
          </p:xfrm>
          <a:graphic>
            <a:graphicData uri="http://schemas.openxmlformats.org/presentationml/2006/ole">
              <p:oleObj spid="_x0000_s115718" name="Equation" r:id="rId3" imgW="1002960" imgH="228600" progId="Equation.DSMT4">
                <p:embed/>
              </p:oleObj>
            </a:graphicData>
          </a:graphic>
        </p:graphicFrame>
      </p:grpSp>
      <p:sp>
        <p:nvSpPr>
          <p:cNvPr id="273415" name="Text Box 7" descr="0081"/>
          <p:cNvSpPr txBox="1">
            <a:spLocks noChangeArrowheads="1"/>
          </p:cNvSpPr>
          <p:nvPr/>
        </p:nvSpPr>
        <p:spPr bwMode="auto">
          <a:xfrm>
            <a:off x="304800" y="1524000"/>
            <a:ext cx="8458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②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计算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取各可能值的概率：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0" y="2057400"/>
            <a:ext cx="8458200" cy="530225"/>
            <a:chOff x="144" y="3606"/>
            <a:chExt cx="5328" cy="334"/>
          </a:xfrm>
        </p:grpSpPr>
        <p:sp>
          <p:nvSpPr>
            <p:cNvPr id="273414" name="Text Box 6" descr="0081"/>
            <p:cNvSpPr txBox="1">
              <a:spLocks noChangeArrowheads="1"/>
            </p:cNvSpPr>
            <p:nvPr/>
          </p:nvSpPr>
          <p:spPr bwMode="auto">
            <a:xfrm>
              <a:off x="144" y="3648"/>
              <a:ext cx="5328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buFontTx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  <a:ea typeface="ˎ̥"/>
                  <a:cs typeface="ˎ̥"/>
                </a:rPr>
                <a:t>    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anose="02010509060101010101" pitchFamily="49" charset="-122"/>
                </a:rPr>
                <a:t>◆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如果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Y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各可能取值互异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方正楷体简体"/>
                  <a:cs typeface="方正楷体简体"/>
                </a:rPr>
                <a:t>即                            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5717" name="Object 3"/>
            <p:cNvGraphicFramePr>
              <a:graphicFrameLocks/>
            </p:cNvGraphicFramePr>
            <p:nvPr/>
          </p:nvGraphicFramePr>
          <p:xfrm>
            <a:off x="3072" y="3606"/>
            <a:ext cx="1248" cy="334"/>
          </p:xfrm>
          <a:graphic>
            <a:graphicData uri="http://schemas.openxmlformats.org/presentationml/2006/ole">
              <p:oleObj spid="_x0000_s115717" r:id="rId4" imgW="901309" imgH="241195" progId="Equation.DSMT4">
                <p:embed/>
              </p:oleObj>
            </a:graphicData>
          </a:graphic>
        </p:graphicFrame>
      </p:grpSp>
      <p:graphicFrame>
        <p:nvGraphicFramePr>
          <p:cNvPr id="19" name="Object 5"/>
          <p:cNvGraphicFramePr>
            <a:graphicFrameLocks/>
          </p:cNvGraphicFramePr>
          <p:nvPr/>
        </p:nvGraphicFramePr>
        <p:xfrm>
          <a:off x="838200" y="2667000"/>
          <a:ext cx="7239000" cy="488950"/>
        </p:xfrm>
        <a:graphic>
          <a:graphicData uri="http://schemas.openxmlformats.org/presentationml/2006/ole">
            <p:oleObj spid="_x0000_s115714" r:id="rId5" imgW="3390900" imgH="228600" progId="Equation.3">
              <p:embed/>
            </p:oleObj>
          </a:graphicData>
        </a:graphic>
      </p:graphicFrame>
      <p:sp>
        <p:nvSpPr>
          <p:cNvPr id="16" name="Text Box 11" descr="0081"/>
          <p:cNvSpPr txBox="1">
            <a:spLocks noChangeArrowheads="1"/>
          </p:cNvSpPr>
          <p:nvPr/>
        </p:nvSpPr>
        <p:spPr bwMode="auto">
          <a:xfrm>
            <a:off x="228600" y="3276600"/>
            <a:ext cx="89154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各可能取值中存在多个值相等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则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取该值的概率为这些相等值对应的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取值的概率之和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3"/>
          <p:cNvGraphicFramePr>
            <a:graphicFrameLocks/>
          </p:cNvGraphicFramePr>
          <p:nvPr/>
        </p:nvGraphicFramePr>
        <p:xfrm>
          <a:off x="2133600" y="4419600"/>
          <a:ext cx="3962400" cy="558800"/>
        </p:xfrm>
        <a:graphic>
          <a:graphicData uri="http://schemas.openxmlformats.org/presentationml/2006/ole">
            <p:oleObj spid="_x0000_s115715" r:id="rId6" imgW="1714500" imgH="241300" progId="Equation.3">
              <p:embed/>
            </p:oleObj>
          </a:graphicData>
        </a:graphic>
      </p:graphicFrame>
      <p:sp>
        <p:nvSpPr>
          <p:cNvPr id="18" name="Text Box 8" descr="0081"/>
          <p:cNvSpPr txBox="1">
            <a:spLocks noChangeArrowheads="1"/>
          </p:cNvSpPr>
          <p:nvPr/>
        </p:nvSpPr>
        <p:spPr bwMode="auto">
          <a:xfrm>
            <a:off x="914400" y="4495800"/>
            <a:ext cx="1752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Text Box 7" descr="0081"/>
          <p:cNvSpPr txBox="1">
            <a:spLocks noChangeArrowheads="1"/>
          </p:cNvSpPr>
          <p:nvPr/>
        </p:nvSpPr>
        <p:spPr bwMode="auto">
          <a:xfrm>
            <a:off x="250825" y="5181600"/>
            <a:ext cx="88931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则由基本事件互斥性与概率可加性得：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"/>
          <p:cNvGraphicFramePr>
            <a:graphicFrameLocks/>
          </p:cNvGraphicFramePr>
          <p:nvPr/>
        </p:nvGraphicFramePr>
        <p:xfrm>
          <a:off x="1143000" y="5638800"/>
          <a:ext cx="6705600" cy="542925"/>
        </p:xfrm>
        <a:graphic>
          <a:graphicData uri="http://schemas.openxmlformats.org/presentationml/2006/ole">
            <p:oleObj spid="_x0000_s115716" r:id="rId7" imgW="29845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2" grpId="0"/>
      <p:bldP spid="273415" grpId="0"/>
      <p:bldP spid="16" grpId="0"/>
      <p:bldP spid="18" grpId="0"/>
      <p:bldP spid="2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7"/>
          <p:cNvSpPr txBox="1">
            <a:spLocks noChangeArrowheads="1"/>
          </p:cNvSpPr>
          <p:nvPr/>
        </p:nvSpPr>
        <p:spPr bwMode="auto">
          <a:xfrm>
            <a:off x="381000" y="228600"/>
            <a:ext cx="5413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三、连续型随机变量函数的分布  </a:t>
            </a:r>
          </a:p>
        </p:txBody>
      </p:sp>
      <p:sp>
        <p:nvSpPr>
          <p:cNvPr id="963596" name="Text Box 12"/>
          <p:cNvSpPr txBox="1">
            <a:spLocks noChangeArrowheads="1"/>
          </p:cNvSpPr>
          <p:nvPr/>
        </p:nvSpPr>
        <p:spPr bwMode="auto">
          <a:xfrm>
            <a:off x="228600" y="914400"/>
            <a:ext cx="8915400" cy="100012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609600" indent="-609600">
              <a:buFontTx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性随机变量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，一般通过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密度函数</a:t>
            </a:r>
            <a:r>
              <a:rPr lang="en-US" altLang="zh-CN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分布函数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buFontTx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来刻画其概率分布。</a:t>
            </a:r>
          </a:p>
        </p:txBody>
      </p:sp>
      <p:sp>
        <p:nvSpPr>
          <p:cNvPr id="963598" name="Text Box 14"/>
          <p:cNvSpPr txBox="1">
            <a:spLocks noChangeArrowheads="1"/>
          </p:cNvSpPr>
          <p:nvPr/>
        </p:nvSpPr>
        <p:spPr bwMode="auto">
          <a:xfrm>
            <a:off x="990600" y="2057400"/>
            <a:ext cx="4770438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609600" indent="-609600"/>
            <a:r>
              <a:rPr lang="zh-CN" altLang="en-US">
                <a:solidFill>
                  <a:schemeClr val="tx1"/>
                </a:solidFill>
              </a:rPr>
              <a:t>如何求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=g(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的概率密度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 i="1" baseline="-25000">
                <a:solidFill>
                  <a:srgbClr val="FF0000"/>
                </a:solidFill>
              </a:rPr>
              <a:t>Y</a:t>
            </a:r>
            <a:r>
              <a:rPr lang="en-US" altLang="zh-CN" i="1">
                <a:solidFill>
                  <a:srgbClr val="FF0000"/>
                </a:solidFill>
              </a:rPr>
              <a:t>(y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呢？</a:t>
            </a:r>
          </a:p>
        </p:txBody>
      </p:sp>
      <p:sp>
        <p:nvSpPr>
          <p:cNvPr id="963599" name="Text Box 15"/>
          <p:cNvSpPr txBox="1">
            <a:spLocks noChangeArrowheads="1"/>
          </p:cNvSpPr>
          <p:nvPr/>
        </p:nvSpPr>
        <p:spPr bwMode="auto">
          <a:xfrm>
            <a:off x="5410200" y="2667000"/>
            <a:ext cx="1109663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609600" indent="-609600"/>
            <a:r>
              <a:rPr lang="zh-CN" altLang="en-US">
                <a:solidFill>
                  <a:srgbClr val="FF0000"/>
                </a:solidFill>
              </a:rPr>
              <a:t>步骤：</a:t>
            </a:r>
          </a:p>
        </p:txBody>
      </p:sp>
      <p:sp>
        <p:nvSpPr>
          <p:cNvPr id="963600" name="Text Box 16"/>
          <p:cNvSpPr txBox="1">
            <a:spLocks noChangeArrowheads="1"/>
          </p:cNvSpPr>
          <p:nvPr/>
        </p:nvSpPr>
        <p:spPr bwMode="auto">
          <a:xfrm>
            <a:off x="914400" y="3276600"/>
            <a:ext cx="6143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609600" indent="-609600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）先利用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的分布求出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的分布函数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 i="1" baseline="-25000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963601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70231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609600" indent="-609600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）利用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的分布函数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 i="1" baseline="-25000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求其概率密度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 i="1" baseline="-25000">
                <a:solidFill>
                  <a:srgbClr val="FF0000"/>
                </a:solidFill>
              </a:rPr>
              <a:t>Y</a:t>
            </a:r>
            <a:r>
              <a:rPr lang="en-US" altLang="zh-CN" i="1">
                <a:solidFill>
                  <a:srgbClr val="FF0000"/>
                </a:solidFill>
              </a:rPr>
              <a:t>(y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，即</a:t>
            </a:r>
          </a:p>
        </p:txBody>
      </p:sp>
      <p:graphicFrame>
        <p:nvGraphicFramePr>
          <p:cNvPr id="963602" name="Object 18"/>
          <p:cNvGraphicFramePr>
            <a:graphicFrameLocks/>
          </p:cNvGraphicFramePr>
          <p:nvPr/>
        </p:nvGraphicFramePr>
        <p:xfrm>
          <a:off x="2819400" y="5715000"/>
          <a:ext cx="2057400" cy="542925"/>
        </p:xfrm>
        <a:graphic>
          <a:graphicData uri="http://schemas.openxmlformats.org/presentationml/2006/ole">
            <p:oleObj spid="_x0000_s116738" r:id="rId3" imgW="964363" imgH="253780" progId="Equation.DSMT4">
              <p:embed/>
            </p:oleObj>
          </a:graphicData>
        </a:graphic>
      </p:graphicFrame>
      <p:graphicFrame>
        <p:nvGraphicFramePr>
          <p:cNvPr id="136202" name="Object 10"/>
          <p:cNvGraphicFramePr>
            <a:graphicFrameLocks/>
          </p:cNvGraphicFramePr>
          <p:nvPr/>
        </p:nvGraphicFramePr>
        <p:xfrm>
          <a:off x="457200" y="3886200"/>
          <a:ext cx="4213225" cy="449263"/>
        </p:xfrm>
        <a:graphic>
          <a:graphicData uri="http://schemas.openxmlformats.org/presentationml/2006/ole">
            <p:oleObj spid="_x0000_s116739" r:id="rId4" imgW="2043813" imgH="215806" progId="Equation.3">
              <p:embed/>
            </p:oleObj>
          </a:graphicData>
        </a:graphic>
      </p:graphicFrame>
      <p:graphicFrame>
        <p:nvGraphicFramePr>
          <p:cNvPr id="136203" name="Object 11"/>
          <p:cNvGraphicFramePr>
            <a:graphicFrameLocks/>
          </p:cNvGraphicFramePr>
          <p:nvPr/>
        </p:nvGraphicFramePr>
        <p:xfrm>
          <a:off x="4648200" y="3810000"/>
          <a:ext cx="3792538" cy="912813"/>
        </p:xfrm>
        <a:graphic>
          <a:graphicData uri="http://schemas.openxmlformats.org/presentationml/2006/ole">
            <p:oleObj spid="_x0000_s116740" r:id="rId5" imgW="1548728" imgH="406224" progId="Equation.3">
              <p:embed/>
            </p:oleObj>
          </a:graphicData>
        </a:graphic>
      </p:graphicFrame>
      <p:sp>
        <p:nvSpPr>
          <p:cNvPr id="12" name="Rectangle 10" descr="0081"/>
          <p:cNvSpPr>
            <a:spLocks noChangeArrowheads="1"/>
          </p:cNvSpPr>
          <p:nvPr/>
        </p:nvSpPr>
        <p:spPr bwMode="auto">
          <a:xfrm>
            <a:off x="381000" y="4572000"/>
            <a:ext cx="8763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其中积分区间是以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的函数为端点的区间。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17" descr="0081"/>
          <p:cNvSpPr txBox="1">
            <a:spLocks noChangeArrowheads="1"/>
          </p:cNvSpPr>
          <p:nvPr/>
        </p:nvSpPr>
        <p:spPr bwMode="auto">
          <a:xfrm>
            <a:off x="304800" y="2667000"/>
            <a:ext cx="8458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方法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1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分布函数法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一般情形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674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A654DC1-D5B9-4EBF-BCE3-D6627FF79825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6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9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6" grpId="0"/>
      <p:bldP spid="963598" grpId="0"/>
      <p:bldP spid="963599" grpId="0"/>
      <p:bldP spid="963600" grpId="0"/>
      <p:bldP spid="963601" grpId="0"/>
      <p:bldP spid="12" grpId="0"/>
      <p:bldP spid="1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553200" cy="6032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2】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设随机变量</a:t>
            </a:r>
            <a:r>
              <a:rPr lang="en-US" altLang="zh-CN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具有概率密度 </a:t>
            </a:r>
          </a:p>
        </p:txBody>
      </p:sp>
      <p:graphicFrame>
        <p:nvGraphicFramePr>
          <p:cNvPr id="117762" name="Object 3"/>
          <p:cNvGraphicFramePr>
            <a:graphicFrameLocks noGrp="1"/>
          </p:cNvGraphicFramePr>
          <p:nvPr>
            <p:ph sz="quarter" idx="1"/>
          </p:nvPr>
        </p:nvGraphicFramePr>
        <p:xfrm>
          <a:off x="2133600" y="1219200"/>
          <a:ext cx="3211513" cy="1219200"/>
        </p:xfrm>
        <a:graphic>
          <a:graphicData uri="http://schemas.openxmlformats.org/presentationml/2006/ole">
            <p:oleObj spid="_x0000_s117762" r:id="rId3" imgW="1739145" imgH="660113" progId="Equation.DSMT4">
              <p:embed/>
            </p:oleObj>
          </a:graphicData>
        </a:graphic>
      </p:graphicFrame>
      <p:graphicFrame>
        <p:nvGraphicFramePr>
          <p:cNvPr id="859140" name="Object 4"/>
          <p:cNvGraphicFramePr>
            <a:graphicFrameLocks noGrp="1"/>
          </p:cNvGraphicFramePr>
          <p:nvPr>
            <p:ph sz="quarter" idx="2"/>
          </p:nvPr>
        </p:nvGraphicFramePr>
        <p:xfrm>
          <a:off x="1524000" y="4343400"/>
          <a:ext cx="5218113" cy="1425575"/>
        </p:xfrm>
        <a:graphic>
          <a:graphicData uri="http://schemas.openxmlformats.org/presentationml/2006/ole">
            <p:oleObj spid="_x0000_s117763" r:id="rId4" imgW="2462731" imgH="672808" progId="Equation.DSMT4">
              <p:embed/>
            </p:oleObj>
          </a:graphicData>
        </a:graphic>
      </p:graphicFrame>
      <p:sp>
        <p:nvSpPr>
          <p:cNvPr id="13722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85800" y="2590800"/>
            <a:ext cx="6096000" cy="5937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求变量</a:t>
            </a:r>
            <a:r>
              <a:rPr lang="en-US" altLang="zh-CN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r>
              <a:rPr lang="en-US" altLang="zh-CN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+8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的概率密度</a:t>
            </a: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533400" y="3200400"/>
            <a:ext cx="8458200" cy="993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【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】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  分别记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的分布函数为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F</a:t>
            </a:r>
            <a:r>
              <a:rPr lang="en-US" altLang="zh-CN" i="1" baseline="-2500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),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F</a:t>
            </a:r>
            <a:r>
              <a:rPr lang="en-US" altLang="zh-CN" i="1" baseline="-25000">
                <a:solidFill>
                  <a:schemeClr val="tx1"/>
                </a:solidFill>
                <a:latin typeface="宋体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).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第一步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先来求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F</a:t>
            </a:r>
            <a:r>
              <a:rPr lang="en-US" altLang="zh-CN" i="1" baseline="-25000">
                <a:solidFill>
                  <a:schemeClr val="tx1"/>
                </a:solidFill>
                <a:latin typeface="宋体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).</a:t>
            </a:r>
          </a:p>
        </p:txBody>
      </p:sp>
      <p:sp>
        <p:nvSpPr>
          <p:cNvPr id="117767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8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97F46E2-081A-4695-875A-2870F09C8D46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52600"/>
            <a:ext cx="7620000" cy="685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将</a:t>
            </a:r>
            <a:r>
              <a:rPr lang="en-US" altLang="zh-CN" sz="2400" i="1" smtClean="0"/>
              <a:t>F</a:t>
            </a:r>
            <a:r>
              <a:rPr lang="en-US" altLang="zh-CN" sz="2400" i="1" baseline="-25000" smtClean="0"/>
              <a:t>Y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)</a:t>
            </a:r>
            <a:r>
              <a:rPr lang="zh-CN" altLang="en-US" sz="2400" smtClean="0"/>
              <a:t>关于</a:t>
            </a:r>
            <a:r>
              <a:rPr lang="en-US" altLang="zh-CN" sz="2400" i="1" smtClean="0"/>
              <a:t>y</a:t>
            </a:r>
            <a:r>
              <a:rPr lang="zh-CN" altLang="en-US" sz="2400" smtClean="0"/>
              <a:t>求导数</a:t>
            </a:r>
            <a:r>
              <a:rPr lang="en-US" altLang="zh-CN" sz="2400" smtClean="0"/>
              <a:t>, </a:t>
            </a:r>
            <a:r>
              <a:rPr lang="zh-CN" altLang="en-US" sz="2400" smtClean="0"/>
              <a:t>得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=2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+8</a:t>
            </a:r>
            <a:r>
              <a:rPr lang="zh-CN" altLang="en-US" sz="2400" smtClean="0"/>
              <a:t>的概率密度为 </a:t>
            </a:r>
          </a:p>
        </p:txBody>
      </p:sp>
      <p:graphicFrame>
        <p:nvGraphicFramePr>
          <p:cNvPr id="121858" name="Object 4"/>
          <p:cNvGraphicFramePr>
            <a:graphicFrameLocks/>
          </p:cNvGraphicFramePr>
          <p:nvPr>
            <p:ph sz="quarter" idx="1"/>
          </p:nvPr>
        </p:nvGraphicFramePr>
        <p:xfrm>
          <a:off x="1066800" y="228600"/>
          <a:ext cx="5233988" cy="990600"/>
        </p:xfrm>
        <a:graphic>
          <a:graphicData uri="http://schemas.openxmlformats.org/presentationml/2006/ole">
            <p:oleObj spid="_x0000_s118786" r:id="rId3" imgW="2348481" imgH="444307" progId="Equation.DSMT4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Grp="1"/>
          </p:cNvGraphicFramePr>
          <p:nvPr>
            <p:ph sz="quarter" idx="2"/>
          </p:nvPr>
        </p:nvGraphicFramePr>
        <p:xfrm>
          <a:off x="3505200" y="2286000"/>
          <a:ext cx="2667000" cy="1309688"/>
        </p:xfrm>
        <a:graphic>
          <a:graphicData uri="http://schemas.openxmlformats.org/presentationml/2006/ole">
            <p:oleObj spid="_x0000_s118787" r:id="rId4" imgW="1422400" imgH="698500" progId="Equation.DSMT4">
              <p:embed/>
            </p:oleObj>
          </a:graphicData>
        </a:graphic>
      </p:graphicFrame>
      <p:sp>
        <p:nvSpPr>
          <p:cNvPr id="6" name="Rectangle 1032"/>
          <p:cNvSpPr>
            <a:spLocks noChangeArrowheads="1"/>
          </p:cNvSpPr>
          <p:nvPr/>
        </p:nvSpPr>
        <p:spPr bwMode="auto">
          <a:xfrm>
            <a:off x="762000" y="1295400"/>
            <a:ext cx="45148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第二步</a:t>
            </a:r>
            <a:r>
              <a:rPr lang="zh-CN" altLang="en-US">
                <a:solidFill>
                  <a:srgbClr val="3333FF"/>
                </a:solidFill>
              </a:rPr>
              <a:t>   </a:t>
            </a:r>
            <a:r>
              <a:rPr lang="zh-CN" altLang="en-US">
                <a:solidFill>
                  <a:schemeClr val="tx2"/>
                </a:solidFill>
              </a:rPr>
              <a:t>由分布函数求概率密度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19814" name="Object 6"/>
          <p:cNvGraphicFramePr>
            <a:graphicFrameLocks/>
          </p:cNvGraphicFramePr>
          <p:nvPr/>
        </p:nvGraphicFramePr>
        <p:xfrm>
          <a:off x="1219200" y="2514600"/>
          <a:ext cx="2205038" cy="595313"/>
        </p:xfrm>
        <a:graphic>
          <a:graphicData uri="http://schemas.openxmlformats.org/presentationml/2006/ole">
            <p:oleObj spid="_x0000_s118788" name="Equation" r:id="rId5" imgW="888840" imgH="241200" progId="Equation.DSMT4">
              <p:embed/>
            </p:oleObj>
          </a:graphicData>
        </a:graphic>
      </p:graphicFrame>
      <p:graphicFrame>
        <p:nvGraphicFramePr>
          <p:cNvPr id="118789" name="Object 8"/>
          <p:cNvGraphicFramePr>
            <a:graphicFrameLocks/>
          </p:cNvGraphicFramePr>
          <p:nvPr/>
        </p:nvGraphicFramePr>
        <p:xfrm>
          <a:off x="6629400" y="304800"/>
          <a:ext cx="2063750" cy="609600"/>
        </p:xfrm>
        <a:graphic>
          <a:graphicData uri="http://schemas.openxmlformats.org/presentationml/2006/ole">
            <p:oleObj spid="_x0000_s118789" r:id="rId6" imgW="1117115" imgH="330057" progId="Equation.DSMT4">
              <p:embed/>
            </p:oleObj>
          </a:graphicData>
        </a:graphic>
      </p:graphicFrame>
      <p:sp>
        <p:nvSpPr>
          <p:cNvPr id="118795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6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6C603F2-A69E-4217-8108-05BE73E88D2F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119816" name="Object 3"/>
          <p:cNvGraphicFramePr>
            <a:graphicFrameLocks/>
          </p:cNvGraphicFramePr>
          <p:nvPr/>
        </p:nvGraphicFramePr>
        <p:xfrm>
          <a:off x="5410200" y="3581400"/>
          <a:ext cx="3211513" cy="1219200"/>
        </p:xfrm>
        <a:graphic>
          <a:graphicData uri="http://schemas.openxmlformats.org/presentationml/2006/ole">
            <p:oleObj spid="_x0000_s118790" r:id="rId7" imgW="1739145" imgH="660113" progId="Equation.DSMT4">
              <p:embed/>
            </p:oleObj>
          </a:graphicData>
        </a:graphic>
      </p:graphicFrame>
      <p:graphicFrame>
        <p:nvGraphicFramePr>
          <p:cNvPr id="119817" name="Object 9"/>
          <p:cNvGraphicFramePr>
            <a:graphicFrameLocks/>
          </p:cNvGraphicFramePr>
          <p:nvPr/>
        </p:nvGraphicFramePr>
        <p:xfrm>
          <a:off x="1066800" y="5105400"/>
          <a:ext cx="3811588" cy="1295400"/>
        </p:xfrm>
        <a:graphic>
          <a:graphicData uri="http://schemas.openxmlformats.org/presentationml/2006/ole">
            <p:oleObj spid="_x0000_s118791" r:id="rId8" imgW="1942257" imgH="660113" progId="Equation.DSMT4">
              <p:embed/>
            </p:oleObj>
          </a:graphicData>
        </a:graphic>
      </p:graphicFrame>
      <p:graphicFrame>
        <p:nvGraphicFramePr>
          <p:cNvPr id="119818" name="Object 10"/>
          <p:cNvGraphicFramePr>
            <a:graphicFrameLocks/>
          </p:cNvGraphicFramePr>
          <p:nvPr/>
        </p:nvGraphicFramePr>
        <p:xfrm>
          <a:off x="1143000" y="3429000"/>
          <a:ext cx="4014788" cy="1371600"/>
        </p:xfrm>
        <a:graphic>
          <a:graphicData uri="http://schemas.openxmlformats.org/presentationml/2006/ole">
            <p:oleObj spid="_x0000_s118792" r:id="rId9" imgW="2044700" imgH="698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Line 20"/>
          <p:cNvSpPr>
            <a:spLocks noChangeShapeType="1"/>
          </p:cNvSpPr>
          <p:nvPr/>
        </p:nvSpPr>
        <p:spPr bwMode="auto">
          <a:xfrm flipV="1">
            <a:off x="2555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Rectangle 19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72E0611-6BCD-4844-B938-C8F7D4320682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147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152400"/>
            <a:ext cx="8991600" cy="1076325"/>
            <a:chOff x="0" y="118"/>
            <a:chExt cx="5664" cy="678"/>
          </a:xfrm>
        </p:grpSpPr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48" y="144"/>
              <a:ext cx="561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</a:t>
              </a: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【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例</a:t>
              </a: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3</a:t>
              </a: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】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</a:t>
              </a:r>
              <a:r>
                <a:rPr lang="en-US" altLang="zh-CN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r.v.X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的概率密度为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  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119815" name="Object 6"/>
            <p:cNvGraphicFramePr>
              <a:graphicFrameLocks/>
            </p:cNvGraphicFramePr>
            <p:nvPr/>
          </p:nvGraphicFramePr>
          <p:xfrm>
            <a:off x="2928" y="118"/>
            <a:ext cx="1824" cy="299"/>
          </p:xfrm>
          <a:graphic>
            <a:graphicData uri="http://schemas.openxmlformats.org/presentationml/2006/ole">
              <p:oleObj spid="_x0000_s119815" r:id="rId3" imgW="1320227" imgH="215806" progId="Equation.DSMT4">
                <p:embed/>
              </p:oleObj>
            </a:graphicData>
          </a:graphic>
        </p:graphicFrame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0" y="528"/>
              <a:ext cx="561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</a:t>
              </a:r>
              <a:r>
                <a:rPr lang="en-US" altLang="zh-CN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Y=X</a:t>
              </a:r>
              <a:r>
                <a:rPr lang="en-US" altLang="zh-CN" baseline="30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2</a:t>
              </a:r>
              <a:r>
                <a:rPr lang="zh-CN" alt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的概率密度。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6200" y="1371600"/>
            <a:ext cx="8153400" cy="481013"/>
            <a:chOff x="0" y="886"/>
            <a:chExt cx="5136" cy="303"/>
          </a:xfrm>
        </p:grpSpPr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0" y="921"/>
              <a:ext cx="513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【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解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】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Y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的分布函数为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  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9814" name="Object 5"/>
            <p:cNvGraphicFramePr>
              <a:graphicFrameLocks/>
            </p:cNvGraphicFramePr>
            <p:nvPr/>
          </p:nvGraphicFramePr>
          <p:xfrm>
            <a:off x="2544" y="886"/>
            <a:ext cx="576" cy="298"/>
          </p:xfrm>
          <a:graphic>
            <a:graphicData uri="http://schemas.openxmlformats.org/presentationml/2006/ole">
              <p:oleObj spid="_x0000_s119814" r:id="rId4" imgW="406048" imgH="215713" progId="Equation.3">
                <p:embed/>
              </p:oleObj>
            </a:graphicData>
          </a:graphic>
        </p:graphicFrame>
      </p:grpSp>
      <p:graphicFrame>
        <p:nvGraphicFramePr>
          <p:cNvPr id="278537" name="Object 2"/>
          <p:cNvGraphicFramePr>
            <a:graphicFrameLocks/>
          </p:cNvGraphicFramePr>
          <p:nvPr/>
        </p:nvGraphicFramePr>
        <p:xfrm>
          <a:off x="762000" y="2057400"/>
          <a:ext cx="3810000" cy="498475"/>
        </p:xfrm>
        <a:graphic>
          <a:graphicData uri="http://schemas.openxmlformats.org/presentationml/2006/ole">
            <p:oleObj spid="_x0000_s119810" r:id="rId5" imgW="1905000" imgH="228600" progId="Equation.3">
              <p:embed/>
            </p:oleObj>
          </a:graphicData>
        </a:graphic>
      </p:graphicFrame>
      <p:graphicFrame>
        <p:nvGraphicFramePr>
          <p:cNvPr id="278536" name="Object 3"/>
          <p:cNvGraphicFramePr>
            <a:graphicFrameLocks/>
          </p:cNvGraphicFramePr>
          <p:nvPr/>
        </p:nvGraphicFramePr>
        <p:xfrm>
          <a:off x="914400" y="2819400"/>
          <a:ext cx="3783013" cy="1065213"/>
        </p:xfrm>
        <a:graphic>
          <a:graphicData uri="http://schemas.openxmlformats.org/presentationml/2006/ole">
            <p:oleObj spid="_x0000_s119811" name="Equation" r:id="rId6" imgW="1917360" imgH="507960" progId="Equation.DSMT4">
              <p:embed/>
            </p:oleObj>
          </a:graphicData>
        </a:graphic>
      </p:graphicFrame>
      <p:graphicFrame>
        <p:nvGraphicFramePr>
          <p:cNvPr id="278535" name="Object 4"/>
          <p:cNvGraphicFramePr>
            <a:graphicFrameLocks/>
          </p:cNvGraphicFramePr>
          <p:nvPr/>
        </p:nvGraphicFramePr>
        <p:xfrm>
          <a:off x="914400" y="4114800"/>
          <a:ext cx="4849813" cy="1216025"/>
        </p:xfrm>
        <a:graphic>
          <a:graphicData uri="http://schemas.openxmlformats.org/presentationml/2006/ole">
            <p:oleObj spid="_x0000_s119812" name="Equation" r:id="rId7" imgW="2057400" imgH="507960" progId="Equation.DSMT4">
              <p:embed/>
            </p:oleObj>
          </a:graphicData>
        </a:graphic>
      </p:graphicFrame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533400" y="5756275"/>
            <a:ext cx="8153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求导得：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5791200" y="3810000"/>
          <a:ext cx="3352800" cy="1763713"/>
        </p:xfrm>
        <a:graphic>
          <a:graphicData uri="http://schemas.openxmlformats.org/presentationml/2006/ole">
            <p:oleObj spid="_x0000_s119813" r:id="rId8" imgW="1422400" imgH="736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Line 15"/>
          <p:cNvSpPr>
            <a:spLocks noChangeShapeType="1"/>
          </p:cNvSpPr>
          <p:nvPr/>
        </p:nvSpPr>
        <p:spPr bwMode="auto">
          <a:xfrm flipV="1">
            <a:off x="23812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39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A21BED5-3767-45BF-888A-2188CA2FE9A2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148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279563" name="Object 2"/>
          <p:cNvGraphicFramePr>
            <a:graphicFrameLocks/>
          </p:cNvGraphicFramePr>
          <p:nvPr/>
        </p:nvGraphicFramePr>
        <p:xfrm>
          <a:off x="1524000" y="304800"/>
          <a:ext cx="1922463" cy="495300"/>
        </p:xfrm>
        <a:graphic>
          <a:graphicData uri="http://schemas.openxmlformats.org/presentationml/2006/ole">
            <p:oleObj spid="_x0000_s120834" r:id="rId3" imgW="901309" imgH="215806" progId="Equation.3">
              <p:embed/>
            </p:oleObj>
          </a:graphicData>
        </a:graphic>
      </p:graphicFrame>
      <p:graphicFrame>
        <p:nvGraphicFramePr>
          <p:cNvPr id="279562" name="Object 3"/>
          <p:cNvGraphicFramePr>
            <a:graphicFrameLocks/>
          </p:cNvGraphicFramePr>
          <p:nvPr/>
        </p:nvGraphicFramePr>
        <p:xfrm>
          <a:off x="1349375" y="1090613"/>
          <a:ext cx="6651625" cy="1458912"/>
        </p:xfrm>
        <a:graphic>
          <a:graphicData uri="http://schemas.openxmlformats.org/presentationml/2006/ole">
            <p:oleObj spid="_x0000_s120835" r:id="rId4" imgW="2933700" imgH="660400" progId="Equation.3">
              <p:embed/>
            </p:oleObj>
          </a:graphicData>
        </a:graphic>
      </p:graphicFrame>
      <p:graphicFrame>
        <p:nvGraphicFramePr>
          <p:cNvPr id="279561" name="Object 4"/>
          <p:cNvGraphicFramePr>
            <a:graphicFrameLocks/>
          </p:cNvGraphicFramePr>
          <p:nvPr/>
        </p:nvGraphicFramePr>
        <p:xfrm>
          <a:off x="1354138" y="2817813"/>
          <a:ext cx="5427662" cy="1462087"/>
        </p:xfrm>
        <a:graphic>
          <a:graphicData uri="http://schemas.openxmlformats.org/presentationml/2006/ole">
            <p:oleObj spid="_x0000_s120836" r:id="rId5" imgW="2387600" imgH="660400" progId="Equation.3">
              <p:embed/>
            </p:oleObj>
          </a:graphicData>
        </a:graphic>
      </p:graphicFrame>
      <p:sp>
        <p:nvSpPr>
          <p:cNvPr id="10" name="Text Box 7" descr="0081"/>
          <p:cNvSpPr txBox="1">
            <a:spLocks noChangeArrowheads="1"/>
          </p:cNvSpPr>
          <p:nvPr/>
        </p:nvSpPr>
        <p:spPr bwMode="auto">
          <a:xfrm>
            <a:off x="762000" y="4495800"/>
            <a:ext cx="599598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特别的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r.v.X~N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(0,1),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5"/>
          <p:cNvGraphicFramePr>
            <a:graphicFrameLocks/>
          </p:cNvGraphicFramePr>
          <p:nvPr/>
        </p:nvGraphicFramePr>
        <p:xfrm>
          <a:off x="4419600" y="4191000"/>
          <a:ext cx="2819400" cy="1069975"/>
        </p:xfrm>
        <a:graphic>
          <a:graphicData uri="http://schemas.openxmlformats.org/presentationml/2006/ole">
            <p:oleObj spid="_x0000_s120837" r:id="rId6" imgW="11049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Line 14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60" name="Rectangle 13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1B933B7-05DE-42FF-81A4-EEC16421F721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149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0586" name="Text Box 10" descr="0081"/>
          <p:cNvSpPr txBox="1">
            <a:spLocks noChangeArrowheads="1"/>
          </p:cNvSpPr>
          <p:nvPr/>
        </p:nvSpPr>
        <p:spPr bwMode="auto">
          <a:xfrm>
            <a:off x="914400" y="609600"/>
            <a:ext cx="54911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于是，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Y=X</a:t>
            </a:r>
            <a:r>
              <a:rPr lang="en-US" altLang="zh-CN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的分布律为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0585" name="Object 2"/>
          <p:cNvGraphicFramePr>
            <a:graphicFrameLocks/>
          </p:cNvGraphicFramePr>
          <p:nvPr/>
        </p:nvGraphicFramePr>
        <p:xfrm>
          <a:off x="1828800" y="1447800"/>
          <a:ext cx="4570413" cy="1312863"/>
        </p:xfrm>
        <a:graphic>
          <a:graphicData uri="http://schemas.openxmlformats.org/presentationml/2006/ole">
            <p:oleObj spid="_x0000_s121858" r:id="rId3" imgW="1892300" imgH="609600" progId="Equation.3">
              <p:embed/>
            </p:oleObj>
          </a:graphicData>
        </a:graphic>
      </p:graphicFrame>
      <p:sp>
        <p:nvSpPr>
          <p:cNvPr id="280584" name="Text Box 8" descr="0081"/>
          <p:cNvSpPr txBox="1">
            <a:spLocks noChangeArrowheads="1"/>
          </p:cNvSpPr>
          <p:nvPr/>
        </p:nvSpPr>
        <p:spPr bwMode="auto">
          <a:xfrm>
            <a:off x="228600" y="3124200"/>
            <a:ext cx="8686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此时，称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服从自由度为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χ</a:t>
            </a:r>
            <a:r>
              <a:rPr lang="en-US" altLang="zh-CN" baseline="30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2-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6" grpId="0"/>
      <p:bldP spid="2805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2400" y="1143000"/>
            <a:ext cx="9144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en-U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全部可能取值为有限个或可列无限个的随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机变量称为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离散型随机变量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.</a:t>
            </a:r>
            <a:endParaRPr lang="en-US" altLang="zh-CN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93675" y="814388"/>
            <a:ext cx="4876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一、概念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0"/>
            <a:ext cx="7010400" cy="6619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、离散型随机变量及其分布律</a:t>
            </a:r>
          </a:p>
        </p:txBody>
      </p:sp>
      <p:sp>
        <p:nvSpPr>
          <p:cNvPr id="8" name="Rectangle 2053"/>
          <p:cNvSpPr>
            <a:spLocks noChangeArrowheads="1"/>
          </p:cNvSpPr>
          <p:nvPr/>
        </p:nvSpPr>
        <p:spPr bwMode="auto">
          <a:xfrm>
            <a:off x="762000" y="2362200"/>
            <a:ext cx="49006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例如   观察掷一个骰子出现的点数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Rectangle 2054"/>
          <p:cNvSpPr>
            <a:spLocks noChangeArrowheads="1"/>
          </p:cNvSpPr>
          <p:nvPr/>
        </p:nvSpPr>
        <p:spPr bwMode="auto">
          <a:xfrm>
            <a:off x="5635625" y="2362200"/>
            <a:ext cx="3508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随机变量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的可能值是 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0" name="Rectangle 2066"/>
          <p:cNvSpPr>
            <a:spLocks noChangeArrowheads="1"/>
          </p:cNvSpPr>
          <p:nvPr/>
        </p:nvSpPr>
        <p:spPr bwMode="auto">
          <a:xfrm>
            <a:off x="2819400" y="2895600"/>
            <a:ext cx="23383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1,  2,  3,  4,  5,  6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2824" name="Line 12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5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49F7C12-1E6C-45BD-982A-6A42898A9048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8600" y="3505200"/>
            <a:ext cx="89154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例如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：取到次品的个数，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：收到的呼叫数等都是离散型随机变量，但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：电视机的寿命 不是离散型随机变量。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4876800"/>
            <a:ext cx="8839200" cy="12001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   为了掌握随机变量</a:t>
            </a:r>
            <a:r>
              <a:rPr lang="en-US" altLang="zh-CN" i="1">
                <a:solidFill>
                  <a:schemeClr val="tx1"/>
                </a:solidFill>
                <a:latin typeface="楷体_GB2312" pitchFamily="49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的统计规律性，我们不仅需要知道随机变量</a:t>
            </a:r>
            <a:r>
              <a:rPr lang="en-US" altLang="zh-CN" i="1">
                <a:solidFill>
                  <a:schemeClr val="tx1"/>
                </a:solidFill>
                <a:latin typeface="楷体_GB2312" pitchFamily="49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的可能取值，而且还应知道</a:t>
            </a:r>
            <a:r>
              <a:rPr lang="en-US" altLang="zh-CN" i="1">
                <a:solidFill>
                  <a:schemeClr val="tx1"/>
                </a:solidFill>
                <a:latin typeface="楷体_GB2312" pitchFamily="49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取每个值的概率。</a:t>
            </a:r>
            <a:endParaRPr lang="en-US" altLang="zh-CN">
              <a:solidFill>
                <a:schemeClr val="tx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/>
      <p:bldP spid="10" grpId="0"/>
      <p:bldP spid="13" grpId="0"/>
      <p:bldP spid="1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6645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zh-CN">
                <a:solidFill>
                  <a:srgbClr val="FFFF00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从上述例子中可以看到，在求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≤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} </a:t>
            </a:r>
            <a:r>
              <a:rPr lang="zh-CN" altLang="en-US">
                <a:solidFill>
                  <a:schemeClr val="tx1"/>
                </a:solidFill>
              </a:rPr>
              <a:t>的过程中，关键的一步是设法从</a:t>
            </a:r>
            <a:r>
              <a:rPr lang="en-US" altLang="zh-CN">
                <a:solidFill>
                  <a:schemeClr val="tx1"/>
                </a:solidFill>
              </a:rPr>
              <a:t>{ </a:t>
            </a:r>
            <a:r>
              <a:rPr lang="en-US" altLang="zh-CN" i="1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≤ 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 }</a:t>
            </a:r>
            <a:r>
              <a:rPr lang="zh-CN" altLang="en-US">
                <a:solidFill>
                  <a:schemeClr val="tx1"/>
                </a:solidFill>
              </a:rPr>
              <a:t>中解出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rgbClr val="99FF33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从而得到与 </a:t>
            </a:r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 i="1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) ≤ 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 }</a:t>
            </a:r>
            <a:r>
              <a:rPr lang="zh-CN" altLang="en-US">
                <a:solidFill>
                  <a:schemeClr val="tx1"/>
                </a:solidFill>
              </a:rPr>
              <a:t>等价的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zh-CN" altLang="en-US">
                <a:solidFill>
                  <a:schemeClr val="tx1"/>
                </a:solidFill>
              </a:rPr>
              <a:t>的不等式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905000"/>
            <a:ext cx="6430963" cy="666750"/>
            <a:chOff x="668" y="1474"/>
            <a:chExt cx="4051" cy="420"/>
          </a:xfrm>
        </p:grpSpPr>
        <p:grpSp>
          <p:nvGrpSpPr>
            <p:cNvPr id="122893" name="Group 4"/>
            <p:cNvGrpSpPr>
              <a:grpSpLocks/>
            </p:cNvGrpSpPr>
            <p:nvPr/>
          </p:nvGrpSpPr>
          <p:grpSpPr bwMode="auto">
            <a:xfrm>
              <a:off x="668" y="1522"/>
              <a:ext cx="4051" cy="339"/>
              <a:chOff x="668" y="1522"/>
              <a:chExt cx="4051" cy="339"/>
            </a:xfrm>
          </p:grpSpPr>
          <p:sp>
            <p:nvSpPr>
              <p:cNvPr id="122894" name="Rectangle 5"/>
              <p:cNvSpPr>
                <a:spLocks noChangeArrowheads="1"/>
              </p:cNvSpPr>
              <p:nvPr/>
            </p:nvSpPr>
            <p:spPr bwMode="auto">
              <a:xfrm>
                <a:off x="668" y="1570"/>
                <a:ext cx="40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zh-CN" altLang="en-US">
                    <a:solidFill>
                      <a:schemeClr val="tx1"/>
                    </a:solidFill>
                  </a:rPr>
                  <a:t>例如，用                                    代替  </a:t>
                </a:r>
                <a:r>
                  <a:rPr lang="en-US" altLang="zh-CN">
                    <a:solidFill>
                      <a:schemeClr val="tx1"/>
                    </a:solidFill>
                  </a:rPr>
                  <a:t>{2</a:t>
                </a:r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r>
                  <a:rPr lang="en-US" altLang="zh-CN">
                    <a:solidFill>
                      <a:schemeClr val="tx1"/>
                    </a:solidFill>
                  </a:rPr>
                  <a:t>+8 ≤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y</a:t>
                </a:r>
                <a:r>
                  <a:rPr lang="en-US" altLang="zh-CN">
                    <a:solidFill>
                      <a:schemeClr val="tx1"/>
                    </a:solidFill>
                  </a:rPr>
                  <a:t> }</a:t>
                </a:r>
              </a:p>
            </p:txBody>
          </p:sp>
          <p:grpSp>
            <p:nvGrpSpPr>
              <p:cNvPr id="122895" name="Group 6"/>
              <p:cNvGrpSpPr>
                <a:grpSpLocks/>
              </p:cNvGrpSpPr>
              <p:nvPr/>
            </p:nvGrpSpPr>
            <p:grpSpPr bwMode="auto">
              <a:xfrm>
                <a:off x="1484" y="1522"/>
                <a:ext cx="1562" cy="291"/>
                <a:chOff x="3721" y="2344"/>
                <a:chExt cx="1562" cy="291"/>
              </a:xfrm>
            </p:grpSpPr>
            <p:sp>
              <p:nvSpPr>
                <p:cNvPr id="122896" name="Rectangle 7"/>
                <p:cNvSpPr>
                  <a:spLocks noChangeArrowheads="1"/>
                </p:cNvSpPr>
                <p:nvPr/>
              </p:nvSpPr>
              <p:spPr bwMode="auto">
                <a:xfrm>
                  <a:off x="3721" y="2344"/>
                  <a:ext cx="156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{ </a:t>
                  </a:r>
                  <a:r>
                    <a:rPr lang="en-US" altLang="zh-CN" i="1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zh-CN">
                      <a:solidFill>
                        <a:schemeClr val="tx1"/>
                      </a:solidFill>
                    </a:rPr>
                    <a:t>                      } </a:t>
                  </a:r>
                </a:p>
              </p:txBody>
            </p:sp>
            <p:graphicFrame>
              <p:nvGraphicFramePr>
                <p:cNvPr id="122884" name="Object 8"/>
                <p:cNvGraphicFramePr>
                  <a:graphicFrameLocks/>
                </p:cNvGraphicFramePr>
                <p:nvPr/>
              </p:nvGraphicFramePr>
              <p:xfrm>
                <a:off x="4105" y="2392"/>
                <a:ext cx="199" cy="240"/>
              </p:xfrm>
              <a:graphic>
                <a:graphicData uri="http://schemas.openxmlformats.org/presentationml/2006/ole">
                  <p:oleObj spid="_x0000_s122884" r:id="rId3" imgW="126725" imgH="152070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122883" name="Object 9"/>
            <p:cNvGraphicFramePr>
              <a:graphicFrameLocks/>
            </p:cNvGraphicFramePr>
            <p:nvPr/>
          </p:nvGraphicFramePr>
          <p:xfrm>
            <a:off x="2108" y="1474"/>
            <a:ext cx="480" cy="420"/>
          </p:xfrm>
          <a:graphic>
            <a:graphicData uri="http://schemas.openxmlformats.org/presentationml/2006/ole">
              <p:oleObj spid="_x0000_s122883" r:id="rId4" imgW="380670" imgH="406048" progId="Equation.DSMT4">
                <p:embed/>
              </p:oleObj>
            </a:graphicData>
          </a:graphic>
        </p:graphicFrame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981200" y="2590800"/>
            <a:ext cx="5380038" cy="623888"/>
            <a:chOff x="1422" y="1882"/>
            <a:chExt cx="3389" cy="393"/>
          </a:xfrm>
        </p:grpSpPr>
        <p:sp>
          <p:nvSpPr>
            <p:cNvPr id="122892" name="Text Box 11"/>
            <p:cNvSpPr txBox="1">
              <a:spLocks noChangeArrowheads="1"/>
            </p:cNvSpPr>
            <p:nvPr/>
          </p:nvSpPr>
          <p:spPr bwMode="auto">
            <a:xfrm>
              <a:off x="1422" y="1930"/>
              <a:ext cx="3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zh-CN" altLang="en-US">
                  <a:solidFill>
                    <a:schemeClr val="tx1"/>
                  </a:solidFill>
                </a:rPr>
                <a:t>用                                         代替</a:t>
              </a:r>
              <a:r>
                <a:rPr lang="en-US" altLang="zh-CN">
                  <a:solidFill>
                    <a:schemeClr val="tx1"/>
                  </a:solidFill>
                </a:rPr>
                <a:t>{ 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 i="1" baseline="30000">
                  <a:solidFill>
                    <a:schemeClr val="tx1"/>
                  </a:solidFill>
                </a:rPr>
                <a:t>2</a:t>
              </a:r>
              <a:r>
                <a:rPr lang="en-US" altLang="zh-CN" baseline="30000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≤</a:t>
              </a:r>
              <a:r>
                <a:rPr lang="en-US" altLang="zh-CN" i="1" baseline="30000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r>
                <a:rPr lang="en-US" altLang="zh-CN">
                  <a:solidFill>
                    <a:schemeClr val="tx1"/>
                  </a:solidFill>
                </a:rPr>
                <a:t> }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graphicFrame>
          <p:nvGraphicFramePr>
            <p:cNvPr id="122882" name="Object 12"/>
            <p:cNvGraphicFramePr>
              <a:graphicFrameLocks/>
            </p:cNvGraphicFramePr>
            <p:nvPr/>
          </p:nvGraphicFramePr>
          <p:xfrm>
            <a:off x="1718" y="1882"/>
            <a:ext cx="1720" cy="393"/>
          </p:xfrm>
          <a:graphic>
            <a:graphicData uri="http://schemas.openxmlformats.org/presentationml/2006/ole">
              <p:oleObj spid="_x0000_s122882" r:id="rId5" imgW="1103942" imgH="253780" progId="Equation.3">
                <p:embed/>
              </p:oleObj>
            </a:graphicData>
          </a:graphic>
        </p:graphicFrame>
      </p:grp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3429000"/>
            <a:ext cx="8534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这样做是为了利用已知的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zh-CN">
                <a:solidFill>
                  <a:schemeClr val="tx1"/>
                </a:solidFill>
              </a:rPr>
              <a:t>的分布，从而求出相应的概率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47800" y="4343400"/>
            <a:ext cx="6448425" cy="46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zh-CN" altLang="en-US">
                <a:solidFill>
                  <a:srgbClr val="000099"/>
                </a:solidFill>
              </a:rPr>
              <a:t>这是求随机变量的函数的分布的一种常用方法</a:t>
            </a:r>
            <a:r>
              <a:rPr lang="en-US" altLang="zh-CN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22890" name="Line 14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1" name="Rectangle 13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1F17CD4-EB59-4E26-B05B-7BBEA100F36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Line 21"/>
          <p:cNvSpPr>
            <a:spLocks noChangeShapeType="1"/>
          </p:cNvSpPr>
          <p:nvPr/>
        </p:nvSpPr>
        <p:spPr bwMode="auto">
          <a:xfrm flipV="1">
            <a:off x="250825" y="6237288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0" name="Rectangle 20"/>
          <p:cNvSpPr>
            <a:spLocks noChangeArrowheads="1"/>
          </p:cNvSpPr>
          <p:nvPr/>
        </p:nvSpPr>
        <p:spPr bwMode="auto">
          <a:xfrm>
            <a:off x="507682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18483E9-9D8B-410C-B226-79D0206FDA0F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151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17463" y="153988"/>
            <a:ext cx="89154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r.v.X~U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[0,1],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Y=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e</a:t>
            </a:r>
            <a:r>
              <a:rPr lang="en-US" altLang="zh-CN" baseline="30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       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0" y="765175"/>
            <a:ext cx="81534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因为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r.v.X~U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[0,1],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的概率密度为：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1613" name="Object 13"/>
          <p:cNvGraphicFramePr>
            <a:graphicFrameLocks/>
          </p:cNvGraphicFramePr>
          <p:nvPr/>
        </p:nvGraphicFramePr>
        <p:xfrm>
          <a:off x="1752600" y="1600200"/>
          <a:ext cx="2644775" cy="996950"/>
        </p:xfrm>
        <a:graphic>
          <a:graphicData uri="http://schemas.openxmlformats.org/presentationml/2006/ole">
            <p:oleObj spid="_x0000_s123906" r:id="rId4" imgW="1447800" imgH="457200" progId="Equation.DSMT4">
              <p:embed/>
            </p:oleObj>
          </a:graphicData>
        </a:graphic>
      </p:graphicFrame>
      <p:pic>
        <p:nvPicPr>
          <p:cNvPr id="281612" name="Picture 12" descr="2-4-eg2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2781300"/>
            <a:ext cx="34544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11" name="Picture 11" descr="2-4-eg2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2781300"/>
            <a:ext cx="34544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8" name="Text Box 8" descr="0081"/>
          <p:cNvSpPr txBox="1">
            <a:spLocks noChangeArrowheads="1"/>
          </p:cNvSpPr>
          <p:nvPr/>
        </p:nvSpPr>
        <p:spPr bwMode="auto">
          <a:xfrm>
            <a:off x="3733800" y="4114800"/>
            <a:ext cx="51482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从而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整个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轴相应地也被分为三部分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  <a:ea typeface="ˎ̥"/>
              <a:cs typeface="ˎ̥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(-</a:t>
            </a:r>
            <a:r>
              <a:rPr lang="en-US" altLang="zh-CN">
                <a:solidFill>
                  <a:schemeClr val="tx1"/>
                </a:solidFill>
              </a:rPr>
              <a:t>∞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,1),[1,e],(e,+ </a:t>
            </a:r>
            <a:r>
              <a:rPr lang="en-US" altLang="zh-CN">
                <a:solidFill>
                  <a:schemeClr val="tx1"/>
                </a:solidFill>
              </a:rPr>
              <a:t>∞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).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3048000"/>
            <a:ext cx="5076825" cy="973138"/>
            <a:chOff x="2562" y="1703"/>
            <a:chExt cx="3198" cy="613"/>
          </a:xfrm>
        </p:grpSpPr>
        <p:sp>
          <p:nvSpPr>
            <p:cNvPr id="123926" name="Text Box 7" descr="0081"/>
            <p:cNvSpPr txBox="1">
              <a:spLocks noChangeArrowheads="1"/>
            </p:cNvSpPr>
            <p:nvPr/>
          </p:nvSpPr>
          <p:spPr bwMode="auto">
            <a:xfrm>
              <a:off x="2562" y="1703"/>
              <a:ext cx="319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</a:pPr>
              <a:r>
                <a:rPr lang="en-US" altLang="zh-CN" sz="2800">
                  <a:ea typeface="ˎ̥"/>
                  <a:cs typeface="ˎ̥"/>
                </a:rPr>
                <a:t>       </a:t>
              </a:r>
              <a:r>
                <a:rPr lang="zh-CN" altLang="en-US">
                  <a:solidFill>
                    <a:schemeClr val="tx1"/>
                  </a:solidFill>
                </a:rPr>
                <a:t>如图</a:t>
              </a:r>
              <a:r>
                <a:rPr lang="en-US" altLang="zh-CN">
                  <a:solidFill>
                    <a:schemeClr val="tx1"/>
                  </a:solidFill>
                  <a:ea typeface="ˎ̥"/>
                  <a:cs typeface="ˎ̥"/>
                </a:rPr>
                <a:t>,            </a:t>
              </a:r>
              <a:r>
                <a:rPr lang="zh-CN" altLang="en-US">
                  <a:solidFill>
                    <a:schemeClr val="tx1"/>
                  </a:solidFill>
                </a:rPr>
                <a:t>的非零段将整个 </a:t>
              </a:r>
              <a:endParaRPr lang="zh-CN" altLang="en-US">
                <a:solidFill>
                  <a:schemeClr val="tx1"/>
                </a:solidFill>
                <a:ea typeface="ˎ̥"/>
                <a:cs typeface="ˎ̥"/>
              </a:endParaRPr>
            </a:p>
            <a:p>
              <a:pPr>
                <a:spcBef>
                  <a:spcPct val="20000"/>
                </a:spcBef>
                <a:spcAft>
                  <a:spcPct val="20000"/>
                </a:spcAft>
              </a:pPr>
              <a:r>
                <a:rPr lang="en-US" altLang="zh-CN">
                  <a:solidFill>
                    <a:schemeClr val="tx1"/>
                  </a:solidFill>
                  <a:ea typeface="ˎ̥"/>
                  <a:cs typeface="ˎ̥"/>
                </a:rPr>
                <a:t>x</a:t>
              </a:r>
              <a:r>
                <a:rPr lang="zh-CN" altLang="en-US">
                  <a:solidFill>
                    <a:schemeClr val="tx1"/>
                  </a:solidFill>
                </a:rPr>
                <a:t>轴分为三部分</a:t>
              </a:r>
              <a:r>
                <a:rPr lang="en-US" altLang="zh-CN">
                  <a:solidFill>
                    <a:schemeClr val="tx1"/>
                  </a:solidFill>
                  <a:ea typeface="ˎ̥"/>
                  <a:cs typeface="ˎ̥"/>
                </a:rPr>
                <a:t>:   (-</a:t>
              </a:r>
              <a:r>
                <a:rPr lang="en-US" altLang="zh-CN">
                  <a:solidFill>
                    <a:schemeClr val="tx1"/>
                  </a:solidFill>
                </a:rPr>
                <a:t>∞</a:t>
              </a:r>
              <a:r>
                <a:rPr lang="en-US" altLang="zh-CN">
                  <a:solidFill>
                    <a:schemeClr val="tx1"/>
                  </a:solidFill>
                  <a:ea typeface="ˎ̥"/>
                  <a:cs typeface="ˎ̥"/>
                </a:rPr>
                <a:t>,0),[0,1],(1,+ </a:t>
              </a:r>
              <a:r>
                <a:rPr lang="en-US" altLang="zh-CN">
                  <a:solidFill>
                    <a:schemeClr val="tx1"/>
                  </a:solidFill>
                </a:rPr>
                <a:t>∞</a:t>
              </a:r>
              <a:r>
                <a:rPr lang="en-US" altLang="zh-CN">
                  <a:solidFill>
                    <a:schemeClr val="tx1"/>
                  </a:solidFill>
                  <a:ea typeface="ˎ̥"/>
                  <a:cs typeface="ˎ̥"/>
                </a:rPr>
                <a:t>);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23908" name="Object 6"/>
            <p:cNvGraphicFramePr>
              <a:graphicFrameLocks/>
            </p:cNvGraphicFramePr>
            <p:nvPr/>
          </p:nvGraphicFramePr>
          <p:xfrm>
            <a:off x="3469" y="1748"/>
            <a:ext cx="484" cy="272"/>
          </p:xfrm>
          <a:graphic>
            <a:graphicData uri="http://schemas.openxmlformats.org/presentationml/2006/ole">
              <p:oleObj spid="_x0000_s123908" r:id="rId7" imgW="406048" imgH="215713" progId="Equation.3">
                <p:embed/>
              </p:oleObj>
            </a:graphicData>
          </a:graphic>
        </p:graphicFrame>
      </p:grpSp>
      <p:sp>
        <p:nvSpPr>
          <p:cNvPr id="281604" name="Text Box 4" descr="0081"/>
          <p:cNvSpPr txBox="1">
            <a:spLocks noChangeArrowheads="1"/>
          </p:cNvSpPr>
          <p:nvPr/>
        </p:nvSpPr>
        <p:spPr bwMode="auto">
          <a:xfrm>
            <a:off x="3810000" y="5181600"/>
            <a:ext cx="51482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ea typeface="ˎ̥"/>
                <a:cs typeface="ˎ̥"/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因此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应就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分为上述三个区间来</a:t>
            </a:r>
            <a:endParaRPr lang="zh-CN" altLang="en-US">
              <a:solidFill>
                <a:schemeClr val="tx1"/>
              </a:solidFill>
              <a:ea typeface="ˎ̥"/>
              <a:cs typeface="ˎ̥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求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Y</a:t>
            </a:r>
            <a:r>
              <a:rPr lang="zh-CN" altLang="en-US">
                <a:solidFill>
                  <a:schemeClr val="tx1"/>
                </a:solidFill>
              </a:rPr>
              <a:t>的分布函数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684213" y="4292600"/>
            <a:ext cx="1655762" cy="1665288"/>
            <a:chOff x="683568" y="4293096"/>
            <a:chExt cx="1656184" cy="166547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15478" y="4437575"/>
              <a:ext cx="86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052342" y="4437575"/>
              <a:ext cx="0" cy="10796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24" name="TextBox 22"/>
            <p:cNvSpPr txBox="1">
              <a:spLocks noChangeArrowheads="1"/>
            </p:cNvSpPr>
            <p:nvPr/>
          </p:nvSpPr>
          <p:spPr bwMode="auto">
            <a:xfrm>
              <a:off x="683568" y="429309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123925" name="TextBox 23"/>
            <p:cNvSpPr txBox="1">
              <a:spLocks noChangeArrowheads="1"/>
            </p:cNvSpPr>
            <p:nvPr/>
          </p:nvSpPr>
          <p:spPr bwMode="auto">
            <a:xfrm>
              <a:off x="1979712" y="5589240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4213" y="4797425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1116013" y="4365625"/>
            <a:ext cx="0" cy="750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116013" y="5516563"/>
            <a:ext cx="935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13"/>
          <p:cNvGraphicFramePr>
            <a:graphicFrameLocks/>
          </p:cNvGraphicFramePr>
          <p:nvPr/>
        </p:nvGraphicFramePr>
        <p:xfrm>
          <a:off x="4953000" y="1295400"/>
          <a:ext cx="2898775" cy="1938338"/>
        </p:xfrm>
        <a:graphic>
          <a:graphicData uri="http://schemas.openxmlformats.org/presentationml/2006/ole">
            <p:oleObj spid="_x0000_s123907" name="Equation" r:id="rId8" imgW="15872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6" grpId="0"/>
      <p:bldP spid="281608" grpId="0"/>
      <p:bldP spid="281604" grpId="0"/>
      <p:bldP spid="26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6" name="Line 20"/>
          <p:cNvSpPr>
            <a:spLocks noChangeShapeType="1"/>
          </p:cNvSpPr>
          <p:nvPr/>
        </p:nvSpPr>
        <p:spPr bwMode="auto">
          <a:xfrm flipV="1">
            <a:off x="179388" y="630872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37" name="Rectangle 19"/>
          <p:cNvSpPr>
            <a:spLocks noChangeArrowheads="1"/>
          </p:cNvSpPr>
          <p:nvPr/>
        </p:nvSpPr>
        <p:spPr bwMode="auto">
          <a:xfrm>
            <a:off x="5021263" y="64182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3D585E6-D12F-4EBC-ACA3-40862F505FDB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152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2640" name="Text Box 16" descr="0081"/>
          <p:cNvSpPr txBox="1">
            <a:spLocks noChangeArrowheads="1"/>
          </p:cNvSpPr>
          <p:nvPr/>
        </p:nvSpPr>
        <p:spPr bwMode="auto">
          <a:xfrm>
            <a:off x="0" y="381000"/>
            <a:ext cx="507682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(1)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y&lt;1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再分为两种情形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2639" name="Text Box 15" descr="0081"/>
          <p:cNvSpPr txBox="1">
            <a:spLocks noChangeArrowheads="1"/>
          </p:cNvSpPr>
          <p:nvPr/>
        </p:nvSpPr>
        <p:spPr bwMode="auto">
          <a:xfrm>
            <a:off x="0" y="1066800"/>
            <a:ext cx="3886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(a)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82638" name="Object 14"/>
          <p:cNvGraphicFramePr>
            <a:graphicFrameLocks/>
          </p:cNvGraphicFramePr>
          <p:nvPr/>
        </p:nvGraphicFramePr>
        <p:xfrm>
          <a:off x="2895600" y="2209800"/>
          <a:ext cx="1457325" cy="433388"/>
        </p:xfrm>
        <a:graphic>
          <a:graphicData uri="http://schemas.openxmlformats.org/presentationml/2006/ole">
            <p:oleObj spid="_x0000_s124930" r:id="rId3" imgW="723586" imgH="203112" progId="Equation.3">
              <p:embed/>
            </p:oleObj>
          </a:graphicData>
        </a:graphic>
      </p:graphicFrame>
      <p:graphicFrame>
        <p:nvGraphicFramePr>
          <p:cNvPr id="282637" name="Object 13"/>
          <p:cNvGraphicFramePr>
            <a:graphicFrameLocks/>
          </p:cNvGraphicFramePr>
          <p:nvPr/>
        </p:nvGraphicFramePr>
        <p:xfrm>
          <a:off x="609600" y="1600200"/>
          <a:ext cx="2376488" cy="488950"/>
        </p:xfrm>
        <a:graphic>
          <a:graphicData uri="http://schemas.openxmlformats.org/presentationml/2006/ole">
            <p:oleObj spid="_x0000_s124931" r:id="rId4" imgW="1104421" imgH="215806" progId="Equation.3">
              <p:embed/>
            </p:oleObj>
          </a:graphicData>
        </a:graphic>
      </p:graphicFrame>
      <p:graphicFrame>
        <p:nvGraphicFramePr>
          <p:cNvPr id="282636" name="Object 12"/>
          <p:cNvGraphicFramePr>
            <a:graphicFrameLocks/>
          </p:cNvGraphicFramePr>
          <p:nvPr/>
        </p:nvGraphicFramePr>
        <p:xfrm>
          <a:off x="2895600" y="1524000"/>
          <a:ext cx="1727200" cy="530225"/>
        </p:xfrm>
        <a:graphic>
          <a:graphicData uri="http://schemas.openxmlformats.org/presentationml/2006/ole">
            <p:oleObj spid="_x0000_s124932" r:id="rId5" imgW="787400" imgH="228600" progId="Equation.3">
              <p:embed/>
            </p:oleObj>
          </a:graphicData>
        </a:graphic>
      </p:graphicFrame>
      <p:sp>
        <p:nvSpPr>
          <p:cNvPr id="282635" name="Text Box 11" descr="0081"/>
          <p:cNvSpPr txBox="1">
            <a:spLocks noChangeArrowheads="1"/>
          </p:cNvSpPr>
          <p:nvPr/>
        </p:nvSpPr>
        <p:spPr bwMode="auto">
          <a:xfrm>
            <a:off x="0" y="2514600"/>
            <a:ext cx="3886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(b)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0&lt; y&lt;1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82630" name="Object 6"/>
          <p:cNvGraphicFramePr>
            <a:graphicFrameLocks/>
          </p:cNvGraphicFramePr>
          <p:nvPr/>
        </p:nvGraphicFramePr>
        <p:xfrm>
          <a:off x="508000" y="3111500"/>
          <a:ext cx="3819525" cy="1012825"/>
        </p:xfrm>
        <a:graphic>
          <a:graphicData uri="http://schemas.openxmlformats.org/presentationml/2006/ole">
            <p:oleObj spid="_x0000_s124933" name="Equation" r:id="rId6" imgW="1866600" imgH="469800" progId="Equation.DSMT4">
              <p:embed/>
            </p:oleObj>
          </a:graphicData>
        </a:graphic>
      </p:graphicFrame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173513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故当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y&lt;1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,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82628" name="Object 4"/>
          <p:cNvGraphicFramePr>
            <a:graphicFrameLocks/>
          </p:cNvGraphicFramePr>
          <p:nvPr/>
        </p:nvGraphicFramePr>
        <p:xfrm>
          <a:off x="2209800" y="4267200"/>
          <a:ext cx="1511300" cy="520700"/>
        </p:xfrm>
        <a:graphic>
          <a:graphicData uri="http://schemas.openxmlformats.org/presentationml/2006/ole">
            <p:oleObj spid="_x0000_s124934" r:id="rId7" imgW="660113" imgH="215806" progId="Equation.3">
              <p:embed/>
            </p:oleObj>
          </a:graphicData>
        </a:graphic>
      </p:graphicFrame>
      <p:pic>
        <p:nvPicPr>
          <p:cNvPr id="12494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30875" y="304800"/>
            <a:ext cx="34131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1613" name="Object 13"/>
          <p:cNvGraphicFramePr>
            <a:graphicFrameLocks/>
          </p:cNvGraphicFramePr>
          <p:nvPr/>
        </p:nvGraphicFramePr>
        <p:xfrm>
          <a:off x="5105400" y="4038600"/>
          <a:ext cx="2898775" cy="1938338"/>
        </p:xfrm>
        <a:graphic>
          <a:graphicData uri="http://schemas.openxmlformats.org/presentationml/2006/ole">
            <p:oleObj spid="_x0000_s124935" name="Equation" r:id="rId9" imgW="15872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0" grpId="0"/>
      <p:bldP spid="282639" grpId="0"/>
      <p:bldP spid="282635" grpId="0"/>
      <p:bldP spid="282629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913"/>
            <a:ext cx="6588125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752600"/>
            <a:ext cx="3810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600200"/>
            <a:ext cx="2290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13890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0" name="Line 20"/>
          <p:cNvSpPr>
            <a:spLocks noChangeShapeType="1"/>
          </p:cNvSpPr>
          <p:nvPr/>
        </p:nvSpPr>
        <p:spPr bwMode="auto">
          <a:xfrm flipV="1">
            <a:off x="179388" y="630872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1" name="Rectangle 19"/>
          <p:cNvSpPr>
            <a:spLocks noChangeArrowheads="1"/>
          </p:cNvSpPr>
          <p:nvPr/>
        </p:nvSpPr>
        <p:spPr bwMode="auto">
          <a:xfrm>
            <a:off x="5021263" y="64182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5438A8F-3CCD-406A-ACA6-E7A8B3EE5E60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153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125954" name="Object 9"/>
          <p:cNvGraphicFramePr>
            <a:graphicFrameLocks noChangeAspect="1"/>
          </p:cNvGraphicFramePr>
          <p:nvPr/>
        </p:nvGraphicFramePr>
        <p:xfrm>
          <a:off x="6172200" y="838200"/>
          <a:ext cx="2108200" cy="457200"/>
        </p:xfrm>
        <a:graphic>
          <a:graphicData uri="http://schemas.openxmlformats.org/presentationml/2006/ole">
            <p:oleObj spid="_x0000_s125954" name="Equation" r:id="rId7" imgW="1054080" imgH="228600" progId="Equation.DSMT4">
              <p:embed/>
            </p:oleObj>
          </a:graphicData>
        </a:graphic>
      </p:graphicFrame>
      <p:graphicFrame>
        <p:nvGraphicFramePr>
          <p:cNvPr id="281613" name="Object 13"/>
          <p:cNvGraphicFramePr>
            <a:graphicFrameLocks/>
          </p:cNvGraphicFramePr>
          <p:nvPr/>
        </p:nvGraphicFramePr>
        <p:xfrm>
          <a:off x="762000" y="4038600"/>
          <a:ext cx="2898775" cy="1938338"/>
        </p:xfrm>
        <a:graphic>
          <a:graphicData uri="http://schemas.openxmlformats.org/presentationml/2006/ole">
            <p:oleObj spid="_x0000_s125955" name="Equation" r:id="rId8" imgW="15872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Line 32"/>
          <p:cNvSpPr>
            <a:spLocks noChangeShapeType="1"/>
          </p:cNvSpPr>
          <p:nvPr/>
        </p:nvSpPr>
        <p:spPr bwMode="auto">
          <a:xfrm flipV="1">
            <a:off x="179388" y="6165850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1" name="Rectangle 31"/>
          <p:cNvSpPr>
            <a:spLocks noChangeArrowheads="1"/>
          </p:cNvSpPr>
          <p:nvPr/>
        </p:nvSpPr>
        <p:spPr bwMode="auto">
          <a:xfrm>
            <a:off x="52197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4005364-E55F-4879-8578-7E64A343B216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154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3676" name="Text Box 28" descr="0081"/>
          <p:cNvSpPr txBox="1">
            <a:spLocks noChangeArrowheads="1"/>
          </p:cNvSpPr>
          <p:nvPr/>
        </p:nvSpPr>
        <p:spPr bwMode="auto">
          <a:xfrm>
            <a:off x="277813" y="346075"/>
            <a:ext cx="83820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综上所述得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分布函数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83675" name="Object 27"/>
          <p:cNvGraphicFramePr>
            <a:graphicFrameLocks/>
          </p:cNvGraphicFramePr>
          <p:nvPr/>
        </p:nvGraphicFramePr>
        <p:xfrm>
          <a:off x="2700338" y="908050"/>
          <a:ext cx="3009900" cy="1603375"/>
        </p:xfrm>
        <a:graphic>
          <a:graphicData uri="http://schemas.openxmlformats.org/presentationml/2006/ole">
            <p:oleObj spid="_x0000_s126978" r:id="rId3" imgW="1574800" imgH="711200" progId="Equation.3">
              <p:embed/>
            </p:oleObj>
          </a:graphicData>
        </a:graphic>
      </p:graphicFrame>
      <p:sp>
        <p:nvSpPr>
          <p:cNvPr id="283674" name="Text Box 26" descr="0081"/>
          <p:cNvSpPr txBox="1">
            <a:spLocks noChangeArrowheads="1"/>
          </p:cNvSpPr>
          <p:nvPr/>
        </p:nvSpPr>
        <p:spPr bwMode="auto">
          <a:xfrm>
            <a:off x="250825" y="2565400"/>
            <a:ext cx="8382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求导得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概率密度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83673" name="Object 25"/>
          <p:cNvGraphicFramePr>
            <a:graphicFrameLocks/>
          </p:cNvGraphicFramePr>
          <p:nvPr/>
        </p:nvGraphicFramePr>
        <p:xfrm>
          <a:off x="2700338" y="3141663"/>
          <a:ext cx="2879725" cy="1422400"/>
        </p:xfrm>
        <a:graphic>
          <a:graphicData uri="http://schemas.openxmlformats.org/presentationml/2006/ole">
            <p:oleObj spid="_x0000_s126979" r:id="rId4" imgW="1473200" imgH="63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6" grpId="0"/>
      <p:bldP spid="28367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07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417D395-2D79-4843-9EE2-7C5AE81D2FA2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155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4687" name="Rectangle 15" descr="0081"/>
          <p:cNvSpPr>
            <a:spLocks noChangeArrowheads="1"/>
          </p:cNvSpPr>
          <p:nvPr/>
        </p:nvSpPr>
        <p:spPr bwMode="auto">
          <a:xfrm>
            <a:off x="-73025" y="225425"/>
            <a:ext cx="9144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方法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2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公式法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(y=g(x)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为单调可导函数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)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84686" name="Object 2"/>
          <p:cNvGraphicFramePr>
            <a:graphicFrameLocks/>
          </p:cNvGraphicFramePr>
          <p:nvPr/>
        </p:nvGraphicFramePr>
        <p:xfrm>
          <a:off x="2835275" y="1377950"/>
          <a:ext cx="2803525" cy="471488"/>
        </p:xfrm>
        <a:graphic>
          <a:graphicData uri="http://schemas.openxmlformats.org/presentationml/2006/ole">
            <p:oleObj spid="_x0000_s128002" r:id="rId3" imgW="1307532" imgH="215806" progId="Equation.DSMT4">
              <p:embed/>
            </p:oleObj>
          </a:graphicData>
        </a:graphic>
      </p:graphicFrame>
      <p:sp>
        <p:nvSpPr>
          <p:cNvPr id="284685" name="Text Box 13" descr="0081"/>
          <p:cNvSpPr txBox="1">
            <a:spLocks noChangeArrowheads="1"/>
          </p:cNvSpPr>
          <p:nvPr/>
        </p:nvSpPr>
        <p:spPr bwMode="auto">
          <a:xfrm>
            <a:off x="71438" y="2025650"/>
            <a:ext cx="8686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函数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g(x)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处处可导且有恒有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4682" name="Text Box 10" descr="0081"/>
          <p:cNvSpPr txBox="1">
            <a:spLocks noChangeArrowheads="1"/>
          </p:cNvSpPr>
          <p:nvPr/>
        </p:nvSpPr>
        <p:spPr bwMode="auto">
          <a:xfrm>
            <a:off x="301625" y="873125"/>
            <a:ext cx="8915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  </a:t>
            </a: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定理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 设连续型随机变量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的概率密度为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4681" name="Object 3"/>
          <p:cNvGraphicFramePr>
            <a:graphicFrameLocks/>
          </p:cNvGraphicFramePr>
          <p:nvPr/>
        </p:nvGraphicFramePr>
        <p:xfrm>
          <a:off x="1371600" y="3810000"/>
          <a:ext cx="5284788" cy="1008063"/>
        </p:xfrm>
        <a:graphic>
          <a:graphicData uri="http://schemas.openxmlformats.org/presentationml/2006/ole">
            <p:oleObj spid="_x0000_s128003" r:id="rId4" imgW="2425700" imgH="457200" progId="Equation.3">
              <p:embed/>
            </p:oleObj>
          </a:graphicData>
        </a:graphic>
      </p:graphicFrame>
      <p:graphicFrame>
        <p:nvGraphicFramePr>
          <p:cNvPr id="284680" name="Object 4"/>
          <p:cNvGraphicFramePr>
            <a:graphicFrameLocks/>
          </p:cNvGraphicFramePr>
          <p:nvPr/>
        </p:nvGraphicFramePr>
        <p:xfrm>
          <a:off x="2378075" y="2514600"/>
          <a:ext cx="3235325" cy="414338"/>
        </p:xfrm>
        <a:graphic>
          <a:graphicData uri="http://schemas.openxmlformats.org/presentationml/2006/ole">
            <p:oleObj spid="_x0000_s128004" r:id="rId5" imgW="1699587" imgH="215619" progId="Equation.DSMT4">
              <p:embed/>
            </p:oleObj>
          </a:graphicData>
        </a:graphic>
      </p:graphicFrame>
      <p:sp>
        <p:nvSpPr>
          <p:cNvPr id="284679" name="Text Box 7" descr="0081"/>
          <p:cNvSpPr txBox="1">
            <a:spLocks noChangeArrowheads="1"/>
          </p:cNvSpPr>
          <p:nvPr/>
        </p:nvSpPr>
        <p:spPr bwMode="auto">
          <a:xfrm>
            <a:off x="120650" y="3178175"/>
            <a:ext cx="8686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则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Y=g(X)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是连续型随机变量，且其概率密度为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678" name="Text Box 6" descr="0081"/>
          <p:cNvSpPr txBox="1">
            <a:spLocks noChangeArrowheads="1"/>
          </p:cNvSpPr>
          <p:nvPr/>
        </p:nvSpPr>
        <p:spPr bwMode="auto">
          <a:xfrm>
            <a:off x="0" y="4953000"/>
            <a:ext cx="49958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其中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h(y)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g(x)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的反函数，且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4677" name="Object 5"/>
          <p:cNvGraphicFramePr>
            <a:graphicFrameLocks/>
          </p:cNvGraphicFramePr>
          <p:nvPr/>
        </p:nvGraphicFramePr>
        <p:xfrm>
          <a:off x="685800" y="5486400"/>
          <a:ext cx="6172200" cy="468313"/>
        </p:xfrm>
        <a:graphic>
          <a:graphicData uri="http://schemas.openxmlformats.org/presentationml/2006/ole">
            <p:oleObj spid="_x0000_s128005" r:id="rId6" imgW="30480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7" grpId="0"/>
      <p:bldP spid="284685" grpId="0"/>
      <p:bldP spid="284682" grpId="0"/>
      <p:bldP spid="284679" grpId="0"/>
      <p:bldP spid="28467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8158163" cy="30988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Y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(</a:t>
            </a:r>
            <a:r>
              <a:rPr lang="el-GR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α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/>
              </a:rPr>
              <a:t>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取值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故</a:t>
            </a:r>
            <a:b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当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y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</a:t>
            </a:r>
            <a:r>
              <a:rPr lang="el-GR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时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, F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Y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(y)=P{Y y}=0; 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当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y 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/>
              </a:rPr>
              <a:t>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时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, F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Y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(y)=P{Y y}=1. 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当</a:t>
            </a:r>
            <a:r>
              <a:rPr lang="el-GR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&lt;y&lt;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/>
              </a:rPr>
              <a:t>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时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, F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Y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(y )=P {Y  y }=P { g (X) y }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</a:b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		     =P {X h(y) }=F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  <a:sym typeface="Symbol" panose="05050102010706020507" pitchFamily="18" charset="2"/>
              </a:rPr>
              <a:t> [h(y)].</a:t>
            </a:r>
          </a:p>
        </p:txBody>
      </p:sp>
      <p:sp>
        <p:nvSpPr>
          <p:cNvPr id="888841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8229600" cy="1754188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证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：只证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'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(x)&gt;0.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此时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g(x)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, 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严格单调增加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它的反函数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h(y)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存在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且在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(</a:t>
            </a:r>
            <a:r>
              <a:rPr lang="el-GR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/>
              </a:rPr>
              <a:t>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严格单调增加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可导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分别记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X,Y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的分布函数为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(x), F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 (y).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4343400"/>
            <a:ext cx="8153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 (y)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关于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求导数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即得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Y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  <a:sym typeface="Symbol" panose="05050102010706020507" pitchFamily="18" charset="2"/>
              </a:rPr>
              <a:t>的概率密度</a:t>
            </a:r>
          </a:p>
        </p:txBody>
      </p:sp>
      <p:graphicFrame>
        <p:nvGraphicFramePr>
          <p:cNvPr id="128002" name="Object 4"/>
          <p:cNvGraphicFramePr>
            <a:graphicFrameLocks/>
          </p:cNvGraphicFramePr>
          <p:nvPr/>
        </p:nvGraphicFramePr>
        <p:xfrm>
          <a:off x="1371600" y="5029200"/>
          <a:ext cx="5402263" cy="1116013"/>
        </p:xfrm>
        <a:graphic>
          <a:graphicData uri="http://schemas.openxmlformats.org/presentationml/2006/ole">
            <p:oleObj spid="_x0000_s129026" r:id="rId3" imgW="2335786" imgH="482391" progId="Equation.DSMT4">
              <p:embed/>
            </p:oleObj>
          </a:graphicData>
        </a:graphic>
      </p:graphicFrame>
      <p:sp>
        <p:nvSpPr>
          <p:cNvPr id="129030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1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42C969F-A87C-4969-BFBD-8CAC100E29C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156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88841" grpId="0"/>
      <p:bldP spid="10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5"/>
          <p:cNvGraphicFramePr>
            <a:graphicFrameLocks/>
          </p:cNvGraphicFramePr>
          <p:nvPr>
            <p:ph sz="quarter" idx="1"/>
          </p:nvPr>
        </p:nvGraphicFramePr>
        <p:xfrm>
          <a:off x="1143000" y="1143000"/>
          <a:ext cx="5257800" cy="998538"/>
        </p:xfrm>
        <a:graphic>
          <a:graphicData uri="http://schemas.openxmlformats.org/presentationml/2006/ole">
            <p:oleObj spid="_x0000_s130050" r:id="rId3" imgW="2538898" imgH="482391" progId="Equation.DSMT4">
              <p:embed/>
            </p:oleObj>
          </a:graphicData>
        </a:graphic>
      </p:graphicFrame>
      <p:sp>
        <p:nvSpPr>
          <p:cNvPr id="148484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457200"/>
            <a:ext cx="8229600" cy="5873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对于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g'(x)&lt;0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的情况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楷体简体"/>
                <a:cs typeface="方正楷体简体"/>
              </a:rPr>
              <a:t>有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29600" cy="60960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楷体简体"/>
                <a:cs typeface="方正楷体简体"/>
              </a:rPr>
              <a:t>合并上述两式得证。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90600" y="3048000"/>
            <a:ext cx="7924800" cy="457200"/>
            <a:chOff x="528" y="288"/>
            <a:chExt cx="4992" cy="288"/>
          </a:xfrm>
        </p:grpSpPr>
        <p:sp>
          <p:nvSpPr>
            <p:cNvPr id="8" name="Text Box 19" descr="0081"/>
            <p:cNvSpPr txBox="1">
              <a:spLocks noChangeArrowheads="1"/>
            </p:cNvSpPr>
            <p:nvPr/>
          </p:nvSpPr>
          <p:spPr bwMode="auto">
            <a:xfrm>
              <a:off x="528" y="288"/>
              <a:ext cx="4992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若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只在有限区间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上不为零，则只需假设在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30054" name="Object 7"/>
            <p:cNvGraphicFramePr>
              <a:graphicFrameLocks/>
            </p:cNvGraphicFramePr>
            <p:nvPr/>
          </p:nvGraphicFramePr>
          <p:xfrm>
            <a:off x="816" y="288"/>
            <a:ext cx="528" cy="286"/>
          </p:xfrm>
          <a:graphic>
            <a:graphicData uri="http://schemas.openxmlformats.org/presentationml/2006/ole">
              <p:oleObj spid="_x0000_s130054" r:id="rId4" imgW="406048" imgH="215713" progId="Equation.3">
                <p:embed/>
              </p:oleObj>
            </a:graphicData>
          </a:graphic>
        </p:graphicFrame>
        <p:graphicFrame>
          <p:nvGraphicFramePr>
            <p:cNvPr id="130055" name="Object 8"/>
            <p:cNvGraphicFramePr>
              <a:graphicFrameLocks/>
            </p:cNvGraphicFramePr>
            <p:nvPr/>
          </p:nvGraphicFramePr>
          <p:xfrm>
            <a:off x="2640" y="288"/>
            <a:ext cx="478" cy="288"/>
          </p:xfrm>
          <a:graphic>
            <a:graphicData uri="http://schemas.openxmlformats.org/presentationml/2006/ole">
              <p:oleObj spid="_x0000_s130055" r:id="rId5" imgW="342751" imgH="203112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400" y="3657600"/>
            <a:ext cx="8610600" cy="458788"/>
            <a:chOff x="336" y="720"/>
            <a:chExt cx="5424" cy="289"/>
          </a:xfrm>
        </p:grpSpPr>
        <p:sp>
          <p:nvSpPr>
            <p:cNvPr id="12" name="Text Box 15" descr="0081"/>
            <p:cNvSpPr txBox="1">
              <a:spLocks noChangeArrowheads="1"/>
            </p:cNvSpPr>
            <p:nvPr/>
          </p:nvSpPr>
          <p:spPr bwMode="auto">
            <a:xfrm>
              <a:off x="336" y="720"/>
              <a:ext cx="5424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上恒有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                         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，此时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30052" name="Object 9"/>
            <p:cNvGraphicFramePr>
              <a:graphicFrameLocks/>
            </p:cNvGraphicFramePr>
            <p:nvPr/>
          </p:nvGraphicFramePr>
          <p:xfrm>
            <a:off x="1536" y="720"/>
            <a:ext cx="1545" cy="275"/>
          </p:xfrm>
          <a:graphic>
            <a:graphicData uri="http://schemas.openxmlformats.org/presentationml/2006/ole">
              <p:oleObj spid="_x0000_s130052" r:id="rId6" imgW="1395183" imgH="215619" progId="Equation.DSMT4">
                <p:embed/>
              </p:oleObj>
            </a:graphicData>
          </a:graphic>
        </p:graphicFrame>
        <p:graphicFrame>
          <p:nvGraphicFramePr>
            <p:cNvPr id="130053" name="Object 10"/>
            <p:cNvGraphicFramePr>
              <a:graphicFrameLocks/>
            </p:cNvGraphicFramePr>
            <p:nvPr/>
          </p:nvGraphicFramePr>
          <p:xfrm>
            <a:off x="432" y="720"/>
            <a:ext cx="480" cy="289"/>
          </p:xfrm>
          <a:graphic>
            <a:graphicData uri="http://schemas.openxmlformats.org/presentationml/2006/ole">
              <p:oleObj spid="_x0000_s130053" r:id="rId7" imgW="342751" imgH="203112" progId="Equation.3">
                <p:embed/>
              </p:oleObj>
            </a:graphicData>
          </a:graphic>
        </p:graphicFrame>
      </p:grpSp>
      <p:graphicFrame>
        <p:nvGraphicFramePr>
          <p:cNvPr id="15" name="Object 11"/>
          <p:cNvGraphicFramePr>
            <a:graphicFrameLocks/>
          </p:cNvGraphicFramePr>
          <p:nvPr/>
        </p:nvGraphicFramePr>
        <p:xfrm>
          <a:off x="1143000" y="4343400"/>
          <a:ext cx="5486400" cy="473075"/>
        </p:xfrm>
        <a:graphic>
          <a:graphicData uri="http://schemas.openxmlformats.org/presentationml/2006/ole">
            <p:oleObj spid="_x0000_s130051" r:id="rId8" imgW="2578100" imgH="203200" progId="Equation.3">
              <p:embed/>
            </p:oleObj>
          </a:graphicData>
        </a:graphic>
      </p:graphicFrame>
      <p:sp>
        <p:nvSpPr>
          <p:cNvPr id="130060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1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68D5545-CA6D-4B9B-BDD9-0BCDE8842FE0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157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4"/>
          <p:cNvSpPr txBox="1">
            <a:spLocks noChangeArrowheads="1"/>
          </p:cNvSpPr>
          <p:nvPr/>
        </p:nvSpPr>
        <p:spPr bwMode="auto">
          <a:xfrm>
            <a:off x="812800" y="620713"/>
            <a:ext cx="56610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例</a:t>
            </a:r>
            <a:r>
              <a:rPr lang="en-US" altLang="zh-CN">
                <a:solidFill>
                  <a:srgbClr val="000099"/>
                </a:solidFill>
              </a:rPr>
              <a:t>5</a:t>
            </a: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000099"/>
                </a:solidFill>
              </a:rPr>
              <a:t>】</a:t>
            </a:r>
            <a:r>
              <a:rPr lang="zh-CN" altLang="en-US">
                <a:solidFill>
                  <a:srgbClr val="000099"/>
                </a:solidFill>
              </a:rPr>
              <a:t>设</a:t>
            </a:r>
            <a:r>
              <a:rPr lang="en-US" altLang="zh-CN" i="1">
                <a:solidFill>
                  <a:srgbClr val="000099"/>
                </a:solidFill>
              </a:rPr>
              <a:t>X</a:t>
            </a:r>
            <a:r>
              <a:rPr lang="en-US" altLang="zh-CN">
                <a:solidFill>
                  <a:srgbClr val="000099"/>
                </a:solidFill>
              </a:rPr>
              <a:t>～</a:t>
            </a:r>
            <a:r>
              <a:rPr lang="en-US" altLang="zh-CN" i="1">
                <a:solidFill>
                  <a:srgbClr val="000099"/>
                </a:solidFill>
              </a:rPr>
              <a:t>N</a:t>
            </a:r>
            <a:r>
              <a:rPr lang="en-US" altLang="zh-CN">
                <a:solidFill>
                  <a:srgbClr val="000099"/>
                </a:solidFill>
              </a:rPr>
              <a:t>(0,1),</a:t>
            </a:r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 i="1">
                <a:solidFill>
                  <a:srgbClr val="000099"/>
                </a:solidFill>
              </a:rPr>
              <a:t>Y</a:t>
            </a:r>
            <a:r>
              <a:rPr lang="en-US" altLang="zh-CN">
                <a:solidFill>
                  <a:srgbClr val="000099"/>
                </a:solidFill>
              </a:rPr>
              <a:t>=</a:t>
            </a:r>
            <a:r>
              <a:rPr lang="en-US" altLang="zh-CN" i="1">
                <a:solidFill>
                  <a:srgbClr val="000099"/>
                </a:solidFill>
              </a:rPr>
              <a:t>X</a:t>
            </a:r>
            <a:r>
              <a:rPr lang="en-US" altLang="zh-CN" baseline="30000">
                <a:solidFill>
                  <a:srgbClr val="000099"/>
                </a:solidFill>
              </a:rPr>
              <a:t>2</a:t>
            </a:r>
            <a:r>
              <a:rPr lang="zh-CN" altLang="en-US">
                <a:solidFill>
                  <a:srgbClr val="000099"/>
                </a:solidFill>
              </a:rPr>
              <a:t>的概率密度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1079" name="Text Box 4"/>
          <p:cNvSpPr txBox="1">
            <a:spLocks noChangeArrowheads="1"/>
          </p:cNvSpPr>
          <p:nvPr/>
        </p:nvSpPr>
        <p:spPr bwMode="auto">
          <a:xfrm>
            <a:off x="803275" y="1260475"/>
            <a:ext cx="9064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另解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25600" y="1895475"/>
            <a:ext cx="5903913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 y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,0]</a:t>
            </a:r>
            <a:r>
              <a:rPr lang="zh-CN" altLang="en-US">
                <a:solidFill>
                  <a:schemeClr val="tx1"/>
                </a:solidFill>
              </a:rPr>
              <a:t>上严格单调减</a:t>
            </a:r>
          </a:p>
          <a:p>
            <a:r>
              <a:rPr lang="zh-CN" altLang="en-US">
                <a:solidFill>
                  <a:schemeClr val="tx1"/>
                </a:solidFill>
              </a:rPr>
              <a:t>        在</a:t>
            </a:r>
            <a:r>
              <a:rPr lang="en-US" altLang="zh-CN">
                <a:solidFill>
                  <a:schemeClr val="tx1"/>
                </a:solidFill>
              </a:rPr>
              <a:t>(0,+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上严格单调增 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11890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反函数 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2514600" y="4495800"/>
            <a:ext cx="11890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反函数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2057400" y="1219200"/>
            <a:ext cx="3455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zh-CN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,+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)=(</a:t>
            </a:r>
            <a:r>
              <a:rPr lang="zh-CN" altLang="zh-CN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,0]</a:t>
            </a:r>
            <a:r>
              <a:rPr lang="en-US" altLang="zh-CN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∪</a:t>
            </a:r>
            <a:r>
              <a:rPr lang="en-US" altLang="zh-CN">
                <a:solidFill>
                  <a:schemeClr val="tx1"/>
                </a:solidFill>
              </a:rPr>
              <a:t>(0,+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838200" y="2971800"/>
            <a:ext cx="32400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,0] :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38200" y="4495800"/>
            <a:ext cx="15684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chemeClr val="tx1"/>
                </a:solidFill>
              </a:rPr>
              <a:t>(0,+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</a:t>
            </a:r>
            <a:r>
              <a:rPr lang="en-US" altLang="zh-CN">
                <a:solidFill>
                  <a:schemeClr val="tx1"/>
                </a:solidFill>
              </a:rPr>
              <a:t>) :</a:t>
            </a:r>
          </a:p>
        </p:txBody>
      </p:sp>
      <p:graphicFrame>
        <p:nvGraphicFramePr>
          <p:cNvPr id="15" name="Object 2"/>
          <p:cNvGraphicFramePr>
            <a:graphicFrameLocks/>
          </p:cNvGraphicFramePr>
          <p:nvPr/>
        </p:nvGraphicFramePr>
        <p:xfrm>
          <a:off x="4267200" y="2895600"/>
          <a:ext cx="1943100" cy="558800"/>
        </p:xfrm>
        <a:graphic>
          <a:graphicData uri="http://schemas.openxmlformats.org/presentationml/2006/ole">
            <p:oleObj spid="_x0000_s131074" r:id="rId3" imgW="837836" imgH="241195" progId="Equation.DSMT4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/>
          </p:cNvGraphicFramePr>
          <p:nvPr/>
        </p:nvGraphicFramePr>
        <p:xfrm>
          <a:off x="1676400" y="3581400"/>
          <a:ext cx="3505200" cy="889000"/>
        </p:xfrm>
        <a:graphic>
          <a:graphicData uri="http://schemas.openxmlformats.org/presentationml/2006/ole">
            <p:oleObj spid="_x0000_s131075" r:id="rId4" imgW="1598812" imgH="406048" progId="Equation.3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/>
          </p:cNvGraphicFramePr>
          <p:nvPr/>
        </p:nvGraphicFramePr>
        <p:xfrm>
          <a:off x="4191000" y="4495800"/>
          <a:ext cx="1655763" cy="531813"/>
        </p:xfrm>
        <a:graphic>
          <a:graphicData uri="http://schemas.openxmlformats.org/presentationml/2006/ole">
            <p:oleObj spid="_x0000_s131076" r:id="rId5" imgW="748975" imgH="241195" progId="Equation.3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/>
          </p:cNvGraphicFramePr>
          <p:nvPr/>
        </p:nvGraphicFramePr>
        <p:xfrm>
          <a:off x="1828800" y="5181600"/>
          <a:ext cx="2855913" cy="830263"/>
        </p:xfrm>
        <a:graphic>
          <a:graphicData uri="http://schemas.openxmlformats.org/presentationml/2006/ole">
            <p:oleObj spid="_x0000_s131077" r:id="rId6" imgW="1395788" imgH="406048" progId="Equation.3">
              <p:embed/>
            </p:oleObj>
          </a:graphicData>
        </a:graphic>
      </p:graphicFrame>
      <p:sp>
        <p:nvSpPr>
          <p:cNvPr id="131086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7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82BB6E8-4B19-4C61-84E6-798A408F6CD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158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84213" y="765175"/>
            <a:ext cx="2305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得</a:t>
            </a:r>
            <a:r>
              <a:rPr lang="en-US" altLang="zh-CN">
                <a:solidFill>
                  <a:schemeClr val="tx1"/>
                </a:solidFill>
              </a:rPr>
              <a:t>:  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 i="1" baseline="-25000">
                <a:solidFill>
                  <a:schemeClr val="tx1"/>
                </a:solidFill>
              </a:rPr>
              <a:t>Y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) </a:t>
            </a:r>
          </a:p>
        </p:txBody>
      </p:sp>
      <p:graphicFrame>
        <p:nvGraphicFramePr>
          <p:cNvPr id="8" name="Object 2"/>
          <p:cNvGraphicFramePr>
            <a:graphicFrameLocks/>
          </p:cNvGraphicFramePr>
          <p:nvPr/>
        </p:nvGraphicFramePr>
        <p:xfrm>
          <a:off x="738188" y="1574800"/>
          <a:ext cx="6119812" cy="1647825"/>
        </p:xfrm>
        <a:graphic>
          <a:graphicData uri="http://schemas.openxmlformats.org/presentationml/2006/ole">
            <p:oleObj spid="_x0000_s132098" r:id="rId3" imgW="2781300" imgH="7493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/>
          </p:cNvGraphicFramePr>
          <p:nvPr/>
        </p:nvGraphicFramePr>
        <p:xfrm>
          <a:off x="685800" y="3505200"/>
          <a:ext cx="3168650" cy="1704975"/>
        </p:xfrm>
        <a:graphic>
          <a:graphicData uri="http://schemas.openxmlformats.org/presentationml/2006/ole">
            <p:oleObj spid="_x0000_s132099" r:id="rId4" imgW="1320227" imgH="710891" progId="Equation.3">
              <p:embed/>
            </p:oleObj>
          </a:graphicData>
        </a:graphic>
      </p:graphicFrame>
      <p:sp>
        <p:nvSpPr>
          <p:cNvPr id="132102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3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A63D280-1B28-453F-9263-CF4D8D7EB9C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159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12" name="Object 5"/>
          <p:cNvGraphicFramePr>
            <a:graphicFrameLocks/>
          </p:cNvGraphicFramePr>
          <p:nvPr/>
        </p:nvGraphicFramePr>
        <p:xfrm>
          <a:off x="5257800" y="3733800"/>
          <a:ext cx="2819400" cy="1069975"/>
        </p:xfrm>
        <a:graphic>
          <a:graphicData uri="http://schemas.openxmlformats.org/presentationml/2006/ole">
            <p:oleObj spid="_x0000_s132100" r:id="rId5" imgW="1104900" imgH="469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239713" y="204788"/>
            <a:ext cx="8229600" cy="433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81000" y="4572000"/>
            <a:ext cx="42672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这样，我们就掌握了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X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这个随机变量取值的概率规律。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</p:txBody>
      </p:sp>
      <p:grpSp>
        <p:nvGrpSpPr>
          <p:cNvPr id="7176" name="Group 4"/>
          <p:cNvGrpSpPr>
            <a:grpSpLocks/>
          </p:cNvGrpSpPr>
          <p:nvPr/>
        </p:nvGrpSpPr>
        <p:grpSpPr bwMode="auto">
          <a:xfrm>
            <a:off x="620713" y="1271588"/>
            <a:ext cx="1752600" cy="990600"/>
            <a:chOff x="288" y="1824"/>
            <a:chExt cx="1104" cy="624"/>
          </a:xfrm>
        </p:grpSpPr>
        <p:sp>
          <p:nvSpPr>
            <p:cNvPr id="6162" name="Line 5"/>
            <p:cNvSpPr>
              <a:spLocks noChangeShapeType="1"/>
            </p:cNvSpPr>
            <p:nvPr/>
          </p:nvSpPr>
          <p:spPr bwMode="auto">
            <a:xfrm>
              <a:off x="288" y="18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>
              <a:off x="288" y="24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4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5" name="Oval 8"/>
            <p:cNvSpPr>
              <a:spLocks noChangeArrowheads="1"/>
            </p:cNvSpPr>
            <p:nvPr/>
          </p:nvSpPr>
          <p:spPr bwMode="auto">
            <a:xfrm>
              <a:off x="81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6" name="Oval 9"/>
            <p:cNvSpPr>
              <a:spLocks noChangeArrowheads="1"/>
            </p:cNvSpPr>
            <p:nvPr/>
          </p:nvSpPr>
          <p:spPr bwMode="auto">
            <a:xfrm>
              <a:off x="96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7" name="Oval 10"/>
            <p:cNvSpPr>
              <a:spLocks noChangeArrowheads="1"/>
            </p:cNvSpPr>
            <p:nvPr/>
          </p:nvSpPr>
          <p:spPr bwMode="auto">
            <a:xfrm>
              <a:off x="48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8" name="Oval 11"/>
            <p:cNvSpPr>
              <a:spLocks noChangeArrowheads="1"/>
            </p:cNvSpPr>
            <p:nvPr/>
          </p:nvSpPr>
          <p:spPr bwMode="auto">
            <a:xfrm>
              <a:off x="57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9" name="Oval 12"/>
            <p:cNvSpPr>
              <a:spLocks noChangeArrowheads="1"/>
            </p:cNvSpPr>
            <p:nvPr/>
          </p:nvSpPr>
          <p:spPr bwMode="auto">
            <a:xfrm>
              <a:off x="72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54" name="AutoShape 13"/>
          <p:cNvSpPr>
            <a:spLocks noChangeArrowheads="1"/>
          </p:cNvSpPr>
          <p:nvPr/>
        </p:nvSpPr>
        <p:spPr bwMode="auto">
          <a:xfrm rot="-2588911">
            <a:off x="1763713" y="890588"/>
            <a:ext cx="1219200" cy="381000"/>
          </a:xfrm>
          <a:prstGeom prst="lef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彩云" panose="02010800040101010101" pitchFamily="2" charset="-122"/>
            </a:endParaRPr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2906713" y="285750"/>
            <a:ext cx="32004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从中任取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个球</a:t>
            </a: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2525713" y="1090613"/>
            <a:ext cx="5348287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取到的白球数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是一个随机变量</a:t>
            </a: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2895600" y="1676400"/>
            <a:ext cx="297338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可能取的值是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0,1,2</a:t>
            </a: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1687513" y="2543175"/>
            <a:ext cx="2659062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取每个值的概率为</a:t>
            </a:r>
          </a:p>
        </p:txBody>
      </p:sp>
      <p:graphicFrame>
        <p:nvGraphicFramePr>
          <p:cNvPr id="209938" name="Object 18"/>
          <p:cNvGraphicFramePr>
            <a:graphicFrameLocks/>
          </p:cNvGraphicFramePr>
          <p:nvPr/>
        </p:nvGraphicFramePr>
        <p:xfrm>
          <a:off x="4878388" y="2505075"/>
          <a:ext cx="2884487" cy="1019175"/>
        </p:xfrm>
        <a:graphic>
          <a:graphicData uri="http://schemas.openxmlformats.org/presentationml/2006/ole">
            <p:oleObj spid="_x0000_s7170" r:id="rId3" imgW="1295400" imgH="457200" progId="Equation.DSMT4">
              <p:embed/>
            </p:oleObj>
          </a:graphicData>
        </a:graphic>
      </p:graphicFrame>
      <p:graphicFrame>
        <p:nvGraphicFramePr>
          <p:cNvPr id="209939" name="Object 19"/>
          <p:cNvGraphicFramePr>
            <a:graphicFrameLocks/>
          </p:cNvGraphicFramePr>
          <p:nvPr/>
        </p:nvGraphicFramePr>
        <p:xfrm>
          <a:off x="4876800" y="3657600"/>
          <a:ext cx="3333750" cy="1027113"/>
        </p:xfrm>
        <a:graphic>
          <a:graphicData uri="http://schemas.openxmlformats.org/presentationml/2006/ole">
            <p:oleObj spid="_x0000_s7171" r:id="rId4" imgW="1485900" imgH="457200" progId="Equation.DSMT4">
              <p:embed/>
            </p:oleObj>
          </a:graphicData>
        </a:graphic>
      </p:graphicFrame>
      <p:graphicFrame>
        <p:nvGraphicFramePr>
          <p:cNvPr id="209940" name="Object 20"/>
          <p:cNvGraphicFramePr>
            <a:graphicFrameLocks/>
          </p:cNvGraphicFramePr>
          <p:nvPr/>
        </p:nvGraphicFramePr>
        <p:xfrm>
          <a:off x="4876800" y="4808538"/>
          <a:ext cx="3203575" cy="985837"/>
        </p:xfrm>
        <a:graphic>
          <a:graphicData uri="http://schemas.openxmlformats.org/presentationml/2006/ole">
            <p:oleObj spid="_x0000_s7172" r:id="rId5" imgW="1485900" imgH="457200" progId="Equation.DSMT4">
              <p:embed/>
            </p:oleObj>
          </a:graphicData>
        </a:graphic>
      </p:graphicFrame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381000" y="381000"/>
            <a:ext cx="213677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】</a:t>
            </a: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68313" y="3275013"/>
            <a:ext cx="3798887" cy="1068387"/>
            <a:chOff x="528" y="2174"/>
            <a:chExt cx="2273" cy="681"/>
          </a:xfrm>
        </p:grpSpPr>
        <p:sp>
          <p:nvSpPr>
            <p:cNvPr id="6161" name="Rectangle 23"/>
            <p:cNvSpPr>
              <a:spLocks noChangeArrowheads="1"/>
            </p:cNvSpPr>
            <p:nvPr/>
          </p:nvSpPr>
          <p:spPr bwMode="auto">
            <a:xfrm>
              <a:off x="528" y="2289"/>
              <a:ext cx="311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且</a:t>
              </a:r>
            </a:p>
          </p:txBody>
        </p:sp>
        <p:graphicFrame>
          <p:nvGraphicFramePr>
            <p:cNvPr id="7173" name="Object 24"/>
            <p:cNvGraphicFramePr>
              <a:graphicFrameLocks/>
            </p:cNvGraphicFramePr>
            <p:nvPr/>
          </p:nvGraphicFramePr>
          <p:xfrm>
            <a:off x="1278" y="2174"/>
            <a:ext cx="1523" cy="681"/>
          </p:xfrm>
          <a:graphic>
            <a:graphicData uri="http://schemas.openxmlformats.org/presentationml/2006/ole">
              <p:oleObj spid="_x0000_s7173" r:id="rId6" imgW="964781" imgH="431613" progId="Equation.DSMT4">
                <p:embed/>
              </p:oleObj>
            </a:graphicData>
          </a:graphic>
        </p:graphicFrame>
      </p:grpSp>
      <p:sp>
        <p:nvSpPr>
          <p:cNvPr id="7184" name="Line 12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5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30BF49F-FBEA-4E8B-A26A-CCF4E7C75874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16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35" grpId="0"/>
      <p:bldP spid="209936" grpId="0"/>
      <p:bldP spid="20993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0668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</a:rPr>
              <a:t>【</a:t>
            </a:r>
            <a:r>
              <a:rPr lang="zh-CN" altLang="en-US" sz="2400" b="1" smtClean="0">
                <a:solidFill>
                  <a:srgbClr val="000099"/>
                </a:solidFill>
              </a:rPr>
              <a:t>例</a:t>
            </a:r>
            <a:r>
              <a:rPr lang="en-US" altLang="zh-CN" sz="2400" b="1" smtClean="0">
                <a:solidFill>
                  <a:srgbClr val="000099"/>
                </a:solidFill>
              </a:rPr>
              <a:t>6】 </a:t>
            </a:r>
            <a:r>
              <a:rPr lang="zh-CN" altLang="en-US" sz="2400" b="1" smtClean="0">
                <a:solidFill>
                  <a:srgbClr val="000099"/>
                </a:solidFill>
              </a:rPr>
              <a:t>设随机变量</a:t>
            </a:r>
            <a:r>
              <a:rPr lang="en-US" altLang="zh-CN" sz="2400" b="1" i="1" smtClean="0">
                <a:solidFill>
                  <a:srgbClr val="000099"/>
                </a:solidFill>
              </a:rPr>
              <a:t>X</a:t>
            </a:r>
            <a:r>
              <a:rPr lang="en-US" altLang="zh-CN" sz="2400" b="1" smtClean="0">
                <a:solidFill>
                  <a:srgbClr val="000099"/>
                </a:solidFill>
              </a:rPr>
              <a:t>~</a:t>
            </a:r>
            <a:r>
              <a:rPr lang="en-US" altLang="zh-CN" sz="2400" b="1" i="1" smtClean="0">
                <a:solidFill>
                  <a:srgbClr val="000099"/>
                </a:solidFill>
              </a:rPr>
              <a:t>N</a:t>
            </a:r>
            <a:r>
              <a:rPr lang="en-US" altLang="zh-CN" sz="2400" b="1" smtClean="0">
                <a:solidFill>
                  <a:srgbClr val="000099"/>
                </a:solidFill>
              </a:rPr>
              <a:t>(</a:t>
            </a:r>
            <a:r>
              <a:rPr lang="en-US" altLang="zh-CN" sz="2400" b="1" i="1" smtClean="0">
                <a:solidFill>
                  <a:srgbClr val="000099"/>
                </a:solidFill>
                <a:latin typeface="Symbol" pitchFamily="18" charset="2"/>
              </a:rPr>
              <a:t>m</a:t>
            </a:r>
            <a:r>
              <a:rPr lang="en-US" altLang="zh-CN" sz="2400" b="1" smtClean="0">
                <a:solidFill>
                  <a:srgbClr val="000099"/>
                </a:solidFill>
              </a:rPr>
              <a:t>,</a:t>
            </a:r>
            <a:r>
              <a:rPr lang="en-US" altLang="zh-CN" sz="2400" b="1" i="1" smtClean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zh-CN" sz="2400" b="1" baseline="30000" smtClean="0">
                <a:solidFill>
                  <a:srgbClr val="000099"/>
                </a:solidFill>
              </a:rPr>
              <a:t>2</a:t>
            </a:r>
            <a:r>
              <a:rPr lang="en-US" altLang="zh-CN" sz="2400" b="1" smtClean="0">
                <a:solidFill>
                  <a:srgbClr val="000099"/>
                </a:solidFill>
              </a:rPr>
              <a:t>). </a:t>
            </a:r>
            <a:r>
              <a:rPr lang="zh-CN" altLang="en-US" sz="2400" b="1" smtClean="0">
                <a:solidFill>
                  <a:srgbClr val="000099"/>
                </a:solidFill>
              </a:rPr>
              <a:t>试证明</a:t>
            </a:r>
            <a:r>
              <a:rPr lang="en-US" altLang="zh-CN" sz="2400" b="1" i="1" smtClean="0">
                <a:solidFill>
                  <a:srgbClr val="000099"/>
                </a:solidFill>
              </a:rPr>
              <a:t>X </a:t>
            </a:r>
            <a:r>
              <a:rPr lang="zh-CN" altLang="en-US" sz="2400" b="1" smtClean="0">
                <a:solidFill>
                  <a:srgbClr val="000099"/>
                </a:solidFill>
              </a:rPr>
              <a:t>的线性函数</a:t>
            </a:r>
            <a:r>
              <a:rPr lang="en-US" altLang="zh-CN" sz="2400" b="1" smtClean="0">
                <a:solidFill>
                  <a:srgbClr val="000099"/>
                </a:solidFill>
              </a:rPr>
              <a:t>Y=</a:t>
            </a:r>
            <a:r>
              <a:rPr lang="en-US" altLang="zh-CN" sz="2400" b="1" i="1" smtClean="0">
                <a:solidFill>
                  <a:srgbClr val="000099"/>
                </a:solidFill>
              </a:rPr>
              <a:t>aX</a:t>
            </a:r>
            <a:r>
              <a:rPr lang="en-US" altLang="zh-CN" sz="2400" b="1" smtClean="0">
                <a:solidFill>
                  <a:srgbClr val="000099"/>
                </a:solidFill>
              </a:rPr>
              <a:t>+</a:t>
            </a:r>
            <a:r>
              <a:rPr lang="en-US" altLang="zh-CN" sz="2400" b="1" i="1" smtClean="0">
                <a:solidFill>
                  <a:srgbClr val="000099"/>
                </a:solidFill>
              </a:rPr>
              <a:t>b</a:t>
            </a:r>
            <a:r>
              <a:rPr lang="en-US" altLang="zh-CN" sz="2400" b="1" smtClean="0">
                <a:solidFill>
                  <a:srgbClr val="000099"/>
                </a:solidFill>
              </a:rPr>
              <a:t>(</a:t>
            </a:r>
            <a:r>
              <a:rPr lang="en-US" altLang="zh-CN" sz="2400" b="1" i="1" smtClean="0">
                <a:solidFill>
                  <a:srgbClr val="000099"/>
                </a:solidFill>
              </a:rPr>
              <a:t>a</a:t>
            </a:r>
            <a:r>
              <a:rPr lang="en-US" altLang="zh-CN" sz="2400" b="1" smtClean="0">
                <a:solidFill>
                  <a:srgbClr val="000099"/>
                </a:solidFill>
                <a:sym typeface="Symbol" pitchFamily="18" charset="2"/>
              </a:rPr>
              <a:t>0)</a:t>
            </a:r>
            <a:r>
              <a:rPr lang="zh-CN" altLang="en-US" sz="2400" b="1" smtClean="0">
                <a:solidFill>
                  <a:srgbClr val="000099"/>
                </a:solidFill>
                <a:sym typeface="Symbol" pitchFamily="18" charset="2"/>
              </a:rPr>
              <a:t>也服从正态分布</a:t>
            </a:r>
            <a:r>
              <a:rPr lang="en-US" altLang="zh-CN" sz="2400" b="1" smtClean="0">
                <a:solidFill>
                  <a:srgbClr val="000099"/>
                </a:solidFill>
                <a:sym typeface="Symbol" pitchFamily="18" charset="2"/>
              </a:rPr>
              <a:t>. </a:t>
            </a:r>
            <a:endParaRPr lang="en-US" altLang="zh-CN" sz="2400" b="1" smtClean="0">
              <a:solidFill>
                <a:srgbClr val="000099"/>
              </a:solidFill>
            </a:endParaRPr>
          </a:p>
        </p:txBody>
      </p:sp>
      <p:graphicFrame>
        <p:nvGraphicFramePr>
          <p:cNvPr id="868355" name="Object 3"/>
          <p:cNvGraphicFramePr>
            <a:graphicFrameLocks noGrp="1"/>
          </p:cNvGraphicFramePr>
          <p:nvPr>
            <p:ph sz="quarter" idx="1"/>
          </p:nvPr>
        </p:nvGraphicFramePr>
        <p:xfrm>
          <a:off x="1600200" y="2057400"/>
          <a:ext cx="5305425" cy="1066800"/>
        </p:xfrm>
        <a:graphic>
          <a:graphicData uri="http://schemas.openxmlformats.org/presentationml/2006/ole">
            <p:oleObj spid="_x0000_s133122" r:id="rId3" imgW="2399259" imgH="482391" progId="Equation.DSMT4">
              <p:embed/>
            </p:oleObj>
          </a:graphicData>
        </a:graphic>
      </p:graphicFrame>
      <p:graphicFrame>
        <p:nvGraphicFramePr>
          <p:cNvPr id="868356" name="Object 4"/>
          <p:cNvGraphicFramePr>
            <a:graphicFrameLocks noGrp="1"/>
          </p:cNvGraphicFramePr>
          <p:nvPr>
            <p:ph sz="quarter" idx="2"/>
          </p:nvPr>
        </p:nvGraphicFramePr>
        <p:xfrm>
          <a:off x="1371600" y="3886200"/>
          <a:ext cx="4264025" cy="831850"/>
        </p:xfrm>
        <a:graphic>
          <a:graphicData uri="http://schemas.openxmlformats.org/presentationml/2006/ole">
            <p:oleObj spid="_x0000_s133123" r:id="rId4" imgW="2080994" imgH="406048" progId="Equation.DSMT4">
              <p:embed/>
            </p:oleObj>
          </a:graphicData>
        </a:graphic>
      </p:graphicFrame>
      <p:sp>
        <p:nvSpPr>
          <p:cNvPr id="86835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3352800"/>
            <a:ext cx="8229600" cy="5127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smtClean="0"/>
              <a:t>现在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=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)=</a:t>
            </a:r>
            <a:r>
              <a:rPr lang="en-US" altLang="zh-CN" sz="2400" i="1" smtClean="0"/>
              <a:t>ax</a:t>
            </a:r>
            <a:r>
              <a:rPr lang="en-US" altLang="zh-CN" sz="2400" smtClean="0"/>
              <a:t>+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zh-CN" altLang="en-US" sz="2400" smtClean="0"/>
              <a:t>由这一式子解得 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457200" y="4800600"/>
            <a:ext cx="8458200" cy="463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zh-CN" altLang="en-US">
                <a:solidFill>
                  <a:schemeClr val="tx1"/>
                </a:solidFill>
              </a:rPr>
              <a:t>由定理得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aX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en-US" altLang="zh-CN" i="1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的概率密度为 </a:t>
            </a:r>
          </a:p>
        </p:txBody>
      </p:sp>
      <p:graphicFrame>
        <p:nvGraphicFramePr>
          <p:cNvPr id="868359" name="Object 7"/>
          <p:cNvGraphicFramePr>
            <a:graphicFrameLocks/>
          </p:cNvGraphicFramePr>
          <p:nvPr/>
        </p:nvGraphicFramePr>
        <p:xfrm>
          <a:off x="1143000" y="5334000"/>
          <a:ext cx="4746625" cy="917575"/>
        </p:xfrm>
        <a:graphic>
          <a:graphicData uri="http://schemas.openxmlformats.org/presentationml/2006/ole">
            <p:oleObj spid="_x0000_s133124" r:id="rId5" imgW="2234230" imgH="431613" progId="Equation.3">
              <p:embed/>
            </p:oleObj>
          </a:graphicData>
        </a:graphic>
      </p:graphicFrame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78486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/>
            <a:r>
              <a:rPr lang="en-US" altLang="zh-CN">
                <a:solidFill>
                  <a:srgbClr val="000099"/>
                </a:solidFill>
                <a:sym typeface="Symbol" pitchFamily="18" charset="2"/>
              </a:rPr>
              <a:t>【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证</a:t>
            </a:r>
            <a:r>
              <a:rPr lang="en-US" altLang="zh-CN">
                <a:solidFill>
                  <a:srgbClr val="000099"/>
                </a:solidFill>
                <a:sym typeface="Symbol" pitchFamily="18" charset="2"/>
              </a:rPr>
              <a:t>】</a:t>
            </a:r>
            <a:r>
              <a:rPr lang="zh-CN" altLang="en-US">
                <a:solidFill>
                  <a:srgbClr val="000099"/>
                </a:solidFill>
                <a:sym typeface="Symbol" pitchFamily="18" charset="2"/>
              </a:rPr>
              <a:t>  </a:t>
            </a:r>
            <a:r>
              <a:rPr lang="en-US" altLang="zh-CN" i="1">
                <a:solidFill>
                  <a:srgbClr val="333300"/>
                </a:solidFill>
                <a:sym typeface="Symbol" pitchFamily="18" charset="2"/>
              </a:rPr>
              <a:t>X</a:t>
            </a:r>
            <a:r>
              <a:rPr lang="zh-CN" altLang="en-US">
                <a:solidFill>
                  <a:srgbClr val="333300"/>
                </a:solidFill>
                <a:sym typeface="Symbol" pitchFamily="18" charset="2"/>
              </a:rPr>
              <a:t>的概率密度为 </a:t>
            </a:r>
          </a:p>
        </p:txBody>
      </p:sp>
      <p:sp>
        <p:nvSpPr>
          <p:cNvPr id="133129" name="Line 19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30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F87BBA4-5204-44A5-8B26-D516816293C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160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build="p"/>
      <p:bldP spid="868360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6937375" cy="685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即有  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= </a:t>
            </a:r>
            <a:r>
              <a:rPr lang="en-US" altLang="zh-CN" sz="2400" i="1" smtClean="0"/>
              <a:t>a X </a:t>
            </a:r>
            <a:r>
              <a:rPr lang="en-US" altLang="zh-CN" sz="2400" smtClean="0"/>
              <a:t>+</a:t>
            </a:r>
            <a:r>
              <a:rPr lang="en-US" altLang="zh-CN" sz="2400" i="1" smtClean="0"/>
              <a:t>b </a:t>
            </a:r>
            <a:r>
              <a:rPr lang="en-US" altLang="zh-CN" sz="2400" smtClean="0"/>
              <a:t>~ </a:t>
            </a:r>
            <a:r>
              <a:rPr lang="en-US" altLang="zh-CN" sz="2400" i="1" smtClean="0"/>
              <a:t>N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a </a:t>
            </a:r>
            <a:r>
              <a:rPr lang="en-US" altLang="zh-CN" sz="2400" i="1" smtClean="0">
                <a:latin typeface="Symbol" pitchFamily="18" charset="2"/>
              </a:rPr>
              <a:t>m </a:t>
            </a:r>
            <a:r>
              <a:rPr lang="en-US" altLang="zh-CN" sz="2400" smtClean="0"/>
              <a:t>+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(</a:t>
            </a:r>
            <a:r>
              <a:rPr lang="en-US" altLang="zh-CN" sz="2400" i="1" smtClean="0"/>
              <a:t>a</a:t>
            </a:r>
            <a:r>
              <a:rPr lang="en-US" altLang="zh-CN" sz="2400" i="1" smtClean="0">
                <a:latin typeface="Symbol" pitchFamily="18" charset="2"/>
              </a:rPr>
              <a:t>s</a:t>
            </a:r>
            <a:r>
              <a:rPr lang="en-US" altLang="zh-CN" sz="2400" smtClean="0"/>
              <a:t>)</a:t>
            </a:r>
            <a:r>
              <a:rPr lang="en-US" altLang="zh-CN" sz="2400" baseline="30000" smtClean="0"/>
              <a:t>2 </a:t>
            </a:r>
            <a:r>
              <a:rPr lang="en-US" altLang="zh-CN" sz="2400" smtClean="0"/>
              <a:t>).</a:t>
            </a:r>
          </a:p>
        </p:txBody>
      </p:sp>
      <p:graphicFrame>
        <p:nvGraphicFramePr>
          <p:cNvPr id="134146" name="Object 3"/>
          <p:cNvGraphicFramePr>
            <a:graphicFrameLocks noGrp="1"/>
          </p:cNvGraphicFramePr>
          <p:nvPr>
            <p:ph sz="quarter" idx="1"/>
          </p:nvPr>
        </p:nvGraphicFramePr>
        <p:xfrm>
          <a:off x="762000" y="212725"/>
          <a:ext cx="5791200" cy="2390775"/>
        </p:xfrm>
        <a:graphic>
          <a:graphicData uri="http://schemas.openxmlformats.org/presentationml/2006/ole">
            <p:oleObj spid="_x0000_s134146" r:id="rId3" imgW="2768600" imgH="1143000" progId="Equation.DSMT4">
              <p:embed/>
            </p:oleObj>
          </a:graphicData>
        </a:graphic>
      </p:graphicFrame>
      <p:graphicFrame>
        <p:nvGraphicFramePr>
          <p:cNvPr id="869380" name="Object 4"/>
          <p:cNvGraphicFramePr>
            <a:graphicFrameLocks noGrp="1"/>
          </p:cNvGraphicFramePr>
          <p:nvPr>
            <p:ph sz="quarter" idx="2"/>
          </p:nvPr>
        </p:nvGraphicFramePr>
        <p:xfrm>
          <a:off x="609600" y="3733800"/>
          <a:ext cx="5257800" cy="1289050"/>
        </p:xfrm>
        <a:graphic>
          <a:graphicData uri="http://schemas.openxmlformats.org/presentationml/2006/ole">
            <p:oleObj spid="_x0000_s134147" r:id="rId4" imgW="2589676" imgH="634725" progId="Equation.DSMT4">
              <p:embed/>
            </p:oleObj>
          </a:graphicData>
        </a:graphic>
      </p:graphicFrame>
      <p:sp>
        <p:nvSpPr>
          <p:cNvPr id="134149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0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EA572A9-FD7E-4D6A-9AC2-59D7D59B27FF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0"/>
          <p:cNvGraphicFramePr>
            <a:graphicFrameLocks/>
          </p:cNvGraphicFramePr>
          <p:nvPr/>
        </p:nvGraphicFramePr>
        <p:xfrm>
          <a:off x="609600" y="533400"/>
          <a:ext cx="7391400" cy="1844675"/>
        </p:xfrm>
        <a:graphic>
          <a:graphicData uri="http://schemas.openxmlformats.org/presentationml/2006/ole">
            <p:oleObj spid="_x0000_s135170" r:id="rId3" imgW="8039100" imgH="2006600" progId="Equation.3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8163" y="2794000"/>
            <a:ext cx="111283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ea typeface="黑体" pitchFamily="49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】</a:t>
            </a:r>
            <a:endParaRPr lang="zh-CN" altLang="en-US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9" name="Object 1"/>
          <p:cNvGraphicFramePr>
            <a:graphicFrameLocks/>
          </p:cNvGraphicFramePr>
          <p:nvPr/>
        </p:nvGraphicFramePr>
        <p:xfrm>
          <a:off x="1524000" y="2590800"/>
          <a:ext cx="5791200" cy="815975"/>
        </p:xfrm>
        <a:graphic>
          <a:graphicData uri="http://schemas.openxmlformats.org/presentationml/2006/ole">
            <p:oleObj spid="_x0000_s135171" r:id="rId4" imgW="6398023" imgH="901309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/>
          </p:cNvGraphicFramePr>
          <p:nvPr/>
        </p:nvGraphicFramePr>
        <p:xfrm>
          <a:off x="2819400" y="3581400"/>
          <a:ext cx="2595563" cy="381000"/>
        </p:xfrm>
        <a:graphic>
          <a:graphicData uri="http://schemas.openxmlformats.org/presentationml/2006/ole">
            <p:oleObj spid="_x0000_s135172" r:id="rId5" imgW="2766199" imgH="406048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/>
          </p:cNvGraphicFramePr>
          <p:nvPr/>
        </p:nvGraphicFramePr>
        <p:xfrm>
          <a:off x="609600" y="4191000"/>
          <a:ext cx="4876800" cy="752475"/>
        </p:xfrm>
        <a:graphic>
          <a:graphicData uri="http://schemas.openxmlformats.org/presentationml/2006/ole">
            <p:oleObj spid="_x0000_s135173" r:id="rId6" imgW="5435600" imgH="83820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/>
          </p:cNvGraphicFramePr>
          <p:nvPr/>
        </p:nvGraphicFramePr>
        <p:xfrm>
          <a:off x="2667000" y="5105400"/>
          <a:ext cx="2540000" cy="863600"/>
        </p:xfrm>
        <a:graphic>
          <a:graphicData uri="http://schemas.openxmlformats.org/presentationml/2006/ole">
            <p:oleObj spid="_x0000_s135174" r:id="rId7" imgW="2538898" imgH="863225" progId="Equation.3">
              <p:embed/>
            </p:oleObj>
          </a:graphicData>
        </a:graphic>
      </p:graphicFrame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304800" y="533400"/>
            <a:ext cx="1295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7</a:t>
            </a:r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】</a:t>
            </a:r>
            <a:endParaRPr lang="en-US" altLang="zh-CN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5177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78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70EF4E4-F2A6-4F4B-9468-4B76A91E07F1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162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1024"/>
          <p:cNvGraphicFramePr>
            <a:graphicFrameLocks/>
          </p:cNvGraphicFramePr>
          <p:nvPr/>
        </p:nvGraphicFramePr>
        <p:xfrm>
          <a:off x="520700" y="546100"/>
          <a:ext cx="5270500" cy="758825"/>
        </p:xfrm>
        <a:graphic>
          <a:graphicData uri="http://schemas.openxmlformats.org/presentationml/2006/ole">
            <p:oleObj spid="_x0000_s136194" r:id="rId3" imgW="6258384" imgH="901309" progId="Equation.3">
              <p:embed/>
            </p:oleObj>
          </a:graphicData>
        </a:graphic>
      </p:graphicFrame>
      <p:graphicFrame>
        <p:nvGraphicFramePr>
          <p:cNvPr id="101377" name="Object 1025"/>
          <p:cNvGraphicFramePr>
            <a:graphicFrameLocks/>
          </p:cNvGraphicFramePr>
          <p:nvPr/>
        </p:nvGraphicFramePr>
        <p:xfrm>
          <a:off x="1676400" y="1524000"/>
          <a:ext cx="3592513" cy="1333500"/>
        </p:xfrm>
        <a:graphic>
          <a:graphicData uri="http://schemas.openxmlformats.org/presentationml/2006/ole">
            <p:oleObj spid="_x0000_s136195" r:id="rId4" imgW="3797300" imgH="1409700" progId="Equation.3">
              <p:embed/>
            </p:oleObj>
          </a:graphicData>
        </a:graphic>
      </p:graphicFrame>
      <p:graphicFrame>
        <p:nvGraphicFramePr>
          <p:cNvPr id="101378" name="Object 1026"/>
          <p:cNvGraphicFramePr>
            <a:graphicFrameLocks/>
          </p:cNvGraphicFramePr>
          <p:nvPr/>
        </p:nvGraphicFramePr>
        <p:xfrm>
          <a:off x="685800" y="3200400"/>
          <a:ext cx="4648200" cy="382588"/>
        </p:xfrm>
        <a:graphic>
          <a:graphicData uri="http://schemas.openxmlformats.org/presentationml/2006/ole">
            <p:oleObj spid="_x0000_s136196" r:id="rId5" imgW="5395158" imgH="444307" progId="Equation.3">
              <p:embed/>
            </p:oleObj>
          </a:graphicData>
        </a:graphic>
      </p:graphicFrame>
      <p:graphicFrame>
        <p:nvGraphicFramePr>
          <p:cNvPr id="101379" name="Object 1027"/>
          <p:cNvGraphicFramePr>
            <a:graphicFrameLocks/>
          </p:cNvGraphicFramePr>
          <p:nvPr/>
        </p:nvGraphicFramePr>
        <p:xfrm>
          <a:off x="1752600" y="3886200"/>
          <a:ext cx="5372100" cy="1473200"/>
        </p:xfrm>
        <a:graphic>
          <a:graphicData uri="http://schemas.openxmlformats.org/presentationml/2006/ole">
            <p:oleObj spid="_x0000_s136197" r:id="rId6" imgW="5372100" imgH="1473200" progId="Equation.3">
              <p:embed/>
            </p:oleObj>
          </a:graphicData>
        </a:graphic>
      </p:graphicFrame>
      <p:sp>
        <p:nvSpPr>
          <p:cNvPr id="136198" name="Line 15"/>
          <p:cNvSpPr>
            <a:spLocks noChangeShapeType="1"/>
          </p:cNvSpPr>
          <p:nvPr/>
        </p:nvSpPr>
        <p:spPr bwMode="auto">
          <a:xfrm flipV="1">
            <a:off x="255588" y="63150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199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A6D29F8-7EFF-4C56-B5D7-7A286FC66F23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Line 15"/>
          <p:cNvSpPr>
            <a:spLocks noChangeShapeType="1"/>
          </p:cNvSpPr>
          <p:nvPr/>
        </p:nvSpPr>
        <p:spPr bwMode="auto">
          <a:xfrm flipV="1">
            <a:off x="255588" y="63150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3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82399A4-80BE-4D3D-875C-EC095F438F8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86731" name="Text Box 11" descr="0081"/>
          <p:cNvSpPr txBox="1">
            <a:spLocks noChangeArrowheads="1"/>
          </p:cNvSpPr>
          <p:nvPr/>
        </p:nvSpPr>
        <p:spPr bwMode="auto">
          <a:xfrm>
            <a:off x="762000" y="2286000"/>
            <a:ext cx="203993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此时，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0" y="152400"/>
            <a:ext cx="8915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r.v.X~U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(0,1),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Y=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e</a:t>
            </a:r>
            <a:r>
              <a:rPr lang="en-US" altLang="zh-CN" baseline="30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       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76200" y="701675"/>
            <a:ext cx="8153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因为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r.v.X~U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(0,1),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的概率密度为：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6728" name="Object 2"/>
          <p:cNvGraphicFramePr>
            <a:graphicFrameLocks/>
          </p:cNvGraphicFramePr>
          <p:nvPr/>
        </p:nvGraphicFramePr>
        <p:xfrm>
          <a:off x="2590800" y="1274763"/>
          <a:ext cx="2819400" cy="1133475"/>
        </p:xfrm>
        <a:graphic>
          <a:graphicData uri="http://schemas.openxmlformats.org/presentationml/2006/ole">
            <p:oleObj spid="_x0000_s137218" r:id="rId4" imgW="1422400" imgH="457200" progId="Equation.3">
              <p:embed/>
            </p:oleObj>
          </a:graphicData>
        </a:graphic>
      </p:graphicFrame>
      <p:graphicFrame>
        <p:nvGraphicFramePr>
          <p:cNvPr id="286727" name="Object 3"/>
          <p:cNvGraphicFramePr>
            <a:graphicFrameLocks/>
          </p:cNvGraphicFramePr>
          <p:nvPr/>
        </p:nvGraphicFramePr>
        <p:xfrm>
          <a:off x="1828800" y="2362200"/>
          <a:ext cx="4648200" cy="758825"/>
        </p:xfrm>
        <a:graphic>
          <a:graphicData uri="http://schemas.openxmlformats.org/presentationml/2006/ole">
            <p:oleObj spid="_x0000_s137219" r:id="rId5" imgW="2334773" imgH="304536" progId="Equation.DSMT4">
              <p:embed/>
            </p:oleObj>
          </a:graphicData>
        </a:graphic>
      </p:graphicFrame>
      <p:graphicFrame>
        <p:nvGraphicFramePr>
          <p:cNvPr id="286726" name="Object 4"/>
          <p:cNvGraphicFramePr>
            <a:graphicFrameLocks/>
          </p:cNvGraphicFramePr>
          <p:nvPr/>
        </p:nvGraphicFramePr>
        <p:xfrm>
          <a:off x="1905000" y="5029200"/>
          <a:ext cx="3505200" cy="492125"/>
        </p:xfrm>
        <a:graphic>
          <a:graphicData uri="http://schemas.openxmlformats.org/presentationml/2006/ole">
            <p:oleObj spid="_x0000_s137220" r:id="rId6" imgW="1816100" imgH="203200" progId="Equation.3">
              <p:embed/>
            </p:oleObj>
          </a:graphicData>
        </a:graphic>
      </p:graphicFrame>
      <p:graphicFrame>
        <p:nvGraphicFramePr>
          <p:cNvPr id="286725" name="Object 5"/>
          <p:cNvGraphicFramePr>
            <a:graphicFrameLocks/>
          </p:cNvGraphicFramePr>
          <p:nvPr/>
        </p:nvGraphicFramePr>
        <p:xfrm>
          <a:off x="1905000" y="3886200"/>
          <a:ext cx="4114800" cy="1087438"/>
        </p:xfrm>
        <a:graphic>
          <a:graphicData uri="http://schemas.openxmlformats.org/presentationml/2006/ole">
            <p:oleObj spid="_x0000_s137221" r:id="rId7" imgW="1587500" imgH="419100" progId="Equation.3">
              <p:embed/>
            </p:oleObj>
          </a:graphicData>
        </a:graphic>
      </p:graphicFrame>
      <p:sp>
        <p:nvSpPr>
          <p:cNvPr id="286724" name="Text Box 4" descr="0081"/>
          <p:cNvSpPr txBox="1">
            <a:spLocks noChangeArrowheads="1"/>
          </p:cNvSpPr>
          <p:nvPr/>
        </p:nvSpPr>
        <p:spPr bwMode="auto">
          <a:xfrm>
            <a:off x="327025" y="5724525"/>
            <a:ext cx="8153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由公式得：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 Box 11" descr="0081"/>
          <p:cNvSpPr txBox="1">
            <a:spLocks noChangeArrowheads="1"/>
          </p:cNvSpPr>
          <p:nvPr/>
        </p:nvSpPr>
        <p:spPr bwMode="auto">
          <a:xfrm>
            <a:off x="1828800" y="3352800"/>
            <a:ext cx="6705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因此，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g(x)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严格单调增加，且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g(x)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具有反函数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11" descr="2-4-eg2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0"/>
            <a:ext cx="22860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1" grpId="0"/>
      <p:bldP spid="286730" grpId="0"/>
      <p:bldP spid="286729" grpId="0"/>
      <p:bldP spid="286724" grpId="0"/>
      <p:bldP spid="12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5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8679AD3-3D15-4A68-B449-FD960859DEDE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165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287752" name="Object 2"/>
          <p:cNvGraphicFramePr>
            <a:graphicFrameLocks/>
          </p:cNvGraphicFramePr>
          <p:nvPr/>
        </p:nvGraphicFramePr>
        <p:xfrm>
          <a:off x="1905000" y="685800"/>
          <a:ext cx="4267200" cy="1371600"/>
        </p:xfrm>
        <a:graphic>
          <a:graphicData uri="http://schemas.openxmlformats.org/presentationml/2006/ole">
            <p:oleObj spid="_x0000_s138242" r:id="rId3" imgW="2108200" imgH="635000" progId="Equation.3">
              <p:embed/>
            </p:oleObj>
          </a:graphicData>
        </a:graphic>
      </p:graphicFrame>
      <p:graphicFrame>
        <p:nvGraphicFramePr>
          <p:cNvPr id="287751" name="Object 3"/>
          <p:cNvGraphicFramePr>
            <a:graphicFrameLocks/>
          </p:cNvGraphicFramePr>
          <p:nvPr/>
        </p:nvGraphicFramePr>
        <p:xfrm>
          <a:off x="2819400" y="2286000"/>
          <a:ext cx="2241550" cy="1371600"/>
        </p:xfrm>
        <a:graphic>
          <a:graphicData uri="http://schemas.openxmlformats.org/presentationml/2006/ole">
            <p:oleObj spid="_x0000_s138243" r:id="rId4" imgW="1091726" imgH="634725" progId="Equation.3">
              <p:embed/>
            </p:oleObj>
          </a:graphicData>
        </a:graphic>
      </p:graphicFrame>
      <p:sp>
        <p:nvSpPr>
          <p:cNvPr id="287750" name="Rectangle 6" descr="0081"/>
          <p:cNvSpPr>
            <a:spLocks noChangeArrowheads="1"/>
          </p:cNvSpPr>
          <p:nvPr/>
        </p:nvSpPr>
        <p:spPr bwMode="auto">
          <a:xfrm>
            <a:off x="5972175" y="3113088"/>
            <a:ext cx="5461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■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905000" y="3429000"/>
            <a:ext cx="5514975" cy="1900238"/>
            <a:chOff x="1291" y="2438"/>
            <a:chExt cx="3664" cy="1311"/>
          </a:xfrm>
        </p:grpSpPr>
        <p:graphicFrame>
          <p:nvGraphicFramePr>
            <p:cNvPr id="139268" name="Object 2"/>
            <p:cNvGraphicFramePr>
              <a:graphicFrameLocks/>
            </p:cNvGraphicFramePr>
            <p:nvPr/>
          </p:nvGraphicFramePr>
          <p:xfrm>
            <a:off x="1291" y="2438"/>
            <a:ext cx="3664" cy="743"/>
          </p:xfrm>
          <a:graphic>
            <a:graphicData uri="http://schemas.openxmlformats.org/presentationml/2006/ole">
              <p:oleObj spid="_x0000_s139268" r:id="rId3" imgW="2323092" imgH="482391" progId="Equation.DSMT4">
                <p:embed/>
              </p:oleObj>
            </a:graphicData>
          </a:graphic>
        </p:graphicFrame>
        <p:sp>
          <p:nvSpPr>
            <p:cNvPr id="139276" name="Rectangle 11"/>
            <p:cNvSpPr>
              <a:spLocks noChangeArrowheads="1"/>
            </p:cNvSpPr>
            <p:nvPr/>
          </p:nvSpPr>
          <p:spPr bwMode="auto">
            <a:xfrm>
              <a:off x="1297" y="3456"/>
              <a:ext cx="358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注意条件：</a:t>
              </a:r>
              <a:r>
                <a:rPr lang="en-US" altLang="zh-CN">
                  <a:solidFill>
                    <a:schemeClr val="tx2"/>
                  </a:solidFill>
                </a:rPr>
                <a:t>y=f(x)</a:t>
              </a:r>
              <a:r>
                <a:rPr lang="zh-CN" altLang="en-US">
                  <a:solidFill>
                    <a:schemeClr val="tx2"/>
                  </a:solidFill>
                </a:rPr>
                <a:t>是否严格单调。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3" name="Object 3"/>
          <p:cNvGraphicFramePr>
            <a:graphicFrameLocks/>
          </p:cNvGraphicFramePr>
          <p:nvPr/>
        </p:nvGraphicFramePr>
        <p:xfrm>
          <a:off x="1814513" y="1295400"/>
          <a:ext cx="5057775" cy="1635125"/>
        </p:xfrm>
        <a:graphic>
          <a:graphicData uri="http://schemas.openxmlformats.org/presentationml/2006/ole">
            <p:oleObj spid="_x0000_s139266" name="Equation" r:id="rId4" imgW="2527200" imgH="79992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52600" y="5638800"/>
            <a:ext cx="31416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sym typeface="Symbol" pitchFamily="18" charset="2"/>
              </a:rPr>
              <a:t>h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sym typeface="Symbol" pitchFamily="18" charset="2"/>
              </a:rPr>
              <a:t>y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i="1">
                <a:solidFill>
                  <a:schemeClr val="tx1"/>
                </a:solidFill>
                <a:sym typeface="Symbol" pitchFamily="18" charset="2"/>
              </a:rPr>
              <a:t>g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) 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的反函数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457200"/>
            <a:ext cx="5133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99"/>
                </a:solidFill>
                <a:latin typeface="Tahoma" pitchFamily="34" charset="0"/>
                <a:ea typeface="黑体" pitchFamily="49" charset="-122"/>
              </a:rPr>
              <a:t>连续型随机变量的函数的分布的计算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" y="1295400"/>
            <a:ext cx="1143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方法</a:t>
            </a:r>
            <a:r>
              <a:rPr lang="en-US" altLang="zh-CN">
                <a:solidFill>
                  <a:srgbClr val="000099"/>
                </a:solidFill>
              </a:rPr>
              <a:t>1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3429000"/>
            <a:ext cx="1143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方法</a:t>
            </a:r>
            <a:r>
              <a:rPr lang="en-US" altLang="zh-CN">
                <a:solidFill>
                  <a:srgbClr val="000099"/>
                </a:solidFill>
              </a:rPr>
              <a:t>2</a:t>
            </a:r>
            <a:endParaRPr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16" name="Object 9"/>
          <p:cNvGraphicFramePr>
            <a:graphicFrameLocks/>
          </p:cNvGraphicFramePr>
          <p:nvPr/>
        </p:nvGraphicFramePr>
        <p:xfrm>
          <a:off x="4953000" y="5562600"/>
          <a:ext cx="2895600" cy="557213"/>
        </p:xfrm>
        <a:graphic>
          <a:graphicData uri="http://schemas.openxmlformats.org/presentationml/2006/ole">
            <p:oleObj spid="_x0000_s139267" r:id="rId5" imgW="1447800" imgH="279400" progId="Equation.DSMT4">
              <p:embed/>
            </p:oleObj>
          </a:graphicData>
        </a:graphic>
      </p:graphicFrame>
      <p:sp>
        <p:nvSpPr>
          <p:cNvPr id="139274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75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357B5B8-BA2A-41C9-B158-B8E774E31DE7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200" y="533400"/>
            <a:ext cx="544353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由概率密度求随机变量函数分布的方法</a:t>
            </a:r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73025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当随机变量函数是单调可导函数时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可采用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公式法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76120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当随机变量函数不是单调函数时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可采用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分布函数法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.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5918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核心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{g(X)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y}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等价转换为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∈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Iy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350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1" name="Rectangle 18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BCADDE3-421F-4F9C-A84E-4A68472F766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167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C4C369-F2B1-47E1-897D-21242BA09B9C}" type="slidenum">
              <a:rPr lang="en-US" altLang="zh-CN" smtClean="0"/>
              <a:pPr/>
              <a:t>168</a:t>
            </a:fld>
            <a:endParaRPr lang="en-US" altLang="zh-CN" smtClean="0"/>
          </a:p>
        </p:txBody>
      </p:sp>
      <p:sp>
        <p:nvSpPr>
          <p:cNvPr id="14029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791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例（</a:t>
            </a:r>
            <a:r>
              <a:rPr lang="en-US" altLang="zh-CN">
                <a:solidFill>
                  <a:schemeClr val="tx1"/>
                </a:solidFill>
              </a:rPr>
              <a:t>37</a:t>
            </a:r>
            <a:r>
              <a:rPr lang="zh-CN" altLang="en-US">
                <a:solidFill>
                  <a:schemeClr val="tx1"/>
                </a:solidFill>
              </a:rPr>
              <a:t>题）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设随机变量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的概率密度为</a:t>
            </a:r>
            <a:endParaRPr lang="zh-CN" altLang="en-US" b="0">
              <a:solidFill>
                <a:schemeClr val="tx1"/>
              </a:solidFill>
            </a:endParaRPr>
          </a:p>
        </p:txBody>
      </p:sp>
      <p:graphicFrame>
        <p:nvGraphicFramePr>
          <p:cNvPr id="140290" name="Object 3"/>
          <p:cNvGraphicFramePr>
            <a:graphicFrameLocks/>
          </p:cNvGraphicFramePr>
          <p:nvPr/>
        </p:nvGraphicFramePr>
        <p:xfrm>
          <a:off x="685800" y="1066800"/>
          <a:ext cx="3657600" cy="1450975"/>
        </p:xfrm>
        <a:graphic>
          <a:graphicData uri="http://schemas.openxmlformats.org/presentationml/2006/ole">
            <p:oleObj spid="_x0000_s140290" r:id="rId3" imgW="1662978" imgH="660113" progId="Equation.DSMT4">
              <p:embed/>
            </p:oleObj>
          </a:graphicData>
        </a:graphic>
      </p:graphicFrame>
      <p:sp>
        <p:nvSpPr>
          <p:cNvPr id="140298" name="Text Box 4"/>
          <p:cNvSpPr txBox="1">
            <a:spLocks noChangeArrowheads="1"/>
          </p:cNvSpPr>
          <p:nvPr/>
        </p:nvSpPr>
        <p:spPr bwMode="auto">
          <a:xfrm>
            <a:off x="4648200" y="1295400"/>
            <a:ext cx="358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求 </a:t>
            </a:r>
            <a:r>
              <a:rPr lang="en-US" altLang="zh-CN" i="1">
                <a:solidFill>
                  <a:schemeClr val="tx1"/>
                </a:solidFill>
              </a:rPr>
              <a:t>Y = </a:t>
            </a:r>
            <a:r>
              <a:rPr lang="en-US" altLang="zh-CN">
                <a:solidFill>
                  <a:schemeClr val="tx1"/>
                </a:solidFill>
              </a:rPr>
              <a:t>sin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zh-CN" altLang="en-US">
                <a:solidFill>
                  <a:schemeClr val="tx1"/>
                </a:solidFill>
              </a:rPr>
              <a:t>的概率密度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 b="0">
              <a:solidFill>
                <a:schemeClr val="tx1"/>
              </a:solidFill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/>
        </p:nvGraphicFramePr>
        <p:xfrm>
          <a:off x="1193800" y="3429000"/>
          <a:ext cx="2928938" cy="457200"/>
        </p:xfrm>
        <a:graphic>
          <a:graphicData uri="http://schemas.openxmlformats.org/presentationml/2006/ole">
            <p:oleObj spid="_x0000_s140291" r:id="rId4" imgW="1459866" imgH="228501" progId="Equation.DSMT4">
              <p:embed/>
            </p:oleObj>
          </a:graphicData>
        </a:graphic>
      </p:graphicFrame>
      <p:graphicFrame>
        <p:nvGraphicFramePr>
          <p:cNvPr id="139275" name="Object 11"/>
          <p:cNvGraphicFramePr>
            <a:graphicFrameLocks/>
          </p:cNvGraphicFramePr>
          <p:nvPr/>
        </p:nvGraphicFramePr>
        <p:xfrm>
          <a:off x="1193800" y="4038600"/>
          <a:ext cx="2894013" cy="471488"/>
        </p:xfrm>
        <a:graphic>
          <a:graphicData uri="http://schemas.openxmlformats.org/presentationml/2006/ole">
            <p:oleObj spid="_x0000_s140292" r:id="rId5" imgW="1397000" imgH="228600" progId="Equation.DSMT4">
              <p:embed/>
            </p:oleObj>
          </a:graphicData>
        </a:graphic>
      </p:graphicFrame>
      <p:graphicFrame>
        <p:nvGraphicFramePr>
          <p:cNvPr id="140300" name="Object 15"/>
          <p:cNvGraphicFramePr>
            <a:graphicFrameLocks/>
          </p:cNvGraphicFramePr>
          <p:nvPr/>
        </p:nvGraphicFramePr>
        <p:xfrm>
          <a:off x="2362200" y="2819400"/>
          <a:ext cx="4716463" cy="381000"/>
        </p:xfrm>
        <a:graphic>
          <a:graphicData uri="http://schemas.openxmlformats.org/presentationml/2006/ole">
            <p:oleObj spid="_x0000_s140293" r:id="rId6" imgW="2650848" imgH="215619" progId="Equation.DSMT4">
              <p:embed/>
            </p:oleObj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010400" y="2743200"/>
            <a:ext cx="49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57200" y="2819400"/>
            <a:ext cx="49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解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43000" y="2819400"/>
            <a:ext cx="1189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注意到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5105400"/>
            <a:ext cx="6407150" cy="474663"/>
            <a:chOff x="-945" y="2114"/>
            <a:chExt cx="4575" cy="310"/>
          </a:xfrm>
        </p:grpSpPr>
        <p:graphicFrame>
          <p:nvGraphicFramePr>
            <p:cNvPr id="140294" name="Object 22"/>
            <p:cNvGraphicFramePr>
              <a:graphicFrameLocks/>
            </p:cNvGraphicFramePr>
            <p:nvPr/>
          </p:nvGraphicFramePr>
          <p:xfrm>
            <a:off x="-945" y="2114"/>
            <a:ext cx="2791" cy="310"/>
          </p:xfrm>
          <a:graphic>
            <a:graphicData uri="http://schemas.openxmlformats.org/presentationml/2006/ole">
              <p:oleObj spid="_x0000_s140294" r:id="rId7" imgW="2044700" imgH="228600" progId="Equation.DSMT4">
                <p:embed/>
              </p:oleObj>
            </a:graphicData>
          </a:graphic>
        </p:graphicFrame>
        <p:graphicFrame>
          <p:nvGraphicFramePr>
            <p:cNvPr id="140295" name="Object 23"/>
            <p:cNvGraphicFramePr>
              <a:graphicFrameLocks/>
            </p:cNvGraphicFramePr>
            <p:nvPr/>
          </p:nvGraphicFramePr>
          <p:xfrm>
            <a:off x="1884" y="2114"/>
            <a:ext cx="1746" cy="292"/>
          </p:xfrm>
          <a:graphic>
            <a:graphicData uri="http://schemas.openxmlformats.org/presentationml/2006/ole">
              <p:oleObj spid="_x0000_s140295" r:id="rId8" imgW="1205454" imgH="203024" progId="Equation.DSMT4">
                <p:embed/>
              </p:oleObj>
            </a:graphicData>
          </a:graphic>
        </p:graphicFrame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219200" y="4648200"/>
            <a:ext cx="243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当 </a:t>
            </a:r>
            <a:r>
              <a:rPr lang="en-US" altLang="zh-CN">
                <a:solidFill>
                  <a:schemeClr val="tx1"/>
                </a:solidFill>
              </a:rPr>
              <a:t>0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y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1 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r>
              <a:rPr lang="en-US" altLang="zh-CN">
                <a:solidFill>
                  <a:schemeClr val="tx1"/>
                </a:solidFill>
              </a:rPr>
              <a:t>,    </a:t>
            </a:r>
          </a:p>
        </p:txBody>
      </p:sp>
      <p:sp>
        <p:nvSpPr>
          <p:cNvPr id="140304" name="Rectangle 26"/>
          <p:cNvSpPr>
            <a:spLocks noChangeArrowheads="1"/>
          </p:cNvSpPr>
          <p:nvPr/>
        </p:nvSpPr>
        <p:spPr bwMode="auto">
          <a:xfrm>
            <a:off x="1116013" y="5715000"/>
            <a:ext cx="80279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{0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arcsin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} +P{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altLang="zh-CN">
                <a:solidFill>
                  <a:schemeClr val="tx1"/>
                </a:solidFill>
              </a:rPr>
              <a:t>  - arcsin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X</a:t>
            </a:r>
            <a:r>
              <a:rPr lang="en-US" altLang="zh-CN">
                <a:solidFill>
                  <a:schemeClr val="tx1"/>
                </a:solidFill>
              </a:rPr>
              <a:t> }</a:t>
            </a:r>
            <a:r>
              <a:rPr lang="en-US" altLang="zh-CN">
                <a:solidFill>
                  <a:srgbClr val="FFFF00"/>
                </a:solidFill>
              </a:rPr>
              <a:t>   </a:t>
            </a:r>
            <a:endParaRPr lang="en-US" altLang="zh-CN" b="0">
              <a:solidFill>
                <a:srgbClr val="FFFF00"/>
              </a:solidFill>
            </a:endParaRPr>
          </a:p>
        </p:txBody>
      </p:sp>
      <p:sp>
        <p:nvSpPr>
          <p:cNvPr id="140305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9" grpId="0"/>
      <p:bldP spid="140304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7"/>
          <p:cNvSpPr>
            <a:spLocks noChangeArrowheads="1"/>
          </p:cNvSpPr>
          <p:nvPr/>
        </p:nvSpPr>
        <p:spPr bwMode="auto">
          <a:xfrm>
            <a:off x="609600" y="3276600"/>
            <a:ext cx="196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两边求导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762000" y="4038600"/>
          <a:ext cx="4735513" cy="1714500"/>
        </p:xfrm>
        <a:graphic>
          <a:graphicData uri="http://schemas.openxmlformats.org/presentationml/2006/ole">
            <p:oleObj spid="_x0000_s141314" r:id="rId3" imgW="2032000" imgH="736600" progId="Equation.DSMT4">
              <p:embed/>
            </p:oleObj>
          </a:graphicData>
        </a:graphic>
      </p:graphicFrame>
      <p:graphicFrame>
        <p:nvGraphicFramePr>
          <p:cNvPr id="141315" name="Object 9"/>
          <p:cNvGraphicFramePr>
            <a:graphicFrameLocks/>
          </p:cNvGraphicFramePr>
          <p:nvPr/>
        </p:nvGraphicFramePr>
        <p:xfrm>
          <a:off x="533400" y="1219200"/>
          <a:ext cx="4198938" cy="887413"/>
        </p:xfrm>
        <a:graphic>
          <a:graphicData uri="http://schemas.openxmlformats.org/presentationml/2006/ole">
            <p:oleObj spid="_x0000_s141315" r:id="rId4" imgW="1916037" imgH="406048" progId="Equation.DSMT4">
              <p:embed/>
            </p:oleObj>
          </a:graphicData>
        </a:graphic>
      </p:graphicFrame>
      <p:sp>
        <p:nvSpPr>
          <p:cNvPr id="141319" name="Line 19"/>
          <p:cNvSpPr>
            <a:spLocks noChangeShapeType="1"/>
          </p:cNvSpPr>
          <p:nvPr/>
        </p:nvSpPr>
        <p:spPr bwMode="auto">
          <a:xfrm flipV="1">
            <a:off x="714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0" name="Rectangle 26"/>
          <p:cNvSpPr>
            <a:spLocks noChangeArrowheads="1"/>
          </p:cNvSpPr>
          <p:nvPr/>
        </p:nvSpPr>
        <p:spPr bwMode="auto">
          <a:xfrm>
            <a:off x="381000" y="457200"/>
            <a:ext cx="8027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=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{0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arcsin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} +P{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altLang="zh-CN">
                <a:solidFill>
                  <a:schemeClr val="tx1"/>
                </a:solidFill>
              </a:rPr>
              <a:t>  - arcsin</a:t>
            </a:r>
            <a:r>
              <a:rPr lang="en-US" altLang="zh-CN" i="1">
                <a:solidFill>
                  <a:schemeClr val="tx1"/>
                </a:solidFill>
              </a:rPr>
              <a:t>y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X</a:t>
            </a:r>
            <a:r>
              <a:rPr lang="en-US" altLang="zh-CN">
                <a:solidFill>
                  <a:schemeClr val="tx1"/>
                </a:solidFill>
              </a:rPr>
              <a:t> }</a:t>
            </a:r>
            <a:r>
              <a:rPr lang="en-US" altLang="zh-CN">
                <a:solidFill>
                  <a:srgbClr val="FFFF00"/>
                </a:solidFill>
              </a:rPr>
              <a:t>   </a:t>
            </a:r>
            <a:endParaRPr lang="en-US" altLang="zh-CN" b="0">
              <a:solidFill>
                <a:srgbClr val="FFFF00"/>
              </a:solidFill>
            </a:endParaRPr>
          </a:p>
        </p:txBody>
      </p:sp>
      <p:graphicFrame>
        <p:nvGraphicFramePr>
          <p:cNvPr id="194564" name="Object 9"/>
          <p:cNvGraphicFramePr>
            <a:graphicFrameLocks/>
          </p:cNvGraphicFramePr>
          <p:nvPr/>
        </p:nvGraphicFramePr>
        <p:xfrm>
          <a:off x="685800" y="2209800"/>
          <a:ext cx="5561013" cy="887413"/>
        </p:xfrm>
        <a:graphic>
          <a:graphicData uri="http://schemas.openxmlformats.org/presentationml/2006/ole">
            <p:oleObj spid="_x0000_s141316" r:id="rId5" imgW="2537797" imgH="406048" progId="Equation.DSMT4">
              <p:embed/>
            </p:oleObj>
          </a:graphicData>
        </a:graphic>
      </p:graphicFrame>
      <p:graphicFrame>
        <p:nvGraphicFramePr>
          <p:cNvPr id="194565" name="Object 9"/>
          <p:cNvGraphicFramePr>
            <a:graphicFrameLocks/>
          </p:cNvGraphicFramePr>
          <p:nvPr/>
        </p:nvGraphicFramePr>
        <p:xfrm>
          <a:off x="6324600" y="2133600"/>
          <a:ext cx="1808163" cy="887413"/>
        </p:xfrm>
        <a:graphic>
          <a:graphicData uri="http://schemas.openxmlformats.org/presentationml/2006/ole">
            <p:oleObj spid="_x0000_s141317" r:id="rId6" imgW="824784" imgH="406048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23272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所有可能取的值为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=1,2,...),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取各个可能值的概率即事件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的概率，为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}=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=1,2,....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	 (2.1)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则称上式为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离散型随机变量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Symbol" panose="05050102010706020507" pitchFamily="18" charset="2"/>
              </a:rPr>
              <a:t>概率分布或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分布律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718851" name="Object 3"/>
          <p:cNvGraphicFramePr>
            <a:graphicFrameLocks noGrp="1"/>
          </p:cNvGraphicFramePr>
          <p:nvPr>
            <p:ph idx="1"/>
          </p:nvPr>
        </p:nvGraphicFramePr>
        <p:xfrm>
          <a:off x="1296988" y="3100388"/>
          <a:ext cx="5637212" cy="1428750"/>
        </p:xfrm>
        <a:graphic>
          <a:graphicData uri="http://schemas.openxmlformats.org/presentationml/2006/ole">
            <p:oleObj spid="_x0000_s8194" r:id="rId3" imgW="2653148" imgH="672808" progId="Equation.DSMT4">
              <p:embed/>
            </p:oleObj>
          </a:graphicData>
        </a:graphic>
      </p:graphicFrame>
      <p:graphicFrame>
        <p:nvGraphicFramePr>
          <p:cNvPr id="8196" name="表格 8195"/>
          <p:cNvGraphicFramePr/>
          <p:nvPr/>
        </p:nvGraphicFramePr>
        <p:xfrm>
          <a:off x="1676400" y="5029200"/>
          <a:ext cx="5334000" cy="1212850"/>
        </p:xfrm>
        <a:graphic>
          <a:graphicData uri="http://schemas.openxmlformats.org/drawingml/2006/table">
            <a:tbl>
              <a:tblPr/>
              <a:tblGrid>
                <a:gridCol w="849313"/>
                <a:gridCol w="927100"/>
                <a:gridCol w="890587"/>
                <a:gridCol w="890588"/>
                <a:gridCol w="885825"/>
                <a:gridCol w="890587"/>
              </a:tblGrid>
              <a:tr h="6064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884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6858000" cy="425450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lstStyle/>
          <a:p>
            <a:pPr marL="609600" indent="-60960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分布律也可用表格的形式来表示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</a:p>
        </p:txBody>
      </p:sp>
      <p:sp>
        <p:nvSpPr>
          <p:cNvPr id="718888" name="Text Box 40"/>
          <p:cNvSpPr txBox="1">
            <a:spLocks noChangeArrowheads="1"/>
          </p:cNvSpPr>
          <p:nvPr/>
        </p:nvSpPr>
        <p:spPr bwMode="auto">
          <a:xfrm>
            <a:off x="1219200" y="2622550"/>
            <a:ext cx="4926013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/>
            <a:r>
              <a:rPr lang="zh-CN" altLang="en-US">
                <a:solidFill>
                  <a:schemeClr val="tx1"/>
                </a:solidFill>
              </a:rPr>
              <a:t>由概率的定义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 i="1" baseline="-25000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满足如下两个条件</a:t>
            </a:r>
          </a:p>
        </p:txBody>
      </p:sp>
      <p:sp>
        <p:nvSpPr>
          <p:cNvPr id="8213" name="Line 12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4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EC1F2BD-D2AC-4C1D-A609-BF8E369F27BE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718884" grpId="0"/>
      <p:bldP spid="718888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第二章知识要点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离散型随机变量的分布律及分布函数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连续性随机变量的概率密度及分布函数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常见的离散型随机变量分布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常见的连续型随机变量分布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随机变量函数的分布（找等价事件）</a:t>
            </a:r>
          </a:p>
        </p:txBody>
      </p:sp>
      <p:sp>
        <p:nvSpPr>
          <p:cNvPr id="186372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373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2DC0C06-E1AF-4D3C-BED0-026A4275C8A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914400"/>
            <a:ext cx="8243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引进了随机变量的概念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要会用随机变量表示随机   事件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8763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给出了分布函数的定义及性质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要会利用分布函数求事件的概率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2057400"/>
            <a:ext cx="87630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给出了离散型随机变量及其分布律的定义、性质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   要会求离散型随机变量的分布律及分布函数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掌握常用的离散型随机变量分布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两点分布、二项分布   、泊松分布</a:t>
            </a:r>
          </a:p>
        </p:txBody>
      </p:sp>
      <p:sp>
        <p:nvSpPr>
          <p:cNvPr id="187397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8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8A91EF7-FA38-46CB-BE5A-9D33D7CBE02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7200" y="3886200"/>
            <a:ext cx="86868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给出了连续型随机变量及概率密度的定义、性质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   要掌握概率密度与分布函数之间的关系及其运算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   掌握常用的连续型随机变量分布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均匀分布、指数   分布和正态分布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" y="5867400"/>
            <a:ext cx="60991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5.</a:t>
            </a:r>
            <a:r>
              <a:rPr lang="zh-CN" altLang="en-US">
                <a:solidFill>
                  <a:schemeClr val="tx1"/>
                </a:solidFill>
              </a:rPr>
              <a:t>会求随机变量的简单函数的分布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57200" y="457200"/>
            <a:ext cx="6324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99"/>
                </a:solidFill>
                <a:latin typeface="宋体" pitchFamily="2" charset="-122"/>
                <a:ea typeface="ˎ̥"/>
                <a:cs typeface="ˎ̥"/>
              </a:rPr>
              <a:t>利用标准正态分布函数</a:t>
            </a:r>
            <a:r>
              <a:rPr lang="zh-CN" altLang="en-US">
                <a:solidFill>
                  <a:srgbClr val="000099"/>
                </a:solidFill>
                <a:latin typeface="隶书" pitchFamily="49" charset="-122"/>
              </a:rPr>
              <a:t>可以计算概率积分：</a:t>
            </a:r>
            <a:endParaRPr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609600" y="1219200"/>
          <a:ext cx="3181350" cy="1371600"/>
        </p:xfrm>
        <a:graphic>
          <a:graphicData uri="http://schemas.openxmlformats.org/presentationml/2006/ole">
            <p:oleObj spid="_x0000_s142338" r:id="rId3" imgW="1054100" imgH="4826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4495800" y="1219200"/>
          <a:ext cx="3103563" cy="1371600"/>
        </p:xfrm>
        <a:graphic>
          <a:graphicData uri="http://schemas.openxmlformats.org/presentationml/2006/ole">
            <p:oleObj spid="_x0000_s142339" r:id="rId4" imgW="952087" imgH="482391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/>
        </p:nvGraphicFramePr>
        <p:xfrm>
          <a:off x="609600" y="3124200"/>
          <a:ext cx="3200400" cy="1419225"/>
        </p:xfrm>
        <a:graphic>
          <a:graphicData uri="http://schemas.openxmlformats.org/presentationml/2006/ole">
            <p:oleObj spid="_x0000_s142340" r:id="rId5" imgW="901309" imgH="495085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/>
          </p:cNvGraphicFramePr>
          <p:nvPr/>
        </p:nvGraphicFramePr>
        <p:xfrm>
          <a:off x="4495800" y="3124200"/>
          <a:ext cx="3124200" cy="1465263"/>
        </p:xfrm>
        <a:graphic>
          <a:graphicData uri="http://schemas.openxmlformats.org/presentationml/2006/ole">
            <p:oleObj spid="_x0000_s142341" r:id="rId6" imgW="927100" imgH="482600" progId="Equation.3">
              <p:embed/>
            </p:oleObj>
          </a:graphicData>
        </a:graphic>
      </p:graphicFrame>
      <p:sp>
        <p:nvSpPr>
          <p:cNvPr id="142343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44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91EEB0B-3351-4D48-AAEF-EDEE471B161C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248400" y="6492875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DC6ADF34-E1E8-4436-95DA-8B111A27BD1C}" type="slidenum">
              <a:rPr lang="en-US" altLang="zh-CN" smtClean="0"/>
              <a:pPr algn="ctr"/>
              <a:t>173</a:t>
            </a:fld>
            <a:endParaRPr lang="en-US" altLang="zh-CN" smtClean="0"/>
          </a:p>
        </p:txBody>
      </p:sp>
      <p:sp>
        <p:nvSpPr>
          <p:cNvPr id="143369" name="Text Box 4"/>
          <p:cNvSpPr txBox="1">
            <a:spLocks noChangeArrowheads="1"/>
          </p:cNvSpPr>
          <p:nvPr/>
        </p:nvSpPr>
        <p:spPr bwMode="auto">
          <a:xfrm>
            <a:off x="0" y="0"/>
            <a:ext cx="419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章习题</a:t>
            </a:r>
          </a:p>
        </p:txBody>
      </p:sp>
      <p:sp>
        <p:nvSpPr>
          <p:cNvPr id="143370" name="Text Box 5"/>
          <p:cNvSpPr txBox="1">
            <a:spLocks noChangeArrowheads="1"/>
          </p:cNvSpPr>
          <p:nvPr/>
        </p:nvSpPr>
        <p:spPr bwMode="auto">
          <a:xfrm>
            <a:off x="6705600" y="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习题</a:t>
            </a:r>
            <a:r>
              <a:rPr lang="en-US" altLang="zh-CN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3371" name="Text Box 6"/>
          <p:cNvSpPr txBox="1">
            <a:spLocks noChangeArrowheads="1"/>
          </p:cNvSpPr>
          <p:nvPr/>
        </p:nvSpPr>
        <p:spPr bwMode="auto">
          <a:xfrm>
            <a:off x="14288" y="471488"/>
            <a:ext cx="9144000" cy="1684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/>
              <a:t>12. </a:t>
            </a:r>
            <a:r>
              <a:rPr lang="zh-CN" altLang="en-US"/>
              <a:t>一电话总机每分钟收到呼唤的次数服从参数为</a:t>
            </a:r>
            <a:r>
              <a:rPr lang="en-US" altLang="zh-CN"/>
              <a:t>4</a:t>
            </a:r>
            <a:r>
              <a:rPr lang="zh-CN" altLang="en-US"/>
              <a:t>的泊松分布</a:t>
            </a:r>
            <a:r>
              <a:rPr lang="en-US" altLang="zh-CN"/>
              <a:t>. </a:t>
            </a:r>
            <a:r>
              <a:rPr lang="zh-CN" altLang="en-US"/>
              <a:t>求</a:t>
            </a:r>
            <a:r>
              <a:rPr lang="en-US" altLang="zh-CN"/>
              <a:t>(1)</a:t>
            </a:r>
            <a:r>
              <a:rPr lang="zh-CN" altLang="en-US"/>
              <a:t>某一分钟恰有</a:t>
            </a:r>
            <a:r>
              <a:rPr lang="en-US" altLang="zh-CN"/>
              <a:t>8</a:t>
            </a:r>
            <a:r>
              <a:rPr lang="zh-CN" altLang="en-US"/>
              <a:t>次呼唤的概率；</a:t>
            </a:r>
            <a:r>
              <a:rPr lang="en-US" altLang="zh-CN"/>
              <a:t>(2)</a:t>
            </a:r>
            <a:r>
              <a:rPr lang="zh-CN" altLang="en-US"/>
              <a:t>某一分钟呼唤次数大于</a:t>
            </a:r>
            <a:r>
              <a:rPr lang="en-US" altLang="zh-CN"/>
              <a:t>3</a:t>
            </a:r>
            <a:r>
              <a:rPr lang="zh-CN" altLang="en-US"/>
              <a:t>的概率</a:t>
            </a:r>
            <a:r>
              <a:rPr lang="en-US" altLang="zh-CN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2209800"/>
            <a:ext cx="6705600" cy="1465263"/>
            <a:chOff x="48" y="1200"/>
            <a:chExt cx="4224" cy="923"/>
          </a:xfrm>
        </p:grpSpPr>
        <p:sp>
          <p:nvSpPr>
            <p:cNvPr id="143379" name="Text Box 7"/>
            <p:cNvSpPr txBox="1">
              <a:spLocks noChangeArrowheads="1"/>
            </p:cNvSpPr>
            <p:nvPr/>
          </p:nvSpPr>
          <p:spPr bwMode="auto">
            <a:xfrm>
              <a:off x="48" y="1200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解：</a:t>
              </a:r>
            </a:p>
          </p:txBody>
        </p:sp>
        <p:graphicFrame>
          <p:nvGraphicFramePr>
            <p:cNvPr id="143367" name="Object 7"/>
            <p:cNvGraphicFramePr>
              <a:graphicFrameLocks/>
            </p:cNvGraphicFramePr>
            <p:nvPr/>
          </p:nvGraphicFramePr>
          <p:xfrm>
            <a:off x="720" y="1584"/>
            <a:ext cx="2448" cy="539"/>
          </p:xfrm>
          <a:graphic>
            <a:graphicData uri="http://schemas.openxmlformats.org/presentationml/2006/ole">
              <p:oleObj spid="_x0000_s143367" r:id="rId3" imgW="1905000" imgH="419100" progId="Equation.3">
                <p:embed/>
              </p:oleObj>
            </a:graphicData>
          </a:graphic>
        </p:graphicFrame>
        <p:sp>
          <p:nvSpPr>
            <p:cNvPr id="143380" name="Text Box 9"/>
            <p:cNvSpPr txBox="1">
              <a:spLocks noChangeArrowheads="1"/>
            </p:cNvSpPr>
            <p:nvPr/>
          </p:nvSpPr>
          <p:spPr bwMode="auto">
            <a:xfrm>
              <a:off x="480" y="1221"/>
              <a:ext cx="3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设每分钟收到的呼唤次数为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0" y="3733800"/>
            <a:ext cx="4114800" cy="895350"/>
            <a:chOff x="96" y="2208"/>
            <a:chExt cx="2592" cy="564"/>
          </a:xfrm>
        </p:grpSpPr>
        <p:graphicFrame>
          <p:nvGraphicFramePr>
            <p:cNvPr id="143366" name="Object 6"/>
            <p:cNvGraphicFramePr>
              <a:graphicFrameLocks/>
            </p:cNvGraphicFramePr>
            <p:nvPr/>
          </p:nvGraphicFramePr>
          <p:xfrm>
            <a:off x="432" y="2208"/>
            <a:ext cx="2256" cy="564"/>
          </p:xfrm>
          <a:graphic>
            <a:graphicData uri="http://schemas.openxmlformats.org/presentationml/2006/ole">
              <p:oleObj spid="_x0000_s143366" r:id="rId4" imgW="1676400" imgH="419100" progId="Equation.3">
                <p:embed/>
              </p:oleObj>
            </a:graphicData>
          </a:graphic>
        </p:graphicFrame>
        <p:sp>
          <p:nvSpPr>
            <p:cNvPr id="143378" name="Text Box 12"/>
            <p:cNvSpPr txBox="1">
              <a:spLocks noChangeArrowheads="1"/>
            </p:cNvSpPr>
            <p:nvPr/>
          </p:nvSpPr>
          <p:spPr bwMode="auto">
            <a:xfrm>
              <a:off x="96" y="2328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(1)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4648200"/>
            <a:ext cx="8839200" cy="546100"/>
            <a:chOff x="96" y="2976"/>
            <a:chExt cx="5568" cy="344"/>
          </a:xfrm>
        </p:grpSpPr>
        <p:graphicFrame>
          <p:nvGraphicFramePr>
            <p:cNvPr id="143365" name="Object 5"/>
            <p:cNvGraphicFramePr>
              <a:graphicFrameLocks/>
            </p:cNvGraphicFramePr>
            <p:nvPr/>
          </p:nvGraphicFramePr>
          <p:xfrm>
            <a:off x="432" y="3024"/>
            <a:ext cx="5232" cy="296"/>
          </p:xfrm>
          <a:graphic>
            <a:graphicData uri="http://schemas.openxmlformats.org/presentationml/2006/ole">
              <p:oleObj spid="_x0000_s143365" r:id="rId5" imgW="3590983" imgH="203024" progId="Equation.3">
                <p:embed/>
              </p:oleObj>
            </a:graphicData>
          </a:graphic>
        </p:graphicFrame>
        <p:sp>
          <p:nvSpPr>
            <p:cNvPr id="143377" name="Text Box 15"/>
            <p:cNvSpPr txBox="1">
              <a:spLocks noChangeArrowheads="1"/>
            </p:cNvSpPr>
            <p:nvPr/>
          </p:nvSpPr>
          <p:spPr bwMode="auto">
            <a:xfrm>
              <a:off x="96" y="297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(2)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133600" y="5257800"/>
            <a:ext cx="4340225" cy="1600200"/>
            <a:chOff x="1305" y="3211"/>
            <a:chExt cx="2734" cy="1008"/>
          </a:xfrm>
        </p:grpSpPr>
        <p:graphicFrame>
          <p:nvGraphicFramePr>
            <p:cNvPr id="143362" name="Object 2"/>
            <p:cNvGraphicFramePr>
              <a:graphicFrameLocks/>
            </p:cNvGraphicFramePr>
            <p:nvPr/>
          </p:nvGraphicFramePr>
          <p:xfrm>
            <a:off x="1305" y="3211"/>
            <a:ext cx="2734" cy="593"/>
          </p:xfrm>
          <a:graphic>
            <a:graphicData uri="http://schemas.openxmlformats.org/presentationml/2006/ole">
              <p:oleObj spid="_x0000_s143362" r:id="rId6" imgW="1930400" imgH="419100" progId="Equation.3">
                <p:embed/>
              </p:oleObj>
            </a:graphicData>
          </a:graphic>
        </p:graphicFrame>
        <p:grpSp>
          <p:nvGrpSpPr>
            <p:cNvPr id="143376" name="Group 21"/>
            <p:cNvGrpSpPr>
              <a:grpSpLocks/>
            </p:cNvGrpSpPr>
            <p:nvPr/>
          </p:nvGrpSpPr>
          <p:grpSpPr bwMode="auto">
            <a:xfrm>
              <a:off x="1305" y="3678"/>
              <a:ext cx="1872" cy="541"/>
              <a:chOff x="1305" y="3678"/>
              <a:chExt cx="1872" cy="541"/>
            </a:xfrm>
          </p:grpSpPr>
          <p:graphicFrame>
            <p:nvGraphicFramePr>
              <p:cNvPr id="143363" name="Object 3"/>
              <p:cNvGraphicFramePr>
                <a:graphicFrameLocks/>
              </p:cNvGraphicFramePr>
              <p:nvPr/>
            </p:nvGraphicFramePr>
            <p:xfrm>
              <a:off x="2313" y="3835"/>
              <a:ext cx="864" cy="263"/>
            </p:xfrm>
            <a:graphic>
              <a:graphicData uri="http://schemas.openxmlformats.org/presentationml/2006/ole">
                <p:oleObj spid="_x0000_s143363" r:id="rId7" imgW="583188" imgH="177492" progId="Equation.3">
                  <p:embed/>
                </p:oleObj>
              </a:graphicData>
            </a:graphic>
          </p:graphicFrame>
          <p:graphicFrame>
            <p:nvGraphicFramePr>
              <p:cNvPr id="143364" name="Object 4"/>
              <p:cNvGraphicFramePr>
                <a:graphicFrameLocks/>
              </p:cNvGraphicFramePr>
              <p:nvPr/>
            </p:nvGraphicFramePr>
            <p:xfrm>
              <a:off x="1305" y="3678"/>
              <a:ext cx="960" cy="541"/>
            </p:xfrm>
            <a:graphic>
              <a:graphicData uri="http://schemas.openxmlformats.org/presentationml/2006/ole">
                <p:oleObj spid="_x0000_s143364" r:id="rId8" imgW="698197" imgH="393529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7" name="Group 16"/>
          <p:cNvGrpSpPr>
            <a:grpSpLocks/>
          </p:cNvGrpSpPr>
          <p:nvPr/>
        </p:nvGrpSpPr>
        <p:grpSpPr bwMode="auto">
          <a:xfrm>
            <a:off x="0" y="0"/>
            <a:ext cx="9144000" cy="6400800"/>
            <a:chOff x="0" y="288"/>
            <a:chExt cx="5760" cy="4032"/>
          </a:xfrm>
        </p:grpSpPr>
        <p:sp>
          <p:nvSpPr>
            <p:cNvPr id="144390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5760" cy="40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91" name="Group 14"/>
            <p:cNvGrpSpPr>
              <a:grpSpLocks/>
            </p:cNvGrpSpPr>
            <p:nvPr/>
          </p:nvGrpSpPr>
          <p:grpSpPr bwMode="auto">
            <a:xfrm>
              <a:off x="27" y="309"/>
              <a:ext cx="5664" cy="3770"/>
              <a:chOff x="27" y="357"/>
              <a:chExt cx="5664" cy="3770"/>
            </a:xfrm>
          </p:grpSpPr>
          <p:sp>
            <p:nvSpPr>
              <p:cNvPr id="144392" name="Text Box 6"/>
              <p:cNvSpPr txBox="1">
                <a:spLocks noChangeArrowheads="1"/>
              </p:cNvSpPr>
              <p:nvPr/>
            </p:nvSpPr>
            <p:spPr bwMode="auto">
              <a:xfrm>
                <a:off x="27" y="357"/>
                <a:ext cx="5664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19. </a:t>
                </a:r>
                <a:r>
                  <a:rPr lang="zh-CN" altLang="en-US"/>
                  <a:t>以</a:t>
                </a:r>
                <a:r>
                  <a:rPr lang="en-US" altLang="zh-CN" i="1"/>
                  <a:t>X</a:t>
                </a:r>
                <a:r>
                  <a:rPr lang="zh-CN" altLang="en-US"/>
                  <a:t>表示某商店从早晨开始营业起直到第一个顾客到达的等待时间</a:t>
                </a:r>
                <a:r>
                  <a:rPr lang="en-US" altLang="zh-CN"/>
                  <a:t>(</a:t>
                </a:r>
                <a:r>
                  <a:rPr lang="zh-CN" altLang="en-US"/>
                  <a:t>以分计</a:t>
                </a:r>
                <a:r>
                  <a:rPr lang="en-US" altLang="zh-CN"/>
                  <a:t>)</a:t>
                </a:r>
                <a:r>
                  <a:rPr lang="zh-CN" altLang="en-US"/>
                  <a:t>，</a:t>
                </a:r>
                <a:r>
                  <a:rPr lang="en-US" altLang="zh-CN" i="1"/>
                  <a:t>X</a:t>
                </a:r>
                <a:r>
                  <a:rPr lang="zh-CN" altLang="en-US"/>
                  <a:t>的分布函数是</a:t>
                </a:r>
              </a:p>
            </p:txBody>
          </p:sp>
          <p:graphicFrame>
            <p:nvGraphicFramePr>
              <p:cNvPr id="144386" name="Object 2"/>
              <p:cNvGraphicFramePr>
                <a:graphicFrameLocks/>
              </p:cNvGraphicFramePr>
              <p:nvPr/>
            </p:nvGraphicFramePr>
            <p:xfrm>
              <a:off x="1440" y="1056"/>
              <a:ext cx="2352" cy="738"/>
            </p:xfrm>
            <a:graphic>
              <a:graphicData uri="http://schemas.openxmlformats.org/presentationml/2006/ole">
                <p:oleObj spid="_x0000_s144386" r:id="rId3" imgW="1536033" imgH="482391" progId="Equation.3">
                  <p:embed/>
                </p:oleObj>
              </a:graphicData>
            </a:graphic>
          </p:graphicFrame>
          <p:sp>
            <p:nvSpPr>
              <p:cNvPr id="144393" name="Text Box 8"/>
              <p:cNvSpPr txBox="1">
                <a:spLocks noChangeArrowheads="1"/>
              </p:cNvSpPr>
              <p:nvPr/>
            </p:nvSpPr>
            <p:spPr bwMode="auto">
              <a:xfrm>
                <a:off x="39" y="1824"/>
                <a:ext cx="206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求下述概率：</a:t>
                </a:r>
              </a:p>
            </p:txBody>
          </p:sp>
          <p:sp>
            <p:nvSpPr>
              <p:cNvPr id="144394" name="Text Box 9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06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(1) </a:t>
                </a:r>
                <a:r>
                  <a:rPr lang="en-US" altLang="zh-CN" i="1"/>
                  <a:t>P</a:t>
                </a:r>
                <a:r>
                  <a:rPr lang="en-US" altLang="zh-CN"/>
                  <a:t>{</a:t>
                </a:r>
                <a:r>
                  <a:rPr lang="zh-CN" altLang="en-US"/>
                  <a:t>至多</a:t>
                </a:r>
                <a:r>
                  <a:rPr lang="en-US" altLang="zh-CN"/>
                  <a:t>3</a:t>
                </a:r>
                <a:r>
                  <a:rPr lang="zh-CN" altLang="en-US"/>
                  <a:t>分钟</a:t>
                </a:r>
                <a:r>
                  <a:rPr lang="en-US" altLang="zh-CN"/>
                  <a:t>}</a:t>
                </a:r>
              </a:p>
            </p:txBody>
          </p:sp>
          <p:sp>
            <p:nvSpPr>
              <p:cNvPr id="144395" name="Text Box 10"/>
              <p:cNvSpPr txBox="1">
                <a:spLocks noChangeArrowheads="1"/>
              </p:cNvSpPr>
              <p:nvPr/>
            </p:nvSpPr>
            <p:spPr bwMode="auto">
              <a:xfrm>
                <a:off x="48" y="2659"/>
                <a:ext cx="206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(2) </a:t>
                </a:r>
                <a:r>
                  <a:rPr lang="en-US" altLang="zh-CN" i="1"/>
                  <a:t>P</a:t>
                </a:r>
                <a:r>
                  <a:rPr lang="en-US" altLang="zh-CN"/>
                  <a:t>{</a:t>
                </a:r>
                <a:r>
                  <a:rPr lang="zh-CN" altLang="en-US"/>
                  <a:t>至少</a:t>
                </a:r>
                <a:r>
                  <a:rPr lang="en-US" altLang="zh-CN"/>
                  <a:t>4</a:t>
                </a:r>
                <a:r>
                  <a:rPr lang="zh-CN" altLang="en-US"/>
                  <a:t>分钟</a:t>
                </a:r>
                <a:r>
                  <a:rPr lang="en-US" altLang="zh-CN"/>
                  <a:t>}</a:t>
                </a:r>
              </a:p>
            </p:txBody>
          </p:sp>
          <p:sp>
            <p:nvSpPr>
              <p:cNvPr id="144396" name="Text Box 11"/>
              <p:cNvSpPr txBox="1">
                <a:spLocks noChangeArrowheads="1"/>
              </p:cNvSpPr>
              <p:nvPr/>
            </p:nvSpPr>
            <p:spPr bwMode="auto">
              <a:xfrm>
                <a:off x="48" y="3091"/>
                <a:ext cx="3648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(3) </a:t>
                </a:r>
                <a:r>
                  <a:rPr lang="en-US" altLang="zh-CN" i="1"/>
                  <a:t>P</a:t>
                </a:r>
                <a:r>
                  <a:rPr lang="en-US" altLang="zh-CN"/>
                  <a:t>{3</a:t>
                </a:r>
                <a:r>
                  <a:rPr lang="zh-CN" altLang="en-US"/>
                  <a:t>分钟至</a:t>
                </a:r>
                <a:r>
                  <a:rPr lang="en-US" altLang="zh-CN"/>
                  <a:t>4</a:t>
                </a:r>
                <a:r>
                  <a:rPr lang="zh-CN" altLang="en-US"/>
                  <a:t>分钟之间</a:t>
                </a:r>
                <a:r>
                  <a:rPr lang="en-US" altLang="zh-CN"/>
                  <a:t>}</a:t>
                </a:r>
              </a:p>
            </p:txBody>
          </p:sp>
          <p:sp>
            <p:nvSpPr>
              <p:cNvPr id="144397" name="Text Box 12"/>
              <p:cNvSpPr txBox="1">
                <a:spLocks noChangeArrowheads="1"/>
              </p:cNvSpPr>
              <p:nvPr/>
            </p:nvSpPr>
            <p:spPr bwMode="auto">
              <a:xfrm>
                <a:off x="48" y="3475"/>
                <a:ext cx="446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(4) </a:t>
                </a:r>
                <a:r>
                  <a:rPr lang="en-US" altLang="zh-CN" i="1"/>
                  <a:t>P</a:t>
                </a:r>
                <a:r>
                  <a:rPr lang="en-US" altLang="zh-CN"/>
                  <a:t>{</a:t>
                </a:r>
                <a:r>
                  <a:rPr lang="zh-CN" altLang="en-US"/>
                  <a:t>至多</a:t>
                </a:r>
                <a:r>
                  <a:rPr lang="en-US" altLang="zh-CN"/>
                  <a:t>3</a:t>
                </a:r>
                <a:r>
                  <a:rPr lang="zh-CN" altLang="en-US"/>
                  <a:t>分钟或至少</a:t>
                </a:r>
                <a:r>
                  <a:rPr lang="en-US" altLang="zh-CN"/>
                  <a:t>4</a:t>
                </a:r>
                <a:r>
                  <a:rPr lang="zh-CN" altLang="en-US"/>
                  <a:t>分钟</a:t>
                </a:r>
                <a:r>
                  <a:rPr lang="en-US" altLang="zh-CN"/>
                  <a:t>}</a:t>
                </a:r>
              </a:p>
            </p:txBody>
          </p:sp>
          <p:sp>
            <p:nvSpPr>
              <p:cNvPr id="144398" name="Text Box 13"/>
              <p:cNvSpPr txBox="1">
                <a:spLocks noChangeArrowheads="1"/>
              </p:cNvSpPr>
              <p:nvPr/>
            </p:nvSpPr>
            <p:spPr bwMode="auto">
              <a:xfrm>
                <a:off x="48" y="3859"/>
                <a:ext cx="446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(5) </a:t>
                </a:r>
                <a:r>
                  <a:rPr lang="en-US" altLang="zh-CN" i="1"/>
                  <a:t>P</a:t>
                </a:r>
                <a:r>
                  <a:rPr lang="en-US" altLang="zh-CN"/>
                  <a:t>{</a:t>
                </a:r>
                <a:r>
                  <a:rPr lang="zh-CN" altLang="en-US"/>
                  <a:t>恰好</a:t>
                </a:r>
                <a:r>
                  <a:rPr lang="en-US" altLang="zh-CN"/>
                  <a:t>2.5</a:t>
                </a:r>
                <a:r>
                  <a:rPr lang="zh-CN" altLang="en-US"/>
                  <a:t>分钟</a:t>
                </a:r>
                <a:r>
                  <a:rPr lang="en-US" altLang="zh-CN"/>
                  <a:t>}</a:t>
                </a:r>
              </a:p>
            </p:txBody>
          </p:sp>
        </p:grpSp>
      </p:grpSp>
      <p:sp>
        <p:nvSpPr>
          <p:cNvPr id="144388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89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960C047-591B-4942-BE38-7917E7B9510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0" y="334963"/>
            <a:ext cx="1295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解：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3338" y="990600"/>
            <a:ext cx="7834312" cy="501650"/>
            <a:chOff x="48" y="691"/>
            <a:chExt cx="4935" cy="316"/>
          </a:xfrm>
        </p:grpSpPr>
        <p:sp>
          <p:nvSpPr>
            <p:cNvPr id="145427" name="Rectangle 17"/>
            <p:cNvSpPr>
              <a:spLocks noChangeArrowheads="1"/>
            </p:cNvSpPr>
            <p:nvPr/>
          </p:nvSpPr>
          <p:spPr bwMode="auto">
            <a:xfrm>
              <a:off x="48" y="739"/>
              <a:ext cx="153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(1) 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{</a:t>
              </a:r>
              <a:r>
                <a:rPr lang="zh-CN" altLang="en-US">
                  <a:solidFill>
                    <a:schemeClr val="tx1"/>
                  </a:solidFill>
                </a:rPr>
                <a:t>至多</a:t>
              </a:r>
              <a:r>
                <a:rPr lang="en-US" altLang="zh-CN">
                  <a:solidFill>
                    <a:schemeClr val="tx1"/>
                  </a:solidFill>
                </a:rPr>
                <a:t>3</a:t>
              </a:r>
              <a:r>
                <a:rPr lang="zh-CN" altLang="en-US">
                  <a:solidFill>
                    <a:schemeClr val="tx1"/>
                  </a:solidFill>
                </a:rPr>
                <a:t>分钟</a:t>
              </a:r>
              <a:r>
                <a:rPr lang="en-US" altLang="zh-CN">
                  <a:solidFill>
                    <a:schemeClr val="tx1"/>
                  </a:solidFill>
                </a:rPr>
                <a:t>}</a:t>
              </a:r>
            </a:p>
          </p:txBody>
        </p:sp>
        <p:graphicFrame>
          <p:nvGraphicFramePr>
            <p:cNvPr id="145414" name="Object 6"/>
            <p:cNvGraphicFramePr>
              <a:graphicFrameLocks/>
            </p:cNvGraphicFramePr>
            <p:nvPr/>
          </p:nvGraphicFramePr>
          <p:xfrm>
            <a:off x="1575" y="691"/>
            <a:ext cx="3408" cy="315"/>
          </p:xfrm>
          <a:graphic>
            <a:graphicData uri="http://schemas.openxmlformats.org/presentationml/2006/ole">
              <p:oleObj spid="_x0000_s145414" r:id="rId3" imgW="2476500" imgH="228600" progId="Equation.3">
                <p:embed/>
              </p:oleObj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8575" y="1752600"/>
            <a:ext cx="8448675" cy="1066800"/>
            <a:chOff x="54" y="1200"/>
            <a:chExt cx="5537" cy="720"/>
          </a:xfrm>
        </p:grpSpPr>
        <p:sp>
          <p:nvSpPr>
            <p:cNvPr id="145426" name="Rectangle 21"/>
            <p:cNvSpPr>
              <a:spLocks noChangeArrowheads="1"/>
            </p:cNvSpPr>
            <p:nvPr/>
          </p:nvSpPr>
          <p:spPr bwMode="auto">
            <a:xfrm>
              <a:off x="54" y="1200"/>
              <a:ext cx="153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(2) 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{</a:t>
              </a:r>
              <a:r>
                <a:rPr lang="zh-CN" altLang="en-US">
                  <a:solidFill>
                    <a:schemeClr val="tx1"/>
                  </a:solidFill>
                </a:rPr>
                <a:t>至少</a:t>
              </a:r>
              <a:r>
                <a:rPr lang="en-US" altLang="zh-CN">
                  <a:solidFill>
                    <a:schemeClr val="tx1"/>
                  </a:solidFill>
                </a:rPr>
                <a:t>4</a:t>
              </a:r>
              <a:r>
                <a:rPr lang="zh-CN" altLang="en-US">
                  <a:solidFill>
                    <a:schemeClr val="tx1"/>
                  </a:solidFill>
                </a:rPr>
                <a:t>分钟</a:t>
              </a:r>
              <a:r>
                <a:rPr lang="en-US" altLang="zh-CN">
                  <a:solidFill>
                    <a:schemeClr val="tx1"/>
                  </a:solidFill>
                </a:rPr>
                <a:t>}</a:t>
              </a:r>
            </a:p>
          </p:txBody>
        </p:sp>
        <p:graphicFrame>
          <p:nvGraphicFramePr>
            <p:cNvPr id="145413" name="Object 5"/>
            <p:cNvGraphicFramePr>
              <a:graphicFrameLocks/>
            </p:cNvGraphicFramePr>
            <p:nvPr/>
          </p:nvGraphicFramePr>
          <p:xfrm>
            <a:off x="601" y="1584"/>
            <a:ext cx="4990" cy="336"/>
          </p:xfrm>
          <a:graphic>
            <a:graphicData uri="http://schemas.openxmlformats.org/presentationml/2006/ole">
              <p:oleObj spid="_x0000_s145413" r:id="rId4" imgW="3403600" imgH="228600" progId="Equation.3">
                <p:embed/>
              </p:oleObj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9050" y="3078163"/>
            <a:ext cx="8915400" cy="1112837"/>
            <a:chOff x="48" y="2035"/>
            <a:chExt cx="5712" cy="734"/>
          </a:xfrm>
        </p:grpSpPr>
        <p:sp>
          <p:nvSpPr>
            <p:cNvPr id="145425" name="Rectangle 23"/>
            <p:cNvSpPr>
              <a:spLocks noChangeArrowheads="1"/>
            </p:cNvSpPr>
            <p:nvPr/>
          </p:nvSpPr>
          <p:spPr bwMode="auto">
            <a:xfrm>
              <a:off x="48" y="2035"/>
              <a:ext cx="222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(3) 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{3</a:t>
              </a:r>
              <a:r>
                <a:rPr lang="zh-CN" altLang="en-US">
                  <a:solidFill>
                    <a:schemeClr val="tx1"/>
                  </a:solidFill>
                </a:rPr>
                <a:t>分钟至</a:t>
              </a:r>
              <a:r>
                <a:rPr lang="en-US" altLang="zh-CN">
                  <a:solidFill>
                    <a:schemeClr val="tx1"/>
                  </a:solidFill>
                </a:rPr>
                <a:t>4</a:t>
              </a:r>
              <a:r>
                <a:rPr lang="zh-CN" altLang="en-US">
                  <a:solidFill>
                    <a:schemeClr val="tx1"/>
                  </a:solidFill>
                </a:rPr>
                <a:t>分钟之间</a:t>
              </a:r>
              <a:r>
                <a:rPr lang="en-US" altLang="zh-CN">
                  <a:solidFill>
                    <a:schemeClr val="tx1"/>
                  </a:solidFill>
                </a:rPr>
                <a:t>}</a:t>
              </a:r>
            </a:p>
          </p:txBody>
        </p:sp>
        <p:graphicFrame>
          <p:nvGraphicFramePr>
            <p:cNvPr id="145412" name="Object 4"/>
            <p:cNvGraphicFramePr>
              <a:graphicFrameLocks/>
            </p:cNvGraphicFramePr>
            <p:nvPr/>
          </p:nvGraphicFramePr>
          <p:xfrm>
            <a:off x="48" y="2448"/>
            <a:ext cx="5712" cy="321"/>
          </p:xfrm>
          <a:graphic>
            <a:graphicData uri="http://schemas.openxmlformats.org/presentationml/2006/ole">
              <p:oleObj spid="_x0000_s145412" r:id="rId5" imgW="4064000" imgH="228600" progId="Equation.3">
                <p:embed/>
              </p:oleObj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63" y="4495800"/>
            <a:ext cx="9082087" cy="990600"/>
            <a:chOff x="39" y="3015"/>
            <a:chExt cx="5721" cy="624"/>
          </a:xfrm>
        </p:grpSpPr>
        <p:sp>
          <p:nvSpPr>
            <p:cNvPr id="145424" name="Rectangle 25"/>
            <p:cNvSpPr>
              <a:spLocks noChangeArrowheads="1"/>
            </p:cNvSpPr>
            <p:nvPr/>
          </p:nvSpPr>
          <p:spPr bwMode="auto">
            <a:xfrm>
              <a:off x="39" y="3015"/>
              <a:ext cx="261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(4)</a:t>
              </a:r>
              <a:r>
                <a:rPr lang="en-US" altLang="zh-CN" i="1">
                  <a:solidFill>
                    <a:schemeClr val="tx1"/>
                  </a:solidFill>
                </a:rPr>
                <a:t> P</a:t>
              </a:r>
              <a:r>
                <a:rPr lang="en-US" altLang="zh-CN">
                  <a:solidFill>
                    <a:schemeClr val="tx1"/>
                  </a:solidFill>
                </a:rPr>
                <a:t>{</a:t>
              </a:r>
              <a:r>
                <a:rPr lang="zh-CN" altLang="en-US">
                  <a:solidFill>
                    <a:schemeClr val="tx1"/>
                  </a:solidFill>
                </a:rPr>
                <a:t>至多</a:t>
              </a:r>
              <a:r>
                <a:rPr lang="en-US" altLang="zh-CN">
                  <a:solidFill>
                    <a:schemeClr val="tx1"/>
                  </a:solidFill>
                </a:rPr>
                <a:t>3</a:t>
              </a:r>
              <a:r>
                <a:rPr lang="zh-CN" altLang="en-US">
                  <a:solidFill>
                    <a:schemeClr val="tx1"/>
                  </a:solidFill>
                </a:rPr>
                <a:t>分钟或至少</a:t>
              </a:r>
              <a:r>
                <a:rPr lang="en-US" altLang="zh-CN">
                  <a:solidFill>
                    <a:schemeClr val="tx1"/>
                  </a:solidFill>
                </a:rPr>
                <a:t>4</a:t>
              </a:r>
              <a:r>
                <a:rPr lang="zh-CN" altLang="en-US">
                  <a:solidFill>
                    <a:schemeClr val="tx1"/>
                  </a:solidFill>
                </a:rPr>
                <a:t>分钟</a:t>
              </a:r>
              <a:r>
                <a:rPr lang="en-US" altLang="zh-CN">
                  <a:solidFill>
                    <a:schemeClr val="tx1"/>
                  </a:solidFill>
                </a:rPr>
                <a:t>}</a:t>
              </a:r>
            </a:p>
          </p:txBody>
        </p:sp>
        <p:graphicFrame>
          <p:nvGraphicFramePr>
            <p:cNvPr id="145411" name="Object 3"/>
            <p:cNvGraphicFramePr>
              <a:graphicFrameLocks/>
            </p:cNvGraphicFramePr>
            <p:nvPr/>
          </p:nvGraphicFramePr>
          <p:xfrm>
            <a:off x="96" y="3351"/>
            <a:ext cx="5664" cy="288"/>
          </p:xfrm>
          <a:graphic>
            <a:graphicData uri="http://schemas.openxmlformats.org/presentationml/2006/ole">
              <p:oleObj spid="_x0000_s145411" r:id="rId6" imgW="4495800" imgH="228600" progId="Equation.3">
                <p:embed/>
              </p:oleObj>
            </a:graphicData>
          </a:graphic>
        </p:graphicFrame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7938" y="5791200"/>
            <a:ext cx="5434012" cy="504825"/>
            <a:chOff x="41" y="3831"/>
            <a:chExt cx="3423" cy="318"/>
          </a:xfrm>
        </p:grpSpPr>
        <p:sp>
          <p:nvSpPr>
            <p:cNvPr id="145423" name="Rectangle 27"/>
            <p:cNvSpPr>
              <a:spLocks noChangeArrowheads="1"/>
            </p:cNvSpPr>
            <p:nvPr/>
          </p:nvSpPr>
          <p:spPr bwMode="auto">
            <a:xfrm>
              <a:off x="41" y="3859"/>
              <a:ext cx="168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(5) 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{</a:t>
              </a:r>
              <a:r>
                <a:rPr lang="zh-CN" altLang="en-US">
                  <a:solidFill>
                    <a:schemeClr val="tx1"/>
                  </a:solidFill>
                </a:rPr>
                <a:t>恰好</a:t>
              </a:r>
              <a:r>
                <a:rPr lang="en-US" altLang="zh-CN">
                  <a:solidFill>
                    <a:schemeClr val="tx1"/>
                  </a:solidFill>
                </a:rPr>
                <a:t>2.5</a:t>
              </a:r>
              <a:r>
                <a:rPr lang="zh-CN" altLang="en-US">
                  <a:solidFill>
                    <a:schemeClr val="tx1"/>
                  </a:solidFill>
                </a:rPr>
                <a:t>分钟</a:t>
              </a:r>
              <a:r>
                <a:rPr lang="en-US" altLang="zh-CN">
                  <a:solidFill>
                    <a:schemeClr val="tx1"/>
                  </a:solidFill>
                </a:rPr>
                <a:t>}</a:t>
              </a:r>
            </a:p>
          </p:txBody>
        </p:sp>
        <p:graphicFrame>
          <p:nvGraphicFramePr>
            <p:cNvPr id="145410" name="Object 2"/>
            <p:cNvGraphicFramePr>
              <a:graphicFrameLocks/>
            </p:cNvGraphicFramePr>
            <p:nvPr/>
          </p:nvGraphicFramePr>
          <p:xfrm>
            <a:off x="1776" y="3831"/>
            <a:ext cx="1688" cy="318"/>
          </p:xfrm>
          <a:graphic>
            <a:graphicData uri="http://schemas.openxmlformats.org/presentationml/2006/ole">
              <p:oleObj spid="_x0000_s145410" r:id="rId7" imgW="1078564" imgH="203024" progId="Equation.3">
                <p:embed/>
              </p:oleObj>
            </a:graphicData>
          </a:graphic>
        </p:graphicFrame>
      </p:grpSp>
      <p:sp>
        <p:nvSpPr>
          <p:cNvPr id="145421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22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8D57397-F8A7-442B-89CC-E3B90AC8C288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0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42" name="Group 4"/>
          <p:cNvGrpSpPr>
            <a:grpSpLocks/>
          </p:cNvGrpSpPr>
          <p:nvPr/>
        </p:nvGrpSpPr>
        <p:grpSpPr bwMode="auto">
          <a:xfrm>
            <a:off x="0" y="228600"/>
            <a:ext cx="9144000" cy="3200400"/>
            <a:chOff x="0" y="288"/>
            <a:chExt cx="5760" cy="2016"/>
          </a:xfrm>
        </p:grpSpPr>
        <p:sp>
          <p:nvSpPr>
            <p:cNvPr id="146451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5760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6452" name="Group 6"/>
            <p:cNvGrpSpPr>
              <a:grpSpLocks/>
            </p:cNvGrpSpPr>
            <p:nvPr/>
          </p:nvGrpSpPr>
          <p:grpSpPr bwMode="auto">
            <a:xfrm>
              <a:off x="0" y="336"/>
              <a:ext cx="5760" cy="1808"/>
              <a:chOff x="0" y="336"/>
              <a:chExt cx="5760" cy="1808"/>
            </a:xfrm>
          </p:grpSpPr>
          <p:sp>
            <p:nvSpPr>
              <p:cNvPr id="146453" name="Text Box 7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57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</a:rPr>
                  <a:t>20. </a:t>
                </a:r>
                <a:r>
                  <a:rPr lang="zh-CN" altLang="en-US">
                    <a:solidFill>
                      <a:schemeClr val="tx1"/>
                    </a:solidFill>
                  </a:rPr>
                  <a:t>设随机变量</a:t>
                </a:r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</a:rPr>
                  <a:t>的分布函数为</a:t>
                </a:r>
              </a:p>
            </p:txBody>
          </p:sp>
          <p:graphicFrame>
            <p:nvGraphicFramePr>
              <p:cNvPr id="146439" name="Object 7"/>
              <p:cNvGraphicFramePr>
                <a:graphicFrameLocks/>
              </p:cNvGraphicFramePr>
              <p:nvPr/>
            </p:nvGraphicFramePr>
            <p:xfrm>
              <a:off x="576" y="624"/>
              <a:ext cx="1728" cy="799"/>
            </p:xfrm>
            <a:graphic>
              <a:graphicData uri="http://schemas.openxmlformats.org/presentationml/2006/ole">
                <p:oleObj spid="_x0000_s146439" r:id="rId3" imgW="1511300" imgH="698500" progId="Equation.3">
                  <p:embed/>
                </p:oleObj>
              </a:graphicData>
            </a:graphic>
          </p:graphicFrame>
          <p:sp>
            <p:nvSpPr>
              <p:cNvPr id="146454" name="Text Box 9"/>
              <p:cNvSpPr txBox="1">
                <a:spLocks noChangeArrowheads="1"/>
              </p:cNvSpPr>
              <p:nvPr/>
            </p:nvSpPr>
            <p:spPr bwMode="auto">
              <a:xfrm>
                <a:off x="384" y="1488"/>
                <a:ext cx="105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</a:rPr>
                  <a:t>(1)</a:t>
                </a:r>
                <a:r>
                  <a:rPr lang="zh-CN" altLang="en-US">
                    <a:solidFill>
                      <a:schemeClr val="tx1"/>
                    </a:solidFill>
                  </a:rPr>
                  <a:t>求</a:t>
                </a:r>
              </a:p>
            </p:txBody>
          </p:sp>
          <p:graphicFrame>
            <p:nvGraphicFramePr>
              <p:cNvPr id="146440" name="Object 8"/>
              <p:cNvGraphicFramePr>
                <a:graphicFrameLocks/>
              </p:cNvGraphicFramePr>
              <p:nvPr/>
            </p:nvGraphicFramePr>
            <p:xfrm>
              <a:off x="912" y="1536"/>
              <a:ext cx="3072" cy="256"/>
            </p:xfrm>
            <a:graphic>
              <a:graphicData uri="http://schemas.openxmlformats.org/presentationml/2006/ole">
                <p:oleObj spid="_x0000_s146440" r:id="rId4" imgW="2436285" imgH="203024" progId="Equation.3">
                  <p:embed/>
                </p:oleObj>
              </a:graphicData>
            </a:graphic>
          </p:graphicFrame>
          <p:grpSp>
            <p:nvGrpSpPr>
              <p:cNvPr id="146455" name="Group 11"/>
              <p:cNvGrpSpPr>
                <a:grpSpLocks/>
              </p:cNvGrpSpPr>
              <p:nvPr/>
            </p:nvGrpSpPr>
            <p:grpSpPr bwMode="auto">
              <a:xfrm>
                <a:off x="384" y="1872"/>
                <a:ext cx="1872" cy="272"/>
                <a:chOff x="480" y="2256"/>
                <a:chExt cx="1872" cy="272"/>
              </a:xfrm>
            </p:grpSpPr>
            <p:sp>
              <p:nvSpPr>
                <p:cNvPr id="1464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0" y="2256"/>
                  <a:ext cx="1872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(2)</a:t>
                  </a:r>
                  <a:r>
                    <a:rPr lang="zh-CN" altLang="en-US">
                      <a:solidFill>
                        <a:schemeClr val="tx1"/>
                      </a:solidFill>
                    </a:rPr>
                    <a:t>求概率密度</a:t>
                  </a:r>
                </a:p>
              </p:txBody>
            </p:sp>
            <p:graphicFrame>
              <p:nvGraphicFramePr>
                <p:cNvPr id="146441" name="Object 9"/>
                <p:cNvGraphicFramePr>
                  <a:graphicFrameLocks/>
                </p:cNvGraphicFramePr>
                <p:nvPr/>
              </p:nvGraphicFramePr>
              <p:xfrm>
                <a:off x="1824" y="2256"/>
                <a:ext cx="512" cy="272"/>
              </p:xfrm>
              <a:graphic>
                <a:graphicData uri="http://schemas.openxmlformats.org/presentationml/2006/ole">
                  <p:oleObj spid="_x0000_s146441" r:id="rId5" imgW="405872" imgH="215619" progId="Equation.3">
                    <p:embed/>
                  </p:oleObj>
                </a:graphicData>
              </a:graphic>
            </p:graphicFrame>
          </p:grpSp>
        </p:grpSp>
      </p:grpSp>
      <p:graphicFrame>
        <p:nvGraphicFramePr>
          <p:cNvPr id="109582" name="Object 2"/>
          <p:cNvGraphicFramePr>
            <a:graphicFrameLocks/>
          </p:cNvGraphicFramePr>
          <p:nvPr/>
        </p:nvGraphicFramePr>
        <p:xfrm>
          <a:off x="1066800" y="4398963"/>
          <a:ext cx="4343400" cy="407987"/>
        </p:xfrm>
        <a:graphic>
          <a:graphicData uri="http://schemas.openxmlformats.org/presentationml/2006/ole">
            <p:oleObj spid="_x0000_s146434" r:id="rId6" imgW="2438400" imgH="228600" progId="Equation.DSMT4">
              <p:embed/>
            </p:oleObj>
          </a:graphicData>
        </a:graphic>
      </p:graphicFrame>
      <p:graphicFrame>
        <p:nvGraphicFramePr>
          <p:cNvPr id="109583" name="Object 3"/>
          <p:cNvGraphicFramePr>
            <a:graphicFrameLocks/>
          </p:cNvGraphicFramePr>
          <p:nvPr/>
        </p:nvGraphicFramePr>
        <p:xfrm>
          <a:off x="1073150" y="4856163"/>
          <a:ext cx="6394450" cy="401637"/>
        </p:xfrm>
        <a:graphic>
          <a:graphicData uri="http://schemas.openxmlformats.org/presentationml/2006/ole">
            <p:oleObj spid="_x0000_s146435" r:id="rId7" imgW="3644900" imgH="228600" progId="Equation.DSMT4">
              <p:embed/>
            </p:oleObj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81000" y="3505200"/>
            <a:ext cx="6858000" cy="839788"/>
            <a:chOff x="240" y="2064"/>
            <a:chExt cx="4320" cy="529"/>
          </a:xfrm>
        </p:grpSpPr>
        <p:graphicFrame>
          <p:nvGraphicFramePr>
            <p:cNvPr id="146438" name="Object 6"/>
            <p:cNvGraphicFramePr>
              <a:graphicFrameLocks/>
            </p:cNvGraphicFramePr>
            <p:nvPr/>
          </p:nvGraphicFramePr>
          <p:xfrm>
            <a:off x="707" y="2339"/>
            <a:ext cx="2221" cy="254"/>
          </p:xfrm>
          <a:graphic>
            <a:graphicData uri="http://schemas.openxmlformats.org/presentationml/2006/ole">
              <p:oleObj spid="_x0000_s146438" r:id="rId8" imgW="1993900" imgH="228600" progId="Equation.DSMT4">
                <p:embed/>
              </p:oleObj>
            </a:graphicData>
          </a:graphic>
        </p:graphicFrame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4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/>
                <a:t>解</a:t>
              </a:r>
              <a:r>
                <a:rPr lang="en-US" altLang="zh-CN" sz="2000"/>
                <a:t>(1) </a:t>
              </a:r>
              <a:r>
                <a:rPr lang="zh-CN" altLang="en-US" sz="2000"/>
                <a:t>根据连续型随机变量的分布函数的定义和性质可得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81000" y="5334000"/>
            <a:ext cx="4267200" cy="1295400"/>
            <a:chOff x="432" y="3216"/>
            <a:chExt cx="2688" cy="816"/>
          </a:xfrm>
        </p:grpSpPr>
        <p:graphicFrame>
          <p:nvGraphicFramePr>
            <p:cNvPr id="146437" name="Object 5"/>
            <p:cNvGraphicFramePr>
              <a:graphicFrameLocks/>
            </p:cNvGraphicFramePr>
            <p:nvPr/>
          </p:nvGraphicFramePr>
          <p:xfrm>
            <a:off x="672" y="3471"/>
            <a:ext cx="2448" cy="561"/>
          </p:xfrm>
          <a:graphic>
            <a:graphicData uri="http://schemas.openxmlformats.org/presentationml/2006/ole">
              <p:oleObj spid="_x0000_s146437" r:id="rId9" imgW="2107285" imgH="482391" progId="Equation.DSMT4">
                <p:embed/>
              </p:oleObj>
            </a:graphicData>
          </a:graphic>
        </p:graphicFrame>
        <p:sp>
          <p:nvSpPr>
            <p:cNvPr id="146449" name="Text Box 21"/>
            <p:cNvSpPr txBox="1">
              <a:spLocks noChangeArrowheads="1"/>
            </p:cNvSpPr>
            <p:nvPr/>
          </p:nvSpPr>
          <p:spPr bwMode="auto">
            <a:xfrm>
              <a:off x="432" y="3216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(2) </a:t>
              </a:r>
              <a:r>
                <a:rPr lang="zh-CN" altLang="en-US" sz="2000"/>
                <a:t>根据概率密度的定义可得</a:t>
              </a:r>
            </a:p>
          </p:txBody>
        </p:sp>
      </p:grpSp>
      <p:graphicFrame>
        <p:nvGraphicFramePr>
          <p:cNvPr id="109590" name="Object 4"/>
          <p:cNvGraphicFramePr>
            <a:graphicFrameLocks/>
          </p:cNvGraphicFramePr>
          <p:nvPr/>
        </p:nvGraphicFramePr>
        <p:xfrm>
          <a:off x="7543800" y="3505200"/>
          <a:ext cx="1066800" cy="355600"/>
        </p:xfrm>
        <a:graphic>
          <a:graphicData uri="http://schemas.openxmlformats.org/presentationml/2006/ole">
            <p:oleObj spid="_x0000_s146436" r:id="rId10" imgW="532476" imgH="177492" progId="Equation.DSMT4">
              <p:embed/>
            </p:oleObj>
          </a:graphicData>
        </a:graphic>
      </p:graphicFrame>
      <p:sp>
        <p:nvSpPr>
          <p:cNvPr id="146445" name="Text Box 23"/>
          <p:cNvSpPr txBox="1">
            <a:spLocks noChangeArrowheads="1"/>
          </p:cNvSpPr>
          <p:nvPr/>
        </p:nvSpPr>
        <p:spPr bwMode="auto">
          <a:xfrm>
            <a:off x="5867400" y="3968750"/>
            <a:ext cx="32004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连续型随机变量取任意实数值的概率为零</a:t>
            </a:r>
          </a:p>
        </p:txBody>
      </p:sp>
      <p:sp>
        <p:nvSpPr>
          <p:cNvPr id="146446" name="Oval 24"/>
          <p:cNvSpPr>
            <a:spLocks noChangeArrowheads="1"/>
          </p:cNvSpPr>
          <p:nvPr/>
        </p:nvSpPr>
        <p:spPr bwMode="auto">
          <a:xfrm>
            <a:off x="2057400" y="4800600"/>
            <a:ext cx="228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7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8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61076C4-679E-4337-A800-F5B318C8E1D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176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14675" y="61277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64FE1887-6F3E-486B-B325-708F42EF5C12}" type="slidenum">
              <a:rPr lang="en-US" altLang="zh-CN" smtClean="0"/>
              <a:pPr algn="ctr"/>
              <a:t>177</a:t>
            </a:fld>
            <a:endParaRPr lang="en-US" altLang="zh-CN" smtClean="0"/>
          </a:p>
        </p:txBody>
      </p:sp>
      <p:grpSp>
        <p:nvGrpSpPr>
          <p:cNvPr id="147462" name="Group 11"/>
          <p:cNvGrpSpPr>
            <a:grpSpLocks/>
          </p:cNvGrpSpPr>
          <p:nvPr/>
        </p:nvGrpSpPr>
        <p:grpSpPr bwMode="auto">
          <a:xfrm>
            <a:off x="0" y="228600"/>
            <a:ext cx="9144000" cy="3886200"/>
            <a:chOff x="0" y="288"/>
            <a:chExt cx="5760" cy="2448"/>
          </a:xfrm>
        </p:grpSpPr>
        <p:sp>
          <p:nvSpPr>
            <p:cNvPr id="147470" name="Rectangle 10"/>
            <p:cNvSpPr>
              <a:spLocks noChangeArrowheads="1"/>
            </p:cNvSpPr>
            <p:nvPr/>
          </p:nvSpPr>
          <p:spPr bwMode="auto">
            <a:xfrm>
              <a:off x="0" y="288"/>
              <a:ext cx="5760" cy="24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7471" name="Group 9"/>
            <p:cNvGrpSpPr>
              <a:grpSpLocks/>
            </p:cNvGrpSpPr>
            <p:nvPr/>
          </p:nvGrpSpPr>
          <p:grpSpPr bwMode="auto">
            <a:xfrm>
              <a:off x="0" y="288"/>
              <a:ext cx="5760" cy="2398"/>
              <a:chOff x="0" y="336"/>
              <a:chExt cx="5760" cy="2398"/>
            </a:xfrm>
          </p:grpSpPr>
          <p:sp>
            <p:nvSpPr>
              <p:cNvPr id="147472" name="Text Box 6"/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5760" cy="1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22(2) </a:t>
                </a:r>
                <a:r>
                  <a:rPr lang="zh-CN" altLang="en-US">
                    <a:solidFill>
                      <a:schemeClr val="tx1"/>
                    </a:solidFill>
                  </a:rPr>
                  <a:t>研究了英格兰在</a:t>
                </a:r>
                <a:r>
                  <a:rPr lang="en-US" altLang="zh-CN">
                    <a:solidFill>
                      <a:schemeClr val="tx1"/>
                    </a:solidFill>
                  </a:rPr>
                  <a:t>1875</a:t>
                </a:r>
                <a:r>
                  <a:rPr lang="zh-CN" altLang="en-US">
                    <a:solidFill>
                      <a:schemeClr val="tx1"/>
                    </a:solidFill>
                  </a:rPr>
                  <a:t>年</a:t>
                </a:r>
                <a:r>
                  <a:rPr lang="en-US" altLang="zh-CN">
                    <a:solidFill>
                      <a:schemeClr val="tx1"/>
                    </a:solidFill>
                  </a:rPr>
                  <a:t>~1951</a:t>
                </a:r>
                <a:r>
                  <a:rPr lang="zh-CN" altLang="en-US">
                    <a:solidFill>
                      <a:schemeClr val="tx1"/>
                    </a:solidFill>
                  </a:rPr>
                  <a:t>年期间，在矿山发生导致不少于</a:t>
                </a:r>
                <a:r>
                  <a:rPr lang="en-US" altLang="zh-CN">
                    <a:solidFill>
                      <a:schemeClr val="tx1"/>
                    </a:solidFill>
                  </a:rPr>
                  <a:t>10</a:t>
                </a:r>
                <a:r>
                  <a:rPr lang="zh-CN" altLang="en-US">
                    <a:solidFill>
                      <a:schemeClr val="tx1"/>
                    </a:solidFill>
                  </a:rPr>
                  <a:t>人死亡的事故的频繁程度，得知相继两次事故之间的时间</a:t>
                </a:r>
                <a:r>
                  <a:rPr lang="en-US" altLang="zh-CN" i="1">
                    <a:solidFill>
                      <a:schemeClr val="tx1"/>
                    </a:solidFill>
                  </a:rPr>
                  <a:t>T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zh-CN" altLang="en-US">
                    <a:solidFill>
                      <a:schemeClr val="tx1"/>
                    </a:solidFill>
                  </a:rPr>
                  <a:t>日</a:t>
                </a:r>
                <a:r>
                  <a:rPr lang="en-US" altLang="zh-CN">
                    <a:solidFill>
                      <a:schemeClr val="tx1"/>
                    </a:solidFill>
                  </a:rPr>
                  <a:t>)</a:t>
                </a:r>
                <a:r>
                  <a:rPr lang="zh-CN" altLang="en-US">
                    <a:solidFill>
                      <a:schemeClr val="tx1"/>
                    </a:solidFill>
                  </a:rPr>
                  <a:t>服从指数分布，其概率密度为</a:t>
                </a:r>
              </a:p>
            </p:txBody>
          </p:sp>
          <p:graphicFrame>
            <p:nvGraphicFramePr>
              <p:cNvPr id="147460" name="Object 4"/>
              <p:cNvGraphicFramePr>
                <a:graphicFrameLocks/>
              </p:cNvGraphicFramePr>
              <p:nvPr/>
            </p:nvGraphicFramePr>
            <p:xfrm>
              <a:off x="1674" y="1488"/>
              <a:ext cx="2058" cy="826"/>
            </p:xfrm>
            <a:graphic>
              <a:graphicData uri="http://schemas.openxmlformats.org/presentationml/2006/ole">
                <p:oleObj spid="_x0000_s147460" r:id="rId3" imgW="1612900" imgH="647700" progId="Equation.3">
                  <p:embed/>
                </p:oleObj>
              </a:graphicData>
            </a:graphic>
          </p:graphicFrame>
          <p:sp>
            <p:nvSpPr>
              <p:cNvPr id="147473" name="Text Box 8"/>
              <p:cNvSpPr txBox="1">
                <a:spLocks noChangeArrowheads="1"/>
              </p:cNvSpPr>
              <p:nvPr/>
            </p:nvSpPr>
            <p:spPr bwMode="auto">
              <a:xfrm>
                <a:off x="24" y="2371"/>
                <a:ext cx="5424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tx1"/>
                    </a:solidFill>
                  </a:rPr>
                  <a:t>求分布函数</a:t>
                </a:r>
                <a:r>
                  <a:rPr lang="en-US" altLang="zh-CN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i="1" baseline="-25000">
                    <a:solidFill>
                      <a:schemeClr val="tx1"/>
                    </a:solidFill>
                  </a:rPr>
                  <a:t>T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en-US" altLang="zh-CN" i="1">
                    <a:solidFill>
                      <a:schemeClr val="tx1"/>
                    </a:solidFill>
                  </a:rPr>
                  <a:t>t</a:t>
                </a:r>
                <a:r>
                  <a:rPr lang="en-US" altLang="zh-CN">
                    <a:solidFill>
                      <a:schemeClr val="tx1"/>
                    </a:solidFill>
                  </a:rPr>
                  <a:t>), </a:t>
                </a:r>
                <a:r>
                  <a:rPr lang="zh-CN" altLang="en-US">
                    <a:solidFill>
                      <a:schemeClr val="tx1"/>
                    </a:solidFill>
                  </a:rPr>
                  <a:t>并求概率</a:t>
                </a:r>
                <a:r>
                  <a:rPr lang="en-US" altLang="zh-CN" i="1">
                    <a:solidFill>
                      <a:schemeClr val="tx1"/>
                    </a:solidFill>
                  </a:rPr>
                  <a:t>P</a:t>
                </a:r>
                <a:r>
                  <a:rPr lang="en-US" altLang="zh-CN">
                    <a:solidFill>
                      <a:schemeClr val="tx1"/>
                    </a:solidFill>
                  </a:rPr>
                  <a:t>{50&lt;</a:t>
                </a:r>
                <a:r>
                  <a:rPr lang="en-US" altLang="zh-CN" i="1">
                    <a:solidFill>
                      <a:schemeClr val="tx1"/>
                    </a:solidFill>
                  </a:rPr>
                  <a:t>T</a:t>
                </a:r>
                <a:r>
                  <a:rPr lang="en-US" altLang="zh-CN">
                    <a:solidFill>
                      <a:schemeClr val="tx1"/>
                    </a:solidFill>
                  </a:rPr>
                  <a:t>&lt;100}.</a:t>
                </a:r>
              </a:p>
            </p:txBody>
          </p:sp>
        </p:grpSp>
      </p:grp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6675" y="4191000"/>
            <a:ext cx="8763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解：根据分布函数与概率密度的积分关系式：</a:t>
            </a:r>
          </a:p>
        </p:txBody>
      </p:sp>
      <p:graphicFrame>
        <p:nvGraphicFramePr>
          <p:cNvPr id="48141" name="Object 2"/>
          <p:cNvGraphicFramePr>
            <a:graphicFrameLocks/>
          </p:cNvGraphicFramePr>
          <p:nvPr/>
        </p:nvGraphicFramePr>
        <p:xfrm>
          <a:off x="2657475" y="4800600"/>
          <a:ext cx="2800350" cy="774700"/>
        </p:xfrm>
        <a:graphic>
          <a:graphicData uri="http://schemas.openxmlformats.org/presentationml/2006/ole">
            <p:oleObj spid="_x0000_s147458" r:id="rId4" imgW="1193282" imgH="330057" progId="Equation.3">
              <p:embed/>
            </p:oleObj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0075" y="5791200"/>
            <a:ext cx="6934200" cy="581025"/>
            <a:chOff x="384" y="3792"/>
            <a:chExt cx="4368" cy="366"/>
          </a:xfrm>
        </p:grpSpPr>
        <p:grpSp>
          <p:nvGrpSpPr>
            <p:cNvPr id="147467" name="Group 16"/>
            <p:cNvGrpSpPr>
              <a:grpSpLocks/>
            </p:cNvGrpSpPr>
            <p:nvPr/>
          </p:nvGrpSpPr>
          <p:grpSpPr bwMode="auto">
            <a:xfrm>
              <a:off x="1296" y="3811"/>
              <a:ext cx="3456" cy="347"/>
              <a:chOff x="576" y="3696"/>
              <a:chExt cx="3456" cy="347"/>
            </a:xfrm>
          </p:grpSpPr>
          <p:sp>
            <p:nvSpPr>
              <p:cNvPr id="147469" name="Text Box 14"/>
              <p:cNvSpPr txBox="1">
                <a:spLocks noChangeArrowheads="1"/>
              </p:cNvSpPr>
              <p:nvPr/>
            </p:nvSpPr>
            <p:spPr bwMode="auto">
              <a:xfrm>
                <a:off x="576" y="3696"/>
                <a:ext cx="153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 i="1">
                    <a:solidFill>
                      <a:schemeClr val="tx1"/>
                    </a:solidFill>
                  </a:rPr>
                  <a:t>t</a:t>
                </a:r>
                <a:r>
                  <a:rPr lang="en-US" altLang="zh-CN">
                    <a:solidFill>
                      <a:schemeClr val="tx1"/>
                    </a:solidFill>
                  </a:rPr>
                  <a:t>≤0</a:t>
                </a:r>
                <a:r>
                  <a:rPr lang="zh-CN" altLang="en-US">
                    <a:solidFill>
                      <a:schemeClr val="tx1"/>
                    </a:solidFill>
                  </a:rPr>
                  <a:t>时，</a:t>
                </a:r>
              </a:p>
            </p:txBody>
          </p:sp>
          <p:graphicFrame>
            <p:nvGraphicFramePr>
              <p:cNvPr id="147459" name="Object 3"/>
              <p:cNvGraphicFramePr>
                <a:graphicFrameLocks/>
              </p:cNvGraphicFramePr>
              <p:nvPr/>
            </p:nvGraphicFramePr>
            <p:xfrm>
              <a:off x="1824" y="3699"/>
              <a:ext cx="2208" cy="344"/>
            </p:xfrm>
            <a:graphic>
              <a:graphicData uri="http://schemas.openxmlformats.org/presentationml/2006/ole">
                <p:oleObj spid="_x0000_s147459" r:id="rId5" imgW="1382500" imgH="215619" progId="Equation.3">
                  <p:embed/>
                </p:oleObj>
              </a:graphicData>
            </a:graphic>
          </p:graphicFrame>
        </p:grpSp>
        <p:sp>
          <p:nvSpPr>
            <p:cNvPr id="147468" name="Text Box 17"/>
            <p:cNvSpPr txBox="1">
              <a:spLocks noChangeArrowheads="1"/>
            </p:cNvSpPr>
            <p:nvPr/>
          </p:nvSpPr>
          <p:spPr bwMode="auto">
            <a:xfrm>
              <a:off x="384" y="3792"/>
              <a:ext cx="105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可得：</a:t>
              </a:r>
            </a:p>
          </p:txBody>
        </p:sp>
      </p:grpSp>
      <p:sp>
        <p:nvSpPr>
          <p:cNvPr id="147465" name="灯片编号占位符 2"/>
          <p:cNvSpPr txBox="1">
            <a:spLocks noGrp="1" noChangeArrowheads="1"/>
          </p:cNvSpPr>
          <p:nvPr/>
        </p:nvSpPr>
        <p:spPr bwMode="auto">
          <a:xfrm>
            <a:off x="6248400" y="6492875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AF8186A-8433-4558-A6B1-5BBD82B91C6A}" type="slidenum">
              <a:rPr lang="en-US" altLang="zh-CN" sz="1200">
                <a:solidFill>
                  <a:srgbClr val="898989"/>
                </a:solidFill>
              </a:rPr>
              <a:pPr algn="ctr"/>
              <a:t>177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47466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248400" y="6492875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D342A296-79A1-4AB6-ABC3-5B8FC705A938}" type="slidenum">
              <a:rPr lang="en-US" altLang="zh-CN" smtClean="0"/>
              <a:pPr algn="ctr"/>
              <a:t>178</a:t>
            </a:fld>
            <a:endParaRPr lang="en-US" altLang="zh-CN" smtClean="0"/>
          </a:p>
        </p:txBody>
      </p:sp>
      <p:sp>
        <p:nvSpPr>
          <p:cNvPr id="148487" name="Text Box 4"/>
          <p:cNvSpPr txBox="1">
            <a:spLocks noChangeArrowheads="1"/>
          </p:cNvSpPr>
          <p:nvPr/>
        </p:nvSpPr>
        <p:spPr bwMode="auto">
          <a:xfrm>
            <a:off x="0" y="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章 随机变量及其分布 </a:t>
            </a:r>
          </a:p>
        </p:txBody>
      </p:sp>
      <p:sp>
        <p:nvSpPr>
          <p:cNvPr id="148488" name="Text Box 5"/>
          <p:cNvSpPr txBox="1">
            <a:spLocks noChangeArrowheads="1"/>
          </p:cNvSpPr>
          <p:nvPr/>
        </p:nvSpPr>
        <p:spPr bwMode="auto">
          <a:xfrm>
            <a:off x="6705600" y="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习题</a:t>
            </a:r>
            <a:r>
              <a:rPr lang="en-US" altLang="zh-CN">
                <a:solidFill>
                  <a:schemeClr val="bg1"/>
                </a:solidFill>
              </a:rPr>
              <a:t>22(2)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28600" y="609600"/>
            <a:ext cx="3048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 i="1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&gt;0</a:t>
            </a:r>
            <a:r>
              <a:rPr lang="zh-CN" altLang="en-US">
                <a:solidFill>
                  <a:schemeClr val="tx1"/>
                </a:solidFill>
              </a:rPr>
              <a:t>时，</a:t>
            </a:r>
          </a:p>
        </p:txBody>
      </p:sp>
      <p:graphicFrame>
        <p:nvGraphicFramePr>
          <p:cNvPr id="56327" name="Object 2"/>
          <p:cNvGraphicFramePr>
            <a:graphicFrameLocks/>
          </p:cNvGraphicFramePr>
          <p:nvPr/>
        </p:nvGraphicFramePr>
        <p:xfrm>
          <a:off x="1676400" y="457200"/>
          <a:ext cx="5486400" cy="769938"/>
        </p:xfrm>
        <a:graphic>
          <a:graphicData uri="http://schemas.openxmlformats.org/presentationml/2006/ole">
            <p:oleObj spid="_x0000_s148482" r:id="rId3" imgW="2805482" imgH="393529" progId="Equation.3">
              <p:embed/>
            </p:oleObj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04800" y="1752600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综合得到：</a:t>
            </a:r>
          </a:p>
        </p:txBody>
      </p:sp>
      <p:graphicFrame>
        <p:nvGraphicFramePr>
          <p:cNvPr id="56329" name="Object 3"/>
          <p:cNvGraphicFramePr>
            <a:graphicFrameLocks/>
          </p:cNvGraphicFramePr>
          <p:nvPr/>
        </p:nvGraphicFramePr>
        <p:xfrm>
          <a:off x="2057400" y="1676400"/>
          <a:ext cx="3733800" cy="1163638"/>
        </p:xfrm>
        <a:graphic>
          <a:graphicData uri="http://schemas.openxmlformats.org/presentationml/2006/ole">
            <p:oleObj spid="_x0000_s148483" r:id="rId4" imgW="1548728" imgH="482391" progId="Equation.3">
              <p:embed/>
            </p:oleObj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04800" y="3048000"/>
            <a:ext cx="6400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利用分布函数的性质计算概率：</a:t>
            </a:r>
          </a:p>
        </p:txBody>
      </p:sp>
      <p:graphicFrame>
        <p:nvGraphicFramePr>
          <p:cNvPr id="56331" name="Object 4"/>
          <p:cNvGraphicFramePr>
            <a:graphicFrameLocks/>
          </p:cNvGraphicFramePr>
          <p:nvPr/>
        </p:nvGraphicFramePr>
        <p:xfrm>
          <a:off x="1219200" y="3733800"/>
          <a:ext cx="5029200" cy="490538"/>
        </p:xfrm>
        <a:graphic>
          <a:graphicData uri="http://schemas.openxmlformats.org/presentationml/2006/ole">
            <p:oleObj spid="_x0000_s148484" r:id="rId5" imgW="2206926" imgH="215619" progId="Equation.3">
              <p:embed/>
            </p:oleObj>
          </a:graphicData>
        </a:graphic>
      </p:graphicFrame>
      <p:graphicFrame>
        <p:nvGraphicFramePr>
          <p:cNvPr id="56332" name="Object 5"/>
          <p:cNvGraphicFramePr>
            <a:graphicFrameLocks/>
          </p:cNvGraphicFramePr>
          <p:nvPr/>
        </p:nvGraphicFramePr>
        <p:xfrm>
          <a:off x="3581400" y="4572000"/>
          <a:ext cx="2971800" cy="534988"/>
        </p:xfrm>
        <a:graphic>
          <a:graphicData uri="http://schemas.openxmlformats.org/presentationml/2006/ole">
            <p:oleObj spid="_x0000_s148485" r:id="rId6" imgW="1129320" imgH="203024" progId="Equation.3">
              <p:embed/>
            </p:oleObj>
          </a:graphicData>
        </a:graphic>
      </p:graphicFrame>
      <p:sp>
        <p:nvSpPr>
          <p:cNvPr id="148492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8" grpId="0"/>
      <p:bldP spid="56330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1FC065D-AD31-4093-B163-BC3744416C17}" type="slidenum">
              <a:rPr lang="en-US" altLang="zh-CN" smtClean="0"/>
              <a:pPr algn="ctr"/>
              <a:t>179</a:t>
            </a:fld>
            <a:endParaRPr lang="en-US" altLang="zh-CN" smtClean="0"/>
          </a:p>
        </p:txBody>
      </p:sp>
      <p:sp>
        <p:nvSpPr>
          <p:cNvPr id="149509" name="Text Box 4"/>
          <p:cNvSpPr txBox="1">
            <a:spLocks noChangeArrowheads="1"/>
          </p:cNvSpPr>
          <p:nvPr/>
        </p:nvSpPr>
        <p:spPr bwMode="auto">
          <a:xfrm>
            <a:off x="0" y="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章 随机变量及其分布 </a:t>
            </a:r>
          </a:p>
        </p:txBody>
      </p:sp>
      <p:sp>
        <p:nvSpPr>
          <p:cNvPr id="149510" name="Text Box 5"/>
          <p:cNvSpPr txBox="1">
            <a:spLocks noChangeArrowheads="1"/>
          </p:cNvSpPr>
          <p:nvPr/>
        </p:nvSpPr>
        <p:spPr bwMode="auto">
          <a:xfrm>
            <a:off x="6705600" y="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习题</a:t>
            </a:r>
            <a:r>
              <a:rPr lang="en-US" altLang="zh-CN">
                <a:solidFill>
                  <a:schemeClr val="bg1"/>
                </a:solidFill>
              </a:rPr>
              <a:t>23</a:t>
            </a:r>
          </a:p>
        </p:txBody>
      </p:sp>
      <p:grpSp>
        <p:nvGrpSpPr>
          <p:cNvPr id="149511" name="Group 10"/>
          <p:cNvGrpSpPr>
            <a:grpSpLocks/>
          </p:cNvGrpSpPr>
          <p:nvPr/>
        </p:nvGrpSpPr>
        <p:grpSpPr bwMode="auto">
          <a:xfrm>
            <a:off x="0" y="457200"/>
            <a:ext cx="9191625" cy="3886200"/>
            <a:chOff x="0" y="288"/>
            <a:chExt cx="5790" cy="2448"/>
          </a:xfrm>
        </p:grpSpPr>
        <p:sp>
          <p:nvSpPr>
            <p:cNvPr id="149515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5760" cy="24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6" name="Text Box 6"/>
            <p:cNvSpPr txBox="1">
              <a:spLocks noChangeArrowheads="1"/>
            </p:cNvSpPr>
            <p:nvPr/>
          </p:nvSpPr>
          <p:spPr bwMode="auto">
            <a:xfrm>
              <a:off x="0" y="336"/>
              <a:ext cx="576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23. </a:t>
              </a:r>
              <a:r>
                <a:rPr lang="zh-CN" altLang="en-US">
                  <a:solidFill>
                    <a:schemeClr val="tx1"/>
                  </a:solidFill>
                </a:rPr>
                <a:t>某种型号器件的寿命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zh-CN" altLang="en-US">
                  <a:solidFill>
                    <a:schemeClr val="tx1"/>
                  </a:solidFill>
                </a:rPr>
                <a:t>以小时计</a:t>
              </a:r>
              <a:r>
                <a:rPr lang="en-US" altLang="zh-CN">
                  <a:solidFill>
                    <a:schemeClr val="tx1"/>
                  </a:solidFill>
                </a:rPr>
                <a:t>)</a:t>
              </a:r>
              <a:r>
                <a:rPr lang="zh-CN" altLang="en-US">
                  <a:solidFill>
                    <a:schemeClr val="tx1"/>
                  </a:solidFill>
                </a:rPr>
                <a:t>具有概率密度</a:t>
              </a:r>
            </a:p>
          </p:txBody>
        </p:sp>
        <p:graphicFrame>
          <p:nvGraphicFramePr>
            <p:cNvPr id="149507" name="Object 3"/>
            <p:cNvGraphicFramePr>
              <a:graphicFrameLocks/>
            </p:cNvGraphicFramePr>
            <p:nvPr/>
          </p:nvGraphicFramePr>
          <p:xfrm>
            <a:off x="1440" y="720"/>
            <a:ext cx="2064" cy="872"/>
          </p:xfrm>
          <a:graphic>
            <a:graphicData uri="http://schemas.openxmlformats.org/presentationml/2006/ole">
              <p:oleObj spid="_x0000_s149507" r:id="rId3" imgW="1561422" imgH="660113" progId="Equation.3">
                <p:embed/>
              </p:oleObj>
            </a:graphicData>
          </a:graphic>
        </p:graphicFrame>
        <p:sp>
          <p:nvSpPr>
            <p:cNvPr id="149517" name="Text Box 8"/>
            <p:cNvSpPr txBox="1">
              <a:spLocks noChangeArrowheads="1"/>
            </p:cNvSpPr>
            <p:nvPr/>
          </p:nvSpPr>
          <p:spPr bwMode="auto">
            <a:xfrm>
              <a:off x="30" y="1710"/>
              <a:ext cx="5760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现有一大批此种器件</a:t>
              </a:r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zh-CN" altLang="en-US">
                  <a:solidFill>
                    <a:schemeClr val="tx1"/>
                  </a:solidFill>
                </a:rPr>
                <a:t>设各器件损坏与否相互独立</a:t>
              </a:r>
              <a:r>
                <a:rPr lang="en-US" altLang="zh-CN">
                  <a:solidFill>
                    <a:schemeClr val="tx1"/>
                  </a:solidFill>
                </a:rPr>
                <a:t>)</a:t>
              </a:r>
              <a:r>
                <a:rPr lang="zh-CN" altLang="en-US">
                  <a:solidFill>
                    <a:schemeClr val="tx1"/>
                  </a:solidFill>
                </a:rPr>
                <a:t>，任取</a:t>
              </a:r>
              <a:r>
                <a:rPr lang="en-US" altLang="zh-CN">
                  <a:solidFill>
                    <a:schemeClr val="tx1"/>
                  </a:solidFill>
                </a:rPr>
                <a:t>5</a:t>
              </a:r>
              <a:r>
                <a:rPr lang="zh-CN" altLang="en-US">
                  <a:solidFill>
                    <a:schemeClr val="tx1"/>
                  </a:solidFill>
                </a:rPr>
                <a:t>只，问其中至少有</a:t>
              </a:r>
              <a:r>
                <a:rPr lang="en-US" altLang="zh-CN">
                  <a:solidFill>
                    <a:schemeClr val="tx1"/>
                  </a:solidFill>
                </a:rPr>
                <a:t>2</a:t>
              </a:r>
              <a:r>
                <a:rPr lang="zh-CN" altLang="en-US">
                  <a:solidFill>
                    <a:schemeClr val="tx1"/>
                  </a:solidFill>
                </a:rPr>
                <a:t>只寿命大于</a:t>
              </a:r>
              <a:r>
                <a:rPr lang="en-US" altLang="zh-CN">
                  <a:solidFill>
                    <a:schemeClr val="tx1"/>
                  </a:solidFill>
                </a:rPr>
                <a:t>1500</a:t>
              </a:r>
              <a:r>
                <a:rPr lang="zh-CN" altLang="en-US">
                  <a:solidFill>
                    <a:schemeClr val="tx1"/>
                  </a:solidFill>
                </a:rPr>
                <a:t>小时的概率是多少？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" y="4419600"/>
            <a:ext cx="8305800" cy="1484313"/>
            <a:chOff x="48" y="2784"/>
            <a:chExt cx="5232" cy="935"/>
          </a:xfrm>
        </p:grpSpPr>
        <p:sp>
          <p:nvSpPr>
            <p:cNvPr id="149514" name="Text Box 11"/>
            <p:cNvSpPr txBox="1">
              <a:spLocks noChangeArrowheads="1"/>
            </p:cNvSpPr>
            <p:nvPr/>
          </p:nvSpPr>
          <p:spPr bwMode="auto">
            <a:xfrm>
              <a:off x="48" y="2784"/>
              <a:ext cx="523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解：任一只器件寿命大于</a:t>
              </a:r>
              <a:r>
                <a:rPr lang="en-US" altLang="zh-CN">
                  <a:solidFill>
                    <a:schemeClr val="tx1"/>
                  </a:solidFill>
                </a:rPr>
                <a:t>1500</a:t>
              </a:r>
              <a:r>
                <a:rPr lang="zh-CN" altLang="en-US">
                  <a:solidFill>
                    <a:schemeClr val="tx1"/>
                  </a:solidFill>
                </a:rPr>
                <a:t>小时的概率为</a:t>
              </a:r>
            </a:p>
          </p:txBody>
        </p:sp>
        <p:graphicFrame>
          <p:nvGraphicFramePr>
            <p:cNvPr id="149506" name="Object 2"/>
            <p:cNvGraphicFramePr>
              <a:graphicFrameLocks/>
            </p:cNvGraphicFramePr>
            <p:nvPr/>
          </p:nvGraphicFramePr>
          <p:xfrm>
            <a:off x="864" y="3168"/>
            <a:ext cx="1776" cy="551"/>
          </p:xfrm>
          <a:graphic>
            <a:graphicData uri="http://schemas.openxmlformats.org/presentationml/2006/ole">
              <p:oleObj spid="_x0000_s149506" r:id="rId4" imgW="1269449" imgH="393529" progId="Equation.3">
                <p:embed/>
              </p:oleObj>
            </a:graphicData>
          </a:graphic>
        </p:graphicFrame>
      </p:grpSp>
      <p:sp>
        <p:nvSpPr>
          <p:cNvPr id="149513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7921625" cy="50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kumimoji="1" lang="zh-CN" altLang="en-US" dirty="0">
                <a:solidFill>
                  <a:srgbClr val="1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离散型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随机变量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的分布律可用公式法和表格法描述。</a:t>
            </a:r>
            <a:endParaRPr kumimoji="1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00" y="1447800"/>
            <a:ext cx="1579563" cy="4254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kumimoji="1" lang="en-US" altLang="zh-CN" dirty="0">
                <a:solidFill>
                  <a:srgbClr val="1B1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仿宋_GB2312"/>
                <a:cs typeface="仿宋_GB2312"/>
              </a:rPr>
              <a:t>1)</a:t>
            </a:r>
            <a:r>
              <a:rPr kumimoji="1" lang="zh-CN" altLang="en-US" dirty="0">
                <a:solidFill>
                  <a:srgbClr val="1B1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公式法</a:t>
            </a:r>
            <a:r>
              <a:rPr kumimoji="1" lang="en-US" altLang="zh-CN" dirty="0">
                <a:solidFill>
                  <a:srgbClr val="1B1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:</a:t>
            </a:r>
            <a:endParaRPr kumimoji="1" lang="en-US" altLang="zh-CN" dirty="0">
              <a:solidFill>
                <a:srgbClr val="1B1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仿宋_GB2312"/>
              <a:cs typeface="仿宋_GB231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3400" y="2209800"/>
            <a:ext cx="1735138" cy="4254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kumimoji="1" lang="en-US" altLang="zh-CN" dirty="0">
                <a:solidFill>
                  <a:srgbClr val="1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仿宋_GB2312"/>
              </a:rPr>
              <a:t>2)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表格法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2352675" y="1447800"/>
          <a:ext cx="4286250" cy="482600"/>
        </p:xfrm>
        <a:graphic>
          <a:graphicData uri="http://schemas.openxmlformats.org/presentationml/2006/ole">
            <p:oleObj spid="_x0000_s9218" r:id="rId3" imgW="2032000" imgH="228600" progId="Equation.DSMT4">
              <p:embed/>
            </p:oleObj>
          </a:graphicData>
        </a:graphic>
      </p:graphicFrame>
      <p:graphicFrame>
        <p:nvGraphicFramePr>
          <p:cNvPr id="9222" name="表格 9221"/>
          <p:cNvGraphicFramePr/>
          <p:nvPr/>
        </p:nvGraphicFramePr>
        <p:xfrm>
          <a:off x="1524000" y="3048000"/>
          <a:ext cx="5486400" cy="1212850"/>
        </p:xfrm>
        <a:graphic>
          <a:graphicData uri="http://schemas.openxmlformats.org/drawingml/2006/table">
            <a:tbl>
              <a:tblPr/>
              <a:tblGrid>
                <a:gridCol w="873125"/>
                <a:gridCol w="954088"/>
                <a:gridCol w="915987"/>
                <a:gridCol w="915988"/>
                <a:gridCol w="911225"/>
                <a:gridCol w="915987"/>
              </a:tblGrid>
              <a:tr h="6064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7" name="Line 12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1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5CB1E6D-CD33-4696-9231-A9C255C2703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18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F764C764-D6BD-4C92-A273-037751CE74A1}" type="slidenum">
              <a:rPr lang="en-US" altLang="zh-CN" smtClean="0"/>
              <a:pPr algn="ctr"/>
              <a:t>180</a:t>
            </a:fld>
            <a:endParaRPr lang="en-US" altLang="zh-CN" smtClean="0"/>
          </a:p>
        </p:txBody>
      </p:sp>
      <p:sp>
        <p:nvSpPr>
          <p:cNvPr id="150535" name="Text Box 4"/>
          <p:cNvSpPr txBox="1">
            <a:spLocks noChangeArrowheads="1"/>
          </p:cNvSpPr>
          <p:nvPr/>
        </p:nvSpPr>
        <p:spPr bwMode="auto">
          <a:xfrm>
            <a:off x="0" y="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章 随机变量及其分布 </a:t>
            </a:r>
          </a:p>
        </p:txBody>
      </p:sp>
      <p:sp>
        <p:nvSpPr>
          <p:cNvPr id="150536" name="Text Box 5"/>
          <p:cNvSpPr txBox="1">
            <a:spLocks noChangeArrowheads="1"/>
          </p:cNvSpPr>
          <p:nvPr/>
        </p:nvSpPr>
        <p:spPr bwMode="auto">
          <a:xfrm>
            <a:off x="7620000" y="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习题</a:t>
            </a:r>
            <a:r>
              <a:rPr lang="en-US" altLang="zh-CN">
                <a:solidFill>
                  <a:schemeClr val="bg1"/>
                </a:solidFill>
              </a:rPr>
              <a:t>23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" y="381000"/>
            <a:ext cx="8915400" cy="1612900"/>
            <a:chOff x="48" y="240"/>
            <a:chExt cx="5616" cy="1016"/>
          </a:xfrm>
        </p:grpSpPr>
        <p:grpSp>
          <p:nvGrpSpPr>
            <p:cNvPr id="150540" name="Group 8"/>
            <p:cNvGrpSpPr>
              <a:grpSpLocks/>
            </p:cNvGrpSpPr>
            <p:nvPr/>
          </p:nvGrpSpPr>
          <p:grpSpPr bwMode="auto">
            <a:xfrm>
              <a:off x="48" y="240"/>
              <a:ext cx="5616" cy="530"/>
              <a:chOff x="48" y="240"/>
              <a:chExt cx="5616" cy="530"/>
            </a:xfrm>
          </p:grpSpPr>
          <p:sp>
            <p:nvSpPr>
              <p:cNvPr id="150541" name="Text Box 6"/>
              <p:cNvSpPr txBox="1">
                <a:spLocks noChangeArrowheads="1"/>
              </p:cNvSpPr>
              <p:nvPr/>
            </p:nvSpPr>
            <p:spPr bwMode="auto">
              <a:xfrm>
                <a:off x="48" y="336"/>
                <a:ext cx="561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r>
                  <a:rPr lang="en-US" altLang="zh-CN" i="1">
                    <a:solidFill>
                      <a:schemeClr val="tx1"/>
                    </a:solidFill>
                  </a:rPr>
                  <a:t>Y</a:t>
                </a:r>
                <a:r>
                  <a:rPr lang="zh-CN" altLang="en-US">
                    <a:solidFill>
                      <a:schemeClr val="tx1"/>
                    </a:solidFill>
                  </a:rPr>
                  <a:t>为</a:t>
                </a:r>
                <a:r>
                  <a:rPr lang="en-US" altLang="zh-CN">
                    <a:solidFill>
                      <a:schemeClr val="tx1"/>
                    </a:solidFill>
                  </a:rPr>
                  <a:t>5</a:t>
                </a:r>
                <a:r>
                  <a:rPr lang="zh-CN" altLang="en-US">
                    <a:solidFill>
                      <a:schemeClr val="tx1"/>
                    </a:solidFill>
                  </a:rPr>
                  <a:t>只器件中寿命大于</a:t>
                </a:r>
                <a:r>
                  <a:rPr lang="en-US" altLang="zh-CN">
                    <a:solidFill>
                      <a:schemeClr val="tx1"/>
                    </a:solidFill>
                  </a:rPr>
                  <a:t>1500</a:t>
                </a:r>
                <a:r>
                  <a:rPr lang="zh-CN" altLang="en-US">
                    <a:solidFill>
                      <a:schemeClr val="tx1"/>
                    </a:solidFill>
                  </a:rPr>
                  <a:t>的只数，则</a:t>
                </a:r>
              </a:p>
            </p:txBody>
          </p:sp>
          <p:graphicFrame>
            <p:nvGraphicFramePr>
              <p:cNvPr id="150533" name="Object 5"/>
              <p:cNvGraphicFramePr>
                <a:graphicFrameLocks/>
              </p:cNvGraphicFramePr>
              <p:nvPr/>
            </p:nvGraphicFramePr>
            <p:xfrm>
              <a:off x="3744" y="240"/>
              <a:ext cx="940" cy="530"/>
            </p:xfrm>
            <a:graphic>
              <a:graphicData uri="http://schemas.openxmlformats.org/presentationml/2006/ole">
                <p:oleObj spid="_x0000_s150533" r:id="rId3" imgW="698197" imgH="393529" progId="Equation.3">
                  <p:embed/>
                </p:oleObj>
              </a:graphicData>
            </a:graphic>
          </p:graphicFrame>
        </p:grpSp>
        <p:graphicFrame>
          <p:nvGraphicFramePr>
            <p:cNvPr id="150532" name="Object 4"/>
            <p:cNvGraphicFramePr>
              <a:graphicFrameLocks/>
            </p:cNvGraphicFramePr>
            <p:nvPr/>
          </p:nvGraphicFramePr>
          <p:xfrm>
            <a:off x="96" y="720"/>
            <a:ext cx="3216" cy="536"/>
          </p:xfrm>
          <a:graphic>
            <a:graphicData uri="http://schemas.openxmlformats.org/presentationml/2006/ole">
              <p:oleObj spid="_x0000_s150532" r:id="rId4" imgW="2361175" imgH="393529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9700" y="2224088"/>
            <a:ext cx="6870700" cy="2090737"/>
            <a:chOff x="88" y="1401"/>
            <a:chExt cx="4328" cy="1317"/>
          </a:xfrm>
        </p:grpSpPr>
        <p:graphicFrame>
          <p:nvGraphicFramePr>
            <p:cNvPr id="150530" name="Object 2"/>
            <p:cNvGraphicFramePr>
              <a:graphicFrameLocks/>
            </p:cNvGraphicFramePr>
            <p:nvPr/>
          </p:nvGraphicFramePr>
          <p:xfrm>
            <a:off x="96" y="1401"/>
            <a:ext cx="3264" cy="626"/>
          </p:xfrm>
          <a:graphic>
            <a:graphicData uri="http://schemas.openxmlformats.org/presentationml/2006/ole">
              <p:oleObj spid="_x0000_s150530" r:id="rId5" imgW="2451100" imgH="469900" progId="Equation.3">
                <p:embed/>
              </p:oleObj>
            </a:graphicData>
          </a:graphic>
        </p:graphicFrame>
        <p:graphicFrame>
          <p:nvGraphicFramePr>
            <p:cNvPr id="150531" name="Object 3"/>
            <p:cNvGraphicFramePr>
              <a:graphicFrameLocks/>
            </p:cNvGraphicFramePr>
            <p:nvPr/>
          </p:nvGraphicFramePr>
          <p:xfrm>
            <a:off x="88" y="2164"/>
            <a:ext cx="4328" cy="554"/>
          </p:xfrm>
          <a:graphic>
            <a:graphicData uri="http://schemas.openxmlformats.org/presentationml/2006/ole">
              <p:oleObj spid="_x0000_s150531" r:id="rId6" imgW="3072067" imgH="393529" progId="Equation.3">
                <p:embed/>
              </p:oleObj>
            </a:graphicData>
          </a:graphic>
        </p:graphicFrame>
      </p:grpSp>
      <p:sp>
        <p:nvSpPr>
          <p:cNvPr id="150539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248400" y="6492875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F0B94C71-3DBD-4329-A8D4-F6D0469A0B98}" type="slidenum">
              <a:rPr lang="en-US" altLang="zh-CN" smtClean="0"/>
              <a:pPr algn="ctr"/>
              <a:t>181</a:t>
            </a:fld>
            <a:endParaRPr lang="en-US" altLang="zh-CN" smtClean="0"/>
          </a:p>
        </p:txBody>
      </p:sp>
      <p:sp>
        <p:nvSpPr>
          <p:cNvPr id="151557" name="Text Box 4"/>
          <p:cNvSpPr txBox="1">
            <a:spLocks noChangeArrowheads="1"/>
          </p:cNvSpPr>
          <p:nvPr/>
        </p:nvSpPr>
        <p:spPr bwMode="auto">
          <a:xfrm>
            <a:off x="0" y="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章 随机变量及其分布 </a:t>
            </a:r>
          </a:p>
        </p:txBody>
      </p:sp>
      <p:sp>
        <p:nvSpPr>
          <p:cNvPr id="151558" name="Text Box 5"/>
          <p:cNvSpPr txBox="1">
            <a:spLocks noChangeArrowheads="1"/>
          </p:cNvSpPr>
          <p:nvPr/>
        </p:nvSpPr>
        <p:spPr bwMode="auto">
          <a:xfrm>
            <a:off x="6705600" y="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习题</a:t>
            </a:r>
            <a:r>
              <a:rPr lang="en-US" altLang="zh-CN">
                <a:solidFill>
                  <a:schemeClr val="bg1"/>
                </a:solidFill>
              </a:rPr>
              <a:t>24</a:t>
            </a:r>
          </a:p>
        </p:txBody>
      </p:sp>
      <p:grpSp>
        <p:nvGrpSpPr>
          <p:cNvPr id="151559" name="Group 19"/>
          <p:cNvGrpSpPr>
            <a:grpSpLocks/>
          </p:cNvGrpSpPr>
          <p:nvPr/>
        </p:nvGrpSpPr>
        <p:grpSpPr bwMode="auto">
          <a:xfrm>
            <a:off x="0" y="457200"/>
            <a:ext cx="9144000" cy="4800600"/>
            <a:chOff x="0" y="288"/>
            <a:chExt cx="5760" cy="2976"/>
          </a:xfrm>
        </p:grpSpPr>
        <p:sp>
          <p:nvSpPr>
            <p:cNvPr id="151561" name="Rectangle 12"/>
            <p:cNvSpPr>
              <a:spLocks noChangeArrowheads="1"/>
            </p:cNvSpPr>
            <p:nvPr/>
          </p:nvSpPr>
          <p:spPr bwMode="auto">
            <a:xfrm>
              <a:off x="0" y="288"/>
              <a:ext cx="5760" cy="29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2" name="Text Box 7"/>
            <p:cNvSpPr txBox="1">
              <a:spLocks noChangeArrowheads="1"/>
            </p:cNvSpPr>
            <p:nvPr/>
          </p:nvSpPr>
          <p:spPr bwMode="auto">
            <a:xfrm>
              <a:off x="0" y="288"/>
              <a:ext cx="5760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24. </a:t>
              </a:r>
              <a:r>
                <a:rPr lang="zh-CN" altLang="en-US">
                  <a:solidFill>
                    <a:schemeClr val="tx1"/>
                  </a:solidFill>
                </a:rPr>
                <a:t>设顾客在某银行的窗口等待服务的时间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(min)</a:t>
              </a:r>
              <a:r>
                <a:rPr lang="zh-CN" altLang="en-US">
                  <a:solidFill>
                    <a:schemeClr val="tx1"/>
                  </a:solidFill>
                </a:rPr>
                <a:t>服从指数分布，其概率密度为</a:t>
              </a:r>
            </a:p>
          </p:txBody>
        </p:sp>
        <p:graphicFrame>
          <p:nvGraphicFramePr>
            <p:cNvPr id="151554" name="Object 2"/>
            <p:cNvGraphicFramePr>
              <a:graphicFrameLocks/>
            </p:cNvGraphicFramePr>
            <p:nvPr/>
          </p:nvGraphicFramePr>
          <p:xfrm>
            <a:off x="1488" y="864"/>
            <a:ext cx="2016" cy="927"/>
          </p:xfrm>
          <a:graphic>
            <a:graphicData uri="http://schemas.openxmlformats.org/presentationml/2006/ole">
              <p:oleObj spid="_x0000_s151554" r:id="rId3" imgW="1434477" imgH="660113" progId="Equation.3">
                <p:embed/>
              </p:oleObj>
            </a:graphicData>
          </a:graphic>
        </p:graphicFrame>
        <p:sp>
          <p:nvSpPr>
            <p:cNvPr id="151563" name="Text Box 9"/>
            <p:cNvSpPr txBox="1">
              <a:spLocks noChangeArrowheads="1"/>
            </p:cNvSpPr>
            <p:nvPr/>
          </p:nvSpPr>
          <p:spPr bwMode="auto">
            <a:xfrm>
              <a:off x="0" y="1920"/>
              <a:ext cx="5760" cy="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某顾客在窗口等待服务，若超过</a:t>
              </a:r>
              <a:r>
                <a:rPr lang="en-US" altLang="zh-CN">
                  <a:solidFill>
                    <a:schemeClr val="tx1"/>
                  </a:solidFill>
                </a:rPr>
                <a:t>10min</a:t>
              </a:r>
              <a:r>
                <a:rPr lang="zh-CN" altLang="en-US">
                  <a:solidFill>
                    <a:schemeClr val="tx1"/>
                  </a:solidFill>
                </a:rPr>
                <a:t>，他就离开</a:t>
              </a:r>
              <a:r>
                <a:rPr lang="en-US" altLang="zh-CN">
                  <a:solidFill>
                    <a:schemeClr val="tx1"/>
                  </a:solidFill>
                </a:rPr>
                <a:t>. </a:t>
              </a:r>
              <a:r>
                <a:rPr lang="zh-CN" altLang="en-US">
                  <a:solidFill>
                    <a:schemeClr val="tx1"/>
                  </a:solidFill>
                </a:rPr>
                <a:t>他一个月要到银行</a:t>
              </a:r>
              <a:r>
                <a:rPr lang="en-US" altLang="zh-CN">
                  <a:solidFill>
                    <a:schemeClr val="tx1"/>
                  </a:solidFill>
                </a:rPr>
                <a:t>5</a:t>
              </a:r>
              <a:r>
                <a:rPr lang="zh-CN" altLang="en-US">
                  <a:solidFill>
                    <a:schemeClr val="tx1"/>
                  </a:solidFill>
                </a:rPr>
                <a:t>次</a:t>
              </a:r>
              <a:r>
                <a:rPr lang="en-US" altLang="zh-CN">
                  <a:solidFill>
                    <a:schemeClr val="tx1"/>
                  </a:solidFill>
                </a:rPr>
                <a:t>. </a:t>
              </a:r>
              <a:r>
                <a:rPr lang="zh-CN" altLang="en-US">
                  <a:solidFill>
                    <a:schemeClr val="tx1"/>
                  </a:solidFill>
                </a:rPr>
                <a:t>以</a:t>
              </a:r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r>
                <a:rPr lang="zh-CN" altLang="en-US">
                  <a:solidFill>
                    <a:schemeClr val="tx1"/>
                  </a:solidFill>
                </a:rPr>
                <a:t>表示一个月内他未等到服务而离开的次数</a:t>
              </a:r>
              <a:r>
                <a:rPr lang="en-US" altLang="zh-CN">
                  <a:solidFill>
                    <a:schemeClr val="tx1"/>
                  </a:solidFill>
                </a:rPr>
                <a:t>. </a:t>
              </a:r>
              <a:r>
                <a:rPr lang="zh-CN" altLang="en-US">
                  <a:solidFill>
                    <a:schemeClr val="tx1"/>
                  </a:solidFill>
                </a:rPr>
                <a:t>写出</a:t>
              </a:r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r>
                <a:rPr lang="zh-CN" altLang="en-US">
                  <a:solidFill>
                    <a:schemeClr val="tx1"/>
                  </a:solidFill>
                </a:rPr>
                <a:t>的分布律，并求</a:t>
              </a:r>
            </a:p>
          </p:txBody>
        </p:sp>
        <p:graphicFrame>
          <p:nvGraphicFramePr>
            <p:cNvPr id="151555" name="Object 3"/>
            <p:cNvGraphicFramePr>
              <a:graphicFrameLocks/>
            </p:cNvGraphicFramePr>
            <p:nvPr/>
          </p:nvGraphicFramePr>
          <p:xfrm>
            <a:off x="912" y="2688"/>
            <a:ext cx="752" cy="273"/>
          </p:xfrm>
          <a:graphic>
            <a:graphicData uri="http://schemas.openxmlformats.org/presentationml/2006/ole">
              <p:oleObj spid="_x0000_s151555" r:id="rId4" imgW="558315" imgH="203024" progId="Equation.3">
                <p:embed/>
              </p:oleObj>
            </a:graphicData>
          </a:graphic>
        </p:graphicFrame>
      </p:grpSp>
      <p:sp>
        <p:nvSpPr>
          <p:cNvPr id="151560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248400" y="6492875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3D639542-3F2D-43F2-B727-20DFE6FEED0B}" type="slidenum">
              <a:rPr lang="en-US" altLang="zh-CN" smtClean="0"/>
              <a:pPr algn="ctr"/>
              <a:t>182</a:t>
            </a:fld>
            <a:endParaRPr lang="en-US" altLang="zh-CN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533400"/>
            <a:ext cx="4724400" cy="514350"/>
            <a:chOff x="48" y="3264"/>
            <a:chExt cx="2976" cy="324"/>
          </a:xfrm>
        </p:grpSpPr>
        <p:sp>
          <p:nvSpPr>
            <p:cNvPr id="152589" name="Text Box 7"/>
            <p:cNvSpPr txBox="1">
              <a:spLocks noChangeArrowheads="1"/>
            </p:cNvSpPr>
            <p:nvPr/>
          </p:nvSpPr>
          <p:spPr bwMode="auto">
            <a:xfrm>
              <a:off x="48" y="3312"/>
              <a:ext cx="201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解：分布函数为</a:t>
              </a:r>
            </a:p>
          </p:txBody>
        </p:sp>
        <p:graphicFrame>
          <p:nvGraphicFramePr>
            <p:cNvPr id="152581" name="Object 5"/>
            <p:cNvGraphicFramePr>
              <a:graphicFrameLocks/>
            </p:cNvGraphicFramePr>
            <p:nvPr/>
          </p:nvGraphicFramePr>
          <p:xfrm>
            <a:off x="1584" y="3264"/>
            <a:ext cx="1440" cy="324"/>
          </p:xfrm>
          <a:graphic>
            <a:graphicData uri="http://schemas.openxmlformats.org/presentationml/2006/ole">
              <p:oleObj spid="_x0000_s152581" r:id="rId3" imgW="1016000" imgH="228600" progId="Equation.3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1143000"/>
            <a:ext cx="8077200" cy="1041400"/>
            <a:chOff x="48" y="768"/>
            <a:chExt cx="5198" cy="666"/>
          </a:xfrm>
        </p:grpSpPr>
        <p:sp>
          <p:nvSpPr>
            <p:cNvPr id="152588" name="Text Box 9"/>
            <p:cNvSpPr txBox="1">
              <a:spLocks noChangeArrowheads="1"/>
            </p:cNvSpPr>
            <p:nvPr/>
          </p:nvSpPr>
          <p:spPr bwMode="auto">
            <a:xfrm>
              <a:off x="48" y="768"/>
              <a:ext cx="302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超过</a:t>
              </a:r>
              <a:r>
                <a:rPr lang="en-US" altLang="zh-CN">
                  <a:solidFill>
                    <a:schemeClr val="tx1"/>
                  </a:solidFill>
                </a:rPr>
                <a:t>10</a:t>
              </a:r>
              <a:r>
                <a:rPr lang="zh-CN" altLang="en-US">
                  <a:solidFill>
                    <a:schemeClr val="tx1"/>
                  </a:solidFill>
                </a:rPr>
                <a:t>分钟离开的概率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</a:p>
          </p:txBody>
        </p:sp>
        <p:graphicFrame>
          <p:nvGraphicFramePr>
            <p:cNvPr id="152580" name="Object 4"/>
            <p:cNvGraphicFramePr>
              <a:graphicFrameLocks/>
            </p:cNvGraphicFramePr>
            <p:nvPr/>
          </p:nvGraphicFramePr>
          <p:xfrm>
            <a:off x="288" y="1104"/>
            <a:ext cx="4958" cy="330"/>
          </p:xfrm>
          <a:graphic>
            <a:graphicData uri="http://schemas.openxmlformats.org/presentationml/2006/ole">
              <p:oleObj spid="_x0000_s152580" r:id="rId4" imgW="3441700" imgH="228600" progId="Equation.3">
                <p:embed/>
              </p:oleObj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2362200"/>
            <a:ext cx="9067800" cy="1793875"/>
            <a:chOff x="48" y="1680"/>
            <a:chExt cx="5712" cy="1130"/>
          </a:xfrm>
        </p:grpSpPr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48" y="1680"/>
              <a:ext cx="5712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每个月去银行</a:t>
              </a:r>
              <a:r>
                <a:rPr lang="en-US" altLang="zh-CN">
                  <a:solidFill>
                    <a:schemeClr val="tx1"/>
                  </a:solidFill>
                </a:rPr>
                <a:t>5</a:t>
              </a:r>
              <a:r>
                <a:rPr lang="zh-CN" altLang="en-US">
                  <a:solidFill>
                    <a:schemeClr val="tx1"/>
                  </a:solidFill>
                </a:rPr>
                <a:t>次，每次有离开和不离开两种结果，这相当于做</a:t>
              </a:r>
              <a:r>
                <a:rPr lang="en-US" altLang="zh-CN">
                  <a:solidFill>
                    <a:schemeClr val="tx1"/>
                  </a:solidFill>
                </a:rPr>
                <a:t>5</a:t>
              </a:r>
              <a:r>
                <a:rPr lang="zh-CN" altLang="en-US">
                  <a:solidFill>
                    <a:schemeClr val="tx1"/>
                  </a:solidFill>
                </a:rPr>
                <a:t>重伯努利试验，故</a:t>
              </a:r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r>
                <a:rPr lang="zh-CN" altLang="en-US">
                  <a:solidFill>
                    <a:schemeClr val="tx1"/>
                  </a:solidFill>
                </a:rPr>
                <a:t>的分布律为</a:t>
              </a:r>
            </a:p>
          </p:txBody>
        </p:sp>
        <p:graphicFrame>
          <p:nvGraphicFramePr>
            <p:cNvPr id="152579" name="Object 3"/>
            <p:cNvGraphicFramePr>
              <a:graphicFrameLocks/>
            </p:cNvGraphicFramePr>
            <p:nvPr/>
          </p:nvGraphicFramePr>
          <p:xfrm>
            <a:off x="672" y="2448"/>
            <a:ext cx="3792" cy="362"/>
          </p:xfrm>
          <a:graphic>
            <a:graphicData uri="http://schemas.openxmlformats.org/presentationml/2006/ole">
              <p:oleObj spid="_x0000_s152579" r:id="rId5" imgW="2526204" imgH="241195" progId="Equation.3">
                <p:embed/>
              </p:oleObj>
            </a:graphicData>
          </a:graphic>
        </p:graphicFrame>
      </p:grpSp>
      <p:graphicFrame>
        <p:nvGraphicFramePr>
          <p:cNvPr id="147469" name="Object 2"/>
          <p:cNvGraphicFramePr>
            <a:graphicFrameLocks/>
          </p:cNvGraphicFramePr>
          <p:nvPr/>
        </p:nvGraphicFramePr>
        <p:xfrm>
          <a:off x="990600" y="4419600"/>
          <a:ext cx="6761163" cy="555625"/>
        </p:xfrm>
        <a:graphic>
          <a:graphicData uri="http://schemas.openxmlformats.org/presentationml/2006/ole">
            <p:oleObj spid="_x0000_s152578" r:id="rId6" imgW="2781300" imgH="228600" progId="Equation.3">
              <p:embed/>
            </p:oleObj>
          </a:graphicData>
        </a:graphic>
      </p:graphicFrame>
      <p:sp>
        <p:nvSpPr>
          <p:cNvPr id="152586" name="Line 12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18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79249D1-1ACF-41E9-9148-0C138EB039A4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19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07950" y="80963"/>
            <a:ext cx="8915400" cy="2308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1】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设一汽车在开往目的地的道路上需经过四盏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信号灯，每盏信号灯均以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1/2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的概率允许或禁止汽车通过，各信号灯的工作是相互独立的。设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表示“汽车首次停下时已通过的信号灯的盏数”，求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的分布律。</a:t>
            </a:r>
            <a:endParaRPr lang="en-US" altLang="zh-CN" dirty="0">
              <a:solidFill>
                <a:srgbClr val="000099"/>
              </a:solidFill>
            </a:endParaRPr>
          </a:p>
        </p:txBody>
      </p:sp>
      <p:graphicFrame>
        <p:nvGraphicFramePr>
          <p:cNvPr id="18445" name="Object 2"/>
          <p:cNvGraphicFramePr>
            <a:graphicFrameLocks/>
          </p:cNvGraphicFramePr>
          <p:nvPr/>
        </p:nvGraphicFramePr>
        <p:xfrm>
          <a:off x="1190625" y="4800600"/>
          <a:ext cx="2114550" cy="531813"/>
        </p:xfrm>
        <a:graphic>
          <a:graphicData uri="http://schemas.openxmlformats.org/presentationml/2006/ole">
            <p:oleObj spid="_x0000_s10242" r:id="rId3" imgW="938985" imgH="253780" progId="Equation.DSMT4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4191000"/>
            <a:ext cx="9144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由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独立性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得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:</a:t>
            </a:r>
            <a:endParaRPr lang="en-US" altLang="zh-CN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2438400"/>
            <a:ext cx="89154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ˎ̥"/>
                <a:cs typeface="ˎ̥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〖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〗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是“汽车首次停下已经通过的信号灯的盏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为随机变量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其可能取值为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0,1,2,3,4;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现求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取各值的概率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1143000" y="5562600"/>
          <a:ext cx="2852738" cy="520700"/>
        </p:xfrm>
        <a:graphic>
          <a:graphicData uri="http://schemas.openxmlformats.org/presentationml/2006/ole">
            <p:oleObj spid="_x0000_s10243" r:id="rId4" imgW="1294276" imgH="25378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914400" y="3657600"/>
            <a:ext cx="8077200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设以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表示每盏信号灯禁止汽车通过的概率；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/>
      <p:bldP spid="18440" grpId="0"/>
      <p:bldP spid="1843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137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1" name="Rectangle 1375"/>
          <p:cNvSpPr>
            <a:spLocks noChangeArrowheads="1"/>
          </p:cNvSpPr>
          <p:nvPr/>
        </p:nvSpPr>
        <p:spPr bwMode="auto">
          <a:xfrm>
            <a:off x="784860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7132BF3-3524-4A28-B0B6-EE0C7FA4CE46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0" y="0"/>
            <a:ext cx="3200400" cy="661988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、随机变量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524000"/>
            <a:ext cx="91440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在实际问题中，有些随机试验的结果本身就是数值（如班级的平均分数），而许多并不是数值（掷硬币的结果）。我们对数值的处理比较方便。因此，如果能用数值来表示样本空间的样本点，就会非常方便。由此就产生了随机变量的概念。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Line 31"/>
          <p:cNvSpPr>
            <a:spLocks noChangeShapeType="1"/>
          </p:cNvSpPr>
          <p:nvPr/>
        </p:nvSpPr>
        <p:spPr bwMode="auto">
          <a:xfrm flipV="1">
            <a:off x="19367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4" name="Rectangle 30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1552FEF-4059-405A-8A2D-ECF528A887D1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20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19483" name="Object 2"/>
          <p:cNvGraphicFramePr>
            <a:graphicFrameLocks/>
          </p:cNvGraphicFramePr>
          <p:nvPr/>
        </p:nvGraphicFramePr>
        <p:xfrm>
          <a:off x="2608263" y="485775"/>
          <a:ext cx="3228975" cy="546100"/>
        </p:xfrm>
        <a:graphic>
          <a:graphicData uri="http://schemas.openxmlformats.org/presentationml/2006/ole">
            <p:oleObj spid="_x0000_s11266" r:id="rId3" imgW="1395788" imgH="253780" progId="Equation.DSMT4">
              <p:embed/>
            </p:oleObj>
          </a:graphicData>
        </a:graphic>
      </p:graphicFrame>
      <p:graphicFrame>
        <p:nvGraphicFramePr>
          <p:cNvPr id="19482" name="Object 3"/>
          <p:cNvGraphicFramePr>
            <a:graphicFrameLocks/>
          </p:cNvGraphicFramePr>
          <p:nvPr/>
        </p:nvGraphicFramePr>
        <p:xfrm>
          <a:off x="2590800" y="1219200"/>
          <a:ext cx="2867025" cy="546100"/>
        </p:xfrm>
        <a:graphic>
          <a:graphicData uri="http://schemas.openxmlformats.org/presentationml/2006/ole">
            <p:oleObj spid="_x0000_s11267" r:id="rId4" imgW="1370410" imgH="253780" progId="Equation.DSMT4">
              <p:embed/>
            </p:oleObj>
          </a:graphicData>
        </a:graphic>
      </p:graphicFrame>
      <p:graphicFrame>
        <p:nvGraphicFramePr>
          <p:cNvPr id="19481" name="Object 4"/>
          <p:cNvGraphicFramePr>
            <a:graphicFrameLocks/>
          </p:cNvGraphicFramePr>
          <p:nvPr/>
        </p:nvGraphicFramePr>
        <p:xfrm>
          <a:off x="2590800" y="1905000"/>
          <a:ext cx="2601913" cy="546100"/>
        </p:xfrm>
        <a:graphic>
          <a:graphicData uri="http://schemas.openxmlformats.org/presentationml/2006/ole">
            <p:oleObj spid="_x0000_s11268" r:id="rId5" imgW="1243521" imgH="253780" progId="Equation.DSMT4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62000" y="3657600"/>
            <a:ext cx="8153400" cy="990600"/>
            <a:chOff x="336" y="192"/>
            <a:chExt cx="5040" cy="624"/>
          </a:xfrm>
        </p:grpSpPr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336" y="480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3"/>
            <p:cNvSpPr>
              <a:spLocks noChangeShapeType="1"/>
            </p:cNvSpPr>
            <p:nvPr/>
          </p:nvSpPr>
          <p:spPr bwMode="auto">
            <a:xfrm>
              <a:off x="960" y="19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14400" y="3657600"/>
            <a:ext cx="7337425" cy="457200"/>
            <a:chOff x="432" y="1152"/>
            <a:chExt cx="5340" cy="330"/>
          </a:xfrm>
        </p:grpSpPr>
        <p:graphicFrame>
          <p:nvGraphicFramePr>
            <p:cNvPr id="11277" name="Object 11"/>
            <p:cNvGraphicFramePr>
              <a:graphicFrameLocks/>
            </p:cNvGraphicFramePr>
            <p:nvPr/>
          </p:nvGraphicFramePr>
          <p:xfrm>
            <a:off x="1230" y="1184"/>
            <a:ext cx="238" cy="298"/>
          </p:xfrm>
          <a:graphic>
            <a:graphicData uri="http://schemas.openxmlformats.org/presentationml/2006/ole">
              <p:oleObj spid="_x0000_s11277" r:id="rId6" imgW="126725" imgH="177415" progId="Equation.3">
                <p:embed/>
              </p:oleObj>
            </a:graphicData>
          </a:graphic>
        </p:graphicFrame>
        <p:graphicFrame>
          <p:nvGraphicFramePr>
            <p:cNvPr id="11278" name="Object 12"/>
            <p:cNvGraphicFramePr>
              <a:graphicFrameLocks/>
            </p:cNvGraphicFramePr>
            <p:nvPr/>
          </p:nvGraphicFramePr>
          <p:xfrm>
            <a:off x="2040" y="1152"/>
            <a:ext cx="167" cy="277"/>
          </p:xfrm>
          <a:graphic>
            <a:graphicData uri="http://schemas.openxmlformats.org/presentationml/2006/ole">
              <p:oleObj spid="_x0000_s11278" r:id="rId7" imgW="88707" imgH="164742" progId="Equation.3">
                <p:embed/>
              </p:oleObj>
            </a:graphicData>
          </a:graphic>
        </p:graphicFrame>
        <p:graphicFrame>
          <p:nvGraphicFramePr>
            <p:cNvPr id="11279" name="Object 13"/>
            <p:cNvGraphicFramePr>
              <a:graphicFrameLocks/>
            </p:cNvGraphicFramePr>
            <p:nvPr/>
          </p:nvGraphicFramePr>
          <p:xfrm>
            <a:off x="4258" y="1152"/>
            <a:ext cx="215" cy="299"/>
          </p:xfrm>
          <a:graphic>
            <a:graphicData uri="http://schemas.openxmlformats.org/presentationml/2006/ole">
              <p:oleObj spid="_x0000_s11279" r:id="rId8" imgW="114102" imgH="177492" progId="Equation.3">
                <p:embed/>
              </p:oleObj>
            </a:graphicData>
          </a:graphic>
        </p:graphicFrame>
        <p:graphicFrame>
          <p:nvGraphicFramePr>
            <p:cNvPr id="11280" name="Object 14"/>
            <p:cNvGraphicFramePr>
              <a:graphicFrameLocks/>
            </p:cNvGraphicFramePr>
            <p:nvPr/>
          </p:nvGraphicFramePr>
          <p:xfrm>
            <a:off x="432" y="1152"/>
            <a:ext cx="334" cy="277"/>
          </p:xfrm>
          <a:graphic>
            <a:graphicData uri="http://schemas.openxmlformats.org/presentationml/2006/ole">
              <p:oleObj spid="_x0000_s11280" r:id="rId9" imgW="177492" imgH="164814" progId="Equation.3">
                <p:embed/>
              </p:oleObj>
            </a:graphicData>
          </a:graphic>
        </p:graphicFrame>
        <p:graphicFrame>
          <p:nvGraphicFramePr>
            <p:cNvPr id="11281" name="Object 15"/>
            <p:cNvGraphicFramePr>
              <a:graphicFrameLocks/>
            </p:cNvGraphicFramePr>
            <p:nvPr/>
          </p:nvGraphicFramePr>
          <p:xfrm>
            <a:off x="2983" y="1152"/>
            <a:ext cx="238" cy="277"/>
          </p:xfrm>
          <a:graphic>
            <a:graphicData uri="http://schemas.openxmlformats.org/presentationml/2006/ole">
              <p:oleObj spid="_x0000_s11281" r:id="rId10" imgW="126780" imgH="164814" progId="Equation.3">
                <p:embed/>
              </p:oleObj>
            </a:graphicData>
          </a:graphic>
        </p:graphicFrame>
        <p:graphicFrame>
          <p:nvGraphicFramePr>
            <p:cNvPr id="11282" name="Object 16"/>
            <p:cNvGraphicFramePr>
              <a:graphicFrameLocks/>
            </p:cNvGraphicFramePr>
            <p:nvPr/>
          </p:nvGraphicFramePr>
          <p:xfrm>
            <a:off x="5534" y="1152"/>
            <a:ext cx="238" cy="275"/>
          </p:xfrm>
          <a:graphic>
            <a:graphicData uri="http://schemas.openxmlformats.org/presentationml/2006/ole">
              <p:oleObj spid="_x0000_s11282" r:id="rId11" imgW="126780" imgH="164814" progId="Equation.3">
                <p:embed/>
              </p:oleObj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38200" y="4114800"/>
            <a:ext cx="8118475" cy="533400"/>
            <a:chOff x="432" y="1461"/>
            <a:chExt cx="5740" cy="524"/>
          </a:xfrm>
        </p:grpSpPr>
        <p:graphicFrame>
          <p:nvGraphicFramePr>
            <p:cNvPr id="11271" name="Object 5"/>
            <p:cNvGraphicFramePr>
              <a:graphicFrameLocks/>
            </p:cNvGraphicFramePr>
            <p:nvPr/>
          </p:nvGraphicFramePr>
          <p:xfrm>
            <a:off x="1213" y="1612"/>
            <a:ext cx="286" cy="372"/>
          </p:xfrm>
          <a:graphic>
            <a:graphicData uri="http://schemas.openxmlformats.org/presentationml/2006/ole">
              <p:oleObj spid="_x0000_s11271" r:id="rId12" imgW="152202" imgH="164885" progId="Equation.DSMT4">
                <p:embed/>
              </p:oleObj>
            </a:graphicData>
          </a:graphic>
        </p:graphicFrame>
        <p:graphicFrame>
          <p:nvGraphicFramePr>
            <p:cNvPr id="11272" name="Object 6"/>
            <p:cNvGraphicFramePr>
              <a:graphicFrameLocks/>
            </p:cNvGraphicFramePr>
            <p:nvPr/>
          </p:nvGraphicFramePr>
          <p:xfrm>
            <a:off x="1593" y="1581"/>
            <a:ext cx="940" cy="404"/>
          </p:xfrm>
          <a:graphic>
            <a:graphicData uri="http://schemas.openxmlformats.org/presentationml/2006/ole">
              <p:oleObj spid="_x0000_s11272" r:id="rId13" imgW="532937" imgH="203024" progId="Equation.DSMT4">
                <p:embed/>
              </p:oleObj>
            </a:graphicData>
          </a:graphic>
        </p:graphicFrame>
        <p:graphicFrame>
          <p:nvGraphicFramePr>
            <p:cNvPr id="11273" name="Object 7"/>
            <p:cNvGraphicFramePr>
              <a:graphicFrameLocks/>
            </p:cNvGraphicFramePr>
            <p:nvPr/>
          </p:nvGraphicFramePr>
          <p:xfrm>
            <a:off x="3772" y="1461"/>
            <a:ext cx="1131" cy="475"/>
          </p:xfrm>
          <a:graphic>
            <a:graphicData uri="http://schemas.openxmlformats.org/presentationml/2006/ole">
              <p:oleObj spid="_x0000_s11273" r:id="rId14" imgW="596900" imgH="228600" progId="Equation.DSMT4">
                <p:embed/>
              </p:oleObj>
            </a:graphicData>
          </a:graphic>
        </p:graphicFrame>
        <p:graphicFrame>
          <p:nvGraphicFramePr>
            <p:cNvPr id="11274" name="Object 8"/>
            <p:cNvGraphicFramePr>
              <a:graphicFrameLocks/>
            </p:cNvGraphicFramePr>
            <p:nvPr/>
          </p:nvGraphicFramePr>
          <p:xfrm>
            <a:off x="2695" y="1461"/>
            <a:ext cx="970" cy="492"/>
          </p:xfrm>
          <a:graphic>
            <a:graphicData uri="http://schemas.openxmlformats.org/presentationml/2006/ole">
              <p:oleObj spid="_x0000_s11274" r:id="rId15" imgW="596900" imgH="228600" progId="Equation.DSMT4">
                <p:embed/>
              </p:oleObj>
            </a:graphicData>
          </a:graphic>
        </p:graphicFrame>
        <p:graphicFrame>
          <p:nvGraphicFramePr>
            <p:cNvPr id="11275" name="Object 9"/>
            <p:cNvGraphicFramePr>
              <a:graphicFrameLocks/>
            </p:cNvGraphicFramePr>
            <p:nvPr/>
          </p:nvGraphicFramePr>
          <p:xfrm>
            <a:off x="5065" y="1536"/>
            <a:ext cx="1107" cy="449"/>
          </p:xfrm>
          <a:graphic>
            <a:graphicData uri="http://schemas.openxmlformats.org/presentationml/2006/ole">
              <p:oleObj spid="_x0000_s11275" r:id="rId16" imgW="482391" imgH="228501" progId="Equation.DSMT4">
                <p:embed/>
              </p:oleObj>
            </a:graphicData>
          </a:graphic>
        </p:graphicFrame>
        <p:graphicFrame>
          <p:nvGraphicFramePr>
            <p:cNvPr id="11276" name="Object 10"/>
            <p:cNvGraphicFramePr>
              <a:graphicFrameLocks/>
            </p:cNvGraphicFramePr>
            <p:nvPr/>
          </p:nvGraphicFramePr>
          <p:xfrm>
            <a:off x="432" y="1461"/>
            <a:ext cx="508" cy="524"/>
          </p:xfrm>
          <a:graphic>
            <a:graphicData uri="http://schemas.openxmlformats.org/presentationml/2006/ole">
              <p:oleObj spid="_x0000_s11276" r:id="rId17" imgW="190500" imgH="228600" progId="Equation.3">
                <p:embed/>
              </p:oleObj>
            </a:graphicData>
          </a:graphic>
        </p:graphicFrame>
      </p:grp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7543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即所求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分布律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81000" y="5105400"/>
            <a:ext cx="7543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或写成</a:t>
            </a:r>
          </a:p>
        </p:txBody>
      </p:sp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1676400" y="5105400"/>
          <a:ext cx="4433888" cy="546100"/>
        </p:xfrm>
        <a:graphic>
          <a:graphicData uri="http://schemas.openxmlformats.org/presentationml/2006/ole">
            <p:oleObj spid="_x0000_s11269" r:id="rId18" imgW="2119061" imgH="2537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/>
        </p:nvGraphicFramePr>
        <p:xfrm>
          <a:off x="1676400" y="5715000"/>
          <a:ext cx="2601913" cy="546100"/>
        </p:xfrm>
        <a:graphic>
          <a:graphicData uri="http://schemas.openxmlformats.org/presentationml/2006/ole">
            <p:oleObj spid="_x0000_s11270" r:id="rId19" imgW="1243521" imgH="2537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Line 18"/>
          <p:cNvSpPr>
            <a:spLocks noChangeShapeType="1"/>
          </p:cNvSpPr>
          <p:nvPr/>
        </p:nvSpPr>
        <p:spPr bwMode="auto">
          <a:xfrm flipV="1">
            <a:off x="22860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17"/>
          <p:cNvSpPr>
            <a:spLocks noChangeArrowheads="1"/>
          </p:cNvSpPr>
          <p:nvPr/>
        </p:nvSpPr>
        <p:spPr bwMode="auto">
          <a:xfrm>
            <a:off x="68580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B6A143B-E303-4433-9AF5-789EEDC93FE8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8600" y="381000"/>
            <a:ext cx="86106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一袋中装有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5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只球，编号为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1,2,3,4,5.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在袋中同时取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表示取出的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只球的最大号码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写出随机变量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的分布律。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23850" y="1752600"/>
            <a:ext cx="88201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ˎ̥"/>
                <a:cs typeface="ˎ̥"/>
              </a:rPr>
              <a:t>       </a:t>
            </a:r>
            <a:r>
              <a:rPr lang="en-US" altLang="zh-CN">
                <a:solidFill>
                  <a:schemeClr val="tx1"/>
                </a:solidFill>
              </a:rPr>
              <a:t>【</a:t>
            </a: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en-US" altLang="zh-CN">
                <a:solidFill>
                  <a:schemeClr val="tx1"/>
                </a:solidFill>
              </a:rPr>
              <a:t>】</a:t>
            </a:r>
            <a:r>
              <a:rPr lang="zh-CN" altLang="en-US">
                <a:solidFill>
                  <a:schemeClr val="tx1"/>
                </a:solidFill>
              </a:rPr>
              <a:t>由于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表示取出的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只球的最大号码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故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的所有可能取值为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3,4,5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</p:txBody>
      </p:sp>
      <p:graphicFrame>
        <p:nvGraphicFramePr>
          <p:cNvPr id="20490" name="Object 2"/>
          <p:cNvGraphicFramePr>
            <a:graphicFrameLocks/>
          </p:cNvGraphicFramePr>
          <p:nvPr/>
        </p:nvGraphicFramePr>
        <p:xfrm>
          <a:off x="990600" y="3429000"/>
          <a:ext cx="2667000" cy="912813"/>
        </p:xfrm>
        <a:graphic>
          <a:graphicData uri="http://schemas.openxmlformats.org/presentationml/2006/ole">
            <p:oleObj spid="_x0000_s12290" r:id="rId3" imgW="1333500" imgH="457200" progId="Equation.3">
              <p:embed/>
            </p:oleObj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810000" y="3657600"/>
            <a:ext cx="40989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必取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号球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只能再取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1,2</a:t>
            </a:r>
            <a:r>
              <a:rPr lang="zh-CN" altLang="en-US">
                <a:solidFill>
                  <a:schemeClr val="tx1"/>
                </a:solidFill>
              </a:rPr>
              <a:t>号球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]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0488" name="Object 3"/>
          <p:cNvGraphicFramePr>
            <a:graphicFrameLocks/>
          </p:cNvGraphicFramePr>
          <p:nvPr/>
        </p:nvGraphicFramePr>
        <p:xfrm>
          <a:off x="914400" y="4419600"/>
          <a:ext cx="2667000" cy="912813"/>
        </p:xfrm>
        <a:graphic>
          <a:graphicData uri="http://schemas.openxmlformats.org/presentationml/2006/ole">
            <p:oleObj spid="_x0000_s12291" r:id="rId4" imgW="1333500" imgH="457200" progId="Equation.3">
              <p:embed/>
            </p:oleObj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10000" y="4648200"/>
            <a:ext cx="47926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必取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号球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再从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1,2,3</a:t>
            </a:r>
            <a:r>
              <a:rPr lang="zh-CN" altLang="en-US">
                <a:solidFill>
                  <a:schemeClr val="tx1"/>
                </a:solidFill>
              </a:rPr>
              <a:t>号球中取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只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]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0486" name="Object 4"/>
          <p:cNvGraphicFramePr>
            <a:graphicFrameLocks/>
          </p:cNvGraphicFramePr>
          <p:nvPr/>
        </p:nvGraphicFramePr>
        <p:xfrm>
          <a:off x="914400" y="5334000"/>
          <a:ext cx="2667000" cy="912813"/>
        </p:xfrm>
        <a:graphic>
          <a:graphicData uri="http://schemas.openxmlformats.org/presentationml/2006/ole">
            <p:oleObj spid="_x0000_s12292" r:id="rId5" imgW="1333500" imgH="457200" progId="Equation.3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10000" y="5562600"/>
            <a:ext cx="50244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必取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号球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再从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1,2,3,4</a:t>
            </a:r>
            <a:r>
              <a:rPr lang="zh-CN" altLang="en-US">
                <a:solidFill>
                  <a:schemeClr val="tx1"/>
                </a:solidFill>
              </a:rPr>
              <a:t>号球中取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只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92175" y="3033713"/>
            <a:ext cx="2659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由古典概率可得：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  <p:bldP spid="20491" grpId="0"/>
      <p:bldP spid="20489" grpId="0"/>
      <p:bldP spid="20487" grpId="0"/>
      <p:bldP spid="20485" grpId="0"/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43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A83FEB7-E3A8-4B82-B431-933A873E72E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1524000"/>
            <a:ext cx="3124200" cy="990600"/>
            <a:chOff x="1248" y="3504"/>
            <a:chExt cx="1968" cy="624"/>
          </a:xfrm>
        </p:grpSpPr>
        <p:sp>
          <p:nvSpPr>
            <p:cNvPr id="163849" name="Text Box 24"/>
            <p:cNvSpPr txBox="1">
              <a:spLocks noChangeArrowheads="1"/>
            </p:cNvSpPr>
            <p:nvPr/>
          </p:nvSpPr>
          <p:spPr bwMode="auto">
            <a:xfrm>
              <a:off x="1248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X</a:t>
              </a:r>
              <a:endParaRPr lang="en-US" altLang="zh-CN"/>
            </a:p>
          </p:txBody>
        </p:sp>
        <p:sp>
          <p:nvSpPr>
            <p:cNvPr id="163850" name="Text Box 23"/>
            <p:cNvSpPr txBox="1">
              <a:spLocks noChangeArrowheads="1"/>
            </p:cNvSpPr>
            <p:nvPr/>
          </p:nvSpPr>
          <p:spPr bwMode="auto">
            <a:xfrm>
              <a:off x="1248" y="37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p</a:t>
              </a:r>
              <a:r>
                <a:rPr lang="en-US" altLang="zh-CN" baseline="-25000">
                  <a:ea typeface="ˎ̥"/>
                  <a:cs typeface="ˎ̥"/>
                </a:rPr>
                <a:t>k</a:t>
              </a:r>
              <a:endParaRPr lang="en-US" altLang="zh-CN"/>
            </a:p>
          </p:txBody>
        </p:sp>
        <p:sp>
          <p:nvSpPr>
            <p:cNvPr id="163851" name="Text Box 22"/>
            <p:cNvSpPr txBox="1">
              <a:spLocks noChangeArrowheads="1"/>
            </p:cNvSpPr>
            <p:nvPr/>
          </p:nvSpPr>
          <p:spPr bwMode="auto">
            <a:xfrm>
              <a:off x="1728" y="350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3</a:t>
              </a:r>
              <a:endParaRPr lang="en-US" altLang="zh-CN"/>
            </a:p>
          </p:txBody>
        </p:sp>
        <p:sp>
          <p:nvSpPr>
            <p:cNvPr id="163852" name="Text Box 21"/>
            <p:cNvSpPr txBox="1">
              <a:spLocks noChangeArrowheads="1"/>
            </p:cNvSpPr>
            <p:nvPr/>
          </p:nvSpPr>
          <p:spPr bwMode="auto">
            <a:xfrm>
              <a:off x="2208" y="350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4</a:t>
              </a:r>
              <a:endParaRPr lang="en-US" altLang="zh-CN"/>
            </a:p>
          </p:txBody>
        </p:sp>
        <p:sp>
          <p:nvSpPr>
            <p:cNvPr id="163853" name="Text Box 20"/>
            <p:cNvSpPr txBox="1">
              <a:spLocks noChangeArrowheads="1"/>
            </p:cNvSpPr>
            <p:nvPr/>
          </p:nvSpPr>
          <p:spPr bwMode="auto">
            <a:xfrm>
              <a:off x="2688" y="350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5</a:t>
              </a:r>
              <a:endParaRPr lang="en-US" altLang="zh-CN"/>
            </a:p>
          </p:txBody>
        </p:sp>
        <p:sp>
          <p:nvSpPr>
            <p:cNvPr id="163854" name="Text Box 19"/>
            <p:cNvSpPr txBox="1">
              <a:spLocks noChangeArrowheads="1"/>
            </p:cNvSpPr>
            <p:nvPr/>
          </p:nvSpPr>
          <p:spPr bwMode="auto">
            <a:xfrm>
              <a:off x="1680" y="38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0.1</a:t>
              </a:r>
              <a:endParaRPr lang="en-US" altLang="zh-CN"/>
            </a:p>
          </p:txBody>
        </p:sp>
        <p:sp>
          <p:nvSpPr>
            <p:cNvPr id="163855" name="Text Box 18"/>
            <p:cNvSpPr txBox="1">
              <a:spLocks noChangeArrowheads="1"/>
            </p:cNvSpPr>
            <p:nvPr/>
          </p:nvSpPr>
          <p:spPr bwMode="auto">
            <a:xfrm>
              <a:off x="2160" y="38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0.3</a:t>
              </a:r>
              <a:endParaRPr lang="en-US" altLang="zh-CN"/>
            </a:p>
          </p:txBody>
        </p:sp>
        <p:sp>
          <p:nvSpPr>
            <p:cNvPr id="163856" name="Text Box 17"/>
            <p:cNvSpPr txBox="1">
              <a:spLocks noChangeArrowheads="1"/>
            </p:cNvSpPr>
            <p:nvPr/>
          </p:nvSpPr>
          <p:spPr bwMode="auto">
            <a:xfrm>
              <a:off x="2640" y="38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0.6</a:t>
              </a:r>
              <a:endParaRPr lang="en-US" altLang="zh-CN"/>
            </a:p>
          </p:txBody>
        </p:sp>
      </p:grpSp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609600" y="762000"/>
            <a:ext cx="24526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即所求分布律为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: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0" y="1524000"/>
            <a:ext cx="2663825" cy="990600"/>
            <a:chOff x="1200" y="3504"/>
            <a:chExt cx="2304" cy="624"/>
          </a:xfrm>
        </p:grpSpPr>
        <p:sp>
          <p:nvSpPr>
            <p:cNvPr id="163847" name="Line 14"/>
            <p:cNvSpPr>
              <a:spLocks noChangeShapeType="1"/>
            </p:cNvSpPr>
            <p:nvPr/>
          </p:nvSpPr>
          <p:spPr bwMode="auto">
            <a:xfrm>
              <a:off x="1200" y="379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8" name="Line 13"/>
            <p:cNvSpPr>
              <a:spLocks noChangeShapeType="1"/>
            </p:cNvSpPr>
            <p:nvPr/>
          </p:nvSpPr>
          <p:spPr bwMode="auto">
            <a:xfrm>
              <a:off x="1536" y="35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4038600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一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 (0-1)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分布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设随机变量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只可能取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两个值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它的分布律是</a:t>
            </a:r>
            <a:b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{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=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}= 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</a:t>
            </a:r>
            <a:r>
              <a:rPr lang="en-US" altLang="zh-CN" sz="2400" b="1" i="1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(1-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r>
              <a:rPr lang="en-US" altLang="zh-CN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1-</a:t>
            </a:r>
            <a:r>
              <a:rPr lang="en-US" altLang="zh-CN" sz="2400" b="1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=0,1	(0&lt;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&lt;1),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则称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服从以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为参数的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(0-1)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分布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或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两点分布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.</a:t>
            </a:r>
            <a:b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(0-1)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分布的分布律也可写成</a:t>
            </a:r>
          </a:p>
        </p:txBody>
      </p:sp>
      <p:graphicFrame>
        <p:nvGraphicFramePr>
          <p:cNvPr id="161795" name="表格占位符 161794"/>
          <p:cNvGraphicFramePr>
            <a:graphicFrameLocks noGrp="1"/>
          </p:cNvGraphicFramePr>
          <p:nvPr>
            <p:ph type="tbl" idx="1"/>
          </p:nvPr>
        </p:nvGraphicFramePr>
        <p:xfrm>
          <a:off x="1600200" y="3962400"/>
          <a:ext cx="5029200" cy="14478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747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+mj-lt"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-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04800" y="381000"/>
            <a:ext cx="8077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二、三种重要的离散型随机变量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64877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78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0AA901C-5E1B-4F0C-9720-F752320E415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23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2"/>
          <p:cNvSpPr txBox="1">
            <a:spLocks noChangeArrowheads="1"/>
          </p:cNvSpPr>
          <p:nvPr/>
        </p:nvSpPr>
        <p:spPr bwMode="auto">
          <a:xfrm>
            <a:off x="762000" y="2514600"/>
            <a:ext cx="80010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抛硬币”试验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观察正、反两面情况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       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4267200"/>
            <a:ext cx="54102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随机变量 </a:t>
            </a:r>
            <a:r>
              <a:rPr lang="en-US" altLang="zh-CN" b="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服从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(0—1) 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分布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3048000"/>
            <a:ext cx="3810000" cy="914400"/>
            <a:chOff x="1344" y="1205"/>
            <a:chExt cx="2560" cy="679"/>
          </a:xfrm>
        </p:grpSpPr>
        <p:graphicFrame>
          <p:nvGraphicFramePr>
            <p:cNvPr id="13321" name="Object 3"/>
            <p:cNvGraphicFramePr>
              <a:graphicFrameLocks/>
            </p:cNvGraphicFramePr>
            <p:nvPr/>
          </p:nvGraphicFramePr>
          <p:xfrm>
            <a:off x="1344" y="1449"/>
            <a:ext cx="912" cy="248"/>
          </p:xfrm>
          <a:graphic>
            <a:graphicData uri="http://schemas.openxmlformats.org/presentationml/2006/ole">
              <p:oleObj spid="_x0000_s13321" r:id="rId3" imgW="1447172" imgH="393529" progId="Equation.DSMT4">
                <p:embed/>
              </p:oleObj>
            </a:graphicData>
          </a:graphic>
        </p:graphicFrame>
        <p:graphicFrame>
          <p:nvGraphicFramePr>
            <p:cNvPr id="13322" name="Object 4"/>
            <p:cNvGraphicFramePr>
              <a:graphicFrameLocks/>
            </p:cNvGraphicFramePr>
            <p:nvPr/>
          </p:nvGraphicFramePr>
          <p:xfrm>
            <a:off x="2256" y="1205"/>
            <a:ext cx="528" cy="679"/>
          </p:xfrm>
          <a:graphic>
            <a:graphicData uri="http://schemas.openxmlformats.org/presentationml/2006/ole">
              <p:oleObj spid="_x0000_s13322" r:id="rId4" imgW="355292" imgH="456803" progId="Equation.DSMT4">
                <p:embed/>
              </p:oleObj>
            </a:graphicData>
          </a:graphic>
        </p:graphicFrame>
        <p:graphicFrame>
          <p:nvGraphicFramePr>
            <p:cNvPr id="13323" name="Object 5"/>
            <p:cNvGraphicFramePr>
              <a:graphicFrameLocks/>
            </p:cNvGraphicFramePr>
            <p:nvPr/>
          </p:nvGraphicFramePr>
          <p:xfrm>
            <a:off x="2832" y="1253"/>
            <a:ext cx="1072" cy="256"/>
          </p:xfrm>
          <a:graphic>
            <a:graphicData uri="http://schemas.openxmlformats.org/presentationml/2006/ole">
              <p:oleObj spid="_x0000_s13323" r:id="rId5" imgW="1700324" imgH="406048" progId="Equation.3">
                <p:embed/>
              </p:oleObj>
            </a:graphicData>
          </a:graphic>
        </p:graphicFrame>
        <p:graphicFrame>
          <p:nvGraphicFramePr>
            <p:cNvPr id="13324" name="Object 6"/>
            <p:cNvGraphicFramePr>
              <a:graphicFrameLocks/>
            </p:cNvGraphicFramePr>
            <p:nvPr/>
          </p:nvGraphicFramePr>
          <p:xfrm>
            <a:off x="2832" y="1589"/>
            <a:ext cx="1064" cy="240"/>
          </p:xfrm>
          <a:graphic>
            <a:graphicData uri="http://schemas.openxmlformats.org/presentationml/2006/ole">
              <p:oleObj spid="_x0000_s13324" r:id="rId6" imgW="1688367" imgH="380835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4724400"/>
            <a:ext cx="5257800" cy="1371600"/>
            <a:chOff x="480" y="2422"/>
            <a:chExt cx="3312" cy="864"/>
          </a:xfrm>
        </p:grpSpPr>
        <p:grpSp>
          <p:nvGrpSpPr>
            <p:cNvPr id="13333" name="Group 12"/>
            <p:cNvGrpSpPr>
              <a:grpSpLocks/>
            </p:cNvGrpSpPr>
            <p:nvPr/>
          </p:nvGrpSpPr>
          <p:grpSpPr bwMode="auto">
            <a:xfrm>
              <a:off x="2064" y="2422"/>
              <a:ext cx="1728" cy="864"/>
              <a:chOff x="2064" y="2640"/>
              <a:chExt cx="1728" cy="864"/>
            </a:xfrm>
          </p:grpSpPr>
          <p:sp>
            <p:nvSpPr>
              <p:cNvPr id="13335" name="Line 13"/>
              <p:cNvSpPr>
                <a:spLocks noChangeShapeType="1"/>
              </p:cNvSpPr>
              <p:nvPr/>
            </p:nvSpPr>
            <p:spPr bwMode="auto">
              <a:xfrm>
                <a:off x="2064" y="2976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14"/>
              <p:cNvSpPr>
                <a:spLocks noChangeShapeType="1"/>
              </p:cNvSpPr>
              <p:nvPr/>
            </p:nvSpPr>
            <p:spPr bwMode="auto">
              <a:xfrm>
                <a:off x="2544" y="264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15" name="Object 7"/>
            <p:cNvGraphicFramePr>
              <a:graphicFrameLocks/>
            </p:cNvGraphicFramePr>
            <p:nvPr/>
          </p:nvGraphicFramePr>
          <p:xfrm>
            <a:off x="2184" y="2510"/>
            <a:ext cx="224" cy="184"/>
          </p:xfrm>
          <a:graphic>
            <a:graphicData uri="http://schemas.openxmlformats.org/presentationml/2006/ole">
              <p:oleObj spid="_x0000_s13315" r:id="rId7" imgW="355292" imgH="291847" progId="Equation.3">
                <p:embed/>
              </p:oleObj>
            </a:graphicData>
          </a:graphic>
        </p:graphicFrame>
        <p:graphicFrame>
          <p:nvGraphicFramePr>
            <p:cNvPr id="13316" name="Object 8"/>
            <p:cNvGraphicFramePr>
              <a:graphicFrameLocks/>
            </p:cNvGraphicFramePr>
            <p:nvPr/>
          </p:nvGraphicFramePr>
          <p:xfrm>
            <a:off x="2180" y="2886"/>
            <a:ext cx="240" cy="272"/>
          </p:xfrm>
          <a:graphic>
            <a:graphicData uri="http://schemas.openxmlformats.org/presentationml/2006/ole">
              <p:oleObj spid="_x0000_s13316" r:id="rId8" imgW="380835" imgH="431613" progId="Equation.3">
                <p:embed/>
              </p:oleObj>
            </a:graphicData>
          </a:graphic>
        </p:graphicFrame>
        <p:graphicFrame>
          <p:nvGraphicFramePr>
            <p:cNvPr id="13317" name="Object 9"/>
            <p:cNvGraphicFramePr>
              <a:graphicFrameLocks/>
            </p:cNvGraphicFramePr>
            <p:nvPr/>
          </p:nvGraphicFramePr>
          <p:xfrm>
            <a:off x="2808" y="2506"/>
            <a:ext cx="128" cy="200"/>
          </p:xfrm>
          <a:graphic>
            <a:graphicData uri="http://schemas.openxmlformats.org/presentationml/2006/ole">
              <p:oleObj spid="_x0000_s13317" r:id="rId9" imgW="203024" imgH="317225" progId="Equation.3">
                <p:embed/>
              </p:oleObj>
            </a:graphicData>
          </a:graphic>
        </p:graphicFrame>
        <p:graphicFrame>
          <p:nvGraphicFramePr>
            <p:cNvPr id="13318" name="Object 10"/>
            <p:cNvGraphicFramePr>
              <a:graphicFrameLocks/>
            </p:cNvGraphicFramePr>
            <p:nvPr/>
          </p:nvGraphicFramePr>
          <p:xfrm>
            <a:off x="3476" y="2502"/>
            <a:ext cx="120" cy="200"/>
          </p:xfrm>
          <a:graphic>
            <a:graphicData uri="http://schemas.openxmlformats.org/presentationml/2006/ole">
              <p:oleObj spid="_x0000_s13318" r:id="rId10" imgW="190335" imgH="317225" progId="Equation.3">
                <p:embed/>
              </p:oleObj>
            </a:graphicData>
          </a:graphic>
        </p:graphicFrame>
        <p:graphicFrame>
          <p:nvGraphicFramePr>
            <p:cNvPr id="13319" name="Object 11"/>
            <p:cNvGraphicFramePr>
              <a:graphicFrameLocks/>
            </p:cNvGraphicFramePr>
            <p:nvPr/>
          </p:nvGraphicFramePr>
          <p:xfrm>
            <a:off x="2832" y="2758"/>
            <a:ext cx="152" cy="520"/>
          </p:xfrm>
          <a:graphic>
            <a:graphicData uri="http://schemas.openxmlformats.org/presentationml/2006/ole">
              <p:oleObj spid="_x0000_s13319" r:id="rId11" imgW="241195" imgH="825142" progId="Equation.3">
                <p:embed/>
              </p:oleObj>
            </a:graphicData>
          </a:graphic>
        </p:graphicFrame>
        <p:graphicFrame>
          <p:nvGraphicFramePr>
            <p:cNvPr id="13320" name="Object 12"/>
            <p:cNvGraphicFramePr>
              <a:graphicFrameLocks/>
            </p:cNvGraphicFramePr>
            <p:nvPr/>
          </p:nvGraphicFramePr>
          <p:xfrm>
            <a:off x="3456" y="2758"/>
            <a:ext cx="152" cy="520"/>
          </p:xfrm>
          <a:graphic>
            <a:graphicData uri="http://schemas.openxmlformats.org/presentationml/2006/ole">
              <p:oleObj spid="_x0000_s13320" r:id="rId12" imgW="241195" imgH="825142" progId="Equation.3">
                <p:embed/>
              </p:oleObj>
            </a:graphicData>
          </a:graphic>
        </p:graphicFrame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480" y="2614"/>
              <a:ext cx="1091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其分布律为</a:t>
              </a:r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28600" y="228600"/>
            <a:ext cx="8763000" cy="1020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如果一个随机试验的样本空间只有两个结果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S=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,e</a:t>
            </a:r>
            <a:r>
              <a:rPr lang="en-US" altLang="zh-CN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则在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上我们总能定义一个服从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0-1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分布的随机变量</a:t>
            </a:r>
          </a:p>
        </p:txBody>
      </p:sp>
      <p:graphicFrame>
        <p:nvGraphicFramePr>
          <p:cNvPr id="22" name="Object 21"/>
          <p:cNvGraphicFramePr>
            <a:graphicFrameLocks/>
          </p:cNvGraphicFramePr>
          <p:nvPr/>
        </p:nvGraphicFramePr>
        <p:xfrm>
          <a:off x="1841500" y="1371600"/>
          <a:ext cx="2489200" cy="928688"/>
        </p:xfrm>
        <a:graphic>
          <a:graphicData uri="http://schemas.openxmlformats.org/presentationml/2006/ole">
            <p:oleObj spid="_x0000_s13314" r:id="rId13" imgW="1294838" imgH="482391" progId="Equation.DSMT4">
              <p:embed/>
            </p:oleObj>
          </a:graphicData>
        </a:graphic>
      </p:graphicFrame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800600" y="1600200"/>
            <a:ext cx="3048000" cy="331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来描述试验结果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3331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2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E85D7EB-63F4-44D8-8A9F-DED986352D1C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/>
      <p:bldP spid="6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147638" y="1676400"/>
          <a:ext cx="8539162" cy="990600"/>
        </p:xfrm>
        <a:graphic>
          <a:graphicData uri="http://schemas.openxmlformats.org/presentationml/2006/ole">
            <p:oleObj spid="_x0000_s14338" r:id="rId3" imgW="4203700" imgH="5080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228600" y="2819400"/>
          <a:ext cx="8610600" cy="903288"/>
        </p:xfrm>
        <a:graphic>
          <a:graphicData uri="http://schemas.openxmlformats.org/presentationml/2006/ole">
            <p:oleObj spid="_x0000_s14339" r:id="rId4" imgW="4292600" imgH="457200" progId="Equation.DSMT4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5288" y="549275"/>
            <a:ext cx="4186237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（二）伯努利试验和二项分布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3962400"/>
            <a:ext cx="7586663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重复”是指这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次试验中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P(A)= p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保持不变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200" y="4648200"/>
            <a:ext cx="7586663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独立”是指各 次试验的结果互不影响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85800" y="1143000"/>
            <a:ext cx="34956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(1)  n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重伯努利试验</a:t>
            </a:r>
          </a:p>
        </p:txBody>
      </p:sp>
      <p:sp>
        <p:nvSpPr>
          <p:cNvPr id="14344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8F193D2-C529-4491-B6CD-251DAFF357C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" y="685800"/>
            <a:ext cx="86868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例如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抛一枚硬币观察得到正面或反面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若将硬币抛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就是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重伯努利试验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" y="1828800"/>
            <a:ext cx="88392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例如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抛一颗骰子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观察是否 “出现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点”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就是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重伯努利试验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" y="0"/>
            <a:ext cx="86868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重伯努利试验是一种很重要的数学模型，它有广泛的应用。</a:t>
            </a:r>
          </a:p>
        </p:txBody>
      </p:sp>
      <p:sp>
        <p:nvSpPr>
          <p:cNvPr id="165893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894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AC78B49-A816-40CA-8111-0ACB62F64513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800" y="3124200"/>
            <a:ext cx="8839200" cy="2776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例如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在袋中装有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只白球，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只黑球，从袋中任取一球观察其颜色。以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表示“取到白球”，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P(A)=a/(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a+b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。连续取球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次，做放回抽样，就是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重伯努利试验，做不放回抽样是就不是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重伯努利试验。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j-ea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j-ea"/>
              </a:rPr>
              <a:t>不满足独立性。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228600"/>
            <a:ext cx="34956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(2)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二项分布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1600200" y="903288"/>
          <a:ext cx="6629400" cy="382587"/>
        </p:xfrm>
        <a:graphic>
          <a:graphicData uri="http://schemas.openxmlformats.org/presentationml/2006/ole">
            <p:oleObj spid="_x0000_s15362" r:id="rId3" imgW="7489749" imgH="431613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755650" y="1452563"/>
          <a:ext cx="3282950" cy="371475"/>
        </p:xfrm>
        <a:graphic>
          <a:graphicData uri="http://schemas.openxmlformats.org/presentationml/2006/ole">
            <p:oleObj spid="_x0000_s15363" r:id="rId4" imgW="3808347" imgH="431613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/>
        </p:nvGraphicFramePr>
        <p:xfrm>
          <a:off x="4038600" y="1436688"/>
          <a:ext cx="2863850" cy="381000"/>
        </p:xfrm>
        <a:graphic>
          <a:graphicData uri="http://schemas.openxmlformats.org/presentationml/2006/ole">
            <p:oleObj spid="_x0000_s15364" r:id="rId5" imgW="2957816" imgH="393529" progId="Equation.3">
              <p:embed/>
            </p:oleObj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2000" y="1970088"/>
            <a:ext cx="7402513" cy="387350"/>
            <a:chOff x="652" y="1840"/>
            <a:chExt cx="4663" cy="244"/>
          </a:xfrm>
        </p:grpSpPr>
        <p:graphicFrame>
          <p:nvGraphicFramePr>
            <p:cNvPr id="15371" name="Object 5"/>
            <p:cNvGraphicFramePr>
              <a:graphicFrameLocks/>
            </p:cNvGraphicFramePr>
            <p:nvPr/>
          </p:nvGraphicFramePr>
          <p:xfrm>
            <a:off x="652" y="1840"/>
            <a:ext cx="1968" cy="244"/>
          </p:xfrm>
          <a:graphic>
            <a:graphicData uri="http://schemas.openxmlformats.org/presentationml/2006/ole">
              <p:oleObj spid="_x0000_s15371" r:id="rId6" imgW="3478290" imgH="431613" progId="Equation.DSMT4">
                <p:embed/>
              </p:oleObj>
            </a:graphicData>
          </a:graphic>
        </p:graphicFrame>
        <p:graphicFrame>
          <p:nvGraphicFramePr>
            <p:cNvPr id="15372" name="Object 6"/>
            <p:cNvGraphicFramePr>
              <a:graphicFrameLocks/>
            </p:cNvGraphicFramePr>
            <p:nvPr/>
          </p:nvGraphicFramePr>
          <p:xfrm>
            <a:off x="2668" y="1840"/>
            <a:ext cx="2647" cy="240"/>
          </p:xfrm>
          <a:graphic>
            <a:graphicData uri="http://schemas.openxmlformats.org/presentationml/2006/ole">
              <p:oleObj spid="_x0000_s15372" r:id="rId7" imgW="4760434" imgH="431613" progId="Equation.3">
                <p:embed/>
              </p:oleObj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685800" y="2503488"/>
            <a:ext cx="7620000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+mj-ea"/>
              </a:rPr>
              <a:t>事件</a:t>
            </a:r>
            <a:r>
              <a:rPr kumimoji="1"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latin typeface="+mj-ea"/>
              </a:rPr>
              <a:t>在前</a:t>
            </a:r>
            <a:r>
              <a:rPr kumimoji="1"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chemeClr val="tx1"/>
                </a:solidFill>
                <a:latin typeface="+mj-ea"/>
              </a:rPr>
              <a:t>次出现，而在后</a:t>
            </a:r>
            <a:r>
              <a:rPr kumimoji="1"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n-k</a:t>
            </a:r>
            <a:r>
              <a:rPr kumimoji="1" lang="zh-CN" altLang="en-US" dirty="0">
                <a:solidFill>
                  <a:schemeClr val="tx1"/>
                </a:solidFill>
                <a:latin typeface="+mj-ea"/>
              </a:rPr>
              <a:t>次不出现的概率为</a:t>
            </a:r>
            <a:r>
              <a:rPr kumimoji="1" lang="en-US" altLang="zh-CN" dirty="0">
                <a:solidFill>
                  <a:schemeClr val="tx1"/>
                </a:solidFill>
                <a:latin typeface="+mj-ea"/>
              </a:rPr>
              <a:t>:</a:t>
            </a:r>
            <a:endParaRPr lang="zh-CN" altLang="en-US" dirty="0"/>
          </a:p>
        </p:txBody>
      </p:sp>
      <p:graphicFrame>
        <p:nvGraphicFramePr>
          <p:cNvPr id="13341" name="Object 29"/>
          <p:cNvGraphicFramePr>
            <a:graphicFrameLocks/>
          </p:cNvGraphicFramePr>
          <p:nvPr/>
        </p:nvGraphicFramePr>
        <p:xfrm>
          <a:off x="1143000" y="2960688"/>
          <a:ext cx="6553200" cy="1014412"/>
        </p:xfrm>
        <a:graphic>
          <a:graphicData uri="http://schemas.openxmlformats.org/presentationml/2006/ole">
            <p:oleObj spid="_x0000_s15365" r:id="rId8" imgW="2235200" imgH="469900" progId="Equation.3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38200" y="3932238"/>
            <a:ext cx="5843588" cy="2762250"/>
            <a:chOff x="615" y="2033"/>
            <a:chExt cx="3681" cy="1676"/>
          </a:xfrm>
        </p:grpSpPr>
        <p:graphicFrame>
          <p:nvGraphicFramePr>
            <p:cNvPr id="15370" name="Object 7"/>
            <p:cNvGraphicFramePr>
              <a:graphicFrameLocks/>
            </p:cNvGraphicFramePr>
            <p:nvPr/>
          </p:nvGraphicFramePr>
          <p:xfrm>
            <a:off x="3581" y="2033"/>
            <a:ext cx="715" cy="637"/>
          </p:xfrm>
          <a:graphic>
            <a:graphicData uri="http://schemas.openxmlformats.org/presentationml/2006/ole">
              <p:oleObj spid="_x0000_s15370" name="Equation" r:id="rId9" imgW="469800" imgH="457200" progId="Equation.DSMT4">
                <p:embed/>
              </p:oleObj>
            </a:graphicData>
          </a:graphic>
        </p:graphicFrame>
        <p:grpSp>
          <p:nvGrpSpPr>
            <p:cNvPr id="15381" name="Group 14"/>
            <p:cNvGrpSpPr>
              <a:grpSpLocks noChangeAspect="1"/>
            </p:cNvGrpSpPr>
            <p:nvPr/>
          </p:nvGrpSpPr>
          <p:grpSpPr bwMode="auto">
            <a:xfrm>
              <a:off x="615" y="2252"/>
              <a:ext cx="3397" cy="1457"/>
              <a:chOff x="615" y="2252"/>
              <a:chExt cx="3397" cy="1457"/>
            </a:xfrm>
          </p:grpSpPr>
          <p:sp>
            <p:nvSpPr>
              <p:cNvPr id="15382" name="Rectangle 15"/>
              <p:cNvSpPr>
                <a:spLocks noChangeArrowheads="1"/>
              </p:cNvSpPr>
              <p:nvPr/>
            </p:nvSpPr>
            <p:spPr bwMode="auto">
              <a:xfrm>
                <a:off x="3093" y="2349"/>
                <a:ext cx="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3" name="Rectangle 16"/>
              <p:cNvSpPr>
                <a:spLocks noChangeArrowheads="1"/>
              </p:cNvSpPr>
              <p:nvPr/>
            </p:nvSpPr>
            <p:spPr bwMode="auto">
              <a:xfrm>
                <a:off x="1505" y="2349"/>
                <a:ext cx="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4" name="Rectangle 17"/>
              <p:cNvSpPr>
                <a:spLocks noChangeArrowheads="1"/>
              </p:cNvSpPr>
              <p:nvPr/>
            </p:nvSpPr>
            <p:spPr bwMode="auto">
              <a:xfrm>
                <a:off x="615" y="2252"/>
                <a:ext cx="3397" cy="1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  <a:latin typeface="宋体" pitchFamily="2" charset="-122"/>
                  </a:rPr>
                  <a:t>因</a:t>
                </a:r>
                <a:r>
                  <a:rPr lang="en-US" altLang="zh-CN" i="1">
                    <a:solidFill>
                      <a:srgbClr val="000000"/>
                    </a:solidFill>
                    <a:latin typeface="宋体" pitchFamily="2" charset="-122"/>
                  </a:rPr>
                  <a:t>A</a:t>
                </a:r>
                <a:r>
                  <a:rPr lang="zh-CN" altLang="en-US">
                    <a:solidFill>
                      <a:srgbClr val="000000"/>
                    </a:solidFill>
                    <a:latin typeface="宋体" pitchFamily="2" charset="-122"/>
                  </a:rPr>
                  <a:t>在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n</a:t>
                </a:r>
                <a:r>
                  <a:rPr lang="zh-CN" altLang="en-US">
                    <a:solidFill>
                      <a:srgbClr val="000000"/>
                    </a:solidFill>
                    <a:latin typeface="宋体" pitchFamily="2" charset="-122"/>
                  </a:rPr>
                  <a:t>次试验中发生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k</a:t>
                </a:r>
                <a:r>
                  <a:rPr lang="zh-CN" altLang="en-US">
                    <a:solidFill>
                      <a:srgbClr val="000000"/>
                    </a:solidFill>
                    <a:latin typeface="宋体" pitchFamily="2" charset="-122"/>
                  </a:rPr>
                  <a:t>次的方式共有</a:t>
                </a:r>
                <a:endParaRPr lang="zh-CN" altLang="en-US"/>
              </a:p>
              <a:p>
                <a:endParaRPr lang="en-US" altLang="zh-CN"/>
              </a:p>
              <a:p>
                <a:endParaRPr lang="zh-CN" altLang="en-US"/>
              </a:p>
              <a:p>
                <a:endParaRPr lang="en-US" altLang="zh-CN"/>
              </a:p>
              <a:p>
                <a:endParaRPr lang="zh-CN" altLang="en-US"/>
              </a:p>
            </p:txBody>
          </p:sp>
          <p:sp>
            <p:nvSpPr>
              <p:cNvPr id="15385" name="Rectangle 18"/>
              <p:cNvSpPr>
                <a:spLocks noChangeArrowheads="1"/>
              </p:cNvSpPr>
              <p:nvPr/>
            </p:nvSpPr>
            <p:spPr bwMode="auto">
              <a:xfrm>
                <a:off x="615" y="2323"/>
                <a:ext cx="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6" name="Rectangle 19"/>
              <p:cNvSpPr>
                <a:spLocks noChangeArrowheads="1"/>
              </p:cNvSpPr>
              <p:nvPr/>
            </p:nvSpPr>
            <p:spPr bwMode="auto">
              <a:xfrm>
                <a:off x="2922" y="2342"/>
                <a:ext cx="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15387" name="Rectangle 20"/>
              <p:cNvSpPr>
                <a:spLocks noChangeArrowheads="1"/>
              </p:cNvSpPr>
              <p:nvPr/>
            </p:nvSpPr>
            <p:spPr bwMode="auto">
              <a:xfrm>
                <a:off x="1338" y="2342"/>
                <a:ext cx="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</p:grpSp>
      </p:grp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6530975" y="4179888"/>
            <a:ext cx="26130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  <a:latin typeface="Tahoma" pitchFamily="34" charset="0"/>
              </a:rPr>
              <a:t>且两两互不相容</a:t>
            </a:r>
            <a:r>
              <a:rPr lang="en-US" altLang="zh-CN" sz="260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25" name="Object 8"/>
          <p:cNvGraphicFramePr>
            <a:graphicFrameLocks/>
          </p:cNvGraphicFramePr>
          <p:nvPr/>
        </p:nvGraphicFramePr>
        <p:xfrm>
          <a:off x="838200" y="4953000"/>
          <a:ext cx="5867400" cy="385763"/>
        </p:xfrm>
        <a:graphic>
          <a:graphicData uri="http://schemas.openxmlformats.org/presentationml/2006/ole">
            <p:oleObj spid="_x0000_s15366" r:id="rId10" imgW="6067966" imgH="431613" progId="Equation.3">
              <p:embed/>
            </p:oleObj>
          </a:graphicData>
        </a:graphic>
      </p:graphicFrame>
      <p:graphicFrame>
        <p:nvGraphicFramePr>
          <p:cNvPr id="26" name="Object 9"/>
          <p:cNvGraphicFramePr>
            <a:graphicFrameLocks/>
          </p:cNvGraphicFramePr>
          <p:nvPr/>
        </p:nvGraphicFramePr>
        <p:xfrm>
          <a:off x="1512888" y="5314950"/>
          <a:ext cx="2297112" cy="1047750"/>
        </p:xfrm>
        <a:graphic>
          <a:graphicData uri="http://schemas.openxmlformats.org/presentationml/2006/ole">
            <p:oleObj spid="_x0000_s15367" name="Equation" r:id="rId11" imgW="1002960" imgH="457200" progId="Equation.DSMT4">
              <p:embed/>
            </p:oleObj>
          </a:graphicData>
        </a:graphic>
      </p:graphicFrame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3733800" y="57912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3810000" y="5486400"/>
          <a:ext cx="1295400" cy="322263"/>
        </p:xfrm>
        <a:graphic>
          <a:graphicData uri="http://schemas.openxmlformats.org/presentationml/2006/ole">
            <p:oleObj spid="_x0000_s15368" r:id="rId12" imgW="1739145" imgH="431613" progId="Equation.3">
              <p:embed/>
            </p:oleObj>
          </a:graphicData>
        </a:graphic>
      </p:graphicFrame>
      <p:graphicFrame>
        <p:nvGraphicFramePr>
          <p:cNvPr id="28" name="Object 11"/>
          <p:cNvGraphicFramePr>
            <a:graphicFrameLocks/>
          </p:cNvGraphicFramePr>
          <p:nvPr/>
        </p:nvGraphicFramePr>
        <p:xfrm>
          <a:off x="5795963" y="5233988"/>
          <a:ext cx="1590675" cy="1073150"/>
        </p:xfrm>
        <a:graphic>
          <a:graphicData uri="http://schemas.openxmlformats.org/presentationml/2006/ole">
            <p:oleObj spid="_x0000_s15369" name="Equation" r:id="rId13" imgW="711000" imgH="457200" progId="Equation.DSMT4">
              <p:embed/>
            </p:oleObj>
          </a:graphicData>
        </a:graphic>
      </p:graphicFrame>
      <p:sp>
        <p:nvSpPr>
          <p:cNvPr id="15379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0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53B8754-2BD9-4916-87AC-55E12E513472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3" name="Object 3"/>
          <p:cNvGraphicFramePr>
            <a:graphicFrameLocks/>
          </p:cNvGraphicFramePr>
          <p:nvPr/>
        </p:nvGraphicFramePr>
        <p:xfrm>
          <a:off x="338138" y="558800"/>
          <a:ext cx="4267200" cy="1044575"/>
        </p:xfrm>
        <a:graphic>
          <a:graphicData uri="http://schemas.openxmlformats.org/presentationml/2006/ole">
            <p:oleObj spid="_x0000_s16386" name="Equation" r:id="rId3" imgW="1866600" imgH="457200" progId="Equation.DSMT4">
              <p:embed/>
            </p:oleObj>
          </a:graphicData>
        </a:graphic>
      </p:graphicFrame>
      <p:graphicFrame>
        <p:nvGraphicFramePr>
          <p:cNvPr id="179204" name="Object 4"/>
          <p:cNvGraphicFramePr>
            <a:graphicFrameLocks/>
          </p:cNvGraphicFramePr>
          <p:nvPr/>
        </p:nvGraphicFramePr>
        <p:xfrm>
          <a:off x="4724400" y="838200"/>
          <a:ext cx="2057400" cy="479425"/>
        </p:xfrm>
        <a:graphic>
          <a:graphicData uri="http://schemas.openxmlformats.org/presentationml/2006/ole">
            <p:oleObj spid="_x0000_s16387" r:id="rId4" imgW="862851" imgH="203024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/>
          </p:cNvGraphicFramePr>
          <p:nvPr/>
        </p:nvGraphicFramePr>
        <p:xfrm>
          <a:off x="609600" y="3886200"/>
          <a:ext cx="5842000" cy="1009650"/>
        </p:xfrm>
        <a:graphic>
          <a:graphicData uri="http://schemas.openxmlformats.org/presentationml/2006/ole">
            <p:oleObj spid="_x0000_s16388" r:id="rId5" imgW="3033983" imgH="482391" progId="Equation.DSMT4">
              <p:embed/>
            </p:oleObj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5800" y="5181600"/>
            <a:ext cx="52435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称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服从参数为</a:t>
            </a:r>
            <a:r>
              <a:rPr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的二项分布，记为</a:t>
            </a:r>
          </a:p>
        </p:txBody>
      </p:sp>
      <p:graphicFrame>
        <p:nvGraphicFramePr>
          <p:cNvPr id="13" name="Object 4"/>
          <p:cNvGraphicFramePr>
            <a:graphicFrameLocks/>
          </p:cNvGraphicFramePr>
          <p:nvPr/>
        </p:nvGraphicFramePr>
        <p:xfrm>
          <a:off x="5959475" y="5181600"/>
          <a:ext cx="1812925" cy="468313"/>
        </p:xfrm>
        <a:graphic>
          <a:graphicData uri="http://schemas.openxmlformats.org/presentationml/2006/ole">
            <p:oleObj spid="_x0000_s16389" r:id="rId6" imgW="786717" imgH="203024" progId="Equation.DSMT4">
              <p:embed/>
            </p:oleObj>
          </a:graphicData>
        </a:graphic>
      </p:graphicFrame>
      <p:graphicFrame>
        <p:nvGraphicFramePr>
          <p:cNvPr id="16393" name="Object 5"/>
          <p:cNvGraphicFramePr>
            <a:graphicFrameLocks/>
          </p:cNvGraphicFramePr>
          <p:nvPr/>
        </p:nvGraphicFramePr>
        <p:xfrm>
          <a:off x="1366838" y="2103438"/>
          <a:ext cx="5040312" cy="1611312"/>
        </p:xfrm>
        <a:graphic>
          <a:graphicData uri="http://schemas.openxmlformats.org/presentationml/2006/ole">
            <p:oleObj spid="_x0000_s16390" name="Equation" r:id="rId7" imgW="2336760" imgH="711000" progId="Equation.DSMT4">
              <p:embed/>
            </p:oleObj>
          </a:graphicData>
        </a:graphic>
      </p:graphicFrame>
      <p:graphicFrame>
        <p:nvGraphicFramePr>
          <p:cNvPr id="16394" name="Object 6"/>
          <p:cNvGraphicFramePr>
            <a:graphicFrameLocks/>
          </p:cNvGraphicFramePr>
          <p:nvPr/>
        </p:nvGraphicFramePr>
        <p:xfrm>
          <a:off x="457200" y="1676400"/>
          <a:ext cx="2286000" cy="431800"/>
        </p:xfrm>
        <a:graphic>
          <a:graphicData uri="http://schemas.openxmlformats.org/presentationml/2006/ole">
            <p:oleObj spid="_x0000_s16391" r:id="rId8" imgW="1090780" imgH="215619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5715000"/>
            <a:ext cx="4591050" cy="501650"/>
            <a:chOff x="1344" y="3327"/>
            <a:chExt cx="2713" cy="316"/>
          </a:xfrm>
        </p:grpSpPr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344" y="3375"/>
              <a:ext cx="101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二项分布</a:t>
              </a:r>
            </a:p>
          </p:txBody>
        </p:sp>
        <p:grpSp>
          <p:nvGrpSpPr>
            <p:cNvPr id="16398" name="Group 13"/>
            <p:cNvGrpSpPr>
              <a:grpSpLocks/>
            </p:cNvGrpSpPr>
            <p:nvPr/>
          </p:nvGrpSpPr>
          <p:grpSpPr bwMode="auto">
            <a:xfrm>
              <a:off x="2400" y="3327"/>
              <a:ext cx="1657" cy="316"/>
              <a:chOff x="2400" y="3327"/>
              <a:chExt cx="1657" cy="316"/>
            </a:xfrm>
          </p:grpSpPr>
          <p:grpSp>
            <p:nvGrpSpPr>
              <p:cNvPr id="16399" name="Group 14"/>
              <p:cNvGrpSpPr>
                <a:grpSpLocks/>
              </p:cNvGrpSpPr>
              <p:nvPr/>
            </p:nvGrpSpPr>
            <p:grpSpPr bwMode="auto">
              <a:xfrm>
                <a:off x="2400" y="3327"/>
                <a:ext cx="720" cy="236"/>
                <a:chOff x="2352" y="1300"/>
                <a:chExt cx="720" cy="236"/>
              </a:xfrm>
            </p:grpSpPr>
            <p:graphicFrame>
              <p:nvGraphicFramePr>
                <p:cNvPr id="16392" name="Object 7"/>
                <p:cNvGraphicFramePr>
                  <a:graphicFrameLocks/>
                </p:cNvGraphicFramePr>
                <p:nvPr/>
              </p:nvGraphicFramePr>
              <p:xfrm>
                <a:off x="2460" y="1300"/>
                <a:ext cx="453" cy="192"/>
              </p:xfrm>
              <a:graphic>
                <a:graphicData uri="http://schemas.openxmlformats.org/presentationml/2006/ole">
                  <p:oleObj spid="_x0000_s16392" r:id="rId9" imgW="748650" imgH="317225" progId="Equation.3">
                    <p:embed/>
                  </p:oleObj>
                </a:graphicData>
              </a:graphic>
            </p:graphicFrame>
            <p:sp>
              <p:nvSpPr>
                <p:cNvPr id="16401" name="Line 16"/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0" name="Text Box 17"/>
              <p:cNvSpPr txBox="1">
                <a:spLocks noChangeArrowheads="1"/>
              </p:cNvSpPr>
              <p:nvPr/>
            </p:nvSpPr>
            <p:spPr bwMode="auto">
              <a:xfrm>
                <a:off x="3216" y="3375"/>
                <a:ext cx="84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ea typeface="黑体" pitchFamily="49" charset="-122"/>
                  </a:rPr>
                  <a:t>两点分布</a:t>
                </a:r>
              </a:p>
            </p:txBody>
          </p:sp>
        </p:grpSp>
      </p:grpSp>
      <p:sp>
        <p:nvSpPr>
          <p:cNvPr id="16395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1775DA4-98AA-4E94-AC5E-C78F0F275777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228600"/>
            <a:ext cx="984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易证</a:t>
            </a:r>
            <a:r>
              <a:rPr kumimoji="1"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5365" name="Object 5"/>
          <p:cNvGraphicFramePr>
            <a:graphicFrameLocks/>
          </p:cNvGraphicFramePr>
          <p:nvPr/>
        </p:nvGraphicFramePr>
        <p:xfrm>
          <a:off x="685800" y="1143000"/>
          <a:ext cx="8153400" cy="622300"/>
        </p:xfrm>
        <a:graphic>
          <a:graphicData uri="http://schemas.openxmlformats.org/presentationml/2006/ole">
            <p:oleObj spid="_x0000_s17410" r:id="rId3" imgW="3644900" imgH="279400" progId="Equation.DSMT4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/>
          </p:cNvGraphicFramePr>
          <p:nvPr/>
        </p:nvGraphicFramePr>
        <p:xfrm>
          <a:off x="685800" y="1981200"/>
          <a:ext cx="5334000" cy="952500"/>
        </p:xfrm>
        <a:graphic>
          <a:graphicData uri="http://schemas.openxmlformats.org/presentationml/2006/ole">
            <p:oleObj spid="_x0000_s17411" r:id="rId4" imgW="2411953" imgH="431613" progId="Equation.DSMT4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/>
          </p:cNvGraphicFramePr>
          <p:nvPr/>
        </p:nvGraphicFramePr>
        <p:xfrm>
          <a:off x="3276600" y="3124200"/>
          <a:ext cx="2667000" cy="673100"/>
        </p:xfrm>
        <a:graphic>
          <a:graphicData uri="http://schemas.openxmlformats.org/presentationml/2006/ole">
            <p:oleObj spid="_x0000_s17412" r:id="rId5" imgW="1205454" imgH="304536" progId="Equation.DSMT4">
              <p:embed/>
            </p:oleObj>
          </a:graphicData>
        </a:graphic>
      </p:graphicFrame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 cstate="print"/>
          <a:srcRect t="3477" r="51524" b="40887"/>
          <a:stretch>
            <a:fillRect/>
          </a:stretch>
        </p:blipFill>
        <p:spPr bwMode="auto">
          <a:xfrm>
            <a:off x="1447800" y="4038600"/>
            <a:ext cx="57007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34" descr="深色上对角线"/>
          <p:cNvSpPr>
            <a:spLocks noChangeArrowheads="1"/>
          </p:cNvSpPr>
          <p:nvPr/>
        </p:nvSpPr>
        <p:spPr bwMode="auto">
          <a:xfrm>
            <a:off x="6249988" y="542925"/>
            <a:ext cx="1828800" cy="1143000"/>
          </a:xfrm>
          <a:prstGeom prst="cloudCallout">
            <a:avLst>
              <a:gd name="adj1" fmla="val -60593"/>
              <a:gd name="adj2" fmla="val 81528"/>
            </a:avLst>
          </a:prstGeom>
          <a:pattFill prst="dkUpDiag">
            <a:fgClr>
              <a:srgbClr val="FFCC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800000"/>
                </a:solidFill>
              </a:rPr>
              <a:t>二项式公式</a:t>
            </a:r>
            <a:endParaRPr lang="zh-CN" altLang="en-US"/>
          </a:p>
        </p:txBody>
      </p:sp>
      <p:sp>
        <p:nvSpPr>
          <p:cNvPr id="17416" name="Line 28"/>
          <p:cNvSpPr>
            <a:spLocks noChangeShapeType="1"/>
          </p:cNvSpPr>
          <p:nvPr/>
        </p:nvSpPr>
        <p:spPr bwMode="auto">
          <a:xfrm flipV="1">
            <a:off x="430213" y="6324600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Rectangle 27"/>
          <p:cNvSpPr>
            <a:spLocks noChangeArrowheads="1"/>
          </p:cNvSpPr>
          <p:nvPr/>
        </p:nvSpPr>
        <p:spPr bwMode="auto">
          <a:xfrm>
            <a:off x="6831013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44E564A-C511-434B-AA95-3C6CF26E87B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29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0"/>
          <p:cNvSpPr>
            <a:spLocks noChangeArrowheads="1"/>
          </p:cNvSpPr>
          <p:nvPr/>
        </p:nvSpPr>
        <p:spPr bwMode="auto">
          <a:xfrm>
            <a:off x="533400" y="381000"/>
            <a:ext cx="7696200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buFontTx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】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抛掷骰子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观察出现的点数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4" name="Object 2"/>
          <p:cNvGraphicFramePr>
            <a:graphicFrameLocks/>
          </p:cNvGraphicFramePr>
          <p:nvPr/>
        </p:nvGraphicFramePr>
        <p:xfrm>
          <a:off x="685800" y="3352800"/>
          <a:ext cx="3429000" cy="406400"/>
        </p:xfrm>
        <a:graphic>
          <a:graphicData uri="http://schemas.openxmlformats.org/presentationml/2006/ole">
            <p:oleObj spid="_x0000_s1026" r:id="rId3" imgW="1916037" imgH="203024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4419600" y="3352800"/>
          <a:ext cx="3340100" cy="384175"/>
        </p:xfrm>
        <a:graphic>
          <a:graphicData uri="http://schemas.openxmlformats.org/presentationml/2006/ole">
            <p:oleObj spid="_x0000_s1027" r:id="rId4" imgW="1966793" imgH="203024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/>
        </p:nvGraphicFramePr>
        <p:xfrm>
          <a:off x="1752600" y="4495800"/>
          <a:ext cx="4249738" cy="819150"/>
        </p:xfrm>
        <a:graphic>
          <a:graphicData uri="http://schemas.openxmlformats.org/presentationml/2006/ole">
            <p:oleObj spid="_x0000_s1028" r:id="rId5" imgW="2043813" imgH="393529" progId="Equation.DSMT4">
              <p:embed/>
            </p:oleObj>
          </a:graphicData>
        </a:graphic>
      </p:graphicFrame>
      <p:sp>
        <p:nvSpPr>
          <p:cNvPr id="7" name="Rectangle 2059"/>
          <p:cNvSpPr>
            <a:spLocks noChangeArrowheads="1"/>
          </p:cNvSpPr>
          <p:nvPr/>
        </p:nvSpPr>
        <p:spPr bwMode="auto">
          <a:xfrm>
            <a:off x="1676400" y="1219200"/>
            <a:ext cx="3302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={1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6}</a:t>
            </a:r>
          </a:p>
        </p:txBody>
      </p:sp>
      <p:sp>
        <p:nvSpPr>
          <p:cNvPr id="8" name="Rectangle 2060"/>
          <p:cNvSpPr>
            <a:spLocks noChangeArrowheads="1"/>
          </p:cNvSpPr>
          <p:nvPr/>
        </p:nvSpPr>
        <p:spPr bwMode="auto">
          <a:xfrm>
            <a:off x="1752600" y="1828800"/>
            <a:ext cx="35528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样本点本身就是数值</a:t>
            </a:r>
          </a:p>
        </p:txBody>
      </p:sp>
      <p:grpSp>
        <p:nvGrpSpPr>
          <p:cNvPr id="2" name="Group 2063"/>
          <p:cNvGrpSpPr>
            <a:grpSpLocks/>
          </p:cNvGrpSpPr>
          <p:nvPr/>
        </p:nvGrpSpPr>
        <p:grpSpPr bwMode="auto">
          <a:xfrm>
            <a:off x="2819400" y="2286000"/>
            <a:ext cx="1651000" cy="838200"/>
            <a:chOff x="2832" y="1680"/>
            <a:chExt cx="1040" cy="528"/>
          </a:xfrm>
        </p:grpSpPr>
        <p:sp>
          <p:nvSpPr>
            <p:cNvPr id="1038" name="AutoShape 2061"/>
            <p:cNvSpPr>
              <a:spLocks noChangeArrowheads="1"/>
            </p:cNvSpPr>
            <p:nvPr/>
          </p:nvSpPr>
          <p:spPr bwMode="auto">
            <a:xfrm>
              <a:off x="2832" y="1680"/>
              <a:ext cx="144" cy="528"/>
            </a:xfrm>
            <a:prstGeom prst="downArrow">
              <a:avLst>
                <a:gd name="adj1" fmla="val 50000"/>
                <a:gd name="adj2" fmla="val 916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Text Box 2062"/>
            <p:cNvSpPr txBox="1">
              <a:spLocks noChangeArrowheads="1"/>
            </p:cNvSpPr>
            <p:nvPr/>
          </p:nvSpPr>
          <p:spPr bwMode="auto">
            <a:xfrm>
              <a:off x="2976" y="1728"/>
              <a:ext cx="8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a typeface="黑体" pitchFamily="49" charset="-122"/>
                </a:rPr>
                <a:t>恒等变换</a:t>
              </a:r>
            </a:p>
          </p:txBody>
        </p:sp>
      </p:grpSp>
      <p:sp>
        <p:nvSpPr>
          <p:cNvPr id="12" name="Rectangle 2065"/>
          <p:cNvSpPr>
            <a:spLocks noChangeArrowheads="1"/>
          </p:cNvSpPr>
          <p:nvPr/>
        </p:nvSpPr>
        <p:spPr bwMode="auto">
          <a:xfrm>
            <a:off x="609600" y="39624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且有</a:t>
            </a:r>
          </a:p>
        </p:txBody>
      </p:sp>
      <p:graphicFrame>
        <p:nvGraphicFramePr>
          <p:cNvPr id="13" name="Object 5"/>
          <p:cNvGraphicFramePr>
            <a:graphicFrameLocks/>
          </p:cNvGraphicFramePr>
          <p:nvPr/>
        </p:nvGraphicFramePr>
        <p:xfrm>
          <a:off x="990600" y="2514600"/>
          <a:ext cx="1363663" cy="463550"/>
        </p:xfrm>
        <a:graphic>
          <a:graphicData uri="http://schemas.openxmlformats.org/presentationml/2006/ole">
            <p:oleObj spid="_x0000_s1029" r:id="rId6" imgW="596382" imgH="203024" progId="Equation.DSMT4">
              <p:embed/>
            </p:oleObj>
          </a:graphicData>
        </a:graphic>
      </p:graphicFrame>
      <p:sp>
        <p:nvSpPr>
          <p:cNvPr id="15" name="Rectangle 2071"/>
          <p:cNvSpPr>
            <a:spLocks noChangeArrowheads="1"/>
          </p:cNvSpPr>
          <p:nvPr/>
        </p:nvSpPr>
        <p:spPr bwMode="auto">
          <a:xfrm>
            <a:off x="533400" y="12192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则有</a:t>
            </a:r>
          </a:p>
        </p:txBody>
      </p:sp>
      <p:sp>
        <p:nvSpPr>
          <p:cNvPr id="1036" name="Line 1376"/>
          <p:cNvSpPr>
            <a:spLocks noChangeShapeType="1"/>
          </p:cNvSpPr>
          <p:nvPr/>
        </p:nvSpPr>
        <p:spPr bwMode="auto">
          <a:xfrm flipV="1">
            <a:off x="228600" y="64008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Rectangle 1375"/>
          <p:cNvSpPr>
            <a:spLocks noChangeArrowheads="1"/>
          </p:cNvSpPr>
          <p:nvPr/>
        </p:nvSpPr>
        <p:spPr bwMode="auto">
          <a:xfrm>
            <a:off x="777240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DC8B15F-90E3-422D-9897-78CE5601E18F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1295400" y="4876800"/>
          <a:ext cx="5181600" cy="522288"/>
        </p:xfrm>
        <a:graphic>
          <a:graphicData uri="http://schemas.openxmlformats.org/presentationml/2006/ole">
            <p:oleObj spid="_x0000_s18434" r:id="rId3" imgW="2386564" imgH="241195" progId="Equation.3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33375"/>
            <a:ext cx="84582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】  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已知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100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个产品中有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个次品，现从中有放回地取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次，每次任取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个，求在所取的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个中恰有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个次品的概率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600200"/>
            <a:ext cx="89154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解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因为这是有放回地取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次，因此这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次试验的条件完全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相同且独立，它是伯努利试验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4800" y="2819400"/>
            <a:ext cx="5911850" cy="560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依题意，每次试验取到次品的概率为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0.05.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3429000"/>
            <a:ext cx="5761038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为所取的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个中的次品数，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" y="4114800"/>
            <a:ext cx="2954338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于是，所求概率为：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7200" y="3429000"/>
            <a:ext cx="3024188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~ b(3,0.05)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</a:p>
        </p:txBody>
      </p:sp>
      <p:sp>
        <p:nvSpPr>
          <p:cNvPr id="18441" name="Line 28"/>
          <p:cNvSpPr>
            <a:spLocks noChangeShapeType="1"/>
          </p:cNvSpPr>
          <p:nvPr/>
        </p:nvSpPr>
        <p:spPr bwMode="auto">
          <a:xfrm flipV="1">
            <a:off x="228600" y="61722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Rectangle 27"/>
          <p:cNvSpPr>
            <a:spLocks noChangeArrowheads="1"/>
          </p:cNvSpPr>
          <p:nvPr/>
        </p:nvSpPr>
        <p:spPr bwMode="auto">
          <a:xfrm>
            <a:off x="6629400" y="62293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1944D0A-D3A5-4F8D-B98A-47B638BDF933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1066800"/>
            <a:ext cx="8610600" cy="1754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若将本例中的“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有放回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”改为”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无放回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那么各次试验条件就不同了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此试验就不是伯努利试验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此时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只能用古典概型求解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" y="533400"/>
            <a:ext cx="11080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注意：</a:t>
            </a:r>
          </a:p>
        </p:txBody>
      </p:sp>
      <p:graphicFrame>
        <p:nvGraphicFramePr>
          <p:cNvPr id="7" name="Object 0"/>
          <p:cNvGraphicFramePr>
            <a:graphicFrameLocks/>
          </p:cNvGraphicFramePr>
          <p:nvPr/>
        </p:nvGraphicFramePr>
        <p:xfrm>
          <a:off x="1520825" y="2971800"/>
          <a:ext cx="4121150" cy="1008063"/>
        </p:xfrm>
        <a:graphic>
          <a:graphicData uri="http://schemas.openxmlformats.org/presentationml/2006/ole">
            <p:oleObj spid="_x0000_s19458" r:id="rId3" imgW="1866900" imgH="457200" progId="Equation.DSMT4">
              <p:embed/>
            </p:oleObj>
          </a:graphicData>
        </a:graphic>
      </p:graphicFrame>
      <p:sp>
        <p:nvSpPr>
          <p:cNvPr id="19461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A2E9E9C-348E-4C35-98E8-3F6FD9C2765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【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例</a:t>
            </a: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2】 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按规定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，某种型号电子元件的使用寿命超过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1500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小时的成为一等品。已知某一大批产品的一级品率为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0.2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，现在从中随机地抽查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只，问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只元件中恰有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只（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k=0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…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）为一级品的概率是多少？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62200"/>
            <a:ext cx="7920038" cy="4114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解  所求的概率为：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将</a:t>
            </a:r>
            <a:r>
              <a:rPr lang="zh-CN" altLang="en-US" sz="2400" dirty="0">
                <a:latin typeface="+mj-ea"/>
                <a:ea typeface="+mj-ea"/>
              </a:rPr>
              <a:t>计算结果列表如下：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b="1" dirty="0"/>
          </a:p>
        </p:txBody>
      </p:sp>
      <p:graphicFrame>
        <p:nvGraphicFramePr>
          <p:cNvPr id="26628" name="Object 2"/>
          <p:cNvGraphicFramePr>
            <a:graphicFrameLocks/>
          </p:cNvGraphicFramePr>
          <p:nvPr>
            <p:ph sz="quarter" idx="2"/>
          </p:nvPr>
        </p:nvGraphicFramePr>
        <p:xfrm>
          <a:off x="3352800" y="2335213"/>
          <a:ext cx="5183188" cy="828675"/>
        </p:xfrm>
        <a:graphic>
          <a:graphicData uri="http://schemas.openxmlformats.org/presentationml/2006/ole">
            <p:oleObj spid="_x0000_s20482" r:id="rId3" imgW="2857500" imgH="457200" progId="Equation.DSMT4">
              <p:embed/>
            </p:oleObj>
          </a:graphicData>
        </a:graphic>
      </p:graphicFrame>
      <p:graphicFrame>
        <p:nvGraphicFramePr>
          <p:cNvPr id="26690" name="Group 66"/>
          <p:cNvGraphicFramePr>
            <a:graphicFrameLocks noGrp="1"/>
          </p:cNvGraphicFramePr>
          <p:nvPr>
            <p:ph sz="quarter" idx="1"/>
          </p:nvPr>
        </p:nvGraphicFramePr>
        <p:xfrm>
          <a:off x="611188" y="3644900"/>
          <a:ext cx="8137525" cy="2425700"/>
        </p:xfrm>
        <a:graphic>
          <a:graphicData uri="http://schemas.openxmlformats.org/drawingml/2006/table">
            <a:tbl>
              <a:tblPr/>
              <a:tblGrid>
                <a:gridCol w="2713037"/>
                <a:gridCol w="2711450"/>
                <a:gridCol w="2713038"/>
              </a:tblGrid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P{X=0}=0.012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P{X=1}=0.058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P{X=2}=0.137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P{X=3}=0.205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P{X=4}=0.218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P{X=5}=0.175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P{X=6}=0.109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P{X=7}=0.055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P{X=8}=0.022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P{X=9}=0.007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P{X=10}=0.002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P{X=k}&lt;0.001,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当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k≥11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04800" y="2362200"/>
            <a:ext cx="8686800" cy="1914525"/>
            <a:chOff x="228600" y="4560888"/>
            <a:chExt cx="8686800" cy="1914525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228600" y="4560888"/>
              <a:ext cx="8686800" cy="1914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提示</a:t>
              </a:r>
              <a:r>
                <a:rPr lang="zh-CN" altLang="en-US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 panose="05050102010706020507" pitchFamily="18" charset="2"/>
                </a:rPr>
                <a:t></a:t>
              </a:r>
            </a:p>
            <a:p>
              <a:pPr>
                <a:buFontTx/>
                <a:buNone/>
                <a:defRPr/>
              </a:pPr>
              <a:endPara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endParaRPr>
            </a:p>
            <a:p>
              <a:pPr>
                <a:buFontTx/>
                <a:buNone/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endParaRPr>
            </a:p>
            <a:p>
              <a:pPr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8600" y="4789488"/>
              <a:ext cx="8686800" cy="1662113"/>
            </a:xfrm>
            <a:prstGeom prst="rect">
              <a:avLst/>
            </a:prstGeom>
            <a:noFill/>
            <a:ln w="38100" cmpd="dbl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这是不放回抽样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 pitchFamily="18" charset="2"/>
                </a:rPr>
                <a:t>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但因元件总数很大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 pitchFamily="18" charset="2"/>
                </a:rPr>
                <a:t>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所抽查的元件数与元件总数之比甚小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 pitchFamily="18" charset="2"/>
                </a:rPr>
                <a:t>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故可当作放回抽样处理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 pitchFamily="18" charset="2"/>
                </a:rPr>
                <a:t>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即抽查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20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件产品可看作每次抽查一件的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20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重伯努利试验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 pitchFamily="18" charset="2"/>
                </a:rPr>
                <a:t>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有误差，但误差不大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.</a:t>
              </a: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20498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9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6CD39F4-A187-44B8-97E9-82E22036B54B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3725" y="381000"/>
            <a:ext cx="176847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上表的图形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914400"/>
            <a:ext cx="8686800" cy="1035050"/>
            <a:chOff x="144" y="1116"/>
            <a:chExt cx="5472" cy="652"/>
          </a:xfrm>
        </p:grpSpPr>
        <p:sp>
          <p:nvSpPr>
            <p:cNvPr id="21568" name="Line 6"/>
            <p:cNvSpPr>
              <a:spLocks noChangeShapeType="1"/>
            </p:cNvSpPr>
            <p:nvPr/>
          </p:nvSpPr>
          <p:spPr bwMode="auto">
            <a:xfrm>
              <a:off x="192" y="1488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Text Box 7"/>
            <p:cNvSpPr txBox="1">
              <a:spLocks noChangeArrowheads="1"/>
            </p:cNvSpPr>
            <p:nvPr/>
          </p:nvSpPr>
          <p:spPr bwMode="auto">
            <a:xfrm>
              <a:off x="144" y="1500"/>
              <a:ext cx="438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.01  .06 .14  .21  .22  .18  .11  .06  .02  .01  .002  &lt; .001</a:t>
              </a:r>
            </a:p>
          </p:txBody>
        </p:sp>
        <p:sp>
          <p:nvSpPr>
            <p:cNvPr id="21570" name="Text Box 8"/>
            <p:cNvSpPr txBox="1">
              <a:spLocks noChangeArrowheads="1"/>
            </p:cNvSpPr>
            <p:nvPr/>
          </p:nvSpPr>
          <p:spPr bwMode="auto">
            <a:xfrm>
              <a:off x="278" y="1116"/>
              <a:ext cx="432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0     1    2     3     4     5     6     7     8    9     10   11 ~ 20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5800" y="2133600"/>
            <a:ext cx="6705600" cy="2133600"/>
            <a:chOff x="422" y="1844"/>
            <a:chExt cx="4533" cy="2223"/>
          </a:xfrm>
        </p:grpSpPr>
        <p:sp>
          <p:nvSpPr>
            <p:cNvPr id="21524" name="Text Box 10"/>
            <p:cNvSpPr txBox="1">
              <a:spLocks noChangeArrowheads="1"/>
            </p:cNvSpPr>
            <p:nvPr/>
          </p:nvSpPr>
          <p:spPr bwMode="auto">
            <a:xfrm>
              <a:off x="2978" y="3456"/>
              <a:ext cx="18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21525" name="Text Box 11"/>
            <p:cNvSpPr txBox="1">
              <a:spLocks noChangeArrowheads="1"/>
            </p:cNvSpPr>
            <p:nvPr/>
          </p:nvSpPr>
          <p:spPr bwMode="auto">
            <a:xfrm>
              <a:off x="3360" y="3456"/>
              <a:ext cx="24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•</a:t>
              </a:r>
            </a:p>
          </p:txBody>
        </p:sp>
        <p:grpSp>
          <p:nvGrpSpPr>
            <p:cNvPr id="21526" name="Group 12"/>
            <p:cNvGrpSpPr>
              <a:grpSpLocks/>
            </p:cNvGrpSpPr>
            <p:nvPr/>
          </p:nvGrpSpPr>
          <p:grpSpPr bwMode="auto">
            <a:xfrm>
              <a:off x="422" y="1844"/>
              <a:ext cx="4533" cy="2223"/>
              <a:chOff x="422" y="1844"/>
              <a:chExt cx="4533" cy="2223"/>
            </a:xfrm>
          </p:grpSpPr>
          <p:sp>
            <p:nvSpPr>
              <p:cNvPr id="21527" name="Text Box 13"/>
              <p:cNvSpPr txBox="1">
                <a:spLocks noChangeArrowheads="1"/>
              </p:cNvSpPr>
              <p:nvPr/>
            </p:nvSpPr>
            <p:spPr bwMode="auto">
              <a:xfrm>
                <a:off x="4742" y="3603"/>
                <a:ext cx="213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21528" name="Text Box 14"/>
              <p:cNvSpPr txBox="1">
                <a:spLocks noChangeArrowheads="1"/>
              </p:cNvSpPr>
              <p:nvPr/>
            </p:nvSpPr>
            <p:spPr bwMode="auto">
              <a:xfrm>
                <a:off x="422" y="1844"/>
                <a:ext cx="23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21529" name="Text Box 15"/>
              <p:cNvSpPr txBox="1">
                <a:spLocks noChangeArrowheads="1"/>
              </p:cNvSpPr>
              <p:nvPr/>
            </p:nvSpPr>
            <p:spPr bwMode="auto">
              <a:xfrm>
                <a:off x="2778" y="3456"/>
                <a:ext cx="18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•</a:t>
                </a:r>
              </a:p>
            </p:txBody>
          </p:sp>
          <p:sp>
            <p:nvSpPr>
              <p:cNvPr id="21530" name="Text Box 16"/>
              <p:cNvSpPr txBox="1">
                <a:spLocks noChangeArrowheads="1"/>
              </p:cNvSpPr>
              <p:nvPr/>
            </p:nvSpPr>
            <p:spPr bwMode="auto">
              <a:xfrm>
                <a:off x="3945" y="3460"/>
                <a:ext cx="18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•</a:t>
                </a:r>
              </a:p>
            </p:txBody>
          </p:sp>
          <p:sp>
            <p:nvSpPr>
              <p:cNvPr id="21531" name="Text Box 17"/>
              <p:cNvSpPr txBox="1">
                <a:spLocks noChangeArrowheads="1"/>
              </p:cNvSpPr>
              <p:nvPr/>
            </p:nvSpPr>
            <p:spPr bwMode="auto">
              <a:xfrm>
                <a:off x="4320" y="3456"/>
                <a:ext cx="184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•</a:t>
                </a:r>
              </a:p>
            </p:txBody>
          </p:sp>
          <p:grpSp>
            <p:nvGrpSpPr>
              <p:cNvPr id="21532" name="Group 18"/>
              <p:cNvGrpSpPr>
                <a:grpSpLocks/>
              </p:cNvGrpSpPr>
              <p:nvPr/>
            </p:nvGrpSpPr>
            <p:grpSpPr bwMode="auto">
              <a:xfrm>
                <a:off x="432" y="1976"/>
                <a:ext cx="4512" cy="2091"/>
                <a:chOff x="432" y="1976"/>
                <a:chExt cx="4512" cy="2091"/>
              </a:xfrm>
            </p:grpSpPr>
            <p:sp>
              <p:nvSpPr>
                <p:cNvPr id="215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30" y="3447"/>
                  <a:ext cx="184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•</a:t>
                  </a:r>
                </a:p>
              </p:txBody>
            </p:sp>
            <p:grpSp>
              <p:nvGrpSpPr>
                <p:cNvPr id="21534" name="Group 20"/>
                <p:cNvGrpSpPr>
                  <a:grpSpLocks/>
                </p:cNvGrpSpPr>
                <p:nvPr/>
              </p:nvGrpSpPr>
              <p:grpSpPr bwMode="auto">
                <a:xfrm>
                  <a:off x="432" y="1976"/>
                  <a:ext cx="4512" cy="2091"/>
                  <a:chOff x="432" y="1976"/>
                  <a:chExt cx="4512" cy="2091"/>
                </a:xfrm>
              </p:grpSpPr>
              <p:sp>
                <p:nvSpPr>
                  <p:cNvPr id="2153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7" y="359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66FF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3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32" y="1976"/>
                    <a:ext cx="4512" cy="2091"/>
                    <a:chOff x="432" y="1976"/>
                    <a:chExt cx="4512" cy="2091"/>
                  </a:xfrm>
                </p:grpSpPr>
                <p:sp>
                  <p:nvSpPr>
                    <p:cNvPr id="21537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1976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stealth" w="lg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8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2535"/>
                      <a:ext cx="0" cy="11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1539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640"/>
                      <a:ext cx="4512" cy="1427"/>
                      <a:chOff x="432" y="2640"/>
                      <a:chExt cx="4512" cy="1427"/>
                    </a:xfrm>
                  </p:grpSpPr>
                  <p:grpSp>
                    <p:nvGrpSpPr>
                      <p:cNvPr id="21540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2640"/>
                        <a:ext cx="4512" cy="1427"/>
                        <a:chOff x="432" y="2640"/>
                        <a:chExt cx="4512" cy="1427"/>
                      </a:xfrm>
                    </p:grpSpPr>
                    <p:sp>
                      <p:nvSpPr>
                        <p:cNvPr id="21542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99" y="3360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1543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1" y="2976"/>
                          <a:ext cx="0" cy="67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1544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83" y="2640"/>
                          <a:ext cx="0" cy="100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1545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2" y="2736"/>
                          <a:ext cx="4512" cy="1331"/>
                          <a:chOff x="432" y="2736"/>
                          <a:chExt cx="4512" cy="1331"/>
                        </a:xfrm>
                      </p:grpSpPr>
                      <p:grpSp>
                        <p:nvGrpSpPr>
                          <p:cNvPr id="21546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32" y="2736"/>
                            <a:ext cx="4512" cy="1331"/>
                            <a:chOff x="432" y="2727"/>
                            <a:chExt cx="4512" cy="1331"/>
                          </a:xfrm>
                        </p:grpSpPr>
                        <p:sp>
                          <p:nvSpPr>
                            <p:cNvPr id="21550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05" y="3459"/>
                              <a:ext cx="213" cy="5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21551" name="Text Box 3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287" y="3447"/>
                              <a:ext cx="213" cy="5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21552" name="Text Box 3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71" y="3447"/>
                              <a:ext cx="213" cy="5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21553" name="Text Box 3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16" y="3459"/>
                              <a:ext cx="213" cy="5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21554" name="Text Box 3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0" y="3447"/>
                              <a:ext cx="213" cy="5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r>
                                <a:rPr lang="en-US" altLang="zh-CN">
                                  <a:solidFill>
                                    <a:schemeClr val="tx1"/>
                                  </a:solidFill>
                                  <a:ea typeface="楷体_GB2312" pitchFamily="49" charset="-122"/>
                                </a:rPr>
                                <a:t>9</a:t>
                              </a:r>
                            </a:p>
                          </p:txBody>
                        </p:sp>
                        <p:grpSp>
                          <p:nvGrpSpPr>
                            <p:cNvPr id="21555" name="Group 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32" y="2727"/>
                              <a:ext cx="4512" cy="1331"/>
                              <a:chOff x="432" y="2727"/>
                              <a:chExt cx="4512" cy="1331"/>
                            </a:xfrm>
                          </p:grpSpPr>
                          <p:sp>
                            <p:nvSpPr>
                              <p:cNvPr id="21556" name="Text Box 3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68" y="3456"/>
                                <a:ext cx="184" cy="268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1557" name="Text Box 39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50" y="3461"/>
                                <a:ext cx="184" cy="268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1558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32" y="3639"/>
                                <a:ext cx="4512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triangl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559" name="Text Box 41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128" y="3456"/>
                                <a:ext cx="184" cy="268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1560" name="Text Box 4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72" y="3456"/>
                                <a:ext cx="213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21561" name="Text Box 4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00" y="3456"/>
                                <a:ext cx="213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21562" name="Text Box 44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54" y="3456"/>
                                <a:ext cx="213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4</a:t>
                                </a:r>
                              </a:p>
                            </p:txBody>
                          </p:sp>
                          <p:sp>
                            <p:nvSpPr>
                              <p:cNvPr id="21563" name="Text Box 45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24" y="3456"/>
                                <a:ext cx="213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6</a:t>
                                </a:r>
                              </a:p>
                            </p:txBody>
                          </p:sp>
                          <p:sp>
                            <p:nvSpPr>
                              <p:cNvPr id="21564" name="Text Box 4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08" y="3456"/>
                                <a:ext cx="213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8</a:t>
                                </a:r>
                              </a:p>
                            </p:txBody>
                          </p:sp>
                          <p:sp>
                            <p:nvSpPr>
                              <p:cNvPr id="21565" name="Text Box 4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6" y="3465"/>
                                <a:ext cx="310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21566" name="Text Box 4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12" y="3456"/>
                                <a:ext cx="310" cy="59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r>
                                  <a:rPr lang="en-US" altLang="zh-CN">
                                    <a:solidFill>
                                      <a:schemeClr val="tx1"/>
                                    </a:solidFill>
                                    <a:ea typeface="楷体_GB2312" pitchFamily="49" charset="-122"/>
                                  </a:rPr>
                                  <a:t>20</a:t>
                                </a:r>
                              </a:p>
                            </p:txBody>
                          </p:sp>
                          <p:sp>
                            <p:nvSpPr>
                              <p:cNvPr id="21567" name="Line 4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65" y="2727"/>
                                <a:ext cx="2" cy="93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21547" name="Line 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1" y="3024"/>
                            <a:ext cx="0" cy="59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1548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51" y="3351"/>
                            <a:ext cx="0" cy="31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1549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3504"/>
                            <a:ext cx="0" cy="9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66FF66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1541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89" y="3570"/>
                        <a:ext cx="0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810000" y="2209800"/>
            <a:ext cx="3736975" cy="425450"/>
            <a:chOff x="2476" y="1872"/>
            <a:chExt cx="2354" cy="268"/>
          </a:xfrm>
        </p:grpSpPr>
        <p:sp>
          <p:nvSpPr>
            <p:cNvPr id="21523" name="Text Box 55"/>
            <p:cNvSpPr txBox="1">
              <a:spLocks noChangeArrowheads="1"/>
            </p:cNvSpPr>
            <p:nvPr/>
          </p:nvSpPr>
          <p:spPr bwMode="auto">
            <a:xfrm>
              <a:off x="2476" y="1872"/>
              <a:ext cx="235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由图表可见 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, </a:t>
              </a:r>
              <a:r>
                <a:rPr lang="zh-CN" altLang="en-US">
                  <a:solidFill>
                    <a:schemeClr val="tx1"/>
                  </a:solidFill>
                  <a:ea typeface="楷体_GB2312" pitchFamily="49" charset="-122"/>
                </a:rPr>
                <a:t>当           时，</a:t>
              </a:r>
            </a:p>
          </p:txBody>
        </p:sp>
        <p:graphicFrame>
          <p:nvGraphicFramePr>
            <p:cNvPr id="21507" name="Object 56"/>
            <p:cNvGraphicFramePr>
              <a:graphicFrameLocks/>
            </p:cNvGraphicFramePr>
            <p:nvPr/>
          </p:nvGraphicFramePr>
          <p:xfrm>
            <a:off x="3840" y="1872"/>
            <a:ext cx="509" cy="240"/>
          </p:xfrm>
          <a:graphic>
            <a:graphicData uri="http://schemas.openxmlformats.org/presentationml/2006/ole">
              <p:oleObj spid="_x0000_s21507" r:id="rId3" imgW="354984" imgH="177492" progId="Equation.3">
                <p:embed/>
              </p:oleObj>
            </a:graphicData>
          </a:graphic>
        </p:graphicFrame>
      </p:grp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3886200" y="2819400"/>
            <a:ext cx="23510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分布取得最大值</a:t>
            </a:r>
          </a:p>
        </p:txBody>
      </p:sp>
      <p:graphicFrame>
        <p:nvGraphicFramePr>
          <p:cNvPr id="61" name="Object 58"/>
          <p:cNvGraphicFramePr>
            <a:graphicFrameLocks/>
          </p:cNvGraphicFramePr>
          <p:nvPr/>
        </p:nvGraphicFramePr>
        <p:xfrm>
          <a:off x="6172200" y="2819400"/>
          <a:ext cx="1676400" cy="461963"/>
        </p:xfrm>
        <a:graphic>
          <a:graphicData uri="http://schemas.openxmlformats.org/presentationml/2006/ole">
            <p:oleObj spid="_x0000_s21506" r:id="rId4" imgW="825500" imgH="228600" progId="Equation.3">
              <p:embed/>
            </p:oleObj>
          </a:graphicData>
        </a:graphic>
      </p:graphicFrame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04800" y="2819400"/>
            <a:ext cx="2209800" cy="1143000"/>
            <a:chOff x="192" y="2819399"/>
            <a:chExt cx="1392" cy="1143001"/>
          </a:xfrm>
        </p:grpSpPr>
        <p:sp>
          <p:nvSpPr>
            <p:cNvPr id="21521" name="Text Box 65"/>
            <p:cNvSpPr txBox="1">
              <a:spLocks noChangeArrowheads="1"/>
            </p:cNvSpPr>
            <p:nvPr/>
          </p:nvSpPr>
          <p:spPr bwMode="auto">
            <a:xfrm>
              <a:off x="192" y="2819399"/>
              <a:ext cx="57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0.22 •</a:t>
              </a:r>
            </a:p>
          </p:txBody>
        </p:sp>
        <p:sp>
          <p:nvSpPr>
            <p:cNvPr id="21522" name="Line 66"/>
            <p:cNvSpPr>
              <a:spLocks noChangeShapeType="1"/>
            </p:cNvSpPr>
            <p:nvPr/>
          </p:nvSpPr>
          <p:spPr bwMode="auto">
            <a:xfrm>
              <a:off x="768" y="3962400"/>
              <a:ext cx="81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2"/>
          <p:cNvSpPr>
            <a:spLocks noChangeArrowheads="1"/>
          </p:cNvSpPr>
          <p:nvPr/>
        </p:nvSpPr>
        <p:spPr bwMode="black">
          <a:xfrm>
            <a:off x="304800" y="5715000"/>
            <a:ext cx="7924800" cy="534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随之增加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直至达到最大值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随后单调减少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black">
          <a:xfrm>
            <a:off x="1066800" y="5181600"/>
            <a:ext cx="2646363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对于固定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</a:t>
            </a:r>
            <a:r>
              <a:rPr lang="zh-CN" alt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black">
          <a:xfrm>
            <a:off x="3505200" y="5181600"/>
            <a:ext cx="20320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增加时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black">
          <a:xfrm>
            <a:off x="5486400" y="5181600"/>
            <a:ext cx="310832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概率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= k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先是</a:t>
            </a:r>
          </a:p>
        </p:txBody>
      </p:sp>
      <p:sp>
        <p:nvSpPr>
          <p:cNvPr id="70" name="Rectangle 43"/>
          <p:cNvSpPr txBox="1">
            <a:spLocks noChangeArrowheads="1"/>
          </p:cNvSpPr>
          <p:nvPr/>
        </p:nvSpPr>
        <p:spPr bwMode="black">
          <a:xfrm>
            <a:off x="0" y="4572000"/>
            <a:ext cx="3733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二项分布的图形特点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:</a:t>
            </a:r>
          </a:p>
        </p:txBody>
      </p:sp>
      <p:sp>
        <p:nvSpPr>
          <p:cNvPr id="21519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0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0C26A0F-B081-467C-A393-8496869218A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33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6" grpId="0"/>
      <p:bldP spid="67" grpId="0" build="p"/>
      <p:bldP spid="68" grpId="0" build="p"/>
      <p:bldP spid="69" grpId="0" build="p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381000" y="457200"/>
          <a:ext cx="7826375" cy="817563"/>
        </p:xfrm>
        <a:graphic>
          <a:graphicData uri="http://schemas.openxmlformats.org/presentationml/2006/ole">
            <p:oleObj spid="_x0000_s22530" r:id="rId3" imgW="4305300" imgH="457200" progId="Equation.DSMT4">
              <p:embed/>
            </p:oleObj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04800" y="457200"/>
            <a:ext cx="2209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3】</a:t>
            </a:r>
            <a:endParaRPr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4800" y="1447800"/>
            <a:ext cx="76962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：将一次射击看做是一次试验。</a:t>
            </a:r>
          </a:p>
        </p:txBody>
      </p:sp>
      <p:graphicFrame>
        <p:nvGraphicFramePr>
          <p:cNvPr id="13" name="Object 3"/>
          <p:cNvGraphicFramePr>
            <a:graphicFrameLocks/>
          </p:cNvGraphicFramePr>
          <p:nvPr/>
        </p:nvGraphicFramePr>
        <p:xfrm>
          <a:off x="457200" y="2133600"/>
          <a:ext cx="2743200" cy="393700"/>
        </p:xfrm>
        <a:graphic>
          <a:graphicData uri="http://schemas.openxmlformats.org/presentationml/2006/ole">
            <p:oleObj spid="_x0000_s22531" r:id="rId4" imgW="3008594" imgH="431613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/>
          </p:cNvGraphicFramePr>
          <p:nvPr/>
        </p:nvGraphicFramePr>
        <p:xfrm>
          <a:off x="3276600" y="2133600"/>
          <a:ext cx="2895600" cy="396875"/>
        </p:xfrm>
        <a:graphic>
          <a:graphicData uri="http://schemas.openxmlformats.org/presentationml/2006/ole">
            <p:oleObj spid="_x0000_s22532" r:id="rId5" imgW="3148234" imgH="431613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/>
          </p:cNvGraphicFramePr>
          <p:nvPr/>
        </p:nvGraphicFramePr>
        <p:xfrm>
          <a:off x="533400" y="2819400"/>
          <a:ext cx="2057400" cy="365125"/>
        </p:xfrm>
        <a:graphic>
          <a:graphicData uri="http://schemas.openxmlformats.org/presentationml/2006/ole">
            <p:oleObj spid="_x0000_s22533" r:id="rId6" imgW="2183452" imgH="431613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/>
          </p:cNvGraphicFramePr>
          <p:nvPr/>
        </p:nvGraphicFramePr>
        <p:xfrm>
          <a:off x="1295400" y="3276600"/>
          <a:ext cx="3886200" cy="493713"/>
        </p:xfrm>
        <a:graphic>
          <a:graphicData uri="http://schemas.openxmlformats.org/presentationml/2006/ole">
            <p:oleObj spid="_x0000_s22534" r:id="rId7" imgW="2119980" imgH="241195" progId="Equation.DSMT4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/>
          </p:cNvGraphicFramePr>
          <p:nvPr/>
        </p:nvGraphicFramePr>
        <p:xfrm>
          <a:off x="5334000" y="3352800"/>
          <a:ext cx="2362200" cy="347663"/>
        </p:xfrm>
        <a:graphic>
          <a:graphicData uri="http://schemas.openxmlformats.org/presentationml/2006/ole">
            <p:oleObj spid="_x0000_s22535" r:id="rId8" imgW="2184400" imgH="368300" progId="Equation.3">
              <p:embed/>
            </p:oleObj>
          </a:graphicData>
        </a:graphic>
      </p:graphicFrame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57200" y="4038600"/>
            <a:ext cx="11969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因此</a:t>
            </a:r>
          </a:p>
        </p:txBody>
      </p:sp>
      <p:graphicFrame>
        <p:nvGraphicFramePr>
          <p:cNvPr id="19" name="Object 8"/>
          <p:cNvGraphicFramePr>
            <a:graphicFrameLocks/>
          </p:cNvGraphicFramePr>
          <p:nvPr/>
        </p:nvGraphicFramePr>
        <p:xfrm>
          <a:off x="1371600" y="4114800"/>
          <a:ext cx="4876800" cy="346075"/>
        </p:xfrm>
        <a:graphic>
          <a:graphicData uri="http://schemas.openxmlformats.org/presentationml/2006/ole">
            <p:oleObj spid="_x0000_s22536" r:id="rId9" imgW="5369769" imgH="380835" progId="Equation.3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/>
          </p:cNvGraphicFramePr>
          <p:nvPr/>
        </p:nvGraphicFramePr>
        <p:xfrm>
          <a:off x="1371600" y="4724400"/>
          <a:ext cx="4572000" cy="431800"/>
        </p:xfrm>
        <a:graphic>
          <a:graphicData uri="http://schemas.openxmlformats.org/presentationml/2006/ole">
            <p:oleObj spid="_x0000_s22537" r:id="rId10" imgW="4978400" imgH="469900" progId="Equation.3">
              <p:embed/>
            </p:oleObj>
          </a:graphicData>
        </a:graphic>
      </p:graphicFrame>
      <p:graphicFrame>
        <p:nvGraphicFramePr>
          <p:cNvPr id="21" name="Object 10"/>
          <p:cNvGraphicFramePr>
            <a:graphicFrameLocks/>
          </p:cNvGraphicFramePr>
          <p:nvPr/>
        </p:nvGraphicFramePr>
        <p:xfrm>
          <a:off x="6096000" y="4800600"/>
          <a:ext cx="1328738" cy="304800"/>
        </p:xfrm>
        <a:graphic>
          <a:graphicData uri="http://schemas.openxmlformats.org/presentationml/2006/ole">
            <p:oleObj spid="_x0000_s22538" r:id="rId11" imgW="1383099" imgH="317225" progId="Equation.3">
              <p:embed/>
            </p:oleObj>
          </a:graphicData>
        </a:graphic>
      </p:graphicFrame>
      <p:sp>
        <p:nvSpPr>
          <p:cNvPr id="22542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03D0261-3D95-43BD-8F40-B0C912E5F38C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534400" cy="4524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例题说明：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一个事件尽管在一次试验中发生的概率很小，但只要独立进行很多次试验，这个事件的发生几乎是肯定的。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决不能轻视小概率事件！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另一方面，如果射手在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400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次射击中，击中目标的次数竟然不到两次，由于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P{X&lt;2}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0.003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，是小概率事件，那么，根据实际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推断原理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，我们将怀疑“每次射击的命中率是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0.02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”这一假设。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6915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916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4523886-7094-4946-8662-79E2674A06C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026"/>
          <p:cNvSpPr txBox="1">
            <a:spLocks noChangeArrowheads="1"/>
          </p:cNvSpPr>
          <p:nvPr/>
        </p:nvSpPr>
        <p:spPr bwMode="black">
          <a:xfrm>
            <a:off x="228600" y="304800"/>
            <a:ext cx="8610600" cy="1198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某射手连续向一目标射击，直到命中为止，已知他每发命中的概率是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，求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射击次数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的分布律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.</a:t>
            </a:r>
            <a:endParaRPr lang="zh-CN" altLang="en-US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black">
          <a:xfrm>
            <a:off x="228600" y="1600200"/>
            <a:ext cx="5294313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显然，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可能取的值是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1,2,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130052" name="Text Box 1028"/>
          <p:cNvSpPr txBox="1">
            <a:spLocks noChangeArrowheads="1"/>
          </p:cNvSpPr>
          <p:nvPr/>
        </p:nvSpPr>
        <p:spPr bwMode="black">
          <a:xfrm>
            <a:off x="1066800" y="3429000"/>
            <a:ext cx="48006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=1} 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}=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, </a:t>
            </a:r>
          </a:p>
        </p:txBody>
      </p:sp>
      <p:sp>
        <p:nvSpPr>
          <p:cNvPr id="130053" name="Rectangle 1029"/>
          <p:cNvSpPr>
            <a:spLocks noChangeArrowheads="1"/>
          </p:cNvSpPr>
          <p:nvPr/>
        </p:nvSpPr>
        <p:spPr bwMode="auto">
          <a:xfrm>
            <a:off x="762000" y="2133600"/>
            <a:ext cx="4838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为计算</a:t>
            </a:r>
            <a:r>
              <a:rPr lang="zh-CN" altLang="en-US" i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=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zh-CN" altLang="en-US" i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= 1,2, </a:t>
            </a:r>
            <a:r>
              <a:rPr lang="en-US" altLang="zh-CN">
                <a:solidFill>
                  <a:schemeClr val="tx1"/>
                </a:solidFill>
              </a:rPr>
              <a:t>…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</a:t>
            </a:r>
          </a:p>
        </p:txBody>
      </p:sp>
      <p:sp>
        <p:nvSpPr>
          <p:cNvPr id="130054" name="Rectangle 1030"/>
          <p:cNvSpPr>
            <a:spLocks noChangeArrowheads="1"/>
          </p:cNvSpPr>
          <p:nvPr/>
        </p:nvSpPr>
        <p:spPr bwMode="auto">
          <a:xfrm>
            <a:off x="762000" y="2743200"/>
            <a:ext cx="50958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  <a:latin typeface="宋体" pitchFamily="2" charset="-122"/>
              </a:rPr>
              <a:t>k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= {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第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k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次命中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=1, 2, </a:t>
            </a:r>
            <a:r>
              <a:rPr lang="en-US" altLang="zh-CN">
                <a:solidFill>
                  <a:schemeClr val="tx1"/>
                </a:solidFill>
              </a:rPr>
              <a:t>…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</a:t>
            </a:r>
          </a:p>
        </p:txBody>
      </p:sp>
      <p:sp>
        <p:nvSpPr>
          <p:cNvPr id="130055" name="Rectangle 1031"/>
          <p:cNvSpPr>
            <a:spLocks noChangeArrowheads="1"/>
          </p:cNvSpPr>
          <p:nvPr/>
        </p:nvSpPr>
        <p:spPr bwMode="auto">
          <a:xfrm>
            <a:off x="228600" y="2743200"/>
            <a:ext cx="493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设</a:t>
            </a:r>
          </a:p>
        </p:txBody>
      </p:sp>
      <p:sp>
        <p:nvSpPr>
          <p:cNvPr id="130056" name="Rectangle 1032"/>
          <p:cNvSpPr>
            <a:spLocks noChangeArrowheads="1"/>
          </p:cNvSpPr>
          <p:nvPr/>
        </p:nvSpPr>
        <p:spPr bwMode="auto">
          <a:xfrm>
            <a:off x="5638800" y="26670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于是</a:t>
            </a:r>
          </a:p>
        </p:txBody>
      </p:sp>
      <p:graphicFrame>
        <p:nvGraphicFramePr>
          <p:cNvPr id="130057" name="Object 1033"/>
          <p:cNvGraphicFramePr>
            <a:graphicFrameLocks/>
          </p:cNvGraphicFramePr>
          <p:nvPr/>
        </p:nvGraphicFramePr>
        <p:xfrm>
          <a:off x="3810000" y="4191000"/>
          <a:ext cx="1524000" cy="411163"/>
        </p:xfrm>
        <a:graphic>
          <a:graphicData uri="http://schemas.openxmlformats.org/presentationml/2006/ole">
            <p:oleObj spid="_x0000_s23554" r:id="rId3" imgW="748650" imgH="203024" progId="Equation.DSMT4">
              <p:embed/>
            </p:oleObj>
          </a:graphicData>
        </a:graphic>
      </p:graphicFrame>
      <p:graphicFrame>
        <p:nvGraphicFramePr>
          <p:cNvPr id="130058" name="Object 1034"/>
          <p:cNvGraphicFramePr>
            <a:graphicFrameLocks/>
          </p:cNvGraphicFramePr>
          <p:nvPr/>
        </p:nvGraphicFramePr>
        <p:xfrm>
          <a:off x="1219200" y="4114800"/>
          <a:ext cx="2667000" cy="479425"/>
        </p:xfrm>
        <a:graphic>
          <a:graphicData uri="http://schemas.openxmlformats.org/presentationml/2006/ole">
            <p:oleObj spid="_x0000_s23555" r:id="rId4" imgW="1345616" imgH="241195" progId="Equation.DSMT4">
              <p:embed/>
            </p:oleObj>
          </a:graphicData>
        </a:graphic>
      </p:graphicFrame>
      <p:graphicFrame>
        <p:nvGraphicFramePr>
          <p:cNvPr id="130059" name="Object 1035"/>
          <p:cNvGraphicFramePr>
            <a:graphicFrameLocks/>
          </p:cNvGraphicFramePr>
          <p:nvPr/>
        </p:nvGraphicFramePr>
        <p:xfrm>
          <a:off x="1219200" y="4876800"/>
          <a:ext cx="3124200" cy="498475"/>
        </p:xfrm>
        <a:graphic>
          <a:graphicData uri="http://schemas.openxmlformats.org/presentationml/2006/ole">
            <p:oleObj spid="_x0000_s23556" r:id="rId5" imgW="1497950" imgH="241195" progId="Equation.DSMT4">
              <p:embed/>
            </p:oleObj>
          </a:graphicData>
        </a:graphic>
      </p:graphicFrame>
      <p:graphicFrame>
        <p:nvGraphicFramePr>
          <p:cNvPr id="130060" name="Object 1036"/>
          <p:cNvGraphicFramePr>
            <a:graphicFrameLocks/>
          </p:cNvGraphicFramePr>
          <p:nvPr/>
        </p:nvGraphicFramePr>
        <p:xfrm>
          <a:off x="4191000" y="4876800"/>
          <a:ext cx="1728788" cy="457200"/>
        </p:xfrm>
        <a:graphic>
          <a:graphicData uri="http://schemas.openxmlformats.org/presentationml/2006/ole">
            <p:oleObj spid="_x0000_s23557" r:id="rId6" imgW="863225" imgH="228501" progId="Equation.DSMT4">
              <p:embed/>
            </p:oleObj>
          </a:graphicData>
        </a:graphic>
      </p:graphicFrame>
      <p:graphicFrame>
        <p:nvGraphicFramePr>
          <p:cNvPr id="130061" name="Object 1037"/>
          <p:cNvGraphicFramePr>
            <a:graphicFrameLocks/>
          </p:cNvGraphicFramePr>
          <p:nvPr/>
        </p:nvGraphicFramePr>
        <p:xfrm>
          <a:off x="6248400" y="5029200"/>
          <a:ext cx="1096963" cy="258763"/>
        </p:xfrm>
        <a:graphic>
          <a:graphicData uri="http://schemas.openxmlformats.org/presentationml/2006/ole">
            <p:oleObj spid="_x0000_s23558" r:id="rId7" imgW="316538" imgH="75969" progId="Equation.3">
              <p:embed/>
            </p:oleObj>
          </a:graphicData>
        </a:graphic>
      </p:graphicFrame>
      <p:grpSp>
        <p:nvGrpSpPr>
          <p:cNvPr id="2" name="Group 3074"/>
          <p:cNvGrpSpPr>
            <a:grpSpLocks/>
          </p:cNvGrpSpPr>
          <p:nvPr/>
        </p:nvGrpSpPr>
        <p:grpSpPr bwMode="auto">
          <a:xfrm>
            <a:off x="1474788" y="5562600"/>
            <a:ext cx="6373812" cy="542925"/>
            <a:chOff x="1073" y="2131"/>
            <a:chExt cx="4015" cy="342"/>
          </a:xfrm>
        </p:grpSpPr>
        <p:sp>
          <p:nvSpPr>
            <p:cNvPr id="23573" name="Rectangle 3075"/>
            <p:cNvSpPr>
              <a:spLocks noChangeArrowheads="1"/>
            </p:cNvSpPr>
            <p:nvPr/>
          </p:nvSpPr>
          <p:spPr bwMode="auto">
            <a:xfrm>
              <a:off x="1248" y="2131"/>
              <a:ext cx="38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9" name="Object 3076"/>
            <p:cNvGraphicFramePr>
              <a:graphicFrameLocks/>
            </p:cNvGraphicFramePr>
            <p:nvPr/>
          </p:nvGraphicFramePr>
          <p:xfrm>
            <a:off x="3456" y="2179"/>
            <a:ext cx="1104" cy="294"/>
          </p:xfrm>
          <a:graphic>
            <a:graphicData uri="http://schemas.openxmlformats.org/presentationml/2006/ole">
              <p:oleObj spid="_x0000_s23559" r:id="rId8" imgW="837473" imgH="203024" progId="Equation.DSMT4">
                <p:embed/>
              </p:oleObj>
            </a:graphicData>
          </a:graphic>
        </p:graphicFrame>
        <p:graphicFrame>
          <p:nvGraphicFramePr>
            <p:cNvPr id="23560" name="Object 3077"/>
            <p:cNvGraphicFramePr>
              <a:graphicFrameLocks/>
            </p:cNvGraphicFramePr>
            <p:nvPr/>
          </p:nvGraphicFramePr>
          <p:xfrm>
            <a:off x="1073" y="2131"/>
            <a:ext cx="2911" cy="307"/>
          </p:xfrm>
          <a:graphic>
            <a:graphicData uri="http://schemas.openxmlformats.org/presentationml/2006/ole">
              <p:oleObj spid="_x0000_s23560" r:id="rId9" imgW="2171700" imgH="228600" progId="Equation.DSMT4">
                <p:embed/>
              </p:oleObj>
            </a:graphicData>
          </a:graphic>
        </p:graphicFrame>
      </p:grpSp>
      <p:sp>
        <p:nvSpPr>
          <p:cNvPr id="21" name="Rectangle 3078"/>
          <p:cNvSpPr>
            <a:spLocks noChangeArrowheads="1"/>
          </p:cNvSpPr>
          <p:nvPr/>
        </p:nvSpPr>
        <p:spPr bwMode="black">
          <a:xfrm>
            <a:off x="609600" y="5638800"/>
            <a:ext cx="80327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可见</a:t>
            </a: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2682221-5E15-4362-A2C2-BDAE2882A16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pSp>
        <p:nvGrpSpPr>
          <p:cNvPr id="3" name="组合 25"/>
          <p:cNvGrpSpPr/>
          <p:nvPr/>
        </p:nvGrpSpPr>
        <p:grpSpPr bwMode="auto">
          <a:xfrm>
            <a:off x="5257799" y="2209800"/>
            <a:ext cx="3505200" cy="1447800"/>
            <a:chOff x="5257800" y="2209800"/>
            <a:chExt cx="3505200" cy="1447800"/>
          </a:xfrm>
          <a:blipFill>
            <a:blip r:embed="rId10"/>
            <a:tile tx="0" ty="0" sx="100000" sy="100000" flip="none" algn="tl"/>
          </a:blipFill>
        </p:grpSpPr>
        <p:sp>
          <p:nvSpPr>
            <p:cNvPr id="25" name="云形标注 24"/>
            <p:cNvSpPr/>
            <p:nvPr/>
          </p:nvSpPr>
          <p:spPr>
            <a:xfrm>
              <a:off x="5257800" y="2209800"/>
              <a:ext cx="3505200" cy="1447800"/>
            </a:xfrm>
            <a:prstGeom prst="cloudCallout">
              <a:avLst>
                <a:gd name="adj1" fmla="val -108075"/>
                <a:gd name="adj2" fmla="val 18881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25622" name="Rectangle 3079"/>
            <p:cNvSpPr>
              <a:spLocks noChangeArrowheads="1"/>
            </p:cNvSpPr>
            <p:nvPr/>
          </p:nvSpPr>
          <p:spPr bwMode="black">
            <a:xfrm>
              <a:off x="5791200" y="2514600"/>
              <a:ext cx="2514600" cy="7556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>
                  <a:latin typeface="宋体" panose="02010600030101010101" pitchFamily="2" charset="-122"/>
                </a:rPr>
                <a:t>这就是所求</a:t>
              </a:r>
              <a:r>
                <a:rPr lang="zh-CN" altLang="en-US">
                  <a:solidFill>
                    <a:schemeClr val="accent2"/>
                  </a:solidFill>
                  <a:latin typeface="宋体" panose="02010600030101010101" pitchFamily="2" charset="-122"/>
                </a:rPr>
                <a:t>射击次数 </a:t>
              </a:r>
              <a:r>
                <a:rPr lang="en-US" altLang="zh-CN" i="1">
                  <a:solidFill>
                    <a:schemeClr val="accent2"/>
                  </a:solidFill>
                  <a:latin typeface="宋体" panose="02010600030101010101" pitchFamily="2" charset="-122"/>
                </a:rPr>
                <a:t>X </a:t>
              </a:r>
              <a:r>
                <a:rPr lang="zh-CN" altLang="en-US">
                  <a:latin typeface="宋体" panose="02010600030101010101" pitchFamily="2" charset="-122"/>
                </a:rPr>
                <a:t>的分布律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/>
      <p:bldP spid="130052" grpId="0"/>
      <p:bldP spid="130053" grpId="0"/>
      <p:bldP spid="130054" grpId="0"/>
      <p:bldP spid="130055" grpId="0"/>
      <p:bldP spid="130056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0" name="Text Box 3080"/>
          <p:cNvSpPr txBox="1">
            <a:spLocks noChangeArrowheads="1"/>
          </p:cNvSpPr>
          <p:nvPr/>
        </p:nvSpPr>
        <p:spPr bwMode="auto">
          <a:xfrm>
            <a:off x="533400" y="1828800"/>
            <a:ext cx="601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若随机变量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的分布律如上式，</a:t>
            </a:r>
          </a:p>
        </p:txBody>
      </p:sp>
      <p:sp>
        <p:nvSpPr>
          <p:cNvPr id="131081" name="Rectangle 3081"/>
          <p:cNvSpPr>
            <a:spLocks noChangeArrowheads="1"/>
          </p:cNvSpPr>
          <p:nvPr/>
        </p:nvSpPr>
        <p:spPr bwMode="auto">
          <a:xfrm>
            <a:off x="609600" y="4267200"/>
            <a:ext cx="1577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不难验证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graphicFrame>
        <p:nvGraphicFramePr>
          <p:cNvPr id="131082" name="Object 3082"/>
          <p:cNvGraphicFramePr>
            <a:graphicFrameLocks/>
          </p:cNvGraphicFramePr>
          <p:nvPr/>
        </p:nvGraphicFramePr>
        <p:xfrm>
          <a:off x="2362200" y="3810000"/>
          <a:ext cx="2949575" cy="1204913"/>
        </p:xfrm>
        <a:graphic>
          <a:graphicData uri="http://schemas.openxmlformats.org/presentationml/2006/ole">
            <p:oleObj spid="_x0000_s24578" r:id="rId3" imgW="1053643" imgH="431613" progId="Equation.3">
              <p:embed/>
            </p:oleObj>
          </a:graphicData>
        </a:graphic>
      </p:graphicFrame>
      <p:sp>
        <p:nvSpPr>
          <p:cNvPr id="131086" name="Text Box 3086"/>
          <p:cNvSpPr txBox="1">
            <a:spLocks noChangeArrowheads="1"/>
          </p:cNvSpPr>
          <p:nvPr/>
        </p:nvSpPr>
        <p:spPr bwMode="auto">
          <a:xfrm>
            <a:off x="6324600" y="1905000"/>
            <a:ext cx="1577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宋体" pitchFamily="2" charset="-122"/>
              </a:rPr>
              <a:t>几何分布</a:t>
            </a:r>
            <a:r>
              <a:rPr lang="en-US" altLang="zh-CN">
                <a:solidFill>
                  <a:srgbClr val="C00000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131087" name="Text Box 3087"/>
          <p:cNvSpPr txBox="1">
            <a:spLocks noChangeArrowheads="1"/>
          </p:cNvSpPr>
          <p:nvPr/>
        </p:nvSpPr>
        <p:spPr bwMode="auto">
          <a:xfrm>
            <a:off x="4648200" y="1905000"/>
            <a:ext cx="19796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则称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X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服从</a:t>
            </a:r>
          </a:p>
        </p:txBody>
      </p:sp>
      <p:grpSp>
        <p:nvGrpSpPr>
          <p:cNvPr id="2" name="Group 3074"/>
          <p:cNvGrpSpPr>
            <a:grpSpLocks/>
          </p:cNvGrpSpPr>
          <p:nvPr/>
        </p:nvGrpSpPr>
        <p:grpSpPr bwMode="auto">
          <a:xfrm>
            <a:off x="914400" y="838200"/>
            <a:ext cx="6373813" cy="542925"/>
            <a:chOff x="1073" y="2131"/>
            <a:chExt cx="4015" cy="342"/>
          </a:xfrm>
        </p:grpSpPr>
        <p:sp>
          <p:nvSpPr>
            <p:cNvPr id="24598" name="Rectangle 3075"/>
            <p:cNvSpPr>
              <a:spLocks noChangeArrowheads="1"/>
            </p:cNvSpPr>
            <p:nvPr/>
          </p:nvSpPr>
          <p:spPr bwMode="auto">
            <a:xfrm>
              <a:off x="1248" y="2131"/>
              <a:ext cx="38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4586" name="Object 3076"/>
            <p:cNvGraphicFramePr>
              <a:graphicFrameLocks/>
            </p:cNvGraphicFramePr>
            <p:nvPr/>
          </p:nvGraphicFramePr>
          <p:xfrm>
            <a:off x="3456" y="2179"/>
            <a:ext cx="1104" cy="294"/>
          </p:xfrm>
          <a:graphic>
            <a:graphicData uri="http://schemas.openxmlformats.org/presentationml/2006/ole">
              <p:oleObj spid="_x0000_s24586" r:id="rId4" imgW="837473" imgH="203024" progId="Equation.DSMT4">
                <p:embed/>
              </p:oleObj>
            </a:graphicData>
          </a:graphic>
        </p:graphicFrame>
        <p:graphicFrame>
          <p:nvGraphicFramePr>
            <p:cNvPr id="24587" name="Object 3077"/>
            <p:cNvGraphicFramePr>
              <a:graphicFrameLocks/>
            </p:cNvGraphicFramePr>
            <p:nvPr/>
          </p:nvGraphicFramePr>
          <p:xfrm>
            <a:off x="1073" y="2131"/>
            <a:ext cx="3037" cy="320"/>
          </p:xfrm>
          <a:graphic>
            <a:graphicData uri="http://schemas.openxmlformats.org/presentationml/2006/ole">
              <p:oleObj spid="_x0000_s24587" r:id="rId5" imgW="2171700" imgH="228600" progId="Equation.DSMT4">
                <p:embed/>
              </p:oleObj>
            </a:graphicData>
          </a:graphic>
        </p:graphicFrame>
      </p:grpSp>
      <p:sp>
        <p:nvSpPr>
          <p:cNvPr id="24593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3A85129-4765-4320-A8B4-8C97486505A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66800" y="2667000"/>
            <a:ext cx="6527800" cy="1152525"/>
            <a:chOff x="1104" y="1392"/>
            <a:chExt cx="4112" cy="720"/>
          </a:xfrm>
        </p:grpSpPr>
        <p:graphicFrame>
          <p:nvGraphicFramePr>
            <p:cNvPr id="24579" name="Object 7"/>
            <p:cNvGraphicFramePr>
              <a:graphicFrameLocks/>
            </p:cNvGraphicFramePr>
            <p:nvPr/>
          </p:nvGraphicFramePr>
          <p:xfrm>
            <a:off x="4224" y="1584"/>
            <a:ext cx="992" cy="232"/>
          </p:xfrm>
          <a:graphic>
            <a:graphicData uri="http://schemas.openxmlformats.org/presentationml/2006/ole">
              <p:oleObj spid="_x0000_s24579" r:id="rId6" imgW="1574117" imgH="393529" progId="Equation.3">
                <p:embed/>
              </p:oleObj>
            </a:graphicData>
          </a:graphic>
        </p:graphicFrame>
        <p:sp>
          <p:nvSpPr>
            <p:cNvPr id="24596" name="Line 8"/>
            <p:cNvSpPr>
              <a:spLocks noChangeShapeType="1"/>
            </p:cNvSpPr>
            <p:nvPr/>
          </p:nvSpPr>
          <p:spPr bwMode="auto">
            <a:xfrm>
              <a:off x="1488" y="1392"/>
              <a:ext cx="0" cy="72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9"/>
            <p:cNvSpPr>
              <a:spLocks noChangeShapeType="1"/>
            </p:cNvSpPr>
            <p:nvPr/>
          </p:nvSpPr>
          <p:spPr bwMode="auto">
            <a:xfrm>
              <a:off x="1104" y="1728"/>
              <a:ext cx="2928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0" name="Object 8"/>
            <p:cNvGraphicFramePr>
              <a:graphicFrameLocks/>
            </p:cNvGraphicFramePr>
            <p:nvPr/>
          </p:nvGraphicFramePr>
          <p:xfrm>
            <a:off x="1152" y="1440"/>
            <a:ext cx="232" cy="200"/>
          </p:xfrm>
          <a:graphic>
            <a:graphicData uri="http://schemas.openxmlformats.org/presentationml/2006/ole">
              <p:oleObj spid="_x0000_s24580" r:id="rId7" imgW="367981" imgH="317225" progId="Equation.3">
                <p:embed/>
              </p:oleObj>
            </a:graphicData>
          </a:graphic>
        </p:graphicFrame>
        <p:graphicFrame>
          <p:nvGraphicFramePr>
            <p:cNvPr id="24581" name="Object 9"/>
            <p:cNvGraphicFramePr>
              <a:graphicFrameLocks/>
            </p:cNvGraphicFramePr>
            <p:nvPr/>
          </p:nvGraphicFramePr>
          <p:xfrm>
            <a:off x="1152" y="1728"/>
            <a:ext cx="248" cy="288"/>
          </p:xfrm>
          <a:graphic>
            <a:graphicData uri="http://schemas.openxmlformats.org/presentationml/2006/ole">
              <p:oleObj spid="_x0000_s24581" r:id="rId8" imgW="393529" imgH="457002" progId="Equation.3">
                <p:embed/>
              </p:oleObj>
            </a:graphicData>
          </a:graphic>
        </p:graphicFrame>
        <p:graphicFrame>
          <p:nvGraphicFramePr>
            <p:cNvPr id="24582" name="Object 10"/>
            <p:cNvGraphicFramePr>
              <a:graphicFrameLocks/>
            </p:cNvGraphicFramePr>
            <p:nvPr/>
          </p:nvGraphicFramePr>
          <p:xfrm>
            <a:off x="1626" y="1456"/>
            <a:ext cx="2459" cy="226"/>
          </p:xfrm>
          <a:graphic>
            <a:graphicData uri="http://schemas.openxmlformats.org/presentationml/2006/ole">
              <p:oleObj spid="_x0000_s24582" r:id="rId9" imgW="1447172" imgH="393529" progId="Equation.3">
                <p:embed/>
              </p:oleObj>
            </a:graphicData>
          </a:graphic>
        </p:graphicFrame>
        <p:graphicFrame>
          <p:nvGraphicFramePr>
            <p:cNvPr id="24583" name="Object 11"/>
            <p:cNvGraphicFramePr>
              <a:graphicFrameLocks/>
            </p:cNvGraphicFramePr>
            <p:nvPr/>
          </p:nvGraphicFramePr>
          <p:xfrm>
            <a:off x="1728" y="1820"/>
            <a:ext cx="168" cy="200"/>
          </p:xfrm>
          <a:graphic>
            <a:graphicData uri="http://schemas.openxmlformats.org/presentationml/2006/ole">
              <p:oleObj spid="_x0000_s24583" r:id="rId10" imgW="266353" imgH="317087" progId="Equation.3">
                <p:embed/>
              </p:oleObj>
            </a:graphicData>
          </a:graphic>
        </p:graphicFrame>
        <p:graphicFrame>
          <p:nvGraphicFramePr>
            <p:cNvPr id="24584" name="Object 12"/>
            <p:cNvGraphicFramePr>
              <a:graphicFrameLocks/>
            </p:cNvGraphicFramePr>
            <p:nvPr/>
          </p:nvGraphicFramePr>
          <p:xfrm>
            <a:off x="2064" y="1820"/>
            <a:ext cx="248" cy="200"/>
          </p:xfrm>
          <a:graphic>
            <a:graphicData uri="http://schemas.openxmlformats.org/presentationml/2006/ole">
              <p:oleObj spid="_x0000_s24584" r:id="rId11" imgW="393359" imgH="317225" progId="Equation.3">
                <p:embed/>
              </p:oleObj>
            </a:graphicData>
          </a:graphic>
        </p:graphicFrame>
        <p:graphicFrame>
          <p:nvGraphicFramePr>
            <p:cNvPr id="24585" name="Object 13"/>
            <p:cNvGraphicFramePr>
              <a:graphicFrameLocks/>
            </p:cNvGraphicFramePr>
            <p:nvPr/>
          </p:nvGraphicFramePr>
          <p:xfrm>
            <a:off x="2544" y="1725"/>
            <a:ext cx="1426" cy="296"/>
          </p:xfrm>
          <a:graphic>
            <a:graphicData uri="http://schemas.openxmlformats.org/presentationml/2006/ole">
              <p:oleObj spid="_x0000_s24585" r:id="rId12" imgW="2108200" imgH="4699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/>
      <p:bldP spid="131081" grpId="0"/>
      <p:bldP spid="131086" grpId="0" build="p"/>
      <p:bldP spid="1310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286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4】  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台同类型设备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各台工作是相互独立的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发生故障的概率都是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0.01,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且一台设备的故障由一人处理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考虑两种配备维修工人的方法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一是由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人维护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每人负责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;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二是由三人共同维护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试比较这两种方法在设备发生故障时不能及时维修的概率的大小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3200400"/>
            <a:ext cx="9144000" cy="2308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按第一种方法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记“第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人维护的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台中同一时刻发生故障的台数”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以事件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表示“第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人维护的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台中发生故障不能及时维修”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=1,2,3,4),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则知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台中发生故障不能及时维修的概率为</a:t>
            </a:r>
          </a:p>
        </p:txBody>
      </p:sp>
      <p:graphicFrame>
        <p:nvGraphicFramePr>
          <p:cNvPr id="19463" name="Object 7"/>
          <p:cNvGraphicFramePr>
            <a:graphicFrameLocks/>
          </p:cNvGraphicFramePr>
          <p:nvPr/>
        </p:nvGraphicFramePr>
        <p:xfrm>
          <a:off x="1066800" y="5562600"/>
          <a:ext cx="4953000" cy="476250"/>
        </p:xfrm>
        <a:graphic>
          <a:graphicData uri="http://schemas.openxmlformats.org/presentationml/2006/ole">
            <p:oleObj spid="_x0000_s25602" r:id="rId4" imgW="2639309" imgH="253780" progId="Equation.DSMT4">
              <p:embed/>
            </p:oleObj>
          </a:graphicData>
        </a:graphic>
      </p:graphicFrame>
      <p:sp>
        <p:nvSpPr>
          <p:cNvPr id="25605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27"/>
          <p:cNvSpPr>
            <a:spLocks noChangeArrowheads="1"/>
          </p:cNvSpPr>
          <p:nvPr/>
        </p:nvSpPr>
        <p:spPr bwMode="auto">
          <a:xfrm>
            <a:off x="6172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114684B-C831-4B4B-8872-D2705231BD5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91440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X~b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(20,0.01),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故有</a:t>
            </a:r>
          </a:p>
        </p:txBody>
      </p:sp>
      <p:graphicFrame>
        <p:nvGraphicFramePr>
          <p:cNvPr id="19464" name="Object 8"/>
          <p:cNvGraphicFramePr>
            <a:graphicFrameLocks/>
          </p:cNvGraphicFramePr>
          <p:nvPr/>
        </p:nvGraphicFramePr>
        <p:xfrm>
          <a:off x="533400" y="2057400"/>
          <a:ext cx="3157538" cy="771525"/>
        </p:xfrm>
        <a:graphic>
          <a:graphicData uri="http://schemas.openxmlformats.org/presentationml/2006/ole">
            <p:oleObj spid="_x0000_s26626" r:id="rId4" imgW="1764534" imgH="431613" progId="Equation.DSMT4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/>
          </p:cNvGraphicFramePr>
          <p:nvPr/>
        </p:nvGraphicFramePr>
        <p:xfrm>
          <a:off x="3657600" y="2057400"/>
          <a:ext cx="4610100" cy="798513"/>
        </p:xfrm>
        <a:graphic>
          <a:graphicData uri="http://schemas.openxmlformats.org/presentationml/2006/ole">
            <p:oleObj spid="_x0000_s26627" r:id="rId5" imgW="2488120" imgH="431613" progId="Equation.DSMT4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/>
          </p:cNvGraphicFramePr>
          <p:nvPr/>
        </p:nvGraphicFramePr>
        <p:xfrm>
          <a:off x="533400" y="3124200"/>
          <a:ext cx="4724400" cy="504825"/>
        </p:xfrm>
        <a:graphic>
          <a:graphicData uri="http://schemas.openxmlformats.org/presentationml/2006/ole">
            <p:oleObj spid="_x0000_s26628" r:id="rId6" imgW="2372840" imgH="253780" progId="Equation.DSMT4">
              <p:embed/>
            </p:oleObj>
          </a:graphicData>
        </a:graphic>
      </p:graphicFrame>
      <p:graphicFrame>
        <p:nvGraphicFramePr>
          <p:cNvPr id="26629" name="Object 7"/>
          <p:cNvGraphicFramePr>
            <a:graphicFrameLocks/>
          </p:cNvGraphicFramePr>
          <p:nvPr/>
        </p:nvGraphicFramePr>
        <p:xfrm>
          <a:off x="990600" y="685800"/>
          <a:ext cx="4953000" cy="476250"/>
        </p:xfrm>
        <a:graphic>
          <a:graphicData uri="http://schemas.openxmlformats.org/presentationml/2006/ole">
            <p:oleObj spid="_x0000_s26629" r:id="rId7" imgW="2639309" imgH="253780" progId="Equation.DSMT4">
              <p:embed/>
            </p:oleObj>
          </a:graphicData>
        </a:graphic>
      </p:graphicFrame>
      <p:sp>
        <p:nvSpPr>
          <p:cNvPr id="26631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EA26E3B-0467-4436-AE5F-4FC076AEBBD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39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457200"/>
            <a:ext cx="84582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</a:rPr>
              <a:t>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在一装有红球、白球的袋中任摸一个球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观察摸出球的颜色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7800" y="1752600"/>
            <a:ext cx="28956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红色、白色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-10783488">
            <a:off x="2057400" y="2212975"/>
            <a:ext cx="1447800" cy="146050"/>
            <a:chOff x="2208" y="1344"/>
            <a:chExt cx="1200" cy="240"/>
          </a:xfrm>
        </p:grpSpPr>
        <p:sp>
          <p:nvSpPr>
            <p:cNvPr id="2076" name="Line 8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9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10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Line 11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209800" y="2438400"/>
            <a:ext cx="144780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非数值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29200" y="1752600"/>
            <a:ext cx="2438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将 </a:t>
            </a:r>
            <a:r>
              <a:rPr lang="en-US" altLang="zh-CN" i="1">
                <a:solidFill>
                  <a:srgbClr val="000000"/>
                </a:solidFill>
              </a:rPr>
              <a:t>S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数值化 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86200" y="1524000"/>
            <a:ext cx="1143000" cy="533400"/>
            <a:chOff x="3024" y="1776"/>
            <a:chExt cx="720" cy="336"/>
          </a:xfrm>
        </p:grpSpPr>
        <p:sp>
          <p:nvSpPr>
            <p:cNvPr id="2075" name="AutoShape 15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" name="Object 7"/>
            <p:cNvGraphicFramePr>
              <a:graphicFrameLocks/>
            </p:cNvGraphicFramePr>
            <p:nvPr/>
          </p:nvGraphicFramePr>
          <p:xfrm>
            <a:off x="3312" y="1776"/>
            <a:ext cx="120" cy="200"/>
          </p:xfrm>
          <a:graphic>
            <a:graphicData uri="http://schemas.openxmlformats.org/presentationml/2006/ole">
              <p:oleObj spid="_x0000_s2055" r:id="rId3" imgW="190335" imgH="317225" progId="Equation.3">
                <p:embed/>
              </p:oleObj>
            </a:graphicData>
          </a:graphic>
        </p:graphicFrame>
      </p:grp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74688" y="2870200"/>
            <a:ext cx="2971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可采用下列方法 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989013" y="3632200"/>
            <a:ext cx="2819400" cy="1295400"/>
          </a:xfrm>
          <a:prstGeom prst="rect">
            <a:avLst/>
          </a:prstGeom>
          <a:solidFill>
            <a:srgbClr val="7360FE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46100" name="Object 2"/>
          <p:cNvGraphicFramePr>
            <a:graphicFrameLocks/>
          </p:cNvGraphicFramePr>
          <p:nvPr/>
        </p:nvGraphicFramePr>
        <p:xfrm>
          <a:off x="3506788" y="4552950"/>
          <a:ext cx="242887" cy="309563"/>
        </p:xfrm>
        <a:graphic>
          <a:graphicData uri="http://schemas.openxmlformats.org/presentationml/2006/ole">
            <p:oleObj spid="_x0000_s2050" r:id="rId4" imgW="139458" imgH="177492" progId="Equation.DSMT4">
              <p:embed/>
            </p:oleObj>
          </a:graphicData>
        </a:graphic>
      </p:graphicFrame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522413" y="40894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黑体" pitchFamily="49" charset="-122"/>
              </a:rPr>
              <a:t>红色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360613" y="40894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白色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038600" y="3810000"/>
            <a:ext cx="1447800" cy="679450"/>
            <a:chOff x="2544" y="3172"/>
            <a:chExt cx="912" cy="428"/>
          </a:xfrm>
        </p:grpSpPr>
        <p:sp>
          <p:nvSpPr>
            <p:cNvPr id="2074" name="AutoShape 24"/>
            <p:cNvSpPr>
              <a:spLocks noChangeArrowheads="1"/>
            </p:cNvSpPr>
            <p:nvPr/>
          </p:nvSpPr>
          <p:spPr bwMode="auto">
            <a:xfrm>
              <a:off x="2544" y="3456"/>
              <a:ext cx="912" cy="144"/>
            </a:xfrm>
            <a:prstGeom prst="rightArrow">
              <a:avLst>
                <a:gd name="adj1" fmla="val 50000"/>
                <a:gd name="adj2" fmla="val 158304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" name="Object 6"/>
            <p:cNvGraphicFramePr>
              <a:graphicFrameLocks/>
            </p:cNvGraphicFramePr>
            <p:nvPr/>
          </p:nvGraphicFramePr>
          <p:xfrm>
            <a:off x="2684" y="3172"/>
            <a:ext cx="488" cy="248"/>
          </p:xfrm>
          <a:graphic>
            <a:graphicData uri="http://schemas.openxmlformats.org/presentationml/2006/ole">
              <p:oleObj spid="_x0000_s2054" r:id="rId5" imgW="774364" imgH="393529" progId="Equation.3">
                <p:embed/>
              </p:oleObj>
            </a:graphicData>
          </a:graphic>
        </p:graphicFrame>
      </p:grpSp>
      <p:sp>
        <p:nvSpPr>
          <p:cNvPr id="46107" name="Freeform 27"/>
          <p:cNvSpPr>
            <a:spLocks noChangeArrowheads="1"/>
          </p:cNvSpPr>
          <p:nvPr/>
        </p:nvSpPr>
        <p:spPr bwMode="auto">
          <a:xfrm>
            <a:off x="6094413" y="3479800"/>
            <a:ext cx="2286000" cy="1460500"/>
          </a:xfrm>
          <a:custGeom>
            <a:avLst/>
            <a:gdLst>
              <a:gd name="T0" fmla="*/ 2147483647 w 1240"/>
              <a:gd name="T1" fmla="*/ 2147483647 h 968"/>
              <a:gd name="T2" fmla="*/ 2147483647 w 1240"/>
              <a:gd name="T3" fmla="*/ 0 h 968"/>
              <a:gd name="T4" fmla="*/ 2147483647 w 1240"/>
              <a:gd name="T5" fmla="*/ 2147483647 h 968"/>
              <a:gd name="T6" fmla="*/ 2147483647 w 1240"/>
              <a:gd name="T7" fmla="*/ 2147483647 h 968"/>
              <a:gd name="T8" fmla="*/ 2147483647 w 1240"/>
              <a:gd name="T9" fmla="*/ 2147483647 h 968"/>
              <a:gd name="T10" fmla="*/ 2147483647 w 1240"/>
              <a:gd name="T11" fmla="*/ 2147483647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0"/>
              <a:gd name="T19" fmla="*/ 0 h 968"/>
              <a:gd name="T20" fmla="*/ 1240 w 1240"/>
              <a:gd name="T21" fmla="*/ 968 h 9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 w="1905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108" name="Object 3"/>
          <p:cNvGraphicFramePr>
            <a:graphicFrameLocks/>
          </p:cNvGraphicFramePr>
          <p:nvPr/>
        </p:nvGraphicFramePr>
        <p:xfrm>
          <a:off x="7466013" y="4470400"/>
          <a:ext cx="292100" cy="292100"/>
        </p:xfrm>
        <a:graphic>
          <a:graphicData uri="http://schemas.openxmlformats.org/presentationml/2006/ole">
            <p:oleObj spid="_x0000_s2051" r:id="rId6" imgW="291973" imgH="291973" progId="Equation.3">
              <p:embed/>
            </p:oleObj>
          </a:graphicData>
        </a:graphic>
      </p:graphicFrame>
      <p:sp>
        <p:nvSpPr>
          <p:cNvPr id="46109" name="Freeform 29"/>
          <p:cNvSpPr>
            <a:spLocks noChangeArrowheads="1"/>
          </p:cNvSpPr>
          <p:nvPr/>
        </p:nvSpPr>
        <p:spPr bwMode="auto">
          <a:xfrm>
            <a:off x="2132013" y="3327400"/>
            <a:ext cx="5029200" cy="990600"/>
          </a:xfrm>
          <a:custGeom>
            <a:avLst/>
            <a:gdLst>
              <a:gd name="T0" fmla="*/ 0 w 3504"/>
              <a:gd name="T1" fmla="*/ 2147483647 h 592"/>
              <a:gd name="T2" fmla="*/ 2147483647 w 3504"/>
              <a:gd name="T3" fmla="*/ 2147483647 h 592"/>
              <a:gd name="T4" fmla="*/ 2147483647 w 3504"/>
              <a:gd name="T5" fmla="*/ 2147483647 h 592"/>
              <a:gd name="T6" fmla="*/ 0 60000 65536"/>
              <a:gd name="T7" fmla="*/ 0 60000 65536"/>
              <a:gd name="T8" fmla="*/ 0 60000 65536"/>
              <a:gd name="T9" fmla="*/ 0 w 3504"/>
              <a:gd name="T10" fmla="*/ 0 h 592"/>
              <a:gd name="T11" fmla="*/ 3504 w 3504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110" name="Object 4"/>
          <p:cNvGraphicFramePr>
            <a:graphicFrameLocks/>
          </p:cNvGraphicFramePr>
          <p:nvPr/>
        </p:nvGraphicFramePr>
        <p:xfrm>
          <a:off x="7091363" y="4019550"/>
          <a:ext cx="177800" cy="304800"/>
        </p:xfrm>
        <a:graphic>
          <a:graphicData uri="http://schemas.openxmlformats.org/presentationml/2006/ole">
            <p:oleObj spid="_x0000_s2052" r:id="rId7" imgW="177492" imgH="304272" progId="Equation.3">
              <p:embed/>
            </p:oleObj>
          </a:graphicData>
        </a:graphic>
      </p:graphicFrame>
      <p:sp>
        <p:nvSpPr>
          <p:cNvPr id="46111" name="Freeform 31"/>
          <p:cNvSpPr>
            <a:spLocks noChangeArrowheads="1"/>
          </p:cNvSpPr>
          <p:nvPr/>
        </p:nvSpPr>
        <p:spPr bwMode="auto">
          <a:xfrm>
            <a:off x="3122613" y="4394200"/>
            <a:ext cx="3733800" cy="457200"/>
          </a:xfrm>
          <a:custGeom>
            <a:avLst/>
            <a:gdLst>
              <a:gd name="T0" fmla="*/ 0 w 2976"/>
              <a:gd name="T1" fmla="*/ 0 h 440"/>
              <a:gd name="T2" fmla="*/ 2147483647 w 2976"/>
              <a:gd name="T3" fmla="*/ 2147483647 h 440"/>
              <a:gd name="T4" fmla="*/ 2147483647 w 2976"/>
              <a:gd name="T5" fmla="*/ 2147483647 h 440"/>
              <a:gd name="T6" fmla="*/ 0 60000 65536"/>
              <a:gd name="T7" fmla="*/ 0 60000 65536"/>
              <a:gd name="T8" fmla="*/ 0 60000 65536"/>
              <a:gd name="T9" fmla="*/ 0 w 2976"/>
              <a:gd name="T10" fmla="*/ 0 h 440"/>
              <a:gd name="T11" fmla="*/ 2976 w 2976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112" name="Object 5"/>
          <p:cNvGraphicFramePr>
            <a:graphicFrameLocks/>
          </p:cNvGraphicFramePr>
          <p:nvPr/>
        </p:nvGraphicFramePr>
        <p:xfrm>
          <a:off x="6856413" y="4318000"/>
          <a:ext cx="203200" cy="317500"/>
        </p:xfrm>
        <a:graphic>
          <a:graphicData uri="http://schemas.openxmlformats.org/presentationml/2006/ole">
            <p:oleObj spid="_x0000_s2053" r:id="rId8" imgW="203024" imgH="317225" progId="Equation.3">
              <p:embed/>
            </p:oleObj>
          </a:graphicData>
        </a:graphic>
      </p:graphicFrame>
      <p:sp>
        <p:nvSpPr>
          <p:cNvPr id="1046" name="Text Box 2"/>
          <p:cNvSpPr txBox="1">
            <a:spLocks noChangeArrowheads="1"/>
          </p:cNvSpPr>
          <p:nvPr/>
        </p:nvSpPr>
        <p:spPr bwMode="auto">
          <a:xfrm>
            <a:off x="838200" y="5486400"/>
            <a:ext cx="308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即有      </a:t>
            </a:r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</a:rPr>
              <a:t>红色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endParaRPr lang="en-US" altLang="zh-CN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4343400" y="5486400"/>
            <a:ext cx="16970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</a:rPr>
              <a:t>X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</a:rPr>
              <a:t>白色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.</a:t>
            </a:r>
          </a:p>
        </p:txBody>
      </p:sp>
      <p:sp>
        <p:nvSpPr>
          <p:cNvPr id="2072" name="Line 1376"/>
          <p:cNvSpPr>
            <a:spLocks noChangeShapeType="1"/>
          </p:cNvSpPr>
          <p:nvPr/>
        </p:nvSpPr>
        <p:spPr bwMode="auto">
          <a:xfrm flipV="1">
            <a:off x="15240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1375"/>
          <p:cNvSpPr>
            <a:spLocks noChangeArrowheads="1"/>
          </p:cNvSpPr>
          <p:nvPr/>
        </p:nvSpPr>
        <p:spPr bwMode="auto">
          <a:xfrm>
            <a:off x="815340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D3CDB4A-EBBB-4D05-9179-3216969803CA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/>
      <p:bldP spid="46092" grpId="0"/>
      <p:bldP spid="46093" grpId="0"/>
      <p:bldP spid="46098" grpId="0"/>
      <p:bldP spid="46099" grpId="0" animBg="1"/>
      <p:bldP spid="46101" grpId="0"/>
      <p:bldP spid="46102" grpId="0"/>
      <p:bldP spid="46107" grpId="0" animBg="1"/>
      <p:bldP spid="46109" grpId="0" animBg="1"/>
      <p:bldP spid="46111" grpId="0" animBg="1"/>
      <p:bldP spid="1046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1754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按第二种方法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台中在同一时刻发生故障的台数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此时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 ~b(80,0.01),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80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台中发生故障不能及时维修的概率为</a:t>
            </a:r>
          </a:p>
        </p:txBody>
      </p:sp>
      <p:graphicFrame>
        <p:nvGraphicFramePr>
          <p:cNvPr id="204802" name="Object 2"/>
          <p:cNvGraphicFramePr>
            <a:graphicFrameLocks/>
          </p:cNvGraphicFramePr>
          <p:nvPr/>
        </p:nvGraphicFramePr>
        <p:xfrm>
          <a:off x="914400" y="2362200"/>
          <a:ext cx="5181600" cy="877888"/>
        </p:xfrm>
        <a:graphic>
          <a:graphicData uri="http://schemas.openxmlformats.org/presentationml/2006/ole">
            <p:oleObj spid="_x0000_s27650" r:id="rId4" imgW="2792788" imgH="431613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3276600"/>
            <a:ext cx="87630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所以第二种方法较第一种方法而言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不仅节约了人力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而且设备发生故障时不能及时维修的概率要小得多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7653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04B8333-435F-4910-A609-B514F8C6B79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Line 13"/>
          <p:cNvSpPr>
            <a:spLocks noChangeShapeType="1"/>
          </p:cNvSpPr>
          <p:nvPr/>
        </p:nvSpPr>
        <p:spPr bwMode="auto">
          <a:xfrm flipV="1">
            <a:off x="28733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5146675" y="64182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8085C2E-EB08-4398-9386-84226D4CA333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41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336550" y="153988"/>
            <a:ext cx="86106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一大楼装有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个同类型的供水设备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各台设备是否被使用相互独立。调查表明在任一时刻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每个设备被使用的概率为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0.1,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问在同一时刻 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(1)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恰有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个设备被使用的概率是多少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 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(2)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至少有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个设备被使用的概率是多少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 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(3)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至多有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个设备被使用的概率是多少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 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(4)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至少有一个设备被使用的概率是多少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 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0" y="4191000"/>
            <a:ext cx="9144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“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个设备中同时被使用的个数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则有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X~b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(5,0.1).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于是，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905000" y="4876800"/>
            <a:ext cx="6477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solidFill>
                  <a:schemeClr val="accent2"/>
                </a:solidFill>
                <a:latin typeface="宋体" pitchFamily="2" charset="-122"/>
                <a:ea typeface="ˎ̥"/>
                <a:cs typeface="ˎ̥"/>
              </a:rPr>
              <a:t>   </a:t>
            </a:r>
            <a:r>
              <a:rPr lang="en-US" altLang="zh-CN">
                <a:latin typeface="宋体" pitchFamily="2" charset="-122"/>
                <a:ea typeface="ˎ̥"/>
                <a:cs typeface="ˎ̥"/>
              </a:rPr>
              <a:t>(1).</a:t>
            </a:r>
            <a:r>
              <a:rPr lang="zh-CN" altLang="en-US">
                <a:solidFill>
                  <a:srgbClr val="CC0066"/>
                </a:solidFill>
                <a:latin typeface="宋体" pitchFamily="2" charset="-122"/>
              </a:rPr>
              <a:t>恰有</a:t>
            </a:r>
            <a:r>
              <a:rPr lang="en-US" altLang="zh-CN">
                <a:solidFill>
                  <a:srgbClr val="CC0066"/>
                </a:solidFill>
                <a:latin typeface="宋体" pitchFamily="2" charset="-122"/>
              </a:rPr>
              <a:t>2</a:t>
            </a:r>
            <a:r>
              <a:rPr lang="zh-CN" altLang="en-US">
                <a:solidFill>
                  <a:srgbClr val="CC0066"/>
                </a:solidFill>
                <a:latin typeface="宋体" pitchFamily="2" charset="-122"/>
              </a:rPr>
              <a:t>个设备被使用</a:t>
            </a:r>
            <a:r>
              <a:rPr lang="zh-CN" altLang="en-US">
                <a:latin typeface="宋体" pitchFamily="2" charset="-122"/>
              </a:rPr>
              <a:t>的概率为</a:t>
            </a:r>
            <a:r>
              <a:rPr lang="zh-CN" altLang="en-US">
                <a:solidFill>
                  <a:schemeClr val="accent2"/>
                </a:solidFill>
                <a:latin typeface="宋体" pitchFamily="2" charset="-122"/>
                <a:ea typeface="ˎ̥"/>
                <a:cs typeface="ˎ̥"/>
              </a:rPr>
              <a:t>  </a:t>
            </a:r>
            <a:endParaRPr lang="zh-CN" altLang="en-US"/>
          </a:p>
        </p:txBody>
      </p:sp>
      <p:graphicFrame>
        <p:nvGraphicFramePr>
          <p:cNvPr id="296964" name="Object 2"/>
          <p:cNvGraphicFramePr>
            <a:graphicFrameLocks noChangeAspect="1"/>
          </p:cNvGraphicFramePr>
          <p:nvPr/>
        </p:nvGraphicFramePr>
        <p:xfrm>
          <a:off x="1295400" y="5562600"/>
          <a:ext cx="4419600" cy="533400"/>
        </p:xfrm>
        <a:graphic>
          <a:graphicData uri="http://schemas.openxmlformats.org/presentationml/2006/ole">
            <p:oleObj spid="_x0000_s28674" name="Equation" r:id="rId3" imgW="20447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9" grpId="0" autoUpdateAnimBg="0"/>
      <p:bldP spid="296968" grpId="0" autoUpdateAnimBg="0"/>
      <p:bldP spid="29696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Line 17"/>
          <p:cNvSpPr>
            <a:spLocks noChangeShapeType="1"/>
          </p:cNvSpPr>
          <p:nvPr/>
        </p:nvSpPr>
        <p:spPr bwMode="auto">
          <a:xfrm flipV="1">
            <a:off x="1031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Rectangle 16"/>
          <p:cNvSpPr>
            <a:spLocks noChangeArrowheads="1"/>
          </p:cNvSpPr>
          <p:nvPr/>
        </p:nvSpPr>
        <p:spPr bwMode="auto">
          <a:xfrm>
            <a:off x="4962525" y="64182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4C76EFF-98CA-4D76-B184-255006E3BF90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42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233485" name="Object 2"/>
          <p:cNvGraphicFramePr>
            <a:graphicFrameLocks noChangeAspect="1"/>
          </p:cNvGraphicFramePr>
          <p:nvPr/>
        </p:nvGraphicFramePr>
        <p:xfrm>
          <a:off x="762000" y="903288"/>
          <a:ext cx="2971800" cy="815975"/>
        </p:xfrm>
        <a:graphic>
          <a:graphicData uri="http://schemas.openxmlformats.org/presentationml/2006/ole">
            <p:oleObj spid="_x0000_s29698" name="Equation" r:id="rId3" imgW="1524000" imgH="431800" progId="Equation.3">
              <p:embed/>
            </p:oleObj>
          </a:graphicData>
        </a:graphic>
      </p:graphicFrame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-152400" y="346075"/>
            <a:ext cx="914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solidFill>
                  <a:schemeClr val="accent2"/>
                </a:solidFill>
                <a:latin typeface="宋体" pitchFamily="2" charset="-122"/>
                <a:ea typeface="ˎ̥"/>
                <a:cs typeface="ˎ̥"/>
              </a:rPr>
              <a:t>   </a:t>
            </a:r>
            <a:r>
              <a:rPr lang="en-US" altLang="zh-CN">
                <a:latin typeface="宋体" pitchFamily="2" charset="-122"/>
                <a:ea typeface="ˎ̥"/>
                <a:cs typeface="ˎ̥"/>
              </a:rPr>
              <a:t>(2).</a:t>
            </a:r>
            <a:r>
              <a:rPr lang="zh-CN" altLang="en-US">
                <a:solidFill>
                  <a:srgbClr val="CC0066"/>
                </a:solidFill>
                <a:latin typeface="宋体" pitchFamily="2" charset="-122"/>
              </a:rPr>
              <a:t>至少有三个设备被使用</a:t>
            </a:r>
            <a:r>
              <a:rPr lang="zh-CN" altLang="en-US">
                <a:latin typeface="宋体" pitchFamily="2" charset="-122"/>
              </a:rPr>
              <a:t>的概率为</a:t>
            </a:r>
            <a:r>
              <a:rPr lang="zh-CN" altLang="en-US">
                <a:solidFill>
                  <a:schemeClr val="accent2"/>
                </a:solidFill>
                <a:latin typeface="宋体" pitchFamily="2" charset="-122"/>
                <a:ea typeface="ˎ̥"/>
                <a:cs typeface="ˎ̥"/>
              </a:rPr>
              <a:t>  </a:t>
            </a:r>
            <a:endParaRPr lang="zh-CN" altLang="en-US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152400" y="2555875"/>
            <a:ext cx="914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latin typeface="宋体" pitchFamily="2" charset="-122"/>
                <a:ea typeface="ˎ̥"/>
                <a:cs typeface="ˎ̥"/>
              </a:rPr>
              <a:t>     =0.0081+0.00045+0.00001=0.00856.</a:t>
            </a:r>
            <a:r>
              <a:rPr lang="en-US" altLang="zh-CN"/>
              <a:t> </a:t>
            </a:r>
          </a:p>
        </p:txBody>
      </p:sp>
      <p:graphicFrame>
        <p:nvGraphicFramePr>
          <p:cNvPr id="233482" name="Object 3"/>
          <p:cNvGraphicFramePr>
            <a:graphicFrameLocks noChangeAspect="1"/>
          </p:cNvGraphicFramePr>
          <p:nvPr/>
        </p:nvGraphicFramePr>
        <p:xfrm>
          <a:off x="1143000" y="1870075"/>
          <a:ext cx="5138738" cy="492125"/>
        </p:xfrm>
        <a:graphic>
          <a:graphicData uri="http://schemas.openxmlformats.org/presentationml/2006/ole">
            <p:oleObj spid="_x0000_s29699" name="Equation" r:id="rId4" imgW="2844800" imgH="241300" progId="Equation.3">
              <p:embed/>
            </p:oleObj>
          </a:graphicData>
        </a:graphic>
      </p:graphicFrame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solidFill>
                  <a:schemeClr val="accent2"/>
                </a:solidFill>
                <a:ea typeface="ˎ̥"/>
                <a:cs typeface="ˎ̥"/>
              </a:rPr>
              <a:t>     </a:t>
            </a:r>
            <a:r>
              <a:rPr lang="en-US" altLang="zh-CN">
                <a:ea typeface="ˎ̥"/>
                <a:cs typeface="ˎ̥"/>
              </a:rPr>
              <a:t>(3).</a:t>
            </a:r>
            <a:r>
              <a:rPr lang="en-US" altLang="zh-CN">
                <a:solidFill>
                  <a:schemeClr val="accent2"/>
                </a:solidFill>
                <a:ea typeface="ˎ̥"/>
                <a:cs typeface="ˎ̥"/>
              </a:rPr>
              <a:t> </a:t>
            </a:r>
            <a:r>
              <a:rPr lang="zh-CN" altLang="en-US">
                <a:solidFill>
                  <a:srgbClr val="CC0066"/>
                </a:solidFill>
              </a:rPr>
              <a:t>至多有三个设备被使用</a:t>
            </a:r>
            <a:r>
              <a:rPr lang="zh-CN" altLang="en-US"/>
              <a:t>的概率为</a:t>
            </a:r>
            <a:r>
              <a:rPr lang="zh-CN" altLang="en-US">
                <a:solidFill>
                  <a:schemeClr val="accent2"/>
                </a:solidFill>
                <a:ea typeface="ˎ̥"/>
                <a:cs typeface="ˎ̥"/>
              </a:rPr>
              <a:t>       </a:t>
            </a:r>
            <a:endParaRPr lang="zh-CN" altLang="en-US"/>
          </a:p>
        </p:txBody>
      </p:sp>
      <p:graphicFrame>
        <p:nvGraphicFramePr>
          <p:cNvPr id="233480" name="Object 4"/>
          <p:cNvGraphicFramePr>
            <a:graphicFrameLocks noChangeAspect="1"/>
          </p:cNvGraphicFramePr>
          <p:nvPr/>
        </p:nvGraphicFramePr>
        <p:xfrm>
          <a:off x="838200" y="3733800"/>
          <a:ext cx="6862763" cy="914400"/>
        </p:xfrm>
        <a:graphic>
          <a:graphicData uri="http://schemas.openxmlformats.org/presentationml/2006/ole">
            <p:oleObj spid="_x0000_s29700" name="Equation" r:id="rId5" imgW="3124200" imgH="431800" progId="Equation.3">
              <p:embed/>
            </p:oleObj>
          </a:graphicData>
        </a:graphic>
      </p:graphicFrame>
      <p:graphicFrame>
        <p:nvGraphicFramePr>
          <p:cNvPr id="233479" name="Object 5"/>
          <p:cNvGraphicFramePr>
            <a:graphicFrameLocks noChangeAspect="1"/>
          </p:cNvGraphicFramePr>
          <p:nvPr/>
        </p:nvGraphicFramePr>
        <p:xfrm>
          <a:off x="1143000" y="4800600"/>
          <a:ext cx="3505200" cy="554038"/>
        </p:xfrm>
        <a:graphic>
          <a:graphicData uri="http://schemas.openxmlformats.org/presentationml/2006/ole">
            <p:oleObj spid="_x0000_s29701" name="Equation" r:id="rId6" imgW="1473200" imgH="241300" progId="Equation.3">
              <p:embed/>
            </p:oleObj>
          </a:graphicData>
        </a:graphic>
      </p:graphicFrame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0" y="55626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>
                <a:ea typeface="ˎ̥"/>
                <a:cs typeface="ˎ̥"/>
              </a:rPr>
              <a:t>            =1-0.00045-0.00001=0.99954.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4" grpId="0" autoUpdateAnimBg="0"/>
      <p:bldP spid="233483" grpId="0" autoUpdateAnimBg="0"/>
      <p:bldP spid="233481" grpId="0" autoUpdateAnimBg="0"/>
      <p:bldP spid="23347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17"/>
          <p:cNvSpPr>
            <a:spLocks noChangeShapeType="1"/>
          </p:cNvSpPr>
          <p:nvPr/>
        </p:nvSpPr>
        <p:spPr bwMode="auto">
          <a:xfrm flipV="1">
            <a:off x="5397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Rectangle 16"/>
          <p:cNvSpPr>
            <a:spLocks noChangeArrowheads="1"/>
          </p:cNvSpPr>
          <p:nvPr/>
        </p:nvSpPr>
        <p:spPr bwMode="auto">
          <a:xfrm>
            <a:off x="4913313" y="64182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18ED3C3-BEEB-4106-AF33-59449BC9E0A2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43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0" y="762000"/>
            <a:ext cx="914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solidFill>
                  <a:schemeClr val="accent2"/>
                </a:solidFill>
                <a:ea typeface="ˎ̥"/>
                <a:cs typeface="ˎ̥"/>
              </a:rPr>
              <a:t>     </a:t>
            </a:r>
            <a:r>
              <a:rPr lang="en-US" altLang="zh-CN">
                <a:ea typeface="ˎ̥"/>
                <a:cs typeface="ˎ̥"/>
              </a:rPr>
              <a:t>(4).</a:t>
            </a:r>
            <a:r>
              <a:rPr lang="en-US" altLang="zh-CN">
                <a:solidFill>
                  <a:schemeClr val="accent2"/>
                </a:solidFill>
                <a:ea typeface="ˎ̥"/>
                <a:cs typeface="ˎ̥"/>
              </a:rPr>
              <a:t> </a:t>
            </a:r>
            <a:r>
              <a:rPr lang="zh-CN" altLang="en-US">
                <a:solidFill>
                  <a:srgbClr val="CC0066"/>
                </a:solidFill>
              </a:rPr>
              <a:t>至少有一个设备被使用</a:t>
            </a:r>
            <a:r>
              <a:rPr lang="zh-CN" altLang="en-US"/>
              <a:t>的概率为</a:t>
            </a:r>
          </a:p>
        </p:txBody>
      </p:sp>
      <p:graphicFrame>
        <p:nvGraphicFramePr>
          <p:cNvPr id="234508" name="Object 2"/>
          <p:cNvGraphicFramePr>
            <a:graphicFrameLocks noChangeAspect="1"/>
          </p:cNvGraphicFramePr>
          <p:nvPr/>
        </p:nvGraphicFramePr>
        <p:xfrm>
          <a:off x="1012825" y="1371600"/>
          <a:ext cx="5665788" cy="547688"/>
        </p:xfrm>
        <a:graphic>
          <a:graphicData uri="http://schemas.openxmlformats.org/presentationml/2006/ole">
            <p:oleObj spid="_x0000_s30722" name="Equation" r:id="rId3" imgW="2476500" imgH="241300" progId="Equation.3">
              <p:embed/>
            </p:oleObj>
          </a:graphicData>
        </a:graphic>
      </p:graphicFrame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0" y="2057400"/>
            <a:ext cx="914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>
                <a:ea typeface="ˎ̥"/>
                <a:cs typeface="ˎ̥"/>
              </a:rPr>
              <a:t>                            = 1-0.59049=0.40951.</a:t>
            </a:r>
            <a:r>
              <a:rPr lang="en-US" altLang="zh-CN"/>
              <a:t> 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5635625" y="1579563"/>
            <a:ext cx="630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■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9" grpId="0" autoUpdateAnimBg="0"/>
      <p:bldP spid="234507" grpId="0" autoUpdateAnimBg="0"/>
      <p:bldP spid="23450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228600" y="457200"/>
            <a:ext cx="8686800" cy="534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伯努利概型对试验结果没有等可能的要求，但有下述要求：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990600" y="1143000"/>
            <a:ext cx="440848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）每次试验条件相同；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1143000" y="2971800"/>
            <a:ext cx="422592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）各次试验相互独立。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1752600"/>
            <a:ext cx="8305800" cy="946150"/>
            <a:chOff x="412" y="1578"/>
            <a:chExt cx="5424" cy="596"/>
          </a:xfrm>
        </p:grpSpPr>
        <p:sp>
          <p:nvSpPr>
            <p:cNvPr id="103432" name="Rectangle 6"/>
            <p:cNvSpPr>
              <a:spLocks noChangeArrowheads="1"/>
            </p:cNvSpPr>
            <p:nvPr/>
          </p:nvSpPr>
          <p:spPr bwMode="auto">
            <a:xfrm>
              <a:off x="664" y="1578"/>
              <a:ext cx="4662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）每次试验只考虑两个互逆结果</a:t>
              </a:r>
              <a:r>
                <a:rPr lang="en-US" altLang="zh-CN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或 </a:t>
              </a:r>
              <a:r>
                <a:rPr lang="en-US" altLang="zh-CN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， </a:t>
              </a: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412" y="1906"/>
              <a:ext cx="5424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且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)=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</a:t>
              </a:r>
              <a:r>
                <a: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，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 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)=1-</a:t>
              </a:r>
              <a:r>
                <a:rPr lang="en-US" altLang="zh-CN" 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</a:t>
              </a:r>
              <a:r>
                <a: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；  </a:t>
              </a:r>
            </a:p>
          </p:txBody>
        </p:sp>
        <p:sp>
          <p:nvSpPr>
            <p:cNvPr id="103434" name="Line 12"/>
            <p:cNvSpPr>
              <a:spLocks noChangeShapeType="1"/>
            </p:cNvSpPr>
            <p:nvPr/>
          </p:nvSpPr>
          <p:spPr bwMode="auto">
            <a:xfrm>
              <a:off x="4194" y="162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435" name="Line 13"/>
            <p:cNvSpPr>
              <a:spLocks noChangeShapeType="1"/>
            </p:cNvSpPr>
            <p:nvPr/>
          </p:nvSpPr>
          <p:spPr bwMode="auto">
            <a:xfrm>
              <a:off x="2651" y="196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67942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3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A29BC0E-4C31-49DD-A170-5B10188BEC16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/>
      <p:bldP spid="2273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489825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二项分布 </a:t>
            </a:r>
            <a:r>
              <a:rPr lang="en-US" altLang="zh-CN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0-1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分布之间的关系</a:t>
            </a: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81000" y="1905000"/>
            <a:ext cx="8243888" cy="28622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.</a:t>
            </a:r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服从</a:t>
            </a:r>
            <a:r>
              <a:rPr lang="en-US" altLang="zh-CN">
                <a:solidFill>
                  <a:schemeClr val="tx1"/>
                </a:solidFill>
              </a:rPr>
              <a:t>0-1</a:t>
            </a:r>
            <a:r>
              <a:rPr lang="zh-CN" altLang="en-US">
                <a:solidFill>
                  <a:schemeClr val="tx1"/>
                </a:solidFill>
              </a:rPr>
              <a:t>分布，则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en-US" altLang="zh-CN">
                <a:solidFill>
                  <a:schemeClr val="tx1"/>
                </a:solidFill>
                <a:sym typeface="Math1"/>
              </a:rPr>
              <a:t>∼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(1, 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把试验</a:t>
            </a:r>
            <a:r>
              <a:rPr lang="en-US" altLang="zh-CN" i="1">
                <a:solidFill>
                  <a:schemeClr val="tx1"/>
                </a:solidFill>
              </a:rPr>
              <a:t>E</a:t>
            </a:r>
            <a:r>
              <a:rPr lang="zh-CN" altLang="en-US">
                <a:solidFill>
                  <a:schemeClr val="tx1"/>
                </a:solidFill>
              </a:rPr>
              <a:t>在相同条件下，</a:t>
            </a:r>
            <a:r>
              <a:rPr lang="zh-CN" altLang="zh-CN">
                <a:solidFill>
                  <a:schemeClr val="tx1"/>
                </a:solidFill>
              </a:rPr>
              <a:t>相互</a:t>
            </a:r>
            <a:r>
              <a:rPr lang="zh-CN" altLang="en-US">
                <a:solidFill>
                  <a:schemeClr val="tx1"/>
                </a:solidFill>
              </a:rPr>
              <a:t>独立地进行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次，记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次独立试验中结果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出现的次数，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为第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次试验中结果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出现的次数，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Math1"/>
              </a:rPr>
              <a:t>∼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(1, </a:t>
            </a:r>
            <a:r>
              <a:rPr lang="en-US" altLang="zh-CN" i="1">
                <a:solidFill>
                  <a:schemeClr val="tx1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，且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981200" y="4267200"/>
            <a:ext cx="3733800" cy="4254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+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0" y="1219200"/>
            <a:ext cx="8077200" cy="479425"/>
            <a:chOff x="559" y="1162"/>
            <a:chExt cx="5088" cy="302"/>
          </a:xfrm>
        </p:grpSpPr>
        <p:sp>
          <p:nvSpPr>
            <p:cNvPr id="168968" name="Text Box 4"/>
            <p:cNvSpPr txBox="1">
              <a:spLocks noChangeArrowheads="1"/>
            </p:cNvSpPr>
            <p:nvPr/>
          </p:nvSpPr>
          <p:spPr bwMode="auto">
            <a:xfrm>
              <a:off x="559" y="1162"/>
              <a:ext cx="5088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设试验</a:t>
              </a:r>
              <a:r>
                <a:rPr lang="en-US" altLang="zh-CN" i="1">
                  <a:solidFill>
                    <a:schemeClr val="tx1"/>
                  </a:solidFill>
                </a:rPr>
                <a:t>E</a:t>
              </a:r>
              <a:r>
                <a:rPr lang="zh-CN" altLang="en-US">
                  <a:solidFill>
                    <a:schemeClr val="tx1"/>
                  </a:solidFill>
                </a:rPr>
                <a:t>只有两个结果：</a:t>
              </a:r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r>
                <a:rPr lang="zh-CN" altLang="en-US">
                  <a:solidFill>
                    <a:schemeClr val="tx1"/>
                  </a:solidFill>
                </a:rPr>
                <a:t>和 </a:t>
              </a:r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r>
                <a:rPr lang="zh-CN" altLang="en-US" i="1">
                  <a:solidFill>
                    <a:schemeClr val="tx1"/>
                  </a:solidFill>
                </a:rPr>
                <a:t>。</a:t>
              </a:r>
              <a:r>
                <a:rPr lang="zh-CN" altLang="en-US">
                  <a:solidFill>
                    <a:schemeClr val="tx1"/>
                  </a:solidFill>
                </a:rPr>
                <a:t>记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=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r>
                <a:rPr lang="en-US" altLang="zh-CN">
                  <a:solidFill>
                    <a:schemeClr val="tx1"/>
                  </a:solidFill>
                </a:rPr>
                <a:t>),0&lt;</a:t>
              </a:r>
              <a:r>
                <a:rPr lang="en-US" altLang="zh-CN" i="1">
                  <a:solidFill>
                    <a:schemeClr val="tx1"/>
                  </a:solidFill>
                </a:rPr>
                <a:t>p</a:t>
              </a:r>
              <a:r>
                <a:rPr lang="en-US" altLang="zh-CN">
                  <a:solidFill>
                    <a:schemeClr val="tx1"/>
                  </a:solidFill>
                </a:rPr>
                <a:t>&lt;1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3151" y="121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966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67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6B2FC5D-4D58-4078-98ED-2B9FEAAB108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build="p"/>
      <p:bldP spid="229383" grpId="0" build="p"/>
      <p:bldP spid="2293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3413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三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 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泊松分布</a:t>
            </a:r>
          </a:p>
        </p:txBody>
      </p:sp>
      <p:graphicFrame>
        <p:nvGraphicFramePr>
          <p:cNvPr id="180227" name="Object 3"/>
          <p:cNvGraphicFramePr>
            <a:graphicFrameLocks/>
          </p:cNvGraphicFramePr>
          <p:nvPr/>
        </p:nvGraphicFramePr>
        <p:xfrm>
          <a:off x="106363" y="1066800"/>
          <a:ext cx="8885237" cy="1719263"/>
        </p:xfrm>
        <a:graphic>
          <a:graphicData uri="http://schemas.openxmlformats.org/presentationml/2006/ole">
            <p:oleObj spid="_x0000_s31746" r:id="rId3" imgW="4597400" imgH="8890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04800" y="1066800"/>
            <a:ext cx="803275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定义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971800"/>
            <a:ext cx="8534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容易验证泊松分布的分布律满足：</a:t>
            </a:r>
          </a:p>
        </p:txBody>
      </p:sp>
      <p:graphicFrame>
        <p:nvGraphicFramePr>
          <p:cNvPr id="8" name="Object 5"/>
          <p:cNvGraphicFramePr>
            <a:graphicFrameLocks/>
          </p:cNvGraphicFramePr>
          <p:nvPr/>
        </p:nvGraphicFramePr>
        <p:xfrm>
          <a:off x="892175" y="3619500"/>
          <a:ext cx="2003425" cy="430213"/>
        </p:xfrm>
        <a:graphic>
          <a:graphicData uri="http://schemas.openxmlformats.org/presentationml/2006/ole">
            <p:oleObj spid="_x0000_s31747" r:id="rId4" imgW="1040948" imgH="203112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/>
          </p:cNvGraphicFramePr>
          <p:nvPr/>
        </p:nvGraphicFramePr>
        <p:xfrm>
          <a:off x="914400" y="4267200"/>
          <a:ext cx="5988050" cy="914400"/>
        </p:xfrm>
        <a:graphic>
          <a:graphicData uri="http://schemas.openxmlformats.org/presentationml/2006/ole">
            <p:oleObj spid="_x0000_s31748" r:id="rId5" imgW="3200400" imgH="444500" progId="Equation.3">
              <p:embed/>
            </p:oleObj>
          </a:graphicData>
        </a:graphic>
      </p:graphicFrame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381000" y="5257800"/>
            <a:ext cx="8461375" cy="1162050"/>
            <a:chOff x="467544" y="4221088"/>
            <a:chExt cx="8461375" cy="1162174"/>
          </a:xfrm>
        </p:grpSpPr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67544" y="4437011"/>
              <a:ext cx="8461375" cy="946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just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ˎ̥"/>
                  <a:cs typeface="ˎ̥"/>
                </a:rPr>
                <a:t>提示：幂级数展开式                 </a:t>
              </a:r>
              <a:endParaRPr kumimoji="1" lang="zh-CN" altLang="en-US" dirty="0">
                <a:ea typeface="ˎ̥"/>
                <a:cs typeface="ˎ̥"/>
              </a:endParaRPr>
            </a:p>
          </p:txBody>
        </p:sp>
        <p:graphicFrame>
          <p:nvGraphicFramePr>
            <p:cNvPr id="31749" name="Object 13"/>
            <p:cNvGraphicFramePr>
              <a:graphicFrameLocks/>
            </p:cNvGraphicFramePr>
            <p:nvPr/>
          </p:nvGraphicFramePr>
          <p:xfrm>
            <a:off x="3563888" y="4221088"/>
            <a:ext cx="2414038" cy="936625"/>
          </p:xfrm>
          <a:graphic>
            <a:graphicData uri="http://schemas.openxmlformats.org/presentationml/2006/ole">
              <p:oleObj spid="_x0000_s31749" r:id="rId6" imgW="1117115" imgH="444307" progId="Equation.3">
                <p:embed/>
              </p:oleObj>
            </a:graphicData>
          </a:graphic>
        </p:graphicFrame>
      </p:grpSp>
      <p:sp>
        <p:nvSpPr>
          <p:cNvPr id="31754" name="Line 28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5" name="Rectangle 27"/>
          <p:cNvSpPr>
            <a:spLocks noChangeArrowheads="1"/>
          </p:cNvSpPr>
          <p:nvPr/>
        </p:nvSpPr>
        <p:spPr bwMode="auto">
          <a:xfrm>
            <a:off x="66294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FB595E8-4149-4C79-B294-DD195DBCCB2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66700" y="1628775"/>
            <a:ext cx="86868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例如商场接待的顾客数、交换台的电话呼唤次数、放射性物质放出的粒子个数等都服从泊松分布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74084" name="Rectangle 13"/>
          <p:cNvSpPr>
            <a:spLocks noChangeArrowheads="1"/>
          </p:cNvSpPr>
          <p:nvPr/>
        </p:nvSpPr>
        <p:spPr bwMode="auto">
          <a:xfrm>
            <a:off x="2514600" y="381000"/>
            <a:ext cx="327818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泊松分布的背景及应用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04800" y="4191000"/>
            <a:ext cx="8686800" cy="979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历史上，泊松分布是作为二项分布的近似，于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1837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年由法国数学家泊松引入的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66700" y="2828925"/>
            <a:ext cx="86106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近数十年来，泊松分布日益显示其重要性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成为概率论中最重要的几个分布之一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1500" y="1203325"/>
            <a:ext cx="7848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泊松分布有着广泛的应用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[P.36]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991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2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015CEA0-B3E9-40D3-ACCC-648980F15F72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2" grpId="0" bldLvl="0" animBg="1"/>
      <p:bldP spid="9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04825" y="214313"/>
            <a:ext cx="8639175" cy="423862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latin typeface="+mj-ea"/>
                <a:ea typeface="+mj-ea"/>
              </a:rPr>
              <a:t>泊松定理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       是一个常数，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是任意正整数，设</a:t>
            </a:r>
          </a:p>
        </p:txBody>
      </p:sp>
      <p:graphicFrame>
        <p:nvGraphicFramePr>
          <p:cNvPr id="32770" name="Object 2"/>
          <p:cNvGraphicFramePr>
            <a:graphicFrameLocks/>
          </p:cNvGraphicFramePr>
          <p:nvPr/>
        </p:nvGraphicFramePr>
        <p:xfrm>
          <a:off x="2895600" y="228600"/>
          <a:ext cx="792163" cy="319088"/>
        </p:xfrm>
        <a:graphic>
          <a:graphicData uri="http://schemas.openxmlformats.org/presentationml/2006/ole">
            <p:oleObj spid="_x0000_s32770" r:id="rId3" imgW="685800" imgH="27940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/>
          </p:cNvGraphicFramePr>
          <p:nvPr/>
        </p:nvGraphicFramePr>
        <p:xfrm>
          <a:off x="755650" y="823913"/>
          <a:ext cx="1149350" cy="433387"/>
        </p:xfrm>
        <a:graphic>
          <a:graphicData uri="http://schemas.openxmlformats.org/presentationml/2006/ole">
            <p:oleObj spid="_x0000_s32771" r:id="rId4" imgW="1002865" imgH="380835" progId="Equation.3">
              <p:embed/>
            </p:oleObj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71663" y="784225"/>
            <a:ext cx="7272337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，则对于任一固定的非负整数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</a:p>
        </p:txBody>
      </p:sp>
      <p:graphicFrame>
        <p:nvGraphicFramePr>
          <p:cNvPr id="32772" name="Object 4"/>
          <p:cNvGraphicFramePr>
            <a:graphicFrameLocks/>
          </p:cNvGraphicFramePr>
          <p:nvPr/>
        </p:nvGraphicFramePr>
        <p:xfrm>
          <a:off x="1752600" y="1219200"/>
          <a:ext cx="4340225" cy="1006475"/>
        </p:xfrm>
        <a:graphic>
          <a:graphicData uri="http://schemas.openxmlformats.org/presentationml/2006/ole">
            <p:oleObj spid="_x0000_s32772" r:id="rId5" imgW="3643319" imgH="850531" progId="Equation.3">
              <p:embed/>
            </p:oleObj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11188" y="2355850"/>
            <a:ext cx="2736850" cy="425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证明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0688" y="2355850"/>
            <a:ext cx="4249737" cy="501650"/>
            <a:chOff x="1156" y="2086"/>
            <a:chExt cx="2677" cy="318"/>
          </a:xfrm>
        </p:grpSpPr>
        <p:sp>
          <p:nvSpPr>
            <p:cNvPr id="32788" name="Text Box 16"/>
            <p:cNvSpPr txBox="1">
              <a:spLocks noChangeArrowheads="1"/>
            </p:cNvSpPr>
            <p:nvPr/>
          </p:nvSpPr>
          <p:spPr bwMode="auto">
            <a:xfrm>
              <a:off x="1156" y="2086"/>
              <a:ext cx="2677" cy="2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0">
                  <a:solidFill>
                    <a:schemeClr val="tx1"/>
                  </a:solidFill>
                  <a:latin typeface="宋体" pitchFamily="2" charset="-122"/>
                </a:rPr>
                <a:t>由          ，有：</a:t>
              </a:r>
            </a:p>
          </p:txBody>
        </p:sp>
        <p:graphicFrame>
          <p:nvGraphicFramePr>
            <p:cNvPr id="32779" name="Object 5"/>
            <p:cNvGraphicFramePr>
              <a:graphicFrameLocks/>
            </p:cNvGraphicFramePr>
            <p:nvPr/>
          </p:nvGraphicFramePr>
          <p:xfrm>
            <a:off x="1474" y="2111"/>
            <a:ext cx="771" cy="293"/>
          </p:xfrm>
          <a:graphic>
            <a:graphicData uri="http://schemas.openxmlformats.org/presentationml/2006/ole">
              <p:oleObj spid="_x0000_s32779" r:id="rId6" imgW="1002865" imgH="380835" progId="Equation.3">
                <p:embed/>
              </p:oleObj>
            </a:graphicData>
          </a:graphic>
        </p:graphicFrame>
      </p:grpSp>
      <p:graphicFrame>
        <p:nvGraphicFramePr>
          <p:cNvPr id="14" name="Object 6"/>
          <p:cNvGraphicFramePr>
            <a:graphicFrameLocks/>
          </p:cNvGraphicFramePr>
          <p:nvPr/>
        </p:nvGraphicFramePr>
        <p:xfrm>
          <a:off x="685800" y="2971800"/>
          <a:ext cx="2374900" cy="938213"/>
        </p:xfrm>
        <a:graphic>
          <a:graphicData uri="http://schemas.openxmlformats.org/presentationml/2006/ole">
            <p:oleObj spid="_x0000_s32773" r:id="rId7" imgW="2145369" imgH="850531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/>
          </p:cNvGraphicFramePr>
          <p:nvPr/>
        </p:nvGraphicFramePr>
        <p:xfrm>
          <a:off x="3051175" y="2927350"/>
          <a:ext cx="5408613" cy="973138"/>
        </p:xfrm>
        <a:graphic>
          <a:graphicData uri="http://schemas.openxmlformats.org/presentationml/2006/ole">
            <p:oleObj spid="_x0000_s32774" r:id="rId8" imgW="4696961" imgH="850531" progId="Equation.3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/>
          </p:cNvGraphicFramePr>
          <p:nvPr/>
        </p:nvGraphicFramePr>
        <p:xfrm>
          <a:off x="2667000" y="3886200"/>
          <a:ext cx="5875338" cy="804863"/>
        </p:xfrm>
        <a:graphic>
          <a:graphicData uri="http://schemas.openxmlformats.org/presentationml/2006/ole">
            <p:oleObj spid="_x0000_s32775" r:id="rId9" imgW="5509409" imgH="761669" progId="Equation.3">
              <p:embed/>
            </p:oleObj>
          </a:graphicData>
        </a:graphic>
      </p:graphicFrame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611188" y="4786313"/>
            <a:ext cx="7056437" cy="425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对任意固定的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，当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→∞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时，</a:t>
            </a:r>
          </a:p>
        </p:txBody>
      </p:sp>
      <p:graphicFrame>
        <p:nvGraphicFramePr>
          <p:cNvPr id="18" name="Object 9"/>
          <p:cNvGraphicFramePr>
            <a:graphicFrameLocks/>
          </p:cNvGraphicFramePr>
          <p:nvPr/>
        </p:nvGraphicFramePr>
        <p:xfrm>
          <a:off x="762000" y="5257800"/>
          <a:ext cx="3084513" cy="733425"/>
        </p:xfrm>
        <a:graphic>
          <a:graphicData uri="http://schemas.openxmlformats.org/presentationml/2006/ole">
            <p:oleObj spid="_x0000_s32776" r:id="rId10" imgW="1637589" imgH="393529" progId="Equation.DSMT4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/>
          </p:cNvGraphicFramePr>
          <p:nvPr/>
        </p:nvGraphicFramePr>
        <p:xfrm>
          <a:off x="4114800" y="5257800"/>
          <a:ext cx="1841500" cy="733425"/>
        </p:xfrm>
        <a:graphic>
          <a:graphicData uri="http://schemas.openxmlformats.org/presentationml/2006/ole">
            <p:oleObj spid="_x0000_s32777" r:id="rId11" imgW="977476" imgH="393529" progId="Equation.DSMT4">
              <p:embed/>
            </p:oleObj>
          </a:graphicData>
        </a:graphic>
      </p:graphicFrame>
      <p:graphicFrame>
        <p:nvGraphicFramePr>
          <p:cNvPr id="20" name="Object 11"/>
          <p:cNvGraphicFramePr>
            <a:graphicFrameLocks/>
          </p:cNvGraphicFramePr>
          <p:nvPr/>
        </p:nvGraphicFramePr>
        <p:xfrm>
          <a:off x="6172200" y="5257800"/>
          <a:ext cx="1871663" cy="793750"/>
        </p:xfrm>
        <a:graphic>
          <a:graphicData uri="http://schemas.openxmlformats.org/presentationml/2006/ole">
            <p:oleObj spid="_x0000_s32778" r:id="rId12" imgW="1688367" imgH="723586" progId="Equation.3">
              <p:embed/>
            </p:oleObj>
          </a:graphicData>
        </a:graphic>
      </p:graphicFrame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57200" y="6172200"/>
            <a:ext cx="4752975" cy="425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得证。</a:t>
            </a:r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A24E8FC-261F-4640-8102-42019751CFB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85800" y="533400"/>
            <a:ext cx="4392613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说明：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55650" y="1295400"/>
            <a:ext cx="8388350" cy="428625"/>
            <a:chOff x="476" y="680"/>
            <a:chExt cx="5284" cy="272"/>
          </a:xfrm>
        </p:grpSpPr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476" y="680"/>
              <a:ext cx="5284" cy="2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在       （常数）中，当</a:t>
              </a:r>
              <a:r>
                <a:rPr lang="en-US" altLang="zh-CN" i="1">
                  <a:solidFill>
                    <a:schemeClr val="tx1"/>
                  </a:solidFill>
                  <a:latin typeface="宋体" pitchFamily="2" charset="-122"/>
                </a:rPr>
                <a:t>n 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很大时，</a:t>
              </a:r>
              <a:r>
                <a:rPr lang="en-US" altLang="zh-CN" i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en-US" altLang="zh-CN" i="1" baseline="-25000">
                  <a:solidFill>
                    <a:schemeClr val="tx1"/>
                  </a:solidFill>
                  <a:latin typeface="宋体" pitchFamily="2" charset="-122"/>
                </a:rPr>
                <a:t>n 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必定很小。</a:t>
              </a:r>
            </a:p>
          </p:txBody>
        </p:sp>
        <p:graphicFrame>
          <p:nvGraphicFramePr>
            <p:cNvPr id="33795" name="Object 2"/>
            <p:cNvGraphicFramePr>
              <a:graphicFrameLocks/>
            </p:cNvGraphicFramePr>
            <p:nvPr/>
          </p:nvGraphicFramePr>
          <p:xfrm>
            <a:off x="720" y="697"/>
            <a:ext cx="672" cy="255"/>
          </p:xfrm>
          <a:graphic>
            <a:graphicData uri="http://schemas.openxmlformats.org/presentationml/2006/ole">
              <p:oleObj spid="_x0000_s33795" r:id="rId3" imgW="1002865" imgH="380835" progId="Equation.3">
                <p:embed/>
              </p:oleObj>
            </a:graphicData>
          </a:graphic>
        </p:graphicFrame>
      </p:grp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762000" y="1981200"/>
            <a:ext cx="7200900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因此，当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很大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,p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很小时，有近似式：</a:t>
            </a:r>
          </a:p>
        </p:txBody>
      </p:sp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1600200" y="2667000"/>
          <a:ext cx="6280150" cy="1055688"/>
        </p:xfrm>
        <a:graphic>
          <a:graphicData uri="http://schemas.openxmlformats.org/presentationml/2006/ole">
            <p:oleObj spid="_x0000_s33794" r:id="rId4" imgW="5027018" imgH="850531" progId="Equation.3">
              <p:embed/>
            </p:oleObj>
          </a:graphicData>
        </a:graphic>
      </p:graphicFrame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762000" y="3886200"/>
            <a:ext cx="8208963" cy="1060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即：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很大，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很小时，以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为参数的二项分布的概率值可以由参数</a:t>
            </a:r>
            <a:r>
              <a:rPr lang="zh-CN" alt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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=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np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泊松分布的概率值近似计算。</a:t>
            </a:r>
          </a:p>
        </p:txBody>
      </p:sp>
      <p:sp>
        <p:nvSpPr>
          <p:cNvPr id="33800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1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DF56B2E-9E7B-478F-82A7-B5C7160199D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49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2"/>
          <p:cNvGraphicFramePr>
            <a:graphicFrameLocks/>
          </p:cNvGraphicFramePr>
          <p:nvPr/>
        </p:nvGraphicFramePr>
        <p:xfrm>
          <a:off x="2286000" y="609600"/>
          <a:ext cx="2743200" cy="1003300"/>
        </p:xfrm>
        <a:graphic>
          <a:graphicData uri="http://schemas.openxmlformats.org/presentationml/2006/ole">
            <p:oleObj spid="_x0000_s3074" r:id="rId3" imgW="1320227" imgH="482391" progId="Equation.DSMT4">
              <p:embed/>
            </p:oleObj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62000" y="1905000"/>
            <a:ext cx="6264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这样便将非数值的 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={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红色，白色</a:t>
            </a:r>
            <a:r>
              <a:rPr lang="en-US" altLang="zh-CN">
                <a:solidFill>
                  <a:srgbClr val="000000"/>
                </a:solidFill>
              </a:rPr>
              <a:t>} </a:t>
            </a:r>
            <a:r>
              <a:rPr lang="zh-CN" altLang="en-US">
                <a:solidFill>
                  <a:srgbClr val="000000"/>
                </a:solidFill>
              </a:rPr>
              <a:t>数值化了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26644" name="Object 3"/>
          <p:cNvGraphicFramePr>
            <a:graphicFrameLocks/>
          </p:cNvGraphicFramePr>
          <p:nvPr/>
        </p:nvGraphicFramePr>
        <p:xfrm>
          <a:off x="2209800" y="2438400"/>
          <a:ext cx="3733800" cy="847725"/>
        </p:xfrm>
        <a:graphic>
          <a:graphicData uri="http://schemas.openxmlformats.org/presentationml/2006/ole">
            <p:oleObj spid="_x0000_s3075" r:id="rId4" imgW="1510644" imgH="342751" progId="Equation.DSMT4">
              <p:embed/>
            </p:oleObj>
          </a:graphicData>
        </a:graphic>
      </p:graphicFrame>
      <p:sp>
        <p:nvSpPr>
          <p:cNvPr id="3077" name="Line 1376"/>
          <p:cNvSpPr>
            <a:spLocks noChangeShapeType="1"/>
          </p:cNvSpPr>
          <p:nvPr/>
        </p:nvSpPr>
        <p:spPr bwMode="auto">
          <a:xfrm flipV="1">
            <a:off x="228600" y="64008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Rectangle 1375"/>
          <p:cNvSpPr>
            <a:spLocks noChangeArrowheads="1"/>
          </p:cNvSpPr>
          <p:nvPr/>
        </p:nvSpPr>
        <p:spPr bwMode="auto">
          <a:xfrm>
            <a:off x="815340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05C2637-820F-4745-B5A7-183309E99DE1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" y="228600"/>
            <a:ext cx="8763000" cy="1668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5】  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计算机硬件公司制造某种特殊型号的微型芯片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次品率达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0.1%,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各芯片成为次品相对独立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求在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1000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只产品中至少有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只次品的概率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记产品中的次品数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zh-CN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。</a:t>
            </a:r>
          </a:p>
        </p:txBody>
      </p:sp>
      <p:sp>
        <p:nvSpPr>
          <p:cNvPr id="348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18" name="Object 1"/>
          <p:cNvGraphicFramePr>
            <a:graphicFrameLocks/>
          </p:cNvGraphicFramePr>
          <p:nvPr/>
        </p:nvGraphicFramePr>
        <p:xfrm>
          <a:off x="5791200" y="1447800"/>
          <a:ext cx="2667000" cy="561975"/>
        </p:xfrm>
        <a:graphic>
          <a:graphicData uri="http://schemas.openxmlformats.org/presentationml/2006/ole">
            <p:oleObj spid="_x0000_s34818" r:id="rId3" imgW="1218671" imgH="253890" progId="Equation.DSMT4">
              <p:embed/>
            </p:oleObj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4800" y="2057400"/>
            <a:ext cx="2089150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解</a:t>
            </a:r>
            <a:r>
              <a:rPr lang="en-US" altLang="zh-CN" b="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】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Object 3"/>
          <p:cNvGraphicFramePr>
            <a:graphicFrameLocks/>
          </p:cNvGraphicFramePr>
          <p:nvPr/>
        </p:nvGraphicFramePr>
        <p:xfrm>
          <a:off x="2590800" y="2057400"/>
          <a:ext cx="3630613" cy="363538"/>
        </p:xfrm>
        <a:graphic>
          <a:graphicData uri="http://schemas.openxmlformats.org/presentationml/2006/ole">
            <p:oleObj spid="_x0000_s34819" r:id="rId4" imgW="3300567" imgH="330057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2590800" y="2590800"/>
          <a:ext cx="5156200" cy="438150"/>
        </p:xfrm>
        <a:graphic>
          <a:graphicData uri="http://schemas.openxmlformats.org/presentationml/2006/ole">
            <p:oleObj spid="_x0000_s34820" r:id="rId5" imgW="4927600" imgH="4191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/>
          </p:cNvGraphicFramePr>
          <p:nvPr/>
        </p:nvGraphicFramePr>
        <p:xfrm>
          <a:off x="2667000" y="3276600"/>
          <a:ext cx="5834063" cy="317500"/>
        </p:xfrm>
        <a:graphic>
          <a:graphicData uri="http://schemas.openxmlformats.org/presentationml/2006/ole">
            <p:oleObj spid="_x0000_s34821" r:id="rId6" imgW="5130800" imgH="279400" progId="Equation.3">
              <p:embed/>
            </p:oleObj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57200" y="3886200"/>
            <a:ext cx="7415213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也可用泊松分布近似计算，得：</a:t>
            </a:r>
          </a:p>
        </p:txBody>
      </p:sp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4876800" y="3886200"/>
          <a:ext cx="1636713" cy="428625"/>
        </p:xfrm>
        <a:graphic>
          <a:graphicData uri="http://schemas.openxmlformats.org/presentationml/2006/ole">
            <p:oleObj spid="_x0000_s34822" r:id="rId7" imgW="1307532" imgH="342751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/>
          </p:cNvGraphicFramePr>
          <p:nvPr/>
        </p:nvGraphicFramePr>
        <p:xfrm>
          <a:off x="1219200" y="4495800"/>
          <a:ext cx="1339850" cy="363538"/>
        </p:xfrm>
        <a:graphic>
          <a:graphicData uri="http://schemas.openxmlformats.org/presentationml/2006/ole">
            <p:oleObj spid="_x0000_s34823" r:id="rId8" imgW="1218671" imgH="330057" progId="Equation.3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/>
          </p:cNvGraphicFramePr>
          <p:nvPr/>
        </p:nvGraphicFramePr>
        <p:xfrm>
          <a:off x="2590800" y="4495800"/>
          <a:ext cx="3638550" cy="363538"/>
        </p:xfrm>
        <a:graphic>
          <a:graphicData uri="http://schemas.openxmlformats.org/presentationml/2006/ole">
            <p:oleObj spid="_x0000_s34824" r:id="rId9" imgW="3300567" imgH="330057" progId="Equation.3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/>
          </p:cNvGraphicFramePr>
          <p:nvPr/>
        </p:nvGraphicFramePr>
        <p:xfrm>
          <a:off x="2590800" y="4953000"/>
          <a:ext cx="3962400" cy="412750"/>
        </p:xfrm>
        <a:graphic>
          <a:graphicData uri="http://schemas.openxmlformats.org/presentationml/2006/ole">
            <p:oleObj spid="_x0000_s34825" r:id="rId10" imgW="3287873" imgH="342751" progId="Equation.3">
              <p:embed/>
            </p:oleObj>
          </a:graphicData>
        </a:graphic>
      </p:graphicFrame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0" y="5638800"/>
            <a:ext cx="8135938" cy="425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结论：当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≥20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≤0.05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时，用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620000" y="5638800"/>
            <a:ext cx="1828800" cy="42545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近似效果好。</a:t>
            </a:r>
          </a:p>
        </p:txBody>
      </p:sp>
      <p:graphicFrame>
        <p:nvGraphicFramePr>
          <p:cNvPr id="191499" name="Object 11"/>
          <p:cNvGraphicFramePr>
            <a:graphicFrameLocks/>
          </p:cNvGraphicFramePr>
          <p:nvPr/>
        </p:nvGraphicFramePr>
        <p:xfrm>
          <a:off x="1447800" y="2057400"/>
          <a:ext cx="1162050" cy="314325"/>
        </p:xfrm>
        <a:graphic>
          <a:graphicData uri="http://schemas.openxmlformats.org/presentationml/2006/ole">
            <p:oleObj spid="_x0000_s34826" r:id="rId11" imgW="1218671" imgH="330057" progId="Equation.3">
              <p:embed/>
            </p:oleObj>
          </a:graphicData>
        </a:graphic>
      </p:graphicFrame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402F62C-178D-4034-92A7-F68D1D263B2B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21" name="Object 10"/>
          <p:cNvGraphicFramePr>
            <a:graphicFrameLocks/>
          </p:cNvGraphicFramePr>
          <p:nvPr/>
        </p:nvGraphicFramePr>
        <p:xfrm>
          <a:off x="4419600" y="5410200"/>
          <a:ext cx="3173413" cy="850900"/>
        </p:xfrm>
        <a:graphic>
          <a:graphicData uri="http://schemas.openxmlformats.org/presentationml/2006/ole">
            <p:oleObj spid="_x0000_s34827" r:id="rId12" imgW="3173623" imgH="850531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81000"/>
            <a:ext cx="8763000" cy="2306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】 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有一繁忙的汽车站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每天有大量汽车通过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设每辆汽车在一天的某段时间内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出事故的概率为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0.0001,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在每天的该段时间内有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1000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辆汽车通过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问出事故的次数不小于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的概率是多少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?(p56  16)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3124200" y="3276600"/>
          <a:ext cx="3535363" cy="434975"/>
        </p:xfrm>
        <a:graphic>
          <a:graphicData uri="http://schemas.openxmlformats.org/presentationml/2006/ole">
            <p:oleObj spid="_x0000_s35842" r:id="rId3" imgW="1319654" imgH="203024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1219200" y="4419600"/>
          <a:ext cx="6345238" cy="992188"/>
        </p:xfrm>
        <a:graphic>
          <a:graphicData uri="http://schemas.openxmlformats.org/presentationml/2006/ole">
            <p:oleObj spid="_x0000_s35843" r:id="rId4" imgW="6286500" imgH="97790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667000"/>
            <a:ext cx="7456488" cy="646113"/>
            <a:chOff x="521" y="1525"/>
            <a:chExt cx="2113" cy="407"/>
          </a:xfrm>
        </p:grpSpPr>
        <p:sp>
          <p:nvSpPr>
            <p:cNvPr id="35855" name="Text Box 7"/>
            <p:cNvSpPr txBox="1">
              <a:spLocks noChangeArrowheads="1"/>
            </p:cNvSpPr>
            <p:nvPr/>
          </p:nvSpPr>
          <p:spPr bwMode="auto">
            <a:xfrm>
              <a:off x="521" y="1543"/>
              <a:ext cx="2113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设 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</a:rPr>
                <a:t>1000 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辆车通过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出事故的次数为 </a:t>
              </a:r>
              <a:r>
                <a:rPr lang="en-US" altLang="zh-CN" i="1">
                  <a:solidFill>
                    <a:schemeClr val="tx1"/>
                  </a:solidFill>
                  <a:latin typeface="宋体" pitchFamily="2" charset="-122"/>
                </a:rPr>
                <a:t>X 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</a:rPr>
                <a:t>, </a:t>
              </a:r>
              <a:r>
                <a:rPr lang="zh-CN" altLang="en-US">
                  <a:solidFill>
                    <a:schemeClr val="tx1"/>
                  </a:solidFill>
                  <a:latin typeface="宋体" pitchFamily="2" charset="-122"/>
                </a:rPr>
                <a:t>则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40" y="1525"/>
              <a:ext cx="314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【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解</a:t>
              </a:r>
              <a:r>
                <a:rPr lang="en-US" altLang="zh-CN" b="0" dirty="0">
                  <a:solidFill>
                    <a:schemeClr val="tx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】</a:t>
              </a:r>
              <a:endParaRPr lang="zh-CN" altLang="en-US" b="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3733800"/>
            <a:ext cx="7531100" cy="577850"/>
            <a:chOff x="556" y="1972"/>
            <a:chExt cx="4755" cy="397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56" y="1972"/>
              <a:ext cx="1289" cy="3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故所求概率为</a:t>
              </a:r>
            </a:p>
          </p:txBody>
        </p:sp>
        <p:graphicFrame>
          <p:nvGraphicFramePr>
            <p:cNvPr id="35845" name="Object 4"/>
            <p:cNvGraphicFramePr>
              <a:graphicFrameLocks/>
            </p:cNvGraphicFramePr>
            <p:nvPr/>
          </p:nvGraphicFramePr>
          <p:xfrm>
            <a:off x="1855" y="2129"/>
            <a:ext cx="3456" cy="240"/>
          </p:xfrm>
          <a:graphic>
            <a:graphicData uri="http://schemas.openxmlformats.org/presentationml/2006/ole">
              <p:oleObj spid="_x0000_s35845" r:id="rId5" imgW="5484020" imgH="380835" progId="Equation.DSMT4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5400" y="5715000"/>
            <a:ext cx="6499225" cy="546100"/>
            <a:chOff x="1056" y="3408"/>
            <a:chExt cx="4094" cy="344"/>
          </a:xfrm>
        </p:grpSpPr>
        <p:sp>
          <p:nvSpPr>
            <p:cNvPr id="35852" name="Text Box 15"/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黑体" pitchFamily="49" charset="-122"/>
                </a:rPr>
                <a:t>二项分布</a:t>
              </a:r>
              <a:r>
                <a:rPr lang="zh-CN" altLang="en-US" i="1">
                  <a:solidFill>
                    <a:srgbClr val="0000FF"/>
                  </a:solidFill>
                </a:rPr>
                <a:t>                  </a:t>
              </a:r>
              <a:r>
                <a:rPr lang="zh-CN" altLang="en-US">
                  <a:solidFill>
                    <a:srgbClr val="0000FF"/>
                  </a:solidFill>
                </a:rPr>
                <a:t>                    </a:t>
              </a:r>
              <a:r>
                <a:rPr lang="zh-CN" altLang="en-US">
                  <a:solidFill>
                    <a:srgbClr val="FF0000"/>
                  </a:solidFill>
                  <a:ea typeface="黑体" pitchFamily="49" charset="-122"/>
                </a:rPr>
                <a:t>泊松分布</a:t>
              </a:r>
            </a:p>
          </p:txBody>
        </p:sp>
        <p:sp>
          <p:nvSpPr>
            <p:cNvPr id="35853" name="AutoShape 16"/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534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4" name="Object 5"/>
            <p:cNvGraphicFramePr>
              <a:graphicFrameLocks/>
            </p:cNvGraphicFramePr>
            <p:nvPr/>
          </p:nvGraphicFramePr>
          <p:xfrm>
            <a:off x="2112" y="3408"/>
            <a:ext cx="1536" cy="248"/>
          </p:xfrm>
          <a:graphic>
            <a:graphicData uri="http://schemas.openxmlformats.org/presentationml/2006/ole">
              <p:oleObj spid="_x0000_s35844" r:id="rId6" imgW="2805482" imgH="393529" progId="Equation.3">
                <p:embed/>
              </p:oleObj>
            </a:graphicData>
          </a:graphic>
        </p:graphicFrame>
      </p:grpSp>
      <p:sp>
        <p:nvSpPr>
          <p:cNvPr id="35850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EC2FDE5-8673-44C8-8AAF-C3196070CB8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4"/>
          <p:cNvSpPr>
            <a:spLocks noChangeArrowheads="1"/>
          </p:cNvSpPr>
          <p:nvPr/>
        </p:nvSpPr>
        <p:spPr bwMode="auto">
          <a:xfrm>
            <a:off x="762000" y="762000"/>
            <a:ext cx="63261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可利用泊松定理计算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3886200" y="762000"/>
          <a:ext cx="3479800" cy="366713"/>
        </p:xfrm>
        <a:graphic>
          <a:graphicData uri="http://schemas.openxmlformats.org/presentationml/2006/ole">
            <p:oleObj spid="_x0000_s36866" r:id="rId3" imgW="3479800" imgH="3683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2295525" y="1593850"/>
          <a:ext cx="4432300" cy="812800"/>
        </p:xfrm>
        <a:graphic>
          <a:graphicData uri="http://schemas.openxmlformats.org/presentationml/2006/ole">
            <p:oleObj spid="_x0000_s36867" r:id="rId4" imgW="4432300" imgH="8890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/>
        </p:nvGraphicFramePr>
        <p:xfrm>
          <a:off x="860425" y="1863725"/>
          <a:ext cx="1422400" cy="381000"/>
        </p:xfrm>
        <a:graphic>
          <a:graphicData uri="http://schemas.openxmlformats.org/presentationml/2006/ole">
            <p:oleObj spid="_x0000_s36868" r:id="rId5" imgW="1421783" imgH="380835" progId="Equation.3">
              <p:embed/>
            </p:oleObj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477000" y="2382838"/>
            <a:ext cx="2028825" cy="4254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e </a:t>
            </a:r>
            <a:r>
              <a:rPr lang="en-US" altLang="zh-CN">
                <a:solidFill>
                  <a:schemeClr val="tx1"/>
                </a:solidFill>
              </a:rPr>
              <a:t>≈ 2.71828… </a:t>
            </a:r>
          </a:p>
        </p:txBody>
      </p:sp>
      <p:sp>
        <p:nvSpPr>
          <p:cNvPr id="36871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024B61E-A60E-4AE2-97AC-8BA67BC3FBE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3886200"/>
            <a:ext cx="9144000" cy="1222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361950" algn="just">
              <a:lnSpc>
                <a:spcPct val="150000"/>
              </a:lnSpc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由题意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ˎ̥"/>
                <a:cs typeface="ˎ̥"/>
              </a:rPr>
              <a:t>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设备发生故障但不能及时维修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ˎ̥"/>
                <a:cs typeface="ˎ̥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[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即发生故障的设备数大于维修工人数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]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的概率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3" name="Line 15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2FFA84A-8B2E-444F-932C-3120F872F24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53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0" y="0"/>
            <a:ext cx="8915400" cy="295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为保证设备正常工作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需配备适量的维修工人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配备多了就浪费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少了会影响工作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),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现有同类型设备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300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各台工作是相互独立的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发生故障的概率均为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0.01.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一台设备的故障可由一个维修工人来处理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问至少需配备多少维修工人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才能保证设备发生故障但不能及时维修的概率小于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0.01.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17475" y="2817813"/>
            <a:ext cx="8991600" cy="1222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“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300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台设备中同时发生故障的台数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则有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X~b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(300,0.01).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又设需要配备维修工人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35527" name="Object 2"/>
          <p:cNvGraphicFramePr>
            <a:graphicFrameLocks/>
          </p:cNvGraphicFramePr>
          <p:nvPr/>
        </p:nvGraphicFramePr>
        <p:xfrm>
          <a:off x="3808413" y="4648200"/>
          <a:ext cx="2746375" cy="473075"/>
        </p:xfrm>
        <a:graphic>
          <a:graphicData uri="http://schemas.openxmlformats.org/presentationml/2006/ole">
            <p:oleObj spid="_x0000_s37890" r:id="rId3" imgW="1117440" imgH="203040" progId="Equation.3">
              <p:embed/>
            </p:oleObj>
          </a:graphicData>
        </a:graphic>
      </p:graphicFrame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5257800"/>
            <a:ext cx="9144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1950" algn="just"/>
            <a:r>
              <a:rPr lang="en-US" altLang="zh-CN" sz="2800">
                <a:latin typeface="宋体" pitchFamily="2" charset="-122"/>
                <a:ea typeface="ˎ̥"/>
                <a:cs typeface="ˎ̥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  <a:ea typeface="ˎ̥"/>
                <a:cs typeface="ˎ̥"/>
              </a:rPr>
              <a:t>由</a:t>
            </a:r>
            <a:r>
              <a:rPr lang="zh-CN" altLang="en-US">
                <a:solidFill>
                  <a:srgbClr val="CC0066"/>
                </a:solidFill>
                <a:latin typeface="宋体" pitchFamily="2" charset="-122"/>
              </a:rPr>
              <a:t>泊松公式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得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: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5524" name="Object 3"/>
          <p:cNvGraphicFramePr>
            <a:graphicFrameLocks/>
          </p:cNvGraphicFramePr>
          <p:nvPr/>
        </p:nvGraphicFramePr>
        <p:xfrm>
          <a:off x="3124200" y="5181600"/>
          <a:ext cx="4495800" cy="995363"/>
        </p:xfrm>
        <a:graphic>
          <a:graphicData uri="http://schemas.openxmlformats.org/presentationml/2006/ole">
            <p:oleObj spid="_x0000_s37891" r:id="rId4" imgW="1904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/>
      <p:bldP spid="235531" grpId="0" bldLvl="0" animBg="1"/>
      <p:bldP spid="235530" grpId="0"/>
      <p:bldP spid="2355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Line 15"/>
          <p:cNvSpPr>
            <a:spLocks noChangeShapeType="1"/>
          </p:cNvSpPr>
          <p:nvPr/>
        </p:nvSpPr>
        <p:spPr bwMode="auto">
          <a:xfrm flipV="1">
            <a:off x="16192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1" name="Rectangle 14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917BFC1-563C-483F-A678-D9FBE8DB97FE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668338" y="1263650"/>
            <a:ext cx="563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ˎ̥"/>
                <a:cs typeface="ˎ̥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学查</a:t>
            </a:r>
            <a:r>
              <a:rPr lang="zh-CN" altLang="en-US">
                <a:solidFill>
                  <a:srgbClr val="CC0066"/>
                </a:solidFill>
              </a:rPr>
              <a:t>附表</a:t>
            </a:r>
            <a:r>
              <a:rPr lang="en-US" altLang="zh-CN">
                <a:solidFill>
                  <a:srgbClr val="CC0066"/>
                </a:solidFill>
                <a:ea typeface="ˎ̥"/>
                <a:cs typeface="ˎ̥"/>
              </a:rPr>
              <a:t>3:</a:t>
            </a:r>
            <a:r>
              <a:rPr lang="zh-CN" altLang="en-US">
                <a:solidFill>
                  <a:srgbClr val="CC0066"/>
                </a:solidFill>
              </a:rPr>
              <a:t>泊松分布表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.[P.302]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377825" y="1784350"/>
            <a:ext cx="8915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ˎ̥"/>
                <a:cs typeface="ˎ̥"/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P.302</a:t>
            </a:r>
            <a:r>
              <a:rPr lang="zh-CN" altLang="en-US">
                <a:solidFill>
                  <a:schemeClr val="tx1"/>
                </a:solidFill>
              </a:rPr>
              <a:t>找到</a:t>
            </a:r>
            <a:r>
              <a:rPr lang="en-US" altLang="zh-CN">
                <a:solidFill>
                  <a:schemeClr val="tx1"/>
                </a:solidFill>
              </a:rPr>
              <a:t>λ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=np=300</a:t>
            </a:r>
            <a:r>
              <a:rPr lang="en-US" altLang="zh-CN">
                <a:solidFill>
                  <a:schemeClr val="tx1"/>
                </a:solidFill>
              </a:rPr>
              <a:t>×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0.01=3</a:t>
            </a:r>
            <a:r>
              <a:rPr lang="zh-CN" altLang="en-US">
                <a:solidFill>
                  <a:schemeClr val="tx1"/>
                </a:solidFill>
              </a:rPr>
              <a:t>一列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向下找到第一个大于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0.99</a:t>
            </a:r>
            <a:r>
              <a:rPr lang="zh-CN" altLang="en-US">
                <a:solidFill>
                  <a:schemeClr val="tx1"/>
                </a:solidFill>
              </a:rPr>
              <a:t>的值为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0.9962,</a:t>
            </a:r>
            <a:r>
              <a:rPr lang="zh-CN" altLang="en-US">
                <a:solidFill>
                  <a:schemeClr val="tx1"/>
                </a:solidFill>
              </a:rPr>
              <a:t>横向左找到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x=8,</a:t>
            </a:r>
            <a:r>
              <a:rPr lang="zh-CN" altLang="en-US">
                <a:solidFill>
                  <a:schemeClr val="tx1"/>
                </a:solidFill>
                <a:ea typeface="ˎ̥"/>
                <a:cs typeface="ˎ̥"/>
              </a:rPr>
              <a:t>得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:</a:t>
            </a:r>
            <a:r>
              <a:rPr lang="en-US" altLang="zh-CN">
                <a:ea typeface="ˎ̥"/>
                <a:cs typeface="ˎ̥"/>
              </a:rPr>
              <a:t>N=8.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                                                        </a:t>
            </a:r>
            <a:endParaRPr lang="en-US" altLang="zh-CN"/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668338" y="3216275"/>
            <a:ext cx="533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答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至少需配备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个维修工人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334000" y="2057400"/>
            <a:ext cx="4937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■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5" grpId="0"/>
      <p:bldP spid="236554" grpId="0"/>
      <p:bldP spid="236553" grpId="0"/>
      <p:bldP spid="23655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Line 15"/>
          <p:cNvSpPr>
            <a:spLocks noChangeShapeType="1"/>
          </p:cNvSpPr>
          <p:nvPr/>
        </p:nvSpPr>
        <p:spPr bwMode="auto">
          <a:xfrm flipV="1">
            <a:off x="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28DC970-7E44-427A-B316-DC0EFCFBA014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153988" y="150813"/>
            <a:ext cx="89154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设某地区每年发表有关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“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利用圆规与直尺三等分一个角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”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的文章的篇数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服从参数为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6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的泊松分布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 明年没有此类文章的概率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 (p55  11)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53988" y="1938338"/>
            <a:ext cx="8991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因为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r.v.X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~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  <a:sym typeface="Symbol" panose="05050102010706020507"/>
              </a:rPr>
              <a:t>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(6),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所以其分布律为：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8601" name="Object 2"/>
          <p:cNvGraphicFramePr>
            <a:graphicFrameLocks/>
          </p:cNvGraphicFramePr>
          <p:nvPr/>
        </p:nvGraphicFramePr>
        <p:xfrm>
          <a:off x="1828800" y="4267200"/>
          <a:ext cx="5027613" cy="890588"/>
        </p:xfrm>
        <a:graphic>
          <a:graphicData uri="http://schemas.openxmlformats.org/presentationml/2006/ole">
            <p:oleObj spid="_x0000_s38914" r:id="rId3" imgW="2247900" imgH="419100" progId="Equation.3">
              <p:embed/>
            </p:oleObj>
          </a:graphicData>
        </a:graphic>
      </p:graphicFrame>
      <p:graphicFrame>
        <p:nvGraphicFramePr>
          <p:cNvPr id="238600" name="Object 3"/>
          <p:cNvGraphicFramePr>
            <a:graphicFrameLocks/>
          </p:cNvGraphicFramePr>
          <p:nvPr/>
        </p:nvGraphicFramePr>
        <p:xfrm>
          <a:off x="1752600" y="2514600"/>
          <a:ext cx="4419600" cy="855663"/>
        </p:xfrm>
        <a:graphic>
          <a:graphicData uri="http://schemas.openxmlformats.org/presentationml/2006/ole">
            <p:oleObj spid="_x0000_s38915" r:id="rId4" imgW="2057400" imgH="419100" progId="Equation.3">
              <p:embed/>
            </p:oleObj>
          </a:graphicData>
        </a:graphic>
      </p:graphicFrame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588" y="3667125"/>
            <a:ext cx="8991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从而，所求概率为：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7239000" y="4572000"/>
            <a:ext cx="4937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■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3" grpId="0" bldLvl="0" animBg="1"/>
      <p:bldP spid="238602" grpId="0"/>
      <p:bldP spid="238599" grpId="0"/>
      <p:bldP spid="2385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Line 47"/>
          <p:cNvSpPr>
            <a:spLocks noChangeShapeType="1"/>
          </p:cNvSpPr>
          <p:nvPr/>
        </p:nvSpPr>
        <p:spPr bwMode="auto">
          <a:xfrm flipV="1">
            <a:off x="15240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35" name="Rectangle 46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92AAC2E9-9DF8-4F79-8C65-6A58FEEE90B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39658" name="Rectangle 42"/>
          <p:cNvSpPr>
            <a:spLocks noChangeArrowheads="1"/>
          </p:cNvSpPr>
          <p:nvPr/>
        </p:nvSpPr>
        <p:spPr bwMode="auto">
          <a:xfrm>
            <a:off x="457200" y="685800"/>
            <a:ext cx="8001000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常见指数函数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e</a:t>
            </a:r>
            <a:r>
              <a:rPr lang="en-US" altLang="zh-CN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9621" name="Group 5"/>
          <p:cNvGraphicFramePr>
            <a:graphicFrameLocks noGrp="1"/>
          </p:cNvGraphicFramePr>
          <p:nvPr/>
        </p:nvGraphicFramePr>
        <p:xfrm>
          <a:off x="381000" y="1828800"/>
          <a:ext cx="8305800" cy="2360613"/>
        </p:xfrm>
        <a:graphic>
          <a:graphicData uri="http://schemas.openxmlformats.org/drawingml/2006/table">
            <a:tbl>
              <a:tblPr/>
              <a:tblGrid>
                <a:gridCol w="633328"/>
                <a:gridCol w="1576472"/>
                <a:gridCol w="1676400"/>
                <a:gridCol w="1447800"/>
                <a:gridCol w="1447800"/>
                <a:gridCol w="1524000"/>
              </a:tblGrid>
              <a:tr h="590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0.3679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0.1353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0.04979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0.0183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0.0067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0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-10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0.002479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0.000912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0.000335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0.000123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ˎ̥"/>
                          <a:cs typeface="ˎ̥"/>
                        </a:rPr>
                        <a:t>0.000045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5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1828800" y="1524000"/>
            <a:ext cx="51752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离散型随机变量的分布</a:t>
            </a:r>
          </a:p>
        </p:txBody>
      </p:sp>
      <p:graphicFrame>
        <p:nvGraphicFramePr>
          <p:cNvPr id="320515" name="Object 2"/>
          <p:cNvGraphicFramePr>
            <a:graphicFrameLocks/>
          </p:cNvGraphicFramePr>
          <p:nvPr/>
        </p:nvGraphicFramePr>
        <p:xfrm>
          <a:off x="2425700" y="2157413"/>
          <a:ext cx="404813" cy="1728787"/>
        </p:xfrm>
        <a:graphic>
          <a:graphicData uri="http://schemas.openxmlformats.org/presentationml/2006/ole">
            <p:oleObj spid="_x0000_s39938" r:id="rId3" imgW="406048" imgH="2753510" progId="Equation.3">
              <p:embed/>
            </p:oleObj>
          </a:graphicData>
        </a:graphic>
      </p:graphicFrame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06700" y="2057400"/>
            <a:ext cx="33496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itchFamily="49" charset="-122"/>
              </a:rPr>
              <a:t>两点分布</a:t>
            </a:r>
            <a:endParaRPr lang="zh-CN" altLang="en-US" sz="32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2819400" y="2743200"/>
            <a:ext cx="40576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itchFamily="49" charset="-122"/>
              </a:rPr>
              <a:t>二项分布</a:t>
            </a:r>
            <a:endParaRPr lang="zh-CN" altLang="en-US" sz="32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2895600" y="3505200"/>
            <a:ext cx="39131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itchFamily="49" charset="-122"/>
              </a:rPr>
              <a:t>泊松分布</a:t>
            </a:r>
            <a:endParaRPr lang="zh-CN" altLang="en-US" sz="32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5334000" y="3276600"/>
            <a:ext cx="34147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二项分布</a:t>
            </a:r>
            <a:endParaRPr lang="zh-CN" altLang="en-US" sz="3200">
              <a:solidFill>
                <a:srgbClr val="0000FF"/>
              </a:solidFill>
              <a:ea typeface="黑体" pitchFamily="49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10200" y="3757613"/>
            <a:ext cx="3265488" cy="1239837"/>
            <a:chOff x="3408" y="2386"/>
            <a:chExt cx="2057" cy="787"/>
          </a:xfrm>
        </p:grpSpPr>
        <p:sp>
          <p:nvSpPr>
            <p:cNvPr id="39954" name="Line 11"/>
            <p:cNvSpPr>
              <a:spLocks noChangeShapeType="1"/>
            </p:cNvSpPr>
            <p:nvPr/>
          </p:nvSpPr>
          <p:spPr bwMode="auto">
            <a:xfrm>
              <a:off x="3832" y="2386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Rectangle 12"/>
            <p:cNvSpPr>
              <a:spLocks noChangeArrowheads="1"/>
            </p:cNvSpPr>
            <p:nvPr/>
          </p:nvSpPr>
          <p:spPr bwMode="auto">
            <a:xfrm>
              <a:off x="3408" y="2903"/>
              <a:ext cx="196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黑体" pitchFamily="49" charset="-122"/>
                </a:rPr>
                <a:t>泊松分布</a:t>
              </a:r>
              <a:endParaRPr lang="zh-CN" altLang="en-US" sz="3200">
                <a:solidFill>
                  <a:srgbClr val="0000FF"/>
                </a:solidFill>
                <a:ea typeface="黑体" pitchFamily="49" charset="-122"/>
              </a:endParaRPr>
            </a:p>
          </p:txBody>
        </p:sp>
        <p:graphicFrame>
          <p:nvGraphicFramePr>
            <p:cNvPr id="39940" name="Object 4"/>
            <p:cNvGraphicFramePr>
              <a:graphicFrameLocks/>
            </p:cNvGraphicFramePr>
            <p:nvPr/>
          </p:nvGraphicFramePr>
          <p:xfrm>
            <a:off x="3923" y="2503"/>
            <a:ext cx="1542" cy="270"/>
          </p:xfrm>
          <a:graphic>
            <a:graphicData uri="http://schemas.openxmlformats.org/presentationml/2006/ole">
              <p:oleObj spid="_x0000_s39940" r:id="rId4" imgW="1967646" imgH="342751" progId="Equation.3">
                <p:embed/>
              </p:oleObj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21300" y="2157413"/>
            <a:ext cx="3498850" cy="1219200"/>
            <a:chOff x="3352" y="1370"/>
            <a:chExt cx="2204" cy="774"/>
          </a:xfrm>
        </p:grpSpPr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 flipV="1">
              <a:off x="3832" y="1660"/>
              <a:ext cx="0" cy="4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Rectangle 16"/>
            <p:cNvSpPr>
              <a:spLocks noChangeArrowheads="1"/>
            </p:cNvSpPr>
            <p:nvPr/>
          </p:nvSpPr>
          <p:spPr bwMode="auto">
            <a:xfrm>
              <a:off x="3352" y="1370"/>
              <a:ext cx="220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黑体" pitchFamily="49" charset="-122"/>
                </a:rPr>
                <a:t>两点分布</a:t>
              </a:r>
              <a:endParaRPr lang="zh-CN" altLang="en-US" sz="3200">
                <a:solidFill>
                  <a:srgbClr val="0000FF"/>
                </a:solidFill>
                <a:ea typeface="黑体" pitchFamily="49" charset="-122"/>
              </a:endParaRPr>
            </a:p>
          </p:txBody>
        </p:sp>
        <p:graphicFrame>
          <p:nvGraphicFramePr>
            <p:cNvPr id="39939" name="Object 3"/>
            <p:cNvGraphicFramePr>
              <a:graphicFrameLocks/>
            </p:cNvGraphicFramePr>
            <p:nvPr/>
          </p:nvGraphicFramePr>
          <p:xfrm>
            <a:off x="3928" y="1805"/>
            <a:ext cx="496" cy="210"/>
          </p:xfrm>
          <a:graphic>
            <a:graphicData uri="http://schemas.openxmlformats.org/presentationml/2006/ole">
              <p:oleObj spid="_x0000_s39939" r:id="rId5" imgW="787058" imgH="330057" progId="Equation.3">
                <p:embed/>
              </p:oleObj>
            </a:graphicData>
          </a:graphic>
        </p:graphicFrame>
      </p:grpSp>
      <p:sp>
        <p:nvSpPr>
          <p:cNvPr id="34828" name="Text Box 18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93038" cy="523875"/>
          </a:xfrm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9949" name="Text Box 21"/>
          <p:cNvSpPr txBox="1">
            <a:spLocks noChangeArrowheads="1"/>
          </p:cNvSpPr>
          <p:nvPr/>
        </p:nvSpPr>
        <p:spPr bwMode="auto">
          <a:xfrm>
            <a:off x="1042988" y="1914525"/>
            <a:ext cx="1368425" cy="4238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</a:p>
        </p:txBody>
      </p:sp>
      <p:sp>
        <p:nvSpPr>
          <p:cNvPr id="39950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EF1CDE0-69F2-494F-A9CC-6461C79EFFCC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  <p:bldP spid="320516" grpId="0"/>
      <p:bldP spid="320518" grpId="0"/>
      <p:bldP spid="320519" grpId="0"/>
      <p:bldP spid="3205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Object 2"/>
          <p:cNvGraphicFramePr>
            <a:graphicFrameLocks/>
          </p:cNvGraphicFramePr>
          <p:nvPr/>
        </p:nvGraphicFramePr>
        <p:xfrm>
          <a:off x="762000" y="1600200"/>
          <a:ext cx="7262813" cy="2895600"/>
        </p:xfrm>
        <a:graphic>
          <a:graphicData uri="http://schemas.openxmlformats.org/presentationml/2006/ole">
            <p:oleObj spid="_x0000_s40962" r:id="rId3" imgW="3632200" imgH="144780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/>
          </p:cNvGraphicFramePr>
          <p:nvPr/>
        </p:nvGraphicFramePr>
        <p:xfrm>
          <a:off x="762000" y="762000"/>
          <a:ext cx="7010400" cy="392113"/>
        </p:xfrm>
        <a:graphic>
          <a:graphicData uri="http://schemas.openxmlformats.org/presentationml/2006/ole">
            <p:oleObj spid="_x0000_s40963" r:id="rId4" imgW="7705556" imgH="431613" progId="Equation.3">
              <p:embed/>
            </p:oleObj>
          </a:graphicData>
        </a:graphic>
      </p:graphicFrame>
      <p:sp>
        <p:nvSpPr>
          <p:cNvPr id="40964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5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A9BF863-6F14-4C43-B06D-A863F4CCFD6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/>
          </p:cNvGraphicFramePr>
          <p:nvPr/>
        </p:nvGraphicFramePr>
        <p:xfrm>
          <a:off x="533400" y="838200"/>
          <a:ext cx="7524750" cy="2378075"/>
        </p:xfrm>
        <a:graphic>
          <a:graphicData uri="http://schemas.openxmlformats.org/presentationml/2006/ole">
            <p:oleObj spid="_x0000_s41986" r:id="rId3" imgW="3695700" imgH="1168400" progId="Equation.DSMT4">
              <p:embed/>
            </p:oleObj>
          </a:graphicData>
        </a:graphic>
      </p:graphicFrame>
      <p:sp>
        <p:nvSpPr>
          <p:cNvPr id="41987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8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22D1F36-6F55-4F92-BF57-1FF733EC4BC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59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686800" cy="331787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3】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将一枚硬币抛掷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观察抛掷的情况。如果我们关心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次抛掷中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的总次数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而对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出现的顺序不关心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比如说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我们仅关心出现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的总次数为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而不在乎出现的是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HHT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","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HTH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还是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THH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记三次抛掷中出现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的总数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则对样本空间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={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中的每一个样本点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都有一个值与之对应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即有</a:t>
            </a:r>
          </a:p>
        </p:txBody>
      </p:sp>
      <p:graphicFrame>
        <p:nvGraphicFramePr>
          <p:cNvPr id="4100" name="表格占位符 4099"/>
          <p:cNvGraphicFramePr>
            <a:graphicFrameLocks noGrp="1"/>
          </p:cNvGraphicFramePr>
          <p:nvPr>
            <p:ph type="tbl" idx="1"/>
          </p:nvPr>
        </p:nvGraphicFramePr>
        <p:xfrm>
          <a:off x="609600" y="2971800"/>
          <a:ext cx="8229600" cy="1690688"/>
        </p:xfrm>
        <a:graphic>
          <a:graphicData uri="http://schemas.openxmlformats.org/drawingml/2006/table">
            <a:tbl>
              <a:tblPr/>
              <a:tblGrid>
                <a:gridCol w="1179513"/>
                <a:gridCol w="877887"/>
                <a:gridCol w="896938"/>
                <a:gridCol w="841375"/>
                <a:gridCol w="881062"/>
                <a:gridCol w="809625"/>
                <a:gridCol w="914400"/>
                <a:gridCol w="914400"/>
                <a:gridCol w="914400"/>
              </a:tblGrid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样本点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HHH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HHT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HTH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THH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TTH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TTT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02" name="Object 6"/>
          <p:cNvGraphicFramePr>
            <a:graphicFrameLocks/>
          </p:cNvGraphicFramePr>
          <p:nvPr/>
        </p:nvGraphicFramePr>
        <p:xfrm>
          <a:off x="1752600" y="4800600"/>
          <a:ext cx="5181600" cy="1641475"/>
        </p:xfrm>
        <a:graphic>
          <a:graphicData uri="http://schemas.openxmlformats.org/presentationml/2006/ole">
            <p:oleObj spid="_x0000_s4098" r:id="rId3" imgW="2349500" imgH="927100" progId="Equation.DSMT4">
              <p:embed/>
            </p:oleObj>
          </a:graphicData>
        </a:graphic>
      </p:graphicFrame>
      <p:sp>
        <p:nvSpPr>
          <p:cNvPr id="4122" name="Line 1376"/>
          <p:cNvSpPr>
            <a:spLocks noChangeShapeType="1"/>
          </p:cNvSpPr>
          <p:nvPr/>
        </p:nvSpPr>
        <p:spPr bwMode="auto">
          <a:xfrm flipV="1">
            <a:off x="228600" y="64008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3" name="Rectangle 1375"/>
          <p:cNvSpPr>
            <a:spLocks noChangeArrowheads="1"/>
          </p:cNvSpPr>
          <p:nvPr/>
        </p:nvSpPr>
        <p:spPr bwMode="auto">
          <a:xfrm>
            <a:off x="8153400" y="638175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75DEB39-E960-4AAD-8B86-D5F69B640B61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5181600" cy="685800"/>
          </a:xfrm>
          <a:prstGeom prst="rect">
            <a:avLst/>
          </a:prstGeom>
          <a:solidFill>
            <a:srgbClr val="CC0000"/>
          </a:solidFill>
          <a:ln w="9525" algn="ctr">
            <a:noFill/>
            <a:miter lim="800000"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、随机变量的分布函数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828800"/>
            <a:ext cx="91440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非离散型随机变量的可能取值不能一个一个地列举出来，无法使用分布律来描述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defRPr/>
            </a:pP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对非离散型随机变量，其取值有时可以充满整个区间，对于这种更一般的随机变量，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我们感兴趣的就不是它取到某个具体的数的概率，而是它的取值落在某一个区间上的概率。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 2" panose="05020102010507070707" pitchFamily="18" charset="2"/>
              <a:buNone/>
              <a:defRPr/>
            </a:pP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990600"/>
            <a:ext cx="196215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概念的引入</a:t>
            </a:r>
          </a:p>
        </p:txBody>
      </p:sp>
      <p:sp>
        <p:nvSpPr>
          <p:cNvPr id="173061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2" name="Rectangle 27"/>
          <p:cNvSpPr>
            <a:spLocks noChangeArrowheads="1"/>
          </p:cNvSpPr>
          <p:nvPr/>
        </p:nvSpPr>
        <p:spPr bwMode="auto">
          <a:xfrm>
            <a:off x="6553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91268D1-8768-4F5A-B8D1-3C122DF4DCC4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26"/>
          <p:cNvSpPr>
            <a:spLocks noChangeShapeType="1"/>
          </p:cNvSpPr>
          <p:nvPr/>
        </p:nvSpPr>
        <p:spPr bwMode="auto">
          <a:xfrm flipV="1">
            <a:off x="161925" y="6359525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2" name="Rectangle 25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660D7A7-F30F-4BD9-BCF7-038D58079768}" type="slidenum">
              <a:rPr lang="en-US" altLang="zh-CN" sz="1800">
                <a:solidFill>
                  <a:srgbClr val="000099"/>
                </a:solidFill>
                <a:latin typeface="Monotype Corsiva" pitchFamily="66" charset="0"/>
                <a:ea typeface="ˎ̥"/>
                <a:cs typeface="ˎ̥"/>
              </a:rPr>
              <a:pPr algn="ctr"/>
              <a:t>61</a:t>
            </a:fld>
            <a:r>
              <a:rPr lang="en-US" altLang="zh-CN" sz="1800">
                <a:solidFill>
                  <a:srgbClr val="000099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rgbClr val="000099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11138" y="742950"/>
            <a:ext cx="8915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,x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为任意实数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237" name="Object 2"/>
          <p:cNvGraphicFramePr>
            <a:graphicFrameLocks/>
          </p:cNvGraphicFramePr>
          <p:nvPr/>
        </p:nvGraphicFramePr>
        <p:xfrm>
          <a:off x="2133600" y="1447800"/>
          <a:ext cx="3709988" cy="428625"/>
        </p:xfrm>
        <a:graphic>
          <a:graphicData uri="http://schemas.openxmlformats.org/presentationml/2006/ole">
            <p:oleObj spid="_x0000_s43010" r:id="rId3" imgW="1916037" imgH="203024" progId="Equation.DSMT4">
              <p:embed/>
            </p:oleObj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28600" y="2057400"/>
            <a:ext cx="89154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的</a:t>
            </a:r>
            <a:r>
              <a:rPr lang="zh-CN" altLang="en-US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分布函数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(distribution function)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，记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d.f.F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28600" y="3200400"/>
            <a:ext cx="86868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分布函数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是随机事件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X≤x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概率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它是一个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普通函数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因而可用微积分的方法来研究随机变量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" y="228600"/>
            <a:ext cx="8001000" cy="425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、分布函数的定义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943600" y="457200"/>
            <a:ext cx="2016125" cy="792163"/>
          </a:xfrm>
          <a:prstGeom prst="wedgeRoundRectCallout">
            <a:avLst>
              <a:gd name="adj1" fmla="val -53306"/>
              <a:gd name="adj2" fmla="val 117935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>
            <a:outerShdw dist="127000" dir="3187806" algn="ctr" rotWithShape="0">
              <a:schemeClr val="tx1"/>
            </a:outerShdw>
          </a:effec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事件概率 </a:t>
            </a:r>
            <a:endParaRPr lang="zh-CN" altLang="en-US" sz="2000" dirty="0">
              <a:solidFill>
                <a:schemeClr val="tx1"/>
              </a:solidFill>
              <a:ea typeface="ˎ̥"/>
              <a:cs typeface="ˎ̥"/>
            </a:endParaRPr>
          </a:p>
          <a:p>
            <a:pPr algn="ctr"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普通函数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018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8" grpId="0"/>
      <p:bldP spid="9236" grpId="0"/>
      <p:bldP spid="9235" grpId="0"/>
      <p:bldP spid="9221" grpId="0"/>
      <p:bldP spid="92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8382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ß"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分布函数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表示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事件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{X≤x}</a:t>
            </a:r>
            <a:r>
              <a:rPr lang="en-US" altLang="zh-CN">
                <a:solidFill>
                  <a:schemeClr val="accent2"/>
                </a:solidFill>
                <a:latin typeface="宋体" pitchFamily="2" charset="-122"/>
              </a:rPr>
              <a:t>(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即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的取值落在区间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－∞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,x]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上 </a:t>
            </a:r>
            <a:r>
              <a:rPr lang="en-US" altLang="zh-CN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概率 </a:t>
            </a:r>
            <a:r>
              <a:rPr lang="zh-CN" altLang="en-US" b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ß"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对于任意实数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(x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&lt;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，有</a:t>
            </a:r>
            <a:br>
              <a:rPr lang="zh-CN" altLang="en-US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p{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&lt;X ≤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}= p{ X ≤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}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－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p{ X ≤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} </a:t>
            </a:r>
            <a:br>
              <a:rPr lang="en-US" altLang="zh-CN">
                <a:solidFill>
                  <a:schemeClr val="tx1"/>
                </a:solidFill>
                <a:latin typeface="宋体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= F(x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－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。           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( 3.1 )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ß"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已知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的分布函数，就能知道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落在任一区间 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, x</a:t>
            </a:r>
            <a:r>
              <a:rPr lang="en-US" altLang="zh-CN" baseline="-250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]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上概率，分布函数完整描述了随机变量的统计规律性。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 2" pitchFamily="18" charset="2"/>
              <a:buChar char="ß"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通过分布函数，我们能更进一步利用数学分析方法研究随机变量</a:t>
            </a:r>
            <a:endParaRPr lang="zh-CN" altLang="en-US" b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2286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itchFamily="49" charset="-122"/>
              </a:rPr>
              <a:t>说明</a:t>
            </a:r>
          </a:p>
        </p:txBody>
      </p:sp>
      <p:sp>
        <p:nvSpPr>
          <p:cNvPr id="174084" name="Line 28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085" name="Rectangle 25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5AB3CE4-CB54-4EE3-8404-551C5491C03E}" type="slidenum">
              <a:rPr lang="en-US" altLang="zh-CN" sz="1800">
                <a:solidFill>
                  <a:srgbClr val="000099"/>
                </a:solidFill>
                <a:latin typeface="Monotype Corsiva" pitchFamily="66" charset="0"/>
                <a:ea typeface="ˎ̥"/>
                <a:cs typeface="ˎ̥"/>
              </a:rPr>
              <a:pPr algn="ctr"/>
              <a:t>62</a:t>
            </a:fld>
            <a:r>
              <a:rPr lang="en-US" altLang="zh-CN" sz="1800">
                <a:solidFill>
                  <a:srgbClr val="000099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rgbClr val="000099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DC345F2-14CA-4AEB-996A-36A9E4F4187A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63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0" y="762000"/>
            <a:ext cx="95250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利用概率性质等知识可以证明分布函数具有下列性质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-3175" y="1309688"/>
            <a:ext cx="9220200" cy="941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 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  <a:sym typeface="Symbol" panose="05050102010706020507"/>
              </a:rPr>
              <a:t>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  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不减函数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即对任意实数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,x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(x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&lt;x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), </a:t>
            </a:r>
            <a:endParaRPr lang="en-US" altLang="zh-CN" dirty="0">
              <a:solidFill>
                <a:schemeClr val="tx1"/>
              </a:solidFill>
              <a:ea typeface="ˎ̥"/>
              <a:cs typeface="ˎ̥"/>
            </a:endParaRPr>
          </a:p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F(x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F(x</a:t>
            </a:r>
            <a:r>
              <a:rPr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) 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250" name="Text Box 10" descr="0081"/>
          <p:cNvSpPr txBox="1">
            <a:spLocks noChangeArrowheads="1"/>
          </p:cNvSpPr>
          <p:nvPr/>
        </p:nvSpPr>
        <p:spPr bwMode="auto">
          <a:xfrm>
            <a:off x="4495800" y="1828800"/>
            <a:ext cx="37338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图像自左至右呈上升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 txBox="1">
            <a:spLocks noChangeArrowheads="1"/>
          </p:cNvSpPr>
          <p:nvPr/>
        </p:nvSpPr>
        <p:spPr>
          <a:xfrm>
            <a:off x="609600" y="228600"/>
            <a:ext cx="7772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、分布函数的性质</a:t>
            </a:r>
          </a:p>
        </p:txBody>
      </p:sp>
      <p:graphicFrame>
        <p:nvGraphicFramePr>
          <p:cNvPr id="43022" name="Object 14"/>
          <p:cNvGraphicFramePr>
            <a:graphicFrameLocks/>
          </p:cNvGraphicFramePr>
          <p:nvPr/>
        </p:nvGraphicFramePr>
        <p:xfrm>
          <a:off x="533400" y="2514600"/>
          <a:ext cx="7467600" cy="963613"/>
        </p:xfrm>
        <a:graphic>
          <a:graphicData uri="http://schemas.openxmlformats.org/presentationml/2006/ole">
            <p:oleObj spid="_x0000_s44034" r:id="rId3" imgW="3414818" imgH="482391" progId="Equation.DSMT4">
              <p:embed/>
            </p:oleObj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0" y="3657600"/>
            <a:ext cx="6934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  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  <a:sym typeface="Symbol" panose="05050102010706020507"/>
              </a:rPr>
              <a:t>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   0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F(x)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1;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25282" name="Object 2"/>
          <p:cNvGraphicFramePr>
            <a:graphicFrameLocks/>
          </p:cNvGraphicFramePr>
          <p:nvPr/>
        </p:nvGraphicFramePr>
        <p:xfrm>
          <a:off x="1676400" y="4267200"/>
          <a:ext cx="2667000" cy="533400"/>
        </p:xfrm>
        <a:graphic>
          <a:graphicData uri="http://schemas.openxmlformats.org/presentationml/2006/ole">
            <p:oleObj spid="_x0000_s44035" r:id="rId4" imgW="1878785" imgH="342751" progId="Equation.3">
              <p:embed/>
            </p:oleObj>
          </a:graphicData>
        </a:graphic>
      </p:graphicFrame>
      <p:graphicFrame>
        <p:nvGraphicFramePr>
          <p:cNvPr id="225283" name="Object 3"/>
          <p:cNvGraphicFramePr>
            <a:graphicFrameLocks/>
          </p:cNvGraphicFramePr>
          <p:nvPr/>
        </p:nvGraphicFramePr>
        <p:xfrm>
          <a:off x="4495800" y="4267200"/>
          <a:ext cx="3224213" cy="557213"/>
        </p:xfrm>
        <a:graphic>
          <a:graphicData uri="http://schemas.openxmlformats.org/presentationml/2006/ole">
            <p:oleObj spid="_x0000_s44036" r:id="rId5" imgW="1435100" imgH="279400" progId="Equation.DSMT4">
              <p:embed/>
            </p:oleObj>
          </a:graphicData>
        </a:graphic>
      </p:graphicFrame>
      <p:graphicFrame>
        <p:nvGraphicFramePr>
          <p:cNvPr id="43025" name="Object 17"/>
          <p:cNvGraphicFramePr>
            <a:graphicFrameLocks/>
          </p:cNvGraphicFramePr>
          <p:nvPr/>
        </p:nvGraphicFramePr>
        <p:xfrm>
          <a:off x="533400" y="4953000"/>
          <a:ext cx="8342313" cy="914400"/>
        </p:xfrm>
        <a:graphic>
          <a:graphicData uri="http://schemas.openxmlformats.org/presentationml/2006/ole">
            <p:oleObj spid="_x0000_s44037" r:id="rId6" imgW="40767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/>
      <p:bldP spid="10257" grpId="0"/>
      <p:bldP spid="1025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1752600" y="914400"/>
          <a:ext cx="2457450" cy="347663"/>
        </p:xfrm>
        <a:graphic>
          <a:graphicData uri="http://schemas.openxmlformats.org/presentationml/2006/ole">
            <p:oleObj spid="_x0000_s45058" r:id="rId3" imgW="2703926" imgH="393529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/>
        </p:nvGraphicFramePr>
        <p:xfrm>
          <a:off x="2133600" y="2209800"/>
          <a:ext cx="3698875" cy="455613"/>
        </p:xfrm>
        <a:graphic>
          <a:graphicData uri="http://schemas.openxmlformats.org/presentationml/2006/ole">
            <p:oleObj spid="_x0000_s45059" r:id="rId4" imgW="4533900" imgH="5588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58975" y="2957513"/>
            <a:ext cx="5829300" cy="330200"/>
            <a:chOff x="1392" y="2112"/>
            <a:chExt cx="3672" cy="208"/>
          </a:xfrm>
        </p:grpSpPr>
        <p:sp>
          <p:nvSpPr>
            <p:cNvPr id="45086" name="Line 6"/>
            <p:cNvSpPr>
              <a:spLocks noChangeShapeType="1"/>
            </p:cNvSpPr>
            <p:nvPr/>
          </p:nvSpPr>
          <p:spPr bwMode="auto">
            <a:xfrm>
              <a:off x="1392" y="2256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7" name="Object 5"/>
            <p:cNvGraphicFramePr>
              <a:graphicFrameLocks/>
            </p:cNvGraphicFramePr>
            <p:nvPr/>
          </p:nvGraphicFramePr>
          <p:xfrm>
            <a:off x="4896" y="2160"/>
            <a:ext cx="168" cy="160"/>
          </p:xfrm>
          <a:graphic>
            <a:graphicData uri="http://schemas.openxmlformats.org/presentationml/2006/ole">
              <p:oleObj spid="_x0000_s45067" r:id="rId5" imgW="266353" imgH="253670" progId="Equation.3">
                <p:embed/>
              </p:oleObj>
            </a:graphicData>
          </a:graphic>
        </p:graphicFrame>
        <p:graphicFrame>
          <p:nvGraphicFramePr>
            <p:cNvPr id="45068" name="Object 6"/>
            <p:cNvGraphicFramePr>
              <a:graphicFrameLocks/>
            </p:cNvGraphicFramePr>
            <p:nvPr/>
          </p:nvGraphicFramePr>
          <p:xfrm>
            <a:off x="2880" y="2112"/>
            <a:ext cx="144" cy="160"/>
          </p:xfrm>
          <a:graphic>
            <a:graphicData uri="http://schemas.openxmlformats.org/presentationml/2006/ole">
              <p:oleObj spid="_x0000_s45068" r:id="rId6" imgW="228402" imgH="253780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19188" y="4587875"/>
            <a:ext cx="5410200" cy="381000"/>
            <a:chOff x="912" y="3600"/>
            <a:chExt cx="3408" cy="240"/>
          </a:xfrm>
        </p:grpSpPr>
        <p:sp>
          <p:nvSpPr>
            <p:cNvPr id="45084" name="Line 10"/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11"/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71675" y="4740275"/>
            <a:ext cx="5829300" cy="330200"/>
            <a:chOff x="1104" y="3600"/>
            <a:chExt cx="3672" cy="208"/>
          </a:xfrm>
        </p:grpSpPr>
        <p:sp>
          <p:nvSpPr>
            <p:cNvPr id="45083" name="Line 13"/>
            <p:cNvSpPr>
              <a:spLocks noChangeShapeType="1"/>
            </p:cNvSpPr>
            <p:nvPr/>
          </p:nvSpPr>
          <p:spPr bwMode="auto">
            <a:xfrm>
              <a:off x="1104" y="3744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5" name="Object 7"/>
            <p:cNvGraphicFramePr>
              <a:graphicFrameLocks/>
            </p:cNvGraphicFramePr>
            <p:nvPr/>
          </p:nvGraphicFramePr>
          <p:xfrm>
            <a:off x="4608" y="3648"/>
            <a:ext cx="168" cy="160"/>
          </p:xfrm>
          <a:graphic>
            <a:graphicData uri="http://schemas.openxmlformats.org/presentationml/2006/ole">
              <p:oleObj spid="_x0000_s45065" r:id="rId7" imgW="266353" imgH="253670" progId="Equation.3">
                <p:embed/>
              </p:oleObj>
            </a:graphicData>
          </a:graphic>
        </p:graphicFrame>
        <p:graphicFrame>
          <p:nvGraphicFramePr>
            <p:cNvPr id="45066" name="Object 8"/>
            <p:cNvGraphicFramePr>
              <a:graphicFrameLocks/>
            </p:cNvGraphicFramePr>
            <p:nvPr/>
          </p:nvGraphicFramePr>
          <p:xfrm>
            <a:off x="2592" y="3600"/>
            <a:ext cx="144" cy="160"/>
          </p:xfrm>
          <a:graphic>
            <a:graphicData uri="http://schemas.openxmlformats.org/presentationml/2006/ole">
              <p:oleObj spid="_x0000_s45066" r:id="rId8" imgW="228402" imgH="253780" progId="Equation.3">
                <p:embed/>
              </p:oleObj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82775" y="2957513"/>
            <a:ext cx="1219200" cy="228600"/>
            <a:chOff x="432" y="2208"/>
            <a:chExt cx="768" cy="144"/>
          </a:xfrm>
        </p:grpSpPr>
        <p:sp>
          <p:nvSpPr>
            <p:cNvPr id="45081" name="Line 17"/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18"/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Object 10"/>
          <p:cNvGraphicFramePr>
            <a:graphicFrameLocks/>
          </p:cNvGraphicFramePr>
          <p:nvPr/>
        </p:nvGraphicFramePr>
        <p:xfrm>
          <a:off x="4495800" y="914400"/>
          <a:ext cx="2362200" cy="388938"/>
        </p:xfrm>
        <a:graphic>
          <a:graphicData uri="http://schemas.openxmlformats.org/presentationml/2006/ole">
            <p:oleObj spid="_x0000_s45060" r:id="rId9" imgW="2627759" imgH="444307" progId="Equation.3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/>
          </p:cNvGraphicFramePr>
          <p:nvPr/>
        </p:nvGraphicFramePr>
        <p:xfrm>
          <a:off x="838200" y="1600200"/>
          <a:ext cx="3860800" cy="406400"/>
        </p:xfrm>
        <a:graphic>
          <a:graphicData uri="http://schemas.openxmlformats.org/presentationml/2006/ole">
            <p:oleObj spid="_x0000_s45061" r:id="rId10" imgW="4113015" imgH="444307" progId="Equation.3">
              <p:embed/>
            </p:oleObj>
          </a:graphicData>
        </a:graphic>
      </p:graphicFrame>
      <p:graphicFrame>
        <p:nvGraphicFramePr>
          <p:cNvPr id="26" name="Object 12"/>
          <p:cNvGraphicFramePr>
            <a:graphicFrameLocks/>
          </p:cNvGraphicFramePr>
          <p:nvPr/>
        </p:nvGraphicFramePr>
        <p:xfrm>
          <a:off x="4953000" y="1600200"/>
          <a:ext cx="2851150" cy="376238"/>
        </p:xfrm>
        <a:graphic>
          <a:graphicData uri="http://schemas.openxmlformats.org/presentationml/2006/ole">
            <p:oleObj spid="_x0000_s45062" r:id="rId11" imgW="3186317" imgH="431613" progId="Equation.3">
              <p:embed/>
            </p:oleObj>
          </a:graphicData>
        </a:graphic>
      </p:graphicFrame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815975" y="2957513"/>
            <a:ext cx="1219200" cy="228600"/>
            <a:chOff x="432" y="2208"/>
            <a:chExt cx="768" cy="144"/>
          </a:xfrm>
        </p:grpSpPr>
        <p:sp>
          <p:nvSpPr>
            <p:cNvPr id="45079" name="Line 25"/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26"/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895475" y="4587875"/>
            <a:ext cx="5410200" cy="381000"/>
            <a:chOff x="912" y="3600"/>
            <a:chExt cx="3408" cy="240"/>
          </a:xfrm>
        </p:grpSpPr>
        <p:sp>
          <p:nvSpPr>
            <p:cNvPr id="45077" name="Line 28"/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29"/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" name="Object 13"/>
          <p:cNvGraphicFramePr>
            <a:graphicFrameLocks/>
          </p:cNvGraphicFramePr>
          <p:nvPr/>
        </p:nvGraphicFramePr>
        <p:xfrm>
          <a:off x="762000" y="3505200"/>
          <a:ext cx="6099175" cy="815975"/>
        </p:xfrm>
        <a:graphic>
          <a:graphicData uri="http://schemas.openxmlformats.org/presentationml/2006/ole">
            <p:oleObj spid="_x0000_s45063" r:id="rId12" imgW="7302500" imgH="977900" progId="Equation.DSMT4">
              <p:embed/>
            </p:oleObj>
          </a:graphicData>
        </a:graphic>
      </p:graphicFrame>
      <p:graphicFrame>
        <p:nvGraphicFramePr>
          <p:cNvPr id="32" name="Object 32"/>
          <p:cNvGraphicFramePr>
            <a:graphicFrameLocks/>
          </p:cNvGraphicFramePr>
          <p:nvPr/>
        </p:nvGraphicFramePr>
        <p:xfrm>
          <a:off x="2057400" y="5410200"/>
          <a:ext cx="3733800" cy="481013"/>
        </p:xfrm>
        <a:graphic>
          <a:graphicData uri="http://schemas.openxmlformats.org/presentationml/2006/ole">
            <p:oleObj spid="_x0000_s45064" r:id="rId13" imgW="4343400" imgH="558800" progId="Equation.3">
              <p:embed/>
            </p:oleObj>
          </a:graphicData>
        </a:graphic>
      </p:graphicFrame>
      <p:sp>
        <p:nvSpPr>
          <p:cNvPr id="45075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D993116-3C64-4379-8711-7E5ADB2F8146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6096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/>
          <a:lstStyle/>
          <a:p>
            <a:pPr marL="457200" indent="-45720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F(x+0)= F(x),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即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是右连续的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1219200"/>
            <a:ext cx="8686800" cy="2590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/>
          <a:lstStyle/>
          <a:p>
            <a:pPr>
              <a:lnSpc>
                <a:spcPct val="125000"/>
              </a:lnSpc>
              <a:buFont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证明性质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Symbol" panose="05050102010706020507"/>
              </a:rPr>
              <a:t>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分别要利用概率的：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非负性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、</a:t>
            </a:r>
            <a:r>
              <a:rPr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规范性、可列可加性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故分布函数的三个基本性质正好对应于概率的三个基本性质。</a:t>
            </a:r>
          </a:p>
        </p:txBody>
      </p:sp>
      <p:sp>
        <p:nvSpPr>
          <p:cNvPr id="10" name="矩形 9"/>
          <p:cNvSpPr/>
          <p:nvPr/>
        </p:nvSpPr>
        <p:spPr>
          <a:xfrm>
            <a:off x="685800" y="3200400"/>
            <a:ext cx="8610600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满足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  <a:sym typeface="Symbol" panose="05050102010706020507"/>
              </a:rPr>
              <a:t>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  <a:sym typeface="Symbol" panose="05050102010706020507"/>
              </a:rPr>
              <a:t>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ˎ̥"/>
                <a:cs typeface="ˎ̥"/>
                <a:sym typeface="Symbol" panose="05050102010706020507"/>
              </a:rPr>
              <a:t>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的函数即为某随机变量的分布函数。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109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110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4D43241-0D3F-4474-BADD-6E9B442EE02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3581400"/>
            <a:ext cx="9144000" cy="1828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r>
              <a:rPr lang="zh-CN" altLang="en-US" sz="24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分布函数定义，可根据随机变量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律求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出分布函数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随机变量落在任一区间上的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概率与其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分布函数的关系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(3.1) 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易求解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131" name="Text Box 5"/>
          <p:cNvSpPr txBox="1">
            <a:spLocks noChangeArrowheads="1"/>
          </p:cNvSpPr>
          <p:nvPr/>
        </p:nvSpPr>
        <p:spPr bwMode="auto">
          <a:xfrm>
            <a:off x="0" y="457200"/>
            <a:ext cx="876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例</a:t>
            </a:r>
            <a:r>
              <a:rPr lang="en-US" altLang="zh-CN">
                <a:solidFill>
                  <a:srgbClr val="000099"/>
                </a:solidFill>
              </a:rPr>
              <a:t>1】</a:t>
            </a:r>
            <a:r>
              <a:rPr lang="zh-CN" altLang="en-US">
                <a:solidFill>
                  <a:srgbClr val="000099"/>
                </a:solidFill>
              </a:rPr>
              <a:t>  设随机变量</a:t>
            </a:r>
            <a:r>
              <a:rPr lang="en-US" altLang="zh-CN">
                <a:solidFill>
                  <a:srgbClr val="000099"/>
                </a:solidFill>
              </a:rPr>
              <a:t>X</a:t>
            </a:r>
            <a:r>
              <a:rPr lang="zh-CN" altLang="en-US">
                <a:solidFill>
                  <a:srgbClr val="000099"/>
                </a:solidFill>
              </a:rPr>
              <a:t>的分布律为</a:t>
            </a:r>
          </a:p>
          <a:p>
            <a:pPr>
              <a:lnSpc>
                <a:spcPct val="125000"/>
              </a:lnSpc>
            </a:pPr>
            <a:endParaRPr lang="zh-CN" altLang="en-US">
              <a:solidFill>
                <a:srgbClr val="000099"/>
              </a:solidFill>
            </a:endParaRPr>
          </a:p>
          <a:p>
            <a:pPr>
              <a:lnSpc>
                <a:spcPct val="125000"/>
              </a:lnSpc>
            </a:pPr>
            <a:endParaRPr lang="zh-CN" altLang="en-US">
              <a:solidFill>
                <a:srgbClr val="0000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>
                <a:solidFill>
                  <a:srgbClr val="000099"/>
                </a:solidFill>
              </a:rPr>
              <a:t>X</a:t>
            </a:r>
            <a:r>
              <a:rPr lang="zh-CN" altLang="en-US">
                <a:solidFill>
                  <a:srgbClr val="000099"/>
                </a:solidFill>
              </a:rPr>
              <a:t>的分布函数，并求</a:t>
            </a:r>
            <a:r>
              <a:rPr lang="en-US" altLang="zh-CN">
                <a:solidFill>
                  <a:srgbClr val="000099"/>
                </a:solidFill>
              </a:rPr>
              <a:t>P{X≤1/2}</a:t>
            </a:r>
            <a:r>
              <a:rPr lang="zh-CN" altLang="en-US">
                <a:solidFill>
                  <a:srgbClr val="000099"/>
                </a:solidFill>
              </a:rPr>
              <a:t>， </a:t>
            </a:r>
            <a:r>
              <a:rPr lang="en-US" altLang="zh-CN">
                <a:solidFill>
                  <a:srgbClr val="000099"/>
                </a:solidFill>
              </a:rPr>
              <a:t>P{3/2&lt;X ≤ 5/2}</a:t>
            </a:r>
            <a:r>
              <a:rPr lang="zh-CN" altLang="en-US">
                <a:solidFill>
                  <a:srgbClr val="000099"/>
                </a:solidFill>
              </a:rPr>
              <a:t>， </a:t>
            </a:r>
            <a:r>
              <a:rPr lang="en-US" altLang="zh-CN">
                <a:solidFill>
                  <a:srgbClr val="000099"/>
                </a:solidFill>
              </a:rPr>
              <a:t>P{2 ≤ X ≤ 3}</a:t>
            </a:r>
            <a:r>
              <a:rPr lang="zh-CN" altLang="en-US">
                <a:solidFill>
                  <a:srgbClr val="000099"/>
                </a:solidFill>
              </a:rPr>
              <a:t>。</a:t>
            </a:r>
          </a:p>
        </p:txBody>
      </p:sp>
      <p:graphicFrame>
        <p:nvGraphicFramePr>
          <p:cNvPr id="95266" name="Group 34"/>
          <p:cNvGraphicFramePr>
            <a:graphicFrameLocks noGrp="1"/>
          </p:cNvGraphicFramePr>
          <p:nvPr/>
        </p:nvGraphicFramePr>
        <p:xfrm>
          <a:off x="1066800" y="1219200"/>
          <a:ext cx="5181600" cy="914400"/>
        </p:xfrm>
        <a:graphic>
          <a:graphicData uri="http://schemas.openxmlformats.org/drawingml/2006/table">
            <a:tbl>
              <a:tblPr/>
              <a:tblGrid>
                <a:gridCol w="804863"/>
                <a:gridCol w="43767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-1               2              3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p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1/4             1/2           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43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144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534D040-FFB6-48F8-AF0F-EF01683F9D94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3048000"/>
            <a:ext cx="7315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离散型随机变量分布函数的计算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解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】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 -1,2,3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三点的概率≠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，根据分布函数定义及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概率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的有限可加性：</a:t>
            </a: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即：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F(x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的图形如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2—5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，是一条阶梯形曲线，有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 -1,2,3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点跳跃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值分别为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962" name="Object 2"/>
          <p:cNvGraphicFramePr>
            <a:graphicFrameLocks/>
          </p:cNvGraphicFramePr>
          <p:nvPr/>
        </p:nvGraphicFramePr>
        <p:xfrm>
          <a:off x="1066800" y="1219200"/>
          <a:ext cx="6629400" cy="1600200"/>
        </p:xfrm>
        <a:graphic>
          <a:graphicData uri="http://schemas.openxmlformats.org/presentationml/2006/ole">
            <p:oleObj spid="_x0000_s46082" r:id="rId3" imgW="3338651" imgH="112981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/>
          </p:cNvGraphicFramePr>
          <p:nvPr/>
        </p:nvGraphicFramePr>
        <p:xfrm>
          <a:off x="1905000" y="2819400"/>
          <a:ext cx="4267200" cy="2133600"/>
        </p:xfrm>
        <a:graphic>
          <a:graphicData uri="http://schemas.openxmlformats.org/presentationml/2006/ole">
            <p:oleObj spid="_x0000_s46083" r:id="rId4" imgW="1854200" imgH="1574800" progId="Equation.3">
              <p:embed/>
            </p:oleObj>
          </a:graphicData>
        </a:graphic>
      </p:graphicFrame>
      <p:sp>
        <p:nvSpPr>
          <p:cNvPr id="46085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1242FCD3-89BD-4C81-B65E-7CF0F9BB14E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lum bright="-6000" contrast="30000"/>
          </a:blip>
          <a:srcRect/>
          <a:stretch>
            <a:fillRect/>
          </a:stretch>
        </p:blipFill>
        <p:spPr bwMode="auto">
          <a:xfrm>
            <a:off x="1447800" y="1447800"/>
            <a:ext cx="5334000" cy="3552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/>
          </p:cNvGraphicFramePr>
          <p:nvPr/>
        </p:nvGraphicFramePr>
        <p:xfrm>
          <a:off x="4343400" y="2743200"/>
          <a:ext cx="315913" cy="571500"/>
        </p:xfrm>
        <a:graphic>
          <a:graphicData uri="http://schemas.openxmlformats.org/presentationml/2006/ole">
            <p:oleObj spid="_x0000_s47106" r:id="rId4" imgW="126725" imgH="228105" progId="Equation.3">
              <p:embed/>
            </p:oleObj>
          </a:graphicData>
        </a:graphic>
      </p:graphicFrame>
      <p:sp>
        <p:nvSpPr>
          <p:cNvPr id="6" name="AutoShape 10"/>
          <p:cNvSpPr>
            <a:spLocks/>
          </p:cNvSpPr>
          <p:nvPr/>
        </p:nvSpPr>
        <p:spPr bwMode="auto">
          <a:xfrm>
            <a:off x="4648200" y="2590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5"/>
          <p:cNvSpPr>
            <a:spLocks/>
          </p:cNvSpPr>
          <p:nvPr/>
        </p:nvSpPr>
        <p:spPr bwMode="auto">
          <a:xfrm>
            <a:off x="2057400" y="3505200"/>
            <a:ext cx="228600" cy="457200"/>
          </a:xfrm>
          <a:prstGeom prst="leftBrace">
            <a:avLst>
              <a:gd name="adj1" fmla="val 111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26"/>
          <p:cNvGraphicFramePr>
            <a:graphicFrameLocks/>
          </p:cNvGraphicFramePr>
          <p:nvPr/>
        </p:nvGraphicFramePr>
        <p:xfrm>
          <a:off x="1676400" y="3505200"/>
          <a:ext cx="388938" cy="363538"/>
        </p:xfrm>
        <a:graphic>
          <a:graphicData uri="http://schemas.openxmlformats.org/presentationml/2006/ole">
            <p:oleObj spid="_x0000_s47107" r:id="rId5" imgW="228303" imgH="215619" progId="Equation.DSMT4">
              <p:embed/>
            </p:oleObj>
          </a:graphicData>
        </a:graphic>
      </p:graphicFrame>
      <p:sp>
        <p:nvSpPr>
          <p:cNvPr id="9" name="Line 41"/>
          <p:cNvSpPr>
            <a:spLocks noChangeShapeType="1"/>
          </p:cNvSpPr>
          <p:nvPr/>
        </p:nvSpPr>
        <p:spPr bwMode="auto">
          <a:xfrm flipV="1">
            <a:off x="2133600" y="1219200"/>
            <a:ext cx="2286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H="1" flipV="1">
            <a:off x="2667000" y="1219200"/>
            <a:ext cx="1752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600200" y="685800"/>
            <a:ext cx="44958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落差为概率</a:t>
            </a:r>
            <a:r>
              <a:rPr lang="en-US" altLang="zh-CN">
                <a:solidFill>
                  <a:srgbClr val="0D0D0D"/>
                </a:solidFill>
              </a:rPr>
              <a:t>P{ X = x</a:t>
            </a:r>
            <a:r>
              <a:rPr lang="en-US" altLang="zh-CN" baseline="-25000">
                <a:solidFill>
                  <a:srgbClr val="0D0D0D"/>
                </a:solidFill>
              </a:rPr>
              <a:t>k </a:t>
            </a:r>
            <a:r>
              <a:rPr lang="en-US" altLang="zh-CN">
                <a:solidFill>
                  <a:srgbClr val="0D0D0D"/>
                </a:solidFill>
              </a:rPr>
              <a:t>}= p</a:t>
            </a:r>
            <a:r>
              <a:rPr lang="en-US" altLang="zh-CN" baseline="-25000">
                <a:solidFill>
                  <a:srgbClr val="0D0D0D"/>
                </a:solidFill>
              </a:rPr>
              <a:t>k </a:t>
            </a:r>
            <a:endParaRPr lang="zh-CN" altLang="en-US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5486400" y="2209800"/>
            <a:ext cx="228600" cy="381000"/>
          </a:xfrm>
          <a:prstGeom prst="leftBrace">
            <a:avLst>
              <a:gd name="adj1" fmla="val 111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5105400" y="2209800"/>
          <a:ext cx="388938" cy="363538"/>
        </p:xfrm>
        <a:graphic>
          <a:graphicData uri="http://schemas.openxmlformats.org/presentationml/2006/ole">
            <p:oleObj spid="_x0000_s47108" r:id="rId6" imgW="228303" imgH="215619" progId="Equation.DSMT4">
              <p:embed/>
            </p:oleObj>
          </a:graphicData>
        </a:graphic>
      </p:graphicFrame>
      <p:sp>
        <p:nvSpPr>
          <p:cNvPr id="14" name="Line 42"/>
          <p:cNvSpPr>
            <a:spLocks noChangeShapeType="1"/>
          </p:cNvSpPr>
          <p:nvPr/>
        </p:nvSpPr>
        <p:spPr bwMode="auto">
          <a:xfrm flipH="1" flipV="1">
            <a:off x="2971800" y="1219200"/>
            <a:ext cx="2590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8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5D116DB-4C9E-48D0-894C-2D5433D698DC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6096000" y="-152400"/>
            <a:ext cx="2087563" cy="1441450"/>
          </a:xfrm>
          <a:prstGeom prst="cloudCallout">
            <a:avLst>
              <a:gd name="adj1" fmla="val -74106"/>
              <a:gd name="adj2" fmla="val 97685"/>
            </a:avLst>
          </a:prstGeom>
          <a:solidFill>
            <a:srgbClr val="DDDDDD"/>
          </a:solidFill>
          <a:ln w="9525">
            <a:solidFill>
              <a:srgbClr val="CC0000"/>
            </a:solidFill>
            <a:round/>
          </a:ln>
          <a:effectLst>
            <a:outerShdw dist="125724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右连续的阶梯函数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4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457200"/>
            <a:ext cx="9144000" cy="240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由分布函数概念可知：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分布函数是累积和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。因此，对离散型随机变量由分布律求分布函数时需分段考虑，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的所有可能取值就是分界点，即应该就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分别位于区间（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），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[-1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），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[2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），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[3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+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）来分别计算事件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≤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</a:rPr>
              <a:t>的概率。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155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156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1797F11-6478-4DB4-A52D-B307CD694179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69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78" name="Text Box 31"/>
          <p:cNvSpPr txBox="1">
            <a:spLocks noChangeArrowheads="1"/>
          </p:cNvSpPr>
          <p:nvPr/>
        </p:nvSpPr>
        <p:spPr bwMode="auto">
          <a:xfrm>
            <a:off x="6278563" y="19002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679" name="Text Box 32"/>
          <p:cNvSpPr txBox="1">
            <a:spLocks noChangeArrowheads="1"/>
          </p:cNvSpPr>
          <p:nvPr/>
        </p:nvSpPr>
        <p:spPr bwMode="auto">
          <a:xfrm>
            <a:off x="6916738" y="19002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680" name="Text Box 33"/>
          <p:cNvSpPr txBox="1">
            <a:spLocks noChangeArrowheads="1"/>
          </p:cNvSpPr>
          <p:nvPr/>
        </p:nvSpPr>
        <p:spPr bwMode="auto">
          <a:xfrm>
            <a:off x="7554913" y="1909763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5682" name="Text Box 35"/>
          <p:cNvSpPr txBox="1">
            <a:spLocks noChangeArrowheads="1"/>
          </p:cNvSpPr>
          <p:nvPr/>
        </p:nvSpPr>
        <p:spPr bwMode="auto">
          <a:xfrm>
            <a:off x="6269038" y="1281113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683" name="Text Box 36"/>
          <p:cNvSpPr txBox="1">
            <a:spLocks noChangeArrowheads="1"/>
          </p:cNvSpPr>
          <p:nvPr/>
        </p:nvSpPr>
        <p:spPr bwMode="auto">
          <a:xfrm>
            <a:off x="6907213" y="127158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5684" name="Text Box 37"/>
          <p:cNvSpPr txBox="1">
            <a:spLocks noChangeArrowheads="1"/>
          </p:cNvSpPr>
          <p:nvPr/>
        </p:nvSpPr>
        <p:spPr bwMode="auto">
          <a:xfrm>
            <a:off x="7545388" y="1281113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5676" name="Text Box 29"/>
          <p:cNvSpPr txBox="1">
            <a:spLocks noChangeArrowheads="1"/>
          </p:cNvSpPr>
          <p:nvPr/>
        </p:nvSpPr>
        <p:spPr bwMode="auto">
          <a:xfrm>
            <a:off x="7545388" y="25479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675" name="Text Box 28"/>
          <p:cNvSpPr txBox="1">
            <a:spLocks noChangeArrowheads="1"/>
          </p:cNvSpPr>
          <p:nvPr/>
        </p:nvSpPr>
        <p:spPr bwMode="auto">
          <a:xfrm>
            <a:off x="6926263" y="25479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674" name="Text Box 27"/>
          <p:cNvSpPr txBox="1">
            <a:spLocks noChangeArrowheads="1"/>
          </p:cNvSpPr>
          <p:nvPr/>
        </p:nvSpPr>
        <p:spPr bwMode="auto">
          <a:xfrm>
            <a:off x="6288088" y="25479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5410200" cy="2743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在一袋中装有编号分别为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1,2,3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在袋中任取一只球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放回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再取一只球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记录它们的编号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计算两只球的号码之和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0" y="3810000"/>
            <a:ext cx="9144000" cy="2155825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试验的样本空间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={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}={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},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=1,2,3.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这里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分别表示第一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二球的号码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以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记两球号码之和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对于每一个样本点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都有一个值与之对应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如图所示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sp>
        <p:nvSpPr>
          <p:cNvPr id="155652" name="Line 5"/>
          <p:cNvSpPr>
            <a:spLocks noChangeShapeType="1"/>
          </p:cNvSpPr>
          <p:nvPr/>
        </p:nvSpPr>
        <p:spPr bwMode="auto">
          <a:xfrm>
            <a:off x="5486400" y="3214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86" name="Line 6"/>
          <p:cNvSpPr>
            <a:spLocks noChangeShapeType="1"/>
          </p:cNvSpPr>
          <p:nvPr/>
        </p:nvSpPr>
        <p:spPr bwMode="auto">
          <a:xfrm>
            <a:off x="5829300" y="2579688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87" name="Line 7"/>
          <p:cNvSpPr>
            <a:spLocks noChangeShapeType="1"/>
          </p:cNvSpPr>
          <p:nvPr/>
        </p:nvSpPr>
        <p:spPr bwMode="auto">
          <a:xfrm>
            <a:off x="5819775" y="1944688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88" name="Line 8"/>
          <p:cNvSpPr>
            <a:spLocks noChangeShapeType="1"/>
          </p:cNvSpPr>
          <p:nvPr/>
        </p:nvSpPr>
        <p:spPr bwMode="auto">
          <a:xfrm>
            <a:off x="5819775" y="1309688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6" name="Line 9"/>
          <p:cNvSpPr>
            <a:spLocks noChangeShapeType="1"/>
          </p:cNvSpPr>
          <p:nvPr/>
        </p:nvSpPr>
        <p:spPr bwMode="auto">
          <a:xfrm rot="5400000" flipH="1">
            <a:off x="4368800" y="2060576"/>
            <a:ext cx="2917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90" name="Line 10"/>
          <p:cNvSpPr>
            <a:spLocks noChangeShapeType="1"/>
          </p:cNvSpPr>
          <p:nvPr/>
        </p:nvSpPr>
        <p:spPr bwMode="auto">
          <a:xfrm rot="5400000" flipH="1">
            <a:off x="6407150" y="3148013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91" name="Line 11"/>
          <p:cNvSpPr>
            <a:spLocks noChangeShapeType="1"/>
          </p:cNvSpPr>
          <p:nvPr/>
        </p:nvSpPr>
        <p:spPr bwMode="auto">
          <a:xfrm rot="5400000" flipH="1">
            <a:off x="7042150" y="3148013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692" name="Line 12"/>
          <p:cNvSpPr>
            <a:spLocks noChangeShapeType="1"/>
          </p:cNvSpPr>
          <p:nvPr/>
        </p:nvSpPr>
        <p:spPr bwMode="auto">
          <a:xfrm rot="5400000" flipH="1">
            <a:off x="7677150" y="3157538"/>
            <a:ext cx="107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60" name="Oval 13"/>
          <p:cNvSpPr>
            <a:spLocks noChangeArrowheads="1"/>
          </p:cNvSpPr>
          <p:nvPr/>
        </p:nvSpPr>
        <p:spPr bwMode="auto">
          <a:xfrm>
            <a:off x="7658100" y="123348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5661" name="Oval 14"/>
          <p:cNvSpPr>
            <a:spLocks noChangeArrowheads="1"/>
          </p:cNvSpPr>
          <p:nvPr/>
        </p:nvSpPr>
        <p:spPr bwMode="auto">
          <a:xfrm>
            <a:off x="6381750" y="2500313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7019925" y="2500313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" name="Oval 16"/>
          <p:cNvSpPr>
            <a:spLocks noChangeArrowheads="1"/>
          </p:cNvSpPr>
          <p:nvPr/>
        </p:nvSpPr>
        <p:spPr bwMode="auto">
          <a:xfrm>
            <a:off x="7658100" y="2500313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6381750" y="186213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5665" name="Oval 18"/>
          <p:cNvSpPr>
            <a:spLocks noChangeArrowheads="1"/>
          </p:cNvSpPr>
          <p:nvPr/>
        </p:nvSpPr>
        <p:spPr bwMode="auto">
          <a:xfrm>
            <a:off x="7019925" y="186213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7667625" y="186213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6381750" y="123348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7019925" y="1233488"/>
            <a:ext cx="152400" cy="1524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5669" name="Text Box 22"/>
          <p:cNvSpPr txBox="1">
            <a:spLocks noChangeArrowheads="1"/>
          </p:cNvSpPr>
          <p:nvPr/>
        </p:nvSpPr>
        <p:spPr bwMode="auto">
          <a:xfrm>
            <a:off x="6278563" y="31194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670" name="Text Box 23"/>
          <p:cNvSpPr txBox="1">
            <a:spLocks noChangeArrowheads="1"/>
          </p:cNvSpPr>
          <p:nvPr/>
        </p:nvSpPr>
        <p:spPr bwMode="auto">
          <a:xfrm>
            <a:off x="6926263" y="311943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5671" name="Text Box 24"/>
          <p:cNvSpPr txBox="1">
            <a:spLocks noChangeArrowheads="1"/>
          </p:cNvSpPr>
          <p:nvPr/>
        </p:nvSpPr>
        <p:spPr bwMode="auto">
          <a:xfrm>
            <a:off x="7554913" y="3128963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672" name="Text Box 25"/>
          <p:cNvSpPr txBox="1">
            <a:spLocks noChangeArrowheads="1"/>
          </p:cNvSpPr>
          <p:nvPr/>
        </p:nvSpPr>
        <p:spPr bwMode="auto">
          <a:xfrm>
            <a:off x="8356600" y="3138488"/>
            <a:ext cx="2794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 i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5673" name="Text Box 26"/>
          <p:cNvSpPr txBox="1">
            <a:spLocks noChangeArrowheads="1"/>
          </p:cNvSpPr>
          <p:nvPr/>
        </p:nvSpPr>
        <p:spPr bwMode="auto">
          <a:xfrm>
            <a:off x="5526088" y="230028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677" name="Text Box 30"/>
          <p:cNvSpPr txBox="1">
            <a:spLocks noChangeArrowheads="1"/>
          </p:cNvSpPr>
          <p:nvPr/>
        </p:nvSpPr>
        <p:spPr bwMode="auto">
          <a:xfrm>
            <a:off x="5497513" y="169068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5681" name="Text Box 34"/>
          <p:cNvSpPr txBox="1">
            <a:spLocks noChangeArrowheads="1"/>
          </p:cNvSpPr>
          <p:nvPr/>
        </p:nvSpPr>
        <p:spPr bwMode="auto">
          <a:xfrm>
            <a:off x="5526088" y="1042988"/>
            <a:ext cx="3587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685" name="Text Box 38"/>
          <p:cNvSpPr txBox="1">
            <a:spLocks noChangeArrowheads="1"/>
          </p:cNvSpPr>
          <p:nvPr/>
        </p:nvSpPr>
        <p:spPr bwMode="auto">
          <a:xfrm>
            <a:off x="5565775" y="404813"/>
            <a:ext cx="2794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800" b="0" i="1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6710" name="Line 1376"/>
          <p:cNvSpPr>
            <a:spLocks noChangeShapeType="1"/>
          </p:cNvSpPr>
          <p:nvPr/>
        </p:nvSpPr>
        <p:spPr bwMode="auto">
          <a:xfrm flipV="1">
            <a:off x="152400" y="6162675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711" name="Rectangle 1375"/>
          <p:cNvSpPr>
            <a:spLocks noChangeArrowheads="1"/>
          </p:cNvSpPr>
          <p:nvPr/>
        </p:nvSpPr>
        <p:spPr bwMode="auto">
          <a:xfrm>
            <a:off x="7856538" y="6381750"/>
            <a:ext cx="576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FD30FC4-8F90-46E9-BE4D-A933E796F4CE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8" grpId="0"/>
      <p:bldP spid="155679" grpId="0"/>
      <p:bldP spid="155680" grpId="0"/>
      <p:bldP spid="155682" grpId="0"/>
      <p:bldP spid="155683" grpId="0"/>
      <p:bldP spid="155684" grpId="0"/>
      <p:bldP spid="155676" grpId="0"/>
      <p:bldP spid="155675" grpId="0"/>
      <p:bldP spid="155674" grpId="0"/>
      <p:bldP spid="99330" grpId="0"/>
      <p:bldP spid="99331" grpId="0" build="p"/>
      <p:bldP spid="155652" grpId="0" animBg="1"/>
      <p:bldP spid="155656" grpId="0" animBg="1"/>
      <p:bldP spid="155660" grpId="0" animBg="1"/>
      <p:bldP spid="155661" grpId="0" animBg="1"/>
      <p:bldP spid="2" grpId="0" animBg="1"/>
      <p:bldP spid="3" grpId="0" animBg="1"/>
      <p:bldP spid="4" grpId="0" animBg="1"/>
      <p:bldP spid="155665" grpId="0" animBg="1"/>
      <p:bldP spid="5" grpId="0" animBg="1"/>
      <p:bldP spid="6" grpId="0" animBg="1"/>
      <p:bldP spid="7" grpId="0" animBg="1"/>
      <p:bldP spid="155669" grpId="0"/>
      <p:bldP spid="155670" grpId="0"/>
      <p:bldP spid="155671" grpId="0"/>
      <p:bldP spid="155672" grpId="0"/>
      <p:bldP spid="155673" grpId="0"/>
      <p:bldP spid="155677" grpId="0"/>
      <p:bldP spid="155681" grpId="0"/>
      <p:bldP spid="155685" grpId="0"/>
      <p:bldP spid="15568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2819400"/>
            <a:ext cx="7772400" cy="838200"/>
            <a:chOff x="480" y="1847"/>
            <a:chExt cx="4896" cy="528"/>
          </a:xfrm>
        </p:grpSpPr>
        <p:graphicFrame>
          <p:nvGraphicFramePr>
            <p:cNvPr id="48138" name="Object 2"/>
            <p:cNvGraphicFramePr>
              <a:graphicFrameLocks/>
            </p:cNvGraphicFramePr>
            <p:nvPr/>
          </p:nvGraphicFramePr>
          <p:xfrm>
            <a:off x="2796" y="1847"/>
            <a:ext cx="71" cy="135"/>
          </p:xfrm>
          <a:graphic>
            <a:graphicData uri="http://schemas.openxmlformats.org/presentationml/2006/ole">
              <p:oleObj spid="_x0000_s48138" r:id="rId3" imgW="114102" imgH="215526" progId="Equation.3">
                <p:embed/>
              </p:oleObj>
            </a:graphicData>
          </a:graphic>
        </p:graphicFrame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80" y="2059"/>
              <a:ext cx="4896" cy="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当 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&lt;0 </a:t>
              </a: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时，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{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/>
                </a:rPr>
                <a:t>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}=   </a:t>
              </a: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， 故 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F(x)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=0</a:t>
              </a:r>
            </a:p>
          </p:txBody>
        </p:sp>
        <p:graphicFrame>
          <p:nvGraphicFramePr>
            <p:cNvPr id="48139" name="Object 4"/>
            <p:cNvGraphicFramePr>
              <a:graphicFrameLocks/>
            </p:cNvGraphicFramePr>
            <p:nvPr/>
          </p:nvGraphicFramePr>
          <p:xfrm>
            <a:off x="2448" y="2039"/>
            <a:ext cx="209" cy="336"/>
          </p:xfrm>
          <a:graphic>
            <a:graphicData uri="http://schemas.openxmlformats.org/presentationml/2006/ole">
              <p:oleObj spid="_x0000_s48139" r:id="rId4" imgW="126725" imgH="202760" progId="Equation.3">
                <p:embed/>
              </p:oleObj>
            </a:graphicData>
          </a:graphic>
        </p:graphicFrame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304800"/>
            <a:ext cx="1422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【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练习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】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76800" y="1143000"/>
            <a:ext cx="172402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，求 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F(x).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5800" y="3581400"/>
            <a:ext cx="6026150" cy="836613"/>
            <a:chOff x="336" y="2399"/>
            <a:chExt cx="3796" cy="527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6" y="2495"/>
              <a:ext cx="3754" cy="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Tx/>
                <a:buNone/>
                <a:defRPr/>
              </a:pP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当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0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/>
                </a:rPr>
                <a:t>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&lt; 1</a:t>
              </a: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时，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F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 = P{</a:t>
              </a:r>
              <a:r>
                <a:rPr kumimoji="1" lang="en-US" altLang="zh-CN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Symbol" panose="05050102010706020507"/>
                </a:rPr>
                <a:t></a:t>
              </a:r>
              <a:r>
                <a:rPr kumimoji="1" lang="en-US" altLang="zh-CN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}= P{X=0} =</a:t>
              </a:r>
            </a:p>
          </p:txBody>
        </p:sp>
        <p:graphicFrame>
          <p:nvGraphicFramePr>
            <p:cNvPr id="48137" name="Object 6"/>
            <p:cNvGraphicFramePr>
              <a:graphicFrameLocks/>
            </p:cNvGraphicFramePr>
            <p:nvPr/>
          </p:nvGraphicFramePr>
          <p:xfrm>
            <a:off x="3936" y="2399"/>
            <a:ext cx="196" cy="527"/>
          </p:xfrm>
          <a:graphic>
            <a:graphicData uri="http://schemas.openxmlformats.org/presentationml/2006/ole">
              <p:oleObj spid="_x0000_s48137" r:id="rId5" imgW="139639" imgH="393529" progId="Equation.DSMT4">
                <p:embed/>
              </p:oleObj>
            </a:graphicData>
          </a:graphic>
        </p:graphicFrame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5800" y="2438400"/>
            <a:ext cx="6461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解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</a:p>
        </p:txBody>
      </p:sp>
      <p:graphicFrame>
        <p:nvGraphicFramePr>
          <p:cNvPr id="47121" name="表格 47120"/>
          <p:cNvGraphicFramePr/>
          <p:nvPr/>
        </p:nvGraphicFramePr>
        <p:xfrm>
          <a:off x="1828800" y="914400"/>
          <a:ext cx="2971800" cy="1066800"/>
        </p:xfrm>
        <a:graphic>
          <a:graphicData uri="http://schemas.openxmlformats.org/drawingml/2006/table">
            <a:tbl>
              <a:tblPr/>
              <a:tblGrid>
                <a:gridCol w="538163"/>
                <a:gridCol w="2433637"/>
              </a:tblGrid>
              <a:tr h="512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0         1         2         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buClrTx/>
                        <a:buNone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marL="90000" marR="90000" marT="46800" marB="46800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None/>
                        <a:defRPr sz="2400" b="1" i="0" u="none" kern="1200" baseline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zh-CN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Object 9"/>
          <p:cNvGraphicFramePr>
            <a:graphicFrameLocks/>
          </p:cNvGraphicFramePr>
          <p:nvPr/>
        </p:nvGraphicFramePr>
        <p:xfrm>
          <a:off x="4343400" y="1447800"/>
          <a:ext cx="304800" cy="609600"/>
        </p:xfrm>
        <a:graphic>
          <a:graphicData uri="http://schemas.openxmlformats.org/presentationml/2006/ole">
            <p:oleObj spid="_x0000_s48130" r:id="rId6" imgW="279400" imgH="101600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/>
          </p:cNvGraphicFramePr>
          <p:nvPr/>
        </p:nvGraphicFramePr>
        <p:xfrm>
          <a:off x="3505200" y="1447800"/>
          <a:ext cx="228600" cy="617538"/>
        </p:xfrm>
        <a:graphic>
          <a:graphicData uri="http://schemas.openxmlformats.org/presentationml/2006/ole">
            <p:oleObj spid="_x0000_s48131" r:id="rId7" imgW="266353" imgH="1027362" progId="Equation.3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/>
          </p:cNvGraphicFramePr>
          <p:nvPr/>
        </p:nvGraphicFramePr>
        <p:xfrm>
          <a:off x="2743200" y="1447800"/>
          <a:ext cx="271463" cy="609600"/>
        </p:xfrm>
        <a:graphic>
          <a:graphicData uri="http://schemas.openxmlformats.org/presentationml/2006/ole">
            <p:oleObj spid="_x0000_s48132" r:id="rId8" imgW="253780" imgH="1027808" progId="Equation.3">
              <p:embed/>
            </p:oleObj>
          </a:graphicData>
        </a:graphic>
      </p:graphicFrame>
      <p:graphicFrame>
        <p:nvGraphicFramePr>
          <p:cNvPr id="223244" name="Object 12"/>
          <p:cNvGraphicFramePr>
            <a:graphicFrameLocks/>
          </p:cNvGraphicFramePr>
          <p:nvPr/>
        </p:nvGraphicFramePr>
        <p:xfrm>
          <a:off x="1295400" y="2514600"/>
          <a:ext cx="2133600" cy="417513"/>
        </p:xfrm>
        <a:graphic>
          <a:graphicData uri="http://schemas.openxmlformats.org/presentationml/2006/ole">
            <p:oleObj spid="_x0000_s48133" r:id="rId9" imgW="1129320" imgH="203024" progId="Equation.DSMT4">
              <p:embed/>
            </p:oleObj>
          </a:graphicData>
        </a:graphic>
      </p:graphicFrame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5800" y="4343400"/>
            <a:ext cx="6951663" cy="838200"/>
            <a:chOff x="555" y="1631"/>
            <a:chExt cx="4379" cy="52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555" y="1727"/>
              <a:ext cx="4250" cy="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FontTx/>
                <a:buNone/>
                <a:defRPr/>
              </a:pP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当 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Symbol" panose="05050102010706020507"/>
                </a:rPr>
                <a:t>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 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 2  </a:t>
              </a:r>
              <a:r>
                <a: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时，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 = 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{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=0} + 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{</a:t>
              </a:r>
              <a:r>
                <a:rPr kumimoji="1" lang="en-US" altLang="zh-CN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kumimoji="1"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=1} =    +     =</a:t>
              </a:r>
            </a:p>
          </p:txBody>
        </p:sp>
        <p:graphicFrame>
          <p:nvGraphicFramePr>
            <p:cNvPr id="48134" name="Object 3"/>
            <p:cNvGraphicFramePr>
              <a:graphicFrameLocks/>
            </p:cNvGraphicFramePr>
            <p:nvPr/>
          </p:nvGraphicFramePr>
          <p:xfrm>
            <a:off x="4011" y="1631"/>
            <a:ext cx="192" cy="516"/>
          </p:xfrm>
          <a:graphic>
            <a:graphicData uri="http://schemas.openxmlformats.org/presentationml/2006/ole">
              <p:oleObj spid="_x0000_s48134" r:id="rId10" imgW="139639" imgH="393529" progId="Equation.3">
                <p:embed/>
              </p:oleObj>
            </a:graphicData>
          </a:graphic>
        </p:graphicFrame>
        <p:graphicFrame>
          <p:nvGraphicFramePr>
            <p:cNvPr id="48135" name="Object 4"/>
            <p:cNvGraphicFramePr>
              <a:graphicFrameLocks/>
            </p:cNvGraphicFramePr>
            <p:nvPr/>
          </p:nvGraphicFramePr>
          <p:xfrm>
            <a:off x="4347" y="1631"/>
            <a:ext cx="203" cy="528"/>
          </p:xfrm>
          <a:graphic>
            <a:graphicData uri="http://schemas.openxmlformats.org/presentationml/2006/ole">
              <p:oleObj spid="_x0000_s48135" r:id="rId11" imgW="152268" imgH="393359" progId="Equation.3">
                <p:embed/>
              </p:oleObj>
            </a:graphicData>
          </a:graphic>
        </p:graphicFrame>
        <p:graphicFrame>
          <p:nvGraphicFramePr>
            <p:cNvPr id="48136" name="Object 5"/>
            <p:cNvGraphicFramePr>
              <a:graphicFrameLocks/>
            </p:cNvGraphicFramePr>
            <p:nvPr/>
          </p:nvGraphicFramePr>
          <p:xfrm>
            <a:off x="4731" y="1631"/>
            <a:ext cx="203" cy="528"/>
          </p:xfrm>
          <a:graphic>
            <a:graphicData uri="http://schemas.openxmlformats.org/presentationml/2006/ole">
              <p:oleObj spid="_x0000_s48136" r:id="rId12" imgW="152268" imgH="393359" progId="Equation.3">
                <p:embed/>
              </p:oleObj>
            </a:graphicData>
          </a:graphic>
        </p:graphicFrame>
      </p:grp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685800" y="5181600"/>
            <a:ext cx="6670675" cy="534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当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/>
              </a:rPr>
              <a:t>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时， 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=0} +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=1} +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kumimoji="1"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=2} = 1</a:t>
            </a:r>
          </a:p>
        </p:txBody>
      </p:sp>
      <p:sp>
        <p:nvSpPr>
          <p:cNvPr id="48154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5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1E3AB91-6A09-47C5-86BE-3BB6A14475A6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6475" y="1012825"/>
            <a:ext cx="493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D0D0D"/>
                </a:solidFill>
              </a:rPr>
              <a:t>故</a:t>
            </a:r>
          </a:p>
        </p:txBody>
      </p:sp>
      <p:graphicFrame>
        <p:nvGraphicFramePr>
          <p:cNvPr id="8" name="Object 2"/>
          <p:cNvGraphicFramePr>
            <a:graphicFrameLocks/>
          </p:cNvGraphicFramePr>
          <p:nvPr/>
        </p:nvGraphicFramePr>
        <p:xfrm>
          <a:off x="2209800" y="1066800"/>
          <a:ext cx="2971800" cy="2314575"/>
        </p:xfrm>
        <a:graphic>
          <a:graphicData uri="http://schemas.openxmlformats.org/presentationml/2006/ole">
            <p:oleObj spid="_x0000_s49154" r:id="rId3" imgW="1435100" imgH="1117600" progId="Equation.3">
              <p:embed/>
            </p:oleObj>
          </a:graphicData>
        </a:graphic>
      </p:graphicFrame>
      <p:sp>
        <p:nvSpPr>
          <p:cNvPr id="49156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7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18291EB-3596-44C0-B791-40E7200BFA40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7772400" cy="2743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由分布函数定义：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P{X ≤ 1/2}=F(1/2) = 1/4, 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P{3/2&lt;X ≤ 5/2}=F(5/2)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F(3/2) =3/4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1/4=1/2,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P{2≤X ≤ 3}=F(3)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F(2)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P{X =2} =1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3/4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1/2=3/4.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8600" y="3505200"/>
            <a:ext cx="8458200" cy="289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/>
          <a:lstStyle/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结论：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对已知离散型随机变量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的分布律：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P{ X =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}=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k=1,2,…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由概率的可列可加性可得出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的分布函数：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 =P{ X ≤ x</a:t>
            </a:r>
            <a:r>
              <a:rPr lang="en-US" altLang="zh-CN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}=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Tx/>
              <a:buNone/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406" name="Object 2"/>
          <p:cNvGraphicFramePr>
            <a:graphicFrameLocks/>
          </p:cNvGraphicFramePr>
          <p:nvPr/>
        </p:nvGraphicFramePr>
        <p:xfrm>
          <a:off x="3505200" y="5181600"/>
          <a:ext cx="2552700" cy="601663"/>
        </p:xfrm>
        <a:graphic>
          <a:graphicData uri="http://schemas.openxmlformats.org/presentationml/2006/ole">
            <p:oleObj spid="_x0000_s50178" r:id="rId3" imgW="1473200" imgH="368300" progId="Equation.DSMT4">
              <p:embed/>
            </p:oleObj>
          </a:graphicData>
        </a:graphic>
      </p:graphicFrame>
      <p:sp>
        <p:nvSpPr>
          <p:cNvPr id="50182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7350FC8-4472-45F5-AA41-1646CE297FDB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50179" name="Object 3"/>
          <p:cNvGraphicFramePr>
            <a:graphicFrameLocks/>
          </p:cNvGraphicFramePr>
          <p:nvPr/>
        </p:nvGraphicFramePr>
        <p:xfrm>
          <a:off x="4876800" y="0"/>
          <a:ext cx="4267200" cy="2133600"/>
        </p:xfrm>
        <a:graphic>
          <a:graphicData uri="http://schemas.openxmlformats.org/presentationml/2006/ole">
            <p:oleObj spid="_x0000_s50179" r:id="rId4" imgW="1854200" imgH="1574800" progId="Equation.3">
              <p:embed/>
            </p:oleObj>
          </a:graphicData>
        </a:graphic>
      </p:graphicFrame>
      <p:sp>
        <p:nvSpPr>
          <p:cNvPr id="50184" name="矩形 7"/>
          <p:cNvSpPr>
            <a:spLocks noChangeArrowheads="1"/>
          </p:cNvSpPr>
          <p:nvPr/>
        </p:nvSpPr>
        <p:spPr bwMode="auto">
          <a:xfrm>
            <a:off x="0" y="152400"/>
            <a:ext cx="6172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>
                <a:solidFill>
                  <a:srgbClr val="000099"/>
                </a:solidFill>
              </a:rPr>
              <a:t>P{X≤1/2}</a:t>
            </a:r>
            <a:r>
              <a:rPr lang="zh-CN" altLang="en-US">
                <a:solidFill>
                  <a:srgbClr val="000099"/>
                </a:solidFill>
              </a:rPr>
              <a:t>， </a:t>
            </a:r>
            <a:r>
              <a:rPr lang="en-US" altLang="zh-CN">
                <a:solidFill>
                  <a:srgbClr val="000099"/>
                </a:solidFill>
              </a:rPr>
              <a:t>P{3/2&lt;X ≤ 5/2}</a:t>
            </a:r>
            <a:r>
              <a:rPr lang="zh-CN" altLang="en-US">
                <a:solidFill>
                  <a:srgbClr val="000099"/>
                </a:solidFill>
              </a:rPr>
              <a:t>， </a:t>
            </a:r>
            <a:r>
              <a:rPr lang="en-US" altLang="zh-CN">
                <a:solidFill>
                  <a:srgbClr val="000099"/>
                </a:solidFill>
              </a:rPr>
              <a:t>P{2 ≤ X ≤ 3}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8"/>
          <p:cNvGraphicFramePr>
            <a:graphicFrameLocks/>
          </p:cNvGraphicFramePr>
          <p:nvPr/>
        </p:nvGraphicFramePr>
        <p:xfrm>
          <a:off x="4514850" y="5389563"/>
          <a:ext cx="112713" cy="214312"/>
        </p:xfrm>
        <a:graphic>
          <a:graphicData uri="http://schemas.openxmlformats.org/presentationml/2006/ole">
            <p:oleObj spid="_x0000_s51202" r:id="rId3" imgW="114102" imgH="215526" progId="Equation.3">
              <p:embed/>
            </p:oleObj>
          </a:graphicData>
        </a:graphic>
      </p:graphicFrame>
      <p:graphicFrame>
        <p:nvGraphicFramePr>
          <p:cNvPr id="51203" name="Object 9"/>
          <p:cNvGraphicFramePr>
            <a:graphicFrameLocks/>
          </p:cNvGraphicFramePr>
          <p:nvPr/>
        </p:nvGraphicFramePr>
        <p:xfrm>
          <a:off x="4514850" y="5389563"/>
          <a:ext cx="112713" cy="214312"/>
        </p:xfrm>
        <a:graphic>
          <a:graphicData uri="http://schemas.openxmlformats.org/presentationml/2006/ole">
            <p:oleObj spid="_x0000_s51203" r:id="rId4" imgW="114102" imgH="215526" progId="Equation.3">
              <p:embed/>
            </p:oleObj>
          </a:graphicData>
        </a:graphic>
      </p:graphicFrame>
      <p:graphicFrame>
        <p:nvGraphicFramePr>
          <p:cNvPr id="51204" name="Object 10"/>
          <p:cNvGraphicFramePr>
            <a:graphicFrameLocks/>
          </p:cNvGraphicFramePr>
          <p:nvPr/>
        </p:nvGraphicFramePr>
        <p:xfrm>
          <a:off x="4514850" y="5389563"/>
          <a:ext cx="112713" cy="214312"/>
        </p:xfrm>
        <a:graphic>
          <a:graphicData uri="http://schemas.openxmlformats.org/presentationml/2006/ole">
            <p:oleObj spid="_x0000_s51204" r:id="rId5" imgW="114102" imgH="215526" progId="Equation.3">
              <p:embed/>
            </p:oleObj>
          </a:graphicData>
        </a:graphic>
      </p:graphicFrame>
      <p:graphicFrame>
        <p:nvGraphicFramePr>
          <p:cNvPr id="51205" name="Object 18"/>
          <p:cNvGraphicFramePr>
            <a:graphicFrameLocks/>
          </p:cNvGraphicFramePr>
          <p:nvPr/>
        </p:nvGraphicFramePr>
        <p:xfrm>
          <a:off x="1066800" y="457200"/>
          <a:ext cx="4343400" cy="3168650"/>
        </p:xfrm>
        <a:graphic>
          <a:graphicData uri="http://schemas.openxmlformats.org/presentationml/2006/ole">
            <p:oleObj spid="_x0000_s51205" r:id="rId6" imgW="2273300" imgH="1663700" progId="Equation.DSMT4">
              <p:embed/>
            </p:oleObj>
          </a:graphicData>
        </a:graphic>
      </p:graphicFrame>
      <p:sp>
        <p:nvSpPr>
          <p:cNvPr id="51206" name="Line 22"/>
          <p:cNvSpPr>
            <a:spLocks noChangeShapeType="1"/>
          </p:cNvSpPr>
          <p:nvPr/>
        </p:nvSpPr>
        <p:spPr bwMode="auto">
          <a:xfrm flipV="1">
            <a:off x="144463" y="6327775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7" name="Rectangle 2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026E629-182A-46B5-A6EC-90457990BBBD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73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193675" y="3962400"/>
            <a:ext cx="8950325" cy="1881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       离散型随机变量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的分布函数的图形是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阶梯曲线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它在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的一切有正概率的点</a:t>
            </a:r>
            <a:r>
              <a:rPr lang="en-US" altLang="zh-CN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处都有一个跳跃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其跃度为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取值</a:t>
            </a:r>
            <a:r>
              <a:rPr lang="en-US" altLang="zh-CN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的概率</a:t>
            </a:r>
            <a:r>
              <a:rPr lang="en-US" altLang="zh-CN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16"/>
          <p:cNvSpPr>
            <a:spLocks noChangeShapeType="1"/>
          </p:cNvSpPr>
          <p:nvPr/>
        </p:nvSpPr>
        <p:spPr bwMode="auto">
          <a:xfrm flipV="1">
            <a:off x="214313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9" name="Rectangle 15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fld id="{ADBF14D4-E206-436D-B197-52361EB4FF13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>
                <a:lnSpc>
                  <a:spcPct val="150000"/>
                </a:lnSpc>
              </a:pPr>
              <a:t>74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0" y="661988"/>
            <a:ext cx="9144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◆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由分布律求分布函数时：用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可能取的值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27339" name="Object 2"/>
          <p:cNvGraphicFramePr>
            <a:graphicFrameLocks/>
          </p:cNvGraphicFramePr>
          <p:nvPr/>
        </p:nvGraphicFramePr>
        <p:xfrm>
          <a:off x="3810000" y="1143000"/>
          <a:ext cx="1828800" cy="568325"/>
        </p:xfrm>
        <a:graphic>
          <a:graphicData uri="http://schemas.openxmlformats.org/presentationml/2006/ole">
            <p:oleObj spid="_x0000_s52226" r:id="rId3" imgW="736600" imgH="228600" progId="Equation.3">
              <p:embed/>
            </p:oleObj>
          </a:graphicData>
        </a:graphic>
      </p:graphicFrame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211138" y="1738313"/>
            <a:ext cx="79248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分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(-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∞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∞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）为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k+1</a:t>
            </a:r>
            <a:r>
              <a:rPr lang="zh-CN" altLang="en-US">
                <a:solidFill>
                  <a:schemeClr val="tx1"/>
                </a:solidFill>
              </a:rPr>
              <a:t>个区间</a:t>
            </a:r>
          </a:p>
        </p:txBody>
      </p:sp>
      <p:graphicFrame>
        <p:nvGraphicFramePr>
          <p:cNvPr id="227337" name="Object 3"/>
          <p:cNvGraphicFramePr>
            <a:graphicFrameLocks/>
          </p:cNvGraphicFramePr>
          <p:nvPr/>
        </p:nvGraphicFramePr>
        <p:xfrm>
          <a:off x="1752600" y="2438400"/>
          <a:ext cx="5029200" cy="536575"/>
        </p:xfrm>
        <a:graphic>
          <a:graphicData uri="http://schemas.openxmlformats.org/presentationml/2006/ole">
            <p:oleObj spid="_x0000_s52227" r:id="rId4" imgW="2146300" imgH="228600" progId="Equation.3">
              <p:embed/>
            </p:oleObj>
          </a:graphicData>
        </a:graphic>
      </p:graphicFrame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28600" y="3048000"/>
            <a:ext cx="8675688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>
                <a:solidFill>
                  <a:schemeClr val="tx1"/>
                </a:solidFill>
              </a:rPr>
              <a:t>分别就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落在上述各区间内计算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{X</a:t>
            </a:r>
            <a:r>
              <a:rPr lang="en-US" altLang="zh-CN">
                <a:solidFill>
                  <a:schemeClr val="tx1"/>
                </a:solidFill>
              </a:rPr>
              <a:t>≤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x}</a:t>
            </a:r>
            <a:r>
              <a:rPr lang="zh-CN" altLang="en-US">
                <a:solidFill>
                  <a:schemeClr val="tx1"/>
                </a:solidFill>
              </a:rPr>
              <a:t>的值概率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累积和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] </a:t>
            </a:r>
            <a:r>
              <a:rPr lang="zh-CN" altLang="en-US">
                <a:solidFill>
                  <a:schemeClr val="tx1"/>
                </a:solidFill>
              </a:rPr>
              <a:t>即求出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F(x)</a:t>
            </a:r>
            <a:r>
              <a:rPr lang="zh-CN" altLang="en-US">
                <a:solidFill>
                  <a:schemeClr val="tx1"/>
                </a:solidFill>
              </a:rPr>
              <a:t>的值；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533400" y="0"/>
            <a:ext cx="259238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总结：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228600" y="4267200"/>
            <a:ext cx="87630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◆</a:t>
            </a:r>
            <a:r>
              <a:rPr lang="zh-CN" altLang="en-US">
                <a:solidFill>
                  <a:schemeClr val="tx1"/>
                </a:solidFill>
              </a:rPr>
              <a:t>离散型随机变量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落在区间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内的概率可以利用分布律或分布函数计算，即含于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内点的概率之和或分布函数在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上的增量，必要时加减端点概率值。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0" grpId="0"/>
      <p:bldP spid="227338" grpId="0"/>
      <p:bldP spid="227336" grpId="0"/>
      <p:bldP spid="227333" grpId="0"/>
      <p:bldP spid="22733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28600" y="4495800"/>
            <a:ext cx="8763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◆</a:t>
            </a:r>
            <a:r>
              <a:rPr lang="zh-CN" altLang="en-US">
                <a:solidFill>
                  <a:schemeClr val="tx1"/>
                </a:solidFill>
              </a:rPr>
              <a:t>离散型随机变量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的分布函数是一个</a:t>
            </a:r>
            <a:r>
              <a:rPr lang="zh-CN" altLang="en-US">
                <a:solidFill>
                  <a:schemeClr val="accent2"/>
                </a:solidFill>
              </a:rPr>
              <a:t>右连续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chemeClr val="accent2"/>
                </a:solidFill>
              </a:rPr>
              <a:t>阶梯函数</a:t>
            </a:r>
            <a:r>
              <a:rPr lang="zh-CN" altLang="en-US"/>
              <a:t>，</a:t>
            </a:r>
            <a:r>
              <a:rPr lang="zh-CN" altLang="en-US">
                <a:solidFill>
                  <a:schemeClr val="tx1"/>
                </a:solidFill>
              </a:rPr>
              <a:t>其</a:t>
            </a:r>
            <a:r>
              <a:rPr lang="zh-CN" altLang="en-US">
                <a:solidFill>
                  <a:schemeClr val="accent2"/>
                </a:solidFill>
              </a:rPr>
              <a:t>定义域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(-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∞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,+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</a:rPr>
              <a:t>∞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),</a:t>
            </a:r>
            <a:r>
              <a:rPr lang="zh-CN" altLang="en-US">
                <a:solidFill>
                  <a:schemeClr val="accent2"/>
                </a:solidFill>
              </a:rPr>
              <a:t>值域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latin typeface="隶书" pitchFamily="49" charset="-122"/>
                <a:ea typeface="ˎ̥"/>
                <a:cs typeface="ˎ̥"/>
              </a:rPr>
              <a:t>[0,1]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256" name="Line 16"/>
          <p:cNvSpPr>
            <a:spLocks noChangeShapeType="1"/>
          </p:cNvSpPr>
          <p:nvPr/>
        </p:nvSpPr>
        <p:spPr bwMode="auto">
          <a:xfrm flipV="1">
            <a:off x="214313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fld id="{31B4E443-5A68-41D2-90B9-D33A5DB86FAD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>
                <a:lnSpc>
                  <a:spcPct val="150000"/>
                </a:lnSpc>
              </a:pPr>
              <a:t>75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53258" name="TextBox 6"/>
          <p:cNvSpPr txBox="1">
            <a:spLocks noChangeArrowheads="1"/>
          </p:cNvSpPr>
          <p:nvPr/>
        </p:nvSpPr>
        <p:spPr bwMode="auto">
          <a:xfrm>
            <a:off x="304800" y="533400"/>
            <a:ext cx="3581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对于任意的实数</a:t>
            </a:r>
          </a:p>
        </p:txBody>
      </p:sp>
      <p:graphicFrame>
        <p:nvGraphicFramePr>
          <p:cNvPr id="53250" name="Object 3"/>
          <p:cNvGraphicFramePr>
            <a:graphicFrameLocks/>
          </p:cNvGraphicFramePr>
          <p:nvPr/>
        </p:nvGraphicFramePr>
        <p:xfrm>
          <a:off x="2667000" y="457200"/>
          <a:ext cx="2176463" cy="522288"/>
        </p:xfrm>
        <a:graphic>
          <a:graphicData uri="http://schemas.openxmlformats.org/presentationml/2006/ole">
            <p:oleObj spid="_x0000_s53250" r:id="rId3" imgW="952087" imgH="228501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04800" y="1295400"/>
            <a:ext cx="7696200" cy="2819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graphicFrame>
        <p:nvGraphicFramePr>
          <p:cNvPr id="53251" name="Object 2"/>
          <p:cNvGraphicFramePr>
            <a:graphicFrameLocks/>
          </p:cNvGraphicFramePr>
          <p:nvPr/>
        </p:nvGraphicFramePr>
        <p:xfrm>
          <a:off x="457200" y="1981200"/>
          <a:ext cx="5511800" cy="457200"/>
        </p:xfrm>
        <a:graphic>
          <a:graphicData uri="http://schemas.openxmlformats.org/presentationml/2006/ole">
            <p:oleObj spid="_x0000_s53251" r:id="rId4" imgW="2755900" imgH="228600" progId="Equation.DSMT4">
              <p:embed/>
            </p:oleObj>
          </a:graphicData>
        </a:graphic>
      </p:graphicFrame>
      <p:graphicFrame>
        <p:nvGraphicFramePr>
          <p:cNvPr id="53252" name="Object 2"/>
          <p:cNvGraphicFramePr>
            <a:graphicFrameLocks/>
          </p:cNvGraphicFramePr>
          <p:nvPr/>
        </p:nvGraphicFramePr>
        <p:xfrm>
          <a:off x="457200" y="1371600"/>
          <a:ext cx="3962400" cy="457200"/>
        </p:xfrm>
        <a:graphic>
          <a:graphicData uri="http://schemas.openxmlformats.org/presentationml/2006/ole">
            <p:oleObj spid="_x0000_s53252" r:id="rId5" imgW="1981200" imgH="228600" progId="Equation.DSMT4">
              <p:embed/>
            </p:oleObj>
          </a:graphicData>
        </a:graphic>
      </p:graphicFrame>
      <p:graphicFrame>
        <p:nvGraphicFramePr>
          <p:cNvPr id="53253" name="Object 2"/>
          <p:cNvGraphicFramePr>
            <a:graphicFrameLocks/>
          </p:cNvGraphicFramePr>
          <p:nvPr/>
        </p:nvGraphicFramePr>
        <p:xfrm>
          <a:off x="457200" y="3352800"/>
          <a:ext cx="7086600" cy="457200"/>
        </p:xfrm>
        <a:graphic>
          <a:graphicData uri="http://schemas.openxmlformats.org/presentationml/2006/ole">
            <p:oleObj spid="_x0000_s53253" r:id="rId6" imgW="3543300" imgH="228600" progId="Equation.DSMT4">
              <p:embed/>
            </p:oleObj>
          </a:graphicData>
        </a:graphic>
      </p:graphicFrame>
      <p:graphicFrame>
        <p:nvGraphicFramePr>
          <p:cNvPr id="53254" name="Object 2"/>
          <p:cNvGraphicFramePr>
            <a:graphicFrameLocks/>
          </p:cNvGraphicFramePr>
          <p:nvPr/>
        </p:nvGraphicFramePr>
        <p:xfrm>
          <a:off x="457200" y="2667000"/>
          <a:ext cx="5537200" cy="457200"/>
        </p:xfrm>
        <a:graphic>
          <a:graphicData uri="http://schemas.openxmlformats.org/presentationml/2006/ole">
            <p:oleObj spid="_x0000_s53254" r:id="rId7" imgW="2768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Line 17"/>
          <p:cNvSpPr>
            <a:spLocks noChangeShapeType="1"/>
          </p:cNvSpPr>
          <p:nvPr/>
        </p:nvSpPr>
        <p:spPr bwMode="auto">
          <a:xfrm flipV="1">
            <a:off x="300038" y="63674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1" name="Rectangle 16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82666A3-31D4-43D8-A1D7-82B4DB3517D7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28600" y="0"/>
            <a:ext cx="46720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设随机变量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的分布函数为</a:t>
            </a:r>
            <a:endParaRPr lang="zh-CN" altLang="en-US" dirty="0">
              <a:solidFill>
                <a:srgbClr val="000099"/>
              </a:solidFill>
            </a:endParaRPr>
          </a:p>
        </p:txBody>
      </p:sp>
      <p:graphicFrame>
        <p:nvGraphicFramePr>
          <p:cNvPr id="11276" name="Object 2"/>
          <p:cNvGraphicFramePr>
            <a:graphicFrameLocks/>
          </p:cNvGraphicFramePr>
          <p:nvPr/>
        </p:nvGraphicFramePr>
        <p:xfrm>
          <a:off x="1668463" y="534988"/>
          <a:ext cx="5341937" cy="482600"/>
        </p:xfrm>
        <a:graphic>
          <a:graphicData uri="http://schemas.openxmlformats.org/presentationml/2006/ole">
            <p:oleObj spid="_x0000_s54274" r:id="rId3" imgW="2247900" imgH="203200" progId="Equation.DSMT4">
              <p:embed/>
            </p:oleObj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79400" y="1111250"/>
            <a:ext cx="7467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试求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(1)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系数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A,B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；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(2)X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取值落在（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-1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1]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中的概率。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0" y="1676400"/>
            <a:ext cx="4562475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  〖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〗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）由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273" name="Object 3"/>
          <p:cNvGraphicFramePr>
            <a:graphicFrameLocks/>
          </p:cNvGraphicFramePr>
          <p:nvPr/>
        </p:nvGraphicFramePr>
        <p:xfrm>
          <a:off x="1524000" y="2057400"/>
          <a:ext cx="5791200" cy="842963"/>
        </p:xfrm>
        <a:graphic>
          <a:graphicData uri="http://schemas.openxmlformats.org/presentationml/2006/ole">
            <p:oleObj spid="_x0000_s54275" r:id="rId4" imgW="2705100" imgH="393700" progId="Equation.3">
              <p:embed/>
            </p:oleObj>
          </a:graphicData>
        </a:graphic>
      </p:graphicFrame>
      <p:graphicFrame>
        <p:nvGraphicFramePr>
          <p:cNvPr id="11272" name="Object 4"/>
          <p:cNvGraphicFramePr>
            <a:graphicFrameLocks/>
          </p:cNvGraphicFramePr>
          <p:nvPr/>
        </p:nvGraphicFramePr>
        <p:xfrm>
          <a:off x="1524000" y="2819400"/>
          <a:ext cx="6005513" cy="882650"/>
        </p:xfrm>
        <a:graphic>
          <a:graphicData uri="http://schemas.openxmlformats.org/presentationml/2006/ole">
            <p:oleObj spid="_x0000_s54276" r:id="rId5" imgW="2679700" imgH="393700" progId="Equation.3">
              <p:embed/>
            </p:oleObj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" y="3810000"/>
            <a:ext cx="126841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解得：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11270" name="Object 5"/>
          <p:cNvGraphicFramePr>
            <a:graphicFrameLocks/>
          </p:cNvGraphicFramePr>
          <p:nvPr/>
        </p:nvGraphicFramePr>
        <p:xfrm>
          <a:off x="1905000" y="3657600"/>
          <a:ext cx="1916113" cy="849313"/>
        </p:xfrm>
        <a:graphic>
          <a:graphicData uri="http://schemas.openxmlformats.org/presentationml/2006/ole">
            <p:oleObj spid="_x0000_s54277" r:id="rId6" imgW="888614" imgH="393529" progId="Equation.3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648200"/>
            <a:ext cx="3124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于是，分布函数为：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268" name="Object 6"/>
          <p:cNvGraphicFramePr>
            <a:graphicFrameLocks/>
          </p:cNvGraphicFramePr>
          <p:nvPr/>
        </p:nvGraphicFramePr>
        <p:xfrm>
          <a:off x="1774825" y="5160963"/>
          <a:ext cx="5311775" cy="925512"/>
        </p:xfrm>
        <a:graphic>
          <a:graphicData uri="http://schemas.openxmlformats.org/presentationml/2006/ole">
            <p:oleObj spid="_x0000_s54278" r:id="rId7" imgW="2260600" imgH="393700" progId="Equation.3">
              <p:embed/>
            </p:oleObj>
          </a:graphicData>
        </a:graphic>
      </p:graphicFrame>
      <p:graphicFrame>
        <p:nvGraphicFramePr>
          <p:cNvPr id="58381" name="Object 13"/>
          <p:cNvGraphicFramePr>
            <a:graphicFrameLocks/>
          </p:cNvGraphicFramePr>
          <p:nvPr/>
        </p:nvGraphicFramePr>
        <p:xfrm>
          <a:off x="5486400" y="3886200"/>
          <a:ext cx="2946400" cy="1143000"/>
        </p:xfrm>
        <a:graphic>
          <a:graphicData uri="http://schemas.openxmlformats.org/presentationml/2006/ole">
            <p:oleObj spid="_x0000_s54279" r:id="rId8" imgW="1511300" imgH="55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5" grpId="0"/>
      <p:bldP spid="11274" grpId="0"/>
      <p:bldP spid="11271" grpId="0"/>
      <p:bldP spid="112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Line 13"/>
          <p:cNvSpPr>
            <a:spLocks noChangeShapeType="1"/>
          </p:cNvSpPr>
          <p:nvPr/>
        </p:nvSpPr>
        <p:spPr bwMode="auto">
          <a:xfrm flipV="1">
            <a:off x="342900" y="6294438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40284098-EC44-4684-AA1A-E39707DDE058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77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-36513" y="533400"/>
            <a:ext cx="8450263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）由分布函数计算事件概率公式得：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296" name="Object 2"/>
          <p:cNvGraphicFramePr>
            <a:graphicFrameLocks/>
          </p:cNvGraphicFramePr>
          <p:nvPr/>
        </p:nvGraphicFramePr>
        <p:xfrm>
          <a:off x="971550" y="1268413"/>
          <a:ext cx="3733800" cy="417512"/>
        </p:xfrm>
        <a:graphic>
          <a:graphicData uri="http://schemas.openxmlformats.org/presentationml/2006/ole">
            <p:oleObj spid="_x0000_s55298" r:id="rId3" imgW="1816100" imgH="203200" progId="Equation.3">
              <p:embed/>
            </p:oleObj>
          </a:graphicData>
        </a:graphic>
      </p:graphicFrame>
      <p:graphicFrame>
        <p:nvGraphicFramePr>
          <p:cNvPr id="12295" name="Object 3"/>
          <p:cNvGraphicFramePr>
            <a:graphicFrameLocks/>
          </p:cNvGraphicFramePr>
          <p:nvPr/>
        </p:nvGraphicFramePr>
        <p:xfrm>
          <a:off x="1744663" y="1987550"/>
          <a:ext cx="4332287" cy="981075"/>
        </p:xfrm>
        <a:graphic>
          <a:graphicData uri="http://schemas.openxmlformats.org/presentationml/2006/ole">
            <p:oleObj spid="_x0000_s55299" r:id="rId4" imgW="1905000" imgH="431800" progId="Equation.3">
              <p:embed/>
            </p:oleObj>
          </a:graphicData>
        </a:graphic>
      </p:graphicFrame>
      <p:graphicFrame>
        <p:nvGraphicFramePr>
          <p:cNvPr id="12294" name="Object 4"/>
          <p:cNvGraphicFramePr>
            <a:graphicFrameLocks/>
          </p:cNvGraphicFramePr>
          <p:nvPr/>
        </p:nvGraphicFramePr>
        <p:xfrm>
          <a:off x="6229350" y="2046288"/>
          <a:ext cx="636588" cy="820737"/>
        </p:xfrm>
        <a:graphic>
          <a:graphicData uri="http://schemas.openxmlformats.org/presentationml/2006/ole">
            <p:oleObj spid="_x0000_s55300" r:id="rId5" imgW="304536" imgH="393359" progId="Equation.3">
              <p:embed/>
            </p:oleObj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219950" y="2274888"/>
            <a:ext cx="54610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■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3850" y="3429000"/>
            <a:ext cx="88201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ˎ̥"/>
                <a:cs typeface="ˎ̥"/>
              </a:rPr>
              <a:t>分布函数完全描述了随机变量的统计规律性。 </a:t>
            </a:r>
            <a:endParaRPr lang="zh-CN" altLang="en-US" dirty="0">
              <a:solidFill>
                <a:schemeClr val="tx1"/>
              </a:solidFill>
              <a:ea typeface="ˎ̥"/>
              <a:cs typeface="ˎ̥"/>
            </a:endParaRPr>
          </a:p>
        </p:txBody>
      </p:sp>
      <p:graphicFrame>
        <p:nvGraphicFramePr>
          <p:cNvPr id="11268" name="Object 6"/>
          <p:cNvGraphicFramePr>
            <a:graphicFrameLocks/>
          </p:cNvGraphicFramePr>
          <p:nvPr/>
        </p:nvGraphicFramePr>
        <p:xfrm>
          <a:off x="1905000" y="4343400"/>
          <a:ext cx="5311775" cy="925513"/>
        </p:xfrm>
        <a:graphic>
          <a:graphicData uri="http://schemas.openxmlformats.org/presentationml/2006/ole">
            <p:oleObj spid="_x0000_s55301" r:id="rId6" imgW="22606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3" grpId="0"/>
      <p:bldP spid="1229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533400" y="381000"/>
            <a:ext cx="20415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请同学们思考</a:t>
            </a:r>
          </a:p>
        </p:txBody>
      </p:sp>
      <p:sp>
        <p:nvSpPr>
          <p:cNvPr id="56326" name="Text Box 3"/>
          <p:cNvSpPr txBox="1">
            <a:spLocks noChangeArrowheads="1"/>
          </p:cNvSpPr>
          <p:nvPr/>
        </p:nvSpPr>
        <p:spPr bwMode="auto">
          <a:xfrm>
            <a:off x="541338" y="1027113"/>
            <a:ext cx="82931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不同的随机变量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它们的分布函数一定也不相同吗</a:t>
            </a:r>
            <a:r>
              <a:rPr lang="en-US" altLang="zh-CN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46125" y="1620838"/>
            <a:ext cx="493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答</a:t>
            </a:r>
            <a:endParaRPr lang="zh-CN" altLang="en-US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66850" y="1649413"/>
            <a:ext cx="1804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不一定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2362200" y="4419600"/>
          <a:ext cx="3333750" cy="1470025"/>
        </p:xfrm>
        <a:graphic>
          <a:graphicData uri="http://schemas.openxmlformats.org/presentationml/2006/ole">
            <p:oleObj spid="_x0000_s56322" r:id="rId3" imgW="1612200" imgH="710891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685800" y="3200400"/>
          <a:ext cx="6781800" cy="830263"/>
        </p:xfrm>
        <a:graphic>
          <a:graphicData uri="http://schemas.openxmlformats.org/presentationml/2006/ole">
            <p:oleObj spid="_x0000_s56323" r:id="rId4" imgW="7781723" imgH="952087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55750" y="1620838"/>
            <a:ext cx="5454650" cy="1373187"/>
            <a:chOff x="1031" y="1296"/>
            <a:chExt cx="3436" cy="865"/>
          </a:xfrm>
        </p:grpSpPr>
        <p:graphicFrame>
          <p:nvGraphicFramePr>
            <p:cNvPr id="56324" name="Object 4"/>
            <p:cNvGraphicFramePr>
              <a:graphicFrameLocks/>
            </p:cNvGraphicFramePr>
            <p:nvPr/>
          </p:nvGraphicFramePr>
          <p:xfrm>
            <a:off x="1031" y="1641"/>
            <a:ext cx="3436" cy="520"/>
          </p:xfrm>
          <a:graphic>
            <a:graphicData uri="http://schemas.openxmlformats.org/presentationml/2006/ole">
              <p:oleObj spid="_x0000_s56324" r:id="rId5" imgW="6464300" imgH="977900" progId="Equation.3">
                <p:embed/>
              </p:oleObj>
            </a:graphicData>
          </a:graphic>
        </p:graphicFrame>
        <p:sp>
          <p:nvSpPr>
            <p:cNvPr id="56332" name="Text Box 10"/>
            <p:cNvSpPr txBox="1">
              <a:spLocks noChangeArrowheads="1"/>
            </p:cNvSpPr>
            <p:nvPr/>
          </p:nvSpPr>
          <p:spPr bwMode="auto">
            <a:xfrm>
              <a:off x="1968" y="1296"/>
              <a:ext cx="235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例如抛均匀硬币</a:t>
              </a:r>
              <a:r>
                <a:rPr lang="en-US" altLang="zh-CN">
                  <a:solidFill>
                    <a:srgbClr val="000000"/>
                  </a:solidFill>
                </a:rPr>
                <a:t>, </a:t>
              </a:r>
              <a:r>
                <a:rPr lang="zh-CN" altLang="en-US">
                  <a:solidFill>
                    <a:srgbClr val="000000"/>
                  </a:solidFill>
                </a:rPr>
                <a:t>令</a:t>
              </a:r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0002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331" name="Rectangle 13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81EB905-BC21-424B-9E13-B84F1AED83C7}" type="slidenum">
              <a:rPr lang="en-US" altLang="zh-CN" sz="1800">
                <a:solidFill>
                  <a:srgbClr val="595959"/>
                </a:solidFill>
                <a:latin typeface="Monotype Corsiva" pitchFamily="66" charset="0"/>
                <a:ea typeface="ˎ̥"/>
                <a:cs typeface="ˎ̥"/>
              </a:rPr>
              <a:pPr algn="ctr"/>
              <a:t>78</a:t>
            </a:fld>
            <a:r>
              <a:rPr lang="en-US" altLang="zh-CN" sz="1800">
                <a:solidFill>
                  <a:srgbClr val="595959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rgbClr val="595959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70" name="Line 30"/>
          <p:cNvSpPr>
            <a:spLocks noChangeShapeType="1"/>
          </p:cNvSpPr>
          <p:nvPr/>
        </p:nvSpPr>
        <p:spPr bwMode="auto">
          <a:xfrm flipV="1">
            <a:off x="2555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fld id="{C349ADC9-0C05-4240-9260-4B7951E12A3E}" type="slidenum"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ˎ̥"/>
                <a:cs typeface="ˎ̥"/>
              </a:rPr>
              <a:pPr algn="ctr">
                <a:defRPr/>
              </a:pPr>
              <a:t>79</a:t>
            </a:fld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ˎ̥"/>
              <a:cs typeface="ˎ̥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629400" y="2133600"/>
            <a:ext cx="2514600" cy="2549525"/>
            <a:chOff x="3648" y="1344"/>
            <a:chExt cx="1584" cy="1728"/>
          </a:xfrm>
        </p:grpSpPr>
        <p:sp>
          <p:nvSpPr>
            <p:cNvPr id="240666" name="Oval 26"/>
            <p:cNvSpPr>
              <a:spLocks noChangeArrowheads="1"/>
            </p:cNvSpPr>
            <p:nvPr/>
          </p:nvSpPr>
          <p:spPr bwMode="auto">
            <a:xfrm>
              <a:off x="3696" y="1536"/>
              <a:ext cx="1536" cy="1536"/>
            </a:xfrm>
            <a:prstGeom prst="ellipse">
              <a:avLst/>
            </a:prstGeom>
            <a:solidFill>
              <a:srgbClr val="A3B2C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65" name="Text Box 25"/>
            <p:cNvSpPr txBox="1">
              <a:spLocks noChangeArrowheads="1"/>
            </p:cNvSpPr>
            <p:nvPr/>
          </p:nvSpPr>
          <p:spPr bwMode="auto">
            <a:xfrm>
              <a:off x="3648" y="134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靶子</a:t>
              </a:r>
            </a:p>
          </p:txBody>
        </p:sp>
      </p:grpSp>
      <p:sp>
        <p:nvSpPr>
          <p:cNvPr id="240660" name="Oval 20" descr="70%"/>
          <p:cNvSpPr>
            <a:spLocks noChangeArrowheads="1"/>
          </p:cNvSpPr>
          <p:nvPr/>
        </p:nvSpPr>
        <p:spPr bwMode="auto">
          <a:xfrm>
            <a:off x="7467600" y="3124200"/>
            <a:ext cx="900113" cy="920750"/>
          </a:xfrm>
          <a:prstGeom prst="ellipse">
            <a:avLst/>
          </a:prstGeom>
          <a:pattFill prst="pct70">
            <a:fgClr>
              <a:srgbClr val="FF00FF"/>
            </a:fgClr>
            <a:bgClr>
              <a:srgbClr val="FFCC00"/>
            </a:bgClr>
          </a:patt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7924800" y="3581400"/>
            <a:ext cx="69850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988300" y="3581400"/>
            <a:ext cx="427038" cy="425450"/>
            <a:chOff x="4504" y="3312"/>
            <a:chExt cx="296" cy="288"/>
          </a:xfrm>
        </p:grpSpPr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4512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7350" name="Object 6"/>
            <p:cNvGraphicFramePr>
              <a:graphicFrameLocks/>
            </p:cNvGraphicFramePr>
            <p:nvPr/>
          </p:nvGraphicFramePr>
          <p:xfrm>
            <a:off x="4504" y="3370"/>
            <a:ext cx="248" cy="230"/>
          </p:xfrm>
          <a:graphic>
            <a:graphicData uri="http://schemas.openxmlformats.org/presentationml/2006/ole">
              <p:oleObj spid="_x0000_s57350" r:id="rId3" imgW="177492" imgH="164814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43800" y="2590800"/>
            <a:ext cx="1039813" cy="566738"/>
            <a:chOff x="4224" y="1632"/>
            <a:chExt cx="720" cy="384"/>
          </a:xfrm>
        </p:grpSpPr>
        <p:sp>
          <p:nvSpPr>
            <p:cNvPr id="240655" name="Oval 15"/>
            <p:cNvSpPr>
              <a:spLocks noChangeArrowheads="1"/>
            </p:cNvSpPr>
            <p:nvPr/>
          </p:nvSpPr>
          <p:spPr bwMode="auto">
            <a:xfrm>
              <a:off x="4560" y="1968"/>
              <a:ext cx="46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4224" y="1632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弹着点</a:t>
              </a: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763000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>
              <a:lnSpc>
                <a:spcPct val="125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2】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一个靶子是半径为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米的圆盘，击中靶上任一个同心圆盘上的点的概率与该圆盘的面积成正比，并设射击都能中靶，以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表示弹着点与圆心的距离，试求随机变量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的分布函数。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28600" y="2209800"/>
            <a:ext cx="5435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只能按分布函数定义来求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.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2667000"/>
            <a:ext cx="66294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x&lt;0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,{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}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不可能事件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因为弹着点与圆心的距离不可能为负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),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</a:t>
            </a:r>
          </a:p>
        </p:txBody>
      </p:sp>
      <p:graphicFrame>
        <p:nvGraphicFramePr>
          <p:cNvPr id="30" name="Object 7"/>
          <p:cNvGraphicFramePr>
            <a:graphicFrameLocks/>
          </p:cNvGraphicFramePr>
          <p:nvPr/>
        </p:nvGraphicFramePr>
        <p:xfrm>
          <a:off x="762000" y="3962400"/>
          <a:ext cx="3810000" cy="428625"/>
        </p:xfrm>
        <a:graphic>
          <a:graphicData uri="http://schemas.openxmlformats.org/presentationml/2006/ole">
            <p:oleObj spid="_x0000_s57346" r:id="rId4" imgW="1816100" imgH="203200" progId="Equation.3">
              <p:embed/>
            </p:oleObj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2400" y="4460875"/>
            <a:ext cx="5562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0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  <a:sym typeface="Symbol" panose="05050102010706020507"/>
              </a:rPr>
              <a:t>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由题意得</a:t>
            </a:r>
          </a:p>
        </p:txBody>
      </p:sp>
      <p:graphicFrame>
        <p:nvGraphicFramePr>
          <p:cNvPr id="32" name="Object 8"/>
          <p:cNvGraphicFramePr>
            <a:graphicFrameLocks/>
          </p:cNvGraphicFramePr>
          <p:nvPr/>
        </p:nvGraphicFramePr>
        <p:xfrm>
          <a:off x="228600" y="5029200"/>
          <a:ext cx="5440363" cy="496888"/>
        </p:xfrm>
        <a:graphic>
          <a:graphicData uri="http://schemas.openxmlformats.org/presentationml/2006/ole">
            <p:oleObj spid="_x0000_s57347" r:id="rId5" imgW="2514600" imgH="228600" progId="Equation.DSMT4">
              <p:embed/>
            </p:oleObj>
          </a:graphicData>
        </a:graphic>
      </p:graphicFrame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0" y="5867400"/>
            <a:ext cx="5562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x=2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以确定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: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" name="Object 9"/>
          <p:cNvGraphicFramePr>
            <a:graphicFrameLocks/>
          </p:cNvGraphicFramePr>
          <p:nvPr/>
        </p:nvGraphicFramePr>
        <p:xfrm>
          <a:off x="2895600" y="5791200"/>
          <a:ext cx="4600575" cy="523875"/>
        </p:xfrm>
        <a:graphic>
          <a:graphicData uri="http://schemas.openxmlformats.org/presentationml/2006/ole">
            <p:oleObj spid="_x0000_s57348" r:id="rId6" imgW="2019300" imgH="228600" progId="Equation.DSMT4">
              <p:embed/>
            </p:oleObj>
          </a:graphicData>
        </a:graphic>
      </p:graphicFrame>
      <p:graphicFrame>
        <p:nvGraphicFramePr>
          <p:cNvPr id="35" name="Object 10"/>
          <p:cNvGraphicFramePr>
            <a:graphicFrameLocks/>
          </p:cNvGraphicFramePr>
          <p:nvPr/>
        </p:nvGraphicFramePr>
        <p:xfrm>
          <a:off x="7848600" y="5562600"/>
          <a:ext cx="1063625" cy="790575"/>
        </p:xfrm>
        <a:graphic>
          <a:graphicData uri="http://schemas.openxmlformats.org/presentationml/2006/ole">
            <p:oleObj spid="_x0000_s57349" r:id="rId7" imgW="533169" imgH="393529" progId="Equation.3">
              <p:embed/>
            </p:oleObj>
          </a:graphicData>
        </a:graphic>
      </p:graphicFrame>
      <p:sp>
        <p:nvSpPr>
          <p:cNvPr id="36" name="AutoShape 4" descr="深色下对角线"/>
          <p:cNvSpPr>
            <a:spLocks noChangeArrowheads="1"/>
          </p:cNvSpPr>
          <p:nvPr/>
        </p:nvSpPr>
        <p:spPr bwMode="auto">
          <a:xfrm>
            <a:off x="5867400" y="4648200"/>
            <a:ext cx="2286000" cy="1066800"/>
          </a:xfrm>
          <a:prstGeom prst="cloudCallout">
            <a:avLst>
              <a:gd name="adj1" fmla="val -158991"/>
              <a:gd name="adj2" fmla="val 59311"/>
            </a:avLst>
          </a:prstGeom>
          <a:pattFill prst="dkDnDiag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射击均能中靶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0" grpId="0" animBg="1"/>
      <p:bldP spid="240659" grpId="0" animBg="1"/>
      <p:bldP spid="28" grpId="0"/>
      <p:bldP spid="29" grpId="0"/>
      <p:bldP spid="31" grpId="0"/>
      <p:bldP spid="33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8065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cs"/>
              </a:rPr>
              <a:t>定义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设随机试验的样本空间为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={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}.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是定义在样本空间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实值单值函数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随机变量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</a:p>
        </p:txBody>
      </p:sp>
      <p:grpSp>
        <p:nvGrpSpPr>
          <p:cNvPr id="157699" name="Group 3"/>
          <p:cNvGrpSpPr>
            <a:grpSpLocks/>
          </p:cNvGrpSpPr>
          <p:nvPr/>
        </p:nvGrpSpPr>
        <p:grpSpPr bwMode="auto">
          <a:xfrm>
            <a:off x="1828800" y="2133600"/>
            <a:ext cx="5410200" cy="1981200"/>
            <a:chOff x="306" y="1493"/>
            <a:chExt cx="5048" cy="2113"/>
          </a:xfrm>
        </p:grpSpPr>
        <p:sp>
          <p:nvSpPr>
            <p:cNvPr id="157702" name="Rectangle 4"/>
            <p:cNvSpPr>
              <a:spLocks noChangeArrowheads="1"/>
            </p:cNvSpPr>
            <p:nvPr/>
          </p:nvSpPr>
          <p:spPr bwMode="auto">
            <a:xfrm>
              <a:off x="318" y="1493"/>
              <a:ext cx="2088" cy="2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2458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157703" name="Freeform 5"/>
            <p:cNvSpPr>
              <a:spLocks noChangeArrowheads="1"/>
            </p:cNvSpPr>
            <p:nvPr/>
          </p:nvSpPr>
          <p:spPr bwMode="auto">
            <a:xfrm>
              <a:off x="1506" y="2559"/>
              <a:ext cx="1392" cy="757"/>
            </a:xfrm>
            <a:custGeom>
              <a:avLst/>
              <a:gdLst>
                <a:gd name="T0" fmla="*/ 0 w 1404"/>
                <a:gd name="T1" fmla="*/ 527 h 799"/>
                <a:gd name="T2" fmla="*/ 742 w 1404"/>
                <a:gd name="T3" fmla="*/ 576 h 799"/>
                <a:gd name="T4" fmla="*/ 1156 w 1404"/>
                <a:gd name="T5" fmla="*/ 331 h 799"/>
                <a:gd name="T6" fmla="*/ 1344 w 1404"/>
                <a:gd name="T7" fmla="*/ 0 h 7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4"/>
                <a:gd name="T13" fmla="*/ 0 h 799"/>
                <a:gd name="T14" fmla="*/ 1404 w 1404"/>
                <a:gd name="T15" fmla="*/ 799 h 7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4" h="799">
                  <a:moveTo>
                    <a:pt x="0" y="690"/>
                  </a:moveTo>
                  <a:cubicBezTo>
                    <a:pt x="286" y="744"/>
                    <a:pt x="573" y="799"/>
                    <a:pt x="774" y="756"/>
                  </a:cubicBezTo>
                  <a:cubicBezTo>
                    <a:pt x="975" y="713"/>
                    <a:pt x="1101" y="558"/>
                    <a:pt x="1206" y="432"/>
                  </a:cubicBezTo>
                  <a:cubicBezTo>
                    <a:pt x="1311" y="306"/>
                    <a:pt x="1357" y="153"/>
                    <a:pt x="1404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4" name="Line 6"/>
            <p:cNvSpPr>
              <a:spLocks noChangeShapeType="1"/>
            </p:cNvSpPr>
            <p:nvPr/>
          </p:nvSpPr>
          <p:spPr bwMode="auto">
            <a:xfrm>
              <a:off x="2579" y="2522"/>
              <a:ext cx="26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5" name="Text Box 7"/>
            <p:cNvSpPr txBox="1">
              <a:spLocks noChangeArrowheads="1"/>
            </p:cNvSpPr>
            <p:nvPr/>
          </p:nvSpPr>
          <p:spPr bwMode="auto">
            <a:xfrm>
              <a:off x="306" y="3107"/>
              <a:ext cx="278" cy="4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600" b="0" i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7706" name="Oval 8"/>
            <p:cNvSpPr>
              <a:spLocks noChangeArrowheads="1"/>
            </p:cNvSpPr>
            <p:nvPr/>
          </p:nvSpPr>
          <p:spPr bwMode="auto">
            <a:xfrm>
              <a:off x="2854" y="2463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07" name="Oval 9"/>
            <p:cNvSpPr>
              <a:spLocks noChangeArrowheads="1"/>
            </p:cNvSpPr>
            <p:nvPr/>
          </p:nvSpPr>
          <p:spPr bwMode="auto">
            <a:xfrm>
              <a:off x="4316" y="2463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08" name="Oval 10"/>
            <p:cNvSpPr>
              <a:spLocks noChangeArrowheads="1"/>
            </p:cNvSpPr>
            <p:nvPr/>
          </p:nvSpPr>
          <p:spPr bwMode="auto">
            <a:xfrm>
              <a:off x="1454" y="3141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09" name="Freeform 11"/>
            <p:cNvSpPr>
              <a:spLocks noChangeArrowheads="1"/>
            </p:cNvSpPr>
            <p:nvPr/>
          </p:nvSpPr>
          <p:spPr bwMode="auto">
            <a:xfrm>
              <a:off x="1620" y="2051"/>
              <a:ext cx="1722" cy="412"/>
            </a:xfrm>
            <a:custGeom>
              <a:avLst/>
              <a:gdLst>
                <a:gd name="T0" fmla="*/ 0 w 1752"/>
                <a:gd name="T1" fmla="*/ 102 h 472"/>
                <a:gd name="T2" fmla="*/ 573 w 1752"/>
                <a:gd name="T3" fmla="*/ 8 h 472"/>
                <a:gd name="T4" fmla="*/ 1062 w 1752"/>
                <a:gd name="T5" fmla="*/ 54 h 472"/>
                <a:gd name="T6" fmla="*/ 1608 w 1752"/>
                <a:gd name="T7" fmla="*/ 239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472"/>
                <a:gd name="T14" fmla="*/ 1752 w 1752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472">
                  <a:moveTo>
                    <a:pt x="0" y="202"/>
                  </a:moveTo>
                  <a:cubicBezTo>
                    <a:pt x="215" y="117"/>
                    <a:pt x="431" y="32"/>
                    <a:pt x="624" y="16"/>
                  </a:cubicBezTo>
                  <a:cubicBezTo>
                    <a:pt x="817" y="0"/>
                    <a:pt x="970" y="30"/>
                    <a:pt x="1158" y="106"/>
                  </a:cubicBezTo>
                  <a:cubicBezTo>
                    <a:pt x="1346" y="182"/>
                    <a:pt x="1549" y="327"/>
                    <a:pt x="1752" y="47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0" name="Oval 12"/>
            <p:cNvSpPr>
              <a:spLocks noChangeArrowheads="1"/>
            </p:cNvSpPr>
            <p:nvPr/>
          </p:nvSpPr>
          <p:spPr bwMode="auto">
            <a:xfrm>
              <a:off x="3305" y="2463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11" name="Oval 13"/>
            <p:cNvSpPr>
              <a:spLocks noChangeArrowheads="1"/>
            </p:cNvSpPr>
            <p:nvPr/>
          </p:nvSpPr>
          <p:spPr bwMode="auto">
            <a:xfrm>
              <a:off x="1562" y="2190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12" name="Freeform 14"/>
            <p:cNvSpPr>
              <a:spLocks noChangeArrowheads="1"/>
            </p:cNvSpPr>
            <p:nvPr/>
          </p:nvSpPr>
          <p:spPr bwMode="auto">
            <a:xfrm>
              <a:off x="1230" y="1728"/>
              <a:ext cx="3084" cy="759"/>
            </a:xfrm>
            <a:custGeom>
              <a:avLst/>
              <a:gdLst>
                <a:gd name="T0" fmla="*/ 0 w 3084"/>
                <a:gd name="T1" fmla="*/ 195 h 759"/>
                <a:gd name="T2" fmla="*/ 708 w 3084"/>
                <a:gd name="T3" fmla="*/ 57 h 759"/>
                <a:gd name="T4" fmla="*/ 1680 w 3084"/>
                <a:gd name="T5" fmla="*/ 117 h 759"/>
                <a:gd name="T6" fmla="*/ 3084 w 3084"/>
                <a:gd name="T7" fmla="*/ 759 h 7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4"/>
                <a:gd name="T13" fmla="*/ 0 h 759"/>
                <a:gd name="T14" fmla="*/ 3084 w 3084"/>
                <a:gd name="T15" fmla="*/ 759 h 7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4" h="759">
                  <a:moveTo>
                    <a:pt x="0" y="195"/>
                  </a:moveTo>
                  <a:cubicBezTo>
                    <a:pt x="214" y="132"/>
                    <a:pt x="428" y="70"/>
                    <a:pt x="708" y="57"/>
                  </a:cubicBezTo>
                  <a:cubicBezTo>
                    <a:pt x="988" y="44"/>
                    <a:pt x="1284" y="0"/>
                    <a:pt x="1680" y="117"/>
                  </a:cubicBezTo>
                  <a:cubicBezTo>
                    <a:pt x="2076" y="234"/>
                    <a:pt x="2580" y="496"/>
                    <a:pt x="3084" y="75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3" name="Oval 15"/>
            <p:cNvSpPr>
              <a:spLocks noChangeArrowheads="1"/>
            </p:cNvSpPr>
            <p:nvPr/>
          </p:nvSpPr>
          <p:spPr bwMode="auto">
            <a:xfrm>
              <a:off x="1174" y="1867"/>
              <a:ext cx="118" cy="11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714" name="Text Box 16"/>
            <p:cNvSpPr txBox="1">
              <a:spLocks noChangeArrowheads="1"/>
            </p:cNvSpPr>
            <p:nvPr/>
          </p:nvSpPr>
          <p:spPr bwMode="auto">
            <a:xfrm>
              <a:off x="906" y="1735"/>
              <a:ext cx="364" cy="4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600" b="0" i="1">
                  <a:solidFill>
                    <a:schemeClr val="tx1"/>
                  </a:solidFill>
                </a:rPr>
                <a:t>e</a:t>
              </a:r>
              <a:r>
                <a:rPr lang="en-US" altLang="zh-CN" sz="3600" b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715" name="Text Box 17"/>
            <p:cNvSpPr txBox="1">
              <a:spLocks noChangeArrowheads="1"/>
            </p:cNvSpPr>
            <p:nvPr/>
          </p:nvSpPr>
          <p:spPr bwMode="auto">
            <a:xfrm>
              <a:off x="1329" y="2158"/>
              <a:ext cx="364" cy="4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600" b="0" i="1">
                  <a:solidFill>
                    <a:schemeClr val="tx1"/>
                  </a:solidFill>
                </a:rPr>
                <a:t>e</a:t>
              </a:r>
              <a:r>
                <a:rPr lang="en-US" altLang="zh-CN" sz="3600" b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716" name="Text Box 18"/>
            <p:cNvSpPr txBox="1">
              <a:spLocks noChangeArrowheads="1"/>
            </p:cNvSpPr>
            <p:nvPr/>
          </p:nvSpPr>
          <p:spPr bwMode="auto">
            <a:xfrm>
              <a:off x="1159" y="2970"/>
              <a:ext cx="363" cy="4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600" b="0" i="1">
                  <a:solidFill>
                    <a:schemeClr val="tx1"/>
                  </a:solidFill>
                </a:rPr>
                <a:t>e</a:t>
              </a:r>
              <a:r>
                <a:rPr lang="en-US" altLang="zh-CN" sz="3600" b="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7717" name="Text Box 19"/>
            <p:cNvSpPr txBox="1">
              <a:spLocks noChangeArrowheads="1"/>
            </p:cNvSpPr>
            <p:nvPr/>
          </p:nvSpPr>
          <p:spPr bwMode="auto">
            <a:xfrm>
              <a:off x="5093" y="2427"/>
              <a:ext cx="261" cy="4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3600" b="0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57700" name="Line 13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01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69FF6B2-F2E9-4252-9860-52FB2C2B95D0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16" name="Line 32"/>
          <p:cNvSpPr>
            <a:spLocks noChangeShapeType="1"/>
          </p:cNvSpPr>
          <p:nvPr/>
        </p:nvSpPr>
        <p:spPr bwMode="auto">
          <a:xfrm flipV="1">
            <a:off x="2286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>
              <a:solidFill>
                <a:srgbClr val="33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815" name="Rectangle 31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fld id="{9C5FF9B2-952F-453F-B7B3-1961ACA4F41B}" type="slidenum">
              <a:rPr lang="en-US" altLang="zh-CN" sz="18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ˎ̥"/>
                <a:cs typeface="ˎ̥"/>
              </a:rPr>
              <a:pPr algn="ctr">
                <a:defRPr/>
              </a:pPr>
              <a:t>80</a:t>
            </a:fld>
            <a:r>
              <a:rPr lang="en-US" altLang="zh-CN" sz="18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endParaRPr lang="en-US" altLang="zh-CN" sz="180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46812" name="Rectangle 28"/>
          <p:cNvSpPr>
            <a:spLocks noChangeArrowheads="1"/>
          </p:cNvSpPr>
          <p:nvPr/>
        </p:nvSpPr>
        <p:spPr bwMode="auto">
          <a:xfrm>
            <a:off x="762000" y="381000"/>
            <a:ext cx="25146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 </a:t>
            </a:r>
          </a:p>
        </p:txBody>
      </p:sp>
      <p:graphicFrame>
        <p:nvGraphicFramePr>
          <p:cNvPr id="246811" name="Object 2"/>
          <p:cNvGraphicFramePr>
            <a:graphicFrameLocks/>
          </p:cNvGraphicFramePr>
          <p:nvPr/>
        </p:nvGraphicFramePr>
        <p:xfrm>
          <a:off x="2895600" y="152400"/>
          <a:ext cx="2765425" cy="877888"/>
        </p:xfrm>
        <a:graphic>
          <a:graphicData uri="http://schemas.openxmlformats.org/presentationml/2006/ole">
            <p:oleObj spid="_x0000_s58370" r:id="rId3" imgW="1447800" imgH="419100" progId="Equation.3">
              <p:embed/>
            </p:oleObj>
          </a:graphicData>
        </a:graphic>
      </p:graphicFrame>
      <p:sp>
        <p:nvSpPr>
          <p:cNvPr id="246810" name="Rectangle 26"/>
          <p:cNvSpPr>
            <a:spLocks noChangeArrowheads="1"/>
          </p:cNvSpPr>
          <p:nvPr/>
        </p:nvSpPr>
        <p:spPr bwMode="auto">
          <a:xfrm>
            <a:off x="76200" y="1169988"/>
            <a:ext cx="89154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3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、当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≥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2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,{</a:t>
            </a:r>
            <a:r>
              <a:rPr lang="en-US" altLang="zh-CN" dirty="0" err="1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dirty="0" err="1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≤</a:t>
            </a:r>
            <a:r>
              <a:rPr lang="en-US" altLang="zh-CN" dirty="0" err="1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}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为必然事件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</a:t>
            </a:r>
          </a:p>
        </p:txBody>
      </p:sp>
      <p:graphicFrame>
        <p:nvGraphicFramePr>
          <p:cNvPr id="246809" name="Object 3"/>
          <p:cNvGraphicFramePr>
            <a:graphicFrameLocks/>
          </p:cNvGraphicFramePr>
          <p:nvPr/>
        </p:nvGraphicFramePr>
        <p:xfrm>
          <a:off x="2530475" y="1841500"/>
          <a:ext cx="3565525" cy="450850"/>
        </p:xfrm>
        <a:graphic>
          <a:graphicData uri="http://schemas.openxmlformats.org/presentationml/2006/ole">
            <p:oleObj spid="_x0000_s58371" r:id="rId4" imgW="1765300" imgH="203200" progId="Equation.3">
              <p:embed/>
            </p:oleObj>
          </a:graphicData>
        </a:graphic>
      </p:graphicFrame>
      <p:sp>
        <p:nvSpPr>
          <p:cNvPr id="246808" name="Rectangle 24"/>
          <p:cNvSpPr>
            <a:spLocks noChangeArrowheads="1"/>
          </p:cNvSpPr>
          <p:nvPr/>
        </p:nvSpPr>
        <p:spPr bwMode="auto">
          <a:xfrm>
            <a:off x="76200" y="2451100"/>
            <a:ext cx="456723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</a:t>
            </a:r>
            <a:r>
              <a: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综上得</a:t>
            </a:r>
            <a:r>
              <a:rPr lang="en-US" altLang="zh-CN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的分布函数为</a:t>
            </a:r>
            <a:r>
              <a:rPr lang="en-US" altLang="zh-CN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:</a:t>
            </a:r>
            <a:endParaRPr lang="en-US" altLang="zh-CN">
              <a:solidFill>
                <a:srgbClr val="33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6807" name="Object 4"/>
          <p:cNvGraphicFramePr>
            <a:graphicFrameLocks/>
          </p:cNvGraphicFramePr>
          <p:nvPr/>
        </p:nvGraphicFramePr>
        <p:xfrm>
          <a:off x="762000" y="3136900"/>
          <a:ext cx="3443288" cy="2032000"/>
        </p:xfrm>
        <a:graphic>
          <a:graphicData uri="http://schemas.openxmlformats.org/presentationml/2006/ole">
            <p:oleObj spid="_x0000_s58372" r:id="rId5" imgW="1511300" imgH="81280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51400" y="2324100"/>
            <a:ext cx="2921000" cy="2400300"/>
            <a:chOff x="3024" y="2035"/>
            <a:chExt cx="2562" cy="1853"/>
          </a:xfrm>
        </p:grpSpPr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>
              <a:off x="3024" y="3504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8373" name="Object 5"/>
            <p:cNvGraphicFramePr>
              <a:graphicFrameLocks/>
            </p:cNvGraphicFramePr>
            <p:nvPr/>
          </p:nvGraphicFramePr>
          <p:xfrm>
            <a:off x="3648" y="2035"/>
            <a:ext cx="697" cy="413"/>
          </p:xfrm>
          <a:graphic>
            <a:graphicData uri="http://schemas.openxmlformats.org/presentationml/2006/ole">
              <p:oleObj spid="_x0000_s58373" r:id="rId6" imgW="342751" imgH="203112" progId="Equation.3">
                <p:embed/>
              </p:oleObj>
            </a:graphicData>
          </a:graphic>
        </p:graphicFrame>
        <p:graphicFrame>
          <p:nvGraphicFramePr>
            <p:cNvPr id="58374" name="Object 6"/>
            <p:cNvGraphicFramePr>
              <a:graphicFrameLocks/>
            </p:cNvGraphicFramePr>
            <p:nvPr/>
          </p:nvGraphicFramePr>
          <p:xfrm>
            <a:off x="5328" y="3600"/>
            <a:ext cx="258" cy="284"/>
          </p:xfrm>
          <a:graphic>
            <a:graphicData uri="http://schemas.openxmlformats.org/presentationml/2006/ole">
              <p:oleObj spid="_x0000_s58374" r:id="rId7" imgW="126835" imgH="139518" progId="Equation.3">
                <p:embed/>
              </p:oleObj>
            </a:graphicData>
          </a:graphic>
        </p:graphicFrame>
        <p:graphicFrame>
          <p:nvGraphicFramePr>
            <p:cNvPr id="58375" name="Object 7"/>
            <p:cNvGraphicFramePr>
              <a:graphicFrameLocks/>
            </p:cNvGraphicFramePr>
            <p:nvPr/>
          </p:nvGraphicFramePr>
          <p:xfrm>
            <a:off x="3264" y="3479"/>
            <a:ext cx="310" cy="361"/>
          </p:xfrm>
          <a:graphic>
            <a:graphicData uri="http://schemas.openxmlformats.org/presentationml/2006/ole">
              <p:oleObj spid="_x0000_s58375" r:id="rId8" imgW="152202" imgH="177569" progId="Equation.3">
                <p:embed/>
              </p:oleObj>
            </a:graphicData>
          </a:graphic>
        </p:graphicFrame>
        <p:graphicFrame>
          <p:nvGraphicFramePr>
            <p:cNvPr id="58376" name="Object 8"/>
            <p:cNvGraphicFramePr>
              <a:graphicFrameLocks/>
            </p:cNvGraphicFramePr>
            <p:nvPr/>
          </p:nvGraphicFramePr>
          <p:xfrm>
            <a:off x="3323" y="2496"/>
            <a:ext cx="181" cy="335"/>
          </p:xfrm>
          <a:graphic>
            <a:graphicData uri="http://schemas.openxmlformats.org/presentationml/2006/ole">
              <p:oleObj spid="_x0000_s58376" r:id="rId9" imgW="88707" imgH="164742" progId="Equation.3">
                <p:embed/>
              </p:oleObj>
            </a:graphicData>
          </a:graphic>
        </p:graphicFrame>
        <p:graphicFrame>
          <p:nvGraphicFramePr>
            <p:cNvPr id="58377" name="Object 9"/>
            <p:cNvGraphicFramePr>
              <a:graphicFrameLocks/>
            </p:cNvGraphicFramePr>
            <p:nvPr/>
          </p:nvGraphicFramePr>
          <p:xfrm>
            <a:off x="4416" y="3504"/>
            <a:ext cx="258" cy="335"/>
          </p:xfrm>
          <a:graphic>
            <a:graphicData uri="http://schemas.openxmlformats.org/presentationml/2006/ole">
              <p:oleObj spid="_x0000_s58377" r:id="rId10" imgW="126780" imgH="164814" progId="Equation.3">
                <p:embed/>
              </p:oleObj>
            </a:graphicData>
          </a:graphic>
        </p:graphicFrame>
        <p:graphicFrame>
          <p:nvGraphicFramePr>
            <p:cNvPr id="58378" name="Object 10"/>
            <p:cNvGraphicFramePr>
              <a:graphicFrameLocks/>
            </p:cNvGraphicFramePr>
            <p:nvPr/>
          </p:nvGraphicFramePr>
          <p:xfrm>
            <a:off x="3984" y="3505"/>
            <a:ext cx="181" cy="335"/>
          </p:xfrm>
          <a:graphic>
            <a:graphicData uri="http://schemas.openxmlformats.org/presentationml/2006/ole">
              <p:oleObj spid="_x0000_s58378" r:id="rId11" imgW="88707" imgH="164742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3205163"/>
            <a:ext cx="3260725" cy="989012"/>
            <a:chOff x="2279" y="2577"/>
            <a:chExt cx="3128" cy="865"/>
          </a:xfrm>
        </p:grpSpPr>
        <p:sp>
          <p:nvSpPr>
            <p:cNvPr id="58390" name="Arc 13"/>
            <p:cNvSpPr>
              <a:spLocks noChangeArrowheads="1"/>
            </p:cNvSpPr>
            <p:nvPr/>
          </p:nvSpPr>
          <p:spPr bwMode="auto">
            <a:xfrm rot="5360706">
              <a:off x="3500" y="2530"/>
              <a:ext cx="865" cy="958"/>
            </a:xfrm>
            <a:custGeom>
              <a:avLst/>
              <a:gdLst>
                <a:gd name="T0" fmla="*/ 0 w 21600"/>
                <a:gd name="T1" fmla="*/ 0 h 21597"/>
                <a:gd name="T2" fmla="*/ 0 w 21600"/>
                <a:gd name="T3" fmla="*/ 0 h 21597"/>
                <a:gd name="T4" fmla="*/ 0 w 21600"/>
                <a:gd name="T5" fmla="*/ 0 h 21597"/>
                <a:gd name="T6" fmla="*/ 0 w 21600"/>
                <a:gd name="T7" fmla="*/ 0 h 21597"/>
                <a:gd name="T8" fmla="*/ 0 w 21600"/>
                <a:gd name="T9" fmla="*/ 0 h 2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597"/>
                <a:gd name="T17" fmla="*/ 21600 w 21600"/>
                <a:gd name="T18" fmla="*/ 21597 h 2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597" fill="none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</a:path>
                <a:path w="21600" h="21597" stroke="0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279" y="3439"/>
              <a:ext cx="1249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4399" y="2639"/>
              <a:ext cx="1008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953000" y="3276600"/>
            <a:ext cx="1524000" cy="1371600"/>
            <a:chOff x="3600" y="2640"/>
            <a:chExt cx="960" cy="864"/>
          </a:xfrm>
        </p:grpSpPr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 flipH="1">
              <a:off x="3600" y="26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>
              <a:off x="4560" y="26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88392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        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显然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这里的分布函数是一条连续曲线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,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表明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不再是离散型随机变量</a:t>
            </a:r>
            <a:r>
              <a:rPr lang="en-US" altLang="zh-CN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ˎ̥"/>
                <a:cs typeface="ˎ̥"/>
              </a:rPr>
              <a:t>!</a:t>
            </a:r>
            <a:endParaRPr lang="en-US" altLang="zh-CN" dirty="0">
              <a:solidFill>
                <a:srgbClr val="33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2" grpId="0"/>
      <p:bldP spid="246810" grpId="0"/>
      <p:bldP spid="246808" grpId="0"/>
      <p:bldP spid="24679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Line 14"/>
          <p:cNvSpPr>
            <a:spLocks noChangeShapeType="1"/>
          </p:cNvSpPr>
          <p:nvPr/>
        </p:nvSpPr>
        <p:spPr bwMode="auto">
          <a:xfrm flipV="1">
            <a:off x="228600" y="62484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7D0BCAC-469D-45DD-8D4D-CDF5721B9A3E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81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325438" y="346075"/>
            <a:ext cx="8458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此外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易验证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对任意实数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x,</a:t>
            </a:r>
            <a:r>
              <a:rPr lang="zh-CN" altLang="en-US">
                <a:solidFill>
                  <a:schemeClr val="tx1"/>
                </a:solidFill>
              </a:rPr>
              <a:t>均有</a:t>
            </a:r>
          </a:p>
        </p:txBody>
      </p:sp>
      <p:graphicFrame>
        <p:nvGraphicFramePr>
          <p:cNvPr id="242697" name="Object 2"/>
          <p:cNvGraphicFramePr>
            <a:graphicFrameLocks/>
          </p:cNvGraphicFramePr>
          <p:nvPr/>
        </p:nvGraphicFramePr>
        <p:xfrm>
          <a:off x="2895600" y="914400"/>
          <a:ext cx="2286000" cy="1077913"/>
        </p:xfrm>
        <a:graphic>
          <a:graphicData uri="http://schemas.openxmlformats.org/presentationml/2006/ole">
            <p:oleObj spid="_x0000_s59394" r:id="rId3" imgW="1002865" imgH="469696" progId="Equation.3">
              <p:embed/>
            </p:oleObj>
          </a:graphicData>
        </a:graphic>
      </p:graphicFrame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9238" y="2098675"/>
            <a:ext cx="8458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其中非负函数</a:t>
            </a:r>
          </a:p>
        </p:txBody>
      </p:sp>
      <p:graphicFrame>
        <p:nvGraphicFramePr>
          <p:cNvPr id="242695" name="Object 3"/>
          <p:cNvGraphicFramePr>
            <a:graphicFrameLocks/>
          </p:cNvGraphicFramePr>
          <p:nvPr/>
        </p:nvGraphicFramePr>
        <p:xfrm>
          <a:off x="2819400" y="2286000"/>
          <a:ext cx="3125788" cy="1398588"/>
        </p:xfrm>
        <a:graphic>
          <a:graphicData uri="http://schemas.openxmlformats.org/presentationml/2006/ole">
            <p:oleObj spid="_x0000_s59395" r:id="rId4" imgW="1371600" imgH="609600" progId="Equation.3">
              <p:embed/>
            </p:oleObj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3038" y="3895725"/>
            <a:ext cx="8915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这种随机变量的分布函数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F(x)</a:t>
            </a:r>
            <a:r>
              <a:rPr lang="zh-CN" altLang="en-US">
                <a:solidFill>
                  <a:schemeClr val="tx1"/>
                </a:solidFill>
              </a:rPr>
              <a:t>恰为一个非负函数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f(x)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(-</a:t>
            </a:r>
            <a:r>
              <a:rPr lang="en-US" altLang="zh-CN">
                <a:solidFill>
                  <a:schemeClr val="tx1"/>
                </a:solidFill>
              </a:rPr>
              <a:t>∞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,x]</a:t>
            </a:r>
            <a:r>
              <a:rPr lang="zh-CN" altLang="en-US">
                <a:solidFill>
                  <a:schemeClr val="tx1"/>
                </a:solidFill>
              </a:rPr>
              <a:t>上的积分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.</a:t>
            </a:r>
            <a:r>
              <a:rPr lang="zh-CN" altLang="en-US">
                <a:solidFill>
                  <a:schemeClr val="tx1"/>
                </a:solidFill>
              </a:rPr>
              <a:t>称这种随机变量为连续型随机变量</a:t>
            </a:r>
            <a:r>
              <a:rPr lang="en-US" altLang="zh-CN">
                <a:solidFill>
                  <a:schemeClr val="tx1"/>
                </a:solidFill>
                <a:ea typeface="ˎ̥"/>
                <a:cs typeface="ˎ̥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/>
      <p:bldP spid="242696" grpId="0"/>
      <p:bldP spid="24269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7054850" cy="685800"/>
          </a:xfrm>
          <a:prstGeom prst="rect">
            <a:avLst/>
          </a:prstGeom>
          <a:solidFill>
            <a:srgbClr val="CC0000"/>
          </a:solidFill>
          <a:ln w="9525" algn="ctr">
            <a:noFill/>
            <a:miter lim="800000"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zh-CN" altLang="en-US" sz="3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、连续型随机变量及其概率密度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295400"/>
            <a:ext cx="87645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定义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若对随机变量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的分布函数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，存在非负可积函数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 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使对于任意实数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为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连续型随机变量，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其中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f(x)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概率密度函数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，简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称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概率密度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None/>
              <a:defRPr/>
            </a:pP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0" y="838200"/>
            <a:ext cx="7924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 概率密度的定义</a:t>
            </a:r>
          </a:p>
        </p:txBody>
      </p:sp>
      <p:graphicFrame>
        <p:nvGraphicFramePr>
          <p:cNvPr id="66562" name="Object 8"/>
          <p:cNvGraphicFramePr>
            <a:graphicFrameLocks/>
          </p:cNvGraphicFramePr>
          <p:nvPr/>
        </p:nvGraphicFramePr>
        <p:xfrm>
          <a:off x="2590800" y="2362200"/>
          <a:ext cx="3562350" cy="685800"/>
        </p:xfrm>
        <a:graphic>
          <a:graphicData uri="http://schemas.openxmlformats.org/presentationml/2006/ole">
            <p:oleObj spid="_x0000_s60418" r:id="rId3" imgW="1713756" imgH="330057" progId="Equation.DSMT4">
              <p:embed/>
            </p:oleObj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85800" y="4419600"/>
            <a:ext cx="5521325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连续型随机变量的分布函数是连续函数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0" y="4953000"/>
            <a:ext cx="9144000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概率密度与分布函数均可完整地描述连续型随机变量的统计规律性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200025" y="6418263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425" name="Rectangle 13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9A01586-069E-4ED7-8A15-0479FDFAA70F}" type="slidenum">
              <a:rPr lang="en-US" altLang="zh-CN" sz="1800">
                <a:solidFill>
                  <a:srgbClr val="595959"/>
                </a:solidFill>
                <a:latin typeface="Monotype Corsiva" pitchFamily="66" charset="0"/>
                <a:ea typeface="ˎ̥"/>
                <a:cs typeface="ˎ̥"/>
              </a:rPr>
              <a:pPr algn="ctr"/>
              <a:t>82</a:t>
            </a:fld>
            <a:r>
              <a:rPr lang="en-US" altLang="zh-CN" sz="1800">
                <a:solidFill>
                  <a:srgbClr val="595959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rgbClr val="595959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4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8A5182D-D682-474D-8E09-F720C439F9A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83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44757" name="Text Box 21"/>
          <p:cNvSpPr txBox="1">
            <a:spLocks noChangeArrowheads="1"/>
          </p:cNvSpPr>
          <p:nvPr/>
        </p:nvSpPr>
        <p:spPr bwMode="auto">
          <a:xfrm>
            <a:off x="946150" y="1895475"/>
            <a:ext cx="2895600" cy="4254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</a:sp3d>
        </p:spPr>
        <p:txBody>
          <a:bodyPr>
            <a:spAutoFit/>
            <a:flatTx/>
          </a:bodyPr>
          <a:lstStyle/>
          <a:p>
            <a:r>
              <a:rPr lang="en-US" altLang="zh-CN">
                <a:solidFill>
                  <a:schemeClr val="tx2"/>
                </a:solidFill>
                <a:ea typeface="ˎ̥"/>
                <a:cs typeface="ˎ̥"/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离散型随机变量</a:t>
            </a:r>
            <a:endParaRPr lang="zh-CN" altLang="en-US"/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5060950" y="1895475"/>
            <a:ext cx="2895600" cy="4254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</a:sp3d>
        </p:spPr>
        <p:txBody>
          <a:bodyPr>
            <a:spAutoFit/>
            <a:flatTx/>
          </a:bodyPr>
          <a:lstStyle/>
          <a:p>
            <a:r>
              <a:rPr lang="en-US" altLang="zh-CN">
                <a:solidFill>
                  <a:schemeClr val="tx2"/>
                </a:solidFill>
                <a:ea typeface="ˎ̥"/>
                <a:cs typeface="ˎ̥"/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连续型随机变量</a:t>
            </a:r>
            <a:endParaRPr lang="zh-CN" altLang="en-US"/>
          </a:p>
        </p:txBody>
      </p:sp>
      <p:sp>
        <p:nvSpPr>
          <p:cNvPr id="244755" name="Text Box 19"/>
          <p:cNvSpPr txBox="1">
            <a:spLocks noChangeArrowheads="1"/>
          </p:cNvSpPr>
          <p:nvPr/>
        </p:nvSpPr>
        <p:spPr bwMode="auto">
          <a:xfrm>
            <a:off x="3613150" y="758825"/>
            <a:ext cx="1905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ˎ̥"/>
                <a:cs typeface="ˎ̥"/>
              </a:rPr>
              <a:t> </a:t>
            </a:r>
            <a:r>
              <a:rPr lang="zh-CN" altLang="en-US"/>
              <a:t>分布函数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46350" y="987425"/>
            <a:ext cx="1143000" cy="914400"/>
            <a:chOff x="1584" y="960"/>
            <a:chExt cx="720" cy="576"/>
          </a:xfrm>
        </p:grpSpPr>
        <p:sp>
          <p:nvSpPr>
            <p:cNvPr id="61459" name="Line 18"/>
            <p:cNvSpPr>
              <a:spLocks noChangeShapeType="1"/>
            </p:cNvSpPr>
            <p:nvPr/>
          </p:nvSpPr>
          <p:spPr bwMode="auto">
            <a:xfrm flipH="1">
              <a:off x="1584" y="960"/>
              <a:ext cx="720" cy="0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17"/>
            <p:cNvSpPr>
              <a:spLocks noChangeShapeType="1"/>
            </p:cNvSpPr>
            <p:nvPr/>
          </p:nvSpPr>
          <p:spPr bwMode="auto">
            <a:xfrm>
              <a:off x="1584" y="960"/>
              <a:ext cx="0" cy="576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41950" y="987425"/>
            <a:ext cx="1143000" cy="914400"/>
            <a:chOff x="3408" y="960"/>
            <a:chExt cx="720" cy="576"/>
          </a:xfrm>
        </p:grpSpPr>
        <p:sp>
          <p:nvSpPr>
            <p:cNvPr id="61457" name="Line 15"/>
            <p:cNvSpPr>
              <a:spLocks noChangeShapeType="1"/>
            </p:cNvSpPr>
            <p:nvPr/>
          </p:nvSpPr>
          <p:spPr bwMode="auto">
            <a:xfrm flipH="1">
              <a:off x="3408" y="960"/>
              <a:ext cx="720" cy="0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4"/>
            <p:cNvSpPr>
              <a:spLocks noChangeShapeType="1"/>
            </p:cNvSpPr>
            <p:nvPr/>
          </p:nvSpPr>
          <p:spPr bwMode="auto">
            <a:xfrm>
              <a:off x="4128" y="960"/>
              <a:ext cx="0" cy="576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84325" y="2400300"/>
            <a:ext cx="1905000" cy="1430338"/>
            <a:chOff x="1008" y="2160"/>
            <a:chExt cx="1200" cy="901"/>
          </a:xfrm>
        </p:grpSpPr>
        <p:sp>
          <p:nvSpPr>
            <p:cNvPr id="61455" name="Text Box 12"/>
            <p:cNvSpPr txBox="1">
              <a:spLocks noChangeArrowheads="1"/>
            </p:cNvSpPr>
            <p:nvPr/>
          </p:nvSpPr>
          <p:spPr bwMode="auto">
            <a:xfrm>
              <a:off x="1008" y="2793"/>
              <a:ext cx="120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 </a:t>
              </a:r>
              <a:r>
                <a:rPr lang="zh-CN" altLang="en-US"/>
                <a:t>概率分布</a:t>
              </a:r>
            </a:p>
          </p:txBody>
        </p:sp>
        <p:sp>
          <p:nvSpPr>
            <p:cNvPr id="61456" name="Line 11"/>
            <p:cNvSpPr>
              <a:spLocks noChangeShapeType="1"/>
            </p:cNvSpPr>
            <p:nvPr/>
          </p:nvSpPr>
          <p:spPr bwMode="auto">
            <a:xfrm flipV="1">
              <a:off x="1584" y="2160"/>
              <a:ext cx="0" cy="528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746750" y="2400300"/>
            <a:ext cx="1905000" cy="1430338"/>
            <a:chOff x="3600" y="2160"/>
            <a:chExt cx="1200" cy="901"/>
          </a:xfrm>
        </p:grpSpPr>
        <p:sp>
          <p:nvSpPr>
            <p:cNvPr id="61453" name="Text Box 9"/>
            <p:cNvSpPr txBox="1">
              <a:spLocks noChangeArrowheads="1"/>
            </p:cNvSpPr>
            <p:nvPr/>
          </p:nvSpPr>
          <p:spPr bwMode="auto">
            <a:xfrm>
              <a:off x="3600" y="2793"/>
              <a:ext cx="120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ˎ̥"/>
                  <a:cs typeface="ˎ̥"/>
                </a:rPr>
                <a:t> </a:t>
              </a:r>
              <a:r>
                <a:rPr lang="zh-CN" altLang="en-US"/>
                <a:t>概率密度</a:t>
              </a:r>
            </a:p>
          </p:txBody>
        </p:sp>
        <p:sp>
          <p:nvSpPr>
            <p:cNvPr id="61454" name="Line 8"/>
            <p:cNvSpPr>
              <a:spLocks noChangeShapeType="1"/>
            </p:cNvSpPr>
            <p:nvPr/>
          </p:nvSpPr>
          <p:spPr bwMode="auto">
            <a:xfrm flipV="1">
              <a:off x="4128" y="2160"/>
              <a:ext cx="0" cy="528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719138" y="95250"/>
            <a:ext cx="7772400" cy="4714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DDDDDD"/>
            </a:outerShdw>
          </a:effectLst>
        </p:spPr>
        <p:txBody>
          <a:bodyPr anchor="b"/>
          <a:lstStyle/>
          <a:p>
            <a:pPr algn="ctr"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描述随机变量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44740" name="Object 2"/>
          <p:cNvGraphicFramePr>
            <a:graphicFrameLocks/>
          </p:cNvGraphicFramePr>
          <p:nvPr/>
        </p:nvGraphicFramePr>
        <p:xfrm>
          <a:off x="1371600" y="4038600"/>
          <a:ext cx="6781800" cy="1870075"/>
        </p:xfrm>
        <a:graphic>
          <a:graphicData uri="http://schemas.openxmlformats.org/presentationml/2006/ole">
            <p:oleObj spid="_x0000_s61442" r:id="rId3" imgW="29464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7" grpId="0" animBg="1"/>
      <p:bldP spid="244756" grpId="0" animBg="1"/>
      <p:bldP spid="244755" grpId="0"/>
      <p:bldP spid="2447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0464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二、概率密度的性质 </a:t>
            </a:r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838200" y="990600"/>
          <a:ext cx="1905000" cy="533400"/>
        </p:xfrm>
        <a:graphic>
          <a:graphicData uri="http://schemas.openxmlformats.org/presentationml/2006/ole">
            <p:oleObj spid="_x0000_s62466" r:id="rId3" imgW="812447" imgH="228501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838200" y="1676400"/>
          <a:ext cx="2984500" cy="762000"/>
        </p:xfrm>
        <a:graphic>
          <a:graphicData uri="http://schemas.openxmlformats.org/presentationml/2006/ole">
            <p:oleObj spid="_x0000_s62467" r:id="rId4" imgW="1193282" imgH="330057" progId="Equation.DSMT4">
              <p:embed/>
            </p:oleObj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85800" y="3048000"/>
            <a:ext cx="1219200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证明     </a:t>
            </a:r>
          </a:p>
        </p:txBody>
      </p:sp>
      <p:graphicFrame>
        <p:nvGraphicFramePr>
          <p:cNvPr id="8" name="Object 4"/>
          <p:cNvGraphicFramePr>
            <a:graphicFrameLocks/>
          </p:cNvGraphicFramePr>
          <p:nvPr/>
        </p:nvGraphicFramePr>
        <p:xfrm>
          <a:off x="1752600" y="2895600"/>
          <a:ext cx="3479800" cy="673100"/>
        </p:xfrm>
        <a:graphic>
          <a:graphicData uri="http://schemas.openxmlformats.org/presentationml/2006/ole">
            <p:oleObj spid="_x0000_s62468" r:id="rId5" imgW="3478290" imgH="672808" progId="Equation.3">
              <p:embed/>
            </p:oleObj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2663" y="3687763"/>
            <a:ext cx="3676650" cy="2762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352800" y="3810000"/>
            <a:ext cx="2382838" cy="868363"/>
            <a:chOff x="2352" y="2688"/>
            <a:chExt cx="1128" cy="528"/>
          </a:xfrm>
        </p:grpSpPr>
        <p:sp>
          <p:nvSpPr>
            <p:cNvPr id="62478" name="AutoShape 22"/>
            <p:cNvSpPr>
              <a:spLocks noChangeArrowheads="1"/>
            </p:cNvSpPr>
            <p:nvPr/>
          </p:nvSpPr>
          <p:spPr bwMode="auto">
            <a:xfrm rot="-1240256">
              <a:off x="2352" y="3072"/>
              <a:ext cx="768" cy="144"/>
            </a:xfrm>
            <a:prstGeom prst="leftArrow">
              <a:avLst>
                <a:gd name="adj1" fmla="val 50000"/>
                <a:gd name="adj2" fmla="val 133309"/>
              </a:avLst>
            </a:prstGeom>
            <a:solidFill>
              <a:srgbClr val="00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Rectangle 23"/>
            <p:cNvSpPr>
              <a:spLocks noChangeArrowheads="1"/>
            </p:cNvSpPr>
            <p:nvPr/>
          </p:nvSpPr>
          <p:spPr bwMode="auto">
            <a:xfrm>
              <a:off x="2880" y="2688"/>
              <a:ext cx="600" cy="25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>
                  <a:solidFill>
                    <a:schemeClr val="tx1"/>
                  </a:solidFill>
                </a:rPr>
                <a:t>面积为1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4191000" y="1066800"/>
            <a:ext cx="3657600" cy="1089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这两条性质是判定一个函数 </a:t>
            </a:r>
            <a:r>
              <a:rPr lang="en-US" altLang="zh-CN" i="1">
                <a:solidFill>
                  <a:schemeClr val="tx1"/>
                </a:solidFill>
              </a:rPr>
              <a:t>f(x)</a:t>
            </a:r>
            <a:r>
              <a:rPr lang="zh-CN" altLang="en-US">
                <a:solidFill>
                  <a:schemeClr val="tx1"/>
                </a:solidFill>
              </a:rPr>
              <a:t>是否为某一随机变量的概率密度的充要条件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3733800" y="1066800"/>
            <a:ext cx="304800" cy="1066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95400" y="2438400"/>
            <a:ext cx="3200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确定待定参数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]</a:t>
            </a:r>
            <a:endParaRPr lang="en-US" altLang="zh-CN"/>
          </a:p>
        </p:txBody>
      </p:sp>
      <p:sp>
        <p:nvSpPr>
          <p:cNvPr id="62476" name="Line 25"/>
          <p:cNvSpPr>
            <a:spLocks noChangeShapeType="1"/>
          </p:cNvSpPr>
          <p:nvPr/>
        </p:nvSpPr>
        <p:spPr bwMode="auto">
          <a:xfrm flipV="1">
            <a:off x="228600" y="64770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7" name="Rectangle 24"/>
          <p:cNvSpPr>
            <a:spLocks noChangeArrowheads="1"/>
          </p:cNvSpPr>
          <p:nvPr/>
        </p:nvSpPr>
        <p:spPr bwMode="auto">
          <a:xfrm>
            <a:off x="6723063" y="65706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9DB6817-50A4-40CC-B17B-9E35E793C3B1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84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066800" y="381000"/>
            <a:ext cx="6769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zh-CN" altLang="en-US">
                <a:solidFill>
                  <a:schemeClr val="tx1"/>
                </a:solidFill>
              </a:rPr>
              <a:t>对于任意实数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,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2 </a:t>
            </a:r>
            <a:r>
              <a:rPr lang="en-US" altLang="zh-CN">
                <a:solidFill>
                  <a:schemeClr val="tx1"/>
                </a:solidFill>
              </a:rPr>
              <a:t>, 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2 </a:t>
            </a:r>
            <a:r>
              <a:rPr lang="en-US" altLang="zh-CN">
                <a:solidFill>
                  <a:schemeClr val="tx1"/>
                </a:solidFill>
              </a:rPr>
              <a:t>) ,  </a:t>
            </a:r>
          </a:p>
        </p:txBody>
      </p:sp>
      <p:graphicFrame>
        <p:nvGraphicFramePr>
          <p:cNvPr id="6" name="Object 25"/>
          <p:cNvGraphicFramePr>
            <a:graphicFrameLocks/>
          </p:cNvGraphicFramePr>
          <p:nvPr/>
        </p:nvGraphicFramePr>
        <p:xfrm>
          <a:off x="762000" y="381000"/>
          <a:ext cx="279400" cy="393700"/>
        </p:xfrm>
        <a:graphic>
          <a:graphicData uri="http://schemas.openxmlformats.org/presentationml/2006/ole">
            <p:oleObj spid="_x0000_s63490" r:id="rId3" imgW="279279" imgH="393529" progId="Equation.DSMT4">
              <p:embed/>
            </p:oleObj>
          </a:graphicData>
        </a:graphic>
      </p:graphicFrame>
      <p:graphicFrame>
        <p:nvGraphicFramePr>
          <p:cNvPr id="7" name="Object 26"/>
          <p:cNvGraphicFramePr>
            <a:graphicFrameLocks/>
          </p:cNvGraphicFramePr>
          <p:nvPr/>
        </p:nvGraphicFramePr>
        <p:xfrm>
          <a:off x="1031875" y="1160463"/>
          <a:ext cx="6137275" cy="685800"/>
        </p:xfrm>
        <a:graphic>
          <a:graphicData uri="http://schemas.openxmlformats.org/presentationml/2006/ole">
            <p:oleObj spid="_x0000_s63491" r:id="rId4" imgW="6705600" imgH="749300" progId="Equation.DSMT4">
              <p:embed/>
            </p:oleObj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28600" y="4953000"/>
            <a:ext cx="1158875" cy="9461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几何</a:t>
            </a:r>
          </a:p>
          <a:p>
            <a:r>
              <a:rPr lang="zh-CN" altLang="en-US">
                <a:solidFill>
                  <a:schemeClr val="tx1"/>
                </a:solidFill>
              </a:rPr>
              <a:t> 意义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3" name="Object 4"/>
          <p:cNvGraphicFramePr>
            <a:graphicFrameLocks/>
          </p:cNvGraphicFramePr>
          <p:nvPr/>
        </p:nvGraphicFramePr>
        <p:xfrm>
          <a:off x="1524000" y="4876800"/>
          <a:ext cx="6324600" cy="1016000"/>
        </p:xfrm>
        <a:graphic>
          <a:graphicData uri="http://schemas.openxmlformats.org/presentationml/2006/ole">
            <p:oleObj spid="_x0000_s63492" r:id="rId5" imgW="2844800" imgH="457200" progId="Equation.3">
              <p:embed/>
            </p:oleObj>
          </a:graphicData>
        </a:graphic>
      </p:graphicFrame>
      <p:pic>
        <p:nvPicPr>
          <p:cNvPr id="2345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905000"/>
            <a:ext cx="3762375" cy="293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381000" y="2743200"/>
            <a:ext cx="4343400" cy="1143000"/>
          </a:xfrm>
          <a:prstGeom prst="wedgeRoundRectCallout">
            <a:avLst>
              <a:gd name="adj1" fmla="val 75958"/>
              <a:gd name="adj2" fmla="val -132352"/>
              <a:gd name="adj3" fmla="val 16667"/>
            </a:avLst>
          </a:prstGeom>
          <a:solidFill>
            <a:srgbClr val="B3ECE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落</a:t>
            </a:r>
            <a:r>
              <a:rPr lang="zh-CN" altLang="en-US">
                <a:solidFill>
                  <a:schemeClr val="tx1"/>
                </a:solidFill>
              </a:rPr>
              <a:t>在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</a:rPr>
              <a:t>上概率是概</a:t>
            </a:r>
          </a:p>
          <a:p>
            <a:r>
              <a:rPr lang="zh-CN" altLang="en-US">
                <a:solidFill>
                  <a:schemeClr val="tx1"/>
                </a:solidFill>
              </a:rPr>
              <a:t>率密度在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r>
              <a:rPr lang="zh-CN" altLang="en-US">
                <a:solidFill>
                  <a:schemeClr val="tx1"/>
                </a:solidFill>
              </a:rPr>
              <a:t>上的定积分值。</a:t>
            </a:r>
          </a:p>
        </p:txBody>
      </p:sp>
      <p:sp>
        <p:nvSpPr>
          <p:cNvPr id="63497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8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EBBD85C-A47B-4F92-B7D5-FD65FDE6E34B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85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9" grpId="0" animBg="1"/>
      <p:bldP spid="9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/>
          </p:cNvGraphicFramePr>
          <p:nvPr/>
        </p:nvGraphicFramePr>
        <p:xfrm>
          <a:off x="1592263" y="1663700"/>
          <a:ext cx="1662112" cy="625475"/>
        </p:xfrm>
        <a:graphic>
          <a:graphicData uri="http://schemas.openxmlformats.org/presentationml/2006/ole">
            <p:oleObj spid="_x0000_s64514" r:id="rId3" imgW="2082800" imgH="698500" progId="Equation.3">
              <p:embed/>
            </p:oleObj>
          </a:graphicData>
        </a:graphic>
      </p:graphicFrame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381000" y="1119188"/>
            <a:ext cx="152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证明</a:t>
            </a:r>
          </a:p>
        </p:txBody>
      </p:sp>
      <p:graphicFrame>
        <p:nvGraphicFramePr>
          <p:cNvPr id="6" name="Object 3"/>
          <p:cNvGraphicFramePr>
            <a:graphicFrameLocks/>
          </p:cNvGraphicFramePr>
          <p:nvPr/>
        </p:nvGraphicFramePr>
        <p:xfrm>
          <a:off x="5105400" y="1676400"/>
          <a:ext cx="1916113" cy="685800"/>
        </p:xfrm>
        <a:graphic>
          <a:graphicData uri="http://schemas.openxmlformats.org/presentationml/2006/ole">
            <p:oleObj spid="_x0000_s64515" r:id="rId4" imgW="2095500" imgH="7493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/>
          </p:cNvGraphicFramePr>
          <p:nvPr/>
        </p:nvGraphicFramePr>
        <p:xfrm>
          <a:off x="1524000" y="1143000"/>
          <a:ext cx="4067175" cy="376238"/>
        </p:xfrm>
        <a:graphic>
          <a:graphicData uri="http://schemas.openxmlformats.org/presentationml/2006/ole">
            <p:oleObj spid="_x0000_s64516" r:id="rId5" imgW="4889500" imgH="41910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/>
          </p:cNvGraphicFramePr>
          <p:nvPr/>
        </p:nvGraphicFramePr>
        <p:xfrm>
          <a:off x="3352800" y="1676400"/>
          <a:ext cx="1641475" cy="625475"/>
        </p:xfrm>
        <a:graphic>
          <a:graphicData uri="http://schemas.openxmlformats.org/presentationml/2006/ole">
            <p:oleObj spid="_x0000_s64517" r:id="rId6" imgW="2057400" imgH="698500" progId="Equation.3">
              <p:embed/>
            </p:oleObj>
          </a:graphicData>
        </a:graphic>
      </p:graphicFrame>
      <p:graphicFrame>
        <p:nvGraphicFramePr>
          <p:cNvPr id="9" name="Object 26"/>
          <p:cNvGraphicFramePr>
            <a:graphicFrameLocks/>
          </p:cNvGraphicFramePr>
          <p:nvPr/>
        </p:nvGraphicFramePr>
        <p:xfrm>
          <a:off x="457200" y="304800"/>
          <a:ext cx="6172200" cy="688975"/>
        </p:xfrm>
        <a:graphic>
          <a:graphicData uri="http://schemas.openxmlformats.org/presentationml/2006/ole">
            <p:oleObj spid="_x0000_s64518" r:id="rId7" imgW="6705600" imgH="749300" progId="Equation.DSMT4">
              <p:embed/>
            </p:oleObj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705600" y="381000"/>
            <a:ext cx="1600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求概率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]</a:t>
            </a:r>
            <a:endParaRPr lang="en-US" altLang="zh-CN"/>
          </a:p>
        </p:txBody>
      </p:sp>
      <p:graphicFrame>
        <p:nvGraphicFramePr>
          <p:cNvPr id="11" name="Object 7"/>
          <p:cNvGraphicFramePr>
            <a:graphicFrameLocks/>
          </p:cNvGraphicFramePr>
          <p:nvPr/>
        </p:nvGraphicFramePr>
        <p:xfrm>
          <a:off x="457200" y="3200400"/>
          <a:ext cx="2447925" cy="392113"/>
        </p:xfrm>
        <a:graphic>
          <a:graphicData uri="http://schemas.openxmlformats.org/presentationml/2006/ole">
            <p:oleObj spid="_x0000_s64519" r:id="rId8" imgW="2640454" imgH="393529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/>
          </p:cNvGraphicFramePr>
          <p:nvPr/>
        </p:nvGraphicFramePr>
        <p:xfrm>
          <a:off x="3048000" y="3048000"/>
          <a:ext cx="2108200" cy="698500"/>
        </p:xfrm>
        <a:graphic>
          <a:graphicData uri="http://schemas.openxmlformats.org/presentationml/2006/ole">
            <p:oleObj spid="_x0000_s64520" r:id="rId9" imgW="2108200" imgH="698500" progId="Equation.3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/>
          </p:cNvGraphicFramePr>
          <p:nvPr/>
        </p:nvGraphicFramePr>
        <p:xfrm>
          <a:off x="457200" y="4038600"/>
          <a:ext cx="3521075" cy="392113"/>
        </p:xfrm>
        <a:graphic>
          <a:graphicData uri="http://schemas.openxmlformats.org/presentationml/2006/ole">
            <p:oleObj spid="_x0000_s64521" r:id="rId10" imgW="3795653" imgH="393529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/>
          </p:cNvGraphicFramePr>
          <p:nvPr/>
        </p:nvGraphicFramePr>
        <p:xfrm>
          <a:off x="457200" y="4572000"/>
          <a:ext cx="4089400" cy="673100"/>
        </p:xfrm>
        <a:graphic>
          <a:graphicData uri="http://schemas.openxmlformats.org/presentationml/2006/ole">
            <p:oleObj spid="_x0000_s64522" r:id="rId11" imgW="4087626" imgH="672808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/>
          </p:cNvGraphicFramePr>
          <p:nvPr/>
        </p:nvGraphicFramePr>
        <p:xfrm>
          <a:off x="4038600" y="4038600"/>
          <a:ext cx="1524000" cy="392113"/>
        </p:xfrm>
        <a:graphic>
          <a:graphicData uri="http://schemas.openxmlformats.org/presentationml/2006/ole">
            <p:oleObj spid="_x0000_s64523" r:id="rId12" imgW="1523339" imgH="393529" progId="Equation.3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/>
          </p:cNvGraphicFramePr>
          <p:nvPr/>
        </p:nvGraphicFramePr>
        <p:xfrm>
          <a:off x="457200" y="5410200"/>
          <a:ext cx="2019300" cy="696913"/>
        </p:xfrm>
        <a:graphic>
          <a:graphicData uri="http://schemas.openxmlformats.org/presentationml/2006/ole">
            <p:oleObj spid="_x0000_s64524" r:id="rId13" imgW="2019300" imgH="698500" progId="Equation.3">
              <p:embed/>
            </p:oleObj>
          </a:graphicData>
        </a:graphic>
      </p:graphicFrame>
      <p:sp>
        <p:nvSpPr>
          <p:cNvPr id="70672" name="Text Box 2059"/>
          <p:cNvSpPr txBox="1">
            <a:spLocks noChangeArrowheads="1"/>
          </p:cNvSpPr>
          <p:nvPr/>
        </p:nvSpPr>
        <p:spPr bwMode="auto">
          <a:xfrm>
            <a:off x="381000" y="2503488"/>
            <a:ext cx="39401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Tahoma" pitchFamily="34" charset="0"/>
              </a:rPr>
              <a:t>同时得以下计算公式</a:t>
            </a:r>
          </a:p>
        </p:txBody>
      </p:sp>
      <p:sp>
        <p:nvSpPr>
          <p:cNvPr id="64528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9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3BCEBC0-D2AB-4349-84F0-4752CE452293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86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7067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62000" y="457200"/>
            <a:ext cx="5716588" cy="461963"/>
            <a:chOff x="692" y="2489"/>
            <a:chExt cx="3601" cy="291"/>
          </a:xfrm>
        </p:grpSpPr>
        <p:sp>
          <p:nvSpPr>
            <p:cNvPr id="65549" name="Text Box 28"/>
            <p:cNvSpPr txBox="1">
              <a:spLocks noChangeArrowheads="1"/>
            </p:cNvSpPr>
            <p:nvPr/>
          </p:nvSpPr>
          <p:spPr bwMode="auto">
            <a:xfrm>
              <a:off x="1028" y="2489"/>
              <a:ext cx="32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altLang="zh-CN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若 </a:t>
              </a:r>
              <a:r>
                <a:rPr lang="en-US" altLang="zh-CN" i="1">
                  <a:solidFill>
                    <a:schemeClr val="tx1"/>
                  </a:solidFill>
                </a:rPr>
                <a:t>f </a:t>
              </a:r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) </a:t>
              </a:r>
              <a:r>
                <a:rPr lang="zh-CN" altLang="en-US">
                  <a:solidFill>
                    <a:schemeClr val="tx1"/>
                  </a:solidFill>
                </a:rPr>
                <a:t>在点 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处连续 </a:t>
              </a:r>
              <a:r>
                <a:rPr lang="en-US" altLang="zh-CN">
                  <a:solidFill>
                    <a:schemeClr val="tx1"/>
                  </a:solidFill>
                </a:rPr>
                <a:t>, </a:t>
              </a:r>
              <a:r>
                <a:rPr lang="zh-CN" altLang="en-US">
                  <a:solidFill>
                    <a:schemeClr val="tx1"/>
                  </a:solidFill>
                </a:rPr>
                <a:t>则有</a:t>
              </a:r>
            </a:p>
          </p:txBody>
        </p:sp>
        <p:graphicFrame>
          <p:nvGraphicFramePr>
            <p:cNvPr id="65543" name="Object 29"/>
            <p:cNvGraphicFramePr>
              <a:graphicFrameLocks/>
            </p:cNvGraphicFramePr>
            <p:nvPr/>
          </p:nvGraphicFramePr>
          <p:xfrm>
            <a:off x="692" y="2489"/>
            <a:ext cx="192" cy="240"/>
          </p:xfrm>
          <a:graphic>
            <a:graphicData uri="http://schemas.openxmlformats.org/presentationml/2006/ole">
              <p:oleObj spid="_x0000_s65543" r:id="rId3" imgW="304536" imgH="380670" progId="Equation.DSMT4">
                <p:embed/>
              </p:oleObj>
            </a:graphicData>
          </a:graphic>
        </p:graphicFrame>
      </p:grpSp>
      <p:graphicFrame>
        <p:nvGraphicFramePr>
          <p:cNvPr id="8" name="Object 30"/>
          <p:cNvGraphicFramePr>
            <a:graphicFrameLocks/>
          </p:cNvGraphicFramePr>
          <p:nvPr/>
        </p:nvGraphicFramePr>
        <p:xfrm>
          <a:off x="5410200" y="533400"/>
          <a:ext cx="2108200" cy="406400"/>
        </p:xfrm>
        <a:graphic>
          <a:graphicData uri="http://schemas.openxmlformats.org/presentationml/2006/ole">
            <p:oleObj spid="_x0000_s65538" r:id="rId4" imgW="2106372" imgH="406048" progId="Equation.DSMT4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344613"/>
            <a:ext cx="1077912" cy="94615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物理</a:t>
            </a:r>
          </a:p>
          <a:p>
            <a:r>
              <a:rPr lang="zh-CN" altLang="en-US">
                <a:solidFill>
                  <a:schemeClr val="tx1"/>
                </a:solidFill>
              </a:rPr>
              <a:t> 意义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0" name="Object 4"/>
          <p:cNvGraphicFramePr>
            <a:graphicFrameLocks/>
          </p:cNvGraphicFramePr>
          <p:nvPr/>
        </p:nvGraphicFramePr>
        <p:xfrm>
          <a:off x="2057400" y="1143000"/>
          <a:ext cx="4267200" cy="876300"/>
        </p:xfrm>
        <a:graphic>
          <a:graphicData uri="http://schemas.openxmlformats.org/presentationml/2006/ole">
            <p:oleObj spid="_x0000_s65539" r:id="rId5" imgW="1979482" imgH="406048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/>
          </p:cNvGraphicFramePr>
          <p:nvPr/>
        </p:nvGraphicFramePr>
        <p:xfrm>
          <a:off x="2819400" y="2133600"/>
          <a:ext cx="3767138" cy="927100"/>
        </p:xfrm>
        <a:graphic>
          <a:graphicData uri="http://schemas.openxmlformats.org/presentationml/2006/ole">
            <p:oleObj spid="_x0000_s65540" r:id="rId6" imgW="1599506" imgH="393529" progId="Equation.DSMT4">
              <p:embed/>
            </p:oleObj>
          </a:graphicData>
        </a:graphic>
      </p:graphicFrame>
      <p:sp>
        <p:nvSpPr>
          <p:cNvPr id="60427" name="Text Box 20"/>
          <p:cNvSpPr txBox="1">
            <a:spLocks noChangeArrowheads="1"/>
          </p:cNvSpPr>
          <p:nvPr/>
        </p:nvSpPr>
        <p:spPr bwMode="auto">
          <a:xfrm>
            <a:off x="228600" y="3276600"/>
            <a:ext cx="8610600" cy="2678113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zh-CN" altLang="en-US" dirty="0">
                <a:solidFill>
                  <a:schemeClr val="tx1"/>
                </a:solidFill>
              </a:rPr>
              <a:t>故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X </a:t>
            </a:r>
            <a:r>
              <a:rPr lang="zh-CN" altLang="en-US" dirty="0">
                <a:solidFill>
                  <a:schemeClr val="tx1"/>
                </a:solidFill>
              </a:rPr>
              <a:t>的密度 </a:t>
            </a:r>
            <a:r>
              <a:rPr lang="en-US" altLang="zh-CN" i="1" dirty="0">
                <a:solidFill>
                  <a:schemeClr val="tx1"/>
                </a:solidFill>
              </a:rPr>
              <a:t>f (x)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这一点的值，恰好是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落在区间</a:t>
            </a:r>
          </a:p>
          <a:p>
            <a:pPr algn="just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                   上的概率与区间长 度       之比的极限</a:t>
            </a:r>
            <a:r>
              <a:rPr lang="en-US" altLang="zh-CN" dirty="0">
                <a:solidFill>
                  <a:schemeClr val="tx1"/>
                </a:solidFill>
              </a:rPr>
              <a:t>.  </a:t>
            </a:r>
            <a:r>
              <a:rPr lang="zh-CN" altLang="en-US" dirty="0">
                <a:solidFill>
                  <a:schemeClr val="tx1"/>
                </a:solidFill>
              </a:rPr>
              <a:t>这里，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如果把概率理解为质量， </a:t>
            </a:r>
            <a:r>
              <a:rPr lang="en-US" altLang="zh-CN" i="1" dirty="0">
                <a:solidFill>
                  <a:schemeClr val="tx1"/>
                </a:solidFill>
              </a:rPr>
              <a:t>f (x)</a:t>
            </a:r>
            <a:r>
              <a:rPr lang="zh-CN" altLang="en-US" dirty="0">
                <a:solidFill>
                  <a:schemeClr val="tx1"/>
                </a:solidFill>
              </a:rPr>
              <a:t>相当于线密度，故称 </a:t>
            </a:r>
            <a:r>
              <a:rPr lang="en-US" altLang="zh-CN" dirty="0">
                <a:solidFill>
                  <a:schemeClr val="tx1"/>
                </a:solidFill>
              </a:rPr>
              <a:t>f 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概率密度函数。</a:t>
            </a:r>
            <a:r>
              <a:rPr lang="zh-CN" altLang="en-US" dirty="0">
                <a:solidFill>
                  <a:srgbClr val="3333CC"/>
                </a:solidFill>
                <a:latin typeface="宋体" panose="02010600030101010101" pitchFamily="2" charset="-122"/>
              </a:rPr>
              <a:t>密度函数不是概率！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61886" name="Object 8"/>
          <p:cNvGraphicFramePr>
            <a:graphicFrameLocks/>
          </p:cNvGraphicFramePr>
          <p:nvPr/>
        </p:nvGraphicFramePr>
        <p:xfrm>
          <a:off x="457200" y="3962400"/>
          <a:ext cx="1587500" cy="393700"/>
        </p:xfrm>
        <a:graphic>
          <a:graphicData uri="http://schemas.openxmlformats.org/presentationml/2006/ole">
            <p:oleObj spid="_x0000_s65541" r:id="rId7" imgW="1586811" imgH="393529" progId="Equation.DSMT4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/>
          </p:cNvGraphicFramePr>
          <p:nvPr/>
        </p:nvGraphicFramePr>
        <p:xfrm>
          <a:off x="5029200" y="4038600"/>
          <a:ext cx="457200" cy="304800"/>
        </p:xfrm>
        <a:graphic>
          <a:graphicData uri="http://schemas.openxmlformats.org/presentationml/2006/ole">
            <p:oleObj spid="_x0000_s65542" r:id="rId8" imgW="456803" imgH="304536" progId="Equation.DSMT4">
              <p:embed/>
            </p:oleObj>
          </a:graphicData>
        </a:graphic>
      </p:graphicFrame>
      <p:sp>
        <p:nvSpPr>
          <p:cNvPr id="65547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48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5AE318F-D863-4ECC-9ED8-ECD98214AEF5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87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6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04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1752600" y="1828800"/>
          <a:ext cx="4411663" cy="508000"/>
        </p:xfrm>
        <a:graphic>
          <a:graphicData uri="http://schemas.openxmlformats.org/presentationml/2006/ole">
            <p:oleObj spid="_x0000_s66562" r:id="rId3" imgW="1877156" imgH="215619" progId="Equation.DSMT4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9600" y="457200"/>
            <a:ext cx="803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注：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09600" y="2590800"/>
            <a:ext cx="8078788" cy="1684338"/>
            <a:chOff x="567" y="2432"/>
            <a:chExt cx="4808" cy="1061"/>
          </a:xfrm>
        </p:grpSpPr>
        <p:grpSp>
          <p:nvGrpSpPr>
            <p:cNvPr id="66572" name="Group 54"/>
            <p:cNvGrpSpPr>
              <a:grpSpLocks/>
            </p:cNvGrpSpPr>
            <p:nvPr/>
          </p:nvGrpSpPr>
          <p:grpSpPr bwMode="auto">
            <a:xfrm>
              <a:off x="567" y="2432"/>
              <a:ext cx="4770" cy="1061"/>
              <a:chOff x="567" y="2432"/>
              <a:chExt cx="4770" cy="1061"/>
            </a:xfrm>
          </p:grpSpPr>
          <p:grpSp>
            <p:nvGrpSpPr>
              <p:cNvPr id="66573" name="Group 47"/>
              <p:cNvGrpSpPr>
                <a:grpSpLocks/>
              </p:cNvGrpSpPr>
              <p:nvPr/>
            </p:nvGrpSpPr>
            <p:grpSpPr bwMode="auto">
              <a:xfrm>
                <a:off x="567" y="2432"/>
                <a:ext cx="4770" cy="1061"/>
                <a:chOff x="567" y="2432"/>
                <a:chExt cx="4770" cy="1061"/>
              </a:xfrm>
            </p:grpSpPr>
            <p:grpSp>
              <p:nvGrpSpPr>
                <p:cNvPr id="66574" name="Group 49"/>
                <p:cNvGrpSpPr>
                  <a:grpSpLocks/>
                </p:cNvGrpSpPr>
                <p:nvPr/>
              </p:nvGrpSpPr>
              <p:grpSpPr bwMode="auto">
                <a:xfrm>
                  <a:off x="567" y="2432"/>
                  <a:ext cx="4762" cy="1061"/>
                  <a:chOff x="567" y="2432"/>
                  <a:chExt cx="4762" cy="1061"/>
                </a:xfrm>
              </p:grpSpPr>
              <p:sp>
                <p:nvSpPr>
                  <p:cNvPr id="6657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432"/>
                    <a:ext cx="4762" cy="10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>
                        <a:solidFill>
                          <a:schemeClr val="tx1"/>
                        </a:solidFill>
                      </a:rPr>
                      <a:t>这表示落在区间                       上的概率近似等于                 ，</a:t>
                    </a:r>
                  </a:p>
                  <a:p>
                    <a:pPr algn="just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>
                        <a:solidFill>
                          <a:schemeClr val="tx1"/>
                        </a:solidFill>
                      </a:rPr>
                      <a:t>            的</a:t>
                    </a:r>
                    <a:r>
                      <a:rPr lang="zh-CN" altLang="en-US">
                        <a:solidFill>
                          <a:srgbClr val="C00000"/>
                        </a:solidFill>
                      </a:rPr>
                      <a:t>值的大小直接影响关系到概率的大小</a:t>
                    </a:r>
                    <a:r>
                      <a:rPr lang="zh-CN" altLang="en-US">
                        <a:solidFill>
                          <a:schemeClr val="tx1"/>
                        </a:solidFill>
                      </a:rPr>
                      <a:t>，所以 </a:t>
                    </a:r>
                  </a:p>
                  <a:p>
                    <a:pPr algn="just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>
                        <a:solidFill>
                          <a:schemeClr val="tx1"/>
                        </a:solidFill>
                      </a:rPr>
                      <a:t>的确描述了连续型随机变量的概率分布的情况。</a:t>
                    </a:r>
                  </a:p>
                </p:txBody>
              </p:sp>
              <p:graphicFrame>
                <p:nvGraphicFramePr>
                  <p:cNvPr id="66566" name="Object 51"/>
                  <p:cNvGraphicFramePr>
                    <a:graphicFrameLocks/>
                  </p:cNvGraphicFramePr>
                  <p:nvPr/>
                </p:nvGraphicFramePr>
                <p:xfrm>
                  <a:off x="1928" y="2480"/>
                  <a:ext cx="1181" cy="319"/>
                </p:xfrm>
                <a:graphic>
                  <a:graphicData uri="http://schemas.openxmlformats.org/presentationml/2006/ole">
                    <p:oleObj spid="_x0000_s66566" r:id="rId4" imgW="748650" imgH="203024" progId="Equation.DSMT4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66565" name="Object 53"/>
                <p:cNvGraphicFramePr>
                  <a:graphicFrameLocks/>
                </p:cNvGraphicFramePr>
                <p:nvPr/>
              </p:nvGraphicFramePr>
              <p:xfrm>
                <a:off x="4467" y="2480"/>
                <a:ext cx="870" cy="324"/>
              </p:xfrm>
              <a:graphic>
                <a:graphicData uri="http://schemas.openxmlformats.org/presentationml/2006/ole">
                  <p:oleObj spid="_x0000_s66565" r:id="rId5" imgW="545626" imgH="203024" progId="Equation.DSMT4">
                    <p:embed/>
                  </p:oleObj>
                </a:graphicData>
              </a:graphic>
            </p:graphicFrame>
          </p:grpSp>
          <p:graphicFrame>
            <p:nvGraphicFramePr>
              <p:cNvPr id="66564" name="Object 46"/>
              <p:cNvGraphicFramePr>
                <a:graphicFrameLocks/>
              </p:cNvGraphicFramePr>
              <p:nvPr/>
            </p:nvGraphicFramePr>
            <p:xfrm>
              <a:off x="567" y="2864"/>
              <a:ext cx="647" cy="323"/>
            </p:xfrm>
            <a:graphic>
              <a:graphicData uri="http://schemas.openxmlformats.org/presentationml/2006/ole">
                <p:oleObj spid="_x0000_s66564" r:id="rId6" imgW="406048" imgH="203024" progId="Equation.DSMT4">
                  <p:embed/>
                </p:oleObj>
              </a:graphicData>
            </a:graphic>
          </p:graphicFrame>
        </p:grpSp>
        <p:graphicFrame>
          <p:nvGraphicFramePr>
            <p:cNvPr id="66563" name="Object 55"/>
            <p:cNvGraphicFramePr>
              <a:graphicFrameLocks/>
            </p:cNvGraphicFramePr>
            <p:nvPr/>
          </p:nvGraphicFramePr>
          <p:xfrm>
            <a:off x="4830" y="2864"/>
            <a:ext cx="545" cy="301"/>
          </p:xfrm>
          <a:graphic>
            <a:graphicData uri="http://schemas.openxmlformats.org/presentationml/2006/ole">
              <p:oleObj spid="_x0000_s66563" r:id="rId7" imgW="367981" imgH="203024" progId="Equation.DSMT4">
                <p:embed/>
              </p:oleObj>
            </a:graphicData>
          </a:graphic>
        </p:graphicFrame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9600" y="1143000"/>
            <a:ext cx="3505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若不计高阶无穷小</a:t>
            </a:r>
          </a:p>
        </p:txBody>
      </p:sp>
      <p:sp>
        <p:nvSpPr>
          <p:cNvPr id="66570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1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CC07C8A-6277-4BE4-98D8-F3AD0152FD6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88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57200"/>
            <a:ext cx="47244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但要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注意</a:t>
            </a:r>
            <a:r>
              <a:rPr lang="zh-CN" altLang="en-US">
                <a:solidFill>
                  <a:schemeClr val="tx1"/>
                </a:solidFill>
              </a:rPr>
              <a:t>的是：密度函数</a:t>
            </a:r>
            <a:r>
              <a:rPr lang="en-US" altLang="zh-CN" i="1">
                <a:solidFill>
                  <a:schemeClr val="tx1"/>
                </a:solidFill>
              </a:rPr>
              <a:t>f (x)</a:t>
            </a:r>
            <a:endParaRPr lang="zh-CN" altLang="en-US">
              <a:solidFill>
                <a:schemeClr val="tx1"/>
              </a:solidFill>
            </a:endParaRPr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  在某点处 </a:t>
            </a:r>
            <a:r>
              <a:rPr lang="en-US" altLang="zh-CN" i="1">
                <a:solidFill>
                  <a:schemeClr val="tx1"/>
                </a:solidFill>
              </a:rPr>
              <a:t>a </a:t>
            </a:r>
            <a:r>
              <a:rPr lang="zh-CN" altLang="en-US">
                <a:solidFill>
                  <a:schemeClr val="tx1"/>
                </a:solidFill>
              </a:rPr>
              <a:t>的高度，并不反映</a:t>
            </a:r>
          </a:p>
          <a:p>
            <a:pPr algn="just"/>
            <a:r>
              <a:rPr lang="en-US" altLang="zh-CN" i="1">
                <a:solidFill>
                  <a:schemeClr val="tx1"/>
                </a:solidFill>
              </a:rPr>
              <a:t>  X </a:t>
            </a:r>
            <a:r>
              <a:rPr lang="zh-CN" altLang="en-US">
                <a:solidFill>
                  <a:schemeClr val="tx1"/>
                </a:solidFill>
              </a:rPr>
              <a:t>取值的概率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zh-CN" altLang="en-US">
                <a:solidFill>
                  <a:schemeClr val="tx1"/>
                </a:solidFill>
              </a:rPr>
              <a:t>但是，这个高度</a:t>
            </a:r>
            <a:endParaRPr lang="en-US" altLang="zh-CN">
              <a:solidFill>
                <a:schemeClr val="tx1"/>
              </a:solidFill>
            </a:endParaRPr>
          </a:p>
          <a:p>
            <a:pPr algn="just"/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越大，则 </a:t>
            </a:r>
            <a:r>
              <a:rPr lang="en-US" altLang="zh-CN" i="1">
                <a:solidFill>
                  <a:schemeClr val="tx1"/>
                </a:solidFill>
              </a:rPr>
              <a:t>X </a:t>
            </a:r>
            <a:r>
              <a:rPr lang="zh-CN" altLang="en-US">
                <a:solidFill>
                  <a:schemeClr val="tx1"/>
                </a:solidFill>
              </a:rPr>
              <a:t>取 </a:t>
            </a:r>
            <a:r>
              <a:rPr lang="en-US" altLang="zh-CN" i="1">
                <a:solidFill>
                  <a:schemeClr val="tx1"/>
                </a:solidFill>
              </a:rPr>
              <a:t>a </a:t>
            </a:r>
            <a:r>
              <a:rPr lang="zh-CN" altLang="en-US">
                <a:solidFill>
                  <a:schemeClr val="tx1"/>
                </a:solidFill>
              </a:rPr>
              <a:t>附近的值的概</a:t>
            </a:r>
            <a:endParaRPr lang="en-US" altLang="zh-CN">
              <a:solidFill>
                <a:schemeClr val="tx1"/>
              </a:solidFill>
            </a:endParaRPr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  率就越大</a:t>
            </a:r>
            <a:r>
              <a:rPr lang="en-US" altLang="zh-CN">
                <a:solidFill>
                  <a:schemeClr val="tx1"/>
                </a:solidFill>
              </a:rPr>
              <a:t>.   </a:t>
            </a:r>
            <a:r>
              <a:rPr lang="zh-CN" altLang="en-US">
                <a:solidFill>
                  <a:schemeClr val="tx1"/>
                </a:solidFill>
              </a:rPr>
              <a:t>也可以说，在</a:t>
            </a:r>
            <a:r>
              <a:rPr lang="zh-CN" altLang="en-US">
                <a:solidFill>
                  <a:srgbClr val="FF0000"/>
                </a:solidFill>
              </a:rPr>
              <a:t>某点</a:t>
            </a:r>
            <a:endParaRPr lang="en-US" altLang="zh-CN">
              <a:solidFill>
                <a:srgbClr val="FF0000"/>
              </a:solidFill>
            </a:endParaRPr>
          </a:p>
          <a:p>
            <a:pPr algn="just"/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密度曲线的高度反映了概率集</a:t>
            </a:r>
          </a:p>
          <a:p>
            <a:pPr algn="just"/>
            <a:r>
              <a:rPr lang="zh-CN" altLang="en-US">
                <a:solidFill>
                  <a:srgbClr val="FF0000"/>
                </a:solidFill>
              </a:rPr>
              <a:t>  中在该点附近的程度</a:t>
            </a:r>
            <a:r>
              <a:rPr lang="en-US" altLang="zh-CN">
                <a:solidFill>
                  <a:srgbClr val="FF0000"/>
                </a:solidFill>
              </a:rPr>
              <a:t>.</a:t>
            </a:r>
          </a:p>
          <a:p>
            <a:pPr algn="just"/>
            <a:endParaRPr lang="zh-CN" altLang="en-US">
              <a:solidFill>
                <a:schemeClr val="tx1"/>
              </a:solidFill>
            </a:endParaRPr>
          </a:p>
          <a:p>
            <a:pPr algn="just"/>
            <a:endParaRPr lang="zh-CN" altLang="en-US">
              <a:solidFill>
                <a:schemeClr val="tx1"/>
              </a:solidFill>
            </a:endParaRPr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zh-CN" altLang="en-US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56163" y="404813"/>
            <a:ext cx="4300537" cy="2211387"/>
            <a:chOff x="1296" y="1296"/>
            <a:chExt cx="2709" cy="1393"/>
          </a:xfrm>
        </p:grpSpPr>
        <p:sp>
          <p:nvSpPr>
            <p:cNvPr id="67594" name="Rectangle 6"/>
            <p:cNvSpPr>
              <a:spLocks noChangeArrowheads="1"/>
            </p:cNvSpPr>
            <p:nvPr/>
          </p:nvSpPr>
          <p:spPr bwMode="auto">
            <a:xfrm>
              <a:off x="2064" y="1296"/>
              <a:ext cx="5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 f </a:t>
              </a:r>
              <a:r>
                <a:rPr lang="en-US" altLang="zh-CN">
                  <a:solidFill>
                    <a:schemeClr val="tx1"/>
                  </a:solidFill>
                </a:rPr>
                <a:t>(</a:t>
              </a:r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)</a:t>
              </a:r>
              <a:endParaRPr lang="en-US" altLang="zh-CN" i="1">
                <a:solidFill>
                  <a:schemeClr val="tx1"/>
                </a:solidFill>
              </a:endParaRPr>
            </a:p>
          </p:txBody>
        </p:sp>
        <p:grpSp>
          <p:nvGrpSpPr>
            <p:cNvPr id="67595" name="Group 7"/>
            <p:cNvGrpSpPr>
              <a:grpSpLocks/>
            </p:cNvGrpSpPr>
            <p:nvPr/>
          </p:nvGrpSpPr>
          <p:grpSpPr bwMode="auto">
            <a:xfrm>
              <a:off x="1296" y="1392"/>
              <a:ext cx="2709" cy="1297"/>
              <a:chOff x="1296" y="1392"/>
              <a:chExt cx="2709" cy="1297"/>
            </a:xfrm>
          </p:grpSpPr>
          <p:sp>
            <p:nvSpPr>
              <p:cNvPr id="67596" name="Text Box 8"/>
              <p:cNvSpPr txBox="1">
                <a:spLocks noChangeArrowheads="1"/>
              </p:cNvSpPr>
              <p:nvPr/>
            </p:nvSpPr>
            <p:spPr bwMode="auto">
              <a:xfrm>
                <a:off x="3792" y="2265"/>
                <a:ext cx="213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</a:rPr>
                  <a:t>x</a:t>
                </a:r>
                <a:endParaRPr lang="en-US" altLang="zh-CN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67597" name="Line 9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8" name="Text Box 10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67599" name="Freeform 11"/>
              <p:cNvSpPr>
                <a:spLocks noChangeArrowheads="1"/>
              </p:cNvSpPr>
              <p:nvPr/>
            </p:nvSpPr>
            <p:spPr bwMode="auto">
              <a:xfrm>
                <a:off x="1364" y="2450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0" name="Line 12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124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1" name="Freeform 13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05400" y="2743200"/>
            <a:ext cx="3529013" cy="3344863"/>
            <a:chOff x="3288" y="1885"/>
            <a:chExt cx="2223" cy="2107"/>
          </a:xfrm>
        </p:grpSpPr>
        <p:sp>
          <p:nvSpPr>
            <p:cNvPr id="67593" name="Rectangle 16"/>
            <p:cNvSpPr>
              <a:spLocks noChangeArrowheads="1"/>
            </p:cNvSpPr>
            <p:nvPr/>
          </p:nvSpPr>
          <p:spPr bwMode="auto">
            <a:xfrm>
              <a:off x="3288" y="1933"/>
              <a:ext cx="2223" cy="2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                   </a:t>
              </a:r>
              <a:r>
                <a:rPr lang="zh-CN" altLang="en-US">
                  <a:solidFill>
                    <a:schemeClr val="tx1"/>
                  </a:solidFill>
                </a:rPr>
                <a:t>在连续型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</a:rPr>
                <a:t>随机变量理论中所起的作用与                                </a:t>
              </a:r>
            </a:p>
            <a:p>
              <a:endParaRPr lang="zh-CN" altLang="en-US">
                <a:solidFill>
                  <a:schemeClr val="tx1"/>
                </a:solidFill>
              </a:endParaRPr>
            </a:p>
            <a:p>
              <a:r>
                <a:rPr lang="zh-CN" altLang="en-US">
                  <a:solidFill>
                    <a:schemeClr val="tx1"/>
                  </a:solidFill>
                </a:rPr>
                <a:t>在离散型随机变量理</a:t>
              </a:r>
            </a:p>
            <a:p>
              <a:r>
                <a:rPr lang="zh-CN" altLang="en-US">
                  <a:solidFill>
                    <a:schemeClr val="tx1"/>
                  </a:solidFill>
                </a:rPr>
                <a:t>论中所起的作用相类似</a:t>
              </a:r>
            </a:p>
          </p:txBody>
        </p:sp>
        <p:graphicFrame>
          <p:nvGraphicFramePr>
            <p:cNvPr id="67586" name="Object 17"/>
            <p:cNvGraphicFramePr>
              <a:graphicFrameLocks/>
            </p:cNvGraphicFramePr>
            <p:nvPr/>
          </p:nvGraphicFramePr>
          <p:xfrm>
            <a:off x="3672" y="2941"/>
            <a:ext cx="1568" cy="353"/>
          </p:xfrm>
          <a:graphic>
            <a:graphicData uri="http://schemas.openxmlformats.org/presentationml/2006/ole">
              <p:oleObj spid="_x0000_s67586" r:id="rId3" imgW="1016000" imgH="228600" progId="Equation.DSMT4">
                <p:embed/>
              </p:oleObj>
            </a:graphicData>
          </a:graphic>
        </p:graphicFrame>
        <p:graphicFrame>
          <p:nvGraphicFramePr>
            <p:cNvPr id="67587" name="Object 15"/>
            <p:cNvGraphicFramePr>
              <a:graphicFrameLocks/>
            </p:cNvGraphicFramePr>
            <p:nvPr/>
          </p:nvGraphicFramePr>
          <p:xfrm>
            <a:off x="3288" y="1885"/>
            <a:ext cx="875" cy="324"/>
          </p:xfrm>
          <a:graphic>
            <a:graphicData uri="http://schemas.openxmlformats.org/presentationml/2006/ole">
              <p:oleObj spid="_x0000_s67587" r:id="rId4" imgW="545626" imgH="203024" progId="Equation.DSMT4">
                <p:embed/>
              </p:oleObj>
            </a:graphicData>
          </a:graphic>
        </p:graphicFrame>
      </p:grpSp>
      <p:sp>
        <p:nvSpPr>
          <p:cNvPr id="67591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2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0385240-6FF5-40DA-A92A-A0308E36061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89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7526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如果随机试验的结果本身是一个数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即样本点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本身是一个数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我们令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就是一个随机变量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158723" name="Line 13"/>
          <p:cNvSpPr>
            <a:spLocks noChangeShapeType="1"/>
          </p:cNvSpPr>
          <p:nvPr/>
        </p:nvSpPr>
        <p:spPr bwMode="auto">
          <a:xfrm flipV="1">
            <a:off x="179388" y="6418263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4" name="Rectangle 12"/>
          <p:cNvSpPr>
            <a:spLocks noChangeArrowheads="1"/>
          </p:cNvSpPr>
          <p:nvPr/>
        </p:nvSpPr>
        <p:spPr bwMode="auto">
          <a:xfrm>
            <a:off x="7162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DFE36BC0-FCC3-446B-A8F3-59F69B5152D4}" type="slidenum">
              <a:rPr lang="en-US" altLang="zh-CN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9</a:t>
            </a:fld>
            <a:r>
              <a:rPr lang="en-US" altLang="zh-CN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1371600"/>
            <a:ext cx="8763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3200" b="0" dirty="0">
                <a:solidFill>
                  <a:prstClr val="black"/>
                </a:solidFill>
                <a:latin typeface="Calibri" panose="020F0502020204030204"/>
                <a:cs typeface="+mj-cs"/>
              </a:rPr>
              <a:t>     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例：用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Y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记某车间一天的缺勤人数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以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Z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记某工厂一天的耗电量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.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那么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Y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 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Z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都是随机变量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4800" y="2895600"/>
            <a:ext cx="8839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b="0" dirty="0">
                <a:solidFill>
                  <a:prstClr val="black"/>
                </a:solidFill>
                <a:latin typeface="Calibri" panose="020F0502020204030204"/>
                <a:cs typeface="+mj-cs"/>
              </a:rPr>
              <a:t>        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后面，我们以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大写字母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如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X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Y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Z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W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,...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表示随机变量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 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而以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小写字母</a:t>
            </a:r>
            <a:r>
              <a:rPr lang="en-US" altLang="zh-CN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x</a:t>
            </a:r>
            <a:r>
              <a:rPr lang="en-US" altLang="zh-CN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y</a:t>
            </a:r>
            <a:r>
              <a:rPr lang="en-US" altLang="zh-CN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z</a:t>
            </a:r>
            <a:r>
              <a:rPr lang="en-US" altLang="zh-CN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</a:t>
            </a:r>
            <a:r>
              <a:rPr lang="en-US" altLang="zh-CN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w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,...</a:t>
            </a:r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表示实数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cs typeface="+mj-cs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5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Line 2"/>
          <p:cNvSpPr>
            <a:spLocks noChangeShapeType="1"/>
          </p:cNvSpPr>
          <p:nvPr/>
        </p:nvSpPr>
        <p:spPr bwMode="auto">
          <a:xfrm>
            <a:off x="2209800" y="4038600"/>
            <a:ext cx="838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3"/>
          <p:cNvSpPr>
            <a:spLocks noChangeShapeType="1"/>
          </p:cNvSpPr>
          <p:nvPr/>
        </p:nvSpPr>
        <p:spPr bwMode="auto">
          <a:xfrm>
            <a:off x="2209800" y="40386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4"/>
          <p:cNvSpPr>
            <a:spLocks noChangeShapeType="1"/>
          </p:cNvSpPr>
          <p:nvPr/>
        </p:nvSpPr>
        <p:spPr bwMode="auto">
          <a:xfrm>
            <a:off x="2286000" y="40386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13593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    连续型随机变量取任一指定实数值</a:t>
            </a:r>
            <a:r>
              <a:rPr kumimoji="1"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a </a:t>
            </a:r>
            <a:r>
              <a:rPr kumimoji="1"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的概率均为</a:t>
            </a:r>
            <a:r>
              <a:rPr kumimoji="1"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0. </a:t>
            </a:r>
            <a:r>
              <a:rPr kumimoji="1"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即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1000" y="2514600"/>
            <a:ext cx="1498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latin typeface="+mj-ea"/>
                <a:ea typeface="+mj-ea"/>
              </a:rPr>
              <a:t>这是因为 </a:t>
            </a:r>
            <a:endParaRPr kumimoji="1" lang="zh-CN" altLang="en-US" b="0" dirty="0">
              <a:solidFill>
                <a:srgbClr val="FFFF66"/>
              </a:solidFill>
              <a:latin typeface="+mj-ea"/>
              <a:ea typeface="+mj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" y="685800"/>
            <a:ext cx="958850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注意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</p:txBody>
      </p:sp>
      <p:graphicFrame>
        <p:nvGraphicFramePr>
          <p:cNvPr id="68610" name="Rectangle 8"/>
          <p:cNvGraphicFramePr>
            <a:graphicFrameLocks/>
          </p:cNvGraphicFramePr>
          <p:nvPr/>
        </p:nvGraphicFramePr>
        <p:xfrm>
          <a:off x="1555750" y="1277938"/>
          <a:ext cx="6096000" cy="4064000"/>
        </p:xfrm>
        <a:graphic>
          <a:graphicData uri="http://schemas.openxmlformats.org/presentationml/2006/ole">
            <p:oleObj spid="_x0000_s68610" r:id="rId3" imgW="0" imgH="0" progId="Word.Document.8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/>
          </p:cNvGraphicFramePr>
          <p:nvPr/>
        </p:nvGraphicFramePr>
        <p:xfrm>
          <a:off x="533400" y="3276600"/>
          <a:ext cx="7950200" cy="406400"/>
        </p:xfrm>
        <a:graphic>
          <a:graphicData uri="http://schemas.openxmlformats.org/presentationml/2006/ole">
            <p:oleObj spid="_x0000_s68611" r:id="rId4" imgW="7943305" imgH="406048" progId="Equation.3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/>
          </p:cNvGraphicFramePr>
          <p:nvPr/>
        </p:nvGraphicFramePr>
        <p:xfrm>
          <a:off x="2895600" y="4648200"/>
          <a:ext cx="2260600" cy="495300"/>
        </p:xfrm>
        <a:graphic>
          <a:graphicData uri="http://schemas.openxmlformats.org/presentationml/2006/ole">
            <p:oleObj spid="_x0000_s68612" r:id="rId5" imgW="2259619" imgH="495085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3962400"/>
            <a:ext cx="3311525" cy="469900"/>
            <a:chOff x="751" y="3299"/>
            <a:chExt cx="2086" cy="296"/>
          </a:xfrm>
        </p:grpSpPr>
        <p:sp>
          <p:nvSpPr>
            <p:cNvPr id="68627" name="Text Box 13"/>
            <p:cNvSpPr txBox="1">
              <a:spLocks noChangeArrowheads="1"/>
            </p:cNvSpPr>
            <p:nvPr/>
          </p:nvSpPr>
          <p:spPr bwMode="auto">
            <a:xfrm>
              <a:off x="751" y="3299"/>
              <a:ext cx="208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0">
                  <a:solidFill>
                    <a:schemeClr val="tx1"/>
                  </a:solidFill>
                  <a:latin typeface="宋体" pitchFamily="2" charset="-122"/>
                </a:rPr>
                <a:t>当         时</a:t>
              </a:r>
            </a:p>
          </p:txBody>
        </p:sp>
        <p:graphicFrame>
          <p:nvGraphicFramePr>
            <p:cNvPr id="68615" name="Object 12"/>
            <p:cNvGraphicFramePr>
              <a:graphicFrameLocks/>
            </p:cNvGraphicFramePr>
            <p:nvPr/>
          </p:nvGraphicFramePr>
          <p:xfrm>
            <a:off x="1087" y="3347"/>
            <a:ext cx="1048" cy="248"/>
          </p:xfrm>
          <a:graphic>
            <a:graphicData uri="http://schemas.openxmlformats.org/presentationml/2006/ole">
              <p:oleObj spid="_x0000_s68615" r:id="rId6" imgW="1662978" imgH="393529" progId="Equation.DSMT4">
                <p:embed/>
              </p:oleObj>
            </a:graphicData>
          </a:graphic>
        </p:graphicFrame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438400" y="3962400"/>
            <a:ext cx="670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chemeClr val="tx1"/>
                </a:solidFill>
              </a:rPr>
              <a:t>由于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是连续型</a:t>
            </a:r>
            <a:r>
              <a:rPr lang="en-US" altLang="zh-CN" i="1">
                <a:solidFill>
                  <a:schemeClr val="tx1"/>
                </a:solidFill>
              </a:rPr>
              <a:t>r.v</a:t>
            </a:r>
            <a:r>
              <a:rPr lang="zh-CN" altLang="en-US">
                <a:solidFill>
                  <a:schemeClr val="tx1"/>
                </a:solidFill>
              </a:rPr>
              <a:t>，所以它的分布函数连</a:t>
            </a:r>
            <a:r>
              <a:rPr lang="zh-CN" altLang="en-US">
                <a:solidFill>
                  <a:srgbClr val="000000"/>
                </a:solidFill>
              </a:rPr>
              <a:t>续，</a:t>
            </a:r>
            <a:endParaRPr lang="zh-CN" altLang="en-US" b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68613" name="Object 15"/>
          <p:cNvGraphicFramePr>
            <a:graphicFrameLocks/>
          </p:cNvGraphicFramePr>
          <p:nvPr/>
        </p:nvGraphicFramePr>
        <p:xfrm>
          <a:off x="3276600" y="1828800"/>
          <a:ext cx="2260600" cy="495300"/>
        </p:xfrm>
        <a:graphic>
          <a:graphicData uri="http://schemas.openxmlformats.org/presentationml/2006/ole">
            <p:oleObj spid="_x0000_s68613" r:id="rId7" imgW="2259619" imgH="495085" progId="Equation.DSMT4">
              <p:embed/>
            </p:oleObj>
          </a:graphicData>
        </a:graphic>
      </p:graphicFrame>
      <p:graphicFrame>
        <p:nvGraphicFramePr>
          <p:cNvPr id="3" name="Object 18"/>
          <p:cNvGraphicFramePr>
            <a:graphicFrameLocks/>
          </p:cNvGraphicFramePr>
          <p:nvPr/>
        </p:nvGraphicFramePr>
        <p:xfrm>
          <a:off x="1981200" y="2514600"/>
          <a:ext cx="4071938" cy="457200"/>
        </p:xfrm>
        <a:graphic>
          <a:graphicData uri="http://schemas.openxmlformats.org/presentationml/2006/ole">
            <p:oleObj spid="_x0000_s68614" name="Equation" r:id="rId8" imgW="2260440" imgH="253800" progId="Equation.DSMT4">
              <p:embed/>
            </p:oleObj>
          </a:graphicData>
        </a:graphic>
      </p:graphicFrame>
      <p:sp>
        <p:nvSpPr>
          <p:cNvPr id="68624" name="矩形 20"/>
          <p:cNvSpPr>
            <a:spLocks noChangeArrowheads="1"/>
          </p:cNvSpPr>
          <p:nvPr/>
        </p:nvSpPr>
        <p:spPr bwMode="auto">
          <a:xfrm>
            <a:off x="304800" y="4648200"/>
            <a:ext cx="5035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从而</a:t>
            </a:r>
            <a:r>
              <a:rPr lang="zh-CN" altLang="en-US" b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 </a:t>
            </a:r>
            <a:endParaRPr lang="zh-CN" altLang="en-US"/>
          </a:p>
        </p:txBody>
      </p:sp>
      <p:sp>
        <p:nvSpPr>
          <p:cNvPr id="68625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6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05A4F98-A7FB-4171-AC1D-A125C79BEC1B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90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6862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00200" y="3810000"/>
            <a:ext cx="6934200" cy="137160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2954338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这个结论的意义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8458200" cy="185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由此可知连续型随机量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在某区间上取值的概率只与区间长度有关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而与区间是闭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开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半开半闭无关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即有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</a:p>
        </p:txBody>
      </p:sp>
      <p:graphicFrame>
        <p:nvGraphicFramePr>
          <p:cNvPr id="9" name="Object 6"/>
          <p:cNvGraphicFramePr>
            <a:graphicFrameLocks/>
          </p:cNvGraphicFramePr>
          <p:nvPr/>
        </p:nvGraphicFramePr>
        <p:xfrm>
          <a:off x="1752600" y="3810000"/>
          <a:ext cx="6810375" cy="611188"/>
        </p:xfrm>
        <a:graphic>
          <a:graphicData uri="http://schemas.openxmlformats.org/presentationml/2006/ole">
            <p:oleObj spid="_x0000_s69634" r:id="rId3" imgW="2829644" imgH="25378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/>
        </p:nvGraphicFramePr>
        <p:xfrm>
          <a:off x="1752600" y="4495800"/>
          <a:ext cx="6251575" cy="788988"/>
        </p:xfrm>
        <a:graphic>
          <a:graphicData uri="http://schemas.openxmlformats.org/presentationml/2006/ole">
            <p:oleObj spid="_x0000_s69635" r:id="rId4" imgW="2615065" imgH="330057" progId="Equation.DSMT4">
              <p:embed/>
            </p:oleObj>
          </a:graphicData>
        </a:graphic>
      </p:graphicFrame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785813" y="838200"/>
            <a:ext cx="8358187" cy="1684338"/>
            <a:chOff x="785813" y="990595"/>
            <a:chExt cx="8358187" cy="1684267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85813" y="990595"/>
              <a:ext cx="8358187" cy="16842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1.              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从积分的几何意义上说，当底边缩为一点时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曲边梯形面积退化为零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.</a:t>
              </a:r>
              <a:r>
                <a:rPr lang="zh-CN" altLang="en-US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连续型随机变量取某一确定值 </a:t>
              </a:r>
              <a:endParaRPr lang="zh-CN" altLang="en-US" dirty="0">
                <a:ea typeface="ˎ̥"/>
                <a:cs typeface="ˎ̥"/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buFontTx/>
                <a:buNone/>
                <a:defRPr/>
              </a:pPr>
              <a:r>
                <a:rPr lang="zh-CN" altLang="en-US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的概率为零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ˎ̥"/>
                  <a:cs typeface="ˎ̥"/>
                </a:rPr>
                <a:t>.</a:t>
              </a:r>
              <a:endPara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aphicFrame>
          <p:nvGraphicFramePr>
            <p:cNvPr id="69636" name="Object 3"/>
            <p:cNvGraphicFramePr>
              <a:graphicFrameLocks/>
            </p:cNvGraphicFramePr>
            <p:nvPr/>
          </p:nvGraphicFramePr>
          <p:xfrm>
            <a:off x="1295400" y="1142997"/>
            <a:ext cx="1943100" cy="434975"/>
          </p:xfrm>
          <a:graphic>
            <a:graphicData uri="http://schemas.openxmlformats.org/presentationml/2006/ole">
              <p:oleObj spid="_x0000_s69636" r:id="rId5" imgW="850531" imgH="190417" progId="Equation.DSMT4">
                <p:embed/>
              </p:oleObj>
            </a:graphicData>
          </a:graphic>
        </p:graphicFrame>
      </p:grp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609600" y="5140325"/>
            <a:ext cx="8077200" cy="171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         连续型随机变量的概率与区间的开闭无关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这与离散型随机变量是不同的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ˎ̥"/>
                <a:cs typeface="ˎ̥"/>
              </a:rPr>
              <a:t>.</a:t>
            </a:r>
            <a:endParaRPr lang="en-US" altLang="zh-CN" dirty="0"/>
          </a:p>
          <a:p>
            <a:pPr>
              <a:buFontTx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642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3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1E33147-2B97-4198-A5F8-2646FF200FC6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91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4" name="Object 2"/>
          <p:cNvGraphicFramePr>
            <a:graphicFrameLocks/>
          </p:cNvGraphicFramePr>
          <p:nvPr/>
        </p:nvGraphicFramePr>
        <p:xfrm>
          <a:off x="2209800" y="1447800"/>
          <a:ext cx="2057400" cy="357188"/>
        </p:xfrm>
        <a:graphic>
          <a:graphicData uri="http://schemas.openxmlformats.org/presentationml/2006/ole">
            <p:oleObj spid="_x0000_s70658" r:id="rId3" imgW="2056507" imgH="380835" progId="Equation.3">
              <p:embed/>
            </p:oleObj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90600" y="914400"/>
            <a:ext cx="5943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若连续型随机变量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a </a:t>
            </a:r>
            <a:r>
              <a:rPr lang="zh-CN" altLang="en-US"/>
              <a:t>是不可能事件</a:t>
            </a:r>
            <a:r>
              <a:rPr lang="en-US" altLang="zh-CN"/>
              <a:t>,</a:t>
            </a:r>
            <a:r>
              <a:rPr lang="zh-CN" altLang="en-US"/>
              <a:t>则有</a:t>
            </a:r>
          </a:p>
          <a:p>
            <a:pPr>
              <a:spcBef>
                <a:spcPct val="30000"/>
              </a:spcBef>
            </a:pPr>
            <a:endParaRPr lang="en-US" altLang="zh-CN"/>
          </a:p>
        </p:txBody>
      </p:sp>
      <p:graphicFrame>
        <p:nvGraphicFramePr>
          <p:cNvPr id="134145" name="Object 3"/>
          <p:cNvGraphicFramePr>
            <a:graphicFrameLocks/>
          </p:cNvGraphicFramePr>
          <p:nvPr/>
        </p:nvGraphicFramePr>
        <p:xfrm>
          <a:off x="1066800" y="2057400"/>
          <a:ext cx="2424113" cy="415925"/>
        </p:xfrm>
        <a:graphic>
          <a:graphicData uri="http://schemas.openxmlformats.org/presentationml/2006/ole">
            <p:oleObj spid="_x0000_s70659" r:id="rId4" imgW="2500815" imgH="431613" progId="Equation.3">
              <p:embed/>
            </p:oleObj>
          </a:graphicData>
        </a:graphic>
      </p:graphicFrame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914400" y="762000"/>
            <a:ext cx="6096000" cy="2438400"/>
          </a:xfrm>
          <a:prstGeom prst="rect">
            <a:avLst/>
          </a:prstGeom>
          <a:noFill/>
          <a:ln w="76200" cmpd="tri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4148" name="Object 6"/>
          <p:cNvGraphicFramePr>
            <a:graphicFrameLocks/>
          </p:cNvGraphicFramePr>
          <p:nvPr/>
        </p:nvGraphicFramePr>
        <p:xfrm>
          <a:off x="1447800" y="2667000"/>
          <a:ext cx="5105400" cy="415925"/>
        </p:xfrm>
        <a:graphic>
          <a:graphicData uri="http://schemas.openxmlformats.org/presentationml/2006/ole">
            <p:oleObj spid="_x0000_s70660" r:id="rId5" imgW="5268213" imgH="431613" progId="Equation.3">
              <p:embed/>
            </p:oleObj>
          </a:graphicData>
        </a:graphic>
      </p:graphicFrame>
      <p:sp>
        <p:nvSpPr>
          <p:cNvPr id="70663" name="矩形 9"/>
          <p:cNvSpPr>
            <a:spLocks noChangeArrowheads="1"/>
          </p:cNvSpPr>
          <p:nvPr/>
        </p:nvSpPr>
        <p:spPr bwMode="auto">
          <a:xfrm>
            <a:off x="457200" y="533400"/>
            <a:ext cx="4159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3.</a:t>
            </a:r>
            <a:endParaRPr lang="zh-CN" altLang="en-US"/>
          </a:p>
        </p:txBody>
      </p:sp>
      <p:sp>
        <p:nvSpPr>
          <p:cNvPr id="70664" name="Line 25"/>
          <p:cNvSpPr>
            <a:spLocks noChangeShapeType="1"/>
          </p:cNvSpPr>
          <p:nvPr/>
        </p:nvSpPr>
        <p:spPr bwMode="auto">
          <a:xfrm flipV="1">
            <a:off x="287338" y="6288088"/>
            <a:ext cx="8713787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5" name="Rectangle 24"/>
          <p:cNvSpPr>
            <a:spLocks noChangeArrowheads="1"/>
          </p:cNvSpPr>
          <p:nvPr/>
        </p:nvSpPr>
        <p:spPr bwMode="auto">
          <a:xfrm>
            <a:off x="67818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87748B9-A82D-4A2A-B44E-76CD91546AFF}" type="slidenum">
              <a:rPr lang="en-US" altLang="zh-CN" sz="1800">
                <a:solidFill>
                  <a:schemeClr val="accent2"/>
                </a:solidFill>
                <a:latin typeface="Monotype Corsiva" pitchFamily="66" charset="0"/>
                <a:ea typeface="ˎ̥"/>
                <a:cs typeface="ˎ̥"/>
              </a:rPr>
              <a:pPr algn="ctr"/>
              <a:t>92</a:t>
            </a:fld>
            <a:r>
              <a:rPr lang="en-US" altLang="zh-CN" sz="1800">
                <a:solidFill>
                  <a:schemeClr val="accent2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accent2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7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4"/>
          <p:cNvGraphicFramePr>
            <a:graphicFrameLocks/>
          </p:cNvGraphicFramePr>
          <p:nvPr/>
        </p:nvGraphicFramePr>
        <p:xfrm>
          <a:off x="914400" y="838200"/>
          <a:ext cx="5715000" cy="3563938"/>
        </p:xfrm>
        <a:graphic>
          <a:graphicData uri="http://schemas.openxmlformats.org/presentationml/2006/ole">
            <p:oleObj spid="_x0000_s71682" r:id="rId3" imgW="2590800" imgH="1778000" progId="Equation.DSMT4">
              <p:embed/>
            </p:oleObj>
          </a:graphicData>
        </a:graphic>
      </p:graphicFrame>
      <p:sp>
        <p:nvSpPr>
          <p:cNvPr id="71683" name="Text Box 7"/>
          <p:cNvSpPr txBox="1">
            <a:spLocks noChangeArrowheads="1"/>
          </p:cNvSpPr>
          <p:nvPr/>
        </p:nvSpPr>
        <p:spPr bwMode="auto">
          <a:xfrm>
            <a:off x="609600" y="838200"/>
            <a:ext cx="1447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】</a:t>
            </a:r>
            <a:endParaRPr lang="en-US" altLang="zh-CN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168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5B7A961-D555-4017-9BD7-E08B1CFDAD26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93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733800" y="228600"/>
            <a:ext cx="24384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graphicFrame>
        <p:nvGraphicFramePr>
          <p:cNvPr id="244738" name="Object 2"/>
          <p:cNvGraphicFramePr>
            <a:graphicFrameLocks/>
          </p:cNvGraphicFramePr>
          <p:nvPr/>
        </p:nvGraphicFramePr>
        <p:xfrm>
          <a:off x="381000" y="1066800"/>
          <a:ext cx="5938838" cy="4938713"/>
        </p:xfrm>
        <a:graphic>
          <a:graphicData uri="http://schemas.openxmlformats.org/presentationml/2006/ole">
            <p:oleObj spid="_x0000_s72706" r:id="rId3" imgW="2095500" imgH="2641600" progId="Equation.DSMT4">
              <p:embed/>
            </p:oleObj>
          </a:graphicData>
        </a:graphic>
      </p:graphicFrame>
      <p:sp>
        <p:nvSpPr>
          <p:cNvPr id="72710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1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984DCDC-A4E9-4156-8A1D-E281E6861120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94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82949" name="Object 5"/>
          <p:cNvGraphicFramePr>
            <a:graphicFrameLocks/>
          </p:cNvGraphicFramePr>
          <p:nvPr/>
        </p:nvGraphicFramePr>
        <p:xfrm>
          <a:off x="457200" y="457200"/>
          <a:ext cx="3048000" cy="434975"/>
        </p:xfrm>
        <a:graphic>
          <a:graphicData uri="http://schemas.openxmlformats.org/presentationml/2006/ole">
            <p:oleObj spid="_x0000_s72707" r:id="rId4" imgW="1509335" imgH="215619" progId="Equation.DSMT4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3810000" y="304800"/>
          <a:ext cx="2347913" cy="685800"/>
        </p:xfrm>
        <a:graphic>
          <a:graphicData uri="http://schemas.openxmlformats.org/presentationml/2006/ole">
            <p:oleObj spid="_x0000_s72708" r:id="rId5" imgW="1129810" imgH="33005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676400" y="990600"/>
            <a:ext cx="2057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73733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4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74E55E0-3EDD-422F-87D7-8692B0D7AA41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95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0" y="3505200"/>
            <a:ext cx="9051925" cy="1130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②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利用积分对积分区间的可加性，就被积函数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[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概率密度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]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分段积分。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524000" y="1828800"/>
            <a:ext cx="4983163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由概率密度计算分布函数的方法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0" y="2286000"/>
            <a:ext cx="9051925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用概率密度取值非零的定义区间将整个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ˎ̥"/>
                <a:cs typeface="ˎ̥"/>
              </a:rPr>
              <a:t>x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轴分成若干个子区间；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1295400" y="4876800"/>
            <a:ext cx="5443538" cy="425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熟练各种积分的计算是基础而重要的。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0907" name="Object 1029"/>
          <p:cNvGraphicFramePr>
            <a:graphicFrameLocks/>
          </p:cNvGraphicFramePr>
          <p:nvPr/>
        </p:nvGraphicFramePr>
        <p:xfrm>
          <a:off x="1676400" y="990600"/>
          <a:ext cx="2178050" cy="609600"/>
        </p:xfrm>
        <a:graphic>
          <a:graphicData uri="http://schemas.openxmlformats.org/presentationml/2006/ole">
            <p:oleObj spid="_x0000_s73730" r:id="rId3" imgW="1180588" imgH="330057" progId="Equation.DSMT4">
              <p:embed/>
            </p:oleObj>
          </a:graphicData>
        </a:graphic>
      </p:graphicFrame>
      <p:graphicFrame>
        <p:nvGraphicFramePr>
          <p:cNvPr id="80908" name="Object 12"/>
          <p:cNvGraphicFramePr>
            <a:graphicFrameLocks/>
          </p:cNvGraphicFramePr>
          <p:nvPr/>
        </p:nvGraphicFramePr>
        <p:xfrm>
          <a:off x="304800" y="457200"/>
          <a:ext cx="2971800" cy="401638"/>
        </p:xfrm>
        <a:graphic>
          <a:graphicData uri="http://schemas.openxmlformats.org/presentationml/2006/ole">
            <p:oleObj spid="_x0000_s73731" r:id="rId4" imgW="1598119" imgH="21561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1912" grpId="0"/>
      <p:bldP spid="251911" grpId="0"/>
      <p:bldP spid="251910" grpId="0"/>
      <p:bldP spid="25190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2"/>
          <p:cNvGraphicFramePr>
            <a:graphicFrameLocks/>
          </p:cNvGraphicFramePr>
          <p:nvPr/>
        </p:nvGraphicFramePr>
        <p:xfrm>
          <a:off x="228600" y="1219200"/>
          <a:ext cx="5638800" cy="2362200"/>
        </p:xfrm>
        <a:graphic>
          <a:graphicData uri="http://schemas.openxmlformats.org/presentationml/2006/ole">
            <p:oleObj spid="_x0000_s74754" r:id="rId3" imgW="3873500" imgH="1866900" progId="Equation.3">
              <p:embed/>
            </p:oleObj>
          </a:graphicData>
        </a:graphic>
      </p:graphicFrame>
      <p:graphicFrame>
        <p:nvGraphicFramePr>
          <p:cNvPr id="245763" name="Object 3"/>
          <p:cNvGraphicFramePr>
            <a:graphicFrameLocks/>
          </p:cNvGraphicFramePr>
          <p:nvPr/>
        </p:nvGraphicFramePr>
        <p:xfrm>
          <a:off x="533400" y="5638800"/>
          <a:ext cx="5715000" cy="685800"/>
        </p:xfrm>
        <a:graphic>
          <a:graphicData uri="http://schemas.openxmlformats.org/presentationml/2006/ole">
            <p:oleObj spid="_x0000_s74755" r:id="rId4" imgW="2895600" imgH="469900" progId="Equation.3">
              <p:embed/>
            </p:oleObj>
          </a:graphicData>
        </a:graphic>
      </p:graphicFrame>
      <p:graphicFrame>
        <p:nvGraphicFramePr>
          <p:cNvPr id="245764" name="Object 4"/>
          <p:cNvGraphicFramePr>
            <a:graphicFrameLocks/>
          </p:cNvGraphicFramePr>
          <p:nvPr/>
        </p:nvGraphicFramePr>
        <p:xfrm>
          <a:off x="533400" y="3352800"/>
          <a:ext cx="5257800" cy="2133600"/>
        </p:xfrm>
        <a:graphic>
          <a:graphicData uri="http://schemas.openxmlformats.org/presentationml/2006/ole">
            <p:oleObj spid="_x0000_s74756" r:id="rId5" imgW="2628900" imgH="1651000" progId="Equation.3">
              <p:embed/>
            </p:oleObj>
          </a:graphicData>
        </a:graphic>
      </p:graphicFrame>
      <p:graphicFrame>
        <p:nvGraphicFramePr>
          <p:cNvPr id="74757" name="Object 1029"/>
          <p:cNvGraphicFramePr>
            <a:graphicFrameLocks/>
          </p:cNvGraphicFramePr>
          <p:nvPr/>
        </p:nvGraphicFramePr>
        <p:xfrm>
          <a:off x="381000" y="381000"/>
          <a:ext cx="2716213" cy="609600"/>
        </p:xfrm>
        <a:graphic>
          <a:graphicData uri="http://schemas.openxmlformats.org/presentationml/2006/ole">
            <p:oleObj spid="_x0000_s74757" r:id="rId6" imgW="1472561" imgH="330057" progId="Equation.DSMT4">
              <p:embed/>
            </p:oleObj>
          </a:graphicData>
        </a:graphic>
      </p:graphicFrame>
      <p:sp>
        <p:nvSpPr>
          <p:cNvPr id="74759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0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96047CA-E662-431E-8B38-9D1520940F08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96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  <p:graphicFrame>
        <p:nvGraphicFramePr>
          <p:cNvPr id="74758" name="Object 8"/>
          <p:cNvGraphicFramePr>
            <a:graphicFrameLocks/>
          </p:cNvGraphicFramePr>
          <p:nvPr/>
        </p:nvGraphicFramePr>
        <p:xfrm>
          <a:off x="6477000" y="0"/>
          <a:ext cx="2306638" cy="1752600"/>
        </p:xfrm>
        <a:graphic>
          <a:graphicData uri="http://schemas.openxmlformats.org/presentationml/2006/ole">
            <p:oleObj spid="_x0000_s74758" r:id="rId7" imgW="1638300" imgH="1244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746442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AutoNum type="arabicParenBoth"/>
            </a:pP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由分布函数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求概率密度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：只要在相应的区</a:t>
            </a:r>
          </a:p>
          <a:p>
            <a:pPr marL="457200" indent="-457200"/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间内对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求关于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的导数，即</a:t>
            </a:r>
          </a:p>
        </p:txBody>
      </p:sp>
      <p:graphicFrame>
        <p:nvGraphicFramePr>
          <p:cNvPr id="6" name="Object 2"/>
          <p:cNvGraphicFramePr>
            <a:graphicFrameLocks/>
          </p:cNvGraphicFramePr>
          <p:nvPr/>
        </p:nvGraphicFramePr>
        <p:xfrm>
          <a:off x="4648200" y="1905000"/>
          <a:ext cx="1905000" cy="369888"/>
        </p:xfrm>
        <a:graphic>
          <a:graphicData uri="http://schemas.openxmlformats.org/presentationml/2006/ole">
            <p:oleObj spid="_x0000_s75778" r:id="rId3" imgW="2093683" imgH="406048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83169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(2) 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由概率密度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求分布函数</a:t>
            </a: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F(x):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求变上限广义积分</a:t>
            </a:r>
          </a:p>
        </p:txBody>
      </p:sp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1447800" y="4191000"/>
          <a:ext cx="2984500" cy="596900"/>
        </p:xfrm>
        <a:graphic>
          <a:graphicData uri="http://schemas.openxmlformats.org/presentationml/2006/ole">
            <p:oleObj spid="_x0000_s75779" r:id="rId4" imgW="2984500" imgH="596900" progId="Equation.3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4724400"/>
            <a:ext cx="8135938" cy="1135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完整地写成连续的分段函数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也可能是定义在（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+∞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）上的一个函数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762000"/>
            <a:ext cx="8291513" cy="941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注意：求连续型随机变量的分布函数、概率密度的方法：</a:t>
            </a:r>
          </a:p>
          <a:p>
            <a:pPr>
              <a:buFontTx/>
              <a:buNone/>
              <a:defRPr/>
            </a:pP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4800" y="2286000"/>
            <a:ext cx="8675688" cy="1114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然后将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f(x)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完整地写成分段定义的函数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也可能是定义在（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+∞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）上的一个函数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).</a:t>
            </a:r>
          </a:p>
        </p:txBody>
      </p:sp>
      <p:sp>
        <p:nvSpPr>
          <p:cNvPr id="75785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6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F0CA35A-BFE1-460F-A4B3-573D0EB6EB02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97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2667000"/>
            <a:ext cx="1289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解：</a:t>
            </a:r>
          </a:p>
        </p:txBody>
      </p:sp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2057400" y="2895600"/>
          <a:ext cx="3200400" cy="693738"/>
        </p:xfrm>
        <a:graphic>
          <a:graphicData uri="http://schemas.openxmlformats.org/presentationml/2006/ole">
            <p:oleObj spid="_x0000_s76802" r:id="rId3" imgW="1523339" imgH="330057" progId="Equation.DSMT4">
              <p:embed/>
            </p:oleObj>
          </a:graphicData>
        </a:graphic>
      </p:graphicFrame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324600" y="1752600"/>
            <a:ext cx="2819400" cy="1371600"/>
          </a:xfrm>
          <a:prstGeom prst="wedgeEllipseCallout">
            <a:avLst>
              <a:gd name="adj1" fmla="val -115023"/>
              <a:gd name="adj2" fmla="val 54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它是一个变上限的广义分</a:t>
            </a:r>
          </a:p>
        </p:txBody>
      </p:sp>
      <p:graphicFrame>
        <p:nvGraphicFramePr>
          <p:cNvPr id="10" name="Object 5"/>
          <p:cNvGraphicFramePr>
            <a:graphicFrameLocks/>
          </p:cNvGraphicFramePr>
          <p:nvPr/>
        </p:nvGraphicFramePr>
        <p:xfrm>
          <a:off x="2057400" y="3810000"/>
          <a:ext cx="3043238" cy="498475"/>
        </p:xfrm>
        <a:graphic>
          <a:graphicData uri="http://schemas.openxmlformats.org/presentationml/2006/ole">
            <p:oleObj spid="_x0000_s76803" r:id="rId4" imgW="1319082" imgH="215619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/>
          </p:cNvGraphicFramePr>
          <p:nvPr/>
        </p:nvGraphicFramePr>
        <p:xfrm>
          <a:off x="2057400" y="4419600"/>
          <a:ext cx="2743200" cy="712788"/>
        </p:xfrm>
        <a:graphic>
          <a:graphicData uri="http://schemas.openxmlformats.org/presentationml/2006/ole">
            <p:oleObj spid="_x0000_s76804" r:id="rId5" imgW="1269449" imgH="330057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62400" y="2057400"/>
            <a:ext cx="2498725" cy="423863"/>
            <a:chOff x="1200" y="3705"/>
            <a:chExt cx="1824" cy="387"/>
          </a:xfrm>
        </p:grpSpPr>
        <p:sp>
          <p:nvSpPr>
            <p:cNvPr id="76816" name="Text Box 11"/>
            <p:cNvSpPr txBox="1">
              <a:spLocks noChangeArrowheads="1"/>
            </p:cNvSpPr>
            <p:nvPr/>
          </p:nvSpPr>
          <p:spPr bwMode="auto">
            <a:xfrm>
              <a:off x="1200" y="3705"/>
              <a:ext cx="163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(2)  </a:t>
              </a:r>
            </a:p>
          </p:txBody>
        </p:sp>
        <p:graphicFrame>
          <p:nvGraphicFramePr>
            <p:cNvPr id="76806" name="Object 12"/>
            <p:cNvGraphicFramePr>
              <a:graphicFrameLocks/>
            </p:cNvGraphicFramePr>
            <p:nvPr/>
          </p:nvGraphicFramePr>
          <p:xfrm>
            <a:off x="1584" y="3737"/>
            <a:ext cx="1440" cy="343"/>
          </p:xfrm>
          <a:graphic>
            <a:graphicData uri="http://schemas.openxmlformats.org/presentationml/2006/ole">
              <p:oleObj spid="_x0000_s76806" r:id="rId6" imgW="850162" imgH="203024" progId="Equation.3">
                <p:embed/>
              </p:oleObj>
            </a:graphicData>
          </a:graphic>
        </p:graphicFrame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447800" y="2057400"/>
            <a:ext cx="3421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sym typeface="Wingdings" pitchFamily="2" charset="2"/>
              </a:rPr>
              <a:t>(1)  X</a:t>
            </a:r>
            <a:r>
              <a:rPr lang="zh-CN" altLang="en-US">
                <a:solidFill>
                  <a:srgbClr val="000099"/>
                </a:solidFill>
                <a:sym typeface="Wingdings" pitchFamily="2" charset="2"/>
              </a:rPr>
              <a:t>的分布函数</a:t>
            </a:r>
            <a:endParaRPr lang="zh-CN" altLang="en-US">
              <a:solidFill>
                <a:srgbClr val="000099"/>
              </a:solidFill>
            </a:endParaRPr>
          </a:p>
        </p:txBody>
      </p:sp>
      <p:graphicFrame>
        <p:nvGraphicFramePr>
          <p:cNvPr id="16" name="Object 14"/>
          <p:cNvGraphicFramePr>
            <a:graphicFrameLocks/>
          </p:cNvGraphicFramePr>
          <p:nvPr/>
        </p:nvGraphicFramePr>
        <p:xfrm>
          <a:off x="1828800" y="457200"/>
          <a:ext cx="5105400" cy="1370013"/>
        </p:xfrm>
        <a:graphic>
          <a:graphicData uri="http://schemas.openxmlformats.org/presentationml/2006/ole">
            <p:oleObj spid="_x0000_s76805" r:id="rId7" imgW="2413000" imgH="647700" progId="Equation.3">
              <p:embed/>
            </p:oleObj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" y="914400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例</a:t>
            </a:r>
            <a:r>
              <a:rPr lang="en-US" altLang="zh-CN">
                <a:solidFill>
                  <a:srgbClr val="000099"/>
                </a:solidFill>
              </a:rPr>
              <a:t>2】.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447800" y="2667000"/>
            <a:ext cx="544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(1)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38200" y="2057400"/>
            <a:ext cx="5969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99"/>
                </a:solidFill>
              </a:rPr>
              <a:t>求</a:t>
            </a:r>
            <a:r>
              <a:rPr lang="en-US" altLang="zh-CN">
                <a:solidFill>
                  <a:srgbClr val="000099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3A5EB99-DF56-4EEE-BCE6-719E28B97F01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98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/>
      <p:bldP spid="17" grpId="0"/>
      <p:bldP spid="18" grpId="0"/>
      <p:bldP spid="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3124200" y="2743200"/>
          <a:ext cx="3581400" cy="1292225"/>
        </p:xfrm>
        <a:graphic>
          <a:graphicData uri="http://schemas.openxmlformats.org/presentationml/2006/ole">
            <p:oleObj spid="_x0000_s77826" r:id="rId3" imgW="1689100" imgH="6096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/>
          </p:cNvGraphicFramePr>
          <p:nvPr/>
        </p:nvGraphicFramePr>
        <p:xfrm>
          <a:off x="1600200" y="4724400"/>
          <a:ext cx="1962150" cy="447675"/>
        </p:xfrm>
        <a:graphic>
          <a:graphicData uri="http://schemas.openxmlformats.org/presentationml/2006/ole">
            <p:oleObj spid="_x0000_s77827" r:id="rId4" imgW="888229" imgH="203024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4800600" y="1295400"/>
          <a:ext cx="3306763" cy="966788"/>
        </p:xfrm>
        <a:graphic>
          <a:graphicData uri="http://schemas.openxmlformats.org/presentationml/2006/ole">
            <p:oleObj spid="_x0000_s77828" r:id="rId5" imgW="1345616" imgH="393529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/>
          </p:cNvGraphicFramePr>
          <p:nvPr/>
        </p:nvGraphicFramePr>
        <p:xfrm>
          <a:off x="1066800" y="1447800"/>
          <a:ext cx="3733800" cy="889000"/>
        </p:xfrm>
        <a:graphic>
          <a:graphicData uri="http://schemas.openxmlformats.org/presentationml/2006/ole">
            <p:oleObj spid="_x0000_s77829" r:id="rId6" imgW="1866090" imgH="444307" progId="Equation.DSMT4">
              <p:embed/>
            </p:oleObj>
          </a:graphicData>
        </a:graphic>
      </p:graphicFrame>
      <p:graphicFrame>
        <p:nvGraphicFramePr>
          <p:cNvPr id="11" name="Object 13"/>
          <p:cNvGraphicFramePr>
            <a:graphicFrameLocks/>
          </p:cNvGraphicFramePr>
          <p:nvPr/>
        </p:nvGraphicFramePr>
        <p:xfrm>
          <a:off x="1066800" y="533400"/>
          <a:ext cx="3352800" cy="909638"/>
        </p:xfrm>
        <a:graphic>
          <a:graphicData uri="http://schemas.openxmlformats.org/presentationml/2006/ole">
            <p:oleObj spid="_x0000_s77830" r:id="rId7" imgW="1637589" imgH="444307" progId="Equation.3">
              <p:embed/>
            </p:oleObj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66800" y="2514600"/>
            <a:ext cx="1833563" cy="425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综合上述得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3" name="Object 15"/>
          <p:cNvGraphicFramePr>
            <a:graphicFrameLocks/>
          </p:cNvGraphicFramePr>
          <p:nvPr/>
        </p:nvGraphicFramePr>
        <p:xfrm>
          <a:off x="3505200" y="4419600"/>
          <a:ext cx="3735388" cy="793750"/>
        </p:xfrm>
        <a:graphic>
          <a:graphicData uri="http://schemas.openxmlformats.org/presentationml/2006/ole">
            <p:oleObj spid="_x0000_s77831" r:id="rId8" imgW="1548728" imgH="330057" progId="Equation.DSMT4">
              <p:embed/>
            </p:oleObj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14400" y="4724400"/>
            <a:ext cx="6207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(2).</a:t>
            </a:r>
          </a:p>
        </p:txBody>
      </p:sp>
      <p:sp>
        <p:nvSpPr>
          <p:cNvPr id="77834" name="Line 16"/>
          <p:cNvSpPr>
            <a:spLocks noChangeShapeType="1"/>
          </p:cNvSpPr>
          <p:nvPr/>
        </p:nvSpPr>
        <p:spPr bwMode="auto">
          <a:xfrm flipV="1">
            <a:off x="152400" y="6324600"/>
            <a:ext cx="8713788" cy="0"/>
          </a:xfrm>
          <a:prstGeom prst="line">
            <a:avLst/>
          </a:prstGeom>
          <a:noFill/>
          <a:ln w="57150" cmpd="thinThick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5" name="Rectangle 15"/>
          <p:cNvSpPr>
            <a:spLocks noChangeArrowheads="1"/>
          </p:cNvSpPr>
          <p:nvPr/>
        </p:nvSpPr>
        <p:spPr bwMode="auto">
          <a:xfrm>
            <a:off x="6934200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DFF4C91-6AA9-4AAC-8E73-6084D7F36EE4}" type="slidenum">
              <a:rPr lang="en-US" altLang="zh-CN" sz="1800">
                <a:solidFill>
                  <a:schemeClr val="tx1"/>
                </a:solidFill>
                <a:latin typeface="Monotype Corsiva" pitchFamily="66" charset="0"/>
                <a:ea typeface="ˎ̥"/>
                <a:cs typeface="ˎ̥"/>
              </a:rPr>
              <a:pPr algn="ctr"/>
              <a:t>99</a:t>
            </a:fld>
            <a:r>
              <a:rPr lang="en-US" altLang="zh-CN" sz="1800">
                <a:solidFill>
                  <a:schemeClr val="tx1"/>
                </a:solidFill>
                <a:latin typeface="Monotype Corsiva" pitchFamily="66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Monotype Corsiva" pitchFamily="66" charset="0"/>
              <a:ea typeface="ˎ̥"/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9462</Words>
  <Application>Microsoft Office PowerPoint</Application>
  <PresentationFormat>全屏显示(4:3)</PresentationFormat>
  <Paragraphs>1191</Paragraphs>
  <Slides>182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182</vt:i4>
      </vt:variant>
    </vt:vector>
  </HeadingPairs>
  <TitlesOfParts>
    <vt:vector size="211" baseType="lpstr">
      <vt:lpstr>Times New Roman</vt:lpstr>
      <vt:lpstr>宋体</vt:lpstr>
      <vt:lpstr>Arial</vt:lpstr>
      <vt:lpstr>Calibri</vt:lpstr>
      <vt:lpstr>Verdana</vt:lpstr>
      <vt:lpstr>Monotype Corsiva</vt:lpstr>
      <vt:lpstr>ˎ̥</vt:lpstr>
      <vt:lpstr>隶书</vt:lpstr>
      <vt:lpstr>黑体</vt:lpstr>
      <vt:lpstr>Tahoma</vt:lpstr>
      <vt:lpstr>方正楷体简体</vt:lpstr>
      <vt:lpstr>华文中宋</vt:lpstr>
      <vt:lpstr>楷体_GB2312</vt:lpstr>
      <vt:lpstr>华文彩云</vt:lpstr>
      <vt:lpstr>Symbol</vt:lpstr>
      <vt:lpstr>Monotype Sorts</vt:lpstr>
      <vt:lpstr>仿宋_GB2312</vt:lpstr>
      <vt:lpstr>+mj-lt</vt:lpstr>
      <vt:lpstr>Wingdings</vt:lpstr>
      <vt:lpstr>Math1</vt:lpstr>
      <vt:lpstr>Wingdings 2</vt:lpstr>
      <vt:lpstr>微软雅黑</vt:lpstr>
      <vt:lpstr>方正兰亭超细黑简体</vt:lpstr>
      <vt:lpstr>Symbol Tiger</vt:lpstr>
      <vt:lpstr>BatangChe</vt:lpstr>
      <vt:lpstr>Office 主题</vt:lpstr>
      <vt:lpstr>MathType 6.0 Equation</vt:lpstr>
      <vt:lpstr>Microsoft 公式 3.0</vt:lpstr>
      <vt:lpstr>Microsoft Office Word 97 - 2003 文档</vt:lpstr>
      <vt:lpstr>第二章  随机变量及其分布</vt:lpstr>
      <vt:lpstr>幻灯片 2</vt:lpstr>
      <vt:lpstr>幻灯片 3</vt:lpstr>
      <vt:lpstr>幻灯片 4</vt:lpstr>
      <vt:lpstr>幻灯片 5</vt:lpstr>
      <vt:lpstr>【例3】 将一枚硬币抛掷3次. 观察抛掷的情况。如果我们关心3次抛掷中, 出现H的总次数, 而对H,T出现的顺序不关心. 比如说, 我们仅关心出现H 的总次数为2, 而不在乎出现的是"HHT","HTH"还是"THH". 以X记三次抛掷中出现H的总数, 则对样本空间S={e}中的每一个样本点e, X 都有一个值与之对应, 即有</vt:lpstr>
      <vt:lpstr>【例4】在一袋中装有编号分别为1,2,3的3只球. 在袋中任取一只球, 放回. 再取一只球, 记录它们的编号. 计算两只球的号码之和.</vt:lpstr>
      <vt:lpstr>定义  设随机试验的样本空间为S={e}. X=X(e)是定义在样本空间S上的实值单值函数. 称X=X(e)为随机变量.</vt:lpstr>
      <vt:lpstr>         如果随机试验的结果本身是一个数, 即样本点e本身是一个数. 我们令X=X(e)=e, 则X就是一个随机变量. 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定义    设X 所有可能取的值为xk(k=1,2,...),X 取各个可能值的概率即事件 {X=xk}的概率，为         P{X=xk}=pk, k=1,2,....   (2.1) 则称上式为离散型随机变量X的概率分布或分布律。</vt:lpstr>
      <vt:lpstr>幻灯片 18</vt:lpstr>
      <vt:lpstr>幻灯片 19</vt:lpstr>
      <vt:lpstr>幻灯片 20</vt:lpstr>
      <vt:lpstr>幻灯片 21</vt:lpstr>
      <vt:lpstr>幻灯片 22</vt:lpstr>
      <vt:lpstr>(一) (0-1)分布        设随机变量X只可能取0与1两个值, 它的分布律是  P{X=k}= pk(1-p)1-k, k=0,1 (0&lt;p&lt;1), 则称X服从以p为参数的(0-1)分布或两点分布. (0-1)分布的分布律也可写成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【例2】 按规定，某种型号电子元件的使用寿命超过1500小时的成为一等品。已知某一大批产品的一级品率为0.2，现在从中随机地抽查20只，问20只元件中恰有k只（k=0，1，…，20）为一级品的概率是多少？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小结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        在实际中经常对某些随机变量的函数更感兴趣.          我们所关心的随机变量往往不能由直接测量得到, 而它却是某个能直接测量的随机变量的函数.          例如：我们能测量圆轴的直径d, 而关心的却是截面积A=pd2/4. 这里, 随机变量A是随机变量d的函数. </vt:lpstr>
      <vt:lpstr>幻灯片 140</vt:lpstr>
      <vt:lpstr>幻灯片 141</vt:lpstr>
      <vt:lpstr>幻灯片 142</vt:lpstr>
      <vt:lpstr>幻灯片 143</vt:lpstr>
      <vt:lpstr>幻灯片 144</vt:lpstr>
      <vt:lpstr>【例2】    设随机变量X具有概率密度 </vt:lpstr>
      <vt:lpstr>将FY(y)关于y求导数, 得Y=2X+8的概率密度为 </vt:lpstr>
      <vt:lpstr>幻灯片 147</vt:lpstr>
      <vt:lpstr>幻灯片 148</vt:lpstr>
      <vt:lpstr>幻灯片 149</vt:lpstr>
      <vt:lpstr>幻灯片 150</vt:lpstr>
      <vt:lpstr>幻灯片 151</vt:lpstr>
      <vt:lpstr>幻灯片 152</vt:lpstr>
      <vt:lpstr>幻灯片 153</vt:lpstr>
      <vt:lpstr>幻灯片 154</vt:lpstr>
      <vt:lpstr>幻灯片 155</vt:lpstr>
      <vt:lpstr>因Y 在(α, ) 取值, 故 当y α 时, FY (y)=P{Y y}=0;  当y   时, FY (y)=P{Y y}=1.  当α&lt;y&lt;  时, FY (y )=P {Y  y }=P { g (X) y }        =P {X h(y) }=FX [h(y)].</vt:lpstr>
      <vt:lpstr>幻灯片 157</vt:lpstr>
      <vt:lpstr>幻灯片 158</vt:lpstr>
      <vt:lpstr>幻灯片 159</vt:lpstr>
      <vt:lpstr>【例6】 设随机变量X~N(m,s2). 试证明X 的线性函数Y=aX+b(a0)也服从正态分布. </vt:lpstr>
      <vt:lpstr>即有  Y= a X +b ~ N (a m +b, (as)2 ).</vt:lpstr>
      <vt:lpstr>幻灯片 162</vt:lpstr>
      <vt:lpstr>幻灯片 163</vt:lpstr>
      <vt:lpstr>幻灯片 164</vt:lpstr>
      <vt:lpstr>幻灯片 165</vt:lpstr>
      <vt:lpstr>幻灯片 166</vt:lpstr>
      <vt:lpstr>幻灯片 167</vt:lpstr>
      <vt:lpstr>幻灯片 168</vt:lpstr>
      <vt:lpstr>幻灯片 169</vt:lpstr>
      <vt:lpstr>第二章知识要点</vt:lpstr>
      <vt:lpstr>幻灯片 171</vt:lpstr>
      <vt:lpstr>幻灯片 172</vt:lpstr>
      <vt:lpstr>幻灯片 173</vt:lpstr>
      <vt:lpstr>幻灯片 174</vt:lpstr>
      <vt:lpstr>幻灯片 175</vt:lpstr>
      <vt:lpstr>幻灯片 176</vt:lpstr>
      <vt:lpstr>幻灯片 177</vt:lpstr>
      <vt:lpstr>幻灯片 178</vt:lpstr>
      <vt:lpstr>幻灯片 179</vt:lpstr>
      <vt:lpstr>幻灯片 180</vt:lpstr>
      <vt:lpstr>幻灯片 181</vt:lpstr>
      <vt:lpstr>幻灯片 182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yangfan</dc:creator>
  <cp:lastModifiedBy>yanwyf</cp:lastModifiedBy>
  <cp:revision>776</cp:revision>
  <dcterms:created xsi:type="dcterms:W3CDTF">2017-09-18T23:47:28Z</dcterms:created>
  <dcterms:modified xsi:type="dcterms:W3CDTF">2017-10-11T22:52:10Z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2052-10.1.0.6749</vt:lpwstr>
  </property>
</Properties>
</file>