
<file path=[Content_Types].xml><?xml version="1.0" encoding="utf-8"?>
<Types xmlns="http://schemas.openxmlformats.org/package/2006/content-types">
  <Override PartName="/ppt/tags/tag8.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14.xml" ContentType="application/vnd.openxmlformats-officedocument.presentationml.tags+xml"/>
  <Override PartName="/ppt/tags/tag25.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ags/tag7.xml" ContentType="application/vnd.openxmlformats-officedocument.presentationml.tags+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diagrams/layout4.xml" ContentType="application/vnd.openxmlformats-officedocument.drawingml.diagramLayout+xml"/>
  <Override PartName="/ppt/diagrams/data7.xml" ContentType="application/vnd.openxmlformats-officedocument.drawingml.diagramData+xml"/>
  <Override PartName="/ppt/tags/tag15.xml" ContentType="application/vnd.openxmlformats-officedocument.presentationml.tags+xml"/>
  <Override PartName="/ppt/tags/tag24.xml" ContentType="application/vnd.openxmlformats-officedocument.presentationml.tag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795" r:id="rId2"/>
    <p:sldId id="830" r:id="rId3"/>
    <p:sldId id="832" r:id="rId4"/>
    <p:sldId id="833" r:id="rId5"/>
    <p:sldId id="834" r:id="rId6"/>
    <p:sldId id="835" r:id="rId7"/>
    <p:sldId id="836" r:id="rId8"/>
    <p:sldId id="837" r:id="rId9"/>
    <p:sldId id="838" r:id="rId10"/>
    <p:sldId id="839" r:id="rId11"/>
    <p:sldId id="840" r:id="rId12"/>
    <p:sldId id="841" r:id="rId13"/>
    <p:sldId id="842" r:id="rId14"/>
    <p:sldId id="843" r:id="rId15"/>
    <p:sldId id="844" r:id="rId16"/>
    <p:sldId id="845" r:id="rId17"/>
    <p:sldId id="846" r:id="rId18"/>
    <p:sldId id="847" r:id="rId19"/>
    <p:sldId id="848" r:id="rId20"/>
    <p:sldId id="849" r:id="rId21"/>
    <p:sldId id="850" r:id="rId22"/>
    <p:sldId id="822" r:id="rId23"/>
    <p:sldId id="851" r:id="rId24"/>
    <p:sldId id="852" r:id="rId25"/>
    <p:sldId id="853" r:id="rId26"/>
    <p:sldId id="854" r:id="rId27"/>
    <p:sldId id="360" r:id="rId2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C31"/>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0" autoAdjust="0"/>
    <p:restoredTop sz="94660"/>
  </p:normalViewPr>
  <p:slideViewPr>
    <p:cSldViewPr showGuides="1">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diagrams/_rels/data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EE916-4307-4ECD-8302-5723E228EA28}" type="doc">
      <dgm:prSet loTypeId="urn:microsoft.com/office/officeart/2008/layout/BendingPictureCaption" loCatId="picture" qsTypeId="urn:microsoft.com/office/officeart/2005/8/quickstyle/simple1" qsCatId="simple" csTypeId="urn:microsoft.com/office/officeart/2005/8/colors/accent2_1" csCatId="accent2" phldr="1"/>
      <dgm:spPr/>
      <dgm:t>
        <a:bodyPr/>
        <a:lstStyle/>
        <a:p>
          <a:endParaRPr lang="zh-CN" altLang="en-US"/>
        </a:p>
      </dgm:t>
    </dgm:pt>
    <dgm:pt modelId="{F662EA4C-4E88-41C8-B786-98DF4578EE19}">
      <dgm:prSet phldrT="[文本]"/>
      <dgm:spPr/>
      <dgm:t>
        <a:bodyPr/>
        <a:lstStyle/>
        <a:p>
          <a:r>
            <a:rPr lang="zh-CN" altLang="en-US" dirty="0" smtClean="0"/>
            <a:t>精神性</a:t>
          </a:r>
          <a:endParaRPr lang="zh-CN" altLang="en-US" dirty="0"/>
        </a:p>
      </dgm:t>
    </dgm:pt>
    <dgm:pt modelId="{74825D0A-751C-403E-B3D3-51EB0886600B}" type="parTrans" cxnId="{11CFB56F-A045-46A0-A5AD-42EDDBFF4FB4}">
      <dgm:prSet/>
      <dgm:spPr/>
      <dgm:t>
        <a:bodyPr/>
        <a:lstStyle/>
        <a:p>
          <a:endParaRPr lang="zh-CN" altLang="en-US"/>
        </a:p>
      </dgm:t>
    </dgm:pt>
    <dgm:pt modelId="{2224DC4C-57F4-4C4E-BF6F-D11A0890B3F0}" type="sibTrans" cxnId="{11CFB56F-A045-46A0-A5AD-42EDDBFF4FB4}">
      <dgm:prSet/>
      <dgm:spPr/>
      <dgm:t>
        <a:bodyPr/>
        <a:lstStyle/>
        <a:p>
          <a:endParaRPr lang="zh-CN" altLang="en-US"/>
        </a:p>
      </dgm:t>
    </dgm:pt>
    <dgm:pt modelId="{EB24D438-9533-4721-B7B1-4056A7295F9C}">
      <dgm:prSet phldrT="[文本]"/>
      <dgm:spPr/>
      <dgm:t>
        <a:bodyPr/>
        <a:lstStyle/>
        <a:p>
          <a:r>
            <a:rPr lang="zh-CN" altLang="en-US" dirty="0" smtClean="0"/>
            <a:t>系统性</a:t>
          </a:r>
          <a:endParaRPr lang="zh-CN" altLang="en-US" dirty="0"/>
        </a:p>
      </dgm:t>
    </dgm:pt>
    <dgm:pt modelId="{771AE860-4A1E-4ADF-92D8-227FB8DACE38}" type="parTrans" cxnId="{EB9DF66F-05DC-437C-9C4B-92ED2725E9D6}">
      <dgm:prSet/>
      <dgm:spPr/>
      <dgm:t>
        <a:bodyPr/>
        <a:lstStyle/>
        <a:p>
          <a:endParaRPr lang="zh-CN" altLang="en-US"/>
        </a:p>
      </dgm:t>
    </dgm:pt>
    <dgm:pt modelId="{C79B805F-09C5-4D16-9D59-9BF5E09FB72A}" type="sibTrans" cxnId="{EB9DF66F-05DC-437C-9C4B-92ED2725E9D6}">
      <dgm:prSet/>
      <dgm:spPr/>
      <dgm:t>
        <a:bodyPr/>
        <a:lstStyle/>
        <a:p>
          <a:endParaRPr lang="zh-CN" altLang="en-US"/>
        </a:p>
      </dgm:t>
    </dgm:pt>
    <dgm:pt modelId="{D87118F0-A483-4163-B14B-A33F087C205B}">
      <dgm:prSet phldrT="[文本]"/>
      <dgm:spPr/>
      <dgm:t>
        <a:bodyPr/>
        <a:lstStyle/>
        <a:p>
          <a:r>
            <a:rPr lang="zh-CN" altLang="en-US" dirty="0" smtClean="0"/>
            <a:t>相对稳定性</a:t>
          </a:r>
          <a:endParaRPr lang="zh-CN" altLang="en-US" dirty="0"/>
        </a:p>
      </dgm:t>
    </dgm:pt>
    <dgm:pt modelId="{60505211-9D61-4C7B-BBB8-EACF9DB5C121}" type="parTrans" cxnId="{15887FCA-B0D3-449D-AD68-30E540A7BBA1}">
      <dgm:prSet/>
      <dgm:spPr/>
      <dgm:t>
        <a:bodyPr/>
        <a:lstStyle/>
        <a:p>
          <a:endParaRPr lang="zh-CN" altLang="en-US"/>
        </a:p>
      </dgm:t>
    </dgm:pt>
    <dgm:pt modelId="{21D74A0F-F6C7-45A9-8B14-14415F121A70}" type="sibTrans" cxnId="{15887FCA-B0D3-449D-AD68-30E540A7BBA1}">
      <dgm:prSet/>
      <dgm:spPr/>
      <dgm:t>
        <a:bodyPr/>
        <a:lstStyle/>
        <a:p>
          <a:endParaRPr lang="zh-CN" altLang="en-US"/>
        </a:p>
      </dgm:t>
    </dgm:pt>
    <dgm:pt modelId="{9B0C59B6-A20D-4FA9-B31A-62A027B83139}">
      <dgm:prSet phldrT="[文本]"/>
      <dgm:spPr/>
      <dgm:t>
        <a:bodyPr/>
        <a:lstStyle/>
        <a:p>
          <a:r>
            <a:rPr lang="zh-CN" altLang="en-US" dirty="0" smtClean="0"/>
            <a:t>融合性</a:t>
          </a:r>
          <a:endParaRPr lang="zh-CN" altLang="en-US" dirty="0"/>
        </a:p>
      </dgm:t>
    </dgm:pt>
    <dgm:pt modelId="{2FA18DE1-F218-40D7-985E-C76DA046F736}" type="parTrans" cxnId="{3ABCB75B-2B0D-4155-824D-A3260338208D}">
      <dgm:prSet/>
      <dgm:spPr/>
      <dgm:t>
        <a:bodyPr/>
        <a:lstStyle/>
        <a:p>
          <a:endParaRPr lang="zh-CN" altLang="en-US"/>
        </a:p>
      </dgm:t>
    </dgm:pt>
    <dgm:pt modelId="{48F9AC30-194D-431E-B5CF-C60DA254C7CD}" type="sibTrans" cxnId="{3ABCB75B-2B0D-4155-824D-A3260338208D}">
      <dgm:prSet/>
      <dgm:spPr/>
      <dgm:t>
        <a:bodyPr/>
        <a:lstStyle/>
        <a:p>
          <a:endParaRPr lang="zh-CN" altLang="en-US"/>
        </a:p>
      </dgm:t>
    </dgm:pt>
    <dgm:pt modelId="{B55F106C-5844-421E-9283-008EDDC4F61A}" type="pres">
      <dgm:prSet presAssocID="{73EEE916-4307-4ECD-8302-5723E228EA28}" presName="diagram" presStyleCnt="0">
        <dgm:presLayoutVars>
          <dgm:dir/>
        </dgm:presLayoutVars>
      </dgm:prSet>
      <dgm:spPr/>
      <dgm:t>
        <a:bodyPr/>
        <a:lstStyle/>
        <a:p>
          <a:endParaRPr lang="zh-CN" altLang="en-US"/>
        </a:p>
      </dgm:t>
    </dgm:pt>
    <dgm:pt modelId="{8D018E75-C196-4C8A-A5D2-DE100DA3D69E}" type="pres">
      <dgm:prSet presAssocID="{F662EA4C-4E88-41C8-B786-98DF4578EE19}" presName="composite" presStyleCnt="0"/>
      <dgm:spPr/>
    </dgm:pt>
    <dgm:pt modelId="{37F9FFC2-F767-465E-9656-6830A6D775F2}" type="pres">
      <dgm:prSet presAssocID="{F662EA4C-4E88-41C8-B786-98DF4578EE19}" presName="Image" presStyleLbl="bgShp" presStyleIdx="0" presStyleCnt="4"/>
      <dgm:spPr>
        <a:blipFill>
          <a:blip xmlns:r="http://schemas.openxmlformats.org/officeDocument/2006/relationships" r:embed="rId1">
            <a:extLst>
              <a:ext uri="{28A0092B-C50C-407E-A947-70E740481C1C}">
                <a14:useLocalDpi xmlns:a14="http://schemas.microsoft.com/office/drawing/2010/main" xmlns="" val="0"/>
              </a:ext>
            </a:extLst>
          </a:blip>
          <a:srcRect/>
          <a:stretch>
            <a:fillRect t="-6000" b="-6000"/>
          </a:stretch>
        </a:blipFill>
      </dgm:spPr>
    </dgm:pt>
    <dgm:pt modelId="{C21FB03A-8148-42D3-9A58-2927097E5F6E}" type="pres">
      <dgm:prSet presAssocID="{F662EA4C-4E88-41C8-B786-98DF4578EE19}" presName="Parent" presStyleLbl="node0" presStyleIdx="0" presStyleCnt="4">
        <dgm:presLayoutVars>
          <dgm:bulletEnabled val="1"/>
        </dgm:presLayoutVars>
      </dgm:prSet>
      <dgm:spPr/>
      <dgm:t>
        <a:bodyPr/>
        <a:lstStyle/>
        <a:p>
          <a:endParaRPr lang="zh-CN" altLang="en-US"/>
        </a:p>
      </dgm:t>
    </dgm:pt>
    <dgm:pt modelId="{628EFBEE-B2E1-4EB3-AFE6-91670C3FA0CA}" type="pres">
      <dgm:prSet presAssocID="{2224DC4C-57F4-4C4E-BF6F-D11A0890B3F0}" presName="sibTrans" presStyleCnt="0"/>
      <dgm:spPr/>
    </dgm:pt>
    <dgm:pt modelId="{9618CB35-7AC2-4441-B514-A3B2E6F8B3BB}" type="pres">
      <dgm:prSet presAssocID="{EB24D438-9533-4721-B7B1-4056A7295F9C}" presName="composite" presStyleCnt="0"/>
      <dgm:spPr/>
    </dgm:pt>
    <dgm:pt modelId="{22FE9287-E5C7-4F23-9AC1-DBDFC4961AF9}" type="pres">
      <dgm:prSet presAssocID="{EB24D438-9533-4721-B7B1-4056A7295F9C}" presName="Image" presStyleLbl="bgShp" presStyleIdx="1" presStyleCnt="4"/>
      <dgm:spPr>
        <a:blipFill>
          <a:blip xmlns:r="http://schemas.openxmlformats.org/officeDocument/2006/relationships" r:embed="rId2">
            <a:extLst>
              <a:ext uri="{28A0092B-C50C-407E-A947-70E740481C1C}">
                <a14:useLocalDpi xmlns:a14="http://schemas.microsoft.com/office/drawing/2010/main" xmlns="" val="0"/>
              </a:ext>
            </a:extLst>
          </a:blip>
          <a:srcRect/>
          <a:stretch>
            <a:fillRect l="-13000" r="-13000"/>
          </a:stretch>
        </a:blipFill>
      </dgm:spPr>
    </dgm:pt>
    <dgm:pt modelId="{6E7AFFBD-777B-477B-A793-6530FE03CF70}" type="pres">
      <dgm:prSet presAssocID="{EB24D438-9533-4721-B7B1-4056A7295F9C}" presName="Parent" presStyleLbl="node0" presStyleIdx="1" presStyleCnt="4">
        <dgm:presLayoutVars>
          <dgm:bulletEnabled val="1"/>
        </dgm:presLayoutVars>
      </dgm:prSet>
      <dgm:spPr/>
      <dgm:t>
        <a:bodyPr/>
        <a:lstStyle/>
        <a:p>
          <a:endParaRPr lang="zh-CN" altLang="en-US"/>
        </a:p>
      </dgm:t>
    </dgm:pt>
    <dgm:pt modelId="{2E924644-65EA-4C02-84BC-65BD2C74F013}" type="pres">
      <dgm:prSet presAssocID="{C79B805F-09C5-4D16-9D59-9BF5E09FB72A}" presName="sibTrans" presStyleCnt="0"/>
      <dgm:spPr/>
    </dgm:pt>
    <dgm:pt modelId="{BE76D8BD-4210-4DE0-8DA4-86DBAAA7D74B}" type="pres">
      <dgm:prSet presAssocID="{D87118F0-A483-4163-B14B-A33F087C205B}" presName="composite" presStyleCnt="0"/>
      <dgm:spPr/>
    </dgm:pt>
    <dgm:pt modelId="{2DA8702B-9414-40B6-A676-655FCA6A3B98}" type="pres">
      <dgm:prSet presAssocID="{D87118F0-A483-4163-B14B-A33F087C205B}" presName="Image" presStyleLbl="bgShp" presStyleIdx="2" presStyleCnt="4"/>
      <dgm:spPr>
        <a:blipFill>
          <a:blip xmlns:r="http://schemas.openxmlformats.org/officeDocument/2006/relationships" r:embed="rId3">
            <a:extLst>
              <a:ext uri="{28A0092B-C50C-407E-A947-70E740481C1C}">
                <a14:useLocalDpi xmlns:a14="http://schemas.microsoft.com/office/drawing/2010/main" xmlns="" val="0"/>
              </a:ext>
            </a:extLst>
          </a:blip>
          <a:srcRect/>
          <a:stretch>
            <a:fillRect t="-9000" b="-9000"/>
          </a:stretch>
        </a:blipFill>
      </dgm:spPr>
    </dgm:pt>
    <dgm:pt modelId="{DF296FFF-A875-4284-9F2A-87C82F25EAF2}" type="pres">
      <dgm:prSet presAssocID="{D87118F0-A483-4163-B14B-A33F087C205B}" presName="Parent" presStyleLbl="node0" presStyleIdx="2" presStyleCnt="4">
        <dgm:presLayoutVars>
          <dgm:bulletEnabled val="1"/>
        </dgm:presLayoutVars>
      </dgm:prSet>
      <dgm:spPr/>
      <dgm:t>
        <a:bodyPr/>
        <a:lstStyle/>
        <a:p>
          <a:endParaRPr lang="zh-CN" altLang="en-US"/>
        </a:p>
      </dgm:t>
    </dgm:pt>
    <dgm:pt modelId="{D9BBF3E8-EB06-4C0A-A6D7-D135097E5269}" type="pres">
      <dgm:prSet presAssocID="{21D74A0F-F6C7-45A9-8B14-14415F121A70}" presName="sibTrans" presStyleCnt="0"/>
      <dgm:spPr/>
    </dgm:pt>
    <dgm:pt modelId="{90AC0182-BC07-4612-B0CE-EC610A3B65C4}" type="pres">
      <dgm:prSet presAssocID="{9B0C59B6-A20D-4FA9-B31A-62A027B83139}" presName="composite" presStyleCnt="0"/>
      <dgm:spPr/>
    </dgm:pt>
    <dgm:pt modelId="{F10928D1-B095-453A-A1C9-D973AD931BFB}" type="pres">
      <dgm:prSet presAssocID="{9B0C59B6-A20D-4FA9-B31A-62A027B83139}" presName="Image" presStyleLbl="bgShp" presStyleIdx="3" presStyleCnt="4"/>
      <dgm:spPr>
        <a:blipFill>
          <a:blip xmlns:r="http://schemas.openxmlformats.org/officeDocument/2006/relationships" r:embed="rId4">
            <a:extLst>
              <a:ext uri="{28A0092B-C50C-407E-A947-70E740481C1C}">
                <a14:useLocalDpi xmlns:a14="http://schemas.microsoft.com/office/drawing/2010/main" xmlns="" val="0"/>
              </a:ext>
            </a:extLst>
          </a:blip>
          <a:srcRect/>
          <a:stretch>
            <a:fillRect l="-14000" r="-14000"/>
          </a:stretch>
        </a:blipFill>
      </dgm:spPr>
    </dgm:pt>
    <dgm:pt modelId="{BD073901-8A06-40A2-952E-774E870E5016}" type="pres">
      <dgm:prSet presAssocID="{9B0C59B6-A20D-4FA9-B31A-62A027B83139}" presName="Parent" presStyleLbl="node0" presStyleIdx="3" presStyleCnt="4">
        <dgm:presLayoutVars>
          <dgm:bulletEnabled val="1"/>
        </dgm:presLayoutVars>
      </dgm:prSet>
      <dgm:spPr/>
      <dgm:t>
        <a:bodyPr/>
        <a:lstStyle/>
        <a:p>
          <a:endParaRPr lang="zh-CN" altLang="en-US"/>
        </a:p>
      </dgm:t>
    </dgm:pt>
  </dgm:ptLst>
  <dgm:cxnLst>
    <dgm:cxn modelId="{B21E7395-F3B5-4007-A11A-F81E0FBCF169}" type="presOf" srcId="{73EEE916-4307-4ECD-8302-5723E228EA28}" destId="{B55F106C-5844-421E-9283-008EDDC4F61A}" srcOrd="0" destOrd="0" presId="urn:microsoft.com/office/officeart/2008/layout/BendingPictureCaption"/>
    <dgm:cxn modelId="{15887FCA-B0D3-449D-AD68-30E540A7BBA1}" srcId="{73EEE916-4307-4ECD-8302-5723E228EA28}" destId="{D87118F0-A483-4163-B14B-A33F087C205B}" srcOrd="2" destOrd="0" parTransId="{60505211-9D61-4C7B-BBB8-EACF9DB5C121}" sibTransId="{21D74A0F-F6C7-45A9-8B14-14415F121A70}"/>
    <dgm:cxn modelId="{EB9DF66F-05DC-437C-9C4B-92ED2725E9D6}" srcId="{73EEE916-4307-4ECD-8302-5723E228EA28}" destId="{EB24D438-9533-4721-B7B1-4056A7295F9C}" srcOrd="1" destOrd="0" parTransId="{771AE860-4A1E-4ADF-92D8-227FB8DACE38}" sibTransId="{C79B805F-09C5-4D16-9D59-9BF5E09FB72A}"/>
    <dgm:cxn modelId="{11CFB56F-A045-46A0-A5AD-42EDDBFF4FB4}" srcId="{73EEE916-4307-4ECD-8302-5723E228EA28}" destId="{F662EA4C-4E88-41C8-B786-98DF4578EE19}" srcOrd="0" destOrd="0" parTransId="{74825D0A-751C-403E-B3D3-51EB0886600B}" sibTransId="{2224DC4C-57F4-4C4E-BF6F-D11A0890B3F0}"/>
    <dgm:cxn modelId="{3ABCB75B-2B0D-4155-824D-A3260338208D}" srcId="{73EEE916-4307-4ECD-8302-5723E228EA28}" destId="{9B0C59B6-A20D-4FA9-B31A-62A027B83139}" srcOrd="3" destOrd="0" parTransId="{2FA18DE1-F218-40D7-985E-C76DA046F736}" sibTransId="{48F9AC30-194D-431E-B5CF-C60DA254C7CD}"/>
    <dgm:cxn modelId="{AD09B12D-2BE3-40BF-8D77-5F61EB919761}" type="presOf" srcId="{EB24D438-9533-4721-B7B1-4056A7295F9C}" destId="{6E7AFFBD-777B-477B-A793-6530FE03CF70}" srcOrd="0" destOrd="0" presId="urn:microsoft.com/office/officeart/2008/layout/BendingPictureCaption"/>
    <dgm:cxn modelId="{0BE71458-FEB8-44CD-849B-F6B682F934AC}" type="presOf" srcId="{9B0C59B6-A20D-4FA9-B31A-62A027B83139}" destId="{BD073901-8A06-40A2-952E-774E870E5016}" srcOrd="0" destOrd="0" presId="urn:microsoft.com/office/officeart/2008/layout/BendingPictureCaption"/>
    <dgm:cxn modelId="{83BEFC86-944A-46C7-9657-C96D472DAE58}" type="presOf" srcId="{D87118F0-A483-4163-B14B-A33F087C205B}" destId="{DF296FFF-A875-4284-9F2A-87C82F25EAF2}" srcOrd="0" destOrd="0" presId="urn:microsoft.com/office/officeart/2008/layout/BendingPictureCaption"/>
    <dgm:cxn modelId="{7C9A85DE-F1E8-48CB-960D-9B2E23B90BD9}" type="presOf" srcId="{F662EA4C-4E88-41C8-B786-98DF4578EE19}" destId="{C21FB03A-8148-42D3-9A58-2927097E5F6E}" srcOrd="0" destOrd="0" presId="urn:microsoft.com/office/officeart/2008/layout/BendingPictureCaption"/>
    <dgm:cxn modelId="{2926400D-058D-4750-A215-89CEEF5719AA}" type="presParOf" srcId="{B55F106C-5844-421E-9283-008EDDC4F61A}" destId="{8D018E75-C196-4C8A-A5D2-DE100DA3D69E}" srcOrd="0" destOrd="0" presId="urn:microsoft.com/office/officeart/2008/layout/BendingPictureCaption"/>
    <dgm:cxn modelId="{86DB3C47-52BF-4388-B9B8-F0362047653A}" type="presParOf" srcId="{8D018E75-C196-4C8A-A5D2-DE100DA3D69E}" destId="{37F9FFC2-F767-465E-9656-6830A6D775F2}" srcOrd="0" destOrd="0" presId="urn:microsoft.com/office/officeart/2008/layout/BendingPictureCaption"/>
    <dgm:cxn modelId="{E6ABFF94-F14A-4CEB-B79B-AE960D39A63C}" type="presParOf" srcId="{8D018E75-C196-4C8A-A5D2-DE100DA3D69E}" destId="{C21FB03A-8148-42D3-9A58-2927097E5F6E}" srcOrd="1" destOrd="0" presId="urn:microsoft.com/office/officeart/2008/layout/BendingPictureCaption"/>
    <dgm:cxn modelId="{0FF582B7-3C4F-4139-8C20-1AA486066B01}" type="presParOf" srcId="{B55F106C-5844-421E-9283-008EDDC4F61A}" destId="{628EFBEE-B2E1-4EB3-AFE6-91670C3FA0CA}" srcOrd="1" destOrd="0" presId="urn:microsoft.com/office/officeart/2008/layout/BendingPictureCaption"/>
    <dgm:cxn modelId="{92213859-572C-46EB-BB6D-BB71BE60CBE8}" type="presParOf" srcId="{B55F106C-5844-421E-9283-008EDDC4F61A}" destId="{9618CB35-7AC2-4441-B514-A3B2E6F8B3BB}" srcOrd="2" destOrd="0" presId="urn:microsoft.com/office/officeart/2008/layout/BendingPictureCaption"/>
    <dgm:cxn modelId="{AE891218-992D-4E9E-8BFD-C6DE748B5875}" type="presParOf" srcId="{9618CB35-7AC2-4441-B514-A3B2E6F8B3BB}" destId="{22FE9287-E5C7-4F23-9AC1-DBDFC4961AF9}" srcOrd="0" destOrd="0" presId="urn:microsoft.com/office/officeart/2008/layout/BendingPictureCaption"/>
    <dgm:cxn modelId="{2DE38B7D-3540-45F8-95D3-B413BE0CEB4E}" type="presParOf" srcId="{9618CB35-7AC2-4441-B514-A3B2E6F8B3BB}" destId="{6E7AFFBD-777B-477B-A793-6530FE03CF70}" srcOrd="1" destOrd="0" presId="urn:microsoft.com/office/officeart/2008/layout/BendingPictureCaption"/>
    <dgm:cxn modelId="{1949E1D3-175D-4E29-BEC5-99CD6CF93A1C}" type="presParOf" srcId="{B55F106C-5844-421E-9283-008EDDC4F61A}" destId="{2E924644-65EA-4C02-84BC-65BD2C74F013}" srcOrd="3" destOrd="0" presId="urn:microsoft.com/office/officeart/2008/layout/BendingPictureCaption"/>
    <dgm:cxn modelId="{46391223-2A9B-462C-81BD-8A5CFD16862C}" type="presParOf" srcId="{B55F106C-5844-421E-9283-008EDDC4F61A}" destId="{BE76D8BD-4210-4DE0-8DA4-86DBAAA7D74B}" srcOrd="4" destOrd="0" presId="urn:microsoft.com/office/officeart/2008/layout/BendingPictureCaption"/>
    <dgm:cxn modelId="{539A87FE-3AD9-416C-AEA0-5EE2DB7E43A7}" type="presParOf" srcId="{BE76D8BD-4210-4DE0-8DA4-86DBAAA7D74B}" destId="{2DA8702B-9414-40B6-A676-655FCA6A3B98}" srcOrd="0" destOrd="0" presId="urn:microsoft.com/office/officeart/2008/layout/BendingPictureCaption"/>
    <dgm:cxn modelId="{49CE8A09-03EA-43A5-9AA5-0EA6D3D7F458}" type="presParOf" srcId="{BE76D8BD-4210-4DE0-8DA4-86DBAAA7D74B}" destId="{DF296FFF-A875-4284-9F2A-87C82F25EAF2}" srcOrd="1" destOrd="0" presId="urn:microsoft.com/office/officeart/2008/layout/BendingPictureCaption"/>
    <dgm:cxn modelId="{BC9311B0-CD20-4506-BDCD-DE589DB8877C}" type="presParOf" srcId="{B55F106C-5844-421E-9283-008EDDC4F61A}" destId="{D9BBF3E8-EB06-4C0A-A6D7-D135097E5269}" srcOrd="5" destOrd="0" presId="urn:microsoft.com/office/officeart/2008/layout/BendingPictureCaption"/>
    <dgm:cxn modelId="{7A58DDE4-F81C-4D92-9F9C-2D5A77DC2CD8}" type="presParOf" srcId="{B55F106C-5844-421E-9283-008EDDC4F61A}" destId="{90AC0182-BC07-4612-B0CE-EC610A3B65C4}" srcOrd="6" destOrd="0" presId="urn:microsoft.com/office/officeart/2008/layout/BendingPictureCaption"/>
    <dgm:cxn modelId="{71D4DC1D-D5B1-48C1-AB38-DF74160EAE2F}" type="presParOf" srcId="{90AC0182-BC07-4612-B0CE-EC610A3B65C4}" destId="{F10928D1-B095-453A-A1C9-D973AD931BFB}" srcOrd="0" destOrd="0" presId="urn:microsoft.com/office/officeart/2008/layout/BendingPictureCaption"/>
    <dgm:cxn modelId="{026298F2-0780-4D6B-B0ED-14B869925993}" type="presParOf" srcId="{90AC0182-BC07-4612-B0CE-EC610A3B65C4}" destId="{BD073901-8A06-40A2-952E-774E870E5016}" srcOrd="1" destOrd="0" presId="urn:microsoft.com/office/officeart/2008/layout/BendingPictureCaption"/>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EE916-4307-4ECD-8302-5723E228EA28}" type="doc">
      <dgm:prSet loTypeId="urn:microsoft.com/office/officeart/2008/layout/BendingPictureCaption" loCatId="picture" qsTypeId="urn:microsoft.com/office/officeart/2005/8/quickstyle/simple1" qsCatId="simple" csTypeId="urn:microsoft.com/office/officeart/2005/8/colors/accent2_1" csCatId="accent2" phldr="1"/>
      <dgm:spPr/>
      <dgm:t>
        <a:bodyPr/>
        <a:lstStyle/>
        <a:p>
          <a:endParaRPr lang="zh-CN" altLang="en-US"/>
        </a:p>
      </dgm:t>
    </dgm:pt>
    <dgm:pt modelId="{B3A674F9-75C2-4749-A0CA-B429DCE0F10F}">
      <dgm:prSet/>
      <dgm:spPr/>
      <dgm:t>
        <a:bodyPr/>
        <a:lstStyle/>
        <a:p>
          <a:r>
            <a:rPr lang="zh-CN" altLang="en-US" dirty="0" smtClean="0"/>
            <a:t>民族文化</a:t>
          </a:r>
          <a:endParaRPr lang="zh-CN" altLang="en-US" dirty="0"/>
        </a:p>
      </dgm:t>
    </dgm:pt>
    <dgm:pt modelId="{D03ECA33-BBB5-4FEB-98C4-6D912FD27939}" type="parTrans" cxnId="{0F3811A6-4D84-4B6C-B7BE-590E8FD6BDE6}">
      <dgm:prSet/>
      <dgm:spPr/>
      <dgm:t>
        <a:bodyPr/>
        <a:lstStyle/>
        <a:p>
          <a:endParaRPr lang="zh-CN" altLang="en-US"/>
        </a:p>
      </dgm:t>
    </dgm:pt>
    <dgm:pt modelId="{0F4DC6F4-1F18-424D-BF01-34C176BC3159}" type="sibTrans" cxnId="{0F3811A6-4D84-4B6C-B7BE-590E8FD6BDE6}">
      <dgm:prSet/>
      <dgm:spPr/>
      <dgm:t>
        <a:bodyPr/>
        <a:lstStyle/>
        <a:p>
          <a:endParaRPr lang="zh-CN" altLang="en-US"/>
        </a:p>
      </dgm:t>
    </dgm:pt>
    <dgm:pt modelId="{8CBED874-3715-42AD-8B39-F9101D138778}">
      <dgm:prSet/>
      <dgm:spPr/>
      <dgm:t>
        <a:bodyPr/>
        <a:lstStyle/>
        <a:p>
          <a:r>
            <a:rPr lang="zh-CN" altLang="en-US" dirty="0" smtClean="0"/>
            <a:t>制度文化</a:t>
          </a:r>
          <a:endParaRPr lang="zh-CN" altLang="en-US" dirty="0"/>
        </a:p>
      </dgm:t>
    </dgm:pt>
    <dgm:pt modelId="{9AC94F12-6E0A-4086-A2CE-C44C928CF8DE}" type="parTrans" cxnId="{9EC2094C-770B-4A01-8FBA-6ED71A8091DA}">
      <dgm:prSet/>
      <dgm:spPr/>
      <dgm:t>
        <a:bodyPr/>
        <a:lstStyle/>
        <a:p>
          <a:endParaRPr lang="zh-CN" altLang="en-US"/>
        </a:p>
      </dgm:t>
    </dgm:pt>
    <dgm:pt modelId="{50F444BB-D23B-42A3-8B0D-FA8AE608634E}" type="sibTrans" cxnId="{9EC2094C-770B-4A01-8FBA-6ED71A8091DA}">
      <dgm:prSet/>
      <dgm:spPr/>
      <dgm:t>
        <a:bodyPr/>
        <a:lstStyle/>
        <a:p>
          <a:endParaRPr lang="zh-CN" altLang="en-US"/>
        </a:p>
      </dgm:t>
    </dgm:pt>
    <dgm:pt modelId="{E2152BEB-090B-44DE-B8DB-91DF46C2B0D1}">
      <dgm:prSet/>
      <dgm:spPr/>
      <dgm:t>
        <a:bodyPr/>
        <a:lstStyle/>
        <a:p>
          <a:r>
            <a:rPr lang="zh-CN" altLang="en-US" dirty="0" smtClean="0"/>
            <a:t>外来文化</a:t>
          </a:r>
          <a:endParaRPr lang="zh-CN" altLang="en-US" dirty="0"/>
        </a:p>
      </dgm:t>
    </dgm:pt>
    <dgm:pt modelId="{E26BD925-5D5E-4208-9F77-0BB1B25E0716}" type="parTrans" cxnId="{827FC09D-5826-42C8-981A-7BB593A537BB}">
      <dgm:prSet/>
      <dgm:spPr/>
      <dgm:t>
        <a:bodyPr/>
        <a:lstStyle/>
        <a:p>
          <a:endParaRPr lang="zh-CN" altLang="en-US"/>
        </a:p>
      </dgm:t>
    </dgm:pt>
    <dgm:pt modelId="{F471CD47-1B42-413A-974B-8DAB64080CD0}" type="sibTrans" cxnId="{827FC09D-5826-42C8-981A-7BB593A537BB}">
      <dgm:prSet/>
      <dgm:spPr/>
      <dgm:t>
        <a:bodyPr/>
        <a:lstStyle/>
        <a:p>
          <a:endParaRPr lang="zh-CN" altLang="en-US"/>
        </a:p>
      </dgm:t>
    </dgm:pt>
    <dgm:pt modelId="{B55F106C-5844-421E-9283-008EDDC4F61A}" type="pres">
      <dgm:prSet presAssocID="{73EEE916-4307-4ECD-8302-5723E228EA28}" presName="diagram" presStyleCnt="0">
        <dgm:presLayoutVars>
          <dgm:dir/>
        </dgm:presLayoutVars>
      </dgm:prSet>
      <dgm:spPr/>
      <dgm:t>
        <a:bodyPr/>
        <a:lstStyle/>
        <a:p>
          <a:endParaRPr lang="zh-CN" altLang="en-US"/>
        </a:p>
      </dgm:t>
    </dgm:pt>
    <dgm:pt modelId="{52A12619-74BB-471D-8E02-24A59E633E83}" type="pres">
      <dgm:prSet presAssocID="{B3A674F9-75C2-4749-A0CA-B429DCE0F10F}" presName="composite" presStyleCnt="0"/>
      <dgm:spPr/>
    </dgm:pt>
    <dgm:pt modelId="{AA619CCE-F9A2-4050-AE19-1308E32F96CE}" type="pres">
      <dgm:prSet presAssocID="{B3A674F9-75C2-4749-A0CA-B429DCE0F10F}" presName="Image" presStyleLbl="bgShp"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l="-5000" r="-5000"/>
          </a:stretch>
        </a:blipFill>
      </dgm:spPr>
    </dgm:pt>
    <dgm:pt modelId="{B0196C2D-5CFD-4070-919C-5C3DA1045706}" type="pres">
      <dgm:prSet presAssocID="{B3A674F9-75C2-4749-A0CA-B429DCE0F10F}" presName="Parent" presStyleLbl="node0" presStyleIdx="0" presStyleCnt="3">
        <dgm:presLayoutVars>
          <dgm:bulletEnabled val="1"/>
        </dgm:presLayoutVars>
      </dgm:prSet>
      <dgm:spPr/>
      <dgm:t>
        <a:bodyPr/>
        <a:lstStyle/>
        <a:p>
          <a:endParaRPr lang="zh-CN" altLang="en-US"/>
        </a:p>
      </dgm:t>
    </dgm:pt>
    <dgm:pt modelId="{0F26CD2B-4D7D-4FD8-85A8-4F23A3369426}" type="pres">
      <dgm:prSet presAssocID="{0F4DC6F4-1F18-424D-BF01-34C176BC3159}" presName="sibTrans" presStyleCnt="0"/>
      <dgm:spPr/>
    </dgm:pt>
    <dgm:pt modelId="{E7FCBE57-23B2-437F-B2D2-219C3A9FD8B7}" type="pres">
      <dgm:prSet presAssocID="{8CBED874-3715-42AD-8B39-F9101D138778}" presName="composite" presStyleCnt="0"/>
      <dgm:spPr/>
    </dgm:pt>
    <dgm:pt modelId="{24260899-484C-45A5-9E82-C34FC2429359}" type="pres">
      <dgm:prSet presAssocID="{8CBED874-3715-42AD-8B39-F9101D138778}" presName="Image" presStyleLbl="bgShp"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l="-2000" r="-2000"/>
          </a:stretch>
        </a:blipFill>
      </dgm:spPr>
    </dgm:pt>
    <dgm:pt modelId="{41AC1CE3-9CB2-4EC4-A3D6-5D2E97F03B6D}" type="pres">
      <dgm:prSet presAssocID="{8CBED874-3715-42AD-8B39-F9101D138778}" presName="Parent" presStyleLbl="node0" presStyleIdx="1" presStyleCnt="3">
        <dgm:presLayoutVars>
          <dgm:bulletEnabled val="1"/>
        </dgm:presLayoutVars>
      </dgm:prSet>
      <dgm:spPr/>
      <dgm:t>
        <a:bodyPr/>
        <a:lstStyle/>
        <a:p>
          <a:endParaRPr lang="zh-CN" altLang="en-US"/>
        </a:p>
      </dgm:t>
    </dgm:pt>
    <dgm:pt modelId="{EB554AB7-14BF-4E6A-9EC6-F54ABF44B24E}" type="pres">
      <dgm:prSet presAssocID="{50F444BB-D23B-42A3-8B0D-FA8AE608634E}" presName="sibTrans" presStyleCnt="0"/>
      <dgm:spPr/>
    </dgm:pt>
    <dgm:pt modelId="{2258524E-CEF6-421D-9C8E-3695B062B450}" type="pres">
      <dgm:prSet presAssocID="{E2152BEB-090B-44DE-B8DB-91DF46C2B0D1}" presName="composite" presStyleCnt="0"/>
      <dgm:spPr/>
    </dgm:pt>
    <dgm:pt modelId="{EB3A8276-90BD-436C-8C1E-37D94B5FE024}" type="pres">
      <dgm:prSet presAssocID="{E2152BEB-090B-44DE-B8DB-91DF46C2B0D1}" presName="Image" presStyleLbl="bgShp" presStyleIdx="2" presStyleCnt="3"/>
      <dgm:spPr>
        <a:blipFill dpi="0" rotWithShape="1">
          <a:blip xmlns:r="http://schemas.openxmlformats.org/officeDocument/2006/relationships" r:embed="rId3">
            <a:extLst>
              <a:ext uri="{28A0092B-C50C-407E-A947-70E740481C1C}">
                <a14:useLocalDpi xmlns:a14="http://schemas.microsoft.com/office/drawing/2010/main" xmlns="" val="0"/>
              </a:ext>
            </a:extLst>
          </a:blip>
          <a:srcRect/>
          <a:stretch>
            <a:fillRect l="-9367" t="-7199" r="-9355" b="-6950"/>
          </a:stretch>
        </a:blipFill>
      </dgm:spPr>
    </dgm:pt>
    <dgm:pt modelId="{26D6C5ED-B4A0-4CDD-8566-57BD9C62A149}" type="pres">
      <dgm:prSet presAssocID="{E2152BEB-090B-44DE-B8DB-91DF46C2B0D1}" presName="Parent" presStyleLbl="node0" presStyleIdx="2" presStyleCnt="3">
        <dgm:presLayoutVars>
          <dgm:bulletEnabled val="1"/>
        </dgm:presLayoutVars>
      </dgm:prSet>
      <dgm:spPr/>
      <dgm:t>
        <a:bodyPr/>
        <a:lstStyle/>
        <a:p>
          <a:endParaRPr lang="zh-CN" altLang="en-US"/>
        </a:p>
      </dgm:t>
    </dgm:pt>
  </dgm:ptLst>
  <dgm:cxnLst>
    <dgm:cxn modelId="{BBD09EC3-7FF1-43B3-98E0-3DB711E04722}" type="presOf" srcId="{E2152BEB-090B-44DE-B8DB-91DF46C2B0D1}" destId="{26D6C5ED-B4A0-4CDD-8566-57BD9C62A149}" srcOrd="0" destOrd="0" presId="urn:microsoft.com/office/officeart/2008/layout/BendingPictureCaption"/>
    <dgm:cxn modelId="{B21E7395-F3B5-4007-A11A-F81E0FBCF169}" type="presOf" srcId="{73EEE916-4307-4ECD-8302-5723E228EA28}" destId="{B55F106C-5844-421E-9283-008EDDC4F61A}" srcOrd="0" destOrd="0" presId="urn:microsoft.com/office/officeart/2008/layout/BendingPictureCaption"/>
    <dgm:cxn modelId="{2BA1BD01-F745-455F-88BD-BD18B8729826}" type="presOf" srcId="{B3A674F9-75C2-4749-A0CA-B429DCE0F10F}" destId="{B0196C2D-5CFD-4070-919C-5C3DA1045706}" srcOrd="0" destOrd="0" presId="urn:microsoft.com/office/officeart/2008/layout/BendingPictureCaption"/>
    <dgm:cxn modelId="{827FC09D-5826-42C8-981A-7BB593A537BB}" srcId="{73EEE916-4307-4ECD-8302-5723E228EA28}" destId="{E2152BEB-090B-44DE-B8DB-91DF46C2B0D1}" srcOrd="2" destOrd="0" parTransId="{E26BD925-5D5E-4208-9F77-0BB1B25E0716}" sibTransId="{F471CD47-1B42-413A-974B-8DAB64080CD0}"/>
    <dgm:cxn modelId="{E3C88129-2DDB-48F0-B819-8353DB29A22D}" type="presOf" srcId="{8CBED874-3715-42AD-8B39-F9101D138778}" destId="{41AC1CE3-9CB2-4EC4-A3D6-5D2E97F03B6D}" srcOrd="0" destOrd="0" presId="urn:microsoft.com/office/officeart/2008/layout/BendingPictureCaption"/>
    <dgm:cxn modelId="{9EC2094C-770B-4A01-8FBA-6ED71A8091DA}" srcId="{73EEE916-4307-4ECD-8302-5723E228EA28}" destId="{8CBED874-3715-42AD-8B39-F9101D138778}" srcOrd="1" destOrd="0" parTransId="{9AC94F12-6E0A-4086-A2CE-C44C928CF8DE}" sibTransId="{50F444BB-D23B-42A3-8B0D-FA8AE608634E}"/>
    <dgm:cxn modelId="{0F3811A6-4D84-4B6C-B7BE-590E8FD6BDE6}" srcId="{73EEE916-4307-4ECD-8302-5723E228EA28}" destId="{B3A674F9-75C2-4749-A0CA-B429DCE0F10F}" srcOrd="0" destOrd="0" parTransId="{D03ECA33-BBB5-4FEB-98C4-6D912FD27939}" sibTransId="{0F4DC6F4-1F18-424D-BF01-34C176BC3159}"/>
    <dgm:cxn modelId="{9DABB286-86E3-4846-9FAC-481867056593}" type="presParOf" srcId="{B55F106C-5844-421E-9283-008EDDC4F61A}" destId="{52A12619-74BB-471D-8E02-24A59E633E83}" srcOrd="0" destOrd="0" presId="urn:microsoft.com/office/officeart/2008/layout/BendingPictureCaption"/>
    <dgm:cxn modelId="{9C3892AD-3B72-4AF7-B869-E9696A3435DB}" type="presParOf" srcId="{52A12619-74BB-471D-8E02-24A59E633E83}" destId="{AA619CCE-F9A2-4050-AE19-1308E32F96CE}" srcOrd="0" destOrd="0" presId="urn:microsoft.com/office/officeart/2008/layout/BendingPictureCaption"/>
    <dgm:cxn modelId="{68707E4A-8028-4B7F-A934-55AC1719FE9A}" type="presParOf" srcId="{52A12619-74BB-471D-8E02-24A59E633E83}" destId="{B0196C2D-5CFD-4070-919C-5C3DA1045706}" srcOrd="1" destOrd="0" presId="urn:microsoft.com/office/officeart/2008/layout/BendingPictureCaption"/>
    <dgm:cxn modelId="{9E479696-4C76-44C1-B118-C34B157C87F3}" type="presParOf" srcId="{B55F106C-5844-421E-9283-008EDDC4F61A}" destId="{0F26CD2B-4D7D-4FD8-85A8-4F23A3369426}" srcOrd="1" destOrd="0" presId="urn:microsoft.com/office/officeart/2008/layout/BendingPictureCaption"/>
    <dgm:cxn modelId="{C671CC46-EC79-46D3-8EBD-80B3E8F80F8E}" type="presParOf" srcId="{B55F106C-5844-421E-9283-008EDDC4F61A}" destId="{E7FCBE57-23B2-437F-B2D2-219C3A9FD8B7}" srcOrd="2" destOrd="0" presId="urn:microsoft.com/office/officeart/2008/layout/BendingPictureCaption"/>
    <dgm:cxn modelId="{325C921A-9451-4A04-A6BD-007B17BFEBEA}" type="presParOf" srcId="{E7FCBE57-23B2-437F-B2D2-219C3A9FD8B7}" destId="{24260899-484C-45A5-9E82-C34FC2429359}" srcOrd="0" destOrd="0" presId="urn:microsoft.com/office/officeart/2008/layout/BendingPictureCaption"/>
    <dgm:cxn modelId="{8D57736C-C545-4DA1-B0DB-6465BECD3C65}" type="presParOf" srcId="{E7FCBE57-23B2-437F-B2D2-219C3A9FD8B7}" destId="{41AC1CE3-9CB2-4EC4-A3D6-5D2E97F03B6D}" srcOrd="1" destOrd="0" presId="urn:microsoft.com/office/officeart/2008/layout/BendingPictureCaption"/>
    <dgm:cxn modelId="{90799E28-9D34-4E00-AF62-242BA111C07C}" type="presParOf" srcId="{B55F106C-5844-421E-9283-008EDDC4F61A}" destId="{EB554AB7-14BF-4E6A-9EC6-F54ABF44B24E}" srcOrd="3" destOrd="0" presId="urn:microsoft.com/office/officeart/2008/layout/BendingPictureCaption"/>
    <dgm:cxn modelId="{FDA5EC48-E1DD-46D3-957A-E821047DC538}" type="presParOf" srcId="{B55F106C-5844-421E-9283-008EDDC4F61A}" destId="{2258524E-CEF6-421D-9C8E-3695B062B450}" srcOrd="4" destOrd="0" presId="urn:microsoft.com/office/officeart/2008/layout/BendingPictureCaption"/>
    <dgm:cxn modelId="{17010C48-2CFC-4A24-8646-8AE2C0737CF1}" type="presParOf" srcId="{2258524E-CEF6-421D-9C8E-3695B062B450}" destId="{EB3A8276-90BD-436C-8C1E-37D94B5FE024}" srcOrd="0" destOrd="0" presId="urn:microsoft.com/office/officeart/2008/layout/BendingPictureCaption"/>
    <dgm:cxn modelId="{BD192A0C-65E0-4527-8B17-669422A31DDE}" type="presParOf" srcId="{2258524E-CEF6-421D-9C8E-3695B062B450}" destId="{26D6C5ED-B4A0-4CDD-8566-57BD9C62A149}" srcOrd="1" destOrd="0" presId="urn:microsoft.com/office/officeart/2008/layout/BendingPictureCaption"/>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EE916-4307-4ECD-8302-5723E228EA28}" type="doc">
      <dgm:prSet loTypeId="urn:microsoft.com/office/officeart/2005/8/layout/pList1#1" loCatId="picture" qsTypeId="urn:microsoft.com/office/officeart/2005/8/quickstyle/simple1" qsCatId="simple" csTypeId="urn:microsoft.com/office/officeart/2005/8/colors/accent2_1" csCatId="accent2" phldr="1"/>
      <dgm:spPr/>
      <dgm:t>
        <a:bodyPr/>
        <a:lstStyle/>
        <a:p>
          <a:endParaRPr lang="zh-CN" altLang="en-US"/>
        </a:p>
      </dgm:t>
    </dgm:pt>
    <dgm:pt modelId="{D51B808E-0703-4398-9507-B8A5954FD2E3}">
      <dgm:prSet/>
      <dgm:spPr/>
      <dgm:t>
        <a:bodyPr/>
        <a:lstStyle/>
        <a:p>
          <a:r>
            <a:rPr lang="zh-CN" altLang="en-US" dirty="0" smtClean="0"/>
            <a:t>领导者素质</a:t>
          </a:r>
          <a:endParaRPr lang="zh-CN" altLang="en-US" dirty="0"/>
        </a:p>
      </dgm:t>
    </dgm:pt>
    <dgm:pt modelId="{71D403DC-0893-4DDE-BFC1-27C49F0040A6}" type="parTrans" cxnId="{2280E100-33B5-4D7F-9446-67C86DA5F6B9}">
      <dgm:prSet/>
      <dgm:spPr/>
      <dgm:t>
        <a:bodyPr/>
        <a:lstStyle/>
        <a:p>
          <a:endParaRPr lang="zh-CN" altLang="en-US"/>
        </a:p>
      </dgm:t>
    </dgm:pt>
    <dgm:pt modelId="{3A74AE9E-AD11-4F3E-B416-9EDDBF44553B}" type="sibTrans" cxnId="{2280E100-33B5-4D7F-9446-67C86DA5F6B9}">
      <dgm:prSet/>
      <dgm:spPr/>
      <dgm:t>
        <a:bodyPr/>
        <a:lstStyle/>
        <a:p>
          <a:endParaRPr lang="zh-CN" altLang="en-US"/>
        </a:p>
      </dgm:t>
    </dgm:pt>
    <dgm:pt modelId="{D49ABFB1-BFF0-4B85-989B-D7BCFE6F47E9}">
      <dgm:prSet/>
      <dgm:spPr/>
      <dgm:t>
        <a:bodyPr/>
        <a:lstStyle/>
        <a:p>
          <a:r>
            <a:rPr lang="zh-CN" altLang="en-US" dirty="0" smtClean="0"/>
            <a:t>组织成员的素质</a:t>
          </a:r>
          <a:endParaRPr lang="zh-CN" altLang="en-US" dirty="0"/>
        </a:p>
      </dgm:t>
    </dgm:pt>
    <dgm:pt modelId="{89AB1984-55D4-4D08-ACE0-F61713A712A6}" type="parTrans" cxnId="{ED989D57-D2C3-4C28-AF68-EE18FD39A9DF}">
      <dgm:prSet/>
      <dgm:spPr/>
      <dgm:t>
        <a:bodyPr/>
        <a:lstStyle/>
        <a:p>
          <a:endParaRPr lang="zh-CN" altLang="en-US"/>
        </a:p>
      </dgm:t>
    </dgm:pt>
    <dgm:pt modelId="{9DD0353B-D36E-4F6E-BE0F-17F1B84D06C0}" type="sibTrans" cxnId="{ED989D57-D2C3-4C28-AF68-EE18FD39A9DF}">
      <dgm:prSet/>
      <dgm:spPr/>
      <dgm:t>
        <a:bodyPr/>
        <a:lstStyle/>
        <a:p>
          <a:endParaRPr lang="zh-CN" altLang="en-US"/>
        </a:p>
      </dgm:t>
    </dgm:pt>
    <dgm:pt modelId="{27973FF0-6613-4BC5-9374-A2CB9C231D38}">
      <dgm:prSet/>
      <dgm:spPr/>
      <dgm:t>
        <a:bodyPr/>
        <a:lstStyle/>
        <a:p>
          <a:r>
            <a:rPr lang="zh-CN" altLang="en-US" dirty="0" smtClean="0"/>
            <a:t>组织发展的不同阶段</a:t>
          </a:r>
          <a:endParaRPr lang="zh-CN" altLang="en-US" dirty="0"/>
        </a:p>
      </dgm:t>
    </dgm:pt>
    <dgm:pt modelId="{E070B333-502D-442C-A327-04C35575502B}" type="parTrans" cxnId="{07D6CECD-D457-44CA-A21A-9D17D25A8962}">
      <dgm:prSet/>
      <dgm:spPr/>
      <dgm:t>
        <a:bodyPr/>
        <a:lstStyle/>
        <a:p>
          <a:endParaRPr lang="zh-CN" altLang="en-US"/>
        </a:p>
      </dgm:t>
    </dgm:pt>
    <dgm:pt modelId="{93960E16-B30F-4D70-A23E-5A28A265A9AC}" type="sibTrans" cxnId="{07D6CECD-D457-44CA-A21A-9D17D25A8962}">
      <dgm:prSet/>
      <dgm:spPr/>
      <dgm:t>
        <a:bodyPr/>
        <a:lstStyle/>
        <a:p>
          <a:endParaRPr lang="zh-CN" altLang="en-US"/>
        </a:p>
      </dgm:t>
    </dgm:pt>
    <dgm:pt modelId="{394D61ED-8920-43CF-BC4B-5AF408E844DB}" type="pres">
      <dgm:prSet presAssocID="{73EEE916-4307-4ECD-8302-5723E228EA28}" presName="Name0" presStyleCnt="0">
        <dgm:presLayoutVars>
          <dgm:dir/>
          <dgm:resizeHandles val="exact"/>
        </dgm:presLayoutVars>
      </dgm:prSet>
      <dgm:spPr/>
      <dgm:t>
        <a:bodyPr/>
        <a:lstStyle/>
        <a:p>
          <a:endParaRPr lang="zh-CN" altLang="en-US"/>
        </a:p>
      </dgm:t>
    </dgm:pt>
    <dgm:pt modelId="{C0915A67-8785-4F7D-82B3-1145AD14F300}" type="pres">
      <dgm:prSet presAssocID="{D51B808E-0703-4398-9507-B8A5954FD2E3}" presName="compNode" presStyleCnt="0"/>
      <dgm:spPr/>
    </dgm:pt>
    <dgm:pt modelId="{25EC62B4-079E-43CD-B957-3ACCA629C6E6}" type="pres">
      <dgm:prSet presAssocID="{D51B808E-0703-4398-9507-B8A5954FD2E3}"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t="-18000" b="-18000"/>
          </a:stretch>
        </a:blipFill>
      </dgm:spPr>
    </dgm:pt>
    <dgm:pt modelId="{980A07E6-A3E3-4964-85BE-DC241DED5D8A}" type="pres">
      <dgm:prSet presAssocID="{D51B808E-0703-4398-9507-B8A5954FD2E3}" presName="textRect" presStyleLbl="revTx" presStyleIdx="0" presStyleCnt="3">
        <dgm:presLayoutVars>
          <dgm:bulletEnabled val="1"/>
        </dgm:presLayoutVars>
      </dgm:prSet>
      <dgm:spPr/>
      <dgm:t>
        <a:bodyPr/>
        <a:lstStyle/>
        <a:p>
          <a:endParaRPr lang="zh-CN" altLang="en-US"/>
        </a:p>
      </dgm:t>
    </dgm:pt>
    <dgm:pt modelId="{C9060CFF-922C-4DCF-942E-2A08C73CD8E7}" type="pres">
      <dgm:prSet presAssocID="{3A74AE9E-AD11-4F3E-B416-9EDDBF44553B}" presName="sibTrans" presStyleLbl="sibTrans2D1" presStyleIdx="0" presStyleCnt="0"/>
      <dgm:spPr/>
      <dgm:t>
        <a:bodyPr/>
        <a:lstStyle/>
        <a:p>
          <a:endParaRPr lang="zh-CN" altLang="en-US"/>
        </a:p>
      </dgm:t>
    </dgm:pt>
    <dgm:pt modelId="{D59720AF-6557-4EFA-A97F-5B357A13BAD6}" type="pres">
      <dgm:prSet presAssocID="{D49ABFB1-BFF0-4B85-989B-D7BCFE6F47E9}" presName="compNode" presStyleCnt="0"/>
      <dgm:spPr/>
    </dgm:pt>
    <dgm:pt modelId="{A94374E9-F917-4119-9591-330BBECEFC83}" type="pres">
      <dgm:prSet presAssocID="{D49ABFB1-BFF0-4B85-989B-D7BCFE6F47E9}" presName="pictRect" presStyleLbl="node1" presStyleIdx="1" presStyleCnt="3"/>
      <dgm:spPr>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t="-3000" b="-3000"/>
          </a:stretch>
        </a:blipFill>
      </dgm:spPr>
    </dgm:pt>
    <dgm:pt modelId="{F2C1D2EC-D0A6-4F50-B3AF-8920D7656C0C}" type="pres">
      <dgm:prSet presAssocID="{D49ABFB1-BFF0-4B85-989B-D7BCFE6F47E9}" presName="textRect" presStyleLbl="revTx" presStyleIdx="1" presStyleCnt="3">
        <dgm:presLayoutVars>
          <dgm:bulletEnabled val="1"/>
        </dgm:presLayoutVars>
      </dgm:prSet>
      <dgm:spPr/>
      <dgm:t>
        <a:bodyPr/>
        <a:lstStyle/>
        <a:p>
          <a:endParaRPr lang="zh-CN" altLang="en-US"/>
        </a:p>
      </dgm:t>
    </dgm:pt>
    <dgm:pt modelId="{CAA46013-49E6-485A-A026-BF787575E1DC}" type="pres">
      <dgm:prSet presAssocID="{9DD0353B-D36E-4F6E-BE0F-17F1B84D06C0}" presName="sibTrans" presStyleLbl="sibTrans2D1" presStyleIdx="0" presStyleCnt="0"/>
      <dgm:spPr/>
      <dgm:t>
        <a:bodyPr/>
        <a:lstStyle/>
        <a:p>
          <a:endParaRPr lang="zh-CN" altLang="en-US"/>
        </a:p>
      </dgm:t>
    </dgm:pt>
    <dgm:pt modelId="{A53E1EB2-7281-485A-8621-8C9976DB0140}" type="pres">
      <dgm:prSet presAssocID="{27973FF0-6613-4BC5-9374-A2CB9C231D38}" presName="compNode" presStyleCnt="0"/>
      <dgm:spPr/>
    </dgm:pt>
    <dgm:pt modelId="{E5C07F6E-A398-4383-B65E-C26CB0F2109C}" type="pres">
      <dgm:prSet presAssocID="{27973FF0-6613-4BC5-9374-A2CB9C231D38}"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24000" r="-24000"/>
          </a:stretch>
        </a:blipFill>
      </dgm:spPr>
      <dgm:t>
        <a:bodyPr/>
        <a:lstStyle/>
        <a:p>
          <a:endParaRPr lang="zh-CN" altLang="en-US"/>
        </a:p>
      </dgm:t>
    </dgm:pt>
    <dgm:pt modelId="{36C20D1A-4BAF-4F03-9AF3-17CF8E6A556A}" type="pres">
      <dgm:prSet presAssocID="{27973FF0-6613-4BC5-9374-A2CB9C231D38}" presName="textRect" presStyleLbl="revTx" presStyleIdx="2" presStyleCnt="3">
        <dgm:presLayoutVars>
          <dgm:bulletEnabled val="1"/>
        </dgm:presLayoutVars>
      </dgm:prSet>
      <dgm:spPr/>
      <dgm:t>
        <a:bodyPr/>
        <a:lstStyle/>
        <a:p>
          <a:endParaRPr lang="zh-CN" altLang="en-US"/>
        </a:p>
      </dgm:t>
    </dgm:pt>
  </dgm:ptLst>
  <dgm:cxnLst>
    <dgm:cxn modelId="{7487E3C3-B348-467B-9216-380696AA430B}" type="presOf" srcId="{27973FF0-6613-4BC5-9374-A2CB9C231D38}" destId="{36C20D1A-4BAF-4F03-9AF3-17CF8E6A556A}" srcOrd="0" destOrd="0" presId="urn:microsoft.com/office/officeart/2005/8/layout/pList1#1"/>
    <dgm:cxn modelId="{3B6C2B48-AFF0-4316-BDAE-B87E59B4C6C9}" type="presOf" srcId="{D51B808E-0703-4398-9507-B8A5954FD2E3}" destId="{980A07E6-A3E3-4964-85BE-DC241DED5D8A}" srcOrd="0" destOrd="0" presId="urn:microsoft.com/office/officeart/2005/8/layout/pList1#1"/>
    <dgm:cxn modelId="{2280E100-33B5-4D7F-9446-67C86DA5F6B9}" srcId="{73EEE916-4307-4ECD-8302-5723E228EA28}" destId="{D51B808E-0703-4398-9507-B8A5954FD2E3}" srcOrd="0" destOrd="0" parTransId="{71D403DC-0893-4DDE-BFC1-27C49F0040A6}" sibTransId="{3A74AE9E-AD11-4F3E-B416-9EDDBF44553B}"/>
    <dgm:cxn modelId="{E5406227-DAD0-49FC-B86C-281F0E63E17A}" type="presOf" srcId="{3A74AE9E-AD11-4F3E-B416-9EDDBF44553B}" destId="{C9060CFF-922C-4DCF-942E-2A08C73CD8E7}" srcOrd="0" destOrd="0" presId="urn:microsoft.com/office/officeart/2005/8/layout/pList1#1"/>
    <dgm:cxn modelId="{60625C7C-BEAB-4F80-9259-762C146A2527}" type="presOf" srcId="{D49ABFB1-BFF0-4B85-989B-D7BCFE6F47E9}" destId="{F2C1D2EC-D0A6-4F50-B3AF-8920D7656C0C}" srcOrd="0" destOrd="0" presId="urn:microsoft.com/office/officeart/2005/8/layout/pList1#1"/>
    <dgm:cxn modelId="{9063034F-0074-458F-882F-11650B3DC625}" type="presOf" srcId="{73EEE916-4307-4ECD-8302-5723E228EA28}" destId="{394D61ED-8920-43CF-BC4B-5AF408E844DB}" srcOrd="0" destOrd="0" presId="urn:microsoft.com/office/officeart/2005/8/layout/pList1#1"/>
    <dgm:cxn modelId="{48CFDAE0-8D8D-499B-A750-36006D1371B9}" type="presOf" srcId="{9DD0353B-D36E-4F6E-BE0F-17F1B84D06C0}" destId="{CAA46013-49E6-485A-A026-BF787575E1DC}" srcOrd="0" destOrd="0" presId="urn:microsoft.com/office/officeart/2005/8/layout/pList1#1"/>
    <dgm:cxn modelId="{07D6CECD-D457-44CA-A21A-9D17D25A8962}" srcId="{73EEE916-4307-4ECD-8302-5723E228EA28}" destId="{27973FF0-6613-4BC5-9374-A2CB9C231D38}" srcOrd="2" destOrd="0" parTransId="{E070B333-502D-442C-A327-04C35575502B}" sibTransId="{93960E16-B30F-4D70-A23E-5A28A265A9AC}"/>
    <dgm:cxn modelId="{ED989D57-D2C3-4C28-AF68-EE18FD39A9DF}" srcId="{73EEE916-4307-4ECD-8302-5723E228EA28}" destId="{D49ABFB1-BFF0-4B85-989B-D7BCFE6F47E9}" srcOrd="1" destOrd="0" parTransId="{89AB1984-55D4-4D08-ACE0-F61713A712A6}" sibTransId="{9DD0353B-D36E-4F6E-BE0F-17F1B84D06C0}"/>
    <dgm:cxn modelId="{B23AEE6D-1ACE-4215-A15A-50E424D018CC}" type="presParOf" srcId="{394D61ED-8920-43CF-BC4B-5AF408E844DB}" destId="{C0915A67-8785-4F7D-82B3-1145AD14F300}" srcOrd="0" destOrd="0" presId="urn:microsoft.com/office/officeart/2005/8/layout/pList1#1"/>
    <dgm:cxn modelId="{CB10541A-1215-4F77-86BE-C3DE2FF1CD37}" type="presParOf" srcId="{C0915A67-8785-4F7D-82B3-1145AD14F300}" destId="{25EC62B4-079E-43CD-B957-3ACCA629C6E6}" srcOrd="0" destOrd="0" presId="urn:microsoft.com/office/officeart/2005/8/layout/pList1#1"/>
    <dgm:cxn modelId="{922FE222-3D01-4E1B-A105-B1890AD9C9E2}" type="presParOf" srcId="{C0915A67-8785-4F7D-82B3-1145AD14F300}" destId="{980A07E6-A3E3-4964-85BE-DC241DED5D8A}" srcOrd="1" destOrd="0" presId="urn:microsoft.com/office/officeart/2005/8/layout/pList1#1"/>
    <dgm:cxn modelId="{58B8254A-1AD1-455F-98B1-8E534D6F5671}" type="presParOf" srcId="{394D61ED-8920-43CF-BC4B-5AF408E844DB}" destId="{C9060CFF-922C-4DCF-942E-2A08C73CD8E7}" srcOrd="1" destOrd="0" presId="urn:microsoft.com/office/officeart/2005/8/layout/pList1#1"/>
    <dgm:cxn modelId="{F1216E0C-C67A-494F-B2F3-BFA5B224B461}" type="presParOf" srcId="{394D61ED-8920-43CF-BC4B-5AF408E844DB}" destId="{D59720AF-6557-4EFA-A97F-5B357A13BAD6}" srcOrd="2" destOrd="0" presId="urn:microsoft.com/office/officeart/2005/8/layout/pList1#1"/>
    <dgm:cxn modelId="{C019BE1E-E5C9-4370-978D-226366D5C9AD}" type="presParOf" srcId="{D59720AF-6557-4EFA-A97F-5B357A13BAD6}" destId="{A94374E9-F917-4119-9591-330BBECEFC83}" srcOrd="0" destOrd="0" presId="urn:microsoft.com/office/officeart/2005/8/layout/pList1#1"/>
    <dgm:cxn modelId="{AD99CC27-B542-40F8-9F1D-ADE3A7312F9D}" type="presParOf" srcId="{D59720AF-6557-4EFA-A97F-5B357A13BAD6}" destId="{F2C1D2EC-D0A6-4F50-B3AF-8920D7656C0C}" srcOrd="1" destOrd="0" presId="urn:microsoft.com/office/officeart/2005/8/layout/pList1#1"/>
    <dgm:cxn modelId="{01F375BB-D3E5-4DF3-BCB7-906728A96845}" type="presParOf" srcId="{394D61ED-8920-43CF-BC4B-5AF408E844DB}" destId="{CAA46013-49E6-485A-A026-BF787575E1DC}" srcOrd="3" destOrd="0" presId="urn:microsoft.com/office/officeart/2005/8/layout/pList1#1"/>
    <dgm:cxn modelId="{2CE2AB96-4762-41C1-9836-E0CEE64F20C0}" type="presParOf" srcId="{394D61ED-8920-43CF-BC4B-5AF408E844DB}" destId="{A53E1EB2-7281-485A-8621-8C9976DB0140}" srcOrd="4" destOrd="0" presId="urn:microsoft.com/office/officeart/2005/8/layout/pList1#1"/>
    <dgm:cxn modelId="{FF77128F-FC6F-4A22-95B7-C2E9F0F7AA93}" type="presParOf" srcId="{A53E1EB2-7281-485A-8621-8C9976DB0140}" destId="{E5C07F6E-A398-4383-B65E-C26CB0F2109C}" srcOrd="0" destOrd="0" presId="urn:microsoft.com/office/officeart/2005/8/layout/pList1#1"/>
    <dgm:cxn modelId="{2F4D8AE4-6BDB-4986-BA38-AAF3CC71A4F0}" type="presParOf" srcId="{A53E1EB2-7281-485A-8621-8C9976DB0140}" destId="{36C20D1A-4BAF-4F03-9AF3-17CF8E6A556A}" srcOrd="1" destOrd="0" presId="urn:microsoft.com/office/officeart/2005/8/layout/p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316B10-21BB-495E-B574-25681695E867}" type="doc">
      <dgm:prSet loTypeId="urn:microsoft.com/office/officeart/2005/8/layout/equation1" loCatId="relationship" qsTypeId="urn:microsoft.com/office/officeart/2005/8/quickstyle/simple1" qsCatId="simple" csTypeId="urn:microsoft.com/office/officeart/2005/8/colors/colorful5" csCatId="colorful" phldr="1"/>
      <dgm:spPr/>
    </dgm:pt>
    <dgm:pt modelId="{50C1A3DB-59A7-4720-851F-D04EA916A482}">
      <dgm:prSet phldrT="[文本]"/>
      <dgm:spPr/>
      <dgm:t>
        <a:bodyPr/>
        <a:lstStyle/>
        <a:p>
          <a:r>
            <a:rPr lang="zh-CN" altLang="en-US" dirty="0" smtClean="0"/>
            <a:t>物质层组织文化</a:t>
          </a:r>
          <a:endParaRPr lang="zh-CN" altLang="en-US" dirty="0"/>
        </a:p>
      </dgm:t>
    </dgm:pt>
    <dgm:pt modelId="{746762B6-CF5A-48B2-B0F4-52ECACEEA2CD}" type="parTrans" cxnId="{C7165848-A04B-48DA-8A59-DE4DEBEA4269}">
      <dgm:prSet/>
      <dgm:spPr/>
      <dgm:t>
        <a:bodyPr/>
        <a:lstStyle/>
        <a:p>
          <a:endParaRPr lang="zh-CN" altLang="en-US"/>
        </a:p>
      </dgm:t>
    </dgm:pt>
    <dgm:pt modelId="{10ACFBC9-6B31-47C9-A31A-85D0B80C3AD8}" type="sibTrans" cxnId="{C7165848-A04B-48DA-8A59-DE4DEBEA4269}">
      <dgm:prSet/>
      <dgm:spPr/>
      <dgm:t>
        <a:bodyPr/>
        <a:lstStyle/>
        <a:p>
          <a:endParaRPr lang="zh-CN" altLang="en-US"/>
        </a:p>
      </dgm:t>
    </dgm:pt>
    <dgm:pt modelId="{4460A8F2-08DB-4337-AF18-721458E66964}">
      <dgm:prSet phldrT="[文本]"/>
      <dgm:spPr/>
      <dgm:t>
        <a:bodyPr/>
        <a:lstStyle/>
        <a:p>
          <a:r>
            <a:rPr lang="zh-CN" altLang="en-US" dirty="0" smtClean="0"/>
            <a:t>制度层组织文化</a:t>
          </a:r>
          <a:endParaRPr lang="zh-CN" altLang="en-US" dirty="0"/>
        </a:p>
      </dgm:t>
    </dgm:pt>
    <dgm:pt modelId="{B8C2E93F-A6B5-42E4-828C-63F3B41FF7E9}" type="parTrans" cxnId="{37485627-0411-487D-86B6-503DB6B9DE06}">
      <dgm:prSet/>
      <dgm:spPr/>
      <dgm:t>
        <a:bodyPr/>
        <a:lstStyle/>
        <a:p>
          <a:endParaRPr lang="zh-CN" altLang="en-US"/>
        </a:p>
      </dgm:t>
    </dgm:pt>
    <dgm:pt modelId="{FD325C32-B0F9-466D-B76B-B2B625EBB047}" type="sibTrans" cxnId="{37485627-0411-487D-86B6-503DB6B9DE06}">
      <dgm:prSet/>
      <dgm:spPr/>
      <dgm:t>
        <a:bodyPr/>
        <a:lstStyle/>
        <a:p>
          <a:endParaRPr lang="zh-CN" altLang="en-US"/>
        </a:p>
      </dgm:t>
    </dgm:pt>
    <dgm:pt modelId="{EDA5DA8C-5D92-494B-8023-0FE4932FD72A}">
      <dgm:prSet phldrT="[文本]"/>
      <dgm:spPr/>
      <dgm:t>
        <a:bodyPr/>
        <a:lstStyle/>
        <a:p>
          <a:r>
            <a:rPr lang="zh-CN" altLang="en-US" dirty="0" smtClean="0"/>
            <a:t>精神层组织文化</a:t>
          </a:r>
          <a:endParaRPr lang="zh-CN" altLang="en-US" dirty="0"/>
        </a:p>
      </dgm:t>
    </dgm:pt>
    <dgm:pt modelId="{4AB48137-B7B9-41A1-A175-17D61C9A4A73}" type="parTrans" cxnId="{41ECBE79-751A-41AE-A1E5-497E137EFE63}">
      <dgm:prSet/>
      <dgm:spPr/>
      <dgm:t>
        <a:bodyPr/>
        <a:lstStyle/>
        <a:p>
          <a:endParaRPr lang="zh-CN" altLang="en-US"/>
        </a:p>
      </dgm:t>
    </dgm:pt>
    <dgm:pt modelId="{D2491007-8850-49A0-8F15-DE0DB5E98A8C}" type="sibTrans" cxnId="{41ECBE79-751A-41AE-A1E5-497E137EFE63}">
      <dgm:prSet/>
      <dgm:spPr/>
      <dgm:t>
        <a:bodyPr/>
        <a:lstStyle/>
        <a:p>
          <a:endParaRPr lang="zh-CN" altLang="en-US"/>
        </a:p>
      </dgm:t>
    </dgm:pt>
    <dgm:pt modelId="{629EB272-C47B-4739-B525-E294A8204DC6}">
      <dgm:prSet phldrT="[文本]"/>
      <dgm:spPr/>
      <dgm:t>
        <a:bodyPr/>
        <a:lstStyle/>
        <a:p>
          <a:r>
            <a:rPr lang="zh-CN" altLang="en-US" dirty="0" smtClean="0"/>
            <a:t>组织文化</a:t>
          </a:r>
          <a:endParaRPr lang="zh-CN" altLang="en-US" dirty="0"/>
        </a:p>
      </dgm:t>
    </dgm:pt>
    <dgm:pt modelId="{92FA4E7C-BF4B-4B1B-BD36-8A570B2776C4}" type="parTrans" cxnId="{32EFB56D-5FDA-4A66-A0F7-BB9AAC287A51}">
      <dgm:prSet/>
      <dgm:spPr/>
      <dgm:t>
        <a:bodyPr/>
        <a:lstStyle/>
        <a:p>
          <a:endParaRPr lang="zh-CN" altLang="en-US"/>
        </a:p>
      </dgm:t>
    </dgm:pt>
    <dgm:pt modelId="{191FB122-9A92-477B-9B73-344A042CC31D}" type="sibTrans" cxnId="{32EFB56D-5FDA-4A66-A0F7-BB9AAC287A51}">
      <dgm:prSet/>
      <dgm:spPr/>
      <dgm:t>
        <a:bodyPr/>
        <a:lstStyle/>
        <a:p>
          <a:endParaRPr lang="zh-CN" altLang="en-US"/>
        </a:p>
      </dgm:t>
    </dgm:pt>
    <dgm:pt modelId="{01AA68C4-C231-4B8D-B08B-F9C813582688}" type="pres">
      <dgm:prSet presAssocID="{BF316B10-21BB-495E-B574-25681695E867}" presName="linearFlow" presStyleCnt="0">
        <dgm:presLayoutVars>
          <dgm:dir/>
          <dgm:resizeHandles val="exact"/>
        </dgm:presLayoutVars>
      </dgm:prSet>
      <dgm:spPr/>
    </dgm:pt>
    <dgm:pt modelId="{3044985D-9D76-44EC-BD19-B26A33134110}" type="pres">
      <dgm:prSet presAssocID="{50C1A3DB-59A7-4720-851F-D04EA916A482}" presName="node" presStyleLbl="node1" presStyleIdx="0" presStyleCnt="4">
        <dgm:presLayoutVars>
          <dgm:bulletEnabled val="1"/>
        </dgm:presLayoutVars>
      </dgm:prSet>
      <dgm:spPr/>
      <dgm:t>
        <a:bodyPr/>
        <a:lstStyle/>
        <a:p>
          <a:endParaRPr lang="zh-CN" altLang="en-US"/>
        </a:p>
      </dgm:t>
    </dgm:pt>
    <dgm:pt modelId="{17073D58-0123-492B-9128-69D103ECB4CA}" type="pres">
      <dgm:prSet presAssocID="{10ACFBC9-6B31-47C9-A31A-85D0B80C3AD8}" presName="spacerL" presStyleCnt="0"/>
      <dgm:spPr/>
    </dgm:pt>
    <dgm:pt modelId="{C4154D09-08BE-4504-94D2-FFB985C8163E}" type="pres">
      <dgm:prSet presAssocID="{10ACFBC9-6B31-47C9-A31A-85D0B80C3AD8}" presName="sibTrans" presStyleLbl="sibTrans2D1" presStyleIdx="0" presStyleCnt="3"/>
      <dgm:spPr/>
      <dgm:t>
        <a:bodyPr/>
        <a:lstStyle/>
        <a:p>
          <a:endParaRPr lang="zh-CN" altLang="en-US"/>
        </a:p>
      </dgm:t>
    </dgm:pt>
    <dgm:pt modelId="{0DD20C8C-D082-47FA-AFC6-F27BC86853B0}" type="pres">
      <dgm:prSet presAssocID="{10ACFBC9-6B31-47C9-A31A-85D0B80C3AD8}" presName="spacerR" presStyleCnt="0"/>
      <dgm:spPr/>
    </dgm:pt>
    <dgm:pt modelId="{0525D18A-7F80-44BE-8D88-5B0472593003}" type="pres">
      <dgm:prSet presAssocID="{4460A8F2-08DB-4337-AF18-721458E66964}" presName="node" presStyleLbl="node1" presStyleIdx="1" presStyleCnt="4">
        <dgm:presLayoutVars>
          <dgm:bulletEnabled val="1"/>
        </dgm:presLayoutVars>
      </dgm:prSet>
      <dgm:spPr/>
      <dgm:t>
        <a:bodyPr/>
        <a:lstStyle/>
        <a:p>
          <a:endParaRPr lang="zh-CN" altLang="en-US"/>
        </a:p>
      </dgm:t>
    </dgm:pt>
    <dgm:pt modelId="{68648C88-8414-427C-964A-C7EDF39D3DA7}" type="pres">
      <dgm:prSet presAssocID="{FD325C32-B0F9-466D-B76B-B2B625EBB047}" presName="spacerL" presStyleCnt="0"/>
      <dgm:spPr/>
    </dgm:pt>
    <dgm:pt modelId="{697A5853-B207-48C0-B9A6-EFB009087F7D}" type="pres">
      <dgm:prSet presAssocID="{FD325C32-B0F9-466D-B76B-B2B625EBB047}" presName="sibTrans" presStyleLbl="sibTrans2D1" presStyleIdx="1" presStyleCnt="3"/>
      <dgm:spPr/>
      <dgm:t>
        <a:bodyPr/>
        <a:lstStyle/>
        <a:p>
          <a:endParaRPr lang="zh-CN" altLang="en-US"/>
        </a:p>
      </dgm:t>
    </dgm:pt>
    <dgm:pt modelId="{84A7483E-CEEB-4DB7-B10F-345DCA87065C}" type="pres">
      <dgm:prSet presAssocID="{FD325C32-B0F9-466D-B76B-B2B625EBB047}" presName="spacerR" presStyleCnt="0"/>
      <dgm:spPr/>
    </dgm:pt>
    <dgm:pt modelId="{9DB5F534-8159-4067-9AE5-2FAF88455367}" type="pres">
      <dgm:prSet presAssocID="{EDA5DA8C-5D92-494B-8023-0FE4932FD72A}" presName="node" presStyleLbl="node1" presStyleIdx="2" presStyleCnt="4">
        <dgm:presLayoutVars>
          <dgm:bulletEnabled val="1"/>
        </dgm:presLayoutVars>
      </dgm:prSet>
      <dgm:spPr/>
      <dgm:t>
        <a:bodyPr/>
        <a:lstStyle/>
        <a:p>
          <a:endParaRPr lang="zh-CN" altLang="en-US"/>
        </a:p>
      </dgm:t>
    </dgm:pt>
    <dgm:pt modelId="{3DC8D096-D8F9-400E-90A7-86355A1DDD03}" type="pres">
      <dgm:prSet presAssocID="{D2491007-8850-49A0-8F15-DE0DB5E98A8C}" presName="spacerL" presStyleCnt="0"/>
      <dgm:spPr/>
    </dgm:pt>
    <dgm:pt modelId="{88151D44-9470-4B3D-BBEB-661E074131A4}" type="pres">
      <dgm:prSet presAssocID="{D2491007-8850-49A0-8F15-DE0DB5E98A8C}" presName="sibTrans" presStyleLbl="sibTrans2D1" presStyleIdx="2" presStyleCnt="3"/>
      <dgm:spPr/>
      <dgm:t>
        <a:bodyPr/>
        <a:lstStyle/>
        <a:p>
          <a:endParaRPr lang="zh-CN" altLang="en-US"/>
        </a:p>
      </dgm:t>
    </dgm:pt>
    <dgm:pt modelId="{3A49FC4A-8107-46BE-9549-4309E91595DE}" type="pres">
      <dgm:prSet presAssocID="{D2491007-8850-49A0-8F15-DE0DB5E98A8C}" presName="spacerR" presStyleCnt="0"/>
      <dgm:spPr/>
    </dgm:pt>
    <dgm:pt modelId="{1EFE53DA-F729-48DF-8858-3396888CABED}" type="pres">
      <dgm:prSet presAssocID="{629EB272-C47B-4739-B525-E294A8204DC6}" presName="node" presStyleLbl="node1" presStyleIdx="3" presStyleCnt="4">
        <dgm:presLayoutVars>
          <dgm:bulletEnabled val="1"/>
        </dgm:presLayoutVars>
      </dgm:prSet>
      <dgm:spPr/>
      <dgm:t>
        <a:bodyPr/>
        <a:lstStyle/>
        <a:p>
          <a:endParaRPr lang="zh-CN" altLang="en-US"/>
        </a:p>
      </dgm:t>
    </dgm:pt>
  </dgm:ptLst>
  <dgm:cxnLst>
    <dgm:cxn modelId="{37485627-0411-487D-86B6-503DB6B9DE06}" srcId="{BF316B10-21BB-495E-B574-25681695E867}" destId="{4460A8F2-08DB-4337-AF18-721458E66964}" srcOrd="1" destOrd="0" parTransId="{B8C2E93F-A6B5-42E4-828C-63F3B41FF7E9}" sibTransId="{FD325C32-B0F9-466D-B76B-B2B625EBB047}"/>
    <dgm:cxn modelId="{4E271F7B-3203-4F0D-9BB4-5A6723FA1D12}" type="presOf" srcId="{EDA5DA8C-5D92-494B-8023-0FE4932FD72A}" destId="{9DB5F534-8159-4067-9AE5-2FAF88455367}" srcOrd="0" destOrd="0" presId="urn:microsoft.com/office/officeart/2005/8/layout/equation1"/>
    <dgm:cxn modelId="{32EFB56D-5FDA-4A66-A0F7-BB9AAC287A51}" srcId="{BF316B10-21BB-495E-B574-25681695E867}" destId="{629EB272-C47B-4739-B525-E294A8204DC6}" srcOrd="3" destOrd="0" parTransId="{92FA4E7C-BF4B-4B1B-BD36-8A570B2776C4}" sibTransId="{191FB122-9A92-477B-9B73-344A042CC31D}"/>
    <dgm:cxn modelId="{F341AE3B-C954-403F-BF9C-BA62F3D175E5}" type="presOf" srcId="{FD325C32-B0F9-466D-B76B-B2B625EBB047}" destId="{697A5853-B207-48C0-B9A6-EFB009087F7D}" srcOrd="0" destOrd="0" presId="urn:microsoft.com/office/officeart/2005/8/layout/equation1"/>
    <dgm:cxn modelId="{41ECBE79-751A-41AE-A1E5-497E137EFE63}" srcId="{BF316B10-21BB-495E-B574-25681695E867}" destId="{EDA5DA8C-5D92-494B-8023-0FE4932FD72A}" srcOrd="2" destOrd="0" parTransId="{4AB48137-B7B9-41A1-A175-17D61C9A4A73}" sibTransId="{D2491007-8850-49A0-8F15-DE0DB5E98A8C}"/>
    <dgm:cxn modelId="{C1F32631-B688-4E8F-ABCE-011D5AB8514A}" type="presOf" srcId="{BF316B10-21BB-495E-B574-25681695E867}" destId="{01AA68C4-C231-4B8D-B08B-F9C813582688}" srcOrd="0" destOrd="0" presId="urn:microsoft.com/office/officeart/2005/8/layout/equation1"/>
    <dgm:cxn modelId="{C7165848-A04B-48DA-8A59-DE4DEBEA4269}" srcId="{BF316B10-21BB-495E-B574-25681695E867}" destId="{50C1A3DB-59A7-4720-851F-D04EA916A482}" srcOrd="0" destOrd="0" parTransId="{746762B6-CF5A-48B2-B0F4-52ECACEEA2CD}" sibTransId="{10ACFBC9-6B31-47C9-A31A-85D0B80C3AD8}"/>
    <dgm:cxn modelId="{3010A758-4E80-47C6-B629-CFB0479ABEDB}" type="presOf" srcId="{4460A8F2-08DB-4337-AF18-721458E66964}" destId="{0525D18A-7F80-44BE-8D88-5B0472593003}" srcOrd="0" destOrd="0" presId="urn:microsoft.com/office/officeart/2005/8/layout/equation1"/>
    <dgm:cxn modelId="{E2C7F0E7-C338-4769-9691-ACB7DD272211}" type="presOf" srcId="{D2491007-8850-49A0-8F15-DE0DB5E98A8C}" destId="{88151D44-9470-4B3D-BBEB-661E074131A4}" srcOrd="0" destOrd="0" presId="urn:microsoft.com/office/officeart/2005/8/layout/equation1"/>
    <dgm:cxn modelId="{80706EF5-8C76-4F49-BA50-E201AD38A9E5}" type="presOf" srcId="{50C1A3DB-59A7-4720-851F-D04EA916A482}" destId="{3044985D-9D76-44EC-BD19-B26A33134110}" srcOrd="0" destOrd="0" presId="urn:microsoft.com/office/officeart/2005/8/layout/equation1"/>
    <dgm:cxn modelId="{C0A2DC86-8891-4177-87FD-BD915D7D8959}" type="presOf" srcId="{629EB272-C47B-4739-B525-E294A8204DC6}" destId="{1EFE53DA-F729-48DF-8858-3396888CABED}" srcOrd="0" destOrd="0" presId="urn:microsoft.com/office/officeart/2005/8/layout/equation1"/>
    <dgm:cxn modelId="{32643D97-8952-413D-A60A-D99FE79E198D}" type="presOf" srcId="{10ACFBC9-6B31-47C9-A31A-85D0B80C3AD8}" destId="{C4154D09-08BE-4504-94D2-FFB985C8163E}" srcOrd="0" destOrd="0" presId="urn:microsoft.com/office/officeart/2005/8/layout/equation1"/>
    <dgm:cxn modelId="{E1CF0730-CD28-4DEC-A6CD-EEA7382C8C49}" type="presParOf" srcId="{01AA68C4-C231-4B8D-B08B-F9C813582688}" destId="{3044985D-9D76-44EC-BD19-B26A33134110}" srcOrd="0" destOrd="0" presId="urn:microsoft.com/office/officeart/2005/8/layout/equation1"/>
    <dgm:cxn modelId="{7FD73D35-763F-4CA4-8CBD-25E0A1157D90}" type="presParOf" srcId="{01AA68C4-C231-4B8D-B08B-F9C813582688}" destId="{17073D58-0123-492B-9128-69D103ECB4CA}" srcOrd="1" destOrd="0" presId="urn:microsoft.com/office/officeart/2005/8/layout/equation1"/>
    <dgm:cxn modelId="{E64BB69B-CBBA-49C1-AC39-7524CFB9DE62}" type="presParOf" srcId="{01AA68C4-C231-4B8D-B08B-F9C813582688}" destId="{C4154D09-08BE-4504-94D2-FFB985C8163E}" srcOrd="2" destOrd="0" presId="urn:microsoft.com/office/officeart/2005/8/layout/equation1"/>
    <dgm:cxn modelId="{AEDA8DCB-F1B8-4237-9EA3-8EC1B0464C36}" type="presParOf" srcId="{01AA68C4-C231-4B8D-B08B-F9C813582688}" destId="{0DD20C8C-D082-47FA-AFC6-F27BC86853B0}" srcOrd="3" destOrd="0" presId="urn:microsoft.com/office/officeart/2005/8/layout/equation1"/>
    <dgm:cxn modelId="{D9B6AF96-5911-41BB-BB1C-E182BD8717FB}" type="presParOf" srcId="{01AA68C4-C231-4B8D-B08B-F9C813582688}" destId="{0525D18A-7F80-44BE-8D88-5B0472593003}" srcOrd="4" destOrd="0" presId="urn:microsoft.com/office/officeart/2005/8/layout/equation1"/>
    <dgm:cxn modelId="{642F203E-BFBE-446B-A81D-15F395768F19}" type="presParOf" srcId="{01AA68C4-C231-4B8D-B08B-F9C813582688}" destId="{68648C88-8414-427C-964A-C7EDF39D3DA7}" srcOrd="5" destOrd="0" presId="urn:microsoft.com/office/officeart/2005/8/layout/equation1"/>
    <dgm:cxn modelId="{52C21179-4C76-4CCB-93ED-595D46B9CBD3}" type="presParOf" srcId="{01AA68C4-C231-4B8D-B08B-F9C813582688}" destId="{697A5853-B207-48C0-B9A6-EFB009087F7D}" srcOrd="6" destOrd="0" presId="urn:microsoft.com/office/officeart/2005/8/layout/equation1"/>
    <dgm:cxn modelId="{EE4DF61A-5233-477C-B5CE-C5EE9D33EAC7}" type="presParOf" srcId="{01AA68C4-C231-4B8D-B08B-F9C813582688}" destId="{84A7483E-CEEB-4DB7-B10F-345DCA87065C}" srcOrd="7" destOrd="0" presId="urn:microsoft.com/office/officeart/2005/8/layout/equation1"/>
    <dgm:cxn modelId="{16569D08-9ED6-4CC4-B690-6E301744D782}" type="presParOf" srcId="{01AA68C4-C231-4B8D-B08B-F9C813582688}" destId="{9DB5F534-8159-4067-9AE5-2FAF88455367}" srcOrd="8" destOrd="0" presId="urn:microsoft.com/office/officeart/2005/8/layout/equation1"/>
    <dgm:cxn modelId="{0565BDC2-FBD1-48E2-8479-02885AAF997E}" type="presParOf" srcId="{01AA68C4-C231-4B8D-B08B-F9C813582688}" destId="{3DC8D096-D8F9-400E-90A7-86355A1DDD03}" srcOrd="9" destOrd="0" presId="urn:microsoft.com/office/officeart/2005/8/layout/equation1"/>
    <dgm:cxn modelId="{88E22529-0556-4FC9-9C5C-CC2C86226BA4}" type="presParOf" srcId="{01AA68C4-C231-4B8D-B08B-F9C813582688}" destId="{88151D44-9470-4B3D-BBEB-661E074131A4}" srcOrd="10" destOrd="0" presId="urn:microsoft.com/office/officeart/2005/8/layout/equation1"/>
    <dgm:cxn modelId="{8E6E04D1-CBF0-4092-9E1E-5AFBC714A883}" type="presParOf" srcId="{01AA68C4-C231-4B8D-B08B-F9C813582688}" destId="{3A49FC4A-8107-46BE-9549-4309E91595DE}" srcOrd="11" destOrd="0" presId="urn:microsoft.com/office/officeart/2005/8/layout/equation1"/>
    <dgm:cxn modelId="{F9702173-E088-4649-A18C-EA66B46AB83F}" type="presParOf" srcId="{01AA68C4-C231-4B8D-B08B-F9C813582688}" destId="{1EFE53DA-F729-48DF-8858-3396888CABED}" srcOrd="12"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23B4A6-12F9-40A5-BF2C-7D2421A0EAB7}" type="doc">
      <dgm:prSet loTypeId="urn:microsoft.com/office/officeart/2008/layout/VerticalCircleList" loCatId="list" qsTypeId="urn:microsoft.com/office/officeart/2005/8/quickstyle/simple1" qsCatId="simple" csTypeId="urn:microsoft.com/office/officeart/2005/8/colors/accent2_1" csCatId="accent2" phldr="1"/>
      <dgm:spPr/>
    </dgm:pt>
    <dgm:pt modelId="{029C309C-96F5-4D69-A945-EBF6379DFCF6}">
      <dgm:prSet phldrT="[文本]" custT="1"/>
      <dgm:spPr/>
      <dgm:t>
        <a:bodyPr/>
        <a:lstStyle/>
        <a:p>
          <a:r>
            <a:rPr lang="zh-CN" altLang="en-US" sz="2000" dirty="0" smtClean="0">
              <a:solidFill>
                <a:schemeClr val="tx1"/>
              </a:solidFill>
            </a:rPr>
            <a:t>组织价值观要体现组织的宗旨和发展战略与方向</a:t>
          </a:r>
          <a:endParaRPr lang="zh-CN" altLang="en-US" sz="2000" dirty="0">
            <a:solidFill>
              <a:schemeClr val="tx1"/>
            </a:solidFill>
          </a:endParaRPr>
        </a:p>
      </dgm:t>
    </dgm:pt>
    <dgm:pt modelId="{52D1ACD4-CDD6-4F6C-AAF1-1E885E702825}" type="parTrans" cxnId="{A988A468-86EB-4972-BE7A-34906D8765D8}">
      <dgm:prSet/>
      <dgm:spPr/>
      <dgm:t>
        <a:bodyPr/>
        <a:lstStyle/>
        <a:p>
          <a:endParaRPr lang="zh-CN" altLang="en-US"/>
        </a:p>
      </dgm:t>
    </dgm:pt>
    <dgm:pt modelId="{12D17124-D312-4E8C-A54A-EBDF7964D4AE}" type="sibTrans" cxnId="{A988A468-86EB-4972-BE7A-34906D8765D8}">
      <dgm:prSet/>
      <dgm:spPr/>
      <dgm:t>
        <a:bodyPr/>
        <a:lstStyle/>
        <a:p>
          <a:endParaRPr lang="zh-CN" altLang="en-US"/>
        </a:p>
      </dgm:t>
    </dgm:pt>
    <dgm:pt modelId="{A4915569-900B-4003-B19C-B704BBBE1BBB}">
      <dgm:prSet phldrT="[文本]" custT="1"/>
      <dgm:spPr/>
      <dgm:t>
        <a:bodyPr/>
        <a:lstStyle/>
        <a:p>
          <a:r>
            <a:rPr lang="zh-CN" altLang="en-US" sz="2000" dirty="0" smtClean="0">
              <a:solidFill>
                <a:schemeClr val="tx1"/>
              </a:solidFill>
            </a:rPr>
            <a:t>组织价值观要与组织文化各要素之间相互协调</a:t>
          </a:r>
          <a:endParaRPr lang="zh-CN" altLang="en-US" sz="2000" dirty="0">
            <a:solidFill>
              <a:schemeClr val="tx1"/>
            </a:solidFill>
          </a:endParaRPr>
        </a:p>
      </dgm:t>
    </dgm:pt>
    <dgm:pt modelId="{BCD75A0E-EE65-464D-976C-7BB110AAF441}" type="parTrans" cxnId="{5769FC76-B447-4D41-ABF9-E7BB198467C3}">
      <dgm:prSet/>
      <dgm:spPr/>
      <dgm:t>
        <a:bodyPr/>
        <a:lstStyle/>
        <a:p>
          <a:endParaRPr lang="zh-CN" altLang="en-US"/>
        </a:p>
      </dgm:t>
    </dgm:pt>
    <dgm:pt modelId="{527E71DE-237E-4D35-BB3C-F40B71358200}" type="sibTrans" cxnId="{5769FC76-B447-4D41-ABF9-E7BB198467C3}">
      <dgm:prSet/>
      <dgm:spPr/>
      <dgm:t>
        <a:bodyPr/>
        <a:lstStyle/>
        <a:p>
          <a:endParaRPr lang="zh-CN" altLang="en-US"/>
        </a:p>
      </dgm:t>
    </dgm:pt>
    <dgm:pt modelId="{293515DE-681C-4F3C-A908-9891FEFD1C87}">
      <dgm:prSet phldrT="[文本]" custT="1"/>
      <dgm:spPr/>
      <dgm:t>
        <a:bodyPr/>
        <a:lstStyle/>
        <a:p>
          <a:r>
            <a:rPr lang="zh-CN" altLang="en-US" sz="2000" dirty="0" smtClean="0">
              <a:solidFill>
                <a:schemeClr val="tx1"/>
              </a:solidFill>
              <a:sym typeface="+mn-ea"/>
            </a:rPr>
            <a:t>组织价值观要得到组织成员和社会的认可与接受</a:t>
          </a:r>
          <a:endParaRPr lang="zh-CN" altLang="en-US" sz="2000" dirty="0">
            <a:solidFill>
              <a:schemeClr val="tx1"/>
            </a:solidFill>
          </a:endParaRPr>
        </a:p>
      </dgm:t>
    </dgm:pt>
    <dgm:pt modelId="{E0494DF4-C9FC-4E7F-A0A2-2BDA27FED73F}" type="parTrans" cxnId="{34F0DD1F-74EB-4F33-A18F-E5DBC3C7EDF5}">
      <dgm:prSet/>
      <dgm:spPr/>
      <dgm:t>
        <a:bodyPr/>
        <a:lstStyle/>
        <a:p>
          <a:endParaRPr lang="zh-CN" altLang="en-US"/>
        </a:p>
      </dgm:t>
    </dgm:pt>
    <dgm:pt modelId="{6705BDBB-1DC6-4A2E-BE55-5E021F7E4E47}" type="sibTrans" cxnId="{34F0DD1F-74EB-4F33-A18F-E5DBC3C7EDF5}">
      <dgm:prSet/>
      <dgm:spPr/>
      <dgm:t>
        <a:bodyPr/>
        <a:lstStyle/>
        <a:p>
          <a:endParaRPr lang="zh-CN" altLang="en-US"/>
        </a:p>
      </dgm:t>
    </dgm:pt>
    <dgm:pt modelId="{C62CA0B7-6FEB-46EA-8ECA-D75E7702B7CA}" type="pres">
      <dgm:prSet presAssocID="{3823B4A6-12F9-40A5-BF2C-7D2421A0EAB7}" presName="Name0" presStyleCnt="0">
        <dgm:presLayoutVars>
          <dgm:dir/>
        </dgm:presLayoutVars>
      </dgm:prSet>
      <dgm:spPr/>
    </dgm:pt>
    <dgm:pt modelId="{814A0D87-7CF1-498F-A3F1-90C77ABFA3F8}" type="pres">
      <dgm:prSet presAssocID="{029C309C-96F5-4D69-A945-EBF6379DFCF6}" presName="noChildren" presStyleCnt="0"/>
      <dgm:spPr/>
    </dgm:pt>
    <dgm:pt modelId="{E7152715-9546-40BC-A65A-DBFA09E04A16}" type="pres">
      <dgm:prSet presAssocID="{029C309C-96F5-4D69-A945-EBF6379DFCF6}" presName="gap" presStyleCnt="0"/>
      <dgm:spPr/>
    </dgm:pt>
    <dgm:pt modelId="{5CE7548E-84C5-415C-805A-34518885034F}" type="pres">
      <dgm:prSet presAssocID="{029C309C-96F5-4D69-A945-EBF6379DFCF6}" presName="medCircle2" presStyleLbl="vennNode1" presStyleIdx="0" presStyleCnt="3"/>
      <dgm:spPr/>
    </dgm:pt>
    <dgm:pt modelId="{7AB86E1B-2505-43D4-91AB-F4F6AA34587E}" type="pres">
      <dgm:prSet presAssocID="{029C309C-96F5-4D69-A945-EBF6379DFCF6}" presName="txLvlOnly1" presStyleLbl="revTx" presStyleIdx="0" presStyleCnt="3" custScaleX="110205"/>
      <dgm:spPr/>
      <dgm:t>
        <a:bodyPr/>
        <a:lstStyle/>
        <a:p>
          <a:endParaRPr lang="zh-CN" altLang="en-US"/>
        </a:p>
      </dgm:t>
    </dgm:pt>
    <dgm:pt modelId="{2E2BABFE-9D0A-46BA-8B21-256CAD84EA27}" type="pres">
      <dgm:prSet presAssocID="{A4915569-900B-4003-B19C-B704BBBE1BBB}" presName="noChildren" presStyleCnt="0"/>
      <dgm:spPr/>
    </dgm:pt>
    <dgm:pt modelId="{A945D5EC-99E0-41F6-887C-2A94E01D550F}" type="pres">
      <dgm:prSet presAssocID="{A4915569-900B-4003-B19C-B704BBBE1BBB}" presName="gap" presStyleCnt="0"/>
      <dgm:spPr/>
    </dgm:pt>
    <dgm:pt modelId="{776336B3-B5F9-4E44-91F8-8CD41CDFD7DD}" type="pres">
      <dgm:prSet presAssocID="{A4915569-900B-4003-B19C-B704BBBE1BBB}" presName="medCircle2" presStyleLbl="vennNode1" presStyleIdx="1" presStyleCnt="3"/>
      <dgm:spPr/>
    </dgm:pt>
    <dgm:pt modelId="{A8089A0F-BA85-47FF-96AB-FB77EFC758D1}" type="pres">
      <dgm:prSet presAssocID="{A4915569-900B-4003-B19C-B704BBBE1BBB}" presName="txLvlOnly1" presStyleLbl="revTx" presStyleIdx="1" presStyleCnt="3" custScaleX="110205"/>
      <dgm:spPr/>
      <dgm:t>
        <a:bodyPr/>
        <a:lstStyle/>
        <a:p>
          <a:endParaRPr lang="zh-CN" altLang="en-US"/>
        </a:p>
      </dgm:t>
    </dgm:pt>
    <dgm:pt modelId="{18A235E5-5696-463F-94BD-6AF7CAC0875C}" type="pres">
      <dgm:prSet presAssocID="{293515DE-681C-4F3C-A908-9891FEFD1C87}" presName="noChildren" presStyleCnt="0"/>
      <dgm:spPr/>
    </dgm:pt>
    <dgm:pt modelId="{392044BF-868D-4937-A4DB-123891BF545C}" type="pres">
      <dgm:prSet presAssocID="{293515DE-681C-4F3C-A908-9891FEFD1C87}" presName="gap" presStyleCnt="0"/>
      <dgm:spPr/>
    </dgm:pt>
    <dgm:pt modelId="{052CF692-EF50-474A-BAF3-75DA2C51A6B6}" type="pres">
      <dgm:prSet presAssocID="{293515DE-681C-4F3C-A908-9891FEFD1C87}" presName="medCircle2" presStyleLbl="vennNode1" presStyleIdx="2" presStyleCnt="3"/>
      <dgm:spPr/>
    </dgm:pt>
    <dgm:pt modelId="{1C48E150-C10C-4DCD-B71A-5D2E3341ACEB}" type="pres">
      <dgm:prSet presAssocID="{293515DE-681C-4F3C-A908-9891FEFD1C87}" presName="txLvlOnly1" presStyleLbl="revTx" presStyleIdx="2" presStyleCnt="3" custScaleX="110205"/>
      <dgm:spPr/>
      <dgm:t>
        <a:bodyPr/>
        <a:lstStyle/>
        <a:p>
          <a:endParaRPr lang="zh-CN" altLang="en-US"/>
        </a:p>
      </dgm:t>
    </dgm:pt>
  </dgm:ptLst>
  <dgm:cxnLst>
    <dgm:cxn modelId="{34F0DD1F-74EB-4F33-A18F-E5DBC3C7EDF5}" srcId="{3823B4A6-12F9-40A5-BF2C-7D2421A0EAB7}" destId="{293515DE-681C-4F3C-A908-9891FEFD1C87}" srcOrd="2" destOrd="0" parTransId="{E0494DF4-C9FC-4E7F-A0A2-2BDA27FED73F}" sibTransId="{6705BDBB-1DC6-4A2E-BE55-5E021F7E4E47}"/>
    <dgm:cxn modelId="{58EF1F63-CA94-46CC-83FE-E2077D458B08}" type="presOf" srcId="{029C309C-96F5-4D69-A945-EBF6379DFCF6}" destId="{7AB86E1B-2505-43D4-91AB-F4F6AA34587E}" srcOrd="0" destOrd="0" presId="urn:microsoft.com/office/officeart/2008/layout/VerticalCircleList"/>
    <dgm:cxn modelId="{5769FC76-B447-4D41-ABF9-E7BB198467C3}" srcId="{3823B4A6-12F9-40A5-BF2C-7D2421A0EAB7}" destId="{A4915569-900B-4003-B19C-B704BBBE1BBB}" srcOrd="1" destOrd="0" parTransId="{BCD75A0E-EE65-464D-976C-7BB110AAF441}" sibTransId="{527E71DE-237E-4D35-BB3C-F40B71358200}"/>
    <dgm:cxn modelId="{23855220-7DE9-45CA-9F2E-6AC931408CF2}" type="presOf" srcId="{293515DE-681C-4F3C-A908-9891FEFD1C87}" destId="{1C48E150-C10C-4DCD-B71A-5D2E3341ACEB}" srcOrd="0" destOrd="0" presId="urn:microsoft.com/office/officeart/2008/layout/VerticalCircleList"/>
    <dgm:cxn modelId="{BECEDBBC-EE9A-4C34-880A-B28881A578E7}" type="presOf" srcId="{A4915569-900B-4003-B19C-B704BBBE1BBB}" destId="{A8089A0F-BA85-47FF-96AB-FB77EFC758D1}" srcOrd="0" destOrd="0" presId="urn:microsoft.com/office/officeart/2008/layout/VerticalCircleList"/>
    <dgm:cxn modelId="{A988A468-86EB-4972-BE7A-34906D8765D8}" srcId="{3823B4A6-12F9-40A5-BF2C-7D2421A0EAB7}" destId="{029C309C-96F5-4D69-A945-EBF6379DFCF6}" srcOrd="0" destOrd="0" parTransId="{52D1ACD4-CDD6-4F6C-AAF1-1E885E702825}" sibTransId="{12D17124-D312-4E8C-A54A-EBDF7964D4AE}"/>
    <dgm:cxn modelId="{3CAC58D9-535D-4492-8574-E6AD157543AE}" type="presOf" srcId="{3823B4A6-12F9-40A5-BF2C-7D2421A0EAB7}" destId="{C62CA0B7-6FEB-46EA-8ECA-D75E7702B7CA}" srcOrd="0" destOrd="0" presId="urn:microsoft.com/office/officeart/2008/layout/VerticalCircleList"/>
    <dgm:cxn modelId="{302D6817-81DE-4336-8E96-0AB6A6CB8BD1}" type="presParOf" srcId="{C62CA0B7-6FEB-46EA-8ECA-D75E7702B7CA}" destId="{814A0D87-7CF1-498F-A3F1-90C77ABFA3F8}" srcOrd="0" destOrd="0" presId="urn:microsoft.com/office/officeart/2008/layout/VerticalCircleList"/>
    <dgm:cxn modelId="{9702ACBF-30E8-422D-9284-E417743CF300}" type="presParOf" srcId="{814A0D87-7CF1-498F-A3F1-90C77ABFA3F8}" destId="{E7152715-9546-40BC-A65A-DBFA09E04A16}" srcOrd="0" destOrd="0" presId="urn:microsoft.com/office/officeart/2008/layout/VerticalCircleList"/>
    <dgm:cxn modelId="{7BD1EA5A-253A-4AFB-892F-55F88E6E7296}" type="presParOf" srcId="{814A0D87-7CF1-498F-A3F1-90C77ABFA3F8}" destId="{5CE7548E-84C5-415C-805A-34518885034F}" srcOrd="1" destOrd="0" presId="urn:microsoft.com/office/officeart/2008/layout/VerticalCircleList"/>
    <dgm:cxn modelId="{1176ACF6-54BD-475A-9F5A-117990E9F5DD}" type="presParOf" srcId="{814A0D87-7CF1-498F-A3F1-90C77ABFA3F8}" destId="{7AB86E1B-2505-43D4-91AB-F4F6AA34587E}" srcOrd="2" destOrd="0" presId="urn:microsoft.com/office/officeart/2008/layout/VerticalCircleList"/>
    <dgm:cxn modelId="{F71D586A-357D-46B0-8DFE-32F84298C72A}" type="presParOf" srcId="{C62CA0B7-6FEB-46EA-8ECA-D75E7702B7CA}" destId="{2E2BABFE-9D0A-46BA-8B21-256CAD84EA27}" srcOrd="1" destOrd="0" presId="urn:microsoft.com/office/officeart/2008/layout/VerticalCircleList"/>
    <dgm:cxn modelId="{58987F48-943D-45CE-915A-0F5DD146A4B9}" type="presParOf" srcId="{2E2BABFE-9D0A-46BA-8B21-256CAD84EA27}" destId="{A945D5EC-99E0-41F6-887C-2A94E01D550F}" srcOrd="0" destOrd="0" presId="urn:microsoft.com/office/officeart/2008/layout/VerticalCircleList"/>
    <dgm:cxn modelId="{F74EA2C0-352F-4C3A-81FB-3CF4E1D9554B}" type="presParOf" srcId="{2E2BABFE-9D0A-46BA-8B21-256CAD84EA27}" destId="{776336B3-B5F9-4E44-91F8-8CD41CDFD7DD}" srcOrd="1" destOrd="0" presId="urn:microsoft.com/office/officeart/2008/layout/VerticalCircleList"/>
    <dgm:cxn modelId="{50A1A59F-39B6-4BE7-8D15-2BD0E05763F1}" type="presParOf" srcId="{2E2BABFE-9D0A-46BA-8B21-256CAD84EA27}" destId="{A8089A0F-BA85-47FF-96AB-FB77EFC758D1}" srcOrd="2" destOrd="0" presId="urn:microsoft.com/office/officeart/2008/layout/VerticalCircleList"/>
    <dgm:cxn modelId="{373A601E-D03C-4694-97EA-E42A0FF28694}" type="presParOf" srcId="{C62CA0B7-6FEB-46EA-8ECA-D75E7702B7CA}" destId="{18A235E5-5696-463F-94BD-6AF7CAC0875C}" srcOrd="2" destOrd="0" presId="urn:microsoft.com/office/officeart/2008/layout/VerticalCircleList"/>
    <dgm:cxn modelId="{ACBE0319-5CA8-4FC0-8FD2-E2DD83F5EF1A}" type="presParOf" srcId="{18A235E5-5696-463F-94BD-6AF7CAC0875C}" destId="{392044BF-868D-4937-A4DB-123891BF545C}" srcOrd="0" destOrd="0" presId="urn:microsoft.com/office/officeart/2008/layout/VerticalCircleList"/>
    <dgm:cxn modelId="{4545EF2A-7C7E-40A8-BEF6-1005496C82A7}" type="presParOf" srcId="{18A235E5-5696-463F-94BD-6AF7CAC0875C}" destId="{052CF692-EF50-474A-BAF3-75DA2C51A6B6}" srcOrd="1" destOrd="0" presId="urn:microsoft.com/office/officeart/2008/layout/VerticalCircleList"/>
    <dgm:cxn modelId="{10E6F26F-63D8-4E5F-A737-0ECE4B3C49B9}" type="presParOf" srcId="{18A235E5-5696-463F-94BD-6AF7CAC0875C}" destId="{1C48E150-C10C-4DCD-B71A-5D2E3341ACEB}" srcOrd="2" destOrd="0" presId="urn:microsoft.com/office/officeart/2008/layout/Vertical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B9168C-874D-45C0-800D-8D999DD77E18}" type="doc">
      <dgm:prSet loTypeId="urn:microsoft.com/office/officeart/2005/8/layout/pList1#2" loCatId="picture" qsTypeId="urn:microsoft.com/office/officeart/2005/8/quickstyle/simple1" qsCatId="simple" csTypeId="urn:microsoft.com/office/officeart/2005/8/colors/accent1_2" csCatId="accent1" phldr="1"/>
      <dgm:spPr/>
      <dgm:t>
        <a:bodyPr/>
        <a:lstStyle/>
        <a:p>
          <a:endParaRPr lang="zh-CN" altLang="en-US"/>
        </a:p>
      </dgm:t>
    </dgm:pt>
    <dgm:pt modelId="{D6063538-EDAB-4ED5-9778-B2596593C2E0}">
      <dgm:prSet phldrT="[文本]" custT="1"/>
      <dgm:spPr/>
      <dgm:t>
        <a:bodyPr/>
        <a:lstStyle/>
        <a:p>
          <a:r>
            <a:rPr lang="zh-CN" altLang="en-US" sz="2000" dirty="0" smtClean="0"/>
            <a:t>广泛宣传</a:t>
          </a:r>
          <a:endParaRPr lang="zh-CN" altLang="en-US" sz="2000" dirty="0"/>
        </a:p>
      </dgm:t>
    </dgm:pt>
    <dgm:pt modelId="{7B9EDCBE-1965-4431-B96E-22D0C139348A}" type="parTrans" cxnId="{27D26CF6-2838-4514-9D2D-9C14FFC0B2B1}">
      <dgm:prSet/>
      <dgm:spPr/>
      <dgm:t>
        <a:bodyPr/>
        <a:lstStyle/>
        <a:p>
          <a:endParaRPr lang="zh-CN" altLang="en-US"/>
        </a:p>
      </dgm:t>
    </dgm:pt>
    <dgm:pt modelId="{F4B7A3D2-0092-4050-9259-06D29339810D}" type="sibTrans" cxnId="{27D26CF6-2838-4514-9D2D-9C14FFC0B2B1}">
      <dgm:prSet/>
      <dgm:spPr/>
      <dgm:t>
        <a:bodyPr/>
        <a:lstStyle/>
        <a:p>
          <a:endParaRPr lang="zh-CN" altLang="en-US"/>
        </a:p>
      </dgm:t>
    </dgm:pt>
    <dgm:pt modelId="{89861A7A-9994-44DC-B271-C8CE9886E428}">
      <dgm:prSet phldrT="[文本]" custT="1"/>
      <dgm:spPr/>
      <dgm:t>
        <a:bodyPr/>
        <a:lstStyle/>
        <a:p>
          <a:r>
            <a:rPr lang="zh-CN" altLang="en-US" sz="2000" dirty="0" smtClean="0"/>
            <a:t>培养和树立典型</a:t>
          </a:r>
          <a:endParaRPr lang="zh-CN" altLang="en-US" sz="2000" dirty="0"/>
        </a:p>
      </dgm:t>
    </dgm:pt>
    <dgm:pt modelId="{4207DA10-BFF0-4625-9EC7-99A262FBBE98}" type="parTrans" cxnId="{C77CA838-4074-428E-9870-C4D3F0E33DF6}">
      <dgm:prSet/>
      <dgm:spPr/>
      <dgm:t>
        <a:bodyPr/>
        <a:lstStyle/>
        <a:p>
          <a:endParaRPr lang="zh-CN" altLang="en-US"/>
        </a:p>
      </dgm:t>
    </dgm:pt>
    <dgm:pt modelId="{18F10F96-8AF9-4906-8111-A48AF6FED03C}" type="sibTrans" cxnId="{C77CA838-4074-428E-9870-C4D3F0E33DF6}">
      <dgm:prSet/>
      <dgm:spPr/>
      <dgm:t>
        <a:bodyPr/>
        <a:lstStyle/>
        <a:p>
          <a:endParaRPr lang="zh-CN" altLang="en-US"/>
        </a:p>
      </dgm:t>
    </dgm:pt>
    <dgm:pt modelId="{3F015414-60ED-4FF4-9C0B-796D37B4E4F4}">
      <dgm:prSet phldrT="[文本]" custT="1"/>
      <dgm:spPr/>
      <dgm:t>
        <a:bodyPr/>
        <a:lstStyle/>
        <a:p>
          <a:r>
            <a:rPr lang="zh-CN" altLang="en-US" sz="2000" dirty="0" smtClean="0"/>
            <a:t>加强培训和教育</a:t>
          </a:r>
          <a:endParaRPr lang="zh-CN" altLang="en-US" sz="2000" dirty="0"/>
        </a:p>
      </dgm:t>
    </dgm:pt>
    <dgm:pt modelId="{4B0F0469-AE45-4A22-AF68-768F176D815F}" type="parTrans" cxnId="{AD5AD05A-FEE9-461A-8AA2-8194775E63D5}">
      <dgm:prSet/>
      <dgm:spPr/>
      <dgm:t>
        <a:bodyPr/>
        <a:lstStyle/>
        <a:p>
          <a:endParaRPr lang="zh-CN" altLang="en-US"/>
        </a:p>
      </dgm:t>
    </dgm:pt>
    <dgm:pt modelId="{13944905-B374-4BC9-8520-645C5C15F5B9}" type="sibTrans" cxnId="{AD5AD05A-FEE9-461A-8AA2-8194775E63D5}">
      <dgm:prSet/>
      <dgm:spPr/>
      <dgm:t>
        <a:bodyPr/>
        <a:lstStyle/>
        <a:p>
          <a:endParaRPr lang="zh-CN" altLang="en-US"/>
        </a:p>
      </dgm:t>
    </dgm:pt>
    <dgm:pt modelId="{8D98969D-8946-42BF-A4D7-37E071419AAD}" type="pres">
      <dgm:prSet presAssocID="{38B9168C-874D-45C0-800D-8D999DD77E18}" presName="Name0" presStyleCnt="0">
        <dgm:presLayoutVars>
          <dgm:dir/>
          <dgm:resizeHandles val="exact"/>
        </dgm:presLayoutVars>
      </dgm:prSet>
      <dgm:spPr/>
      <dgm:t>
        <a:bodyPr/>
        <a:lstStyle/>
        <a:p>
          <a:endParaRPr lang="zh-CN" altLang="en-US"/>
        </a:p>
      </dgm:t>
    </dgm:pt>
    <dgm:pt modelId="{791FC974-785F-4C17-9261-85A2566EB2C1}" type="pres">
      <dgm:prSet presAssocID="{D6063538-EDAB-4ED5-9778-B2596593C2E0}" presName="compNode" presStyleCnt="0"/>
      <dgm:spPr/>
    </dgm:pt>
    <dgm:pt modelId="{F8B7B5C7-666B-4F98-8FC6-DED5FDCB8577}" type="pres">
      <dgm:prSet presAssocID="{D6063538-EDAB-4ED5-9778-B2596593C2E0}"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t="-6000" b="-6000"/>
          </a:stretch>
        </a:blipFill>
      </dgm:spPr>
    </dgm:pt>
    <dgm:pt modelId="{CEFC728F-6596-4314-9BFF-CED9307BB933}" type="pres">
      <dgm:prSet presAssocID="{D6063538-EDAB-4ED5-9778-B2596593C2E0}" presName="textRect" presStyleLbl="revTx" presStyleIdx="0" presStyleCnt="3">
        <dgm:presLayoutVars>
          <dgm:bulletEnabled val="1"/>
        </dgm:presLayoutVars>
      </dgm:prSet>
      <dgm:spPr/>
      <dgm:t>
        <a:bodyPr/>
        <a:lstStyle/>
        <a:p>
          <a:endParaRPr lang="zh-CN" altLang="en-US"/>
        </a:p>
      </dgm:t>
    </dgm:pt>
    <dgm:pt modelId="{D8F690CB-DF13-424B-A00D-769045E13D5C}" type="pres">
      <dgm:prSet presAssocID="{F4B7A3D2-0092-4050-9259-06D29339810D}" presName="sibTrans" presStyleLbl="sibTrans2D1" presStyleIdx="0" presStyleCnt="0"/>
      <dgm:spPr/>
      <dgm:t>
        <a:bodyPr/>
        <a:lstStyle/>
        <a:p>
          <a:endParaRPr lang="zh-CN" altLang="en-US"/>
        </a:p>
      </dgm:t>
    </dgm:pt>
    <dgm:pt modelId="{D3A39E3D-BE90-4EF9-9E9D-FB3EE1F16231}" type="pres">
      <dgm:prSet presAssocID="{89861A7A-9994-44DC-B271-C8CE9886E428}" presName="compNode" presStyleCnt="0"/>
      <dgm:spPr/>
    </dgm:pt>
    <dgm:pt modelId="{B2A99F94-CEAC-46E7-86A7-16430BEB570C}" type="pres">
      <dgm:prSet presAssocID="{89861A7A-9994-44DC-B271-C8CE9886E428}"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l="-29000" r="-29000"/>
          </a:stretch>
        </a:blipFill>
      </dgm:spPr>
    </dgm:pt>
    <dgm:pt modelId="{486A74BB-68C5-4366-B328-A78D27921939}" type="pres">
      <dgm:prSet presAssocID="{89861A7A-9994-44DC-B271-C8CE9886E428}" presName="textRect" presStyleLbl="revTx" presStyleIdx="1" presStyleCnt="3">
        <dgm:presLayoutVars>
          <dgm:bulletEnabled val="1"/>
        </dgm:presLayoutVars>
      </dgm:prSet>
      <dgm:spPr/>
      <dgm:t>
        <a:bodyPr/>
        <a:lstStyle/>
        <a:p>
          <a:endParaRPr lang="zh-CN" altLang="en-US"/>
        </a:p>
      </dgm:t>
    </dgm:pt>
    <dgm:pt modelId="{69ECCB8D-0A62-4962-950D-AB42AEF99ECB}" type="pres">
      <dgm:prSet presAssocID="{18F10F96-8AF9-4906-8111-A48AF6FED03C}" presName="sibTrans" presStyleLbl="sibTrans2D1" presStyleIdx="0" presStyleCnt="0"/>
      <dgm:spPr/>
      <dgm:t>
        <a:bodyPr/>
        <a:lstStyle/>
        <a:p>
          <a:endParaRPr lang="zh-CN" altLang="en-US"/>
        </a:p>
      </dgm:t>
    </dgm:pt>
    <dgm:pt modelId="{243FEBB1-AB8D-4FE7-B70A-2079970DDE06}" type="pres">
      <dgm:prSet presAssocID="{3F015414-60ED-4FF4-9C0B-796D37B4E4F4}" presName="compNode" presStyleCnt="0"/>
      <dgm:spPr/>
    </dgm:pt>
    <dgm:pt modelId="{D482D03F-494D-4D1F-98F8-A38F1CD06AFC}" type="pres">
      <dgm:prSet presAssocID="{3F015414-60ED-4FF4-9C0B-796D37B4E4F4}"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7000" r="-7000"/>
          </a:stretch>
        </a:blipFill>
      </dgm:spPr>
    </dgm:pt>
    <dgm:pt modelId="{50932106-B8F1-42AF-A3F2-1799FA8EA1CF}" type="pres">
      <dgm:prSet presAssocID="{3F015414-60ED-4FF4-9C0B-796D37B4E4F4}" presName="textRect" presStyleLbl="revTx" presStyleIdx="2" presStyleCnt="3">
        <dgm:presLayoutVars>
          <dgm:bulletEnabled val="1"/>
        </dgm:presLayoutVars>
      </dgm:prSet>
      <dgm:spPr/>
      <dgm:t>
        <a:bodyPr/>
        <a:lstStyle/>
        <a:p>
          <a:endParaRPr lang="zh-CN" altLang="en-US"/>
        </a:p>
      </dgm:t>
    </dgm:pt>
  </dgm:ptLst>
  <dgm:cxnLst>
    <dgm:cxn modelId="{C1BC5654-E285-4BB1-AFA6-30C92FC39C50}" type="presOf" srcId="{89861A7A-9994-44DC-B271-C8CE9886E428}" destId="{486A74BB-68C5-4366-B328-A78D27921939}" srcOrd="0" destOrd="0" presId="urn:microsoft.com/office/officeart/2005/8/layout/pList1#2"/>
    <dgm:cxn modelId="{1EBF4EE6-77B1-42B1-A469-DC5389C80E6F}" type="presOf" srcId="{18F10F96-8AF9-4906-8111-A48AF6FED03C}" destId="{69ECCB8D-0A62-4962-950D-AB42AEF99ECB}" srcOrd="0" destOrd="0" presId="urn:microsoft.com/office/officeart/2005/8/layout/pList1#2"/>
    <dgm:cxn modelId="{AD5AD05A-FEE9-461A-8AA2-8194775E63D5}" srcId="{38B9168C-874D-45C0-800D-8D999DD77E18}" destId="{3F015414-60ED-4FF4-9C0B-796D37B4E4F4}" srcOrd="2" destOrd="0" parTransId="{4B0F0469-AE45-4A22-AF68-768F176D815F}" sibTransId="{13944905-B374-4BC9-8520-645C5C15F5B9}"/>
    <dgm:cxn modelId="{D9201F8E-3FC8-4769-9439-A2FFD5E77115}" type="presOf" srcId="{3F015414-60ED-4FF4-9C0B-796D37B4E4F4}" destId="{50932106-B8F1-42AF-A3F2-1799FA8EA1CF}" srcOrd="0" destOrd="0" presId="urn:microsoft.com/office/officeart/2005/8/layout/pList1#2"/>
    <dgm:cxn modelId="{C77CA838-4074-428E-9870-C4D3F0E33DF6}" srcId="{38B9168C-874D-45C0-800D-8D999DD77E18}" destId="{89861A7A-9994-44DC-B271-C8CE9886E428}" srcOrd="1" destOrd="0" parTransId="{4207DA10-BFF0-4625-9EC7-99A262FBBE98}" sibTransId="{18F10F96-8AF9-4906-8111-A48AF6FED03C}"/>
    <dgm:cxn modelId="{CDB64795-2D0D-45C5-9679-C3452E74BB85}" type="presOf" srcId="{38B9168C-874D-45C0-800D-8D999DD77E18}" destId="{8D98969D-8946-42BF-A4D7-37E071419AAD}" srcOrd="0" destOrd="0" presId="urn:microsoft.com/office/officeart/2005/8/layout/pList1#2"/>
    <dgm:cxn modelId="{27D26CF6-2838-4514-9D2D-9C14FFC0B2B1}" srcId="{38B9168C-874D-45C0-800D-8D999DD77E18}" destId="{D6063538-EDAB-4ED5-9778-B2596593C2E0}" srcOrd="0" destOrd="0" parTransId="{7B9EDCBE-1965-4431-B96E-22D0C139348A}" sibTransId="{F4B7A3D2-0092-4050-9259-06D29339810D}"/>
    <dgm:cxn modelId="{12302FE1-53E8-43BC-8EE3-F90D59FD4F01}" type="presOf" srcId="{D6063538-EDAB-4ED5-9778-B2596593C2E0}" destId="{CEFC728F-6596-4314-9BFF-CED9307BB933}" srcOrd="0" destOrd="0" presId="urn:microsoft.com/office/officeart/2005/8/layout/pList1#2"/>
    <dgm:cxn modelId="{2EF6FF36-A0F0-4A14-AC91-F2ED620DE9D0}" type="presOf" srcId="{F4B7A3D2-0092-4050-9259-06D29339810D}" destId="{D8F690CB-DF13-424B-A00D-769045E13D5C}" srcOrd="0" destOrd="0" presId="urn:microsoft.com/office/officeart/2005/8/layout/pList1#2"/>
    <dgm:cxn modelId="{5A67C59A-CE30-462A-9D23-0DBC01D00B19}" type="presParOf" srcId="{8D98969D-8946-42BF-A4D7-37E071419AAD}" destId="{791FC974-785F-4C17-9261-85A2566EB2C1}" srcOrd="0" destOrd="0" presId="urn:microsoft.com/office/officeart/2005/8/layout/pList1#2"/>
    <dgm:cxn modelId="{1EC442F9-28AC-4634-BF2F-146EB026A96C}" type="presParOf" srcId="{791FC974-785F-4C17-9261-85A2566EB2C1}" destId="{F8B7B5C7-666B-4F98-8FC6-DED5FDCB8577}" srcOrd="0" destOrd="0" presId="urn:microsoft.com/office/officeart/2005/8/layout/pList1#2"/>
    <dgm:cxn modelId="{C5423BB0-0F67-4865-A5FE-2EAC95F64ECC}" type="presParOf" srcId="{791FC974-785F-4C17-9261-85A2566EB2C1}" destId="{CEFC728F-6596-4314-9BFF-CED9307BB933}" srcOrd="1" destOrd="0" presId="urn:microsoft.com/office/officeart/2005/8/layout/pList1#2"/>
    <dgm:cxn modelId="{42EA9C91-9040-4FAA-A223-7C0E0A3A53C3}" type="presParOf" srcId="{8D98969D-8946-42BF-A4D7-37E071419AAD}" destId="{D8F690CB-DF13-424B-A00D-769045E13D5C}" srcOrd="1" destOrd="0" presId="urn:microsoft.com/office/officeart/2005/8/layout/pList1#2"/>
    <dgm:cxn modelId="{E6C3C331-4AB9-437A-92FB-EA915F6869FE}" type="presParOf" srcId="{8D98969D-8946-42BF-A4D7-37E071419AAD}" destId="{D3A39E3D-BE90-4EF9-9E9D-FB3EE1F16231}" srcOrd="2" destOrd="0" presId="urn:microsoft.com/office/officeart/2005/8/layout/pList1#2"/>
    <dgm:cxn modelId="{DFBF8849-6E6C-4405-8AF8-67022FEEB32F}" type="presParOf" srcId="{D3A39E3D-BE90-4EF9-9E9D-FB3EE1F16231}" destId="{B2A99F94-CEAC-46E7-86A7-16430BEB570C}" srcOrd="0" destOrd="0" presId="urn:microsoft.com/office/officeart/2005/8/layout/pList1#2"/>
    <dgm:cxn modelId="{9BE875EF-D441-458C-8165-4EFBF60E20E8}" type="presParOf" srcId="{D3A39E3D-BE90-4EF9-9E9D-FB3EE1F16231}" destId="{486A74BB-68C5-4366-B328-A78D27921939}" srcOrd="1" destOrd="0" presId="urn:microsoft.com/office/officeart/2005/8/layout/pList1#2"/>
    <dgm:cxn modelId="{04CA2D18-9B5B-49EF-ACC3-B2C4B98CE076}" type="presParOf" srcId="{8D98969D-8946-42BF-A4D7-37E071419AAD}" destId="{69ECCB8D-0A62-4962-950D-AB42AEF99ECB}" srcOrd="3" destOrd="0" presId="urn:microsoft.com/office/officeart/2005/8/layout/pList1#2"/>
    <dgm:cxn modelId="{0C879560-1210-4268-87CB-B976F6AFA55B}" type="presParOf" srcId="{8D98969D-8946-42BF-A4D7-37E071419AAD}" destId="{243FEBB1-AB8D-4FE7-B70A-2079970DDE06}" srcOrd="4" destOrd="0" presId="urn:microsoft.com/office/officeart/2005/8/layout/pList1#2"/>
    <dgm:cxn modelId="{56D3BC95-AC82-4782-9A9E-3D66596F9303}" type="presParOf" srcId="{243FEBB1-AB8D-4FE7-B70A-2079970DDE06}" destId="{D482D03F-494D-4D1F-98F8-A38F1CD06AFC}" srcOrd="0" destOrd="0" presId="urn:microsoft.com/office/officeart/2005/8/layout/pList1#2"/>
    <dgm:cxn modelId="{49DDF66F-CD94-4D4B-BFD8-C1650221CEC9}" type="presParOf" srcId="{243FEBB1-AB8D-4FE7-B70A-2079970DDE06}" destId="{50932106-B8F1-42AF-A3F2-1799FA8EA1CF}" srcOrd="1" destOrd="0" presId="urn:microsoft.com/office/officeart/2005/8/layout/pList1#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5135E-5D47-481E-AE00-314A25D0041C}" type="doc">
      <dgm:prSet loTypeId="urn:microsoft.com/office/officeart/2009/3/layout/IncreasingArrowsProcess" loCatId="process" qsTypeId="urn:microsoft.com/office/officeart/2005/8/quickstyle/simple1" qsCatId="simple" csTypeId="urn:microsoft.com/office/officeart/2005/8/colors/colorful5" csCatId="colorful" phldr="1"/>
      <dgm:spPr/>
      <dgm:t>
        <a:bodyPr/>
        <a:lstStyle/>
        <a:p>
          <a:endParaRPr lang="zh-CN" altLang="en-US"/>
        </a:p>
      </dgm:t>
    </dgm:pt>
    <dgm:pt modelId="{612EAD1B-AAC6-4E38-AB80-76A8CB4F580C}">
      <dgm:prSet phldrT="[文本]" custT="1"/>
      <dgm:spPr/>
      <dgm:t>
        <a:bodyPr/>
        <a:lstStyle/>
        <a:p>
          <a:r>
            <a:rPr lang="zh-CN" altLang="en-US" sz="1600" b="1" dirty="0" smtClean="0"/>
            <a:t>精心分析</a:t>
          </a:r>
          <a:endParaRPr lang="zh-CN" altLang="en-US" sz="1600" b="1" dirty="0"/>
        </a:p>
      </dgm:t>
    </dgm:pt>
    <dgm:pt modelId="{01EA953B-E8E1-4401-BFD5-11D3EB4DA4EC}" type="parTrans" cxnId="{84F5BA26-0FDD-4B7F-9670-CC84DE62781B}">
      <dgm:prSet/>
      <dgm:spPr/>
      <dgm:t>
        <a:bodyPr/>
        <a:lstStyle/>
        <a:p>
          <a:endParaRPr lang="zh-CN" altLang="en-US"/>
        </a:p>
      </dgm:t>
    </dgm:pt>
    <dgm:pt modelId="{3A95862B-E519-42B4-99A4-EE77C91EA78F}" type="sibTrans" cxnId="{84F5BA26-0FDD-4B7F-9670-CC84DE62781B}">
      <dgm:prSet/>
      <dgm:spPr/>
      <dgm:t>
        <a:bodyPr/>
        <a:lstStyle/>
        <a:p>
          <a:endParaRPr lang="zh-CN" altLang="en-US"/>
        </a:p>
      </dgm:t>
    </dgm:pt>
    <dgm:pt modelId="{F205C1EB-F38C-4C04-8A8C-9549CAB6CC1A}">
      <dgm:prSet phldrT="[文本]"/>
      <dgm:spPr/>
      <dgm:t>
        <a:bodyPr/>
        <a:lstStyle/>
        <a:p>
          <a:r>
            <a:rPr lang="zh-CN" altLang="en-US" dirty="0" smtClean="0">
              <a:latin typeface="微软雅黑" panose="020B0503020204020204" pitchFamily="34" charset="-122"/>
              <a:ea typeface="微软雅黑" panose="020B0503020204020204" pitchFamily="34" charset="-122"/>
            </a:rPr>
            <a:t>详细分析和比较组织成员对组织文化实际认同的结果与原来所做的方案之间的差距；找出可吸收的有关专家和组织成员的合理意见与建议</a:t>
          </a:r>
          <a:endParaRPr lang="zh-CN" altLang="en-US" dirty="0"/>
        </a:p>
      </dgm:t>
    </dgm:pt>
    <dgm:pt modelId="{22A8F55D-76A2-4DF1-973D-5972F1D49864}" type="parTrans" cxnId="{634F601D-B0CB-4004-B7B0-849CA7808F4B}">
      <dgm:prSet/>
      <dgm:spPr/>
      <dgm:t>
        <a:bodyPr/>
        <a:lstStyle/>
        <a:p>
          <a:endParaRPr lang="zh-CN" altLang="en-US"/>
        </a:p>
      </dgm:t>
    </dgm:pt>
    <dgm:pt modelId="{B83D92D8-A12E-44CB-BBAE-29E597E3B9CE}" type="sibTrans" cxnId="{634F601D-B0CB-4004-B7B0-849CA7808F4B}">
      <dgm:prSet/>
      <dgm:spPr/>
      <dgm:t>
        <a:bodyPr/>
        <a:lstStyle/>
        <a:p>
          <a:endParaRPr lang="zh-CN" altLang="en-US"/>
        </a:p>
      </dgm:t>
    </dgm:pt>
    <dgm:pt modelId="{E3701E06-5DD9-4B81-9AFE-A6AF9A1E7C0E}">
      <dgm:prSet phldrT="[文本]" custT="1"/>
      <dgm:spPr/>
      <dgm:t>
        <a:bodyPr/>
        <a:lstStyle/>
        <a:p>
          <a:r>
            <a:rPr lang="zh-CN" altLang="en-US" sz="1600" b="1" dirty="0" smtClean="0"/>
            <a:t>全面归纳</a:t>
          </a:r>
          <a:endParaRPr lang="zh-CN" altLang="en-US" sz="1600" b="1" dirty="0"/>
        </a:p>
      </dgm:t>
    </dgm:pt>
    <dgm:pt modelId="{DC5B8A55-A276-4F40-90CF-89AD3455105E}" type="parTrans" cxnId="{C1C6DB8B-E24F-4F4A-A679-D4A8EF63950D}">
      <dgm:prSet/>
      <dgm:spPr/>
      <dgm:t>
        <a:bodyPr/>
        <a:lstStyle/>
        <a:p>
          <a:endParaRPr lang="zh-CN" altLang="en-US"/>
        </a:p>
      </dgm:t>
    </dgm:pt>
    <dgm:pt modelId="{DB2900DD-E657-46F9-806C-B02784E8133C}" type="sibTrans" cxnId="{C1C6DB8B-E24F-4F4A-A679-D4A8EF63950D}">
      <dgm:prSet/>
      <dgm:spPr/>
      <dgm:t>
        <a:bodyPr/>
        <a:lstStyle/>
        <a:p>
          <a:endParaRPr lang="zh-CN" altLang="en-US"/>
        </a:p>
      </dgm:t>
    </dgm:pt>
    <dgm:pt modelId="{C2BE3B8B-3B1E-4467-B91C-EC38B19E1917}">
      <dgm:prSet phldrT="[文本]"/>
      <dgm:spPr/>
      <dgm:t>
        <a:bodyPr/>
        <a:lstStyle/>
        <a:p>
          <a:r>
            <a:rPr lang="zh-CN" altLang="en-US" dirty="0" smtClean="0">
              <a:latin typeface="微软雅黑" panose="020B0503020204020204" pitchFamily="34" charset="-122"/>
              <a:ea typeface="微软雅黑" panose="020B0503020204020204" pitchFamily="34" charset="-122"/>
            </a:rPr>
            <a:t>摒弃那些落后的、不为组织成员所认可的组织文化内容和形式，而对那些进步的、卓有成效的、组织成员普遍接受的则予以保留</a:t>
          </a:r>
          <a:endParaRPr lang="zh-CN" altLang="en-US" dirty="0"/>
        </a:p>
      </dgm:t>
    </dgm:pt>
    <dgm:pt modelId="{B641C8E6-27F6-45C2-98C9-E88B2EB6DE52}" type="parTrans" cxnId="{59B70E31-242B-457F-B888-AF9F118175C4}">
      <dgm:prSet/>
      <dgm:spPr/>
      <dgm:t>
        <a:bodyPr/>
        <a:lstStyle/>
        <a:p>
          <a:endParaRPr lang="zh-CN" altLang="en-US"/>
        </a:p>
      </dgm:t>
    </dgm:pt>
    <dgm:pt modelId="{36EFA999-8329-4AF3-B6EE-95BB4E441042}" type="sibTrans" cxnId="{59B70E31-242B-457F-B888-AF9F118175C4}">
      <dgm:prSet/>
      <dgm:spPr/>
      <dgm:t>
        <a:bodyPr/>
        <a:lstStyle/>
        <a:p>
          <a:endParaRPr lang="zh-CN" altLang="en-US"/>
        </a:p>
      </dgm:t>
    </dgm:pt>
    <dgm:pt modelId="{4858C368-27F3-4776-87A4-4F8EFCBF6291}">
      <dgm:prSet phldrT="[文本]" custT="1"/>
      <dgm:spPr/>
      <dgm:t>
        <a:bodyPr/>
        <a:lstStyle/>
        <a:p>
          <a:r>
            <a:rPr lang="zh-CN" altLang="en-US" sz="1600" b="1" dirty="0" smtClean="0"/>
            <a:t>精炼定格</a:t>
          </a:r>
          <a:endParaRPr lang="zh-CN" altLang="en-US" sz="1600" b="1" dirty="0"/>
        </a:p>
      </dgm:t>
    </dgm:pt>
    <dgm:pt modelId="{CEB595E4-180E-44C1-AD60-0992AFE12E42}" type="parTrans" cxnId="{0EF9CA70-DEF4-43CC-9868-16ED1BEF6ABF}">
      <dgm:prSet/>
      <dgm:spPr/>
      <dgm:t>
        <a:bodyPr/>
        <a:lstStyle/>
        <a:p>
          <a:endParaRPr lang="zh-CN" altLang="en-US"/>
        </a:p>
      </dgm:t>
    </dgm:pt>
    <dgm:pt modelId="{483604CF-6E37-48C8-8AC6-9F270A259B4C}" type="sibTrans" cxnId="{0EF9CA70-DEF4-43CC-9868-16ED1BEF6ABF}">
      <dgm:prSet/>
      <dgm:spPr/>
      <dgm:t>
        <a:bodyPr/>
        <a:lstStyle/>
        <a:p>
          <a:endParaRPr lang="zh-CN" altLang="en-US"/>
        </a:p>
      </dgm:t>
    </dgm:pt>
    <dgm:pt modelId="{7D6B98EE-A2E5-4549-BC92-DEB6A01036B8}">
      <dgm:prSet phldrT="[文本]"/>
      <dgm:spPr/>
      <dgm:t>
        <a:bodyPr/>
        <a:lstStyle/>
        <a:p>
          <a:r>
            <a:rPr lang="zh-CN" altLang="en-US" dirty="0" smtClean="0">
              <a:latin typeface="微软雅黑" panose="020B0503020204020204" pitchFamily="34" charset="-122"/>
              <a:ea typeface="微软雅黑" panose="020B0503020204020204" pitchFamily="34" charset="-122"/>
            </a:rPr>
            <a:t>对经过科学论证和实践检验的组织精神、组织价值观、组织伦理与行为，予以条理化、完善化和格式化，并从理论上和文字上进行加工处理，用精炼的语言表述出来</a:t>
          </a:r>
          <a:endParaRPr lang="zh-CN" altLang="en-US" dirty="0"/>
        </a:p>
      </dgm:t>
    </dgm:pt>
    <dgm:pt modelId="{AB8ADC55-CAD4-4CE3-852D-28F61D69E88C}" type="parTrans" cxnId="{DF850224-2C9C-42CC-9B13-7CFB4F6A3605}">
      <dgm:prSet/>
      <dgm:spPr/>
      <dgm:t>
        <a:bodyPr/>
        <a:lstStyle/>
        <a:p>
          <a:endParaRPr lang="zh-CN" altLang="en-US"/>
        </a:p>
      </dgm:t>
    </dgm:pt>
    <dgm:pt modelId="{E4D156D8-D06F-40EE-A547-545C320CD7FA}" type="sibTrans" cxnId="{DF850224-2C9C-42CC-9B13-7CFB4F6A3605}">
      <dgm:prSet/>
      <dgm:spPr/>
      <dgm:t>
        <a:bodyPr/>
        <a:lstStyle/>
        <a:p>
          <a:endParaRPr lang="zh-CN" altLang="en-US"/>
        </a:p>
      </dgm:t>
    </dgm:pt>
    <dgm:pt modelId="{1653DD88-04D6-4618-B631-6AB57F7E0A3B}" type="pres">
      <dgm:prSet presAssocID="{4D95135E-5D47-481E-AE00-314A25D0041C}" presName="Name0" presStyleCnt="0">
        <dgm:presLayoutVars>
          <dgm:chMax val="5"/>
          <dgm:chPref val="5"/>
          <dgm:dir/>
          <dgm:animLvl val="lvl"/>
        </dgm:presLayoutVars>
      </dgm:prSet>
      <dgm:spPr/>
      <dgm:t>
        <a:bodyPr/>
        <a:lstStyle/>
        <a:p>
          <a:endParaRPr lang="zh-CN" altLang="en-US"/>
        </a:p>
      </dgm:t>
    </dgm:pt>
    <dgm:pt modelId="{19D2E29C-7827-4713-80D8-9B8EBC26752F}" type="pres">
      <dgm:prSet presAssocID="{612EAD1B-AAC6-4E38-AB80-76A8CB4F580C}" presName="parentText1" presStyleLbl="node1" presStyleIdx="0" presStyleCnt="3">
        <dgm:presLayoutVars>
          <dgm:chMax/>
          <dgm:chPref val="3"/>
          <dgm:bulletEnabled val="1"/>
        </dgm:presLayoutVars>
      </dgm:prSet>
      <dgm:spPr/>
      <dgm:t>
        <a:bodyPr/>
        <a:lstStyle/>
        <a:p>
          <a:endParaRPr lang="zh-CN" altLang="en-US"/>
        </a:p>
      </dgm:t>
    </dgm:pt>
    <dgm:pt modelId="{C32D0170-7084-40AE-99ED-9A9B77A1CD84}" type="pres">
      <dgm:prSet presAssocID="{612EAD1B-AAC6-4E38-AB80-76A8CB4F580C}" presName="childText1" presStyleLbl="solidAlignAcc1" presStyleIdx="0" presStyleCnt="3">
        <dgm:presLayoutVars>
          <dgm:chMax val="0"/>
          <dgm:chPref val="0"/>
          <dgm:bulletEnabled val="1"/>
        </dgm:presLayoutVars>
      </dgm:prSet>
      <dgm:spPr/>
      <dgm:t>
        <a:bodyPr/>
        <a:lstStyle/>
        <a:p>
          <a:endParaRPr lang="zh-CN" altLang="en-US"/>
        </a:p>
      </dgm:t>
    </dgm:pt>
    <dgm:pt modelId="{25893D3A-D701-434C-BB76-AE4968D15993}" type="pres">
      <dgm:prSet presAssocID="{E3701E06-5DD9-4B81-9AFE-A6AF9A1E7C0E}" presName="parentText2" presStyleLbl="node1" presStyleIdx="1" presStyleCnt="3">
        <dgm:presLayoutVars>
          <dgm:chMax/>
          <dgm:chPref val="3"/>
          <dgm:bulletEnabled val="1"/>
        </dgm:presLayoutVars>
      </dgm:prSet>
      <dgm:spPr/>
      <dgm:t>
        <a:bodyPr/>
        <a:lstStyle/>
        <a:p>
          <a:endParaRPr lang="zh-CN" altLang="en-US"/>
        </a:p>
      </dgm:t>
    </dgm:pt>
    <dgm:pt modelId="{6A74F9B8-801D-441C-B18F-B50499D1CE91}" type="pres">
      <dgm:prSet presAssocID="{E3701E06-5DD9-4B81-9AFE-A6AF9A1E7C0E}" presName="childText2" presStyleLbl="solidAlignAcc1" presStyleIdx="1" presStyleCnt="3">
        <dgm:presLayoutVars>
          <dgm:chMax val="0"/>
          <dgm:chPref val="0"/>
          <dgm:bulletEnabled val="1"/>
        </dgm:presLayoutVars>
      </dgm:prSet>
      <dgm:spPr/>
      <dgm:t>
        <a:bodyPr/>
        <a:lstStyle/>
        <a:p>
          <a:endParaRPr lang="zh-CN" altLang="en-US"/>
        </a:p>
      </dgm:t>
    </dgm:pt>
    <dgm:pt modelId="{C8D080C3-FD38-4F6A-9AD4-AB5D844E80B9}" type="pres">
      <dgm:prSet presAssocID="{4858C368-27F3-4776-87A4-4F8EFCBF6291}" presName="parentText3" presStyleLbl="node1" presStyleIdx="2" presStyleCnt="3">
        <dgm:presLayoutVars>
          <dgm:chMax/>
          <dgm:chPref val="3"/>
          <dgm:bulletEnabled val="1"/>
        </dgm:presLayoutVars>
      </dgm:prSet>
      <dgm:spPr/>
      <dgm:t>
        <a:bodyPr/>
        <a:lstStyle/>
        <a:p>
          <a:endParaRPr lang="zh-CN" altLang="en-US"/>
        </a:p>
      </dgm:t>
    </dgm:pt>
    <dgm:pt modelId="{F3FB347A-066D-48C3-B5C2-2E9284FB44CE}" type="pres">
      <dgm:prSet presAssocID="{4858C368-27F3-4776-87A4-4F8EFCBF6291}" presName="childText3" presStyleLbl="solidAlignAcc1" presStyleIdx="2" presStyleCnt="3">
        <dgm:presLayoutVars>
          <dgm:chMax val="0"/>
          <dgm:chPref val="0"/>
          <dgm:bulletEnabled val="1"/>
        </dgm:presLayoutVars>
      </dgm:prSet>
      <dgm:spPr/>
      <dgm:t>
        <a:bodyPr/>
        <a:lstStyle/>
        <a:p>
          <a:endParaRPr lang="zh-CN" altLang="en-US"/>
        </a:p>
      </dgm:t>
    </dgm:pt>
  </dgm:ptLst>
  <dgm:cxnLst>
    <dgm:cxn modelId="{3F1C2C37-AF91-443A-A317-3DEA3E2DB1FF}" type="presOf" srcId="{4D95135E-5D47-481E-AE00-314A25D0041C}" destId="{1653DD88-04D6-4618-B631-6AB57F7E0A3B}" srcOrd="0" destOrd="0" presId="urn:microsoft.com/office/officeart/2009/3/layout/IncreasingArrowsProcess"/>
    <dgm:cxn modelId="{59B70E31-242B-457F-B888-AF9F118175C4}" srcId="{E3701E06-5DD9-4B81-9AFE-A6AF9A1E7C0E}" destId="{C2BE3B8B-3B1E-4467-B91C-EC38B19E1917}" srcOrd="0" destOrd="0" parTransId="{B641C8E6-27F6-45C2-98C9-E88B2EB6DE52}" sibTransId="{36EFA999-8329-4AF3-B6EE-95BB4E441042}"/>
    <dgm:cxn modelId="{0EF9CA70-DEF4-43CC-9868-16ED1BEF6ABF}" srcId="{4D95135E-5D47-481E-AE00-314A25D0041C}" destId="{4858C368-27F3-4776-87A4-4F8EFCBF6291}" srcOrd="2" destOrd="0" parTransId="{CEB595E4-180E-44C1-AD60-0992AFE12E42}" sibTransId="{483604CF-6E37-48C8-8AC6-9F270A259B4C}"/>
    <dgm:cxn modelId="{BCFD1473-1013-4552-958D-A1185191D130}" type="presOf" srcId="{C2BE3B8B-3B1E-4467-B91C-EC38B19E1917}" destId="{6A74F9B8-801D-441C-B18F-B50499D1CE91}" srcOrd="0" destOrd="0" presId="urn:microsoft.com/office/officeart/2009/3/layout/IncreasingArrowsProcess"/>
    <dgm:cxn modelId="{AA0E1523-8D13-471E-A866-9D460E84FE1B}" type="presOf" srcId="{4858C368-27F3-4776-87A4-4F8EFCBF6291}" destId="{C8D080C3-FD38-4F6A-9AD4-AB5D844E80B9}" srcOrd="0" destOrd="0" presId="urn:microsoft.com/office/officeart/2009/3/layout/IncreasingArrowsProcess"/>
    <dgm:cxn modelId="{EAF9A4B8-57F0-40FE-B894-F1A878753B5B}" type="presOf" srcId="{612EAD1B-AAC6-4E38-AB80-76A8CB4F580C}" destId="{19D2E29C-7827-4713-80D8-9B8EBC26752F}" srcOrd="0" destOrd="0" presId="urn:microsoft.com/office/officeart/2009/3/layout/IncreasingArrowsProcess"/>
    <dgm:cxn modelId="{6C3C7336-AD09-441F-B2DA-885668BB3FA7}" type="presOf" srcId="{F205C1EB-F38C-4C04-8A8C-9549CAB6CC1A}" destId="{C32D0170-7084-40AE-99ED-9A9B77A1CD84}" srcOrd="0" destOrd="0" presId="urn:microsoft.com/office/officeart/2009/3/layout/IncreasingArrowsProcess"/>
    <dgm:cxn modelId="{C1C6DB8B-E24F-4F4A-A679-D4A8EF63950D}" srcId="{4D95135E-5D47-481E-AE00-314A25D0041C}" destId="{E3701E06-5DD9-4B81-9AFE-A6AF9A1E7C0E}" srcOrd="1" destOrd="0" parTransId="{DC5B8A55-A276-4F40-90CF-89AD3455105E}" sibTransId="{DB2900DD-E657-46F9-806C-B02784E8133C}"/>
    <dgm:cxn modelId="{DF850224-2C9C-42CC-9B13-7CFB4F6A3605}" srcId="{4858C368-27F3-4776-87A4-4F8EFCBF6291}" destId="{7D6B98EE-A2E5-4549-BC92-DEB6A01036B8}" srcOrd="0" destOrd="0" parTransId="{AB8ADC55-CAD4-4CE3-852D-28F61D69E88C}" sibTransId="{E4D156D8-D06F-40EE-A547-545C320CD7FA}"/>
    <dgm:cxn modelId="{84F5BA26-0FDD-4B7F-9670-CC84DE62781B}" srcId="{4D95135E-5D47-481E-AE00-314A25D0041C}" destId="{612EAD1B-AAC6-4E38-AB80-76A8CB4F580C}" srcOrd="0" destOrd="0" parTransId="{01EA953B-E8E1-4401-BFD5-11D3EB4DA4EC}" sibTransId="{3A95862B-E519-42B4-99A4-EE77C91EA78F}"/>
    <dgm:cxn modelId="{634F601D-B0CB-4004-B7B0-849CA7808F4B}" srcId="{612EAD1B-AAC6-4E38-AB80-76A8CB4F580C}" destId="{F205C1EB-F38C-4C04-8A8C-9549CAB6CC1A}" srcOrd="0" destOrd="0" parTransId="{22A8F55D-76A2-4DF1-973D-5972F1D49864}" sibTransId="{B83D92D8-A12E-44CB-BBAE-29E597E3B9CE}"/>
    <dgm:cxn modelId="{C41A60E9-1692-4609-ABF8-DABB20E2F0A2}" type="presOf" srcId="{E3701E06-5DD9-4B81-9AFE-A6AF9A1E7C0E}" destId="{25893D3A-D701-434C-BB76-AE4968D15993}" srcOrd="0" destOrd="0" presId="urn:microsoft.com/office/officeart/2009/3/layout/IncreasingArrowsProcess"/>
    <dgm:cxn modelId="{7A892A0F-B06A-4AD2-BB4C-3789260D8926}" type="presOf" srcId="{7D6B98EE-A2E5-4549-BC92-DEB6A01036B8}" destId="{F3FB347A-066D-48C3-B5C2-2E9284FB44CE}" srcOrd="0" destOrd="0" presId="urn:microsoft.com/office/officeart/2009/3/layout/IncreasingArrowsProcess"/>
    <dgm:cxn modelId="{DFDE811D-DE0F-433C-B01E-18AA4C56C8F4}" type="presParOf" srcId="{1653DD88-04D6-4618-B631-6AB57F7E0A3B}" destId="{19D2E29C-7827-4713-80D8-9B8EBC26752F}" srcOrd="0" destOrd="0" presId="urn:microsoft.com/office/officeart/2009/3/layout/IncreasingArrowsProcess"/>
    <dgm:cxn modelId="{6C51F7A0-CEC3-469F-BCE4-5FA60104186F}" type="presParOf" srcId="{1653DD88-04D6-4618-B631-6AB57F7E0A3B}" destId="{C32D0170-7084-40AE-99ED-9A9B77A1CD84}" srcOrd="1" destOrd="0" presId="urn:microsoft.com/office/officeart/2009/3/layout/IncreasingArrowsProcess"/>
    <dgm:cxn modelId="{8A49470F-F0CA-4485-BE27-D9D16F607BA5}" type="presParOf" srcId="{1653DD88-04D6-4618-B631-6AB57F7E0A3B}" destId="{25893D3A-D701-434C-BB76-AE4968D15993}" srcOrd="2" destOrd="0" presId="urn:microsoft.com/office/officeart/2009/3/layout/IncreasingArrowsProcess"/>
    <dgm:cxn modelId="{ED16F9E6-DE83-4A5A-A659-DDC438978D86}" type="presParOf" srcId="{1653DD88-04D6-4618-B631-6AB57F7E0A3B}" destId="{6A74F9B8-801D-441C-B18F-B50499D1CE91}" srcOrd="3" destOrd="0" presId="urn:microsoft.com/office/officeart/2009/3/layout/IncreasingArrowsProcess"/>
    <dgm:cxn modelId="{A1521DB3-35B4-4D34-ABCE-99413775334B}" type="presParOf" srcId="{1653DD88-04D6-4618-B631-6AB57F7E0A3B}" destId="{C8D080C3-FD38-4F6A-9AD4-AB5D844E80B9}" srcOrd="4" destOrd="0" presId="urn:microsoft.com/office/officeart/2009/3/layout/IncreasingArrowsProcess"/>
    <dgm:cxn modelId="{487D2D2E-91B6-41AC-A54E-F04A39C90723}" type="presParOf" srcId="{1653DD88-04D6-4618-B631-6AB57F7E0A3B}" destId="{F3FB347A-066D-48C3-B5C2-2E9284FB44CE}" srcOrd="5" destOrd="0" presId="urn:microsoft.com/office/officeart/2009/3/layout/IncreasingArrows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F9FFC2-F767-465E-9656-6830A6D775F2}">
      <dsp:nvSpPr>
        <dsp:cNvPr id="0" name=""/>
        <dsp:cNvSpPr/>
      </dsp:nvSpPr>
      <dsp:spPr>
        <a:xfrm>
          <a:off x="460473" y="20419"/>
          <a:ext cx="2482110" cy="1834270"/>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C21FB03A-8148-42D3-9A58-2927097E5F6E}">
      <dsp:nvSpPr>
        <dsp:cNvPr id="0" name=""/>
        <dsp:cNvSpPr/>
      </dsp:nvSpPr>
      <dsp:spPr>
        <a:xfrm>
          <a:off x="962176" y="1522102"/>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5000"/>
            </a:spcAft>
          </a:pPr>
          <a:r>
            <a:rPr lang="zh-CN" altLang="en-US" sz="2100" kern="1200" dirty="0" smtClean="0"/>
            <a:t>精神性</a:t>
          </a:r>
          <a:endParaRPr lang="zh-CN" altLang="en-US" sz="2100" kern="1200" dirty="0"/>
        </a:p>
      </dsp:txBody>
      <dsp:txXfrm>
        <a:off x="962176" y="1522102"/>
        <a:ext cx="2138839" cy="513998"/>
      </dsp:txXfrm>
    </dsp:sp>
    <dsp:sp modelId="{22FE9287-E5C7-4F23-9AC1-DBDFC4961AF9}">
      <dsp:nvSpPr>
        <dsp:cNvPr id="0" name=""/>
        <dsp:cNvSpPr/>
      </dsp:nvSpPr>
      <dsp:spPr>
        <a:xfrm>
          <a:off x="3403368" y="20419"/>
          <a:ext cx="2482110" cy="1834270"/>
        </a:xfrm>
        <a:prstGeom prst="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13000" r="-13000"/>
          </a:stretch>
        </a:blipFill>
        <a:ln>
          <a:noFill/>
        </a:ln>
        <a:effectLst/>
      </dsp:spPr>
      <dsp:style>
        <a:lnRef idx="0">
          <a:scrgbClr r="0" g="0" b="0"/>
        </a:lnRef>
        <a:fillRef idx="1">
          <a:scrgbClr r="0" g="0" b="0"/>
        </a:fillRef>
        <a:effectRef idx="0">
          <a:scrgbClr r="0" g="0" b="0"/>
        </a:effectRef>
        <a:fontRef idx="minor"/>
      </dsp:style>
    </dsp:sp>
    <dsp:sp modelId="{6E7AFFBD-777B-477B-A793-6530FE03CF70}">
      <dsp:nvSpPr>
        <dsp:cNvPr id="0" name=""/>
        <dsp:cNvSpPr/>
      </dsp:nvSpPr>
      <dsp:spPr>
        <a:xfrm>
          <a:off x="3905071" y="1522102"/>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5000"/>
            </a:spcAft>
          </a:pPr>
          <a:r>
            <a:rPr lang="zh-CN" altLang="en-US" sz="2100" kern="1200" dirty="0" smtClean="0"/>
            <a:t>系统性</a:t>
          </a:r>
          <a:endParaRPr lang="zh-CN" altLang="en-US" sz="2100" kern="1200" dirty="0"/>
        </a:p>
      </dsp:txBody>
      <dsp:txXfrm>
        <a:off x="3905071" y="1522102"/>
        <a:ext cx="2138839" cy="513998"/>
      </dsp:txXfrm>
    </dsp:sp>
    <dsp:sp modelId="{2DA8702B-9414-40B6-A676-655FCA6A3B98}">
      <dsp:nvSpPr>
        <dsp:cNvPr id="0" name=""/>
        <dsp:cNvSpPr/>
      </dsp:nvSpPr>
      <dsp:spPr>
        <a:xfrm>
          <a:off x="460473" y="2300155"/>
          <a:ext cx="2482110" cy="1834270"/>
        </a:xfrm>
        <a:prstGeom prst="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t="-9000" b="-9000"/>
          </a:stretch>
        </a:blipFill>
        <a:ln>
          <a:noFill/>
        </a:ln>
        <a:effectLst/>
      </dsp:spPr>
      <dsp:style>
        <a:lnRef idx="0">
          <a:scrgbClr r="0" g="0" b="0"/>
        </a:lnRef>
        <a:fillRef idx="1">
          <a:scrgbClr r="0" g="0" b="0"/>
        </a:fillRef>
        <a:effectRef idx="0">
          <a:scrgbClr r="0" g="0" b="0"/>
        </a:effectRef>
        <a:fontRef idx="minor"/>
      </dsp:style>
    </dsp:sp>
    <dsp:sp modelId="{DF296FFF-A875-4284-9F2A-87C82F25EAF2}">
      <dsp:nvSpPr>
        <dsp:cNvPr id="0" name=""/>
        <dsp:cNvSpPr/>
      </dsp:nvSpPr>
      <dsp:spPr>
        <a:xfrm>
          <a:off x="962176" y="3801837"/>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5000"/>
            </a:spcAft>
          </a:pPr>
          <a:r>
            <a:rPr lang="zh-CN" altLang="en-US" sz="2100" kern="1200" dirty="0" smtClean="0"/>
            <a:t>相对稳定性</a:t>
          </a:r>
          <a:endParaRPr lang="zh-CN" altLang="en-US" sz="2100" kern="1200" dirty="0"/>
        </a:p>
      </dsp:txBody>
      <dsp:txXfrm>
        <a:off x="962176" y="3801837"/>
        <a:ext cx="2138839" cy="513998"/>
      </dsp:txXfrm>
    </dsp:sp>
    <dsp:sp modelId="{F10928D1-B095-453A-A1C9-D973AD931BFB}">
      <dsp:nvSpPr>
        <dsp:cNvPr id="0" name=""/>
        <dsp:cNvSpPr/>
      </dsp:nvSpPr>
      <dsp:spPr>
        <a:xfrm>
          <a:off x="3403368" y="2300155"/>
          <a:ext cx="2482110" cy="1834270"/>
        </a:xfrm>
        <a:prstGeom prst="rect">
          <a:avLst/>
        </a:prstGeom>
        <a:blipFill>
          <a:blip xmlns:r="http://schemas.openxmlformats.org/officeDocument/2006/relationships" r:embed="rId4">
            <a:extLst>
              <a:ext uri="{28A0092B-C50C-407E-A947-70E740481C1C}">
                <a14:useLocalDpi xmlns:a14="http://schemas.microsoft.com/office/drawing/2010/main" xmlns="" val="0"/>
              </a:ext>
            </a:extLst>
          </a:blip>
          <a:srcRect/>
          <a:stretch>
            <a:fillRect l="-14000" r="-14000"/>
          </a:stretch>
        </a:blipFill>
        <a:ln>
          <a:noFill/>
        </a:ln>
        <a:effectLst/>
      </dsp:spPr>
      <dsp:style>
        <a:lnRef idx="0">
          <a:scrgbClr r="0" g="0" b="0"/>
        </a:lnRef>
        <a:fillRef idx="1">
          <a:scrgbClr r="0" g="0" b="0"/>
        </a:fillRef>
        <a:effectRef idx="0">
          <a:scrgbClr r="0" g="0" b="0"/>
        </a:effectRef>
        <a:fontRef idx="minor"/>
      </dsp:style>
    </dsp:sp>
    <dsp:sp modelId="{BD073901-8A06-40A2-952E-774E870E5016}">
      <dsp:nvSpPr>
        <dsp:cNvPr id="0" name=""/>
        <dsp:cNvSpPr/>
      </dsp:nvSpPr>
      <dsp:spPr>
        <a:xfrm>
          <a:off x="3905071" y="3801837"/>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5000"/>
            </a:spcAft>
          </a:pPr>
          <a:r>
            <a:rPr lang="zh-CN" altLang="en-US" sz="2100" kern="1200" dirty="0" smtClean="0"/>
            <a:t>融合性</a:t>
          </a:r>
          <a:endParaRPr lang="zh-CN" altLang="en-US" sz="2100" kern="1200" dirty="0"/>
        </a:p>
      </dsp:txBody>
      <dsp:txXfrm>
        <a:off x="3905071" y="3801837"/>
        <a:ext cx="2138839" cy="51399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619CCE-F9A2-4050-AE19-1308E32F96CE}">
      <dsp:nvSpPr>
        <dsp:cNvPr id="0" name=""/>
        <dsp:cNvSpPr/>
      </dsp:nvSpPr>
      <dsp:spPr>
        <a:xfrm>
          <a:off x="376352" y="16377"/>
          <a:ext cx="2560884" cy="1892484"/>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B0196C2D-5CFD-4070-919C-5C3DA1045706}">
      <dsp:nvSpPr>
        <dsp:cNvPr id="0" name=""/>
        <dsp:cNvSpPr/>
      </dsp:nvSpPr>
      <dsp:spPr>
        <a:xfrm>
          <a:off x="893978" y="1565719"/>
          <a:ext cx="2206719" cy="530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5000"/>
            </a:spcAft>
          </a:pPr>
          <a:r>
            <a:rPr lang="zh-CN" altLang="en-US" sz="2200" kern="1200" dirty="0" smtClean="0"/>
            <a:t>民族文化</a:t>
          </a:r>
          <a:endParaRPr lang="zh-CN" altLang="en-US" sz="2200" kern="1200" dirty="0"/>
        </a:p>
      </dsp:txBody>
      <dsp:txXfrm>
        <a:off x="893978" y="1565719"/>
        <a:ext cx="2206719" cy="530311"/>
      </dsp:txXfrm>
    </dsp:sp>
    <dsp:sp modelId="{24260899-484C-45A5-9E82-C34FC2429359}">
      <dsp:nvSpPr>
        <dsp:cNvPr id="0" name=""/>
        <dsp:cNvSpPr/>
      </dsp:nvSpPr>
      <dsp:spPr>
        <a:xfrm>
          <a:off x="3403685" y="16377"/>
          <a:ext cx="2560884" cy="1892484"/>
        </a:xfrm>
        <a:prstGeom prst="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2000" r="-2000"/>
          </a:stretch>
        </a:blipFill>
        <a:ln>
          <a:noFill/>
        </a:ln>
        <a:effectLst/>
      </dsp:spPr>
      <dsp:style>
        <a:lnRef idx="0">
          <a:scrgbClr r="0" g="0" b="0"/>
        </a:lnRef>
        <a:fillRef idx="1">
          <a:scrgbClr r="0" g="0" b="0"/>
        </a:fillRef>
        <a:effectRef idx="0">
          <a:scrgbClr r="0" g="0" b="0"/>
        </a:effectRef>
        <a:fontRef idx="minor"/>
      </dsp:style>
    </dsp:sp>
    <dsp:sp modelId="{41AC1CE3-9CB2-4EC4-A3D6-5D2E97F03B6D}">
      <dsp:nvSpPr>
        <dsp:cNvPr id="0" name=""/>
        <dsp:cNvSpPr/>
      </dsp:nvSpPr>
      <dsp:spPr>
        <a:xfrm>
          <a:off x="3921311" y="1565719"/>
          <a:ext cx="2206719" cy="530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5000"/>
            </a:spcAft>
          </a:pPr>
          <a:r>
            <a:rPr lang="zh-CN" altLang="en-US" sz="2200" kern="1200" dirty="0" smtClean="0"/>
            <a:t>制度文化</a:t>
          </a:r>
          <a:endParaRPr lang="zh-CN" altLang="en-US" sz="2200" kern="1200" dirty="0"/>
        </a:p>
      </dsp:txBody>
      <dsp:txXfrm>
        <a:off x="3921311" y="1565719"/>
        <a:ext cx="2206719" cy="530311"/>
      </dsp:txXfrm>
    </dsp:sp>
    <dsp:sp modelId="{EB3A8276-90BD-436C-8C1E-37D94B5FE024}">
      <dsp:nvSpPr>
        <dsp:cNvPr id="0" name=""/>
        <dsp:cNvSpPr/>
      </dsp:nvSpPr>
      <dsp:spPr>
        <a:xfrm>
          <a:off x="1890019" y="2368465"/>
          <a:ext cx="2560884" cy="1892484"/>
        </a:xfrm>
        <a:prstGeom prst="rect">
          <a:avLst/>
        </a:prstGeom>
        <a:blipFill dpi="0" rotWithShape="1">
          <a:blip xmlns:r="http://schemas.openxmlformats.org/officeDocument/2006/relationships" r:embed="rId3">
            <a:extLst>
              <a:ext uri="{28A0092B-C50C-407E-A947-70E740481C1C}">
                <a14:useLocalDpi xmlns:a14="http://schemas.microsoft.com/office/drawing/2010/main" xmlns="" val="0"/>
              </a:ext>
            </a:extLst>
          </a:blip>
          <a:srcRect/>
          <a:stretch>
            <a:fillRect l="-9367" t="-7199" r="-9355" b="-6950"/>
          </a:stretch>
        </a:blipFill>
        <a:ln>
          <a:noFill/>
        </a:ln>
        <a:effectLst/>
      </dsp:spPr>
      <dsp:style>
        <a:lnRef idx="0">
          <a:scrgbClr r="0" g="0" b="0"/>
        </a:lnRef>
        <a:fillRef idx="1">
          <a:scrgbClr r="0" g="0" b="0"/>
        </a:fillRef>
        <a:effectRef idx="0">
          <a:scrgbClr r="0" g="0" b="0"/>
        </a:effectRef>
        <a:fontRef idx="minor"/>
      </dsp:style>
    </dsp:sp>
    <dsp:sp modelId="{26D6C5ED-B4A0-4CDD-8566-57BD9C62A149}">
      <dsp:nvSpPr>
        <dsp:cNvPr id="0" name=""/>
        <dsp:cNvSpPr/>
      </dsp:nvSpPr>
      <dsp:spPr>
        <a:xfrm>
          <a:off x="2407644" y="3917806"/>
          <a:ext cx="2206719" cy="530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5000"/>
            </a:spcAft>
          </a:pPr>
          <a:r>
            <a:rPr lang="zh-CN" altLang="en-US" sz="2200" kern="1200" dirty="0" smtClean="0"/>
            <a:t>外来文化</a:t>
          </a:r>
          <a:endParaRPr lang="zh-CN" altLang="en-US" sz="2200" kern="1200" dirty="0"/>
        </a:p>
      </dsp:txBody>
      <dsp:txXfrm>
        <a:off x="2407644" y="3917806"/>
        <a:ext cx="2206719" cy="53031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EC62B4-079E-43CD-B957-3ACCA629C6E6}">
      <dsp:nvSpPr>
        <dsp:cNvPr id="0" name=""/>
        <dsp:cNvSpPr/>
      </dsp:nvSpPr>
      <dsp:spPr>
        <a:xfrm>
          <a:off x="1474" y="992431"/>
          <a:ext cx="2339277" cy="1611761"/>
        </a:xfrm>
        <a:prstGeom prst="round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t="-18000" b="-18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A07E6-A3E3-4964-85BE-DC241DED5D8A}">
      <dsp:nvSpPr>
        <dsp:cNvPr id="0" name=""/>
        <dsp:cNvSpPr/>
      </dsp:nvSpPr>
      <dsp:spPr>
        <a:xfrm>
          <a:off x="1474" y="2604193"/>
          <a:ext cx="2339277" cy="86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zh-CN" altLang="en-US" sz="1800" kern="1200" dirty="0" smtClean="0"/>
            <a:t>领导者素质</a:t>
          </a:r>
          <a:endParaRPr lang="zh-CN" altLang="en-US" sz="1800" kern="1200" dirty="0"/>
        </a:p>
      </dsp:txBody>
      <dsp:txXfrm>
        <a:off x="1474" y="2604193"/>
        <a:ext cx="2339277" cy="867871"/>
      </dsp:txXfrm>
    </dsp:sp>
    <dsp:sp modelId="{A94374E9-F917-4119-9591-330BBECEFC83}">
      <dsp:nvSpPr>
        <dsp:cNvPr id="0" name=""/>
        <dsp:cNvSpPr/>
      </dsp:nvSpPr>
      <dsp:spPr>
        <a:xfrm>
          <a:off x="2574777" y="992431"/>
          <a:ext cx="2339277" cy="1611761"/>
        </a:xfrm>
        <a:prstGeom prst="roundRect">
          <a:avLst/>
        </a:prstGeom>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t="-3000" b="-3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1D2EC-D0A6-4F50-B3AF-8920D7656C0C}">
      <dsp:nvSpPr>
        <dsp:cNvPr id="0" name=""/>
        <dsp:cNvSpPr/>
      </dsp:nvSpPr>
      <dsp:spPr>
        <a:xfrm>
          <a:off x="2574777" y="2604193"/>
          <a:ext cx="2339277" cy="86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zh-CN" altLang="en-US" sz="1800" kern="1200" dirty="0" smtClean="0"/>
            <a:t>组织成员的素质</a:t>
          </a:r>
          <a:endParaRPr lang="zh-CN" altLang="en-US" sz="1800" kern="1200" dirty="0"/>
        </a:p>
      </dsp:txBody>
      <dsp:txXfrm>
        <a:off x="2574777" y="2604193"/>
        <a:ext cx="2339277" cy="867871"/>
      </dsp:txXfrm>
    </dsp:sp>
    <dsp:sp modelId="{E5C07F6E-A398-4383-B65E-C26CB0F2109C}">
      <dsp:nvSpPr>
        <dsp:cNvPr id="0" name=""/>
        <dsp:cNvSpPr/>
      </dsp:nvSpPr>
      <dsp:spPr>
        <a:xfrm>
          <a:off x="5148080" y="992431"/>
          <a:ext cx="2339277" cy="1611761"/>
        </a:xfrm>
        <a:prstGeom prst="round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24000" r="-2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20D1A-4BAF-4F03-9AF3-17CF8E6A556A}">
      <dsp:nvSpPr>
        <dsp:cNvPr id="0" name=""/>
        <dsp:cNvSpPr/>
      </dsp:nvSpPr>
      <dsp:spPr>
        <a:xfrm>
          <a:off x="5148080" y="2604193"/>
          <a:ext cx="2339277" cy="86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zh-CN" altLang="en-US" sz="1800" kern="1200" dirty="0" smtClean="0"/>
            <a:t>组织发展的不同阶段</a:t>
          </a:r>
          <a:endParaRPr lang="zh-CN" altLang="en-US" sz="1800" kern="1200" dirty="0"/>
        </a:p>
      </dsp:txBody>
      <dsp:txXfrm>
        <a:off x="5148080" y="2604193"/>
        <a:ext cx="2339277" cy="86787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44985D-9D76-44EC-BD19-B26A33134110}">
      <dsp:nvSpPr>
        <dsp:cNvPr id="0" name=""/>
        <dsp:cNvSpPr/>
      </dsp:nvSpPr>
      <dsp:spPr>
        <a:xfrm>
          <a:off x="4496" y="643373"/>
          <a:ext cx="1249309" cy="124930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物质层组织文化</a:t>
          </a:r>
          <a:endParaRPr lang="zh-CN" altLang="en-US" sz="1600" kern="1200" dirty="0"/>
        </a:p>
      </dsp:txBody>
      <dsp:txXfrm>
        <a:off x="4496" y="643373"/>
        <a:ext cx="1249309" cy="1249309"/>
      </dsp:txXfrm>
    </dsp:sp>
    <dsp:sp modelId="{C4154D09-08BE-4504-94D2-FFB985C8163E}">
      <dsp:nvSpPr>
        <dsp:cNvPr id="0" name=""/>
        <dsp:cNvSpPr/>
      </dsp:nvSpPr>
      <dsp:spPr>
        <a:xfrm>
          <a:off x="1355250" y="905728"/>
          <a:ext cx="724599" cy="724599"/>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355250" y="905728"/>
        <a:ext cx="724599" cy="724599"/>
      </dsp:txXfrm>
    </dsp:sp>
    <dsp:sp modelId="{0525D18A-7F80-44BE-8D88-5B0472593003}">
      <dsp:nvSpPr>
        <dsp:cNvPr id="0" name=""/>
        <dsp:cNvSpPr/>
      </dsp:nvSpPr>
      <dsp:spPr>
        <a:xfrm>
          <a:off x="2181294" y="643373"/>
          <a:ext cx="1249309" cy="1249309"/>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制度层组织文化</a:t>
          </a:r>
          <a:endParaRPr lang="zh-CN" altLang="en-US" sz="1600" kern="1200" dirty="0"/>
        </a:p>
      </dsp:txBody>
      <dsp:txXfrm>
        <a:off x="2181294" y="643373"/>
        <a:ext cx="1249309" cy="1249309"/>
      </dsp:txXfrm>
    </dsp:sp>
    <dsp:sp modelId="{697A5853-B207-48C0-B9A6-EFB009087F7D}">
      <dsp:nvSpPr>
        <dsp:cNvPr id="0" name=""/>
        <dsp:cNvSpPr/>
      </dsp:nvSpPr>
      <dsp:spPr>
        <a:xfrm>
          <a:off x="3532048" y="905728"/>
          <a:ext cx="724599" cy="724599"/>
        </a:xfrm>
        <a:prstGeom prst="mathPlus">
          <a:avLst/>
        </a:prstGeom>
        <a:solidFill>
          <a:schemeClr val="accent5">
            <a:hueOff val="-3676673"/>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532048" y="905728"/>
        <a:ext cx="724599" cy="724599"/>
      </dsp:txXfrm>
    </dsp:sp>
    <dsp:sp modelId="{9DB5F534-8159-4067-9AE5-2FAF88455367}">
      <dsp:nvSpPr>
        <dsp:cNvPr id="0" name=""/>
        <dsp:cNvSpPr/>
      </dsp:nvSpPr>
      <dsp:spPr>
        <a:xfrm>
          <a:off x="4358091" y="643373"/>
          <a:ext cx="1249309" cy="1249309"/>
        </a:xfrm>
        <a:prstGeom prst="ellipse">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精神层组织文化</a:t>
          </a:r>
          <a:endParaRPr lang="zh-CN" altLang="en-US" sz="1600" kern="1200" dirty="0"/>
        </a:p>
      </dsp:txBody>
      <dsp:txXfrm>
        <a:off x="4358091" y="643373"/>
        <a:ext cx="1249309" cy="1249309"/>
      </dsp:txXfrm>
    </dsp:sp>
    <dsp:sp modelId="{88151D44-9470-4B3D-BBEB-661E074131A4}">
      <dsp:nvSpPr>
        <dsp:cNvPr id="0" name=""/>
        <dsp:cNvSpPr/>
      </dsp:nvSpPr>
      <dsp:spPr>
        <a:xfrm>
          <a:off x="5708845" y="905728"/>
          <a:ext cx="724599" cy="724599"/>
        </a:xfrm>
        <a:prstGeom prst="mathEqual">
          <a:avLst/>
        </a:prstGeom>
        <a:solidFill>
          <a:schemeClr val="accent5">
            <a:hueOff val="-7353345"/>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5708845" y="905728"/>
        <a:ext cx="724599" cy="724599"/>
      </dsp:txXfrm>
    </dsp:sp>
    <dsp:sp modelId="{1EFE53DA-F729-48DF-8858-3396888CABED}">
      <dsp:nvSpPr>
        <dsp:cNvPr id="0" name=""/>
        <dsp:cNvSpPr/>
      </dsp:nvSpPr>
      <dsp:spPr>
        <a:xfrm>
          <a:off x="6534889" y="643373"/>
          <a:ext cx="1249309" cy="1249309"/>
        </a:xfrm>
        <a:prstGeom prst="ellips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组织文化</a:t>
          </a:r>
          <a:endParaRPr lang="zh-CN" altLang="en-US" sz="1600" kern="1200" dirty="0"/>
        </a:p>
      </dsp:txBody>
      <dsp:txXfrm>
        <a:off x="6534889" y="643373"/>
        <a:ext cx="1249309" cy="124930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E7548E-84C5-415C-805A-34518885034F}">
      <dsp:nvSpPr>
        <dsp:cNvPr id="0" name=""/>
        <dsp:cNvSpPr/>
      </dsp:nvSpPr>
      <dsp:spPr>
        <a:xfrm>
          <a:off x="976992" y="577"/>
          <a:ext cx="922233" cy="922233"/>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AB86E1B-2505-43D4-91AB-F4F6AA34587E}">
      <dsp:nvSpPr>
        <dsp:cNvPr id="0" name=""/>
        <dsp:cNvSpPr/>
      </dsp:nvSpPr>
      <dsp:spPr>
        <a:xfrm>
          <a:off x="1187043" y="577"/>
          <a:ext cx="5422585" cy="92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组织价值观要体现组织的宗旨和发展战略与方向</a:t>
          </a:r>
          <a:endParaRPr lang="zh-CN" altLang="en-US" sz="2000" kern="1200" dirty="0">
            <a:solidFill>
              <a:schemeClr val="tx1"/>
            </a:solidFill>
          </a:endParaRPr>
        </a:p>
      </dsp:txBody>
      <dsp:txXfrm>
        <a:off x="1187043" y="577"/>
        <a:ext cx="5422585" cy="922233"/>
      </dsp:txXfrm>
    </dsp:sp>
    <dsp:sp modelId="{776336B3-B5F9-4E44-91F8-8CD41CDFD7DD}">
      <dsp:nvSpPr>
        <dsp:cNvPr id="0" name=""/>
        <dsp:cNvSpPr/>
      </dsp:nvSpPr>
      <dsp:spPr>
        <a:xfrm>
          <a:off x="976992" y="922811"/>
          <a:ext cx="922233" cy="922233"/>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8089A0F-BA85-47FF-96AB-FB77EFC758D1}">
      <dsp:nvSpPr>
        <dsp:cNvPr id="0" name=""/>
        <dsp:cNvSpPr/>
      </dsp:nvSpPr>
      <dsp:spPr>
        <a:xfrm>
          <a:off x="1187043" y="922811"/>
          <a:ext cx="5422585" cy="92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组织价值观要与组织文化各要素之间相互协调</a:t>
          </a:r>
          <a:endParaRPr lang="zh-CN" altLang="en-US" sz="2000" kern="1200" dirty="0">
            <a:solidFill>
              <a:schemeClr val="tx1"/>
            </a:solidFill>
          </a:endParaRPr>
        </a:p>
      </dsp:txBody>
      <dsp:txXfrm>
        <a:off x="1187043" y="922811"/>
        <a:ext cx="5422585" cy="922233"/>
      </dsp:txXfrm>
    </dsp:sp>
    <dsp:sp modelId="{052CF692-EF50-474A-BAF3-75DA2C51A6B6}">
      <dsp:nvSpPr>
        <dsp:cNvPr id="0" name=""/>
        <dsp:cNvSpPr/>
      </dsp:nvSpPr>
      <dsp:spPr>
        <a:xfrm>
          <a:off x="976992" y="1845044"/>
          <a:ext cx="922233" cy="922233"/>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C48E150-C10C-4DCD-B71A-5D2E3341ACEB}">
      <dsp:nvSpPr>
        <dsp:cNvPr id="0" name=""/>
        <dsp:cNvSpPr/>
      </dsp:nvSpPr>
      <dsp:spPr>
        <a:xfrm>
          <a:off x="1187043" y="1845044"/>
          <a:ext cx="5422585" cy="92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sym typeface="+mn-ea"/>
            </a:rPr>
            <a:t>组织价值观要得到组织成员和社会的认可与接受</a:t>
          </a:r>
          <a:endParaRPr lang="zh-CN" altLang="en-US" sz="2000" kern="1200" dirty="0">
            <a:solidFill>
              <a:schemeClr val="tx1"/>
            </a:solidFill>
          </a:endParaRPr>
        </a:p>
      </dsp:txBody>
      <dsp:txXfrm>
        <a:off x="1187043" y="1845044"/>
        <a:ext cx="5422585" cy="92223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B7B5C7-666B-4F98-8FC6-DED5FDCB8577}">
      <dsp:nvSpPr>
        <dsp:cNvPr id="0" name=""/>
        <dsp:cNvSpPr/>
      </dsp:nvSpPr>
      <dsp:spPr>
        <a:xfrm>
          <a:off x="1318" y="1123565"/>
          <a:ext cx="2091853" cy="1441287"/>
        </a:xfrm>
        <a:prstGeom prst="round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C728F-6596-4314-9BFF-CED9307BB933}">
      <dsp:nvSpPr>
        <dsp:cNvPr id="0" name=""/>
        <dsp:cNvSpPr/>
      </dsp:nvSpPr>
      <dsp:spPr>
        <a:xfrm>
          <a:off x="1318" y="2564852"/>
          <a:ext cx="2091853" cy="77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smtClean="0"/>
            <a:t>广泛宣传</a:t>
          </a:r>
          <a:endParaRPr lang="zh-CN" altLang="en-US" sz="2000" kern="1200" dirty="0"/>
        </a:p>
      </dsp:txBody>
      <dsp:txXfrm>
        <a:off x="1318" y="2564852"/>
        <a:ext cx="2091853" cy="776077"/>
      </dsp:txXfrm>
    </dsp:sp>
    <dsp:sp modelId="{B2A99F94-CEAC-46E7-86A7-16430BEB570C}">
      <dsp:nvSpPr>
        <dsp:cNvPr id="0" name=""/>
        <dsp:cNvSpPr/>
      </dsp:nvSpPr>
      <dsp:spPr>
        <a:xfrm>
          <a:off x="2302445" y="1123565"/>
          <a:ext cx="2091853" cy="1441287"/>
        </a:xfrm>
        <a:prstGeom prst="round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29000" r="-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A74BB-68C5-4366-B328-A78D27921939}">
      <dsp:nvSpPr>
        <dsp:cNvPr id="0" name=""/>
        <dsp:cNvSpPr/>
      </dsp:nvSpPr>
      <dsp:spPr>
        <a:xfrm>
          <a:off x="2302445" y="2564852"/>
          <a:ext cx="2091853" cy="77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smtClean="0"/>
            <a:t>培养和树立典型</a:t>
          </a:r>
          <a:endParaRPr lang="zh-CN" altLang="en-US" sz="2000" kern="1200" dirty="0"/>
        </a:p>
      </dsp:txBody>
      <dsp:txXfrm>
        <a:off x="2302445" y="2564852"/>
        <a:ext cx="2091853" cy="776077"/>
      </dsp:txXfrm>
    </dsp:sp>
    <dsp:sp modelId="{D482D03F-494D-4D1F-98F8-A38F1CD06AFC}">
      <dsp:nvSpPr>
        <dsp:cNvPr id="0" name=""/>
        <dsp:cNvSpPr/>
      </dsp:nvSpPr>
      <dsp:spPr>
        <a:xfrm>
          <a:off x="4603572" y="1123565"/>
          <a:ext cx="2091853" cy="1441287"/>
        </a:xfrm>
        <a:prstGeom prst="round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932106-B8F1-42AF-A3F2-1799FA8EA1CF}">
      <dsp:nvSpPr>
        <dsp:cNvPr id="0" name=""/>
        <dsp:cNvSpPr/>
      </dsp:nvSpPr>
      <dsp:spPr>
        <a:xfrm>
          <a:off x="4603572" y="2564852"/>
          <a:ext cx="2091853" cy="77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smtClean="0"/>
            <a:t>加强培训和教育</a:t>
          </a:r>
          <a:endParaRPr lang="zh-CN" altLang="en-US" sz="2000" kern="1200" dirty="0"/>
        </a:p>
      </dsp:txBody>
      <dsp:txXfrm>
        <a:off x="4603572" y="2564852"/>
        <a:ext cx="2091853" cy="776077"/>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D2E29C-7827-4713-80D8-9B8EBC26752F}">
      <dsp:nvSpPr>
        <dsp:cNvPr id="0" name=""/>
        <dsp:cNvSpPr/>
      </dsp:nvSpPr>
      <dsp:spPr>
        <a:xfrm>
          <a:off x="20386" y="411946"/>
          <a:ext cx="7029723" cy="1023795"/>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2528" numCol="1" spcCol="1270" anchor="ctr" anchorCtr="0">
          <a:noAutofit/>
        </a:bodyPr>
        <a:lstStyle/>
        <a:p>
          <a:pPr lvl="0" algn="l" defTabSz="711200">
            <a:lnSpc>
              <a:spcPct val="90000"/>
            </a:lnSpc>
            <a:spcBef>
              <a:spcPct val="0"/>
            </a:spcBef>
            <a:spcAft>
              <a:spcPct val="35000"/>
            </a:spcAft>
          </a:pPr>
          <a:r>
            <a:rPr lang="zh-CN" altLang="en-US" sz="1600" b="1" kern="1200" dirty="0" smtClean="0"/>
            <a:t>精心分析</a:t>
          </a:r>
          <a:endParaRPr lang="zh-CN" altLang="en-US" sz="1600" b="1" kern="1200" dirty="0"/>
        </a:p>
      </dsp:txBody>
      <dsp:txXfrm>
        <a:off x="20386" y="411946"/>
        <a:ext cx="7029723" cy="1023795"/>
      </dsp:txXfrm>
    </dsp:sp>
    <dsp:sp modelId="{C32D0170-7084-40AE-99ED-9A9B77A1CD84}">
      <dsp:nvSpPr>
        <dsp:cNvPr id="0" name=""/>
        <dsp:cNvSpPr/>
      </dsp:nvSpPr>
      <dsp:spPr>
        <a:xfrm>
          <a:off x="20386" y="1201440"/>
          <a:ext cx="2165154" cy="1972207"/>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zh-CN" altLang="en-US" sz="1300" kern="1200" dirty="0" smtClean="0">
              <a:latin typeface="微软雅黑" panose="020B0503020204020204" pitchFamily="34" charset="-122"/>
              <a:ea typeface="微软雅黑" panose="020B0503020204020204" pitchFamily="34" charset="-122"/>
            </a:rPr>
            <a:t>详细分析和比较组织成员对组织文化实际认同的结果与原来所做的方案之间的差距；找出可吸收的有关专家和组织成员的合理意见与建议</a:t>
          </a:r>
          <a:endParaRPr lang="zh-CN" altLang="en-US" sz="1300" kern="1200" dirty="0"/>
        </a:p>
      </dsp:txBody>
      <dsp:txXfrm>
        <a:off x="20386" y="1201440"/>
        <a:ext cx="2165154" cy="1972207"/>
      </dsp:txXfrm>
    </dsp:sp>
    <dsp:sp modelId="{25893D3A-D701-434C-BB76-AE4968D15993}">
      <dsp:nvSpPr>
        <dsp:cNvPr id="0" name=""/>
        <dsp:cNvSpPr/>
      </dsp:nvSpPr>
      <dsp:spPr>
        <a:xfrm>
          <a:off x="2185541" y="753211"/>
          <a:ext cx="4864568" cy="1023795"/>
        </a:xfrm>
        <a:prstGeom prst="rightArrow">
          <a:avLst>
            <a:gd name="adj1" fmla="val 50000"/>
            <a:gd name="adj2" fmla="val 50000"/>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2528" numCol="1" spcCol="1270" anchor="ctr" anchorCtr="0">
          <a:noAutofit/>
        </a:bodyPr>
        <a:lstStyle/>
        <a:p>
          <a:pPr lvl="0" algn="l" defTabSz="711200">
            <a:lnSpc>
              <a:spcPct val="90000"/>
            </a:lnSpc>
            <a:spcBef>
              <a:spcPct val="0"/>
            </a:spcBef>
            <a:spcAft>
              <a:spcPct val="35000"/>
            </a:spcAft>
          </a:pPr>
          <a:r>
            <a:rPr lang="zh-CN" altLang="en-US" sz="1600" b="1" kern="1200" dirty="0" smtClean="0"/>
            <a:t>全面归纳</a:t>
          </a:r>
          <a:endParaRPr lang="zh-CN" altLang="en-US" sz="1600" b="1" kern="1200" dirty="0"/>
        </a:p>
      </dsp:txBody>
      <dsp:txXfrm>
        <a:off x="2185541" y="753211"/>
        <a:ext cx="4864568" cy="1023795"/>
      </dsp:txXfrm>
    </dsp:sp>
    <dsp:sp modelId="{6A74F9B8-801D-441C-B18F-B50499D1CE91}">
      <dsp:nvSpPr>
        <dsp:cNvPr id="0" name=""/>
        <dsp:cNvSpPr/>
      </dsp:nvSpPr>
      <dsp:spPr>
        <a:xfrm>
          <a:off x="2185541" y="1542706"/>
          <a:ext cx="2165154" cy="1972207"/>
        </a:xfrm>
        <a:prstGeom prst="rect">
          <a:avLst/>
        </a:prstGeom>
        <a:solidFill>
          <a:schemeClr val="lt1">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zh-CN" altLang="en-US" sz="1300" kern="1200" dirty="0" smtClean="0">
              <a:latin typeface="微软雅黑" panose="020B0503020204020204" pitchFamily="34" charset="-122"/>
              <a:ea typeface="微软雅黑" panose="020B0503020204020204" pitchFamily="34" charset="-122"/>
            </a:rPr>
            <a:t>摒弃那些落后的、不为组织成员所认可的组织文化内容和形式，而对那些进步的、卓有成效的、组织成员普遍接受的则予以保留</a:t>
          </a:r>
          <a:endParaRPr lang="zh-CN" altLang="en-US" sz="1300" kern="1200" dirty="0"/>
        </a:p>
      </dsp:txBody>
      <dsp:txXfrm>
        <a:off x="2185541" y="1542706"/>
        <a:ext cx="2165154" cy="1972207"/>
      </dsp:txXfrm>
    </dsp:sp>
    <dsp:sp modelId="{C8D080C3-FD38-4F6A-9AD4-AB5D844E80B9}">
      <dsp:nvSpPr>
        <dsp:cNvPr id="0" name=""/>
        <dsp:cNvSpPr/>
      </dsp:nvSpPr>
      <dsp:spPr>
        <a:xfrm>
          <a:off x="4350695" y="1094477"/>
          <a:ext cx="2699413" cy="1023795"/>
        </a:xfrm>
        <a:prstGeom prst="rightArrow">
          <a:avLst>
            <a:gd name="adj1" fmla="val 50000"/>
            <a:gd name="adj2" fmla="val 5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2528" numCol="1" spcCol="1270" anchor="ctr" anchorCtr="0">
          <a:noAutofit/>
        </a:bodyPr>
        <a:lstStyle/>
        <a:p>
          <a:pPr lvl="0" algn="l" defTabSz="711200">
            <a:lnSpc>
              <a:spcPct val="90000"/>
            </a:lnSpc>
            <a:spcBef>
              <a:spcPct val="0"/>
            </a:spcBef>
            <a:spcAft>
              <a:spcPct val="35000"/>
            </a:spcAft>
          </a:pPr>
          <a:r>
            <a:rPr lang="zh-CN" altLang="en-US" sz="1600" b="1" kern="1200" dirty="0" smtClean="0"/>
            <a:t>精炼定格</a:t>
          </a:r>
          <a:endParaRPr lang="zh-CN" altLang="en-US" sz="1600" b="1" kern="1200" dirty="0"/>
        </a:p>
      </dsp:txBody>
      <dsp:txXfrm>
        <a:off x="4350695" y="1094477"/>
        <a:ext cx="2699413" cy="1023795"/>
      </dsp:txXfrm>
    </dsp:sp>
    <dsp:sp modelId="{F3FB347A-066D-48C3-B5C2-2E9284FB44CE}">
      <dsp:nvSpPr>
        <dsp:cNvPr id="0" name=""/>
        <dsp:cNvSpPr/>
      </dsp:nvSpPr>
      <dsp:spPr>
        <a:xfrm>
          <a:off x="4350695" y="1883971"/>
          <a:ext cx="2165154" cy="1943344"/>
        </a:xfrm>
        <a:prstGeom prst="rect">
          <a:avLst/>
        </a:prstGeom>
        <a:solidFill>
          <a:schemeClr val="lt1">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zh-CN" altLang="en-US" sz="1300" kern="1200" dirty="0" smtClean="0">
              <a:latin typeface="微软雅黑" panose="020B0503020204020204" pitchFamily="34" charset="-122"/>
              <a:ea typeface="微软雅黑" panose="020B0503020204020204" pitchFamily="34" charset="-122"/>
            </a:rPr>
            <a:t>对经过科学论证和实践检验的组织精神、组织价值观、组织伦理与行为，予以条理化、完善化和格式化，并从理论上和文字上进行加工处理，用精炼的语言表述出来</a:t>
          </a:r>
          <a:endParaRPr lang="zh-CN" altLang="en-US" sz="1300" kern="1200" dirty="0"/>
        </a:p>
      </dsp:txBody>
      <dsp:txXfrm>
        <a:off x="4350695" y="1883971"/>
        <a:ext cx="2165154" cy="194334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2019/9/27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p14="http://schemas.microsoft.com/office/powerpoint/2010/main" xmlns=""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6"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第八章 组织文化</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37429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sym typeface="+mn-ea"/>
              </a:rPr>
              <a:t>二、组织</a:t>
            </a:r>
            <a:r>
              <a:rPr lang="zh-CN" altLang="en-US" sz="3200" dirty="0">
                <a:sym typeface="+mn-ea"/>
              </a:rPr>
              <a:t>文化的特征</a:t>
            </a:r>
            <a:endParaRPr lang="zh-CN" altLang="en-US" sz="3200" dirty="0"/>
          </a:p>
        </p:txBody>
      </p:sp>
      <p:graphicFrame>
        <p:nvGraphicFramePr>
          <p:cNvPr id="2" name="图示 1"/>
          <p:cNvGraphicFramePr/>
          <p:nvPr>
            <p:extLst>
              <p:ext uri="{D42A27DB-BD31-4B8C-83A1-F6EECF244321}">
                <p14:modId xmlns:p14="http://schemas.microsoft.com/office/powerpoint/2010/main" xmlns="" val="78073279"/>
              </p:ext>
            </p:extLst>
          </p:nvPr>
        </p:nvGraphicFramePr>
        <p:xfrm>
          <a:off x="1319808" y="2060848"/>
          <a:ext cx="6504384" cy="4336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内容占位符 2"/>
          <p:cNvSpPr txBox="1">
            <a:spLocks/>
          </p:cNvSpPr>
          <p:nvPr/>
        </p:nvSpPr>
        <p:spPr>
          <a:xfrm>
            <a:off x="563498" y="1499906"/>
            <a:ext cx="8017004"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组织文化</a:t>
            </a:r>
            <a:r>
              <a:rPr lang="zh-CN" altLang="en-US" sz="1800" dirty="0"/>
              <a:t>首先具有独特性、长期性和可塑性特征</a:t>
            </a:r>
            <a:r>
              <a:rPr lang="zh-CN" altLang="en-US" sz="1800" dirty="0" smtClean="0"/>
              <a:t>。除此之外</a:t>
            </a:r>
            <a:r>
              <a:rPr lang="zh-CN" altLang="en-US" sz="1800" dirty="0"/>
              <a:t>，还有以下</a:t>
            </a:r>
            <a:r>
              <a:rPr lang="zh-CN" altLang="en-US" sz="1800" dirty="0" smtClean="0"/>
              <a:t>特征：</a:t>
            </a:r>
            <a:endParaRPr lang="zh-CN" altLang="en-US" sz="1800" dirty="0"/>
          </a:p>
          <a:p>
            <a:pPr marL="0" indent="0">
              <a:spcBef>
                <a:spcPct val="0"/>
              </a:spcBef>
              <a:buNone/>
            </a:pPr>
            <a:endParaRPr lang="zh-CN" altLang="en-US" sz="1800" dirty="0"/>
          </a:p>
        </p:txBody>
      </p:sp>
    </p:spTree>
    <p:extLst>
      <p:ext uri="{BB962C8B-B14F-4D97-AF65-F5344CB8AC3E}">
        <p14:creationId xmlns:p14="http://schemas.microsoft.com/office/powerpoint/2010/main" xmlns="" val="447838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sym typeface="+mn-ea"/>
              </a:rPr>
              <a:t>三、组织文化的影响因素</a:t>
            </a:r>
            <a:endParaRPr lang="zh-CN" altLang="en-US" sz="3200" dirty="0"/>
          </a:p>
        </p:txBody>
      </p:sp>
      <p:graphicFrame>
        <p:nvGraphicFramePr>
          <p:cNvPr id="2" name="图示 1"/>
          <p:cNvGraphicFramePr/>
          <p:nvPr>
            <p:extLst>
              <p:ext uri="{D42A27DB-BD31-4B8C-83A1-F6EECF244321}">
                <p14:modId xmlns:p14="http://schemas.microsoft.com/office/powerpoint/2010/main" xmlns="" val="1860762516"/>
              </p:ext>
            </p:extLst>
          </p:nvPr>
        </p:nvGraphicFramePr>
        <p:xfrm>
          <a:off x="1319808" y="2060848"/>
          <a:ext cx="650438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内容占位符 2"/>
          <p:cNvSpPr txBox="1">
            <a:spLocks/>
          </p:cNvSpPr>
          <p:nvPr/>
        </p:nvSpPr>
        <p:spPr>
          <a:xfrm>
            <a:off x="563498" y="1499906"/>
            <a:ext cx="8017004"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（一）外部因素</a:t>
            </a:r>
            <a:endParaRPr lang="zh-CN" altLang="en-US" sz="1800" dirty="0"/>
          </a:p>
        </p:txBody>
      </p:sp>
    </p:spTree>
    <p:extLst>
      <p:ext uri="{BB962C8B-B14F-4D97-AF65-F5344CB8AC3E}">
        <p14:creationId xmlns:p14="http://schemas.microsoft.com/office/powerpoint/2010/main" xmlns="" val="95349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sym typeface="+mn-ea"/>
              </a:rPr>
              <a:t>三、组织文化的影响因素</a:t>
            </a:r>
            <a:endParaRPr lang="zh-CN" altLang="en-US" sz="3200" dirty="0"/>
          </a:p>
        </p:txBody>
      </p:sp>
      <p:graphicFrame>
        <p:nvGraphicFramePr>
          <p:cNvPr id="2" name="图示 1"/>
          <p:cNvGraphicFramePr/>
          <p:nvPr>
            <p:extLst>
              <p:ext uri="{D42A27DB-BD31-4B8C-83A1-F6EECF244321}">
                <p14:modId xmlns:p14="http://schemas.microsoft.com/office/powerpoint/2010/main" xmlns="" val="2302960766"/>
              </p:ext>
            </p:extLst>
          </p:nvPr>
        </p:nvGraphicFramePr>
        <p:xfrm>
          <a:off x="827584" y="1628800"/>
          <a:ext cx="7488832"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内容占位符 2"/>
          <p:cNvSpPr txBox="1">
            <a:spLocks/>
          </p:cNvSpPr>
          <p:nvPr/>
        </p:nvSpPr>
        <p:spPr>
          <a:xfrm>
            <a:off x="563498" y="1499906"/>
            <a:ext cx="8017004"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（二）内部因素</a:t>
            </a:r>
            <a:endParaRPr lang="zh-CN" altLang="en-US" sz="1800" dirty="0"/>
          </a:p>
        </p:txBody>
      </p:sp>
    </p:spTree>
    <p:extLst>
      <p:ext uri="{BB962C8B-B14F-4D97-AF65-F5344CB8AC3E}">
        <p14:creationId xmlns:p14="http://schemas.microsoft.com/office/powerpoint/2010/main" xmlns="" val="3306696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第二节 组织文化的构成与功能</a:t>
            </a:r>
            <a:endParaRPr lang="zh-CN" altLang="zh-CN"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文化</a:t>
            </a:r>
            <a:r>
              <a:rPr lang="zh-CN" altLang="en-US" sz="2000" dirty="0" smtClean="0"/>
              <a:t>的构成</a:t>
            </a:r>
            <a:endParaRPr lang="zh-CN" altLang="en-US" sz="2000" dirty="0"/>
          </a:p>
        </p:txBody>
      </p:sp>
      <p:graphicFrame>
        <p:nvGraphicFramePr>
          <p:cNvPr id="2" name="图示 1"/>
          <p:cNvGraphicFramePr/>
          <p:nvPr>
            <p:extLst>
              <p:ext uri="{D42A27DB-BD31-4B8C-83A1-F6EECF244321}">
                <p14:modId xmlns:p14="http://schemas.microsoft.com/office/powerpoint/2010/main" xmlns="" val="1396148834"/>
              </p:ext>
            </p:extLst>
          </p:nvPr>
        </p:nvGraphicFramePr>
        <p:xfrm>
          <a:off x="641648" y="1943384"/>
          <a:ext cx="7788696"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标题 1"/>
          <p:cNvSpPr txBox="1"/>
          <p:nvPr/>
        </p:nvSpPr>
        <p:spPr>
          <a:xfrm>
            <a:off x="539552" y="3861048"/>
            <a:ext cx="13681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00000"/>
              </a:lnSpc>
            </a:pPr>
            <a:r>
              <a:rPr lang="zh-CN" altLang="en-US" sz="1800" dirty="0" smtClean="0"/>
              <a:t>表层文化</a:t>
            </a:r>
            <a:endParaRPr lang="zh-CN" altLang="en-US" sz="1800" dirty="0"/>
          </a:p>
        </p:txBody>
      </p:sp>
      <p:sp>
        <p:nvSpPr>
          <p:cNvPr id="14" name="标题 1"/>
          <p:cNvSpPr txBox="1"/>
          <p:nvPr/>
        </p:nvSpPr>
        <p:spPr>
          <a:xfrm>
            <a:off x="2771800" y="3864030"/>
            <a:ext cx="13681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00000"/>
              </a:lnSpc>
            </a:pPr>
            <a:r>
              <a:rPr lang="zh-CN" altLang="en-US" sz="1800" dirty="0" smtClean="0"/>
              <a:t>中层文化</a:t>
            </a:r>
            <a:endParaRPr lang="zh-CN" altLang="en-US" sz="1800" dirty="0"/>
          </a:p>
        </p:txBody>
      </p:sp>
      <p:sp>
        <p:nvSpPr>
          <p:cNvPr id="15" name="标题 1"/>
          <p:cNvSpPr txBox="1"/>
          <p:nvPr/>
        </p:nvSpPr>
        <p:spPr>
          <a:xfrm>
            <a:off x="5004048" y="3861048"/>
            <a:ext cx="13681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00000"/>
              </a:lnSpc>
            </a:pPr>
            <a:r>
              <a:rPr lang="zh-CN" altLang="en-US" sz="1800" dirty="0" smtClean="0"/>
              <a:t>核心文化</a:t>
            </a:r>
            <a:endParaRPr lang="zh-CN" altLang="en-US" sz="1800" dirty="0"/>
          </a:p>
        </p:txBody>
      </p:sp>
    </p:spTree>
    <p:extLst>
      <p:ext uri="{BB962C8B-B14F-4D97-AF65-F5344CB8AC3E}">
        <p14:creationId xmlns:p14="http://schemas.microsoft.com/office/powerpoint/2010/main" xmlns="" val="3732249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（一）导向功能</a:t>
            </a:r>
            <a:endParaRPr lang="zh-CN" altLang="en-US" sz="1800" dirty="0"/>
          </a:p>
        </p:txBody>
      </p:sp>
      <p:sp>
        <p:nvSpPr>
          <p:cNvPr id="11" name="内容占位符 2"/>
          <p:cNvSpPr txBox="1">
            <a:spLocks/>
          </p:cNvSpPr>
          <p:nvPr/>
        </p:nvSpPr>
        <p:spPr>
          <a:xfrm>
            <a:off x="628650" y="188301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以一种适应性文化引导着组织整体和每一个组织成员的价值取向及行为取向，使之符合组织所确定的目标。</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a:sym typeface="+mn-ea"/>
              </a:rPr>
              <a:t>组织文化的功能</a:t>
            </a:r>
            <a:endParaRPr lang="zh-CN" altLang="en-US" sz="3200" dirty="0"/>
          </a:p>
        </p:txBody>
      </p:sp>
      <p:pic>
        <p:nvPicPr>
          <p:cNvPr id="2052" name="Picture 4" descr="https://ss0.bdstatic.com/70cFvHSh_Q1YnxGkpoWK1HF6hhy/it/u=4157424559,4121809035&amp;fm=26&amp;gp=0.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5350" b="5838"/>
          <a:stretch/>
        </p:blipFill>
        <p:spPr bwMode="auto">
          <a:xfrm>
            <a:off x="1727956" y="2858446"/>
            <a:ext cx="5688088" cy="35261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07581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（二）凝聚功能</a:t>
            </a:r>
            <a:endParaRPr lang="zh-CN" altLang="en-US" sz="1800" dirty="0"/>
          </a:p>
        </p:txBody>
      </p:sp>
      <p:sp>
        <p:nvSpPr>
          <p:cNvPr id="11" name="内容占位符 2"/>
          <p:cNvSpPr txBox="1">
            <a:spLocks/>
          </p:cNvSpPr>
          <p:nvPr/>
        </p:nvSpPr>
        <p:spPr>
          <a:xfrm>
            <a:off x="628650" y="188301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组织文化能够以各种微妙的方式沟通组织成员的思想感情，融合人们的理想、信念和情操，培养和激发其群体意识。</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a:sym typeface="+mn-ea"/>
              </a:rPr>
              <a:t>组织文化的功能</a:t>
            </a:r>
            <a:endParaRPr lang="zh-CN" altLang="en-US" sz="3200" dirty="0"/>
          </a:p>
        </p:txBody>
      </p:sp>
      <p:pic>
        <p:nvPicPr>
          <p:cNvPr id="3076" name="Picture 4" descr="https://ss3.bdstatic.com/70cFv8Sh_Q1YnxGkpoWK1HF6hhy/it/u=3305969722,3025712937&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66900" y="3068960"/>
            <a:ext cx="541020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716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（三）激励功能和约束功能</a:t>
            </a:r>
            <a:endParaRPr lang="zh-CN" altLang="en-US" sz="1800" dirty="0"/>
          </a:p>
        </p:txBody>
      </p:sp>
      <p:sp>
        <p:nvSpPr>
          <p:cNvPr id="11" name="内容占位符 2"/>
          <p:cNvSpPr txBox="1">
            <a:spLocks/>
          </p:cNvSpPr>
          <p:nvPr/>
        </p:nvSpPr>
        <p:spPr>
          <a:xfrm>
            <a:off x="628650" y="188301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激励功能：通过组织文化的塑造和内在引导，每个组织成员能够从内心深处产生为组织宁愿付出一切的奉献精神，从而最大限度地激发工作的积极性、主动性和创造性。</a:t>
            </a:r>
          </a:p>
          <a:p>
            <a:pPr marL="0" indent="457200">
              <a:spcBef>
                <a:spcPct val="0"/>
              </a:spcBef>
              <a:buNone/>
            </a:pPr>
            <a:r>
              <a:rPr lang="zh-CN" altLang="en-US" sz="1800" dirty="0" smtClean="0"/>
              <a:t>约束</a:t>
            </a:r>
            <a:r>
              <a:rPr lang="zh-CN" altLang="en-US" sz="1800" dirty="0"/>
              <a:t>功能：潜在于组织中的文化氛围、群体行为准则和道德规范等，形成一种软约束，对每一个组织成员的思想、心理和行为都具有很强的约束和规范作用。</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a:sym typeface="+mn-ea"/>
              </a:rPr>
              <a:t>组织文化的功能</a:t>
            </a:r>
            <a:endParaRPr lang="zh-CN" altLang="en-US" sz="3200" dirty="0"/>
          </a:p>
        </p:txBody>
      </p:sp>
      <p:pic>
        <p:nvPicPr>
          <p:cNvPr id="4098" name="Picture 2" descr="https://ss3.bdstatic.com/70cFv8Sh_Q1YnxGkpoWK1HF6hhy/it/u=2519370310,3669452793&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3717032"/>
            <a:ext cx="3744416" cy="26921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06393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（四）辐射功能</a:t>
            </a:r>
            <a:endParaRPr lang="zh-CN" altLang="en-US" sz="1800" dirty="0"/>
          </a:p>
        </p:txBody>
      </p:sp>
      <p:sp>
        <p:nvSpPr>
          <p:cNvPr id="11" name="内容占位符 2"/>
          <p:cNvSpPr txBox="1">
            <a:spLocks/>
          </p:cNvSpPr>
          <p:nvPr/>
        </p:nvSpPr>
        <p:spPr>
          <a:xfrm>
            <a:off x="628650" y="188301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组织文化一旦形成较固定的模式，不仅会在组织内发挥作用，对本组织成员产生影响，而且会通过各种渠道向社会辐射，对社会产生影响。</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a:sym typeface="+mn-ea"/>
              </a:rPr>
              <a:t>组织文化的功能</a:t>
            </a:r>
            <a:endParaRPr lang="zh-CN" altLang="en-US" sz="3200" dirty="0"/>
          </a:p>
        </p:txBody>
      </p:sp>
      <p:pic>
        <p:nvPicPr>
          <p:cNvPr id="2" name="图片 1"/>
          <p:cNvPicPr>
            <a:picLocks noChangeAspect="1"/>
          </p:cNvPicPr>
          <p:nvPr/>
        </p:nvPicPr>
        <p:blipFill>
          <a:blip r:embed="rId2" cstate="print"/>
          <a:stretch>
            <a:fillRect/>
          </a:stretch>
        </p:blipFill>
        <p:spPr>
          <a:xfrm>
            <a:off x="2089851" y="2668472"/>
            <a:ext cx="4964298" cy="3408324"/>
          </a:xfrm>
          <a:prstGeom prst="rect">
            <a:avLst/>
          </a:prstGeom>
        </p:spPr>
      </p:pic>
    </p:spTree>
    <p:extLst>
      <p:ext uri="{BB962C8B-B14F-4D97-AF65-F5344CB8AC3E}">
        <p14:creationId xmlns:p14="http://schemas.microsoft.com/office/powerpoint/2010/main" xmlns="" val="3169851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（五）调适功能</a:t>
            </a:r>
            <a:endParaRPr lang="zh-CN" altLang="en-US" sz="1800" dirty="0"/>
          </a:p>
        </p:txBody>
      </p:sp>
      <p:sp>
        <p:nvSpPr>
          <p:cNvPr id="11" name="内容占位符 2"/>
          <p:cNvSpPr txBox="1">
            <a:spLocks/>
          </p:cNvSpPr>
          <p:nvPr/>
        </p:nvSpPr>
        <p:spPr>
          <a:xfrm>
            <a:off x="628650" y="188301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组织文化可以帮助新加入组织的成员尽快适应组织，使自己的个人价值观更好地与组织需要相匹配。</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a:sym typeface="+mn-ea"/>
              </a:rPr>
              <a:t>组织文化的功能</a:t>
            </a:r>
            <a:endParaRPr lang="zh-CN" altLang="en-US" sz="3200" dirty="0"/>
          </a:p>
        </p:txBody>
      </p:sp>
      <p:pic>
        <p:nvPicPr>
          <p:cNvPr id="5122" name="Picture 2" descr="https://ss1.bdstatic.com/70cFvXSh_Q1YnxGkpoWK1HF6hhy/it/u=3324005832,3380564663&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6098" y="2780928"/>
            <a:ext cx="5851803" cy="30668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44567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（一）变革的障碍</a:t>
            </a:r>
            <a:endParaRPr lang="zh-CN" altLang="en-US" sz="1800" dirty="0"/>
          </a:p>
        </p:txBody>
      </p:sp>
      <p:sp>
        <p:nvSpPr>
          <p:cNvPr id="11" name="内容占位符 2"/>
          <p:cNvSpPr txBox="1">
            <a:spLocks/>
          </p:cNvSpPr>
          <p:nvPr/>
        </p:nvSpPr>
        <p:spPr>
          <a:xfrm>
            <a:off x="650112" y="2420888"/>
            <a:ext cx="2791222" cy="2914134"/>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组织文化作为一种软约束，相对于硬约束的规章制度，更加深入人心，更易于形成思维定式</a:t>
            </a:r>
            <a:r>
              <a:rPr lang="zh-CN" altLang="en-US" sz="1800" dirty="0" smtClean="0"/>
              <a:t>。在</a:t>
            </a:r>
            <a:r>
              <a:rPr lang="zh-CN" altLang="en-US" sz="1800" dirty="0"/>
              <a:t>组织环境处于动态变化的情况下，当组织的共同价值观与进一步提高组织效率的要求不相符合时，组织文化就可能成为一种束缚。</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a:t>
            </a:r>
            <a:r>
              <a:rPr lang="zh-CN" altLang="en-US" sz="3200" dirty="0">
                <a:sym typeface="+mn-ea"/>
              </a:rPr>
              <a:t>组织文化</a:t>
            </a:r>
            <a:r>
              <a:rPr lang="zh-CN" altLang="en-US" sz="3200" dirty="0" smtClean="0">
                <a:sym typeface="+mn-ea"/>
              </a:rPr>
              <a:t>的反功能</a:t>
            </a:r>
            <a:endParaRPr lang="zh-CN" altLang="en-US" sz="3200" dirty="0"/>
          </a:p>
        </p:txBody>
      </p:sp>
      <p:pic>
        <p:nvPicPr>
          <p:cNvPr id="7172" name="Picture 4" descr="https://ss2.bdstatic.com/70cFvnSh_Q1YnxGkpoWK1HF6hhy/it/u=2455668522,1000404026&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63355" y="1988840"/>
            <a:ext cx="4762500" cy="4191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6023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第一节 组织</a:t>
            </a:r>
            <a:r>
              <a:rPr lang="zh-CN" altLang="en-US" dirty="0"/>
              <a:t>文化概述</a:t>
            </a:r>
            <a:endParaRPr lang="zh-CN" altLang="zh-CN"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文化的概念与分类</a:t>
            </a:r>
          </a:p>
        </p:txBody>
      </p:sp>
      <p:sp>
        <p:nvSpPr>
          <p:cNvPr id="8" name="内容占位符 2"/>
          <p:cNvSpPr txBox="1">
            <a:spLocks/>
          </p:cNvSpPr>
          <p:nvPr/>
        </p:nvSpPr>
        <p:spPr>
          <a:xfrm>
            <a:off x="659452" y="1844825"/>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a:t>（一）组织文化的概念</a:t>
            </a:r>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1. </a:t>
            </a:r>
            <a:r>
              <a:rPr lang="zh-CN" altLang="en-US" sz="1800" dirty="0" smtClean="0"/>
              <a:t>文化的概念</a:t>
            </a:r>
            <a:endParaRPr lang="en-US" altLang="zh-CN" sz="1800" dirty="0" smtClean="0"/>
          </a:p>
          <a:p>
            <a:pPr marL="0" indent="457200">
              <a:spcBef>
                <a:spcPct val="0"/>
              </a:spcBef>
              <a:buNone/>
            </a:pPr>
            <a:r>
              <a:rPr lang="zh-CN" altLang="en-US" sz="1800" dirty="0" smtClean="0"/>
              <a:t>霍夫斯泰德</a:t>
            </a:r>
            <a:r>
              <a:rPr lang="zh-CN" altLang="en-US" sz="1800" dirty="0"/>
              <a:t>将文化比喻为人的“心理程序”，指出文化会影响人们关注什么、如何行动以及如何判断人和事物。</a:t>
            </a:r>
          </a:p>
          <a:p>
            <a:pPr marL="0" indent="457200">
              <a:spcBef>
                <a:spcPct val="0"/>
              </a:spcBef>
              <a:buNone/>
            </a:pPr>
            <a:r>
              <a:rPr lang="zh-CN" altLang="en-US" sz="1800" dirty="0"/>
              <a:t>在</a:t>
            </a:r>
            <a:r>
              <a:rPr lang="en-US" altLang="zh-CN" sz="1800" dirty="0"/>
              <a:t>《</a:t>
            </a:r>
            <a:r>
              <a:rPr lang="zh-CN" altLang="en-US" sz="1800" dirty="0"/>
              <a:t>辞海</a:t>
            </a:r>
            <a:r>
              <a:rPr lang="en-US" altLang="zh-CN" sz="1800" dirty="0"/>
              <a:t>》</a:t>
            </a:r>
            <a:r>
              <a:rPr lang="zh-CN" altLang="en-US" sz="1800" dirty="0"/>
              <a:t>中，对文化概念有广义和狭义两种阐释，广义的文化是指人类社会历史实践中所创造的物质财富和精神财富的总和，而狭义的文化则是指社会的意识形态以及与之相适应的制度和组织机构。</a:t>
            </a:r>
          </a:p>
        </p:txBody>
      </p:sp>
      <p:pic>
        <p:nvPicPr>
          <p:cNvPr id="13" name="图片 12"/>
          <p:cNvPicPr>
            <a:picLocks noChangeAspect="1"/>
          </p:cNvPicPr>
          <p:nvPr/>
        </p:nvPicPr>
        <p:blipFill>
          <a:blip r:embed="rId2" cstate="print"/>
          <a:stretch>
            <a:fillRect/>
          </a:stretch>
        </p:blipFill>
        <p:spPr>
          <a:xfrm>
            <a:off x="6127255" y="4005064"/>
            <a:ext cx="2316087" cy="2304256"/>
          </a:xfrm>
          <a:prstGeom prst="rect">
            <a:avLst/>
          </a:prstGeom>
        </p:spPr>
      </p:pic>
    </p:spTree>
    <p:extLst>
      <p:ext uri="{BB962C8B-B14F-4D97-AF65-F5344CB8AC3E}">
        <p14:creationId xmlns:p14="http://schemas.microsoft.com/office/powerpoint/2010/main" xmlns="" val="10888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（二）多样化的障碍</a:t>
            </a:r>
            <a:endParaRPr lang="zh-CN" altLang="en-US" sz="1800" dirty="0"/>
          </a:p>
        </p:txBody>
      </p:sp>
      <p:sp>
        <p:nvSpPr>
          <p:cNvPr id="11" name="内容占位符 2"/>
          <p:cNvSpPr txBox="1">
            <a:spLocks/>
          </p:cNvSpPr>
          <p:nvPr/>
        </p:nvSpPr>
        <p:spPr>
          <a:xfrm>
            <a:off x="659452" y="2276872"/>
            <a:ext cx="2112348" cy="3024336"/>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一个具有强势文化的组织会要求其个体多样化的组织成员的价值观与组织的价值观相一致，否则组织成员就难以适应</a:t>
            </a:r>
            <a:r>
              <a:rPr lang="zh-CN" altLang="en-US" sz="1800" dirty="0" smtClean="0"/>
              <a:t>组织。</a:t>
            </a:r>
            <a:endParaRPr lang="zh-CN" altLang="en-US" sz="1800" dirty="0"/>
          </a:p>
          <a:p>
            <a:pPr marL="0" indent="457200">
              <a:spcBef>
                <a:spcPct val="0"/>
              </a:spcBef>
              <a:buNone/>
            </a:pPr>
            <a:r>
              <a:rPr lang="zh-CN" altLang="en-US" sz="1800" dirty="0" smtClean="0"/>
              <a:t>组织</a:t>
            </a:r>
            <a:r>
              <a:rPr lang="zh-CN" altLang="en-US" sz="1800" dirty="0"/>
              <a:t>丧失其成员构成多样化带来的优势，决策单调，甚至贻误战机。</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a:t>
            </a:r>
            <a:r>
              <a:rPr lang="zh-CN" altLang="en-US" sz="3200" dirty="0">
                <a:sym typeface="+mn-ea"/>
              </a:rPr>
              <a:t>组织文化</a:t>
            </a:r>
            <a:r>
              <a:rPr lang="zh-CN" altLang="en-US" sz="3200" dirty="0" smtClean="0">
                <a:sym typeface="+mn-ea"/>
              </a:rPr>
              <a:t>的反功能</a:t>
            </a:r>
            <a:endParaRPr lang="zh-CN" altLang="en-US" sz="3200" dirty="0"/>
          </a:p>
        </p:txBody>
      </p:sp>
      <p:pic>
        <p:nvPicPr>
          <p:cNvPr id="8194" name="Picture 2" descr="https://ss0.bdstatic.com/70cFvHSh_Q1YnxGkpoWK1HF6hhy/it/u=858254105,908250847&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2276872"/>
            <a:ext cx="6209970" cy="31683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174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（三）并购的障碍</a:t>
            </a:r>
            <a:endParaRPr lang="zh-CN" altLang="en-US" sz="1800" dirty="0"/>
          </a:p>
        </p:txBody>
      </p:sp>
      <p:sp>
        <p:nvSpPr>
          <p:cNvPr id="11" name="内容占位符 2"/>
          <p:cNvSpPr txBox="1">
            <a:spLocks/>
          </p:cNvSpPr>
          <p:nvPr/>
        </p:nvSpPr>
        <p:spPr>
          <a:xfrm>
            <a:off x="899592" y="2276872"/>
            <a:ext cx="3408492" cy="3024336"/>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并购时期初考虑的主要因素：融资的优势，或产品线的协同性</a:t>
            </a:r>
            <a:r>
              <a:rPr lang="zh-CN" altLang="en-US" sz="1800" dirty="0" smtClean="0"/>
              <a:t>。现在更</a:t>
            </a:r>
            <a:r>
              <a:rPr lang="zh-CN" altLang="en-US" sz="1800" dirty="0"/>
              <a:t>倾向于考虑组织文化的兼容性</a:t>
            </a:r>
            <a:r>
              <a:rPr lang="zh-CN" altLang="en-US" sz="1800" dirty="0" smtClean="0"/>
              <a:t>。</a:t>
            </a:r>
            <a:endParaRPr lang="en-US" altLang="zh-CN" sz="1800" dirty="0" smtClean="0"/>
          </a:p>
          <a:p>
            <a:pPr marL="0" indent="457200">
              <a:spcBef>
                <a:spcPct val="0"/>
              </a:spcBef>
              <a:buNone/>
            </a:pPr>
            <a:endParaRPr lang="zh-CN" altLang="en-US" sz="1800" dirty="0"/>
          </a:p>
          <a:p>
            <a:pPr marL="0" indent="457200">
              <a:spcBef>
                <a:spcPct val="0"/>
              </a:spcBef>
              <a:buNone/>
            </a:pPr>
            <a:r>
              <a:rPr lang="zh-CN" altLang="en-US" sz="1800" dirty="0" smtClean="0"/>
              <a:t>国内外</a:t>
            </a:r>
            <a:r>
              <a:rPr lang="zh-CN" altLang="en-US" sz="1800" dirty="0"/>
              <a:t>实践证明，组织并购成功与否，在很大程度上取决于两个组织之间的文化能否有效融合。</a:t>
            </a:r>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a:t>
            </a:r>
            <a:r>
              <a:rPr lang="zh-CN" altLang="en-US" sz="3200" dirty="0">
                <a:sym typeface="+mn-ea"/>
              </a:rPr>
              <a:t>组织文化</a:t>
            </a:r>
            <a:r>
              <a:rPr lang="zh-CN" altLang="en-US" sz="3200" dirty="0" smtClean="0">
                <a:sym typeface="+mn-ea"/>
              </a:rPr>
              <a:t>的反功能</a:t>
            </a:r>
            <a:endParaRPr lang="zh-CN" altLang="en-US" sz="3200" dirty="0"/>
          </a:p>
        </p:txBody>
      </p:sp>
      <p:pic>
        <p:nvPicPr>
          <p:cNvPr id="9218" name="Picture 2" descr="https://timgsa.baidu.com/timg?image&amp;quality=80&amp;size=b9999_10000&amp;sec=1548486881205&amp;di=36493a0a6e5c409ce89d2d9d97097082&amp;imgtype=0&amp;src=http%3A%2F%2Fs15.sinaimg.cn%2Fmw690%2F001kKJIRgy6VHZr777E0e%2669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16016" y="1772816"/>
            <a:ext cx="3249191" cy="44731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3595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992888" cy="720080"/>
          </a:xfrm>
        </p:spPr>
        <p:txBody>
          <a:bodyPr/>
          <a:lstStyle/>
          <a:p>
            <a:r>
              <a:rPr lang="zh-CN" altLang="en-US" dirty="0" smtClean="0"/>
              <a:t>第三节 组织</a:t>
            </a:r>
            <a:r>
              <a:rPr lang="zh-CN" altLang="en-US" dirty="0"/>
              <a:t>文化塑造</a:t>
            </a:r>
          </a:p>
        </p:txBody>
      </p:sp>
      <p:sp>
        <p:nvSpPr>
          <p:cNvPr id="3" name="内容占位符 2"/>
          <p:cNvSpPr>
            <a:spLocks noGrp="1"/>
          </p:cNvSpPr>
          <p:nvPr>
            <p:ph idx="1"/>
          </p:nvPr>
        </p:nvSpPr>
        <p:spPr/>
        <p:txBody>
          <a:bodyPr/>
          <a:lstStyle/>
          <a:p>
            <a:pPr>
              <a:lnSpc>
                <a:spcPct val="200000"/>
              </a:lnSpc>
            </a:pPr>
            <a:r>
              <a:rPr lang="zh-CN" altLang="en-US" sz="2000" dirty="0">
                <a:solidFill>
                  <a:srgbClr val="D34726"/>
                </a:solidFill>
              </a:rPr>
              <a:t>组织文化塑造，</a:t>
            </a:r>
            <a:r>
              <a:rPr lang="zh-CN" altLang="en-US" sz="2000" dirty="0"/>
              <a:t>是指组织有意识地发扬其积极、优良的文化，摒弃其消极、劣性的文化的过程。</a:t>
            </a:r>
          </a:p>
          <a:p>
            <a:pPr>
              <a:lnSpc>
                <a:spcPct val="200000"/>
              </a:lnSpc>
            </a:pPr>
            <a:r>
              <a:rPr lang="zh-CN" altLang="en-US" sz="2000" dirty="0" smtClean="0">
                <a:solidFill>
                  <a:srgbClr val="D34726"/>
                </a:solidFill>
              </a:rPr>
              <a:t>主要</a:t>
            </a:r>
            <a:r>
              <a:rPr lang="zh-CN" altLang="en-US" sz="2000" dirty="0">
                <a:solidFill>
                  <a:srgbClr val="D34726"/>
                </a:solidFill>
              </a:rPr>
              <a:t>动机：</a:t>
            </a:r>
            <a:r>
              <a:rPr lang="zh-CN" altLang="en-US" sz="2000" dirty="0"/>
              <a:t>通过确立组织宗旨和组织精神，构筑组织文化的灵魂；</a:t>
            </a:r>
          </a:p>
          <a:p>
            <a:pPr marL="228600" indent="0" fontAlgn="auto">
              <a:lnSpc>
                <a:spcPct val="200000"/>
              </a:lnSpc>
              <a:buNone/>
              <a:extLst>
                <a:ext uri="{35155182-B16C-46BC-9424-99874614C6A1}">
                  <wpsdc:marlchars xmlns:wpsdc="http://www.wps.cn/officeDocument/2017/drawingmlCustomData" xmlns="" val="100" checksum="1487870873"/>
                </a:ext>
              </a:extLst>
            </a:pPr>
            <a:r>
              <a:rPr lang="zh-CN" altLang="en-US" sz="2000" dirty="0"/>
              <a:t>通过确定组织文化的导向，利用组织共同的价值取向引导组织成员的行为，使之更好地符合组织与社会的要求。</a:t>
            </a:r>
          </a:p>
        </p:txBody>
      </p:sp>
      <p:pic>
        <p:nvPicPr>
          <p:cNvPr id="6147" name="图片 1"/>
          <p:cNvPicPr>
            <a:picLocks noChangeAspect="1"/>
          </p:cNvPicPr>
          <p:nvPr/>
        </p:nvPicPr>
        <p:blipFill>
          <a:blip r:embed="rId2" cstate="print"/>
          <a:srcRect r="795" b="4871"/>
          <a:stretch>
            <a:fillRect/>
          </a:stretch>
        </p:blipFill>
        <p:spPr>
          <a:xfrm>
            <a:off x="5724128" y="4581128"/>
            <a:ext cx="2835667" cy="1788651"/>
          </a:xfrm>
          <a:prstGeom prst="rect">
            <a:avLst/>
          </a:prstGeom>
          <a:noFill/>
          <a:ln w="9525">
            <a:noFill/>
          </a:ln>
        </p:spPr>
      </p:pic>
    </p:spTree>
    <p:extLst>
      <p:ext uri="{BB962C8B-B14F-4D97-AF65-F5344CB8AC3E}">
        <p14:creationId xmlns:p14="http://schemas.microsoft.com/office/powerpoint/2010/main" xmlns="" val="63840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一、选择价值观</a:t>
            </a:r>
            <a:endParaRPr lang="zh-CN" altLang="en-US" sz="3200" dirty="0"/>
          </a:p>
        </p:txBody>
      </p:sp>
      <p:sp>
        <p:nvSpPr>
          <p:cNvPr id="2" name="云形标注 1"/>
          <p:cNvSpPr/>
          <p:nvPr/>
        </p:nvSpPr>
        <p:spPr>
          <a:xfrm>
            <a:off x="179512" y="1412776"/>
            <a:ext cx="6048672" cy="1872208"/>
          </a:xfrm>
          <a:prstGeom prst="cloudCallout">
            <a:avLst>
              <a:gd name="adj1" fmla="val -40214"/>
              <a:gd name="adj2" fmla="val 72992"/>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zh-CN" altLang="en-US" sz="2400" dirty="0" smtClean="0"/>
              <a:t>怎样才能选择正确的组织价值观呢？</a:t>
            </a:r>
            <a:endParaRPr lang="zh-CN" altLang="en-US" sz="2400" dirty="0"/>
          </a:p>
        </p:txBody>
      </p:sp>
      <p:graphicFrame>
        <p:nvGraphicFramePr>
          <p:cNvPr id="3" name="图示 2"/>
          <p:cNvGraphicFramePr/>
          <p:nvPr>
            <p:extLst>
              <p:ext uri="{D42A27DB-BD31-4B8C-83A1-F6EECF244321}">
                <p14:modId xmlns:p14="http://schemas.microsoft.com/office/powerpoint/2010/main" xmlns="" val="3048643411"/>
              </p:ext>
            </p:extLst>
          </p:nvPr>
        </p:nvGraphicFramePr>
        <p:xfrm>
          <a:off x="1808983" y="3573016"/>
          <a:ext cx="7344816" cy="2767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2927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在选择并确立了组织价值观和组织文化模式后，应采取有效的方式进行强化，具体作法包括：</a:t>
            </a:r>
            <a:endParaRPr lang="zh-CN" altLang="en-US" sz="1800" dirty="0"/>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smtClean="0">
                <a:sym typeface="+mn-ea"/>
              </a:rPr>
              <a:t>强化认同</a:t>
            </a:r>
            <a:endParaRPr lang="zh-CN" altLang="en-US" sz="3200" dirty="0"/>
          </a:p>
        </p:txBody>
      </p:sp>
      <p:graphicFrame>
        <p:nvGraphicFramePr>
          <p:cNvPr id="2" name="图示 1"/>
          <p:cNvGraphicFramePr/>
          <p:nvPr>
            <p:extLst>
              <p:ext uri="{D42A27DB-BD31-4B8C-83A1-F6EECF244321}">
                <p14:modId xmlns:p14="http://schemas.microsoft.com/office/powerpoint/2010/main" xmlns="" val="1051890421"/>
              </p:ext>
            </p:extLst>
          </p:nvPr>
        </p:nvGraphicFramePr>
        <p:xfrm>
          <a:off x="1223628" y="1628800"/>
          <a:ext cx="669674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7806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a:t>成熟的组织价值观和组织文化模式的形成不是一蹴而就的，必须经过精心分析、全面归纳和精炼</a:t>
            </a:r>
            <a:r>
              <a:rPr lang="zh-CN" altLang="en-US" sz="1800" dirty="0" smtClean="0"/>
              <a:t>定格。</a:t>
            </a:r>
            <a:endParaRPr lang="zh-CN" altLang="en-US" sz="1800" dirty="0"/>
          </a:p>
        </p:txBody>
      </p:sp>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三、提炼定格</a:t>
            </a:r>
            <a:endParaRPr lang="zh-CN" altLang="en-US" sz="3200" dirty="0"/>
          </a:p>
        </p:txBody>
      </p:sp>
      <p:graphicFrame>
        <p:nvGraphicFramePr>
          <p:cNvPr id="3" name="图示 2"/>
          <p:cNvGraphicFramePr/>
          <p:nvPr>
            <p:extLst>
              <p:ext uri="{D42A27DB-BD31-4B8C-83A1-F6EECF244321}">
                <p14:modId xmlns:p14="http://schemas.microsoft.com/office/powerpoint/2010/main" xmlns="" val="2262150426"/>
              </p:ext>
            </p:extLst>
          </p:nvPr>
        </p:nvGraphicFramePr>
        <p:xfrm>
          <a:off x="1036752" y="1926042"/>
          <a:ext cx="7070496" cy="4239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16772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四、</a:t>
            </a:r>
            <a:r>
              <a:rPr lang="zh-CN" altLang="en-US" sz="3200" dirty="0">
                <a:sym typeface="+mn-ea"/>
              </a:rPr>
              <a:t>巩固完善</a:t>
            </a:r>
            <a:endParaRPr lang="zh-CN" altLang="en-US" sz="3200" dirty="0"/>
          </a:p>
        </p:txBody>
      </p:sp>
      <p:sp>
        <p:nvSpPr>
          <p:cNvPr id="6" name="内容占位符 2"/>
          <p:cNvSpPr>
            <a:spLocks noGrp="1"/>
          </p:cNvSpPr>
          <p:nvPr>
            <p:ph idx="1"/>
          </p:nvPr>
        </p:nvSpPr>
        <p:spPr>
          <a:xfrm>
            <a:off x="628650" y="1451610"/>
            <a:ext cx="8175625" cy="5068570"/>
          </a:xfrm>
        </p:spPr>
        <p:txBody>
          <a:bodyPr/>
          <a:lstStyle/>
          <a:p>
            <a:pPr marL="230505" indent="-230505" algn="l"/>
            <a:r>
              <a:rPr lang="zh-CN" sz="2000" dirty="0">
                <a:solidFill>
                  <a:srgbClr val="D34726"/>
                </a:solidFill>
                <a:sym typeface="+mn-ea"/>
              </a:rPr>
              <a:t>建立规章制度</a:t>
            </a:r>
          </a:p>
          <a:p>
            <a:pPr marL="228600" indent="0" algn="l" fontAlgn="auto">
              <a:buNone/>
              <a:extLst>
                <a:ext uri="{35155182-B16C-46BC-9424-99874614C6A1}">
                  <wpsdc:marlchars xmlns:wpsdc="http://www.wps.cn/officeDocument/2017/drawingmlCustomData" xmlns="" val="100" checksum="1487870873"/>
                </a:ext>
              </a:extLst>
            </a:pPr>
            <a:r>
              <a:rPr lang="zh-CN" sz="2000" dirty="0">
                <a:sym typeface="+mn-ea"/>
              </a:rPr>
              <a:t>原因：要使每一位成员从一开始就自觉地、主动地按照组织文化和组织精神的标准去行动比较困难。</a:t>
            </a:r>
          </a:p>
          <a:p>
            <a:pPr marL="228600" indent="0" algn="l" fontAlgn="auto">
              <a:buNone/>
              <a:extLst>
                <a:ext uri="{35155182-B16C-46BC-9424-99874614C6A1}">
                  <wpsdc:marlchars xmlns:wpsdc="http://www.wps.cn/officeDocument/2017/drawingmlCustomData" xmlns="" val="100" checksum="1487870873"/>
                </a:ext>
              </a:extLst>
            </a:pPr>
            <a:endParaRPr lang="zh-CN" sz="2000" dirty="0">
              <a:sym typeface="+mn-ea"/>
            </a:endParaRPr>
          </a:p>
          <a:p>
            <a:pPr marL="230505" indent="-230505" algn="l"/>
            <a:r>
              <a:rPr lang="zh-CN" sz="2000" dirty="0">
                <a:solidFill>
                  <a:srgbClr val="D34726"/>
                </a:solidFill>
                <a:sym typeface="+mn-ea"/>
              </a:rPr>
              <a:t>领导者率先垂范</a:t>
            </a:r>
          </a:p>
          <a:p>
            <a:pPr marL="228600" indent="0" algn="l" fontAlgn="auto">
              <a:buNone/>
              <a:extLst>
                <a:ext uri="{35155182-B16C-46BC-9424-99874614C6A1}">
                  <wpsdc:marlchars xmlns:wpsdc="http://www.wps.cn/officeDocument/2017/drawingmlCustomData" xmlns="" val="100" checksum="1487870873"/>
                </a:ext>
              </a:extLst>
            </a:pPr>
            <a:r>
              <a:rPr lang="zh-CN" sz="2000" dirty="0">
                <a:solidFill>
                  <a:schemeClr val="tx1"/>
                </a:solidFill>
                <a:sym typeface="+mn-ea"/>
              </a:rPr>
              <a:t>原因：领导者自身的模范行为具有一种感召力和导向性，对广大组织成员会产生强大的示范效应。</a:t>
            </a:r>
          </a:p>
          <a:p>
            <a:pPr marL="228600" indent="0" algn="l" fontAlgn="auto">
              <a:buNone/>
              <a:extLst>
                <a:ext uri="{35155182-B16C-46BC-9424-99874614C6A1}">
                  <wpsdc:marlchars xmlns:wpsdc="http://www.wps.cn/officeDocument/2017/drawingmlCustomData" xmlns="" val="100" checksum="1487870873"/>
                </a:ext>
              </a:extLst>
            </a:pPr>
            <a:r>
              <a:rPr lang="zh-CN" sz="2000" dirty="0">
                <a:solidFill>
                  <a:schemeClr val="tx1"/>
                </a:solidFill>
                <a:sym typeface="+mn-ea"/>
              </a:rPr>
              <a:t>领导者必须与组织发展方向保持言行一致，不仅活跃在组织中，而且要经常谈及组织的愿景，并日复一日地去践行。</a:t>
            </a:r>
          </a:p>
        </p:txBody>
      </p:sp>
    </p:spTree>
    <p:extLst>
      <p:ext uri="{BB962C8B-B14F-4D97-AF65-F5344CB8AC3E}">
        <p14:creationId xmlns:p14="http://schemas.microsoft.com/office/powerpoint/2010/main" xmlns="" val="3649851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3886770"/>
          </a:xfrm>
          <a:prstGeom prst="rect">
            <a:avLst/>
          </a:prstGeom>
          <a:noFill/>
        </p:spPr>
        <p:txBody>
          <a:bodyPr wrap="square" rtlCol="0">
            <a:spAutoFit/>
          </a:bodyPr>
          <a:lstStyle/>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什么是组织文化？组织文化具有哪些特征？</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怎样把握组织文化的本质？</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组织文化有哪些类型？</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组织文化是由哪些层次构成的？</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组织文化的形成主要受哪些因素的影响？</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组织文化具有哪些功能？</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怎样塑造组织文化？</a:t>
            </a:r>
          </a:p>
        </p:txBody>
      </p:sp>
    </p:spTree>
    <p:extLst>
      <p:ext uri="{BB962C8B-B14F-4D97-AF65-F5344CB8AC3E}">
        <p14:creationId xmlns:p14="http://schemas.microsoft.com/office/powerpoint/2010/main" xmlns="" val="119793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endParaRPr lang="zh-CN" altLang="en-US" sz="2000" dirty="0"/>
          </a:p>
        </p:txBody>
      </p:sp>
      <p:sp>
        <p:nvSpPr>
          <p:cNvPr id="8" name="内容占位符 2"/>
          <p:cNvSpPr txBox="1">
            <a:spLocks/>
          </p:cNvSpPr>
          <p:nvPr/>
        </p:nvSpPr>
        <p:spPr>
          <a:xfrm>
            <a:off x="683568" y="141277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a:t>（一）组织文化的概念</a:t>
            </a:r>
          </a:p>
        </p:txBody>
      </p:sp>
      <p:sp>
        <p:nvSpPr>
          <p:cNvPr id="11" name="内容占位符 2"/>
          <p:cNvSpPr txBox="1">
            <a:spLocks/>
          </p:cNvSpPr>
          <p:nvPr/>
        </p:nvSpPr>
        <p:spPr>
          <a:xfrm>
            <a:off x="652766" y="179588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2. </a:t>
            </a:r>
            <a:r>
              <a:rPr lang="zh-CN" altLang="en-US" sz="1800" dirty="0" smtClean="0"/>
              <a:t>组织文化的含义</a:t>
            </a:r>
            <a:endParaRPr lang="en-US" altLang="zh-CN" sz="1800" dirty="0" smtClean="0"/>
          </a:p>
          <a:p>
            <a:pPr marL="0" indent="457200">
              <a:spcBef>
                <a:spcPct val="0"/>
              </a:spcBef>
              <a:buNone/>
            </a:pPr>
            <a:r>
              <a:rPr lang="zh-CN" altLang="en-US" sz="1800" dirty="0"/>
              <a:t>组织文化指的是一个组织在长期实践活动中形成的具有本组织特征的文化现象，是组织中的全体成员共同接受和共同遵循的价值观念、思维方式、心理预期、行为准则、团队归属感以及工作作风等群体意识的总称。</a:t>
            </a:r>
          </a:p>
        </p:txBody>
      </p:sp>
      <p:pic>
        <p:nvPicPr>
          <p:cNvPr id="2" name="图片 1"/>
          <p:cNvPicPr>
            <a:picLocks noChangeAspect="1"/>
          </p:cNvPicPr>
          <p:nvPr/>
        </p:nvPicPr>
        <p:blipFill>
          <a:blip r:embed="rId2" cstate="print"/>
          <a:stretch>
            <a:fillRect/>
          </a:stretch>
        </p:blipFill>
        <p:spPr>
          <a:xfrm>
            <a:off x="1714804" y="3212975"/>
            <a:ext cx="5762625" cy="2857500"/>
          </a:xfrm>
          <a:prstGeom prst="rect">
            <a:avLst/>
          </a:prstGeom>
        </p:spPr>
      </p:pic>
    </p:spTree>
    <p:extLst>
      <p:ext uri="{BB962C8B-B14F-4D97-AF65-F5344CB8AC3E}">
        <p14:creationId xmlns:p14="http://schemas.microsoft.com/office/powerpoint/2010/main" xmlns="" val="3764521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509568" y="1440082"/>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a:t>（一）组织文化的概念</a:t>
            </a:r>
          </a:p>
        </p:txBody>
      </p:sp>
      <p:sp>
        <p:nvSpPr>
          <p:cNvPr id="11" name="内容占位符 2"/>
          <p:cNvSpPr txBox="1">
            <a:spLocks/>
          </p:cNvSpPr>
          <p:nvPr/>
        </p:nvSpPr>
        <p:spPr>
          <a:xfrm>
            <a:off x="478766" y="1823194"/>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3. </a:t>
            </a:r>
            <a:r>
              <a:rPr lang="zh-CN" altLang="en-US" sz="1800" dirty="0" smtClean="0"/>
              <a:t>了解组织文化的途径</a:t>
            </a:r>
            <a:endParaRPr lang="en-US" altLang="zh-CN" sz="1800" dirty="0" smtClean="0"/>
          </a:p>
        </p:txBody>
      </p:sp>
      <p:cxnSp>
        <p:nvCxnSpPr>
          <p:cNvPr id="7" name="直接连接符 6"/>
          <p:cNvCxnSpPr/>
          <p:nvPr>
            <p:custDataLst>
              <p:tags r:id="rId1"/>
            </p:custDataLst>
          </p:nvPr>
        </p:nvCxnSpPr>
        <p:spPr>
          <a:xfrm rot="1440000">
            <a:off x="1104616" y="2765280"/>
            <a:ext cx="0" cy="1044000"/>
          </a:xfrm>
          <a:prstGeom prst="line">
            <a:avLst/>
          </a:prstGeom>
          <a:ln w="19050">
            <a:solidFill>
              <a:srgbClr val="FFCA08">
                <a:lumMod val="40000"/>
                <a:lumOff val="60000"/>
              </a:srgbClr>
            </a:solidFill>
          </a:ln>
        </p:spPr>
        <p:style>
          <a:lnRef idx="1">
            <a:srgbClr val="FFCA08"/>
          </a:lnRef>
          <a:fillRef idx="0">
            <a:srgbClr val="FFCA08"/>
          </a:fillRef>
          <a:effectRef idx="0">
            <a:srgbClr val="FFCA08"/>
          </a:effectRef>
          <a:fontRef idx="minor">
            <a:srgbClr val="5F5F5F"/>
          </a:fontRef>
        </p:style>
      </p:cxnSp>
      <p:sp>
        <p:nvSpPr>
          <p:cNvPr id="12" name="矩形 11"/>
          <p:cNvSpPr/>
          <p:nvPr>
            <p:custDataLst>
              <p:tags r:id="rId2"/>
            </p:custDataLst>
          </p:nvPr>
        </p:nvSpPr>
        <p:spPr>
          <a:xfrm>
            <a:off x="1305536" y="2894493"/>
            <a:ext cx="1978025" cy="786130"/>
          </a:xfrm>
          <a:prstGeom prst="rect">
            <a:avLst/>
          </a:prstGeom>
        </p:spPr>
        <p:txBody>
          <a:bodyPr wrap="square" anchor="ctr" anchorCtr="0">
            <a:noAutofit/>
          </a:bodyPr>
          <a:lstStyle/>
          <a:p>
            <a:pPr algn="just"/>
            <a:r>
              <a:rPr lang="zh-CN" altLang="en-US" dirty="0">
                <a:solidFill>
                  <a:srgbClr val="D96C31"/>
                </a:solidFill>
                <a:latin typeface="Arial" panose="020B0604020202020204" pitchFamily="34" charset="0"/>
                <a:ea typeface="黑体" panose="02010609060101010101" charset="-122"/>
                <a:cs typeface="+mn-ea"/>
              </a:rPr>
              <a:t>鉴别组织的价值观、行为哲学、使命和</a:t>
            </a:r>
            <a:r>
              <a:rPr lang="zh-CN" altLang="en-US" dirty="0" smtClean="0">
                <a:solidFill>
                  <a:srgbClr val="D96C31"/>
                </a:solidFill>
                <a:latin typeface="Arial" panose="020B0604020202020204" pitchFamily="34" charset="0"/>
                <a:ea typeface="黑体" panose="02010609060101010101" charset="-122"/>
                <a:cs typeface="+mn-ea"/>
              </a:rPr>
              <a:t>宗旨</a:t>
            </a:r>
            <a:endParaRPr lang="zh-CN" altLang="en-US" dirty="0">
              <a:solidFill>
                <a:srgbClr val="D96C31"/>
              </a:solidFill>
              <a:latin typeface="Arial" panose="020B0604020202020204" pitchFamily="34" charset="0"/>
              <a:ea typeface="黑体" panose="02010609060101010101" charset="-122"/>
              <a:cs typeface="+mn-ea"/>
            </a:endParaRPr>
          </a:p>
        </p:txBody>
      </p:sp>
      <p:sp>
        <p:nvSpPr>
          <p:cNvPr id="13" name="TextBox 3"/>
          <p:cNvSpPr txBox="1"/>
          <p:nvPr>
            <p:custDataLst>
              <p:tags r:id="rId3"/>
            </p:custDataLst>
          </p:nvPr>
        </p:nvSpPr>
        <p:spPr>
          <a:xfrm>
            <a:off x="574329" y="2347387"/>
            <a:ext cx="621102" cy="1015663"/>
          </a:xfrm>
          <a:prstGeom prst="rect">
            <a:avLst/>
          </a:prstGeom>
          <a:noFill/>
        </p:spPr>
        <p:txBody>
          <a:bodyPr wrap="square" rtlCol="0" anchor="ctr" anchorCtr="0">
            <a:normAutofit/>
          </a:bodyPr>
          <a:lstStyle/>
          <a:p>
            <a:pPr algn="ctr"/>
            <a:r>
              <a:rPr lang="en-US" altLang="zh-CN" sz="6000" dirty="0">
                <a:solidFill>
                  <a:srgbClr val="D96C31"/>
                </a:solidFill>
              </a:rPr>
              <a:t>1</a:t>
            </a:r>
          </a:p>
        </p:txBody>
      </p:sp>
      <p:cxnSp>
        <p:nvCxnSpPr>
          <p:cNvPr id="14" name="直接连接符 13"/>
          <p:cNvCxnSpPr/>
          <p:nvPr>
            <p:custDataLst>
              <p:tags r:id="rId4"/>
            </p:custDataLst>
          </p:nvPr>
        </p:nvCxnSpPr>
        <p:spPr>
          <a:xfrm rot="1440000">
            <a:off x="3841806" y="2852640"/>
            <a:ext cx="0" cy="1044000"/>
          </a:xfrm>
          <a:prstGeom prst="line">
            <a:avLst/>
          </a:prstGeom>
          <a:ln w="19050">
            <a:solidFill>
              <a:srgbClr val="F8931D">
                <a:lumMod val="40000"/>
                <a:lumOff val="60000"/>
              </a:srgbClr>
            </a:solidFill>
          </a:ln>
        </p:spPr>
        <p:style>
          <a:lnRef idx="1">
            <a:srgbClr val="FFCA08"/>
          </a:lnRef>
          <a:fillRef idx="0">
            <a:srgbClr val="FFCA08"/>
          </a:fillRef>
          <a:effectRef idx="0">
            <a:srgbClr val="FFCA08"/>
          </a:effectRef>
          <a:fontRef idx="minor">
            <a:srgbClr val="5F5F5F"/>
          </a:fontRef>
        </p:style>
      </p:cxnSp>
      <p:sp>
        <p:nvSpPr>
          <p:cNvPr id="15" name="矩形 14"/>
          <p:cNvSpPr/>
          <p:nvPr>
            <p:custDataLst>
              <p:tags r:id="rId5"/>
            </p:custDataLst>
          </p:nvPr>
        </p:nvSpPr>
        <p:spPr>
          <a:xfrm>
            <a:off x="4003324" y="3065689"/>
            <a:ext cx="1978316" cy="400110"/>
          </a:xfrm>
          <a:prstGeom prst="rect">
            <a:avLst/>
          </a:prstGeom>
        </p:spPr>
        <p:txBody>
          <a:bodyPr wrap="square" anchor="b" anchorCtr="0">
            <a:normAutofit fontScale="97500"/>
          </a:bodyPr>
          <a:lstStyle/>
          <a:p>
            <a:pPr algn="just"/>
            <a:r>
              <a:rPr lang="zh-CN" altLang="en-US" sz="2000" dirty="0">
                <a:solidFill>
                  <a:srgbClr val="D96C31"/>
                </a:solidFill>
                <a:latin typeface="Arial" panose="020B0604020202020204" pitchFamily="34" charset="0"/>
                <a:ea typeface="黑体" panose="02010609060101010101" charset="-122"/>
                <a:cs typeface="+mn-ea"/>
              </a:rPr>
              <a:t>理解组织的</a:t>
            </a:r>
            <a:r>
              <a:rPr lang="zh-CN" altLang="en-US" sz="2000" dirty="0" smtClean="0">
                <a:solidFill>
                  <a:srgbClr val="D96C31"/>
                </a:solidFill>
                <a:latin typeface="Arial" panose="020B0604020202020204" pitchFamily="34" charset="0"/>
                <a:ea typeface="黑体" panose="02010609060101010101" charset="-122"/>
                <a:cs typeface="+mn-ea"/>
              </a:rPr>
              <a:t>边界</a:t>
            </a:r>
            <a:endParaRPr lang="zh-CN" altLang="en-US" sz="2000" dirty="0">
              <a:solidFill>
                <a:srgbClr val="D96C31"/>
              </a:solidFill>
              <a:latin typeface="Arial" panose="020B0604020202020204" pitchFamily="34" charset="0"/>
              <a:ea typeface="黑体" panose="02010609060101010101" charset="-122"/>
              <a:cs typeface="+mn-ea"/>
            </a:endParaRPr>
          </a:p>
        </p:txBody>
      </p:sp>
      <p:sp>
        <p:nvSpPr>
          <p:cNvPr id="16" name="TextBox 13"/>
          <p:cNvSpPr txBox="1"/>
          <p:nvPr>
            <p:custDataLst>
              <p:tags r:id="rId6"/>
            </p:custDataLst>
          </p:nvPr>
        </p:nvSpPr>
        <p:spPr>
          <a:xfrm>
            <a:off x="3320142" y="2432749"/>
            <a:ext cx="621102" cy="1015663"/>
          </a:xfrm>
          <a:prstGeom prst="rect">
            <a:avLst/>
          </a:prstGeom>
          <a:noFill/>
        </p:spPr>
        <p:txBody>
          <a:bodyPr wrap="square" rtlCol="0" anchor="ctr" anchorCtr="0">
            <a:normAutofit/>
          </a:bodyPr>
          <a:lstStyle/>
          <a:p>
            <a:pPr algn="ctr"/>
            <a:r>
              <a:rPr lang="en-US" altLang="zh-CN" sz="6000" dirty="0">
                <a:solidFill>
                  <a:srgbClr val="D96C31"/>
                </a:solidFill>
              </a:rPr>
              <a:t>2</a:t>
            </a:r>
            <a:endParaRPr lang="zh-CN" altLang="en-US" sz="6000" dirty="0">
              <a:solidFill>
                <a:srgbClr val="D96C31"/>
              </a:solidFill>
            </a:endParaRPr>
          </a:p>
        </p:txBody>
      </p:sp>
      <p:cxnSp>
        <p:nvCxnSpPr>
          <p:cNvPr id="17" name="直接连接符 16"/>
          <p:cNvCxnSpPr/>
          <p:nvPr>
            <p:custDataLst>
              <p:tags r:id="rId7"/>
            </p:custDataLst>
          </p:nvPr>
        </p:nvCxnSpPr>
        <p:spPr>
          <a:xfrm rot="1440000">
            <a:off x="6348862" y="2757007"/>
            <a:ext cx="0" cy="1044000"/>
          </a:xfrm>
          <a:prstGeom prst="line">
            <a:avLst/>
          </a:prstGeom>
          <a:ln w="19050">
            <a:solidFill>
              <a:srgbClr val="CE8D3E">
                <a:lumMod val="40000"/>
                <a:lumOff val="60000"/>
              </a:srgbClr>
            </a:solidFill>
          </a:ln>
        </p:spPr>
        <p:style>
          <a:lnRef idx="1">
            <a:srgbClr val="FFCA08"/>
          </a:lnRef>
          <a:fillRef idx="0">
            <a:srgbClr val="FFCA08"/>
          </a:fillRef>
          <a:effectRef idx="0">
            <a:srgbClr val="FFCA08"/>
          </a:effectRef>
          <a:fontRef idx="minor">
            <a:srgbClr val="5F5F5F"/>
          </a:fontRef>
        </p:style>
      </p:cxnSp>
      <p:sp>
        <p:nvSpPr>
          <p:cNvPr id="18" name="矩形 17"/>
          <p:cNvSpPr/>
          <p:nvPr>
            <p:custDataLst>
              <p:tags r:id="rId8"/>
            </p:custDataLst>
          </p:nvPr>
        </p:nvSpPr>
        <p:spPr>
          <a:xfrm>
            <a:off x="6510348" y="2969969"/>
            <a:ext cx="2372995" cy="400050"/>
          </a:xfrm>
          <a:prstGeom prst="rect">
            <a:avLst/>
          </a:prstGeom>
        </p:spPr>
        <p:txBody>
          <a:bodyPr wrap="square" anchor="b" anchorCtr="0">
            <a:noAutofit/>
          </a:bodyPr>
          <a:lstStyle/>
          <a:p>
            <a:pPr algn="just"/>
            <a:r>
              <a:rPr lang="zh-CN" altLang="en-US" dirty="0">
                <a:solidFill>
                  <a:srgbClr val="D96C31"/>
                </a:solidFill>
                <a:latin typeface="Arial" panose="020B0604020202020204" pitchFamily="34" charset="0"/>
                <a:ea typeface="黑体" panose="02010609060101010101" charset="-122"/>
                <a:cs typeface="+mn-ea"/>
              </a:rPr>
              <a:t>理解组织的权力</a:t>
            </a:r>
            <a:r>
              <a:rPr lang="zh-CN" altLang="en-US" dirty="0" smtClean="0">
                <a:solidFill>
                  <a:srgbClr val="D96C31"/>
                </a:solidFill>
                <a:latin typeface="Arial" panose="020B0604020202020204" pitchFamily="34" charset="0"/>
                <a:ea typeface="黑体" panose="02010609060101010101" charset="-122"/>
                <a:cs typeface="+mn-ea"/>
              </a:rPr>
              <a:t>结构</a:t>
            </a:r>
            <a:endParaRPr lang="zh-CN" altLang="en-US" dirty="0">
              <a:solidFill>
                <a:srgbClr val="D96C31"/>
              </a:solidFill>
              <a:latin typeface="Arial" panose="020B0604020202020204" pitchFamily="34" charset="0"/>
              <a:ea typeface="黑体" panose="02010609060101010101" charset="-122"/>
              <a:cs typeface="+mn-ea"/>
            </a:endParaRPr>
          </a:p>
        </p:txBody>
      </p:sp>
      <p:sp>
        <p:nvSpPr>
          <p:cNvPr id="19" name="TextBox 23"/>
          <p:cNvSpPr txBox="1"/>
          <p:nvPr>
            <p:custDataLst>
              <p:tags r:id="rId9"/>
            </p:custDataLst>
          </p:nvPr>
        </p:nvSpPr>
        <p:spPr>
          <a:xfrm>
            <a:off x="5795192" y="2366959"/>
            <a:ext cx="621102" cy="1015663"/>
          </a:xfrm>
          <a:prstGeom prst="rect">
            <a:avLst/>
          </a:prstGeom>
          <a:noFill/>
        </p:spPr>
        <p:txBody>
          <a:bodyPr wrap="square" rtlCol="0" anchor="ctr" anchorCtr="0">
            <a:normAutofit/>
          </a:bodyPr>
          <a:lstStyle/>
          <a:p>
            <a:pPr algn="ctr"/>
            <a:r>
              <a:rPr lang="en-US" altLang="zh-CN" sz="6000" dirty="0">
                <a:solidFill>
                  <a:srgbClr val="D96C31"/>
                </a:solidFill>
              </a:rPr>
              <a:t>3</a:t>
            </a:r>
            <a:endParaRPr lang="zh-CN" altLang="en-US" sz="6000" dirty="0">
              <a:solidFill>
                <a:srgbClr val="D96C31"/>
              </a:solidFill>
            </a:endParaRPr>
          </a:p>
        </p:txBody>
      </p:sp>
      <p:cxnSp>
        <p:nvCxnSpPr>
          <p:cNvPr id="20" name="直接连接符 19"/>
          <p:cNvCxnSpPr/>
          <p:nvPr>
            <p:custDataLst>
              <p:tags r:id="rId10"/>
            </p:custDataLst>
          </p:nvPr>
        </p:nvCxnSpPr>
        <p:spPr>
          <a:xfrm rot="1440000">
            <a:off x="1841105" y="4514780"/>
            <a:ext cx="0" cy="1044000"/>
          </a:xfrm>
          <a:prstGeom prst="line">
            <a:avLst/>
          </a:prstGeom>
          <a:ln w="19050">
            <a:solidFill>
              <a:srgbClr val="CE8D3E">
                <a:lumMod val="40000"/>
                <a:lumOff val="60000"/>
              </a:srgbClr>
            </a:solidFill>
          </a:ln>
        </p:spPr>
        <p:style>
          <a:lnRef idx="1">
            <a:srgbClr val="FFCA08"/>
          </a:lnRef>
          <a:fillRef idx="0">
            <a:srgbClr val="FFCA08"/>
          </a:fillRef>
          <a:effectRef idx="0">
            <a:srgbClr val="FFCA08"/>
          </a:effectRef>
          <a:fontRef idx="minor">
            <a:srgbClr val="5F5F5F"/>
          </a:fontRef>
        </p:style>
      </p:cxnSp>
      <p:sp>
        <p:nvSpPr>
          <p:cNvPr id="21" name="矩形 20"/>
          <p:cNvSpPr/>
          <p:nvPr>
            <p:custDataLst>
              <p:tags r:id="rId11"/>
            </p:custDataLst>
          </p:nvPr>
        </p:nvSpPr>
        <p:spPr>
          <a:xfrm>
            <a:off x="1987399" y="4664196"/>
            <a:ext cx="1978025" cy="745490"/>
          </a:xfrm>
          <a:prstGeom prst="rect">
            <a:avLst/>
          </a:prstGeom>
        </p:spPr>
        <p:txBody>
          <a:bodyPr wrap="square" anchor="b" anchorCtr="0">
            <a:normAutofit/>
          </a:bodyPr>
          <a:lstStyle/>
          <a:p>
            <a:pPr algn="just"/>
            <a:r>
              <a:rPr lang="zh-CN" altLang="en-US" dirty="0">
                <a:solidFill>
                  <a:srgbClr val="D96C31"/>
                </a:solidFill>
                <a:latin typeface="Arial" panose="020B0604020202020204" pitchFamily="34" charset="0"/>
                <a:ea typeface="黑体" panose="02010609060101010101" charset="-122"/>
                <a:cs typeface="+mn-ea"/>
              </a:rPr>
              <a:t>理解组织中的工作惯例与规范。</a:t>
            </a:r>
          </a:p>
        </p:txBody>
      </p:sp>
      <p:sp>
        <p:nvSpPr>
          <p:cNvPr id="22" name="TextBox 28"/>
          <p:cNvSpPr txBox="1"/>
          <p:nvPr>
            <p:custDataLst>
              <p:tags r:id="rId12"/>
            </p:custDataLst>
          </p:nvPr>
        </p:nvSpPr>
        <p:spPr>
          <a:xfrm>
            <a:off x="1310818" y="4096887"/>
            <a:ext cx="621102" cy="1015663"/>
          </a:xfrm>
          <a:prstGeom prst="rect">
            <a:avLst/>
          </a:prstGeom>
          <a:noFill/>
        </p:spPr>
        <p:txBody>
          <a:bodyPr wrap="square" rtlCol="0" anchor="ctr" anchorCtr="0">
            <a:normAutofit/>
          </a:bodyPr>
          <a:lstStyle/>
          <a:p>
            <a:pPr algn="ctr"/>
            <a:r>
              <a:rPr lang="en-US" altLang="zh-CN" sz="6000" dirty="0">
                <a:solidFill>
                  <a:srgbClr val="D96C31"/>
                </a:solidFill>
              </a:rPr>
              <a:t>4</a:t>
            </a:r>
            <a:endParaRPr lang="zh-CN" altLang="en-US" sz="6000" dirty="0">
              <a:solidFill>
                <a:srgbClr val="D96C31"/>
              </a:solidFill>
            </a:endParaRPr>
          </a:p>
        </p:txBody>
      </p:sp>
      <p:cxnSp>
        <p:nvCxnSpPr>
          <p:cNvPr id="23" name="直接连接符 22"/>
          <p:cNvCxnSpPr/>
          <p:nvPr>
            <p:custDataLst>
              <p:tags r:id="rId13"/>
            </p:custDataLst>
          </p:nvPr>
        </p:nvCxnSpPr>
        <p:spPr>
          <a:xfrm rot="1440000">
            <a:off x="5843267" y="4619067"/>
            <a:ext cx="0" cy="1044000"/>
          </a:xfrm>
          <a:prstGeom prst="line">
            <a:avLst/>
          </a:prstGeom>
          <a:ln w="19050">
            <a:solidFill>
              <a:srgbClr val="FFCA08">
                <a:lumMod val="40000"/>
                <a:lumOff val="60000"/>
              </a:srgbClr>
            </a:solidFill>
          </a:ln>
        </p:spPr>
        <p:style>
          <a:lnRef idx="1">
            <a:srgbClr val="FFCA08"/>
          </a:lnRef>
          <a:fillRef idx="0">
            <a:srgbClr val="FFCA08"/>
          </a:fillRef>
          <a:effectRef idx="0">
            <a:srgbClr val="FFCA08"/>
          </a:effectRef>
          <a:fontRef idx="minor">
            <a:srgbClr val="5F5F5F"/>
          </a:fontRef>
        </p:style>
      </p:cxnSp>
      <p:sp>
        <p:nvSpPr>
          <p:cNvPr id="24" name="矩形 23"/>
          <p:cNvSpPr/>
          <p:nvPr>
            <p:custDataLst>
              <p:tags r:id="rId14"/>
            </p:custDataLst>
          </p:nvPr>
        </p:nvSpPr>
        <p:spPr>
          <a:xfrm>
            <a:off x="5934284" y="4941168"/>
            <a:ext cx="2569845" cy="400050"/>
          </a:xfrm>
          <a:prstGeom prst="rect">
            <a:avLst/>
          </a:prstGeom>
        </p:spPr>
        <p:txBody>
          <a:bodyPr wrap="square" anchor="b" anchorCtr="0">
            <a:noAutofit/>
          </a:bodyPr>
          <a:lstStyle/>
          <a:p>
            <a:pPr algn="just"/>
            <a:r>
              <a:rPr lang="zh-CN" altLang="en-US" dirty="0">
                <a:solidFill>
                  <a:srgbClr val="D96C31"/>
                </a:solidFill>
                <a:latin typeface="Arial" panose="020B0604020202020204" pitchFamily="34" charset="0"/>
                <a:ea typeface="黑体" panose="02010609060101010101" charset="-122"/>
                <a:cs typeface="+mn-ea"/>
              </a:rPr>
              <a:t>考察组织的奖惩机制。</a:t>
            </a:r>
          </a:p>
        </p:txBody>
      </p:sp>
      <p:sp>
        <p:nvSpPr>
          <p:cNvPr id="25" name="TextBox 33"/>
          <p:cNvSpPr txBox="1"/>
          <p:nvPr>
            <p:custDataLst>
              <p:tags r:id="rId15"/>
            </p:custDataLst>
          </p:nvPr>
        </p:nvSpPr>
        <p:spPr>
          <a:xfrm>
            <a:off x="5312980" y="4201174"/>
            <a:ext cx="621102" cy="1015663"/>
          </a:xfrm>
          <a:prstGeom prst="rect">
            <a:avLst/>
          </a:prstGeom>
          <a:noFill/>
        </p:spPr>
        <p:txBody>
          <a:bodyPr wrap="square" rtlCol="0" anchor="ctr" anchorCtr="0">
            <a:normAutofit/>
          </a:bodyPr>
          <a:lstStyle/>
          <a:p>
            <a:pPr algn="ctr"/>
            <a:r>
              <a:rPr lang="en-US" altLang="zh-CN" sz="6000" dirty="0">
                <a:solidFill>
                  <a:srgbClr val="D96C31"/>
                </a:solidFill>
              </a:rPr>
              <a:t>5</a:t>
            </a:r>
          </a:p>
        </p:txBody>
      </p:sp>
      <p:sp>
        <p:nvSpPr>
          <p:cNvPr id="26"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Tree>
    <p:extLst>
      <p:ext uri="{BB962C8B-B14F-4D97-AF65-F5344CB8AC3E}">
        <p14:creationId xmlns:p14="http://schemas.microsoft.com/office/powerpoint/2010/main" xmlns="" val="1308761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7941"/>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a:t>
            </a:r>
            <a:r>
              <a:rPr lang="zh-CN" altLang="en-US" sz="1800" dirty="0"/>
              <a:t>组织文化</a:t>
            </a:r>
            <a:r>
              <a:rPr lang="zh-CN" altLang="en-US" sz="1800" dirty="0" smtClean="0"/>
              <a:t>的分类</a:t>
            </a:r>
            <a:endParaRPr lang="zh-CN" altLang="en-US" sz="1800" dirty="0"/>
          </a:p>
        </p:txBody>
      </p:sp>
      <p:sp>
        <p:nvSpPr>
          <p:cNvPr id="11" name="内容占位符 2"/>
          <p:cNvSpPr txBox="1">
            <a:spLocks/>
          </p:cNvSpPr>
          <p:nvPr/>
        </p:nvSpPr>
        <p:spPr>
          <a:xfrm>
            <a:off x="628650" y="1881053"/>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1. </a:t>
            </a:r>
            <a:r>
              <a:rPr lang="zh-CN" altLang="en-US" sz="1800" dirty="0" smtClean="0"/>
              <a:t>按</a:t>
            </a:r>
            <a:r>
              <a:rPr lang="zh-CN" altLang="en-US" sz="1800" dirty="0"/>
              <a:t>组织文化的内在特征分类</a:t>
            </a:r>
            <a:r>
              <a:rPr lang="en-US" altLang="zh-CN" sz="1800" dirty="0"/>
              <a:t>——</a:t>
            </a:r>
            <a:r>
              <a:rPr lang="zh-CN" altLang="en-US" sz="1800" dirty="0"/>
              <a:t>杰弗里</a:t>
            </a:r>
            <a:r>
              <a:rPr lang="en-US" altLang="zh-CN" sz="1800" dirty="0"/>
              <a:t>•</a:t>
            </a:r>
            <a:r>
              <a:rPr lang="zh-CN" altLang="en-US" sz="1800" dirty="0" smtClean="0"/>
              <a:t>桑南菲尔德</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xmlns="" val="3256656578"/>
              </p:ext>
            </p:extLst>
          </p:nvPr>
        </p:nvGraphicFramePr>
        <p:xfrm>
          <a:off x="292946" y="2276872"/>
          <a:ext cx="8558108" cy="4080014"/>
        </p:xfrm>
        <a:graphic>
          <a:graphicData uri="http://schemas.openxmlformats.org/drawingml/2006/table">
            <a:tbl>
              <a:tblPr firstRow="1" firstCol="1" bandRow="1">
                <a:tableStyleId>{9DCAF9ED-07DC-4A11-8D7F-57B35C25682E}</a:tableStyleId>
              </a:tblPr>
              <a:tblGrid>
                <a:gridCol w="1758774">
                  <a:extLst>
                    <a:ext uri="{9D8B030D-6E8A-4147-A177-3AD203B41FA5}">
                      <a16:colId xmlns:a16="http://schemas.microsoft.com/office/drawing/2014/main" xmlns="" val="20000"/>
                    </a:ext>
                  </a:extLst>
                </a:gridCol>
                <a:gridCol w="4464496">
                  <a:extLst>
                    <a:ext uri="{9D8B030D-6E8A-4147-A177-3AD203B41FA5}">
                      <a16:colId xmlns:a16="http://schemas.microsoft.com/office/drawing/2014/main" xmlns="" val="20001"/>
                    </a:ext>
                  </a:extLst>
                </a:gridCol>
                <a:gridCol w="2334838">
                  <a:extLst>
                    <a:ext uri="{9D8B030D-6E8A-4147-A177-3AD203B41FA5}">
                      <a16:colId xmlns:a16="http://schemas.microsoft.com/office/drawing/2014/main" xmlns="" val="20002"/>
                    </a:ext>
                  </a:extLst>
                </a:gridCol>
              </a:tblGrid>
              <a:tr h="397390">
                <a:tc>
                  <a:txBody>
                    <a:bodyPr/>
                    <a:lstStyle/>
                    <a:p>
                      <a:pPr algn="ctr">
                        <a:lnSpc>
                          <a:spcPts val="2500"/>
                        </a:lnSpc>
                        <a:spcAft>
                          <a:spcPts val="0"/>
                        </a:spcAft>
                      </a:pPr>
                      <a:r>
                        <a:rPr lang="zh-CN" sz="1600" kern="100" dirty="0">
                          <a:effectLst/>
                        </a:rPr>
                        <a:t>类型</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tc>
                <a:tc>
                  <a:txBody>
                    <a:bodyPr/>
                    <a:lstStyle/>
                    <a:p>
                      <a:pPr algn="ctr">
                        <a:lnSpc>
                          <a:spcPts val="2500"/>
                        </a:lnSpc>
                        <a:spcAft>
                          <a:spcPts val="0"/>
                        </a:spcAft>
                      </a:pPr>
                      <a:r>
                        <a:rPr lang="zh-CN" sz="1600" kern="100" dirty="0">
                          <a:effectLst/>
                        </a:rPr>
                        <a:t>特点</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tc>
                <a:tc>
                  <a:txBody>
                    <a:bodyPr/>
                    <a:lstStyle/>
                    <a:p>
                      <a:pPr algn="ctr">
                        <a:lnSpc>
                          <a:spcPts val="2500"/>
                        </a:lnSpc>
                        <a:spcAft>
                          <a:spcPts val="0"/>
                        </a:spcAft>
                      </a:pPr>
                      <a:r>
                        <a:rPr lang="zh-CN" sz="1600" kern="100" dirty="0">
                          <a:effectLst/>
                        </a:rPr>
                        <a:t>举例</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tc>
                <a:extLst>
                  <a:ext uri="{0D108BD9-81ED-4DB2-BD59-A6C34878D82A}">
                    <a16:rowId xmlns:a16="http://schemas.microsoft.com/office/drawing/2014/main" xmlns="" val="10000"/>
                  </a:ext>
                </a:extLst>
              </a:tr>
              <a:tr h="921623">
                <a:tc>
                  <a:txBody>
                    <a:bodyPr/>
                    <a:lstStyle/>
                    <a:p>
                      <a:pPr algn="ctr">
                        <a:lnSpc>
                          <a:spcPts val="2500"/>
                        </a:lnSpc>
                        <a:spcAft>
                          <a:spcPts val="0"/>
                        </a:spcAft>
                      </a:pPr>
                      <a:r>
                        <a:rPr lang="zh-CN" altLang="en-US" sz="1600">
                          <a:sym typeface="+mn-ea"/>
                        </a:rPr>
                        <a:t>学院型组织文化</a:t>
                      </a:r>
                      <a:endParaRPr lang="zh-CN" altLang="en-US" sz="1600">
                        <a:latin typeface="微软雅黑" panose="020B0503020204020204" pitchFamily="34" charset="-122"/>
                        <a:ea typeface="微软雅黑" panose="020B0503020204020204" pitchFamily="34" charset="-122"/>
                        <a:sym typeface="+mn-ea"/>
                      </a:endParaRPr>
                    </a:p>
                  </a:txBody>
                  <a:tcPr marL="44035" marR="44035" marT="0" marB="0" anchor="ctr"/>
                </a:tc>
                <a:tc>
                  <a:txBody>
                    <a:bodyPr/>
                    <a:lstStyle/>
                    <a:p>
                      <a:pPr algn="just">
                        <a:lnSpc>
                          <a:spcPts val="2500"/>
                        </a:lnSpc>
                        <a:spcAft>
                          <a:spcPts val="0"/>
                        </a:spcAft>
                      </a:pPr>
                      <a:r>
                        <a:rPr lang="zh-CN" sz="1400" kern="100" dirty="0">
                          <a:effectLst/>
                        </a:rPr>
                        <a:t>喜欢雇用年轻的大学毕业生，并为他们提供大量的专门培训和指导；为那些想全面掌握一种新工作的人而准备。</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tc>
                  <a:txBody>
                    <a:bodyPr/>
                    <a:lstStyle/>
                    <a:p>
                      <a:pPr algn="just">
                        <a:lnSpc>
                          <a:spcPts val="2500"/>
                        </a:lnSpc>
                        <a:spcAft>
                          <a:spcPts val="0"/>
                        </a:spcAft>
                      </a:pPr>
                      <a:r>
                        <a:rPr lang="zh-CN" sz="1400" kern="100" dirty="0">
                          <a:effectLst/>
                        </a:rPr>
                        <a:t>IBM、可口可乐、宝洁。</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extLst>
                  <a:ext uri="{0D108BD9-81ED-4DB2-BD59-A6C34878D82A}">
                    <a16:rowId xmlns:a16="http://schemas.microsoft.com/office/drawing/2014/main" xmlns="" val="10001"/>
                  </a:ext>
                </a:extLst>
              </a:tr>
              <a:tr h="921623">
                <a:tc>
                  <a:txBody>
                    <a:bodyPr/>
                    <a:lstStyle/>
                    <a:p>
                      <a:pPr algn="ctr">
                        <a:lnSpc>
                          <a:spcPts val="2500"/>
                        </a:lnSpc>
                        <a:spcAft>
                          <a:spcPts val="0"/>
                        </a:spcAft>
                      </a:pPr>
                      <a:r>
                        <a:rPr lang="zh-CN" altLang="en-US" sz="1600">
                          <a:sym typeface="+mn-ea"/>
                        </a:rPr>
                        <a:t>俱乐部型组织文化</a:t>
                      </a:r>
                      <a:endParaRPr lang="zh-CN" altLang="en-US" sz="160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4035" marR="44035" marT="0" marB="0" anchor="ctr"/>
                </a:tc>
                <a:tc>
                  <a:txBody>
                    <a:bodyPr/>
                    <a:lstStyle/>
                    <a:p>
                      <a:pPr algn="just">
                        <a:lnSpc>
                          <a:spcPts val="2500"/>
                        </a:lnSpc>
                        <a:spcAft>
                          <a:spcPts val="0"/>
                        </a:spcAft>
                      </a:pPr>
                      <a:r>
                        <a:rPr lang="zh-CN" sz="1400" kern="100" dirty="0">
                          <a:effectLst/>
                        </a:rPr>
                        <a:t>非常重视适应、忠诚和承诺；资历是关键因素，年龄和经验至关重要；致力于把管理人员培养成通才。</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tc>
                  <a:txBody>
                    <a:bodyPr/>
                    <a:lstStyle/>
                    <a:p>
                      <a:pPr algn="just">
                        <a:lnSpc>
                          <a:spcPts val="2500"/>
                        </a:lnSpc>
                        <a:spcAft>
                          <a:spcPts val="0"/>
                        </a:spcAft>
                      </a:pPr>
                      <a:r>
                        <a:rPr lang="zh-CN" sz="1400" kern="100" dirty="0">
                          <a:effectLst/>
                        </a:rPr>
                        <a:t>政府机构、军队、贝尔公司。</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extLst>
                  <a:ext uri="{0D108BD9-81ED-4DB2-BD59-A6C34878D82A}">
                    <a16:rowId xmlns:a16="http://schemas.microsoft.com/office/drawing/2014/main" xmlns="" val="10002"/>
                  </a:ext>
                </a:extLst>
              </a:tr>
              <a:tr h="970565">
                <a:tc>
                  <a:txBody>
                    <a:bodyPr/>
                    <a:lstStyle/>
                    <a:p>
                      <a:pPr algn="ctr">
                        <a:lnSpc>
                          <a:spcPts val="2500"/>
                        </a:lnSpc>
                        <a:spcAft>
                          <a:spcPts val="0"/>
                        </a:spcAft>
                      </a:pPr>
                      <a:r>
                        <a:rPr lang="zh-CN" altLang="en-US" sz="1600">
                          <a:sym typeface="+mn-ea"/>
                        </a:rPr>
                        <a:t>棒球队型组织文化</a:t>
                      </a:r>
                      <a:endPar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4035" marR="44035" marT="0" marB="0" anchor="ctr"/>
                </a:tc>
                <a:tc>
                  <a:txBody>
                    <a:bodyPr/>
                    <a:lstStyle/>
                    <a:p>
                      <a:pPr algn="just">
                        <a:lnSpc>
                          <a:spcPts val="2500"/>
                        </a:lnSpc>
                        <a:spcAft>
                          <a:spcPts val="0"/>
                        </a:spcAft>
                      </a:pPr>
                      <a:r>
                        <a:rPr lang="zh-CN" sz="1400" kern="100" dirty="0">
                          <a:effectLst/>
                        </a:rPr>
                        <a:t>鼓励冒险、革新和发明创造；会给予工作出色的组织成员以巨额奖酬和较大的自由度。</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tc>
                  <a:txBody>
                    <a:bodyPr/>
                    <a:lstStyle/>
                    <a:p>
                      <a:pPr algn="just">
                        <a:lnSpc>
                          <a:spcPts val="2500"/>
                        </a:lnSpc>
                        <a:spcAft>
                          <a:spcPts val="0"/>
                        </a:spcAft>
                      </a:pPr>
                      <a:r>
                        <a:rPr lang="zh-CN" sz="1400" kern="100" dirty="0">
                          <a:effectLst/>
                        </a:rPr>
                        <a:t>会计、法律、投资银行、咨询、广告、软件开发、生物研究。</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extLst>
                  <a:ext uri="{0D108BD9-81ED-4DB2-BD59-A6C34878D82A}">
                    <a16:rowId xmlns:a16="http://schemas.microsoft.com/office/drawing/2014/main" xmlns="" val="10003"/>
                  </a:ext>
                </a:extLst>
              </a:tr>
              <a:tr h="868813">
                <a:tc>
                  <a:txBody>
                    <a:bodyPr/>
                    <a:lstStyle/>
                    <a:p>
                      <a:pPr algn="ctr">
                        <a:lnSpc>
                          <a:spcPts val="2500"/>
                        </a:lnSpc>
                        <a:spcAft>
                          <a:spcPts val="0"/>
                        </a:spcAft>
                        <a:buNone/>
                      </a:pPr>
                      <a:r>
                        <a:rPr lang="zh-CN" altLang="en-US" sz="1600">
                          <a:sym typeface="+mn-ea"/>
                        </a:rPr>
                        <a:t>堡垒型组织文化</a:t>
                      </a:r>
                      <a:endPar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4035" marR="44035" marT="0" marB="0" anchor="ctr"/>
                </a:tc>
                <a:tc>
                  <a:txBody>
                    <a:bodyPr/>
                    <a:lstStyle/>
                    <a:p>
                      <a:pPr algn="just">
                        <a:lnSpc>
                          <a:spcPts val="2500"/>
                        </a:lnSpc>
                        <a:spcAft>
                          <a:spcPts val="0"/>
                        </a:spcAft>
                        <a:buNone/>
                      </a:pPr>
                      <a:r>
                        <a:rPr lang="zh-CN" sz="1400" kern="100" dirty="0">
                          <a:effectLst/>
                        </a:rPr>
                        <a:t>着眼于组织生存；虽然工作安全保障不足，但对于喜欢流动性和挑战性的人则具有一定的吸引力。</a:t>
                      </a:r>
                      <a:endParaRPr lang="zh-CN" sz="14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4035" marR="44035" marT="0" marB="0" anchor="ctr"/>
                </a:tc>
                <a:tc>
                  <a:txBody>
                    <a:bodyPr/>
                    <a:lstStyle/>
                    <a:p>
                      <a:pPr algn="just">
                        <a:lnSpc>
                          <a:spcPts val="2500"/>
                        </a:lnSpc>
                        <a:spcAft>
                          <a:spcPts val="0"/>
                        </a:spcAft>
                        <a:buNone/>
                      </a:pPr>
                      <a:r>
                        <a:rPr lang="zh-CN" altLang="en-US" sz="1400" kern="100" dirty="0">
                          <a:effectLst/>
                        </a:rPr>
                        <a:t>大型零售店、林业产品公司、天然气探测公司。</a:t>
                      </a:r>
                      <a:endParaRPr lang="zh-CN" altLang="en-US" sz="1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4035" marR="44035" marT="0" marB="0" anchor="ctr"/>
                </a:tc>
                <a:extLst>
                  <a:ext uri="{0D108BD9-81ED-4DB2-BD59-A6C34878D82A}">
                    <a16:rowId xmlns:a16="http://schemas.microsoft.com/office/drawing/2014/main" xmlns="" val="10004"/>
                  </a:ext>
                </a:extLst>
              </a:tr>
            </a:tbl>
          </a:graphicData>
        </a:graphic>
      </p:graphicFrame>
      <p:sp>
        <p:nvSpPr>
          <p:cNvPr id="12"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Tree>
    <p:extLst>
      <p:ext uri="{BB962C8B-B14F-4D97-AF65-F5344CB8AC3E}">
        <p14:creationId xmlns:p14="http://schemas.microsoft.com/office/powerpoint/2010/main" xmlns="" val="2198108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28650" y="141277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a:t>
            </a:r>
            <a:r>
              <a:rPr lang="zh-CN" altLang="en-US" sz="1800" dirty="0"/>
              <a:t>组织文化</a:t>
            </a:r>
            <a:r>
              <a:rPr lang="zh-CN" altLang="en-US" sz="1800" dirty="0" smtClean="0"/>
              <a:t>的分类</a:t>
            </a:r>
            <a:endParaRPr lang="zh-CN" altLang="en-US" sz="1800" dirty="0"/>
          </a:p>
        </p:txBody>
      </p:sp>
      <p:sp>
        <p:nvSpPr>
          <p:cNvPr id="11" name="内容占位符 2"/>
          <p:cNvSpPr txBox="1">
            <a:spLocks/>
          </p:cNvSpPr>
          <p:nvPr/>
        </p:nvSpPr>
        <p:spPr>
          <a:xfrm>
            <a:off x="597848" y="179588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2. </a:t>
            </a:r>
            <a:r>
              <a:rPr lang="zh-CN" altLang="en-US" sz="1800" dirty="0" smtClean="0"/>
              <a:t>按组织文化对组织成员的影响力分类</a:t>
            </a:r>
            <a:r>
              <a:rPr lang="en-US" altLang="zh-CN" sz="1800" dirty="0" smtClean="0"/>
              <a:t>——</a:t>
            </a:r>
            <a:r>
              <a:rPr lang="zh-CN" altLang="en-US" sz="1800" dirty="0" smtClean="0"/>
              <a:t>约翰</a:t>
            </a:r>
            <a:r>
              <a:rPr lang="en-US" altLang="zh-CN" sz="1800" dirty="0" smtClean="0"/>
              <a:t>•</a:t>
            </a:r>
            <a:r>
              <a:rPr lang="zh-CN" altLang="en-US" sz="1800" dirty="0" smtClean="0"/>
              <a:t>科特、詹姆斯</a:t>
            </a:r>
            <a:r>
              <a:rPr lang="en-US" altLang="zh-CN" sz="1800" dirty="0" smtClean="0"/>
              <a:t>•</a:t>
            </a:r>
            <a:r>
              <a:rPr lang="zh-CN" altLang="en-US" sz="1800" dirty="0" smtClean="0"/>
              <a:t>赫斯科特</a:t>
            </a:r>
            <a:endParaRPr lang="zh-CN" altLang="en-US" sz="1800" dirty="0"/>
          </a:p>
        </p:txBody>
      </p:sp>
      <p:grpSp>
        <p:nvGrpSpPr>
          <p:cNvPr id="12" name="组合 11"/>
          <p:cNvGrpSpPr/>
          <p:nvPr>
            <p:custDataLst>
              <p:tags r:id="rId1"/>
            </p:custDataLst>
          </p:nvPr>
        </p:nvGrpSpPr>
        <p:grpSpPr>
          <a:xfrm>
            <a:off x="1341729" y="2271603"/>
            <a:ext cx="6398848" cy="1347292"/>
            <a:chOff x="1689815" y="2477617"/>
            <a:chExt cx="5790485" cy="1219200"/>
          </a:xfrm>
        </p:grpSpPr>
        <p:sp>
          <p:nvSpPr>
            <p:cNvPr id="13" name="矩形 12"/>
            <p:cNvSpPr/>
            <p:nvPr>
              <p:custDataLst>
                <p:tags r:id="rId12"/>
              </p:custDataLst>
            </p:nvPr>
          </p:nvSpPr>
          <p:spPr>
            <a:xfrm>
              <a:off x="1794590" y="2662236"/>
              <a:ext cx="547687" cy="566738"/>
            </a:xfrm>
            <a:prstGeom prst="rect">
              <a:avLst/>
            </a:prstGeom>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lstStyle/>
            <a:p>
              <a:pPr algn="ctr"/>
              <a:r>
                <a:rPr lang="en-US" altLang="zh-CN" dirty="0">
                  <a:solidFill>
                    <a:sysClr val="window" lastClr="FFFFFF"/>
                  </a:solidFill>
                  <a:sym typeface="Arial" panose="020B0604020202020204" pitchFamily="34" charset="0"/>
                </a:rPr>
                <a:t>01</a:t>
              </a:r>
              <a:endParaRPr lang="zh-CN" altLang="en-US" dirty="0">
                <a:solidFill>
                  <a:sysClr val="window" lastClr="FFFFFF"/>
                </a:solidFill>
                <a:sym typeface="Arial" panose="020B0604020202020204" pitchFamily="34" charset="0"/>
              </a:endParaRPr>
            </a:p>
          </p:txBody>
        </p:sp>
        <p:sp>
          <p:nvSpPr>
            <p:cNvPr id="14" name="任意多边形 13"/>
            <p:cNvSpPr/>
            <p:nvPr>
              <p:custDataLst>
                <p:tags r:id="rId13"/>
              </p:custDataLst>
            </p:nvPr>
          </p:nvSpPr>
          <p:spPr>
            <a:xfrm>
              <a:off x="1689815" y="2553817"/>
              <a:ext cx="757237" cy="78357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7BDBA">
                <a:alpha val="71000"/>
              </a:srgbClr>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5" name="文本框 14"/>
            <p:cNvSpPr txBox="1"/>
            <p:nvPr>
              <p:custDataLst>
                <p:tags r:id="rId14"/>
              </p:custDataLst>
            </p:nvPr>
          </p:nvSpPr>
          <p:spPr>
            <a:xfrm>
              <a:off x="2589928" y="2477617"/>
              <a:ext cx="4890372" cy="383327"/>
            </a:xfrm>
            <a:prstGeom prst="rect">
              <a:avLst/>
            </a:prstGeom>
            <a:noFill/>
          </p:spPr>
          <p:txBody>
            <a:bodyPr wrap="square" lIns="0" tIns="0" rIns="0" bIns="0" rtlCol="0" anchor="ctr" anchorCtr="0">
              <a:normAutofit/>
            </a:bodyPr>
            <a:lstStyle/>
            <a:p>
              <a:r>
                <a:rPr lang="zh-CN" altLang="en-US" b="1" dirty="0">
                  <a:solidFill>
                    <a:srgbClr val="27BDBA">
                      <a:lumMod val="75000"/>
                    </a:srgbClr>
                  </a:solidFill>
                  <a:latin typeface="+mj-lt"/>
                  <a:ea typeface="+mj-ea"/>
                  <a:cs typeface="+mj-cs"/>
                  <a:sym typeface="Arial" panose="020B0604020202020204" pitchFamily="34" charset="0"/>
                </a:rPr>
                <a:t>强力型组织文化</a:t>
              </a:r>
            </a:p>
          </p:txBody>
        </p:sp>
        <p:sp>
          <p:nvSpPr>
            <p:cNvPr id="16" name="文本框 15"/>
            <p:cNvSpPr txBox="1"/>
            <p:nvPr>
              <p:custDataLst>
                <p:tags r:id="rId15"/>
              </p:custDataLst>
            </p:nvPr>
          </p:nvSpPr>
          <p:spPr>
            <a:xfrm>
              <a:off x="2589928" y="2879877"/>
              <a:ext cx="4890372" cy="816940"/>
            </a:xfrm>
            <a:prstGeom prst="rect">
              <a:avLst/>
            </a:prstGeom>
            <a:noFill/>
          </p:spPr>
          <p:txBody>
            <a:bodyPr wrap="square" lIns="0" tIns="0" rIns="0" bIns="0" rtlCol="0" anchor="t" anchorCtr="0">
              <a:noAutofit/>
            </a:bodyPr>
            <a:lstStyle/>
            <a:p>
              <a:r>
                <a:rPr lang="zh-CN" altLang="en-US" dirty="0">
                  <a:solidFill>
                    <a:schemeClr val="tx1"/>
                  </a:solidFill>
                  <a:sym typeface="Arial" panose="020B0604020202020204" pitchFamily="34" charset="0"/>
                </a:rPr>
                <a:t>提供了必要的组织机构和管理机制；组织成员方向明确、步调一致，有共同的价值观念和行为方式，愿意为组织工作或献身。</a:t>
              </a:r>
            </a:p>
          </p:txBody>
        </p:sp>
      </p:grpSp>
      <p:grpSp>
        <p:nvGrpSpPr>
          <p:cNvPr id="17" name="组合 16"/>
          <p:cNvGrpSpPr/>
          <p:nvPr>
            <p:custDataLst>
              <p:tags r:id="rId2"/>
            </p:custDataLst>
          </p:nvPr>
        </p:nvGrpSpPr>
        <p:grpSpPr>
          <a:xfrm>
            <a:off x="1341729" y="3630923"/>
            <a:ext cx="6398848" cy="1347292"/>
            <a:chOff x="1689815" y="3620617"/>
            <a:chExt cx="5790485" cy="1219200"/>
          </a:xfrm>
        </p:grpSpPr>
        <p:sp>
          <p:nvSpPr>
            <p:cNvPr id="18" name="矩形 17"/>
            <p:cNvSpPr/>
            <p:nvPr>
              <p:custDataLst>
                <p:tags r:id="rId8"/>
              </p:custDataLst>
            </p:nvPr>
          </p:nvSpPr>
          <p:spPr>
            <a:xfrm>
              <a:off x="1794590" y="3805236"/>
              <a:ext cx="547687" cy="566738"/>
            </a:xfrm>
            <a:prstGeom prst="rect">
              <a:avLst/>
            </a:prstGeom>
            <a:solidFill>
              <a:srgbClr val="66D9AB"/>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lstStyle/>
            <a:p>
              <a:pPr algn="ctr"/>
              <a:r>
                <a:rPr lang="en-US" altLang="zh-CN" dirty="0">
                  <a:solidFill>
                    <a:sysClr val="window" lastClr="FFFFFF"/>
                  </a:solidFill>
                  <a:sym typeface="Arial" panose="020B0604020202020204" pitchFamily="34" charset="0"/>
                </a:rPr>
                <a:t>02</a:t>
              </a:r>
              <a:endParaRPr lang="zh-CN" altLang="en-US" dirty="0">
                <a:solidFill>
                  <a:sysClr val="window" lastClr="FFFFFF"/>
                </a:solidFill>
                <a:sym typeface="Arial" panose="020B0604020202020204" pitchFamily="34" charset="0"/>
              </a:endParaRPr>
            </a:p>
          </p:txBody>
        </p:sp>
        <p:sp>
          <p:nvSpPr>
            <p:cNvPr id="19" name="任意多边形 18"/>
            <p:cNvSpPr/>
            <p:nvPr>
              <p:custDataLst>
                <p:tags r:id="rId9"/>
              </p:custDataLst>
            </p:nvPr>
          </p:nvSpPr>
          <p:spPr>
            <a:xfrm>
              <a:off x="1689815" y="3696817"/>
              <a:ext cx="757237" cy="78357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66D9AB"/>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20" name="文本框 19"/>
            <p:cNvSpPr txBox="1"/>
            <p:nvPr>
              <p:custDataLst>
                <p:tags r:id="rId10"/>
              </p:custDataLst>
            </p:nvPr>
          </p:nvSpPr>
          <p:spPr>
            <a:xfrm>
              <a:off x="2589928" y="3620617"/>
              <a:ext cx="4890372" cy="383327"/>
            </a:xfrm>
            <a:prstGeom prst="rect">
              <a:avLst/>
            </a:prstGeom>
            <a:noFill/>
          </p:spPr>
          <p:txBody>
            <a:bodyPr wrap="square" lIns="0" tIns="0" rIns="0" bIns="0" rtlCol="0" anchor="ctr" anchorCtr="0">
              <a:normAutofit/>
            </a:bodyPr>
            <a:lstStyle/>
            <a:p>
              <a:r>
                <a:rPr lang="zh-CN" altLang="en-US" b="1" dirty="0">
                  <a:solidFill>
                    <a:srgbClr val="66D9AB">
                      <a:lumMod val="75000"/>
                    </a:srgbClr>
                  </a:solidFill>
                  <a:latin typeface="+mj-lt"/>
                  <a:ea typeface="+mj-ea"/>
                  <a:cs typeface="+mj-cs"/>
                  <a:sym typeface="Arial" panose="020B0604020202020204" pitchFamily="34" charset="0"/>
                </a:rPr>
                <a:t>策略合理型组织文化</a:t>
              </a:r>
            </a:p>
          </p:txBody>
        </p:sp>
        <p:sp>
          <p:nvSpPr>
            <p:cNvPr id="21" name="文本框 20"/>
            <p:cNvSpPr txBox="1"/>
            <p:nvPr>
              <p:custDataLst>
                <p:tags r:id="rId11"/>
              </p:custDataLst>
            </p:nvPr>
          </p:nvSpPr>
          <p:spPr>
            <a:xfrm>
              <a:off x="2589928" y="4022877"/>
              <a:ext cx="4890372" cy="816940"/>
            </a:xfrm>
            <a:prstGeom prst="rect">
              <a:avLst/>
            </a:prstGeom>
            <a:noFill/>
          </p:spPr>
          <p:txBody>
            <a:bodyPr wrap="square" lIns="0" tIns="0" rIns="0" bIns="0" rtlCol="0" anchor="t" anchorCtr="0">
              <a:normAutofit/>
            </a:bodyPr>
            <a:lstStyle/>
            <a:p>
              <a:pPr>
                <a:lnSpc>
                  <a:spcPct val="100000"/>
                </a:lnSpc>
              </a:pPr>
              <a:r>
                <a:rPr lang="zh-CN" altLang="en-US" dirty="0">
                  <a:solidFill>
                    <a:schemeClr val="tx1"/>
                  </a:solidFill>
                  <a:sym typeface="Arial" panose="020B0604020202020204" pitchFamily="34" charset="0"/>
                </a:rPr>
                <a:t>只有当组织文化适应于组织环境时，这种文化才是好的、有效的文化。</a:t>
              </a:r>
            </a:p>
          </p:txBody>
        </p:sp>
      </p:grpSp>
      <p:grpSp>
        <p:nvGrpSpPr>
          <p:cNvPr id="22" name="组合 21"/>
          <p:cNvGrpSpPr/>
          <p:nvPr>
            <p:custDataLst>
              <p:tags r:id="rId3"/>
            </p:custDataLst>
          </p:nvPr>
        </p:nvGrpSpPr>
        <p:grpSpPr>
          <a:xfrm>
            <a:off x="1341729" y="4990243"/>
            <a:ext cx="6398937" cy="1435708"/>
            <a:chOff x="1689815" y="4763617"/>
            <a:chExt cx="5790565" cy="1299210"/>
          </a:xfrm>
        </p:grpSpPr>
        <p:sp>
          <p:nvSpPr>
            <p:cNvPr id="23" name="矩形 22"/>
            <p:cNvSpPr/>
            <p:nvPr>
              <p:custDataLst>
                <p:tags r:id="rId4"/>
              </p:custDataLst>
            </p:nvPr>
          </p:nvSpPr>
          <p:spPr>
            <a:xfrm>
              <a:off x="1794590" y="4948236"/>
              <a:ext cx="547687" cy="566738"/>
            </a:xfrm>
            <a:prstGeom prst="rect">
              <a:avLst/>
            </a:prstGeom>
            <a:solidFill>
              <a:srgbClr val="CFD90A"/>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lstStyle/>
            <a:p>
              <a:pPr algn="ctr"/>
              <a:r>
                <a:rPr lang="en-US" altLang="zh-CN" dirty="0">
                  <a:solidFill>
                    <a:sysClr val="window" lastClr="FFFFFF"/>
                  </a:solidFill>
                  <a:sym typeface="Arial" panose="020B0604020202020204" pitchFamily="34" charset="0"/>
                </a:rPr>
                <a:t>03</a:t>
              </a:r>
              <a:endParaRPr lang="zh-CN" altLang="en-US" dirty="0">
                <a:solidFill>
                  <a:sysClr val="window" lastClr="FFFFFF"/>
                </a:solidFill>
                <a:sym typeface="Arial" panose="020B0604020202020204" pitchFamily="34" charset="0"/>
              </a:endParaRPr>
            </a:p>
          </p:txBody>
        </p:sp>
        <p:sp>
          <p:nvSpPr>
            <p:cNvPr id="24" name="任意多边形 23"/>
            <p:cNvSpPr/>
            <p:nvPr>
              <p:custDataLst>
                <p:tags r:id="rId5"/>
              </p:custDataLst>
            </p:nvPr>
          </p:nvSpPr>
          <p:spPr>
            <a:xfrm>
              <a:off x="1689815" y="4839817"/>
              <a:ext cx="757237" cy="78357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CFD90A"/>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25" name="文本框 24"/>
            <p:cNvSpPr txBox="1"/>
            <p:nvPr>
              <p:custDataLst>
                <p:tags r:id="rId6"/>
              </p:custDataLst>
            </p:nvPr>
          </p:nvSpPr>
          <p:spPr>
            <a:xfrm>
              <a:off x="2589928" y="4763617"/>
              <a:ext cx="4890372" cy="383327"/>
            </a:xfrm>
            <a:prstGeom prst="rect">
              <a:avLst/>
            </a:prstGeom>
            <a:noFill/>
          </p:spPr>
          <p:txBody>
            <a:bodyPr wrap="square" lIns="0" tIns="0" rIns="0" bIns="0" rtlCol="0" anchor="ctr" anchorCtr="0">
              <a:normAutofit/>
            </a:bodyPr>
            <a:lstStyle/>
            <a:p>
              <a:r>
                <a:rPr lang="zh-CN" altLang="en-US" b="1" dirty="0">
                  <a:solidFill>
                    <a:srgbClr val="CFD90A">
                      <a:lumMod val="75000"/>
                    </a:srgbClr>
                  </a:solidFill>
                  <a:latin typeface="+mj-lt"/>
                  <a:ea typeface="+mj-ea"/>
                  <a:cs typeface="+mj-cs"/>
                  <a:sym typeface="Arial" panose="020B0604020202020204" pitchFamily="34" charset="0"/>
                </a:rPr>
                <a:t>灵活适应型组织文化</a:t>
              </a:r>
            </a:p>
          </p:txBody>
        </p:sp>
        <p:sp>
          <p:nvSpPr>
            <p:cNvPr id="26" name="文本框 25"/>
            <p:cNvSpPr txBox="1"/>
            <p:nvPr>
              <p:custDataLst>
                <p:tags r:id="rId7"/>
              </p:custDataLst>
            </p:nvPr>
          </p:nvSpPr>
          <p:spPr>
            <a:xfrm>
              <a:off x="2590245" y="5165572"/>
              <a:ext cx="4890135" cy="897255"/>
            </a:xfrm>
            <a:prstGeom prst="rect">
              <a:avLst/>
            </a:prstGeom>
            <a:noFill/>
          </p:spPr>
          <p:txBody>
            <a:bodyPr wrap="square" lIns="0" tIns="0" rIns="0" bIns="0" rtlCol="0" anchor="t" anchorCtr="0">
              <a:normAutofit/>
            </a:bodyPr>
            <a:lstStyle/>
            <a:p>
              <a:pPr>
                <a:lnSpc>
                  <a:spcPct val="100000"/>
                </a:lnSpc>
              </a:pPr>
              <a:r>
                <a:rPr lang="zh-CN" altLang="en-US" dirty="0">
                  <a:solidFill>
                    <a:schemeClr val="tx1"/>
                  </a:solidFill>
                  <a:sym typeface="Arial" panose="020B0604020202020204" pitchFamily="34" charset="0"/>
                </a:rPr>
                <a:t>提倡信心和信赖感、不畏风险、注重行为方式等，组织成员之间相互支持，勇于发现问题、解决问题。</a:t>
              </a:r>
            </a:p>
          </p:txBody>
        </p:sp>
      </p:grpSp>
      <p:sp>
        <p:nvSpPr>
          <p:cNvPr id="2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Tree>
    <p:extLst>
      <p:ext uri="{BB962C8B-B14F-4D97-AF65-F5344CB8AC3E}">
        <p14:creationId xmlns:p14="http://schemas.microsoft.com/office/powerpoint/2010/main" xmlns="" val="77708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61049" y="1513811"/>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a:t>
            </a:r>
            <a:r>
              <a:rPr lang="zh-CN" altLang="en-US" sz="1800" dirty="0"/>
              <a:t>组织文化</a:t>
            </a:r>
            <a:r>
              <a:rPr lang="zh-CN" altLang="en-US" sz="1800" dirty="0" smtClean="0"/>
              <a:t>的分类</a:t>
            </a:r>
            <a:endParaRPr lang="zh-CN" altLang="en-US" sz="1800" dirty="0"/>
          </a:p>
        </p:txBody>
      </p:sp>
      <p:sp>
        <p:nvSpPr>
          <p:cNvPr id="11" name="内容占位符 2"/>
          <p:cNvSpPr txBox="1">
            <a:spLocks/>
          </p:cNvSpPr>
          <p:nvPr/>
        </p:nvSpPr>
        <p:spPr>
          <a:xfrm>
            <a:off x="630247" y="1896923"/>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3. </a:t>
            </a:r>
            <a:r>
              <a:rPr lang="zh-CN" altLang="en-US" sz="1800" dirty="0" smtClean="0"/>
              <a:t>按</a:t>
            </a:r>
            <a:r>
              <a:rPr lang="zh-CN" altLang="en-US" sz="1800" dirty="0"/>
              <a:t>组织</a:t>
            </a:r>
            <a:r>
              <a:rPr lang="zh-CN" altLang="en-US" sz="1800" dirty="0" smtClean="0"/>
              <a:t>文化所覆盖的范围分类</a:t>
            </a:r>
            <a:endParaRPr lang="zh-CN" altLang="en-US" sz="1800" dirty="0"/>
          </a:p>
        </p:txBody>
      </p:sp>
      <p:pic>
        <p:nvPicPr>
          <p:cNvPr id="2" name="图片 1"/>
          <p:cNvPicPr>
            <a:picLocks noChangeAspect="1"/>
          </p:cNvPicPr>
          <p:nvPr/>
        </p:nvPicPr>
        <p:blipFill>
          <a:blip r:embed="rId4" cstate="print"/>
          <a:stretch>
            <a:fillRect/>
          </a:stretch>
        </p:blipFill>
        <p:spPr>
          <a:xfrm>
            <a:off x="1405245" y="2612928"/>
            <a:ext cx="2381250" cy="2381250"/>
          </a:xfrm>
          <a:prstGeom prst="rect">
            <a:avLst/>
          </a:prstGeom>
        </p:spPr>
      </p:pic>
      <p:pic>
        <p:nvPicPr>
          <p:cNvPr id="1026" name="Picture 2" descr="https://ss1.bdstatic.com/70cFvXSh_Q1YnxGkpoWK1HF6hhy/it/u=2044014337,1902329790&amp;fm=26&amp;gp=0.jp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r="2260" b="9406"/>
          <a:stretch/>
        </p:blipFill>
        <p:spPr bwMode="auto">
          <a:xfrm>
            <a:off x="5221669" y="2612928"/>
            <a:ext cx="2736305" cy="238125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矩形 11"/>
          <p:cNvSpPr/>
          <p:nvPr>
            <p:custDataLst>
              <p:tags r:id="rId1"/>
            </p:custDataLst>
          </p:nvPr>
        </p:nvSpPr>
        <p:spPr>
          <a:xfrm>
            <a:off x="1405245" y="5093852"/>
            <a:ext cx="2381250" cy="50742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dirty="0">
                <a:solidFill>
                  <a:srgbClr val="FFFFFF"/>
                </a:solidFill>
                <a:latin typeface="微软雅黑" panose="020B0503020204020204" pitchFamily="34" charset="-122"/>
                <a:ea typeface="微软雅黑" panose="020B0503020204020204" pitchFamily="34" charset="-122"/>
                <a:sym typeface="+mn-ea"/>
              </a:rPr>
              <a:t>主文化</a:t>
            </a:r>
          </a:p>
        </p:txBody>
      </p:sp>
      <p:sp>
        <p:nvSpPr>
          <p:cNvPr id="13" name="矩形 12"/>
          <p:cNvSpPr/>
          <p:nvPr>
            <p:custDataLst>
              <p:tags r:id="rId2"/>
            </p:custDataLst>
          </p:nvPr>
        </p:nvSpPr>
        <p:spPr>
          <a:xfrm>
            <a:off x="5220072" y="5085184"/>
            <a:ext cx="2737902" cy="50742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dirty="0" smtClean="0">
                <a:solidFill>
                  <a:srgbClr val="FFFFFF"/>
                </a:solidFill>
                <a:latin typeface="微软雅黑" panose="020B0503020204020204" pitchFamily="34" charset="-122"/>
                <a:ea typeface="微软雅黑" panose="020B0503020204020204" pitchFamily="34" charset="-122"/>
                <a:sym typeface="+mn-ea"/>
              </a:rPr>
              <a:t>亚文化</a:t>
            </a:r>
            <a:endParaRPr lang="zh-CN" altLang="en-US" sz="2000" dirty="0">
              <a:solidFill>
                <a:srgbClr val="FFFFFF"/>
              </a:solidFill>
              <a:latin typeface="微软雅黑" panose="020B0503020204020204" pitchFamily="34" charset="-122"/>
              <a:ea typeface="微软雅黑" panose="020B0503020204020204" pitchFamily="34" charset="-122"/>
              <a:sym typeface="+mn-ea"/>
            </a:endParaRPr>
          </a:p>
        </p:txBody>
      </p:sp>
      <p:sp>
        <p:nvSpPr>
          <p:cNvPr id="1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Tree>
    <p:extLst>
      <p:ext uri="{BB962C8B-B14F-4D97-AF65-F5344CB8AC3E}">
        <p14:creationId xmlns:p14="http://schemas.microsoft.com/office/powerpoint/2010/main" xmlns="" val="171228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571914"/>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a:t>
            </a:r>
            <a:r>
              <a:rPr lang="zh-CN" altLang="en-US" sz="1800" dirty="0"/>
              <a:t>组织文化</a:t>
            </a:r>
            <a:r>
              <a:rPr lang="zh-CN" altLang="en-US" sz="1800" dirty="0" smtClean="0"/>
              <a:t>的分类</a:t>
            </a:r>
            <a:endParaRPr lang="zh-CN" altLang="en-US" sz="1800" dirty="0"/>
          </a:p>
        </p:txBody>
      </p:sp>
      <p:sp>
        <p:nvSpPr>
          <p:cNvPr id="11" name="内容占位符 2"/>
          <p:cNvSpPr txBox="1">
            <a:spLocks/>
          </p:cNvSpPr>
          <p:nvPr/>
        </p:nvSpPr>
        <p:spPr>
          <a:xfrm>
            <a:off x="628650" y="1955026"/>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t>4</a:t>
            </a:r>
            <a:r>
              <a:rPr lang="en-US" altLang="zh-CN" sz="1800" dirty="0" smtClean="0"/>
              <a:t>. </a:t>
            </a:r>
            <a:r>
              <a:rPr lang="zh-CN" altLang="en-US" sz="1800" dirty="0"/>
              <a:t>按权力的集中度分类</a:t>
            </a:r>
            <a:r>
              <a:rPr lang="en-US" altLang="zh-CN" sz="1800" dirty="0"/>
              <a:t>——</a:t>
            </a:r>
            <a:r>
              <a:rPr lang="zh-CN" altLang="en-US" sz="1800" dirty="0"/>
              <a:t>赖特和科伯</a:t>
            </a:r>
          </a:p>
        </p:txBody>
      </p:sp>
      <p:graphicFrame>
        <p:nvGraphicFramePr>
          <p:cNvPr id="12" name="表格 11"/>
          <p:cNvGraphicFramePr>
            <a:graphicFrameLocks noGrp="1"/>
          </p:cNvGraphicFramePr>
          <p:nvPr>
            <p:extLst>
              <p:ext uri="{D42A27DB-BD31-4B8C-83A1-F6EECF244321}">
                <p14:modId xmlns:p14="http://schemas.microsoft.com/office/powerpoint/2010/main" xmlns="" val="3114338919"/>
              </p:ext>
            </p:extLst>
          </p:nvPr>
        </p:nvGraphicFramePr>
        <p:xfrm>
          <a:off x="760730" y="2420888"/>
          <a:ext cx="7622540" cy="3714739"/>
        </p:xfrm>
        <a:graphic>
          <a:graphicData uri="http://schemas.openxmlformats.org/drawingml/2006/table">
            <a:tbl>
              <a:tblPr firstRow="1" firstCol="1" bandRow="1">
                <a:tableStyleId>{5DA37D80-6434-44D0-A028-1B22A696006F}</a:tableStyleId>
              </a:tblPr>
              <a:tblGrid>
                <a:gridCol w="2493645">
                  <a:extLst>
                    <a:ext uri="{9D8B030D-6E8A-4147-A177-3AD203B41FA5}">
                      <a16:colId xmlns:a16="http://schemas.microsoft.com/office/drawing/2014/main" xmlns="" val="20000"/>
                    </a:ext>
                  </a:extLst>
                </a:gridCol>
                <a:gridCol w="5128895">
                  <a:extLst>
                    <a:ext uri="{9D8B030D-6E8A-4147-A177-3AD203B41FA5}">
                      <a16:colId xmlns:a16="http://schemas.microsoft.com/office/drawing/2014/main" xmlns="" val="20001"/>
                    </a:ext>
                  </a:extLst>
                </a:gridCol>
              </a:tblGrid>
              <a:tr h="414010">
                <a:tc>
                  <a:txBody>
                    <a:bodyPr/>
                    <a:lstStyle/>
                    <a:p>
                      <a:pPr algn="ctr">
                        <a:lnSpc>
                          <a:spcPts val="2500"/>
                        </a:lnSpc>
                        <a:spcAft>
                          <a:spcPts val="0"/>
                        </a:spcAft>
                      </a:pPr>
                      <a:r>
                        <a:rPr lang="zh-CN" sz="1800" kern="100" dirty="0">
                          <a:effectLst/>
                        </a:rPr>
                        <a:t>类型</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ts val="2500"/>
                        </a:lnSpc>
                        <a:spcAft>
                          <a:spcPts val="0"/>
                        </a:spcAft>
                      </a:pPr>
                      <a:r>
                        <a:rPr lang="zh-CN" sz="1800" kern="100" dirty="0">
                          <a:effectLst/>
                        </a:rPr>
                        <a:t>特点</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a16="http://schemas.microsoft.com/office/drawing/2014/main" xmlns="" val="10000"/>
                  </a:ext>
                </a:extLst>
              </a:tr>
              <a:tr h="798293">
                <a:tc>
                  <a:txBody>
                    <a:bodyPr/>
                    <a:lstStyle/>
                    <a:p>
                      <a:pPr algn="ctr">
                        <a:lnSpc>
                          <a:spcPts val="2500"/>
                        </a:lnSpc>
                        <a:spcAft>
                          <a:spcPts val="0"/>
                        </a:spcAft>
                      </a:pPr>
                      <a:r>
                        <a:rPr lang="zh-CN" altLang="en-US" sz="1600" b="0">
                          <a:sym typeface="+mn-ea"/>
                        </a:rPr>
                        <a:t>权力型组织文化</a:t>
                      </a:r>
                    </a:p>
                    <a:p>
                      <a:pPr algn="ctr">
                        <a:lnSpc>
                          <a:spcPts val="2500"/>
                        </a:lnSpc>
                        <a:spcAft>
                          <a:spcPts val="0"/>
                        </a:spcAft>
                      </a:pPr>
                      <a:r>
                        <a:rPr lang="zh-CN" altLang="en-US" sz="1600" b="0">
                          <a:sym typeface="+mn-ea"/>
                        </a:rPr>
                        <a:t>（集权，以人为中心）</a:t>
                      </a:r>
                      <a:endParaRPr lang="zh-CN" altLang="en-US" sz="1600" b="0">
                        <a:latin typeface="微软雅黑" panose="020B0503020204020204" pitchFamily="34" charset="-122"/>
                        <a:ea typeface="微软雅黑" panose="020B0503020204020204" pitchFamily="34" charset="-122"/>
                        <a:sym typeface="+mn-ea"/>
                      </a:endParaRPr>
                    </a:p>
                  </a:txBody>
                  <a:tcPr marL="46254" marR="46254" marT="0" marB="0" anchor="ctr"/>
                </a:tc>
                <a:tc>
                  <a:txBody>
                    <a:bodyPr/>
                    <a:lstStyle/>
                    <a:p>
                      <a:pPr algn="just">
                        <a:lnSpc>
                          <a:spcPts val="2500"/>
                        </a:lnSpc>
                        <a:spcAft>
                          <a:spcPts val="0"/>
                        </a:spcAft>
                      </a:pPr>
                      <a:r>
                        <a:rPr lang="zh-CN" sz="1400" b="0" kern="100" dirty="0">
                          <a:effectLst/>
                        </a:rPr>
                        <a:t>常常由一个人或一个很小的群体领导，不太看重组织中的正式结构和工作程序。</a:t>
                      </a:r>
                      <a:endParaRPr lang="zh-CN" sz="14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1"/>
                  </a:ext>
                </a:extLst>
              </a:tr>
              <a:tr h="797753">
                <a:tc>
                  <a:txBody>
                    <a:bodyPr/>
                    <a:lstStyle/>
                    <a:p>
                      <a:pPr algn="ctr">
                        <a:lnSpc>
                          <a:spcPts val="2500"/>
                        </a:lnSpc>
                        <a:spcAft>
                          <a:spcPts val="0"/>
                        </a:spcAft>
                      </a:pPr>
                      <a:r>
                        <a:rPr lang="zh-CN" altLang="en-US" sz="1600" b="0">
                          <a:sym typeface="+mn-ea"/>
                        </a:rPr>
                        <a:t>作用型组织文化</a:t>
                      </a:r>
                    </a:p>
                    <a:p>
                      <a:pPr algn="ctr">
                        <a:lnSpc>
                          <a:spcPts val="2500"/>
                        </a:lnSpc>
                        <a:spcAft>
                          <a:spcPts val="0"/>
                        </a:spcAft>
                      </a:pPr>
                      <a:r>
                        <a:rPr lang="zh-CN" altLang="en-US" sz="1600" b="0" kern="100">
                          <a:effectLst/>
                          <a:sym typeface="+mn-ea"/>
                        </a:rPr>
                        <a:t>（集权，以职能为中心）</a:t>
                      </a:r>
                      <a:endParaRPr lang="zh-CN" altLang="en-US" sz="1600" b="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lang="zh-CN" sz="1400" b="0" kern="100" dirty="0">
                          <a:effectLst/>
                        </a:rPr>
                        <a:t>内部有健全的正式规则、规章制度和工作程序，等级制度严格；不是一种有效的组织变革文化。</a:t>
                      </a:r>
                      <a:endParaRPr lang="zh-CN" sz="14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2"/>
                  </a:ext>
                </a:extLst>
              </a:tr>
              <a:tr h="798293">
                <a:tc>
                  <a:txBody>
                    <a:bodyPr/>
                    <a:lstStyle/>
                    <a:p>
                      <a:pPr algn="ctr">
                        <a:lnSpc>
                          <a:spcPts val="2500"/>
                        </a:lnSpc>
                        <a:spcAft>
                          <a:spcPts val="0"/>
                        </a:spcAft>
                      </a:pPr>
                      <a:r>
                        <a:rPr lang="zh-CN" altLang="en-US" sz="1600" b="0">
                          <a:sym typeface="+mn-ea"/>
                        </a:rPr>
                        <a:t>使命型组织文化</a:t>
                      </a:r>
                    </a:p>
                    <a:p>
                      <a:pPr algn="ctr">
                        <a:lnSpc>
                          <a:spcPts val="2500"/>
                        </a:lnSpc>
                        <a:spcAft>
                          <a:spcPts val="0"/>
                        </a:spcAft>
                      </a:pPr>
                      <a:r>
                        <a:rPr lang="zh-CN" altLang="en-US" sz="1600" b="0" kern="100" dirty="0">
                          <a:effectLst/>
                          <a:sym typeface="+mn-ea"/>
                        </a:rPr>
                        <a:t>（分权，以任务为中心）</a:t>
                      </a:r>
                      <a:endParaRPr lang="zh-CN" altLang="en-US" sz="16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lang="zh-CN" sz="1400" b="0" kern="100" dirty="0">
                          <a:effectLst/>
                        </a:rPr>
                        <a:t>没有领导者，唯一需要服从的就是任务或者使命本身，成员之间地位平等；容易产生恶性的“政治紊乱”。</a:t>
                      </a:r>
                      <a:endParaRPr lang="zh-CN" sz="14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3"/>
                  </a:ext>
                </a:extLst>
              </a:tr>
              <a:tr h="906390">
                <a:tc>
                  <a:txBody>
                    <a:bodyPr/>
                    <a:lstStyle/>
                    <a:p>
                      <a:pPr algn="ctr">
                        <a:lnSpc>
                          <a:spcPts val="2500"/>
                        </a:lnSpc>
                        <a:spcAft>
                          <a:spcPts val="0"/>
                        </a:spcAft>
                        <a:buNone/>
                      </a:pPr>
                      <a:r>
                        <a:rPr lang="zh-CN" altLang="en-US" sz="1600" b="0">
                          <a:sym typeface="+mn-ea"/>
                        </a:rPr>
                        <a:t>个性型组织文化</a:t>
                      </a:r>
                    </a:p>
                    <a:p>
                      <a:pPr algn="ctr">
                        <a:lnSpc>
                          <a:spcPts val="2500"/>
                        </a:lnSpc>
                        <a:spcAft>
                          <a:spcPts val="0"/>
                        </a:spcAft>
                        <a:buNone/>
                      </a:pPr>
                      <a:r>
                        <a:rPr lang="zh-CN" altLang="en-US" sz="1600" b="0" kern="100" dirty="0">
                          <a:effectLst/>
                          <a:sym typeface="+mn-ea"/>
                        </a:rPr>
                        <a:t>（分权，以人为中心）</a:t>
                      </a:r>
                      <a:endParaRPr lang="zh-CN" altLang="en-US" sz="16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buNone/>
                      </a:pPr>
                      <a:r>
                        <a:rPr lang="zh-CN" sz="1400" b="0" kern="100" dirty="0">
                          <a:effectLst/>
                        </a:rPr>
                        <a:t>既以人为导向、又强调平等的文化；富有创造性，孕育新观点，允许每个人按照自己的兴趣工作，同时保持相互有利的关系。</a:t>
                      </a:r>
                      <a:endParaRPr lang="zh-CN" sz="1400" b="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6254" marR="46254" marT="0" marB="0" anchor="ctr"/>
                </a:tc>
                <a:extLst>
                  <a:ext uri="{0D108BD9-81ED-4DB2-BD59-A6C34878D82A}">
                    <a16:rowId xmlns:a16="http://schemas.microsoft.com/office/drawing/2014/main" xmlns="" val="10004"/>
                  </a:ext>
                </a:extLst>
              </a:tr>
            </a:tbl>
          </a:graphicData>
        </a:graphic>
      </p:graphicFrame>
      <p:sp>
        <p:nvSpPr>
          <p:cNvPr id="13"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Tree>
    <p:extLst>
      <p:ext uri="{BB962C8B-B14F-4D97-AF65-F5344CB8AC3E}">
        <p14:creationId xmlns:p14="http://schemas.microsoft.com/office/powerpoint/2010/main" xmlns="" val="192192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499906"/>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（二）</a:t>
            </a:r>
            <a:r>
              <a:rPr lang="zh-CN" altLang="en-US" sz="1800" dirty="0"/>
              <a:t>组织文化</a:t>
            </a:r>
            <a:r>
              <a:rPr lang="zh-CN" altLang="en-US" sz="1800" dirty="0" smtClean="0"/>
              <a:t>的分类</a:t>
            </a:r>
            <a:endParaRPr lang="zh-CN" altLang="en-US" sz="1800" dirty="0"/>
          </a:p>
        </p:txBody>
      </p:sp>
      <p:sp>
        <p:nvSpPr>
          <p:cNvPr id="11" name="内容占位符 2"/>
          <p:cNvSpPr txBox="1">
            <a:spLocks/>
          </p:cNvSpPr>
          <p:nvPr/>
        </p:nvSpPr>
        <p:spPr>
          <a:xfrm>
            <a:off x="628650" y="1883018"/>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5. </a:t>
            </a:r>
            <a:r>
              <a:rPr lang="zh-CN" altLang="en-US" sz="1800" dirty="0"/>
              <a:t>按文化、战略与环境的配置分类</a:t>
            </a:r>
          </a:p>
        </p:txBody>
      </p:sp>
      <p:graphicFrame>
        <p:nvGraphicFramePr>
          <p:cNvPr id="12" name="表格 11"/>
          <p:cNvGraphicFramePr>
            <a:graphicFrameLocks noGrp="1"/>
          </p:cNvGraphicFramePr>
          <p:nvPr>
            <p:extLst>
              <p:ext uri="{D42A27DB-BD31-4B8C-83A1-F6EECF244321}">
                <p14:modId xmlns:p14="http://schemas.microsoft.com/office/powerpoint/2010/main" xmlns="" val="939219875"/>
              </p:ext>
            </p:extLst>
          </p:nvPr>
        </p:nvGraphicFramePr>
        <p:xfrm>
          <a:off x="760730" y="2348880"/>
          <a:ext cx="7622540" cy="3714739"/>
        </p:xfrm>
        <a:graphic>
          <a:graphicData uri="http://schemas.openxmlformats.org/drawingml/2006/table">
            <a:tbl>
              <a:tblPr firstRow="1" firstCol="1" bandRow="1">
                <a:tableStyleId>{5C22544A-7EE6-4342-B048-85BDC9FD1C3A}</a:tableStyleId>
              </a:tblPr>
              <a:tblGrid>
                <a:gridCol w="2493645">
                  <a:extLst>
                    <a:ext uri="{9D8B030D-6E8A-4147-A177-3AD203B41FA5}">
                      <a16:colId xmlns:a16="http://schemas.microsoft.com/office/drawing/2014/main" xmlns="" val="20000"/>
                    </a:ext>
                  </a:extLst>
                </a:gridCol>
                <a:gridCol w="5128895">
                  <a:extLst>
                    <a:ext uri="{9D8B030D-6E8A-4147-A177-3AD203B41FA5}">
                      <a16:colId xmlns:a16="http://schemas.microsoft.com/office/drawing/2014/main" xmlns="" val="20001"/>
                    </a:ext>
                  </a:extLst>
                </a:gridCol>
              </a:tblGrid>
              <a:tr h="414010">
                <a:tc>
                  <a:txBody>
                    <a:bodyPr/>
                    <a:lstStyle/>
                    <a:p>
                      <a:pPr algn="ctr">
                        <a:lnSpc>
                          <a:spcPts val="2500"/>
                        </a:lnSpc>
                        <a:spcAft>
                          <a:spcPts val="0"/>
                        </a:spcAft>
                      </a:pPr>
                      <a:r>
                        <a:rPr lang="zh-CN" sz="1800" kern="100" dirty="0">
                          <a:effectLst/>
                        </a:rPr>
                        <a:t>类型</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ts val="2500"/>
                        </a:lnSpc>
                        <a:spcAft>
                          <a:spcPts val="0"/>
                        </a:spcAft>
                      </a:pPr>
                      <a:r>
                        <a:rPr lang="zh-CN" sz="1800" kern="100" dirty="0">
                          <a:effectLst/>
                        </a:rPr>
                        <a:t>特点</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a16="http://schemas.microsoft.com/office/drawing/2014/main" xmlns="" val="10000"/>
                  </a:ext>
                </a:extLst>
              </a:tr>
              <a:tr h="798293">
                <a:tc>
                  <a:txBody>
                    <a:bodyPr/>
                    <a:lstStyle/>
                    <a:p>
                      <a:pPr algn="ctr">
                        <a:lnSpc>
                          <a:spcPts val="2500"/>
                        </a:lnSpc>
                        <a:spcAft>
                          <a:spcPts val="0"/>
                        </a:spcAft>
                      </a:pPr>
                      <a:r>
                        <a:rPr lang="zh-CN" altLang="en-US" sz="1600" dirty="0">
                          <a:sym typeface="+mn-ea"/>
                        </a:rPr>
                        <a:t>适应型组织文化</a:t>
                      </a:r>
                      <a:endParaRPr lang="zh-CN" altLang="en-US" sz="1600" b="0" dirty="0">
                        <a:latin typeface="微软雅黑" panose="020B0503020204020204" pitchFamily="34" charset="-122"/>
                        <a:ea typeface="微软雅黑" panose="020B0503020204020204" pitchFamily="34" charset="-122"/>
                        <a:sym typeface="+mn-ea"/>
                      </a:endParaRPr>
                    </a:p>
                  </a:txBody>
                  <a:tcPr marL="46254" marR="46254" marT="0" marB="0" anchor="ctr"/>
                </a:tc>
                <a:tc>
                  <a:txBody>
                    <a:bodyPr/>
                    <a:lstStyle/>
                    <a:p>
                      <a:pPr algn="just">
                        <a:lnSpc>
                          <a:spcPts val="2500"/>
                        </a:lnSpc>
                        <a:spcAft>
                          <a:spcPts val="0"/>
                        </a:spcAft>
                      </a:pPr>
                      <a:r>
                        <a:rPr lang="zh-CN" sz="1400" kern="100" dirty="0">
                          <a:effectLst/>
                        </a:rPr>
                        <a:t>把战略重点集中在外部环境上；鼓励那些支持组织去探寻、解释和把环境中的信息转化成新的反应性能力的准则和信念。</a:t>
                      </a:r>
                      <a:endParaRPr lang="zh-CN" sz="14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1"/>
                  </a:ext>
                </a:extLst>
              </a:tr>
              <a:tr h="797753">
                <a:tc>
                  <a:txBody>
                    <a:bodyPr/>
                    <a:lstStyle/>
                    <a:p>
                      <a:pPr algn="ctr">
                        <a:lnSpc>
                          <a:spcPts val="2500"/>
                        </a:lnSpc>
                        <a:spcAft>
                          <a:spcPts val="0"/>
                        </a:spcAft>
                      </a:pPr>
                      <a:r>
                        <a:rPr lang="zh-CN" altLang="en-US" sz="1600" dirty="0">
                          <a:sym typeface="+mn-ea"/>
                        </a:rPr>
                        <a:t>使命型组织文化</a:t>
                      </a:r>
                      <a:endParaRPr lang="zh-CN" altLang="en-US" sz="16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lang="zh-CN" sz="1400" kern="100" dirty="0">
                          <a:effectLst/>
                        </a:rPr>
                        <a:t>适用于那些关注外部环境中的特定顾客但不需要迅速改变的组织；管理者建立一种共同愿景，使组织成员都朝着一个目标努力。</a:t>
                      </a:r>
                      <a:endParaRPr lang="zh-CN" sz="14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2"/>
                  </a:ext>
                </a:extLst>
              </a:tr>
              <a:tr h="798293">
                <a:tc>
                  <a:txBody>
                    <a:bodyPr/>
                    <a:lstStyle/>
                    <a:p>
                      <a:pPr algn="ctr">
                        <a:lnSpc>
                          <a:spcPts val="2500"/>
                        </a:lnSpc>
                        <a:spcAft>
                          <a:spcPts val="0"/>
                        </a:spcAft>
                      </a:pPr>
                      <a:r>
                        <a:rPr lang="zh-CN" altLang="en-US" sz="1600">
                          <a:sym typeface="+mn-ea"/>
                        </a:rPr>
                        <a:t>小团体型组织文化</a:t>
                      </a:r>
                      <a:endParaRPr lang="zh-CN" altLang="en-US" sz="16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lang="zh-CN" sz="1400" kern="100" dirty="0">
                          <a:effectLst/>
                        </a:rPr>
                        <a:t>强调组织成员的参与和共享；非常看重其在外部环境快速变化中取得优异绩效对组织成员的依赖性。</a:t>
                      </a:r>
                      <a:endParaRPr lang="zh-CN" sz="14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3"/>
                  </a:ext>
                </a:extLst>
              </a:tr>
              <a:tr h="906390">
                <a:tc>
                  <a:txBody>
                    <a:bodyPr/>
                    <a:lstStyle/>
                    <a:p>
                      <a:pPr algn="ctr">
                        <a:lnSpc>
                          <a:spcPts val="2500"/>
                        </a:lnSpc>
                        <a:spcAft>
                          <a:spcPts val="0"/>
                        </a:spcAft>
                        <a:buNone/>
                      </a:pPr>
                      <a:r>
                        <a:rPr lang="zh-CN" altLang="en-US" sz="1600">
                          <a:sym typeface="+mn-ea"/>
                        </a:rPr>
                        <a:t>官僚制型组织文化</a:t>
                      </a:r>
                      <a:endParaRPr lang="zh-CN" altLang="en-US" sz="16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buNone/>
                      </a:pPr>
                      <a:r>
                        <a:rPr lang="zh-CN" sz="1400" kern="100" dirty="0">
                          <a:effectLst/>
                        </a:rPr>
                        <a:t>具有内向式的关注中心和对稳定环境的一致性定位；遵循传统和随之确定的政策与实践是达到目标的一种方式。</a:t>
                      </a:r>
                      <a:endParaRPr lang="zh-CN" sz="1400" b="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6254" marR="46254" marT="0" marB="0" anchor="ctr"/>
                </a:tc>
                <a:extLst>
                  <a:ext uri="{0D108BD9-81ED-4DB2-BD59-A6C34878D82A}">
                    <a16:rowId xmlns:a16="http://schemas.microsoft.com/office/drawing/2014/main" xmlns="" val="10004"/>
                  </a:ext>
                </a:extLst>
              </a:tr>
            </a:tbl>
          </a:graphicData>
        </a:graphic>
      </p:graphicFrame>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一、组织文化的概念与分类</a:t>
            </a:r>
          </a:p>
        </p:txBody>
      </p:sp>
    </p:spTree>
    <p:extLst>
      <p:ext uri="{BB962C8B-B14F-4D97-AF65-F5344CB8AC3E}">
        <p14:creationId xmlns:p14="http://schemas.microsoft.com/office/powerpoint/2010/main" xmlns="" val="25173519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1"/>
  <p:tag name="KSO_WM_UNIT_ID" val="diagram209_2*l_i*1_1"/>
  <p:tag name="KSO_WM_UNIT_CLEAR" val="1"/>
  <p:tag name="KSO_WM_UNIT_LAYERLEVEL" val="1_1"/>
  <p:tag name="KSO_WM_BEAUTIFY_FLAG" val="#wm#"/>
  <p:tag name="KSO_WM_DIAGRAM_GROUP_CODE" val="l1-1"/>
  <p:tag name="KSO_WM_UNIT_LINE_FORE_SCHEMECOLOR_INDEX" val="5"/>
  <p:tag name="KSO_WM_UNIT_LINE_FILL_TYPE" val="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7"/>
  <p:tag name="KSO_WM_UNIT_ID" val="diagram209_2*l_i*1_7"/>
  <p:tag name="KSO_WM_UNIT_CLEAR" val="1"/>
  <p:tag name="KSO_WM_UNIT_LAYERLEVEL" val="1_1"/>
  <p:tag name="KSO_WM_BEAUTIFY_FLAG" val="#wm#"/>
  <p:tag name="KSO_WM_DIAGRAM_GROUP_CODE" val="l1-1"/>
  <p:tag name="KSO_WM_UNIT_LINE_FORE_SCHEMECOLOR_INDEX" val="7"/>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h_a"/>
  <p:tag name="KSO_WM_UNIT_INDEX" val="1_4_1"/>
  <p:tag name="KSO_WM_UNIT_ID" val="diagram209_2*l_h_a*1_4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7"/>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8"/>
  <p:tag name="KSO_WM_UNIT_ID" val="diagram209_2*l_i*1_8"/>
  <p:tag name="KSO_WM_UNIT_CLEAR" val="1"/>
  <p:tag name="KSO_WM_UNIT_LAYERLEVEL" val="1_1"/>
  <p:tag name="KSO_WM_BEAUTIFY_FLAG" val="#wm#"/>
  <p:tag name="KSO_WM_DIAGRAM_GROUP_CODE" val="l1-1"/>
  <p:tag name="KSO_WM_UNIT_TEXT_FILL_FORE_SCHEMECOLOR_INDEX" val="7"/>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9"/>
  <p:tag name="KSO_WM_UNIT_ID" val="diagram209_2*l_i*1_9"/>
  <p:tag name="KSO_WM_UNIT_CLEAR" val="1"/>
  <p:tag name="KSO_WM_UNIT_LAYERLEVEL" val="1_1"/>
  <p:tag name="KSO_WM_BEAUTIFY_FLAG" val="#wm#"/>
  <p:tag name="KSO_WM_DIAGRAM_GROUP_CODE" val="l1-1"/>
  <p:tag name="KSO_WM_UNIT_LINE_FORE_SCHEMECOLOR_INDEX" val="5"/>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h_a"/>
  <p:tag name="KSO_WM_UNIT_INDEX" val="1_5_1"/>
  <p:tag name="KSO_WM_UNIT_ID" val="diagram209_2*l_h_a*1_5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10"/>
  <p:tag name="KSO_WM_UNIT_ID" val="diagram209_2*l_i*1_10"/>
  <p:tag name="KSO_WM_UNIT_CLEAR" val="1"/>
  <p:tag name="KSO_WM_UNIT_LAYERLEVEL" val="1_1"/>
  <p:tag name="KSO_WM_BEAUTIFY_FLAG" val="#wm#"/>
  <p:tag name="KSO_WM_DIAGRAM_GROUP_CODE" val="l1-1"/>
  <p:tag name="KSO_WM_UNIT_TEXT_FILL_FORE_SCHEMECOLOR_INDEX" val="5"/>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390_3*i*1"/>
  <p:tag name="KSO_WM_TEMPLATE_CATEGORY" val="diagram"/>
  <p:tag name="KSO_WM_TEMPLATE_INDEX" val="390"/>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390_3*i*10"/>
  <p:tag name="KSO_WM_TEMPLATE_CATEGORY" val="diagram"/>
  <p:tag name="KSO_WM_TEMPLATE_INDEX" val="390"/>
  <p:tag name="KSO_WM_UNIT_INDEX" val="1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390_3*i*19"/>
  <p:tag name="KSO_WM_TEMPLATE_CATEGORY" val="diagram"/>
  <p:tag name="KSO_WM_TEMPLATE_INDEX" val="390"/>
  <p:tag name="KSO_WM_UNIT_INDEX" val="19"/>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i"/>
  <p:tag name="KSO_WM_UNIT_INDEX" val="1_5"/>
  <p:tag name="KSO_WM_UNIT_ID" val="diagram390_3*l_i*1_5"/>
  <p:tag name="KSO_WM_UNIT_CLEAR" val="1"/>
  <p:tag name="KSO_WM_UNIT_LAYERLEVEL" val="1_1"/>
  <p:tag name="KSO_WM_BEAUTIFY_FLAG" val="#wm#"/>
  <p:tag name="KSO_WM_TAG_VERSION" val="1.0"/>
  <p:tag name="KSO_WM_DIAGRAM_GROUP_CODE" val="l1-1"/>
  <p:tag name="KSO_WM_UNIT_FILL_FORE_SCHEMECOLOR_INDEX" val="7"/>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h_a"/>
  <p:tag name="KSO_WM_UNIT_INDEX" val="1_1_1"/>
  <p:tag name="KSO_WM_UNIT_ID" val="diagram209_2*l_h_a*1_1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5"/>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i"/>
  <p:tag name="KSO_WM_UNIT_INDEX" val="1_6"/>
  <p:tag name="KSO_WM_UNIT_ID" val="diagram390_3*l_i*1_6"/>
  <p:tag name="KSO_WM_UNIT_CLEAR" val="1"/>
  <p:tag name="KSO_WM_UNIT_LAYERLEVEL" val="1_1"/>
  <p:tag name="KSO_WM_BEAUTIFY_FLAG" val="#wm#"/>
  <p:tag name="KSO_WM_TAG_VERSION" val="1.0"/>
  <p:tag name="KSO_WM_DIAGRAM_GROUP_CODE" val="l1-1"/>
  <p:tag name="KSO_WM_UNIT_FILL_FORE_SCHEMECOLOR_INDEX" val="7"/>
  <p:tag name="KSO_WM_UNIT_FILL_TYPE" val="1"/>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a"/>
  <p:tag name="KSO_WM_UNIT_INDEX" val="1_3_1"/>
  <p:tag name="KSO_WM_UNIT_ID" val="diagram390_3*l_h_a*1_3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7"/>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f"/>
  <p:tag name="KSO_WM_UNIT_INDEX" val="1_3_1"/>
  <p:tag name="KSO_WM_UNIT_ID" val="diagram390_3*l_h_f*1_3_1"/>
  <p:tag name="KSO_WM_UNIT_CLEAR" val="1"/>
  <p:tag name="KSO_WM_UNIT_LAYERLEVEL" val="1_1_1"/>
  <p:tag name="KSO_WM_UNIT_VALUE" val="63"/>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i"/>
  <p:tag name="KSO_WM_UNIT_INDEX" val="1_3"/>
  <p:tag name="KSO_WM_UNIT_ID" val="diagram390_3*l_i*1_3"/>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i"/>
  <p:tag name="KSO_WM_UNIT_INDEX" val="1_4"/>
  <p:tag name="KSO_WM_UNIT_ID" val="diagram390_3*l_i*1_4"/>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a"/>
  <p:tag name="KSO_WM_UNIT_INDEX" val="1_2_1"/>
  <p:tag name="KSO_WM_UNIT_ID" val="diagram390_3*l_h_a*1_2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6"/>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f"/>
  <p:tag name="KSO_WM_UNIT_INDEX" val="1_2_1"/>
  <p:tag name="KSO_WM_UNIT_ID" val="diagram390_3*l_h_f*1_2_1"/>
  <p:tag name="KSO_WM_UNIT_CLEAR" val="1"/>
  <p:tag name="KSO_WM_UNIT_LAYERLEVEL" val="1_1_1"/>
  <p:tag name="KSO_WM_UNIT_VALUE" val="63"/>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i"/>
  <p:tag name="KSO_WM_UNIT_INDEX" val="1_1"/>
  <p:tag name="KSO_WM_UNIT_ID" val="diagram390_3*l_i*1_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i"/>
  <p:tag name="KSO_WM_UNIT_INDEX" val="1_2"/>
  <p:tag name="KSO_WM_UNIT_ID" val="diagram390_3*l_i*1_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a"/>
  <p:tag name="KSO_WM_UNIT_INDEX" val="1_1_1"/>
  <p:tag name="KSO_WM_UNIT_ID" val="diagram390_3*l_h_a*1_1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5"/>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2"/>
  <p:tag name="KSO_WM_UNIT_ID" val="diagram209_2*l_i*1_2"/>
  <p:tag name="KSO_WM_UNIT_CLEAR" val="1"/>
  <p:tag name="KSO_WM_UNIT_LAYERLEVEL" val="1_1"/>
  <p:tag name="KSO_WM_BEAUTIFY_FLAG" val="#wm#"/>
  <p:tag name="KSO_WM_DIAGRAM_GROUP_CODE" val="l1-1"/>
  <p:tag name="KSO_WM_UNIT_TEXT_FILL_FORE_SCHEMECOLOR_INDEX" val="5"/>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f"/>
  <p:tag name="KSO_WM_UNIT_INDEX" val="1_1_1"/>
  <p:tag name="KSO_WM_UNIT_ID" val="diagram390_3*l_h_f*1_1_1"/>
  <p:tag name="KSO_WM_UNIT_CLEAR" val="1"/>
  <p:tag name="KSO_WM_UNIT_LAYERLEVEL" val="1_1_1"/>
  <p:tag name="KSO_WM_UNIT_VALUE" val="63"/>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812"/>
  <p:tag name="KSO_WM_BEAUTIFY_FLAG" val="#wm#"/>
  <p:tag name="KSO_WM_TAG_VERSION" val="1.0"/>
  <p:tag name="KSO_WM_UNIT_TYPE" val="r_i"/>
  <p:tag name="KSO_WM_UNIT_INDEX" val="1_1"/>
  <p:tag name="KSO_WM_UNIT_ID" val="256*r_i*1_1"/>
  <p:tag name="KSO_WM_UNIT_CLEAR" val="1"/>
  <p:tag name="KSO_WM_UNIT_LAYERLEVEL" val="1_1"/>
  <p:tag name="KSO_WM_DIAGRAM_GROUP_CODE" val="r1-1"/>
  <p:tag name="KSO_WM_UNIT_DIAGRAM_CONTRAST_TITLE_CNT" val="2"/>
  <p:tag name="KSO_WM_UNIT_DIAGRAM_DIMENSION_TITLE_CNT" val="1"/>
  <p:tag name="KSO_WM_UNIT_FILL_FORE_SCHEMECOLOR_INDEX" val="6"/>
  <p:tag name="KSO_WM_UNI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812"/>
  <p:tag name="KSO_WM_BEAUTIFY_FLAG" val="#wm#"/>
  <p:tag name="KSO_WM_TAG_VERSION" val="1.0"/>
  <p:tag name="KSO_WM_UNIT_TYPE" val="r_i"/>
  <p:tag name="KSO_WM_UNIT_INDEX" val="1_1"/>
  <p:tag name="KSO_WM_UNIT_ID" val="256*r_i*1_1"/>
  <p:tag name="KSO_WM_UNIT_CLEAR" val="1"/>
  <p:tag name="KSO_WM_UNIT_LAYERLEVEL" val="1_1"/>
  <p:tag name="KSO_WM_DIAGRAM_GROUP_CODE" val="r1-1"/>
  <p:tag name="KSO_WM_UNIT_DIAGRAM_CONTRAST_TITLE_CNT" val="2"/>
  <p:tag name="KSO_WM_UNIT_DIAGRAM_DIMENSION_TITLE_CNT" val="1"/>
  <p:tag name="KSO_WM_UNIT_FILL_FORE_SCHEMECOLOR_INDEX" val="6"/>
  <p:tag name="KSO_WM_UNI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3"/>
  <p:tag name="KSO_WM_UNIT_ID" val="diagram209_2*l_i*1_3"/>
  <p:tag name="KSO_WM_UNIT_CLEAR" val="1"/>
  <p:tag name="KSO_WM_UNIT_LAYERLEVEL" val="1_1"/>
  <p:tag name="KSO_WM_BEAUTIFY_FLAG" val="#wm#"/>
  <p:tag name="KSO_WM_DIAGRAM_GROUP_CODE" val="l1-1"/>
  <p:tag name="KSO_WM_UNIT_LINE_FORE_SCHEMECOLOR_INDEX" val="6"/>
  <p:tag name="KSO_WM_UNIT_LINE_FILL_TYPE" val="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h_a"/>
  <p:tag name="KSO_WM_UNIT_INDEX" val="1_2_1"/>
  <p:tag name="KSO_WM_UNIT_ID" val="diagram209_2*l_h_a*1_2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6"/>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4"/>
  <p:tag name="KSO_WM_UNIT_ID" val="diagram209_2*l_i*1_4"/>
  <p:tag name="KSO_WM_UNIT_CLEAR" val="1"/>
  <p:tag name="KSO_WM_UNIT_LAYERLEVEL" val="1_1"/>
  <p:tag name="KSO_WM_BEAUTIFY_FLAG" val="#wm#"/>
  <p:tag name="KSO_WM_DIAGRAM_GROUP_CODE" val="l1-1"/>
  <p:tag name="KSO_WM_UNIT_TEXT_FILL_FORE_SCHEMECOLOR_INDEX" val="6"/>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5"/>
  <p:tag name="KSO_WM_UNIT_ID" val="diagram209_2*l_i*1_5"/>
  <p:tag name="KSO_WM_UNIT_CLEAR" val="1"/>
  <p:tag name="KSO_WM_UNIT_LAYERLEVEL" val="1_1"/>
  <p:tag name="KSO_WM_BEAUTIFY_FLAG" val="#wm#"/>
  <p:tag name="KSO_WM_DIAGRAM_GROUP_CODE" val="l1-1"/>
  <p:tag name="KSO_WM_UNIT_LINE_FORE_SCHEMECOLOR_INDEX" val="7"/>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h_a"/>
  <p:tag name="KSO_WM_UNIT_INDEX" val="1_3_1"/>
  <p:tag name="KSO_WM_UNIT_ID" val="diagram209_2*l_h_a*1_3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7"/>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9"/>
  <p:tag name="KSO_WM_TAG_VERSION" val="1.0"/>
  <p:tag name="KSO_WM_UNIT_TYPE" val="l_i"/>
  <p:tag name="KSO_WM_UNIT_INDEX" val="1_6"/>
  <p:tag name="KSO_WM_UNIT_ID" val="diagram209_2*l_i*1_6"/>
  <p:tag name="KSO_WM_UNIT_CLEAR" val="1"/>
  <p:tag name="KSO_WM_UNIT_LAYERLEVEL" val="1_1"/>
  <p:tag name="KSO_WM_BEAUTIFY_FLAG" val="#wm#"/>
  <p:tag name="KSO_WM_DIAGRAM_GROUP_CODE" val="l1-1"/>
  <p:tag name="KSO_WM_UNIT_TEXT_FILL_FORE_SCHEMECOLOR_INDEX" val="7"/>
  <p:tag name="KSO_WM_UNIT_TEXT_FILL_TYPE" val="1"/>
</p:tagLst>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3291</Words>
  <Application>Microsoft Office PowerPoint</Application>
  <PresentationFormat>全屏显示(4:3)</PresentationFormat>
  <Paragraphs>179</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默认设计模板</vt:lpstr>
      <vt:lpstr>第八章 组织文化</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第三节 组织文化塑造</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193</cp:revision>
  <dcterms:modified xsi:type="dcterms:W3CDTF">2019-09-27T12:24:52Z</dcterms:modified>
</cp:coreProperties>
</file>